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48" r:id="rId3"/>
    <p:sldId id="256" r:id="rId4"/>
    <p:sldId id="439" r:id="rId5"/>
    <p:sldId id="441" r:id="rId6"/>
    <p:sldId id="440" r:id="rId7"/>
    <p:sldId id="313" r:id="rId8"/>
    <p:sldId id="314" r:id="rId9"/>
    <p:sldId id="342" r:id="rId10"/>
    <p:sldId id="276" r:id="rId11"/>
    <p:sldId id="585" r:id="rId12"/>
    <p:sldId id="523" r:id="rId13"/>
    <p:sldId id="606" r:id="rId14"/>
    <p:sldId id="327" r:id="rId15"/>
    <p:sldId id="379" r:id="rId16"/>
    <p:sldId id="326" r:id="rId17"/>
    <p:sldId id="323" r:id="rId18"/>
    <p:sldId id="586" r:id="rId19"/>
    <p:sldId id="587" r:id="rId20"/>
    <p:sldId id="501" r:id="rId21"/>
    <p:sldId id="571" r:id="rId22"/>
    <p:sldId id="604" r:id="rId23"/>
    <p:sldId id="584" r:id="rId2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234" y="336"/>
      </p:cViewPr>
      <p:guideLst>
        <p:guide orient="horz" pos="2110"/>
        <p:guide pos="27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7000"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767A4-893C-4B26-BC6A-040EF5B7D735}"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FC275-61FD-4CB4-8FA9-CC90841B8BE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slide" Target="slide19.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19.xml"/><Relationship Id="rId2" Type="http://schemas.openxmlformats.org/officeDocument/2006/relationships/image" Target="../media/image14.jpeg"/><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tags" Target="../tags/tag2.xml"/><Relationship Id="rId2" Type="http://schemas.openxmlformats.org/officeDocument/2006/relationships/image" Target="../media/image2.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tags" Target="../tags/tag5.xml"/><Relationship Id="rId2" Type="http://schemas.openxmlformats.org/officeDocument/2006/relationships/image" Target="../media/image2.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oleObject" Target="../embeddings/oleObject1.bin"/><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1"/>
          <p:cNvSpPr txBox="1"/>
          <p:nvPr/>
        </p:nvSpPr>
        <p:spPr>
          <a:xfrm>
            <a:off x="395605" y="2132965"/>
            <a:ext cx="8469630" cy="3297555"/>
          </a:xfrm>
          <a:prstGeom prst="rect">
            <a:avLst/>
          </a:prstGeom>
          <a:noFill/>
        </p:spPr>
        <p:txBody>
          <a:bodyPr wrap="square" rtlCol="0">
            <a:spAutoFit/>
          </a:bodyPr>
          <a:p>
            <a:pPr lvl="0" defTabSz="685800">
              <a:lnSpc>
                <a:spcPts val="5000"/>
              </a:lnSpc>
            </a:pPr>
            <a:r>
              <a:rPr lang="zh-CN" altLang="en-US" sz="4000" b="1" spc="300" dirty="0" smtClean="0">
                <a:solidFill>
                  <a:prstClr val="black"/>
                </a:solidFill>
                <a:uFillTx/>
                <a:latin typeface="楷体" panose="02010609060101010101" pitchFamily="49" charset="-122"/>
                <a:ea typeface="楷体" panose="02010609060101010101" pitchFamily="49" charset="-122"/>
              </a:rPr>
              <a:t>    </a:t>
            </a:r>
            <a:r>
              <a:rPr lang="zh-CN" altLang="en-US" sz="4000" b="1" spc="300" dirty="0" smtClean="0">
                <a:solidFill>
                  <a:schemeClr val="bg2"/>
                </a:solidFill>
                <a:uFillTx/>
                <a:latin typeface="楷体" panose="02010609060101010101" pitchFamily="49" charset="-122"/>
                <a:ea typeface="楷体" panose="02010609060101010101" pitchFamily="49" charset="-122"/>
              </a:rPr>
              <a:t>王戎七</a:t>
            </a:r>
            <a:r>
              <a:rPr lang="zh-CN" altLang="en-US" sz="4000" b="1" spc="300" dirty="0">
                <a:solidFill>
                  <a:schemeClr val="bg2"/>
                </a:solidFill>
                <a:uFillTx/>
                <a:latin typeface="楷体" panose="02010609060101010101" pitchFamily="49" charset="-122"/>
                <a:ea typeface="楷体" panose="02010609060101010101" pitchFamily="49" charset="-122"/>
              </a:rPr>
              <a:t>岁，</a:t>
            </a:r>
            <a:r>
              <a:rPr lang="zh-CN" altLang="en-US" sz="4000" b="1" spc="300" dirty="0" smtClean="0">
                <a:solidFill>
                  <a:schemeClr val="bg2"/>
                </a:solidFill>
                <a:uFillTx/>
                <a:latin typeface="楷体" panose="02010609060101010101" pitchFamily="49" charset="-122"/>
                <a:ea typeface="楷体" panose="02010609060101010101" pitchFamily="49" charset="-122"/>
              </a:rPr>
              <a:t>尝与</a:t>
            </a:r>
            <a:r>
              <a:rPr lang="zh-CN" altLang="en-US" sz="4000" b="1" spc="300" dirty="0">
                <a:solidFill>
                  <a:schemeClr val="bg2"/>
                </a:solidFill>
                <a:uFillTx/>
                <a:latin typeface="楷体" panose="02010609060101010101" pitchFamily="49" charset="-122"/>
                <a:ea typeface="楷体" panose="02010609060101010101" pitchFamily="49" charset="-122"/>
              </a:rPr>
              <a:t>诸</a:t>
            </a:r>
            <a:r>
              <a:rPr lang="zh-CN" altLang="en-US" sz="4000" b="1" spc="300" dirty="0" smtClean="0">
                <a:solidFill>
                  <a:schemeClr val="bg2"/>
                </a:solidFill>
                <a:uFillTx/>
                <a:latin typeface="楷体" panose="02010609060101010101" pitchFamily="49" charset="-122"/>
                <a:ea typeface="楷体" panose="02010609060101010101" pitchFamily="49" charset="-122"/>
              </a:rPr>
              <a:t>小儿游。</a:t>
            </a:r>
            <a:r>
              <a:rPr lang="zh-CN" altLang="en-US" sz="4000" b="1" spc="300" dirty="0" smtClean="0">
                <a:solidFill>
                  <a:prstClr val="black"/>
                </a:solidFill>
                <a:uFillTx/>
                <a:latin typeface="楷体" panose="02010609060101010101" pitchFamily="49" charset="-122"/>
                <a:ea typeface="楷体" panose="02010609060101010101" pitchFamily="49" charset="-122"/>
              </a:rPr>
              <a:t>看道</a:t>
            </a:r>
            <a:r>
              <a:rPr lang="zh-CN" altLang="en-US" sz="4000" b="1" spc="300" dirty="0">
                <a:solidFill>
                  <a:prstClr val="black"/>
                </a:solidFill>
                <a:uFillTx/>
                <a:latin typeface="楷体" panose="02010609060101010101" pitchFamily="49" charset="-122"/>
                <a:ea typeface="楷体" panose="02010609060101010101" pitchFamily="49" charset="-122"/>
              </a:rPr>
              <a:t>边李</a:t>
            </a:r>
            <a:r>
              <a:rPr lang="zh-CN" altLang="en-US" sz="4000" b="1" spc="300" dirty="0" smtClean="0">
                <a:solidFill>
                  <a:prstClr val="black"/>
                </a:solidFill>
                <a:uFillTx/>
                <a:latin typeface="楷体" panose="02010609060101010101" pitchFamily="49" charset="-122"/>
                <a:ea typeface="楷体" panose="02010609060101010101" pitchFamily="49" charset="-122"/>
              </a:rPr>
              <a:t>树多</a:t>
            </a:r>
            <a:r>
              <a:rPr lang="zh-CN" altLang="en-US" sz="4000" b="1" spc="300" dirty="0">
                <a:solidFill>
                  <a:prstClr val="black"/>
                </a:solidFill>
                <a:uFillTx/>
                <a:latin typeface="楷体" panose="02010609060101010101" pitchFamily="49" charset="-122"/>
                <a:ea typeface="楷体" panose="02010609060101010101" pitchFamily="49" charset="-122"/>
              </a:rPr>
              <a:t>子折枝，诸</a:t>
            </a:r>
            <a:r>
              <a:rPr lang="zh-CN" altLang="en-US" sz="4000" b="1" spc="300" dirty="0" smtClean="0">
                <a:solidFill>
                  <a:prstClr val="black"/>
                </a:solidFill>
                <a:uFillTx/>
                <a:latin typeface="楷体" panose="02010609060101010101" pitchFamily="49" charset="-122"/>
                <a:ea typeface="楷体" panose="02010609060101010101" pitchFamily="49" charset="-122"/>
              </a:rPr>
              <a:t>儿竞走</a:t>
            </a:r>
            <a:r>
              <a:rPr lang="zh-CN" altLang="en-US" sz="4000" b="1" spc="300" dirty="0">
                <a:solidFill>
                  <a:prstClr val="black"/>
                </a:solidFill>
                <a:uFillTx/>
                <a:latin typeface="楷体" panose="02010609060101010101" pitchFamily="49" charset="-122"/>
                <a:ea typeface="楷体" panose="02010609060101010101" pitchFamily="49" charset="-122"/>
              </a:rPr>
              <a:t>取之，</a:t>
            </a:r>
            <a:r>
              <a:rPr lang="zh-CN" altLang="en-US" sz="4000" b="1" spc="300" dirty="0" smtClean="0">
                <a:solidFill>
                  <a:prstClr val="black"/>
                </a:solidFill>
                <a:uFillTx/>
                <a:latin typeface="楷体" panose="02010609060101010101" pitchFamily="49" charset="-122"/>
                <a:ea typeface="楷体" panose="02010609060101010101" pitchFamily="49" charset="-122"/>
              </a:rPr>
              <a:t>唯戎</a:t>
            </a:r>
            <a:r>
              <a:rPr lang="zh-CN" altLang="en-US" sz="4000" b="1" spc="300" dirty="0">
                <a:solidFill>
                  <a:prstClr val="black"/>
                </a:solidFill>
                <a:uFillTx/>
                <a:latin typeface="楷体" panose="02010609060101010101" pitchFamily="49" charset="-122"/>
                <a:ea typeface="楷体" panose="02010609060101010101" pitchFamily="49" charset="-122"/>
              </a:rPr>
              <a:t>不动。</a:t>
            </a:r>
            <a:r>
              <a:rPr lang="zh-CN" altLang="en-US" sz="4000" b="1" spc="300" dirty="0">
                <a:solidFill>
                  <a:schemeClr val="bg2"/>
                </a:solidFill>
                <a:uFillTx/>
                <a:latin typeface="楷体" panose="02010609060101010101" pitchFamily="49" charset="-122"/>
                <a:ea typeface="楷体" panose="02010609060101010101" pitchFamily="49" charset="-122"/>
              </a:rPr>
              <a:t>人问之，答曰：“</a:t>
            </a:r>
            <a:r>
              <a:rPr lang="zh-CN" altLang="en-US" sz="4000" b="1" spc="300" dirty="0" smtClean="0">
                <a:solidFill>
                  <a:schemeClr val="bg2"/>
                </a:solidFill>
                <a:uFillTx/>
                <a:latin typeface="楷体" panose="02010609060101010101" pitchFamily="49" charset="-122"/>
                <a:ea typeface="楷体" panose="02010609060101010101" pitchFamily="49" charset="-122"/>
              </a:rPr>
              <a:t>树在</a:t>
            </a:r>
            <a:r>
              <a:rPr lang="zh-CN" altLang="en-US" sz="4000" b="1" spc="300" dirty="0">
                <a:solidFill>
                  <a:schemeClr val="bg2"/>
                </a:solidFill>
                <a:uFillTx/>
                <a:latin typeface="楷体" panose="02010609060101010101" pitchFamily="49" charset="-122"/>
                <a:ea typeface="楷体" panose="02010609060101010101" pitchFamily="49" charset="-122"/>
              </a:rPr>
              <a:t>道</a:t>
            </a:r>
            <a:r>
              <a:rPr lang="zh-CN" altLang="en-US" sz="4000" b="1" spc="300" dirty="0" smtClean="0">
                <a:solidFill>
                  <a:schemeClr val="bg2"/>
                </a:solidFill>
                <a:uFillTx/>
                <a:latin typeface="楷体" panose="02010609060101010101" pitchFamily="49" charset="-122"/>
                <a:ea typeface="楷体" panose="02010609060101010101" pitchFamily="49" charset="-122"/>
              </a:rPr>
              <a:t>边而</a:t>
            </a:r>
            <a:r>
              <a:rPr lang="zh-CN" altLang="en-US" sz="4000" b="1" spc="300" dirty="0">
                <a:solidFill>
                  <a:schemeClr val="bg2"/>
                </a:solidFill>
                <a:uFillTx/>
                <a:latin typeface="楷体" panose="02010609060101010101" pitchFamily="49" charset="-122"/>
                <a:ea typeface="楷体" panose="02010609060101010101" pitchFamily="49" charset="-122"/>
              </a:rPr>
              <a:t>多子，此</a:t>
            </a:r>
            <a:r>
              <a:rPr lang="zh-CN" altLang="en-US" sz="4000" b="1" spc="300" dirty="0" smtClean="0">
                <a:solidFill>
                  <a:schemeClr val="bg2"/>
                </a:solidFill>
                <a:uFillTx/>
                <a:latin typeface="楷体" panose="02010609060101010101" pitchFamily="49" charset="-122"/>
                <a:ea typeface="楷体" panose="02010609060101010101" pitchFamily="49" charset="-122"/>
              </a:rPr>
              <a:t>必苦</a:t>
            </a:r>
            <a:r>
              <a:rPr lang="zh-CN" altLang="en-US" sz="4000" b="1" spc="300" dirty="0">
                <a:solidFill>
                  <a:schemeClr val="bg2"/>
                </a:solidFill>
                <a:uFillTx/>
                <a:latin typeface="楷体" panose="02010609060101010101" pitchFamily="49" charset="-122"/>
                <a:ea typeface="楷体" panose="02010609060101010101" pitchFamily="49" charset="-122"/>
              </a:rPr>
              <a:t>李。”取之，信然。</a:t>
            </a:r>
            <a:endParaRPr lang="zh-CN" altLang="en-US" sz="4000" b="1" spc="300" dirty="0">
              <a:solidFill>
                <a:schemeClr val="bg2"/>
              </a:solidFill>
              <a:uFillTx/>
              <a:latin typeface="楷体" panose="02010609060101010101" pitchFamily="49" charset="-122"/>
              <a:ea typeface="楷体" panose="02010609060101010101" pitchFamily="49" charset="-122"/>
            </a:endParaRPr>
          </a:p>
        </p:txBody>
      </p:sp>
      <p:sp>
        <p:nvSpPr>
          <p:cNvPr id="5" name="TextBox 2"/>
          <p:cNvSpPr txBox="1"/>
          <p:nvPr/>
        </p:nvSpPr>
        <p:spPr>
          <a:xfrm>
            <a:off x="1332012" y="908574"/>
            <a:ext cx="5503507" cy="706755"/>
          </a:xfrm>
          <a:prstGeom prst="rect">
            <a:avLst/>
          </a:prstGeom>
          <a:noFill/>
        </p:spPr>
        <p:txBody>
          <a:bodyPr wrap="square" rtlCol="0">
            <a:spAutoFit/>
          </a:bodyPr>
          <a:p>
            <a:r>
              <a:rPr lang="en-US" altLang="zh-CN"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rot="20820000">
            <a:off x="818515"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7" name="文本框 6"/>
          <p:cNvSpPr txBox="1"/>
          <p:nvPr/>
        </p:nvSpPr>
        <p:spPr>
          <a:xfrm rot="20820000">
            <a:off x="3061970"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8" name="文本框 7"/>
          <p:cNvSpPr txBox="1"/>
          <p:nvPr/>
        </p:nvSpPr>
        <p:spPr>
          <a:xfrm rot="20820000">
            <a:off x="6805930"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9" name="文本框 8"/>
          <p:cNvSpPr txBox="1"/>
          <p:nvPr/>
        </p:nvSpPr>
        <p:spPr>
          <a:xfrm rot="20820000">
            <a:off x="1939925" y="342836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10" name="文本框 9"/>
          <p:cNvSpPr txBox="1"/>
          <p:nvPr/>
        </p:nvSpPr>
        <p:spPr>
          <a:xfrm>
            <a:off x="6948805" y="2781300"/>
            <a:ext cx="1280160" cy="706755"/>
          </a:xfrm>
          <a:prstGeom prst="rect">
            <a:avLst/>
          </a:prstGeom>
          <a:noFill/>
        </p:spPr>
        <p:txBody>
          <a:bodyPr wrap="none" rtlCol="0" anchor="t">
            <a:spAutoFit/>
          </a:bodyPr>
          <a:p>
            <a:r>
              <a:rPr lang="zh-CN" altLang="en-US" sz="4000" b="1" spc="300" dirty="0" smtClean="0">
                <a:solidFill>
                  <a:srgbClr val="FF0000"/>
                </a:solidFill>
                <a:uFillTx/>
                <a:latin typeface="楷体" panose="02010609060101010101" pitchFamily="49" charset="-122"/>
                <a:ea typeface="楷体" panose="02010609060101010101" pitchFamily="49" charset="-122"/>
                <a:sym typeface="+mn-ea"/>
              </a:rPr>
              <a:t>竞走</a:t>
            </a:r>
            <a:endParaRPr lang="zh-CN" altLang="en-US" sz="4000" b="1" spc="300" dirty="0" smtClean="0">
              <a:solidFill>
                <a:srgbClr val="FF0000"/>
              </a:solidFill>
              <a:uFillTx/>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1"/>
          <p:cNvSpPr txBox="1"/>
          <p:nvPr/>
        </p:nvSpPr>
        <p:spPr>
          <a:xfrm>
            <a:off x="395605" y="2132965"/>
            <a:ext cx="8469630" cy="3297555"/>
          </a:xfrm>
          <a:prstGeom prst="rect">
            <a:avLst/>
          </a:prstGeom>
          <a:noFill/>
        </p:spPr>
        <p:txBody>
          <a:bodyPr wrap="square" rtlCol="0">
            <a:spAutoFit/>
          </a:bodyPr>
          <a:p>
            <a:pPr lvl="0" defTabSz="685800">
              <a:lnSpc>
                <a:spcPts val="5000"/>
              </a:lnSpc>
            </a:pPr>
            <a:r>
              <a:rPr lang="zh-CN" altLang="en-US" sz="4000" b="1" spc="300" dirty="0" smtClean="0">
                <a:solidFill>
                  <a:prstClr val="black"/>
                </a:solidFill>
                <a:uFillTx/>
                <a:latin typeface="楷体" panose="02010609060101010101" pitchFamily="49" charset="-122"/>
                <a:ea typeface="楷体" panose="02010609060101010101" pitchFamily="49" charset="-122"/>
              </a:rPr>
              <a:t> </a:t>
            </a:r>
            <a:r>
              <a:rPr lang="zh-CN" altLang="en-US" sz="4000" b="1" spc="300" dirty="0" smtClean="0">
                <a:solidFill>
                  <a:schemeClr val="tx1"/>
                </a:solidFill>
                <a:uFillTx/>
                <a:latin typeface="楷体" panose="02010609060101010101" pitchFamily="49" charset="-122"/>
                <a:ea typeface="楷体" panose="02010609060101010101" pitchFamily="49" charset="-122"/>
              </a:rPr>
              <a:t>   王戎七</a:t>
            </a:r>
            <a:r>
              <a:rPr lang="zh-CN" altLang="en-US" sz="4000" b="1" spc="300" dirty="0">
                <a:solidFill>
                  <a:schemeClr val="tx1"/>
                </a:solidFill>
                <a:uFillTx/>
                <a:latin typeface="楷体" panose="02010609060101010101" pitchFamily="49" charset="-122"/>
                <a:ea typeface="楷体" panose="02010609060101010101" pitchFamily="49" charset="-122"/>
              </a:rPr>
              <a:t>岁，</a:t>
            </a:r>
            <a:r>
              <a:rPr lang="zh-CN" altLang="en-US" sz="4000" b="1" spc="300" dirty="0" smtClean="0">
                <a:solidFill>
                  <a:schemeClr val="tx1"/>
                </a:solidFill>
                <a:uFillTx/>
                <a:latin typeface="楷体" panose="02010609060101010101" pitchFamily="49" charset="-122"/>
                <a:ea typeface="楷体" panose="02010609060101010101" pitchFamily="49" charset="-122"/>
              </a:rPr>
              <a:t>尝与</a:t>
            </a:r>
            <a:r>
              <a:rPr lang="zh-CN" altLang="en-US" sz="4000" b="1" spc="300" dirty="0">
                <a:solidFill>
                  <a:schemeClr val="tx1"/>
                </a:solidFill>
                <a:uFillTx/>
                <a:latin typeface="楷体" panose="02010609060101010101" pitchFamily="49" charset="-122"/>
                <a:ea typeface="楷体" panose="02010609060101010101" pitchFamily="49" charset="-122"/>
              </a:rPr>
              <a:t>诸</a:t>
            </a:r>
            <a:r>
              <a:rPr lang="zh-CN" altLang="en-US" sz="4000" b="1" spc="300" dirty="0" smtClean="0">
                <a:solidFill>
                  <a:schemeClr val="tx1"/>
                </a:solidFill>
                <a:uFillTx/>
                <a:latin typeface="楷体" panose="02010609060101010101" pitchFamily="49" charset="-122"/>
                <a:ea typeface="楷体" panose="02010609060101010101" pitchFamily="49" charset="-122"/>
              </a:rPr>
              <a:t>小儿游。</a:t>
            </a:r>
            <a:r>
              <a:rPr lang="zh-CN" altLang="en-US" sz="4000" b="1" spc="300" dirty="0" smtClean="0">
                <a:solidFill>
                  <a:prstClr val="black"/>
                </a:solidFill>
                <a:uFillTx/>
                <a:latin typeface="楷体" panose="02010609060101010101" pitchFamily="49" charset="-122"/>
                <a:ea typeface="楷体" panose="02010609060101010101" pitchFamily="49" charset="-122"/>
              </a:rPr>
              <a:t>看道</a:t>
            </a:r>
            <a:r>
              <a:rPr lang="zh-CN" altLang="en-US" sz="4000" b="1" spc="300" dirty="0">
                <a:solidFill>
                  <a:prstClr val="black"/>
                </a:solidFill>
                <a:uFillTx/>
                <a:latin typeface="楷体" panose="02010609060101010101" pitchFamily="49" charset="-122"/>
                <a:ea typeface="楷体" panose="02010609060101010101" pitchFamily="49" charset="-122"/>
              </a:rPr>
              <a:t>边李</a:t>
            </a:r>
            <a:r>
              <a:rPr lang="zh-CN" altLang="en-US" sz="4000" b="1" spc="300" dirty="0" smtClean="0">
                <a:solidFill>
                  <a:prstClr val="black"/>
                </a:solidFill>
                <a:uFillTx/>
                <a:latin typeface="楷体" panose="02010609060101010101" pitchFamily="49" charset="-122"/>
                <a:ea typeface="楷体" panose="02010609060101010101" pitchFamily="49" charset="-122"/>
              </a:rPr>
              <a:t>树多</a:t>
            </a:r>
            <a:r>
              <a:rPr lang="zh-CN" altLang="en-US" sz="4000" b="1" spc="300" dirty="0">
                <a:solidFill>
                  <a:prstClr val="black"/>
                </a:solidFill>
                <a:uFillTx/>
                <a:latin typeface="楷体" panose="02010609060101010101" pitchFamily="49" charset="-122"/>
                <a:ea typeface="楷体" panose="02010609060101010101" pitchFamily="49" charset="-122"/>
              </a:rPr>
              <a:t>子折枝，诸</a:t>
            </a:r>
            <a:r>
              <a:rPr lang="zh-CN" altLang="en-US" sz="4000" b="1" spc="300" dirty="0" smtClean="0">
                <a:solidFill>
                  <a:prstClr val="black"/>
                </a:solidFill>
                <a:uFillTx/>
                <a:latin typeface="楷体" panose="02010609060101010101" pitchFamily="49" charset="-122"/>
                <a:ea typeface="楷体" panose="02010609060101010101" pitchFamily="49" charset="-122"/>
              </a:rPr>
              <a:t>儿竞走</a:t>
            </a:r>
            <a:r>
              <a:rPr lang="zh-CN" altLang="en-US" sz="4000" b="1" spc="300" dirty="0">
                <a:solidFill>
                  <a:prstClr val="black"/>
                </a:solidFill>
                <a:uFillTx/>
                <a:latin typeface="楷体" panose="02010609060101010101" pitchFamily="49" charset="-122"/>
                <a:ea typeface="楷体" panose="02010609060101010101" pitchFamily="49" charset="-122"/>
              </a:rPr>
              <a:t>取之，</a:t>
            </a:r>
            <a:r>
              <a:rPr lang="zh-CN" altLang="en-US" sz="4000" b="1" spc="300" dirty="0" smtClean="0">
                <a:solidFill>
                  <a:prstClr val="black"/>
                </a:solidFill>
                <a:uFillTx/>
                <a:latin typeface="楷体" panose="02010609060101010101" pitchFamily="49" charset="-122"/>
                <a:ea typeface="楷体" panose="02010609060101010101" pitchFamily="49" charset="-122"/>
              </a:rPr>
              <a:t>唯戎</a:t>
            </a:r>
            <a:r>
              <a:rPr lang="zh-CN" altLang="en-US" sz="4000" b="1" spc="300" dirty="0">
                <a:solidFill>
                  <a:prstClr val="black"/>
                </a:solidFill>
                <a:uFillTx/>
                <a:latin typeface="楷体" panose="02010609060101010101" pitchFamily="49" charset="-122"/>
                <a:ea typeface="楷体" panose="02010609060101010101" pitchFamily="49" charset="-122"/>
              </a:rPr>
              <a:t>不动。</a:t>
            </a:r>
            <a:r>
              <a:rPr lang="zh-CN" altLang="en-US" sz="4000" b="1" spc="300" dirty="0">
                <a:solidFill>
                  <a:schemeClr val="tx1"/>
                </a:solidFill>
                <a:uFillTx/>
                <a:latin typeface="楷体" panose="02010609060101010101" pitchFamily="49" charset="-122"/>
                <a:ea typeface="楷体" panose="02010609060101010101" pitchFamily="49" charset="-122"/>
              </a:rPr>
              <a:t>人问之，答曰：“</a:t>
            </a:r>
            <a:r>
              <a:rPr lang="zh-CN" altLang="en-US" sz="4000" b="1" spc="300" dirty="0" smtClean="0">
                <a:solidFill>
                  <a:schemeClr val="tx1"/>
                </a:solidFill>
                <a:uFillTx/>
                <a:latin typeface="楷体" panose="02010609060101010101" pitchFamily="49" charset="-122"/>
                <a:ea typeface="楷体" panose="02010609060101010101" pitchFamily="49" charset="-122"/>
              </a:rPr>
              <a:t>树在</a:t>
            </a:r>
            <a:r>
              <a:rPr lang="zh-CN" altLang="en-US" sz="4000" b="1" spc="300" dirty="0">
                <a:solidFill>
                  <a:schemeClr val="tx1"/>
                </a:solidFill>
                <a:uFillTx/>
                <a:latin typeface="楷体" panose="02010609060101010101" pitchFamily="49" charset="-122"/>
                <a:ea typeface="楷体" panose="02010609060101010101" pitchFamily="49" charset="-122"/>
              </a:rPr>
              <a:t>道</a:t>
            </a:r>
            <a:r>
              <a:rPr lang="zh-CN" altLang="en-US" sz="4000" b="1" spc="300" dirty="0" smtClean="0">
                <a:solidFill>
                  <a:schemeClr val="tx1"/>
                </a:solidFill>
                <a:uFillTx/>
                <a:latin typeface="楷体" panose="02010609060101010101" pitchFamily="49" charset="-122"/>
                <a:ea typeface="楷体" panose="02010609060101010101" pitchFamily="49" charset="-122"/>
              </a:rPr>
              <a:t>边而</a:t>
            </a:r>
            <a:r>
              <a:rPr lang="zh-CN" altLang="en-US" sz="4000" b="1" spc="300" dirty="0">
                <a:solidFill>
                  <a:schemeClr val="tx1"/>
                </a:solidFill>
                <a:uFillTx/>
                <a:latin typeface="楷体" panose="02010609060101010101" pitchFamily="49" charset="-122"/>
                <a:ea typeface="楷体" panose="02010609060101010101" pitchFamily="49" charset="-122"/>
              </a:rPr>
              <a:t>多子，此</a:t>
            </a:r>
            <a:r>
              <a:rPr lang="zh-CN" altLang="en-US" sz="4000" b="1" spc="300" dirty="0" smtClean="0">
                <a:solidFill>
                  <a:schemeClr val="tx1"/>
                </a:solidFill>
                <a:uFillTx/>
                <a:latin typeface="楷体" panose="02010609060101010101" pitchFamily="49" charset="-122"/>
                <a:ea typeface="楷体" panose="02010609060101010101" pitchFamily="49" charset="-122"/>
              </a:rPr>
              <a:t>必苦</a:t>
            </a:r>
            <a:r>
              <a:rPr lang="zh-CN" altLang="en-US" sz="4000" b="1" spc="300" dirty="0">
                <a:solidFill>
                  <a:schemeClr val="tx1"/>
                </a:solidFill>
                <a:uFillTx/>
                <a:latin typeface="楷体" panose="02010609060101010101" pitchFamily="49" charset="-122"/>
                <a:ea typeface="楷体" panose="02010609060101010101" pitchFamily="49" charset="-122"/>
              </a:rPr>
              <a:t>李。”取之，信然。</a:t>
            </a:r>
            <a:endParaRPr lang="zh-CN" altLang="en-US" sz="4000" b="1" spc="300" dirty="0">
              <a:solidFill>
                <a:schemeClr val="tx1"/>
              </a:solidFill>
              <a:uFillTx/>
              <a:latin typeface="楷体" panose="02010609060101010101" pitchFamily="49" charset="-122"/>
              <a:ea typeface="楷体" panose="02010609060101010101" pitchFamily="49" charset="-122"/>
            </a:endParaRPr>
          </a:p>
        </p:txBody>
      </p:sp>
      <p:sp>
        <p:nvSpPr>
          <p:cNvPr id="5" name="TextBox 2"/>
          <p:cNvSpPr txBox="1"/>
          <p:nvPr/>
        </p:nvSpPr>
        <p:spPr>
          <a:xfrm>
            <a:off x="1332012" y="908574"/>
            <a:ext cx="5503507" cy="706755"/>
          </a:xfrm>
          <a:prstGeom prst="rect">
            <a:avLst/>
          </a:prstGeom>
          <a:noFill/>
        </p:spPr>
        <p:txBody>
          <a:bodyPr wrap="square" rtlCol="0">
            <a:spAutoFit/>
          </a:bodyPr>
          <a:p>
            <a:r>
              <a:rPr lang="en-US" altLang="zh-CN"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1403985" y="5300980"/>
            <a:ext cx="6764655" cy="953135"/>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zh-CN" sz="2800" b="1">
                <a:latin typeface="楷体" panose="02010609060101010101" pitchFamily="49" charset="-122"/>
                <a:ea typeface="楷体" panose="02010609060101010101" pitchFamily="49" charset="-122"/>
                <a:cs typeface="楷体" panose="02010609060101010101" pitchFamily="49" charset="-122"/>
              </a:rPr>
              <a:t>读准字音</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800" b="1">
                <a:latin typeface="楷体" panose="02010609060101010101" pitchFamily="49" charset="-122"/>
                <a:ea typeface="楷体" panose="02010609060101010101" pitchFamily="49" charset="-122"/>
                <a:cs typeface="楷体" panose="02010609060101010101" pitchFamily="49" charset="-122"/>
              </a:rPr>
              <a:t>读好停顿</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800" b="1">
                <a:latin typeface="楷体" panose="02010609060101010101" pitchFamily="49" charset="-122"/>
                <a:ea typeface="楷体" panose="02010609060101010101" pitchFamily="49" charset="-122"/>
                <a:cs typeface="楷体" panose="02010609060101010101" pitchFamily="49" charset="-122"/>
              </a:rPr>
              <a:t>声音响亮</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endParaRPr lang="en-US"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zh-CN" sz="2800" b="1">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1115695" y="5300980"/>
            <a:ext cx="7058660" cy="953135"/>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zh-CN" sz="2800" b="1">
                <a:latin typeface="楷体" panose="02010609060101010101" pitchFamily="49" charset="-122"/>
                <a:ea typeface="楷体" panose="02010609060101010101" pitchFamily="49" charset="-122"/>
                <a:cs typeface="楷体" panose="02010609060101010101" pitchFamily="49" charset="-122"/>
              </a:rPr>
              <a:t>学习活动：同桌合作，借助注释说一说这个故事。不理解</a:t>
            </a:r>
            <a:r>
              <a:rPr lang="zh-CN" altLang="zh-CN" sz="2800" b="1">
                <a:latin typeface="楷体" panose="02010609060101010101" pitchFamily="49" charset="-122"/>
                <a:ea typeface="楷体" panose="02010609060101010101" pitchFamily="49" charset="-122"/>
                <a:cs typeface="楷体" panose="02010609060101010101" pitchFamily="49" charset="-122"/>
              </a:rPr>
              <a:t>的字词做好记号，稍后可</a:t>
            </a:r>
            <a:r>
              <a:rPr lang="zh-CN" altLang="zh-CN" sz="2800" b="1">
                <a:latin typeface="楷体" panose="02010609060101010101" pitchFamily="49" charset="-122"/>
                <a:ea typeface="楷体" panose="02010609060101010101" pitchFamily="49" charset="-122"/>
                <a:cs typeface="楷体" panose="02010609060101010101" pitchFamily="49" charset="-122"/>
              </a:rPr>
              <a:t>提问。</a:t>
            </a:r>
            <a:endParaRPr lang="zh-CN" altLang="zh-CN" sz="2800" b="1">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rot="20820000">
            <a:off x="818515"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7" name="文本框 6"/>
          <p:cNvSpPr txBox="1"/>
          <p:nvPr/>
        </p:nvSpPr>
        <p:spPr>
          <a:xfrm rot="20820000">
            <a:off x="3061970"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8" name="文本框 7"/>
          <p:cNvSpPr txBox="1"/>
          <p:nvPr/>
        </p:nvSpPr>
        <p:spPr>
          <a:xfrm rot="20820000">
            <a:off x="6805930" y="282130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9" name="文本框 8"/>
          <p:cNvSpPr txBox="1"/>
          <p:nvPr/>
        </p:nvSpPr>
        <p:spPr>
          <a:xfrm rot="20820000">
            <a:off x="1939925" y="3428365"/>
            <a:ext cx="439420" cy="706755"/>
          </a:xfrm>
          <a:prstGeom prst="rect">
            <a:avLst/>
          </a:prstGeom>
          <a:noFill/>
        </p:spPr>
        <p:txBody>
          <a:bodyPr wrap="none" rtlCol="0">
            <a:spAutoFit/>
            <a:scene3d>
              <a:camera prst="orthographicFront"/>
              <a:lightRig rig="threePt" dir="t"/>
            </a:scene3d>
          </a:bodyPr>
          <a:p>
            <a:pPr algn="l"/>
            <a:r>
              <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rPr>
              <a:t>/</a:t>
            </a:r>
            <a:endParaRPr lang="en-US" altLang="zh-CN" sz="4000" b="1" dirty="0" smtClean="0">
              <a:ln w="22225">
                <a:solidFill>
                  <a:srgbClr val="FF0000"/>
                </a:solidFill>
                <a:prstDash val="solid"/>
              </a:ln>
              <a:solidFill>
                <a:srgbClr val="FF0000"/>
              </a:solidFill>
              <a:effectLst/>
              <a:latin typeface="楷体" panose="02010609060101010101" pitchFamily="49" charset="-122"/>
              <a:ea typeface="楷体" panose="02010609060101010101" pitchFamily="49" charset="-122"/>
              <a:sym typeface="+mn-ea"/>
            </a:endParaRPr>
          </a:p>
        </p:txBody>
      </p:sp>
      <p:sp>
        <p:nvSpPr>
          <p:cNvPr id="10" name="文本框 9"/>
          <p:cNvSpPr txBox="1"/>
          <p:nvPr/>
        </p:nvSpPr>
        <p:spPr>
          <a:xfrm>
            <a:off x="6948805" y="2781300"/>
            <a:ext cx="1280160" cy="706755"/>
          </a:xfrm>
          <a:prstGeom prst="rect">
            <a:avLst/>
          </a:prstGeom>
          <a:noFill/>
        </p:spPr>
        <p:txBody>
          <a:bodyPr wrap="none" rtlCol="0" anchor="t">
            <a:spAutoFit/>
          </a:bodyPr>
          <a:p>
            <a:r>
              <a:rPr lang="zh-CN" altLang="en-US" sz="4000" b="1" spc="300" dirty="0" smtClean="0">
                <a:solidFill>
                  <a:srgbClr val="FF0000"/>
                </a:solidFill>
                <a:uFillTx/>
                <a:latin typeface="楷体" panose="02010609060101010101" pitchFamily="49" charset="-122"/>
                <a:ea typeface="楷体" panose="02010609060101010101" pitchFamily="49" charset="-122"/>
                <a:sym typeface="+mn-ea"/>
              </a:rPr>
              <a:t>竞走</a:t>
            </a:r>
            <a:endParaRPr lang="zh-CN" altLang="en-US" sz="4000" b="1" spc="300" dirty="0" smtClean="0">
              <a:solidFill>
                <a:srgbClr val="FF0000"/>
              </a:solidFill>
              <a:uFillTx/>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7494" y="692527"/>
            <a:ext cx="4968552" cy="706755"/>
          </a:xfrm>
          <a:prstGeom prst="rect">
            <a:avLst/>
          </a:prstGeom>
          <a:noFill/>
        </p:spPr>
        <p:txBody>
          <a:bodyPr wrap="square" rtlCol="0">
            <a:spAutoFit/>
          </a:bodyPr>
          <a:lstStyle/>
          <a:p>
            <a:r>
              <a:rPr lang="zh-CN" altLang="en-US" sz="4000" b="1" dirty="0" smtClean="0">
                <a:solidFill>
                  <a:prstClr val="black"/>
                </a:solidFill>
                <a:latin typeface="楷体" panose="02010609060101010101" pitchFamily="49" charset="-122"/>
                <a:ea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2" name="TextBox 1"/>
          <p:cNvSpPr txBox="1"/>
          <p:nvPr/>
        </p:nvSpPr>
        <p:spPr>
          <a:xfrm>
            <a:off x="683826" y="1556911"/>
            <a:ext cx="7920880" cy="3415030"/>
          </a:xfrm>
          <a:prstGeom prst="rect">
            <a:avLst/>
          </a:prstGeom>
          <a:noFill/>
        </p:spPr>
        <p:txBody>
          <a:bodyPr wrap="square" rtlCol="0">
            <a:spAutoFit/>
          </a:bodyPr>
          <a:lstStyle/>
          <a:p>
            <a:pPr defTabSz="685800">
              <a:lnSpc>
                <a:spcPct val="150000"/>
              </a:lnSpc>
            </a:pPr>
            <a:r>
              <a:rPr lang="zh-CN" altLang="en-US" sz="3600" b="1" dirty="0" smtClean="0">
                <a:solidFill>
                  <a:schemeClr val="tx1"/>
                </a:solidFill>
                <a:latin typeface="楷体" panose="02010609060101010101" pitchFamily="49" charset="-122"/>
                <a:ea typeface="楷体" panose="02010609060101010101" pitchFamily="49" charset="-122"/>
              </a:rPr>
              <a:t>    王戎七</a:t>
            </a:r>
            <a:r>
              <a:rPr lang="zh-CN" altLang="en-US" sz="3600" b="1" dirty="0">
                <a:solidFill>
                  <a:schemeClr val="tx1"/>
                </a:solidFill>
                <a:latin typeface="楷体" panose="02010609060101010101" pitchFamily="49" charset="-122"/>
                <a:ea typeface="楷体" panose="02010609060101010101" pitchFamily="49" charset="-122"/>
              </a:rPr>
              <a:t>岁，</a:t>
            </a:r>
            <a:r>
              <a:rPr lang="zh-CN" altLang="en-US" sz="3600" b="1" dirty="0" smtClean="0">
                <a:solidFill>
                  <a:schemeClr val="tx1"/>
                </a:solidFill>
                <a:latin typeface="楷体" panose="02010609060101010101" pitchFamily="49" charset="-122"/>
                <a:ea typeface="楷体" panose="02010609060101010101" pitchFamily="49" charset="-122"/>
              </a:rPr>
              <a:t>尝与</a:t>
            </a:r>
            <a:r>
              <a:rPr lang="zh-CN" altLang="en-US" sz="3600" b="1" dirty="0">
                <a:solidFill>
                  <a:schemeClr val="tx1"/>
                </a:solidFill>
                <a:latin typeface="楷体" panose="02010609060101010101" pitchFamily="49" charset="-122"/>
                <a:ea typeface="楷体" panose="02010609060101010101" pitchFamily="49" charset="-122"/>
              </a:rPr>
              <a:t>诸</a:t>
            </a:r>
            <a:r>
              <a:rPr lang="zh-CN" altLang="en-US" sz="3600" b="1" dirty="0" smtClean="0">
                <a:solidFill>
                  <a:schemeClr val="tx1"/>
                </a:solidFill>
                <a:latin typeface="楷体" panose="02010609060101010101" pitchFamily="49" charset="-122"/>
                <a:ea typeface="楷体" panose="02010609060101010101" pitchFamily="49" charset="-122"/>
              </a:rPr>
              <a:t>小儿游</a:t>
            </a:r>
            <a:r>
              <a:rPr lang="zh-CN" altLang="en-US" sz="3600" b="1" dirty="0">
                <a:solidFill>
                  <a:schemeClr val="tx1"/>
                </a:solidFill>
                <a:latin typeface="楷体" panose="02010609060101010101" pitchFamily="49" charset="-122"/>
                <a:ea typeface="楷体" panose="02010609060101010101" pitchFamily="49" charset="-122"/>
              </a:rPr>
              <a:t>。</a:t>
            </a:r>
            <a:r>
              <a:rPr lang="zh-CN" altLang="en-US" sz="3600" b="1" dirty="0" smtClean="0">
                <a:solidFill>
                  <a:schemeClr val="tx1"/>
                </a:solidFill>
                <a:latin typeface="楷体" panose="02010609060101010101" pitchFamily="49" charset="-122"/>
                <a:ea typeface="楷体" panose="02010609060101010101" pitchFamily="49" charset="-122"/>
              </a:rPr>
              <a:t>看道</a:t>
            </a:r>
            <a:r>
              <a:rPr lang="zh-CN" altLang="en-US" sz="3600" b="1" dirty="0">
                <a:solidFill>
                  <a:schemeClr val="tx1"/>
                </a:solidFill>
                <a:latin typeface="楷体" panose="02010609060101010101" pitchFamily="49" charset="-122"/>
                <a:ea typeface="楷体" panose="02010609060101010101" pitchFamily="49" charset="-122"/>
              </a:rPr>
              <a:t>边李</a:t>
            </a:r>
            <a:r>
              <a:rPr lang="zh-CN" altLang="en-US" sz="3600" b="1" dirty="0" smtClean="0">
                <a:solidFill>
                  <a:schemeClr val="tx1"/>
                </a:solidFill>
                <a:latin typeface="楷体" panose="02010609060101010101" pitchFamily="49" charset="-122"/>
                <a:ea typeface="楷体" panose="02010609060101010101" pitchFamily="49" charset="-122"/>
              </a:rPr>
              <a:t>树多</a:t>
            </a:r>
            <a:r>
              <a:rPr lang="zh-CN" altLang="en-US" sz="3600" b="1" dirty="0">
                <a:solidFill>
                  <a:schemeClr val="tx1"/>
                </a:solidFill>
                <a:latin typeface="楷体" panose="02010609060101010101" pitchFamily="49" charset="-122"/>
                <a:ea typeface="楷体" panose="02010609060101010101" pitchFamily="49" charset="-122"/>
              </a:rPr>
              <a:t>子折枝，诸</a:t>
            </a:r>
            <a:r>
              <a:rPr lang="zh-CN" altLang="en-US" sz="3600" b="1" dirty="0" smtClean="0">
                <a:solidFill>
                  <a:schemeClr val="tx1"/>
                </a:solidFill>
                <a:latin typeface="楷体" panose="02010609060101010101" pitchFamily="49" charset="-122"/>
                <a:ea typeface="楷体" panose="02010609060101010101" pitchFamily="49" charset="-122"/>
              </a:rPr>
              <a:t>儿竞走</a:t>
            </a:r>
            <a:r>
              <a:rPr lang="zh-CN" altLang="en-US" sz="3600" b="1" dirty="0">
                <a:solidFill>
                  <a:schemeClr val="tx1"/>
                </a:solidFill>
                <a:latin typeface="楷体" panose="02010609060101010101" pitchFamily="49" charset="-122"/>
                <a:ea typeface="楷体" panose="02010609060101010101" pitchFamily="49" charset="-122"/>
              </a:rPr>
              <a:t>取之，</a:t>
            </a:r>
            <a:r>
              <a:rPr lang="zh-CN" altLang="en-US" sz="3600" b="1" dirty="0" smtClean="0">
                <a:solidFill>
                  <a:schemeClr val="tx1"/>
                </a:solidFill>
                <a:latin typeface="楷体" panose="02010609060101010101" pitchFamily="49" charset="-122"/>
                <a:ea typeface="楷体" panose="02010609060101010101" pitchFamily="49" charset="-122"/>
              </a:rPr>
              <a:t>唯戎</a:t>
            </a:r>
            <a:r>
              <a:rPr lang="zh-CN" altLang="en-US" sz="3600" b="1" dirty="0">
                <a:solidFill>
                  <a:schemeClr val="tx1"/>
                </a:solidFill>
                <a:latin typeface="楷体" panose="02010609060101010101" pitchFamily="49" charset="-122"/>
                <a:ea typeface="楷体" panose="02010609060101010101" pitchFamily="49" charset="-122"/>
              </a:rPr>
              <a:t>不动。人问之，答曰：“</a:t>
            </a:r>
            <a:r>
              <a:rPr lang="zh-CN" altLang="en-US" sz="3600" b="1" dirty="0" smtClean="0">
                <a:solidFill>
                  <a:schemeClr val="tx1"/>
                </a:solidFill>
                <a:latin typeface="楷体" panose="02010609060101010101" pitchFamily="49" charset="-122"/>
                <a:ea typeface="楷体" panose="02010609060101010101" pitchFamily="49" charset="-122"/>
              </a:rPr>
              <a:t>树在</a:t>
            </a:r>
            <a:r>
              <a:rPr lang="zh-CN" altLang="en-US" sz="3600" b="1" dirty="0">
                <a:solidFill>
                  <a:schemeClr val="tx1"/>
                </a:solidFill>
                <a:latin typeface="楷体" panose="02010609060101010101" pitchFamily="49" charset="-122"/>
                <a:ea typeface="楷体" panose="02010609060101010101" pitchFamily="49" charset="-122"/>
              </a:rPr>
              <a:t>道</a:t>
            </a:r>
            <a:r>
              <a:rPr lang="zh-CN" altLang="en-US" sz="3600" b="1" dirty="0" smtClean="0">
                <a:solidFill>
                  <a:schemeClr val="tx1"/>
                </a:solidFill>
                <a:latin typeface="楷体" panose="02010609060101010101" pitchFamily="49" charset="-122"/>
                <a:ea typeface="楷体" panose="02010609060101010101" pitchFamily="49" charset="-122"/>
              </a:rPr>
              <a:t>边而</a:t>
            </a:r>
            <a:r>
              <a:rPr lang="zh-CN" altLang="en-US" sz="3600" b="1" dirty="0">
                <a:solidFill>
                  <a:schemeClr val="tx1"/>
                </a:solidFill>
                <a:latin typeface="楷体" panose="02010609060101010101" pitchFamily="49" charset="-122"/>
                <a:ea typeface="楷体" panose="02010609060101010101" pitchFamily="49" charset="-122"/>
              </a:rPr>
              <a:t>多子，此</a:t>
            </a:r>
            <a:r>
              <a:rPr lang="zh-CN" altLang="en-US" sz="3600" b="1" dirty="0" smtClean="0">
                <a:solidFill>
                  <a:schemeClr val="tx1"/>
                </a:solidFill>
                <a:latin typeface="楷体" panose="02010609060101010101" pitchFamily="49" charset="-122"/>
                <a:ea typeface="楷体" panose="02010609060101010101" pitchFamily="49" charset="-122"/>
              </a:rPr>
              <a:t>必苦</a:t>
            </a:r>
            <a:r>
              <a:rPr lang="zh-CN" altLang="en-US" sz="3600" b="1" dirty="0">
                <a:solidFill>
                  <a:schemeClr val="tx1"/>
                </a:solidFill>
                <a:latin typeface="楷体" panose="02010609060101010101" pitchFamily="49" charset="-122"/>
                <a:ea typeface="楷体" panose="02010609060101010101" pitchFamily="49" charset="-122"/>
              </a:rPr>
              <a:t>李。”取之，信然。</a:t>
            </a:r>
            <a:endParaRPr lang="zh-CN" altLang="en-US" sz="3600" b="1" dirty="0">
              <a:solidFill>
                <a:schemeClr val="tx1"/>
              </a:solidFill>
              <a:latin typeface="楷体" panose="02010609060101010101" pitchFamily="49" charset="-122"/>
              <a:ea typeface="楷体" panose="02010609060101010101" pitchFamily="49" charset="-122"/>
            </a:endParaRPr>
          </a:p>
        </p:txBody>
      </p:sp>
      <p:sp>
        <p:nvSpPr>
          <p:cNvPr id="4" name="文本框 3"/>
          <p:cNvSpPr txBox="1"/>
          <p:nvPr/>
        </p:nvSpPr>
        <p:spPr>
          <a:xfrm>
            <a:off x="6652260" y="2622550"/>
            <a:ext cx="650240" cy="645160"/>
          </a:xfrm>
          <a:prstGeom prst="rect">
            <a:avLst/>
          </a:prstGeom>
          <a:noFill/>
        </p:spPr>
        <p:txBody>
          <a:bodyPr wrap="square" rtlCol="0" anchor="t">
            <a:spAutoFit/>
          </a:bodyPr>
          <a:p>
            <a:pPr algn="l"/>
            <a:r>
              <a:rPr lang="zh-CN" altLang="en-US" sz="3600" b="1" dirty="0">
                <a:solidFill>
                  <a:srgbClr val="FF0000"/>
                </a:solidFill>
                <a:latin typeface="楷体" panose="02010609060101010101" pitchFamily="49" charset="-122"/>
                <a:ea typeface="楷体" panose="02010609060101010101" pitchFamily="49" charset="-122"/>
                <a:sym typeface="+mn-ea"/>
              </a:rPr>
              <a:t>之</a:t>
            </a:r>
            <a:endParaRPr lang="zh-CN" altLang="en-US" sz="3600" b="1" dirty="0">
              <a:solidFill>
                <a:srgbClr val="FF0000"/>
              </a:solidFill>
              <a:latin typeface="楷体" panose="02010609060101010101" pitchFamily="49" charset="-122"/>
              <a:ea typeface="楷体" panose="02010609060101010101" pitchFamily="49" charset="-122"/>
              <a:sym typeface="+mn-ea"/>
            </a:endParaRPr>
          </a:p>
        </p:txBody>
      </p:sp>
      <p:sp>
        <p:nvSpPr>
          <p:cNvPr id="5" name="文本框 4"/>
          <p:cNvSpPr txBox="1"/>
          <p:nvPr/>
        </p:nvSpPr>
        <p:spPr>
          <a:xfrm>
            <a:off x="3419475" y="3382645"/>
            <a:ext cx="693420" cy="706755"/>
          </a:xfrm>
          <a:prstGeom prst="rect">
            <a:avLst/>
          </a:prstGeom>
          <a:noFill/>
        </p:spPr>
        <p:txBody>
          <a:bodyPr wrap="none" rtlCol="0" anchor="t">
            <a:spAutoFit/>
          </a:bodyPr>
          <a:p>
            <a:r>
              <a:rPr lang="zh-CN" altLang="en-US" sz="4000" b="1" dirty="0">
                <a:solidFill>
                  <a:srgbClr val="FF0000"/>
                </a:solidFill>
                <a:latin typeface="楷体" panose="02010609060101010101" pitchFamily="49" charset="-122"/>
                <a:ea typeface="楷体" panose="02010609060101010101" pitchFamily="49" charset="-122"/>
                <a:sym typeface="+mn-ea"/>
              </a:rPr>
              <a:t>之</a:t>
            </a:r>
            <a:endParaRPr lang="zh-CN" altLang="en-US" sz="4000" b="1" dirty="0">
              <a:solidFill>
                <a:srgbClr val="FF0000"/>
              </a:solidFill>
              <a:latin typeface="楷体" panose="02010609060101010101" pitchFamily="49" charset="-122"/>
              <a:ea typeface="楷体" panose="02010609060101010101" pitchFamily="49" charset="-122"/>
              <a:sym typeface="+mn-ea"/>
            </a:endParaRPr>
          </a:p>
        </p:txBody>
      </p:sp>
      <p:sp>
        <p:nvSpPr>
          <p:cNvPr id="8" name="文本框 7"/>
          <p:cNvSpPr txBox="1"/>
          <p:nvPr/>
        </p:nvSpPr>
        <p:spPr>
          <a:xfrm>
            <a:off x="5723890" y="4220845"/>
            <a:ext cx="693420" cy="706755"/>
          </a:xfrm>
          <a:prstGeom prst="rect">
            <a:avLst/>
          </a:prstGeom>
          <a:noFill/>
        </p:spPr>
        <p:txBody>
          <a:bodyPr wrap="none" rtlCol="0" anchor="t">
            <a:spAutoFit/>
          </a:bodyPr>
          <a:p>
            <a:r>
              <a:rPr lang="zh-CN" altLang="en-US" sz="4000" b="1" dirty="0">
                <a:solidFill>
                  <a:srgbClr val="FF0000"/>
                </a:solidFill>
                <a:latin typeface="楷体" panose="02010609060101010101" pitchFamily="49" charset="-122"/>
                <a:ea typeface="楷体" panose="02010609060101010101" pitchFamily="49" charset="-122"/>
                <a:sym typeface="+mn-ea"/>
              </a:rPr>
              <a:t>之</a:t>
            </a:r>
            <a:endParaRPr lang="zh-CN" altLang="en-US" sz="4000" b="1" dirty="0">
              <a:solidFill>
                <a:srgbClr val="FF0000"/>
              </a:solidFill>
              <a:latin typeface="楷体" panose="02010609060101010101" pitchFamily="49" charset="-122"/>
              <a:ea typeface="楷体" panose="02010609060101010101" pitchFamily="49" charset="-122"/>
              <a:sym typeface="+mn-ea"/>
            </a:endParaRPr>
          </a:p>
        </p:txBody>
      </p:sp>
      <p:sp>
        <p:nvSpPr>
          <p:cNvPr id="9" name="线形标注 1 8"/>
          <p:cNvSpPr/>
          <p:nvPr/>
        </p:nvSpPr>
        <p:spPr>
          <a:xfrm>
            <a:off x="7308215" y="2348865"/>
            <a:ext cx="797560" cy="360045"/>
          </a:xfrm>
          <a:prstGeom prst="borderCallout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7030A0"/>
                </a:solidFill>
                <a:latin typeface="黑体" panose="02010609060101010101" charset="-122"/>
                <a:ea typeface="黑体" panose="02010609060101010101" charset="-122"/>
              </a:rPr>
              <a:t>李子</a:t>
            </a:r>
            <a:endParaRPr lang="zh-CN" altLang="en-US" sz="2000" b="1">
              <a:solidFill>
                <a:srgbClr val="7030A0"/>
              </a:solidFill>
              <a:latin typeface="黑体" panose="02010609060101010101" charset="-122"/>
              <a:ea typeface="黑体" panose="02010609060101010101" charset="-122"/>
            </a:endParaRPr>
          </a:p>
        </p:txBody>
      </p:sp>
      <p:sp>
        <p:nvSpPr>
          <p:cNvPr id="10" name="线形标注 1 9"/>
          <p:cNvSpPr/>
          <p:nvPr/>
        </p:nvSpPr>
        <p:spPr>
          <a:xfrm>
            <a:off x="4499610" y="3170555"/>
            <a:ext cx="2882900" cy="360045"/>
          </a:xfrm>
          <a:prstGeom prst="borderCallout1">
            <a:avLst>
              <a:gd name="adj1" fmla="val 10758"/>
              <a:gd name="adj2" fmla="val -5881"/>
              <a:gd name="adj3" fmla="val 85008"/>
              <a:gd name="adj4" fmla="val -236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7030A0"/>
                </a:solidFill>
                <a:latin typeface="黑体" panose="02010609060101010101" charset="-122"/>
                <a:ea typeface="黑体" panose="02010609060101010101" charset="-122"/>
              </a:rPr>
              <a:t>王戎不摘李子</a:t>
            </a:r>
            <a:r>
              <a:rPr lang="zh-CN" altLang="en-US" sz="2000" b="1">
                <a:solidFill>
                  <a:srgbClr val="7030A0"/>
                </a:solidFill>
                <a:latin typeface="黑体" panose="02010609060101010101" charset="-122"/>
                <a:ea typeface="黑体" panose="02010609060101010101" charset="-122"/>
              </a:rPr>
              <a:t>这件事</a:t>
            </a:r>
            <a:endParaRPr lang="zh-CN" altLang="en-US" sz="2000" b="1">
              <a:solidFill>
                <a:srgbClr val="7030A0"/>
              </a:solidFill>
              <a:latin typeface="黑体" panose="02010609060101010101" charset="-122"/>
              <a:ea typeface="黑体" panose="02010609060101010101" charset="-122"/>
            </a:endParaRPr>
          </a:p>
        </p:txBody>
      </p:sp>
      <p:sp>
        <p:nvSpPr>
          <p:cNvPr id="12" name="线形标注 1 11"/>
          <p:cNvSpPr/>
          <p:nvPr/>
        </p:nvSpPr>
        <p:spPr>
          <a:xfrm>
            <a:off x="6228080" y="3992245"/>
            <a:ext cx="797560" cy="360045"/>
          </a:xfrm>
          <a:prstGeom prst="borderCallout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7030A0"/>
                </a:solidFill>
                <a:latin typeface="黑体" panose="02010609060101010101" charset="-122"/>
                <a:ea typeface="黑体" panose="02010609060101010101" charset="-122"/>
              </a:rPr>
              <a:t>李子</a:t>
            </a:r>
            <a:endParaRPr lang="zh-CN" altLang="en-US" sz="2000" b="1">
              <a:solidFill>
                <a:srgbClr val="7030A0"/>
              </a:solidFill>
              <a:latin typeface="黑体" panose="02010609060101010101" charset="-122"/>
              <a:ea typeface="黑体" panose="02010609060101010101" charset="-122"/>
            </a:endParaRPr>
          </a:p>
        </p:txBody>
      </p:sp>
      <p:sp>
        <p:nvSpPr>
          <p:cNvPr id="6" name="文本框 5"/>
          <p:cNvSpPr txBox="1"/>
          <p:nvPr/>
        </p:nvSpPr>
        <p:spPr>
          <a:xfrm>
            <a:off x="3347720" y="5129530"/>
            <a:ext cx="5545455" cy="52197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p>
            <a:r>
              <a:rPr lang="zh-CN" altLang="en-US" sz="2800" b="1">
                <a:solidFill>
                  <a:schemeClr val="tx1"/>
                </a:solidFill>
              </a:rPr>
              <a:t>摘下李子</a:t>
            </a:r>
            <a:r>
              <a:rPr lang="zh-CN" altLang="en-US" sz="2800" b="1">
                <a:solidFill>
                  <a:srgbClr val="FF0000"/>
                </a:solidFill>
              </a:rPr>
              <a:t>（尝一尝）</a:t>
            </a:r>
            <a:r>
              <a:rPr lang="zh-CN" altLang="en-US" sz="2800" b="1">
                <a:solidFill>
                  <a:schemeClr val="tx1"/>
                </a:solidFill>
              </a:rPr>
              <a:t>，的确如此。</a:t>
            </a:r>
            <a:endParaRPr lang="zh-CN" altLang="en-US" sz="2800" b="1">
              <a:solidFill>
                <a:schemeClr val="tx1"/>
              </a:solidFill>
            </a:endParaRPr>
          </a:p>
        </p:txBody>
      </p:sp>
      <p:cxnSp>
        <p:nvCxnSpPr>
          <p:cNvPr id="7" name="直接连接符 6"/>
          <p:cNvCxnSpPr/>
          <p:nvPr/>
        </p:nvCxnSpPr>
        <p:spPr>
          <a:xfrm>
            <a:off x="5412105" y="4867910"/>
            <a:ext cx="2328545" cy="1270"/>
          </a:xfrm>
          <a:prstGeom prst="line">
            <a:avLst/>
          </a:prstGeom>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4" grpId="1"/>
      <p:bldP spid="5" grpId="1"/>
      <p:bldP spid="8" grpId="1"/>
      <p:bldP spid="9" grpId="0" bldLvl="0" animBg="1"/>
      <p:bldP spid="9" grpId="1" animBg="1"/>
      <p:bldP spid="10" grpId="0" bldLvl="0" animBg="1"/>
      <p:bldP spid="10" grpId="1" animBg="1"/>
      <p:bldP spid="12" grpId="0" bldLvl="0" animBg="1"/>
      <p:bldP spid="12"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39" y="476627"/>
            <a:ext cx="4968552" cy="706755"/>
          </a:xfrm>
          <a:prstGeom prst="rect">
            <a:avLst/>
          </a:prstGeom>
          <a:noFill/>
        </p:spPr>
        <p:txBody>
          <a:bodyPr wrap="square" rtlCol="0">
            <a:spAutoFit/>
          </a:bodyPr>
          <a:lstStyle/>
          <a:p>
            <a:r>
              <a:rPr lang="zh-CN" altLang="en-US" sz="4000" b="1" dirty="0" smtClean="0">
                <a:solidFill>
                  <a:prstClr val="black"/>
                </a:solidFill>
                <a:latin typeface="楷体" panose="02010609060101010101" pitchFamily="49" charset="-122"/>
                <a:ea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endParaRPr>
          </a:p>
        </p:txBody>
      </p:sp>
      <p:pic>
        <p:nvPicPr>
          <p:cNvPr id="13" name="图片 12" descr="UfVepugS8VZ9Hb29jpHPF-_4hWE=&amp;tv=0_0"/>
          <p:cNvPicPr>
            <a:picLocks noChangeAspect="1"/>
          </p:cNvPicPr>
          <p:nvPr>
            <p:custDataLst>
              <p:tags r:id="rId1"/>
            </p:custDataLst>
          </p:nvPr>
        </p:nvPicPr>
        <p:blipFill>
          <a:blip r:embed="rId2"/>
          <a:srcRect r="12315"/>
          <a:stretch>
            <a:fillRect/>
          </a:stretch>
        </p:blipFill>
        <p:spPr>
          <a:xfrm>
            <a:off x="4932045" y="1412875"/>
            <a:ext cx="4163060" cy="3096895"/>
          </a:xfrm>
          <a:prstGeom prst="rect">
            <a:avLst/>
          </a:prstGeom>
        </p:spPr>
      </p:pic>
      <p:sp>
        <p:nvSpPr>
          <p:cNvPr id="2" name="TextBox 1"/>
          <p:cNvSpPr txBox="1"/>
          <p:nvPr/>
        </p:nvSpPr>
        <p:spPr>
          <a:xfrm>
            <a:off x="107315" y="1412875"/>
            <a:ext cx="4693920" cy="31076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lnSpc>
                <a:spcPct val="100000"/>
              </a:lnSpc>
            </a:pPr>
            <a:r>
              <a:rPr lang="zh-CN" altLang="en-US" sz="3600" b="1" dirty="0" smtClean="0">
                <a:solidFill>
                  <a:schemeClr val="tx1"/>
                </a:solidFill>
                <a:latin typeface="楷体" panose="02010609060101010101" pitchFamily="49" charset="-122"/>
                <a:ea typeface="楷体" panose="02010609060101010101" pitchFamily="49" charset="-122"/>
              </a:rPr>
              <a:t>  </a:t>
            </a:r>
            <a:r>
              <a:rPr lang="zh-CN" altLang="en-US" sz="3200" b="1" dirty="0" smtClean="0">
                <a:solidFill>
                  <a:schemeClr val="tx1"/>
                </a:solidFill>
                <a:latin typeface="楷体" panose="02010609060101010101" pitchFamily="49" charset="-122"/>
                <a:ea typeface="楷体" panose="02010609060101010101" pitchFamily="49" charset="-122"/>
              </a:rPr>
              <a:t>  王戎七</a:t>
            </a:r>
            <a:r>
              <a:rPr lang="zh-CN" altLang="en-US" sz="3200" b="1" dirty="0">
                <a:solidFill>
                  <a:schemeClr val="tx1"/>
                </a:solidFill>
                <a:latin typeface="楷体" panose="02010609060101010101" pitchFamily="49" charset="-122"/>
                <a:ea typeface="楷体" panose="02010609060101010101" pitchFamily="49" charset="-122"/>
              </a:rPr>
              <a:t>岁，</a:t>
            </a:r>
            <a:r>
              <a:rPr lang="zh-CN" altLang="en-US" sz="3200" b="1" dirty="0" smtClean="0">
                <a:solidFill>
                  <a:schemeClr val="tx1"/>
                </a:solidFill>
                <a:latin typeface="楷体" panose="02010609060101010101" pitchFamily="49" charset="-122"/>
                <a:ea typeface="楷体" panose="02010609060101010101" pitchFamily="49" charset="-122"/>
              </a:rPr>
              <a:t>尝与</a:t>
            </a:r>
            <a:r>
              <a:rPr lang="zh-CN" altLang="en-US" sz="3200" b="1" dirty="0">
                <a:solidFill>
                  <a:schemeClr val="tx1"/>
                </a:solidFill>
                <a:latin typeface="楷体" panose="02010609060101010101" pitchFamily="49" charset="-122"/>
                <a:ea typeface="楷体" panose="02010609060101010101" pitchFamily="49" charset="-122"/>
              </a:rPr>
              <a:t>诸</a:t>
            </a:r>
            <a:r>
              <a:rPr lang="zh-CN" altLang="en-US" sz="3200" b="1" dirty="0" smtClean="0">
                <a:solidFill>
                  <a:schemeClr val="tx1"/>
                </a:solidFill>
                <a:latin typeface="楷体" panose="02010609060101010101" pitchFamily="49" charset="-122"/>
                <a:ea typeface="楷体" panose="02010609060101010101" pitchFamily="49" charset="-122"/>
              </a:rPr>
              <a:t>小儿游</a:t>
            </a:r>
            <a:r>
              <a:rPr lang="zh-CN" altLang="en-US" sz="3200" b="1" dirty="0">
                <a:solidFill>
                  <a:schemeClr val="tx1"/>
                </a:solidFill>
                <a:latin typeface="楷体" panose="02010609060101010101" pitchFamily="49" charset="-122"/>
                <a:ea typeface="楷体" panose="02010609060101010101" pitchFamily="49" charset="-122"/>
              </a:rPr>
              <a:t>。</a:t>
            </a:r>
            <a:r>
              <a:rPr lang="zh-CN" altLang="en-US" sz="3200" b="1" dirty="0" smtClean="0">
                <a:solidFill>
                  <a:schemeClr val="tx1"/>
                </a:solidFill>
                <a:latin typeface="楷体" panose="02010609060101010101" pitchFamily="49" charset="-122"/>
                <a:ea typeface="楷体" panose="02010609060101010101" pitchFamily="49" charset="-122"/>
              </a:rPr>
              <a:t>看道</a:t>
            </a:r>
            <a:r>
              <a:rPr lang="zh-CN" altLang="en-US" sz="3200" b="1" dirty="0">
                <a:solidFill>
                  <a:schemeClr val="tx1"/>
                </a:solidFill>
                <a:latin typeface="楷体" panose="02010609060101010101" pitchFamily="49" charset="-122"/>
                <a:ea typeface="楷体" panose="02010609060101010101" pitchFamily="49" charset="-122"/>
              </a:rPr>
              <a:t>边李</a:t>
            </a:r>
            <a:r>
              <a:rPr lang="zh-CN" altLang="en-US" sz="3200" b="1" dirty="0" smtClean="0">
                <a:solidFill>
                  <a:schemeClr val="tx1"/>
                </a:solidFill>
                <a:latin typeface="楷体" panose="02010609060101010101" pitchFamily="49" charset="-122"/>
                <a:ea typeface="楷体" panose="02010609060101010101" pitchFamily="49" charset="-122"/>
              </a:rPr>
              <a:t>树多</a:t>
            </a:r>
            <a:r>
              <a:rPr lang="zh-CN" altLang="en-US" sz="3200" b="1" dirty="0">
                <a:solidFill>
                  <a:schemeClr val="tx1"/>
                </a:solidFill>
                <a:latin typeface="楷体" panose="02010609060101010101" pitchFamily="49" charset="-122"/>
                <a:ea typeface="楷体" panose="02010609060101010101" pitchFamily="49" charset="-122"/>
              </a:rPr>
              <a:t>子折枝，诸</a:t>
            </a:r>
            <a:r>
              <a:rPr lang="zh-CN" altLang="en-US" sz="3200" b="1" dirty="0" smtClean="0">
                <a:solidFill>
                  <a:schemeClr val="tx1"/>
                </a:solidFill>
                <a:latin typeface="楷体" panose="02010609060101010101" pitchFamily="49" charset="-122"/>
                <a:ea typeface="楷体" panose="02010609060101010101" pitchFamily="49" charset="-122"/>
              </a:rPr>
              <a:t>儿竞走</a:t>
            </a:r>
            <a:r>
              <a:rPr lang="zh-CN" altLang="en-US" sz="3200" b="1" dirty="0">
                <a:solidFill>
                  <a:schemeClr val="tx1"/>
                </a:solidFill>
                <a:latin typeface="楷体" panose="02010609060101010101" pitchFamily="49" charset="-122"/>
                <a:ea typeface="楷体" panose="02010609060101010101" pitchFamily="49" charset="-122"/>
              </a:rPr>
              <a:t>取之，</a:t>
            </a:r>
            <a:r>
              <a:rPr lang="zh-CN" altLang="en-US" sz="3200" b="1" dirty="0" smtClean="0">
                <a:solidFill>
                  <a:schemeClr val="tx1"/>
                </a:solidFill>
                <a:latin typeface="楷体" panose="02010609060101010101" pitchFamily="49" charset="-122"/>
                <a:ea typeface="楷体" panose="02010609060101010101" pitchFamily="49" charset="-122"/>
              </a:rPr>
              <a:t>唯戎</a:t>
            </a:r>
            <a:r>
              <a:rPr lang="zh-CN" altLang="en-US" sz="3200" b="1" dirty="0">
                <a:solidFill>
                  <a:schemeClr val="tx1"/>
                </a:solidFill>
                <a:latin typeface="楷体" panose="02010609060101010101" pitchFamily="49" charset="-122"/>
                <a:ea typeface="楷体" panose="02010609060101010101" pitchFamily="49" charset="-122"/>
              </a:rPr>
              <a:t>不动。人问之，答曰：“</a:t>
            </a:r>
            <a:r>
              <a:rPr lang="zh-CN" altLang="en-US" sz="3200" b="1" dirty="0" smtClean="0">
                <a:solidFill>
                  <a:schemeClr val="tx1"/>
                </a:solidFill>
                <a:latin typeface="楷体" panose="02010609060101010101" pitchFamily="49" charset="-122"/>
                <a:ea typeface="楷体" panose="02010609060101010101" pitchFamily="49" charset="-122"/>
              </a:rPr>
              <a:t>树在</a:t>
            </a:r>
            <a:r>
              <a:rPr lang="zh-CN" altLang="en-US" sz="3200" b="1" dirty="0">
                <a:solidFill>
                  <a:schemeClr val="tx1"/>
                </a:solidFill>
                <a:latin typeface="楷体" panose="02010609060101010101" pitchFamily="49" charset="-122"/>
                <a:ea typeface="楷体" panose="02010609060101010101" pitchFamily="49" charset="-122"/>
              </a:rPr>
              <a:t>道</a:t>
            </a:r>
            <a:r>
              <a:rPr lang="zh-CN" altLang="en-US" sz="3200" b="1" dirty="0" smtClean="0">
                <a:solidFill>
                  <a:schemeClr val="tx1"/>
                </a:solidFill>
                <a:latin typeface="楷体" panose="02010609060101010101" pitchFamily="49" charset="-122"/>
                <a:ea typeface="楷体" panose="02010609060101010101" pitchFamily="49" charset="-122"/>
              </a:rPr>
              <a:t>边而</a:t>
            </a:r>
            <a:r>
              <a:rPr lang="zh-CN" altLang="en-US" sz="3200" b="1" dirty="0">
                <a:solidFill>
                  <a:schemeClr val="tx1"/>
                </a:solidFill>
                <a:latin typeface="楷体" panose="02010609060101010101" pitchFamily="49" charset="-122"/>
                <a:ea typeface="楷体" panose="02010609060101010101" pitchFamily="49" charset="-122"/>
              </a:rPr>
              <a:t>多子，此</a:t>
            </a:r>
            <a:r>
              <a:rPr lang="zh-CN" altLang="en-US" sz="3200" b="1" dirty="0" smtClean="0">
                <a:solidFill>
                  <a:schemeClr val="tx1"/>
                </a:solidFill>
                <a:latin typeface="楷体" panose="02010609060101010101" pitchFamily="49" charset="-122"/>
                <a:ea typeface="楷体" panose="02010609060101010101" pitchFamily="49" charset="-122"/>
              </a:rPr>
              <a:t>必苦</a:t>
            </a:r>
            <a:r>
              <a:rPr lang="zh-CN" altLang="en-US" sz="3200" b="1" dirty="0">
                <a:solidFill>
                  <a:schemeClr val="tx1"/>
                </a:solidFill>
                <a:latin typeface="楷体" panose="02010609060101010101" pitchFamily="49" charset="-122"/>
                <a:ea typeface="楷体" panose="02010609060101010101" pitchFamily="49" charset="-122"/>
              </a:rPr>
              <a:t>李。”取之，信然。</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7" name="文本框 6"/>
          <p:cNvSpPr txBox="1"/>
          <p:nvPr/>
        </p:nvSpPr>
        <p:spPr>
          <a:xfrm>
            <a:off x="683260" y="4940935"/>
            <a:ext cx="7219315" cy="521970"/>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意思准确</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过程完整</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zh-CN" sz="2800" b="1">
              <a:latin typeface="楷体" panose="02010609060101010101" pitchFamily="49" charset="-122"/>
              <a:ea typeface="楷体" panose="02010609060101010101" pitchFamily="49" charset="-122"/>
              <a:cs typeface="楷体" panose="02010609060101010101" pitchFamily="49" charset="-122"/>
            </a:endParaRPr>
          </a:p>
        </p:txBody>
      </p:sp>
      <p:sp>
        <p:nvSpPr>
          <p:cNvPr id="4" name="文本框 3"/>
          <p:cNvSpPr txBox="1"/>
          <p:nvPr/>
        </p:nvSpPr>
        <p:spPr>
          <a:xfrm>
            <a:off x="5508625" y="4940935"/>
            <a:ext cx="2327910" cy="521970"/>
          </a:xfrm>
          <a:prstGeom prst="rect">
            <a:avLst/>
          </a:prstGeom>
          <a:noFill/>
        </p:spPr>
        <p:txBody>
          <a:bodyPr wrap="none" rtlCol="0" anchor="t">
            <a:spAutoFit/>
          </a:bodyPr>
          <a:p>
            <a:pPr algn="l"/>
            <a:r>
              <a:rPr 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语言生动</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sz="2800" b="1">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buNone/>
            </a:pPr>
            <a:r>
              <a:rPr lang="en-US" altLang="zh-CN" sz="36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rPr>
              <a:t>读懂</a:t>
            </a:r>
            <a:r>
              <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rPr>
              <a:t>了故事，你觉得王戎是个怎样的孩子呢？</a:t>
            </a:r>
            <a:endParaRPr lang="zh-CN" altLang="en-US" sz="36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5" name="组合 4"/>
          <p:cNvGrpSpPr/>
          <p:nvPr/>
        </p:nvGrpSpPr>
        <p:grpSpPr>
          <a:xfrm>
            <a:off x="107315" y="318770"/>
            <a:ext cx="2380615" cy="1022985"/>
            <a:chOff x="169" y="502"/>
            <a:chExt cx="3749" cy="1611"/>
          </a:xfrm>
        </p:grpSpPr>
        <p:pic>
          <p:nvPicPr>
            <p:cNvPr id="6" name="图片 5" descr="jqXPJkntGj4SNSAuH3M_5A2vsls=&amp;tv=0_0"/>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169" y="502"/>
              <a:ext cx="3749" cy="1611"/>
            </a:xfrm>
            <a:prstGeom prst="rect">
              <a:avLst/>
            </a:prstGeom>
          </p:spPr>
        </p:pic>
        <p:sp>
          <p:nvSpPr>
            <p:cNvPr id="4" name="文本框 3"/>
            <p:cNvSpPr txBox="1"/>
            <p:nvPr/>
          </p:nvSpPr>
          <p:spPr>
            <a:xfrm>
              <a:off x="414" y="751"/>
              <a:ext cx="3504" cy="1113"/>
            </a:xfrm>
            <a:prstGeom prst="rect">
              <a:avLst/>
            </a:prstGeom>
            <a:noFill/>
          </p:spPr>
          <p:txBody>
            <a:bodyPr wrap="none" rtlCol="0">
              <a:spAutoFit/>
            </a:bodyPr>
            <a:p>
              <a:pPr algn="l"/>
              <a:r>
                <a:rPr lang="zh-CN" altLang="en-US" sz="4000" b="1" dirty="0" smtClean="0">
                  <a:solidFill>
                    <a:prstClr val="black"/>
                  </a:solidFill>
                  <a:latin typeface="楷体" panose="02010609060101010101" pitchFamily="49" charset="-122"/>
                  <a:ea typeface="楷体" panose="02010609060101010101" pitchFamily="49" charset="-122"/>
                  <a:sym typeface="+mn-ea"/>
                </a:rPr>
                <a:t>慧</a:t>
              </a:r>
              <a:r>
                <a:rPr lang="zh-CN" altLang="en-US" sz="4000" b="1" dirty="0" smtClean="0">
                  <a:solidFill>
                    <a:prstClr val="black"/>
                  </a:solidFill>
                  <a:latin typeface="楷体" panose="02010609060101010101" pitchFamily="49" charset="-122"/>
                  <a:ea typeface="楷体" panose="02010609060101010101" pitchFamily="49" charset="-122"/>
                  <a:sym typeface="+mn-ea"/>
                </a:rPr>
                <a:t>思考：</a:t>
              </a:r>
              <a:endParaRPr lang="zh-CN" altLang="en-US" sz="4000" b="1" dirty="0" smtClean="0">
                <a:solidFill>
                  <a:prstClr val="black"/>
                </a:solidFill>
                <a:latin typeface="楷体" panose="02010609060101010101" pitchFamily="49" charset="-122"/>
                <a:ea typeface="楷体" panose="02010609060101010101" pitchFamily="49" charset="-122"/>
                <a:sym typeface="+mn-e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3850" y="-315595"/>
            <a:ext cx="8690610" cy="2631440"/>
          </a:xfrm>
        </p:spPr>
        <p:txBody>
          <a:bodyPr>
            <a:normAutofit/>
          </a:bodyPr>
          <a:p>
            <a:pPr algn="just"/>
            <a:r>
              <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人问之，答曰：“树在道边而多子，此必</a:t>
            </a:r>
            <a:r>
              <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苦李。”</a:t>
            </a:r>
            <a:endParaRPr lang="zh-CN" altLang="en-US" sz="4000" b="1" dirty="0">
              <a:solidFill>
                <a:srgbClr val="000000"/>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4" name="文本框 3"/>
          <p:cNvSpPr txBox="1"/>
          <p:nvPr/>
        </p:nvSpPr>
        <p:spPr>
          <a:xfrm>
            <a:off x="4067810" y="1412875"/>
            <a:ext cx="3840480" cy="1198880"/>
          </a:xfrm>
          <a:prstGeom prst="rect">
            <a:avLst/>
          </a:prstGeom>
          <a:noFill/>
        </p:spPr>
        <p:txBody>
          <a:bodyPr wrap="none" rtlCol="0">
            <a:spAutoFit/>
          </a:bodyPr>
          <a:p>
            <a:r>
              <a:rPr lang="zh-CN" altLang="en-US" sz="3600">
                <a:solidFill>
                  <a:srgbClr val="FF0000"/>
                </a:solidFill>
                <a:latin typeface="楷体" panose="02010609060101010101" pitchFamily="49" charset="-122"/>
                <a:ea typeface="楷体" panose="02010609060101010101" pitchFamily="49" charset="-122"/>
                <a:cs typeface="楷体" panose="02010609060101010101" pitchFamily="49" charset="-122"/>
              </a:rPr>
              <a:t>假如</a:t>
            </a:r>
            <a:r>
              <a:rPr lang="en-US" altLang="zh-CN" sz="360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600">
                <a:solidFill>
                  <a:srgbClr val="FF0000"/>
                </a:solidFill>
                <a:latin typeface="楷体" panose="02010609060101010101" pitchFamily="49" charset="-122"/>
                <a:ea typeface="楷体" panose="02010609060101010101" pitchFamily="49" charset="-122"/>
                <a:cs typeface="楷体" panose="02010609060101010101" pitchFamily="49" charset="-122"/>
              </a:rPr>
              <a:t>那么</a:t>
            </a:r>
            <a:r>
              <a:rPr lang="en-US" altLang="zh-CN" sz="360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36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3600">
                <a:solidFill>
                  <a:srgbClr val="FF0000"/>
                </a:solidFill>
                <a:latin typeface="楷体" panose="02010609060101010101" pitchFamily="49" charset="-122"/>
                <a:ea typeface="楷体" panose="02010609060101010101" pitchFamily="49" charset="-122"/>
                <a:cs typeface="楷体" panose="02010609060101010101" pitchFamily="49" charset="-122"/>
              </a:rPr>
              <a:t>而现在</a:t>
            </a:r>
            <a:r>
              <a:rPr lang="en-US" altLang="zh-CN" sz="360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360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8" name="组合 7"/>
          <p:cNvGrpSpPr/>
          <p:nvPr/>
        </p:nvGrpSpPr>
        <p:grpSpPr>
          <a:xfrm>
            <a:off x="295275" y="2780665"/>
            <a:ext cx="5212080" cy="3907790"/>
            <a:chOff x="396" y="4379"/>
            <a:chExt cx="8208" cy="6154"/>
          </a:xfrm>
        </p:grpSpPr>
        <p:pic>
          <p:nvPicPr>
            <p:cNvPr id="5" name="图片 4" descr="UfVepugS8VZ9Hb29jpHPF-_4hWE=&amp;tv=0_0"/>
            <p:cNvPicPr>
              <a:picLocks noChangeAspect="1"/>
            </p:cNvPicPr>
            <p:nvPr>
              <p:custDataLst>
                <p:tags r:id="rId1"/>
              </p:custDataLst>
            </p:nvPr>
          </p:nvPicPr>
          <p:blipFill>
            <a:blip r:embed="rId2"/>
            <a:stretch>
              <a:fillRect/>
            </a:stretch>
          </p:blipFill>
          <p:spPr>
            <a:xfrm>
              <a:off x="396" y="4379"/>
              <a:ext cx="8209" cy="6154"/>
            </a:xfrm>
            <a:prstGeom prst="rect">
              <a:avLst/>
            </a:prstGeom>
          </p:spPr>
        </p:pic>
        <p:sp>
          <p:nvSpPr>
            <p:cNvPr id="6" name="圆角矩形标注 5"/>
            <p:cNvSpPr/>
            <p:nvPr/>
          </p:nvSpPr>
          <p:spPr>
            <a:xfrm>
              <a:off x="6746" y="5627"/>
              <a:ext cx="1699" cy="826"/>
            </a:xfrm>
            <a:prstGeom prst="wedgeRoundRectCallout">
              <a:avLst>
                <a:gd name="adj1" fmla="val -34932"/>
                <a:gd name="adj2" fmla="val 96489"/>
                <a:gd name="adj3" fmla="val 16667"/>
              </a:avLst>
            </a:prstGeom>
            <a:solidFill>
              <a:schemeClr val="bg2"/>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 name="圆角矩形标注 6"/>
            <p:cNvSpPr/>
            <p:nvPr/>
          </p:nvSpPr>
          <p:spPr>
            <a:xfrm>
              <a:off x="4478" y="6080"/>
              <a:ext cx="1614" cy="972"/>
            </a:xfrm>
            <a:prstGeom prst="wedgeRoundRectCallout">
              <a:avLst>
                <a:gd name="adj1" fmla="val 28252"/>
                <a:gd name="adj2" fmla="val 83436"/>
                <a:gd name="adj3" fmla="val 16667"/>
              </a:avLst>
            </a:prstGeom>
            <a:solidFill>
              <a:schemeClr val="bg2"/>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grpSp>
      <p:sp>
        <p:nvSpPr>
          <p:cNvPr id="3" name="标题 1"/>
          <p:cNvSpPr>
            <a:spLocks noGrp="1"/>
          </p:cNvSpPr>
          <p:nvPr/>
        </p:nvSpPr>
        <p:spPr>
          <a:xfrm>
            <a:off x="323850" y="-315595"/>
            <a:ext cx="8690610" cy="2631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a:t>
            </a:r>
            <a:r>
              <a:rPr lang="zh-CN" altLang="en-US" sz="4000" b="1" dirty="0">
                <a:solidFill>
                  <a:srgbClr val="FF0000"/>
                </a:solidFill>
                <a:uFillTx/>
                <a:latin typeface="楷体" panose="02010609060101010101" pitchFamily="49" charset="-122"/>
                <a:ea typeface="楷体" panose="02010609060101010101" pitchFamily="49" charset="-122"/>
                <a:cs typeface="+mn-cs"/>
                <a:sym typeface="等线" panose="02010600030101010101" pitchFamily="2" charset="-122"/>
              </a:rPr>
              <a:t>道边</a:t>
            </a:r>
            <a:r>
              <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而多子，此必</a:t>
            </a:r>
            <a:r>
              <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苦李。”</a:t>
            </a:r>
            <a:endParaRPr lang="zh-CN" altLang="en-US" sz="4000" b="1" dirty="0">
              <a:solidFill>
                <a:srgbClr val="000000"/>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王戎七岁，尝与诸小儿游。</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看道边李树多子折枝，诸儿竞走取之，唯戎不动。</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人问之，答曰：“树在道边而多子，此必苦李。”取之，信然。</a:t>
            </a:r>
            <a:endPar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solidFill>
                  <a:schemeClr val="bg1">
                    <a:lumMod val="65000"/>
                  </a:schemeClr>
                </a:solidFill>
                <a:latin typeface="楷体" panose="02010609060101010101" pitchFamily="49" charset="-122"/>
                <a:ea typeface="楷体" panose="02010609060101010101" pitchFamily="49" charset="-122"/>
              </a:rPr>
              <a:t>王戎不取道旁李</a:t>
            </a:r>
            <a:endParaRPr lang="zh-CN" altLang="en-US" sz="4500" b="1">
              <a:solidFill>
                <a:schemeClr val="bg1">
                  <a:lumMod val="65000"/>
                </a:schemeClr>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90575" y="513080"/>
            <a:ext cx="7693025" cy="5931535"/>
          </a:xfrm>
          <a:prstGeom prst="rect">
            <a:avLst/>
          </a:prstGeom>
        </p:spPr>
      </p:pic>
      <p:sp>
        <p:nvSpPr>
          <p:cNvPr id="3" name="文本框 2">
            <a:hlinkClick r:id="rId2" action="ppaction://hlinksldjump"/>
          </p:cNvPr>
          <p:cNvSpPr txBox="1"/>
          <p:nvPr/>
        </p:nvSpPr>
        <p:spPr>
          <a:xfrm>
            <a:off x="1547495" y="1380490"/>
            <a:ext cx="5599430" cy="4196715"/>
          </a:xfrm>
          <a:prstGeom prst="rect">
            <a:avLst/>
          </a:prstGeom>
          <a:noFill/>
        </p:spPr>
        <p:txBody>
          <a:bodyPr vert="eaVert" wrap="square" rtlCol="0">
            <a:spAutoFit/>
          </a:bodyPr>
          <a:p>
            <a:r>
              <a:rPr lang="en-US" altLang="zh-CN" sz="4000" b="1" dirty="0" smtClean="0">
                <a:solidFill>
                  <a:prstClr val="black"/>
                </a:solidFill>
                <a:latin typeface="楷体" panose="02010609060101010101" pitchFamily="49" charset="-122"/>
                <a:ea typeface="楷体" panose="02010609060101010101" pitchFamily="49" charset="-122"/>
                <a:sym typeface="+mn-ea"/>
              </a:rPr>
              <a:t> </a:t>
            </a:r>
            <a:r>
              <a:rPr lang="en-US" altLang="zh-CN" sz="4400" b="1" dirty="0" smtClean="0">
                <a:solidFill>
                  <a:prstClr val="black"/>
                </a:solidFill>
                <a:latin typeface="楷体" panose="02010609060101010101" pitchFamily="49" charset="-122"/>
                <a:ea typeface="楷体" panose="02010609060101010101" pitchFamily="49" charset="-122"/>
                <a:sym typeface="+mn-ea"/>
              </a:rPr>
              <a:t>   </a:t>
            </a:r>
            <a:r>
              <a:rPr lang="zh-CN" altLang="en-US" sz="4400" b="1" dirty="0" smtClean="0">
                <a:solidFill>
                  <a:prstClr val="black"/>
                </a:solidFill>
                <a:latin typeface="楷体" panose="02010609060101010101" pitchFamily="49" charset="-122"/>
                <a:ea typeface="楷体" panose="02010609060101010101" pitchFamily="49" charset="-122"/>
                <a:sym typeface="+mn-ea"/>
              </a:rPr>
              <a:t>王戎七岁尝与诸小儿游看道边李树多子折枝诸儿竞走取之唯戎不动人问之答曰树在道边而多子此必苦李取之信然</a:t>
            </a:r>
            <a:endParaRPr lang="zh-CN" altLang="en-US" sz="4400" b="1" dirty="0" smtClean="0">
              <a:solidFill>
                <a:prstClr val="black"/>
              </a:solidFill>
              <a:latin typeface="楷体" panose="02010609060101010101" pitchFamily="49" charset="-122"/>
              <a:ea typeface="楷体" panose="02010609060101010101" pitchFamily="49" charset="-122"/>
              <a:sym typeface="+mn-ea"/>
            </a:endParaRPr>
          </a:p>
        </p:txBody>
      </p:sp>
      <p:sp>
        <p:nvSpPr>
          <p:cNvPr id="6" name="文本框 5"/>
          <p:cNvSpPr txBox="1"/>
          <p:nvPr/>
        </p:nvSpPr>
        <p:spPr>
          <a:xfrm>
            <a:off x="7380605" y="1412875"/>
            <a:ext cx="875030" cy="4109720"/>
          </a:xfrm>
          <a:prstGeom prst="rect">
            <a:avLst/>
          </a:prstGeom>
          <a:noFill/>
        </p:spPr>
        <p:txBody>
          <a:bodyPr vert="eaVert" wrap="none" rtlCol="0">
            <a:spAutoFit/>
          </a:bodyPr>
          <a:p>
            <a:r>
              <a:rPr lang="zh-CN" altLang="en-US" sz="4500" b="1">
                <a:latin typeface="楷体" panose="02010609060101010101" pitchFamily="49" charset="-122"/>
                <a:ea typeface="楷体" panose="02010609060101010101" pitchFamily="49" charset="-122"/>
              </a:rPr>
              <a:t>王戎不取道旁李</a:t>
            </a:r>
            <a:endParaRPr lang="zh-CN" altLang="en-US" sz="4500" b="1">
              <a:latin typeface="楷体" panose="02010609060101010101" pitchFamily="49" charset="-122"/>
              <a:ea typeface="楷体" panose="02010609060101010101" pitchFamily="49" charset="-122"/>
            </a:endParaRPr>
          </a:p>
        </p:txBody>
      </p:sp>
      <p:pic>
        <p:nvPicPr>
          <p:cNvPr id="4" name="群星 - 渔舟唱晚 (古筝).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513141" y="573340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s_kt=url&amp;at=smstruct&amp;key=aHR0cDovL3BpYzI3Mi5uaXBpYy5jb20vZmlsZS8yMDIwMDIyNi8yOTgzMDI0OV8yMzU4MjY3NjA3MjhfMi5qcGc=&amp;sign=yx_4WVvRsJagTRBqxSA6eQc7PrdCTY=&amp;tv=400_400"/>
          <p:cNvPicPr>
            <a:picLocks noChangeAspect="1"/>
          </p:cNvPicPr>
          <p:nvPr>
            <p:custDataLst>
              <p:tags r:id="rId1"/>
            </p:custDataLst>
          </p:nvPr>
        </p:nvPicPr>
        <p:blipFill>
          <a:blip r:embed="rId2">
            <a:clrChange>
              <a:clrFrom>
                <a:srgbClr val="000000">
                  <a:alpha val="100000"/>
                </a:srgbClr>
              </a:clrFrom>
              <a:clrTo>
                <a:srgbClr val="000000">
                  <a:alpha val="100000"/>
                  <a:alpha val="0"/>
                </a:srgbClr>
              </a:clrTo>
            </a:clrChange>
          </a:blip>
          <a:stretch>
            <a:fillRect/>
          </a:stretch>
        </p:blipFill>
        <p:spPr>
          <a:xfrm>
            <a:off x="12700" y="455295"/>
            <a:ext cx="9075420" cy="5918835"/>
          </a:xfrm>
          <a:prstGeom prst="rect">
            <a:avLst/>
          </a:prstGeom>
        </p:spPr>
      </p:pic>
      <p:sp>
        <p:nvSpPr>
          <p:cNvPr id="3" name="TextBox 1">
            <a:hlinkClick r:id="rId3" action="ppaction://hlinksldjump"/>
          </p:cNvPr>
          <p:cNvSpPr txBox="1"/>
          <p:nvPr/>
        </p:nvSpPr>
        <p:spPr>
          <a:xfrm>
            <a:off x="755650" y="2277110"/>
            <a:ext cx="7453630" cy="2656205"/>
          </a:xfrm>
          <a:prstGeom prst="rect">
            <a:avLst/>
          </a:prstGeom>
          <a:noFill/>
        </p:spPr>
        <p:txBody>
          <a:bodyPr wrap="square" rtlCol="0">
            <a:spAutoFit/>
          </a:bodyPr>
          <a:p>
            <a:pPr lvl="0" defTabSz="685800">
              <a:lnSpc>
                <a:spcPts val="5000"/>
              </a:lnSpc>
            </a:pP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王戎    </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尝      </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看道</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边李树        </a:t>
            </a:r>
            <a:r>
              <a:rPr lang="en-US" altLang="zh-CN"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，诸</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儿      </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，唯</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。人问之，答曰：</a:t>
            </a:r>
            <a:r>
              <a:rPr lang="en-US" altLang="zh-CN"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树在</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，此必</a:t>
            </a:r>
            <a:r>
              <a:rPr lang="en-US" altLang="zh-CN"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”取之， </a:t>
            </a:r>
            <a:r>
              <a:rPr lang="en-US" altLang="zh-CN"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rPr>
              <a:t>。</a:t>
            </a:r>
            <a:endParaRPr lang="zh-CN" altLang="en-US" sz="3600" b="1" dirty="0">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TextBox 2"/>
          <p:cNvSpPr txBox="1"/>
          <p:nvPr/>
        </p:nvSpPr>
        <p:spPr>
          <a:xfrm>
            <a:off x="2267449" y="1340227"/>
            <a:ext cx="4968552" cy="706755"/>
          </a:xfrm>
          <a:prstGeom prst="rect">
            <a:avLst/>
          </a:prstGeom>
          <a:noFill/>
        </p:spPr>
        <p:txBody>
          <a:bodyPr wrap="square" rtlCol="0">
            <a:spAutoFit/>
          </a:bodyPr>
          <a:p>
            <a:r>
              <a:rPr lang="zh-CN" altLang="en-US" sz="4000" b="1" dirty="0" smtClean="0">
                <a:solidFill>
                  <a:prstClr val="black"/>
                </a:solidFill>
                <a:latin typeface="楷体" panose="02010609060101010101" pitchFamily="49" charset="-122"/>
                <a:ea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467360" y="548640"/>
            <a:ext cx="3937635" cy="5436870"/>
          </a:xfrm>
          <a:prstGeom prst="rect">
            <a:avLst/>
          </a:prstGeom>
          <a:noFill/>
          <a:ln w="9525">
            <a:noFill/>
          </a:ln>
        </p:spPr>
      </p:pic>
      <p:sp>
        <p:nvSpPr>
          <p:cNvPr id="3" name="文本框 2"/>
          <p:cNvSpPr txBox="1"/>
          <p:nvPr/>
        </p:nvSpPr>
        <p:spPr>
          <a:xfrm>
            <a:off x="899160" y="1052830"/>
            <a:ext cx="2540000" cy="2799715"/>
          </a:xfrm>
          <a:prstGeom prst="rect">
            <a:avLst/>
          </a:prstGeom>
          <a:noFill/>
        </p:spPr>
        <p:txBody>
          <a:bodyPr wrap="square" rtlCol="0" anchor="t">
            <a:spAutoFit/>
          </a:bodyPr>
          <a:p>
            <a:r>
              <a:rPr lang="zh-CN" altLang="en-US" sz="4400" b="1">
                <a:latin typeface="仿宋" panose="02010609060101010101" charset="-122"/>
                <a:ea typeface="仿宋" panose="02010609060101010101" charset="-122"/>
              </a:rPr>
              <a:t>世</a:t>
            </a:r>
            <a:endParaRPr lang="zh-CN" altLang="en-US" sz="4400" b="1">
              <a:latin typeface="仿宋" panose="02010609060101010101" charset="-122"/>
              <a:ea typeface="仿宋" panose="02010609060101010101" charset="-122"/>
            </a:endParaRPr>
          </a:p>
          <a:p>
            <a:r>
              <a:rPr lang="zh-CN" altLang="en-US" sz="4400" b="1">
                <a:latin typeface="仿宋" panose="02010609060101010101" charset="-122"/>
                <a:ea typeface="仿宋" panose="02010609060101010101" charset="-122"/>
              </a:rPr>
              <a:t>說</a:t>
            </a:r>
            <a:endParaRPr lang="zh-CN" altLang="en-US" sz="4400" b="1">
              <a:latin typeface="仿宋" panose="02010609060101010101" charset="-122"/>
              <a:ea typeface="仿宋" panose="02010609060101010101" charset="-122"/>
            </a:endParaRPr>
          </a:p>
          <a:p>
            <a:r>
              <a:rPr lang="zh-CN" altLang="en-US" sz="4400" b="1">
                <a:latin typeface="仿宋" panose="02010609060101010101" charset="-122"/>
                <a:ea typeface="仿宋" panose="02010609060101010101" charset="-122"/>
              </a:rPr>
              <a:t>新</a:t>
            </a:r>
            <a:endParaRPr lang="zh-CN" altLang="en-US" sz="4400" b="1">
              <a:latin typeface="仿宋" panose="02010609060101010101" charset="-122"/>
              <a:ea typeface="仿宋" panose="02010609060101010101" charset="-122"/>
            </a:endParaRPr>
          </a:p>
          <a:p>
            <a:r>
              <a:rPr lang="zh-CN" altLang="en-US" sz="4400" b="1">
                <a:latin typeface="仿宋" panose="02010609060101010101" charset="-122"/>
                <a:ea typeface="仿宋" panose="02010609060101010101" charset="-122"/>
              </a:rPr>
              <a:t>語</a:t>
            </a:r>
            <a:endParaRPr lang="zh-CN" altLang="en-US" sz="4400" b="1">
              <a:latin typeface="仿宋" panose="02010609060101010101" charset="-122"/>
              <a:ea typeface="仿宋" panose="02010609060101010101" charset="-122"/>
            </a:endParaRPr>
          </a:p>
        </p:txBody>
      </p:sp>
      <p:sp>
        <p:nvSpPr>
          <p:cNvPr id="4" name="文本框 3"/>
          <p:cNvSpPr txBox="1"/>
          <p:nvPr/>
        </p:nvSpPr>
        <p:spPr>
          <a:xfrm>
            <a:off x="4572000" y="2708910"/>
            <a:ext cx="3508375" cy="1753235"/>
          </a:xfrm>
          <a:prstGeom prst="rect">
            <a:avLst/>
          </a:prstGeom>
          <a:noFill/>
        </p:spPr>
        <p:txBody>
          <a:bodyPr wrap="square" rtlCol="0" anchor="t">
            <a:spAutoFit/>
          </a:bodyPr>
          <a:p>
            <a:r>
              <a:rPr lang="en-US" altLang="zh-CN" sz="3600" b="1" dirty="0" smtClean="0">
                <a:latin typeface="楷体" panose="02010609060101010101" pitchFamily="49" charset="-122"/>
                <a:ea typeface="楷体" panose="02010609060101010101" pitchFamily="49" charset="-122"/>
                <a:sym typeface="+mn-ea"/>
              </a:rPr>
              <a:t>《</a:t>
            </a:r>
            <a:r>
              <a:rPr lang="zh-CN" altLang="en-US" sz="3600" b="1" dirty="0" smtClean="0">
                <a:latin typeface="楷体" panose="02010609060101010101" pitchFamily="49" charset="-122"/>
                <a:ea typeface="楷体" panose="02010609060101010101" pitchFamily="49" charset="-122"/>
                <a:sym typeface="+mn-ea"/>
              </a:rPr>
              <a:t>世说新语</a:t>
            </a:r>
            <a:r>
              <a:rPr lang="en-US" altLang="zh-CN" sz="3600" b="1" dirty="0" smtClean="0">
                <a:latin typeface="楷体" panose="02010609060101010101" pitchFamily="49" charset="-122"/>
                <a:ea typeface="楷体" panose="02010609060101010101" pitchFamily="49" charset="-122"/>
                <a:sym typeface="+mn-ea"/>
              </a:rPr>
              <a:t>》</a:t>
            </a:r>
            <a:r>
              <a:rPr lang="zh-CN" altLang="en-US" sz="3600" b="1" dirty="0" smtClean="0">
                <a:latin typeface="楷体" panose="02010609060101010101" pitchFamily="49" charset="-122"/>
                <a:ea typeface="楷体" panose="02010609060101010101" pitchFamily="49" charset="-122"/>
                <a:sym typeface="+mn-ea"/>
              </a:rPr>
              <a:t>是我国最早的一部文言志人小说集。</a:t>
            </a:r>
            <a:endParaRPr lang="zh-CN" altLang="en-US" sz="36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500" fill="hold">
                                          <p:stCondLst>
                                            <p:cond delay="0"/>
                                          </p:stCondLst>
                                        </p:cTn>
                                        <p:tgtEl>
                                          <p:spTgt spid="3"/>
                                        </p:tgtEl>
                                        <p:attrNameLst>
                                          <p:attrName>style.visibility</p:attrName>
                                        </p:attrNameLst>
                                      </p:cBhvr>
                                      <p:to>
                                        <p:strVal val="visible"/>
                                      </p:to>
                                    </p:set>
                                    <p:anim calcmode="discrete" valueType="clr">
                                      <p:cBhvr override="childStyle">
                                        <p:cTn id="7" dur="50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3"/>
                                        </p:tgtEl>
                                        <p:attrNameLst>
                                          <p:attrName>fillcolor</p:attrName>
                                        </p:attrNameLst>
                                      </p:cBhvr>
                                      <p:tavLst>
                                        <p:tav tm="0">
                                          <p:val>
                                            <p:clrVal>
                                              <a:schemeClr val="accent2"/>
                                            </p:clrVal>
                                          </p:val>
                                        </p:tav>
                                        <p:tav tm="50000">
                                          <p:val>
                                            <p:clrVal>
                                              <a:schemeClr val="hlink"/>
                                            </p:clrVal>
                                          </p:val>
                                        </p:tav>
                                      </p:tavLst>
                                    </p:anim>
                                    <p:set>
                                      <p:cBhvr>
                                        <p:cTn id="9" dur="50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80340" y="0"/>
            <a:ext cx="9400540" cy="6576060"/>
            <a:chOff x="-486" y="-43"/>
            <a:chExt cx="14427" cy="10356"/>
          </a:xfrm>
        </p:grpSpPr>
        <p:pic>
          <p:nvPicPr>
            <p:cNvPr id="6" name="图片 5" descr="jqXPJkntGj4SNSAuH3M_5A2vsls=&amp;tv=0_0"/>
            <p:cNvPicPr>
              <a:picLocks noChangeAspect="1"/>
            </p:cNvPicPr>
            <p:nvPr/>
          </p:nvPicPr>
          <p:blipFill>
            <a:blip r:embed="rId1"/>
            <a:stretch>
              <a:fillRect/>
            </a:stretch>
          </p:blipFill>
          <p:spPr>
            <a:xfrm>
              <a:off x="-486" y="-43"/>
              <a:ext cx="14427" cy="10356"/>
            </a:xfrm>
            <a:prstGeom prst="rect">
              <a:avLst/>
            </a:prstGeom>
          </p:spPr>
        </p:pic>
        <p:pic>
          <p:nvPicPr>
            <p:cNvPr id="4" name="图片 3" descr="u=2084631249,881494452&amp;fm=26&amp;gp=0"/>
            <p:cNvPicPr>
              <a:picLocks noChangeAspect="1"/>
            </p:cNvPicPr>
            <p:nvPr/>
          </p:nvPicPr>
          <p:blipFill>
            <a:blip r:embed="rId2"/>
            <a:stretch>
              <a:fillRect/>
            </a:stretch>
          </p:blipFill>
          <p:spPr>
            <a:xfrm>
              <a:off x="1416" y="1389"/>
              <a:ext cx="10976" cy="74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p:cNvPicPr>
            <a:picLocks noChangeAspect="1"/>
          </p:cNvPicPr>
          <p:nvPr/>
        </p:nvPicPr>
        <p:blipFill>
          <a:blip r:embed="rId1"/>
          <a:stretch>
            <a:fillRect/>
          </a:stretch>
        </p:blipFill>
        <p:spPr>
          <a:xfrm>
            <a:off x="35560" y="0"/>
            <a:ext cx="9108440" cy="6757670"/>
          </a:xfrm>
          <a:prstGeom prst="rect">
            <a:avLst/>
          </a:prstGeom>
        </p:spPr>
      </p:pic>
      <p:sp>
        <p:nvSpPr>
          <p:cNvPr id="4" name="文本框 3"/>
          <p:cNvSpPr txBox="1"/>
          <p:nvPr/>
        </p:nvSpPr>
        <p:spPr>
          <a:xfrm>
            <a:off x="377190" y="4076700"/>
            <a:ext cx="8424545" cy="1814830"/>
          </a:xfrm>
          <a:prstGeom prst="rect">
            <a:avLst/>
          </a:prstGeom>
          <a:noFill/>
        </p:spPr>
        <p:txBody>
          <a:bodyPr wrap="square" rtlCol="0" anchor="t">
            <a:spAutoFit/>
          </a:bodyPr>
          <a:p>
            <a:pPr marL="0" indent="0">
              <a:buNone/>
            </a:pPr>
            <a:r>
              <a:rPr lang="zh-CN" altLang="en-US" sz="2800">
                <a:latin typeface="楷体" panose="02010609060101010101" pitchFamily="49" charset="-122"/>
                <a:ea typeface="楷体" panose="02010609060101010101" pitchFamily="49" charset="-122"/>
                <a:sym typeface="+mn-ea"/>
              </a:rPr>
              <a:t>【注释】：</a:t>
            </a:r>
            <a:endParaRPr lang="zh-CN" altLang="en-US" sz="2800">
              <a:latin typeface="楷体" panose="02010609060101010101" pitchFamily="49" charset="-122"/>
              <a:ea typeface="楷体" panose="02010609060101010101" pitchFamily="49" charset="-122"/>
            </a:endParaRPr>
          </a:p>
          <a:p>
            <a:pPr marL="0" indent="0">
              <a:buNone/>
            </a:pPr>
            <a:r>
              <a:rPr sz="2800" b="1">
                <a:latin typeface="楷体" panose="02010609060101010101" pitchFamily="49" charset="-122"/>
                <a:ea typeface="楷体" panose="02010609060101010101" pitchFamily="49" charset="-122"/>
                <a:sym typeface="+mn-ea"/>
              </a:rPr>
              <a:t>①魏明帝：</a:t>
            </a:r>
            <a:r>
              <a:rPr lang="zh-CN" sz="2800" b="1">
                <a:latin typeface="楷体" panose="02010609060101010101" pitchFamily="49" charset="-122"/>
                <a:ea typeface="楷体" panose="02010609060101010101" pitchFamily="49" charset="-122"/>
                <a:sym typeface="+mn-ea"/>
              </a:rPr>
              <a:t>曹叡</a:t>
            </a:r>
            <a:r>
              <a:rPr lang="en-US" altLang="zh-CN" sz="2800" b="1">
                <a:latin typeface="楷体" panose="02010609060101010101" pitchFamily="49" charset="-122"/>
                <a:ea typeface="楷体" panose="02010609060101010101" pitchFamily="49" charset="-122"/>
                <a:sym typeface="+mn-ea"/>
              </a:rPr>
              <a:t>(</a:t>
            </a:r>
            <a:r>
              <a:rPr lang="en-US" altLang="zh-CN" sz="2800" b="1">
                <a:latin typeface="宋体" panose="02010600030101010101" pitchFamily="2" charset="-122"/>
                <a:ea typeface="宋体" panose="02010600030101010101" pitchFamily="2" charset="-122"/>
                <a:sym typeface="+mn-ea"/>
              </a:rPr>
              <a:t>ru</a:t>
            </a:r>
            <a:r>
              <a:rPr lang="en-US" altLang="zh-CN" sz="2000" b="1">
                <a:latin typeface="宋体" panose="02010600030101010101" pitchFamily="2" charset="-122"/>
                <a:ea typeface="宋体" panose="02010600030101010101" pitchFamily="2" charset="-122"/>
                <a:cs typeface="Calibri" panose="020F0502020204030204" charset="0"/>
                <a:sym typeface="+mn-ea"/>
              </a:rPr>
              <a:t>Ì</a:t>
            </a:r>
            <a:r>
              <a:rPr lang="en-US" altLang="zh-CN" sz="2800" b="1">
                <a:latin typeface="楷体" panose="02010609060101010101" pitchFamily="49" charset="-122"/>
                <a:ea typeface="楷体" panose="02010609060101010101" pitchFamily="49" charset="-122"/>
                <a:sym typeface="+mn-ea"/>
              </a:rPr>
              <a:t>)</a:t>
            </a:r>
            <a:r>
              <a:rPr sz="2800" b="1">
                <a:latin typeface="楷体" panose="02010609060101010101" pitchFamily="49" charset="-122"/>
                <a:ea typeface="楷体" panose="02010609060101010101" pitchFamily="49" charset="-122"/>
                <a:sym typeface="+mn-ea"/>
              </a:rPr>
              <a:t>，魏文帝曹丕长子。②宣武场：演武练兵的场所。③纵：凭借，让。④承间：趁机会。⑤辟易颠仆：因退避而跌倒。⑥</a:t>
            </a:r>
            <a:r>
              <a:rPr lang="zh-CN" sz="2800" b="1">
                <a:latin typeface="楷体" panose="02010609060101010101" pitchFamily="49" charset="-122"/>
                <a:ea typeface="楷体" panose="02010609060101010101" pitchFamily="49" charset="-122"/>
                <a:sym typeface="+mn-ea"/>
              </a:rPr>
              <a:t>湛</a:t>
            </a:r>
            <a:r>
              <a:rPr sz="2800" b="1">
                <a:latin typeface="楷体" panose="02010609060101010101" pitchFamily="49" charset="-122"/>
                <a:ea typeface="楷体" panose="02010609060101010101" pitchFamily="49" charset="-122"/>
                <a:sym typeface="+mn-ea"/>
              </a:rPr>
              <a:t>然：镇定的样子。</a:t>
            </a:r>
            <a:endParaRPr lang="zh-CN" altLang="en-US" sz="2800"/>
          </a:p>
        </p:txBody>
      </p:sp>
      <p:pic>
        <p:nvPicPr>
          <p:cNvPr id="6" name="内容占位符 5"/>
          <p:cNvPicPr>
            <a:picLocks noChangeAspect="1"/>
          </p:cNvPicPr>
          <p:nvPr>
            <p:ph idx="1"/>
          </p:nvPr>
        </p:nvPicPr>
        <p:blipFill>
          <a:blip r:embed="rId2">
            <a:clrChange>
              <a:clrFrom>
                <a:srgbClr val="CFE8CC">
                  <a:alpha val="100000"/>
                </a:srgbClr>
              </a:clrFrom>
              <a:clrTo>
                <a:srgbClr val="CFE8CC">
                  <a:alpha val="100000"/>
                  <a:alpha val="0"/>
                </a:srgbClr>
              </a:clrTo>
            </a:clrChange>
          </a:blip>
          <a:stretch>
            <a:fillRect/>
          </a:stretch>
        </p:blipFill>
        <p:spPr>
          <a:xfrm>
            <a:off x="457200" y="980440"/>
            <a:ext cx="8434070" cy="25038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060065" y="2348548"/>
            <a:ext cx="5821363" cy="3568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文本框 7"/>
          <p:cNvSpPr txBox="1"/>
          <p:nvPr/>
        </p:nvSpPr>
        <p:spPr>
          <a:xfrm>
            <a:off x="3275965" y="2420620"/>
            <a:ext cx="5498465" cy="3415030"/>
          </a:xfrm>
          <a:prstGeom prst="rect">
            <a:avLst/>
          </a:prstGeom>
          <a:noFill/>
          <a:ln w="9525">
            <a:noFill/>
          </a:ln>
        </p:spPr>
        <p:txBody>
          <a:bodyPr wrap="square" anchor="t">
            <a:spAutoFit/>
          </a:bodyPr>
          <a:p>
            <a:r>
              <a:rPr lang="en-US" altLang="zh-CN" sz="3600" b="1" dirty="0">
                <a:latin typeface="仿宋" panose="02010609060101010101" charset="-122"/>
                <a:ea typeface="仿宋" panose="02010609060101010101" charset="-122"/>
              </a:rPr>
              <a:t>    </a:t>
            </a:r>
            <a:r>
              <a:rPr lang="zh-CN" altLang="en-US" sz="3600" b="1" dirty="0">
                <a:latin typeface="仿宋" panose="02010609060101010101" charset="-122"/>
                <a:ea typeface="仿宋" panose="02010609060101010101" charset="-122"/>
              </a:rPr>
              <a:t>王戎，幼年时就聪慧过人，被称为“小神童”。长大后的他成了西晋的名士，被称为“竹林七贤”之一，他也是七贤中年龄最小的一位。</a:t>
            </a:r>
            <a:endParaRPr lang="zh-CN" altLang="en-US" sz="3600" b="1" dirty="0">
              <a:latin typeface="仿宋" panose="02010609060101010101" charset="-122"/>
              <a:ea typeface="仿宋" panose="02010609060101010101" charset="-122"/>
            </a:endParaRPr>
          </a:p>
        </p:txBody>
      </p:sp>
      <p:pic>
        <p:nvPicPr>
          <p:cNvPr id="9" name="图片 8"/>
          <p:cNvPicPr>
            <a:picLocks noChangeAspect="1"/>
          </p:cNvPicPr>
          <p:nvPr>
            <p:custDataLst>
              <p:tags r:id="rId1"/>
            </p:custDataLst>
          </p:nvPr>
        </p:nvPicPr>
        <p:blipFill>
          <a:blip r:embed="rId2"/>
          <a:stretch>
            <a:fillRect/>
          </a:stretch>
        </p:blipFill>
        <p:spPr>
          <a:xfrm>
            <a:off x="179070" y="188595"/>
            <a:ext cx="3324860" cy="3208655"/>
          </a:xfrm>
          <a:prstGeom prst="rect">
            <a:avLst/>
          </a:prstGeom>
          <a:effectLst>
            <a:softEdge rad="1778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6855" y="-69215"/>
            <a:ext cx="9446260" cy="6780530"/>
            <a:chOff x="-486" y="-43"/>
            <a:chExt cx="14876" cy="10678"/>
          </a:xfrm>
        </p:grpSpPr>
        <p:pic>
          <p:nvPicPr>
            <p:cNvPr id="6" name="图片 5" descr="jqXPJkntGj4SNSAuH3M_5A2vsls=&amp;tv=0_0"/>
            <p:cNvPicPr>
              <a:picLocks noChangeAspect="1"/>
            </p:cNvPicPr>
            <p:nvPr>
              <p:custDataLst>
                <p:tags r:id="rId1"/>
              </p:custDataLst>
            </p:nvPr>
          </p:nvPicPr>
          <p:blipFill>
            <a:blip r:embed="rId2"/>
            <a:stretch>
              <a:fillRect/>
            </a:stretch>
          </p:blipFill>
          <p:spPr>
            <a:xfrm>
              <a:off x="-486" y="-43"/>
              <a:ext cx="14876" cy="10678"/>
            </a:xfrm>
            <a:prstGeom prst="rect">
              <a:avLst/>
            </a:prstGeom>
          </p:spPr>
        </p:pic>
        <p:pic>
          <p:nvPicPr>
            <p:cNvPr id="2" name="图片 1" descr="14101858t8jf"/>
            <p:cNvPicPr>
              <a:picLocks noChangeAspect="1"/>
            </p:cNvPicPr>
            <p:nvPr>
              <p:custDataLst>
                <p:tags r:id="rId3"/>
              </p:custDataLst>
            </p:nvPr>
          </p:nvPicPr>
          <p:blipFill>
            <a:blip r:embed="rId4"/>
            <a:stretch>
              <a:fillRect/>
            </a:stretch>
          </p:blipFill>
          <p:spPr>
            <a:xfrm>
              <a:off x="1304" y="1547"/>
              <a:ext cx="11909" cy="744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jqXPJkntGj4SNSAuH3M_5A2vsls=&amp;tv=0_0"/>
          <p:cNvPicPr>
            <a:picLocks noChangeAspect="1"/>
          </p:cNvPicPr>
          <p:nvPr>
            <p:custDataLst>
              <p:tags r:id="rId1"/>
            </p:custDataLst>
          </p:nvPr>
        </p:nvPicPr>
        <p:blipFill>
          <a:blip r:embed="rId2"/>
          <a:stretch>
            <a:fillRect/>
          </a:stretch>
        </p:blipFill>
        <p:spPr>
          <a:xfrm>
            <a:off x="-308610" y="-27305"/>
            <a:ext cx="9446260" cy="6780530"/>
          </a:xfrm>
          <a:prstGeom prst="rect">
            <a:avLst/>
          </a:prstGeom>
        </p:spPr>
      </p:pic>
      <p:pic>
        <p:nvPicPr>
          <p:cNvPr id="4" name="图片 3" descr="u=1219392201,2498813274&amp;fm=170&amp;s=E3E39A50461979CC36414D410300A0F2&amp;w=460&amp;h=258&amp;img"/>
          <p:cNvPicPr>
            <a:picLocks noChangeAspect="1"/>
          </p:cNvPicPr>
          <p:nvPr/>
        </p:nvPicPr>
        <p:blipFill>
          <a:blip r:embed="rId3"/>
          <a:stretch>
            <a:fillRect/>
          </a:stretch>
        </p:blipFill>
        <p:spPr>
          <a:xfrm>
            <a:off x="4440555" y="3573145"/>
            <a:ext cx="4232910" cy="2374265"/>
          </a:xfrm>
          <a:prstGeom prst="rect">
            <a:avLst/>
          </a:prstGeom>
        </p:spPr>
      </p:pic>
      <p:pic>
        <p:nvPicPr>
          <p:cNvPr id="7" name="图片 6" descr="u=2084631249,881494452&amp;fm=26&amp;gp=0"/>
          <p:cNvPicPr>
            <a:picLocks noChangeAspect="1"/>
          </p:cNvPicPr>
          <p:nvPr/>
        </p:nvPicPr>
        <p:blipFill>
          <a:blip r:embed="rId4"/>
          <a:stretch>
            <a:fillRect/>
          </a:stretch>
        </p:blipFill>
        <p:spPr>
          <a:xfrm>
            <a:off x="827405" y="908685"/>
            <a:ext cx="3613150" cy="2840355"/>
          </a:xfrm>
          <a:prstGeom prst="rect">
            <a:avLst/>
          </a:prstGeom>
        </p:spPr>
      </p:pic>
      <p:sp>
        <p:nvSpPr>
          <p:cNvPr id="8" name="文本框 7"/>
          <p:cNvSpPr txBox="1"/>
          <p:nvPr/>
        </p:nvSpPr>
        <p:spPr>
          <a:xfrm>
            <a:off x="1189990" y="4436745"/>
            <a:ext cx="2887980" cy="860425"/>
          </a:xfrm>
          <a:prstGeom prst="rect">
            <a:avLst/>
          </a:prstGeom>
          <a:noFill/>
        </p:spPr>
        <p:txBody>
          <a:bodyPr wrap="square" rtlCol="0">
            <a:spAutoFit/>
          </a:bodyPr>
          <a:p>
            <a:r>
              <a:rPr lang="zh-CN" altLang="en-US" sz="5000">
                <a:solidFill>
                  <a:srgbClr val="FF0000"/>
                </a:solidFill>
                <a:latin typeface="楷体" panose="02010609060101010101" pitchFamily="49" charset="-122"/>
                <a:ea typeface="楷体" panose="02010609060101010101" pitchFamily="49" charset="-122"/>
              </a:rPr>
              <a:t>智慧少年</a:t>
            </a:r>
            <a:endParaRPr lang="zh-CN" altLang="en-US" sz="5000">
              <a:solidFill>
                <a:srgbClr val="FF0000"/>
              </a:solidFill>
              <a:latin typeface="楷体" panose="02010609060101010101" pitchFamily="49" charset="-122"/>
              <a:ea typeface="楷体" panose="02010609060101010101" pitchFamily="49" charset="-122"/>
            </a:endParaRPr>
          </a:p>
        </p:txBody>
      </p:sp>
      <p:sp>
        <p:nvSpPr>
          <p:cNvPr id="9" name="文本框 8"/>
          <p:cNvSpPr txBox="1"/>
          <p:nvPr/>
        </p:nvSpPr>
        <p:spPr>
          <a:xfrm>
            <a:off x="4643755" y="1557020"/>
            <a:ext cx="3773170" cy="1198880"/>
          </a:xfrm>
          <a:prstGeom prst="rect">
            <a:avLst/>
          </a:prstGeom>
          <a:noFill/>
        </p:spPr>
        <p:txBody>
          <a:bodyPr wrap="square" rtlCol="0">
            <a:spAutoFit/>
          </a:bodyPr>
          <a:p>
            <a:r>
              <a:rPr lang="zh-CN" altLang="en-US" sz="3600" b="1">
                <a:solidFill>
                  <a:schemeClr val="tx1"/>
                </a:solidFill>
                <a:latin typeface="楷体" panose="02010609060101010101" pitchFamily="49" charset="-122"/>
                <a:ea typeface="楷体" panose="02010609060101010101" pitchFamily="49" charset="-122"/>
              </a:rPr>
              <a:t>时光如川浪淘沙，青史留名多俊杰。</a:t>
            </a:r>
            <a:endParaRPr lang="zh-CN" altLang="en-US" sz="3600" b="1">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96837" y="44141"/>
            <a:ext cx="8985500" cy="6668135"/>
            <a:chOff x="-745" y="-74"/>
            <a:chExt cx="15024" cy="10678"/>
          </a:xfrm>
        </p:grpSpPr>
        <p:pic>
          <p:nvPicPr>
            <p:cNvPr id="6" name="图片 5" descr="jqXPJkntGj4SNSAuH3M_5A2vsls=&amp;tv=0_0"/>
            <p:cNvPicPr>
              <a:picLocks noChangeAspect="1"/>
            </p:cNvPicPr>
            <p:nvPr>
              <p:custDataLst>
                <p:tags r:id="rId1"/>
              </p:custDataLst>
            </p:nvPr>
          </p:nvPicPr>
          <p:blipFill>
            <a:blip r:embed="rId2"/>
            <a:stretch>
              <a:fillRect/>
            </a:stretch>
          </p:blipFill>
          <p:spPr>
            <a:xfrm>
              <a:off x="-745" y="-74"/>
              <a:ext cx="15024" cy="10678"/>
            </a:xfrm>
            <a:prstGeom prst="rect">
              <a:avLst/>
            </a:prstGeom>
          </p:spPr>
        </p:pic>
        <p:pic>
          <p:nvPicPr>
            <p:cNvPr id="4" name="图片 3" descr="UfVepugS8VZ9Hb29jpHPF-_4hWE=&amp;tv=0_0"/>
            <p:cNvPicPr>
              <a:picLocks noChangeAspect="1"/>
            </p:cNvPicPr>
            <p:nvPr>
              <p:custDataLst>
                <p:tags r:id="rId3"/>
              </p:custDataLst>
            </p:nvPr>
          </p:nvPicPr>
          <p:blipFill>
            <a:blip r:embed="rId4"/>
            <a:stretch>
              <a:fillRect/>
            </a:stretch>
          </p:blipFill>
          <p:spPr>
            <a:xfrm>
              <a:off x="1061" y="1541"/>
              <a:ext cx="10095" cy="7274"/>
            </a:xfrm>
            <a:prstGeom prst="rect">
              <a:avLst/>
            </a:prstGeom>
          </p:spPr>
        </p:pic>
      </p:grpSp>
      <p:sp>
        <p:nvSpPr>
          <p:cNvPr id="8" name="圆角矩形 7"/>
          <p:cNvSpPr/>
          <p:nvPr/>
        </p:nvSpPr>
        <p:spPr>
          <a:xfrm>
            <a:off x="5076190" y="2637155"/>
            <a:ext cx="1007745" cy="1871980"/>
          </a:xfrm>
          <a:prstGeom prst="roundRect">
            <a:avLst/>
          </a:prstGeom>
          <a:noFill/>
          <a:ln w="28575">
            <a:solidFill>
              <a:schemeClr val="tx2"/>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6948170" y="836930"/>
            <a:ext cx="875030" cy="5240020"/>
          </a:xfrm>
          <a:prstGeom prst="rect">
            <a:avLst/>
          </a:prstGeom>
          <a:noFill/>
        </p:spPr>
        <p:txBody>
          <a:bodyPr vert="eaVert" wrap="none" rtlCol="0">
            <a:spAutoFit/>
          </a:bodyPr>
          <a:p>
            <a:r>
              <a:rPr lang="zh-CN" altLang="en-US" sz="4500">
                <a:latin typeface="楷体" panose="02010609060101010101" pitchFamily="49" charset="-122"/>
                <a:ea typeface="楷体" panose="02010609060101010101" pitchFamily="49" charset="-122"/>
              </a:rPr>
              <a:t>《</a:t>
            </a:r>
            <a:r>
              <a:rPr lang="zh-CN" altLang="en-US" sz="4500" b="1">
                <a:solidFill>
                  <a:srgbClr val="0070C0"/>
                </a:solidFill>
                <a:latin typeface="楷体" panose="02010609060101010101" pitchFamily="49" charset="-122"/>
                <a:ea typeface="楷体" panose="02010609060101010101" pitchFamily="49" charset="-122"/>
              </a:rPr>
              <a:t>王戎</a:t>
            </a:r>
            <a:r>
              <a:rPr lang="zh-CN" altLang="en-US" sz="4500">
                <a:latin typeface="楷体" panose="02010609060101010101" pitchFamily="49" charset="-122"/>
                <a:ea typeface="楷体" panose="02010609060101010101" pitchFamily="49" charset="-122"/>
              </a:rPr>
              <a:t>不取道旁</a:t>
            </a:r>
            <a:r>
              <a:rPr lang="zh-CN" altLang="en-US" sz="4500">
                <a:latin typeface="楷体" panose="02010609060101010101" pitchFamily="49" charset="-122"/>
                <a:ea typeface="楷体" panose="02010609060101010101" pitchFamily="49" charset="-122"/>
              </a:rPr>
              <a:t>李》</a:t>
            </a:r>
            <a:endParaRPr lang="zh-CN" altLang="en-US" sz="450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7" name="直接箭头连接符 6"/>
          <p:cNvCxnSpPr/>
          <p:nvPr/>
        </p:nvCxnSpPr>
        <p:spPr>
          <a:xfrm>
            <a:off x="2339023" y="4509294"/>
            <a:ext cx="688181" cy="1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4787900" y="4498499"/>
            <a:ext cx="688181" cy="1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1187450" y="3716655"/>
            <a:ext cx="925830" cy="1563370"/>
          </a:xfrm>
          <a:prstGeom prst="rect">
            <a:avLst/>
          </a:prstGeom>
        </p:spPr>
      </p:pic>
      <p:pic>
        <p:nvPicPr>
          <p:cNvPr id="12" name="图片 11"/>
          <p:cNvPicPr>
            <a:picLocks noChangeAspect="1"/>
          </p:cNvPicPr>
          <p:nvPr/>
        </p:nvPicPr>
        <p:blipFill>
          <a:blip r:embed="rId2"/>
          <a:stretch>
            <a:fillRect/>
          </a:stretch>
        </p:blipFill>
        <p:spPr>
          <a:xfrm>
            <a:off x="3131820" y="3789045"/>
            <a:ext cx="1514475" cy="1356995"/>
          </a:xfrm>
          <a:prstGeom prst="rect">
            <a:avLst/>
          </a:prstGeom>
        </p:spPr>
      </p:pic>
      <p:pic>
        <p:nvPicPr>
          <p:cNvPr id="4" name="图片 3"/>
          <p:cNvPicPr>
            <a:picLocks noChangeAspect="1"/>
          </p:cNvPicPr>
          <p:nvPr/>
        </p:nvPicPr>
        <p:blipFill>
          <a:blip r:embed="rId3"/>
          <a:stretch>
            <a:fillRect/>
          </a:stretch>
        </p:blipFill>
        <p:spPr>
          <a:xfrm>
            <a:off x="5795645" y="3213100"/>
            <a:ext cx="2310130" cy="2322830"/>
          </a:xfrm>
          <a:prstGeom prst="rect">
            <a:avLst/>
          </a:prstGeom>
        </p:spPr>
      </p:pic>
      <p:graphicFrame>
        <p:nvGraphicFramePr>
          <p:cNvPr id="5" name="对象 4"/>
          <p:cNvGraphicFramePr/>
          <p:nvPr/>
        </p:nvGraphicFramePr>
        <p:xfrm>
          <a:off x="899160" y="476885"/>
          <a:ext cx="4311650" cy="3101975"/>
        </p:xfrm>
        <a:graphic>
          <a:graphicData uri="http://schemas.openxmlformats.org/presentationml/2006/ole">
            <mc:AlternateContent xmlns:mc="http://schemas.openxmlformats.org/markup-compatibility/2006">
              <mc:Choice xmlns:v="urn:schemas-microsoft-com:vml" Requires="v">
                <p:oleObj spid="_x0000_s10" name="" r:id="rId4" imgW="5362575" imgH="3619500" progId="Paint.Picture">
                  <p:embed/>
                </p:oleObj>
              </mc:Choice>
              <mc:Fallback>
                <p:oleObj name="" r:id="rId4" imgW="5362575" imgH="3619500" progId="Paint.Picture">
                  <p:embed/>
                  <p:pic>
                    <p:nvPicPr>
                      <p:cNvPr id="0" name="图片 9"/>
                      <p:cNvPicPr/>
                      <p:nvPr/>
                    </p:nvPicPr>
                    <p:blipFill>
                      <a:blip r:embed="rId5"/>
                      <a:stretch>
                        <a:fillRect/>
                      </a:stretch>
                    </p:blipFill>
                    <p:spPr>
                      <a:xfrm>
                        <a:off x="899160" y="476885"/>
                        <a:ext cx="4311650" cy="3101975"/>
                      </a:xfrm>
                      <a:prstGeom prst="rect">
                        <a:avLst/>
                      </a:prstGeom>
                    </p:spPr>
                  </p:pic>
                </p:oleObj>
              </mc:Fallback>
            </mc:AlternateContent>
          </a:graphicData>
        </a:graphic>
      </p:graphicFrame>
      <p:sp>
        <p:nvSpPr>
          <p:cNvPr id="2" name="文本框 1"/>
          <p:cNvSpPr txBox="1"/>
          <p:nvPr/>
        </p:nvSpPr>
        <p:spPr>
          <a:xfrm>
            <a:off x="5795645" y="1124585"/>
            <a:ext cx="2225040" cy="706755"/>
          </a:xfrm>
          <a:prstGeom prst="rect">
            <a:avLst/>
          </a:prstGeom>
          <a:noFill/>
        </p:spPr>
        <p:txBody>
          <a:bodyPr wrap="none" rtlCol="0">
            <a:spAutoFit/>
          </a:bodyPr>
          <a:p>
            <a:r>
              <a:rPr lang="zh-CN" altLang="en-US" sz="4000" b="1">
                <a:latin typeface="楷体" panose="02010609060101010101" pitchFamily="49" charset="-122"/>
                <a:ea typeface="楷体" panose="02010609060101010101" pitchFamily="49" charset="-122"/>
              </a:rPr>
              <a:t>兵戎相见</a:t>
            </a:r>
            <a:endParaRPr lang="zh-CN" altLang="en-US" sz="4000" b="1">
              <a:latin typeface="楷体" panose="02010609060101010101" pitchFamily="49" charset="-122"/>
              <a:ea typeface="楷体" panose="02010609060101010101" pitchFamily="49" charset="-122"/>
            </a:endParaRPr>
          </a:p>
        </p:txBody>
      </p:sp>
      <p:sp>
        <p:nvSpPr>
          <p:cNvPr id="3" name="文本框 2"/>
          <p:cNvSpPr txBox="1"/>
          <p:nvPr/>
        </p:nvSpPr>
        <p:spPr>
          <a:xfrm>
            <a:off x="5838190" y="1772920"/>
            <a:ext cx="2225040" cy="706755"/>
          </a:xfrm>
          <a:prstGeom prst="rect">
            <a:avLst/>
          </a:prstGeom>
          <a:noFill/>
        </p:spPr>
        <p:txBody>
          <a:bodyPr wrap="none" rtlCol="0">
            <a:spAutoFit/>
          </a:bodyPr>
          <a:p>
            <a:r>
              <a:rPr lang="zh-CN" altLang="en-US" sz="4000" b="1">
                <a:latin typeface="楷体" panose="02010609060101010101" pitchFamily="49" charset="-122"/>
                <a:ea typeface="楷体" panose="02010609060101010101" pitchFamily="49" charset="-122"/>
              </a:rPr>
              <a:t>戎马一生</a:t>
            </a:r>
            <a:endParaRPr lang="zh-CN" altLang="en-US" sz="40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000"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500" fill="hold">
                                          <p:stCondLst>
                                            <p:cond delay="0"/>
                                          </p:stCondLst>
                                        </p:cTn>
                                        <p:tgtEl>
                                          <p:spTgt spid="2"/>
                                        </p:tgtEl>
                                        <p:attrNameLst>
                                          <p:attrName>style.visibility</p:attrName>
                                        </p:attrNameLst>
                                      </p:cBhvr>
                                      <p:to>
                                        <p:strVal val="visible"/>
                                      </p:to>
                                    </p:set>
                                    <p:animEffect transition="in" filter="diamond(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500" fill="hold">
                                          <p:stCondLst>
                                            <p:cond delay="0"/>
                                          </p:stCondLst>
                                        </p:cTn>
                                        <p:tgtEl>
                                          <p:spTgt spid="3"/>
                                        </p:tgtEl>
                                        <p:attrNameLst>
                                          <p:attrName>style.visibility</p:attrName>
                                        </p:attrNameLst>
                                      </p:cBhvr>
                                      <p:to>
                                        <p:strVal val="visible"/>
                                      </p:to>
                                    </p:set>
                                    <p:animEffect transition="in" filter="diamond(in)">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27405" y="2204879"/>
            <a:ext cx="7886700" cy="1651635"/>
          </a:xfrm>
        </p:spPr>
        <p:txBody>
          <a:bodyPr>
            <a:noAutofit/>
          </a:bodyPr>
          <a:p>
            <a:pPr marL="0" indent="0">
              <a:lnSpc>
                <a:spcPct val="170000"/>
              </a:lnSpc>
              <a:buNone/>
            </a:pPr>
            <a:r>
              <a:rPr lang="zh-CN" altLang="en-US" sz="3600" b="1">
                <a:latin typeface="楷体" panose="02010609060101010101" pitchFamily="49" charset="-122"/>
                <a:ea typeface="楷体" panose="02010609060101010101" pitchFamily="49" charset="-122"/>
              </a:rPr>
              <a:t>①读准字音，难读的地方多读几遍。</a:t>
            </a:r>
            <a:endParaRPr lang="zh-CN" altLang="en-US" sz="3600" b="1">
              <a:latin typeface="楷体" panose="02010609060101010101" pitchFamily="49" charset="-122"/>
              <a:ea typeface="楷体" panose="02010609060101010101" pitchFamily="49" charset="-122"/>
            </a:endParaRPr>
          </a:p>
          <a:p>
            <a:pPr marL="0" indent="0">
              <a:lnSpc>
                <a:spcPct val="170000"/>
              </a:lnSpc>
              <a:buNone/>
            </a:pPr>
            <a:r>
              <a:rPr lang="zh-CN" altLang="en-US" sz="3600" b="1">
                <a:latin typeface="楷体" panose="02010609060101010101" pitchFamily="49" charset="-122"/>
                <a:ea typeface="楷体" panose="02010609060101010101" pitchFamily="49" charset="-122"/>
              </a:rPr>
              <a:t>②借助注释，读通句子，读出停顿。</a:t>
            </a:r>
            <a:endParaRPr lang="zh-CN" altLang="en-US" sz="3600" b="1">
              <a:latin typeface="楷体" panose="02010609060101010101" pitchFamily="49" charset="-122"/>
              <a:ea typeface="楷体" panose="02010609060101010101" pitchFamily="49" charset="-122"/>
            </a:endParaRPr>
          </a:p>
        </p:txBody>
      </p:sp>
      <p:pic>
        <p:nvPicPr>
          <p:cNvPr id="6" name="图片 5" descr="jqXPJkntGj4SNSAuH3M_5A2vsls=&amp;tv=0_0"/>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395605" y="584835"/>
            <a:ext cx="2844800" cy="1222375"/>
          </a:xfrm>
          <a:prstGeom prst="rect">
            <a:avLst/>
          </a:prstGeom>
        </p:spPr>
      </p:pic>
      <p:sp>
        <p:nvSpPr>
          <p:cNvPr id="2" name="标题 1"/>
          <p:cNvSpPr>
            <a:spLocks noGrp="1"/>
          </p:cNvSpPr>
          <p:nvPr>
            <p:ph type="title"/>
          </p:nvPr>
        </p:nvSpPr>
        <p:spPr>
          <a:xfrm>
            <a:off x="-756285" y="698500"/>
            <a:ext cx="5626100" cy="994410"/>
          </a:xfrm>
        </p:spPr>
        <p:txBody>
          <a:bodyPr/>
          <a:p>
            <a:r>
              <a:rPr lang="zh-CN" altLang="zh-CN">
                <a:latin typeface="楷体" panose="02010609060101010101" pitchFamily="49" charset="-122"/>
                <a:ea typeface="楷体" panose="02010609060101010101" pitchFamily="49" charset="-122"/>
              </a:rPr>
              <a:t>慧读要求</a:t>
            </a:r>
            <a:r>
              <a:rPr lang="zh-CN" altLang="zh-CN"/>
              <a:t>：</a:t>
            </a:r>
            <a:endParaRPr lang="zh-CN" altLang="zh-C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jqXPJkntGj4SNSAuH3M_5A2vsls=&amp;tv=0_0"/>
          <p:cNvPicPr>
            <a:picLocks noChangeAspect="1"/>
          </p:cNvPicPr>
          <p:nvPr>
            <p:custDataLst>
              <p:tags r:id="rId1"/>
            </p:custDataLst>
          </p:nvPr>
        </p:nvPicPr>
        <p:blipFill>
          <a:blip r:embed="rId2"/>
          <a:stretch>
            <a:fillRect/>
          </a:stretch>
        </p:blipFill>
        <p:spPr>
          <a:xfrm>
            <a:off x="-302260" y="0"/>
            <a:ext cx="9446260" cy="6780530"/>
          </a:xfrm>
          <a:prstGeom prst="rect">
            <a:avLst/>
          </a:prstGeom>
        </p:spPr>
      </p:pic>
      <p:sp>
        <p:nvSpPr>
          <p:cNvPr id="2" name="TextBox 1"/>
          <p:cNvSpPr txBox="1"/>
          <p:nvPr/>
        </p:nvSpPr>
        <p:spPr>
          <a:xfrm>
            <a:off x="755581" y="2132856"/>
            <a:ext cx="7920880" cy="329755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1331377" y="1052719"/>
            <a:ext cx="5503507" cy="706755"/>
          </a:xfrm>
          <a:prstGeom prst="rect">
            <a:avLst/>
          </a:prstGeom>
          <a:noFill/>
        </p:spPr>
        <p:txBody>
          <a:bodyPr wrap="square" rtlCol="0">
            <a:spAutoFit/>
          </a:bodyPr>
          <a:lstStyle/>
          <a:p>
            <a:r>
              <a:rPr lang="en-US" altLang="zh-CN"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     </a:t>
            </a:r>
            <a:r>
              <a:rPr lang="zh-CN" altLang="en-US" sz="40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rPr>
              <a:t>王戎不取道</a:t>
            </a:r>
            <a:r>
              <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rPr>
              <a:t>旁李</a:t>
            </a:r>
            <a:endParaRPr lang="zh-CN" altLang="en-US" sz="4000" b="1" dirty="0">
              <a:solidFill>
                <a:prstClr val="black"/>
              </a:solidFill>
              <a:latin typeface="楷体" panose="02010609060101010101" pitchFamily="49" charset="-122"/>
              <a:ea typeface="楷体" panose="02010609060101010101" pitchFamily="49" charset="-122"/>
              <a:cs typeface="楷体" panose="02010609060101010101" pitchFamily="49" charset="-122"/>
            </a:endParaRPr>
          </a:p>
        </p:txBody>
      </p:sp>
      <p:sp>
        <p:nvSpPr>
          <p:cNvPr id="4" name="TextBox 3"/>
          <p:cNvSpPr txBox="1"/>
          <p:nvPr/>
        </p:nvSpPr>
        <p:spPr>
          <a:xfrm>
            <a:off x="3169052" y="728462"/>
            <a:ext cx="1008112" cy="461665"/>
          </a:xfrm>
          <a:prstGeom prst="rect">
            <a:avLst/>
          </a:prstGeom>
          <a:noFill/>
        </p:spPr>
        <p:txBody>
          <a:bodyPr wrap="square" rtlCol="0">
            <a:spAutoFit/>
          </a:bodyPr>
          <a:lstStyle/>
          <a:p>
            <a:r>
              <a:rPr lang="en-US" altLang="zh-CN" sz="2400" b="1" dirty="0" err="1" smtClean="0">
                <a:solidFill>
                  <a:srgbClr val="FF0000"/>
                </a:solidFill>
              </a:rPr>
              <a:t>róng</a:t>
            </a:r>
            <a:endParaRPr lang="zh-CN" altLang="en-US" sz="2400" b="1" dirty="0">
              <a:solidFill>
                <a:srgbClr val="FF0000"/>
              </a:solidFill>
            </a:endParaRPr>
          </a:p>
        </p:txBody>
      </p:sp>
      <p:sp>
        <p:nvSpPr>
          <p:cNvPr id="5" name="TextBox 4"/>
          <p:cNvSpPr txBox="1"/>
          <p:nvPr/>
        </p:nvSpPr>
        <p:spPr>
          <a:xfrm>
            <a:off x="5364093" y="1844873"/>
            <a:ext cx="720080" cy="461665"/>
          </a:xfrm>
          <a:prstGeom prst="rect">
            <a:avLst/>
          </a:prstGeom>
          <a:noFill/>
        </p:spPr>
        <p:txBody>
          <a:bodyPr wrap="square" rtlCol="0">
            <a:spAutoFit/>
          </a:bodyPr>
          <a:lstStyle/>
          <a:p>
            <a:r>
              <a:rPr lang="en-US" altLang="zh-CN" sz="2400" b="1" dirty="0" err="1" smtClean="0">
                <a:solidFill>
                  <a:srgbClr val="FF0000"/>
                </a:solidFill>
              </a:rPr>
              <a:t>zhū</a:t>
            </a:r>
            <a:endParaRPr lang="zh-CN" altLang="en-US" sz="2400" b="1" dirty="0">
              <a:solidFill>
                <a:srgbClr val="FF0000"/>
              </a:solidFill>
            </a:endParaRPr>
          </a:p>
        </p:txBody>
      </p:sp>
      <p:sp>
        <p:nvSpPr>
          <p:cNvPr id="6" name="TextBox 5"/>
          <p:cNvSpPr txBox="1"/>
          <p:nvPr/>
        </p:nvSpPr>
        <p:spPr>
          <a:xfrm>
            <a:off x="6444272" y="2564498"/>
            <a:ext cx="905205" cy="461665"/>
          </a:xfrm>
          <a:prstGeom prst="rect">
            <a:avLst/>
          </a:prstGeom>
          <a:noFill/>
        </p:spPr>
        <p:txBody>
          <a:bodyPr wrap="square" rtlCol="0">
            <a:spAutoFit/>
          </a:bodyPr>
          <a:lstStyle/>
          <a:p>
            <a:r>
              <a:rPr lang="en-US" altLang="zh-CN" sz="2400" b="1" dirty="0" err="1" smtClean="0">
                <a:solidFill>
                  <a:srgbClr val="FF0000"/>
                </a:solidFill>
              </a:rPr>
              <a:t>jìng</a:t>
            </a:r>
            <a:endParaRPr lang="zh-CN" altLang="en-US" sz="2400" b="1" dirty="0">
              <a:solidFill>
                <a:srgbClr val="FF0000"/>
              </a:solidFill>
            </a:endParaRPr>
          </a:p>
        </p:txBody>
      </p:sp>
      <p:sp>
        <p:nvSpPr>
          <p:cNvPr id="7" name="TextBox 5"/>
          <p:cNvSpPr txBox="1"/>
          <p:nvPr/>
        </p:nvSpPr>
        <p:spPr>
          <a:xfrm>
            <a:off x="755942" y="3198863"/>
            <a:ext cx="905205" cy="460375"/>
          </a:xfrm>
          <a:prstGeom prst="rect">
            <a:avLst/>
          </a:prstGeom>
          <a:noFill/>
        </p:spPr>
        <p:txBody>
          <a:bodyPr wrap="square" rtlCol="0">
            <a:spAutoFit/>
          </a:bodyPr>
          <a:p>
            <a:r>
              <a:rPr lang="en-US" altLang="zh-CN" sz="2400" b="1" dirty="0">
                <a:solidFill>
                  <a:srgbClr val="FF0000"/>
                </a:solidFill>
              </a:rPr>
              <a:t>wéi</a:t>
            </a:r>
            <a:endParaRPr lang="en-US" altLang="zh-CN" sz="2400" b="1" dirty="0">
              <a:solidFill>
                <a:srgbClr val="FF0000"/>
              </a:solidFill>
            </a:endParaRPr>
          </a:p>
        </p:txBody>
      </p:sp>
      <p:sp>
        <p:nvSpPr>
          <p:cNvPr id="8" name="圆角矩形 7"/>
          <p:cNvSpPr/>
          <p:nvPr/>
        </p:nvSpPr>
        <p:spPr>
          <a:xfrm>
            <a:off x="2987675" y="2853055"/>
            <a:ext cx="2016125" cy="57594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3851910" y="2780665"/>
            <a:ext cx="690880" cy="706755"/>
          </a:xfrm>
          <a:prstGeom prst="rect">
            <a:avLst/>
          </a:prstGeom>
          <a:noFill/>
        </p:spPr>
        <p:txBody>
          <a:bodyPr wrap="none" rtlCol="0">
            <a:spAutoFit/>
          </a:bodyPr>
          <a:p>
            <a:r>
              <a:rPr lang="zh-CN" altLang="en-US" sz="4000">
                <a:solidFill>
                  <a:srgbClr val="FF0000"/>
                </a:solidFill>
                <a:latin typeface="楷体" panose="02010609060101010101" pitchFamily="49" charset="-122"/>
                <a:ea typeface="楷体" panose="02010609060101010101" pitchFamily="49" charset="-122"/>
              </a:rPr>
              <a:t>折</a:t>
            </a:r>
            <a:endParaRPr lang="zh-CN" altLang="en-US" sz="400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clrChange>
              <a:clrFrom>
                <a:srgbClr val="D0C9B6">
                  <a:alpha val="100000"/>
                </a:srgbClr>
              </a:clrFrom>
              <a:clrTo>
                <a:srgbClr val="D0C9B6">
                  <a:alpha val="100000"/>
                  <a:alpha val="0"/>
                </a:srgbClr>
              </a:clrTo>
            </a:clrChange>
          </a:blip>
          <a:stretch>
            <a:fillRect/>
          </a:stretch>
        </p:blipFill>
        <p:spPr>
          <a:xfrm>
            <a:off x="-107950" y="-27305"/>
            <a:ext cx="3334385" cy="3327400"/>
          </a:xfrm>
          <a:prstGeom prst="rect">
            <a:avLst/>
          </a:prstGeom>
          <a:effectLst>
            <a:softEdge rad="355600"/>
          </a:effectLst>
        </p:spPr>
      </p:pic>
      <p:sp>
        <p:nvSpPr>
          <p:cNvPr id="5" name="文本框 4"/>
          <p:cNvSpPr txBox="1"/>
          <p:nvPr/>
        </p:nvSpPr>
        <p:spPr>
          <a:xfrm>
            <a:off x="2195830" y="404495"/>
            <a:ext cx="6721475" cy="4954270"/>
          </a:xfrm>
          <a:prstGeom prst="rect">
            <a:avLst/>
          </a:prstGeom>
          <a:noFill/>
        </p:spPr>
        <p:txBody>
          <a:bodyPr wrap="none" rtlCol="0">
            <a:spAutoFit/>
          </a:bodyPr>
          <a:p>
            <a:pPr algn="l"/>
            <a:r>
              <a:rPr lang="zh-CN" altLang="en-US" sz="4000" b="1">
                <a:highlight>
                  <a:srgbClr val="C0C0C0"/>
                </a:highlight>
                <a:latin typeface="楷体" panose="02010609060101010101" pitchFamily="49" charset="-122"/>
                <a:ea typeface="楷体" panose="02010609060101010101" pitchFamily="49" charset="-122"/>
                <a:cs typeface="楷体" panose="02010609060101010101" pitchFamily="49" charset="-122"/>
              </a:rPr>
              <a:t>多子</a:t>
            </a:r>
            <a:r>
              <a:rPr lang="zh-CN" altLang="en-US" sz="4000" b="1">
                <a:solidFill>
                  <a:srgbClr val="FF0000"/>
                </a:solidFill>
                <a:highlight>
                  <a:srgbClr val="C0C0C0"/>
                </a:highlight>
                <a:latin typeface="楷体" panose="02010609060101010101" pitchFamily="49" charset="-122"/>
                <a:ea typeface="楷体" panose="02010609060101010101" pitchFamily="49" charset="-122"/>
                <a:cs typeface="楷体" panose="02010609060101010101" pitchFamily="49" charset="-122"/>
              </a:rPr>
              <a:t>折</a:t>
            </a:r>
            <a:r>
              <a:rPr lang="zh-CN" altLang="en-US" sz="4000" b="1">
                <a:highlight>
                  <a:srgbClr val="C0C0C0"/>
                </a:highlight>
                <a:latin typeface="楷体" panose="02010609060101010101" pitchFamily="49" charset="-122"/>
                <a:ea typeface="楷体" panose="02010609060101010101" pitchFamily="49" charset="-122"/>
                <a:cs typeface="楷体" panose="02010609060101010101" pitchFamily="49" charset="-122"/>
              </a:rPr>
              <a:t>枝</a:t>
            </a:r>
            <a:endParaRPr lang="zh-CN" altLang="en-US" sz="3600" b="1">
              <a:latin typeface="楷体" panose="02010609060101010101" pitchFamily="49" charset="-122"/>
              <a:ea typeface="楷体" panose="02010609060101010101" pitchFamily="49" charset="-122"/>
              <a:cs typeface="楷体" panose="02010609060101010101" pitchFamily="49" charset="-122"/>
            </a:endParaRPr>
          </a:p>
          <a:p>
            <a:pPr algn="l"/>
            <a:r>
              <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rPr>
              <a:t>zhē</a:t>
            </a:r>
            <a:endParaRPr lang="en-US" altLang="zh-CN" sz="3600" b="1">
              <a:latin typeface="楷体" panose="02010609060101010101" pitchFamily="49" charset="-122"/>
              <a:ea typeface="楷体" panose="02010609060101010101" pitchFamily="49" charset="-122"/>
              <a:cs typeface="楷体" panose="02010609060101010101" pitchFamily="49" charset="-122"/>
            </a:endParaRPr>
          </a:p>
          <a:p>
            <a:pPr algn="l"/>
            <a:r>
              <a:rPr lang="en-US" altLang="zh-CN" sz="3200" b="1">
                <a:latin typeface="楷体" panose="02010609060101010101" pitchFamily="49" charset="-122"/>
                <a:ea typeface="楷体" panose="02010609060101010101" pitchFamily="49" charset="-122"/>
                <a:cs typeface="楷体" panose="02010609060101010101" pitchFamily="49" charset="-122"/>
              </a:rPr>
              <a:t>1.</a:t>
            </a:r>
            <a:r>
              <a:rPr lang="zh-CN" altLang="en-US" sz="3200" b="1">
                <a:latin typeface="楷体" panose="02010609060101010101" pitchFamily="49" charset="-122"/>
                <a:ea typeface="楷体" panose="02010609060101010101" pitchFamily="49" charset="-122"/>
                <a:cs typeface="楷体" panose="02010609060101010101" pitchFamily="49" charset="-122"/>
              </a:rPr>
              <a:t>翻转；</a:t>
            </a:r>
            <a:r>
              <a:rPr lang="en-US" altLang="zh-CN" sz="3200" b="1">
                <a:latin typeface="楷体" panose="02010609060101010101" pitchFamily="49" charset="-122"/>
                <a:ea typeface="楷体" panose="02010609060101010101" pitchFamily="49" charset="-122"/>
                <a:cs typeface="楷体" panose="02010609060101010101" pitchFamily="49" charset="-122"/>
              </a:rPr>
              <a:t>2.</a:t>
            </a:r>
            <a:r>
              <a:rPr lang="zh-CN" altLang="en-US" sz="3200" b="1">
                <a:latin typeface="楷体" panose="02010609060101010101" pitchFamily="49" charset="-122"/>
                <a:ea typeface="楷体" panose="02010609060101010101" pitchFamily="49" charset="-122"/>
                <a:cs typeface="楷体" panose="02010609060101010101" pitchFamily="49" charset="-122"/>
              </a:rPr>
              <a:t>倾倒。</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3600" b="1">
              <a:latin typeface="楷体" panose="02010609060101010101" pitchFamily="49" charset="-122"/>
              <a:ea typeface="楷体" panose="02010609060101010101" pitchFamily="49" charset="-122"/>
              <a:cs typeface="楷体" panose="02010609060101010101" pitchFamily="49" charset="-122"/>
            </a:endParaRPr>
          </a:p>
          <a:p>
            <a:pPr algn="l"/>
            <a:r>
              <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rPr>
              <a:t>zh</a:t>
            </a:r>
            <a:r>
              <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é</a:t>
            </a:r>
            <a:endParaRPr lang="zh-CN" altLang="en-US" sz="3600"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l"/>
            <a:r>
              <a:rPr lang="en-US" altLang="zh-CN" sz="3200" b="1">
                <a:latin typeface="楷体" panose="02010609060101010101" pitchFamily="49" charset="-122"/>
                <a:ea typeface="楷体" panose="02010609060101010101" pitchFamily="49" charset="-122"/>
                <a:cs typeface="楷体" panose="02010609060101010101" pitchFamily="49" charset="-122"/>
              </a:rPr>
              <a:t>1.</a:t>
            </a:r>
            <a:r>
              <a:rPr lang="zh-CN" altLang="en-US" sz="3200" b="1">
                <a:latin typeface="楷体" panose="02010609060101010101" pitchFamily="49" charset="-122"/>
                <a:ea typeface="楷体" panose="02010609060101010101" pitchFamily="49" charset="-122"/>
                <a:cs typeface="楷体" panose="02010609060101010101" pitchFamily="49" charset="-122"/>
              </a:rPr>
              <a:t>弯，弯曲；</a:t>
            </a:r>
            <a:r>
              <a:rPr lang="en-US" altLang="zh-CN" sz="3200" b="1">
                <a:latin typeface="楷体" panose="02010609060101010101" pitchFamily="49" charset="-122"/>
                <a:ea typeface="楷体" panose="02010609060101010101" pitchFamily="49" charset="-122"/>
                <a:cs typeface="楷体" panose="02010609060101010101" pitchFamily="49" charset="-122"/>
              </a:rPr>
              <a:t>2.</a:t>
            </a:r>
            <a:r>
              <a:rPr lang="zh-CN" altLang="en-US" sz="3200" b="1">
                <a:latin typeface="楷体" panose="02010609060101010101" pitchFamily="49" charset="-122"/>
                <a:ea typeface="楷体" panose="02010609060101010101" pitchFamily="49" charset="-122"/>
                <a:cs typeface="楷体" panose="02010609060101010101" pitchFamily="49" charset="-122"/>
              </a:rPr>
              <a:t>损失；</a:t>
            </a:r>
            <a:r>
              <a:rPr lang="en-US" altLang="zh-CN" sz="3200" b="1">
                <a:latin typeface="楷体" panose="02010609060101010101" pitchFamily="49" charset="-122"/>
                <a:ea typeface="楷体" panose="02010609060101010101" pitchFamily="49" charset="-122"/>
                <a:cs typeface="楷体" panose="02010609060101010101" pitchFamily="49" charset="-122"/>
              </a:rPr>
              <a:t>3.</a:t>
            </a:r>
            <a:r>
              <a:rPr lang="zh-CN" altLang="en-US" sz="3200" b="1">
                <a:latin typeface="楷体" panose="02010609060101010101" pitchFamily="49" charset="-122"/>
                <a:ea typeface="楷体" panose="02010609060101010101" pitchFamily="49" charset="-122"/>
                <a:cs typeface="楷体" panose="02010609060101010101" pitchFamily="49" charset="-122"/>
              </a:rPr>
              <a:t>断，弄断。</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3600" b="1">
              <a:latin typeface="楷体" panose="02010609060101010101" pitchFamily="49" charset="-122"/>
              <a:ea typeface="楷体" panose="02010609060101010101" pitchFamily="49" charset="-122"/>
              <a:cs typeface="楷体" panose="02010609060101010101" pitchFamily="49" charset="-122"/>
            </a:endParaRPr>
          </a:p>
          <a:p>
            <a:pPr algn="l"/>
            <a:r>
              <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rPr>
              <a:t>sh</a:t>
            </a:r>
            <a:r>
              <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é</a:t>
            </a:r>
            <a:endParaRPr lang="en-US" alt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algn="l"/>
            <a:r>
              <a:rPr lang="en-US" altLang="zh-CN" sz="3200" b="1">
                <a:latin typeface="楷体" panose="02010609060101010101" pitchFamily="49" charset="-122"/>
                <a:ea typeface="楷体" panose="02010609060101010101" pitchFamily="49" charset="-122"/>
                <a:cs typeface="楷体" panose="02010609060101010101" pitchFamily="49" charset="-122"/>
              </a:rPr>
              <a:t>1.</a:t>
            </a:r>
            <a:r>
              <a:rPr lang="zh-CN" altLang="en-US" sz="3200" b="1">
                <a:latin typeface="楷体" panose="02010609060101010101" pitchFamily="49" charset="-122"/>
                <a:ea typeface="楷体" panose="02010609060101010101" pitchFamily="49" charset="-122"/>
                <a:cs typeface="楷体" panose="02010609060101010101" pitchFamily="49" charset="-122"/>
              </a:rPr>
              <a:t>断；</a:t>
            </a:r>
            <a:r>
              <a:rPr lang="en-US" altLang="zh-CN" sz="3200" b="1">
                <a:latin typeface="楷体" panose="02010609060101010101" pitchFamily="49" charset="-122"/>
                <a:ea typeface="楷体" panose="02010609060101010101" pitchFamily="49" charset="-122"/>
                <a:cs typeface="楷体" panose="02010609060101010101" pitchFamily="49" charset="-122"/>
              </a:rPr>
              <a:t>2.</a:t>
            </a:r>
            <a:r>
              <a:rPr lang="zh-CN" altLang="en-US" sz="3200" b="1">
                <a:latin typeface="楷体" panose="02010609060101010101" pitchFamily="49" charset="-122"/>
                <a:ea typeface="楷体" panose="02010609060101010101" pitchFamily="49" charset="-122"/>
                <a:cs typeface="楷体" panose="02010609060101010101" pitchFamily="49" charset="-122"/>
              </a:rPr>
              <a:t>亏损。</a:t>
            </a:r>
            <a:endParaRPr lang="en-US" altLang="zh-CN" sz="36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圆角矩形 7"/>
          <p:cNvSpPr/>
          <p:nvPr/>
        </p:nvSpPr>
        <p:spPr>
          <a:xfrm>
            <a:off x="2052320" y="2637155"/>
            <a:ext cx="2520315" cy="1296035"/>
          </a:xfrm>
          <a:prstGeom prst="roundRect">
            <a:avLst/>
          </a:prstGeom>
          <a:noFill/>
          <a:ln>
            <a:gradFill>
              <a:gsLst>
                <a:gs pos="0">
                  <a:srgbClr val="012D86"/>
                </a:gs>
                <a:gs pos="100000">
                  <a:srgbClr val="0E2557"/>
                </a:gs>
              </a:gsLst>
            </a:gra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2" fill="hold" grpId="2"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ppt_w*1.125000"/>
                                          </p:val>
                                        </p:tav>
                                      </p:tavLst>
                                    </p:anim>
                                    <p:animEffect transition="out" filter="wipe(right)">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2" presetClass="exit" presetSubtype="2" fill="hold" grpId="2" nodeType="with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ppt_w*1.125000"/>
                                          </p:val>
                                        </p:tav>
                                      </p:tavLst>
                                    </p:anim>
                                    <p:animEffect transition="out" filter="wipe(righ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5" grpId="2"/>
      <p:bldP spid="8" grpId="2" animBg="1"/>
    </p:bldLst>
  </p:timing>
</p:sld>
</file>

<file path=ppt/tags/tag1.xml><?xml version="1.0" encoding="utf-8"?>
<p:tagLst xmlns:p="http://schemas.openxmlformats.org/presentationml/2006/main">
  <p:tag name="KSO_WM_UNIT_PLACING_PICTURE_USER_VIEWPORT" val="{&quot;height&quot;:10678,&quot;width&quot;:14876}"/>
</p:tagLst>
</file>

<file path=ppt/tags/tag10.xml><?xml version="1.0" encoding="utf-8"?>
<p:tagLst xmlns:p="http://schemas.openxmlformats.org/presentationml/2006/main">
  <p:tag name="KSO_WM_UNIT_PLACING_PICTURE_USER_VIEWPORT" val="{&quot;height&quot;:7568,&quot;width&quot;:10095}"/>
</p:tagLst>
</file>

<file path=ppt/tags/tag11.xml><?xml version="1.0" encoding="utf-8"?>
<p:tagLst xmlns:p="http://schemas.openxmlformats.org/presentationml/2006/main">
  <p:tag name="KSO_WM_UNIT_PLACING_PICTURE_USER_VIEWPORT" val="{&quot;height&quot;:5595,&quot;width&quot;:8580}"/>
</p:tagLst>
</file>

<file path=ppt/tags/tag12.xml><?xml version="1.0" encoding="utf-8"?>
<p:tagLst xmlns:p="http://schemas.openxmlformats.org/presentationml/2006/main">
  <p:tag name="KSO_WM_UNIT_PLACING_PICTURE_USER_VIEWPORT" val="{&quot;height&quot;:6835,&quot;width&quot;:7084.001574803149}"/>
</p:tagLst>
</file>

<file path=ppt/tags/tag2.xml><?xml version="1.0" encoding="utf-8"?>
<p:tagLst xmlns:p="http://schemas.openxmlformats.org/presentationml/2006/main">
  <p:tag name="KSO_WM_UNIT_PLACING_PICTURE_USER_VIEWPORT" val="{&quot;height&quot;:6060,&quot;width&quot;:8700}"/>
</p:tagLst>
</file>

<file path=ppt/tags/tag3.xml><?xml version="1.0" encoding="utf-8"?>
<p:tagLst xmlns:p="http://schemas.openxmlformats.org/presentationml/2006/main">
  <p:tag name="KSO_WM_UNIT_PLACING_PICTURE_USER_VIEWPORT" val="{&quot;height&quot;:10678,&quot;width&quot;:14876}"/>
</p:tagLst>
</file>

<file path=ppt/tags/tag4.xml><?xml version="1.0" encoding="utf-8"?>
<p:tagLst xmlns:p="http://schemas.openxmlformats.org/presentationml/2006/main">
  <p:tag name="KSO_WM_UNIT_PLACING_PICTURE_USER_VIEWPORT" val="{&quot;height&quot;:10678,&quot;width&quot;:14876}"/>
</p:tagLst>
</file>

<file path=ppt/tags/tag5.xml><?xml version="1.0" encoding="utf-8"?>
<p:tagLst xmlns:p="http://schemas.openxmlformats.org/presentationml/2006/main">
  <p:tag name="KSO_WM_UNIT_PLACING_PICTURE_USER_VIEWPORT" val="{&quot;height&quot;:10800,&quot;width&quot;:10800}"/>
</p:tagLst>
</file>

<file path=ppt/tags/tag6.xml><?xml version="1.0" encoding="utf-8"?>
<p:tagLst xmlns:p="http://schemas.openxmlformats.org/presentationml/2006/main">
  <p:tag name="KSO_WM_UNIT_PLACING_PICTURE_USER_VIEWPORT" val="{&quot;height&quot;:10678,&quot;width&quot;:14876}"/>
</p:tagLst>
</file>

<file path=ppt/tags/tag7.xml><?xml version="1.0" encoding="utf-8"?>
<p:tagLst xmlns:p="http://schemas.openxmlformats.org/presentationml/2006/main">
  <p:tag name="KSO_WM_UNIT_PLACING_PICTURE_USER_VIEWPORT" val="{&quot;height&quot;:10678,&quot;width&quot;:14876}"/>
</p:tagLst>
</file>

<file path=ppt/tags/tag8.xml><?xml version="1.0" encoding="utf-8"?>
<p:tagLst xmlns:p="http://schemas.openxmlformats.org/presentationml/2006/main">
  <p:tag name="KSO_WM_UNIT_PLACING_PICTURE_USER_VIEWPORT" val="{&quot;height&quot;:6154,&quot;width&quot;:8209}"/>
</p:tagLst>
</file>

<file path=ppt/tags/tag9.xml><?xml version="1.0" encoding="utf-8"?>
<p:tagLst xmlns:p="http://schemas.openxmlformats.org/presentationml/2006/main">
  <p:tag name="KSO_WM_UNIT_PLACING_PICTURE_USER_VIEWPORT" val="{&quot;height&quot;:10678,&quot;width&quot;:148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1120</Words>
  <Application>WPS 演示</Application>
  <PresentationFormat>全屏显示(4:3)</PresentationFormat>
  <Paragraphs>133</Paragraphs>
  <Slides>22</Slides>
  <Notes>0</Notes>
  <HiddenSlides>0</HiddenSlides>
  <MMClips>4</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34" baseType="lpstr">
      <vt:lpstr>Arial</vt:lpstr>
      <vt:lpstr>宋体</vt:lpstr>
      <vt:lpstr>Wingdings</vt:lpstr>
      <vt:lpstr>楷体</vt:lpstr>
      <vt:lpstr>微软雅黑</vt:lpstr>
      <vt:lpstr>Arial Unicode MS</vt:lpstr>
      <vt:lpstr>Calibri</vt:lpstr>
      <vt:lpstr>黑体</vt:lpstr>
      <vt:lpstr>等线</vt:lpstr>
      <vt:lpstr>仿宋</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慧读要求：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人问之，答曰：“树在道边而多子，此必苦李。”</vt:lpstr>
      <vt:lpstr>    王戎七岁，尝与诸小儿游。看道边李树多子折枝，诸儿竞走取之，唯戎不动。人问之，答曰：“树在道边而多子，此必苦李。”取之，信然。</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Administrator</cp:lastModifiedBy>
  <cp:revision>117</cp:revision>
  <dcterms:created xsi:type="dcterms:W3CDTF">2019-12-05T08:18:00Z</dcterms:created>
  <dcterms:modified xsi:type="dcterms:W3CDTF">2021-12-04T07:36:52Z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3F48AC648C184ED9B3E3FDE70A2F91A1</vt:lpwstr>
  </property>
</Properties>
</file>