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83" r:id="rId3"/>
    <p:sldId id="306" r:id="rId5"/>
    <p:sldId id="325" r:id="rId6"/>
    <p:sldId id="326" r:id="rId7"/>
    <p:sldId id="327" r:id="rId8"/>
    <p:sldId id="328" r:id="rId9"/>
    <p:sldId id="329" r:id="rId10"/>
    <p:sldId id="330" r:id="rId11"/>
    <p:sldId id="331" r:id="rId12"/>
    <p:sldId id="332" r:id="rId13"/>
    <p:sldId id="333" r:id="rId14"/>
    <p:sldId id="334" r:id="rId15"/>
    <p:sldId id="335" r:id="rId16"/>
    <p:sldId id="336" r:id="rId17"/>
    <p:sldId id="307" r:id="rId18"/>
    <p:sldId id="310" r:id="rId19"/>
    <p:sldId id="308" r:id="rId20"/>
    <p:sldId id="309" r:id="rId21"/>
    <p:sldId id="282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C0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>
        <p:scale>
          <a:sx n="50" d="100"/>
          <a:sy n="50" d="100"/>
        </p:scale>
        <p:origin x="-402" y="-1314"/>
      </p:cViewPr>
      <p:guideLst>
        <p:guide orient="horz" pos="2160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07390C9-E209-452A-AF2C-23D0DB5DF8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07390C9-E209-452A-AF2C-23D0DB5DF8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07390C9-E209-452A-AF2C-23D0DB5DF8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07390C9-E209-452A-AF2C-23D0DB5DF8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6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9698" name="备注占位符 2"/>
          <p:cNvSpPr>
            <a:spLocks noGrp="1"/>
          </p:cNvSpPr>
          <p:nvPr>
            <p:ph type="body"/>
          </p:nvPr>
        </p:nvSpPr>
        <p:spPr/>
        <p:txBody>
          <a:bodyPr anchor="t"/>
          <a:p>
            <a:pPr lvl="0"/>
            <a:endParaRPr lang="zh-CN" altLang="en-US"/>
          </a:p>
        </p:txBody>
      </p:sp>
      <p:sp>
        <p:nvSpPr>
          <p:cNvPr id="296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b"/>
          <a:p>
            <a:pPr lvl="0" indent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2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07390C9-E209-452A-AF2C-23D0DB5DF8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07390C9-E209-452A-AF2C-23D0DB5DF8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07390C9-E209-452A-AF2C-23D0DB5DF8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07390C9-E209-452A-AF2C-23D0DB5DF8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07390C9-E209-452A-AF2C-23D0DB5DF8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4813C-C006-4AB1-8B35-3CBA55299C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F31AE-A76E-4181-8341-3721FDFE36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4813C-C006-4AB1-8B35-3CBA55299C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F31AE-A76E-4181-8341-3721FDFE36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4813C-C006-4AB1-8B35-3CBA55299C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F31AE-A76E-4181-8341-3721FDFE36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4813C-C006-4AB1-8B35-3CBA55299C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F31AE-A76E-4181-8341-3721FDFE36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4813C-C006-4AB1-8B35-3CBA55299C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F31AE-A76E-4181-8341-3721FDFE36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4813C-C006-4AB1-8B35-3CBA55299C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F31AE-A76E-4181-8341-3721FDFE36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4813C-C006-4AB1-8B35-3CBA55299C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F31AE-A76E-4181-8341-3721FDFE362D}" type="slidenum">
              <a:rPr lang="zh-CN" altLang="en-US" smtClean="0"/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744328" y="64311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4813C-C006-4AB1-8B35-3CBA55299C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F31AE-A76E-4181-8341-3721FDFE36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4813C-C006-4AB1-8B35-3CBA55299C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F31AE-A76E-4181-8341-3721FDFE36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4813C-C006-4AB1-8B35-3CBA55299C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F31AE-A76E-4181-8341-3721FDFE36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4813C-C006-4AB1-8B35-3CBA55299C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F31AE-A76E-4181-8341-3721FDFE36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4813C-C006-4AB1-8B35-3CBA55299C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F31AE-A76E-4181-8341-3721FDFE362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.xml"/><Relationship Id="rId8" Type="http://schemas.microsoft.com/office/2007/relationships/hdphoto" Target="../media/image38.png"/><Relationship Id="rId7" Type="http://schemas.openxmlformats.org/officeDocument/2006/relationships/image" Target="../media/image37.png"/><Relationship Id="rId6" Type="http://schemas.microsoft.com/office/2007/relationships/hdphoto" Target="../media/image36.png"/><Relationship Id="rId5" Type="http://schemas.openxmlformats.org/officeDocument/2006/relationships/image" Target="../media/image35.png"/><Relationship Id="rId4" Type="http://schemas.microsoft.com/office/2007/relationships/hdphoto" Target="../media/image34.png"/><Relationship Id="rId3" Type="http://schemas.openxmlformats.org/officeDocument/2006/relationships/image" Target="../media/image33.png"/><Relationship Id="rId2" Type="http://schemas.microsoft.com/office/2007/relationships/hdphoto" Target="../media/image32.png"/><Relationship Id="rId10" Type="http://schemas.openxmlformats.org/officeDocument/2006/relationships/notesSlide" Target="../notesSlides/notesSlide10.xml"/><Relationship Id="rId1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2.xml"/><Relationship Id="rId8" Type="http://schemas.openxmlformats.org/officeDocument/2006/relationships/slideLayout" Target="../slideLayouts/slideLayout6.xml"/><Relationship Id="rId7" Type="http://schemas.microsoft.com/office/2007/relationships/hdphoto" Target="../media/image50.png"/><Relationship Id="rId6" Type="http://schemas.openxmlformats.org/officeDocument/2006/relationships/image" Target="../media/image49.png"/><Relationship Id="rId5" Type="http://schemas.microsoft.com/office/2007/relationships/hdphoto" Target="../media/image48.png"/><Relationship Id="rId4" Type="http://schemas.openxmlformats.org/officeDocument/2006/relationships/image" Target="../media/image47.png"/><Relationship Id="rId3" Type="http://schemas.openxmlformats.org/officeDocument/2006/relationships/image" Target="../media/image46.jpeg"/><Relationship Id="rId2" Type="http://schemas.microsoft.com/office/2007/relationships/hdphoto" Target="../media/image45.png"/><Relationship Id="rId1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7" Type="http://schemas.openxmlformats.org/officeDocument/2006/relationships/slideLayout" Target="../slideLayouts/slideLayout6.xml"/><Relationship Id="rId6" Type="http://schemas.microsoft.com/office/2007/relationships/hdphoto" Target="../media/image56.png"/><Relationship Id="rId5" Type="http://schemas.openxmlformats.org/officeDocument/2006/relationships/image" Target="../media/image55.png"/><Relationship Id="rId4" Type="http://schemas.microsoft.com/office/2007/relationships/hdphoto" Target="../media/image54.png"/><Relationship Id="rId3" Type="http://schemas.openxmlformats.org/officeDocument/2006/relationships/image" Target="../media/image53.png"/><Relationship Id="rId2" Type="http://schemas.microsoft.com/office/2007/relationships/hdphoto" Target="../media/image52.png"/><Relationship Id="rId1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1" Type="http://schemas.openxmlformats.org/officeDocument/2006/relationships/notesSlide" Target="../notesSlides/notesSlide14.xml"/><Relationship Id="rId20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19" Type="http://schemas.openxmlformats.org/officeDocument/2006/relationships/tags" Target="../tags/tag17.xml"/><Relationship Id="rId18" Type="http://schemas.openxmlformats.org/officeDocument/2006/relationships/tags" Target="../tags/tag16.xml"/><Relationship Id="rId17" Type="http://schemas.openxmlformats.org/officeDocument/2006/relationships/tags" Target="../tags/tag15.xml"/><Relationship Id="rId16" Type="http://schemas.openxmlformats.org/officeDocument/2006/relationships/tags" Target="../tags/tag14.xml"/><Relationship Id="rId15" Type="http://schemas.openxmlformats.org/officeDocument/2006/relationships/tags" Target="../tags/tag13.xml"/><Relationship Id="rId14" Type="http://schemas.openxmlformats.org/officeDocument/2006/relationships/tags" Target="../tags/tag12.xml"/><Relationship Id="rId13" Type="http://schemas.openxmlformats.org/officeDocument/2006/relationships/tags" Target="../tags/tag11.xml"/><Relationship Id="rId12" Type="http://schemas.openxmlformats.org/officeDocument/2006/relationships/tags" Target="../tags/tag10.xml"/><Relationship Id="rId11" Type="http://schemas.openxmlformats.org/officeDocument/2006/relationships/tags" Target="../tags/tag9.xml"/><Relationship Id="rId10" Type="http://schemas.openxmlformats.org/officeDocument/2006/relationships/tags" Target="../tags/tag8.xml"/><Relationship Id="rId1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9.pn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9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.xml"/><Relationship Id="rId2" Type="http://schemas.microsoft.com/office/2007/relationships/hdphoto" Target="../media/image4.pn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6.xml"/><Relationship Id="rId7" Type="http://schemas.microsoft.com/office/2007/relationships/hdphoto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microsoft.com/office/2007/relationships/hdphoto" Target="../media/image13.png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2.jpeg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.xml"/><Relationship Id="rId8" Type="http://schemas.microsoft.com/office/2007/relationships/hdphoto" Target="../media/image30.png"/><Relationship Id="rId7" Type="http://schemas.openxmlformats.org/officeDocument/2006/relationships/image" Target="../media/image29.png"/><Relationship Id="rId6" Type="http://schemas.microsoft.com/office/2007/relationships/hdphoto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image26.png"/><Relationship Id="rId3" Type="http://schemas.openxmlformats.org/officeDocument/2006/relationships/image" Target="../media/image25.png"/><Relationship Id="rId2" Type="http://schemas.microsoft.com/office/2007/relationships/hdphoto" Target="../media/image24.png"/><Relationship Id="rId10" Type="http://schemas.openxmlformats.org/officeDocument/2006/relationships/notesSlide" Target="../notesSlides/notesSlide9.xml"/><Relationship Id="rId1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 rot="16200000">
            <a:off x="2668880" y="-2665072"/>
            <a:ext cx="6858001" cy="12188142"/>
          </a:xfrm>
          <a:prstGeom prst="rect">
            <a:avLst/>
          </a:prstGeom>
        </p:spPr>
      </p:pic>
      <p:pic>
        <p:nvPicPr>
          <p:cNvPr id="5" name="图片 4" descr="0017029596646388_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" y="0"/>
            <a:ext cx="1218819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426845" y="1496695"/>
            <a:ext cx="9342755" cy="230695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noFill/>
          </a:ln>
        </p:spPr>
        <p:txBody>
          <a:bodyPr wrap="square" rtlCol="0">
            <a:spAutoFit/>
          </a:bodyPr>
          <a:p>
            <a:pPr algn="l">
              <a:defRPr/>
            </a:pPr>
            <a:r>
              <a:rPr lang="en-US" altLang="zh-CN" sz="7200" b="1" spc="50" dirty="0" smtClean="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7200" b="1" spc="50" dirty="0" smtClean="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携手同行</a:t>
            </a:r>
            <a:r>
              <a:rPr lang="en-US" altLang="zh-CN" sz="7200" b="1" spc="50" dirty="0" smtClean="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altLang="en-US" sz="7200" b="1" spc="50" dirty="0" smtClean="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和乐共进</a:t>
            </a:r>
            <a:endParaRPr lang="zh-CN" altLang="en-US" sz="7200" b="1" spc="50" dirty="0" smtClean="0">
              <a:ln w="11430"/>
              <a:solidFill>
                <a:schemeClr val="accent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>
              <a:defRPr/>
            </a:pPr>
            <a:r>
              <a:rPr lang="en-US" altLang="zh-CN" sz="7200" b="1" spc="50" dirty="0" smtClean="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</a:t>
            </a:r>
            <a:r>
              <a:rPr lang="en-US" altLang="zh-CN" sz="3200" b="1" spc="50" dirty="0" smtClean="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——</a:t>
            </a:r>
            <a:r>
              <a:rPr lang="zh-CN" altLang="en-US" sz="3200" b="1" spc="50" dirty="0" smtClean="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圩塘中心小学家长会</a:t>
            </a:r>
            <a:r>
              <a:rPr lang="en-US" altLang="zh-CN" sz="3200" b="1" spc="50" dirty="0" smtClean="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en-US" altLang="zh-CN" sz="7200" b="1" spc="50" dirty="0" smtClean="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</a:t>
            </a:r>
            <a:endParaRPr lang="en-US" altLang="zh-CN" sz="7200" b="1" spc="50" dirty="0" smtClean="0">
              <a:ln w="11430"/>
              <a:solidFill>
                <a:schemeClr val="accent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248660" y="4071620"/>
            <a:ext cx="782383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常州市新北区圩塘中心小学</a:t>
            </a:r>
            <a:endParaRPr lang="zh-CN" altLang="en-US" sz="3200"/>
          </a:p>
          <a:p>
            <a:r>
              <a:rPr lang="en-US" altLang="zh-CN" sz="2400"/>
              <a:t>           2021</a:t>
            </a:r>
            <a:r>
              <a:rPr lang="en-US" sz="2400"/>
              <a:t>-2022</a:t>
            </a:r>
            <a:r>
              <a:rPr lang="zh-CN" altLang="en-US" sz="2400"/>
              <a:t>学年第一学期</a:t>
            </a:r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487035" y="1845945"/>
            <a:ext cx="721360" cy="42094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eaVert" wrap="square" rtlCol="0">
            <a:spAutoFit/>
          </a:bodyPr>
          <a:p>
            <a:r>
              <a:rPr lang="zh-CN" altLang="en-US" sz="3500" b="1">
                <a:solidFill>
                  <a:srgbClr val="008000"/>
                </a:solidFill>
                <a:latin typeface="楷体" panose="02010609060101010101" charset="-122"/>
                <a:ea typeface="楷体" panose="02010609060101010101" charset="-122"/>
              </a:rPr>
              <a:t>航模：释放学生潜能</a:t>
            </a:r>
            <a:endParaRPr lang="zh-CN" altLang="en-US" sz="3500" b="1">
              <a:solidFill>
                <a:srgbClr val="008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/>
                </a14:imgProps>
              </a:ext>
            </a:extLst>
          </a:blip>
          <a:srcRect/>
          <a:stretch>
            <a:fillRect/>
          </a:stretch>
        </p:blipFill>
        <p:spPr>
          <a:xfrm>
            <a:off x="763270" y="1571625"/>
            <a:ext cx="4136390" cy="23418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/>
                </a14:imgProps>
              </a:ext>
            </a:extLst>
          </a:blip>
          <a:srcRect/>
          <a:stretch>
            <a:fillRect/>
          </a:stretch>
        </p:blipFill>
        <p:spPr>
          <a:xfrm>
            <a:off x="6795135" y="1480820"/>
            <a:ext cx="4364355" cy="24320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/>
                </a14:imgProps>
              </a:ext>
            </a:extLst>
          </a:blip>
          <a:srcRect/>
          <a:stretch>
            <a:fillRect/>
          </a:stretch>
        </p:blipFill>
        <p:spPr>
          <a:xfrm>
            <a:off x="6795135" y="3913505"/>
            <a:ext cx="4364355" cy="230124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/>
                </a14:imgProps>
              </a:ext>
            </a:extLst>
          </a:blip>
          <a:srcRect/>
          <a:stretch>
            <a:fillRect/>
          </a:stretch>
        </p:blipFill>
        <p:spPr>
          <a:xfrm>
            <a:off x="763270" y="3913505"/>
            <a:ext cx="4136390" cy="230314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221740" y="198755"/>
            <a:ext cx="43961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遇见圩小  梦想从这启航</a:t>
            </a:r>
            <a:endParaRPr lang="zh-CN" altLang="en-US" sz="2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323715" y="6109970"/>
            <a:ext cx="3646805" cy="5530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rtlCol="0">
            <a:spAutoFit/>
          </a:bodyPr>
          <a:p>
            <a:r>
              <a:rPr lang="zh-CN" altLang="en-US" sz="3000" b="1">
                <a:solidFill>
                  <a:srgbClr val="008000"/>
                </a:solidFill>
                <a:latin typeface="楷体" panose="02010609060101010101" charset="-122"/>
                <a:ea typeface="楷体" panose="02010609060101010101" charset="-122"/>
              </a:rPr>
              <a:t>航模：释放学生潜能</a:t>
            </a:r>
            <a:endParaRPr lang="zh-CN" altLang="en-US" sz="3000" b="1">
              <a:solidFill>
                <a:srgbClr val="008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61205" y="1589405"/>
            <a:ext cx="3068955" cy="42926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575" y="3980815"/>
            <a:ext cx="3538220" cy="21291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0520" y="3866515"/>
            <a:ext cx="3517900" cy="22428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0520" y="1589405"/>
            <a:ext cx="3517900" cy="216281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575" y="1589405"/>
            <a:ext cx="3538855" cy="21977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21740" y="198755"/>
            <a:ext cx="43961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遇见圩小  梦想从这启航</a:t>
            </a:r>
            <a:endParaRPr lang="zh-CN" altLang="en-US" sz="2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/>
                </a14:imgProps>
              </a:ext>
            </a:extLst>
          </a:blip>
          <a:srcRect/>
          <a:stretch>
            <a:fillRect/>
          </a:stretch>
        </p:blipFill>
        <p:spPr>
          <a:xfrm>
            <a:off x="8528685" y="1096010"/>
            <a:ext cx="3093085" cy="4824730"/>
          </a:xfrm>
          <a:prstGeom prst="rect">
            <a:avLst/>
          </a:prstGeom>
        </p:spPr>
      </p:pic>
      <p:pic>
        <p:nvPicPr>
          <p:cNvPr id="4" name="图片 4" descr="校报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473" y="1869440"/>
            <a:ext cx="3198812" cy="40513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>
            <a:off x="4700905" y="1297940"/>
            <a:ext cx="3344545" cy="2509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/>
                </a14:imgProps>
              </a:ext>
            </a:extLst>
          </a:blip>
          <a:srcRect/>
          <a:stretch>
            <a:fillRect/>
          </a:stretch>
        </p:blipFill>
        <p:spPr>
          <a:xfrm>
            <a:off x="4714240" y="3921125"/>
            <a:ext cx="3331210" cy="249999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24635" y="5920740"/>
            <a:ext cx="1615440" cy="3987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rgbClr val="0070C0"/>
                </a:solidFill>
              </a:rPr>
              <a:t>和之韵</a:t>
            </a:r>
            <a:r>
              <a:rPr lang="zh-CN" altLang="en-US" sz="2000" b="1">
                <a:solidFill>
                  <a:srgbClr val="0070C0"/>
                </a:solidFill>
              </a:rPr>
              <a:t>校报</a:t>
            </a:r>
            <a:endParaRPr lang="zh-CN" altLang="en-US" sz="2000" b="1">
              <a:solidFill>
                <a:srgbClr val="0070C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701665" y="6421120"/>
            <a:ext cx="1356360" cy="3987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0070C0"/>
                </a:solidFill>
              </a:rPr>
              <a:t>家长学校</a:t>
            </a:r>
            <a:endParaRPr lang="zh-CN" altLang="en-US" sz="2000" b="1">
              <a:solidFill>
                <a:srgbClr val="0070C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622155" y="5920740"/>
            <a:ext cx="1536700" cy="3987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0070C0"/>
                </a:solidFill>
              </a:rPr>
              <a:t>微信公众号</a:t>
            </a:r>
            <a:endParaRPr lang="zh-CN" altLang="en-US" sz="2000" b="1">
              <a:solidFill>
                <a:srgbClr val="0070C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90550" y="1182370"/>
            <a:ext cx="82181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400" b="1" dirty="0">
                <a:solidFill>
                  <a:srgbClr val="0070C0"/>
                </a:solidFill>
                <a:latin typeface="叶根友毛笔行书2.01版" panose="02010601030101010101" charset="-122"/>
                <a:ea typeface="叶根友毛笔行书2.01版" panose="02010601030101010101" charset="-122"/>
              </a:rPr>
              <a:t>精心办好家长学校</a:t>
            </a:r>
            <a:endParaRPr lang="zh-CN" altLang="en-US" sz="2400" b="1" dirty="0">
              <a:solidFill>
                <a:srgbClr val="0070C0"/>
              </a:solidFill>
              <a:latin typeface="叶根友毛笔行书2.01版" panose="02010601030101010101" charset="-122"/>
              <a:ea typeface="叶根友毛笔行书2.01版" panose="0201060103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221740" y="198755"/>
            <a:ext cx="43961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遇见圩小  梦想从这启航</a:t>
            </a:r>
            <a:endParaRPr lang="zh-CN" altLang="en-US" sz="2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标题 30"/>
          <p:cNvSpPr/>
          <p:nvPr>
            <p:ph type="title"/>
          </p:nvPr>
        </p:nvSpPr>
        <p:spPr>
          <a:xfrm>
            <a:off x="847090" y="1275715"/>
            <a:ext cx="2451735" cy="466090"/>
          </a:xfrm>
        </p:spPr>
        <p:txBody>
          <a:bodyPr/>
          <a:p>
            <a:r>
              <a:rPr lang="en-US" altLang="zh-CN" sz="2400">
                <a:solidFill>
                  <a:srgbClr val="0070C0"/>
                </a:solidFill>
              </a:rPr>
              <a:t>  </a:t>
            </a:r>
            <a:r>
              <a:rPr lang="zh-CN" altLang="en-US" sz="2400">
                <a:solidFill>
                  <a:srgbClr val="0070C0"/>
                </a:solidFill>
              </a:rPr>
              <a:t>办好义工课堂</a:t>
            </a:r>
            <a:endParaRPr lang="zh-CN" altLang="en-US" sz="2400">
              <a:solidFill>
                <a:srgbClr val="0070C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/>
                </a14:imgProps>
              </a:ext>
            </a:extLst>
          </a:blip>
          <a:srcRect/>
          <a:stretch>
            <a:fillRect/>
          </a:stretch>
        </p:blipFill>
        <p:spPr>
          <a:xfrm>
            <a:off x="6525895" y="1275715"/>
            <a:ext cx="5001895" cy="371983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/>
                </a14:imgProps>
              </a:ext>
            </a:extLst>
          </a:blip>
          <a:srcRect/>
          <a:stretch>
            <a:fillRect/>
          </a:stretch>
        </p:blipFill>
        <p:spPr>
          <a:xfrm>
            <a:off x="421005" y="2103120"/>
            <a:ext cx="3923665" cy="3006090"/>
          </a:xfrm>
          <a:prstGeom prst="rect">
            <a:avLst/>
          </a:prstGeom>
        </p:spPr>
      </p:pic>
      <p:pic>
        <p:nvPicPr>
          <p:cNvPr id="4" name="图片 3" descr="曹丽娟义工课堂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/>
                </a14:imgProps>
              </a:ext>
            </a:extLst>
          </a:blip>
          <a:srcRect/>
          <a:stretch>
            <a:fillRect/>
          </a:stretch>
        </p:blipFill>
        <p:spPr>
          <a:xfrm>
            <a:off x="3533775" y="2988945"/>
            <a:ext cx="4660900" cy="34956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221740" y="198755"/>
            <a:ext cx="43961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遇见圩小  梦想从这启航</a:t>
            </a:r>
            <a:endParaRPr lang="zh-CN" altLang="en-US" sz="2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8674" name="图片 9229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8280" y="-83185"/>
            <a:ext cx="959485" cy="8166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5" name="图片 4" descr="校徽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96200" y="5967413"/>
            <a:ext cx="2809875" cy="7635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" name="KSO_Shape"/>
          <p:cNvSpPr/>
          <p:nvPr>
            <p:custDataLst>
              <p:tags r:id="rId3"/>
            </p:custDataLst>
          </p:nvPr>
        </p:nvSpPr>
        <p:spPr>
          <a:xfrm flipH="1" flipV="1">
            <a:off x="5738813" y="3632200"/>
            <a:ext cx="1274763" cy="584200"/>
          </a:xfrm>
          <a:prstGeom prst="bentArrow">
            <a:avLst>
              <a:gd name="adj1" fmla="val 14574"/>
              <a:gd name="adj2" fmla="val 17832"/>
              <a:gd name="adj3" fmla="val 22629"/>
              <a:gd name="adj4" fmla="val 43750"/>
            </a:avLst>
          </a:prstGeom>
          <a:solidFill>
            <a:srgbClr val="FFFFFF"/>
          </a:solidFill>
          <a:ln w="3175">
            <a:solidFill>
              <a:srgbClr val="EAEAEA"/>
            </a:solidFill>
          </a:ln>
          <a:effectLst>
            <a:outerShdw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p>
            <a:pPr algn="ctr" fontAlgn="base"/>
            <a:endParaRPr lang="zh-CN" altLang="en-US" strike="noStrike" noProof="1"/>
          </a:p>
        </p:txBody>
      </p:sp>
      <p:sp>
        <p:nvSpPr>
          <p:cNvPr id="29" name="KSO_Shape"/>
          <p:cNvSpPr/>
          <p:nvPr>
            <p:custDataLst>
              <p:tags r:id="rId4"/>
            </p:custDataLst>
          </p:nvPr>
        </p:nvSpPr>
        <p:spPr>
          <a:xfrm flipV="1">
            <a:off x="5148263" y="2678113"/>
            <a:ext cx="1274763" cy="584200"/>
          </a:xfrm>
          <a:prstGeom prst="bentArrow">
            <a:avLst>
              <a:gd name="adj1" fmla="val 14574"/>
              <a:gd name="adj2" fmla="val 17832"/>
              <a:gd name="adj3" fmla="val 22629"/>
              <a:gd name="adj4" fmla="val 43750"/>
            </a:avLst>
          </a:prstGeom>
          <a:solidFill>
            <a:srgbClr val="FFFFFF"/>
          </a:solidFill>
          <a:ln w="3175">
            <a:solidFill>
              <a:srgbClr val="EAEAEA"/>
            </a:solidFill>
          </a:ln>
          <a:effectLst>
            <a:outerShdw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p>
            <a:pPr algn="ctr" fontAlgn="base"/>
            <a:endParaRPr lang="zh-CN" altLang="en-US" strike="noStrike" noProof="1"/>
          </a:p>
        </p:txBody>
      </p:sp>
      <p:grpSp>
        <p:nvGrpSpPr>
          <p:cNvPr id="28679" name="组合 59"/>
          <p:cNvGrpSpPr/>
          <p:nvPr/>
        </p:nvGrpSpPr>
        <p:grpSpPr>
          <a:xfrm>
            <a:off x="6423025" y="2595880"/>
            <a:ext cx="3829050" cy="1076325"/>
            <a:chOff x="4898548" y="2924191"/>
            <a:chExt cx="3723734" cy="1076324"/>
          </a:xfrm>
        </p:grpSpPr>
        <p:sp>
          <p:nvSpPr>
            <p:cNvPr id="28680" name="矩形 33"/>
            <p:cNvSpPr/>
            <p:nvPr>
              <p:custDataLst>
                <p:tags r:id="rId5"/>
              </p:custDataLst>
            </p:nvPr>
          </p:nvSpPr>
          <p:spPr>
            <a:xfrm>
              <a:off x="6279789" y="3636821"/>
              <a:ext cx="1275822" cy="12829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b"/>
            <a:p>
              <a:endPara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charset="-122"/>
                <a:sym typeface="黑体" panose="02010609060101010101" charset="-122"/>
              </a:endParaRPr>
            </a:p>
            <a:p>
              <a:endParaRPr lang="en-US" altLang="zh-CN" sz="2000" b="1" dirty="0">
                <a:latin typeface="Arial" panose="020B0604020202020204" pitchFamily="34" charset="0"/>
                <a:ea typeface="宋体" panose="02010600030101010101" pitchFamily="2" charset="-122"/>
                <a:sym typeface="黑体" panose="02010609060101010101" charset="-122"/>
              </a:endParaRPr>
            </a:p>
            <a:p>
              <a:endPara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8681" name="矩形 34"/>
            <p:cNvSpPr/>
            <p:nvPr>
              <p:custDataLst>
                <p:tags r:id="rId6"/>
              </p:custDataLst>
            </p:nvPr>
          </p:nvSpPr>
          <p:spPr>
            <a:xfrm>
              <a:off x="6171904" y="3019441"/>
              <a:ext cx="2450378" cy="94170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>
              <a:noFill/>
            </a:ln>
          </p:spPr>
          <p:txBody>
            <a:bodyPr wrap="square" anchor="t"/>
            <a:p>
              <a:pPr algn="ctr">
                <a:lnSpc>
                  <a:spcPct val="110000"/>
                </a:lnSpc>
              </a:pPr>
              <a:r>
                <a:rPr lang="zh-CN" altLang="en-US" sz="2800" b="1" dirty="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家长要有</a:t>
              </a:r>
              <a:endPara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  <a:p>
              <a:pPr algn="ctr">
                <a:lnSpc>
                  <a:spcPct val="110000"/>
                </a:lnSpc>
              </a:pPr>
              <a:r>
                <a:rPr lang="zh-CN" altLang="en-US" sz="2800" b="1" dirty="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正确的成才观</a:t>
              </a:r>
              <a:endPara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  <a:p>
              <a:pPr>
                <a:lnSpc>
                  <a:spcPct val="90000"/>
                </a:lnSpc>
              </a:pPr>
              <a:endParaRPr lang="zh-CN" altLang="en-US" sz="2000" b="1" dirty="0">
                <a:latin typeface="Arial" panose="020B0604020202020204" pitchFamily="34" charset="0"/>
                <a:ea typeface="宋体" panose="02010600030101010101" pitchFamily="2" charset="-122"/>
              </a:endParaRPr>
            </a:p>
            <a:p>
              <a:pPr>
                <a:lnSpc>
                  <a:spcPct val="90000"/>
                </a:lnSpc>
              </a:pPr>
              <a:endParaRPr lang="zh-CN" altLang="en-US" sz="2000" b="1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1" name="椭圆 20"/>
            <p:cNvSpPr/>
            <p:nvPr>
              <p:custDataLst>
                <p:tags r:id="rId7"/>
              </p:custDataLst>
            </p:nvPr>
          </p:nvSpPr>
          <p:spPr>
            <a:xfrm>
              <a:off x="4898548" y="2924191"/>
              <a:ext cx="1076324" cy="1076324"/>
            </a:xfrm>
            <a:prstGeom prst="ellipse">
              <a:avLst/>
            </a:prstGeom>
            <a:solidFill>
              <a:srgbClr val="FFFFFF"/>
            </a:solidFill>
            <a:ln w="3175">
              <a:solidFill>
                <a:srgbClr val="DDDDDD"/>
              </a:solidFill>
            </a:ln>
            <a:effectLst>
              <a:outerShdw dist="381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p>
              <a:pPr algn="ctr" fontAlgn="base"/>
              <a:endParaRPr lang="zh-CN" altLang="en-US" strike="noStrike" noProof="1"/>
            </a:p>
          </p:txBody>
        </p:sp>
        <p:sp>
          <p:nvSpPr>
            <p:cNvPr id="22" name="椭圆 21"/>
            <p:cNvSpPr/>
            <p:nvPr>
              <p:custDataLst>
                <p:tags r:id="rId8"/>
              </p:custDataLst>
            </p:nvPr>
          </p:nvSpPr>
          <p:spPr>
            <a:xfrm>
              <a:off x="4993798" y="3019441"/>
              <a:ext cx="885824" cy="88582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innerShdw dist="76200" dir="13500000">
                <a:prstClr val="black">
                  <a:alpha val="1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rmAutofit/>
            </a:bodyPr>
            <a:p>
              <a:pPr algn="ctr" fontAlgn="base"/>
              <a:r>
                <a:rPr lang="en-US" altLang="zh-CN" sz="2400" strike="noStrike" noProof="1" dirty="0" smtClean="0">
                  <a:solidFill>
                    <a:schemeClr val="bg1"/>
                  </a:solidFill>
                </a:rPr>
                <a:t>02</a:t>
              </a:r>
              <a:endParaRPr lang="zh-CN" altLang="en-US" sz="2400" strike="noStrike" noProof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8684" name="组合 58"/>
          <p:cNvGrpSpPr/>
          <p:nvPr/>
        </p:nvGrpSpPr>
        <p:grpSpPr>
          <a:xfrm>
            <a:off x="2219643" y="1615440"/>
            <a:ext cx="3519487" cy="1075901"/>
            <a:chOff x="687024" y="1960073"/>
            <a:chExt cx="3520328" cy="1076324"/>
          </a:xfrm>
        </p:grpSpPr>
        <p:sp>
          <p:nvSpPr>
            <p:cNvPr id="6" name="椭圆 5"/>
            <p:cNvSpPr/>
            <p:nvPr>
              <p:custDataLst>
                <p:tags r:id="rId9"/>
              </p:custDataLst>
            </p:nvPr>
          </p:nvSpPr>
          <p:spPr>
            <a:xfrm>
              <a:off x="3131028" y="1960073"/>
              <a:ext cx="1076324" cy="1076324"/>
            </a:xfrm>
            <a:prstGeom prst="ellipse">
              <a:avLst/>
            </a:prstGeom>
            <a:solidFill>
              <a:srgbClr val="FFFFFF"/>
            </a:solidFill>
            <a:ln w="3175">
              <a:solidFill>
                <a:srgbClr val="DDDDDD"/>
              </a:solidFill>
            </a:ln>
            <a:effectLst>
              <a:outerShdw dist="381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p>
              <a:pPr algn="ctr" fontAlgn="base"/>
              <a:endParaRPr lang="zh-CN" altLang="en-US" strike="noStrike" noProof="1"/>
            </a:p>
          </p:txBody>
        </p:sp>
        <p:sp>
          <p:nvSpPr>
            <p:cNvPr id="5" name="椭圆 4"/>
            <p:cNvSpPr/>
            <p:nvPr>
              <p:custDataLst>
                <p:tags r:id="rId10"/>
              </p:custDataLst>
            </p:nvPr>
          </p:nvSpPr>
          <p:spPr>
            <a:xfrm>
              <a:off x="3226278" y="2055323"/>
              <a:ext cx="885824" cy="8858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dist="76200" dir="13500000">
                <a:prstClr val="black">
                  <a:alpha val="1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rmAutofit/>
            </a:bodyPr>
            <a:p>
              <a:pPr algn="ctr" fontAlgn="base"/>
              <a:r>
                <a:rPr lang="en-US" altLang="zh-CN" sz="2400" strike="noStrike" noProof="1" dirty="0" smtClean="0">
                  <a:solidFill>
                    <a:schemeClr val="bg1"/>
                  </a:solidFill>
                </a:rPr>
                <a:t>01</a:t>
              </a:r>
              <a:endParaRPr lang="zh-CN" altLang="en-US" sz="2400" strike="noStrike" noProof="1" dirty="0">
                <a:solidFill>
                  <a:schemeClr val="bg1"/>
                </a:solidFill>
              </a:endParaRPr>
            </a:p>
          </p:txBody>
        </p:sp>
        <p:sp>
          <p:nvSpPr>
            <p:cNvPr id="28687" name="矩形 50"/>
            <p:cNvSpPr/>
            <p:nvPr>
              <p:custDataLst>
                <p:tags r:id="rId11"/>
              </p:custDataLst>
            </p:nvPr>
          </p:nvSpPr>
          <p:spPr>
            <a:xfrm>
              <a:off x="687024" y="2067831"/>
              <a:ext cx="2269479" cy="62161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b"/>
            <a:p>
              <a:pPr algn="ctr"/>
              <a:endParaRPr lang="zh-CN" altLang="zh-CN" sz="20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charset="-122"/>
              </a:endParaRPr>
            </a:p>
          </p:txBody>
        </p:sp>
      </p:grpSp>
      <p:grpSp>
        <p:nvGrpSpPr>
          <p:cNvPr id="28689" name="组合 56"/>
          <p:cNvGrpSpPr/>
          <p:nvPr/>
        </p:nvGrpSpPr>
        <p:grpSpPr>
          <a:xfrm>
            <a:off x="2219642" y="3813175"/>
            <a:ext cx="3527426" cy="1353820"/>
            <a:chOff x="687024" y="3888309"/>
            <a:chExt cx="3527948" cy="1354968"/>
          </a:xfrm>
        </p:grpSpPr>
        <p:sp>
          <p:nvSpPr>
            <p:cNvPr id="38" name="椭圆 37"/>
            <p:cNvSpPr/>
            <p:nvPr>
              <p:custDataLst>
                <p:tags r:id="rId12"/>
              </p:custDataLst>
            </p:nvPr>
          </p:nvSpPr>
          <p:spPr>
            <a:xfrm flipH="1">
              <a:off x="3138648" y="3888309"/>
              <a:ext cx="1076324" cy="1076324"/>
            </a:xfrm>
            <a:prstGeom prst="ellipse">
              <a:avLst/>
            </a:prstGeom>
            <a:solidFill>
              <a:srgbClr val="FFFFFF"/>
            </a:solidFill>
            <a:ln w="3175">
              <a:solidFill>
                <a:srgbClr val="DDDDDD"/>
              </a:solidFill>
            </a:ln>
            <a:effectLst>
              <a:outerShdw dist="381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p>
              <a:pPr algn="ctr" fontAlgn="base"/>
              <a:endParaRPr lang="zh-CN" altLang="en-US" strike="noStrike" noProof="1"/>
            </a:p>
          </p:txBody>
        </p:sp>
        <p:sp>
          <p:nvSpPr>
            <p:cNvPr id="39" name="椭圆 38"/>
            <p:cNvSpPr/>
            <p:nvPr>
              <p:custDataLst>
                <p:tags r:id="rId13"/>
              </p:custDataLst>
            </p:nvPr>
          </p:nvSpPr>
          <p:spPr>
            <a:xfrm>
              <a:off x="3233898" y="3983559"/>
              <a:ext cx="885824" cy="88582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innerShdw dist="76200" dir="13500000">
                <a:prstClr val="black">
                  <a:alpha val="1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rmAutofit/>
            </a:bodyPr>
            <a:p>
              <a:pPr algn="ctr" fontAlgn="base"/>
              <a:r>
                <a:rPr lang="en-US" altLang="zh-CN" sz="2400" strike="noStrike" noProof="1" dirty="0" smtClean="0">
                  <a:solidFill>
                    <a:schemeClr val="bg1"/>
                  </a:solidFill>
                </a:rPr>
                <a:t>03</a:t>
              </a:r>
              <a:endParaRPr lang="zh-CN" altLang="en-US" sz="2400" strike="noStrike" noProof="1" dirty="0">
                <a:solidFill>
                  <a:schemeClr val="bg1"/>
                </a:solidFill>
              </a:endParaRPr>
            </a:p>
          </p:txBody>
        </p:sp>
        <p:sp>
          <p:nvSpPr>
            <p:cNvPr id="28692" name="矩形 53"/>
            <p:cNvSpPr/>
            <p:nvPr>
              <p:custDataLst>
                <p:tags r:id="rId14"/>
              </p:custDataLst>
            </p:nvPr>
          </p:nvSpPr>
          <p:spPr>
            <a:xfrm>
              <a:off x="687024" y="4291240"/>
              <a:ext cx="2269191" cy="952037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>
              <a:noFill/>
            </a:ln>
          </p:spPr>
          <p:txBody>
            <a:bodyPr wrap="none" anchor="b"/>
            <a:p>
              <a:pPr algn="ctr"/>
              <a:r>
                <a:rPr lang="zh-CN" altLang="en-US" sz="2800" b="1" dirty="0">
                  <a:solidFill>
                    <a:srgbClr val="FF0000"/>
                  </a:solidFill>
                  <a:latin typeface="+mn-ea"/>
                </a:rPr>
                <a:t>家长要作表率</a:t>
              </a:r>
              <a:endParaRPr lang="zh-CN" altLang="en-US" sz="2800" b="1" dirty="0">
                <a:solidFill>
                  <a:srgbClr val="FF0000"/>
                </a:solidFill>
                <a:latin typeface="+mn-ea"/>
              </a:endParaRPr>
            </a:p>
            <a:p>
              <a:pPr algn="ctr"/>
              <a:r>
                <a:rPr lang="zh-CN" altLang="en-US" sz="2800" b="1" dirty="0">
                  <a:solidFill>
                    <a:srgbClr val="FF0000"/>
                  </a:solidFill>
                  <a:latin typeface="+mn-ea"/>
                </a:rPr>
                <a:t>传递正能量</a:t>
              </a:r>
              <a:endParaRPr lang="zh-CN" altLang="en-US" sz="2800" b="1" dirty="0">
                <a:solidFill>
                  <a:srgbClr val="FF0000"/>
                </a:solidFill>
                <a:latin typeface="+mn-ea"/>
              </a:endParaRPr>
            </a:p>
          </p:txBody>
        </p:sp>
      </p:grpSp>
      <p:sp>
        <p:nvSpPr>
          <p:cNvPr id="28694" name="文本框 2"/>
          <p:cNvSpPr txBox="1"/>
          <p:nvPr/>
        </p:nvSpPr>
        <p:spPr>
          <a:xfrm>
            <a:off x="2219960" y="1737995"/>
            <a:ext cx="2401570" cy="129667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p>
            <a:pPr algn="ctr">
              <a:lnSpc>
                <a:spcPct val="14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黑体" panose="02010609060101010101" charset="-122"/>
              </a:rPr>
              <a:t>家长是孩子的第一监护人</a:t>
            </a:r>
            <a:endParaRPr lang="zh-CN" altLang="en-US" sz="2800" b="1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sym typeface="黑体" panose="02010609060101010101" charset="-122"/>
            </a:endParaRPr>
          </a:p>
        </p:txBody>
      </p:sp>
      <p:sp>
        <p:nvSpPr>
          <p:cNvPr id="9" name="KSO_Shape"/>
          <p:cNvSpPr/>
          <p:nvPr>
            <p:custDataLst>
              <p:tags r:id="rId15"/>
            </p:custDataLst>
          </p:nvPr>
        </p:nvSpPr>
        <p:spPr>
          <a:xfrm flipV="1">
            <a:off x="5242878" y="5058728"/>
            <a:ext cx="1274763" cy="584200"/>
          </a:xfrm>
          <a:prstGeom prst="bentArrow">
            <a:avLst>
              <a:gd name="adj1" fmla="val 14574"/>
              <a:gd name="adj2" fmla="val 17832"/>
              <a:gd name="adj3" fmla="val 22629"/>
              <a:gd name="adj4" fmla="val 43750"/>
            </a:avLst>
          </a:prstGeom>
          <a:solidFill>
            <a:srgbClr val="FFFFFF"/>
          </a:solidFill>
          <a:ln w="3175">
            <a:solidFill>
              <a:srgbClr val="EAEAEA"/>
            </a:solidFill>
          </a:ln>
          <a:effectLst>
            <a:outerShdw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p>
            <a:pPr algn="ctr" fontAlgn="base"/>
            <a:endParaRPr lang="zh-CN" altLang="en-US" strike="noStrike" noProof="1"/>
          </a:p>
        </p:txBody>
      </p:sp>
      <p:sp>
        <p:nvSpPr>
          <p:cNvPr id="12" name="椭圆 11"/>
          <p:cNvSpPr/>
          <p:nvPr>
            <p:custDataLst>
              <p:tags r:id="rId16"/>
            </p:custDataLst>
          </p:nvPr>
        </p:nvSpPr>
        <p:spPr>
          <a:xfrm>
            <a:off x="6518533" y="4892040"/>
            <a:ext cx="1076067" cy="1075901"/>
          </a:xfrm>
          <a:prstGeom prst="ellipse">
            <a:avLst/>
          </a:prstGeom>
          <a:solidFill>
            <a:srgbClr val="FFFFFF"/>
          </a:solidFill>
          <a:ln w="3175">
            <a:solidFill>
              <a:srgbClr val="DDDDDD"/>
            </a:solidFill>
          </a:ln>
          <a:effectLst>
            <a:outerShdw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p>
            <a:pPr algn="ctr" fontAlgn="base"/>
            <a:endParaRPr lang="zh-CN" altLang="en-US" strike="noStrike" noProof="1"/>
          </a:p>
        </p:txBody>
      </p:sp>
      <p:sp>
        <p:nvSpPr>
          <p:cNvPr id="13" name="椭圆 12"/>
          <p:cNvSpPr/>
          <p:nvPr>
            <p:custDataLst>
              <p:tags r:id="rId17"/>
            </p:custDataLst>
          </p:nvPr>
        </p:nvSpPr>
        <p:spPr>
          <a:xfrm>
            <a:off x="6613354" y="4987209"/>
            <a:ext cx="885693" cy="885074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innerShdw dist="76200" dir="13500000">
              <a:prstClr val="black">
                <a:alpha val="1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p>
            <a:pPr algn="ctr" fontAlgn="base"/>
            <a:r>
              <a:rPr lang="en-US" altLang="zh-CN" sz="2400" strike="noStrike" noProof="1" dirty="0" smtClean="0">
                <a:solidFill>
                  <a:schemeClr val="bg1"/>
                </a:solidFill>
              </a:rPr>
              <a:t>04</a:t>
            </a:r>
            <a:endParaRPr lang="zh-CN" altLang="en-US" sz="2400" strike="noStrike" noProof="1" dirty="0">
              <a:solidFill>
                <a:schemeClr val="bg1"/>
              </a:solidFill>
            </a:endParaRPr>
          </a:p>
        </p:txBody>
      </p:sp>
      <p:sp>
        <p:nvSpPr>
          <p:cNvPr id="14" name="矩形 34"/>
          <p:cNvSpPr/>
          <p:nvPr>
            <p:custDataLst>
              <p:tags r:id="rId18"/>
            </p:custDataLst>
          </p:nvPr>
        </p:nvSpPr>
        <p:spPr>
          <a:xfrm>
            <a:off x="7804150" y="4987290"/>
            <a:ext cx="2056130" cy="9804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/>
          <a:p>
            <a:pPr algn="ctr">
              <a:lnSpc>
                <a:spcPct val="11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配合老师</a:t>
            </a:r>
            <a:endParaRPr lang="zh-CN" altLang="en-US" sz="2800" b="1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  <a:p>
            <a:pPr algn="ctr">
              <a:lnSpc>
                <a:spcPct val="11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家校联系</a:t>
            </a:r>
            <a:endParaRPr lang="zh-CN" altLang="en-US" sz="2800" b="1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algn="ctr">
              <a:lnSpc>
                <a:spcPct val="110000"/>
              </a:lnSpc>
            </a:pPr>
            <a:endParaRPr lang="zh-CN" altLang="en-US" sz="2800" b="1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endParaRPr lang="zh-CN" altLang="en-US" sz="20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endParaRPr lang="zh-CN" altLang="en-US" sz="20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5" name="矩形 14"/>
          <p:cNvSpPr/>
          <p:nvPr/>
        </p:nvSpPr>
        <p:spPr>
          <a:xfrm flipV="1">
            <a:off x="62865" y="688975"/>
            <a:ext cx="12128500" cy="76200"/>
          </a:xfrm>
          <a:prstGeom prst="rect">
            <a:avLst/>
          </a:prstGeom>
          <a:solidFill>
            <a:srgbClr val="E30C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18590" y="182245"/>
            <a:ext cx="579183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二、</a:t>
            </a:r>
            <a:r>
              <a:rPr lang="en-US" altLang="zh-CN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 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家校联系  共育和乐学生</a:t>
            </a:r>
            <a:endParaRPr lang="zh-CN" altLang="en-US" sz="2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07390" y="1067435"/>
            <a:ext cx="391414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ym typeface="+mn-ea"/>
              </a:rPr>
              <a:t>（一）如何做好家校配合 </a:t>
            </a:r>
            <a:endParaRPr lang="zh-CN" altLang="en-US" sz="2400" b="1">
              <a:sym typeface="+mn-ea"/>
            </a:endParaRPr>
          </a:p>
        </p:txBody>
      </p:sp>
    </p:spTree>
    <p:custDataLst>
      <p:tags r:id="rId1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 rot="16200000">
            <a:off x="2668880" y="-2665072"/>
            <a:ext cx="6858001" cy="12188142"/>
          </a:xfrm>
          <a:prstGeom prst="rect">
            <a:avLst/>
          </a:prstGeom>
        </p:spPr>
      </p:pic>
      <p:pic>
        <p:nvPicPr>
          <p:cNvPr id="5" name="图片 4" descr="0017029596646388_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" y="0"/>
            <a:ext cx="1218819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996950" y="910590"/>
            <a:ext cx="10397490" cy="25533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zh-CN" altLang="en-US" sz="3200" b="1"/>
              <a:t>  （二）具体做哪些工作呢？</a:t>
            </a:r>
            <a:endParaRPr lang="zh-CN" altLang="en-US" sz="3200" b="1"/>
          </a:p>
          <a:p>
            <a:r>
              <a:rPr lang="zh-CN" altLang="en-US" sz="3200" b="1"/>
              <a:t>1.关于上下学，早上8：10前到校，家长不要过早送学生到校门口，另外，放学有两段时间，在校门外指定区域等候孩子。</a:t>
            </a:r>
            <a:endParaRPr lang="zh-CN" altLang="en-US" sz="3200" b="1"/>
          </a:p>
          <a:p>
            <a:endParaRPr lang="zh-CN" altLang="en-US" sz="3200" b="1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3705" y="2635250"/>
            <a:ext cx="7235825" cy="37268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 rot="16200000">
            <a:off x="2668880" y="-2665072"/>
            <a:ext cx="6858001" cy="12188142"/>
          </a:xfrm>
          <a:prstGeom prst="rect">
            <a:avLst/>
          </a:prstGeom>
        </p:spPr>
      </p:pic>
      <p:pic>
        <p:nvPicPr>
          <p:cNvPr id="5" name="图片 4" descr="0017029596646388_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" y="0"/>
            <a:ext cx="1218819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007745" y="921385"/>
            <a:ext cx="10397490" cy="25533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zh-CN" altLang="en-US" sz="3200" b="1"/>
              <a:t>2.关于收费，近期新北区多所学校单位被骗，有的冒充单位领导，门卫保安都被骗了45万，我们学校也发生多起被骗的情况，冒充班主任、任课老师在班级群，好多家长转账缴费等，所以这里告知家长，学校所有收费会一律发纸质告家长书，并回收。</a:t>
            </a:r>
            <a:endParaRPr lang="zh-CN" altLang="en-US" sz="32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 rot="16200000">
            <a:off x="2668880" y="-2665072"/>
            <a:ext cx="6858001" cy="12188142"/>
          </a:xfrm>
          <a:prstGeom prst="rect">
            <a:avLst/>
          </a:prstGeom>
        </p:spPr>
      </p:pic>
      <p:pic>
        <p:nvPicPr>
          <p:cNvPr id="5" name="图片 4" descr="0017029596646388_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" y="0"/>
            <a:ext cx="1218819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462405" y="1486535"/>
            <a:ext cx="9510395" cy="39693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zh-CN" altLang="en-US" sz="2800"/>
              <a:t>  3.孩子的事要先与老师沟通，有什么事先跟班主任沟通，沟通不了再跟学校分管领导沟通，学校电话：教导处85770010，副校长室85775330，校长室85775975.</a:t>
            </a:r>
            <a:endParaRPr lang="zh-CN" altLang="en-US" sz="2800"/>
          </a:p>
          <a:p>
            <a:r>
              <a:rPr lang="zh-CN" altLang="en-US" sz="2800"/>
              <a:t>孩子有什么心理咨询的，学校有聘请专职的心理讲师。吴志伟QQ：1321015996，新北区未成年人成长中心：89880234 咨询qq群：472140431 </a:t>
            </a:r>
            <a:endParaRPr lang="zh-CN" altLang="en-US" sz="2800"/>
          </a:p>
          <a:p>
            <a:r>
              <a:rPr lang="zh-CN" altLang="en-US" sz="2800"/>
              <a:t>4.关注学校活动，宣传学校正能量，关注学校公众号：圩塘小学，就可以了解到学校每次活动的微信推送，也可以浏览学校网站，了解更多的学校动态。</a:t>
            </a:r>
            <a:endParaRPr lang="zh-CN" altLang="en-US" sz="2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 rot="16200000">
            <a:off x="2668880" y="-2665072"/>
            <a:ext cx="6858001" cy="12188142"/>
          </a:xfrm>
          <a:prstGeom prst="rect">
            <a:avLst/>
          </a:prstGeom>
        </p:spPr>
      </p:pic>
      <p:pic>
        <p:nvPicPr>
          <p:cNvPr id="5" name="图片 4" descr="0017029596646388_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" y="0"/>
            <a:ext cx="1218819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995170" y="1419860"/>
            <a:ext cx="8644890" cy="40309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zh-CN" altLang="en-US" sz="3200"/>
              <a:t>5.关于接送孩子，校门口不逆行，北至新港路，南至新宇路，让孩子走一段路，避免造成门口交通拥堵。电动车接送孩子一律戴头盔。接送完孩子立即离开。</a:t>
            </a:r>
            <a:endParaRPr lang="zh-CN" altLang="en-US" sz="3200"/>
          </a:p>
          <a:p>
            <a:r>
              <a:rPr lang="zh-CN" altLang="en-US" sz="3200"/>
              <a:t>6.要尊敬老师，不要因为老师年轻就轻视,年轻老师教学更贴近时代，教学更有活力。</a:t>
            </a:r>
            <a:endParaRPr lang="zh-CN" altLang="en-US" sz="3200"/>
          </a:p>
          <a:p>
            <a:r>
              <a:rPr lang="zh-CN" altLang="en-US" sz="3200"/>
              <a:t>7.教育孩子在家在校要讲卫生，垃圾入桶。在家要进行劳动教育，培养孩子的自理能力。</a:t>
            </a:r>
            <a:endParaRPr lang="zh-CN" altLang="en-US" sz="3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 rot="16200000">
            <a:off x="2665070" y="-2665072"/>
            <a:ext cx="6858001" cy="1218814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9470039" y="4575111"/>
            <a:ext cx="2718102" cy="228288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0800000">
            <a:off x="3857" y="0"/>
            <a:ext cx="2059209" cy="172949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100932" y="1274336"/>
            <a:ext cx="1866412" cy="120813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6066" y="2523714"/>
            <a:ext cx="1577069" cy="2051721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197225" y="2778760"/>
            <a:ext cx="76434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华光魏体_CNKI" panose="02000500000000000000" charset="-122"/>
                <a:ea typeface="华光魏体_CNKI" panose="02000500000000000000" charset="-122"/>
              </a:rPr>
              <a:t>感谢家长们的支持配合！</a:t>
            </a:r>
            <a:endParaRPr lang="zh-CN" altLang="en-US" sz="5400" b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华光魏体_CNKI" panose="02000500000000000000" charset="-122"/>
              <a:ea typeface="华光魏体_CNKI" panose="02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 rot="16200000">
            <a:off x="2668880" y="-2665072"/>
            <a:ext cx="6858001" cy="12188142"/>
          </a:xfrm>
          <a:prstGeom prst="rect">
            <a:avLst/>
          </a:prstGeom>
        </p:spPr>
      </p:pic>
      <p:pic>
        <p:nvPicPr>
          <p:cNvPr id="5" name="图片 4" descr="0017029596646388_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" y="0"/>
            <a:ext cx="1218819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028190" y="1153160"/>
            <a:ext cx="8832850" cy="30460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 一、</a:t>
            </a: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遇见圩小  梦想从这启航</a:t>
            </a:r>
            <a:endParaRPr lang="zh-CN" altLang="en-US" sz="32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3200" b="1"/>
              <a:t>   学校目前共设46个教学班，1975名学生，117名教师。一至四年级每个年级8个教学班，</a:t>
            </a:r>
            <a:r>
              <a:rPr lang="zh-CN" altLang="en-US" sz="3200" b="1">
                <a:sym typeface="+mn-ea"/>
              </a:rPr>
              <a:t>五至六年级每个年级</a:t>
            </a:r>
            <a:r>
              <a:rPr lang="en-US" altLang="zh-CN" sz="3200" b="1">
                <a:sym typeface="+mn-ea"/>
              </a:rPr>
              <a:t>7</a:t>
            </a:r>
            <a:r>
              <a:rPr lang="zh-CN" altLang="en-US" sz="3200" b="1">
                <a:sym typeface="+mn-ea"/>
              </a:rPr>
              <a:t>个教学班，</a:t>
            </a:r>
            <a:r>
              <a:rPr lang="zh-CN" altLang="en-US" sz="3200" b="1"/>
              <a:t>配备的教师队伍也比较合理，不管是班级管理还是教育教学，都是比较突出、优秀的老师。 </a:t>
            </a:r>
            <a:endParaRPr lang="zh-CN" altLang="en-US" sz="32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4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/>
                </a14:imgProps>
              </a:ext>
            </a:extLst>
          </a:blip>
          <a:srcRect/>
          <a:stretch>
            <a:fillRect/>
          </a:stretch>
        </p:blipFill>
        <p:spPr>
          <a:xfrm>
            <a:off x="454660" y="2058035"/>
            <a:ext cx="5737225" cy="40944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文本框 4"/>
          <p:cNvSpPr txBox="1"/>
          <p:nvPr/>
        </p:nvSpPr>
        <p:spPr>
          <a:xfrm>
            <a:off x="6748780" y="1457960"/>
            <a:ext cx="4234815" cy="4603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noFill/>
          </a:ln>
        </p:spPr>
        <p:txBody>
          <a:bodyPr wrap="square" anchor="t">
            <a:spAutoFit/>
          </a:bodyPr>
          <a:p>
            <a:pPr lvl="0" indent="0"/>
            <a:r>
              <a:rPr lang="zh-CN" altLang="en-US" sz="2400" b="1" dirty="0" smtClean="0">
                <a:solidFill>
                  <a:srgbClr val="FF0000"/>
                </a:solidFill>
                <a:latin typeface="时尚中黑简体" panose="02010600030101010101" pitchFamily="2" charset="-122"/>
                <a:ea typeface="时尚中黑简体" panose="02010600030101010101" pitchFamily="2" charset="-122"/>
              </a:rPr>
              <a:t>区素质教育督导优秀：</a:t>
            </a:r>
            <a:r>
              <a:rPr lang="en-US" altLang="zh-CN" sz="2400" b="1" dirty="0" smtClean="0">
                <a:solidFill>
                  <a:srgbClr val="FF0000"/>
                </a:solidFill>
                <a:latin typeface="时尚中黑简体" panose="02010600030101010101" pitchFamily="2" charset="-122"/>
                <a:ea typeface="时尚中黑简体" panose="02010600030101010101" pitchFamily="2" charset="-122"/>
              </a:rPr>
              <a:t>2019</a:t>
            </a:r>
            <a:r>
              <a:rPr lang="zh-CN" altLang="en-US" sz="2400" b="1" dirty="0" smtClean="0">
                <a:solidFill>
                  <a:srgbClr val="FF0000"/>
                </a:solidFill>
                <a:latin typeface="时尚中黑简体" panose="02010600030101010101" pitchFamily="2" charset="-122"/>
                <a:ea typeface="时尚中黑简体" panose="02010600030101010101" pitchFamily="2" charset="-122"/>
              </a:rPr>
              <a:t>年</a:t>
            </a:r>
            <a:endParaRPr lang="zh-CN" altLang="en-US" sz="2400" b="1" dirty="0">
              <a:solidFill>
                <a:srgbClr val="FF0000"/>
              </a:solidFill>
              <a:latin typeface="时尚中黑简体" panose="02010600030101010101" pitchFamily="2" charset="-122"/>
              <a:ea typeface="时尚中黑简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902575" y="2291715"/>
            <a:ext cx="3615055" cy="4603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noFill/>
          </a:ln>
        </p:spPr>
        <p:txBody>
          <a:bodyPr wrap="square" anchor="t">
            <a:spAutoFit/>
          </a:bodyPr>
          <a:p>
            <a:pPr lvl="0" indent="0"/>
            <a:r>
              <a:rPr lang="zh-CN" altLang="en-US" sz="2400" b="1" dirty="0">
                <a:solidFill>
                  <a:srgbClr val="FF0000"/>
                </a:solidFill>
                <a:latin typeface="时尚中黑简体" panose="02010600030101010101" pitchFamily="2" charset="-122"/>
                <a:ea typeface="时尚中黑简体" panose="02010600030101010101" pitchFamily="2" charset="-122"/>
              </a:rPr>
              <a:t>市优质小学复评：</a:t>
            </a:r>
            <a:r>
              <a:rPr lang="en-US" altLang="zh-CN" sz="2400" b="1" dirty="0">
                <a:solidFill>
                  <a:srgbClr val="FF0000"/>
                </a:solidFill>
                <a:latin typeface="时尚中黑简体" panose="02010600030101010101" pitchFamily="2" charset="-122"/>
                <a:ea typeface="时尚中黑简体" panose="02010600030101010101" pitchFamily="2" charset="-122"/>
              </a:rPr>
              <a:t>2015</a:t>
            </a:r>
            <a:r>
              <a:rPr lang="zh-CN" altLang="en-US" sz="2400" b="1" dirty="0">
                <a:solidFill>
                  <a:srgbClr val="FF0000"/>
                </a:solidFill>
                <a:latin typeface="时尚中黑简体" panose="02010600030101010101" pitchFamily="2" charset="-122"/>
                <a:ea typeface="时尚中黑简体" panose="02010600030101010101" pitchFamily="2" charset="-122"/>
              </a:rPr>
              <a:t>年</a:t>
            </a:r>
            <a:endParaRPr lang="zh-CN" altLang="en-US" sz="2400" b="1" dirty="0">
              <a:solidFill>
                <a:srgbClr val="FF0000"/>
              </a:solidFill>
              <a:latin typeface="时尚中黑简体" panose="02010600030101010101" pitchFamily="2" charset="-122"/>
              <a:ea typeface="时尚中黑简体" panose="0201060003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247063" y="3110865"/>
            <a:ext cx="2925762" cy="457200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  <p:txBody>
          <a:bodyPr wrap="none" anchor="t">
            <a:spAutoFit/>
          </a:bodyPr>
          <a:p>
            <a:pPr lvl="0"/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时尚中黑简体" panose="02010600030101010101" pitchFamily="2" charset="-122"/>
                <a:ea typeface="时尚中黑简体" panose="02010600030101010101" pitchFamily="2" charset="-122"/>
              </a:rPr>
              <a:t>市优质小学：</a:t>
            </a:r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时尚中黑简体" panose="02010600030101010101" pitchFamily="2" charset="-122"/>
                <a:ea typeface="时尚中黑简体" panose="02010600030101010101" pitchFamily="2" charset="-122"/>
              </a:rPr>
              <a:t>2007</a:t>
            </a:r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时尚中黑简体" panose="02010600030101010101" pitchFamily="2" charset="-122"/>
                <a:ea typeface="时尚中黑简体" panose="02010600030101010101" pitchFamily="2" charset="-122"/>
              </a:rPr>
              <a:t>年</a:t>
            </a:r>
            <a:endParaRPr lang="zh-CN" alt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时尚中黑简体" panose="02010600030101010101" pitchFamily="2" charset="-122"/>
              <a:ea typeface="时尚中黑简体" panose="0201060003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700328" y="3876675"/>
            <a:ext cx="2620962" cy="457200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  <p:txBody>
          <a:bodyPr wrap="none" anchor="t">
            <a:spAutoFit/>
          </a:bodyPr>
          <a:p>
            <a:pPr lvl="0"/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时尚中黑简体" panose="02010600030101010101" pitchFamily="2" charset="-122"/>
                <a:ea typeface="时尚中黑简体" panose="02010600030101010101" pitchFamily="2" charset="-122"/>
              </a:rPr>
              <a:t>撤并村小：</a:t>
            </a:r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时尚中黑简体" panose="02010600030101010101" pitchFamily="2" charset="-122"/>
                <a:ea typeface="时尚中黑简体" panose="02010600030101010101" pitchFamily="2" charset="-122"/>
              </a:rPr>
              <a:t>2004</a:t>
            </a:r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时尚中黑简体" panose="02010600030101010101" pitchFamily="2" charset="-122"/>
                <a:ea typeface="时尚中黑简体" panose="02010600030101010101" pitchFamily="2" charset="-122"/>
              </a:rPr>
              <a:t>年</a:t>
            </a:r>
            <a:endParaRPr lang="zh-CN" alt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时尚中黑简体" panose="02010600030101010101" pitchFamily="2" charset="-122"/>
              <a:ea typeface="时尚中黑简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090410" y="4697095"/>
            <a:ext cx="2620963" cy="457200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  <p:txBody>
          <a:bodyPr wrap="none" anchor="t">
            <a:spAutoFit/>
          </a:bodyPr>
          <a:p>
            <a:pPr lvl="0"/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时尚中黑简体" panose="02010600030101010101" pitchFamily="2" charset="-122"/>
                <a:ea typeface="时尚中黑简体" panose="02010600030101010101" pitchFamily="2" charset="-122"/>
              </a:rPr>
              <a:t>移地新建：</a:t>
            </a:r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时尚中黑简体" panose="02010600030101010101" pitchFamily="2" charset="-122"/>
                <a:ea typeface="时尚中黑简体" panose="02010600030101010101" pitchFamily="2" charset="-122"/>
              </a:rPr>
              <a:t>1998</a:t>
            </a:r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时尚中黑简体" panose="02010600030101010101" pitchFamily="2" charset="-122"/>
                <a:ea typeface="时尚中黑简体" panose="02010600030101010101" pitchFamily="2" charset="-122"/>
              </a:rPr>
              <a:t>年</a:t>
            </a:r>
            <a:endParaRPr lang="zh-CN" alt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时尚中黑简体" panose="02010600030101010101" pitchFamily="2" charset="-122"/>
              <a:ea typeface="时尚中黑简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543358" y="5694998"/>
            <a:ext cx="2011362" cy="457200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  <p:txBody>
          <a:bodyPr wrap="none" anchor="t">
            <a:spAutoFit/>
          </a:bodyPr>
          <a:p>
            <a:pPr lvl="0"/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时尚中黑简体" panose="02010600030101010101" pitchFamily="2" charset="-122"/>
                <a:ea typeface="时尚中黑简体" panose="02010600030101010101" pitchFamily="2" charset="-122"/>
              </a:rPr>
              <a:t>创办：</a:t>
            </a:r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时尚中黑简体" panose="02010600030101010101" pitchFamily="2" charset="-122"/>
                <a:ea typeface="时尚中黑简体" panose="02010600030101010101" pitchFamily="2" charset="-122"/>
              </a:rPr>
              <a:t>1913</a:t>
            </a:r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时尚中黑简体" panose="02010600030101010101" pitchFamily="2" charset="-122"/>
                <a:ea typeface="时尚中黑简体" panose="02010600030101010101" pitchFamily="2" charset="-122"/>
              </a:rPr>
              <a:t>年</a:t>
            </a:r>
            <a:endParaRPr lang="zh-CN" alt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时尚中黑简体" panose="02010600030101010101" pitchFamily="2" charset="-122"/>
              <a:ea typeface="时尚中黑简体" panose="02010600030101010101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 flipV="1">
            <a:off x="31750" y="865505"/>
            <a:ext cx="12128500" cy="76200"/>
          </a:xfrm>
          <a:prstGeom prst="rect">
            <a:avLst/>
          </a:prstGeom>
          <a:solidFill>
            <a:srgbClr val="E30C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5" name="组合 24"/>
          <p:cNvGrpSpPr/>
          <p:nvPr/>
        </p:nvGrpSpPr>
        <p:grpSpPr>
          <a:xfrm>
            <a:off x="903605" y="1893570"/>
            <a:ext cx="5711825" cy="1689735"/>
            <a:chOff x="9150" y="2420"/>
            <a:chExt cx="8995" cy="2661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6" name="圆角矩形 25"/>
            <p:cNvSpPr>
              <a:spLocks noChangeArrowheads="1"/>
            </p:cNvSpPr>
            <p:nvPr/>
          </p:nvSpPr>
          <p:spPr bwMode="auto">
            <a:xfrm>
              <a:off x="9150" y="2420"/>
              <a:ext cx="8995" cy="1055"/>
            </a:xfrm>
            <a:prstGeom prst="roundRect">
              <a:avLst>
                <a:gd name="adj" fmla="val 16667"/>
              </a:avLst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marL="0" marR="0" lvl="0" indent="0" algn="ctr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zh-CN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黑体" panose="02010609060101010101" charset="-122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zh-CN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黑体" panose="02010609060101010101" charset="-122"/>
                <a:cs typeface="+mn-cs"/>
              </a:endParaRPr>
            </a:p>
          </p:txBody>
        </p:sp>
        <p:sp>
          <p:nvSpPr>
            <p:cNvPr id="27" name="Text Box 40"/>
            <p:cNvSpPr txBox="1"/>
            <p:nvPr/>
          </p:nvSpPr>
          <p:spPr>
            <a:xfrm>
              <a:off x="9383" y="2525"/>
              <a:ext cx="8502" cy="822"/>
            </a:xfrm>
            <a:prstGeom prst="rect">
              <a:avLst/>
            </a:prstGeom>
            <a:grpFill/>
            <a:ln w="9525">
              <a:noFill/>
            </a:ln>
          </p:spPr>
          <p:txBody>
            <a:bodyPr anchor="t">
              <a:spAutoFit/>
            </a:bodyPr>
            <a:p>
              <a:pPr lvl="0" indent="0"/>
              <a:r>
                <a:rPr lang="zh-CN" altLang="en-US" sz="2800" b="1" dirty="0">
                  <a:solidFill>
                    <a:srgbClr val="6600CC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办学理念</a:t>
              </a:r>
              <a:r>
                <a:rPr lang="en-US" altLang="zh-CN" sz="2800" b="1">
                  <a:solidFill>
                    <a:srgbClr val="6600CC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:</a:t>
              </a:r>
              <a:r>
                <a:rPr lang="en-US" altLang="zh-CN" sz="2400" b="1">
                  <a:solidFill>
                    <a:srgbClr val="6600CC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  </a:t>
              </a:r>
              <a:r>
                <a:rPr lang="zh-CN" altLang="en-US" sz="2400" b="1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服务儿童的快乐成长</a:t>
              </a:r>
              <a:endParaRPr lang="zh-CN" altLang="en-US" sz="2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28" name="圆角矩形 27"/>
            <p:cNvSpPr>
              <a:spLocks noChangeArrowheads="1"/>
            </p:cNvSpPr>
            <p:nvPr/>
          </p:nvSpPr>
          <p:spPr bwMode="auto">
            <a:xfrm>
              <a:off x="9150" y="4026"/>
              <a:ext cx="8995" cy="1055"/>
            </a:xfrm>
            <a:prstGeom prst="roundRect">
              <a:avLst>
                <a:gd name="adj" fmla="val 16667"/>
              </a:avLst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marL="0" marR="0" lvl="0" indent="0" algn="ctr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zh-CN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黑体" panose="02010609060101010101" charset="-122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zh-CN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黑体" panose="02010609060101010101" charset="-122"/>
                <a:cs typeface="+mn-cs"/>
              </a:endParaRPr>
            </a:p>
          </p:txBody>
        </p:sp>
        <p:sp>
          <p:nvSpPr>
            <p:cNvPr id="29" name="Text Box 40"/>
            <p:cNvSpPr txBox="1"/>
            <p:nvPr/>
          </p:nvSpPr>
          <p:spPr>
            <a:xfrm>
              <a:off x="9397" y="4146"/>
              <a:ext cx="8502" cy="815"/>
            </a:xfrm>
            <a:prstGeom prst="rect">
              <a:avLst/>
            </a:prstGeom>
            <a:grpFill/>
            <a:ln w="9525">
              <a:noFill/>
            </a:ln>
          </p:spPr>
          <p:txBody>
            <a:bodyPr anchor="t">
              <a:spAutoFit/>
            </a:bodyPr>
            <a:p>
              <a:pPr lvl="0" indent="0"/>
              <a:r>
                <a:rPr lang="zh-CN" altLang="zh-CN" sz="2800" b="1">
                  <a:solidFill>
                    <a:srgbClr val="6600CC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校    训</a:t>
              </a:r>
              <a:r>
                <a:rPr lang="en-US" altLang="zh-CN" sz="2800" b="1">
                  <a:solidFill>
                    <a:srgbClr val="6600CC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:</a:t>
              </a:r>
              <a:r>
                <a:rPr lang="en-US" altLang="zh-CN" sz="2400" b="1">
                  <a:solidFill>
                    <a:srgbClr val="6600CC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  </a:t>
              </a:r>
              <a:r>
                <a:rPr lang="zh-CN" altLang="en-US" sz="2400" b="1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和 乐 共 进</a:t>
              </a:r>
              <a:endParaRPr lang="zh-CN" altLang="en-US" sz="2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sp>
        <p:nvSpPr>
          <p:cNvPr id="24" name="圆角矩形 8"/>
          <p:cNvSpPr>
            <a:spLocks noChangeArrowheads="1"/>
          </p:cNvSpPr>
          <p:nvPr/>
        </p:nvSpPr>
        <p:spPr bwMode="auto">
          <a:xfrm>
            <a:off x="886778" y="4084955"/>
            <a:ext cx="5727700" cy="1771650"/>
          </a:xfrm>
          <a:prstGeom prst="roundRect">
            <a:avLst>
              <a:gd name="adj" fmla="val 16667"/>
            </a:avLst>
          </a:prstGeom>
          <a:solidFill>
            <a:srgbClr val="94E09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p>
            <a:pPr lvl="0" fontAlgn="base"/>
            <a:r>
              <a:rPr lang="zh-CN" altLang="en-US" sz="2800" b="1" strike="noStrike" noProof="1">
                <a:solidFill>
                  <a:srgbClr val="6600CC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幼圆" panose="02010509060101010101" pitchFamily="49" charset="-122"/>
              </a:rPr>
              <a:t>战略定位</a:t>
            </a:r>
            <a:r>
              <a:rPr lang="en-US" altLang="zh-CN" sz="2800" b="1" strike="noStrike" noProof="1">
                <a:solidFill>
                  <a:srgbClr val="6600CC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幼圆" panose="02010509060101010101" pitchFamily="49" charset="-122"/>
              </a:rPr>
              <a:t>:</a:t>
            </a:r>
            <a:r>
              <a:rPr lang="zh-CN" altLang="en-US" sz="2400" b="1" strike="noStrike" noProof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幼圆" panose="02010509060101010101" pitchFamily="49" charset="-122"/>
              </a:rPr>
              <a:t>把学校打造成一所积极向上、质量领先、特色鲜明、有地方影响力的现代农村小学</a:t>
            </a:r>
            <a:endParaRPr lang="zh-CN" altLang="en-US" sz="2400" b="1" strike="noStrike" noProof="1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幼圆" panose="02010509060101010101" pitchFamily="49" charset="-122"/>
            </a:endParaRPr>
          </a:p>
        </p:txBody>
      </p:sp>
      <p:sp>
        <p:nvSpPr>
          <p:cNvPr id="15" name="矩形 14"/>
          <p:cNvSpPr/>
          <p:nvPr/>
        </p:nvSpPr>
        <p:spPr>
          <a:xfrm flipV="1">
            <a:off x="31750" y="865505"/>
            <a:ext cx="12128500" cy="76200"/>
          </a:xfrm>
          <a:prstGeom prst="rect">
            <a:avLst/>
          </a:prstGeom>
          <a:solidFill>
            <a:srgbClr val="E30C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2" name="图片 1" descr="C:\Users\Administrator\Desktop\QQ图片20190401125634.jpgQQ图片2019040112563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171690" y="1884045"/>
            <a:ext cx="4646930" cy="3683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MH_Other_1"/>
          <p:cNvSpPr/>
          <p:nvPr/>
        </p:nvSpPr>
        <p:spPr>
          <a:xfrm>
            <a:off x="6687820" y="4351020"/>
            <a:ext cx="379730" cy="422910"/>
          </a:xfrm>
          <a:custGeom>
            <a:avLst/>
            <a:gdLst/>
            <a:ahLst/>
            <a:cxnLst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pathLst>
              <a:path w="192" h="220">
                <a:moveTo>
                  <a:pt x="192" y="40"/>
                </a:moveTo>
                <a:lnTo>
                  <a:pt x="24" y="0"/>
                </a:lnTo>
                <a:lnTo>
                  <a:pt x="14" y="106"/>
                </a:lnTo>
                <a:lnTo>
                  <a:pt x="2" y="212"/>
                </a:lnTo>
                <a:lnTo>
                  <a:pt x="0" y="220"/>
                </a:lnTo>
                <a:lnTo>
                  <a:pt x="192" y="178"/>
                </a:lnTo>
                <a:lnTo>
                  <a:pt x="192" y="40"/>
                </a:lnTo>
                <a:close/>
              </a:path>
            </a:pathLst>
          </a:custGeom>
          <a:solidFill>
            <a:srgbClr val="675046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94211" name="MH_Other_2"/>
          <p:cNvSpPr/>
          <p:nvPr/>
        </p:nvSpPr>
        <p:spPr>
          <a:xfrm>
            <a:off x="5550535" y="4150995"/>
            <a:ext cx="1339850" cy="779780"/>
          </a:xfrm>
          <a:custGeom>
            <a:avLst/>
            <a:gdLst>
              <a:gd name="txL" fmla="*/ 0 w 1106"/>
              <a:gd name="txT" fmla="*/ 0 h 498"/>
              <a:gd name="txR" fmla="*/ 1106 w 1106"/>
              <a:gd name="txB" fmla="*/ 498 h 498"/>
            </a:gdLst>
            <a:ahLst/>
            <a:cxnLst>
              <a:cxn ang="0">
                <a:pos x="2147483646" y="2147483646"/>
              </a:cxn>
              <a:cxn ang="0">
                <a:pos x="2147483646" y="0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1106" h="498">
                <a:moveTo>
                  <a:pt x="1106" y="148"/>
                </a:moveTo>
                <a:lnTo>
                  <a:pt x="478" y="0"/>
                </a:lnTo>
                <a:lnTo>
                  <a:pt x="0" y="200"/>
                </a:lnTo>
                <a:lnTo>
                  <a:pt x="98" y="416"/>
                </a:lnTo>
                <a:lnTo>
                  <a:pt x="478" y="498"/>
                </a:lnTo>
                <a:lnTo>
                  <a:pt x="1082" y="368"/>
                </a:lnTo>
                <a:lnTo>
                  <a:pt x="1084" y="360"/>
                </a:lnTo>
                <a:lnTo>
                  <a:pt x="1096" y="254"/>
                </a:lnTo>
                <a:lnTo>
                  <a:pt x="1106" y="148"/>
                </a:lnTo>
                <a:close/>
              </a:path>
            </a:pathLst>
          </a:custGeom>
          <a:solidFill>
            <a:srgbClr val="F9CBB4"/>
          </a:solidFill>
          <a:ln w="9525">
            <a:noFill/>
          </a:ln>
        </p:spPr>
        <p:txBody>
          <a:bodyPr lIns="0" rIns="108000" anchor="ctr"/>
          <a:p>
            <a:pPr lvl="0" indent="0" algn="r"/>
            <a:r>
              <a:rPr lang="zh-CN" altLang="en-US" sz="2000" dirty="0">
                <a:solidFill>
                  <a:srgbClr val="675046"/>
                </a:solidFill>
                <a:latin typeface="微软雅黑" panose="020B0503020204020204" charset="-122"/>
                <a:ea typeface="微软雅黑" panose="020B0503020204020204" charset="-122"/>
              </a:rPr>
              <a:t>学生</a:t>
            </a:r>
            <a:endParaRPr lang="zh-CN" altLang="en-US" sz="2000" dirty="0">
              <a:solidFill>
                <a:srgbClr val="675046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4212" name="MH_SubTitle_1"/>
          <p:cNvSpPr/>
          <p:nvPr/>
        </p:nvSpPr>
        <p:spPr>
          <a:xfrm>
            <a:off x="494030" y="4147820"/>
            <a:ext cx="5688330" cy="782955"/>
          </a:xfrm>
          <a:custGeom>
            <a:avLst/>
            <a:gdLst>
              <a:gd name="txL" fmla="*/ 0 w 4484"/>
              <a:gd name="txT" fmla="*/ 0 h 498"/>
              <a:gd name="txR" fmla="*/ 4484 w 4484"/>
              <a:gd name="txB" fmla="*/ 498 h 498"/>
            </a:gdLst>
            <a:ahLst/>
            <a:cxnLst>
              <a:cxn ang="0">
                <a:pos x="5679450" y="539290"/>
              </a:cxn>
              <a:cxn ang="0">
                <a:pos x="5476522" y="293298"/>
              </a:cxn>
              <a:cxn ang="0">
                <a:pos x="5687060" y="0"/>
              </a:cxn>
              <a:cxn ang="0">
                <a:pos x="0" y="0"/>
              </a:cxn>
              <a:cxn ang="0">
                <a:pos x="0" y="1177925"/>
              </a:cxn>
              <a:cxn ang="0">
                <a:pos x="5687060" y="1177925"/>
              </a:cxn>
              <a:cxn ang="0">
                <a:pos x="5519644" y="851512"/>
              </a:cxn>
              <a:cxn ang="0">
                <a:pos x="5679450" y="539290"/>
              </a:cxn>
            </a:cxnLst>
            <a:rect l="txL" t="txT" r="txR" b="txB"/>
            <a:pathLst>
              <a:path w="4484" h="498">
                <a:moveTo>
                  <a:pt x="4478" y="228"/>
                </a:moveTo>
                <a:lnTo>
                  <a:pt x="4318" y="124"/>
                </a:lnTo>
                <a:lnTo>
                  <a:pt x="4484" y="0"/>
                </a:lnTo>
                <a:lnTo>
                  <a:pt x="0" y="0"/>
                </a:lnTo>
                <a:lnTo>
                  <a:pt x="0" y="498"/>
                </a:lnTo>
                <a:lnTo>
                  <a:pt x="4484" y="498"/>
                </a:lnTo>
                <a:lnTo>
                  <a:pt x="4352" y="360"/>
                </a:lnTo>
                <a:lnTo>
                  <a:pt x="4478" y="228"/>
                </a:lnTo>
                <a:close/>
              </a:path>
            </a:pathLst>
          </a:custGeom>
          <a:solidFill>
            <a:srgbClr val="F28711"/>
          </a:solidFill>
          <a:ln w="9525">
            <a:noFill/>
          </a:ln>
        </p:spPr>
        <p:txBody>
          <a:bodyPr lIns="180000" anchor="ctr"/>
          <a:p>
            <a:pPr lvl="0" indent="0"/>
            <a:r>
              <a:rPr lang="da-DK" altLang="zh-CN" sz="2400" b="1" dirty="0">
                <a:solidFill>
                  <a:srgbClr val="FFFFFF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区级以上活动中获奖</a:t>
            </a:r>
            <a:r>
              <a:rPr lang="en-US" altLang="da-DK" sz="2400" b="1" dirty="0">
                <a:solidFill>
                  <a:srgbClr val="48154A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452</a:t>
            </a:r>
            <a:r>
              <a:rPr lang="da-DK" altLang="zh-CN" sz="2400" b="1" dirty="0">
                <a:solidFill>
                  <a:srgbClr val="FFFFFF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多人次</a:t>
            </a:r>
            <a:endParaRPr lang="da-DK" altLang="zh-CN" sz="2400" b="1" dirty="0">
              <a:solidFill>
                <a:srgbClr val="FFFFFF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94213" name="MH_Other_3"/>
          <p:cNvSpPr/>
          <p:nvPr/>
        </p:nvSpPr>
        <p:spPr>
          <a:xfrm>
            <a:off x="6228715" y="3182620"/>
            <a:ext cx="387985" cy="388620"/>
          </a:xfrm>
          <a:custGeom>
            <a:avLst/>
            <a:gdLst/>
            <a:ahLst/>
            <a:cxnLst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pathLst>
              <a:path w="148" h="218">
                <a:moveTo>
                  <a:pt x="148" y="38"/>
                </a:moveTo>
                <a:lnTo>
                  <a:pt x="18" y="0"/>
                </a:lnTo>
                <a:lnTo>
                  <a:pt x="10" y="104"/>
                </a:lnTo>
                <a:lnTo>
                  <a:pt x="0" y="212"/>
                </a:lnTo>
                <a:lnTo>
                  <a:pt x="0" y="218"/>
                </a:lnTo>
                <a:lnTo>
                  <a:pt x="148" y="176"/>
                </a:lnTo>
                <a:lnTo>
                  <a:pt x="148" y="38"/>
                </a:lnTo>
                <a:close/>
              </a:path>
            </a:pathLst>
          </a:custGeom>
          <a:solidFill>
            <a:srgbClr val="675046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94214" name="MH_Other_4"/>
          <p:cNvSpPr/>
          <p:nvPr/>
        </p:nvSpPr>
        <p:spPr>
          <a:xfrm>
            <a:off x="4920615" y="2955925"/>
            <a:ext cx="1362075" cy="841375"/>
          </a:xfrm>
          <a:custGeom>
            <a:avLst/>
            <a:gdLst>
              <a:gd name="txL" fmla="*/ 0 w 854"/>
              <a:gd name="txT" fmla="*/ 0 h 498"/>
              <a:gd name="txR" fmla="*/ 854 w 854"/>
              <a:gd name="txB" fmla="*/ 498 h 498"/>
            </a:gdLst>
            <a:ahLst/>
            <a:cxnLst>
              <a:cxn ang="0">
                <a:pos x="2147483646" y="2147483646"/>
              </a:cxn>
              <a:cxn ang="0">
                <a:pos x="2147483646" y="0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854" h="498">
                <a:moveTo>
                  <a:pt x="854" y="148"/>
                </a:moveTo>
                <a:lnTo>
                  <a:pt x="370" y="0"/>
                </a:lnTo>
                <a:lnTo>
                  <a:pt x="0" y="200"/>
                </a:lnTo>
                <a:lnTo>
                  <a:pt x="76" y="414"/>
                </a:lnTo>
                <a:lnTo>
                  <a:pt x="370" y="498"/>
                </a:lnTo>
                <a:lnTo>
                  <a:pt x="836" y="366"/>
                </a:lnTo>
                <a:lnTo>
                  <a:pt x="836" y="360"/>
                </a:lnTo>
                <a:lnTo>
                  <a:pt x="846" y="252"/>
                </a:lnTo>
                <a:lnTo>
                  <a:pt x="854" y="148"/>
                </a:lnTo>
                <a:close/>
              </a:path>
            </a:pathLst>
          </a:custGeom>
          <a:solidFill>
            <a:srgbClr val="F9CBB4"/>
          </a:solidFill>
          <a:ln w="9525">
            <a:noFill/>
          </a:ln>
        </p:spPr>
        <p:txBody>
          <a:bodyPr lIns="0" rIns="108000" anchor="ctr"/>
          <a:p>
            <a:pPr lvl="0" indent="0" algn="r"/>
            <a:r>
              <a:rPr lang="zh-CN" altLang="en-US" sz="2000" dirty="0">
                <a:solidFill>
                  <a:srgbClr val="675046"/>
                </a:solidFill>
                <a:latin typeface="微软雅黑" panose="020B0503020204020204" charset="-122"/>
                <a:ea typeface="微软雅黑" panose="020B0503020204020204" charset="-122"/>
              </a:rPr>
              <a:t>教师</a:t>
            </a:r>
            <a:endParaRPr lang="zh-CN" altLang="en-US" sz="2000" dirty="0">
              <a:solidFill>
                <a:srgbClr val="675046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4215" name="MH_SubTitle_2"/>
          <p:cNvSpPr/>
          <p:nvPr/>
        </p:nvSpPr>
        <p:spPr>
          <a:xfrm>
            <a:off x="546735" y="2955290"/>
            <a:ext cx="5008880" cy="842010"/>
          </a:xfrm>
          <a:custGeom>
            <a:avLst/>
            <a:gdLst>
              <a:gd name="txL" fmla="*/ 0 w 3462"/>
              <a:gd name="txT" fmla="*/ 0 h 498"/>
              <a:gd name="txR" fmla="*/ 3462 w 3462"/>
              <a:gd name="txB" fmla="*/ 498 h 498"/>
            </a:gdLst>
            <a:ahLst/>
            <a:cxnLst>
              <a:cxn ang="0">
                <a:pos x="4999565" y="587260"/>
              </a:cxn>
              <a:cxn ang="0">
                <a:pos x="4823075" y="319387"/>
              </a:cxn>
              <a:cxn ang="0">
                <a:pos x="5008245" y="0"/>
              </a:cxn>
              <a:cxn ang="0">
                <a:pos x="0" y="0"/>
              </a:cxn>
              <a:cxn ang="0">
                <a:pos x="0" y="1282700"/>
              </a:cxn>
              <a:cxn ang="0">
                <a:pos x="5008245" y="1282700"/>
              </a:cxn>
              <a:cxn ang="0">
                <a:pos x="4860688" y="927253"/>
              </a:cxn>
              <a:cxn ang="0">
                <a:pos x="4999565" y="587260"/>
              </a:cxn>
            </a:cxnLst>
            <a:rect l="txL" t="txT" r="txR" b="txB"/>
            <a:pathLst>
              <a:path w="3462" h="498">
                <a:moveTo>
                  <a:pt x="3456" y="228"/>
                </a:moveTo>
                <a:lnTo>
                  <a:pt x="3334" y="124"/>
                </a:lnTo>
                <a:lnTo>
                  <a:pt x="3462" y="0"/>
                </a:lnTo>
                <a:lnTo>
                  <a:pt x="0" y="0"/>
                </a:lnTo>
                <a:lnTo>
                  <a:pt x="0" y="498"/>
                </a:lnTo>
                <a:lnTo>
                  <a:pt x="3462" y="498"/>
                </a:lnTo>
                <a:lnTo>
                  <a:pt x="3360" y="360"/>
                </a:lnTo>
                <a:lnTo>
                  <a:pt x="3456" y="228"/>
                </a:lnTo>
                <a:close/>
              </a:path>
            </a:pathLst>
          </a:custGeom>
          <a:solidFill>
            <a:srgbClr val="D77C5F"/>
          </a:solidFill>
          <a:ln w="9525">
            <a:noFill/>
          </a:ln>
        </p:spPr>
        <p:txBody>
          <a:bodyPr lIns="180000" anchor="ctr"/>
          <a:p>
            <a:pPr lvl="0" indent="0"/>
            <a:r>
              <a:rPr lang="da-DK" altLang="zh-CN" sz="2400" b="1" dirty="0">
                <a:solidFill>
                  <a:srgbClr val="FFFFFF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区级以上活动中获奖</a:t>
            </a:r>
            <a:r>
              <a:rPr lang="en-US" altLang="da-DK" sz="2400" b="1" dirty="0">
                <a:solidFill>
                  <a:srgbClr val="48154A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84</a:t>
            </a:r>
            <a:r>
              <a:rPr lang="da-DK" altLang="zh-CN" sz="2400" b="1" dirty="0">
                <a:solidFill>
                  <a:srgbClr val="FFFFFF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多人次</a:t>
            </a:r>
            <a:endParaRPr lang="da-DK" altLang="zh-CN" sz="2400" b="1" dirty="0">
              <a:solidFill>
                <a:srgbClr val="FFFFFF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94216" name="MH_Other_5"/>
          <p:cNvSpPr/>
          <p:nvPr/>
        </p:nvSpPr>
        <p:spPr>
          <a:xfrm>
            <a:off x="5043805" y="1966595"/>
            <a:ext cx="311150" cy="370840"/>
          </a:xfrm>
          <a:custGeom>
            <a:avLst/>
            <a:gdLst/>
            <a:ahLst/>
            <a:cxnLst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pathLst>
              <a:path w="112" h="220">
                <a:moveTo>
                  <a:pt x="112" y="40"/>
                </a:moveTo>
                <a:lnTo>
                  <a:pt x="14" y="0"/>
                </a:lnTo>
                <a:lnTo>
                  <a:pt x="8" y="106"/>
                </a:lnTo>
                <a:lnTo>
                  <a:pt x="0" y="212"/>
                </a:lnTo>
                <a:lnTo>
                  <a:pt x="0" y="220"/>
                </a:lnTo>
                <a:lnTo>
                  <a:pt x="112" y="178"/>
                </a:lnTo>
                <a:lnTo>
                  <a:pt x="112" y="40"/>
                </a:lnTo>
                <a:close/>
              </a:path>
            </a:pathLst>
          </a:custGeom>
          <a:solidFill>
            <a:srgbClr val="675046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94217" name="MH_Other_6"/>
          <p:cNvSpPr/>
          <p:nvPr/>
        </p:nvSpPr>
        <p:spPr>
          <a:xfrm>
            <a:off x="3827780" y="1712595"/>
            <a:ext cx="1247775" cy="866775"/>
          </a:xfrm>
          <a:custGeom>
            <a:avLst/>
            <a:gdLst>
              <a:gd name="txL" fmla="*/ 0 w 654"/>
              <a:gd name="txT" fmla="*/ 0 h 500"/>
              <a:gd name="txR" fmla="*/ 654 w 654"/>
              <a:gd name="txB" fmla="*/ 500 h 500"/>
            </a:gdLst>
            <a:ahLst/>
            <a:cxnLst>
              <a:cxn ang="0">
                <a:pos x="2147483646" y="2147483646"/>
              </a:cxn>
              <a:cxn ang="0">
                <a:pos x="2147483646" y="0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654" h="500">
                <a:moveTo>
                  <a:pt x="654" y="148"/>
                </a:moveTo>
                <a:lnTo>
                  <a:pt x="282" y="0"/>
                </a:lnTo>
                <a:lnTo>
                  <a:pt x="0" y="202"/>
                </a:lnTo>
                <a:lnTo>
                  <a:pt x="58" y="416"/>
                </a:lnTo>
                <a:lnTo>
                  <a:pt x="282" y="500"/>
                </a:lnTo>
                <a:lnTo>
                  <a:pt x="640" y="368"/>
                </a:lnTo>
                <a:lnTo>
                  <a:pt x="640" y="360"/>
                </a:lnTo>
                <a:lnTo>
                  <a:pt x="648" y="254"/>
                </a:lnTo>
                <a:lnTo>
                  <a:pt x="654" y="148"/>
                </a:lnTo>
                <a:close/>
              </a:path>
            </a:pathLst>
          </a:custGeom>
          <a:solidFill>
            <a:srgbClr val="F9CBB4"/>
          </a:solidFill>
          <a:ln w="9525">
            <a:noFill/>
          </a:ln>
        </p:spPr>
        <p:txBody>
          <a:bodyPr rIns="54000" anchor="ctr"/>
          <a:p>
            <a:pPr lvl="0" indent="0" algn="r"/>
            <a:r>
              <a:rPr lang="zh-CN" altLang="en-US" sz="2000" dirty="0">
                <a:solidFill>
                  <a:srgbClr val="675046"/>
                </a:solidFill>
                <a:latin typeface="微软雅黑" panose="020B0503020204020204" charset="-122"/>
                <a:ea typeface="微软雅黑" panose="020B0503020204020204" charset="-122"/>
              </a:rPr>
              <a:t>学校</a:t>
            </a:r>
            <a:endParaRPr lang="zh-CN" altLang="en-US" sz="2000" dirty="0">
              <a:solidFill>
                <a:srgbClr val="675046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4218" name="MH_SubTitle_3"/>
          <p:cNvSpPr/>
          <p:nvPr/>
        </p:nvSpPr>
        <p:spPr>
          <a:xfrm>
            <a:off x="546735" y="1724025"/>
            <a:ext cx="3803650" cy="864870"/>
          </a:xfrm>
          <a:custGeom>
            <a:avLst/>
            <a:gdLst>
              <a:gd name="txL" fmla="*/ 0 w 2650"/>
              <a:gd name="txT" fmla="*/ 0 h 500"/>
              <a:gd name="txR" fmla="*/ 2650 w 2650"/>
              <a:gd name="txB" fmla="*/ 500 h 500"/>
            </a:gdLst>
            <a:ahLst/>
            <a:cxnLst>
              <a:cxn ang="0">
                <a:pos x="3797908" y="563753"/>
              </a:cxn>
              <a:cxn ang="0">
                <a:pos x="3662986" y="308838"/>
              </a:cxn>
              <a:cxn ang="0">
                <a:pos x="3803650" y="0"/>
              </a:cxn>
              <a:cxn ang="0">
                <a:pos x="0" y="0"/>
              </a:cxn>
              <a:cxn ang="0">
                <a:pos x="0" y="1225550"/>
              </a:cxn>
              <a:cxn ang="0">
                <a:pos x="3803650" y="1225550"/>
              </a:cxn>
              <a:cxn ang="0">
                <a:pos x="3691693" y="882396"/>
              </a:cxn>
              <a:cxn ang="0">
                <a:pos x="3797908" y="563753"/>
              </a:cxn>
            </a:cxnLst>
            <a:rect l="txL" t="txT" r="txR" b="txB"/>
            <a:pathLst>
              <a:path w="2650" h="500">
                <a:moveTo>
                  <a:pt x="2646" y="230"/>
                </a:moveTo>
                <a:lnTo>
                  <a:pt x="2552" y="126"/>
                </a:lnTo>
                <a:lnTo>
                  <a:pt x="2650" y="0"/>
                </a:lnTo>
                <a:lnTo>
                  <a:pt x="0" y="0"/>
                </a:lnTo>
                <a:lnTo>
                  <a:pt x="0" y="500"/>
                </a:lnTo>
                <a:lnTo>
                  <a:pt x="2650" y="500"/>
                </a:lnTo>
                <a:lnTo>
                  <a:pt x="2572" y="360"/>
                </a:lnTo>
                <a:lnTo>
                  <a:pt x="2646" y="230"/>
                </a:lnTo>
                <a:close/>
              </a:path>
            </a:pathLst>
          </a:custGeom>
          <a:solidFill>
            <a:srgbClr val="F0540E"/>
          </a:solidFill>
          <a:ln w="9525">
            <a:noFill/>
          </a:ln>
        </p:spPr>
        <p:txBody>
          <a:bodyPr lIns="180000" anchor="ctr"/>
          <a:p>
            <a:pPr lvl="0" indent="0"/>
            <a:r>
              <a:rPr lang="zh-CN" altLang="en-US" sz="2400" b="1" dirty="0">
                <a:solidFill>
                  <a:srgbClr val="FFFFFF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区级以上荣誉</a:t>
            </a:r>
            <a:r>
              <a:rPr lang="en-US" altLang="zh-CN" sz="2400" b="1" dirty="0">
                <a:solidFill>
                  <a:srgbClr val="48154A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20</a:t>
            </a:r>
            <a:r>
              <a:rPr lang="zh-CN" altLang="en-US" sz="2400" b="1" dirty="0">
                <a:solidFill>
                  <a:srgbClr val="FFFFFF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项</a:t>
            </a:r>
            <a:endParaRPr lang="zh-CN" altLang="en-US" sz="2400" b="1" dirty="0">
              <a:solidFill>
                <a:srgbClr val="FFFFFF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41730" y="5321935"/>
            <a:ext cx="4508500" cy="4603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</a:rPr>
              <a:t>2020</a:t>
            </a:r>
            <a:r>
              <a:rPr lang="zh-CN" altLang="en-US" sz="2400" b="1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</a:rPr>
              <a:t>学</a:t>
            </a:r>
            <a:r>
              <a:rPr lang="zh-CN" altLang="zh-CN" sz="2400" b="1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</a:rPr>
              <a:t>年度获奖</a:t>
            </a:r>
            <a:r>
              <a:rPr lang="zh-CN" altLang="en-US" sz="2400" b="1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</a:rPr>
              <a:t>统计图</a:t>
            </a:r>
            <a:endParaRPr lang="zh-CN" altLang="en-US" sz="2400" b="1">
              <a:solidFill>
                <a:srgbClr val="7030A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40855" y="1480185"/>
            <a:ext cx="5073015" cy="36309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3" name="椭圆 4"/>
          <p:cNvSpPr/>
          <p:nvPr/>
        </p:nvSpPr>
        <p:spPr>
          <a:xfrm>
            <a:off x="8346440" y="1182370"/>
            <a:ext cx="3206115" cy="3467735"/>
          </a:xfrm>
          <a:prstGeom prst="ellipse">
            <a:avLst/>
          </a:prstGeom>
          <a:blipFill rotWithShape="1">
            <a:blip r:embed="rId1"/>
            <a:stretch>
              <a:fillRect/>
            </a:stretch>
          </a:blipFill>
          <a:ln w="63500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097165" name="图片 6" descr="IMG_17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5795" y="1775460"/>
            <a:ext cx="2828925" cy="3521710"/>
          </a:xfrm>
          <a:prstGeom prst="ellipse">
            <a:avLst/>
          </a:prstGeom>
          <a:ln w="63500" cap="rnd">
            <a:solidFill>
              <a:srgbClr val="66CCF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文本框 5"/>
          <p:cNvSpPr txBox="1"/>
          <p:nvPr/>
        </p:nvSpPr>
        <p:spPr>
          <a:xfrm>
            <a:off x="6214745" y="5511800"/>
            <a:ext cx="2797810" cy="95313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0070C0"/>
                </a:solidFill>
              </a:rPr>
              <a:t>锡韵社团：</a:t>
            </a:r>
            <a:endParaRPr lang="zh-CN" altLang="en-US" sz="2800" b="1">
              <a:solidFill>
                <a:srgbClr val="0070C0"/>
              </a:solidFill>
            </a:endParaRPr>
          </a:p>
          <a:p>
            <a:r>
              <a:rPr lang="zh-CN" altLang="en-US" sz="2800" b="1">
                <a:solidFill>
                  <a:srgbClr val="0070C0"/>
                </a:solidFill>
              </a:rPr>
              <a:t>吴小英专家组</a:t>
            </a:r>
            <a:endParaRPr lang="zh-CN" altLang="en-US" sz="2800" b="1">
              <a:solidFill>
                <a:srgbClr val="0070C0"/>
              </a:solidFill>
            </a:endParaRPr>
          </a:p>
        </p:txBody>
      </p:sp>
      <p:sp>
        <p:nvSpPr>
          <p:cNvPr id="14" name="标题 13"/>
          <p:cNvSpPr/>
          <p:nvPr>
            <p:ph type="title"/>
          </p:nvPr>
        </p:nvSpPr>
        <p:spPr>
          <a:xfrm>
            <a:off x="112395" y="1090295"/>
            <a:ext cx="5233035" cy="466090"/>
          </a:xfrm>
        </p:spPr>
        <p:txBody>
          <a:bodyPr/>
          <a:p>
            <a:r>
              <a:rPr lang="en-US" altLang="zh-CN" sz="2400">
                <a:solidFill>
                  <a:srgbClr val="0070C0"/>
                </a:solidFill>
              </a:rPr>
              <a:t>    </a:t>
            </a:r>
            <a:r>
              <a:rPr lang="zh-CN" altLang="en-US" sz="2400">
                <a:solidFill>
                  <a:srgbClr val="0070C0"/>
                </a:solidFill>
              </a:rPr>
              <a:t>特色发展  </a:t>
            </a:r>
            <a:endParaRPr lang="zh-CN" altLang="en-US" sz="2400">
              <a:solidFill>
                <a:srgbClr val="0070C0"/>
              </a:solidFill>
            </a:endParaRPr>
          </a:p>
        </p:txBody>
      </p:sp>
      <p:sp>
        <p:nvSpPr>
          <p:cNvPr id="4" name="十二边形 3"/>
          <p:cNvSpPr/>
          <p:nvPr/>
        </p:nvSpPr>
        <p:spPr>
          <a:xfrm>
            <a:off x="406400" y="2259330"/>
            <a:ext cx="2771775" cy="2390775"/>
          </a:xfrm>
          <a:prstGeom prst="dodecagon">
            <a:avLst/>
          </a:prstGeom>
          <a:blipFill rotWithShape="1">
            <a:blip r:embed="rId3"/>
            <a:stretch>
              <a:fillRect/>
            </a:stretch>
          </a:blipFill>
          <a:ln w="635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十二边形 2"/>
          <p:cNvSpPr/>
          <p:nvPr/>
        </p:nvSpPr>
        <p:spPr>
          <a:xfrm>
            <a:off x="2273300" y="3099435"/>
            <a:ext cx="2780030" cy="2542540"/>
          </a:xfrm>
          <a:prstGeom prst="dodecagon">
            <a:avLst/>
          </a:prstGeom>
          <a:blipFill rotWithShape="1">
            <a:blip r:embed="rId4"/>
            <a:stretch>
              <a:fillRect/>
            </a:stretch>
          </a:blipFill>
          <a:ln w="635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218565" y="5727065"/>
            <a:ext cx="2797810" cy="52197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0070C0"/>
                </a:solidFill>
              </a:rPr>
              <a:t>普及锡剧知识</a:t>
            </a:r>
            <a:endParaRPr lang="zh-CN" altLang="en-US" sz="2800" b="1">
              <a:solidFill>
                <a:srgbClr val="0070C0"/>
              </a:solidFill>
            </a:endParaRPr>
          </a:p>
        </p:txBody>
      </p:sp>
      <p:pic>
        <p:nvPicPr>
          <p:cNvPr id="2097164" name="图片 5" descr="IMG_045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1975" y="3652520"/>
            <a:ext cx="3266440" cy="2511425"/>
          </a:xfrm>
          <a:prstGeom prst="ellipse">
            <a:avLst/>
          </a:prstGeom>
          <a:ln w="63500" cap="rnd">
            <a:solidFill>
              <a:srgbClr val="66CCF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文本框 1"/>
          <p:cNvSpPr txBox="1"/>
          <p:nvPr/>
        </p:nvSpPr>
        <p:spPr>
          <a:xfrm>
            <a:off x="2594610" y="1706245"/>
            <a:ext cx="38963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锡剧：点亮和乐童年</a:t>
            </a:r>
            <a:endParaRPr lang="zh-CN" altLang="en-US" sz="30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21740" y="198755"/>
            <a:ext cx="43961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遇见圩小  梦想从这启航</a:t>
            </a:r>
            <a:endParaRPr lang="zh-CN" altLang="en-US" sz="2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37540" y="1181735"/>
            <a:ext cx="40068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/>
            <a:r>
              <a:rPr lang="en-US" altLang="zh-CN" sz="2400" b="1" dirty="0">
                <a:solidFill>
                  <a:srgbClr val="0070C0"/>
                </a:solidFill>
                <a:latin typeface="叶根友毛笔行书2.01版" panose="02010601030101010101" charset="-122"/>
                <a:ea typeface="叶根友毛笔行书2.01版" panose="02010601030101010101" charset="-122"/>
                <a:sym typeface="+mn-ea"/>
              </a:rPr>
              <a:t>	</a:t>
            </a:r>
            <a:r>
              <a:rPr lang="zh-CN" altLang="en-US" sz="2400" b="1" dirty="0">
                <a:solidFill>
                  <a:srgbClr val="0070C0"/>
                </a:solidFill>
                <a:latin typeface="叶根友毛笔行书2.01版" panose="02010601030101010101" charset="-122"/>
                <a:ea typeface="叶根友毛笔行书2.01版" panose="02010601030101010101" charset="-122"/>
                <a:sym typeface="+mn-ea"/>
              </a:rPr>
              <a:t>四</a:t>
            </a:r>
            <a:r>
              <a:rPr lang="zh-CN" altLang="en-US" sz="2400" b="1" dirty="0">
                <a:solidFill>
                  <a:srgbClr val="0070C0"/>
                </a:solidFill>
                <a:latin typeface="叶根友毛笔行书2.01版" panose="02010601030101010101" charset="-122"/>
                <a:ea typeface="叶根友毛笔行书2.01版" panose="02010601030101010101" charset="-122"/>
                <a:sym typeface="+mn-ea"/>
              </a:rPr>
              <a:t>届大型锡剧艺术节</a:t>
            </a:r>
            <a:endParaRPr lang="zh-CN" altLang="en-US" sz="2400" b="1" dirty="0">
              <a:solidFill>
                <a:srgbClr val="0070C0"/>
              </a:solidFill>
              <a:latin typeface="叶根友毛笔行书2.01版" panose="02010601030101010101" charset="-122"/>
              <a:ea typeface="叶根友毛笔行书2.01版" panose="02010601030101010101" charset="-122"/>
              <a:sym typeface="+mn-ea"/>
            </a:endParaRPr>
          </a:p>
        </p:txBody>
      </p:sp>
      <p:pic>
        <p:nvPicPr>
          <p:cNvPr id="2097195" name="图片 2" descr="C:\Users\Administrator\Desktop\800-600.3091a23059ecf49e893b3dc87b6771debc24f0b8_bjyt_103_bjyt1_t.a06c54.jpg800-600.3091a23059ecf49e893b3dc87b6771debc24f0b8_bjyt_103_bjyt1_t.a06c54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/>
                </a14:imgProps>
              </a:ext>
            </a:extLst>
          </a:blip>
          <a:srcRect/>
          <a:stretch>
            <a:fillRect/>
          </a:stretch>
        </p:blipFill>
        <p:spPr>
          <a:xfrm>
            <a:off x="1371600" y="4385945"/>
            <a:ext cx="4883150" cy="2334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97197" name="图片 5" descr="C:\Users\doudou\Desktop\IMG_9698.JPGIMG_9698"/>
          <p:cNvPicPr>
            <a:picLocks noChangeAspect="1"/>
          </p:cNvPicPr>
          <p:nvPr/>
        </p:nvPicPr>
        <p:blipFill rotWithShape="1">
          <a:blip r:embed="rId3"/>
          <a:srcRect b="10949"/>
          <a:stretch>
            <a:fillRect/>
          </a:stretch>
        </p:blipFill>
        <p:spPr>
          <a:xfrm>
            <a:off x="7857490" y="1475740"/>
            <a:ext cx="3981450" cy="2360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图片 2" descr="C:\Users\doudou\Desktop\IMG_9699.JPGIMG_9699"/>
          <p:cNvPicPr>
            <a:picLocks noChangeAspect="1"/>
          </p:cNvPicPr>
          <p:nvPr/>
        </p:nvPicPr>
        <p:blipFill>
          <a:blip r:embed="rId4"/>
          <a:srcRect t="615" b="10046"/>
          <a:stretch>
            <a:fillRect/>
          </a:stretch>
        </p:blipFill>
        <p:spPr>
          <a:xfrm>
            <a:off x="3895090" y="1737995"/>
            <a:ext cx="3722370" cy="2213610"/>
          </a:xfrm>
          <a:prstGeom prst="rect">
            <a:avLst/>
          </a:prstGeom>
        </p:spPr>
      </p:pic>
      <p:pic>
        <p:nvPicPr>
          <p:cNvPr id="4" name="图片 3" descr="C:\Users\Administrator\Desktop\IMG_9476.JPGIMG_947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91870" y="2103120"/>
            <a:ext cx="2493645" cy="2080260"/>
          </a:xfrm>
          <a:prstGeom prst="rect">
            <a:avLst/>
          </a:prstGeom>
        </p:spPr>
      </p:pic>
      <p:pic>
        <p:nvPicPr>
          <p:cNvPr id="7" name="图片 2" descr="C:\Users\Administrator\Desktop\800-600.2c1905e450a892251a6a9f5c4ddbca784bd5f201_bjyt_103_bjyt1_t.23dc61.jpg800-600.2c1905e450a892251a6a9f5c4ddbca784bd5f201_bjyt_103_bjyt1_t.23dc6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/>
                </a14:imgProps>
              </a:ext>
            </a:extLst>
          </a:blip>
          <a:srcRect/>
          <a:stretch>
            <a:fillRect/>
          </a:stretch>
        </p:blipFill>
        <p:spPr>
          <a:xfrm>
            <a:off x="7857490" y="4183380"/>
            <a:ext cx="3406775" cy="2066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1221740" y="198755"/>
            <a:ext cx="43961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遇见圩小  梦想从这启航</a:t>
            </a:r>
            <a:endParaRPr lang="zh-CN" altLang="en-US" sz="2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85825" y="2119630"/>
            <a:ext cx="798195" cy="22174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eaVert" wrap="square" rtlCol="0">
            <a:spAutoFit/>
          </a:bodyPr>
          <a:p>
            <a:r>
              <a:rPr lang="zh-CN" altLang="en-US" sz="4000" b="1">
                <a:solidFill>
                  <a:srgbClr val="008000"/>
                </a:solidFill>
                <a:latin typeface="楷体" panose="02010609060101010101" charset="-122"/>
                <a:ea typeface="楷体" panose="02010609060101010101" charset="-122"/>
              </a:rPr>
              <a:t>足球社团</a:t>
            </a:r>
            <a:endParaRPr lang="zh-CN" altLang="en-US" sz="4000" b="1">
              <a:solidFill>
                <a:srgbClr val="008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8" name="图片 7" descr="C:\Users\Administrator\Desktop\QQ图片20180523103801.jpgQQ图片2018052310380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18783" y="1242695"/>
            <a:ext cx="3208655" cy="3209290"/>
          </a:xfrm>
          <a:prstGeom prst="rect">
            <a:avLst/>
          </a:prstGeom>
        </p:spPr>
      </p:pic>
      <p:pic>
        <p:nvPicPr>
          <p:cNvPr id="9" name="图片 8" descr="C:\Users\Administrator\Desktop\QQ图片20180523103811.jpgQQ图片201805231038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509000" y="913130"/>
            <a:ext cx="3519170" cy="3868420"/>
          </a:xfrm>
          <a:prstGeom prst="rect">
            <a:avLst/>
          </a:prstGeom>
        </p:spPr>
      </p:pic>
      <p:pic>
        <p:nvPicPr>
          <p:cNvPr id="10" name="图片 9" descr="C:\Users\Administrator\Desktop\QQ图片20180523103818.jpgQQ图片2018052310381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231005" y="1840865"/>
            <a:ext cx="3915410" cy="371602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8536940" y="5030470"/>
            <a:ext cx="3463290" cy="6508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>
              <a:lnSpc>
                <a:spcPct val="130000"/>
              </a:lnSpc>
            </a:pPr>
            <a:r>
              <a:rPr lang="zh-CN" altLang="en-US" sz="2800" b="1" noProof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</a:rPr>
              <a:t>足球：点燃生命激情</a:t>
            </a:r>
            <a:endParaRPr lang="zh-CN" altLang="en-US" sz="2800" b="1" noProof="1" dirty="0" smtClean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21" name="图片 20" descr="D:\少先队\2017-2018少先队\第二学期\展板\第四块展板\绿茵少年 奋勇拼搏\IMG_0084.JPGIMG_0084"/>
          <p:cNvPicPr>
            <a:picLocks noChangeAspect="1"/>
          </p:cNvPicPr>
          <p:nvPr/>
        </p:nvPicPr>
        <p:blipFill>
          <a:blip r:embed="rId4">
            <a:lum bright="10000" contrast="10000"/>
          </a:blip>
          <a:srcRect/>
          <a:stretch>
            <a:fillRect/>
          </a:stretch>
        </p:blipFill>
        <p:spPr>
          <a:xfrm>
            <a:off x="577850" y="4451985"/>
            <a:ext cx="3213100" cy="2261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文本框 5"/>
          <p:cNvSpPr txBox="1"/>
          <p:nvPr/>
        </p:nvSpPr>
        <p:spPr>
          <a:xfrm>
            <a:off x="1221740" y="198755"/>
            <a:ext cx="43961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遇见圩小  梦想从这启航</a:t>
            </a:r>
            <a:endParaRPr lang="zh-CN" altLang="en-US" sz="2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824855" y="1845310"/>
            <a:ext cx="721360" cy="4177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eaVert" wrap="square" rtlCol="0">
            <a:spAutoFit/>
          </a:bodyPr>
          <a:p>
            <a:r>
              <a:rPr lang="zh-CN" altLang="en-US" sz="3500" b="1">
                <a:solidFill>
                  <a:srgbClr val="008000"/>
                </a:solidFill>
                <a:latin typeface="楷体" panose="02010609060101010101" charset="-122"/>
                <a:ea typeface="楷体" panose="02010609060101010101" charset="-122"/>
              </a:rPr>
              <a:t>射箭：体验射艺魅力</a:t>
            </a:r>
            <a:endParaRPr lang="zh-CN" altLang="en-US" sz="3500" b="1">
              <a:solidFill>
                <a:srgbClr val="008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0" name="图片 9" descr="E07B140F4F00AC72EF149614408F085A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/>
                </a14:imgProps>
              </a:ext>
            </a:extLst>
          </a:blip>
          <a:srcRect/>
          <a:stretch>
            <a:fillRect/>
          </a:stretch>
        </p:blipFill>
        <p:spPr>
          <a:xfrm>
            <a:off x="7594600" y="1518920"/>
            <a:ext cx="3454400" cy="2333625"/>
          </a:xfrm>
          <a:prstGeom prst="rect">
            <a:avLst/>
          </a:prstGeom>
        </p:spPr>
      </p:pic>
      <p:pic>
        <p:nvPicPr>
          <p:cNvPr id="11" name="图片 10" descr="B6020E4C257F266B1F0AA7E39DED4D5C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/>
                </a14:imgProps>
              </a:ext>
            </a:extLst>
          </a:blip>
          <a:srcRect/>
          <a:stretch>
            <a:fillRect/>
          </a:stretch>
        </p:blipFill>
        <p:spPr>
          <a:xfrm>
            <a:off x="7594600" y="4074160"/>
            <a:ext cx="3540125" cy="19488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/>
                </a14:imgProps>
              </a:ext>
            </a:extLst>
          </a:blip>
          <a:srcRect/>
          <a:stretch>
            <a:fillRect/>
          </a:stretch>
        </p:blipFill>
        <p:spPr>
          <a:xfrm>
            <a:off x="706120" y="1518920"/>
            <a:ext cx="4322445" cy="335470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/>
                </a14:imgProps>
              </a:ext>
            </a:extLst>
          </a:blip>
          <a:srcRect/>
          <a:stretch>
            <a:fillRect/>
          </a:stretch>
        </p:blipFill>
        <p:spPr>
          <a:xfrm>
            <a:off x="763270" y="3272155"/>
            <a:ext cx="4265295" cy="328168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221740" y="198755"/>
            <a:ext cx="43961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遇见圩小  梦想从这启航</a:t>
            </a:r>
            <a:endParaRPr lang="zh-CN" altLang="en-US" sz="2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330"/>
  <p:tag name="KSO_WM_UNIT_TYPE" val="m_i"/>
  <p:tag name="KSO_WM_UNIT_INDEX" val="1_1"/>
  <p:tag name="KSO_WM_UNIT_ID" val="diagram330_4*m_i*1_1"/>
  <p:tag name="KSO_WM_UNIT_CLEAR" val="1"/>
  <p:tag name="KSO_WM_UNIT_LAYERLEVEL" val="1_1"/>
  <p:tag name="KSO_WM_DIAGRAM_GROUP_CODE" val="m1-1"/>
  <p:tag name="KSO_WM_UNIT_TEXT_FILL_FORE_SCHEMECOLOR_INDEX" val="2"/>
  <p:tag name="KSO_WM_UNIT_TEXT_FILL_TYPE" val="1"/>
  <p:tag name="KSO_WM_UNIT_USESOURCEFORMAT_APPLY" val="0"/>
</p:tagLst>
</file>

<file path=ppt/tags/tag1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330"/>
  <p:tag name="KSO_WM_UNIT_TYPE" val="m_i"/>
  <p:tag name="KSO_WM_UNIT_INDEX" val="1_10"/>
  <p:tag name="KSO_WM_UNIT_ID" val="diagram330_4*m_i*1_10"/>
  <p:tag name="KSO_WM_UNIT_CLEAR" val="1"/>
  <p:tag name="KSO_WM_UNIT_LAYERLEVEL" val="1_1"/>
  <p:tag name="KSO_WM_DIAGRAM_GROUP_CODE" val="m1-1"/>
  <p:tag name="KSO_WM_UNIT_TEXT_FILL_FORE_SCHEMECOLOR_INDEX" val="2"/>
  <p:tag name="KSO_WM_UNIT_TEXT_FILL_TYPE" val="1"/>
  <p:tag name="KSO_WM_UNIT_USESOURCEFORMAT_APPLY" val="0"/>
</p:tagLst>
</file>

<file path=ppt/tags/tag1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330"/>
  <p:tag name="KSO_WM_UNIT_TYPE" val="m_i"/>
  <p:tag name="KSO_WM_UNIT_INDEX" val="1_11"/>
  <p:tag name="KSO_WM_UNIT_ID" val="diagram330_4*m_i*1_11"/>
  <p:tag name="KSO_WM_UNIT_CLEAR" val="1"/>
  <p:tag name="KSO_WM_UNIT_LAYERLEVEL" val="1_1"/>
  <p:tag name="KSO_WM_DIAGRAM_GROUP_CODE" val="m1-1"/>
  <p:tag name="KSO_WM_UNIT_FILL_FORE_SCHEMECOLOR_INDEX" val="7"/>
  <p:tag name="KSO_WM_UNIT_FILL_TYPE" val="1"/>
  <p:tag name="KSO_WM_UNIT_TEXT_FILL_FORE_SCHEMECOLOR_INDEX" val="14"/>
  <p:tag name="KSO_WM_UNIT_TEXT_FILL_TYPE" val="1"/>
  <p:tag name="KSO_WM_UNIT_USESOURCEFORMAT_APPLY" val="0"/>
</p:tagLst>
</file>

<file path=ppt/tags/tag1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330"/>
  <p:tag name="KSO_WM_UNIT_TYPE" val="m_h_a"/>
  <p:tag name="KSO_WM_UNIT_INDEX" val="1_3_1"/>
  <p:tag name="KSO_WM_UNIT_ID" val="diagram330_4*m_h_a*1_3_1"/>
  <p:tag name="KSO_WM_UNIT_CLEAR" val="1"/>
  <p:tag name="KSO_WM_UNIT_LAYERLEVEL" val="1_1_1"/>
  <p:tag name="KSO_WM_UNIT_VALUE" val="9"/>
  <p:tag name="KSO_WM_UNIT_HIGHLIGHT" val="0"/>
  <p:tag name="KSO_WM_UNIT_COMPATIBLE" val="0"/>
  <p:tag name="KSO_WM_UNIT_PRESET_TEXT_INDEX" val="3"/>
  <p:tag name="KSO_WM_UNIT_PRESET_TEXT_LEN" val="12"/>
  <p:tag name="KSO_WM_DIAGRAM_GROUP_CODE" val="m1-1"/>
  <p:tag name="KSO_WM_UNIT_TEXT_FILL_FORE_SCHEMECOLOR_INDEX" val="7"/>
  <p:tag name="KSO_WM_UNIT_TEXT_FILL_TYPE" val="1"/>
  <p:tag name="KSO_WM_UNIT_USESOURCEFORMAT_APPLY" val="0"/>
</p:tagLst>
</file>

<file path=ppt/tags/tag1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330"/>
  <p:tag name="KSO_WM_UNIT_TYPE" val="m_i"/>
  <p:tag name="KSO_WM_UNIT_INDEX" val="1_2"/>
  <p:tag name="KSO_WM_UNIT_ID" val="diagram330_4*m_i*1_2"/>
  <p:tag name="KSO_WM_UNIT_CLEAR" val="1"/>
  <p:tag name="KSO_WM_UNIT_LAYERLEVEL" val="1_1"/>
  <p:tag name="KSO_WM_DIAGRAM_GROUP_CODE" val="m1-1"/>
  <p:tag name="KSO_WM_UNIT_TEXT_FILL_FORE_SCHEMECOLOR_INDEX" val="2"/>
  <p:tag name="KSO_WM_UNIT_TEXT_FILL_TYPE" val="1"/>
  <p:tag name="KSO_WM_UNIT_USESOURCEFORMAT_APPLY" val="0"/>
</p:tagLst>
</file>

<file path=ppt/tags/tag1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330"/>
  <p:tag name="KSO_WM_UNIT_TYPE" val="m_i"/>
  <p:tag name="KSO_WM_UNIT_INDEX" val="1_8"/>
  <p:tag name="KSO_WM_UNIT_ID" val="diagram330_4*m_i*1_8"/>
  <p:tag name="KSO_WM_UNIT_CLEAR" val="1"/>
  <p:tag name="KSO_WM_UNIT_LAYERLEVEL" val="1_1"/>
  <p:tag name="KSO_WM_DIAGRAM_GROUP_CODE" val="m1-1"/>
  <p:tag name="KSO_WM_UNIT_TEXT_FILL_FORE_SCHEMECOLOR_INDEX" val="2"/>
  <p:tag name="KSO_WM_UNIT_TEXT_FILL_TYPE" val="1"/>
  <p:tag name="KSO_WM_UNIT_USESOURCEFORMAT_APPLY" val="0"/>
</p:tagLst>
</file>

<file path=ppt/tags/tag1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330"/>
  <p:tag name="KSO_WM_UNIT_TYPE" val="m_i"/>
  <p:tag name="KSO_WM_UNIT_INDEX" val="1_11"/>
  <p:tag name="KSO_WM_UNIT_ID" val="diagram330_4*m_i*1_11"/>
  <p:tag name="KSO_WM_UNIT_CLEAR" val="1"/>
  <p:tag name="KSO_WM_UNIT_LAYERLEVEL" val="1_1"/>
  <p:tag name="KSO_WM_DIAGRAM_GROUP_CODE" val="m1-1"/>
  <p:tag name="KSO_WM_UNIT_FILL_FORE_SCHEMECOLOR_INDEX" val="7"/>
  <p:tag name="KSO_WM_UNIT_FILL_TYPE" val="1"/>
  <p:tag name="KSO_WM_UNIT_TEXT_FILL_FORE_SCHEMECOLOR_INDEX" val="14"/>
  <p:tag name="KSO_WM_UNIT_TEXT_FILL_TYPE" val="1"/>
  <p:tag name="KSO_WM_UNIT_USESOURCEFORMAT_APPLY" val="0"/>
</p:tagLst>
</file>

<file path=ppt/tags/tag1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330"/>
  <p:tag name="KSO_WM_UNIT_TYPE" val="m_h_f"/>
  <p:tag name="KSO_WM_UNIT_INDEX" val="1_2_1"/>
  <p:tag name="KSO_WM_UNIT_ID" val="diagram330_4*m_h_f*1_2_1"/>
  <p:tag name="KSO_WM_UNIT_CLEAR" val="1"/>
  <p:tag name="KSO_WM_UNIT_LAYERLEVEL" val="1_1_1"/>
  <p:tag name="KSO_WM_UNIT_VALUE" val="27"/>
  <p:tag name="KSO_WM_UNIT_HIGHLIGHT" val="0"/>
  <p:tag name="KSO_WM_UNIT_COMPATIBLE" val="0"/>
  <p:tag name="KSO_WM_UNIT_PRESET_TEXT_INDEX" val="4"/>
  <p:tag name="KSO_WM_UNIT_PRESET_TEXT_LEN" val="26"/>
  <p:tag name="KSO_WM_DIAGRAM_GROUP_CODE" val="m1-1"/>
  <p:tag name="KSO_WM_UNIT_TEXT_FILL_FORE_SCHEMECOLOR_INDEX" val="13"/>
  <p:tag name="KSO_WM_UNIT_TEXT_FILL_TYPE" val="1"/>
  <p:tag name="KSO_WM_UNIT_USESOURCEFORMAT_APPLY" val="0"/>
</p:tagLst>
</file>

<file path=ppt/tags/tag17.xml><?xml version="1.0" encoding="utf-8"?>
<p:tagLst xmlns:p="http://schemas.openxmlformats.org/presentationml/2006/main">
  <p:tag name="KSO_WM_SLIDE_ID" val="diagram9452_1"/>
  <p:tag name="KSO_WM_SLIDE_INDEX" val="1"/>
  <p:tag name="KSO_WM_SLIDE_LAYOUT" val="a_f_d"/>
  <p:tag name="KSO_WM_SLIDE_LAYOUT_CNT" val="1_1_2"/>
  <p:tag name="KSO_WM_SLIDE_TYPE" val="text"/>
  <p:tag name="KSO_WM_BEAUTIFY_FLAG" val="#wm#"/>
  <p:tag name="KSO_WM_SLIDE_POSITION" val="120*59"/>
  <p:tag name="KSO_WM_SLIDE_SIZE" val="576*422"/>
  <p:tag name="KSO_WM_SLIDE_ITEM_CNT" val="3"/>
  <p:tag name="KSO_WM_TEMPLATE_CATEGORY" val="custom"/>
  <p:tag name="KSO_WM_TEMPLATE_INDEX" val="187"/>
  <p:tag name="KSO_WM_TAG_VERSION" val="1.0"/>
</p:tagLst>
</file>

<file path=ppt/tags/tag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330"/>
  <p:tag name="KSO_WM_UNIT_TYPE" val="m_i"/>
  <p:tag name="KSO_WM_UNIT_INDEX" val="1_2"/>
  <p:tag name="KSO_WM_UNIT_ID" val="diagram330_4*m_i*1_2"/>
  <p:tag name="KSO_WM_UNIT_CLEAR" val="1"/>
  <p:tag name="KSO_WM_UNIT_LAYERLEVEL" val="1_1"/>
  <p:tag name="KSO_WM_DIAGRAM_GROUP_CODE" val="m1-1"/>
  <p:tag name="KSO_WM_UNIT_TEXT_FILL_FORE_SCHEMECOLOR_INDEX" val="2"/>
  <p:tag name="KSO_WM_UNIT_TEXT_FILL_TYPE" val="1"/>
  <p:tag name="KSO_WM_UNIT_USESOURCEFORMAT_APPLY" val="0"/>
</p:tagLst>
</file>

<file path=ppt/tags/tag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330"/>
  <p:tag name="KSO_WM_UNIT_TYPE" val="m_h_a"/>
  <p:tag name="KSO_WM_UNIT_INDEX" val="1_2_1"/>
  <p:tag name="KSO_WM_UNIT_ID" val="diagram330_4*m_h_a*1_2_1"/>
  <p:tag name="KSO_WM_UNIT_CLEAR" val="1"/>
  <p:tag name="KSO_WM_UNIT_LAYERLEVEL" val="1_1_1"/>
  <p:tag name="KSO_WM_UNIT_VALUE" val="9"/>
  <p:tag name="KSO_WM_UNIT_HIGHLIGHT" val="0"/>
  <p:tag name="KSO_WM_UNIT_COMPATIBLE" val="0"/>
  <p:tag name="KSO_WM_UNIT_PRESET_TEXT_INDEX" val="3"/>
  <p:tag name="KSO_WM_UNIT_PRESET_TEXT_LEN" val="12"/>
  <p:tag name="KSO_WM_DIAGRAM_GROUP_CODE" val="m1-1"/>
  <p:tag name="KSO_WM_UNIT_TEXT_FILL_FORE_SCHEMECOLOR_INDEX" val="6"/>
  <p:tag name="KSO_WM_UNIT_TEXT_FILL_TYPE" val="1"/>
  <p:tag name="KSO_WM_UNIT_USESOURCEFORMAT_APPLY" val="0"/>
</p:tagLst>
</file>

<file path=ppt/tags/tag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330"/>
  <p:tag name="KSO_WM_UNIT_TYPE" val="m_h_f"/>
  <p:tag name="KSO_WM_UNIT_INDEX" val="1_2_1"/>
  <p:tag name="KSO_WM_UNIT_ID" val="diagram330_4*m_h_f*1_2_1"/>
  <p:tag name="KSO_WM_UNIT_CLEAR" val="1"/>
  <p:tag name="KSO_WM_UNIT_LAYERLEVEL" val="1_1_1"/>
  <p:tag name="KSO_WM_UNIT_VALUE" val="27"/>
  <p:tag name="KSO_WM_UNIT_HIGHLIGHT" val="0"/>
  <p:tag name="KSO_WM_UNIT_COMPATIBLE" val="0"/>
  <p:tag name="KSO_WM_UNIT_PRESET_TEXT_INDEX" val="4"/>
  <p:tag name="KSO_WM_UNIT_PRESET_TEXT_LEN" val="26"/>
  <p:tag name="KSO_WM_DIAGRAM_GROUP_CODE" val="m1-1"/>
  <p:tag name="KSO_WM_UNIT_TEXT_FILL_FORE_SCHEMECOLOR_INDEX" val="13"/>
  <p:tag name="KSO_WM_UNIT_TEXT_FILL_TYPE" val="1"/>
  <p:tag name="KSO_WM_UNIT_USESOURCEFORMAT_APPLY" val="0"/>
</p:tagLst>
</file>

<file path=ppt/tags/tag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330"/>
  <p:tag name="KSO_WM_UNIT_TYPE" val="m_i"/>
  <p:tag name="KSO_WM_UNIT_INDEX" val="1_4"/>
  <p:tag name="KSO_WM_UNIT_ID" val="diagram330_4*m_i*1_4"/>
  <p:tag name="KSO_WM_UNIT_CLEAR" val="1"/>
  <p:tag name="KSO_WM_UNIT_LAYERLEVEL" val="1_1"/>
  <p:tag name="KSO_WM_DIAGRAM_GROUP_CODE" val="m1-1"/>
  <p:tag name="KSO_WM_UNIT_TEXT_FILL_FORE_SCHEMECOLOR_INDEX" val="2"/>
  <p:tag name="KSO_WM_UNIT_TEXT_FILL_TYPE" val="1"/>
  <p:tag name="KSO_WM_UNIT_USESOURCEFORMAT_APPLY" val="0"/>
</p:tagLst>
</file>

<file path=ppt/tags/tag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330"/>
  <p:tag name="KSO_WM_UNIT_TYPE" val="m_i"/>
  <p:tag name="KSO_WM_UNIT_INDEX" val="1_5"/>
  <p:tag name="KSO_WM_UNIT_ID" val="diagram330_4*m_i*1_5"/>
  <p:tag name="KSO_WM_UNIT_CLEAR" val="1"/>
  <p:tag name="KSO_WM_UNIT_LAYERLEVEL" val="1_1"/>
  <p:tag name="KSO_WM_DIAGRAM_GROUP_CODE" val="m1-1"/>
  <p:tag name="KSO_WM_UNIT_FILL_FORE_SCHEMECOLOR_INDEX" val="6"/>
  <p:tag name="KSO_WM_UNIT_FILL_TYPE" val="1"/>
  <p:tag name="KSO_WM_UNIT_TEXT_FILL_FORE_SCHEMECOLOR_INDEX" val="14"/>
  <p:tag name="KSO_WM_UNIT_TEXT_FILL_TYPE" val="1"/>
  <p:tag name="KSO_WM_UNIT_USESOURCEFORMAT_APPLY" val="0"/>
</p:tagLst>
</file>

<file path=ppt/tags/tag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330"/>
  <p:tag name="KSO_WM_UNIT_TYPE" val="m_i"/>
  <p:tag name="KSO_WM_UNIT_INDEX" val="1_8"/>
  <p:tag name="KSO_WM_UNIT_ID" val="diagram330_4*m_i*1_8"/>
  <p:tag name="KSO_WM_UNIT_CLEAR" val="1"/>
  <p:tag name="KSO_WM_UNIT_LAYERLEVEL" val="1_1"/>
  <p:tag name="KSO_WM_DIAGRAM_GROUP_CODE" val="m1-1"/>
  <p:tag name="KSO_WM_UNIT_TEXT_FILL_FORE_SCHEMECOLOR_INDEX" val="2"/>
  <p:tag name="KSO_WM_UNIT_TEXT_FILL_TYPE" val="1"/>
  <p:tag name="KSO_WM_UNIT_USESOURCEFORMAT_APPLY" val="0"/>
</p:tagLst>
</file>

<file path=ppt/tags/tag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330"/>
  <p:tag name="KSO_WM_UNIT_TYPE" val="m_i"/>
  <p:tag name="KSO_WM_UNIT_INDEX" val="1_9"/>
  <p:tag name="KSO_WM_UNIT_ID" val="diagram330_4*m_i*1_9"/>
  <p:tag name="KSO_WM_UNIT_CLEAR" val="1"/>
  <p:tag name="KSO_WM_UNIT_LAYERLEVEL" val="1_1"/>
  <p:tag name="KSO_WM_DIAGRAM_GROUP_CODE" val="m1-1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0"/>
</p:tagLst>
</file>

<file path=ppt/tags/tag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330"/>
  <p:tag name="KSO_WM_UNIT_TYPE" val="m_h_a"/>
  <p:tag name="KSO_WM_UNIT_INDEX" val="1_1_1"/>
  <p:tag name="KSO_WM_UNIT_ID" val="diagram330_4*m_h_a*1_1_1"/>
  <p:tag name="KSO_WM_UNIT_CLEAR" val="1"/>
  <p:tag name="KSO_WM_UNIT_LAYERLEVEL" val="1_1_1"/>
  <p:tag name="KSO_WM_UNIT_VALUE" val="9"/>
  <p:tag name="KSO_WM_UNIT_HIGHLIGHT" val="0"/>
  <p:tag name="KSO_WM_UNIT_COMPATIBLE" val="0"/>
  <p:tag name="KSO_WM_UNIT_PRESET_TEXT_INDEX" val="3"/>
  <p:tag name="KSO_WM_UNIT_PRESET_TEXT_LEN" val="12"/>
  <p:tag name="KSO_WM_DIAGRAM_GROUP_CODE" val="m1-1"/>
  <p:tag name="KSO_WM_UNIT_TEXT_FILL_FORE_SCHEMECOLOR_INDEX" val="5"/>
  <p:tag name="KSO_WM_UNIT_TEXT_FILL_TYPE" val="1"/>
  <p:tag name="KSO_WM_UNIT_USESOURCEFORMAT_APPLY" val="0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1255</Words>
  <Application>WPS 演示</Application>
  <PresentationFormat>自定义</PresentationFormat>
  <Paragraphs>139</Paragraphs>
  <Slides>19</Slides>
  <Notes>25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5" baseType="lpstr">
      <vt:lpstr>Arial</vt:lpstr>
      <vt:lpstr>宋体</vt:lpstr>
      <vt:lpstr>Wingdings</vt:lpstr>
      <vt:lpstr>楷体</vt:lpstr>
      <vt:lpstr>微软雅黑</vt:lpstr>
      <vt:lpstr>时尚中黑简体</vt:lpstr>
      <vt:lpstr>黑体</vt:lpstr>
      <vt:lpstr>Cambria</vt:lpstr>
      <vt:lpstr>华文楷体</vt:lpstr>
      <vt:lpstr>幼圆</vt:lpstr>
      <vt:lpstr>Calibri</vt:lpstr>
      <vt:lpstr>叶根友毛笔行书2.01版</vt:lpstr>
      <vt:lpstr>华光魏体_CNKI</vt:lpstr>
      <vt:lpstr>Arial Unicode MS</vt:lpstr>
      <vt:lpstr>Calibri Light</vt:lpstr>
      <vt:lpstr>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  特色发展 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办好义工课堂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第一PPT，www.1ppt.com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简洁中国风</dc:title>
  <dc:creator>第一PPT</dc:creator>
  <cp:keywords>www.1ppt.com</cp:keywords>
  <dc:description>www.1ppt.com</dc:description>
  <dc:subject>www.1ppt.com</dc:subject>
  <cp:lastModifiedBy>Administrator</cp:lastModifiedBy>
  <cp:revision>40</cp:revision>
  <dcterms:created xsi:type="dcterms:W3CDTF">2017-03-27T14:29:00Z</dcterms:created>
  <dcterms:modified xsi:type="dcterms:W3CDTF">2021-12-07T02:25:38Z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2052-11.1.0.10941</vt:lpwstr>
  </property>
  <property fmtid="{D5CDD505-2E9C-101B-9397-08002B2CF9AE}" pid="3" name="ICV">
    <vt:lpwstr>A07D21CFB37242F9860645B7580D227A</vt:lpwstr>
  </property>
</Properties>
</file>