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297" r:id="rId4"/>
    <p:sldId id="298" r:id="rId5"/>
    <p:sldId id="256" r:id="rId6"/>
    <p:sldId id="257" r:id="rId7"/>
    <p:sldId id="300" r:id="rId8"/>
    <p:sldId id="302" r:id="rId9"/>
    <p:sldId id="304" r:id="rId10"/>
    <p:sldId id="306" r:id="rId11"/>
    <p:sldId id="358" r:id="rId12"/>
    <p:sldId id="307" r:id="rId13"/>
    <p:sldId id="265" r:id="rId14"/>
    <p:sldId id="343" r:id="rId15"/>
    <p:sldId id="344" r:id="rId16"/>
    <p:sldId id="322" r:id="rId17"/>
    <p:sldId id="269" r:id="rId18"/>
    <p:sldId id="323" r:id="rId19"/>
    <p:sldId id="330" r:id="rId20"/>
    <p:sldId id="273" r:id="rId21"/>
    <p:sldId id="274" r:id="rId22"/>
    <p:sldId id="275" r:id="rId23"/>
    <p:sldId id="324" r:id="rId24"/>
    <p:sldId id="337" r:id="rId25"/>
    <p:sldId id="340" r:id="rId26"/>
    <p:sldId id="319" r:id="rId27"/>
    <p:sldId id="336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886BD"/>
    <a:srgbClr val="4C8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76" y="-90"/>
      </p:cViewPr>
      <p:guideLst>
        <p:guide orient="horz" pos="2160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4800" b="1">
                <a:latin typeface="楷体_GB2312" charset="0"/>
                <a:ea typeface="楷体_GB2312" charset="0"/>
                <a:cs typeface="楷体_GB2312" charset="0"/>
              </a:rPr>
              <a:t>一只纸船      一个松果</a:t>
            </a:r>
            <a:br>
              <a:rPr lang="zh-CN" altLang="en-US" sz="4800" b="1">
                <a:latin typeface="楷体_GB2312" charset="0"/>
                <a:ea typeface="楷体_GB2312" charset="0"/>
                <a:cs typeface="楷体_GB2312" charset="0"/>
              </a:rPr>
            </a:br>
            <a:br>
              <a:rPr lang="zh-CN" altLang="en-US" sz="4800" b="1">
                <a:latin typeface="楷体_GB2312" charset="0"/>
                <a:ea typeface="楷体_GB2312" charset="0"/>
                <a:cs typeface="楷体_GB2312" charset="0"/>
              </a:rPr>
            </a:br>
            <a:r>
              <a:rPr lang="zh-CN" altLang="en-US" sz="4800" b="1">
                <a:latin typeface="楷体_GB2312" charset="0"/>
                <a:ea typeface="楷体_GB2312" charset="0"/>
                <a:cs typeface="楷体_GB2312" charset="0"/>
              </a:rPr>
              <a:t>一张纸条      一个草莓</a:t>
            </a:r>
            <a:br>
              <a:rPr lang="zh-CN" altLang="en-US" sz="4800" b="1">
                <a:latin typeface="楷体_GB2312" charset="0"/>
                <a:ea typeface="楷体_GB2312" charset="0"/>
                <a:cs typeface="楷体_GB2312" charset="0"/>
              </a:rPr>
            </a:br>
            <a:br>
              <a:rPr lang="zh-CN" altLang="en-US" sz="4800" b="1">
                <a:latin typeface="楷体_GB2312" charset="0"/>
                <a:ea typeface="楷体_GB2312" charset="0"/>
                <a:cs typeface="楷体_GB2312" charset="0"/>
              </a:rPr>
            </a:br>
            <a:r>
              <a:rPr lang="zh-CN" altLang="en-US" sz="4800" b="1">
                <a:latin typeface="楷体_GB2312" charset="0"/>
                <a:ea typeface="楷体_GB2312" charset="0"/>
                <a:cs typeface="楷体_GB2312" charset="0"/>
              </a:rPr>
              <a:t>一只风筝</a:t>
            </a:r>
            <a:endParaRPr lang="zh-CN" altLang="en-US" sz="4800" b="1"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5543" y="501437"/>
            <a:ext cx="8604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yì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9893" y="501437"/>
            <a:ext cx="8604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yì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108" y="1926377"/>
            <a:ext cx="8604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yì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9893" y="1926377"/>
            <a:ext cx="8604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yì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1108" y="3398942"/>
            <a:ext cx="8604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yì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01725"/>
            <a:ext cx="4052570" cy="1470025"/>
          </a:xfrm>
        </p:spPr>
        <p:txBody>
          <a:bodyPr/>
          <a:lstStyle/>
          <a:p>
            <a:pPr algn="ctr"/>
            <a:r>
              <a:rPr lang="zh-CN" altLang="en-US" sz="6000">
                <a:latin typeface="楷体_GB2312" charset="0"/>
                <a:ea typeface="楷体_GB2312" charset="0"/>
              </a:rPr>
              <a:t>一张纸条</a:t>
            </a:r>
            <a:endParaRPr lang="zh-CN" altLang="en-US" sz="6000">
              <a:latin typeface="楷体_GB2312" charset="0"/>
              <a:ea typeface="楷体_GB231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1283" y="2428875"/>
            <a:ext cx="298132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一张（   ）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3970" y="3135630"/>
            <a:ext cx="298069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张：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动作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  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1610" y="3903980"/>
            <a:ext cx="130175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姓氏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805241"/>
            <a:ext cx="6929454" cy="3052759"/>
          </a:xfrm>
          <a:prstGeom prst="rect">
            <a:avLst/>
          </a:prstGeom>
          <a:noFill/>
        </p:spPr>
      </p:pic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  <p:sp>
        <p:nvSpPr>
          <p:cNvPr id="6" name="内容占位符 5"/>
          <p:cNvSpPr txBox="1">
            <a:spLocks noGrp="1"/>
          </p:cNvSpPr>
          <p:nvPr>
            <p:ph idx="1"/>
          </p:nvPr>
        </p:nvSpPr>
        <p:spPr>
          <a:xfrm>
            <a:off x="785786" y="170496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纸船漂到了小熊家门口。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5"/>
          <p:cNvSpPr txBox="1"/>
          <p:nvPr/>
        </p:nvSpPr>
        <p:spPr>
          <a:xfrm>
            <a:off x="785786" y="292893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风筝飘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到了松鼠家门口。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9750" y="1706245"/>
            <a:ext cx="6934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漂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9750" y="2928620"/>
            <a:ext cx="6934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飘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805241"/>
            <a:ext cx="6929454" cy="3052759"/>
          </a:xfrm>
          <a:prstGeom prst="rect">
            <a:avLst/>
          </a:prstGeom>
          <a:noFill/>
        </p:spPr>
      </p:pic>
      <p:sp>
        <p:nvSpPr>
          <p:cNvPr id="6" name="内容占位符 5"/>
          <p:cNvSpPr txBox="1">
            <a:spLocks noGrp="1"/>
          </p:cNvSpPr>
          <p:nvPr>
            <p:ph idx="1"/>
          </p:nvPr>
        </p:nvSpPr>
        <p:spPr>
          <a:xfrm>
            <a:off x="1276329" y="117918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纸船漂到了小熊家门口。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5"/>
          <p:cNvSpPr txBox="1"/>
          <p:nvPr/>
        </p:nvSpPr>
        <p:spPr>
          <a:xfrm>
            <a:off x="1343004" y="3000372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风筝飘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到了松鼠家门口。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内容占位符 5"/>
          <p:cNvSpPr txBox="1"/>
          <p:nvPr/>
        </p:nvSpPr>
        <p:spPr>
          <a:xfrm>
            <a:off x="1298554" y="1830695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纸船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漂哇漂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，漂到了小熊家门口。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内容占位符 5"/>
          <p:cNvSpPr txBox="1"/>
          <p:nvPr/>
        </p:nvSpPr>
        <p:spPr>
          <a:xfrm>
            <a:off x="1363959" y="364331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风筝</a:t>
            </a:r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飘哇飘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，飘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到了松鼠家门口。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47775" y="1060450"/>
            <a:ext cx="7632700" cy="1584325"/>
          </a:xfrm>
          <a:prstGeom prst="roundRect">
            <a:avLst/>
          </a:prstGeom>
          <a:noFill/>
          <a:ln w="412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270000" y="2867025"/>
            <a:ext cx="7632700" cy="1584325"/>
          </a:xfrm>
          <a:prstGeom prst="roundRect">
            <a:avLst/>
          </a:prstGeom>
          <a:noFill/>
          <a:ln w="41275" cmpd="sng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0370" y="1584325"/>
            <a:ext cx="532130" cy="302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805241"/>
            <a:ext cx="6929454" cy="3052759"/>
          </a:xfrm>
          <a:prstGeom prst="rect">
            <a:avLst/>
          </a:prstGeom>
          <a:noFill/>
        </p:spPr>
      </p:pic>
      <p:sp>
        <p:nvSpPr>
          <p:cNvPr id="8" name="内容占位符 5"/>
          <p:cNvSpPr txBox="1"/>
          <p:nvPr/>
        </p:nvSpPr>
        <p:spPr>
          <a:xfrm>
            <a:off x="1298554" y="1830695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纸船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漂哇漂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，漂到了小熊家门口。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内容占位符 5"/>
          <p:cNvSpPr txBox="1"/>
          <p:nvPr/>
        </p:nvSpPr>
        <p:spPr>
          <a:xfrm>
            <a:off x="1363959" y="364331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风筝</a:t>
            </a:r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飘哇飘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，飘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到了松鼠家门口。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3530" y="868680"/>
            <a:ext cx="853694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>
                <a:solidFill>
                  <a:schemeClr val="tx1"/>
                </a:solidFill>
                <a:latin typeface="楷体_GB2312" charset="0"/>
                <a:ea typeface="楷体_GB2312" charset="0"/>
              </a:rPr>
              <a:t>读书要求：</a:t>
            </a:r>
            <a:br>
              <a:rPr lang="zh-CN" altLang="en-US" sz="4000">
                <a:solidFill>
                  <a:srgbClr val="FF0000"/>
                </a:solidFill>
                <a:latin typeface="楷体_GB2312" charset="0"/>
                <a:ea typeface="楷体_GB2312" charset="0"/>
              </a:rPr>
            </a:br>
            <a:r>
              <a:rPr lang="zh-CN" altLang="en-US" sz="4000">
                <a:solidFill>
                  <a:srgbClr val="FF0000"/>
                </a:solidFill>
                <a:latin typeface="楷体_GB2312" charset="0"/>
                <a:ea typeface="楷体_GB2312" charset="0"/>
              </a:rPr>
              <a:t>默读</a:t>
            </a:r>
            <a:r>
              <a:rPr lang="en-US" altLang="zh-CN" sz="4000">
                <a:solidFill>
                  <a:srgbClr val="FF0000"/>
                </a:solidFill>
                <a:latin typeface="楷体_GB2312" charset="0"/>
                <a:ea typeface="楷体_GB2312" charset="0"/>
              </a:rPr>
              <a:t>2-6</a:t>
            </a:r>
            <a:r>
              <a:rPr lang="zh-CN" altLang="en-US" sz="4000">
                <a:solidFill>
                  <a:srgbClr val="FF0000"/>
                </a:solidFill>
                <a:latin typeface="楷体_GB2312" charset="0"/>
                <a:ea typeface="楷体_GB2312" charset="0"/>
              </a:rPr>
              <a:t>自然段</a:t>
            </a:r>
            <a:br>
              <a:rPr lang="zh-CN" altLang="en-US" sz="4000">
                <a:solidFill>
                  <a:srgbClr val="FF0000"/>
                </a:solidFill>
                <a:latin typeface="楷体_GB2312" charset="0"/>
                <a:ea typeface="楷体_GB2312" charset="0"/>
              </a:rPr>
            </a:br>
            <a:r>
              <a:rPr lang="zh-CN" altLang="en-US" sz="4000">
                <a:solidFill>
                  <a:srgbClr val="FF0000"/>
                </a:solidFill>
                <a:latin typeface="楷体_GB2312" charset="0"/>
                <a:ea typeface="楷体_GB2312" charset="0"/>
              </a:rPr>
              <a:t>    </a:t>
            </a:r>
            <a:endParaRPr lang="zh-CN" altLang="en-US" sz="4000">
              <a:latin typeface="楷体_GB2312" charset="0"/>
              <a:ea typeface="楷体_GB231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87337" y="1724660"/>
            <a:ext cx="9340215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默读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      书本平放桌面，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不出声，不动唇，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不用手指读，眼睛看课文。      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400" y="3662680"/>
            <a:ext cx="8434070" cy="28613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>
                <a:latin typeface="楷体_GB2312" charset="0"/>
                <a:ea typeface="楷体_GB2312" charset="0"/>
                <a:sym typeface="+mn-ea"/>
              </a:rPr>
              <a:t>  </a:t>
            </a:r>
            <a:r>
              <a:rPr lang="zh-CN" altLang="en-US" sz="3600" b="1">
                <a:latin typeface="楷体_GB2312" charset="0"/>
                <a:ea typeface="楷体_GB2312" charset="0"/>
                <a:sym typeface="+mn-ea"/>
              </a:rPr>
              <a:t>想一想：纸船和风筝为松鼠和小熊</a:t>
            </a:r>
            <a:endParaRPr lang="zh-CN" altLang="en-US" sz="3600" b="1">
              <a:latin typeface="楷体_GB2312" charset="0"/>
              <a:ea typeface="楷体_GB2312" charset="0"/>
              <a:sym typeface="+mn-ea"/>
            </a:endParaRPr>
          </a:p>
          <a:p>
            <a:pPr algn="ctr"/>
            <a:r>
              <a:rPr lang="zh-CN" altLang="en-US" sz="3600" b="1">
                <a:latin typeface="楷体_GB2312" charset="0"/>
                <a:ea typeface="楷体_GB2312" charset="0"/>
                <a:sym typeface="+mn-ea"/>
              </a:rPr>
              <a:t>带去了哪些礼物？请用“——”画出相关</a:t>
            </a:r>
            <a:endParaRPr lang="zh-CN" altLang="en-US" sz="3600" b="1">
              <a:latin typeface="楷体_GB2312" charset="0"/>
              <a:ea typeface="楷体_GB2312" charset="0"/>
              <a:sym typeface="+mn-ea"/>
            </a:endParaRPr>
          </a:p>
          <a:p>
            <a:pPr algn="l"/>
            <a:r>
              <a:rPr lang="zh-CN" altLang="en-US" sz="3600" b="1">
                <a:latin typeface="楷体_GB2312" charset="0"/>
                <a:ea typeface="楷体_GB2312" charset="0"/>
                <a:sym typeface="+mn-ea"/>
              </a:rPr>
              <a:t>句子。</a:t>
            </a:r>
            <a:endParaRPr lang="zh-CN" altLang="en-US" sz="7200">
              <a:latin typeface="楷体_GB2312" charset="0"/>
              <a:ea typeface="楷体_GB2312" charset="0"/>
            </a:endParaRPr>
          </a:p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6929454" cy="305275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松鼠折了一只纸船，放在小溪里。纸船漂哇漂，漂到了小熊家门口。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小熊拿起纸船一看，乐坏了。纸船里放着一个小松果，松果上挂着一张纸条，上面写着：“祝你快乐！”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小熊也想折一只纸船送给松鼠，可是纸船不能漂到山上去。怎么办呢？他想了想，就扎了一只风筝。风筝乘着风，飘哇飘，飘到了松鼠家门口。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松鼠一把抓住风筝的线一看，也乐坏了。风筝上挂着一个草莓，风筝的翅膀上写着：“祝你幸福！”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纸船和风筝让他们俩成了好朋友。</a:t>
            </a:r>
            <a:endParaRPr lang="zh-CN" altLang="en-US" sz="5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6929454" cy="305275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松鼠折了一只纸船，放在小溪里。纸船漂哇漂，漂到了小熊家门口。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小熊拿起纸船一看，乐坏了。纸船里放着一个小松果，松果上挂着一张纸条，上面写着：“祝你快乐！”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小熊也想折一只纸船送给松鼠，可是纸船不能漂到山上去。怎么办呢？他想了想，就扎了一只风筝。风筝乘着风，飘哇飘，飘到了松鼠家门口。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松鼠一把抓住风筝的线一看，也乐坏了。风筝上挂着一个草莓，风筝的翅膀上写着：“祝你幸福！”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纸船和风筝让他们俩成了好朋友。</a:t>
            </a:r>
            <a:endParaRPr lang="zh-CN" altLang="en-US" sz="5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868144" y="2420888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5576" y="2852936"/>
            <a:ext cx="7560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27584" y="3284984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524328" y="4869160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27584" y="5229200"/>
            <a:ext cx="76328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6929454" cy="305275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5500" b="1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松鼠折了一只纸船，放在小溪里。纸船漂哇漂，漂到了小熊家门口。</a:t>
            </a:r>
            <a:br>
              <a:rPr lang="zh-CN" altLang="en-US" sz="5500" b="1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小熊拿起纸船一看，乐坏了。</a:t>
            </a: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纸船里放着一个小松果，松果上挂着一张纸条，上面写着：“祝你快乐！”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5500" b="1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小熊也想折一只纸船送给松鼠，可是纸船不能漂到山上去。怎么办呢？他想了想，就扎了一只风筝。风筝乘着风，飘哇飘，飘到了松鼠家门口。</a:t>
            </a:r>
            <a:br>
              <a:rPr lang="zh-CN" altLang="en-US" sz="5500" b="1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松鼠一把抓住风筝的线一看，也乐坏了。</a:t>
            </a: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风筝上挂着一个草莓，风筝的翅膀上写着：“祝你幸福！”</a:t>
            </a:r>
            <a:b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5500" b="1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纸船和风筝让他们俩成了好朋友。</a:t>
            </a:r>
            <a:endParaRPr lang="zh-CN" altLang="en-US" sz="5500" b="1" dirty="0" smtClean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732270" y="2002155"/>
            <a:ext cx="187325" cy="490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768600" y="2396490"/>
            <a:ext cx="187325" cy="490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111750" y="4786630"/>
            <a:ext cx="187325" cy="490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8406765" y="4380230"/>
            <a:ext cx="187325" cy="490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786322"/>
            <a:ext cx="6929454" cy="3052759"/>
          </a:xfrm>
          <a:prstGeom prst="rect">
            <a:avLst/>
          </a:prstGeom>
          <a:noFill/>
        </p:spPr>
      </p:pic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928802"/>
            <a:ext cx="6072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祝</a:t>
            </a:r>
            <a:r>
              <a:rPr lang="zh-CN" altLang="en-US" sz="54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r>
              <a:rPr lang="zh-CN" altLang="en-US" sz="54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27785" y="3250565"/>
            <a:ext cx="17176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8000" b="0">
                <a:latin typeface="楷体_GB2312" charset="0"/>
                <a:ea typeface="楷体_GB2312" charset="0"/>
                <a:cs typeface="Kaiti SC" panose="02010600040101010101" charset="-122"/>
              </a:rPr>
              <a:t>礻</a:t>
            </a:r>
            <a:endParaRPr lang="zh-CN" altLang="en-US" sz="800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3555" y="1899285"/>
            <a:ext cx="16433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          </a:t>
            </a:r>
            <a:r>
              <a:rPr lang="zh-CN" altLang="en-US" sz="6600" dirty="0">
                <a:latin typeface="楷体_GB2312" charset="0"/>
                <a:ea typeface="楷体_GB2312" charset="0"/>
              </a:rPr>
              <a:t>扎</a:t>
            </a:r>
            <a:endParaRPr lang="zh-CN" altLang="en-US" sz="6600" dirty="0">
              <a:latin typeface="楷体_GB2312" charset="0"/>
              <a:ea typeface="楷体_GB231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595" y="0"/>
            <a:ext cx="6161405" cy="209867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730522" y="3235325"/>
            <a:ext cx="134844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  <a:cs typeface="+mn-ea"/>
              </a:rPr>
              <a:t>zhā</a:t>
            </a:r>
            <a:endParaRPr lang="en-US" altLang="zh-CN" sz="6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itchFamily="49" charset="-122"/>
              <a:ea typeface="黑体" pitchFamily="49" charset="-122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8384" y="1464945"/>
            <a:ext cx="1037463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  <a:cs typeface="+mn-ea"/>
              </a:rPr>
              <a:t>zā</a:t>
            </a:r>
            <a:endParaRPr lang="en-US" altLang="zh-CN" sz="6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itchFamily="49" charset="-122"/>
              <a:ea typeface="黑体" pitchFamily="49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8365" y="1664970"/>
            <a:ext cx="526923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包扎，扎风筝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（捆绑）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3873" y="3369310"/>
            <a:ext cx="6036945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扎针，扎帐篷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（刺进某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               样东西）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805241"/>
            <a:ext cx="6929454" cy="3052759"/>
          </a:xfrm>
          <a:prstGeom prst="rect">
            <a:avLst/>
          </a:prstGeom>
          <a:noFill/>
        </p:spPr>
      </p:pic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/>
        </p:nvGrpSpPr>
        <p:grpSpPr>
          <a:xfrm>
            <a:off x="921684" y="2293945"/>
            <a:ext cx="6858048" cy="717769"/>
            <a:chOff x="1928794" y="4500570"/>
            <a:chExt cx="6715172" cy="717769"/>
          </a:xfrm>
        </p:grpSpPr>
        <p:sp>
          <p:nvSpPr>
            <p:cNvPr id="10" name="圆角矩形 9"/>
            <p:cNvSpPr/>
            <p:nvPr/>
          </p:nvSpPr>
          <p:spPr>
            <a:xfrm>
              <a:off x="1928794" y="4500570"/>
              <a:ext cx="6715172" cy="7143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4572008"/>
              <a:ext cx="6715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纸船和风筝让他们俩成了好朋友。</a:t>
              </a:r>
              <a:endParaRPr lang="zh-CN" alt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786322"/>
            <a:ext cx="6929454" cy="3052759"/>
          </a:xfrm>
          <a:prstGeom prst="rect">
            <a:avLst/>
          </a:prstGeom>
          <a:noFill/>
        </p:spPr>
      </p:pic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2740" y="709930"/>
            <a:ext cx="76053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读书要求：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同桌轮读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7-11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边读边思考：他们的关系发生了什么变化？最后结果怎么样？      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95345" y="0"/>
            <a:ext cx="5748655" cy="239966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0275"/>
            <a:ext cx="4593590" cy="2118360"/>
          </a:xfrm>
          <a:prstGeom prst="rect">
            <a:avLst/>
          </a:prstGeom>
          <a:noFill/>
        </p:spPr>
      </p:pic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038225" y="2216150"/>
            <a:ext cx="3633470" cy="1543050"/>
          </a:xfrm>
        </p:spPr>
        <p:txBody>
          <a:bodyPr/>
          <a:lstStyle/>
          <a:p>
            <a:r>
              <a:rPr lang="zh-CN" altLang="en-US" sz="4800" b="1">
                <a:solidFill>
                  <a:srgbClr val="FF0000"/>
                </a:solidFill>
                <a:latin typeface="楷体_GB2312" charset="0"/>
                <a:ea typeface="楷体_GB2312" charset="0"/>
                <a:cs typeface="Kaiti SC Regular" panose="02010600040101010101" charset="-122"/>
              </a:rPr>
              <a:t>吵架</a:t>
            </a:r>
            <a:r>
              <a:rPr lang="zh-CN" altLang="en-US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zh-CN" altLang="en-US"/>
              <a:t>   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61940" y="2572385"/>
            <a:ext cx="14033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和好</a:t>
            </a:r>
            <a:endParaRPr lang="zh-CN" altLang="en-US" sz="4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70580" y="0"/>
            <a:ext cx="5773420" cy="240982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8095"/>
            <a:ext cx="6614795" cy="304990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5400">
                <a:latin typeface="楷体_GB2312" charset="0"/>
                <a:ea typeface="楷体_GB2312" charset="0"/>
              </a:rPr>
              <a:t>高兴得</a:t>
            </a:r>
            <a:r>
              <a:rPr lang="zh-CN" altLang="en-US" sz="5400">
                <a:solidFill>
                  <a:srgbClr val="FF0000"/>
                </a:solidFill>
                <a:latin typeface="楷体_GB2312" charset="0"/>
                <a:ea typeface="楷体_GB2312" charset="0"/>
              </a:rPr>
              <a:t>哭</a:t>
            </a:r>
            <a:r>
              <a:rPr lang="zh-CN" altLang="en-US" sz="5400">
                <a:latin typeface="楷体_GB2312" charset="0"/>
                <a:ea typeface="楷体_GB2312" charset="0"/>
              </a:rPr>
              <a:t>了</a:t>
            </a:r>
            <a:endParaRPr lang="zh-CN" altLang="en-US" sz="540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914400" algn="l" fontAlgn="auto">
              <a:extLst>
                <a:ext uri="{35155182-B16C-46BC-9424-99874614C6A1}">
                  <wpsdc:indentchars xmlns:wpsdc="http://www.wps.cn/officeDocument/2017/drawingmlCustomData" val="200" checksum="797548545"/>
                </a:ext>
              </a:extLst>
            </a:pPr>
            <a:r>
              <a:rPr lang="zh-CN" altLang="en-US" sz="4000" dirty="0">
                <a:latin typeface="楷体_GB2312" charset="0"/>
                <a:ea typeface="楷体_GB2312" charset="0"/>
              </a:rPr>
              <a:t>松鼠住在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_____,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小熊住在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____,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他们用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和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给对方送去礼物和祝福成为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______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。可是有一天他们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_____,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最后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_____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和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_____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又让他们</a:t>
            </a:r>
            <a:r>
              <a:rPr lang="en-US" altLang="zh-CN" sz="4000" dirty="0">
                <a:latin typeface="楷体_GB2312" charset="0"/>
                <a:ea typeface="楷体_GB2312" charset="0"/>
              </a:rPr>
              <a:t>________</a:t>
            </a:r>
            <a:r>
              <a:rPr lang="zh-CN" altLang="en-US" sz="4000" dirty="0">
                <a:latin typeface="楷体_GB2312" charset="0"/>
                <a:ea typeface="楷体_GB2312" charset="0"/>
              </a:rPr>
              <a:t>。</a:t>
            </a:r>
            <a:endParaRPr lang="zh-CN" altLang="en-US" sz="4000" dirty="0"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75970" y="4380865"/>
            <a:ext cx="6400800" cy="1752600"/>
          </a:xfrm>
        </p:spPr>
        <p:txBody>
          <a:bodyPr/>
          <a:lstStyle/>
          <a:p>
            <a:r>
              <a:rPr lang="zh-CN" altLang="en-US" b="1">
                <a:solidFill>
                  <a:schemeClr val="tx1"/>
                </a:solidFill>
              </a:rPr>
              <a:t>提手旁，瘦又高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横撇短，竖撇长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撇捺和竖有高低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5" name="图片 4" descr="e621dfd109564072835acc92f3c75a51_th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EFB9E">
                  <a:alpha val="100000"/>
                </a:srgbClr>
              </a:clrFrom>
              <a:clrTo>
                <a:srgbClr val="FEFB9E">
                  <a:alpha val="100000"/>
                  <a:alpha val="0"/>
                </a:srgbClr>
              </a:clrTo>
            </a:clrChange>
          </a:blip>
          <a:srcRect t="18626" r="51804" b="18160"/>
          <a:stretch>
            <a:fillRect/>
          </a:stretch>
        </p:blipFill>
        <p:spPr>
          <a:xfrm>
            <a:off x="5968365" y="3213100"/>
            <a:ext cx="3724275" cy="3665220"/>
          </a:xfrm>
          <a:prstGeom prst="rect">
            <a:avLst/>
          </a:prstGeom>
        </p:spPr>
      </p:pic>
      <p:pic>
        <p:nvPicPr>
          <p:cNvPr id="8" name="图片 7" descr="QQ20201118-0"/>
          <p:cNvPicPr>
            <a:picLocks noChangeAspect="1"/>
          </p:cNvPicPr>
          <p:nvPr/>
        </p:nvPicPr>
        <p:blipFill>
          <a:blip r:embed="rId2" cstate="print"/>
          <a:srcRect l="9062" t="7433" r="1576" b="3581"/>
          <a:stretch>
            <a:fillRect/>
          </a:stretch>
        </p:blipFill>
        <p:spPr>
          <a:xfrm>
            <a:off x="2555875" y="260985"/>
            <a:ext cx="3888740" cy="396049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211955" y="3285490"/>
            <a:ext cx="1008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792855" y="3068955"/>
            <a:ext cx="694690" cy="20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55590" y="2994660"/>
            <a:ext cx="1008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0275"/>
            <a:ext cx="4593590" cy="211836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7085" y="257175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800" b="1">
                <a:latin typeface="楷体_GB2312" charset="0"/>
                <a:ea typeface="楷体_GB2312" charset="0"/>
              </a:rPr>
              <a:t>    </a:t>
            </a:r>
            <a:r>
              <a:rPr lang="zh-CN" altLang="en-US" sz="2800" b="1">
                <a:latin typeface="楷体_GB2312" charset="0"/>
                <a:ea typeface="楷体_GB2312" charset="0"/>
              </a:rPr>
              <a:t>可是有一天，他们俩为了一点儿小事吵了一架。山顶上再也看不到飘荡的风筝，小溪里再也看不到漂流的纸船了。</a:t>
            </a:r>
            <a:br>
              <a:rPr lang="zh-CN" altLang="en-US" sz="2800" b="1">
                <a:latin typeface="楷体_GB2312" charset="0"/>
                <a:ea typeface="楷体_GB2312" charset="0"/>
              </a:rPr>
            </a:br>
            <a:r>
              <a:rPr lang="zh-CN" altLang="en-US" sz="2800" b="1">
                <a:latin typeface="楷体_GB2312" charset="0"/>
                <a:ea typeface="楷体_GB2312" charset="0"/>
              </a:rPr>
              <a:t>    小熊很难过。他还是每天扎一只风筝，但是不好意思把风筝放起来，就把风筝挂在高高的树枝上。</a:t>
            </a:r>
            <a:br>
              <a:rPr lang="zh-CN" altLang="en-US" sz="2800" b="1">
                <a:latin typeface="楷体_GB2312" charset="0"/>
                <a:ea typeface="楷体_GB2312" charset="0"/>
              </a:rPr>
            </a:br>
            <a:r>
              <a:rPr lang="zh-CN" altLang="en-US" sz="2800" b="1">
                <a:latin typeface="楷体_GB2312" charset="0"/>
                <a:ea typeface="楷体_GB2312" charset="0"/>
              </a:rPr>
              <a:t>    松鼠也很难过。他还是每天折一只纸船，他也不好意思把纸船放进小溪里，就把纸船放到屋顶上。</a:t>
            </a:r>
            <a:br>
              <a:rPr lang="zh-CN" altLang="en-US" sz="2800" b="1">
                <a:latin typeface="楷体_GB2312" charset="0"/>
                <a:ea typeface="楷体_GB2312" charset="0"/>
              </a:rPr>
            </a:br>
            <a:r>
              <a:rPr lang="zh-CN" altLang="en-US" sz="2800" b="1">
                <a:latin typeface="楷体_GB2312" charset="0"/>
                <a:ea typeface="楷体_GB2312" charset="0"/>
              </a:rPr>
              <a:t>    过了几天，松鼠再也受不了啦。他在一只折好的纸船上写了一句话：“如果你愿意和好，就放一只风筝吧！”他把这只纸船放进了小溪。</a:t>
            </a:r>
            <a:br>
              <a:rPr lang="zh-CN" altLang="en-US" sz="2800" b="1">
                <a:latin typeface="楷体_GB2312" charset="0"/>
                <a:ea typeface="楷体_GB2312" charset="0"/>
              </a:rPr>
            </a:br>
            <a:r>
              <a:rPr lang="zh-CN" altLang="en-US" sz="2800" b="1">
                <a:latin typeface="楷体_GB2312" charset="0"/>
                <a:ea typeface="楷体_GB2312" charset="0"/>
              </a:rPr>
              <a:t>    傍晚，松鼠看见一只美丽的风筝朝他飞来，高兴得哭了。他连忙爬上屋顶，取下纸船，把一只只纸船放到了小溪里。</a:t>
            </a:r>
            <a:br>
              <a:rPr lang="zh-CN" altLang="en-US" sz="2800" b="1">
                <a:latin typeface="楷体_GB2312" charset="0"/>
                <a:ea typeface="楷体_GB2312" charset="0"/>
              </a:rPr>
            </a:br>
            <a:br>
              <a:rPr lang="zh-CN" altLang="en-US" sz="2800" b="1">
                <a:latin typeface="楷体_GB2312" charset="0"/>
                <a:ea typeface="楷体_GB2312" charset="0"/>
              </a:rPr>
            </a:br>
            <a:br>
              <a:rPr lang="zh-CN" altLang="en-US" sz="2400" b="1">
                <a:latin typeface="楷体_GB2312" charset="0"/>
                <a:ea typeface="楷体_GB2312" charset="0"/>
              </a:rPr>
            </a:br>
            <a:r>
              <a:rPr lang="zh-CN" altLang="en-US" sz="2400" b="1">
                <a:latin typeface="楷体_GB2312" charset="0"/>
                <a:ea typeface="楷体_GB2312" charset="0"/>
              </a:rPr>
              <a:t>    </a:t>
            </a:r>
            <a:endParaRPr lang="zh-CN" altLang="en-US" sz="2400" b="1">
              <a:latin typeface="楷体_GB2312" charset="0"/>
              <a:ea typeface="楷体_GB2312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660232" y="1484784"/>
            <a:ext cx="431800" cy="360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99592" y="4509120"/>
            <a:ext cx="360045" cy="36004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zh-CN" altLang="en-US" sz="6000" dirty="0">
                <a:solidFill>
                  <a:schemeClr val="tx1"/>
                </a:solidFill>
                <a:latin typeface="楷体_GB2312" charset="0"/>
                <a:ea typeface="楷体_GB2312" charset="0"/>
                <a:cs typeface="楷体_GB2312" charset="0"/>
              </a:rPr>
              <a:t>折    扎     抓</a:t>
            </a:r>
            <a:endParaRPr lang="zh-CN" altLang="en-US" sz="6000" dirty="0">
              <a:solidFill>
                <a:schemeClr val="tx1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95736" y="2420888"/>
            <a:ext cx="94615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扌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920" y="2420888"/>
            <a:ext cx="94615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扌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0112" y="2420888"/>
            <a:ext cx="94615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扌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6600" dirty="0" smtClean="0"/>
              <a:t>23.</a:t>
            </a:r>
            <a:r>
              <a:rPr lang="zh-CN" altLang="en-US" sz="6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纸船和风筝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805241"/>
            <a:ext cx="6929454" cy="305275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读书要求：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读一读：读准字音，读通句子，遇到不认识不理解的生字做上标记。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想一想：课文讲了谁和谁的故事？</a:t>
            </a:r>
            <a:r>
              <a:rPr lang="zh-CN" altLang="en-US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2503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451675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8638" y="1176655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1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8638" y="2203450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2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" y="2681605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3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8638" y="3375025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4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105" y="4231005"/>
            <a:ext cx="6915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5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3013" y="5270500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6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92383" y="1762125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7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92383" y="2767965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8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92383" y="3232150"/>
            <a:ext cx="29781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9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35550" y="3862705"/>
            <a:ext cx="41275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10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92700" y="4776470"/>
            <a:ext cx="41275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楷体_GB2312" charset="0"/>
              </a:rPr>
              <a:t>11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557520" cy="17653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51130" y="551180"/>
            <a:ext cx="7772400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课文讲了谁和谁的故事？</a:t>
            </a:r>
            <a:endParaRPr lang="zh-CN" altLang="en-US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2204864"/>
            <a:ext cx="5715027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松鼠 </a:t>
            </a:r>
            <a:r>
              <a:rPr lang="zh-CN" altLang="en-US" sz="6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小熊</a:t>
            </a:r>
            <a:endParaRPr lang="zh-CN" altLang="en-US" sz="6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Picture 2" descr="C:\Users\Administrator\Desktop\QQ图片20181105211457.pn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1484323" cy="121444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QQ图片201811052115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1500198" cy="1214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72200" y="3789040"/>
            <a:ext cx="1359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鼠</a:t>
            </a:r>
            <a:endParaRPr lang="zh-CN" altLang="en-US" sz="8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8" name="图片 7" descr="91605702483_.pic_h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33056"/>
            <a:ext cx="1623695" cy="122555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660232" y="4005064"/>
            <a:ext cx="659130" cy="502920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88224" y="4509120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 bldLvl="0" build="allAtOnce"/>
      <p:bldP spid="4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松鼠和小熊住在一座山上。松鼠住在山顶，小熊住在山脚。山上的小溪往下流，正好从小熊的家门口流过。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786322"/>
            <a:ext cx="6929454" cy="3052759"/>
          </a:xfrm>
          <a:prstGeom prst="rect">
            <a:avLst/>
          </a:prstGeom>
          <a:noFill/>
        </p:spPr>
      </p:pic>
      <p:pic>
        <p:nvPicPr>
          <p:cNvPr id="5" name="Picture 5" descr="C:\Users\Administrato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322" y="1"/>
            <a:ext cx="4789677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9" name="Picture 5" descr="C:\Users\Administrator\Desktop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2692" y="1"/>
            <a:ext cx="6161307" cy="2571743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62364"/>
            <a:ext cx="6929454" cy="319563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>
                <a:latin typeface="楷体_GB2312" charset="0"/>
                <a:ea typeface="楷体_GB2312" charset="0"/>
                <a:cs typeface="楷体_GB2312" charset="0"/>
              </a:rPr>
              <a:t>读书要求：</a:t>
            </a:r>
            <a:br>
              <a:rPr lang="zh-CN" altLang="en-US" dirty="0">
                <a:latin typeface="楷体_GB2312" charset="0"/>
                <a:ea typeface="楷体_GB2312" charset="0"/>
                <a:cs typeface="楷体_GB2312" charset="0"/>
              </a:rPr>
            </a:br>
            <a:r>
              <a:rPr lang="zh-CN" altLang="en-US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男女生合作轮读</a:t>
            </a:r>
            <a:r>
              <a:rPr lang="en-US" altLang="zh-CN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2-6</a:t>
            </a:r>
            <a:r>
              <a:rPr lang="zh-CN" altLang="en-US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自然段</a:t>
            </a:r>
            <a:br>
              <a:rPr lang="zh-CN" altLang="en-US" dirty="0">
                <a:latin typeface="楷体_GB2312" charset="0"/>
                <a:ea typeface="楷体_GB2312" charset="0"/>
                <a:cs typeface="楷体_GB2312" charset="0"/>
              </a:rPr>
            </a:br>
            <a:r>
              <a:rPr lang="zh-CN" altLang="en-US" dirty="0">
                <a:latin typeface="楷体_GB2312" charset="0"/>
                <a:ea typeface="楷体_GB2312" charset="0"/>
                <a:cs typeface="楷体_GB2312" charset="0"/>
              </a:rPr>
              <a:t>    边读边思考：松鼠和小熊是用什么相互联系的？</a:t>
            </a:r>
            <a:endParaRPr lang="zh-CN" altLang="en-US" dirty="0"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WPS 演示</Application>
  <PresentationFormat>全屏显示(4:3)</PresentationFormat>
  <Paragraphs>140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方正书宋_GBK</vt:lpstr>
      <vt:lpstr>Wingdings</vt:lpstr>
      <vt:lpstr>楷体_GB2312</vt:lpstr>
      <vt:lpstr>汉仪楷体简</vt:lpstr>
      <vt:lpstr>黑体</vt:lpstr>
      <vt:lpstr>楷体</vt:lpstr>
      <vt:lpstr>汉仪楷体KW</vt:lpstr>
      <vt:lpstr>Kaiti SC</vt:lpstr>
      <vt:lpstr>Kaiti SC Regular</vt:lpstr>
      <vt:lpstr>Calibri</vt:lpstr>
      <vt:lpstr>Helvetica Neue</vt:lpstr>
      <vt:lpstr>宋体</vt:lpstr>
      <vt:lpstr>汉仪书宋二KW</vt:lpstr>
      <vt:lpstr>微软雅黑</vt:lpstr>
      <vt:lpstr>汉仪旗黑</vt:lpstr>
      <vt:lpstr>Arial Unicode MS</vt:lpstr>
      <vt:lpstr>汉仪中黑KW</vt:lpstr>
      <vt:lpstr>Office 主题</vt:lpstr>
      <vt:lpstr>PowerPoint 演示文稿</vt:lpstr>
      <vt:lpstr>          扎</vt:lpstr>
      <vt:lpstr>折    扎     抓</vt:lpstr>
      <vt:lpstr>23.纸船和风筝</vt:lpstr>
      <vt:lpstr>读书要求：</vt:lpstr>
      <vt:lpstr>PowerPoint 演示文稿</vt:lpstr>
      <vt:lpstr>课文讲了谁和谁的故事？</vt:lpstr>
      <vt:lpstr>PowerPoint 演示文稿</vt:lpstr>
      <vt:lpstr>读书要求： 男女生合作轮读2-6自然段     边读边思考：松鼠和小熊是用什么相互联系的？</vt:lpstr>
      <vt:lpstr>PowerPoint 演示文稿</vt:lpstr>
      <vt:lpstr>一张纸条</vt:lpstr>
      <vt:lpstr>PowerPoint 演示文稿</vt:lpstr>
      <vt:lpstr>PowerPoint 演示文稿</vt:lpstr>
      <vt:lpstr>PowerPoint 演示文稿</vt:lpstr>
      <vt:lpstr>读书要求： 默读2-6自然段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吵架     </vt:lpstr>
      <vt:lpstr>高兴得哭了</vt:lpstr>
      <vt:lpstr>松鼠住在_____,小熊住在____,他们用____和____给对方送去礼物和祝福成为______。可是有一天他们_____,最后_____和_____又让他们________。</vt:lpstr>
      <vt:lpstr>PowerPoint 演示文稿</vt:lpstr>
      <vt:lpstr>    可是有一天，他们俩为了一点儿小事吵了一架。山顶上再也看不到飘荡的风筝，小溪里再也看不到漂流的纸船了。     小熊很难过。他还是每天扎一只风筝，但是不好意思把风筝放起来，就把风筝挂在高高的树枝上。     松鼠也很难过。他还是每天折一只纸船，他也不好意思把纸船放进小溪里，就把纸船放到屋顶上。     过了几天，松鼠再也受不了啦。他在一只折好的纸船上写了一句话：“如果你愿意和好，就放一只风筝吧！”他把这只纸船放进了小溪。     傍晚，松鼠看见一只美丽的风筝朝他飞来，高兴得哭了。他连忙爬上屋顶，取下纸船，把一只只纸船放到了小溪里。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dandan</cp:lastModifiedBy>
  <cp:revision>76</cp:revision>
  <dcterms:created xsi:type="dcterms:W3CDTF">2020-12-03T11:13:48Z</dcterms:created>
  <dcterms:modified xsi:type="dcterms:W3CDTF">2020-12-03T11:13:48Z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2052-3.0.0.4824</vt:lpwstr>
  </property>
</Properties>
</file>