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91" r:id="rId3"/>
    <p:sldId id="466" r:id="rId4"/>
    <p:sldId id="257" r:id="rId5"/>
    <p:sldId id="258" r:id="rId6"/>
    <p:sldId id="260" r:id="rId7"/>
    <p:sldId id="259" r:id="rId9"/>
    <p:sldId id="325" r:id="rId10"/>
    <p:sldId id="355" r:id="rId11"/>
    <p:sldId id="358" r:id="rId12"/>
    <p:sldId id="359" r:id="rId13"/>
    <p:sldId id="292" r:id="rId14"/>
    <p:sldId id="360" r:id="rId15"/>
    <p:sldId id="361" r:id="rId16"/>
    <p:sldId id="510" r:id="rId17"/>
    <p:sldId id="365" r:id="rId18"/>
    <p:sldId id="511" r:id="rId19"/>
    <p:sldId id="442" r:id="rId20"/>
    <p:sldId id="368" r:id="rId21"/>
    <p:sldId id="370" r:id="rId22"/>
    <p:sldId id="533" r:id="rId23"/>
    <p:sldId id="512" r:id="rId24"/>
    <p:sldId id="374" r:id="rId25"/>
    <p:sldId id="375" r:id="rId26"/>
    <p:sldId id="376" r:id="rId27"/>
    <p:sldId id="377" r:id="rId28"/>
    <p:sldId id="378" r:id="rId29"/>
    <p:sldId id="381" r:id="rId30"/>
    <p:sldId id="380" r:id="rId31"/>
    <p:sldId id="382" r:id="rId32"/>
    <p:sldId id="383" r:id="rId33"/>
    <p:sldId id="384" r:id="rId34"/>
    <p:sldId id="420" r:id="rId35"/>
    <p:sldId id="505" r:id="rId36"/>
    <p:sldId id="386" r:id="rId37"/>
    <p:sldId id="286" r:id="rId38"/>
    <p:sldId id="289" r:id="rId39"/>
    <p:sldId id="290" r:id="rId4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E8B86-B8FD-403A-AC69-6BFD13BFC9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-167838" y="-315"/>
            <a:ext cx="7036169" cy="68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3835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3835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人物资料卡</a:t>
            </a:r>
            <a:endParaRPr lang="zh-CN" altLang="en-US" sz="3835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928360" y="882015"/>
            <a:ext cx="5868035" cy="52622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西门豹：战国时期魏国人，历史上著名的政治家、水利家。去管理邺县时，他曾破除当地“河神娶媳妇”的恶习，并开凿水渠，引漳水灌溉，改良土壤，发展农业生产，深受百姓爱戴。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0537"/>
          <p:cNvPicPr>
            <a:picLocks noChangeAspect="1"/>
          </p:cNvPicPr>
          <p:nvPr/>
        </p:nvPicPr>
        <p:blipFill>
          <a:blip r:embed="rId3"/>
          <a:srcRect l="13222" r="64812" b="58628"/>
          <a:stretch>
            <a:fillRect/>
          </a:stretch>
        </p:blipFill>
        <p:spPr>
          <a:xfrm>
            <a:off x="476250" y="714375"/>
            <a:ext cx="4963795" cy="5597525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6144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IMG_0657(20211017-16305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4657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422140" y="1737360"/>
            <a:ext cx="68961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8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26 </a:t>
            </a:r>
            <a:r>
              <a:rPr lang="zh-CN" altLang="en-US" sz="78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西门豹治邺</a:t>
            </a:r>
            <a:endParaRPr lang="zh-CN" altLang="en-US" sz="7800" dirty="0" smtClean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3421" y="4038302"/>
            <a:ext cx="5523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常州市新北区龙虎塘实验小学 </a:t>
            </a:r>
            <a:endParaRPr kumimoji="1" lang="en-US" altLang="zh-CN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kumimoji="1" lang="zh-CN" altLang="en-US" sz="3200" dirty="0" smtClean="0">
                <a:latin typeface="zihun150hao-yuxishouketi" panose="00000500000000000000" charset="-122"/>
                <a:ea typeface="zihun150hao-yuxishouketi" panose="00000500000000000000" charset="-122"/>
                <a:cs typeface="zihun150hao-yuxishouketi" panose="00000500000000000000" charset="-122"/>
              </a:rPr>
              <a:t>               孙 洁</a:t>
            </a:r>
            <a:endParaRPr kumimoji="1" lang="zh-CN" altLang="en-US" sz="3200" dirty="0">
              <a:latin typeface="zihun150hao-yuxishouketi" panose="00000500000000000000" charset="-122"/>
              <a:ea typeface="zihun150hao-yuxishouketi" panose="00000500000000000000" charset="-122"/>
              <a:cs typeface="zihun150hao-yuxishouketi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"/>
            <a:ext cx="12244070" cy="6849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5" name="图片 4" descr="战国诸侯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15" y="485775"/>
            <a:ext cx="9468485" cy="59772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768975" y="1626870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757795" y="1067435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651115" y="2185670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499100" y="2917825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209540" y="4104005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271520" y="5293995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765925" y="5293995"/>
            <a:ext cx="444500" cy="41656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393180" y="2843530"/>
            <a:ext cx="518795" cy="565150"/>
          </a:xfrm>
          <a:prstGeom prst="ellipse">
            <a:avLst/>
          </a:prstGeom>
          <a:noFill/>
          <a:ln w="603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9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5" name="图片 4" descr="IMG_2028(20211124-213048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93185" cy="3626485"/>
          </a:xfrm>
          <a:prstGeom prst="rect">
            <a:avLst/>
          </a:prstGeom>
        </p:spPr>
      </p:pic>
      <p:pic>
        <p:nvPicPr>
          <p:cNvPr id="9" name="图片 8" descr="IMG_2031(20211124-21334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335" y="3627120"/>
            <a:ext cx="4123055" cy="3231515"/>
          </a:xfrm>
          <a:prstGeom prst="rect">
            <a:avLst/>
          </a:prstGeom>
        </p:spPr>
      </p:pic>
      <p:pic>
        <p:nvPicPr>
          <p:cNvPr id="10" name="图片 9" descr="IMG_2032(20211124-21340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345" y="0"/>
            <a:ext cx="4170045" cy="3627120"/>
          </a:xfrm>
          <a:prstGeom prst="rect">
            <a:avLst/>
          </a:prstGeom>
        </p:spPr>
      </p:pic>
      <p:pic>
        <p:nvPicPr>
          <p:cNvPr id="11" name="图片 10" descr="IMG_2035(20211124-213706)"/>
          <p:cNvPicPr>
            <a:picLocks noChangeAspect="1"/>
          </p:cNvPicPr>
          <p:nvPr/>
        </p:nvPicPr>
        <p:blipFill>
          <a:blip r:embed="rId6"/>
          <a:srcRect t="7639" b="8098"/>
          <a:stretch>
            <a:fillRect/>
          </a:stretch>
        </p:blipFill>
        <p:spPr>
          <a:xfrm>
            <a:off x="3937000" y="3554095"/>
            <a:ext cx="4204335" cy="3376295"/>
          </a:xfrm>
          <a:prstGeom prst="rect">
            <a:avLst/>
          </a:prstGeom>
        </p:spPr>
      </p:pic>
      <p:pic>
        <p:nvPicPr>
          <p:cNvPr id="12" name="图片 11" descr="IMG_2036(20211124-213738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26485"/>
            <a:ext cx="3892550" cy="3231515"/>
          </a:xfrm>
          <a:prstGeom prst="rect">
            <a:avLst/>
          </a:prstGeom>
        </p:spPr>
      </p:pic>
      <p:pic>
        <p:nvPicPr>
          <p:cNvPr id="6" name="图片 5" descr="IMG_2030(20211124-213328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185" y="0"/>
            <a:ext cx="4328795" cy="36264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2" name="图片 1" descr="IMG_0537"/>
          <p:cNvPicPr>
            <a:picLocks noChangeAspect="1"/>
          </p:cNvPicPr>
          <p:nvPr/>
        </p:nvPicPr>
        <p:blipFill>
          <a:blip r:embed="rId3"/>
          <a:srcRect l="13222" r="64812" b="58628"/>
          <a:stretch>
            <a:fillRect/>
          </a:stretch>
        </p:blipFill>
        <p:spPr>
          <a:xfrm>
            <a:off x="4438015" y="120015"/>
            <a:ext cx="2926080" cy="2532380"/>
          </a:xfrm>
          <a:prstGeom prst="round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00330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47802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959725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90270" y="603313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4404360" y="6015990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7910830" y="596455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636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067435" y="1651635"/>
            <a:ext cx="2765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楷体简" panose="02010600000101010101" charset="-122"/>
                <a:ea typeface="汉仪楷体简" panose="02010600000101010101" charset="-122"/>
              </a:rPr>
              <a:t>巫婆</a:t>
            </a:r>
            <a:endParaRPr lang="zh-CN" altLang="en-US" sz="440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0905" y="1651635"/>
            <a:ext cx="2765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汉仪楷体简" panose="02010600000101010101" charset="-122"/>
                <a:ea typeface="汉仪楷体简" panose="02010600000101010101" charset="-122"/>
              </a:rPr>
              <a:t>官绅</a:t>
            </a:r>
            <a:r>
              <a:rPr lang="zh-CN" altLang="en-US" sz="4400">
                <a:latin typeface="汉仪楷体简" panose="02010600000101010101" charset="-122"/>
                <a:ea typeface="汉仪楷体简" panose="02010600000101010101" charset="-122"/>
              </a:rPr>
              <a:t>头子</a:t>
            </a:r>
            <a:endParaRPr lang="zh-CN" altLang="en-US" sz="440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42100" y="1651635"/>
            <a:ext cx="2765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楷体简" panose="02010600000101010101" charset="-122"/>
                <a:ea typeface="汉仪楷体简" panose="02010600000101010101" charset="-122"/>
              </a:rPr>
              <a:t>其他</a:t>
            </a:r>
            <a:r>
              <a:rPr lang="zh-CN" altLang="en-US" sz="4400">
                <a:solidFill>
                  <a:srgbClr val="FF0000"/>
                </a:solidFill>
                <a:latin typeface="汉仪楷体简" panose="02010600000101010101" charset="-122"/>
                <a:ea typeface="汉仪楷体简" panose="02010600000101010101" charset="-122"/>
              </a:rPr>
              <a:t>官绅</a:t>
            </a:r>
            <a:endParaRPr lang="zh-CN" altLang="en-US" sz="4400">
              <a:solidFill>
                <a:srgbClr val="FF0000"/>
              </a:solidFill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30905" y="2890520"/>
            <a:ext cx="46901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官：当官的人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47510" y="2893060"/>
            <a:ext cx="469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绅：有地位、有权势的人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2" name="图片 1" descr="IMG_0537"/>
          <p:cNvPicPr>
            <a:picLocks noChangeAspect="1"/>
          </p:cNvPicPr>
          <p:nvPr/>
        </p:nvPicPr>
        <p:blipFill>
          <a:blip r:embed="rId3"/>
          <a:srcRect l="13222" r="64812" b="58628"/>
          <a:stretch>
            <a:fillRect/>
          </a:stretch>
        </p:blipFill>
        <p:spPr>
          <a:xfrm>
            <a:off x="4438015" y="120015"/>
            <a:ext cx="2926080" cy="2532380"/>
          </a:xfrm>
          <a:prstGeom prst="round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00330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47802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959725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90270" y="603313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4404360" y="6015990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7910830" y="596455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79755" y="1564005"/>
            <a:ext cx="112395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西门豹发动老百姓开凿了十二条渠道，把漳河的水引到田里。庄稼得到了灌溉，年年都获得好收成。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79755" y="1564005"/>
            <a:ext cx="112395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西门豹发动老百姓开凿了十二条渠道，把漳河的水引到田里。庄稼得到了灌溉，年年都获得好收成。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2235" y="3841750"/>
            <a:ext cx="112395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开</a:t>
            </a:r>
            <a:r>
              <a:rPr lang="zh-CN" altLang="en-US" sz="40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凿</a:t>
            </a:r>
            <a:r>
              <a:rPr lang="zh-CN" altLang="en-US" sz="4000" b="1">
                <a:solidFill>
                  <a:schemeClr val="tx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渠道</a:t>
            </a:r>
            <a:r>
              <a:rPr lang="zh-CN" altLang="en-US" sz="40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  </a:t>
            </a:r>
            <a:r>
              <a:rPr lang="zh-CN" altLang="en-US" sz="4000" b="1">
                <a:solidFill>
                  <a:schemeClr val="tx1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引水</a:t>
            </a:r>
            <a:r>
              <a:rPr lang="zh-CN" altLang="en-US" sz="40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</a:rPr>
              <a:t>灌溉</a:t>
            </a:r>
            <a:endParaRPr lang="zh-CN" altLang="en-US" sz="4000" b="1">
              <a:solidFill>
                <a:srgbClr val="FF0000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81985" y="3761105"/>
            <a:ext cx="1004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</a:rPr>
              <a:t>záo</a:t>
            </a:r>
            <a:endParaRPr lang="zh-CN" altLang="en-US" sz="2800" b="1">
              <a:solidFill>
                <a:srgbClr val="FF0000"/>
              </a:solidFill>
              <a:latin typeface="Kaiti SC Bold" panose="02010600040101010101" charset="-122"/>
              <a:ea typeface="Kaiti SC Bold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46115" y="3761105"/>
            <a:ext cx="2525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</a:rPr>
              <a:t>guàn gài</a:t>
            </a:r>
            <a:endParaRPr lang="zh-CN" altLang="en-US" sz="2800" b="1">
              <a:solidFill>
                <a:srgbClr val="FF0000"/>
              </a:solidFill>
              <a:latin typeface="Kaiti SC Bold" panose="02010600040101010101" charset="-122"/>
              <a:ea typeface="Kaiti SC Bold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4" name="图片 3" descr="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1129030"/>
            <a:ext cx="4544695" cy="4544695"/>
          </a:xfrm>
          <a:prstGeom prst="rect">
            <a:avLst/>
          </a:prstGeom>
        </p:spPr>
      </p:pic>
      <p:pic>
        <p:nvPicPr>
          <p:cNvPr id="5" name="图片 4" descr="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985" y="1129665"/>
            <a:ext cx="4681220" cy="4544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穿越时空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2" name="图片 1" descr="IMG_0537"/>
          <p:cNvPicPr>
            <a:picLocks noChangeAspect="1"/>
          </p:cNvPicPr>
          <p:nvPr/>
        </p:nvPicPr>
        <p:blipFill>
          <a:blip r:embed="rId3"/>
          <a:srcRect l="13222" r="64812" b="58628"/>
          <a:stretch>
            <a:fillRect/>
          </a:stretch>
        </p:blipFill>
        <p:spPr>
          <a:xfrm>
            <a:off x="4438015" y="120015"/>
            <a:ext cx="2926080" cy="2532380"/>
          </a:xfrm>
          <a:prstGeom prst="round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00330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478020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959725" y="2916555"/>
            <a:ext cx="2849245" cy="2835275"/>
          </a:xfrm>
          <a:prstGeom prst="round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90270" y="603313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4404360" y="6015990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7910830" y="596455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" name="圆角矩形 3"/>
          <p:cNvSpPr/>
          <p:nvPr/>
        </p:nvSpPr>
        <p:spPr>
          <a:xfrm>
            <a:off x="214630" y="821055"/>
            <a:ext cx="3844925" cy="493014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10685" y="821055"/>
            <a:ext cx="3729355" cy="493903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8151495" y="821690"/>
            <a:ext cx="3700145" cy="493014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90270" y="603313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1" name="文本框 10"/>
          <p:cNvSpPr txBox="1"/>
          <p:nvPr/>
        </p:nvSpPr>
        <p:spPr>
          <a:xfrm>
            <a:off x="4404360" y="6015990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     </a:t>
            </a:r>
            <a:r>
              <a:rPr lang="zh-CN" altLang="en-US" sz="4000" b="1"/>
              <a:t>（          ）</a:t>
            </a:r>
            <a:endParaRPr lang="zh-CN" altLang="en-US" sz="4000" b="1"/>
          </a:p>
        </p:txBody>
      </p:sp>
      <p:sp>
        <p:nvSpPr>
          <p:cNvPr id="12" name="文本框 11"/>
          <p:cNvSpPr txBox="1"/>
          <p:nvPr/>
        </p:nvSpPr>
        <p:spPr>
          <a:xfrm>
            <a:off x="7910830" y="5964555"/>
            <a:ext cx="3728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          </a:t>
            </a:r>
            <a:r>
              <a:rPr lang="zh-CN" altLang="en-US" sz="4000" b="1"/>
              <a:t>（          ）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IMG_06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460" y="-17780"/>
            <a:ext cx="4837430" cy="6855460"/>
          </a:xfrm>
          <a:prstGeom prst="rect">
            <a:avLst/>
          </a:prstGeom>
        </p:spPr>
      </p:pic>
      <p:pic>
        <p:nvPicPr>
          <p:cNvPr id="9" name="图片 8" descr="IMG_06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25" y="17780"/>
            <a:ext cx="5174615" cy="6840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81549" y="1302676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1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4089" y="219993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2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4249" y="314100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3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1549" y="3461676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4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1549" y="437036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5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8214" y="4707546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6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04779" y="33430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7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04779" y="65561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8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04779" y="96549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9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91749" y="1527466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10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749" y="2399321"/>
            <a:ext cx="89959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600" dirty="0">
                <a:solidFill>
                  <a:srgbClr val="FF0000"/>
                </a:solidFill>
              </a:rPr>
              <a:t>11</a:t>
            </a:r>
            <a:endParaRPr kumimoji="1"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32525" y="1586865"/>
            <a:ext cx="4763770" cy="239014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409690" y="1599565"/>
            <a:ext cx="5003800" cy="165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学习要求：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读：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自由朗读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1-9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自然段。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想：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怎样才能说得简要清楚？说给同桌听一听。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2560" y="812800"/>
            <a:ext cx="11915140" cy="195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战国时期，魏国的国君派西门豹去管理漳河边上的邺县。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西门豹到了那个地方，看到田地荒芜，人烟稀少，就找了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位老大爷来，问他是怎么回事。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就找了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位老大爷来，问他是怎么回事。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861435" y="1596390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2425700" y="1998980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大括号 5"/>
          <p:cNvSpPr/>
          <p:nvPr/>
        </p:nvSpPr>
        <p:spPr>
          <a:xfrm>
            <a:off x="9500870" y="1240155"/>
            <a:ext cx="161290" cy="1233170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8055" y="1596390"/>
            <a:ext cx="233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西门豹看、问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4129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2560" y="812800"/>
            <a:ext cx="11915140" cy="195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战国时期，魏国的国君派西门豹去管理漳河边上的邺县。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西门豹到了那个地方，看到田地荒芜，人烟稀少，就找了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问他是怎么回事。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就找了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位老大爷来，问他是怎么回事。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9500870" y="1240155"/>
            <a:ext cx="161290" cy="1233170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8055" y="1596390"/>
            <a:ext cx="233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西门豹看、问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2560" y="2766695"/>
            <a:ext cx="11915140" cy="3486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：“这话是谁说的？”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：“新娘是从哪儿来的？”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：“那么漳河发过大水没有呢？”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391400" y="3048635"/>
            <a:ext cx="1001395" cy="6457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合并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4129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2560" y="812800"/>
            <a:ext cx="11915140" cy="195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战国时期，魏国的国君派西门豹去管理漳河边上的邺县。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西门豹到了那个地方，看到田地荒芜，人烟稀少，就找了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问他是怎么回事。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就找了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位老大爷来，问他是怎么回事。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9500870" y="1240155"/>
            <a:ext cx="161290" cy="1233170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8055" y="1596390"/>
            <a:ext cx="233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西门豹看、问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2560" y="2766695"/>
            <a:ext cx="11915140" cy="3486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latin typeface="Kaiti SC" panose="02010600040101010101" charset="-122"/>
                <a:ea typeface="Kaiti SC" panose="02010600040101010101" charset="-122"/>
                <a:cs typeface="Kaiti SC" panose="02010600040101010101" charset="-122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：“这话是谁说的？”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：“新娘是从哪儿来的？”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：“那么漳河发过大水没有呢？”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Kaiti SC" panose="02010600040101010101" charset="-122"/>
                <a:ea typeface="Kaiti SC" panose="02010600040101010101" charset="-122"/>
                <a:cs typeface="Kaiti SC" panose="02010600040101010101" charset="-122"/>
              </a:rPr>
              <a:t>      </a:t>
            </a:r>
            <a:endParaRPr lang="en-US" altLang="zh-CN" sz="2800">
              <a:solidFill>
                <a:schemeClr val="tx1"/>
              </a:solidFill>
              <a:latin typeface="Kaiti SC" panose="02010600040101010101" charset="-122"/>
              <a:ea typeface="Kaiti SC" panose="02010600040101010101" charset="-122"/>
              <a:cs typeface="Kaiti SC" panose="02010600040101010101" charset="-122"/>
            </a:endParaRPr>
          </a:p>
          <a:p>
            <a:pPr algn="l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391400" y="3048635"/>
            <a:ext cx="1001395" cy="6457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合并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2050415" y="2532380"/>
            <a:ext cx="662305" cy="61341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050415" y="2467610"/>
            <a:ext cx="840105" cy="1566545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1985645" y="2532380"/>
            <a:ext cx="953135" cy="2470785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4129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774065"/>
            <a:ext cx="9222105" cy="608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都是河神娶媳妇给闹的。河神是漳河的神，每年要娶一个年轻漂亮的姑娘。要不给他送去，漳河就要发大水，把田地全淹了。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 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巫婆说的。地方上的官绅每年出面给河神办喜事，硬逼着老百姓出钱。每闹一次，他们要收几百万钱，办喜事只花二三十万，多下来的就跟巫婆分了。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。”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没有发过。倒是夏天雨水少，年年干旱。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2795" y="67945"/>
            <a:ext cx="3341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怎么回事？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22105" y="774700"/>
            <a:ext cx="3035935" cy="608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4129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774065"/>
            <a:ext cx="9222105" cy="608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都是河神娶媳妇给闹的。河神是漳河的神，每年要娶一个年轻漂亮的姑娘。要不给他送去，漳河就要发大水，把田地全淹了。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 </a:t>
            </a:r>
            <a:endParaRPr lang="en-US" altLang="zh-CN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巫婆说的。地方上的官绅每年出面给河神办喜事，硬逼着老百姓出钱。每闹一次，他们要收几百万钱，办喜事只花二三十万，多下来的就跟巫婆分了。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。”</a:t>
            </a:r>
            <a:endParaRPr lang="en-US" altLang="zh-CN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......</a:t>
            </a:r>
            <a:endParaRPr lang="en-US" altLang="zh-CN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老大爷说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：“</a:t>
            </a:r>
            <a:r>
              <a:rPr lang="en-US" altLang="zh-CN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没有发过。倒是夏天雨水少，年年干旱。</a:t>
            </a:r>
            <a:r>
              <a:rPr lang="zh-CN" altLang="en-US" sz="2400">
                <a:solidFill>
                  <a:schemeClr val="bg1">
                    <a:lumMod val="8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>
              <a:solidFill>
                <a:schemeClr val="bg1">
                  <a:lumMod val="8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2795" y="67945"/>
            <a:ext cx="3341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怎么回事？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22105" y="774700"/>
            <a:ext cx="3035935" cy="608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717925" y="901065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大括号 17"/>
          <p:cNvSpPr/>
          <p:nvPr/>
        </p:nvSpPr>
        <p:spPr>
          <a:xfrm>
            <a:off x="9500870" y="901065"/>
            <a:ext cx="114935" cy="1007110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947275" y="1099820"/>
            <a:ext cx="1146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娶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线连接符 6"/>
          <p:cNvCxnSpPr/>
          <p:nvPr/>
        </p:nvCxnSpPr>
        <p:spPr>
          <a:xfrm flipV="1">
            <a:off x="2940685" y="1273810"/>
            <a:ext cx="2636520" cy="1397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4129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" name="圆角矩形 3"/>
          <p:cNvSpPr/>
          <p:nvPr/>
        </p:nvSpPr>
        <p:spPr>
          <a:xfrm>
            <a:off x="429895" y="259080"/>
            <a:ext cx="7571105" cy="5924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同桌合作，找一找老大爷的回答还有哪些要点？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6" name="内容占位符 5"/>
          <p:cNvGraphicFramePr/>
          <p:nvPr>
            <p:ph idx="1"/>
            <p:custDataLst>
              <p:tags r:id="rId3"/>
            </p:custDataLst>
          </p:nvPr>
        </p:nvGraphicFramePr>
        <p:xfrm>
          <a:off x="689610" y="1141095"/>
          <a:ext cx="1051560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4610"/>
                <a:gridCol w="1570990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老大爷的回答</a:t>
                      </a:r>
                      <a:endParaRPr lang="zh-CN" altLang="en-US" sz="28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/>
                        <a:t>关键字</a:t>
                      </a:r>
                      <a:endParaRPr lang="zh-CN" altLang="en-US" sz="2800" b="1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fontAlgn="auto">
                        <a:lnSpc>
                          <a:spcPts val="3000"/>
                        </a:lnSpc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都是河神娶媳妇给闹的。河神是漳河的神，每年要娶一个年轻漂亮的姑娘。要不给他送去，漳河就要发大水，把田地全淹了。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Kaiti SC Bold" panose="02010600040101010101" charset="-122"/>
                          <a:ea typeface="Kaiti SC Bold" panose="02010600040101010101" charset="-122"/>
                        </a:rPr>
                        <a:t> </a:t>
                      </a: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Kaiti SC Bold" panose="02010600040101010101" charset="-122"/>
                          <a:ea typeface="Kaiti SC Bold" panose="02010600040101010101" charset="-122"/>
                        </a:rPr>
                        <a:t>娶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Kaiti SC Bold" panose="02010600040101010101" charset="-122"/>
                        <a:ea typeface="Kaiti SC Bold" panose="02010600040101010101" charset="-122"/>
                      </a:endParaRPr>
                    </a:p>
                  </a:txBody>
                  <a:tcPr/>
                </a:tc>
              </a:tr>
              <a:tr h="1234440">
                <a:tc>
                  <a:txBody>
                    <a:bodyPr/>
                    <a:p>
                      <a:pPr fontAlgn="auto">
                        <a:lnSpc>
                          <a:spcPts val="3000"/>
                        </a:lnSpc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巫婆说的。地方上的官绅每年出面给河神办喜事，硬逼着老百姓出钱。每闹一次，他们要收几百万钱，办喜事只花二三十万，多下来的就跟巫婆分了。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fontAlgn="auto">
                        <a:lnSpc>
                          <a:spcPts val="3000"/>
                        </a:lnSpc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。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fontAlgn="auto">
                        <a:lnSpc>
                          <a:spcPts val="3000"/>
                        </a:lnSpc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没有发过。倒是夏天雨水少，年年干旱。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圆角矩形 16"/>
          <p:cNvSpPr/>
          <p:nvPr/>
        </p:nvSpPr>
        <p:spPr>
          <a:xfrm>
            <a:off x="2000250" y="1660525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802245" y="2571115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9700895" y="2571115"/>
            <a:ext cx="1146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逼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188835" y="5334000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700895" y="3973195"/>
            <a:ext cx="1146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逃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658485" y="6177280"/>
            <a:ext cx="306705" cy="386715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700895" y="6109335"/>
            <a:ext cx="1146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旱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上弧形箭头 9"/>
          <p:cNvSpPr/>
          <p:nvPr/>
        </p:nvSpPr>
        <p:spPr>
          <a:xfrm rot="5400000">
            <a:off x="10363835" y="2068830"/>
            <a:ext cx="1076325" cy="57150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上弧形箭头 2"/>
          <p:cNvSpPr/>
          <p:nvPr/>
        </p:nvSpPr>
        <p:spPr>
          <a:xfrm rot="5400000">
            <a:off x="10111740" y="3410585"/>
            <a:ext cx="1590040" cy="579755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上弧形箭头 10"/>
          <p:cNvSpPr/>
          <p:nvPr/>
        </p:nvSpPr>
        <p:spPr>
          <a:xfrm rot="5400000">
            <a:off x="9933305" y="5200650"/>
            <a:ext cx="1972310" cy="588645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38535" y="1660525"/>
            <a:ext cx="3341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串联</a:t>
            </a:r>
            <a:endParaRPr lang="zh-CN" altLang="en-US" sz="4000" b="1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9" name="直线连接符 6"/>
          <p:cNvCxnSpPr/>
          <p:nvPr/>
        </p:nvCxnSpPr>
        <p:spPr>
          <a:xfrm>
            <a:off x="1446530" y="2077720"/>
            <a:ext cx="199707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6"/>
          <p:cNvCxnSpPr/>
          <p:nvPr/>
        </p:nvCxnSpPr>
        <p:spPr>
          <a:xfrm>
            <a:off x="7495540" y="2967355"/>
            <a:ext cx="199707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6"/>
          <p:cNvCxnSpPr/>
          <p:nvPr/>
        </p:nvCxnSpPr>
        <p:spPr>
          <a:xfrm flipV="1">
            <a:off x="689610" y="3296920"/>
            <a:ext cx="774065" cy="698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6"/>
          <p:cNvCxnSpPr/>
          <p:nvPr/>
        </p:nvCxnSpPr>
        <p:spPr>
          <a:xfrm flipV="1">
            <a:off x="4155440" y="5715000"/>
            <a:ext cx="4811395" cy="571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/>
      <p:bldP spid="23" grpId="0" bldLvl="0" animBg="1"/>
      <p:bldP spid="26" grpId="0"/>
      <p:bldP spid="24" grpId="0" bldLvl="0" animBg="1"/>
      <p:bldP spid="28" grpId="0"/>
      <p:bldP spid="10" grpId="0" bldLvl="0" animBg="1"/>
      <p:bldP spid="3" grpId="0" bldLvl="0" animBg="1"/>
      <p:bldP spid="11" grpId="0" bldLvl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903605" y="1062355"/>
            <a:ext cx="98094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看到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     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老大爷答：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娶    逼     逃     旱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03605" y="3557905"/>
            <a:ext cx="10095865" cy="9975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小卫士们，请你</a:t>
            </a: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简单说说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西门豹是怎么调查民情的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5845" y="0"/>
            <a:ext cx="352615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</a:rPr>
              <a:t>我来评一评：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合并问句</a:t>
            </a: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  <a:sym typeface="+mn-ea"/>
              </a:rPr>
              <a:t>✩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抓关键字</a:t>
            </a: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  <a:sym typeface="+mn-ea"/>
              </a:rPr>
              <a:t>✩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ct val="100000"/>
              </a:lnSpc>
            </a:pPr>
            <a:endParaRPr lang="zh-CN" altLang="en-US" b="1"/>
          </a:p>
          <a:p>
            <a:endParaRPr lang="zh-CN" altLang="en-US" b="1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0665(20211017-18490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975225" y="1447165"/>
            <a:ext cx="68961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800" b="1" spc="-10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？</a:t>
            </a:r>
            <a:endParaRPr lang="zh-CN" altLang="en-US" sz="7800" b="1" spc="-100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458595" y="1902460"/>
            <a:ext cx="43281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娶 </a:t>
            </a:r>
            <a:r>
              <a:rPr lang="en-US" altLang="zh-CN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逼 </a:t>
            </a:r>
            <a:r>
              <a:rPr lang="en-US" altLang="zh-CN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逃</a:t>
            </a:r>
            <a:endParaRPr lang="zh-CN" altLang="en-US" sz="600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左大括号 3"/>
          <p:cNvSpPr/>
          <p:nvPr/>
        </p:nvSpPr>
        <p:spPr>
          <a:xfrm rot="16200000">
            <a:off x="2882265" y="1884045"/>
            <a:ext cx="887730" cy="2955290"/>
          </a:xfrm>
          <a:prstGeom prst="lef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39670" y="3950970"/>
            <a:ext cx="43281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人祸</a:t>
            </a:r>
            <a:endParaRPr lang="zh-CN" altLang="en-US" sz="6000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Kaiti SC Regular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76160" y="1903095"/>
            <a:ext cx="26974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旱</a:t>
            </a:r>
            <a:endParaRPr lang="zh-CN" altLang="en-US" sz="6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Kaiti SC Regular" panose="02010600040101010101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7896225" y="3000375"/>
            <a:ext cx="0" cy="871855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21830" y="3954780"/>
            <a:ext cx="3051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天灾</a:t>
            </a:r>
            <a:endParaRPr lang="zh-CN" altLang="en-US" sz="6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Kaiti SC Regular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51120" y="4047490"/>
            <a:ext cx="16173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楷体" panose="02010609060101010101" charset="-122"/>
                <a:ea typeface="楷体" panose="02010609060101010101" charset="-122"/>
              </a:rPr>
              <a:t>＞</a:t>
            </a:r>
            <a:endParaRPr lang="zh-CN" altLang="en-US" sz="5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4" name="圆角矩形 3"/>
          <p:cNvSpPr/>
          <p:nvPr/>
        </p:nvSpPr>
        <p:spPr>
          <a:xfrm>
            <a:off x="1036320" y="635000"/>
            <a:ext cx="10834370" cy="12757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默读</a:t>
            </a:r>
            <a:r>
              <a:rPr lang="en-US" altLang="zh-CN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10-15</a:t>
            </a:r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自然段，理清惩治步骤，四人小组里简单说说西门豹惩治恶人的理由和结果。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1344930" y="2554605"/>
          <a:ext cx="9987915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0250"/>
                <a:gridCol w="3270250"/>
                <a:gridCol w="3447415"/>
              </a:tblGrid>
              <a:tr h="75565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惩治过程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理由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结果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34000"/>
                      </a:schemeClr>
                    </a:solidFill>
                  </a:tcPr>
                </a:tc>
              </a:tr>
              <a:tr h="75565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治巫婆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</a:tr>
              <a:tr h="75565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治官绅头子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</a:tr>
              <a:tr h="75565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</a:rPr>
                        <a:t>治其他官绅</a:t>
                      </a:r>
                      <a:endParaRPr lang="zh-CN" altLang="en-US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4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92075" y="612140"/>
            <a:ext cx="12099925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西门豹一看，女孩满脸泪水。他回过头来对巫婆说</a:t>
            </a:r>
            <a:r>
              <a:rPr lang="en-US" altLang="zh-CN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“不行，这个姑娘不漂亮，河神不会满意的。麻烦你去跟河神说一声，说我要选个漂亮的，过几天就送去。”</a:t>
            </a:r>
            <a:endParaRPr lang="zh-CN" altLang="en-US"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340" y="0"/>
            <a:ext cx="8732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+mn-ea"/>
              </a:rPr>
              <a:t>转换人称，变换句式</a:t>
            </a:r>
            <a:endParaRPr lang="zh-CN" altLang="en-US" sz="40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92075" y="612140"/>
            <a:ext cx="12099925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西门豹一看，女孩满脸泪水。他回过头来对巫婆说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不行，这个姑娘不漂亮，河神不会满意的。麻烦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去跟河神说一声，说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要选个漂亮的，过几天就送去。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340" y="0"/>
            <a:ext cx="8732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+mn-ea"/>
              </a:rPr>
              <a:t>转换人称，变换句式</a:t>
            </a:r>
            <a:endParaRPr lang="zh-CN" altLang="en-US" sz="40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" y="4034155"/>
            <a:ext cx="1209992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西门豹一看，女孩满脸泪水。他回过头来对巫婆说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不行，这个姑娘不漂亮，河神不会满意的。麻烦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巫婆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去跟河神说一声，说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要选个漂亮的，过几天就送去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0" y="894080"/>
            <a:ext cx="1207198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西门豹对官绅的头子说：“巫婆怎么还不回来，麻烦你去催一催吧。”</a:t>
            </a:r>
            <a:endParaRPr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西门豹回过头来，看着他们说：“怎么还不回来，请你们去催催吧！”</a:t>
            </a:r>
            <a:endParaRPr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西门豹说：“好吧，再等一会儿。”过了一会儿，他才说：“起来吧，看样子是河神把他们留下了。你们都回去吧。”</a:t>
            </a:r>
            <a:endParaRPr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340" y="0"/>
            <a:ext cx="8732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+mn-ea"/>
              </a:rPr>
              <a:t>转换人称，变换句式</a:t>
            </a:r>
            <a:endParaRPr lang="zh-CN" altLang="en-US" sz="40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3" name="减号 2"/>
          <p:cNvSpPr/>
          <p:nvPr/>
        </p:nvSpPr>
        <p:spPr>
          <a:xfrm>
            <a:off x="744220" y="4098925"/>
            <a:ext cx="3116580" cy="467995"/>
          </a:xfrm>
          <a:prstGeom prst="mathMin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L 形 4"/>
          <p:cNvSpPr/>
          <p:nvPr/>
        </p:nvSpPr>
        <p:spPr>
          <a:xfrm rot="10800000" flipH="1">
            <a:off x="3311525" y="4017010"/>
            <a:ext cx="2218055" cy="259080"/>
          </a:xfrm>
          <a:prstGeom prst="corner">
            <a:avLst>
              <a:gd name="adj1" fmla="val 50000"/>
              <a:gd name="adj2" fmla="val 5589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L 形 5"/>
          <p:cNvSpPr/>
          <p:nvPr/>
        </p:nvSpPr>
        <p:spPr>
          <a:xfrm rot="10800000" flipH="1">
            <a:off x="5382895" y="3772535"/>
            <a:ext cx="2530475" cy="252095"/>
          </a:xfrm>
          <a:prstGeom prst="corner">
            <a:avLst>
              <a:gd name="adj1" fmla="val 50000"/>
              <a:gd name="adj2" fmla="val 55895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L 形 8"/>
          <p:cNvSpPr/>
          <p:nvPr/>
        </p:nvSpPr>
        <p:spPr>
          <a:xfrm rot="10800000" flipH="1">
            <a:off x="7742555" y="3486785"/>
            <a:ext cx="3074670" cy="292100"/>
          </a:xfrm>
          <a:prstGeom prst="corner">
            <a:avLst>
              <a:gd name="adj1" fmla="val 50000"/>
              <a:gd name="adj2" fmla="val 5589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上弧形箭头 9"/>
          <p:cNvSpPr/>
          <p:nvPr/>
        </p:nvSpPr>
        <p:spPr>
          <a:xfrm rot="20760000">
            <a:off x="2392680" y="2611120"/>
            <a:ext cx="1706245" cy="67945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5080" y="3397885"/>
            <a:ext cx="2302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到了河神娶媳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妇的日子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8975" y="3181985"/>
            <a:ext cx="2334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不漂亮，说一声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投进漳河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28615" y="2897505"/>
            <a:ext cx="2484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没回来，催一催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投进漳河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64450" y="2651760"/>
            <a:ext cx="308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没回来，催一催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跪地求饶，放过他们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</p:txBody>
      </p:sp>
      <p:sp>
        <p:nvSpPr>
          <p:cNvPr id="14" name="上弧形箭头 13"/>
          <p:cNvSpPr/>
          <p:nvPr/>
        </p:nvSpPr>
        <p:spPr>
          <a:xfrm rot="21000000">
            <a:off x="4545330" y="2186940"/>
            <a:ext cx="1706245" cy="67945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上弧形箭头 14"/>
          <p:cNvSpPr/>
          <p:nvPr/>
        </p:nvSpPr>
        <p:spPr>
          <a:xfrm rot="21000000">
            <a:off x="6816725" y="1838960"/>
            <a:ext cx="1706245" cy="67945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94430" y="4250690"/>
            <a:ext cx="2302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治</a:t>
            </a:r>
            <a:r>
              <a:rPr lang="zh-CN" altLang="en-US" sz="2800" b="1"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巫婆</a:t>
            </a:r>
            <a:endParaRPr lang="zh-CN" altLang="en-US" sz="2800" b="1">
              <a:latin typeface="Songti SC Bold" panose="02010800040101010101" charset="-122"/>
              <a:ea typeface="Songti SC Bold" panose="02010800040101010101" charset="-122"/>
              <a:cs typeface="Songti SC Bold" panose="020108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41035" y="4003040"/>
            <a:ext cx="2302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治</a:t>
            </a:r>
            <a:r>
              <a:rPr lang="zh-CN" altLang="en-US" sz="2800" b="1">
                <a:solidFill>
                  <a:schemeClr val="tx1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官绅头子</a:t>
            </a:r>
            <a:endParaRPr lang="zh-CN" altLang="en-US" sz="2800" b="1">
              <a:solidFill>
                <a:schemeClr val="tx1"/>
              </a:solidFill>
              <a:latin typeface="Songti SC Bold" panose="02010800040101010101" charset="-122"/>
              <a:ea typeface="Songti SC Bold" panose="02010800040101010101" charset="-122"/>
              <a:cs typeface="Songti SC Bold" panose="020108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38160" y="3728720"/>
            <a:ext cx="2302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治</a:t>
            </a:r>
            <a:r>
              <a:rPr lang="zh-CN" altLang="en-US" sz="2800" b="1">
                <a:latin typeface="Songti SC Bold" panose="02010800040101010101" charset="-122"/>
                <a:ea typeface="Songti SC Bold" panose="02010800040101010101" charset="-122"/>
                <a:cs typeface="Songti SC Bold" panose="02010800040101010101" charset="-122"/>
              </a:rPr>
              <a:t>其他官绅</a:t>
            </a:r>
            <a:endParaRPr lang="zh-CN" altLang="en-US" sz="2800" b="1">
              <a:latin typeface="Songti SC Bold" panose="02010800040101010101" charset="-122"/>
              <a:ea typeface="Songti SC Bold" panose="02010800040101010101" charset="-122"/>
              <a:cs typeface="Songti SC Bold" panose="02010800040101010101" charset="-122"/>
            </a:endParaRPr>
          </a:p>
        </p:txBody>
      </p:sp>
      <p:sp>
        <p:nvSpPr>
          <p:cNvPr id="19" name="L 形 18"/>
          <p:cNvSpPr/>
          <p:nvPr/>
        </p:nvSpPr>
        <p:spPr>
          <a:xfrm rot="10800000" flipH="1">
            <a:off x="10659745" y="3215005"/>
            <a:ext cx="1480820" cy="271780"/>
          </a:xfrm>
          <a:prstGeom prst="corner">
            <a:avLst>
              <a:gd name="adj1" fmla="val 50000"/>
              <a:gd name="adj2" fmla="val 55895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372725" y="2585085"/>
            <a:ext cx="3088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Songti SC Bold" panose="02010800040101010101" charset="-122"/>
              </a:rPr>
              <a:t>老百姓明白了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Songti SC Bold" panose="02010800040101010101" charset="-122"/>
            </a:endParaRPr>
          </a:p>
        </p:txBody>
      </p:sp>
      <p:sp>
        <p:nvSpPr>
          <p:cNvPr id="21" name="上弧形箭头 20"/>
          <p:cNvSpPr/>
          <p:nvPr/>
        </p:nvSpPr>
        <p:spPr>
          <a:xfrm rot="21000000">
            <a:off x="9411335" y="1420495"/>
            <a:ext cx="1706245" cy="679450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047750" y="5135880"/>
            <a:ext cx="11093450" cy="12757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小卫士们，请你把西门豹惩治恶人的经过讲给史官听听，注意</a:t>
            </a: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讲清步骤，变换句式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4300" y="66675"/>
            <a:ext cx="4810760" cy="194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500"/>
              </a:lnSpc>
            </a:pPr>
            <a:r>
              <a:rPr lang="zh-CN" altLang="en-US" sz="3200" b="1">
                <a:solidFill>
                  <a:srgbClr val="FF0000"/>
                </a:solidFill>
                <a:latin typeface="Kaiti SC Bold" panose="02010600040101010101" charset="-122"/>
                <a:ea typeface="Kaiti SC Bold" panose="02010600040101010101" charset="-122"/>
              </a:rPr>
              <a:t>我来评一评：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ts val="3500"/>
              </a:lnSpc>
            </a:pP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讲清步骤</a:t>
            </a: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  <a:sym typeface="+mn-ea"/>
              </a:rPr>
              <a:t>✩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ts val="3500"/>
              </a:lnSpc>
            </a:pP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</a:rPr>
              <a:t>变换句式</a:t>
            </a:r>
            <a:r>
              <a:rPr lang="zh-CN" altLang="en-US" sz="3200" b="1">
                <a:latin typeface="Kaiti SC Regular" panose="02010600040101010101" charset="-122"/>
                <a:ea typeface="Kaiti SC Regular" panose="02010600040101010101" charset="-122"/>
                <a:sym typeface="+mn-ea"/>
              </a:rPr>
              <a:t>✩</a:t>
            </a:r>
            <a:endParaRPr lang="zh-CN" altLang="en-US" sz="3200" b="1">
              <a:latin typeface="Kaiti SC Regular" panose="02010600040101010101" charset="-122"/>
              <a:ea typeface="Kaiti SC Regular" panose="02010600040101010101" charset="-122"/>
            </a:endParaRPr>
          </a:p>
          <a:p>
            <a:pPr fontAlgn="auto">
              <a:lnSpc>
                <a:spcPts val="1800"/>
              </a:lnSpc>
            </a:pPr>
            <a:endParaRPr lang="zh-CN" altLang="en-US" b="1"/>
          </a:p>
          <a:p>
            <a:endParaRPr lang="zh-CN" altLang="en-US" b="1"/>
          </a:p>
        </p:txBody>
      </p:sp>
      <p:sp>
        <p:nvSpPr>
          <p:cNvPr id="24" name="矩形 23"/>
          <p:cNvSpPr/>
          <p:nvPr/>
        </p:nvSpPr>
        <p:spPr>
          <a:xfrm>
            <a:off x="1256030" y="3448685"/>
            <a:ext cx="1946910" cy="699770"/>
          </a:xfrm>
          <a:prstGeom prst="rect">
            <a:avLst/>
          </a:prstGeom>
          <a:noFill/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320415" y="3220720"/>
            <a:ext cx="2093595" cy="699770"/>
          </a:xfrm>
          <a:prstGeom prst="rect">
            <a:avLst/>
          </a:prstGeom>
          <a:noFill/>
          <a:ln w="4445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531485" y="2931160"/>
            <a:ext cx="2093595" cy="699770"/>
          </a:xfrm>
          <a:prstGeom prst="rect">
            <a:avLst/>
          </a:prstGeom>
          <a:noFill/>
          <a:ln w="44450" cmpd="sng">
            <a:solidFill>
              <a:schemeClr val="accent5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706995" y="2724150"/>
            <a:ext cx="2734310" cy="699770"/>
          </a:xfrm>
          <a:prstGeom prst="rect">
            <a:avLst/>
          </a:prstGeom>
          <a:noFill/>
          <a:ln w="44450" cmpd="sng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523855" y="2423160"/>
            <a:ext cx="1640840" cy="699770"/>
          </a:xfrm>
          <a:prstGeom prst="rect">
            <a:avLst/>
          </a:prstGeom>
          <a:noFill/>
          <a:ln w="44450" cmpd="sng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noFill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5" grpId="0" animBg="1"/>
      <p:bldP spid="11" grpId="0"/>
      <p:bldP spid="10" grpId="0" animBg="1"/>
      <p:bldP spid="17" grpId="0"/>
      <p:bldP spid="6" grpId="0" bldLvl="0" animBg="1"/>
      <p:bldP spid="12" grpId="0"/>
      <p:bldP spid="14" grpId="0" animBg="1"/>
      <p:bldP spid="18" grpId="0"/>
      <p:bldP spid="9" grpId="0" bldLvl="0" animBg="1"/>
      <p:bldP spid="13" grpId="0"/>
      <p:bldP spid="15" grpId="0" animBg="1"/>
      <p:bldP spid="20" grpId="1"/>
      <p:bldP spid="21" grpId="0" bldLvl="0" animBg="1"/>
      <p:bldP spid="22" grpId="0" bldLvl="0" animBg="1"/>
      <p:bldP spid="19" grpId="0" animBg="1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62100"/>
            <a:ext cx="12191365" cy="5325110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212090" y="360045"/>
            <a:ext cx="11313795" cy="6877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借助情节图把西门豹治邺的故事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简要讲述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Kaiti SC Regular" panose="02010600040101010101" charset="-122"/>
              </a:rPr>
              <a:t>给爸爸妈妈听。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Kaiti SC Regular" panose="0201060004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6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4322445" y="1569085"/>
            <a:ext cx="949960" cy="63881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06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57860" y="146050"/>
            <a:ext cx="68961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800" spc="-10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大 禹</a:t>
            </a:r>
            <a:endParaRPr lang="zh-CN" altLang="en-US" sz="7800" spc="-1000" dirty="0" smtClean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2037080" y="2138680"/>
            <a:ext cx="769556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8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看动作，猜人物</a:t>
            </a:r>
            <a:endParaRPr lang="zh-CN" altLang="en-US" sz="7800" dirty="0" smtClean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47950" y="3996055"/>
            <a:ext cx="68961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司马光</a:t>
            </a:r>
            <a:endParaRPr lang="zh-CN" altLang="en-US" sz="780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0667(20211017-19171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2047240" y="5140325"/>
            <a:ext cx="68961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司马光砸缸</a:t>
            </a:r>
            <a:endParaRPr lang="zh-CN" altLang="en-US" sz="780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5961380" y="2687955"/>
            <a:ext cx="65316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          </a:t>
            </a:r>
            <a:r>
              <a:rPr lang="zh-CN" altLang="en-US" sz="4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史官</a:t>
            </a:r>
            <a:endParaRPr lang="en-US" altLang="zh-CN" sz="480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专门记录历史事件</a:t>
            </a:r>
            <a:endParaRPr lang="zh-CN" altLang="en-US" sz="4000" dirty="0" smtClean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pic>
        <p:nvPicPr>
          <p:cNvPr id="2" name="图片 1" descr="史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70" y="175260"/>
            <a:ext cx="5006975" cy="6473825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/>
          <a:srcRect l="20464" t="16719" r="69336" b="53532"/>
          <a:stretch>
            <a:fillRect/>
          </a:stretch>
        </p:blipFill>
        <p:spPr>
          <a:xfrm>
            <a:off x="9015416" y="1068252"/>
            <a:ext cx="1045879" cy="140520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250055" y="2868930"/>
            <a:ext cx="732155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          </a:t>
            </a:r>
            <a:r>
              <a:rPr lang="zh-CN" altLang="en-US" sz="4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乞丐皇帝</a:t>
            </a:r>
            <a:r>
              <a:rPr lang="en-US" altLang="zh-CN" sz="4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:</a:t>
            </a:r>
            <a:r>
              <a:rPr lang="zh-CN" altLang="en-US" sz="480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朱元璋</a:t>
            </a:r>
            <a:endParaRPr lang="en-US" altLang="zh-CN" sz="480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  <a:p>
            <a:pPr algn="l">
              <a:lnSpc>
                <a:spcPct val="150000"/>
              </a:lnSpc>
            </a:pPr>
            <a:endParaRPr lang="zh-CN" altLang="en-US" sz="4000" dirty="0" smtClean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" y="193040"/>
            <a:ext cx="5561965" cy="6530975"/>
          </a:xfrm>
          <a:prstGeom prst="rect">
            <a:avLst/>
          </a:prstGeom>
          <a:effectLst>
            <a:softEdge rad="3683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hqprint"/>
            <a:srcRect/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hqprint"/>
            <a:srcRect/>
            <a:stretch>
              <a:fillRect/>
            </a:stretch>
          </p:blipFill>
          <p:spPr>
            <a:xfrm>
              <a:off x="-1" y="3304032"/>
              <a:ext cx="12192001" cy="3553968"/>
            </a:xfrm>
            <a:prstGeom prst="rect">
              <a:avLst/>
            </a:prstGeom>
          </p:spPr>
        </p:pic>
      </p:grpSp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5983407" y="1713550"/>
            <a:ext cx="7036169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6600" b="1"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</a:t>
            </a:r>
            <a:r>
              <a:rPr lang="zh-CN" altLang="en-US" sz="6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豹</a:t>
            </a:r>
            <a:endParaRPr lang="zh-CN" altLang="en-US" sz="6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0537"/>
          <p:cNvPicPr>
            <a:picLocks noChangeAspect="1"/>
          </p:cNvPicPr>
          <p:nvPr/>
        </p:nvPicPr>
        <p:blipFill>
          <a:blip r:embed="rId3"/>
          <a:srcRect l="13222" r="64812" b="58628"/>
          <a:stretch>
            <a:fillRect/>
          </a:stretch>
        </p:blipFill>
        <p:spPr>
          <a:xfrm>
            <a:off x="311785" y="231140"/>
            <a:ext cx="5671820" cy="6395720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TABLE_BEAUTIFY" val="smartTable{cfffa13b-b5f5-44ff-9951-ff603d525c40}"/>
</p:tagLst>
</file>

<file path=ppt/tags/tag3.xml><?xml version="1.0" encoding="utf-8"?>
<p:tagLst xmlns:p="http://schemas.openxmlformats.org/presentationml/2006/main">
  <p:tag name="KSO_WM_UNIT_TABLE_BEAUTIFY" val="smartTable{8cbe9b61-0025-4ca4-b393-9f8c4969f1fe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2821</Words>
  <Application>WPS 文字</Application>
  <PresentationFormat>宽屏</PresentationFormat>
  <Paragraphs>269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方正书宋_GBK</vt:lpstr>
      <vt:lpstr>Wingdings</vt:lpstr>
      <vt:lpstr>楷体</vt:lpstr>
      <vt:lpstr>汉仪楷体KW</vt:lpstr>
      <vt:lpstr>zihun150hao-yuxishouketi</vt:lpstr>
      <vt:lpstr>汉仪楷体简</vt:lpstr>
      <vt:lpstr>Kaiti SC Regular</vt:lpstr>
      <vt:lpstr>Kaiti SC Bold</vt:lpstr>
      <vt:lpstr>Kaiti SC</vt:lpstr>
      <vt:lpstr>Songti SC Bold</vt:lpstr>
      <vt:lpstr>微软雅黑</vt:lpstr>
      <vt:lpstr>汉仪旗黑</vt:lpstr>
      <vt:lpstr>宋体</vt:lpstr>
      <vt:lpstr>Arial Unicode MS</vt:lpstr>
      <vt:lpstr>汉仪书宋二KW</vt:lpstr>
      <vt:lpstr>Calibri</vt:lpstr>
      <vt:lpstr>Verdana</vt:lpstr>
      <vt:lpstr>Calibri Light</vt:lpstr>
      <vt:lpstr>Heiti SC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sunjie</dc:creator>
  <cp:lastModifiedBy>sunjie</cp:lastModifiedBy>
  <cp:revision>88</cp:revision>
  <dcterms:created xsi:type="dcterms:W3CDTF">2021-12-01T15:07:53Z</dcterms:created>
  <dcterms:modified xsi:type="dcterms:W3CDTF">2021-12-01T15:07:53Z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2052-3.4.2.5348</vt:lpwstr>
  </property>
  <property fmtid="{D5CDD505-2E9C-101B-9397-08002B2CF9AE}" pid="3" name="ICV">
    <vt:lpwstr>05CBD1FED1204258A20E6886AA6174FB</vt:lpwstr>
  </property>
</Properties>
</file>