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1156" r:id="rId5"/>
    <p:sldId id="1159" r:id="rId6"/>
    <p:sldId id="1160" r:id="rId8"/>
    <p:sldId id="1161" r:id="rId9"/>
    <p:sldId id="1162" r:id="rId10"/>
    <p:sldId id="1163" r:id="rId11"/>
    <p:sldId id="1172" r:id="rId12"/>
    <p:sldId id="1164" r:id="rId13"/>
    <p:sldId id="1158" r:id="rId14"/>
    <p:sldId id="1173" r:id="rId15"/>
    <p:sldId id="1157" r:id="rId16"/>
    <p:sldId id="1174" r:id="rId17"/>
    <p:sldId id="1175" r:id="rId18"/>
    <p:sldId id="1176" r:id="rId19"/>
    <p:sldId id="1165" r:id="rId20"/>
    <p:sldId id="1180" r:id="rId21"/>
    <p:sldId id="1178" r:id="rId22"/>
    <p:sldId id="1179" r:id="rId23"/>
    <p:sldId id="1181" r:id="rId24"/>
    <p:sldId id="1182" r:id="rId25"/>
    <p:sldId id="1183" r:id="rId26"/>
    <p:sldId id="1166" r:id="rId27"/>
    <p:sldId id="1184" r:id="rId28"/>
    <p:sldId id="1167" r:id="rId29"/>
    <p:sldId id="1185" r:id="rId30"/>
    <p:sldId id="1186" r:id="rId31"/>
    <p:sldId id="1187" r:id="rId32"/>
    <p:sldId id="1168" r:id="rId33"/>
    <p:sldId id="1190" r:id="rId34"/>
    <p:sldId id="1192" r:id="rId35"/>
    <p:sldId id="1191" r:id="rId36"/>
    <p:sldId id="1193" r:id="rId37"/>
    <p:sldId id="1194" r:id="rId38"/>
    <p:sldId id="1195" r:id="rId39"/>
    <p:sldId id="1196" r:id="rId40"/>
    <p:sldId id="1169" r:id="rId41"/>
    <p:sldId id="1170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408" y="-1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葫芦的作用可大了，它不仅可以制作成葫芦丝，加工成各种各样的工艺品，它还可以装水啊酒啊，古时候人们可喜欢葫芦了，因为它的发音很像“福禄”，象征着富贵吉祥，有着美好的寓意。怪不得有一个人说——我要的是葫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这里的一棵葫芦和课题中的葫芦意思一样吗？那这棵葫芦长得设么样呢？你从课文里读到了吗？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那个人为什么不想治？那邻居为什么让他治呢？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那个人为什么不想治？那邻居为什么让他治呢？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>
            <a:spLocks noGrp="1"/>
          </p:cNvSpPr>
          <p:nvPr>
            <p:ph type="dt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l"/>
            <a:endParaRPr lang="zh-CN" altLang="en-US" sz="1200">
              <a:solidFill>
                <a:srgbClr val="898989"/>
              </a:solidFill>
              <a:latin typeface="微软雅黑 Light" panose="020B0502040204020203" charset="-122"/>
              <a:ea typeface="微软雅黑 Light" panose="020B0502040204020203" charset="-122"/>
              <a:cs typeface="Calibri" panose="020F0502020204030204" pitchFamily="34" charset="0"/>
            </a:endParaRPr>
          </a:p>
        </p:txBody>
      </p:sp>
      <p:sp>
        <p:nvSpPr>
          <p:cNvPr id="8" name="文本框"/>
          <p:cNvSpPr>
            <a:spLocks noGrp="1"/>
          </p:cNvSpPr>
          <p:nvPr>
            <p:ph type="ftr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ctr"/>
            <a:endParaRPr lang="zh-CN" altLang="en-US" sz="1200">
              <a:solidFill>
                <a:srgbClr val="898989"/>
              </a:solidFill>
              <a:latin typeface="微软雅黑 Light" panose="020B0502040204020203" charset="-122"/>
              <a:ea typeface="微软雅黑 Light" panose="020B0502040204020203" charset="-122"/>
              <a:cs typeface="Calibri" panose="020F0502020204030204" pitchFamily="34" charset="0"/>
            </a:endParaRPr>
          </a:p>
        </p:txBody>
      </p:sp>
      <p:sp>
        <p:nvSpPr>
          <p:cNvPr id="9" name="文本框"/>
          <p:cNvSpPr>
            <a:spLocks noGrp="1"/>
          </p:cNvSpPr>
          <p:nvPr>
            <p:ph type="sldNum"/>
          </p:nvPr>
        </p:nvSpPr>
        <p:spPr>
          <a:xfrm>
            <a:off x="8610600" y="6356349"/>
            <a:ext cx="27432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微软雅黑 Light" panose="020B0502040204020203" charset="-122"/>
                <a:ea typeface="微软雅黑 Light" panose="020B0502040204020203" charset="-122"/>
                <a:cs typeface="Calibri" panose="020F0502020204030204" pitchFamily="34" charset="0"/>
              </a:rPr>
            </a:fld>
            <a:endParaRPr lang="zh-CN" altLang="en-US" sz="1200">
              <a:solidFill>
                <a:srgbClr val="898989"/>
              </a:solidFill>
              <a:latin typeface="微软雅黑 Light" panose="020B0502040204020203" charset="-122"/>
              <a:ea typeface="微软雅黑 Light" panose="020B0502040204020203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 hidden="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 hidden="1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 hidden="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E1036-BD64-4FAE-9FA0-4D0530D43C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 hidden="1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 hidden="1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30A81-400A-4591-8BD3-CF4F1ACF1B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buFontTx/>
              <a:buNone/>
              <a:defRPr kumimoji="1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kumimoji="1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Times New Roman" panose="0202060305040502030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6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tags" Target="../tags/tag1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6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tags" Target="../tags/tag2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ags" Target="../tags/tag23.xml"/><Relationship Id="rId3" Type="http://schemas.openxmlformats.org/officeDocument/2006/relationships/image" Target="../media/image1.png"/><Relationship Id="rId2" Type="http://schemas.openxmlformats.org/officeDocument/2006/relationships/tags" Target="../tags/tag2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ags" Target="../tags/tag25.xml"/><Relationship Id="rId4" Type="http://schemas.openxmlformats.org/officeDocument/2006/relationships/image" Target="../media/image1.png"/><Relationship Id="rId3" Type="http://schemas.openxmlformats.org/officeDocument/2006/relationships/tags" Target="../tags/tag24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ags" Target="../tags/tag27.xml"/><Relationship Id="rId3" Type="http://schemas.openxmlformats.org/officeDocument/2006/relationships/image" Target="../media/image1.png"/><Relationship Id="rId2" Type="http://schemas.openxmlformats.org/officeDocument/2006/relationships/tags" Target="../tags/tag26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tags" Target="../tags/tag29.xml"/><Relationship Id="rId2" Type="http://schemas.openxmlformats.org/officeDocument/2006/relationships/image" Target="../media/image1.png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6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tags" Target="../tags/tag30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tags" Target="../tags/tag3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ags" Target="../tags/tag34.xml"/><Relationship Id="rId3" Type="http://schemas.openxmlformats.org/officeDocument/2006/relationships/image" Target="../media/image1.png"/><Relationship Id="rId2" Type="http://schemas.openxmlformats.org/officeDocument/2006/relationships/tags" Target="../tags/tag33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ags" Target="../tags/tag36.xml"/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tags" Target="../tags/tag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0.jpe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tags" Target="../tags/tag38.xml"/><Relationship Id="rId2" Type="http://schemas.openxmlformats.org/officeDocument/2006/relationships/image" Target="../media/image1.png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tags" Target="../tags/tag40.xml"/><Relationship Id="rId2" Type="http://schemas.openxmlformats.org/officeDocument/2006/relationships/image" Target="../media/image1.png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ags" Target="../tags/tag8.xml"/><Relationship Id="rId4" Type="http://schemas.openxmlformats.org/officeDocument/2006/relationships/image" Target="../media/image1.png"/><Relationship Id="rId3" Type="http://schemas.openxmlformats.org/officeDocument/2006/relationships/tags" Target="../tags/tag7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.png"/><Relationship Id="rId7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tags" Target="../tags/tag10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tags" Target="../tags/tag13.xml"/><Relationship Id="rId2" Type="http://schemas.openxmlformats.org/officeDocument/2006/relationships/image" Target="../media/image1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4753610" cy="325374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66590" y="3088640"/>
            <a:ext cx="5884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常州市新北区百丈中心小学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刘媛媛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8860" y="1504315"/>
            <a:ext cx="7574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</a:t>
            </a:r>
            <a:r>
              <a:rPr lang="zh-CN" altLang="en-US" sz="7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我要的是葫芦</a:t>
            </a:r>
            <a:endParaRPr lang="zh-CN" altLang="en-US" sz="7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351135" y="5229860"/>
            <a:ext cx="1830705" cy="16281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组合 95233"/>
          <p:cNvGrpSpPr/>
          <p:nvPr/>
        </p:nvGrpSpPr>
        <p:grpSpPr>
          <a:xfrm>
            <a:off x="168275" y="3448685"/>
            <a:ext cx="5561330" cy="3462599"/>
            <a:chOff x="0" y="0"/>
            <a:chExt cx="2699" cy="2017"/>
          </a:xfrm>
        </p:grpSpPr>
        <p:pic>
          <p:nvPicPr>
            <p:cNvPr id="95235" name="图片 95234" descr="30-131224160310319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2699" cy="1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5236" name="文本框 95235"/>
            <p:cNvSpPr txBox="1"/>
            <p:nvPr/>
          </p:nvSpPr>
          <p:spPr>
            <a:xfrm>
              <a:off x="0" y="1480"/>
              <a:ext cx="1542" cy="53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400" b="1" dirty="0">
                  <a:latin typeface="Comic Sans MS" panose="030F0702030302020204" pitchFamily="66" charset="0"/>
                </a:rPr>
                <a:t> </a:t>
              </a:r>
              <a:r>
                <a:rPr lang="zh-CN" altLang="en-US" sz="5400" b="1" dirty="0">
                  <a:latin typeface="楷体" panose="02010609060101010101" charset="-122"/>
                  <a:ea typeface="楷体" panose="02010609060101010101" charset="-122"/>
                </a:rPr>
                <a:t>葡萄藤</a:t>
              </a:r>
              <a:endParaRPr lang="zh-CN" altLang="en-US" sz="5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5237" name="组合 95236"/>
          <p:cNvGrpSpPr/>
          <p:nvPr/>
        </p:nvGrpSpPr>
        <p:grpSpPr>
          <a:xfrm>
            <a:off x="6170295" y="13513"/>
            <a:ext cx="5427345" cy="3484561"/>
            <a:chOff x="3107" y="8"/>
            <a:chExt cx="2653" cy="2063"/>
          </a:xfrm>
        </p:grpSpPr>
        <p:pic>
          <p:nvPicPr>
            <p:cNvPr id="95238" name="图片 95237" descr="C:\Users\admin\Desktop\src=http___gss0.baidu.com_-Po3dSag_xI4khGko9WTAnF6hhy_zhidao_pic_item_11385343fbf2b21140b63a4ecd8065380cd78e12.jpg&amp;refer=http___gss0.baidu.jpgsrc=http___gss0.baidu.com_-Po3dSag_xI4khGko9WTAnF6hhy_zhidao_pic_item_11385343fbf2b21140b63a4ecd8065380cd78e12.jpg&amp;refer=http___gss0.baidu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07" y="8"/>
              <a:ext cx="2653" cy="19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5239" name="文本框 95238"/>
            <p:cNvSpPr txBox="1"/>
            <p:nvPr/>
          </p:nvSpPr>
          <p:spPr>
            <a:xfrm>
              <a:off x="3107" y="1525"/>
              <a:ext cx="1814" cy="546"/>
            </a:xfrm>
            <a:prstGeom prst="rect">
              <a:avLst/>
            </a:prstGeom>
            <a:solidFill>
              <a:schemeClr val="bg1">
                <a:alpha val="82001"/>
              </a:schemeClr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5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5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南瓜藤</a:t>
              </a:r>
              <a:endParaRPr lang="zh-CN" altLang="en-US" sz="5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95240" name="组合 95239"/>
          <p:cNvGrpSpPr/>
          <p:nvPr/>
        </p:nvGrpSpPr>
        <p:grpSpPr>
          <a:xfrm>
            <a:off x="6096000" y="3565525"/>
            <a:ext cx="5502275" cy="3453863"/>
            <a:chOff x="2925" y="2128"/>
            <a:chExt cx="2835" cy="2336"/>
          </a:xfrm>
        </p:grpSpPr>
        <p:pic>
          <p:nvPicPr>
            <p:cNvPr id="95241" name="图片 95240" descr="12641386_091524584171_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" y="2128"/>
              <a:ext cx="2789" cy="21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5242" name="文本框 95241"/>
            <p:cNvSpPr txBox="1"/>
            <p:nvPr/>
          </p:nvSpPr>
          <p:spPr>
            <a:xfrm>
              <a:off x="2925" y="3840"/>
              <a:ext cx="1542" cy="624"/>
            </a:xfrm>
            <a:prstGeom prst="rect">
              <a:avLst/>
            </a:prstGeom>
            <a:solidFill>
              <a:schemeClr val="bg1">
                <a:alpha val="75999"/>
              </a:schemeClr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400" b="1" dirty="0">
                  <a:latin typeface="Comic Sans MS" panose="030F0702030302020204" pitchFamily="66" charset="0"/>
                </a:rPr>
                <a:t> </a:t>
              </a:r>
              <a:r>
                <a:rPr lang="zh-CN" altLang="en-US" sz="5400" b="1" dirty="0">
                  <a:latin typeface="楷体" panose="02010609060101010101" charset="-122"/>
                  <a:ea typeface="楷体" panose="02010609060101010101" charset="-122"/>
                </a:rPr>
                <a:t>西瓜藤</a:t>
              </a:r>
              <a:endParaRPr lang="zh-CN" altLang="en-US" sz="5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5243" name="组合 95242"/>
          <p:cNvGrpSpPr/>
          <p:nvPr/>
        </p:nvGrpSpPr>
        <p:grpSpPr>
          <a:xfrm>
            <a:off x="168275" y="0"/>
            <a:ext cx="5596890" cy="3444543"/>
            <a:chOff x="0" y="2251"/>
            <a:chExt cx="2835" cy="2170"/>
          </a:xfrm>
        </p:grpSpPr>
        <p:pic>
          <p:nvPicPr>
            <p:cNvPr id="95244" name="图片 95243" descr="2011_8_24_16_8_0_910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251"/>
              <a:ext cx="2835" cy="20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5245" name="文本框 95244"/>
            <p:cNvSpPr txBox="1"/>
            <p:nvPr/>
          </p:nvSpPr>
          <p:spPr>
            <a:xfrm>
              <a:off x="0" y="3840"/>
              <a:ext cx="1406" cy="581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400" b="1" dirty="0">
                  <a:latin typeface="Comic Sans MS" panose="030F0702030302020204" pitchFamily="66" charset="0"/>
                </a:rPr>
                <a:t> </a:t>
              </a:r>
              <a:r>
                <a:rPr lang="zh-CN" altLang="en-US" sz="5400" b="1" dirty="0">
                  <a:latin typeface="楷体" panose="02010609060101010101" charset="-122"/>
                  <a:ea typeface="楷体" panose="02010609060101010101" charset="-122"/>
                </a:rPr>
                <a:t>丝瓜藤</a:t>
              </a:r>
              <a:endParaRPr lang="zh-CN" altLang="en-US" sz="54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9133840" cy="5599430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23790" y="2720340"/>
            <a:ext cx="5032375" cy="1367790"/>
            <a:chOff x="7754" y="4284"/>
            <a:chExt cx="7925" cy="2154"/>
          </a:xfrm>
        </p:grpSpPr>
        <p:sp>
          <p:nvSpPr>
            <p:cNvPr id="5" name="文本框 4"/>
            <p:cNvSpPr txBox="1"/>
            <p:nvPr/>
          </p:nvSpPr>
          <p:spPr>
            <a:xfrm>
              <a:off x="7754" y="4840"/>
              <a:ext cx="7117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60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细长</a:t>
              </a:r>
              <a:r>
                <a:rPr lang="zh-CN" altLang="en-US" sz="4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的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葫</a:t>
              </a:r>
              <a:r>
                <a:rPr lang="zh-CN" altLang="en-US" sz="6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芦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藤</a:t>
              </a:r>
              <a:endParaRPr lang="zh-CN" altLang="en-US" sz="60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587" y="4284"/>
              <a:ext cx="20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rPr>
                <a:t>téng</a:t>
              </a:r>
              <a:endParaRPr lang="zh-CN" altLang="en-US"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5299075" cy="3990975"/>
          </a:xfrm>
          <a:prstGeom prst="ellipse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047875" y="2459990"/>
            <a:ext cx="9859010" cy="1938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细长的葫</a:t>
            </a:r>
            <a:r>
              <a:rPr lang="zh-CN" altLang="en-US" sz="6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芦</a:t>
            </a:r>
            <a:r>
              <a: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藤上长满了绿叶，开出了几朵雪白的小花。</a:t>
            </a:r>
            <a:endParaRPr lang="zh-CN" altLang="en-US" sz="6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20585" y="2141855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téng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87535" y="2157095"/>
            <a:ext cx="1234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mǎn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78980" y="2459990"/>
            <a:ext cx="1297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藤</a:t>
            </a:r>
            <a:endParaRPr lang="zh-CN" altLang="en-US" sz="60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05345" y="2141855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téng</a:t>
            </a:r>
            <a:endParaRPr lang="zh-CN" altLang="en-US" sz="2800" b="1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58225" y="2459990"/>
            <a:ext cx="22047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长满</a:t>
            </a:r>
            <a:endParaRPr lang="zh-CN" altLang="en-US" sz="60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88225" y="3383280"/>
            <a:ext cx="4798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雪白的小花</a:t>
            </a:r>
            <a:endParaRPr lang="zh-CN" altLang="en-US" sz="60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1266" name="图片 6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345805" cy="6857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3783330" y="2016760"/>
            <a:ext cx="9859010" cy="4109720"/>
            <a:chOff x="5958" y="3176"/>
            <a:chExt cx="15526" cy="6472"/>
          </a:xfrm>
        </p:grpSpPr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5958" y="3688"/>
              <a:ext cx="15526" cy="5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48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zh-CN" altLang="en-US" sz="60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细长</a:t>
              </a:r>
              <a:r>
                <a:rPr lang="zh-CN" altLang="en-US" sz="48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的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葫</a:t>
              </a:r>
              <a:r>
                <a:rPr lang="zh-CN" altLang="en-US" sz="60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芦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藤上</a:t>
              </a:r>
              <a:endPara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6000" b="1" dirty="0" smtClean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长满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了绿叶，</a:t>
              </a:r>
              <a:endPara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en-US" altLang="zh-CN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开出了</a:t>
              </a:r>
              <a:endPara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en-US" altLang="zh-CN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几朵</a:t>
              </a:r>
              <a:r>
                <a:rPr lang="zh-CN" altLang="en-US" sz="6000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雪白</a:t>
              </a:r>
              <a:r>
                <a:rPr lang="zh-CN" altLang="en-US" sz="48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的</a:t>
              </a:r>
              <a:r>
                <a:rPr lang="zh-CN" altLang="en-US" sz="6000" b="1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小花。</a:t>
              </a:r>
              <a:endParaRPr lang="zh-CN" altLang="en-US" sz="6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907" y="3176"/>
              <a:ext cx="20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rPr>
                <a:t>téng</a:t>
              </a:r>
              <a:endParaRPr lang="zh-CN" altLang="en-US"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056" y="4796"/>
              <a:ext cx="19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mǎn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图片 6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62445" cy="4763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377440" y="3194050"/>
            <a:ext cx="9485630" cy="2306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我种下一粒（</a:t>
            </a:r>
            <a:r>
              <a: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）的葫芦种子。</a:t>
            </a:r>
            <a:endParaRPr lang="zh-CN" altLang="en-US" sz="4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4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）的葫芦苗从地里钻出来了。</a:t>
            </a:r>
            <a:endParaRPr lang="zh-CN" altLang="en-US" sz="4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52815" y="4241165"/>
            <a:ext cx="1062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zu</a:t>
            </a:r>
            <a:r>
              <a:rPr lang="en-US" altLang="zh-CN" sz="2800"/>
              <a:t>ā</a:t>
            </a:r>
            <a:r>
              <a:rPr lang="zh-CN" altLang="en-US" sz="2800"/>
              <a:t>n</a:t>
            </a:r>
            <a:endParaRPr lang="zh-CN" altLang="en-US" sz="280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4003675" cy="2473960"/>
          </a:xfrm>
          <a:prstGeom prst="ellipse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241550" y="629285"/>
            <a:ext cx="10281285" cy="1938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花谢以后，藤上挂了几个小葫芦。</a:t>
            </a:r>
            <a:endParaRPr lang="zh-CN" altLang="en-US" sz="60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80910" y="340995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rPr>
              <a:t>téng</a:t>
            </a:r>
            <a:endParaRPr lang="zh-CN" altLang="en-US" sz="280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4431665" y="340995"/>
            <a:ext cx="1019175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fr-FR" altLang="zh-CN" sz="2800" dirty="0" err="1"/>
              <a:t>xiè</a:t>
            </a:r>
            <a:endParaRPr kumimoji="0" lang="sk-SK" altLang="zh-CN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4203065" y="629285"/>
            <a:ext cx="13239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谢</a:t>
            </a:r>
            <a:endParaRPr lang="zh-CN" altLang="en-US" sz="60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横卷形 3"/>
          <p:cNvSpPr/>
          <p:nvPr/>
        </p:nvSpPr>
        <p:spPr>
          <a:xfrm>
            <a:off x="447040" y="2848610"/>
            <a:ext cx="5080000" cy="4009390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1.表示感激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2.道歉或认错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花或叶子脱落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姓氏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849630" y="4871085"/>
            <a:ext cx="908685" cy="631825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070725" y="1991995"/>
            <a:ext cx="4281805" cy="44564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20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3" name="图片 2" descr="screentcu777t.b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905" y="-635"/>
            <a:ext cx="11642090" cy="5586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68575" y="5251450"/>
            <a:ext cx="73990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多么</a:t>
            </a:r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可爱</a:t>
            </a:r>
            <a:r>
              <a:rPr lang="zh-CN" altLang="en-US" sz="4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altLang="en-US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小葫芦</a:t>
            </a:r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啊！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10" y="750796"/>
            <a:ext cx="9130045" cy="513701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37955" y="1853381"/>
            <a:ext cx="9144000" cy="1995816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37955" y="3988764"/>
            <a:ext cx="4967973" cy="92114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361299" y="750796"/>
            <a:ext cx="8320656" cy="92114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357502" y="2928050"/>
            <a:ext cx="324453" cy="92114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 7"/>
          <p:cNvGrpSpPr/>
          <p:nvPr/>
        </p:nvGrpSpPr>
        <p:grpSpPr>
          <a:xfrm>
            <a:off x="5655152" y="4049052"/>
            <a:ext cx="459017" cy="811714"/>
            <a:chOff x="4131152" y="4018454"/>
            <a:chExt cx="459017" cy="811714"/>
          </a:xfrm>
        </p:grpSpPr>
        <p:pic>
          <p:nvPicPr>
            <p:cNvPr id="10" name="图片 9" descr="屏幕快照 2019-09-26 上午8.21.4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0" t="11703" r="18250"/>
            <a:stretch>
              <a:fillRect/>
            </a:stretch>
          </p:blipFill>
          <p:spPr>
            <a:xfrm>
              <a:off x="4131152" y="4247054"/>
              <a:ext cx="459017" cy="583114"/>
            </a:xfrm>
            <a:prstGeom prst="rect">
              <a:avLst/>
            </a:prstGeom>
          </p:spPr>
        </p:pic>
        <p:pic>
          <p:nvPicPr>
            <p:cNvPr id="12" name="图片 11" descr="屏幕快照 2019-09-26 上午8.23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080" y="4018454"/>
              <a:ext cx="165100" cy="2286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5655152" y="3939619"/>
            <a:ext cx="459017" cy="92114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LD0N9D4FSC$%$12EOFN3Z{Q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 l="837" t="-7649" r="6640" b="7649"/>
          <a:stretch>
            <a:fillRect/>
          </a:stretch>
        </p:blipFill>
        <p:spPr>
          <a:xfrm>
            <a:off x="0" y="-165735"/>
            <a:ext cx="2574925" cy="159131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0159365" y="4860925"/>
            <a:ext cx="2188845" cy="1946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10525" y="4231640"/>
            <a:ext cx="1828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每天都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27225" y="5272405"/>
            <a:ext cx="1828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几次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10" y="750796"/>
            <a:ext cx="9130045" cy="513701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357502" y="2928050"/>
            <a:ext cx="324453" cy="92114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 7"/>
          <p:cNvGrpSpPr/>
          <p:nvPr/>
        </p:nvGrpSpPr>
        <p:grpSpPr>
          <a:xfrm>
            <a:off x="5655152" y="4049052"/>
            <a:ext cx="459017" cy="811714"/>
            <a:chOff x="4131152" y="4018454"/>
            <a:chExt cx="459017" cy="811714"/>
          </a:xfrm>
        </p:grpSpPr>
        <p:pic>
          <p:nvPicPr>
            <p:cNvPr id="10" name="图片 9" descr="屏幕快照 2019-09-26 上午8.21.4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0" t="11703" r="18250"/>
            <a:stretch>
              <a:fillRect/>
            </a:stretch>
          </p:blipFill>
          <p:spPr>
            <a:xfrm>
              <a:off x="4131152" y="4247054"/>
              <a:ext cx="459017" cy="583114"/>
            </a:xfrm>
            <a:prstGeom prst="rect">
              <a:avLst/>
            </a:prstGeom>
          </p:spPr>
        </p:pic>
        <p:pic>
          <p:nvPicPr>
            <p:cNvPr id="12" name="图片 11" descr="屏幕快照 2019-09-26 上午8.23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080" y="4018454"/>
              <a:ext cx="165100" cy="228600"/>
            </a:xfrm>
            <a:prstGeom prst="rect">
              <a:avLst/>
            </a:prstGeom>
          </p:spPr>
        </p:pic>
      </p:grpSp>
      <p:pic>
        <p:nvPicPr>
          <p:cNvPr id="2" name="图片 1" descr="LD0N9D4FSC$%$12EOFN3Z{Q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 l="837" t="-7649" r="6640" b="7649"/>
          <a:stretch>
            <a:fillRect/>
          </a:stretch>
        </p:blipFill>
        <p:spPr>
          <a:xfrm>
            <a:off x="0" y="-165735"/>
            <a:ext cx="2574925" cy="159131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0159365" y="4860925"/>
            <a:ext cx="2188845" cy="194691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548120" y="657225"/>
            <a:ext cx="2282190" cy="1203325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031365" y="798195"/>
            <a:ext cx="937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1</a:t>
            </a:r>
            <a:endParaRPr lang="en-US" altLang="zh-CN" sz="5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408543"/>
            <a:ext cx="9144000" cy="415843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44700" y="1548130"/>
            <a:ext cx="937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837" t="-7649" r="6640" b="7649"/>
          <a:stretch>
            <a:fillRect/>
          </a:stretch>
        </p:blipFill>
        <p:spPr>
          <a:xfrm>
            <a:off x="0" y="-165735"/>
            <a:ext cx="3243580" cy="2004695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684385" y="4471035"/>
            <a:ext cx="2507615" cy="2230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rcRect r="31298"/>
          <a:stretch>
            <a:fillRect/>
          </a:stretch>
        </p:blipFill>
        <p:spPr>
          <a:xfrm>
            <a:off x="-635" y="635"/>
            <a:ext cx="12192000" cy="6858000"/>
          </a:xfrm>
          <a:prstGeom prst="rect">
            <a:avLst/>
          </a:prstGeom>
        </p:spPr>
      </p:pic>
      <p:sp>
        <p:nvSpPr>
          <p:cNvPr id="9220" name="文本框 4"/>
          <p:cNvSpPr txBox="1"/>
          <p:nvPr/>
        </p:nvSpPr>
        <p:spPr>
          <a:xfrm>
            <a:off x="7497128" y="1779270"/>
            <a:ext cx="4014787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zh-CN" sz="1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zh-CN" sz="12000" b="1">
                <a:latin typeface="楷体" panose="02010609060101010101" charset="-122"/>
                <a:ea typeface="楷体" panose="02010609060101010101" charset="-122"/>
              </a:rPr>
              <a:t>葫芦</a:t>
            </a:r>
            <a:endParaRPr lang="zh-CN" altLang="zh-CN" sz="12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489960" y="222885"/>
            <a:ext cx="6259830" cy="461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179445" y="2134870"/>
            <a:ext cx="3009265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995545" y="5017770"/>
            <a:ext cx="2418080" cy="1445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8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蚜虫</a:t>
            </a:r>
            <a:endParaRPr lang="zh-CN" altLang="en-US" sz="8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 l="837" t="-7649" r="6640" b="7649"/>
          <a:stretch>
            <a:fillRect/>
          </a:stretch>
        </p:blipFill>
        <p:spPr>
          <a:xfrm>
            <a:off x="0" y="-165735"/>
            <a:ext cx="3490595" cy="2941955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9845040" y="4104640"/>
            <a:ext cx="2346960" cy="2753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95545" y="5017770"/>
            <a:ext cx="1300480" cy="1445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8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蚜</a:t>
            </a:r>
            <a:endParaRPr lang="zh-CN" altLang="en-US" sz="8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408543"/>
            <a:ext cx="9144000" cy="415843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44700" y="1548130"/>
            <a:ext cx="937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837" t="-7649" r="6640" b="7649"/>
          <a:stretch>
            <a:fillRect/>
          </a:stretch>
        </p:blipFill>
        <p:spPr>
          <a:xfrm>
            <a:off x="0" y="-165735"/>
            <a:ext cx="3243580" cy="2004695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684385" y="4471035"/>
            <a:ext cx="2507615" cy="2230755"/>
          </a:xfrm>
          <a:prstGeom prst="rect">
            <a:avLst/>
          </a:prstGeom>
        </p:spPr>
      </p:pic>
      <p:cxnSp>
        <p:nvCxnSpPr>
          <p:cNvPr id="4" name="直线连接符 2"/>
          <p:cNvCxnSpPr/>
          <p:nvPr/>
        </p:nvCxnSpPr>
        <p:spPr>
          <a:xfrm>
            <a:off x="3424107" y="3428749"/>
            <a:ext cx="418287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8376920" y="1408430"/>
            <a:ext cx="1172210" cy="1061085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861435" y="2470150"/>
            <a:ext cx="1172210" cy="1061085"/>
          </a:xfrm>
          <a:prstGeom prst="ellipse">
            <a:avLst/>
          </a:prstGeom>
          <a:noFill/>
          <a:ln w="889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90105" y="2747010"/>
            <a:ext cx="1859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！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5" grpId="0" bldLvl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4003675" cy="247396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9517380" y="3983990"/>
            <a:ext cx="3096260" cy="27533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61310" y="1766570"/>
            <a:ext cx="6470015" cy="922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</a:rPr>
              <a:t>有几个虫子不可怕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1310" y="3409950"/>
            <a:ext cx="6470015" cy="922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</a:rPr>
              <a:t>有几个虫子怕什么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1" y="0"/>
            <a:ext cx="9144000" cy="41584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24000" y="22513"/>
            <a:ext cx="9144000" cy="101291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1" descr="葫芦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921">
            <a:off x="1806552" y="3785196"/>
            <a:ext cx="2800802" cy="2899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1524000" y="1187830"/>
            <a:ext cx="6143167" cy="101291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8658225" y="3480435"/>
            <a:ext cx="3798570" cy="3377565"/>
          </a:xfrm>
          <a:prstGeom prst="rect">
            <a:avLst/>
          </a:prstGeom>
        </p:spPr>
      </p:pic>
      <p:pic>
        <p:nvPicPr>
          <p:cNvPr id="4" name="图片 3" descr="LD0N9D4FSC$%$12EOFN3Z{Q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rcRect l="837" t="-7649" r="6640" b="7649"/>
          <a:stretch>
            <a:fillRect/>
          </a:stretch>
        </p:blipFill>
        <p:spPr>
          <a:xfrm>
            <a:off x="0" y="0"/>
            <a:ext cx="2759710" cy="2004695"/>
          </a:xfrm>
          <a:prstGeom prst="ellipse">
            <a:avLst/>
          </a:prstGeom>
        </p:spPr>
      </p:pic>
      <p:cxnSp>
        <p:nvCxnSpPr>
          <p:cNvPr id="8" name="直线连接符 2"/>
          <p:cNvCxnSpPr/>
          <p:nvPr/>
        </p:nvCxnSpPr>
        <p:spPr>
          <a:xfrm flipV="1">
            <a:off x="8274050" y="1992630"/>
            <a:ext cx="2416810" cy="1206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2"/>
          <p:cNvCxnSpPr/>
          <p:nvPr/>
        </p:nvCxnSpPr>
        <p:spPr>
          <a:xfrm>
            <a:off x="1632585" y="3069590"/>
            <a:ext cx="2993390" cy="12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1632665" y="2093432"/>
            <a:ext cx="1947486" cy="97697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kumimoji="1" lang="zh-CN" altLang="en-US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9924415" y="4573905"/>
            <a:ext cx="2673985" cy="237807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62890" y="857250"/>
            <a:ext cx="3119120" cy="1642110"/>
            <a:chOff x="1032" y="1265"/>
            <a:chExt cx="4912" cy="2586"/>
          </a:xfrm>
        </p:grpSpPr>
        <p:pic>
          <p:nvPicPr>
            <p:cNvPr id="2" name="图片 1" descr="葫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21">
              <a:off x="1032" y="1265"/>
              <a:ext cx="1941" cy="2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1488" y="2545"/>
              <a:ext cx="44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自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言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自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语</a:t>
              </a:r>
              <a:endPara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36365" y="734695"/>
            <a:ext cx="3119120" cy="1642745"/>
            <a:chOff x="1032" y="1265"/>
            <a:chExt cx="4912" cy="2587"/>
          </a:xfrm>
        </p:grpSpPr>
        <p:pic>
          <p:nvPicPr>
            <p:cNvPr id="17" name="图片 16" descr="葫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21">
              <a:off x="1032" y="1265"/>
              <a:ext cx="1941" cy="2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文本框 17"/>
            <p:cNvSpPr txBox="1"/>
            <p:nvPr/>
          </p:nvSpPr>
          <p:spPr>
            <a:xfrm>
              <a:off x="1488" y="2545"/>
              <a:ext cx="44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三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言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两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语</a:t>
              </a:r>
              <a:endPara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987030" y="975360"/>
            <a:ext cx="3119120" cy="1642745"/>
            <a:chOff x="1032" y="1265"/>
            <a:chExt cx="4912" cy="2587"/>
          </a:xfrm>
        </p:grpSpPr>
        <p:pic>
          <p:nvPicPr>
            <p:cNvPr id="20" name="图片 19" descr="葫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21">
              <a:off x="1032" y="1265"/>
              <a:ext cx="1941" cy="2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1488" y="2545"/>
              <a:ext cx="44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只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言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片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语</a:t>
              </a:r>
              <a:endPara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65100" y="4037330"/>
            <a:ext cx="3119120" cy="1642745"/>
            <a:chOff x="1032" y="1265"/>
            <a:chExt cx="4912" cy="2587"/>
          </a:xfrm>
        </p:grpSpPr>
        <p:pic>
          <p:nvPicPr>
            <p:cNvPr id="28" name="图片 27" descr="葫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21">
              <a:off x="1032" y="1265"/>
              <a:ext cx="1941" cy="2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28"/>
            <p:cNvSpPr txBox="1"/>
            <p:nvPr/>
          </p:nvSpPr>
          <p:spPr>
            <a:xfrm>
              <a:off x="1488" y="2545"/>
              <a:ext cx="44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不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言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不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语</a:t>
              </a:r>
              <a:endPara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00475" y="4037330"/>
            <a:ext cx="3119120" cy="1642745"/>
            <a:chOff x="1032" y="1265"/>
            <a:chExt cx="4912" cy="2587"/>
          </a:xfrm>
        </p:grpSpPr>
        <p:pic>
          <p:nvPicPr>
            <p:cNvPr id="31" name="图片 30" descr="葫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21">
              <a:off x="1032" y="1265"/>
              <a:ext cx="1941" cy="2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文本框 31"/>
            <p:cNvSpPr txBox="1"/>
            <p:nvPr/>
          </p:nvSpPr>
          <p:spPr>
            <a:xfrm>
              <a:off x="1488" y="2545"/>
              <a:ext cx="44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千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言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万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语</a:t>
              </a:r>
              <a:endPara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579360" y="3928745"/>
            <a:ext cx="3119120" cy="1642745"/>
            <a:chOff x="1032" y="1265"/>
            <a:chExt cx="4912" cy="2587"/>
          </a:xfrm>
        </p:grpSpPr>
        <p:pic>
          <p:nvPicPr>
            <p:cNvPr id="34" name="图片 33" descr="葫芦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5921">
              <a:off x="1032" y="1265"/>
              <a:ext cx="1941" cy="2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文本框 34"/>
            <p:cNvSpPr txBox="1"/>
            <p:nvPr/>
          </p:nvSpPr>
          <p:spPr>
            <a:xfrm>
              <a:off x="1488" y="2545"/>
              <a:ext cx="44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甜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言</a:t>
              </a:r>
              <a:r>
                <a:rPr lang="zh-CN" altLang="en-US" sz="4800" b="1">
                  <a:latin typeface="楷体" panose="02010609060101010101" charset="-122"/>
                  <a:ea typeface="楷体" panose="02010609060101010101" charset="-122"/>
                </a:rPr>
                <a:t>蜜</a:t>
              </a:r>
              <a:r>
                <a:rPr lang="zh-CN" altLang="en-US" sz="48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语</a:t>
              </a:r>
              <a:endPara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36220" y="-243840"/>
            <a:ext cx="12244070" cy="2233295"/>
            <a:chOff x="44" y="625"/>
            <a:chExt cx="19282" cy="3517"/>
          </a:xfrm>
        </p:grpSpPr>
        <p:grpSp>
          <p:nvGrpSpPr>
            <p:cNvPr id="11" name="组合 10"/>
            <p:cNvGrpSpPr/>
            <p:nvPr/>
          </p:nvGrpSpPr>
          <p:grpSpPr>
            <a:xfrm>
              <a:off x="651" y="1130"/>
              <a:ext cx="16325" cy="882"/>
              <a:chOff x="811" y="1596"/>
              <a:chExt cx="16325" cy="882"/>
            </a:xfrm>
          </p:grpSpPr>
          <p:cxnSp>
            <p:nvCxnSpPr>
              <p:cNvPr id="7" name="曲线连接符 6"/>
              <p:cNvCxnSpPr/>
              <p:nvPr/>
            </p:nvCxnSpPr>
            <p:spPr>
              <a:xfrm>
                <a:off x="811" y="1937"/>
                <a:ext cx="3791" cy="541"/>
              </a:xfrm>
              <a:prstGeom prst="curvedConnector3">
                <a:avLst>
                  <a:gd name="adj1" fmla="val 50013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曲线连接符 7"/>
              <p:cNvCxnSpPr/>
              <p:nvPr/>
            </p:nvCxnSpPr>
            <p:spPr>
              <a:xfrm flipV="1">
                <a:off x="4602" y="1596"/>
                <a:ext cx="4135" cy="812"/>
              </a:xfrm>
              <a:prstGeom prst="curvedConnector3">
                <a:avLst>
                  <a:gd name="adj1" fmla="val 50012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曲线连接符 8"/>
              <p:cNvCxnSpPr/>
              <p:nvPr/>
            </p:nvCxnSpPr>
            <p:spPr>
              <a:xfrm>
                <a:off x="8605" y="1678"/>
                <a:ext cx="3791" cy="541"/>
              </a:xfrm>
              <a:prstGeom prst="curvedConnector3">
                <a:avLst>
                  <a:gd name="adj1" fmla="val 50013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曲线连接符 9"/>
              <p:cNvCxnSpPr/>
              <p:nvPr/>
            </p:nvCxnSpPr>
            <p:spPr>
              <a:xfrm flipV="1">
                <a:off x="12396" y="1831"/>
                <a:ext cx="4740" cy="396"/>
              </a:xfrm>
              <a:prstGeom prst="curvedConnector3">
                <a:avLst>
                  <a:gd name="adj1" fmla="val 50021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/>
          </p:nvGrpSpPr>
          <p:grpSpPr>
            <a:xfrm>
              <a:off x="44" y="625"/>
              <a:ext cx="19282" cy="3517"/>
              <a:chOff x="308" y="-1281"/>
              <a:chExt cx="19282" cy="3517"/>
            </a:xfrm>
          </p:grpSpPr>
          <p:pic>
            <p:nvPicPr>
              <p:cNvPr id="37" name="图片 36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" y="-902"/>
                <a:ext cx="5596" cy="2821"/>
              </a:xfrm>
              <a:prstGeom prst="rect">
                <a:avLst/>
              </a:prstGeom>
            </p:spPr>
          </p:pic>
          <p:pic>
            <p:nvPicPr>
              <p:cNvPr id="38" name="图片 37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6" y="-902"/>
                <a:ext cx="8360" cy="3138"/>
              </a:xfrm>
              <a:prstGeom prst="rect">
                <a:avLst/>
              </a:prstGeom>
            </p:spPr>
          </p:pic>
          <p:pic>
            <p:nvPicPr>
              <p:cNvPr id="39" name="图片 38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" y="-1281"/>
                <a:ext cx="7214" cy="2821"/>
              </a:xfrm>
              <a:prstGeom prst="rect">
                <a:avLst/>
              </a:prstGeom>
            </p:spPr>
          </p:pic>
          <p:pic>
            <p:nvPicPr>
              <p:cNvPr id="40" name="图片 39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6" y="-1281"/>
                <a:ext cx="7214" cy="2821"/>
              </a:xfrm>
              <a:prstGeom prst="rect">
                <a:avLst/>
              </a:prstGeom>
            </p:spPr>
          </p:pic>
        </p:grpSp>
      </p:grpSp>
      <p:grpSp>
        <p:nvGrpSpPr>
          <p:cNvPr id="43" name="组合 42"/>
          <p:cNvGrpSpPr/>
          <p:nvPr/>
        </p:nvGrpSpPr>
        <p:grpSpPr>
          <a:xfrm>
            <a:off x="-52070" y="3000375"/>
            <a:ext cx="12244070" cy="2233295"/>
            <a:chOff x="44" y="625"/>
            <a:chExt cx="19282" cy="3517"/>
          </a:xfrm>
        </p:grpSpPr>
        <p:grpSp>
          <p:nvGrpSpPr>
            <p:cNvPr id="44" name="组合 43"/>
            <p:cNvGrpSpPr/>
            <p:nvPr/>
          </p:nvGrpSpPr>
          <p:grpSpPr>
            <a:xfrm>
              <a:off x="651" y="1130"/>
              <a:ext cx="16325" cy="882"/>
              <a:chOff x="811" y="1596"/>
              <a:chExt cx="16325" cy="882"/>
            </a:xfrm>
          </p:grpSpPr>
          <p:cxnSp>
            <p:nvCxnSpPr>
              <p:cNvPr id="45" name="曲线连接符 44"/>
              <p:cNvCxnSpPr/>
              <p:nvPr/>
            </p:nvCxnSpPr>
            <p:spPr>
              <a:xfrm>
                <a:off x="811" y="1937"/>
                <a:ext cx="3791" cy="541"/>
              </a:xfrm>
              <a:prstGeom prst="curvedConnector3">
                <a:avLst>
                  <a:gd name="adj1" fmla="val 50013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曲线连接符 45"/>
              <p:cNvCxnSpPr/>
              <p:nvPr/>
            </p:nvCxnSpPr>
            <p:spPr>
              <a:xfrm flipV="1">
                <a:off x="4602" y="1596"/>
                <a:ext cx="4135" cy="812"/>
              </a:xfrm>
              <a:prstGeom prst="curvedConnector3">
                <a:avLst>
                  <a:gd name="adj1" fmla="val 50012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曲线连接符 46"/>
              <p:cNvCxnSpPr/>
              <p:nvPr/>
            </p:nvCxnSpPr>
            <p:spPr>
              <a:xfrm>
                <a:off x="8605" y="1678"/>
                <a:ext cx="3791" cy="541"/>
              </a:xfrm>
              <a:prstGeom prst="curvedConnector3">
                <a:avLst>
                  <a:gd name="adj1" fmla="val 50013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曲线连接符 47"/>
              <p:cNvCxnSpPr/>
              <p:nvPr/>
            </p:nvCxnSpPr>
            <p:spPr>
              <a:xfrm flipV="1">
                <a:off x="12396" y="1831"/>
                <a:ext cx="4740" cy="396"/>
              </a:xfrm>
              <a:prstGeom prst="curvedConnector3">
                <a:avLst>
                  <a:gd name="adj1" fmla="val 50021"/>
                </a:avLst>
              </a:prstGeom>
              <a:ln w="73025" cmpd="sng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/>
            <p:cNvGrpSpPr/>
            <p:nvPr/>
          </p:nvGrpSpPr>
          <p:grpSpPr>
            <a:xfrm>
              <a:off x="44" y="625"/>
              <a:ext cx="19282" cy="3517"/>
              <a:chOff x="308" y="-1281"/>
              <a:chExt cx="19282" cy="3517"/>
            </a:xfrm>
          </p:grpSpPr>
          <p:pic>
            <p:nvPicPr>
              <p:cNvPr id="50" name="图片 49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" y="-902"/>
                <a:ext cx="5596" cy="2821"/>
              </a:xfrm>
              <a:prstGeom prst="rect">
                <a:avLst/>
              </a:prstGeom>
            </p:spPr>
          </p:pic>
          <p:pic>
            <p:nvPicPr>
              <p:cNvPr id="51" name="图片 50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6" y="-902"/>
                <a:ext cx="8360" cy="3138"/>
              </a:xfrm>
              <a:prstGeom prst="rect">
                <a:avLst/>
              </a:prstGeom>
            </p:spPr>
          </p:pic>
          <p:pic>
            <p:nvPicPr>
              <p:cNvPr id="52" name="图片 51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" y="-1281"/>
                <a:ext cx="7214" cy="2821"/>
              </a:xfrm>
              <a:prstGeom prst="rect">
                <a:avLst/>
              </a:prstGeom>
            </p:spPr>
          </p:pic>
          <p:pic>
            <p:nvPicPr>
              <p:cNvPr id="53" name="图片 52" descr="51miz-E1065538-45EF9DF8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6" y="-1281"/>
                <a:ext cx="7214" cy="282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408543"/>
            <a:ext cx="9144000" cy="415843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44700" y="1548130"/>
            <a:ext cx="937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2</a:t>
            </a:r>
            <a:endParaRPr lang="en-US" altLang="zh-CN" sz="5400">
              <a:solidFill>
                <a:srgbClr val="FF0000"/>
              </a:solidFill>
            </a:endParaRPr>
          </a:p>
        </p:txBody>
      </p:sp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837" t="-7649" r="6640" b="7649"/>
          <a:stretch>
            <a:fillRect/>
          </a:stretch>
        </p:blipFill>
        <p:spPr>
          <a:xfrm>
            <a:off x="0" y="-165735"/>
            <a:ext cx="3243580" cy="2004695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684385" y="4471035"/>
            <a:ext cx="2507615" cy="2230755"/>
          </a:xfrm>
          <a:prstGeom prst="rect">
            <a:avLst/>
          </a:prstGeom>
        </p:spPr>
      </p:pic>
      <p:cxnSp>
        <p:nvCxnSpPr>
          <p:cNvPr id="4" name="直线连接符 2"/>
          <p:cNvCxnSpPr/>
          <p:nvPr/>
        </p:nvCxnSpPr>
        <p:spPr>
          <a:xfrm>
            <a:off x="5252720" y="4471035"/>
            <a:ext cx="536003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362835" y="4903470"/>
            <a:ext cx="1859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！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72070" y="4903470"/>
            <a:ext cx="1859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FF0000"/>
                </a:solidFill>
              </a:rPr>
              <a:t>！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cxnSp>
        <p:nvCxnSpPr>
          <p:cNvPr id="8" name="直线连接符 2"/>
          <p:cNvCxnSpPr/>
          <p:nvPr/>
        </p:nvCxnSpPr>
        <p:spPr>
          <a:xfrm>
            <a:off x="1644015" y="5586730"/>
            <a:ext cx="6186170" cy="254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插图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6000"/>
          </a:blip>
          <a:stretch>
            <a:fillRect/>
          </a:stretch>
        </p:blipFill>
        <p:spPr>
          <a:xfrm rot="16200000">
            <a:off x="2581275" y="-2752090"/>
            <a:ext cx="6858635" cy="1236472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777605" y="834390"/>
            <a:ext cx="2631440" cy="1878965"/>
            <a:chOff x="13823" y="1314"/>
            <a:chExt cx="4144" cy="2959"/>
          </a:xfrm>
        </p:grpSpPr>
        <p:sp>
          <p:nvSpPr>
            <p:cNvPr id="4" name="文本框 3"/>
            <p:cNvSpPr txBox="1"/>
            <p:nvPr/>
          </p:nvSpPr>
          <p:spPr>
            <a:xfrm>
              <a:off x="13823" y="1803"/>
              <a:ext cx="4144" cy="24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96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邻居</a:t>
              </a:r>
              <a:endParaRPr lang="zh-CN" altLang="en-US" sz="9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496" y="1314"/>
              <a:ext cx="229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>
                  <a:solidFill>
                    <a:srgbClr val="FF0000"/>
                  </a:solidFill>
                </a:rPr>
                <a:t>lín</a:t>
              </a:r>
              <a:endParaRPr lang="zh-CN" altLang="en-US" sz="40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插图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6000"/>
          </a:blip>
          <a:stretch>
            <a:fillRect/>
          </a:stretch>
        </p:blipFill>
        <p:spPr>
          <a:xfrm rot="16200000">
            <a:off x="2611755" y="-2596515"/>
            <a:ext cx="6842125" cy="1206690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980440" y="1346835"/>
            <a:ext cx="3738245" cy="2605405"/>
          </a:xfrm>
          <a:prstGeom prst="wedgeRoundRectCallout">
            <a:avLst>
              <a:gd name="adj1" fmla="val 37633"/>
              <a:gd name="adj2" fmla="val 646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你别光盯着葫芦了，叶子上生了蚜虫，快治一治吧！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535545" y="902335"/>
            <a:ext cx="4530725" cy="1868170"/>
          </a:xfrm>
          <a:prstGeom prst="wedgeRoundRectCallout">
            <a:avLst>
              <a:gd name="adj1" fmla="val 3160"/>
              <a:gd name="adj2" fmla="val 730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什么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叶子上的虫还用治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11580" y="2979420"/>
            <a:ext cx="1569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zhì  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5875"/>
            <a:ext cx="546925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一个邻居看见了，对他说：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09180" y="15875"/>
            <a:ext cx="4657090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那人感到很奇怪，说：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76460" y="15875"/>
            <a:ext cx="1212850" cy="72771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kumimoji="1" lang="zh-CN" altLang="en-US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4503420" cy="2723515"/>
          </a:xfrm>
          <a:prstGeom prst="ellipse">
            <a:avLst/>
          </a:prstGeom>
        </p:spPr>
      </p:pic>
      <p:pic>
        <p:nvPicPr>
          <p:cNvPr id="8" name="图片 7" descr="89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107315"/>
            <a:ext cx="2602865" cy="21780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25770" y="774700"/>
            <a:ext cx="1021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治</a:t>
            </a:r>
            <a:endParaRPr lang="zh-CN" altLang="en-US" sz="6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11140" y="501015"/>
            <a:ext cx="1569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zhì  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52675" y="3569970"/>
            <a:ext cx="821055" cy="922020"/>
            <a:chOff x="8501" y="4661"/>
            <a:chExt cx="1293" cy="1452"/>
          </a:xfrm>
        </p:grpSpPr>
        <p:sp>
          <p:nvSpPr>
            <p:cNvPr id="3" name="椭圆 2"/>
            <p:cNvSpPr/>
            <p:nvPr/>
          </p:nvSpPr>
          <p:spPr>
            <a:xfrm>
              <a:off x="8516" y="4805"/>
              <a:ext cx="1278" cy="1191"/>
            </a:xfrm>
            <a:prstGeom prst="ellipse">
              <a:avLst/>
            </a:prstGeom>
            <a:noFill/>
            <a:ln w="53975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501" y="4661"/>
              <a:ext cx="1069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5400" b="1">
                  <a:latin typeface="楷体" panose="02010609060101010101" charset="-122"/>
                  <a:ea typeface="楷体" panose="02010609060101010101" charset="-122"/>
                </a:rPr>
                <a:t>治</a:t>
              </a:r>
              <a:endParaRPr lang="zh-CN" altLang="en-US" sz="5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87625" y="1640205"/>
            <a:ext cx="3685540" cy="2021205"/>
            <a:chOff x="4075" y="2583"/>
            <a:chExt cx="5804" cy="3183"/>
          </a:xfrm>
        </p:grpSpPr>
        <p:cxnSp>
          <p:nvCxnSpPr>
            <p:cNvPr id="5" name="曲线连接符 4"/>
            <p:cNvCxnSpPr/>
            <p:nvPr/>
          </p:nvCxnSpPr>
          <p:spPr>
            <a:xfrm rot="16200000">
              <a:off x="4053" y="3248"/>
              <a:ext cx="2540" cy="2496"/>
            </a:xfrm>
            <a:prstGeom prst="curvedConnector3">
              <a:avLst>
                <a:gd name="adj1" fmla="val 49961"/>
              </a:avLst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6571" y="2583"/>
              <a:ext cx="330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</a:rPr>
                <a:t>大禹治水</a:t>
              </a:r>
              <a:endParaRPr lang="zh-CN" altLang="en-US" sz="36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194050" y="1092200"/>
            <a:ext cx="2821940" cy="1800225"/>
            <a:chOff x="10647" y="831"/>
            <a:chExt cx="4444" cy="2835"/>
          </a:xfrm>
        </p:grpSpPr>
        <p:sp>
          <p:nvSpPr>
            <p:cNvPr id="11" name="弧形 10"/>
            <p:cNvSpPr/>
            <p:nvPr/>
          </p:nvSpPr>
          <p:spPr>
            <a:xfrm rot="7080000">
              <a:off x="10647" y="831"/>
              <a:ext cx="2835" cy="2835"/>
            </a:xfrm>
            <a:prstGeom prst="arc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111" y="2600"/>
              <a:ext cx="1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</a:rPr>
                <a:t>治家</a:t>
              </a:r>
              <a:endParaRPr lang="zh-CN" altLang="en-US" sz="36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870835" y="2066925"/>
            <a:ext cx="3145155" cy="1532890"/>
            <a:chOff x="4521" y="3255"/>
            <a:chExt cx="4953" cy="2414"/>
          </a:xfrm>
        </p:grpSpPr>
        <p:sp>
          <p:nvSpPr>
            <p:cNvPr id="9" name="弧形 8"/>
            <p:cNvSpPr/>
            <p:nvPr/>
          </p:nvSpPr>
          <p:spPr>
            <a:xfrm rot="7980000">
              <a:off x="5597" y="2179"/>
              <a:ext cx="1353" cy="3505"/>
            </a:xfrm>
            <a:prstGeom prst="arc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94" y="4653"/>
              <a:ext cx="1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</a:rPr>
                <a:t>治校</a:t>
              </a:r>
              <a:endParaRPr lang="zh-CN" altLang="en-US" sz="36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04390" y="2800985"/>
            <a:ext cx="3911600" cy="1581785"/>
            <a:chOff x="3314" y="4411"/>
            <a:chExt cx="6160" cy="2491"/>
          </a:xfrm>
        </p:grpSpPr>
        <p:sp>
          <p:nvSpPr>
            <p:cNvPr id="12" name="弧形 11"/>
            <p:cNvSpPr/>
            <p:nvPr/>
          </p:nvSpPr>
          <p:spPr>
            <a:xfrm rot="7980000" flipH="1">
              <a:off x="5586" y="2138"/>
              <a:ext cx="204" cy="4749"/>
            </a:xfrm>
            <a:prstGeom prst="arc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494" y="5886"/>
              <a:ext cx="1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</a:rPr>
                <a:t>治国</a:t>
              </a:r>
              <a:endParaRPr lang="zh-CN" altLang="en-US" sz="36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876550" y="4382770"/>
            <a:ext cx="4116705" cy="1369695"/>
            <a:chOff x="4530" y="6902"/>
            <a:chExt cx="6483" cy="2157"/>
          </a:xfrm>
        </p:grpSpPr>
        <p:cxnSp>
          <p:nvCxnSpPr>
            <p:cNvPr id="22" name="曲线连接符 21"/>
            <p:cNvCxnSpPr/>
            <p:nvPr/>
          </p:nvCxnSpPr>
          <p:spPr>
            <a:xfrm>
              <a:off x="4530" y="6902"/>
              <a:ext cx="4503" cy="1739"/>
            </a:xfrm>
            <a:prstGeom prst="curvedConnector3">
              <a:avLst>
                <a:gd name="adj1" fmla="val 50011"/>
              </a:avLst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9033" y="8043"/>
              <a:ext cx="1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</a:rPr>
                <a:t>医治</a:t>
              </a:r>
              <a:endParaRPr lang="zh-CN" altLang="en-US" sz="36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29405" y="5440045"/>
            <a:ext cx="2858135" cy="854075"/>
            <a:chOff x="6503" y="8567"/>
            <a:chExt cx="4501" cy="1345"/>
          </a:xfrm>
        </p:grpSpPr>
        <p:sp>
          <p:nvSpPr>
            <p:cNvPr id="25" name="弧形 24"/>
            <p:cNvSpPr/>
            <p:nvPr/>
          </p:nvSpPr>
          <p:spPr>
            <a:xfrm rot="1800000" flipH="1" flipV="1">
              <a:off x="6503" y="8567"/>
              <a:ext cx="4501" cy="935"/>
            </a:xfrm>
            <a:prstGeom prst="arc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516" y="8896"/>
              <a:ext cx="19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</a:rPr>
                <a:t>治病</a:t>
              </a:r>
              <a:endParaRPr lang="zh-CN" altLang="en-US" sz="36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9931400" y="4614545"/>
            <a:ext cx="2524760" cy="2245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插图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6000"/>
          </a:blip>
          <a:stretch>
            <a:fillRect/>
          </a:stretch>
        </p:blipFill>
        <p:spPr>
          <a:xfrm rot="16200000">
            <a:off x="2611755" y="-2596515"/>
            <a:ext cx="6842125" cy="1206690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980440" y="1346835"/>
            <a:ext cx="3738245" cy="2605405"/>
          </a:xfrm>
          <a:prstGeom prst="wedgeRoundRectCallout">
            <a:avLst>
              <a:gd name="adj1" fmla="val 37633"/>
              <a:gd name="adj2" fmla="val 646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你别光盯着葫芦了，叶子上生了蚜虫，快治一治吧！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7535545" y="902335"/>
            <a:ext cx="4530725" cy="1868170"/>
          </a:xfrm>
          <a:prstGeom prst="wedgeRoundRectCallout">
            <a:avLst>
              <a:gd name="adj1" fmla="val 3160"/>
              <a:gd name="adj2" fmla="val 730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什么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叶子上的虫还用治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我要的是葫芦。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11580" y="2979420"/>
            <a:ext cx="1569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zhì  </a:t>
            </a:r>
            <a:endParaRPr lang="zh-CN" altLang="en-US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5875"/>
            <a:ext cx="546925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一个邻居看见了，对他说：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09180" y="15875"/>
            <a:ext cx="4657090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那人感到很奇怪，说：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01b2330b9ee8651ea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0471" y="192368"/>
            <a:ext cx="2842553" cy="3111078"/>
          </a:xfrm>
          <a:prstGeom prst="ellipse">
            <a:avLst/>
          </a:prstGeom>
          <a:ln>
            <a:solidFill>
              <a:schemeClr val="accent4"/>
            </a:solidFill>
          </a:ln>
        </p:spPr>
      </p:pic>
      <p:pic>
        <p:nvPicPr>
          <p:cNvPr id="5" name="图片 4" descr="38082308"/>
          <p:cNvPicPr>
            <a:picLocks noChangeAspect="1"/>
          </p:cNvPicPr>
          <p:nvPr/>
        </p:nvPicPr>
        <p:blipFill>
          <a:blip r:embed="rId2"/>
          <a:srcRect l="18910" r="16815"/>
          <a:stretch>
            <a:fillRect/>
          </a:stretch>
        </p:blipFill>
        <p:spPr>
          <a:xfrm>
            <a:off x="139142" y="3517817"/>
            <a:ext cx="2977446" cy="3111077"/>
          </a:xfrm>
          <a:prstGeom prst="ellipse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0000">
            <a:off x="8080591" y="3423837"/>
            <a:ext cx="2977446" cy="3111077"/>
          </a:xfrm>
          <a:prstGeom prst="ellipse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2" y="44413"/>
            <a:ext cx="2842553" cy="3111078"/>
          </a:xfrm>
          <a:prstGeom prst="ellipse">
            <a:avLst/>
          </a:prstGeom>
          <a:ln>
            <a:solidFill>
              <a:schemeClr val="accent4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981889" y="1576556"/>
            <a:ext cx="1106170" cy="10458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6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瓢</a:t>
            </a:r>
            <a:endParaRPr kumimoji="1" lang="zh-CN" altLang="en-US" sz="6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85898" y="552188"/>
            <a:ext cx="1106170" cy="26027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6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酒葫芦</a:t>
            </a:r>
            <a:endParaRPr kumimoji="1" lang="zh-CN" altLang="en-US" sz="6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16509" y="4108337"/>
            <a:ext cx="1106170" cy="2439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6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工艺品</a:t>
            </a:r>
            <a:endParaRPr kumimoji="1" lang="zh-CN" altLang="en-US" sz="6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85898" y="3700917"/>
            <a:ext cx="1106170" cy="29281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6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葫芦丝</a:t>
            </a:r>
            <a:endParaRPr kumimoji="1" lang="zh-CN" altLang="en-US" sz="6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870" y="1576705"/>
            <a:ext cx="2948940" cy="417004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34965" y="377825"/>
            <a:ext cx="1174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健康吉祥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QQ截图201707200121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68060" y="42545"/>
            <a:ext cx="3292475" cy="24676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629285" y="189230"/>
            <a:ext cx="2868930" cy="2173605"/>
            <a:chOff x="5495" y="351"/>
            <a:chExt cx="9859" cy="7262"/>
          </a:xfrm>
        </p:grpSpPr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96" y="351"/>
              <a:ext cx="9858" cy="7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5007" y="3362"/>
              <a:ext cx="4739" cy="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文本框 5"/>
          <p:cNvSpPr txBox="1"/>
          <p:nvPr/>
        </p:nvSpPr>
        <p:spPr>
          <a:xfrm>
            <a:off x="288925" y="2362835"/>
            <a:ext cx="404812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有几个虫子怕什么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插图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6000"/>
          </a:blip>
          <a:stretch>
            <a:fillRect/>
          </a:stretch>
        </p:blipFill>
        <p:spPr>
          <a:xfrm rot="16200000">
            <a:off x="913130" y="3230245"/>
            <a:ext cx="2566035" cy="38144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49950" y="2362835"/>
            <a:ext cx="6110605" cy="1198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我的小葫芦，快长啊，快长啊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r>
              <a:rPr lang="zh-CN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长得赛过大南瓜才好呢</a:t>
            </a:r>
            <a:r>
              <a:rPr lang="zh-CN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03370" y="5490845"/>
            <a:ext cx="5288280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什么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叶子上的虫还用治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707200121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36015" y="-62230"/>
            <a:ext cx="4970145" cy="3577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5" name="图片 1"/>
          <p:cNvPicPr>
            <a:picLocks noChangeAspect="1"/>
          </p:cNvPicPr>
          <p:nvPr/>
        </p:nvPicPr>
        <p:blipFill>
          <a:blip r:embed="rId2" cstate="print"/>
          <a:srcRect l="4821" t="4664" r="7236" b="3298"/>
          <a:stretch>
            <a:fillRect/>
          </a:stretch>
        </p:blipFill>
        <p:spPr>
          <a:xfrm>
            <a:off x="6000115" y="3398520"/>
            <a:ext cx="4898390" cy="341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图片11111_副本"/>
          <p:cNvPicPr>
            <a:picLocks noChangeAspect="1"/>
          </p:cNvPicPr>
          <p:nvPr/>
        </p:nvPicPr>
        <p:blipFill>
          <a:blip r:embed="rId3" cstate="print"/>
          <a:srcRect l="4921" t="3377" r="5236" b="2116"/>
          <a:stretch>
            <a:fillRect/>
          </a:stretch>
        </p:blipFill>
        <p:spPr>
          <a:xfrm>
            <a:off x="6138545" y="-133350"/>
            <a:ext cx="4622165" cy="3648710"/>
          </a:xfrm>
          <a:prstGeom prst="rect">
            <a:avLst/>
          </a:prstGeom>
        </p:spPr>
      </p:pic>
      <p:pic>
        <p:nvPicPr>
          <p:cNvPr id="6" name="图片 5" descr="1_mmmmm副本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1585" y="3282315"/>
            <a:ext cx="4739005" cy="3529330"/>
          </a:xfrm>
          <a:prstGeom prst="rect">
            <a:avLst/>
          </a:prstGeom>
        </p:spPr>
      </p:pic>
      <p:pic>
        <p:nvPicPr>
          <p:cNvPr id="8" name="图片 7" descr="NMYQWTU([U{0(G%G%S98%3C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7525" y="4269740"/>
            <a:ext cx="381000" cy="426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51000" y="0"/>
            <a:ext cx="8890000" cy="513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9860" y="5259070"/>
            <a:ext cx="11413490" cy="1222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没过几天</a:t>
            </a:r>
            <a:r>
              <a:rPr lang="en-US" altLang="zh-CN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,</a:t>
            </a:r>
            <a:r>
              <a:rPr lang="zh-CN" altLang="en-US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叶子上的蚜虫更多</a:t>
            </a:r>
            <a:r>
              <a:rPr lang="zh-CN" altLang="en-US" sz="4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r>
              <a:rPr lang="zh-CN" altLang="en-US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。小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29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葫芦慢慢地变黄</a:t>
            </a:r>
            <a:r>
              <a:rPr lang="zh-CN" altLang="en-US" sz="4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r>
              <a:rPr lang="zh-CN" altLang="en-US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，一个一个都落</a:t>
            </a:r>
            <a:r>
              <a:rPr lang="zh-CN" altLang="en-US" sz="4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r>
              <a:rPr lang="zh-CN" altLang="en-US" sz="4400" b="1" noProof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1miz-E1065538-45EF9DF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255" y="-1118870"/>
            <a:ext cx="7606030" cy="50711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68450" y="2008505"/>
            <a:ext cx="49091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棵藤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上挂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葫芦</a:t>
            </a:r>
            <a:r>
              <a:rPr lang="zh-CN" altLang="en-US" sz="4800" b="1" dirty="0" smtClean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8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邻</a:t>
            </a:r>
            <a:r>
              <a:rPr lang="zh-CN" altLang="en-US" sz="4800" b="1" dirty="0" smtClean="0">
                <a:latin typeface="楷体" panose="02010609060101010101" charset="-122"/>
                <a:ea typeface="楷体" panose="02010609060101010101" charset="-122"/>
              </a:rPr>
              <a:t>居让他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治蚜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虫，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latin typeface="楷体" panose="02010609060101010101" charset="-122"/>
                <a:ea typeface="楷体" panose="02010609060101010101" charset="-122"/>
              </a:rPr>
              <a:t>只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盯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葫芦不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治</a:t>
            </a:r>
            <a:r>
              <a:rPr lang="zh-CN" altLang="en-US" sz="4800" b="1" dirty="0" smtClean="0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800" b="1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b="1" dirty="0" smtClean="0">
                <a:latin typeface="楷体" panose="02010609060101010101" charset="-122"/>
                <a:ea typeface="楷体" panose="02010609060101010101" charset="-122"/>
              </a:rPr>
              <a:t>葫芦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慢慢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都落光。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51miz-E1065538-45EF9DF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0" y="-932815"/>
            <a:ext cx="6393180" cy="4262755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/>
          <a:srcRect l="4821" t="4664" r="7236" b="3298"/>
          <a:stretch>
            <a:fillRect/>
          </a:stretch>
        </p:blipFill>
        <p:spPr>
          <a:xfrm>
            <a:off x="8833485" y="4899025"/>
            <a:ext cx="2951480" cy="195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图片11111_副本"/>
          <p:cNvPicPr>
            <a:picLocks noChangeAspect="1"/>
          </p:cNvPicPr>
          <p:nvPr/>
        </p:nvPicPr>
        <p:blipFill>
          <a:blip r:embed="rId3" cstate="print"/>
          <a:srcRect l="4921" t="3377" r="5236" b="2116"/>
          <a:stretch>
            <a:fillRect/>
          </a:stretch>
        </p:blipFill>
        <p:spPr>
          <a:xfrm>
            <a:off x="8742045" y="370205"/>
            <a:ext cx="2902585" cy="2093595"/>
          </a:xfrm>
          <a:prstGeom prst="rect">
            <a:avLst/>
          </a:prstGeom>
        </p:spPr>
      </p:pic>
      <p:pic>
        <p:nvPicPr>
          <p:cNvPr id="6" name="图片 5" descr="插图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6000"/>
          </a:blip>
          <a:stretch>
            <a:fillRect/>
          </a:stretch>
        </p:blipFill>
        <p:spPr>
          <a:xfrm rot="16200000">
            <a:off x="9202420" y="2086610"/>
            <a:ext cx="2254250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73150" y="1483995"/>
            <a:ext cx="7348220" cy="447929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4107" t="50627" r="3345" b="3759"/>
          <a:stretch>
            <a:fillRect/>
          </a:stretch>
        </p:blipFill>
        <p:spPr>
          <a:xfrm>
            <a:off x="6985" y="182880"/>
            <a:ext cx="7374255" cy="6491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-184" t="806" r="184" b="-806"/>
          <a:stretch>
            <a:fillRect/>
          </a:stretch>
        </p:blipFill>
        <p:spPr>
          <a:xfrm rot="19500000">
            <a:off x="8148320" y="801370"/>
            <a:ext cx="3448050" cy="4096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4715" y="1958340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葫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51miz-E1065538-45EF9DF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" y="-229235"/>
            <a:ext cx="3553460" cy="1791335"/>
          </a:xfrm>
          <a:prstGeom prst="rect">
            <a:avLst/>
          </a:prstGeom>
        </p:spPr>
      </p:pic>
      <p:pic>
        <p:nvPicPr>
          <p:cNvPr id="17" name="图片 16" descr="51miz-E1065538-45EF9DF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45" y="-229235"/>
            <a:ext cx="6757670" cy="1791335"/>
          </a:xfrm>
          <a:prstGeom prst="rect">
            <a:avLst/>
          </a:prstGeom>
        </p:spPr>
      </p:pic>
      <p:pic>
        <p:nvPicPr>
          <p:cNvPr id="19" name="图片 18" descr="51miz-E1065538-45EF9DF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45" y="-229235"/>
            <a:ext cx="4580890" cy="17913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345180" y="1958340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盯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13400" y="1958340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芦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756525" y="1958340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治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94715" y="4039235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谢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345180" y="4039235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蚜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899650" y="1958340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棵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13400" y="4039235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邻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756525" y="4039235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想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899650" y="4039235"/>
            <a:ext cx="13468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怪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161290" y="1148080"/>
            <a:ext cx="2383155" cy="238506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2523490" y="1148080"/>
            <a:ext cx="2383155" cy="23850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4904105" y="1148080"/>
            <a:ext cx="2383155" cy="238506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6960235" y="1148080"/>
            <a:ext cx="2383155" cy="238506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9103360" y="1148080"/>
            <a:ext cx="2383155" cy="23850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116840" y="3650615"/>
            <a:ext cx="2383155" cy="238506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2544445" y="3650615"/>
            <a:ext cx="2383155" cy="238506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4732020" y="3744595"/>
            <a:ext cx="2383155" cy="23850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6918960" y="3650615"/>
            <a:ext cx="2383155" cy="238506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"/>
          <a:srcRect l="10310" r="21929" b="2862"/>
          <a:stretch>
            <a:fillRect/>
          </a:stretch>
        </p:blipFill>
        <p:spPr>
          <a:xfrm>
            <a:off x="9103360" y="3650615"/>
            <a:ext cx="2383155" cy="2385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4003675" cy="247396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9517380" y="3983990"/>
            <a:ext cx="3096260" cy="27533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4003675" cy="247396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9517380" y="3983990"/>
            <a:ext cx="3096260" cy="27533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葫芦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921">
            <a:off x="8473440" y="1404620"/>
            <a:ext cx="2279015" cy="235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6633987" y="2182837"/>
            <a:ext cx="201930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7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葫芦</a:t>
            </a:r>
            <a:endParaRPr lang="zh-CN" altLang="zh-CN" sz="7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07208" y="1540065"/>
            <a:ext cx="18719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h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ú</a:t>
            </a:r>
            <a:r>
              <a:rPr lang="en-US" altLang="zh-CN" sz="4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zh-CN" sz="4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lu</a:t>
            </a:r>
            <a:endParaRPr lang="zh-CN" altLang="zh-CN" sz="44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 descr="LD0N9D4FSC$%$12EOFN3Z{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 l="837" t="-7649" r="6640" b="7649"/>
          <a:stretch>
            <a:fillRect/>
          </a:stretch>
        </p:blipFill>
        <p:spPr>
          <a:xfrm>
            <a:off x="0" y="-165735"/>
            <a:ext cx="4003675" cy="247396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9517380" y="3983990"/>
            <a:ext cx="3096260" cy="2753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49085" y="2137410"/>
            <a:ext cx="1148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艹</a:t>
            </a:r>
            <a:endParaRPr lang="zh-CN" altLang="en-US" sz="7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8250" y="2122170"/>
            <a:ext cx="1148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艹</a:t>
            </a:r>
            <a:endParaRPr lang="zh-CN" altLang="en-US" sz="7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2110" y="2198370"/>
            <a:ext cx="63277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</a:t>
            </a:r>
            <a:r>
              <a:rPr lang="zh-CN" altLang="en-US" sz="7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我要的是</a:t>
            </a:r>
            <a:endParaRPr lang="zh-CN" altLang="en-US" sz="7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9517380" y="3983990"/>
            <a:ext cx="3096260" cy="2753360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 bwMode="auto">
          <a:xfrm>
            <a:off x="142240" y="200025"/>
            <a:ext cx="4737100" cy="1873885"/>
            <a:chOff x="675040" y="420260"/>
            <a:chExt cx="3925565" cy="4378303"/>
          </a:xfrm>
        </p:grpSpPr>
        <p:pic>
          <p:nvPicPr>
            <p:cNvPr id="5" name="图片 3" descr="51miz-E292244-362FB04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5040" y="420260"/>
              <a:ext cx="3925565" cy="43783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文本框 4"/>
            <p:cNvSpPr txBox="1">
              <a:spLocks noChangeArrowheads="1"/>
            </p:cNvSpPr>
            <p:nvPr/>
          </p:nvSpPr>
          <p:spPr bwMode="auto">
            <a:xfrm>
              <a:off x="1126207" y="989924"/>
              <a:ext cx="3252913" cy="2586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66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自读要求</a:t>
              </a:r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：</a:t>
              </a:r>
              <a:endPara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889635" y="2199005"/>
            <a:ext cx="9166860" cy="34766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kumimoji="0" sz="44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读一读</a:t>
            </a:r>
            <a:r>
              <a:rPr kumimoji="0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：读准字音，读通句子，遇到长句子多读几遍。</a:t>
            </a:r>
            <a:endParaRPr kumimoji="0" sz="4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kumimoji="0" sz="4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kumimoji="0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kumimoji="0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kumimoji="0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想一想</a:t>
            </a:r>
            <a:r>
              <a:rPr kumimoji="0" sz="4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：想要葫芦的人做了什么？他有没有得到葫芦呢？</a:t>
            </a:r>
            <a:endParaRPr kumimoji="0" lang="en-US" altLang="zh-CN" sz="4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08160" y="1771650"/>
            <a:ext cx="112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yù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1327785" y="3881755"/>
            <a:ext cx="1297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xi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ǎ</a:t>
            </a:r>
            <a:r>
              <a:rPr lang="zh-CN" altLang="en-US" sz="2800"/>
              <a:t>n</a:t>
            </a:r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g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26605" y="3881755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zuò 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35" y="1594786"/>
            <a:ext cx="9130045" cy="513701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275715" y="2697371"/>
            <a:ext cx="9144000" cy="4034432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647135" y="1717317"/>
            <a:ext cx="1683045" cy="1074669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屏幕快照 2019-09-24 下午8.4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77" y="1965473"/>
            <a:ext cx="2075796" cy="577477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5319831" y="4934763"/>
            <a:ext cx="459017" cy="811714"/>
            <a:chOff x="4131152" y="4018454"/>
            <a:chExt cx="459017" cy="811714"/>
          </a:xfrm>
        </p:grpSpPr>
        <p:pic>
          <p:nvPicPr>
            <p:cNvPr id="8" name="图片 7" descr="屏幕快照 2019-09-26 上午8.21.4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0" t="11703" r="18250"/>
            <a:stretch>
              <a:fillRect/>
            </a:stretch>
          </p:blipFill>
          <p:spPr>
            <a:xfrm>
              <a:off x="4131152" y="4247054"/>
              <a:ext cx="459017" cy="583114"/>
            </a:xfrm>
            <a:prstGeom prst="rect">
              <a:avLst/>
            </a:prstGeom>
          </p:spPr>
        </p:pic>
        <p:pic>
          <p:nvPicPr>
            <p:cNvPr id="9" name="图片 8" descr="屏幕快照 2019-09-26 上午8.23.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080" y="4018454"/>
              <a:ext cx="165100" cy="22860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5319765" y="4994453"/>
            <a:ext cx="459017" cy="921147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LD0N9D4FSC$%$12EOFN3Z{Q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 l="837" t="-7649" r="6640" b="7649"/>
          <a:stretch>
            <a:fillRect/>
          </a:stretch>
        </p:blipFill>
        <p:spPr>
          <a:xfrm>
            <a:off x="0" y="-118110"/>
            <a:ext cx="2588895" cy="2083435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0236200" y="3983990"/>
            <a:ext cx="2377440" cy="2753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49860"/>
            <a:ext cx="4003675" cy="247396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9486265" y="4104640"/>
            <a:ext cx="3096260" cy="275336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 bwMode="auto">
          <a:xfrm>
            <a:off x="2409625" y="1312187"/>
            <a:ext cx="2651814" cy="3076282"/>
            <a:chOff x="3243925" y="2227183"/>
            <a:chExt cx="2033304" cy="2356129"/>
          </a:xfrm>
        </p:grpSpPr>
        <p:grpSp>
          <p:nvGrpSpPr>
            <p:cNvPr id="3" name="组 2"/>
            <p:cNvGrpSpPr/>
            <p:nvPr/>
          </p:nvGrpSpPr>
          <p:grpSpPr bwMode="auto">
            <a:xfrm>
              <a:off x="3243925" y="2318762"/>
              <a:ext cx="1616477" cy="2264550"/>
              <a:chOff x="5663700" y="3553268"/>
              <a:chExt cx="1616477" cy="226455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663700" y="4201955"/>
                <a:ext cx="1615702" cy="16158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cxnSp>
            <p:nvCxnSpPr>
              <p:cNvPr id="7" name="直线连接符 6"/>
              <p:cNvCxnSpPr>
                <a:stCxn id="4" idx="0"/>
                <a:endCxn id="4" idx="2"/>
              </p:cNvCxnSpPr>
              <p:nvPr/>
            </p:nvCxnSpPr>
            <p:spPr>
              <a:xfrm>
                <a:off x="6471552" y="4201955"/>
                <a:ext cx="0" cy="1615863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线连接符 7"/>
              <p:cNvCxnSpPr>
                <a:stCxn id="4" idx="1"/>
                <a:endCxn id="4" idx="3"/>
              </p:cNvCxnSpPr>
              <p:nvPr/>
            </p:nvCxnSpPr>
            <p:spPr>
              <a:xfrm>
                <a:off x="5663700" y="5008900"/>
                <a:ext cx="161570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矩形 8"/>
              <p:cNvSpPr/>
              <p:nvPr/>
            </p:nvSpPr>
            <p:spPr>
              <a:xfrm>
                <a:off x="5663700" y="3552847"/>
                <a:ext cx="1615702" cy="649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3703883" y="2227183"/>
              <a:ext cx="1440160" cy="70718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5400" dirty="0" err="1"/>
                <a:t>kē</a:t>
              </a:r>
              <a:endParaRPr kumimoji="0" lang="sk-SK" altLang="zh-CN" sz="5400" dirty="0"/>
            </a:p>
          </p:txBody>
        </p:sp>
        <p:sp>
          <p:nvSpPr>
            <p:cNvPr id="10" name="文本框 9"/>
            <p:cNvSpPr txBox="1">
              <a:spLocks noChangeArrowheads="1"/>
            </p:cNvSpPr>
            <p:nvPr/>
          </p:nvSpPr>
          <p:spPr bwMode="auto">
            <a:xfrm>
              <a:off x="3429826" y="3031586"/>
              <a:ext cx="1847403" cy="14850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2000" dirty="0" smtClean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棵</a:t>
              </a:r>
              <a:endParaRPr lang="zh-CN" altLang="en-US" sz="1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751830" y="1893570"/>
            <a:ext cx="47561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6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棵</a:t>
            </a:r>
            <a:r>
              <a:rPr lang="zh-CN" altLang="en-US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6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6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229870" y="339725"/>
            <a:ext cx="3089275" cy="4589145"/>
            <a:chOff x="2483" y="2677"/>
            <a:chExt cx="4865" cy="7227"/>
          </a:xfrm>
        </p:grpSpPr>
        <p:pic>
          <p:nvPicPr>
            <p:cNvPr id="13" name="图片 12" descr="一棵树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83" y="2677"/>
              <a:ext cx="4703" cy="571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640" y="8694"/>
              <a:ext cx="470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44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一棵（树）</a:t>
              </a:r>
              <a:endPara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71975" y="1014095"/>
            <a:ext cx="2989580" cy="3914775"/>
            <a:chOff x="7772" y="3663"/>
            <a:chExt cx="4708" cy="6165"/>
          </a:xfrm>
        </p:grpSpPr>
        <p:pic>
          <p:nvPicPr>
            <p:cNvPr id="17" name="图片 16" descr="C:\Users\admin\Desktop\src=http___img3.duitang.com_uploads_item_201607_16_20160716132729_nRyMU.jpeg&amp;refer=http___img3.duitang.jpgsrc=http___img3.duitang.com_uploads_item_201607_16_20160716132729_nRyMU.jpeg&amp;refer=http___img3.duita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222" y="3663"/>
              <a:ext cx="3839" cy="465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772" y="8618"/>
              <a:ext cx="470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44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一棵（草）</a:t>
              </a:r>
              <a:endPara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674735" y="868680"/>
            <a:ext cx="3242310" cy="4060190"/>
            <a:chOff x="12480" y="3434"/>
            <a:chExt cx="5106" cy="6394"/>
          </a:xfrm>
        </p:grpSpPr>
        <p:pic>
          <p:nvPicPr>
            <p:cNvPr id="20" name="图片 19" descr="一棵菜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80" y="3434"/>
              <a:ext cx="5106" cy="518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2700" y="8618"/>
              <a:ext cx="4708" cy="12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44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一棵（菜）</a:t>
              </a:r>
              <a:endPara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LD0N9D4FSC$%$12EOFN3Z{Q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37" t="-7649" r="6640" b="7649"/>
          <a:stretch>
            <a:fillRect/>
          </a:stretch>
        </p:blipFill>
        <p:spPr>
          <a:xfrm>
            <a:off x="0" y="-165735"/>
            <a:ext cx="5299075" cy="3990975"/>
          </a:xfrm>
          <a:prstGeom prst="ellipse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047875" y="2459990"/>
            <a:ext cx="9859010" cy="1938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细长的葫</a:t>
            </a:r>
            <a:r>
              <a:rPr lang="zh-CN" altLang="en-US" sz="6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芦</a:t>
            </a:r>
            <a:r>
              <a:rPr lang="zh-CN" altLang="en-US" sz="60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藤上长满了绿叶，开出了几朵雪白的小花。</a:t>
            </a:r>
            <a:endParaRPr lang="zh-CN" altLang="en-US" sz="6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20585" y="2141855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等线" panose="02010600030101010101" charset="-122"/>
                <a:ea typeface="等线" panose="02010600030101010101" charset="-122"/>
              </a:rPr>
              <a:t>téng</a:t>
            </a:r>
            <a:endParaRPr lang="zh-CN" altLang="en-US" sz="28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87535" y="2157095"/>
            <a:ext cx="1234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mǎn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78980" y="2459990"/>
            <a:ext cx="1297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藤</a:t>
            </a:r>
            <a:endParaRPr lang="zh-CN" altLang="en-US" sz="6000" b="1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05345" y="2141855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等线" panose="02010600030101010101" charset="-122"/>
                <a:ea typeface="等线" panose="02010600030101010101" charset="-122"/>
              </a:rPr>
              <a:t>téng</a:t>
            </a:r>
            <a:endParaRPr lang="zh-CN" altLang="en-US" sz="2800" b="1">
              <a:solidFill>
                <a:srgbClr val="FF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1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12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3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14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5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6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7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8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19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21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22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23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24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25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26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27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28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29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31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32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33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34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35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36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37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38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39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4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40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5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UNIT_PLACING_PICTURE_USER_VIEWPORT" val="{&quot;height&quot;:3373,&quot;width&quot;:5309}"/>
</p:tagLst>
</file>

<file path=ppt/tags/tag8.xml><?xml version="1.0" encoding="utf-8"?>
<p:tagLst xmlns:p="http://schemas.openxmlformats.org/presentationml/2006/main">
  <p:tag name="KSO_WM_UNIT_PLACING_PICTURE_USER_VIEWPORT" val="{&quot;height&quot;:3552,&quot;width&quot;:5136}"/>
</p:tagLst>
</file>

<file path=ppt/tags/tag9.xml><?xml version="1.0" encoding="utf-8"?>
<p:tagLst xmlns:p="http://schemas.openxmlformats.org/presentationml/2006/main">
  <p:tag name="KSO_WM_UNIT_PLACING_PICTURE_USER_VIEWPORT" val="{&quot;height&quot;:3552,&quot;width&quot;:5136}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charset="0"/>
            <a:ea typeface="宋体" panose="02010600030101010101" pitchFamily="2" charset="-122"/>
          </a:defRPr>
        </a:defPPr>
      </a:lstStyle>
    </a:lnDef>
    <a:txDef>
      <a:spPr>
        <a:noFill/>
        <a:ln w="9525">
          <a:noFill/>
        </a:ln>
      </a:spPr>
      <a:bodyPr wrap="square">
        <a:spAutoFit/>
      </a:bodyPr>
      <a:lstStyle>
        <a:defPPr lvl="0" indent="0" algn="l">
          <a:defRPr lang="zh-CN" altLang="en-US" sz="2800" b="1" dirty="0">
            <a:solidFill>
              <a:srgbClr val="FF6600"/>
            </a:solidFill>
            <a:latin typeface="楷体_GB2312" pitchFamily="49" charset="-122"/>
            <a:ea typeface="楷体_GB2312" pitchFamily="49" charset="-122"/>
            <a:sym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WPS 演示</Application>
  <PresentationFormat>自定义</PresentationFormat>
  <Paragraphs>235</Paragraphs>
  <Slides>37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5" baseType="lpstr">
      <vt:lpstr>Arial</vt:lpstr>
      <vt:lpstr>宋体</vt:lpstr>
      <vt:lpstr>Wingdings</vt:lpstr>
      <vt:lpstr>黑体</vt:lpstr>
      <vt:lpstr>微软雅黑 Light</vt:lpstr>
      <vt:lpstr>Calibri</vt:lpstr>
      <vt:lpstr>Times New Roman</vt:lpstr>
      <vt:lpstr>楷体_GB2312</vt:lpstr>
      <vt:lpstr>新宋体</vt:lpstr>
      <vt:lpstr>楷体</vt:lpstr>
      <vt:lpstr>微软雅黑</vt:lpstr>
      <vt:lpstr>Comic Sans MS</vt:lpstr>
      <vt:lpstr>Arial Unicode MS</vt:lpstr>
      <vt:lpstr>华文琥珀</vt:lpstr>
      <vt:lpstr>等线</vt:lpstr>
      <vt:lpstr>Office 主题</vt:lpstr>
      <vt:lpstr>1_Office 主题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</cp:lastModifiedBy>
  <cp:revision>189</cp:revision>
  <dcterms:created xsi:type="dcterms:W3CDTF">2018-03-01T02:03:00Z</dcterms:created>
  <dcterms:modified xsi:type="dcterms:W3CDTF">2021-10-07T09:40:42Z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6EA3B5837D1843FB8989E107ADEEA37F</vt:lpwstr>
  </property>
</Properties>
</file>