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347" r:id="rId4"/>
    <p:sldId id="258" r:id="rId5"/>
    <p:sldId id="259" r:id="rId6"/>
    <p:sldId id="318" r:id="rId7"/>
    <p:sldId id="260" r:id="rId8"/>
    <p:sldId id="266" r:id="rId9"/>
    <p:sldId id="288" r:id="rId10"/>
    <p:sldId id="289" r:id="rId11"/>
    <p:sldId id="279" r:id="rId12"/>
    <p:sldId id="345" r:id="rId13"/>
    <p:sldId id="29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0" autoAdjust="0"/>
  </p:normalViewPr>
  <p:slideViewPr>
    <p:cSldViewPr snapToGrid="0">
      <p:cViewPr>
        <p:scale>
          <a:sx n="75" d="100"/>
          <a:sy n="75" d="100"/>
        </p:scale>
        <p:origin x="-78" y="180"/>
      </p:cViewPr>
      <p:guideLst>
        <p:guide orient="horz" pos="22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0CB8-56B7-4D24-B956-1081ACCB2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7135-2547-479A-B9C6-F50950DF57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0" y="-6827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90670" y="1953083"/>
            <a:ext cx="11403330" cy="14452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小学体育课堂如何管理</a:t>
            </a:r>
            <a:endParaRPr lang="zh-CN" altLang="en-US" sz="8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/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2105" y="4232910"/>
            <a:ext cx="8980170" cy="40195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薛家实验小</a:t>
            </a:r>
            <a:r>
              <a:rPr lang="zh-CN" altLang="en-US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   吴志鹏    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8" t="71370"/>
          <a:stretch>
            <a:fillRect/>
          </a:stretch>
        </p:blipFill>
        <p:spPr>
          <a:xfrm>
            <a:off x="6739090" y="1332439"/>
            <a:ext cx="4748514" cy="2667736"/>
          </a:xfrm>
          <a:prstGeom prst="rect">
            <a:avLst/>
          </a:prstGeom>
        </p:spPr>
      </p:pic>
      <p:sp>
        <p:nvSpPr>
          <p:cNvPr id="29" name="TextBox 48"/>
          <p:cNvSpPr txBox="1"/>
          <p:nvPr/>
        </p:nvSpPr>
        <p:spPr>
          <a:xfrm>
            <a:off x="1507490" y="125095"/>
            <a:ext cx="917638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1" lang="zh-CN" altLang="en-US" sz="4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、榜样示范</a:t>
            </a:r>
            <a:r>
              <a:rPr kumimoji="1" lang="en-US" altLang="zh-CN" sz="4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4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体育课的“明星”效应</a:t>
            </a:r>
            <a:endParaRPr kumimoji="1" lang="zh-CN" altLang="en-US" sz="4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4370" y="1876425"/>
            <a:ext cx="84639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/>
              <a:t>充分发挥班干部与体育骨干的模范作用。一般来讲，班干部们都是在班级中有一定影响力的学生，体育骨干的“明星”示范效应也较为显著。教师要明确他们的职责，使他们起到干部应有的带头作用。教师在每堂课提出课堂教学要求时，首先强调班干部和体育骨干要积极遵守与配合，带动学生。教师抓好了班干部和体育骨干，就抓住了一个班集体的“领头羊”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0"/>
            <a:ext cx="12188952" cy="6858000"/>
          </a:xfrm>
          <a:prstGeom prst="rect">
            <a:avLst/>
          </a:prstGeom>
        </p:spPr>
      </p:pic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71" y="559225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25" y="547591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074545" y="547370"/>
            <a:ext cx="8164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/>
              <a:t>结束语</a:t>
            </a:r>
            <a:endParaRPr lang="zh-CN" altLang="en-US" sz="4000" b="1"/>
          </a:p>
        </p:txBody>
      </p:sp>
      <p:pic>
        <p:nvPicPr>
          <p:cNvPr id="3" name="图片 2" descr="cb7f8232d19eb23783c62f38dce24e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5890" y="1470660"/>
            <a:ext cx="3778885" cy="45262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44980" y="1841500"/>
            <a:ext cx="88233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20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/>
              <a:t>有效管理的体育课堂是布局合理，井井有条，利于开展互动和完成组织活动，以最少的混乱和停顿，给学生最多的学习机会。好的课堂管理来自于教师自身的魅力及业务水平，因此，体育教师要在原有的知识基础上不断地学习，丰富和发展自己，热爱本职工作并形成自己独特的教学风格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0" y="-6827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16525" y="1949908"/>
            <a:ext cx="9159240" cy="14452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谢谢大家的聆听！</a:t>
            </a:r>
            <a:endParaRPr lang="zh-CN" altLang="en-US" sz="8800" b="1" dirty="0">
              <a:solidFill>
                <a:schemeClr val="tx1">
                  <a:lumMod val="85000"/>
                  <a:lumOff val="15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16450" y="334645"/>
            <a:ext cx="29591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chemeClr val="accent1"/>
                </a:solidFill>
              </a:rPr>
              <a:t>前言</a:t>
            </a:r>
            <a:endParaRPr lang="zh-CN" altLang="en-US" sz="600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2750" y="1774190"/>
            <a:ext cx="903351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11200" fontAlgn="auto">
              <a:lnSpc>
                <a:spcPct val="20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>
                <a:solidFill>
                  <a:schemeClr val="tx2">
                    <a:lumMod val="50000"/>
                  </a:schemeClr>
                </a:solidFill>
              </a:rPr>
              <a:t>小学体育教师在体育课中会面临各种各样的纪律问题，这些问题将直接影响教学效果，教师在体育教学中要多动脑、多学习，对体育课堂进行有效管理，以最少的混乱和停顿，给学生最多的学习、锻炼机会。</a:t>
            </a:r>
            <a:endParaRPr lang="zh-CN" altLang="en-US" sz="280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74295"/>
            <a:ext cx="12192000" cy="6858000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109977" y="1081574"/>
            <a:ext cx="1652974" cy="2775004"/>
            <a:chOff x="4882988" y="2080699"/>
            <a:chExt cx="1652973" cy="2775004"/>
          </a:xfrm>
        </p:grpSpPr>
        <p:sp>
          <p:nvSpPr>
            <p:cNvPr id="87" name="TextBox 1"/>
            <p:cNvSpPr txBox="1"/>
            <p:nvPr/>
          </p:nvSpPr>
          <p:spPr>
            <a:xfrm>
              <a:off x="5427966" y="2080699"/>
              <a:ext cx="1107995" cy="230832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600" b="1">
                  <a:gradFill>
                    <a:gsLst>
                      <a:gs pos="0">
                        <a:srgbClr val="76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目</a:t>
              </a:r>
              <a:endPara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录</a:t>
              </a:r>
              <a:endPara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TextBox 2"/>
            <p:cNvSpPr txBox="1">
              <a:spLocks noChangeArrowheads="1"/>
            </p:cNvSpPr>
            <p:nvPr/>
          </p:nvSpPr>
          <p:spPr bwMode="auto">
            <a:xfrm rot="5400000">
              <a:off x="3954529" y="3342468"/>
              <a:ext cx="24416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600" b="1">
                  <a:gradFill>
                    <a:gsLst>
                      <a:gs pos="0">
                        <a:srgbClr val="76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0"/>
          <a:stretch>
            <a:fillRect/>
          </a:stretch>
        </p:blipFill>
        <p:spPr>
          <a:xfrm>
            <a:off x="1543050" y="5427669"/>
            <a:ext cx="8763000" cy="135590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520690" y="3192780"/>
            <a:ext cx="3374390" cy="570865"/>
            <a:chOff x="5084115" y="-401350"/>
            <a:chExt cx="3404903" cy="783932"/>
          </a:xfrm>
        </p:grpSpPr>
        <p:sp>
          <p:nvSpPr>
            <p:cNvPr id="20" name="平行四边形 19"/>
            <p:cNvSpPr/>
            <p:nvPr/>
          </p:nvSpPr>
          <p:spPr>
            <a:xfrm>
              <a:off x="5084115" y="-285373"/>
              <a:ext cx="3404903" cy="48745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标题 4"/>
            <p:cNvSpPr txBox="1"/>
            <p:nvPr/>
          </p:nvSpPr>
          <p:spPr>
            <a:xfrm>
              <a:off x="5556292" y="-309837"/>
              <a:ext cx="663209" cy="512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、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49245" y="241300"/>
            <a:ext cx="3374390" cy="570865"/>
            <a:chOff x="5084115" y="-401350"/>
            <a:chExt cx="3404903" cy="783932"/>
          </a:xfrm>
        </p:grpSpPr>
        <p:sp>
          <p:nvSpPr>
            <p:cNvPr id="12" name="平行四边形 11"/>
            <p:cNvSpPr/>
            <p:nvPr/>
          </p:nvSpPr>
          <p:spPr>
            <a:xfrm>
              <a:off x="5084115" y="-285373"/>
              <a:ext cx="3404903" cy="48745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标题 4"/>
            <p:cNvSpPr txBox="1"/>
            <p:nvPr/>
          </p:nvSpPr>
          <p:spPr>
            <a:xfrm>
              <a:off x="5556292" y="-309837"/>
              <a:ext cx="663209" cy="512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、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04565" y="947420"/>
            <a:ext cx="3374390" cy="570865"/>
            <a:chOff x="5084115" y="-401350"/>
            <a:chExt cx="3404903" cy="783932"/>
          </a:xfrm>
        </p:grpSpPr>
        <p:sp>
          <p:nvSpPr>
            <p:cNvPr id="16" name="平行四边形 15"/>
            <p:cNvSpPr/>
            <p:nvPr/>
          </p:nvSpPr>
          <p:spPr>
            <a:xfrm>
              <a:off x="5084115" y="-285373"/>
              <a:ext cx="3404903" cy="48745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标题 4"/>
            <p:cNvSpPr txBox="1"/>
            <p:nvPr/>
          </p:nvSpPr>
          <p:spPr>
            <a:xfrm>
              <a:off x="5556292" y="-309837"/>
              <a:ext cx="663209" cy="512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、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61790" y="1708150"/>
            <a:ext cx="3374390" cy="570865"/>
            <a:chOff x="5084115" y="-401350"/>
            <a:chExt cx="3404903" cy="783932"/>
          </a:xfrm>
        </p:grpSpPr>
        <p:sp>
          <p:nvSpPr>
            <p:cNvPr id="28" name="平行四边形 27"/>
            <p:cNvSpPr/>
            <p:nvPr/>
          </p:nvSpPr>
          <p:spPr>
            <a:xfrm>
              <a:off x="5084115" y="-285373"/>
              <a:ext cx="3404903" cy="48745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标题 4"/>
            <p:cNvSpPr txBox="1"/>
            <p:nvPr/>
          </p:nvSpPr>
          <p:spPr>
            <a:xfrm>
              <a:off x="5556292" y="-309837"/>
              <a:ext cx="663209" cy="512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、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64735" y="2394585"/>
            <a:ext cx="3374390" cy="570865"/>
            <a:chOff x="5084115" y="-401350"/>
            <a:chExt cx="3404903" cy="783932"/>
          </a:xfrm>
        </p:grpSpPr>
        <p:sp>
          <p:nvSpPr>
            <p:cNvPr id="34" name="平行四边形 33"/>
            <p:cNvSpPr/>
            <p:nvPr/>
          </p:nvSpPr>
          <p:spPr>
            <a:xfrm>
              <a:off x="5084115" y="-285373"/>
              <a:ext cx="3404903" cy="48745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00B0F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标题 4"/>
            <p:cNvSpPr txBox="1"/>
            <p:nvPr/>
          </p:nvSpPr>
          <p:spPr>
            <a:xfrm>
              <a:off x="5556292" y="-309837"/>
              <a:ext cx="663209" cy="512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、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49340" y="3859530"/>
            <a:ext cx="3374390" cy="570865"/>
            <a:chOff x="5084115" y="-401350"/>
            <a:chExt cx="3404903" cy="783932"/>
          </a:xfrm>
        </p:grpSpPr>
        <p:sp>
          <p:nvSpPr>
            <p:cNvPr id="38" name="平行四边形 37"/>
            <p:cNvSpPr/>
            <p:nvPr/>
          </p:nvSpPr>
          <p:spPr>
            <a:xfrm>
              <a:off x="5084115" y="-285373"/>
              <a:ext cx="3404903" cy="48745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9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标题 4"/>
            <p:cNvSpPr txBox="1"/>
            <p:nvPr/>
          </p:nvSpPr>
          <p:spPr>
            <a:xfrm>
              <a:off x="5556292" y="-309837"/>
              <a:ext cx="663209" cy="512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</a:t>
              </a:r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、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786245" y="4677410"/>
            <a:ext cx="3374390" cy="570865"/>
            <a:chOff x="5084115" y="-401350"/>
            <a:chExt cx="3404903" cy="783932"/>
          </a:xfrm>
        </p:grpSpPr>
        <p:sp>
          <p:nvSpPr>
            <p:cNvPr id="42" name="平行四边形 41"/>
            <p:cNvSpPr/>
            <p:nvPr/>
          </p:nvSpPr>
          <p:spPr>
            <a:xfrm>
              <a:off x="5084115" y="-285373"/>
              <a:ext cx="3404903" cy="487450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3" name="等腰三角形 219"/>
            <p:cNvSpPr/>
            <p:nvPr/>
          </p:nvSpPr>
          <p:spPr>
            <a:xfrm rot="5400000" flipV="1">
              <a:off x="5337027" y="-304180"/>
              <a:ext cx="783932" cy="589593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标题 4"/>
            <p:cNvSpPr txBox="1"/>
            <p:nvPr/>
          </p:nvSpPr>
          <p:spPr>
            <a:xfrm>
              <a:off x="5556292" y="-309837"/>
              <a:ext cx="663209" cy="5123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7</a:t>
              </a:r>
              <a:r>
                <a:rPr lang="zh-CN" altLang="en-US" sz="24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、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864735" y="1000760"/>
            <a:ext cx="110426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>
                <a:ln/>
                <a:solidFill>
                  <a:schemeClr val="accent4"/>
                </a:solidFill>
                <a:effectLst/>
              </a:rPr>
              <a:t>明确任务</a:t>
            </a:r>
            <a:endParaRPr lang="zh-CN" altLang="en-US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182745" y="312420"/>
            <a:ext cx="1104265" cy="3683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p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管住自己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607685" y="1779270"/>
            <a:ext cx="110426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ln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集体口令</a:t>
            </a:r>
            <a:endParaRPr lang="zh-CN" altLang="en-US">
              <a:ln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16345" y="2447290"/>
            <a:ext cx="12198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读秒数数</a:t>
            </a:r>
            <a:endParaRPr lang="zh-CN" altLang="en-US">
              <a:ln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32955" y="3277235"/>
            <a:ext cx="11061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互相尊重</a:t>
            </a:r>
            <a:endParaRPr lang="zh-CN" altLang="en-US">
              <a:ln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645400" y="3953510"/>
            <a:ext cx="11309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相互评价</a:t>
            </a:r>
            <a:endParaRPr lang="zh-CN" altLang="en-US">
              <a:ln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239125" y="4761865"/>
            <a:ext cx="1104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榜样示范</a:t>
            </a:r>
            <a:endParaRPr lang="zh-CN" altLang="en-US">
              <a:ln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0"/>
            <a:ext cx="12188952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0"/>
            <a:ext cx="10517505" cy="1691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8" t="71370"/>
          <a:stretch>
            <a:fillRect/>
          </a:stretch>
        </p:blipFill>
        <p:spPr>
          <a:xfrm>
            <a:off x="6739090" y="1332439"/>
            <a:ext cx="4748514" cy="26677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87270" y="584835"/>
            <a:ext cx="701992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、管住自己</a:t>
            </a:r>
            <a:r>
              <a:rPr lang="en-US" altLang="zh-CN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——</a:t>
            </a:r>
            <a:r>
              <a:rPr lang="zh-CN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体育课的第一句话</a:t>
            </a:r>
            <a:endParaRPr lang="zh-CN" altLang="en-US" sz="2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8250" y="1774190"/>
            <a:ext cx="89401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/>
              <a:t>体育课大多是在室外进行教学，课上容易出现纪律问题，需要教师花时间和精力维持课堂纪律，处理学生的各种不规范的语言与行为，这自然就会影响体育课的效率，有时还会出现安全问题。有道是：“良好的开端是成功的一半。”我在新学期的第一节课的开始，就会向学生提出要求：“管住自己”。“管住自己”有两层含义，一是管住自己的嘴巴，不利于教学的话不说;二是管住自己的行为，不利于教学的行为不做。与之相呼应的是，在以后的课堂中，在每项活动前，我都会强调这一要求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0"/>
            <a:ext cx="10517505" cy="1691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7270" y="584835"/>
            <a:ext cx="701992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、明确任务――体育课的第一层次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2" name="图片 81" descr="29c4f1de4e3a6cb8e96a74486d8f93f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8280" y="3616578"/>
            <a:ext cx="5207635" cy="3082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03325" y="2271395"/>
            <a:ext cx="89401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/>
              <a:t>体育课堂教学要根据体育新课程目标，制定科学合理的教学目标，目标不明确，重点不突出，是导致低效体育课堂的直接原因。所以体育课在开始部分，我要让学生明确任务，讲清本节课的学习目标和任务。明确任务会引起学生的高度注意，学生对任务的理解越深刻，就越能自觉地遵守纪律，即使遭受一定的挫折、失败也不轻易放弃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635"/>
            <a:ext cx="12192635" cy="6857365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anchor="ctr"/>
          <a:lstStyle/>
          <a:p>
            <a:pPr algn="ctr">
              <a:defRPr/>
            </a:pPr>
            <a:endParaRPr lang="en-US" sz="2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635"/>
            <a:ext cx="12192635" cy="6858000"/>
          </a:xfrm>
          <a:prstGeom prst="rect">
            <a:avLst/>
          </a:prstGeom>
          <a:solidFill>
            <a:schemeClr val="accent1">
              <a:alpha val="8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/>
            <a:endParaRPr lang="en-US" sz="3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" y="351790"/>
            <a:ext cx="1008380" cy="100838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" y="356235"/>
            <a:ext cx="1016000" cy="10160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73455" y="620395"/>
            <a:ext cx="39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3</a:t>
            </a:r>
            <a:r>
              <a:rPr lang="zh-CN" altLang="en-US" sz="2800" b="1"/>
              <a:t>、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1678305" y="620395"/>
            <a:ext cx="587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</a:rPr>
              <a:t>集体口令</a:t>
            </a:r>
            <a:r>
              <a:rPr lang="en-US" altLang="zh-CN" sz="3200" b="1">
                <a:solidFill>
                  <a:schemeClr val="bg1"/>
                </a:solidFill>
              </a:rPr>
              <a:t>——</a:t>
            </a:r>
            <a:r>
              <a:rPr lang="zh-CN" altLang="en-US" sz="3200" b="1">
                <a:solidFill>
                  <a:schemeClr val="bg1"/>
                </a:solidFill>
              </a:rPr>
              <a:t>体育课的特殊语言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3455" y="1555115"/>
            <a:ext cx="10039985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solidFill>
                  <a:srgbClr val="FFFF00"/>
                </a:solidFill>
              </a:rPr>
              <a:t>“口令”是体育教学所特有的专业性语言，它对组织教学、课外活动、业余体育训练等都起着重要作用。“口令”通常有教师口令和体育委员口令，我在体育课集体训练时，要求全体学生都会口令。口令中，预令比较长，口令时要拖长一些，而动令大多是一个字组成，口令时要短而洪亮。预令是让学生注意力集中，动令是开始动作的信号。要求学生集体边做边口令，这样学生就不会再聊天，个别注意力不集中的学生的“走神”情况会被集体的口令声音带回同步，教学效果很好。</a:t>
            </a:r>
            <a:endParaRPr lang="zh-CN" altLang="en-US" sz="2000">
              <a:solidFill>
                <a:srgbClr val="FFFF00"/>
              </a:solidFill>
            </a:endParaRPr>
          </a:p>
          <a:p>
            <a:pPr indent="5080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solidFill>
                  <a:srgbClr val="FFFF00"/>
                </a:solidFill>
              </a:rPr>
              <a:t>    </a:t>
            </a:r>
            <a:endParaRPr lang="zh-CN" altLang="en-US" sz="2000">
              <a:solidFill>
                <a:srgbClr val="FFFF00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0"/>
          <a:stretch>
            <a:fillRect/>
          </a:stretch>
        </p:blipFill>
        <p:spPr>
          <a:xfrm>
            <a:off x="1367155" y="5186045"/>
            <a:ext cx="9192895" cy="159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4" name="文本框 12"/>
          <p:cNvSpPr txBox="1">
            <a:spLocks noChangeArrowheads="1"/>
          </p:cNvSpPr>
          <p:nvPr/>
        </p:nvSpPr>
        <p:spPr bwMode="auto">
          <a:xfrm>
            <a:off x="1795780" y="704850"/>
            <a:ext cx="9493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kumimoji="1" lang="en-US" altLang="zh-CN" sz="4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4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、读秒数数</a:t>
            </a:r>
            <a:r>
              <a:rPr kumimoji="1" lang="en-US" altLang="zh-CN" sz="4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4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体育课的高效提醒</a:t>
            </a:r>
            <a:endParaRPr kumimoji="1" lang="zh-CN" altLang="en-US" sz="40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6" y="547160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" y="559656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71370" r="42761"/>
          <a:stretch>
            <a:fillRect/>
          </a:stretch>
        </p:blipFill>
        <p:spPr>
          <a:xfrm>
            <a:off x="6739090" y="1332439"/>
            <a:ext cx="4748514" cy="26677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41450" y="2015490"/>
            <a:ext cx="88753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dirty="0"/>
              <a:t> </a:t>
            </a:r>
            <a:r>
              <a:rPr sz="2400" dirty="0"/>
              <a:t>实践证明，在某一集体动作即将开始时，利用读秒数1、2、3，或3、2、1非常有效。开始我数，后来学生主动跟着边数边动，学生能在最快的时间内完成口令，效果很好。如在让学生练习的最后时刻，采取倒计时的办法读秒――让学生从五数到一，在同学的笑声、掌声和呼喊声中，他们会很快地归队。再如，在</a:t>
            </a:r>
            <a:r>
              <a:rPr lang="zh-CN" sz="2400" dirty="0"/>
              <a:t>集合整队的时候，让学生快速集合，</a:t>
            </a:r>
            <a:r>
              <a:rPr sz="2400" dirty="0"/>
              <a:t>也会用到读秒。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4" name="TextBox 48"/>
          <p:cNvSpPr txBox="1"/>
          <p:nvPr/>
        </p:nvSpPr>
        <p:spPr>
          <a:xfrm>
            <a:off x="897890" y="562610"/>
            <a:ext cx="9296400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、互相尊重</a:t>
            </a:r>
            <a:r>
              <a:rPr kumimoji="1" lang="en-US" altLang="zh-CN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体育课的良好氛围</a:t>
            </a:r>
            <a:endParaRPr kumimoji="1" lang="zh-CN" alt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71370" r="71600"/>
          <a:stretch>
            <a:fillRect/>
          </a:stretch>
        </p:blipFill>
        <p:spPr>
          <a:xfrm>
            <a:off x="6739090" y="1332439"/>
            <a:ext cx="4748514" cy="26677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5125" y="2146935"/>
            <a:ext cx="7821295" cy="34150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体育课堂是师生进行教与学的双边活动的重要场所，教师在课上要多体贴学生，多与学生进行情感的交流，感化学生，尽量采用正面说服教育。即使是教师处理违纪行为时，也尽量不要中断教学的正常进行，可采用沉默、皱眉、走近、提醒、暗示、制止、批评的方法，奖励积极性的行为是维持纪律的最有效方法之一。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4" name="TextBox 48"/>
          <p:cNvSpPr txBox="1"/>
          <p:nvPr/>
        </p:nvSpPr>
        <p:spPr>
          <a:xfrm>
            <a:off x="280035" y="338455"/>
            <a:ext cx="10681335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4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、相互评价</a:t>
            </a:r>
            <a:r>
              <a:rPr kumimoji="1" lang="en-US" altLang="zh-CN" sz="4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1" lang="zh-CN" altLang="en-US" sz="4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体育课的考核方式</a:t>
            </a:r>
            <a:endParaRPr kumimoji="1" lang="zh-CN" altLang="en-US" sz="40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3" t="71370" r="27845"/>
          <a:stretch>
            <a:fillRect/>
          </a:stretch>
        </p:blipFill>
        <p:spPr>
          <a:xfrm>
            <a:off x="6739090" y="1332439"/>
            <a:ext cx="4748514" cy="2667736"/>
          </a:xfrm>
          <a:prstGeom prst="rect">
            <a:avLst/>
          </a:prstGeom>
        </p:spPr>
      </p:pic>
      <p:sp>
        <p:nvSpPr>
          <p:cNvPr id="6" name="对角圆角矩形 80"/>
          <p:cNvSpPr>
            <a:spLocks noChangeArrowheads="1"/>
          </p:cNvSpPr>
          <p:nvPr/>
        </p:nvSpPr>
        <p:spPr bwMode="auto">
          <a:xfrm>
            <a:off x="1489710" y="1819275"/>
            <a:ext cx="7752080" cy="4037330"/>
          </a:xfrm>
          <a:custGeom>
            <a:avLst/>
            <a:gdLst>
              <a:gd name="T0" fmla="*/ 17762482 w 1345257"/>
              <a:gd name="T1" fmla="*/ 6023982 h 573342"/>
              <a:gd name="T2" fmla="*/ 8881249 w 1345257"/>
              <a:gd name="T3" fmla="*/ 12047948 h 573342"/>
              <a:gd name="T4" fmla="*/ 0 w 1345257"/>
              <a:gd name="T5" fmla="*/ 6023982 h 573342"/>
              <a:gd name="T6" fmla="*/ 8881249 w 1345257"/>
              <a:gd name="T7" fmla="*/ 0 h 57334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5257"/>
              <a:gd name="T13" fmla="*/ 27988 h 573342"/>
              <a:gd name="T14" fmla="*/ 1317269 w 1345257"/>
              <a:gd name="T15" fmla="*/ 545354 h 573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5257" h="573342">
                <a:moveTo>
                  <a:pt x="95559" y="0"/>
                </a:moveTo>
                <a:lnTo>
                  <a:pt x="1345257" y="0"/>
                </a:lnTo>
                <a:lnTo>
                  <a:pt x="1345257" y="477783"/>
                </a:lnTo>
                <a:cubicBezTo>
                  <a:pt x="1345257" y="530558"/>
                  <a:pt x="1302473" y="573341"/>
                  <a:pt x="1249698" y="573342"/>
                </a:cubicBezTo>
                <a:lnTo>
                  <a:pt x="0" y="573342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solidFill>
            <a:schemeClr val="accent2"/>
          </a:solidFill>
          <a:ln w="25400" algn="ctr">
            <a:noFill/>
            <a:miter lim="800000"/>
          </a:ln>
        </p:spPr>
        <p:txBody>
          <a:bodyPr lIns="133652" tIns="66828" rIns="133652" bIns="66828" anchor="ctr"/>
          <a:p>
            <a:pPr indent="576580" algn="l" defTabSz="1240155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014805826"/>
                </a:ext>
              </a:extLst>
            </a:pPr>
            <a:r>
              <a:rPr lang="zh-CN" altLang="en-US" sz="2265" b="1">
                <a:solidFill>
                  <a:schemeClr val="bg1"/>
                </a:solidFill>
                <a:cs typeface="+mn-ea"/>
                <a:sym typeface="+mn-lt"/>
              </a:rPr>
              <a:t>教师应有针对性地运用体育课堂教学的观察与评价，让学生进行相互评价，使学生们能够互相观摩、互相学习、互相帮助，在课堂上形成练习时刻苦认真，不做练习时认真观摩、积极思考的良好氛围。教学过程中引导学生参与评价不仅能有效地调动学生积极性，也能促进学生们通过换位思考的方式，在评价、被评价和观察比较的角色互换中主动地参与学习过程。</a:t>
            </a:r>
            <a:endParaRPr lang="zh-CN" altLang="en-US" sz="2265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6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1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669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1630</Words>
  <Application>WPS 演示</Application>
  <PresentationFormat>自定义</PresentationFormat>
  <Paragraphs>78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思源宋体 Heavy</vt:lpstr>
      <vt:lpstr>微软雅黑</vt:lpstr>
      <vt:lpstr>Arial</vt:lpstr>
      <vt:lpstr>Impact</vt:lpstr>
      <vt:lpstr>Calibri</vt:lpstr>
      <vt:lpstr>Open Sans</vt:lpstr>
      <vt:lpstr>Segoe Print</vt:lpstr>
      <vt:lpstr>冬青黑体简体中文 W3</vt:lpstr>
      <vt:lpstr>黑体</vt:lpstr>
      <vt:lpstr>Arial Unicode MS</vt:lpstr>
      <vt:lpstr>ＭＳ 明朝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过客</cp:lastModifiedBy>
  <cp:revision>18</cp:revision>
  <dcterms:created xsi:type="dcterms:W3CDTF">2019-07-04T10:09:00Z</dcterms:created>
  <dcterms:modified xsi:type="dcterms:W3CDTF">2021-11-05T05:34:04Z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TemplateUUID">
    <vt:lpwstr>v1.0_mb_p5aUrMa+8KJ+7iI1I++lvw==</vt:lpwstr>
  </property>
  <property fmtid="{D5CDD505-2E9C-101B-9397-08002B2CF9AE}" pid="4" name="ICV">
    <vt:lpwstr>16A453596FDB41B8BFA49EC2A43BF78B</vt:lpwstr>
  </property>
</Properties>
</file>