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5" r:id="rId6"/>
    <p:sldId id="266" r:id="rId7"/>
    <p:sldId id="267" r:id="rId8"/>
    <p:sldId id="268" r:id="rId9"/>
    <p:sldId id="263" r:id="rId10"/>
    <p:sldId id="262" r:id="rId11"/>
    <p:sldId id="261" r:id="rId12"/>
    <p:sldId id="260" r:id="rId13"/>
    <p:sldId id="259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BDCE1-66CD-49B5-B201-1CEE65065E32}" type="datetimeFigureOut">
              <a:rPr lang="zh-CN" altLang="en-US"/>
              <a:pPr>
                <a:defRPr/>
              </a:pPr>
              <a:t>2018/11/19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E497-C395-4A01-9A8E-F34880F3CC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EFBE2-BA07-4B7D-8DBB-D65488BDFA75}" type="datetimeFigureOut">
              <a:rPr lang="zh-CN" altLang="en-US"/>
              <a:pPr>
                <a:defRPr/>
              </a:pPr>
              <a:t>2018/11/19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BC360-FF52-4BB9-BBB3-F10158D2255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763A0-DE3A-43FB-8A80-913945BF14AA}" type="datetimeFigureOut">
              <a:rPr lang="zh-CN" altLang="en-US"/>
              <a:pPr>
                <a:defRPr/>
              </a:pPr>
              <a:t>2018/11/19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524D8-31C3-45F0-853E-A7BF6E64D26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4E501-577B-464A-B1FA-4718D2E29A11}" type="datetimeFigureOut">
              <a:rPr lang="zh-CN" altLang="en-US"/>
              <a:pPr>
                <a:defRPr/>
              </a:pPr>
              <a:t>2018/11/19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1C5B1-6E8D-4746-A6CA-39ED42B9833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550AF-7959-4FEE-9868-68DBEC813735}" type="datetimeFigureOut">
              <a:rPr lang="zh-CN" altLang="en-US"/>
              <a:pPr>
                <a:defRPr/>
              </a:pPr>
              <a:t>2018/11/19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29474-3A66-4936-AA85-BA75AA935B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03EDE-662E-475D-B298-85DFFFCB1C88}" type="datetimeFigureOut">
              <a:rPr lang="zh-CN" altLang="en-US"/>
              <a:pPr>
                <a:defRPr/>
              </a:pPr>
              <a:t>2018/11/19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77D35-ECD6-430C-95EE-3FA1A2BF26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55C12-7F2C-44C2-8C6B-EB9CC1DB8059}" type="datetimeFigureOut">
              <a:rPr lang="zh-CN" altLang="en-US"/>
              <a:pPr>
                <a:defRPr/>
              </a:pPr>
              <a:t>2018/11/19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E0917-C128-414C-85C5-EDEB508390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4E4E9-A0FA-4B9C-9CC8-945C390829CE}" type="datetimeFigureOut">
              <a:rPr lang="zh-CN" altLang="en-US"/>
              <a:pPr>
                <a:defRPr/>
              </a:pPr>
              <a:t>2018/11/19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4E970-9BD2-4837-9BC3-47F04FA852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CE949-DC21-4C5B-B624-36D52B82E86A}" type="datetimeFigureOut">
              <a:rPr lang="zh-CN" altLang="en-US"/>
              <a:pPr>
                <a:defRPr/>
              </a:pPr>
              <a:t>2018/11/19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6344C-1CEC-41B0-B990-406EA6FB49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C4E0A-4D7D-470E-9880-7231E551C759}" type="datetimeFigureOut">
              <a:rPr lang="zh-CN" altLang="en-US"/>
              <a:pPr>
                <a:defRPr/>
              </a:pPr>
              <a:t>2018/11/19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72450-3D60-4DA7-8925-D1A1079E0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02E2D-7745-457F-8734-46AD524931F3}" type="datetimeFigureOut">
              <a:rPr lang="zh-CN" altLang="en-US"/>
              <a:pPr>
                <a:defRPr/>
              </a:pPr>
              <a:t>2018/11/19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745C-1F00-4921-9BD5-938E525260A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5C0B3E-AEBA-4A9F-8F6C-6791561513B4}" type="datetimeFigureOut">
              <a:rPr lang="zh-CN" altLang="en-US"/>
              <a:pPr>
                <a:defRPr/>
              </a:pPr>
              <a:t>2018/11/19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DEB76E7-ABB7-49BC-AC46-8965D74759F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714500"/>
            <a:ext cx="811530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357188" y="5143500"/>
            <a:ext cx="83883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66700" fontAlgn="ctr"/>
            <a:r>
              <a:rPr lang="zh-CN" sz="2800" b="1">
                <a:solidFill>
                  <a:srgbClr val="FF0000"/>
                </a:solidFill>
                <a:latin typeface="宋体" charset="-122"/>
                <a:cs typeface="Times New Roman" pitchFamily="18" charset="0"/>
              </a:rPr>
              <a:t>所含字母相同</a:t>
            </a:r>
            <a:r>
              <a:rPr lang="zh-CN" sz="2800" b="1">
                <a:latin typeface="宋体" charset="-122"/>
                <a:cs typeface="Times New Roman" pitchFamily="18" charset="0"/>
              </a:rPr>
              <a:t>，并且</a:t>
            </a:r>
            <a:r>
              <a:rPr lang="zh-CN" sz="2800" b="1">
                <a:solidFill>
                  <a:srgbClr val="FF0000"/>
                </a:solidFill>
                <a:latin typeface="宋体" charset="-122"/>
                <a:cs typeface="Times New Roman" pitchFamily="18" charset="0"/>
              </a:rPr>
              <a:t>相同字母的指数也相同</a:t>
            </a:r>
            <a:r>
              <a:rPr lang="zh-CN" sz="2800" b="1">
                <a:latin typeface="宋体" charset="-122"/>
                <a:cs typeface="Times New Roman" pitchFamily="18" charset="0"/>
              </a:rPr>
              <a:t>的项，</a:t>
            </a:r>
            <a:endParaRPr lang="en-US" altLang="zh-CN" sz="2800" b="1">
              <a:latin typeface="宋体" charset="-122"/>
              <a:cs typeface="Times New Roman" pitchFamily="18" charset="0"/>
            </a:endParaRPr>
          </a:p>
          <a:p>
            <a:pPr indent="266700" fontAlgn="ctr"/>
            <a:r>
              <a:rPr lang="zh-CN" sz="2800" b="1">
                <a:latin typeface="宋体" charset="-122"/>
                <a:cs typeface="Times New Roman" pitchFamily="18" charset="0"/>
              </a:rPr>
              <a:t>叫做同类项。</a:t>
            </a:r>
            <a:r>
              <a:rPr lang="zh-CN" sz="2800" b="1">
                <a:solidFill>
                  <a:srgbClr val="FF0000"/>
                </a:solidFill>
                <a:latin typeface="宋体" charset="-122"/>
                <a:cs typeface="Times New Roman" pitchFamily="18" charset="0"/>
              </a:rPr>
              <a:t>（两个相同）</a:t>
            </a:r>
            <a:endParaRPr lang="zh-CN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4714875"/>
            <a:ext cx="68468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1071563"/>
            <a:ext cx="77089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2"/>
          <p:cNvSpPr txBox="1">
            <a:spLocks noChangeArrowheads="1"/>
          </p:cNvSpPr>
          <p:nvPr/>
        </p:nvSpPr>
        <p:spPr bwMode="auto">
          <a:xfrm>
            <a:off x="1143000" y="1357313"/>
            <a:ext cx="1428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>
                <a:latin typeface="Calibri" pitchFamily="34" charset="0"/>
              </a:rPr>
              <a:t>数  学活  动：</a:t>
            </a:r>
          </a:p>
        </p:txBody>
      </p:sp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2928938" y="1571625"/>
            <a:ext cx="4429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800" b="1">
                <a:solidFill>
                  <a:srgbClr val="0070C0"/>
                </a:solidFill>
                <a:latin typeface="Calibri" pitchFamily="34" charset="0"/>
              </a:rPr>
              <a:t>a</a:t>
            </a:r>
            <a:r>
              <a:rPr lang="en-US" altLang="zh-CN" sz="4800" b="1" baseline="32000">
                <a:solidFill>
                  <a:srgbClr val="0070C0"/>
                </a:solidFill>
                <a:latin typeface="Calibri" pitchFamily="34" charset="0"/>
              </a:rPr>
              <a:t>2 </a:t>
            </a:r>
            <a:r>
              <a:rPr lang="en-US" altLang="zh-CN" sz="4800" b="1">
                <a:solidFill>
                  <a:srgbClr val="0070C0"/>
                </a:solidFill>
                <a:latin typeface="Calibri" pitchFamily="34" charset="0"/>
              </a:rPr>
              <a:t>- b</a:t>
            </a:r>
            <a:r>
              <a:rPr lang="en-US" altLang="zh-CN" sz="4800" b="1" baseline="32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zh-CN" altLang="en-US" sz="4800" b="1">
                <a:solidFill>
                  <a:srgbClr val="0070C0"/>
                </a:solidFill>
                <a:latin typeface="Calibri" pitchFamily="34" charset="0"/>
              </a:rPr>
              <a:t>你会吗？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714375"/>
            <a:ext cx="6827838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386" name="组合 11"/>
          <p:cNvGrpSpPr>
            <a:grpSpLocks/>
          </p:cNvGrpSpPr>
          <p:nvPr/>
        </p:nvGrpSpPr>
        <p:grpSpPr bwMode="auto">
          <a:xfrm>
            <a:off x="1500188" y="2714625"/>
            <a:ext cx="3357562" cy="2214563"/>
            <a:chOff x="1357290" y="3214686"/>
            <a:chExt cx="3357586" cy="2214578"/>
          </a:xfrm>
        </p:grpSpPr>
        <p:sp>
          <p:nvSpPr>
            <p:cNvPr id="4" name="矩形 3"/>
            <p:cNvSpPr/>
            <p:nvPr/>
          </p:nvSpPr>
          <p:spPr>
            <a:xfrm>
              <a:off x="1643042" y="3571876"/>
              <a:ext cx="714380" cy="7143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357422" y="3571876"/>
              <a:ext cx="1928826" cy="7143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1643042" y="4286256"/>
              <a:ext cx="714380" cy="114300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2357422" y="4286256"/>
              <a:ext cx="1928826" cy="1143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391" name="TextBox 7"/>
            <p:cNvSpPr txBox="1">
              <a:spLocks noChangeArrowheads="1"/>
            </p:cNvSpPr>
            <p:nvPr/>
          </p:nvSpPr>
          <p:spPr bwMode="auto">
            <a:xfrm>
              <a:off x="1857356" y="321468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>
                  <a:latin typeface="Calibri" pitchFamily="34" charset="0"/>
                </a:rPr>
                <a:t>x</a:t>
              </a:r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16392" name="TextBox 8"/>
            <p:cNvSpPr txBox="1">
              <a:spLocks noChangeArrowheads="1"/>
            </p:cNvSpPr>
            <p:nvPr/>
          </p:nvSpPr>
          <p:spPr bwMode="auto">
            <a:xfrm>
              <a:off x="1357290" y="3786190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>
                  <a:latin typeface="Calibri" pitchFamily="34" charset="0"/>
                </a:rPr>
                <a:t>x</a:t>
              </a:r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16393" name="TextBox 9"/>
            <p:cNvSpPr txBox="1">
              <a:spLocks noChangeArrowheads="1"/>
            </p:cNvSpPr>
            <p:nvPr/>
          </p:nvSpPr>
          <p:spPr bwMode="auto">
            <a:xfrm>
              <a:off x="3143240" y="321468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>
                  <a:latin typeface="Calibri" pitchFamily="34" charset="0"/>
                </a:rPr>
                <a:t>3</a:t>
              </a:r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16394" name="TextBox 10"/>
            <p:cNvSpPr txBox="1">
              <a:spLocks noChangeArrowheads="1"/>
            </p:cNvSpPr>
            <p:nvPr/>
          </p:nvSpPr>
          <p:spPr bwMode="auto">
            <a:xfrm>
              <a:off x="4286248" y="464344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>
                  <a:latin typeface="Calibri" pitchFamily="34" charset="0"/>
                </a:rPr>
                <a:t>2</a:t>
              </a:r>
              <a:endParaRPr lang="zh-CN" altLang="en-US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2"/>
          <p:cNvGrpSpPr>
            <a:grpSpLocks/>
          </p:cNvGrpSpPr>
          <p:nvPr/>
        </p:nvGrpSpPr>
        <p:grpSpPr bwMode="auto">
          <a:xfrm>
            <a:off x="755650" y="1268413"/>
            <a:ext cx="2663825" cy="2016125"/>
            <a:chOff x="476" y="799"/>
            <a:chExt cx="1678" cy="1270"/>
          </a:xfrm>
        </p:grpSpPr>
        <p:sp>
          <p:nvSpPr>
            <p:cNvPr id="17429" name="Rectangle 3"/>
            <p:cNvSpPr>
              <a:spLocks noChangeArrowheads="1"/>
            </p:cNvSpPr>
            <p:nvPr/>
          </p:nvSpPr>
          <p:spPr bwMode="auto">
            <a:xfrm>
              <a:off x="476" y="799"/>
              <a:ext cx="1678" cy="1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30" name="Line 4"/>
            <p:cNvSpPr>
              <a:spLocks noChangeShapeType="1"/>
            </p:cNvSpPr>
            <p:nvPr/>
          </p:nvSpPr>
          <p:spPr bwMode="auto">
            <a:xfrm>
              <a:off x="476" y="1207"/>
              <a:ext cx="16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1" name="Line 5"/>
            <p:cNvSpPr>
              <a:spLocks noChangeShapeType="1"/>
            </p:cNvSpPr>
            <p:nvPr/>
          </p:nvSpPr>
          <p:spPr bwMode="auto">
            <a:xfrm>
              <a:off x="884" y="799"/>
              <a:ext cx="0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755650" y="1916113"/>
            <a:ext cx="647700" cy="13684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879475" y="9017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x</a:t>
            </a:r>
          </a:p>
        </p:txBody>
      </p:sp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2268538" y="901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3</a:t>
            </a:r>
          </a:p>
        </p:txBody>
      </p:sp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385763" y="14128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x</a:t>
            </a:r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3419475" y="22764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2</a:t>
            </a:r>
          </a:p>
        </p:txBody>
      </p:sp>
      <p:grpSp>
        <p:nvGrpSpPr>
          <p:cNvPr id="17415" name="Group 11"/>
          <p:cNvGrpSpPr>
            <a:grpSpLocks/>
          </p:cNvGrpSpPr>
          <p:nvPr/>
        </p:nvGrpSpPr>
        <p:grpSpPr bwMode="auto">
          <a:xfrm>
            <a:off x="396875" y="908050"/>
            <a:ext cx="1006475" cy="1008063"/>
            <a:chOff x="2699" y="572"/>
            <a:chExt cx="634" cy="635"/>
          </a:xfrm>
        </p:grpSpPr>
        <p:sp>
          <p:nvSpPr>
            <p:cNvPr id="17426" name="Rectangle 12"/>
            <p:cNvSpPr>
              <a:spLocks noChangeArrowheads="1"/>
            </p:cNvSpPr>
            <p:nvPr/>
          </p:nvSpPr>
          <p:spPr bwMode="auto">
            <a:xfrm>
              <a:off x="2925" y="799"/>
              <a:ext cx="408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27" name="Text Box 13"/>
            <p:cNvSpPr txBox="1">
              <a:spLocks noChangeArrowheads="1"/>
            </p:cNvSpPr>
            <p:nvPr/>
          </p:nvSpPr>
          <p:spPr bwMode="auto">
            <a:xfrm>
              <a:off x="3016" y="57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x</a:t>
              </a:r>
            </a:p>
          </p:txBody>
        </p:sp>
        <p:sp>
          <p:nvSpPr>
            <p:cNvPr id="17428" name="Text Box 14"/>
            <p:cNvSpPr txBox="1">
              <a:spLocks noChangeArrowheads="1"/>
            </p:cNvSpPr>
            <p:nvPr/>
          </p:nvSpPr>
          <p:spPr bwMode="auto">
            <a:xfrm>
              <a:off x="2699" y="89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x</a:t>
              </a:r>
            </a:p>
          </p:txBody>
        </p:sp>
      </p:grpSp>
      <p:grpSp>
        <p:nvGrpSpPr>
          <p:cNvPr id="17416" name="Group 15"/>
          <p:cNvGrpSpPr>
            <a:grpSpLocks/>
          </p:cNvGrpSpPr>
          <p:nvPr/>
        </p:nvGrpSpPr>
        <p:grpSpPr bwMode="auto">
          <a:xfrm>
            <a:off x="1403350" y="908050"/>
            <a:ext cx="2314575" cy="1008063"/>
            <a:chOff x="3833" y="572"/>
            <a:chExt cx="1458" cy="635"/>
          </a:xfrm>
        </p:grpSpPr>
        <p:sp>
          <p:nvSpPr>
            <p:cNvPr id="17423" name="Rectangle 16"/>
            <p:cNvSpPr>
              <a:spLocks noChangeArrowheads="1"/>
            </p:cNvSpPr>
            <p:nvPr/>
          </p:nvSpPr>
          <p:spPr bwMode="auto">
            <a:xfrm>
              <a:off x="3833" y="799"/>
              <a:ext cx="1270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24" name="Text Box 17"/>
            <p:cNvSpPr txBox="1">
              <a:spLocks noChangeArrowheads="1"/>
            </p:cNvSpPr>
            <p:nvPr/>
          </p:nvSpPr>
          <p:spPr bwMode="auto">
            <a:xfrm>
              <a:off x="5103" y="89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x</a:t>
              </a:r>
            </a:p>
          </p:txBody>
        </p:sp>
        <p:sp>
          <p:nvSpPr>
            <p:cNvPr id="17425" name="Text Box 18"/>
            <p:cNvSpPr txBox="1">
              <a:spLocks noChangeArrowheads="1"/>
            </p:cNvSpPr>
            <p:nvPr/>
          </p:nvSpPr>
          <p:spPr bwMode="auto">
            <a:xfrm>
              <a:off x="4377" y="5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3</a:t>
              </a:r>
            </a:p>
          </p:txBody>
        </p:sp>
      </p:grpSp>
      <p:grpSp>
        <p:nvGrpSpPr>
          <p:cNvPr id="17417" name="Group 19"/>
          <p:cNvGrpSpPr>
            <a:grpSpLocks/>
          </p:cNvGrpSpPr>
          <p:nvPr/>
        </p:nvGrpSpPr>
        <p:grpSpPr bwMode="auto">
          <a:xfrm>
            <a:off x="1403350" y="1917700"/>
            <a:ext cx="2327275" cy="1806575"/>
            <a:chOff x="884" y="1208"/>
            <a:chExt cx="1466" cy="1138"/>
          </a:xfrm>
        </p:grpSpPr>
        <p:sp>
          <p:nvSpPr>
            <p:cNvPr id="17420" name="Rectangle 20"/>
            <p:cNvSpPr>
              <a:spLocks noChangeArrowheads="1"/>
            </p:cNvSpPr>
            <p:nvPr/>
          </p:nvSpPr>
          <p:spPr bwMode="auto">
            <a:xfrm>
              <a:off x="884" y="1208"/>
              <a:ext cx="1270" cy="8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21" name="Text Box 21"/>
            <p:cNvSpPr txBox="1">
              <a:spLocks noChangeArrowheads="1"/>
            </p:cNvSpPr>
            <p:nvPr/>
          </p:nvSpPr>
          <p:spPr bwMode="auto">
            <a:xfrm>
              <a:off x="138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3</a:t>
              </a:r>
            </a:p>
          </p:txBody>
        </p:sp>
        <p:sp>
          <p:nvSpPr>
            <p:cNvPr id="17422" name="Text Box 22"/>
            <p:cNvSpPr txBox="1">
              <a:spLocks noChangeArrowheads="1"/>
            </p:cNvSpPr>
            <p:nvPr/>
          </p:nvSpPr>
          <p:spPr bwMode="auto">
            <a:xfrm>
              <a:off x="2154" y="143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2</a:t>
              </a:r>
            </a:p>
          </p:txBody>
        </p:sp>
      </p:grpSp>
      <p:sp>
        <p:nvSpPr>
          <p:cNvPr id="17418" name="Text Box 23"/>
          <p:cNvSpPr txBox="1">
            <a:spLocks noChangeArrowheads="1"/>
          </p:cNvSpPr>
          <p:nvPr/>
        </p:nvSpPr>
        <p:spPr bwMode="auto">
          <a:xfrm>
            <a:off x="2608263" y="4600575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/>
              <a:t>S</a:t>
            </a:r>
            <a:r>
              <a:rPr lang="zh-CN" altLang="en-US" sz="2400" baseline="-25000"/>
              <a:t>阴影</a:t>
            </a:r>
            <a:r>
              <a:rPr lang="en-US" altLang="zh-CN" sz="2400"/>
              <a:t>=x</a:t>
            </a:r>
            <a:r>
              <a:rPr lang="en-US" altLang="zh-CN" sz="2400" baseline="30000"/>
              <a:t>2</a:t>
            </a:r>
            <a:r>
              <a:rPr lang="en-US" altLang="zh-CN" sz="2400"/>
              <a:t>+3x+6</a:t>
            </a:r>
          </a:p>
        </p:txBody>
      </p:sp>
      <p:sp>
        <p:nvSpPr>
          <p:cNvPr id="17419" name="Rectangle 24"/>
          <p:cNvSpPr>
            <a:spLocks noChangeArrowheads="1"/>
          </p:cNvSpPr>
          <p:nvPr/>
        </p:nvSpPr>
        <p:spPr bwMode="auto">
          <a:xfrm rot="16200000" flipH="1">
            <a:off x="3096419" y="2167732"/>
            <a:ext cx="935037" cy="5041900"/>
          </a:xfrm>
          <a:prstGeom prst="rect">
            <a:avLst/>
          </a:prstGeom>
          <a:solidFill>
            <a:srgbClr val="FBE1F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2"/>
          <p:cNvGrpSpPr>
            <a:grpSpLocks/>
          </p:cNvGrpSpPr>
          <p:nvPr/>
        </p:nvGrpSpPr>
        <p:grpSpPr bwMode="auto">
          <a:xfrm>
            <a:off x="755650" y="1268413"/>
            <a:ext cx="2663825" cy="2016125"/>
            <a:chOff x="476" y="799"/>
            <a:chExt cx="1678" cy="1270"/>
          </a:xfrm>
        </p:grpSpPr>
        <p:sp>
          <p:nvSpPr>
            <p:cNvPr id="18454" name="Rectangle 3"/>
            <p:cNvSpPr>
              <a:spLocks noChangeArrowheads="1"/>
            </p:cNvSpPr>
            <p:nvPr/>
          </p:nvSpPr>
          <p:spPr bwMode="auto">
            <a:xfrm>
              <a:off x="476" y="799"/>
              <a:ext cx="1678" cy="1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55" name="Line 4"/>
            <p:cNvSpPr>
              <a:spLocks noChangeShapeType="1"/>
            </p:cNvSpPr>
            <p:nvPr/>
          </p:nvSpPr>
          <p:spPr bwMode="auto">
            <a:xfrm>
              <a:off x="476" y="1207"/>
              <a:ext cx="16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56" name="Line 5"/>
            <p:cNvSpPr>
              <a:spLocks noChangeShapeType="1"/>
            </p:cNvSpPr>
            <p:nvPr/>
          </p:nvSpPr>
          <p:spPr bwMode="auto">
            <a:xfrm>
              <a:off x="884" y="799"/>
              <a:ext cx="0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755650" y="1916113"/>
            <a:ext cx="647700" cy="13684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879475" y="9017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x</a:t>
            </a:r>
          </a:p>
        </p:txBody>
      </p:sp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2268538" y="901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3</a:t>
            </a:r>
          </a:p>
        </p:txBody>
      </p:sp>
      <p:sp>
        <p:nvSpPr>
          <p:cNvPr id="18437" name="Text Box 9"/>
          <p:cNvSpPr txBox="1">
            <a:spLocks noChangeArrowheads="1"/>
          </p:cNvSpPr>
          <p:nvPr/>
        </p:nvSpPr>
        <p:spPr bwMode="auto">
          <a:xfrm>
            <a:off x="385763" y="14128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x</a:t>
            </a:r>
          </a:p>
        </p:txBody>
      </p:sp>
      <p:sp>
        <p:nvSpPr>
          <p:cNvPr id="18438" name="Text Box 10"/>
          <p:cNvSpPr txBox="1">
            <a:spLocks noChangeArrowheads="1"/>
          </p:cNvSpPr>
          <p:nvPr/>
        </p:nvSpPr>
        <p:spPr bwMode="auto">
          <a:xfrm>
            <a:off x="3419475" y="22764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2</a:t>
            </a:r>
          </a:p>
        </p:txBody>
      </p:sp>
      <p:grpSp>
        <p:nvGrpSpPr>
          <p:cNvPr id="18439" name="Group 11"/>
          <p:cNvGrpSpPr>
            <a:grpSpLocks/>
          </p:cNvGrpSpPr>
          <p:nvPr/>
        </p:nvGrpSpPr>
        <p:grpSpPr bwMode="auto">
          <a:xfrm>
            <a:off x="396875" y="908050"/>
            <a:ext cx="3321050" cy="1008063"/>
            <a:chOff x="250" y="572"/>
            <a:chExt cx="2092" cy="635"/>
          </a:xfrm>
        </p:grpSpPr>
        <p:grpSp>
          <p:nvGrpSpPr>
            <p:cNvPr id="18446" name="Group 12"/>
            <p:cNvGrpSpPr>
              <a:grpSpLocks/>
            </p:cNvGrpSpPr>
            <p:nvPr/>
          </p:nvGrpSpPr>
          <p:grpSpPr bwMode="auto">
            <a:xfrm>
              <a:off x="250" y="572"/>
              <a:ext cx="634" cy="635"/>
              <a:chOff x="2699" y="572"/>
              <a:chExt cx="634" cy="635"/>
            </a:xfrm>
          </p:grpSpPr>
          <p:sp>
            <p:nvSpPr>
              <p:cNvPr id="18451" name="Rectangle 13"/>
              <p:cNvSpPr>
                <a:spLocks noChangeArrowheads="1"/>
              </p:cNvSpPr>
              <p:nvPr/>
            </p:nvSpPr>
            <p:spPr bwMode="auto">
              <a:xfrm>
                <a:off x="2925" y="799"/>
                <a:ext cx="408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452" name="Text Box 14"/>
              <p:cNvSpPr txBox="1">
                <a:spLocks noChangeArrowheads="1"/>
              </p:cNvSpPr>
              <p:nvPr/>
            </p:nvSpPr>
            <p:spPr bwMode="auto">
              <a:xfrm>
                <a:off x="3016" y="57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x</a:t>
                </a:r>
              </a:p>
            </p:txBody>
          </p:sp>
          <p:sp>
            <p:nvSpPr>
              <p:cNvPr id="18453" name="Text Box 15"/>
              <p:cNvSpPr txBox="1">
                <a:spLocks noChangeArrowheads="1"/>
              </p:cNvSpPr>
              <p:nvPr/>
            </p:nvSpPr>
            <p:spPr bwMode="auto">
              <a:xfrm>
                <a:off x="2699" y="890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x</a:t>
                </a:r>
              </a:p>
            </p:txBody>
          </p:sp>
        </p:grpSp>
        <p:grpSp>
          <p:nvGrpSpPr>
            <p:cNvPr id="18447" name="Group 16"/>
            <p:cNvGrpSpPr>
              <a:grpSpLocks/>
            </p:cNvGrpSpPr>
            <p:nvPr/>
          </p:nvGrpSpPr>
          <p:grpSpPr bwMode="auto">
            <a:xfrm>
              <a:off x="884" y="572"/>
              <a:ext cx="1458" cy="635"/>
              <a:chOff x="3833" y="572"/>
              <a:chExt cx="1458" cy="635"/>
            </a:xfrm>
          </p:grpSpPr>
          <p:sp>
            <p:nvSpPr>
              <p:cNvPr id="18448" name="Rectangle 17"/>
              <p:cNvSpPr>
                <a:spLocks noChangeArrowheads="1"/>
              </p:cNvSpPr>
              <p:nvPr/>
            </p:nvSpPr>
            <p:spPr bwMode="auto">
              <a:xfrm>
                <a:off x="3833" y="799"/>
                <a:ext cx="1270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449" name="Text Box 18"/>
              <p:cNvSpPr txBox="1">
                <a:spLocks noChangeArrowheads="1"/>
              </p:cNvSpPr>
              <p:nvPr/>
            </p:nvSpPr>
            <p:spPr bwMode="auto">
              <a:xfrm>
                <a:off x="5103" y="890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x</a:t>
                </a:r>
              </a:p>
            </p:txBody>
          </p:sp>
          <p:sp>
            <p:nvSpPr>
              <p:cNvPr id="18450" name="Text Box 19"/>
              <p:cNvSpPr txBox="1">
                <a:spLocks noChangeArrowheads="1"/>
              </p:cNvSpPr>
              <p:nvPr/>
            </p:nvSpPr>
            <p:spPr bwMode="auto">
              <a:xfrm>
                <a:off x="4377" y="572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3</a:t>
                </a:r>
              </a:p>
            </p:txBody>
          </p:sp>
        </p:grpSp>
      </p:grpSp>
      <p:grpSp>
        <p:nvGrpSpPr>
          <p:cNvPr id="18440" name="Group 20"/>
          <p:cNvGrpSpPr>
            <a:grpSpLocks/>
          </p:cNvGrpSpPr>
          <p:nvPr/>
        </p:nvGrpSpPr>
        <p:grpSpPr bwMode="auto">
          <a:xfrm>
            <a:off x="1403350" y="1917700"/>
            <a:ext cx="2327275" cy="1806575"/>
            <a:chOff x="884" y="1208"/>
            <a:chExt cx="1466" cy="1138"/>
          </a:xfrm>
        </p:grpSpPr>
        <p:sp>
          <p:nvSpPr>
            <p:cNvPr id="18443" name="Rectangle 21"/>
            <p:cNvSpPr>
              <a:spLocks noChangeArrowheads="1"/>
            </p:cNvSpPr>
            <p:nvPr/>
          </p:nvSpPr>
          <p:spPr bwMode="auto">
            <a:xfrm>
              <a:off x="884" y="1208"/>
              <a:ext cx="1270" cy="8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44" name="Text Box 22"/>
            <p:cNvSpPr txBox="1">
              <a:spLocks noChangeArrowheads="1"/>
            </p:cNvSpPr>
            <p:nvPr/>
          </p:nvSpPr>
          <p:spPr bwMode="auto">
            <a:xfrm>
              <a:off x="1383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3</a:t>
              </a:r>
            </a:p>
          </p:txBody>
        </p:sp>
        <p:sp>
          <p:nvSpPr>
            <p:cNvPr id="18445" name="Text Box 23"/>
            <p:cNvSpPr txBox="1">
              <a:spLocks noChangeArrowheads="1"/>
            </p:cNvSpPr>
            <p:nvPr/>
          </p:nvSpPr>
          <p:spPr bwMode="auto">
            <a:xfrm>
              <a:off x="2154" y="143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2</a:t>
              </a:r>
            </a:p>
          </p:txBody>
        </p:sp>
      </p:grpSp>
      <p:sp>
        <p:nvSpPr>
          <p:cNvPr id="18441" name="Text Box 24"/>
          <p:cNvSpPr txBox="1">
            <a:spLocks noChangeArrowheads="1"/>
          </p:cNvSpPr>
          <p:nvPr/>
        </p:nvSpPr>
        <p:spPr bwMode="auto">
          <a:xfrm>
            <a:off x="2608263" y="4600575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/>
              <a:t>S</a:t>
            </a:r>
            <a:r>
              <a:rPr lang="zh-CN" altLang="en-US" sz="2400" baseline="-25000"/>
              <a:t>阴影</a:t>
            </a:r>
            <a:r>
              <a:rPr lang="en-US" altLang="zh-CN" sz="2400"/>
              <a:t>=x(x+3)+6</a:t>
            </a:r>
          </a:p>
        </p:txBody>
      </p:sp>
      <p:sp>
        <p:nvSpPr>
          <p:cNvPr id="18442" name="Rectangle 25"/>
          <p:cNvSpPr>
            <a:spLocks noChangeArrowheads="1"/>
          </p:cNvSpPr>
          <p:nvPr/>
        </p:nvSpPr>
        <p:spPr bwMode="auto">
          <a:xfrm rot="16200000" flipH="1">
            <a:off x="3096419" y="2167732"/>
            <a:ext cx="935037" cy="5041900"/>
          </a:xfrm>
          <a:prstGeom prst="rect">
            <a:avLst/>
          </a:prstGeom>
          <a:solidFill>
            <a:srgbClr val="FBE1F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2"/>
          <p:cNvGrpSpPr>
            <a:grpSpLocks/>
          </p:cNvGrpSpPr>
          <p:nvPr/>
        </p:nvGrpSpPr>
        <p:grpSpPr bwMode="auto">
          <a:xfrm>
            <a:off x="755650" y="1268413"/>
            <a:ext cx="2663825" cy="2016125"/>
            <a:chOff x="476" y="799"/>
            <a:chExt cx="1678" cy="1270"/>
          </a:xfrm>
        </p:grpSpPr>
        <p:sp>
          <p:nvSpPr>
            <p:cNvPr id="19479" name="Rectangle 3"/>
            <p:cNvSpPr>
              <a:spLocks noChangeArrowheads="1"/>
            </p:cNvSpPr>
            <p:nvPr/>
          </p:nvSpPr>
          <p:spPr bwMode="auto">
            <a:xfrm>
              <a:off x="476" y="799"/>
              <a:ext cx="1678" cy="1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80" name="Line 4"/>
            <p:cNvSpPr>
              <a:spLocks noChangeShapeType="1"/>
            </p:cNvSpPr>
            <p:nvPr/>
          </p:nvSpPr>
          <p:spPr bwMode="auto">
            <a:xfrm>
              <a:off x="476" y="1207"/>
              <a:ext cx="16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81" name="Line 5"/>
            <p:cNvSpPr>
              <a:spLocks noChangeShapeType="1"/>
            </p:cNvSpPr>
            <p:nvPr/>
          </p:nvSpPr>
          <p:spPr bwMode="auto">
            <a:xfrm>
              <a:off x="884" y="799"/>
              <a:ext cx="0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9458" name="Rectangle 6"/>
          <p:cNvSpPr>
            <a:spLocks noChangeArrowheads="1"/>
          </p:cNvSpPr>
          <p:nvPr/>
        </p:nvSpPr>
        <p:spPr bwMode="auto">
          <a:xfrm>
            <a:off x="755650" y="1916113"/>
            <a:ext cx="647700" cy="13684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879475" y="9017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x</a:t>
            </a:r>
          </a:p>
        </p:txBody>
      </p:sp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2268538" y="901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3</a:t>
            </a:r>
          </a:p>
        </p:txBody>
      </p:sp>
      <p:sp>
        <p:nvSpPr>
          <p:cNvPr id="19461" name="Text Box 9"/>
          <p:cNvSpPr txBox="1">
            <a:spLocks noChangeArrowheads="1"/>
          </p:cNvSpPr>
          <p:nvPr/>
        </p:nvSpPr>
        <p:spPr bwMode="auto">
          <a:xfrm>
            <a:off x="385763" y="14128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x</a:t>
            </a:r>
          </a:p>
        </p:txBody>
      </p:sp>
      <p:sp>
        <p:nvSpPr>
          <p:cNvPr id="19462" name="Text Box 10"/>
          <p:cNvSpPr txBox="1">
            <a:spLocks noChangeArrowheads="1"/>
          </p:cNvSpPr>
          <p:nvPr/>
        </p:nvSpPr>
        <p:spPr bwMode="auto">
          <a:xfrm>
            <a:off x="3419475" y="22764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2</a:t>
            </a:r>
          </a:p>
        </p:txBody>
      </p:sp>
      <p:grpSp>
        <p:nvGrpSpPr>
          <p:cNvPr id="19463" name="Group 11"/>
          <p:cNvGrpSpPr>
            <a:grpSpLocks/>
          </p:cNvGrpSpPr>
          <p:nvPr/>
        </p:nvGrpSpPr>
        <p:grpSpPr bwMode="auto">
          <a:xfrm>
            <a:off x="395288" y="908050"/>
            <a:ext cx="1006475" cy="1008063"/>
            <a:chOff x="2699" y="572"/>
            <a:chExt cx="634" cy="635"/>
          </a:xfrm>
        </p:grpSpPr>
        <p:sp>
          <p:nvSpPr>
            <p:cNvPr id="19476" name="Rectangle 12"/>
            <p:cNvSpPr>
              <a:spLocks noChangeArrowheads="1"/>
            </p:cNvSpPr>
            <p:nvPr/>
          </p:nvSpPr>
          <p:spPr bwMode="auto">
            <a:xfrm>
              <a:off x="2925" y="799"/>
              <a:ext cx="408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77" name="Text Box 13"/>
            <p:cNvSpPr txBox="1">
              <a:spLocks noChangeArrowheads="1"/>
            </p:cNvSpPr>
            <p:nvPr/>
          </p:nvSpPr>
          <p:spPr bwMode="auto">
            <a:xfrm>
              <a:off x="3016" y="57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x</a:t>
              </a:r>
            </a:p>
          </p:txBody>
        </p:sp>
        <p:sp>
          <p:nvSpPr>
            <p:cNvPr id="19478" name="Text Box 14"/>
            <p:cNvSpPr txBox="1">
              <a:spLocks noChangeArrowheads="1"/>
            </p:cNvSpPr>
            <p:nvPr/>
          </p:nvSpPr>
          <p:spPr bwMode="auto">
            <a:xfrm>
              <a:off x="2699" y="89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x</a:t>
              </a:r>
            </a:p>
          </p:txBody>
        </p:sp>
      </p:grpSp>
      <p:grpSp>
        <p:nvGrpSpPr>
          <p:cNvPr id="19464" name="Group 15"/>
          <p:cNvGrpSpPr>
            <a:grpSpLocks/>
          </p:cNvGrpSpPr>
          <p:nvPr/>
        </p:nvGrpSpPr>
        <p:grpSpPr bwMode="auto">
          <a:xfrm>
            <a:off x="1403350" y="908050"/>
            <a:ext cx="2327275" cy="2816225"/>
            <a:chOff x="884" y="572"/>
            <a:chExt cx="1466" cy="1774"/>
          </a:xfrm>
        </p:grpSpPr>
        <p:grpSp>
          <p:nvGrpSpPr>
            <p:cNvPr id="19468" name="Group 16"/>
            <p:cNvGrpSpPr>
              <a:grpSpLocks/>
            </p:cNvGrpSpPr>
            <p:nvPr/>
          </p:nvGrpSpPr>
          <p:grpSpPr bwMode="auto">
            <a:xfrm>
              <a:off x="884" y="572"/>
              <a:ext cx="1458" cy="635"/>
              <a:chOff x="3833" y="572"/>
              <a:chExt cx="1458" cy="635"/>
            </a:xfrm>
          </p:grpSpPr>
          <p:sp>
            <p:nvSpPr>
              <p:cNvPr id="19473" name="Rectangle 17"/>
              <p:cNvSpPr>
                <a:spLocks noChangeArrowheads="1"/>
              </p:cNvSpPr>
              <p:nvPr/>
            </p:nvSpPr>
            <p:spPr bwMode="auto">
              <a:xfrm>
                <a:off x="3833" y="799"/>
                <a:ext cx="1270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474" name="Text Box 18"/>
              <p:cNvSpPr txBox="1">
                <a:spLocks noChangeArrowheads="1"/>
              </p:cNvSpPr>
              <p:nvPr/>
            </p:nvSpPr>
            <p:spPr bwMode="auto">
              <a:xfrm>
                <a:off x="5103" y="890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x</a:t>
                </a:r>
              </a:p>
            </p:txBody>
          </p:sp>
          <p:sp>
            <p:nvSpPr>
              <p:cNvPr id="19475" name="Text Box 19"/>
              <p:cNvSpPr txBox="1">
                <a:spLocks noChangeArrowheads="1"/>
              </p:cNvSpPr>
              <p:nvPr/>
            </p:nvSpPr>
            <p:spPr bwMode="auto">
              <a:xfrm>
                <a:off x="4377" y="572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3</a:t>
                </a:r>
              </a:p>
            </p:txBody>
          </p:sp>
        </p:grpSp>
        <p:grpSp>
          <p:nvGrpSpPr>
            <p:cNvPr id="19469" name="Group 20"/>
            <p:cNvGrpSpPr>
              <a:grpSpLocks/>
            </p:cNvGrpSpPr>
            <p:nvPr/>
          </p:nvGrpSpPr>
          <p:grpSpPr bwMode="auto">
            <a:xfrm>
              <a:off x="884" y="1208"/>
              <a:ext cx="1466" cy="1138"/>
              <a:chOff x="884" y="1208"/>
              <a:chExt cx="1466" cy="1138"/>
            </a:xfrm>
          </p:grpSpPr>
          <p:sp>
            <p:nvSpPr>
              <p:cNvPr id="19470" name="Rectangle 21"/>
              <p:cNvSpPr>
                <a:spLocks noChangeArrowheads="1"/>
              </p:cNvSpPr>
              <p:nvPr/>
            </p:nvSpPr>
            <p:spPr bwMode="auto">
              <a:xfrm>
                <a:off x="884" y="1208"/>
                <a:ext cx="1270" cy="86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471" name="Text Box 22"/>
              <p:cNvSpPr txBox="1">
                <a:spLocks noChangeArrowheads="1"/>
              </p:cNvSpPr>
              <p:nvPr/>
            </p:nvSpPr>
            <p:spPr bwMode="auto">
              <a:xfrm>
                <a:off x="1383" y="2115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3</a:t>
                </a:r>
              </a:p>
            </p:txBody>
          </p:sp>
          <p:sp>
            <p:nvSpPr>
              <p:cNvPr id="19472" name="Text Box 23"/>
              <p:cNvSpPr txBox="1">
                <a:spLocks noChangeArrowheads="1"/>
              </p:cNvSpPr>
              <p:nvPr/>
            </p:nvSpPr>
            <p:spPr bwMode="auto">
              <a:xfrm>
                <a:off x="2154" y="1434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2</a:t>
                </a:r>
              </a:p>
            </p:txBody>
          </p:sp>
        </p:grpSp>
      </p:grpSp>
      <p:sp>
        <p:nvSpPr>
          <p:cNvPr id="19465" name="Text Box 24"/>
          <p:cNvSpPr txBox="1">
            <a:spLocks noChangeArrowheads="1"/>
          </p:cNvSpPr>
          <p:nvPr/>
        </p:nvSpPr>
        <p:spPr bwMode="auto">
          <a:xfrm>
            <a:off x="2608263" y="4600575"/>
            <a:ext cx="434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/>
              <a:t>S</a:t>
            </a:r>
            <a:r>
              <a:rPr lang="zh-CN" altLang="en-US" sz="2400" baseline="-25000"/>
              <a:t>阴影</a:t>
            </a:r>
            <a:r>
              <a:rPr lang="en-US" altLang="zh-CN" sz="2400"/>
              <a:t>=x</a:t>
            </a:r>
            <a:r>
              <a:rPr lang="en-US" altLang="zh-CN" sz="2400" baseline="30000"/>
              <a:t>2</a:t>
            </a:r>
            <a:r>
              <a:rPr lang="en-US" altLang="zh-CN" sz="2400"/>
              <a:t>+3(x+2)</a:t>
            </a:r>
          </a:p>
        </p:txBody>
      </p:sp>
      <p:sp>
        <p:nvSpPr>
          <p:cNvPr id="19466" name="Rectangle 25"/>
          <p:cNvSpPr>
            <a:spLocks noChangeArrowheads="1"/>
          </p:cNvSpPr>
          <p:nvPr/>
        </p:nvSpPr>
        <p:spPr bwMode="auto">
          <a:xfrm rot="16200000" flipH="1">
            <a:off x="1440656" y="4472782"/>
            <a:ext cx="935037" cy="431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7" name="Rectangle 26"/>
          <p:cNvSpPr>
            <a:spLocks noChangeArrowheads="1"/>
          </p:cNvSpPr>
          <p:nvPr/>
        </p:nvSpPr>
        <p:spPr bwMode="auto">
          <a:xfrm rot="16200000" flipH="1">
            <a:off x="3096419" y="2167732"/>
            <a:ext cx="935037" cy="5041900"/>
          </a:xfrm>
          <a:prstGeom prst="rect">
            <a:avLst/>
          </a:prstGeom>
          <a:solidFill>
            <a:srgbClr val="FBE1F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2"/>
          <p:cNvGrpSpPr>
            <a:grpSpLocks/>
          </p:cNvGrpSpPr>
          <p:nvPr/>
        </p:nvGrpSpPr>
        <p:grpSpPr bwMode="auto">
          <a:xfrm>
            <a:off x="755650" y="1268413"/>
            <a:ext cx="2663825" cy="2016125"/>
            <a:chOff x="476" y="799"/>
            <a:chExt cx="1678" cy="1270"/>
          </a:xfrm>
        </p:grpSpPr>
        <p:sp>
          <p:nvSpPr>
            <p:cNvPr id="20507" name="Rectangle 3"/>
            <p:cNvSpPr>
              <a:spLocks noChangeArrowheads="1"/>
            </p:cNvSpPr>
            <p:nvPr/>
          </p:nvSpPr>
          <p:spPr bwMode="auto">
            <a:xfrm>
              <a:off x="476" y="799"/>
              <a:ext cx="1678" cy="1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08" name="Line 4"/>
            <p:cNvSpPr>
              <a:spLocks noChangeShapeType="1"/>
            </p:cNvSpPr>
            <p:nvPr/>
          </p:nvSpPr>
          <p:spPr bwMode="auto">
            <a:xfrm>
              <a:off x="476" y="1207"/>
              <a:ext cx="16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9" name="Line 5"/>
            <p:cNvSpPr>
              <a:spLocks noChangeShapeType="1"/>
            </p:cNvSpPr>
            <p:nvPr/>
          </p:nvSpPr>
          <p:spPr bwMode="auto">
            <a:xfrm>
              <a:off x="884" y="799"/>
              <a:ext cx="0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0482" name="Text Box 6"/>
          <p:cNvSpPr txBox="1">
            <a:spLocks noChangeArrowheads="1"/>
          </p:cNvSpPr>
          <p:nvPr/>
        </p:nvSpPr>
        <p:spPr bwMode="auto">
          <a:xfrm>
            <a:off x="879475" y="9017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x</a:t>
            </a:r>
          </a:p>
        </p:txBody>
      </p: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2268538" y="901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3</a:t>
            </a:r>
          </a:p>
        </p:txBody>
      </p:sp>
      <p:sp>
        <p:nvSpPr>
          <p:cNvPr id="20484" name="Text Box 8"/>
          <p:cNvSpPr txBox="1">
            <a:spLocks noChangeArrowheads="1"/>
          </p:cNvSpPr>
          <p:nvPr/>
        </p:nvSpPr>
        <p:spPr bwMode="auto">
          <a:xfrm>
            <a:off x="385763" y="14128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x</a:t>
            </a:r>
          </a:p>
        </p:txBody>
      </p:sp>
      <p:sp>
        <p:nvSpPr>
          <p:cNvPr id="20485" name="Text Box 9"/>
          <p:cNvSpPr txBox="1">
            <a:spLocks noChangeArrowheads="1"/>
          </p:cNvSpPr>
          <p:nvPr/>
        </p:nvSpPr>
        <p:spPr bwMode="auto">
          <a:xfrm>
            <a:off x="3419475" y="22764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2</a:t>
            </a:r>
          </a:p>
        </p:txBody>
      </p:sp>
      <p:grpSp>
        <p:nvGrpSpPr>
          <p:cNvPr id="20486" name="Group 10"/>
          <p:cNvGrpSpPr>
            <a:grpSpLocks/>
          </p:cNvGrpSpPr>
          <p:nvPr/>
        </p:nvGrpSpPr>
        <p:grpSpPr bwMode="auto">
          <a:xfrm>
            <a:off x="395288" y="908050"/>
            <a:ext cx="1006475" cy="1008063"/>
            <a:chOff x="2699" y="572"/>
            <a:chExt cx="634" cy="635"/>
          </a:xfrm>
        </p:grpSpPr>
        <p:sp>
          <p:nvSpPr>
            <p:cNvPr id="20504" name="Rectangle 11"/>
            <p:cNvSpPr>
              <a:spLocks noChangeArrowheads="1"/>
            </p:cNvSpPr>
            <p:nvPr/>
          </p:nvSpPr>
          <p:spPr bwMode="auto">
            <a:xfrm>
              <a:off x="2925" y="799"/>
              <a:ext cx="408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05" name="Text Box 12"/>
            <p:cNvSpPr txBox="1">
              <a:spLocks noChangeArrowheads="1"/>
            </p:cNvSpPr>
            <p:nvPr/>
          </p:nvSpPr>
          <p:spPr bwMode="auto">
            <a:xfrm>
              <a:off x="3016" y="57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x</a:t>
              </a:r>
            </a:p>
          </p:txBody>
        </p:sp>
        <p:sp>
          <p:nvSpPr>
            <p:cNvPr id="20506" name="Text Box 13"/>
            <p:cNvSpPr txBox="1">
              <a:spLocks noChangeArrowheads="1"/>
            </p:cNvSpPr>
            <p:nvPr/>
          </p:nvSpPr>
          <p:spPr bwMode="auto">
            <a:xfrm>
              <a:off x="2699" y="89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x</a:t>
              </a:r>
            </a:p>
          </p:txBody>
        </p:sp>
      </p:grpSp>
      <p:grpSp>
        <p:nvGrpSpPr>
          <p:cNvPr id="20487" name="Group 14"/>
          <p:cNvGrpSpPr>
            <a:grpSpLocks/>
          </p:cNvGrpSpPr>
          <p:nvPr/>
        </p:nvGrpSpPr>
        <p:grpSpPr bwMode="auto">
          <a:xfrm>
            <a:off x="1403350" y="908050"/>
            <a:ext cx="2327275" cy="2816225"/>
            <a:chOff x="884" y="572"/>
            <a:chExt cx="1466" cy="1774"/>
          </a:xfrm>
        </p:grpSpPr>
        <p:grpSp>
          <p:nvGrpSpPr>
            <p:cNvPr id="20496" name="Group 15"/>
            <p:cNvGrpSpPr>
              <a:grpSpLocks/>
            </p:cNvGrpSpPr>
            <p:nvPr/>
          </p:nvGrpSpPr>
          <p:grpSpPr bwMode="auto">
            <a:xfrm>
              <a:off x="884" y="572"/>
              <a:ext cx="1458" cy="635"/>
              <a:chOff x="3833" y="572"/>
              <a:chExt cx="1458" cy="635"/>
            </a:xfrm>
          </p:grpSpPr>
          <p:sp>
            <p:nvSpPr>
              <p:cNvPr id="20501" name="Rectangle 16"/>
              <p:cNvSpPr>
                <a:spLocks noChangeArrowheads="1"/>
              </p:cNvSpPr>
              <p:nvPr/>
            </p:nvSpPr>
            <p:spPr bwMode="auto">
              <a:xfrm>
                <a:off x="3833" y="799"/>
                <a:ext cx="1270" cy="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502" name="Text Box 17"/>
              <p:cNvSpPr txBox="1">
                <a:spLocks noChangeArrowheads="1"/>
              </p:cNvSpPr>
              <p:nvPr/>
            </p:nvSpPr>
            <p:spPr bwMode="auto">
              <a:xfrm>
                <a:off x="5103" y="890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x</a:t>
                </a:r>
              </a:p>
            </p:txBody>
          </p:sp>
          <p:sp>
            <p:nvSpPr>
              <p:cNvPr id="20503" name="Text Box 18"/>
              <p:cNvSpPr txBox="1">
                <a:spLocks noChangeArrowheads="1"/>
              </p:cNvSpPr>
              <p:nvPr/>
            </p:nvSpPr>
            <p:spPr bwMode="auto">
              <a:xfrm>
                <a:off x="4377" y="572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3</a:t>
                </a:r>
              </a:p>
            </p:txBody>
          </p:sp>
        </p:grpSp>
        <p:grpSp>
          <p:nvGrpSpPr>
            <p:cNvPr id="20497" name="Group 19"/>
            <p:cNvGrpSpPr>
              <a:grpSpLocks/>
            </p:cNvGrpSpPr>
            <p:nvPr/>
          </p:nvGrpSpPr>
          <p:grpSpPr bwMode="auto">
            <a:xfrm>
              <a:off x="884" y="1208"/>
              <a:ext cx="1466" cy="1138"/>
              <a:chOff x="884" y="1208"/>
              <a:chExt cx="1466" cy="1138"/>
            </a:xfrm>
          </p:grpSpPr>
          <p:sp>
            <p:nvSpPr>
              <p:cNvPr id="20498" name="Rectangle 20"/>
              <p:cNvSpPr>
                <a:spLocks noChangeArrowheads="1"/>
              </p:cNvSpPr>
              <p:nvPr/>
            </p:nvSpPr>
            <p:spPr bwMode="auto">
              <a:xfrm>
                <a:off x="884" y="1208"/>
                <a:ext cx="1270" cy="86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499" name="Text Box 21"/>
              <p:cNvSpPr txBox="1">
                <a:spLocks noChangeArrowheads="1"/>
              </p:cNvSpPr>
              <p:nvPr/>
            </p:nvSpPr>
            <p:spPr bwMode="auto">
              <a:xfrm>
                <a:off x="1383" y="2115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3</a:t>
                </a:r>
              </a:p>
            </p:txBody>
          </p:sp>
          <p:sp>
            <p:nvSpPr>
              <p:cNvPr id="20500" name="Text Box 22"/>
              <p:cNvSpPr txBox="1">
                <a:spLocks noChangeArrowheads="1"/>
              </p:cNvSpPr>
              <p:nvPr/>
            </p:nvSpPr>
            <p:spPr bwMode="auto">
              <a:xfrm>
                <a:off x="2154" y="1434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2</a:t>
                </a:r>
              </a:p>
            </p:txBody>
          </p:sp>
        </p:grpSp>
      </p:grpSp>
      <p:sp>
        <p:nvSpPr>
          <p:cNvPr id="20488" name="Text Box 23"/>
          <p:cNvSpPr txBox="1">
            <a:spLocks noChangeArrowheads="1"/>
          </p:cNvSpPr>
          <p:nvPr/>
        </p:nvSpPr>
        <p:spPr bwMode="auto">
          <a:xfrm>
            <a:off x="2608263" y="4600575"/>
            <a:ext cx="3619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/>
              <a:t>S</a:t>
            </a:r>
            <a:r>
              <a:rPr lang="zh-CN" altLang="en-US" sz="2400" baseline="-25000"/>
              <a:t>阴影</a:t>
            </a:r>
            <a:r>
              <a:rPr lang="en-US" altLang="zh-CN" sz="2400"/>
              <a:t>= (x+3) (x+2)-2x</a:t>
            </a:r>
          </a:p>
          <a:p>
            <a:endParaRPr lang="zh-CN" altLang="en-US" sz="2400"/>
          </a:p>
        </p:txBody>
      </p:sp>
      <p:sp>
        <p:nvSpPr>
          <p:cNvPr id="20489" name="Rectangle 24"/>
          <p:cNvSpPr>
            <a:spLocks noChangeArrowheads="1"/>
          </p:cNvSpPr>
          <p:nvPr/>
        </p:nvSpPr>
        <p:spPr bwMode="auto">
          <a:xfrm rot="16200000" flipH="1">
            <a:off x="1332706" y="4580732"/>
            <a:ext cx="935037" cy="215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90" name="Rectangle 25"/>
          <p:cNvSpPr>
            <a:spLocks noChangeArrowheads="1"/>
          </p:cNvSpPr>
          <p:nvPr/>
        </p:nvSpPr>
        <p:spPr bwMode="auto">
          <a:xfrm rot="16200000" flipH="1">
            <a:off x="1296194" y="4617244"/>
            <a:ext cx="935037" cy="1428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0491" name="Group 26"/>
          <p:cNvGrpSpPr>
            <a:grpSpLocks/>
          </p:cNvGrpSpPr>
          <p:nvPr/>
        </p:nvGrpSpPr>
        <p:grpSpPr bwMode="auto">
          <a:xfrm>
            <a:off x="515938" y="1503363"/>
            <a:ext cx="887412" cy="1781175"/>
            <a:chOff x="2956" y="993"/>
            <a:chExt cx="559" cy="1122"/>
          </a:xfrm>
        </p:grpSpPr>
        <p:sp>
          <p:nvSpPr>
            <p:cNvPr id="20493" name="Rectangle 27"/>
            <p:cNvSpPr>
              <a:spLocks noChangeArrowheads="1"/>
            </p:cNvSpPr>
            <p:nvPr/>
          </p:nvSpPr>
          <p:spPr bwMode="auto">
            <a:xfrm>
              <a:off x="3107" y="1253"/>
              <a:ext cx="408" cy="8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94" name="Text Box 28"/>
            <p:cNvSpPr txBox="1">
              <a:spLocks noChangeArrowheads="1"/>
            </p:cNvSpPr>
            <p:nvPr/>
          </p:nvSpPr>
          <p:spPr bwMode="auto">
            <a:xfrm>
              <a:off x="3185" y="99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x</a:t>
              </a:r>
            </a:p>
          </p:txBody>
        </p:sp>
        <p:sp>
          <p:nvSpPr>
            <p:cNvPr id="20495" name="Text Box 29"/>
            <p:cNvSpPr txBox="1">
              <a:spLocks noChangeArrowheads="1"/>
            </p:cNvSpPr>
            <p:nvPr/>
          </p:nvSpPr>
          <p:spPr bwMode="auto">
            <a:xfrm>
              <a:off x="2956" y="157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2</a:t>
              </a:r>
            </a:p>
          </p:txBody>
        </p:sp>
      </p:grpSp>
      <p:sp>
        <p:nvSpPr>
          <p:cNvPr id="20492" name="Rectangle 30"/>
          <p:cNvSpPr>
            <a:spLocks noChangeArrowheads="1"/>
          </p:cNvSpPr>
          <p:nvPr/>
        </p:nvSpPr>
        <p:spPr bwMode="auto">
          <a:xfrm rot="16200000" flipH="1">
            <a:off x="2987675" y="2276476"/>
            <a:ext cx="935037" cy="4824412"/>
          </a:xfrm>
          <a:prstGeom prst="rect">
            <a:avLst/>
          </a:prstGeom>
          <a:solidFill>
            <a:srgbClr val="FBE1F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71</Words>
  <Application>Microsoft Office PowerPoint</Application>
  <PresentationFormat>全屏显示(4:3)</PresentationFormat>
  <Paragraphs>54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Arial</vt:lpstr>
      <vt:lpstr>宋体</vt:lpstr>
      <vt:lpstr>Calibri</vt:lpstr>
      <vt:lpstr>Times New Roman</vt:lpstr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Company>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yu</cp:lastModifiedBy>
  <cp:revision>6</cp:revision>
  <dcterms:created xsi:type="dcterms:W3CDTF">2018-11-19T05:54:07Z</dcterms:created>
  <dcterms:modified xsi:type="dcterms:W3CDTF">2018-11-19T07:05:40Z</dcterms:modified>
</cp:coreProperties>
</file>