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handoutMasterIdLst>
    <p:handoutMasterId r:id="rId27"/>
  </p:handoutMasterIdLst>
  <p:sldIdLst>
    <p:sldId id="1115" r:id="rId3"/>
    <p:sldId id="1012" r:id="rId4"/>
    <p:sldId id="1241" r:id="rId5"/>
    <p:sldId id="1309" r:id="rId7"/>
    <p:sldId id="1318" r:id="rId8"/>
    <p:sldId id="1363" r:id="rId9"/>
    <p:sldId id="1307" r:id="rId10"/>
    <p:sldId id="1379" r:id="rId11"/>
    <p:sldId id="1394" r:id="rId12"/>
    <p:sldId id="1395" r:id="rId13"/>
    <p:sldId id="1365" r:id="rId14"/>
    <p:sldId id="1230" r:id="rId15"/>
    <p:sldId id="1338" r:id="rId16"/>
    <p:sldId id="1232" r:id="rId17"/>
    <p:sldId id="1248" r:id="rId18"/>
    <p:sldId id="1339" r:id="rId19"/>
    <p:sldId id="1354" r:id="rId20"/>
    <p:sldId id="1355" r:id="rId21"/>
    <p:sldId id="1247" r:id="rId22"/>
    <p:sldId id="1349" r:id="rId23"/>
    <p:sldId id="1146" r:id="rId24"/>
    <p:sldId id="1361" r:id="rId25"/>
    <p:sldId id="1341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  <p:embeddedFont>
      <p:font typeface="幼圆" panose="02010600030101010101" pitchFamily="49" charset="-122"/>
      <p:regular r:id="rId3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FFFF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9" autoAdjust="0"/>
    <p:restoredTop sz="94519" autoAdjust="0"/>
  </p:normalViewPr>
  <p:slideViewPr>
    <p:cSldViewPr>
      <p:cViewPr>
        <p:scale>
          <a:sx n="110" d="100"/>
          <a:sy n="110" d="100"/>
        </p:scale>
        <p:origin x="-498" y="-126"/>
      </p:cViewPr>
      <p:guideLst>
        <p:guide orient="horz" pos="1620"/>
        <p:guide pos="284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9"/>
        <p:guide pos="22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lum contrast="18000"/>
          </a:blip>
          <a:srcRect l="730" r="967" b="79092"/>
          <a:stretch>
            <a:fillRect/>
          </a:stretch>
        </p:blipFill>
        <p:spPr>
          <a:xfrm rot="10800000">
            <a:off x="-635" y="4054475"/>
            <a:ext cx="9144635" cy="107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39270" name="AutoShape 6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2" name="AutoShape 8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4" name="AutoShape 10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6" name="AutoShape 12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0" name="AutoShape 16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2" name="AutoShape 18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21  </a:t>
            </a:r>
            <a:r>
              <a:rPr kumimoji="1" lang="zh-CN" altLang="en-US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文言文二则</a:t>
            </a:r>
            <a:r>
              <a:rPr kumimoji="1" lang="en-US" altLang="zh-CN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kumimoji="1" lang="zh-CN" altLang="en-US" sz="1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" y="635660"/>
            <a:ext cx="35801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关于友情的名言佳句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62050" y="1573530"/>
            <a:ext cx="6790055" cy="2497455"/>
            <a:chOff x="1830" y="2478"/>
            <a:chExt cx="10693" cy="3933"/>
          </a:xfrm>
        </p:grpSpPr>
        <p:sp>
          <p:nvSpPr>
            <p:cNvPr id="5" name="TextBox 4"/>
            <p:cNvSpPr txBox="1"/>
            <p:nvPr/>
          </p:nvSpPr>
          <p:spPr>
            <a:xfrm>
              <a:off x="1830" y="2478"/>
              <a:ext cx="800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有朋自远方来，不亦乐乎？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83" y="3462"/>
              <a:ext cx="800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海内存知己，天涯若比邻。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10" y="4473"/>
              <a:ext cx="10576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莫愁前路无知己，天下谁人不识君。</a:t>
              </a:r>
              <a:endPara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47" y="5493"/>
              <a:ext cx="10576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桃花潭水深千尺，不及汪伦送我情。</a:t>
              </a:r>
              <a:endPara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845185" y="1118870"/>
            <a:ext cx="74542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11040" y="1611630"/>
            <a:ext cx="2038350" cy="1102995"/>
            <a:chOff x="7104" y="2538"/>
            <a:chExt cx="3210" cy="1737"/>
          </a:xfrm>
        </p:grpSpPr>
        <p:sp>
          <p:nvSpPr>
            <p:cNvPr id="7" name="文本框 6"/>
            <p:cNvSpPr txBox="1"/>
            <p:nvPr/>
          </p:nvSpPr>
          <p:spPr>
            <a:xfrm>
              <a:off x="7104" y="2538"/>
              <a:ext cx="10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endPara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404" y="3356"/>
              <a:ext cx="2910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63010" y="1611630"/>
            <a:ext cx="1291590" cy="1102360"/>
            <a:chOff x="5926" y="2538"/>
            <a:chExt cx="2034" cy="1736"/>
          </a:xfrm>
        </p:grpSpPr>
        <p:sp>
          <p:nvSpPr>
            <p:cNvPr id="8" name="矩形 7"/>
            <p:cNvSpPr/>
            <p:nvPr/>
          </p:nvSpPr>
          <p:spPr>
            <a:xfrm>
              <a:off x="5926" y="3356"/>
              <a:ext cx="2034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值得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08" y="2538"/>
              <a:ext cx="107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足</a:t>
              </a:r>
              <a:endPara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contrast="6000"/>
          </a:blip>
          <a:srcRect b="11479"/>
          <a:stretch>
            <a:fillRect/>
          </a:stretch>
        </p:blipFill>
        <p:spPr>
          <a:xfrm>
            <a:off x="2400935" y="3033395"/>
            <a:ext cx="4036060" cy="1905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5185" y="1611630"/>
            <a:ext cx="513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contrast="6000"/>
          </a:blip>
          <a:srcRect b="11479"/>
          <a:stretch>
            <a:fillRect/>
          </a:stretch>
        </p:blipFill>
        <p:spPr>
          <a:xfrm>
            <a:off x="6231422" y="2931790"/>
            <a:ext cx="2912578" cy="2211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482600" y="549275"/>
            <a:ext cx="8427720" cy="47694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pc="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文意</a:t>
            </a:r>
            <a:r>
              <a:rPr lang="zh-CN" altLang="en-US" sz="3600" b="1" spc="50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3600" b="1" spc="50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spc="50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 spc="50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伯牙弹琴，锺子期倾听。</a:t>
            </a:r>
            <a:r>
              <a:rPr lang="zh-CN" altLang="en-US" sz="3200" b="1" spc="50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伯牙弹琴时想着高山，锺子期说：“弹得好啊，像大山一样高峻。”不一会儿，伯牙又想到流水，锺子期说：“弹得好啊，像</a:t>
            </a:r>
            <a:r>
              <a:rPr lang="zh-CN" altLang="en-US" sz="3200" b="1" spc="50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流水一样</a:t>
            </a:r>
            <a:r>
              <a:rPr lang="zh-CN" altLang="en-US" sz="3200" b="1" spc="50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浩荡。”锺子期死后，伯牙摔琴断弦，终生不再弹琴，认为世上再没有值得他为之弹琴的人了。</a:t>
            </a:r>
            <a:endParaRPr lang="zh-CN" altLang="en-US" sz="3600" b="1" spc="50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spc="50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spc="50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792088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方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鼓琴而志在太山，锺子期曰：“善哉乎鼓琴，巍巍乎若太山。”少选之间而志在流水，锺子期又曰：“善哉乎鼓琴，汤汤乎若流水。”</a:t>
            </a:r>
            <a:endParaRPr lang="zh-CN" altLang="en-US" sz="2800" b="1" spc="5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948264" y="1081721"/>
            <a:ext cx="1440160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3568" y="1729793"/>
            <a:ext cx="3096344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43808" y="2377865"/>
            <a:ext cx="4608512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261993" y="2831916"/>
            <a:ext cx="7126357" cy="1922254"/>
            <a:chOff x="1987" y="4460"/>
            <a:chExt cx="11223" cy="30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7" y="4460"/>
              <a:ext cx="4657" cy="30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文本框 10"/>
            <p:cNvSpPr txBox="1"/>
            <p:nvPr/>
          </p:nvSpPr>
          <p:spPr>
            <a:xfrm>
              <a:off x="6973" y="5222"/>
              <a:ext cx="6237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巍峨，绵亘蜿蜒的高山。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792088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5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方</a:t>
            </a:r>
            <a:r>
              <a:rPr lang="zh-CN" altLang="en-US" sz="28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鼓琴而志在太山，锺子期曰：“善哉乎鼓琴，巍巍乎若太山。”少选之间而志在流水，锺子期又曰：“善哉乎鼓琴，汤汤乎若流水。”</a:t>
            </a:r>
            <a:endParaRPr lang="zh-CN" altLang="en-US" sz="2800" b="1" spc="5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948264" y="1081721"/>
            <a:ext cx="1440160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3568" y="1729793"/>
            <a:ext cx="3096344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43808" y="2377865"/>
            <a:ext cx="4608512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83310" y="2768600"/>
            <a:ext cx="7576820" cy="1874520"/>
            <a:chOff x="1706" y="4360"/>
            <a:chExt cx="11932" cy="29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4360"/>
              <a:ext cx="4433" cy="29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" name="文本框 2"/>
            <p:cNvSpPr txBox="1"/>
            <p:nvPr/>
          </p:nvSpPr>
          <p:spPr>
            <a:xfrm>
              <a:off x="6834" y="5085"/>
              <a:ext cx="6804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滔滔不绝的江水，水流湍急一望无际的大海。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1586" y="376203"/>
            <a:ext cx="727280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巍巍高山    汤汤流水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210" y="1113155"/>
            <a:ext cx="7521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皎皎明月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徐徐清风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绵绵春雨    萋萋芳草   依依杨柳   遥遥天涯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835" y="2866390"/>
            <a:ext cx="844296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伯牙鼓琴，志在</a:t>
            </a:r>
            <a:r>
              <a:rPr lang="zh-CN" altLang="en-US" sz="4000" b="1" u="sng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　</a:t>
            </a:r>
            <a:r>
              <a:rPr lang="zh-CN" altLang="en-US" sz="40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spc="5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40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锺子期曰：“善哉乎鼓琴，</a:t>
            </a:r>
            <a:r>
              <a:rPr lang="zh-CN" altLang="en-US" sz="4000" b="1" u="sng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r>
              <a:rPr lang="zh-CN" altLang="en-US" sz="40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乎若</a:t>
            </a:r>
            <a:r>
              <a:rPr lang="zh-CN" altLang="en-US" sz="4000" b="1" u="sng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　</a:t>
            </a:r>
            <a:r>
              <a:rPr lang="zh-CN" altLang="en-US" sz="4000" b="1" spc="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。”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0" y="1210310"/>
            <a:ext cx="7720330" cy="272288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6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高山仰止。</a:t>
            </a:r>
            <a:endParaRPr lang="zh-CN" altLang="en-US" sz="5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司马迁《史记》</a:t>
            </a:r>
            <a:endParaRPr lang="zh-CN" altLang="en-US" sz="5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1835" y="1210310"/>
            <a:ext cx="7720330" cy="272288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6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上善若水。</a:t>
            </a:r>
            <a:endParaRPr lang="zh-CN" altLang="en-US" sz="5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</a:t>
            </a:r>
            <a:r>
              <a:rPr lang="en-US" altLang="zh-CN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5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《道德经》</a:t>
            </a:r>
            <a:endParaRPr lang="zh-CN" altLang="en-US" sz="5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0"/>
          <p:cNvSpPr txBox="1"/>
          <p:nvPr/>
        </p:nvSpPr>
        <p:spPr>
          <a:xfrm>
            <a:off x="1152525" y="987425"/>
            <a:ext cx="335978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哉！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知，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逢，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逢其知音，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千载其一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乎。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1e806e447ea34505be4fbf5ac5205dc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7045" y="450850"/>
            <a:ext cx="4073525" cy="407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1279649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锺子期死，伯牙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破琴绝弦，终身不复鼓琴，以为世无足复为鼓琴者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8920" y="2985770"/>
            <a:ext cx="3258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悲痛欲绝</a:t>
            </a:r>
            <a:endParaRPr lang="zh-CN" altLang="en-US" sz="4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7740" y="2985770"/>
            <a:ext cx="3388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伤心绝望</a:t>
            </a:r>
            <a:endParaRPr lang="zh-CN" altLang="en-US" sz="4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8219" y="1577464"/>
            <a:ext cx="748883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悲痛欲绝的伯牙来到子期墓前悼念他时，伯牙会说些什么，做些什么呢？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0"/>
          <p:cNvSpPr txBox="1"/>
          <p:nvPr/>
        </p:nvSpPr>
        <p:spPr>
          <a:xfrm>
            <a:off x="421437" y="630456"/>
            <a:ext cx="16004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小练笔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/>
          <p:cNvSpPr txBox="1"/>
          <p:nvPr/>
        </p:nvSpPr>
        <p:spPr>
          <a:xfrm>
            <a:off x="5203825" y="0"/>
            <a:ext cx="3940175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伯牙鼓琴</a:t>
            </a:r>
            <a:endParaRPr lang="zh-CN" altLang="en-US" sz="66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4288" y="1131590"/>
            <a:ext cx="545148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cap="all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弹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913760" y="123479"/>
            <a:ext cx="936104" cy="936104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fb6d306e3f5747acc096740315d836e_t0100dc269d418afff3_size=500x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1950" y="607695"/>
            <a:ext cx="3702050" cy="3702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5795" y="854710"/>
            <a:ext cx="59817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忆昔去年春，江边曾会君。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今日重来访，不见知音人。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但见一抔土，惨然伤我心！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伤心伤心复伤心，不忍泪珠纷。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来欢去何苦，江畔起愁云。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子期子期兮，你我千金义，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此曲终兮不复弹，三尺瑶琴为君死！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摔碎瑶琴凤尾寒，子期不在对谁弹！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春风满面皆朋友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欲觅知音难上难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8350" y="749300"/>
            <a:ext cx="73806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今天“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高山流水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”这个成语常用来形容乐曲高雅精妙，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还把它当作知音的代名词。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http://dingyue.nosdn.127.net/9lBikN=mIVh7ZsrnrMudQhBTyi41ZPoUOxwFhl=rVbDSV153968129120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17493" y="2210822"/>
            <a:ext cx="3910284" cy="281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5470" y="1131590"/>
            <a:ext cx="7272808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伯牙 鼓琴，锺子期 听之。方鼓琴 而志在太山，锺子期曰：“善哉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鼓琴，巍巍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若太山。”少选之间 而志在流水，锺子期又曰：“善哉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鼓琴，汤汤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若流水。”锺子期 死，伯牙 破琴绝弦，终身 不复鼓琴，以为 世 无足 复为 鼓琴者。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437638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813902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46150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677998" y="1635646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910246" y="1635646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158983" y="2499742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63239" y="2499742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283710" y="1995805"/>
            <a:ext cx="163195" cy="431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790831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02999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967295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717558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293622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157718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021814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20"/>
          <p:cNvSpPr txBox="1"/>
          <p:nvPr/>
        </p:nvSpPr>
        <p:spPr>
          <a:xfrm>
            <a:off x="3333750" y="278130"/>
            <a:ext cx="22739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伯牙鼓琴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链接1：纯音乐-高山流水 (古琴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24875" y="438785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8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3862" y="1349692"/>
            <a:ext cx="8296275" cy="29343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相传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俞伯牙、锺子期为春秋时代人，关于他们二人成为知音的传说，《列子》《吕氏春秋》等古书均有记载，也流传于民间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我国古诗中常有提及，如，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锺期一见知，山水千秋闻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锺期久已没，世上无知音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故人舍我回黄壤，流水高山心自知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589915" y="579755"/>
            <a:ext cx="1931035" cy="5619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altLang="en-US" sz="3200" b="1" dirty="0">
                <a:solidFill>
                  <a:srgbClr val="875000"/>
                </a:solidFill>
                <a:latin typeface="幼圆" panose="02010600030101010101" pitchFamily="49" charset="-122"/>
                <a:ea typeface="幼圆" panose="0201060003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600030101010101" pitchFamily="49" charset="-122"/>
              <a:ea typeface="幼圆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0"/>
          <p:cNvSpPr txBox="1"/>
          <p:nvPr/>
        </p:nvSpPr>
        <p:spPr>
          <a:xfrm>
            <a:off x="5416550" y="1972310"/>
            <a:ext cx="353758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古琴（七弦琴、瑶琴、玉琴）</a:t>
            </a:r>
            <a:endParaRPr lang="zh-CN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IMG_7918(20200926-150844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3915" y="459105"/>
            <a:ext cx="4224655" cy="4224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0"/>
          <p:cNvSpPr txBox="1"/>
          <p:nvPr/>
        </p:nvSpPr>
        <p:spPr>
          <a:xfrm>
            <a:off x="381635" y="542290"/>
            <a:ext cx="8381365" cy="3661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背景资料：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传说俞伯牙是春秋时期的琴师，善谈七弦琴，技艺高超，被人尊称为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琴仙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，然而满朝文武大官竟无一人能听懂伯牙谈的曲子。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一次，伯牙在江边弹琴，在山上砍柴的樵夫锺子期却听懂了伯牙琴声中的情操和志向。从此，伯牙把锺子期视为自己的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知音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20"/>
          <p:cNvSpPr txBox="1"/>
          <p:nvPr/>
        </p:nvSpPr>
        <p:spPr>
          <a:xfrm>
            <a:off x="447040" y="561975"/>
            <a:ext cx="25368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学习任务：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20"/>
          <p:cNvSpPr txBox="1"/>
          <p:nvPr/>
        </p:nvSpPr>
        <p:spPr>
          <a:xfrm>
            <a:off x="728980" y="1433830"/>
            <a:ext cx="768604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自由朗读课文，读准字音、读顺句子、读通课文，难读的地方多读几遍。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借助注释、看插图等方法理解词句的意思，了解故事大意。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775943" y="1268520"/>
            <a:ext cx="7592318" cy="31921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伯牙鼓琴，锺子期听之。方鼓琴而志在太山，锺子期曰：“善哉乎鼓琴，巍巍乎若太山。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 少选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之间而志在流水。锺子期又曰：“善哉乎鼓琴，汤汤乎若流水。”锺子期死。伯牙破琴绝弦，终身不复鼓琴，以为世无足复为鼓琴者。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20"/>
          <p:cNvSpPr txBox="1"/>
          <p:nvPr/>
        </p:nvSpPr>
        <p:spPr>
          <a:xfrm>
            <a:off x="306070" y="511175"/>
            <a:ext cx="4683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读课文，注意读准字音。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5470" y="1131590"/>
            <a:ext cx="7272808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伯牙 鼓琴，锺子期 听之。方鼓琴 而志在太山，锺子期曰：“善哉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鼓琴，巍巍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若太山。”少选之间 而志在流水，锺子期又曰：“善哉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鼓琴，汤汤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若流水。”锺子期 死，伯牙 破琴绝弦，终身 不复鼓琴，以为 世 无足 复为 鼓琴者。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437638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813902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46150" y="120359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677998" y="1635646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910246" y="1635646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158983" y="2499742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63239" y="2499742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790831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02999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967295" y="2931790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717558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293622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157718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021814" y="336383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10"/>
          <p:cNvSpPr txBox="1"/>
          <p:nvPr/>
        </p:nvSpPr>
        <p:spPr>
          <a:xfrm>
            <a:off x="334442" y="555526"/>
            <a:ext cx="16004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4277223" y="1996048"/>
            <a:ext cx="144016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240" y="1202690"/>
            <a:ext cx="8445500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①&lt;副&gt;才；刚刚。《雁荡山》：“伐山取材,～有人见之。”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②&lt;名&gt;方形,与“圆”相对。《促织》：“形若土狗,梅花翅,～首,长颈。”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③&lt;副&gt;正；正在。《荆轲刺秦王》：“秦王～还柱走，卒惶急不知所为。”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526415"/>
            <a:ext cx="3599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的注释：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833755" y="3723640"/>
            <a:ext cx="2153920" cy="438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6000"/>
          </a:blip>
          <a:srcRect b="11479"/>
          <a:stretch>
            <a:fillRect/>
          </a:stretch>
        </p:blipFill>
        <p:spPr>
          <a:xfrm>
            <a:off x="2400935" y="3033395"/>
            <a:ext cx="4036060" cy="190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5450" y="863600"/>
            <a:ext cx="51612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善哉乎鼓琴</a:t>
            </a:r>
            <a:endParaRPr lang="zh-CN" altLang="en-US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0810" y="863600"/>
            <a:ext cx="17856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6990" y="2083435"/>
            <a:ext cx="1658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5685" y="1785620"/>
            <a:ext cx="1847850" cy="11988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cap="all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好啊</a:t>
            </a:r>
            <a:r>
              <a:rPr lang="zh-CN" altLang="en-US" sz="2400" b="1" cap="all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en-US" altLang="zh-CN" sz="2400" b="1" cap="all" dirty="0" smtClean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r>
              <a:rPr lang="zh-CN" altLang="en-US" sz="2400" b="1" cap="all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哉</a:t>
            </a:r>
            <a:r>
              <a:rPr lang="zh-CN" altLang="en-US" sz="2400" b="1" cap="all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，语气词，表示感叹。</a:t>
            </a:r>
            <a:endParaRPr lang="zh-CN" altLang="en-US" sz="1200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2000,&quot;width&quot;:12000}"/>
</p:tagLst>
</file>

<file path=ppt/tags/tag2.xml><?xml version="1.0" encoding="utf-8"?>
<p:tagLst xmlns:p="http://schemas.openxmlformats.org/presentationml/2006/main">
  <p:tag name="KSO_WM_UNIT_PLACING_PICTURE_USER_VIEWPORT" val="{&quot;height&quot;:3000,&quot;width&quot;:6356}"/>
</p:tagLst>
</file>

<file path=ppt/tags/tag3.xml><?xml version="1.0" encoding="utf-8"?>
<p:tagLst xmlns:p="http://schemas.openxmlformats.org/presentationml/2006/main">
  <p:tag name="KSO_WM_UNIT_PLACING_PICTURE_USER_VIEWPORT" val="{&quot;height&quot;:7500,&quot;width&quot;:7500}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全屏显示(16:9)</PresentationFormat>
  <Paragraphs>126</Paragraphs>
  <Slides>23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幼圆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精抖</cp:lastModifiedBy>
  <cp:revision>207</cp:revision>
  <dcterms:created xsi:type="dcterms:W3CDTF">2017-03-17T02:28:00Z</dcterms:created>
  <dcterms:modified xsi:type="dcterms:W3CDTF">2020-10-14T11:36:12Z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2052-11.1.0.10069</vt:lpwstr>
  </property>
</Properties>
</file>