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2" r:id="rId5"/>
    <p:sldId id="413" r:id="rId6"/>
    <p:sldId id="414" r:id="rId7"/>
    <p:sldId id="415" r:id="rId8"/>
    <p:sldId id="416" r:id="rId9"/>
    <p:sldId id="417" r:id="rId10"/>
    <p:sldId id="418" r:id="rId11"/>
    <p:sldId id="420" r:id="rId12"/>
    <p:sldId id="422" r:id="rId13"/>
    <p:sldId id="421" r:id="rId14"/>
    <p:sldId id="423" r:id="rId15"/>
    <p:sldId id="424" r:id="rId16"/>
    <p:sldId id="426" r:id="rId17"/>
    <p:sldId id="42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0360" y="1016635"/>
            <a:ext cx="3608070" cy="4288155"/>
          </a:xfrm>
          <a:prstGeom prst="rect">
            <a:avLst/>
          </a:prstGeom>
        </p:spPr>
      </p:pic>
      <p:sp>
        <p:nvSpPr>
          <p:cNvPr id="14" name="TextBox 48"/>
          <p:cNvSpPr txBox="1"/>
          <p:nvPr/>
        </p:nvSpPr>
        <p:spPr>
          <a:xfrm>
            <a:off x="568325" y="2815590"/>
            <a:ext cx="9772015" cy="89916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p>
            <a:r>
              <a:rPr lang="en-US" altLang="zh-CN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15.</a:t>
            </a:r>
            <a:r>
              <a:rPr lang="zh-CN" altLang="en-US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真理诞生于一百个问号之后</a:t>
            </a:r>
            <a:endParaRPr lang="zh-CN" altLang="en-US" sz="5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70" name="内容占位符 68669"/>
          <p:cNvGraphicFramePr>
            <a:graphicFrameLocks noGrp="1"/>
          </p:cNvGraphicFramePr>
          <p:nvPr>
            <p:ph/>
            <p:custDataLst>
              <p:tags r:id="rId1"/>
            </p:custDataLst>
          </p:nvPr>
        </p:nvGraphicFramePr>
        <p:xfrm>
          <a:off x="1527810" y="762000"/>
          <a:ext cx="8835390" cy="5715000"/>
        </p:xfrm>
        <a:graphic>
          <a:graphicData uri="http://schemas.openxmlformats.org/drawingml/2006/table">
            <a:tbl>
              <a:tblPr/>
              <a:tblGrid>
                <a:gridCol w="1901190"/>
                <a:gridCol w="2510155"/>
                <a:gridCol w="2290445"/>
                <a:gridCol w="2133600"/>
              </a:tblGrid>
              <a:tr h="11461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人物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发现现象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提出问题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发明或发现（找到真理）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320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193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2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368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55" name="文本框 68654"/>
          <p:cNvSpPr txBox="1"/>
          <p:nvPr/>
        </p:nvSpPr>
        <p:spPr>
          <a:xfrm>
            <a:off x="1798955" y="2513436"/>
            <a:ext cx="14478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波义耳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56" name="文本框 68655"/>
          <p:cNvSpPr txBox="1"/>
          <p:nvPr/>
        </p:nvSpPr>
        <p:spPr>
          <a:xfrm>
            <a:off x="3505200" y="2266738"/>
            <a:ext cx="2286000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盐酸会使花瓣变红。</a:t>
            </a:r>
            <a:endParaRPr lang="zh-CN" altLang="en-US" sz="3200" b="1" dirty="0">
              <a:solidFill>
                <a:srgbClr val="6600CC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57" name="文本框 68656"/>
          <p:cNvSpPr txBox="1"/>
          <p:nvPr/>
        </p:nvSpPr>
        <p:spPr>
          <a:xfrm>
            <a:off x="5867400" y="2143760"/>
            <a:ext cx="24384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紫罗兰中的什么成分遇盐酸会变红？</a:t>
            </a:r>
            <a:endParaRPr lang="zh-CN" altLang="en-US" sz="3200" b="1" dirty="0">
              <a:solidFill>
                <a:srgbClr val="6600CC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58" name="文本框 68657"/>
          <p:cNvSpPr txBox="1"/>
          <p:nvPr/>
        </p:nvSpPr>
        <p:spPr>
          <a:xfrm>
            <a:off x="8305800" y="2266950"/>
            <a:ext cx="2094653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楷体" panose="02010609060101010101" charset="-122"/>
                <a:ea typeface="楷体" panose="02010609060101010101" charset="-122"/>
              </a:rPr>
              <a:t>发明了酸碱试纸。</a:t>
            </a:r>
            <a:endParaRPr lang="zh-CN" altLang="en-US" sz="3200" b="1" dirty="0">
              <a:solidFill>
                <a:srgbClr val="6600CC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59" name="文本框 68658"/>
          <p:cNvSpPr txBox="1"/>
          <p:nvPr/>
        </p:nvSpPr>
        <p:spPr>
          <a:xfrm>
            <a:off x="1751965" y="5293042"/>
            <a:ext cx="1600200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阿瑟林斯基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60" name="文本框 68659"/>
          <p:cNvSpPr txBox="1"/>
          <p:nvPr/>
        </p:nvSpPr>
        <p:spPr>
          <a:xfrm>
            <a:off x="3505200" y="5293042"/>
            <a:ext cx="2286000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hlink"/>
                </a:solidFill>
                <a:latin typeface="楷体" panose="02010609060101010101" charset="-122"/>
                <a:ea typeface="楷体" panose="02010609060101010101" charset="-122"/>
              </a:rPr>
              <a:t>儿子做梦时眼珠转动。</a:t>
            </a:r>
            <a:endParaRPr lang="zh-CN" altLang="en-US" sz="3200" b="1" dirty="0">
              <a:solidFill>
                <a:schemeClr val="hlin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62" name="文本框 68661"/>
          <p:cNvSpPr txBox="1"/>
          <p:nvPr/>
        </p:nvSpPr>
        <p:spPr>
          <a:xfrm>
            <a:off x="5867400" y="5157787"/>
            <a:ext cx="24384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hlink"/>
                </a:solidFill>
                <a:latin typeface="楷体" panose="02010609060101010101" charset="-122"/>
                <a:ea typeface="楷体" panose="02010609060101010101" charset="-122"/>
              </a:rPr>
              <a:t>眼珠转动会不会与做梦有关？</a:t>
            </a:r>
            <a:endParaRPr lang="zh-CN" altLang="en-US" sz="3200" b="1" dirty="0">
              <a:solidFill>
                <a:schemeClr val="hlin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663" name="文本框 68662"/>
          <p:cNvSpPr txBox="1"/>
          <p:nvPr/>
        </p:nvSpPr>
        <p:spPr>
          <a:xfrm>
            <a:off x="8141335" y="5157470"/>
            <a:ext cx="23622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hlink"/>
                </a:solidFill>
                <a:latin typeface="楷体" panose="02010609060101010101" charset="-122"/>
                <a:ea typeface="楷体" panose="02010609060101010101" charset="-122"/>
              </a:rPr>
              <a:t>凡睡者眼珠转动时都表示在做梦。</a:t>
            </a:r>
            <a:endParaRPr lang="zh-CN" altLang="en-US" sz="3200" b="1" dirty="0">
              <a:solidFill>
                <a:schemeClr val="hlin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8743" y="4081357"/>
            <a:ext cx="149182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tx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魏格纳</a:t>
            </a:r>
            <a:endParaRPr lang="zh-CN" altLang="en-US" sz="3200" b="1">
              <a:solidFill>
                <a:schemeClr val="tx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52165" y="3589020"/>
            <a:ext cx="27203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世界地图上，南美东海岸的凸出部分与非洲西海岸的凹陷部分吻合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67612" y="3834765"/>
            <a:ext cx="247734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这不会是一种巧合吧？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41547" y="3712210"/>
            <a:ext cx="2374053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665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大陆漂移学说，出版了《海陆的起源》</a:t>
            </a:r>
            <a:endParaRPr lang="zh-CN" altLang="en-US" sz="2665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3285" y="897890"/>
            <a:ext cx="10426065" cy="4707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纵观千百年来的科学技术发展史，那些在科学领域有所建树的人，都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善于从细微的、司空见惯的现象中发现问题，不断发问，不断解决疑问，追根求源，最后把“？”拉直变成“！”，找到了真理。</a:t>
            </a:r>
            <a:endParaRPr lang="zh-CN" altLang="en-US" sz="40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336550" y="864235"/>
            <a:ext cx="11024235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最后把“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”拉直变成“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”，找到了真理。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4826" name="文本框 34825"/>
          <p:cNvSpPr txBox="1"/>
          <p:nvPr/>
        </p:nvSpPr>
        <p:spPr>
          <a:xfrm>
            <a:off x="1051560" y="2273300"/>
            <a:ext cx="1060894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40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这里的“？”是发现的问题，是不断的追问，“！”是通过探索，解决了疑问，发现了真理。</a:t>
            </a:r>
            <a:endParaRPr lang="zh-CN" altLang="en-US" sz="4000" b="1" dirty="0">
              <a:solidFill>
                <a:srgbClr val="3333C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1560" y="4558030"/>
            <a:ext cx="106089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b="1" dirty="0">
                <a:solidFill>
                  <a:srgbClr val="3333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这样的表述有什么好处？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48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3285" y="897890"/>
            <a:ext cx="10426065" cy="4707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纵观千百年来的科学技术发展史，那些在科学领域有所建树的人，都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善于从细微的、司空见惯的现象中发现问题，不断发问，不断解决疑问，追根求源，最后把“</a:t>
            </a:r>
            <a:r>
              <a:rPr lang="zh-CN" altLang="en-US" sz="40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”拉直变成“</a:t>
            </a:r>
            <a:r>
              <a:rPr lang="zh-CN" altLang="en-US" sz="40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r>
              <a:rPr lang="zh-CN" altLang="en-US" sz="40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”，找到了真理。</a:t>
            </a:r>
            <a:endParaRPr lang="zh-CN" altLang="en-US" sz="40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3285" y="1689735"/>
            <a:ext cx="1042606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作者通过三个具体的典型例子证明了自己的观点。那作者在举这三个例子的时候，是怎么把这三个例子联系在一起的</a:t>
            </a:r>
            <a:r>
              <a:rPr 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r>
              <a:rPr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这三个例子可以调换顺序吗？</a:t>
            </a:r>
            <a:endParaRPr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8020" y="285115"/>
            <a:ext cx="2011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品读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774065" y="735965"/>
            <a:ext cx="1042606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无独有偶。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4065" y="1750695"/>
            <a:ext cx="1042606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虽然罕见，但是不止一个，还有一个可配对儿。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4065" y="2968625"/>
            <a:ext cx="1042606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更有趣的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是一位名叫阿瑟林斯基的俄裔美国睡眠研究专家。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35955" y="982345"/>
            <a:ext cx="290576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承上启下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35955" y="4138295"/>
            <a:ext cx="290576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承上启下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3285" y="1830070"/>
            <a:ext cx="1042606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课文列举了三个事例来证明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真理诞生于一百个问号之后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，你还能补充那个事例证明这个观点？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3855" y="26987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布置作业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5190" y="938530"/>
            <a:ext cx="5721350" cy="4707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作者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介绍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叶永烈（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1940—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）著名科普作家、传记文学作家，是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十万个为什么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的主要作者，著有科幻故事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小灵通漫游未来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，影响较大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92720" y="1075055"/>
            <a:ext cx="3058795" cy="44348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961390" y="1345565"/>
            <a:ext cx="1062863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自读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要求：</a:t>
            </a:r>
            <a:endParaRPr lang="en-US" altLang="zh-CN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自由读文，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读准字音，读顺句子，读通课文。</a:t>
            </a:r>
            <a:endParaRPr lang="en-US" altLang="zh-CN" sz="4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2.思考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</a:rPr>
              <a:t>作者的观点是什么？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3285" y="1595120"/>
            <a:ext cx="10426065" cy="3138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有人说过这样一句话：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真理诞生于一百个问号之后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。其实，这句话本身就是一个真理。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414655" y="938530"/>
            <a:ext cx="116141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事例一：波义耳发现植物酸碱反应并发明石蕊试纸。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4655" y="2110105"/>
            <a:ext cx="1104392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事例二：魏格纳通过观察地图提出“大陆漂移学说”。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4655" y="3938270"/>
            <a:ext cx="1146492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事例三：阿瑟林斯基发现脑电波的变化与做梦有关。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3285" y="1689735"/>
            <a:ext cx="1042606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读三个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事例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思考：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作者是按照什么顺序来写的呢？是怎么来证明“真理诞生于一百个问号之后”这个观点的呢？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8020" y="285115"/>
            <a:ext cx="2011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品读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2650" y="996950"/>
            <a:ext cx="10426065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观察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现象：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溅上盐酸的紫罗兰花瓣变红了。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7400" y="167005"/>
            <a:ext cx="21850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事例一</a:t>
            </a:r>
            <a:endParaRPr lang="zh-CN" altLang="en-US" sz="4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2650" y="2213610"/>
            <a:ext cx="10836910" cy="24301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提出问题：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这种物质到底是什么？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别的植物中会不会有同样的物质？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别的酸对这种物质会有什么样的反应？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2650" y="4375785"/>
            <a:ext cx="1080579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发明或发现：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制成了实验中常用的酸碱试纸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石蕊试纸。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882650" y="996950"/>
            <a:ext cx="1042606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观察现象：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地图上南美洲东海岸的凸出部分与非洲西海岸的凹陷部分相吻合。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7400" y="167005"/>
            <a:ext cx="21850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事例二</a:t>
            </a:r>
            <a:endParaRPr lang="zh-CN" altLang="en-US" sz="4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2650" y="3130550"/>
            <a:ext cx="10836910" cy="1599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提出问题：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这不会是一种巧合吧？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2650" y="3992245"/>
            <a:ext cx="1080579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发明或发现：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整理了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大陆漂移学说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出版了《海陆的起源》一书。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文本框 56323"/>
          <p:cNvSpPr txBox="1"/>
          <p:nvPr/>
        </p:nvSpPr>
        <p:spPr>
          <a:xfrm>
            <a:off x="551180" y="996950"/>
            <a:ext cx="1130935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观察现象：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儿子在睡觉的时候，眼珠忽然转动起来。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87400" y="167005"/>
            <a:ext cx="21850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事例三</a:t>
            </a:r>
            <a:endParaRPr lang="zh-CN" altLang="en-US" sz="4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1180" y="2320290"/>
            <a:ext cx="10836910" cy="24301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提出问题：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为什么睡觉时眼珠会转动？   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这会不会与做梦有关？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会是什么关系呢？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2295" y="4644390"/>
            <a:ext cx="1127823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400" b="1" dirty="0">
                <a:latin typeface="Arial" panose="020B0604020202020204" pitchFamily="34" charset="0"/>
                <a:ea typeface="宋体" panose="02010600030101010101" pitchFamily="2" charset="-122"/>
              </a:rPr>
              <a:t>发明或发现：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睡眠中眼珠快速转动的时候，人的脑电波也会发生较大的变化，这是人最容易做梦的阶段。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TABLE_BEAUTIFY" val="smartTable{da1c616f-bb6a-4085-868a-a599dd633afb}"/>
</p:tagLst>
</file>

<file path=ppt/tags/tag7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1371</Words>
  <Application>WPS 演示</Application>
  <PresentationFormat>宽屏</PresentationFormat>
  <Paragraphs>110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Wingdings</vt:lpstr>
      <vt:lpstr>黑体</vt:lpstr>
      <vt:lpstr>楷体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精抖</cp:lastModifiedBy>
  <cp:revision>169</cp:revision>
  <dcterms:created xsi:type="dcterms:W3CDTF">2019-06-19T02:08:00Z</dcterms:created>
  <dcterms:modified xsi:type="dcterms:W3CDTF">2021-04-06T00:41:37Z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DA17A3A9615A4B47BF023038C413CAC8</vt:lpwstr>
  </property>
</Properties>
</file>