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9"/>
  </p:notesMasterIdLst>
  <p:sldIdLst>
    <p:sldId id="256" r:id="rId3"/>
    <p:sldId id="276" r:id="rId4"/>
    <p:sldId id="278" r:id="rId5"/>
    <p:sldId id="321" r:id="rId6"/>
    <p:sldId id="291" r:id="rId7"/>
    <p:sldId id="322" r:id="rId8"/>
    <p:sldId id="324" r:id="rId9"/>
    <p:sldId id="325" r:id="rId10"/>
    <p:sldId id="326" r:id="rId11"/>
    <p:sldId id="330" r:id="rId12"/>
    <p:sldId id="327" r:id="rId13"/>
    <p:sldId id="300" r:id="rId14"/>
    <p:sldId id="328" r:id="rId15"/>
    <p:sldId id="329" r:id="rId16"/>
    <p:sldId id="293" r:id="rId17"/>
    <p:sldId id="307" r:id="rId18"/>
  </p:sldIdLst>
  <p:sldSz cx="12192000" cy="6858000"/>
  <p:notesSz cx="6858000" cy="9144000"/>
  <p:embeddedFontLst>
    <p:embeddedFont>
      <p:font typeface="Arial Black" panose="020B0A04020102020204" pitchFamily="34" charset="0"/>
      <p:bold r:id="rId20"/>
    </p:embeddedFont>
    <p:embeddedFont>
      <p:font typeface="Calibri" panose="020F0502020204030204" pitchFamily="34" charset="0"/>
      <p:regular r:id="rId21"/>
      <p:bold r:id="rId22"/>
      <p:italic r:id="rId23"/>
      <p:boldItalic r:id="rId24"/>
    </p:embeddedFont>
    <p:embeddedFont>
      <p:font typeface="等线" panose="02010600030101010101" pitchFamily="2" charset="-122"/>
      <p:regular r:id="rId25"/>
      <p:bold r:id="rId26"/>
    </p:embeddedFont>
    <p:embeddedFont>
      <p:font typeface="微软雅黑" panose="020B0503020204020204" pitchFamily="34" charset="-122"/>
      <p:regular r:id="rId27"/>
      <p:bold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p15:clr>
            <a:srgbClr val="A4A3A4"/>
          </p15:clr>
        </p15:guide>
        <p15:guide id="2" pos="38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407"/>
    <a:srgbClr val="51783E"/>
    <a:srgbClr val="EEF7E5"/>
    <a:srgbClr val="5F773F"/>
    <a:srgbClr val="F5FAF0"/>
    <a:srgbClr val="FBFDF9"/>
    <a:srgbClr val="344C35"/>
    <a:srgbClr val="2B552B"/>
    <a:srgbClr val="D3E7BE"/>
    <a:srgbClr val="3B45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6" autoAdjust="0"/>
    <p:restoredTop sz="94434" autoAdjust="0"/>
  </p:normalViewPr>
  <p:slideViewPr>
    <p:cSldViewPr snapToGrid="0" showGuides="1">
      <p:cViewPr varScale="1">
        <p:scale>
          <a:sx n="67" d="100"/>
          <a:sy n="67" d="100"/>
        </p:scale>
        <p:origin x="812" y="-40"/>
      </p:cViewPr>
      <p:guideLst>
        <p:guide orient="horz" pos="2172"/>
        <p:guide pos="3826"/>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FE432-6270-47A7-847A-3BD3FDBD8C8E}" type="datetimeFigureOut">
              <a:rPr lang="zh-CN" altLang="en-US" smtClean="0"/>
              <a:t>2021/6/21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C99AB-A938-4B03-BD13-96093DAA8B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
        <p:nvSpPr>
          <p:cNvPr id="13" name="椭圆 12"/>
          <p:cNvSpPr/>
          <p:nvPr userDrawn="1"/>
        </p:nvSpPr>
        <p:spPr>
          <a:xfrm>
            <a:off x="9486563" y="-279176"/>
            <a:ext cx="2067262" cy="2067260"/>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椭圆 2"/>
          <p:cNvSpPr/>
          <p:nvPr userDrawn="1"/>
        </p:nvSpPr>
        <p:spPr>
          <a:xfrm>
            <a:off x="8690488" y="4308243"/>
            <a:ext cx="4265494" cy="4265494"/>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椭圆 3"/>
          <p:cNvSpPr/>
          <p:nvPr userDrawn="1"/>
        </p:nvSpPr>
        <p:spPr>
          <a:xfrm>
            <a:off x="-637201" y="1071938"/>
            <a:ext cx="1875673" cy="1875673"/>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1542001" y="5044812"/>
            <a:ext cx="1606590" cy="1606590"/>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userDrawn="1"/>
        </p:nvSpPr>
        <p:spPr>
          <a:xfrm>
            <a:off x="11799845" y="3611640"/>
            <a:ext cx="2048968" cy="2048968"/>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userDrawn="1"/>
        </p:nvSpPr>
        <p:spPr>
          <a:xfrm>
            <a:off x="9938956" y="168122"/>
            <a:ext cx="1162475" cy="1162475"/>
          </a:xfrm>
          <a:prstGeom prst="ellipse">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userDrawn="1"/>
        </p:nvSpPr>
        <p:spPr>
          <a:xfrm>
            <a:off x="376532" y="-710963"/>
            <a:ext cx="2720738" cy="272073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9451589" y="1195136"/>
            <a:ext cx="439233" cy="43923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userDrawn="1"/>
        </p:nvSpPr>
        <p:spPr>
          <a:xfrm>
            <a:off x="2791938" y="543561"/>
            <a:ext cx="953522" cy="953522"/>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a:off x="747713" y="1020322"/>
            <a:ext cx="10696575" cy="4817356"/>
          </a:xfrm>
          <a:custGeom>
            <a:avLst/>
            <a:gdLst>
              <a:gd name="connsiteX0" fmla="*/ 212349 w 10696575"/>
              <a:gd name="connsiteY0" fmla="*/ 0 h 4817356"/>
              <a:gd name="connsiteX1" fmla="*/ 3994548 w 10696575"/>
              <a:gd name="connsiteY1" fmla="*/ 0 h 4817356"/>
              <a:gd name="connsiteX2" fmla="*/ 3994548 w 10696575"/>
              <a:gd name="connsiteY2" fmla="*/ 519661 h 4817356"/>
              <a:gd name="connsiteX3" fmla="*/ 6702027 w 10696575"/>
              <a:gd name="connsiteY3" fmla="*/ 519661 h 4817356"/>
              <a:gd name="connsiteX4" fmla="*/ 6702027 w 10696575"/>
              <a:gd name="connsiteY4" fmla="*/ 0 h 4817356"/>
              <a:gd name="connsiteX5" fmla="*/ 10484226 w 10696575"/>
              <a:gd name="connsiteY5" fmla="*/ 0 h 4817356"/>
              <a:gd name="connsiteX6" fmla="*/ 10696575 w 10696575"/>
              <a:gd name="connsiteY6" fmla="*/ 212349 h 4817356"/>
              <a:gd name="connsiteX7" fmla="*/ 10696575 w 10696575"/>
              <a:gd name="connsiteY7" fmla="*/ 4605007 h 4817356"/>
              <a:gd name="connsiteX8" fmla="*/ 10484226 w 10696575"/>
              <a:gd name="connsiteY8" fmla="*/ 4817356 h 4817356"/>
              <a:gd name="connsiteX9" fmla="*/ 212349 w 10696575"/>
              <a:gd name="connsiteY9" fmla="*/ 4817356 h 4817356"/>
              <a:gd name="connsiteX10" fmla="*/ 0 w 10696575"/>
              <a:gd name="connsiteY10" fmla="*/ 4605007 h 4817356"/>
              <a:gd name="connsiteX11" fmla="*/ 0 w 10696575"/>
              <a:gd name="connsiteY11" fmla="*/ 212349 h 4817356"/>
              <a:gd name="connsiteX12" fmla="*/ 212349 w 10696575"/>
              <a:gd name="connsiteY12" fmla="*/ 0 h 4817356"/>
              <a:gd name="connsiteX0-1" fmla="*/ 6702027 w 10696575"/>
              <a:gd name="connsiteY0-2" fmla="*/ 519661 h 4817356"/>
              <a:gd name="connsiteX1-3" fmla="*/ 6702027 w 10696575"/>
              <a:gd name="connsiteY1-4" fmla="*/ 0 h 4817356"/>
              <a:gd name="connsiteX2-5" fmla="*/ 10484226 w 10696575"/>
              <a:gd name="connsiteY2-6" fmla="*/ 0 h 4817356"/>
              <a:gd name="connsiteX3-7" fmla="*/ 10696575 w 10696575"/>
              <a:gd name="connsiteY3-8" fmla="*/ 212349 h 4817356"/>
              <a:gd name="connsiteX4-9" fmla="*/ 10696575 w 10696575"/>
              <a:gd name="connsiteY4-10" fmla="*/ 4605007 h 4817356"/>
              <a:gd name="connsiteX5-11" fmla="*/ 10484226 w 10696575"/>
              <a:gd name="connsiteY5-12" fmla="*/ 4817356 h 4817356"/>
              <a:gd name="connsiteX6-13" fmla="*/ 212349 w 10696575"/>
              <a:gd name="connsiteY6-14" fmla="*/ 4817356 h 4817356"/>
              <a:gd name="connsiteX7-15" fmla="*/ 0 w 10696575"/>
              <a:gd name="connsiteY7-16" fmla="*/ 4605007 h 4817356"/>
              <a:gd name="connsiteX8-17" fmla="*/ 0 w 10696575"/>
              <a:gd name="connsiteY8-18" fmla="*/ 212349 h 4817356"/>
              <a:gd name="connsiteX9-19" fmla="*/ 212349 w 10696575"/>
              <a:gd name="connsiteY9-20" fmla="*/ 0 h 4817356"/>
              <a:gd name="connsiteX10-21" fmla="*/ 3994548 w 10696575"/>
              <a:gd name="connsiteY10-22" fmla="*/ 0 h 4817356"/>
              <a:gd name="connsiteX11-23" fmla="*/ 3994548 w 10696575"/>
              <a:gd name="connsiteY11-24" fmla="*/ 519661 h 4817356"/>
              <a:gd name="connsiteX12-25" fmla="*/ 6793467 w 10696575"/>
              <a:gd name="connsiteY12-26" fmla="*/ 611101 h 4817356"/>
              <a:gd name="connsiteX0-27" fmla="*/ 6702027 w 10696575"/>
              <a:gd name="connsiteY0-28" fmla="*/ 519661 h 4817356"/>
              <a:gd name="connsiteX1-29" fmla="*/ 6702027 w 10696575"/>
              <a:gd name="connsiteY1-30" fmla="*/ 0 h 4817356"/>
              <a:gd name="connsiteX2-31" fmla="*/ 10484226 w 10696575"/>
              <a:gd name="connsiteY2-32" fmla="*/ 0 h 4817356"/>
              <a:gd name="connsiteX3-33" fmla="*/ 10696575 w 10696575"/>
              <a:gd name="connsiteY3-34" fmla="*/ 212349 h 4817356"/>
              <a:gd name="connsiteX4-35" fmla="*/ 10696575 w 10696575"/>
              <a:gd name="connsiteY4-36" fmla="*/ 4605007 h 4817356"/>
              <a:gd name="connsiteX5-37" fmla="*/ 10484226 w 10696575"/>
              <a:gd name="connsiteY5-38" fmla="*/ 4817356 h 4817356"/>
              <a:gd name="connsiteX6-39" fmla="*/ 212349 w 10696575"/>
              <a:gd name="connsiteY6-40" fmla="*/ 4817356 h 4817356"/>
              <a:gd name="connsiteX7-41" fmla="*/ 0 w 10696575"/>
              <a:gd name="connsiteY7-42" fmla="*/ 4605007 h 4817356"/>
              <a:gd name="connsiteX8-43" fmla="*/ 0 w 10696575"/>
              <a:gd name="connsiteY8-44" fmla="*/ 212349 h 4817356"/>
              <a:gd name="connsiteX9-45" fmla="*/ 212349 w 10696575"/>
              <a:gd name="connsiteY9-46" fmla="*/ 0 h 4817356"/>
              <a:gd name="connsiteX10-47" fmla="*/ 3994548 w 10696575"/>
              <a:gd name="connsiteY10-48" fmla="*/ 0 h 4817356"/>
              <a:gd name="connsiteX11-49" fmla="*/ 3994548 w 10696575"/>
              <a:gd name="connsiteY11-50" fmla="*/ 519661 h 4817356"/>
              <a:gd name="connsiteX0-51" fmla="*/ 6702027 w 10696575"/>
              <a:gd name="connsiteY0-52" fmla="*/ 0 h 4817356"/>
              <a:gd name="connsiteX1-53" fmla="*/ 10484226 w 10696575"/>
              <a:gd name="connsiteY1-54" fmla="*/ 0 h 4817356"/>
              <a:gd name="connsiteX2-55" fmla="*/ 10696575 w 10696575"/>
              <a:gd name="connsiteY2-56" fmla="*/ 212349 h 4817356"/>
              <a:gd name="connsiteX3-57" fmla="*/ 10696575 w 10696575"/>
              <a:gd name="connsiteY3-58" fmla="*/ 4605007 h 4817356"/>
              <a:gd name="connsiteX4-59" fmla="*/ 10484226 w 10696575"/>
              <a:gd name="connsiteY4-60" fmla="*/ 4817356 h 4817356"/>
              <a:gd name="connsiteX5-61" fmla="*/ 212349 w 10696575"/>
              <a:gd name="connsiteY5-62" fmla="*/ 4817356 h 4817356"/>
              <a:gd name="connsiteX6-63" fmla="*/ 0 w 10696575"/>
              <a:gd name="connsiteY6-64" fmla="*/ 4605007 h 4817356"/>
              <a:gd name="connsiteX7-65" fmla="*/ 0 w 10696575"/>
              <a:gd name="connsiteY7-66" fmla="*/ 212349 h 4817356"/>
              <a:gd name="connsiteX8-67" fmla="*/ 212349 w 10696575"/>
              <a:gd name="connsiteY8-68" fmla="*/ 0 h 4817356"/>
              <a:gd name="connsiteX9-69" fmla="*/ 3994548 w 10696575"/>
              <a:gd name="connsiteY9-70" fmla="*/ 0 h 4817356"/>
              <a:gd name="connsiteX10-71" fmla="*/ 3994548 w 10696575"/>
              <a:gd name="connsiteY10-72" fmla="*/ 519661 h 4817356"/>
              <a:gd name="connsiteX0-73" fmla="*/ 6702027 w 10696575"/>
              <a:gd name="connsiteY0-74" fmla="*/ 0 h 4817356"/>
              <a:gd name="connsiteX1-75" fmla="*/ 10484226 w 10696575"/>
              <a:gd name="connsiteY1-76" fmla="*/ 0 h 4817356"/>
              <a:gd name="connsiteX2-77" fmla="*/ 10696575 w 10696575"/>
              <a:gd name="connsiteY2-78" fmla="*/ 212349 h 4817356"/>
              <a:gd name="connsiteX3-79" fmla="*/ 10696575 w 10696575"/>
              <a:gd name="connsiteY3-80" fmla="*/ 4605007 h 4817356"/>
              <a:gd name="connsiteX4-81" fmla="*/ 10484226 w 10696575"/>
              <a:gd name="connsiteY4-82" fmla="*/ 4817356 h 4817356"/>
              <a:gd name="connsiteX5-83" fmla="*/ 212349 w 10696575"/>
              <a:gd name="connsiteY5-84" fmla="*/ 4817356 h 4817356"/>
              <a:gd name="connsiteX6-85" fmla="*/ 0 w 10696575"/>
              <a:gd name="connsiteY6-86" fmla="*/ 4605007 h 4817356"/>
              <a:gd name="connsiteX7-87" fmla="*/ 0 w 10696575"/>
              <a:gd name="connsiteY7-88" fmla="*/ 212349 h 4817356"/>
              <a:gd name="connsiteX8-89" fmla="*/ 212349 w 10696575"/>
              <a:gd name="connsiteY8-90" fmla="*/ 0 h 4817356"/>
              <a:gd name="connsiteX9-91" fmla="*/ 3994548 w 10696575"/>
              <a:gd name="connsiteY9-92" fmla="*/ 0 h 48173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696575" h="4817356">
                <a:moveTo>
                  <a:pt x="6702027" y="0"/>
                </a:moveTo>
                <a:lnTo>
                  <a:pt x="10484226" y="0"/>
                </a:lnTo>
                <a:cubicBezTo>
                  <a:pt x="10601503" y="0"/>
                  <a:pt x="10696575" y="95072"/>
                  <a:pt x="10696575" y="212349"/>
                </a:cubicBezTo>
                <a:lnTo>
                  <a:pt x="10696575" y="4605007"/>
                </a:lnTo>
                <a:cubicBezTo>
                  <a:pt x="10696575" y="4722284"/>
                  <a:pt x="10601503" y="4817356"/>
                  <a:pt x="10484226" y="4817356"/>
                </a:cubicBezTo>
                <a:lnTo>
                  <a:pt x="212349" y="4817356"/>
                </a:lnTo>
                <a:cubicBezTo>
                  <a:pt x="95072" y="4817356"/>
                  <a:pt x="0" y="4722284"/>
                  <a:pt x="0" y="4605007"/>
                </a:cubicBezTo>
                <a:lnTo>
                  <a:pt x="0" y="212349"/>
                </a:lnTo>
                <a:cubicBezTo>
                  <a:pt x="0" y="95072"/>
                  <a:pt x="95072" y="0"/>
                  <a:pt x="212349" y="0"/>
                </a:cubicBezTo>
                <a:lnTo>
                  <a:pt x="3994548" y="0"/>
                </a:lnTo>
              </a:path>
            </a:pathLst>
          </a:custGeom>
          <a:noFill/>
          <a:ln w="19050">
            <a:solidFill>
              <a:schemeClr val="accent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椭圆 11"/>
          <p:cNvSpPr/>
          <p:nvPr userDrawn="1"/>
        </p:nvSpPr>
        <p:spPr>
          <a:xfrm>
            <a:off x="1339773" y="4848225"/>
            <a:ext cx="2011046" cy="2011046"/>
          </a:xfrm>
          <a:prstGeom prst="ellipse">
            <a:avLst/>
          </a:prstGeom>
          <a:noFill/>
          <a:ln>
            <a:solidFill>
              <a:srgbClr val="B1D4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内容页1">
    <p:spTree>
      <p:nvGrpSpPr>
        <p:cNvPr id="1" name=""/>
        <p:cNvGrpSpPr/>
        <p:nvPr/>
      </p:nvGrpSpPr>
      <p:grpSpPr>
        <a:xfrm>
          <a:off x="0" y="0"/>
          <a:ext cx="0" cy="0"/>
          <a:chOff x="0" y="0"/>
          <a:chExt cx="0" cy="0"/>
        </a:xfrm>
      </p:grpSpPr>
      <p:sp>
        <p:nvSpPr>
          <p:cNvPr id="2" name="椭圆 1"/>
          <p:cNvSpPr/>
          <p:nvPr userDrawn="1"/>
        </p:nvSpPr>
        <p:spPr>
          <a:xfrm>
            <a:off x="7490338" y="6146568"/>
            <a:ext cx="4265494" cy="426549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椭圆 5"/>
          <p:cNvSpPr/>
          <p:nvPr userDrawn="1"/>
        </p:nvSpPr>
        <p:spPr>
          <a:xfrm>
            <a:off x="10329316" y="5916066"/>
            <a:ext cx="2048968" cy="2048968"/>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7" name="椭圆 6"/>
          <p:cNvSpPr/>
          <p:nvPr userDrawn="1"/>
        </p:nvSpPr>
        <p:spPr>
          <a:xfrm>
            <a:off x="650561" y="-1888906"/>
            <a:ext cx="2720738" cy="272073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9" name="椭圆 8"/>
          <p:cNvSpPr/>
          <p:nvPr userDrawn="1"/>
        </p:nvSpPr>
        <p:spPr>
          <a:xfrm>
            <a:off x="2818889" y="-340236"/>
            <a:ext cx="953522" cy="953522"/>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椭圆 10"/>
          <p:cNvSpPr/>
          <p:nvPr userDrawn="1"/>
        </p:nvSpPr>
        <p:spPr>
          <a:xfrm>
            <a:off x="9400962" y="-774853"/>
            <a:ext cx="1162475" cy="1162475"/>
          </a:xfrm>
          <a:prstGeom prst="ellipse">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13" name="椭圆 12"/>
          <p:cNvSpPr/>
          <p:nvPr userDrawn="1"/>
        </p:nvSpPr>
        <p:spPr>
          <a:xfrm>
            <a:off x="-1404391" y="4527866"/>
            <a:ext cx="2011046" cy="2011046"/>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userDrawn="1"/>
        </p:nvSpPr>
        <p:spPr>
          <a:xfrm>
            <a:off x="-1202163" y="4730094"/>
            <a:ext cx="1606590" cy="1606590"/>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3" name="日期占位符 2"/>
          <p:cNvSpPr>
            <a:spLocks noGrp="1"/>
          </p:cNvSpPr>
          <p:nvPr>
            <p:ph type="dt" sz="half" idx="10"/>
          </p:nvPr>
        </p:nvSpPr>
        <p:spPr/>
        <p:txBody>
          <a:bodyPr/>
          <a:lstStyle/>
          <a:p>
            <a:fld id="{8B707E49-4202-4010-9CDE-18E87C44CB1E}" type="datetimeFigureOut">
              <a:rPr lang="zh-CN" altLang="en-US" smtClean="0"/>
              <a:t>2021/6/21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73FC22-4EA5-4E12-9542-52EABB823E53}" type="slidenum">
              <a:rPr lang="zh-CN" altLang="en-US" smtClean="0"/>
              <a:t>‹#›</a:t>
            </a:fld>
            <a:endParaRPr lang="zh-CN" altLang="en-US"/>
          </a:p>
        </p:txBody>
      </p:sp>
      <p:sp>
        <p:nvSpPr>
          <p:cNvPr id="23" name="图片占位符 22"/>
          <p:cNvSpPr>
            <a:spLocks noGrp="1"/>
          </p:cNvSpPr>
          <p:nvPr>
            <p:ph type="pic" sz="quarter" idx="13"/>
          </p:nvPr>
        </p:nvSpPr>
        <p:spPr>
          <a:xfrm>
            <a:off x="1294290" y="1495425"/>
            <a:ext cx="2520000" cy="2313904"/>
          </a:xfrm>
          <a:custGeom>
            <a:avLst/>
            <a:gdLst>
              <a:gd name="connsiteX0" fmla="*/ 1260000 w 2520000"/>
              <a:gd name="connsiteY0" fmla="*/ 0 h 2313904"/>
              <a:gd name="connsiteX1" fmla="*/ 2520000 w 2520000"/>
              <a:gd name="connsiteY1" fmla="*/ 1260000 h 2313904"/>
              <a:gd name="connsiteX2" fmla="*/ 1964478 w 2520000"/>
              <a:gd name="connsiteY2" fmla="*/ 2304812 h 2313904"/>
              <a:gd name="connsiteX3" fmla="*/ 1949512 w 2520000"/>
              <a:gd name="connsiteY3" fmla="*/ 2313904 h 2313904"/>
              <a:gd name="connsiteX4" fmla="*/ 570488 w 2520000"/>
              <a:gd name="connsiteY4" fmla="*/ 2313904 h 2313904"/>
              <a:gd name="connsiteX5" fmla="*/ 555522 w 2520000"/>
              <a:gd name="connsiteY5" fmla="*/ 2304812 h 2313904"/>
              <a:gd name="connsiteX6" fmla="*/ 0 w 2520000"/>
              <a:gd name="connsiteY6" fmla="*/ 1260000 h 2313904"/>
              <a:gd name="connsiteX7" fmla="*/ 1260000 w 2520000"/>
              <a:gd name="connsiteY7" fmla="*/ 0 h 23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0" h="2313904">
                <a:moveTo>
                  <a:pt x="1260000" y="0"/>
                </a:moveTo>
                <a:cubicBezTo>
                  <a:pt x="1955879" y="0"/>
                  <a:pt x="2520000" y="564121"/>
                  <a:pt x="2520000" y="1260000"/>
                </a:cubicBezTo>
                <a:cubicBezTo>
                  <a:pt x="2520000" y="1694925"/>
                  <a:pt x="2299640" y="2078381"/>
                  <a:pt x="1964478" y="2304812"/>
                </a:cubicBezTo>
                <a:lnTo>
                  <a:pt x="1949512" y="2313904"/>
                </a:lnTo>
                <a:lnTo>
                  <a:pt x="570488" y="2313904"/>
                </a:lnTo>
                <a:lnTo>
                  <a:pt x="555522" y="2304812"/>
                </a:lnTo>
                <a:cubicBezTo>
                  <a:pt x="220360" y="2078381"/>
                  <a:pt x="0" y="1694925"/>
                  <a:pt x="0" y="1260000"/>
                </a:cubicBezTo>
                <a:cubicBezTo>
                  <a:pt x="0" y="564121"/>
                  <a:pt x="564121" y="0"/>
                  <a:pt x="1260000" y="0"/>
                </a:cubicBezTo>
                <a:close/>
              </a:path>
            </a:pathLst>
          </a:custGeom>
        </p:spPr>
        <p:txBody>
          <a:bodyPr wrap="square">
            <a:noAutofit/>
          </a:bodyPr>
          <a:lstStyle>
            <a:lvl1pPr marL="0" indent="0" algn="ctr">
              <a:buNone/>
              <a:defRPr sz="1200"/>
            </a:lvl1pPr>
          </a:lstStyle>
          <a:p>
            <a:endParaRPr lang="zh-CN" altLang="en-US" dirty="0"/>
          </a:p>
        </p:txBody>
      </p:sp>
      <p:sp>
        <p:nvSpPr>
          <p:cNvPr id="24" name="图片占位符 23"/>
          <p:cNvSpPr>
            <a:spLocks noGrp="1"/>
          </p:cNvSpPr>
          <p:nvPr>
            <p:ph type="pic" sz="quarter" idx="16"/>
          </p:nvPr>
        </p:nvSpPr>
        <p:spPr>
          <a:xfrm>
            <a:off x="4836000" y="1495425"/>
            <a:ext cx="2520000" cy="2313904"/>
          </a:xfrm>
          <a:custGeom>
            <a:avLst/>
            <a:gdLst>
              <a:gd name="connsiteX0" fmla="*/ 1260000 w 2520000"/>
              <a:gd name="connsiteY0" fmla="*/ 0 h 2313904"/>
              <a:gd name="connsiteX1" fmla="*/ 2520000 w 2520000"/>
              <a:gd name="connsiteY1" fmla="*/ 1260000 h 2313904"/>
              <a:gd name="connsiteX2" fmla="*/ 1964478 w 2520000"/>
              <a:gd name="connsiteY2" fmla="*/ 2304812 h 2313904"/>
              <a:gd name="connsiteX3" fmla="*/ 1949512 w 2520000"/>
              <a:gd name="connsiteY3" fmla="*/ 2313904 h 2313904"/>
              <a:gd name="connsiteX4" fmla="*/ 570488 w 2520000"/>
              <a:gd name="connsiteY4" fmla="*/ 2313904 h 2313904"/>
              <a:gd name="connsiteX5" fmla="*/ 555522 w 2520000"/>
              <a:gd name="connsiteY5" fmla="*/ 2304812 h 2313904"/>
              <a:gd name="connsiteX6" fmla="*/ 0 w 2520000"/>
              <a:gd name="connsiteY6" fmla="*/ 1260000 h 2313904"/>
              <a:gd name="connsiteX7" fmla="*/ 1260000 w 2520000"/>
              <a:gd name="connsiteY7" fmla="*/ 0 h 23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0" h="2313904">
                <a:moveTo>
                  <a:pt x="1260000" y="0"/>
                </a:moveTo>
                <a:cubicBezTo>
                  <a:pt x="1955879" y="0"/>
                  <a:pt x="2520000" y="564121"/>
                  <a:pt x="2520000" y="1260000"/>
                </a:cubicBezTo>
                <a:cubicBezTo>
                  <a:pt x="2520000" y="1694925"/>
                  <a:pt x="2299640" y="2078381"/>
                  <a:pt x="1964478" y="2304812"/>
                </a:cubicBezTo>
                <a:lnTo>
                  <a:pt x="1949512" y="2313904"/>
                </a:lnTo>
                <a:lnTo>
                  <a:pt x="570488" y="2313904"/>
                </a:lnTo>
                <a:lnTo>
                  <a:pt x="555522" y="2304812"/>
                </a:lnTo>
                <a:cubicBezTo>
                  <a:pt x="220360" y="2078381"/>
                  <a:pt x="0" y="1694925"/>
                  <a:pt x="0" y="1260000"/>
                </a:cubicBezTo>
                <a:cubicBezTo>
                  <a:pt x="0" y="564121"/>
                  <a:pt x="564121" y="0"/>
                  <a:pt x="1260000" y="0"/>
                </a:cubicBezTo>
                <a:close/>
              </a:path>
            </a:pathLst>
          </a:custGeom>
        </p:spPr>
        <p:txBody>
          <a:bodyPr wrap="square">
            <a:noAutofit/>
          </a:bodyPr>
          <a:lstStyle>
            <a:lvl1pPr marL="0" indent="0" algn="ctr">
              <a:buNone/>
              <a:defRPr sz="1200"/>
            </a:lvl1pPr>
          </a:lstStyle>
          <a:p>
            <a:endParaRPr lang="zh-CN" altLang="en-US" dirty="0"/>
          </a:p>
        </p:txBody>
      </p:sp>
      <p:sp>
        <p:nvSpPr>
          <p:cNvPr id="25" name="图片占位符 24"/>
          <p:cNvSpPr>
            <a:spLocks noGrp="1"/>
          </p:cNvSpPr>
          <p:nvPr>
            <p:ph type="pic" sz="quarter" idx="17"/>
          </p:nvPr>
        </p:nvSpPr>
        <p:spPr>
          <a:xfrm>
            <a:off x="8375646" y="1495425"/>
            <a:ext cx="2520000" cy="2313904"/>
          </a:xfrm>
          <a:custGeom>
            <a:avLst/>
            <a:gdLst>
              <a:gd name="connsiteX0" fmla="*/ 1260000 w 2520000"/>
              <a:gd name="connsiteY0" fmla="*/ 0 h 2313904"/>
              <a:gd name="connsiteX1" fmla="*/ 2520000 w 2520000"/>
              <a:gd name="connsiteY1" fmla="*/ 1260000 h 2313904"/>
              <a:gd name="connsiteX2" fmla="*/ 1964478 w 2520000"/>
              <a:gd name="connsiteY2" fmla="*/ 2304812 h 2313904"/>
              <a:gd name="connsiteX3" fmla="*/ 1949512 w 2520000"/>
              <a:gd name="connsiteY3" fmla="*/ 2313904 h 2313904"/>
              <a:gd name="connsiteX4" fmla="*/ 570488 w 2520000"/>
              <a:gd name="connsiteY4" fmla="*/ 2313904 h 2313904"/>
              <a:gd name="connsiteX5" fmla="*/ 555522 w 2520000"/>
              <a:gd name="connsiteY5" fmla="*/ 2304812 h 2313904"/>
              <a:gd name="connsiteX6" fmla="*/ 0 w 2520000"/>
              <a:gd name="connsiteY6" fmla="*/ 1260000 h 2313904"/>
              <a:gd name="connsiteX7" fmla="*/ 1260000 w 2520000"/>
              <a:gd name="connsiteY7" fmla="*/ 0 h 23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000" h="2313904">
                <a:moveTo>
                  <a:pt x="1260000" y="0"/>
                </a:moveTo>
                <a:cubicBezTo>
                  <a:pt x="1955879" y="0"/>
                  <a:pt x="2520000" y="564121"/>
                  <a:pt x="2520000" y="1260000"/>
                </a:cubicBezTo>
                <a:cubicBezTo>
                  <a:pt x="2520000" y="1694925"/>
                  <a:pt x="2299640" y="2078381"/>
                  <a:pt x="1964478" y="2304812"/>
                </a:cubicBezTo>
                <a:lnTo>
                  <a:pt x="1949512" y="2313904"/>
                </a:lnTo>
                <a:lnTo>
                  <a:pt x="570488" y="2313904"/>
                </a:lnTo>
                <a:lnTo>
                  <a:pt x="555522" y="2304812"/>
                </a:lnTo>
                <a:cubicBezTo>
                  <a:pt x="220360" y="2078381"/>
                  <a:pt x="0" y="1694925"/>
                  <a:pt x="0" y="1260000"/>
                </a:cubicBezTo>
                <a:cubicBezTo>
                  <a:pt x="0" y="564121"/>
                  <a:pt x="564121" y="0"/>
                  <a:pt x="1260000" y="0"/>
                </a:cubicBezTo>
                <a:close/>
              </a:path>
            </a:pathLst>
          </a:custGeom>
        </p:spPr>
        <p:txBody>
          <a:bodyPr wrap="square">
            <a:noAutofit/>
          </a:bodyPr>
          <a:lstStyle>
            <a:lvl1pPr marL="0" indent="0" algn="ctr">
              <a:buNone/>
              <a:defRPr sz="1200"/>
            </a:lvl1pPr>
          </a:lstStyle>
          <a:p>
            <a:endParaRPr lang="zh-CN" alt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内容页1">
    <p:spTree>
      <p:nvGrpSpPr>
        <p:cNvPr id="1" name=""/>
        <p:cNvGrpSpPr/>
        <p:nvPr/>
      </p:nvGrpSpPr>
      <p:grpSpPr>
        <a:xfrm>
          <a:off x="0" y="0"/>
          <a:ext cx="0" cy="0"/>
          <a:chOff x="0" y="0"/>
          <a:chExt cx="0" cy="0"/>
        </a:xfrm>
      </p:grpSpPr>
      <p:sp>
        <p:nvSpPr>
          <p:cNvPr id="2" name="椭圆 1"/>
          <p:cNvSpPr/>
          <p:nvPr userDrawn="1"/>
        </p:nvSpPr>
        <p:spPr>
          <a:xfrm>
            <a:off x="7490338" y="6146568"/>
            <a:ext cx="4265494" cy="426549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椭圆 5"/>
          <p:cNvSpPr/>
          <p:nvPr userDrawn="1"/>
        </p:nvSpPr>
        <p:spPr>
          <a:xfrm>
            <a:off x="10329316" y="5916066"/>
            <a:ext cx="2048968" cy="2048968"/>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7" name="椭圆 6"/>
          <p:cNvSpPr/>
          <p:nvPr userDrawn="1"/>
        </p:nvSpPr>
        <p:spPr>
          <a:xfrm>
            <a:off x="650561" y="-1888906"/>
            <a:ext cx="2720738" cy="272073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椭圆 14"/>
          <p:cNvSpPr/>
          <p:nvPr userDrawn="1"/>
        </p:nvSpPr>
        <p:spPr>
          <a:xfrm>
            <a:off x="2818889" y="-340236"/>
            <a:ext cx="953522" cy="953522"/>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椭圆 16"/>
          <p:cNvSpPr/>
          <p:nvPr userDrawn="1"/>
        </p:nvSpPr>
        <p:spPr>
          <a:xfrm>
            <a:off x="9400962" y="-774853"/>
            <a:ext cx="1162475" cy="1162475"/>
          </a:xfrm>
          <a:prstGeom prst="ellipse">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19" name="椭圆 18"/>
          <p:cNvSpPr/>
          <p:nvPr userDrawn="1"/>
        </p:nvSpPr>
        <p:spPr>
          <a:xfrm>
            <a:off x="-1404391" y="4527866"/>
            <a:ext cx="2011046" cy="2011046"/>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椭圆 20"/>
          <p:cNvSpPr/>
          <p:nvPr userDrawn="1"/>
        </p:nvSpPr>
        <p:spPr>
          <a:xfrm>
            <a:off x="-1202163" y="4730094"/>
            <a:ext cx="1606590" cy="1606590"/>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3" name="日期占位符 2"/>
          <p:cNvSpPr>
            <a:spLocks noGrp="1"/>
          </p:cNvSpPr>
          <p:nvPr>
            <p:ph type="dt" sz="half" idx="10"/>
          </p:nvPr>
        </p:nvSpPr>
        <p:spPr/>
        <p:txBody>
          <a:bodyPr/>
          <a:lstStyle/>
          <a:p>
            <a:fld id="{8B707E49-4202-4010-9CDE-18E87C44CB1E}" type="datetimeFigureOut">
              <a:rPr lang="zh-CN" altLang="en-US" smtClean="0"/>
              <a:t>2021/6/21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73FC22-4EA5-4E12-9542-52EABB823E53}" type="slidenum">
              <a:rPr lang="zh-CN" altLang="en-US" smtClean="0"/>
              <a:t>‹#›</a:t>
            </a:fld>
            <a:endParaRPr lang="zh-CN" altLang="en-US"/>
          </a:p>
        </p:txBody>
      </p:sp>
      <p:sp>
        <p:nvSpPr>
          <p:cNvPr id="9" name="图片占位符 8"/>
          <p:cNvSpPr>
            <a:spLocks noGrp="1"/>
          </p:cNvSpPr>
          <p:nvPr>
            <p:ph type="pic" sz="quarter" idx="13"/>
          </p:nvPr>
        </p:nvSpPr>
        <p:spPr>
          <a:xfrm>
            <a:off x="5159828" y="1259649"/>
            <a:ext cx="1872344" cy="1872344"/>
          </a:xfrm>
          <a:custGeom>
            <a:avLst/>
            <a:gdLst>
              <a:gd name="connsiteX0" fmla="*/ 936172 w 1872344"/>
              <a:gd name="connsiteY0" fmla="*/ 0 h 1872344"/>
              <a:gd name="connsiteX1" fmla="*/ 1872344 w 1872344"/>
              <a:gd name="connsiteY1" fmla="*/ 936172 h 1872344"/>
              <a:gd name="connsiteX2" fmla="*/ 936172 w 1872344"/>
              <a:gd name="connsiteY2" fmla="*/ 1872344 h 1872344"/>
              <a:gd name="connsiteX3" fmla="*/ 0 w 1872344"/>
              <a:gd name="connsiteY3" fmla="*/ 936172 h 1872344"/>
              <a:gd name="connsiteX4" fmla="*/ 936172 w 1872344"/>
              <a:gd name="connsiteY4" fmla="*/ 0 h 187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344" h="1872344">
                <a:moveTo>
                  <a:pt x="936172" y="0"/>
                </a:moveTo>
                <a:cubicBezTo>
                  <a:pt x="1453206" y="0"/>
                  <a:pt x="1872344" y="419138"/>
                  <a:pt x="1872344" y="936172"/>
                </a:cubicBezTo>
                <a:cubicBezTo>
                  <a:pt x="1872344" y="1453206"/>
                  <a:pt x="1453206" y="1872344"/>
                  <a:pt x="936172" y="1872344"/>
                </a:cubicBezTo>
                <a:cubicBezTo>
                  <a:pt x="419138" y="1872344"/>
                  <a:pt x="0" y="1453206"/>
                  <a:pt x="0" y="936172"/>
                </a:cubicBezTo>
                <a:cubicBezTo>
                  <a:pt x="0" y="419138"/>
                  <a:pt x="419138" y="0"/>
                  <a:pt x="936172" y="0"/>
                </a:cubicBezTo>
                <a:close/>
              </a:path>
            </a:pathLst>
          </a:custGeom>
          <a:ln w="57150">
            <a:solidFill>
              <a:schemeClr val="accent3"/>
            </a:solidFill>
          </a:ln>
        </p:spPr>
        <p:txBody>
          <a:bodyPr wrap="square">
            <a:noAutofit/>
          </a:bodyPr>
          <a:lstStyle>
            <a:lvl1pPr marL="0" indent="0" algn="ctr">
              <a:buNone/>
              <a:defRPr sz="1200"/>
            </a:lvl1pPr>
          </a:lstStyle>
          <a:p>
            <a:endParaRPr lang="zh-CN" altLang="en-US" dirty="0"/>
          </a:p>
        </p:txBody>
      </p:sp>
      <p:sp>
        <p:nvSpPr>
          <p:cNvPr id="10" name="图片占位符 9"/>
          <p:cNvSpPr>
            <a:spLocks noGrp="1"/>
          </p:cNvSpPr>
          <p:nvPr>
            <p:ph type="pic" sz="quarter" idx="14"/>
          </p:nvPr>
        </p:nvSpPr>
        <p:spPr>
          <a:xfrm>
            <a:off x="1761308" y="1789024"/>
            <a:ext cx="1872344" cy="1872344"/>
          </a:xfrm>
          <a:custGeom>
            <a:avLst/>
            <a:gdLst>
              <a:gd name="connsiteX0" fmla="*/ 936172 w 1872344"/>
              <a:gd name="connsiteY0" fmla="*/ 0 h 1872344"/>
              <a:gd name="connsiteX1" fmla="*/ 1872344 w 1872344"/>
              <a:gd name="connsiteY1" fmla="*/ 936172 h 1872344"/>
              <a:gd name="connsiteX2" fmla="*/ 936172 w 1872344"/>
              <a:gd name="connsiteY2" fmla="*/ 1872344 h 1872344"/>
              <a:gd name="connsiteX3" fmla="*/ 0 w 1872344"/>
              <a:gd name="connsiteY3" fmla="*/ 936172 h 1872344"/>
              <a:gd name="connsiteX4" fmla="*/ 936172 w 1872344"/>
              <a:gd name="connsiteY4" fmla="*/ 0 h 187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344" h="1872344">
                <a:moveTo>
                  <a:pt x="936172" y="0"/>
                </a:moveTo>
                <a:cubicBezTo>
                  <a:pt x="1453206" y="0"/>
                  <a:pt x="1872344" y="419138"/>
                  <a:pt x="1872344" y="936172"/>
                </a:cubicBezTo>
                <a:cubicBezTo>
                  <a:pt x="1872344" y="1453206"/>
                  <a:pt x="1453206" y="1872344"/>
                  <a:pt x="936172" y="1872344"/>
                </a:cubicBezTo>
                <a:cubicBezTo>
                  <a:pt x="419138" y="1872344"/>
                  <a:pt x="0" y="1453206"/>
                  <a:pt x="0" y="936172"/>
                </a:cubicBezTo>
                <a:cubicBezTo>
                  <a:pt x="0" y="419138"/>
                  <a:pt x="419138" y="0"/>
                  <a:pt x="936172" y="0"/>
                </a:cubicBezTo>
                <a:close/>
              </a:path>
            </a:pathLst>
          </a:custGeom>
          <a:ln w="57150">
            <a:solidFill>
              <a:schemeClr val="accent3"/>
            </a:solidFill>
          </a:ln>
        </p:spPr>
        <p:txBody>
          <a:bodyPr wrap="square">
            <a:noAutofit/>
          </a:bodyPr>
          <a:lstStyle>
            <a:lvl1pPr marL="0" indent="0" algn="ctr">
              <a:buNone/>
              <a:defRPr sz="1200"/>
            </a:lvl1pPr>
          </a:lstStyle>
          <a:p>
            <a:endParaRPr lang="zh-CN" altLang="en-US" dirty="0"/>
          </a:p>
        </p:txBody>
      </p:sp>
      <p:sp>
        <p:nvSpPr>
          <p:cNvPr id="11" name="图片占位符 10"/>
          <p:cNvSpPr>
            <a:spLocks noGrp="1"/>
          </p:cNvSpPr>
          <p:nvPr>
            <p:ph type="pic" sz="quarter" idx="15"/>
          </p:nvPr>
        </p:nvSpPr>
        <p:spPr>
          <a:xfrm>
            <a:off x="8558348" y="1789024"/>
            <a:ext cx="1872344" cy="1872344"/>
          </a:xfrm>
          <a:custGeom>
            <a:avLst/>
            <a:gdLst>
              <a:gd name="connsiteX0" fmla="*/ 936172 w 1872344"/>
              <a:gd name="connsiteY0" fmla="*/ 0 h 1872344"/>
              <a:gd name="connsiteX1" fmla="*/ 1872344 w 1872344"/>
              <a:gd name="connsiteY1" fmla="*/ 936172 h 1872344"/>
              <a:gd name="connsiteX2" fmla="*/ 936172 w 1872344"/>
              <a:gd name="connsiteY2" fmla="*/ 1872344 h 1872344"/>
              <a:gd name="connsiteX3" fmla="*/ 0 w 1872344"/>
              <a:gd name="connsiteY3" fmla="*/ 936172 h 1872344"/>
              <a:gd name="connsiteX4" fmla="*/ 936172 w 1872344"/>
              <a:gd name="connsiteY4" fmla="*/ 0 h 187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344" h="1872344">
                <a:moveTo>
                  <a:pt x="936172" y="0"/>
                </a:moveTo>
                <a:cubicBezTo>
                  <a:pt x="1453206" y="0"/>
                  <a:pt x="1872344" y="419138"/>
                  <a:pt x="1872344" y="936172"/>
                </a:cubicBezTo>
                <a:cubicBezTo>
                  <a:pt x="1872344" y="1453206"/>
                  <a:pt x="1453206" y="1872344"/>
                  <a:pt x="936172" y="1872344"/>
                </a:cubicBezTo>
                <a:cubicBezTo>
                  <a:pt x="419138" y="1872344"/>
                  <a:pt x="0" y="1453206"/>
                  <a:pt x="0" y="936172"/>
                </a:cubicBezTo>
                <a:cubicBezTo>
                  <a:pt x="0" y="419138"/>
                  <a:pt x="419138" y="0"/>
                  <a:pt x="936172" y="0"/>
                </a:cubicBezTo>
                <a:close/>
              </a:path>
            </a:pathLst>
          </a:custGeom>
          <a:ln w="57150">
            <a:solidFill>
              <a:schemeClr val="accent3"/>
            </a:solidFill>
          </a:ln>
        </p:spPr>
        <p:txBody>
          <a:bodyPr wrap="square">
            <a:noAutofit/>
          </a:bodyPr>
          <a:lstStyle>
            <a:lvl1pPr marL="0" indent="0" algn="ctr">
              <a:buNone/>
              <a:defRPr sz="1200"/>
            </a:lvl1pPr>
          </a:lstStyle>
          <a:p>
            <a:endParaRPr lang="zh-CN" alt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版权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8000"/>
          </a:xfrm>
          <a:prstGeom prst="rect">
            <a:avLst/>
          </a:prstGeom>
        </p:spPr>
      </p:pic>
      <p:sp>
        <p:nvSpPr>
          <p:cNvPr id="5" name="文本框 4"/>
          <p:cNvSpPr txBox="1"/>
          <p:nvPr userDrawn="1"/>
        </p:nvSpPr>
        <p:spPr>
          <a:xfrm>
            <a:off x="5362467" y="3984040"/>
            <a:ext cx="1467069" cy="307777"/>
          </a:xfrm>
          <a:prstGeom prst="rect">
            <a:avLst/>
          </a:prstGeom>
          <a:noFill/>
        </p:spPr>
        <p:txBody>
          <a:bodyPr wrap="none" rtlCol="0">
            <a:spAutoFit/>
          </a:bodyPr>
          <a:lstStyle/>
          <a:p>
            <a:pPr algn="ctr"/>
            <a:r>
              <a:rPr lang="en-US" altLang="zh-CN" sz="1400">
                <a:solidFill>
                  <a:schemeClr val="tx1">
                    <a:lumMod val="50000"/>
                    <a:lumOff val="50000"/>
                  </a:schemeClr>
                </a:solidFill>
                <a:latin typeface="Arial" panose="020B0604020202020204" pitchFamily="34" charset="0"/>
                <a:cs typeface="Arial" panose="020B0604020202020204" pitchFamily="34" charset="0"/>
              </a:rPr>
              <a:t>MB-170-200622</a:t>
            </a:r>
            <a:endParaRPr lang="zh-CN" altLang="en-US" sz="1400"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模板使用说明">
    <p:spTree>
      <p:nvGrpSpPr>
        <p:cNvPr id="1" name=""/>
        <p:cNvGrpSpPr/>
        <p:nvPr/>
      </p:nvGrpSpPr>
      <p:grpSpPr>
        <a:xfrm>
          <a:off x="0" y="0"/>
          <a:ext cx="0" cy="0"/>
          <a:chOff x="0" y="0"/>
          <a:chExt cx="0" cy="0"/>
        </a:xfrm>
      </p:grpSpPr>
      <p:sp>
        <p:nvSpPr>
          <p:cNvPr id="3" name="文本框 2"/>
          <p:cNvSpPr txBox="1"/>
          <p:nvPr userDrawn="1"/>
        </p:nvSpPr>
        <p:spPr>
          <a:xfrm>
            <a:off x="4818727" y="361658"/>
            <a:ext cx="2554545" cy="461665"/>
          </a:xfrm>
          <a:prstGeom prst="rect">
            <a:avLst/>
          </a:prstGeom>
          <a:noFill/>
          <a:ln>
            <a:noFill/>
          </a:ln>
        </p:spPr>
        <p:txBody>
          <a:bodyPr wrap="none" lIns="0" rtlCol="0">
            <a:spAutoFit/>
          </a:bodyPr>
          <a:lstStyle/>
          <a:p>
            <a:pPr algn="ctr"/>
            <a:r>
              <a:rPr lang="zh-CN" altLang="en-US" sz="2400" dirty="0">
                <a:solidFill>
                  <a:srgbClr val="111111"/>
                </a:solidFill>
                <a:latin typeface="微软雅黑" panose="020B0503020204020204" pitchFamily="34" charset="-122"/>
                <a:ea typeface="微软雅黑" panose="020B0503020204020204" pitchFamily="34" charset="-122"/>
              </a:rPr>
              <a:t>模板使用</a:t>
            </a:r>
            <a:r>
              <a:rPr lang="zh-CN" altLang="en-US" sz="2400">
                <a:solidFill>
                  <a:srgbClr val="111111"/>
                </a:solidFill>
                <a:latin typeface="微软雅黑" panose="020B0503020204020204" pitchFamily="34" charset="-122"/>
                <a:ea typeface="微软雅黑" panose="020B0503020204020204" pitchFamily="34" charset="-122"/>
              </a:rPr>
              <a:t>常见问题</a:t>
            </a:r>
            <a:endParaRPr lang="zh-CN" altLang="en-US" sz="2400" dirty="0">
              <a:solidFill>
                <a:srgbClr val="111111"/>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1218000" y="911128"/>
            <a:ext cx="9756000" cy="0"/>
          </a:xfrm>
          <a:prstGeom prst="line">
            <a:avLst/>
          </a:prstGeom>
          <a:ln w="19050">
            <a:solidFill>
              <a:srgbClr val="7B7B7B"/>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userDrawn="1"/>
        </p:nvSpPr>
        <p:spPr>
          <a:xfrm>
            <a:off x="1216799" y="1328087"/>
            <a:ext cx="2857514" cy="307777"/>
          </a:xfrm>
          <a:prstGeom prst="rect">
            <a:avLst/>
          </a:prstGeom>
          <a:noFill/>
        </p:spPr>
        <p:txBody>
          <a:bodyPr wrap="none" lIns="0" rtlCol="0">
            <a:spAutoFit/>
          </a:bodyPr>
          <a:lstStyle/>
          <a:p>
            <a:r>
              <a:rPr lang="en-US" altLang="zh-CN" sz="1400" dirty="0">
                <a:solidFill>
                  <a:srgbClr val="111111"/>
                </a:solidFill>
                <a:latin typeface="微软雅黑" panose="020B0503020204020204" pitchFamily="34" charset="-122"/>
                <a:ea typeface="微软雅黑" panose="020B0503020204020204" pitchFamily="34" charset="-122"/>
              </a:rPr>
              <a:t>Q1</a:t>
            </a:r>
            <a:r>
              <a:rPr lang="zh-CN" altLang="en-US" sz="1400" dirty="0">
                <a:solidFill>
                  <a:srgbClr val="111111"/>
                </a:solidFill>
                <a:latin typeface="微软雅黑" panose="020B0503020204020204" pitchFamily="34" charset="-122"/>
                <a:ea typeface="微软雅黑" panose="020B0503020204020204" pitchFamily="34" charset="-122"/>
              </a:rPr>
              <a:t>：关于模板中使用的特殊字体。</a:t>
            </a:r>
            <a:endParaRPr lang="en-US" altLang="zh-CN" sz="1400" dirty="0">
              <a:solidFill>
                <a:srgbClr val="111111"/>
              </a:solidFill>
              <a:latin typeface="微软雅黑" panose="020B0503020204020204" pitchFamily="34" charset="-122"/>
              <a:ea typeface="微软雅黑" panose="020B0503020204020204" pitchFamily="34" charset="-122"/>
            </a:endParaRPr>
          </a:p>
        </p:txBody>
      </p:sp>
      <p:sp>
        <p:nvSpPr>
          <p:cNvPr id="6" name="文本框 5"/>
          <p:cNvSpPr txBox="1"/>
          <p:nvPr userDrawn="1"/>
        </p:nvSpPr>
        <p:spPr>
          <a:xfrm>
            <a:off x="1216799" y="1635864"/>
            <a:ext cx="5374500" cy="890693"/>
          </a:xfrm>
          <a:prstGeom prst="rect">
            <a:avLst/>
          </a:prstGeom>
          <a:noFill/>
        </p:spPr>
        <p:txBody>
          <a:bodyPr wrap="square" lIns="0" rtlCol="0">
            <a:spAutoFit/>
          </a:bodyPr>
          <a:lstStyle/>
          <a:p>
            <a:pPr algn="just">
              <a:lnSpc>
                <a:spcPct val="150000"/>
              </a:lnSpc>
            </a:pPr>
            <a:r>
              <a:rPr lang="zh-CN" altLang="en-US" sz="1200" dirty="0">
                <a:solidFill>
                  <a:srgbClr val="777777"/>
                </a:solidFill>
                <a:latin typeface="微软雅黑" panose="020B0503020204020204" pitchFamily="34" charset="-122"/>
                <a:ea typeface="微软雅黑" panose="020B0503020204020204" pitchFamily="34" charset="-122"/>
              </a:rPr>
              <a:t>如模板中使用了您计算机中未安装的特殊字体，可能会提示字体受限制、以只读方式打开文件。如因版权问题未能提供相关字体，请自行下载安装，因此带来的不便，敬请谅解。</a:t>
            </a:r>
            <a:endParaRPr lang="en-US" altLang="zh-CN" sz="1200" dirty="0">
              <a:solidFill>
                <a:srgbClr val="777777"/>
              </a:solidFill>
              <a:latin typeface="微软雅黑" panose="020B0503020204020204" pitchFamily="34" charset="-122"/>
              <a:ea typeface="微软雅黑" panose="020B0503020204020204" pitchFamily="34" charset="-122"/>
            </a:endParaRPr>
          </a:p>
        </p:txBody>
      </p:sp>
      <p:sp>
        <p:nvSpPr>
          <p:cNvPr id="7" name="文本框 6"/>
          <p:cNvSpPr txBox="1"/>
          <p:nvPr userDrawn="1"/>
        </p:nvSpPr>
        <p:spPr>
          <a:xfrm>
            <a:off x="1216799" y="4479016"/>
            <a:ext cx="2876750" cy="307777"/>
          </a:xfrm>
          <a:prstGeom prst="rect">
            <a:avLst/>
          </a:prstGeom>
          <a:noFill/>
        </p:spPr>
        <p:txBody>
          <a:bodyPr wrap="none" lIns="0" rtlCol="0">
            <a:spAutoFit/>
          </a:bodyPr>
          <a:lstStyle/>
          <a:p>
            <a:r>
              <a:rPr lang="en-US" altLang="zh-CN" sz="1400">
                <a:solidFill>
                  <a:srgbClr val="111111"/>
                </a:solidFill>
                <a:latin typeface="微软雅黑" panose="020B0503020204020204" pitchFamily="34" charset="-122"/>
                <a:ea typeface="微软雅黑" panose="020B0503020204020204" pitchFamily="34" charset="-122"/>
              </a:rPr>
              <a:t>Q3</a:t>
            </a:r>
            <a:r>
              <a:rPr lang="zh-CN" altLang="en-US" sz="1400">
                <a:solidFill>
                  <a:srgbClr val="111111"/>
                </a:solidFill>
                <a:latin typeface="微软雅黑" panose="020B0503020204020204" pitchFamily="34" charset="-122"/>
                <a:ea typeface="微软雅黑" panose="020B0503020204020204" pitchFamily="34" charset="-122"/>
              </a:rPr>
              <a:t>：</a:t>
            </a:r>
            <a:r>
              <a:rPr lang="zh-CN" altLang="en-US" sz="1400" dirty="0">
                <a:solidFill>
                  <a:srgbClr val="111111"/>
                </a:solidFill>
                <a:latin typeface="微软雅黑" panose="020B0503020204020204" pitchFamily="34" charset="-122"/>
                <a:ea typeface="微软雅黑" panose="020B0503020204020204" pitchFamily="34" charset="-122"/>
              </a:rPr>
              <a:t>如何替换图片，修改配色</a:t>
            </a:r>
            <a:r>
              <a:rPr lang="en-US" altLang="zh-CN" sz="1400" dirty="0">
                <a:solidFill>
                  <a:srgbClr val="111111"/>
                </a:solidFill>
                <a:latin typeface="微软雅黑" panose="020B0503020204020204" pitchFamily="34" charset="-122"/>
                <a:ea typeface="微软雅黑" panose="020B0503020204020204" pitchFamily="34" charset="-122"/>
              </a:rPr>
              <a:t>……?</a:t>
            </a:r>
          </a:p>
        </p:txBody>
      </p:sp>
      <p:sp>
        <p:nvSpPr>
          <p:cNvPr id="8" name="文本框 7"/>
          <p:cNvSpPr txBox="1"/>
          <p:nvPr userDrawn="1"/>
        </p:nvSpPr>
        <p:spPr>
          <a:xfrm>
            <a:off x="1216800" y="4824990"/>
            <a:ext cx="5374500" cy="1167692"/>
          </a:xfrm>
          <a:prstGeom prst="rect">
            <a:avLst/>
          </a:prstGeom>
          <a:noFill/>
        </p:spPr>
        <p:txBody>
          <a:bodyPr wrap="square" lIns="0" rtlCol="0">
            <a:spAutoFit/>
          </a:bodyPr>
          <a:lstStyle/>
          <a:p>
            <a:pPr algn="just">
              <a:lnSpc>
                <a:spcPct val="150000"/>
              </a:lnSpc>
            </a:pPr>
            <a:r>
              <a:rPr lang="zh-CN" altLang="en-US" sz="1200" dirty="0">
                <a:solidFill>
                  <a:srgbClr val="777777"/>
                </a:solidFill>
                <a:latin typeface="微软雅黑" panose="020B0503020204020204" pitchFamily="34" charset="-122"/>
                <a:ea typeface="微软雅黑" panose="020B0503020204020204" pitchFamily="34" charset="-122"/>
              </a:rPr>
              <a:t>常见的模板使用问题，可参考模板附录中的</a:t>
            </a:r>
            <a:r>
              <a:rPr lang="en-US" altLang="zh-CN" sz="1200" dirty="0">
                <a:solidFill>
                  <a:srgbClr val="777777"/>
                </a:solidFill>
                <a:latin typeface="微软雅黑" panose="020B0503020204020204" pitchFamily="34" charset="-122"/>
                <a:ea typeface="微软雅黑" panose="020B0503020204020204" pitchFamily="34" charset="-122"/>
              </a:rPr>
              <a:t>《PPT</a:t>
            </a:r>
            <a:r>
              <a:rPr lang="zh-CN" altLang="en-US" sz="1200" dirty="0">
                <a:solidFill>
                  <a:srgbClr val="777777"/>
                </a:solidFill>
                <a:latin typeface="微软雅黑" panose="020B0503020204020204" pitchFamily="34" charset="-122"/>
                <a:ea typeface="微软雅黑" panose="020B0503020204020204" pitchFamily="34" charset="-122"/>
              </a:rPr>
              <a:t>模板使用手册</a:t>
            </a:r>
            <a:r>
              <a:rPr lang="en-US" altLang="zh-CN" sz="1200" dirty="0">
                <a:solidFill>
                  <a:srgbClr val="777777"/>
                </a:solidFill>
                <a:latin typeface="微软雅黑" panose="020B0503020204020204" pitchFamily="34" charset="-122"/>
                <a:ea typeface="微软雅黑" panose="020B0503020204020204" pitchFamily="34" charset="-122"/>
              </a:rPr>
              <a:t>-</a:t>
            </a:r>
            <a:r>
              <a:rPr lang="zh-CN" altLang="en-US" sz="1200" dirty="0">
                <a:solidFill>
                  <a:srgbClr val="777777"/>
                </a:solidFill>
                <a:latin typeface="微软雅黑" panose="020B0503020204020204" pitchFamily="34" charset="-122"/>
                <a:ea typeface="微软雅黑" panose="020B0503020204020204" pitchFamily="34" charset="-122"/>
              </a:rPr>
              <a:t>简易图文版</a:t>
            </a:r>
            <a:r>
              <a:rPr lang="en-US" altLang="zh-CN" sz="1200" dirty="0">
                <a:solidFill>
                  <a:srgbClr val="777777"/>
                </a:solidFill>
                <a:latin typeface="微软雅黑" panose="020B0503020204020204" pitchFamily="34" charset="-122"/>
                <a:ea typeface="微软雅黑" panose="020B0503020204020204" pitchFamily="34" charset="-122"/>
              </a:rPr>
              <a:t>》</a:t>
            </a:r>
            <a:r>
              <a:rPr lang="zh-CN" altLang="en-US" sz="1200" dirty="0">
                <a:solidFill>
                  <a:srgbClr val="777777"/>
                </a:solidFill>
                <a:latin typeface="微软雅黑" panose="020B0503020204020204" pitchFamily="34" charset="-122"/>
                <a:ea typeface="微软雅黑" panose="020B0503020204020204" pitchFamily="34" charset="-122"/>
              </a:rPr>
              <a:t>，该手册的完整视频版请在</a:t>
            </a:r>
            <a:r>
              <a:rPr lang="en-US" altLang="zh-CN" sz="1200" dirty="0">
                <a:solidFill>
                  <a:srgbClr val="777777"/>
                </a:solidFill>
                <a:latin typeface="微软雅黑" panose="020B0503020204020204" pitchFamily="34" charset="-122"/>
                <a:ea typeface="微软雅黑" panose="020B0503020204020204" pitchFamily="34" charset="-122"/>
              </a:rPr>
              <a:t>”</a:t>
            </a:r>
            <a:r>
              <a:rPr lang="zh-CN" altLang="en-US" sz="1200" dirty="0">
                <a:solidFill>
                  <a:srgbClr val="777777"/>
                </a:solidFill>
                <a:latin typeface="微软雅黑" panose="020B0503020204020204" pitchFamily="34" charset="-122"/>
                <a:ea typeface="微软雅黑" panose="020B0503020204020204" pitchFamily="34" charset="-122"/>
              </a:rPr>
              <a:t>网易云课堂</a:t>
            </a:r>
            <a:r>
              <a:rPr lang="en-US" altLang="zh-CN" sz="1200" dirty="0">
                <a:solidFill>
                  <a:srgbClr val="777777"/>
                </a:solidFill>
                <a:latin typeface="微软雅黑" panose="020B0503020204020204" pitchFamily="34" charset="-122"/>
                <a:ea typeface="微软雅黑" panose="020B0503020204020204" pitchFamily="34" charset="-122"/>
              </a:rPr>
              <a:t>”</a:t>
            </a:r>
            <a:r>
              <a:rPr lang="zh-CN" altLang="en-US" sz="1200" dirty="0">
                <a:solidFill>
                  <a:srgbClr val="777777"/>
                </a:solidFill>
                <a:latin typeface="微软雅黑" panose="020B0503020204020204" pitchFamily="34" charset="-122"/>
                <a:ea typeface="微软雅黑" panose="020B0503020204020204" pitchFamily="34" charset="-122"/>
              </a:rPr>
              <a:t>中搜索学习。想更全面详细的了解</a:t>
            </a:r>
            <a:r>
              <a:rPr lang="en-US" altLang="zh-CN" sz="1200" dirty="0">
                <a:solidFill>
                  <a:srgbClr val="777777"/>
                </a:solidFill>
                <a:latin typeface="微软雅黑" panose="020B0503020204020204" pitchFamily="34" charset="-122"/>
                <a:ea typeface="微软雅黑" panose="020B0503020204020204" pitchFamily="34" charset="-122"/>
              </a:rPr>
              <a:t>PowerPoint</a:t>
            </a:r>
            <a:r>
              <a:rPr lang="zh-CN" altLang="en-US" sz="1200" dirty="0">
                <a:solidFill>
                  <a:srgbClr val="777777"/>
                </a:solidFill>
                <a:latin typeface="微软雅黑" panose="020B0503020204020204" pitchFamily="34" charset="-122"/>
                <a:ea typeface="微软雅黑" panose="020B0503020204020204" pitchFamily="34" charset="-122"/>
              </a:rPr>
              <a:t>软件使用方法与技巧，可在</a:t>
            </a:r>
            <a:r>
              <a:rPr lang="en-US" altLang="zh-CN" sz="1200" dirty="0">
                <a:solidFill>
                  <a:srgbClr val="777777"/>
                </a:solidFill>
                <a:latin typeface="微软雅黑" panose="020B0503020204020204" pitchFamily="34" charset="-122"/>
                <a:ea typeface="微软雅黑" panose="020B0503020204020204" pitchFamily="34" charset="-122"/>
              </a:rPr>
              <a:t>”</a:t>
            </a:r>
            <a:r>
              <a:rPr lang="zh-CN" altLang="en-US" sz="1200" dirty="0">
                <a:solidFill>
                  <a:srgbClr val="777777"/>
                </a:solidFill>
                <a:latin typeface="微软雅黑" panose="020B0503020204020204" pitchFamily="34" charset="-122"/>
                <a:ea typeface="微软雅黑" panose="020B0503020204020204" pitchFamily="34" charset="-122"/>
              </a:rPr>
              <a:t>网易云课堂</a:t>
            </a:r>
            <a:r>
              <a:rPr lang="en-US" altLang="zh-CN" sz="1200" dirty="0">
                <a:solidFill>
                  <a:srgbClr val="777777"/>
                </a:solidFill>
                <a:latin typeface="微软雅黑" panose="020B0503020204020204" pitchFamily="34" charset="-122"/>
                <a:ea typeface="微软雅黑" panose="020B0503020204020204" pitchFamily="34" charset="-122"/>
              </a:rPr>
              <a:t>”</a:t>
            </a:r>
            <a:r>
              <a:rPr lang="zh-CN" altLang="en-US" sz="1200" dirty="0">
                <a:solidFill>
                  <a:srgbClr val="777777"/>
                </a:solidFill>
                <a:latin typeface="微软雅黑" panose="020B0503020204020204" pitchFamily="34" charset="-122"/>
                <a:ea typeface="微软雅黑" panose="020B0503020204020204" pitchFamily="34" charset="-122"/>
              </a:rPr>
              <a:t>中搜索学习</a:t>
            </a:r>
            <a:r>
              <a:rPr lang="en-US" altLang="zh-CN" sz="1200" dirty="0">
                <a:solidFill>
                  <a:srgbClr val="777777"/>
                </a:solidFill>
                <a:latin typeface="微软雅黑" panose="020B0503020204020204" pitchFamily="34" charset="-122"/>
                <a:ea typeface="微软雅黑" panose="020B0503020204020204" pitchFamily="34" charset="-122"/>
              </a:rPr>
              <a:t>《PPT</a:t>
            </a:r>
            <a:r>
              <a:rPr lang="zh-CN" altLang="en-US" sz="1200" dirty="0">
                <a:solidFill>
                  <a:srgbClr val="777777"/>
                </a:solidFill>
                <a:latin typeface="微软雅黑" panose="020B0503020204020204" pitchFamily="34" charset="-122"/>
                <a:ea typeface="微软雅黑" panose="020B0503020204020204" pitchFamily="34" charset="-122"/>
              </a:rPr>
              <a:t>从菜鸟到高手实用教程</a:t>
            </a:r>
            <a:r>
              <a:rPr lang="en-US" altLang="zh-CN" sz="1200" dirty="0">
                <a:solidFill>
                  <a:srgbClr val="777777"/>
                </a:solidFill>
                <a:latin typeface="微软雅黑" panose="020B0503020204020204" pitchFamily="34" charset="-122"/>
                <a:ea typeface="微软雅黑" panose="020B0503020204020204" pitchFamily="34" charset="-122"/>
              </a:rPr>
              <a:t>》</a:t>
            </a:r>
            <a:r>
              <a:rPr lang="zh-CN" altLang="en-US" sz="1200" dirty="0">
                <a:solidFill>
                  <a:srgbClr val="777777"/>
                </a:solidFill>
                <a:latin typeface="微软雅黑" panose="020B0503020204020204" pitchFamily="34" charset="-122"/>
                <a:ea typeface="微软雅黑" panose="020B0503020204020204" pitchFamily="34" charset="-122"/>
              </a:rPr>
              <a:t>。</a:t>
            </a:r>
            <a:endParaRPr lang="en-US" altLang="zh-CN" sz="1200" dirty="0">
              <a:solidFill>
                <a:srgbClr val="777777"/>
              </a:solidFill>
              <a:latin typeface="微软雅黑" panose="020B0503020204020204" pitchFamily="34" charset="-122"/>
              <a:ea typeface="微软雅黑" panose="020B0503020204020204" pitchFamily="34" charset="-122"/>
            </a:endParaRPr>
          </a:p>
        </p:txBody>
      </p:sp>
      <p:sp>
        <p:nvSpPr>
          <p:cNvPr id="13" name="文本框 12"/>
          <p:cNvSpPr txBox="1"/>
          <p:nvPr userDrawn="1"/>
        </p:nvSpPr>
        <p:spPr>
          <a:xfrm>
            <a:off x="1216799" y="2989998"/>
            <a:ext cx="2585003" cy="307777"/>
          </a:xfrm>
          <a:prstGeom prst="rect">
            <a:avLst/>
          </a:prstGeom>
          <a:noFill/>
        </p:spPr>
        <p:txBody>
          <a:bodyPr wrap="none" lIns="0" rtlCol="0">
            <a:spAutoFit/>
          </a:bodyPr>
          <a:lstStyle/>
          <a:p>
            <a:r>
              <a:rPr lang="en-US" altLang="zh-CN" sz="1400" dirty="0">
                <a:solidFill>
                  <a:srgbClr val="111111"/>
                </a:solidFill>
                <a:latin typeface="微软雅黑" panose="020B0503020204020204" pitchFamily="34" charset="-122"/>
                <a:ea typeface="微软雅黑" panose="020B0503020204020204" pitchFamily="34" charset="-122"/>
              </a:rPr>
              <a:t>Q2</a:t>
            </a:r>
            <a:r>
              <a:rPr lang="zh-CN" altLang="en-US" sz="1400" dirty="0">
                <a:solidFill>
                  <a:srgbClr val="111111"/>
                </a:solidFill>
                <a:latin typeface="微软雅黑" panose="020B0503020204020204" pitchFamily="34" charset="-122"/>
                <a:ea typeface="微软雅黑" panose="020B0503020204020204" pitchFamily="34" charset="-122"/>
              </a:rPr>
              <a:t>：为什么与预览效果不一样</a:t>
            </a:r>
            <a:r>
              <a:rPr lang="en-US" altLang="zh-CN" sz="1400" dirty="0">
                <a:solidFill>
                  <a:srgbClr val="111111"/>
                </a:solidFill>
                <a:latin typeface="微软雅黑" panose="020B0503020204020204" pitchFamily="34" charset="-122"/>
                <a:ea typeface="微软雅黑" panose="020B0503020204020204" pitchFamily="34" charset="-122"/>
              </a:rPr>
              <a:t>?</a:t>
            </a:r>
          </a:p>
        </p:txBody>
      </p:sp>
      <p:sp>
        <p:nvSpPr>
          <p:cNvPr id="15" name="文本框 14"/>
          <p:cNvSpPr txBox="1"/>
          <p:nvPr userDrawn="1"/>
        </p:nvSpPr>
        <p:spPr>
          <a:xfrm>
            <a:off x="1216799" y="3296187"/>
            <a:ext cx="5374500" cy="613694"/>
          </a:xfrm>
          <a:prstGeom prst="rect">
            <a:avLst/>
          </a:prstGeom>
          <a:noFill/>
        </p:spPr>
        <p:txBody>
          <a:bodyPr wrap="square" lIns="0" rtlCol="0">
            <a:spAutoFit/>
          </a:bodyPr>
          <a:lstStyle/>
          <a:p>
            <a:pPr algn="just">
              <a:lnSpc>
                <a:spcPct val="150000"/>
              </a:lnSpc>
            </a:pPr>
            <a:r>
              <a:rPr lang="zh-CN" altLang="en-US" sz="1200" dirty="0">
                <a:solidFill>
                  <a:srgbClr val="777777"/>
                </a:solidFill>
                <a:latin typeface="微软雅黑" panose="020B0503020204020204" pitchFamily="34" charset="-122"/>
                <a:ea typeface="微软雅黑" panose="020B0503020204020204" pitchFamily="34" charset="-122"/>
              </a:rPr>
              <a:t>本套模板使用</a:t>
            </a:r>
            <a:r>
              <a:rPr lang="en-US" altLang="zh-CN" sz="1200" dirty="0">
                <a:solidFill>
                  <a:srgbClr val="777777"/>
                </a:solidFill>
                <a:latin typeface="微软雅黑" panose="020B0503020204020204" pitchFamily="34" charset="-122"/>
                <a:ea typeface="微软雅黑" panose="020B0503020204020204" pitchFamily="34" charset="-122"/>
              </a:rPr>
              <a:t>PowerPoint</a:t>
            </a:r>
            <a:r>
              <a:rPr lang="zh-CN" altLang="en-US" sz="1200" dirty="0">
                <a:solidFill>
                  <a:srgbClr val="777777"/>
                </a:solidFill>
                <a:latin typeface="微软雅黑" panose="020B0503020204020204" pitchFamily="34" charset="-122"/>
                <a:ea typeface="微软雅黑" panose="020B0503020204020204" pitchFamily="34" charset="-122"/>
              </a:rPr>
              <a:t>最新版设计制作，适用于</a:t>
            </a:r>
            <a:r>
              <a:rPr lang="en-US" altLang="zh-CN" sz="1200" dirty="0">
                <a:solidFill>
                  <a:srgbClr val="777777"/>
                </a:solidFill>
                <a:latin typeface="微软雅黑" panose="020B0503020204020204" pitchFamily="34" charset="-122"/>
                <a:ea typeface="微软雅黑" panose="020B0503020204020204" pitchFamily="34" charset="-122"/>
              </a:rPr>
              <a:t>PPT2007</a:t>
            </a:r>
            <a:r>
              <a:rPr lang="zh-CN" altLang="en-US" sz="1200" dirty="0">
                <a:solidFill>
                  <a:srgbClr val="777777"/>
                </a:solidFill>
                <a:latin typeface="微软雅黑" panose="020B0503020204020204" pitchFamily="34" charset="-122"/>
                <a:ea typeface="微软雅黑" panose="020B0503020204020204" pitchFamily="34" charset="-122"/>
              </a:rPr>
              <a:t>及以上版本，也适用于</a:t>
            </a:r>
            <a:r>
              <a:rPr lang="en-US" altLang="zh-CN" sz="1200" dirty="0">
                <a:solidFill>
                  <a:srgbClr val="777777"/>
                </a:solidFill>
                <a:latin typeface="微软雅黑" panose="020B0503020204020204" pitchFamily="34" charset="-122"/>
                <a:ea typeface="微软雅黑" panose="020B0503020204020204" pitchFamily="34" charset="-122"/>
              </a:rPr>
              <a:t>WPS</a:t>
            </a:r>
            <a:r>
              <a:rPr lang="zh-CN" altLang="en-US" sz="1200" dirty="0">
                <a:solidFill>
                  <a:srgbClr val="777777"/>
                </a:solidFill>
                <a:latin typeface="微软雅黑" panose="020B0503020204020204" pitchFamily="34" charset="-122"/>
                <a:ea typeface="微软雅黑" panose="020B0503020204020204" pitchFamily="34" charset="-122"/>
              </a:rPr>
              <a:t>演示，但也可能存在部分兼容问题。</a:t>
            </a:r>
            <a:endParaRPr lang="en-US" altLang="zh-CN" sz="1200" dirty="0">
              <a:solidFill>
                <a:srgbClr val="777777"/>
              </a:solidFill>
              <a:latin typeface="微软雅黑" panose="020B0503020204020204" pitchFamily="34" charset="-122"/>
              <a:ea typeface="微软雅黑" panose="020B0503020204020204" pitchFamily="34" charset="-122"/>
            </a:endParaRPr>
          </a:p>
        </p:txBody>
      </p:sp>
      <p:sp>
        <p:nvSpPr>
          <p:cNvPr id="14" name="文本框 13"/>
          <p:cNvSpPr txBox="1"/>
          <p:nvPr userDrawn="1"/>
        </p:nvSpPr>
        <p:spPr>
          <a:xfrm>
            <a:off x="7373272" y="3319823"/>
            <a:ext cx="3987663" cy="276999"/>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rgbClr val="111111"/>
                </a:solidFill>
                <a:latin typeface="微软雅黑" panose="020B0503020204020204" pitchFamily="34" charset="-122"/>
                <a:ea typeface="微软雅黑" panose="020B0503020204020204" pitchFamily="34" charset="-122"/>
              </a:rPr>
              <a:t>网易云课堂中搜索</a:t>
            </a:r>
            <a:r>
              <a:rPr lang="en-US" altLang="zh-CN" sz="1200" dirty="0">
                <a:solidFill>
                  <a:srgbClr val="111111"/>
                </a:solidFill>
                <a:latin typeface="微软雅黑" panose="020B0503020204020204" pitchFamily="34" charset="-122"/>
                <a:ea typeface="微软雅黑" panose="020B0503020204020204" pitchFamily="34" charset="-122"/>
              </a:rPr>
              <a:t>《PPT</a:t>
            </a:r>
            <a:r>
              <a:rPr lang="zh-CN" altLang="en-US" sz="1200" dirty="0">
                <a:solidFill>
                  <a:srgbClr val="111111"/>
                </a:solidFill>
                <a:latin typeface="微软雅黑" panose="020B0503020204020204" pitchFamily="34" charset="-122"/>
                <a:ea typeface="微软雅黑" panose="020B0503020204020204" pitchFamily="34" charset="-122"/>
              </a:rPr>
              <a:t>从菜鸟到高手实用教程</a:t>
            </a:r>
            <a:r>
              <a:rPr lang="en-US" altLang="zh-CN" sz="1200" dirty="0">
                <a:solidFill>
                  <a:srgbClr val="111111"/>
                </a:solidFill>
                <a:latin typeface="微软雅黑" panose="020B0503020204020204" pitchFamily="34" charset="-122"/>
                <a:ea typeface="微软雅黑" panose="020B0503020204020204" pitchFamily="34" charset="-122"/>
              </a:rPr>
              <a:t>》</a:t>
            </a:r>
          </a:p>
        </p:txBody>
      </p:sp>
      <p:pic>
        <p:nvPicPr>
          <p:cNvPr id="9" name="图片 8" descr="图片包含 文字&#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7309" y="1328087"/>
            <a:ext cx="3339315" cy="1882159"/>
          </a:xfrm>
          <a:prstGeom prst="rect">
            <a:avLst/>
          </a:prstGeom>
        </p:spPr>
      </p:pic>
      <p:pic>
        <p:nvPicPr>
          <p:cNvPr id="11" name="图片 10" descr="图片包含 文字&#10;&#10;描述已自动生成"/>
          <p:cNvPicPr>
            <a:picLocks noChangeAspect="1"/>
          </p:cNvPicPr>
          <p:nvPr userDrawn="1"/>
        </p:nvPicPr>
        <p:blipFill>
          <a:blip r:embed="rId3" cstate="screen"/>
          <a:stretch>
            <a:fillRect/>
          </a:stretch>
        </p:blipFill>
        <p:spPr>
          <a:xfrm>
            <a:off x="7591425" y="3945505"/>
            <a:ext cx="3355200" cy="1887300"/>
          </a:xfrm>
          <a:prstGeom prst="rect">
            <a:avLst/>
          </a:prstGeom>
        </p:spPr>
      </p:pic>
      <p:sp>
        <p:nvSpPr>
          <p:cNvPr id="16" name="文本框 15"/>
          <p:cNvSpPr txBox="1"/>
          <p:nvPr userDrawn="1"/>
        </p:nvSpPr>
        <p:spPr>
          <a:xfrm>
            <a:off x="7373272" y="5946872"/>
            <a:ext cx="3987663" cy="276999"/>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rgbClr val="111111"/>
                </a:solidFill>
                <a:latin typeface="微软雅黑" panose="020B0503020204020204" pitchFamily="34" charset="-122"/>
                <a:ea typeface="微软雅黑" panose="020B0503020204020204" pitchFamily="34" charset="-122"/>
              </a:rPr>
              <a:t>网易云课堂中搜索</a:t>
            </a:r>
            <a:r>
              <a:rPr lang="en-US" altLang="zh-CN" sz="1200" dirty="0">
                <a:solidFill>
                  <a:srgbClr val="111111"/>
                </a:solidFill>
                <a:latin typeface="微软雅黑" panose="020B0503020204020204" pitchFamily="34" charset="-122"/>
                <a:ea typeface="微软雅黑" panose="020B0503020204020204" pitchFamily="34" charset="-122"/>
              </a:rPr>
              <a:t>《PPT</a:t>
            </a:r>
            <a:r>
              <a:rPr lang="zh-CN" altLang="en-US" sz="1200" dirty="0">
                <a:solidFill>
                  <a:srgbClr val="111111"/>
                </a:solidFill>
                <a:latin typeface="微软雅黑" panose="020B0503020204020204" pitchFamily="34" charset="-122"/>
                <a:ea typeface="微软雅黑" panose="020B0503020204020204" pitchFamily="34" charset="-122"/>
              </a:rPr>
              <a:t>模板使用手册</a:t>
            </a:r>
            <a:r>
              <a:rPr lang="en-US" altLang="zh-CN" sz="1200" dirty="0">
                <a:solidFill>
                  <a:srgbClr val="111111"/>
                </a:solidFill>
                <a:latin typeface="微软雅黑" panose="020B0503020204020204" pitchFamily="34" charset="-122"/>
                <a:ea typeface="微软雅黑" panose="020B0503020204020204" pitchFamily="34" charset="-122"/>
              </a:rPr>
              <a:t>》</a:t>
            </a: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userDrawn="1"/>
        </p:nvSpPr>
        <p:spPr>
          <a:xfrm>
            <a:off x="3003645" y="2252024"/>
            <a:ext cx="6184706" cy="1015663"/>
          </a:xfrm>
          <a:prstGeom prst="rect">
            <a:avLst/>
          </a:prstGeom>
          <a:noFill/>
        </p:spPr>
        <p:txBody>
          <a:bodyPr wrap="none" rtlCol="0">
            <a:spAutoFit/>
          </a:bodyPr>
          <a:lstStyle/>
          <a:p>
            <a:pPr algn="ctr"/>
            <a:r>
              <a:rPr lang="en-US" altLang="zh-CN" sz="6000" dirty="0">
                <a:solidFill>
                  <a:schemeClr val="bg1"/>
                </a:solidFill>
                <a:latin typeface="微软雅黑" panose="020B0503020204020204" pitchFamily="34" charset="-122"/>
                <a:ea typeface="微软雅黑" panose="020B0503020204020204" pitchFamily="34" charset="-122"/>
              </a:rPr>
              <a:t>PPT</a:t>
            </a:r>
            <a:r>
              <a:rPr lang="zh-CN" altLang="en-US" sz="6000" dirty="0">
                <a:solidFill>
                  <a:schemeClr val="bg1"/>
                </a:solidFill>
                <a:latin typeface="微软雅黑" panose="020B0503020204020204" pitchFamily="34" charset="-122"/>
                <a:ea typeface="微软雅黑" panose="020B0503020204020204" pitchFamily="34" charset="-122"/>
              </a:rPr>
              <a:t>模板使用手册</a:t>
            </a:r>
          </a:p>
        </p:txBody>
      </p:sp>
      <p:sp>
        <p:nvSpPr>
          <p:cNvPr id="5" name="文本框 4"/>
          <p:cNvSpPr txBox="1"/>
          <p:nvPr userDrawn="1"/>
        </p:nvSpPr>
        <p:spPr>
          <a:xfrm>
            <a:off x="4641112" y="3643551"/>
            <a:ext cx="2909772" cy="523220"/>
          </a:xfrm>
          <a:prstGeom prst="rect">
            <a:avLst/>
          </a:prstGeom>
          <a:noFill/>
        </p:spPr>
        <p:txBody>
          <a:bodyPr wrap="non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 简易图文版 ）</a:t>
            </a: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文本框 2"/>
          <p:cNvSpPr txBox="1"/>
          <p:nvPr userDrawn="1"/>
        </p:nvSpPr>
        <p:spPr>
          <a:xfrm>
            <a:off x="606000" y="312961"/>
            <a:ext cx="3683060" cy="400110"/>
          </a:xfrm>
          <a:prstGeom prst="rect">
            <a:avLst/>
          </a:prstGeom>
          <a:noFill/>
          <a:ln>
            <a:noFill/>
          </a:ln>
        </p:spPr>
        <p:txBody>
          <a:bodyPr wrap="none" lIns="0" rtlCol="0">
            <a:spAutoFit/>
          </a:bodyPr>
          <a:lstStyle/>
          <a:p>
            <a:pPr algn="l"/>
            <a:r>
              <a:rPr lang="zh-CN" altLang="en-US" sz="2000" dirty="0">
                <a:solidFill>
                  <a:srgbClr val="111111"/>
                </a:solidFill>
                <a:latin typeface="微软雅黑" panose="020B0503020204020204" pitchFamily="34" charset="-122"/>
                <a:ea typeface="微软雅黑" panose="020B0503020204020204" pitchFamily="34" charset="-122"/>
              </a:rPr>
              <a:t>模板使用帮助：替换与调整图片</a:t>
            </a:r>
          </a:p>
        </p:txBody>
      </p:sp>
      <p:cxnSp>
        <p:nvCxnSpPr>
          <p:cNvPr id="4" name="直接连接符 3"/>
          <p:cNvCxnSpPr/>
          <p:nvPr userDrawn="1"/>
        </p:nvCxnSpPr>
        <p:spPr>
          <a:xfrm>
            <a:off x="606000" y="764481"/>
            <a:ext cx="10980000" cy="0"/>
          </a:xfrm>
          <a:prstGeom prst="line">
            <a:avLst/>
          </a:prstGeom>
          <a:ln w="19050">
            <a:solidFill>
              <a:srgbClr val="7B7B7B"/>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userDrawn="1"/>
        </p:nvSpPr>
        <p:spPr>
          <a:xfrm>
            <a:off x="614626" y="1166711"/>
            <a:ext cx="1528624" cy="307777"/>
          </a:xfrm>
          <a:prstGeom prst="rect">
            <a:avLst/>
          </a:prstGeom>
          <a:noFill/>
        </p:spPr>
        <p:txBody>
          <a:bodyPr wrap="none" lIns="0" rtlCol="0">
            <a:spAutoFit/>
          </a:bodyPr>
          <a:lstStyle/>
          <a:p>
            <a:r>
              <a:rPr lang="zh-CN" altLang="en-US" sz="1400" dirty="0">
                <a:solidFill>
                  <a:srgbClr val="111111"/>
                </a:solidFill>
                <a:latin typeface="微软雅黑" panose="020B0503020204020204" pitchFamily="34" charset="-122"/>
                <a:ea typeface="微软雅黑" panose="020B0503020204020204" pitchFamily="34" charset="-122"/>
              </a:rPr>
              <a:t>替换图片方法一：</a:t>
            </a:r>
            <a:endParaRPr lang="en-US" altLang="zh-CN" sz="1400" dirty="0">
              <a:solidFill>
                <a:srgbClr val="111111"/>
              </a:solidFill>
              <a:latin typeface="微软雅黑" panose="020B0503020204020204" pitchFamily="34" charset="-122"/>
              <a:ea typeface="微软雅黑" panose="020B0503020204020204" pitchFamily="34" charset="-122"/>
            </a:endParaRPr>
          </a:p>
        </p:txBody>
      </p:sp>
      <p:sp>
        <p:nvSpPr>
          <p:cNvPr id="6" name="文本框 5"/>
          <p:cNvSpPr txBox="1"/>
          <p:nvPr userDrawn="1"/>
        </p:nvSpPr>
        <p:spPr>
          <a:xfrm>
            <a:off x="614626" y="1535413"/>
            <a:ext cx="3498282" cy="613694"/>
          </a:xfrm>
          <a:prstGeom prst="rect">
            <a:avLst/>
          </a:prstGeom>
          <a:noFill/>
        </p:spPr>
        <p:txBody>
          <a:bodyPr wrap="square" lIns="0" rtlCol="0">
            <a:spAutoFit/>
          </a:bodyPr>
          <a:lstStyle/>
          <a:p>
            <a:pPr algn="just">
              <a:lnSpc>
                <a:spcPct val="150000"/>
              </a:lnSpc>
            </a:pPr>
            <a:r>
              <a:rPr lang="zh-CN" altLang="en-US" sz="1200" dirty="0">
                <a:solidFill>
                  <a:srgbClr val="777777"/>
                </a:solidFill>
                <a:latin typeface="微软雅黑" panose="020B0503020204020204" pitchFamily="34" charset="-122"/>
                <a:ea typeface="微软雅黑" panose="020B0503020204020204" pitchFamily="34" charset="-122"/>
              </a:rPr>
              <a:t>选中需替换图片，点击“图片格式”选项卡中“更改图片”按钮，选择一种图片来源，完成替换。</a:t>
            </a:r>
            <a:endParaRPr lang="en-US" altLang="zh-CN" sz="1200" dirty="0">
              <a:solidFill>
                <a:srgbClr val="777777"/>
              </a:solidFill>
              <a:latin typeface="微软雅黑" panose="020B0503020204020204" pitchFamily="34" charset="-122"/>
              <a:ea typeface="微软雅黑" panose="020B0503020204020204" pitchFamily="34" charset="-122"/>
            </a:endParaRPr>
          </a:p>
        </p:txBody>
      </p:sp>
      <p:sp>
        <p:nvSpPr>
          <p:cNvPr id="8" name="文本框 7"/>
          <p:cNvSpPr txBox="1"/>
          <p:nvPr userDrawn="1"/>
        </p:nvSpPr>
        <p:spPr>
          <a:xfrm>
            <a:off x="614626" y="4459871"/>
            <a:ext cx="1528624" cy="307777"/>
          </a:xfrm>
          <a:prstGeom prst="rect">
            <a:avLst/>
          </a:prstGeom>
          <a:noFill/>
        </p:spPr>
        <p:txBody>
          <a:bodyPr wrap="none" lIns="0" rtlCol="0">
            <a:spAutoFit/>
          </a:bodyPr>
          <a:lstStyle/>
          <a:p>
            <a:r>
              <a:rPr lang="zh-CN" altLang="en-US" sz="1400" dirty="0">
                <a:solidFill>
                  <a:srgbClr val="111111"/>
                </a:solidFill>
                <a:latin typeface="微软雅黑" panose="020B0503020204020204" pitchFamily="34" charset="-122"/>
                <a:ea typeface="微软雅黑" panose="020B0503020204020204" pitchFamily="34" charset="-122"/>
              </a:rPr>
              <a:t>替换图片方法二：</a:t>
            </a:r>
            <a:endParaRPr lang="en-US" altLang="zh-CN" sz="1400" dirty="0">
              <a:solidFill>
                <a:srgbClr val="111111"/>
              </a:solidFill>
              <a:latin typeface="微软雅黑" panose="020B0503020204020204" pitchFamily="34" charset="-122"/>
              <a:ea typeface="微软雅黑" panose="020B0503020204020204" pitchFamily="34" charset="-122"/>
            </a:endParaRPr>
          </a:p>
        </p:txBody>
      </p:sp>
      <p:sp>
        <p:nvSpPr>
          <p:cNvPr id="10" name="文本框 9"/>
          <p:cNvSpPr txBox="1"/>
          <p:nvPr userDrawn="1"/>
        </p:nvSpPr>
        <p:spPr>
          <a:xfrm>
            <a:off x="614624" y="4822553"/>
            <a:ext cx="1803825" cy="1167692"/>
          </a:xfrm>
          <a:prstGeom prst="rect">
            <a:avLst/>
          </a:prstGeom>
          <a:noFill/>
        </p:spPr>
        <p:txBody>
          <a:bodyPr wrap="square" lIns="0" rtlCol="0">
            <a:spAutoFit/>
          </a:bodyPr>
          <a:lstStyle/>
          <a:p>
            <a:pPr algn="just">
              <a:lnSpc>
                <a:spcPct val="150000"/>
              </a:lnSpc>
            </a:pPr>
            <a:r>
              <a:rPr lang="en-US" altLang="zh-CN" sz="1200" dirty="0">
                <a:solidFill>
                  <a:srgbClr val="777777"/>
                </a:solidFill>
                <a:latin typeface="微软雅黑" panose="020B0503020204020204" pitchFamily="34" charset="-122"/>
                <a:ea typeface="微软雅黑" panose="020B0503020204020204" pitchFamily="34" charset="-122"/>
              </a:rPr>
              <a:t>1.</a:t>
            </a:r>
            <a:r>
              <a:rPr lang="zh-CN" altLang="en-US" sz="1200" dirty="0">
                <a:solidFill>
                  <a:srgbClr val="777777"/>
                </a:solidFill>
                <a:latin typeface="微软雅黑" panose="020B0503020204020204" pitchFamily="34" charset="-122"/>
                <a:ea typeface="微软雅黑" panose="020B0503020204020204" pitchFamily="34" charset="-122"/>
              </a:rPr>
              <a:t>选中需替换图片，点击键盘</a:t>
            </a:r>
            <a:r>
              <a:rPr lang="en-US" altLang="zh-CN" sz="1200" dirty="0">
                <a:solidFill>
                  <a:srgbClr val="777777"/>
                </a:solidFill>
                <a:latin typeface="微软雅黑" panose="020B0503020204020204" pitchFamily="34" charset="-122"/>
                <a:ea typeface="微软雅黑" panose="020B0503020204020204" pitchFamily="34" charset="-122"/>
              </a:rPr>
              <a:t>Delete</a:t>
            </a:r>
            <a:r>
              <a:rPr lang="zh-CN" altLang="en-US" sz="1200" dirty="0">
                <a:solidFill>
                  <a:srgbClr val="777777"/>
                </a:solidFill>
                <a:latin typeface="微软雅黑" panose="020B0503020204020204" pitchFamily="34" charset="-122"/>
                <a:ea typeface="微软雅黑" panose="020B0503020204020204" pitchFamily="34" charset="-122"/>
              </a:rPr>
              <a:t>键，删除图片。</a:t>
            </a:r>
            <a:endParaRPr lang="en-US" altLang="zh-CN" sz="1200" dirty="0">
              <a:solidFill>
                <a:srgbClr val="777777"/>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rgbClr val="777777"/>
                </a:solidFill>
                <a:latin typeface="微软雅黑" panose="020B0503020204020204" pitchFamily="34" charset="-122"/>
                <a:ea typeface="微软雅黑" panose="020B0503020204020204" pitchFamily="34" charset="-122"/>
              </a:rPr>
              <a:t>2.</a:t>
            </a:r>
            <a:r>
              <a:rPr lang="zh-CN" altLang="en-US" sz="1200" dirty="0">
                <a:solidFill>
                  <a:srgbClr val="777777"/>
                </a:solidFill>
                <a:latin typeface="微软雅黑" panose="020B0503020204020204" pitchFamily="34" charset="-122"/>
                <a:ea typeface="微软雅黑" panose="020B0503020204020204" pitchFamily="34" charset="-122"/>
              </a:rPr>
              <a:t>点击图标，打开对话框，选择图片，完成替换。</a:t>
            </a:r>
            <a:endParaRPr lang="en-US" altLang="zh-CN" sz="1200" dirty="0">
              <a:solidFill>
                <a:srgbClr val="777777"/>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userDrawn="1"/>
        </p:nvPicPr>
        <p:blipFill>
          <a:blip r:embed="rId2"/>
          <a:stretch>
            <a:fillRect/>
          </a:stretch>
        </p:blipFill>
        <p:spPr>
          <a:xfrm>
            <a:off x="2609495" y="4822553"/>
            <a:ext cx="2099100" cy="1446880"/>
          </a:xfrm>
          <a:prstGeom prst="rect">
            <a:avLst/>
          </a:prstGeom>
        </p:spPr>
      </p:pic>
      <p:sp>
        <p:nvSpPr>
          <p:cNvPr id="17" name="文本框 16"/>
          <p:cNvSpPr txBox="1"/>
          <p:nvPr userDrawn="1"/>
        </p:nvSpPr>
        <p:spPr>
          <a:xfrm>
            <a:off x="5110426" y="1172480"/>
            <a:ext cx="1349087" cy="307777"/>
          </a:xfrm>
          <a:prstGeom prst="rect">
            <a:avLst/>
          </a:prstGeom>
          <a:noFill/>
        </p:spPr>
        <p:txBody>
          <a:bodyPr wrap="none" lIns="0" rtlCol="0">
            <a:spAutoFit/>
          </a:bodyPr>
          <a:lstStyle/>
          <a:p>
            <a:r>
              <a:rPr lang="zh-CN" altLang="en-US" sz="1400" dirty="0">
                <a:solidFill>
                  <a:srgbClr val="111111"/>
                </a:solidFill>
                <a:latin typeface="微软雅黑" panose="020B0503020204020204" pitchFamily="34" charset="-122"/>
                <a:ea typeface="微软雅黑" panose="020B0503020204020204" pitchFamily="34" charset="-122"/>
              </a:rPr>
              <a:t>修改图片大小：</a:t>
            </a:r>
            <a:endParaRPr lang="en-US" altLang="zh-CN" sz="1400" dirty="0">
              <a:solidFill>
                <a:srgbClr val="111111"/>
              </a:solidFill>
              <a:latin typeface="微软雅黑" panose="020B0503020204020204" pitchFamily="34" charset="-122"/>
              <a:ea typeface="微软雅黑" panose="020B0503020204020204" pitchFamily="34" charset="-122"/>
            </a:endParaRPr>
          </a:p>
        </p:txBody>
      </p:sp>
      <p:sp>
        <p:nvSpPr>
          <p:cNvPr id="18" name="文本框 17"/>
          <p:cNvSpPr txBox="1"/>
          <p:nvPr userDrawn="1"/>
        </p:nvSpPr>
        <p:spPr>
          <a:xfrm>
            <a:off x="5110426" y="1541182"/>
            <a:ext cx="2576249" cy="890693"/>
          </a:xfrm>
          <a:prstGeom prst="rect">
            <a:avLst/>
          </a:prstGeom>
          <a:noFill/>
        </p:spPr>
        <p:txBody>
          <a:bodyPr wrap="square" lIns="0" rtlCol="0">
            <a:spAutoFit/>
          </a:bodyPr>
          <a:lstStyle/>
          <a:p>
            <a:pPr algn="just">
              <a:lnSpc>
                <a:spcPct val="150000"/>
              </a:lnSpc>
            </a:pPr>
            <a:r>
              <a:rPr lang="zh-CN" altLang="en-US" sz="1200" dirty="0">
                <a:solidFill>
                  <a:srgbClr val="777777"/>
                </a:solidFill>
                <a:latin typeface="微软雅黑" panose="020B0503020204020204" pitchFamily="34" charset="-122"/>
                <a:ea typeface="微软雅黑" panose="020B0503020204020204" pitchFamily="34" charset="-122"/>
              </a:rPr>
              <a:t>替换图片后，点击拖动图片周围控制柄，可随意修改图片大小，按住</a:t>
            </a:r>
            <a:r>
              <a:rPr lang="en-US" altLang="zh-CN" sz="1200" dirty="0">
                <a:solidFill>
                  <a:srgbClr val="777777"/>
                </a:solidFill>
                <a:latin typeface="微软雅黑" panose="020B0503020204020204" pitchFamily="34" charset="-122"/>
                <a:ea typeface="微软雅黑" panose="020B0503020204020204" pitchFamily="34" charset="-122"/>
              </a:rPr>
              <a:t>shift</a:t>
            </a:r>
            <a:r>
              <a:rPr lang="zh-CN" altLang="en-US" sz="1200" dirty="0">
                <a:solidFill>
                  <a:srgbClr val="777777"/>
                </a:solidFill>
                <a:latin typeface="微软雅黑" panose="020B0503020204020204" pitchFamily="34" charset="-122"/>
                <a:ea typeface="微软雅黑" panose="020B0503020204020204" pitchFamily="34" charset="-122"/>
              </a:rPr>
              <a:t>键，等比例调整大小。</a:t>
            </a:r>
            <a:endParaRPr lang="en-US" altLang="zh-CN" sz="1200" dirty="0">
              <a:solidFill>
                <a:srgbClr val="777777"/>
              </a:solidFill>
              <a:latin typeface="微软雅黑" panose="020B0503020204020204" pitchFamily="34" charset="-122"/>
              <a:ea typeface="微软雅黑" panose="020B0503020204020204" pitchFamily="34" charset="-122"/>
            </a:endParaRPr>
          </a:p>
        </p:txBody>
      </p:sp>
      <p:sp>
        <p:nvSpPr>
          <p:cNvPr id="20" name="文本框 19"/>
          <p:cNvSpPr txBox="1"/>
          <p:nvPr userDrawn="1"/>
        </p:nvSpPr>
        <p:spPr>
          <a:xfrm>
            <a:off x="5110426" y="2801986"/>
            <a:ext cx="1708160" cy="307777"/>
          </a:xfrm>
          <a:prstGeom prst="rect">
            <a:avLst/>
          </a:prstGeom>
          <a:noFill/>
        </p:spPr>
        <p:txBody>
          <a:bodyPr wrap="none" lIns="0" rtlCol="0">
            <a:spAutoFit/>
          </a:bodyPr>
          <a:lstStyle/>
          <a:p>
            <a:r>
              <a:rPr lang="zh-CN" altLang="en-US" sz="1400" dirty="0">
                <a:solidFill>
                  <a:srgbClr val="111111"/>
                </a:solidFill>
                <a:latin typeface="微软雅黑" panose="020B0503020204020204" pitchFamily="34" charset="-122"/>
                <a:ea typeface="微软雅黑" panose="020B0503020204020204" pitchFamily="34" charset="-122"/>
              </a:rPr>
              <a:t>修改图片显示区域：</a:t>
            </a:r>
            <a:endParaRPr lang="en-US" altLang="zh-CN" sz="1400" dirty="0">
              <a:solidFill>
                <a:srgbClr val="111111"/>
              </a:solidFill>
              <a:latin typeface="微软雅黑" panose="020B0503020204020204" pitchFamily="34" charset="-122"/>
              <a:ea typeface="微软雅黑" panose="020B0503020204020204" pitchFamily="34" charset="-122"/>
            </a:endParaRPr>
          </a:p>
        </p:txBody>
      </p:sp>
      <p:sp>
        <p:nvSpPr>
          <p:cNvPr id="21" name="文本框 20"/>
          <p:cNvSpPr txBox="1"/>
          <p:nvPr userDrawn="1"/>
        </p:nvSpPr>
        <p:spPr>
          <a:xfrm>
            <a:off x="5110426" y="3170688"/>
            <a:ext cx="2576249" cy="890693"/>
          </a:xfrm>
          <a:prstGeom prst="rect">
            <a:avLst/>
          </a:prstGeom>
          <a:noFill/>
        </p:spPr>
        <p:txBody>
          <a:bodyPr wrap="square" lIns="0" rtlCol="0">
            <a:spAutoFit/>
          </a:bodyPr>
          <a:lstStyle/>
          <a:p>
            <a:pPr algn="just">
              <a:lnSpc>
                <a:spcPct val="150000"/>
              </a:lnSpc>
            </a:pPr>
            <a:r>
              <a:rPr lang="en-US" altLang="zh-CN" sz="1200" dirty="0">
                <a:solidFill>
                  <a:srgbClr val="777777"/>
                </a:solidFill>
                <a:latin typeface="微软雅黑" panose="020B0503020204020204" pitchFamily="34" charset="-122"/>
                <a:ea typeface="微软雅黑" panose="020B0503020204020204" pitchFamily="34" charset="-122"/>
              </a:rPr>
              <a:t>1.</a:t>
            </a:r>
            <a:r>
              <a:rPr lang="zh-CN" altLang="en-US" sz="1200" dirty="0">
                <a:solidFill>
                  <a:srgbClr val="777777"/>
                </a:solidFill>
                <a:latin typeface="微软雅黑" panose="020B0503020204020204" pitchFamily="34" charset="-122"/>
                <a:ea typeface="微软雅黑" panose="020B0503020204020204" pitchFamily="34" charset="-122"/>
              </a:rPr>
              <a:t>替换图片后，会根据预设尺寸对图片进行裁切，如需修改，请点击“图片格式”选项卡中的“裁剪”按钮。</a:t>
            </a:r>
            <a:endParaRPr lang="en-US" altLang="zh-CN" sz="1200" dirty="0">
              <a:solidFill>
                <a:srgbClr val="777777"/>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userDrawn="1"/>
        </p:nvPicPr>
        <p:blipFill>
          <a:blip r:embed="rId3"/>
          <a:stretch>
            <a:fillRect/>
          </a:stretch>
        </p:blipFill>
        <p:spPr>
          <a:xfrm>
            <a:off x="6479431" y="4297947"/>
            <a:ext cx="438150" cy="676275"/>
          </a:xfrm>
          <a:prstGeom prst="rect">
            <a:avLst/>
          </a:prstGeom>
        </p:spPr>
      </p:pic>
      <p:sp>
        <p:nvSpPr>
          <p:cNvPr id="23" name="文本框 22"/>
          <p:cNvSpPr txBox="1"/>
          <p:nvPr userDrawn="1"/>
        </p:nvSpPr>
        <p:spPr>
          <a:xfrm>
            <a:off x="8234626" y="3170688"/>
            <a:ext cx="3351372" cy="890693"/>
          </a:xfrm>
          <a:prstGeom prst="rect">
            <a:avLst/>
          </a:prstGeom>
          <a:noFill/>
        </p:spPr>
        <p:txBody>
          <a:bodyPr wrap="square" lIns="0" rtlCol="0">
            <a:spAutoFit/>
          </a:bodyPr>
          <a:lstStyle/>
          <a:p>
            <a:pPr algn="just">
              <a:lnSpc>
                <a:spcPct val="150000"/>
              </a:lnSpc>
            </a:pPr>
            <a:r>
              <a:rPr lang="en-US" altLang="zh-CN" sz="1200" dirty="0">
                <a:solidFill>
                  <a:srgbClr val="777777"/>
                </a:solidFill>
                <a:latin typeface="微软雅黑" panose="020B0503020204020204" pitchFamily="34" charset="-122"/>
                <a:ea typeface="微软雅黑" panose="020B0503020204020204" pitchFamily="34" charset="-122"/>
              </a:rPr>
              <a:t>2.</a:t>
            </a:r>
            <a:r>
              <a:rPr lang="zh-CN" altLang="en-US" sz="1200" dirty="0">
                <a:solidFill>
                  <a:srgbClr val="777777"/>
                </a:solidFill>
                <a:latin typeface="微软雅黑" panose="020B0503020204020204" pitchFamily="34" charset="-122"/>
                <a:ea typeface="微软雅黑" panose="020B0503020204020204" pitchFamily="34" charset="-122"/>
              </a:rPr>
              <a:t>点击拖动图片周围白色控制点，调整图片大小。鼠标放置在图片上，显示四向箭头，点击拖动调整图片显示区域。在空白处点击，完成修改。</a:t>
            </a:r>
            <a:endParaRPr lang="en-US" altLang="zh-CN" sz="1200" dirty="0">
              <a:solidFill>
                <a:srgbClr val="777777"/>
              </a:solidFill>
              <a:latin typeface="微软雅黑" panose="020B0503020204020204" pitchFamily="34" charset="-122"/>
              <a:ea typeface="微软雅黑" panose="020B0503020204020204" pitchFamily="34" charset="-122"/>
            </a:endParaRPr>
          </a:p>
        </p:txBody>
      </p:sp>
      <p:pic>
        <p:nvPicPr>
          <p:cNvPr id="24" name="图片 23"/>
          <p:cNvPicPr>
            <a:picLocks noChangeAspect="1"/>
          </p:cNvPicPr>
          <p:nvPr userDrawn="1"/>
        </p:nvPicPr>
        <p:blipFill>
          <a:blip r:embed="rId4"/>
          <a:stretch>
            <a:fillRect/>
          </a:stretch>
        </p:blipFill>
        <p:spPr>
          <a:xfrm>
            <a:off x="8129587" y="4210429"/>
            <a:ext cx="2581275" cy="1962150"/>
          </a:xfrm>
          <a:prstGeom prst="rect">
            <a:avLst/>
          </a:prstGeom>
        </p:spPr>
      </p:pic>
      <p:pic>
        <p:nvPicPr>
          <p:cNvPr id="25" name="图片 24"/>
          <p:cNvPicPr>
            <a:picLocks noChangeAspect="1"/>
          </p:cNvPicPr>
          <p:nvPr userDrawn="1"/>
        </p:nvPicPr>
        <p:blipFill>
          <a:blip r:embed="rId5"/>
          <a:stretch>
            <a:fillRect/>
          </a:stretch>
        </p:blipFill>
        <p:spPr>
          <a:xfrm>
            <a:off x="4976211" y="4297947"/>
            <a:ext cx="819150" cy="323850"/>
          </a:xfrm>
          <a:prstGeom prst="rect">
            <a:avLst/>
          </a:prstGeom>
        </p:spPr>
      </p:pic>
      <p:sp>
        <p:nvSpPr>
          <p:cNvPr id="26" name="箭头: 右 25"/>
          <p:cNvSpPr/>
          <p:nvPr userDrawn="1"/>
        </p:nvSpPr>
        <p:spPr>
          <a:xfrm>
            <a:off x="5931393" y="4360731"/>
            <a:ext cx="329214" cy="198281"/>
          </a:xfrm>
          <a:prstGeom prst="rightArrow">
            <a:avLst>
              <a:gd name="adj1" fmla="val 18776"/>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userDrawn="1"/>
        </p:nvPicPr>
        <p:blipFill>
          <a:blip r:embed="rId6"/>
          <a:stretch>
            <a:fillRect/>
          </a:stretch>
        </p:blipFill>
        <p:spPr>
          <a:xfrm>
            <a:off x="606000" y="2300084"/>
            <a:ext cx="1685925" cy="1847850"/>
          </a:xfrm>
          <a:prstGeom prst="rect">
            <a:avLst/>
          </a:prstGeom>
        </p:spPr>
      </p:pic>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cxnSp>
        <p:nvCxnSpPr>
          <p:cNvPr id="3" name="直接连接符 2"/>
          <p:cNvCxnSpPr/>
          <p:nvPr userDrawn="1"/>
        </p:nvCxnSpPr>
        <p:spPr>
          <a:xfrm>
            <a:off x="606000" y="764481"/>
            <a:ext cx="10980000" cy="0"/>
          </a:xfrm>
          <a:prstGeom prst="line">
            <a:avLst/>
          </a:prstGeom>
          <a:ln w="19050">
            <a:solidFill>
              <a:srgbClr val="7B7B7B"/>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userDrawn="1"/>
        </p:nvSpPr>
        <p:spPr>
          <a:xfrm>
            <a:off x="614886" y="1158022"/>
            <a:ext cx="3626314" cy="369332"/>
          </a:xfrm>
          <a:prstGeom prst="rect">
            <a:avLst/>
          </a:prstGeom>
          <a:noFill/>
        </p:spPr>
        <p:txBody>
          <a:bodyPr wrap="square" lIns="0" rtlCol="0">
            <a:spAutoFit/>
          </a:bodyPr>
          <a:lstStyle/>
          <a:p>
            <a:pPr algn="just">
              <a:lnSpc>
                <a:spcPct val="150000"/>
              </a:lnSpc>
            </a:pPr>
            <a:r>
              <a:rPr lang="en-US" altLang="zh-CN" sz="1200" dirty="0">
                <a:solidFill>
                  <a:srgbClr val="777777"/>
                </a:solidFill>
                <a:latin typeface="微软雅黑" panose="020B0503020204020204" pitchFamily="34" charset="-122"/>
                <a:ea typeface="微软雅黑" panose="020B0503020204020204" pitchFamily="34" charset="-122"/>
              </a:rPr>
              <a:t>1.</a:t>
            </a:r>
            <a:r>
              <a:rPr lang="zh-CN" altLang="en-US" sz="1200" dirty="0">
                <a:solidFill>
                  <a:srgbClr val="777777"/>
                </a:solidFill>
                <a:latin typeface="微软雅黑" panose="020B0503020204020204" pitchFamily="34" charset="-122"/>
                <a:ea typeface="微软雅黑" panose="020B0503020204020204" pitchFamily="34" charset="-122"/>
              </a:rPr>
              <a:t>设计</a:t>
            </a:r>
            <a:r>
              <a:rPr lang="zh-CN" altLang="en-US" sz="1200">
                <a:solidFill>
                  <a:srgbClr val="777777"/>
                </a:solidFill>
                <a:latin typeface="微软雅黑" panose="020B0503020204020204" pitchFamily="34" charset="-122"/>
                <a:ea typeface="微软雅黑" panose="020B0503020204020204" pitchFamily="34" charset="-122"/>
              </a:rPr>
              <a:t>选项卡 → 变体 → 颜色 → 自定义</a:t>
            </a:r>
            <a:r>
              <a:rPr lang="zh-CN" altLang="en-US" sz="1200" dirty="0">
                <a:solidFill>
                  <a:srgbClr val="777777"/>
                </a:solidFill>
                <a:latin typeface="微软雅黑" panose="020B0503020204020204" pitchFamily="34" charset="-122"/>
                <a:ea typeface="微软雅黑" panose="020B0503020204020204" pitchFamily="34" charset="-122"/>
              </a:rPr>
              <a:t>颜色</a:t>
            </a:r>
            <a:endParaRPr lang="en-US" altLang="zh-CN" sz="1200" dirty="0">
              <a:solidFill>
                <a:srgbClr val="777777"/>
              </a:solidFill>
              <a:latin typeface="微软雅黑" panose="020B0503020204020204" pitchFamily="34" charset="-122"/>
              <a:ea typeface="微软雅黑" panose="020B0503020204020204" pitchFamily="34" charset="-122"/>
            </a:endParaRPr>
          </a:p>
        </p:txBody>
      </p:sp>
      <p:pic>
        <p:nvPicPr>
          <p:cNvPr id="5" name="图片 4"/>
          <p:cNvPicPr/>
          <p:nvPr userDrawn="1"/>
        </p:nvPicPr>
        <p:blipFill>
          <a:blip r:embed="rId2"/>
          <a:stretch>
            <a:fillRect/>
          </a:stretch>
        </p:blipFill>
        <p:spPr>
          <a:xfrm>
            <a:off x="624411" y="1723072"/>
            <a:ext cx="4663132" cy="1953578"/>
          </a:xfrm>
          <a:prstGeom prst="rect">
            <a:avLst/>
          </a:prstGeom>
        </p:spPr>
      </p:pic>
      <p:sp>
        <p:nvSpPr>
          <p:cNvPr id="6" name="文本框 5"/>
          <p:cNvSpPr txBox="1"/>
          <p:nvPr userDrawn="1"/>
        </p:nvSpPr>
        <p:spPr>
          <a:xfrm>
            <a:off x="6015562" y="1158022"/>
            <a:ext cx="5570438" cy="646331"/>
          </a:xfrm>
          <a:prstGeom prst="rect">
            <a:avLst/>
          </a:prstGeom>
          <a:noFill/>
        </p:spPr>
        <p:txBody>
          <a:bodyPr wrap="square" lIns="0" rtlCol="0">
            <a:spAutoFit/>
          </a:bodyPr>
          <a:lstStyle/>
          <a:p>
            <a:pPr algn="just">
              <a:lnSpc>
                <a:spcPct val="150000"/>
              </a:lnSpc>
            </a:pPr>
            <a:r>
              <a:rPr lang="en-US" altLang="zh-CN" sz="1200" dirty="0">
                <a:solidFill>
                  <a:srgbClr val="777777"/>
                </a:solidFill>
                <a:latin typeface="微软雅黑" panose="020B0503020204020204" pitchFamily="34" charset="-122"/>
                <a:ea typeface="微软雅黑" panose="020B0503020204020204" pitchFamily="34" charset="-122"/>
              </a:rPr>
              <a:t>2.</a:t>
            </a:r>
            <a:r>
              <a:rPr lang="zh-CN" altLang="en-US" sz="1200" dirty="0">
                <a:solidFill>
                  <a:srgbClr val="777777"/>
                </a:solidFill>
                <a:latin typeface="微软雅黑" panose="020B0503020204020204" pitchFamily="34" charset="-122"/>
                <a:ea typeface="微软雅黑" panose="020B0503020204020204" pitchFamily="34" charset="-122"/>
              </a:rPr>
              <a:t>在新建主题颜色对话框中，可以对主题颜色进行修改，并命名，点击保存，</a:t>
            </a:r>
            <a:r>
              <a:rPr lang="zh-CN" altLang="en-US" sz="1200">
                <a:solidFill>
                  <a:srgbClr val="777777"/>
                </a:solidFill>
                <a:latin typeface="微软雅黑" panose="020B0503020204020204" pitchFamily="34" charset="-122"/>
                <a:ea typeface="微软雅黑" panose="020B0503020204020204" pitchFamily="34" charset="-122"/>
              </a:rPr>
              <a:t>完成设置。</a:t>
            </a:r>
            <a:endParaRPr lang="en-US" altLang="zh-CN" sz="1200" dirty="0">
              <a:solidFill>
                <a:srgbClr val="777777"/>
              </a:solidFill>
              <a:latin typeface="微软雅黑" panose="020B0503020204020204" pitchFamily="34" charset="-122"/>
              <a:ea typeface="微软雅黑" panose="020B0503020204020204" pitchFamily="34" charset="-122"/>
            </a:endParaRPr>
          </a:p>
        </p:txBody>
      </p:sp>
      <p:pic>
        <p:nvPicPr>
          <p:cNvPr id="7" name="图片 6"/>
          <p:cNvPicPr/>
          <p:nvPr userDrawn="1"/>
        </p:nvPicPr>
        <p:blipFill>
          <a:blip r:embed="rId3"/>
          <a:stretch>
            <a:fillRect/>
          </a:stretch>
        </p:blipFill>
        <p:spPr>
          <a:xfrm>
            <a:off x="6015561" y="2038984"/>
            <a:ext cx="3776139" cy="4081969"/>
          </a:xfrm>
          <a:prstGeom prst="rect">
            <a:avLst/>
          </a:prstGeom>
        </p:spPr>
      </p:pic>
      <p:sp>
        <p:nvSpPr>
          <p:cNvPr id="8" name="文本框 7"/>
          <p:cNvSpPr txBox="1"/>
          <p:nvPr userDrawn="1"/>
        </p:nvSpPr>
        <p:spPr>
          <a:xfrm>
            <a:off x="606000" y="312961"/>
            <a:ext cx="3939540" cy="400110"/>
          </a:xfrm>
          <a:prstGeom prst="rect">
            <a:avLst/>
          </a:prstGeom>
          <a:noFill/>
          <a:ln>
            <a:noFill/>
          </a:ln>
        </p:spPr>
        <p:txBody>
          <a:bodyPr wrap="none" lIns="0" rtlCol="0">
            <a:spAutoFit/>
          </a:bodyPr>
          <a:lstStyle/>
          <a:p>
            <a:pPr algn="l"/>
            <a:r>
              <a:rPr lang="zh-CN" altLang="en-US" sz="2000" dirty="0">
                <a:solidFill>
                  <a:srgbClr val="111111"/>
                </a:solidFill>
                <a:latin typeface="微软雅黑" panose="020B0503020204020204" pitchFamily="34" charset="-122"/>
                <a:ea typeface="微软雅黑" panose="020B0503020204020204" pitchFamily="34" charset="-122"/>
              </a:rPr>
              <a:t>模板使用帮助：修改模板主题配色</a:t>
            </a: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文本框 2"/>
          <p:cNvSpPr txBox="1"/>
          <p:nvPr userDrawn="1"/>
        </p:nvSpPr>
        <p:spPr>
          <a:xfrm>
            <a:off x="614886" y="312961"/>
            <a:ext cx="3426579" cy="400110"/>
          </a:xfrm>
          <a:prstGeom prst="rect">
            <a:avLst/>
          </a:prstGeom>
          <a:noFill/>
          <a:ln>
            <a:noFill/>
          </a:ln>
        </p:spPr>
        <p:txBody>
          <a:bodyPr wrap="none" lIns="0" rtlCol="0">
            <a:spAutoFit/>
          </a:bodyPr>
          <a:lstStyle/>
          <a:p>
            <a:pPr algn="l"/>
            <a:r>
              <a:rPr lang="zh-CN" altLang="en-US" sz="2000" dirty="0">
                <a:solidFill>
                  <a:srgbClr val="111111"/>
                </a:solidFill>
                <a:latin typeface="微软雅黑" panose="020B0503020204020204" pitchFamily="34" charset="-122"/>
                <a:ea typeface="微软雅黑" panose="020B0503020204020204" pitchFamily="34" charset="-122"/>
              </a:rPr>
              <a:t>模板使用帮助：使用母版视图</a:t>
            </a:r>
          </a:p>
        </p:txBody>
      </p:sp>
      <p:cxnSp>
        <p:nvCxnSpPr>
          <p:cNvPr id="4" name="直接连接符 3"/>
          <p:cNvCxnSpPr/>
          <p:nvPr userDrawn="1"/>
        </p:nvCxnSpPr>
        <p:spPr>
          <a:xfrm>
            <a:off x="606000" y="764481"/>
            <a:ext cx="4392000" cy="0"/>
          </a:xfrm>
          <a:prstGeom prst="line">
            <a:avLst/>
          </a:prstGeom>
          <a:ln w="19050">
            <a:solidFill>
              <a:srgbClr val="7B7B7B"/>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userDrawn="1"/>
        </p:nvSpPr>
        <p:spPr>
          <a:xfrm>
            <a:off x="614886" y="1015489"/>
            <a:ext cx="4509564" cy="890693"/>
          </a:xfrm>
          <a:prstGeom prst="rect">
            <a:avLst/>
          </a:prstGeom>
          <a:noFill/>
        </p:spPr>
        <p:txBody>
          <a:bodyPr wrap="square" lIns="0" rtlCol="0">
            <a:spAutoFit/>
          </a:bodyPr>
          <a:lstStyle/>
          <a:p>
            <a:pPr algn="just">
              <a:lnSpc>
                <a:spcPct val="150000"/>
              </a:lnSpc>
            </a:pPr>
            <a:r>
              <a:rPr lang="zh-CN" altLang="en-US" sz="1200" dirty="0">
                <a:solidFill>
                  <a:srgbClr val="777777"/>
                </a:solidFill>
                <a:latin typeface="微软雅黑" panose="020B0503020204020204" pitchFamily="34" charset="-122"/>
                <a:ea typeface="微软雅黑" panose="020B0503020204020204" pitchFamily="34" charset="-122"/>
              </a:rPr>
              <a:t>模板中的部分对象（例如页面背景等），通常需要进入幻灯片母版视图中进行修改。</a:t>
            </a:r>
          </a:p>
          <a:p>
            <a:pPr algn="just">
              <a:lnSpc>
                <a:spcPct val="150000"/>
              </a:lnSpc>
            </a:pPr>
            <a:r>
              <a:rPr lang="zh-CN" altLang="en-US" sz="1200" dirty="0">
                <a:solidFill>
                  <a:srgbClr val="777777"/>
                </a:solidFill>
                <a:latin typeface="微软雅黑" panose="020B0503020204020204" pitchFamily="34" charset="-122"/>
                <a:ea typeface="微软雅黑" panose="020B0503020204020204" pitchFamily="34" charset="-122"/>
              </a:rPr>
              <a:t>视图选项卡中点击“幻灯片母板”，进入母板视图中。</a:t>
            </a:r>
          </a:p>
        </p:txBody>
      </p:sp>
      <p:pic>
        <p:nvPicPr>
          <p:cNvPr id="6" name="图片 5"/>
          <p:cNvPicPr/>
          <p:nvPr userDrawn="1"/>
        </p:nvPicPr>
        <p:blipFill>
          <a:blip r:embed="rId2"/>
          <a:stretch>
            <a:fillRect/>
          </a:stretch>
        </p:blipFill>
        <p:spPr>
          <a:xfrm>
            <a:off x="606000" y="2119105"/>
            <a:ext cx="2533015" cy="1285240"/>
          </a:xfrm>
          <a:prstGeom prst="rect">
            <a:avLst/>
          </a:prstGeom>
        </p:spPr>
      </p:pic>
      <p:pic>
        <p:nvPicPr>
          <p:cNvPr id="7" name="图片 6"/>
          <p:cNvPicPr/>
          <p:nvPr userDrawn="1"/>
        </p:nvPicPr>
        <p:blipFill>
          <a:blip r:embed="rId3"/>
          <a:stretch>
            <a:fillRect/>
          </a:stretch>
        </p:blipFill>
        <p:spPr>
          <a:xfrm>
            <a:off x="606000" y="5137516"/>
            <a:ext cx="885190" cy="1009015"/>
          </a:xfrm>
          <a:prstGeom prst="rect">
            <a:avLst/>
          </a:prstGeom>
        </p:spPr>
      </p:pic>
      <p:sp>
        <p:nvSpPr>
          <p:cNvPr id="8" name="文本框 7"/>
          <p:cNvSpPr txBox="1"/>
          <p:nvPr userDrawn="1"/>
        </p:nvSpPr>
        <p:spPr>
          <a:xfrm>
            <a:off x="606000" y="3786922"/>
            <a:ext cx="4509564" cy="1167692"/>
          </a:xfrm>
          <a:prstGeom prst="rect">
            <a:avLst/>
          </a:prstGeom>
          <a:noFill/>
        </p:spPr>
        <p:txBody>
          <a:bodyPr wrap="square" lIns="0" rtlCol="0">
            <a:spAutoFit/>
          </a:bodyPr>
          <a:lstStyle/>
          <a:p>
            <a:pPr algn="just">
              <a:lnSpc>
                <a:spcPct val="150000"/>
              </a:lnSpc>
            </a:pPr>
            <a:r>
              <a:rPr lang="zh-CN" altLang="en-US" sz="1200" dirty="0">
                <a:solidFill>
                  <a:srgbClr val="777777"/>
                </a:solidFill>
                <a:latin typeface="微软雅黑" panose="020B0503020204020204" pitchFamily="34" charset="-122"/>
                <a:ea typeface="微软雅黑" panose="020B0503020204020204" pitchFamily="34" charset="-122"/>
              </a:rPr>
              <a:t>在母板视图中可以替换背景图片、添加</a:t>
            </a:r>
            <a:r>
              <a:rPr lang="en-US" altLang="zh-CN" sz="1200" dirty="0">
                <a:solidFill>
                  <a:srgbClr val="777777"/>
                </a:solidFill>
                <a:latin typeface="微软雅黑" panose="020B0503020204020204" pitchFamily="34" charset="-122"/>
                <a:ea typeface="微软雅黑" panose="020B0503020204020204" pitchFamily="34" charset="-122"/>
              </a:rPr>
              <a:t>logo</a:t>
            </a:r>
            <a:r>
              <a:rPr lang="zh-CN" altLang="en-US" sz="1200" dirty="0">
                <a:solidFill>
                  <a:srgbClr val="777777"/>
                </a:solidFill>
                <a:latin typeface="微软雅黑" panose="020B0503020204020204" pitchFamily="34" charset="-122"/>
                <a:ea typeface="微软雅黑" panose="020B0503020204020204" pitchFamily="34" charset="-122"/>
              </a:rPr>
              <a:t>、修改幻灯片每页固定内容等。</a:t>
            </a:r>
          </a:p>
          <a:p>
            <a:pPr algn="just">
              <a:lnSpc>
                <a:spcPct val="150000"/>
              </a:lnSpc>
            </a:pPr>
            <a:r>
              <a:rPr lang="zh-CN" altLang="en-US" sz="1200" dirty="0">
                <a:solidFill>
                  <a:srgbClr val="777777"/>
                </a:solidFill>
                <a:latin typeface="微软雅黑" panose="020B0503020204020204" pitchFamily="34" charset="-122"/>
                <a:ea typeface="微软雅黑" panose="020B0503020204020204" pitchFamily="34" charset="-122"/>
              </a:rPr>
              <a:t>完成设置后，点击幻灯片母板选项卡中的“关闭幻灯片母板”，退出母板视图。</a:t>
            </a:r>
          </a:p>
        </p:txBody>
      </p:sp>
      <p:sp>
        <p:nvSpPr>
          <p:cNvPr id="9" name="文本框 8"/>
          <p:cNvSpPr txBox="1"/>
          <p:nvPr userDrawn="1"/>
        </p:nvSpPr>
        <p:spPr>
          <a:xfrm>
            <a:off x="5872686" y="312961"/>
            <a:ext cx="3426579" cy="400110"/>
          </a:xfrm>
          <a:prstGeom prst="rect">
            <a:avLst/>
          </a:prstGeom>
          <a:noFill/>
          <a:ln>
            <a:noFill/>
          </a:ln>
        </p:spPr>
        <p:txBody>
          <a:bodyPr wrap="none" lIns="0" rtlCol="0">
            <a:spAutoFit/>
          </a:bodyPr>
          <a:lstStyle/>
          <a:p>
            <a:pPr algn="l"/>
            <a:r>
              <a:rPr lang="zh-CN" altLang="en-US" sz="2000" dirty="0">
                <a:solidFill>
                  <a:srgbClr val="111111"/>
                </a:solidFill>
                <a:latin typeface="微软雅黑" panose="020B0503020204020204" pitchFamily="34" charset="-122"/>
                <a:ea typeface="微软雅黑" panose="020B0503020204020204" pitchFamily="34" charset="-122"/>
              </a:rPr>
              <a:t>模板使用帮助：使用选择窗格</a:t>
            </a:r>
          </a:p>
        </p:txBody>
      </p:sp>
      <p:cxnSp>
        <p:nvCxnSpPr>
          <p:cNvPr id="10" name="直接连接符 9"/>
          <p:cNvCxnSpPr/>
          <p:nvPr userDrawn="1"/>
        </p:nvCxnSpPr>
        <p:spPr>
          <a:xfrm>
            <a:off x="5863800" y="764481"/>
            <a:ext cx="5688000" cy="0"/>
          </a:xfrm>
          <a:prstGeom prst="line">
            <a:avLst/>
          </a:prstGeom>
          <a:ln w="19050">
            <a:solidFill>
              <a:srgbClr val="7B7B7B"/>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userDrawn="1"/>
        </p:nvSpPr>
        <p:spPr>
          <a:xfrm>
            <a:off x="5872685" y="1015489"/>
            <a:ext cx="5679115" cy="923330"/>
          </a:xfrm>
          <a:prstGeom prst="rect">
            <a:avLst/>
          </a:prstGeom>
          <a:noFill/>
        </p:spPr>
        <p:txBody>
          <a:bodyPr wrap="square" lIns="0" rtlCol="0">
            <a:spAutoFit/>
          </a:bodyPr>
          <a:lstStyle/>
          <a:p>
            <a:pPr algn="just">
              <a:lnSpc>
                <a:spcPct val="150000"/>
              </a:lnSpc>
            </a:pPr>
            <a:r>
              <a:rPr lang="zh-CN" altLang="en-US" sz="1200" dirty="0">
                <a:solidFill>
                  <a:srgbClr val="777777"/>
                </a:solidFill>
                <a:latin typeface="微软雅黑" panose="020B0503020204020204" pitchFamily="34" charset="-122"/>
                <a:ea typeface="微软雅黑" panose="020B0503020204020204" pitchFamily="34" charset="-122"/>
              </a:rPr>
              <a:t>在修改模板时，有时因为对象间层次遮挡关系，某些</a:t>
            </a:r>
            <a:r>
              <a:rPr lang="zh-CN" altLang="en-US" sz="1200">
                <a:solidFill>
                  <a:srgbClr val="777777"/>
                </a:solidFill>
                <a:latin typeface="微软雅黑" panose="020B0503020204020204" pitchFamily="34" charset="-122"/>
                <a:ea typeface="微软雅黑" panose="020B0503020204020204" pitchFamily="34" charset="-122"/>
              </a:rPr>
              <a:t>对象不容易</a:t>
            </a:r>
            <a:r>
              <a:rPr lang="zh-CN" altLang="en-US" sz="1200" dirty="0">
                <a:solidFill>
                  <a:srgbClr val="777777"/>
                </a:solidFill>
                <a:latin typeface="微软雅黑" panose="020B0503020204020204" pitchFamily="34" charset="-122"/>
                <a:ea typeface="微软雅黑" panose="020B0503020204020204" pitchFamily="34" charset="-122"/>
              </a:rPr>
              <a:t>被选中</a:t>
            </a:r>
            <a:r>
              <a:rPr lang="zh-CN" altLang="en-US" sz="1200">
                <a:solidFill>
                  <a:srgbClr val="777777"/>
                </a:solidFill>
                <a:latin typeface="微软雅黑" panose="020B0503020204020204" pitchFamily="34" charset="-122"/>
                <a:ea typeface="微软雅黑" panose="020B0503020204020204" pitchFamily="34" charset="-122"/>
              </a:rPr>
              <a:t>，这时可借助</a:t>
            </a:r>
            <a:r>
              <a:rPr lang="zh-CN" altLang="en-US" sz="1200" dirty="0">
                <a:solidFill>
                  <a:srgbClr val="777777"/>
                </a:solidFill>
                <a:latin typeface="微软雅黑" panose="020B0503020204020204" pitchFamily="34" charset="-122"/>
                <a:ea typeface="微软雅黑" panose="020B0503020204020204" pitchFamily="34" charset="-122"/>
              </a:rPr>
              <a:t>“选择窗格”来完成选择。</a:t>
            </a:r>
          </a:p>
          <a:p>
            <a:pPr algn="just">
              <a:lnSpc>
                <a:spcPct val="150000"/>
              </a:lnSpc>
            </a:pPr>
            <a:r>
              <a:rPr lang="zh-CN" altLang="en-US" sz="1200" dirty="0">
                <a:solidFill>
                  <a:srgbClr val="777777"/>
                </a:solidFill>
                <a:latin typeface="微软雅黑" panose="020B0503020204020204" pitchFamily="34" charset="-122"/>
                <a:ea typeface="微软雅黑" panose="020B0503020204020204" pitchFamily="34" charset="-122"/>
              </a:rPr>
              <a:t>开始</a:t>
            </a:r>
            <a:r>
              <a:rPr lang="zh-CN" altLang="en-US" sz="1200">
                <a:solidFill>
                  <a:srgbClr val="777777"/>
                </a:solidFill>
                <a:latin typeface="微软雅黑" panose="020B0503020204020204" pitchFamily="34" charset="-122"/>
                <a:ea typeface="微软雅黑" panose="020B0503020204020204" pitchFamily="34" charset="-122"/>
              </a:rPr>
              <a:t>选项卡 → 选择 → 选择</a:t>
            </a:r>
            <a:r>
              <a:rPr lang="zh-CN" altLang="en-US" sz="1200" dirty="0">
                <a:solidFill>
                  <a:srgbClr val="777777"/>
                </a:solidFill>
                <a:latin typeface="微软雅黑" panose="020B0503020204020204" pitchFamily="34" charset="-122"/>
                <a:ea typeface="微软雅黑" panose="020B0503020204020204" pitchFamily="34" charset="-122"/>
              </a:rPr>
              <a:t>窗格，打开选择窗格。</a:t>
            </a:r>
          </a:p>
        </p:txBody>
      </p:sp>
      <p:pic>
        <p:nvPicPr>
          <p:cNvPr id="12" name="图片 11"/>
          <p:cNvPicPr/>
          <p:nvPr userDrawn="1"/>
        </p:nvPicPr>
        <p:blipFill>
          <a:blip r:embed="rId4"/>
          <a:stretch>
            <a:fillRect/>
          </a:stretch>
        </p:blipFill>
        <p:spPr>
          <a:xfrm>
            <a:off x="5872685" y="2119105"/>
            <a:ext cx="1447165" cy="1513840"/>
          </a:xfrm>
          <a:prstGeom prst="rect">
            <a:avLst/>
          </a:prstGeom>
        </p:spPr>
      </p:pic>
      <p:sp>
        <p:nvSpPr>
          <p:cNvPr id="13" name="文本框 12"/>
          <p:cNvSpPr txBox="1"/>
          <p:nvPr userDrawn="1"/>
        </p:nvSpPr>
        <p:spPr>
          <a:xfrm>
            <a:off x="5872685" y="4072335"/>
            <a:ext cx="2928415" cy="923330"/>
          </a:xfrm>
          <a:prstGeom prst="rect">
            <a:avLst/>
          </a:prstGeom>
          <a:noFill/>
        </p:spPr>
        <p:txBody>
          <a:bodyPr wrap="square" lIns="0" rtlCol="0">
            <a:spAutoFit/>
          </a:bodyPr>
          <a:lstStyle/>
          <a:p>
            <a:pPr algn="just">
              <a:lnSpc>
                <a:spcPct val="150000"/>
              </a:lnSpc>
            </a:pPr>
            <a:r>
              <a:rPr lang="zh-CN" altLang="en-US" sz="1200">
                <a:solidFill>
                  <a:srgbClr val="777777"/>
                </a:solidFill>
                <a:latin typeface="微软雅黑" panose="020B0503020204020204" pitchFamily="34" charset="-122"/>
                <a:ea typeface="微软雅黑" panose="020B0503020204020204" pitchFamily="34" charset="-122"/>
              </a:rPr>
              <a:t>在选择</a:t>
            </a:r>
            <a:r>
              <a:rPr lang="zh-CN" altLang="en-US" sz="1200" dirty="0">
                <a:solidFill>
                  <a:srgbClr val="777777"/>
                </a:solidFill>
                <a:latin typeface="微软雅黑" panose="020B0503020204020204" pitchFamily="34" charset="-122"/>
                <a:ea typeface="微软雅黑" panose="020B0503020204020204" pitchFamily="34" charset="-122"/>
              </a:rPr>
              <a:t>窗格中可以直接选择页面中的对象，也可以拖动对象，修改层次关系，点击眼睛图标可以显示或隐藏对象。</a:t>
            </a:r>
          </a:p>
        </p:txBody>
      </p:sp>
      <p:pic>
        <p:nvPicPr>
          <p:cNvPr id="14" name="图片 13"/>
          <p:cNvPicPr/>
          <p:nvPr userDrawn="1"/>
        </p:nvPicPr>
        <p:blipFill>
          <a:blip r:embed="rId5"/>
          <a:stretch>
            <a:fillRect/>
          </a:stretch>
        </p:blipFill>
        <p:spPr>
          <a:xfrm>
            <a:off x="9228335" y="3394441"/>
            <a:ext cx="2323465" cy="2752090"/>
          </a:xfrm>
          <a:prstGeom prst="rect">
            <a:avLst/>
          </a:prstGeom>
        </p:spPr>
      </p:pic>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分节标题">
    <p:spTree>
      <p:nvGrpSpPr>
        <p:cNvPr id="1" name=""/>
        <p:cNvGrpSpPr/>
        <p:nvPr/>
      </p:nvGrpSpPr>
      <p:grpSpPr>
        <a:xfrm>
          <a:off x="0" y="0"/>
          <a:ext cx="0" cy="0"/>
          <a:chOff x="0" y="0"/>
          <a:chExt cx="0" cy="0"/>
        </a:xfrm>
      </p:grpSpPr>
      <p:sp>
        <p:nvSpPr>
          <p:cNvPr id="17" name="椭圆 16"/>
          <p:cNvSpPr/>
          <p:nvPr userDrawn="1"/>
        </p:nvSpPr>
        <p:spPr>
          <a:xfrm>
            <a:off x="9486563" y="-279176"/>
            <a:ext cx="2067262" cy="2067260"/>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userDrawn="1"/>
        </p:nvSpPr>
        <p:spPr>
          <a:xfrm>
            <a:off x="8690488" y="4308243"/>
            <a:ext cx="4265494" cy="426549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nvSpPr>
        <p:spPr>
          <a:xfrm>
            <a:off x="-539476" y="1327479"/>
            <a:ext cx="1875673" cy="1875673"/>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userDrawn="1"/>
        </p:nvSpPr>
        <p:spPr>
          <a:xfrm>
            <a:off x="1542001" y="5044812"/>
            <a:ext cx="1606590" cy="1606590"/>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椭圆 20"/>
          <p:cNvSpPr/>
          <p:nvPr userDrawn="1"/>
        </p:nvSpPr>
        <p:spPr>
          <a:xfrm>
            <a:off x="11799845" y="3611640"/>
            <a:ext cx="2048968" cy="2048968"/>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userDrawn="1"/>
        </p:nvSpPr>
        <p:spPr>
          <a:xfrm>
            <a:off x="9938956" y="168122"/>
            <a:ext cx="1162475" cy="1162475"/>
          </a:xfrm>
          <a:prstGeom prst="ellipse">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椭圆 22"/>
          <p:cNvSpPr/>
          <p:nvPr userDrawn="1"/>
        </p:nvSpPr>
        <p:spPr>
          <a:xfrm>
            <a:off x="1088711" y="-583981"/>
            <a:ext cx="2720738" cy="272073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nvSpPr>
        <p:spPr>
          <a:xfrm>
            <a:off x="9451589" y="1195136"/>
            <a:ext cx="439233" cy="439233"/>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p:nvPr userDrawn="1"/>
        </p:nvSpPr>
        <p:spPr>
          <a:xfrm>
            <a:off x="3332688" y="488585"/>
            <a:ext cx="953522" cy="953522"/>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nvSpPr>
        <p:spPr>
          <a:xfrm>
            <a:off x="1339773" y="4848225"/>
            <a:ext cx="2011046" cy="2011046"/>
          </a:xfrm>
          <a:prstGeom prst="ellipse">
            <a:avLst/>
          </a:prstGeom>
          <a:noFill/>
          <a:ln>
            <a:solidFill>
              <a:srgbClr val="B1D4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日期占位符 3"/>
          <p:cNvSpPr>
            <a:spLocks noGrp="1"/>
          </p:cNvSpPr>
          <p:nvPr>
            <p:ph type="dt" sz="half" idx="10"/>
          </p:nvPr>
        </p:nvSpPr>
        <p:spPr/>
        <p:txBody>
          <a:bodyPr/>
          <a:lstStyle/>
          <a:p>
            <a:fld id="{AB2DA330-99E0-4B4D-9C61-82CFEE5A232F}" type="datetimeFigureOut">
              <a:rPr lang="zh-CN" altLang="en-US" smtClean="0"/>
              <a:t>2021/6/21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E02866-32EA-4EDE-B1EF-E5D366E4AC42}" type="slidenum">
              <a:rPr lang="zh-CN" altLang="en-US" smtClean="0"/>
              <a:t>‹#›</a:t>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前言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B2DA330-99E0-4B4D-9C61-82CFEE5A232F}" type="datetimeFigureOut">
              <a:rPr lang="zh-CN" altLang="en-US" smtClean="0"/>
              <a:t>2021/6/21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8E02866-32EA-4EDE-B1EF-E5D366E4AC42}"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 name="椭圆 5"/>
          <p:cNvSpPr/>
          <p:nvPr userDrawn="1"/>
        </p:nvSpPr>
        <p:spPr>
          <a:xfrm>
            <a:off x="3248526" y="-916243"/>
            <a:ext cx="8690486" cy="8690486"/>
          </a:xfrm>
          <a:prstGeom prst="ellipse">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3793430" y="-336884"/>
            <a:ext cx="7600678" cy="7600678"/>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825313" y="1852548"/>
            <a:ext cx="2720738" cy="272073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639091" y="389837"/>
            <a:ext cx="2683920" cy="2683920"/>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userDrawn="1"/>
        </p:nvSpPr>
        <p:spPr>
          <a:xfrm>
            <a:off x="2526632" y="4639707"/>
            <a:ext cx="1549732" cy="1549732"/>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918113" y="668859"/>
            <a:ext cx="2125876" cy="21258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userDrawn="1"/>
        </p:nvSpPr>
        <p:spPr>
          <a:xfrm>
            <a:off x="10494960" y="622386"/>
            <a:ext cx="1444052" cy="1444052"/>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fld id="{AB2DA330-99E0-4B4D-9C61-82CFEE5A232F}" type="datetimeFigureOut">
              <a:rPr lang="zh-CN" altLang="en-US" smtClean="0"/>
              <a:t>2021/6/21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8E02866-32EA-4EDE-B1EF-E5D366E4AC42}"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B2DA330-99E0-4B4D-9C61-82CFEE5A232F}" type="datetimeFigureOut">
              <a:rPr lang="zh-CN" altLang="en-US" smtClean="0"/>
              <a:t>2021/6/21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E02866-32EA-4EDE-B1EF-E5D366E4AC42}" type="slidenum">
              <a:rPr lang="zh-CN" altLang="en-US" smtClean="0"/>
              <a:t>‹#›</a:t>
            </a:fld>
            <a:endParaRPr lang="zh-CN" altLang="en-US"/>
          </a:p>
        </p:txBody>
      </p:sp>
      <p:sp>
        <p:nvSpPr>
          <p:cNvPr id="7" name="椭圆 6"/>
          <p:cNvSpPr/>
          <p:nvPr userDrawn="1"/>
        </p:nvSpPr>
        <p:spPr>
          <a:xfrm>
            <a:off x="7490338" y="6146568"/>
            <a:ext cx="4265494" cy="426549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 name="椭圆 7"/>
          <p:cNvSpPr/>
          <p:nvPr userDrawn="1"/>
        </p:nvSpPr>
        <p:spPr>
          <a:xfrm>
            <a:off x="10329316" y="5916066"/>
            <a:ext cx="2048968" cy="2048968"/>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9" name="椭圆 8"/>
          <p:cNvSpPr/>
          <p:nvPr userDrawn="1"/>
        </p:nvSpPr>
        <p:spPr>
          <a:xfrm>
            <a:off x="650561" y="-1888906"/>
            <a:ext cx="2720738" cy="272073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椭圆 9"/>
          <p:cNvSpPr/>
          <p:nvPr userDrawn="1"/>
        </p:nvSpPr>
        <p:spPr>
          <a:xfrm>
            <a:off x="2818889" y="-340236"/>
            <a:ext cx="953522" cy="953522"/>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椭圆 10"/>
          <p:cNvSpPr/>
          <p:nvPr userDrawn="1"/>
        </p:nvSpPr>
        <p:spPr>
          <a:xfrm>
            <a:off x="9400962" y="-774853"/>
            <a:ext cx="1162475" cy="1162475"/>
          </a:xfrm>
          <a:prstGeom prst="ellipse">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12" name="椭圆 11"/>
          <p:cNvSpPr/>
          <p:nvPr userDrawn="1"/>
        </p:nvSpPr>
        <p:spPr>
          <a:xfrm>
            <a:off x="-1404391" y="4527866"/>
            <a:ext cx="2011046" cy="2011046"/>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userDrawn="1"/>
        </p:nvSpPr>
        <p:spPr>
          <a:xfrm>
            <a:off x="-1202163" y="4730094"/>
            <a:ext cx="1606590" cy="1606590"/>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B2DA330-99E0-4B4D-9C61-82CFEE5A232F}" type="datetimeFigureOut">
              <a:rPr lang="zh-CN" altLang="en-US" smtClean="0"/>
              <a:t>2021/6/21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E02866-32EA-4EDE-B1EF-E5D366E4AC42}"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备用页">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B2DA330-99E0-4B4D-9C61-82CFEE5A232F}" type="datetimeFigureOut">
              <a:rPr lang="zh-CN" altLang="en-US" smtClean="0"/>
              <a:t>2021/6/21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8E02866-32EA-4EDE-B1EF-E5D366E4AC42}"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内容页1">
    <p:spTree>
      <p:nvGrpSpPr>
        <p:cNvPr id="1" name=""/>
        <p:cNvGrpSpPr/>
        <p:nvPr/>
      </p:nvGrpSpPr>
      <p:grpSpPr>
        <a:xfrm>
          <a:off x="0" y="0"/>
          <a:ext cx="0" cy="0"/>
          <a:chOff x="0" y="0"/>
          <a:chExt cx="0" cy="0"/>
        </a:xfrm>
      </p:grpSpPr>
      <p:sp>
        <p:nvSpPr>
          <p:cNvPr id="6" name="椭圆 5"/>
          <p:cNvSpPr/>
          <p:nvPr userDrawn="1"/>
        </p:nvSpPr>
        <p:spPr>
          <a:xfrm>
            <a:off x="7490338" y="6146568"/>
            <a:ext cx="4265494" cy="426549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 name="椭圆 6"/>
          <p:cNvSpPr/>
          <p:nvPr userDrawn="1"/>
        </p:nvSpPr>
        <p:spPr>
          <a:xfrm>
            <a:off x="10329316" y="5916066"/>
            <a:ext cx="2048968" cy="2048968"/>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8" name="椭圆 7"/>
          <p:cNvSpPr/>
          <p:nvPr userDrawn="1"/>
        </p:nvSpPr>
        <p:spPr>
          <a:xfrm>
            <a:off x="650561" y="-1888906"/>
            <a:ext cx="2720738" cy="272073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 name="椭圆 9"/>
          <p:cNvSpPr/>
          <p:nvPr userDrawn="1"/>
        </p:nvSpPr>
        <p:spPr>
          <a:xfrm>
            <a:off x="2818889" y="-340236"/>
            <a:ext cx="953522" cy="953522"/>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椭圆 10"/>
          <p:cNvSpPr/>
          <p:nvPr userDrawn="1"/>
        </p:nvSpPr>
        <p:spPr>
          <a:xfrm>
            <a:off x="9400962" y="-774853"/>
            <a:ext cx="1162475" cy="1162475"/>
          </a:xfrm>
          <a:prstGeom prst="ellipse">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12" name="椭圆 11"/>
          <p:cNvSpPr/>
          <p:nvPr userDrawn="1"/>
        </p:nvSpPr>
        <p:spPr>
          <a:xfrm>
            <a:off x="-1404391" y="4527866"/>
            <a:ext cx="2011046" cy="2011046"/>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userDrawn="1"/>
        </p:nvSpPr>
        <p:spPr>
          <a:xfrm>
            <a:off x="-1202163" y="4730094"/>
            <a:ext cx="1606590" cy="1606590"/>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3" name="日期占位符 2"/>
          <p:cNvSpPr>
            <a:spLocks noGrp="1"/>
          </p:cNvSpPr>
          <p:nvPr>
            <p:ph type="dt" sz="half" idx="10"/>
          </p:nvPr>
        </p:nvSpPr>
        <p:spPr/>
        <p:txBody>
          <a:bodyPr/>
          <a:lstStyle/>
          <a:p>
            <a:fld id="{8B707E49-4202-4010-9CDE-18E87C44CB1E}" type="datetimeFigureOut">
              <a:rPr lang="zh-CN" altLang="en-US" smtClean="0"/>
              <a:t>2021/6/21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73FC22-4EA5-4E12-9542-52EABB823E53}" type="slidenum">
              <a:rPr lang="zh-CN" altLang="en-US" smtClean="0"/>
              <a:t>‹#›</a:t>
            </a:fld>
            <a:endParaRPr lang="zh-CN" altLang="en-US"/>
          </a:p>
        </p:txBody>
      </p:sp>
      <p:sp>
        <p:nvSpPr>
          <p:cNvPr id="9" name="图片占位符 8"/>
          <p:cNvSpPr>
            <a:spLocks noGrp="1"/>
          </p:cNvSpPr>
          <p:nvPr>
            <p:ph type="pic" sz="quarter" idx="13"/>
          </p:nvPr>
        </p:nvSpPr>
        <p:spPr>
          <a:xfrm>
            <a:off x="1177925" y="1498793"/>
            <a:ext cx="4242633" cy="3704786"/>
          </a:xfrm>
          <a:custGeom>
            <a:avLst/>
            <a:gdLst>
              <a:gd name="connsiteX0" fmla="*/ 3548865 w 4573561"/>
              <a:gd name="connsiteY0" fmla="*/ 637 h 3993762"/>
              <a:gd name="connsiteX1" fmla="*/ 4072648 w 4573561"/>
              <a:gd name="connsiteY1" fmla="*/ 130982 h 3993762"/>
              <a:gd name="connsiteX2" fmla="*/ 3758323 w 4573561"/>
              <a:gd name="connsiteY2" fmla="*/ 3950507 h 3993762"/>
              <a:gd name="connsiteX3" fmla="*/ 710 w 4573561"/>
              <a:gd name="connsiteY3" fmla="*/ 1750232 h 3993762"/>
              <a:gd name="connsiteX4" fmla="*/ 3548865 w 4573561"/>
              <a:gd name="connsiteY4" fmla="*/ 637 h 39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3561" h="3993762">
                <a:moveTo>
                  <a:pt x="3548865" y="637"/>
                </a:moveTo>
                <a:cubicBezTo>
                  <a:pt x="3769202" y="6098"/>
                  <a:pt x="3950981" y="46894"/>
                  <a:pt x="4072648" y="130982"/>
                </a:cubicBezTo>
                <a:cubicBezTo>
                  <a:pt x="4851317" y="669144"/>
                  <a:pt x="4703679" y="3623482"/>
                  <a:pt x="3758323" y="3950507"/>
                </a:cubicBezTo>
                <a:cubicBezTo>
                  <a:pt x="2812967" y="4277532"/>
                  <a:pt x="-51677" y="2672569"/>
                  <a:pt x="710" y="1750232"/>
                </a:cubicBezTo>
                <a:cubicBezTo>
                  <a:pt x="44912" y="972010"/>
                  <a:pt x="2359048" y="-28854"/>
                  <a:pt x="3548865" y="637"/>
                </a:cubicBezTo>
                <a:close/>
              </a:path>
            </a:pathLst>
          </a:custGeom>
        </p:spPr>
        <p:txBody>
          <a:bodyPr wrap="square">
            <a:noAutofit/>
          </a:bodyPr>
          <a:lstStyle>
            <a:lvl1pPr marL="0" indent="0" algn="ctr">
              <a:buNone/>
              <a:defRPr sz="1200"/>
            </a:lvl1pPr>
          </a:lstStyle>
          <a:p>
            <a:endParaRPr lang="zh-CN" alt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内容页1">
    <p:spTree>
      <p:nvGrpSpPr>
        <p:cNvPr id="1" name=""/>
        <p:cNvGrpSpPr/>
        <p:nvPr/>
      </p:nvGrpSpPr>
      <p:grpSpPr>
        <a:xfrm>
          <a:off x="0" y="0"/>
          <a:ext cx="0" cy="0"/>
          <a:chOff x="0" y="0"/>
          <a:chExt cx="0" cy="0"/>
        </a:xfrm>
      </p:grpSpPr>
      <p:sp>
        <p:nvSpPr>
          <p:cNvPr id="7" name="椭圆 6"/>
          <p:cNvSpPr/>
          <p:nvPr userDrawn="1"/>
        </p:nvSpPr>
        <p:spPr>
          <a:xfrm>
            <a:off x="7490338" y="6146568"/>
            <a:ext cx="4265494" cy="4265494"/>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 name="椭圆 7"/>
          <p:cNvSpPr/>
          <p:nvPr userDrawn="1"/>
        </p:nvSpPr>
        <p:spPr>
          <a:xfrm>
            <a:off x="10329316" y="5916066"/>
            <a:ext cx="2048968" cy="2048968"/>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11" name="椭圆 10"/>
          <p:cNvSpPr/>
          <p:nvPr userDrawn="1"/>
        </p:nvSpPr>
        <p:spPr>
          <a:xfrm>
            <a:off x="650561" y="-1888906"/>
            <a:ext cx="2720738" cy="272073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2" name="椭圆 11"/>
          <p:cNvSpPr/>
          <p:nvPr userDrawn="1"/>
        </p:nvSpPr>
        <p:spPr>
          <a:xfrm>
            <a:off x="2818889" y="-340236"/>
            <a:ext cx="953522" cy="953522"/>
          </a:xfrm>
          <a:prstGeom prst="ellipse">
            <a:avLst/>
          </a:prstGeom>
          <a:solidFill>
            <a:schemeClr val="accent1">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椭圆 12"/>
          <p:cNvSpPr/>
          <p:nvPr userDrawn="1"/>
        </p:nvSpPr>
        <p:spPr>
          <a:xfrm>
            <a:off x="9400962" y="-774853"/>
            <a:ext cx="1162475" cy="1162475"/>
          </a:xfrm>
          <a:prstGeom prst="ellipse">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14" name="椭圆 13"/>
          <p:cNvSpPr/>
          <p:nvPr userDrawn="1"/>
        </p:nvSpPr>
        <p:spPr>
          <a:xfrm>
            <a:off x="-1404391" y="4527866"/>
            <a:ext cx="2011046" cy="2011046"/>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userDrawn="1"/>
        </p:nvSpPr>
        <p:spPr>
          <a:xfrm>
            <a:off x="-1202163" y="4730094"/>
            <a:ext cx="1606590" cy="1606590"/>
          </a:xfrm>
          <a:prstGeom prst="ellipse">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3" name="日期占位符 2"/>
          <p:cNvSpPr>
            <a:spLocks noGrp="1"/>
          </p:cNvSpPr>
          <p:nvPr>
            <p:ph type="dt" sz="half" idx="10"/>
          </p:nvPr>
        </p:nvSpPr>
        <p:spPr/>
        <p:txBody>
          <a:bodyPr/>
          <a:lstStyle/>
          <a:p>
            <a:fld id="{8B707E49-4202-4010-9CDE-18E87C44CB1E}" type="datetimeFigureOut">
              <a:rPr lang="zh-CN" altLang="en-US" smtClean="0"/>
              <a:t>2021/6/21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73FC22-4EA5-4E12-9542-52EABB823E53}" type="slidenum">
              <a:rPr lang="zh-CN" altLang="en-US" smtClean="0"/>
              <a:t>‹#›</a:t>
            </a:fld>
            <a:endParaRPr lang="zh-CN" altLang="en-US"/>
          </a:p>
        </p:txBody>
      </p:sp>
      <p:sp>
        <p:nvSpPr>
          <p:cNvPr id="9" name="图片占位符 8"/>
          <p:cNvSpPr>
            <a:spLocks noGrp="1"/>
          </p:cNvSpPr>
          <p:nvPr>
            <p:ph type="pic" sz="quarter" idx="13"/>
          </p:nvPr>
        </p:nvSpPr>
        <p:spPr>
          <a:xfrm>
            <a:off x="2113982" y="1226003"/>
            <a:ext cx="3715318" cy="2202997"/>
          </a:xfrm>
          <a:custGeom>
            <a:avLst/>
            <a:gdLst>
              <a:gd name="connsiteX0" fmla="*/ 0 w 4262438"/>
              <a:gd name="connsiteY0" fmla="*/ 0 h 2527412"/>
              <a:gd name="connsiteX1" fmla="*/ 3630585 w 4262438"/>
              <a:gd name="connsiteY1" fmla="*/ 0 h 2527412"/>
              <a:gd name="connsiteX2" fmla="*/ 4262438 w 4262438"/>
              <a:gd name="connsiteY2" fmla="*/ 2527412 h 2527412"/>
              <a:gd name="connsiteX3" fmla="*/ 631853 w 4262438"/>
              <a:gd name="connsiteY3" fmla="*/ 2527412 h 2527412"/>
            </a:gdLst>
            <a:ahLst/>
            <a:cxnLst>
              <a:cxn ang="0">
                <a:pos x="connsiteX0" y="connsiteY0"/>
              </a:cxn>
              <a:cxn ang="0">
                <a:pos x="connsiteX1" y="connsiteY1"/>
              </a:cxn>
              <a:cxn ang="0">
                <a:pos x="connsiteX2" y="connsiteY2"/>
              </a:cxn>
              <a:cxn ang="0">
                <a:pos x="connsiteX3" y="connsiteY3"/>
              </a:cxn>
            </a:cxnLst>
            <a:rect l="l" t="t" r="r" b="b"/>
            <a:pathLst>
              <a:path w="4262438" h="2527412">
                <a:moveTo>
                  <a:pt x="0" y="0"/>
                </a:moveTo>
                <a:lnTo>
                  <a:pt x="3630585" y="0"/>
                </a:lnTo>
                <a:lnTo>
                  <a:pt x="4262438" y="2527412"/>
                </a:lnTo>
                <a:lnTo>
                  <a:pt x="631853" y="2527412"/>
                </a:lnTo>
                <a:close/>
              </a:path>
            </a:pathLst>
          </a:custGeom>
        </p:spPr>
        <p:txBody>
          <a:bodyPr wrap="square">
            <a:noAutofit/>
          </a:bodyPr>
          <a:lstStyle>
            <a:lvl1pPr marL="0" indent="0" algn="ctr">
              <a:buNone/>
              <a:defRPr sz="1200"/>
            </a:lvl1pPr>
          </a:lstStyle>
          <a:p>
            <a:endParaRPr lang="zh-CN" altLang="en-US" dirty="0"/>
          </a:p>
        </p:txBody>
      </p:sp>
      <p:sp>
        <p:nvSpPr>
          <p:cNvPr id="10" name="图片占位符 9"/>
          <p:cNvSpPr>
            <a:spLocks noGrp="1"/>
          </p:cNvSpPr>
          <p:nvPr>
            <p:ph type="pic" sz="quarter" idx="14"/>
          </p:nvPr>
        </p:nvSpPr>
        <p:spPr>
          <a:xfrm>
            <a:off x="6353175" y="3434444"/>
            <a:ext cx="3715318" cy="2202997"/>
          </a:xfrm>
          <a:custGeom>
            <a:avLst/>
            <a:gdLst>
              <a:gd name="connsiteX0" fmla="*/ 0 w 4262438"/>
              <a:gd name="connsiteY0" fmla="*/ 0 h 2527412"/>
              <a:gd name="connsiteX1" fmla="*/ 3630585 w 4262438"/>
              <a:gd name="connsiteY1" fmla="*/ 0 h 2527412"/>
              <a:gd name="connsiteX2" fmla="*/ 4262438 w 4262438"/>
              <a:gd name="connsiteY2" fmla="*/ 2527412 h 2527412"/>
              <a:gd name="connsiteX3" fmla="*/ 631853 w 4262438"/>
              <a:gd name="connsiteY3" fmla="*/ 2527412 h 2527412"/>
            </a:gdLst>
            <a:ahLst/>
            <a:cxnLst>
              <a:cxn ang="0">
                <a:pos x="connsiteX0" y="connsiteY0"/>
              </a:cxn>
              <a:cxn ang="0">
                <a:pos x="connsiteX1" y="connsiteY1"/>
              </a:cxn>
              <a:cxn ang="0">
                <a:pos x="connsiteX2" y="connsiteY2"/>
              </a:cxn>
              <a:cxn ang="0">
                <a:pos x="connsiteX3" y="connsiteY3"/>
              </a:cxn>
            </a:cxnLst>
            <a:rect l="l" t="t" r="r" b="b"/>
            <a:pathLst>
              <a:path w="4262438" h="2527412">
                <a:moveTo>
                  <a:pt x="0" y="0"/>
                </a:moveTo>
                <a:lnTo>
                  <a:pt x="3630585" y="0"/>
                </a:lnTo>
                <a:lnTo>
                  <a:pt x="4262438" y="2527412"/>
                </a:lnTo>
                <a:lnTo>
                  <a:pt x="631853" y="2527412"/>
                </a:lnTo>
                <a:close/>
              </a:path>
            </a:pathLst>
          </a:custGeom>
        </p:spPr>
        <p:txBody>
          <a:bodyPr wrap="square">
            <a:noAutofit/>
          </a:bodyPr>
          <a:lstStyle>
            <a:lvl1pPr marL="0" indent="0" algn="ctr">
              <a:buNone/>
              <a:defRPr sz="1200"/>
            </a:lvl1pPr>
          </a:lstStyle>
          <a:p>
            <a:endParaRPr lang="zh-CN" alt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DA330-99E0-4B4D-9C61-82CFEE5A232F}" type="datetimeFigureOut">
              <a:rPr lang="zh-CN" altLang="en-US" smtClean="0"/>
              <a:t>2021/6/21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02866-32EA-4EDE-B1EF-E5D366E4AC42}" type="slidenum">
              <a:rPr lang="zh-CN" altLang="en-US" smtClean="0"/>
              <a:t>‹#›</a:t>
            </a:fld>
            <a:endParaRPr lang="zh-CN" altLang="en-US"/>
          </a:p>
        </p:txBody>
      </p:sp>
      <p:sp>
        <p:nvSpPr>
          <p:cNvPr id="7" name="矩形 6"/>
          <p:cNvSpPr/>
          <p:nvPr userDrawn="1"/>
        </p:nvSpPr>
        <p:spPr>
          <a:xfrm>
            <a:off x="0" y="0"/>
            <a:ext cx="12192000" cy="6858000"/>
          </a:xfrm>
          <a:prstGeom prst="rect">
            <a:avLst/>
          </a:prstGeom>
          <a:solidFill>
            <a:srgbClr val="EEF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2" y="429"/>
            <a:ext cx="12190476" cy="685714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85992" y="2380892"/>
            <a:ext cx="7620000" cy="1353820"/>
          </a:xfrm>
          <a:prstGeom prst="rect">
            <a:avLst/>
          </a:prstGeom>
          <a:noFill/>
          <a:ln>
            <a:noFill/>
          </a:ln>
        </p:spPr>
        <p:txBody>
          <a:bodyPr wrap="none" lIns="0" tIns="0" rIns="0" bIns="0" rtlCol="0">
            <a:spAutoFit/>
          </a:bodyPr>
          <a:lstStyle/>
          <a:p>
            <a:pPr algn="ctr">
              <a:lnSpc>
                <a:spcPct val="110000"/>
              </a:lnSpc>
            </a:pPr>
            <a:r>
              <a:rPr lang="zh-CN" altLang="en-US" sz="4000" b="1" dirty="0">
                <a:solidFill>
                  <a:schemeClr val="tx2"/>
                </a:solidFill>
                <a:latin typeface="+mj-ea"/>
                <a:ea typeface="+mj-ea"/>
              </a:rPr>
              <a:t>促进深度学习的高中数学课堂留白</a:t>
            </a:r>
          </a:p>
          <a:p>
            <a:pPr algn="ctr">
              <a:lnSpc>
                <a:spcPct val="110000"/>
              </a:lnSpc>
            </a:pPr>
            <a:r>
              <a:rPr lang="zh-CN" altLang="en-US" sz="4000" b="1" dirty="0">
                <a:solidFill>
                  <a:schemeClr val="tx2"/>
                </a:solidFill>
                <a:latin typeface="+mj-ea"/>
                <a:ea typeface="+mj-ea"/>
              </a:rPr>
              <a:t>教学设计的研究与实践</a:t>
            </a:r>
          </a:p>
        </p:txBody>
      </p:sp>
      <p:grpSp>
        <p:nvGrpSpPr>
          <p:cNvPr id="26" name="组合 25"/>
          <p:cNvGrpSpPr/>
          <p:nvPr/>
        </p:nvGrpSpPr>
        <p:grpSpPr>
          <a:xfrm>
            <a:off x="4529132" y="4528125"/>
            <a:ext cx="3133725" cy="399021"/>
            <a:chOff x="4529137" y="4600029"/>
            <a:chExt cx="3133725" cy="399021"/>
          </a:xfrm>
        </p:grpSpPr>
        <p:sp>
          <p:nvSpPr>
            <p:cNvPr id="15" name="矩形: 圆角 14"/>
            <p:cNvSpPr/>
            <p:nvPr/>
          </p:nvSpPr>
          <p:spPr>
            <a:xfrm>
              <a:off x="4529137" y="4600029"/>
              <a:ext cx="3133725" cy="39902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496826"/>
                </a:solidFill>
              </a:endParaRPr>
            </a:p>
          </p:txBody>
        </p:sp>
        <p:sp>
          <p:nvSpPr>
            <p:cNvPr id="16" name="文本框 15"/>
            <p:cNvSpPr txBox="1"/>
            <p:nvPr/>
          </p:nvSpPr>
          <p:spPr>
            <a:xfrm>
              <a:off x="5206998" y="4639710"/>
              <a:ext cx="1778000" cy="307340"/>
            </a:xfrm>
            <a:prstGeom prst="rect">
              <a:avLst/>
            </a:prstGeom>
            <a:noFill/>
            <a:ln>
              <a:noFill/>
            </a:ln>
          </p:spPr>
          <p:txBody>
            <a:bodyPr wrap="none" lIns="0" tIns="0" rIns="0" bIns="0" rtlCol="0">
              <a:spAutoFit/>
            </a:bodyPr>
            <a:lstStyle/>
            <a:p>
              <a:pPr algn="ctr"/>
              <a:r>
                <a:rPr lang="zh-CN" altLang="en-US" sz="2000" b="1" dirty="0">
                  <a:solidFill>
                    <a:schemeClr val="bg1"/>
                  </a:solidFill>
                  <a:latin typeface="+mj-ea"/>
                  <a:ea typeface="+mj-ea"/>
                </a:rPr>
                <a:t>汇报人：张刘成</a:t>
              </a:r>
            </a:p>
          </p:txBody>
        </p:sp>
      </p:grpSp>
      <p:sp>
        <p:nvSpPr>
          <p:cNvPr id="17" name="文本框 16"/>
          <p:cNvSpPr txBox="1"/>
          <p:nvPr/>
        </p:nvSpPr>
        <p:spPr>
          <a:xfrm>
            <a:off x="5396227" y="5139879"/>
            <a:ext cx="1399540" cy="307340"/>
          </a:xfrm>
          <a:prstGeom prst="rect">
            <a:avLst/>
          </a:prstGeom>
          <a:noFill/>
          <a:ln>
            <a:noFill/>
          </a:ln>
        </p:spPr>
        <p:txBody>
          <a:bodyPr wrap="none" lIns="0" tIns="0" rIns="0" bIns="0" rtlCol="0">
            <a:spAutoFit/>
          </a:bodyPr>
          <a:lstStyle/>
          <a:p>
            <a:pPr algn="ctr"/>
            <a:r>
              <a:rPr lang="en-US" altLang="zh-CN" sz="2000" b="1" dirty="0">
                <a:solidFill>
                  <a:schemeClr val="tx2"/>
                </a:solidFill>
                <a:latin typeface="+mj-ea"/>
                <a:ea typeface="+mj-ea"/>
              </a:rPr>
              <a:t>2021.06.24</a:t>
            </a:r>
          </a:p>
        </p:txBody>
      </p:sp>
      <p:sp>
        <p:nvSpPr>
          <p:cNvPr id="21" name="矩形 20"/>
          <p:cNvSpPr/>
          <p:nvPr/>
        </p:nvSpPr>
        <p:spPr>
          <a:xfrm>
            <a:off x="10520206" y="6304067"/>
            <a:ext cx="1367682" cy="261610"/>
          </a:xfrm>
          <a:prstGeom prst="rect">
            <a:avLst/>
          </a:prstGeom>
        </p:spPr>
        <p:txBody>
          <a:bodyPr wrap="none">
            <a:spAutoFit/>
          </a:bodyPr>
          <a:lstStyle/>
          <a:p>
            <a:r>
              <a:rPr lang="zh-CN" altLang="en-US" sz="1100" b="1" dirty="0">
                <a:solidFill>
                  <a:schemeClr val="accent1"/>
                </a:solidFill>
              </a:rPr>
              <a:t>Design</a:t>
            </a:r>
            <a:r>
              <a:rPr lang="zh-CN" altLang="en-US" sz="1100" dirty="0">
                <a:solidFill>
                  <a:schemeClr val="accent1"/>
                </a:solidFill>
              </a:rPr>
              <a:t>  Grey wind</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8835" y="119745"/>
            <a:ext cx="1852863" cy="1853812"/>
          </a:xfrm>
          <a:prstGeom prst="rect">
            <a:avLst/>
          </a:prstGeom>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0BA47D2-2E37-4127-8A6E-7A96252D503B}"/>
              </a:ext>
            </a:extLst>
          </p:cNvPr>
          <p:cNvPicPr>
            <a:picLocks noChangeAspect="1"/>
          </p:cNvPicPr>
          <p:nvPr/>
        </p:nvPicPr>
        <p:blipFill>
          <a:blip r:embed="rId2"/>
          <a:stretch>
            <a:fillRect/>
          </a:stretch>
        </p:blipFill>
        <p:spPr>
          <a:xfrm>
            <a:off x="647115" y="533399"/>
            <a:ext cx="11325810" cy="6018665"/>
          </a:xfrm>
          <a:prstGeom prst="rect">
            <a:avLst/>
          </a:prstGeom>
        </p:spPr>
      </p:pic>
    </p:spTree>
    <p:extLst>
      <p:ext uri="{BB962C8B-B14F-4D97-AF65-F5344CB8AC3E}">
        <p14:creationId xmlns:p14="http://schemas.microsoft.com/office/powerpoint/2010/main" val="161641185"/>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725"/>
            <a:ext cx="238125" cy="50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68935" y="2294572"/>
            <a:ext cx="2105025" cy="2105025"/>
            <a:chOff x="1314450" y="2395537"/>
            <a:chExt cx="2105025" cy="2105025"/>
          </a:xfrm>
        </p:grpSpPr>
        <p:sp>
          <p:nvSpPr>
            <p:cNvPr id="5" name="椭圆 4"/>
            <p:cNvSpPr/>
            <p:nvPr/>
          </p:nvSpPr>
          <p:spPr>
            <a:xfrm>
              <a:off x="1314450" y="2395537"/>
              <a:ext cx="2105025" cy="2105025"/>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708150" y="3445827"/>
              <a:ext cx="1334135" cy="368935"/>
            </a:xfrm>
            <a:prstGeom prst="rect">
              <a:avLst/>
            </a:prstGeom>
            <a:noFill/>
          </p:spPr>
          <p:txBody>
            <a:bodyPr wrap="square" lIns="0" tIns="0" rIns="0" bIns="0" rtlCol="0">
              <a:spAutoFit/>
            </a:bodyPr>
            <a:lstStyle/>
            <a:p>
              <a:pPr algn="ctr"/>
              <a:r>
                <a:rPr lang="zh-CN" altLang="en-US" sz="2400" b="1" dirty="0">
                  <a:effectLst>
                    <a:outerShdw blurRad="38100" dist="19050" dir="2700000" algn="tl" rotWithShape="0">
                      <a:schemeClr val="dk1">
                        <a:alpha val="40000"/>
                      </a:schemeClr>
                    </a:outerShdw>
                  </a:effectLst>
                  <a:latin typeface="+mn-ea"/>
                </a:rPr>
                <a:t>研究方法</a:t>
              </a:r>
            </a:p>
          </p:txBody>
        </p:sp>
        <p:pic>
          <p:nvPicPr>
            <p:cNvPr id="7" name="图形 6" descr="盾蜱虫"/>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5019" y="2783564"/>
              <a:ext cx="623887" cy="623887"/>
            </a:xfrm>
            <a:prstGeom prst="rect">
              <a:avLst/>
            </a:prstGeom>
          </p:spPr>
        </p:pic>
      </p:grpSp>
      <p:grpSp>
        <p:nvGrpSpPr>
          <p:cNvPr id="8" name="组合 7"/>
          <p:cNvGrpSpPr/>
          <p:nvPr/>
        </p:nvGrpSpPr>
        <p:grpSpPr>
          <a:xfrm>
            <a:off x="2985135" y="961390"/>
            <a:ext cx="678180" cy="647863"/>
            <a:chOff x="4724400" y="1452562"/>
            <a:chExt cx="942975" cy="942975"/>
          </a:xfrm>
        </p:grpSpPr>
        <p:sp>
          <p:nvSpPr>
            <p:cNvPr id="9" name="椭圆 8"/>
            <p:cNvSpPr/>
            <p:nvPr/>
          </p:nvSpPr>
          <p:spPr>
            <a:xfrm>
              <a:off x="4724400" y="1452562"/>
              <a:ext cx="942975" cy="942975"/>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17990" y="1631867"/>
              <a:ext cx="791993" cy="580431"/>
            </a:xfrm>
            <a:prstGeom prst="rect">
              <a:avLst/>
            </a:prstGeom>
            <a:noFill/>
          </p:spPr>
          <p:txBody>
            <a:bodyPr wrap="square" rtlCol="0">
              <a:spAutoFit/>
            </a:bodyPr>
            <a:lstStyle/>
            <a:p>
              <a:pPr algn="ctr"/>
              <a:r>
                <a:rPr lang="en-US" altLang="zh-CN" sz="2000" dirty="0">
                  <a:solidFill>
                    <a:schemeClr val="bg1"/>
                  </a:solidFill>
                </a:rPr>
                <a:t>01</a:t>
              </a:r>
            </a:p>
          </p:txBody>
        </p:sp>
      </p:grpSp>
      <p:grpSp>
        <p:nvGrpSpPr>
          <p:cNvPr id="16" name="组合 15"/>
          <p:cNvGrpSpPr/>
          <p:nvPr/>
        </p:nvGrpSpPr>
        <p:grpSpPr>
          <a:xfrm>
            <a:off x="2972435" y="3524885"/>
            <a:ext cx="673271" cy="600075"/>
            <a:chOff x="4724400" y="1452562"/>
            <a:chExt cx="942975" cy="942975"/>
          </a:xfrm>
        </p:grpSpPr>
        <p:sp>
          <p:nvSpPr>
            <p:cNvPr id="17" name="椭圆 16"/>
            <p:cNvSpPr/>
            <p:nvPr/>
          </p:nvSpPr>
          <p:spPr>
            <a:xfrm>
              <a:off x="4724400" y="1452562"/>
              <a:ext cx="942975" cy="942975"/>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731351" y="1610302"/>
              <a:ext cx="935784" cy="626654"/>
            </a:xfrm>
            <a:prstGeom prst="rect">
              <a:avLst/>
            </a:prstGeom>
            <a:noFill/>
          </p:spPr>
          <p:txBody>
            <a:bodyPr wrap="square" rtlCol="0">
              <a:spAutoFit/>
            </a:bodyPr>
            <a:lstStyle/>
            <a:p>
              <a:pPr algn="ctr"/>
              <a:r>
                <a:rPr lang="en-US" altLang="zh-CN" sz="2000">
                  <a:solidFill>
                    <a:schemeClr val="bg1"/>
                  </a:solidFill>
                </a:rPr>
                <a:t>03</a:t>
              </a:r>
              <a:endParaRPr lang="en-US" altLang="zh-CN" sz="2000" dirty="0">
                <a:solidFill>
                  <a:schemeClr val="bg1"/>
                </a:solidFill>
              </a:endParaRPr>
            </a:p>
          </p:txBody>
        </p:sp>
      </p:grpSp>
      <p:grpSp>
        <p:nvGrpSpPr>
          <p:cNvPr id="30" name="组合 29"/>
          <p:cNvGrpSpPr/>
          <p:nvPr/>
        </p:nvGrpSpPr>
        <p:grpSpPr>
          <a:xfrm>
            <a:off x="4150995" y="856735"/>
            <a:ext cx="7529830" cy="1157485"/>
            <a:chOff x="910272" y="2360425"/>
            <a:chExt cx="3296202" cy="1414977"/>
          </a:xfrm>
        </p:grpSpPr>
        <p:sp>
          <p:nvSpPr>
            <p:cNvPr id="31" name="文本框 30"/>
            <p:cNvSpPr txBox="1"/>
            <p:nvPr/>
          </p:nvSpPr>
          <p:spPr>
            <a:xfrm>
              <a:off x="910274" y="3221728"/>
              <a:ext cx="2823924" cy="553674"/>
            </a:xfrm>
            <a:prstGeom prst="rect">
              <a:avLst/>
            </a:prstGeom>
            <a:noFill/>
          </p:spPr>
          <p:txBody>
            <a:bodyPr wrap="square" lIns="0" tIns="0" rIns="0" bIns="0" rtlCol="0">
              <a:spAutoFit/>
            </a:bodyPr>
            <a:lstStyle/>
            <a:p>
              <a:pPr algn="just">
                <a:lnSpc>
                  <a:spcPct val="150000"/>
                </a:lnSpc>
              </a:pPr>
              <a:endParaRPr lang="zh-CN" altLang="en-US" sz="2400" dirty="0">
                <a:solidFill>
                  <a:schemeClr val="tx2"/>
                </a:solidFill>
                <a:latin typeface="+mn-ea"/>
              </a:endParaRPr>
            </a:p>
          </p:txBody>
        </p:sp>
        <p:sp>
          <p:nvSpPr>
            <p:cNvPr id="32" name="文本框 31"/>
            <p:cNvSpPr txBox="1"/>
            <p:nvPr/>
          </p:nvSpPr>
          <p:spPr>
            <a:xfrm>
              <a:off x="910272" y="2360425"/>
              <a:ext cx="3296202" cy="1353800"/>
            </a:xfrm>
            <a:prstGeom prst="rect">
              <a:avLst/>
            </a:prstGeom>
            <a:noFill/>
          </p:spPr>
          <p:txBody>
            <a:bodyPr wrap="square" lIns="0" tIns="0" rIns="0" bIns="0" rtlCol="0" anchor="ctr">
              <a:spAutoFit/>
            </a:bodyPr>
            <a:lstStyle/>
            <a:p>
              <a:pPr fontAlgn="auto">
                <a:lnSpc>
                  <a:spcPct val="100000"/>
                </a:lnSpc>
              </a:pPr>
              <a:r>
                <a:rPr lang="zh-CN" altLang="zh-CN" b="1" dirty="0">
                  <a:latin typeface="宋体" panose="02010600030101010101" pitchFamily="2" charset="-122"/>
                  <a:ea typeface="宋体" panose="02010600030101010101" pitchFamily="2" charset="-122"/>
                  <a:sym typeface="+mn-ea"/>
                </a:rPr>
                <a:t>文献研究法。</a:t>
              </a:r>
              <a:r>
                <a:rPr altLang="zh-CN" b="1" dirty="0">
                  <a:latin typeface="宋体" panose="02010600030101010101" pitchFamily="2" charset="-122"/>
                  <a:ea typeface="宋体" panose="02010600030101010101" pitchFamily="2" charset="-122"/>
                  <a:sym typeface="+mn-ea"/>
                </a:rPr>
                <a:t>查阅中国知网等各大知名数据库，搜集和阅读有关深度学习以及课堂留白的著作、论文、报告等，并做了系统化的整理与分析，了解了国内外关于深度学习与课堂留白研究的主要观点、取得的成果、有待解决的问题、以及未来的趋势，梳理留白的形式及策略</a:t>
              </a:r>
              <a:r>
                <a:rPr lang="zh-CN" b="1" dirty="0">
                  <a:latin typeface="宋体" panose="02010600030101010101" pitchFamily="2" charset="-122"/>
                  <a:ea typeface="宋体" panose="02010600030101010101" pitchFamily="2" charset="-122"/>
                  <a:sym typeface="+mn-ea"/>
                </a:rPr>
                <a:t>。</a:t>
              </a:r>
              <a:endParaRPr lang="zh-CN" b="1" dirty="0">
                <a:solidFill>
                  <a:schemeClr val="tx2"/>
                </a:solidFill>
                <a:latin typeface="宋体" panose="02010600030101010101" pitchFamily="2" charset="-122"/>
                <a:ea typeface="宋体" panose="02010600030101010101" pitchFamily="2" charset="-122"/>
                <a:sym typeface="+mn-ea"/>
              </a:endParaRPr>
            </a:p>
          </p:txBody>
        </p:sp>
      </p:grpSp>
      <p:grpSp>
        <p:nvGrpSpPr>
          <p:cNvPr id="33" name="组合 32"/>
          <p:cNvGrpSpPr/>
          <p:nvPr/>
        </p:nvGrpSpPr>
        <p:grpSpPr>
          <a:xfrm>
            <a:off x="4071620" y="3547443"/>
            <a:ext cx="7522210" cy="1015032"/>
            <a:chOff x="910272" y="2760498"/>
            <a:chExt cx="3292866" cy="1014904"/>
          </a:xfrm>
        </p:grpSpPr>
        <p:sp>
          <p:nvSpPr>
            <p:cNvPr id="34" name="文本框 33"/>
            <p:cNvSpPr txBox="1"/>
            <p:nvPr/>
          </p:nvSpPr>
          <p:spPr>
            <a:xfrm>
              <a:off x="910274" y="3221728"/>
              <a:ext cx="2823924" cy="553674"/>
            </a:xfrm>
            <a:prstGeom prst="rect">
              <a:avLst/>
            </a:prstGeom>
            <a:noFill/>
          </p:spPr>
          <p:txBody>
            <a:bodyPr wrap="square" lIns="0" tIns="0" rIns="0" bIns="0" rtlCol="0">
              <a:spAutoFit/>
            </a:bodyPr>
            <a:lstStyle/>
            <a:p>
              <a:pPr algn="just">
                <a:lnSpc>
                  <a:spcPct val="150000"/>
                </a:lnSpc>
              </a:pPr>
              <a:endParaRPr lang="zh-CN" altLang="en-US" sz="2400" dirty="0">
                <a:solidFill>
                  <a:schemeClr val="tx2"/>
                </a:solidFill>
                <a:latin typeface="+mn-ea"/>
              </a:endParaRPr>
            </a:p>
          </p:txBody>
        </p:sp>
        <p:sp>
          <p:nvSpPr>
            <p:cNvPr id="35" name="文本框 34"/>
            <p:cNvSpPr txBox="1"/>
            <p:nvPr/>
          </p:nvSpPr>
          <p:spPr>
            <a:xfrm>
              <a:off x="910272" y="2760498"/>
              <a:ext cx="3292866" cy="553650"/>
            </a:xfrm>
            <a:prstGeom prst="rect">
              <a:avLst/>
            </a:prstGeom>
            <a:noFill/>
          </p:spPr>
          <p:txBody>
            <a:bodyPr wrap="square" lIns="0" tIns="0" rIns="0" bIns="0" rtlCol="0" anchor="ctr">
              <a:spAutoFit/>
            </a:bodyPr>
            <a:lstStyle/>
            <a:p>
              <a:pPr algn="l">
                <a:buClr>
                  <a:schemeClr val="accent3"/>
                </a:buClr>
              </a:pPr>
              <a:r>
                <a:rPr altLang="zh-CN" sz="1800" b="1" dirty="0">
                  <a:latin typeface="宋体" panose="02010600030101010101" pitchFamily="2" charset="-122"/>
                  <a:ea typeface="宋体" panose="02010600030101010101" pitchFamily="2" charset="-122"/>
                </a:rPr>
                <a:t>访谈调查法。本次访谈调查采用的是半结构式，拟定了7个主问题，会鼓励教师畅所欲言，将访谈结果记录为文字。</a:t>
              </a:r>
            </a:p>
          </p:txBody>
        </p:sp>
      </p:grpSp>
      <p:sp>
        <p:nvSpPr>
          <p:cNvPr id="3" name="文本框 2"/>
          <p:cNvSpPr txBox="1"/>
          <p:nvPr/>
        </p:nvSpPr>
        <p:spPr>
          <a:xfrm>
            <a:off x="552450" y="280035"/>
            <a:ext cx="5874385" cy="368935"/>
          </a:xfrm>
          <a:prstGeom prst="rect">
            <a:avLst/>
          </a:prstGeom>
          <a:noFill/>
        </p:spPr>
        <p:txBody>
          <a:bodyPr wrap="square" lIns="0" tIns="0" rIns="0" bIns="0" rtlCol="0" anchor="ctr">
            <a:spAutoFit/>
          </a:bodyPr>
          <a:lstStyle/>
          <a:p>
            <a:r>
              <a:rPr lang="zh-CN" altLang="en-US" sz="2400" b="1" dirty="0">
                <a:effectLst>
                  <a:outerShdw blurRad="38100" dist="19050" dir="2700000" algn="tl" rotWithShape="0">
                    <a:schemeClr val="dk1">
                      <a:alpha val="40000"/>
                    </a:schemeClr>
                  </a:outerShdw>
                </a:effectLst>
                <a:latin typeface="+mn-ea"/>
              </a:rPr>
              <a:t>研究方法</a:t>
            </a:r>
            <a:endParaRPr lang="en-US" altLang="zh-CN" sz="2400" b="1" dirty="0">
              <a:effectLst>
                <a:outerShdw blurRad="38100" dist="19050" dir="2700000" algn="tl" rotWithShape="0">
                  <a:schemeClr val="dk1">
                    <a:alpha val="40000"/>
                  </a:schemeClr>
                </a:outerShdw>
              </a:effectLst>
              <a:latin typeface="+mn-ea"/>
            </a:endParaRPr>
          </a:p>
        </p:txBody>
      </p:sp>
      <p:grpSp>
        <p:nvGrpSpPr>
          <p:cNvPr id="26" name="组合 25"/>
          <p:cNvGrpSpPr/>
          <p:nvPr/>
        </p:nvGrpSpPr>
        <p:grpSpPr>
          <a:xfrm>
            <a:off x="2976880" y="2294255"/>
            <a:ext cx="664845" cy="644369"/>
            <a:chOff x="4724400" y="1452562"/>
            <a:chExt cx="942975" cy="942975"/>
          </a:xfrm>
        </p:grpSpPr>
        <p:sp>
          <p:nvSpPr>
            <p:cNvPr id="27" name="椭圆 26"/>
            <p:cNvSpPr/>
            <p:nvPr/>
          </p:nvSpPr>
          <p:spPr>
            <a:xfrm>
              <a:off x="4724400" y="1452562"/>
              <a:ext cx="942975" cy="942975"/>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875708" y="1631910"/>
              <a:ext cx="791667" cy="583578"/>
            </a:xfrm>
            <a:prstGeom prst="rect">
              <a:avLst/>
            </a:prstGeom>
            <a:noFill/>
          </p:spPr>
          <p:txBody>
            <a:bodyPr wrap="square" rtlCol="0">
              <a:spAutoFit/>
            </a:bodyPr>
            <a:lstStyle/>
            <a:p>
              <a:pPr algn="ctr"/>
              <a:r>
                <a:rPr lang="en-US" altLang="zh-CN" sz="2000">
                  <a:solidFill>
                    <a:schemeClr val="bg1"/>
                  </a:solidFill>
                </a:rPr>
                <a:t>02</a:t>
              </a:r>
              <a:endParaRPr lang="en-US" altLang="zh-CN" sz="2000" dirty="0">
                <a:solidFill>
                  <a:schemeClr val="bg1"/>
                </a:solidFill>
              </a:endParaRPr>
            </a:p>
          </p:txBody>
        </p:sp>
      </p:grpSp>
      <p:grpSp>
        <p:nvGrpSpPr>
          <p:cNvPr id="29" name="组合 28"/>
          <p:cNvGrpSpPr/>
          <p:nvPr/>
        </p:nvGrpSpPr>
        <p:grpSpPr>
          <a:xfrm>
            <a:off x="4071620" y="2353008"/>
            <a:ext cx="7410450" cy="1153462"/>
            <a:chOff x="910272" y="2622086"/>
            <a:chExt cx="3243943" cy="1153316"/>
          </a:xfrm>
        </p:grpSpPr>
        <p:sp>
          <p:nvSpPr>
            <p:cNvPr id="36" name="文本框 35"/>
            <p:cNvSpPr txBox="1"/>
            <p:nvPr/>
          </p:nvSpPr>
          <p:spPr>
            <a:xfrm>
              <a:off x="910274" y="3221728"/>
              <a:ext cx="2823924" cy="553674"/>
            </a:xfrm>
            <a:prstGeom prst="rect">
              <a:avLst/>
            </a:prstGeom>
            <a:noFill/>
          </p:spPr>
          <p:txBody>
            <a:bodyPr wrap="square" lIns="0" tIns="0" rIns="0" bIns="0" rtlCol="0">
              <a:spAutoFit/>
            </a:bodyPr>
            <a:lstStyle/>
            <a:p>
              <a:pPr algn="just">
                <a:lnSpc>
                  <a:spcPct val="150000"/>
                </a:lnSpc>
              </a:pPr>
              <a:endParaRPr lang="zh-CN" altLang="en-US" sz="2400" dirty="0">
                <a:solidFill>
                  <a:schemeClr val="tx2"/>
                </a:solidFill>
                <a:latin typeface="+mn-ea"/>
              </a:endParaRPr>
            </a:p>
          </p:txBody>
        </p:sp>
        <p:sp>
          <p:nvSpPr>
            <p:cNvPr id="37" name="文本框 36"/>
            <p:cNvSpPr txBox="1"/>
            <p:nvPr/>
          </p:nvSpPr>
          <p:spPr>
            <a:xfrm>
              <a:off x="910272" y="2622086"/>
              <a:ext cx="3243943" cy="830475"/>
            </a:xfrm>
            <a:prstGeom prst="rect">
              <a:avLst/>
            </a:prstGeom>
            <a:noFill/>
          </p:spPr>
          <p:txBody>
            <a:bodyPr wrap="square" lIns="0" tIns="0" rIns="0" bIns="0" rtlCol="0" anchor="ctr">
              <a:spAutoFit/>
            </a:bodyPr>
            <a:lstStyle/>
            <a:p>
              <a:pPr algn="l">
                <a:buClr>
                  <a:schemeClr val="accent3"/>
                </a:buClr>
              </a:pPr>
              <a:r>
                <a:rPr altLang="zh-CN" sz="1800" b="1" dirty="0">
                  <a:latin typeface="宋体" panose="02010600030101010101" pitchFamily="2" charset="-122"/>
                  <a:ea typeface="宋体" panose="02010600030101010101" pitchFamily="2" charset="-122"/>
                </a:rPr>
                <a:t>课堂观察法。在尽可能不影响正常教学实施的情况下，不断听课观察记笔记，整理得到笔者想要的一线教师的留白使用情况观察最真实的课堂，才能了解一线教师对留白的真实使用状态。</a:t>
              </a:r>
            </a:p>
          </p:txBody>
        </p:sp>
      </p:grpSp>
      <p:grpSp>
        <p:nvGrpSpPr>
          <p:cNvPr id="38" name="组合 37"/>
          <p:cNvGrpSpPr/>
          <p:nvPr/>
        </p:nvGrpSpPr>
        <p:grpSpPr>
          <a:xfrm>
            <a:off x="3000375" y="5577205"/>
            <a:ext cx="673271" cy="600075"/>
            <a:chOff x="4724400" y="1452562"/>
            <a:chExt cx="942975" cy="942975"/>
          </a:xfrm>
        </p:grpSpPr>
        <p:sp>
          <p:nvSpPr>
            <p:cNvPr id="39" name="椭圆 38"/>
            <p:cNvSpPr/>
            <p:nvPr/>
          </p:nvSpPr>
          <p:spPr>
            <a:xfrm>
              <a:off x="4724400" y="1452562"/>
              <a:ext cx="942975" cy="942975"/>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4731351" y="1610302"/>
              <a:ext cx="935784" cy="626654"/>
            </a:xfrm>
            <a:prstGeom prst="rect">
              <a:avLst/>
            </a:prstGeom>
            <a:noFill/>
          </p:spPr>
          <p:txBody>
            <a:bodyPr wrap="square" rtlCol="0">
              <a:spAutoFit/>
            </a:bodyPr>
            <a:lstStyle/>
            <a:p>
              <a:pPr algn="ctr"/>
              <a:r>
                <a:rPr lang="en-US" altLang="zh-CN" sz="2000">
                  <a:solidFill>
                    <a:schemeClr val="bg1"/>
                  </a:solidFill>
                </a:rPr>
                <a:t>05</a:t>
              </a:r>
              <a:endParaRPr lang="en-US" altLang="zh-CN" sz="2000" dirty="0">
                <a:solidFill>
                  <a:schemeClr val="bg1"/>
                </a:solidFill>
              </a:endParaRPr>
            </a:p>
          </p:txBody>
        </p:sp>
      </p:grpSp>
      <p:grpSp>
        <p:nvGrpSpPr>
          <p:cNvPr id="41" name="组合 40"/>
          <p:cNvGrpSpPr/>
          <p:nvPr/>
        </p:nvGrpSpPr>
        <p:grpSpPr>
          <a:xfrm>
            <a:off x="4071620" y="4562172"/>
            <a:ext cx="7609204" cy="1015033"/>
            <a:chOff x="910272" y="2760497"/>
            <a:chExt cx="3330948" cy="1014905"/>
          </a:xfrm>
        </p:grpSpPr>
        <p:sp>
          <p:nvSpPr>
            <p:cNvPr id="42" name="文本框 41"/>
            <p:cNvSpPr txBox="1"/>
            <p:nvPr/>
          </p:nvSpPr>
          <p:spPr>
            <a:xfrm>
              <a:off x="910274" y="3221728"/>
              <a:ext cx="2823924" cy="553674"/>
            </a:xfrm>
            <a:prstGeom prst="rect">
              <a:avLst/>
            </a:prstGeom>
            <a:noFill/>
          </p:spPr>
          <p:txBody>
            <a:bodyPr wrap="square" lIns="0" tIns="0" rIns="0" bIns="0" rtlCol="0">
              <a:spAutoFit/>
            </a:bodyPr>
            <a:lstStyle/>
            <a:p>
              <a:pPr algn="just">
                <a:lnSpc>
                  <a:spcPct val="150000"/>
                </a:lnSpc>
              </a:pPr>
              <a:endParaRPr lang="zh-CN" altLang="en-US" sz="2400" dirty="0">
                <a:solidFill>
                  <a:schemeClr val="tx2"/>
                </a:solidFill>
                <a:latin typeface="+mn-ea"/>
              </a:endParaRPr>
            </a:p>
          </p:txBody>
        </p:sp>
        <p:sp>
          <p:nvSpPr>
            <p:cNvPr id="43" name="文本框 42"/>
            <p:cNvSpPr txBox="1"/>
            <p:nvPr/>
          </p:nvSpPr>
          <p:spPr>
            <a:xfrm>
              <a:off x="910272" y="2760497"/>
              <a:ext cx="3330948" cy="553650"/>
            </a:xfrm>
            <a:prstGeom prst="rect">
              <a:avLst/>
            </a:prstGeom>
            <a:noFill/>
          </p:spPr>
          <p:txBody>
            <a:bodyPr wrap="square" lIns="0" tIns="0" rIns="0" bIns="0" rtlCol="0" anchor="ctr">
              <a:spAutoFit/>
            </a:bodyPr>
            <a:lstStyle/>
            <a:p>
              <a:pPr algn="l">
                <a:buClr>
                  <a:schemeClr val="accent3"/>
                </a:buClr>
              </a:pPr>
              <a:r>
                <a:rPr altLang="zh-CN" sz="1800" b="1" dirty="0">
                  <a:latin typeface="宋体" panose="02010600030101010101" pitchFamily="2" charset="-122"/>
                  <a:ea typeface="宋体" panose="02010600030101010101" pitchFamily="2" charset="-122"/>
                </a:rPr>
                <a:t>行动研究法。在行动中研究，在行动中不断修正和调整研究方案，将研究与实践紧密结合起来。</a:t>
              </a:r>
            </a:p>
          </p:txBody>
        </p:sp>
      </p:grpSp>
      <p:grpSp>
        <p:nvGrpSpPr>
          <p:cNvPr id="44" name="组合 43"/>
          <p:cNvGrpSpPr/>
          <p:nvPr/>
        </p:nvGrpSpPr>
        <p:grpSpPr>
          <a:xfrm>
            <a:off x="2998470" y="4517390"/>
            <a:ext cx="664845" cy="644369"/>
            <a:chOff x="4724400" y="1452562"/>
            <a:chExt cx="942975" cy="942975"/>
          </a:xfrm>
        </p:grpSpPr>
        <p:sp>
          <p:nvSpPr>
            <p:cNvPr id="45" name="椭圆 44"/>
            <p:cNvSpPr/>
            <p:nvPr/>
          </p:nvSpPr>
          <p:spPr>
            <a:xfrm>
              <a:off x="4724400" y="1452562"/>
              <a:ext cx="942975" cy="942975"/>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4875708" y="1631910"/>
              <a:ext cx="791667" cy="583578"/>
            </a:xfrm>
            <a:prstGeom prst="rect">
              <a:avLst/>
            </a:prstGeom>
            <a:noFill/>
          </p:spPr>
          <p:txBody>
            <a:bodyPr wrap="square" rtlCol="0">
              <a:spAutoFit/>
            </a:bodyPr>
            <a:lstStyle/>
            <a:p>
              <a:pPr algn="ctr"/>
              <a:r>
                <a:rPr lang="en-US" altLang="zh-CN" sz="2000">
                  <a:solidFill>
                    <a:schemeClr val="bg1"/>
                  </a:solidFill>
                </a:rPr>
                <a:t>04</a:t>
              </a:r>
              <a:endParaRPr lang="en-US" altLang="zh-CN" sz="2000" dirty="0">
                <a:solidFill>
                  <a:schemeClr val="bg1"/>
                </a:solidFill>
              </a:endParaRPr>
            </a:p>
          </p:txBody>
        </p:sp>
      </p:grpSp>
      <p:grpSp>
        <p:nvGrpSpPr>
          <p:cNvPr id="47" name="组合 46"/>
          <p:cNvGrpSpPr/>
          <p:nvPr/>
        </p:nvGrpSpPr>
        <p:grpSpPr>
          <a:xfrm>
            <a:off x="4071620" y="5677231"/>
            <a:ext cx="7609204" cy="1015034"/>
            <a:chOff x="910272" y="2760496"/>
            <a:chExt cx="3330948" cy="1014906"/>
          </a:xfrm>
        </p:grpSpPr>
        <p:sp>
          <p:nvSpPr>
            <p:cNvPr id="48" name="文本框 47"/>
            <p:cNvSpPr txBox="1"/>
            <p:nvPr/>
          </p:nvSpPr>
          <p:spPr>
            <a:xfrm>
              <a:off x="910274" y="3221728"/>
              <a:ext cx="2823924" cy="553674"/>
            </a:xfrm>
            <a:prstGeom prst="rect">
              <a:avLst/>
            </a:prstGeom>
            <a:noFill/>
          </p:spPr>
          <p:txBody>
            <a:bodyPr wrap="square" lIns="0" tIns="0" rIns="0" bIns="0" rtlCol="0">
              <a:spAutoFit/>
            </a:bodyPr>
            <a:lstStyle/>
            <a:p>
              <a:pPr algn="just">
                <a:lnSpc>
                  <a:spcPct val="150000"/>
                </a:lnSpc>
              </a:pPr>
              <a:endParaRPr lang="zh-CN" altLang="en-US" sz="2400" dirty="0">
                <a:solidFill>
                  <a:schemeClr val="tx2"/>
                </a:solidFill>
                <a:latin typeface="+mn-ea"/>
              </a:endParaRPr>
            </a:p>
          </p:txBody>
        </p:sp>
        <p:sp>
          <p:nvSpPr>
            <p:cNvPr id="49" name="文本框 48"/>
            <p:cNvSpPr txBox="1"/>
            <p:nvPr/>
          </p:nvSpPr>
          <p:spPr>
            <a:xfrm>
              <a:off x="910272" y="2760496"/>
              <a:ext cx="3330948" cy="553650"/>
            </a:xfrm>
            <a:prstGeom prst="rect">
              <a:avLst/>
            </a:prstGeom>
            <a:noFill/>
          </p:spPr>
          <p:txBody>
            <a:bodyPr wrap="square" lIns="0" tIns="0" rIns="0" bIns="0" rtlCol="0" anchor="ctr">
              <a:spAutoFit/>
            </a:bodyPr>
            <a:lstStyle/>
            <a:p>
              <a:pPr algn="l">
                <a:buClr>
                  <a:schemeClr val="accent3"/>
                </a:buClr>
              </a:pPr>
              <a:r>
                <a:rPr altLang="zh-CN" sz="1800" b="1" dirty="0">
                  <a:latin typeface="宋体" panose="02010600030101010101" pitchFamily="2" charset="-122"/>
                  <a:ea typeface="宋体" panose="02010600030101010101" pitchFamily="2" charset="-122"/>
                </a:rPr>
                <a:t>个案研究法。对某一个学生或班级进行深入具体的研究，然后再作比较，找出规律性的东西。以便及时对研究进行调整和完善。</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2"/>
          <p:cNvSpPr/>
          <p:nvPr/>
        </p:nvSpPr>
        <p:spPr>
          <a:xfrm>
            <a:off x="1676400" y="2638426"/>
            <a:ext cx="8524875" cy="3200400"/>
          </a:xfrm>
          <a:custGeom>
            <a:avLst/>
            <a:gdLst>
              <a:gd name="connsiteX0" fmla="*/ 5523725 w 8953500"/>
              <a:gd name="connsiteY0" fmla="*/ 2543552 h 3400425"/>
              <a:gd name="connsiteX1" fmla="*/ 5928437 w 8953500"/>
              <a:gd name="connsiteY1" fmla="*/ 2591419 h 3400425"/>
              <a:gd name="connsiteX2" fmla="*/ 8263639 w 8953500"/>
              <a:gd name="connsiteY2" fmla="*/ 2726770 h 3400425"/>
              <a:gd name="connsiteX3" fmla="*/ 8373991 w 8953500"/>
              <a:gd name="connsiteY3" fmla="*/ 2612196 h 3400425"/>
              <a:gd name="connsiteX4" fmla="*/ 8953500 w 8953500"/>
              <a:gd name="connsiteY4" fmla="*/ 2975175 h 3400425"/>
              <a:gd name="connsiteX5" fmla="*/ 7639991 w 8953500"/>
              <a:gd name="connsiteY5" fmla="*/ 3400425 h 3400425"/>
              <a:gd name="connsiteX6" fmla="*/ 7852067 w 8953500"/>
              <a:gd name="connsiteY6" fmla="*/ 3179048 h 3400425"/>
              <a:gd name="connsiteX7" fmla="*/ 5177376 w 8953500"/>
              <a:gd name="connsiteY7" fmla="*/ 2951455 h 3400425"/>
              <a:gd name="connsiteX8" fmla="*/ 5126420 w 8953500"/>
              <a:gd name="connsiteY8" fmla="*/ 2941645 h 3400425"/>
              <a:gd name="connsiteX9" fmla="*/ 4423410 w 8953500"/>
              <a:gd name="connsiteY9" fmla="*/ 1478535 h 3400425"/>
              <a:gd name="connsiteX10" fmla="*/ 4808413 w 8953500"/>
              <a:gd name="connsiteY10" fmla="*/ 1594948 h 3400425"/>
              <a:gd name="connsiteX11" fmla="*/ 4769021 w 8953500"/>
              <a:gd name="connsiteY11" fmla="*/ 1619342 h 3400425"/>
              <a:gd name="connsiteX12" fmla="*/ 4199974 w 8953500"/>
              <a:gd name="connsiteY12" fmla="*/ 2247017 h 3400425"/>
              <a:gd name="connsiteX13" fmla="*/ 5103083 w 8953500"/>
              <a:gd name="connsiteY13" fmla="*/ 2486137 h 3400425"/>
              <a:gd name="connsiteX14" fmla="*/ 5265296 w 8953500"/>
              <a:gd name="connsiteY14" fmla="*/ 2510119 h 3400425"/>
              <a:gd name="connsiteX15" fmla="*/ 4882056 w 8953500"/>
              <a:gd name="connsiteY15" fmla="*/ 2894119 h 3400425"/>
              <a:gd name="connsiteX16" fmla="*/ 4641492 w 8953500"/>
              <a:gd name="connsiteY16" fmla="*/ 2840317 h 3400425"/>
              <a:gd name="connsiteX17" fmla="*/ 3472448 w 8953500"/>
              <a:gd name="connsiteY17" fmla="*/ 2400586 h 3400425"/>
              <a:gd name="connsiteX18" fmla="*/ 4409749 w 8953500"/>
              <a:gd name="connsiteY18" fmla="*/ 1486262 h 3400425"/>
              <a:gd name="connsiteX19" fmla="*/ 3732946 w 8953500"/>
              <a:gd name="connsiteY19" fmla="*/ 489280 h 3400425"/>
              <a:gd name="connsiteX20" fmla="*/ 3964896 w 8953500"/>
              <a:gd name="connsiteY20" fmla="*/ 540992 h 3400425"/>
              <a:gd name="connsiteX21" fmla="*/ 5196566 w 8953500"/>
              <a:gd name="connsiteY21" fmla="*/ 946680 h 3400425"/>
              <a:gd name="connsiteX22" fmla="*/ 5054005 w 8953500"/>
              <a:gd name="connsiteY22" fmla="*/ 1436625 h 3400425"/>
              <a:gd name="connsiteX23" fmla="*/ 4969153 w 8953500"/>
              <a:gd name="connsiteY23" fmla="*/ 1493026 h 3400425"/>
              <a:gd name="connsiteX24" fmla="*/ 4594426 w 8953500"/>
              <a:gd name="connsiteY24" fmla="*/ 1379721 h 3400425"/>
              <a:gd name="connsiteX25" fmla="*/ 4659421 w 8953500"/>
              <a:gd name="connsiteY25" fmla="*/ 1340401 h 3400425"/>
              <a:gd name="connsiteX26" fmla="*/ 4834962 w 8953500"/>
              <a:gd name="connsiteY26" fmla="*/ 1209698 h 3400425"/>
              <a:gd name="connsiteX27" fmla="*/ 3646551 w 8953500"/>
              <a:gd name="connsiteY27" fmla="*/ 638988 h 3400425"/>
              <a:gd name="connsiteX28" fmla="*/ 3596160 w 8953500"/>
              <a:gd name="connsiteY28" fmla="*/ 626337 h 3400425"/>
              <a:gd name="connsiteX29" fmla="*/ 2141706 w 8953500"/>
              <a:gd name="connsiteY29" fmla="*/ 210931 h 3400425"/>
              <a:gd name="connsiteX30" fmla="*/ 2190516 w 8953500"/>
              <a:gd name="connsiteY30" fmla="*/ 217151 h 3400425"/>
              <a:gd name="connsiteX31" fmla="*/ 3294213 w 8953500"/>
              <a:gd name="connsiteY31" fmla="*/ 399111 h 3400425"/>
              <a:gd name="connsiteX32" fmla="*/ 3578833 w 8953500"/>
              <a:gd name="connsiteY32" fmla="*/ 456247 h 3400425"/>
              <a:gd name="connsiteX33" fmla="*/ 3446563 w 8953500"/>
              <a:gd name="connsiteY33" fmla="*/ 588779 h 3400425"/>
              <a:gd name="connsiteX34" fmla="*/ 3284952 w 8953500"/>
              <a:gd name="connsiteY34" fmla="*/ 548205 h 3400425"/>
              <a:gd name="connsiteX35" fmla="*/ 2487377 w 8953500"/>
              <a:gd name="connsiteY35" fmla="*/ 373312 h 3400425"/>
              <a:gd name="connsiteX36" fmla="*/ 2058609 w 8953500"/>
              <a:gd name="connsiteY36" fmla="*/ 294192 h 3400425"/>
              <a:gd name="connsiteX37" fmla="*/ 0 w 8953500"/>
              <a:gd name="connsiteY37" fmla="*/ 0 h 3400425"/>
              <a:gd name="connsiteX38" fmla="*/ 1433028 w 8953500"/>
              <a:gd name="connsiteY38" fmla="*/ 120621 h 3400425"/>
              <a:gd name="connsiteX39" fmla="*/ 2007904 w 8953500"/>
              <a:gd name="connsiteY39" fmla="*/ 193880 h 3400425"/>
              <a:gd name="connsiteX40" fmla="*/ 1931245 w 8953500"/>
              <a:gd name="connsiteY40" fmla="*/ 270690 h 3400425"/>
              <a:gd name="connsiteX41" fmla="*/ 1636963 w 8953500"/>
              <a:gd name="connsiteY41" fmla="*/ 216387 h 3400425"/>
              <a:gd name="connsiteX42" fmla="*/ 0 w 8953500"/>
              <a:gd name="connsiteY42" fmla="*/ 0 h 340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953500" h="3400425">
                <a:moveTo>
                  <a:pt x="5523725" y="2543552"/>
                </a:moveTo>
                <a:lnTo>
                  <a:pt x="5928437" y="2591419"/>
                </a:lnTo>
                <a:cubicBezTo>
                  <a:pt x="6715435" y="2672028"/>
                  <a:pt x="7603556" y="2717796"/>
                  <a:pt x="8263639" y="2726770"/>
                </a:cubicBezTo>
                <a:lnTo>
                  <a:pt x="8373991" y="2612196"/>
                </a:lnTo>
                <a:lnTo>
                  <a:pt x="8953500" y="2975175"/>
                </a:lnTo>
                <a:lnTo>
                  <a:pt x="7639991" y="3400425"/>
                </a:lnTo>
                <a:lnTo>
                  <a:pt x="7852067" y="3179048"/>
                </a:lnTo>
                <a:cubicBezTo>
                  <a:pt x="6739834" y="3161161"/>
                  <a:pt x="5858768" y="3072747"/>
                  <a:pt x="5177376" y="2951455"/>
                </a:cubicBezTo>
                <a:lnTo>
                  <a:pt x="5126420" y="2941645"/>
                </a:lnTo>
                <a:close/>
                <a:moveTo>
                  <a:pt x="4423410" y="1478535"/>
                </a:moveTo>
                <a:lnTo>
                  <a:pt x="4808413" y="1594948"/>
                </a:lnTo>
                <a:lnTo>
                  <a:pt x="4769021" y="1619342"/>
                </a:lnTo>
                <a:cubicBezTo>
                  <a:pt x="4368494" y="1862758"/>
                  <a:pt x="3944385" y="2098677"/>
                  <a:pt x="4199974" y="2247017"/>
                </a:cubicBezTo>
                <a:cubicBezTo>
                  <a:pt x="4359718" y="2339730"/>
                  <a:pt x="4687541" y="2419596"/>
                  <a:pt x="5103083" y="2486137"/>
                </a:cubicBezTo>
                <a:lnTo>
                  <a:pt x="5265296" y="2510119"/>
                </a:lnTo>
                <a:lnTo>
                  <a:pt x="4882056" y="2894119"/>
                </a:lnTo>
                <a:lnTo>
                  <a:pt x="4641492" y="2840317"/>
                </a:lnTo>
                <a:cubicBezTo>
                  <a:pt x="4071630" y="2703311"/>
                  <a:pt x="3692445" y="2544184"/>
                  <a:pt x="3472448" y="2400586"/>
                </a:cubicBezTo>
                <a:cubicBezTo>
                  <a:pt x="3095310" y="2154417"/>
                  <a:pt x="3861485" y="1789819"/>
                  <a:pt x="4409749" y="1486262"/>
                </a:cubicBezTo>
                <a:close/>
                <a:moveTo>
                  <a:pt x="3732946" y="489280"/>
                </a:moveTo>
                <a:lnTo>
                  <a:pt x="3964896" y="540992"/>
                </a:lnTo>
                <a:cubicBezTo>
                  <a:pt x="4491753" y="665083"/>
                  <a:pt x="4928159" y="802815"/>
                  <a:pt x="5196566" y="946680"/>
                </a:cubicBezTo>
                <a:cubicBezTo>
                  <a:pt x="5459009" y="1080429"/>
                  <a:pt x="5312589" y="1255005"/>
                  <a:pt x="5054005" y="1436625"/>
                </a:cubicBezTo>
                <a:lnTo>
                  <a:pt x="4969153" y="1493026"/>
                </a:lnTo>
                <a:lnTo>
                  <a:pt x="4594426" y="1379721"/>
                </a:lnTo>
                <a:lnTo>
                  <a:pt x="4659421" y="1340401"/>
                </a:lnTo>
                <a:cubicBezTo>
                  <a:pt x="4732390" y="1294030"/>
                  <a:pt x="4793004" y="1250185"/>
                  <a:pt x="4834962" y="1209698"/>
                </a:cubicBezTo>
                <a:cubicBezTo>
                  <a:pt x="4981813" y="1067993"/>
                  <a:pt x="4453251" y="851820"/>
                  <a:pt x="3646551" y="638988"/>
                </a:cubicBezTo>
                <a:lnTo>
                  <a:pt x="3596160" y="626337"/>
                </a:lnTo>
                <a:close/>
                <a:moveTo>
                  <a:pt x="2141706" y="210931"/>
                </a:moveTo>
                <a:lnTo>
                  <a:pt x="2190516" y="217151"/>
                </a:lnTo>
                <a:cubicBezTo>
                  <a:pt x="2568644" y="270731"/>
                  <a:pt x="2942126" y="331925"/>
                  <a:pt x="3294213" y="399111"/>
                </a:cubicBezTo>
                <a:lnTo>
                  <a:pt x="3578833" y="456247"/>
                </a:lnTo>
                <a:lnTo>
                  <a:pt x="3446563" y="588779"/>
                </a:lnTo>
                <a:lnTo>
                  <a:pt x="3284952" y="548205"/>
                </a:lnTo>
                <a:cubicBezTo>
                  <a:pt x="3034077" y="488122"/>
                  <a:pt x="2765130" y="429219"/>
                  <a:pt x="2487377" y="373312"/>
                </a:cubicBezTo>
                <a:lnTo>
                  <a:pt x="2058609" y="294192"/>
                </a:lnTo>
                <a:close/>
                <a:moveTo>
                  <a:pt x="0" y="0"/>
                </a:moveTo>
                <a:cubicBezTo>
                  <a:pt x="439614" y="22188"/>
                  <a:pt x="930524" y="63676"/>
                  <a:pt x="1433028" y="120621"/>
                </a:cubicBezTo>
                <a:lnTo>
                  <a:pt x="2007904" y="193880"/>
                </a:lnTo>
                <a:lnTo>
                  <a:pt x="1931245" y="270690"/>
                </a:lnTo>
                <a:lnTo>
                  <a:pt x="1636963" y="216387"/>
                </a:lnTo>
                <a:cubicBezTo>
                  <a:pt x="1064763" y="120180"/>
                  <a:pt x="494399" y="43212"/>
                  <a:pt x="0" y="0"/>
                </a:cubicBezTo>
                <a:close/>
              </a:path>
            </a:pathLst>
          </a:custGeom>
          <a:gradFill flip="none" rotWithShape="1">
            <a:gsLst>
              <a:gs pos="0">
                <a:schemeClr val="bg1">
                  <a:lumMod val="65000"/>
                </a:schemeClr>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629166" y="3963576"/>
            <a:ext cx="1173480" cy="1162050"/>
            <a:chOff x="7562850" y="3749139"/>
            <a:chExt cx="1540315" cy="1525312"/>
          </a:xfrm>
        </p:grpSpPr>
        <p:sp>
          <p:nvSpPr>
            <p:cNvPr id="4" name="任意多边形 7"/>
            <p:cNvSpPr/>
            <p:nvPr/>
          </p:nvSpPr>
          <p:spPr>
            <a:xfrm rot="8100000">
              <a:off x="7562850" y="3749139"/>
              <a:ext cx="1525312" cy="1525312"/>
            </a:xfrm>
            <a:custGeom>
              <a:avLst/>
              <a:gdLst>
                <a:gd name="connsiteX0" fmla="*/ 193892 w 1323976"/>
                <a:gd name="connsiteY0" fmla="*/ 1130084 h 1323976"/>
                <a:gd name="connsiteX1" fmla="*/ 0 w 1323976"/>
                <a:gd name="connsiteY1" fmla="*/ 661988 h 1323976"/>
                <a:gd name="connsiteX2" fmla="*/ 1 w 1323976"/>
                <a:gd name="connsiteY2" fmla="*/ 661988 h 1323976"/>
                <a:gd name="connsiteX3" fmla="*/ 661989 w 1323976"/>
                <a:gd name="connsiteY3" fmla="*/ 0 h 1323976"/>
                <a:gd name="connsiteX4" fmla="*/ 1323976 w 1323976"/>
                <a:gd name="connsiteY4" fmla="*/ 0 h 1323976"/>
                <a:gd name="connsiteX5" fmla="*/ 1323976 w 1323976"/>
                <a:gd name="connsiteY5" fmla="*/ 661988 h 1323976"/>
                <a:gd name="connsiteX6" fmla="*/ 661988 w 1323976"/>
                <a:gd name="connsiteY6" fmla="*/ 1323976 h 1323976"/>
                <a:gd name="connsiteX7" fmla="*/ 193892 w 1323976"/>
                <a:gd name="connsiteY7" fmla="*/ 1130084 h 13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976" h="1323976">
                  <a:moveTo>
                    <a:pt x="193892" y="1130084"/>
                  </a:moveTo>
                  <a:cubicBezTo>
                    <a:pt x="74096" y="1010288"/>
                    <a:pt x="0" y="844791"/>
                    <a:pt x="0" y="661988"/>
                  </a:cubicBezTo>
                  <a:lnTo>
                    <a:pt x="1" y="661988"/>
                  </a:lnTo>
                  <a:cubicBezTo>
                    <a:pt x="1" y="296382"/>
                    <a:pt x="296383" y="0"/>
                    <a:pt x="661989" y="0"/>
                  </a:cubicBezTo>
                  <a:lnTo>
                    <a:pt x="1323976" y="0"/>
                  </a:lnTo>
                  <a:lnTo>
                    <a:pt x="1323976" y="661988"/>
                  </a:lnTo>
                  <a:cubicBezTo>
                    <a:pt x="1323976" y="1027594"/>
                    <a:pt x="1027594" y="1323976"/>
                    <a:pt x="661988" y="1323976"/>
                  </a:cubicBezTo>
                  <a:cubicBezTo>
                    <a:pt x="479185" y="1323976"/>
                    <a:pt x="313688" y="1249881"/>
                    <a:pt x="193892" y="113008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583688" y="3880833"/>
              <a:ext cx="1519477" cy="1261925"/>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t>20</a:t>
              </a:r>
              <a:r>
                <a:rPr lang="en-US" b="1" dirty="0"/>
                <a:t>24.6</a:t>
              </a:r>
            </a:p>
          </p:txBody>
        </p:sp>
      </p:grpSp>
      <p:grpSp>
        <p:nvGrpSpPr>
          <p:cNvPr id="6" name="组合 5"/>
          <p:cNvGrpSpPr/>
          <p:nvPr/>
        </p:nvGrpSpPr>
        <p:grpSpPr>
          <a:xfrm>
            <a:off x="4670791" y="3760803"/>
            <a:ext cx="1485900" cy="1050279"/>
            <a:chOff x="7246534" y="3749139"/>
            <a:chExt cx="2157961" cy="1525312"/>
          </a:xfrm>
        </p:grpSpPr>
        <p:sp>
          <p:nvSpPr>
            <p:cNvPr id="7" name="任意多边形 7"/>
            <p:cNvSpPr/>
            <p:nvPr/>
          </p:nvSpPr>
          <p:spPr>
            <a:xfrm rot="8100000">
              <a:off x="7562850" y="3749139"/>
              <a:ext cx="1525312" cy="1525312"/>
            </a:xfrm>
            <a:custGeom>
              <a:avLst/>
              <a:gdLst>
                <a:gd name="connsiteX0" fmla="*/ 193892 w 1323976"/>
                <a:gd name="connsiteY0" fmla="*/ 1130084 h 1323976"/>
                <a:gd name="connsiteX1" fmla="*/ 0 w 1323976"/>
                <a:gd name="connsiteY1" fmla="*/ 661988 h 1323976"/>
                <a:gd name="connsiteX2" fmla="*/ 1 w 1323976"/>
                <a:gd name="connsiteY2" fmla="*/ 661988 h 1323976"/>
                <a:gd name="connsiteX3" fmla="*/ 661989 w 1323976"/>
                <a:gd name="connsiteY3" fmla="*/ 0 h 1323976"/>
                <a:gd name="connsiteX4" fmla="*/ 1323976 w 1323976"/>
                <a:gd name="connsiteY4" fmla="*/ 0 h 1323976"/>
                <a:gd name="connsiteX5" fmla="*/ 1323976 w 1323976"/>
                <a:gd name="connsiteY5" fmla="*/ 661988 h 1323976"/>
                <a:gd name="connsiteX6" fmla="*/ 661988 w 1323976"/>
                <a:gd name="connsiteY6" fmla="*/ 1323976 h 1323976"/>
                <a:gd name="connsiteX7" fmla="*/ 193892 w 1323976"/>
                <a:gd name="connsiteY7" fmla="*/ 1130084 h 13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976" h="1323976">
                  <a:moveTo>
                    <a:pt x="193892" y="1130084"/>
                  </a:moveTo>
                  <a:cubicBezTo>
                    <a:pt x="74096" y="1010288"/>
                    <a:pt x="0" y="844791"/>
                    <a:pt x="0" y="661988"/>
                  </a:cubicBezTo>
                  <a:lnTo>
                    <a:pt x="1" y="661988"/>
                  </a:lnTo>
                  <a:cubicBezTo>
                    <a:pt x="1" y="296382"/>
                    <a:pt x="296383" y="0"/>
                    <a:pt x="661989" y="0"/>
                  </a:cubicBezTo>
                  <a:lnTo>
                    <a:pt x="1323976" y="0"/>
                  </a:lnTo>
                  <a:lnTo>
                    <a:pt x="1323976" y="661988"/>
                  </a:lnTo>
                  <a:cubicBezTo>
                    <a:pt x="1323976" y="1027594"/>
                    <a:pt x="1027594" y="1323976"/>
                    <a:pt x="661988" y="1323976"/>
                  </a:cubicBezTo>
                  <a:cubicBezTo>
                    <a:pt x="479185" y="1323976"/>
                    <a:pt x="313688" y="1249881"/>
                    <a:pt x="193892" y="113008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246534" y="3881014"/>
              <a:ext cx="2157961" cy="1261577"/>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b="1" dirty="0"/>
                <a:t>20</a:t>
              </a:r>
              <a:r>
                <a:rPr lang="en-US" b="1" dirty="0"/>
                <a:t>23.1—2024.5</a:t>
              </a:r>
            </a:p>
          </p:txBody>
        </p:sp>
      </p:grpSp>
      <p:grpSp>
        <p:nvGrpSpPr>
          <p:cNvPr id="9" name="组合 8"/>
          <p:cNvGrpSpPr/>
          <p:nvPr/>
        </p:nvGrpSpPr>
        <p:grpSpPr>
          <a:xfrm>
            <a:off x="5848667" y="2482834"/>
            <a:ext cx="1188720" cy="909823"/>
            <a:chOff x="7411681" y="3749139"/>
            <a:chExt cx="1992881" cy="1525312"/>
          </a:xfrm>
        </p:grpSpPr>
        <p:sp>
          <p:nvSpPr>
            <p:cNvPr id="10" name="任意多边形 7"/>
            <p:cNvSpPr/>
            <p:nvPr/>
          </p:nvSpPr>
          <p:spPr>
            <a:xfrm rot="8100000">
              <a:off x="7562850" y="3749139"/>
              <a:ext cx="1525312" cy="1525312"/>
            </a:xfrm>
            <a:custGeom>
              <a:avLst/>
              <a:gdLst>
                <a:gd name="connsiteX0" fmla="*/ 193892 w 1323976"/>
                <a:gd name="connsiteY0" fmla="*/ 1130084 h 1323976"/>
                <a:gd name="connsiteX1" fmla="*/ 0 w 1323976"/>
                <a:gd name="connsiteY1" fmla="*/ 661988 h 1323976"/>
                <a:gd name="connsiteX2" fmla="*/ 1 w 1323976"/>
                <a:gd name="connsiteY2" fmla="*/ 661988 h 1323976"/>
                <a:gd name="connsiteX3" fmla="*/ 661989 w 1323976"/>
                <a:gd name="connsiteY3" fmla="*/ 0 h 1323976"/>
                <a:gd name="connsiteX4" fmla="*/ 1323976 w 1323976"/>
                <a:gd name="connsiteY4" fmla="*/ 0 h 1323976"/>
                <a:gd name="connsiteX5" fmla="*/ 1323976 w 1323976"/>
                <a:gd name="connsiteY5" fmla="*/ 661988 h 1323976"/>
                <a:gd name="connsiteX6" fmla="*/ 661988 w 1323976"/>
                <a:gd name="connsiteY6" fmla="*/ 1323976 h 1323976"/>
                <a:gd name="connsiteX7" fmla="*/ 193892 w 1323976"/>
                <a:gd name="connsiteY7" fmla="*/ 1130084 h 13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976" h="1323976">
                  <a:moveTo>
                    <a:pt x="193892" y="1130084"/>
                  </a:moveTo>
                  <a:cubicBezTo>
                    <a:pt x="74096" y="1010288"/>
                    <a:pt x="0" y="844791"/>
                    <a:pt x="0" y="661988"/>
                  </a:cubicBezTo>
                  <a:lnTo>
                    <a:pt x="1" y="661988"/>
                  </a:lnTo>
                  <a:cubicBezTo>
                    <a:pt x="1" y="296382"/>
                    <a:pt x="296383" y="0"/>
                    <a:pt x="661989" y="0"/>
                  </a:cubicBezTo>
                  <a:lnTo>
                    <a:pt x="1323976" y="0"/>
                  </a:lnTo>
                  <a:lnTo>
                    <a:pt x="1323976" y="661988"/>
                  </a:lnTo>
                  <a:cubicBezTo>
                    <a:pt x="1323976" y="1027594"/>
                    <a:pt x="1027594" y="1323976"/>
                    <a:pt x="661988" y="1323976"/>
                  </a:cubicBezTo>
                  <a:cubicBezTo>
                    <a:pt x="479185" y="1323976"/>
                    <a:pt x="313688" y="1249881"/>
                    <a:pt x="193892" y="113008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411681" y="3881146"/>
              <a:ext cx="1992881" cy="1261519"/>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b="1" dirty="0"/>
                <a:t>20</a:t>
              </a:r>
              <a:r>
                <a:rPr lang="en-US" sz="1600" b="1" dirty="0"/>
                <a:t>22.3—2022.12</a:t>
              </a:r>
            </a:p>
          </p:txBody>
        </p:sp>
      </p:grpSp>
      <p:grpSp>
        <p:nvGrpSpPr>
          <p:cNvPr id="12" name="组合 11"/>
          <p:cNvGrpSpPr/>
          <p:nvPr/>
        </p:nvGrpSpPr>
        <p:grpSpPr>
          <a:xfrm>
            <a:off x="3837593" y="2116843"/>
            <a:ext cx="1036955" cy="733297"/>
            <a:chOff x="7247168" y="3749139"/>
            <a:chExt cx="2156943" cy="1525312"/>
          </a:xfrm>
        </p:grpSpPr>
        <p:sp>
          <p:nvSpPr>
            <p:cNvPr id="13" name="任意多边形 7"/>
            <p:cNvSpPr/>
            <p:nvPr/>
          </p:nvSpPr>
          <p:spPr>
            <a:xfrm rot="8100000">
              <a:off x="7562850" y="3749139"/>
              <a:ext cx="1525312" cy="1525312"/>
            </a:xfrm>
            <a:custGeom>
              <a:avLst/>
              <a:gdLst>
                <a:gd name="connsiteX0" fmla="*/ 193892 w 1323976"/>
                <a:gd name="connsiteY0" fmla="*/ 1130084 h 1323976"/>
                <a:gd name="connsiteX1" fmla="*/ 0 w 1323976"/>
                <a:gd name="connsiteY1" fmla="*/ 661988 h 1323976"/>
                <a:gd name="connsiteX2" fmla="*/ 1 w 1323976"/>
                <a:gd name="connsiteY2" fmla="*/ 661988 h 1323976"/>
                <a:gd name="connsiteX3" fmla="*/ 661989 w 1323976"/>
                <a:gd name="connsiteY3" fmla="*/ 0 h 1323976"/>
                <a:gd name="connsiteX4" fmla="*/ 1323976 w 1323976"/>
                <a:gd name="connsiteY4" fmla="*/ 0 h 1323976"/>
                <a:gd name="connsiteX5" fmla="*/ 1323976 w 1323976"/>
                <a:gd name="connsiteY5" fmla="*/ 661988 h 1323976"/>
                <a:gd name="connsiteX6" fmla="*/ 661988 w 1323976"/>
                <a:gd name="connsiteY6" fmla="*/ 1323976 h 1323976"/>
                <a:gd name="connsiteX7" fmla="*/ 193892 w 1323976"/>
                <a:gd name="connsiteY7" fmla="*/ 1130084 h 13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976" h="1323976">
                  <a:moveTo>
                    <a:pt x="193892" y="1130084"/>
                  </a:moveTo>
                  <a:cubicBezTo>
                    <a:pt x="74096" y="1010288"/>
                    <a:pt x="0" y="844791"/>
                    <a:pt x="0" y="661988"/>
                  </a:cubicBezTo>
                  <a:lnTo>
                    <a:pt x="1" y="661988"/>
                  </a:lnTo>
                  <a:cubicBezTo>
                    <a:pt x="1" y="296382"/>
                    <a:pt x="296383" y="0"/>
                    <a:pt x="661989" y="0"/>
                  </a:cubicBezTo>
                  <a:lnTo>
                    <a:pt x="1323976" y="0"/>
                  </a:lnTo>
                  <a:lnTo>
                    <a:pt x="1323976" y="661988"/>
                  </a:lnTo>
                  <a:cubicBezTo>
                    <a:pt x="1323976" y="1027594"/>
                    <a:pt x="1027594" y="1323976"/>
                    <a:pt x="661988" y="1323976"/>
                  </a:cubicBezTo>
                  <a:cubicBezTo>
                    <a:pt x="479185" y="1323976"/>
                    <a:pt x="313688" y="1249881"/>
                    <a:pt x="193892" y="113008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椭圆 13"/>
            <p:cNvSpPr/>
            <p:nvPr/>
          </p:nvSpPr>
          <p:spPr>
            <a:xfrm>
              <a:off x="7247168" y="3881224"/>
              <a:ext cx="2156943" cy="1261409"/>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200" b="1" dirty="0"/>
                <a:t>20</a:t>
              </a:r>
              <a:r>
                <a:rPr lang="en-US" sz="1200" b="1" dirty="0"/>
                <a:t>21.10—2022.2</a:t>
              </a:r>
            </a:p>
          </p:txBody>
        </p:sp>
      </p:grpSp>
      <p:grpSp>
        <p:nvGrpSpPr>
          <p:cNvPr id="15" name="组合 14"/>
          <p:cNvGrpSpPr/>
          <p:nvPr/>
        </p:nvGrpSpPr>
        <p:grpSpPr>
          <a:xfrm>
            <a:off x="2036445" y="1930400"/>
            <a:ext cx="1012190" cy="707390"/>
            <a:chOff x="7260247" y="3749139"/>
            <a:chExt cx="2129933" cy="1525312"/>
          </a:xfrm>
        </p:grpSpPr>
        <p:sp>
          <p:nvSpPr>
            <p:cNvPr id="16" name="任意多边形 7"/>
            <p:cNvSpPr/>
            <p:nvPr/>
          </p:nvSpPr>
          <p:spPr>
            <a:xfrm rot="8100000">
              <a:off x="7562850" y="3749139"/>
              <a:ext cx="1525312" cy="1525312"/>
            </a:xfrm>
            <a:custGeom>
              <a:avLst/>
              <a:gdLst>
                <a:gd name="connsiteX0" fmla="*/ 193892 w 1323976"/>
                <a:gd name="connsiteY0" fmla="*/ 1130084 h 1323976"/>
                <a:gd name="connsiteX1" fmla="*/ 0 w 1323976"/>
                <a:gd name="connsiteY1" fmla="*/ 661988 h 1323976"/>
                <a:gd name="connsiteX2" fmla="*/ 1 w 1323976"/>
                <a:gd name="connsiteY2" fmla="*/ 661988 h 1323976"/>
                <a:gd name="connsiteX3" fmla="*/ 661989 w 1323976"/>
                <a:gd name="connsiteY3" fmla="*/ 0 h 1323976"/>
                <a:gd name="connsiteX4" fmla="*/ 1323976 w 1323976"/>
                <a:gd name="connsiteY4" fmla="*/ 0 h 1323976"/>
                <a:gd name="connsiteX5" fmla="*/ 1323976 w 1323976"/>
                <a:gd name="connsiteY5" fmla="*/ 661988 h 1323976"/>
                <a:gd name="connsiteX6" fmla="*/ 661988 w 1323976"/>
                <a:gd name="connsiteY6" fmla="*/ 1323976 h 1323976"/>
                <a:gd name="connsiteX7" fmla="*/ 193892 w 1323976"/>
                <a:gd name="connsiteY7" fmla="*/ 1130084 h 1323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3976" h="1323976">
                  <a:moveTo>
                    <a:pt x="193892" y="1130084"/>
                  </a:moveTo>
                  <a:cubicBezTo>
                    <a:pt x="74096" y="1010288"/>
                    <a:pt x="0" y="844791"/>
                    <a:pt x="0" y="661988"/>
                  </a:cubicBezTo>
                  <a:lnTo>
                    <a:pt x="1" y="661988"/>
                  </a:lnTo>
                  <a:cubicBezTo>
                    <a:pt x="1" y="296382"/>
                    <a:pt x="296383" y="0"/>
                    <a:pt x="661989" y="0"/>
                  </a:cubicBezTo>
                  <a:lnTo>
                    <a:pt x="1323976" y="0"/>
                  </a:lnTo>
                  <a:lnTo>
                    <a:pt x="1323976" y="661988"/>
                  </a:lnTo>
                  <a:cubicBezTo>
                    <a:pt x="1323976" y="1027594"/>
                    <a:pt x="1027594" y="1323976"/>
                    <a:pt x="661988" y="1323976"/>
                  </a:cubicBezTo>
                  <a:cubicBezTo>
                    <a:pt x="479185" y="1323976"/>
                    <a:pt x="313688" y="1249881"/>
                    <a:pt x="193892" y="113008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7" name="椭圆 16"/>
            <p:cNvSpPr/>
            <p:nvPr/>
          </p:nvSpPr>
          <p:spPr>
            <a:xfrm>
              <a:off x="7260247" y="3823077"/>
              <a:ext cx="2129933" cy="1318560"/>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00" b="1" dirty="0"/>
                <a:t>20</a:t>
              </a:r>
              <a:r>
                <a:rPr lang="en-US" sz="1100" b="1" dirty="0"/>
                <a:t>21.6—2021.9</a:t>
              </a:r>
            </a:p>
          </p:txBody>
        </p:sp>
      </p:grpSp>
      <p:sp>
        <p:nvSpPr>
          <p:cNvPr id="18" name="矩形 17"/>
          <p:cNvSpPr/>
          <p:nvPr/>
        </p:nvSpPr>
        <p:spPr>
          <a:xfrm>
            <a:off x="0" y="212725"/>
            <a:ext cx="238125" cy="50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1958975" y="2917508"/>
            <a:ext cx="1274445" cy="307340"/>
          </a:xfrm>
          <a:prstGeom prst="rect">
            <a:avLst/>
          </a:prstGeom>
          <a:noFill/>
        </p:spPr>
        <p:txBody>
          <a:bodyPr wrap="square" lIns="0" tIns="0" rIns="0" bIns="0" rtlCol="0" anchor="ctr">
            <a:spAutoFit/>
          </a:bodyPr>
          <a:lstStyle/>
          <a:p>
            <a:pPr>
              <a:buClr>
                <a:schemeClr val="accent3"/>
              </a:buClr>
            </a:pPr>
            <a:r>
              <a:rPr lang="zh-CN" altLang="en-US" sz="2000" b="1" dirty="0">
                <a:solidFill>
                  <a:schemeClr val="tx2"/>
                </a:solidFill>
                <a:latin typeface="宋体" panose="02010600030101010101" pitchFamily="2" charset="-122"/>
                <a:ea typeface="宋体" panose="02010600030101010101" pitchFamily="2" charset="-122"/>
              </a:rPr>
              <a:t>准备阶段</a:t>
            </a:r>
          </a:p>
        </p:txBody>
      </p:sp>
      <p:sp>
        <p:nvSpPr>
          <p:cNvPr id="35" name="文本框 34"/>
          <p:cNvSpPr txBox="1"/>
          <p:nvPr/>
        </p:nvSpPr>
        <p:spPr>
          <a:xfrm>
            <a:off x="552450" y="280035"/>
            <a:ext cx="5874385" cy="368935"/>
          </a:xfrm>
          <a:prstGeom prst="rect">
            <a:avLst/>
          </a:prstGeom>
          <a:noFill/>
        </p:spPr>
        <p:txBody>
          <a:bodyPr wrap="square" lIns="0" tIns="0" rIns="0" bIns="0" rtlCol="0" anchor="ctr">
            <a:spAutoFit/>
          </a:bodyPr>
          <a:lstStyle/>
          <a:p>
            <a:r>
              <a:rPr lang="zh-CN" altLang="en-US" sz="2400" b="1" dirty="0">
                <a:effectLst>
                  <a:outerShdw blurRad="38100" dist="19050" dir="2700000" algn="tl" rotWithShape="0">
                    <a:schemeClr val="dk1">
                      <a:alpha val="40000"/>
                    </a:schemeClr>
                  </a:outerShdw>
                </a:effectLst>
                <a:latin typeface="+mn-ea"/>
              </a:rPr>
              <a:t>实施步骤</a:t>
            </a:r>
          </a:p>
        </p:txBody>
      </p:sp>
      <p:sp>
        <p:nvSpPr>
          <p:cNvPr id="36" name="文本框 35"/>
          <p:cNvSpPr txBox="1"/>
          <p:nvPr/>
        </p:nvSpPr>
        <p:spPr>
          <a:xfrm>
            <a:off x="3710305" y="1657033"/>
            <a:ext cx="1725295" cy="307340"/>
          </a:xfrm>
          <a:prstGeom prst="rect">
            <a:avLst/>
          </a:prstGeom>
          <a:noFill/>
        </p:spPr>
        <p:txBody>
          <a:bodyPr wrap="square" lIns="0" tIns="0" rIns="0" bIns="0" rtlCol="0" anchor="ctr">
            <a:spAutoFit/>
          </a:bodyPr>
          <a:lstStyle/>
          <a:p>
            <a:pPr>
              <a:buClr>
                <a:schemeClr val="accent3"/>
              </a:buClr>
            </a:pPr>
            <a:r>
              <a:rPr lang="zh-CN" altLang="en-US" sz="2000" b="1" dirty="0">
                <a:solidFill>
                  <a:schemeClr val="tx2"/>
                </a:solidFill>
                <a:latin typeface="宋体" panose="02010600030101010101" pitchFamily="2" charset="-122"/>
                <a:ea typeface="宋体" panose="02010600030101010101" pitchFamily="2" charset="-122"/>
              </a:rPr>
              <a:t>文献研究阶段</a:t>
            </a:r>
          </a:p>
        </p:txBody>
      </p:sp>
      <p:sp>
        <p:nvSpPr>
          <p:cNvPr id="37" name="文本框 36"/>
          <p:cNvSpPr txBox="1"/>
          <p:nvPr/>
        </p:nvSpPr>
        <p:spPr>
          <a:xfrm>
            <a:off x="6426835" y="2116138"/>
            <a:ext cx="2604135" cy="307340"/>
          </a:xfrm>
          <a:prstGeom prst="rect">
            <a:avLst/>
          </a:prstGeom>
          <a:noFill/>
        </p:spPr>
        <p:txBody>
          <a:bodyPr wrap="square" lIns="0" tIns="0" rIns="0" bIns="0" rtlCol="0" anchor="ctr">
            <a:spAutoFit/>
          </a:bodyPr>
          <a:lstStyle/>
          <a:p>
            <a:pPr>
              <a:buClr>
                <a:schemeClr val="accent3"/>
              </a:buClr>
            </a:pPr>
            <a:r>
              <a:rPr lang="zh-CN" altLang="en-US" sz="2000" b="1" dirty="0">
                <a:solidFill>
                  <a:schemeClr val="tx2"/>
                </a:solidFill>
                <a:latin typeface="宋体" panose="02010600030101010101" pitchFamily="2" charset="-122"/>
                <a:ea typeface="宋体" panose="02010600030101010101" pitchFamily="2" charset="-122"/>
              </a:rPr>
              <a:t>行动研究和个案阶段</a:t>
            </a:r>
          </a:p>
        </p:txBody>
      </p:sp>
      <p:sp>
        <p:nvSpPr>
          <p:cNvPr id="38" name="文本框 37"/>
          <p:cNvSpPr txBox="1"/>
          <p:nvPr/>
        </p:nvSpPr>
        <p:spPr>
          <a:xfrm>
            <a:off x="4317365" y="5058728"/>
            <a:ext cx="2604135" cy="307340"/>
          </a:xfrm>
          <a:prstGeom prst="rect">
            <a:avLst/>
          </a:prstGeom>
          <a:noFill/>
        </p:spPr>
        <p:txBody>
          <a:bodyPr wrap="square" lIns="0" tIns="0" rIns="0" bIns="0" rtlCol="0" anchor="ctr">
            <a:spAutoFit/>
          </a:bodyPr>
          <a:lstStyle/>
          <a:p>
            <a:pPr>
              <a:buClr>
                <a:schemeClr val="accent3"/>
              </a:buClr>
            </a:pPr>
            <a:r>
              <a:rPr lang="zh-CN" altLang="en-US" sz="2000" b="1" dirty="0">
                <a:solidFill>
                  <a:schemeClr val="tx2"/>
                </a:solidFill>
                <a:latin typeface="宋体" panose="02010600030101010101" pitchFamily="2" charset="-122"/>
                <a:ea typeface="宋体" panose="02010600030101010101" pitchFamily="2" charset="-122"/>
              </a:rPr>
              <a:t>总结阶段</a:t>
            </a:r>
          </a:p>
        </p:txBody>
      </p:sp>
      <p:sp>
        <p:nvSpPr>
          <p:cNvPr id="39" name="文本框 38"/>
          <p:cNvSpPr txBox="1"/>
          <p:nvPr/>
        </p:nvSpPr>
        <p:spPr>
          <a:xfrm>
            <a:off x="8519795" y="3722688"/>
            <a:ext cx="3164840" cy="307340"/>
          </a:xfrm>
          <a:prstGeom prst="rect">
            <a:avLst/>
          </a:prstGeom>
          <a:noFill/>
        </p:spPr>
        <p:txBody>
          <a:bodyPr wrap="square" lIns="0" tIns="0" rIns="0" bIns="0" rtlCol="0" anchor="ctr">
            <a:spAutoFit/>
          </a:bodyPr>
          <a:lstStyle/>
          <a:p>
            <a:pPr>
              <a:buClr>
                <a:schemeClr val="accent3"/>
              </a:buClr>
            </a:pPr>
            <a:r>
              <a:rPr lang="zh-CN" altLang="en-US" sz="2000" b="1" dirty="0">
                <a:solidFill>
                  <a:schemeClr val="tx2"/>
                </a:solidFill>
                <a:latin typeface="宋体" panose="02010600030101010101" pitchFamily="2" charset="-122"/>
                <a:ea typeface="宋体" panose="02010600030101010101" pitchFamily="2" charset="-122"/>
              </a:rPr>
              <a:t>课题结题并接受专家评估</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725"/>
            <a:ext cx="238125" cy="50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52450" y="280035"/>
            <a:ext cx="5874385" cy="368935"/>
          </a:xfrm>
          <a:prstGeom prst="rect">
            <a:avLst/>
          </a:prstGeom>
          <a:noFill/>
        </p:spPr>
        <p:txBody>
          <a:bodyPr wrap="square" lIns="0" tIns="0" rIns="0" bIns="0" rtlCol="0" anchor="ctr">
            <a:spAutoFit/>
          </a:bodyPr>
          <a:lstStyle/>
          <a:p>
            <a:r>
              <a:rPr lang="zh-CN" altLang="en-US" sz="2400" b="1" dirty="0">
                <a:effectLst>
                  <a:outerShdw blurRad="38100" dist="19050" dir="2700000" algn="tl" rotWithShape="0">
                    <a:schemeClr val="dk1">
                      <a:alpha val="40000"/>
                    </a:schemeClr>
                  </a:outerShdw>
                </a:effectLst>
                <a:latin typeface="+mn-ea"/>
              </a:rPr>
              <a:t>主要观点</a:t>
            </a:r>
          </a:p>
        </p:txBody>
      </p:sp>
      <p:sp>
        <p:nvSpPr>
          <p:cNvPr id="4" name="文本框 3"/>
          <p:cNvSpPr txBox="1"/>
          <p:nvPr/>
        </p:nvSpPr>
        <p:spPr>
          <a:xfrm>
            <a:off x="1322705" y="1556385"/>
            <a:ext cx="9501505" cy="3784600"/>
          </a:xfrm>
          <a:prstGeom prst="rect">
            <a:avLst/>
          </a:prstGeom>
          <a:noFill/>
        </p:spPr>
        <p:txBody>
          <a:bodyPr wrap="square" rtlCol="0">
            <a:spAutoFit/>
          </a:bodyPr>
          <a:lstStyle/>
          <a:p>
            <a:pPr fontAlgn="auto">
              <a:lnSpc>
                <a:spcPct val="150000"/>
              </a:lnSpc>
            </a:pPr>
            <a:r>
              <a:rPr lang="en-US" sz="2000" b="1" dirty="0">
                <a:latin typeface="宋体" panose="02010600030101010101" pitchFamily="2" charset="-122"/>
                <a:ea typeface="宋体" panose="02010600030101010101" pitchFamily="2" charset="-122"/>
              </a:rPr>
              <a:t>    </a:t>
            </a:r>
            <a:r>
              <a:rPr sz="2000" b="1" dirty="0">
                <a:latin typeface="宋体" panose="02010600030101010101" pitchFamily="2" charset="-122"/>
                <a:ea typeface="宋体" panose="02010600030101010101" pitchFamily="2" charset="-122"/>
              </a:rPr>
              <a:t>在传统的讲授式课堂中，学生被动地跟着老师的讲解走，很少有主动思考的机会，没有紧张的思维活动供学生训练，造成学生的学习策略的欠缺。基于深度学习的课堂留白提供了学生积极思考、参与探究、主动内化知识的时间与空间，有助于学生参与分析、尝试、整合、联想的思维过程，使之养成成熟的学习策略且逐步达成深度学习。通过对深度学习与课堂留白的相关文献的整理分析，发现深度学习与课堂留白联合起来的研究寥寥无几。本文针对不同的教学内容，不同的教学环节采取不同的课堂留白策略，这对课堂留白的研究做出了一定的贡献，提供了一点理论支持，也为一线的高中数学老师提供了一点理论参考与留白建议。</a:t>
            </a:r>
          </a:p>
        </p:txBody>
      </p:sp>
      <p:sp>
        <p:nvSpPr>
          <p:cNvPr id="5" name="圆角矩形 4"/>
          <p:cNvSpPr/>
          <p:nvPr/>
        </p:nvSpPr>
        <p:spPr>
          <a:xfrm>
            <a:off x="4991735" y="648970"/>
            <a:ext cx="2166620" cy="70231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83225" y="815975"/>
            <a:ext cx="1617345" cy="368935"/>
          </a:xfrm>
          <a:prstGeom prst="rect">
            <a:avLst/>
          </a:prstGeom>
          <a:noFill/>
        </p:spPr>
        <p:txBody>
          <a:bodyPr wrap="square" lIns="0" tIns="0" rIns="0" bIns="0" rtlCol="0" anchor="ctr">
            <a:spAutoFit/>
          </a:bodyPr>
          <a:lstStyle/>
          <a:p>
            <a:r>
              <a:rPr lang="zh-CN" altLang="en-US" sz="2400" b="1" dirty="0">
                <a:effectLst>
                  <a:outerShdw blurRad="38100" dist="19050" dir="2700000" algn="tl" rotWithShape="0">
                    <a:schemeClr val="dk1">
                      <a:alpha val="40000"/>
                    </a:schemeClr>
                  </a:outerShdw>
                </a:effectLst>
                <a:latin typeface="+mn-ea"/>
              </a:rPr>
              <a:t>主要观点</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725"/>
            <a:ext cx="238125" cy="50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52450" y="280035"/>
            <a:ext cx="5874385" cy="368935"/>
          </a:xfrm>
          <a:prstGeom prst="rect">
            <a:avLst/>
          </a:prstGeom>
          <a:noFill/>
        </p:spPr>
        <p:txBody>
          <a:bodyPr wrap="square" lIns="0" tIns="0" rIns="0" bIns="0" rtlCol="0" anchor="ctr">
            <a:spAutoFit/>
          </a:bodyPr>
          <a:lstStyle/>
          <a:p>
            <a:r>
              <a:rPr lang="zh-CN" altLang="en-US" sz="2400" b="1" dirty="0">
                <a:effectLst>
                  <a:outerShdw blurRad="38100" dist="19050" dir="2700000" algn="tl" rotWithShape="0">
                    <a:schemeClr val="dk1">
                      <a:alpha val="40000"/>
                    </a:schemeClr>
                  </a:outerShdw>
                </a:effectLst>
                <a:latin typeface="+mn-ea"/>
              </a:rPr>
              <a:t>创新之处</a:t>
            </a:r>
          </a:p>
        </p:txBody>
      </p:sp>
      <p:sp>
        <p:nvSpPr>
          <p:cNvPr id="4" name="文本框 3"/>
          <p:cNvSpPr txBox="1"/>
          <p:nvPr/>
        </p:nvSpPr>
        <p:spPr>
          <a:xfrm>
            <a:off x="1345565" y="1992630"/>
            <a:ext cx="9501505" cy="1938020"/>
          </a:xfrm>
          <a:prstGeom prst="rect">
            <a:avLst/>
          </a:prstGeom>
          <a:noFill/>
        </p:spPr>
        <p:txBody>
          <a:bodyPr wrap="square" rtlCol="0">
            <a:spAutoFit/>
          </a:bodyPr>
          <a:lstStyle/>
          <a:p>
            <a:pPr fontAlgn="auto">
              <a:lnSpc>
                <a:spcPct val="150000"/>
              </a:lnSpc>
            </a:pPr>
            <a:r>
              <a:rPr lang="en-US" sz="2000" b="1">
                <a:latin typeface="宋体" panose="02010600030101010101" pitchFamily="2" charset="-122"/>
                <a:ea typeface="宋体" panose="02010600030101010101" pitchFamily="2" charset="-122"/>
              </a:rPr>
              <a:t>    </a:t>
            </a:r>
            <a:r>
              <a:rPr sz="2000" b="1">
                <a:latin typeface="宋体" panose="02010600030101010101" pitchFamily="2" charset="-122"/>
                <a:ea typeface="宋体" panose="02010600030101010101" pitchFamily="2" charset="-122"/>
              </a:rPr>
              <a:t>本文的创新点主要是通过对深度学习与课堂留白的相关文献的整理分析，发现深度学习与课堂留白联合起来的研究寥寥无几。本研究针对不同的教学内容，不同的教学环节采取不同的课堂留白策略，这对课堂留白的研究做出了一定的贡献，提供了一点理论支持，也为一线的高中数学老师提供了一点理论参考与留白建议。</a:t>
            </a:r>
          </a:p>
        </p:txBody>
      </p:sp>
      <p:sp>
        <p:nvSpPr>
          <p:cNvPr id="5" name="圆角矩形 4"/>
          <p:cNvSpPr/>
          <p:nvPr/>
        </p:nvSpPr>
        <p:spPr>
          <a:xfrm>
            <a:off x="4991735" y="648970"/>
            <a:ext cx="2166620" cy="70231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83225" y="815975"/>
            <a:ext cx="1617345" cy="368935"/>
          </a:xfrm>
          <a:prstGeom prst="rect">
            <a:avLst/>
          </a:prstGeom>
          <a:noFill/>
        </p:spPr>
        <p:txBody>
          <a:bodyPr wrap="square" lIns="0" tIns="0" rIns="0" bIns="0" rtlCol="0" anchor="ctr">
            <a:spAutoFit/>
          </a:bodyPr>
          <a:lstStyle/>
          <a:p>
            <a:r>
              <a:rPr lang="zh-CN" altLang="en-US" sz="2400" b="1" dirty="0">
                <a:effectLst>
                  <a:outerShdw blurRad="38100" dist="19050" dir="2700000" algn="tl" rotWithShape="0">
                    <a:schemeClr val="dk1">
                      <a:alpha val="40000"/>
                    </a:schemeClr>
                  </a:outerShdw>
                </a:effectLst>
                <a:latin typeface="+mn-ea"/>
              </a:rPr>
              <a:t>创新之处</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4340" y="3098800"/>
            <a:ext cx="10487025" cy="2887345"/>
            <a:chOff x="1311075" y="2370402"/>
            <a:chExt cx="8241438" cy="2690750"/>
          </a:xfrm>
        </p:grpSpPr>
        <p:sp>
          <p:nvSpPr>
            <p:cNvPr id="3" name="任意多边形: 形状 2"/>
            <p:cNvSpPr/>
            <p:nvPr/>
          </p:nvSpPr>
          <p:spPr>
            <a:xfrm>
              <a:off x="4286250" y="3876674"/>
              <a:ext cx="432000" cy="1184476"/>
            </a:xfrm>
            <a:custGeom>
              <a:avLst/>
              <a:gdLst>
                <a:gd name="connsiteX0" fmla="*/ 0 w 432000"/>
                <a:gd name="connsiteY0" fmla="*/ 0 h 1184476"/>
                <a:gd name="connsiteX1" fmla="*/ 432000 w 432000"/>
                <a:gd name="connsiteY1" fmla="*/ 0 h 1184476"/>
                <a:gd name="connsiteX2" fmla="*/ 432000 w 432000"/>
                <a:gd name="connsiteY2" fmla="*/ 752476 h 1184476"/>
                <a:gd name="connsiteX3" fmla="*/ 432000 w 432000"/>
                <a:gd name="connsiteY3" fmla="*/ 756325 h 1184476"/>
                <a:gd name="connsiteX4" fmla="*/ 428151 w 432000"/>
                <a:gd name="connsiteY4" fmla="*/ 756325 h 1184476"/>
                <a:gd name="connsiteX5" fmla="*/ 0 w 432000"/>
                <a:gd name="connsiteY5" fmla="*/ 1184476 h 1184476"/>
                <a:gd name="connsiteX6" fmla="*/ 0 w 432000"/>
                <a:gd name="connsiteY6" fmla="*/ 756325 h 1184476"/>
                <a:gd name="connsiteX7" fmla="*/ 0 w 432000"/>
                <a:gd name="connsiteY7" fmla="*/ 752476 h 11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00" h="1184476">
                  <a:moveTo>
                    <a:pt x="0" y="0"/>
                  </a:moveTo>
                  <a:lnTo>
                    <a:pt x="432000" y="0"/>
                  </a:lnTo>
                  <a:lnTo>
                    <a:pt x="432000" y="752476"/>
                  </a:lnTo>
                  <a:lnTo>
                    <a:pt x="432000" y="756325"/>
                  </a:lnTo>
                  <a:lnTo>
                    <a:pt x="428151" y="756325"/>
                  </a:lnTo>
                  <a:lnTo>
                    <a:pt x="0" y="1184476"/>
                  </a:lnTo>
                  <a:lnTo>
                    <a:pt x="0" y="756325"/>
                  </a:lnTo>
                  <a:lnTo>
                    <a:pt x="0" y="7524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p:cNvSpPr/>
            <p:nvPr/>
          </p:nvSpPr>
          <p:spPr>
            <a:xfrm>
              <a:off x="4286250" y="3444675"/>
              <a:ext cx="2975175" cy="432000"/>
            </a:xfrm>
            <a:custGeom>
              <a:avLst/>
              <a:gdLst>
                <a:gd name="connsiteX0" fmla="*/ 432000 w 2975175"/>
                <a:gd name="connsiteY0" fmla="*/ 0 h 432000"/>
                <a:gd name="connsiteX1" fmla="*/ 2975175 w 2975175"/>
                <a:gd name="connsiteY1" fmla="*/ 0 h 432000"/>
                <a:gd name="connsiteX2" fmla="*/ 2975175 w 2975175"/>
                <a:gd name="connsiteY2" fmla="*/ 432000 h 432000"/>
                <a:gd name="connsiteX3" fmla="*/ 432000 w 2975175"/>
                <a:gd name="connsiteY3" fmla="*/ 432000 h 432000"/>
                <a:gd name="connsiteX4" fmla="*/ 0 w 2975175"/>
                <a:gd name="connsiteY4" fmla="*/ 43200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5175" h="432000">
                  <a:moveTo>
                    <a:pt x="432000" y="0"/>
                  </a:moveTo>
                  <a:lnTo>
                    <a:pt x="2975175" y="0"/>
                  </a:lnTo>
                  <a:lnTo>
                    <a:pt x="2975175" y="432000"/>
                  </a:lnTo>
                  <a:lnTo>
                    <a:pt x="432000" y="432000"/>
                  </a:lnTo>
                  <a:lnTo>
                    <a:pt x="0" y="432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p:cNvSpPr/>
            <p:nvPr/>
          </p:nvSpPr>
          <p:spPr>
            <a:xfrm>
              <a:off x="7261425" y="2688349"/>
              <a:ext cx="432000" cy="1184476"/>
            </a:xfrm>
            <a:custGeom>
              <a:avLst/>
              <a:gdLst>
                <a:gd name="connsiteX0" fmla="*/ 0 w 432000"/>
                <a:gd name="connsiteY0" fmla="*/ 0 h 1184476"/>
                <a:gd name="connsiteX1" fmla="*/ 432000 w 432000"/>
                <a:gd name="connsiteY1" fmla="*/ 0 h 1184476"/>
                <a:gd name="connsiteX2" fmla="*/ 432000 w 432000"/>
                <a:gd name="connsiteY2" fmla="*/ 752476 h 1184476"/>
                <a:gd name="connsiteX3" fmla="*/ 432000 w 432000"/>
                <a:gd name="connsiteY3" fmla="*/ 756325 h 1184476"/>
                <a:gd name="connsiteX4" fmla="*/ 428151 w 432000"/>
                <a:gd name="connsiteY4" fmla="*/ 756325 h 1184476"/>
                <a:gd name="connsiteX5" fmla="*/ 0 w 432000"/>
                <a:gd name="connsiteY5" fmla="*/ 1184476 h 1184476"/>
                <a:gd name="connsiteX6" fmla="*/ 0 w 432000"/>
                <a:gd name="connsiteY6" fmla="*/ 756325 h 1184476"/>
                <a:gd name="connsiteX7" fmla="*/ 0 w 432000"/>
                <a:gd name="connsiteY7" fmla="*/ 752476 h 118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00" h="1184476">
                  <a:moveTo>
                    <a:pt x="0" y="0"/>
                  </a:moveTo>
                  <a:lnTo>
                    <a:pt x="432000" y="0"/>
                  </a:lnTo>
                  <a:lnTo>
                    <a:pt x="432000" y="752476"/>
                  </a:lnTo>
                  <a:lnTo>
                    <a:pt x="432000" y="756325"/>
                  </a:lnTo>
                  <a:lnTo>
                    <a:pt x="428151" y="756325"/>
                  </a:lnTo>
                  <a:lnTo>
                    <a:pt x="0" y="1184476"/>
                  </a:lnTo>
                  <a:lnTo>
                    <a:pt x="0" y="756325"/>
                  </a:lnTo>
                  <a:lnTo>
                    <a:pt x="0" y="7524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p:cNvSpPr/>
            <p:nvPr/>
          </p:nvSpPr>
          <p:spPr>
            <a:xfrm rot="16200000">
              <a:off x="2582662" y="3357564"/>
              <a:ext cx="432000" cy="2975175"/>
            </a:xfrm>
            <a:custGeom>
              <a:avLst/>
              <a:gdLst>
                <a:gd name="connsiteX0" fmla="*/ 432000 w 432000"/>
                <a:gd name="connsiteY0" fmla="*/ 432000 h 2975175"/>
                <a:gd name="connsiteX1" fmla="*/ 432000 w 432000"/>
                <a:gd name="connsiteY1" fmla="*/ 2975175 h 2975175"/>
                <a:gd name="connsiteX2" fmla="*/ 0 w 432000"/>
                <a:gd name="connsiteY2" fmla="*/ 2975175 h 2975175"/>
                <a:gd name="connsiteX3" fmla="*/ 0 w 432000"/>
                <a:gd name="connsiteY3" fmla="*/ 432000 h 2975175"/>
                <a:gd name="connsiteX4" fmla="*/ 0 w 432000"/>
                <a:gd name="connsiteY4" fmla="*/ 0 h 297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 h="2975175">
                  <a:moveTo>
                    <a:pt x="432000" y="432000"/>
                  </a:moveTo>
                  <a:lnTo>
                    <a:pt x="432000" y="2975175"/>
                  </a:lnTo>
                  <a:lnTo>
                    <a:pt x="0" y="2975175"/>
                  </a:lnTo>
                  <a:lnTo>
                    <a:pt x="0" y="432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文本框 7"/>
            <p:cNvSpPr txBox="1"/>
            <p:nvPr/>
          </p:nvSpPr>
          <p:spPr>
            <a:xfrm>
              <a:off x="1873883" y="4711394"/>
              <a:ext cx="1918970" cy="286414"/>
            </a:xfrm>
            <a:prstGeom prst="rect">
              <a:avLst/>
            </a:prstGeom>
            <a:noFill/>
          </p:spPr>
          <p:txBody>
            <a:bodyPr wrap="square" lIns="0" tIns="0" rIns="0" bIns="0" rtlCol="0">
              <a:spAutoFit/>
            </a:bodyPr>
            <a:lstStyle/>
            <a:p>
              <a:pPr algn="ctr"/>
              <a:r>
                <a:rPr lang="zh-CN" altLang="en-US" sz="2000" b="1" dirty="0">
                  <a:solidFill>
                    <a:schemeClr val="bg1"/>
                  </a:solidFill>
                </a:rPr>
                <a:t>阶段成果（</a:t>
              </a:r>
              <a:r>
                <a:rPr lang="en-US" altLang="zh-CN" sz="2000" b="1" dirty="0">
                  <a:solidFill>
                    <a:schemeClr val="bg1"/>
                  </a:solidFill>
                </a:rPr>
                <a:t>5</a:t>
              </a:r>
              <a:r>
                <a:rPr lang="zh-CN" altLang="en-US" sz="2000" b="1" dirty="0">
                  <a:solidFill>
                    <a:schemeClr val="bg1"/>
                  </a:solidFill>
                </a:rPr>
                <a:t>项）</a:t>
              </a:r>
            </a:p>
          </p:txBody>
        </p:sp>
        <p:sp>
          <p:nvSpPr>
            <p:cNvPr id="9" name="文本框 8"/>
            <p:cNvSpPr txBox="1"/>
            <p:nvPr/>
          </p:nvSpPr>
          <p:spPr>
            <a:xfrm>
              <a:off x="5012690" y="3496945"/>
              <a:ext cx="1918970" cy="286414"/>
            </a:xfrm>
            <a:prstGeom prst="rect">
              <a:avLst/>
            </a:prstGeom>
            <a:noFill/>
          </p:spPr>
          <p:txBody>
            <a:bodyPr wrap="square" lIns="0" tIns="0" rIns="0" bIns="0" rtlCol="0">
              <a:spAutoFit/>
            </a:bodyPr>
            <a:lstStyle/>
            <a:p>
              <a:pPr algn="ctr"/>
              <a:r>
                <a:rPr lang="zh-CN" altLang="en-US" sz="2000" b="1" dirty="0">
                  <a:solidFill>
                    <a:schemeClr val="bg1"/>
                  </a:solidFill>
                </a:rPr>
                <a:t>最终成果（</a:t>
              </a:r>
              <a:r>
                <a:rPr lang="en-US" altLang="zh-CN" sz="2000" b="1" dirty="0">
                  <a:solidFill>
                    <a:schemeClr val="bg1"/>
                  </a:solidFill>
                </a:rPr>
                <a:t>3</a:t>
              </a:r>
              <a:r>
                <a:rPr lang="zh-CN" altLang="en-US" sz="2000" b="1" dirty="0">
                  <a:solidFill>
                    <a:schemeClr val="bg1"/>
                  </a:solidFill>
                </a:rPr>
                <a:t>项）</a:t>
              </a:r>
            </a:p>
          </p:txBody>
        </p:sp>
        <p:sp>
          <p:nvSpPr>
            <p:cNvPr id="10" name="文本框 9"/>
            <p:cNvSpPr txBox="1"/>
            <p:nvPr/>
          </p:nvSpPr>
          <p:spPr>
            <a:xfrm>
              <a:off x="8377511" y="2370402"/>
              <a:ext cx="1175002" cy="200608"/>
            </a:xfrm>
            <a:prstGeom prst="rect">
              <a:avLst/>
            </a:prstGeom>
            <a:noFill/>
          </p:spPr>
          <p:txBody>
            <a:bodyPr wrap="square" lIns="0" tIns="0" rIns="0" bIns="0" rtlCol="0">
              <a:spAutoFit/>
            </a:bodyPr>
            <a:lstStyle/>
            <a:p>
              <a:pPr algn="ctr"/>
              <a:r>
                <a:rPr lang="en-US" altLang="zh-CN" sz="1400" dirty="0">
                  <a:solidFill>
                    <a:schemeClr val="bg1"/>
                  </a:solidFill>
                </a:rPr>
                <a:t>Add key words</a:t>
              </a:r>
              <a:endParaRPr lang="zh-CN" altLang="en-US" sz="1400" dirty="0">
                <a:solidFill>
                  <a:schemeClr val="bg1"/>
                </a:solidFill>
              </a:endParaRPr>
            </a:p>
          </p:txBody>
        </p:sp>
      </p:grpSp>
      <p:sp>
        <p:nvSpPr>
          <p:cNvPr id="11" name="矩形 10"/>
          <p:cNvSpPr/>
          <p:nvPr/>
        </p:nvSpPr>
        <p:spPr>
          <a:xfrm>
            <a:off x="0" y="212725"/>
            <a:ext cx="238125" cy="50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52450" y="326297"/>
            <a:ext cx="3368919" cy="276860"/>
          </a:xfrm>
          <a:prstGeom prst="rect">
            <a:avLst/>
          </a:prstGeom>
          <a:noFill/>
        </p:spPr>
        <p:txBody>
          <a:bodyPr wrap="square" lIns="0" tIns="0" rIns="0" bIns="0" rtlCol="0" anchor="ctr">
            <a:spAutoFit/>
          </a:bodyPr>
          <a:lstStyle/>
          <a:p>
            <a:pPr algn="l">
              <a:buClrTx/>
              <a:buSzTx/>
              <a:buFontTx/>
            </a:pPr>
            <a:r>
              <a:rPr lang="zh-CN" altLang="en-US" sz="2400" b="1" dirty="0">
                <a:effectLst>
                  <a:outerShdw blurRad="38100" dist="19050" dir="2700000" algn="tl" rotWithShape="0">
                    <a:schemeClr val="dk1">
                      <a:alpha val="40000"/>
                    </a:schemeClr>
                  </a:outerShdw>
                </a:effectLst>
                <a:latin typeface="+mn-ea"/>
              </a:rPr>
              <a:t>预期成果</a:t>
            </a:r>
          </a:p>
        </p:txBody>
      </p:sp>
      <p:sp>
        <p:nvSpPr>
          <p:cNvPr id="13" name="文本框 12"/>
          <p:cNvSpPr txBox="1"/>
          <p:nvPr/>
        </p:nvSpPr>
        <p:spPr>
          <a:xfrm>
            <a:off x="1456055" y="1544955"/>
            <a:ext cx="3943350" cy="3323590"/>
          </a:xfrm>
          <a:prstGeom prst="rect">
            <a:avLst/>
          </a:prstGeom>
          <a:noFill/>
        </p:spPr>
        <p:txBody>
          <a:bodyPr wrap="square" lIns="0" tIns="0" rIns="0" bIns="0" rtlCol="0">
            <a:spAutoFit/>
          </a:bodyPr>
          <a:lstStyle/>
          <a:p>
            <a:pPr algn="just">
              <a:lnSpc>
                <a:spcPct val="150000"/>
              </a:lnSpc>
            </a:pPr>
            <a:r>
              <a:rPr lang="en-US" sz="1600" b="1" dirty="0">
                <a:solidFill>
                  <a:schemeClr val="tx2"/>
                </a:solidFill>
                <a:latin typeface="宋体" panose="02010600030101010101" pitchFamily="2" charset="-122"/>
                <a:ea typeface="宋体" panose="02010600030101010101" pitchFamily="2" charset="-122"/>
                <a:cs typeface="宋体" panose="02010600030101010101" pitchFamily="2" charset="-122"/>
              </a:rPr>
              <a:t>1.</a:t>
            </a:r>
            <a:r>
              <a:rPr sz="1600" b="1" dirty="0">
                <a:solidFill>
                  <a:schemeClr val="tx2"/>
                </a:solidFill>
                <a:latin typeface="宋体" panose="02010600030101010101" pitchFamily="2" charset="-122"/>
                <a:ea typeface="宋体" panose="02010600030101010101" pitchFamily="2" charset="-122"/>
                <a:cs typeface="宋体" panose="02010600030101010101" pitchFamily="2" charset="-122"/>
              </a:rPr>
              <a:t>促进深度学习的高中数学课堂留白教学设计的研究与实践文献综述</a:t>
            </a:r>
          </a:p>
          <a:p>
            <a:pPr algn="just">
              <a:lnSpc>
                <a:spcPct val="150000"/>
              </a:lnSpc>
            </a:pPr>
            <a:r>
              <a:rPr lang="en-US" sz="1600" b="1" dirty="0">
                <a:solidFill>
                  <a:schemeClr val="tx2"/>
                </a:solidFill>
                <a:latin typeface="宋体" panose="02010600030101010101" pitchFamily="2" charset="-122"/>
                <a:ea typeface="宋体" panose="02010600030101010101" pitchFamily="2" charset="-122"/>
                <a:cs typeface="宋体" panose="02010600030101010101" pitchFamily="2" charset="-122"/>
              </a:rPr>
              <a:t>2.微教学设计在高中数学教学中的课例收集</a:t>
            </a:r>
          </a:p>
          <a:p>
            <a:pPr algn="just">
              <a:lnSpc>
                <a:spcPct val="150000"/>
              </a:lnSpc>
            </a:pPr>
            <a:r>
              <a:rPr lang="en-US" sz="1600" b="1" dirty="0">
                <a:solidFill>
                  <a:schemeClr val="tx2"/>
                </a:solidFill>
                <a:latin typeface="宋体" panose="02010600030101010101" pitchFamily="2" charset="-122"/>
                <a:ea typeface="宋体" panose="02010600030101010101" pitchFamily="2" charset="-122"/>
                <a:cs typeface="宋体" panose="02010600030101010101" pitchFamily="2" charset="-122"/>
              </a:rPr>
              <a:t>3.促进深度学习的高中数学课堂留白教学设计的研究与实践学生评价方式</a:t>
            </a:r>
          </a:p>
          <a:p>
            <a:pPr algn="just">
              <a:lnSpc>
                <a:spcPct val="150000"/>
              </a:lnSpc>
            </a:pPr>
            <a:r>
              <a:rPr lang="en-US" sz="1600" b="1" dirty="0">
                <a:solidFill>
                  <a:schemeClr val="tx2"/>
                </a:solidFill>
                <a:latin typeface="宋体" panose="02010600030101010101" pitchFamily="2" charset="-122"/>
                <a:ea typeface="宋体" panose="02010600030101010101" pitchFamily="2" charset="-122"/>
                <a:cs typeface="宋体" panose="02010600030101010101" pitchFamily="2" charset="-122"/>
              </a:rPr>
              <a:t>4.促进深度学习的高中数学课堂留白教学设计的研究与实践中期评估报告</a:t>
            </a:r>
          </a:p>
          <a:p>
            <a:pPr algn="just">
              <a:lnSpc>
                <a:spcPct val="150000"/>
              </a:lnSpc>
            </a:pPr>
            <a:r>
              <a:rPr lang="en-US" sz="1600" b="1" dirty="0">
                <a:solidFill>
                  <a:schemeClr val="tx2"/>
                </a:solidFill>
                <a:latin typeface="宋体" panose="02010600030101010101" pitchFamily="2" charset="-122"/>
                <a:ea typeface="宋体" panose="02010600030101010101" pitchFamily="2" charset="-122"/>
                <a:cs typeface="宋体" panose="02010600030101010101" pitchFamily="2" charset="-122"/>
              </a:rPr>
              <a:t>5.促进深度学习的高中数学课堂留白教学设计的研究与实践等系列文章</a:t>
            </a:r>
          </a:p>
        </p:txBody>
      </p:sp>
      <p:sp>
        <p:nvSpPr>
          <p:cNvPr id="14" name="文本框 13"/>
          <p:cNvSpPr txBox="1"/>
          <p:nvPr/>
        </p:nvSpPr>
        <p:spPr>
          <a:xfrm>
            <a:off x="6406515" y="1455420"/>
            <a:ext cx="3267075" cy="2215515"/>
          </a:xfrm>
          <a:prstGeom prst="rect">
            <a:avLst/>
          </a:prstGeom>
          <a:noFill/>
        </p:spPr>
        <p:txBody>
          <a:bodyPr wrap="square" lIns="0" tIns="0" rIns="0" bIns="0" rtlCol="0">
            <a:spAutoFit/>
          </a:bodyPr>
          <a:lstStyle/>
          <a:p>
            <a:pPr algn="just">
              <a:lnSpc>
                <a:spcPct val="150000"/>
              </a:lnSpc>
            </a:pPr>
            <a:r>
              <a:rPr lang="en-US" sz="1600" b="1" dirty="0">
                <a:solidFill>
                  <a:schemeClr val="tx2"/>
                </a:solidFill>
                <a:latin typeface="宋体" panose="02010600030101010101" pitchFamily="2" charset="-122"/>
                <a:ea typeface="宋体" panose="02010600030101010101" pitchFamily="2" charset="-122"/>
                <a:cs typeface="宋体" panose="02010600030101010101" pitchFamily="2" charset="-122"/>
              </a:rPr>
              <a:t>1.</a:t>
            </a:r>
            <a:r>
              <a:rPr sz="1600" b="1" dirty="0">
                <a:solidFill>
                  <a:schemeClr val="tx2"/>
                </a:solidFill>
                <a:latin typeface="宋体" panose="02010600030101010101" pitchFamily="2" charset="-122"/>
                <a:ea typeface="宋体" panose="02010600030101010101" pitchFamily="2" charset="-122"/>
                <a:cs typeface="宋体" panose="02010600030101010101" pitchFamily="2" charset="-122"/>
              </a:rPr>
              <a:t>促进深度学习的高中数学课堂留白教学设计的研究与实践的案例集</a:t>
            </a:r>
          </a:p>
          <a:p>
            <a:pPr algn="just">
              <a:lnSpc>
                <a:spcPct val="150000"/>
              </a:lnSpc>
            </a:pPr>
            <a:r>
              <a:rPr lang="en-US" sz="1600" b="1" dirty="0">
                <a:solidFill>
                  <a:schemeClr val="tx2"/>
                </a:solidFill>
                <a:latin typeface="宋体" panose="02010600030101010101" pitchFamily="2" charset="-122"/>
                <a:ea typeface="宋体" panose="02010600030101010101" pitchFamily="2" charset="-122"/>
                <a:cs typeface="宋体" panose="02010600030101010101" pitchFamily="2" charset="-122"/>
              </a:rPr>
              <a:t>2.促进深度学习的高中数学课堂留白教学设计的研究与实践学生评价方式</a:t>
            </a:r>
          </a:p>
          <a:p>
            <a:pPr algn="just">
              <a:lnSpc>
                <a:spcPct val="150000"/>
              </a:lnSpc>
            </a:pPr>
            <a:r>
              <a:rPr lang="en-US" sz="1600" b="1" dirty="0">
                <a:solidFill>
                  <a:schemeClr val="tx2"/>
                </a:solidFill>
                <a:latin typeface="宋体" panose="02010600030101010101" pitchFamily="2" charset="-122"/>
                <a:ea typeface="宋体" panose="02010600030101010101" pitchFamily="2" charset="-122"/>
                <a:cs typeface="宋体" panose="02010600030101010101" pitchFamily="2" charset="-122"/>
              </a:rPr>
              <a:t>3.课题研究报告</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09994" y="2297072"/>
            <a:ext cx="4572000" cy="1217930"/>
          </a:xfrm>
          <a:prstGeom prst="rect">
            <a:avLst/>
          </a:prstGeom>
          <a:noFill/>
          <a:ln>
            <a:noFill/>
          </a:ln>
        </p:spPr>
        <p:txBody>
          <a:bodyPr wrap="none" lIns="0" tIns="0" rIns="0" bIns="0" rtlCol="0">
            <a:spAutoFit/>
          </a:bodyPr>
          <a:lstStyle/>
          <a:p>
            <a:pPr algn="ctr">
              <a:lnSpc>
                <a:spcPct val="110000"/>
              </a:lnSpc>
            </a:pPr>
            <a:r>
              <a:rPr lang="zh-CN" altLang="en-US" sz="7200" b="1">
                <a:solidFill>
                  <a:schemeClr val="tx2"/>
                </a:solidFill>
                <a:latin typeface="+mj-ea"/>
                <a:ea typeface="+mj-ea"/>
              </a:rPr>
              <a:t>感谢聆听！</a:t>
            </a:r>
            <a:endParaRPr lang="zh-CN" altLang="en-US" sz="7200" b="1" dirty="0">
              <a:solidFill>
                <a:schemeClr val="tx2"/>
              </a:solidFill>
              <a:latin typeface="+mj-ea"/>
              <a:ea typeface="+mj-ea"/>
            </a:endParaRPr>
          </a:p>
        </p:txBody>
      </p:sp>
      <p:sp>
        <p:nvSpPr>
          <p:cNvPr id="3" name="文本框 2"/>
          <p:cNvSpPr txBox="1"/>
          <p:nvPr/>
        </p:nvSpPr>
        <p:spPr>
          <a:xfrm>
            <a:off x="4316731" y="3514617"/>
            <a:ext cx="3558540" cy="202565"/>
          </a:xfrm>
          <a:prstGeom prst="rect">
            <a:avLst/>
          </a:prstGeom>
          <a:noFill/>
          <a:ln>
            <a:noFill/>
          </a:ln>
        </p:spPr>
        <p:txBody>
          <a:bodyPr wrap="square" lIns="0" tIns="0" rIns="0" bIns="0" rtlCol="0">
            <a:spAutoFit/>
          </a:bodyPr>
          <a:lstStyle/>
          <a:p>
            <a:pPr algn="dist">
              <a:lnSpc>
                <a:spcPct val="110000"/>
              </a:lnSpc>
            </a:pPr>
            <a:r>
              <a:rPr lang="en-US" altLang="zh-CN" sz="1200">
                <a:solidFill>
                  <a:schemeClr val="tx2"/>
                </a:solidFill>
                <a:latin typeface="+mj-ea"/>
                <a:ea typeface="+mj-ea"/>
              </a:rPr>
              <a:t>THANK YOU</a:t>
            </a:r>
            <a:r>
              <a:rPr lang="zh-CN" altLang="en-US" sz="1200">
                <a:solidFill>
                  <a:schemeClr val="tx2"/>
                </a:solidFill>
                <a:latin typeface="+mj-ea"/>
                <a:ea typeface="+mj-ea"/>
              </a:rPr>
              <a:t>！</a:t>
            </a:r>
            <a:endParaRPr lang="zh-CN" altLang="en-US" sz="1200" dirty="0">
              <a:solidFill>
                <a:schemeClr val="tx2"/>
              </a:solidFill>
              <a:latin typeface="+mj-ea"/>
              <a:ea typeface="+mj-ea"/>
            </a:endParaRPr>
          </a:p>
        </p:txBody>
      </p:sp>
      <p:sp>
        <p:nvSpPr>
          <p:cNvPr id="17" name="文本框 16"/>
          <p:cNvSpPr txBox="1"/>
          <p:nvPr/>
        </p:nvSpPr>
        <p:spPr>
          <a:xfrm>
            <a:off x="5537194" y="4537899"/>
            <a:ext cx="1117600" cy="276860"/>
          </a:xfrm>
          <a:prstGeom prst="rect">
            <a:avLst/>
          </a:prstGeom>
          <a:noFill/>
          <a:ln>
            <a:noFill/>
          </a:ln>
        </p:spPr>
        <p:txBody>
          <a:bodyPr wrap="none" lIns="0" tIns="0" rIns="0" bIns="0" rtlCol="0">
            <a:spAutoFit/>
          </a:bodyPr>
          <a:lstStyle/>
          <a:p>
            <a:pPr algn="ctr"/>
            <a:r>
              <a:rPr lang="en-US" altLang="zh-CN" b="1" dirty="0">
                <a:solidFill>
                  <a:schemeClr val="tx2"/>
                </a:solidFill>
                <a:latin typeface="+mj-ea"/>
                <a:ea typeface="+mj-ea"/>
              </a:rPr>
              <a:t>20</a:t>
            </a:r>
            <a:r>
              <a:rPr lang="en-US" b="1" dirty="0">
                <a:solidFill>
                  <a:schemeClr val="tx2"/>
                </a:solidFill>
                <a:latin typeface="+mj-ea"/>
                <a:ea typeface="+mj-ea"/>
              </a:rPr>
              <a:t>21.6.24</a:t>
            </a:r>
          </a:p>
        </p:txBody>
      </p:sp>
      <p:pic>
        <p:nvPicPr>
          <p:cNvPr id="5" name="图片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5168835" y="119745"/>
            <a:ext cx="1852863" cy="1853812"/>
          </a:xfrm>
          <a:prstGeom prst="rect">
            <a:avLst/>
          </a:prstGeom>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513074" y="773248"/>
            <a:ext cx="3200400" cy="473710"/>
          </a:xfrm>
          <a:prstGeom prst="rect">
            <a:avLst/>
          </a:prstGeom>
          <a:noFill/>
          <a:ln>
            <a:noFill/>
          </a:ln>
        </p:spPr>
        <p:txBody>
          <a:bodyPr wrap="none" lIns="0" tIns="0" rIns="0" bIns="0" rtlCol="0">
            <a:spAutoFit/>
          </a:bodyPr>
          <a:lstStyle/>
          <a:p>
            <a:pPr>
              <a:lnSpc>
                <a:spcPct val="110000"/>
              </a:lnSpc>
            </a:pPr>
            <a:r>
              <a:rPr lang="zh-CN" altLang="en-US" sz="2800" dirty="0">
                <a:solidFill>
                  <a:schemeClr val="tx2"/>
                </a:solidFill>
                <a:latin typeface="+mj-ea"/>
                <a:ea typeface="+mj-ea"/>
              </a:rPr>
              <a:t>研究现状与研究价值</a:t>
            </a:r>
          </a:p>
        </p:txBody>
      </p:sp>
      <p:grpSp>
        <p:nvGrpSpPr>
          <p:cNvPr id="4" name="组合 3"/>
          <p:cNvGrpSpPr/>
          <p:nvPr/>
        </p:nvGrpSpPr>
        <p:grpSpPr>
          <a:xfrm>
            <a:off x="5362739" y="568490"/>
            <a:ext cx="841358" cy="841358"/>
            <a:chOff x="5292743" y="1120926"/>
            <a:chExt cx="1022332" cy="1022332"/>
          </a:xfrm>
        </p:grpSpPr>
        <p:sp>
          <p:nvSpPr>
            <p:cNvPr id="12" name="椭圆 11"/>
            <p:cNvSpPr/>
            <p:nvPr/>
          </p:nvSpPr>
          <p:spPr>
            <a:xfrm>
              <a:off x="5351397" y="1179580"/>
              <a:ext cx="905024" cy="90502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292743" y="1120926"/>
              <a:ext cx="1022332" cy="10223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5533990" y="585396"/>
            <a:ext cx="498855" cy="769441"/>
          </a:xfrm>
          <a:prstGeom prst="rect">
            <a:avLst/>
          </a:prstGeom>
          <a:noFill/>
        </p:spPr>
        <p:txBody>
          <a:bodyPr wrap="none" rtlCol="0">
            <a:spAutoFit/>
          </a:bodyPr>
          <a:lstStyle/>
          <a:p>
            <a:pPr algn="ctr"/>
            <a:r>
              <a:rPr lang="en-US" altLang="zh-CN" sz="4400" dirty="0">
                <a:solidFill>
                  <a:schemeClr val="bg1"/>
                </a:solidFill>
              </a:rPr>
              <a:t>1</a:t>
            </a:r>
            <a:endParaRPr lang="zh-CN" altLang="en-US" sz="4400" dirty="0">
              <a:solidFill>
                <a:schemeClr val="bg1"/>
              </a:solidFill>
            </a:endParaRPr>
          </a:p>
        </p:txBody>
      </p:sp>
      <p:sp>
        <p:nvSpPr>
          <p:cNvPr id="36" name="文本框 35"/>
          <p:cNvSpPr txBox="1"/>
          <p:nvPr/>
        </p:nvSpPr>
        <p:spPr>
          <a:xfrm>
            <a:off x="6513074" y="1935298"/>
            <a:ext cx="3200400" cy="473710"/>
          </a:xfrm>
          <a:prstGeom prst="rect">
            <a:avLst/>
          </a:prstGeom>
          <a:noFill/>
          <a:ln>
            <a:noFill/>
          </a:ln>
        </p:spPr>
        <p:txBody>
          <a:bodyPr wrap="none" lIns="0" tIns="0" rIns="0" bIns="0" rtlCol="0">
            <a:spAutoFit/>
          </a:bodyPr>
          <a:lstStyle/>
          <a:p>
            <a:pPr>
              <a:lnSpc>
                <a:spcPct val="110000"/>
              </a:lnSpc>
            </a:pPr>
            <a:r>
              <a:rPr lang="zh-CN" altLang="en-US" sz="2800" dirty="0">
                <a:solidFill>
                  <a:schemeClr val="tx2"/>
                </a:solidFill>
                <a:latin typeface="+mj-ea"/>
                <a:ea typeface="+mj-ea"/>
              </a:rPr>
              <a:t>研究目标与研究内容</a:t>
            </a:r>
          </a:p>
        </p:txBody>
      </p:sp>
      <p:grpSp>
        <p:nvGrpSpPr>
          <p:cNvPr id="37" name="组合 36"/>
          <p:cNvGrpSpPr/>
          <p:nvPr/>
        </p:nvGrpSpPr>
        <p:grpSpPr>
          <a:xfrm>
            <a:off x="5362739" y="1730540"/>
            <a:ext cx="841358" cy="841358"/>
            <a:chOff x="5292743" y="1120926"/>
            <a:chExt cx="1022332" cy="1022332"/>
          </a:xfrm>
        </p:grpSpPr>
        <p:sp>
          <p:nvSpPr>
            <p:cNvPr id="39" name="椭圆 38"/>
            <p:cNvSpPr/>
            <p:nvPr/>
          </p:nvSpPr>
          <p:spPr>
            <a:xfrm>
              <a:off x="5351397" y="1179580"/>
              <a:ext cx="905024" cy="90502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292743" y="1120926"/>
              <a:ext cx="1022332" cy="10223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8" name="文本框 37"/>
          <p:cNvSpPr txBox="1"/>
          <p:nvPr/>
        </p:nvSpPr>
        <p:spPr>
          <a:xfrm>
            <a:off x="5533990" y="1747446"/>
            <a:ext cx="498855" cy="769441"/>
          </a:xfrm>
          <a:prstGeom prst="rect">
            <a:avLst/>
          </a:prstGeom>
          <a:noFill/>
        </p:spPr>
        <p:txBody>
          <a:bodyPr wrap="none" rtlCol="0">
            <a:spAutoFit/>
          </a:bodyPr>
          <a:lstStyle/>
          <a:p>
            <a:pPr algn="ctr"/>
            <a:r>
              <a:rPr lang="en-US" altLang="zh-CN" sz="4400" dirty="0">
                <a:solidFill>
                  <a:schemeClr val="bg1"/>
                </a:solidFill>
              </a:rPr>
              <a:t>2</a:t>
            </a:r>
            <a:endParaRPr lang="zh-CN" altLang="en-US" sz="4400" dirty="0">
              <a:solidFill>
                <a:schemeClr val="bg1"/>
              </a:solidFill>
            </a:endParaRPr>
          </a:p>
        </p:txBody>
      </p:sp>
      <p:sp>
        <p:nvSpPr>
          <p:cNvPr id="42" name="文本框 41"/>
          <p:cNvSpPr txBox="1"/>
          <p:nvPr/>
        </p:nvSpPr>
        <p:spPr>
          <a:xfrm>
            <a:off x="6513074" y="3097348"/>
            <a:ext cx="3200400" cy="473710"/>
          </a:xfrm>
          <a:prstGeom prst="rect">
            <a:avLst/>
          </a:prstGeom>
          <a:noFill/>
          <a:ln>
            <a:noFill/>
          </a:ln>
        </p:spPr>
        <p:txBody>
          <a:bodyPr wrap="none" lIns="0" tIns="0" rIns="0" bIns="0" rtlCol="0">
            <a:spAutoFit/>
          </a:bodyPr>
          <a:lstStyle/>
          <a:p>
            <a:pPr>
              <a:lnSpc>
                <a:spcPct val="110000"/>
              </a:lnSpc>
            </a:pPr>
            <a:r>
              <a:rPr lang="zh-CN" altLang="en-US" sz="2800" dirty="0">
                <a:solidFill>
                  <a:schemeClr val="tx2"/>
                </a:solidFill>
                <a:latin typeface="+mj-ea"/>
                <a:ea typeface="+mj-ea"/>
              </a:rPr>
              <a:t>研究方法及实施步骤</a:t>
            </a:r>
          </a:p>
        </p:txBody>
      </p:sp>
      <p:grpSp>
        <p:nvGrpSpPr>
          <p:cNvPr id="43" name="组合 42"/>
          <p:cNvGrpSpPr/>
          <p:nvPr/>
        </p:nvGrpSpPr>
        <p:grpSpPr>
          <a:xfrm>
            <a:off x="5362739" y="2892590"/>
            <a:ext cx="841358" cy="841358"/>
            <a:chOff x="5292743" y="1120926"/>
            <a:chExt cx="1022332" cy="1022332"/>
          </a:xfrm>
        </p:grpSpPr>
        <p:sp>
          <p:nvSpPr>
            <p:cNvPr id="45" name="椭圆 44"/>
            <p:cNvSpPr/>
            <p:nvPr/>
          </p:nvSpPr>
          <p:spPr>
            <a:xfrm>
              <a:off x="5351397" y="1179580"/>
              <a:ext cx="905024" cy="90502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292743" y="1120926"/>
              <a:ext cx="1022332" cy="10223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4" name="文本框 43"/>
          <p:cNvSpPr txBox="1"/>
          <p:nvPr/>
        </p:nvSpPr>
        <p:spPr>
          <a:xfrm>
            <a:off x="5533990" y="2909496"/>
            <a:ext cx="498855" cy="769441"/>
          </a:xfrm>
          <a:prstGeom prst="rect">
            <a:avLst/>
          </a:prstGeom>
          <a:noFill/>
        </p:spPr>
        <p:txBody>
          <a:bodyPr wrap="none" rtlCol="0">
            <a:spAutoFit/>
          </a:bodyPr>
          <a:lstStyle/>
          <a:p>
            <a:pPr algn="ctr"/>
            <a:r>
              <a:rPr lang="en-US" altLang="zh-CN" sz="4400" dirty="0">
                <a:solidFill>
                  <a:schemeClr val="bg1"/>
                </a:solidFill>
              </a:rPr>
              <a:t>3</a:t>
            </a:r>
            <a:endParaRPr lang="zh-CN" altLang="en-US" sz="4400" dirty="0">
              <a:solidFill>
                <a:schemeClr val="bg1"/>
              </a:solidFill>
            </a:endParaRPr>
          </a:p>
        </p:txBody>
      </p:sp>
      <p:sp>
        <p:nvSpPr>
          <p:cNvPr id="48" name="文本框 47"/>
          <p:cNvSpPr txBox="1"/>
          <p:nvPr/>
        </p:nvSpPr>
        <p:spPr>
          <a:xfrm>
            <a:off x="6513074" y="4259398"/>
            <a:ext cx="3200400" cy="473710"/>
          </a:xfrm>
          <a:prstGeom prst="rect">
            <a:avLst/>
          </a:prstGeom>
          <a:noFill/>
          <a:ln>
            <a:noFill/>
          </a:ln>
        </p:spPr>
        <p:txBody>
          <a:bodyPr wrap="none" lIns="0" tIns="0" rIns="0" bIns="0" rtlCol="0">
            <a:spAutoFit/>
          </a:bodyPr>
          <a:lstStyle/>
          <a:p>
            <a:pPr>
              <a:lnSpc>
                <a:spcPct val="110000"/>
              </a:lnSpc>
            </a:pPr>
            <a:r>
              <a:rPr lang="zh-CN" altLang="en-US" sz="2800" dirty="0">
                <a:solidFill>
                  <a:schemeClr val="tx2"/>
                </a:solidFill>
                <a:latin typeface="+mj-ea"/>
                <a:ea typeface="+mj-ea"/>
              </a:rPr>
              <a:t>主要观点与创新之处</a:t>
            </a:r>
          </a:p>
        </p:txBody>
      </p:sp>
      <p:grpSp>
        <p:nvGrpSpPr>
          <p:cNvPr id="49" name="组合 48"/>
          <p:cNvGrpSpPr/>
          <p:nvPr/>
        </p:nvGrpSpPr>
        <p:grpSpPr>
          <a:xfrm>
            <a:off x="5362739" y="4054640"/>
            <a:ext cx="841358" cy="841358"/>
            <a:chOff x="5292743" y="1120926"/>
            <a:chExt cx="1022332" cy="1022332"/>
          </a:xfrm>
        </p:grpSpPr>
        <p:sp>
          <p:nvSpPr>
            <p:cNvPr id="51" name="椭圆 50"/>
            <p:cNvSpPr/>
            <p:nvPr/>
          </p:nvSpPr>
          <p:spPr>
            <a:xfrm>
              <a:off x="5351397" y="1179580"/>
              <a:ext cx="905024" cy="90502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椭圆 51"/>
            <p:cNvSpPr/>
            <p:nvPr/>
          </p:nvSpPr>
          <p:spPr>
            <a:xfrm>
              <a:off x="5292743" y="1120926"/>
              <a:ext cx="1022332" cy="10223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49"/>
          <p:cNvSpPr txBox="1"/>
          <p:nvPr/>
        </p:nvSpPr>
        <p:spPr>
          <a:xfrm>
            <a:off x="5533990" y="4071546"/>
            <a:ext cx="498855" cy="769441"/>
          </a:xfrm>
          <a:prstGeom prst="rect">
            <a:avLst/>
          </a:prstGeom>
          <a:noFill/>
        </p:spPr>
        <p:txBody>
          <a:bodyPr wrap="none" rtlCol="0">
            <a:spAutoFit/>
          </a:bodyPr>
          <a:lstStyle/>
          <a:p>
            <a:pPr algn="ctr"/>
            <a:r>
              <a:rPr lang="en-US" altLang="zh-CN" sz="4400" dirty="0">
                <a:solidFill>
                  <a:schemeClr val="bg1"/>
                </a:solidFill>
              </a:rPr>
              <a:t>4</a:t>
            </a:r>
            <a:endParaRPr lang="zh-CN" altLang="en-US" sz="4400" dirty="0">
              <a:solidFill>
                <a:schemeClr val="bg1"/>
              </a:solidFill>
            </a:endParaRPr>
          </a:p>
        </p:txBody>
      </p:sp>
      <p:sp>
        <p:nvSpPr>
          <p:cNvPr id="55" name="文本框 54"/>
          <p:cNvSpPr txBox="1"/>
          <p:nvPr/>
        </p:nvSpPr>
        <p:spPr>
          <a:xfrm>
            <a:off x="1367569" y="1159329"/>
            <a:ext cx="1231106" cy="738664"/>
          </a:xfrm>
          <a:prstGeom prst="rect">
            <a:avLst/>
          </a:prstGeom>
          <a:noFill/>
        </p:spPr>
        <p:txBody>
          <a:bodyPr wrap="none" lIns="0" tIns="0" rIns="0" bIns="0" rtlCol="0">
            <a:spAutoFit/>
          </a:bodyPr>
          <a:lstStyle/>
          <a:p>
            <a:pPr algn="ctr"/>
            <a:r>
              <a:rPr lang="zh-CN" altLang="en-US" sz="4800" b="1" dirty="0">
                <a:solidFill>
                  <a:schemeClr val="bg1"/>
                </a:solidFill>
                <a:latin typeface="+mj-lt"/>
                <a:ea typeface="+mj-ea"/>
              </a:rPr>
              <a:t>目录</a:t>
            </a:r>
          </a:p>
        </p:txBody>
      </p:sp>
      <p:sp>
        <p:nvSpPr>
          <p:cNvPr id="60" name="矩形 59"/>
          <p:cNvSpPr/>
          <p:nvPr/>
        </p:nvSpPr>
        <p:spPr>
          <a:xfrm>
            <a:off x="1256000" y="1897993"/>
            <a:ext cx="1454244" cy="369332"/>
          </a:xfrm>
          <a:prstGeom prst="rect">
            <a:avLst/>
          </a:prstGeom>
        </p:spPr>
        <p:txBody>
          <a:bodyPr wrap="none">
            <a:spAutoFit/>
          </a:bodyPr>
          <a:lstStyle/>
          <a:p>
            <a:pPr algn="ctr"/>
            <a:r>
              <a:rPr lang="zh-CN" altLang="en-US" dirty="0">
                <a:solidFill>
                  <a:schemeClr val="bg1"/>
                </a:solidFill>
              </a:rPr>
              <a:t>CONTENTS</a:t>
            </a:r>
          </a:p>
        </p:txBody>
      </p:sp>
      <p:grpSp>
        <p:nvGrpSpPr>
          <p:cNvPr id="2" name="组合 1"/>
          <p:cNvGrpSpPr/>
          <p:nvPr/>
        </p:nvGrpSpPr>
        <p:grpSpPr>
          <a:xfrm>
            <a:off x="5362739" y="5210340"/>
            <a:ext cx="841358" cy="841358"/>
            <a:chOff x="5292743" y="1120926"/>
            <a:chExt cx="1022332" cy="1022332"/>
          </a:xfrm>
        </p:grpSpPr>
        <p:sp>
          <p:nvSpPr>
            <p:cNvPr id="3" name="椭圆 2"/>
            <p:cNvSpPr/>
            <p:nvPr/>
          </p:nvSpPr>
          <p:spPr>
            <a:xfrm>
              <a:off x="5351397" y="1179580"/>
              <a:ext cx="905024" cy="90502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5292743" y="1120926"/>
              <a:ext cx="1022332" cy="10223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5536720" y="5245661"/>
            <a:ext cx="493395" cy="768350"/>
          </a:xfrm>
          <a:prstGeom prst="rect">
            <a:avLst/>
          </a:prstGeom>
          <a:noFill/>
        </p:spPr>
        <p:txBody>
          <a:bodyPr wrap="none" rtlCol="0">
            <a:spAutoFit/>
          </a:bodyPr>
          <a:lstStyle/>
          <a:p>
            <a:pPr algn="ctr"/>
            <a:r>
              <a:rPr lang="en-US" sz="4400" dirty="0">
                <a:solidFill>
                  <a:schemeClr val="bg1"/>
                </a:solidFill>
              </a:rPr>
              <a:t>5</a:t>
            </a:r>
          </a:p>
        </p:txBody>
      </p:sp>
      <p:sp>
        <p:nvSpPr>
          <p:cNvPr id="7" name="文本框 6"/>
          <p:cNvSpPr txBox="1"/>
          <p:nvPr/>
        </p:nvSpPr>
        <p:spPr>
          <a:xfrm>
            <a:off x="6513074" y="5394143"/>
            <a:ext cx="1422400" cy="473710"/>
          </a:xfrm>
          <a:prstGeom prst="rect">
            <a:avLst/>
          </a:prstGeom>
          <a:noFill/>
          <a:ln>
            <a:noFill/>
          </a:ln>
        </p:spPr>
        <p:txBody>
          <a:bodyPr wrap="none" lIns="0" tIns="0" rIns="0" bIns="0" rtlCol="0">
            <a:spAutoFit/>
          </a:bodyPr>
          <a:lstStyle/>
          <a:p>
            <a:pPr>
              <a:lnSpc>
                <a:spcPct val="110000"/>
              </a:lnSpc>
            </a:pPr>
            <a:r>
              <a:rPr lang="zh-CN" altLang="en-US" sz="2800" dirty="0">
                <a:solidFill>
                  <a:schemeClr val="tx2"/>
                </a:solidFill>
                <a:latin typeface="+mj-ea"/>
                <a:ea typeface="+mj-ea"/>
              </a:rPr>
              <a:t>预期成果</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12725"/>
            <a:ext cx="238125" cy="50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903980" y="1016000"/>
            <a:ext cx="7854950" cy="830580"/>
          </a:xfrm>
          <a:prstGeom prst="rect">
            <a:avLst/>
          </a:prstGeom>
          <a:noFill/>
        </p:spPr>
        <p:txBody>
          <a:bodyPr wrap="square" lIns="0" tIns="0" rIns="0" bIns="0" rtlCol="0">
            <a:spAutoFit/>
          </a:bodyPr>
          <a:lstStyle/>
          <a:p>
            <a:pPr algn="just" fontAlgn="auto">
              <a:lnSpc>
                <a:spcPct val="100000"/>
              </a:lnSpc>
            </a:pPr>
            <a:r>
              <a:rPr lang="en-US" altLang="zh-CN" b="1" dirty="0">
                <a:solidFill>
                  <a:schemeClr val="tx2"/>
                </a:solidFill>
                <a:latin typeface="宋体" panose="02010600030101010101" pitchFamily="2" charset="-122"/>
                <a:ea typeface="宋体" panose="02010600030101010101" pitchFamily="2" charset="-122"/>
              </a:rPr>
              <a:t>    </a:t>
            </a:r>
            <a:r>
              <a:rPr lang="zh-CN" altLang="en-US" b="1" dirty="0">
                <a:solidFill>
                  <a:schemeClr val="tx2"/>
                </a:solidFill>
                <a:latin typeface="宋体" panose="02010600030101010101" pitchFamily="2" charset="-122"/>
                <a:ea typeface="宋体" panose="02010600030101010101" pitchFamily="2" charset="-122"/>
              </a:rPr>
              <a:t>学生根据外在学习动机的一种学习方式，像一些人文、生活常识等，如果不是专门研究学习就是粗略的知道和领会一般，不能将它背后的知识和自己已有的知识经验联系在一起。</a:t>
            </a:r>
          </a:p>
        </p:txBody>
      </p:sp>
      <p:grpSp>
        <p:nvGrpSpPr>
          <p:cNvPr id="6" name="组合 5"/>
          <p:cNvGrpSpPr/>
          <p:nvPr/>
        </p:nvGrpSpPr>
        <p:grpSpPr>
          <a:xfrm>
            <a:off x="3550921" y="451956"/>
            <a:ext cx="3446462" cy="415771"/>
            <a:chOff x="4933951" y="1387946"/>
            <a:chExt cx="3446462" cy="415771"/>
          </a:xfrm>
        </p:grpSpPr>
        <p:sp>
          <p:nvSpPr>
            <p:cNvPr id="7" name="矩形: 圆角 6"/>
            <p:cNvSpPr/>
            <p:nvPr/>
          </p:nvSpPr>
          <p:spPr>
            <a:xfrm>
              <a:off x="4933951" y="1387946"/>
              <a:ext cx="3446462" cy="41577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5286773" y="1430354"/>
              <a:ext cx="2971800" cy="307340"/>
            </a:xfrm>
            <a:prstGeom prst="rect">
              <a:avLst/>
            </a:prstGeom>
            <a:noFill/>
          </p:spPr>
          <p:txBody>
            <a:bodyPr wrap="square" lIns="0" tIns="0" rIns="0" bIns="0" rtlCol="0" anchor="ctr">
              <a:spAutoFit/>
            </a:bodyPr>
            <a:lstStyle/>
            <a:p>
              <a:r>
                <a:rPr lang="zh-CN" altLang="en-US" sz="2000" b="1" dirty="0">
                  <a:solidFill>
                    <a:schemeClr val="bg1"/>
                  </a:solidFill>
                  <a:latin typeface="宋体" panose="02010600030101010101" pitchFamily="2" charset="-122"/>
                  <a:ea typeface="宋体" panose="02010600030101010101" pitchFamily="2" charset="-122"/>
                </a:rPr>
                <a:t>浅层学习</a:t>
              </a:r>
            </a:p>
          </p:txBody>
        </p:sp>
      </p:grpSp>
      <p:sp>
        <p:nvSpPr>
          <p:cNvPr id="9" name="文本框 8"/>
          <p:cNvSpPr txBox="1"/>
          <p:nvPr/>
        </p:nvSpPr>
        <p:spPr>
          <a:xfrm>
            <a:off x="3903980" y="2834640"/>
            <a:ext cx="7854950" cy="3323590"/>
          </a:xfrm>
          <a:prstGeom prst="rect">
            <a:avLst/>
          </a:prstGeom>
          <a:noFill/>
        </p:spPr>
        <p:txBody>
          <a:bodyPr wrap="square" lIns="0" tIns="0" rIns="0" bIns="0" rtlCol="0">
            <a:spAutoFit/>
          </a:bodyPr>
          <a:lstStyle/>
          <a:p>
            <a:pPr algn="just">
              <a:lnSpc>
                <a:spcPct val="150000"/>
              </a:lnSpc>
            </a:pPr>
            <a:r>
              <a:rPr lang="en-US" altLang="zh-CN" sz="1800" b="1" dirty="0">
                <a:solidFill>
                  <a:schemeClr val="tx2"/>
                </a:solidFill>
                <a:latin typeface="宋体" panose="02010600030101010101" pitchFamily="2" charset="-122"/>
                <a:ea typeface="宋体" panose="02010600030101010101" pitchFamily="2" charset="-122"/>
              </a:rPr>
              <a:t>    </a:t>
            </a:r>
            <a:r>
              <a:rPr lang="zh-CN" altLang="en-US" sz="1800" b="1" dirty="0">
                <a:solidFill>
                  <a:schemeClr val="tx2"/>
                </a:solidFill>
                <a:latin typeface="宋体" panose="02010600030101010101" pitchFamily="2" charset="-122"/>
                <a:ea typeface="宋体" panose="02010600030101010101" pitchFamily="2" charset="-122"/>
              </a:rPr>
              <a:t>我国对于深度学习的概念界定始于黎加厚教授的观点，他提出，所谓深度学习是指在理解学习的基础上，学习者能够批判性地学习新的知识和思想，并将新的知识和思想融入已有的认知结构中，能够在众多的思想间进行联系并能够将已有的知识迁移到新的情境中，作为决策和解决问题的一种学习方式。</a:t>
            </a:r>
          </a:p>
          <a:p>
            <a:pPr algn="just">
              <a:lnSpc>
                <a:spcPct val="150000"/>
              </a:lnSpc>
            </a:pPr>
            <a:r>
              <a:rPr lang="zh-CN" altLang="en-US" sz="1800" b="1" dirty="0">
                <a:solidFill>
                  <a:schemeClr val="tx2"/>
                </a:solidFill>
                <a:latin typeface="宋体" panose="02010600030101010101" pitchFamily="2" charset="-122"/>
                <a:ea typeface="宋体" panose="02010600030101010101" pitchFamily="2" charset="-122"/>
              </a:rPr>
              <a:t>   本研究将深度学习定义为：深度学习是指学生在教师的指导下能积极主动的理解性学习，并能批判性进行建构自身的知识体系，其最重要的是把知识迁移到新的环境中去解决问题，以发展自己的高阶思维和培养核心素养为目标的学习方式。</a:t>
            </a:r>
          </a:p>
        </p:txBody>
      </p:sp>
      <p:sp>
        <p:nvSpPr>
          <p:cNvPr id="11" name="矩形: 圆角 10"/>
          <p:cNvSpPr/>
          <p:nvPr/>
        </p:nvSpPr>
        <p:spPr>
          <a:xfrm>
            <a:off x="3550920" y="2326640"/>
            <a:ext cx="3446145" cy="4159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7" name="组合 16"/>
          <p:cNvGrpSpPr/>
          <p:nvPr/>
        </p:nvGrpSpPr>
        <p:grpSpPr>
          <a:xfrm>
            <a:off x="386801" y="1500954"/>
            <a:ext cx="2772000" cy="3196249"/>
            <a:chOff x="1266911" y="1500954"/>
            <a:chExt cx="2772000" cy="3196249"/>
          </a:xfrm>
        </p:grpSpPr>
        <p:sp>
          <p:nvSpPr>
            <p:cNvPr id="18" name="椭圆 17"/>
            <p:cNvSpPr/>
            <p:nvPr/>
          </p:nvSpPr>
          <p:spPr>
            <a:xfrm>
              <a:off x="1266911" y="1925203"/>
              <a:ext cx="2772000" cy="2772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2214761" y="1500954"/>
              <a:ext cx="880864" cy="880864"/>
              <a:chOff x="6685359" y="1406524"/>
              <a:chExt cx="571500" cy="571500"/>
            </a:xfrm>
          </p:grpSpPr>
          <p:sp>
            <p:nvSpPr>
              <p:cNvPr id="21" name="椭圆 20"/>
              <p:cNvSpPr/>
              <p:nvPr userDrawn="1"/>
            </p:nvSpPr>
            <p:spPr>
              <a:xfrm>
                <a:off x="6685359" y="1406524"/>
                <a:ext cx="571500" cy="5715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2" name="图形 21" descr="书籍"/>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3784" y="1504950"/>
                <a:ext cx="374652" cy="374650"/>
              </a:xfrm>
              <a:prstGeom prst="rect">
                <a:avLst/>
              </a:prstGeom>
            </p:spPr>
          </p:pic>
        </p:grpSp>
        <p:sp>
          <p:nvSpPr>
            <p:cNvPr id="20" name="文本框 19"/>
            <p:cNvSpPr txBox="1"/>
            <p:nvPr/>
          </p:nvSpPr>
          <p:spPr>
            <a:xfrm>
              <a:off x="1725507" y="2635024"/>
              <a:ext cx="1958223" cy="1107440"/>
            </a:xfrm>
            <a:prstGeom prst="rect">
              <a:avLst/>
            </a:prstGeom>
            <a:noFill/>
          </p:spPr>
          <p:txBody>
            <a:bodyPr wrap="square" lIns="0" tIns="0" rIns="0" bIns="0" rtlCol="0">
              <a:spAutoFit/>
              <a:scene3d>
                <a:camera prst="orthographicFront"/>
                <a:lightRig rig="threePt" dir="t"/>
              </a:scene3d>
            </a:bodyPr>
            <a:lstStyle/>
            <a:p>
              <a:pPr algn="just">
                <a:lnSpc>
                  <a:spcPct val="150000"/>
                </a:lnSpc>
              </a:pPr>
              <a:r>
                <a:rPr lang="zh-CN" altLang="en-US" sz="2400" b="1" dirty="0">
                  <a:ln/>
                  <a:solidFill>
                    <a:schemeClr val="tx1"/>
                  </a:solidFill>
                  <a:effectLst>
                    <a:outerShdw blurRad="38100" dist="19050" dir="2700000" algn="tl" rotWithShape="0">
                      <a:schemeClr val="dk1">
                        <a:alpha val="40000"/>
                      </a:schemeClr>
                    </a:outerShdw>
                  </a:effectLst>
                  <a:latin typeface="+mn-ea"/>
                </a:rPr>
                <a:t>课题的核心概念及其界定</a:t>
              </a:r>
            </a:p>
          </p:txBody>
        </p:sp>
      </p:grpSp>
      <p:sp>
        <p:nvSpPr>
          <p:cNvPr id="2" name="文本框 1"/>
          <p:cNvSpPr txBox="1"/>
          <p:nvPr/>
        </p:nvSpPr>
        <p:spPr>
          <a:xfrm>
            <a:off x="3903743" y="2380949"/>
            <a:ext cx="2971800" cy="307340"/>
          </a:xfrm>
          <a:prstGeom prst="rect">
            <a:avLst/>
          </a:prstGeom>
          <a:noFill/>
        </p:spPr>
        <p:txBody>
          <a:bodyPr wrap="square" lIns="0" tIns="0" rIns="0" bIns="0" rtlCol="0" anchor="ctr">
            <a:spAutoFit/>
          </a:bodyPr>
          <a:lstStyle/>
          <a:p>
            <a:r>
              <a:rPr lang="zh-CN" altLang="en-US" sz="2000" b="1" dirty="0">
                <a:solidFill>
                  <a:schemeClr val="bg1"/>
                </a:solidFill>
                <a:latin typeface="宋体" panose="02010600030101010101" pitchFamily="2" charset="-122"/>
                <a:ea typeface="宋体" panose="02010600030101010101" pitchFamily="2" charset="-122"/>
              </a:rPr>
              <a:t>深度学习</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12725"/>
            <a:ext cx="238125" cy="50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945890" y="960120"/>
            <a:ext cx="7628890" cy="1107440"/>
          </a:xfrm>
          <a:prstGeom prst="rect">
            <a:avLst/>
          </a:prstGeom>
          <a:noFill/>
        </p:spPr>
        <p:txBody>
          <a:bodyPr wrap="square" lIns="0" tIns="0" rIns="0" bIns="0" rtlCol="0">
            <a:spAutoFit/>
          </a:bodyPr>
          <a:lstStyle/>
          <a:p>
            <a:pPr algn="just" fontAlgn="auto">
              <a:lnSpc>
                <a:spcPct val="100000"/>
              </a:lnSpc>
            </a:pPr>
            <a:r>
              <a:rPr lang="en-US" altLang="zh-CN" b="1" dirty="0">
                <a:solidFill>
                  <a:schemeClr val="tx2"/>
                </a:solidFill>
                <a:latin typeface="宋体" panose="02010600030101010101" pitchFamily="2" charset="-122"/>
                <a:ea typeface="宋体" panose="02010600030101010101" pitchFamily="2" charset="-122"/>
              </a:rPr>
              <a:t>    </a:t>
            </a:r>
            <a:r>
              <a:rPr lang="zh-CN" altLang="en-US" b="1" dirty="0">
                <a:solidFill>
                  <a:schemeClr val="tx2"/>
                </a:solidFill>
                <a:latin typeface="宋体" panose="02010600030101010101" pitchFamily="2" charset="-122"/>
                <a:ea typeface="宋体" panose="02010600030101010101" pitchFamily="2" charset="-122"/>
              </a:rPr>
              <a:t>高中数学教师在教学的特定时期内，根据某一教学目标或教学需要，有意地留出一定的时间和空间供学生进行自我思考，让学生在宽松的情境下自由地从事数学活动和创作，用自己的认知策略来建构知识，表达对数学的见解。</a:t>
            </a:r>
          </a:p>
        </p:txBody>
      </p:sp>
      <p:grpSp>
        <p:nvGrpSpPr>
          <p:cNvPr id="6" name="组合 5"/>
          <p:cNvGrpSpPr/>
          <p:nvPr/>
        </p:nvGrpSpPr>
        <p:grpSpPr>
          <a:xfrm>
            <a:off x="3606801" y="451956"/>
            <a:ext cx="3446462" cy="415771"/>
            <a:chOff x="4933951" y="1387946"/>
            <a:chExt cx="3446462" cy="415771"/>
          </a:xfrm>
        </p:grpSpPr>
        <p:sp>
          <p:nvSpPr>
            <p:cNvPr id="7" name="矩形: 圆角 6"/>
            <p:cNvSpPr/>
            <p:nvPr/>
          </p:nvSpPr>
          <p:spPr>
            <a:xfrm>
              <a:off x="4933951" y="1387946"/>
              <a:ext cx="3446462" cy="41577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p:cNvSpPr txBox="1"/>
            <p:nvPr/>
          </p:nvSpPr>
          <p:spPr>
            <a:xfrm>
              <a:off x="5286773" y="1430354"/>
              <a:ext cx="2971800" cy="307340"/>
            </a:xfrm>
            <a:prstGeom prst="rect">
              <a:avLst/>
            </a:prstGeom>
            <a:noFill/>
          </p:spPr>
          <p:txBody>
            <a:bodyPr wrap="square" lIns="0" tIns="0" rIns="0" bIns="0" rtlCol="0" anchor="ctr">
              <a:spAutoFit/>
            </a:bodyPr>
            <a:lstStyle/>
            <a:p>
              <a:r>
                <a:rPr lang="zh-CN" altLang="en-US" sz="2000" b="1" dirty="0">
                  <a:solidFill>
                    <a:schemeClr val="bg1"/>
                  </a:solidFill>
                  <a:latin typeface="宋体" panose="02010600030101010101" pitchFamily="2" charset="-122"/>
                  <a:ea typeface="宋体" panose="02010600030101010101" pitchFamily="2" charset="-122"/>
                </a:rPr>
                <a:t>高中数学课堂留白</a:t>
              </a:r>
            </a:p>
          </p:txBody>
        </p:sp>
      </p:grpSp>
      <p:sp>
        <p:nvSpPr>
          <p:cNvPr id="11" name="矩形: 圆角 10"/>
          <p:cNvSpPr/>
          <p:nvPr/>
        </p:nvSpPr>
        <p:spPr>
          <a:xfrm>
            <a:off x="3606800" y="2340610"/>
            <a:ext cx="3446145" cy="4159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7" name="组合 16"/>
          <p:cNvGrpSpPr/>
          <p:nvPr/>
        </p:nvGrpSpPr>
        <p:grpSpPr>
          <a:xfrm>
            <a:off x="582381" y="1500954"/>
            <a:ext cx="2772000" cy="3196249"/>
            <a:chOff x="1266911" y="1500954"/>
            <a:chExt cx="2772000" cy="3196249"/>
          </a:xfrm>
        </p:grpSpPr>
        <p:sp>
          <p:nvSpPr>
            <p:cNvPr id="18" name="椭圆 17"/>
            <p:cNvSpPr/>
            <p:nvPr/>
          </p:nvSpPr>
          <p:spPr>
            <a:xfrm>
              <a:off x="1266911" y="1925203"/>
              <a:ext cx="2772000" cy="2772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2214761" y="1500954"/>
              <a:ext cx="880864" cy="880864"/>
              <a:chOff x="6685359" y="1406524"/>
              <a:chExt cx="571500" cy="571500"/>
            </a:xfrm>
          </p:grpSpPr>
          <p:sp>
            <p:nvSpPr>
              <p:cNvPr id="21" name="椭圆 20"/>
              <p:cNvSpPr/>
              <p:nvPr userDrawn="1"/>
            </p:nvSpPr>
            <p:spPr>
              <a:xfrm>
                <a:off x="6685359" y="1406524"/>
                <a:ext cx="571500" cy="5715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2" name="图形 21" descr="书籍"/>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3784" y="1504950"/>
                <a:ext cx="374652" cy="374650"/>
              </a:xfrm>
              <a:prstGeom prst="rect">
                <a:avLst/>
              </a:prstGeom>
            </p:spPr>
          </p:pic>
        </p:grpSp>
        <p:sp>
          <p:nvSpPr>
            <p:cNvPr id="20" name="文本框 19"/>
            <p:cNvSpPr txBox="1"/>
            <p:nvPr/>
          </p:nvSpPr>
          <p:spPr>
            <a:xfrm>
              <a:off x="1725507" y="2635024"/>
              <a:ext cx="1958223" cy="1107440"/>
            </a:xfrm>
            <a:prstGeom prst="rect">
              <a:avLst/>
            </a:prstGeom>
            <a:noFill/>
          </p:spPr>
          <p:txBody>
            <a:bodyPr wrap="square" lIns="0" tIns="0" rIns="0" bIns="0" rtlCol="0">
              <a:spAutoFit/>
              <a:scene3d>
                <a:camera prst="orthographicFront"/>
                <a:lightRig rig="threePt" dir="t"/>
              </a:scene3d>
            </a:bodyPr>
            <a:lstStyle/>
            <a:p>
              <a:pPr algn="just">
                <a:lnSpc>
                  <a:spcPct val="150000"/>
                </a:lnSpc>
              </a:pPr>
              <a:r>
                <a:rPr lang="zh-CN" altLang="en-US" sz="2400" b="1" dirty="0">
                  <a:solidFill>
                    <a:schemeClr val="tx1"/>
                  </a:solidFill>
                  <a:effectLst>
                    <a:outerShdw blurRad="38100" dist="19050" dir="2700000" algn="tl" rotWithShape="0">
                      <a:schemeClr val="dk1">
                        <a:alpha val="40000"/>
                      </a:schemeClr>
                    </a:outerShdw>
                  </a:effectLst>
                  <a:latin typeface="+mn-ea"/>
                </a:rPr>
                <a:t>课题的核心概念及其界定</a:t>
              </a:r>
            </a:p>
          </p:txBody>
        </p:sp>
      </p:grpSp>
      <p:sp>
        <p:nvSpPr>
          <p:cNvPr id="2" name="文本框 1"/>
          <p:cNvSpPr txBox="1"/>
          <p:nvPr/>
        </p:nvSpPr>
        <p:spPr>
          <a:xfrm>
            <a:off x="3959623" y="2394919"/>
            <a:ext cx="2971800" cy="307340"/>
          </a:xfrm>
          <a:prstGeom prst="rect">
            <a:avLst/>
          </a:prstGeom>
          <a:noFill/>
        </p:spPr>
        <p:txBody>
          <a:bodyPr wrap="square" lIns="0" tIns="0" rIns="0" bIns="0" rtlCol="0" anchor="ctr">
            <a:spAutoFit/>
          </a:bodyPr>
          <a:lstStyle/>
          <a:p>
            <a:r>
              <a:rPr lang="zh-CN" altLang="en-US" sz="2000" b="1" dirty="0">
                <a:solidFill>
                  <a:schemeClr val="bg1"/>
                </a:solidFill>
                <a:latin typeface="宋体" panose="02010600030101010101" pitchFamily="2" charset="-122"/>
                <a:ea typeface="宋体" panose="02010600030101010101" pitchFamily="2" charset="-122"/>
              </a:rPr>
              <a:t>元认知理论、格式塔理论</a:t>
            </a:r>
          </a:p>
        </p:txBody>
      </p:sp>
      <p:sp>
        <p:nvSpPr>
          <p:cNvPr id="4" name="文本框 3"/>
          <p:cNvSpPr txBox="1"/>
          <p:nvPr/>
        </p:nvSpPr>
        <p:spPr>
          <a:xfrm>
            <a:off x="3945890" y="2868930"/>
            <a:ext cx="7628890" cy="1384935"/>
          </a:xfrm>
          <a:prstGeom prst="rect">
            <a:avLst/>
          </a:prstGeom>
          <a:noFill/>
        </p:spPr>
        <p:txBody>
          <a:bodyPr wrap="square" lIns="0" tIns="0" rIns="0" bIns="0" rtlCol="0">
            <a:spAutoFit/>
          </a:bodyPr>
          <a:lstStyle/>
          <a:p>
            <a:pPr algn="just" fontAlgn="auto">
              <a:lnSpc>
                <a:spcPct val="100000"/>
              </a:lnSpc>
            </a:pPr>
            <a:r>
              <a:rPr lang="en-US" altLang="zh-CN" b="1" dirty="0">
                <a:solidFill>
                  <a:schemeClr val="tx2"/>
                </a:solidFill>
                <a:latin typeface="宋体" panose="02010600030101010101" pitchFamily="2" charset="-122"/>
                <a:ea typeface="宋体" panose="02010600030101010101" pitchFamily="2" charset="-122"/>
              </a:rPr>
              <a:t>    </a:t>
            </a:r>
            <a:r>
              <a:rPr lang="zh-CN" altLang="en-US" b="1" dirty="0">
                <a:solidFill>
                  <a:schemeClr val="tx2"/>
                </a:solidFill>
                <a:latin typeface="宋体" panose="02010600030101010101" pitchFamily="2" charset="-122"/>
                <a:ea typeface="宋体" panose="02010600030101010101" pitchFamily="2" charset="-122"/>
              </a:rPr>
              <a:t>元认知是指以人的认知过程为对象，并对人的认知过程进行监视、控制、调节，包括元认知知识、元认知体验、元认知监控。</a:t>
            </a:r>
          </a:p>
          <a:p>
            <a:pPr algn="just" fontAlgn="auto">
              <a:lnSpc>
                <a:spcPct val="100000"/>
              </a:lnSpc>
            </a:pPr>
            <a:r>
              <a:rPr lang="zh-CN" altLang="en-US" b="1" dirty="0">
                <a:solidFill>
                  <a:schemeClr val="tx2"/>
                </a:solidFill>
                <a:latin typeface="宋体" panose="02010600030101010101" pitchFamily="2" charset="-122"/>
                <a:ea typeface="宋体" panose="02010600030101010101" pitchFamily="2" charset="-122"/>
              </a:rPr>
              <a:t>    格式塔理论认为，人在知觉过程中，总有追求事物整体性的特点，为了达到“完全形”，学生不由自主地产生想去改变它们的想法，从而调动自己的经验、知识、情感和思想去联想、去填补，课堂留白就能达到这样的效果。</a:t>
            </a:r>
          </a:p>
        </p:txBody>
      </p:sp>
      <p:sp>
        <p:nvSpPr>
          <p:cNvPr id="12" name="矩形: 圆角 10"/>
          <p:cNvSpPr/>
          <p:nvPr/>
        </p:nvSpPr>
        <p:spPr>
          <a:xfrm>
            <a:off x="3491230" y="4642485"/>
            <a:ext cx="3446145" cy="4159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3844053" y="4696794"/>
            <a:ext cx="2971800" cy="307340"/>
          </a:xfrm>
          <a:prstGeom prst="rect">
            <a:avLst/>
          </a:prstGeom>
          <a:noFill/>
        </p:spPr>
        <p:txBody>
          <a:bodyPr wrap="square" lIns="0" tIns="0" rIns="0" bIns="0" rtlCol="0" anchor="ctr">
            <a:spAutoFit/>
          </a:bodyPr>
          <a:lstStyle/>
          <a:p>
            <a:r>
              <a:rPr lang="zh-CN" altLang="en-US" sz="2000" b="1" dirty="0">
                <a:solidFill>
                  <a:schemeClr val="bg1"/>
                </a:solidFill>
                <a:latin typeface="宋体" panose="02010600030101010101" pitchFamily="2" charset="-122"/>
                <a:ea typeface="宋体" panose="02010600030101010101" pitchFamily="2" charset="-122"/>
              </a:rPr>
              <a:t>蔡格尼克效应理论</a:t>
            </a:r>
          </a:p>
        </p:txBody>
      </p:sp>
      <p:sp>
        <p:nvSpPr>
          <p:cNvPr id="16" name="文本框 15"/>
          <p:cNvSpPr txBox="1"/>
          <p:nvPr/>
        </p:nvSpPr>
        <p:spPr>
          <a:xfrm>
            <a:off x="3945890" y="5235575"/>
            <a:ext cx="7628890" cy="1107440"/>
          </a:xfrm>
          <a:prstGeom prst="rect">
            <a:avLst/>
          </a:prstGeom>
          <a:noFill/>
        </p:spPr>
        <p:txBody>
          <a:bodyPr wrap="square" lIns="0" tIns="0" rIns="0" bIns="0" rtlCol="0">
            <a:spAutoFit/>
          </a:bodyPr>
          <a:lstStyle/>
          <a:p>
            <a:pPr algn="just" fontAlgn="auto">
              <a:lnSpc>
                <a:spcPct val="100000"/>
              </a:lnSpc>
            </a:pPr>
            <a:r>
              <a:rPr lang="en-US" altLang="zh-CN" b="1" dirty="0">
                <a:solidFill>
                  <a:schemeClr val="tx2"/>
                </a:solidFill>
                <a:latin typeface="宋体" panose="02010600030101010101" pitchFamily="2" charset="-122"/>
                <a:ea typeface="宋体" panose="02010600030101010101" pitchFamily="2" charset="-122"/>
              </a:rPr>
              <a:t>    </a:t>
            </a:r>
            <a:r>
              <a:rPr lang="zh-CN" altLang="en-US" b="1" dirty="0">
                <a:solidFill>
                  <a:schemeClr val="tx2"/>
                </a:solidFill>
                <a:latin typeface="宋体" panose="02010600030101010101" pitchFamily="2" charset="-122"/>
                <a:ea typeface="宋体" panose="02010600030101010101" pitchFamily="2" charset="-122"/>
              </a:rPr>
              <a:t>蔡格尼克效应是一种心理机制，人对未完成的事情的记忆要比完成的事情的记忆保持更好，这就是蔡格尼克效应．人都有“完结情绪”，在课堂教学中采用留白策略，即是蔡格尼克效应这一心理机制的教学意义，学生在填补空白的过程中，会收获更多学习和发展的机会和乐趣。</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2" grpId="0"/>
      <p:bldP spid="4" grpId="0"/>
      <p:bldP spid="12" grpId="0" animBg="1"/>
      <p:bldP spid="1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553085" y="1570990"/>
            <a:ext cx="4890770" cy="4812665"/>
          </a:xfrm>
          <a:prstGeom prst="roundRect">
            <a:avLst>
              <a:gd name="adj" fmla="val 3165"/>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p:cNvGrpSpPr/>
          <p:nvPr/>
        </p:nvGrpSpPr>
        <p:grpSpPr>
          <a:xfrm>
            <a:off x="1985301" y="1000031"/>
            <a:ext cx="1195388" cy="1086100"/>
            <a:chOff x="2100262" y="1824803"/>
            <a:chExt cx="1195388" cy="1086100"/>
          </a:xfrm>
        </p:grpSpPr>
        <p:sp>
          <p:nvSpPr>
            <p:cNvPr id="4" name="任意多边形: 形状 3"/>
            <p:cNvSpPr/>
            <p:nvPr/>
          </p:nvSpPr>
          <p:spPr>
            <a:xfrm>
              <a:off x="2195512" y="1824803"/>
              <a:ext cx="1100138" cy="1013533"/>
            </a:xfrm>
            <a:custGeom>
              <a:avLst/>
              <a:gdLst>
                <a:gd name="connsiteX0" fmla="*/ 0 w 981075"/>
                <a:gd name="connsiteY0" fmla="*/ 0 h 903843"/>
                <a:gd name="connsiteX1" fmla="*/ 981075 w 981075"/>
                <a:gd name="connsiteY1" fmla="*/ 262878 h 903843"/>
                <a:gd name="connsiteX2" fmla="*/ 981075 w 981075"/>
                <a:gd name="connsiteY2" fmla="*/ 903843 h 903843"/>
                <a:gd name="connsiteX3" fmla="*/ 0 w 981075"/>
                <a:gd name="connsiteY3" fmla="*/ 640965 h 903843"/>
              </a:gdLst>
              <a:ahLst/>
              <a:cxnLst>
                <a:cxn ang="0">
                  <a:pos x="connsiteX0" y="connsiteY0"/>
                </a:cxn>
                <a:cxn ang="0">
                  <a:pos x="connsiteX1" y="connsiteY1"/>
                </a:cxn>
                <a:cxn ang="0">
                  <a:pos x="connsiteX2" y="connsiteY2"/>
                </a:cxn>
                <a:cxn ang="0">
                  <a:pos x="connsiteX3" y="connsiteY3"/>
                </a:cxn>
              </a:cxnLst>
              <a:rect l="l" t="t" r="r" b="b"/>
              <a:pathLst>
                <a:path w="981075" h="903843">
                  <a:moveTo>
                    <a:pt x="0" y="0"/>
                  </a:moveTo>
                  <a:lnTo>
                    <a:pt x="981075" y="262878"/>
                  </a:lnTo>
                  <a:lnTo>
                    <a:pt x="981075" y="903843"/>
                  </a:lnTo>
                  <a:lnTo>
                    <a:pt x="0" y="640965"/>
                  </a:lnTo>
                  <a:close/>
                </a:path>
              </a:pathLst>
            </a:cu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p:cNvSpPr/>
            <p:nvPr/>
          </p:nvSpPr>
          <p:spPr>
            <a:xfrm>
              <a:off x="2100262" y="1897370"/>
              <a:ext cx="1100138" cy="1013533"/>
            </a:xfrm>
            <a:custGeom>
              <a:avLst/>
              <a:gdLst>
                <a:gd name="connsiteX0" fmla="*/ 0 w 981075"/>
                <a:gd name="connsiteY0" fmla="*/ 0 h 903843"/>
                <a:gd name="connsiteX1" fmla="*/ 981075 w 981075"/>
                <a:gd name="connsiteY1" fmla="*/ 262878 h 903843"/>
                <a:gd name="connsiteX2" fmla="*/ 981075 w 981075"/>
                <a:gd name="connsiteY2" fmla="*/ 903843 h 903843"/>
                <a:gd name="connsiteX3" fmla="*/ 0 w 981075"/>
                <a:gd name="connsiteY3" fmla="*/ 640965 h 903843"/>
              </a:gdLst>
              <a:ahLst/>
              <a:cxnLst>
                <a:cxn ang="0">
                  <a:pos x="connsiteX0" y="connsiteY0"/>
                </a:cxn>
                <a:cxn ang="0">
                  <a:pos x="connsiteX1" y="connsiteY1"/>
                </a:cxn>
                <a:cxn ang="0">
                  <a:pos x="connsiteX2" y="connsiteY2"/>
                </a:cxn>
                <a:cxn ang="0">
                  <a:pos x="connsiteX3" y="connsiteY3"/>
                </a:cxn>
              </a:cxnLst>
              <a:rect l="l" t="t" r="r" b="b"/>
              <a:pathLst>
                <a:path w="981075" h="903843">
                  <a:moveTo>
                    <a:pt x="0" y="0"/>
                  </a:moveTo>
                  <a:lnTo>
                    <a:pt x="981075" y="262878"/>
                  </a:lnTo>
                  <a:lnTo>
                    <a:pt x="981075" y="903843"/>
                  </a:lnTo>
                  <a:lnTo>
                    <a:pt x="0" y="64096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p:cNvSpPr txBox="1"/>
            <p:nvPr/>
          </p:nvSpPr>
          <p:spPr>
            <a:xfrm>
              <a:off x="2268271" y="2265636"/>
              <a:ext cx="764120" cy="276999"/>
            </a:xfrm>
            <a:prstGeom prst="rect">
              <a:avLst/>
            </a:prstGeom>
            <a:noFill/>
          </p:spPr>
          <p:txBody>
            <a:bodyPr wrap="none" lIns="0" tIns="0" rIns="0" bIns="0" rtlCol="0">
              <a:spAutoFit/>
              <a:scene3d>
                <a:camera prst="isometricOffAxis1Left">
                  <a:rot lat="712929" lon="2590656" rev="21521296"/>
                </a:camera>
                <a:lightRig rig="threePt" dir="t"/>
              </a:scene3d>
            </a:bodyPr>
            <a:lstStyle/>
            <a:p>
              <a:r>
                <a:rPr lang="en-US" altLang="zh-CN" dirty="0">
                  <a:solidFill>
                    <a:schemeClr val="bg1"/>
                  </a:solidFill>
                  <a:latin typeface="+mj-lt"/>
                </a:rPr>
                <a:t>Part 1</a:t>
              </a:r>
              <a:endParaRPr lang="zh-CN" altLang="en-US" dirty="0">
                <a:solidFill>
                  <a:schemeClr val="bg1"/>
                </a:solidFill>
                <a:latin typeface="+mj-lt"/>
              </a:endParaRPr>
            </a:p>
          </p:txBody>
        </p:sp>
      </p:grpSp>
      <p:sp>
        <p:nvSpPr>
          <p:cNvPr id="7" name="矩形: 圆角 6"/>
          <p:cNvSpPr/>
          <p:nvPr/>
        </p:nvSpPr>
        <p:spPr>
          <a:xfrm>
            <a:off x="6004560" y="1570355"/>
            <a:ext cx="5447665" cy="4883785"/>
          </a:xfrm>
          <a:prstGeom prst="roundRect">
            <a:avLst>
              <a:gd name="adj" fmla="val 3165"/>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 name="组合 7"/>
          <p:cNvGrpSpPr/>
          <p:nvPr/>
        </p:nvGrpSpPr>
        <p:grpSpPr>
          <a:xfrm>
            <a:off x="8250396" y="1072421"/>
            <a:ext cx="1195388" cy="1086100"/>
            <a:chOff x="2100262" y="1824803"/>
            <a:chExt cx="1195388" cy="1086100"/>
          </a:xfrm>
        </p:grpSpPr>
        <p:sp>
          <p:nvSpPr>
            <p:cNvPr id="9" name="任意多边形: 形状 8"/>
            <p:cNvSpPr/>
            <p:nvPr/>
          </p:nvSpPr>
          <p:spPr>
            <a:xfrm>
              <a:off x="2195512" y="1824803"/>
              <a:ext cx="1100138" cy="1013533"/>
            </a:xfrm>
            <a:custGeom>
              <a:avLst/>
              <a:gdLst>
                <a:gd name="connsiteX0" fmla="*/ 0 w 981075"/>
                <a:gd name="connsiteY0" fmla="*/ 0 h 903843"/>
                <a:gd name="connsiteX1" fmla="*/ 981075 w 981075"/>
                <a:gd name="connsiteY1" fmla="*/ 262878 h 903843"/>
                <a:gd name="connsiteX2" fmla="*/ 981075 w 981075"/>
                <a:gd name="connsiteY2" fmla="*/ 903843 h 903843"/>
                <a:gd name="connsiteX3" fmla="*/ 0 w 981075"/>
                <a:gd name="connsiteY3" fmla="*/ 640965 h 903843"/>
              </a:gdLst>
              <a:ahLst/>
              <a:cxnLst>
                <a:cxn ang="0">
                  <a:pos x="connsiteX0" y="connsiteY0"/>
                </a:cxn>
                <a:cxn ang="0">
                  <a:pos x="connsiteX1" y="connsiteY1"/>
                </a:cxn>
                <a:cxn ang="0">
                  <a:pos x="connsiteX2" y="connsiteY2"/>
                </a:cxn>
                <a:cxn ang="0">
                  <a:pos x="connsiteX3" y="connsiteY3"/>
                </a:cxn>
              </a:cxnLst>
              <a:rect l="l" t="t" r="r" b="b"/>
              <a:pathLst>
                <a:path w="981075" h="903843">
                  <a:moveTo>
                    <a:pt x="0" y="0"/>
                  </a:moveTo>
                  <a:lnTo>
                    <a:pt x="981075" y="262878"/>
                  </a:lnTo>
                  <a:lnTo>
                    <a:pt x="981075" y="903843"/>
                  </a:lnTo>
                  <a:lnTo>
                    <a:pt x="0" y="640965"/>
                  </a:lnTo>
                  <a:close/>
                </a:path>
              </a:pathLst>
            </a:custGeom>
            <a:solidFill>
              <a:schemeClr val="bg1"/>
            </a:solidFill>
            <a:ln w="190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0" name="任意多边形: 形状 9"/>
            <p:cNvSpPr/>
            <p:nvPr/>
          </p:nvSpPr>
          <p:spPr>
            <a:xfrm>
              <a:off x="2100262" y="1897370"/>
              <a:ext cx="1100138" cy="1013533"/>
            </a:xfrm>
            <a:custGeom>
              <a:avLst/>
              <a:gdLst>
                <a:gd name="connsiteX0" fmla="*/ 0 w 981075"/>
                <a:gd name="connsiteY0" fmla="*/ 0 h 903843"/>
                <a:gd name="connsiteX1" fmla="*/ 981075 w 981075"/>
                <a:gd name="connsiteY1" fmla="*/ 262878 h 903843"/>
                <a:gd name="connsiteX2" fmla="*/ 981075 w 981075"/>
                <a:gd name="connsiteY2" fmla="*/ 903843 h 903843"/>
                <a:gd name="connsiteX3" fmla="*/ 0 w 981075"/>
                <a:gd name="connsiteY3" fmla="*/ 640965 h 903843"/>
              </a:gdLst>
              <a:ahLst/>
              <a:cxnLst>
                <a:cxn ang="0">
                  <a:pos x="connsiteX0" y="connsiteY0"/>
                </a:cxn>
                <a:cxn ang="0">
                  <a:pos x="connsiteX1" y="connsiteY1"/>
                </a:cxn>
                <a:cxn ang="0">
                  <a:pos x="connsiteX2" y="connsiteY2"/>
                </a:cxn>
                <a:cxn ang="0">
                  <a:pos x="connsiteX3" y="connsiteY3"/>
                </a:cxn>
              </a:cxnLst>
              <a:rect l="l" t="t" r="r" b="b"/>
              <a:pathLst>
                <a:path w="981075" h="903843">
                  <a:moveTo>
                    <a:pt x="0" y="0"/>
                  </a:moveTo>
                  <a:lnTo>
                    <a:pt x="981075" y="262878"/>
                  </a:lnTo>
                  <a:lnTo>
                    <a:pt x="981075" y="903843"/>
                  </a:lnTo>
                  <a:lnTo>
                    <a:pt x="0" y="6409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p:cNvSpPr txBox="1"/>
            <p:nvPr/>
          </p:nvSpPr>
          <p:spPr>
            <a:xfrm>
              <a:off x="2268271" y="2265636"/>
              <a:ext cx="764120" cy="276999"/>
            </a:xfrm>
            <a:prstGeom prst="rect">
              <a:avLst/>
            </a:prstGeom>
            <a:noFill/>
          </p:spPr>
          <p:txBody>
            <a:bodyPr wrap="none" lIns="0" tIns="0" rIns="0" bIns="0" rtlCol="0">
              <a:spAutoFit/>
              <a:scene3d>
                <a:camera prst="isometricOffAxis1Left">
                  <a:rot lat="712929" lon="2590656" rev="21521296"/>
                </a:camera>
                <a:lightRig rig="threePt" dir="t"/>
              </a:scene3d>
            </a:bodyPr>
            <a:lstStyle/>
            <a:p>
              <a:r>
                <a:rPr lang="en-US" altLang="zh-CN" dirty="0">
                  <a:solidFill>
                    <a:schemeClr val="bg1"/>
                  </a:solidFill>
                  <a:latin typeface="+mj-lt"/>
                </a:rPr>
                <a:t>Part 2</a:t>
              </a:r>
              <a:endParaRPr lang="zh-CN" altLang="en-US" dirty="0">
                <a:solidFill>
                  <a:schemeClr val="bg1"/>
                </a:solidFill>
                <a:latin typeface="+mj-lt"/>
              </a:endParaRPr>
            </a:p>
          </p:txBody>
        </p:sp>
      </p:grpSp>
      <p:sp>
        <p:nvSpPr>
          <p:cNvPr id="17" name="矩形 16"/>
          <p:cNvSpPr/>
          <p:nvPr/>
        </p:nvSpPr>
        <p:spPr>
          <a:xfrm>
            <a:off x="0" y="212725"/>
            <a:ext cx="238125" cy="50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52450" y="280035"/>
            <a:ext cx="5874385" cy="368935"/>
          </a:xfrm>
          <a:prstGeom prst="rect">
            <a:avLst/>
          </a:prstGeom>
          <a:noFill/>
        </p:spPr>
        <p:txBody>
          <a:bodyPr wrap="square" lIns="0" tIns="0" rIns="0" bIns="0" rtlCol="0" anchor="ctr">
            <a:spAutoFit/>
          </a:bodyPr>
          <a:lstStyle/>
          <a:p>
            <a:r>
              <a:rPr lang="zh-CN" altLang="en-US" sz="2400" b="1" dirty="0">
                <a:effectLst>
                  <a:outerShdw blurRad="38100" dist="19050" dir="2700000" algn="tl" rotWithShape="0">
                    <a:schemeClr val="dk1">
                      <a:alpha val="40000"/>
                    </a:schemeClr>
                  </a:outerShdw>
                </a:effectLst>
                <a:latin typeface="+mn-ea"/>
              </a:rPr>
              <a:t>研究现状</a:t>
            </a:r>
            <a:r>
              <a:rPr lang="en-US" altLang="zh-CN" sz="2400" b="1" dirty="0">
                <a:effectLst>
                  <a:outerShdw blurRad="38100" dist="19050" dir="2700000" algn="tl" rotWithShape="0">
                    <a:schemeClr val="dk1">
                      <a:alpha val="40000"/>
                    </a:schemeClr>
                  </a:outerShdw>
                </a:effectLst>
                <a:latin typeface="+mn-ea"/>
              </a:rPr>
              <a:t>——深度学习领域研究现状</a:t>
            </a:r>
          </a:p>
        </p:txBody>
      </p:sp>
      <p:sp>
        <p:nvSpPr>
          <p:cNvPr id="20" name="文本框 19"/>
          <p:cNvSpPr txBox="1"/>
          <p:nvPr/>
        </p:nvSpPr>
        <p:spPr>
          <a:xfrm>
            <a:off x="688975" y="2320925"/>
            <a:ext cx="4600575" cy="4062730"/>
          </a:xfrm>
          <a:prstGeom prst="rect">
            <a:avLst/>
          </a:prstGeom>
          <a:noFill/>
        </p:spPr>
        <p:txBody>
          <a:bodyPr wrap="square" lIns="0" tIns="0" rIns="0" bIns="0" rtlCol="0">
            <a:spAutoFit/>
          </a:bodyPr>
          <a:lstStyle/>
          <a:p>
            <a:pPr algn="just">
              <a:lnSpc>
                <a:spcPct val="150000"/>
              </a:lnSpc>
            </a:pPr>
            <a:r>
              <a:rPr sz="1600" b="1" dirty="0">
                <a:solidFill>
                  <a:schemeClr val="tx2"/>
                </a:solidFill>
                <a:latin typeface="Calibri" panose="020F0502020204030204" charset="0"/>
                <a:ea typeface="宋体" panose="02010600030101010101" pitchFamily="2" charset="-122"/>
                <a:cs typeface="宋体" panose="02010600030101010101" pitchFamily="2" charset="-122"/>
              </a:rPr>
              <a:t>①</a:t>
            </a:r>
            <a:r>
              <a:rPr sz="1600" b="1" dirty="0">
                <a:solidFill>
                  <a:schemeClr val="tx2"/>
                </a:solidFill>
                <a:latin typeface="宋体" panose="02010600030101010101" pitchFamily="2" charset="-122"/>
                <a:ea typeface="宋体" panose="02010600030101010101" pitchFamily="2" charset="-122"/>
                <a:cs typeface="宋体" panose="02010600030101010101" pitchFamily="2" charset="-122"/>
              </a:rPr>
              <a:t>瑞典学者 Ference Marton 和 Roger Saljo《学习的本质区别：结果和过程》一文，首次提出了深度学习和浅层学习两个概念</a:t>
            </a:r>
            <a:r>
              <a:rPr lang="zh-CN" sz="1600" b="1" dirty="0">
                <a:solidFill>
                  <a:schemeClr val="tx2"/>
                </a:solidFill>
                <a:latin typeface="宋体" panose="02010600030101010101" pitchFamily="2" charset="-122"/>
                <a:ea typeface="宋体" panose="02010600030101010101" pitchFamily="2" charset="-122"/>
                <a:cs typeface="宋体" panose="02010600030101010101" pitchFamily="2" charset="-122"/>
              </a:rPr>
              <a:t>。</a:t>
            </a:r>
          </a:p>
          <a:p>
            <a:pPr algn="just">
              <a:lnSpc>
                <a:spcPct val="150000"/>
              </a:lnSpc>
            </a:pPr>
            <a:r>
              <a:rPr lang="zh-CN" sz="1600" b="1" dirty="0">
                <a:solidFill>
                  <a:schemeClr val="tx2"/>
                </a:solidFill>
                <a:latin typeface="Calibri" panose="020F0502020204030204" charset="0"/>
                <a:ea typeface="宋体" panose="02010600030101010101" pitchFamily="2" charset="-122"/>
                <a:cs typeface="宋体" panose="02010600030101010101" pitchFamily="2" charset="-122"/>
              </a:rPr>
              <a:t>②</a:t>
            </a:r>
            <a:r>
              <a:rPr lang="zh-CN" sz="1600" b="1" dirty="0">
                <a:solidFill>
                  <a:schemeClr val="tx2"/>
                </a:solidFill>
                <a:latin typeface="宋体" panose="02010600030101010101" pitchFamily="2" charset="-122"/>
                <a:ea typeface="宋体" panose="02010600030101010101" pitchFamily="2" charset="-122"/>
                <a:cs typeface="宋体" panose="02010600030101010101" pitchFamily="2" charset="-122"/>
              </a:rPr>
              <a:t>1991 年，学者 Warren 在《深度学习与浅层学习的内涵》一文中，详细的阐述了浅层学习和深度学习，将两者的差异性进行了剖析，并重点分析了评价过程这一环节对深度学习的重要性。</a:t>
            </a:r>
          </a:p>
          <a:p>
            <a:pPr algn="just">
              <a:lnSpc>
                <a:spcPct val="150000"/>
              </a:lnSpc>
            </a:pPr>
            <a:r>
              <a:rPr lang="zh-CN" sz="1600" b="1" dirty="0">
                <a:solidFill>
                  <a:schemeClr val="tx2"/>
                </a:solidFill>
                <a:latin typeface="Calibri" panose="020F0502020204030204" charset="0"/>
                <a:ea typeface="宋体" panose="02010600030101010101" pitchFamily="2" charset="-122"/>
                <a:cs typeface="宋体" panose="02010600030101010101" pitchFamily="2" charset="-122"/>
              </a:rPr>
              <a:t>③</a:t>
            </a:r>
            <a:r>
              <a:rPr lang="zh-CN" sz="1600" b="1" dirty="0">
                <a:solidFill>
                  <a:schemeClr val="tx2"/>
                </a:solidFill>
                <a:latin typeface="宋体" panose="02010600030101010101" pitchFamily="2" charset="-122"/>
                <a:ea typeface="宋体" panose="02010600030101010101" pitchFamily="2" charset="-122"/>
                <a:cs typeface="宋体" panose="02010600030101010101" pitchFamily="2" charset="-122"/>
              </a:rPr>
              <a:t>2010年美国学者 Eric Jensen 和 LeAnn Nickelsen 所著的《深度学习的 7 种有力策略》由华东师范大学出版社翻译出版，该书介绍了一种简单的教学模式——深度学习路线。</a:t>
            </a:r>
          </a:p>
        </p:txBody>
      </p:sp>
      <p:sp>
        <p:nvSpPr>
          <p:cNvPr id="21" name="文本框 20"/>
          <p:cNvSpPr txBox="1"/>
          <p:nvPr/>
        </p:nvSpPr>
        <p:spPr>
          <a:xfrm>
            <a:off x="1420495" y="2041525"/>
            <a:ext cx="2592070" cy="276860"/>
          </a:xfrm>
          <a:prstGeom prst="rect">
            <a:avLst/>
          </a:prstGeom>
          <a:noFill/>
        </p:spPr>
        <p:txBody>
          <a:bodyPr wrap="square" lIns="0" tIns="0" rIns="0" bIns="0" rtlCol="0" anchor="ctr">
            <a:spAutoFit/>
          </a:bodyPr>
          <a:lstStyle/>
          <a:p>
            <a:pPr algn="ctr"/>
            <a:r>
              <a:rPr lang="zh-CN" altLang="en-US" b="1" dirty="0">
                <a:solidFill>
                  <a:schemeClr val="tx2"/>
                </a:solidFill>
                <a:latin typeface="宋体" panose="02010600030101010101" pitchFamily="2" charset="-122"/>
                <a:ea typeface="宋体" panose="02010600030101010101" pitchFamily="2" charset="-122"/>
              </a:rPr>
              <a:t>国外研究现状</a:t>
            </a:r>
          </a:p>
        </p:txBody>
      </p:sp>
      <p:sp>
        <p:nvSpPr>
          <p:cNvPr id="22" name="文本框 21"/>
          <p:cNvSpPr txBox="1"/>
          <p:nvPr/>
        </p:nvSpPr>
        <p:spPr>
          <a:xfrm>
            <a:off x="6233795" y="2491740"/>
            <a:ext cx="5090795" cy="3693160"/>
          </a:xfrm>
          <a:prstGeom prst="rect">
            <a:avLst/>
          </a:prstGeom>
          <a:noFill/>
        </p:spPr>
        <p:txBody>
          <a:bodyPr wrap="square" lIns="0" tIns="0" rIns="0" bIns="0" rtlCol="0">
            <a:spAutoFit/>
          </a:bodyPr>
          <a:lstStyle/>
          <a:p>
            <a:pPr algn="just">
              <a:lnSpc>
                <a:spcPct val="150000"/>
              </a:lnSpc>
            </a:pPr>
            <a:r>
              <a:rPr lang="zh-CN" sz="1600" b="1" dirty="0">
                <a:solidFill>
                  <a:schemeClr val="tx2"/>
                </a:solidFill>
                <a:latin typeface="Calibri" panose="020F0502020204030204" charset="0"/>
                <a:ea typeface="宋体" panose="02010600030101010101" pitchFamily="2" charset="-122"/>
                <a:cs typeface="宋体" panose="02010600030101010101" pitchFamily="2" charset="-122"/>
              </a:rPr>
              <a:t>①</a:t>
            </a:r>
            <a:r>
              <a:rPr lang="zh-CN" sz="1600" b="1" dirty="0">
                <a:solidFill>
                  <a:schemeClr val="tx2"/>
                </a:solidFill>
                <a:latin typeface="宋体" panose="02010600030101010101" pitchFamily="2" charset="-122"/>
                <a:ea typeface="宋体" panose="02010600030101010101" pitchFamily="2" charset="-122"/>
                <a:cs typeface="宋体" panose="02010600030101010101" pitchFamily="2" charset="-122"/>
              </a:rPr>
              <a:t>在人工神经网络和机器学习方面的研究颇多，在教育方面的研究也在不断发展。但由于教育领域的研究是在国外的研究基础上开展的，所以开始较晚。</a:t>
            </a:r>
          </a:p>
          <a:p>
            <a:pPr algn="just">
              <a:lnSpc>
                <a:spcPct val="150000"/>
              </a:lnSpc>
            </a:pPr>
            <a:r>
              <a:rPr lang="zh-CN" sz="1600" b="1" dirty="0">
                <a:solidFill>
                  <a:schemeClr val="tx2"/>
                </a:solidFill>
                <a:latin typeface="Calibri" panose="020F0502020204030204" charset="0"/>
                <a:ea typeface="宋体" panose="02010600030101010101" pitchFamily="2" charset="-122"/>
                <a:cs typeface="宋体" panose="02010600030101010101" pitchFamily="2" charset="-122"/>
              </a:rPr>
              <a:t>②</a:t>
            </a:r>
            <a:r>
              <a:rPr lang="zh-CN" sz="1600" b="1" dirty="0">
                <a:solidFill>
                  <a:schemeClr val="tx2"/>
                </a:solidFill>
                <a:latin typeface="宋体" panose="02010600030101010101" pitchFamily="2" charset="-122"/>
                <a:ea typeface="宋体" panose="02010600030101010101" pitchFamily="2" charset="-122"/>
                <a:cs typeface="宋体" panose="02010600030101010101" pitchFamily="2" charset="-122"/>
              </a:rPr>
              <a:t>国内的研究大致是从深度学习的概念、特征、策略、与浅层学习的对比、多媒体工具的应用几方面开展的。</a:t>
            </a:r>
          </a:p>
          <a:p>
            <a:pPr algn="just">
              <a:lnSpc>
                <a:spcPct val="150000"/>
              </a:lnSpc>
            </a:pPr>
            <a:r>
              <a:rPr lang="zh-CN" sz="1600" b="1" dirty="0">
                <a:solidFill>
                  <a:schemeClr val="tx2"/>
                </a:solidFill>
                <a:latin typeface="Calibri" panose="020F0502020204030204" charset="0"/>
                <a:ea typeface="宋体" panose="02010600030101010101" pitchFamily="2" charset="-122"/>
                <a:cs typeface="宋体" panose="02010600030101010101" pitchFamily="2" charset="-122"/>
              </a:rPr>
              <a:t>③</a:t>
            </a:r>
            <a:r>
              <a:rPr lang="zh-CN" sz="1600" b="1" dirty="0">
                <a:solidFill>
                  <a:schemeClr val="tx2"/>
                </a:solidFill>
                <a:latin typeface="宋体" panose="02010600030101010101" pitchFamily="2" charset="-122"/>
                <a:ea typeface="宋体" panose="02010600030101010101" pitchFamily="2" charset="-122"/>
                <a:cs typeface="宋体" panose="02010600030101010101" pitchFamily="2" charset="-122"/>
              </a:rPr>
              <a:t>数学学科中研究比较深刻的是马云鹏教授，他在《深度学习的理解与实践模式——以小学数学学科为例》中明确了小学数学深度学习的内涵。北京师范大学郭华教授在《深度学习及其意义》犀利地指出了教学改革中新教学方式转变过程里存在的问题，并指明了改正方向。</a:t>
            </a:r>
          </a:p>
        </p:txBody>
      </p:sp>
      <p:sp>
        <p:nvSpPr>
          <p:cNvPr id="23" name="文本框 22"/>
          <p:cNvSpPr txBox="1"/>
          <p:nvPr/>
        </p:nvSpPr>
        <p:spPr>
          <a:xfrm>
            <a:off x="7714417" y="2170884"/>
            <a:ext cx="2267346" cy="215265"/>
          </a:xfrm>
          <a:prstGeom prst="rect">
            <a:avLst/>
          </a:prstGeom>
          <a:noFill/>
        </p:spPr>
        <p:txBody>
          <a:bodyPr wrap="square" lIns="0" tIns="0" rIns="0" bIns="0" rtlCol="0" anchor="ctr">
            <a:spAutoFit/>
          </a:bodyPr>
          <a:lstStyle/>
          <a:p>
            <a:pPr algn="ctr"/>
            <a:r>
              <a:rPr lang="zh-CN" altLang="en-US" sz="1800" b="1" dirty="0">
                <a:solidFill>
                  <a:schemeClr val="tx2"/>
                </a:solidFill>
                <a:latin typeface="宋体" panose="02010600030101010101" pitchFamily="2" charset="-122"/>
                <a:ea typeface="宋体" panose="02010600030101010101" pitchFamily="2" charset="-122"/>
              </a:rPr>
              <a:t>国内研究现状</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553085" y="1570990"/>
            <a:ext cx="4142740" cy="4812665"/>
          </a:xfrm>
          <a:prstGeom prst="roundRect">
            <a:avLst>
              <a:gd name="adj" fmla="val 3165"/>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p:cNvGrpSpPr/>
          <p:nvPr/>
        </p:nvGrpSpPr>
        <p:grpSpPr>
          <a:xfrm>
            <a:off x="1985301" y="1000031"/>
            <a:ext cx="1195388" cy="1086100"/>
            <a:chOff x="2100262" y="1824803"/>
            <a:chExt cx="1195388" cy="1086100"/>
          </a:xfrm>
        </p:grpSpPr>
        <p:sp>
          <p:nvSpPr>
            <p:cNvPr id="4" name="任意多边形: 形状 3"/>
            <p:cNvSpPr/>
            <p:nvPr/>
          </p:nvSpPr>
          <p:spPr>
            <a:xfrm>
              <a:off x="2195512" y="1824803"/>
              <a:ext cx="1100138" cy="1013533"/>
            </a:xfrm>
            <a:custGeom>
              <a:avLst/>
              <a:gdLst>
                <a:gd name="connsiteX0" fmla="*/ 0 w 981075"/>
                <a:gd name="connsiteY0" fmla="*/ 0 h 903843"/>
                <a:gd name="connsiteX1" fmla="*/ 981075 w 981075"/>
                <a:gd name="connsiteY1" fmla="*/ 262878 h 903843"/>
                <a:gd name="connsiteX2" fmla="*/ 981075 w 981075"/>
                <a:gd name="connsiteY2" fmla="*/ 903843 h 903843"/>
                <a:gd name="connsiteX3" fmla="*/ 0 w 981075"/>
                <a:gd name="connsiteY3" fmla="*/ 640965 h 903843"/>
              </a:gdLst>
              <a:ahLst/>
              <a:cxnLst>
                <a:cxn ang="0">
                  <a:pos x="connsiteX0" y="connsiteY0"/>
                </a:cxn>
                <a:cxn ang="0">
                  <a:pos x="connsiteX1" y="connsiteY1"/>
                </a:cxn>
                <a:cxn ang="0">
                  <a:pos x="connsiteX2" y="connsiteY2"/>
                </a:cxn>
                <a:cxn ang="0">
                  <a:pos x="connsiteX3" y="connsiteY3"/>
                </a:cxn>
              </a:cxnLst>
              <a:rect l="l" t="t" r="r" b="b"/>
              <a:pathLst>
                <a:path w="981075" h="903843">
                  <a:moveTo>
                    <a:pt x="0" y="0"/>
                  </a:moveTo>
                  <a:lnTo>
                    <a:pt x="981075" y="262878"/>
                  </a:lnTo>
                  <a:lnTo>
                    <a:pt x="981075" y="903843"/>
                  </a:lnTo>
                  <a:lnTo>
                    <a:pt x="0" y="640965"/>
                  </a:lnTo>
                  <a:close/>
                </a:path>
              </a:pathLst>
            </a:cu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p:cNvSpPr/>
            <p:nvPr/>
          </p:nvSpPr>
          <p:spPr>
            <a:xfrm>
              <a:off x="2100262" y="1897370"/>
              <a:ext cx="1100138" cy="1013533"/>
            </a:xfrm>
            <a:custGeom>
              <a:avLst/>
              <a:gdLst>
                <a:gd name="connsiteX0" fmla="*/ 0 w 981075"/>
                <a:gd name="connsiteY0" fmla="*/ 0 h 903843"/>
                <a:gd name="connsiteX1" fmla="*/ 981075 w 981075"/>
                <a:gd name="connsiteY1" fmla="*/ 262878 h 903843"/>
                <a:gd name="connsiteX2" fmla="*/ 981075 w 981075"/>
                <a:gd name="connsiteY2" fmla="*/ 903843 h 903843"/>
                <a:gd name="connsiteX3" fmla="*/ 0 w 981075"/>
                <a:gd name="connsiteY3" fmla="*/ 640965 h 903843"/>
              </a:gdLst>
              <a:ahLst/>
              <a:cxnLst>
                <a:cxn ang="0">
                  <a:pos x="connsiteX0" y="connsiteY0"/>
                </a:cxn>
                <a:cxn ang="0">
                  <a:pos x="connsiteX1" y="connsiteY1"/>
                </a:cxn>
                <a:cxn ang="0">
                  <a:pos x="connsiteX2" y="connsiteY2"/>
                </a:cxn>
                <a:cxn ang="0">
                  <a:pos x="connsiteX3" y="connsiteY3"/>
                </a:cxn>
              </a:cxnLst>
              <a:rect l="l" t="t" r="r" b="b"/>
              <a:pathLst>
                <a:path w="981075" h="903843">
                  <a:moveTo>
                    <a:pt x="0" y="0"/>
                  </a:moveTo>
                  <a:lnTo>
                    <a:pt x="981075" y="262878"/>
                  </a:lnTo>
                  <a:lnTo>
                    <a:pt x="981075" y="903843"/>
                  </a:lnTo>
                  <a:lnTo>
                    <a:pt x="0" y="64096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p:cNvSpPr txBox="1"/>
            <p:nvPr/>
          </p:nvSpPr>
          <p:spPr>
            <a:xfrm>
              <a:off x="2268271" y="2265636"/>
              <a:ext cx="764120" cy="276999"/>
            </a:xfrm>
            <a:prstGeom prst="rect">
              <a:avLst/>
            </a:prstGeom>
            <a:noFill/>
          </p:spPr>
          <p:txBody>
            <a:bodyPr wrap="none" lIns="0" tIns="0" rIns="0" bIns="0" rtlCol="0">
              <a:spAutoFit/>
              <a:scene3d>
                <a:camera prst="isometricOffAxis1Left">
                  <a:rot lat="712929" lon="2590656" rev="21521296"/>
                </a:camera>
                <a:lightRig rig="threePt" dir="t"/>
              </a:scene3d>
            </a:bodyPr>
            <a:lstStyle/>
            <a:p>
              <a:r>
                <a:rPr lang="en-US" altLang="zh-CN" dirty="0">
                  <a:solidFill>
                    <a:schemeClr val="bg1"/>
                  </a:solidFill>
                  <a:latin typeface="+mj-lt"/>
                </a:rPr>
                <a:t>Part 1</a:t>
              </a:r>
              <a:endParaRPr lang="zh-CN" altLang="en-US" dirty="0">
                <a:solidFill>
                  <a:schemeClr val="bg1"/>
                </a:solidFill>
                <a:latin typeface="+mj-lt"/>
              </a:endParaRPr>
            </a:p>
          </p:txBody>
        </p:sp>
      </p:grpSp>
      <p:sp>
        <p:nvSpPr>
          <p:cNvPr id="7" name="矩形: 圆角 6"/>
          <p:cNvSpPr/>
          <p:nvPr/>
        </p:nvSpPr>
        <p:spPr>
          <a:xfrm>
            <a:off x="5200015" y="1570355"/>
            <a:ext cx="6252210" cy="4984750"/>
          </a:xfrm>
          <a:prstGeom prst="roundRect">
            <a:avLst>
              <a:gd name="adj" fmla="val 3165"/>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 name="组合 7"/>
          <p:cNvGrpSpPr/>
          <p:nvPr/>
        </p:nvGrpSpPr>
        <p:grpSpPr>
          <a:xfrm>
            <a:off x="8010366" y="1072421"/>
            <a:ext cx="1195388" cy="1086100"/>
            <a:chOff x="2100262" y="1824803"/>
            <a:chExt cx="1195388" cy="1086100"/>
          </a:xfrm>
        </p:grpSpPr>
        <p:sp>
          <p:nvSpPr>
            <p:cNvPr id="9" name="任意多边形: 形状 8"/>
            <p:cNvSpPr/>
            <p:nvPr/>
          </p:nvSpPr>
          <p:spPr>
            <a:xfrm>
              <a:off x="2195512" y="1824803"/>
              <a:ext cx="1100138" cy="1013533"/>
            </a:xfrm>
            <a:custGeom>
              <a:avLst/>
              <a:gdLst>
                <a:gd name="connsiteX0" fmla="*/ 0 w 981075"/>
                <a:gd name="connsiteY0" fmla="*/ 0 h 903843"/>
                <a:gd name="connsiteX1" fmla="*/ 981075 w 981075"/>
                <a:gd name="connsiteY1" fmla="*/ 262878 h 903843"/>
                <a:gd name="connsiteX2" fmla="*/ 981075 w 981075"/>
                <a:gd name="connsiteY2" fmla="*/ 903843 h 903843"/>
                <a:gd name="connsiteX3" fmla="*/ 0 w 981075"/>
                <a:gd name="connsiteY3" fmla="*/ 640965 h 903843"/>
              </a:gdLst>
              <a:ahLst/>
              <a:cxnLst>
                <a:cxn ang="0">
                  <a:pos x="connsiteX0" y="connsiteY0"/>
                </a:cxn>
                <a:cxn ang="0">
                  <a:pos x="connsiteX1" y="connsiteY1"/>
                </a:cxn>
                <a:cxn ang="0">
                  <a:pos x="connsiteX2" y="connsiteY2"/>
                </a:cxn>
                <a:cxn ang="0">
                  <a:pos x="connsiteX3" y="connsiteY3"/>
                </a:cxn>
              </a:cxnLst>
              <a:rect l="l" t="t" r="r" b="b"/>
              <a:pathLst>
                <a:path w="981075" h="903843">
                  <a:moveTo>
                    <a:pt x="0" y="0"/>
                  </a:moveTo>
                  <a:lnTo>
                    <a:pt x="981075" y="262878"/>
                  </a:lnTo>
                  <a:lnTo>
                    <a:pt x="981075" y="903843"/>
                  </a:lnTo>
                  <a:lnTo>
                    <a:pt x="0" y="640965"/>
                  </a:lnTo>
                  <a:close/>
                </a:path>
              </a:pathLst>
            </a:custGeom>
            <a:solidFill>
              <a:schemeClr val="bg1"/>
            </a:solidFill>
            <a:ln w="190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0" name="任意多边形: 形状 9"/>
            <p:cNvSpPr/>
            <p:nvPr/>
          </p:nvSpPr>
          <p:spPr>
            <a:xfrm>
              <a:off x="2100262" y="1897370"/>
              <a:ext cx="1100138" cy="1013533"/>
            </a:xfrm>
            <a:custGeom>
              <a:avLst/>
              <a:gdLst>
                <a:gd name="connsiteX0" fmla="*/ 0 w 981075"/>
                <a:gd name="connsiteY0" fmla="*/ 0 h 903843"/>
                <a:gd name="connsiteX1" fmla="*/ 981075 w 981075"/>
                <a:gd name="connsiteY1" fmla="*/ 262878 h 903843"/>
                <a:gd name="connsiteX2" fmla="*/ 981075 w 981075"/>
                <a:gd name="connsiteY2" fmla="*/ 903843 h 903843"/>
                <a:gd name="connsiteX3" fmla="*/ 0 w 981075"/>
                <a:gd name="connsiteY3" fmla="*/ 640965 h 903843"/>
              </a:gdLst>
              <a:ahLst/>
              <a:cxnLst>
                <a:cxn ang="0">
                  <a:pos x="connsiteX0" y="connsiteY0"/>
                </a:cxn>
                <a:cxn ang="0">
                  <a:pos x="connsiteX1" y="connsiteY1"/>
                </a:cxn>
                <a:cxn ang="0">
                  <a:pos x="connsiteX2" y="connsiteY2"/>
                </a:cxn>
                <a:cxn ang="0">
                  <a:pos x="connsiteX3" y="connsiteY3"/>
                </a:cxn>
              </a:cxnLst>
              <a:rect l="l" t="t" r="r" b="b"/>
              <a:pathLst>
                <a:path w="981075" h="903843">
                  <a:moveTo>
                    <a:pt x="0" y="0"/>
                  </a:moveTo>
                  <a:lnTo>
                    <a:pt x="981075" y="262878"/>
                  </a:lnTo>
                  <a:lnTo>
                    <a:pt x="981075" y="903843"/>
                  </a:lnTo>
                  <a:lnTo>
                    <a:pt x="0" y="6409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p:cNvSpPr txBox="1"/>
            <p:nvPr/>
          </p:nvSpPr>
          <p:spPr>
            <a:xfrm>
              <a:off x="2268271" y="2265636"/>
              <a:ext cx="764120" cy="276999"/>
            </a:xfrm>
            <a:prstGeom prst="rect">
              <a:avLst/>
            </a:prstGeom>
            <a:noFill/>
          </p:spPr>
          <p:txBody>
            <a:bodyPr wrap="none" lIns="0" tIns="0" rIns="0" bIns="0" rtlCol="0">
              <a:spAutoFit/>
              <a:scene3d>
                <a:camera prst="isometricOffAxis1Left">
                  <a:rot lat="712929" lon="2590656" rev="21521296"/>
                </a:camera>
                <a:lightRig rig="threePt" dir="t"/>
              </a:scene3d>
            </a:bodyPr>
            <a:lstStyle/>
            <a:p>
              <a:r>
                <a:rPr lang="en-US" altLang="zh-CN" dirty="0">
                  <a:solidFill>
                    <a:schemeClr val="bg1"/>
                  </a:solidFill>
                  <a:latin typeface="+mj-lt"/>
                </a:rPr>
                <a:t>Part 2</a:t>
              </a:r>
              <a:endParaRPr lang="zh-CN" altLang="en-US" dirty="0">
                <a:solidFill>
                  <a:schemeClr val="bg1"/>
                </a:solidFill>
                <a:latin typeface="+mj-lt"/>
              </a:endParaRPr>
            </a:p>
          </p:txBody>
        </p:sp>
      </p:grpSp>
      <p:sp>
        <p:nvSpPr>
          <p:cNvPr id="17" name="矩形 16"/>
          <p:cNvSpPr/>
          <p:nvPr/>
        </p:nvSpPr>
        <p:spPr>
          <a:xfrm>
            <a:off x="0" y="212725"/>
            <a:ext cx="238125" cy="50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52450" y="280035"/>
            <a:ext cx="5874385" cy="368935"/>
          </a:xfrm>
          <a:prstGeom prst="rect">
            <a:avLst/>
          </a:prstGeom>
          <a:noFill/>
        </p:spPr>
        <p:txBody>
          <a:bodyPr wrap="square" lIns="0" tIns="0" rIns="0" bIns="0" rtlCol="0" anchor="ctr">
            <a:spAutoFit/>
          </a:bodyPr>
          <a:lstStyle/>
          <a:p>
            <a:r>
              <a:rPr lang="zh-CN" altLang="en-US" sz="2400" b="1" dirty="0">
                <a:effectLst>
                  <a:outerShdw blurRad="38100" dist="19050" dir="2700000" algn="tl" rotWithShape="0">
                    <a:schemeClr val="dk1">
                      <a:alpha val="40000"/>
                    </a:schemeClr>
                  </a:outerShdw>
                </a:effectLst>
                <a:latin typeface="+mn-ea"/>
              </a:rPr>
              <a:t>研究现状</a:t>
            </a:r>
            <a:r>
              <a:rPr lang="en-US" altLang="zh-CN" sz="2400" b="1" dirty="0">
                <a:effectLst>
                  <a:outerShdw blurRad="38100" dist="19050" dir="2700000" algn="tl" rotWithShape="0">
                    <a:schemeClr val="dk1">
                      <a:alpha val="40000"/>
                    </a:schemeClr>
                  </a:outerShdw>
                </a:effectLst>
                <a:latin typeface="+mn-ea"/>
              </a:rPr>
              <a:t>——</a:t>
            </a:r>
            <a:r>
              <a:rPr lang="zh-CN" altLang="en-US" sz="2400" b="1" dirty="0">
                <a:effectLst>
                  <a:outerShdw blurRad="38100" dist="19050" dir="2700000" algn="tl" rotWithShape="0">
                    <a:schemeClr val="dk1">
                      <a:alpha val="40000"/>
                    </a:schemeClr>
                  </a:outerShdw>
                </a:effectLst>
                <a:latin typeface="+mn-ea"/>
              </a:rPr>
              <a:t>课堂留白</a:t>
            </a:r>
            <a:r>
              <a:rPr lang="en-US" altLang="zh-CN" sz="2400" b="1" dirty="0">
                <a:effectLst>
                  <a:outerShdw blurRad="38100" dist="19050" dir="2700000" algn="tl" rotWithShape="0">
                    <a:schemeClr val="dk1">
                      <a:alpha val="40000"/>
                    </a:schemeClr>
                  </a:outerShdw>
                </a:effectLst>
                <a:latin typeface="+mn-ea"/>
              </a:rPr>
              <a:t>领域研究现状</a:t>
            </a:r>
          </a:p>
        </p:txBody>
      </p:sp>
      <p:sp>
        <p:nvSpPr>
          <p:cNvPr id="20" name="文本框 19"/>
          <p:cNvSpPr txBox="1"/>
          <p:nvPr/>
        </p:nvSpPr>
        <p:spPr>
          <a:xfrm>
            <a:off x="688975" y="2474595"/>
            <a:ext cx="3712210" cy="1477010"/>
          </a:xfrm>
          <a:prstGeom prst="rect">
            <a:avLst/>
          </a:prstGeom>
          <a:noFill/>
        </p:spPr>
        <p:txBody>
          <a:bodyPr wrap="square" lIns="0" tIns="0" rIns="0" bIns="0" rtlCol="0">
            <a:spAutoFit/>
          </a:bodyPr>
          <a:lstStyle/>
          <a:p>
            <a:pPr algn="just">
              <a:lnSpc>
                <a:spcPct val="150000"/>
              </a:lnSpc>
            </a:pPr>
            <a:r>
              <a:rPr sz="1600" b="1" dirty="0">
                <a:solidFill>
                  <a:schemeClr val="tx2"/>
                </a:solidFill>
                <a:ea typeface="宋体" panose="02010600030101010101" pitchFamily="2" charset="-122"/>
                <a:cs typeface="宋体" panose="02010600030101010101" pitchFamily="2" charset="-122"/>
              </a:rPr>
              <a:t>国外有关“数学课堂留白”研究的理论较少，但不可否认“留白”的研究己经逐渐成为探讨认知过程和提高课堂效率的一个十分活跃的研究领域。</a:t>
            </a:r>
          </a:p>
        </p:txBody>
      </p:sp>
      <p:sp>
        <p:nvSpPr>
          <p:cNvPr id="21" name="文本框 20"/>
          <p:cNvSpPr txBox="1"/>
          <p:nvPr/>
        </p:nvSpPr>
        <p:spPr>
          <a:xfrm>
            <a:off x="1420495" y="2195195"/>
            <a:ext cx="2592070" cy="276860"/>
          </a:xfrm>
          <a:prstGeom prst="rect">
            <a:avLst/>
          </a:prstGeom>
          <a:noFill/>
        </p:spPr>
        <p:txBody>
          <a:bodyPr wrap="square" lIns="0" tIns="0" rIns="0" bIns="0" rtlCol="0" anchor="ctr">
            <a:spAutoFit/>
          </a:bodyPr>
          <a:lstStyle/>
          <a:p>
            <a:pPr algn="ctr"/>
            <a:r>
              <a:rPr lang="zh-CN" altLang="en-US" b="1" dirty="0">
                <a:solidFill>
                  <a:schemeClr val="tx2"/>
                </a:solidFill>
                <a:latin typeface="宋体" panose="02010600030101010101" pitchFamily="2" charset="-122"/>
                <a:ea typeface="宋体" panose="02010600030101010101" pitchFamily="2" charset="-122"/>
              </a:rPr>
              <a:t>国外研究现状</a:t>
            </a:r>
          </a:p>
        </p:txBody>
      </p:sp>
      <p:sp>
        <p:nvSpPr>
          <p:cNvPr id="22" name="文本框 21"/>
          <p:cNvSpPr txBox="1"/>
          <p:nvPr/>
        </p:nvSpPr>
        <p:spPr>
          <a:xfrm>
            <a:off x="5443220" y="2589530"/>
            <a:ext cx="5881370" cy="3504357"/>
          </a:xfrm>
          <a:prstGeom prst="rect">
            <a:avLst/>
          </a:prstGeom>
          <a:noFill/>
        </p:spPr>
        <p:txBody>
          <a:bodyPr wrap="square" lIns="0" tIns="0" rIns="0" bIns="0" rtlCol="0">
            <a:spAutoFit/>
          </a:bodyPr>
          <a:lstStyle/>
          <a:p>
            <a:pPr algn="just">
              <a:lnSpc>
                <a:spcPct val="150000"/>
              </a:lnSpc>
            </a:pPr>
            <a:r>
              <a:rPr lang="zh-CN" sz="1400" b="1" dirty="0">
                <a:solidFill>
                  <a:schemeClr val="tx2"/>
                </a:solidFill>
                <a:latin typeface="Calibri" panose="020F0502020204030204" charset="0"/>
                <a:ea typeface="宋体" panose="02010600030101010101" pitchFamily="2" charset="-122"/>
                <a:cs typeface="宋体" panose="02010600030101010101" pitchFamily="2" charset="-122"/>
              </a:rPr>
              <a:t>①</a:t>
            </a:r>
            <a:r>
              <a:rPr lang="zh-CN" sz="1400" b="1" dirty="0">
                <a:solidFill>
                  <a:schemeClr val="tx2"/>
                </a:solidFill>
                <a:latin typeface="宋体" panose="02010600030101010101" pitchFamily="2" charset="-122"/>
                <a:ea typeface="宋体" panose="02010600030101010101" pitchFamily="2" charset="-122"/>
                <a:cs typeface="宋体" panose="02010600030101010101" pitchFamily="2" charset="-122"/>
              </a:rPr>
              <a:t>以初等教育和中等教育为查找范围，以“数学教学留白”为寻找关键词，共搜寻到硕博论文238篇。以“留白”为寻找关键词，共搜寻到硕博论文12189篇，主要集中在</a:t>
            </a:r>
            <a:r>
              <a:rPr lang="zh-CN" altLang="en-US" sz="1400" b="1" dirty="0">
                <a:solidFill>
                  <a:schemeClr val="tx2"/>
                </a:solidFill>
                <a:latin typeface="宋体" panose="02010600030101010101" pitchFamily="2" charset="-122"/>
                <a:ea typeface="宋体" panose="02010600030101010101" pitchFamily="2" charset="-122"/>
                <a:cs typeface="宋体" panose="02010600030101010101" pitchFamily="2" charset="-122"/>
              </a:rPr>
              <a:t>这</a:t>
            </a:r>
            <a:r>
              <a:rPr lang="zh-CN" sz="1400" b="1" dirty="0">
                <a:solidFill>
                  <a:schemeClr val="tx2"/>
                </a:solidFill>
                <a:latin typeface="宋体" panose="02010600030101010101" pitchFamily="2" charset="-122"/>
                <a:ea typeface="宋体" panose="02010600030101010101" pitchFamily="2" charset="-122"/>
                <a:cs typeface="宋体" panose="02010600030101010101" pitchFamily="2" charset="-122"/>
              </a:rPr>
              <a:t>四年，分别为2011年1435篇，2012年1425篇，2013年1758篇，2014年2165篇。</a:t>
            </a:r>
            <a:r>
              <a:rPr lang="zh-CN" altLang="en-US" sz="1400" b="1" dirty="0">
                <a:solidFill>
                  <a:schemeClr val="tx2"/>
                </a:solidFill>
                <a:latin typeface="宋体" panose="02010600030101010101" pitchFamily="2" charset="-122"/>
                <a:ea typeface="宋体" panose="02010600030101010101" pitchFamily="2" charset="-122"/>
                <a:cs typeface="宋体" panose="02010600030101010101" pitchFamily="2" charset="-122"/>
              </a:rPr>
              <a:t>再以数学课堂留白为主题词搜索，文献数量从 </a:t>
            </a:r>
            <a:r>
              <a:rPr lang="en-US" altLang="zh-CN" sz="1400" b="1" dirty="0">
                <a:solidFill>
                  <a:schemeClr val="tx2"/>
                </a:solidFill>
                <a:latin typeface="宋体" panose="02010600030101010101" pitchFamily="2" charset="-122"/>
                <a:ea typeface="宋体" panose="02010600030101010101" pitchFamily="2" charset="-122"/>
                <a:cs typeface="宋体" panose="02010600030101010101" pitchFamily="2" charset="-122"/>
              </a:rPr>
              <a:t>2016 </a:t>
            </a:r>
            <a:r>
              <a:rPr lang="zh-CN" altLang="en-US" sz="1400" b="1" dirty="0">
                <a:solidFill>
                  <a:schemeClr val="tx2"/>
                </a:solidFill>
                <a:latin typeface="宋体" panose="02010600030101010101" pitchFamily="2" charset="-122"/>
                <a:ea typeface="宋体" panose="02010600030101010101" pitchFamily="2" charset="-122"/>
                <a:cs typeface="宋体" panose="02010600030101010101" pitchFamily="2" charset="-122"/>
              </a:rPr>
              <a:t>年 </a:t>
            </a:r>
            <a:r>
              <a:rPr lang="en-US" altLang="zh-CN" sz="1400" b="1" dirty="0">
                <a:solidFill>
                  <a:schemeClr val="tx2"/>
                </a:solidFill>
                <a:latin typeface="宋体" panose="02010600030101010101" pitchFamily="2" charset="-122"/>
                <a:ea typeface="宋体" panose="02010600030101010101" pitchFamily="2" charset="-122"/>
                <a:cs typeface="宋体" panose="02010600030101010101" pitchFamily="2" charset="-122"/>
              </a:rPr>
              <a:t>31 </a:t>
            </a:r>
            <a:r>
              <a:rPr lang="zh-CN" altLang="en-US" sz="1400" b="1" dirty="0">
                <a:solidFill>
                  <a:schemeClr val="tx2"/>
                </a:solidFill>
                <a:latin typeface="宋体" panose="02010600030101010101" pitchFamily="2" charset="-122"/>
                <a:ea typeface="宋体" panose="02010600030101010101" pitchFamily="2" charset="-122"/>
                <a:cs typeface="宋体" panose="02010600030101010101" pitchFamily="2" charset="-122"/>
              </a:rPr>
              <a:t>篇增加到 </a:t>
            </a:r>
            <a:r>
              <a:rPr lang="en-US" altLang="zh-CN" sz="1400" b="1" dirty="0">
                <a:solidFill>
                  <a:schemeClr val="tx2"/>
                </a:solidFill>
                <a:latin typeface="宋体" panose="02010600030101010101" pitchFamily="2" charset="-122"/>
                <a:ea typeface="宋体" panose="02010600030101010101" pitchFamily="2" charset="-122"/>
                <a:cs typeface="宋体" panose="02010600030101010101" pitchFamily="2" charset="-122"/>
              </a:rPr>
              <a:t>2019 </a:t>
            </a:r>
            <a:r>
              <a:rPr lang="zh-CN" altLang="en-US" sz="1400" b="1" dirty="0">
                <a:solidFill>
                  <a:schemeClr val="tx2"/>
                </a:solidFill>
                <a:latin typeface="宋体" panose="02010600030101010101" pitchFamily="2" charset="-122"/>
                <a:ea typeface="宋体" panose="02010600030101010101" pitchFamily="2" charset="-122"/>
                <a:cs typeface="宋体" panose="02010600030101010101" pitchFamily="2" charset="-122"/>
              </a:rPr>
              <a:t>年 </a:t>
            </a:r>
            <a:r>
              <a:rPr lang="en-US" altLang="zh-CN" sz="1400" b="1" dirty="0">
                <a:solidFill>
                  <a:schemeClr val="tx2"/>
                </a:solidFill>
                <a:latin typeface="宋体" panose="02010600030101010101" pitchFamily="2" charset="-122"/>
                <a:ea typeface="宋体" panose="02010600030101010101" pitchFamily="2" charset="-122"/>
                <a:cs typeface="宋体" panose="02010600030101010101" pitchFamily="2" charset="-122"/>
              </a:rPr>
              <a:t>48 </a:t>
            </a:r>
            <a:r>
              <a:rPr lang="zh-CN" altLang="en-US" sz="1400" b="1" dirty="0">
                <a:solidFill>
                  <a:schemeClr val="tx2"/>
                </a:solidFill>
                <a:latin typeface="宋体" panose="02010600030101010101" pitchFamily="2" charset="-122"/>
                <a:ea typeface="宋体" panose="02010600030101010101" pitchFamily="2" charset="-122"/>
                <a:cs typeface="宋体" panose="02010600030101010101" pitchFamily="2" charset="-122"/>
              </a:rPr>
              <a:t>篇，可见研究者们对于课堂留白依然很重视，但都只是单单在谈留白。</a:t>
            </a:r>
            <a:endParaRPr lang="zh-CN" sz="1400" b="1" dirty="0">
              <a:solidFill>
                <a:schemeClr val="tx2"/>
              </a:solidFill>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lang="zh-CN" sz="1400" b="1" dirty="0">
                <a:solidFill>
                  <a:schemeClr val="tx2"/>
                </a:solidFill>
                <a:latin typeface="Calibri" panose="020F0502020204030204" charset="0"/>
                <a:ea typeface="宋体" panose="02010600030101010101" pitchFamily="2" charset="-122"/>
                <a:cs typeface="宋体" panose="02010600030101010101" pitchFamily="2" charset="-122"/>
              </a:rPr>
              <a:t>②</a:t>
            </a:r>
            <a:r>
              <a:rPr lang="zh-CN" sz="1400" b="1" dirty="0">
                <a:solidFill>
                  <a:schemeClr val="tx2"/>
                </a:solidFill>
                <a:latin typeface="宋体" panose="02010600030101010101" pitchFamily="2" charset="-122"/>
                <a:ea typeface="宋体" panose="02010600030101010101" pitchFamily="2" charset="-122"/>
                <a:cs typeface="宋体" panose="02010600030101010101" pitchFamily="2" charset="-122"/>
              </a:rPr>
              <a:t>黄荣金等在《数学课堂教学研究》书中，认为课堂留白是学生自我展示、自主探究、自我发展的绝佳时机；陆兰萍把课堂留白分为：点睛式留白、迁移式留白、停顿式留白、存疑式留白和评价式留白；张晓辉在《教学空白艺术》文中通过案例分析，总结出课堂中六种留白形式：省略、隐蔽、停顿、暗示、模糊和等。</a:t>
            </a:r>
          </a:p>
        </p:txBody>
      </p:sp>
      <p:sp>
        <p:nvSpPr>
          <p:cNvPr id="23" name="文本框 22"/>
          <p:cNvSpPr txBox="1"/>
          <p:nvPr/>
        </p:nvSpPr>
        <p:spPr>
          <a:xfrm>
            <a:off x="7522012" y="2255974"/>
            <a:ext cx="2267346" cy="215265"/>
          </a:xfrm>
          <a:prstGeom prst="rect">
            <a:avLst/>
          </a:prstGeom>
          <a:noFill/>
        </p:spPr>
        <p:txBody>
          <a:bodyPr wrap="square" lIns="0" tIns="0" rIns="0" bIns="0" rtlCol="0" anchor="ctr">
            <a:spAutoFit/>
          </a:bodyPr>
          <a:lstStyle/>
          <a:p>
            <a:pPr algn="ctr"/>
            <a:r>
              <a:rPr lang="zh-CN" altLang="en-US" sz="1800" b="1" dirty="0">
                <a:solidFill>
                  <a:schemeClr val="tx2"/>
                </a:solidFill>
                <a:latin typeface="宋体" panose="02010600030101010101" pitchFamily="2" charset="-122"/>
                <a:ea typeface="宋体" panose="02010600030101010101" pitchFamily="2" charset="-122"/>
              </a:rPr>
              <a:t>国内研究现状</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725"/>
            <a:ext cx="238125" cy="50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52450" y="2457767"/>
            <a:ext cx="2105025" cy="2105025"/>
            <a:chOff x="1314450" y="2395537"/>
            <a:chExt cx="2105025" cy="2105025"/>
          </a:xfrm>
        </p:grpSpPr>
        <p:sp>
          <p:nvSpPr>
            <p:cNvPr id="5" name="椭圆 4"/>
            <p:cNvSpPr/>
            <p:nvPr/>
          </p:nvSpPr>
          <p:spPr>
            <a:xfrm>
              <a:off x="1314450" y="2395537"/>
              <a:ext cx="2105025" cy="2105025"/>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708150" y="3445827"/>
              <a:ext cx="1334135" cy="368935"/>
            </a:xfrm>
            <a:prstGeom prst="rect">
              <a:avLst/>
            </a:prstGeom>
            <a:noFill/>
          </p:spPr>
          <p:txBody>
            <a:bodyPr wrap="square" lIns="0" tIns="0" rIns="0" bIns="0" rtlCol="0">
              <a:spAutoFit/>
            </a:bodyPr>
            <a:lstStyle/>
            <a:p>
              <a:pPr algn="ctr"/>
              <a:r>
                <a:rPr lang="zh-CN" altLang="en-US" sz="2400" b="1" dirty="0">
                  <a:effectLst>
                    <a:outerShdw blurRad="38100" dist="19050" dir="2700000" algn="tl" rotWithShape="0">
                      <a:schemeClr val="dk1">
                        <a:alpha val="40000"/>
                      </a:schemeClr>
                    </a:outerShdw>
                  </a:effectLst>
                  <a:latin typeface="+mn-ea"/>
                </a:rPr>
                <a:t>研究价值</a:t>
              </a:r>
            </a:p>
          </p:txBody>
        </p:sp>
        <p:pic>
          <p:nvPicPr>
            <p:cNvPr id="7" name="图形 6" descr="盾蜱虫"/>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5019" y="2783564"/>
              <a:ext cx="623887" cy="623887"/>
            </a:xfrm>
            <a:prstGeom prst="rect">
              <a:avLst/>
            </a:prstGeom>
          </p:spPr>
        </p:pic>
      </p:grpSp>
      <p:grpSp>
        <p:nvGrpSpPr>
          <p:cNvPr id="8" name="组合 7"/>
          <p:cNvGrpSpPr/>
          <p:nvPr/>
        </p:nvGrpSpPr>
        <p:grpSpPr>
          <a:xfrm>
            <a:off x="3697763" y="1506199"/>
            <a:ext cx="942975" cy="942975"/>
            <a:chOff x="4724400" y="1452562"/>
            <a:chExt cx="942975" cy="942975"/>
          </a:xfrm>
        </p:grpSpPr>
        <p:sp>
          <p:nvSpPr>
            <p:cNvPr id="9" name="椭圆 8"/>
            <p:cNvSpPr/>
            <p:nvPr/>
          </p:nvSpPr>
          <p:spPr>
            <a:xfrm>
              <a:off x="4724400" y="1452562"/>
              <a:ext cx="942975" cy="942975"/>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75927" y="1631661"/>
              <a:ext cx="639919" cy="584775"/>
            </a:xfrm>
            <a:prstGeom prst="rect">
              <a:avLst/>
            </a:prstGeom>
            <a:noFill/>
          </p:spPr>
          <p:txBody>
            <a:bodyPr wrap="none" rtlCol="0">
              <a:spAutoFit/>
            </a:bodyPr>
            <a:lstStyle/>
            <a:p>
              <a:pPr algn="ctr"/>
              <a:r>
                <a:rPr lang="en-US" altLang="zh-CN" sz="3200" dirty="0">
                  <a:solidFill>
                    <a:schemeClr val="bg1"/>
                  </a:solidFill>
                </a:rPr>
                <a:t>01</a:t>
              </a:r>
              <a:endParaRPr lang="zh-CN" altLang="en-US" sz="3200" dirty="0">
                <a:solidFill>
                  <a:schemeClr val="bg1"/>
                </a:solidFill>
              </a:endParaRPr>
            </a:p>
          </p:txBody>
        </p:sp>
      </p:grpSp>
      <p:pic>
        <p:nvPicPr>
          <p:cNvPr id="11" name="图形 10" descr="箭头: 直"/>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148872">
            <a:off x="2756585" y="2065014"/>
            <a:ext cx="914400" cy="914400"/>
          </a:xfrm>
          <a:prstGeom prst="rect">
            <a:avLst/>
          </a:prstGeom>
        </p:spPr>
      </p:pic>
      <p:grpSp>
        <p:nvGrpSpPr>
          <p:cNvPr id="12" name="组合 11"/>
          <p:cNvGrpSpPr/>
          <p:nvPr/>
        </p:nvGrpSpPr>
        <p:grpSpPr>
          <a:xfrm>
            <a:off x="3849558" y="3063556"/>
            <a:ext cx="942975" cy="942975"/>
            <a:chOff x="4724400" y="1452562"/>
            <a:chExt cx="942975" cy="942975"/>
          </a:xfrm>
        </p:grpSpPr>
        <p:sp>
          <p:nvSpPr>
            <p:cNvPr id="13" name="椭圆 12"/>
            <p:cNvSpPr/>
            <p:nvPr/>
          </p:nvSpPr>
          <p:spPr>
            <a:xfrm>
              <a:off x="4724400" y="1452562"/>
              <a:ext cx="942975" cy="942975"/>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875927" y="1631661"/>
              <a:ext cx="639919" cy="584775"/>
            </a:xfrm>
            <a:prstGeom prst="rect">
              <a:avLst/>
            </a:prstGeom>
            <a:noFill/>
          </p:spPr>
          <p:txBody>
            <a:bodyPr wrap="none" rtlCol="0">
              <a:spAutoFit/>
            </a:bodyPr>
            <a:lstStyle/>
            <a:p>
              <a:pPr algn="ctr"/>
              <a:r>
                <a:rPr lang="en-US" altLang="zh-CN" sz="3200">
                  <a:solidFill>
                    <a:schemeClr val="bg1"/>
                  </a:solidFill>
                </a:rPr>
                <a:t>02</a:t>
              </a:r>
              <a:endParaRPr lang="zh-CN" altLang="en-US" sz="3200" dirty="0">
                <a:solidFill>
                  <a:schemeClr val="bg1"/>
                </a:solidFill>
              </a:endParaRPr>
            </a:p>
          </p:txBody>
        </p:sp>
      </p:grpSp>
      <p:pic>
        <p:nvPicPr>
          <p:cNvPr id="15" name="图形 14" descr="箭头: 直"/>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2796601" y="3055617"/>
            <a:ext cx="914400" cy="914400"/>
          </a:xfrm>
          <a:prstGeom prst="rect">
            <a:avLst/>
          </a:prstGeom>
        </p:spPr>
      </p:pic>
      <p:grpSp>
        <p:nvGrpSpPr>
          <p:cNvPr id="16" name="组合 15"/>
          <p:cNvGrpSpPr/>
          <p:nvPr/>
        </p:nvGrpSpPr>
        <p:grpSpPr>
          <a:xfrm>
            <a:off x="3697474" y="4715380"/>
            <a:ext cx="942975" cy="942975"/>
            <a:chOff x="4724400" y="1452562"/>
            <a:chExt cx="942975" cy="942975"/>
          </a:xfrm>
        </p:grpSpPr>
        <p:sp>
          <p:nvSpPr>
            <p:cNvPr id="17" name="椭圆 16"/>
            <p:cNvSpPr/>
            <p:nvPr/>
          </p:nvSpPr>
          <p:spPr>
            <a:xfrm>
              <a:off x="4724400" y="1452562"/>
              <a:ext cx="942975" cy="942975"/>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875927" y="1631661"/>
              <a:ext cx="639919" cy="584775"/>
            </a:xfrm>
            <a:prstGeom prst="rect">
              <a:avLst/>
            </a:prstGeom>
            <a:noFill/>
          </p:spPr>
          <p:txBody>
            <a:bodyPr wrap="none" rtlCol="0">
              <a:spAutoFit/>
            </a:bodyPr>
            <a:lstStyle/>
            <a:p>
              <a:pPr algn="ctr"/>
              <a:r>
                <a:rPr lang="en-US" altLang="zh-CN" sz="3200">
                  <a:solidFill>
                    <a:schemeClr val="bg1"/>
                  </a:solidFill>
                </a:rPr>
                <a:t>03</a:t>
              </a:r>
              <a:endParaRPr lang="zh-CN" altLang="en-US" sz="3200" dirty="0">
                <a:solidFill>
                  <a:schemeClr val="bg1"/>
                </a:solidFill>
              </a:endParaRPr>
            </a:p>
          </p:txBody>
        </p:sp>
      </p:grpSp>
      <p:pic>
        <p:nvPicPr>
          <p:cNvPr id="19" name="图形 18" descr="箭头: 直"/>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842970" flipV="1">
            <a:off x="2774772" y="3968316"/>
            <a:ext cx="914400" cy="914400"/>
          </a:xfrm>
          <a:prstGeom prst="rect">
            <a:avLst/>
          </a:prstGeom>
        </p:spPr>
      </p:pic>
      <p:grpSp>
        <p:nvGrpSpPr>
          <p:cNvPr id="20" name="组合 19"/>
          <p:cNvGrpSpPr/>
          <p:nvPr/>
        </p:nvGrpSpPr>
        <p:grpSpPr>
          <a:xfrm>
            <a:off x="4919345" y="3202956"/>
            <a:ext cx="6450965" cy="1107424"/>
            <a:chOff x="910272" y="2668118"/>
            <a:chExt cx="2823926" cy="1107284"/>
          </a:xfrm>
        </p:grpSpPr>
        <p:sp>
          <p:nvSpPr>
            <p:cNvPr id="21" name="文本框 20"/>
            <p:cNvSpPr txBox="1"/>
            <p:nvPr/>
          </p:nvSpPr>
          <p:spPr>
            <a:xfrm>
              <a:off x="910274" y="3221728"/>
              <a:ext cx="2823924" cy="553674"/>
            </a:xfrm>
            <a:prstGeom prst="rect">
              <a:avLst/>
            </a:prstGeom>
            <a:noFill/>
          </p:spPr>
          <p:txBody>
            <a:bodyPr wrap="square" lIns="0" tIns="0" rIns="0" bIns="0" rtlCol="0">
              <a:spAutoFit/>
            </a:bodyPr>
            <a:lstStyle/>
            <a:p>
              <a:pPr algn="just">
                <a:lnSpc>
                  <a:spcPct val="150000"/>
                </a:lnSpc>
              </a:pPr>
              <a:endParaRPr lang="zh-CN" altLang="en-US" sz="2400" dirty="0">
                <a:solidFill>
                  <a:schemeClr val="tx2"/>
                </a:solidFill>
                <a:latin typeface="+mn-ea"/>
              </a:endParaRPr>
            </a:p>
          </p:txBody>
        </p:sp>
        <p:sp>
          <p:nvSpPr>
            <p:cNvPr id="22" name="文本框 21"/>
            <p:cNvSpPr txBox="1"/>
            <p:nvPr/>
          </p:nvSpPr>
          <p:spPr>
            <a:xfrm>
              <a:off x="910272" y="2668118"/>
              <a:ext cx="2823926" cy="738412"/>
            </a:xfrm>
            <a:prstGeom prst="rect">
              <a:avLst/>
            </a:prstGeom>
            <a:noFill/>
          </p:spPr>
          <p:txBody>
            <a:bodyPr wrap="square" lIns="0" tIns="0" rIns="0" bIns="0" rtlCol="0" anchor="ctr">
              <a:spAutoFit/>
            </a:bodyPr>
            <a:lstStyle/>
            <a:p>
              <a:pPr algn="l">
                <a:buClr>
                  <a:schemeClr val="accent3"/>
                </a:buClr>
              </a:pPr>
              <a:r>
                <a:rPr lang="zh-CN" altLang="en-US" sz="2400" b="1" dirty="0">
                  <a:solidFill>
                    <a:schemeClr val="tx2"/>
                  </a:solidFill>
                  <a:latin typeface="宋体" panose="02010600030101010101" pitchFamily="2" charset="-122"/>
                  <a:ea typeface="宋体" panose="02010600030101010101" pitchFamily="2" charset="-122"/>
                </a:rPr>
                <a:t>对激发学生的主体意识有好处，提升学生的学习积极性与独立思考能力</a:t>
              </a:r>
            </a:p>
          </p:txBody>
        </p:sp>
      </p:grpSp>
      <p:grpSp>
        <p:nvGrpSpPr>
          <p:cNvPr id="30" name="组合 29"/>
          <p:cNvGrpSpPr/>
          <p:nvPr/>
        </p:nvGrpSpPr>
        <p:grpSpPr>
          <a:xfrm>
            <a:off x="4919345" y="1876441"/>
            <a:ext cx="6450965" cy="922639"/>
            <a:chOff x="910272" y="2852880"/>
            <a:chExt cx="2823926" cy="922522"/>
          </a:xfrm>
        </p:grpSpPr>
        <p:sp>
          <p:nvSpPr>
            <p:cNvPr id="31" name="文本框 30"/>
            <p:cNvSpPr txBox="1"/>
            <p:nvPr/>
          </p:nvSpPr>
          <p:spPr>
            <a:xfrm>
              <a:off x="910274" y="3221728"/>
              <a:ext cx="2823924" cy="553674"/>
            </a:xfrm>
            <a:prstGeom prst="rect">
              <a:avLst/>
            </a:prstGeom>
            <a:noFill/>
          </p:spPr>
          <p:txBody>
            <a:bodyPr wrap="square" lIns="0" tIns="0" rIns="0" bIns="0" rtlCol="0">
              <a:spAutoFit/>
            </a:bodyPr>
            <a:lstStyle/>
            <a:p>
              <a:pPr algn="just">
                <a:lnSpc>
                  <a:spcPct val="150000"/>
                </a:lnSpc>
              </a:pPr>
              <a:endParaRPr lang="zh-CN" altLang="en-US" sz="2400" dirty="0">
                <a:solidFill>
                  <a:schemeClr val="tx2"/>
                </a:solidFill>
                <a:latin typeface="+mn-ea"/>
              </a:endParaRPr>
            </a:p>
          </p:txBody>
        </p:sp>
        <p:sp>
          <p:nvSpPr>
            <p:cNvPr id="32" name="文本框 31"/>
            <p:cNvSpPr txBox="1"/>
            <p:nvPr/>
          </p:nvSpPr>
          <p:spPr>
            <a:xfrm>
              <a:off x="910272" y="2852880"/>
              <a:ext cx="2823926" cy="368888"/>
            </a:xfrm>
            <a:prstGeom prst="rect">
              <a:avLst/>
            </a:prstGeom>
            <a:noFill/>
          </p:spPr>
          <p:txBody>
            <a:bodyPr wrap="square" lIns="0" tIns="0" rIns="0" bIns="0" rtlCol="0" anchor="ctr">
              <a:spAutoFit/>
            </a:bodyPr>
            <a:lstStyle/>
            <a:p>
              <a:pPr algn="l">
                <a:buClr>
                  <a:schemeClr val="accent3"/>
                </a:buClr>
              </a:pPr>
              <a:r>
                <a:rPr lang="zh-CN" altLang="en-US" sz="2400" b="1" dirty="0">
                  <a:solidFill>
                    <a:schemeClr val="tx2"/>
                  </a:solidFill>
                  <a:latin typeface="宋体" panose="02010600030101010101" pitchFamily="2" charset="-122"/>
                  <a:ea typeface="宋体" panose="02010600030101010101" pitchFamily="2" charset="-122"/>
                </a:rPr>
                <a:t>为高中课堂留白提供有效策略，提高课堂效率</a:t>
              </a:r>
            </a:p>
          </p:txBody>
        </p:sp>
      </p:grpSp>
      <p:grpSp>
        <p:nvGrpSpPr>
          <p:cNvPr id="33" name="组合 32"/>
          <p:cNvGrpSpPr/>
          <p:nvPr/>
        </p:nvGrpSpPr>
        <p:grpSpPr>
          <a:xfrm>
            <a:off x="4919345" y="4893961"/>
            <a:ext cx="6450965" cy="1107424"/>
            <a:chOff x="910272" y="2668118"/>
            <a:chExt cx="2823926" cy="1107284"/>
          </a:xfrm>
        </p:grpSpPr>
        <p:sp>
          <p:nvSpPr>
            <p:cNvPr id="34" name="文本框 33"/>
            <p:cNvSpPr txBox="1"/>
            <p:nvPr/>
          </p:nvSpPr>
          <p:spPr>
            <a:xfrm>
              <a:off x="910274" y="3221728"/>
              <a:ext cx="2823924" cy="553674"/>
            </a:xfrm>
            <a:prstGeom prst="rect">
              <a:avLst/>
            </a:prstGeom>
            <a:noFill/>
          </p:spPr>
          <p:txBody>
            <a:bodyPr wrap="square" lIns="0" tIns="0" rIns="0" bIns="0" rtlCol="0">
              <a:spAutoFit/>
            </a:bodyPr>
            <a:lstStyle/>
            <a:p>
              <a:pPr algn="just">
                <a:lnSpc>
                  <a:spcPct val="150000"/>
                </a:lnSpc>
              </a:pPr>
              <a:endParaRPr lang="zh-CN" altLang="en-US" sz="2400" dirty="0">
                <a:solidFill>
                  <a:schemeClr val="tx2"/>
                </a:solidFill>
                <a:latin typeface="+mn-ea"/>
              </a:endParaRPr>
            </a:p>
          </p:txBody>
        </p:sp>
        <p:sp>
          <p:nvSpPr>
            <p:cNvPr id="35" name="文本框 34"/>
            <p:cNvSpPr txBox="1"/>
            <p:nvPr/>
          </p:nvSpPr>
          <p:spPr>
            <a:xfrm>
              <a:off x="910272" y="2668118"/>
              <a:ext cx="2823926" cy="738411"/>
            </a:xfrm>
            <a:prstGeom prst="rect">
              <a:avLst/>
            </a:prstGeom>
            <a:noFill/>
          </p:spPr>
          <p:txBody>
            <a:bodyPr wrap="square" lIns="0" tIns="0" rIns="0" bIns="0" rtlCol="0" anchor="ctr">
              <a:spAutoFit/>
            </a:bodyPr>
            <a:lstStyle/>
            <a:p>
              <a:pPr algn="l">
                <a:buClr>
                  <a:schemeClr val="accent3"/>
                </a:buClr>
              </a:pPr>
              <a:r>
                <a:rPr lang="zh-CN" altLang="en-US" sz="2400" b="1" dirty="0">
                  <a:solidFill>
                    <a:schemeClr val="tx2"/>
                  </a:solidFill>
                  <a:latin typeface="宋体" panose="02010600030101010101" pitchFamily="2" charset="-122"/>
                  <a:ea typeface="宋体" panose="02010600030101010101" pitchFamily="2" charset="-122"/>
                </a:rPr>
                <a:t>能发挥学生的主体地位，在课堂中正确处理教师与学生的关系</a:t>
              </a:r>
            </a:p>
          </p:txBody>
        </p:sp>
      </p:grpSp>
      <p:sp>
        <p:nvSpPr>
          <p:cNvPr id="3" name="文本框 2"/>
          <p:cNvSpPr txBox="1"/>
          <p:nvPr/>
        </p:nvSpPr>
        <p:spPr>
          <a:xfrm>
            <a:off x="552450" y="280035"/>
            <a:ext cx="5874385" cy="368935"/>
          </a:xfrm>
          <a:prstGeom prst="rect">
            <a:avLst/>
          </a:prstGeom>
          <a:noFill/>
        </p:spPr>
        <p:txBody>
          <a:bodyPr wrap="square" lIns="0" tIns="0" rIns="0" bIns="0" rtlCol="0" anchor="ctr">
            <a:spAutoFit/>
          </a:bodyPr>
          <a:lstStyle/>
          <a:p>
            <a:r>
              <a:rPr lang="zh-CN" altLang="en-US" sz="2400" b="1" dirty="0">
                <a:effectLst>
                  <a:outerShdw blurRad="38100" dist="19050" dir="2700000" algn="tl" rotWithShape="0">
                    <a:schemeClr val="dk1">
                      <a:alpha val="40000"/>
                    </a:schemeClr>
                  </a:outerShdw>
                </a:effectLst>
                <a:latin typeface="+mn-ea"/>
              </a:rPr>
              <a:t>研究价值</a:t>
            </a:r>
            <a:endParaRPr lang="en-US" altLang="zh-CN" sz="2400" b="1" dirty="0">
              <a:effectLst>
                <a:outerShdw blurRad="38100" dist="19050" dir="2700000" algn="tl" rotWithShape="0">
                  <a:schemeClr val="dk1">
                    <a:alpha val="40000"/>
                  </a:schemeClr>
                </a:outerShdw>
              </a:effectLst>
              <a:latin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725"/>
            <a:ext cx="238125" cy="50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52450" y="2457767"/>
            <a:ext cx="2105025" cy="2105025"/>
            <a:chOff x="1314450" y="2395537"/>
            <a:chExt cx="2105025" cy="2105025"/>
          </a:xfrm>
        </p:grpSpPr>
        <p:sp>
          <p:nvSpPr>
            <p:cNvPr id="5" name="椭圆 4"/>
            <p:cNvSpPr/>
            <p:nvPr/>
          </p:nvSpPr>
          <p:spPr>
            <a:xfrm>
              <a:off x="1314450" y="2395537"/>
              <a:ext cx="2105025" cy="2105025"/>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708150" y="3445827"/>
              <a:ext cx="1334135" cy="368935"/>
            </a:xfrm>
            <a:prstGeom prst="rect">
              <a:avLst/>
            </a:prstGeom>
            <a:noFill/>
          </p:spPr>
          <p:txBody>
            <a:bodyPr wrap="square" lIns="0" tIns="0" rIns="0" bIns="0" rtlCol="0">
              <a:spAutoFit/>
            </a:bodyPr>
            <a:lstStyle/>
            <a:p>
              <a:pPr algn="ctr"/>
              <a:r>
                <a:rPr lang="zh-CN" altLang="en-US" sz="2400" b="1" dirty="0">
                  <a:effectLst>
                    <a:outerShdw blurRad="38100" dist="19050" dir="2700000" algn="tl" rotWithShape="0">
                      <a:schemeClr val="dk1">
                        <a:alpha val="40000"/>
                      </a:schemeClr>
                    </a:outerShdw>
                  </a:effectLst>
                  <a:latin typeface="+mn-ea"/>
                </a:rPr>
                <a:t>研究目标</a:t>
              </a:r>
            </a:p>
          </p:txBody>
        </p:sp>
        <p:pic>
          <p:nvPicPr>
            <p:cNvPr id="7" name="图形 6" descr="盾蜱虫"/>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5019" y="2783564"/>
              <a:ext cx="623887" cy="623887"/>
            </a:xfrm>
            <a:prstGeom prst="rect">
              <a:avLst/>
            </a:prstGeom>
          </p:spPr>
        </p:pic>
      </p:grpSp>
      <p:grpSp>
        <p:nvGrpSpPr>
          <p:cNvPr id="8" name="组合 7"/>
          <p:cNvGrpSpPr/>
          <p:nvPr/>
        </p:nvGrpSpPr>
        <p:grpSpPr>
          <a:xfrm>
            <a:off x="3697763" y="1506199"/>
            <a:ext cx="942975" cy="942975"/>
            <a:chOff x="4724400" y="1452562"/>
            <a:chExt cx="942975" cy="942975"/>
          </a:xfrm>
        </p:grpSpPr>
        <p:sp>
          <p:nvSpPr>
            <p:cNvPr id="9" name="椭圆 8"/>
            <p:cNvSpPr/>
            <p:nvPr/>
          </p:nvSpPr>
          <p:spPr>
            <a:xfrm>
              <a:off x="4724400" y="1452562"/>
              <a:ext cx="942975" cy="942975"/>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875927" y="1631661"/>
              <a:ext cx="639919" cy="584775"/>
            </a:xfrm>
            <a:prstGeom prst="rect">
              <a:avLst/>
            </a:prstGeom>
            <a:noFill/>
          </p:spPr>
          <p:txBody>
            <a:bodyPr wrap="none" rtlCol="0">
              <a:spAutoFit/>
            </a:bodyPr>
            <a:lstStyle/>
            <a:p>
              <a:pPr algn="ctr"/>
              <a:r>
                <a:rPr lang="en-US" altLang="zh-CN" sz="3200" dirty="0">
                  <a:solidFill>
                    <a:schemeClr val="bg1"/>
                  </a:solidFill>
                </a:rPr>
                <a:t>01</a:t>
              </a:r>
              <a:endParaRPr lang="zh-CN" altLang="en-US" sz="3200" dirty="0">
                <a:solidFill>
                  <a:schemeClr val="bg1"/>
                </a:solidFill>
              </a:endParaRPr>
            </a:p>
          </p:txBody>
        </p:sp>
      </p:grpSp>
      <p:pic>
        <p:nvPicPr>
          <p:cNvPr id="11" name="图形 10" descr="箭头: 直"/>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148872">
            <a:off x="2745790" y="2075809"/>
            <a:ext cx="914400" cy="914400"/>
          </a:xfrm>
          <a:prstGeom prst="rect">
            <a:avLst/>
          </a:prstGeom>
        </p:spPr>
      </p:pic>
      <p:grpSp>
        <p:nvGrpSpPr>
          <p:cNvPr id="12" name="组合 11"/>
          <p:cNvGrpSpPr/>
          <p:nvPr/>
        </p:nvGrpSpPr>
        <p:grpSpPr>
          <a:xfrm>
            <a:off x="3849558" y="3063556"/>
            <a:ext cx="942975" cy="942975"/>
            <a:chOff x="4724400" y="1452562"/>
            <a:chExt cx="942975" cy="942975"/>
          </a:xfrm>
        </p:grpSpPr>
        <p:sp>
          <p:nvSpPr>
            <p:cNvPr id="13" name="椭圆 12"/>
            <p:cNvSpPr/>
            <p:nvPr/>
          </p:nvSpPr>
          <p:spPr>
            <a:xfrm>
              <a:off x="4724400" y="1452562"/>
              <a:ext cx="942975" cy="942975"/>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875927" y="1631661"/>
              <a:ext cx="639919" cy="584775"/>
            </a:xfrm>
            <a:prstGeom prst="rect">
              <a:avLst/>
            </a:prstGeom>
            <a:noFill/>
          </p:spPr>
          <p:txBody>
            <a:bodyPr wrap="none" rtlCol="0">
              <a:spAutoFit/>
            </a:bodyPr>
            <a:lstStyle/>
            <a:p>
              <a:pPr algn="ctr"/>
              <a:r>
                <a:rPr lang="en-US" altLang="zh-CN" sz="3200">
                  <a:solidFill>
                    <a:schemeClr val="bg1"/>
                  </a:solidFill>
                </a:rPr>
                <a:t>02</a:t>
              </a:r>
              <a:endParaRPr lang="zh-CN" altLang="en-US" sz="3200" dirty="0">
                <a:solidFill>
                  <a:schemeClr val="bg1"/>
                </a:solidFill>
              </a:endParaRPr>
            </a:p>
          </p:txBody>
        </p:sp>
      </p:grpSp>
      <p:pic>
        <p:nvPicPr>
          <p:cNvPr id="15" name="图形 14" descr="箭头: 直"/>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2796601" y="3055617"/>
            <a:ext cx="914400" cy="914400"/>
          </a:xfrm>
          <a:prstGeom prst="rect">
            <a:avLst/>
          </a:prstGeom>
        </p:spPr>
      </p:pic>
      <p:grpSp>
        <p:nvGrpSpPr>
          <p:cNvPr id="16" name="组合 15"/>
          <p:cNvGrpSpPr/>
          <p:nvPr/>
        </p:nvGrpSpPr>
        <p:grpSpPr>
          <a:xfrm>
            <a:off x="3697474" y="4715380"/>
            <a:ext cx="942975" cy="942975"/>
            <a:chOff x="4724400" y="1452562"/>
            <a:chExt cx="942975" cy="942975"/>
          </a:xfrm>
        </p:grpSpPr>
        <p:sp>
          <p:nvSpPr>
            <p:cNvPr id="17" name="椭圆 16"/>
            <p:cNvSpPr/>
            <p:nvPr/>
          </p:nvSpPr>
          <p:spPr>
            <a:xfrm>
              <a:off x="4724400" y="1452562"/>
              <a:ext cx="942975" cy="942975"/>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875927" y="1631661"/>
              <a:ext cx="639919" cy="584775"/>
            </a:xfrm>
            <a:prstGeom prst="rect">
              <a:avLst/>
            </a:prstGeom>
            <a:noFill/>
          </p:spPr>
          <p:txBody>
            <a:bodyPr wrap="none" rtlCol="0">
              <a:spAutoFit/>
            </a:bodyPr>
            <a:lstStyle/>
            <a:p>
              <a:pPr algn="ctr"/>
              <a:r>
                <a:rPr lang="en-US" altLang="zh-CN" sz="3200">
                  <a:solidFill>
                    <a:schemeClr val="bg1"/>
                  </a:solidFill>
                </a:rPr>
                <a:t>03</a:t>
              </a:r>
              <a:endParaRPr lang="zh-CN" altLang="en-US" sz="3200" dirty="0">
                <a:solidFill>
                  <a:schemeClr val="bg1"/>
                </a:solidFill>
              </a:endParaRPr>
            </a:p>
          </p:txBody>
        </p:sp>
      </p:grpSp>
      <p:pic>
        <p:nvPicPr>
          <p:cNvPr id="19" name="图形 18" descr="箭头: 直"/>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842970" flipV="1">
            <a:off x="2774772" y="3968316"/>
            <a:ext cx="914400" cy="914400"/>
          </a:xfrm>
          <a:prstGeom prst="rect">
            <a:avLst/>
          </a:prstGeom>
        </p:spPr>
      </p:pic>
      <p:grpSp>
        <p:nvGrpSpPr>
          <p:cNvPr id="20" name="组合 19"/>
          <p:cNvGrpSpPr/>
          <p:nvPr/>
        </p:nvGrpSpPr>
        <p:grpSpPr>
          <a:xfrm>
            <a:off x="4919345" y="3202956"/>
            <a:ext cx="6450965" cy="1107424"/>
            <a:chOff x="910272" y="2668118"/>
            <a:chExt cx="2823926" cy="1107284"/>
          </a:xfrm>
        </p:grpSpPr>
        <p:sp>
          <p:nvSpPr>
            <p:cNvPr id="21" name="文本框 20"/>
            <p:cNvSpPr txBox="1"/>
            <p:nvPr/>
          </p:nvSpPr>
          <p:spPr>
            <a:xfrm>
              <a:off x="910274" y="3221728"/>
              <a:ext cx="2823924" cy="553674"/>
            </a:xfrm>
            <a:prstGeom prst="rect">
              <a:avLst/>
            </a:prstGeom>
            <a:noFill/>
          </p:spPr>
          <p:txBody>
            <a:bodyPr wrap="square" lIns="0" tIns="0" rIns="0" bIns="0" rtlCol="0">
              <a:spAutoFit/>
            </a:bodyPr>
            <a:lstStyle/>
            <a:p>
              <a:pPr algn="just">
                <a:lnSpc>
                  <a:spcPct val="150000"/>
                </a:lnSpc>
              </a:pPr>
              <a:endParaRPr lang="zh-CN" altLang="en-US" sz="2400" dirty="0">
                <a:solidFill>
                  <a:schemeClr val="tx2"/>
                </a:solidFill>
                <a:latin typeface="+mn-ea"/>
              </a:endParaRPr>
            </a:p>
          </p:txBody>
        </p:sp>
        <p:sp>
          <p:nvSpPr>
            <p:cNvPr id="22" name="文本框 21"/>
            <p:cNvSpPr txBox="1"/>
            <p:nvPr/>
          </p:nvSpPr>
          <p:spPr>
            <a:xfrm>
              <a:off x="910272" y="2668118"/>
              <a:ext cx="2823926" cy="738412"/>
            </a:xfrm>
            <a:prstGeom prst="rect">
              <a:avLst/>
            </a:prstGeom>
            <a:noFill/>
          </p:spPr>
          <p:txBody>
            <a:bodyPr wrap="square" lIns="0" tIns="0" rIns="0" bIns="0" rtlCol="0" anchor="ctr">
              <a:spAutoFit/>
            </a:bodyPr>
            <a:lstStyle/>
            <a:p>
              <a:pPr algn="l">
                <a:buClr>
                  <a:schemeClr val="accent3"/>
                </a:buClr>
              </a:pPr>
              <a:r>
                <a:rPr lang="zh-CN" altLang="en-US" sz="2400" b="1" dirty="0">
                  <a:solidFill>
                    <a:schemeClr val="tx2"/>
                  </a:solidFill>
                  <a:latin typeface="宋体" panose="02010600030101010101" pitchFamily="2" charset="-122"/>
                  <a:ea typeface="宋体" panose="02010600030101010101" pitchFamily="2" charset="-122"/>
                </a:rPr>
                <a:t>高中一线数学教师对课堂留白的使用现状是什么，存在哪些问题？</a:t>
              </a:r>
            </a:p>
          </p:txBody>
        </p:sp>
      </p:grpSp>
      <p:grpSp>
        <p:nvGrpSpPr>
          <p:cNvPr id="30" name="组合 29"/>
          <p:cNvGrpSpPr/>
          <p:nvPr/>
        </p:nvGrpSpPr>
        <p:grpSpPr>
          <a:xfrm>
            <a:off x="4919345" y="1691656"/>
            <a:ext cx="6450965" cy="1107424"/>
            <a:chOff x="910272" y="2668118"/>
            <a:chExt cx="2823926" cy="1107284"/>
          </a:xfrm>
        </p:grpSpPr>
        <p:sp>
          <p:nvSpPr>
            <p:cNvPr id="31" name="文本框 30"/>
            <p:cNvSpPr txBox="1"/>
            <p:nvPr/>
          </p:nvSpPr>
          <p:spPr>
            <a:xfrm>
              <a:off x="910274" y="3221728"/>
              <a:ext cx="2823924" cy="553674"/>
            </a:xfrm>
            <a:prstGeom prst="rect">
              <a:avLst/>
            </a:prstGeom>
            <a:noFill/>
          </p:spPr>
          <p:txBody>
            <a:bodyPr wrap="square" lIns="0" tIns="0" rIns="0" bIns="0" rtlCol="0">
              <a:spAutoFit/>
            </a:bodyPr>
            <a:lstStyle/>
            <a:p>
              <a:pPr algn="just">
                <a:lnSpc>
                  <a:spcPct val="150000"/>
                </a:lnSpc>
              </a:pPr>
              <a:endParaRPr lang="zh-CN" altLang="en-US" sz="2400" dirty="0">
                <a:solidFill>
                  <a:schemeClr val="tx2"/>
                </a:solidFill>
                <a:latin typeface="+mn-ea"/>
              </a:endParaRPr>
            </a:p>
          </p:txBody>
        </p:sp>
        <p:sp>
          <p:nvSpPr>
            <p:cNvPr id="32" name="文本框 31"/>
            <p:cNvSpPr txBox="1"/>
            <p:nvPr/>
          </p:nvSpPr>
          <p:spPr>
            <a:xfrm>
              <a:off x="910272" y="2668118"/>
              <a:ext cx="2823926" cy="738411"/>
            </a:xfrm>
            <a:prstGeom prst="rect">
              <a:avLst/>
            </a:prstGeom>
            <a:noFill/>
          </p:spPr>
          <p:txBody>
            <a:bodyPr wrap="square" lIns="0" tIns="0" rIns="0" bIns="0" rtlCol="0" anchor="ctr">
              <a:spAutoFit/>
            </a:bodyPr>
            <a:lstStyle/>
            <a:p>
              <a:pPr algn="l">
                <a:buClr>
                  <a:schemeClr val="accent3"/>
                </a:buClr>
              </a:pPr>
              <a:r>
                <a:rPr lang="zh-CN" altLang="en-US" sz="2400" b="1" dirty="0">
                  <a:solidFill>
                    <a:schemeClr val="tx2"/>
                  </a:solidFill>
                  <a:latin typeface="宋体" panose="02010600030101010101" pitchFamily="2" charset="-122"/>
                  <a:ea typeface="宋体" panose="02010600030101010101" pitchFamily="2" charset="-122"/>
                </a:rPr>
                <a:t>深度学习与课堂留白的内涵是什么，它们有何联系？</a:t>
              </a:r>
            </a:p>
          </p:txBody>
        </p:sp>
      </p:grpSp>
      <p:grpSp>
        <p:nvGrpSpPr>
          <p:cNvPr id="33" name="组合 32"/>
          <p:cNvGrpSpPr/>
          <p:nvPr/>
        </p:nvGrpSpPr>
        <p:grpSpPr>
          <a:xfrm>
            <a:off x="4919345" y="4893960"/>
            <a:ext cx="6450965" cy="1107425"/>
            <a:chOff x="910272" y="2668117"/>
            <a:chExt cx="2823926" cy="1107285"/>
          </a:xfrm>
        </p:grpSpPr>
        <p:sp>
          <p:nvSpPr>
            <p:cNvPr id="34" name="文本框 33"/>
            <p:cNvSpPr txBox="1"/>
            <p:nvPr/>
          </p:nvSpPr>
          <p:spPr>
            <a:xfrm>
              <a:off x="910274" y="3221728"/>
              <a:ext cx="2823924" cy="553674"/>
            </a:xfrm>
            <a:prstGeom prst="rect">
              <a:avLst/>
            </a:prstGeom>
            <a:noFill/>
          </p:spPr>
          <p:txBody>
            <a:bodyPr wrap="square" lIns="0" tIns="0" rIns="0" bIns="0" rtlCol="0">
              <a:spAutoFit/>
            </a:bodyPr>
            <a:lstStyle/>
            <a:p>
              <a:pPr algn="just">
                <a:lnSpc>
                  <a:spcPct val="150000"/>
                </a:lnSpc>
              </a:pPr>
              <a:endParaRPr lang="zh-CN" altLang="en-US" sz="2400" dirty="0">
                <a:solidFill>
                  <a:schemeClr val="tx2"/>
                </a:solidFill>
                <a:latin typeface="+mn-ea"/>
              </a:endParaRPr>
            </a:p>
          </p:txBody>
        </p:sp>
        <p:sp>
          <p:nvSpPr>
            <p:cNvPr id="35" name="文本框 34"/>
            <p:cNvSpPr txBox="1"/>
            <p:nvPr/>
          </p:nvSpPr>
          <p:spPr>
            <a:xfrm>
              <a:off x="910272" y="2668117"/>
              <a:ext cx="2823926" cy="738412"/>
            </a:xfrm>
            <a:prstGeom prst="rect">
              <a:avLst/>
            </a:prstGeom>
            <a:noFill/>
          </p:spPr>
          <p:txBody>
            <a:bodyPr wrap="square" lIns="0" tIns="0" rIns="0" bIns="0" rtlCol="0" anchor="ctr">
              <a:spAutoFit/>
            </a:bodyPr>
            <a:lstStyle/>
            <a:p>
              <a:pPr algn="l">
                <a:buClr>
                  <a:schemeClr val="accent3"/>
                </a:buClr>
              </a:pPr>
              <a:r>
                <a:rPr lang="zh-CN" altLang="en-US" sz="2400" b="1" dirty="0">
                  <a:solidFill>
                    <a:schemeClr val="tx2"/>
                  </a:solidFill>
                  <a:latin typeface="宋体" panose="02010600030101010101" pitchFamily="2" charset="-122"/>
                  <a:ea typeface="宋体" panose="02010600030101010101" pitchFamily="2" charset="-122"/>
                </a:rPr>
                <a:t>基于前两个问题的解决，提出在深度学习视角下运用课堂留白的策略是什么？</a:t>
              </a:r>
            </a:p>
          </p:txBody>
        </p:sp>
      </p:grpSp>
      <p:sp>
        <p:nvSpPr>
          <p:cNvPr id="3" name="文本框 2"/>
          <p:cNvSpPr txBox="1"/>
          <p:nvPr/>
        </p:nvSpPr>
        <p:spPr>
          <a:xfrm>
            <a:off x="552450" y="280035"/>
            <a:ext cx="5874385" cy="368935"/>
          </a:xfrm>
          <a:prstGeom prst="rect">
            <a:avLst/>
          </a:prstGeom>
          <a:noFill/>
        </p:spPr>
        <p:txBody>
          <a:bodyPr wrap="square" lIns="0" tIns="0" rIns="0" bIns="0" rtlCol="0" anchor="ctr">
            <a:spAutoFit/>
          </a:bodyPr>
          <a:lstStyle/>
          <a:p>
            <a:r>
              <a:rPr lang="zh-CN" altLang="en-US" sz="2400" b="1" dirty="0">
                <a:effectLst>
                  <a:outerShdw blurRad="38100" dist="19050" dir="2700000" algn="tl" rotWithShape="0">
                    <a:schemeClr val="dk1">
                      <a:alpha val="40000"/>
                    </a:schemeClr>
                  </a:outerShdw>
                </a:effectLst>
                <a:latin typeface="+mn-ea"/>
              </a:rPr>
              <a:t>研究目标</a:t>
            </a:r>
            <a:endParaRPr lang="en-US" altLang="zh-CN" sz="2400" b="1" dirty="0">
              <a:effectLst>
                <a:outerShdw blurRad="38100" dist="19050" dir="2700000" algn="tl" rotWithShape="0">
                  <a:schemeClr val="dk1">
                    <a:alpha val="40000"/>
                  </a:schemeClr>
                </a:outerShdw>
              </a:effectLst>
              <a:latin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725"/>
            <a:ext cx="238125" cy="504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52450" y="280035"/>
            <a:ext cx="5874385" cy="368935"/>
          </a:xfrm>
          <a:prstGeom prst="rect">
            <a:avLst/>
          </a:prstGeom>
          <a:noFill/>
        </p:spPr>
        <p:txBody>
          <a:bodyPr wrap="square" lIns="0" tIns="0" rIns="0" bIns="0" rtlCol="0" anchor="ctr">
            <a:spAutoFit/>
          </a:bodyPr>
          <a:lstStyle/>
          <a:p>
            <a:r>
              <a:rPr lang="zh-CN" altLang="en-US" sz="2400" b="1" dirty="0">
                <a:effectLst>
                  <a:outerShdw blurRad="38100" dist="19050" dir="2700000" algn="tl" rotWithShape="0">
                    <a:schemeClr val="dk1">
                      <a:alpha val="40000"/>
                    </a:schemeClr>
                  </a:outerShdw>
                </a:effectLst>
                <a:latin typeface="+mn-ea"/>
              </a:rPr>
              <a:t>研究内容</a:t>
            </a:r>
            <a:endParaRPr lang="en-US" altLang="zh-CN" sz="2400" b="1" dirty="0">
              <a:effectLst>
                <a:outerShdw blurRad="38100" dist="19050" dir="2700000" algn="tl" rotWithShape="0">
                  <a:schemeClr val="dk1">
                    <a:alpha val="40000"/>
                  </a:schemeClr>
                </a:outerShdw>
              </a:effectLst>
              <a:latin typeface="+mn-ea"/>
            </a:endParaRPr>
          </a:p>
        </p:txBody>
      </p:sp>
      <p:sp>
        <p:nvSpPr>
          <p:cNvPr id="4" name="文本框 3"/>
          <p:cNvSpPr txBox="1"/>
          <p:nvPr/>
        </p:nvSpPr>
        <p:spPr>
          <a:xfrm>
            <a:off x="1322705" y="1444625"/>
            <a:ext cx="9501505" cy="3329758"/>
          </a:xfrm>
          <a:prstGeom prst="rect">
            <a:avLst/>
          </a:prstGeom>
          <a:noFill/>
        </p:spPr>
        <p:txBody>
          <a:bodyPr wrap="square" rtlCol="0">
            <a:spAutoFit/>
          </a:bodyPr>
          <a:lstStyle/>
          <a:p>
            <a:pPr fontAlgn="auto">
              <a:lnSpc>
                <a:spcPct val="150000"/>
              </a:lnSpc>
            </a:pP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本研究阅读参考了大量关于深度学习和课堂留白的文献，对深度学习与课堂留白的涵义进行了界定，以元认知理论、格式塔完形心理学理论、蔡格尼克效应理论为支撑，能够提出高中数学深度学习的本质特征及高中数学课堂留白的类型，并对深度学习与课堂留白进行了价值一致性分析。根据课堂观察以及对教师的访谈调查分析现状存在的问题，再针对此提出基于深度学习的高中数学课堂留白的教学策略。</a:t>
            </a:r>
          </a:p>
        </p:txBody>
      </p:sp>
      <p:sp>
        <p:nvSpPr>
          <p:cNvPr id="5" name="圆角矩形 4"/>
          <p:cNvSpPr/>
          <p:nvPr/>
        </p:nvSpPr>
        <p:spPr>
          <a:xfrm>
            <a:off x="4991735" y="648970"/>
            <a:ext cx="2166620" cy="70231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483225" y="815975"/>
            <a:ext cx="1617345" cy="368935"/>
          </a:xfrm>
          <a:prstGeom prst="rect">
            <a:avLst/>
          </a:prstGeom>
          <a:noFill/>
        </p:spPr>
        <p:txBody>
          <a:bodyPr wrap="square" lIns="0" tIns="0" rIns="0" bIns="0" rtlCol="0" anchor="ctr">
            <a:spAutoFit/>
          </a:bodyPr>
          <a:lstStyle/>
          <a:p>
            <a:r>
              <a:rPr lang="zh-CN" altLang="en-US" sz="2400" b="1" dirty="0">
                <a:effectLst>
                  <a:outerShdw blurRad="38100" dist="19050" dir="2700000" algn="tl" rotWithShape="0">
                    <a:schemeClr val="dk1">
                      <a:alpha val="40000"/>
                    </a:schemeClr>
                  </a:outerShdw>
                </a:effectLst>
                <a:latin typeface="+mn-ea"/>
              </a:rPr>
              <a:t>研究内容</a:t>
            </a:r>
            <a:endParaRPr lang="en-US" altLang="zh-CN" sz="2400" b="1" dirty="0">
              <a:effectLst>
                <a:outerShdw blurRad="38100" dist="19050" dir="2700000" algn="tl" rotWithShape="0">
                  <a:schemeClr val="dk1">
                    <a:alpha val="40000"/>
                  </a:schemeClr>
                </a:outerShdw>
              </a:effectLst>
              <a:latin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919.3889763779525,&quot;width&quot;:2917.8944881889765}"/>
</p:tagLst>
</file>

<file path=ppt/theme/theme1.xml><?xml version="1.0" encoding="utf-8"?>
<a:theme xmlns:a="http://schemas.openxmlformats.org/drawingml/2006/main" name="基本版式">
  <a:themeElements>
    <a:clrScheme name="自定义 1">
      <a:dk1>
        <a:sysClr val="windowText" lastClr="000000"/>
      </a:dk1>
      <a:lt1>
        <a:srgbClr val="FFFFFF"/>
      </a:lt1>
      <a:dk2>
        <a:srgbClr val="33462E"/>
      </a:dk2>
      <a:lt2>
        <a:srgbClr val="BEBEBE"/>
      </a:lt2>
      <a:accent1>
        <a:srgbClr val="487A3C"/>
      </a:accent1>
      <a:accent2>
        <a:srgbClr val="B3E5E6"/>
      </a:accent2>
      <a:accent3>
        <a:srgbClr val="F9B407"/>
      </a:accent3>
      <a:accent4>
        <a:srgbClr val="CBE2B1"/>
      </a:accent4>
      <a:accent5>
        <a:srgbClr val="C490AA"/>
      </a:accent5>
      <a:accent6>
        <a:srgbClr val="6088C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版权与说明">
  <a:themeElements>
    <a:clrScheme name="标准配色（勿删）">
      <a:dk1>
        <a:sysClr val="windowText" lastClr="000000"/>
      </a:dk1>
      <a:lt1>
        <a:srgbClr val="FFFFFF"/>
      </a:lt1>
      <a:dk2>
        <a:srgbClr val="262626"/>
      </a:dk2>
      <a:lt2>
        <a:srgbClr val="BEBEBE"/>
      </a:lt2>
      <a:accent1>
        <a:srgbClr val="27467D"/>
      </a:accent1>
      <a:accent2>
        <a:srgbClr val="5B9BD5"/>
      </a:accent2>
      <a:accent3>
        <a:srgbClr val="B72B2B"/>
      </a:accent3>
      <a:accent4>
        <a:srgbClr val="FFC000"/>
      </a:accent4>
      <a:accent5>
        <a:srgbClr val="42BDC0"/>
      </a:accent5>
      <a:accent6>
        <a:srgbClr val="7CB141"/>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1437</Words>
  <Application>Microsoft Office PowerPoint</Application>
  <PresentationFormat>宽屏</PresentationFormat>
  <Paragraphs>113</Paragraphs>
  <Slides>16</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16</vt:i4>
      </vt:variant>
    </vt:vector>
  </HeadingPairs>
  <TitlesOfParts>
    <vt:vector size="24" baseType="lpstr">
      <vt:lpstr>等线</vt:lpstr>
      <vt:lpstr>Arial Black</vt:lpstr>
      <vt:lpstr>微软雅黑</vt:lpstr>
      <vt:lpstr>Calibri</vt:lpstr>
      <vt:lpstr>Arial</vt:lpstr>
      <vt:lpstr>宋体</vt:lpstr>
      <vt:lpstr>基本版式</vt:lpstr>
      <vt:lpstr>版权与说明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ZLC</cp:lastModifiedBy>
  <cp:revision>172</cp:revision>
  <dcterms:created xsi:type="dcterms:W3CDTF">2014-12-24T03:19:00Z</dcterms:created>
  <dcterms:modified xsi:type="dcterms:W3CDTF">2021-06-21T07:49:51Z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TemplateUUID">
    <vt:lpwstr>v1.0_mb_8Udqq+FQmkrshAn/trLypg==</vt:lpwstr>
  </property>
</Properties>
</file>