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8" r:id="rId7"/>
    <p:sldId id="265" r:id="rId8"/>
    <p:sldId id="262" r:id="rId9"/>
    <p:sldId id="263" r:id="rId10"/>
    <p:sldId id="264" r:id="rId11"/>
    <p:sldId id="267" r:id="rId12"/>
    <p:sldId id="260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75FA7-5C94-4F86-A2A7-CE5FD41D0AA5}" type="datetimeFigureOut">
              <a:rPr lang="zh-CN" altLang="en-US" smtClean="0"/>
              <a:pPr/>
              <a:t>2021/3/16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58445-EA1E-41BB-85BD-9162FDD802F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75FA7-5C94-4F86-A2A7-CE5FD41D0AA5}" type="datetimeFigureOut">
              <a:rPr lang="zh-CN" altLang="en-US" smtClean="0"/>
              <a:pPr/>
              <a:t>2021/3/16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58445-EA1E-41BB-85BD-9162FDD802F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75FA7-5C94-4F86-A2A7-CE5FD41D0AA5}" type="datetimeFigureOut">
              <a:rPr lang="zh-CN" altLang="en-US" smtClean="0"/>
              <a:pPr/>
              <a:t>2021/3/16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58445-EA1E-41BB-85BD-9162FDD802F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75FA7-5C94-4F86-A2A7-CE5FD41D0AA5}" type="datetimeFigureOut">
              <a:rPr lang="zh-CN" altLang="en-US" smtClean="0"/>
              <a:pPr/>
              <a:t>2021/3/16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58445-EA1E-41BB-85BD-9162FDD802F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75FA7-5C94-4F86-A2A7-CE5FD41D0AA5}" type="datetimeFigureOut">
              <a:rPr lang="zh-CN" altLang="en-US" smtClean="0"/>
              <a:pPr/>
              <a:t>2021/3/16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58445-EA1E-41BB-85BD-9162FDD802F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75FA7-5C94-4F86-A2A7-CE5FD41D0AA5}" type="datetimeFigureOut">
              <a:rPr lang="zh-CN" altLang="en-US" smtClean="0"/>
              <a:pPr/>
              <a:t>2021/3/16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58445-EA1E-41BB-85BD-9162FDD802F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75FA7-5C94-4F86-A2A7-CE5FD41D0AA5}" type="datetimeFigureOut">
              <a:rPr lang="zh-CN" altLang="en-US" smtClean="0"/>
              <a:pPr/>
              <a:t>2021/3/16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58445-EA1E-41BB-85BD-9162FDD802F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75FA7-5C94-4F86-A2A7-CE5FD41D0AA5}" type="datetimeFigureOut">
              <a:rPr lang="zh-CN" altLang="en-US" smtClean="0"/>
              <a:pPr/>
              <a:t>2021/3/16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58445-EA1E-41BB-85BD-9162FDD802F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75FA7-5C94-4F86-A2A7-CE5FD41D0AA5}" type="datetimeFigureOut">
              <a:rPr lang="zh-CN" altLang="en-US" smtClean="0"/>
              <a:pPr/>
              <a:t>2021/3/16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58445-EA1E-41BB-85BD-9162FDD802F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75FA7-5C94-4F86-A2A7-CE5FD41D0AA5}" type="datetimeFigureOut">
              <a:rPr lang="zh-CN" altLang="en-US" smtClean="0"/>
              <a:pPr/>
              <a:t>2021/3/16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58445-EA1E-41BB-85BD-9162FDD802F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75FA7-5C94-4F86-A2A7-CE5FD41D0AA5}" type="datetimeFigureOut">
              <a:rPr lang="zh-CN" altLang="en-US" smtClean="0"/>
              <a:pPr/>
              <a:t>2021/3/16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58445-EA1E-41BB-85BD-9162FDD802F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75FA7-5C94-4F86-A2A7-CE5FD41D0AA5}" type="datetimeFigureOut">
              <a:rPr lang="zh-CN" altLang="en-US" smtClean="0"/>
              <a:pPr/>
              <a:t>2021/3/16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58445-EA1E-41BB-85BD-9162FDD802F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4000" b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5508625" y="333375"/>
            <a:ext cx="2016125" cy="579438"/>
          </a:xfrm>
          <a:prstGeom prst="rect">
            <a:avLst/>
          </a:prstGeom>
          <a:noFill/>
          <a:ln w="19050" algn="ctr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200" dirty="0">
                <a:solidFill>
                  <a:srgbClr val="336600"/>
                </a:solidFill>
                <a:ea typeface="黑体" pitchFamily="2" charset="-122"/>
              </a:rPr>
              <a:t>初中数学</a:t>
            </a:r>
            <a:endParaRPr lang="en-US" altLang="zh-CN" sz="3200" dirty="0">
              <a:solidFill>
                <a:srgbClr val="336600"/>
              </a:solidFill>
              <a:ea typeface="黑体" pitchFamily="2" charset="-122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7358063" y="500063"/>
            <a:ext cx="172354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CN" altLang="en-US" sz="2000" dirty="0" smtClean="0">
                <a:solidFill>
                  <a:srgbClr val="336600"/>
                </a:solidFill>
                <a:latin typeface="黑体" pitchFamily="2" charset="-122"/>
                <a:ea typeface="黑体" pitchFamily="2" charset="-122"/>
              </a:rPr>
              <a:t>九年级</a:t>
            </a:r>
            <a:r>
              <a:rPr lang="en-US" altLang="zh-CN" sz="2000" dirty="0">
                <a:solidFill>
                  <a:srgbClr val="336600"/>
                </a:solidFill>
                <a:latin typeface="黑体" pitchFamily="2" charset="-122"/>
                <a:ea typeface="黑体" pitchFamily="2" charset="-122"/>
              </a:rPr>
              <a:t>(</a:t>
            </a:r>
            <a:r>
              <a:rPr lang="zh-CN" altLang="en-US" sz="2000" dirty="0">
                <a:solidFill>
                  <a:srgbClr val="336600"/>
                </a:solidFill>
                <a:latin typeface="黑体" pitchFamily="2" charset="-122"/>
                <a:ea typeface="黑体" pitchFamily="2" charset="-122"/>
              </a:rPr>
              <a:t>下册</a:t>
            </a:r>
            <a:r>
              <a:rPr lang="en-US" altLang="zh-CN" sz="2000" dirty="0">
                <a:solidFill>
                  <a:srgbClr val="336600"/>
                </a:solidFill>
                <a:latin typeface="黑体" pitchFamily="2" charset="-122"/>
                <a:ea typeface="黑体" pitchFamily="2" charset="-122"/>
              </a:rPr>
              <a:t>)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827584" y="2132856"/>
            <a:ext cx="93599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600" dirty="0" smtClean="0">
                <a:latin typeface="黑体" pitchFamily="2" charset="-122"/>
                <a:ea typeface="黑体" pitchFamily="2" charset="-122"/>
              </a:rPr>
              <a:t>二次函数背景下的三角形面积问题</a:t>
            </a:r>
            <a:endParaRPr lang="en-US" altLang="zh-CN" sz="3600" dirty="0" smtClean="0">
              <a:latin typeface="黑体" pitchFamily="2" charset="-122"/>
              <a:ea typeface="黑体" pitchFamily="2" charset="-122"/>
            </a:endParaRPr>
          </a:p>
          <a:p>
            <a:r>
              <a:rPr lang="en-US" altLang="zh-CN" sz="3600" dirty="0">
                <a:latin typeface="黑体" pitchFamily="2" charset="-122"/>
                <a:ea typeface="黑体" pitchFamily="2" charset="-122"/>
              </a:rPr>
              <a:t> </a:t>
            </a:r>
            <a:r>
              <a:rPr lang="en-US" altLang="zh-CN" sz="3600" dirty="0" smtClean="0">
                <a:latin typeface="黑体" pitchFamily="2" charset="-122"/>
                <a:ea typeface="黑体" pitchFamily="2" charset="-122"/>
              </a:rPr>
              <a:t>            ——</a:t>
            </a:r>
            <a:r>
              <a:rPr lang="zh-CN" altLang="en-US" sz="3600" dirty="0" smtClean="0">
                <a:latin typeface="黑体" pitchFamily="2" charset="-122"/>
                <a:ea typeface="黑体" pitchFamily="2" charset="-122"/>
              </a:rPr>
              <a:t>公式法、割补法</a:t>
            </a:r>
            <a:endParaRPr lang="en-US" altLang="zh-CN" sz="3600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220072" y="3861048"/>
            <a:ext cx="67865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2000" b="1" dirty="0" smtClean="0">
                <a:solidFill>
                  <a:srgbClr val="336600"/>
                </a:solidFill>
                <a:latin typeface="+mj-ea"/>
                <a:ea typeface="+mj-ea"/>
              </a:rPr>
              <a:t>薛家中学    </a:t>
            </a:r>
            <a:r>
              <a:rPr lang="zh-CN" altLang="en-US" sz="2000" b="1" dirty="0" smtClean="0">
                <a:solidFill>
                  <a:srgbClr val="336600"/>
                </a:solidFill>
                <a:latin typeface="+mj-ea"/>
              </a:rPr>
              <a:t>张</a:t>
            </a:r>
            <a:r>
              <a:rPr lang="zh-CN" altLang="en-US" sz="2000" b="1" dirty="0">
                <a:solidFill>
                  <a:srgbClr val="336600"/>
                </a:solidFill>
                <a:latin typeface="+mj-ea"/>
              </a:rPr>
              <a:t>宇蕾 </a:t>
            </a:r>
            <a:endParaRPr lang="zh-CN" altLang="en-US" sz="2000" b="1" dirty="0">
              <a:solidFill>
                <a:srgbClr val="336600"/>
              </a:solidFill>
              <a:latin typeface="宋体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188640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公式法</a:t>
            </a:r>
            <a:endParaRPr lang="zh-CN" alt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187624" y="1196752"/>
            <a:ext cx="7272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如图，△</a:t>
            </a:r>
            <a:r>
              <a:rPr lang="en-US" altLang="zh-CN" sz="2400" b="1" dirty="0" smtClean="0"/>
              <a:t>ABC</a:t>
            </a:r>
            <a:r>
              <a:rPr lang="zh-CN" altLang="en-US" sz="2400" b="1" dirty="0" smtClean="0"/>
              <a:t>的边</a:t>
            </a:r>
            <a:r>
              <a:rPr lang="en-US" altLang="zh-CN" sz="2400" b="1" dirty="0" smtClean="0"/>
              <a:t>AB</a:t>
            </a:r>
            <a:r>
              <a:rPr lang="zh-CN" altLang="en-US" sz="2400" b="1" dirty="0" smtClean="0"/>
              <a:t>在</a:t>
            </a:r>
            <a:r>
              <a:rPr lang="en-US" altLang="zh-CN" sz="2400" b="1" dirty="0" smtClean="0"/>
              <a:t>x</a:t>
            </a:r>
            <a:r>
              <a:rPr lang="zh-CN" altLang="en-US" sz="2400" b="1" dirty="0" smtClean="0"/>
              <a:t>轴上，</a:t>
            </a:r>
            <a:r>
              <a:rPr lang="en-US" altLang="zh-CN" sz="2400" b="1" dirty="0" smtClean="0"/>
              <a:t>C</a:t>
            </a:r>
            <a:r>
              <a:rPr lang="zh-CN" altLang="en-US" sz="2400" b="1" dirty="0" smtClean="0"/>
              <a:t>在</a:t>
            </a:r>
            <a:r>
              <a:rPr lang="en-US" altLang="zh-CN" sz="2400" b="1" dirty="0" smtClean="0"/>
              <a:t>y</a:t>
            </a:r>
            <a:r>
              <a:rPr lang="zh-CN" altLang="en-US" sz="2400" b="1" dirty="0" smtClean="0"/>
              <a:t>轴上</a:t>
            </a:r>
            <a:endParaRPr lang="zh-CN" altLang="en-US" sz="2400" b="1" dirty="0"/>
          </a:p>
        </p:txBody>
      </p:sp>
      <p:cxnSp>
        <p:nvCxnSpPr>
          <p:cNvPr id="31" name="直接箭头连接符 30"/>
          <p:cNvCxnSpPr/>
          <p:nvPr/>
        </p:nvCxnSpPr>
        <p:spPr>
          <a:xfrm>
            <a:off x="683568" y="4365104"/>
            <a:ext cx="345638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箭头连接符 32"/>
          <p:cNvCxnSpPr/>
          <p:nvPr/>
        </p:nvCxnSpPr>
        <p:spPr>
          <a:xfrm flipV="1">
            <a:off x="1475656" y="2492896"/>
            <a:ext cx="0" cy="25202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>
          <a:xfrm>
            <a:off x="1475656" y="3284984"/>
            <a:ext cx="1656184" cy="108012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>
          <a:xfrm>
            <a:off x="1475656" y="3284984"/>
            <a:ext cx="648072" cy="108012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连接符 38"/>
          <p:cNvCxnSpPr/>
          <p:nvPr/>
        </p:nvCxnSpPr>
        <p:spPr>
          <a:xfrm flipH="1">
            <a:off x="2123728" y="4365104"/>
            <a:ext cx="100811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187624" y="2348880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y</a:t>
            </a:r>
            <a:endParaRPr lang="zh-CN" altLang="en-US" sz="24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3995936" y="4149080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x</a:t>
            </a:r>
            <a:endParaRPr lang="zh-CN" altLang="en-US" sz="24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1115616" y="4221088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O</a:t>
            </a:r>
            <a:endParaRPr lang="zh-CN" altLang="en-US" sz="24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1979712" y="4293096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A</a:t>
            </a:r>
            <a:endParaRPr lang="zh-CN" altLang="en-US" sz="24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1115616" y="2996952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C</a:t>
            </a:r>
            <a:endParaRPr lang="zh-CN" altLang="en-US" sz="2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2915816" y="4293096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B</a:t>
            </a:r>
            <a:endParaRPr lang="zh-CN" altLang="en-US" sz="24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067944" y="2708920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我们可以把△</a:t>
            </a:r>
            <a:r>
              <a:rPr lang="en-US" altLang="zh-CN" dirty="0" smtClean="0"/>
              <a:t>ABC</a:t>
            </a:r>
            <a:r>
              <a:rPr lang="zh-CN" altLang="en-US" dirty="0" smtClean="0"/>
              <a:t>的边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476672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割补法</a:t>
            </a:r>
            <a:endParaRPr lang="zh-CN" altLang="en-US" sz="3600" b="1" dirty="0"/>
          </a:p>
        </p:txBody>
      </p:sp>
      <p:pic>
        <p:nvPicPr>
          <p:cNvPr id="7169" name="图片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20888"/>
            <a:ext cx="2416125" cy="3335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835696" y="1124744"/>
            <a:ext cx="59046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dirty="0">
                <a:latin typeface="+mn-ea"/>
              </a:rPr>
              <a:t>如图，抛物线经过</a:t>
            </a:r>
            <a:r>
              <a:rPr lang="en-US" altLang="zh-CN" sz="2400" i="1" dirty="0">
                <a:latin typeface="+mn-ea"/>
              </a:rPr>
              <a:t>A</a:t>
            </a:r>
            <a:r>
              <a:rPr lang="zh-CN" altLang="zh-CN" sz="2400" dirty="0">
                <a:latin typeface="+mn-ea"/>
              </a:rPr>
              <a:t>（</a:t>
            </a:r>
            <a:r>
              <a:rPr lang="en-US" altLang="zh-CN" sz="2400" dirty="0">
                <a:latin typeface="+mn-ea"/>
              </a:rPr>
              <a:t>1</a:t>
            </a:r>
            <a:r>
              <a:rPr lang="zh-CN" altLang="zh-CN" sz="2400" dirty="0">
                <a:latin typeface="+mn-ea"/>
              </a:rPr>
              <a:t>，</a:t>
            </a:r>
            <a:r>
              <a:rPr lang="en-US" altLang="zh-CN" sz="2400" dirty="0">
                <a:latin typeface="+mn-ea"/>
              </a:rPr>
              <a:t>0</a:t>
            </a:r>
            <a:r>
              <a:rPr lang="zh-CN" altLang="zh-CN" sz="2400" dirty="0">
                <a:latin typeface="+mn-ea"/>
              </a:rPr>
              <a:t>），</a:t>
            </a:r>
            <a:r>
              <a:rPr lang="en-US" altLang="zh-CN" sz="2400" i="1" dirty="0">
                <a:latin typeface="+mn-ea"/>
              </a:rPr>
              <a:t>B</a:t>
            </a:r>
            <a:r>
              <a:rPr lang="zh-CN" altLang="zh-CN" sz="2400" dirty="0">
                <a:latin typeface="+mn-ea"/>
              </a:rPr>
              <a:t>（</a:t>
            </a:r>
            <a:r>
              <a:rPr lang="en-US" altLang="zh-CN" sz="2400" dirty="0">
                <a:latin typeface="+mn-ea"/>
              </a:rPr>
              <a:t>4</a:t>
            </a:r>
            <a:r>
              <a:rPr lang="zh-CN" altLang="zh-CN" sz="2400" dirty="0">
                <a:latin typeface="+mn-ea"/>
              </a:rPr>
              <a:t>，</a:t>
            </a:r>
            <a:r>
              <a:rPr lang="en-US" altLang="zh-CN" sz="2400" dirty="0">
                <a:latin typeface="+mn-ea"/>
              </a:rPr>
              <a:t>0</a:t>
            </a:r>
            <a:r>
              <a:rPr lang="zh-CN" altLang="zh-CN" sz="2400" dirty="0">
                <a:latin typeface="+mn-ea"/>
              </a:rPr>
              <a:t>），</a:t>
            </a:r>
            <a:r>
              <a:rPr lang="en-US" altLang="zh-CN" sz="2400" i="1" dirty="0">
                <a:latin typeface="+mn-ea"/>
              </a:rPr>
              <a:t>C</a:t>
            </a:r>
            <a:r>
              <a:rPr lang="zh-CN" altLang="zh-CN" sz="2400" dirty="0">
                <a:latin typeface="+mn-ea"/>
              </a:rPr>
              <a:t>（</a:t>
            </a:r>
            <a:r>
              <a:rPr lang="en-US" altLang="zh-CN" sz="2400" dirty="0">
                <a:latin typeface="+mn-ea"/>
              </a:rPr>
              <a:t>0</a:t>
            </a:r>
            <a:r>
              <a:rPr lang="zh-CN" altLang="zh-CN" sz="2400" dirty="0">
                <a:latin typeface="+mn-ea"/>
              </a:rPr>
              <a:t>，</a:t>
            </a:r>
            <a:r>
              <a:rPr lang="en-US" altLang="zh-CN" sz="2400" dirty="0">
                <a:latin typeface="+mn-ea"/>
              </a:rPr>
              <a:t>-4</a:t>
            </a:r>
            <a:r>
              <a:rPr lang="zh-CN" altLang="zh-CN" sz="2400" dirty="0">
                <a:latin typeface="+mn-ea"/>
              </a:rPr>
              <a:t>）三点。</a:t>
            </a:r>
            <a:r>
              <a:rPr lang="en-US" altLang="zh-CN" sz="2400" i="1" dirty="0">
                <a:latin typeface="+mn-ea"/>
              </a:rPr>
              <a:t>P</a:t>
            </a:r>
            <a:r>
              <a:rPr lang="zh-CN" altLang="zh-CN" sz="2400" dirty="0">
                <a:latin typeface="+mn-ea"/>
              </a:rPr>
              <a:t>是抛物线的顶点</a:t>
            </a:r>
            <a:r>
              <a:rPr lang="en-US" altLang="zh-CN" sz="2400" dirty="0" smtClean="0">
                <a:latin typeface="+mn-ea"/>
              </a:rPr>
              <a:t>.</a:t>
            </a:r>
          </a:p>
          <a:p>
            <a:r>
              <a:rPr lang="zh-CN" altLang="zh-CN" sz="2400" dirty="0" smtClean="0">
                <a:latin typeface="+mn-ea"/>
              </a:rPr>
              <a:t>（</a:t>
            </a:r>
            <a:r>
              <a:rPr lang="en-US" altLang="zh-CN" sz="2400" dirty="0">
                <a:latin typeface="+mn-ea"/>
              </a:rPr>
              <a:t>3</a:t>
            </a:r>
            <a:r>
              <a:rPr lang="zh-CN" altLang="zh-CN" sz="2400" dirty="0">
                <a:latin typeface="+mn-ea"/>
              </a:rPr>
              <a:t>）求△</a:t>
            </a:r>
            <a:r>
              <a:rPr lang="en-US" altLang="zh-CN" sz="2400" i="1" dirty="0">
                <a:latin typeface="+mn-ea"/>
              </a:rPr>
              <a:t>PBC</a:t>
            </a:r>
            <a:r>
              <a:rPr lang="zh-CN" altLang="zh-CN" sz="2400" dirty="0">
                <a:latin typeface="+mn-ea"/>
              </a:rPr>
              <a:t>的面积。</a:t>
            </a:r>
            <a:endParaRPr lang="zh-CN" altLang="en-US" sz="2400" dirty="0">
              <a:latin typeface="+mn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87624" y="0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板块</a:t>
            </a:r>
            <a:r>
              <a:rPr lang="zh-CN" altLang="en-US" sz="2400" b="1" dirty="0"/>
              <a:t>一</a:t>
            </a:r>
            <a:r>
              <a:rPr lang="zh-CN" altLang="en-US" sz="2400" b="1" dirty="0" smtClean="0"/>
              <a:t>：例题分析，方法小结</a:t>
            </a:r>
            <a:endParaRPr lang="zh-CN" altLang="en-US" sz="2400" b="1" dirty="0"/>
          </a:p>
        </p:txBody>
      </p:sp>
      <p:cxnSp>
        <p:nvCxnSpPr>
          <p:cNvPr id="10" name="直接连接符 9"/>
          <p:cNvCxnSpPr/>
          <p:nvPr/>
        </p:nvCxnSpPr>
        <p:spPr>
          <a:xfrm flipH="1" flipV="1">
            <a:off x="323528" y="1268760"/>
            <a:ext cx="1440160" cy="2664296"/>
          </a:xfrm>
          <a:prstGeom prst="line">
            <a:avLst/>
          </a:prstGeom>
          <a:ln w="381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V="1">
            <a:off x="467544" y="1052736"/>
            <a:ext cx="0" cy="1872208"/>
          </a:xfrm>
          <a:prstGeom prst="line">
            <a:avLst/>
          </a:prstGeom>
          <a:ln w="381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67544" y="134076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E</a:t>
            </a:r>
            <a:endParaRPr lang="zh-CN" alt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971600" y="3789040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</a:rPr>
              <a:t>F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83768" y="2492896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割法：令</a:t>
            </a:r>
            <a:r>
              <a:rPr lang="en-US" altLang="zh-CN" dirty="0" smtClean="0"/>
              <a:t>PC</a:t>
            </a:r>
            <a:r>
              <a:rPr lang="zh-CN" altLang="en-US" dirty="0" smtClean="0"/>
              <a:t>与</a:t>
            </a:r>
            <a:r>
              <a:rPr lang="en-US" altLang="zh-CN" dirty="0" smtClean="0"/>
              <a:t>x</a:t>
            </a:r>
            <a:r>
              <a:rPr lang="zh-CN" altLang="en-US" dirty="0" smtClean="0"/>
              <a:t>轴的交点为</a:t>
            </a:r>
            <a:r>
              <a:rPr lang="en-US" altLang="zh-CN" dirty="0" smtClean="0"/>
              <a:t>F</a:t>
            </a:r>
            <a:r>
              <a:rPr lang="zh-CN" altLang="en-US" dirty="0" smtClean="0"/>
              <a:t>，</a:t>
            </a:r>
            <a:endParaRPr lang="en-US" altLang="zh-CN" dirty="0" smtClean="0"/>
          </a:p>
          <a:p>
            <a:r>
              <a:rPr lang="zh-CN" altLang="en-US" dirty="0"/>
              <a:t>补</a:t>
            </a:r>
            <a:r>
              <a:rPr lang="zh-CN" altLang="en-US" dirty="0" smtClean="0"/>
              <a:t>法：延长</a:t>
            </a:r>
            <a:r>
              <a:rPr lang="en-US" altLang="zh-CN" dirty="0" smtClean="0"/>
              <a:t>BP</a:t>
            </a:r>
            <a:r>
              <a:rPr lang="zh-CN" altLang="en-US" dirty="0" smtClean="0"/>
              <a:t>交</a:t>
            </a:r>
            <a:r>
              <a:rPr lang="en-US" altLang="zh-CN" dirty="0" smtClean="0"/>
              <a:t>y</a:t>
            </a:r>
            <a:r>
              <a:rPr lang="zh-CN" altLang="en-US" dirty="0" smtClean="0"/>
              <a:t>轴于点</a:t>
            </a:r>
            <a:r>
              <a:rPr lang="en-US" altLang="zh-CN" dirty="0" smtClean="0"/>
              <a:t>E</a:t>
            </a:r>
            <a:r>
              <a:rPr lang="zh-CN" altLang="en-US" dirty="0" smtClean="0"/>
              <a:t>，</a:t>
            </a:r>
            <a:r>
              <a:rPr lang="en-US" altLang="zh-CN" dirty="0" smtClean="0"/>
              <a:t>S</a:t>
            </a:r>
            <a:r>
              <a:rPr lang="zh-CN" altLang="en-US" dirty="0" smtClean="0"/>
              <a:t>△</a:t>
            </a:r>
            <a:r>
              <a:rPr lang="en-US" altLang="zh-CN" dirty="0" smtClean="0"/>
              <a:t>PBC=S</a:t>
            </a:r>
            <a:r>
              <a:rPr lang="zh-CN" altLang="en-US" dirty="0" smtClean="0"/>
              <a:t>△</a:t>
            </a:r>
            <a:r>
              <a:rPr lang="en-US" altLang="zh-CN" dirty="0" smtClean="0"/>
              <a:t>BCE-S</a:t>
            </a:r>
            <a:r>
              <a:rPr lang="zh-CN" altLang="en-US" dirty="0" smtClean="0"/>
              <a:t>△</a:t>
            </a:r>
            <a:r>
              <a:rPr lang="en-US" altLang="zh-CN" dirty="0" smtClean="0"/>
              <a:t>EPC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04864"/>
            <a:ext cx="3240360" cy="3980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115616" y="836712"/>
            <a:ext cx="72728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latin typeface="+mn-ea"/>
              </a:rPr>
              <a:t>变式一：</a:t>
            </a:r>
            <a:r>
              <a:rPr lang="zh-CN" altLang="zh-CN" sz="2400" dirty="0" smtClean="0">
                <a:latin typeface="+mn-ea"/>
              </a:rPr>
              <a:t>如</a:t>
            </a:r>
            <a:r>
              <a:rPr lang="zh-CN" altLang="zh-CN" sz="2400" dirty="0">
                <a:latin typeface="+mn-ea"/>
              </a:rPr>
              <a:t>图，抛物线经过</a:t>
            </a:r>
            <a:r>
              <a:rPr lang="en-US" altLang="zh-CN" sz="2400" dirty="0">
                <a:latin typeface="+mn-ea"/>
              </a:rPr>
              <a:t>A</a:t>
            </a:r>
            <a:r>
              <a:rPr lang="zh-CN" altLang="zh-CN" sz="2400" dirty="0">
                <a:latin typeface="+mn-ea"/>
              </a:rPr>
              <a:t>（</a:t>
            </a:r>
            <a:r>
              <a:rPr lang="en-US" altLang="zh-CN" sz="2400" dirty="0">
                <a:latin typeface="+mn-ea"/>
              </a:rPr>
              <a:t>1</a:t>
            </a:r>
            <a:r>
              <a:rPr lang="zh-CN" altLang="zh-CN" sz="2400" dirty="0">
                <a:latin typeface="+mn-ea"/>
              </a:rPr>
              <a:t>，</a:t>
            </a:r>
            <a:r>
              <a:rPr lang="en-US" altLang="zh-CN" sz="2400" dirty="0">
                <a:latin typeface="+mn-ea"/>
              </a:rPr>
              <a:t>0</a:t>
            </a:r>
            <a:r>
              <a:rPr lang="zh-CN" altLang="zh-CN" sz="2400" dirty="0">
                <a:latin typeface="+mn-ea"/>
              </a:rPr>
              <a:t>），</a:t>
            </a:r>
            <a:r>
              <a:rPr lang="en-US" altLang="zh-CN" sz="2400" dirty="0">
                <a:latin typeface="+mn-ea"/>
              </a:rPr>
              <a:t>B</a:t>
            </a:r>
            <a:r>
              <a:rPr lang="zh-CN" altLang="zh-CN" sz="2400" dirty="0">
                <a:latin typeface="+mn-ea"/>
              </a:rPr>
              <a:t>（</a:t>
            </a:r>
            <a:r>
              <a:rPr lang="en-US" altLang="zh-CN" sz="2400" dirty="0">
                <a:latin typeface="+mn-ea"/>
              </a:rPr>
              <a:t>4</a:t>
            </a:r>
            <a:r>
              <a:rPr lang="zh-CN" altLang="zh-CN" sz="2400" dirty="0">
                <a:latin typeface="+mn-ea"/>
              </a:rPr>
              <a:t>，</a:t>
            </a:r>
            <a:r>
              <a:rPr lang="en-US" altLang="zh-CN" sz="2400" dirty="0">
                <a:latin typeface="+mn-ea"/>
              </a:rPr>
              <a:t>0</a:t>
            </a:r>
            <a:r>
              <a:rPr lang="zh-CN" altLang="zh-CN" sz="2400" dirty="0">
                <a:latin typeface="+mn-ea"/>
              </a:rPr>
              <a:t>），</a:t>
            </a:r>
            <a:r>
              <a:rPr lang="en-US" altLang="zh-CN" sz="2400" dirty="0">
                <a:latin typeface="+mn-ea"/>
              </a:rPr>
              <a:t>C</a:t>
            </a:r>
            <a:r>
              <a:rPr lang="zh-CN" altLang="zh-CN" sz="2400" dirty="0">
                <a:latin typeface="+mn-ea"/>
              </a:rPr>
              <a:t>（</a:t>
            </a:r>
            <a:r>
              <a:rPr lang="en-US" altLang="zh-CN" sz="2400" dirty="0">
                <a:latin typeface="+mn-ea"/>
              </a:rPr>
              <a:t>0</a:t>
            </a:r>
            <a:r>
              <a:rPr lang="zh-CN" altLang="zh-CN" sz="2400" dirty="0">
                <a:latin typeface="+mn-ea"/>
              </a:rPr>
              <a:t>，</a:t>
            </a:r>
            <a:r>
              <a:rPr lang="en-US" altLang="zh-CN" sz="2400" dirty="0">
                <a:latin typeface="+mn-ea"/>
              </a:rPr>
              <a:t>-4</a:t>
            </a:r>
            <a:r>
              <a:rPr lang="zh-CN" altLang="zh-CN" sz="2400" dirty="0">
                <a:latin typeface="+mn-ea"/>
              </a:rPr>
              <a:t>）三点。点</a:t>
            </a:r>
            <a:r>
              <a:rPr lang="en-US" altLang="zh-CN" sz="2400" dirty="0">
                <a:latin typeface="+mn-ea"/>
              </a:rPr>
              <a:t>D</a:t>
            </a:r>
            <a:r>
              <a:rPr lang="zh-CN" altLang="zh-CN" sz="2400" dirty="0" smtClean="0">
                <a:latin typeface="+mn-ea"/>
              </a:rPr>
              <a:t>是</a:t>
            </a:r>
            <a:r>
              <a:rPr lang="en-US" altLang="zh-CN" sz="2400" dirty="0" smtClean="0">
                <a:latin typeface="+mn-ea"/>
              </a:rPr>
              <a:t>x</a:t>
            </a:r>
            <a:r>
              <a:rPr lang="zh-CN" altLang="en-US" sz="2400" dirty="0" smtClean="0">
                <a:latin typeface="+mn-ea"/>
              </a:rPr>
              <a:t>轴</a:t>
            </a:r>
            <a:r>
              <a:rPr lang="zh-CN" altLang="zh-CN" sz="2400" dirty="0" smtClean="0">
                <a:latin typeface="+mn-ea"/>
              </a:rPr>
              <a:t>上方</a:t>
            </a:r>
            <a:r>
              <a:rPr lang="zh-CN" altLang="zh-CN" sz="2400" dirty="0">
                <a:latin typeface="+mn-ea"/>
              </a:rPr>
              <a:t>的抛物线上一个动点，连结</a:t>
            </a:r>
            <a:r>
              <a:rPr lang="en-US" altLang="zh-CN" sz="2400" dirty="0">
                <a:latin typeface="+mn-ea"/>
              </a:rPr>
              <a:t>DC</a:t>
            </a:r>
            <a:r>
              <a:rPr lang="zh-CN" altLang="zh-CN" sz="2400" dirty="0">
                <a:latin typeface="+mn-ea"/>
              </a:rPr>
              <a:t>，</a:t>
            </a:r>
            <a:r>
              <a:rPr lang="en-US" altLang="zh-CN" sz="2400" dirty="0">
                <a:latin typeface="+mn-ea"/>
              </a:rPr>
              <a:t>DB</a:t>
            </a:r>
            <a:r>
              <a:rPr lang="zh-CN" altLang="zh-CN" sz="2400" dirty="0">
                <a:latin typeface="+mn-ea"/>
              </a:rPr>
              <a:t>，若△</a:t>
            </a:r>
            <a:r>
              <a:rPr lang="en-US" altLang="zh-CN" sz="2400" dirty="0">
                <a:latin typeface="+mn-ea"/>
              </a:rPr>
              <a:t>BCD</a:t>
            </a:r>
            <a:r>
              <a:rPr lang="zh-CN" altLang="zh-CN" sz="2400" dirty="0">
                <a:latin typeface="+mn-ea"/>
              </a:rPr>
              <a:t>的面积</a:t>
            </a:r>
            <a:r>
              <a:rPr lang="zh-CN" altLang="zh-CN" sz="2400" dirty="0" smtClean="0">
                <a:latin typeface="+mn-ea"/>
              </a:rPr>
              <a:t>等于</a:t>
            </a:r>
            <a:r>
              <a:rPr lang="en-US" altLang="zh-CN" sz="2400" dirty="0" smtClean="0">
                <a:latin typeface="+mn-ea"/>
              </a:rPr>
              <a:t>6</a:t>
            </a:r>
            <a:r>
              <a:rPr lang="zh-CN" altLang="zh-CN" sz="2400" dirty="0" smtClean="0">
                <a:latin typeface="+mn-ea"/>
              </a:rPr>
              <a:t>，</a:t>
            </a:r>
            <a:r>
              <a:rPr lang="zh-CN" altLang="zh-CN" sz="2400" dirty="0">
                <a:latin typeface="+mn-ea"/>
              </a:rPr>
              <a:t>求点</a:t>
            </a:r>
            <a:r>
              <a:rPr lang="en-US" altLang="zh-CN" sz="2400" dirty="0">
                <a:latin typeface="+mn-ea"/>
              </a:rPr>
              <a:t>D</a:t>
            </a:r>
            <a:r>
              <a:rPr lang="zh-CN" altLang="zh-CN" sz="2400" dirty="0">
                <a:latin typeface="+mn-ea"/>
              </a:rPr>
              <a:t>的坐标。</a:t>
            </a:r>
            <a:r>
              <a:rPr lang="en-US" altLang="zh-CN" sz="2400" dirty="0">
                <a:latin typeface="+mn-ea"/>
              </a:rPr>
              <a:t> </a:t>
            </a:r>
            <a:endParaRPr lang="zh-CN" altLang="zh-CN" sz="2400" dirty="0">
              <a:latin typeface="+mn-ea"/>
            </a:endParaRPr>
          </a:p>
          <a:p>
            <a:endParaRPr lang="zh-CN" altLang="en-US" sz="2400" dirty="0">
              <a:latin typeface="+mn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0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/>
              <a:t>板块</a:t>
            </a:r>
            <a:r>
              <a:rPr lang="zh-CN" altLang="en-US" sz="2400" b="1" dirty="0" smtClean="0"/>
              <a:t>二：变式训练、巩固提升</a:t>
            </a:r>
            <a:endParaRPr lang="zh-CN" altLang="en-US" sz="2400" b="1" dirty="0"/>
          </a:p>
        </p:txBody>
      </p:sp>
      <p:pic>
        <p:nvPicPr>
          <p:cNvPr id="6" name="图片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2204864"/>
            <a:ext cx="3240360" cy="3980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图片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03640" y="2276872"/>
            <a:ext cx="3240360" cy="3980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7744" y="1988840"/>
            <a:ext cx="43204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（</a:t>
            </a:r>
            <a:r>
              <a:rPr lang="en-US" altLang="zh-CN" sz="3600" b="1" dirty="0" smtClean="0"/>
              <a:t>1</a:t>
            </a:r>
            <a:r>
              <a:rPr lang="zh-CN" altLang="en-US" sz="3600" b="1" dirty="0" smtClean="0"/>
              <a:t>）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面积公式</a:t>
            </a:r>
            <a:endParaRPr lang="en-US" altLang="zh-CN" sz="3600" b="1" dirty="0" smtClean="0">
              <a:solidFill>
                <a:srgbClr val="FF0000"/>
              </a:solidFill>
            </a:endParaRPr>
          </a:p>
          <a:p>
            <a:r>
              <a:rPr lang="zh-CN" altLang="en-US" sz="3600" b="1" dirty="0" smtClean="0"/>
              <a:t>（</a:t>
            </a:r>
            <a:r>
              <a:rPr lang="en-US" altLang="zh-CN" sz="3600" b="1" dirty="0" smtClean="0"/>
              <a:t>2</a:t>
            </a:r>
            <a:r>
              <a:rPr lang="zh-CN" altLang="en-US" sz="3600" b="1" dirty="0" smtClean="0"/>
              <a:t>）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割补法</a:t>
            </a:r>
            <a:endParaRPr lang="en-US" altLang="zh-CN" sz="3600" b="1" dirty="0" smtClean="0">
              <a:solidFill>
                <a:srgbClr val="FF0000"/>
              </a:solidFill>
            </a:endParaRPr>
          </a:p>
          <a:p>
            <a:r>
              <a:rPr lang="zh-CN" altLang="en-US" sz="3600" b="1" dirty="0" smtClean="0"/>
              <a:t>（</a:t>
            </a:r>
            <a:r>
              <a:rPr lang="en-US" altLang="zh-CN" sz="3600" b="1" dirty="0" smtClean="0"/>
              <a:t>3</a:t>
            </a:r>
            <a:r>
              <a:rPr lang="zh-CN" altLang="en-US" sz="3600" b="1" dirty="0" smtClean="0"/>
              <a:t>）铅锤法</a:t>
            </a:r>
            <a:endParaRPr lang="en-US" altLang="zh-CN" sz="3600" b="1" dirty="0" smtClean="0"/>
          </a:p>
          <a:p>
            <a:r>
              <a:rPr lang="zh-CN" altLang="en-US" sz="3600" b="1" dirty="0" smtClean="0"/>
              <a:t>（</a:t>
            </a:r>
            <a:r>
              <a:rPr lang="en-US" altLang="zh-CN" sz="3600" b="1" dirty="0" smtClean="0"/>
              <a:t>4</a:t>
            </a:r>
            <a:r>
              <a:rPr lang="zh-CN" altLang="en-US" sz="3600" b="1" dirty="0" smtClean="0"/>
              <a:t>）等面积法</a:t>
            </a:r>
            <a:endParaRPr lang="zh-CN" altLang="en-US" sz="3600" b="1" dirty="0"/>
          </a:p>
        </p:txBody>
      </p:sp>
      <p:sp>
        <p:nvSpPr>
          <p:cNvPr id="3" name="矩形 2"/>
          <p:cNvSpPr/>
          <p:nvPr/>
        </p:nvSpPr>
        <p:spPr>
          <a:xfrm>
            <a:off x="2123728" y="1124744"/>
            <a:ext cx="48245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/>
              <a:t>三角形面积的表示方法：</a:t>
            </a:r>
            <a:endParaRPr lang="en-US" altLang="zh-CN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图片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348880"/>
            <a:ext cx="2952328" cy="3645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899592" y="476672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公式法</a:t>
            </a:r>
            <a:endParaRPr lang="zh-CN" alt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187624" y="980728"/>
            <a:ext cx="66967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dirty="0"/>
              <a:t>例</a:t>
            </a:r>
            <a:r>
              <a:rPr lang="en-US" altLang="zh-CN" sz="2400" dirty="0"/>
              <a:t>1</a:t>
            </a:r>
            <a:r>
              <a:rPr lang="zh-CN" altLang="zh-CN" sz="2400" dirty="0"/>
              <a:t>：如图，抛物线经过</a:t>
            </a:r>
            <a:r>
              <a:rPr lang="en-US" altLang="zh-CN" sz="2400" i="1" dirty="0"/>
              <a:t>A</a:t>
            </a:r>
            <a:r>
              <a:rPr lang="zh-CN" altLang="zh-CN" sz="2400" dirty="0"/>
              <a:t>（</a:t>
            </a:r>
            <a:r>
              <a:rPr lang="en-US" altLang="zh-CN" sz="2400" dirty="0"/>
              <a:t>1</a:t>
            </a:r>
            <a:r>
              <a:rPr lang="zh-CN" altLang="zh-CN" sz="2400" dirty="0"/>
              <a:t>，</a:t>
            </a:r>
            <a:r>
              <a:rPr lang="en-US" altLang="zh-CN" sz="2400" dirty="0"/>
              <a:t>0</a:t>
            </a:r>
            <a:r>
              <a:rPr lang="zh-CN" altLang="zh-CN" sz="2400" dirty="0"/>
              <a:t>），</a:t>
            </a:r>
            <a:r>
              <a:rPr lang="en-US" altLang="zh-CN" sz="2400" i="1" dirty="0"/>
              <a:t>B</a:t>
            </a:r>
            <a:r>
              <a:rPr lang="zh-CN" altLang="zh-CN" sz="2400" dirty="0"/>
              <a:t>（</a:t>
            </a:r>
            <a:r>
              <a:rPr lang="en-US" altLang="zh-CN" sz="2400" dirty="0"/>
              <a:t>4</a:t>
            </a:r>
            <a:r>
              <a:rPr lang="zh-CN" altLang="zh-CN" sz="2400" dirty="0"/>
              <a:t>，</a:t>
            </a:r>
            <a:r>
              <a:rPr lang="en-US" altLang="zh-CN" sz="2400" dirty="0"/>
              <a:t>0</a:t>
            </a:r>
            <a:r>
              <a:rPr lang="zh-CN" altLang="zh-CN" sz="2400" dirty="0"/>
              <a:t>），</a:t>
            </a:r>
            <a:r>
              <a:rPr lang="en-US" altLang="zh-CN" sz="2400" i="1" dirty="0"/>
              <a:t>C</a:t>
            </a:r>
            <a:r>
              <a:rPr lang="zh-CN" altLang="zh-CN" sz="2400" dirty="0"/>
              <a:t>（</a:t>
            </a:r>
            <a:r>
              <a:rPr lang="en-US" altLang="zh-CN" sz="2400" dirty="0"/>
              <a:t>0</a:t>
            </a:r>
            <a:r>
              <a:rPr lang="zh-CN" altLang="zh-CN" sz="2400" dirty="0"/>
              <a:t>，</a:t>
            </a:r>
            <a:r>
              <a:rPr lang="en-US" altLang="zh-CN" sz="2400" dirty="0"/>
              <a:t>-4</a:t>
            </a:r>
            <a:r>
              <a:rPr lang="zh-CN" altLang="zh-CN" sz="2400" dirty="0"/>
              <a:t>）三点。</a:t>
            </a:r>
            <a:r>
              <a:rPr lang="en-US" altLang="zh-CN" sz="2400" i="1" dirty="0"/>
              <a:t>P</a:t>
            </a:r>
            <a:r>
              <a:rPr lang="zh-CN" altLang="zh-CN" sz="2400" dirty="0"/>
              <a:t>是抛物线的顶点</a:t>
            </a:r>
            <a:r>
              <a:rPr lang="en-US" altLang="zh-CN" sz="2400" dirty="0" smtClean="0"/>
              <a:t>.</a:t>
            </a:r>
          </a:p>
          <a:p>
            <a:r>
              <a:rPr lang="zh-CN" altLang="zh-CN" sz="2400" dirty="0" smtClean="0"/>
              <a:t>（</a:t>
            </a:r>
            <a:r>
              <a:rPr lang="en-US" altLang="zh-CN" sz="2400" dirty="0"/>
              <a:t>1</a:t>
            </a:r>
            <a:r>
              <a:rPr lang="zh-CN" altLang="zh-CN" sz="2400" dirty="0"/>
              <a:t>）求该抛物线的解析式及点</a:t>
            </a:r>
            <a:r>
              <a:rPr lang="en-US" altLang="zh-CN" sz="2400" i="1" dirty="0"/>
              <a:t>P</a:t>
            </a:r>
            <a:r>
              <a:rPr lang="zh-CN" altLang="zh-CN" sz="2400" dirty="0"/>
              <a:t>的</a:t>
            </a:r>
            <a:r>
              <a:rPr lang="zh-CN" altLang="zh-CN" sz="2400" dirty="0" smtClean="0"/>
              <a:t>坐标</a:t>
            </a:r>
            <a:endParaRPr lang="en-US" altLang="zh-CN" sz="2400" dirty="0" smtClean="0"/>
          </a:p>
          <a:p>
            <a:r>
              <a:rPr lang="zh-CN" altLang="zh-CN" sz="2400" dirty="0" smtClean="0"/>
              <a:t>（</a:t>
            </a:r>
            <a:r>
              <a:rPr lang="en-US" altLang="zh-CN" sz="2400" dirty="0"/>
              <a:t>2</a:t>
            </a:r>
            <a:r>
              <a:rPr lang="zh-CN" altLang="zh-CN" sz="2400" dirty="0"/>
              <a:t>）求△</a:t>
            </a:r>
            <a:r>
              <a:rPr lang="en-US" altLang="zh-CN" sz="2400" i="1" dirty="0"/>
              <a:t>PAB</a:t>
            </a:r>
            <a:r>
              <a:rPr lang="zh-CN" altLang="zh-CN" sz="2400" dirty="0"/>
              <a:t>的面积。 </a:t>
            </a:r>
          </a:p>
          <a:p>
            <a:endParaRPr lang="zh-CN" alt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187624" y="0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板块</a:t>
            </a:r>
            <a:r>
              <a:rPr lang="zh-CN" altLang="en-US" sz="2400" b="1" dirty="0"/>
              <a:t>一</a:t>
            </a:r>
            <a:r>
              <a:rPr lang="zh-CN" altLang="en-US" sz="2400" b="1" dirty="0" smtClean="0"/>
              <a:t>：例题分析，方法小结</a:t>
            </a:r>
            <a:endParaRPr lang="zh-CN" alt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627784" y="2420888"/>
            <a:ext cx="594015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zh-CN" altLang="en-US" sz="2000" b="1" dirty="0" smtClean="0"/>
              <a:t>解：</a:t>
            </a:r>
            <a:r>
              <a:rPr lang="zh-CN" altLang="en-US" sz="2000" b="1" dirty="0" smtClean="0">
                <a:sym typeface="Wingdings" pitchFamily="2" charset="2"/>
              </a:rPr>
              <a:t>（</a:t>
            </a:r>
            <a:r>
              <a:rPr lang="en-US" altLang="zh-CN" sz="2000" b="1" dirty="0" smtClean="0">
                <a:sym typeface="Wingdings" pitchFamily="2" charset="2"/>
              </a:rPr>
              <a:t>1</a:t>
            </a:r>
            <a:r>
              <a:rPr lang="zh-CN" altLang="en-US" sz="2000" b="1" dirty="0" smtClean="0">
                <a:sym typeface="Wingdings" pitchFamily="2" charset="2"/>
              </a:rPr>
              <a:t>）设抛物线解析式为</a:t>
            </a:r>
            <a:r>
              <a:rPr lang="en-US" altLang="zh-CN" sz="2800" b="1" dirty="0" smtClean="0">
                <a:sym typeface="Wingdings" pitchFamily="2" charset="2"/>
              </a:rPr>
              <a:t>y=ax²+bx+c</a:t>
            </a:r>
            <a:endParaRPr lang="en-US" altLang="zh-CN" sz="2000" b="1" dirty="0" smtClean="0">
              <a:sym typeface="Wingdings" pitchFamily="2" charset="2"/>
            </a:endParaRPr>
          </a:p>
          <a:p>
            <a:pPr>
              <a:lnSpc>
                <a:spcPts val="3000"/>
              </a:lnSpc>
            </a:pPr>
            <a:r>
              <a:rPr lang="en-US" altLang="zh-CN" sz="2000" b="1" dirty="0">
                <a:sym typeface="Wingdings" pitchFamily="2" charset="2"/>
              </a:rPr>
              <a:t> </a:t>
            </a:r>
            <a:r>
              <a:rPr lang="en-US" altLang="zh-CN" sz="2000" b="1" dirty="0" smtClean="0">
                <a:sym typeface="Wingdings" pitchFamily="2" charset="2"/>
              </a:rPr>
              <a:t>                    </a:t>
            </a:r>
            <a:r>
              <a:rPr lang="zh-CN" altLang="en-US" sz="2000" b="1" dirty="0" smtClean="0">
                <a:sym typeface="Wingdings" pitchFamily="2" charset="2"/>
              </a:rPr>
              <a:t>∵抛物线经过</a:t>
            </a:r>
            <a:r>
              <a:rPr lang="en-US" altLang="zh-CN" sz="2000" b="1" i="1" dirty="0" smtClean="0"/>
              <a:t>A</a:t>
            </a:r>
            <a:r>
              <a:rPr lang="zh-CN" altLang="zh-CN" sz="2000" b="1" dirty="0" smtClean="0"/>
              <a:t>（</a:t>
            </a:r>
            <a:r>
              <a:rPr lang="en-US" altLang="zh-CN" sz="2000" b="1" dirty="0" smtClean="0"/>
              <a:t>1</a:t>
            </a:r>
            <a:r>
              <a:rPr lang="zh-CN" altLang="zh-CN" sz="2000" b="1" dirty="0" smtClean="0"/>
              <a:t>，</a:t>
            </a:r>
            <a:r>
              <a:rPr lang="en-US" altLang="zh-CN" sz="2000" b="1" dirty="0" smtClean="0"/>
              <a:t>0</a:t>
            </a:r>
            <a:r>
              <a:rPr lang="zh-CN" altLang="zh-CN" sz="2000" b="1" dirty="0" smtClean="0"/>
              <a:t>），</a:t>
            </a:r>
            <a:r>
              <a:rPr lang="en-US" altLang="zh-CN" sz="2000" b="1" i="1" dirty="0" smtClean="0"/>
              <a:t>B</a:t>
            </a:r>
            <a:r>
              <a:rPr lang="zh-CN" altLang="zh-CN" sz="2000" b="1" dirty="0" smtClean="0"/>
              <a:t>（</a:t>
            </a:r>
            <a:r>
              <a:rPr lang="en-US" altLang="zh-CN" sz="2000" b="1" dirty="0" smtClean="0"/>
              <a:t>4</a:t>
            </a:r>
            <a:r>
              <a:rPr lang="zh-CN" altLang="zh-CN" sz="2000" b="1" dirty="0" smtClean="0"/>
              <a:t>，</a:t>
            </a:r>
            <a:r>
              <a:rPr lang="en-US" altLang="zh-CN" sz="2000" b="1" dirty="0" smtClean="0"/>
              <a:t>0</a:t>
            </a:r>
            <a:r>
              <a:rPr lang="zh-CN" altLang="zh-CN" sz="2000" b="1" dirty="0" smtClean="0"/>
              <a:t>），</a:t>
            </a:r>
            <a:endParaRPr lang="en-US" altLang="zh-CN" sz="2000" b="1" dirty="0" smtClean="0"/>
          </a:p>
          <a:p>
            <a:pPr>
              <a:lnSpc>
                <a:spcPts val="3000"/>
              </a:lnSpc>
            </a:pPr>
            <a:r>
              <a:rPr lang="en-US" altLang="zh-CN" sz="2000" b="1" i="1" dirty="0"/>
              <a:t> </a:t>
            </a:r>
            <a:r>
              <a:rPr lang="en-US" altLang="zh-CN" sz="2000" b="1" i="1" dirty="0" smtClean="0"/>
              <a:t>                          C</a:t>
            </a:r>
            <a:r>
              <a:rPr lang="zh-CN" altLang="zh-CN" sz="2000" b="1" dirty="0" smtClean="0"/>
              <a:t>（</a:t>
            </a:r>
            <a:r>
              <a:rPr lang="en-US" altLang="zh-CN" sz="2000" b="1" dirty="0" smtClean="0"/>
              <a:t>0</a:t>
            </a:r>
            <a:r>
              <a:rPr lang="zh-CN" altLang="zh-CN" sz="2000" b="1" dirty="0" smtClean="0"/>
              <a:t>，</a:t>
            </a:r>
            <a:r>
              <a:rPr lang="en-US" altLang="zh-CN" sz="2000" b="1" dirty="0" smtClean="0"/>
              <a:t>-4</a:t>
            </a:r>
            <a:r>
              <a:rPr lang="zh-CN" altLang="zh-CN" sz="2000" b="1" dirty="0" smtClean="0"/>
              <a:t>）三点</a:t>
            </a:r>
            <a:endParaRPr lang="en-US" altLang="zh-CN" sz="2000" b="1" dirty="0" smtClean="0"/>
          </a:p>
          <a:p>
            <a:pPr>
              <a:lnSpc>
                <a:spcPts val="3000"/>
              </a:lnSpc>
            </a:pPr>
            <a:r>
              <a:rPr lang="en-US" altLang="zh-CN" sz="2000" b="1" dirty="0"/>
              <a:t> </a:t>
            </a:r>
            <a:r>
              <a:rPr lang="en-US" altLang="zh-CN" sz="2000" b="1" dirty="0" smtClean="0"/>
              <a:t>                      </a:t>
            </a:r>
            <a:r>
              <a:rPr lang="zh-CN" altLang="en-US" sz="2000" b="1" dirty="0" smtClean="0"/>
              <a:t>∴</a:t>
            </a:r>
            <a:endParaRPr lang="en-US" altLang="zh-CN" sz="2000" b="1" dirty="0"/>
          </a:p>
          <a:p>
            <a:pPr>
              <a:lnSpc>
                <a:spcPts val="3000"/>
              </a:lnSpc>
            </a:pPr>
            <a:r>
              <a:rPr lang="en-US" altLang="zh-CN" sz="2000" b="1" dirty="0" smtClean="0"/>
              <a:t>                                                                   </a:t>
            </a:r>
            <a:r>
              <a:rPr lang="zh-CN" altLang="en-US" sz="2000" b="1" dirty="0"/>
              <a:t>解</a:t>
            </a:r>
            <a:r>
              <a:rPr lang="zh-CN" altLang="en-US" sz="2000" b="1" dirty="0" smtClean="0"/>
              <a:t>得：</a:t>
            </a:r>
            <a:endParaRPr lang="en-US" altLang="zh-CN" sz="2000" b="1" dirty="0" smtClean="0"/>
          </a:p>
          <a:p>
            <a:pPr>
              <a:lnSpc>
                <a:spcPts val="3000"/>
              </a:lnSpc>
            </a:pPr>
            <a:endParaRPr lang="en-US" altLang="zh-CN" sz="2000" b="1" dirty="0" smtClean="0"/>
          </a:p>
          <a:p>
            <a:pPr>
              <a:lnSpc>
                <a:spcPts val="3600"/>
              </a:lnSpc>
            </a:pPr>
            <a:r>
              <a:rPr lang="en-US" altLang="zh-CN" sz="2000" b="1" dirty="0" smtClean="0"/>
              <a:t>                       </a:t>
            </a:r>
            <a:r>
              <a:rPr lang="zh-CN" altLang="en-US" sz="2000" b="1" dirty="0" smtClean="0"/>
              <a:t>∴抛物线解析式为：</a:t>
            </a:r>
            <a:r>
              <a:rPr lang="en-US" altLang="zh-CN" sz="2800" b="1" dirty="0" smtClean="0"/>
              <a:t>y=-x²+5x-4</a:t>
            </a:r>
            <a:endParaRPr lang="en-US" altLang="zh-CN" sz="2000" b="1" dirty="0" smtClean="0"/>
          </a:p>
          <a:p>
            <a:pPr>
              <a:lnSpc>
                <a:spcPts val="3600"/>
              </a:lnSpc>
            </a:pPr>
            <a:r>
              <a:rPr lang="en-US" altLang="zh-CN" sz="2000" b="1" dirty="0"/>
              <a:t> </a:t>
            </a:r>
            <a:r>
              <a:rPr lang="en-US" altLang="zh-CN" sz="2000" b="1" dirty="0" smtClean="0"/>
              <a:t>                       </a:t>
            </a:r>
            <a:r>
              <a:rPr lang="zh-CN" altLang="en-US" sz="2000" b="1" dirty="0" smtClean="0"/>
              <a:t>化为顶点式为：</a:t>
            </a:r>
            <a:endParaRPr lang="en-US" altLang="zh-CN" sz="2000" b="1" dirty="0" smtClean="0"/>
          </a:p>
          <a:p>
            <a:pPr>
              <a:lnSpc>
                <a:spcPts val="3600"/>
              </a:lnSpc>
            </a:pPr>
            <a:r>
              <a:rPr lang="en-US" altLang="zh-CN" sz="2000" b="1" dirty="0"/>
              <a:t> </a:t>
            </a:r>
            <a:r>
              <a:rPr lang="en-US" altLang="zh-CN" sz="2000" b="1" dirty="0" smtClean="0"/>
              <a:t>                       </a:t>
            </a:r>
            <a:r>
              <a:rPr lang="zh-CN" altLang="en-US" sz="2000" b="1" dirty="0" smtClean="0"/>
              <a:t>∴点</a:t>
            </a:r>
            <a:r>
              <a:rPr lang="en-US" altLang="zh-CN" sz="2000" b="1" dirty="0" smtClean="0"/>
              <a:t>P</a:t>
            </a:r>
            <a:r>
              <a:rPr lang="zh-CN" altLang="en-US" sz="2000" b="1" dirty="0" smtClean="0"/>
              <a:t>的坐标为</a:t>
            </a:r>
            <a:endParaRPr lang="en-US" altLang="zh-CN" b="1" dirty="0" smtClean="0"/>
          </a:p>
          <a:p>
            <a:r>
              <a:rPr lang="en-US" altLang="zh-CN" b="1" dirty="0"/>
              <a:t> </a:t>
            </a:r>
            <a:r>
              <a:rPr lang="en-US" altLang="zh-CN" b="1" dirty="0" smtClean="0"/>
              <a:t>                       </a:t>
            </a:r>
            <a:endParaRPr lang="en-US" altLang="zh-CN" b="1" dirty="0"/>
          </a:p>
          <a:p>
            <a:r>
              <a:rPr lang="en-US" altLang="zh-CN" dirty="0" smtClean="0"/>
              <a:t>                     </a:t>
            </a:r>
          </a:p>
          <a:p>
            <a:r>
              <a:rPr lang="en-US" altLang="zh-CN" dirty="0" smtClean="0"/>
              <a:t>                                   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5976" y="3501008"/>
            <a:ext cx="1944216" cy="1085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6296" y="3501008"/>
            <a:ext cx="864096" cy="1071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0152" y="5085184"/>
            <a:ext cx="1711047" cy="619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8144" y="5589240"/>
            <a:ext cx="720080" cy="81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5868144" y="2060848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</a:rPr>
              <a:t>y=a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（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x-1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）（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x-4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）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348880"/>
            <a:ext cx="2952328" cy="3645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矩形 3"/>
          <p:cNvSpPr/>
          <p:nvPr/>
        </p:nvSpPr>
        <p:spPr>
          <a:xfrm>
            <a:off x="1403648" y="1124744"/>
            <a:ext cx="66247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zh-CN" sz="2400" dirty="0">
                <a:solidFill>
                  <a:prstClr val="black"/>
                </a:solidFill>
              </a:rPr>
              <a:t>例</a:t>
            </a:r>
            <a:r>
              <a:rPr lang="en-US" altLang="zh-CN" sz="2400" dirty="0">
                <a:solidFill>
                  <a:prstClr val="black"/>
                </a:solidFill>
              </a:rPr>
              <a:t>1</a:t>
            </a:r>
            <a:r>
              <a:rPr lang="zh-CN" altLang="zh-CN" sz="2400" dirty="0">
                <a:solidFill>
                  <a:prstClr val="black"/>
                </a:solidFill>
              </a:rPr>
              <a:t>：如图，抛物线经过</a:t>
            </a:r>
            <a:r>
              <a:rPr lang="en-US" altLang="zh-CN" sz="2400" i="1" dirty="0">
                <a:solidFill>
                  <a:prstClr val="black"/>
                </a:solidFill>
              </a:rPr>
              <a:t>A</a:t>
            </a:r>
            <a:r>
              <a:rPr lang="zh-CN" altLang="zh-CN" sz="2400" dirty="0">
                <a:solidFill>
                  <a:prstClr val="black"/>
                </a:solidFill>
              </a:rPr>
              <a:t>（</a:t>
            </a:r>
            <a:r>
              <a:rPr lang="en-US" altLang="zh-CN" sz="2400" dirty="0">
                <a:solidFill>
                  <a:prstClr val="black"/>
                </a:solidFill>
              </a:rPr>
              <a:t>1</a:t>
            </a:r>
            <a:r>
              <a:rPr lang="zh-CN" altLang="zh-CN" sz="2400" dirty="0">
                <a:solidFill>
                  <a:prstClr val="black"/>
                </a:solidFill>
              </a:rPr>
              <a:t>，</a:t>
            </a:r>
            <a:r>
              <a:rPr lang="en-US" altLang="zh-CN" sz="2400" dirty="0">
                <a:solidFill>
                  <a:prstClr val="black"/>
                </a:solidFill>
              </a:rPr>
              <a:t>0</a:t>
            </a:r>
            <a:r>
              <a:rPr lang="zh-CN" altLang="zh-CN" sz="2400" dirty="0">
                <a:solidFill>
                  <a:prstClr val="black"/>
                </a:solidFill>
              </a:rPr>
              <a:t>），</a:t>
            </a:r>
            <a:r>
              <a:rPr lang="en-US" altLang="zh-CN" sz="2400" i="1" dirty="0">
                <a:solidFill>
                  <a:prstClr val="black"/>
                </a:solidFill>
              </a:rPr>
              <a:t>B</a:t>
            </a:r>
            <a:r>
              <a:rPr lang="zh-CN" altLang="zh-CN" sz="2400" dirty="0">
                <a:solidFill>
                  <a:prstClr val="black"/>
                </a:solidFill>
              </a:rPr>
              <a:t>（</a:t>
            </a:r>
            <a:r>
              <a:rPr lang="en-US" altLang="zh-CN" sz="2400" dirty="0">
                <a:solidFill>
                  <a:prstClr val="black"/>
                </a:solidFill>
              </a:rPr>
              <a:t>4</a:t>
            </a:r>
            <a:r>
              <a:rPr lang="zh-CN" altLang="zh-CN" sz="2400" dirty="0">
                <a:solidFill>
                  <a:prstClr val="black"/>
                </a:solidFill>
              </a:rPr>
              <a:t>，</a:t>
            </a:r>
            <a:r>
              <a:rPr lang="en-US" altLang="zh-CN" sz="2400" dirty="0">
                <a:solidFill>
                  <a:prstClr val="black"/>
                </a:solidFill>
              </a:rPr>
              <a:t>0</a:t>
            </a:r>
            <a:r>
              <a:rPr lang="zh-CN" altLang="zh-CN" sz="2400" dirty="0">
                <a:solidFill>
                  <a:prstClr val="black"/>
                </a:solidFill>
              </a:rPr>
              <a:t>），</a:t>
            </a:r>
            <a:r>
              <a:rPr lang="en-US" altLang="zh-CN" sz="2400" i="1" dirty="0">
                <a:solidFill>
                  <a:prstClr val="black"/>
                </a:solidFill>
              </a:rPr>
              <a:t>C</a:t>
            </a:r>
            <a:r>
              <a:rPr lang="zh-CN" altLang="zh-CN" sz="2400" dirty="0">
                <a:solidFill>
                  <a:prstClr val="black"/>
                </a:solidFill>
              </a:rPr>
              <a:t>（</a:t>
            </a:r>
            <a:r>
              <a:rPr lang="en-US" altLang="zh-CN" sz="2400" dirty="0">
                <a:solidFill>
                  <a:prstClr val="black"/>
                </a:solidFill>
              </a:rPr>
              <a:t>0</a:t>
            </a:r>
            <a:r>
              <a:rPr lang="zh-CN" altLang="zh-CN" sz="2400" dirty="0">
                <a:solidFill>
                  <a:prstClr val="black"/>
                </a:solidFill>
              </a:rPr>
              <a:t>，</a:t>
            </a:r>
            <a:r>
              <a:rPr lang="en-US" altLang="zh-CN" sz="2400" dirty="0">
                <a:solidFill>
                  <a:prstClr val="black"/>
                </a:solidFill>
              </a:rPr>
              <a:t>-4</a:t>
            </a:r>
            <a:r>
              <a:rPr lang="zh-CN" altLang="zh-CN" sz="2400" dirty="0">
                <a:solidFill>
                  <a:prstClr val="black"/>
                </a:solidFill>
              </a:rPr>
              <a:t>）三点。</a:t>
            </a:r>
            <a:r>
              <a:rPr lang="en-US" altLang="zh-CN" sz="2400" i="1" dirty="0">
                <a:solidFill>
                  <a:prstClr val="black"/>
                </a:solidFill>
              </a:rPr>
              <a:t>P</a:t>
            </a:r>
            <a:r>
              <a:rPr lang="zh-CN" altLang="zh-CN" sz="2400" dirty="0">
                <a:solidFill>
                  <a:prstClr val="black"/>
                </a:solidFill>
              </a:rPr>
              <a:t>是抛物线的顶点</a:t>
            </a:r>
            <a:r>
              <a:rPr lang="en-US" altLang="zh-CN" sz="2400" dirty="0">
                <a:solidFill>
                  <a:prstClr val="black"/>
                </a:solidFill>
              </a:rPr>
              <a:t>.</a:t>
            </a:r>
          </a:p>
          <a:p>
            <a:pPr lvl="0"/>
            <a:r>
              <a:rPr lang="zh-CN" altLang="zh-CN" sz="2400" dirty="0">
                <a:solidFill>
                  <a:prstClr val="black"/>
                </a:solidFill>
              </a:rPr>
              <a:t>（</a:t>
            </a:r>
            <a:r>
              <a:rPr lang="en-US" altLang="zh-CN" sz="2400" dirty="0">
                <a:solidFill>
                  <a:prstClr val="black"/>
                </a:solidFill>
              </a:rPr>
              <a:t>1</a:t>
            </a:r>
            <a:r>
              <a:rPr lang="zh-CN" altLang="zh-CN" sz="2400" dirty="0">
                <a:solidFill>
                  <a:prstClr val="black"/>
                </a:solidFill>
              </a:rPr>
              <a:t>）求该抛物线的解析式及点</a:t>
            </a:r>
            <a:r>
              <a:rPr lang="en-US" altLang="zh-CN" sz="2400" i="1" dirty="0">
                <a:solidFill>
                  <a:prstClr val="black"/>
                </a:solidFill>
              </a:rPr>
              <a:t>P</a:t>
            </a:r>
            <a:r>
              <a:rPr lang="zh-CN" altLang="zh-CN" sz="2400" dirty="0">
                <a:solidFill>
                  <a:prstClr val="black"/>
                </a:solidFill>
              </a:rPr>
              <a:t>的坐标</a:t>
            </a:r>
            <a:endParaRPr lang="en-US" altLang="zh-CN" sz="2400" dirty="0">
              <a:solidFill>
                <a:prstClr val="black"/>
              </a:solidFill>
            </a:endParaRPr>
          </a:p>
          <a:p>
            <a:pPr lvl="0"/>
            <a:r>
              <a:rPr lang="zh-CN" altLang="zh-CN" sz="2400" dirty="0">
                <a:solidFill>
                  <a:prstClr val="black"/>
                </a:solidFill>
              </a:rPr>
              <a:t>（</a:t>
            </a:r>
            <a:r>
              <a:rPr lang="en-US" altLang="zh-CN" sz="2400" dirty="0">
                <a:solidFill>
                  <a:prstClr val="black"/>
                </a:solidFill>
              </a:rPr>
              <a:t>2</a:t>
            </a:r>
            <a:r>
              <a:rPr lang="zh-CN" altLang="zh-CN" sz="2400" dirty="0">
                <a:solidFill>
                  <a:prstClr val="black"/>
                </a:solidFill>
              </a:rPr>
              <a:t>）求△</a:t>
            </a:r>
            <a:r>
              <a:rPr lang="en-US" altLang="zh-CN" sz="2400" i="1" dirty="0">
                <a:solidFill>
                  <a:prstClr val="black"/>
                </a:solidFill>
              </a:rPr>
              <a:t>PAB</a:t>
            </a:r>
            <a:r>
              <a:rPr lang="zh-CN" altLang="zh-CN" sz="2400" dirty="0">
                <a:solidFill>
                  <a:prstClr val="black"/>
                </a:solidFill>
              </a:rPr>
              <a:t>的面积。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99592" y="476672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公式法</a:t>
            </a:r>
            <a:endParaRPr lang="zh-CN" altLang="en-US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187624" y="0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板块</a:t>
            </a:r>
            <a:r>
              <a:rPr lang="zh-CN" altLang="en-US" sz="2400" b="1" dirty="0"/>
              <a:t>一</a:t>
            </a:r>
            <a:r>
              <a:rPr lang="zh-CN" altLang="en-US" sz="2400" b="1" dirty="0" smtClean="0"/>
              <a:t>：例题分析，方法小结</a:t>
            </a:r>
            <a:endParaRPr lang="zh-CN" alt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275856" y="2852936"/>
            <a:ext cx="42484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/>
              <a:t>（</a:t>
            </a:r>
            <a:r>
              <a:rPr lang="en-US" altLang="zh-CN" sz="2400" b="1" dirty="0" smtClean="0"/>
              <a:t>2</a:t>
            </a:r>
            <a:r>
              <a:rPr lang="zh-CN" altLang="en-US" sz="2400" b="1" dirty="0" smtClean="0"/>
              <a:t>）过点</a:t>
            </a:r>
            <a:r>
              <a:rPr lang="en-US" altLang="zh-CN" sz="2400" b="1" dirty="0" smtClean="0"/>
              <a:t>P</a:t>
            </a:r>
            <a:r>
              <a:rPr lang="zh-CN" altLang="en-US" sz="2400" b="1" dirty="0" smtClean="0"/>
              <a:t>做</a:t>
            </a:r>
            <a:r>
              <a:rPr lang="en-US" altLang="zh-CN" sz="2400" b="1" dirty="0" smtClean="0"/>
              <a:t>PC</a:t>
            </a:r>
            <a:r>
              <a:rPr lang="zh-CN" altLang="en-US" sz="2400" b="1" dirty="0" smtClean="0"/>
              <a:t>⊥</a:t>
            </a:r>
            <a:r>
              <a:rPr lang="en-US" altLang="zh-CN" sz="2400" b="1" dirty="0" smtClean="0"/>
              <a:t>AB</a:t>
            </a:r>
            <a:r>
              <a:rPr lang="zh-CN" altLang="en-US" sz="2400" b="1" dirty="0" smtClean="0"/>
              <a:t>于点</a:t>
            </a:r>
            <a:r>
              <a:rPr lang="en-US" altLang="zh-CN" sz="2400" b="1" dirty="0" smtClean="0"/>
              <a:t>C</a:t>
            </a:r>
          </a:p>
          <a:p>
            <a:pPr>
              <a:lnSpc>
                <a:spcPct val="150000"/>
              </a:lnSpc>
            </a:pPr>
            <a:r>
              <a:rPr lang="zh-CN" altLang="en-US" sz="2400" b="1" dirty="0"/>
              <a:t>易</a:t>
            </a:r>
            <a:r>
              <a:rPr lang="zh-CN" altLang="en-US" sz="2400" b="1" dirty="0" smtClean="0"/>
              <a:t>得</a:t>
            </a:r>
            <a:r>
              <a:rPr lang="en-US" altLang="zh-CN" sz="2400" b="1" dirty="0" smtClean="0"/>
              <a:t>PC=        </a:t>
            </a:r>
            <a:r>
              <a:rPr lang="zh-CN" altLang="en-US" sz="2400" b="1" dirty="0" smtClean="0"/>
              <a:t>，</a:t>
            </a:r>
            <a:r>
              <a:rPr lang="en-US" altLang="zh-CN" sz="2400" b="1" dirty="0" smtClean="0"/>
              <a:t>AB=3</a:t>
            </a:r>
          </a:p>
          <a:p>
            <a:pPr>
              <a:lnSpc>
                <a:spcPct val="150000"/>
              </a:lnSpc>
            </a:pPr>
            <a:r>
              <a:rPr lang="zh-CN" altLang="en-US" sz="2400" b="1" dirty="0" smtClean="0"/>
              <a:t>∴</a:t>
            </a:r>
            <a:r>
              <a:rPr lang="en-US" altLang="zh-CN" sz="2400" b="1" dirty="0" smtClean="0"/>
              <a:t>S</a:t>
            </a:r>
            <a:r>
              <a:rPr lang="zh-CN" altLang="en-US" sz="2400" b="1" baseline="-25000" dirty="0" smtClean="0"/>
              <a:t>△</a:t>
            </a:r>
            <a:r>
              <a:rPr lang="en-US" altLang="zh-CN" sz="2400" b="1" baseline="-25000" dirty="0" smtClean="0"/>
              <a:t>PAB</a:t>
            </a:r>
            <a:r>
              <a:rPr lang="en-US" altLang="zh-CN" sz="2400" b="1" dirty="0" smtClean="0"/>
              <a:t>=      ·AB·PC=</a:t>
            </a:r>
          </a:p>
          <a:p>
            <a:pPr>
              <a:lnSpc>
                <a:spcPct val="150000"/>
              </a:lnSpc>
            </a:pPr>
            <a:endParaRPr lang="zh-CN" altLang="en-US" sz="2400" b="1" dirty="0"/>
          </a:p>
        </p:txBody>
      </p:sp>
      <p:cxnSp>
        <p:nvCxnSpPr>
          <p:cNvPr id="9" name="直接连接符 8"/>
          <p:cNvCxnSpPr/>
          <p:nvPr/>
        </p:nvCxnSpPr>
        <p:spPr>
          <a:xfrm>
            <a:off x="1907704" y="3068960"/>
            <a:ext cx="0" cy="86409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763688" y="39330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4008" y="3356992"/>
            <a:ext cx="144016" cy="756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6016" y="3933056"/>
            <a:ext cx="144016" cy="756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84168" y="3933056"/>
            <a:ext cx="288032" cy="756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/>
        </p:nvSpPr>
        <p:spPr>
          <a:xfrm>
            <a:off x="3419872" y="5157192"/>
            <a:ext cx="51845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三角形的一边在坐标轴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上（或与坐标轴平行），三角形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面积可直接由面积公式得到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476672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割补法</a:t>
            </a:r>
            <a:endParaRPr lang="zh-CN" altLang="en-US" sz="3600" b="1" dirty="0"/>
          </a:p>
        </p:txBody>
      </p:sp>
      <p:pic>
        <p:nvPicPr>
          <p:cNvPr id="7169" name="图片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276872"/>
            <a:ext cx="2416125" cy="3335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835696" y="1124744"/>
            <a:ext cx="59046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dirty="0">
                <a:latin typeface="+mn-ea"/>
              </a:rPr>
              <a:t>如图，抛物线经过</a:t>
            </a:r>
            <a:r>
              <a:rPr lang="en-US" altLang="zh-CN" sz="2400" i="1" dirty="0">
                <a:latin typeface="+mn-ea"/>
              </a:rPr>
              <a:t>A</a:t>
            </a:r>
            <a:r>
              <a:rPr lang="zh-CN" altLang="zh-CN" sz="2400" dirty="0">
                <a:latin typeface="+mn-ea"/>
              </a:rPr>
              <a:t>（</a:t>
            </a:r>
            <a:r>
              <a:rPr lang="en-US" altLang="zh-CN" sz="2400" dirty="0">
                <a:latin typeface="+mn-ea"/>
              </a:rPr>
              <a:t>1</a:t>
            </a:r>
            <a:r>
              <a:rPr lang="zh-CN" altLang="zh-CN" sz="2400" dirty="0">
                <a:latin typeface="+mn-ea"/>
              </a:rPr>
              <a:t>，</a:t>
            </a:r>
            <a:r>
              <a:rPr lang="en-US" altLang="zh-CN" sz="2400" dirty="0">
                <a:latin typeface="+mn-ea"/>
              </a:rPr>
              <a:t>0</a:t>
            </a:r>
            <a:r>
              <a:rPr lang="zh-CN" altLang="zh-CN" sz="2400" dirty="0">
                <a:latin typeface="+mn-ea"/>
              </a:rPr>
              <a:t>），</a:t>
            </a:r>
            <a:r>
              <a:rPr lang="en-US" altLang="zh-CN" sz="2400" i="1" dirty="0">
                <a:latin typeface="+mn-ea"/>
              </a:rPr>
              <a:t>B</a:t>
            </a:r>
            <a:r>
              <a:rPr lang="zh-CN" altLang="zh-CN" sz="2400" dirty="0">
                <a:latin typeface="+mn-ea"/>
              </a:rPr>
              <a:t>（</a:t>
            </a:r>
            <a:r>
              <a:rPr lang="en-US" altLang="zh-CN" sz="2400" dirty="0">
                <a:latin typeface="+mn-ea"/>
              </a:rPr>
              <a:t>4</a:t>
            </a:r>
            <a:r>
              <a:rPr lang="zh-CN" altLang="zh-CN" sz="2400" dirty="0">
                <a:latin typeface="+mn-ea"/>
              </a:rPr>
              <a:t>，</a:t>
            </a:r>
            <a:r>
              <a:rPr lang="en-US" altLang="zh-CN" sz="2400" dirty="0">
                <a:latin typeface="+mn-ea"/>
              </a:rPr>
              <a:t>0</a:t>
            </a:r>
            <a:r>
              <a:rPr lang="zh-CN" altLang="zh-CN" sz="2400" dirty="0">
                <a:latin typeface="+mn-ea"/>
              </a:rPr>
              <a:t>），</a:t>
            </a:r>
            <a:r>
              <a:rPr lang="en-US" altLang="zh-CN" sz="2400" i="1" dirty="0">
                <a:latin typeface="+mn-ea"/>
              </a:rPr>
              <a:t>C</a:t>
            </a:r>
            <a:r>
              <a:rPr lang="zh-CN" altLang="zh-CN" sz="2400" dirty="0">
                <a:latin typeface="+mn-ea"/>
              </a:rPr>
              <a:t>（</a:t>
            </a:r>
            <a:r>
              <a:rPr lang="en-US" altLang="zh-CN" sz="2400" dirty="0">
                <a:latin typeface="+mn-ea"/>
              </a:rPr>
              <a:t>0</a:t>
            </a:r>
            <a:r>
              <a:rPr lang="zh-CN" altLang="zh-CN" sz="2400" dirty="0">
                <a:latin typeface="+mn-ea"/>
              </a:rPr>
              <a:t>，</a:t>
            </a:r>
            <a:r>
              <a:rPr lang="en-US" altLang="zh-CN" sz="2400" dirty="0">
                <a:latin typeface="+mn-ea"/>
              </a:rPr>
              <a:t>-4</a:t>
            </a:r>
            <a:r>
              <a:rPr lang="zh-CN" altLang="zh-CN" sz="2400" dirty="0">
                <a:latin typeface="+mn-ea"/>
              </a:rPr>
              <a:t>）三点。</a:t>
            </a:r>
            <a:r>
              <a:rPr lang="en-US" altLang="zh-CN" sz="2400" i="1" dirty="0">
                <a:latin typeface="+mn-ea"/>
              </a:rPr>
              <a:t>P</a:t>
            </a:r>
            <a:r>
              <a:rPr lang="zh-CN" altLang="zh-CN" sz="2400" dirty="0">
                <a:latin typeface="+mn-ea"/>
              </a:rPr>
              <a:t>是抛物线的顶点</a:t>
            </a:r>
            <a:r>
              <a:rPr lang="en-US" altLang="zh-CN" sz="2400" dirty="0" smtClean="0">
                <a:latin typeface="+mn-ea"/>
              </a:rPr>
              <a:t>.</a:t>
            </a:r>
          </a:p>
          <a:p>
            <a:r>
              <a:rPr lang="zh-CN" altLang="zh-CN" sz="2400" dirty="0" smtClean="0">
                <a:latin typeface="+mn-ea"/>
              </a:rPr>
              <a:t>（</a:t>
            </a:r>
            <a:r>
              <a:rPr lang="en-US" altLang="zh-CN" sz="2400" dirty="0">
                <a:latin typeface="+mn-ea"/>
              </a:rPr>
              <a:t>3</a:t>
            </a:r>
            <a:r>
              <a:rPr lang="zh-CN" altLang="zh-CN" sz="2400" dirty="0">
                <a:latin typeface="+mn-ea"/>
              </a:rPr>
              <a:t>）求△</a:t>
            </a:r>
            <a:r>
              <a:rPr lang="en-US" altLang="zh-CN" sz="2400" i="1" dirty="0">
                <a:latin typeface="+mn-ea"/>
              </a:rPr>
              <a:t>PBC</a:t>
            </a:r>
            <a:r>
              <a:rPr lang="zh-CN" altLang="zh-CN" sz="2400" dirty="0">
                <a:latin typeface="+mn-ea"/>
              </a:rPr>
              <a:t>的面积。</a:t>
            </a:r>
            <a:endParaRPr lang="zh-CN" altLang="en-US" sz="2400" dirty="0">
              <a:latin typeface="+mn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87624" y="0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板块</a:t>
            </a:r>
            <a:r>
              <a:rPr lang="zh-CN" altLang="en-US" sz="2400" b="1" dirty="0"/>
              <a:t>一</a:t>
            </a:r>
            <a:r>
              <a:rPr lang="zh-CN" altLang="en-US" sz="2400" b="1" dirty="0" smtClean="0"/>
              <a:t>：例题分析，方法小结</a:t>
            </a:r>
            <a:endParaRPr lang="zh-CN" altLang="en-US" sz="2400" b="1" dirty="0"/>
          </a:p>
        </p:txBody>
      </p:sp>
      <p:pic>
        <p:nvPicPr>
          <p:cNvPr id="7" name="图片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2276872"/>
            <a:ext cx="2416125" cy="3335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图片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2276872"/>
            <a:ext cx="2416125" cy="3335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467544" y="5657671"/>
            <a:ext cx="86764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利用“补形”或“割形”将三角形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转化</a:t>
            </a:r>
            <a:r>
              <a:rPr lang="zh-CN" altLang="en-US" sz="2400" b="1" dirty="0" smtClean="0"/>
              <a:t>成有一边在坐标轴上（或平行于坐标轴）</a:t>
            </a:r>
            <a:r>
              <a:rPr lang="zh-CN" altLang="en-US" sz="2400" b="1" dirty="0" smtClean="0"/>
              <a:t>的</a:t>
            </a:r>
            <a:r>
              <a:rPr lang="zh-CN" altLang="en-US" sz="2400" b="1" dirty="0" smtClean="0"/>
              <a:t>规则图形</a:t>
            </a:r>
            <a:r>
              <a:rPr lang="zh-CN" altLang="en-US" sz="2400" b="1" dirty="0" smtClean="0"/>
              <a:t>的</a:t>
            </a:r>
            <a:r>
              <a:rPr lang="zh-CN" altLang="en-US" sz="2400" b="1" dirty="0" smtClean="0"/>
              <a:t>面积之和或面积之差</a:t>
            </a:r>
            <a:endParaRPr lang="zh-CN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132856"/>
            <a:ext cx="3240360" cy="3980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899592" y="548680"/>
            <a:ext cx="72728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latin typeface="+mn-ea"/>
              </a:rPr>
              <a:t>变式一：</a:t>
            </a:r>
            <a:r>
              <a:rPr lang="zh-CN" altLang="zh-CN" sz="2400" dirty="0" smtClean="0">
                <a:latin typeface="+mn-ea"/>
              </a:rPr>
              <a:t>如</a:t>
            </a:r>
            <a:r>
              <a:rPr lang="zh-CN" altLang="zh-CN" sz="2400" dirty="0">
                <a:latin typeface="+mn-ea"/>
              </a:rPr>
              <a:t>图，抛物线经过</a:t>
            </a:r>
            <a:r>
              <a:rPr lang="en-US" altLang="zh-CN" sz="2400" dirty="0">
                <a:latin typeface="+mn-ea"/>
              </a:rPr>
              <a:t>A</a:t>
            </a:r>
            <a:r>
              <a:rPr lang="zh-CN" altLang="zh-CN" sz="2400" dirty="0">
                <a:latin typeface="+mn-ea"/>
              </a:rPr>
              <a:t>（</a:t>
            </a:r>
            <a:r>
              <a:rPr lang="en-US" altLang="zh-CN" sz="2400" dirty="0">
                <a:latin typeface="+mn-ea"/>
              </a:rPr>
              <a:t>1</a:t>
            </a:r>
            <a:r>
              <a:rPr lang="zh-CN" altLang="zh-CN" sz="2400" dirty="0">
                <a:latin typeface="+mn-ea"/>
              </a:rPr>
              <a:t>，</a:t>
            </a:r>
            <a:r>
              <a:rPr lang="en-US" altLang="zh-CN" sz="2400" dirty="0">
                <a:latin typeface="+mn-ea"/>
              </a:rPr>
              <a:t>0</a:t>
            </a:r>
            <a:r>
              <a:rPr lang="zh-CN" altLang="zh-CN" sz="2400" dirty="0">
                <a:latin typeface="+mn-ea"/>
              </a:rPr>
              <a:t>），</a:t>
            </a:r>
            <a:r>
              <a:rPr lang="en-US" altLang="zh-CN" sz="2400" dirty="0">
                <a:latin typeface="+mn-ea"/>
              </a:rPr>
              <a:t>B</a:t>
            </a:r>
            <a:r>
              <a:rPr lang="zh-CN" altLang="zh-CN" sz="2400" dirty="0">
                <a:latin typeface="+mn-ea"/>
              </a:rPr>
              <a:t>（</a:t>
            </a:r>
            <a:r>
              <a:rPr lang="en-US" altLang="zh-CN" sz="2400" dirty="0">
                <a:latin typeface="+mn-ea"/>
              </a:rPr>
              <a:t>4</a:t>
            </a:r>
            <a:r>
              <a:rPr lang="zh-CN" altLang="zh-CN" sz="2400" dirty="0">
                <a:latin typeface="+mn-ea"/>
              </a:rPr>
              <a:t>，</a:t>
            </a:r>
            <a:r>
              <a:rPr lang="en-US" altLang="zh-CN" sz="2400" dirty="0">
                <a:latin typeface="+mn-ea"/>
              </a:rPr>
              <a:t>0</a:t>
            </a:r>
            <a:r>
              <a:rPr lang="zh-CN" altLang="zh-CN" sz="2400" dirty="0">
                <a:latin typeface="+mn-ea"/>
              </a:rPr>
              <a:t>），</a:t>
            </a:r>
            <a:r>
              <a:rPr lang="en-US" altLang="zh-CN" sz="2400" dirty="0">
                <a:latin typeface="+mn-ea"/>
              </a:rPr>
              <a:t>C</a:t>
            </a:r>
            <a:r>
              <a:rPr lang="zh-CN" altLang="zh-CN" sz="2400" dirty="0">
                <a:latin typeface="+mn-ea"/>
              </a:rPr>
              <a:t>（</a:t>
            </a:r>
            <a:r>
              <a:rPr lang="en-US" altLang="zh-CN" sz="2400" dirty="0">
                <a:latin typeface="+mn-ea"/>
              </a:rPr>
              <a:t>0</a:t>
            </a:r>
            <a:r>
              <a:rPr lang="zh-CN" altLang="zh-CN" sz="2400" dirty="0">
                <a:latin typeface="+mn-ea"/>
              </a:rPr>
              <a:t>，</a:t>
            </a:r>
            <a:r>
              <a:rPr lang="en-US" altLang="zh-CN" sz="2400" dirty="0">
                <a:latin typeface="+mn-ea"/>
              </a:rPr>
              <a:t>-4</a:t>
            </a:r>
            <a:r>
              <a:rPr lang="zh-CN" altLang="zh-CN" sz="2400" dirty="0">
                <a:latin typeface="+mn-ea"/>
              </a:rPr>
              <a:t>）三点。点</a:t>
            </a:r>
            <a:r>
              <a:rPr lang="en-US" altLang="zh-CN" sz="2400" dirty="0">
                <a:latin typeface="+mn-ea"/>
              </a:rPr>
              <a:t>D</a:t>
            </a:r>
            <a:r>
              <a:rPr lang="zh-CN" altLang="zh-CN" sz="2400" dirty="0" smtClean="0">
                <a:latin typeface="+mn-ea"/>
              </a:rPr>
              <a:t>是</a:t>
            </a:r>
            <a:r>
              <a:rPr lang="en-US" altLang="zh-CN" sz="2400" dirty="0" smtClean="0">
                <a:latin typeface="+mn-ea"/>
              </a:rPr>
              <a:t>x</a:t>
            </a:r>
            <a:r>
              <a:rPr lang="zh-CN" altLang="en-US" sz="2400" dirty="0" smtClean="0">
                <a:latin typeface="+mn-ea"/>
              </a:rPr>
              <a:t>轴</a:t>
            </a:r>
            <a:r>
              <a:rPr lang="zh-CN" altLang="zh-CN" sz="2400" dirty="0" smtClean="0">
                <a:latin typeface="+mn-ea"/>
              </a:rPr>
              <a:t>上方</a:t>
            </a:r>
            <a:r>
              <a:rPr lang="zh-CN" altLang="zh-CN" sz="2400" dirty="0">
                <a:latin typeface="+mn-ea"/>
              </a:rPr>
              <a:t>的抛物线上一个动点，连结</a:t>
            </a:r>
            <a:r>
              <a:rPr lang="en-US" altLang="zh-CN" sz="2400" dirty="0">
                <a:latin typeface="+mn-ea"/>
              </a:rPr>
              <a:t>DC</a:t>
            </a:r>
            <a:r>
              <a:rPr lang="zh-CN" altLang="zh-CN" sz="2400" dirty="0">
                <a:latin typeface="+mn-ea"/>
              </a:rPr>
              <a:t>，</a:t>
            </a:r>
            <a:r>
              <a:rPr lang="en-US" altLang="zh-CN" sz="2400" dirty="0">
                <a:latin typeface="+mn-ea"/>
              </a:rPr>
              <a:t>DB</a:t>
            </a:r>
            <a:r>
              <a:rPr lang="zh-CN" altLang="zh-CN" sz="2400" dirty="0" smtClean="0">
                <a:latin typeface="+mn-ea"/>
              </a:rPr>
              <a:t>，若</a:t>
            </a:r>
            <a:r>
              <a:rPr lang="zh-CN" altLang="zh-CN" sz="2400" dirty="0">
                <a:latin typeface="+mn-ea"/>
              </a:rPr>
              <a:t>△</a:t>
            </a:r>
            <a:r>
              <a:rPr lang="en-US" altLang="zh-CN" sz="2400" dirty="0">
                <a:latin typeface="+mn-ea"/>
              </a:rPr>
              <a:t>BCD</a:t>
            </a:r>
            <a:r>
              <a:rPr lang="zh-CN" altLang="zh-CN" sz="2400" dirty="0">
                <a:latin typeface="+mn-ea"/>
              </a:rPr>
              <a:t>的面积</a:t>
            </a:r>
            <a:r>
              <a:rPr lang="zh-CN" altLang="zh-CN" sz="2400" dirty="0" smtClean="0">
                <a:latin typeface="+mn-ea"/>
              </a:rPr>
              <a:t>等于</a:t>
            </a:r>
            <a:r>
              <a:rPr lang="en-US" altLang="zh-CN" sz="2400" dirty="0" smtClean="0">
                <a:latin typeface="+mn-ea"/>
              </a:rPr>
              <a:t>6</a:t>
            </a:r>
            <a:r>
              <a:rPr lang="zh-CN" altLang="zh-CN" sz="2400" dirty="0" smtClean="0">
                <a:latin typeface="+mn-ea"/>
              </a:rPr>
              <a:t>，</a:t>
            </a:r>
            <a:r>
              <a:rPr lang="zh-CN" altLang="zh-CN" sz="2400" dirty="0">
                <a:latin typeface="+mn-ea"/>
              </a:rPr>
              <a:t>求点</a:t>
            </a:r>
            <a:r>
              <a:rPr lang="en-US" altLang="zh-CN" sz="2400" dirty="0">
                <a:latin typeface="+mn-ea"/>
              </a:rPr>
              <a:t>D</a:t>
            </a:r>
            <a:r>
              <a:rPr lang="zh-CN" altLang="zh-CN" sz="2400" dirty="0">
                <a:latin typeface="+mn-ea"/>
              </a:rPr>
              <a:t>的坐标。</a:t>
            </a:r>
            <a:r>
              <a:rPr lang="en-US" altLang="zh-CN" sz="2400" dirty="0">
                <a:latin typeface="+mn-ea"/>
              </a:rPr>
              <a:t> </a:t>
            </a:r>
            <a:endParaRPr lang="zh-CN" altLang="zh-CN" sz="2400" dirty="0">
              <a:latin typeface="+mn-ea"/>
            </a:endParaRPr>
          </a:p>
          <a:p>
            <a:endParaRPr lang="zh-CN" altLang="en-US" sz="2400" dirty="0">
              <a:latin typeface="+mn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0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/>
              <a:t>板块</a:t>
            </a:r>
            <a:r>
              <a:rPr lang="zh-CN" altLang="en-US" sz="2400" b="1" dirty="0" smtClean="0"/>
              <a:t>二：变式训练、巩固提升</a:t>
            </a:r>
            <a:endParaRPr lang="zh-CN" altLang="en-US" sz="2400" b="1" dirty="0"/>
          </a:p>
        </p:txBody>
      </p:sp>
      <p:cxnSp>
        <p:nvCxnSpPr>
          <p:cNvPr id="7" name="直接连接符 6"/>
          <p:cNvCxnSpPr/>
          <p:nvPr/>
        </p:nvCxnSpPr>
        <p:spPr>
          <a:xfrm>
            <a:off x="2267744" y="3068960"/>
            <a:ext cx="0" cy="115212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95736" y="414908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M</a:t>
            </a:r>
            <a:endParaRPr lang="zh-CN" alt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491880" y="1556792"/>
            <a:ext cx="6336704" cy="56092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b="1" dirty="0" smtClean="0"/>
              <a:t>解：</a:t>
            </a:r>
            <a:r>
              <a:rPr lang="en-US" altLang="zh-CN" sz="2200" b="1" dirty="0" smtClean="0"/>
              <a:t>……</a:t>
            </a:r>
          </a:p>
          <a:p>
            <a:r>
              <a:rPr lang="zh-CN" altLang="en-US" sz="2200" b="1" dirty="0" smtClean="0"/>
              <a:t> 过点</a:t>
            </a:r>
            <a:r>
              <a:rPr lang="en-US" altLang="zh-CN" sz="2200" b="1" dirty="0" smtClean="0"/>
              <a:t>D</a:t>
            </a:r>
            <a:r>
              <a:rPr lang="zh-CN" altLang="en-US" sz="2200" b="1" dirty="0" smtClean="0"/>
              <a:t>作</a:t>
            </a:r>
            <a:r>
              <a:rPr lang="en-US" altLang="zh-CN" sz="2200" b="1" dirty="0" smtClean="0"/>
              <a:t>DM</a:t>
            </a:r>
            <a:r>
              <a:rPr lang="zh-CN" altLang="en-US" sz="2200" b="1" dirty="0" smtClean="0"/>
              <a:t>∥</a:t>
            </a:r>
            <a:r>
              <a:rPr lang="en-US" altLang="zh-CN" sz="2200" b="1" dirty="0" smtClean="0"/>
              <a:t>y</a:t>
            </a:r>
            <a:r>
              <a:rPr lang="zh-CN" altLang="en-US" sz="2200" b="1" dirty="0" smtClean="0"/>
              <a:t>轴交</a:t>
            </a:r>
            <a:r>
              <a:rPr lang="en-US" altLang="zh-CN" sz="2200" b="1" dirty="0" smtClean="0"/>
              <a:t>BC</a:t>
            </a:r>
            <a:r>
              <a:rPr lang="zh-CN" altLang="en-US" sz="2200" b="1" dirty="0" smtClean="0"/>
              <a:t>于点</a:t>
            </a:r>
            <a:r>
              <a:rPr lang="en-US" altLang="zh-CN" sz="2200" b="1" dirty="0" smtClean="0"/>
              <a:t>M</a:t>
            </a:r>
          </a:p>
          <a:p>
            <a:r>
              <a:rPr lang="en-US" altLang="zh-CN" sz="2200" b="1" dirty="0"/>
              <a:t> </a:t>
            </a:r>
            <a:r>
              <a:rPr lang="zh-CN" altLang="en-US" sz="2200" b="1" dirty="0" smtClean="0"/>
              <a:t>设点</a:t>
            </a:r>
            <a:r>
              <a:rPr lang="en-US" altLang="zh-CN" sz="2200" b="1" dirty="0" smtClean="0"/>
              <a:t>D</a:t>
            </a:r>
            <a:r>
              <a:rPr lang="zh-CN" altLang="en-US" sz="2200" b="1" dirty="0" smtClean="0"/>
              <a:t>的坐标为（</a:t>
            </a:r>
            <a:r>
              <a:rPr lang="en-US" altLang="zh-CN" sz="2200" b="1" dirty="0" smtClean="0"/>
              <a:t>m</a:t>
            </a:r>
            <a:r>
              <a:rPr lang="zh-CN" altLang="en-US" sz="2200" b="1" dirty="0" smtClean="0"/>
              <a:t>，</a:t>
            </a:r>
            <a:r>
              <a:rPr lang="en-US" altLang="zh-CN" sz="2200" b="1" dirty="0" smtClean="0"/>
              <a:t>-m²+5m-4</a:t>
            </a:r>
            <a:r>
              <a:rPr lang="zh-CN" altLang="en-US" sz="2200" b="1" dirty="0" smtClean="0"/>
              <a:t>）（</a:t>
            </a:r>
            <a:r>
              <a:rPr lang="en-US" altLang="zh-CN" sz="2200" b="1" dirty="0" smtClean="0"/>
              <a:t>1&lt;m&lt;4</a:t>
            </a:r>
            <a:r>
              <a:rPr lang="zh-CN" altLang="en-US" sz="2200" b="1" dirty="0" smtClean="0"/>
              <a:t>）</a:t>
            </a:r>
            <a:endParaRPr lang="en-US" altLang="zh-CN" sz="2200" b="1" dirty="0" smtClean="0"/>
          </a:p>
          <a:p>
            <a:r>
              <a:rPr lang="zh-CN" altLang="en-US" sz="2200" b="1" dirty="0" smtClean="0"/>
              <a:t>∵</a:t>
            </a:r>
            <a:r>
              <a:rPr lang="en-US" altLang="zh-CN" sz="2200" b="1" dirty="0" smtClean="0"/>
              <a:t>y</a:t>
            </a:r>
            <a:r>
              <a:rPr lang="en-US" altLang="zh-CN" sz="2200" b="1" baseline="-25000" dirty="0" smtClean="0"/>
              <a:t>BC</a:t>
            </a:r>
            <a:r>
              <a:rPr lang="en-US" altLang="zh-CN" sz="2200" b="1" dirty="0" smtClean="0"/>
              <a:t>=x-4</a:t>
            </a:r>
          </a:p>
          <a:p>
            <a:r>
              <a:rPr lang="zh-CN" altLang="en-US" sz="2200" b="1" dirty="0" smtClean="0"/>
              <a:t>∴</a:t>
            </a:r>
            <a:r>
              <a:rPr lang="en-US" altLang="zh-CN" sz="2200" b="1" dirty="0" smtClean="0"/>
              <a:t>M</a:t>
            </a:r>
            <a:r>
              <a:rPr lang="zh-CN" altLang="en-US" sz="2200" b="1" dirty="0" smtClean="0"/>
              <a:t>的坐标为（</a:t>
            </a:r>
            <a:r>
              <a:rPr lang="en-US" altLang="zh-CN" sz="2200" b="1" dirty="0" smtClean="0"/>
              <a:t>m</a:t>
            </a:r>
            <a:r>
              <a:rPr lang="zh-CN" altLang="en-US" sz="2200" b="1" dirty="0" smtClean="0"/>
              <a:t>，</a:t>
            </a:r>
            <a:r>
              <a:rPr lang="en-US" altLang="zh-CN" sz="2200" b="1" dirty="0" smtClean="0"/>
              <a:t>m-4</a:t>
            </a:r>
            <a:r>
              <a:rPr lang="zh-CN" altLang="en-US" sz="2200" b="1" dirty="0" smtClean="0"/>
              <a:t>）</a:t>
            </a:r>
            <a:endParaRPr lang="en-US" altLang="zh-CN" sz="2200" b="1" dirty="0" smtClean="0"/>
          </a:p>
          <a:p>
            <a:r>
              <a:rPr lang="zh-CN" altLang="en-US" sz="2200" b="1" dirty="0" smtClean="0"/>
              <a:t>∴</a:t>
            </a:r>
            <a:r>
              <a:rPr lang="en-US" altLang="zh-CN" sz="2200" b="1" dirty="0" smtClean="0"/>
              <a:t>DM= -m²+5m-4-</a:t>
            </a:r>
            <a:r>
              <a:rPr lang="zh-CN" altLang="en-US" sz="2200" b="1" dirty="0" smtClean="0"/>
              <a:t>（</a:t>
            </a:r>
            <a:r>
              <a:rPr lang="en-US" altLang="zh-CN" sz="2200" b="1" dirty="0" smtClean="0"/>
              <a:t> m-4 </a:t>
            </a:r>
            <a:r>
              <a:rPr lang="zh-CN" altLang="en-US" sz="2200" b="1" dirty="0" smtClean="0"/>
              <a:t>）</a:t>
            </a:r>
            <a:r>
              <a:rPr lang="en-US" altLang="zh-CN" sz="2200" b="1" dirty="0" smtClean="0"/>
              <a:t>= -m²+4m</a:t>
            </a:r>
          </a:p>
          <a:p>
            <a:r>
              <a:rPr lang="zh-CN" altLang="en-US" sz="2200" b="1" dirty="0" smtClean="0"/>
              <a:t>点</a:t>
            </a:r>
            <a:r>
              <a:rPr lang="en-US" altLang="zh-CN" sz="2200" b="1" dirty="0" smtClean="0"/>
              <a:t>C</a:t>
            </a:r>
            <a:r>
              <a:rPr lang="zh-CN" altLang="en-US" sz="2200" b="1" dirty="0" smtClean="0"/>
              <a:t>到</a:t>
            </a:r>
            <a:r>
              <a:rPr lang="en-US" altLang="zh-CN" sz="2200" b="1" dirty="0" smtClean="0"/>
              <a:t>DM</a:t>
            </a:r>
            <a:r>
              <a:rPr lang="zh-CN" altLang="en-US" sz="2200" b="1" dirty="0" smtClean="0"/>
              <a:t>的距离为：</a:t>
            </a:r>
            <a:r>
              <a:rPr lang="en-US" altLang="zh-CN" sz="2200" b="1" dirty="0" smtClean="0"/>
              <a:t>m</a:t>
            </a:r>
          </a:p>
          <a:p>
            <a:r>
              <a:rPr lang="zh-CN" altLang="en-US" sz="2200" b="1" dirty="0" smtClean="0"/>
              <a:t>点</a:t>
            </a:r>
            <a:r>
              <a:rPr lang="en-US" altLang="zh-CN" sz="2200" b="1" dirty="0" smtClean="0"/>
              <a:t>B</a:t>
            </a:r>
            <a:r>
              <a:rPr lang="zh-CN" altLang="en-US" sz="2200" b="1" dirty="0" smtClean="0"/>
              <a:t>到</a:t>
            </a:r>
            <a:r>
              <a:rPr lang="en-US" altLang="zh-CN" sz="2200" b="1" dirty="0" smtClean="0"/>
              <a:t>DM</a:t>
            </a:r>
            <a:r>
              <a:rPr lang="zh-CN" altLang="en-US" sz="2200" b="1" dirty="0" smtClean="0"/>
              <a:t>的距离为：</a:t>
            </a:r>
            <a:r>
              <a:rPr lang="en-US" altLang="zh-CN" sz="2200" b="1" dirty="0" smtClean="0"/>
              <a:t>4-m</a:t>
            </a:r>
          </a:p>
          <a:p>
            <a:pPr>
              <a:lnSpc>
                <a:spcPts val="2900"/>
              </a:lnSpc>
            </a:pPr>
            <a:r>
              <a:rPr lang="zh-CN" altLang="en-US" sz="2200" b="1" dirty="0" smtClean="0"/>
              <a:t>∴</a:t>
            </a:r>
            <a:r>
              <a:rPr lang="en-US" altLang="zh-CN" sz="2200" b="1" dirty="0" smtClean="0"/>
              <a:t>S</a:t>
            </a:r>
            <a:r>
              <a:rPr lang="zh-CN" altLang="en-US" sz="2200" b="1" baseline="-25000" dirty="0"/>
              <a:t>△</a:t>
            </a:r>
            <a:r>
              <a:rPr lang="en-US" altLang="zh-CN" sz="2200" b="1" baseline="-25000" dirty="0"/>
              <a:t>BCD</a:t>
            </a:r>
            <a:r>
              <a:rPr lang="en-US" altLang="zh-CN" sz="2200" b="1" dirty="0" smtClean="0"/>
              <a:t>=S</a:t>
            </a:r>
            <a:r>
              <a:rPr lang="zh-CN" altLang="en-US" sz="2200" b="1" baseline="-25000" dirty="0"/>
              <a:t>△</a:t>
            </a:r>
            <a:r>
              <a:rPr lang="en-US" altLang="zh-CN" sz="2200" b="1" baseline="-25000" dirty="0"/>
              <a:t>CDM</a:t>
            </a:r>
            <a:r>
              <a:rPr lang="en-US" altLang="zh-CN" sz="2200" b="1" dirty="0"/>
              <a:t>+S</a:t>
            </a:r>
            <a:r>
              <a:rPr lang="zh-CN" altLang="en-US" sz="2200" b="1" baseline="-25000" dirty="0"/>
              <a:t>△</a:t>
            </a:r>
            <a:r>
              <a:rPr lang="en-US" altLang="zh-CN" sz="2200" b="1" baseline="-25000" dirty="0"/>
              <a:t>DMB</a:t>
            </a:r>
          </a:p>
          <a:p>
            <a:pPr>
              <a:lnSpc>
                <a:spcPts val="2900"/>
              </a:lnSpc>
            </a:pPr>
            <a:r>
              <a:rPr lang="en-US" altLang="zh-CN" sz="2200" b="1" dirty="0" smtClean="0"/>
              <a:t>=   </a:t>
            </a:r>
            <a:r>
              <a:rPr lang="zh-CN" altLang="en-US" sz="2200" b="1" dirty="0" smtClean="0"/>
              <a:t>（</a:t>
            </a:r>
            <a:r>
              <a:rPr lang="en-US" altLang="zh-CN" sz="2200" b="1" dirty="0" smtClean="0"/>
              <a:t>-m²+4m</a:t>
            </a:r>
            <a:r>
              <a:rPr lang="zh-CN" altLang="en-US" sz="2200" b="1" dirty="0" smtClean="0"/>
              <a:t>）</a:t>
            </a:r>
            <a:r>
              <a:rPr lang="en-US" altLang="zh-CN" sz="2200" b="1" dirty="0" smtClean="0"/>
              <a:t>m+  </a:t>
            </a:r>
            <a:r>
              <a:rPr lang="zh-CN" altLang="en-US" sz="2200" b="1" dirty="0" smtClean="0"/>
              <a:t>   </a:t>
            </a:r>
            <a:r>
              <a:rPr lang="en-US" altLang="zh-CN" sz="2200" b="1" dirty="0" smtClean="0"/>
              <a:t>(-m²+4m )( 4-m )</a:t>
            </a:r>
          </a:p>
          <a:p>
            <a:pPr>
              <a:lnSpc>
                <a:spcPts val="2900"/>
              </a:lnSpc>
            </a:pPr>
            <a:r>
              <a:rPr lang="en-US" altLang="zh-CN" sz="2200" b="1" dirty="0" smtClean="0"/>
              <a:t>=-2m²+8m</a:t>
            </a:r>
          </a:p>
          <a:p>
            <a:r>
              <a:rPr lang="zh-CN" altLang="en-US" sz="2200" b="1" dirty="0" smtClean="0"/>
              <a:t>∵</a:t>
            </a:r>
            <a:r>
              <a:rPr lang="en-US" altLang="zh-CN" sz="2200" b="1" dirty="0" smtClean="0"/>
              <a:t>S</a:t>
            </a:r>
            <a:r>
              <a:rPr lang="zh-CN" altLang="en-US" sz="2200" b="1" baseline="-25000" dirty="0"/>
              <a:t>△</a:t>
            </a:r>
            <a:r>
              <a:rPr lang="en-US" altLang="zh-CN" sz="2200" b="1" baseline="-25000" dirty="0" smtClean="0"/>
              <a:t>BCD</a:t>
            </a:r>
            <a:r>
              <a:rPr lang="en-US" altLang="zh-CN" sz="2200" b="1" dirty="0" smtClean="0"/>
              <a:t>=6         </a:t>
            </a:r>
            <a:r>
              <a:rPr lang="zh-CN" altLang="en-US" sz="2200" b="1" dirty="0" smtClean="0"/>
              <a:t>∴</a:t>
            </a:r>
            <a:r>
              <a:rPr lang="en-US" altLang="zh-CN" sz="2200" b="1" dirty="0" smtClean="0"/>
              <a:t>-2m²+8m=6</a:t>
            </a:r>
          </a:p>
          <a:p>
            <a:r>
              <a:rPr lang="zh-CN" altLang="en-US" sz="2200" b="1" dirty="0"/>
              <a:t>解</a:t>
            </a:r>
            <a:r>
              <a:rPr lang="zh-CN" altLang="en-US" sz="2200" b="1" dirty="0" smtClean="0"/>
              <a:t>得</a:t>
            </a:r>
            <a:r>
              <a:rPr lang="en-US" altLang="zh-CN" sz="2200" b="1" dirty="0" smtClean="0"/>
              <a:t>m1=1</a:t>
            </a:r>
            <a:r>
              <a:rPr lang="zh-CN" altLang="en-US" sz="2200" b="1" dirty="0" smtClean="0"/>
              <a:t>，</a:t>
            </a:r>
            <a:r>
              <a:rPr lang="en-US" altLang="zh-CN" sz="2200" b="1" dirty="0" smtClean="0"/>
              <a:t>m2=3</a:t>
            </a:r>
          </a:p>
          <a:p>
            <a:r>
              <a:rPr lang="zh-CN" altLang="en-US" sz="2200" b="1" dirty="0" smtClean="0"/>
              <a:t>∵</a:t>
            </a:r>
            <a:r>
              <a:rPr lang="en-US" altLang="zh-CN" sz="2200" b="1" dirty="0" smtClean="0"/>
              <a:t> 1&lt;m&lt;4             </a:t>
            </a:r>
            <a:r>
              <a:rPr lang="zh-CN" altLang="en-US" sz="2200" b="1" dirty="0" smtClean="0"/>
              <a:t>∴</a:t>
            </a:r>
            <a:r>
              <a:rPr lang="en-US" altLang="zh-CN" sz="2200" b="1" dirty="0" smtClean="0"/>
              <a:t>m=3</a:t>
            </a:r>
          </a:p>
          <a:p>
            <a:r>
              <a:rPr lang="zh-CN" altLang="en-US" sz="2200" b="1" dirty="0" smtClean="0"/>
              <a:t>∴</a:t>
            </a:r>
            <a:r>
              <a:rPr lang="en-US" altLang="zh-CN" sz="2200" b="1" dirty="0" smtClean="0"/>
              <a:t>D</a:t>
            </a:r>
            <a:r>
              <a:rPr lang="zh-CN" altLang="en-US" sz="2200" b="1" dirty="0" smtClean="0"/>
              <a:t>的坐标为（</a:t>
            </a:r>
            <a:r>
              <a:rPr lang="en-US" altLang="zh-CN" sz="2200" b="1" dirty="0" smtClean="0"/>
              <a:t>3,2</a:t>
            </a:r>
            <a:r>
              <a:rPr lang="zh-CN" altLang="en-US" sz="2200" b="1" dirty="0" smtClean="0"/>
              <a:t>）</a:t>
            </a:r>
            <a:endParaRPr lang="en-US" altLang="zh-CN" sz="2200" b="1" dirty="0" smtClean="0"/>
          </a:p>
          <a:p>
            <a:endParaRPr lang="zh-CN" altLang="en-US" sz="2200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1920" y="4437112"/>
            <a:ext cx="144016" cy="756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96136" y="4509120"/>
            <a:ext cx="144016" cy="756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132856"/>
            <a:ext cx="3240360" cy="3980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899592" y="836712"/>
            <a:ext cx="7200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+mn-ea"/>
              </a:rPr>
              <a:t>变式二：</a:t>
            </a:r>
            <a:r>
              <a:rPr lang="zh-CN" altLang="zh-CN" sz="2400" dirty="0">
                <a:latin typeface="+mn-ea"/>
              </a:rPr>
              <a:t>如图，抛物线经过</a:t>
            </a:r>
            <a:r>
              <a:rPr lang="en-US" altLang="zh-CN" sz="2400" dirty="0">
                <a:latin typeface="+mn-ea"/>
              </a:rPr>
              <a:t>A</a:t>
            </a:r>
            <a:r>
              <a:rPr lang="zh-CN" altLang="zh-CN" sz="2400" dirty="0">
                <a:latin typeface="+mn-ea"/>
              </a:rPr>
              <a:t>（</a:t>
            </a:r>
            <a:r>
              <a:rPr lang="en-US" altLang="zh-CN" sz="2400" dirty="0">
                <a:latin typeface="+mn-ea"/>
              </a:rPr>
              <a:t>1</a:t>
            </a:r>
            <a:r>
              <a:rPr lang="zh-CN" altLang="zh-CN" sz="2400" dirty="0">
                <a:latin typeface="+mn-ea"/>
              </a:rPr>
              <a:t>，</a:t>
            </a:r>
            <a:r>
              <a:rPr lang="en-US" altLang="zh-CN" sz="2400" dirty="0">
                <a:latin typeface="+mn-ea"/>
              </a:rPr>
              <a:t>0</a:t>
            </a:r>
            <a:r>
              <a:rPr lang="zh-CN" altLang="zh-CN" sz="2400" dirty="0">
                <a:latin typeface="+mn-ea"/>
              </a:rPr>
              <a:t>），</a:t>
            </a:r>
            <a:r>
              <a:rPr lang="en-US" altLang="zh-CN" sz="2400" dirty="0">
                <a:latin typeface="+mn-ea"/>
              </a:rPr>
              <a:t>B</a:t>
            </a:r>
            <a:r>
              <a:rPr lang="zh-CN" altLang="zh-CN" sz="2400" dirty="0">
                <a:latin typeface="+mn-ea"/>
              </a:rPr>
              <a:t>（</a:t>
            </a:r>
            <a:r>
              <a:rPr lang="en-US" altLang="zh-CN" sz="2400" dirty="0">
                <a:latin typeface="+mn-ea"/>
              </a:rPr>
              <a:t>4</a:t>
            </a:r>
            <a:r>
              <a:rPr lang="zh-CN" altLang="zh-CN" sz="2400" dirty="0">
                <a:latin typeface="+mn-ea"/>
              </a:rPr>
              <a:t>，</a:t>
            </a:r>
            <a:r>
              <a:rPr lang="en-US" altLang="zh-CN" sz="2400" dirty="0">
                <a:latin typeface="+mn-ea"/>
              </a:rPr>
              <a:t>0</a:t>
            </a:r>
            <a:r>
              <a:rPr lang="zh-CN" altLang="zh-CN" sz="2400" dirty="0">
                <a:latin typeface="+mn-ea"/>
              </a:rPr>
              <a:t>），</a:t>
            </a:r>
            <a:r>
              <a:rPr lang="en-US" altLang="zh-CN" sz="2400" dirty="0">
                <a:latin typeface="+mn-ea"/>
              </a:rPr>
              <a:t>C</a:t>
            </a:r>
            <a:r>
              <a:rPr lang="zh-CN" altLang="zh-CN" sz="2400" dirty="0">
                <a:latin typeface="+mn-ea"/>
              </a:rPr>
              <a:t>（</a:t>
            </a:r>
            <a:r>
              <a:rPr lang="en-US" altLang="zh-CN" sz="2400" dirty="0">
                <a:latin typeface="+mn-ea"/>
              </a:rPr>
              <a:t>0</a:t>
            </a:r>
            <a:r>
              <a:rPr lang="zh-CN" altLang="zh-CN" sz="2400" dirty="0">
                <a:latin typeface="+mn-ea"/>
              </a:rPr>
              <a:t>，</a:t>
            </a:r>
            <a:r>
              <a:rPr lang="en-US" altLang="zh-CN" sz="2400" dirty="0">
                <a:latin typeface="+mn-ea"/>
              </a:rPr>
              <a:t>-4</a:t>
            </a:r>
            <a:r>
              <a:rPr lang="zh-CN" altLang="zh-CN" sz="2400" dirty="0">
                <a:latin typeface="+mn-ea"/>
              </a:rPr>
              <a:t>）三点。点</a:t>
            </a:r>
            <a:r>
              <a:rPr lang="en-US" altLang="zh-CN" sz="2400" dirty="0">
                <a:latin typeface="+mn-ea"/>
              </a:rPr>
              <a:t>D</a:t>
            </a:r>
            <a:r>
              <a:rPr lang="zh-CN" altLang="zh-CN" sz="2400" dirty="0">
                <a:latin typeface="+mn-ea"/>
              </a:rPr>
              <a:t>是</a:t>
            </a:r>
            <a:r>
              <a:rPr lang="en-US" altLang="zh-CN" sz="2400" dirty="0">
                <a:latin typeface="+mn-ea"/>
              </a:rPr>
              <a:t>x</a:t>
            </a:r>
            <a:r>
              <a:rPr lang="zh-CN" altLang="en-US" sz="2400" dirty="0">
                <a:latin typeface="+mn-ea"/>
              </a:rPr>
              <a:t>轴</a:t>
            </a:r>
            <a:r>
              <a:rPr lang="zh-CN" altLang="zh-CN" sz="2400" dirty="0">
                <a:latin typeface="+mn-ea"/>
              </a:rPr>
              <a:t>上方的抛物线上一个动点，连结</a:t>
            </a:r>
            <a:r>
              <a:rPr lang="en-US" altLang="zh-CN" sz="2400" dirty="0">
                <a:latin typeface="+mn-ea"/>
              </a:rPr>
              <a:t>DC</a:t>
            </a:r>
            <a:r>
              <a:rPr lang="zh-CN" altLang="zh-CN" sz="2400" dirty="0">
                <a:latin typeface="+mn-ea"/>
              </a:rPr>
              <a:t>，</a:t>
            </a:r>
            <a:r>
              <a:rPr lang="en-US" altLang="zh-CN" sz="2400" dirty="0">
                <a:latin typeface="+mn-ea"/>
              </a:rPr>
              <a:t>DB</a:t>
            </a:r>
            <a:r>
              <a:rPr lang="zh-CN" altLang="zh-CN" sz="2400" dirty="0">
                <a:latin typeface="+mn-ea"/>
              </a:rPr>
              <a:t>，求△</a:t>
            </a:r>
            <a:r>
              <a:rPr lang="en-US" altLang="zh-CN" sz="2400" dirty="0">
                <a:latin typeface="+mn-ea"/>
              </a:rPr>
              <a:t>BCD</a:t>
            </a:r>
            <a:r>
              <a:rPr lang="zh-CN" altLang="zh-CN" sz="2400" dirty="0">
                <a:latin typeface="+mn-ea"/>
              </a:rPr>
              <a:t>面积的最大值。 </a:t>
            </a:r>
          </a:p>
          <a:p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87624" y="0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/>
              <a:t>板块</a:t>
            </a:r>
            <a:r>
              <a:rPr lang="zh-CN" altLang="en-US" sz="2400" b="1" dirty="0" smtClean="0"/>
              <a:t>二：变式训练、巩固提升</a:t>
            </a:r>
            <a:endParaRPr lang="zh-CN" altLang="en-US" sz="2400" b="1" dirty="0"/>
          </a:p>
        </p:txBody>
      </p:sp>
      <p:sp>
        <p:nvSpPr>
          <p:cNvPr id="7" name="矩形 6"/>
          <p:cNvSpPr/>
          <p:nvPr/>
        </p:nvSpPr>
        <p:spPr>
          <a:xfrm>
            <a:off x="3563888" y="2564904"/>
            <a:ext cx="590465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200" b="1" dirty="0">
                <a:solidFill>
                  <a:prstClr val="black"/>
                </a:solidFill>
              </a:rPr>
              <a:t>∴</a:t>
            </a:r>
            <a:r>
              <a:rPr lang="en-US" altLang="zh-CN" sz="2200" b="1" dirty="0">
                <a:solidFill>
                  <a:prstClr val="black"/>
                </a:solidFill>
              </a:rPr>
              <a:t>S</a:t>
            </a:r>
            <a:r>
              <a:rPr lang="zh-CN" altLang="en-US" sz="2200" b="1" baseline="-25000" dirty="0">
                <a:solidFill>
                  <a:prstClr val="black"/>
                </a:solidFill>
              </a:rPr>
              <a:t>△</a:t>
            </a:r>
            <a:r>
              <a:rPr lang="en-US" altLang="zh-CN" sz="2200" b="1" baseline="-25000" dirty="0">
                <a:solidFill>
                  <a:prstClr val="black"/>
                </a:solidFill>
              </a:rPr>
              <a:t>BCD</a:t>
            </a:r>
            <a:r>
              <a:rPr lang="en-US" altLang="zh-CN" sz="2200" b="1" dirty="0">
                <a:solidFill>
                  <a:prstClr val="black"/>
                </a:solidFill>
              </a:rPr>
              <a:t>=S</a:t>
            </a:r>
            <a:r>
              <a:rPr lang="zh-CN" altLang="en-US" sz="2200" b="1" baseline="-25000" dirty="0">
                <a:solidFill>
                  <a:prstClr val="black"/>
                </a:solidFill>
              </a:rPr>
              <a:t>△</a:t>
            </a:r>
            <a:r>
              <a:rPr lang="en-US" altLang="zh-CN" sz="2200" b="1" baseline="-25000" dirty="0">
                <a:solidFill>
                  <a:prstClr val="black"/>
                </a:solidFill>
              </a:rPr>
              <a:t>CDM</a:t>
            </a:r>
            <a:r>
              <a:rPr lang="en-US" altLang="zh-CN" sz="2200" b="1" dirty="0">
                <a:solidFill>
                  <a:prstClr val="black"/>
                </a:solidFill>
              </a:rPr>
              <a:t>+S</a:t>
            </a:r>
            <a:r>
              <a:rPr lang="zh-CN" altLang="en-US" sz="2200" b="1" baseline="-25000" dirty="0">
                <a:solidFill>
                  <a:prstClr val="black"/>
                </a:solidFill>
              </a:rPr>
              <a:t>△</a:t>
            </a:r>
            <a:r>
              <a:rPr lang="en-US" altLang="zh-CN" sz="2200" b="1" baseline="-25000" dirty="0">
                <a:solidFill>
                  <a:prstClr val="black"/>
                </a:solidFill>
              </a:rPr>
              <a:t>DMB</a:t>
            </a:r>
          </a:p>
          <a:p>
            <a:pPr lvl="0"/>
            <a:r>
              <a:rPr lang="en-US" altLang="zh-CN" sz="2200" b="1" dirty="0">
                <a:solidFill>
                  <a:prstClr val="black"/>
                </a:solidFill>
              </a:rPr>
              <a:t>=</a:t>
            </a:r>
            <a:r>
              <a:rPr lang="zh-CN" altLang="en-US" sz="2200" b="1" dirty="0">
                <a:solidFill>
                  <a:prstClr val="black"/>
                </a:solidFill>
              </a:rPr>
              <a:t>（</a:t>
            </a:r>
            <a:r>
              <a:rPr lang="en-US" altLang="zh-CN" sz="2200" b="1" dirty="0">
                <a:solidFill>
                  <a:prstClr val="black"/>
                </a:solidFill>
              </a:rPr>
              <a:t>-m²+4m</a:t>
            </a:r>
            <a:r>
              <a:rPr lang="zh-CN" altLang="en-US" sz="2200" b="1" dirty="0">
                <a:solidFill>
                  <a:prstClr val="black"/>
                </a:solidFill>
              </a:rPr>
              <a:t>）</a:t>
            </a:r>
            <a:r>
              <a:rPr lang="en-US" altLang="zh-CN" sz="2200" b="1" dirty="0">
                <a:solidFill>
                  <a:prstClr val="black"/>
                </a:solidFill>
              </a:rPr>
              <a:t>m+</a:t>
            </a:r>
            <a:r>
              <a:rPr lang="zh-CN" altLang="en-US" sz="2200" b="1" dirty="0">
                <a:solidFill>
                  <a:prstClr val="black"/>
                </a:solidFill>
              </a:rPr>
              <a:t>（</a:t>
            </a:r>
            <a:r>
              <a:rPr lang="en-US" altLang="zh-CN" sz="2200" b="1" dirty="0">
                <a:solidFill>
                  <a:prstClr val="black"/>
                </a:solidFill>
              </a:rPr>
              <a:t> -m²+4m </a:t>
            </a:r>
            <a:r>
              <a:rPr lang="zh-CN" altLang="en-US" sz="2200" b="1" dirty="0">
                <a:solidFill>
                  <a:prstClr val="black"/>
                </a:solidFill>
              </a:rPr>
              <a:t>）（</a:t>
            </a:r>
            <a:r>
              <a:rPr lang="en-US" altLang="zh-CN" sz="2200" b="1" dirty="0">
                <a:solidFill>
                  <a:prstClr val="black"/>
                </a:solidFill>
              </a:rPr>
              <a:t> 4-m </a:t>
            </a:r>
            <a:r>
              <a:rPr lang="zh-CN" altLang="en-US" sz="2200" b="1" dirty="0">
                <a:solidFill>
                  <a:prstClr val="black"/>
                </a:solidFill>
              </a:rPr>
              <a:t>）</a:t>
            </a:r>
            <a:endParaRPr lang="en-US" altLang="zh-CN" sz="2200" b="1" dirty="0">
              <a:solidFill>
                <a:prstClr val="black"/>
              </a:solidFill>
            </a:endParaRPr>
          </a:p>
          <a:p>
            <a:pPr lvl="0"/>
            <a:r>
              <a:rPr lang="en-US" altLang="zh-CN" sz="2200" b="1" dirty="0">
                <a:solidFill>
                  <a:prstClr val="black"/>
                </a:solidFill>
              </a:rPr>
              <a:t>=-</a:t>
            </a:r>
            <a:r>
              <a:rPr lang="en-US" altLang="zh-CN" sz="2200" b="1" dirty="0" smtClean="0">
                <a:solidFill>
                  <a:prstClr val="black"/>
                </a:solidFill>
              </a:rPr>
              <a:t>2m²+8m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35896" y="3645024"/>
            <a:ext cx="4464496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2200" b="1" dirty="0">
                <a:solidFill>
                  <a:prstClr val="black"/>
                </a:solidFill>
              </a:rPr>
              <a:t>=-2</a:t>
            </a:r>
            <a:r>
              <a:rPr lang="zh-CN" altLang="en-US" sz="2200" b="1" dirty="0">
                <a:solidFill>
                  <a:prstClr val="black"/>
                </a:solidFill>
              </a:rPr>
              <a:t>（</a:t>
            </a:r>
            <a:r>
              <a:rPr lang="en-US" altLang="zh-CN" sz="2200" b="1" dirty="0">
                <a:solidFill>
                  <a:prstClr val="black"/>
                </a:solidFill>
              </a:rPr>
              <a:t>m²-4m+4-4</a:t>
            </a:r>
            <a:r>
              <a:rPr lang="zh-CN" altLang="en-US" sz="2200" b="1" dirty="0">
                <a:solidFill>
                  <a:prstClr val="black"/>
                </a:solidFill>
              </a:rPr>
              <a:t>）</a:t>
            </a:r>
            <a:endParaRPr lang="en-US" altLang="zh-CN" sz="2200" b="1" dirty="0">
              <a:solidFill>
                <a:prstClr val="black"/>
              </a:solidFill>
            </a:endParaRPr>
          </a:p>
          <a:p>
            <a:pPr lvl="0"/>
            <a:r>
              <a:rPr lang="en-US" altLang="zh-CN" sz="2200" b="1" dirty="0">
                <a:solidFill>
                  <a:srgbClr val="FF0000"/>
                </a:solidFill>
              </a:rPr>
              <a:t>=-2</a:t>
            </a:r>
            <a:r>
              <a:rPr lang="zh-CN" altLang="en-US" sz="2200" b="1" dirty="0">
                <a:solidFill>
                  <a:srgbClr val="FF0000"/>
                </a:solidFill>
              </a:rPr>
              <a:t>（</a:t>
            </a:r>
            <a:r>
              <a:rPr lang="en-US" altLang="zh-CN" sz="2200" b="1" dirty="0">
                <a:solidFill>
                  <a:srgbClr val="FF0000"/>
                </a:solidFill>
              </a:rPr>
              <a:t>m-2</a:t>
            </a:r>
            <a:r>
              <a:rPr lang="zh-CN" altLang="en-US" sz="2200" b="1" dirty="0">
                <a:solidFill>
                  <a:srgbClr val="FF0000"/>
                </a:solidFill>
              </a:rPr>
              <a:t>）</a:t>
            </a:r>
            <a:r>
              <a:rPr lang="en-US" altLang="zh-CN" sz="2200" b="1" dirty="0">
                <a:solidFill>
                  <a:srgbClr val="FF0000"/>
                </a:solidFill>
              </a:rPr>
              <a:t>²+8</a:t>
            </a:r>
          </a:p>
          <a:p>
            <a:pPr lvl="0"/>
            <a:r>
              <a:rPr lang="zh-CN" altLang="en-US" sz="2200" b="1" dirty="0">
                <a:solidFill>
                  <a:prstClr val="black"/>
                </a:solidFill>
              </a:rPr>
              <a:t>∵</a:t>
            </a:r>
            <a:r>
              <a:rPr lang="en-US" altLang="zh-CN" sz="2200" b="1" dirty="0">
                <a:solidFill>
                  <a:prstClr val="black"/>
                </a:solidFill>
              </a:rPr>
              <a:t>-2&lt;0</a:t>
            </a:r>
            <a:r>
              <a:rPr lang="zh-CN" altLang="en-US" sz="2200" b="1" dirty="0">
                <a:solidFill>
                  <a:prstClr val="black"/>
                </a:solidFill>
              </a:rPr>
              <a:t>，</a:t>
            </a:r>
            <a:r>
              <a:rPr lang="en-US" altLang="zh-CN" sz="2200" b="1" dirty="0">
                <a:solidFill>
                  <a:prstClr val="black"/>
                </a:solidFill>
              </a:rPr>
              <a:t>1&lt;m&lt;4</a:t>
            </a:r>
          </a:p>
          <a:p>
            <a:pPr lvl="0"/>
            <a:r>
              <a:rPr lang="zh-CN" altLang="en-US" sz="2200" b="1" dirty="0">
                <a:solidFill>
                  <a:prstClr val="black"/>
                </a:solidFill>
              </a:rPr>
              <a:t>∴当</a:t>
            </a:r>
            <a:r>
              <a:rPr lang="en-US" altLang="zh-CN" sz="2200" b="1" dirty="0">
                <a:solidFill>
                  <a:prstClr val="black"/>
                </a:solidFill>
              </a:rPr>
              <a:t>m=2</a:t>
            </a:r>
            <a:r>
              <a:rPr lang="zh-CN" altLang="en-US" sz="2200" b="1" dirty="0">
                <a:solidFill>
                  <a:prstClr val="black"/>
                </a:solidFill>
              </a:rPr>
              <a:t>时，</a:t>
            </a:r>
            <a:r>
              <a:rPr lang="en-US" altLang="zh-CN" sz="2200" b="1" dirty="0">
                <a:solidFill>
                  <a:prstClr val="black"/>
                </a:solidFill>
              </a:rPr>
              <a:t> S</a:t>
            </a:r>
            <a:r>
              <a:rPr lang="zh-CN" altLang="en-US" sz="2200" b="1" baseline="-25000" dirty="0">
                <a:solidFill>
                  <a:prstClr val="black"/>
                </a:solidFill>
              </a:rPr>
              <a:t>△</a:t>
            </a:r>
            <a:r>
              <a:rPr lang="en-US" altLang="zh-CN" sz="2200" b="1" baseline="-25000" dirty="0">
                <a:solidFill>
                  <a:prstClr val="black"/>
                </a:solidFill>
              </a:rPr>
              <a:t>BCD</a:t>
            </a:r>
            <a:r>
              <a:rPr lang="zh-CN" altLang="en-US" sz="2200" b="1" dirty="0">
                <a:solidFill>
                  <a:prstClr val="black"/>
                </a:solidFill>
              </a:rPr>
              <a:t>有最大值</a:t>
            </a:r>
            <a:r>
              <a:rPr lang="en-US" altLang="zh-CN" sz="2200" b="1" dirty="0">
                <a:solidFill>
                  <a:prstClr val="black"/>
                </a:solidFill>
              </a:rPr>
              <a:t>8.</a:t>
            </a:r>
          </a:p>
          <a:p>
            <a:endParaRPr lang="zh-CN" altLang="en-US" dirty="0"/>
          </a:p>
        </p:txBody>
      </p:sp>
      <p:cxnSp>
        <p:nvCxnSpPr>
          <p:cNvPr id="8" name="直接连接符 7"/>
          <p:cNvCxnSpPr/>
          <p:nvPr/>
        </p:nvCxnSpPr>
        <p:spPr>
          <a:xfrm>
            <a:off x="2267744" y="3068960"/>
            <a:ext cx="0" cy="115212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195736" y="414908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M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0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板块</a:t>
            </a:r>
            <a:r>
              <a:rPr lang="zh-CN" altLang="en-US" sz="2400" b="1" dirty="0"/>
              <a:t>三</a:t>
            </a:r>
            <a:r>
              <a:rPr lang="zh-CN" altLang="en-US" sz="2400" b="1" dirty="0" smtClean="0"/>
              <a:t>：总结回顾</a:t>
            </a:r>
            <a:endParaRPr lang="zh-CN" altLang="en-US" sz="2400" b="1" dirty="0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115616" y="1207785"/>
            <a:ext cx="676875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altLang="zh-CN" sz="2400" dirty="0">
                <a:latin typeface="Calibri" pitchFamily="34" charset="0"/>
                <a:ea typeface="宋体" pitchFamily="2" charset="-122"/>
                <a:cs typeface="Times New Roman" pitchFamily="18" charset="0"/>
              </a:rPr>
              <a:t>1</a:t>
            </a:r>
            <a:r>
              <a:rPr lang="zh-CN" altLang="en-US" sz="2400" dirty="0">
                <a:latin typeface="Calibri" pitchFamily="34" charset="0"/>
                <a:ea typeface="宋体" pitchFamily="2" charset="-122"/>
                <a:cs typeface="Times New Roman" pitchFamily="18" charset="0"/>
              </a:rPr>
              <a:t>、求图形面积方法的</a:t>
            </a:r>
            <a:r>
              <a:rPr lang="zh-CN" altLang="en-US" sz="2400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选择：</a:t>
            </a:r>
            <a:endParaRPr lang="en-US" altLang="zh-CN" sz="2400" dirty="0" smtClean="0">
              <a:latin typeface="Calibri" pitchFamily="34" charset="0"/>
              <a:ea typeface="宋体" pitchFamily="2" charset="-122"/>
              <a:cs typeface="Times New Roman" pitchFamily="18" charset="0"/>
            </a:endParaRPr>
          </a:p>
          <a:p>
            <a:r>
              <a:rPr lang="zh-CN" altLang="en-US" sz="2400" b="1" dirty="0"/>
              <a:t>三角形的一边在坐标轴上（或平行于坐标轴） ，三角形面积可直接由面积公式</a:t>
            </a:r>
            <a:r>
              <a:rPr lang="zh-CN" altLang="en-US" sz="2400" b="1" dirty="0" smtClean="0"/>
              <a:t>得到</a:t>
            </a:r>
            <a:r>
              <a:rPr lang="en-US" altLang="zh-CN" sz="2400" b="1" dirty="0" smtClean="0"/>
              <a:t>;</a:t>
            </a:r>
            <a:endParaRPr lang="zh-CN" altLang="en-US" sz="2400" b="1" dirty="0"/>
          </a:p>
          <a:p>
            <a:r>
              <a:rPr lang="zh-CN" altLang="en-US" sz="2400" b="1" dirty="0"/>
              <a:t>三角形没有边在坐标轴上（或平行于坐标轴</a:t>
            </a:r>
            <a:r>
              <a:rPr lang="zh-CN" altLang="en-US" sz="2400" b="1" dirty="0" smtClean="0"/>
              <a:t>）</a:t>
            </a:r>
            <a:r>
              <a:rPr lang="en-US" altLang="zh-CN" sz="2400" b="1" dirty="0" smtClean="0"/>
              <a:t>,</a:t>
            </a:r>
            <a:r>
              <a:rPr lang="zh-CN" altLang="en-US" sz="2400" b="1" dirty="0" smtClean="0"/>
              <a:t>利用</a:t>
            </a:r>
            <a:r>
              <a:rPr lang="zh-CN" altLang="en-US" sz="2400" b="1" dirty="0"/>
              <a:t>“补形”或“割形”将三角形</a:t>
            </a:r>
            <a:r>
              <a:rPr lang="zh-CN" altLang="en-US" sz="2400" b="1" dirty="0">
                <a:solidFill>
                  <a:srgbClr val="FF0000"/>
                </a:solidFill>
              </a:rPr>
              <a:t>转化</a:t>
            </a:r>
            <a:r>
              <a:rPr lang="zh-CN" altLang="en-US" sz="2400" b="1" dirty="0"/>
              <a:t>成有一边在坐标轴上</a:t>
            </a:r>
            <a:r>
              <a:rPr lang="zh-CN" altLang="en-US" sz="2400" b="1" dirty="0" smtClean="0"/>
              <a:t>的规则图形的</a:t>
            </a:r>
            <a:r>
              <a:rPr lang="zh-CN" altLang="en-US" sz="2400" b="1" dirty="0"/>
              <a:t>面积之和或面积之</a:t>
            </a:r>
            <a:r>
              <a:rPr lang="zh-CN" altLang="en-US" sz="2400" b="1" dirty="0" smtClean="0"/>
              <a:t>差</a:t>
            </a:r>
            <a:r>
              <a:rPr lang="en-US" altLang="zh-CN" sz="2400" b="1" dirty="0" smtClean="0"/>
              <a:t>.</a:t>
            </a:r>
            <a:endParaRPr lang="zh-CN" altLang="en-US" sz="2400" b="1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zh-CN" altLang="en-US" sz="2400" dirty="0">
              <a:latin typeface="Calibri" pitchFamily="34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400" dirty="0">
                <a:latin typeface="Calibri" pitchFamily="34" charset="0"/>
                <a:ea typeface="宋体" pitchFamily="2" charset="-122"/>
                <a:cs typeface="Times New Roman" pitchFamily="18" charset="0"/>
              </a:rPr>
              <a:t>2</a:t>
            </a:r>
            <a:r>
              <a:rPr lang="zh-CN" altLang="en-US" sz="2400" dirty="0">
                <a:latin typeface="Calibri" pitchFamily="34" charset="0"/>
                <a:ea typeface="宋体" pitchFamily="2" charset="-122"/>
                <a:cs typeface="Times New Roman" pitchFamily="18" charset="0"/>
              </a:rPr>
              <a:t>、数学</a:t>
            </a:r>
            <a:r>
              <a:rPr lang="zh-CN" altLang="en-US" sz="2400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思想方法：数形结合</a:t>
            </a:r>
            <a:r>
              <a:rPr lang="zh-CN" altLang="en-US" sz="240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，</a:t>
            </a:r>
            <a:r>
              <a:rPr lang="zh-CN" altLang="en-US" sz="240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转化，方程</a:t>
            </a:r>
            <a:endParaRPr lang="zh-CN" altLang="en-US" sz="2400" dirty="0">
              <a:latin typeface="Calibri" pitchFamily="34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zh-CN" altLang="en-US" sz="2400" dirty="0">
              <a:latin typeface="Calibri" pitchFamily="34" charset="0"/>
              <a:ea typeface="宋体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0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0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板块四：拓展训练</a:t>
            </a:r>
            <a:endParaRPr lang="zh-CN" altLang="en-US" sz="2400" b="1" dirty="0"/>
          </a:p>
        </p:txBody>
      </p:sp>
      <p:pic>
        <p:nvPicPr>
          <p:cNvPr id="3073" name="图片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20888"/>
            <a:ext cx="3096344" cy="4265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51520" y="620688"/>
            <a:ext cx="80648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+mn-ea"/>
              </a:rPr>
              <a:t>1</a:t>
            </a:r>
            <a:r>
              <a:rPr lang="zh-CN" altLang="zh-CN" sz="2400" dirty="0">
                <a:latin typeface="+mn-ea"/>
              </a:rPr>
              <a:t>、如图，抛物线经过</a:t>
            </a:r>
            <a:r>
              <a:rPr lang="en-US" altLang="zh-CN" sz="2400" dirty="0">
                <a:latin typeface="+mn-ea"/>
              </a:rPr>
              <a:t>A</a:t>
            </a:r>
            <a:r>
              <a:rPr lang="zh-CN" altLang="zh-CN" sz="2400" dirty="0">
                <a:latin typeface="+mn-ea"/>
              </a:rPr>
              <a:t>（</a:t>
            </a:r>
            <a:r>
              <a:rPr lang="en-US" altLang="zh-CN" sz="2400" dirty="0">
                <a:latin typeface="+mn-ea"/>
              </a:rPr>
              <a:t>1</a:t>
            </a:r>
            <a:r>
              <a:rPr lang="zh-CN" altLang="zh-CN" sz="2400" dirty="0">
                <a:latin typeface="+mn-ea"/>
              </a:rPr>
              <a:t>，</a:t>
            </a:r>
            <a:r>
              <a:rPr lang="en-US" altLang="zh-CN" sz="2400" dirty="0">
                <a:latin typeface="+mn-ea"/>
              </a:rPr>
              <a:t>0</a:t>
            </a:r>
            <a:r>
              <a:rPr lang="zh-CN" altLang="zh-CN" sz="2400" dirty="0">
                <a:latin typeface="+mn-ea"/>
              </a:rPr>
              <a:t>），</a:t>
            </a:r>
            <a:r>
              <a:rPr lang="en-US" altLang="zh-CN" sz="2400" dirty="0">
                <a:latin typeface="+mn-ea"/>
              </a:rPr>
              <a:t>B</a:t>
            </a:r>
            <a:r>
              <a:rPr lang="zh-CN" altLang="zh-CN" sz="2400" dirty="0">
                <a:latin typeface="+mn-ea"/>
              </a:rPr>
              <a:t>（</a:t>
            </a:r>
            <a:r>
              <a:rPr lang="en-US" altLang="zh-CN" sz="2400" dirty="0">
                <a:latin typeface="+mn-ea"/>
              </a:rPr>
              <a:t>4</a:t>
            </a:r>
            <a:r>
              <a:rPr lang="zh-CN" altLang="zh-CN" sz="2400" dirty="0">
                <a:latin typeface="+mn-ea"/>
              </a:rPr>
              <a:t>，</a:t>
            </a:r>
            <a:r>
              <a:rPr lang="en-US" altLang="zh-CN" sz="2400" dirty="0">
                <a:latin typeface="+mn-ea"/>
              </a:rPr>
              <a:t>0</a:t>
            </a:r>
            <a:r>
              <a:rPr lang="zh-CN" altLang="zh-CN" sz="2400" dirty="0">
                <a:latin typeface="+mn-ea"/>
              </a:rPr>
              <a:t>），</a:t>
            </a:r>
            <a:r>
              <a:rPr lang="en-US" altLang="zh-CN" sz="2400" dirty="0">
                <a:latin typeface="+mn-ea"/>
              </a:rPr>
              <a:t> C</a:t>
            </a:r>
            <a:r>
              <a:rPr lang="zh-CN" altLang="zh-CN" sz="2400" dirty="0">
                <a:latin typeface="+mn-ea"/>
              </a:rPr>
              <a:t>（</a:t>
            </a:r>
            <a:r>
              <a:rPr lang="en-US" altLang="zh-CN" sz="2400" dirty="0">
                <a:latin typeface="+mn-ea"/>
              </a:rPr>
              <a:t>0</a:t>
            </a:r>
            <a:r>
              <a:rPr lang="zh-CN" altLang="zh-CN" sz="2400" dirty="0">
                <a:latin typeface="+mn-ea"/>
              </a:rPr>
              <a:t>，</a:t>
            </a:r>
            <a:r>
              <a:rPr lang="en-US" altLang="zh-CN" sz="2400" dirty="0">
                <a:latin typeface="+mn-ea"/>
              </a:rPr>
              <a:t>-4</a:t>
            </a:r>
            <a:r>
              <a:rPr lang="zh-CN" altLang="zh-CN" sz="2400" dirty="0">
                <a:latin typeface="+mn-ea"/>
              </a:rPr>
              <a:t>）三点。 </a:t>
            </a:r>
          </a:p>
          <a:p>
            <a:r>
              <a:rPr lang="zh-CN" altLang="zh-CN" sz="2400" dirty="0">
                <a:latin typeface="+mn-ea"/>
              </a:rPr>
              <a:t>（</a:t>
            </a:r>
            <a:r>
              <a:rPr lang="en-US" altLang="zh-CN" sz="2400" dirty="0">
                <a:latin typeface="+mn-ea"/>
              </a:rPr>
              <a:t>1</a:t>
            </a:r>
            <a:r>
              <a:rPr lang="zh-CN" altLang="zh-CN" sz="2400" dirty="0">
                <a:latin typeface="+mn-ea"/>
              </a:rPr>
              <a:t>）求这条抛物线的解析式；</a:t>
            </a:r>
            <a:r>
              <a:rPr lang="en-US" altLang="zh-CN" sz="2400" dirty="0">
                <a:latin typeface="+mn-ea"/>
              </a:rPr>
              <a:t> </a:t>
            </a:r>
            <a:endParaRPr lang="zh-CN" altLang="zh-CN" sz="2400" dirty="0">
              <a:latin typeface="+mn-ea"/>
            </a:endParaRPr>
          </a:p>
          <a:p>
            <a:r>
              <a:rPr lang="zh-CN" altLang="zh-CN" sz="2400" dirty="0">
                <a:latin typeface="+mn-ea"/>
              </a:rPr>
              <a:t>（</a:t>
            </a:r>
            <a:r>
              <a:rPr lang="en-US" altLang="zh-CN" sz="2400" dirty="0">
                <a:latin typeface="+mn-ea"/>
              </a:rPr>
              <a:t>2</a:t>
            </a:r>
            <a:r>
              <a:rPr lang="zh-CN" altLang="zh-CN" sz="2400" dirty="0">
                <a:latin typeface="+mn-ea"/>
              </a:rPr>
              <a:t>）点</a:t>
            </a:r>
            <a:r>
              <a:rPr lang="en-US" altLang="zh-CN" sz="2400" dirty="0">
                <a:latin typeface="+mn-ea"/>
              </a:rPr>
              <a:t>Q</a:t>
            </a:r>
            <a:r>
              <a:rPr lang="zh-CN" altLang="zh-CN" sz="2400" dirty="0">
                <a:latin typeface="+mn-ea"/>
              </a:rPr>
              <a:t>是线段</a:t>
            </a:r>
            <a:r>
              <a:rPr lang="en-US" altLang="zh-CN" sz="2400" dirty="0">
                <a:latin typeface="+mn-ea"/>
              </a:rPr>
              <a:t>AB</a:t>
            </a:r>
            <a:r>
              <a:rPr lang="zh-CN" altLang="zh-CN" sz="2400" dirty="0">
                <a:latin typeface="+mn-ea"/>
              </a:rPr>
              <a:t>上的动点，过点</a:t>
            </a:r>
            <a:r>
              <a:rPr lang="en-US" altLang="zh-CN" sz="2400" dirty="0">
                <a:latin typeface="+mn-ea"/>
              </a:rPr>
              <a:t>Q</a:t>
            </a:r>
            <a:r>
              <a:rPr lang="zh-CN" altLang="zh-CN" sz="2400" dirty="0">
                <a:latin typeface="+mn-ea"/>
              </a:rPr>
              <a:t>作</a:t>
            </a:r>
            <a:r>
              <a:rPr lang="en-US" altLang="zh-CN" sz="2400" dirty="0">
                <a:latin typeface="+mn-ea"/>
              </a:rPr>
              <a:t>QE∥AC</a:t>
            </a:r>
            <a:r>
              <a:rPr lang="zh-CN" altLang="zh-CN" sz="2400" dirty="0">
                <a:latin typeface="+mn-ea"/>
              </a:rPr>
              <a:t>， 交</a:t>
            </a:r>
            <a:r>
              <a:rPr lang="en-US" altLang="zh-CN" sz="2400" dirty="0">
                <a:latin typeface="+mn-ea"/>
              </a:rPr>
              <a:t>BC</a:t>
            </a:r>
            <a:r>
              <a:rPr lang="zh-CN" altLang="zh-CN" sz="2400" dirty="0">
                <a:latin typeface="+mn-ea"/>
              </a:rPr>
              <a:t>于点</a:t>
            </a:r>
            <a:r>
              <a:rPr lang="en-US" altLang="zh-CN" sz="2400" dirty="0">
                <a:latin typeface="+mn-ea"/>
              </a:rPr>
              <a:t>E</a:t>
            </a:r>
            <a:r>
              <a:rPr lang="zh-CN" altLang="zh-CN" sz="2400" dirty="0">
                <a:latin typeface="+mn-ea"/>
              </a:rPr>
              <a:t>，连接</a:t>
            </a:r>
            <a:r>
              <a:rPr lang="en-US" altLang="zh-CN" sz="2400" dirty="0">
                <a:latin typeface="+mn-ea"/>
              </a:rPr>
              <a:t>CQ</a:t>
            </a:r>
            <a:r>
              <a:rPr lang="zh-CN" altLang="zh-CN" sz="2400" dirty="0">
                <a:latin typeface="+mn-ea"/>
              </a:rPr>
              <a:t>，求△</a:t>
            </a:r>
            <a:r>
              <a:rPr lang="en-US" altLang="zh-CN" sz="2400" dirty="0">
                <a:latin typeface="+mn-ea"/>
              </a:rPr>
              <a:t>CQE</a:t>
            </a:r>
            <a:r>
              <a:rPr lang="zh-CN" altLang="zh-CN" sz="2400" dirty="0">
                <a:latin typeface="+mn-ea"/>
              </a:rPr>
              <a:t>的面积最大值。</a:t>
            </a:r>
          </a:p>
          <a:p>
            <a:endParaRPr lang="zh-CN" altLang="en-US" sz="24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752</TotalTime>
  <Words>1079</Words>
  <Application>Microsoft Office PowerPoint</Application>
  <PresentationFormat>全屏显示(4:3)</PresentationFormat>
  <Paragraphs>100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DELL</dc:creator>
  <cp:lastModifiedBy>DELL</cp:lastModifiedBy>
  <cp:revision>3</cp:revision>
  <dcterms:created xsi:type="dcterms:W3CDTF">2021-03-14T12:56:38Z</dcterms:created>
  <dcterms:modified xsi:type="dcterms:W3CDTF">2021-03-16T14:54:03Z</dcterms:modified>
</cp:coreProperties>
</file>