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75" r:id="rId2"/>
    <p:sldId id="284" r:id="rId3"/>
    <p:sldId id="259" r:id="rId4"/>
    <p:sldId id="285" r:id="rId5"/>
    <p:sldId id="278" r:id="rId6"/>
    <p:sldId id="268" r:id="rId7"/>
    <p:sldId id="287" r:id="rId8"/>
  </p:sldIdLst>
  <p:sldSz cx="9144000" cy="6858000" type="screen4x3"/>
  <p:notesSz cx="6858000" cy="9947275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 showGuides="1">
      <p:cViewPr varScale="1">
        <p:scale>
          <a:sx n="68" d="100"/>
          <a:sy n="68" d="100"/>
        </p:scale>
        <p:origin x="14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99D06-E293-4BBC-8AEC-21E678C8DC4A}" type="datetimeFigureOut">
              <a:rPr lang="zh-CN" altLang="en-US" smtClean="0"/>
              <a:t>2021/4/1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CA78A-0A22-4B1D-8112-3DF9ECA9ED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87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4CA78A-0A22-4B1D-8112-3DF9ECA9ED7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97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/>
          <p:nvPr/>
        </p:nvSpPr>
        <p:spPr>
          <a:xfrm>
            <a:off x="1219288" y="2057436"/>
            <a:ext cx="74676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10.4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　分式的乘除（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</a:p>
        </p:txBody>
      </p:sp>
      <p:sp>
        <p:nvSpPr>
          <p:cNvPr id="11267" name="Rectangle 8"/>
          <p:cNvSpPr/>
          <p:nvPr/>
        </p:nvSpPr>
        <p:spPr>
          <a:xfrm>
            <a:off x="7358063" y="500063"/>
            <a:ext cx="1735137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八年级</a:t>
            </a:r>
            <a:r>
              <a:rPr lang="en-US" altLang="zh-CN" sz="2000" b="1" dirty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000" b="1" dirty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下册</a:t>
            </a:r>
            <a:r>
              <a:rPr lang="en-US" altLang="zh-CN" sz="2000" b="1" dirty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</a:p>
        </p:txBody>
      </p:sp>
      <p:sp>
        <p:nvSpPr>
          <p:cNvPr id="11268" name="Rectangle 8"/>
          <p:cNvSpPr/>
          <p:nvPr/>
        </p:nvSpPr>
        <p:spPr>
          <a:xfrm>
            <a:off x="6372225" y="1557338"/>
            <a:ext cx="184150" cy="625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sz="3500" b="1" dirty="0">
              <a:solidFill>
                <a:srgbClr val="33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9" name="Rectangle 7"/>
          <p:cNvSpPr/>
          <p:nvPr/>
        </p:nvSpPr>
        <p:spPr>
          <a:xfrm>
            <a:off x="5651500" y="333375"/>
            <a:ext cx="1809750" cy="579438"/>
          </a:xfrm>
          <a:prstGeom prst="rect">
            <a:avLst/>
          </a:prstGeom>
          <a:noFill/>
          <a:ln w="19050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3366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初中数学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1055E62-C277-4268-87C3-F683458F15A5}"/>
              </a:ext>
            </a:extLst>
          </p:cNvPr>
          <p:cNvSpPr txBox="1"/>
          <p:nvPr/>
        </p:nvSpPr>
        <p:spPr>
          <a:xfrm>
            <a:off x="2957092" y="3471934"/>
            <a:ext cx="3229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宋体" panose="02010600030101010101" pitchFamily="2" charset="-122"/>
              </a:rPr>
              <a:t>飞龙中学</a:t>
            </a:r>
            <a:r>
              <a:rPr lang="en-US" altLang="zh-CN" sz="2400" dirty="0">
                <a:latin typeface="宋体" panose="02010600030101010101" pitchFamily="2" charset="-122"/>
              </a:rPr>
              <a:t>   </a:t>
            </a:r>
            <a:r>
              <a:rPr lang="zh-CN" altLang="en-US" sz="2400" dirty="0">
                <a:latin typeface="宋体" panose="02010600030101010101" pitchFamily="2" charset="-122"/>
              </a:rPr>
              <a:t>周叶舟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6" name="Object 7"/>
              <p:cNvSpPr txBox="1"/>
              <p:nvPr/>
            </p:nvSpPr>
            <p:spPr>
              <a:xfrm>
                <a:off x="3124238" y="3719649"/>
                <a:ext cx="1711624" cy="1378333"/>
              </a:xfrm>
              <a:prstGeom prst="rect">
                <a:avLst/>
              </a:prstGeom>
              <a:noFill/>
              <a:ln w="38100">
                <a:noFill/>
                <a:miter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zh-CN" alt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zh-CN" altLang="en-US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zh-CN" alt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zh-CN" altLang="en-US" sz="32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en-US" altLang="zh-CN" sz="32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zh-CN" altLang="en-US" sz="1050" b="1" dirty="0"/>
              </a:p>
            </p:txBody>
          </p:sp>
        </mc:Choice>
        <mc:Fallback xmlns="">
          <p:sp>
            <p:nvSpPr>
              <p:cNvPr id="1026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38" y="3719649"/>
                <a:ext cx="1711624" cy="13783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noFill/>
                <a:miter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1" name="Rectangle 8"/>
          <p:cNvSpPr/>
          <p:nvPr/>
        </p:nvSpPr>
        <p:spPr>
          <a:xfrm>
            <a:off x="457308" y="2970707"/>
            <a:ext cx="10123160" cy="1169551"/>
          </a:xfrm>
          <a:prstGeom prst="rect">
            <a:avLst/>
          </a:prstGeom>
          <a:noFill/>
          <a:ln w="19050">
            <a:noFill/>
          </a:ln>
        </p:spPr>
        <p:txBody>
          <a:bodyPr wrap="square" anchor="ctr">
            <a:spAutoFit/>
          </a:bodyPr>
          <a:lstStyle/>
          <a:p>
            <a:pPr indent="381000" eaLnBrk="0" hangingPunct="0"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cs typeface="Times New Roman" panose="02020603050405020304" pitchFamily="18" charset="0"/>
              </a:rPr>
              <a:t>问题：类比分数的乘法，</a:t>
            </a:r>
            <a:r>
              <a:rPr lang="zh-CN" altLang="en-US" sz="2800" b="1" dirty="0">
                <a:latin typeface="+mn-ea"/>
              </a:rPr>
              <a:t>尝试完成</a:t>
            </a:r>
            <a:r>
              <a:rPr lang="zh-CN" altLang="en-US" sz="2800" b="1" dirty="0">
                <a:latin typeface="宋体" panose="02010600030101010101" pitchFamily="2" charset="-122"/>
                <a:cs typeface="Times New Roman" panose="02020603050405020304" pitchFamily="18" charset="0"/>
              </a:rPr>
              <a:t>分式的乘法</a:t>
            </a:r>
            <a:r>
              <a:rPr lang="en-US" altLang="zh-CN" sz="2800" b="1" dirty="0">
                <a:latin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indent="381000" eaLnBrk="0" hangingPunct="0"/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1035" name="文本框 6159"/>
          <p:cNvSpPr txBox="1"/>
          <p:nvPr/>
        </p:nvSpPr>
        <p:spPr>
          <a:xfrm>
            <a:off x="932052" y="158569"/>
            <a:ext cx="6781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6600"/>
                </a:solidFill>
                <a:latin typeface="Arial" panose="020B0604020202020204" pitchFamily="34" charset="0"/>
              </a:rPr>
              <a:t>体悟情境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3F0F05D3-9C54-4F27-BD45-BE49EF561486}"/>
                  </a:ext>
                </a:extLst>
              </p:cNvPr>
              <p:cNvSpPr txBox="1"/>
              <p:nvPr/>
            </p:nvSpPr>
            <p:spPr>
              <a:xfrm>
                <a:off x="1828872" y="959347"/>
                <a:ext cx="3955040" cy="834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latin typeface="+mn-ea"/>
                    <a:ea typeface="+mn-ea"/>
                  </a:rPr>
                  <a:t>计算</a:t>
                </a:r>
                <a14:m>
                  <m:oMath xmlns:m="http://schemas.openxmlformats.org/officeDocument/2006/math">
                    <m:r>
                      <a:rPr lang="zh-CN" altLang="en-US" sz="3200" b="1" i="1">
                        <a:latin typeface="Cambria Math" panose="02040503050406030204" pitchFamily="18" charset="0"/>
                        <a:ea typeface="+mn-ea"/>
                      </a:rPr>
                      <m:t>：</m:t>
                    </m:r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𝟐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𝟗</m:t>
                        </m:r>
                      </m:den>
                    </m:f>
                    <m:r>
                      <a:rPr lang="en-US" altLang="zh-CN" sz="3200" b="1" i="1" smtClean="0">
                        <a:latin typeface="Cambria Math" panose="02040503050406030204" pitchFamily="18" charset="0"/>
                        <a:ea typeface="+mn-ea"/>
                      </a:rPr>
                      <m:t>×</m:t>
                    </m:r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𝟕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𝟓</m:t>
                        </m:r>
                      </m:den>
                    </m:f>
                    <m:r>
                      <a:rPr lang="en-US" altLang="zh-CN" sz="3200" b="1" i="1">
                        <a:latin typeface="Cambria Math" panose="02040503050406030204" pitchFamily="18" charset="0"/>
                        <a:ea typeface="+mn-ea"/>
                      </a:rPr>
                      <m:t>=</m:t>
                    </m:r>
                    <m:r>
                      <a:rPr lang="en-US" altLang="zh-CN" sz="3200" b="1" i="0" smtClean="0">
                        <a:latin typeface="Cambria Math" panose="02040503050406030204" pitchFamily="18" charset="0"/>
                        <a:ea typeface="+mn-ea"/>
                      </a:rPr>
                      <m:t>______</m:t>
                    </m:r>
                  </m:oMath>
                </a14:m>
                <a:endParaRPr lang="zh-CN" altLang="en-US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3F0F05D3-9C54-4F27-BD45-BE49EF561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72" y="959347"/>
                <a:ext cx="3955040" cy="834716"/>
              </a:xfrm>
              <a:prstGeom prst="rect">
                <a:avLst/>
              </a:prstGeom>
              <a:blipFill>
                <a:blip r:embed="rId3"/>
                <a:stretch>
                  <a:fillRect l="-3852" b="-29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9A0B78A7-9645-4A36-8E4B-946C0CBB5DF7}"/>
                  </a:ext>
                </a:extLst>
              </p:cNvPr>
              <p:cNvSpPr txBox="1"/>
              <p:nvPr/>
            </p:nvSpPr>
            <p:spPr>
              <a:xfrm>
                <a:off x="2345432" y="1914650"/>
                <a:ext cx="3955040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altLang="zh-CN" sz="2800" b="1" i="1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CN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altLang="zh-CN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altLang="zh-CN" sz="2800" b="1" i="1">
                          <a:latin typeface="Cambria Math" panose="02040503050406030204" pitchFamily="18" charset="0"/>
                        </a:rPr>
                        <m:t>=_</m:t>
                      </m:r>
                      <m:r>
                        <a:rPr lang="en-US" altLang="zh-CN" sz="2800" b="1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CN" sz="2800" b="1" i="1">
                          <a:latin typeface="Cambria Math" panose="02040503050406030204" pitchFamily="18" charset="0"/>
                        </a:rPr>
                        <m:t>_____</m:t>
                      </m:r>
                    </m:oMath>
                  </m:oMathPara>
                </a14:m>
                <a:endParaRPr lang="zh-CN" altLang="en-US" sz="2400" b="1" i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9A0B78A7-9645-4A36-8E4B-946C0CBB5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432" y="1914650"/>
                <a:ext cx="3955040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44607D05-D48A-4B85-B811-F2F1ACB24DEC}"/>
                  </a:ext>
                </a:extLst>
              </p:cNvPr>
              <p:cNvSpPr txBox="1"/>
              <p:nvPr/>
            </p:nvSpPr>
            <p:spPr>
              <a:xfrm>
                <a:off x="4430335" y="3719649"/>
                <a:ext cx="1142970" cy="1027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3200" b="1" i="1" smtClean="0"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a:rPr lang="en-US" altLang="zh-CN" sz="3200" b="1" i="1">
                              <a:latin typeface="Cambria Math" panose="02040503050406030204" pitchFamily="18" charset="0"/>
                              <a:ea typeface="+mn-ea"/>
                            </a:rPr>
                            <m:t>𝒃</m:t>
                          </m:r>
                          <m:r>
                            <a:rPr lang="en-US" altLang="zh-CN" sz="32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∙</m:t>
                          </m:r>
                          <m:r>
                            <a:rPr lang="en-US" altLang="zh-CN" sz="3200" b="1" i="1">
                              <a:latin typeface="Cambria Math" panose="02040503050406030204" pitchFamily="18" charset="0"/>
                              <a:ea typeface="+mn-ea"/>
                            </a:rPr>
                            <m:t>𝒅</m:t>
                          </m:r>
                        </m:num>
                        <m:den>
                          <m:r>
                            <a:rPr lang="en-US" altLang="zh-CN" sz="3200" b="1" i="1">
                              <a:latin typeface="Cambria Math" panose="02040503050406030204" pitchFamily="18" charset="0"/>
                              <a:ea typeface="+mn-ea"/>
                            </a:rPr>
                            <m:t>𝒂</m:t>
                          </m:r>
                          <m:r>
                            <a:rPr lang="en-US" altLang="zh-CN" sz="32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∙</m:t>
                          </m:r>
                          <m:r>
                            <a:rPr lang="en-US" altLang="zh-CN" sz="3200" b="1" i="1">
                              <a:latin typeface="Cambria Math" panose="02040503050406030204" pitchFamily="18" charset="0"/>
                              <a:ea typeface="+mn-ea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zh-CN" altLang="en-US" sz="3200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44607D05-D48A-4B85-B811-F2F1ACB24D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335" y="3719649"/>
                <a:ext cx="1142970" cy="1027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文本框 29">
            <a:extLst>
              <a:ext uri="{FF2B5EF4-FFF2-40B4-BE49-F238E27FC236}">
                <a16:creationId xmlns:a16="http://schemas.microsoft.com/office/drawing/2014/main" id="{6072741F-195B-4B0D-9B6E-D3E6A345D2FD}"/>
              </a:ext>
            </a:extLst>
          </p:cNvPr>
          <p:cNvSpPr txBox="1"/>
          <p:nvPr/>
        </p:nvSpPr>
        <p:spPr>
          <a:xfrm>
            <a:off x="762100" y="5043472"/>
            <a:ext cx="7862950" cy="83099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3300"/>
                </a:solidFill>
                <a:latin typeface="宋体" panose="02010600030101010101" pitchFamily="2" charset="-122"/>
              </a:rPr>
              <a:t>分式的乘法法则：</a:t>
            </a:r>
            <a:r>
              <a:rPr lang="zh-CN" altLang="en-US" sz="2400" b="1" dirty="0">
                <a:latin typeface="宋体" panose="02010600030101010101" pitchFamily="2" charset="-122"/>
              </a:rPr>
              <a:t>分式乘分式，用分子的积做积的分子，分母的积做积的分母</a:t>
            </a:r>
            <a:r>
              <a:rPr lang="en-US" altLang="zh-CN" sz="2400" b="1" dirty="0">
                <a:latin typeface="宋体" panose="02010600030101010101" pitchFamily="2" charset="-122"/>
              </a:rPr>
              <a:t>.</a:t>
            </a:r>
            <a:r>
              <a:rPr lang="zh-CN" altLang="en-US" sz="2400" b="1" dirty="0">
                <a:latin typeface="宋体" panose="02010600030101010101" pitchFamily="2" charset="-122"/>
              </a:rPr>
              <a:t>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1832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31" grpId="0"/>
      <p:bldP spid="23" grpId="0"/>
      <p:bldP spid="14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矩形 9222"/>
          <p:cNvSpPr/>
          <p:nvPr/>
        </p:nvSpPr>
        <p:spPr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80" name="文本框 9227"/>
          <p:cNvSpPr txBox="1"/>
          <p:nvPr/>
        </p:nvSpPr>
        <p:spPr>
          <a:xfrm>
            <a:off x="505443" y="1066862"/>
            <a:ext cx="7391400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33CC"/>
                </a:solidFill>
              </a:rPr>
              <a:t>任务</a:t>
            </a:r>
            <a:r>
              <a:rPr lang="en-GB" altLang="zh-CN" sz="3600" b="1" dirty="0">
                <a:solidFill>
                  <a:srgbClr val="0033CC"/>
                </a:solidFill>
              </a:rPr>
              <a:t>1</a:t>
            </a:r>
            <a:r>
              <a:rPr lang="zh-CN" altLang="en-US" sz="3600" b="1" dirty="0">
                <a:solidFill>
                  <a:srgbClr val="0033CC"/>
                </a:solidFill>
              </a:rPr>
              <a:t>：</a:t>
            </a:r>
            <a:r>
              <a:rPr lang="zh-CN" altLang="en-GB" sz="3600" b="1" dirty="0">
                <a:solidFill>
                  <a:srgbClr val="0033CC"/>
                </a:solidFill>
              </a:rPr>
              <a:t>计算</a:t>
            </a:r>
            <a:endParaRPr lang="zh-CN" altLang="en-US" sz="3600" dirty="0"/>
          </a:p>
        </p:txBody>
      </p:sp>
      <p:sp>
        <p:nvSpPr>
          <p:cNvPr id="3081" name="文本框 9229"/>
          <p:cNvSpPr txBox="1"/>
          <p:nvPr/>
        </p:nvSpPr>
        <p:spPr>
          <a:xfrm>
            <a:off x="762100" y="272443"/>
            <a:ext cx="6019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6600"/>
                </a:solidFill>
                <a:latin typeface="Arial" panose="020B0604020202020204" pitchFamily="34" charset="0"/>
              </a:rPr>
              <a:t>利用法则进行乘法运算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9E63782-8671-4FF0-9E3D-3A68B326DFAB}"/>
              </a:ext>
            </a:extLst>
          </p:cNvPr>
          <p:cNvSpPr txBox="1"/>
          <p:nvPr/>
        </p:nvSpPr>
        <p:spPr>
          <a:xfrm>
            <a:off x="505443" y="4250514"/>
            <a:ext cx="4038494" cy="707886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4000" b="1">
                <a:solidFill>
                  <a:srgbClr val="0033CC"/>
                </a:solidFill>
              </a:defRPr>
            </a:lvl1pPr>
          </a:lstStyle>
          <a:p>
            <a:r>
              <a:rPr lang="zh-CN" altLang="en-US" dirty="0"/>
              <a:t>练</a:t>
            </a:r>
            <a:r>
              <a:rPr lang="en-US" altLang="zh-CN" dirty="0"/>
              <a:t>1</a:t>
            </a:r>
            <a:r>
              <a:rPr lang="zh-CN" altLang="en-US" dirty="0"/>
              <a:t>：计算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FFE8597-DE7A-4AA2-9BB1-A5D90AD35690}"/>
                  </a:ext>
                </a:extLst>
              </p:cNvPr>
              <p:cNvSpPr txBox="1"/>
              <p:nvPr/>
            </p:nvSpPr>
            <p:spPr>
              <a:xfrm>
                <a:off x="990694" y="4948548"/>
                <a:ext cx="3733702" cy="803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latin typeface="+mn-ea"/>
                    <a:ea typeface="+mn-ea"/>
                  </a:rPr>
                  <a:t>（</a:t>
                </a:r>
                <a:r>
                  <a:rPr lang="en-US" altLang="zh-CN" sz="3200" b="1" dirty="0">
                    <a:latin typeface="+mn-ea"/>
                    <a:ea typeface="+mn-ea"/>
                  </a:rPr>
                  <a:t>1</a:t>
                </a:r>
                <a:r>
                  <a:rPr lang="zh-CN" altLang="en-US" sz="3200" b="1" dirty="0">
                    <a:latin typeface="+mn-ea"/>
                    <a:ea typeface="+mn-ea"/>
                  </a:rPr>
                  <a:t>）</a:t>
                </a:r>
                <a14:m>
                  <m:oMath xmlns:m="http://schemas.openxmlformats.org/officeDocument/2006/math">
                    <m:r>
                      <a:rPr lang="en-US" altLang="zh-CN" sz="3200" b="1" i="1" smtClean="0">
                        <a:latin typeface="Cambria Math" panose="02040503050406030204" pitchFamily="18" charset="0"/>
                        <a:ea typeface="+mn-ea"/>
                      </a:rPr>
                      <m:t>𝟒</m:t>
                    </m:r>
                    <m:r>
                      <a:rPr lang="en-US" altLang="zh-CN" sz="3200" b="1" i="1" smtClean="0">
                        <a:latin typeface="Cambria Math" panose="02040503050406030204" pitchFamily="18" charset="0"/>
                        <a:ea typeface="+mn-ea"/>
                      </a:rPr>
                      <m:t>𝒂</m:t>
                    </m:r>
                    <m:sSup>
                      <m:sSup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sSupPr>
                      <m:e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𝒃</m:t>
                        </m:r>
                      </m:e>
                      <m:sup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𝟑</m:t>
                        </m:r>
                      </m:sup>
                    </m:sSup>
                    <m:r>
                      <a:rPr lang="en-US" altLang="zh-CN" sz="3200" b="1" i="1" smtClean="0">
                        <a:latin typeface="Cambria Math" panose="02040503050406030204" pitchFamily="18" charset="0"/>
                        <a:ea typeface="+mn-ea"/>
                      </a:rPr>
                      <m:t>∙</m:t>
                    </m:r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−</m:t>
                        </m:r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𝟑</m:t>
                        </m:r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𝒂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𝟐</m:t>
                        </m:r>
                        <m:sSup>
                          <m:sSupPr>
                            <m:ctrlP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pPr>
                          <m:e>
                            <m: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  <m:t>𝒃</m:t>
                            </m:r>
                          </m:e>
                          <m:sup>
                            <m: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zh-CN" altLang="en-US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FFE8597-DE7A-4AA2-9BB1-A5D90AD35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94" y="4948548"/>
                <a:ext cx="3733702" cy="803618"/>
              </a:xfrm>
              <a:prstGeom prst="rect">
                <a:avLst/>
              </a:prstGeom>
              <a:blipFill>
                <a:blip r:embed="rId2"/>
                <a:stretch>
                  <a:fillRect l="-4248" b="-6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73DCD90-F913-4BD2-8791-132036F2342C}"/>
                  </a:ext>
                </a:extLst>
              </p:cNvPr>
              <p:cNvSpPr txBox="1"/>
              <p:nvPr/>
            </p:nvSpPr>
            <p:spPr>
              <a:xfrm>
                <a:off x="990694" y="1685600"/>
                <a:ext cx="3733702" cy="877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/>
                  <a:t>（</a:t>
                </a:r>
                <a:r>
                  <a:rPr lang="en-US" altLang="zh-CN" sz="3200" b="1" dirty="0"/>
                  <a:t>1</a:t>
                </a:r>
                <a:r>
                  <a:rPr lang="zh-CN" altLang="en-US" sz="3200" b="1" dirty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altLang="zh-CN" sz="32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altLang="zh-CN" sz="32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altLang="zh-CN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altLang="zh-CN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r>
                          <a:rPr lang="en-US" altLang="zh-CN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zh-CN" altLang="en-US" sz="2800" b="1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73DCD90-F913-4BD2-8791-132036F23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94" y="1685600"/>
                <a:ext cx="3733702" cy="877356"/>
              </a:xfrm>
              <a:prstGeom prst="rect">
                <a:avLst/>
              </a:prstGeom>
              <a:blipFill>
                <a:blip r:embed="rId3"/>
                <a:stretch>
                  <a:fillRect l="-4248" b="-97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07DDBED-5DD4-415D-B88A-4BF511447E01}"/>
                  </a:ext>
                </a:extLst>
              </p:cNvPr>
              <p:cNvSpPr txBox="1"/>
              <p:nvPr/>
            </p:nvSpPr>
            <p:spPr>
              <a:xfrm>
                <a:off x="4724396" y="1695125"/>
                <a:ext cx="3020051" cy="877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latin typeface="+mn-ea"/>
                    <a:ea typeface="+mn-ea"/>
                  </a:rPr>
                  <a:t>（</a:t>
                </a:r>
                <a:r>
                  <a:rPr lang="en-US" altLang="zh-CN" sz="3200" b="1" dirty="0">
                    <a:latin typeface="+mn-ea"/>
                    <a:ea typeface="+mn-ea"/>
                  </a:rPr>
                  <a:t>2</a:t>
                </a:r>
                <a:r>
                  <a:rPr lang="zh-CN" altLang="en-US" sz="3200" b="1" dirty="0">
                    <a:latin typeface="+mn-ea"/>
                    <a:ea typeface="+mn-ea"/>
                  </a:rPr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pPr>
                          <m:e>
                            <m: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−</m:t>
                        </m:r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𝟒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𝟖</m:t>
                        </m:r>
                        <m:sSup>
                          <m:sSupPr>
                            <m:ctrlP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pPr>
                          <m:e>
                            <m: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𝒃</m:t>
                        </m:r>
                      </m:den>
                    </m:f>
                    <m:r>
                      <a:rPr lang="en-US" altLang="zh-CN" sz="3200" b="1" i="1" smtClean="0">
                        <a:latin typeface="Cambria Math" panose="02040503050406030204" pitchFamily="18" charset="0"/>
                        <a:ea typeface="+mn-ea"/>
                      </a:rPr>
                      <m:t>∙</m:t>
                    </m:r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𝟏𝟐</m:t>
                        </m:r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𝒂𝒃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𝟑</m:t>
                        </m:r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𝒂</m:t>
                        </m:r>
                        <m:r>
                          <a:rPr lang="en-US" altLang="zh-CN" sz="3200" b="1" i="1">
                            <a:latin typeface="Cambria Math" panose="02040503050406030204" pitchFamily="18" charset="0"/>
                            <a:ea typeface="+mn-ea"/>
                          </a:rPr>
                          <m:t>−</m:t>
                        </m:r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𝟔</m:t>
                        </m:r>
                      </m:den>
                    </m:f>
                  </m:oMath>
                </a14:m>
                <a:endParaRPr lang="zh-CN" altLang="en-US" sz="3200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07DDBED-5DD4-415D-B88A-4BF511447E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396" y="1695125"/>
                <a:ext cx="3020051" cy="877356"/>
              </a:xfrm>
              <a:prstGeom prst="rect">
                <a:avLst/>
              </a:prstGeom>
              <a:blipFill>
                <a:blip r:embed="rId4"/>
                <a:stretch>
                  <a:fillRect l="-5051" b="-62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55F3299F-8350-4492-A4C9-F2945F8A6C65}"/>
                  </a:ext>
                </a:extLst>
              </p:cNvPr>
              <p:cNvSpPr txBox="1"/>
              <p:nvPr/>
            </p:nvSpPr>
            <p:spPr>
              <a:xfrm>
                <a:off x="4391467" y="4777027"/>
                <a:ext cx="4190890" cy="975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1" i="1" smtClean="0">
                          <a:latin typeface="Cambria Math" panose="02040503050406030204" pitchFamily="18" charset="0"/>
                          <a:ea typeface="+mn-ea"/>
                        </a:rPr>
                        <m:t>(</m:t>
                      </m:r>
                      <m:r>
                        <a:rPr lang="en-US" altLang="zh-CN" sz="2800" b="1" i="1" smtClean="0">
                          <a:latin typeface="Cambria Math" panose="02040503050406030204" pitchFamily="18" charset="0"/>
                          <a:ea typeface="+mn-ea"/>
                        </a:rPr>
                        <m:t>𝟐</m:t>
                      </m:r>
                      <m:r>
                        <a:rPr lang="en-US" altLang="zh-CN" sz="2800" b="1" i="1" smtClean="0">
                          <a:latin typeface="Cambria Math" panose="02040503050406030204" pitchFamily="18" charset="0"/>
                          <a:ea typeface="+mn-ea"/>
                        </a:rPr>
                        <m:t>)</m:t>
                      </m:r>
                      <m:f>
                        <m:fPr>
                          <m:ctrlP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−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𝟒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𝒂</m:t>
                          </m:r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+mn-ea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altLang="zh-CN" sz="2800" b="1" i="1" smtClean="0">
                          <a:latin typeface="Cambria Math" panose="02040503050406030204" pitchFamily="18" charset="0"/>
                          <a:ea typeface="+mn-ea"/>
                        </a:rPr>
                        <m:t>∙</m:t>
                      </m:r>
                      <m:f>
                        <m:fPr>
                          <m:ctrlP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𝒂𝒃</m:t>
                          </m:r>
                        </m:num>
                        <m:den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𝒂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+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𝟐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zh-CN" altLang="en-US" sz="2800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55F3299F-8350-4492-A4C9-F2945F8A6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7" y="4777027"/>
                <a:ext cx="4190890" cy="9751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477C8A14-851B-4193-B079-5CA3ECF4EA3E}"/>
              </a:ext>
            </a:extLst>
          </p:cNvPr>
          <p:cNvSpPr txBox="1"/>
          <p:nvPr/>
        </p:nvSpPr>
        <p:spPr>
          <a:xfrm>
            <a:off x="3152533" y="4460388"/>
            <a:ext cx="1238934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独立完成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CDB4BBB-29CF-4D35-8309-046E0CD4B2BE}"/>
              </a:ext>
            </a:extLst>
          </p:cNvPr>
          <p:cNvSpPr txBox="1"/>
          <p:nvPr/>
        </p:nvSpPr>
        <p:spPr>
          <a:xfrm>
            <a:off x="5053211" y="291081"/>
            <a:ext cx="3284598" cy="138499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*</a:t>
            </a:r>
            <a:r>
              <a:rPr lang="zh-CN" alt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ea"/>
                <a:ea typeface="+mn-ea"/>
              </a:rPr>
              <a:t>分式的分子或分母为多项式时</a:t>
            </a:r>
            <a:r>
              <a:rPr lang="en-US" altLang="zh-CN" sz="2800" b="1" dirty="0">
                <a:solidFill>
                  <a:srgbClr val="FF0000"/>
                </a:solidFill>
                <a:latin typeface="+mn-ea"/>
                <a:ea typeface="+mn-ea"/>
              </a:rPr>
              <a:t>,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先分解因式，再约分</a:t>
            </a:r>
            <a:endParaRPr lang="zh-CN" altLang="en-US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053B6292-53D8-4E35-BF91-8202CDBEFBD7}"/>
                  </a:ext>
                </a:extLst>
              </p:cNvPr>
              <p:cNvSpPr txBox="1"/>
              <p:nvPr/>
            </p:nvSpPr>
            <p:spPr>
              <a:xfrm>
                <a:off x="990694" y="5671338"/>
                <a:ext cx="4074616" cy="779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/>
                  <a:t>（</a:t>
                </a:r>
                <a:r>
                  <a:rPr lang="en-US" altLang="zh-CN" sz="2800" b="1" dirty="0"/>
                  <a:t>3</a:t>
                </a:r>
                <a:r>
                  <a:rPr lang="zh-CN" altLang="en-US" sz="2800" b="1" dirty="0"/>
                  <a:t>）</a:t>
                </a:r>
                <a14:m>
                  <m:oMath xmlns:m="http://schemas.openxmlformats.org/officeDocument/2006/math"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)∙</m:t>
                    </m:r>
                    <m:f>
                      <m:f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endParaRPr lang="zh-CN" altLang="en-US" sz="2800" b="1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053B6292-53D8-4E35-BF91-8202CDBEF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94" y="5671338"/>
                <a:ext cx="4074616" cy="779124"/>
              </a:xfrm>
              <a:prstGeom prst="rect">
                <a:avLst/>
              </a:prstGeom>
              <a:blipFill>
                <a:blip r:embed="rId6"/>
                <a:stretch>
                  <a:fillRect l="-3144" b="-78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1C49BDB2-435E-484F-80F0-9EBF516781FB}"/>
              </a:ext>
            </a:extLst>
          </p:cNvPr>
          <p:cNvSpPr txBox="1"/>
          <p:nvPr/>
        </p:nvSpPr>
        <p:spPr>
          <a:xfrm>
            <a:off x="6797154" y="2248054"/>
            <a:ext cx="838178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6-3a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5" grpId="0" animBg="1"/>
      <p:bldP spid="17" grpId="0" animBg="1"/>
      <p:bldP spid="8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矩形 34817"/>
          <p:cNvSpPr/>
          <p:nvPr/>
        </p:nvSpPr>
        <p:spPr>
          <a:xfrm>
            <a:off x="0" y="31289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104" name="文本框 34824"/>
          <p:cNvSpPr txBox="1"/>
          <p:nvPr/>
        </p:nvSpPr>
        <p:spPr>
          <a:xfrm>
            <a:off x="341231" y="3105834"/>
            <a:ext cx="7391400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33CC"/>
                </a:solidFill>
              </a:rPr>
              <a:t>任务</a:t>
            </a:r>
            <a:r>
              <a:rPr lang="en-US" altLang="zh-CN" sz="3600" b="1" dirty="0">
                <a:solidFill>
                  <a:srgbClr val="0033CC"/>
                </a:solidFill>
              </a:rPr>
              <a:t>2</a:t>
            </a:r>
            <a:r>
              <a:rPr lang="zh-CN" altLang="en-US" sz="3600" b="1" dirty="0">
                <a:solidFill>
                  <a:srgbClr val="0033CC"/>
                </a:solidFill>
              </a:rPr>
              <a:t>：</a:t>
            </a:r>
            <a:r>
              <a:rPr lang="zh-CN" altLang="en-GB" sz="3600" b="1" dirty="0">
                <a:solidFill>
                  <a:srgbClr val="0033CC"/>
                </a:solidFill>
              </a:rPr>
              <a:t>计算</a:t>
            </a:r>
            <a:endParaRPr lang="zh-CN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26" name="对象 34825"/>
              <p:cNvSpPr txBox="1"/>
              <p:nvPr/>
            </p:nvSpPr>
            <p:spPr>
              <a:xfrm>
                <a:off x="814970" y="3662701"/>
                <a:ext cx="3328218" cy="929906"/>
              </a:xfrm>
              <a:prstGeom prst="rect">
                <a:avLst/>
              </a:prstGeom>
              <a:noFill/>
              <a:ln w="38100">
                <a:noFill/>
                <a:miter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zh-CN" altLang="en-US" sz="24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zh-CN" altLang="en-US" sz="24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zh-CN" altLang="en-US" sz="24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zh-CN" altLang="en-US" sz="2400" b="1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zh-CN" alt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altLang="zh-CN" sz="2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zh-CN" altLang="en-US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zh-CN" altLang="en-US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𝟑𝟔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altLang="zh-CN" sz="2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34826" name="对象 348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970" y="3662701"/>
                <a:ext cx="3328218" cy="9299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noFill/>
                <a:miter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05" name="文本框 34826"/>
          <p:cNvSpPr txBox="1"/>
          <p:nvPr/>
        </p:nvSpPr>
        <p:spPr>
          <a:xfrm>
            <a:off x="1133288" y="183182"/>
            <a:ext cx="6019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6600"/>
                </a:solidFill>
                <a:latin typeface="Arial" panose="020B0604020202020204" pitchFamily="34" charset="0"/>
              </a:rPr>
              <a:t>利用法则进行除法运算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7D430521-9EF8-4E40-8AAE-D01107DB178A}"/>
                  </a:ext>
                </a:extLst>
              </p:cNvPr>
              <p:cNvSpPr txBox="1"/>
              <p:nvPr/>
            </p:nvSpPr>
            <p:spPr>
              <a:xfrm>
                <a:off x="4587255" y="3461670"/>
                <a:ext cx="3989917" cy="895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/>
                  <a:t>（</a:t>
                </a:r>
                <a:r>
                  <a:rPr lang="en-US" altLang="zh-CN" sz="2800" b="1" dirty="0"/>
                  <a:t>2</a:t>
                </a:r>
                <a:r>
                  <a:rPr lang="zh-CN" altLang="en-US" sz="2800" b="1" dirty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CN" sz="2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num>
                      <m:den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altLang="zh-CN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zh-CN" altLang="en-US" sz="2800" b="1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7D430521-9EF8-4E40-8AAE-D01107DB17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255" y="3461670"/>
                <a:ext cx="3989917" cy="895310"/>
              </a:xfrm>
              <a:prstGeom prst="rect">
                <a:avLst/>
              </a:prstGeom>
              <a:blipFill>
                <a:blip r:embed="rId3"/>
                <a:stretch>
                  <a:fillRect l="-3211" b="-68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>
            <a:extLst>
              <a:ext uri="{FF2B5EF4-FFF2-40B4-BE49-F238E27FC236}">
                <a16:creationId xmlns:a16="http://schemas.microsoft.com/office/drawing/2014/main" id="{8107739A-6654-4016-A3FF-CB2F68CF5007}"/>
              </a:ext>
            </a:extLst>
          </p:cNvPr>
          <p:cNvSpPr txBox="1"/>
          <p:nvPr/>
        </p:nvSpPr>
        <p:spPr>
          <a:xfrm>
            <a:off x="7885195" y="3724659"/>
            <a:ext cx="1142970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小组合作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3718754-15C0-439E-A33D-FDA400949A9A}"/>
              </a:ext>
            </a:extLst>
          </p:cNvPr>
          <p:cNvSpPr txBox="1"/>
          <p:nvPr/>
        </p:nvSpPr>
        <p:spPr>
          <a:xfrm>
            <a:off x="282162" y="1545113"/>
            <a:ext cx="7752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+mn-ea"/>
                <a:ea typeface="+mn-ea"/>
              </a:rPr>
              <a:t>问题：类比分数的除法，尝试完成分式的除法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  <a:endParaRPr lang="zh-CN" altLang="en-US" sz="2800" b="1" dirty="0"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FEC4891C-663B-4241-B5D4-7EB053AAF08E}"/>
                  </a:ext>
                </a:extLst>
              </p:cNvPr>
              <p:cNvSpPr txBox="1"/>
              <p:nvPr/>
            </p:nvSpPr>
            <p:spPr>
              <a:xfrm>
                <a:off x="497931" y="2168952"/>
                <a:ext cx="1981148" cy="793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a:rPr lang="en-US" altLang="zh-CN" sz="2400" b="1" i="1">
                              <a:latin typeface="Cambria Math" panose="02040503050406030204" pitchFamily="18" charset="0"/>
                              <a:ea typeface="+mn-ea"/>
                            </a:rPr>
                            <m:t>𝒃</m:t>
                          </m:r>
                        </m:num>
                        <m:den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𝒂</m:t>
                          </m:r>
                        </m:den>
                      </m:f>
                      <m:r>
                        <a:rPr lang="en-US" altLang="zh-CN" sz="2400" b="1" i="1" smtClean="0">
                          <a:latin typeface="Cambria Math" panose="02040503050406030204" pitchFamily="18" charset="0"/>
                          <a:ea typeface="+mn-ea"/>
                        </a:rPr>
                        <m:t>÷</m:t>
                      </m:r>
                      <m:f>
                        <m:f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𝒅</m:t>
                          </m:r>
                        </m:num>
                        <m:den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𝒄</m:t>
                          </m:r>
                        </m:den>
                      </m:f>
                      <m:r>
                        <a:rPr lang="en-US" altLang="zh-CN" sz="2400" b="1" i="1" smtClean="0"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</m:oMath>
                  </m:oMathPara>
                </a14:m>
                <a:endParaRPr lang="zh-CN" altLang="en-US" sz="2400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FEC4891C-663B-4241-B5D4-7EB053AAF0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31" y="2168952"/>
                <a:ext cx="1981148" cy="793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010164AF-2A94-4449-B8B6-16B8F07DC1AC}"/>
                  </a:ext>
                </a:extLst>
              </p:cNvPr>
              <p:cNvSpPr txBox="1"/>
              <p:nvPr/>
            </p:nvSpPr>
            <p:spPr>
              <a:xfrm>
                <a:off x="2013417" y="2155574"/>
                <a:ext cx="1447762" cy="81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𝒃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𝒂</m:t>
                        </m:r>
                      </m:den>
                    </m:f>
                    <m:r>
                      <a:rPr lang="en-US" altLang="zh-CN" sz="3200" b="1" i="1" smtClean="0">
                        <a:latin typeface="Cambria Math" panose="02040503050406030204" pitchFamily="18" charset="0"/>
                        <a:ea typeface="+mn-ea"/>
                      </a:rPr>
                      <m:t>×</m:t>
                    </m:r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𝒄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𝒅</m:t>
                        </m:r>
                      </m:den>
                    </m:f>
                  </m:oMath>
                </a14:m>
                <a:r>
                  <a:rPr lang="en-US" altLang="zh-CN" sz="3200" b="1" dirty="0">
                    <a:latin typeface="+mn-ea"/>
                    <a:ea typeface="+mn-ea"/>
                  </a:rPr>
                  <a:t> =</a:t>
                </a:r>
                <a:endParaRPr lang="zh-CN" altLang="en-US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010164AF-2A94-4449-B8B6-16B8F07DC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417" y="2155574"/>
                <a:ext cx="1447762" cy="811119"/>
              </a:xfrm>
              <a:prstGeom prst="rect">
                <a:avLst/>
              </a:prstGeom>
              <a:blipFill>
                <a:blip r:embed="rId5"/>
                <a:stretch>
                  <a:fillRect r="-10504" b="-67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DAE39FB3-7E3A-4960-94F1-8E0649C18C57}"/>
                  </a:ext>
                </a:extLst>
              </p:cNvPr>
              <p:cNvSpPr txBox="1"/>
              <p:nvPr/>
            </p:nvSpPr>
            <p:spPr>
              <a:xfrm>
                <a:off x="3396439" y="2164197"/>
                <a:ext cx="761980" cy="793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𝒃𝒄</m:t>
                          </m:r>
                        </m:num>
                        <m:den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  <a:ea typeface="+mn-ea"/>
                            </a:rPr>
                            <m:t>𝒂𝒅</m:t>
                          </m:r>
                        </m:den>
                      </m:f>
                    </m:oMath>
                  </m:oMathPara>
                </a14:m>
                <a:endParaRPr lang="zh-CN" altLang="en-US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DAE39FB3-7E3A-4960-94F1-8E0649C18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439" y="2164197"/>
                <a:ext cx="761980" cy="7938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文本框 21">
            <a:extLst>
              <a:ext uri="{FF2B5EF4-FFF2-40B4-BE49-F238E27FC236}">
                <a16:creationId xmlns:a16="http://schemas.microsoft.com/office/drawing/2014/main" id="{A9D4A978-F8F1-446A-938C-C70F7DAF389C}"/>
              </a:ext>
            </a:extLst>
          </p:cNvPr>
          <p:cNvSpPr txBox="1"/>
          <p:nvPr/>
        </p:nvSpPr>
        <p:spPr>
          <a:xfrm>
            <a:off x="4332941" y="2155574"/>
            <a:ext cx="4663964" cy="1200329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3300"/>
                </a:solidFill>
                <a:latin typeface="宋体" panose="02010600030101010101" pitchFamily="2" charset="-122"/>
              </a:rPr>
              <a:t>分式的除法法则：</a:t>
            </a:r>
            <a:r>
              <a:rPr lang="zh-CN" altLang="en-US" sz="2400" b="1" dirty="0">
                <a:latin typeface="宋体" panose="02010600030101010101" pitchFamily="2" charset="-122"/>
              </a:rPr>
              <a:t>分式除以分式，把除式的分子、分母颠倒位置后，与被除式相乘</a:t>
            </a:r>
            <a:r>
              <a:rPr lang="en-US" altLang="zh-CN" sz="2400" b="1" dirty="0">
                <a:latin typeface="宋体" panose="02010600030101010101" pitchFamily="2" charset="-122"/>
              </a:rPr>
              <a:t>.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1D0C6DEA-BF71-4FE2-9469-C9A25B6022AF}"/>
                  </a:ext>
                </a:extLst>
              </p:cNvPr>
              <p:cNvSpPr txBox="1"/>
              <p:nvPr/>
            </p:nvSpPr>
            <p:spPr>
              <a:xfrm>
                <a:off x="759778" y="736036"/>
                <a:ext cx="3955040" cy="834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latin typeface="+mn-ea"/>
                    <a:ea typeface="+mn-ea"/>
                  </a:rPr>
                  <a:t>计算</a:t>
                </a:r>
                <a14:m>
                  <m:oMath xmlns:m="http://schemas.openxmlformats.org/officeDocument/2006/math">
                    <m:r>
                      <a:rPr lang="zh-CN" altLang="en-US" sz="3200" b="1" i="1">
                        <a:latin typeface="Cambria Math" panose="02040503050406030204" pitchFamily="18" charset="0"/>
                        <a:ea typeface="+mn-ea"/>
                      </a:rPr>
                      <m:t>：</m:t>
                    </m:r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𝟐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𝟗</m:t>
                        </m:r>
                      </m:den>
                    </m:f>
                    <m:r>
                      <a:rPr lang="en-US" altLang="zh-CN" sz="32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𝟕</m:t>
                        </m:r>
                      </m:num>
                      <m:den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𝟓</m:t>
                        </m:r>
                      </m:den>
                    </m:f>
                    <m:r>
                      <a:rPr lang="en-US" altLang="zh-CN" sz="3200" b="1" i="1">
                        <a:latin typeface="Cambria Math" panose="02040503050406030204" pitchFamily="18" charset="0"/>
                        <a:ea typeface="+mn-ea"/>
                      </a:rPr>
                      <m:t>=</m:t>
                    </m:r>
                    <m:r>
                      <a:rPr lang="en-US" altLang="zh-CN" sz="3200" b="1" i="0" smtClean="0">
                        <a:latin typeface="Cambria Math" panose="02040503050406030204" pitchFamily="18" charset="0"/>
                        <a:ea typeface="+mn-ea"/>
                      </a:rPr>
                      <m:t>______</m:t>
                    </m:r>
                  </m:oMath>
                </a14:m>
                <a:endParaRPr lang="zh-CN" altLang="en-US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1D0C6DEA-BF71-4FE2-9469-C9A25B602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778" y="736036"/>
                <a:ext cx="3955040" cy="834716"/>
              </a:xfrm>
              <a:prstGeom prst="rect">
                <a:avLst/>
              </a:prstGeom>
              <a:blipFill>
                <a:blip r:embed="rId7"/>
                <a:stretch>
                  <a:fillRect l="-4012" b="-29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503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34826" grpId="0"/>
      <p:bldP spid="3" grpId="0"/>
      <p:bldP spid="4" grpId="0" animBg="1"/>
      <p:bldP spid="17" grpId="0"/>
      <p:bldP spid="18" grpId="0"/>
      <p:bldP spid="19" grpId="0"/>
      <p:bldP spid="20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矩形 36865"/>
          <p:cNvSpPr/>
          <p:nvPr/>
        </p:nvSpPr>
        <p:spPr>
          <a:xfrm>
            <a:off x="0" y="31289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26" name="矩形 36866"/>
          <p:cNvSpPr/>
          <p:nvPr/>
        </p:nvSpPr>
        <p:spPr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27" name="矩形 36867"/>
          <p:cNvSpPr/>
          <p:nvPr/>
        </p:nvSpPr>
        <p:spPr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28" name="文本框 36871"/>
          <p:cNvSpPr txBox="1"/>
          <p:nvPr/>
        </p:nvSpPr>
        <p:spPr>
          <a:xfrm>
            <a:off x="914496" y="351899"/>
            <a:ext cx="6019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6600"/>
                </a:solidFill>
                <a:latin typeface="Arial" panose="020B0604020202020204" pitchFamily="34" charset="0"/>
              </a:rPr>
              <a:t>利用法则进行乘方运算</a:t>
            </a:r>
          </a:p>
        </p:txBody>
      </p:sp>
      <p:sp>
        <p:nvSpPr>
          <p:cNvPr id="5129" name="文本框 36872"/>
          <p:cNvSpPr txBox="1"/>
          <p:nvPr/>
        </p:nvSpPr>
        <p:spPr>
          <a:xfrm>
            <a:off x="445206" y="2339335"/>
            <a:ext cx="7391400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33CC"/>
                </a:solidFill>
              </a:rPr>
              <a:t>任务</a:t>
            </a:r>
            <a:r>
              <a:rPr lang="en-GB" altLang="zh-CN" sz="3600" b="1" dirty="0">
                <a:solidFill>
                  <a:srgbClr val="0033CC"/>
                </a:solidFill>
                <a:latin typeface="Arial" panose="020B0604020202020204" pitchFamily="34" charset="0"/>
              </a:rPr>
              <a:t>3</a:t>
            </a:r>
            <a:r>
              <a:rPr lang="zh-CN" altLang="en-US" sz="3600" b="1" dirty="0">
                <a:solidFill>
                  <a:srgbClr val="0033CC"/>
                </a:solidFill>
              </a:rPr>
              <a:t>：</a:t>
            </a:r>
            <a:r>
              <a:rPr lang="zh-CN" altLang="en-GB" sz="3600" b="1" dirty="0">
                <a:solidFill>
                  <a:srgbClr val="0033CC"/>
                </a:solidFill>
                <a:latin typeface="Arial" panose="020B0604020202020204" pitchFamily="34" charset="0"/>
              </a:rPr>
              <a:t>计算</a:t>
            </a:r>
            <a:endParaRPr lang="zh-CN" altLang="en-US" sz="36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对象 36874"/>
              <p:cNvSpPr txBox="1"/>
              <p:nvPr/>
            </p:nvSpPr>
            <p:spPr>
              <a:xfrm>
                <a:off x="4983868" y="2952984"/>
                <a:ext cx="2852738" cy="1360488"/>
              </a:xfrm>
              <a:prstGeom prst="rect">
                <a:avLst/>
              </a:prstGeom>
              <a:noFill/>
              <a:ln w="38100">
                <a:noFill/>
                <a:miter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zh-CN" altLang="en-US" sz="28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zh-CN" altLang="en-US" sz="28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zh-CN" altLang="en-US" sz="28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zh-CN" altLang="en-US" sz="2800" b="1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zh-CN" altLang="en-US" sz="28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zh-CN" altLang="en-US" sz="2800" b="1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zh-CN" alt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zh-CN" alt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zh-CN" alt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zh-CN" alt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sSup>
                        <m:sSupPr>
                          <m:ctrlPr>
                            <a:rPr lang="zh-CN" alt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zh-CN" alt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zh-CN" altLang="en-US" sz="2800" b="1" dirty="0"/>
              </a:p>
            </p:txBody>
          </p:sp>
        </mc:Choice>
        <mc:Fallback xmlns="">
          <p:sp>
            <p:nvSpPr>
              <p:cNvPr id="5122" name="对象 368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868" y="2952984"/>
                <a:ext cx="2852738" cy="13604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noFill/>
                <a:miter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30" name="矩形 36875"/>
          <p:cNvSpPr/>
          <p:nvPr/>
        </p:nvSpPr>
        <p:spPr>
          <a:xfrm>
            <a:off x="4701286" y="1620618"/>
            <a:ext cx="3417902" cy="95410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800" b="1" dirty="0">
                <a:solidFill>
                  <a:srgbClr val="0033CC"/>
                </a:solidFill>
                <a:latin typeface="Arial" panose="020B0604020202020204" pitchFamily="34" charset="0"/>
              </a:rPr>
              <a:t>分式的乘方，</a:t>
            </a:r>
            <a:r>
              <a:rPr lang="zh-CN" altLang="en-US" sz="2800" b="1" dirty="0">
                <a:solidFill>
                  <a:srgbClr val="CC0000"/>
                </a:solidFill>
                <a:latin typeface="Arial" panose="020B0604020202020204" pitchFamily="34" charset="0"/>
              </a:rPr>
              <a:t>就是分子、分母分别乘方。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AC389CC-2F14-4AF4-84F0-A456B091F6A9}"/>
                  </a:ext>
                </a:extLst>
              </p:cNvPr>
              <p:cNvSpPr txBox="1"/>
              <p:nvPr/>
            </p:nvSpPr>
            <p:spPr>
              <a:xfrm>
                <a:off x="325078" y="2882472"/>
                <a:ext cx="3827986" cy="1093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b="1" i="1" smtClean="0">
                          <a:latin typeface="Cambria Math" panose="02040503050406030204" pitchFamily="18" charset="0"/>
                        </a:rPr>
                        <m:t>（</m:t>
                      </m:r>
                      <m:r>
                        <a:rPr lang="en-US" altLang="zh-CN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zh-CN" altLang="en-US" sz="3200" b="1" i="1">
                          <a:latin typeface="Cambria Math" panose="02040503050406030204" pitchFamily="18" charset="0"/>
                        </a:rPr>
                        <m:t>）</m:t>
                      </m:r>
                      <m:sSup>
                        <m:sSupPr>
                          <m:ctrlPr>
                            <a:rPr lang="en-US" altLang="zh-CN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b="1" i="1" smtClean="0">
                              <a:latin typeface="Cambria Math" panose="02040503050406030204" pitchFamily="18" charset="0"/>
                            </a:rPr>
                            <m:t>(− </m:t>
                          </m:r>
                          <m:f>
                            <m:fPr>
                              <m:ctrlPr>
                                <a:rPr lang="en-US" altLang="zh-CN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32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sSup>
                                <m:sSupPr>
                                  <m:ctrlPr>
                                    <a:rPr lang="en-US" altLang="zh-CN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3200" b="1" i="1" smtClean="0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en-US" altLang="zh-CN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zh-CN" sz="32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altLang="zh-CN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den>
                          </m:f>
                          <m:r>
                            <a:rPr lang="en-US" altLang="zh-CN" sz="32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AC389CC-2F14-4AF4-84F0-A456B091F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78" y="2882472"/>
                <a:ext cx="3827986" cy="10930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47A2C93D-22ED-42A7-8E7E-BE496AD0B315}"/>
              </a:ext>
            </a:extLst>
          </p:cNvPr>
          <p:cNvSpPr txBox="1"/>
          <p:nvPr/>
        </p:nvSpPr>
        <p:spPr>
          <a:xfrm>
            <a:off x="7550967" y="3263896"/>
            <a:ext cx="1238934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独立完成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17F286FF-4F1B-4DF0-8F9E-E8E09B343103}"/>
                  </a:ext>
                </a:extLst>
              </p:cNvPr>
              <p:cNvSpPr txBox="1"/>
              <p:nvPr/>
            </p:nvSpPr>
            <p:spPr>
              <a:xfrm>
                <a:off x="2068594" y="1573065"/>
                <a:ext cx="767440" cy="724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altLang="zh-CN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num>
                            <m:den>
                              <m:r>
                                <a:rPr lang="en-US" altLang="zh-CN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den>
                          </m:f>
                          <m:r>
                            <a:rPr lang="en-US" altLang="zh-CN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17F286FF-4F1B-4DF0-8F9E-E8E09B343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594" y="1573065"/>
                <a:ext cx="767440" cy="7248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A4DA363C-991A-4370-93B6-20EB4F4D08BD}"/>
                  </a:ext>
                </a:extLst>
              </p:cNvPr>
              <p:cNvSpPr txBox="1"/>
              <p:nvPr/>
            </p:nvSpPr>
            <p:spPr>
              <a:xfrm>
                <a:off x="861320" y="1513468"/>
                <a:ext cx="4572000" cy="8258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altLang="zh-CN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altLang="zh-CN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A4DA363C-991A-4370-93B6-20EB4F4D0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320" y="1513468"/>
                <a:ext cx="4572000" cy="8258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FB76978E-2B44-4107-8EB3-5D2CEF753B0E}"/>
                  </a:ext>
                </a:extLst>
              </p:cNvPr>
              <p:cNvSpPr txBox="1"/>
              <p:nvPr/>
            </p:nvSpPr>
            <p:spPr>
              <a:xfrm>
                <a:off x="762100" y="846372"/>
                <a:ext cx="3955040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latin typeface="+mn-ea"/>
                    <a:ea typeface="+mn-ea"/>
                  </a:rPr>
                  <a:t>计算</a:t>
                </a:r>
                <a14:m>
                  <m:oMath xmlns:m="http://schemas.openxmlformats.org/officeDocument/2006/math">
                    <m:r>
                      <a:rPr lang="zh-CN" altLang="en-US" sz="3200" b="1" i="1">
                        <a:latin typeface="Cambria Math" panose="02040503050406030204" pitchFamily="18" charset="0"/>
                        <a:ea typeface="+mn-ea"/>
                      </a:rPr>
                      <m:t>：</m:t>
                    </m:r>
                    <m:sSup>
                      <m:sSupPr>
                        <m:ctrlP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</m:ctrlPr>
                      </m:sSupPr>
                      <m:e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(</m:t>
                        </m:r>
                        <m:f>
                          <m:fPr>
                            <m:ctrlP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  <m:t>𝟐</m:t>
                            </m:r>
                          </m:num>
                          <m:den>
                            <m:r>
                              <a:rPr lang="en-US" altLang="zh-CN" sz="3200" b="1" i="1" smtClean="0">
                                <a:latin typeface="Cambria Math" panose="02040503050406030204" pitchFamily="18" charset="0"/>
                                <a:ea typeface="+mn-ea"/>
                              </a:rPr>
                              <m:t>𝟑</m:t>
                            </m:r>
                          </m:den>
                        </m:f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)</m:t>
                        </m:r>
                      </m:e>
                      <m:sup>
                        <m:r>
                          <a:rPr lang="en-US" altLang="zh-CN" sz="3200" b="1" i="1" smtClean="0">
                            <a:latin typeface="Cambria Math" panose="02040503050406030204" pitchFamily="18" charset="0"/>
                            <a:ea typeface="+mn-ea"/>
                          </a:rPr>
                          <m:t>𝟑</m:t>
                        </m:r>
                      </m:sup>
                    </m:sSup>
                    <m:r>
                      <a:rPr lang="en-US" altLang="zh-CN" sz="3200" b="1" i="1">
                        <a:latin typeface="Cambria Math" panose="02040503050406030204" pitchFamily="18" charset="0"/>
                        <a:ea typeface="+mn-ea"/>
                      </a:rPr>
                      <m:t>=</m:t>
                    </m:r>
                    <m:r>
                      <a:rPr lang="en-US" altLang="zh-CN" sz="3200" b="1" i="0" smtClean="0">
                        <a:latin typeface="Cambria Math" panose="02040503050406030204" pitchFamily="18" charset="0"/>
                        <a:ea typeface="+mn-ea"/>
                      </a:rPr>
                      <m:t>______</m:t>
                    </m:r>
                  </m:oMath>
                </a14:m>
                <a:endParaRPr lang="zh-CN" altLang="en-US" b="1" dirty="0">
                  <a:latin typeface="+mn-ea"/>
                  <a:ea typeface="+mn-ea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FB76978E-2B44-4107-8EB3-5D2CEF753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100" y="846372"/>
                <a:ext cx="3955040" cy="803682"/>
              </a:xfrm>
              <a:prstGeom prst="rect">
                <a:avLst/>
              </a:prstGeom>
              <a:blipFill>
                <a:blip r:embed="rId6"/>
                <a:stretch>
                  <a:fillRect l="-3852" b="-6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22" grpId="0"/>
      <p:bldP spid="5130" grpId="0" animBg="1"/>
      <p:bldP spid="2" grpId="0"/>
      <p:bldP spid="13" grpId="0" animBg="1"/>
      <p:bldP spid="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文本框 22533"/>
          <p:cNvSpPr txBox="1"/>
          <p:nvPr/>
        </p:nvSpPr>
        <p:spPr>
          <a:xfrm>
            <a:off x="769144" y="198974"/>
            <a:ext cx="6019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6600"/>
                </a:solidFill>
                <a:latin typeface="Arial" panose="020B0604020202020204" pitchFamily="34" charset="0"/>
              </a:rPr>
              <a:t>分式的乘除混合运算</a:t>
            </a:r>
          </a:p>
        </p:txBody>
      </p:sp>
      <p:sp>
        <p:nvSpPr>
          <p:cNvPr id="6151" name="文本框 37892"/>
          <p:cNvSpPr txBox="1"/>
          <p:nvPr/>
        </p:nvSpPr>
        <p:spPr>
          <a:xfrm>
            <a:off x="544165" y="813664"/>
            <a:ext cx="6244779" cy="462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33CC"/>
                </a:solidFill>
              </a:rPr>
              <a:t>任务</a:t>
            </a:r>
            <a:r>
              <a:rPr lang="en-GB" altLang="zh-CN" sz="3600" b="1" dirty="0">
                <a:solidFill>
                  <a:srgbClr val="0033CC"/>
                </a:solidFill>
                <a:latin typeface="Arial" panose="020B0604020202020204" pitchFamily="34" charset="0"/>
              </a:rPr>
              <a:t>4</a:t>
            </a:r>
            <a:r>
              <a:rPr lang="zh-CN" altLang="en-US" sz="3600" b="1" dirty="0">
                <a:solidFill>
                  <a:srgbClr val="0033CC"/>
                </a:solidFill>
              </a:rPr>
              <a:t>：</a:t>
            </a:r>
            <a:r>
              <a:rPr lang="zh-CN" altLang="en-GB" sz="3600" b="1" dirty="0">
                <a:solidFill>
                  <a:srgbClr val="0033CC"/>
                </a:solidFill>
                <a:latin typeface="Arial" panose="020B0604020202020204" pitchFamily="34" charset="0"/>
              </a:rPr>
              <a:t>计算</a:t>
            </a:r>
            <a:endParaRPr lang="zh-CN" altLang="en-US" sz="3600" dirty="0">
              <a:latin typeface="Arial" panose="020B0604020202020204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48E0DC0-2663-4712-B615-278314423421}"/>
              </a:ext>
            </a:extLst>
          </p:cNvPr>
          <p:cNvSpPr txBox="1"/>
          <p:nvPr/>
        </p:nvSpPr>
        <p:spPr>
          <a:xfrm>
            <a:off x="7194916" y="3194348"/>
            <a:ext cx="1205630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独立思考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B15A7539-D828-4482-81E0-E6639C58310B}"/>
                  </a:ext>
                </a:extLst>
              </p:cNvPr>
              <p:cNvSpPr txBox="1"/>
              <p:nvPr/>
            </p:nvSpPr>
            <p:spPr>
              <a:xfrm>
                <a:off x="770282" y="1604174"/>
                <a:ext cx="6244778" cy="832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/>
                  <a:t>（</a:t>
                </a:r>
                <a:r>
                  <a:rPr lang="en-US" altLang="zh-CN" sz="2800" b="1" dirty="0"/>
                  <a:t>1</a:t>
                </a:r>
                <a:r>
                  <a:rPr lang="zh-CN" altLang="en-US" sz="2800" b="1" dirty="0"/>
                  <a:t>）</a:t>
                </a:r>
                <a14:m>
                  <m:oMath xmlns:m="http://schemas.openxmlformats.org/officeDocument/2006/math"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𝒙𝒚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𝒙𝒚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𝒙𝒚</m:t>
                        </m:r>
                      </m:den>
                    </m:f>
                    <m:r>
                      <a:rPr lang="en-US" altLang="zh-CN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zh-CN" altLang="en-US" sz="2800" b="1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B15A7539-D828-4482-81E0-E6639C583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82" y="1604174"/>
                <a:ext cx="6244778" cy="832857"/>
              </a:xfrm>
              <a:prstGeom prst="rect">
                <a:avLst/>
              </a:prstGeom>
              <a:blipFill>
                <a:blip r:embed="rId3"/>
                <a:stretch>
                  <a:fillRect l="-1951" b="-7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98CEBF0C-EC7F-4DA4-B84B-E3DC479E76AC}"/>
                  </a:ext>
                </a:extLst>
              </p:cNvPr>
              <p:cNvSpPr txBox="1"/>
              <p:nvPr/>
            </p:nvSpPr>
            <p:spPr>
              <a:xfrm>
                <a:off x="732825" y="2909030"/>
                <a:ext cx="6244778" cy="9751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800" b="1" i="1" smtClean="0">
                          <a:latin typeface="Cambria Math" panose="02040503050406030204" pitchFamily="18" charset="0"/>
                        </a:rPr>
                        <m:t>（</m:t>
                      </m:r>
                      <m:r>
                        <a:rPr lang="en-US" altLang="zh-CN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zh-CN" altLang="en-US" sz="2800" b="1" i="1">
                          <a:latin typeface="Cambria Math" panose="02040503050406030204" pitchFamily="18" charset="0"/>
                        </a:rPr>
                        <m:t>）</m:t>
                      </m:r>
                      <m:f>
                        <m:fPr>
                          <m:ctrlP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en-US" altLang="zh-CN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altLang="zh-CN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altLang="zh-CN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altLang="zh-CN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zh-CN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sz="2400" b="1" dirty="0"/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98CEBF0C-EC7F-4DA4-B84B-E3DC479E76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825" y="2909030"/>
                <a:ext cx="6244778" cy="9751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>
            <a:extLst>
              <a:ext uri="{FF2B5EF4-FFF2-40B4-BE49-F238E27FC236}">
                <a16:creationId xmlns:a16="http://schemas.microsoft.com/office/drawing/2014/main" id="{0BE6F4D1-50DB-4B12-AD8B-D5896363E9F5}"/>
              </a:ext>
            </a:extLst>
          </p:cNvPr>
          <p:cNvSpPr txBox="1"/>
          <p:nvPr/>
        </p:nvSpPr>
        <p:spPr>
          <a:xfrm>
            <a:off x="711711" y="2462184"/>
            <a:ext cx="79943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思考：</a:t>
            </a:r>
            <a:r>
              <a:rPr lang="zh-CN" altLang="en-US" sz="2800" b="1" dirty="0"/>
              <a:t>已知</a:t>
            </a:r>
            <a:r>
              <a:rPr lang="en-US" altLang="zh-CN" sz="2800" b="1" dirty="0"/>
              <a:t>a=b+2020</a:t>
            </a:r>
            <a:r>
              <a:rPr lang="zh-CN" altLang="en-US" sz="2800" b="1" dirty="0"/>
              <a:t>，求代数式的值</a:t>
            </a:r>
            <a:r>
              <a:rPr lang="en-US" altLang="zh-CN" sz="2800" b="1" dirty="0"/>
              <a:t>.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文本框 22533"/>
          <p:cNvSpPr txBox="1"/>
          <p:nvPr/>
        </p:nvSpPr>
        <p:spPr>
          <a:xfrm>
            <a:off x="803213" y="304882"/>
            <a:ext cx="6019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6600"/>
                </a:solidFill>
                <a:latin typeface="Arial" panose="020B0604020202020204" pitchFamily="34" charset="0"/>
              </a:rPr>
              <a:t>小结与思考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553793C-CAD7-4AD7-B0CD-EAA473D8AAAF}"/>
              </a:ext>
            </a:extLst>
          </p:cNvPr>
          <p:cNvSpPr txBox="1"/>
          <p:nvPr/>
        </p:nvSpPr>
        <p:spPr>
          <a:xfrm>
            <a:off x="994697" y="1288634"/>
            <a:ext cx="58323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1</a:t>
            </a:r>
            <a:r>
              <a:rPr lang="zh-CN" altLang="en-US" sz="2800" b="1" dirty="0"/>
              <a:t>、分式的乘法：</a:t>
            </a:r>
            <a:endParaRPr lang="en-US" altLang="zh-CN" sz="2800" b="1" dirty="0"/>
          </a:p>
          <a:p>
            <a:endParaRPr lang="en-US" altLang="zh-CN" sz="2800" b="1" dirty="0"/>
          </a:p>
          <a:p>
            <a:r>
              <a:rPr lang="en-US" altLang="zh-CN" sz="2800" b="1" dirty="0"/>
              <a:t>      </a:t>
            </a:r>
            <a:r>
              <a:rPr lang="zh-CN" altLang="en-US" sz="2800" b="1" dirty="0"/>
              <a:t>分式的除法：</a:t>
            </a:r>
            <a:endParaRPr lang="en-US" altLang="zh-CN" sz="2800" b="1" dirty="0"/>
          </a:p>
          <a:p>
            <a:endParaRPr lang="en-US" altLang="zh-CN" sz="2800" b="1" dirty="0"/>
          </a:p>
          <a:p>
            <a:endParaRPr lang="en-US" altLang="zh-CN" sz="2800" b="1" dirty="0"/>
          </a:p>
          <a:p>
            <a:r>
              <a:rPr lang="en-US" altLang="zh-CN" sz="2800" b="1" dirty="0"/>
              <a:t>      </a:t>
            </a:r>
            <a:r>
              <a:rPr lang="zh-CN" altLang="en-US" sz="2800" b="1" dirty="0"/>
              <a:t>分式的乘方：</a:t>
            </a:r>
          </a:p>
        </p:txBody>
      </p:sp>
      <p:graphicFrame>
        <p:nvGraphicFramePr>
          <p:cNvPr id="4" name="Object 7">
            <a:extLst>
              <a:ext uri="{FF2B5EF4-FFF2-40B4-BE49-F238E27FC236}">
                <a16:creationId xmlns:a16="http://schemas.microsoft.com/office/drawing/2014/main" id="{76950878-F740-4574-88DC-605C8EB95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486290"/>
              </p:ext>
            </p:extLst>
          </p:nvPr>
        </p:nvGraphicFramePr>
        <p:xfrm>
          <a:off x="3902204" y="972410"/>
          <a:ext cx="1804987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85800" imgH="393700" progId="Equation.DSMT4">
                  <p:embed/>
                </p:oleObj>
              </mc:Choice>
              <mc:Fallback>
                <p:oleObj r:id="rId2" imgW="685800" imgH="393700" progId="Equation.DSMT4">
                  <p:embed/>
                  <p:pic>
                    <p:nvPicPr>
                      <p:cNvPr id="2050" name="Object 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02204" y="972410"/>
                        <a:ext cx="1804987" cy="1020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808B0BE4-534B-498F-88BC-8EC7F4B1D5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033991"/>
              </p:ext>
            </p:extLst>
          </p:nvPr>
        </p:nvGraphicFramePr>
        <p:xfrm>
          <a:off x="3902204" y="2058099"/>
          <a:ext cx="31448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244600" imgH="393700" progId="Equation.DSMT4">
                  <p:embed/>
                </p:oleObj>
              </mc:Choice>
              <mc:Fallback>
                <p:oleObj r:id="rId4" imgW="1244600" imgH="393700" progId="Equation.DSMT4">
                  <p:embed/>
                  <p:pic>
                    <p:nvPicPr>
                      <p:cNvPr id="2051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02204" y="2058099"/>
                        <a:ext cx="3144838" cy="984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16E74A0-A366-46BC-A15C-9BEE86AB4BF3}"/>
                  </a:ext>
                </a:extLst>
              </p:cNvPr>
              <p:cNvSpPr txBox="1"/>
              <p:nvPr/>
            </p:nvSpPr>
            <p:spPr>
              <a:xfrm>
                <a:off x="3695723" y="3261751"/>
                <a:ext cx="1752554" cy="7321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altLang="zh-CN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num>
                            <m:den>
                              <m:r>
                                <a:rPr lang="en-US" altLang="zh-CN" sz="24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den>
                          </m:f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altLang="zh-CN" sz="2400" b="1" i="1"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  <m:r>
                        <a:rPr lang="en-US" altLang="zh-CN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altLang="zh-CN" sz="2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altLang="zh-CN" sz="2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16E74A0-A366-46BC-A15C-9BEE86AB4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723" y="3261751"/>
                <a:ext cx="1752554" cy="7321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矩形 18435">
            <a:extLst>
              <a:ext uri="{FF2B5EF4-FFF2-40B4-BE49-F238E27FC236}">
                <a16:creationId xmlns:a16="http://schemas.microsoft.com/office/drawing/2014/main" id="{42440A64-C777-4B01-9AEE-5886BC35CEE5}"/>
              </a:ext>
            </a:extLst>
          </p:cNvPr>
          <p:cNvSpPr/>
          <p:nvPr/>
        </p:nvSpPr>
        <p:spPr>
          <a:xfrm>
            <a:off x="994697" y="4356530"/>
            <a:ext cx="7620000" cy="181184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b="1" dirty="0">
                <a:latin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宋体" panose="02010600030101010101" pitchFamily="2" charset="-122"/>
              </a:rPr>
              <a:t>、注意点：</a:t>
            </a:r>
            <a:r>
              <a:rPr lang="zh-CN" altLang="en-US" sz="2800" b="1" dirty="0">
                <a:latin typeface="宋体" panose="02010600030101010101" pitchFamily="2" charset="-122"/>
                <a:sym typeface="Wingdings" panose="05000000000000000000" pitchFamily="2" charset="2"/>
              </a:rPr>
              <a:t>（</a:t>
            </a:r>
            <a:r>
              <a:rPr lang="en-US" altLang="zh-CN" sz="2800" b="1" dirty="0">
                <a:latin typeface="宋体" panose="02010600030101010101" pitchFamily="2" charset="-122"/>
                <a:sym typeface="Wingdings" panose="05000000000000000000" pitchFamily="2" charset="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  <a:sym typeface="Wingdings" panose="05000000000000000000" pitchFamily="2" charset="2"/>
              </a:rPr>
              <a:t>）</a:t>
            </a:r>
            <a:r>
              <a:rPr lang="zh-CN" altLang="en-US" sz="2800" b="1" dirty="0">
                <a:latin typeface="宋体" panose="02010600030101010101" pitchFamily="2" charset="-122"/>
              </a:rPr>
              <a:t>分子或分母为多项式时</a:t>
            </a:r>
            <a:r>
              <a:rPr lang="en-US" altLang="zh-CN" sz="2800" b="1" dirty="0">
                <a:latin typeface="宋体" panose="02010600030101010101" pitchFamily="2" charset="-122"/>
              </a:rPr>
              <a:t>,</a:t>
            </a:r>
            <a:r>
              <a:rPr lang="zh-CN" altLang="en-US" sz="2800" b="1" dirty="0">
                <a:latin typeface="宋体" panose="02010600030101010101" pitchFamily="2" charset="-122"/>
              </a:rPr>
              <a:t>先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分                   </a:t>
            </a:r>
            <a:endParaRPr lang="en-US" altLang="zh-CN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                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解因式</a:t>
            </a:r>
            <a:r>
              <a:rPr lang="zh-CN" altLang="en-US" sz="2800" b="1" dirty="0">
                <a:latin typeface="宋体" panose="02010600030101010101" pitchFamily="2" charset="-122"/>
              </a:rPr>
              <a:t>，再约分</a:t>
            </a: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           （</a:t>
            </a:r>
            <a:r>
              <a:rPr lang="en-US" altLang="zh-CN" sz="2800" b="1" dirty="0">
                <a:latin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宋体" panose="02010600030101010101" pitchFamily="2" charset="-122"/>
              </a:rPr>
              <a:t>）</a:t>
            </a:r>
            <a:r>
              <a:rPr lang="zh-CN" altLang="en-US" sz="2800" b="1" dirty="0">
                <a:latin typeface="宋体" panose="02010600030101010101" pitchFamily="2" charset="-122"/>
                <a:sym typeface="Wingdings" panose="05000000000000000000" pitchFamily="2" charset="2"/>
              </a:rPr>
              <a:t>计算结果需约分成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sym typeface="Wingdings" panose="05000000000000000000" pitchFamily="2" charset="2"/>
              </a:rPr>
              <a:t>最简形式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067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f356081e-a90c-4cdc-ade1-83cab76f5a46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372</Words>
  <Application>Microsoft Office PowerPoint</Application>
  <PresentationFormat>全屏显示(4:3)</PresentationFormat>
  <Paragraphs>60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等线</vt:lpstr>
      <vt:lpstr>黑体</vt:lpstr>
      <vt:lpstr>宋体</vt:lpstr>
      <vt:lpstr>Arial</vt:lpstr>
      <vt:lpstr>Cambria Math</vt:lpstr>
      <vt:lpstr>默认设计模板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周 叶舟</cp:lastModifiedBy>
  <cp:revision>93</cp:revision>
  <cp:lastPrinted>2021-03-30T23:26:03Z</cp:lastPrinted>
  <dcterms:created xsi:type="dcterms:W3CDTF">2016-03-24T09:02:00Z</dcterms:created>
  <dcterms:modified xsi:type="dcterms:W3CDTF">2021-04-01T08:26:02Z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2052-11.1.0.8527</vt:lpwstr>
  </property>
</Properties>
</file>