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77" r:id="rId3"/>
    <p:sldId id="419" r:id="rId4"/>
    <p:sldId id="493" r:id="rId5"/>
    <p:sldId id="456" r:id="rId6"/>
    <p:sldId id="420" r:id="rId7"/>
    <p:sldId id="422" r:id="rId8"/>
    <p:sldId id="478" r:id="rId9"/>
    <p:sldId id="479" r:id="rId10"/>
    <p:sldId id="421" r:id="rId11"/>
    <p:sldId id="480" r:id="rId12"/>
    <p:sldId id="481" r:id="rId13"/>
    <p:sldId id="482" r:id="rId14"/>
    <p:sldId id="448" r:id="rId15"/>
    <p:sldId id="440" r:id="rId16"/>
    <p:sldId id="304" r:id="rId17"/>
    <p:sldId id="305" r:id="rId18"/>
    <p:sldId id="328" r:id="rId19"/>
    <p:sldId id="306" r:id="rId20"/>
    <p:sldId id="276" r:id="rId21"/>
    <p:sldId id="435" r:id="rId22"/>
  </p:sldIdLst>
  <p:sldSz cx="9144000" cy="5143500"/>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8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2176B6-B58E-4D05-9365-AC6AD3765B4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099B4F5-746D-4D5E-98D1-E19854A8DD6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42176B6-B58E-4D05-9365-AC6AD3765B48}"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099B4F5-746D-4D5E-98D1-E19854A8DD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hyperlink" Target="http://b29.photo.store.qq.com/http_imgload.cgi?/rurl4_b=f52733238bc189dd92eac1a168c98ddf79090377bc02591144196a70607ed1c18aeed9deeec311b901f206227f993c44c8c0952e57112a9c56d6e3333916692bb5e2096865e703a1659a4f9b5a5c2634aa71809e&amp;a=29&amp;b=29"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GIF"/></Relationships>
</file>

<file path=ppt/slides/_rels/slide20.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6.jpe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22.png"/><Relationship Id="rId13" Type="http://schemas.openxmlformats.org/officeDocument/2006/relationships/slideLayout" Target="../slideLayouts/slideLayout1.xml"/><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jpe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jpeg"/><Relationship Id="rId2" Type="http://schemas.openxmlformats.org/officeDocument/2006/relationships/slide" Target="slide9.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116737" descr="图片">
            <a:hlinkClick r:id="rId1"/>
          </p:cNvPr>
          <p:cNvPicPr>
            <a:picLocks noChangeAspect="1"/>
          </p:cNvPicPr>
          <p:nvPr/>
        </p:nvPicPr>
        <p:blipFill>
          <a:blip r:embed="rId2"/>
          <a:stretch>
            <a:fillRect/>
          </a:stretch>
        </p:blipFill>
        <p:spPr>
          <a:xfrm>
            <a:off x="-7620" y="-14605"/>
            <a:ext cx="9159875" cy="5171440"/>
          </a:xfrm>
          <a:prstGeom prst="rect">
            <a:avLst/>
          </a:prstGeom>
          <a:noFill/>
          <a:ln w="9525">
            <a:noFill/>
          </a:ln>
        </p:spPr>
      </p:pic>
      <p:sp>
        <p:nvSpPr>
          <p:cNvPr id="15362" name="文本框 116738"/>
          <p:cNvSpPr txBox="1"/>
          <p:nvPr/>
        </p:nvSpPr>
        <p:spPr>
          <a:xfrm>
            <a:off x="2447449" y="619125"/>
            <a:ext cx="4634389" cy="2515235"/>
          </a:xfrm>
          <a:prstGeom prst="rect">
            <a:avLst/>
          </a:prstGeom>
          <a:noFill/>
          <a:ln w="9525">
            <a:noFill/>
          </a:ln>
        </p:spPr>
        <p:txBody>
          <a:bodyPr wrap="square" anchor="t">
            <a:spAutoFit/>
          </a:bodyPr>
          <a:p>
            <a:pPr>
              <a:lnSpc>
                <a:spcPct val="150000"/>
              </a:lnSpc>
            </a:pPr>
            <a:r>
              <a:rPr lang="zh-CN" altLang="en-US" sz="3000" b="1" dirty="0">
                <a:solidFill>
                  <a:schemeClr val="tx1"/>
                </a:solidFill>
                <a:uFillTx/>
                <a:latin typeface="Arial" panose="020B0604020202020204" pitchFamily="34" charset="0"/>
                <a:ea typeface="黑体" panose="02010609060101010101" pitchFamily="2" charset="-122"/>
              </a:rPr>
              <a:t>苏教版六年级下册《练习</a:t>
            </a:r>
            <a:r>
              <a:rPr lang="en-US" altLang="zh-CN" sz="3000" b="1" dirty="0">
                <a:solidFill>
                  <a:schemeClr val="tx1"/>
                </a:solidFill>
                <a:uFillTx/>
                <a:latin typeface="Arial" panose="020B0604020202020204" pitchFamily="34" charset="0"/>
                <a:ea typeface="黑体" panose="02010609060101010101" pitchFamily="2" charset="-122"/>
              </a:rPr>
              <a:t>2</a:t>
            </a:r>
            <a:r>
              <a:rPr lang="zh-CN" altLang="en-US" sz="3000" b="1" dirty="0">
                <a:solidFill>
                  <a:schemeClr val="tx1"/>
                </a:solidFill>
                <a:uFillTx/>
                <a:latin typeface="Arial" panose="020B0604020202020204" pitchFamily="34" charset="0"/>
                <a:ea typeface="黑体" panose="02010609060101010101" pitchFamily="2" charset="-122"/>
              </a:rPr>
              <a:t>》</a:t>
            </a:r>
            <a:endParaRPr lang="zh-CN" altLang="en-US" sz="5400" b="1" dirty="0">
              <a:solidFill>
                <a:schemeClr val="tx1"/>
              </a:solidFill>
              <a:uFillTx/>
              <a:latin typeface="Arial" panose="020B0604020202020204" pitchFamily="34" charset="0"/>
              <a:ea typeface="黑体" panose="02010609060101010101" pitchFamily="2" charset="-122"/>
            </a:endParaRPr>
          </a:p>
          <a:p>
            <a:pPr>
              <a:lnSpc>
                <a:spcPct val="150000"/>
              </a:lnSpc>
            </a:pPr>
            <a:r>
              <a:rPr lang="zh-CN" altLang="en-US" sz="5400" b="1" dirty="0">
                <a:solidFill>
                  <a:srgbClr val="FF0000"/>
                </a:solidFill>
                <a:latin typeface="Arial" panose="020B0604020202020204" pitchFamily="34" charset="0"/>
                <a:ea typeface="黑体" panose="02010609060101010101" pitchFamily="2" charset="-122"/>
              </a:rPr>
              <a:t>    走近农具</a:t>
            </a:r>
            <a:endParaRPr lang="zh-CN" altLang="en-US" sz="4950" b="1" dirty="0">
              <a:solidFill>
                <a:srgbClr val="FF0000"/>
              </a:solidFill>
              <a:latin typeface="Arial" panose="020B0604020202020204" pitchFamily="34" charset="0"/>
              <a:ea typeface="黑体" panose="02010609060101010101" pitchFamily="2" charset="-122"/>
            </a:endParaRPr>
          </a:p>
          <a:p>
            <a:pPr>
              <a:lnSpc>
                <a:spcPct val="150000"/>
              </a:lnSpc>
            </a:pPr>
            <a:r>
              <a:rPr lang="zh-CN" altLang="en-US" sz="2100" b="1" dirty="0">
                <a:solidFill>
                  <a:srgbClr val="FF0000"/>
                </a:solidFill>
                <a:latin typeface="Arial" panose="020B0604020202020204" pitchFamily="34" charset="0"/>
                <a:ea typeface="黑体" panose="02010609060101010101" pitchFamily="2" charset="-122"/>
              </a:rPr>
              <a:t>         </a:t>
            </a:r>
            <a:r>
              <a:rPr lang="zh-CN" altLang="en-US" sz="2100" b="1" dirty="0">
                <a:solidFill>
                  <a:schemeClr val="tx1"/>
                </a:solidFill>
                <a:uFillTx/>
                <a:latin typeface="Arial" panose="020B0604020202020204" pitchFamily="34" charset="0"/>
                <a:ea typeface="黑体" panose="02010609060101010101" pitchFamily="2" charset="-122"/>
              </a:rPr>
              <a:t>执教：礼河实验学校   冯姣姣</a:t>
            </a:r>
            <a:endParaRPr lang="zh-CN" altLang="en-US" sz="2100" b="1" dirty="0">
              <a:solidFill>
                <a:schemeClr val="tx1"/>
              </a:solidFill>
              <a:uFillTx/>
              <a:latin typeface="Arial" panose="020B0604020202020204" pitchFamily="34" charset="0"/>
              <a:ea typeface="黑体" panose="02010609060101010101" pitchFamily="2" charset="-122"/>
            </a:endParaRPr>
          </a:p>
        </p:txBody>
      </p:sp>
      <p:pic>
        <p:nvPicPr>
          <p:cNvPr id="15363" name="图片 116739"/>
          <p:cNvPicPr>
            <a:picLocks noChangeAspect="1"/>
          </p:cNvPicPr>
          <p:nvPr/>
        </p:nvPicPr>
        <p:blipFill>
          <a:blip r:embed="rId3"/>
          <a:stretch>
            <a:fillRect/>
          </a:stretch>
        </p:blipFill>
        <p:spPr>
          <a:xfrm>
            <a:off x="7081282" y="3850878"/>
            <a:ext cx="1944290" cy="1218009"/>
          </a:xfrm>
          <a:prstGeom prst="rect">
            <a:avLst/>
          </a:prstGeom>
          <a:noFill/>
          <a:ln w="9525">
            <a:noFill/>
          </a:ln>
        </p:spPr>
      </p:pic>
      <p:sp>
        <p:nvSpPr>
          <p:cNvPr id="2" name="圆角矩形 1"/>
          <p:cNvSpPr/>
          <p:nvPr/>
        </p:nvSpPr>
        <p:spPr>
          <a:xfrm>
            <a:off x="1651000" y="407035"/>
            <a:ext cx="6433820" cy="3290570"/>
          </a:xfrm>
          <a:prstGeom prst="roundRect">
            <a:avLst/>
          </a:prstGeom>
          <a:solidFill>
            <a:schemeClr val="accent5">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23554" name="图片 863234"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1277541" y="141685"/>
            <a:ext cx="723900" cy="564356"/>
          </a:xfrm>
          <a:prstGeom prst="rect">
            <a:avLst/>
          </a:prstGeom>
          <a:noFill/>
          <a:ln w="9525">
            <a:noFill/>
          </a:ln>
        </p:spPr>
      </p:pic>
      <p:sp>
        <p:nvSpPr>
          <p:cNvPr id="23556" name="Text Box 8"/>
          <p:cNvSpPr txBox="1"/>
          <p:nvPr/>
        </p:nvSpPr>
        <p:spPr>
          <a:xfrm>
            <a:off x="727710" y="3758565"/>
            <a:ext cx="7918450" cy="1129665"/>
          </a:xfrm>
          <a:prstGeom prst="rect">
            <a:avLst/>
          </a:prstGeom>
          <a:noFill/>
          <a:ln w="9525">
            <a:noFill/>
          </a:ln>
        </p:spPr>
        <p:txBody>
          <a:bodyPr wrap="square" anchor="t">
            <a:spAutoFit/>
          </a:bodyPr>
          <a:p>
            <a:pPr>
              <a:lnSpc>
                <a:spcPct val="125000"/>
              </a:lnSpc>
            </a:pPr>
            <a:r>
              <a:rPr lang="zh-CN" altLang="en-US" sz="1015" b="1" dirty="0">
                <a:solidFill>
                  <a:srgbClr val="FF0000"/>
                </a:solidFill>
                <a:latin typeface="Arial" panose="020B0604020202020204" pitchFamily="34" charset="0"/>
                <a:ea typeface="黑体" panose="02010609060101010101" pitchFamily="2" charset="-122"/>
              </a:rPr>
              <a:t>　         </a:t>
            </a:r>
            <a:r>
              <a:rPr lang="en-US" altLang="en-US" sz="1800" b="1">
                <a:solidFill>
                  <a:srgbClr val="0000FF"/>
                </a:solidFill>
                <a:latin typeface="Arial" panose="020B0604020202020204" pitchFamily="34" charset="0"/>
                <a:ea typeface="黑体" panose="02010609060101010101" pitchFamily="2" charset="-122"/>
              </a:rPr>
              <a:t>古代的播种用的农具，由牲畜牵引，后面有人扶着，可以同时完成开沟和下种两项工作。一次种一垄或多垄，传统的最多达5垄。其农作工具为现在播种机的前身。 </a:t>
            </a:r>
            <a:endParaRPr lang="zh-CN" altLang="en-US" sz="1800" b="1" dirty="0">
              <a:solidFill>
                <a:srgbClr val="0000FF"/>
              </a:solidFill>
              <a:latin typeface="Arial" panose="020B0604020202020204" pitchFamily="34" charset="0"/>
              <a:ea typeface="黑体" panose="02010609060101010101" pitchFamily="2" charset="-122"/>
            </a:endParaRPr>
          </a:p>
        </p:txBody>
      </p:sp>
      <p:pic>
        <p:nvPicPr>
          <p:cNvPr id="23558" name="图片 863240"/>
          <p:cNvPicPr>
            <a:picLocks noChangeAspect="1"/>
          </p:cNvPicPr>
          <p:nvPr/>
        </p:nvPicPr>
        <p:blipFill>
          <a:blip r:embed="rId2"/>
          <a:stretch>
            <a:fillRect/>
          </a:stretch>
        </p:blipFill>
        <p:spPr>
          <a:xfrm>
            <a:off x="1906270" y="706120"/>
            <a:ext cx="5038090" cy="3081655"/>
          </a:xfrm>
          <a:prstGeom prst="rect">
            <a:avLst/>
          </a:prstGeom>
          <a:noFill/>
          <a:ln w="9525">
            <a:noFill/>
          </a:ln>
        </p:spPr>
      </p:pic>
      <p:sp>
        <p:nvSpPr>
          <p:cNvPr id="23559" name="文本框 863241"/>
          <p:cNvSpPr txBox="1"/>
          <p:nvPr/>
        </p:nvSpPr>
        <p:spPr>
          <a:xfrm>
            <a:off x="2389426" y="817563"/>
            <a:ext cx="2862263" cy="706755"/>
          </a:xfrm>
          <a:prstGeom prst="rect">
            <a:avLst/>
          </a:prstGeom>
          <a:noFill/>
          <a:ln w="9525">
            <a:noFill/>
          </a:ln>
        </p:spPr>
        <p:txBody>
          <a:bodyPr anchor="t">
            <a:spAutoFit/>
          </a:bodyPr>
          <a:p>
            <a:r>
              <a:rPr lang="zh-CN" altLang="zh-CN" sz="4000" b="1" dirty="0">
                <a:solidFill>
                  <a:srgbClr val="FF0000"/>
                </a:solidFill>
                <a:latin typeface="Arial" panose="020B0604020202020204" pitchFamily="34" charset="0"/>
                <a:ea typeface="黑体" panose="02010609060101010101" pitchFamily="2" charset="-122"/>
              </a:rPr>
              <a:t>耧</a:t>
            </a:r>
            <a:endParaRPr lang="en-US" altLang="zh-CN" sz="4000" b="1">
              <a:solidFill>
                <a:srgbClr val="FF00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24578" name="图片 864258"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1277541" y="141685"/>
            <a:ext cx="723900" cy="564356"/>
          </a:xfrm>
          <a:prstGeom prst="rect">
            <a:avLst/>
          </a:prstGeom>
          <a:noFill/>
          <a:ln w="9525">
            <a:noFill/>
          </a:ln>
        </p:spPr>
      </p:pic>
      <p:sp>
        <p:nvSpPr>
          <p:cNvPr id="24580" name="Text Box 8"/>
          <p:cNvSpPr txBox="1"/>
          <p:nvPr/>
        </p:nvSpPr>
        <p:spPr>
          <a:xfrm>
            <a:off x="988060" y="3830320"/>
            <a:ext cx="7383780" cy="1129665"/>
          </a:xfrm>
          <a:prstGeom prst="rect">
            <a:avLst/>
          </a:prstGeom>
          <a:noFill/>
          <a:ln w="9525">
            <a:noFill/>
          </a:ln>
        </p:spPr>
        <p:txBody>
          <a:bodyPr wrap="square" anchor="t">
            <a:spAutoFit/>
          </a:bodyPr>
          <a:p>
            <a:pPr>
              <a:lnSpc>
                <a:spcPct val="125000"/>
              </a:lnSpc>
            </a:pPr>
            <a:r>
              <a:rPr lang="zh-CN" altLang="en-US" sz="1015" b="1" dirty="0">
                <a:solidFill>
                  <a:srgbClr val="FF0000"/>
                </a:solidFill>
                <a:latin typeface="Arial" panose="020B0604020202020204" pitchFamily="34" charset="0"/>
                <a:ea typeface="黑体" panose="02010609060101010101" pitchFamily="2" charset="-122"/>
              </a:rPr>
              <a:t>　　     </a:t>
            </a:r>
            <a:r>
              <a:rPr lang="en-US" altLang="en-US" sz="1800" b="1">
                <a:solidFill>
                  <a:srgbClr val="0000FF"/>
                </a:solidFill>
                <a:latin typeface="Arial" panose="020B0604020202020204" pitchFamily="34" charset="0"/>
                <a:ea typeface="黑体" panose="02010609060101010101" pitchFamily="2" charset="-122"/>
              </a:rPr>
              <a:t>俗称割刀，呈月牙状，刀口有斜细锯齿，尾端装木柄，用以收割稻麦。50年代受苏北、山东大镰刀影响，刀体、刀柄稍有加长，为今收割常用工具。 </a:t>
            </a:r>
            <a:endParaRPr lang="zh-CN" altLang="en-US" sz="1800" b="1" dirty="0">
              <a:solidFill>
                <a:srgbClr val="0000FF"/>
              </a:solidFill>
              <a:latin typeface="Arial" panose="020B0604020202020204" pitchFamily="34" charset="0"/>
              <a:ea typeface="黑体" panose="02010609060101010101" pitchFamily="2" charset="-122"/>
            </a:endParaRPr>
          </a:p>
        </p:txBody>
      </p:sp>
      <p:sp>
        <p:nvSpPr>
          <p:cNvPr id="24582" name="文本框 864263"/>
          <p:cNvSpPr txBox="1"/>
          <p:nvPr/>
        </p:nvSpPr>
        <p:spPr>
          <a:xfrm>
            <a:off x="2323386" y="244158"/>
            <a:ext cx="2862263" cy="706755"/>
          </a:xfrm>
          <a:prstGeom prst="rect">
            <a:avLst/>
          </a:prstGeom>
          <a:noFill/>
          <a:ln w="9525">
            <a:noFill/>
          </a:ln>
        </p:spPr>
        <p:txBody>
          <a:bodyPr anchor="t">
            <a:spAutoFit/>
          </a:bodyPr>
          <a:p>
            <a:r>
              <a:rPr lang="zh-CN" altLang="zh-CN" sz="4000" b="1" dirty="0">
                <a:solidFill>
                  <a:srgbClr val="FF0000"/>
                </a:solidFill>
                <a:latin typeface="Arial" panose="020B0604020202020204" pitchFamily="34" charset="0"/>
                <a:ea typeface="黑体" panose="02010609060101010101" pitchFamily="2" charset="-122"/>
              </a:rPr>
              <a:t>镰刀</a:t>
            </a:r>
            <a:endParaRPr lang="en-US" altLang="zh-CN" sz="4000" b="1">
              <a:solidFill>
                <a:srgbClr val="FF0000"/>
              </a:solidFill>
              <a:latin typeface="Arial" panose="020B0604020202020204" pitchFamily="34" charset="0"/>
              <a:ea typeface="黑体" panose="02010609060101010101" pitchFamily="2" charset="-122"/>
            </a:endParaRPr>
          </a:p>
        </p:txBody>
      </p:sp>
      <p:pic>
        <p:nvPicPr>
          <p:cNvPr id="24583" name="图片 864264"/>
          <p:cNvPicPr>
            <a:picLocks noChangeAspect="1"/>
          </p:cNvPicPr>
          <p:nvPr/>
        </p:nvPicPr>
        <p:blipFill>
          <a:blip r:embed="rId2"/>
          <a:stretch>
            <a:fillRect/>
          </a:stretch>
        </p:blipFill>
        <p:spPr>
          <a:xfrm>
            <a:off x="2033905" y="1103630"/>
            <a:ext cx="5040630" cy="281876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25602" name="图片 865282"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1277541" y="141685"/>
            <a:ext cx="723900" cy="564356"/>
          </a:xfrm>
          <a:prstGeom prst="rect">
            <a:avLst/>
          </a:prstGeom>
          <a:noFill/>
          <a:ln w="9525">
            <a:noFill/>
          </a:ln>
        </p:spPr>
      </p:pic>
      <p:sp>
        <p:nvSpPr>
          <p:cNvPr id="25604" name="Text Box 8"/>
          <p:cNvSpPr txBox="1"/>
          <p:nvPr/>
        </p:nvSpPr>
        <p:spPr>
          <a:xfrm>
            <a:off x="875030" y="4045585"/>
            <a:ext cx="7705090" cy="783590"/>
          </a:xfrm>
          <a:prstGeom prst="rect">
            <a:avLst/>
          </a:prstGeom>
          <a:noFill/>
          <a:ln w="9525">
            <a:noFill/>
          </a:ln>
        </p:spPr>
        <p:txBody>
          <a:bodyPr wrap="square" anchor="t">
            <a:spAutoFit/>
          </a:bodyPr>
          <a:p>
            <a:pPr>
              <a:lnSpc>
                <a:spcPct val="125000"/>
              </a:lnSpc>
            </a:pPr>
            <a:r>
              <a:rPr lang="zh-CN" altLang="en-US" sz="1015" b="1" dirty="0">
                <a:solidFill>
                  <a:srgbClr val="FF0000"/>
                </a:solidFill>
                <a:latin typeface="Arial" panose="020B0604020202020204" pitchFamily="34" charset="0"/>
                <a:ea typeface="黑体" panose="02010609060101010101" pitchFamily="2" charset="-122"/>
              </a:rPr>
              <a:t>　         </a:t>
            </a:r>
            <a:r>
              <a:rPr lang="zh-CN" altLang="en-US" sz="1800" b="1" dirty="0">
                <a:solidFill>
                  <a:srgbClr val="0000FF"/>
                </a:solidFill>
                <a:latin typeface="Arial" panose="020B0604020202020204" pitchFamily="34" charset="0"/>
                <a:ea typeface="黑体" panose="02010609060101010101" pitchFamily="2" charset="-122"/>
              </a:rPr>
              <a:t>一种长柄</a:t>
            </a:r>
            <a:r>
              <a:rPr lang="en-US" altLang="en-US" sz="1800" b="1" err="1">
                <a:solidFill>
                  <a:srgbClr val="0000FF"/>
                </a:solidFill>
                <a:latin typeface="Arial" panose="020B0604020202020204" pitchFamily="34" charset="0"/>
                <a:ea typeface="黑体" panose="02010609060101010101" pitchFamily="2" charset="-122"/>
              </a:rPr>
              <a:t>松土和除草用的农具，上有竹竿为柄，下有平刃铁器</a:t>
            </a:r>
            <a:r>
              <a:rPr lang="en-US" altLang="en-US" sz="1800" b="1">
                <a:solidFill>
                  <a:srgbClr val="0000FF"/>
                </a:solidFill>
                <a:latin typeface="Arial" panose="020B0604020202020204" pitchFamily="34" charset="0"/>
                <a:ea typeface="黑体" panose="02010609060101010101" pitchFamily="2" charset="-122"/>
              </a:rPr>
              <a:t>。</a:t>
            </a:r>
            <a:r>
              <a:rPr lang="zh-CN" altLang="en-US" sz="1800" b="1" dirty="0">
                <a:solidFill>
                  <a:srgbClr val="0000FF"/>
                </a:solidFill>
                <a:latin typeface="Arial" panose="020B0604020202020204" pitchFamily="34" charset="0"/>
                <a:ea typeface="黑体" panose="02010609060101010101" pitchFamily="2" charset="-122"/>
              </a:rPr>
              <a:t>其刀身平薄而横装</a:t>
            </a:r>
            <a:r>
              <a:rPr lang="en-US" altLang="zh-CN" sz="1800" b="1" dirty="0">
                <a:solidFill>
                  <a:srgbClr val="0000FF"/>
                </a:solidFill>
                <a:latin typeface="Arial" panose="020B0604020202020204" pitchFamily="34" charset="0"/>
                <a:ea typeface="黑体" panose="02010609060101010101" pitchFamily="2" charset="-122"/>
              </a:rPr>
              <a:t>,</a:t>
            </a:r>
            <a:r>
              <a:rPr lang="zh-CN" altLang="en-US" sz="1800" b="1" dirty="0">
                <a:solidFill>
                  <a:srgbClr val="0000FF"/>
                </a:solidFill>
                <a:latin typeface="Arial" panose="020B0604020202020204" pitchFamily="34" charset="0"/>
                <a:ea typeface="黑体" panose="02010609060101010101" pitchFamily="2" charset="-122"/>
              </a:rPr>
              <a:t>专用于中耕、除草、疏松植株周围的土壤。</a:t>
            </a:r>
            <a:endParaRPr lang="zh-CN" altLang="en-US" sz="1800" b="1" dirty="0">
              <a:solidFill>
                <a:srgbClr val="0000FF"/>
              </a:solidFill>
              <a:latin typeface="Arial" panose="020B0604020202020204" pitchFamily="34" charset="0"/>
              <a:ea typeface="黑体" panose="02010609060101010101" pitchFamily="2" charset="-122"/>
            </a:endParaRPr>
          </a:p>
        </p:txBody>
      </p:sp>
      <p:pic>
        <p:nvPicPr>
          <p:cNvPr id="25606" name="图片 865288"/>
          <p:cNvPicPr>
            <a:picLocks noChangeAspect="1"/>
          </p:cNvPicPr>
          <p:nvPr/>
        </p:nvPicPr>
        <p:blipFill>
          <a:blip r:embed="rId2"/>
          <a:stretch>
            <a:fillRect/>
          </a:stretch>
        </p:blipFill>
        <p:spPr>
          <a:xfrm>
            <a:off x="2033905" y="843280"/>
            <a:ext cx="4822190" cy="3005455"/>
          </a:xfrm>
          <a:prstGeom prst="rect">
            <a:avLst/>
          </a:prstGeom>
          <a:noFill/>
          <a:ln w="9525">
            <a:noFill/>
          </a:ln>
        </p:spPr>
      </p:pic>
      <p:sp>
        <p:nvSpPr>
          <p:cNvPr id="25607" name="文本框 865289"/>
          <p:cNvSpPr txBox="1"/>
          <p:nvPr/>
        </p:nvSpPr>
        <p:spPr>
          <a:xfrm>
            <a:off x="2256076" y="628333"/>
            <a:ext cx="2862263" cy="706755"/>
          </a:xfrm>
          <a:prstGeom prst="rect">
            <a:avLst/>
          </a:prstGeom>
          <a:noFill/>
          <a:ln w="9525">
            <a:noFill/>
          </a:ln>
        </p:spPr>
        <p:txBody>
          <a:bodyPr anchor="t">
            <a:spAutoFit/>
          </a:bodyPr>
          <a:p>
            <a:r>
              <a:rPr lang="zh-CN" altLang="zh-CN" sz="4000" b="1" dirty="0">
                <a:solidFill>
                  <a:srgbClr val="FF0000"/>
                </a:solidFill>
                <a:latin typeface="Arial" panose="020B0604020202020204" pitchFamily="34" charset="0"/>
                <a:ea typeface="黑体" panose="02010609060101010101" pitchFamily="2" charset="-122"/>
              </a:rPr>
              <a:t>锄头</a:t>
            </a:r>
            <a:endParaRPr lang="en-US" altLang="zh-CN" sz="4000" b="1">
              <a:solidFill>
                <a:srgbClr val="FF0000"/>
              </a:solidFill>
              <a:latin typeface="Arial" panose="020B0604020202020204" pitchFamily="34" charset="0"/>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PNKL0A1_OMQ1DTV@G]SULV"/>
          <p:cNvPicPr>
            <a:picLocks noChangeAspect="1"/>
          </p:cNvPicPr>
          <p:nvPr/>
        </p:nvPicPr>
        <p:blipFill>
          <a:blip r:embed="rId1"/>
          <a:stretch>
            <a:fillRect/>
          </a:stretch>
        </p:blipFill>
        <p:spPr>
          <a:xfrm>
            <a:off x="2425700" y="842010"/>
            <a:ext cx="4292600" cy="2675255"/>
          </a:xfrm>
          <a:prstGeom prst="rect">
            <a:avLst/>
          </a:prstGeom>
        </p:spPr>
      </p:pic>
      <p:sp>
        <p:nvSpPr>
          <p:cNvPr id="4" name="文本框 3"/>
          <p:cNvSpPr txBox="1"/>
          <p:nvPr/>
        </p:nvSpPr>
        <p:spPr>
          <a:xfrm>
            <a:off x="220980" y="189865"/>
            <a:ext cx="3382645" cy="583565"/>
          </a:xfrm>
          <a:prstGeom prst="rect">
            <a:avLst/>
          </a:prstGeom>
          <a:noFill/>
        </p:spPr>
        <p:txBody>
          <a:bodyPr wrap="square" rtlCol="0">
            <a:spAutoFit/>
          </a:bodyPr>
          <a:p>
            <a:r>
              <a:rPr lang="zh-CN" altLang="en-US" sz="3200" b="1">
                <a:solidFill>
                  <a:schemeClr val="accent1"/>
                </a:solidFill>
              </a:rPr>
              <a:t>写农具介绍词</a:t>
            </a:r>
            <a:endParaRPr lang="zh-CN" altLang="en-US" sz="3200" b="1">
              <a:solidFill>
                <a:schemeClr val="accent1"/>
              </a:solidFill>
            </a:endParaRPr>
          </a:p>
        </p:txBody>
      </p:sp>
      <p:sp>
        <p:nvSpPr>
          <p:cNvPr id="5" name="文本框 4"/>
          <p:cNvSpPr txBox="1"/>
          <p:nvPr/>
        </p:nvSpPr>
        <p:spPr>
          <a:xfrm>
            <a:off x="930275" y="3980815"/>
            <a:ext cx="7283450" cy="398780"/>
          </a:xfrm>
          <a:prstGeom prst="rect">
            <a:avLst/>
          </a:prstGeom>
          <a:noFill/>
        </p:spPr>
        <p:txBody>
          <a:bodyPr wrap="square" rtlCol="0">
            <a:spAutoFit/>
          </a:bodyPr>
          <a:p>
            <a:r>
              <a:rPr lang="zh-CN" altLang="en-US" sz="2000" b="1">
                <a:solidFill>
                  <a:srgbClr val="FF0000"/>
                </a:solidFill>
              </a:rPr>
              <a:t>选择一种农具，</a:t>
            </a:r>
            <a:r>
              <a:rPr sz="2000" b="1">
                <a:solidFill>
                  <a:srgbClr val="FF0000"/>
                </a:solidFill>
              </a:rPr>
              <a:t>写清名称、作用，还可以简单介绍一下外形。</a:t>
            </a:r>
            <a:endParaRPr lang="zh-CN" altLang="en-US" sz="2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27650" name="图片 876546"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1277541" y="141685"/>
            <a:ext cx="723900" cy="564356"/>
          </a:xfrm>
          <a:prstGeom prst="rect">
            <a:avLst/>
          </a:prstGeom>
          <a:noFill/>
          <a:ln w="9525">
            <a:noFill/>
          </a:ln>
        </p:spPr>
      </p:pic>
      <p:sp>
        <p:nvSpPr>
          <p:cNvPr id="27651" name="文本框 876547"/>
          <p:cNvSpPr txBox="1"/>
          <p:nvPr/>
        </p:nvSpPr>
        <p:spPr>
          <a:xfrm>
            <a:off x="1925241" y="141685"/>
            <a:ext cx="1296590" cy="321945"/>
          </a:xfrm>
          <a:prstGeom prst="rect">
            <a:avLst/>
          </a:prstGeom>
          <a:noFill/>
          <a:ln w="9525">
            <a:noFill/>
          </a:ln>
        </p:spPr>
        <p:txBody>
          <a:bodyPr anchor="t">
            <a:spAutoFit/>
          </a:bodyPr>
          <a:p>
            <a:pPr>
              <a:spcBef>
                <a:spcPct val="50000"/>
              </a:spcBef>
            </a:pPr>
            <a:r>
              <a:rPr lang="zh-CN" altLang="en-US" sz="1500" b="1" dirty="0">
                <a:solidFill>
                  <a:srgbClr val="FF0000"/>
                </a:solidFill>
                <a:latin typeface="Arial" panose="020B0604020202020204" pitchFamily="34" charset="0"/>
                <a:ea typeface="黑体" panose="02010609060101010101" pitchFamily="2" charset="-122"/>
              </a:rPr>
              <a:t>语文与生活</a:t>
            </a:r>
            <a:endParaRPr lang="zh-CN" altLang="en-US" sz="1500" b="1" dirty="0">
              <a:solidFill>
                <a:srgbClr val="FF0000"/>
              </a:solidFill>
              <a:latin typeface="Arial" panose="020B0604020202020204" pitchFamily="34" charset="0"/>
              <a:ea typeface="黑体" panose="02010609060101010101" pitchFamily="2" charset="-122"/>
            </a:endParaRPr>
          </a:p>
        </p:txBody>
      </p:sp>
      <p:sp>
        <p:nvSpPr>
          <p:cNvPr id="27652" name="Text Box 8"/>
          <p:cNvSpPr txBox="1"/>
          <p:nvPr/>
        </p:nvSpPr>
        <p:spPr>
          <a:xfrm>
            <a:off x="1926431" y="897731"/>
            <a:ext cx="3024188" cy="2999740"/>
          </a:xfrm>
          <a:prstGeom prst="rect">
            <a:avLst/>
          </a:prstGeom>
          <a:noFill/>
          <a:ln w="9525">
            <a:noFill/>
          </a:ln>
        </p:spPr>
        <p:txBody>
          <a:bodyPr anchor="t">
            <a:spAutoFit/>
          </a:bodyPr>
          <a:p>
            <a:pPr>
              <a:lnSpc>
                <a:spcPct val="150000"/>
              </a:lnSpc>
            </a:pPr>
            <a:r>
              <a:rPr lang="en-US" altLang="en-US" sz="1800" b="1" err="1">
                <a:solidFill>
                  <a:srgbClr val="0000FF"/>
                </a:solidFill>
                <a:latin typeface="Arial" panose="020B0604020202020204" pitchFamily="34" charset="0"/>
                <a:ea typeface="黑体" panose="02010609060101010101" pitchFamily="2" charset="-122"/>
              </a:rPr>
              <a:t>昼出耘田夜绩麻</a:t>
            </a:r>
            <a:r>
              <a:rPr lang="en-US" altLang="en-US" sz="1800" b="1">
                <a:solidFill>
                  <a:srgbClr val="0000FF"/>
                </a:solidFill>
                <a:latin typeface="Arial" panose="020B0604020202020204" pitchFamily="34" charset="0"/>
                <a:ea typeface="黑体" panose="02010609060101010101" pitchFamily="2" charset="-122"/>
              </a:rPr>
              <a:t>。</a:t>
            </a:r>
            <a:endParaRPr lang="en-US" altLang="en-US" sz="1800" b="1">
              <a:solidFill>
                <a:srgbClr val="0000FF"/>
              </a:solidFill>
              <a:latin typeface="Arial" panose="020B0604020202020204" pitchFamily="34" charset="0"/>
              <a:ea typeface="黑体" panose="02010609060101010101" pitchFamily="2" charset="-122"/>
            </a:endParaRPr>
          </a:p>
          <a:p>
            <a:pPr>
              <a:lnSpc>
                <a:spcPct val="150000"/>
              </a:lnSpc>
            </a:pPr>
            <a:endParaRPr lang="en-US" altLang="en-US" sz="1800" b="1">
              <a:solidFill>
                <a:srgbClr val="0000FF"/>
              </a:solidFill>
              <a:latin typeface="Arial" panose="020B0604020202020204" pitchFamily="34" charset="0"/>
              <a:ea typeface="黑体" panose="02010609060101010101" pitchFamily="2" charset="-122"/>
            </a:endParaRPr>
          </a:p>
          <a:p>
            <a:pPr>
              <a:lnSpc>
                <a:spcPct val="150000"/>
              </a:lnSpc>
            </a:pPr>
            <a:r>
              <a:rPr lang="en-US" altLang="en-US" sz="1800" b="1" err="1">
                <a:solidFill>
                  <a:srgbClr val="0000FF"/>
                </a:solidFill>
                <a:latin typeface="Arial" panose="020B0604020202020204" pitchFamily="34" charset="0"/>
                <a:ea typeface="黑体" panose="02010609060101010101" pitchFamily="2" charset="-122"/>
              </a:rPr>
              <a:t>童孙未解供耕织</a:t>
            </a:r>
            <a:r>
              <a:rPr lang="en-US" altLang="en-US" sz="1800" b="1">
                <a:solidFill>
                  <a:srgbClr val="0000FF"/>
                </a:solidFill>
                <a:latin typeface="Arial" panose="020B0604020202020204" pitchFamily="34" charset="0"/>
                <a:ea typeface="黑体" panose="02010609060101010101" pitchFamily="2" charset="-122"/>
              </a:rPr>
              <a:t>。</a:t>
            </a:r>
            <a:endParaRPr lang="en-US" altLang="en-US" sz="1800" b="1">
              <a:solidFill>
                <a:srgbClr val="0000FF"/>
              </a:solidFill>
              <a:latin typeface="Arial" panose="020B0604020202020204" pitchFamily="34" charset="0"/>
              <a:ea typeface="黑体" panose="02010609060101010101" pitchFamily="2" charset="-122"/>
            </a:endParaRPr>
          </a:p>
          <a:p>
            <a:pPr>
              <a:lnSpc>
                <a:spcPct val="150000"/>
              </a:lnSpc>
            </a:pPr>
            <a:endParaRPr lang="en-US" altLang="en-US" sz="1800" b="1">
              <a:solidFill>
                <a:srgbClr val="0000FF"/>
              </a:solidFill>
              <a:latin typeface="Arial" panose="020B0604020202020204" pitchFamily="34" charset="0"/>
              <a:ea typeface="黑体" panose="02010609060101010101" pitchFamily="2" charset="-122"/>
            </a:endParaRPr>
          </a:p>
          <a:p>
            <a:pPr>
              <a:lnSpc>
                <a:spcPct val="150000"/>
              </a:lnSpc>
            </a:pPr>
            <a:r>
              <a:rPr lang="en-US" altLang="en-US" sz="1800" b="1" err="1">
                <a:solidFill>
                  <a:srgbClr val="0000FF"/>
                </a:solidFill>
                <a:latin typeface="Arial" panose="020B0604020202020204" pitchFamily="34" charset="0"/>
                <a:ea typeface="黑体" panose="02010609060101010101" pitchFamily="2" charset="-122"/>
              </a:rPr>
              <a:t>锄禾日当午，汗滴禾下土</a:t>
            </a:r>
            <a:r>
              <a:rPr lang="en-US" altLang="en-US" sz="1800" b="1">
                <a:solidFill>
                  <a:srgbClr val="0000FF"/>
                </a:solidFill>
                <a:latin typeface="Arial" panose="020B0604020202020204" pitchFamily="34" charset="0"/>
                <a:ea typeface="黑体" panose="02010609060101010101" pitchFamily="2" charset="-122"/>
              </a:rPr>
              <a:t>。</a:t>
            </a:r>
            <a:endParaRPr lang="en-US" altLang="en-US" sz="1800" b="1">
              <a:solidFill>
                <a:srgbClr val="0000FF"/>
              </a:solidFill>
              <a:latin typeface="Arial" panose="020B0604020202020204" pitchFamily="34" charset="0"/>
              <a:ea typeface="黑体" panose="02010609060101010101" pitchFamily="2" charset="-122"/>
            </a:endParaRPr>
          </a:p>
          <a:p>
            <a:pPr>
              <a:lnSpc>
                <a:spcPct val="150000"/>
              </a:lnSpc>
            </a:pPr>
            <a:endParaRPr lang="en-US" altLang="en-US" sz="1800" b="1">
              <a:solidFill>
                <a:srgbClr val="0000FF"/>
              </a:solidFill>
              <a:latin typeface="Arial" panose="020B0604020202020204" pitchFamily="34" charset="0"/>
              <a:ea typeface="黑体" panose="02010609060101010101" pitchFamily="2" charset="-122"/>
            </a:endParaRPr>
          </a:p>
          <a:p>
            <a:pPr>
              <a:lnSpc>
                <a:spcPct val="150000"/>
              </a:lnSpc>
            </a:pPr>
            <a:r>
              <a:rPr lang="en-US" altLang="en-US" sz="1800" b="1" err="1">
                <a:solidFill>
                  <a:srgbClr val="0000FF"/>
                </a:solidFill>
                <a:latin typeface="Arial" panose="020B0604020202020204" pitchFamily="34" charset="0"/>
                <a:ea typeface="黑体" panose="02010609060101010101" pitchFamily="2" charset="-122"/>
              </a:rPr>
              <a:t>春种一粒粟，秋收万颗子</a:t>
            </a:r>
            <a:r>
              <a:rPr lang="en-US" altLang="en-US" sz="1800" b="1">
                <a:solidFill>
                  <a:srgbClr val="0000FF"/>
                </a:solidFill>
                <a:latin typeface="Arial" panose="020B0604020202020204" pitchFamily="34" charset="0"/>
                <a:ea typeface="黑体" panose="02010609060101010101" pitchFamily="2" charset="-122"/>
              </a:rPr>
              <a:t>。</a:t>
            </a:r>
            <a:endParaRPr lang="en-US" altLang="zh-CN" sz="1800" b="1" dirty="0">
              <a:solidFill>
                <a:srgbClr val="0000FF"/>
              </a:solidFill>
              <a:latin typeface="Arial" panose="020B0604020202020204" pitchFamily="34" charset="0"/>
              <a:ea typeface="黑体" panose="02010609060101010101" pitchFamily="2" charset="-122"/>
            </a:endParaRPr>
          </a:p>
        </p:txBody>
      </p:sp>
      <p:sp>
        <p:nvSpPr>
          <p:cNvPr id="27654" name="文本框 876550"/>
          <p:cNvSpPr txBox="1"/>
          <p:nvPr/>
        </p:nvSpPr>
        <p:spPr>
          <a:xfrm>
            <a:off x="1925241" y="519113"/>
            <a:ext cx="4644628" cy="368300"/>
          </a:xfrm>
          <a:prstGeom prst="rect">
            <a:avLst/>
          </a:prstGeom>
          <a:noFill/>
          <a:ln w="9525">
            <a:noFill/>
          </a:ln>
        </p:spPr>
        <p:txBody>
          <a:bodyPr anchor="t">
            <a:spAutoFit/>
          </a:bodyPr>
          <a:p>
            <a:r>
              <a:rPr lang="zh-CN" altLang="zh-CN" sz="1800" b="1" dirty="0">
                <a:solidFill>
                  <a:schemeClr val="tx1"/>
                </a:solidFill>
                <a:latin typeface="Arial" panose="020B0604020202020204" pitchFamily="34" charset="0"/>
                <a:ea typeface="黑体" panose="02010609060101010101" pitchFamily="2" charset="-122"/>
              </a:rPr>
              <a:t>读读诗句，说说带点的词语和什么农具有关</a:t>
            </a:r>
            <a:r>
              <a:rPr lang="zh-CN" altLang="en-US" sz="1800" b="1" dirty="0">
                <a:solidFill>
                  <a:schemeClr val="tx1"/>
                </a:solidFill>
                <a:latin typeface="Arial" panose="020B0604020202020204" pitchFamily="34" charset="0"/>
                <a:ea typeface="黑体" panose="02010609060101010101" pitchFamily="2" charset="-122"/>
              </a:rPr>
              <a:t>。</a:t>
            </a:r>
            <a:endParaRPr lang="zh-CN" altLang="en-US" sz="1800" b="1" dirty="0">
              <a:solidFill>
                <a:schemeClr val="tx1"/>
              </a:solidFill>
              <a:latin typeface="Arial" panose="020B0604020202020204" pitchFamily="34" charset="0"/>
              <a:ea typeface="黑体" panose="02010609060101010101" pitchFamily="2" charset="-122"/>
            </a:endParaRPr>
          </a:p>
        </p:txBody>
      </p:sp>
      <p:sp>
        <p:nvSpPr>
          <p:cNvPr id="876552" name="文本框 876551"/>
          <p:cNvSpPr txBox="1"/>
          <p:nvPr/>
        </p:nvSpPr>
        <p:spPr>
          <a:xfrm>
            <a:off x="2465785" y="1265635"/>
            <a:ext cx="323850" cy="195580"/>
          </a:xfrm>
          <a:prstGeom prst="rect">
            <a:avLst/>
          </a:prstGeom>
          <a:noFill/>
          <a:ln w="9525">
            <a:noFill/>
          </a:ln>
        </p:spPr>
        <p:txBody>
          <a:bodyPr anchor="t">
            <a:spAutoFit/>
          </a:bodyPr>
          <a:p>
            <a:r>
              <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876556" name="文本框 876555"/>
          <p:cNvSpPr txBox="1"/>
          <p:nvPr/>
        </p:nvSpPr>
        <p:spPr>
          <a:xfrm>
            <a:off x="1925241" y="1383506"/>
            <a:ext cx="4968478" cy="321945"/>
          </a:xfrm>
          <a:prstGeom prst="rect">
            <a:avLst/>
          </a:prstGeom>
          <a:noFill/>
          <a:ln w="9525">
            <a:noFill/>
          </a:ln>
        </p:spPr>
        <p:txBody>
          <a:bodyPr anchor="t">
            <a:spAutoFit/>
          </a:bodyPr>
          <a:p>
            <a:r>
              <a:rPr lang="zh-CN" altLang="zh-CN" sz="1500" b="1" dirty="0">
                <a:solidFill>
                  <a:srgbClr val="FF0000"/>
                </a:solidFill>
                <a:latin typeface="Arial" panose="020B0604020202020204" pitchFamily="34" charset="0"/>
                <a:ea typeface="黑体" panose="02010609060101010101" pitchFamily="2" charset="-122"/>
              </a:rPr>
              <a:t>耘田：</a:t>
            </a:r>
            <a:r>
              <a:rPr lang="zh-CN" altLang="zh-CN" sz="1500" b="1" dirty="0">
                <a:solidFill>
                  <a:srgbClr val="990033"/>
                </a:solidFill>
                <a:latin typeface="Arial" panose="020B0604020202020204" pitchFamily="34" charset="0"/>
                <a:ea typeface="黑体" panose="02010609060101010101" pitchFamily="2" charset="-122"/>
              </a:rPr>
              <a:t>锄草，与锄头有关，也可泛指种田。</a:t>
            </a:r>
            <a:endParaRPr lang="en-US" altLang="zh-CN" sz="1500" b="1">
              <a:solidFill>
                <a:srgbClr val="990033"/>
              </a:solidFill>
              <a:latin typeface="Arial" panose="020B0604020202020204" pitchFamily="34" charset="0"/>
              <a:ea typeface="黑体" panose="02010609060101010101" pitchFamily="2" charset="-122"/>
            </a:endParaRPr>
          </a:p>
        </p:txBody>
      </p:sp>
      <p:sp>
        <p:nvSpPr>
          <p:cNvPr id="876557" name="文本框 876556"/>
          <p:cNvSpPr txBox="1"/>
          <p:nvPr/>
        </p:nvSpPr>
        <p:spPr>
          <a:xfrm>
            <a:off x="3168253" y="2085975"/>
            <a:ext cx="323850" cy="195580"/>
          </a:xfrm>
          <a:prstGeom prst="rect">
            <a:avLst/>
          </a:prstGeom>
          <a:noFill/>
          <a:ln w="9525">
            <a:noFill/>
          </a:ln>
        </p:spPr>
        <p:txBody>
          <a:bodyPr anchor="t">
            <a:spAutoFit/>
          </a:bodyPr>
          <a:p>
            <a:r>
              <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876558" name="文本框 876557"/>
          <p:cNvSpPr txBox="1"/>
          <p:nvPr/>
        </p:nvSpPr>
        <p:spPr>
          <a:xfrm>
            <a:off x="1925241" y="2220516"/>
            <a:ext cx="4968478" cy="321945"/>
          </a:xfrm>
          <a:prstGeom prst="rect">
            <a:avLst/>
          </a:prstGeom>
          <a:noFill/>
          <a:ln w="9525">
            <a:noFill/>
          </a:ln>
        </p:spPr>
        <p:txBody>
          <a:bodyPr anchor="t">
            <a:spAutoFit/>
          </a:bodyPr>
          <a:p>
            <a:r>
              <a:rPr lang="zh-CN" altLang="zh-CN" sz="1500" b="1" dirty="0">
                <a:solidFill>
                  <a:srgbClr val="FF0000"/>
                </a:solidFill>
                <a:latin typeface="Arial" panose="020B0604020202020204" pitchFamily="34" charset="0"/>
                <a:ea typeface="黑体" panose="02010609060101010101" pitchFamily="2" charset="-122"/>
              </a:rPr>
              <a:t>耕:</a:t>
            </a:r>
            <a:r>
              <a:rPr lang="zh-CN" altLang="zh-CN" sz="1500" b="1" dirty="0">
                <a:solidFill>
                  <a:srgbClr val="990033"/>
                </a:solidFill>
                <a:latin typeface="Arial" panose="020B0604020202020204" pitchFamily="34" charset="0"/>
                <a:ea typeface="黑体" panose="02010609060101010101" pitchFamily="2" charset="-122"/>
              </a:rPr>
              <a:t>耕田，用犁把土翻松，与木犁有关。</a:t>
            </a:r>
            <a:endParaRPr lang="en-US" altLang="zh-CN" sz="1500" b="1">
              <a:solidFill>
                <a:srgbClr val="990033"/>
              </a:solidFill>
              <a:latin typeface="Arial" panose="020B0604020202020204" pitchFamily="34" charset="0"/>
              <a:ea typeface="黑体" panose="02010609060101010101" pitchFamily="2" charset="-122"/>
            </a:endParaRPr>
          </a:p>
        </p:txBody>
      </p:sp>
      <p:sp>
        <p:nvSpPr>
          <p:cNvPr id="876559" name="文本框 876558"/>
          <p:cNvSpPr txBox="1"/>
          <p:nvPr/>
        </p:nvSpPr>
        <p:spPr>
          <a:xfrm>
            <a:off x="1980010" y="2895600"/>
            <a:ext cx="323850" cy="195580"/>
          </a:xfrm>
          <a:prstGeom prst="rect">
            <a:avLst/>
          </a:prstGeom>
          <a:noFill/>
          <a:ln w="9525">
            <a:noFill/>
          </a:ln>
        </p:spPr>
        <p:txBody>
          <a:bodyPr anchor="t">
            <a:spAutoFit/>
          </a:bodyPr>
          <a:p>
            <a:r>
              <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876560" name="文本框 876559"/>
          <p:cNvSpPr txBox="1"/>
          <p:nvPr/>
        </p:nvSpPr>
        <p:spPr>
          <a:xfrm>
            <a:off x="1925241" y="3030141"/>
            <a:ext cx="4968478" cy="321945"/>
          </a:xfrm>
          <a:prstGeom prst="rect">
            <a:avLst/>
          </a:prstGeom>
          <a:noFill/>
          <a:ln w="9525">
            <a:noFill/>
          </a:ln>
        </p:spPr>
        <p:txBody>
          <a:bodyPr anchor="t">
            <a:spAutoFit/>
          </a:bodyPr>
          <a:p>
            <a:r>
              <a:rPr lang="zh-CN" altLang="zh-CN" sz="1500" b="1" dirty="0">
                <a:solidFill>
                  <a:srgbClr val="FF0000"/>
                </a:solidFill>
                <a:latin typeface="Arial" panose="020B0604020202020204" pitchFamily="34" charset="0"/>
                <a:ea typeface="黑体" panose="02010609060101010101" pitchFamily="2" charset="-122"/>
              </a:rPr>
              <a:t>锄禾：</a:t>
            </a:r>
            <a:r>
              <a:rPr lang="zh-CN" altLang="zh-CN" sz="1500" b="1" dirty="0">
                <a:solidFill>
                  <a:srgbClr val="990033"/>
                </a:solidFill>
                <a:latin typeface="Arial" panose="020B0604020202020204" pitchFamily="34" charset="0"/>
                <a:ea typeface="黑体" panose="02010609060101010101" pitchFamily="2" charset="-122"/>
              </a:rPr>
              <a:t>用锄去掉禾田间的杂草，翻松土壤，与锄头有关。</a:t>
            </a:r>
            <a:endParaRPr lang="en-US" altLang="zh-CN" sz="1500" b="1">
              <a:solidFill>
                <a:srgbClr val="990033"/>
              </a:solidFill>
              <a:latin typeface="Arial" panose="020B0604020202020204" pitchFamily="34" charset="0"/>
              <a:ea typeface="黑体" panose="02010609060101010101" pitchFamily="2" charset="-122"/>
            </a:endParaRPr>
          </a:p>
        </p:txBody>
      </p:sp>
      <p:sp>
        <p:nvSpPr>
          <p:cNvPr id="876561" name="文本框 876560"/>
          <p:cNvSpPr txBox="1"/>
          <p:nvPr/>
        </p:nvSpPr>
        <p:spPr>
          <a:xfrm>
            <a:off x="2195513" y="3750469"/>
            <a:ext cx="323850" cy="195580"/>
          </a:xfrm>
          <a:prstGeom prst="rect">
            <a:avLst/>
          </a:prstGeom>
          <a:noFill/>
          <a:ln w="9525">
            <a:noFill/>
          </a:ln>
        </p:spPr>
        <p:txBody>
          <a:bodyPr anchor="t">
            <a:spAutoFit/>
          </a:bodyPr>
          <a:p>
            <a:r>
              <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876562" name="文本框 876561"/>
          <p:cNvSpPr txBox="1"/>
          <p:nvPr/>
        </p:nvSpPr>
        <p:spPr>
          <a:xfrm>
            <a:off x="3600450" y="3759994"/>
            <a:ext cx="323850" cy="195580"/>
          </a:xfrm>
          <a:prstGeom prst="rect">
            <a:avLst/>
          </a:prstGeom>
          <a:noFill/>
          <a:ln w="9525">
            <a:noFill/>
          </a:ln>
        </p:spPr>
        <p:txBody>
          <a:bodyPr anchor="t">
            <a:spAutoFit/>
          </a:bodyPr>
          <a:p>
            <a:r>
              <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876563" name="文本框 876562"/>
          <p:cNvSpPr txBox="1"/>
          <p:nvPr/>
        </p:nvSpPr>
        <p:spPr>
          <a:xfrm>
            <a:off x="1925241" y="3813572"/>
            <a:ext cx="4968478" cy="622300"/>
          </a:xfrm>
          <a:prstGeom prst="rect">
            <a:avLst/>
          </a:prstGeom>
          <a:noFill/>
          <a:ln w="9525">
            <a:noFill/>
          </a:ln>
        </p:spPr>
        <p:txBody>
          <a:bodyPr anchor="t">
            <a:spAutoFit/>
          </a:bodyPr>
          <a:p>
            <a:pPr>
              <a:lnSpc>
                <a:spcPct val="115000"/>
              </a:lnSpc>
            </a:pPr>
            <a:r>
              <a:rPr lang="zh-CN" altLang="zh-CN" sz="1500" b="1" dirty="0">
                <a:solidFill>
                  <a:srgbClr val="FF0000"/>
                </a:solidFill>
                <a:latin typeface="Arial" panose="020B0604020202020204" pitchFamily="34" charset="0"/>
                <a:ea typeface="黑体" panose="02010609060101010101" pitchFamily="2" charset="-122"/>
              </a:rPr>
              <a:t>种：</a:t>
            </a:r>
            <a:r>
              <a:rPr lang="zh-CN" altLang="zh-CN" sz="1500" b="1" dirty="0">
                <a:solidFill>
                  <a:srgbClr val="990033"/>
                </a:solidFill>
                <a:latin typeface="Arial" panose="020B0604020202020204" pitchFamily="34" charset="0"/>
                <a:ea typeface="黑体" panose="02010609060101010101" pitchFamily="2" charset="-122"/>
              </a:rPr>
              <a:t>播种，与耧有关。</a:t>
            </a:r>
            <a:br>
              <a:rPr lang="zh-CN" altLang="zh-CN" sz="1500" b="1" dirty="0">
                <a:solidFill>
                  <a:srgbClr val="990033"/>
                </a:solidFill>
                <a:latin typeface="Arial" panose="020B0604020202020204" pitchFamily="34" charset="0"/>
                <a:ea typeface="黑体" panose="02010609060101010101" pitchFamily="2" charset="-122"/>
              </a:rPr>
            </a:br>
            <a:r>
              <a:rPr lang="zh-CN" altLang="zh-CN" sz="1500" b="1" dirty="0">
                <a:solidFill>
                  <a:srgbClr val="FF0000"/>
                </a:solidFill>
                <a:latin typeface="Arial" panose="020B0604020202020204" pitchFamily="34" charset="0"/>
                <a:ea typeface="黑体" panose="02010609060101010101" pitchFamily="2" charset="-122"/>
              </a:rPr>
              <a:t>收：</a:t>
            </a:r>
            <a:r>
              <a:rPr lang="zh-CN" altLang="zh-CN" sz="1500" b="1" dirty="0">
                <a:solidFill>
                  <a:srgbClr val="990033"/>
                </a:solidFill>
                <a:latin typeface="Arial" panose="020B0604020202020204" pitchFamily="34" charset="0"/>
                <a:ea typeface="黑体" panose="02010609060101010101" pitchFamily="2" charset="-122"/>
              </a:rPr>
              <a:t>收割，收获，与镰刀有关。</a:t>
            </a:r>
            <a:endParaRPr lang="en-US" altLang="zh-CN" sz="1500" b="1">
              <a:solidFill>
                <a:srgbClr val="990033"/>
              </a:solidFill>
              <a:latin typeface="Arial" panose="020B0604020202020204" pitchFamily="34" charset="0"/>
              <a:ea typeface="黑体" panose="02010609060101010101" pitchFamily="2" charset="-122"/>
            </a:endParaRPr>
          </a:p>
        </p:txBody>
      </p:sp>
      <p:sp>
        <p:nvSpPr>
          <p:cNvPr id="2" name="文本框 1"/>
          <p:cNvSpPr txBox="1"/>
          <p:nvPr/>
        </p:nvSpPr>
        <p:spPr>
          <a:xfrm>
            <a:off x="2668667" y="1253252"/>
            <a:ext cx="323850" cy="195580"/>
          </a:xfrm>
          <a:prstGeom prst="rect">
            <a:avLst/>
          </a:prstGeom>
          <a:noFill/>
          <a:ln w="9525">
            <a:noFill/>
          </a:ln>
        </p:spPr>
        <p:txBody>
          <a:bodyPr anchor="t">
            <a:spAutoFit/>
          </a:bodyPr>
          <a:p>
            <a:r>
              <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3" name="文本框 2"/>
          <p:cNvSpPr txBox="1"/>
          <p:nvPr/>
        </p:nvSpPr>
        <p:spPr>
          <a:xfrm>
            <a:off x="2249091" y="2895362"/>
            <a:ext cx="323850" cy="195580"/>
          </a:xfrm>
          <a:prstGeom prst="rect">
            <a:avLst/>
          </a:prstGeom>
          <a:noFill/>
          <a:ln w="9525">
            <a:noFill/>
          </a:ln>
        </p:spPr>
        <p:txBody>
          <a:bodyPr wrap="square" anchor="t">
            <a:spAutoFit/>
          </a:bodyPr>
          <a:p>
            <a:r>
              <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rPr>
              <a:t>●</a:t>
            </a:r>
            <a:endParaRPr lang="en-US" altLang="zh-CN" sz="675">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6556"/>
                                        </p:tgtEl>
                                        <p:attrNameLst>
                                          <p:attrName>style.visibility</p:attrName>
                                        </p:attrNameLst>
                                      </p:cBhvr>
                                      <p:to>
                                        <p:strVal val="visible"/>
                                      </p:to>
                                    </p:set>
                                    <p:anim calcmode="lin" valueType="num">
                                      <p:cBhvr additive="base">
                                        <p:cTn id="7" dur="500" fill="hold"/>
                                        <p:tgtEl>
                                          <p:spTgt spid="876556"/>
                                        </p:tgtEl>
                                        <p:attrNameLst>
                                          <p:attrName>ppt_x</p:attrName>
                                        </p:attrNameLst>
                                      </p:cBhvr>
                                      <p:tavLst>
                                        <p:tav tm="0">
                                          <p:val>
                                            <p:strVal val="#ppt_x"/>
                                          </p:val>
                                        </p:tav>
                                        <p:tav tm="100000">
                                          <p:val>
                                            <p:strVal val="#ppt_x"/>
                                          </p:val>
                                        </p:tav>
                                      </p:tavLst>
                                    </p:anim>
                                    <p:anim calcmode="lin" valueType="num">
                                      <p:cBhvr additive="base">
                                        <p:cTn id="8" dur="500" fill="hold"/>
                                        <p:tgtEl>
                                          <p:spTgt spid="876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6558"/>
                                        </p:tgtEl>
                                        <p:attrNameLst>
                                          <p:attrName>style.visibility</p:attrName>
                                        </p:attrNameLst>
                                      </p:cBhvr>
                                      <p:to>
                                        <p:strVal val="visible"/>
                                      </p:to>
                                    </p:set>
                                    <p:anim calcmode="lin" valueType="num">
                                      <p:cBhvr additive="base">
                                        <p:cTn id="13" dur="500" fill="hold"/>
                                        <p:tgtEl>
                                          <p:spTgt spid="876558"/>
                                        </p:tgtEl>
                                        <p:attrNameLst>
                                          <p:attrName>ppt_x</p:attrName>
                                        </p:attrNameLst>
                                      </p:cBhvr>
                                      <p:tavLst>
                                        <p:tav tm="0">
                                          <p:val>
                                            <p:strVal val="#ppt_x"/>
                                          </p:val>
                                        </p:tav>
                                        <p:tav tm="100000">
                                          <p:val>
                                            <p:strVal val="#ppt_x"/>
                                          </p:val>
                                        </p:tav>
                                      </p:tavLst>
                                    </p:anim>
                                    <p:anim calcmode="lin" valueType="num">
                                      <p:cBhvr additive="base">
                                        <p:cTn id="14" dur="500" fill="hold"/>
                                        <p:tgtEl>
                                          <p:spTgt spid="8765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6560"/>
                                        </p:tgtEl>
                                        <p:attrNameLst>
                                          <p:attrName>style.visibility</p:attrName>
                                        </p:attrNameLst>
                                      </p:cBhvr>
                                      <p:to>
                                        <p:strVal val="visible"/>
                                      </p:to>
                                    </p:set>
                                    <p:anim calcmode="lin" valueType="num">
                                      <p:cBhvr additive="base">
                                        <p:cTn id="19" dur="500" fill="hold"/>
                                        <p:tgtEl>
                                          <p:spTgt spid="876560"/>
                                        </p:tgtEl>
                                        <p:attrNameLst>
                                          <p:attrName>ppt_x</p:attrName>
                                        </p:attrNameLst>
                                      </p:cBhvr>
                                      <p:tavLst>
                                        <p:tav tm="0">
                                          <p:val>
                                            <p:strVal val="#ppt_x"/>
                                          </p:val>
                                        </p:tav>
                                        <p:tav tm="100000">
                                          <p:val>
                                            <p:strVal val="#ppt_x"/>
                                          </p:val>
                                        </p:tav>
                                      </p:tavLst>
                                    </p:anim>
                                    <p:anim calcmode="lin" valueType="num">
                                      <p:cBhvr additive="base">
                                        <p:cTn id="20" dur="500" fill="hold"/>
                                        <p:tgtEl>
                                          <p:spTgt spid="8765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6563"/>
                                        </p:tgtEl>
                                        <p:attrNameLst>
                                          <p:attrName>style.visibility</p:attrName>
                                        </p:attrNameLst>
                                      </p:cBhvr>
                                      <p:to>
                                        <p:strVal val="visible"/>
                                      </p:to>
                                    </p:set>
                                    <p:anim calcmode="lin" valueType="num">
                                      <p:cBhvr additive="base">
                                        <p:cTn id="25" dur="500" fill="hold"/>
                                        <p:tgtEl>
                                          <p:spTgt spid="876563"/>
                                        </p:tgtEl>
                                        <p:attrNameLst>
                                          <p:attrName>ppt_x</p:attrName>
                                        </p:attrNameLst>
                                      </p:cBhvr>
                                      <p:tavLst>
                                        <p:tav tm="0">
                                          <p:val>
                                            <p:strVal val="#ppt_x"/>
                                          </p:val>
                                        </p:tav>
                                        <p:tav tm="100000">
                                          <p:val>
                                            <p:strVal val="#ppt_x"/>
                                          </p:val>
                                        </p:tav>
                                      </p:tavLst>
                                    </p:anim>
                                    <p:anim calcmode="lin" valueType="num">
                                      <p:cBhvr additive="base">
                                        <p:cTn id="26" dur="500" fill="hold"/>
                                        <p:tgtEl>
                                          <p:spTgt spid="876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ldLvl="0" build="allAtOnce"/>
      <p:bldP spid="876556" grpId="0"/>
      <p:bldP spid="876558" grpId="0"/>
      <p:bldP spid="876560" grpId="0"/>
      <p:bldP spid="8765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29698" name="图片 880642"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249476" y="141685"/>
            <a:ext cx="723900" cy="564356"/>
          </a:xfrm>
          <a:prstGeom prst="rect">
            <a:avLst/>
          </a:prstGeom>
          <a:noFill/>
          <a:ln w="9525">
            <a:noFill/>
          </a:ln>
        </p:spPr>
      </p:pic>
      <p:sp>
        <p:nvSpPr>
          <p:cNvPr id="29699" name="文本框 880643"/>
          <p:cNvSpPr txBox="1"/>
          <p:nvPr/>
        </p:nvSpPr>
        <p:spPr>
          <a:xfrm>
            <a:off x="973376" y="197565"/>
            <a:ext cx="1296590" cy="321945"/>
          </a:xfrm>
          <a:prstGeom prst="rect">
            <a:avLst/>
          </a:prstGeom>
          <a:noFill/>
          <a:ln w="9525">
            <a:noFill/>
          </a:ln>
        </p:spPr>
        <p:txBody>
          <a:bodyPr anchor="t">
            <a:spAutoFit/>
          </a:bodyPr>
          <a:p>
            <a:pPr>
              <a:spcBef>
                <a:spcPct val="50000"/>
              </a:spcBef>
            </a:pPr>
            <a:r>
              <a:rPr lang="zh-CN" altLang="en-US" sz="1500" b="1" dirty="0">
                <a:solidFill>
                  <a:srgbClr val="FF0000"/>
                </a:solidFill>
                <a:latin typeface="Arial" panose="020B0604020202020204" pitchFamily="34" charset="0"/>
                <a:ea typeface="黑体" panose="02010609060101010101" pitchFamily="2" charset="-122"/>
              </a:rPr>
              <a:t>语文与生活</a:t>
            </a:r>
            <a:endParaRPr lang="zh-CN" altLang="en-US" sz="1500" b="1" dirty="0">
              <a:solidFill>
                <a:srgbClr val="FF0000"/>
              </a:solidFill>
              <a:latin typeface="Arial" panose="020B0604020202020204" pitchFamily="34" charset="0"/>
              <a:ea typeface="黑体" panose="02010609060101010101" pitchFamily="2" charset="-122"/>
            </a:endParaRPr>
          </a:p>
        </p:txBody>
      </p:sp>
      <p:sp>
        <p:nvSpPr>
          <p:cNvPr id="2" name="圆角矩形 1"/>
          <p:cNvSpPr/>
          <p:nvPr/>
        </p:nvSpPr>
        <p:spPr>
          <a:xfrm>
            <a:off x="2653665" y="304165"/>
            <a:ext cx="3960495" cy="431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uFillTx/>
              </a:rPr>
              <a:t>搜集课外与农具有关的诗句</a:t>
            </a:r>
            <a:endParaRPr lang="zh-CN" altLang="en-US" sz="2000" b="1">
              <a:solidFill>
                <a:schemeClr val="tx1"/>
              </a:solidFill>
              <a:uFillTx/>
            </a:endParaRPr>
          </a:p>
        </p:txBody>
      </p:sp>
      <p:sp>
        <p:nvSpPr>
          <p:cNvPr id="3" name="文本框 2"/>
          <p:cNvSpPr txBox="1"/>
          <p:nvPr/>
        </p:nvSpPr>
        <p:spPr>
          <a:xfrm>
            <a:off x="85090" y="1321435"/>
            <a:ext cx="8992870" cy="2306955"/>
          </a:xfrm>
          <a:prstGeom prst="rect">
            <a:avLst/>
          </a:prstGeom>
          <a:noFill/>
        </p:spPr>
        <p:txBody>
          <a:bodyPr wrap="square" rtlCol="0">
            <a:spAutoFit/>
          </a:bodyPr>
          <a:p>
            <a:pPr fontAlgn="auto">
              <a:lnSpc>
                <a:spcPct val="150000"/>
              </a:lnSpc>
            </a:pPr>
            <a:r>
              <a:rPr lang="en-US" altLang="zh-CN" sz="2400" b="1"/>
              <a:t>1</a:t>
            </a:r>
            <a:r>
              <a:rPr lang="zh-CN" altLang="en-US" sz="2400" b="1"/>
              <a:t>、父耕原上田,子锄山下荒。</a:t>
            </a:r>
            <a:endParaRPr lang="zh-CN" altLang="en-US" sz="2400" b="1"/>
          </a:p>
          <a:p>
            <a:pPr fontAlgn="auto">
              <a:lnSpc>
                <a:spcPct val="150000"/>
              </a:lnSpc>
            </a:pPr>
            <a:r>
              <a:rPr lang="en-US" altLang="zh-CN" sz="2400" b="1"/>
              <a:t>2</a:t>
            </a:r>
            <a:r>
              <a:rPr lang="zh-CN" altLang="en-US" sz="2400" b="1"/>
              <a:t>、千顷绿畔平似掌，蒙蒙春雨动春犁。</a:t>
            </a:r>
            <a:endParaRPr lang="zh-CN" altLang="en-US" sz="2400" b="1"/>
          </a:p>
          <a:p>
            <a:pPr fontAlgn="auto">
              <a:lnSpc>
                <a:spcPct val="150000"/>
              </a:lnSpc>
            </a:pPr>
            <a:r>
              <a:rPr lang="en-US" altLang="zh-CN" sz="2400" b="1"/>
              <a:t>3</a:t>
            </a:r>
            <a:r>
              <a:rPr lang="zh-CN" altLang="en-US" sz="2400" b="1"/>
              <a:t>、潮来潮退白洋沙，白洋女儿把锄耙。</a:t>
            </a:r>
            <a:endParaRPr lang="zh-CN" altLang="en-US" sz="2400" b="1"/>
          </a:p>
          <a:p>
            <a:pPr fontAlgn="auto">
              <a:lnSpc>
                <a:spcPct val="150000"/>
              </a:lnSpc>
            </a:pPr>
            <a:r>
              <a:rPr lang="en-US" altLang="zh-CN" sz="2400" b="1"/>
              <a:t>4</a:t>
            </a:r>
            <a:r>
              <a:rPr lang="zh-CN" altLang="en-US" sz="2400" b="1"/>
              <a:t>、兰草自然香，生于大道旁。要镰八九月，俱在束薪中。</a:t>
            </a:r>
            <a:endParaRPr lang="zh-CN" altLang="en-US" sz="24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29698" name="图片 880642"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249476" y="141685"/>
            <a:ext cx="723900" cy="564356"/>
          </a:xfrm>
          <a:prstGeom prst="rect">
            <a:avLst/>
          </a:prstGeom>
          <a:noFill/>
          <a:ln w="9525">
            <a:noFill/>
          </a:ln>
        </p:spPr>
      </p:pic>
      <p:sp>
        <p:nvSpPr>
          <p:cNvPr id="29699" name="文本框 880643"/>
          <p:cNvSpPr txBox="1"/>
          <p:nvPr/>
        </p:nvSpPr>
        <p:spPr>
          <a:xfrm>
            <a:off x="973376" y="197565"/>
            <a:ext cx="1296590" cy="321945"/>
          </a:xfrm>
          <a:prstGeom prst="rect">
            <a:avLst/>
          </a:prstGeom>
          <a:noFill/>
          <a:ln w="9525">
            <a:noFill/>
          </a:ln>
        </p:spPr>
        <p:txBody>
          <a:bodyPr anchor="t">
            <a:spAutoFit/>
          </a:bodyPr>
          <a:p>
            <a:pPr>
              <a:spcBef>
                <a:spcPct val="50000"/>
              </a:spcBef>
            </a:pPr>
            <a:r>
              <a:rPr lang="zh-CN" altLang="en-US" sz="1500" b="1" dirty="0">
                <a:solidFill>
                  <a:srgbClr val="FF0000"/>
                </a:solidFill>
                <a:latin typeface="Arial" panose="020B0604020202020204" pitchFamily="34" charset="0"/>
                <a:ea typeface="黑体" panose="02010609060101010101" pitchFamily="2" charset="-122"/>
              </a:rPr>
              <a:t>语文与生活</a:t>
            </a:r>
            <a:endParaRPr lang="zh-CN" altLang="en-US" sz="1500" b="1" dirty="0">
              <a:solidFill>
                <a:srgbClr val="FF0000"/>
              </a:solidFill>
              <a:latin typeface="Arial" panose="020B0604020202020204" pitchFamily="34" charset="0"/>
              <a:ea typeface="黑体" panose="02010609060101010101" pitchFamily="2" charset="-122"/>
            </a:endParaRPr>
          </a:p>
        </p:txBody>
      </p:sp>
      <p:pic>
        <p:nvPicPr>
          <p:cNvPr id="29700" name="图片 880645"/>
          <p:cNvPicPr>
            <a:picLocks noChangeAspect="1"/>
          </p:cNvPicPr>
          <p:nvPr/>
        </p:nvPicPr>
        <p:blipFill>
          <a:blip r:embed="rId2"/>
          <a:stretch>
            <a:fillRect/>
          </a:stretch>
        </p:blipFill>
        <p:spPr>
          <a:xfrm>
            <a:off x="6354366" y="4043363"/>
            <a:ext cx="1565672" cy="981075"/>
          </a:xfrm>
          <a:prstGeom prst="rect">
            <a:avLst/>
          </a:prstGeom>
          <a:noFill/>
          <a:ln w="9525">
            <a:noFill/>
          </a:ln>
        </p:spPr>
      </p:pic>
      <p:sp>
        <p:nvSpPr>
          <p:cNvPr id="2" name="圆角矩形 1"/>
          <p:cNvSpPr/>
          <p:nvPr/>
        </p:nvSpPr>
        <p:spPr>
          <a:xfrm>
            <a:off x="2653665" y="160655"/>
            <a:ext cx="3960495" cy="431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solidFill>
                <a:uFillTx/>
              </a:rPr>
              <a:t>搜集课外与农具有关的诗句</a:t>
            </a:r>
            <a:endParaRPr lang="zh-CN" altLang="en-US" sz="2000" b="1">
              <a:solidFill>
                <a:schemeClr val="tx1"/>
              </a:solidFill>
              <a:uFillTx/>
            </a:endParaRPr>
          </a:p>
        </p:txBody>
      </p:sp>
      <p:sp>
        <p:nvSpPr>
          <p:cNvPr id="3" name="文本框 2"/>
          <p:cNvSpPr txBox="1"/>
          <p:nvPr/>
        </p:nvSpPr>
        <p:spPr>
          <a:xfrm>
            <a:off x="85090" y="1106170"/>
            <a:ext cx="8992870" cy="2306955"/>
          </a:xfrm>
          <a:prstGeom prst="rect">
            <a:avLst/>
          </a:prstGeom>
          <a:noFill/>
        </p:spPr>
        <p:txBody>
          <a:bodyPr wrap="square" rtlCol="0">
            <a:spAutoFit/>
          </a:bodyPr>
          <a:p>
            <a:pPr fontAlgn="auto">
              <a:lnSpc>
                <a:spcPct val="150000"/>
              </a:lnSpc>
            </a:pPr>
            <a:r>
              <a:rPr lang="en-US" altLang="zh-CN" sz="2400" b="1"/>
              <a:t>1</a:t>
            </a:r>
            <a:r>
              <a:rPr lang="zh-CN" altLang="en-US" sz="2400" b="1"/>
              <a:t>、父耕原上田,子锄山下荒。</a:t>
            </a:r>
            <a:r>
              <a:rPr lang="zh-CN" altLang="en-US" sz="2400" b="1">
                <a:solidFill>
                  <a:srgbClr val="FF0000"/>
                </a:solidFill>
              </a:rPr>
              <a:t>（木犁、锄头）</a:t>
            </a:r>
            <a:endParaRPr lang="zh-CN" altLang="en-US" sz="2400" b="1">
              <a:solidFill>
                <a:srgbClr val="FF0000"/>
              </a:solidFill>
            </a:endParaRPr>
          </a:p>
          <a:p>
            <a:pPr fontAlgn="auto">
              <a:lnSpc>
                <a:spcPct val="150000"/>
              </a:lnSpc>
            </a:pPr>
            <a:r>
              <a:rPr lang="en-US" altLang="zh-CN" sz="2400" b="1"/>
              <a:t>2</a:t>
            </a:r>
            <a:r>
              <a:rPr lang="zh-CN" altLang="en-US" sz="2400" b="1"/>
              <a:t>、千顷绿畔平似掌，蒙蒙春雨动春犁。</a:t>
            </a:r>
            <a:r>
              <a:rPr lang="zh-CN" altLang="en-US" sz="2400" b="1">
                <a:solidFill>
                  <a:srgbClr val="FF0000"/>
                </a:solidFill>
              </a:rPr>
              <a:t>（木犁）</a:t>
            </a:r>
            <a:endParaRPr lang="zh-CN" altLang="en-US" sz="2400" b="1"/>
          </a:p>
          <a:p>
            <a:pPr fontAlgn="auto">
              <a:lnSpc>
                <a:spcPct val="150000"/>
              </a:lnSpc>
            </a:pPr>
            <a:r>
              <a:rPr lang="en-US" altLang="zh-CN" sz="2400" b="1"/>
              <a:t>3</a:t>
            </a:r>
            <a:r>
              <a:rPr lang="zh-CN" altLang="en-US" sz="2400" b="1"/>
              <a:t>、潮来潮退白洋沙，白洋女儿把锄耙。</a:t>
            </a:r>
            <a:r>
              <a:rPr lang="zh-CN" altLang="en-US" sz="2400" b="1">
                <a:solidFill>
                  <a:srgbClr val="FF0000"/>
                </a:solidFill>
              </a:rPr>
              <a:t>（锄头、耙）</a:t>
            </a:r>
            <a:endParaRPr lang="zh-CN" altLang="en-US" sz="2400" b="1">
              <a:solidFill>
                <a:srgbClr val="FF0000"/>
              </a:solidFill>
            </a:endParaRPr>
          </a:p>
          <a:p>
            <a:pPr fontAlgn="auto">
              <a:lnSpc>
                <a:spcPct val="150000"/>
              </a:lnSpc>
            </a:pPr>
            <a:r>
              <a:rPr lang="en-US" altLang="zh-CN" sz="2400" b="1"/>
              <a:t>4</a:t>
            </a:r>
            <a:r>
              <a:rPr lang="zh-CN" altLang="en-US" sz="2400" b="1"/>
              <a:t>、兰草自然香，生于大道旁。要镰八九月，俱在束薪中。</a:t>
            </a:r>
            <a:r>
              <a:rPr lang="zh-CN" altLang="en-US" sz="2400" b="1">
                <a:solidFill>
                  <a:srgbClr val="FF0000"/>
                </a:solidFill>
              </a:rPr>
              <a:t>（镰刀）</a:t>
            </a:r>
            <a:endParaRPr lang="zh-CN" altLang="en-US" sz="2400" b="1">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70075" y="866140"/>
            <a:ext cx="6322060" cy="10661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b="1">
                <a:solidFill>
                  <a:schemeClr val="tx1"/>
                </a:solidFill>
                <a:uFillTx/>
              </a:rPr>
              <a:t>            </a:t>
            </a:r>
            <a:r>
              <a:rPr sz="3200" b="1">
                <a:solidFill>
                  <a:schemeClr val="tx1"/>
                </a:solidFill>
                <a:uFillTx/>
              </a:rPr>
              <a:t>你能以农耕园小导游的身份来介绍展览馆的农具吗</a:t>
            </a:r>
            <a:r>
              <a:rPr lang="zh-CN" sz="3200" b="1">
                <a:solidFill>
                  <a:schemeClr val="tx1"/>
                </a:solidFill>
                <a:uFillTx/>
              </a:rPr>
              <a:t>？</a:t>
            </a:r>
            <a:endParaRPr lang="zh-CN" sz="3200" b="1">
              <a:solidFill>
                <a:schemeClr val="tx1"/>
              </a:solidFill>
              <a:uFillTx/>
            </a:endParaRPr>
          </a:p>
        </p:txBody>
      </p:sp>
      <p:sp>
        <p:nvSpPr>
          <p:cNvPr id="4" name="文本框 3"/>
          <p:cNvSpPr txBox="1"/>
          <p:nvPr/>
        </p:nvSpPr>
        <p:spPr>
          <a:xfrm>
            <a:off x="863600" y="103505"/>
            <a:ext cx="2519045" cy="460375"/>
          </a:xfrm>
          <a:prstGeom prst="rect">
            <a:avLst/>
          </a:prstGeom>
          <a:noFill/>
        </p:spPr>
        <p:txBody>
          <a:bodyPr wrap="square" rtlCol="0">
            <a:spAutoFit/>
          </a:bodyPr>
          <a:p>
            <a:r>
              <a:rPr lang="zh-CN" altLang="en-US" sz="2400" b="1"/>
              <a:t>我来做导游</a:t>
            </a:r>
            <a:endParaRPr lang="zh-CN" altLang="en-US" sz="2400" b="1"/>
          </a:p>
        </p:txBody>
      </p:sp>
      <p:pic>
        <p:nvPicPr>
          <p:cNvPr id="29698" name="图片 880642"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139621" y="51515"/>
            <a:ext cx="723900" cy="564356"/>
          </a:xfrm>
          <a:prstGeom prst="rect">
            <a:avLst/>
          </a:prstGeom>
          <a:noFill/>
          <a:ln w="9525">
            <a:noFill/>
          </a:ln>
        </p:spPr>
      </p:pic>
      <p:sp>
        <p:nvSpPr>
          <p:cNvPr id="3" name="文本框 2"/>
          <p:cNvSpPr txBox="1"/>
          <p:nvPr/>
        </p:nvSpPr>
        <p:spPr>
          <a:xfrm>
            <a:off x="2627630" y="2875915"/>
            <a:ext cx="3888740" cy="1198880"/>
          </a:xfrm>
          <a:prstGeom prst="rect">
            <a:avLst/>
          </a:prstGeom>
          <a:noFill/>
        </p:spPr>
        <p:txBody>
          <a:bodyPr wrap="square" rtlCol="0">
            <a:spAutoFit/>
          </a:bodyPr>
          <a:p>
            <a:r>
              <a:rPr lang="en-US" altLang="zh-CN" sz="2400" b="1">
                <a:solidFill>
                  <a:srgbClr val="FF0000"/>
                </a:solidFill>
              </a:rPr>
              <a:t>1</a:t>
            </a:r>
            <a:r>
              <a:rPr lang="zh-CN" altLang="en-US" sz="2400" b="1">
                <a:solidFill>
                  <a:srgbClr val="FF0000"/>
                </a:solidFill>
              </a:rPr>
              <a:t>、用介绍的口吻。</a:t>
            </a:r>
            <a:endParaRPr lang="zh-CN" altLang="en-US" sz="2400" b="1">
              <a:solidFill>
                <a:srgbClr val="FF0000"/>
              </a:solidFill>
            </a:endParaRPr>
          </a:p>
          <a:p>
            <a:r>
              <a:rPr lang="en-US" altLang="zh-CN" sz="2400" b="1">
                <a:solidFill>
                  <a:srgbClr val="FF0000"/>
                </a:solidFill>
              </a:rPr>
              <a:t>2</a:t>
            </a:r>
            <a:r>
              <a:rPr lang="zh-CN" altLang="en-US" sz="2400" b="1">
                <a:solidFill>
                  <a:srgbClr val="FF0000"/>
                </a:solidFill>
              </a:rPr>
              <a:t>、语言要亲切。</a:t>
            </a:r>
            <a:endParaRPr lang="zh-CN" altLang="en-US" sz="2400" b="1">
              <a:solidFill>
                <a:srgbClr val="FF0000"/>
              </a:solidFill>
            </a:endParaRPr>
          </a:p>
          <a:p>
            <a:r>
              <a:rPr lang="en-US" altLang="zh-CN" sz="2400" b="1">
                <a:solidFill>
                  <a:srgbClr val="FF0000"/>
                </a:solidFill>
              </a:rPr>
              <a:t>3</a:t>
            </a:r>
            <a:r>
              <a:rPr lang="zh-CN" altLang="en-US" sz="2400" b="1">
                <a:solidFill>
                  <a:srgbClr val="FF0000"/>
                </a:solidFill>
              </a:rPr>
              <a:t>、表达要清楚。</a:t>
            </a:r>
            <a:endParaRPr lang="zh-CN" altLang="en-US"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圆角矩形 1"/>
          <p:cNvSpPr/>
          <p:nvPr/>
        </p:nvSpPr>
        <p:spPr>
          <a:xfrm>
            <a:off x="755650" y="772160"/>
            <a:ext cx="7992745" cy="31680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800" b="1">
                <a:solidFill>
                  <a:schemeClr val="tx1"/>
                </a:solidFill>
                <a:uFillTx/>
              </a:rPr>
              <a:t>课后作业：</a:t>
            </a:r>
            <a:endParaRPr lang="zh-CN" altLang="en-US" sz="2800" b="1">
              <a:solidFill>
                <a:schemeClr val="tx1"/>
              </a:solidFill>
              <a:uFillTx/>
            </a:endParaRPr>
          </a:p>
          <a:p>
            <a:pPr algn="l" fontAlgn="auto"/>
            <a:r>
              <a:rPr sz="2800" b="1">
                <a:solidFill>
                  <a:schemeClr val="tx1"/>
                </a:solidFill>
                <a:uFillTx/>
              </a:rPr>
              <a:t>1、继续搜集农具的相关资料，扩充我们的农具展览室。</a:t>
            </a:r>
            <a:endParaRPr sz="2800" b="1">
              <a:solidFill>
                <a:schemeClr val="tx1"/>
              </a:solidFill>
              <a:uFillTx/>
            </a:endParaRPr>
          </a:p>
          <a:p>
            <a:pPr algn="l" fontAlgn="auto"/>
            <a:r>
              <a:rPr sz="2800" b="1">
                <a:solidFill>
                  <a:schemeClr val="tx1"/>
                </a:solidFill>
                <a:uFillTx/>
              </a:rPr>
              <a:t>2、搜集与农具有关的诗句。</a:t>
            </a:r>
            <a:endParaRPr sz="2800" b="1">
              <a:solidFill>
                <a:schemeClr val="tx1"/>
              </a:solidFill>
              <a:uFillTx/>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1]"/>
          <p:cNvPicPr>
            <a:picLocks noChangeAspect="1"/>
          </p:cNvPicPr>
          <p:nvPr/>
        </p:nvPicPr>
        <p:blipFill>
          <a:blip r:embed="rId1"/>
          <a:stretch>
            <a:fillRect/>
          </a:stretch>
        </p:blipFill>
        <p:spPr>
          <a:xfrm>
            <a:off x="779780" y="1054735"/>
            <a:ext cx="7985760" cy="319468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5" name="图片 857097"/>
          <p:cNvPicPr>
            <a:picLocks noChangeAspect="1"/>
          </p:cNvPicPr>
          <p:nvPr/>
        </p:nvPicPr>
        <p:blipFill>
          <a:blip r:embed="rId1"/>
          <a:stretch>
            <a:fillRect/>
          </a:stretch>
        </p:blipFill>
        <p:spPr>
          <a:xfrm>
            <a:off x="249555" y="87630"/>
            <a:ext cx="1405890" cy="896620"/>
          </a:xfrm>
          <a:prstGeom prst="rect">
            <a:avLst/>
          </a:prstGeom>
          <a:noFill/>
          <a:ln w="9525">
            <a:noFill/>
          </a:ln>
        </p:spPr>
      </p:pic>
      <p:pic>
        <p:nvPicPr>
          <p:cNvPr id="21510" name="图片 867336"/>
          <p:cNvPicPr>
            <a:picLocks noChangeAspect="1"/>
          </p:cNvPicPr>
          <p:nvPr/>
        </p:nvPicPr>
        <p:blipFill>
          <a:blip r:embed="rId2"/>
          <a:stretch>
            <a:fillRect/>
          </a:stretch>
        </p:blipFill>
        <p:spPr>
          <a:xfrm>
            <a:off x="2096770" y="74930"/>
            <a:ext cx="1101090" cy="909320"/>
          </a:xfrm>
          <a:prstGeom prst="rect">
            <a:avLst/>
          </a:prstGeom>
          <a:noFill/>
          <a:ln w="9525">
            <a:noFill/>
          </a:ln>
        </p:spPr>
      </p:pic>
      <p:pic>
        <p:nvPicPr>
          <p:cNvPr id="23558" name="图片 863240"/>
          <p:cNvPicPr>
            <a:picLocks noChangeAspect="1"/>
          </p:cNvPicPr>
          <p:nvPr/>
        </p:nvPicPr>
        <p:blipFill>
          <a:blip r:embed="rId3"/>
          <a:stretch>
            <a:fillRect/>
          </a:stretch>
        </p:blipFill>
        <p:spPr>
          <a:xfrm>
            <a:off x="3702050" y="170180"/>
            <a:ext cx="1215390" cy="743585"/>
          </a:xfrm>
          <a:prstGeom prst="rect">
            <a:avLst/>
          </a:prstGeom>
          <a:noFill/>
          <a:ln w="9525">
            <a:noFill/>
          </a:ln>
        </p:spPr>
      </p:pic>
      <p:pic>
        <p:nvPicPr>
          <p:cNvPr id="24583" name="图片 864264"/>
          <p:cNvPicPr>
            <a:picLocks noChangeAspect="1"/>
          </p:cNvPicPr>
          <p:nvPr/>
        </p:nvPicPr>
        <p:blipFill>
          <a:blip r:embed="rId4"/>
          <a:stretch>
            <a:fillRect/>
          </a:stretch>
        </p:blipFill>
        <p:spPr>
          <a:xfrm>
            <a:off x="5586095" y="157480"/>
            <a:ext cx="1329690" cy="743585"/>
          </a:xfrm>
          <a:prstGeom prst="rect">
            <a:avLst/>
          </a:prstGeom>
          <a:noFill/>
          <a:ln w="9525">
            <a:noFill/>
          </a:ln>
        </p:spPr>
      </p:pic>
      <p:pic>
        <p:nvPicPr>
          <p:cNvPr id="25606" name="图片 865288"/>
          <p:cNvPicPr>
            <a:picLocks noChangeAspect="1"/>
          </p:cNvPicPr>
          <p:nvPr/>
        </p:nvPicPr>
        <p:blipFill>
          <a:blip r:embed="rId5"/>
          <a:stretch>
            <a:fillRect/>
          </a:stretch>
        </p:blipFill>
        <p:spPr>
          <a:xfrm>
            <a:off x="7284720" y="170180"/>
            <a:ext cx="1409065" cy="878205"/>
          </a:xfrm>
          <a:prstGeom prst="rect">
            <a:avLst/>
          </a:prstGeom>
          <a:noFill/>
          <a:ln w="9525">
            <a:noFill/>
          </a:ln>
        </p:spPr>
      </p:pic>
      <p:sp>
        <p:nvSpPr>
          <p:cNvPr id="2" name="文本框 1"/>
          <p:cNvSpPr txBox="1"/>
          <p:nvPr/>
        </p:nvSpPr>
        <p:spPr>
          <a:xfrm>
            <a:off x="220345" y="1128395"/>
            <a:ext cx="8349615" cy="398780"/>
          </a:xfrm>
          <a:prstGeom prst="rect">
            <a:avLst/>
          </a:prstGeom>
          <a:noFill/>
        </p:spPr>
        <p:txBody>
          <a:bodyPr wrap="square" rtlCol="0">
            <a:spAutoFit/>
          </a:bodyPr>
          <a:p>
            <a:r>
              <a:rPr lang="en-US" altLang="zh-CN" sz="2000" b="1">
                <a:solidFill>
                  <a:srgbClr val="FF0000"/>
                </a:solidFill>
              </a:rPr>
              <a:t>             </a:t>
            </a:r>
            <a:r>
              <a:rPr lang="zh-CN" altLang="en-US" sz="2000" b="1">
                <a:solidFill>
                  <a:srgbClr val="FF0000"/>
                </a:solidFill>
              </a:rPr>
              <a:t>犁                  耙                   耧                  镰刀                  锄头</a:t>
            </a:r>
            <a:endParaRPr lang="zh-CN" altLang="en-US" sz="2000" b="1">
              <a:solidFill>
                <a:srgbClr val="FF0000"/>
              </a:solidFill>
            </a:endParaRPr>
          </a:p>
        </p:txBody>
      </p:sp>
      <p:pic>
        <p:nvPicPr>
          <p:cNvPr id="4" name="图片 3"/>
          <p:cNvPicPr>
            <a:picLocks noChangeAspect="1"/>
          </p:cNvPicPr>
          <p:nvPr/>
        </p:nvPicPr>
        <p:blipFill>
          <a:blip r:embed="rId6"/>
          <a:stretch>
            <a:fillRect/>
          </a:stretch>
        </p:blipFill>
        <p:spPr>
          <a:xfrm>
            <a:off x="581660" y="3553460"/>
            <a:ext cx="741680" cy="980440"/>
          </a:xfrm>
          <a:prstGeom prst="rect">
            <a:avLst/>
          </a:prstGeom>
        </p:spPr>
      </p:pic>
      <p:pic>
        <p:nvPicPr>
          <p:cNvPr id="5" name="图片 4"/>
          <p:cNvPicPr>
            <a:picLocks noChangeAspect="1"/>
          </p:cNvPicPr>
          <p:nvPr/>
        </p:nvPicPr>
        <p:blipFill>
          <a:blip r:embed="rId7"/>
          <a:stretch>
            <a:fillRect/>
          </a:stretch>
        </p:blipFill>
        <p:spPr>
          <a:xfrm>
            <a:off x="4044315" y="3528060"/>
            <a:ext cx="2985770" cy="1005840"/>
          </a:xfrm>
          <a:prstGeom prst="rect">
            <a:avLst/>
          </a:prstGeom>
        </p:spPr>
      </p:pic>
      <p:pic>
        <p:nvPicPr>
          <p:cNvPr id="6" name="图片 5" descr="u=1101943034,1540626355&amp;fm=26&amp;gp=0[1]"/>
          <p:cNvPicPr>
            <a:picLocks noChangeAspect="1"/>
          </p:cNvPicPr>
          <p:nvPr/>
        </p:nvPicPr>
        <p:blipFill>
          <a:blip r:embed="rId8"/>
          <a:stretch>
            <a:fillRect/>
          </a:stretch>
        </p:blipFill>
        <p:spPr>
          <a:xfrm>
            <a:off x="2096770" y="3564890"/>
            <a:ext cx="1454785" cy="969010"/>
          </a:xfrm>
          <a:prstGeom prst="rect">
            <a:avLst/>
          </a:prstGeom>
        </p:spPr>
      </p:pic>
      <p:pic>
        <p:nvPicPr>
          <p:cNvPr id="8" name="图片 7" descr="AX62L9_]{[M3WTF2BT$HG%P"/>
          <p:cNvPicPr>
            <a:picLocks noChangeAspect="1"/>
          </p:cNvPicPr>
          <p:nvPr/>
        </p:nvPicPr>
        <p:blipFill>
          <a:blip r:embed="rId9"/>
          <a:stretch>
            <a:fillRect/>
          </a:stretch>
        </p:blipFill>
        <p:spPr>
          <a:xfrm>
            <a:off x="372110" y="1808480"/>
            <a:ext cx="1171575" cy="1133475"/>
          </a:xfrm>
          <a:prstGeom prst="rect">
            <a:avLst/>
          </a:prstGeom>
        </p:spPr>
      </p:pic>
      <p:pic>
        <p:nvPicPr>
          <p:cNvPr id="9" name="图片 8" descr="u=1100533377,3695551304&amp;fm=26&amp;gp=0[1]"/>
          <p:cNvPicPr>
            <a:picLocks noChangeAspect="1"/>
          </p:cNvPicPr>
          <p:nvPr/>
        </p:nvPicPr>
        <p:blipFill>
          <a:blip r:embed="rId10"/>
          <a:stretch>
            <a:fillRect/>
          </a:stretch>
        </p:blipFill>
        <p:spPr>
          <a:xfrm>
            <a:off x="1655445" y="1638935"/>
            <a:ext cx="2145030" cy="1480185"/>
          </a:xfrm>
          <a:prstGeom prst="rect">
            <a:avLst/>
          </a:prstGeom>
        </p:spPr>
      </p:pic>
      <p:pic>
        <p:nvPicPr>
          <p:cNvPr id="10" name="图片 9"/>
          <p:cNvPicPr>
            <a:picLocks noChangeAspect="1"/>
          </p:cNvPicPr>
          <p:nvPr/>
        </p:nvPicPr>
        <p:blipFill>
          <a:blip r:embed="rId11"/>
          <a:stretch>
            <a:fillRect/>
          </a:stretch>
        </p:blipFill>
        <p:spPr>
          <a:xfrm>
            <a:off x="3818255" y="1921510"/>
            <a:ext cx="1767840" cy="1089660"/>
          </a:xfrm>
          <a:prstGeom prst="rect">
            <a:avLst/>
          </a:prstGeom>
        </p:spPr>
      </p:pic>
      <p:pic>
        <p:nvPicPr>
          <p:cNvPr id="12" name="图片 11"/>
          <p:cNvPicPr>
            <a:picLocks noChangeAspect="1"/>
          </p:cNvPicPr>
          <p:nvPr/>
        </p:nvPicPr>
        <p:blipFill>
          <a:blip r:embed="rId12"/>
          <a:stretch>
            <a:fillRect/>
          </a:stretch>
        </p:blipFill>
        <p:spPr>
          <a:xfrm>
            <a:off x="6254750" y="1935480"/>
            <a:ext cx="1434465" cy="1075690"/>
          </a:xfrm>
          <a:prstGeom prst="rect">
            <a:avLst/>
          </a:prstGeom>
        </p:spPr>
      </p:pic>
      <p:sp>
        <p:nvSpPr>
          <p:cNvPr id="13" name="文本框 12"/>
          <p:cNvSpPr txBox="1"/>
          <p:nvPr/>
        </p:nvSpPr>
        <p:spPr>
          <a:xfrm>
            <a:off x="249555" y="3011170"/>
            <a:ext cx="8349615" cy="398780"/>
          </a:xfrm>
          <a:prstGeom prst="rect">
            <a:avLst/>
          </a:prstGeom>
          <a:noFill/>
        </p:spPr>
        <p:txBody>
          <a:bodyPr wrap="square" rtlCol="0">
            <a:spAutoFit/>
          </a:bodyPr>
          <a:p>
            <a:r>
              <a:rPr lang="en-US" altLang="zh-CN" sz="2000" b="1">
                <a:solidFill>
                  <a:srgbClr val="FF0000"/>
                </a:solidFill>
              </a:rPr>
              <a:t>       </a:t>
            </a:r>
            <a:r>
              <a:rPr lang="zh-CN" altLang="en-US" sz="2000" b="1">
                <a:solidFill>
                  <a:srgbClr val="FF0000"/>
                </a:solidFill>
              </a:rPr>
              <a:t>石磨                  踏碓</a:t>
            </a:r>
            <a:r>
              <a:rPr lang="en-US" altLang="zh-CN" sz="2000" b="1">
                <a:solidFill>
                  <a:srgbClr val="FF0000"/>
                </a:solidFill>
              </a:rPr>
              <a:t>(</a:t>
            </a:r>
            <a:r>
              <a:rPr lang="en-US" altLang="zh-CN" sz="2000" b="1">
                <a:solidFill>
                  <a:srgbClr val="FF0000"/>
                </a:solidFill>
                <a:sym typeface="+mn-ea"/>
              </a:rPr>
              <a:t>du</a:t>
            </a:r>
            <a:r>
              <a:rPr lang="en-US" altLang="zh-CN" sz="2000" b="1">
                <a:solidFill>
                  <a:srgbClr val="FF0000"/>
                </a:solidFill>
                <a:latin typeface="宋体" panose="02010600030101010101" pitchFamily="2" charset="-122"/>
                <a:ea typeface="宋体" panose="02010600030101010101" pitchFamily="2" charset="-122"/>
                <a:sym typeface="+mn-ea"/>
              </a:rPr>
              <a:t>ì</a:t>
            </a:r>
            <a:r>
              <a:rPr lang="en-US" altLang="zh-CN" sz="2000" b="1">
                <a:solidFill>
                  <a:srgbClr val="FF0000"/>
                </a:solidFill>
              </a:rPr>
              <a:t>)</a:t>
            </a:r>
            <a:r>
              <a:rPr lang="zh-CN" altLang="en-US" sz="2000" b="1">
                <a:solidFill>
                  <a:srgbClr val="FF0000"/>
                </a:solidFill>
              </a:rPr>
              <a:t>            独轮车                  风谷机                </a:t>
            </a:r>
            <a:endParaRPr lang="zh-CN" altLang="en-US" sz="2000" b="1">
              <a:solidFill>
                <a:srgbClr val="FF0000"/>
              </a:solidFill>
            </a:endParaRPr>
          </a:p>
        </p:txBody>
      </p:sp>
      <p:sp>
        <p:nvSpPr>
          <p:cNvPr id="15" name="文本框 14"/>
          <p:cNvSpPr txBox="1"/>
          <p:nvPr/>
        </p:nvSpPr>
        <p:spPr>
          <a:xfrm>
            <a:off x="220345" y="4641850"/>
            <a:ext cx="8349615" cy="398780"/>
          </a:xfrm>
          <a:prstGeom prst="rect">
            <a:avLst/>
          </a:prstGeom>
          <a:noFill/>
        </p:spPr>
        <p:txBody>
          <a:bodyPr wrap="square" rtlCol="0">
            <a:spAutoFit/>
          </a:bodyPr>
          <a:p>
            <a:r>
              <a:rPr lang="en-US" altLang="zh-CN" sz="2000" b="1">
                <a:solidFill>
                  <a:srgbClr val="FF0000"/>
                </a:solidFill>
              </a:rPr>
              <a:t>  </a:t>
            </a:r>
            <a:r>
              <a:rPr lang="zh-CN" altLang="en-US" sz="2000" b="1">
                <a:solidFill>
                  <a:srgbClr val="FF0000"/>
                </a:solidFill>
              </a:rPr>
              <a:t>杵臼</a:t>
            </a:r>
            <a:r>
              <a:rPr lang="zh-CN" altLang="en-US" sz="1600" b="1">
                <a:solidFill>
                  <a:srgbClr val="FF0000"/>
                </a:solidFill>
              </a:rPr>
              <a:t>（</a:t>
            </a:r>
            <a:r>
              <a:rPr lang="en-US" altLang="zh-CN" sz="1600" b="1">
                <a:solidFill>
                  <a:srgbClr val="FF0000"/>
                </a:solidFill>
              </a:rPr>
              <a:t>ch</a:t>
            </a:r>
            <a:r>
              <a:rPr lang="en-US" altLang="zh-CN" sz="1600" b="1">
                <a:solidFill>
                  <a:srgbClr val="FF0000"/>
                </a:solidFill>
                <a:latin typeface="宋体" panose="02010600030101010101" pitchFamily="2" charset="-122"/>
                <a:ea typeface="宋体" panose="02010600030101010101" pitchFamily="2" charset="-122"/>
              </a:rPr>
              <a:t>ǔ </a:t>
            </a:r>
            <a:r>
              <a:rPr lang="en-US" altLang="zh-CN" sz="1600" b="1">
                <a:solidFill>
                  <a:srgbClr val="FF0000"/>
                </a:solidFill>
              </a:rPr>
              <a:t>ji</a:t>
            </a:r>
            <a:r>
              <a:rPr lang="en-US" altLang="zh-CN" sz="1600" b="1">
                <a:solidFill>
                  <a:srgbClr val="FF0000"/>
                </a:solidFill>
                <a:latin typeface="宋体" panose="02010600030101010101" pitchFamily="2" charset="-122"/>
                <a:ea typeface="宋体" panose="02010600030101010101" pitchFamily="2" charset="-122"/>
              </a:rPr>
              <a:t>ù</a:t>
            </a:r>
            <a:r>
              <a:rPr lang="zh-CN" altLang="en-US" sz="1600" b="1">
                <a:solidFill>
                  <a:srgbClr val="FF0000"/>
                </a:solidFill>
              </a:rPr>
              <a:t>）</a:t>
            </a:r>
            <a:r>
              <a:rPr lang="zh-CN" altLang="en-US" sz="2000" b="1">
                <a:solidFill>
                  <a:srgbClr val="FF0000"/>
                </a:solidFill>
              </a:rPr>
              <a:t>      连枷                           龙骨水车                </a:t>
            </a:r>
            <a:endParaRPr lang="zh-CN" altLang="en-US" sz="2000" b="1">
              <a:solidFill>
                <a:srgbClr val="FF0000"/>
              </a:solidFill>
            </a:endParaRPr>
          </a:p>
        </p:txBody>
      </p:sp>
      <p:sp>
        <p:nvSpPr>
          <p:cNvPr id="17" name="椭圆 16"/>
          <p:cNvSpPr/>
          <p:nvPr/>
        </p:nvSpPr>
        <p:spPr>
          <a:xfrm>
            <a:off x="7575550" y="4046220"/>
            <a:ext cx="75565" cy="7556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solidFill>
              <a:uFillTx/>
            </a:endParaRPr>
          </a:p>
        </p:txBody>
      </p:sp>
      <p:sp>
        <p:nvSpPr>
          <p:cNvPr id="18" name="椭圆 17"/>
          <p:cNvSpPr/>
          <p:nvPr/>
        </p:nvSpPr>
        <p:spPr>
          <a:xfrm>
            <a:off x="7366000" y="4046220"/>
            <a:ext cx="75565" cy="7556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solidFill>
              <a:uFillTx/>
            </a:endParaRPr>
          </a:p>
        </p:txBody>
      </p:sp>
      <p:sp>
        <p:nvSpPr>
          <p:cNvPr id="19" name="椭圆 18"/>
          <p:cNvSpPr/>
          <p:nvPr/>
        </p:nvSpPr>
        <p:spPr>
          <a:xfrm>
            <a:off x="7778115" y="4046220"/>
            <a:ext cx="75565" cy="7556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solidFill>
              <a:uFillTx/>
            </a:endParaRPr>
          </a:p>
        </p:txBody>
      </p:sp>
      <p:sp>
        <p:nvSpPr>
          <p:cNvPr id="20" name="椭圆 19"/>
          <p:cNvSpPr/>
          <p:nvPr/>
        </p:nvSpPr>
        <p:spPr>
          <a:xfrm>
            <a:off x="8263890" y="4050030"/>
            <a:ext cx="75565" cy="7556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solidFill>
              <a:uFillTx/>
            </a:endParaRPr>
          </a:p>
        </p:txBody>
      </p:sp>
      <p:sp>
        <p:nvSpPr>
          <p:cNvPr id="21" name="椭圆 20"/>
          <p:cNvSpPr/>
          <p:nvPr/>
        </p:nvSpPr>
        <p:spPr>
          <a:xfrm>
            <a:off x="8116570" y="4050030"/>
            <a:ext cx="75565" cy="7556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solidFill>
              <a:uFillTx/>
            </a:endParaRPr>
          </a:p>
        </p:txBody>
      </p:sp>
      <p:sp>
        <p:nvSpPr>
          <p:cNvPr id="22" name="椭圆 21"/>
          <p:cNvSpPr/>
          <p:nvPr/>
        </p:nvSpPr>
        <p:spPr>
          <a:xfrm>
            <a:off x="7956550" y="4046220"/>
            <a:ext cx="75565" cy="75565"/>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b="1">
              <a:solidFill>
                <a:schemeClr val="tx1"/>
              </a:solidFill>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531485" y="229235"/>
            <a:ext cx="3231515" cy="1390650"/>
          </a:xfrm>
          <a:prstGeom prst="rect">
            <a:avLst/>
          </a:prstGeom>
        </p:spPr>
      </p:pic>
      <p:pic>
        <p:nvPicPr>
          <p:cNvPr id="3" name="图片 2" descr="cb8065380cd79123b7e3e62bae345982b2b78069[1]"/>
          <p:cNvPicPr>
            <a:picLocks noChangeAspect="1"/>
          </p:cNvPicPr>
          <p:nvPr/>
        </p:nvPicPr>
        <p:blipFill>
          <a:blip r:embed="rId2"/>
          <a:stretch>
            <a:fillRect/>
          </a:stretch>
        </p:blipFill>
        <p:spPr>
          <a:xfrm>
            <a:off x="147955" y="96520"/>
            <a:ext cx="1968500" cy="1953895"/>
          </a:xfrm>
          <a:prstGeom prst="rect">
            <a:avLst/>
          </a:prstGeom>
        </p:spPr>
      </p:pic>
      <p:pic>
        <p:nvPicPr>
          <p:cNvPr id="4" name="图片 3" descr="u=1101943034,1540626355&amp;fm=26&amp;gp=0[1]"/>
          <p:cNvPicPr>
            <a:picLocks noChangeAspect="1"/>
          </p:cNvPicPr>
          <p:nvPr/>
        </p:nvPicPr>
        <p:blipFill>
          <a:blip r:embed="rId3"/>
          <a:stretch>
            <a:fillRect/>
          </a:stretch>
        </p:blipFill>
        <p:spPr>
          <a:xfrm>
            <a:off x="2422525" y="135890"/>
            <a:ext cx="2814320" cy="1874520"/>
          </a:xfrm>
          <a:prstGeom prst="rect">
            <a:avLst/>
          </a:prstGeom>
        </p:spPr>
      </p:pic>
      <p:pic>
        <p:nvPicPr>
          <p:cNvPr id="5" name="图片 4"/>
          <p:cNvPicPr>
            <a:picLocks noChangeAspect="1"/>
          </p:cNvPicPr>
          <p:nvPr/>
        </p:nvPicPr>
        <p:blipFill>
          <a:blip r:embed="rId4"/>
          <a:stretch>
            <a:fillRect/>
          </a:stretch>
        </p:blipFill>
        <p:spPr>
          <a:xfrm>
            <a:off x="3182620" y="2702560"/>
            <a:ext cx="2515870" cy="1982470"/>
          </a:xfrm>
          <a:prstGeom prst="rect">
            <a:avLst/>
          </a:prstGeom>
        </p:spPr>
      </p:pic>
      <p:pic>
        <p:nvPicPr>
          <p:cNvPr id="7" name="图片 6" descr="c2fdfc039245d68814978930a4c27d1ed31b2488[1]"/>
          <p:cNvPicPr>
            <a:picLocks noChangeAspect="1"/>
          </p:cNvPicPr>
          <p:nvPr/>
        </p:nvPicPr>
        <p:blipFill>
          <a:blip r:embed="rId5"/>
          <a:stretch>
            <a:fillRect/>
          </a:stretch>
        </p:blipFill>
        <p:spPr>
          <a:xfrm>
            <a:off x="147955" y="2702560"/>
            <a:ext cx="2935605" cy="1934210"/>
          </a:xfrm>
          <a:prstGeom prst="rect">
            <a:avLst/>
          </a:prstGeom>
        </p:spPr>
      </p:pic>
      <p:pic>
        <p:nvPicPr>
          <p:cNvPr id="8" name="图片 7" descr="4JS}{HK(XAHOOGTCMY@Q1~1"/>
          <p:cNvPicPr>
            <a:picLocks noChangeAspect="1"/>
          </p:cNvPicPr>
          <p:nvPr/>
        </p:nvPicPr>
        <p:blipFill>
          <a:blip r:embed="rId6"/>
          <a:stretch>
            <a:fillRect/>
          </a:stretch>
        </p:blipFill>
        <p:spPr>
          <a:xfrm>
            <a:off x="5921375" y="2667000"/>
            <a:ext cx="3004185" cy="1970405"/>
          </a:xfrm>
          <a:prstGeom prst="rect">
            <a:avLst/>
          </a:prstGeom>
        </p:spPr>
      </p:pic>
      <p:sp>
        <p:nvSpPr>
          <p:cNvPr id="6" name="文本框 5"/>
          <p:cNvSpPr txBox="1"/>
          <p:nvPr/>
        </p:nvSpPr>
        <p:spPr>
          <a:xfrm>
            <a:off x="695960" y="2211705"/>
            <a:ext cx="851535" cy="460375"/>
          </a:xfrm>
          <a:prstGeom prst="rect">
            <a:avLst/>
          </a:prstGeom>
          <a:noFill/>
        </p:spPr>
        <p:txBody>
          <a:bodyPr wrap="square" rtlCol="0">
            <a:spAutoFit/>
          </a:bodyPr>
          <a:p>
            <a:r>
              <a:rPr lang="zh-CN" altLang="en-US" sz="2400" b="1"/>
              <a:t>图一</a:t>
            </a:r>
            <a:endParaRPr lang="zh-CN" altLang="en-US" sz="2400" b="1"/>
          </a:p>
        </p:txBody>
      </p:sp>
      <p:sp>
        <p:nvSpPr>
          <p:cNvPr id="9" name="文本框 8"/>
          <p:cNvSpPr txBox="1"/>
          <p:nvPr/>
        </p:nvSpPr>
        <p:spPr>
          <a:xfrm>
            <a:off x="6997700" y="4637405"/>
            <a:ext cx="851535" cy="460375"/>
          </a:xfrm>
          <a:prstGeom prst="rect">
            <a:avLst/>
          </a:prstGeom>
          <a:noFill/>
        </p:spPr>
        <p:txBody>
          <a:bodyPr wrap="square" rtlCol="0">
            <a:spAutoFit/>
          </a:bodyPr>
          <a:p>
            <a:r>
              <a:rPr lang="zh-CN" altLang="en-US" sz="2400" b="1"/>
              <a:t>图六</a:t>
            </a:r>
            <a:endParaRPr lang="zh-CN" altLang="en-US" sz="2400" b="1"/>
          </a:p>
        </p:txBody>
      </p:sp>
      <p:sp>
        <p:nvSpPr>
          <p:cNvPr id="10" name="文本框 9"/>
          <p:cNvSpPr txBox="1"/>
          <p:nvPr/>
        </p:nvSpPr>
        <p:spPr>
          <a:xfrm>
            <a:off x="4015105" y="4685030"/>
            <a:ext cx="851535" cy="460375"/>
          </a:xfrm>
          <a:prstGeom prst="rect">
            <a:avLst/>
          </a:prstGeom>
          <a:noFill/>
        </p:spPr>
        <p:txBody>
          <a:bodyPr wrap="square" rtlCol="0">
            <a:spAutoFit/>
          </a:bodyPr>
          <a:p>
            <a:r>
              <a:rPr lang="zh-CN" altLang="en-US" sz="2400" b="1"/>
              <a:t>图五</a:t>
            </a:r>
            <a:endParaRPr lang="zh-CN" altLang="en-US" sz="2400" b="1"/>
          </a:p>
        </p:txBody>
      </p:sp>
      <p:sp>
        <p:nvSpPr>
          <p:cNvPr id="11" name="文本框 10"/>
          <p:cNvSpPr txBox="1"/>
          <p:nvPr/>
        </p:nvSpPr>
        <p:spPr>
          <a:xfrm>
            <a:off x="822960" y="4636770"/>
            <a:ext cx="851535" cy="460375"/>
          </a:xfrm>
          <a:prstGeom prst="rect">
            <a:avLst/>
          </a:prstGeom>
          <a:noFill/>
        </p:spPr>
        <p:txBody>
          <a:bodyPr wrap="square" rtlCol="0">
            <a:spAutoFit/>
          </a:bodyPr>
          <a:p>
            <a:r>
              <a:rPr lang="zh-CN" altLang="en-US" sz="2400" b="1"/>
              <a:t>图四</a:t>
            </a:r>
            <a:endParaRPr lang="zh-CN" altLang="en-US" sz="2400" b="1"/>
          </a:p>
        </p:txBody>
      </p:sp>
      <p:sp>
        <p:nvSpPr>
          <p:cNvPr id="12" name="文本框 11"/>
          <p:cNvSpPr txBox="1"/>
          <p:nvPr/>
        </p:nvSpPr>
        <p:spPr>
          <a:xfrm>
            <a:off x="6721475" y="2005330"/>
            <a:ext cx="851535" cy="460375"/>
          </a:xfrm>
          <a:prstGeom prst="rect">
            <a:avLst/>
          </a:prstGeom>
          <a:noFill/>
        </p:spPr>
        <p:txBody>
          <a:bodyPr wrap="square" rtlCol="0">
            <a:spAutoFit/>
          </a:bodyPr>
          <a:p>
            <a:r>
              <a:rPr lang="zh-CN" altLang="en-US" sz="2400" b="1"/>
              <a:t>图三</a:t>
            </a:r>
            <a:endParaRPr lang="zh-CN" altLang="en-US" sz="2400" b="1"/>
          </a:p>
        </p:txBody>
      </p:sp>
      <p:sp>
        <p:nvSpPr>
          <p:cNvPr id="13" name="文本框 12"/>
          <p:cNvSpPr txBox="1"/>
          <p:nvPr/>
        </p:nvSpPr>
        <p:spPr>
          <a:xfrm>
            <a:off x="3404235" y="2206625"/>
            <a:ext cx="851535" cy="460375"/>
          </a:xfrm>
          <a:prstGeom prst="rect">
            <a:avLst/>
          </a:prstGeom>
          <a:noFill/>
        </p:spPr>
        <p:txBody>
          <a:bodyPr wrap="square" rtlCol="0">
            <a:spAutoFit/>
          </a:bodyPr>
          <a:p>
            <a:r>
              <a:rPr lang="zh-CN" altLang="en-US" sz="2400" b="1"/>
              <a:t>图二</a:t>
            </a:r>
            <a:endParaRPr lang="zh-CN" altLang="en-US" sz="24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531485" y="229235"/>
            <a:ext cx="3231515" cy="1390650"/>
          </a:xfrm>
          <a:prstGeom prst="rect">
            <a:avLst/>
          </a:prstGeom>
        </p:spPr>
      </p:pic>
      <p:pic>
        <p:nvPicPr>
          <p:cNvPr id="3" name="图片 2" descr="cb8065380cd79123b7e3e62bae345982b2b78069[1]"/>
          <p:cNvPicPr>
            <a:picLocks noChangeAspect="1"/>
          </p:cNvPicPr>
          <p:nvPr/>
        </p:nvPicPr>
        <p:blipFill>
          <a:blip r:embed="rId2"/>
          <a:stretch>
            <a:fillRect/>
          </a:stretch>
        </p:blipFill>
        <p:spPr>
          <a:xfrm>
            <a:off x="147955" y="96520"/>
            <a:ext cx="1968500" cy="1953895"/>
          </a:xfrm>
          <a:prstGeom prst="rect">
            <a:avLst/>
          </a:prstGeom>
        </p:spPr>
      </p:pic>
      <p:pic>
        <p:nvPicPr>
          <p:cNvPr id="4" name="图片 3" descr="u=1101943034,1540626355&amp;fm=26&amp;gp=0[1]"/>
          <p:cNvPicPr>
            <a:picLocks noChangeAspect="1"/>
          </p:cNvPicPr>
          <p:nvPr/>
        </p:nvPicPr>
        <p:blipFill>
          <a:blip r:embed="rId3"/>
          <a:stretch>
            <a:fillRect/>
          </a:stretch>
        </p:blipFill>
        <p:spPr>
          <a:xfrm>
            <a:off x="2422525" y="135890"/>
            <a:ext cx="2814320" cy="1874520"/>
          </a:xfrm>
          <a:prstGeom prst="rect">
            <a:avLst/>
          </a:prstGeom>
        </p:spPr>
      </p:pic>
      <p:pic>
        <p:nvPicPr>
          <p:cNvPr id="5" name="图片 4"/>
          <p:cNvPicPr>
            <a:picLocks noChangeAspect="1"/>
          </p:cNvPicPr>
          <p:nvPr/>
        </p:nvPicPr>
        <p:blipFill>
          <a:blip r:embed="rId4"/>
          <a:stretch>
            <a:fillRect/>
          </a:stretch>
        </p:blipFill>
        <p:spPr>
          <a:xfrm>
            <a:off x="3182620" y="2702560"/>
            <a:ext cx="2515870" cy="1982470"/>
          </a:xfrm>
          <a:prstGeom prst="rect">
            <a:avLst/>
          </a:prstGeom>
        </p:spPr>
      </p:pic>
      <p:pic>
        <p:nvPicPr>
          <p:cNvPr id="7" name="图片 6" descr="c2fdfc039245d68814978930a4c27d1ed31b2488[1]"/>
          <p:cNvPicPr>
            <a:picLocks noChangeAspect="1"/>
          </p:cNvPicPr>
          <p:nvPr/>
        </p:nvPicPr>
        <p:blipFill>
          <a:blip r:embed="rId5"/>
          <a:stretch>
            <a:fillRect/>
          </a:stretch>
        </p:blipFill>
        <p:spPr>
          <a:xfrm>
            <a:off x="147955" y="2702560"/>
            <a:ext cx="2935605" cy="1934210"/>
          </a:xfrm>
          <a:prstGeom prst="rect">
            <a:avLst/>
          </a:prstGeom>
        </p:spPr>
      </p:pic>
      <p:pic>
        <p:nvPicPr>
          <p:cNvPr id="8" name="图片 7" descr="4JS}{HK(XAHOOGTCMY@Q1~1"/>
          <p:cNvPicPr>
            <a:picLocks noChangeAspect="1"/>
          </p:cNvPicPr>
          <p:nvPr/>
        </p:nvPicPr>
        <p:blipFill>
          <a:blip r:embed="rId6"/>
          <a:stretch>
            <a:fillRect/>
          </a:stretch>
        </p:blipFill>
        <p:spPr>
          <a:xfrm>
            <a:off x="5921375" y="2667000"/>
            <a:ext cx="3004185" cy="1970405"/>
          </a:xfrm>
          <a:prstGeom prst="rect">
            <a:avLst/>
          </a:prstGeom>
        </p:spPr>
      </p:pic>
      <p:sp>
        <p:nvSpPr>
          <p:cNvPr id="9" name="文本框 8"/>
          <p:cNvSpPr txBox="1"/>
          <p:nvPr/>
        </p:nvSpPr>
        <p:spPr>
          <a:xfrm>
            <a:off x="215265" y="2301240"/>
            <a:ext cx="1762125" cy="368300"/>
          </a:xfrm>
          <a:prstGeom prst="rect">
            <a:avLst/>
          </a:prstGeom>
          <a:noFill/>
        </p:spPr>
        <p:txBody>
          <a:bodyPr wrap="square" rtlCol="0">
            <a:spAutoFit/>
          </a:bodyPr>
          <a:p>
            <a:r>
              <a:rPr lang="zh-CN" altLang="en-US" sz="1800" b="1"/>
              <a:t>杵臼（</a:t>
            </a:r>
            <a:r>
              <a:rPr lang="en-US" altLang="zh-CN" sz="1800" b="1"/>
              <a:t>ch</a:t>
            </a:r>
            <a:r>
              <a:rPr lang="en-US" altLang="zh-CN" sz="1800" b="1">
                <a:latin typeface="宋体" panose="02010600030101010101" pitchFamily="2" charset="-122"/>
                <a:ea typeface="宋体" panose="02010600030101010101" pitchFamily="2" charset="-122"/>
              </a:rPr>
              <a:t>ǔ jiù</a:t>
            </a:r>
            <a:r>
              <a:rPr lang="zh-CN" altLang="en-US" sz="1800" b="1"/>
              <a:t>）</a:t>
            </a:r>
            <a:endParaRPr lang="zh-CN" altLang="en-US" sz="1800" b="1"/>
          </a:p>
        </p:txBody>
      </p:sp>
      <p:sp>
        <p:nvSpPr>
          <p:cNvPr id="10" name="文本框 9"/>
          <p:cNvSpPr txBox="1"/>
          <p:nvPr/>
        </p:nvSpPr>
        <p:spPr>
          <a:xfrm>
            <a:off x="6060440" y="1782445"/>
            <a:ext cx="2311400" cy="368300"/>
          </a:xfrm>
          <a:prstGeom prst="rect">
            <a:avLst/>
          </a:prstGeom>
          <a:noFill/>
        </p:spPr>
        <p:txBody>
          <a:bodyPr wrap="square" rtlCol="0">
            <a:spAutoFit/>
          </a:bodyPr>
          <a:p>
            <a:r>
              <a:rPr lang="zh-CN" altLang="en-US" sz="1800" b="1"/>
              <a:t>翻水车</a:t>
            </a:r>
            <a:r>
              <a:rPr lang="en-US" altLang="zh-CN" sz="1800" b="1"/>
              <a:t>(</a:t>
            </a:r>
            <a:r>
              <a:rPr lang="zh-CN" altLang="en-US" sz="1800" b="1"/>
              <a:t>龙骨水车</a:t>
            </a:r>
            <a:r>
              <a:rPr lang="en-US" altLang="zh-CN" sz="1800" b="1"/>
              <a:t>)</a:t>
            </a:r>
            <a:endParaRPr lang="en-US" altLang="zh-CN" sz="1800" b="1"/>
          </a:p>
        </p:txBody>
      </p:sp>
      <p:sp>
        <p:nvSpPr>
          <p:cNvPr id="11" name="文本框 10"/>
          <p:cNvSpPr txBox="1"/>
          <p:nvPr/>
        </p:nvSpPr>
        <p:spPr>
          <a:xfrm>
            <a:off x="3481070" y="2150745"/>
            <a:ext cx="1151255" cy="368300"/>
          </a:xfrm>
          <a:prstGeom prst="rect">
            <a:avLst/>
          </a:prstGeom>
          <a:noFill/>
        </p:spPr>
        <p:txBody>
          <a:bodyPr wrap="square" rtlCol="0">
            <a:spAutoFit/>
          </a:bodyPr>
          <a:p>
            <a:r>
              <a:rPr lang="zh-CN" altLang="en-US" sz="1800" b="1"/>
              <a:t>连枷</a:t>
            </a:r>
            <a:endParaRPr lang="zh-CN" altLang="en-US" sz="1800" b="1"/>
          </a:p>
        </p:txBody>
      </p:sp>
      <p:sp>
        <p:nvSpPr>
          <p:cNvPr id="12" name="文本框 11"/>
          <p:cNvSpPr txBox="1"/>
          <p:nvPr/>
        </p:nvSpPr>
        <p:spPr>
          <a:xfrm>
            <a:off x="772795" y="4652645"/>
            <a:ext cx="1762125" cy="368300"/>
          </a:xfrm>
          <a:prstGeom prst="rect">
            <a:avLst/>
          </a:prstGeom>
          <a:noFill/>
        </p:spPr>
        <p:txBody>
          <a:bodyPr wrap="square" rtlCol="0">
            <a:spAutoFit/>
          </a:bodyPr>
          <a:p>
            <a:r>
              <a:rPr lang="zh-CN" sz="1800" b="1"/>
              <a:t>脱粒机</a:t>
            </a:r>
            <a:endParaRPr lang="zh-CN" sz="1800" b="1"/>
          </a:p>
        </p:txBody>
      </p:sp>
      <p:sp>
        <p:nvSpPr>
          <p:cNvPr id="13" name="文本框 12"/>
          <p:cNvSpPr txBox="1"/>
          <p:nvPr/>
        </p:nvSpPr>
        <p:spPr>
          <a:xfrm>
            <a:off x="3966845" y="4717415"/>
            <a:ext cx="1151255" cy="368300"/>
          </a:xfrm>
          <a:prstGeom prst="rect">
            <a:avLst/>
          </a:prstGeom>
          <a:noFill/>
        </p:spPr>
        <p:txBody>
          <a:bodyPr wrap="square" rtlCol="0">
            <a:spAutoFit/>
          </a:bodyPr>
          <a:p>
            <a:r>
              <a:rPr lang="zh-CN" altLang="en-US" sz="1800" b="1"/>
              <a:t>抽水机</a:t>
            </a:r>
            <a:endParaRPr lang="zh-CN" altLang="en-US" sz="1800" b="1"/>
          </a:p>
        </p:txBody>
      </p:sp>
      <p:sp>
        <p:nvSpPr>
          <p:cNvPr id="14" name="文本框 13"/>
          <p:cNvSpPr txBox="1"/>
          <p:nvPr/>
        </p:nvSpPr>
        <p:spPr>
          <a:xfrm>
            <a:off x="6267450" y="4717415"/>
            <a:ext cx="2311400" cy="368300"/>
          </a:xfrm>
          <a:prstGeom prst="rect">
            <a:avLst/>
          </a:prstGeom>
          <a:noFill/>
        </p:spPr>
        <p:txBody>
          <a:bodyPr wrap="square" rtlCol="0">
            <a:spAutoFit/>
          </a:bodyPr>
          <a:p>
            <a:r>
              <a:rPr lang="zh-CN" sz="1800" b="1"/>
              <a:t>收割机    卡车</a:t>
            </a:r>
            <a:endParaRPr lang="zh-CN" sz="18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u=1619164596,2112636491&amp;fm=26&amp;gp=0[1]"/>
          <p:cNvPicPr>
            <a:picLocks noChangeAspect="1"/>
          </p:cNvPicPr>
          <p:nvPr/>
        </p:nvPicPr>
        <p:blipFill>
          <a:blip r:embed="rId1"/>
          <a:stretch>
            <a:fillRect/>
          </a:stretch>
        </p:blipFill>
        <p:spPr>
          <a:xfrm>
            <a:off x="136525" y="-255270"/>
            <a:ext cx="8938895" cy="5986780"/>
          </a:xfrm>
          <a:prstGeom prst="rect">
            <a:avLst/>
          </a:prstGeom>
        </p:spPr>
      </p:pic>
      <p:sp>
        <p:nvSpPr>
          <p:cNvPr id="3" name="文本框 2"/>
          <p:cNvSpPr txBox="1"/>
          <p:nvPr/>
        </p:nvSpPr>
        <p:spPr>
          <a:xfrm>
            <a:off x="993775" y="668020"/>
            <a:ext cx="7155180" cy="3169285"/>
          </a:xfrm>
          <a:prstGeom prst="rect">
            <a:avLst/>
          </a:prstGeom>
          <a:noFill/>
        </p:spPr>
        <p:txBody>
          <a:bodyPr wrap="square" rtlCol="0">
            <a:spAutoFit/>
          </a:bodyPr>
          <a:p>
            <a:r>
              <a:rPr lang="en-US" altLang="zh-CN" sz="3200">
                <a:solidFill>
                  <a:schemeClr val="accent4"/>
                </a:solidFill>
              </a:rPr>
              <a:t>             </a:t>
            </a:r>
            <a:r>
              <a:rPr lang="en-US" altLang="zh-CN" sz="3200" b="1">
                <a:solidFill>
                  <a:schemeClr val="accent4"/>
                </a:solidFill>
              </a:rPr>
              <a:t>      </a:t>
            </a:r>
            <a:r>
              <a:rPr lang="en-US" altLang="zh-CN" sz="3200" b="1">
                <a:solidFill>
                  <a:schemeClr val="accent1"/>
                </a:solidFill>
                <a:effectLst>
                  <a:outerShdw blurRad="38100" dist="25400" dir="5400000" algn="ctr" rotWithShape="0">
                    <a:srgbClr val="6E747A">
                      <a:alpha val="43000"/>
                    </a:srgbClr>
                  </a:outerShdw>
                </a:effectLst>
              </a:rPr>
              <a:t> </a:t>
            </a:r>
            <a:r>
              <a:rPr lang="zh-CN" altLang="en-US" sz="3200" b="1">
                <a:solidFill>
                  <a:schemeClr val="tx1"/>
                </a:solidFill>
                <a:effectLst>
                  <a:outerShdw blurRad="38100" dist="19050" dir="2700000" algn="tl" rotWithShape="0">
                    <a:schemeClr val="dk1">
                      <a:alpha val="40000"/>
                    </a:schemeClr>
                  </a:outerShdw>
                </a:effectLst>
              </a:rPr>
              <a:t>农具的起源</a:t>
            </a:r>
            <a:endParaRPr lang="zh-CN" altLang="en-US" sz="3200" b="1">
              <a:solidFill>
                <a:schemeClr val="tx1"/>
              </a:solidFill>
              <a:effectLst>
                <a:outerShdw blurRad="38100" dist="19050" dir="2700000" algn="tl" rotWithShape="0">
                  <a:schemeClr val="dk1">
                    <a:alpha val="40000"/>
                  </a:schemeClr>
                </a:outerShdw>
              </a:effectLst>
            </a:endParaRPr>
          </a:p>
          <a:p>
            <a:r>
              <a:rPr lang="zh-CN" altLang="en-US" sz="2400" b="1">
                <a:solidFill>
                  <a:schemeClr val="tx1"/>
                </a:solidFill>
                <a:effectLst>
                  <a:outerShdw blurRad="38100" dist="19050" dir="2700000" algn="tl" rotWithShape="0">
                    <a:schemeClr val="dk1">
                      <a:alpha val="40000"/>
                    </a:schemeClr>
                  </a:outerShdw>
                </a:effectLst>
              </a:rPr>
              <a:t>       农具的起源可以追溯到原始社会，使用简单农具的时代。早在新石器时代就有了原始的耕地农具。到了春秋战国时代，已经拥有了耕地、播种、收获、加工和灌溉等一系列铁、木制农具。到了9世纪已经有了结构相当完备的畜力铧（hu</a:t>
            </a:r>
            <a:r>
              <a:rPr lang="zh-CN" altLang="en-US" sz="2400" b="1">
                <a:solidFill>
                  <a:schemeClr val="tx1"/>
                </a:solidFill>
                <a:effectLst>
                  <a:outerShdw blurRad="38100" dist="19050" dir="2700000" algn="tl" rotWithShape="0">
                    <a:schemeClr val="dk1">
                      <a:alpha val="40000"/>
                    </a:schemeClr>
                  </a:outerShdw>
                </a:effectLst>
                <a:uFillTx/>
                <a:latin typeface="黑体" panose="02010609060101010101" pitchFamily="2" charset="-122"/>
                <a:ea typeface="等线" panose="02010600030101010101" charset="-122"/>
              </a:rPr>
              <a:t>á</a:t>
            </a:r>
            <a:r>
              <a:rPr lang="zh-CN" altLang="en-US" sz="2400" b="1">
                <a:solidFill>
                  <a:schemeClr val="tx1"/>
                </a:solidFill>
                <a:effectLst>
                  <a:outerShdw blurRad="38100" dist="19050" dir="2700000" algn="tl" rotWithShape="0">
                    <a:schemeClr val="dk1">
                      <a:alpha val="40000"/>
                    </a:schemeClr>
                  </a:outerShdw>
                </a:effectLst>
              </a:rPr>
              <a:t>）式犁。在《齐民要术》《农书》《天工开物》等古籍中对各个时期农业生产中使用的各种机械和工具都有详细的记载。</a:t>
            </a:r>
            <a:endParaRPr lang="zh-CN" altLang="en-US" sz="2400" b="1">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timg[10]"/>
          <p:cNvPicPr>
            <a:picLocks noChangeAspect="1"/>
          </p:cNvPicPr>
          <p:nvPr/>
        </p:nvPicPr>
        <p:blipFill>
          <a:blip r:embed="rId1"/>
          <a:stretch>
            <a:fillRect/>
          </a:stretch>
        </p:blipFill>
        <p:spPr>
          <a:xfrm>
            <a:off x="-43815" y="-8890"/>
            <a:ext cx="9196070" cy="5161280"/>
          </a:xfrm>
          <a:prstGeom prst="rect">
            <a:avLst/>
          </a:prstGeom>
        </p:spPr>
      </p:pic>
      <p:sp>
        <p:nvSpPr>
          <p:cNvPr id="5" name="文本框 4"/>
          <p:cNvSpPr txBox="1"/>
          <p:nvPr/>
        </p:nvSpPr>
        <p:spPr>
          <a:xfrm>
            <a:off x="3617595" y="3877945"/>
            <a:ext cx="2707005" cy="583565"/>
          </a:xfrm>
          <a:prstGeom prst="rect">
            <a:avLst/>
          </a:prstGeom>
          <a:noFill/>
        </p:spPr>
        <p:txBody>
          <a:bodyPr wrap="square" rtlCol="0">
            <a:spAutoFit/>
          </a:bodyPr>
          <a:p>
            <a:r>
              <a:rPr lang="zh-CN" altLang="en-US" sz="3200" b="1"/>
              <a:t>布置展览室</a:t>
            </a:r>
            <a:endParaRPr lang="zh-CN" altLang="en-US" sz="32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17410" name="图片 857090"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1277541" y="141685"/>
            <a:ext cx="723900" cy="564356"/>
          </a:xfrm>
          <a:prstGeom prst="rect">
            <a:avLst/>
          </a:prstGeom>
          <a:noFill/>
          <a:ln w="9525">
            <a:noFill/>
          </a:ln>
        </p:spPr>
      </p:pic>
      <p:sp>
        <p:nvSpPr>
          <p:cNvPr id="17412" name="文本框 857092"/>
          <p:cNvSpPr txBox="1"/>
          <p:nvPr/>
        </p:nvSpPr>
        <p:spPr>
          <a:xfrm>
            <a:off x="2157651" y="195263"/>
            <a:ext cx="2862263" cy="706755"/>
          </a:xfrm>
          <a:prstGeom prst="rect">
            <a:avLst/>
          </a:prstGeom>
          <a:noFill/>
          <a:ln w="9525">
            <a:noFill/>
          </a:ln>
        </p:spPr>
        <p:txBody>
          <a:bodyPr wrap="square" anchor="t">
            <a:spAutoFit/>
          </a:bodyPr>
          <a:p>
            <a:r>
              <a:rPr lang="zh-CN" altLang="en-US" sz="4000" b="1" dirty="0">
                <a:solidFill>
                  <a:srgbClr val="FF0000"/>
                </a:solidFill>
                <a:latin typeface="Arial" panose="020B0604020202020204" pitchFamily="34" charset="0"/>
                <a:ea typeface="黑体" panose="02010609060101010101" pitchFamily="2" charset="-122"/>
              </a:rPr>
              <a:t>木犁</a:t>
            </a:r>
            <a:endParaRPr lang="zh-CN" altLang="en-US" sz="4000" b="1">
              <a:solidFill>
                <a:srgbClr val="FF0000"/>
              </a:solidFill>
              <a:latin typeface="Arial" panose="020B0604020202020204" pitchFamily="34" charset="0"/>
              <a:ea typeface="黑体" panose="02010609060101010101" pitchFamily="2" charset="-122"/>
            </a:endParaRPr>
          </a:p>
        </p:txBody>
      </p:sp>
      <p:sp>
        <p:nvSpPr>
          <p:cNvPr id="17413" name="Text Box 8"/>
          <p:cNvSpPr txBox="1"/>
          <p:nvPr/>
        </p:nvSpPr>
        <p:spPr>
          <a:xfrm>
            <a:off x="337820" y="4065270"/>
            <a:ext cx="8475980" cy="783590"/>
          </a:xfrm>
          <a:prstGeom prst="rect">
            <a:avLst/>
          </a:prstGeom>
          <a:noFill/>
          <a:ln w="9525">
            <a:noFill/>
          </a:ln>
        </p:spPr>
        <p:txBody>
          <a:bodyPr wrap="square" anchor="t">
            <a:spAutoFit/>
          </a:bodyPr>
          <a:p>
            <a:pPr>
              <a:lnSpc>
                <a:spcPct val="125000"/>
              </a:lnSpc>
            </a:pPr>
            <a:r>
              <a:rPr lang="zh-CN" altLang="en-US" sz="1015" b="1" dirty="0">
                <a:solidFill>
                  <a:srgbClr val="FF0000"/>
                </a:solidFill>
                <a:latin typeface="Arial" panose="020B0604020202020204" pitchFamily="34" charset="0"/>
                <a:ea typeface="黑体" panose="02010609060101010101" pitchFamily="2" charset="-122"/>
              </a:rPr>
              <a:t>　　     </a:t>
            </a:r>
            <a:r>
              <a:rPr lang="en-US" altLang="en-US" sz="1800" b="1">
                <a:solidFill>
                  <a:srgbClr val="0000FF"/>
                </a:solidFill>
                <a:latin typeface="Arial" panose="020B0604020202020204" pitchFamily="34" charset="0"/>
                <a:ea typeface="黑体" panose="02010609060101010101" pitchFamily="2" charset="-122"/>
              </a:rPr>
              <a:t>农田或旱地翻土用的农具，2000多年前的西汉时期便有关于犁的记载。下端有用来翻土的略呈三角形的铁器，木犁后端竖起弯曲的木柄可供人手扶，掌握方向。</a:t>
            </a:r>
            <a:endParaRPr lang="zh-CN" altLang="en-US" sz="1800" b="1" dirty="0">
              <a:solidFill>
                <a:srgbClr val="0000FF"/>
              </a:solidFill>
              <a:latin typeface="Arial" panose="020B0604020202020204" pitchFamily="34" charset="0"/>
              <a:ea typeface="黑体" panose="02010609060101010101" pitchFamily="2" charset="-122"/>
            </a:endParaRPr>
          </a:p>
        </p:txBody>
      </p:sp>
      <p:pic>
        <p:nvPicPr>
          <p:cNvPr id="17415" name="图片 857097"/>
          <p:cNvPicPr>
            <a:picLocks noChangeAspect="1"/>
          </p:cNvPicPr>
          <p:nvPr/>
        </p:nvPicPr>
        <p:blipFill>
          <a:blip r:embed="rId2"/>
          <a:stretch>
            <a:fillRect/>
          </a:stretch>
        </p:blipFill>
        <p:spPr>
          <a:xfrm>
            <a:off x="2087245" y="902335"/>
            <a:ext cx="5071745" cy="32346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Text Box 5"/>
          <p:cNvSpPr txBox="1"/>
          <p:nvPr/>
        </p:nvSpPr>
        <p:spPr>
          <a:xfrm>
            <a:off x="1757363" y="703660"/>
            <a:ext cx="309880" cy="247650"/>
          </a:xfrm>
          <a:prstGeom prst="rect">
            <a:avLst/>
          </a:prstGeom>
          <a:noFill/>
          <a:ln w="9525">
            <a:noFill/>
          </a:ln>
        </p:spPr>
        <p:txBody>
          <a:bodyPr wrap="none" anchor="t">
            <a:spAutoFit/>
          </a:bodyPr>
          <a:p>
            <a:endParaRPr lang="zh-CN" altLang="zh-CN" sz="1015" dirty="0">
              <a:latin typeface="Arial" panose="020B0604020202020204" pitchFamily="34" charset="0"/>
              <a:ea typeface="宋体" panose="02010600030101010101" pitchFamily="2" charset="-122"/>
            </a:endParaRPr>
          </a:p>
        </p:txBody>
      </p:sp>
      <p:pic>
        <p:nvPicPr>
          <p:cNvPr id="22530" name="图片 868354" descr="复件 思考"/>
          <p:cNvPicPr>
            <a:picLocks noChangeAspect="1"/>
          </p:cNvPicPr>
          <p:nvPr/>
        </p:nvPicPr>
        <p:blipFill>
          <a:blip r:embed="rId1">
            <a:clrChange>
              <a:clrFrom>
                <a:srgbClr val="FFFFFF"/>
              </a:clrFrom>
              <a:clrTo>
                <a:srgbClr val="FFFFFF">
                  <a:alpha val="0"/>
                </a:srgbClr>
              </a:clrTo>
            </a:clrChange>
          </a:blip>
          <a:stretch>
            <a:fillRect/>
          </a:stretch>
        </p:blipFill>
        <p:spPr>
          <a:xfrm>
            <a:off x="1277541" y="141685"/>
            <a:ext cx="723900" cy="564356"/>
          </a:xfrm>
          <a:prstGeom prst="rect">
            <a:avLst/>
          </a:prstGeom>
          <a:noFill/>
          <a:ln w="9525">
            <a:noFill/>
          </a:ln>
        </p:spPr>
      </p:pic>
      <p:sp>
        <p:nvSpPr>
          <p:cNvPr id="22532" name="Text Box 8"/>
          <p:cNvSpPr txBox="1"/>
          <p:nvPr/>
        </p:nvSpPr>
        <p:spPr>
          <a:xfrm>
            <a:off x="1209675" y="4150360"/>
            <a:ext cx="7407910" cy="783590"/>
          </a:xfrm>
          <a:prstGeom prst="rect">
            <a:avLst/>
          </a:prstGeom>
          <a:noFill/>
          <a:ln w="9525">
            <a:noFill/>
          </a:ln>
        </p:spPr>
        <p:txBody>
          <a:bodyPr wrap="square" anchor="t">
            <a:spAutoFit/>
          </a:bodyPr>
          <a:p>
            <a:pPr>
              <a:lnSpc>
                <a:spcPct val="125000"/>
              </a:lnSpc>
            </a:pPr>
            <a:r>
              <a:rPr lang="zh-CN" altLang="en-US" sz="1015" b="1" dirty="0">
                <a:solidFill>
                  <a:srgbClr val="FF0000"/>
                </a:solidFill>
                <a:latin typeface="Arial" panose="020B0604020202020204" pitchFamily="34" charset="0"/>
                <a:ea typeface="黑体" panose="02010609060101010101" pitchFamily="2" charset="-122"/>
              </a:rPr>
              <a:t>　　     </a:t>
            </a:r>
            <a:r>
              <a:rPr lang="zh-CN" altLang="en-US" sz="1800" b="1" dirty="0">
                <a:solidFill>
                  <a:srgbClr val="0000FF"/>
                </a:solidFill>
                <a:latin typeface="Arial" panose="020B0604020202020204" pitchFamily="34" charset="0"/>
                <a:ea typeface="黑体" panose="02010609060101010101" pitchFamily="2" charset="-122"/>
              </a:rPr>
              <a:t>用于碎土、平地和消灭杂草的整地农具 。有铁齿，木齿或竹齿。按工作部分不同分齿耙、无齿耙、圆盘耙等。</a:t>
            </a:r>
            <a:endParaRPr lang="zh-CN" altLang="en-US" sz="1800" b="1" dirty="0">
              <a:solidFill>
                <a:srgbClr val="0000FF"/>
              </a:solidFill>
              <a:latin typeface="Arial" panose="020B0604020202020204" pitchFamily="34" charset="0"/>
              <a:ea typeface="黑体" panose="02010609060101010101" pitchFamily="2" charset="-122"/>
            </a:endParaRPr>
          </a:p>
        </p:txBody>
      </p:sp>
      <p:sp>
        <p:nvSpPr>
          <p:cNvPr id="22534" name="文本框 868359"/>
          <p:cNvSpPr txBox="1"/>
          <p:nvPr/>
        </p:nvSpPr>
        <p:spPr>
          <a:xfrm>
            <a:off x="2144951" y="141288"/>
            <a:ext cx="2862263" cy="706755"/>
          </a:xfrm>
          <a:prstGeom prst="rect">
            <a:avLst/>
          </a:prstGeom>
          <a:noFill/>
          <a:ln w="9525">
            <a:noFill/>
          </a:ln>
        </p:spPr>
        <p:txBody>
          <a:bodyPr anchor="t">
            <a:spAutoFit/>
          </a:bodyPr>
          <a:p>
            <a:r>
              <a:rPr lang="zh-CN" altLang="zh-CN" sz="4000" b="1" dirty="0">
                <a:solidFill>
                  <a:srgbClr val="FF0000"/>
                </a:solidFill>
                <a:latin typeface="Arial" panose="020B0604020202020204" pitchFamily="34" charset="0"/>
                <a:ea typeface="黑体" panose="02010609060101010101" pitchFamily="2" charset="-122"/>
                <a:hlinkClick r:id="rId2" action="ppaction://hlinksldjump"/>
              </a:rPr>
              <a:t>耙</a:t>
            </a:r>
            <a:endParaRPr lang="en-US" altLang="zh-CN" sz="4000" b="1">
              <a:solidFill>
                <a:srgbClr val="FF0000"/>
              </a:solidFill>
              <a:latin typeface="Arial" panose="020B0604020202020204" pitchFamily="34" charset="0"/>
              <a:ea typeface="黑体" panose="02010609060101010101" pitchFamily="2" charset="-122"/>
            </a:endParaRPr>
          </a:p>
        </p:txBody>
      </p:sp>
      <p:pic>
        <p:nvPicPr>
          <p:cNvPr id="22535" name="Picture 5" descr="01300000085669121855295127381"/>
          <p:cNvPicPr>
            <a:picLocks noChangeAspect="1"/>
          </p:cNvPicPr>
          <p:nvPr/>
        </p:nvPicPr>
        <p:blipFill>
          <a:blip r:embed="rId3"/>
          <a:stretch>
            <a:fillRect/>
          </a:stretch>
        </p:blipFill>
        <p:spPr>
          <a:xfrm>
            <a:off x="1997710" y="951230"/>
            <a:ext cx="5096510" cy="315468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995045" y="2419985"/>
            <a:ext cx="7550150" cy="2676525"/>
          </a:xfrm>
          <a:prstGeom prst="rect">
            <a:avLst/>
          </a:prstGeom>
          <a:noFill/>
        </p:spPr>
        <p:txBody>
          <a:bodyPr wrap="square" rtlCol="0">
            <a:spAutoFit/>
          </a:bodyPr>
          <a:p>
            <a:pPr indent="0" algn="l"/>
            <a:r>
              <a:rPr lang="en-US" altLang="zh-CN" sz="2400" b="1">
                <a:solidFill>
                  <a:srgbClr val="FF0000"/>
                </a:solidFill>
                <a:ea typeface="宋体" panose="02010600030101010101" pitchFamily="2" charset="-122"/>
                <a:sym typeface="+mn-ea"/>
              </a:rPr>
              <a:t>       </a:t>
            </a:r>
            <a:r>
              <a:rPr lang="en-US" altLang="zh-CN" sz="2400" b="1">
                <a:solidFill>
                  <a:schemeClr val="tx1"/>
                </a:solidFill>
                <a:ea typeface="宋体" panose="02010600030101010101" pitchFamily="2" charset="-122"/>
                <a:sym typeface="+mn-ea"/>
              </a:rPr>
              <a:t>“</a:t>
            </a:r>
            <a:r>
              <a:rPr lang="zh-CN" sz="2400" b="1">
                <a:solidFill>
                  <a:schemeClr val="tx1"/>
                </a:solidFill>
                <a:ea typeface="宋体" panose="02010600030101010101" pitchFamily="2" charset="-122"/>
                <a:sym typeface="+mn-ea"/>
              </a:rPr>
              <a:t>耒</a:t>
            </a:r>
            <a:r>
              <a:rPr lang="en-US" altLang="zh-CN" sz="2400" b="1">
                <a:solidFill>
                  <a:schemeClr val="tx1"/>
                </a:solidFill>
                <a:ea typeface="宋体" panose="02010600030101010101" pitchFamily="2" charset="-122"/>
                <a:sym typeface="+mn-ea"/>
              </a:rPr>
              <a:t>”</a:t>
            </a:r>
            <a:r>
              <a:rPr lang="zh-CN" sz="2400" b="1">
                <a:solidFill>
                  <a:schemeClr val="tx1"/>
                </a:solidFill>
                <a:ea typeface="宋体" panose="02010600030101010101" pitchFamily="2" charset="-122"/>
                <a:sym typeface="+mn-ea"/>
              </a:rPr>
              <a:t>是个象形字，甲骨文像一把掘土农具，上有曲形长柄。使用这种农具时，脚踩手摇，便可把土崛起。甲骨文中一横是供脚踩的，一竖是拱手摇的扶手，扶手之下是长长的掘土的犁。其金文的上部像一张犁，表示这种农具为木制，小篆改犁形为“丰”，丰是杂草，表示用耒除草。楷书将丰、木二字叠合。</a:t>
            </a:r>
            <a:endParaRPr lang="zh-CN" sz="2400" b="1">
              <a:solidFill>
                <a:schemeClr val="tx1"/>
              </a:solidFill>
              <a:ea typeface="宋体" panose="02010600030101010101" pitchFamily="2" charset="-122"/>
              <a:sym typeface="+mn-ea"/>
            </a:endParaRPr>
          </a:p>
          <a:p>
            <a:pPr indent="0" algn="l"/>
            <a:r>
              <a:rPr lang="zh-CN" sz="2400" b="1">
                <a:solidFill>
                  <a:schemeClr val="tx1"/>
                </a:solidFill>
                <a:ea typeface="宋体" panose="02010600030101010101" pitchFamily="2" charset="-122"/>
                <a:sym typeface="+mn-ea"/>
              </a:rPr>
              <a:t>      </a:t>
            </a:r>
            <a:r>
              <a:rPr lang="zh-CN" sz="2400" b="1">
                <a:solidFill>
                  <a:srgbClr val="FF0000"/>
                </a:solidFill>
                <a:ea typeface="宋体" panose="02010600030101010101" pitchFamily="2" charset="-122"/>
                <a:sym typeface="+mn-ea"/>
              </a:rPr>
              <a:t> </a:t>
            </a:r>
            <a:r>
              <a:rPr lang="en-US" altLang="zh-CN" sz="2400" b="1">
                <a:solidFill>
                  <a:srgbClr val="FF0000"/>
                </a:solidFill>
                <a:ea typeface="宋体" panose="02010600030101010101" pitchFamily="2" charset="-122"/>
                <a:sym typeface="+mn-ea"/>
              </a:rPr>
              <a:t>“</a:t>
            </a:r>
            <a:r>
              <a:rPr lang="zh-CN" sz="2400" b="1">
                <a:solidFill>
                  <a:srgbClr val="FF0000"/>
                </a:solidFill>
                <a:ea typeface="宋体" panose="02010600030101010101" pitchFamily="2" charset="-122"/>
                <a:sym typeface="+mn-ea"/>
              </a:rPr>
              <a:t>耒</a:t>
            </a:r>
            <a:r>
              <a:rPr lang="en-US" altLang="zh-CN" sz="2400" b="1">
                <a:solidFill>
                  <a:srgbClr val="FF0000"/>
                </a:solidFill>
                <a:ea typeface="宋体" panose="02010600030101010101" pitchFamily="2" charset="-122"/>
                <a:sym typeface="+mn-ea"/>
              </a:rPr>
              <a:t>”</a:t>
            </a:r>
            <a:r>
              <a:rPr lang="zh-CN" sz="2400" b="1">
                <a:solidFill>
                  <a:srgbClr val="FF0000"/>
                </a:solidFill>
                <a:ea typeface="宋体" panose="02010600030101010101" pitchFamily="2" charset="-122"/>
                <a:sym typeface="+mn-ea"/>
              </a:rPr>
              <a:t>单独使用或作偏旁时表示农具或耕种。</a:t>
            </a:r>
            <a:endParaRPr lang="zh-CN" sz="2400" b="1">
              <a:solidFill>
                <a:srgbClr val="FF0000"/>
              </a:solidFill>
              <a:ea typeface="宋体" panose="02010600030101010101" pitchFamily="2" charset="-122"/>
              <a:sym typeface="+mn-ea"/>
            </a:endParaRPr>
          </a:p>
        </p:txBody>
      </p:sp>
      <p:pic>
        <p:nvPicPr>
          <p:cNvPr id="7" name="图片 6" descr="2ZAWL88XM)T5(@VTCX1N@P6"/>
          <p:cNvPicPr>
            <a:picLocks noChangeAspect="1"/>
          </p:cNvPicPr>
          <p:nvPr/>
        </p:nvPicPr>
        <p:blipFill>
          <a:blip r:embed="rId1"/>
          <a:stretch>
            <a:fillRect/>
          </a:stretch>
        </p:blipFill>
        <p:spPr>
          <a:xfrm>
            <a:off x="1764030" y="186690"/>
            <a:ext cx="5615940" cy="2155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DOC_GUID" val="{da949c50-d389-4b22-9101-8029d1b8156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ctr">
          <a:defRPr lang="zh-CN" altLang="en-US" sz="2000" b="1">
            <a:solidFill>
              <a:schemeClr val="tx1"/>
            </a:solidFill>
            <a:uFillTx/>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1579</Words>
  <Application>WPS 演示</Application>
  <PresentationFormat>全屏显示</PresentationFormat>
  <Paragraphs>130</Paragraphs>
  <Slides>20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宋体</vt:lpstr>
      <vt:lpstr>Wingdings</vt:lpstr>
      <vt:lpstr>黑体</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user</dc:creator>
  <cp:lastModifiedBy>Administrate</cp:lastModifiedBy>
  <cp:revision>72</cp:revision>
  <dcterms:created xsi:type="dcterms:W3CDTF">2019-03-24T09:42:00Z</dcterms:created>
  <dcterms:modified xsi:type="dcterms:W3CDTF">2019-03-28T01:36:40Z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