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1" r:id="rId3"/>
    <p:sldId id="295" r:id="rId4"/>
    <p:sldId id="292" r:id="rId5"/>
    <p:sldId id="294" r:id="rId6"/>
    <p:sldId id="286" r:id="rId7"/>
    <p:sldId id="284" r:id="rId8"/>
    <p:sldId id="287" r:id="rId9"/>
    <p:sldId id="288" r:id="rId10"/>
    <p:sldId id="289" r:id="rId11"/>
    <p:sldId id="291" r:id="rId12"/>
    <p:sldId id="290" r:id="rId1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6600"/>
    <a:srgbClr val="FF3300"/>
    <a:srgbClr val="800000"/>
    <a:srgbClr val="000000"/>
    <a:srgbClr val="000066"/>
    <a:srgbClr val="99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580"/>
  </p:normalViewPr>
  <p:slideViewPr>
    <p:cSldViewPr>
      <p:cViewPr varScale="1">
        <p:scale>
          <a:sx n="75" d="100"/>
          <a:sy n="75" d="100"/>
        </p:scale>
        <p:origin x="78" y="10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2C3E5156-E8CC-4A16-8DE6-A0EAB3D85546}" type="datetimeFigureOut">
              <a:rPr lang="zh-CN" altLang="en-US"/>
              <a:pPr>
                <a:defRPr/>
              </a:pPr>
              <a:t>2021/5/30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fld id="{E6BB06E2-75A5-464C-A11E-DC0BCD5311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954E8E76-79F6-4833-A436-8A0947A828A6}" type="slidenum">
              <a:rPr lang="zh-CN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zh-CN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B60BD529-569E-4F6F-BEFB-CC2C5008061A}" type="slidenum">
              <a:rPr lang="zh-CN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zh-CN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7ECB7-E80A-4C13-82FF-62CEB63888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108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DBFAE-FEB2-4D12-A38C-0AC3D2A6D9A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44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76F9C-1337-43D2-A72B-DA13BE9846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8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72CBD-8C39-4FA6-A097-392A1E11EDE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76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A939A-9227-43F9-A6AE-F47E5D96773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075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174E7-B850-417F-942C-685FA62B5E3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822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3E1FD-AA6D-499A-9D66-8FAC30D0E4E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049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20D0-C3C4-4C82-9CA8-27FDFC1A46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787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26980-9DBD-4441-813D-4B1751D4BA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610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52B35-7770-4CBA-8B20-11C1B96E66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77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3E0B7-4C4D-4E21-A8BC-EDDF5DABAD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460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fld id="{02FC0B98-F4DF-4588-B5E7-FA5AA0B05AF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68313" y="2060575"/>
            <a:ext cx="8928100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800" b="1">
                <a:latin typeface="黑体" panose="02010609060101010101" pitchFamily="49" charset="-122"/>
                <a:ea typeface="黑体" panose="02010609060101010101" pitchFamily="49" charset="-122"/>
              </a:rPr>
              <a:t>1.4</a:t>
            </a:r>
            <a:r>
              <a:rPr lang="zh-CN" altLang="en-US" sz="4800" b="1">
                <a:latin typeface="黑体" panose="02010609060101010101" pitchFamily="49" charset="-122"/>
                <a:ea typeface="黑体" panose="02010609060101010101" pitchFamily="49" charset="-122"/>
              </a:rPr>
              <a:t>　用一元二次方程解决问题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8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800" b="1">
                <a:latin typeface="黑体" panose="02010609060101010101" pitchFamily="49" charset="-122"/>
                <a:ea typeface="黑体" panose="02010609060101010101" pitchFamily="49" charset="-122"/>
              </a:rPr>
              <a:t>                 </a:t>
            </a:r>
          </a:p>
        </p:txBody>
      </p:sp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7358063" y="500063"/>
            <a:ext cx="1735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九年级</a:t>
            </a:r>
            <a:r>
              <a:rPr lang="en-US" altLang="zh-CN" sz="2000" b="1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000" b="1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上册</a:t>
            </a:r>
            <a:r>
              <a:rPr lang="en-US" altLang="zh-CN" sz="2000" b="1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6372225" y="1557338"/>
            <a:ext cx="1841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3500" b="1">
              <a:solidFill>
                <a:srgbClr val="33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5651500" y="333375"/>
            <a:ext cx="180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b="1">
                <a:solidFill>
                  <a:srgbClr val="336600"/>
                </a:solidFill>
                <a:ea typeface="黑体" panose="02010609060101010101" pitchFamily="49" charset="-122"/>
              </a:rPr>
              <a:t>初中数学</a:t>
            </a:r>
            <a:endParaRPr lang="en-US" altLang="zh-CN" b="1">
              <a:solidFill>
                <a:srgbClr val="336600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68313" y="1125538"/>
            <a:ext cx="8351837" cy="30464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/>
              <a:t>练习</a:t>
            </a:r>
            <a:r>
              <a:rPr lang="en-US" altLang="zh-CN" b="1"/>
              <a:t>1</a:t>
            </a:r>
            <a:r>
              <a:rPr lang="zh-CN" altLang="en-US" b="1"/>
              <a:t>、某商店经销一种销售成本为每千克</a:t>
            </a:r>
            <a:r>
              <a:rPr lang="en-US" altLang="zh-CN" b="1"/>
              <a:t>40</a:t>
            </a:r>
            <a:r>
              <a:rPr lang="zh-CN" altLang="en-US" b="1"/>
              <a:t>元的水产品，据市场分析，若按每千克</a:t>
            </a:r>
            <a:r>
              <a:rPr lang="en-US" altLang="zh-CN" b="1"/>
              <a:t>50</a:t>
            </a:r>
            <a:r>
              <a:rPr lang="zh-CN" altLang="en-US" b="1"/>
              <a:t>元销售，一个月能售出</a:t>
            </a:r>
            <a:r>
              <a:rPr lang="en-US" altLang="zh-CN" b="1"/>
              <a:t>500</a:t>
            </a:r>
            <a:r>
              <a:rPr lang="zh-CN" altLang="en-US" b="1"/>
              <a:t>千克；销售单价每涨</a:t>
            </a:r>
            <a:r>
              <a:rPr lang="en-US" altLang="zh-CN" b="1"/>
              <a:t>1</a:t>
            </a:r>
            <a:r>
              <a:rPr lang="zh-CN" altLang="en-US" b="1"/>
              <a:t>元，月销售量就减少</a:t>
            </a:r>
            <a:r>
              <a:rPr lang="en-US" altLang="zh-CN" b="1"/>
              <a:t>10</a:t>
            </a:r>
            <a:r>
              <a:rPr lang="zh-CN" altLang="en-US" b="1"/>
              <a:t>千克。针对这种水产品的销售情况，要使月销售利润达到</a:t>
            </a:r>
            <a:r>
              <a:rPr lang="en-US" altLang="zh-CN" b="1"/>
              <a:t>8000</a:t>
            </a:r>
            <a:r>
              <a:rPr lang="zh-CN" altLang="en-US" b="1"/>
              <a:t>元，销售单价应定为多少？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250825" y="2636838"/>
            <a:ext cx="1258888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rgbClr val="999999"/>
            </a:prstShdw>
          </a:effectLst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3300"/>
                </a:solidFill>
                <a:latin typeface="Arial" charset="0"/>
              </a:rPr>
              <a:t>0.5</a:t>
            </a:r>
            <a:r>
              <a:rPr lang="zh-CN" altLang="en-US" sz="2800" b="1" dirty="0">
                <a:solidFill>
                  <a:srgbClr val="FF3300"/>
                </a:solidFill>
                <a:latin typeface="Arial" charset="0"/>
              </a:rPr>
              <a:t>元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5576" y="10802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深度优化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44" y="1988840"/>
            <a:ext cx="8316912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79388" y="765175"/>
            <a:ext cx="8785225" cy="20161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 smtClean="0"/>
              <a:t>‘’</a:t>
            </a:r>
            <a:r>
              <a:rPr lang="zh-CN" altLang="zh-CN" sz="2800" b="1" dirty="0"/>
              <a:t>根据龙湾风景区旅游信息，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某公司组织一批员工旅游，支付给旅行社</a:t>
            </a:r>
            <a:r>
              <a:rPr kumimoji="1" lang="en-US" altLang="zh-CN" sz="2800" b="1" dirty="0">
                <a:latin typeface="宋体" panose="02010600030101010101" pitchFamily="2" charset="-122"/>
              </a:rPr>
              <a:t>28000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元，你能确定参加这次旅游的人数吗？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83568" y="129639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延伸拓展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5"/>
          <p:cNvSpPr txBox="1">
            <a:spLocks noChangeArrowheads="1"/>
          </p:cNvSpPr>
          <p:nvPr/>
        </p:nvSpPr>
        <p:spPr bwMode="auto">
          <a:xfrm>
            <a:off x="1044575" y="257175"/>
            <a:ext cx="7704138" cy="579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b="1" dirty="0" smtClean="0">
                <a:solidFill>
                  <a:srgbClr val="800000"/>
                </a:solidFill>
              </a:rPr>
              <a:t>5</a:t>
            </a:r>
            <a:r>
              <a:rPr lang="zh-CN" altLang="en-US" b="1" dirty="0" smtClean="0">
                <a:solidFill>
                  <a:srgbClr val="800000"/>
                </a:solidFill>
              </a:rPr>
              <a:t>、课堂</a:t>
            </a:r>
            <a:r>
              <a:rPr lang="zh-CN" altLang="en-US" b="1" dirty="0">
                <a:solidFill>
                  <a:srgbClr val="800000"/>
                </a:solidFill>
              </a:rPr>
              <a:t>小结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78486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</a:rPr>
              <a:t>1</a:t>
            </a:r>
            <a:r>
              <a:rPr lang="zh-CN" altLang="en-US" b="1" dirty="0">
                <a:solidFill>
                  <a:srgbClr val="000000"/>
                </a:solidFill>
              </a:rPr>
              <a:t>、销售利润问题最重要的条件是那一句？</a:t>
            </a:r>
            <a:endParaRPr lang="en-US" altLang="zh-CN" b="1" dirty="0">
              <a:solidFill>
                <a:srgbClr val="000000"/>
              </a:solidFill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827088" y="3141663"/>
            <a:ext cx="7559675" cy="57943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/>
              <a:t>2</a:t>
            </a:r>
            <a:r>
              <a:rPr lang="zh-CN" altLang="en-US" b="1" dirty="0"/>
              <a:t>、解决销售利润主要要抓住哪些量？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23850" y="1242786"/>
            <a:ext cx="8351838" cy="156966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 dirty="0" smtClean="0"/>
              <a:t>某款奶茶的成本为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元，其售价为</a:t>
            </a:r>
            <a:r>
              <a:rPr lang="en-US" altLang="zh-CN" b="1" dirty="0" smtClean="0"/>
              <a:t>14</a:t>
            </a:r>
            <a:r>
              <a:rPr lang="zh-CN" altLang="en-US" b="1" dirty="0" smtClean="0"/>
              <a:t>元，某一天，该款奶茶总共卖出了</a:t>
            </a:r>
            <a:r>
              <a:rPr lang="en-US" altLang="zh-CN" b="1" dirty="0" smtClean="0"/>
              <a:t>30</a:t>
            </a:r>
            <a:r>
              <a:rPr lang="zh-CN" altLang="en-US" b="1" dirty="0" smtClean="0"/>
              <a:t>杯，那么商家总共获得的利润为多少？</a:t>
            </a:r>
            <a:endParaRPr lang="zh-CN" altLang="en-US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588814" y="369500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000" b="1" dirty="0" smtClean="0">
                <a:solidFill>
                  <a:srgbClr val="FF0000"/>
                </a:solidFill>
              </a:rPr>
              <a:t>体悟</a:t>
            </a:r>
            <a:r>
              <a:rPr lang="zh-CN" altLang="zh-CN" sz="4000" b="1" dirty="0">
                <a:solidFill>
                  <a:srgbClr val="FF0000"/>
                </a:solidFill>
              </a:rPr>
              <a:t>情境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1331640" y="3933056"/>
                <a:ext cx="727280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4000" b="1" dirty="0" smtClean="0">
                    <a:solidFill>
                      <a:srgbClr val="FF0000"/>
                    </a:solidFill>
                  </a:rPr>
                  <a:t>单个利润</a:t>
                </a:r>
                <a14:m>
                  <m:oMath xmlns:m="http://schemas.openxmlformats.org/officeDocument/2006/math">
                    <m:r>
                      <a:rPr lang="en-US" altLang="zh-CN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zh-CN" altLang="en-US" sz="4000" b="1" dirty="0" smtClean="0">
                    <a:solidFill>
                      <a:srgbClr val="FF0000"/>
                    </a:solidFill>
                  </a:rPr>
                  <a:t>销售量</a:t>
                </a:r>
                <a:r>
                  <a:rPr lang="en-US" altLang="zh-CN" sz="4000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zh-CN" altLang="en-US" sz="4000" b="1" dirty="0" smtClean="0">
                    <a:solidFill>
                      <a:srgbClr val="FF0000"/>
                    </a:solidFill>
                  </a:rPr>
                  <a:t>总利润</a:t>
                </a:r>
                <a:endParaRPr lang="zh-CN" altLang="en-US" sz="4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933056"/>
                <a:ext cx="7272808" cy="707886"/>
              </a:xfrm>
              <a:prstGeom prst="rect">
                <a:avLst/>
              </a:prstGeom>
              <a:blipFill>
                <a:blip r:embed="rId2"/>
                <a:stretch>
                  <a:fillRect l="-2934" t="-18966" b="-370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23850" y="765175"/>
            <a:ext cx="8351838" cy="35385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 dirty="0"/>
              <a:t>例</a:t>
            </a:r>
            <a:r>
              <a:rPr lang="en-US" altLang="zh-CN" b="1" dirty="0"/>
              <a:t>1</a:t>
            </a:r>
            <a:r>
              <a:rPr lang="zh-CN" altLang="en-US" b="1" dirty="0"/>
              <a:t>、某商场销售一批衬衫，平均每天可售出</a:t>
            </a:r>
            <a:r>
              <a:rPr lang="en-US" altLang="zh-CN" b="1" dirty="0"/>
              <a:t>20</a:t>
            </a:r>
            <a:r>
              <a:rPr lang="zh-CN" altLang="en-US" b="1" dirty="0"/>
              <a:t>件，每件盈利</a:t>
            </a:r>
            <a:r>
              <a:rPr lang="en-US" altLang="zh-CN" b="1" dirty="0"/>
              <a:t>40</a:t>
            </a:r>
            <a:r>
              <a:rPr lang="zh-CN" altLang="en-US" b="1" dirty="0"/>
              <a:t>元。为了扩大销售，增加盈利，商场决定采取降价促销。经调查发现，</a:t>
            </a:r>
            <a:r>
              <a:rPr lang="zh-CN" altLang="en-US" b="1" u="sng" dirty="0">
                <a:solidFill>
                  <a:srgbClr val="FF3300"/>
                </a:solidFill>
              </a:rPr>
              <a:t>在一定范围内，衬衫的单价每降</a:t>
            </a:r>
            <a:r>
              <a:rPr lang="en-US" altLang="zh-CN" b="1" u="sng" dirty="0">
                <a:solidFill>
                  <a:srgbClr val="FF3300"/>
                </a:solidFill>
              </a:rPr>
              <a:t>1</a:t>
            </a:r>
            <a:r>
              <a:rPr lang="zh-CN" altLang="en-US" b="1" u="sng" dirty="0">
                <a:solidFill>
                  <a:srgbClr val="FF3300"/>
                </a:solidFill>
              </a:rPr>
              <a:t>元，商场平均每天可多售出</a:t>
            </a:r>
            <a:r>
              <a:rPr lang="en-US" altLang="zh-CN" b="1" u="sng" dirty="0">
                <a:solidFill>
                  <a:srgbClr val="FF3300"/>
                </a:solidFill>
              </a:rPr>
              <a:t>2</a:t>
            </a:r>
            <a:r>
              <a:rPr lang="zh-CN" altLang="en-US" b="1" u="sng" dirty="0">
                <a:solidFill>
                  <a:srgbClr val="FF3300"/>
                </a:solidFill>
              </a:rPr>
              <a:t>件。</a:t>
            </a:r>
            <a:r>
              <a:rPr lang="zh-CN" altLang="en-US" b="1" dirty="0"/>
              <a:t>如果商场通过销售这批衬衫每天要盈利</a:t>
            </a:r>
            <a:r>
              <a:rPr lang="en-US" altLang="zh-CN" b="1" dirty="0"/>
              <a:t>1200</a:t>
            </a:r>
            <a:r>
              <a:rPr lang="zh-CN" altLang="en-US" b="1" dirty="0"/>
              <a:t>元，衬衫的单价应降多少元？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79388" y="4573588"/>
            <a:ext cx="8964612" cy="20320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800" b="1">
                <a:solidFill>
                  <a:srgbClr val="0000CC"/>
                </a:solidFill>
              </a:rPr>
              <a:t>【</a:t>
            </a:r>
            <a:r>
              <a:rPr lang="zh-CN" altLang="en-US" sz="2800" b="1">
                <a:solidFill>
                  <a:srgbClr val="0000CC"/>
                </a:solidFill>
              </a:rPr>
              <a:t>问题</a:t>
            </a:r>
            <a:r>
              <a:rPr lang="en-US" altLang="zh-CN" sz="2800" b="1">
                <a:solidFill>
                  <a:srgbClr val="0000CC"/>
                </a:solidFill>
              </a:rPr>
              <a:t>】</a:t>
            </a:r>
            <a:r>
              <a:rPr lang="zh-CN" altLang="en-US" sz="2800" b="1">
                <a:solidFill>
                  <a:srgbClr val="0000CC"/>
                </a:solidFill>
              </a:rPr>
              <a:t>设：降价</a:t>
            </a:r>
            <a:r>
              <a:rPr lang="en-US" altLang="zh-CN" sz="2800" b="1">
                <a:solidFill>
                  <a:srgbClr val="0000CC"/>
                </a:solidFill>
              </a:rPr>
              <a:t>x</a:t>
            </a:r>
            <a:r>
              <a:rPr lang="zh-CN" altLang="en-US" sz="2800" b="1">
                <a:solidFill>
                  <a:srgbClr val="0000CC"/>
                </a:solidFill>
              </a:rPr>
              <a:t>元，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</a:rPr>
              <a:t> 则降价后单个利润是</a:t>
            </a:r>
            <a:r>
              <a:rPr lang="en-US" altLang="zh-CN" sz="2800" b="1" u="sng">
                <a:solidFill>
                  <a:srgbClr val="0000CC"/>
                </a:solidFill>
              </a:rPr>
              <a:t>                </a:t>
            </a:r>
            <a:r>
              <a:rPr lang="zh-CN" altLang="en-US" sz="2800" b="1">
                <a:solidFill>
                  <a:srgbClr val="0000CC"/>
                </a:solidFill>
              </a:rPr>
              <a:t>元，销售量是</a:t>
            </a:r>
            <a:r>
              <a:rPr lang="en-US" altLang="zh-CN" sz="2800" b="1" u="sng">
                <a:solidFill>
                  <a:srgbClr val="0000CC"/>
                </a:solidFill>
              </a:rPr>
              <a:t>              </a:t>
            </a:r>
            <a:r>
              <a:rPr lang="zh-CN" altLang="en-US" sz="2800" b="1">
                <a:solidFill>
                  <a:srgbClr val="0000CC"/>
                </a:solidFill>
              </a:rPr>
              <a:t>件。销售利润是</a:t>
            </a:r>
            <a:r>
              <a:rPr lang="en-US" altLang="zh-CN" sz="2800" b="1">
                <a:solidFill>
                  <a:srgbClr val="0000CC"/>
                </a:solidFill>
              </a:rPr>
              <a:t>______  </a:t>
            </a:r>
            <a:r>
              <a:rPr lang="zh-CN" altLang="en-US" sz="2800" b="1">
                <a:solidFill>
                  <a:srgbClr val="0000CC"/>
                </a:solidFill>
              </a:rPr>
              <a:t>元。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13150" y="5180013"/>
            <a:ext cx="14398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b="1">
                <a:solidFill>
                  <a:srgbClr val="FF0000"/>
                </a:solidFill>
              </a:rPr>
              <a:t>(40-X)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27875" y="5211763"/>
            <a:ext cx="1547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(20+2X)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322763" y="3922713"/>
            <a:ext cx="4500562" cy="9540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Weibei SC"/>
                <a:ea typeface="Weibei SC"/>
                <a:cs typeface="Weibei SC"/>
              </a:rPr>
              <a:t>如果要尽量减少库存，衬衫的单价应降多少元？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2124075" y="5949950"/>
            <a:ext cx="9794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b="1">
                <a:solidFill>
                  <a:srgbClr val="FF0000"/>
                </a:solidFill>
                <a:latin typeface="Heiti SC Light"/>
                <a:ea typeface="Heiti SC Light"/>
                <a:cs typeface="Heiti SC Light"/>
              </a:rPr>
              <a:t>1200</a:t>
            </a:r>
            <a:endParaRPr kumimoji="1" lang="zh-CN" altLang="en-US" sz="2800" b="1">
              <a:solidFill>
                <a:srgbClr val="FF0000"/>
              </a:solidFill>
              <a:latin typeface="Heiti SC Light"/>
              <a:ea typeface="Heiti SC Light"/>
              <a:cs typeface="Heiti SC Ligh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55576" y="10802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自我领悟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88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7" grpId="0"/>
      <p:bldP spid="8" grpId="0"/>
      <p:bldP spid="9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95288" y="981075"/>
            <a:ext cx="8351837" cy="35401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/>
              <a:t>变式</a:t>
            </a:r>
            <a:r>
              <a:rPr lang="en-US" altLang="zh-CN" b="1"/>
              <a:t>1</a:t>
            </a:r>
            <a:r>
              <a:rPr lang="zh-CN" altLang="en-US" b="1"/>
              <a:t>、某商场销售一批衬衫，平均每天可售出</a:t>
            </a:r>
            <a:r>
              <a:rPr lang="en-US" altLang="zh-CN" b="1"/>
              <a:t>20</a:t>
            </a:r>
            <a:r>
              <a:rPr lang="zh-CN" altLang="en-US" b="1"/>
              <a:t>件，每件盈利</a:t>
            </a:r>
            <a:r>
              <a:rPr lang="en-US" altLang="zh-CN" b="1"/>
              <a:t>40</a:t>
            </a:r>
            <a:r>
              <a:rPr lang="zh-CN" altLang="en-US" b="1"/>
              <a:t>元。为了扩大销售，增加盈利，商场决定采取降价促销。经调查发现，</a:t>
            </a:r>
            <a:r>
              <a:rPr lang="zh-CN" altLang="en-US" b="1" u="sng">
                <a:solidFill>
                  <a:srgbClr val="FF3300"/>
                </a:solidFill>
              </a:rPr>
              <a:t>在一定范围内，衬衫的单价每降</a:t>
            </a:r>
            <a:r>
              <a:rPr lang="en-US" altLang="zh-CN" b="1" u="sng">
                <a:solidFill>
                  <a:srgbClr val="FF3300"/>
                </a:solidFill>
              </a:rPr>
              <a:t>2</a:t>
            </a:r>
            <a:r>
              <a:rPr lang="zh-CN" altLang="en-US" b="1" u="sng">
                <a:solidFill>
                  <a:srgbClr val="FF3300"/>
                </a:solidFill>
              </a:rPr>
              <a:t>元，商场平均每天可多售出</a:t>
            </a:r>
            <a:r>
              <a:rPr lang="en-US" altLang="zh-CN" b="1" u="sng">
                <a:solidFill>
                  <a:srgbClr val="FF3300"/>
                </a:solidFill>
              </a:rPr>
              <a:t>4</a:t>
            </a:r>
            <a:r>
              <a:rPr lang="zh-CN" altLang="en-US" b="1" u="sng">
                <a:solidFill>
                  <a:srgbClr val="FF3300"/>
                </a:solidFill>
              </a:rPr>
              <a:t>件。</a:t>
            </a:r>
            <a:r>
              <a:rPr lang="zh-CN" altLang="en-US" b="1"/>
              <a:t>如果商场通过销售这批衬衫每天要盈利</a:t>
            </a:r>
            <a:r>
              <a:rPr lang="en-US" altLang="zh-CN" b="1"/>
              <a:t>1200</a:t>
            </a:r>
            <a:r>
              <a:rPr lang="zh-CN" altLang="en-US" b="1"/>
              <a:t>元，衬衫的单价应降多少元？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5576" y="10802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同伴交流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95288" y="981075"/>
            <a:ext cx="8351837" cy="35401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/>
              <a:t>变式</a:t>
            </a:r>
            <a:r>
              <a:rPr lang="en-US" altLang="zh-CN" b="1"/>
              <a:t>1</a:t>
            </a:r>
            <a:r>
              <a:rPr lang="zh-CN" altLang="en-US" b="1"/>
              <a:t>、某商场销售一批衬衫，平均每天可售出</a:t>
            </a:r>
            <a:r>
              <a:rPr lang="en-US" altLang="zh-CN" b="1"/>
              <a:t>20</a:t>
            </a:r>
            <a:r>
              <a:rPr lang="zh-CN" altLang="en-US" b="1"/>
              <a:t>件，每件盈利</a:t>
            </a:r>
            <a:r>
              <a:rPr lang="en-US" altLang="zh-CN" b="1"/>
              <a:t>40</a:t>
            </a:r>
            <a:r>
              <a:rPr lang="zh-CN" altLang="en-US" b="1"/>
              <a:t>元。为了扩大销售，增加盈利，商场决定采取降价促销。经调查发现，</a:t>
            </a:r>
            <a:r>
              <a:rPr lang="zh-CN" altLang="en-US" b="1" u="sng">
                <a:solidFill>
                  <a:srgbClr val="FF3300"/>
                </a:solidFill>
              </a:rPr>
              <a:t>在一定范围内，衬衫的单价每降</a:t>
            </a:r>
            <a:r>
              <a:rPr lang="en-US" altLang="zh-CN" b="1" u="sng">
                <a:solidFill>
                  <a:srgbClr val="FF3300"/>
                </a:solidFill>
              </a:rPr>
              <a:t>2</a:t>
            </a:r>
            <a:r>
              <a:rPr lang="zh-CN" altLang="en-US" b="1" u="sng">
                <a:solidFill>
                  <a:srgbClr val="FF3300"/>
                </a:solidFill>
              </a:rPr>
              <a:t>元，商场平均每天可多售出</a:t>
            </a:r>
            <a:r>
              <a:rPr lang="en-US" altLang="zh-CN" b="1" u="sng">
                <a:solidFill>
                  <a:srgbClr val="FF3300"/>
                </a:solidFill>
              </a:rPr>
              <a:t>3</a:t>
            </a:r>
            <a:r>
              <a:rPr lang="zh-CN" altLang="en-US" b="1" u="sng">
                <a:solidFill>
                  <a:srgbClr val="FF3300"/>
                </a:solidFill>
              </a:rPr>
              <a:t>件。</a:t>
            </a:r>
            <a:r>
              <a:rPr lang="zh-CN" altLang="en-US" b="1"/>
              <a:t>如果商场通过销售这批衬衫每天要盈利</a:t>
            </a:r>
            <a:r>
              <a:rPr lang="en-US" altLang="zh-CN" b="1"/>
              <a:t>1200</a:t>
            </a:r>
            <a:r>
              <a:rPr lang="zh-CN" altLang="en-US" b="1"/>
              <a:t>元，衬衫的单价应降多少元？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5576" y="10802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同伴交流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95288" y="692150"/>
            <a:ext cx="8567737" cy="35401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 dirty="0" smtClean="0"/>
              <a:t>例</a:t>
            </a:r>
            <a:r>
              <a:rPr lang="en-US" altLang="zh-CN" b="1" dirty="0" smtClean="0"/>
              <a:t>2.</a:t>
            </a:r>
            <a:r>
              <a:rPr lang="zh-CN" altLang="en-US" b="1" dirty="0" smtClean="0"/>
              <a:t>某</a:t>
            </a:r>
            <a:r>
              <a:rPr lang="zh-CN" altLang="en-US" b="1" dirty="0"/>
              <a:t>商场以</a:t>
            </a:r>
            <a:r>
              <a:rPr lang="en-US" altLang="zh-CN" b="1" dirty="0"/>
              <a:t>20</a:t>
            </a:r>
            <a:r>
              <a:rPr lang="zh-CN" altLang="en-US" b="1" dirty="0"/>
              <a:t>元</a:t>
            </a:r>
            <a:r>
              <a:rPr lang="en-US" altLang="zh-CN" b="1" dirty="0"/>
              <a:t>/</a:t>
            </a:r>
            <a:r>
              <a:rPr lang="zh-CN" altLang="en-US" b="1" dirty="0"/>
              <a:t>件的价格进了一批衬衫，</a:t>
            </a:r>
            <a:r>
              <a:rPr lang="zh-CN" altLang="en-US" b="1" dirty="0">
                <a:solidFill>
                  <a:srgbClr val="0000CC"/>
                </a:solidFill>
              </a:rPr>
              <a:t>以每件</a:t>
            </a:r>
            <a:r>
              <a:rPr lang="en-US" altLang="zh-CN" b="1" dirty="0">
                <a:solidFill>
                  <a:srgbClr val="0000CC"/>
                </a:solidFill>
              </a:rPr>
              <a:t>60</a:t>
            </a:r>
            <a:r>
              <a:rPr lang="zh-CN" altLang="en-US" b="1" dirty="0">
                <a:solidFill>
                  <a:srgbClr val="0000CC"/>
                </a:solidFill>
              </a:rPr>
              <a:t>元售出</a:t>
            </a:r>
            <a:r>
              <a:rPr lang="zh-CN" altLang="en-US" b="1" dirty="0"/>
              <a:t>，平均每天可售出</a:t>
            </a:r>
            <a:r>
              <a:rPr lang="en-US" altLang="zh-CN" b="1" dirty="0"/>
              <a:t>20</a:t>
            </a:r>
            <a:r>
              <a:rPr lang="zh-CN" altLang="en-US" b="1" dirty="0"/>
              <a:t>件。为了扩大销售，增加盈利，商场决定采取降价促销。经调查发现，</a:t>
            </a:r>
            <a:r>
              <a:rPr lang="zh-CN" altLang="en-US" b="1" u="sng" dirty="0">
                <a:solidFill>
                  <a:srgbClr val="FF3300"/>
                </a:solidFill>
              </a:rPr>
              <a:t>在一定范围内，衬衫的单价每降一元，商场平均每天可多售出</a:t>
            </a:r>
            <a:r>
              <a:rPr lang="en-US" altLang="zh-CN" b="1" u="sng" dirty="0">
                <a:solidFill>
                  <a:srgbClr val="FF3300"/>
                </a:solidFill>
              </a:rPr>
              <a:t>2</a:t>
            </a:r>
            <a:r>
              <a:rPr lang="zh-CN" altLang="en-US" b="1" u="sng" dirty="0">
                <a:solidFill>
                  <a:srgbClr val="FF3300"/>
                </a:solidFill>
              </a:rPr>
              <a:t>件。</a:t>
            </a:r>
            <a:r>
              <a:rPr lang="zh-CN" altLang="en-US" b="1" dirty="0"/>
              <a:t>如果商场通过销售这批衬衫每天要盈利</a:t>
            </a:r>
            <a:r>
              <a:rPr lang="en-US" altLang="zh-CN" b="1" dirty="0"/>
              <a:t>1200</a:t>
            </a:r>
            <a:r>
              <a:rPr lang="zh-CN" altLang="en-US" b="1" dirty="0"/>
              <a:t>元，衬衫应</a:t>
            </a:r>
            <a:r>
              <a:rPr lang="zh-CN" altLang="en-US" b="1" dirty="0">
                <a:solidFill>
                  <a:srgbClr val="FF0000"/>
                </a:solidFill>
              </a:rPr>
              <a:t>定价</a:t>
            </a:r>
            <a:r>
              <a:rPr lang="zh-CN" altLang="en-US" b="1" dirty="0"/>
              <a:t>为多少？可售出多少件</a:t>
            </a:r>
            <a:r>
              <a:rPr lang="zh-CN" altLang="en-US" b="1" dirty="0" smtClean="0"/>
              <a:t>？</a:t>
            </a:r>
            <a:endParaRPr lang="zh-CN" altLang="en-US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44463" y="4292600"/>
            <a:ext cx="8964612" cy="20621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0000CC"/>
                </a:solidFill>
              </a:rPr>
              <a:t>【</a:t>
            </a:r>
            <a:r>
              <a:rPr lang="zh-CN" altLang="en-US" b="1" dirty="0">
                <a:solidFill>
                  <a:srgbClr val="0000CC"/>
                </a:solidFill>
              </a:rPr>
              <a:t>间接设法</a:t>
            </a:r>
            <a:r>
              <a:rPr lang="en-US" altLang="zh-CN" b="1" dirty="0">
                <a:solidFill>
                  <a:srgbClr val="0000CC"/>
                </a:solidFill>
              </a:rPr>
              <a:t>】</a:t>
            </a:r>
            <a:r>
              <a:rPr lang="zh-CN" altLang="en-US" b="1" dirty="0">
                <a:solidFill>
                  <a:srgbClr val="0000CC"/>
                </a:solidFill>
              </a:rPr>
              <a:t>设则降价</a:t>
            </a:r>
            <a:r>
              <a:rPr lang="en-US" altLang="zh-CN" b="1" dirty="0">
                <a:solidFill>
                  <a:srgbClr val="0000CC"/>
                </a:solidFill>
              </a:rPr>
              <a:t>x</a:t>
            </a:r>
            <a:r>
              <a:rPr lang="zh-CN" altLang="en-US" b="1" dirty="0">
                <a:solidFill>
                  <a:srgbClr val="0000CC"/>
                </a:solidFill>
              </a:rPr>
              <a:t>元</a:t>
            </a:r>
            <a:r>
              <a:rPr lang="en-US" altLang="zh-CN" b="1" dirty="0">
                <a:solidFill>
                  <a:srgbClr val="0000CC"/>
                </a:solidFill>
              </a:rPr>
              <a:t>/</a:t>
            </a:r>
            <a:r>
              <a:rPr lang="zh-CN" altLang="en-US" b="1" dirty="0">
                <a:solidFill>
                  <a:srgbClr val="0000CC"/>
                </a:solidFill>
              </a:rPr>
              <a:t>件，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</a:rPr>
              <a:t>降价后单个利润是</a:t>
            </a:r>
            <a:r>
              <a:rPr lang="en-US" altLang="zh-CN" b="1" dirty="0" smtClean="0">
                <a:solidFill>
                  <a:srgbClr val="0000CC"/>
                </a:solidFill>
              </a:rPr>
              <a:t>_______</a:t>
            </a:r>
            <a:r>
              <a:rPr lang="zh-CN" altLang="en-US" b="1" dirty="0" smtClean="0">
                <a:solidFill>
                  <a:srgbClr val="0000CC"/>
                </a:solidFill>
              </a:rPr>
              <a:t>元</a:t>
            </a:r>
            <a:r>
              <a:rPr lang="zh-CN" altLang="en-US" b="1" dirty="0">
                <a:solidFill>
                  <a:srgbClr val="0000CC"/>
                </a:solidFill>
              </a:rPr>
              <a:t>，</a:t>
            </a:r>
            <a:endParaRPr lang="en-US" altLang="zh-CN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</a:rPr>
              <a:t>销售量是</a:t>
            </a:r>
            <a:r>
              <a:rPr lang="en-US" altLang="zh-CN" b="1" dirty="0" smtClean="0">
                <a:solidFill>
                  <a:srgbClr val="0000CC"/>
                </a:solidFill>
              </a:rPr>
              <a:t>_______ </a:t>
            </a:r>
            <a:r>
              <a:rPr lang="zh-CN" altLang="en-US" b="1" dirty="0" smtClean="0">
                <a:solidFill>
                  <a:srgbClr val="0000CC"/>
                </a:solidFill>
              </a:rPr>
              <a:t>件</a:t>
            </a:r>
            <a:r>
              <a:rPr lang="zh-CN" altLang="en-US" b="1" dirty="0">
                <a:solidFill>
                  <a:srgbClr val="0000CC"/>
                </a:solidFill>
              </a:rPr>
              <a:t>。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3713" y="5661025"/>
            <a:ext cx="1800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</a:rPr>
              <a:t>20+2X</a:t>
            </a:r>
            <a:r>
              <a:rPr lang="zh-CN" altLang="en-US" sz="2800" b="1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19475" y="5084763"/>
            <a:ext cx="1944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</a:rPr>
              <a:t>(60-20-X)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5576" y="10802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深度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优化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95288" y="692150"/>
            <a:ext cx="8567737" cy="35401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 dirty="0" smtClean="0"/>
              <a:t>例</a:t>
            </a:r>
            <a:r>
              <a:rPr lang="en-US" altLang="zh-CN" b="1" dirty="0"/>
              <a:t>2</a:t>
            </a:r>
            <a:r>
              <a:rPr lang="en-US" altLang="zh-CN" b="1" dirty="0" smtClean="0"/>
              <a:t>.</a:t>
            </a:r>
            <a:r>
              <a:rPr lang="zh-CN" altLang="en-US" b="1" dirty="0" smtClean="0"/>
              <a:t>某</a:t>
            </a:r>
            <a:r>
              <a:rPr lang="zh-CN" altLang="en-US" b="1" dirty="0"/>
              <a:t>商场以</a:t>
            </a:r>
            <a:r>
              <a:rPr lang="en-US" altLang="zh-CN" b="1" dirty="0"/>
              <a:t>20</a:t>
            </a:r>
            <a:r>
              <a:rPr lang="zh-CN" altLang="en-US" b="1" dirty="0"/>
              <a:t>元</a:t>
            </a:r>
            <a:r>
              <a:rPr lang="en-US" altLang="zh-CN" b="1" dirty="0"/>
              <a:t>/</a:t>
            </a:r>
            <a:r>
              <a:rPr lang="zh-CN" altLang="en-US" b="1" dirty="0"/>
              <a:t>件的价格进了一批衬衫，以每件</a:t>
            </a:r>
            <a:r>
              <a:rPr lang="en-US" altLang="zh-CN" b="1" dirty="0"/>
              <a:t>60</a:t>
            </a:r>
            <a:r>
              <a:rPr lang="zh-CN" altLang="en-US" b="1" dirty="0"/>
              <a:t>元售出，平均每天可售出</a:t>
            </a:r>
            <a:r>
              <a:rPr lang="en-US" altLang="zh-CN" b="1" dirty="0"/>
              <a:t>20</a:t>
            </a:r>
            <a:r>
              <a:rPr lang="zh-CN" altLang="en-US" b="1" dirty="0"/>
              <a:t>件。为了扩大销售，增加盈利，商场决定采取降价促销。经调查发现，</a:t>
            </a:r>
            <a:r>
              <a:rPr lang="zh-CN" altLang="en-US" b="1" u="sng" dirty="0">
                <a:solidFill>
                  <a:srgbClr val="FF3300"/>
                </a:solidFill>
              </a:rPr>
              <a:t>在一定范围内，衬衫的单价每降一元，商场平均每天可多售出</a:t>
            </a:r>
            <a:r>
              <a:rPr lang="en-US" altLang="zh-CN" b="1" u="sng" dirty="0">
                <a:solidFill>
                  <a:srgbClr val="FF3300"/>
                </a:solidFill>
              </a:rPr>
              <a:t>2</a:t>
            </a:r>
            <a:r>
              <a:rPr lang="zh-CN" altLang="en-US" b="1" u="sng" dirty="0">
                <a:solidFill>
                  <a:srgbClr val="FF3300"/>
                </a:solidFill>
              </a:rPr>
              <a:t>件。</a:t>
            </a:r>
            <a:r>
              <a:rPr lang="zh-CN" altLang="en-US" b="1" dirty="0"/>
              <a:t>如果商场通过销售这批衬衫每天要盈利</a:t>
            </a:r>
            <a:r>
              <a:rPr lang="en-US" altLang="zh-CN" b="1" dirty="0"/>
              <a:t>1200</a:t>
            </a:r>
            <a:r>
              <a:rPr lang="zh-CN" altLang="en-US" b="1" dirty="0"/>
              <a:t>元，衬衫应定价为多少？可售出多少件？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44463" y="4292600"/>
            <a:ext cx="8964612" cy="20621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0000CC"/>
                </a:solidFill>
              </a:rPr>
              <a:t>【</a:t>
            </a:r>
            <a:r>
              <a:rPr lang="zh-CN" altLang="en-US" b="1" dirty="0">
                <a:solidFill>
                  <a:srgbClr val="0000CC"/>
                </a:solidFill>
              </a:rPr>
              <a:t>直接设法</a:t>
            </a:r>
            <a:r>
              <a:rPr lang="en-US" altLang="zh-CN" b="1" dirty="0">
                <a:solidFill>
                  <a:srgbClr val="0000CC"/>
                </a:solidFill>
              </a:rPr>
              <a:t>】</a:t>
            </a:r>
            <a:r>
              <a:rPr lang="zh-CN" altLang="en-US" b="1" dirty="0">
                <a:solidFill>
                  <a:srgbClr val="0000CC"/>
                </a:solidFill>
              </a:rPr>
              <a:t>设定价为</a:t>
            </a:r>
            <a:r>
              <a:rPr lang="en-US" altLang="zh-CN" b="1" dirty="0">
                <a:solidFill>
                  <a:srgbClr val="0000CC"/>
                </a:solidFill>
              </a:rPr>
              <a:t>X</a:t>
            </a:r>
            <a:r>
              <a:rPr lang="zh-CN" altLang="en-US" b="1" dirty="0">
                <a:solidFill>
                  <a:srgbClr val="0000CC"/>
                </a:solidFill>
              </a:rPr>
              <a:t>元</a:t>
            </a:r>
            <a:r>
              <a:rPr lang="en-US" altLang="zh-CN" b="1" dirty="0">
                <a:solidFill>
                  <a:srgbClr val="0000CC"/>
                </a:solidFill>
              </a:rPr>
              <a:t>/</a:t>
            </a:r>
            <a:r>
              <a:rPr lang="zh-CN" altLang="en-US" b="1" dirty="0">
                <a:solidFill>
                  <a:srgbClr val="0000CC"/>
                </a:solidFill>
              </a:rPr>
              <a:t>件。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</a:rPr>
              <a:t>  降价后单个利润是</a:t>
            </a:r>
            <a:r>
              <a:rPr lang="en-US" altLang="zh-CN" b="1" dirty="0">
                <a:solidFill>
                  <a:srgbClr val="0000CC"/>
                </a:solidFill>
              </a:rPr>
              <a:t>___      </a:t>
            </a:r>
            <a:r>
              <a:rPr lang="zh-CN" altLang="en-US" b="1" dirty="0">
                <a:solidFill>
                  <a:srgbClr val="0000CC"/>
                </a:solidFill>
              </a:rPr>
              <a:t>元，</a:t>
            </a:r>
            <a:endParaRPr lang="en-US" altLang="zh-CN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0000CC"/>
                </a:solidFill>
              </a:rPr>
              <a:t>  </a:t>
            </a:r>
            <a:r>
              <a:rPr lang="zh-CN" altLang="en-US" b="1" dirty="0">
                <a:solidFill>
                  <a:srgbClr val="0000CC"/>
                </a:solidFill>
              </a:rPr>
              <a:t>销售量是</a:t>
            </a:r>
            <a:r>
              <a:rPr lang="en-US" altLang="zh-CN" b="1" dirty="0" smtClean="0">
                <a:solidFill>
                  <a:srgbClr val="0000CC"/>
                </a:solidFill>
              </a:rPr>
              <a:t>_________  </a:t>
            </a:r>
            <a:r>
              <a:rPr lang="zh-CN" altLang="en-US" b="1" dirty="0" smtClean="0">
                <a:solidFill>
                  <a:srgbClr val="0000CC"/>
                </a:solidFill>
              </a:rPr>
              <a:t>件</a:t>
            </a:r>
            <a:r>
              <a:rPr lang="zh-CN" altLang="en-US" b="1" dirty="0">
                <a:solidFill>
                  <a:srgbClr val="0000CC"/>
                </a:solidFill>
              </a:rPr>
              <a:t>。</a:t>
            </a: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1835150" y="5229225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76600" y="4941888"/>
            <a:ext cx="2016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b="1">
                <a:solidFill>
                  <a:srgbClr val="FF0000"/>
                </a:solidFill>
              </a:rPr>
              <a:t>(X-20)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>
            <a:off x="1600994" y="5703094"/>
            <a:ext cx="3025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20+2(60-X)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95963" y="4797425"/>
            <a:ext cx="33480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b="1">
                <a:solidFill>
                  <a:srgbClr val="FF0000"/>
                </a:solidFill>
              </a:rPr>
              <a:t>如果售价不低于进价的</a:t>
            </a:r>
            <a:r>
              <a:rPr lang="en-US" altLang="zh-CN" b="1">
                <a:solidFill>
                  <a:srgbClr val="FF0000"/>
                </a:solidFill>
              </a:rPr>
              <a:t>250%</a:t>
            </a:r>
            <a:r>
              <a:rPr lang="zh-CN" altLang="en-US" b="1">
                <a:solidFill>
                  <a:srgbClr val="FF0000"/>
                </a:solidFill>
              </a:rPr>
              <a:t>，衬衫应定价为多少？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55576" y="10802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深度优化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24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95288" y="692150"/>
            <a:ext cx="8567737" cy="35401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变式</a:t>
            </a:r>
            <a:r>
              <a:rPr lang="en-US" altLang="zh-CN" b="1" dirty="0"/>
              <a:t>1</a:t>
            </a:r>
            <a:r>
              <a:rPr lang="en-US" altLang="zh-CN" b="1" dirty="0" smtClean="0"/>
              <a:t>】</a:t>
            </a:r>
            <a:r>
              <a:rPr lang="zh-CN" altLang="en-US" b="1" dirty="0"/>
              <a:t>某商场以</a:t>
            </a:r>
            <a:r>
              <a:rPr lang="en-US" altLang="zh-CN" b="1" dirty="0"/>
              <a:t>20</a:t>
            </a:r>
            <a:r>
              <a:rPr lang="zh-CN" altLang="en-US" b="1" dirty="0"/>
              <a:t>元</a:t>
            </a:r>
            <a:r>
              <a:rPr lang="en-US" altLang="zh-CN" b="1" dirty="0"/>
              <a:t>/</a:t>
            </a:r>
            <a:r>
              <a:rPr lang="zh-CN" altLang="en-US" b="1" dirty="0"/>
              <a:t>件的价格进了一批衬衫，以每件</a:t>
            </a:r>
            <a:r>
              <a:rPr lang="en-US" altLang="zh-CN" b="1" dirty="0"/>
              <a:t>60</a:t>
            </a:r>
            <a:r>
              <a:rPr lang="zh-CN" altLang="en-US" b="1" dirty="0"/>
              <a:t>元售出，平均每天可售出</a:t>
            </a:r>
            <a:r>
              <a:rPr lang="en-US" altLang="zh-CN" b="1" dirty="0"/>
              <a:t>20</a:t>
            </a:r>
            <a:r>
              <a:rPr lang="zh-CN" altLang="en-US" b="1" dirty="0"/>
              <a:t>件。为了扩大销售，增加盈利，商场决定采取降价促销。经调查发现，</a:t>
            </a:r>
            <a:r>
              <a:rPr lang="zh-CN" altLang="en-US" b="1" u="sng" dirty="0">
                <a:solidFill>
                  <a:srgbClr val="FF3300"/>
                </a:solidFill>
              </a:rPr>
              <a:t>在一定范围内，衬衫的单价</a:t>
            </a:r>
            <a:r>
              <a:rPr lang="zh-CN" altLang="en-US" b="1" u="sng" dirty="0">
                <a:solidFill>
                  <a:srgbClr val="0000CC"/>
                </a:solidFill>
              </a:rPr>
              <a:t>每降</a:t>
            </a:r>
            <a:r>
              <a:rPr lang="en-US" altLang="zh-CN" b="1" u="sng" dirty="0">
                <a:solidFill>
                  <a:srgbClr val="0000CC"/>
                </a:solidFill>
              </a:rPr>
              <a:t>2</a:t>
            </a:r>
            <a:r>
              <a:rPr lang="zh-CN" altLang="en-US" b="1" u="sng" dirty="0">
                <a:solidFill>
                  <a:srgbClr val="0000CC"/>
                </a:solidFill>
              </a:rPr>
              <a:t>元</a:t>
            </a:r>
            <a:r>
              <a:rPr lang="zh-CN" altLang="en-US" b="1" u="sng" dirty="0">
                <a:solidFill>
                  <a:srgbClr val="FF3300"/>
                </a:solidFill>
              </a:rPr>
              <a:t>，商场平均每天可</a:t>
            </a:r>
            <a:r>
              <a:rPr lang="zh-CN" altLang="en-US" b="1" u="sng" dirty="0">
                <a:solidFill>
                  <a:srgbClr val="0000CC"/>
                </a:solidFill>
              </a:rPr>
              <a:t>多售出</a:t>
            </a:r>
            <a:r>
              <a:rPr lang="en-US" altLang="zh-CN" b="1" u="sng" dirty="0">
                <a:solidFill>
                  <a:srgbClr val="0000CC"/>
                </a:solidFill>
              </a:rPr>
              <a:t>3</a:t>
            </a:r>
            <a:r>
              <a:rPr lang="zh-CN" altLang="en-US" b="1" u="sng" dirty="0">
                <a:solidFill>
                  <a:srgbClr val="0000CC"/>
                </a:solidFill>
              </a:rPr>
              <a:t>件</a:t>
            </a:r>
            <a:r>
              <a:rPr lang="zh-CN" altLang="en-US" b="1" u="sng" dirty="0">
                <a:solidFill>
                  <a:srgbClr val="800000"/>
                </a:solidFill>
              </a:rPr>
              <a:t>。</a:t>
            </a:r>
            <a:r>
              <a:rPr lang="zh-CN" altLang="en-US" b="1" dirty="0"/>
              <a:t>如果商场通过销售这批衬衫每天要盈利</a:t>
            </a:r>
            <a:r>
              <a:rPr lang="en-US" altLang="zh-CN" b="1" dirty="0"/>
              <a:t>1200</a:t>
            </a:r>
            <a:r>
              <a:rPr lang="zh-CN" altLang="en-US" b="1" dirty="0"/>
              <a:t>元，衬衫应定价为多少？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44463" y="4292600"/>
            <a:ext cx="8964612" cy="116955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800" b="1" dirty="0">
                <a:solidFill>
                  <a:srgbClr val="0000CC"/>
                </a:solidFill>
              </a:rPr>
              <a:t>【</a:t>
            </a:r>
            <a:r>
              <a:rPr lang="zh-CN" altLang="en-US" sz="2800" b="1" dirty="0">
                <a:solidFill>
                  <a:srgbClr val="0000CC"/>
                </a:solidFill>
              </a:rPr>
              <a:t>设法</a:t>
            </a:r>
            <a:r>
              <a:rPr lang="en-US" altLang="zh-CN" sz="2800" b="1" dirty="0">
                <a:solidFill>
                  <a:srgbClr val="0000CC"/>
                </a:solidFill>
              </a:rPr>
              <a:t>1】</a:t>
            </a:r>
            <a:r>
              <a:rPr lang="zh-CN" altLang="en-US" sz="2800" b="1" dirty="0">
                <a:solidFill>
                  <a:srgbClr val="0000CC"/>
                </a:solidFill>
              </a:rPr>
              <a:t>设降价</a:t>
            </a:r>
            <a:r>
              <a:rPr lang="en-US" altLang="zh-CN" sz="2800" b="1" dirty="0">
                <a:solidFill>
                  <a:srgbClr val="0000CC"/>
                </a:solidFill>
              </a:rPr>
              <a:t>x</a:t>
            </a:r>
            <a:r>
              <a:rPr lang="zh-CN" altLang="en-US" sz="2800" b="1" dirty="0">
                <a:solidFill>
                  <a:srgbClr val="0000CC"/>
                </a:solidFill>
              </a:rPr>
              <a:t>元</a:t>
            </a:r>
            <a:r>
              <a:rPr lang="en-US" altLang="zh-CN" sz="2800" b="1" dirty="0">
                <a:solidFill>
                  <a:srgbClr val="0000CC"/>
                </a:solidFill>
              </a:rPr>
              <a:t>/</a:t>
            </a:r>
            <a:r>
              <a:rPr lang="zh-CN" altLang="en-US" sz="2800" b="1" dirty="0">
                <a:solidFill>
                  <a:srgbClr val="0000CC"/>
                </a:solidFill>
              </a:rPr>
              <a:t>件，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800" b="1" dirty="0">
                <a:solidFill>
                  <a:srgbClr val="0000CC"/>
                </a:solidFill>
              </a:rPr>
              <a:t>降价后单个利润是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______</a:t>
            </a:r>
            <a:r>
              <a:rPr lang="zh-CN" altLang="en-US" sz="2800" b="1" dirty="0">
                <a:solidFill>
                  <a:srgbClr val="0000CC"/>
                </a:solidFill>
              </a:rPr>
              <a:t>元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，销售量</a:t>
            </a:r>
            <a:r>
              <a:rPr lang="zh-CN" altLang="en-US" sz="2800" b="1" dirty="0">
                <a:solidFill>
                  <a:srgbClr val="0000CC"/>
                </a:solidFill>
              </a:rPr>
              <a:t>是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________</a:t>
            </a:r>
            <a:r>
              <a:rPr lang="zh-CN" altLang="en-US" sz="2800" b="1" dirty="0">
                <a:solidFill>
                  <a:srgbClr val="0000CC"/>
                </a:solidFill>
              </a:rPr>
              <a:t>件。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2735808" y="4908353"/>
            <a:ext cx="1944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</a:rPr>
              <a:t>(60-20-X)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4"/>
              <p:cNvSpPr txBox="1">
                <a:spLocks noChangeArrowheads="1"/>
              </p:cNvSpPr>
              <p:nvPr/>
            </p:nvSpPr>
            <p:spPr bwMode="auto">
              <a:xfrm>
                <a:off x="6291228" y="4722397"/>
                <a:ext cx="1800225" cy="739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sz="2800" b="1" dirty="0" smtClean="0">
                    <a:solidFill>
                      <a:srgbClr val="FF0000"/>
                    </a:solidFill>
                  </a:rPr>
                  <a:t>（</a:t>
                </a:r>
                <a:r>
                  <a:rPr lang="en-US" altLang="zh-CN" sz="2800" b="1" dirty="0" smtClean="0">
                    <a:solidFill>
                      <a:srgbClr val="FF0000"/>
                    </a:solidFill>
                  </a:rPr>
                  <a:t>20+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zh-CN" sz="2800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zh-CN" altLang="en-US" sz="2800" b="1" dirty="0">
                    <a:solidFill>
                      <a:srgbClr val="FF0000"/>
                    </a:solidFill>
                  </a:rPr>
                  <a:t>）</a:t>
                </a:r>
              </a:p>
            </p:txBody>
          </p:sp>
        </mc:Choice>
        <mc:Fallback xmlns="">
          <p:sp>
            <p:nvSpPr>
              <p:cNvPr id="6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1228" y="4722397"/>
                <a:ext cx="1800225" cy="739754"/>
              </a:xfrm>
              <a:prstGeom prst="rect">
                <a:avLst/>
              </a:prstGeom>
              <a:blipFill>
                <a:blip r:embed="rId2"/>
                <a:stretch>
                  <a:fillRect l="-16949" r="-16949" b="-495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251520" y="5522476"/>
                <a:ext cx="7056784" cy="1266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0000"/>
                    </a:solidFill>
                  </a:rPr>
                  <a:t>(60-20-X)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800" b="1" dirty="0" smtClean="0">
                        <a:solidFill>
                          <a:srgbClr val="FF0000"/>
                        </a:solidFill>
                      </a:rPr>
                      <m:t>（</m:t>
                    </m:r>
                    <m:r>
                      <m:rPr>
                        <m:nor/>
                      </m:rPr>
                      <a:rPr lang="en-US" altLang="zh-CN" sz="2800" b="1" dirty="0" smtClean="0">
                        <a:solidFill>
                          <a:srgbClr val="FF0000"/>
                        </a:solidFill>
                      </a:rPr>
                      <m:t>20+</m:t>
                    </m:r>
                    <m:f>
                      <m:fPr>
                        <m:ctrlP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m:rPr>
                        <m:nor/>
                      </m:rPr>
                      <a:rPr lang="en-US" altLang="zh-CN" sz="2800" b="1" dirty="0" smtClean="0">
                        <a:solidFill>
                          <a:srgbClr val="FF0000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zh-CN" altLang="en-US" sz="2800" b="1" dirty="0">
                        <a:solidFill>
                          <a:srgbClr val="FF0000"/>
                        </a:solidFill>
                      </a:rPr>
                      <m:t>）</m:t>
                    </m:r>
                    <m:r>
                      <m:rPr>
                        <m:nor/>
                      </m:rPr>
                      <a:rPr lang="en-US" altLang="zh-CN" sz="2800" b="1" i="0" dirty="0" smtClean="0">
                        <a:solidFill>
                          <a:srgbClr val="FF0000"/>
                        </a:solidFill>
                      </a:rPr>
                      <m:t>=1200</m:t>
                    </m:r>
                  </m:oMath>
                </a14:m>
                <a:endParaRPr lang="zh-CN" altLang="en-US" sz="1800" b="1" dirty="0">
                  <a:solidFill>
                    <a:srgbClr val="FF0000"/>
                  </a:solidFill>
                </a:endParaRPr>
              </a:p>
              <a:p>
                <a:endParaRPr lang="zh-CN" altLang="en-US" sz="1800" b="1" dirty="0" smtClean="0">
                  <a:solidFill>
                    <a:srgbClr val="FF0000"/>
                  </a:solidFill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522476"/>
                <a:ext cx="7056784" cy="1266629"/>
              </a:xfrm>
              <a:prstGeom prst="rect">
                <a:avLst/>
              </a:prstGeom>
              <a:blipFill>
                <a:blip r:embed="rId3"/>
                <a:stretch>
                  <a:fillRect l="-12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755576" y="10802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深度优化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95288" y="692150"/>
            <a:ext cx="8567737" cy="35401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变式</a:t>
            </a:r>
            <a:r>
              <a:rPr lang="en-US" altLang="zh-CN" b="1" dirty="0"/>
              <a:t>1</a:t>
            </a:r>
            <a:r>
              <a:rPr lang="en-US" altLang="zh-CN" b="1" dirty="0" smtClean="0"/>
              <a:t>】</a:t>
            </a:r>
            <a:r>
              <a:rPr lang="zh-CN" altLang="en-US" b="1" dirty="0"/>
              <a:t>某商场以</a:t>
            </a:r>
            <a:r>
              <a:rPr lang="en-US" altLang="zh-CN" b="1" dirty="0"/>
              <a:t>20</a:t>
            </a:r>
            <a:r>
              <a:rPr lang="zh-CN" altLang="en-US" b="1" dirty="0"/>
              <a:t>元</a:t>
            </a:r>
            <a:r>
              <a:rPr lang="en-US" altLang="zh-CN" b="1" dirty="0"/>
              <a:t>/</a:t>
            </a:r>
            <a:r>
              <a:rPr lang="zh-CN" altLang="en-US" b="1" dirty="0"/>
              <a:t>件的价格进了一批衬衫，以每件</a:t>
            </a:r>
            <a:r>
              <a:rPr lang="en-US" altLang="zh-CN" b="1" dirty="0"/>
              <a:t>60</a:t>
            </a:r>
            <a:r>
              <a:rPr lang="zh-CN" altLang="en-US" b="1" dirty="0"/>
              <a:t>元售出，平均每天可售出</a:t>
            </a:r>
            <a:r>
              <a:rPr lang="en-US" altLang="zh-CN" b="1" dirty="0"/>
              <a:t>20</a:t>
            </a:r>
            <a:r>
              <a:rPr lang="zh-CN" altLang="en-US" b="1" dirty="0"/>
              <a:t>件。为了扩大销售，增加盈利，商场决定采取降价促销。经调查发现，</a:t>
            </a:r>
            <a:r>
              <a:rPr lang="zh-CN" altLang="en-US" b="1" u="sng" dirty="0">
                <a:solidFill>
                  <a:srgbClr val="FF3300"/>
                </a:solidFill>
              </a:rPr>
              <a:t>在一定范围内，衬衫的单价</a:t>
            </a:r>
            <a:r>
              <a:rPr lang="zh-CN" altLang="en-US" b="1" u="sng" dirty="0">
                <a:solidFill>
                  <a:srgbClr val="0000CC"/>
                </a:solidFill>
              </a:rPr>
              <a:t>每降</a:t>
            </a:r>
            <a:r>
              <a:rPr lang="en-US" altLang="zh-CN" b="1" u="sng" dirty="0">
                <a:solidFill>
                  <a:srgbClr val="0000CC"/>
                </a:solidFill>
              </a:rPr>
              <a:t>2</a:t>
            </a:r>
            <a:r>
              <a:rPr lang="zh-CN" altLang="en-US" b="1" u="sng" dirty="0">
                <a:solidFill>
                  <a:srgbClr val="0000CC"/>
                </a:solidFill>
              </a:rPr>
              <a:t>元</a:t>
            </a:r>
            <a:r>
              <a:rPr lang="zh-CN" altLang="en-US" b="1" u="sng" dirty="0">
                <a:solidFill>
                  <a:srgbClr val="FF3300"/>
                </a:solidFill>
              </a:rPr>
              <a:t>，商场平均每天可</a:t>
            </a:r>
            <a:r>
              <a:rPr lang="zh-CN" altLang="en-US" b="1" u="sng" dirty="0">
                <a:solidFill>
                  <a:srgbClr val="0000CC"/>
                </a:solidFill>
              </a:rPr>
              <a:t>多售出</a:t>
            </a:r>
            <a:r>
              <a:rPr lang="en-US" altLang="zh-CN" b="1" u="sng" dirty="0">
                <a:solidFill>
                  <a:srgbClr val="0000CC"/>
                </a:solidFill>
              </a:rPr>
              <a:t>3</a:t>
            </a:r>
            <a:r>
              <a:rPr lang="zh-CN" altLang="en-US" b="1" u="sng" dirty="0">
                <a:solidFill>
                  <a:srgbClr val="0000CC"/>
                </a:solidFill>
              </a:rPr>
              <a:t>件</a:t>
            </a:r>
            <a:r>
              <a:rPr lang="zh-CN" altLang="en-US" b="1" u="sng" dirty="0">
                <a:solidFill>
                  <a:srgbClr val="800000"/>
                </a:solidFill>
              </a:rPr>
              <a:t>。</a:t>
            </a:r>
            <a:r>
              <a:rPr lang="zh-CN" altLang="en-US" b="1" dirty="0"/>
              <a:t>如果商场通过销售这批衬衫每天要盈利</a:t>
            </a:r>
            <a:r>
              <a:rPr lang="en-US" altLang="zh-CN" b="1" dirty="0"/>
              <a:t>1200</a:t>
            </a:r>
            <a:r>
              <a:rPr lang="zh-CN" altLang="en-US" b="1" dirty="0"/>
              <a:t>元，衬衫应定价为多少？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-1587" y="4131291"/>
            <a:ext cx="8964612" cy="116955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800" b="1" dirty="0">
                <a:solidFill>
                  <a:srgbClr val="0000CC"/>
                </a:solidFill>
              </a:rPr>
              <a:t>【</a:t>
            </a:r>
            <a:r>
              <a:rPr lang="zh-CN" altLang="en-US" sz="2800" b="1" dirty="0">
                <a:solidFill>
                  <a:srgbClr val="0000CC"/>
                </a:solidFill>
              </a:rPr>
              <a:t>设法</a:t>
            </a:r>
            <a:r>
              <a:rPr lang="en-US" altLang="zh-CN" sz="2800" b="1" dirty="0">
                <a:solidFill>
                  <a:srgbClr val="0000CC"/>
                </a:solidFill>
              </a:rPr>
              <a:t>2】</a:t>
            </a:r>
            <a:r>
              <a:rPr lang="zh-CN" altLang="en-US" sz="2800" b="1" dirty="0">
                <a:solidFill>
                  <a:srgbClr val="0000CC"/>
                </a:solidFill>
              </a:rPr>
              <a:t>设定价为</a:t>
            </a:r>
            <a:r>
              <a:rPr lang="en-US" altLang="zh-CN" sz="2800" b="1" dirty="0">
                <a:solidFill>
                  <a:srgbClr val="0000CC"/>
                </a:solidFill>
              </a:rPr>
              <a:t>x</a:t>
            </a:r>
            <a:r>
              <a:rPr lang="zh-CN" altLang="en-US" sz="2800" b="1" dirty="0">
                <a:solidFill>
                  <a:srgbClr val="0000CC"/>
                </a:solidFill>
              </a:rPr>
              <a:t>元</a:t>
            </a:r>
            <a:r>
              <a:rPr lang="en-US" altLang="zh-CN" sz="2800" b="1" dirty="0">
                <a:solidFill>
                  <a:srgbClr val="0000CC"/>
                </a:solidFill>
              </a:rPr>
              <a:t>/</a:t>
            </a:r>
            <a:r>
              <a:rPr lang="zh-CN" altLang="en-US" sz="2800" b="1" dirty="0">
                <a:solidFill>
                  <a:srgbClr val="0000CC"/>
                </a:solidFill>
              </a:rPr>
              <a:t>件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800" b="1" dirty="0">
                <a:solidFill>
                  <a:srgbClr val="0000CC"/>
                </a:solidFill>
              </a:rPr>
              <a:t>   降价后单个利润是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______</a:t>
            </a:r>
            <a:r>
              <a:rPr lang="zh-CN" altLang="en-US" sz="2800" b="1" dirty="0">
                <a:solidFill>
                  <a:srgbClr val="0000CC"/>
                </a:solidFill>
              </a:rPr>
              <a:t>元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，销售量</a:t>
            </a:r>
            <a:r>
              <a:rPr lang="zh-CN" altLang="en-US" sz="2800" b="1" dirty="0">
                <a:solidFill>
                  <a:srgbClr val="0000CC"/>
                </a:solidFill>
              </a:rPr>
              <a:t>是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_________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件</a:t>
            </a:r>
            <a:r>
              <a:rPr lang="zh-CN" altLang="en-US" sz="2800" b="1" dirty="0">
                <a:solidFill>
                  <a:srgbClr val="0000CC"/>
                </a:solidFill>
              </a:rPr>
              <a:t>。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843808" y="4658946"/>
            <a:ext cx="2016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(X-20)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6"/>
              <p:cNvSpPr txBox="1">
                <a:spLocks noChangeArrowheads="1"/>
              </p:cNvSpPr>
              <p:nvPr/>
            </p:nvSpPr>
            <p:spPr bwMode="auto">
              <a:xfrm>
                <a:off x="5950932" y="4469535"/>
                <a:ext cx="3025775" cy="712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2800" b="1" dirty="0" smtClean="0">
                    <a:solidFill>
                      <a:srgbClr val="FF0000"/>
                    </a:solidFill>
                  </a:rPr>
                  <a:t>20+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zh-CN" sz="2800" b="1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altLang="zh-CN" sz="2800" b="1" dirty="0">
                    <a:solidFill>
                      <a:srgbClr val="FF0000"/>
                    </a:solidFill>
                  </a:rPr>
                  <a:t>60-X)</a:t>
                </a:r>
                <a:endParaRPr lang="zh-CN" alt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50932" y="4469535"/>
                <a:ext cx="3025775" cy="712631"/>
              </a:xfrm>
              <a:prstGeom prst="rect">
                <a:avLst/>
              </a:prstGeom>
              <a:blipFill>
                <a:blip r:embed="rId2"/>
                <a:stretch>
                  <a:fillRect b="-85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539552" y="5589240"/>
                <a:ext cx="7559873" cy="1574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dirty="0" smtClean="0">
                    <a:solidFill>
                      <a:srgbClr val="FF0000"/>
                    </a:solidFill>
                  </a:rPr>
                  <a:t>(X-20) 20+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zh-C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zh-CN" sz="2800" b="1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altLang="zh-CN" sz="2800" b="1" dirty="0">
                    <a:solidFill>
                      <a:srgbClr val="FF0000"/>
                    </a:solidFill>
                  </a:rPr>
                  <a:t>60-X</a:t>
                </a:r>
                <a:r>
                  <a:rPr lang="en-US" altLang="zh-CN" sz="2800" b="1" dirty="0" smtClean="0">
                    <a:solidFill>
                      <a:srgbClr val="FF0000"/>
                    </a:solidFill>
                  </a:rPr>
                  <a:t>)=1200</a:t>
                </a:r>
                <a:endParaRPr lang="zh-CN" altLang="en-US" sz="2800" b="1" dirty="0">
                  <a:solidFill>
                    <a:srgbClr val="FF0000"/>
                  </a:solidFill>
                </a:endParaRPr>
              </a:p>
              <a:p>
                <a:endParaRPr lang="zh-CN" altLang="en-US" sz="2800" b="1" dirty="0" smtClean="0">
                  <a:solidFill>
                    <a:srgbClr val="FF0000"/>
                  </a:solidFill>
                </a:endParaRPr>
              </a:p>
              <a:p>
                <a:endParaRPr lang="zh-CN" altLang="en-US" sz="2800" dirty="0"/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89240"/>
                <a:ext cx="7559873" cy="1574405"/>
              </a:xfrm>
              <a:prstGeom prst="rect">
                <a:avLst/>
              </a:prstGeom>
              <a:blipFill>
                <a:blip r:embed="rId3"/>
                <a:stretch>
                  <a:fillRect l="-16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755576" y="10802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深度优化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1026</Words>
  <Application>Microsoft Office PowerPoint</Application>
  <PresentationFormat>全屏显示(4:3)</PresentationFormat>
  <Paragraphs>59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Heiti SC Light</vt:lpstr>
      <vt:lpstr>Weibei SC</vt:lpstr>
      <vt:lpstr>黑体</vt:lpstr>
      <vt:lpstr>宋体</vt:lpstr>
      <vt:lpstr>Arial</vt:lpstr>
      <vt:lpstr>Calibri</vt:lpstr>
      <vt:lpstr>Cambria Math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HD</cp:lastModifiedBy>
  <cp:revision>13</cp:revision>
  <dcterms:created xsi:type="dcterms:W3CDTF">2018-09-13T13:15:38Z</dcterms:created>
  <dcterms:modified xsi:type="dcterms:W3CDTF">2021-05-30T01:33:39Z</dcterms:modified>
</cp:coreProperties>
</file>