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66" r:id="rId5"/>
    <p:sldId id="258" r:id="rId6"/>
    <p:sldId id="267" r:id="rId7"/>
    <p:sldId id="259" r:id="rId8"/>
    <p:sldId id="260" r:id="rId9"/>
    <p:sldId id="261" r:id="rId10"/>
    <p:sldId id="263" r:id="rId11"/>
    <p:sldId id="264" r:id="rId12"/>
    <p:sldId id="26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9184-EEA4-4CBB-BF6C-069A3BAAA9F8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1322-00CC-44BB-8BB4-AA3D27A10AF1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C04E-FD1F-4BD1-86B4-BA3435620A22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ECAE-56D8-41AF-A355-58CCE5A340BF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F7C6C-5ECD-4120-88D2-83C2D04CA61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EAE1E-1641-46F4-8DB8-D1F2B34B4100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3D755-ED30-4C68-8D04-8DE1EC84FCB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F15BF-935A-459E-977E-04CF1EE8BD40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57E7A-8C54-4AA5-BF1F-7AE9A4602414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19D23-BD49-4066-A3E6-7D862A93BF4A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2ED98-8894-4440-A3EA-A660862C3019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82C6-E3D6-4CEE-9371-712890CD9C5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87A381-6C10-4D43-9FED-B77444E019EB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3132138" y="3789363"/>
            <a:ext cx="4895850" cy="366712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16238" y="3643313"/>
            <a:ext cx="678656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smtClean="0">
                <a:solidFill>
                  <a:srgbClr val="336600"/>
                </a:solidFill>
                <a:latin typeface="宋体" panose="02010600030101010101" pitchFamily="2" charset="-122"/>
              </a:rPr>
              <a:t>　</a:t>
            </a:r>
            <a:endParaRPr lang="zh-CN" altLang="en-US" sz="2400" b="1" smtClean="0">
              <a:solidFill>
                <a:srgbClr val="336600"/>
              </a:solidFill>
              <a:latin typeface="宋体" panose="02010600030101010101" pitchFamily="2" charset="-122"/>
            </a:endParaRPr>
          </a:p>
        </p:txBody>
      </p:sp>
      <p:grpSp>
        <p:nvGrpSpPr>
          <p:cNvPr id="2" name="Group 8"/>
          <p:cNvGrpSpPr/>
          <p:nvPr/>
        </p:nvGrpSpPr>
        <p:grpSpPr bwMode="auto">
          <a:xfrm>
            <a:off x="5364165" y="333375"/>
            <a:ext cx="3444876" cy="579438"/>
            <a:chOff x="3558" y="210"/>
            <a:chExt cx="2170" cy="365"/>
          </a:xfrm>
        </p:grpSpPr>
        <p:sp>
          <p:nvSpPr>
            <p:cNvPr id="2054" name="Rectangle 8"/>
            <p:cNvSpPr>
              <a:spLocks noChangeArrowheads="1"/>
            </p:cNvSpPr>
            <p:nvPr/>
          </p:nvSpPr>
          <p:spPr bwMode="auto">
            <a:xfrm>
              <a:off x="4635" y="315"/>
              <a:ext cx="1093" cy="25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 smtClean="0">
                  <a:solidFill>
                    <a:srgbClr val="336600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八年级</a:t>
              </a:r>
              <a:r>
                <a:rPr lang="en-US" altLang="zh-CN" sz="2000" b="1" dirty="0" smtClean="0">
                  <a:solidFill>
                    <a:srgbClr val="336600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(</a:t>
              </a:r>
              <a:r>
                <a:rPr lang="zh-CN" altLang="en-US" sz="2000" b="1" dirty="0" smtClean="0">
                  <a:solidFill>
                    <a:srgbClr val="336600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下册</a:t>
              </a:r>
              <a:r>
                <a:rPr lang="en-US" altLang="zh-CN" sz="2000" b="1" dirty="0" smtClean="0">
                  <a:solidFill>
                    <a:srgbClr val="336600"/>
                  </a:solidFill>
                  <a:latin typeface="黑体" panose="02010600030101010101" pitchFamily="49" charset="-122"/>
                  <a:ea typeface="黑体" panose="02010600030101010101" pitchFamily="49" charset="-122"/>
                </a:rPr>
                <a:t>)</a:t>
              </a:r>
              <a:endParaRPr lang="en-US" altLang="zh-CN" sz="2000" b="1" dirty="0" smtClean="0">
                <a:solidFill>
                  <a:srgbClr val="336600"/>
                </a:solidFill>
                <a:latin typeface="黑体" panose="02010600030101010101" pitchFamily="49" charset="-122"/>
                <a:ea typeface="黑体" panose="02010600030101010101" pitchFamily="49" charset="-122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558" y="210"/>
              <a:ext cx="1144" cy="365"/>
            </a:xfrm>
            <a:prstGeom prst="rect">
              <a:avLst/>
            </a:prstGeom>
            <a:noFill/>
            <a:ln w="19050" algn="ctr">
              <a:noFill/>
              <a:prstDash val="sysDot"/>
              <a:miter lim="800000"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smtClean="0">
                  <a:solidFill>
                    <a:srgbClr val="336600"/>
                  </a:solidFill>
                  <a:ea typeface="黑体" panose="02010600030101010101" pitchFamily="49" charset="-122"/>
                </a:rPr>
                <a:t>初中数学</a:t>
              </a:r>
              <a:endParaRPr lang="en-US" altLang="zh-CN" sz="3200" b="1" smtClean="0">
                <a:solidFill>
                  <a:srgbClr val="336600"/>
                </a:solidFill>
                <a:ea typeface="黑体" panose="02010600030101010101" pitchFamily="49" charset="-122"/>
              </a:endParaRPr>
            </a:p>
          </p:txBody>
        </p:sp>
      </p:grp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684213" y="2052638"/>
            <a:ext cx="8286750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 smtClean="0">
                <a:solidFill>
                  <a:srgbClr val="00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认识一类特殊的相似三角形</a:t>
            </a:r>
            <a:endParaRPr lang="en-US" altLang="zh-CN" sz="4800" b="1" dirty="0" smtClean="0">
              <a:solidFill>
                <a:srgbClr val="00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800" b="1" dirty="0" smtClean="0">
                <a:solidFill>
                  <a:srgbClr val="00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       ——K</a:t>
            </a:r>
            <a:r>
              <a:rPr lang="zh-CN" altLang="en-US" sz="4800" b="1" dirty="0" smtClean="0">
                <a:solidFill>
                  <a:srgbClr val="00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</a:t>
            </a:r>
            <a:endParaRPr lang="en-US" altLang="zh-CN" sz="4800" b="1" dirty="0" smtClean="0">
              <a:solidFill>
                <a:srgbClr val="00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1960" y="4869160"/>
            <a:ext cx="453650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/>
              <a:t>常州市新北区实验中学</a:t>
            </a:r>
            <a:endParaRPr lang="zh-CN" alt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700808"/>
            <a:ext cx="7885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、认识一类特殊的相似三角形；</a:t>
            </a:r>
            <a:endParaRPr lang="en-US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、审题中的注意点。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、通过图形变化的变式与拓展，在解题过程中，你发现了哪些共性规律？</a:t>
            </a:r>
            <a:endParaRPr lang="en-US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88640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四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en-US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归纳总结提升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80728"/>
            <a:ext cx="8568952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【选做题】点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的延长线上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。即在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△ABC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AB=AC=5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BC=8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的延长线上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在射线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上，过点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作射线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交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于点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∠APQ=∠B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BP=x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CQ=y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，求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的函数解析式，并写出自变量的取值范围。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88640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三：利用</a:t>
            </a:r>
            <a:r>
              <a:rPr lang="en-US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K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型相似的数量关系解决问题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8" name="图片 7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99592" y="4365104"/>
            <a:ext cx="3456384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5" y="4531196"/>
            <a:ext cx="3312368" cy="1706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88640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一、认识一类特殊的相似三角形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968" y="1268760"/>
            <a:ext cx="835292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】观察图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三点在同一直线上，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并且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∠A=∠E=∠1=90°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，∆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∆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CDE</a:t>
            </a:r>
            <a:r>
              <a:rPr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相似吗？为什么？</a:t>
            </a:r>
            <a:endParaRPr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独立完成后，同伴互纠）</a:t>
            </a:r>
            <a:endParaRPr lang="zh-C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3430" y="3342005"/>
            <a:ext cx="4307205" cy="25457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711325" y="4967605"/>
            <a:ext cx="2819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60955" y="4968875"/>
            <a:ext cx="425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3</a:t>
            </a:r>
            <a:endParaRPr lang="en-US" altLang="zh-CN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" name="文本框 100"/>
          <p:cNvSpPr txBox="1"/>
          <p:nvPr/>
        </p:nvSpPr>
        <p:spPr>
          <a:xfrm>
            <a:off x="2032000" y="3071495"/>
            <a:ext cx="5080000" cy="252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66675" indent="-66675"/>
            <a:r>
              <a:rPr lang="zh-CN" sz="1050" b="0">
                <a:solidFill>
                  <a:srgbClr val="000000"/>
                </a:solidFill>
                <a:ea typeface="等线" panose="02010600030101010101" charset="-122"/>
              </a:rPr>
              <a:t>，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1800" y="701040"/>
            <a:ext cx="8259445" cy="16414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20000"/>
              </a:lnSpc>
            </a:pP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【任务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】观察图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三点在同一直线上，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并且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∠A=∠E=∠1=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60°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，∆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与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∆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CDE</a:t>
            </a:r>
            <a:r>
              <a:rPr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相似吗？</a:t>
            </a:r>
            <a:endParaRPr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为什么？</a:t>
            </a:r>
            <a:r>
              <a:rPr 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（同伴交流后完成）</a:t>
            </a:r>
            <a:endParaRPr 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4" name="图片 1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2485" y="2684145"/>
            <a:ext cx="3797300" cy="22675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1750060" y="4004310"/>
            <a:ext cx="2819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26335" y="4067810"/>
            <a:ext cx="425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3</a:t>
            </a:r>
            <a:endParaRPr lang="en-US" altLang="zh-CN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68760"/>
            <a:ext cx="835292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】观察图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三点在同一直线上，并且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∠A=∠1=∠E=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en-US" altLang="zh-CN" sz="3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∆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与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∆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CDE</a:t>
            </a:r>
            <a:r>
              <a:rPr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相似吗？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独立完成后同伴互纠）</a:t>
            </a:r>
            <a:endParaRPr lang="zh-C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51937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一、认识一类特殊的相似三角形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13" name="图片 1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3305" y="2874010"/>
            <a:ext cx="4174490" cy="18338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91485" y="3964305"/>
            <a:ext cx="425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3</a:t>
            </a:r>
            <a:endParaRPr lang="en-US" altLang="zh-CN" sz="2400" b="1"/>
          </a:p>
        </p:txBody>
      </p:sp>
      <p:sp>
        <p:nvSpPr>
          <p:cNvPr id="2" name="文本框 1"/>
          <p:cNvSpPr txBox="1"/>
          <p:nvPr/>
        </p:nvSpPr>
        <p:spPr>
          <a:xfrm>
            <a:off x="1965325" y="3932555"/>
            <a:ext cx="2819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" name="文本框 102"/>
          <p:cNvSpPr txBox="1"/>
          <p:nvPr/>
        </p:nvSpPr>
        <p:spPr>
          <a:xfrm>
            <a:off x="328295" y="1778635"/>
            <a:ext cx="887222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600075" indent="-600075" algn="l"/>
            <a:endParaRPr lang="zh-CN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600075" indent="-600075" algn="l"/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【任务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】</a:t>
            </a:r>
            <a:r>
              <a:rPr 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问题</a:t>
            </a:r>
            <a:r>
              <a:rPr lang="en-US" alt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以上三个问题都能得到三角形相似，他们的共  同条件是什么？</a:t>
            </a:r>
            <a:endParaRPr lang="zh-CN" sz="2400" b="1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00075" indent="-600075"/>
            <a:r>
              <a:rPr 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问题</a:t>
            </a:r>
            <a:r>
              <a:rPr lang="en-US" alt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上图中</a:t>
            </a:r>
            <a:r>
              <a:rPr lang="zh-CN" sz="2400" b="1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∠A=∠1=∠E=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α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zh-CN" sz="2400" b="1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这两个三角形还相似吗？（同伴说一说。）</a:t>
            </a:r>
            <a:endParaRPr lang="zh-CN" altLang="en-US" sz="2400" b="1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603250" y="3716655"/>
            <a:ext cx="793813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一线三等角的概念：</a:t>
            </a:r>
            <a:endParaRPr lang="zh-CN" sz="2800" b="1">
              <a:solidFill>
                <a:srgbClr val="C00000"/>
              </a:solidFill>
              <a:ea typeface="宋体" panose="02010600030101010101" pitchFamily="2" charset="-122"/>
              <a:sym typeface="+mn-ea"/>
            </a:endParaRPr>
          </a:p>
          <a:p>
            <a:pPr indent="0"/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如果有三个相等的角的顶点在同一条直线上，这些角的边构成的两个三角形相似，我们把这样的图形叫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“一线三等角”模型，也叫“</a:t>
            </a: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</a:rPr>
              <a:t>形图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”。其中三个等角可以是直角，也可以是锐角或钝角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</a:rPr>
              <a:t>【基本图形如图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1、图2、图3</a:t>
            </a:r>
            <a:r>
              <a:rPr lang="zh-CN" sz="2800" b="1">
                <a:solidFill>
                  <a:schemeClr val="tx1"/>
                </a:solidFill>
                <a:ea typeface="宋体" panose="02010600030101010101" pitchFamily="2" charset="-122"/>
              </a:rPr>
              <a:t>】。</a:t>
            </a:r>
            <a:endParaRPr lang="zh-CN" altLang="en-US" sz="28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16" name="图片 1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085" y="421640"/>
            <a:ext cx="2538730" cy="1500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8815" y="518795"/>
            <a:ext cx="2349500" cy="140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0865" y="590550"/>
            <a:ext cx="2869565" cy="12604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332865" y="1840865"/>
            <a:ext cx="601599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b="1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图</a:t>
            </a:r>
            <a:r>
              <a:rPr 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                                        图2                                   图3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88640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二：认识</a:t>
            </a:r>
            <a:r>
              <a:rPr lang="en-US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K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型相似产生的数量关系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124744"/>
            <a:ext cx="8568952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 如图， 等边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△ABC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分别是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上的点，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∠EDF=60°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）这时你能找到哪些三角形相似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）如果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BF=1.5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BD=1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CD=3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，求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的长。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zh-C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97230" y="3357245"/>
            <a:ext cx="3096344" cy="28073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1598295" y="5313045"/>
            <a:ext cx="1335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2  1    </a:t>
            </a: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2220595" y="5398135"/>
            <a:ext cx="353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88640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二：认识</a:t>
            </a:r>
            <a:r>
              <a:rPr lang="en-US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K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型相似产生的数量关系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765969"/>
            <a:ext cx="8568952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【变式】如图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，在任务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的背景下，当点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与点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重合，即在等边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△ABC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中， 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分别是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上的点，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∠ADE=60°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）这时你能找到哪些三角形相似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）如果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BD=3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CE=2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，求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△ABC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的边长。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）若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AB=2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BD=x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CE=y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，找找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有何函数关系？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zh-C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28717" y="4078907"/>
            <a:ext cx="2485430" cy="230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1960245" y="5574030"/>
            <a:ext cx="811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2  1</a:t>
            </a: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2612390" y="5687695"/>
            <a:ext cx="231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88640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三：利用</a:t>
            </a:r>
            <a:r>
              <a:rPr lang="en-US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K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型相似的数量关系解决问题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908720"/>
            <a:ext cx="871296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】如图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，在任务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变式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的背景下，等边三角形变成等腰三角形，即在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△ABC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AB=AC=5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BC=8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为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边上一动点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不与点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重合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，过点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作射线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交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于点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，使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∠APQ =∠B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212976"/>
            <a:ext cx="86409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）设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BP=x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CQ=y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，写出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的函数解析式，</a:t>
            </a:r>
            <a:endParaRPr lang="en-US" altLang="zh-CN" sz="3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并写出自变量的取值范围；</a:t>
            </a:r>
            <a:endParaRPr lang="zh-CN" altLang="zh-CN" sz="3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3215516"/>
            <a:ext cx="7992888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）当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△APQ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为等腰三角形时，求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zh-CN" altLang="zh-C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的长。</a:t>
            </a:r>
            <a:endParaRPr lang="zh-CN" altLang="zh-CN" sz="3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9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46028" y="4115931"/>
            <a:ext cx="3960440" cy="22322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1568450" y="5375275"/>
            <a:ext cx="1335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2  1    </a:t>
            </a: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2181860" y="5472430"/>
            <a:ext cx="231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8072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【任务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】将三角形改为正方形，即正方形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的边长为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5(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如图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分别在直线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不与点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重合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，且保持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∠APQ=90°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，当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CQ=1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出线段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的长。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只需要列出式子，无需求解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88640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三：利用</a:t>
            </a:r>
            <a:r>
              <a:rPr lang="en-US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K</a:t>
            </a:r>
            <a:r>
              <a:rPr lang="zh-CN" altLang="zh-CN" sz="3200" b="1" dirty="0" smtClean="0">
                <a:solidFill>
                  <a:srgbClr val="0066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型相似的数量关系解决问题</a:t>
            </a:r>
            <a:endParaRPr lang="zh-CN" altLang="en-US" sz="3200" b="1" dirty="0">
              <a:solidFill>
                <a:srgbClr val="0066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220072" y="3861048"/>
            <a:ext cx="237626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.2  位置的变化">
  <a:themeElements>
    <a:clrScheme name="4.2  位置的变化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.2  位置的变化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800000"/>
          </a:solidFill>
          <a:prstDash val="sysDot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800000"/>
          </a:solidFill>
          <a:prstDash val="sysDot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4.2  位置的变化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.2  位置的变化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.2  位置的变化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.2  位置的变化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.2  位置的变化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.2  位置的变化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.2  位置的变化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1341</Words>
  <Application>WPS 演示</Application>
  <PresentationFormat>全屏显示(4:3)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黑体</vt:lpstr>
      <vt:lpstr>Times New Roman</vt:lpstr>
      <vt:lpstr>等线</vt:lpstr>
      <vt:lpstr>微软雅黑</vt:lpstr>
      <vt:lpstr>Arial Unicode MS</vt:lpstr>
      <vt:lpstr>Calibri</vt:lpstr>
      <vt:lpstr>4.2  位置的变化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35</cp:revision>
  <dcterms:created xsi:type="dcterms:W3CDTF">2018-05-21T05:35:00Z</dcterms:created>
  <dcterms:modified xsi:type="dcterms:W3CDTF">2018-12-19T07:50:37Z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2052-10.1.0.7671</vt:lpwstr>
  </property>
</Properties>
</file>