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9"/>
  </p:notesMasterIdLst>
  <p:sldIdLst>
    <p:sldId id="257" r:id="rId4"/>
    <p:sldId id="258" r:id="rId5"/>
    <p:sldId id="259" r:id="rId6"/>
    <p:sldId id="323" r:id="rId7"/>
    <p:sldId id="298" r:id="rId8"/>
    <p:sldId id="299" r:id="rId10"/>
    <p:sldId id="342" r:id="rId11"/>
    <p:sldId id="317" r:id="rId12"/>
    <p:sldId id="300" r:id="rId13"/>
    <p:sldId id="305" r:id="rId14"/>
    <p:sldId id="297" r:id="rId15"/>
    <p:sldId id="304" r:id="rId16"/>
    <p:sldId id="302" r:id="rId17"/>
    <p:sldId id="310" r:id="rId18"/>
    <p:sldId id="311" r:id="rId19"/>
    <p:sldId id="312" r:id="rId20"/>
    <p:sldId id="315" r:id="rId21"/>
    <p:sldId id="316" r:id="rId22"/>
    <p:sldId id="343" r:id="rId23"/>
    <p:sldId id="325" r:id="rId24"/>
    <p:sldId id="326" r:id="rId25"/>
    <p:sldId id="327" r:id="rId26"/>
    <p:sldId id="328" r:id="rId27"/>
    <p:sldId id="329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4CF"/>
    <a:srgbClr val="4A2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C24D8-F625-40F8-A9A2-A348391B03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9DC58-6C35-4387-A9D2-3E4AF37594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ED1A-A5A0-40E3-A0C6-97660ED18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" y="110021"/>
            <a:ext cx="3167167" cy="384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" y="110021"/>
            <a:ext cx="3167167" cy="384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" y="110021"/>
            <a:ext cx="3167167" cy="384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27EBE-D708-4FE6-B3CB-4BA0AE6C5F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6491-6A6D-4A32-993F-D3E6DE604E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9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2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jyslp/AppData/Local/Temp/picturecompress_20211008115433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6205" y="-2651760"/>
            <a:ext cx="6903085" cy="12214860"/>
          </a:xfrm>
          <a:prstGeom prst="rect">
            <a:avLst/>
          </a:prstGeom>
        </p:spPr>
      </p:pic>
      <p:pic>
        <p:nvPicPr>
          <p:cNvPr id="5" name="图片 4" descr="C:/Users/jyslp/AppData/Local/Temp/picturecompress_20211008115433/output_2.pngoutput_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7190" y="4445"/>
            <a:ext cx="5488305" cy="2605405"/>
          </a:xfrm>
          <a:prstGeom prst="rect">
            <a:avLst/>
          </a:prstGeom>
        </p:spPr>
      </p:pic>
      <p:pic>
        <p:nvPicPr>
          <p:cNvPr id="7" name="图片 6" descr="C:/Users/jyslp/AppData/Local/Temp/picturecompress_20211008115433/output_3.pngoutput_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9350" y="1631950"/>
            <a:ext cx="5262880" cy="455168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4.pngoutput_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803285" y="3732663"/>
            <a:ext cx="416467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n>
                  <a:noFill/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星球体W" panose="00020600040101010101" charset="-122"/>
              </a:rPr>
              <a:t>中央电化教育馆</a:t>
            </a:r>
            <a:endParaRPr lang="en-US" altLang="zh-CN" sz="2400" dirty="0">
              <a:ln>
                <a:noFill/>
              </a:ln>
              <a:gradFill>
                <a:gsLst>
                  <a:gs pos="0">
                    <a:srgbClr val="2B45C4"/>
                  </a:gs>
                  <a:gs pos="100000">
                    <a:srgbClr val="C201E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汉仪星球体W" panose="00020600040101010101" charset="-122"/>
            </a:endParaRPr>
          </a:p>
          <a:p>
            <a:pPr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星球体W" panose="00020600040101010101" charset="-122"/>
              </a:rPr>
              <a:t>电化教育电子音像出版社</a:t>
            </a:r>
            <a:endParaRPr lang="en-US" altLang="zh-CN" sz="2400" dirty="0">
              <a:gradFill>
                <a:gsLst>
                  <a:gs pos="0">
                    <a:srgbClr val="2B45C4"/>
                  </a:gs>
                  <a:gs pos="100000">
                    <a:srgbClr val="C201E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汉仪星球体W" panose="00020600040101010101" charset="-122"/>
            </a:endParaRPr>
          </a:p>
          <a:p>
            <a:pPr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n>
                  <a:noFill/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星球体W" panose="00020600040101010101" charset="-122"/>
              </a:rPr>
              <a:t>社长</a:t>
            </a:r>
            <a:r>
              <a:rPr lang="en-US" altLang="zh-CN" sz="2400" dirty="0">
                <a:ln>
                  <a:noFill/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星球体W" panose="00020600040101010101" charset="-122"/>
              </a:rPr>
              <a:t> </a:t>
            </a:r>
            <a:r>
              <a:rPr lang="zh-CN" altLang="en-US" sz="2400" dirty="0">
                <a:ln>
                  <a:noFill/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汉仪星球体W" panose="00020600040101010101" charset="-122"/>
              </a:rPr>
              <a:t>马小强</a:t>
            </a:r>
            <a:endParaRPr lang="zh-CN" altLang="en-US" sz="2400" dirty="0">
              <a:ln>
                <a:noFill/>
              </a:ln>
              <a:gradFill>
                <a:gsLst>
                  <a:gs pos="0">
                    <a:srgbClr val="2B45C4"/>
                  </a:gs>
                  <a:gs pos="100000">
                    <a:srgbClr val="C201E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汉仪星球体W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7570" y="1421765"/>
            <a:ext cx="60172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5400" b="1" dirty="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基础教育精品课</a:t>
            </a:r>
            <a:r>
              <a:rPr lang="en-US" altLang="zh-CN" sz="5400" b="1" dirty="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5400" b="1" dirty="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rgbClr val="2B45C4"/>
                    </a:gs>
                    <a:gs pos="100000">
                      <a:srgbClr val="C201EC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制作注意事项</a:t>
            </a:r>
            <a:endParaRPr lang="zh-CN" altLang="en-US" sz="5400" b="1" dirty="0">
              <a:ln w="19050">
                <a:solidFill>
                  <a:schemeClr val="bg1"/>
                </a:solidFill>
              </a:ln>
              <a:gradFill>
                <a:gsLst>
                  <a:gs pos="0">
                    <a:srgbClr val="2B45C4"/>
                  </a:gs>
                  <a:gs pos="100000">
                    <a:srgbClr val="C201EC"/>
                  </a:gs>
                </a:gsLst>
                <a:lin ang="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 descr="C:/Users/jyslp/AppData/Local/Temp/picturecompress_20211008115433/output_5.pngoutput_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11" y="110021"/>
            <a:ext cx="3167167" cy="384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jyslp/AppData/Local/Temp/picturecompress_20211008115433/output_24.jpgoutput_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6205" y="-2651760"/>
            <a:ext cx="6903085" cy="12214860"/>
          </a:xfrm>
          <a:prstGeom prst="rect">
            <a:avLst/>
          </a:prstGeom>
        </p:spPr>
      </p:pic>
      <p:pic>
        <p:nvPicPr>
          <p:cNvPr id="5" name="图片 4" descr="C:/Users/jyslp/AppData/Local/Temp/picturecompress_20211008115433/output_25.pngoutput_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7190" y="4445"/>
            <a:ext cx="5488305" cy="2605405"/>
          </a:xfrm>
          <a:prstGeom prst="rect">
            <a:avLst/>
          </a:prstGeom>
        </p:spPr>
      </p:pic>
      <p:pic>
        <p:nvPicPr>
          <p:cNvPr id="7" name="图片 6" descr="C:/Users/jyslp/AppData/Local/Temp/picturecompress_20211008115433/output_26.pngoutput_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9350" y="1631950"/>
            <a:ext cx="5262880" cy="455168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27.pngoutput_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00745" y="1051606"/>
            <a:ext cx="3910046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gradFill>
                  <a:gsLst>
                    <a:gs pos="0">
                      <a:srgbClr val="1D2679"/>
                    </a:gs>
                    <a:gs pos="100000">
                      <a:srgbClr val="A537DF"/>
                    </a:gs>
                  </a:gsLst>
                  <a:lin ang="2700000" scaled="0"/>
                </a:gradFill>
                <a:latin typeface="Century Gothic" panose="020B0502020202020204" pitchFamily="34" charset="0"/>
                <a:ea typeface="思源黑体旧字形 Normal" panose="020B0400000000000000" pitchFamily="34" charset="-128"/>
                <a:cs typeface="+mn-ea"/>
              </a:rPr>
              <a:t>Part 02</a:t>
            </a:r>
            <a:endParaRPr lang="zh-CN" altLang="en-US" sz="8800" dirty="0">
              <a:gradFill>
                <a:gsLst>
                  <a:gs pos="0">
                    <a:srgbClr val="1D2679"/>
                  </a:gs>
                  <a:gs pos="100000">
                    <a:srgbClr val="A537DF"/>
                  </a:gs>
                </a:gsLst>
                <a:lin ang="2700000" scaled="0"/>
              </a:gradFill>
              <a:latin typeface="Century Gothic" panose="020B0502020202020204" pitchFamily="34" charset="0"/>
              <a:ea typeface="思源黑体旧字形 Normal" panose="020B0400000000000000" pitchFamily="34" charset="-128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00745" y="2904799"/>
            <a:ext cx="5083182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6000" b="1" dirty="0">
                <a:latin typeface="黑体" panose="02010609060101010101" pitchFamily="49" charset="-122"/>
                <a:ea typeface="黑体" panose="02010609060101010101" pitchFamily="49" charset="-122"/>
              </a:rPr>
              <a:t>课程录制细节</a:t>
            </a:r>
            <a:endParaRPr lang="zh-CN" altLang="en-US" sz="6000" b="1" dirty="0">
              <a:solidFill>
                <a:srgbClr val="3F3F3F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C:/Users/jyslp/AppData/Local/Temp/picturecompress_20211008115433/output_28.pngoutput_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2225" y="4077970"/>
            <a:ext cx="12214225" cy="27800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旧字形 Normal" panose="020B0400000000000000" pitchFamily="34" charset="-128"/>
              <a:ea typeface="思源黑体旧字形 Normal" panose="020B0400000000000000" pitchFamily="34" charset="-128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ontAwesome"/>
              <a:ea typeface="思源黑体 CN Bold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二、课程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录制细节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374990" y="1750484"/>
            <a:ext cx="4094480" cy="537474"/>
            <a:chOff x="4849960" y="2418813"/>
            <a:chExt cx="4094480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85595" y="2495648"/>
              <a:ext cx="34588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24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画面曝光</a:t>
              </a:r>
              <a:endParaRPr lang="zh-CN" altLang="en-US" sz="24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74990" y="2981575"/>
            <a:ext cx="3276085" cy="537474"/>
            <a:chOff x="4849960" y="3649904"/>
            <a:chExt cx="3276085" cy="537474"/>
          </a:xfrm>
        </p:grpSpPr>
        <p:sp>
          <p:nvSpPr>
            <p:cNvPr id="17" name="TextBox 19"/>
            <p:cNvSpPr txBox="1"/>
            <p:nvPr/>
          </p:nvSpPr>
          <p:spPr>
            <a:xfrm>
              <a:off x="5474518" y="3715034"/>
              <a:ext cx="265152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24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拍摄过程</a:t>
              </a:r>
              <a:endParaRPr lang="zh-CN" altLang="en-US" sz="24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849960" y="3649904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  <p:sp>
          <p:nvSpPr>
            <p:cNvPr id="16" name="椭圆 35"/>
            <p:cNvSpPr/>
            <p:nvPr/>
          </p:nvSpPr>
          <p:spPr>
            <a:xfrm>
              <a:off x="4982791" y="3781039"/>
              <a:ext cx="271812" cy="269211"/>
            </a:xfrm>
            <a:custGeom>
              <a:avLst/>
              <a:gdLst>
                <a:gd name="connsiteX0" fmla="*/ 292147 w 331788"/>
                <a:gd name="connsiteY0" fmla="*/ 109538 h 328613"/>
                <a:gd name="connsiteX1" fmla="*/ 327025 w 331788"/>
                <a:gd name="connsiteY1" fmla="*/ 145621 h 328613"/>
                <a:gd name="connsiteX2" fmla="*/ 327025 w 331788"/>
                <a:gd name="connsiteY2" fmla="*/ 229385 h 328613"/>
                <a:gd name="connsiteX3" fmla="*/ 293438 w 331788"/>
                <a:gd name="connsiteY3" fmla="*/ 264179 h 328613"/>
                <a:gd name="connsiteX4" fmla="*/ 252101 w 331788"/>
                <a:gd name="connsiteY4" fmla="*/ 264179 h 328613"/>
                <a:gd name="connsiteX5" fmla="*/ 252101 w 331788"/>
                <a:gd name="connsiteY5" fmla="*/ 319593 h 328613"/>
                <a:gd name="connsiteX6" fmla="*/ 243059 w 331788"/>
                <a:gd name="connsiteY6" fmla="*/ 328613 h 328613"/>
                <a:gd name="connsiteX7" fmla="*/ 205596 w 331788"/>
                <a:gd name="connsiteY7" fmla="*/ 328613 h 328613"/>
                <a:gd name="connsiteX8" fmla="*/ 195262 w 331788"/>
                <a:gd name="connsiteY8" fmla="*/ 319593 h 328613"/>
                <a:gd name="connsiteX9" fmla="*/ 195262 w 331788"/>
                <a:gd name="connsiteY9" fmla="*/ 235829 h 328613"/>
                <a:gd name="connsiteX10" fmla="*/ 224973 w 331788"/>
                <a:gd name="connsiteY10" fmla="*/ 207478 h 328613"/>
                <a:gd name="connsiteX11" fmla="*/ 255976 w 331788"/>
                <a:gd name="connsiteY11" fmla="*/ 207478 h 328613"/>
                <a:gd name="connsiteX12" fmla="*/ 255976 w 331788"/>
                <a:gd name="connsiteY12" fmla="*/ 145621 h 328613"/>
                <a:gd name="connsiteX13" fmla="*/ 292147 w 331788"/>
                <a:gd name="connsiteY13" fmla="*/ 109538 h 328613"/>
                <a:gd name="connsiteX14" fmla="*/ 38473 w 331788"/>
                <a:gd name="connsiteY14" fmla="*/ 109538 h 328613"/>
                <a:gd name="connsiteX15" fmla="*/ 75079 w 331788"/>
                <a:gd name="connsiteY15" fmla="*/ 145621 h 328613"/>
                <a:gd name="connsiteX16" fmla="*/ 75079 w 331788"/>
                <a:gd name="connsiteY16" fmla="*/ 207478 h 328613"/>
                <a:gd name="connsiteX17" fmla="*/ 106456 w 331788"/>
                <a:gd name="connsiteY17" fmla="*/ 207478 h 328613"/>
                <a:gd name="connsiteX18" fmla="*/ 136525 w 331788"/>
                <a:gd name="connsiteY18" fmla="*/ 235829 h 328613"/>
                <a:gd name="connsiteX19" fmla="*/ 136525 w 331788"/>
                <a:gd name="connsiteY19" fmla="*/ 319593 h 328613"/>
                <a:gd name="connsiteX20" fmla="*/ 126066 w 331788"/>
                <a:gd name="connsiteY20" fmla="*/ 328613 h 328613"/>
                <a:gd name="connsiteX21" fmla="*/ 88153 w 331788"/>
                <a:gd name="connsiteY21" fmla="*/ 328613 h 328613"/>
                <a:gd name="connsiteX22" fmla="*/ 79001 w 331788"/>
                <a:gd name="connsiteY22" fmla="*/ 319593 h 328613"/>
                <a:gd name="connsiteX23" fmla="*/ 79001 w 331788"/>
                <a:gd name="connsiteY23" fmla="*/ 264179 h 328613"/>
                <a:gd name="connsiteX24" fmla="*/ 37166 w 331788"/>
                <a:gd name="connsiteY24" fmla="*/ 264179 h 328613"/>
                <a:gd name="connsiteX25" fmla="*/ 3175 w 331788"/>
                <a:gd name="connsiteY25" fmla="*/ 229385 h 328613"/>
                <a:gd name="connsiteX26" fmla="*/ 3175 w 331788"/>
                <a:gd name="connsiteY26" fmla="*/ 145621 h 328613"/>
                <a:gd name="connsiteX27" fmla="*/ 38473 w 331788"/>
                <a:gd name="connsiteY27" fmla="*/ 109538 h 328613"/>
                <a:gd name="connsiteX28" fmla="*/ 160734 w 331788"/>
                <a:gd name="connsiteY28" fmla="*/ 88900 h 328613"/>
                <a:gd name="connsiteX29" fmla="*/ 171053 w 331788"/>
                <a:gd name="connsiteY29" fmla="*/ 88900 h 328613"/>
                <a:gd name="connsiteX30" fmla="*/ 173633 w 331788"/>
                <a:gd name="connsiteY30" fmla="*/ 90195 h 328613"/>
                <a:gd name="connsiteX31" fmla="*/ 174923 w 331788"/>
                <a:gd name="connsiteY31" fmla="*/ 95375 h 328613"/>
                <a:gd name="connsiteX32" fmla="*/ 169763 w 331788"/>
                <a:gd name="connsiteY32" fmla="*/ 103146 h 328613"/>
                <a:gd name="connsiteX33" fmla="*/ 172343 w 331788"/>
                <a:gd name="connsiteY33" fmla="*/ 123867 h 328613"/>
                <a:gd name="connsiteX34" fmla="*/ 167184 w 331788"/>
                <a:gd name="connsiteY34" fmla="*/ 136818 h 328613"/>
                <a:gd name="connsiteX35" fmla="*/ 164604 w 331788"/>
                <a:gd name="connsiteY35" fmla="*/ 136818 h 328613"/>
                <a:gd name="connsiteX36" fmla="*/ 159444 w 331788"/>
                <a:gd name="connsiteY36" fmla="*/ 123867 h 328613"/>
                <a:gd name="connsiteX37" fmla="*/ 162024 w 331788"/>
                <a:gd name="connsiteY37" fmla="*/ 103146 h 328613"/>
                <a:gd name="connsiteX38" fmla="*/ 156865 w 331788"/>
                <a:gd name="connsiteY38" fmla="*/ 95375 h 328613"/>
                <a:gd name="connsiteX39" fmla="*/ 158155 w 331788"/>
                <a:gd name="connsiteY39" fmla="*/ 90195 h 328613"/>
                <a:gd name="connsiteX40" fmla="*/ 160734 w 331788"/>
                <a:gd name="connsiteY40" fmla="*/ 88900 h 328613"/>
                <a:gd name="connsiteX41" fmla="*/ 136182 w 331788"/>
                <a:gd name="connsiteY41" fmla="*/ 88900 h 328613"/>
                <a:gd name="connsiteX42" fmla="*/ 138766 w 331788"/>
                <a:gd name="connsiteY42" fmla="*/ 91502 h 328613"/>
                <a:gd name="connsiteX43" fmla="*/ 165893 w 331788"/>
                <a:gd name="connsiteY43" fmla="*/ 165652 h 328613"/>
                <a:gd name="connsiteX44" fmla="*/ 193021 w 331788"/>
                <a:gd name="connsiteY44" fmla="*/ 91502 h 328613"/>
                <a:gd name="connsiteX45" fmla="*/ 196897 w 331788"/>
                <a:gd name="connsiteY45" fmla="*/ 90201 h 328613"/>
                <a:gd name="connsiteX46" fmla="*/ 208523 w 331788"/>
                <a:gd name="connsiteY46" fmla="*/ 92802 h 328613"/>
                <a:gd name="connsiteX47" fmla="*/ 231775 w 331788"/>
                <a:gd name="connsiteY47" fmla="*/ 125325 h 328613"/>
                <a:gd name="connsiteX48" fmla="*/ 231775 w 331788"/>
                <a:gd name="connsiteY48" fmla="*/ 176059 h 328613"/>
                <a:gd name="connsiteX49" fmla="*/ 226608 w 331788"/>
                <a:gd name="connsiteY49" fmla="*/ 182563 h 328613"/>
                <a:gd name="connsiteX50" fmla="*/ 105179 w 331788"/>
                <a:gd name="connsiteY50" fmla="*/ 182563 h 328613"/>
                <a:gd name="connsiteX51" fmla="*/ 100012 w 331788"/>
                <a:gd name="connsiteY51" fmla="*/ 176059 h 328613"/>
                <a:gd name="connsiteX52" fmla="*/ 100012 w 331788"/>
                <a:gd name="connsiteY52" fmla="*/ 125325 h 328613"/>
                <a:gd name="connsiteX53" fmla="*/ 123264 w 331788"/>
                <a:gd name="connsiteY53" fmla="*/ 92802 h 328613"/>
                <a:gd name="connsiteX54" fmla="*/ 134890 w 331788"/>
                <a:gd name="connsiteY54" fmla="*/ 90201 h 328613"/>
                <a:gd name="connsiteX55" fmla="*/ 136182 w 331788"/>
                <a:gd name="connsiteY55" fmla="*/ 88900 h 328613"/>
                <a:gd name="connsiteX56" fmla="*/ 292100 w 331788"/>
                <a:gd name="connsiteY56" fmla="*/ 19050 h 328613"/>
                <a:gd name="connsiteX57" fmla="*/ 331788 w 331788"/>
                <a:gd name="connsiteY57" fmla="*/ 58738 h 328613"/>
                <a:gd name="connsiteX58" fmla="*/ 292100 w 331788"/>
                <a:gd name="connsiteY58" fmla="*/ 98426 h 328613"/>
                <a:gd name="connsiteX59" fmla="*/ 252412 w 331788"/>
                <a:gd name="connsiteY59" fmla="*/ 58738 h 328613"/>
                <a:gd name="connsiteX60" fmla="*/ 292100 w 331788"/>
                <a:gd name="connsiteY60" fmla="*/ 19050 h 328613"/>
                <a:gd name="connsiteX61" fmla="*/ 39688 w 331788"/>
                <a:gd name="connsiteY61" fmla="*/ 19050 h 328613"/>
                <a:gd name="connsiteX62" fmla="*/ 79376 w 331788"/>
                <a:gd name="connsiteY62" fmla="*/ 58738 h 328613"/>
                <a:gd name="connsiteX63" fmla="*/ 39688 w 331788"/>
                <a:gd name="connsiteY63" fmla="*/ 98426 h 328613"/>
                <a:gd name="connsiteX64" fmla="*/ 0 w 331788"/>
                <a:gd name="connsiteY64" fmla="*/ 58738 h 328613"/>
                <a:gd name="connsiteX65" fmla="*/ 39688 w 331788"/>
                <a:gd name="connsiteY65" fmla="*/ 19050 h 328613"/>
                <a:gd name="connsiteX66" fmla="*/ 165894 w 331788"/>
                <a:gd name="connsiteY66" fmla="*/ 0 h 328613"/>
                <a:gd name="connsiteX67" fmla="*/ 204788 w 331788"/>
                <a:gd name="connsiteY67" fmla="*/ 39688 h 328613"/>
                <a:gd name="connsiteX68" fmla="*/ 165894 w 331788"/>
                <a:gd name="connsiteY68" fmla="*/ 79376 h 328613"/>
                <a:gd name="connsiteX69" fmla="*/ 127000 w 331788"/>
                <a:gd name="connsiteY69" fmla="*/ 39688 h 328613"/>
                <a:gd name="connsiteX70" fmla="*/ 165894 w 331788"/>
                <a:gd name="connsiteY70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31788" h="328613">
                  <a:moveTo>
                    <a:pt x="292147" y="109538"/>
                  </a:moveTo>
                  <a:cubicBezTo>
                    <a:pt x="311524" y="109538"/>
                    <a:pt x="327025" y="126291"/>
                    <a:pt x="327025" y="145621"/>
                  </a:cubicBezTo>
                  <a:cubicBezTo>
                    <a:pt x="327025" y="145621"/>
                    <a:pt x="327025" y="145621"/>
                    <a:pt x="327025" y="229385"/>
                  </a:cubicBezTo>
                  <a:cubicBezTo>
                    <a:pt x="327025" y="248715"/>
                    <a:pt x="311524" y="264179"/>
                    <a:pt x="293438" y="264179"/>
                  </a:cubicBezTo>
                  <a:cubicBezTo>
                    <a:pt x="293438" y="264179"/>
                    <a:pt x="293438" y="264179"/>
                    <a:pt x="252101" y="264179"/>
                  </a:cubicBezTo>
                  <a:cubicBezTo>
                    <a:pt x="252101" y="264179"/>
                    <a:pt x="252101" y="264179"/>
                    <a:pt x="252101" y="319593"/>
                  </a:cubicBezTo>
                  <a:cubicBezTo>
                    <a:pt x="252101" y="324747"/>
                    <a:pt x="248226" y="328613"/>
                    <a:pt x="243059" y="328613"/>
                  </a:cubicBezTo>
                  <a:cubicBezTo>
                    <a:pt x="243059" y="328613"/>
                    <a:pt x="243059" y="328613"/>
                    <a:pt x="205596" y="328613"/>
                  </a:cubicBezTo>
                  <a:cubicBezTo>
                    <a:pt x="199138" y="328613"/>
                    <a:pt x="195262" y="324747"/>
                    <a:pt x="195262" y="319593"/>
                  </a:cubicBezTo>
                  <a:cubicBezTo>
                    <a:pt x="195262" y="319593"/>
                    <a:pt x="195262" y="319593"/>
                    <a:pt x="195262" y="235829"/>
                  </a:cubicBezTo>
                  <a:cubicBezTo>
                    <a:pt x="195262" y="220364"/>
                    <a:pt x="208180" y="207478"/>
                    <a:pt x="224973" y="207478"/>
                  </a:cubicBezTo>
                  <a:cubicBezTo>
                    <a:pt x="224973" y="207478"/>
                    <a:pt x="224973" y="207478"/>
                    <a:pt x="255976" y="207478"/>
                  </a:cubicBezTo>
                  <a:cubicBezTo>
                    <a:pt x="255976" y="207478"/>
                    <a:pt x="255976" y="207478"/>
                    <a:pt x="255976" y="145621"/>
                  </a:cubicBezTo>
                  <a:cubicBezTo>
                    <a:pt x="255976" y="126291"/>
                    <a:pt x="271478" y="109538"/>
                    <a:pt x="292147" y="109538"/>
                  </a:cubicBezTo>
                  <a:close/>
                  <a:moveTo>
                    <a:pt x="38473" y="109538"/>
                  </a:moveTo>
                  <a:cubicBezTo>
                    <a:pt x="59391" y="109538"/>
                    <a:pt x="75079" y="126291"/>
                    <a:pt x="75079" y="145621"/>
                  </a:cubicBezTo>
                  <a:cubicBezTo>
                    <a:pt x="75079" y="145621"/>
                    <a:pt x="75079" y="145621"/>
                    <a:pt x="75079" y="207478"/>
                  </a:cubicBezTo>
                  <a:cubicBezTo>
                    <a:pt x="75079" y="207478"/>
                    <a:pt x="75079" y="207478"/>
                    <a:pt x="106456" y="207478"/>
                  </a:cubicBezTo>
                  <a:cubicBezTo>
                    <a:pt x="123451" y="207478"/>
                    <a:pt x="136525" y="220364"/>
                    <a:pt x="136525" y="235829"/>
                  </a:cubicBezTo>
                  <a:cubicBezTo>
                    <a:pt x="136525" y="235829"/>
                    <a:pt x="136525" y="235829"/>
                    <a:pt x="136525" y="319593"/>
                  </a:cubicBezTo>
                  <a:cubicBezTo>
                    <a:pt x="136525" y="324747"/>
                    <a:pt x="132603" y="328613"/>
                    <a:pt x="126066" y="328613"/>
                  </a:cubicBezTo>
                  <a:cubicBezTo>
                    <a:pt x="126066" y="328613"/>
                    <a:pt x="126066" y="328613"/>
                    <a:pt x="88153" y="328613"/>
                  </a:cubicBezTo>
                  <a:cubicBezTo>
                    <a:pt x="82923" y="328613"/>
                    <a:pt x="79001" y="324747"/>
                    <a:pt x="79001" y="319593"/>
                  </a:cubicBezTo>
                  <a:cubicBezTo>
                    <a:pt x="79001" y="319593"/>
                    <a:pt x="79001" y="319593"/>
                    <a:pt x="79001" y="264179"/>
                  </a:cubicBezTo>
                  <a:cubicBezTo>
                    <a:pt x="79001" y="264179"/>
                    <a:pt x="79001" y="264179"/>
                    <a:pt x="37166" y="264179"/>
                  </a:cubicBezTo>
                  <a:cubicBezTo>
                    <a:pt x="18863" y="264179"/>
                    <a:pt x="3175" y="248715"/>
                    <a:pt x="3175" y="229385"/>
                  </a:cubicBezTo>
                  <a:cubicBezTo>
                    <a:pt x="3175" y="229385"/>
                    <a:pt x="3175" y="229385"/>
                    <a:pt x="3175" y="145621"/>
                  </a:cubicBezTo>
                  <a:cubicBezTo>
                    <a:pt x="3175" y="126291"/>
                    <a:pt x="18863" y="109538"/>
                    <a:pt x="38473" y="109538"/>
                  </a:cubicBezTo>
                  <a:close/>
                  <a:moveTo>
                    <a:pt x="160734" y="88900"/>
                  </a:moveTo>
                  <a:cubicBezTo>
                    <a:pt x="160734" y="88900"/>
                    <a:pt x="160734" y="88900"/>
                    <a:pt x="171053" y="88900"/>
                  </a:cubicBezTo>
                  <a:cubicBezTo>
                    <a:pt x="172343" y="88900"/>
                    <a:pt x="173633" y="90195"/>
                    <a:pt x="173633" y="90195"/>
                  </a:cubicBezTo>
                  <a:cubicBezTo>
                    <a:pt x="174923" y="92785"/>
                    <a:pt x="176213" y="94080"/>
                    <a:pt x="174923" y="95375"/>
                  </a:cubicBezTo>
                  <a:cubicBezTo>
                    <a:pt x="174923" y="95375"/>
                    <a:pt x="174923" y="95375"/>
                    <a:pt x="169763" y="103146"/>
                  </a:cubicBezTo>
                  <a:cubicBezTo>
                    <a:pt x="169763" y="103146"/>
                    <a:pt x="169763" y="103146"/>
                    <a:pt x="172343" y="123867"/>
                  </a:cubicBezTo>
                  <a:cubicBezTo>
                    <a:pt x="172343" y="123867"/>
                    <a:pt x="172343" y="123867"/>
                    <a:pt x="167184" y="136818"/>
                  </a:cubicBezTo>
                  <a:cubicBezTo>
                    <a:pt x="167184" y="138113"/>
                    <a:pt x="164604" y="138113"/>
                    <a:pt x="164604" y="136818"/>
                  </a:cubicBezTo>
                  <a:cubicBezTo>
                    <a:pt x="164604" y="136818"/>
                    <a:pt x="164604" y="136818"/>
                    <a:pt x="159444" y="123867"/>
                  </a:cubicBezTo>
                  <a:cubicBezTo>
                    <a:pt x="159444" y="123867"/>
                    <a:pt x="159444" y="123867"/>
                    <a:pt x="162024" y="103146"/>
                  </a:cubicBezTo>
                  <a:cubicBezTo>
                    <a:pt x="162024" y="103146"/>
                    <a:pt x="162024" y="103146"/>
                    <a:pt x="156865" y="95375"/>
                  </a:cubicBezTo>
                  <a:cubicBezTo>
                    <a:pt x="155575" y="94080"/>
                    <a:pt x="156865" y="92785"/>
                    <a:pt x="158155" y="90195"/>
                  </a:cubicBezTo>
                  <a:cubicBezTo>
                    <a:pt x="158155" y="90195"/>
                    <a:pt x="159444" y="88900"/>
                    <a:pt x="160734" y="88900"/>
                  </a:cubicBezTo>
                  <a:close/>
                  <a:moveTo>
                    <a:pt x="136182" y="88900"/>
                  </a:moveTo>
                  <a:cubicBezTo>
                    <a:pt x="137474" y="88900"/>
                    <a:pt x="138766" y="90201"/>
                    <a:pt x="138766" y="91502"/>
                  </a:cubicBezTo>
                  <a:cubicBezTo>
                    <a:pt x="138766" y="91502"/>
                    <a:pt x="138766" y="91502"/>
                    <a:pt x="165893" y="165652"/>
                  </a:cubicBezTo>
                  <a:cubicBezTo>
                    <a:pt x="165893" y="165652"/>
                    <a:pt x="165893" y="165652"/>
                    <a:pt x="193021" y="91502"/>
                  </a:cubicBezTo>
                  <a:cubicBezTo>
                    <a:pt x="193021" y="90201"/>
                    <a:pt x="195605" y="88900"/>
                    <a:pt x="196897" y="90201"/>
                  </a:cubicBezTo>
                  <a:cubicBezTo>
                    <a:pt x="196897" y="90201"/>
                    <a:pt x="196897" y="90201"/>
                    <a:pt x="208523" y="92802"/>
                  </a:cubicBezTo>
                  <a:cubicBezTo>
                    <a:pt x="222733" y="98006"/>
                    <a:pt x="231775" y="111015"/>
                    <a:pt x="231775" y="125325"/>
                  </a:cubicBezTo>
                  <a:cubicBezTo>
                    <a:pt x="231775" y="125325"/>
                    <a:pt x="231775" y="125325"/>
                    <a:pt x="231775" y="176059"/>
                  </a:cubicBezTo>
                  <a:cubicBezTo>
                    <a:pt x="231775" y="179961"/>
                    <a:pt x="229192" y="182563"/>
                    <a:pt x="226608" y="182563"/>
                  </a:cubicBezTo>
                  <a:cubicBezTo>
                    <a:pt x="226608" y="182563"/>
                    <a:pt x="226608" y="182563"/>
                    <a:pt x="105179" y="182563"/>
                  </a:cubicBezTo>
                  <a:cubicBezTo>
                    <a:pt x="102595" y="182563"/>
                    <a:pt x="100012" y="179961"/>
                    <a:pt x="100012" y="176059"/>
                  </a:cubicBezTo>
                  <a:cubicBezTo>
                    <a:pt x="100012" y="176059"/>
                    <a:pt x="100012" y="176059"/>
                    <a:pt x="100012" y="125325"/>
                  </a:cubicBezTo>
                  <a:cubicBezTo>
                    <a:pt x="100012" y="111015"/>
                    <a:pt x="109054" y="98006"/>
                    <a:pt x="123264" y="92802"/>
                  </a:cubicBezTo>
                  <a:cubicBezTo>
                    <a:pt x="123264" y="92802"/>
                    <a:pt x="123264" y="92802"/>
                    <a:pt x="134890" y="90201"/>
                  </a:cubicBezTo>
                  <a:cubicBezTo>
                    <a:pt x="134890" y="88900"/>
                    <a:pt x="134890" y="88900"/>
                    <a:pt x="136182" y="88900"/>
                  </a:cubicBezTo>
                  <a:close/>
                  <a:moveTo>
                    <a:pt x="292100" y="19050"/>
                  </a:moveTo>
                  <a:cubicBezTo>
                    <a:pt x="314019" y="19050"/>
                    <a:pt x="331788" y="36819"/>
                    <a:pt x="331788" y="58738"/>
                  </a:cubicBezTo>
                  <a:cubicBezTo>
                    <a:pt x="331788" y="80657"/>
                    <a:pt x="314019" y="98426"/>
                    <a:pt x="292100" y="98426"/>
                  </a:cubicBezTo>
                  <a:cubicBezTo>
                    <a:pt x="270181" y="98426"/>
                    <a:pt x="252412" y="80657"/>
                    <a:pt x="252412" y="58738"/>
                  </a:cubicBezTo>
                  <a:cubicBezTo>
                    <a:pt x="252412" y="36819"/>
                    <a:pt x="270181" y="19050"/>
                    <a:pt x="292100" y="19050"/>
                  </a:cubicBezTo>
                  <a:close/>
                  <a:moveTo>
                    <a:pt x="39688" y="19050"/>
                  </a:moveTo>
                  <a:cubicBezTo>
                    <a:pt x="61607" y="19050"/>
                    <a:pt x="79376" y="36819"/>
                    <a:pt x="79376" y="58738"/>
                  </a:cubicBezTo>
                  <a:cubicBezTo>
                    <a:pt x="79376" y="80657"/>
                    <a:pt x="61607" y="98426"/>
                    <a:pt x="39688" y="98426"/>
                  </a:cubicBezTo>
                  <a:cubicBezTo>
                    <a:pt x="17769" y="98426"/>
                    <a:pt x="0" y="80657"/>
                    <a:pt x="0" y="58738"/>
                  </a:cubicBezTo>
                  <a:cubicBezTo>
                    <a:pt x="0" y="36819"/>
                    <a:pt x="17769" y="19050"/>
                    <a:pt x="39688" y="19050"/>
                  </a:cubicBezTo>
                  <a:close/>
                  <a:moveTo>
                    <a:pt x="165894" y="0"/>
                  </a:moveTo>
                  <a:cubicBezTo>
                    <a:pt x="187375" y="0"/>
                    <a:pt x="204788" y="17769"/>
                    <a:pt x="204788" y="39688"/>
                  </a:cubicBezTo>
                  <a:cubicBezTo>
                    <a:pt x="204788" y="61607"/>
                    <a:pt x="187375" y="79376"/>
                    <a:pt x="165894" y="79376"/>
                  </a:cubicBezTo>
                  <a:cubicBezTo>
                    <a:pt x="144413" y="79376"/>
                    <a:pt x="127000" y="61607"/>
                    <a:pt x="127000" y="39688"/>
                  </a:cubicBezTo>
                  <a:cubicBezTo>
                    <a:pt x="127000" y="17769"/>
                    <a:pt x="144413" y="0"/>
                    <a:pt x="1658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374990" y="4212666"/>
            <a:ext cx="3950335" cy="542290"/>
            <a:chOff x="4849960" y="4880995"/>
            <a:chExt cx="3950335" cy="542290"/>
          </a:xfrm>
        </p:grpSpPr>
        <p:sp>
          <p:nvSpPr>
            <p:cNvPr id="23" name="TextBox 19"/>
            <p:cNvSpPr txBox="1"/>
            <p:nvPr/>
          </p:nvSpPr>
          <p:spPr>
            <a:xfrm>
              <a:off x="5474800" y="4962910"/>
              <a:ext cx="332549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zh-CN" altLang="en-US" sz="24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声音采集</a:t>
              </a:r>
              <a:endParaRPr lang="zh-CN" altLang="en-US" sz="24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849960" y="4880995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  <p:sp>
          <p:nvSpPr>
            <p:cNvPr id="22" name="椭圆 36"/>
            <p:cNvSpPr/>
            <p:nvPr/>
          </p:nvSpPr>
          <p:spPr>
            <a:xfrm>
              <a:off x="4982791" y="5015042"/>
              <a:ext cx="271812" cy="263386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6529888" y="1885674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7" name="图片 26" descr="C:/Users/jyslp/AppData/Local/Temp/picturecompress_20211008115433/output_29.pngoutput_29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49370" y="1269840"/>
            <a:ext cx="5521124" cy="5416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二、课程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录制细节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96904" y="1473652"/>
            <a:ext cx="5382611" cy="570600"/>
            <a:chOff x="4849960" y="2418813"/>
            <a:chExt cx="5382611" cy="570600"/>
          </a:xfrm>
        </p:grpSpPr>
        <p:sp>
          <p:nvSpPr>
            <p:cNvPr id="12" name="文本框 11"/>
            <p:cNvSpPr txBox="1"/>
            <p:nvPr/>
          </p:nvSpPr>
          <p:spPr>
            <a:xfrm>
              <a:off x="5474518" y="2628993"/>
              <a:ext cx="4758053" cy="3604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1051110" y="1627259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69704" y="2347940"/>
            <a:ext cx="901962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拍摄时尽量使用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手动光圈对曝光进行控制，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减小画面反差，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并根据现场光线的变化随时做出调整。曝光主体建议以教师为主，兼顾大屏画面。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30.pngoutput_3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2225" y="4202145"/>
            <a:ext cx="12214225" cy="2780030"/>
          </a:xfrm>
          <a:prstGeom prst="rect">
            <a:avLst/>
          </a:prstGeom>
        </p:spPr>
      </p:pic>
      <p:sp>
        <p:nvSpPr>
          <p:cNvPr id="13" name="TextBox 19"/>
          <p:cNvSpPr txBox="1"/>
          <p:nvPr/>
        </p:nvSpPr>
        <p:spPr>
          <a:xfrm>
            <a:off x="1521460" y="1473835"/>
            <a:ext cx="409702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en-US" altLang="zh-CN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画面曝光</a:t>
            </a:r>
            <a:endParaRPr lang="en-US" sz="2800" b="1" dirty="0">
              <a:solidFill>
                <a:srgbClr val="1D2C3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旧字形 Normal" panose="020B0400000000000000" pitchFamily="34" charset="-128"/>
              <a:ea typeface="思源黑体旧字形 Normal" panose="020B0400000000000000" pitchFamily="34" charset="-128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ontAwesome"/>
              <a:ea typeface="思源黑体 CN Bold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二、课程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录制细节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96620" y="1473835"/>
            <a:ext cx="4899025" cy="537210"/>
            <a:chOff x="4849960" y="2418813"/>
            <a:chExt cx="3992337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367779" cy="5222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画面曝光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1051110" y="1627259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5" name="图片 14" descr="C:/Users/jyslp/AppData/Local/Temp/picturecompress_20211008115433/output_31.pngoutput_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pic>
        <p:nvPicPr>
          <p:cNvPr id="13" name="图片 12" descr="C:/Users/jyslp/AppData/Local/Temp/picturecompress_20211008115433/output_32.jpgoutput_32"/>
          <p:cNvPicPr/>
          <p:nvPr/>
        </p:nvPicPr>
        <p:blipFill>
          <a:blip r:embed="rId2"/>
          <a:stretch>
            <a:fillRect/>
          </a:stretch>
        </p:blipFill>
        <p:spPr>
          <a:xfrm>
            <a:off x="1386480" y="2531750"/>
            <a:ext cx="4741978" cy="3071027"/>
          </a:xfrm>
          <a:prstGeom prst="rect">
            <a:avLst/>
          </a:prstGeom>
        </p:spPr>
      </p:pic>
      <p:pic>
        <p:nvPicPr>
          <p:cNvPr id="14" name="图片 13" descr="C:/Users/jyslp/AppData/Local/Temp/picturecompress_20211008115433/output_33.jpgoutput_33"/>
          <p:cNvPicPr/>
          <p:nvPr/>
        </p:nvPicPr>
        <p:blipFill>
          <a:blip r:embed="rId3"/>
          <a:stretch>
            <a:fillRect/>
          </a:stretch>
        </p:blipFill>
        <p:spPr>
          <a:xfrm>
            <a:off x="6168044" y="2531750"/>
            <a:ext cx="4588625" cy="3071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二、课程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录制细节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701" y="1180395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800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拍摄过程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6430" y="1317439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626241" y="1525801"/>
            <a:ext cx="4963011" cy="5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三脚架水平，画面不要发生倾斜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34.pngoutput_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pic>
        <p:nvPicPr>
          <p:cNvPr id="5" name="图片 59" descr="C:/Users/jyslp/AppData/Local/Temp/picturecompress_20211008115433/output_35.jpgoutput_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535" y="2096135"/>
            <a:ext cx="5451475" cy="436118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3168015" y="5213350"/>
            <a:ext cx="5423535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二、课程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录制细节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5971" y="1220322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800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拍摄过程</a:t>
              </a:r>
              <a:endParaRPr lang="en-US" altLang="zh-CN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08449" y="134309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427057" y="1606478"/>
            <a:ext cx="3062450" cy="5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画面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清晰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稳定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抖动</a:t>
            </a:r>
            <a:endParaRPr lang="zh-CN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36.pngoutput_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4077970"/>
            <a:ext cx="12214225" cy="278003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37.pngoutput_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941" y="2276345"/>
            <a:ext cx="6544973" cy="3681547"/>
          </a:xfrm>
          <a:prstGeom prst="rect">
            <a:avLst/>
          </a:prstGeom>
        </p:spPr>
      </p:pic>
      <p:pic>
        <p:nvPicPr>
          <p:cNvPr id="5" name="图片 4" descr="C:/Users/jyslp/AppData/Local/Temp/picturecompress_20211008115433/output_38.jpgoutput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2283666"/>
            <a:ext cx="6517179" cy="3665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二、课程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录制细节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7370" y="1225812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en-US" altLang="zh-CN" sz="2800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拍摄过程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0907" y="1369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968386" y="1477577"/>
            <a:ext cx="2279357" cy="5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几何失真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39.pngoutput_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pic>
        <p:nvPicPr>
          <p:cNvPr id="59" name="图片 59" descr="C:/Users/jyslp/AppData/Local/Temp/picturecompress_20211008115433/output_40.jpgoutput_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90725"/>
            <a:ext cx="5143500" cy="41148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3111500" y="2343785"/>
            <a:ext cx="5146675" cy="10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弧形 9"/>
          <p:cNvSpPr/>
          <p:nvPr/>
        </p:nvSpPr>
        <p:spPr>
          <a:xfrm>
            <a:off x="3111500" y="2286635"/>
            <a:ext cx="5144135" cy="148590"/>
          </a:xfrm>
          <a:prstGeom prst="arc">
            <a:avLst>
              <a:gd name="adj1" fmla="val 21589941"/>
              <a:gd name="adj2" fmla="val 10809156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二、课程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录制细节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701" y="1273626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声音采集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0907" y="1427233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41.pngoutput_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40168" y="1977097"/>
            <a:ext cx="87116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现场有没有环境音干扰（空调、汽车喇叭、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装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修、上下课铃声等等）</a:t>
            </a:r>
            <a:endParaRPr lang="zh-CN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所有拍摄现场人员的手机调整为静音（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</a:t>
            </a:r>
            <a:r>
              <a:rPr lang="zh-CN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能震动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）。</a:t>
            </a:r>
            <a:endParaRPr lang="zh-CN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现场录制声音环节出现问题必须现场重录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jyslp/AppData/Local/Temp/picturecompress_20211008115433/output_42.jpgoutput_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6205" y="-2651760"/>
            <a:ext cx="6903085" cy="12214860"/>
          </a:xfrm>
          <a:prstGeom prst="rect">
            <a:avLst/>
          </a:prstGeom>
        </p:spPr>
      </p:pic>
      <p:pic>
        <p:nvPicPr>
          <p:cNvPr id="5" name="图片 4" descr="C:/Users/jyslp/AppData/Local/Temp/picturecompress_20211008115433/output_43.pngoutput_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7190" y="4445"/>
            <a:ext cx="5488305" cy="2605405"/>
          </a:xfrm>
          <a:prstGeom prst="rect">
            <a:avLst/>
          </a:prstGeom>
        </p:spPr>
      </p:pic>
      <p:pic>
        <p:nvPicPr>
          <p:cNvPr id="7" name="图片 6" descr="C:/Users/jyslp/AppData/Local/Temp/picturecompress_20211008115433/output_44.pngoutput_4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9350" y="1631950"/>
            <a:ext cx="5262880" cy="455168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45.pngoutput_4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00745" y="1051606"/>
            <a:ext cx="3910046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gradFill>
                  <a:gsLst>
                    <a:gs pos="0">
                      <a:srgbClr val="1D2679"/>
                    </a:gs>
                    <a:gs pos="100000">
                      <a:srgbClr val="A537DF"/>
                    </a:gs>
                  </a:gsLst>
                  <a:lin ang="2700000" scaled="0"/>
                </a:gradFill>
                <a:latin typeface="Century Gothic" panose="020B0502020202020204" pitchFamily="34" charset="0"/>
                <a:ea typeface="思源黑体旧字形 Normal" panose="020B0400000000000000" pitchFamily="34" charset="-128"/>
                <a:cs typeface="+mn-ea"/>
              </a:rPr>
              <a:t>Part 03</a:t>
            </a:r>
            <a:endParaRPr lang="zh-CN" altLang="en-US" sz="8800" dirty="0">
              <a:gradFill>
                <a:gsLst>
                  <a:gs pos="0">
                    <a:srgbClr val="1D2679"/>
                  </a:gs>
                  <a:gs pos="100000">
                    <a:srgbClr val="A537DF"/>
                  </a:gs>
                </a:gsLst>
                <a:lin ang="2700000" scaled="0"/>
              </a:gradFill>
              <a:latin typeface="Century Gothic" panose="020B0502020202020204" pitchFamily="34" charset="0"/>
              <a:ea typeface="思源黑体旧字形 Normal" panose="020B0400000000000000" pitchFamily="34" charset="-128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00745" y="2904799"/>
            <a:ext cx="50831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6000" b="1" dirty="0">
                <a:latin typeface="黑体" panose="02010609060101010101" pitchFamily="49" charset="-122"/>
                <a:ea typeface="黑体" panose="02010609060101010101" pitchFamily="49" charset="-122"/>
              </a:rPr>
              <a:t>其它注意事项</a:t>
            </a:r>
            <a:endParaRPr lang="zh-CN" altLang="en-US" sz="6000" b="1" dirty="0">
              <a:solidFill>
                <a:srgbClr val="3F3F3F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三、其他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注意事项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701" y="1215955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视频剪辑</a:t>
              </a:r>
              <a:endParaRPr lang="zh-CN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0907" y="1369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46.pngoutput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7000" y="1055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8" name="任意多边形: 形状 5"/>
          <p:cNvSpPr/>
          <p:nvPr/>
        </p:nvSpPr>
        <p:spPr>
          <a:xfrm>
            <a:off x="485065" y="292589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17" name="椭圆 36"/>
          <p:cNvSpPr/>
          <p:nvPr/>
        </p:nvSpPr>
        <p:spPr>
          <a:xfrm>
            <a:off x="587907" y="1496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" name="图片 17" descr="C:/Users/jyslp/AppData/Local/Temp/picturecompress_20211008115433/output_47.pngoutput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635" y="4254500"/>
            <a:ext cx="12214225" cy="27800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183630" y="1918970"/>
            <a:ext cx="592518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25000"/>
              </a:lnSpc>
              <a:buFont typeface="+mj-ea"/>
              <a:buAutoNum type="circleNumDbPlain"/>
            </a:pPr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参与课程设计或授课的老师要参与视频剪辑环节。</a:t>
            </a:r>
            <a:endParaRPr lang="zh-CN" sz="24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457200" indent="-457200" fontAlgn="auto">
              <a:lnSpc>
                <a:spcPct val="125000"/>
              </a:lnSpc>
              <a:buFont typeface="+mj-ea"/>
              <a:buAutoNum type="circleNumDbPlain"/>
            </a:pPr>
            <a:r>
              <a:rPr 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在进行视频剪辑时，要适时进行摄像机画面与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PPT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资源的切换，避免授课过程一镜到底，单调枯燥。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457200" indent="-457200" fontAlgn="auto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切换时间点：突出重点内容、替换效果不佳画面、内容重点转移。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" name="图片 1" descr="C:/Users/jyslp/AppData/Local/Temp/picturecompress_20211008115433/output_48.pngoutput_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" y="2052955"/>
            <a:ext cx="5436870" cy="305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jyslp/AppData/Local/Temp/picturecompress_20211008115433/output_6.jpgoutput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6205" y="-2635134"/>
            <a:ext cx="6903085" cy="1221486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7.pngoutput_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pic>
        <p:nvPicPr>
          <p:cNvPr id="9" name="图片 8" descr="C:/Users/jyslp/AppData/Local/Temp/picturecompress_20211008115433/output_8.pngoutput_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490474"/>
            <a:ext cx="5521124" cy="54168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71880" y="783590"/>
            <a:ext cx="850963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主要内容</a:t>
            </a: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226300" y="1651000"/>
            <a:ext cx="324993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课前录制准备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226300" y="2735580"/>
            <a:ext cx="324993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课程录制细节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226300" y="3783965"/>
            <a:ext cx="324993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其它注意事项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41" name="圆角矩形 40"/>
          <p:cNvSpPr/>
          <p:nvPr/>
        </p:nvSpPr>
        <p:spPr>
          <a:xfrm rot="2700000">
            <a:off x="6596588" y="1623540"/>
            <a:ext cx="515804" cy="515804"/>
          </a:xfrm>
          <a:prstGeom prst="roundRect">
            <a:avLst/>
          </a:pr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1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42" name="圆角矩形 41"/>
          <p:cNvSpPr/>
          <p:nvPr/>
        </p:nvSpPr>
        <p:spPr>
          <a:xfrm rot="2700000">
            <a:off x="6596588" y="2699959"/>
            <a:ext cx="515804" cy="515804"/>
          </a:xfrm>
          <a:prstGeom prst="roundRect">
            <a:avLst/>
          </a:pr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2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43" name="圆角矩形 42"/>
          <p:cNvSpPr/>
          <p:nvPr/>
        </p:nvSpPr>
        <p:spPr>
          <a:xfrm rot="2700000">
            <a:off x="6596588" y="3764698"/>
            <a:ext cx="515804" cy="515804"/>
          </a:xfrm>
          <a:prstGeom prst="roundRect">
            <a:avLst/>
          </a:pr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3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</p:spTree>
  </p:cSld>
  <p:clrMapOvr>
    <a:masterClrMapping/>
  </p:clrMapOvr>
  <p:transition spd="slow" advClick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三、其他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注意事项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701" y="1215955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音</a:t>
              </a:r>
              <a:r>
                <a:rPr 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画切换</a:t>
              </a:r>
              <a:endParaRPr lang="zh-CN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0907" y="1369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49.pngoutput_4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7000" y="1055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8" name="任意多边形: 形状 5"/>
          <p:cNvSpPr/>
          <p:nvPr/>
        </p:nvSpPr>
        <p:spPr>
          <a:xfrm>
            <a:off x="485065" y="292589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17" name="椭圆 36"/>
          <p:cNvSpPr/>
          <p:nvPr/>
        </p:nvSpPr>
        <p:spPr>
          <a:xfrm>
            <a:off x="587907" y="1496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" name="图片 17" descr="C:/Users/jyslp/AppData/Local/Temp/picturecompress_20211008115433/output_50.pngoutput_5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635" y="4254500"/>
            <a:ext cx="12214225" cy="27800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821180" y="2073275"/>
            <a:ext cx="915924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25000"/>
              </a:lnSpc>
              <a:buFont typeface="+mj-ea"/>
              <a:buAutoNum type="circleNumDbPlain"/>
            </a:pPr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确保主讲人和插入素材（音视频）的声音大小平稳适中，避免切换前后出现声音忽低忽高的现象，且要与片头声音在音量上保持一致。</a:t>
            </a:r>
            <a:endParaRPr lang="zh-CN" sz="24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457200" indent="-457200" fontAlgn="auto">
              <a:lnSpc>
                <a:spcPct val="125000"/>
              </a:lnSpc>
              <a:buFont typeface="+mj-ea"/>
              <a:buAutoNum type="circleNumDbPlain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如声音效果不佳或内容有误，务必再次录制，在后期剪辑时一并处理即可。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三、其他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注意事项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701" y="1215955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实验视频资源使用</a:t>
              </a:r>
              <a:endParaRPr lang="zh-CN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0907" y="1369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51.pngoutput_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8" name="任意多边形: 形状 5"/>
          <p:cNvSpPr/>
          <p:nvPr/>
        </p:nvSpPr>
        <p:spPr>
          <a:xfrm>
            <a:off x="552375" y="3059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pic>
        <p:nvPicPr>
          <p:cNvPr id="18" name="图片 17" descr="C:/Users/jyslp/AppData/Local/Temp/picturecompress_20211008115433/output_52.pngoutput_5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635" y="4254500"/>
            <a:ext cx="12214225" cy="27800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980555" y="1933575"/>
            <a:ext cx="520890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633730" fontAlgn="auto">
              <a:lnSpc>
                <a:spcPct val="125000"/>
              </a:lnSpc>
            </a:pPr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微课视频中如有实验内容，可提供实验视频。实验视频应为微课主讲教师进行实验操作、演示的现场视频。</a:t>
            </a:r>
            <a:r>
              <a:rPr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实验视频应多角度清晰呈现教师进行实验操作讲解、演示的画面及相关实验现象，可简单介绍实验目的、设计思路及创新点、实验原理、教学装备与教学融合性分析等。</a:t>
            </a:r>
            <a:endParaRPr sz="24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0" name="【1080P】【186_铝与盐酸反应实验】v0.3~1" descr="C:/Users/jyslp/AppData/Local/Temp/picturecompress_20211008115433/output_53.pngoutput_5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10" y="2019300"/>
            <a:ext cx="6227445" cy="400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三、其他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注意事项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701" y="1215955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格式要求</a:t>
              </a:r>
              <a:endParaRPr lang="zh-CN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0907" y="1369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54.pngoutput_5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7000" y="1055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18" name="图片 17" descr="C:/Users/jyslp/AppData/Local/Temp/picturecompress_20211008115433/output_55.pngoutput_5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635" y="4255770"/>
            <a:ext cx="12214225" cy="27800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842101" y="1998345"/>
            <a:ext cx="5390644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633730" fontAlgn="auto">
              <a:lnSpc>
                <a:spcPct val="125000"/>
              </a:lnSpc>
            </a:pPr>
            <a:r>
              <a:rPr sz="24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成品微课视频大小控制在1G以内，编码格式建议：视频编码格式H.264/25帧，码率8Mbps，音频ACC编码，码率128Kbps。</a:t>
            </a:r>
            <a:endParaRPr sz="2400" b="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633730" fontAlgn="auto">
              <a:lnSpc>
                <a:spcPct val="125000"/>
              </a:lnSpc>
            </a:pPr>
            <a:r>
              <a:rPr lang="zh-CN" altLang="en-US" sz="24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查看软件</a:t>
            </a:r>
            <a:r>
              <a:rPr lang="en-US" altLang="zh-CN" sz="24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:</a:t>
            </a:r>
            <a:r>
              <a:rPr lang="en-US" altLang="zh-CN" sz="2400" b="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mediaInfo</a:t>
            </a:r>
            <a:r>
              <a:rPr lang="en-US" altLang="zh-CN" sz="24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</a:t>
            </a:r>
            <a:r>
              <a:rPr lang="zh-CN" altLang="en-US" sz="24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免费）</a:t>
            </a:r>
            <a:endParaRPr lang="zh-CN" altLang="en-US" sz="2400" b="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633730" fontAlgn="auto">
              <a:lnSpc>
                <a:spcPct val="125000"/>
              </a:lnSpc>
            </a:pPr>
            <a:r>
              <a:rPr lang="en-US" altLang="zh-CN" sz="24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		 </a:t>
            </a:r>
            <a:r>
              <a:rPr lang="zh-CN" altLang="en-US" sz="24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格式工厂（免费）</a:t>
            </a:r>
            <a:endParaRPr lang="zh-CN" altLang="en-US" sz="2400" b="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0" name="图片 9" descr="C:/Users/jyslp/AppData/Local/Temp/picturecompress_20211008115433/output_56.pngoutput_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892300"/>
            <a:ext cx="6294120" cy="244221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18210" y="2593340"/>
            <a:ext cx="2356485" cy="17970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94485" y="3549650"/>
            <a:ext cx="4104005" cy="1593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94485" y="3997960"/>
            <a:ext cx="2527300" cy="1295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三、其他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注意事项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6701" y="1215955"/>
            <a:ext cx="4085643" cy="537474"/>
            <a:chOff x="4849960" y="2418813"/>
            <a:chExt cx="4085643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474518" y="2418813"/>
              <a:ext cx="34610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提交平台</a:t>
              </a:r>
              <a:endParaRPr lang="zh-CN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460907" y="1369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57.pngoutput_5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17" name="椭圆 36"/>
          <p:cNvSpPr/>
          <p:nvPr/>
        </p:nvSpPr>
        <p:spPr>
          <a:xfrm>
            <a:off x="587907" y="149656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" name="图片 17" descr="C:/Users/jyslp/AppData/Local/Temp/picturecompress_20211008115433/output_58.pngoutput_5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635" y="4255770"/>
            <a:ext cx="12214225" cy="2780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06195" y="1760220"/>
            <a:ext cx="740029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https://jpk.eduyun.cn/portal/html/jpk/1.html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 descr="C:/Users/jyslp/AppData/Local/Temp/picturecompress_20211008115433/output_59.pngoutput_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45" y="2357120"/>
            <a:ext cx="7353300" cy="31984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706485" y="2357120"/>
            <a:ext cx="2621280" cy="286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提交内容要完备：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视频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教学设计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学习任务单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作业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jyslp/AppData/Local/Temp/picturecompress_20211008115433/output_60.jpgoutput_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6205" y="-2651760"/>
            <a:ext cx="6903085" cy="12214860"/>
          </a:xfrm>
          <a:prstGeom prst="rect">
            <a:avLst/>
          </a:prstGeom>
        </p:spPr>
      </p:pic>
      <p:pic>
        <p:nvPicPr>
          <p:cNvPr id="5" name="图片 4" descr="C:/Users/jyslp/AppData/Local/Temp/picturecompress_20211008115433/output_61.pngoutput_6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7190" y="4445"/>
            <a:ext cx="5488305" cy="2605405"/>
          </a:xfrm>
          <a:prstGeom prst="rect">
            <a:avLst/>
          </a:prstGeom>
        </p:spPr>
      </p:pic>
      <p:pic>
        <p:nvPicPr>
          <p:cNvPr id="7" name="图片 6" descr="C:/Users/jyslp/AppData/Local/Temp/picturecompress_20211008115433/output_62.pngoutput_6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9350" y="1631950"/>
            <a:ext cx="5262880" cy="455168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63.pngoutput_6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00603" y="2043476"/>
            <a:ext cx="5262880" cy="13220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8000" dirty="0">
                <a:gradFill>
                  <a:gsLst>
                    <a:gs pos="0">
                      <a:srgbClr val="1D2679"/>
                    </a:gs>
                    <a:gs pos="100000">
                      <a:srgbClr val="A537DF"/>
                    </a:gs>
                  </a:gsLst>
                  <a:lin ang="27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感谢聆听！</a:t>
            </a:r>
            <a:endParaRPr lang="zh-CN" altLang="en-US" sz="8000" dirty="0">
              <a:gradFill>
                <a:gsLst>
                  <a:gs pos="0">
                    <a:srgbClr val="1D2679"/>
                  </a:gs>
                  <a:gs pos="100000">
                    <a:srgbClr val="A537DF"/>
                  </a:gs>
                </a:gsLst>
                <a:lin ang="2700000" scaled="0"/>
              </a:gra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99615" y="4033520"/>
            <a:ext cx="406463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北京</a:t>
            </a:r>
            <a:endParaRPr lang="zh-CN" altLang="en-US" sz="2000" b="1" dirty="0">
              <a:solidFill>
                <a:srgbClr val="3F3F3F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9" name="图片 8" descr="C:/Users/jyslp/AppData/Local/Temp/picturecompress_20211008115433/output_64.pngoutput_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11" y="110021"/>
            <a:ext cx="3167167" cy="384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jyslp/AppData/Local/Temp/picturecompress_20211008115433/output_9.jpgoutput_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6205" y="-2651760"/>
            <a:ext cx="6903085" cy="12214860"/>
          </a:xfrm>
          <a:prstGeom prst="rect">
            <a:avLst/>
          </a:prstGeom>
        </p:spPr>
      </p:pic>
      <p:pic>
        <p:nvPicPr>
          <p:cNvPr id="5" name="图片 4" descr="C:/Users/jyslp/AppData/Local/Temp/picturecompress_20211008115433/output_10.pngoutput_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7190" y="4445"/>
            <a:ext cx="5488305" cy="2605405"/>
          </a:xfrm>
          <a:prstGeom prst="rect">
            <a:avLst/>
          </a:prstGeom>
        </p:spPr>
      </p:pic>
      <p:pic>
        <p:nvPicPr>
          <p:cNvPr id="7" name="图片 6" descr="C:/Users/jyslp/AppData/Local/Temp/picturecompress_20211008115433/output_11.pngoutput_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9350" y="1631950"/>
            <a:ext cx="5262880" cy="455168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12.pngoutput_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00745" y="1051606"/>
            <a:ext cx="3910046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gradFill>
                  <a:gsLst>
                    <a:gs pos="0">
                      <a:srgbClr val="1D2679"/>
                    </a:gs>
                    <a:gs pos="100000">
                      <a:srgbClr val="A537DF"/>
                    </a:gs>
                  </a:gsLst>
                  <a:lin ang="2700000" scaled="0"/>
                </a:gradFill>
                <a:latin typeface="Century Gothic" panose="020B0502020202020204" pitchFamily="34" charset="0"/>
                <a:ea typeface="思源黑体旧字形 Normal" panose="020B0400000000000000" pitchFamily="34" charset="-128"/>
                <a:cs typeface="+mn-ea"/>
              </a:rPr>
              <a:t>Part 01</a:t>
            </a:r>
            <a:endParaRPr lang="zh-CN" altLang="en-US" sz="8800" dirty="0">
              <a:gradFill>
                <a:gsLst>
                  <a:gs pos="0">
                    <a:srgbClr val="1D2679"/>
                  </a:gs>
                  <a:gs pos="100000">
                    <a:srgbClr val="A537DF"/>
                  </a:gs>
                </a:gsLst>
                <a:lin ang="2700000" scaled="0"/>
              </a:gradFill>
              <a:latin typeface="Century Gothic" panose="020B0502020202020204" pitchFamily="34" charset="0"/>
              <a:ea typeface="思源黑体旧字形 Normal" panose="020B0400000000000000" pitchFamily="34" charset="-128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00745" y="2904799"/>
            <a:ext cx="50831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zh-CN" sz="6000" b="1" dirty="0">
                <a:latin typeface="黑体" panose="02010609060101010101" pitchFamily="49" charset="-122"/>
                <a:ea typeface="黑体" panose="02010609060101010101" pitchFamily="49" charset="-122"/>
              </a:rPr>
              <a:t>课前录制准备</a:t>
            </a:r>
            <a:endParaRPr lang="zh-CN" altLang="en-US" sz="6000" b="1" dirty="0">
              <a:solidFill>
                <a:srgbClr val="3F3F3F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C:/Users/jyslp/AppData/Local/Temp/picturecompress_20211008115433/output_13.pngoutput_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447"/>
            <a:ext cx="4001095" cy="55399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一、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课前录制准备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88592" y="1164191"/>
            <a:ext cx="3218794" cy="563830"/>
            <a:chOff x="4849960" y="2392457"/>
            <a:chExt cx="3218794" cy="563830"/>
          </a:xfrm>
        </p:grpSpPr>
        <p:sp>
          <p:nvSpPr>
            <p:cNvPr id="11" name="TextBox 19"/>
            <p:cNvSpPr txBox="1"/>
            <p:nvPr/>
          </p:nvSpPr>
          <p:spPr>
            <a:xfrm>
              <a:off x="5361577" y="2392457"/>
              <a:ext cx="2707177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基本准备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1067004" y="1294108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9" name="图片 59" descr="C:/Users/jyslp/AppData/Local/Temp/picturecompress_20211008115433/output_14.jpgoutput_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80" y="1727835"/>
            <a:ext cx="5451475" cy="4361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93255" y="1920240"/>
            <a:ext cx="509841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43255" algn="l" fontAlgn="auto">
              <a:lnSpc>
                <a:spcPct val="125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形式：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PPT+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主讲教师真人。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  <a:p>
            <a:pPr indent="643255" algn="l" fontAlgn="auto">
              <a:lnSpc>
                <a:spcPct val="125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设备：单（双）机位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+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数字大屏（不小于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86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英寸）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+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专用麦克风。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  <a:p>
            <a:pPr indent="643255" algn="l" fontAlgn="auto">
              <a:lnSpc>
                <a:spcPct val="125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场地：光照充足、均匀，相对隔音、无干扰。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C:/Users/jyslp/AppData/Local/Temp/picturecompress_20211008115433/output_15.pngoutput_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447"/>
            <a:ext cx="4001095" cy="55399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一、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课前录制准备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88592" y="1164191"/>
            <a:ext cx="3056869" cy="563830"/>
            <a:chOff x="4849960" y="2392457"/>
            <a:chExt cx="3056869" cy="563830"/>
          </a:xfrm>
        </p:grpSpPr>
        <p:sp>
          <p:nvSpPr>
            <p:cNvPr id="11" name="TextBox 19"/>
            <p:cNvSpPr txBox="1"/>
            <p:nvPr/>
          </p:nvSpPr>
          <p:spPr>
            <a:xfrm>
              <a:off x="5199652" y="2392457"/>
              <a:ext cx="2707177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2.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服装准备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1067004" y="1294108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858128" y="1685940"/>
            <a:ext cx="5655834" cy="396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避开服装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logo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标识</a:t>
            </a:r>
            <a:endParaRPr kumimoji="0" lang="en-US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不穿细条纹黑白相间的衣服</a:t>
            </a:r>
            <a:endParaRPr kumimoji="0" lang="en-US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不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穿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戴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有亮片反光的服饰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不穿纯黑纯白色、荧光色的服装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裙装上下分体，连体要有腰带</a:t>
            </a:r>
            <a:endParaRPr lang="zh-CN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0" indent="-457200" algn="l" eaLnBrk="0" fontAlgn="base" hangingPunct="0">
              <a:lnSpc>
                <a:spcPct val="150000"/>
              </a:lnSpc>
              <a:buClrTx/>
              <a:buSzTx/>
              <a:buFont typeface="+mj-ea"/>
              <a:buAutoNum type="circleNumDbPlain"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饰品：不应有反光饰物</a:t>
            </a:r>
            <a:endParaRPr lang="zh-CN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多带几身衣服现场调换</a:t>
            </a: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49" name="图片 0" descr="C:/Users/jyslp/AppData/Local/Temp/picturecompress_20211008115433/output_16.jpgoutput_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242" y="1831582"/>
            <a:ext cx="4335462" cy="43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/Users/jyslp/AppData/Local/Temp/picturecompress_20211008115433/output_17.pngoutput_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447"/>
            <a:ext cx="4001095" cy="55399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一、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课前录制准备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88592" y="1190547"/>
            <a:ext cx="3024398" cy="537474"/>
            <a:chOff x="4849960" y="2418813"/>
            <a:chExt cx="3024398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300184" y="2425940"/>
              <a:ext cx="257417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3.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声音准备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1067004" y="1294108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024256" y="2707805"/>
            <a:ext cx="2709948" cy="128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领夹麦位置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连接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线隐藏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 descr="C:/Users/jyslp/AppData/Local/Temp/picturecompress_20211008115433/output_18.jpgoutput_18"/>
          <p:cNvPicPr/>
          <p:nvPr/>
        </p:nvPicPr>
        <p:blipFill>
          <a:blip r:embed="rId2"/>
          <a:stretch>
            <a:fillRect/>
          </a:stretch>
        </p:blipFill>
        <p:spPr>
          <a:xfrm>
            <a:off x="1620687" y="2035858"/>
            <a:ext cx="4796738" cy="3067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/Users/jyslp/AppData/Local/Temp/picturecompress_20211008115433/output_19.pngoutput_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447"/>
            <a:ext cx="4001095" cy="55399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一、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课前录制准备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88592" y="1190547"/>
            <a:ext cx="3024398" cy="537474"/>
            <a:chOff x="4849960" y="2418813"/>
            <a:chExt cx="3024398" cy="537474"/>
          </a:xfrm>
        </p:grpSpPr>
        <p:sp>
          <p:nvSpPr>
            <p:cNvPr id="11" name="TextBox 19"/>
            <p:cNvSpPr txBox="1"/>
            <p:nvPr/>
          </p:nvSpPr>
          <p:spPr>
            <a:xfrm>
              <a:off x="5300184" y="2425940"/>
              <a:ext cx="257417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4.PPT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准备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1067004" y="1294108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98600" y="1933575"/>
            <a:ext cx="9817735" cy="332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使用规定的模板制作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PPT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PPT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中使用常用字体，文字颜色与背景对比明显。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文字适中，不要呈现过多文字，建议字号不要小于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号。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2800" b="1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避免过多的转场动画。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如果插入图片视频等素材，要一并提供给视频制作人员。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586"/>
            <a:ext cx="3977640" cy="5537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三、其他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注意事项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sp>
        <p:nvSpPr>
          <p:cNvPr id="25" name="椭圆 36"/>
          <p:cNvSpPr/>
          <p:nvPr/>
        </p:nvSpPr>
        <p:spPr>
          <a:xfrm>
            <a:off x="1050822" y="132638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C:/Users/jyslp/AppData/Local/Temp/picturecompress_20211008115433/output_20.pngoutput_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pic>
        <p:nvPicPr>
          <p:cNvPr id="6" name="图片 5" descr="C:/Users/jyslp/AppData/Local/Temp/picturecompress_20211008115433/output_21.pngoutput_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5" y="1753235"/>
            <a:ext cx="6325235" cy="3556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45375" y="1753235"/>
            <a:ext cx="409829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 fontAlgn="auto">
              <a:lnSpc>
                <a:spcPct val="125000"/>
              </a:lnSpc>
            </a:pPr>
            <a:r>
              <a:rPr 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微课视频要求含有片头，时长不超过</a:t>
            </a:r>
            <a:r>
              <a:rPr 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</a:t>
            </a:r>
            <a:r>
              <a:rPr 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秒钟，文字信息包括：教材版本、学科、年级、课名、主讲教师及学校等信息。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8592" y="1190547"/>
            <a:ext cx="5704840" cy="537474"/>
            <a:chOff x="4849960" y="2418813"/>
            <a:chExt cx="5704840" cy="537474"/>
          </a:xfrm>
        </p:grpSpPr>
        <p:sp>
          <p:nvSpPr>
            <p:cNvPr id="8" name="TextBox 19"/>
            <p:cNvSpPr txBox="1"/>
            <p:nvPr/>
          </p:nvSpPr>
          <p:spPr>
            <a:xfrm>
              <a:off x="5300175" y="2425798"/>
              <a:ext cx="525462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4.PPT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准备</a:t>
              </a:r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片头信息</a:t>
              </a:r>
              <a:endParaRPr lang="zh-CN" alt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28915"/>
            <a:ext cx="12192000" cy="54541"/>
          </a:xfrm>
          <a:prstGeom prst="rect">
            <a:avLst/>
          </a:prstGeom>
          <a:gradFill flip="none" rotWithShape="1"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" name="任意多边形: 形状 5"/>
          <p:cNvSpPr/>
          <p:nvPr/>
        </p:nvSpPr>
        <p:spPr>
          <a:xfrm>
            <a:off x="425375" y="293224"/>
            <a:ext cx="625735" cy="493853"/>
          </a:xfrm>
          <a:custGeom>
            <a:avLst/>
            <a:gdLst/>
            <a:ahLst/>
            <a:cxnLst/>
            <a:rect l="l" t="t" r="r" b="b"/>
            <a:pathLst>
              <a:path w="407747" h="321809">
                <a:moveTo>
                  <a:pt x="194731" y="180103"/>
                </a:moveTo>
                <a:lnTo>
                  <a:pt x="168219" y="206616"/>
                </a:lnTo>
                <a:lnTo>
                  <a:pt x="168219" y="219415"/>
                </a:lnTo>
                <a:lnTo>
                  <a:pt x="190160" y="219415"/>
                </a:lnTo>
                <a:lnTo>
                  <a:pt x="190160" y="241357"/>
                </a:lnTo>
                <a:lnTo>
                  <a:pt x="202959" y="241357"/>
                </a:lnTo>
                <a:lnTo>
                  <a:pt x="229472" y="214844"/>
                </a:lnTo>
                <a:close/>
                <a:moveTo>
                  <a:pt x="299811" y="75024"/>
                </a:moveTo>
                <a:cubicBezTo>
                  <a:pt x="298553" y="75062"/>
                  <a:pt x="297277" y="75729"/>
                  <a:pt x="295982" y="77024"/>
                </a:cubicBezTo>
                <a:lnTo>
                  <a:pt x="215987" y="157019"/>
                </a:lnTo>
                <a:cubicBezTo>
                  <a:pt x="213397" y="159609"/>
                  <a:pt x="213321" y="162124"/>
                  <a:pt x="215758" y="164562"/>
                </a:cubicBezTo>
                <a:cubicBezTo>
                  <a:pt x="218196" y="166999"/>
                  <a:pt x="220711" y="166923"/>
                  <a:pt x="223301" y="164333"/>
                </a:cubicBezTo>
                <a:lnTo>
                  <a:pt x="303296" y="84338"/>
                </a:lnTo>
                <a:cubicBezTo>
                  <a:pt x="305886" y="81747"/>
                  <a:pt x="305963" y="79233"/>
                  <a:pt x="303525" y="76795"/>
                </a:cubicBezTo>
                <a:cubicBezTo>
                  <a:pt x="302306" y="75576"/>
                  <a:pt x="301068" y="74986"/>
                  <a:pt x="299811" y="75024"/>
                </a:cubicBezTo>
                <a:close/>
                <a:moveTo>
                  <a:pt x="299868" y="43883"/>
                </a:moveTo>
                <a:lnTo>
                  <a:pt x="365692" y="109708"/>
                </a:lnTo>
                <a:lnTo>
                  <a:pt x="212102" y="263298"/>
                </a:lnTo>
                <a:lnTo>
                  <a:pt x="146277" y="263298"/>
                </a:lnTo>
                <a:lnTo>
                  <a:pt x="146277" y="197474"/>
                </a:lnTo>
                <a:close/>
                <a:moveTo>
                  <a:pt x="351065" y="1829"/>
                </a:moveTo>
                <a:cubicBezTo>
                  <a:pt x="357159" y="1829"/>
                  <a:pt x="362340" y="3962"/>
                  <a:pt x="366606" y="8228"/>
                </a:cubicBezTo>
                <a:lnTo>
                  <a:pt x="401347" y="42969"/>
                </a:lnTo>
                <a:cubicBezTo>
                  <a:pt x="405614" y="47235"/>
                  <a:pt x="407747" y="52416"/>
                  <a:pt x="407747" y="58511"/>
                </a:cubicBezTo>
                <a:cubicBezTo>
                  <a:pt x="407747" y="64606"/>
                  <a:pt x="405614" y="69786"/>
                  <a:pt x="401347" y="74053"/>
                </a:cubicBezTo>
                <a:lnTo>
                  <a:pt x="380320" y="95080"/>
                </a:lnTo>
                <a:lnTo>
                  <a:pt x="314495" y="29255"/>
                </a:lnTo>
                <a:lnTo>
                  <a:pt x="335523" y="8228"/>
                </a:lnTo>
                <a:cubicBezTo>
                  <a:pt x="339789" y="3962"/>
                  <a:pt x="344970" y="1829"/>
                  <a:pt x="351065" y="1829"/>
                </a:cubicBezTo>
                <a:close/>
                <a:moveTo>
                  <a:pt x="65825" y="0"/>
                </a:moveTo>
                <a:lnTo>
                  <a:pt x="255985" y="0"/>
                </a:lnTo>
                <a:cubicBezTo>
                  <a:pt x="265584" y="0"/>
                  <a:pt x="274498" y="1905"/>
                  <a:pt x="282726" y="5714"/>
                </a:cubicBezTo>
                <a:cubicBezTo>
                  <a:pt x="285011" y="6781"/>
                  <a:pt x="286383" y="8533"/>
                  <a:pt x="286840" y="10971"/>
                </a:cubicBezTo>
                <a:cubicBezTo>
                  <a:pt x="287297" y="13561"/>
                  <a:pt x="286611" y="15771"/>
                  <a:pt x="284783" y="17599"/>
                </a:cubicBezTo>
                <a:lnTo>
                  <a:pt x="273584" y="28798"/>
                </a:lnTo>
                <a:cubicBezTo>
                  <a:pt x="271450" y="30932"/>
                  <a:pt x="269012" y="31541"/>
                  <a:pt x="266270" y="30627"/>
                </a:cubicBezTo>
                <a:cubicBezTo>
                  <a:pt x="262765" y="29713"/>
                  <a:pt x="259337" y="29255"/>
                  <a:pt x="255985" y="29255"/>
                </a:cubicBezTo>
                <a:lnTo>
                  <a:pt x="65825" y="29255"/>
                </a:lnTo>
                <a:cubicBezTo>
                  <a:pt x="55768" y="29255"/>
                  <a:pt x="47159" y="32836"/>
                  <a:pt x="39998" y="39998"/>
                </a:cubicBezTo>
                <a:cubicBezTo>
                  <a:pt x="32836" y="47159"/>
                  <a:pt x="29256" y="55768"/>
                  <a:pt x="29256" y="65825"/>
                </a:cubicBezTo>
                <a:lnTo>
                  <a:pt x="29256" y="255984"/>
                </a:lnTo>
                <a:cubicBezTo>
                  <a:pt x="29256" y="266041"/>
                  <a:pt x="32836" y="274650"/>
                  <a:pt x="39998" y="281811"/>
                </a:cubicBezTo>
                <a:cubicBezTo>
                  <a:pt x="47159" y="288973"/>
                  <a:pt x="55768" y="292554"/>
                  <a:pt x="65825" y="292554"/>
                </a:cubicBezTo>
                <a:lnTo>
                  <a:pt x="255985" y="292554"/>
                </a:lnTo>
                <a:cubicBezTo>
                  <a:pt x="266041" y="292554"/>
                  <a:pt x="274650" y="288973"/>
                  <a:pt x="281812" y="281811"/>
                </a:cubicBezTo>
                <a:cubicBezTo>
                  <a:pt x="288973" y="274650"/>
                  <a:pt x="292554" y="266041"/>
                  <a:pt x="292554" y="255984"/>
                </a:cubicBezTo>
                <a:lnTo>
                  <a:pt x="292554" y="227186"/>
                </a:lnTo>
                <a:cubicBezTo>
                  <a:pt x="292554" y="225205"/>
                  <a:pt x="293239" y="223529"/>
                  <a:pt x="294611" y="222158"/>
                </a:cubicBezTo>
                <a:lnTo>
                  <a:pt x="309239" y="207530"/>
                </a:lnTo>
                <a:cubicBezTo>
                  <a:pt x="311524" y="205245"/>
                  <a:pt x="314191" y="204711"/>
                  <a:pt x="317238" y="205930"/>
                </a:cubicBezTo>
                <a:cubicBezTo>
                  <a:pt x="320285" y="207149"/>
                  <a:pt x="321809" y="209359"/>
                  <a:pt x="321809" y="212559"/>
                </a:cubicBezTo>
                <a:lnTo>
                  <a:pt x="321809" y="255984"/>
                </a:lnTo>
                <a:cubicBezTo>
                  <a:pt x="321809" y="274117"/>
                  <a:pt x="315371" y="289621"/>
                  <a:pt x="302496" y="302496"/>
                </a:cubicBezTo>
                <a:cubicBezTo>
                  <a:pt x="289621" y="315371"/>
                  <a:pt x="274117" y="321809"/>
                  <a:pt x="255985" y="321809"/>
                </a:cubicBezTo>
                <a:lnTo>
                  <a:pt x="65825" y="321809"/>
                </a:lnTo>
                <a:cubicBezTo>
                  <a:pt x="47693" y="321809"/>
                  <a:pt x="32189" y="315371"/>
                  <a:pt x="19313" y="302496"/>
                </a:cubicBezTo>
                <a:cubicBezTo>
                  <a:pt x="6438" y="289621"/>
                  <a:pt x="0" y="274117"/>
                  <a:pt x="0" y="255984"/>
                </a:cubicBezTo>
                <a:lnTo>
                  <a:pt x="0" y="65825"/>
                </a:lnTo>
                <a:cubicBezTo>
                  <a:pt x="0" y="47692"/>
                  <a:pt x="6438" y="32189"/>
                  <a:pt x="19313" y="19313"/>
                </a:cubicBezTo>
                <a:cubicBezTo>
                  <a:pt x="32189" y="6438"/>
                  <a:pt x="47693" y="0"/>
                  <a:pt x="65825" y="0"/>
                </a:cubicBezTo>
                <a:close/>
              </a:path>
            </a:pathLst>
          </a:custGeom>
          <a:gradFill>
            <a:gsLst>
              <a:gs pos="0">
                <a:srgbClr val="1D2679"/>
              </a:gs>
              <a:gs pos="100000">
                <a:srgbClr val="A537DF"/>
              </a:gs>
            </a:gsLst>
            <a:lin ang="270000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1598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FontAwesome"/>
            </a:endParaRPr>
          </a:p>
        </p:txBody>
      </p:sp>
      <p:sp>
        <p:nvSpPr>
          <p:cNvPr id="4" name="Rectangle 11"/>
          <p:cNvSpPr/>
          <p:nvPr/>
        </p:nvSpPr>
        <p:spPr bwMode="auto">
          <a:xfrm>
            <a:off x="1238284" y="262447"/>
            <a:ext cx="4001095" cy="55399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/>
          <a:p>
            <a:pPr marL="0" marR="0" lvl="0" indent="0" algn="l" defTabSz="228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一、</a:t>
            </a:r>
            <a:r>
              <a:rPr lang="zh-CN" altLang="en-US" sz="36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Bebas Neue" charset="0"/>
              </a:rPr>
              <a:t>课前录制准备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Bebas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13529" y="1214034"/>
            <a:ext cx="3003584" cy="575745"/>
            <a:chOff x="4849960" y="2380542"/>
            <a:chExt cx="3003584" cy="575745"/>
          </a:xfrm>
        </p:grpSpPr>
        <p:sp>
          <p:nvSpPr>
            <p:cNvPr id="11" name="TextBox 19"/>
            <p:cNvSpPr txBox="1"/>
            <p:nvPr/>
          </p:nvSpPr>
          <p:spPr>
            <a:xfrm>
              <a:off x="5279370" y="2380542"/>
              <a:ext cx="257417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r>
                <a:rPr lang="en-US" altLang="zh-CN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5.</a:t>
              </a:r>
              <a:r>
                <a:rPr lang="zh-CN" altLang="en-US" sz="2800" b="1" dirty="0">
                  <a:solidFill>
                    <a:srgbClr val="1D2C3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录前准备</a:t>
              </a:r>
              <a:endParaRPr lang="en-US" sz="2800" b="1" dirty="0">
                <a:solidFill>
                  <a:srgbClr val="1D2C3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49960" y="2418813"/>
              <a:ext cx="537474" cy="537474"/>
            </a:xfrm>
            <a:prstGeom prst="ellipse">
              <a:avLst/>
            </a:prstGeom>
            <a:gradFill flip="none" rotWithShape="1">
              <a:gsLst>
                <a:gs pos="0">
                  <a:srgbClr val="1D2679"/>
                </a:gs>
                <a:gs pos="76000">
                  <a:srgbClr val="A537D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3" rIns="91424" bIns="45713" anchor="ctr"/>
            <a:lstStyle/>
            <a:p>
              <a:pPr algn="ctr"/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25" name="椭圆 36"/>
          <p:cNvSpPr/>
          <p:nvPr/>
        </p:nvSpPr>
        <p:spPr>
          <a:xfrm>
            <a:off x="1086827" y="1330792"/>
            <a:ext cx="271812" cy="263386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 descr="C:/Users/jyslp/AppData/Local/Temp/picturecompress_20211008115433/output_22.pngoutput_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4127500"/>
            <a:ext cx="12214225" cy="2780030"/>
          </a:xfrm>
          <a:prstGeom prst="rect">
            <a:avLst/>
          </a:prstGeom>
        </p:spPr>
      </p:pic>
      <p:sp>
        <p:nvSpPr>
          <p:cNvPr id="10" name="Rectangle 2" descr="7b0a202020202262756c6c6574223a20227b5c2263617465676f727949645c223a31303031322c5c2274656d706c61746549645c223a32303233313331327d220a7d0a"/>
          <p:cNvSpPr>
            <a:spLocks noChangeArrowheads="1"/>
          </p:cNvSpPr>
          <p:nvPr/>
        </p:nvSpPr>
        <p:spPr bwMode="auto">
          <a:xfrm>
            <a:off x="7281545" y="2340567"/>
            <a:ext cx="4234815" cy="217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l">
              <a:lnSpc>
                <a:spcPct val="200000"/>
              </a:lnSpc>
              <a:buBlip>
                <a:blip r:embed="rId2"/>
              </a:buBlip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化妆：很有必要，不能忽视。</a:t>
            </a:r>
            <a:endParaRPr lang="zh-CN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200000"/>
              </a:lnSpc>
              <a:buBlip>
                <a:blip r:embed="rId2"/>
              </a:buBlip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课件：提前测试，确保效果。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200000"/>
              </a:lnSpc>
              <a:buBlip>
                <a:blip r:embed="rId2"/>
              </a:buBlip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设备：团队磨合，音视同试。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 descr="C:/Users/jyslp/AppData/Local/Temp/picturecompress_20211008115433/output_23.pngoutput_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20" y="2225675"/>
            <a:ext cx="5723255" cy="3211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  <p:bldP spid="10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xpvggza">
      <a:majorFont>
        <a:latin typeface="Arial"/>
        <a:ea typeface="思源黑体 CN Bold"/>
        <a:cs typeface=""/>
      </a:majorFont>
      <a:minorFont>
        <a:latin typeface="Arial"/>
        <a:ea typeface="思源黑体 CN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WPS 演示</Application>
  <PresentationFormat>宽屏</PresentationFormat>
  <Paragraphs>173</Paragraphs>
  <Slides>24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汉仪星球体W</vt:lpstr>
      <vt:lpstr>黑体</vt:lpstr>
      <vt:lpstr>Century Gothic</vt:lpstr>
      <vt:lpstr>思源黑体旧字形 Normal</vt:lpstr>
      <vt:lpstr>FontAwesome</vt:lpstr>
      <vt:lpstr>Bebas Neue</vt:lpstr>
      <vt:lpstr>Segoe Print</vt:lpstr>
      <vt:lpstr>EngraversGothic BT</vt:lpstr>
      <vt:lpstr>Times New Roman</vt:lpstr>
      <vt:lpstr>等线</vt:lpstr>
      <vt:lpstr>Arial Unicode MS</vt:lpstr>
      <vt:lpstr>Calibri Light</vt:lpstr>
      <vt:lpstr>Calibri</vt:lpstr>
      <vt:lpstr>思源黑体 CN Bold</vt:lpstr>
      <vt:lpstr>Yu Gothic UI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摄图网699PIC.COM</dc:creator>
  <cp:lastModifiedBy>jyslp</cp:lastModifiedBy>
  <cp:revision>58</cp:revision>
  <dcterms:created xsi:type="dcterms:W3CDTF">2019-05-27T09:07:00Z</dcterms:created>
  <dcterms:modified xsi:type="dcterms:W3CDTF">2021-10-08T06:12:14Z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1B1EF3DB510C4B929EE1058A4E671D27</vt:lpwstr>
  </property>
</Properties>
</file>