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
  </p:notesMasterIdLst>
  <p:handoutMasterIdLst>
    <p:handoutMasterId r:id="rId45"/>
  </p:handoutMasterIdLst>
  <p:sldIdLst>
    <p:sldId id="3131" r:id="rId3"/>
    <p:sldId id="3061" r:id="rId4"/>
    <p:sldId id="3154" r:id="rId6"/>
    <p:sldId id="3247" r:id="rId7"/>
    <p:sldId id="3085" r:id="rId8"/>
    <p:sldId id="3108" r:id="rId9"/>
    <p:sldId id="3106" r:id="rId10"/>
    <p:sldId id="3107" r:id="rId11"/>
    <p:sldId id="3110" r:id="rId12"/>
    <p:sldId id="3109" r:id="rId13"/>
    <p:sldId id="3199" r:id="rId14"/>
    <p:sldId id="3200" r:id="rId15"/>
    <p:sldId id="3111" r:id="rId16"/>
    <p:sldId id="3113" r:id="rId17"/>
    <p:sldId id="3112" r:id="rId18"/>
    <p:sldId id="3114" r:id="rId19"/>
    <p:sldId id="3116" r:id="rId20"/>
    <p:sldId id="3115" r:id="rId21"/>
    <p:sldId id="3328" r:id="rId22"/>
    <p:sldId id="3353" r:id="rId23"/>
    <p:sldId id="3330" r:id="rId24"/>
    <p:sldId id="3176" r:id="rId25"/>
    <p:sldId id="3118" r:id="rId26"/>
    <p:sldId id="3177" r:id="rId27"/>
    <p:sldId id="3119" r:id="rId28"/>
    <p:sldId id="3301" r:id="rId29"/>
    <p:sldId id="3193" r:id="rId30"/>
    <p:sldId id="3122" r:id="rId31"/>
    <p:sldId id="3123" r:id="rId32"/>
    <p:sldId id="3093" r:id="rId33"/>
    <p:sldId id="3178" r:id="rId34"/>
    <p:sldId id="3179" r:id="rId35"/>
    <p:sldId id="3120" r:id="rId36"/>
    <p:sldId id="3124" r:id="rId37"/>
    <p:sldId id="3195" r:id="rId38"/>
    <p:sldId id="3180" r:id="rId39"/>
    <p:sldId id="3332" r:id="rId40"/>
    <p:sldId id="3297" r:id="rId41"/>
    <p:sldId id="3334" r:id="rId42"/>
    <p:sldId id="3188" r:id="rId43"/>
    <p:sldId id="3299" r:id="rId44"/>
  </p:sldIdLst>
  <p:sldSz cx="12858750" cy="7232650"/>
  <p:notesSz cx="6858000" cy="9144000"/>
  <p:custDataLst>
    <p:tags r:id="rId50"/>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作者"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3C3"/>
    <a:srgbClr val="A91D7F"/>
    <a:srgbClr val="C84E97"/>
    <a:srgbClr val="BC3A8B"/>
    <a:srgbClr val="2AB2CC"/>
    <a:srgbClr val="C3172B"/>
    <a:srgbClr val="E62E18"/>
    <a:srgbClr val="C0E2E7"/>
    <a:srgbClr val="CBE8ED"/>
    <a:srgbClr val="F34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9" autoAdjust="0"/>
    <p:restoredTop sz="95317" autoAdjust="0"/>
  </p:normalViewPr>
  <p:slideViewPr>
    <p:cSldViewPr>
      <p:cViewPr varScale="1">
        <p:scale>
          <a:sx n="112" d="100"/>
          <a:sy n="112" d="100"/>
        </p:scale>
        <p:origin x="189" y="42"/>
      </p:cViewPr>
      <p:guideLst>
        <p:guide orient="horz" pos="191"/>
        <p:guide orient="horz" pos="4310"/>
        <p:guide pos="4010"/>
        <p:guide pos="512"/>
        <p:guide pos="7458"/>
        <p:guide pos="6781"/>
      </p:guideLst>
    </p:cSldViewPr>
  </p:slideViewPr>
  <p:outlineViewPr>
    <p:cViewPr>
      <p:scale>
        <a:sx n="100" d="100"/>
        <a:sy n="100" d="100"/>
      </p:scale>
      <p:origin x="0" y="-9972"/>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52.xml"/><Relationship Id="rId5" Type="http://schemas.openxmlformats.org/officeDocument/2006/relationships/notesMaster" Target="notesMasters/notesMaster1.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CB4E694-B54C-43DB-9927-8823E2FE6638}" type="doc">
      <dgm:prSet loTypeId="urn:microsoft.com/office/officeart/2009/layout/CircleArrowProcess#1" loCatId="cycle" qsTypeId="urn:microsoft.com/office/officeart/2005/8/quickstyle/simple1#1" qsCatId="simple" csTypeId="urn:microsoft.com/office/officeart/2005/8/colors/accent1_2#1" csCatId="accent1" phldr="1"/>
      <dgm:spPr/>
      <dgm:t>
        <a:bodyPr/>
        <a:lstStyle/>
        <a:p>
          <a:endParaRPr lang="zh-CN" altLang="en-US"/>
        </a:p>
      </dgm:t>
    </dgm:pt>
    <dgm:pt modelId="{DAE2F46A-3749-41A7-AF4A-C220C5D8D5CB}" cxnId="{C0F3E3B6-D0EB-4600-A084-3A602AFED381}" type="parTrans">
      <dgm:prSet/>
      <dgm:spPr/>
      <dgm:t>
        <a:bodyPr/>
        <a:lstStyle/>
        <a:p>
          <a:endParaRPr lang="zh-CN" altLang="en-US"/>
        </a:p>
      </dgm:t>
    </dgm:pt>
    <dgm:pt modelId="{71EB6771-B19E-4C84-8BA9-1B5ED77662D1}">
      <dgm:prSet phldrT="[文本]" custT="1"/>
      <dgm:spPr/>
      <dgm:t>
        <a:bodyPr/>
        <a:lstStyle/>
        <a:p>
          <a:r>
            <a:rPr lang="zh-CN" altLang="en-US" sz="4000" b="1">
              <a:latin typeface="黑体" panose="02010609060101010101" pitchFamily="49" charset="-122"/>
              <a:ea typeface="黑体" panose="02010609060101010101" pitchFamily="49" charset="-122"/>
            </a:rPr>
            <a:t>深圳</a:t>
          </a:r>
        </a:p>
      </dgm:t>
    </dgm:pt>
    <dgm:pt modelId="{48586A86-57F8-4E3D-B3A1-5A0F2BC3349A}" cxnId="{C0F3E3B6-D0EB-4600-A084-3A602AFED381}" type="sibTrans">
      <dgm:prSet/>
      <dgm:spPr/>
      <dgm:t>
        <a:bodyPr/>
        <a:lstStyle/>
        <a:p>
          <a:endParaRPr lang="zh-CN" altLang="en-US"/>
        </a:p>
      </dgm:t>
    </dgm:pt>
    <dgm:pt modelId="{F8BDC107-1BAB-49F6-B433-EFF1A23761D6}" cxnId="{7C6C5A3A-8665-46E6-82F5-CF514A4FE060}" type="parTrans">
      <dgm:prSet/>
      <dgm:spPr/>
      <dgm:t>
        <a:bodyPr/>
        <a:lstStyle/>
        <a:p>
          <a:endParaRPr lang="zh-CN" altLang="en-US"/>
        </a:p>
      </dgm:t>
    </dgm:pt>
    <dgm:pt modelId="{0169650D-D44D-4A43-AF38-FDBE048437A1}">
      <dgm:prSet phldrT="[文本]" custT="1"/>
      <dgm:spPr/>
      <dgm:t>
        <a:bodyPr/>
        <a:lstStyle/>
        <a:p>
          <a:r>
            <a:rPr lang="zh-CN" altLang="en-US" sz="4000" b="1">
              <a:latin typeface="黑体" panose="02010609060101010101" pitchFamily="49" charset="-122"/>
              <a:ea typeface="黑体" panose="02010609060101010101" pitchFamily="49" charset="-122"/>
            </a:rPr>
            <a:t>上海</a:t>
          </a:r>
        </a:p>
      </dgm:t>
    </dgm:pt>
    <dgm:pt modelId="{4FE039F7-1E10-4D04-903E-730C27CDADB1}" cxnId="{7C6C5A3A-8665-46E6-82F5-CF514A4FE060}" type="sibTrans">
      <dgm:prSet/>
      <dgm:spPr/>
      <dgm:t>
        <a:bodyPr/>
        <a:lstStyle/>
        <a:p>
          <a:endParaRPr lang="zh-CN" altLang="en-US"/>
        </a:p>
      </dgm:t>
    </dgm:pt>
    <dgm:pt modelId="{D7CD0C16-9E59-4918-A1BA-428F0939C545}" cxnId="{D2B10EF9-EA3A-466D-A9AA-E2AADCA8FB94}" type="parTrans">
      <dgm:prSet/>
      <dgm:spPr/>
      <dgm:t>
        <a:bodyPr/>
        <a:lstStyle/>
        <a:p>
          <a:endParaRPr lang="zh-CN" altLang="en-US"/>
        </a:p>
      </dgm:t>
    </dgm:pt>
    <dgm:pt modelId="{A2F78B51-B85B-45CD-BE6E-F9CC32B1A145}">
      <dgm:prSet phldrT="[文本]" custT="1"/>
      <dgm:spPr/>
      <dgm:t>
        <a:bodyPr/>
        <a:lstStyle/>
        <a:p>
          <a:r>
            <a:rPr lang="zh-CN" altLang="en-US" sz="4000" b="1">
              <a:latin typeface="黑体" panose="02010609060101010101" pitchFamily="49" charset="-122"/>
              <a:ea typeface="黑体" panose="02010609060101010101" pitchFamily="49" charset="-122"/>
            </a:rPr>
            <a:t>世贸</a:t>
          </a:r>
        </a:p>
      </dgm:t>
    </dgm:pt>
    <dgm:pt modelId="{CFF74B3F-66DC-41F0-B1DB-A80D6311FD98}" cxnId="{D2B10EF9-EA3A-466D-A9AA-E2AADCA8FB94}" type="sibTrans">
      <dgm:prSet/>
      <dgm:spPr/>
      <dgm:t>
        <a:bodyPr/>
        <a:lstStyle/>
        <a:p>
          <a:endParaRPr lang="zh-CN" altLang="en-US"/>
        </a:p>
      </dgm:t>
    </dgm:pt>
    <dgm:pt modelId="{D4C48355-E532-4380-BD86-EDB34188F8FC}" type="pres">
      <dgm:prSet presAssocID="{2CB4E694-B54C-43DB-9927-8823E2FE6638}" presName="Name0" presStyleCnt="0">
        <dgm:presLayoutVars>
          <dgm:chMax val="7"/>
          <dgm:chPref val="7"/>
          <dgm:dir/>
          <dgm:animLvl val="lvl"/>
        </dgm:presLayoutVars>
      </dgm:prSet>
      <dgm:spPr/>
    </dgm:pt>
    <dgm:pt modelId="{B6D64C5D-C9CB-4FE0-8D7A-93260BED7D34}" type="pres">
      <dgm:prSet presAssocID="{71EB6771-B19E-4C84-8BA9-1B5ED77662D1}" presName="Accent1" presStyleCnt="0"/>
      <dgm:spPr/>
    </dgm:pt>
    <dgm:pt modelId="{5FD85706-1D2F-4AE5-9366-FCE70EE67504}" type="pres">
      <dgm:prSet presAssocID="{71EB6771-B19E-4C84-8BA9-1B5ED77662D1}" presName="Accent" presStyleLbl="node1" presStyleIdx="0" presStyleCnt="3"/>
      <dgm:spPr/>
    </dgm:pt>
    <dgm:pt modelId="{8B916083-C277-42E4-BED5-919B6A90353C}" type="pres">
      <dgm:prSet presAssocID="{71EB6771-B19E-4C84-8BA9-1B5ED77662D1}" presName="Parent1" presStyleLbl="revTx" presStyleIdx="0" presStyleCnt="3">
        <dgm:presLayoutVars>
          <dgm:chMax val="1"/>
          <dgm:chPref val="1"/>
          <dgm:bulletEnabled val="1"/>
        </dgm:presLayoutVars>
      </dgm:prSet>
      <dgm:spPr/>
    </dgm:pt>
    <dgm:pt modelId="{09F1B30F-14F9-423B-9E6B-5286ABF9983E}" type="pres">
      <dgm:prSet presAssocID="{0169650D-D44D-4A43-AF38-FDBE048437A1}" presName="Accent2" presStyleCnt="0"/>
      <dgm:spPr/>
    </dgm:pt>
    <dgm:pt modelId="{28DB1D02-EC29-41C3-8698-977FF68E2ABD}" type="pres">
      <dgm:prSet presAssocID="{0169650D-D44D-4A43-AF38-FDBE048437A1}" presName="Accent" presStyleLbl="node1" presStyleIdx="1" presStyleCnt="3"/>
      <dgm:spPr/>
    </dgm:pt>
    <dgm:pt modelId="{FB36DEDA-148A-499A-90E9-DE7D4C2F297F}" type="pres">
      <dgm:prSet presAssocID="{0169650D-D44D-4A43-AF38-FDBE048437A1}" presName="Parent2" presStyleLbl="revTx" presStyleIdx="1" presStyleCnt="3">
        <dgm:presLayoutVars>
          <dgm:chMax val="1"/>
          <dgm:chPref val="1"/>
          <dgm:bulletEnabled val="1"/>
        </dgm:presLayoutVars>
      </dgm:prSet>
      <dgm:spPr/>
    </dgm:pt>
    <dgm:pt modelId="{1674C974-EA9B-44C9-986C-90FD74CA8BE1}" type="pres">
      <dgm:prSet presAssocID="{A2F78B51-B85B-45CD-BE6E-F9CC32B1A145}" presName="Accent3" presStyleCnt="0"/>
      <dgm:spPr/>
    </dgm:pt>
    <dgm:pt modelId="{3D8E46B8-6883-4480-9F13-3D3049D8A1FE}" type="pres">
      <dgm:prSet presAssocID="{A2F78B51-B85B-45CD-BE6E-F9CC32B1A145}" presName="Accent" presStyleLbl="node1" presStyleIdx="2" presStyleCnt="3"/>
      <dgm:spPr/>
    </dgm:pt>
    <dgm:pt modelId="{376D366B-B25A-449E-B058-B3317E6289CE}" type="pres">
      <dgm:prSet presAssocID="{A2F78B51-B85B-45CD-BE6E-F9CC32B1A145}" presName="Parent3" presStyleLbl="revTx" presStyleIdx="2" presStyleCnt="3">
        <dgm:presLayoutVars>
          <dgm:chMax val="1"/>
          <dgm:chPref val="1"/>
          <dgm:bulletEnabled val="1"/>
        </dgm:presLayoutVars>
      </dgm:prSet>
      <dgm:spPr/>
    </dgm:pt>
  </dgm:ptLst>
  <dgm:cxnLst>
    <dgm:cxn modelId="{0F194015-C427-4A1D-8A1E-7103148D2606}" type="presOf" srcId="{2CB4E694-B54C-43DB-9927-8823E2FE6638}" destId="{D4C48355-E532-4380-BD86-EDB34188F8FC}" srcOrd="0" destOrd="0" presId="urn:microsoft.com/office/officeart/2009/layout/CircleArrowProcess#1"/>
    <dgm:cxn modelId="{7C6C5A3A-8665-46E6-82F5-CF514A4FE060}" srcId="{2CB4E694-B54C-43DB-9927-8823E2FE6638}" destId="{0169650D-D44D-4A43-AF38-FDBE048437A1}" srcOrd="1" destOrd="0" parTransId="{F8BDC107-1BAB-49F6-B433-EFF1A23761D6}" sibTransId="{4FE039F7-1E10-4D04-903E-730C27CDADB1}"/>
    <dgm:cxn modelId="{99E55988-8CDF-4532-9F27-DE46EEE6539B}" type="presOf" srcId="{A2F78B51-B85B-45CD-BE6E-F9CC32B1A145}" destId="{376D366B-B25A-449E-B058-B3317E6289CE}" srcOrd="0" destOrd="0" presId="urn:microsoft.com/office/officeart/2009/layout/CircleArrowProcess#1"/>
    <dgm:cxn modelId="{E50EC698-EFA3-4BA5-BC9C-7FA1EB7B72AE}" type="presOf" srcId="{71EB6771-B19E-4C84-8BA9-1B5ED77662D1}" destId="{8B916083-C277-42E4-BED5-919B6A90353C}" srcOrd="0" destOrd="0" presId="urn:microsoft.com/office/officeart/2009/layout/CircleArrowProcess#1"/>
    <dgm:cxn modelId="{C0F3E3B6-D0EB-4600-A084-3A602AFED381}" srcId="{2CB4E694-B54C-43DB-9927-8823E2FE6638}" destId="{71EB6771-B19E-4C84-8BA9-1B5ED77662D1}" srcOrd="0" destOrd="0" parTransId="{DAE2F46A-3749-41A7-AF4A-C220C5D8D5CB}" sibTransId="{48586A86-57F8-4E3D-B3A1-5A0F2BC3349A}"/>
    <dgm:cxn modelId="{FBEC93F0-A75A-444A-AFF4-305F445F3D38}" type="presOf" srcId="{0169650D-D44D-4A43-AF38-FDBE048437A1}" destId="{FB36DEDA-148A-499A-90E9-DE7D4C2F297F}" srcOrd="0" destOrd="0" presId="urn:microsoft.com/office/officeart/2009/layout/CircleArrowProcess#1"/>
    <dgm:cxn modelId="{D2B10EF9-EA3A-466D-A9AA-E2AADCA8FB94}" srcId="{2CB4E694-B54C-43DB-9927-8823E2FE6638}" destId="{A2F78B51-B85B-45CD-BE6E-F9CC32B1A145}" srcOrd="2" destOrd="0" parTransId="{D7CD0C16-9E59-4918-A1BA-428F0939C545}" sibTransId="{CFF74B3F-66DC-41F0-B1DB-A80D6311FD98}"/>
    <dgm:cxn modelId="{35F6E869-7CF0-411E-9435-EA88E4E85E71}" type="presParOf" srcId="{D4C48355-E532-4380-BD86-EDB34188F8FC}" destId="{B6D64C5D-C9CB-4FE0-8D7A-93260BED7D34}" srcOrd="0" destOrd="0" presId="urn:microsoft.com/office/officeart/2009/layout/CircleArrowProcess#1"/>
    <dgm:cxn modelId="{94D7C0DB-40A0-448A-B85D-A127DDE91576}" type="presParOf" srcId="{B6D64C5D-C9CB-4FE0-8D7A-93260BED7D34}" destId="{5FD85706-1D2F-4AE5-9366-FCE70EE67504}" srcOrd="0" destOrd="0" presId="urn:microsoft.com/office/officeart/2009/layout/CircleArrowProcess#1"/>
    <dgm:cxn modelId="{D2C565B9-3A30-4F6E-B3A4-310372521E80}" type="presParOf" srcId="{D4C48355-E532-4380-BD86-EDB34188F8FC}" destId="{8B916083-C277-42E4-BED5-919B6A90353C}" srcOrd="1" destOrd="0" presId="urn:microsoft.com/office/officeart/2009/layout/CircleArrowProcess#1"/>
    <dgm:cxn modelId="{DE86DCFC-F56F-4AD3-B4D4-DA08F1BC74DA}" type="presParOf" srcId="{D4C48355-E532-4380-BD86-EDB34188F8FC}" destId="{09F1B30F-14F9-423B-9E6B-5286ABF9983E}" srcOrd="2" destOrd="0" presId="urn:microsoft.com/office/officeart/2009/layout/CircleArrowProcess#1"/>
    <dgm:cxn modelId="{03F2BB4F-2F21-49D6-BCF3-C810E828E701}" type="presParOf" srcId="{09F1B30F-14F9-423B-9E6B-5286ABF9983E}" destId="{28DB1D02-EC29-41C3-8698-977FF68E2ABD}" srcOrd="0" destOrd="0" presId="urn:microsoft.com/office/officeart/2009/layout/CircleArrowProcess#1"/>
    <dgm:cxn modelId="{2B7B1AF8-D3B4-4D12-8FCA-B426A97F13D3}" type="presParOf" srcId="{D4C48355-E532-4380-BD86-EDB34188F8FC}" destId="{FB36DEDA-148A-499A-90E9-DE7D4C2F297F}" srcOrd="3" destOrd="0" presId="urn:microsoft.com/office/officeart/2009/layout/CircleArrowProcess#1"/>
    <dgm:cxn modelId="{FE19CC74-013C-43E3-885B-CE09E2A9623D}" type="presParOf" srcId="{D4C48355-E532-4380-BD86-EDB34188F8FC}" destId="{1674C974-EA9B-44C9-986C-90FD74CA8BE1}" srcOrd="4" destOrd="0" presId="urn:microsoft.com/office/officeart/2009/layout/CircleArrowProcess#1"/>
    <dgm:cxn modelId="{0DBEF19D-BE24-4928-954B-DCCECF3974D8}" type="presParOf" srcId="{1674C974-EA9B-44C9-986C-90FD74CA8BE1}" destId="{3D8E46B8-6883-4480-9F13-3D3049D8A1FE}" srcOrd="0" destOrd="0" presId="urn:microsoft.com/office/officeart/2009/layout/CircleArrowProcess#1"/>
    <dgm:cxn modelId="{8445FEDC-8921-48B4-B0FC-285737BA0792}" type="presParOf" srcId="{D4C48355-E532-4380-BD86-EDB34188F8FC}" destId="{376D366B-B25A-449E-B058-B3317E6289CE}" srcOrd="5" destOrd="0" presId="urn:microsoft.com/office/officeart/2009/layout/CircleArrow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85706-1D2F-4AE5-9366-FCE70EE67504}">
      <dsp:nvSpPr>
        <dsp:cNvPr id="0" name=""/>
        <dsp:cNvSpPr/>
      </dsp:nvSpPr>
      <dsp:spPr>
        <a:xfrm>
          <a:off x="2714888" y="0"/>
          <a:ext cx="2454191" cy="245456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16083-C277-42E4-BED5-919B6A90353C}">
      <dsp:nvSpPr>
        <dsp:cNvPr id="0" name=""/>
        <dsp:cNvSpPr/>
      </dsp:nvSpPr>
      <dsp:spPr>
        <a:xfrm>
          <a:off x="3257345" y="886172"/>
          <a:ext cx="1363746" cy="68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CN" altLang="en-US" sz="4000" b="1" kern="1200">
              <a:latin typeface="黑体" panose="02010609060101010101" pitchFamily="49" charset="-122"/>
              <a:ea typeface="黑体" panose="02010609060101010101" pitchFamily="49" charset="-122"/>
            </a:rPr>
            <a:t>深圳</a:t>
          </a:r>
        </a:p>
      </dsp:txBody>
      <dsp:txXfrm>
        <a:off x="3257345" y="886172"/>
        <a:ext cx="1363746" cy="681710"/>
      </dsp:txXfrm>
    </dsp:sp>
    <dsp:sp modelId="{28DB1D02-EC29-41C3-8698-977FF68E2ABD}">
      <dsp:nvSpPr>
        <dsp:cNvPr id="0" name=""/>
        <dsp:cNvSpPr/>
      </dsp:nvSpPr>
      <dsp:spPr>
        <a:xfrm>
          <a:off x="2033245" y="1410329"/>
          <a:ext cx="2454191" cy="245456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36DEDA-148A-499A-90E9-DE7D4C2F297F}">
      <dsp:nvSpPr>
        <dsp:cNvPr id="0" name=""/>
        <dsp:cNvSpPr/>
      </dsp:nvSpPr>
      <dsp:spPr>
        <a:xfrm>
          <a:off x="2578468" y="2304659"/>
          <a:ext cx="1363746" cy="68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CN" altLang="en-US" sz="4000" b="1" kern="1200">
              <a:latin typeface="黑体" panose="02010609060101010101" pitchFamily="49" charset="-122"/>
              <a:ea typeface="黑体" panose="02010609060101010101" pitchFamily="49" charset="-122"/>
            </a:rPr>
            <a:t>上海</a:t>
          </a:r>
        </a:p>
      </dsp:txBody>
      <dsp:txXfrm>
        <a:off x="2578468" y="2304659"/>
        <a:ext cx="1363746" cy="681710"/>
      </dsp:txXfrm>
    </dsp:sp>
    <dsp:sp modelId="{3D8E46B8-6883-4480-9F13-3D3049D8A1FE}">
      <dsp:nvSpPr>
        <dsp:cNvPr id="0" name=""/>
        <dsp:cNvSpPr/>
      </dsp:nvSpPr>
      <dsp:spPr>
        <a:xfrm>
          <a:off x="2889562" y="2989429"/>
          <a:ext cx="2108530" cy="2109375"/>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D366B-B25A-449E-B058-B3317E6289CE}">
      <dsp:nvSpPr>
        <dsp:cNvPr id="0" name=""/>
        <dsp:cNvSpPr/>
      </dsp:nvSpPr>
      <dsp:spPr>
        <a:xfrm>
          <a:off x="3260571" y="3725186"/>
          <a:ext cx="1363746" cy="68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CN" altLang="en-US" sz="4000" b="1" kern="1200">
              <a:latin typeface="黑体" panose="02010609060101010101" pitchFamily="49" charset="-122"/>
              <a:ea typeface="黑体" panose="02010609060101010101" pitchFamily="49" charset="-122"/>
            </a:rPr>
            <a:t>世贸</a:t>
          </a:r>
        </a:p>
      </dsp:txBody>
      <dsp:txXfrm>
        <a:off x="3260571" y="3725186"/>
        <a:ext cx="1363746" cy="68171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1">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a:xfrm>
            <a:off x="409575" y="754063"/>
            <a:ext cx="5854700" cy="3294062"/>
          </a:xfrm>
        </p:spPr>
      </p:sp>
      <p:sp>
        <p:nvSpPr>
          <p:cNvPr id="30722" name="文本占位符 2"/>
          <p:cNvSpPr>
            <a:spLocks noGrp="1" noChangeArrowheads="1"/>
          </p:cNvSpPr>
          <p:nvPr>
            <p:ph type="body" idx="4294967295"/>
          </p:nvPr>
        </p:nvSpPr>
        <p:spPr/>
        <p:txBody>
          <a:bodyPr/>
          <a:lstStyle/>
          <a:p>
            <a:endParaRPr lang="zh-CN" altLang="en-US"/>
          </a:p>
        </p:txBody>
      </p:sp>
      <p:sp>
        <p:nvSpPr>
          <p:cNvPr id="30723" name="灯片编号占位符 3"/>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fld id="{74BDC6F5-B37B-45A9-9544-A27337F8EC73}" type="slidenum">
              <a:rPr lang="zh-CN" altLang="en-US" smtClean="0">
                <a:latin typeface="Calibri" panose="020F0502020204030204" pitchFamily="34" charset="0"/>
                <a:ea typeface="宋体" panose="02010600030101010101" pitchFamily="2" charset="-122"/>
              </a:rPr>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11A7716-AC2F-40D4-9B22-C2365E2AFFB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a:ln>
            <a:solidFill>
              <a:srgbClr val="000000"/>
            </a:solidFill>
            <a:miter/>
          </a:ln>
        </p:spPr>
      </p:sp>
      <p:sp>
        <p:nvSpPr>
          <p:cNvPr id="17410" name="文本占位符 2"/>
          <p:cNvSpPr>
            <a:spLocks noGrp="1"/>
          </p:cNvSpPr>
          <p:nvPr>
            <p:ph type="body"/>
          </p:nvPr>
        </p:nvSpPr>
        <p:spPr>
          <a:noFill/>
          <a:ln>
            <a:noFill/>
          </a:ln>
        </p:spPr>
        <p:txBody>
          <a:bodyPr wrap="square" lIns="91440" tIns="45720" rIns="91440" bIns="45720" anchor="t"/>
          <a:lstStyle/>
          <a:p>
            <a:pPr lvl="0" eaLnBrk="1" hangingPunct="1">
              <a:lnSpc>
                <a:spcPct val="110000"/>
              </a:lnSpc>
              <a:spcBef>
                <a:spcPct val="0"/>
              </a:spcBef>
            </a:pPr>
            <a:r>
              <a:rPr lang="en-US" altLang="zh-CN" b="1" dirty="0">
                <a:latin typeface="微软雅黑" panose="020B0503020204020204" pitchFamily="34" charset="-122"/>
                <a:ea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sym typeface="+mn-ea"/>
              </a:rPr>
              <a:t>宝安县档案馆的资料显示，从</a:t>
            </a:r>
            <a:r>
              <a:rPr lang="en-US" altLang="zh-CN" b="1" dirty="0">
                <a:solidFill>
                  <a:srgbClr val="FF0000"/>
                </a:solidFill>
                <a:latin typeface="微软雅黑" panose="020B0503020204020204" pitchFamily="34" charset="-122"/>
                <a:ea typeface="微软雅黑" panose="020B0503020204020204" pitchFamily="34" charset="-122"/>
                <a:sym typeface="+mn-ea"/>
              </a:rPr>
              <a:t>1949</a:t>
            </a:r>
            <a:r>
              <a:rPr lang="zh-CN" altLang="en-US" b="1" dirty="0">
                <a:solidFill>
                  <a:srgbClr val="FF0000"/>
                </a:solidFill>
                <a:latin typeface="微软雅黑" panose="020B0503020204020204" pitchFamily="34" charset="-122"/>
                <a:ea typeface="微软雅黑" panose="020B0503020204020204" pitchFamily="34" charset="-122"/>
                <a:sym typeface="+mn-ea"/>
              </a:rPr>
              <a:t>年解放到</a:t>
            </a:r>
            <a:r>
              <a:rPr lang="en-US" altLang="zh-CN" b="1" dirty="0">
                <a:solidFill>
                  <a:srgbClr val="FF0000"/>
                </a:solidFill>
                <a:latin typeface="微软雅黑" panose="020B0503020204020204" pitchFamily="34" charset="-122"/>
                <a:ea typeface="微软雅黑" panose="020B0503020204020204" pitchFamily="34" charset="-122"/>
                <a:sym typeface="+mn-ea"/>
              </a:rPr>
              <a:t>20</a:t>
            </a:r>
            <a:r>
              <a:rPr lang="zh-CN" altLang="en-US" b="1" dirty="0">
                <a:solidFill>
                  <a:srgbClr val="FF0000"/>
                </a:solidFill>
                <a:latin typeface="微软雅黑" panose="020B0503020204020204" pitchFamily="34" charset="-122"/>
                <a:ea typeface="微软雅黑" panose="020B0503020204020204" pitchFamily="34" charset="-122"/>
                <a:sym typeface="+mn-ea"/>
              </a:rPr>
              <a:t>世纪</a:t>
            </a:r>
            <a:r>
              <a:rPr lang="en-US" altLang="zh-CN" b="1" dirty="0">
                <a:solidFill>
                  <a:srgbClr val="FF0000"/>
                </a:solidFill>
                <a:latin typeface="微软雅黑" panose="020B0503020204020204" pitchFamily="34" charset="-122"/>
                <a:ea typeface="微软雅黑" panose="020B0503020204020204" pitchFamily="34" charset="-122"/>
                <a:sym typeface="+mn-ea"/>
              </a:rPr>
              <a:t>70</a:t>
            </a:r>
            <a:r>
              <a:rPr lang="zh-CN" altLang="en-US" b="1" dirty="0">
                <a:solidFill>
                  <a:srgbClr val="FF0000"/>
                </a:solidFill>
                <a:latin typeface="微软雅黑" panose="020B0503020204020204" pitchFamily="34" charset="-122"/>
                <a:ea typeface="微软雅黑" panose="020B0503020204020204" pitchFamily="34" charset="-122"/>
                <a:sym typeface="+mn-ea"/>
              </a:rPr>
              <a:t>年代末</a:t>
            </a:r>
            <a:r>
              <a:rPr lang="zh-CN" altLang="en-US" b="1" dirty="0">
                <a:latin typeface="微软雅黑" panose="020B0503020204020204" pitchFamily="34" charset="-122"/>
                <a:ea typeface="微软雅黑" panose="020B0503020204020204" pitchFamily="34" charset="-122"/>
                <a:sym typeface="+mn-ea"/>
              </a:rPr>
              <a:t>，宝安县共有</a:t>
            </a:r>
            <a:r>
              <a:rPr lang="en-US" altLang="zh-CN" b="1" dirty="0">
                <a:latin typeface="微软雅黑" panose="020B0503020204020204" pitchFamily="34" charset="-122"/>
                <a:ea typeface="微软雅黑" panose="020B0503020204020204" pitchFamily="34" charset="-122"/>
                <a:sym typeface="+mn-ea"/>
              </a:rPr>
              <a:t>119274</a:t>
            </a:r>
            <a:r>
              <a:rPr lang="zh-CN" altLang="en-US" b="1" dirty="0">
                <a:latin typeface="微软雅黑" panose="020B0503020204020204" pitchFamily="34" charset="-122"/>
                <a:ea typeface="微软雅黑" panose="020B0503020204020204" pitchFamily="34" charset="-122"/>
                <a:sym typeface="+mn-ea"/>
              </a:rPr>
              <a:t>人次参与外逃。</a:t>
            </a:r>
            <a:endParaRPr lang="zh-CN" altLang="en-US" b="1" dirty="0">
              <a:latin typeface="微软雅黑" panose="020B0503020204020204" pitchFamily="34" charset="-122"/>
              <a:ea typeface="微软雅黑" panose="020B0503020204020204" pitchFamily="34" charset="-122"/>
            </a:endParaRPr>
          </a:p>
          <a:p>
            <a:pPr lvl="0" eaLnBrk="1" hangingPunct="1">
              <a:lnSpc>
                <a:spcPct val="110000"/>
              </a:lnSpc>
              <a:spcBef>
                <a:spcPct val="0"/>
              </a:spcBef>
            </a:pPr>
            <a:r>
              <a:rPr lang="zh-CN" altLang="en-US" b="1" dirty="0">
                <a:latin typeface="微软雅黑" panose="020B0503020204020204" pitchFamily="34" charset="-122"/>
                <a:ea typeface="微软雅黑" panose="020B0503020204020204" pitchFamily="34" charset="-122"/>
                <a:sym typeface="+mn-ea"/>
              </a:rPr>
              <a:t>       有一个小渔村，叫罗芳村，隔着一条河，就是香港，离罗湖桥口岸近在咫尺的罗芳村村民们不惜一切代价跨越边界线。后来，潜逃过去的</a:t>
            </a:r>
            <a:r>
              <a:rPr lang="en-US" altLang="zh-CN" b="1" dirty="0">
                <a:latin typeface="微软雅黑" panose="020B0503020204020204" pitchFamily="34" charset="-122"/>
                <a:ea typeface="微软雅黑" panose="020B0503020204020204" pitchFamily="34" charset="-122"/>
                <a:sym typeface="+mn-ea"/>
              </a:rPr>
              <a:t>500</a:t>
            </a:r>
            <a:r>
              <a:rPr lang="zh-CN" altLang="en-US" b="1" dirty="0">
                <a:latin typeface="微软雅黑" panose="020B0503020204020204" pitchFamily="34" charset="-122"/>
                <a:ea typeface="微软雅黑" panose="020B0503020204020204" pitchFamily="34" charset="-122"/>
                <a:sym typeface="+mn-ea"/>
              </a:rPr>
              <a:t>多村民又在香港建了一个</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新村</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，村名仍叫</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罗芳村</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。广东省委特派调查组调查，同样以种田为业，深圳河北岸的罗芳村农民人均年收入仅</a:t>
            </a:r>
            <a:r>
              <a:rPr lang="en-US" altLang="zh-CN" b="1" dirty="0">
                <a:latin typeface="微软雅黑" panose="020B0503020204020204" pitchFamily="34" charset="-122"/>
                <a:ea typeface="微软雅黑" panose="020B0503020204020204" pitchFamily="34" charset="-122"/>
                <a:sym typeface="+mn-ea"/>
              </a:rPr>
              <a:t>134</a:t>
            </a:r>
            <a:r>
              <a:rPr lang="zh-CN" altLang="en-US" b="1" dirty="0">
                <a:latin typeface="微软雅黑" panose="020B0503020204020204" pitchFamily="34" charset="-122"/>
                <a:ea typeface="微软雅黑" panose="020B0503020204020204" pitchFamily="34" charset="-122"/>
                <a:sym typeface="+mn-ea"/>
              </a:rPr>
              <a:t>元，而河南岸的香港罗芳村农民人均年收入则高达</a:t>
            </a:r>
            <a:r>
              <a:rPr lang="en-US" altLang="zh-CN" b="1" dirty="0">
                <a:latin typeface="微软雅黑" panose="020B0503020204020204" pitchFamily="34" charset="-122"/>
                <a:ea typeface="微软雅黑" panose="020B0503020204020204" pitchFamily="34" charset="-122"/>
                <a:sym typeface="+mn-ea"/>
              </a:rPr>
              <a:t>13000</a:t>
            </a:r>
            <a:r>
              <a:rPr lang="zh-CN" altLang="en-US" b="1" dirty="0">
                <a:latin typeface="微软雅黑" panose="020B0503020204020204" pitchFamily="34" charset="-122"/>
                <a:ea typeface="微软雅黑" panose="020B0503020204020204" pitchFamily="34" charset="-122"/>
                <a:sym typeface="+mn-ea"/>
              </a:rPr>
              <a:t>元。后来，邓小平只说了一句话，</a:t>
            </a:r>
            <a:r>
              <a:rPr lang="en-US" altLang="zh-CN" b="1" dirty="0">
                <a:latin typeface="微软雅黑" panose="020B0503020204020204" pitchFamily="34" charset="-122"/>
                <a:ea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sym typeface="+mn-ea"/>
              </a:rPr>
              <a:t>这是我们的政策有问题</a:t>
            </a:r>
            <a:r>
              <a:rPr lang="zh-CN" altLang="en-US" b="1" dirty="0">
                <a:latin typeface="微软雅黑" panose="020B0503020204020204" pitchFamily="34" charset="-122"/>
                <a:ea typeface="微软雅黑" panose="020B0503020204020204" pitchFamily="34" charset="-122"/>
                <a:sym typeface="+mn-ea"/>
              </a:rPr>
              <a:t>。</a:t>
            </a:r>
            <a:r>
              <a:rPr lang="en-US" altLang="zh-CN" b="1" dirty="0">
                <a:latin typeface="微软雅黑" panose="020B0503020204020204" pitchFamily="34" charset="-122"/>
                <a:ea typeface="微软雅黑" panose="020B0503020204020204" pitchFamily="34" charset="-122"/>
                <a:sym typeface="+mn-ea"/>
              </a:rPr>
              <a:t>”</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ln>
            <a:solidFill>
              <a:srgbClr val="000000"/>
            </a:solidFill>
            <a:miter/>
          </a:ln>
        </p:spPr>
      </p:sp>
      <p:sp>
        <p:nvSpPr>
          <p:cNvPr id="1945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r>
              <a:rPr lang="zh-CN" altLang="en-US" dirty="0"/>
              <a:t>经济特区的影响</a:t>
            </a:r>
            <a:endParaRPr lang="zh-CN" altLang="en-US" dirty="0"/>
          </a:p>
        </p:txBody>
      </p:sp>
      <p:sp>
        <p:nvSpPr>
          <p:cNvPr id="1945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微软雅黑" panose="020B0503020204020204" pitchFamily="34" charset="-122"/>
                <a:ea typeface="微软雅黑" panose="020B0503020204020204" pitchFamily="34" charset="-122"/>
              </a:rPr>
              <a:t>中央政府给予浦东新区比经济特区更加特殊的优惠政策，除实行中国经济技术开发区和某些经济特区所实行的有关减免关税、所得税和进出口许可证等优惠政策外，还特许外商在浦东开办金融机构和百货商店、超级市场等第三产业，并允许上海设立证券交易所，发行股票，以及扩大投资审批权和实行外资银行经营人民币业务。</a:t>
            </a:r>
            <a:endParaRPr lang="zh-CN" altLang="en-US" dirty="0"/>
          </a:p>
        </p:txBody>
      </p:sp>
      <p:sp>
        <p:nvSpPr>
          <p:cNvPr id="4" name="灯片编号占位符 3"/>
          <p:cNvSpPr>
            <a:spLocks noGrp="1"/>
          </p:cNvSpPr>
          <p:nvPr>
            <p:ph type="sldNum" sz="quarter" idx="10"/>
          </p:nvPr>
        </p:nvSpPr>
        <p:spPr/>
        <p:txBody>
          <a:bodyPr/>
          <a:lstStyle/>
          <a:p>
            <a:fld id="{E69F41E8-FFAC-43AA-A404-E3A7DDDBCE4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custDataLst>
              <p:tags r:id="rId3"/>
            </p:custDataLst>
          </p:nvPr>
        </p:nvSpPr>
        <p:spPr>
          <a:xfrm>
            <a:off x="381000" y="685800"/>
            <a:ext cx="6096000" cy="3429000"/>
          </a:xfrm>
          <a:prstGeom prst="rect">
            <a:avLst/>
          </a:prstGeom>
          <a:noFill/>
          <a:ln w="9525">
            <a:noFill/>
          </a:ln>
        </p:spPr>
      </p:sp>
      <p:sp>
        <p:nvSpPr>
          <p:cNvPr id="3" name="Notes Placeholder 2"/>
          <p:cNvSpPr>
            <a:spLocks noGrp="1"/>
          </p:cNvSpPr>
          <p:nvPr>
            <p:ph type="body" idx="1"/>
            <p:custDataLst>
              <p:tags r:id="rId4"/>
            </p:custDataLst>
          </p:nvPr>
        </p:nvSpPr>
        <p:spPr>
          <a:xfrm>
            <a:off x="685800" y="4343400"/>
            <a:ext cx="5486400" cy="4114800"/>
          </a:xfrm>
          <a:prstGeom prst="rect">
            <a:avLst/>
          </a:prstGeom>
        </p:spPr>
        <p:txBody>
          <a:bodyPr>
            <a:normAutofit fontScale="22500"/>
          </a:bodyPr>
          <a:lstStyle/>
          <a:p>
            <a:pPr fontAlgn="auto"/>
          </a:p>
        </p:txBody>
      </p:sp>
      <p:sp>
        <p:nvSpPr>
          <p:cNvPr id="18435" name="Slide Number Placeholder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anchor="t"/>
          <a:lstStyle/>
          <a:p>
            <a:pPr lvl="0">
              <a:buSzTx/>
            </a:pPr>
            <a:fld id="{9A0DB2DC-4C9A-4742-B13C-FB6460FD3503}" type="slidenum">
              <a:rPr lang="en-US" altLang="zh-CN" sz="1800">
                <a:solidFill>
                  <a:srgbClr val="000000"/>
                </a:solidFill>
                <a:latin typeface="等线" panose="02010600030101010101" pitchFamily="2" charset="-122"/>
                <a:ea typeface="宋体" panose="02010600030101010101" pitchFamily="2" charset="-122"/>
              </a:rPr>
            </a:fld>
            <a:endParaRPr lang="en-US" altLang="zh-CN" sz="1800">
              <a:solidFill>
                <a:srgbClr val="000000"/>
              </a:solidFill>
              <a:latin typeface="等线" panose="02010600030101010101" pitchFamily="2" charset="-122"/>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grpSp>
        <p:nvGrpSpPr>
          <p:cNvPr id="10" name="组 9"/>
          <p:cNvGrpSpPr/>
          <p:nvPr/>
        </p:nvGrpSpPr>
        <p:grpSpPr>
          <a:xfrm>
            <a:off x="0" y="6548084"/>
            <a:ext cx="12858750" cy="684566"/>
            <a:chOff x="0" y="6208894"/>
            <a:chExt cx="12192000" cy="649106"/>
          </a:xfrm>
        </p:grpSpPr>
        <p:sp>
          <p:nvSpPr>
            <p:cNvPr id="2" name="矩形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en-US" sz="100">
                <a:latin typeface="微软雅黑" panose="020B0503020204020204" pitchFamily="34" charset="-122"/>
                <a:ea typeface="微软雅黑" panose="020B0503020204020204" pitchFamily="34" charset="-122"/>
              </a:endParaRPr>
            </a:p>
          </p:txBody>
        </p:sp>
        <p:cxnSp>
          <p:nvCxnSpPr>
            <p:cNvPr id="7" name="直接连接符​​(S)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userDrawn="1"/>
        </p:nvCxnSpPr>
        <p:spPr>
          <a:xfrm flipV="1">
            <a:off x="3215" y="6262344"/>
            <a:ext cx="8692" cy="5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flipV="1">
            <a:off x="3215" y="6262344"/>
            <a:ext cx="8692" cy="5952"/>
          </a:xfrm>
          <a:prstGeom prst="line">
            <a:avLst/>
          </a:prstGeom>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ctrTitle"/>
          </p:nvPr>
        </p:nvSpPr>
        <p:spPr>
          <a:xfrm>
            <a:off x="750094" y="1446530"/>
            <a:ext cx="11041380" cy="1928707"/>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905" b="1">
                <a:ln>
                  <a:noFill/>
                </a:ln>
                <a:solidFill>
                  <a:schemeClr val="tx2"/>
                </a:solidFill>
                <a:effectLst/>
                <a:latin typeface="微软雅黑" panose="020B0503020204020204" pitchFamily="34" charset="-122"/>
                <a:ea typeface="微软雅黑" panose="020B0503020204020204" pitchFamily="34" charset="-122"/>
                <a:cs typeface="+mj-cs"/>
              </a:defRPr>
            </a:lvl1pPr>
          </a:lstStyle>
          <a:p>
            <a:pPr rtl="0"/>
            <a:r>
              <a:rPr lang="zh-CN" altLang="en-US"/>
              <a:t>单击此处编辑母版标题样式</a:t>
            </a:r>
            <a:endParaRPr kumimoji="0" lang="en-US" dirty="0"/>
          </a:p>
        </p:txBody>
      </p:sp>
      <p:sp>
        <p:nvSpPr>
          <p:cNvPr id="17" name="副标题 16"/>
          <p:cNvSpPr>
            <a:spLocks noGrp="1"/>
          </p:cNvSpPr>
          <p:nvPr>
            <p:ph type="subTitle" idx="1"/>
          </p:nvPr>
        </p:nvSpPr>
        <p:spPr>
          <a:xfrm>
            <a:off x="750094" y="3404910"/>
            <a:ext cx="11045666" cy="1848344"/>
          </a:xfrm>
        </p:spPr>
        <p:txBody>
          <a:bodyPr lIns="0" rIns="18288" rtlCol="0"/>
          <a:lstStyle>
            <a:lvl1pPr marL="0" marR="45720" indent="0" algn="r">
              <a:buNone/>
              <a:defRPr>
                <a:solidFill>
                  <a:schemeClr val="tx1"/>
                </a:solidFill>
                <a:latin typeface="宋体" panose="02010600030101010101" pitchFamily="2" charset="-122"/>
                <a:ea typeface="宋体" panose="02010600030101010101" pitchFamily="2" charset="-122"/>
              </a:defRPr>
            </a:lvl1pPr>
            <a:lvl2pPr marL="481965" indent="0" algn="ctr">
              <a:buNone/>
            </a:lvl2pPr>
            <a:lvl3pPr marL="964565" indent="0" algn="ctr">
              <a:buNone/>
            </a:lvl3pPr>
            <a:lvl4pPr marL="1446530" indent="0" algn="ctr">
              <a:buNone/>
            </a:lvl4pPr>
            <a:lvl5pPr marL="1928495" indent="0" algn="ctr">
              <a:buNone/>
            </a:lvl5pPr>
            <a:lvl6pPr marL="2411095" indent="0" algn="ctr">
              <a:buNone/>
            </a:lvl6pPr>
            <a:lvl7pPr marL="2893060" indent="0" algn="ctr">
              <a:buNone/>
            </a:lvl7pPr>
            <a:lvl8pPr marL="3375025" indent="0" algn="ctr">
              <a:buNone/>
            </a:lvl8pPr>
            <a:lvl9pPr marL="3857625" indent="0" algn="ctr">
              <a:buNone/>
            </a:lvl9pPr>
          </a:lstStyle>
          <a:p>
            <a:pPr rtl="0"/>
            <a:r>
              <a:rPr lang="zh-CN" altLang="en-US"/>
              <a:t>单击此处编辑母版副标题样式</a:t>
            </a:r>
            <a:endParaRPr kumimoji="0" lang="en-US" dirty="0"/>
          </a:p>
        </p:txBody>
      </p:sp>
      <p:sp>
        <p:nvSpPr>
          <p:cNvPr id="27" name="幻灯片编号占位符 26"/>
          <p:cNvSpPr>
            <a:spLocks noGrp="1"/>
          </p:cNvSpPr>
          <p:nvPr>
            <p:ph type="sldNum" sz="quarter" idx="12"/>
          </p:nvPr>
        </p:nvSpPr>
        <p:spPr/>
        <p:txBody>
          <a:bodyPr rtlCol="0"/>
          <a:lstStyle>
            <a:lvl1pPr>
              <a:defRPr>
                <a:latin typeface="宋体" panose="02010600030101010101" pitchFamily="2" charset="-122"/>
                <a:ea typeface="宋体" panose="02010600030101010101" pitchFamily="2" charset="-122"/>
              </a:defRPr>
            </a:lvl1pPr>
          </a:lstStyle>
          <a:p>
            <a:fld id="{401CF334-2D5C-4859-84A6-CA7E6E43FAE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42938" y="1687618"/>
            <a:ext cx="5679281" cy="4773215"/>
          </a:xfrm>
        </p:spPr>
        <p:txBody>
          <a:bodyPr/>
          <a:lstStyle>
            <a:lvl1pPr>
              <a:defRPr sz="2955"/>
            </a:lvl1pPr>
            <a:lvl2pPr>
              <a:defRPr sz="2530"/>
            </a:lvl2pPr>
            <a:lvl3pPr>
              <a:defRPr sz="211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536531" y="1687618"/>
            <a:ext cx="5679281" cy="4773215"/>
          </a:xfrm>
        </p:spPr>
        <p:txBody>
          <a:bodyPr/>
          <a:lstStyle>
            <a:lvl1pPr>
              <a:defRPr sz="2955"/>
            </a:lvl1pPr>
            <a:lvl2pPr>
              <a:defRPr sz="2530"/>
            </a:lvl2pPr>
            <a:lvl3pPr>
              <a:defRPr sz="211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D211CC9-995D-4479-AC78-3928835681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28DF64-47F3-4F68-AA79-75A76540B6EE}"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0" advTm="0"/>
    </mc:Choice>
    <mc:Fallback>
      <p:transition advTm="0"/>
    </mc:Fallback>
  </mc:AlternateContent>
  <p:txStyles>
    <p:titleStyle>
      <a:lvl1pPr algn="l" defTabSz="964565"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4565"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file:///E:\2021&#20844;&#24320;&#35838;\&#20351;&#29992;.wmv" TargetMode="External"/><Relationship Id="rId1" Type="http://schemas.openxmlformats.org/officeDocument/2006/relationships/video" Target="file:///E:\2021&#20844;&#24320;&#35838;\&#20351;&#29992;.wmv"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GIF"/><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GIF"/><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GIF"/><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tags" Target="../tags/tag10.xml"/><Relationship Id="rId3" Type="http://schemas.openxmlformats.org/officeDocument/2006/relationships/image" Target="../media/image27.png"/><Relationship Id="rId2" Type="http://schemas.openxmlformats.org/officeDocument/2006/relationships/tags" Target="../tags/tag9.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media/image35.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34.png"/><Relationship Id="rId25" Type="http://schemas.openxmlformats.org/officeDocument/2006/relationships/slideLayout" Target="../slideLayouts/slideLayout1.xml"/><Relationship Id="rId24" Type="http://schemas.openxmlformats.org/officeDocument/2006/relationships/tags" Target="../tags/tag29.xml"/><Relationship Id="rId23" Type="http://schemas.openxmlformats.org/officeDocument/2006/relationships/image" Target="../media/image39.png"/><Relationship Id="rId22" Type="http://schemas.openxmlformats.org/officeDocument/2006/relationships/tags" Target="../tags/tag28.xml"/><Relationship Id="rId21" Type="http://schemas.openxmlformats.org/officeDocument/2006/relationships/tags" Target="../tags/tag27.xml"/><Relationship Id="rId20" Type="http://schemas.openxmlformats.org/officeDocument/2006/relationships/tags" Target="../tags/tag26.xml"/><Relationship Id="rId2" Type="http://schemas.openxmlformats.org/officeDocument/2006/relationships/tags" Target="../tags/tag13.xml"/><Relationship Id="rId19" Type="http://schemas.openxmlformats.org/officeDocument/2006/relationships/image" Target="../media/image38.png"/><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image" Target="../media/image37.png"/><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image" Target="../media/image36.png"/><Relationship Id="rId10" Type="http://schemas.openxmlformats.org/officeDocument/2006/relationships/tags" Target="../tags/tag19.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GIF"/><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slideLayout" Target="../slideLayouts/slideLayout1.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tags" Target="../tags/tag42.xml"/><Relationship Id="rId2" Type="http://schemas.openxmlformats.org/officeDocument/2006/relationships/image" Target="../media/image45.png"/><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GIF"/><Relationship Id="rId1" Type="http://schemas.openxmlformats.org/officeDocument/2006/relationships/image" Target="../media/image47.GI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s>
</file>

<file path=ppt/slides/_rels/slide39.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tags" Target="../tags/tag51.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50.xml"/><Relationship Id="rId10" Type="http://schemas.openxmlformats.org/officeDocument/2006/relationships/slideLayout" Target="../slideLayouts/slideLayout1.xml"/><Relationship Id="rId1" Type="http://schemas.openxmlformats.org/officeDocument/2006/relationships/tags" Target="../tags/tag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使用">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74930" y="153035"/>
            <a:ext cx="12666345" cy="67798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6254" y="1328804"/>
            <a:ext cx="4762500" cy="2190750"/>
          </a:xfrm>
          <a:prstGeom prst="rect">
            <a:avLst/>
          </a:prstGeom>
        </p:spPr>
      </p:pic>
      <p:sp>
        <p:nvSpPr>
          <p:cNvPr id="4" name="矩形 3"/>
          <p:cNvSpPr/>
          <p:nvPr/>
        </p:nvSpPr>
        <p:spPr>
          <a:xfrm>
            <a:off x="5176520" y="1297940"/>
            <a:ext cx="7548880" cy="2306955"/>
          </a:xfrm>
          <a:prstGeom prst="rect">
            <a:avLst/>
          </a:prstGeom>
          <a:ln>
            <a:solidFill>
              <a:schemeClr val="accent1"/>
            </a:solidFill>
          </a:ln>
        </p:spPr>
        <p:txBody>
          <a:bodyPr wrap="square">
            <a:spAutoFit/>
          </a:bodyPr>
          <a:lstStyle/>
          <a:p>
            <a:pPr lvl="0" defTabSz="713105" fontAlgn="auto">
              <a:lnSpc>
                <a:spcPct val="150000"/>
              </a:lnSpc>
              <a:spcBef>
                <a:spcPts val="0"/>
              </a:spcBef>
              <a:spcAft>
                <a:spcPts val="0"/>
              </a:spcAft>
              <a:defRPr/>
            </a:pPr>
            <a:r>
              <a:rPr lang="zh-CN" altLang="en-US" sz="2400" b="1" dirty="0">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材料一：</a:t>
            </a:r>
            <a:r>
              <a:rPr lang="zh-CN" altLang="en-US" sz="2400" b="1" dirty="0">
                <a:latin typeface="黑体" panose="02010609060101010101" pitchFamily="49" charset="-122"/>
                <a:ea typeface="黑体" panose="02010609060101010101" pitchFamily="49" charset="-122"/>
                <a:sym typeface="+mn-ea"/>
              </a:rPr>
              <a:t>经济特区的管理，在坚持四项基本原则和不损害主权的条件下，可以采取与内地不同的</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rPr>
              <a:t>体制</a:t>
            </a:r>
            <a:r>
              <a:rPr lang="zh-CN" altLang="en-US" sz="2400" b="1" dirty="0">
                <a:latin typeface="黑体" panose="02010609060101010101" pitchFamily="49" charset="-122"/>
                <a:ea typeface="黑体" panose="02010609060101010101" pitchFamily="49" charset="-122"/>
                <a:sym typeface="+mn-ea"/>
              </a:rPr>
              <a:t>和</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rPr>
              <a:t>政策</a:t>
            </a:r>
            <a:r>
              <a:rPr lang="zh-CN" altLang="en-US" sz="2400" b="1" dirty="0">
                <a:latin typeface="黑体" panose="02010609060101010101" pitchFamily="49" charset="-122"/>
                <a:ea typeface="黑体" panose="02010609060101010101" pitchFamily="49" charset="-122"/>
                <a:sym typeface="+mn-ea"/>
              </a:rPr>
              <a:t>，特区主要是实行市场调节。</a:t>
            </a:r>
            <a:endParaRPr lang="zh-CN" altLang="en-US" sz="2400" b="1" noProof="1">
              <a:latin typeface="黑体" panose="02010609060101010101" pitchFamily="49" charset="-122"/>
              <a:ea typeface="黑体" panose="02010609060101010101" pitchFamily="49" charset="-122"/>
            </a:endParaRPr>
          </a:p>
          <a:p>
            <a:pPr lvl="0" defTabSz="713105" fontAlgn="auto">
              <a:lnSpc>
                <a:spcPct val="150000"/>
              </a:lnSpc>
              <a:spcBef>
                <a:spcPts val="0"/>
              </a:spcBef>
              <a:spcAft>
                <a:spcPts val="0"/>
              </a:spcAft>
              <a:defRPr/>
            </a:pPr>
            <a:r>
              <a:rPr lang="zh-CN" altLang="en-US" sz="2400" b="1" dirty="0">
                <a:latin typeface="黑体" panose="02010609060101010101" pitchFamily="49" charset="-122"/>
                <a:ea typeface="黑体" panose="02010609060101010101" pitchFamily="49" charset="-122"/>
                <a:sym typeface="+mn-ea"/>
              </a:rPr>
              <a:t>                 </a:t>
            </a:r>
            <a:r>
              <a:rPr lang="en-US" altLang="zh-CN" sz="2400" b="1" dirty="0">
                <a:latin typeface="黑体" panose="02010609060101010101" pitchFamily="49" charset="-122"/>
                <a:ea typeface="黑体" panose="02010609060101010101" pitchFamily="49" charset="-122"/>
                <a:sym typeface="+mn-ea"/>
              </a:rPr>
              <a:t>——</a:t>
            </a:r>
            <a:r>
              <a:rPr lang="zh-CN" altLang="en-US" sz="2400" b="1" dirty="0">
                <a:latin typeface="黑体" panose="02010609060101010101" pitchFamily="49" charset="-122"/>
                <a:ea typeface="黑体" panose="02010609060101010101" pitchFamily="49" charset="-122"/>
                <a:sym typeface="+mn-ea"/>
              </a:rPr>
              <a:t>《广东、福建两省会议纪要》</a:t>
            </a:r>
            <a:endParaRPr lang="zh-CN" altLang="en-US" sz="2400" b="1" noProof="1">
              <a:latin typeface="黑体" panose="02010609060101010101" pitchFamily="49" charset="-122"/>
              <a:ea typeface="黑体" panose="02010609060101010101" pitchFamily="49" charset="-122"/>
              <a:sym typeface="+mn-ea"/>
            </a:endParaRPr>
          </a:p>
        </p:txBody>
      </p:sp>
      <p:sp>
        <p:nvSpPr>
          <p:cNvPr id="5" name="TextBox 4"/>
          <p:cNvSpPr txBox="1"/>
          <p:nvPr/>
        </p:nvSpPr>
        <p:spPr>
          <a:xfrm>
            <a:off x="2612951" y="0"/>
            <a:ext cx="8318749" cy="645160"/>
          </a:xfrm>
          <a:prstGeom prst="rect">
            <a:avLst/>
          </a:prstGeom>
          <a:noFill/>
        </p:spPr>
        <p:txBody>
          <a:bodyPr wrap="square" rtlCol="0">
            <a:spAutoFit/>
          </a:bodyPr>
          <a:lstStyle/>
          <a:p>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3710990" y="683644"/>
            <a:ext cx="6122670" cy="645160"/>
          </a:xfrm>
          <a:prstGeom prst="rect">
            <a:avLst/>
          </a:prstGeom>
        </p:spPr>
        <p:txBody>
          <a:bodyPr wrap="square">
            <a:spAutoFit/>
          </a:bodyPr>
          <a:lstStyle/>
          <a:p>
            <a:pPr algn="ctr" defTabSz="1069975"/>
            <a:r>
              <a:rPr lang="zh-CN" altLang="en-US" sz="3600" b="1" dirty="0">
                <a:solidFill>
                  <a:prstClr val="black">
                    <a:lumMod val="95000"/>
                    <a:lumOff val="5000"/>
                  </a:prstClr>
                </a:solidFill>
                <a:effectLst/>
                <a:latin typeface="方正粗黑宋简体" panose="02000000000000000000" pitchFamily="2" charset="-122"/>
                <a:ea typeface="方正粗黑宋简体" panose="02000000000000000000" pitchFamily="2" charset="-122"/>
                <a:cs typeface="文鼎中楷体" panose="03000600000000000000" charset="-122"/>
              </a:rPr>
              <a:t>经济特区</a:t>
            </a:r>
            <a:r>
              <a:rPr lang="zh-CN" altLang="en-US" sz="3600" b="1" noProof="0" dirty="0">
                <a:ln>
                  <a:noFill/>
                </a:ln>
                <a:solidFill>
                  <a:srgbClr val="FF0000"/>
                </a:solidFill>
                <a:effectLst/>
                <a:uLnTx/>
                <a:uFillTx/>
                <a:latin typeface="方正粗黑宋简体" panose="02000000000000000000" pitchFamily="2" charset="-122"/>
                <a:ea typeface="方正粗黑宋简体" panose="02000000000000000000" pitchFamily="2" charset="-122"/>
                <a:sym typeface="+mn-ea"/>
              </a:rPr>
              <a:t>特</a:t>
            </a:r>
            <a:r>
              <a:rPr lang="zh-CN" altLang="en-US" sz="3600" b="1" dirty="0">
                <a:solidFill>
                  <a:prstClr val="black">
                    <a:lumMod val="95000"/>
                    <a:lumOff val="5000"/>
                  </a:prstClr>
                </a:solidFill>
                <a:effectLst/>
                <a:latin typeface="方正粗黑宋简体" panose="02000000000000000000" pitchFamily="2" charset="-122"/>
                <a:ea typeface="方正粗黑宋简体" panose="02000000000000000000" pitchFamily="2" charset="-122"/>
                <a:cs typeface="文鼎中楷体" panose="03000600000000000000" charset="-122"/>
              </a:rPr>
              <a:t>在哪里？</a:t>
            </a:r>
            <a:endParaRPr lang="zh-CN" altLang="en-US" sz="3600" b="1" dirty="0">
              <a:solidFill>
                <a:prstClr val="black">
                  <a:lumMod val="95000"/>
                  <a:lumOff val="5000"/>
                </a:prstClr>
              </a:solidFill>
              <a:effectLst/>
              <a:latin typeface="方正粗黑宋简体" panose="02000000000000000000" pitchFamily="2" charset="-122"/>
              <a:ea typeface="方正粗黑宋简体" panose="02000000000000000000" pitchFamily="2" charset="-122"/>
              <a:cs typeface="文鼎中楷体" panose="03000600000000000000" charset="-122"/>
            </a:endParaRPr>
          </a:p>
        </p:txBody>
      </p:sp>
      <p:sp>
        <p:nvSpPr>
          <p:cNvPr id="8" name="文本框 29"/>
          <p:cNvSpPr txBox="1"/>
          <p:nvPr/>
        </p:nvSpPr>
        <p:spPr>
          <a:xfrm>
            <a:off x="135556" y="3904481"/>
            <a:ext cx="12618001" cy="1753235"/>
          </a:xfrm>
          <a:prstGeom prst="rect">
            <a:avLst/>
          </a:prstGeom>
          <a:noFill/>
          <a:ln>
            <a:solidFill>
              <a:schemeClr val="accent1"/>
            </a:solidFill>
          </a:ln>
        </p:spPr>
        <p:txBody>
          <a:bodyPr wrap="square" rtlCol="0">
            <a:spAutoFit/>
          </a:bodyPr>
          <a:lstStyle/>
          <a:p>
            <a:pPr marL="15875" marR="0" lvl="0" indent="-15875"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2400" b="1" dirty="0">
                <a:ln>
                  <a:noFill/>
                </a:ln>
                <a:solidFill>
                  <a:schemeClr val="tx1"/>
                </a:solidFill>
                <a:effectLst>
                  <a:reflection blurRad="6350" stA="53000" endA="300" endPos="35500" dir="5400000" sy="-90000" algn="bl" rotWithShape="0"/>
                </a:effectLst>
                <a:uLnTx/>
                <a:uFillTx/>
                <a:latin typeface="黑体" panose="02010609060101010101" pitchFamily="49" charset="-122"/>
                <a:ea typeface="黑体" panose="02010609060101010101" pitchFamily="49" charset="-122"/>
                <a:cs typeface="文鼎中楷体" panose="03000600000000000000" charset="-122"/>
                <a:sym typeface="+mn-ea"/>
              </a:rPr>
              <a:t>材料二 ：</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第十三条 特区企业进口生产所必需的</a:t>
            </a:r>
            <a:r>
              <a:rPr lang="zh-CN" altLang="en-US" sz="2400" b="1" dirty="0">
                <a:latin typeface="黑体" panose="02010609060101010101" pitchFamily="49" charset="-122"/>
                <a:ea typeface="黑体" panose="02010609060101010101" pitchFamily="49" charset="-122"/>
                <a:cs typeface="文鼎中楷体" panose="03000600000000000000" charset="-122"/>
                <a:sym typeface="+mn-ea"/>
              </a:rPr>
              <a:t>生产资料</a:t>
            </a:r>
            <a:r>
              <a:rPr lang="zh-CN" altLang="en-US" sz="2400" b="1" dirty="0">
                <a:solidFill>
                  <a:schemeClr val="accent1"/>
                </a:solidFill>
                <a:effectLst>
                  <a:outerShdw blurRad="38100" dist="25400" dir="5400000" algn="ctr" rotWithShape="0">
                    <a:srgbClr val="6E747A">
                      <a:alpha val="43000"/>
                    </a:srgbClr>
                  </a:outerShdw>
                </a:effectLst>
                <a:uLnTx/>
                <a:uFillTx/>
                <a:latin typeface="黑体" panose="02010609060101010101" pitchFamily="49" charset="-122"/>
                <a:ea typeface="黑体" panose="02010609060101010101" pitchFamily="49" charset="-122"/>
                <a:cs typeface="文鼎中楷体" panose="03000600000000000000" charset="-122"/>
                <a:sym typeface="+mn-ea"/>
              </a:rPr>
              <a:t>免征进口税</a:t>
            </a:r>
            <a:r>
              <a:rPr lang="zh-CN" altLang="en-US" sz="2400" b="1" dirty="0">
                <a:latin typeface="黑体" panose="02010609060101010101" pitchFamily="49" charset="-122"/>
                <a:ea typeface="黑体" panose="02010609060101010101" pitchFamily="49" charset="-122"/>
                <a:cs typeface="文鼎中楷体" panose="03000600000000000000" charset="-122"/>
                <a:sym typeface="+mn-ea"/>
              </a:rPr>
              <a:t>。</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第十四条 特区对技术性较高、资金周转期较长的企业，给予</a:t>
            </a:r>
            <a:r>
              <a:rPr lang="zh-CN" altLang="en-US" sz="2400" b="1" dirty="0">
                <a:solidFill>
                  <a:schemeClr val="accent1"/>
                </a:solidFill>
                <a:effectLst>
                  <a:outerShdw blurRad="38100" dist="25400" dir="5400000" algn="ctr" rotWithShape="0">
                    <a:srgbClr val="6E747A">
                      <a:alpha val="43000"/>
                    </a:srgbClr>
                  </a:outerShdw>
                </a:effectLst>
                <a:uLnTx/>
                <a:uFillTx/>
                <a:latin typeface="黑体" panose="02010609060101010101" pitchFamily="49" charset="-122"/>
                <a:ea typeface="黑体" panose="02010609060101010101" pitchFamily="49" charset="-122"/>
                <a:cs typeface="文鼎中楷体" panose="03000600000000000000" charset="-122"/>
                <a:sym typeface="+mn-ea"/>
              </a:rPr>
              <a:t>特别优惠待遇</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 第十八条 凡来往特区的外籍人员出入境均简化续，给予</a:t>
            </a:r>
            <a:r>
              <a:rPr lang="zh-CN" altLang="en-US" sz="2400" b="1" dirty="0">
                <a:solidFill>
                  <a:schemeClr val="accent1"/>
                </a:solidFill>
                <a:effectLst>
                  <a:outerShdw blurRad="38100" dist="25400" dir="5400000" algn="ctr" rotWithShape="0">
                    <a:srgbClr val="6E747A">
                      <a:alpha val="43000"/>
                    </a:srgbClr>
                  </a:outerShdw>
                </a:effectLst>
                <a:uLnTx/>
                <a:uFillTx/>
                <a:latin typeface="黑体" panose="02010609060101010101" pitchFamily="49" charset="-122"/>
                <a:ea typeface="黑体" panose="02010609060101010101" pitchFamily="49" charset="-122"/>
                <a:cs typeface="文鼎中楷体" panose="03000600000000000000" charset="-122"/>
                <a:sym typeface="+mn-ea"/>
              </a:rPr>
              <a:t>方便</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a:t>
            </a:r>
            <a:r>
              <a:rPr lang="en-US" altLang="zh-CN"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              </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 </a:t>
            </a:r>
            <a:r>
              <a:rPr lang="en-US" altLang="zh-CN"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a:t>
            </a:r>
            <a:r>
              <a:rPr lang="zh-CN" altLang="en-US"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广东省经济特区条例</a:t>
            </a:r>
            <a:r>
              <a:rPr lang="en-US" altLang="zh-CN" sz="2400" b="1" dirty="0">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rPr>
              <a:t>》</a:t>
            </a:r>
            <a:endParaRPr kumimoji="0" lang="en-US" altLang="zh-CN"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文鼎中楷体" panose="03000600000000000000" charset="-122"/>
              <a:sym typeface="+mn-ea"/>
            </a:endParaRPr>
          </a:p>
        </p:txBody>
      </p:sp>
      <p:sp>
        <p:nvSpPr>
          <p:cNvPr id="9" name="文本框 33"/>
          <p:cNvSpPr txBox="1"/>
          <p:nvPr/>
        </p:nvSpPr>
        <p:spPr>
          <a:xfrm>
            <a:off x="92679" y="5992237"/>
            <a:ext cx="12660878" cy="1076325"/>
          </a:xfrm>
          <a:prstGeom prst="rect">
            <a:avLst/>
          </a:prstGeom>
          <a:solidFill>
            <a:srgbClr val="C00000"/>
          </a:solidFill>
        </p:spPr>
        <p:txBody>
          <a:bodyPr wrap="square" rtlCol="0">
            <a:spAutoFit/>
          </a:bodyPr>
          <a:lstStyle/>
          <a:p>
            <a:pPr eaLnBrk="0" hangingPunct="0">
              <a:defRPr/>
            </a:pPr>
            <a:r>
              <a:rPr lang="en-US" altLang="zh-CN" sz="3200" b="1" kern="0" noProof="0" dirty="0">
                <a:ln>
                  <a:noFill/>
                </a:ln>
                <a:solidFill>
                  <a:schemeClr val="bg1"/>
                </a:solidFill>
                <a:effectLst/>
                <a:uLnTx/>
                <a:uFillTx/>
                <a:latin typeface="文鼎中楷体" panose="03000600000000000000" charset="-122"/>
                <a:ea typeface="文鼎中楷体" panose="03000600000000000000" charset="-122"/>
                <a:sym typeface="+mn-ea"/>
              </a:rPr>
              <a:t>   </a:t>
            </a:r>
            <a:r>
              <a:rPr lang="zh-CN" altLang="en-US" sz="3200" b="1" kern="0" noProof="0" dirty="0">
                <a:ln>
                  <a:noFill/>
                </a:ln>
                <a:solidFill>
                  <a:schemeClr val="bg1"/>
                </a:solidFill>
                <a:effectLst/>
                <a:uLnTx/>
                <a:uFillTx/>
                <a:latin typeface="文鼎中楷体" panose="03000600000000000000" charset="-122"/>
                <a:ea typeface="文鼎中楷体" panose="03000600000000000000" charset="-122"/>
                <a:sym typeface="+mn-ea"/>
              </a:rPr>
              <a:t>实行特殊的经济政策和经济管理体制</a:t>
            </a:r>
            <a:r>
              <a:rPr lang="zh-CN" altLang="en-US" sz="3200" b="1" kern="0" dirty="0">
                <a:solidFill>
                  <a:schemeClr val="bg1"/>
                </a:solidFill>
                <a:latin typeface="文鼎中楷体" panose="03000600000000000000" charset="-122"/>
                <a:ea typeface="文鼎中楷体" panose="03000600000000000000" charset="-122"/>
                <a:sym typeface="+mn-ea"/>
              </a:rPr>
              <a:t>。在进出口、减免税等方面有优惠条件。</a:t>
            </a:r>
            <a:endParaRPr lang="zh-CN" altLang="en-US" sz="3200" b="1" kern="0" dirty="0">
              <a:solidFill>
                <a:schemeClr val="bg1"/>
              </a:solidFill>
              <a:latin typeface="文鼎中楷体" panose="03000600000000000000" charset="-122"/>
              <a:ea typeface="文鼎中楷体" panose="030006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p:cNvPicPr>
          <p:nvPr>
            <p:ph idx="1"/>
          </p:nvPr>
        </p:nvPicPr>
        <p:blipFill>
          <a:blip r:embed="rId1"/>
          <a:stretch>
            <a:fillRect/>
          </a:stretch>
        </p:blipFill>
        <p:spPr>
          <a:xfrm>
            <a:off x="460765" y="371678"/>
            <a:ext cx="5201815" cy="2941613"/>
          </a:xfrm>
        </p:spPr>
      </p:pic>
      <p:sp>
        <p:nvSpPr>
          <p:cNvPr id="6" name="文本框 5"/>
          <p:cNvSpPr txBox="1"/>
          <p:nvPr/>
        </p:nvSpPr>
        <p:spPr>
          <a:xfrm>
            <a:off x="5727875" y="505616"/>
            <a:ext cx="490547" cy="2426335"/>
          </a:xfrm>
          <a:prstGeom prst="rect">
            <a:avLst/>
          </a:prstGeom>
          <a:noFill/>
          <a:ln w="9525">
            <a:noFill/>
          </a:ln>
        </p:spPr>
        <p:txBody>
          <a:bodyPr wrap="square" anchor="t">
            <a:spAutoFit/>
          </a:bodyPr>
          <a:lstStyle/>
          <a:p>
            <a:r>
              <a:rPr lang="zh-CN" altLang="en-US" sz="2530" b="1" dirty="0">
                <a:latin typeface="微软雅黑" panose="020B0503020204020204" pitchFamily="34" charset="-122"/>
                <a:ea typeface="微软雅黑" panose="020B0503020204020204" pitchFamily="34" charset="-122"/>
                <a:sym typeface="+mn-ea"/>
              </a:rPr>
              <a:t>昔日的小渔村</a:t>
            </a:r>
            <a:endParaRPr lang="zh-CN" altLang="en-US" sz="2530" b="1" dirty="0">
              <a:latin typeface="微软雅黑" panose="020B0503020204020204" pitchFamily="34" charset="-122"/>
              <a:ea typeface="微软雅黑" panose="020B0503020204020204" pitchFamily="34" charset="-122"/>
              <a:sym typeface="+mn-ea"/>
            </a:endParaRPr>
          </a:p>
        </p:txBody>
      </p:sp>
      <p:sp>
        <p:nvSpPr>
          <p:cNvPr id="86029" name="圆角矩形 86028"/>
          <p:cNvSpPr/>
          <p:nvPr/>
        </p:nvSpPr>
        <p:spPr>
          <a:xfrm>
            <a:off x="6298565" y="371475"/>
            <a:ext cx="4116705" cy="2921635"/>
          </a:xfrm>
          <a:prstGeom prst="roundRect">
            <a:avLst>
              <a:gd name="adj" fmla="val 16667"/>
            </a:avLst>
          </a:prstGeom>
          <a:solidFill>
            <a:schemeClr val="bg1">
              <a:alpha val="62000"/>
            </a:schemeClr>
          </a:solidFill>
          <a:ln w="31750" cap="flat" cmpd="sng">
            <a:solidFill>
              <a:schemeClr val="tx1">
                <a:lumMod val="85000"/>
                <a:lumOff val="15000"/>
              </a:schemeClr>
            </a:solidFill>
            <a:prstDash val="solid"/>
            <a:headEnd type="none" w="med" len="med"/>
            <a:tailEnd type="none" w="med" len="med"/>
          </a:ln>
          <a:effectLst>
            <a:outerShdw dist="63500" dir="3187806" algn="ctr" rotWithShape="0">
              <a:schemeClr val="bg2"/>
            </a:outerShdw>
          </a:effectLst>
        </p:spPr>
        <p:txBody>
          <a:bodyPr wrap="none" lIns="100563" tIns="50280" rIns="100563" bIns="50280" anchor="ct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rPr>
              <a:t>宝安只有三件宝，</a:t>
            </a:r>
            <a:endPar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rPr>
              <a:t>苍蝇、蚊子、沙井蚝。</a:t>
            </a:r>
            <a:endPar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rPr>
              <a:t>十屋九空逃香港，</a:t>
            </a:r>
            <a:endPar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rPr>
              <a:t>家里只剩老和小。</a:t>
            </a:r>
            <a:endParaRPr kumimoji="0" lang="zh-CN" altLang="en-US" sz="2955"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mn-ea"/>
            </a:endParaRPr>
          </a:p>
        </p:txBody>
      </p:sp>
      <p:pic>
        <p:nvPicPr>
          <p:cNvPr id="4" name="图片 3"/>
          <p:cNvPicPr>
            <a:picLocks noChangeAspect="1"/>
          </p:cNvPicPr>
          <p:nvPr/>
        </p:nvPicPr>
        <p:blipFill>
          <a:blip r:embed="rId2"/>
          <a:stretch>
            <a:fillRect/>
          </a:stretch>
        </p:blipFill>
        <p:spPr>
          <a:xfrm>
            <a:off x="460765" y="3688317"/>
            <a:ext cx="2588351" cy="3326684"/>
          </a:xfrm>
          <a:prstGeom prst="rect">
            <a:avLst/>
          </a:prstGeom>
          <a:noFill/>
          <a:ln w="9525">
            <a:noFill/>
          </a:ln>
        </p:spPr>
      </p:pic>
      <p:pic>
        <p:nvPicPr>
          <p:cNvPr id="5" name="图片 4"/>
          <p:cNvPicPr>
            <a:picLocks noChangeAspect="1"/>
          </p:cNvPicPr>
          <p:nvPr/>
        </p:nvPicPr>
        <p:blipFill>
          <a:blip r:embed="rId3"/>
          <a:stretch>
            <a:fillRect/>
          </a:stretch>
        </p:blipFill>
        <p:spPr>
          <a:xfrm>
            <a:off x="3134501" y="3688317"/>
            <a:ext cx="2528079" cy="3328358"/>
          </a:xfrm>
          <a:prstGeom prst="rect">
            <a:avLst/>
          </a:prstGeom>
          <a:noFill/>
          <a:ln w="9525">
            <a:noFill/>
          </a:ln>
        </p:spPr>
      </p:pic>
      <p:sp>
        <p:nvSpPr>
          <p:cNvPr id="8" name="文本框 7"/>
          <p:cNvSpPr txBox="1"/>
          <p:nvPr/>
        </p:nvSpPr>
        <p:spPr>
          <a:xfrm>
            <a:off x="1736524" y="3688317"/>
            <a:ext cx="2909802" cy="610870"/>
          </a:xfrm>
          <a:prstGeom prst="rect">
            <a:avLst/>
          </a:prstGeom>
          <a:solidFill>
            <a:schemeClr val="bg1"/>
          </a:solidFill>
          <a:ln w="9525">
            <a:noFill/>
          </a:ln>
        </p:spPr>
        <p:txBody>
          <a:bodyPr anchor="t">
            <a:spAutoFit/>
            <a:scene3d>
              <a:camera prst="orthographicFront"/>
              <a:lightRig rig="threePt" dir="t"/>
            </a:scene3d>
          </a:bodyPr>
          <a:lstStyle/>
          <a:p>
            <a:r>
              <a:rPr lang="zh-CN" altLang="en-US" sz="3375"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rPr>
              <a:t>一夜崛起之城</a:t>
            </a:r>
            <a:endParaRPr lang="zh-CN" altLang="en-US" sz="3375"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endParaRPr>
          </a:p>
        </p:txBody>
      </p:sp>
      <p:sp>
        <p:nvSpPr>
          <p:cNvPr id="2" name="TextBox 5"/>
          <p:cNvSpPr txBox="1"/>
          <p:nvPr/>
        </p:nvSpPr>
        <p:spPr>
          <a:xfrm>
            <a:off x="460765" y="6529476"/>
            <a:ext cx="5407745" cy="518795"/>
          </a:xfrm>
          <a:prstGeom prst="rect">
            <a:avLst/>
          </a:prstGeom>
          <a:solidFill>
            <a:schemeClr val="bg1"/>
          </a:solidFill>
          <a:ln w="9525">
            <a:noFill/>
          </a:ln>
        </p:spPr>
        <p:txBody>
          <a:bodyPr wrap="square" anchor="t">
            <a:spAutoFit/>
          </a:bodyPr>
          <a:lstStyle/>
          <a:p>
            <a:pPr>
              <a:lnSpc>
                <a:spcPct val="110000"/>
              </a:lnSpc>
            </a:pPr>
            <a:r>
              <a:rPr lang="zh-CN" altLang="en-US" sz="2530" b="1" dirty="0">
                <a:latin typeface="微软雅黑" panose="020B0503020204020204" pitchFamily="34" charset="-122"/>
                <a:ea typeface="微软雅黑" panose="020B0503020204020204" pitchFamily="34" charset="-122"/>
              </a:rPr>
              <a:t>万人齐心 三天一层楼的“深圳速度”</a:t>
            </a:r>
            <a:endParaRPr lang="zh-CN" altLang="en-US" sz="2530" b="1" dirty="0">
              <a:latin typeface="微软雅黑" panose="020B0503020204020204" pitchFamily="34" charset="-122"/>
              <a:ea typeface="微软雅黑" panose="020B0503020204020204" pitchFamily="34" charset="-122"/>
            </a:endParaRPr>
          </a:p>
        </p:txBody>
      </p:sp>
      <p:pic>
        <p:nvPicPr>
          <p:cNvPr id="11266" name="图片 38918" descr="现在"/>
          <p:cNvPicPr>
            <a:picLocks noChangeAspect="1"/>
          </p:cNvPicPr>
          <p:nvPr/>
        </p:nvPicPr>
        <p:blipFill>
          <a:blip r:embed="rId4"/>
          <a:stretch>
            <a:fillRect/>
          </a:stretch>
        </p:blipFill>
        <p:spPr>
          <a:xfrm>
            <a:off x="6159825" y="3688317"/>
            <a:ext cx="4393165" cy="2872969"/>
          </a:xfrm>
          <a:prstGeom prst="rect">
            <a:avLst/>
          </a:prstGeom>
          <a:noFill/>
          <a:ln w="9525">
            <a:noFill/>
          </a:ln>
        </p:spPr>
      </p:pic>
      <p:sp>
        <p:nvSpPr>
          <p:cNvPr id="9222" name="文本框 1"/>
          <p:cNvSpPr txBox="1"/>
          <p:nvPr/>
        </p:nvSpPr>
        <p:spPr>
          <a:xfrm>
            <a:off x="10580370" y="2176145"/>
            <a:ext cx="2106295" cy="2822575"/>
          </a:xfrm>
          <a:prstGeom prst="rect">
            <a:avLst/>
          </a:prstGeom>
          <a:noFill/>
          <a:ln w="38100" cap="flat" cmpd="sng">
            <a:solidFill>
              <a:srgbClr val="FF0000"/>
            </a:solidFill>
            <a:prstDash val="lgDashDot"/>
            <a:round/>
            <a:headEnd type="none" w="med" len="med"/>
            <a:tailEnd type="none" w="med" len="med"/>
          </a:ln>
        </p:spPr>
        <p:txBody>
          <a:bodyPr wrap="square" anchor="t">
            <a:spAutoFit/>
          </a:bodyPr>
          <a:lstStyle/>
          <a:p>
            <a:pPr>
              <a:lnSpc>
                <a:spcPct val="150000"/>
              </a:lnSpc>
            </a:pPr>
            <a:r>
              <a:rPr lang="en-US" altLang="zh-CN" sz="2955" b="1" dirty="0">
                <a:solidFill>
                  <a:schemeClr val="tx1"/>
                </a:solidFill>
                <a:latin typeface="黑体" panose="02010609060101010101" pitchFamily="49" charset="-122"/>
                <a:ea typeface="黑体" panose="02010609060101010101" pitchFamily="49" charset="-122"/>
              </a:rPr>
              <a:t>  </a:t>
            </a:r>
            <a:r>
              <a:rPr lang="zh-CN" altLang="en-US" sz="2955" b="1" dirty="0">
                <a:solidFill>
                  <a:schemeClr val="tx1"/>
                </a:solidFill>
                <a:latin typeface="黑体" panose="02010609060101010101" pitchFamily="49" charset="-122"/>
                <a:ea typeface="黑体" panose="02010609060101010101" pitchFamily="49" charset="-122"/>
              </a:rPr>
              <a:t>你还知道深圳对外开放的哪些故事？</a:t>
            </a:r>
            <a:endParaRPr lang="zh-CN" altLang="en-US" sz="2955" b="1" dirty="0">
              <a:solidFill>
                <a:schemeClr val="tx1"/>
              </a:solidFill>
              <a:latin typeface="黑体" panose="02010609060101010101" pitchFamily="49" charset="-122"/>
              <a:ea typeface="黑体" panose="02010609060101010101" pitchFamily="49"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1+#ppt_h/2"/>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circle(in)">
                                      <p:cBhvr>
                                        <p:cTn id="27" dur="20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222"/>
                                        </p:tgtEl>
                                        <p:attrNameLst>
                                          <p:attrName>style.visibility</p:attrName>
                                        </p:attrNameLst>
                                      </p:cBhvr>
                                      <p:to>
                                        <p:strVal val="visible"/>
                                      </p:to>
                                    </p:set>
                                    <p:animEffect transition="in" filter="blinds(horizontal)">
                                      <p:cBhvr>
                                        <p:cTn id="3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6029" grpId="0" bldLvl="0" animBg="1"/>
      <p:bldP spid="8" grpId="0" bldLvl="0" animBg="1"/>
      <p:bldP spid="2" grpId="0" bldLvl="0" animBg="1"/>
      <p:bldP spid="922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25293" y="192536"/>
            <a:ext cx="3197769" cy="6812419"/>
            <a:chOff x="1497" y="288"/>
            <a:chExt cx="4775" cy="10172"/>
          </a:xfrm>
        </p:grpSpPr>
        <p:grpSp>
          <p:nvGrpSpPr>
            <p:cNvPr id="18434" name="Group 14"/>
            <p:cNvGrpSpPr/>
            <p:nvPr/>
          </p:nvGrpSpPr>
          <p:grpSpPr>
            <a:xfrm>
              <a:off x="1497" y="4760"/>
              <a:ext cx="4775" cy="5699"/>
              <a:chOff x="1920" y="2072"/>
              <a:chExt cx="1910" cy="1871"/>
            </a:xfrm>
          </p:grpSpPr>
          <p:pic>
            <p:nvPicPr>
              <p:cNvPr id="20" name="Picture 2"/>
              <p:cNvPicPr>
                <a:picLocks noChangeAspect="1" noChangeArrowheads="1"/>
              </p:cNvPicPr>
              <p:nvPr/>
            </p:nvPicPr>
            <p:blipFill>
              <a:blip r:embed="rId1"/>
              <a:stretch>
                <a:fillRect/>
              </a:stretch>
            </p:blipFill>
            <p:spPr bwMode="auto">
              <a:xfrm>
                <a:off x="1920" y="2304"/>
                <a:ext cx="1910" cy="1639"/>
              </a:xfrm>
              <a:prstGeom prst="round2DiagRect">
                <a:avLst/>
              </a:prstGeom>
              <a:ln>
                <a:noFill/>
              </a:ln>
              <a:effectLst>
                <a:outerShdw blurRad="292100" dist="139700" dir="2700000" algn="tl" rotWithShape="0">
                  <a:srgbClr val="333333">
                    <a:alpha val="65000"/>
                  </a:srgbClr>
                </a:outerShdw>
              </a:effectLst>
            </p:spPr>
          </p:pic>
          <p:sp>
            <p:nvSpPr>
              <p:cNvPr id="18436" name="Text Box 3"/>
              <p:cNvSpPr txBox="1"/>
              <p:nvPr/>
            </p:nvSpPr>
            <p:spPr>
              <a:xfrm>
                <a:off x="2534" y="2072"/>
                <a:ext cx="1296" cy="235"/>
              </a:xfrm>
              <a:prstGeom prst="rect">
                <a:avLst/>
              </a:prstGeom>
              <a:noFill/>
              <a:ln w="9525">
                <a:noFill/>
              </a:ln>
            </p:spPr>
            <p:txBody>
              <a:bodyPr anchor="t">
                <a:spAutoFit/>
              </a:bodyPr>
              <a:lstStyle/>
              <a:p>
                <a:pPr>
                  <a:spcBef>
                    <a:spcPct val="50000"/>
                  </a:spcBef>
                </a:pPr>
                <a:r>
                  <a:rPr lang="zh-CN" altLang="en-US" sz="2530" b="1" dirty="0">
                    <a:solidFill>
                      <a:srgbClr val="FF0000"/>
                    </a:solidFill>
                    <a:latin typeface="Verdana" panose="020B0604030504040204" pitchFamily="34" charset="0"/>
                    <a:ea typeface="黑体" panose="02010609060101010101" pitchFamily="49" charset="-122"/>
                  </a:rPr>
                  <a:t>厦门</a:t>
                </a:r>
                <a:endParaRPr lang="zh-CN" altLang="en-US" sz="2530" b="1" dirty="0">
                  <a:solidFill>
                    <a:srgbClr val="FF0000"/>
                  </a:solidFill>
                  <a:latin typeface="Verdana" panose="020B0604030504040204" pitchFamily="34" charset="0"/>
                  <a:ea typeface="黑体" panose="02010609060101010101" pitchFamily="49" charset="-122"/>
                </a:endParaRPr>
              </a:p>
            </p:txBody>
          </p:sp>
        </p:grpSp>
        <p:pic>
          <p:nvPicPr>
            <p:cNvPr id="6" name="图片 1"/>
            <p:cNvPicPr>
              <a:picLocks noChangeAspect="1"/>
            </p:cNvPicPr>
            <p:nvPr/>
          </p:nvPicPr>
          <p:blipFill>
            <a:blip r:embed="rId2"/>
            <a:srcRect b="218"/>
            <a:stretch>
              <a:fillRect/>
            </a:stretch>
          </p:blipFill>
          <p:spPr>
            <a:xfrm>
              <a:off x="1497" y="288"/>
              <a:ext cx="4775" cy="4437"/>
            </a:xfrm>
            <a:prstGeom prst="roundRect">
              <a:avLst/>
            </a:prstGeom>
            <a:noFill/>
            <a:ln w="9525">
              <a:noFill/>
            </a:ln>
          </p:spPr>
        </p:pic>
      </p:grpSp>
      <p:grpSp>
        <p:nvGrpSpPr>
          <p:cNvPr id="9" name="组合 8"/>
          <p:cNvGrpSpPr/>
          <p:nvPr/>
        </p:nvGrpSpPr>
        <p:grpSpPr>
          <a:xfrm>
            <a:off x="4482252" y="192536"/>
            <a:ext cx="3119080" cy="6812419"/>
            <a:chOff x="6945" y="288"/>
            <a:chExt cx="4658" cy="10172"/>
          </a:xfrm>
        </p:grpSpPr>
        <p:grpSp>
          <p:nvGrpSpPr>
            <p:cNvPr id="18439" name="Group 13"/>
            <p:cNvGrpSpPr/>
            <p:nvPr/>
          </p:nvGrpSpPr>
          <p:grpSpPr>
            <a:xfrm>
              <a:off x="7042" y="4761"/>
              <a:ext cx="4560" cy="5698"/>
              <a:chOff x="0" y="2113"/>
              <a:chExt cx="1824" cy="1652"/>
            </a:xfrm>
          </p:grpSpPr>
          <p:pic>
            <p:nvPicPr>
              <p:cNvPr id="19465" name="Picture 10"/>
              <p:cNvPicPr>
                <a:picLocks noChangeAspect="1" noChangeArrowheads="1"/>
              </p:cNvPicPr>
              <p:nvPr/>
            </p:nvPicPr>
            <p:blipFill>
              <a:blip r:embed="rId3"/>
              <a:stretch>
                <a:fillRect/>
              </a:stretch>
            </p:blipFill>
            <p:spPr bwMode="auto">
              <a:xfrm>
                <a:off x="0" y="2323"/>
                <a:ext cx="1824" cy="1442"/>
              </a:xfrm>
              <a:prstGeom prst="round2DiagRect">
                <a:avLst/>
              </a:prstGeom>
              <a:ln>
                <a:noFill/>
              </a:ln>
              <a:effectLst>
                <a:outerShdw blurRad="292100" dist="139700" dir="2700000" algn="tl" rotWithShape="0">
                  <a:srgbClr val="333333">
                    <a:alpha val="65000"/>
                  </a:srgbClr>
                </a:outerShdw>
              </a:effectLst>
            </p:spPr>
          </p:pic>
          <p:sp>
            <p:nvSpPr>
              <p:cNvPr id="18441" name="Text Box 11"/>
              <p:cNvSpPr txBox="1"/>
              <p:nvPr/>
            </p:nvSpPr>
            <p:spPr>
              <a:xfrm>
                <a:off x="657" y="2113"/>
                <a:ext cx="624" cy="208"/>
              </a:xfrm>
              <a:prstGeom prst="rect">
                <a:avLst/>
              </a:prstGeom>
              <a:noFill/>
              <a:ln w="9525">
                <a:noFill/>
              </a:ln>
            </p:spPr>
            <p:txBody>
              <a:bodyPr anchor="t">
                <a:spAutoFit/>
              </a:bodyPr>
              <a:lstStyle/>
              <a:p>
                <a:pPr>
                  <a:spcBef>
                    <a:spcPct val="50000"/>
                  </a:spcBef>
                </a:pPr>
                <a:r>
                  <a:rPr lang="zh-CN" altLang="en-US" sz="2530" b="1" dirty="0">
                    <a:solidFill>
                      <a:srgbClr val="FF0000"/>
                    </a:solidFill>
                    <a:latin typeface="Verdana" panose="020B0604030504040204" pitchFamily="34" charset="0"/>
                    <a:ea typeface="黑体" panose="02010609060101010101" pitchFamily="49" charset="-122"/>
                  </a:rPr>
                  <a:t>汕头</a:t>
                </a:r>
                <a:endParaRPr lang="zh-CN" altLang="en-US" sz="2530" b="1" dirty="0">
                  <a:solidFill>
                    <a:srgbClr val="FF0000"/>
                  </a:solidFill>
                  <a:latin typeface="Verdana" panose="020B0604030504040204" pitchFamily="34" charset="0"/>
                  <a:ea typeface="黑体" panose="02010609060101010101" pitchFamily="49" charset="-122"/>
                </a:endParaRPr>
              </a:p>
            </p:txBody>
          </p:sp>
        </p:grpSp>
        <p:pic>
          <p:nvPicPr>
            <p:cNvPr id="7" name="图片 5"/>
            <p:cNvPicPr>
              <a:picLocks noChangeAspect="1"/>
            </p:cNvPicPr>
            <p:nvPr/>
          </p:nvPicPr>
          <p:blipFill>
            <a:blip r:embed="rId4"/>
            <a:srcRect r="79"/>
            <a:stretch>
              <a:fillRect/>
            </a:stretch>
          </p:blipFill>
          <p:spPr>
            <a:xfrm>
              <a:off x="6945" y="288"/>
              <a:ext cx="4570" cy="4380"/>
            </a:xfrm>
            <a:prstGeom prst="roundRect">
              <a:avLst/>
            </a:prstGeom>
            <a:noFill/>
            <a:ln w="9525">
              <a:noFill/>
            </a:ln>
          </p:spPr>
        </p:pic>
      </p:grpSp>
      <p:grpSp>
        <p:nvGrpSpPr>
          <p:cNvPr id="11" name="组合 10"/>
          <p:cNvGrpSpPr/>
          <p:nvPr/>
        </p:nvGrpSpPr>
        <p:grpSpPr>
          <a:xfrm>
            <a:off x="8024912" y="192536"/>
            <a:ext cx="4403211" cy="6763867"/>
            <a:chOff x="11982" y="288"/>
            <a:chExt cx="6575" cy="10099"/>
          </a:xfrm>
        </p:grpSpPr>
        <p:grpSp>
          <p:nvGrpSpPr>
            <p:cNvPr id="18444" name="Group 12"/>
            <p:cNvGrpSpPr/>
            <p:nvPr/>
          </p:nvGrpSpPr>
          <p:grpSpPr>
            <a:xfrm>
              <a:off x="11982" y="4784"/>
              <a:ext cx="6575" cy="5602"/>
              <a:chOff x="2942" y="-177"/>
              <a:chExt cx="2630" cy="2241"/>
            </a:xfrm>
          </p:grpSpPr>
          <p:pic>
            <p:nvPicPr>
              <p:cNvPr id="19469" name="Picture 6"/>
              <p:cNvPicPr>
                <a:picLocks noChangeAspect="1" noChangeArrowheads="1"/>
              </p:cNvPicPr>
              <p:nvPr/>
            </p:nvPicPr>
            <p:blipFill>
              <a:blip r:embed="rId5"/>
              <a:stretch>
                <a:fillRect/>
              </a:stretch>
            </p:blipFill>
            <p:spPr bwMode="auto">
              <a:xfrm>
                <a:off x="2942" y="96"/>
                <a:ext cx="2630" cy="1968"/>
              </a:xfrm>
              <a:prstGeom prst="round2SameRect">
                <a:avLst/>
              </a:prstGeom>
              <a:ln>
                <a:noFill/>
              </a:ln>
              <a:effectLst>
                <a:outerShdw blurRad="292100" dist="139700" dir="2700000" algn="tl" rotWithShape="0">
                  <a:srgbClr val="333333">
                    <a:alpha val="65000"/>
                  </a:srgbClr>
                </a:outerShdw>
              </a:effectLst>
            </p:spPr>
          </p:pic>
          <p:sp>
            <p:nvSpPr>
              <p:cNvPr id="18446" name="Text Box 7"/>
              <p:cNvSpPr txBox="1"/>
              <p:nvPr/>
            </p:nvSpPr>
            <p:spPr>
              <a:xfrm>
                <a:off x="3907" y="-177"/>
                <a:ext cx="864" cy="287"/>
              </a:xfrm>
              <a:prstGeom prst="rect">
                <a:avLst/>
              </a:prstGeom>
              <a:noFill/>
              <a:ln w="9525">
                <a:noFill/>
              </a:ln>
            </p:spPr>
            <p:txBody>
              <a:bodyPr anchor="t">
                <a:spAutoFit/>
              </a:bodyPr>
              <a:lstStyle/>
              <a:p>
                <a:pPr>
                  <a:spcBef>
                    <a:spcPct val="50000"/>
                  </a:spcBef>
                </a:pPr>
                <a:r>
                  <a:rPr lang="zh-CN" altLang="en-US" sz="2530" b="1" dirty="0">
                    <a:solidFill>
                      <a:srgbClr val="FF0000"/>
                    </a:solidFill>
                    <a:latin typeface="Verdana" panose="020B0604030504040204" pitchFamily="34" charset="0"/>
                    <a:ea typeface="黑体" panose="02010609060101010101" pitchFamily="49" charset="-122"/>
                  </a:rPr>
                  <a:t>珠海</a:t>
                </a:r>
                <a:endParaRPr lang="zh-CN" altLang="en-US" sz="2530" b="1" dirty="0">
                  <a:solidFill>
                    <a:srgbClr val="FF0000"/>
                  </a:solidFill>
                  <a:latin typeface="Verdana" panose="020B0604030504040204" pitchFamily="34" charset="0"/>
                  <a:ea typeface="黑体" panose="02010609060101010101" pitchFamily="49" charset="-122"/>
                </a:endParaRPr>
              </a:p>
            </p:txBody>
          </p:sp>
        </p:grpSp>
        <p:pic>
          <p:nvPicPr>
            <p:cNvPr id="10" name="图片 9"/>
            <p:cNvPicPr>
              <a:picLocks noChangeAspect="1"/>
            </p:cNvPicPr>
            <p:nvPr/>
          </p:nvPicPr>
          <p:blipFill>
            <a:blip r:embed="rId6"/>
            <a:stretch>
              <a:fillRect/>
            </a:stretch>
          </p:blipFill>
          <p:spPr>
            <a:xfrm>
              <a:off x="11982" y="288"/>
              <a:ext cx="6575" cy="4380"/>
            </a:xfrm>
            <a:prstGeom prst="round2SameRect">
              <a:avLst/>
            </a:prstGeom>
            <a:noFill/>
            <a:ln w="9525">
              <a:noFill/>
            </a:ln>
          </p:spPr>
        </p:pic>
      </p:grpSp>
      <p:sp>
        <p:nvSpPr>
          <p:cNvPr id="2" name="矩形 1"/>
          <p:cNvSpPr/>
          <p:nvPr/>
        </p:nvSpPr>
        <p:spPr>
          <a:xfrm>
            <a:off x="1172528" y="2032635"/>
            <a:ext cx="10130155" cy="1014730"/>
          </a:xfrm>
          <a:prstGeom prst="rect">
            <a:avLst/>
          </a:prstGeom>
          <a:solidFill>
            <a:schemeClr val="bg1"/>
          </a:solidFill>
          <a:ln w="28575" cmpd="sng">
            <a:solidFill>
              <a:schemeClr val="tx1"/>
            </a:solidFill>
            <a:prstDash val="solid"/>
          </a:ln>
        </p:spPr>
        <p:txBody>
          <a:bodyPr wrap="none" rtlCol="0" anchor="t">
            <a:spAutoFit/>
          </a:bodyPr>
          <a:lstStyle/>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选择某个特区</a:t>
            </a: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mn-ea"/>
              </a:rPr>
              <a:t>讲一讲它的</a:t>
            </a: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故事</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951" y="520065"/>
            <a:ext cx="8318749" cy="645160"/>
          </a:xfrm>
          <a:prstGeom prst="rect">
            <a:avLst/>
          </a:prstGeom>
          <a:noFill/>
        </p:spPr>
        <p:txBody>
          <a:bodyPr wrap="square" rtlCol="0">
            <a:spAutoFit/>
          </a:bodyPr>
          <a:lstStyle/>
          <a:p>
            <a:pPr algn="ctr"/>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sp>
        <p:nvSpPr>
          <p:cNvPr id="4" name="文本框 99"/>
          <p:cNvSpPr txBox="1"/>
          <p:nvPr/>
        </p:nvSpPr>
        <p:spPr>
          <a:xfrm>
            <a:off x="3592195" y="1621790"/>
            <a:ext cx="8994140" cy="2310765"/>
          </a:xfrm>
          <a:prstGeom prst="rect">
            <a:avLst/>
          </a:prstGeom>
          <a:noFill/>
          <a:ln w="9525">
            <a:solidFill>
              <a:schemeClr val="accent1"/>
            </a:solidFill>
          </a:ln>
        </p:spPr>
        <p:txBody>
          <a:bodyPr wrap="square" lIns="95354" tIns="47676" rIns="95354" bIns="47676">
            <a:spAutoFit/>
          </a:bodyPr>
          <a:lstStyle/>
          <a:p>
            <a:pPr indent="316865">
              <a:lnSpc>
                <a:spcPct val="150000"/>
              </a:lnSpc>
            </a:pPr>
            <a:r>
              <a:rPr lang="zh-CN" altLang="en-US" sz="2400" b="1" dirty="0">
                <a:latin typeface="黑体" panose="02010609060101010101" pitchFamily="49" charset="-122"/>
                <a:ea typeface="黑体" panose="02010609060101010101" pitchFamily="49" charset="-122"/>
                <a:cs typeface="文鼎中楷体" panose="03000600000000000000" charset="-122"/>
              </a:rPr>
              <a:t>“</a:t>
            </a:r>
            <a:r>
              <a:rPr lang="zh-CN" altLang="en-US" sz="2400" b="1" u="sng" dirty="0">
                <a:solidFill>
                  <a:srgbClr val="FF0000"/>
                </a:solidFill>
                <a:latin typeface="黑体" panose="02010609060101010101" pitchFamily="49" charset="-122"/>
                <a:ea typeface="黑体" panose="02010609060101010101" pitchFamily="49" charset="-122"/>
                <a:cs typeface="文鼎中楷体" panose="03000600000000000000" charset="-122"/>
              </a:rPr>
              <a:t>特区是个窗口</a:t>
            </a:r>
            <a:r>
              <a:rPr lang="zh-CN" altLang="en-US" sz="2400" b="1" dirty="0">
                <a:latin typeface="黑体" panose="02010609060101010101" pitchFamily="49" charset="-122"/>
                <a:ea typeface="黑体" panose="02010609060101010101" pitchFamily="49" charset="-122"/>
                <a:cs typeface="文鼎中楷体" panose="03000600000000000000" charset="-122"/>
              </a:rPr>
              <a:t>，是技术的窗口，管理的窗口，知识的窗口，也是对外政策的窗口。</a:t>
            </a:r>
            <a:r>
              <a:rPr lang="en-US" altLang="zh-CN" sz="2400" b="1" dirty="0">
                <a:latin typeface="黑体" panose="02010609060101010101" pitchFamily="49" charset="-122"/>
                <a:ea typeface="黑体" panose="02010609060101010101" pitchFamily="49" charset="-122"/>
                <a:cs typeface="文鼎中楷体" panose="03000600000000000000" charset="-122"/>
              </a:rPr>
              <a:t>……</a:t>
            </a:r>
            <a:r>
              <a:rPr lang="zh-CN" altLang="en-US" sz="2400" b="1" dirty="0">
                <a:latin typeface="黑体" panose="02010609060101010101" pitchFamily="49" charset="-122"/>
                <a:ea typeface="黑体" panose="02010609060101010101" pitchFamily="49" charset="-122"/>
                <a:cs typeface="文鼎中楷体" panose="03000600000000000000" charset="-122"/>
              </a:rPr>
              <a:t>不仅</a:t>
            </a:r>
            <a:r>
              <a:rPr lang="zh-CN" altLang="en-US" sz="2400" b="1" u="sng" dirty="0">
                <a:solidFill>
                  <a:srgbClr val="FF0000"/>
                </a:solidFill>
                <a:latin typeface="黑体" panose="02010609060101010101" pitchFamily="49" charset="-122"/>
                <a:ea typeface="黑体" panose="02010609060101010101" pitchFamily="49" charset="-122"/>
                <a:cs typeface="文鼎中楷体" panose="03000600000000000000" charset="-122"/>
              </a:rPr>
              <a:t>在经济方面、培养人才方面使我们得到好处，而且会扩大我国的对外影</a:t>
            </a:r>
            <a:r>
              <a:rPr lang="zh-CN" altLang="en-US" sz="2400" b="1" u="sng" dirty="0">
                <a:solidFill>
                  <a:srgbClr val="FF0000"/>
                </a:solidFill>
                <a:latin typeface="黑体" panose="02010609060101010101" pitchFamily="49" charset="-122"/>
                <a:ea typeface="黑体" panose="02010609060101010101" pitchFamily="49" charset="-122"/>
                <a:cs typeface="文鼎中楷体" panose="03000600000000000000" charset="-122"/>
                <a:sym typeface="+mn-ea"/>
              </a:rPr>
              <a:t>响</a:t>
            </a:r>
            <a:r>
              <a:rPr lang="zh-CN" altLang="en-US" sz="2400" b="1" dirty="0">
                <a:latin typeface="黑体" panose="02010609060101010101" pitchFamily="49" charset="-122"/>
                <a:ea typeface="黑体" panose="02010609060101010101" pitchFamily="49" charset="-122"/>
                <a:cs typeface="文鼎中楷体" panose="03000600000000000000" charset="-122"/>
                <a:sym typeface="+mn-ea"/>
              </a:rPr>
              <a:t>。”</a:t>
            </a:r>
            <a:endParaRPr lang="en-US" altLang="zh-CN" sz="2400" b="1" dirty="0">
              <a:latin typeface="黑体" panose="02010609060101010101" pitchFamily="49" charset="-122"/>
              <a:ea typeface="黑体" panose="02010609060101010101" pitchFamily="49" charset="-122"/>
              <a:cs typeface="文鼎中楷体" panose="03000600000000000000" charset="-122"/>
              <a:sym typeface="+mn-ea"/>
            </a:endParaRPr>
          </a:p>
          <a:p>
            <a:pPr indent="316865" algn="r">
              <a:lnSpc>
                <a:spcPct val="150000"/>
              </a:lnSpc>
            </a:pPr>
            <a:r>
              <a:rPr lang="en-US" altLang="zh-CN" sz="2400" b="1" dirty="0">
                <a:latin typeface="黑体" panose="02010609060101010101" pitchFamily="49" charset="-122"/>
                <a:ea typeface="黑体" panose="02010609060101010101" pitchFamily="49" charset="-122"/>
                <a:cs typeface="文鼎中楷体" panose="03000600000000000000" charset="-122"/>
                <a:sym typeface="+mn-ea"/>
              </a:rPr>
              <a:t>                          ——《</a:t>
            </a:r>
            <a:r>
              <a:rPr lang="en-US" altLang="zh-CN" sz="2400" b="1" dirty="0" err="1">
                <a:latin typeface="黑体" panose="02010609060101010101" pitchFamily="49" charset="-122"/>
                <a:ea typeface="黑体" panose="02010609060101010101" pitchFamily="49" charset="-122"/>
                <a:cs typeface="文鼎中楷体" panose="03000600000000000000" charset="-122"/>
                <a:sym typeface="+mn-ea"/>
              </a:rPr>
              <a:t>邓小平文选</a:t>
            </a:r>
            <a:r>
              <a:rPr lang="en-US" altLang="zh-CN" sz="2400" b="1" dirty="0">
                <a:latin typeface="黑体" panose="02010609060101010101" pitchFamily="49" charset="-122"/>
                <a:ea typeface="黑体" panose="02010609060101010101" pitchFamily="49" charset="-122"/>
                <a:cs typeface="文鼎中楷体" panose="03000600000000000000" charset="-122"/>
                <a:sym typeface="+mn-ea"/>
              </a:rPr>
              <a:t>》</a:t>
            </a:r>
            <a:r>
              <a:rPr lang="zh-CN" altLang="en-US" sz="2400" dirty="0">
                <a:latin typeface="黑体" panose="02010609060101010101" pitchFamily="49" charset="-122"/>
                <a:ea typeface="黑体" panose="02010609060101010101" pitchFamily="49" charset="-122"/>
                <a:cs typeface="文鼎中楷体" panose="03000600000000000000" charset="-122"/>
              </a:rPr>
              <a:t>                            </a:t>
            </a:r>
            <a:endParaRPr lang="zh-CN" altLang="en-US" sz="2400" dirty="0">
              <a:latin typeface="黑体" panose="02010609060101010101" pitchFamily="49" charset="-122"/>
              <a:ea typeface="黑体" panose="02010609060101010101" pitchFamily="49" charset="-122"/>
              <a:cs typeface="文鼎中楷体" panose="03000600000000000000" charset="-122"/>
            </a:endParaRPr>
          </a:p>
        </p:txBody>
      </p:sp>
      <p:sp>
        <p:nvSpPr>
          <p:cNvPr id="5" name="文本框 1"/>
          <p:cNvSpPr txBox="1"/>
          <p:nvPr/>
        </p:nvSpPr>
        <p:spPr>
          <a:xfrm>
            <a:off x="236220" y="4350385"/>
            <a:ext cx="12534900" cy="648970"/>
          </a:xfrm>
          <a:prstGeom prst="rect">
            <a:avLst/>
          </a:prstGeom>
          <a:noFill/>
        </p:spPr>
        <p:txBody>
          <a:bodyPr wrap="square" lIns="95354" tIns="47676" rIns="95354" bIns="47676" rtlCol="0">
            <a:spAutoFit/>
          </a:bodyPr>
          <a:lstStyle/>
          <a:p>
            <a:pPr algn="ctr"/>
            <a:r>
              <a:rPr lang="zh-CN" altLang="en-US" sz="3600" b="1" dirty="0">
                <a:solidFill>
                  <a:schemeClr val="tx1"/>
                </a:solidFill>
                <a:latin typeface="黑体" panose="02010609060101010101" pitchFamily="49" charset="-122"/>
                <a:ea typeface="黑体" panose="02010609060101010101" pitchFamily="49" charset="-122"/>
              </a:rPr>
              <a:t>思考：</a:t>
            </a:r>
            <a:r>
              <a:rPr lang="zh-CN" altLang="en-US" sz="2400" b="1" dirty="0">
                <a:solidFill>
                  <a:schemeClr val="tx1"/>
                </a:solidFill>
                <a:latin typeface="楷体" panose="02010609060101010101" charset="-122"/>
                <a:ea typeface="楷体" panose="02010609060101010101" charset="-122"/>
              </a:rPr>
              <a:t>结合课本内容谈谈经济特区的成功，对我国经济的发展起了怎样的作用？</a:t>
            </a:r>
            <a:endParaRPr lang="zh-CN" altLang="en-US" sz="2400" b="1" dirty="0">
              <a:solidFill>
                <a:schemeClr val="tx1"/>
              </a:solidFill>
              <a:latin typeface="楷体" panose="02010609060101010101" charset="-122"/>
              <a:ea typeface="楷体" panose="02010609060101010101" charset="-122"/>
            </a:endParaRPr>
          </a:p>
        </p:txBody>
      </p:sp>
      <p:sp>
        <p:nvSpPr>
          <p:cNvPr id="6" name="文本框 2"/>
          <p:cNvSpPr txBox="1"/>
          <p:nvPr/>
        </p:nvSpPr>
        <p:spPr>
          <a:xfrm>
            <a:off x="325120" y="5344795"/>
            <a:ext cx="12357735" cy="1387475"/>
          </a:xfrm>
          <a:prstGeom prst="rect">
            <a:avLst/>
          </a:prstGeom>
          <a:noFill/>
          <a:ln w="28575" cmpd="dbl">
            <a:solidFill>
              <a:schemeClr val="accent1">
                <a:shade val="50000"/>
              </a:schemeClr>
            </a:solidFill>
            <a:prstDash val="solid"/>
          </a:ln>
          <a:effectLst>
            <a:glow rad="139700">
              <a:schemeClr val="accent2">
                <a:satMod val="175000"/>
                <a:alpha val="40000"/>
              </a:schemeClr>
            </a:glow>
            <a:reflection stA="45000" endPos="0" dist="50800" dir="5400000" sy="-100000" algn="bl" rotWithShape="0"/>
          </a:effectLst>
        </p:spPr>
        <p:txBody>
          <a:bodyPr wrap="square" lIns="95354" tIns="47676" rIns="95354" bIns="47676">
            <a:spAutoFit/>
          </a:bodyPr>
          <a:lstStyle/>
          <a:p>
            <a:pPr>
              <a:lnSpc>
                <a:spcPct val="150000"/>
              </a:lnSpc>
            </a:pPr>
            <a:r>
              <a:rPr lang="en-US" altLang="zh-CN" sz="2400" dirty="0">
                <a:effectLst/>
                <a:latin typeface="黑体" panose="02010609060101010101" pitchFamily="49" charset="-122"/>
                <a:ea typeface="黑体" panose="02010609060101010101" pitchFamily="49" charset="-122"/>
                <a:cs typeface="文鼎中楷体" panose="03000600000000000000" charset="-122"/>
              </a:rPr>
              <a:t> </a:t>
            </a:r>
            <a:r>
              <a:rPr lang="en-US" altLang="zh-CN" sz="2800" dirty="0">
                <a:effectLst/>
                <a:latin typeface="黑体" panose="02010609060101010101" pitchFamily="49" charset="-122"/>
                <a:ea typeface="黑体" panose="02010609060101010101" pitchFamily="49" charset="-122"/>
                <a:cs typeface="文鼎中楷体" panose="03000600000000000000" charset="-122"/>
              </a:rPr>
              <a:t>  </a:t>
            </a:r>
            <a:r>
              <a:rPr lang="zh-CN" altLang="en-US" sz="2800" dirty="0">
                <a:solidFill>
                  <a:schemeClr val="accent1"/>
                </a:solidFill>
                <a:effectLst/>
                <a:latin typeface="黑体" panose="02010609060101010101" pitchFamily="49" charset="-122"/>
                <a:ea typeface="黑体" panose="02010609060101010101" pitchFamily="49" charset="-122"/>
                <a:cs typeface="文鼎中楷体" panose="03000600000000000000" charset="-122"/>
              </a:rPr>
              <a:t>设立经济特区，</a:t>
            </a:r>
            <a:r>
              <a:rPr lang="zh-CN" altLang="en-US" sz="2800" dirty="0">
                <a:solidFill>
                  <a:srgbClr val="C00000"/>
                </a:solidFill>
                <a:effectLst/>
                <a:latin typeface="黑体" panose="02010609060101010101" pitchFamily="49" charset="-122"/>
                <a:ea typeface="黑体" panose="02010609060101010101" pitchFamily="49" charset="-122"/>
                <a:cs typeface="文鼎中楷体" panose="03000600000000000000" charset="-122"/>
              </a:rPr>
              <a:t>对引进外资、先进技术和管理经验，推动国内进一步改革，扩大对外交流，发展社会主义现代化事业起到了极为重要的作用。</a:t>
            </a:r>
            <a:endParaRPr lang="zh-CN" altLang="en-US" sz="2800" dirty="0">
              <a:solidFill>
                <a:srgbClr val="C00000"/>
              </a:solidFill>
              <a:effectLst/>
              <a:latin typeface="黑体" panose="02010609060101010101" pitchFamily="49" charset="-122"/>
              <a:ea typeface="黑体" panose="02010609060101010101" pitchFamily="49" charset="-122"/>
              <a:cs typeface="文鼎中楷体" panose="03000600000000000000" charset="-122"/>
            </a:endParaRPr>
          </a:p>
        </p:txBody>
      </p:sp>
      <p:sp>
        <p:nvSpPr>
          <p:cNvPr id="7" name="文本框 24"/>
          <p:cNvSpPr txBox="1"/>
          <p:nvPr/>
        </p:nvSpPr>
        <p:spPr>
          <a:xfrm>
            <a:off x="524937" y="303870"/>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意义</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4005" y="1542415"/>
            <a:ext cx="3104515" cy="23304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2895" y="2896235"/>
            <a:ext cx="3562350" cy="4200525"/>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670" y="736005"/>
            <a:ext cx="7719052" cy="1995676"/>
          </a:xfrm>
          <a:prstGeom prst="rect">
            <a:avLst/>
          </a:prstGeom>
        </p:spPr>
      </p:pic>
      <p:sp>
        <p:nvSpPr>
          <p:cNvPr id="4" name="矩形 3"/>
          <p:cNvSpPr/>
          <p:nvPr/>
        </p:nvSpPr>
        <p:spPr>
          <a:xfrm>
            <a:off x="1964879" y="159941"/>
            <a:ext cx="11120197" cy="553720"/>
          </a:xfrm>
          <a:prstGeom prst="rect">
            <a:avLst/>
          </a:prstGeom>
        </p:spPr>
        <p:txBody>
          <a:bodyPr wrap="square" lIns="0" tIns="0" rIns="0" bIns="0">
            <a:spAutoFit/>
          </a:bodyPr>
          <a:lstStyle/>
          <a:p>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34" y="736005"/>
            <a:ext cx="3562507" cy="1959975"/>
          </a:xfrm>
          <a:prstGeom prst="rect">
            <a:avLst/>
          </a:prstGeom>
        </p:spPr>
      </p:pic>
      <p:sp>
        <p:nvSpPr>
          <p:cNvPr id="6" name="TextBox 5"/>
          <p:cNvSpPr txBox="1"/>
          <p:nvPr/>
        </p:nvSpPr>
        <p:spPr>
          <a:xfrm>
            <a:off x="4049198" y="2824237"/>
            <a:ext cx="8640960" cy="2306955"/>
          </a:xfrm>
          <a:prstGeom prst="rect">
            <a:avLst/>
          </a:prstGeom>
          <a:noFill/>
        </p:spPr>
        <p:txBody>
          <a:bodyPr wrap="square" rtlCol="0">
            <a:spAutoFit/>
          </a:bodyPr>
          <a:lstStyle/>
          <a:p>
            <a:pPr>
              <a:lnSpc>
                <a:spcPct val="150000"/>
              </a:lnSpc>
            </a:pPr>
            <a:r>
              <a:rPr lang="en-US" altLang="zh-CN" sz="2400" b="1" dirty="0">
                <a:latin typeface="黑体" panose="02010609060101010101" pitchFamily="49" charset="-122"/>
                <a:ea typeface="黑体" panose="02010609060101010101" pitchFamily="49" charset="-122"/>
              </a:rPr>
              <a:t>1984</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月给</a:t>
            </a:r>
            <a:r>
              <a:rPr lang="zh-CN" altLang="en-US" sz="2400" b="1" dirty="0">
                <a:solidFill>
                  <a:srgbClr val="FF0000"/>
                </a:solidFill>
                <a:latin typeface="黑体" panose="02010609060101010101" pitchFamily="49" charset="-122"/>
                <a:ea typeface="黑体" panose="02010609060101010101" pitchFamily="49" charset="-122"/>
              </a:rPr>
              <a:t>珠海</a:t>
            </a:r>
            <a:r>
              <a:rPr lang="zh-CN" altLang="en-US" sz="2400" b="1" dirty="0">
                <a:latin typeface="黑体" panose="02010609060101010101" pitchFamily="49" charset="-122"/>
                <a:ea typeface="黑体" panose="02010609060101010101" pitchFamily="49" charset="-122"/>
              </a:rPr>
              <a:t>的题词：“珠海经济特区好”</a:t>
            </a:r>
            <a:endParaRPr lang="en-US" altLang="zh-CN" sz="2400" b="1" dirty="0">
              <a:latin typeface="黑体" panose="02010609060101010101" pitchFamily="49" charset="-122"/>
              <a:ea typeface="黑体" panose="02010609060101010101" pitchFamily="49" charset="-122"/>
            </a:endParaRPr>
          </a:p>
          <a:p>
            <a:pPr>
              <a:lnSpc>
                <a:spcPct val="150000"/>
              </a:lnSpc>
            </a:pPr>
            <a:r>
              <a:rPr lang="en-US" altLang="zh-CN" sz="2400" b="1" dirty="0">
                <a:latin typeface="黑体" panose="02010609060101010101" pitchFamily="49" charset="-122"/>
                <a:ea typeface="黑体" panose="02010609060101010101" pitchFamily="49" charset="-122"/>
              </a:rPr>
              <a:t>1984</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月给</a:t>
            </a:r>
            <a:r>
              <a:rPr lang="zh-CN" altLang="en-US" sz="2400" b="1" dirty="0">
                <a:solidFill>
                  <a:srgbClr val="FF0000"/>
                </a:solidFill>
                <a:latin typeface="黑体" panose="02010609060101010101" pitchFamily="49" charset="-122"/>
                <a:ea typeface="黑体" panose="02010609060101010101" pitchFamily="49" charset="-122"/>
              </a:rPr>
              <a:t>深圳</a:t>
            </a:r>
            <a:r>
              <a:rPr lang="zh-CN" altLang="en-US" sz="2400" b="1" dirty="0">
                <a:latin typeface="黑体" panose="02010609060101010101" pitchFamily="49" charset="-122"/>
                <a:ea typeface="黑体" panose="02010609060101010101" pitchFamily="49" charset="-122"/>
              </a:rPr>
              <a:t>的题词：“深圳的发展和经验证明，我们建立特区的政策是正确的。”</a:t>
            </a:r>
            <a:endParaRPr lang="en-US" altLang="zh-CN" sz="2400" b="1" dirty="0">
              <a:latin typeface="黑体" panose="02010609060101010101" pitchFamily="49" charset="-122"/>
              <a:ea typeface="黑体" panose="02010609060101010101" pitchFamily="49" charset="-122"/>
            </a:endParaRPr>
          </a:p>
          <a:p>
            <a:pPr>
              <a:lnSpc>
                <a:spcPct val="150000"/>
              </a:lnSpc>
            </a:pPr>
            <a:r>
              <a:rPr lang="en-US" altLang="zh-CN" sz="2400" b="1" dirty="0">
                <a:latin typeface="黑体" panose="02010609060101010101" pitchFamily="49" charset="-122"/>
                <a:ea typeface="黑体" panose="02010609060101010101" pitchFamily="49" charset="-122"/>
              </a:rPr>
              <a:t>1984</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月给</a:t>
            </a:r>
            <a:r>
              <a:rPr lang="zh-CN" altLang="en-US" sz="2400" b="1" dirty="0">
                <a:solidFill>
                  <a:srgbClr val="FF0000"/>
                </a:solidFill>
                <a:latin typeface="黑体" panose="02010609060101010101" pitchFamily="49" charset="-122"/>
                <a:ea typeface="黑体" panose="02010609060101010101" pitchFamily="49" charset="-122"/>
              </a:rPr>
              <a:t>厦门</a:t>
            </a:r>
            <a:r>
              <a:rPr lang="zh-CN" altLang="en-US" sz="2400" b="1" dirty="0">
                <a:latin typeface="黑体" panose="02010609060101010101" pitchFamily="49" charset="-122"/>
                <a:ea typeface="黑体" panose="02010609060101010101" pitchFamily="49" charset="-122"/>
              </a:rPr>
              <a:t>的题词：“把经济特区办的更快些，更好些。”</a:t>
            </a:r>
            <a:endParaRPr lang="zh-CN" altLang="en-US" sz="2400" b="1" dirty="0">
              <a:latin typeface="黑体" panose="02010609060101010101" pitchFamily="49" charset="-122"/>
              <a:ea typeface="黑体" panose="02010609060101010101" pitchFamily="49" charset="-122"/>
            </a:endParaRPr>
          </a:p>
        </p:txBody>
      </p:sp>
      <p:sp>
        <p:nvSpPr>
          <p:cNvPr id="7" name="TextBox 6"/>
          <p:cNvSpPr txBox="1"/>
          <p:nvPr/>
        </p:nvSpPr>
        <p:spPr>
          <a:xfrm>
            <a:off x="3980815" y="6020435"/>
            <a:ext cx="8949690" cy="1076325"/>
          </a:xfrm>
          <a:prstGeom prst="rect">
            <a:avLst/>
          </a:prstGeom>
          <a:solidFill>
            <a:srgbClr val="C00000"/>
          </a:solidFill>
        </p:spPr>
        <p:txBody>
          <a:bodyPr wrap="square" rtlCol="0">
            <a:spAutoFit/>
          </a:bodyPr>
          <a:lstStyle/>
          <a:p>
            <a:r>
              <a:rPr lang="en-US" altLang="zh-CN" sz="3200" b="1" dirty="0">
                <a:solidFill>
                  <a:schemeClr val="bg1"/>
                </a:solidFill>
                <a:latin typeface="黑体" panose="02010609060101010101" pitchFamily="49" charset="-122"/>
                <a:ea typeface="黑体" panose="02010609060101010101" pitchFamily="49" charset="-122"/>
              </a:rPr>
              <a:t>   </a:t>
            </a:r>
            <a:r>
              <a:rPr lang="zh-CN" altLang="en-US" sz="3200" b="1" dirty="0">
                <a:solidFill>
                  <a:schemeClr val="bg1"/>
                </a:solidFill>
                <a:latin typeface="黑体" panose="02010609060101010101" pitchFamily="49" charset="-122"/>
                <a:ea typeface="黑体" panose="02010609060101010101" pitchFamily="49" charset="-122"/>
              </a:rPr>
              <a:t>对外开放不是开不开放，而是怎样进一步扩大开放！</a:t>
            </a:r>
            <a:endParaRPr lang="zh-CN" altLang="en-US" sz="3200" b="1" dirty="0">
              <a:solidFill>
                <a:schemeClr val="bg1"/>
              </a:solidFill>
              <a:latin typeface="黑体" panose="02010609060101010101" pitchFamily="49" charset="-122"/>
              <a:ea typeface="黑体" panose="02010609060101010101" pitchFamily="49" charset="-122"/>
            </a:endParaRPr>
          </a:p>
        </p:txBody>
      </p:sp>
      <p:sp>
        <p:nvSpPr>
          <p:cNvPr id="8" name="矩形 7"/>
          <p:cNvSpPr/>
          <p:nvPr/>
        </p:nvSpPr>
        <p:spPr>
          <a:xfrm>
            <a:off x="5258657" y="5397361"/>
            <a:ext cx="6617970" cy="521970"/>
          </a:xfrm>
          <a:prstGeom prst="rect">
            <a:avLst/>
          </a:prstGeom>
          <a:ln>
            <a:solidFill>
              <a:srgbClr val="C84E97"/>
            </a:solidFill>
          </a:ln>
        </p:spPr>
        <p:txBody>
          <a:bodyPr wrap="none">
            <a:spAutoFit/>
          </a:bodyPr>
          <a:lstStyle/>
          <a:p>
            <a:r>
              <a:rPr lang="zh-CN" altLang="en-US" sz="2800" b="1" dirty="0">
                <a:solidFill>
                  <a:srgbClr val="0070C0"/>
                </a:solidFill>
                <a:latin typeface="方正粗黑宋简体" panose="02000000000000000000" pitchFamily="2" charset="-122"/>
                <a:ea typeface="方正粗黑宋简体" panose="02000000000000000000" pitchFamily="2" charset="-122"/>
              </a:rPr>
              <a:t>从这些题词中可以看出邓小平什么思想？</a:t>
            </a:r>
            <a:endParaRPr lang="zh-CN" altLang="en-US" sz="2800" b="1" dirty="0">
              <a:solidFill>
                <a:srgbClr val="0070C0"/>
              </a:solidFill>
              <a:latin typeface="方正粗黑宋简体" panose="02000000000000000000" pitchFamily="2" charset="-122"/>
              <a:ea typeface="方正粗黑宋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b="17976"/>
          <a:stretch>
            <a:fillRect/>
          </a:stretch>
        </p:blipFill>
        <p:spPr>
          <a:xfrm>
            <a:off x="-1" y="0"/>
            <a:ext cx="12982103" cy="4427258"/>
          </a:xfrm>
          <a:prstGeom prst="rect">
            <a:avLst/>
          </a:prstGeom>
        </p:spPr>
      </p:pic>
      <p:cxnSp>
        <p:nvCxnSpPr>
          <p:cNvPr id="10" name="直接连接符 9"/>
          <p:cNvCxnSpPr/>
          <p:nvPr>
            <p:custDataLst>
              <p:tags r:id="rId2"/>
            </p:custDataLst>
          </p:nvPr>
        </p:nvCxnSpPr>
        <p:spPr>
          <a:xfrm>
            <a:off x="3665863" y="5593282"/>
            <a:ext cx="4860273"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228187" y="4793961"/>
            <a:ext cx="9608029" cy="676910"/>
          </a:xfrm>
          <a:prstGeom prst="rect">
            <a:avLst/>
          </a:prstGeom>
        </p:spPr>
        <p:txBody>
          <a:bodyPr wrap="square" lIns="0" tIns="0" rIns="0" bIns="0">
            <a:spAutoFit/>
          </a:bodyPr>
          <a:lstStyle/>
          <a:p>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不断深化</a:t>
            </a:r>
            <a:r>
              <a:rPr lang="en-US" altLang="zh-CN"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12" name="矩形 11"/>
          <p:cNvSpPr/>
          <p:nvPr/>
        </p:nvSpPr>
        <p:spPr>
          <a:xfrm>
            <a:off x="0" y="4427258"/>
            <a:ext cx="12192000" cy="1028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96727" y="3641949"/>
            <a:ext cx="2408872" cy="2253349"/>
            <a:chOff x="6585478" y="1661232"/>
            <a:chExt cx="928740" cy="928740"/>
          </a:xfrm>
        </p:grpSpPr>
        <p:sp>
          <p:nvSpPr>
            <p:cNvPr id="14" name="椭圆 13"/>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圆角矩形 14"/>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6" name="文本框 2"/>
          <p:cNvSpPr txBox="1">
            <a:spLocks noChangeArrowheads="1"/>
          </p:cNvSpPr>
          <p:nvPr>
            <p:custDataLst>
              <p:tags r:id="rId3"/>
            </p:custDataLst>
          </p:nvPr>
        </p:nvSpPr>
        <p:spPr bwMode="auto">
          <a:xfrm>
            <a:off x="62065" y="3976365"/>
            <a:ext cx="34869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710" y="1240155"/>
            <a:ext cx="3875405" cy="2861310"/>
          </a:xfrm>
          <a:prstGeom prst="rect">
            <a:avLst/>
          </a:prstGeom>
        </p:spPr>
        <p:txBody>
          <a:bodyPr wrap="square">
            <a:spAutoFit/>
          </a:bodyPr>
          <a:lstStyle/>
          <a:p>
            <a:r>
              <a:rPr lang="en-US" sz="3600" b="1" dirty="0">
                <a:solidFill>
                  <a:schemeClr val="tx1"/>
                </a:solidFill>
                <a:latin typeface="黑体" panose="02010609060101010101" pitchFamily="49" charset="-122"/>
                <a:ea typeface="黑体" panose="02010609060101010101" pitchFamily="49" charset="-122"/>
                <a:cs typeface="楷体" panose="02010609060101010101" charset="-122"/>
              </a:rPr>
              <a:t>1</a:t>
            </a:r>
            <a:r>
              <a:rPr lang="zh-CN" altLang="en-US" sz="3600" b="1" dirty="0">
                <a:solidFill>
                  <a:schemeClr val="tx1"/>
                </a:solidFill>
                <a:latin typeface="黑体" panose="02010609060101010101" pitchFamily="49" charset="-122"/>
                <a:ea typeface="黑体" panose="02010609060101010101" pitchFamily="49" charset="-122"/>
                <a:cs typeface="楷体" panose="02010609060101010101" charset="-122"/>
              </a:rPr>
              <a:t>、</a:t>
            </a:r>
            <a:r>
              <a:rPr lang="en-US" altLang="zh-CN" sz="3600" b="1" dirty="0">
                <a:solidFill>
                  <a:srgbClr val="FF0000"/>
                </a:solidFill>
                <a:latin typeface="黑体" panose="02010609060101010101" pitchFamily="49" charset="-122"/>
                <a:ea typeface="黑体" panose="02010609060101010101" pitchFamily="49" charset="-122"/>
                <a:cs typeface="楷体" panose="02010609060101010101" charset="-122"/>
              </a:rPr>
              <a:t>1984</a:t>
            </a:r>
            <a:r>
              <a:rPr lang="zh-CN" altLang="en-US" sz="3600" b="1" dirty="0">
                <a:solidFill>
                  <a:srgbClr val="FF0000"/>
                </a:solidFill>
                <a:latin typeface="黑体" panose="02010609060101010101" pitchFamily="49" charset="-122"/>
                <a:ea typeface="黑体" panose="02010609060101010101" pitchFamily="49" charset="-122"/>
                <a:cs typeface="楷体" panose="02010609060101010101" charset="-122"/>
              </a:rPr>
              <a:t>年</a:t>
            </a:r>
            <a:r>
              <a:rPr lang="zh-CN" altLang="en-US" sz="3600" b="1" dirty="0">
                <a:solidFill>
                  <a:schemeClr val="tx1"/>
                </a:solidFill>
                <a:latin typeface="黑体" panose="02010609060101010101" pitchFamily="49" charset="-122"/>
                <a:ea typeface="黑体" panose="02010609060101010101" pitchFamily="49" charset="-122"/>
                <a:cs typeface="楷体" panose="02010609060101010101" charset="-122"/>
              </a:rPr>
              <a:t>，中国进一步开放大连、天津、青岛、上海、福州、广州等</a:t>
            </a:r>
            <a:r>
              <a:rPr lang="en-US" altLang="zh-CN" sz="3600" b="1" dirty="0">
                <a:solidFill>
                  <a:schemeClr val="tx1"/>
                </a:solidFill>
                <a:latin typeface="黑体" panose="02010609060101010101" pitchFamily="49" charset="-122"/>
                <a:ea typeface="黑体" panose="02010609060101010101" pitchFamily="49" charset="-122"/>
                <a:cs typeface="楷体" panose="02010609060101010101" charset="-122"/>
              </a:rPr>
              <a:t>14</a:t>
            </a:r>
            <a:r>
              <a:rPr lang="zh-CN" altLang="en-US" sz="3600" b="1" dirty="0">
                <a:solidFill>
                  <a:schemeClr val="tx1"/>
                </a:solidFill>
                <a:latin typeface="黑体" panose="02010609060101010101" pitchFamily="49" charset="-122"/>
                <a:ea typeface="黑体" panose="02010609060101010101" pitchFamily="49" charset="-122"/>
                <a:cs typeface="楷体" panose="02010609060101010101" charset="-122"/>
              </a:rPr>
              <a:t>个</a:t>
            </a:r>
            <a:r>
              <a:rPr lang="zh-CN" altLang="en-US" sz="3600" b="1" dirty="0">
                <a:solidFill>
                  <a:srgbClr val="FF0000"/>
                </a:solidFill>
                <a:latin typeface="黑体" panose="02010609060101010101" pitchFamily="49" charset="-122"/>
                <a:ea typeface="黑体" panose="02010609060101010101" pitchFamily="49" charset="-122"/>
                <a:cs typeface="楷体" panose="02010609060101010101" charset="-122"/>
              </a:rPr>
              <a:t>沿海开放城市</a:t>
            </a:r>
            <a:r>
              <a:rPr lang="zh-CN" altLang="en-US" sz="3600" b="1" dirty="0">
                <a:solidFill>
                  <a:schemeClr val="tx1"/>
                </a:solidFill>
                <a:latin typeface="黑体" panose="02010609060101010101" pitchFamily="49" charset="-122"/>
                <a:ea typeface="黑体" panose="02010609060101010101" pitchFamily="49" charset="-122"/>
                <a:cs typeface="楷体" panose="02010609060101010101" charset="-122"/>
              </a:rPr>
              <a:t>。</a:t>
            </a:r>
            <a:endParaRPr lang="zh-CN" altLang="en-US" sz="3600" b="1" dirty="0">
              <a:solidFill>
                <a:schemeClr val="tx1"/>
              </a:solidFill>
              <a:latin typeface="黑体" panose="02010609060101010101" pitchFamily="49" charset="-122"/>
              <a:ea typeface="黑体" panose="02010609060101010101" pitchFamily="49" charset="-122"/>
              <a:cs typeface="楷体" panose="02010609060101010101" charset="-122"/>
            </a:endParaRPr>
          </a:p>
        </p:txBody>
      </p:sp>
      <p:pic>
        <p:nvPicPr>
          <p:cNvPr id="3" name="图片 2" descr="stdmapchina3"/>
          <p:cNvPicPr>
            <a:picLocks noChangeAspect="1"/>
          </p:cNvPicPr>
          <p:nvPr/>
        </p:nvPicPr>
        <p:blipFill>
          <a:blip r:embed="rId1">
            <a:clrChange>
              <a:clrFrom>
                <a:srgbClr val="FFFFFF"/>
              </a:clrFrom>
              <a:clrTo>
                <a:srgbClr val="FFFFFF">
                  <a:alpha val="0"/>
                </a:srgbClr>
              </a:clrTo>
            </a:clrChange>
            <a:grayscl/>
          </a:blip>
          <a:srcRect b="27586"/>
          <a:stretch>
            <a:fillRect/>
          </a:stretch>
        </p:blipFill>
        <p:spPr>
          <a:xfrm>
            <a:off x="3733342" y="304292"/>
            <a:ext cx="8484185" cy="6507987"/>
          </a:xfrm>
          <a:prstGeom prst="rect">
            <a:avLst/>
          </a:prstGeom>
          <a:noFill/>
          <a:ln w="9525">
            <a:noFill/>
          </a:ln>
        </p:spPr>
      </p:pic>
      <p:sp>
        <p:nvSpPr>
          <p:cNvPr id="4" name="矩形标注 3"/>
          <p:cNvSpPr/>
          <p:nvPr/>
        </p:nvSpPr>
        <p:spPr>
          <a:xfrm>
            <a:off x="9398672" y="2369980"/>
            <a:ext cx="919843" cy="506790"/>
          </a:xfrm>
          <a:prstGeom prst="wedgeRectCallout">
            <a:avLst>
              <a:gd name="adj1" fmla="val 13370"/>
              <a:gd name="adj2" fmla="val 155954"/>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天津</a:t>
            </a:r>
            <a:endParaRPr lang="zh-CN" altLang="en-US" sz="2665" dirty="0">
              <a:solidFill>
                <a:schemeClr val="bg1"/>
              </a:solidFill>
              <a:latin typeface="华文新魏" panose="02010800040101010101" pitchFamily="2" charset="-122"/>
              <a:ea typeface="华文新魏" panose="02010800040101010101" pitchFamily="2" charset="-122"/>
            </a:endParaRPr>
          </a:p>
        </p:txBody>
      </p:sp>
      <p:pic>
        <p:nvPicPr>
          <p:cNvPr id="5" name="图片 4" descr="huo4"/>
          <p:cNvPicPr>
            <a:picLocks noChangeAspect="1"/>
          </p:cNvPicPr>
          <p:nvPr/>
        </p:nvPicPr>
        <p:blipFill>
          <a:blip r:embed="rId2" cstate="print">
            <a:biLevel thresh="50000"/>
            <a:grayscl/>
          </a:blip>
          <a:stretch>
            <a:fillRect/>
          </a:stretch>
        </p:blipFill>
        <p:spPr>
          <a:xfrm>
            <a:off x="9894434" y="3238766"/>
            <a:ext cx="212178" cy="217154"/>
          </a:xfrm>
          <a:prstGeom prst="rect">
            <a:avLst/>
          </a:prstGeom>
          <a:noFill/>
          <a:ln w="9525">
            <a:noFill/>
          </a:ln>
        </p:spPr>
      </p:pic>
      <p:sp>
        <p:nvSpPr>
          <p:cNvPr id="6" name="矩形标注 5"/>
          <p:cNvSpPr/>
          <p:nvPr/>
        </p:nvSpPr>
        <p:spPr>
          <a:xfrm>
            <a:off x="11026086" y="4469109"/>
            <a:ext cx="882467" cy="506790"/>
          </a:xfrm>
          <a:prstGeom prst="wedgeRectCallout">
            <a:avLst>
              <a:gd name="adj1" fmla="val -86634"/>
              <a:gd name="adj2" fmla="val -12796"/>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上海</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7" name="矩形标注 6"/>
          <p:cNvSpPr/>
          <p:nvPr/>
        </p:nvSpPr>
        <p:spPr>
          <a:xfrm>
            <a:off x="11026086" y="2949342"/>
            <a:ext cx="882467" cy="506790"/>
          </a:xfrm>
          <a:prstGeom prst="wedgeRectCallout">
            <a:avLst>
              <a:gd name="adj1" fmla="val -101389"/>
              <a:gd name="adj2" fmla="val 13690"/>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大连</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8" name="矩形标注 7"/>
          <p:cNvSpPr/>
          <p:nvPr/>
        </p:nvSpPr>
        <p:spPr>
          <a:xfrm>
            <a:off x="10460242" y="2297765"/>
            <a:ext cx="1202344" cy="506692"/>
          </a:xfrm>
          <a:prstGeom prst="wedgeRectCallout">
            <a:avLst>
              <a:gd name="adj1" fmla="val -65931"/>
              <a:gd name="adj2" fmla="val 127977"/>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秦皇岛</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9" name="矩形标注 8"/>
          <p:cNvSpPr/>
          <p:nvPr/>
        </p:nvSpPr>
        <p:spPr>
          <a:xfrm>
            <a:off x="11026087" y="3456132"/>
            <a:ext cx="882467" cy="506790"/>
          </a:xfrm>
          <a:prstGeom prst="wedgeRectCallout">
            <a:avLst>
              <a:gd name="adj1" fmla="val -80498"/>
              <a:gd name="adj2" fmla="val -26491"/>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烟台</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0" name="矩形标注 9"/>
          <p:cNvSpPr/>
          <p:nvPr/>
        </p:nvSpPr>
        <p:spPr>
          <a:xfrm>
            <a:off x="9160138" y="3600690"/>
            <a:ext cx="911437" cy="434309"/>
          </a:xfrm>
          <a:prstGeom prst="wedgeRectCallout">
            <a:avLst>
              <a:gd name="adj1" fmla="val 84898"/>
              <a:gd name="adj2" fmla="val -6250"/>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青岛</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1" name="矩形标注 10"/>
          <p:cNvSpPr/>
          <p:nvPr/>
        </p:nvSpPr>
        <p:spPr>
          <a:xfrm>
            <a:off x="9187105" y="4324536"/>
            <a:ext cx="1202411" cy="506692"/>
          </a:xfrm>
          <a:prstGeom prst="wedgeRectCallout">
            <a:avLst>
              <a:gd name="adj1" fmla="val 41338"/>
              <a:gd name="adj2" fmla="val -92560"/>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连云港</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2" name="矩形标注 11"/>
          <p:cNvSpPr/>
          <p:nvPr/>
        </p:nvSpPr>
        <p:spPr>
          <a:xfrm>
            <a:off x="11026087" y="3962318"/>
            <a:ext cx="882467" cy="506790"/>
          </a:xfrm>
          <a:prstGeom prst="wedgeRectCallout">
            <a:avLst>
              <a:gd name="adj1" fmla="val -89065"/>
              <a:gd name="adj2" fmla="val 39287"/>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南通</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3" name="矩形标注 12"/>
          <p:cNvSpPr/>
          <p:nvPr/>
        </p:nvSpPr>
        <p:spPr>
          <a:xfrm>
            <a:off x="10956046" y="5048470"/>
            <a:ext cx="882467" cy="506790"/>
          </a:xfrm>
          <a:prstGeom prst="wedgeRectCallout">
            <a:avLst>
              <a:gd name="adj1" fmla="val -73611"/>
              <a:gd name="adj2" fmla="val -79764"/>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宁波</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4" name="矩形标注 13"/>
          <p:cNvSpPr/>
          <p:nvPr/>
        </p:nvSpPr>
        <p:spPr>
          <a:xfrm>
            <a:off x="11228192" y="5555261"/>
            <a:ext cx="952506" cy="506790"/>
          </a:xfrm>
          <a:prstGeom prst="wedgeRectCallout">
            <a:avLst>
              <a:gd name="adj1" fmla="val -129696"/>
              <a:gd name="adj2" fmla="val -145226"/>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温州</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5" name="矩形标注 14"/>
          <p:cNvSpPr/>
          <p:nvPr/>
        </p:nvSpPr>
        <p:spPr>
          <a:xfrm>
            <a:off x="10411756" y="5946339"/>
            <a:ext cx="988786" cy="506790"/>
          </a:xfrm>
          <a:prstGeom prst="wedgeRectCallout">
            <a:avLst>
              <a:gd name="adj1" fmla="val -45317"/>
              <a:gd name="adj2" fmla="val -155901"/>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福州</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6" name="矩形标注 15"/>
          <p:cNvSpPr/>
          <p:nvPr/>
        </p:nvSpPr>
        <p:spPr>
          <a:xfrm>
            <a:off x="8506743" y="4831361"/>
            <a:ext cx="892533" cy="506790"/>
          </a:xfrm>
          <a:prstGeom prst="wedgeRectCallout">
            <a:avLst>
              <a:gd name="adj1" fmla="val 81725"/>
              <a:gd name="adj2" fmla="val 136419"/>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广州</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7" name="矩形标注 16"/>
          <p:cNvSpPr/>
          <p:nvPr/>
        </p:nvSpPr>
        <p:spPr>
          <a:xfrm>
            <a:off x="8506743" y="6351128"/>
            <a:ext cx="989995" cy="506790"/>
          </a:xfrm>
          <a:prstGeom prst="wedgeRectCallout">
            <a:avLst>
              <a:gd name="adj1" fmla="val 39759"/>
              <a:gd name="adj2" fmla="val -100597"/>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湛江</a:t>
            </a:r>
            <a:endParaRPr lang="zh-CN" altLang="en-US" sz="2665" dirty="0">
              <a:solidFill>
                <a:schemeClr val="bg1"/>
              </a:solidFill>
              <a:latin typeface="华文新魏" panose="02010800040101010101" pitchFamily="2" charset="-122"/>
              <a:ea typeface="华文新魏" panose="02010800040101010101" pitchFamily="2" charset="-122"/>
            </a:endParaRPr>
          </a:p>
        </p:txBody>
      </p:sp>
      <p:sp>
        <p:nvSpPr>
          <p:cNvPr id="18" name="矩形标注 17"/>
          <p:cNvSpPr/>
          <p:nvPr/>
        </p:nvSpPr>
        <p:spPr>
          <a:xfrm>
            <a:off x="8338524" y="5482690"/>
            <a:ext cx="973667" cy="506790"/>
          </a:xfrm>
          <a:prstGeom prst="wedgeRectCallout">
            <a:avLst>
              <a:gd name="adj1" fmla="val 42361"/>
              <a:gd name="adj2" fmla="val 64880"/>
            </a:avLst>
          </a:prstGeom>
          <a:solidFill>
            <a:schemeClr val="accent2">
              <a:lumMod val="75000"/>
            </a:schemeClr>
          </a:solidFill>
          <a:ln w="12700"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latin typeface="华文新魏" panose="02010800040101010101" pitchFamily="2" charset="-122"/>
                <a:ea typeface="华文新魏" panose="02010800040101010101" pitchFamily="2" charset="-122"/>
              </a:rPr>
              <a:t>北海</a:t>
            </a:r>
            <a:endParaRPr lang="zh-CN" altLang="en-US" sz="2665" dirty="0">
              <a:solidFill>
                <a:schemeClr val="bg1"/>
              </a:solidFill>
              <a:latin typeface="华文新魏" panose="02010800040101010101" pitchFamily="2" charset="-122"/>
              <a:ea typeface="华文新魏" panose="02010800040101010101" pitchFamily="2" charset="-122"/>
            </a:endParaRPr>
          </a:p>
        </p:txBody>
      </p:sp>
      <p:pic>
        <p:nvPicPr>
          <p:cNvPr id="19" name="图片 18" descr="huo4"/>
          <p:cNvPicPr>
            <a:picLocks noChangeAspect="1"/>
          </p:cNvPicPr>
          <p:nvPr/>
        </p:nvPicPr>
        <p:blipFill>
          <a:blip r:embed="rId2" cstate="print">
            <a:biLevel thresh="50000"/>
            <a:grayscl/>
          </a:blip>
          <a:stretch>
            <a:fillRect/>
          </a:stretch>
        </p:blipFill>
        <p:spPr>
          <a:xfrm>
            <a:off x="10106612" y="3093996"/>
            <a:ext cx="212178" cy="217154"/>
          </a:xfrm>
          <a:prstGeom prst="rect">
            <a:avLst/>
          </a:prstGeom>
          <a:noFill/>
          <a:ln w="9525">
            <a:noFill/>
          </a:ln>
        </p:spPr>
      </p:pic>
      <p:pic>
        <p:nvPicPr>
          <p:cNvPr id="20" name="图片 19" descr="huo4"/>
          <p:cNvPicPr>
            <a:picLocks noChangeAspect="1"/>
          </p:cNvPicPr>
          <p:nvPr/>
        </p:nvPicPr>
        <p:blipFill>
          <a:blip r:embed="rId2" cstate="print">
            <a:biLevel thresh="50000"/>
            <a:grayscl/>
          </a:blip>
          <a:stretch>
            <a:fillRect/>
          </a:stretch>
        </p:blipFill>
        <p:spPr>
          <a:xfrm>
            <a:off x="10389516" y="3166381"/>
            <a:ext cx="212178" cy="217154"/>
          </a:xfrm>
          <a:prstGeom prst="rect">
            <a:avLst/>
          </a:prstGeom>
          <a:noFill/>
          <a:ln w="9525">
            <a:noFill/>
          </a:ln>
        </p:spPr>
      </p:pic>
      <p:pic>
        <p:nvPicPr>
          <p:cNvPr id="21" name="图片 20" descr="huo4"/>
          <p:cNvPicPr>
            <a:picLocks noChangeAspect="1"/>
          </p:cNvPicPr>
          <p:nvPr/>
        </p:nvPicPr>
        <p:blipFill>
          <a:blip r:embed="rId2" cstate="print">
            <a:biLevel thresh="50000"/>
            <a:grayscl/>
          </a:blip>
          <a:stretch>
            <a:fillRect/>
          </a:stretch>
        </p:blipFill>
        <p:spPr>
          <a:xfrm>
            <a:off x="10318791" y="3673074"/>
            <a:ext cx="212178" cy="217154"/>
          </a:xfrm>
          <a:prstGeom prst="rect">
            <a:avLst/>
          </a:prstGeom>
          <a:noFill/>
          <a:ln w="9525">
            <a:noFill/>
          </a:ln>
        </p:spPr>
      </p:pic>
      <p:pic>
        <p:nvPicPr>
          <p:cNvPr id="22" name="图片 21" descr="huo4"/>
          <p:cNvPicPr>
            <a:picLocks noChangeAspect="1"/>
          </p:cNvPicPr>
          <p:nvPr/>
        </p:nvPicPr>
        <p:blipFill>
          <a:blip r:embed="rId2" cstate="print">
            <a:biLevel thresh="50000"/>
            <a:grayscl/>
          </a:blip>
          <a:stretch>
            <a:fillRect/>
          </a:stretch>
        </p:blipFill>
        <p:spPr>
          <a:xfrm>
            <a:off x="10530969" y="3455920"/>
            <a:ext cx="212178" cy="217154"/>
          </a:xfrm>
          <a:prstGeom prst="rect">
            <a:avLst/>
          </a:prstGeom>
          <a:noFill/>
          <a:ln w="9525">
            <a:noFill/>
          </a:ln>
        </p:spPr>
      </p:pic>
      <p:pic>
        <p:nvPicPr>
          <p:cNvPr id="23" name="图片 22" descr="huo4"/>
          <p:cNvPicPr>
            <a:picLocks noChangeAspect="1"/>
          </p:cNvPicPr>
          <p:nvPr/>
        </p:nvPicPr>
        <p:blipFill>
          <a:blip r:embed="rId2" cstate="print">
            <a:biLevel thresh="50000"/>
            <a:grayscl/>
          </a:blip>
          <a:stretch>
            <a:fillRect/>
          </a:stretch>
        </p:blipFill>
        <p:spPr>
          <a:xfrm>
            <a:off x="10248064" y="3962612"/>
            <a:ext cx="212178" cy="217154"/>
          </a:xfrm>
          <a:prstGeom prst="rect">
            <a:avLst/>
          </a:prstGeom>
          <a:noFill/>
          <a:ln w="9525">
            <a:noFill/>
          </a:ln>
        </p:spPr>
      </p:pic>
      <p:pic>
        <p:nvPicPr>
          <p:cNvPr id="24" name="图片 23" descr="huo4"/>
          <p:cNvPicPr>
            <a:picLocks noChangeAspect="1"/>
          </p:cNvPicPr>
          <p:nvPr/>
        </p:nvPicPr>
        <p:blipFill>
          <a:blip r:embed="rId2" cstate="print">
            <a:biLevel thresh="50000"/>
            <a:grayscl/>
          </a:blip>
          <a:stretch>
            <a:fillRect/>
          </a:stretch>
        </p:blipFill>
        <p:spPr>
          <a:xfrm>
            <a:off x="10460242" y="4324536"/>
            <a:ext cx="212178" cy="217154"/>
          </a:xfrm>
          <a:prstGeom prst="rect">
            <a:avLst/>
          </a:prstGeom>
          <a:noFill/>
          <a:ln w="9525">
            <a:noFill/>
          </a:ln>
        </p:spPr>
      </p:pic>
      <p:pic>
        <p:nvPicPr>
          <p:cNvPr id="25" name="图片 24" descr="huo4"/>
          <p:cNvPicPr>
            <a:picLocks noChangeAspect="1"/>
          </p:cNvPicPr>
          <p:nvPr/>
        </p:nvPicPr>
        <p:blipFill>
          <a:blip r:embed="rId2" cstate="print">
            <a:biLevel thresh="50000"/>
            <a:grayscl/>
          </a:blip>
          <a:stretch>
            <a:fillRect/>
          </a:stretch>
        </p:blipFill>
        <p:spPr>
          <a:xfrm>
            <a:off x="10601695" y="4541690"/>
            <a:ext cx="212178" cy="217154"/>
          </a:xfrm>
          <a:prstGeom prst="rect">
            <a:avLst/>
          </a:prstGeom>
          <a:noFill/>
          <a:ln w="9525">
            <a:noFill/>
          </a:ln>
        </p:spPr>
      </p:pic>
      <p:pic>
        <p:nvPicPr>
          <p:cNvPr id="26" name="图片 25" descr="huo4"/>
          <p:cNvPicPr>
            <a:picLocks noChangeAspect="1"/>
          </p:cNvPicPr>
          <p:nvPr/>
        </p:nvPicPr>
        <p:blipFill>
          <a:blip r:embed="rId2" cstate="print">
            <a:biLevel thresh="50000"/>
            <a:grayscl/>
          </a:blip>
          <a:stretch>
            <a:fillRect/>
          </a:stretch>
        </p:blipFill>
        <p:spPr>
          <a:xfrm>
            <a:off x="10460242" y="4975998"/>
            <a:ext cx="212178" cy="217154"/>
          </a:xfrm>
          <a:prstGeom prst="rect">
            <a:avLst/>
          </a:prstGeom>
          <a:noFill/>
          <a:ln w="9525">
            <a:noFill/>
          </a:ln>
        </p:spPr>
      </p:pic>
      <p:pic>
        <p:nvPicPr>
          <p:cNvPr id="27" name="图片 26" descr="huo4"/>
          <p:cNvPicPr>
            <a:picLocks noChangeAspect="1"/>
          </p:cNvPicPr>
          <p:nvPr/>
        </p:nvPicPr>
        <p:blipFill>
          <a:blip r:embed="rId2" cstate="print">
            <a:biLevel thresh="50000"/>
            <a:grayscl/>
          </a:blip>
          <a:stretch>
            <a:fillRect/>
          </a:stretch>
        </p:blipFill>
        <p:spPr>
          <a:xfrm>
            <a:off x="10601695" y="4758845"/>
            <a:ext cx="212178" cy="217154"/>
          </a:xfrm>
          <a:prstGeom prst="rect">
            <a:avLst/>
          </a:prstGeom>
          <a:noFill/>
          <a:ln w="9525">
            <a:noFill/>
          </a:ln>
        </p:spPr>
      </p:pic>
      <p:pic>
        <p:nvPicPr>
          <p:cNvPr id="28" name="图片 27" descr="huo4"/>
          <p:cNvPicPr>
            <a:picLocks noChangeAspect="1"/>
          </p:cNvPicPr>
          <p:nvPr/>
        </p:nvPicPr>
        <p:blipFill>
          <a:blip r:embed="rId2" cstate="print">
            <a:biLevel thresh="50000"/>
            <a:grayscl/>
          </a:blip>
          <a:stretch>
            <a:fillRect/>
          </a:stretch>
        </p:blipFill>
        <p:spPr>
          <a:xfrm>
            <a:off x="10318791" y="5265537"/>
            <a:ext cx="212178" cy="217154"/>
          </a:xfrm>
          <a:prstGeom prst="rect">
            <a:avLst/>
          </a:prstGeom>
          <a:noFill/>
          <a:ln w="9525">
            <a:noFill/>
          </a:ln>
        </p:spPr>
      </p:pic>
      <p:pic>
        <p:nvPicPr>
          <p:cNvPr id="29" name="图片 28" descr="huo4"/>
          <p:cNvPicPr>
            <a:picLocks noChangeAspect="1"/>
          </p:cNvPicPr>
          <p:nvPr/>
        </p:nvPicPr>
        <p:blipFill>
          <a:blip r:embed="rId2" cstate="print">
            <a:biLevel thresh="50000"/>
            <a:grayscl/>
          </a:blip>
          <a:stretch>
            <a:fillRect/>
          </a:stretch>
        </p:blipFill>
        <p:spPr>
          <a:xfrm>
            <a:off x="9540803" y="5699846"/>
            <a:ext cx="212178" cy="217154"/>
          </a:xfrm>
          <a:prstGeom prst="rect">
            <a:avLst/>
          </a:prstGeom>
          <a:noFill/>
          <a:ln w="9525">
            <a:noFill/>
          </a:ln>
        </p:spPr>
      </p:pic>
      <p:pic>
        <p:nvPicPr>
          <p:cNvPr id="30" name="图片 29" descr="huo4"/>
          <p:cNvPicPr>
            <a:picLocks noChangeAspect="1"/>
          </p:cNvPicPr>
          <p:nvPr/>
        </p:nvPicPr>
        <p:blipFill>
          <a:blip r:embed="rId2" cstate="print">
            <a:biLevel thresh="50000"/>
            <a:grayscl/>
          </a:blip>
          <a:stretch>
            <a:fillRect/>
          </a:stretch>
        </p:blipFill>
        <p:spPr>
          <a:xfrm>
            <a:off x="8974995" y="5916999"/>
            <a:ext cx="212178" cy="217154"/>
          </a:xfrm>
          <a:prstGeom prst="rect">
            <a:avLst/>
          </a:prstGeom>
          <a:noFill/>
          <a:ln w="9525">
            <a:noFill/>
          </a:ln>
        </p:spPr>
      </p:pic>
      <p:pic>
        <p:nvPicPr>
          <p:cNvPr id="31" name="图片 30" descr="huo4"/>
          <p:cNvPicPr>
            <a:picLocks noChangeAspect="1"/>
          </p:cNvPicPr>
          <p:nvPr/>
        </p:nvPicPr>
        <p:blipFill>
          <a:blip r:embed="rId2" cstate="print">
            <a:biLevel thresh="50000"/>
            <a:grayscl/>
          </a:blip>
          <a:stretch>
            <a:fillRect/>
          </a:stretch>
        </p:blipFill>
        <p:spPr>
          <a:xfrm>
            <a:off x="9187173" y="5989384"/>
            <a:ext cx="212178" cy="217154"/>
          </a:xfrm>
          <a:prstGeom prst="rect">
            <a:avLst/>
          </a:prstGeom>
          <a:noFill/>
          <a:ln w="9525">
            <a:noFill/>
          </a:ln>
        </p:spPr>
      </p:pic>
      <p:sp>
        <p:nvSpPr>
          <p:cNvPr id="32" name="任意多边形 31"/>
          <p:cNvSpPr/>
          <p:nvPr/>
        </p:nvSpPr>
        <p:spPr>
          <a:xfrm>
            <a:off x="9082262" y="3185081"/>
            <a:ext cx="1637310" cy="2902023"/>
          </a:xfrm>
          <a:custGeom>
            <a:avLst/>
            <a:gdLst>
              <a:gd name="connisteX0" fmla="*/ 965200 w 1763888"/>
              <a:gd name="connsiteY0" fmla="*/ 201957 h 3055012"/>
              <a:gd name="connisteX1" fmla="*/ 1036320 w 1763888"/>
              <a:gd name="connsiteY1" fmla="*/ 201957 h 3055012"/>
              <a:gd name="connisteX2" fmla="*/ 1106805 w 1763888"/>
              <a:gd name="connsiteY2" fmla="*/ 144807 h 3055012"/>
              <a:gd name="connisteX3" fmla="*/ 1177925 w 1763888"/>
              <a:gd name="connsiteY3" fmla="*/ 116867 h 3055012"/>
              <a:gd name="connisteX4" fmla="*/ 1220470 w 1763888"/>
              <a:gd name="connsiteY4" fmla="*/ 31777 h 3055012"/>
              <a:gd name="connisteX5" fmla="*/ 1291590 w 1763888"/>
              <a:gd name="connsiteY5" fmla="*/ 17172 h 3055012"/>
              <a:gd name="connisteX6" fmla="*/ 1362710 w 1763888"/>
              <a:gd name="connsiteY6" fmla="*/ 3202 h 3055012"/>
              <a:gd name="connisteX7" fmla="*/ 1433195 w 1763888"/>
              <a:gd name="connsiteY7" fmla="*/ 3202 h 3055012"/>
              <a:gd name="connisteX8" fmla="*/ 1504315 w 1763888"/>
              <a:gd name="connsiteY8" fmla="*/ 31777 h 3055012"/>
              <a:gd name="connisteX9" fmla="*/ 1532890 w 1763888"/>
              <a:gd name="connsiteY9" fmla="*/ 102262 h 3055012"/>
              <a:gd name="connisteX10" fmla="*/ 1561465 w 1763888"/>
              <a:gd name="connsiteY10" fmla="*/ 173382 h 3055012"/>
              <a:gd name="connisteX11" fmla="*/ 1589405 w 1763888"/>
              <a:gd name="connsiteY11" fmla="*/ 244502 h 3055012"/>
              <a:gd name="connisteX12" fmla="*/ 1604010 w 1763888"/>
              <a:gd name="connsiteY12" fmla="*/ 315622 h 3055012"/>
              <a:gd name="connisteX13" fmla="*/ 1631950 w 1763888"/>
              <a:gd name="connsiteY13" fmla="*/ 386107 h 3055012"/>
              <a:gd name="connisteX14" fmla="*/ 1604010 w 1763888"/>
              <a:gd name="connsiteY14" fmla="*/ 457227 h 3055012"/>
              <a:gd name="connisteX15" fmla="*/ 1532890 w 1763888"/>
              <a:gd name="connsiteY15" fmla="*/ 471832 h 3055012"/>
              <a:gd name="connisteX16" fmla="*/ 1461770 w 1763888"/>
              <a:gd name="connsiteY16" fmla="*/ 528347 h 3055012"/>
              <a:gd name="connisteX17" fmla="*/ 1419225 w 1763888"/>
              <a:gd name="connsiteY17" fmla="*/ 599467 h 3055012"/>
              <a:gd name="connisteX18" fmla="*/ 1390650 w 1763888"/>
              <a:gd name="connsiteY18" fmla="*/ 669952 h 3055012"/>
              <a:gd name="connisteX19" fmla="*/ 1390650 w 1763888"/>
              <a:gd name="connsiteY19" fmla="*/ 755677 h 3055012"/>
              <a:gd name="connisteX20" fmla="*/ 1362710 w 1763888"/>
              <a:gd name="connsiteY20" fmla="*/ 826162 h 3055012"/>
              <a:gd name="connisteX21" fmla="*/ 1362710 w 1763888"/>
              <a:gd name="connsiteY21" fmla="*/ 897282 h 3055012"/>
              <a:gd name="connisteX22" fmla="*/ 1362710 w 1763888"/>
              <a:gd name="connsiteY22" fmla="*/ 968402 h 3055012"/>
              <a:gd name="connisteX23" fmla="*/ 1390650 w 1763888"/>
              <a:gd name="connsiteY23" fmla="*/ 1039522 h 3055012"/>
              <a:gd name="connisteX24" fmla="*/ 1419225 w 1763888"/>
              <a:gd name="connsiteY24" fmla="*/ 1124612 h 3055012"/>
              <a:gd name="connisteX25" fmla="*/ 1476375 w 1763888"/>
              <a:gd name="connsiteY25" fmla="*/ 1195732 h 3055012"/>
              <a:gd name="connisteX26" fmla="*/ 1504315 w 1763888"/>
              <a:gd name="connsiteY26" fmla="*/ 1266217 h 3055012"/>
              <a:gd name="connisteX27" fmla="*/ 1561465 w 1763888"/>
              <a:gd name="connsiteY27" fmla="*/ 1337337 h 3055012"/>
              <a:gd name="connisteX28" fmla="*/ 1631950 w 1763888"/>
              <a:gd name="connsiteY28" fmla="*/ 1379882 h 3055012"/>
              <a:gd name="connisteX29" fmla="*/ 1689100 w 1763888"/>
              <a:gd name="connsiteY29" fmla="*/ 1451002 h 3055012"/>
              <a:gd name="connisteX30" fmla="*/ 1703070 w 1763888"/>
              <a:gd name="connsiteY30" fmla="*/ 1522122 h 3055012"/>
              <a:gd name="connisteX31" fmla="*/ 1703070 w 1763888"/>
              <a:gd name="connsiteY31" fmla="*/ 1592607 h 3055012"/>
              <a:gd name="connisteX32" fmla="*/ 1731645 w 1763888"/>
              <a:gd name="connsiteY32" fmla="*/ 1663727 h 3055012"/>
              <a:gd name="connisteX33" fmla="*/ 1760220 w 1763888"/>
              <a:gd name="connsiteY33" fmla="*/ 1734847 h 3055012"/>
              <a:gd name="connisteX34" fmla="*/ 1760220 w 1763888"/>
              <a:gd name="connsiteY34" fmla="*/ 1819937 h 3055012"/>
              <a:gd name="connisteX35" fmla="*/ 1760220 w 1763888"/>
              <a:gd name="connsiteY35" fmla="*/ 1891057 h 3055012"/>
              <a:gd name="connisteX36" fmla="*/ 1717675 w 1763888"/>
              <a:gd name="connsiteY36" fmla="*/ 1961542 h 3055012"/>
              <a:gd name="connisteX37" fmla="*/ 1689100 w 1763888"/>
              <a:gd name="connsiteY37" fmla="*/ 2032662 h 3055012"/>
              <a:gd name="connisteX38" fmla="*/ 1631950 w 1763888"/>
              <a:gd name="connsiteY38" fmla="*/ 2103782 h 3055012"/>
              <a:gd name="connisteX39" fmla="*/ 1575435 w 1763888"/>
              <a:gd name="connsiteY39" fmla="*/ 2174902 h 3055012"/>
              <a:gd name="connisteX40" fmla="*/ 1532890 w 1763888"/>
              <a:gd name="connsiteY40" fmla="*/ 2246022 h 3055012"/>
              <a:gd name="connisteX41" fmla="*/ 1490345 w 1763888"/>
              <a:gd name="connsiteY41" fmla="*/ 2316507 h 3055012"/>
              <a:gd name="connisteX42" fmla="*/ 1433195 w 1763888"/>
              <a:gd name="connsiteY42" fmla="*/ 2387627 h 3055012"/>
              <a:gd name="connisteX43" fmla="*/ 1362710 w 1763888"/>
              <a:gd name="connsiteY43" fmla="*/ 2444142 h 3055012"/>
              <a:gd name="connisteX44" fmla="*/ 1291590 w 1763888"/>
              <a:gd name="connsiteY44" fmla="*/ 2458747 h 3055012"/>
              <a:gd name="connisteX45" fmla="*/ 1220470 w 1763888"/>
              <a:gd name="connsiteY45" fmla="*/ 2501292 h 3055012"/>
              <a:gd name="connisteX46" fmla="*/ 1149350 w 1763888"/>
              <a:gd name="connsiteY46" fmla="*/ 2543837 h 3055012"/>
              <a:gd name="connisteX47" fmla="*/ 1078865 w 1763888"/>
              <a:gd name="connsiteY47" fmla="*/ 2586382 h 3055012"/>
              <a:gd name="connisteX48" fmla="*/ 1007745 w 1763888"/>
              <a:gd name="connsiteY48" fmla="*/ 2614957 h 3055012"/>
              <a:gd name="connisteX49" fmla="*/ 936625 w 1763888"/>
              <a:gd name="connsiteY49" fmla="*/ 2628927 h 3055012"/>
              <a:gd name="connisteX50" fmla="*/ 865505 w 1763888"/>
              <a:gd name="connsiteY50" fmla="*/ 2628927 h 3055012"/>
              <a:gd name="connisteX51" fmla="*/ 795020 w 1763888"/>
              <a:gd name="connsiteY51" fmla="*/ 2642897 h 3055012"/>
              <a:gd name="connisteX52" fmla="*/ 723900 w 1763888"/>
              <a:gd name="connsiteY52" fmla="*/ 2671472 h 3055012"/>
              <a:gd name="connisteX53" fmla="*/ 652780 w 1763888"/>
              <a:gd name="connsiteY53" fmla="*/ 2742592 h 3055012"/>
              <a:gd name="connisteX54" fmla="*/ 581660 w 1763888"/>
              <a:gd name="connsiteY54" fmla="*/ 2799107 h 3055012"/>
              <a:gd name="connisteX55" fmla="*/ 511175 w 1763888"/>
              <a:gd name="connsiteY55" fmla="*/ 2856257 h 3055012"/>
              <a:gd name="connisteX56" fmla="*/ 426085 w 1763888"/>
              <a:gd name="connsiteY56" fmla="*/ 2884197 h 3055012"/>
              <a:gd name="connisteX57" fmla="*/ 354965 w 1763888"/>
              <a:gd name="connsiteY57" fmla="*/ 2912772 h 3055012"/>
              <a:gd name="connisteX58" fmla="*/ 283845 w 1763888"/>
              <a:gd name="connsiteY58" fmla="*/ 2969287 h 3055012"/>
              <a:gd name="connisteX59" fmla="*/ 212725 w 1763888"/>
              <a:gd name="connsiteY59" fmla="*/ 2969287 h 3055012"/>
              <a:gd name="connisteX60" fmla="*/ 142240 w 1763888"/>
              <a:gd name="connsiteY60" fmla="*/ 2969287 h 3055012"/>
              <a:gd name="connisteX61" fmla="*/ 71120 w 1763888"/>
              <a:gd name="connsiteY61" fmla="*/ 2969287 h 3055012"/>
              <a:gd name="connisteX62" fmla="*/ 0 w 1763888"/>
              <a:gd name="connsiteY62" fmla="*/ 2969287 h 3055012"/>
              <a:gd name="connisteX63" fmla="*/ 71120 w 1763888"/>
              <a:gd name="connsiteY63" fmla="*/ 3026437 h 3055012"/>
              <a:gd name="connisteX64" fmla="*/ 142240 w 1763888"/>
              <a:gd name="connsiteY64" fmla="*/ 3040407 h 3055012"/>
              <a:gd name="connisteX65" fmla="*/ 227330 w 1763888"/>
              <a:gd name="connsiteY65" fmla="*/ 3055012 h 305501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Lst>
            <a:rect l="l" t="t" r="r" b="b"/>
            <a:pathLst>
              <a:path w="1763889" h="3055013">
                <a:moveTo>
                  <a:pt x="965200" y="201958"/>
                </a:moveTo>
                <a:cubicBezTo>
                  <a:pt x="977900" y="203228"/>
                  <a:pt x="1007745" y="213388"/>
                  <a:pt x="1036320" y="201958"/>
                </a:cubicBezTo>
                <a:cubicBezTo>
                  <a:pt x="1064895" y="190528"/>
                  <a:pt x="1078230" y="161953"/>
                  <a:pt x="1106805" y="144808"/>
                </a:cubicBezTo>
                <a:cubicBezTo>
                  <a:pt x="1135380" y="127663"/>
                  <a:pt x="1155065" y="139728"/>
                  <a:pt x="1177925" y="116868"/>
                </a:cubicBezTo>
                <a:cubicBezTo>
                  <a:pt x="1200785" y="94008"/>
                  <a:pt x="1197610" y="51463"/>
                  <a:pt x="1220470" y="31778"/>
                </a:cubicBezTo>
                <a:cubicBezTo>
                  <a:pt x="1243330" y="12093"/>
                  <a:pt x="1263015" y="22888"/>
                  <a:pt x="1291590" y="17173"/>
                </a:cubicBezTo>
                <a:cubicBezTo>
                  <a:pt x="1320165" y="11458"/>
                  <a:pt x="1334135" y="5743"/>
                  <a:pt x="1362710" y="3203"/>
                </a:cubicBezTo>
                <a:cubicBezTo>
                  <a:pt x="1391285" y="663"/>
                  <a:pt x="1404620" y="-2512"/>
                  <a:pt x="1433195" y="3203"/>
                </a:cubicBezTo>
                <a:cubicBezTo>
                  <a:pt x="1461770" y="8918"/>
                  <a:pt x="1484630" y="12093"/>
                  <a:pt x="1504315" y="31778"/>
                </a:cubicBezTo>
                <a:cubicBezTo>
                  <a:pt x="1524000" y="51463"/>
                  <a:pt x="1521460" y="73688"/>
                  <a:pt x="1532890" y="102263"/>
                </a:cubicBezTo>
                <a:cubicBezTo>
                  <a:pt x="1544320" y="130838"/>
                  <a:pt x="1550035" y="144808"/>
                  <a:pt x="1561465" y="173383"/>
                </a:cubicBezTo>
                <a:cubicBezTo>
                  <a:pt x="1572895" y="201958"/>
                  <a:pt x="1581150" y="215928"/>
                  <a:pt x="1589405" y="244503"/>
                </a:cubicBezTo>
                <a:cubicBezTo>
                  <a:pt x="1597660" y="273078"/>
                  <a:pt x="1595755" y="287048"/>
                  <a:pt x="1604010" y="315623"/>
                </a:cubicBezTo>
                <a:cubicBezTo>
                  <a:pt x="1612265" y="344198"/>
                  <a:pt x="1631950" y="357533"/>
                  <a:pt x="1631950" y="386108"/>
                </a:cubicBezTo>
                <a:cubicBezTo>
                  <a:pt x="1631950" y="414683"/>
                  <a:pt x="1623695" y="440083"/>
                  <a:pt x="1604010" y="457228"/>
                </a:cubicBezTo>
                <a:cubicBezTo>
                  <a:pt x="1584325" y="474373"/>
                  <a:pt x="1561465" y="457863"/>
                  <a:pt x="1532890" y="471833"/>
                </a:cubicBezTo>
                <a:cubicBezTo>
                  <a:pt x="1504315" y="485803"/>
                  <a:pt x="1484630" y="502948"/>
                  <a:pt x="1461770" y="528348"/>
                </a:cubicBezTo>
                <a:cubicBezTo>
                  <a:pt x="1438910" y="553748"/>
                  <a:pt x="1433195" y="570893"/>
                  <a:pt x="1419225" y="599468"/>
                </a:cubicBezTo>
                <a:cubicBezTo>
                  <a:pt x="1405255" y="628043"/>
                  <a:pt x="1396365" y="638838"/>
                  <a:pt x="1390650" y="669953"/>
                </a:cubicBezTo>
                <a:cubicBezTo>
                  <a:pt x="1384935" y="701068"/>
                  <a:pt x="1396365" y="724563"/>
                  <a:pt x="1390650" y="755678"/>
                </a:cubicBezTo>
                <a:cubicBezTo>
                  <a:pt x="1384935" y="786793"/>
                  <a:pt x="1368425" y="797588"/>
                  <a:pt x="1362710" y="826163"/>
                </a:cubicBezTo>
                <a:cubicBezTo>
                  <a:pt x="1356995" y="854738"/>
                  <a:pt x="1362710" y="868708"/>
                  <a:pt x="1362710" y="897283"/>
                </a:cubicBezTo>
                <a:cubicBezTo>
                  <a:pt x="1362710" y="925858"/>
                  <a:pt x="1356995" y="939828"/>
                  <a:pt x="1362710" y="968403"/>
                </a:cubicBezTo>
                <a:cubicBezTo>
                  <a:pt x="1368425" y="996978"/>
                  <a:pt x="1379220" y="1008408"/>
                  <a:pt x="1390650" y="1039523"/>
                </a:cubicBezTo>
                <a:cubicBezTo>
                  <a:pt x="1402080" y="1070638"/>
                  <a:pt x="1402080" y="1093498"/>
                  <a:pt x="1419225" y="1124613"/>
                </a:cubicBezTo>
                <a:cubicBezTo>
                  <a:pt x="1436370" y="1155728"/>
                  <a:pt x="1459230" y="1167158"/>
                  <a:pt x="1476375" y="1195733"/>
                </a:cubicBezTo>
                <a:cubicBezTo>
                  <a:pt x="1493520" y="1224308"/>
                  <a:pt x="1487170" y="1237643"/>
                  <a:pt x="1504315" y="1266218"/>
                </a:cubicBezTo>
                <a:cubicBezTo>
                  <a:pt x="1521460" y="1294793"/>
                  <a:pt x="1536065" y="1314478"/>
                  <a:pt x="1561465" y="1337338"/>
                </a:cubicBezTo>
                <a:cubicBezTo>
                  <a:pt x="1586865" y="1360198"/>
                  <a:pt x="1606550" y="1357023"/>
                  <a:pt x="1631950" y="1379883"/>
                </a:cubicBezTo>
                <a:cubicBezTo>
                  <a:pt x="1657350" y="1402743"/>
                  <a:pt x="1675130" y="1422428"/>
                  <a:pt x="1689100" y="1451003"/>
                </a:cubicBezTo>
                <a:cubicBezTo>
                  <a:pt x="1703070" y="1479578"/>
                  <a:pt x="1700530" y="1493548"/>
                  <a:pt x="1703070" y="1522123"/>
                </a:cubicBezTo>
                <a:cubicBezTo>
                  <a:pt x="1705610" y="1550698"/>
                  <a:pt x="1697355" y="1564033"/>
                  <a:pt x="1703070" y="1592608"/>
                </a:cubicBezTo>
                <a:cubicBezTo>
                  <a:pt x="1708785" y="1621183"/>
                  <a:pt x="1720215" y="1635153"/>
                  <a:pt x="1731645" y="1663728"/>
                </a:cubicBezTo>
                <a:cubicBezTo>
                  <a:pt x="1743075" y="1692303"/>
                  <a:pt x="1754505" y="1703733"/>
                  <a:pt x="1760220" y="1734848"/>
                </a:cubicBezTo>
                <a:cubicBezTo>
                  <a:pt x="1765935" y="1765963"/>
                  <a:pt x="1760220" y="1788823"/>
                  <a:pt x="1760220" y="1819938"/>
                </a:cubicBezTo>
                <a:cubicBezTo>
                  <a:pt x="1760220" y="1851053"/>
                  <a:pt x="1768475" y="1862483"/>
                  <a:pt x="1760220" y="1891058"/>
                </a:cubicBezTo>
                <a:cubicBezTo>
                  <a:pt x="1751965" y="1919633"/>
                  <a:pt x="1731645" y="1932968"/>
                  <a:pt x="1717675" y="1961543"/>
                </a:cubicBezTo>
                <a:cubicBezTo>
                  <a:pt x="1703705" y="1990118"/>
                  <a:pt x="1706245" y="2004088"/>
                  <a:pt x="1689100" y="2032663"/>
                </a:cubicBezTo>
                <a:cubicBezTo>
                  <a:pt x="1671955" y="2061238"/>
                  <a:pt x="1654810" y="2075208"/>
                  <a:pt x="1631950" y="2103783"/>
                </a:cubicBezTo>
                <a:cubicBezTo>
                  <a:pt x="1609090" y="2132358"/>
                  <a:pt x="1595120" y="2146328"/>
                  <a:pt x="1575435" y="2174903"/>
                </a:cubicBezTo>
                <a:cubicBezTo>
                  <a:pt x="1555750" y="2203478"/>
                  <a:pt x="1550035" y="2217448"/>
                  <a:pt x="1532890" y="2246023"/>
                </a:cubicBezTo>
                <a:cubicBezTo>
                  <a:pt x="1515745" y="2274598"/>
                  <a:pt x="1510030" y="2287933"/>
                  <a:pt x="1490345" y="2316508"/>
                </a:cubicBezTo>
                <a:cubicBezTo>
                  <a:pt x="1470660" y="2345083"/>
                  <a:pt x="1458595" y="2362228"/>
                  <a:pt x="1433195" y="2387628"/>
                </a:cubicBezTo>
                <a:cubicBezTo>
                  <a:pt x="1407795" y="2413028"/>
                  <a:pt x="1391285" y="2430173"/>
                  <a:pt x="1362710" y="2444143"/>
                </a:cubicBezTo>
                <a:cubicBezTo>
                  <a:pt x="1334135" y="2458113"/>
                  <a:pt x="1320165" y="2447318"/>
                  <a:pt x="1291590" y="2458748"/>
                </a:cubicBezTo>
                <a:cubicBezTo>
                  <a:pt x="1263015" y="2470178"/>
                  <a:pt x="1249045" y="2484148"/>
                  <a:pt x="1220470" y="2501293"/>
                </a:cubicBezTo>
                <a:cubicBezTo>
                  <a:pt x="1191895" y="2518438"/>
                  <a:pt x="1177925" y="2526693"/>
                  <a:pt x="1149350" y="2543838"/>
                </a:cubicBezTo>
                <a:cubicBezTo>
                  <a:pt x="1120775" y="2560983"/>
                  <a:pt x="1107440" y="2572413"/>
                  <a:pt x="1078865" y="2586383"/>
                </a:cubicBezTo>
                <a:cubicBezTo>
                  <a:pt x="1050290" y="2600353"/>
                  <a:pt x="1036320" y="2606703"/>
                  <a:pt x="1007745" y="2614958"/>
                </a:cubicBezTo>
                <a:cubicBezTo>
                  <a:pt x="979170" y="2623213"/>
                  <a:pt x="965200" y="2626388"/>
                  <a:pt x="936625" y="2628928"/>
                </a:cubicBezTo>
                <a:cubicBezTo>
                  <a:pt x="908050" y="2631468"/>
                  <a:pt x="894080" y="2626388"/>
                  <a:pt x="865505" y="2628928"/>
                </a:cubicBezTo>
                <a:cubicBezTo>
                  <a:pt x="836930" y="2631468"/>
                  <a:pt x="823595" y="2634643"/>
                  <a:pt x="795020" y="2642898"/>
                </a:cubicBezTo>
                <a:cubicBezTo>
                  <a:pt x="766445" y="2651153"/>
                  <a:pt x="752475" y="2651788"/>
                  <a:pt x="723900" y="2671473"/>
                </a:cubicBezTo>
                <a:cubicBezTo>
                  <a:pt x="695325" y="2691158"/>
                  <a:pt x="681355" y="2717193"/>
                  <a:pt x="652780" y="2742593"/>
                </a:cubicBezTo>
                <a:cubicBezTo>
                  <a:pt x="624205" y="2767993"/>
                  <a:pt x="610235" y="2776248"/>
                  <a:pt x="581660" y="2799108"/>
                </a:cubicBezTo>
                <a:cubicBezTo>
                  <a:pt x="553085" y="2821968"/>
                  <a:pt x="542290" y="2839113"/>
                  <a:pt x="511175" y="2856258"/>
                </a:cubicBezTo>
                <a:cubicBezTo>
                  <a:pt x="480060" y="2873403"/>
                  <a:pt x="457200" y="2872768"/>
                  <a:pt x="426085" y="2884198"/>
                </a:cubicBezTo>
                <a:cubicBezTo>
                  <a:pt x="394970" y="2895628"/>
                  <a:pt x="383540" y="2895628"/>
                  <a:pt x="354965" y="2912773"/>
                </a:cubicBezTo>
                <a:cubicBezTo>
                  <a:pt x="326390" y="2929918"/>
                  <a:pt x="312420" y="2957858"/>
                  <a:pt x="283845" y="2969288"/>
                </a:cubicBezTo>
                <a:cubicBezTo>
                  <a:pt x="255270" y="2980718"/>
                  <a:pt x="241300" y="2969288"/>
                  <a:pt x="212725" y="2969288"/>
                </a:cubicBezTo>
                <a:cubicBezTo>
                  <a:pt x="184150" y="2969288"/>
                  <a:pt x="170815" y="2969288"/>
                  <a:pt x="142240" y="2969288"/>
                </a:cubicBezTo>
                <a:cubicBezTo>
                  <a:pt x="113665" y="2969288"/>
                  <a:pt x="99695" y="2969288"/>
                  <a:pt x="71120" y="2969288"/>
                </a:cubicBezTo>
                <a:cubicBezTo>
                  <a:pt x="42545" y="2969288"/>
                  <a:pt x="0" y="2957858"/>
                  <a:pt x="0" y="2969288"/>
                </a:cubicBezTo>
                <a:cubicBezTo>
                  <a:pt x="0" y="2980718"/>
                  <a:pt x="42545" y="3012468"/>
                  <a:pt x="71120" y="3026438"/>
                </a:cubicBezTo>
                <a:cubicBezTo>
                  <a:pt x="99695" y="3040408"/>
                  <a:pt x="111125" y="3034693"/>
                  <a:pt x="142240" y="3040408"/>
                </a:cubicBezTo>
                <a:cubicBezTo>
                  <a:pt x="173355" y="3046123"/>
                  <a:pt x="211455" y="3052473"/>
                  <a:pt x="227330" y="3055013"/>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578" tIns="45288" rIns="90578" bIns="45288" rtlCol="0" anchor="ctr"/>
          <a:lstStyle/>
          <a:p>
            <a:pPr algn="ctr"/>
            <a:endParaRPr lang="zh-CN" altLang="en-US" sz="1715"/>
          </a:p>
        </p:txBody>
      </p:sp>
      <p:sp>
        <p:nvSpPr>
          <p:cNvPr id="51" name="矩形 50"/>
          <p:cNvSpPr/>
          <p:nvPr/>
        </p:nvSpPr>
        <p:spPr>
          <a:xfrm>
            <a:off x="1533079" y="159941"/>
            <a:ext cx="11120197"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52" name="文本框 24"/>
          <p:cNvSpPr txBox="1"/>
          <p:nvPr/>
        </p:nvSpPr>
        <p:spPr>
          <a:xfrm>
            <a:off x="185212" y="312125"/>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过程</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
        <p:nvSpPr>
          <p:cNvPr id="87073" name="文本框 87072"/>
          <p:cNvSpPr txBox="1"/>
          <p:nvPr/>
        </p:nvSpPr>
        <p:spPr>
          <a:xfrm>
            <a:off x="185597" y="4242507"/>
            <a:ext cx="1049201" cy="959485"/>
          </a:xfrm>
          <a:prstGeom prst="rect">
            <a:avLst/>
          </a:prstGeom>
          <a:gradFill>
            <a:gsLst>
              <a:gs pos="0">
                <a:srgbClr val="E30000"/>
              </a:gs>
              <a:gs pos="100000">
                <a:srgbClr val="760303"/>
              </a:gs>
            </a:gsLst>
            <a:lin ang="5400000" scaled="0"/>
          </a:gradFill>
          <a:ln w="19050" cap="flat" cmpd="sng">
            <a:solidFill>
              <a:schemeClr val="bg1"/>
            </a:solidFill>
            <a:prstDash val="solid"/>
            <a:miter/>
            <a:headEnd type="none" w="med" len="med"/>
            <a:tailEnd type="none" w="med" len="med"/>
          </a:ln>
          <a:effectLst>
            <a:outerShdw blurRad="50800" dist="38100" algn="l" rotWithShape="0">
              <a:prstClr val="black">
                <a:alpha val="40000"/>
              </a:prstClr>
            </a:outerShdw>
          </a:effectLst>
        </p:spPr>
        <p:txBody>
          <a:bodyPr wrap="square" lIns="95354" tIns="47676" rIns="95354" bIns="47676">
            <a:spAutoFit/>
          </a:bodyPr>
          <a:lstStyle/>
          <a:p>
            <a:pPr>
              <a:lnSpc>
                <a:spcPct val="100000"/>
              </a:lnSpc>
            </a:pPr>
            <a:r>
              <a:rPr lang="zh-CN" altLang="en-US" sz="2805" b="1" dirty="0">
                <a:solidFill>
                  <a:schemeClr val="bg1"/>
                </a:solidFill>
                <a:latin typeface="Arial" panose="020B0604020202020204" pitchFamily="34" charset="0"/>
              </a:rPr>
              <a:t>经济特区</a:t>
            </a:r>
            <a:endParaRPr lang="zh-CN" altLang="en-US" sz="2805" b="1" dirty="0">
              <a:solidFill>
                <a:schemeClr val="bg1"/>
              </a:solidFill>
              <a:latin typeface="Arial" panose="020B0604020202020204" pitchFamily="34" charset="0"/>
            </a:endParaRPr>
          </a:p>
        </p:txBody>
      </p:sp>
      <p:sp>
        <p:nvSpPr>
          <p:cNvPr id="33" name="右箭头 32"/>
          <p:cNvSpPr/>
          <p:nvPr/>
        </p:nvSpPr>
        <p:spPr>
          <a:xfrm>
            <a:off x="1460631" y="4620972"/>
            <a:ext cx="832039" cy="35497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5354" tIns="47676" rIns="95354" bIns="47676" rtlCol="0" anchor="ctr"/>
          <a:lstStyle/>
          <a:p>
            <a:pPr algn="ctr"/>
            <a:endParaRPr lang="zh-CN" altLang="en-US" sz="1805"/>
          </a:p>
        </p:txBody>
      </p:sp>
      <p:sp>
        <p:nvSpPr>
          <p:cNvPr id="34" name="文本框 33"/>
          <p:cNvSpPr txBox="1"/>
          <p:nvPr/>
        </p:nvSpPr>
        <p:spPr>
          <a:xfrm>
            <a:off x="2685071" y="4243141"/>
            <a:ext cx="1351367" cy="959485"/>
          </a:xfrm>
          <a:prstGeom prst="rect">
            <a:avLst/>
          </a:prstGeom>
          <a:gradFill>
            <a:gsLst>
              <a:gs pos="0">
                <a:srgbClr val="E30000"/>
              </a:gs>
              <a:gs pos="100000">
                <a:srgbClr val="760303"/>
              </a:gs>
            </a:gsLst>
            <a:lin ang="5400000" scaled="0"/>
          </a:gradFill>
        </p:spPr>
        <p:txBody>
          <a:bodyPr wrap="square" lIns="95354" tIns="47676" rIns="95354" bIns="47676" rtlCol="0">
            <a:spAutoFit/>
          </a:bodyPr>
          <a:lstStyle/>
          <a:p>
            <a:pPr algn="l">
              <a:lnSpc>
                <a:spcPct val="100000"/>
              </a:lnSpc>
            </a:pPr>
            <a:r>
              <a:rPr lang="zh-CN" altLang="en-US" sz="2805" b="1" dirty="0">
                <a:solidFill>
                  <a:schemeClr val="bg1"/>
                </a:solidFill>
                <a:latin typeface="Arial" panose="020B0604020202020204" pitchFamily="34" charset="0"/>
                <a:sym typeface="+mn-ea"/>
              </a:rPr>
              <a:t>沿海开放城市</a:t>
            </a:r>
            <a:endParaRPr lang="zh-CN" altLang="en-US" sz="1805"/>
          </a:p>
        </p:txBody>
      </p:sp>
      <p:grpSp>
        <p:nvGrpSpPr>
          <p:cNvPr id="93272" name="组合 93271"/>
          <p:cNvGrpSpPr/>
          <p:nvPr/>
        </p:nvGrpSpPr>
        <p:grpSpPr>
          <a:xfrm>
            <a:off x="2900487" y="5416332"/>
            <a:ext cx="1192839" cy="1208111"/>
            <a:chOff x="2399" y="3024"/>
            <a:chExt cx="769" cy="761"/>
          </a:xfrm>
        </p:grpSpPr>
        <p:grpSp>
          <p:nvGrpSpPr>
            <p:cNvPr id="93273" name="组合 93272"/>
            <p:cNvGrpSpPr/>
            <p:nvPr/>
          </p:nvGrpSpPr>
          <p:grpSpPr>
            <a:xfrm>
              <a:off x="2399" y="3024"/>
              <a:ext cx="769" cy="761"/>
              <a:chOff x="2368" y="1155"/>
              <a:chExt cx="1073" cy="1063"/>
            </a:xfrm>
          </p:grpSpPr>
          <p:sp>
            <p:nvSpPr>
              <p:cNvPr id="93274" name="椭圆 93273"/>
              <p:cNvSpPr/>
              <p:nvPr/>
            </p:nvSpPr>
            <p:spPr>
              <a:xfrm>
                <a:off x="2368" y="1155"/>
                <a:ext cx="1073" cy="106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tileRect/>
              </a:gradFill>
              <a:ln w="38100">
                <a:noFill/>
              </a:ln>
            </p:spPr>
            <p:txBody>
              <a:bodyPr/>
              <a:lstStyle/>
              <a:p>
                <a:endParaRPr lang="zh-CN" altLang="en-US" sz="1805"/>
              </a:p>
            </p:txBody>
          </p:sp>
          <p:sp>
            <p:nvSpPr>
              <p:cNvPr id="93275" name="椭圆 93274"/>
              <p:cNvSpPr/>
              <p:nvPr/>
            </p:nvSpPr>
            <p:spPr>
              <a:xfrm>
                <a:off x="2368" y="1155"/>
                <a:ext cx="1073" cy="1063"/>
              </a:xfrm>
              <a:prstGeom prst="ellipse">
                <a:avLst/>
              </a:prstGeom>
              <a:gradFill rotWithShape="1">
                <a:gsLst>
                  <a:gs pos="0">
                    <a:schemeClr val="accent1">
                      <a:alpha val="32001"/>
                    </a:schemeClr>
                  </a:gs>
                  <a:gs pos="100000">
                    <a:schemeClr val="accent1">
                      <a:gamma/>
                      <a:shade val="46275"/>
                      <a:invGamma/>
                    </a:schemeClr>
                  </a:gs>
                </a:gsLst>
                <a:lin ang="2700000" scaled="1"/>
                <a:tileRect/>
              </a:gradFill>
              <a:ln w="38100">
                <a:noFill/>
              </a:ln>
            </p:spPr>
            <p:txBody>
              <a:bodyPr/>
              <a:lstStyle/>
              <a:p>
                <a:endParaRPr lang="zh-CN" altLang="en-US" sz="1805"/>
              </a:p>
            </p:txBody>
          </p:sp>
          <p:sp>
            <p:nvSpPr>
              <p:cNvPr id="93276" name="椭圆 93275"/>
              <p:cNvSpPr/>
              <p:nvPr/>
            </p:nvSpPr>
            <p:spPr>
              <a:xfrm>
                <a:off x="2438" y="1225"/>
                <a:ext cx="933" cy="92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tileRect/>
              </a:gradFill>
              <a:ln w="38100">
                <a:noFill/>
              </a:ln>
            </p:spPr>
            <p:txBody>
              <a:bodyPr/>
              <a:lstStyle/>
              <a:p>
                <a:endParaRPr lang="zh-CN" altLang="en-US" sz="1805"/>
              </a:p>
            </p:txBody>
          </p:sp>
          <p:sp>
            <p:nvSpPr>
              <p:cNvPr id="93277" name="椭圆 93276"/>
              <p:cNvSpPr/>
              <p:nvPr/>
            </p:nvSpPr>
            <p:spPr>
              <a:xfrm>
                <a:off x="2439" y="1226"/>
                <a:ext cx="933" cy="924"/>
              </a:xfrm>
              <a:prstGeom prst="ellipse">
                <a:avLst/>
              </a:prstGeom>
              <a:gradFill rotWithShape="1">
                <a:gsLst>
                  <a:gs pos="0">
                    <a:schemeClr val="accent1">
                      <a:gamma/>
                      <a:shade val="63529"/>
                      <a:invGamma/>
                    </a:schemeClr>
                  </a:gs>
                  <a:gs pos="100000">
                    <a:schemeClr val="accent1">
                      <a:alpha val="0"/>
                    </a:schemeClr>
                  </a:gs>
                </a:gsLst>
                <a:lin ang="2700000" scaled="1"/>
                <a:tileRect/>
              </a:gradFill>
              <a:ln w="38100">
                <a:noFill/>
              </a:ln>
            </p:spPr>
            <p:txBody>
              <a:bodyPr/>
              <a:lstStyle/>
              <a:p>
                <a:endParaRPr lang="zh-CN" altLang="en-US" sz="1805"/>
              </a:p>
            </p:txBody>
          </p:sp>
          <p:sp>
            <p:nvSpPr>
              <p:cNvPr id="93278" name="椭圆 93277"/>
              <p:cNvSpPr/>
              <p:nvPr/>
            </p:nvSpPr>
            <p:spPr>
              <a:xfrm>
                <a:off x="2484" y="1270"/>
                <a:ext cx="840" cy="832"/>
              </a:xfrm>
              <a:prstGeom prst="ellipse">
                <a:avLst/>
              </a:prstGeom>
              <a:solidFill>
                <a:srgbClr val="333333"/>
              </a:solidFill>
              <a:ln w="38100">
                <a:noFill/>
              </a:ln>
            </p:spPr>
            <p:txBody>
              <a:bodyPr/>
              <a:lstStyle/>
              <a:p>
                <a:endParaRPr lang="zh-CN" altLang="en-US" sz="1805"/>
              </a:p>
            </p:txBody>
          </p:sp>
          <p:grpSp>
            <p:nvGrpSpPr>
              <p:cNvPr id="93279" name="组合 93278"/>
              <p:cNvGrpSpPr/>
              <p:nvPr/>
            </p:nvGrpSpPr>
            <p:grpSpPr>
              <a:xfrm>
                <a:off x="2498" y="1280"/>
                <a:ext cx="813" cy="805"/>
                <a:chOff x="4166" y="1706"/>
                <a:chExt cx="1252" cy="1252"/>
              </a:xfrm>
            </p:grpSpPr>
            <p:sp>
              <p:nvSpPr>
                <p:cNvPr id="93280" name="椭圆 93279"/>
                <p:cNvSpPr/>
                <p:nvPr/>
              </p:nvSpPr>
              <p:spPr>
                <a:xfrm>
                  <a:off x="4166" y="1706"/>
                  <a:ext cx="1252" cy="125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1805"/>
                </a:p>
              </p:txBody>
            </p:sp>
            <p:sp>
              <p:nvSpPr>
                <p:cNvPr id="93281" name="椭圆 93280"/>
                <p:cNvSpPr/>
                <p:nvPr/>
              </p:nvSpPr>
              <p:spPr>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1805"/>
                </a:p>
              </p:txBody>
            </p:sp>
            <p:sp>
              <p:nvSpPr>
                <p:cNvPr id="93282" name="椭圆 93281"/>
                <p:cNvSpPr/>
                <p:nvPr/>
              </p:nvSpPr>
              <p:spPr>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1805"/>
                </a:p>
              </p:txBody>
            </p:sp>
            <p:sp>
              <p:nvSpPr>
                <p:cNvPr id="93283" name="椭圆 93282"/>
                <p:cNvSpPr/>
                <p:nvPr/>
              </p:nvSpPr>
              <p:spPr>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1805"/>
                </a:p>
              </p:txBody>
            </p:sp>
          </p:grpSp>
        </p:grpSp>
        <p:sp>
          <p:nvSpPr>
            <p:cNvPr id="93284" name="文本框 93283"/>
            <p:cNvSpPr txBox="1"/>
            <p:nvPr/>
          </p:nvSpPr>
          <p:spPr>
            <a:xfrm>
              <a:off x="2592" y="3187"/>
              <a:ext cx="344" cy="330"/>
            </a:xfrm>
            <a:prstGeom prst="rect">
              <a:avLst/>
            </a:prstGeom>
            <a:noFill/>
            <a:ln w="9525">
              <a:noFill/>
            </a:ln>
          </p:spPr>
          <p:txBody>
            <a:bodyPr>
              <a:spAutoFit/>
            </a:bodyPr>
            <a:lstStyle/>
            <a:p>
              <a:pPr algn="ctr">
                <a:lnSpc>
                  <a:spcPct val="100000"/>
                </a:lnSpc>
              </a:pPr>
              <a:r>
                <a:rPr lang="zh-CN" altLang="en-US" sz="2805" b="1" dirty="0">
                  <a:latin typeface="Arial" panose="020B0604020202020204" pitchFamily="34" charset="0"/>
                </a:rPr>
                <a:t>线</a:t>
              </a:r>
              <a:endParaRPr lang="zh-CN" altLang="en-US" sz="2805" b="1" dirty="0">
                <a:latin typeface="Arial" panose="020B0604020202020204" pitchFamily="34" charset="0"/>
              </a:endParaRPr>
            </a:p>
          </p:txBody>
        </p:sp>
      </p:grpSp>
      <p:grpSp>
        <p:nvGrpSpPr>
          <p:cNvPr id="48" name="组合 47"/>
          <p:cNvGrpSpPr/>
          <p:nvPr/>
        </p:nvGrpSpPr>
        <p:grpSpPr>
          <a:xfrm>
            <a:off x="503237" y="5412839"/>
            <a:ext cx="1192839" cy="1208111"/>
            <a:chOff x="768" y="3024"/>
            <a:chExt cx="769" cy="761"/>
          </a:xfrm>
        </p:grpSpPr>
        <p:grpSp>
          <p:nvGrpSpPr>
            <p:cNvPr id="49" name="组合 48"/>
            <p:cNvGrpSpPr/>
            <p:nvPr/>
          </p:nvGrpSpPr>
          <p:grpSpPr>
            <a:xfrm>
              <a:off x="768" y="3024"/>
              <a:ext cx="769" cy="761"/>
              <a:chOff x="816" y="1152"/>
              <a:chExt cx="1073" cy="1063"/>
            </a:xfrm>
          </p:grpSpPr>
          <p:sp>
            <p:nvSpPr>
              <p:cNvPr id="50" name="椭圆 49"/>
              <p:cNvSpPr/>
              <p:nvPr/>
            </p:nvSpPr>
            <p:spPr>
              <a:xfrm>
                <a:off x="816" y="1152"/>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tileRect/>
              </a:gradFill>
              <a:ln w="38100">
                <a:noFill/>
              </a:ln>
            </p:spPr>
            <p:txBody>
              <a:bodyPr/>
              <a:lstStyle/>
              <a:p>
                <a:endParaRPr lang="zh-CN" altLang="en-US" sz="1805"/>
              </a:p>
            </p:txBody>
          </p:sp>
          <p:sp>
            <p:nvSpPr>
              <p:cNvPr id="54" name="椭圆 53"/>
              <p:cNvSpPr/>
              <p:nvPr/>
            </p:nvSpPr>
            <p:spPr>
              <a:xfrm>
                <a:off x="816" y="1152"/>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tileRect/>
              </a:gradFill>
              <a:ln w="38100">
                <a:noFill/>
              </a:ln>
            </p:spPr>
            <p:txBody>
              <a:bodyPr/>
              <a:lstStyle/>
              <a:p>
                <a:endParaRPr lang="zh-CN" altLang="en-US" sz="1805"/>
              </a:p>
            </p:txBody>
          </p:sp>
          <p:sp>
            <p:nvSpPr>
              <p:cNvPr id="55" name="椭圆 54"/>
              <p:cNvSpPr/>
              <p:nvPr/>
            </p:nvSpPr>
            <p:spPr>
              <a:xfrm>
                <a:off x="886" y="1221"/>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tileRect/>
              </a:gradFill>
              <a:ln w="38100">
                <a:noFill/>
              </a:ln>
            </p:spPr>
            <p:txBody>
              <a:bodyPr/>
              <a:lstStyle/>
              <a:p>
                <a:endParaRPr lang="zh-CN" altLang="en-US" sz="1805"/>
              </a:p>
            </p:txBody>
          </p:sp>
          <p:sp>
            <p:nvSpPr>
              <p:cNvPr id="56" name="椭圆 55"/>
              <p:cNvSpPr/>
              <p:nvPr/>
            </p:nvSpPr>
            <p:spPr>
              <a:xfrm>
                <a:off x="887" y="1223"/>
                <a:ext cx="933" cy="924"/>
              </a:xfrm>
              <a:prstGeom prst="ellipse">
                <a:avLst/>
              </a:prstGeom>
              <a:gradFill rotWithShape="1">
                <a:gsLst>
                  <a:gs pos="0">
                    <a:schemeClr val="folHlink">
                      <a:gamma/>
                      <a:shade val="63529"/>
                      <a:invGamma/>
                    </a:schemeClr>
                  </a:gs>
                  <a:gs pos="100000">
                    <a:schemeClr val="folHlink">
                      <a:alpha val="0"/>
                    </a:schemeClr>
                  </a:gs>
                </a:gsLst>
                <a:lin ang="2700000" scaled="1"/>
                <a:tileRect/>
              </a:gradFill>
              <a:ln w="38100">
                <a:noFill/>
              </a:ln>
            </p:spPr>
            <p:txBody>
              <a:bodyPr/>
              <a:lstStyle/>
              <a:p>
                <a:endParaRPr lang="zh-CN" altLang="en-US" sz="1805"/>
              </a:p>
            </p:txBody>
          </p:sp>
          <p:sp>
            <p:nvSpPr>
              <p:cNvPr id="57" name="椭圆 56"/>
              <p:cNvSpPr/>
              <p:nvPr/>
            </p:nvSpPr>
            <p:spPr>
              <a:xfrm>
                <a:off x="933" y="1268"/>
                <a:ext cx="840" cy="832"/>
              </a:xfrm>
              <a:prstGeom prst="ellipse">
                <a:avLst/>
              </a:prstGeom>
              <a:solidFill>
                <a:srgbClr val="333333"/>
              </a:solidFill>
              <a:ln w="38100">
                <a:noFill/>
              </a:ln>
            </p:spPr>
            <p:txBody>
              <a:bodyPr/>
              <a:lstStyle/>
              <a:p>
                <a:endParaRPr lang="zh-CN" altLang="en-US" sz="1805"/>
              </a:p>
            </p:txBody>
          </p:sp>
          <p:grpSp>
            <p:nvGrpSpPr>
              <p:cNvPr id="58" name="组合 57"/>
              <p:cNvGrpSpPr/>
              <p:nvPr/>
            </p:nvGrpSpPr>
            <p:grpSpPr>
              <a:xfrm>
                <a:off x="946" y="1280"/>
                <a:ext cx="813" cy="805"/>
                <a:chOff x="4166" y="1706"/>
                <a:chExt cx="1252" cy="1252"/>
              </a:xfrm>
            </p:grpSpPr>
            <p:sp>
              <p:nvSpPr>
                <p:cNvPr id="59" name="椭圆 58"/>
                <p:cNvSpPr/>
                <p:nvPr/>
              </p:nvSpPr>
              <p:spPr>
                <a:xfrm>
                  <a:off x="4166" y="1706"/>
                  <a:ext cx="1252" cy="125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1805"/>
                </a:p>
              </p:txBody>
            </p:sp>
            <p:sp>
              <p:nvSpPr>
                <p:cNvPr id="60" name="椭圆 59"/>
                <p:cNvSpPr/>
                <p:nvPr/>
              </p:nvSpPr>
              <p:spPr>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1805"/>
                </a:p>
              </p:txBody>
            </p:sp>
            <p:sp>
              <p:nvSpPr>
                <p:cNvPr id="61" name="椭圆 60"/>
                <p:cNvSpPr/>
                <p:nvPr/>
              </p:nvSpPr>
              <p:spPr>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1805"/>
                </a:p>
              </p:txBody>
            </p:sp>
            <p:sp>
              <p:nvSpPr>
                <p:cNvPr id="62" name="椭圆 61"/>
                <p:cNvSpPr/>
                <p:nvPr/>
              </p:nvSpPr>
              <p:spPr>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1805"/>
                </a:p>
              </p:txBody>
            </p:sp>
          </p:grpSp>
        </p:grpSp>
        <p:sp>
          <p:nvSpPr>
            <p:cNvPr id="63" name="文本框 62"/>
            <p:cNvSpPr txBox="1"/>
            <p:nvPr/>
          </p:nvSpPr>
          <p:spPr>
            <a:xfrm>
              <a:off x="960" y="3187"/>
              <a:ext cx="344" cy="330"/>
            </a:xfrm>
            <a:prstGeom prst="rect">
              <a:avLst/>
            </a:prstGeom>
            <a:noFill/>
            <a:ln w="9525">
              <a:noFill/>
            </a:ln>
          </p:spPr>
          <p:txBody>
            <a:bodyPr>
              <a:spAutoFit/>
            </a:bodyPr>
            <a:lstStyle/>
            <a:p>
              <a:pPr algn="ctr">
                <a:lnSpc>
                  <a:spcPct val="100000"/>
                </a:lnSpc>
              </a:pPr>
              <a:r>
                <a:rPr lang="zh-CN" altLang="en-US" sz="2805" b="1" dirty="0">
                  <a:latin typeface="Arial" panose="020B0604020202020204" pitchFamily="34" charset="0"/>
                </a:rPr>
                <a:t>点</a:t>
              </a:r>
              <a:endParaRPr lang="zh-CN" altLang="en-US" sz="2805" b="1" dirty="0">
                <a:latin typeface="Arial" panose="020B0604020202020204" pitchFamily="34" charset="0"/>
              </a:endParaRPr>
            </a:p>
          </p:txBody>
        </p:sp>
      </p:grpSp>
      <p:sp>
        <p:nvSpPr>
          <p:cNvPr id="93257" name="燕尾形 93256"/>
          <p:cNvSpPr/>
          <p:nvPr/>
        </p:nvSpPr>
        <p:spPr>
          <a:xfrm>
            <a:off x="1820545" y="5901690"/>
            <a:ext cx="966470" cy="449580"/>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95354" tIns="47676" rIns="95354" bIns="47676"/>
          <a:lstStyle/>
          <a:p>
            <a:endParaRPr lang="zh-CN" altLang="en-US" sz="1805"/>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7073"/>
                                        </p:tgtEl>
                                        <p:attrNameLst>
                                          <p:attrName>style.visibility</p:attrName>
                                        </p:attrNameLst>
                                      </p:cBhvr>
                                      <p:to>
                                        <p:strVal val="visible"/>
                                      </p:to>
                                    </p:set>
                                  </p:childTnLst>
                                </p:cTn>
                              </p:par>
                              <p:par>
                                <p:cTn id="12" presetID="2" presetClass="entr" presetSubtype="8"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0-#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par>
                                <p:cTn id="16" presetID="1" presetClass="entr" presetSubtype="0" fill="hold" grpId="1"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932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2" grpId="0" animBg="1"/>
      <p:bldP spid="32" grpId="1" animBg="1"/>
      <p:bldP spid="87073" grpId="0" bldLvl="0" animBg="1"/>
      <p:bldP spid="33" grpId="0" bldLvl="0" animBg="1"/>
      <p:bldP spid="34" grpId="0" animBg="1"/>
      <p:bldP spid="34"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4879" y="159941"/>
            <a:ext cx="11120197"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3" name="文本框 24"/>
          <p:cNvSpPr txBox="1"/>
          <p:nvPr/>
        </p:nvSpPr>
        <p:spPr>
          <a:xfrm>
            <a:off x="216714" y="811066"/>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过程</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
        <p:nvSpPr>
          <p:cNvPr id="5" name="矩形 4"/>
          <p:cNvSpPr/>
          <p:nvPr/>
        </p:nvSpPr>
        <p:spPr>
          <a:xfrm>
            <a:off x="216535" y="1888490"/>
            <a:ext cx="3607435" cy="2676525"/>
          </a:xfrm>
          <a:prstGeom prst="rect">
            <a:avLst/>
          </a:prstGeom>
        </p:spPr>
        <p:txBody>
          <a:bodyPr wrap="square">
            <a:spAutoFit/>
          </a:bodyPr>
          <a:lstStyle/>
          <a:p>
            <a:pPr>
              <a:lnSpc>
                <a:spcPct val="150000"/>
              </a:lnSpc>
            </a:pP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2</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a:t>
            </a: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1985</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年，把长江三角洲、珠江三角洲和闽南三角地区开辟为</a:t>
            </a:r>
            <a:r>
              <a:rPr lang="zh-CN" altLang="en-US" sz="2800" b="1" dirty="0">
                <a:solidFill>
                  <a:srgbClr val="C00000"/>
                </a:solidFill>
                <a:latin typeface="黑体" panose="02010609060101010101" pitchFamily="49" charset="-122"/>
                <a:ea typeface="黑体" panose="02010609060101010101" pitchFamily="49" charset="-122"/>
                <a:cs typeface="楷体" panose="02010609060101010101" charset="-122"/>
              </a:rPr>
              <a:t>沿海经济开放区。</a:t>
            </a:r>
            <a:endParaRPr lang="zh-CN" altLang="en-US" sz="2800" b="1" dirty="0">
              <a:solidFill>
                <a:srgbClr val="C00000"/>
              </a:solidFill>
              <a:latin typeface="黑体" panose="02010609060101010101" pitchFamily="49" charset="-122"/>
              <a:ea typeface="黑体" panose="02010609060101010101" pitchFamily="49" charset="-122"/>
              <a:cs typeface="楷体" panose="02010609060101010101" charset="-122"/>
            </a:endParaRPr>
          </a:p>
        </p:txBody>
      </p:sp>
      <p:pic>
        <p:nvPicPr>
          <p:cNvPr id="6" name="图片 5" descr="stdmapchina3"/>
          <p:cNvPicPr>
            <a:picLocks noChangeAspect="1"/>
          </p:cNvPicPr>
          <p:nvPr/>
        </p:nvPicPr>
        <p:blipFill>
          <a:blip r:embed="rId1">
            <a:clrChange>
              <a:clrFrom>
                <a:srgbClr val="FFFFFF"/>
              </a:clrFrom>
              <a:clrTo>
                <a:srgbClr val="FFFFFF">
                  <a:alpha val="0"/>
                </a:srgbClr>
              </a:clrTo>
            </a:clrChange>
            <a:grayscl/>
          </a:blip>
          <a:srcRect b="27586"/>
          <a:stretch>
            <a:fillRect/>
          </a:stretch>
        </p:blipFill>
        <p:spPr>
          <a:xfrm>
            <a:off x="3909095" y="852451"/>
            <a:ext cx="7496967" cy="6225084"/>
          </a:xfrm>
          <a:prstGeom prst="rect">
            <a:avLst/>
          </a:prstGeom>
          <a:noFill/>
          <a:ln w="9525">
            <a:noFill/>
          </a:ln>
        </p:spPr>
      </p:pic>
      <p:grpSp>
        <p:nvGrpSpPr>
          <p:cNvPr id="7" name="组合 6"/>
          <p:cNvGrpSpPr/>
          <p:nvPr/>
        </p:nvGrpSpPr>
        <p:grpSpPr>
          <a:xfrm>
            <a:off x="8368036" y="2922050"/>
            <a:ext cx="2109995" cy="3880122"/>
            <a:chOff x="3184" y="1381"/>
            <a:chExt cx="1432" cy="2573"/>
          </a:xfrm>
        </p:grpSpPr>
        <p:sp>
          <p:nvSpPr>
            <p:cNvPr id="8" name="任意多边形 7"/>
            <p:cNvSpPr/>
            <p:nvPr/>
          </p:nvSpPr>
          <p:spPr>
            <a:xfrm>
              <a:off x="3184" y="3532"/>
              <a:ext cx="194" cy="114"/>
            </a:xfrm>
            <a:custGeom>
              <a:avLst/>
              <a:gdLst/>
              <a:ahLst/>
              <a:cxnLst/>
              <a:rect l="0" t="0" r="0" b="0"/>
              <a:pathLst>
                <a:path w="194" h="114">
                  <a:moveTo>
                    <a:pt x="1" y="60"/>
                  </a:moveTo>
                  <a:cubicBezTo>
                    <a:pt x="29" y="16"/>
                    <a:pt x="36" y="46"/>
                    <a:pt x="52" y="0"/>
                  </a:cubicBezTo>
                  <a:cubicBezTo>
                    <a:pt x="98" y="7"/>
                    <a:pt x="132" y="8"/>
                    <a:pt x="170" y="34"/>
                  </a:cubicBezTo>
                  <a:cubicBezTo>
                    <a:pt x="162" y="43"/>
                    <a:pt x="149" y="49"/>
                    <a:pt x="145" y="60"/>
                  </a:cubicBezTo>
                  <a:cubicBezTo>
                    <a:pt x="127" y="114"/>
                    <a:pt x="194" y="57"/>
                    <a:pt x="128" y="102"/>
                  </a:cubicBezTo>
                  <a:cubicBezTo>
                    <a:pt x="93" y="93"/>
                    <a:pt x="77" y="83"/>
                    <a:pt x="43" y="93"/>
                  </a:cubicBezTo>
                  <a:cubicBezTo>
                    <a:pt x="0" y="83"/>
                    <a:pt x="13" y="96"/>
                    <a:pt x="1" y="6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9" name="任意多边形 8"/>
            <p:cNvSpPr/>
            <p:nvPr/>
          </p:nvSpPr>
          <p:spPr>
            <a:xfrm>
              <a:off x="3210" y="3193"/>
              <a:ext cx="969" cy="761"/>
            </a:xfrm>
            <a:custGeom>
              <a:avLst/>
              <a:gdLst/>
              <a:ahLst/>
              <a:cxnLst/>
              <a:rect l="0" t="0" r="0" b="0"/>
              <a:pathLst>
                <a:path w="969" h="761">
                  <a:moveTo>
                    <a:pt x="161" y="390"/>
                  </a:moveTo>
                  <a:cubicBezTo>
                    <a:pt x="221" y="383"/>
                    <a:pt x="250" y="391"/>
                    <a:pt x="229" y="331"/>
                  </a:cubicBezTo>
                  <a:cubicBezTo>
                    <a:pt x="253" y="294"/>
                    <a:pt x="270" y="297"/>
                    <a:pt x="314" y="288"/>
                  </a:cubicBezTo>
                  <a:cubicBezTo>
                    <a:pt x="333" y="260"/>
                    <a:pt x="354" y="252"/>
                    <a:pt x="365" y="221"/>
                  </a:cubicBezTo>
                  <a:cubicBezTo>
                    <a:pt x="356" y="167"/>
                    <a:pt x="326" y="132"/>
                    <a:pt x="390" y="111"/>
                  </a:cubicBezTo>
                  <a:cubicBezTo>
                    <a:pt x="406" y="59"/>
                    <a:pt x="408" y="40"/>
                    <a:pt x="466" y="26"/>
                  </a:cubicBezTo>
                  <a:cubicBezTo>
                    <a:pt x="469" y="34"/>
                    <a:pt x="466" y="52"/>
                    <a:pt x="475" y="51"/>
                  </a:cubicBezTo>
                  <a:cubicBezTo>
                    <a:pt x="495" y="48"/>
                    <a:pt x="509" y="28"/>
                    <a:pt x="526" y="17"/>
                  </a:cubicBezTo>
                  <a:cubicBezTo>
                    <a:pt x="534" y="11"/>
                    <a:pt x="551" y="0"/>
                    <a:pt x="551" y="0"/>
                  </a:cubicBezTo>
                  <a:cubicBezTo>
                    <a:pt x="562" y="3"/>
                    <a:pt x="578" y="0"/>
                    <a:pt x="585" y="9"/>
                  </a:cubicBezTo>
                  <a:cubicBezTo>
                    <a:pt x="590" y="16"/>
                    <a:pt x="571" y="27"/>
                    <a:pt x="576" y="34"/>
                  </a:cubicBezTo>
                  <a:cubicBezTo>
                    <a:pt x="588" y="51"/>
                    <a:pt x="627" y="68"/>
                    <a:pt x="627" y="68"/>
                  </a:cubicBezTo>
                  <a:cubicBezTo>
                    <a:pt x="633" y="77"/>
                    <a:pt x="639" y="85"/>
                    <a:pt x="644" y="94"/>
                  </a:cubicBezTo>
                  <a:cubicBezTo>
                    <a:pt x="648" y="102"/>
                    <a:pt x="644" y="119"/>
                    <a:pt x="653" y="119"/>
                  </a:cubicBezTo>
                  <a:cubicBezTo>
                    <a:pt x="667" y="119"/>
                    <a:pt x="688" y="75"/>
                    <a:pt x="695" y="68"/>
                  </a:cubicBezTo>
                  <a:cubicBezTo>
                    <a:pt x="724" y="38"/>
                    <a:pt x="754" y="47"/>
                    <a:pt x="797" y="43"/>
                  </a:cubicBezTo>
                  <a:cubicBezTo>
                    <a:pt x="874" y="58"/>
                    <a:pt x="836" y="72"/>
                    <a:pt x="924" y="60"/>
                  </a:cubicBezTo>
                  <a:cubicBezTo>
                    <a:pt x="932" y="54"/>
                    <a:pt x="939" y="41"/>
                    <a:pt x="949" y="43"/>
                  </a:cubicBezTo>
                  <a:cubicBezTo>
                    <a:pt x="951" y="43"/>
                    <a:pt x="966" y="93"/>
                    <a:pt x="966" y="94"/>
                  </a:cubicBezTo>
                  <a:cubicBezTo>
                    <a:pt x="955" y="183"/>
                    <a:pt x="969" y="163"/>
                    <a:pt x="890" y="178"/>
                  </a:cubicBezTo>
                  <a:cubicBezTo>
                    <a:pt x="884" y="195"/>
                    <a:pt x="890" y="224"/>
                    <a:pt x="873" y="229"/>
                  </a:cubicBezTo>
                  <a:cubicBezTo>
                    <a:pt x="798" y="249"/>
                    <a:pt x="775" y="249"/>
                    <a:pt x="678" y="255"/>
                  </a:cubicBezTo>
                  <a:cubicBezTo>
                    <a:pt x="662" y="305"/>
                    <a:pt x="642" y="297"/>
                    <a:pt x="593" y="288"/>
                  </a:cubicBezTo>
                  <a:cubicBezTo>
                    <a:pt x="587" y="280"/>
                    <a:pt x="586" y="263"/>
                    <a:pt x="576" y="263"/>
                  </a:cubicBezTo>
                  <a:cubicBezTo>
                    <a:pt x="543" y="263"/>
                    <a:pt x="567" y="319"/>
                    <a:pt x="568" y="322"/>
                  </a:cubicBezTo>
                  <a:cubicBezTo>
                    <a:pt x="540" y="364"/>
                    <a:pt x="527" y="365"/>
                    <a:pt x="475" y="373"/>
                  </a:cubicBezTo>
                  <a:cubicBezTo>
                    <a:pt x="420" y="409"/>
                    <a:pt x="376" y="402"/>
                    <a:pt x="305" y="407"/>
                  </a:cubicBezTo>
                  <a:cubicBezTo>
                    <a:pt x="271" y="418"/>
                    <a:pt x="257" y="427"/>
                    <a:pt x="238" y="458"/>
                  </a:cubicBezTo>
                  <a:cubicBezTo>
                    <a:pt x="235" y="469"/>
                    <a:pt x="225" y="481"/>
                    <a:pt x="229" y="492"/>
                  </a:cubicBezTo>
                  <a:cubicBezTo>
                    <a:pt x="232" y="502"/>
                    <a:pt x="248" y="501"/>
                    <a:pt x="254" y="509"/>
                  </a:cubicBezTo>
                  <a:cubicBezTo>
                    <a:pt x="260" y="516"/>
                    <a:pt x="258" y="527"/>
                    <a:pt x="263" y="534"/>
                  </a:cubicBezTo>
                  <a:cubicBezTo>
                    <a:pt x="270" y="544"/>
                    <a:pt x="280" y="551"/>
                    <a:pt x="288" y="559"/>
                  </a:cubicBezTo>
                  <a:cubicBezTo>
                    <a:pt x="266" y="631"/>
                    <a:pt x="287" y="532"/>
                    <a:pt x="322" y="593"/>
                  </a:cubicBezTo>
                  <a:cubicBezTo>
                    <a:pt x="331" y="608"/>
                    <a:pt x="318" y="627"/>
                    <a:pt x="314" y="644"/>
                  </a:cubicBezTo>
                  <a:cubicBezTo>
                    <a:pt x="312" y="653"/>
                    <a:pt x="311" y="664"/>
                    <a:pt x="305" y="670"/>
                  </a:cubicBezTo>
                  <a:cubicBezTo>
                    <a:pt x="299" y="676"/>
                    <a:pt x="288" y="675"/>
                    <a:pt x="280" y="678"/>
                  </a:cubicBezTo>
                  <a:cubicBezTo>
                    <a:pt x="252" y="696"/>
                    <a:pt x="226" y="701"/>
                    <a:pt x="195" y="712"/>
                  </a:cubicBezTo>
                  <a:cubicBezTo>
                    <a:pt x="184" y="759"/>
                    <a:pt x="182" y="761"/>
                    <a:pt x="136" y="746"/>
                  </a:cubicBezTo>
                  <a:cubicBezTo>
                    <a:pt x="87" y="708"/>
                    <a:pt x="66" y="710"/>
                    <a:pt x="0" y="695"/>
                  </a:cubicBezTo>
                  <a:cubicBezTo>
                    <a:pt x="48" y="680"/>
                    <a:pt x="66" y="621"/>
                    <a:pt x="102" y="585"/>
                  </a:cubicBezTo>
                  <a:cubicBezTo>
                    <a:pt x="118" y="533"/>
                    <a:pt x="150" y="541"/>
                    <a:pt x="204" y="534"/>
                  </a:cubicBezTo>
                  <a:cubicBezTo>
                    <a:pt x="178" y="509"/>
                    <a:pt x="164" y="492"/>
                    <a:pt x="153" y="458"/>
                  </a:cubicBezTo>
                  <a:cubicBezTo>
                    <a:pt x="171" y="399"/>
                    <a:pt x="169" y="339"/>
                    <a:pt x="246" y="339"/>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10" name="任意多边形 9"/>
            <p:cNvSpPr/>
            <p:nvPr/>
          </p:nvSpPr>
          <p:spPr>
            <a:xfrm>
              <a:off x="4151" y="2612"/>
              <a:ext cx="431" cy="731"/>
            </a:xfrm>
            <a:custGeom>
              <a:avLst/>
              <a:gdLst/>
              <a:ahLst/>
              <a:cxnLst/>
              <a:rect l="0" t="0" r="0" b="0"/>
              <a:pathLst>
                <a:path w="431" h="731">
                  <a:moveTo>
                    <a:pt x="17" y="632"/>
                  </a:moveTo>
                  <a:cubicBezTo>
                    <a:pt x="22" y="624"/>
                    <a:pt x="29" y="616"/>
                    <a:pt x="33" y="607"/>
                  </a:cubicBezTo>
                  <a:cubicBezTo>
                    <a:pt x="37" y="599"/>
                    <a:pt x="35" y="586"/>
                    <a:pt x="42" y="581"/>
                  </a:cubicBezTo>
                  <a:cubicBezTo>
                    <a:pt x="57" y="571"/>
                    <a:pt x="76" y="570"/>
                    <a:pt x="93" y="564"/>
                  </a:cubicBezTo>
                  <a:cubicBezTo>
                    <a:pt x="101" y="561"/>
                    <a:pt x="118" y="556"/>
                    <a:pt x="118" y="556"/>
                  </a:cubicBezTo>
                  <a:cubicBezTo>
                    <a:pt x="127" y="550"/>
                    <a:pt x="141" y="549"/>
                    <a:pt x="144" y="539"/>
                  </a:cubicBezTo>
                  <a:cubicBezTo>
                    <a:pt x="158" y="492"/>
                    <a:pt x="72" y="401"/>
                    <a:pt x="169" y="370"/>
                  </a:cubicBezTo>
                  <a:cubicBezTo>
                    <a:pt x="228" y="331"/>
                    <a:pt x="214" y="356"/>
                    <a:pt x="228" y="310"/>
                  </a:cubicBezTo>
                  <a:cubicBezTo>
                    <a:pt x="231" y="251"/>
                    <a:pt x="237" y="191"/>
                    <a:pt x="237" y="132"/>
                  </a:cubicBezTo>
                  <a:cubicBezTo>
                    <a:pt x="237" y="101"/>
                    <a:pt x="209" y="70"/>
                    <a:pt x="194" y="48"/>
                  </a:cubicBezTo>
                  <a:cubicBezTo>
                    <a:pt x="188" y="39"/>
                    <a:pt x="177" y="22"/>
                    <a:pt x="177" y="22"/>
                  </a:cubicBezTo>
                  <a:cubicBezTo>
                    <a:pt x="250" y="0"/>
                    <a:pt x="325" y="29"/>
                    <a:pt x="398" y="39"/>
                  </a:cubicBezTo>
                  <a:cubicBezTo>
                    <a:pt x="413" y="88"/>
                    <a:pt x="431" y="138"/>
                    <a:pt x="372" y="158"/>
                  </a:cubicBezTo>
                  <a:cubicBezTo>
                    <a:pt x="352" y="188"/>
                    <a:pt x="333" y="187"/>
                    <a:pt x="313" y="217"/>
                  </a:cubicBezTo>
                  <a:cubicBezTo>
                    <a:pt x="308" y="234"/>
                    <a:pt x="299" y="250"/>
                    <a:pt x="296" y="268"/>
                  </a:cubicBezTo>
                  <a:cubicBezTo>
                    <a:pt x="290" y="309"/>
                    <a:pt x="298" y="402"/>
                    <a:pt x="254" y="437"/>
                  </a:cubicBezTo>
                  <a:cubicBezTo>
                    <a:pt x="239" y="449"/>
                    <a:pt x="219" y="452"/>
                    <a:pt x="203" y="463"/>
                  </a:cubicBezTo>
                  <a:cubicBezTo>
                    <a:pt x="193" y="580"/>
                    <a:pt x="211" y="575"/>
                    <a:pt x="118" y="607"/>
                  </a:cubicBezTo>
                  <a:cubicBezTo>
                    <a:pt x="100" y="660"/>
                    <a:pt x="107" y="677"/>
                    <a:pt x="50" y="692"/>
                  </a:cubicBezTo>
                  <a:cubicBezTo>
                    <a:pt x="47" y="700"/>
                    <a:pt x="50" y="713"/>
                    <a:pt x="42" y="717"/>
                  </a:cubicBezTo>
                  <a:cubicBezTo>
                    <a:pt x="13" y="731"/>
                    <a:pt x="4" y="671"/>
                    <a:pt x="0" y="658"/>
                  </a:cubicBezTo>
                  <a:cubicBezTo>
                    <a:pt x="3" y="647"/>
                    <a:pt x="0" y="632"/>
                    <a:pt x="8" y="624"/>
                  </a:cubicBezTo>
                  <a:cubicBezTo>
                    <a:pt x="16" y="616"/>
                    <a:pt x="33" y="607"/>
                    <a:pt x="42" y="615"/>
                  </a:cubicBezTo>
                  <a:cubicBezTo>
                    <a:pt x="50" y="622"/>
                    <a:pt x="25" y="626"/>
                    <a:pt x="17" y="632"/>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11" name="任意多边形 10"/>
            <p:cNvSpPr/>
            <p:nvPr/>
          </p:nvSpPr>
          <p:spPr>
            <a:xfrm>
              <a:off x="4152" y="2101"/>
              <a:ext cx="335" cy="533"/>
            </a:xfrm>
            <a:custGeom>
              <a:avLst/>
              <a:gdLst/>
              <a:ahLst/>
              <a:cxnLst/>
              <a:rect l="0" t="0" r="0" b="0"/>
              <a:pathLst>
                <a:path w="335" h="533">
                  <a:moveTo>
                    <a:pt x="193" y="533"/>
                  </a:moveTo>
                  <a:cubicBezTo>
                    <a:pt x="176" y="530"/>
                    <a:pt x="159" y="529"/>
                    <a:pt x="143" y="525"/>
                  </a:cubicBezTo>
                  <a:cubicBezTo>
                    <a:pt x="126" y="521"/>
                    <a:pt x="92" y="508"/>
                    <a:pt x="92" y="508"/>
                  </a:cubicBezTo>
                  <a:cubicBezTo>
                    <a:pt x="50" y="447"/>
                    <a:pt x="81" y="432"/>
                    <a:pt x="7" y="406"/>
                  </a:cubicBezTo>
                  <a:cubicBezTo>
                    <a:pt x="10" y="391"/>
                    <a:pt x="14" y="350"/>
                    <a:pt x="32" y="339"/>
                  </a:cubicBezTo>
                  <a:cubicBezTo>
                    <a:pt x="47" y="329"/>
                    <a:pt x="83" y="322"/>
                    <a:pt x="83" y="322"/>
                  </a:cubicBezTo>
                  <a:cubicBezTo>
                    <a:pt x="130" y="291"/>
                    <a:pt x="157" y="295"/>
                    <a:pt x="109" y="271"/>
                  </a:cubicBezTo>
                  <a:cubicBezTo>
                    <a:pt x="101" y="267"/>
                    <a:pt x="92" y="265"/>
                    <a:pt x="83" y="262"/>
                  </a:cubicBezTo>
                  <a:cubicBezTo>
                    <a:pt x="24" y="175"/>
                    <a:pt x="110" y="308"/>
                    <a:pt x="58" y="203"/>
                  </a:cubicBezTo>
                  <a:cubicBezTo>
                    <a:pt x="49" y="185"/>
                    <a:pt x="24" y="152"/>
                    <a:pt x="24" y="152"/>
                  </a:cubicBezTo>
                  <a:cubicBezTo>
                    <a:pt x="6" y="97"/>
                    <a:pt x="0" y="51"/>
                    <a:pt x="32" y="0"/>
                  </a:cubicBezTo>
                  <a:cubicBezTo>
                    <a:pt x="62" y="20"/>
                    <a:pt x="72" y="33"/>
                    <a:pt x="83" y="67"/>
                  </a:cubicBezTo>
                  <a:cubicBezTo>
                    <a:pt x="67" y="118"/>
                    <a:pt x="100" y="110"/>
                    <a:pt x="143" y="118"/>
                  </a:cubicBezTo>
                  <a:cubicBezTo>
                    <a:pt x="151" y="124"/>
                    <a:pt x="158" y="135"/>
                    <a:pt x="168" y="135"/>
                  </a:cubicBezTo>
                  <a:cubicBezTo>
                    <a:pt x="178" y="135"/>
                    <a:pt x="187" y="110"/>
                    <a:pt x="193" y="118"/>
                  </a:cubicBezTo>
                  <a:cubicBezTo>
                    <a:pt x="199" y="127"/>
                    <a:pt x="181" y="173"/>
                    <a:pt x="176" y="186"/>
                  </a:cubicBezTo>
                  <a:cubicBezTo>
                    <a:pt x="221" y="252"/>
                    <a:pt x="176" y="169"/>
                    <a:pt x="176" y="237"/>
                  </a:cubicBezTo>
                  <a:cubicBezTo>
                    <a:pt x="176" y="247"/>
                    <a:pt x="187" y="254"/>
                    <a:pt x="193" y="262"/>
                  </a:cubicBezTo>
                  <a:cubicBezTo>
                    <a:pt x="202" y="259"/>
                    <a:pt x="210" y="254"/>
                    <a:pt x="219" y="254"/>
                  </a:cubicBezTo>
                  <a:cubicBezTo>
                    <a:pt x="262" y="254"/>
                    <a:pt x="250" y="293"/>
                    <a:pt x="270" y="313"/>
                  </a:cubicBezTo>
                  <a:cubicBezTo>
                    <a:pt x="272" y="315"/>
                    <a:pt x="317" y="329"/>
                    <a:pt x="320" y="330"/>
                  </a:cubicBezTo>
                  <a:cubicBezTo>
                    <a:pt x="301" y="389"/>
                    <a:pt x="310" y="364"/>
                    <a:pt x="295" y="406"/>
                  </a:cubicBezTo>
                  <a:cubicBezTo>
                    <a:pt x="291" y="392"/>
                    <a:pt x="283" y="355"/>
                    <a:pt x="261" y="355"/>
                  </a:cubicBezTo>
                  <a:cubicBezTo>
                    <a:pt x="252" y="355"/>
                    <a:pt x="256" y="372"/>
                    <a:pt x="253" y="381"/>
                  </a:cubicBezTo>
                  <a:cubicBezTo>
                    <a:pt x="289" y="406"/>
                    <a:pt x="304" y="394"/>
                    <a:pt x="329" y="432"/>
                  </a:cubicBezTo>
                  <a:cubicBezTo>
                    <a:pt x="326" y="457"/>
                    <a:pt x="335" y="487"/>
                    <a:pt x="320" y="508"/>
                  </a:cubicBezTo>
                  <a:cubicBezTo>
                    <a:pt x="310" y="522"/>
                    <a:pt x="286" y="511"/>
                    <a:pt x="270" y="516"/>
                  </a:cubicBezTo>
                  <a:cubicBezTo>
                    <a:pt x="260" y="519"/>
                    <a:pt x="253" y="527"/>
                    <a:pt x="244" y="533"/>
                  </a:cubicBezTo>
                  <a:cubicBezTo>
                    <a:pt x="188" y="514"/>
                    <a:pt x="193" y="498"/>
                    <a:pt x="193" y="533"/>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12" name="任意多边形 11"/>
            <p:cNvSpPr/>
            <p:nvPr/>
          </p:nvSpPr>
          <p:spPr>
            <a:xfrm>
              <a:off x="3880" y="1381"/>
              <a:ext cx="736" cy="855"/>
            </a:xfrm>
            <a:custGeom>
              <a:avLst/>
              <a:gdLst/>
              <a:ahLst/>
              <a:cxnLst/>
              <a:rect l="0" t="0" r="0" b="0"/>
              <a:pathLst>
                <a:path w="736" h="855">
                  <a:moveTo>
                    <a:pt x="296" y="711"/>
                  </a:moveTo>
                  <a:cubicBezTo>
                    <a:pt x="242" y="720"/>
                    <a:pt x="231" y="726"/>
                    <a:pt x="194" y="762"/>
                  </a:cubicBezTo>
                  <a:cubicBezTo>
                    <a:pt x="178" y="810"/>
                    <a:pt x="182" y="829"/>
                    <a:pt x="144" y="855"/>
                  </a:cubicBezTo>
                  <a:cubicBezTo>
                    <a:pt x="25" y="843"/>
                    <a:pt x="97" y="853"/>
                    <a:pt x="25" y="804"/>
                  </a:cubicBezTo>
                  <a:cubicBezTo>
                    <a:pt x="16" y="791"/>
                    <a:pt x="0" y="772"/>
                    <a:pt x="0" y="754"/>
                  </a:cubicBezTo>
                  <a:cubicBezTo>
                    <a:pt x="0" y="741"/>
                    <a:pt x="25" y="653"/>
                    <a:pt x="33" y="643"/>
                  </a:cubicBezTo>
                  <a:cubicBezTo>
                    <a:pt x="39" y="635"/>
                    <a:pt x="50" y="632"/>
                    <a:pt x="59" y="627"/>
                  </a:cubicBezTo>
                  <a:cubicBezTo>
                    <a:pt x="72" y="586"/>
                    <a:pt x="55" y="558"/>
                    <a:pt x="33" y="525"/>
                  </a:cubicBezTo>
                  <a:cubicBezTo>
                    <a:pt x="7" y="440"/>
                    <a:pt x="43" y="557"/>
                    <a:pt x="16" y="474"/>
                  </a:cubicBezTo>
                  <a:cubicBezTo>
                    <a:pt x="10" y="457"/>
                    <a:pt x="0" y="423"/>
                    <a:pt x="0" y="423"/>
                  </a:cubicBezTo>
                  <a:cubicBezTo>
                    <a:pt x="18" y="367"/>
                    <a:pt x="84" y="364"/>
                    <a:pt x="135" y="355"/>
                  </a:cubicBezTo>
                  <a:cubicBezTo>
                    <a:pt x="167" y="334"/>
                    <a:pt x="168" y="319"/>
                    <a:pt x="186" y="288"/>
                  </a:cubicBezTo>
                  <a:cubicBezTo>
                    <a:pt x="196" y="270"/>
                    <a:pt x="220" y="237"/>
                    <a:pt x="220" y="237"/>
                  </a:cubicBezTo>
                  <a:cubicBezTo>
                    <a:pt x="221" y="234"/>
                    <a:pt x="234" y="188"/>
                    <a:pt x="237" y="186"/>
                  </a:cubicBezTo>
                  <a:cubicBezTo>
                    <a:pt x="278" y="145"/>
                    <a:pt x="318" y="143"/>
                    <a:pt x="372" y="135"/>
                  </a:cubicBezTo>
                  <a:cubicBezTo>
                    <a:pt x="419" y="121"/>
                    <a:pt x="432" y="92"/>
                    <a:pt x="465" y="59"/>
                  </a:cubicBezTo>
                  <a:cubicBezTo>
                    <a:pt x="453" y="23"/>
                    <a:pt x="464" y="11"/>
                    <a:pt x="499" y="0"/>
                  </a:cubicBezTo>
                  <a:cubicBezTo>
                    <a:pt x="514" y="43"/>
                    <a:pt x="494" y="207"/>
                    <a:pt x="525" y="118"/>
                  </a:cubicBezTo>
                  <a:cubicBezTo>
                    <a:pt x="528" y="101"/>
                    <a:pt x="523" y="81"/>
                    <a:pt x="533" y="67"/>
                  </a:cubicBezTo>
                  <a:cubicBezTo>
                    <a:pt x="540" y="58"/>
                    <a:pt x="556" y="64"/>
                    <a:pt x="567" y="59"/>
                  </a:cubicBezTo>
                  <a:cubicBezTo>
                    <a:pt x="576" y="55"/>
                    <a:pt x="583" y="46"/>
                    <a:pt x="592" y="42"/>
                  </a:cubicBezTo>
                  <a:cubicBezTo>
                    <a:pt x="611" y="34"/>
                    <a:pt x="632" y="32"/>
                    <a:pt x="652" y="25"/>
                  </a:cubicBezTo>
                  <a:cubicBezTo>
                    <a:pt x="666" y="28"/>
                    <a:pt x="687" y="22"/>
                    <a:pt x="694" y="34"/>
                  </a:cubicBezTo>
                  <a:cubicBezTo>
                    <a:pt x="709" y="60"/>
                    <a:pt x="669" y="111"/>
                    <a:pt x="660" y="135"/>
                  </a:cubicBezTo>
                  <a:cubicBezTo>
                    <a:pt x="683" y="138"/>
                    <a:pt x="709" y="131"/>
                    <a:pt x="728" y="144"/>
                  </a:cubicBezTo>
                  <a:cubicBezTo>
                    <a:pt x="736" y="150"/>
                    <a:pt x="715" y="160"/>
                    <a:pt x="711" y="169"/>
                  </a:cubicBezTo>
                  <a:cubicBezTo>
                    <a:pt x="692" y="207"/>
                    <a:pt x="694" y="205"/>
                    <a:pt x="652" y="220"/>
                  </a:cubicBezTo>
                  <a:cubicBezTo>
                    <a:pt x="639" y="238"/>
                    <a:pt x="621" y="252"/>
                    <a:pt x="609" y="271"/>
                  </a:cubicBezTo>
                  <a:cubicBezTo>
                    <a:pt x="604" y="278"/>
                    <a:pt x="607" y="290"/>
                    <a:pt x="601" y="296"/>
                  </a:cubicBezTo>
                  <a:cubicBezTo>
                    <a:pt x="595" y="302"/>
                    <a:pt x="584" y="301"/>
                    <a:pt x="576" y="305"/>
                  </a:cubicBezTo>
                  <a:cubicBezTo>
                    <a:pt x="567" y="310"/>
                    <a:pt x="559" y="316"/>
                    <a:pt x="550" y="322"/>
                  </a:cubicBezTo>
                  <a:cubicBezTo>
                    <a:pt x="511" y="308"/>
                    <a:pt x="489" y="312"/>
                    <a:pt x="465" y="347"/>
                  </a:cubicBezTo>
                  <a:cubicBezTo>
                    <a:pt x="462" y="361"/>
                    <a:pt x="468" y="380"/>
                    <a:pt x="457" y="389"/>
                  </a:cubicBezTo>
                  <a:cubicBezTo>
                    <a:pt x="449" y="395"/>
                    <a:pt x="434" y="382"/>
                    <a:pt x="432" y="372"/>
                  </a:cubicBezTo>
                  <a:cubicBezTo>
                    <a:pt x="422" y="317"/>
                    <a:pt x="426" y="259"/>
                    <a:pt x="423" y="203"/>
                  </a:cubicBezTo>
                  <a:cubicBezTo>
                    <a:pt x="392" y="213"/>
                    <a:pt x="361" y="218"/>
                    <a:pt x="330" y="228"/>
                  </a:cubicBezTo>
                  <a:cubicBezTo>
                    <a:pt x="273" y="265"/>
                    <a:pt x="321" y="291"/>
                    <a:pt x="262" y="330"/>
                  </a:cubicBezTo>
                  <a:cubicBezTo>
                    <a:pt x="235" y="370"/>
                    <a:pt x="206" y="378"/>
                    <a:pt x="160" y="389"/>
                  </a:cubicBezTo>
                  <a:cubicBezTo>
                    <a:pt x="155" y="398"/>
                    <a:pt x="152" y="409"/>
                    <a:pt x="144" y="415"/>
                  </a:cubicBezTo>
                  <a:cubicBezTo>
                    <a:pt x="137" y="421"/>
                    <a:pt x="122" y="415"/>
                    <a:pt x="118" y="423"/>
                  </a:cubicBezTo>
                  <a:cubicBezTo>
                    <a:pt x="109" y="442"/>
                    <a:pt x="143" y="462"/>
                    <a:pt x="152" y="466"/>
                  </a:cubicBezTo>
                  <a:cubicBezTo>
                    <a:pt x="188" y="482"/>
                    <a:pt x="208" y="484"/>
                    <a:pt x="245" y="491"/>
                  </a:cubicBezTo>
                  <a:cubicBezTo>
                    <a:pt x="304" y="577"/>
                    <a:pt x="215" y="564"/>
                    <a:pt x="364" y="550"/>
                  </a:cubicBezTo>
                  <a:cubicBezTo>
                    <a:pt x="387" y="479"/>
                    <a:pt x="392" y="499"/>
                    <a:pt x="482" y="508"/>
                  </a:cubicBezTo>
                  <a:cubicBezTo>
                    <a:pt x="507" y="516"/>
                    <a:pt x="542" y="505"/>
                    <a:pt x="559" y="525"/>
                  </a:cubicBezTo>
                  <a:cubicBezTo>
                    <a:pt x="568" y="536"/>
                    <a:pt x="556" y="554"/>
                    <a:pt x="550" y="567"/>
                  </a:cubicBezTo>
                  <a:cubicBezTo>
                    <a:pt x="525" y="622"/>
                    <a:pt x="504" y="633"/>
                    <a:pt x="448" y="643"/>
                  </a:cubicBezTo>
                  <a:cubicBezTo>
                    <a:pt x="427" y="677"/>
                    <a:pt x="436" y="689"/>
                    <a:pt x="398" y="703"/>
                  </a:cubicBezTo>
                  <a:cubicBezTo>
                    <a:pt x="392" y="711"/>
                    <a:pt x="386" y="719"/>
                    <a:pt x="381" y="728"/>
                  </a:cubicBezTo>
                  <a:cubicBezTo>
                    <a:pt x="377" y="736"/>
                    <a:pt x="378" y="748"/>
                    <a:pt x="372" y="754"/>
                  </a:cubicBezTo>
                  <a:cubicBezTo>
                    <a:pt x="366" y="760"/>
                    <a:pt x="353" y="769"/>
                    <a:pt x="347" y="762"/>
                  </a:cubicBezTo>
                  <a:cubicBezTo>
                    <a:pt x="342" y="756"/>
                    <a:pt x="358" y="751"/>
                    <a:pt x="364" y="745"/>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13" name="任意多边形 12"/>
            <p:cNvSpPr/>
            <p:nvPr/>
          </p:nvSpPr>
          <p:spPr>
            <a:xfrm>
              <a:off x="3388" y="3456"/>
              <a:ext cx="51" cy="57"/>
            </a:xfrm>
            <a:custGeom>
              <a:avLst/>
              <a:gdLst/>
              <a:ahLst/>
              <a:cxnLst/>
              <a:rect l="0" t="0" r="0" b="0"/>
              <a:pathLst>
                <a:path w="51" h="57">
                  <a:moveTo>
                    <a:pt x="26" y="0"/>
                  </a:moveTo>
                  <a:cubicBezTo>
                    <a:pt x="17" y="8"/>
                    <a:pt x="0" y="13"/>
                    <a:pt x="0" y="25"/>
                  </a:cubicBezTo>
                  <a:cubicBezTo>
                    <a:pt x="0" y="57"/>
                    <a:pt x="44" y="36"/>
                    <a:pt x="51" y="34"/>
                  </a:cubicBezTo>
                  <a:cubicBezTo>
                    <a:pt x="41" y="2"/>
                    <a:pt x="51" y="12"/>
                    <a:pt x="26" y="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14" name="任意多边形 13"/>
            <p:cNvSpPr/>
            <p:nvPr/>
          </p:nvSpPr>
          <p:spPr>
            <a:xfrm>
              <a:off x="3441" y="3289"/>
              <a:ext cx="102" cy="125"/>
            </a:xfrm>
            <a:custGeom>
              <a:avLst/>
              <a:gdLst/>
              <a:ahLst/>
              <a:cxnLst/>
              <a:rect l="0" t="0" r="0" b="0"/>
              <a:pathLst>
                <a:path w="102" h="125">
                  <a:moveTo>
                    <a:pt x="40" y="31"/>
                  </a:moveTo>
                  <a:cubicBezTo>
                    <a:pt x="37" y="40"/>
                    <a:pt x="32" y="48"/>
                    <a:pt x="32" y="57"/>
                  </a:cubicBezTo>
                  <a:cubicBezTo>
                    <a:pt x="32" y="102"/>
                    <a:pt x="48" y="77"/>
                    <a:pt x="57" y="57"/>
                  </a:cubicBezTo>
                  <a:cubicBezTo>
                    <a:pt x="64" y="41"/>
                    <a:pt x="91" y="0"/>
                    <a:pt x="74" y="6"/>
                  </a:cubicBezTo>
                  <a:cubicBezTo>
                    <a:pt x="40" y="18"/>
                    <a:pt x="57" y="12"/>
                    <a:pt x="23" y="23"/>
                  </a:cubicBezTo>
                  <a:cubicBezTo>
                    <a:pt x="13" y="53"/>
                    <a:pt x="0" y="82"/>
                    <a:pt x="23" y="116"/>
                  </a:cubicBezTo>
                  <a:cubicBezTo>
                    <a:pt x="29" y="125"/>
                    <a:pt x="40" y="105"/>
                    <a:pt x="49" y="99"/>
                  </a:cubicBezTo>
                  <a:cubicBezTo>
                    <a:pt x="92" y="35"/>
                    <a:pt x="102" y="56"/>
                    <a:pt x="40" y="31"/>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grpSp>
      <p:pic>
        <p:nvPicPr>
          <p:cNvPr id="15" name="图片 14" descr="huo4"/>
          <p:cNvPicPr>
            <a:picLocks noChangeAspect="1"/>
          </p:cNvPicPr>
          <p:nvPr/>
        </p:nvPicPr>
        <p:blipFill>
          <a:blip r:embed="rId2" cstate="print">
            <a:biLevel thresh="50000"/>
            <a:grayscl/>
          </a:blip>
          <a:stretch>
            <a:fillRect/>
          </a:stretch>
        </p:blipFill>
        <p:spPr>
          <a:xfrm>
            <a:off x="9487866" y="3530684"/>
            <a:ext cx="212178" cy="217154"/>
          </a:xfrm>
          <a:prstGeom prst="rect">
            <a:avLst/>
          </a:prstGeom>
          <a:noFill/>
          <a:ln w="9525">
            <a:noFill/>
          </a:ln>
        </p:spPr>
      </p:pic>
      <p:pic>
        <p:nvPicPr>
          <p:cNvPr id="16" name="图片 15" descr="huo4"/>
          <p:cNvPicPr>
            <a:picLocks noChangeAspect="1"/>
          </p:cNvPicPr>
          <p:nvPr/>
        </p:nvPicPr>
        <p:blipFill>
          <a:blip r:embed="rId2" cstate="print">
            <a:biLevel thresh="50000"/>
            <a:grayscl/>
          </a:blip>
          <a:stretch>
            <a:fillRect/>
          </a:stretch>
        </p:blipFill>
        <p:spPr>
          <a:xfrm>
            <a:off x="9700044" y="3385915"/>
            <a:ext cx="212178" cy="217154"/>
          </a:xfrm>
          <a:prstGeom prst="rect">
            <a:avLst/>
          </a:prstGeom>
          <a:noFill/>
          <a:ln w="9525">
            <a:noFill/>
          </a:ln>
        </p:spPr>
      </p:pic>
      <p:pic>
        <p:nvPicPr>
          <p:cNvPr id="17" name="图片 16" descr="huo4"/>
          <p:cNvPicPr>
            <a:picLocks noChangeAspect="1"/>
          </p:cNvPicPr>
          <p:nvPr/>
        </p:nvPicPr>
        <p:blipFill>
          <a:blip r:embed="rId2" cstate="print">
            <a:biLevel thresh="50000"/>
            <a:grayscl/>
          </a:blip>
          <a:stretch>
            <a:fillRect/>
          </a:stretch>
        </p:blipFill>
        <p:spPr>
          <a:xfrm>
            <a:off x="9982949" y="3458300"/>
            <a:ext cx="212178" cy="217154"/>
          </a:xfrm>
          <a:prstGeom prst="rect">
            <a:avLst/>
          </a:prstGeom>
          <a:noFill/>
          <a:ln w="9525">
            <a:noFill/>
          </a:ln>
        </p:spPr>
      </p:pic>
      <p:pic>
        <p:nvPicPr>
          <p:cNvPr id="18" name="图片 17" descr="huo4"/>
          <p:cNvPicPr>
            <a:picLocks noChangeAspect="1"/>
          </p:cNvPicPr>
          <p:nvPr/>
        </p:nvPicPr>
        <p:blipFill>
          <a:blip r:embed="rId2" cstate="print">
            <a:biLevel thresh="50000"/>
            <a:grayscl/>
          </a:blip>
          <a:stretch>
            <a:fillRect/>
          </a:stretch>
        </p:blipFill>
        <p:spPr>
          <a:xfrm>
            <a:off x="9912223" y="3964993"/>
            <a:ext cx="212178" cy="217154"/>
          </a:xfrm>
          <a:prstGeom prst="rect">
            <a:avLst/>
          </a:prstGeom>
          <a:noFill/>
          <a:ln w="9525">
            <a:noFill/>
          </a:ln>
        </p:spPr>
      </p:pic>
      <p:pic>
        <p:nvPicPr>
          <p:cNvPr id="19" name="图片 18" descr="huo4"/>
          <p:cNvPicPr>
            <a:picLocks noChangeAspect="1"/>
          </p:cNvPicPr>
          <p:nvPr/>
        </p:nvPicPr>
        <p:blipFill>
          <a:blip r:embed="rId2" cstate="print">
            <a:biLevel thresh="50000"/>
            <a:grayscl/>
          </a:blip>
          <a:stretch>
            <a:fillRect/>
          </a:stretch>
        </p:blipFill>
        <p:spPr>
          <a:xfrm>
            <a:off x="10124401" y="3747839"/>
            <a:ext cx="212178" cy="217154"/>
          </a:xfrm>
          <a:prstGeom prst="rect">
            <a:avLst/>
          </a:prstGeom>
          <a:noFill/>
          <a:ln w="9525">
            <a:noFill/>
          </a:ln>
        </p:spPr>
      </p:pic>
      <p:pic>
        <p:nvPicPr>
          <p:cNvPr id="20" name="图片 19" descr="huo4"/>
          <p:cNvPicPr>
            <a:picLocks noChangeAspect="1"/>
          </p:cNvPicPr>
          <p:nvPr/>
        </p:nvPicPr>
        <p:blipFill>
          <a:blip r:embed="rId2" cstate="print">
            <a:biLevel thresh="50000"/>
            <a:grayscl/>
          </a:blip>
          <a:stretch>
            <a:fillRect/>
          </a:stretch>
        </p:blipFill>
        <p:spPr>
          <a:xfrm>
            <a:off x="9841496" y="4254531"/>
            <a:ext cx="212178" cy="217154"/>
          </a:xfrm>
          <a:prstGeom prst="rect">
            <a:avLst/>
          </a:prstGeom>
          <a:noFill/>
          <a:ln w="9525">
            <a:noFill/>
          </a:ln>
        </p:spPr>
      </p:pic>
      <p:pic>
        <p:nvPicPr>
          <p:cNvPr id="21" name="图片 20" descr="huo4"/>
          <p:cNvPicPr>
            <a:picLocks noChangeAspect="1"/>
          </p:cNvPicPr>
          <p:nvPr/>
        </p:nvPicPr>
        <p:blipFill>
          <a:blip r:embed="rId2" cstate="print">
            <a:biLevel thresh="50000"/>
            <a:grayscl/>
          </a:blip>
          <a:stretch>
            <a:fillRect/>
          </a:stretch>
        </p:blipFill>
        <p:spPr>
          <a:xfrm>
            <a:off x="10053674" y="4616455"/>
            <a:ext cx="212178" cy="217154"/>
          </a:xfrm>
          <a:prstGeom prst="rect">
            <a:avLst/>
          </a:prstGeom>
          <a:noFill/>
          <a:ln w="9525">
            <a:noFill/>
          </a:ln>
        </p:spPr>
      </p:pic>
      <p:pic>
        <p:nvPicPr>
          <p:cNvPr id="22" name="图片 21" descr="huo4"/>
          <p:cNvPicPr>
            <a:picLocks noChangeAspect="1"/>
          </p:cNvPicPr>
          <p:nvPr/>
        </p:nvPicPr>
        <p:blipFill>
          <a:blip r:embed="rId2" cstate="print">
            <a:biLevel thresh="50000"/>
            <a:grayscl/>
          </a:blip>
          <a:stretch>
            <a:fillRect/>
          </a:stretch>
        </p:blipFill>
        <p:spPr>
          <a:xfrm>
            <a:off x="10195127" y="4833609"/>
            <a:ext cx="212178" cy="217154"/>
          </a:xfrm>
          <a:prstGeom prst="rect">
            <a:avLst/>
          </a:prstGeom>
          <a:noFill/>
          <a:ln w="9525">
            <a:noFill/>
          </a:ln>
        </p:spPr>
      </p:pic>
      <p:pic>
        <p:nvPicPr>
          <p:cNvPr id="23" name="图片 22" descr="huo4"/>
          <p:cNvPicPr>
            <a:picLocks noChangeAspect="1"/>
          </p:cNvPicPr>
          <p:nvPr/>
        </p:nvPicPr>
        <p:blipFill>
          <a:blip r:embed="rId2" cstate="print">
            <a:biLevel thresh="50000"/>
            <a:grayscl/>
          </a:blip>
          <a:stretch>
            <a:fillRect/>
          </a:stretch>
        </p:blipFill>
        <p:spPr>
          <a:xfrm>
            <a:off x="10053674" y="5267917"/>
            <a:ext cx="212178" cy="217154"/>
          </a:xfrm>
          <a:prstGeom prst="rect">
            <a:avLst/>
          </a:prstGeom>
          <a:noFill/>
          <a:ln w="9525">
            <a:noFill/>
          </a:ln>
        </p:spPr>
      </p:pic>
      <p:pic>
        <p:nvPicPr>
          <p:cNvPr id="24" name="图片 23" descr="huo4"/>
          <p:cNvPicPr>
            <a:picLocks noChangeAspect="1"/>
          </p:cNvPicPr>
          <p:nvPr/>
        </p:nvPicPr>
        <p:blipFill>
          <a:blip r:embed="rId2" cstate="print">
            <a:biLevel thresh="50000"/>
            <a:grayscl/>
          </a:blip>
          <a:stretch>
            <a:fillRect/>
          </a:stretch>
        </p:blipFill>
        <p:spPr>
          <a:xfrm>
            <a:off x="10195127" y="5050763"/>
            <a:ext cx="212178" cy="217154"/>
          </a:xfrm>
          <a:prstGeom prst="rect">
            <a:avLst/>
          </a:prstGeom>
          <a:noFill/>
          <a:ln w="9525">
            <a:noFill/>
          </a:ln>
        </p:spPr>
      </p:pic>
      <p:pic>
        <p:nvPicPr>
          <p:cNvPr id="25" name="图片 24" descr="huo4"/>
          <p:cNvPicPr>
            <a:picLocks noChangeAspect="1"/>
          </p:cNvPicPr>
          <p:nvPr/>
        </p:nvPicPr>
        <p:blipFill>
          <a:blip r:embed="rId2" cstate="print">
            <a:biLevel thresh="50000"/>
            <a:grayscl/>
          </a:blip>
          <a:stretch>
            <a:fillRect/>
          </a:stretch>
        </p:blipFill>
        <p:spPr>
          <a:xfrm>
            <a:off x="9912223" y="5557456"/>
            <a:ext cx="212178" cy="217154"/>
          </a:xfrm>
          <a:prstGeom prst="rect">
            <a:avLst/>
          </a:prstGeom>
          <a:noFill/>
          <a:ln w="9525">
            <a:noFill/>
          </a:ln>
        </p:spPr>
      </p:pic>
      <p:pic>
        <p:nvPicPr>
          <p:cNvPr id="26" name="图片 25" descr="huo4"/>
          <p:cNvPicPr>
            <a:picLocks noChangeAspect="1"/>
          </p:cNvPicPr>
          <p:nvPr/>
        </p:nvPicPr>
        <p:blipFill>
          <a:blip r:embed="rId2" cstate="print">
            <a:biLevel thresh="50000"/>
            <a:grayscl/>
          </a:blip>
          <a:stretch>
            <a:fillRect/>
          </a:stretch>
        </p:blipFill>
        <p:spPr>
          <a:xfrm>
            <a:off x="9134235" y="5991764"/>
            <a:ext cx="212178" cy="217154"/>
          </a:xfrm>
          <a:prstGeom prst="rect">
            <a:avLst/>
          </a:prstGeom>
          <a:noFill/>
          <a:ln w="9525">
            <a:noFill/>
          </a:ln>
        </p:spPr>
      </p:pic>
      <p:pic>
        <p:nvPicPr>
          <p:cNvPr id="27" name="图片 26" descr="huo4"/>
          <p:cNvPicPr>
            <a:picLocks noChangeAspect="1"/>
          </p:cNvPicPr>
          <p:nvPr/>
        </p:nvPicPr>
        <p:blipFill>
          <a:blip r:embed="rId2" cstate="print">
            <a:biLevel thresh="50000"/>
            <a:grayscl/>
          </a:blip>
          <a:stretch>
            <a:fillRect/>
          </a:stretch>
        </p:blipFill>
        <p:spPr>
          <a:xfrm>
            <a:off x="8568427" y="6208918"/>
            <a:ext cx="212178" cy="217154"/>
          </a:xfrm>
          <a:prstGeom prst="rect">
            <a:avLst/>
          </a:prstGeom>
          <a:noFill/>
          <a:ln w="9525">
            <a:noFill/>
          </a:ln>
        </p:spPr>
      </p:pic>
      <p:pic>
        <p:nvPicPr>
          <p:cNvPr id="28" name="图片 27" descr="huo4"/>
          <p:cNvPicPr>
            <a:picLocks noChangeAspect="1"/>
          </p:cNvPicPr>
          <p:nvPr/>
        </p:nvPicPr>
        <p:blipFill>
          <a:blip r:embed="rId2" cstate="print">
            <a:biLevel thresh="50000"/>
            <a:grayscl/>
          </a:blip>
          <a:stretch>
            <a:fillRect/>
          </a:stretch>
        </p:blipFill>
        <p:spPr>
          <a:xfrm>
            <a:off x="8780605" y="6281302"/>
            <a:ext cx="212178" cy="217154"/>
          </a:xfrm>
          <a:prstGeom prst="rect">
            <a:avLst/>
          </a:prstGeom>
          <a:noFill/>
          <a:ln w="9525">
            <a:noFill/>
          </a:ln>
        </p:spPr>
      </p:pic>
      <p:sp>
        <p:nvSpPr>
          <p:cNvPr id="29" name="圆角矩形标注 28"/>
          <p:cNvSpPr/>
          <p:nvPr/>
        </p:nvSpPr>
        <p:spPr>
          <a:xfrm>
            <a:off x="7153905" y="4833609"/>
            <a:ext cx="1343796" cy="926712"/>
          </a:xfrm>
          <a:prstGeom prst="wedgeRoundRectCallout">
            <a:avLst>
              <a:gd name="adj1" fmla="val 106544"/>
              <a:gd name="adj2" fmla="val 85183"/>
              <a:gd name="adj3" fmla="val 16667"/>
            </a:avLst>
          </a:prstGeom>
          <a:solidFill>
            <a:schemeClr val="accent2">
              <a:lumMod val="75000"/>
            </a:schemeClr>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spcBef>
                <a:spcPct val="0"/>
              </a:spcBef>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珠江三角洲</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30" name="圆角矩形标注 29"/>
          <p:cNvSpPr/>
          <p:nvPr/>
        </p:nvSpPr>
        <p:spPr>
          <a:xfrm>
            <a:off x="10558465" y="3797242"/>
            <a:ext cx="1485248" cy="1010572"/>
          </a:xfrm>
          <a:prstGeom prst="wedgeRoundRectCallout">
            <a:avLst>
              <a:gd name="adj1" fmla="val -69358"/>
              <a:gd name="adj2" fmla="val 52129"/>
              <a:gd name="adj3" fmla="val 16667"/>
            </a:avLst>
          </a:prstGeom>
          <a:solidFill>
            <a:schemeClr val="accent2">
              <a:lumMod val="75000"/>
            </a:schemeClr>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长江三角洲</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31" name="圆角矩形标注 30"/>
          <p:cNvSpPr/>
          <p:nvPr/>
        </p:nvSpPr>
        <p:spPr>
          <a:xfrm>
            <a:off x="10382541" y="5774610"/>
            <a:ext cx="1343796" cy="1006254"/>
          </a:xfrm>
          <a:prstGeom prst="wedgeRoundRectCallout">
            <a:avLst>
              <a:gd name="adj1" fmla="val -81914"/>
              <a:gd name="adj2" fmla="val -56196"/>
              <a:gd name="adj3" fmla="val 16667"/>
            </a:avLst>
          </a:prstGeom>
          <a:solidFill>
            <a:schemeClr val="accent2">
              <a:lumMod val="75000"/>
            </a:schemeClr>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闽南三角地区</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32" name="圆角矩形标注 31"/>
          <p:cNvSpPr/>
          <p:nvPr/>
        </p:nvSpPr>
        <p:spPr>
          <a:xfrm>
            <a:off x="10478031" y="2300145"/>
            <a:ext cx="1485248" cy="1010873"/>
          </a:xfrm>
          <a:prstGeom prst="wedgeRoundRectCallout">
            <a:avLst>
              <a:gd name="adj1" fmla="val -86880"/>
              <a:gd name="adj2" fmla="val 82056"/>
              <a:gd name="adj3" fmla="val 16667"/>
            </a:avLst>
          </a:prstGeom>
          <a:solidFill>
            <a:schemeClr val="accent2">
              <a:lumMod val="75000"/>
            </a:schemeClr>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环渤海地区</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4879" y="159941"/>
            <a:ext cx="11120197"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46" name="文本框 24"/>
          <p:cNvSpPr txBox="1"/>
          <p:nvPr/>
        </p:nvSpPr>
        <p:spPr>
          <a:xfrm>
            <a:off x="524689" y="591991"/>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过程</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
        <p:nvSpPr>
          <p:cNvPr id="47" name="矩形 46"/>
          <p:cNvSpPr/>
          <p:nvPr/>
        </p:nvSpPr>
        <p:spPr>
          <a:xfrm>
            <a:off x="456030" y="2428990"/>
            <a:ext cx="3245008" cy="637675"/>
          </a:xfrm>
          <a:prstGeom prst="rect">
            <a:avLst/>
          </a:prstGeom>
        </p:spPr>
        <p:txBody>
          <a:bodyPr wrap="square">
            <a:spAutoFit/>
          </a:bodyPr>
          <a:lstStyle/>
          <a:p>
            <a:pPr>
              <a:lnSpc>
                <a:spcPct val="150000"/>
              </a:lnSpc>
            </a:pPr>
            <a:endParaRPr lang="zh-CN" altLang="en-US" sz="2800" dirty="0">
              <a:solidFill>
                <a:srgbClr val="C00000"/>
              </a:solidFill>
              <a:latin typeface="黑体" panose="02010609060101010101" pitchFamily="49" charset="-122"/>
              <a:ea typeface="黑体" panose="02010609060101010101" pitchFamily="49" charset="-122"/>
              <a:cs typeface="楷体" panose="02010609060101010101" charset="-122"/>
            </a:endParaRPr>
          </a:p>
        </p:txBody>
      </p:sp>
      <p:sp>
        <p:nvSpPr>
          <p:cNvPr id="48" name="矩形 47"/>
          <p:cNvSpPr/>
          <p:nvPr/>
        </p:nvSpPr>
        <p:spPr>
          <a:xfrm>
            <a:off x="9" y="1710793"/>
            <a:ext cx="5541297" cy="2030095"/>
          </a:xfrm>
          <a:prstGeom prst="rect">
            <a:avLst/>
          </a:prstGeom>
        </p:spPr>
        <p:txBody>
          <a:bodyPr wrap="square">
            <a:spAutoFit/>
          </a:bodyPr>
          <a:lstStyle/>
          <a:p>
            <a:pPr>
              <a:lnSpc>
                <a:spcPct val="150000"/>
              </a:lnSpc>
            </a:pP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3</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a:t>
            </a: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1988</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年，</a:t>
            </a:r>
            <a:r>
              <a:rPr lang="zh-CN" altLang="en-US" sz="2800" b="1" dirty="0">
                <a:solidFill>
                  <a:srgbClr val="FF0000"/>
                </a:solidFill>
                <a:latin typeface="黑体" panose="02010609060101010101" pitchFamily="49" charset="-122"/>
                <a:ea typeface="黑体" panose="02010609060101010101" pitchFamily="49" charset="-122"/>
                <a:cs typeface="楷体" panose="02010609060101010101" charset="-122"/>
              </a:rPr>
              <a:t>海南岛经济特区</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建立</a:t>
            </a:r>
            <a:endPar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endParaRPr>
          </a:p>
          <a:p>
            <a:pPr>
              <a:lnSpc>
                <a:spcPct val="150000"/>
              </a:lnSpc>
            </a:pP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4</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a:t>
            </a:r>
            <a:r>
              <a:rPr lang="en-US" altLang="zh-CN" sz="2800" b="1" dirty="0">
                <a:solidFill>
                  <a:schemeClr val="tx1"/>
                </a:solidFill>
                <a:latin typeface="黑体" panose="02010609060101010101" pitchFamily="49" charset="-122"/>
                <a:ea typeface="黑体" panose="02010609060101010101" pitchFamily="49" charset="-122"/>
                <a:cs typeface="楷体" panose="02010609060101010101" charset="-122"/>
              </a:rPr>
              <a:t>1990</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年，</a:t>
            </a:r>
            <a:r>
              <a:rPr lang="zh-CN" altLang="en-US" sz="2800" b="1" dirty="0">
                <a:solidFill>
                  <a:srgbClr val="FF0000"/>
                </a:solidFill>
                <a:latin typeface="黑体" panose="02010609060101010101" pitchFamily="49" charset="-122"/>
                <a:ea typeface="黑体" panose="02010609060101010101" pitchFamily="49" charset="-122"/>
                <a:cs typeface="楷体" panose="02010609060101010101" charset="-122"/>
              </a:rPr>
              <a:t>上海浦东开发区</a:t>
            </a:r>
            <a:r>
              <a:rPr lang="zh-CN" altLang="en-US" sz="2800" b="1" dirty="0">
                <a:solidFill>
                  <a:schemeClr val="tx1"/>
                </a:solidFill>
                <a:latin typeface="黑体" panose="02010609060101010101" pitchFamily="49" charset="-122"/>
                <a:ea typeface="黑体" panose="02010609060101010101" pitchFamily="49" charset="-122"/>
                <a:cs typeface="楷体" panose="02010609060101010101" charset="-122"/>
              </a:rPr>
              <a:t>建立</a:t>
            </a:r>
            <a:r>
              <a:rPr lang="zh-CN" altLang="en-US" sz="2800" b="1" dirty="0">
                <a:solidFill>
                  <a:srgbClr val="C00000"/>
                </a:solidFill>
                <a:latin typeface="黑体" panose="02010609060101010101" pitchFamily="49" charset="-122"/>
                <a:ea typeface="黑体" panose="02010609060101010101" pitchFamily="49" charset="-122"/>
                <a:cs typeface="楷体" panose="02010609060101010101" charset="-122"/>
              </a:rPr>
              <a:t>。</a:t>
            </a:r>
            <a:endParaRPr lang="zh-CN" altLang="en-US" sz="2800" dirty="0">
              <a:solidFill>
                <a:srgbClr val="C00000"/>
              </a:solidFill>
              <a:latin typeface="黑体" panose="02010609060101010101" pitchFamily="49" charset="-122"/>
              <a:ea typeface="黑体" panose="02010609060101010101" pitchFamily="49" charset="-122"/>
              <a:cs typeface="楷体" panose="02010609060101010101" charset="-122"/>
            </a:endParaRPr>
          </a:p>
          <a:p>
            <a:pPr lvl="0">
              <a:lnSpc>
                <a:spcPct val="150000"/>
              </a:lnSpc>
            </a:pPr>
            <a:endParaRPr lang="zh-CN" altLang="en-US" sz="2800" dirty="0">
              <a:solidFill>
                <a:srgbClr val="C00000"/>
              </a:solidFill>
              <a:latin typeface="黑体" panose="02010609060101010101" pitchFamily="49" charset="-122"/>
              <a:ea typeface="黑体" panose="02010609060101010101" pitchFamily="49" charset="-122"/>
              <a:cs typeface="楷体" panose="02010609060101010101" charset="-122"/>
            </a:endParaRPr>
          </a:p>
        </p:txBody>
      </p:sp>
      <p:pic>
        <p:nvPicPr>
          <p:cNvPr id="51" name="图片 50" descr="stdmapchina3"/>
          <p:cNvPicPr>
            <a:picLocks noChangeAspect="1"/>
          </p:cNvPicPr>
          <p:nvPr/>
        </p:nvPicPr>
        <p:blipFill>
          <a:blip r:embed="rId1">
            <a:clrChange>
              <a:clrFrom>
                <a:srgbClr val="FFFFFF"/>
              </a:clrFrom>
              <a:clrTo>
                <a:srgbClr val="FFFFFF">
                  <a:alpha val="0"/>
                </a:srgbClr>
              </a:clrTo>
            </a:clrChange>
            <a:grayscl/>
          </a:blip>
          <a:srcRect b="27586"/>
          <a:stretch>
            <a:fillRect/>
          </a:stretch>
        </p:blipFill>
        <p:spPr>
          <a:xfrm>
            <a:off x="4989215" y="436940"/>
            <a:ext cx="7496967" cy="6225084"/>
          </a:xfrm>
          <a:prstGeom prst="rect">
            <a:avLst/>
          </a:prstGeom>
          <a:noFill/>
          <a:ln w="9525">
            <a:noFill/>
          </a:ln>
        </p:spPr>
      </p:pic>
      <p:grpSp>
        <p:nvGrpSpPr>
          <p:cNvPr id="52" name="组合 51"/>
          <p:cNvGrpSpPr/>
          <p:nvPr/>
        </p:nvGrpSpPr>
        <p:grpSpPr>
          <a:xfrm>
            <a:off x="9475264" y="2480945"/>
            <a:ext cx="2109995" cy="3880122"/>
            <a:chOff x="3184" y="1381"/>
            <a:chExt cx="1432" cy="2573"/>
          </a:xfrm>
        </p:grpSpPr>
        <p:sp>
          <p:nvSpPr>
            <p:cNvPr id="53" name="任意多边形 52"/>
            <p:cNvSpPr/>
            <p:nvPr/>
          </p:nvSpPr>
          <p:spPr>
            <a:xfrm>
              <a:off x="3184" y="3532"/>
              <a:ext cx="194" cy="114"/>
            </a:xfrm>
            <a:custGeom>
              <a:avLst/>
              <a:gdLst/>
              <a:ahLst/>
              <a:cxnLst/>
              <a:rect l="0" t="0" r="0" b="0"/>
              <a:pathLst>
                <a:path w="194" h="114">
                  <a:moveTo>
                    <a:pt x="1" y="60"/>
                  </a:moveTo>
                  <a:cubicBezTo>
                    <a:pt x="29" y="16"/>
                    <a:pt x="36" y="46"/>
                    <a:pt x="52" y="0"/>
                  </a:cubicBezTo>
                  <a:cubicBezTo>
                    <a:pt x="98" y="7"/>
                    <a:pt x="132" y="8"/>
                    <a:pt x="170" y="34"/>
                  </a:cubicBezTo>
                  <a:cubicBezTo>
                    <a:pt x="162" y="43"/>
                    <a:pt x="149" y="49"/>
                    <a:pt x="145" y="60"/>
                  </a:cubicBezTo>
                  <a:cubicBezTo>
                    <a:pt x="127" y="114"/>
                    <a:pt x="194" y="57"/>
                    <a:pt x="128" y="102"/>
                  </a:cubicBezTo>
                  <a:cubicBezTo>
                    <a:pt x="93" y="93"/>
                    <a:pt x="77" y="83"/>
                    <a:pt x="43" y="93"/>
                  </a:cubicBezTo>
                  <a:cubicBezTo>
                    <a:pt x="0" y="83"/>
                    <a:pt x="13" y="96"/>
                    <a:pt x="1" y="6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4" name="任意多边形 53"/>
            <p:cNvSpPr/>
            <p:nvPr/>
          </p:nvSpPr>
          <p:spPr>
            <a:xfrm>
              <a:off x="3210" y="3193"/>
              <a:ext cx="969" cy="761"/>
            </a:xfrm>
            <a:custGeom>
              <a:avLst/>
              <a:gdLst/>
              <a:ahLst/>
              <a:cxnLst/>
              <a:rect l="0" t="0" r="0" b="0"/>
              <a:pathLst>
                <a:path w="969" h="761">
                  <a:moveTo>
                    <a:pt x="161" y="390"/>
                  </a:moveTo>
                  <a:cubicBezTo>
                    <a:pt x="221" y="383"/>
                    <a:pt x="250" y="391"/>
                    <a:pt x="229" y="331"/>
                  </a:cubicBezTo>
                  <a:cubicBezTo>
                    <a:pt x="253" y="294"/>
                    <a:pt x="270" y="297"/>
                    <a:pt x="314" y="288"/>
                  </a:cubicBezTo>
                  <a:cubicBezTo>
                    <a:pt x="333" y="260"/>
                    <a:pt x="354" y="252"/>
                    <a:pt x="365" y="221"/>
                  </a:cubicBezTo>
                  <a:cubicBezTo>
                    <a:pt x="356" y="167"/>
                    <a:pt x="326" y="132"/>
                    <a:pt x="390" y="111"/>
                  </a:cubicBezTo>
                  <a:cubicBezTo>
                    <a:pt x="406" y="59"/>
                    <a:pt x="408" y="40"/>
                    <a:pt x="466" y="26"/>
                  </a:cubicBezTo>
                  <a:cubicBezTo>
                    <a:pt x="469" y="34"/>
                    <a:pt x="466" y="52"/>
                    <a:pt x="475" y="51"/>
                  </a:cubicBezTo>
                  <a:cubicBezTo>
                    <a:pt x="495" y="48"/>
                    <a:pt x="509" y="28"/>
                    <a:pt x="526" y="17"/>
                  </a:cubicBezTo>
                  <a:cubicBezTo>
                    <a:pt x="534" y="11"/>
                    <a:pt x="551" y="0"/>
                    <a:pt x="551" y="0"/>
                  </a:cubicBezTo>
                  <a:cubicBezTo>
                    <a:pt x="562" y="3"/>
                    <a:pt x="578" y="0"/>
                    <a:pt x="585" y="9"/>
                  </a:cubicBezTo>
                  <a:cubicBezTo>
                    <a:pt x="590" y="16"/>
                    <a:pt x="571" y="27"/>
                    <a:pt x="576" y="34"/>
                  </a:cubicBezTo>
                  <a:cubicBezTo>
                    <a:pt x="588" y="51"/>
                    <a:pt x="627" y="68"/>
                    <a:pt x="627" y="68"/>
                  </a:cubicBezTo>
                  <a:cubicBezTo>
                    <a:pt x="633" y="77"/>
                    <a:pt x="639" y="85"/>
                    <a:pt x="644" y="94"/>
                  </a:cubicBezTo>
                  <a:cubicBezTo>
                    <a:pt x="648" y="102"/>
                    <a:pt x="644" y="119"/>
                    <a:pt x="653" y="119"/>
                  </a:cubicBezTo>
                  <a:cubicBezTo>
                    <a:pt x="667" y="119"/>
                    <a:pt x="688" y="75"/>
                    <a:pt x="695" y="68"/>
                  </a:cubicBezTo>
                  <a:cubicBezTo>
                    <a:pt x="724" y="38"/>
                    <a:pt x="754" y="47"/>
                    <a:pt x="797" y="43"/>
                  </a:cubicBezTo>
                  <a:cubicBezTo>
                    <a:pt x="874" y="58"/>
                    <a:pt x="836" y="72"/>
                    <a:pt x="924" y="60"/>
                  </a:cubicBezTo>
                  <a:cubicBezTo>
                    <a:pt x="932" y="54"/>
                    <a:pt x="939" y="41"/>
                    <a:pt x="949" y="43"/>
                  </a:cubicBezTo>
                  <a:cubicBezTo>
                    <a:pt x="951" y="43"/>
                    <a:pt x="966" y="93"/>
                    <a:pt x="966" y="94"/>
                  </a:cubicBezTo>
                  <a:cubicBezTo>
                    <a:pt x="955" y="183"/>
                    <a:pt x="969" y="163"/>
                    <a:pt x="890" y="178"/>
                  </a:cubicBezTo>
                  <a:cubicBezTo>
                    <a:pt x="884" y="195"/>
                    <a:pt x="890" y="224"/>
                    <a:pt x="873" y="229"/>
                  </a:cubicBezTo>
                  <a:cubicBezTo>
                    <a:pt x="798" y="249"/>
                    <a:pt x="775" y="249"/>
                    <a:pt x="678" y="255"/>
                  </a:cubicBezTo>
                  <a:cubicBezTo>
                    <a:pt x="662" y="305"/>
                    <a:pt x="642" y="297"/>
                    <a:pt x="593" y="288"/>
                  </a:cubicBezTo>
                  <a:cubicBezTo>
                    <a:pt x="587" y="280"/>
                    <a:pt x="586" y="263"/>
                    <a:pt x="576" y="263"/>
                  </a:cubicBezTo>
                  <a:cubicBezTo>
                    <a:pt x="543" y="263"/>
                    <a:pt x="567" y="319"/>
                    <a:pt x="568" y="322"/>
                  </a:cubicBezTo>
                  <a:cubicBezTo>
                    <a:pt x="540" y="364"/>
                    <a:pt x="527" y="365"/>
                    <a:pt x="475" y="373"/>
                  </a:cubicBezTo>
                  <a:cubicBezTo>
                    <a:pt x="420" y="409"/>
                    <a:pt x="376" y="402"/>
                    <a:pt x="305" y="407"/>
                  </a:cubicBezTo>
                  <a:cubicBezTo>
                    <a:pt x="271" y="418"/>
                    <a:pt x="257" y="427"/>
                    <a:pt x="238" y="458"/>
                  </a:cubicBezTo>
                  <a:cubicBezTo>
                    <a:pt x="235" y="469"/>
                    <a:pt x="225" y="481"/>
                    <a:pt x="229" y="492"/>
                  </a:cubicBezTo>
                  <a:cubicBezTo>
                    <a:pt x="232" y="502"/>
                    <a:pt x="248" y="501"/>
                    <a:pt x="254" y="509"/>
                  </a:cubicBezTo>
                  <a:cubicBezTo>
                    <a:pt x="260" y="516"/>
                    <a:pt x="258" y="527"/>
                    <a:pt x="263" y="534"/>
                  </a:cubicBezTo>
                  <a:cubicBezTo>
                    <a:pt x="270" y="544"/>
                    <a:pt x="280" y="551"/>
                    <a:pt x="288" y="559"/>
                  </a:cubicBezTo>
                  <a:cubicBezTo>
                    <a:pt x="266" y="631"/>
                    <a:pt x="287" y="532"/>
                    <a:pt x="322" y="593"/>
                  </a:cubicBezTo>
                  <a:cubicBezTo>
                    <a:pt x="331" y="608"/>
                    <a:pt x="318" y="627"/>
                    <a:pt x="314" y="644"/>
                  </a:cubicBezTo>
                  <a:cubicBezTo>
                    <a:pt x="312" y="653"/>
                    <a:pt x="311" y="664"/>
                    <a:pt x="305" y="670"/>
                  </a:cubicBezTo>
                  <a:cubicBezTo>
                    <a:pt x="299" y="676"/>
                    <a:pt x="288" y="675"/>
                    <a:pt x="280" y="678"/>
                  </a:cubicBezTo>
                  <a:cubicBezTo>
                    <a:pt x="252" y="696"/>
                    <a:pt x="226" y="701"/>
                    <a:pt x="195" y="712"/>
                  </a:cubicBezTo>
                  <a:cubicBezTo>
                    <a:pt x="184" y="759"/>
                    <a:pt x="182" y="761"/>
                    <a:pt x="136" y="746"/>
                  </a:cubicBezTo>
                  <a:cubicBezTo>
                    <a:pt x="87" y="708"/>
                    <a:pt x="66" y="710"/>
                    <a:pt x="0" y="695"/>
                  </a:cubicBezTo>
                  <a:cubicBezTo>
                    <a:pt x="48" y="680"/>
                    <a:pt x="66" y="621"/>
                    <a:pt x="102" y="585"/>
                  </a:cubicBezTo>
                  <a:cubicBezTo>
                    <a:pt x="118" y="533"/>
                    <a:pt x="150" y="541"/>
                    <a:pt x="204" y="534"/>
                  </a:cubicBezTo>
                  <a:cubicBezTo>
                    <a:pt x="178" y="509"/>
                    <a:pt x="164" y="492"/>
                    <a:pt x="153" y="458"/>
                  </a:cubicBezTo>
                  <a:cubicBezTo>
                    <a:pt x="171" y="399"/>
                    <a:pt x="169" y="339"/>
                    <a:pt x="246" y="339"/>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5" name="任意多边形 54"/>
            <p:cNvSpPr/>
            <p:nvPr/>
          </p:nvSpPr>
          <p:spPr>
            <a:xfrm>
              <a:off x="4151" y="2612"/>
              <a:ext cx="431" cy="731"/>
            </a:xfrm>
            <a:custGeom>
              <a:avLst/>
              <a:gdLst/>
              <a:ahLst/>
              <a:cxnLst/>
              <a:rect l="0" t="0" r="0" b="0"/>
              <a:pathLst>
                <a:path w="431" h="731">
                  <a:moveTo>
                    <a:pt x="17" y="632"/>
                  </a:moveTo>
                  <a:cubicBezTo>
                    <a:pt x="22" y="624"/>
                    <a:pt x="29" y="616"/>
                    <a:pt x="33" y="607"/>
                  </a:cubicBezTo>
                  <a:cubicBezTo>
                    <a:pt x="37" y="599"/>
                    <a:pt x="35" y="586"/>
                    <a:pt x="42" y="581"/>
                  </a:cubicBezTo>
                  <a:cubicBezTo>
                    <a:pt x="57" y="571"/>
                    <a:pt x="76" y="570"/>
                    <a:pt x="93" y="564"/>
                  </a:cubicBezTo>
                  <a:cubicBezTo>
                    <a:pt x="101" y="561"/>
                    <a:pt x="118" y="556"/>
                    <a:pt x="118" y="556"/>
                  </a:cubicBezTo>
                  <a:cubicBezTo>
                    <a:pt x="127" y="550"/>
                    <a:pt x="141" y="549"/>
                    <a:pt x="144" y="539"/>
                  </a:cubicBezTo>
                  <a:cubicBezTo>
                    <a:pt x="158" y="492"/>
                    <a:pt x="72" y="401"/>
                    <a:pt x="169" y="370"/>
                  </a:cubicBezTo>
                  <a:cubicBezTo>
                    <a:pt x="228" y="331"/>
                    <a:pt x="214" y="356"/>
                    <a:pt x="228" y="310"/>
                  </a:cubicBezTo>
                  <a:cubicBezTo>
                    <a:pt x="231" y="251"/>
                    <a:pt x="237" y="191"/>
                    <a:pt x="237" y="132"/>
                  </a:cubicBezTo>
                  <a:cubicBezTo>
                    <a:pt x="237" y="101"/>
                    <a:pt x="209" y="70"/>
                    <a:pt x="194" y="48"/>
                  </a:cubicBezTo>
                  <a:cubicBezTo>
                    <a:pt x="188" y="39"/>
                    <a:pt x="177" y="22"/>
                    <a:pt x="177" y="22"/>
                  </a:cubicBezTo>
                  <a:cubicBezTo>
                    <a:pt x="250" y="0"/>
                    <a:pt x="325" y="29"/>
                    <a:pt x="398" y="39"/>
                  </a:cubicBezTo>
                  <a:cubicBezTo>
                    <a:pt x="413" y="88"/>
                    <a:pt x="431" y="138"/>
                    <a:pt x="372" y="158"/>
                  </a:cubicBezTo>
                  <a:cubicBezTo>
                    <a:pt x="352" y="188"/>
                    <a:pt x="333" y="187"/>
                    <a:pt x="313" y="217"/>
                  </a:cubicBezTo>
                  <a:cubicBezTo>
                    <a:pt x="308" y="234"/>
                    <a:pt x="299" y="250"/>
                    <a:pt x="296" y="268"/>
                  </a:cubicBezTo>
                  <a:cubicBezTo>
                    <a:pt x="290" y="309"/>
                    <a:pt x="298" y="402"/>
                    <a:pt x="254" y="437"/>
                  </a:cubicBezTo>
                  <a:cubicBezTo>
                    <a:pt x="239" y="449"/>
                    <a:pt x="219" y="452"/>
                    <a:pt x="203" y="463"/>
                  </a:cubicBezTo>
                  <a:cubicBezTo>
                    <a:pt x="193" y="580"/>
                    <a:pt x="211" y="575"/>
                    <a:pt x="118" y="607"/>
                  </a:cubicBezTo>
                  <a:cubicBezTo>
                    <a:pt x="100" y="660"/>
                    <a:pt x="107" y="677"/>
                    <a:pt x="50" y="692"/>
                  </a:cubicBezTo>
                  <a:cubicBezTo>
                    <a:pt x="47" y="700"/>
                    <a:pt x="50" y="713"/>
                    <a:pt x="42" y="717"/>
                  </a:cubicBezTo>
                  <a:cubicBezTo>
                    <a:pt x="13" y="731"/>
                    <a:pt x="4" y="671"/>
                    <a:pt x="0" y="658"/>
                  </a:cubicBezTo>
                  <a:cubicBezTo>
                    <a:pt x="3" y="647"/>
                    <a:pt x="0" y="632"/>
                    <a:pt x="8" y="624"/>
                  </a:cubicBezTo>
                  <a:cubicBezTo>
                    <a:pt x="16" y="616"/>
                    <a:pt x="33" y="607"/>
                    <a:pt x="42" y="615"/>
                  </a:cubicBezTo>
                  <a:cubicBezTo>
                    <a:pt x="50" y="622"/>
                    <a:pt x="25" y="626"/>
                    <a:pt x="17" y="632"/>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6" name="任意多边形 55"/>
            <p:cNvSpPr/>
            <p:nvPr/>
          </p:nvSpPr>
          <p:spPr>
            <a:xfrm>
              <a:off x="4152" y="2101"/>
              <a:ext cx="335" cy="533"/>
            </a:xfrm>
            <a:custGeom>
              <a:avLst/>
              <a:gdLst/>
              <a:ahLst/>
              <a:cxnLst/>
              <a:rect l="0" t="0" r="0" b="0"/>
              <a:pathLst>
                <a:path w="335" h="533">
                  <a:moveTo>
                    <a:pt x="193" y="533"/>
                  </a:moveTo>
                  <a:cubicBezTo>
                    <a:pt x="176" y="530"/>
                    <a:pt x="159" y="529"/>
                    <a:pt x="143" y="525"/>
                  </a:cubicBezTo>
                  <a:cubicBezTo>
                    <a:pt x="126" y="521"/>
                    <a:pt x="92" y="508"/>
                    <a:pt x="92" y="508"/>
                  </a:cubicBezTo>
                  <a:cubicBezTo>
                    <a:pt x="50" y="447"/>
                    <a:pt x="81" y="432"/>
                    <a:pt x="7" y="406"/>
                  </a:cubicBezTo>
                  <a:cubicBezTo>
                    <a:pt x="10" y="391"/>
                    <a:pt x="14" y="350"/>
                    <a:pt x="32" y="339"/>
                  </a:cubicBezTo>
                  <a:cubicBezTo>
                    <a:pt x="47" y="329"/>
                    <a:pt x="83" y="322"/>
                    <a:pt x="83" y="322"/>
                  </a:cubicBezTo>
                  <a:cubicBezTo>
                    <a:pt x="130" y="291"/>
                    <a:pt x="157" y="295"/>
                    <a:pt x="109" y="271"/>
                  </a:cubicBezTo>
                  <a:cubicBezTo>
                    <a:pt x="101" y="267"/>
                    <a:pt x="92" y="265"/>
                    <a:pt x="83" y="262"/>
                  </a:cubicBezTo>
                  <a:cubicBezTo>
                    <a:pt x="24" y="175"/>
                    <a:pt x="110" y="308"/>
                    <a:pt x="58" y="203"/>
                  </a:cubicBezTo>
                  <a:cubicBezTo>
                    <a:pt x="49" y="185"/>
                    <a:pt x="24" y="152"/>
                    <a:pt x="24" y="152"/>
                  </a:cubicBezTo>
                  <a:cubicBezTo>
                    <a:pt x="6" y="97"/>
                    <a:pt x="0" y="51"/>
                    <a:pt x="32" y="0"/>
                  </a:cubicBezTo>
                  <a:cubicBezTo>
                    <a:pt x="62" y="20"/>
                    <a:pt x="72" y="33"/>
                    <a:pt x="83" y="67"/>
                  </a:cubicBezTo>
                  <a:cubicBezTo>
                    <a:pt x="67" y="118"/>
                    <a:pt x="100" y="110"/>
                    <a:pt x="143" y="118"/>
                  </a:cubicBezTo>
                  <a:cubicBezTo>
                    <a:pt x="151" y="124"/>
                    <a:pt x="158" y="135"/>
                    <a:pt x="168" y="135"/>
                  </a:cubicBezTo>
                  <a:cubicBezTo>
                    <a:pt x="178" y="135"/>
                    <a:pt x="187" y="110"/>
                    <a:pt x="193" y="118"/>
                  </a:cubicBezTo>
                  <a:cubicBezTo>
                    <a:pt x="199" y="127"/>
                    <a:pt x="181" y="173"/>
                    <a:pt x="176" y="186"/>
                  </a:cubicBezTo>
                  <a:cubicBezTo>
                    <a:pt x="221" y="252"/>
                    <a:pt x="176" y="169"/>
                    <a:pt x="176" y="237"/>
                  </a:cubicBezTo>
                  <a:cubicBezTo>
                    <a:pt x="176" y="247"/>
                    <a:pt x="187" y="254"/>
                    <a:pt x="193" y="262"/>
                  </a:cubicBezTo>
                  <a:cubicBezTo>
                    <a:pt x="202" y="259"/>
                    <a:pt x="210" y="254"/>
                    <a:pt x="219" y="254"/>
                  </a:cubicBezTo>
                  <a:cubicBezTo>
                    <a:pt x="262" y="254"/>
                    <a:pt x="250" y="293"/>
                    <a:pt x="270" y="313"/>
                  </a:cubicBezTo>
                  <a:cubicBezTo>
                    <a:pt x="272" y="315"/>
                    <a:pt x="317" y="329"/>
                    <a:pt x="320" y="330"/>
                  </a:cubicBezTo>
                  <a:cubicBezTo>
                    <a:pt x="301" y="389"/>
                    <a:pt x="310" y="364"/>
                    <a:pt x="295" y="406"/>
                  </a:cubicBezTo>
                  <a:cubicBezTo>
                    <a:pt x="291" y="392"/>
                    <a:pt x="283" y="355"/>
                    <a:pt x="261" y="355"/>
                  </a:cubicBezTo>
                  <a:cubicBezTo>
                    <a:pt x="252" y="355"/>
                    <a:pt x="256" y="372"/>
                    <a:pt x="253" y="381"/>
                  </a:cubicBezTo>
                  <a:cubicBezTo>
                    <a:pt x="289" y="406"/>
                    <a:pt x="304" y="394"/>
                    <a:pt x="329" y="432"/>
                  </a:cubicBezTo>
                  <a:cubicBezTo>
                    <a:pt x="326" y="457"/>
                    <a:pt x="335" y="487"/>
                    <a:pt x="320" y="508"/>
                  </a:cubicBezTo>
                  <a:cubicBezTo>
                    <a:pt x="310" y="522"/>
                    <a:pt x="286" y="511"/>
                    <a:pt x="270" y="516"/>
                  </a:cubicBezTo>
                  <a:cubicBezTo>
                    <a:pt x="260" y="519"/>
                    <a:pt x="253" y="527"/>
                    <a:pt x="244" y="533"/>
                  </a:cubicBezTo>
                  <a:cubicBezTo>
                    <a:pt x="188" y="514"/>
                    <a:pt x="193" y="498"/>
                    <a:pt x="193" y="533"/>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7" name="任意多边形 56"/>
            <p:cNvSpPr/>
            <p:nvPr/>
          </p:nvSpPr>
          <p:spPr>
            <a:xfrm>
              <a:off x="3880" y="1381"/>
              <a:ext cx="736" cy="855"/>
            </a:xfrm>
            <a:custGeom>
              <a:avLst/>
              <a:gdLst/>
              <a:ahLst/>
              <a:cxnLst/>
              <a:rect l="0" t="0" r="0" b="0"/>
              <a:pathLst>
                <a:path w="736" h="855">
                  <a:moveTo>
                    <a:pt x="296" y="711"/>
                  </a:moveTo>
                  <a:cubicBezTo>
                    <a:pt x="242" y="720"/>
                    <a:pt x="231" y="726"/>
                    <a:pt x="194" y="762"/>
                  </a:cubicBezTo>
                  <a:cubicBezTo>
                    <a:pt x="178" y="810"/>
                    <a:pt x="182" y="829"/>
                    <a:pt x="144" y="855"/>
                  </a:cubicBezTo>
                  <a:cubicBezTo>
                    <a:pt x="25" y="843"/>
                    <a:pt x="97" y="853"/>
                    <a:pt x="25" y="804"/>
                  </a:cubicBezTo>
                  <a:cubicBezTo>
                    <a:pt x="16" y="791"/>
                    <a:pt x="0" y="772"/>
                    <a:pt x="0" y="754"/>
                  </a:cubicBezTo>
                  <a:cubicBezTo>
                    <a:pt x="0" y="741"/>
                    <a:pt x="25" y="653"/>
                    <a:pt x="33" y="643"/>
                  </a:cubicBezTo>
                  <a:cubicBezTo>
                    <a:pt x="39" y="635"/>
                    <a:pt x="50" y="632"/>
                    <a:pt x="59" y="627"/>
                  </a:cubicBezTo>
                  <a:cubicBezTo>
                    <a:pt x="72" y="586"/>
                    <a:pt x="55" y="558"/>
                    <a:pt x="33" y="525"/>
                  </a:cubicBezTo>
                  <a:cubicBezTo>
                    <a:pt x="7" y="440"/>
                    <a:pt x="43" y="557"/>
                    <a:pt x="16" y="474"/>
                  </a:cubicBezTo>
                  <a:cubicBezTo>
                    <a:pt x="10" y="457"/>
                    <a:pt x="0" y="423"/>
                    <a:pt x="0" y="423"/>
                  </a:cubicBezTo>
                  <a:cubicBezTo>
                    <a:pt x="18" y="367"/>
                    <a:pt x="84" y="364"/>
                    <a:pt x="135" y="355"/>
                  </a:cubicBezTo>
                  <a:cubicBezTo>
                    <a:pt x="167" y="334"/>
                    <a:pt x="168" y="319"/>
                    <a:pt x="186" y="288"/>
                  </a:cubicBezTo>
                  <a:cubicBezTo>
                    <a:pt x="196" y="270"/>
                    <a:pt x="220" y="237"/>
                    <a:pt x="220" y="237"/>
                  </a:cubicBezTo>
                  <a:cubicBezTo>
                    <a:pt x="221" y="234"/>
                    <a:pt x="234" y="188"/>
                    <a:pt x="237" y="186"/>
                  </a:cubicBezTo>
                  <a:cubicBezTo>
                    <a:pt x="278" y="145"/>
                    <a:pt x="318" y="143"/>
                    <a:pt x="372" y="135"/>
                  </a:cubicBezTo>
                  <a:cubicBezTo>
                    <a:pt x="419" y="121"/>
                    <a:pt x="432" y="92"/>
                    <a:pt x="465" y="59"/>
                  </a:cubicBezTo>
                  <a:cubicBezTo>
                    <a:pt x="453" y="23"/>
                    <a:pt x="464" y="11"/>
                    <a:pt x="499" y="0"/>
                  </a:cubicBezTo>
                  <a:cubicBezTo>
                    <a:pt x="514" y="43"/>
                    <a:pt x="494" y="207"/>
                    <a:pt x="525" y="118"/>
                  </a:cubicBezTo>
                  <a:cubicBezTo>
                    <a:pt x="528" y="101"/>
                    <a:pt x="523" y="81"/>
                    <a:pt x="533" y="67"/>
                  </a:cubicBezTo>
                  <a:cubicBezTo>
                    <a:pt x="540" y="58"/>
                    <a:pt x="556" y="64"/>
                    <a:pt x="567" y="59"/>
                  </a:cubicBezTo>
                  <a:cubicBezTo>
                    <a:pt x="576" y="55"/>
                    <a:pt x="583" y="46"/>
                    <a:pt x="592" y="42"/>
                  </a:cubicBezTo>
                  <a:cubicBezTo>
                    <a:pt x="611" y="34"/>
                    <a:pt x="632" y="32"/>
                    <a:pt x="652" y="25"/>
                  </a:cubicBezTo>
                  <a:cubicBezTo>
                    <a:pt x="666" y="28"/>
                    <a:pt x="687" y="22"/>
                    <a:pt x="694" y="34"/>
                  </a:cubicBezTo>
                  <a:cubicBezTo>
                    <a:pt x="709" y="60"/>
                    <a:pt x="669" y="111"/>
                    <a:pt x="660" y="135"/>
                  </a:cubicBezTo>
                  <a:cubicBezTo>
                    <a:pt x="683" y="138"/>
                    <a:pt x="709" y="131"/>
                    <a:pt x="728" y="144"/>
                  </a:cubicBezTo>
                  <a:cubicBezTo>
                    <a:pt x="736" y="150"/>
                    <a:pt x="715" y="160"/>
                    <a:pt x="711" y="169"/>
                  </a:cubicBezTo>
                  <a:cubicBezTo>
                    <a:pt x="692" y="207"/>
                    <a:pt x="694" y="205"/>
                    <a:pt x="652" y="220"/>
                  </a:cubicBezTo>
                  <a:cubicBezTo>
                    <a:pt x="639" y="238"/>
                    <a:pt x="621" y="252"/>
                    <a:pt x="609" y="271"/>
                  </a:cubicBezTo>
                  <a:cubicBezTo>
                    <a:pt x="604" y="278"/>
                    <a:pt x="607" y="290"/>
                    <a:pt x="601" y="296"/>
                  </a:cubicBezTo>
                  <a:cubicBezTo>
                    <a:pt x="595" y="302"/>
                    <a:pt x="584" y="301"/>
                    <a:pt x="576" y="305"/>
                  </a:cubicBezTo>
                  <a:cubicBezTo>
                    <a:pt x="567" y="310"/>
                    <a:pt x="559" y="316"/>
                    <a:pt x="550" y="322"/>
                  </a:cubicBezTo>
                  <a:cubicBezTo>
                    <a:pt x="511" y="308"/>
                    <a:pt x="489" y="312"/>
                    <a:pt x="465" y="347"/>
                  </a:cubicBezTo>
                  <a:cubicBezTo>
                    <a:pt x="462" y="361"/>
                    <a:pt x="468" y="380"/>
                    <a:pt x="457" y="389"/>
                  </a:cubicBezTo>
                  <a:cubicBezTo>
                    <a:pt x="449" y="395"/>
                    <a:pt x="434" y="382"/>
                    <a:pt x="432" y="372"/>
                  </a:cubicBezTo>
                  <a:cubicBezTo>
                    <a:pt x="422" y="317"/>
                    <a:pt x="426" y="259"/>
                    <a:pt x="423" y="203"/>
                  </a:cubicBezTo>
                  <a:cubicBezTo>
                    <a:pt x="392" y="213"/>
                    <a:pt x="361" y="218"/>
                    <a:pt x="330" y="228"/>
                  </a:cubicBezTo>
                  <a:cubicBezTo>
                    <a:pt x="273" y="265"/>
                    <a:pt x="321" y="291"/>
                    <a:pt x="262" y="330"/>
                  </a:cubicBezTo>
                  <a:cubicBezTo>
                    <a:pt x="235" y="370"/>
                    <a:pt x="206" y="378"/>
                    <a:pt x="160" y="389"/>
                  </a:cubicBezTo>
                  <a:cubicBezTo>
                    <a:pt x="155" y="398"/>
                    <a:pt x="152" y="409"/>
                    <a:pt x="144" y="415"/>
                  </a:cubicBezTo>
                  <a:cubicBezTo>
                    <a:pt x="137" y="421"/>
                    <a:pt x="122" y="415"/>
                    <a:pt x="118" y="423"/>
                  </a:cubicBezTo>
                  <a:cubicBezTo>
                    <a:pt x="109" y="442"/>
                    <a:pt x="143" y="462"/>
                    <a:pt x="152" y="466"/>
                  </a:cubicBezTo>
                  <a:cubicBezTo>
                    <a:pt x="188" y="482"/>
                    <a:pt x="208" y="484"/>
                    <a:pt x="245" y="491"/>
                  </a:cubicBezTo>
                  <a:cubicBezTo>
                    <a:pt x="304" y="577"/>
                    <a:pt x="215" y="564"/>
                    <a:pt x="364" y="550"/>
                  </a:cubicBezTo>
                  <a:cubicBezTo>
                    <a:pt x="387" y="479"/>
                    <a:pt x="392" y="499"/>
                    <a:pt x="482" y="508"/>
                  </a:cubicBezTo>
                  <a:cubicBezTo>
                    <a:pt x="507" y="516"/>
                    <a:pt x="542" y="505"/>
                    <a:pt x="559" y="525"/>
                  </a:cubicBezTo>
                  <a:cubicBezTo>
                    <a:pt x="568" y="536"/>
                    <a:pt x="556" y="554"/>
                    <a:pt x="550" y="567"/>
                  </a:cubicBezTo>
                  <a:cubicBezTo>
                    <a:pt x="525" y="622"/>
                    <a:pt x="504" y="633"/>
                    <a:pt x="448" y="643"/>
                  </a:cubicBezTo>
                  <a:cubicBezTo>
                    <a:pt x="427" y="677"/>
                    <a:pt x="436" y="689"/>
                    <a:pt x="398" y="703"/>
                  </a:cubicBezTo>
                  <a:cubicBezTo>
                    <a:pt x="392" y="711"/>
                    <a:pt x="386" y="719"/>
                    <a:pt x="381" y="728"/>
                  </a:cubicBezTo>
                  <a:cubicBezTo>
                    <a:pt x="377" y="736"/>
                    <a:pt x="378" y="748"/>
                    <a:pt x="372" y="754"/>
                  </a:cubicBezTo>
                  <a:cubicBezTo>
                    <a:pt x="366" y="760"/>
                    <a:pt x="353" y="769"/>
                    <a:pt x="347" y="762"/>
                  </a:cubicBezTo>
                  <a:cubicBezTo>
                    <a:pt x="342" y="756"/>
                    <a:pt x="358" y="751"/>
                    <a:pt x="364" y="745"/>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8" name="任意多边形 57"/>
            <p:cNvSpPr/>
            <p:nvPr/>
          </p:nvSpPr>
          <p:spPr>
            <a:xfrm>
              <a:off x="3388" y="3456"/>
              <a:ext cx="51" cy="57"/>
            </a:xfrm>
            <a:custGeom>
              <a:avLst/>
              <a:gdLst/>
              <a:ahLst/>
              <a:cxnLst/>
              <a:rect l="0" t="0" r="0" b="0"/>
              <a:pathLst>
                <a:path w="51" h="57">
                  <a:moveTo>
                    <a:pt x="26" y="0"/>
                  </a:moveTo>
                  <a:cubicBezTo>
                    <a:pt x="17" y="8"/>
                    <a:pt x="0" y="13"/>
                    <a:pt x="0" y="25"/>
                  </a:cubicBezTo>
                  <a:cubicBezTo>
                    <a:pt x="0" y="57"/>
                    <a:pt x="44" y="36"/>
                    <a:pt x="51" y="34"/>
                  </a:cubicBezTo>
                  <a:cubicBezTo>
                    <a:pt x="41" y="2"/>
                    <a:pt x="51" y="12"/>
                    <a:pt x="26" y="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sp>
          <p:nvSpPr>
            <p:cNvPr id="59" name="任意多边形 58"/>
            <p:cNvSpPr/>
            <p:nvPr/>
          </p:nvSpPr>
          <p:spPr>
            <a:xfrm>
              <a:off x="3441" y="3289"/>
              <a:ext cx="102" cy="125"/>
            </a:xfrm>
            <a:custGeom>
              <a:avLst/>
              <a:gdLst/>
              <a:ahLst/>
              <a:cxnLst/>
              <a:rect l="0" t="0" r="0" b="0"/>
              <a:pathLst>
                <a:path w="102" h="125">
                  <a:moveTo>
                    <a:pt x="40" y="31"/>
                  </a:moveTo>
                  <a:cubicBezTo>
                    <a:pt x="37" y="40"/>
                    <a:pt x="32" y="48"/>
                    <a:pt x="32" y="57"/>
                  </a:cubicBezTo>
                  <a:cubicBezTo>
                    <a:pt x="32" y="102"/>
                    <a:pt x="48" y="77"/>
                    <a:pt x="57" y="57"/>
                  </a:cubicBezTo>
                  <a:cubicBezTo>
                    <a:pt x="64" y="41"/>
                    <a:pt x="91" y="0"/>
                    <a:pt x="74" y="6"/>
                  </a:cubicBezTo>
                  <a:cubicBezTo>
                    <a:pt x="40" y="18"/>
                    <a:pt x="57" y="12"/>
                    <a:pt x="23" y="23"/>
                  </a:cubicBezTo>
                  <a:cubicBezTo>
                    <a:pt x="13" y="53"/>
                    <a:pt x="0" y="82"/>
                    <a:pt x="23" y="116"/>
                  </a:cubicBezTo>
                  <a:cubicBezTo>
                    <a:pt x="29" y="125"/>
                    <a:pt x="40" y="105"/>
                    <a:pt x="49" y="99"/>
                  </a:cubicBezTo>
                  <a:cubicBezTo>
                    <a:pt x="92" y="35"/>
                    <a:pt x="102" y="56"/>
                    <a:pt x="40" y="31"/>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a:p>
          </p:txBody>
        </p:sp>
      </p:grpSp>
      <p:pic>
        <p:nvPicPr>
          <p:cNvPr id="60" name="图片 59" descr="huo4"/>
          <p:cNvPicPr>
            <a:picLocks noChangeAspect="1"/>
          </p:cNvPicPr>
          <p:nvPr/>
        </p:nvPicPr>
        <p:blipFill>
          <a:blip r:embed="rId2" cstate="print">
            <a:biLevel thresh="50000"/>
            <a:grayscl/>
          </a:blip>
          <a:stretch>
            <a:fillRect/>
          </a:stretch>
        </p:blipFill>
        <p:spPr>
          <a:xfrm>
            <a:off x="10595094" y="3089579"/>
            <a:ext cx="212178" cy="217154"/>
          </a:xfrm>
          <a:prstGeom prst="rect">
            <a:avLst/>
          </a:prstGeom>
          <a:noFill/>
          <a:ln w="9525">
            <a:noFill/>
          </a:ln>
        </p:spPr>
      </p:pic>
      <p:pic>
        <p:nvPicPr>
          <p:cNvPr id="61" name="图片 60" descr="huo4"/>
          <p:cNvPicPr>
            <a:picLocks noChangeAspect="1"/>
          </p:cNvPicPr>
          <p:nvPr/>
        </p:nvPicPr>
        <p:blipFill>
          <a:blip r:embed="rId2" cstate="print">
            <a:biLevel thresh="50000"/>
            <a:grayscl/>
          </a:blip>
          <a:stretch>
            <a:fillRect/>
          </a:stretch>
        </p:blipFill>
        <p:spPr>
          <a:xfrm>
            <a:off x="10807272" y="2944810"/>
            <a:ext cx="212178" cy="217154"/>
          </a:xfrm>
          <a:prstGeom prst="rect">
            <a:avLst/>
          </a:prstGeom>
          <a:noFill/>
          <a:ln w="9525">
            <a:noFill/>
          </a:ln>
        </p:spPr>
      </p:pic>
      <p:pic>
        <p:nvPicPr>
          <p:cNvPr id="62" name="图片 61" descr="huo4"/>
          <p:cNvPicPr>
            <a:picLocks noChangeAspect="1"/>
          </p:cNvPicPr>
          <p:nvPr/>
        </p:nvPicPr>
        <p:blipFill>
          <a:blip r:embed="rId2" cstate="print">
            <a:biLevel thresh="50000"/>
            <a:grayscl/>
          </a:blip>
          <a:stretch>
            <a:fillRect/>
          </a:stretch>
        </p:blipFill>
        <p:spPr>
          <a:xfrm>
            <a:off x="11090177" y="3017195"/>
            <a:ext cx="212178" cy="217154"/>
          </a:xfrm>
          <a:prstGeom prst="rect">
            <a:avLst/>
          </a:prstGeom>
          <a:noFill/>
          <a:ln w="9525">
            <a:noFill/>
          </a:ln>
        </p:spPr>
      </p:pic>
      <p:pic>
        <p:nvPicPr>
          <p:cNvPr id="63" name="图片 62" descr="huo4"/>
          <p:cNvPicPr>
            <a:picLocks noChangeAspect="1"/>
          </p:cNvPicPr>
          <p:nvPr/>
        </p:nvPicPr>
        <p:blipFill>
          <a:blip r:embed="rId2" cstate="print">
            <a:biLevel thresh="50000"/>
            <a:grayscl/>
          </a:blip>
          <a:stretch>
            <a:fillRect/>
          </a:stretch>
        </p:blipFill>
        <p:spPr>
          <a:xfrm>
            <a:off x="11019451" y="3523888"/>
            <a:ext cx="212178" cy="217154"/>
          </a:xfrm>
          <a:prstGeom prst="rect">
            <a:avLst/>
          </a:prstGeom>
          <a:noFill/>
          <a:ln w="9525">
            <a:noFill/>
          </a:ln>
        </p:spPr>
      </p:pic>
      <p:pic>
        <p:nvPicPr>
          <p:cNvPr id="64" name="图片 63" descr="huo4"/>
          <p:cNvPicPr>
            <a:picLocks noChangeAspect="1"/>
          </p:cNvPicPr>
          <p:nvPr/>
        </p:nvPicPr>
        <p:blipFill>
          <a:blip r:embed="rId2" cstate="print">
            <a:biLevel thresh="50000"/>
            <a:grayscl/>
          </a:blip>
          <a:stretch>
            <a:fillRect/>
          </a:stretch>
        </p:blipFill>
        <p:spPr>
          <a:xfrm>
            <a:off x="11231629" y="3306734"/>
            <a:ext cx="212178" cy="217154"/>
          </a:xfrm>
          <a:prstGeom prst="rect">
            <a:avLst/>
          </a:prstGeom>
          <a:noFill/>
          <a:ln w="9525">
            <a:noFill/>
          </a:ln>
        </p:spPr>
      </p:pic>
      <p:pic>
        <p:nvPicPr>
          <p:cNvPr id="65" name="图片 64" descr="huo4"/>
          <p:cNvPicPr>
            <a:picLocks noChangeAspect="1"/>
          </p:cNvPicPr>
          <p:nvPr/>
        </p:nvPicPr>
        <p:blipFill>
          <a:blip r:embed="rId2" cstate="print">
            <a:biLevel thresh="50000"/>
            <a:grayscl/>
          </a:blip>
          <a:stretch>
            <a:fillRect/>
          </a:stretch>
        </p:blipFill>
        <p:spPr>
          <a:xfrm>
            <a:off x="10948724" y="3813426"/>
            <a:ext cx="212178" cy="217154"/>
          </a:xfrm>
          <a:prstGeom prst="rect">
            <a:avLst/>
          </a:prstGeom>
          <a:noFill/>
          <a:ln w="9525">
            <a:noFill/>
          </a:ln>
        </p:spPr>
      </p:pic>
      <p:pic>
        <p:nvPicPr>
          <p:cNvPr id="66" name="图片 65" descr="huo4"/>
          <p:cNvPicPr>
            <a:picLocks noChangeAspect="1"/>
          </p:cNvPicPr>
          <p:nvPr/>
        </p:nvPicPr>
        <p:blipFill>
          <a:blip r:embed="rId2" cstate="print">
            <a:biLevel thresh="50000"/>
            <a:grayscl/>
          </a:blip>
          <a:stretch>
            <a:fillRect/>
          </a:stretch>
        </p:blipFill>
        <p:spPr>
          <a:xfrm>
            <a:off x="11160902" y="4175350"/>
            <a:ext cx="212178" cy="217154"/>
          </a:xfrm>
          <a:prstGeom prst="rect">
            <a:avLst/>
          </a:prstGeom>
          <a:noFill/>
          <a:ln w="9525">
            <a:noFill/>
          </a:ln>
        </p:spPr>
      </p:pic>
      <p:pic>
        <p:nvPicPr>
          <p:cNvPr id="67" name="图片 66" descr="huo4"/>
          <p:cNvPicPr>
            <a:picLocks noChangeAspect="1"/>
          </p:cNvPicPr>
          <p:nvPr/>
        </p:nvPicPr>
        <p:blipFill>
          <a:blip r:embed="rId2" cstate="print">
            <a:biLevel thresh="50000"/>
            <a:grayscl/>
          </a:blip>
          <a:stretch>
            <a:fillRect/>
          </a:stretch>
        </p:blipFill>
        <p:spPr>
          <a:xfrm>
            <a:off x="11302355" y="4392504"/>
            <a:ext cx="212178" cy="217154"/>
          </a:xfrm>
          <a:prstGeom prst="rect">
            <a:avLst/>
          </a:prstGeom>
          <a:noFill/>
          <a:ln w="9525">
            <a:noFill/>
          </a:ln>
        </p:spPr>
      </p:pic>
      <p:pic>
        <p:nvPicPr>
          <p:cNvPr id="68" name="图片 67" descr="huo4"/>
          <p:cNvPicPr>
            <a:picLocks noChangeAspect="1"/>
          </p:cNvPicPr>
          <p:nvPr/>
        </p:nvPicPr>
        <p:blipFill>
          <a:blip r:embed="rId2" cstate="print">
            <a:biLevel thresh="50000"/>
            <a:grayscl/>
          </a:blip>
          <a:stretch>
            <a:fillRect/>
          </a:stretch>
        </p:blipFill>
        <p:spPr>
          <a:xfrm>
            <a:off x="11160902" y="4826812"/>
            <a:ext cx="212178" cy="217154"/>
          </a:xfrm>
          <a:prstGeom prst="rect">
            <a:avLst/>
          </a:prstGeom>
          <a:noFill/>
          <a:ln w="9525">
            <a:noFill/>
          </a:ln>
        </p:spPr>
      </p:pic>
      <p:pic>
        <p:nvPicPr>
          <p:cNvPr id="69" name="图片 68" descr="huo4"/>
          <p:cNvPicPr>
            <a:picLocks noChangeAspect="1"/>
          </p:cNvPicPr>
          <p:nvPr/>
        </p:nvPicPr>
        <p:blipFill>
          <a:blip r:embed="rId2" cstate="print">
            <a:biLevel thresh="50000"/>
            <a:grayscl/>
          </a:blip>
          <a:stretch>
            <a:fillRect/>
          </a:stretch>
        </p:blipFill>
        <p:spPr>
          <a:xfrm>
            <a:off x="11302355" y="4609658"/>
            <a:ext cx="212178" cy="217154"/>
          </a:xfrm>
          <a:prstGeom prst="rect">
            <a:avLst/>
          </a:prstGeom>
          <a:noFill/>
          <a:ln w="9525">
            <a:noFill/>
          </a:ln>
        </p:spPr>
      </p:pic>
      <p:pic>
        <p:nvPicPr>
          <p:cNvPr id="70" name="图片 69" descr="huo4"/>
          <p:cNvPicPr>
            <a:picLocks noChangeAspect="1"/>
          </p:cNvPicPr>
          <p:nvPr/>
        </p:nvPicPr>
        <p:blipFill>
          <a:blip r:embed="rId2" cstate="print">
            <a:biLevel thresh="50000"/>
            <a:grayscl/>
          </a:blip>
          <a:stretch>
            <a:fillRect/>
          </a:stretch>
        </p:blipFill>
        <p:spPr>
          <a:xfrm>
            <a:off x="11019451" y="5116351"/>
            <a:ext cx="212178" cy="217154"/>
          </a:xfrm>
          <a:prstGeom prst="rect">
            <a:avLst/>
          </a:prstGeom>
          <a:noFill/>
          <a:ln w="9525">
            <a:noFill/>
          </a:ln>
        </p:spPr>
      </p:pic>
      <p:pic>
        <p:nvPicPr>
          <p:cNvPr id="71" name="图片 70" descr="huo4"/>
          <p:cNvPicPr>
            <a:picLocks noChangeAspect="1"/>
          </p:cNvPicPr>
          <p:nvPr/>
        </p:nvPicPr>
        <p:blipFill>
          <a:blip r:embed="rId2" cstate="print">
            <a:biLevel thresh="50000"/>
            <a:grayscl/>
          </a:blip>
          <a:stretch>
            <a:fillRect/>
          </a:stretch>
        </p:blipFill>
        <p:spPr>
          <a:xfrm>
            <a:off x="10241463" y="5550659"/>
            <a:ext cx="212178" cy="217154"/>
          </a:xfrm>
          <a:prstGeom prst="rect">
            <a:avLst/>
          </a:prstGeom>
          <a:noFill/>
          <a:ln w="9525">
            <a:noFill/>
          </a:ln>
        </p:spPr>
      </p:pic>
      <p:pic>
        <p:nvPicPr>
          <p:cNvPr id="72" name="图片 71" descr="huo4"/>
          <p:cNvPicPr>
            <a:picLocks noChangeAspect="1"/>
          </p:cNvPicPr>
          <p:nvPr/>
        </p:nvPicPr>
        <p:blipFill>
          <a:blip r:embed="rId2" cstate="print">
            <a:biLevel thresh="50000"/>
            <a:grayscl/>
          </a:blip>
          <a:stretch>
            <a:fillRect/>
          </a:stretch>
        </p:blipFill>
        <p:spPr>
          <a:xfrm>
            <a:off x="9675655" y="5767813"/>
            <a:ext cx="212178" cy="217154"/>
          </a:xfrm>
          <a:prstGeom prst="rect">
            <a:avLst/>
          </a:prstGeom>
          <a:noFill/>
          <a:ln w="9525">
            <a:noFill/>
          </a:ln>
        </p:spPr>
      </p:pic>
      <p:pic>
        <p:nvPicPr>
          <p:cNvPr id="73" name="图片 72" descr="huo4"/>
          <p:cNvPicPr>
            <a:picLocks noChangeAspect="1"/>
          </p:cNvPicPr>
          <p:nvPr/>
        </p:nvPicPr>
        <p:blipFill>
          <a:blip r:embed="rId2" cstate="print">
            <a:biLevel thresh="50000"/>
            <a:grayscl/>
          </a:blip>
          <a:stretch>
            <a:fillRect/>
          </a:stretch>
        </p:blipFill>
        <p:spPr>
          <a:xfrm>
            <a:off x="9887833" y="5840197"/>
            <a:ext cx="212178" cy="217154"/>
          </a:xfrm>
          <a:prstGeom prst="rect">
            <a:avLst/>
          </a:prstGeom>
          <a:noFill/>
          <a:ln w="9525">
            <a:noFill/>
          </a:ln>
        </p:spPr>
      </p:pic>
      <p:pic>
        <p:nvPicPr>
          <p:cNvPr id="74" name="图片 73" descr="huo4"/>
          <p:cNvPicPr>
            <a:picLocks noChangeAspect="1"/>
          </p:cNvPicPr>
          <p:nvPr/>
        </p:nvPicPr>
        <p:blipFill>
          <a:blip r:embed="rId2" cstate="print">
            <a:biLevel thresh="50000"/>
            <a:grayscl/>
          </a:blip>
          <a:stretch>
            <a:fillRect/>
          </a:stretch>
        </p:blipFill>
        <p:spPr>
          <a:xfrm>
            <a:off x="9630272" y="6173771"/>
            <a:ext cx="212178" cy="217154"/>
          </a:xfrm>
          <a:prstGeom prst="rect">
            <a:avLst/>
          </a:prstGeom>
          <a:noFill/>
          <a:ln w="9525">
            <a:noFill/>
          </a:ln>
        </p:spPr>
      </p:pic>
      <p:sp>
        <p:nvSpPr>
          <p:cNvPr id="75" name="圆角矩形标注 74"/>
          <p:cNvSpPr/>
          <p:nvPr/>
        </p:nvSpPr>
        <p:spPr>
          <a:xfrm>
            <a:off x="10521758" y="6067615"/>
            <a:ext cx="1343796" cy="573046"/>
          </a:xfrm>
          <a:prstGeom prst="wedgeRoundRectCallout">
            <a:avLst>
              <a:gd name="adj1" fmla="val -102026"/>
              <a:gd name="adj2" fmla="val -35320"/>
              <a:gd name="adj3" fmla="val 16667"/>
            </a:avLst>
          </a:prstGeom>
          <a:solidFill>
            <a:srgbClr val="C00000"/>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海南岛</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76" name="圆角矩形标注 75"/>
          <p:cNvSpPr/>
          <p:nvPr/>
        </p:nvSpPr>
        <p:spPr>
          <a:xfrm>
            <a:off x="11424102" y="3306734"/>
            <a:ext cx="1343796" cy="1564832"/>
          </a:xfrm>
          <a:prstGeom prst="wedgeRoundRectCallout">
            <a:avLst>
              <a:gd name="adj1" fmla="val -66272"/>
              <a:gd name="adj2" fmla="val 3060"/>
              <a:gd name="adj3" fmla="val 16667"/>
            </a:avLst>
          </a:prstGeom>
          <a:solidFill>
            <a:srgbClr val="C00000"/>
          </a:solidFill>
          <a:ln w="9525" cap="flat" cmpd="sng">
            <a:solidFill>
              <a:schemeClr val="bg1"/>
            </a:solidFill>
            <a:prstDash val="solid"/>
            <a:miter/>
            <a:headEnd type="none" w="med" len="med"/>
            <a:tailEnd type="none" w="med" len="med"/>
          </a:ln>
        </p:spPr>
        <p:txBody>
          <a:bodyPr lIns="90578" tIns="45288" rIns="90578" bIns="45288"/>
          <a:lstStyle/>
          <a:p>
            <a:pPr algn="ctr">
              <a:lnSpc>
                <a:spcPct val="100000"/>
              </a:lnSpc>
              <a:buClr>
                <a:schemeClr val="bg1"/>
              </a:buClr>
            </a:pPr>
            <a:r>
              <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上海浦东开发区</a:t>
            </a:r>
            <a:endParaRPr lang="zh-CN" altLang="en-US" sz="266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87073" name="文本框 87072"/>
          <p:cNvSpPr txBox="1"/>
          <p:nvPr/>
        </p:nvSpPr>
        <p:spPr>
          <a:xfrm>
            <a:off x="380422" y="4072966"/>
            <a:ext cx="564000" cy="1823720"/>
          </a:xfrm>
          <a:prstGeom prst="rect">
            <a:avLst/>
          </a:prstGeom>
          <a:gradFill>
            <a:gsLst>
              <a:gs pos="0">
                <a:srgbClr val="E30000"/>
              </a:gs>
              <a:gs pos="100000">
                <a:srgbClr val="760303"/>
              </a:gs>
            </a:gsLst>
            <a:lin ang="5400000" scaled="0"/>
          </a:gradFill>
          <a:ln w="19050" cap="flat" cmpd="sng">
            <a:solidFill>
              <a:schemeClr val="bg1"/>
            </a:solidFill>
            <a:prstDash val="solid"/>
            <a:miter/>
            <a:headEnd type="none" w="med" len="med"/>
            <a:tailEnd type="none" w="med" len="med"/>
          </a:ln>
          <a:effectLst>
            <a:outerShdw blurRad="50800" dist="38100" algn="l" rotWithShape="0">
              <a:prstClr val="black">
                <a:alpha val="40000"/>
              </a:prstClr>
            </a:outerShdw>
          </a:effectLst>
        </p:spPr>
        <p:txBody>
          <a:bodyPr wrap="square" lIns="95354" tIns="47676" rIns="95354" bIns="47676">
            <a:spAutoFit/>
          </a:bodyPr>
          <a:lstStyle/>
          <a:p>
            <a:pPr>
              <a:lnSpc>
                <a:spcPct val="100000"/>
              </a:lnSpc>
            </a:pPr>
            <a:r>
              <a:rPr lang="zh-CN" altLang="en-US" sz="280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经济特区</a:t>
            </a:r>
            <a:endParaRPr lang="zh-CN" altLang="en-US" sz="2805" b="1" dirty="0">
              <a:solidFill>
                <a:schemeClr val="bg1"/>
              </a:solidFill>
              <a:latin typeface="Arial" panose="020B0604020202020204" pitchFamily="34" charset="0"/>
            </a:endParaRPr>
          </a:p>
        </p:txBody>
      </p:sp>
      <p:sp>
        <p:nvSpPr>
          <p:cNvPr id="5" name="文本框 4"/>
          <p:cNvSpPr txBox="1"/>
          <p:nvPr/>
        </p:nvSpPr>
        <p:spPr>
          <a:xfrm>
            <a:off x="2036739" y="3672911"/>
            <a:ext cx="615499" cy="2687955"/>
          </a:xfrm>
          <a:prstGeom prst="rect">
            <a:avLst/>
          </a:prstGeom>
          <a:gradFill>
            <a:gsLst>
              <a:gs pos="0">
                <a:srgbClr val="E30000"/>
              </a:gs>
              <a:gs pos="100000">
                <a:srgbClr val="760303"/>
              </a:gs>
            </a:gsLst>
            <a:lin ang="5400000" scaled="0"/>
          </a:gradFill>
        </p:spPr>
        <p:txBody>
          <a:bodyPr wrap="square" lIns="95354" tIns="47676" rIns="95354" bIns="47676" rtlCol="0">
            <a:spAutoFit/>
          </a:bodyPr>
          <a:lstStyle/>
          <a:p>
            <a:pPr algn="l">
              <a:lnSpc>
                <a:spcPct val="100000"/>
              </a:lnSpc>
            </a:pPr>
            <a:r>
              <a:rPr lang="zh-CN" altLang="en-US" sz="280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沿海开放城市</a:t>
            </a:r>
            <a:endParaRPr lang="zh-CN" altLang="en-US" sz="1805"/>
          </a:p>
        </p:txBody>
      </p:sp>
      <p:sp>
        <p:nvSpPr>
          <p:cNvPr id="6" name="文本框 5"/>
          <p:cNvSpPr txBox="1"/>
          <p:nvPr/>
        </p:nvSpPr>
        <p:spPr>
          <a:xfrm>
            <a:off x="3980546" y="3541463"/>
            <a:ext cx="594403" cy="3120390"/>
          </a:xfrm>
          <a:prstGeom prst="rect">
            <a:avLst/>
          </a:prstGeom>
          <a:solidFill>
            <a:srgbClr val="C00000"/>
          </a:solidFill>
        </p:spPr>
        <p:txBody>
          <a:bodyPr wrap="square" lIns="95354" tIns="47676" rIns="95354" bIns="47676" rtlCol="0">
            <a:spAutoFit/>
          </a:bodyPr>
          <a:lstStyle/>
          <a:p>
            <a:pPr>
              <a:lnSpc>
                <a:spcPct val="100000"/>
              </a:lnSpc>
            </a:pPr>
            <a:r>
              <a:rPr lang="zh-CN" altLang="en-US" sz="280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沿海经济开放区</a:t>
            </a:r>
            <a:endParaRPr lang="zh-CN" altLang="en-US" sz="2805" b="1" dirty="0">
              <a:solidFill>
                <a:schemeClr val="bg1"/>
              </a:solidFill>
              <a:latin typeface="Arial" panose="020B0604020202020204" pitchFamily="34" charset="0"/>
            </a:endParaRPr>
          </a:p>
        </p:txBody>
      </p:sp>
      <p:sp>
        <p:nvSpPr>
          <p:cNvPr id="8" name="右箭头 7"/>
          <p:cNvSpPr/>
          <p:nvPr/>
        </p:nvSpPr>
        <p:spPr>
          <a:xfrm>
            <a:off x="1176655" y="4731385"/>
            <a:ext cx="657225" cy="3549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5354" tIns="47676" rIns="95354" bIns="47676" rtlCol="0" anchor="ctr"/>
          <a:lstStyle/>
          <a:p>
            <a:pPr algn="ctr"/>
            <a:endParaRPr lang="zh-CN" altLang="en-US" sz="1805"/>
          </a:p>
        </p:txBody>
      </p:sp>
      <p:sp>
        <p:nvSpPr>
          <p:cNvPr id="7" name="右箭头 6"/>
          <p:cNvSpPr/>
          <p:nvPr/>
        </p:nvSpPr>
        <p:spPr>
          <a:xfrm>
            <a:off x="2900680" y="4768850"/>
            <a:ext cx="823595" cy="3549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5354" tIns="47676" rIns="95354" bIns="47676" rtlCol="0" anchor="ctr"/>
          <a:lstStyle/>
          <a:p>
            <a:pPr algn="ctr"/>
            <a:endParaRPr lang="zh-CN" altLang="en-US" sz="1805"/>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7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3" grpId="0" bldLvl="0" animBg="1"/>
      <p:bldP spid="5" grpId="0" animBg="1"/>
      <p:bldP spid="5" grpId="1" bldLvl="0" animBg="1"/>
      <p:bldP spid="6" grpId="0" bldLvl="0" animBg="1"/>
      <p:bldP spid="8" grpId="0" bldLvl="0" animBg="1"/>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4"/>
          <p:cNvSpPr/>
          <p:nvPr>
            <p:custDataLst>
              <p:tags r:id="rId1"/>
            </p:custDataLst>
          </p:nvPr>
        </p:nvSpPr>
        <p:spPr>
          <a:xfrm>
            <a:off x="8652745" y="6583051"/>
            <a:ext cx="3515872" cy="647700"/>
          </a:xfrm>
          <a:prstGeom prst="rect">
            <a:avLst/>
          </a:prstGeom>
          <a:solidFill>
            <a:schemeClr val="bg1"/>
          </a:solidFill>
          <a:ln>
            <a:noFill/>
            <a:miter lim="800000"/>
          </a:ln>
        </p:spPr>
        <p:txBody>
          <a:bodyPr wrap="square" lIns="128577" tIns="64288" rIns="128577" bIns="64288">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3375">
                <a:solidFill>
                  <a:srgbClr val="C00000"/>
                </a:solidFill>
                <a:latin typeface="华文新魏" panose="02010800040101010101" pitchFamily="2" charset="-122"/>
                <a:ea typeface="华文新魏" panose="02010800040101010101" pitchFamily="2" charset="-122"/>
              </a:rPr>
              <a:t>海南经济特区</a:t>
            </a:r>
            <a:endParaRPr lang="zh-CN" altLang="en-US" sz="3375">
              <a:solidFill>
                <a:srgbClr val="C00000"/>
              </a:solidFill>
              <a:latin typeface="华文新魏" panose="02010800040101010101" pitchFamily="2" charset="-122"/>
              <a:ea typeface="华文新魏" panose="02010800040101010101" pitchFamily="2" charset="-122"/>
            </a:endParaRPr>
          </a:p>
        </p:txBody>
      </p:sp>
      <p:pic>
        <p:nvPicPr>
          <p:cNvPr id="57347" name="图片 6"/>
          <p:cNvPicPr>
            <a:picLocks noChangeAspect="1"/>
          </p:cNvPicPr>
          <p:nvPr>
            <p:custDataLst>
              <p:tags r:id="rId2"/>
            </p:custDataLst>
          </p:nvPr>
        </p:nvPicPr>
        <p:blipFill>
          <a:blip r:embed="rId3"/>
          <a:stretch>
            <a:fillRect/>
          </a:stretch>
        </p:blipFill>
        <p:spPr>
          <a:xfrm>
            <a:off x="7348525" y="-212626"/>
            <a:ext cx="5600281" cy="3877504"/>
          </a:xfrm>
          <a:prstGeom prst="rect">
            <a:avLst/>
          </a:prstGeom>
          <a:noFill/>
          <a:ln>
            <a:miter lim="800000"/>
            <a:headEnd/>
            <a:tailEnd/>
          </a:ln>
        </p:spPr>
      </p:pic>
      <p:pic>
        <p:nvPicPr>
          <p:cNvPr id="57348" name="图片 7"/>
          <p:cNvPicPr>
            <a:picLocks noChangeAspect="1"/>
          </p:cNvPicPr>
          <p:nvPr>
            <p:custDataLst>
              <p:tags r:id="rId4"/>
            </p:custDataLst>
          </p:nvPr>
        </p:nvPicPr>
        <p:blipFill>
          <a:blip r:embed="rId5"/>
          <a:stretch>
            <a:fillRect/>
          </a:stretch>
        </p:blipFill>
        <p:spPr>
          <a:xfrm>
            <a:off x="7425539" y="3105687"/>
            <a:ext cx="5523266" cy="3857413"/>
          </a:xfrm>
          <a:prstGeom prst="rect">
            <a:avLst/>
          </a:prstGeom>
          <a:noFill/>
          <a:ln>
            <a:miter lim="800000"/>
            <a:headEnd/>
            <a:tailEnd/>
          </a:ln>
        </p:spPr>
      </p:pic>
      <p:sp>
        <p:nvSpPr>
          <p:cNvPr id="57349" name="矩形 8"/>
          <p:cNvSpPr/>
          <p:nvPr>
            <p:custDataLst>
              <p:tags r:id="rId6"/>
            </p:custDataLst>
          </p:nvPr>
        </p:nvSpPr>
        <p:spPr>
          <a:xfrm>
            <a:off x="78105" y="1725930"/>
            <a:ext cx="7378700" cy="4857115"/>
          </a:xfrm>
          <a:prstGeom prst="rect">
            <a:avLst/>
          </a:prstGeom>
          <a:solidFill>
            <a:schemeClr val="bg1"/>
          </a:solidFill>
          <a:ln w="28575" cmpd="sng">
            <a:solidFill>
              <a:schemeClr val="tx1"/>
            </a:solidFill>
            <a:prstDash val="solid"/>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10000"/>
              </a:lnSpc>
            </a:pPr>
            <a:r>
              <a:rPr lang="en-US" altLang="zh-CN" sz="3375" b="1">
                <a:latin typeface="宋体" panose="02010600030101010101" pitchFamily="2" charset="-122"/>
                <a:cs typeface="宋体" panose="02010600030101010101" pitchFamily="2" charset="-122"/>
              </a:rPr>
              <a:t>  </a:t>
            </a:r>
            <a:r>
              <a:rPr lang="zh-CN" altLang="en-US" sz="3200" b="1">
                <a:latin typeface="宋体" panose="02010600030101010101" pitchFamily="2" charset="-122"/>
                <a:cs typeface="宋体" panose="02010600030101010101" pitchFamily="2" charset="-122"/>
              </a:rPr>
              <a:t>“</a:t>
            </a:r>
            <a:r>
              <a:rPr lang="en-US" altLang="zh-CN" sz="3200" b="1">
                <a:latin typeface="宋体" panose="02010600030101010101" pitchFamily="2" charset="-122"/>
                <a:cs typeface="宋体" panose="02010600030101010101" pitchFamily="2" charset="-122"/>
              </a:rPr>
              <a:t>2018</a:t>
            </a:r>
            <a:r>
              <a:rPr lang="zh-CN" altLang="en-US" sz="3200" b="1">
                <a:latin typeface="宋体" panose="02010600030101010101" pitchFamily="2" charset="-122"/>
                <a:cs typeface="宋体" panose="02010600030101010101" pitchFamily="2" charset="-122"/>
              </a:rPr>
              <a:t>年是中国改革开放</a:t>
            </a:r>
            <a:r>
              <a:rPr lang="en-US" altLang="zh-CN" sz="3200" b="1">
                <a:latin typeface="宋体" panose="02010600030101010101" pitchFamily="2" charset="-122"/>
                <a:cs typeface="宋体" panose="02010600030101010101" pitchFamily="2" charset="-122"/>
              </a:rPr>
              <a:t>40</a:t>
            </a:r>
            <a:r>
              <a:rPr lang="zh-CN" altLang="en-US" sz="3200" b="1">
                <a:latin typeface="宋体" panose="02010600030101010101" pitchFamily="2" charset="-122"/>
                <a:cs typeface="宋体" panose="02010600030101010101" pitchFamily="2" charset="-122"/>
              </a:rPr>
              <a:t>周年，也是海南建省办经济特区</a:t>
            </a:r>
            <a:r>
              <a:rPr lang="en-US" altLang="zh-CN" sz="3200" b="1">
                <a:latin typeface="宋体" panose="02010600030101010101" pitchFamily="2" charset="-122"/>
                <a:cs typeface="宋体" panose="02010600030101010101" pitchFamily="2" charset="-122"/>
              </a:rPr>
              <a:t>30</a:t>
            </a:r>
            <a:r>
              <a:rPr lang="zh-CN" altLang="en-US" sz="3200" b="1">
                <a:latin typeface="宋体" panose="02010600030101010101" pitchFamily="2" charset="-122"/>
                <a:cs typeface="宋体" panose="02010600030101010101" pitchFamily="2" charset="-122"/>
              </a:rPr>
              <a:t>周年。海南省可谓是“因改革开放而生，因改革开放而兴”。</a:t>
            </a:r>
            <a:r>
              <a:rPr lang="zh-CN" altLang="en-US" sz="3200" b="1">
                <a:solidFill>
                  <a:srgbClr val="C00000"/>
                </a:solidFill>
                <a:latin typeface="宋体" panose="02010600030101010101" pitchFamily="2" charset="-122"/>
                <a:cs typeface="宋体" panose="02010600030101010101" pitchFamily="2" charset="-122"/>
              </a:rPr>
              <a:t>改革开放以来，海南从一个较为封闭落后的边陲岛屿，发展成为中国最开放、最具活力的地区之一</a:t>
            </a:r>
            <a:r>
              <a:rPr lang="zh-CN" altLang="en-US" sz="3200" b="1">
                <a:latin typeface="宋体" panose="02010600030101010101" pitchFamily="2" charset="-122"/>
                <a:cs typeface="宋体" panose="02010600030101010101" pitchFamily="2" charset="-122"/>
              </a:rPr>
              <a:t>，经济社会发展取得巨大成就。”</a:t>
            </a:r>
            <a:endParaRPr lang="zh-CN" altLang="en-US" sz="3600" b="1">
              <a:latin typeface="宋体" panose="02010600030101010101" pitchFamily="2" charset="-122"/>
              <a:cs typeface="宋体" panose="02010600030101010101" pitchFamily="2" charset="-122"/>
            </a:endParaRPr>
          </a:p>
          <a:p>
            <a:pPr marL="0" lvl="0" indent="0" eaLnBrk="1" hangingPunct="1">
              <a:lnSpc>
                <a:spcPct val="110000"/>
              </a:lnSpc>
            </a:pPr>
            <a:r>
              <a:rPr lang="en-US" altLang="zh-CN" sz="3200" b="1">
                <a:latin typeface="华文楷体" panose="02010600040101010101" pitchFamily="2" charset="-122"/>
                <a:ea typeface="华文楷体" panose="02010600040101010101" pitchFamily="2" charset="-122"/>
                <a:cs typeface="华文楷体" panose="02010600040101010101" pitchFamily="2" charset="-122"/>
              </a:rPr>
              <a:t>       </a:t>
            </a:r>
            <a:r>
              <a:rPr lang="en-US" altLang="zh-CN" sz="2800">
                <a:latin typeface="宋体" panose="02010600030101010101" pitchFamily="2" charset="-122"/>
                <a:cs typeface="宋体" panose="02010600030101010101" pitchFamily="2" charset="-122"/>
              </a:rPr>
              <a:t> </a:t>
            </a:r>
            <a:r>
              <a:rPr lang="en-US" altLang="zh-CN" sz="2400">
                <a:latin typeface="宋体" panose="02010600030101010101" pitchFamily="2" charset="-122"/>
                <a:cs typeface="宋体" panose="02010600030101010101" pitchFamily="2" charset="-122"/>
              </a:rPr>
              <a:t>——2018</a:t>
            </a:r>
            <a:r>
              <a:rPr lang="zh-CN" altLang="en-US" sz="2400">
                <a:latin typeface="宋体" panose="02010600030101010101" pitchFamily="2" charset="-122"/>
                <a:cs typeface="宋体" panose="02010600030101010101" pitchFamily="2" charset="-122"/>
              </a:rPr>
              <a:t>年</a:t>
            </a:r>
            <a:r>
              <a:rPr lang="en-US" altLang="zh-CN" sz="2400">
                <a:latin typeface="宋体" panose="02010600030101010101" pitchFamily="2" charset="-122"/>
                <a:cs typeface="宋体" panose="02010600030101010101" pitchFamily="2" charset="-122"/>
              </a:rPr>
              <a:t>4</a:t>
            </a:r>
            <a:r>
              <a:rPr lang="zh-CN" altLang="en-US" sz="2400">
                <a:latin typeface="宋体" panose="02010600030101010101" pitchFamily="2" charset="-122"/>
                <a:cs typeface="宋体" panose="02010600030101010101" pitchFamily="2" charset="-122"/>
              </a:rPr>
              <a:t>月习近平在博鳌亚洲论坛开幕式演讲</a:t>
            </a:r>
            <a:r>
              <a:rPr lang="en-US" altLang="zh-CN" sz="2400">
                <a:latin typeface="宋体" panose="02010600030101010101" pitchFamily="2" charset="-122"/>
                <a:cs typeface="宋体" panose="02010600030101010101" pitchFamily="2" charset="-122"/>
              </a:rPr>
              <a:t>《</a:t>
            </a:r>
            <a:r>
              <a:rPr lang="zh-CN" altLang="en-US" sz="2400">
                <a:latin typeface="宋体" panose="02010600030101010101" pitchFamily="2" charset="-122"/>
                <a:cs typeface="宋体" panose="02010600030101010101" pitchFamily="2" charset="-122"/>
              </a:rPr>
              <a:t>开放共创繁荣，创新引领未来</a:t>
            </a:r>
            <a:r>
              <a:rPr lang="en-US" altLang="zh-CN" sz="2400">
                <a:latin typeface="宋体" panose="02010600030101010101" pitchFamily="2" charset="-122"/>
                <a:cs typeface="宋体" panose="02010600030101010101" pitchFamily="2" charset="-122"/>
              </a:rPr>
              <a:t>》</a:t>
            </a:r>
            <a:endParaRPr lang="zh-CN" altLang="en-US" sz="2400">
              <a:latin typeface="宋体" panose="02010600030101010101" pitchFamily="2" charset="-122"/>
              <a:cs typeface="宋体" panose="02010600030101010101" pitchFamily="2" charset="-122"/>
            </a:endParaRPr>
          </a:p>
        </p:txBody>
      </p:sp>
      <p:sp>
        <p:nvSpPr>
          <p:cNvPr id="2" name="文本框 1"/>
          <p:cNvSpPr txBox="1"/>
          <p:nvPr/>
        </p:nvSpPr>
        <p:spPr>
          <a:xfrm>
            <a:off x="236220" y="591820"/>
            <a:ext cx="6896735" cy="706755"/>
          </a:xfrm>
          <a:prstGeom prst="rect">
            <a:avLst/>
          </a:prstGeom>
          <a:noFill/>
        </p:spPr>
        <p:txBody>
          <a:bodyPr wrap="square" rtlCol="0">
            <a:spAutoFit/>
          </a:bodyPr>
          <a:lstStyle/>
          <a:p>
            <a:pPr algn="ctr"/>
            <a:r>
              <a:rPr lang="zh-CN" altLang="en-US" sz="4000" b="1">
                <a:gradFill>
                  <a:gsLst>
                    <a:gs pos="0">
                      <a:srgbClr val="007BD3"/>
                    </a:gs>
                    <a:gs pos="100000">
                      <a:srgbClr val="034373"/>
                    </a:gs>
                  </a:gsLst>
                  <a:lin scaled="0"/>
                </a:gradFill>
                <a:latin typeface="楷体" panose="02010609060101010101" charset="-122"/>
                <a:ea typeface="楷体" panose="02010609060101010101" charset="-122"/>
              </a:rPr>
              <a:t>讲一讲：海南经济特区的故事</a:t>
            </a:r>
            <a:endParaRPr lang="zh-CN" altLang="en-US" sz="4000" b="1">
              <a:gradFill>
                <a:gsLst>
                  <a:gs pos="0">
                    <a:srgbClr val="007BD3"/>
                  </a:gs>
                  <a:gs pos="100000">
                    <a:srgbClr val="034373"/>
                  </a:gs>
                </a:gsLst>
                <a:lin scaled="0"/>
              </a:gra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ox(in)">
                                      <p:cBhvr>
                                        <p:cTn id="7" dur="20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bldLvl="0" animBg="1"/>
      <p:bldP spid="5734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15" name="菱形 14"/>
          <p:cNvSpPr/>
          <p:nvPr/>
        </p:nvSpPr>
        <p:spPr>
          <a:xfrm>
            <a:off x="-4083793" y="-3019060"/>
            <a:ext cx="12835136" cy="12835136"/>
          </a:xfrm>
          <a:prstGeom prst="diamond">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魂心" pitchFamily="1" charset="-128"/>
              <a:ea typeface="魂心" pitchFamily="1" charset="-128"/>
              <a:cs typeface="魂心" pitchFamily="1" charset="-128"/>
            </a:endParaRPr>
          </a:p>
        </p:txBody>
      </p:sp>
      <p:sp>
        <p:nvSpPr>
          <p:cNvPr id="7" name="矩形 259"/>
          <p:cNvSpPr>
            <a:spLocks noChangeArrowheads="1"/>
          </p:cNvSpPr>
          <p:nvPr/>
        </p:nvSpPr>
        <p:spPr bwMode="auto">
          <a:xfrm>
            <a:off x="237158" y="0"/>
            <a:ext cx="68389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3800" cap="all" dirty="0">
                <a:solidFill>
                  <a:schemeClr val="bg1"/>
                </a:solidFill>
                <a:latin typeface="汉仪尚巍手书W" pitchFamily="18" charset="-122"/>
                <a:ea typeface="汉仪尚巍手书W" pitchFamily="18" charset="-122"/>
                <a:cs typeface="Arial" panose="020B0604020202020204" pitchFamily="34" charset="0"/>
              </a:rPr>
              <a:t>改</a:t>
            </a:r>
            <a:endParaRPr lang="zh-CN" altLang="en-US" sz="13800" cap="all" dirty="0">
              <a:solidFill>
                <a:schemeClr val="bg1"/>
              </a:solidFill>
              <a:latin typeface="汉仪尚巍手书W" pitchFamily="18" charset="-122"/>
              <a:ea typeface="汉仪尚巍手书W" pitchFamily="18" charset="-122"/>
              <a:cs typeface="Arial" panose="020B0604020202020204" pitchFamily="34" charset="0"/>
            </a:endParaRPr>
          </a:p>
        </p:txBody>
      </p:sp>
      <p:sp>
        <p:nvSpPr>
          <p:cNvPr id="3" name="TextBox 2"/>
          <p:cNvSpPr txBox="1"/>
          <p:nvPr/>
        </p:nvSpPr>
        <p:spPr>
          <a:xfrm>
            <a:off x="1388815" y="2551460"/>
            <a:ext cx="1115690" cy="3513137"/>
          </a:xfrm>
          <a:prstGeom prst="rect">
            <a:avLst/>
          </a:prstGeom>
          <a:noFill/>
        </p:spPr>
        <p:txBody>
          <a:bodyPr vert="eaVert" wrap="square" rtlCol="0">
            <a:spAutoFit/>
          </a:bodyPr>
          <a:lstStyle/>
          <a:p>
            <a:pPr marL="36195">
              <a:lnSpc>
                <a:spcPct val="150000"/>
              </a:lnSpc>
            </a:pPr>
            <a:r>
              <a:rPr lang="zh-CN" altLang="en-US" sz="4400" dirty="0">
                <a:solidFill>
                  <a:schemeClr val="bg1"/>
                </a:solidFill>
                <a:latin typeface="默陌山魂手迹" pitchFamily="2" charset="-122"/>
                <a:ea typeface="默陌山魂手迹" pitchFamily="2" charset="-122"/>
              </a:rPr>
              <a:t>影响世界的</a:t>
            </a:r>
            <a:endParaRPr lang="zh-CN" altLang="en-US" sz="4400" dirty="0">
              <a:solidFill>
                <a:schemeClr val="bg1"/>
              </a:solidFill>
              <a:latin typeface="默陌山魂手迹" pitchFamily="2" charset="-122"/>
              <a:ea typeface="默陌山魂手迹" pitchFamily="2" charset="-122"/>
            </a:endParaRPr>
          </a:p>
        </p:txBody>
      </p:sp>
      <p:sp>
        <p:nvSpPr>
          <p:cNvPr id="14" name="TextBox 13"/>
          <p:cNvSpPr txBox="1"/>
          <p:nvPr/>
        </p:nvSpPr>
        <p:spPr>
          <a:xfrm>
            <a:off x="237158" y="1845586"/>
            <a:ext cx="1431161" cy="3127142"/>
          </a:xfrm>
          <a:prstGeom prst="rect">
            <a:avLst/>
          </a:prstGeom>
          <a:noFill/>
        </p:spPr>
        <p:txBody>
          <a:bodyPr vert="eaVert" wrap="square" rtlCol="0">
            <a:spAutoFit/>
          </a:bodyPr>
          <a:lstStyle/>
          <a:p>
            <a:pPr marL="36195">
              <a:lnSpc>
                <a:spcPct val="150000"/>
              </a:lnSpc>
            </a:pPr>
            <a:r>
              <a:rPr lang="zh-CN" altLang="en-US" sz="5400" spc="100" dirty="0">
                <a:solidFill>
                  <a:schemeClr val="bg1"/>
                </a:solidFill>
                <a:latin typeface="默陌山魂手迹" pitchFamily="2" charset="-122"/>
                <a:ea typeface="默陌山魂手迹" pitchFamily="2" charset="-122"/>
              </a:rPr>
              <a:t>变中国</a:t>
            </a:r>
            <a:endParaRPr lang="zh-CN" altLang="en-US" sz="5400" spc="100" dirty="0">
              <a:solidFill>
                <a:schemeClr val="bg1"/>
              </a:solidFill>
              <a:latin typeface="默陌山魂手迹" pitchFamily="2" charset="-122"/>
              <a:ea typeface="默陌山魂手迹" pitchFamily="2" charset="-122"/>
            </a:endParaRPr>
          </a:p>
        </p:txBody>
      </p:sp>
      <p:sp>
        <p:nvSpPr>
          <p:cNvPr id="20" name="矩形 259"/>
          <p:cNvSpPr>
            <a:spLocks noChangeArrowheads="1"/>
          </p:cNvSpPr>
          <p:nvPr/>
        </p:nvSpPr>
        <p:spPr bwMode="auto">
          <a:xfrm>
            <a:off x="5493271" y="1910351"/>
            <a:ext cx="68389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6600" cap="all" dirty="0">
                <a:solidFill>
                  <a:schemeClr val="bg1"/>
                </a:solidFill>
                <a:latin typeface="汉仪尚巍手书W" pitchFamily="18" charset="-122"/>
                <a:ea typeface="汉仪尚巍手书W" pitchFamily="18" charset="-122"/>
                <a:cs typeface="Arial" panose="020B0604020202020204" pitchFamily="34" charset="0"/>
              </a:rPr>
              <a:t>年</a:t>
            </a:r>
            <a:endParaRPr lang="zh-CN" altLang="en-US" sz="16600" cap="all" dirty="0">
              <a:solidFill>
                <a:schemeClr val="bg1"/>
              </a:solidFill>
              <a:latin typeface="汉仪尚巍手书W" pitchFamily="18" charset="-122"/>
              <a:ea typeface="汉仪尚巍手书W" pitchFamily="18" charset="-122"/>
              <a:cs typeface="Arial" panose="020B0604020202020204" pitchFamily="34" charset="0"/>
            </a:endParaRPr>
          </a:p>
        </p:txBody>
      </p:sp>
      <p:sp>
        <p:nvSpPr>
          <p:cNvPr id="8" name="TextBox 7"/>
          <p:cNvSpPr txBox="1"/>
          <p:nvPr/>
        </p:nvSpPr>
        <p:spPr>
          <a:xfrm>
            <a:off x="2517203" y="800219"/>
            <a:ext cx="3949774" cy="3153410"/>
          </a:xfrm>
          <a:prstGeom prst="rect">
            <a:avLst/>
          </a:prstGeom>
          <a:noFill/>
        </p:spPr>
        <p:txBody>
          <a:bodyPr wrap="square" rtlCol="0">
            <a:spAutoFit/>
          </a:bodyPr>
          <a:lstStyle/>
          <a:p>
            <a:r>
              <a:rPr lang="en-US" altLang="zh-CN" sz="19900" dirty="0">
                <a:solidFill>
                  <a:schemeClr val="bg1"/>
                </a:solidFill>
                <a:latin typeface="方正粗黑宋简体" panose="02000000000000000000" pitchFamily="2" charset="-122"/>
                <a:ea typeface="方正粗黑宋简体" panose="02000000000000000000" pitchFamily="2" charset="-122"/>
              </a:rPr>
              <a:t>43</a:t>
            </a:r>
            <a:endParaRPr lang="zh-CN" altLang="en-US" sz="19900" dirty="0">
              <a:solidFill>
                <a:schemeClr val="bg1"/>
              </a:solidFill>
              <a:latin typeface="方正粗黑宋简体" panose="02000000000000000000" pitchFamily="2" charset="-122"/>
              <a:ea typeface="方正粗黑宋简体" panose="02000000000000000000" pitchFamily="2" charset="-122"/>
            </a:endParaRPr>
          </a:p>
        </p:txBody>
      </p:sp>
      <p:sp>
        <p:nvSpPr>
          <p:cNvPr id="23" name="Pentagon 3"/>
          <p:cNvSpPr/>
          <p:nvPr/>
        </p:nvSpPr>
        <p:spPr>
          <a:xfrm flipH="1">
            <a:off x="6368415" y="365125"/>
            <a:ext cx="6532880" cy="12255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6000" b="1" dirty="0">
                <a:solidFill>
                  <a:schemeClr val="tx1"/>
                </a:solidFill>
                <a:latin typeface="叶根友毛笔行书2.0版" panose="02010601030101010101" charset="-122"/>
                <a:ea typeface="叶根友毛笔行书2.0版" panose="02010601030101010101" charset="-122"/>
                <a:cs typeface="叶根友毛笔行书2.0版" panose="02010601030101010101" charset="-122"/>
              </a:rPr>
              <a:t>第九课 对外开放</a:t>
            </a:r>
            <a:endParaRPr lang="zh-CN" altLang="en-US" sz="4800" dirty="0">
              <a:solidFill>
                <a:schemeClr val="tx1"/>
              </a:solidFill>
              <a:latin typeface="汉仪尚巍手书W" pitchFamily="18" charset="-122"/>
              <a:ea typeface="汉仪尚巍手书W" pitchFamily="18" charset="-122"/>
            </a:endParaRPr>
          </a:p>
          <a:p>
            <a:pPr algn="ctr">
              <a:lnSpc>
                <a:spcPct val="120000"/>
              </a:lnSpc>
            </a:pPr>
            <a:endParaRPr lang="en-GB" sz="1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Pentagon 3"/>
          <p:cNvSpPr/>
          <p:nvPr/>
        </p:nvSpPr>
        <p:spPr>
          <a:xfrm flipH="1">
            <a:off x="6032500" y="6205220"/>
            <a:ext cx="6869430" cy="98234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800" b="1" dirty="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rPr>
              <a:t>常州市武进区淹城初级中学 张敏明</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13" name="TextBox 12"/>
          <p:cNvSpPr txBox="1"/>
          <p:nvPr/>
        </p:nvSpPr>
        <p:spPr>
          <a:xfrm>
            <a:off x="2897505" y="3484880"/>
            <a:ext cx="2782570" cy="706755"/>
          </a:xfrm>
          <a:prstGeom prst="rect">
            <a:avLst/>
          </a:prstGeom>
          <a:noFill/>
        </p:spPr>
        <p:txBody>
          <a:bodyPr wrap="square" rtlCol="0">
            <a:spAutoFit/>
          </a:bodyPr>
          <a:lstStyle/>
          <a:p>
            <a:r>
              <a:rPr lang="en-US" altLang="zh-CN" sz="4000" b="1" dirty="0">
                <a:solidFill>
                  <a:schemeClr val="bg1"/>
                </a:solidFill>
              </a:rPr>
              <a:t>1978-2021</a:t>
            </a:r>
            <a:endParaRPr lang="zh-CN" altLang="en-US" sz="40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par>
                          <p:cTn id="17" fill="hold">
                            <p:stCondLst>
                              <p:cond delay="100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0"/>
                                        </p:tgtEl>
                                        <p:attrNameLst>
                                          <p:attrName>ppt_y</p:attrName>
                                        </p:attrNameLst>
                                      </p:cBhvr>
                                      <p:tavLst>
                                        <p:tav tm="0">
                                          <p:val>
                                            <p:strVal val="#ppt_y"/>
                                          </p:val>
                                        </p:tav>
                                        <p:tav tm="100000">
                                          <p:val>
                                            <p:strVal val="#ppt_y"/>
                                          </p:val>
                                        </p:tav>
                                      </p:tavLst>
                                    </p:anim>
                                    <p:anim calcmode="lin" valueType="num">
                                      <p:cBhvr>
                                        <p:cTn id="2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0"/>
                                        </p:tgtEl>
                                      </p:cBhvr>
                                    </p:animEffect>
                                  </p:childTnLst>
                                </p:cTn>
                              </p:par>
                            </p:childTnLst>
                          </p:cTn>
                        </p:par>
                        <p:par>
                          <p:cTn id="29" fill="hold">
                            <p:stCondLst>
                              <p:cond delay="20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20"/>
                                        </p:tgtEl>
                                      </p:cBhvr>
                                    </p:animEffect>
                                    <p:animScale>
                                      <p:cBhvr>
                                        <p:cTn id="32"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7" grpId="1"/>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4879" y="159941"/>
            <a:ext cx="11120197" cy="553998"/>
          </a:xfrm>
          <a:prstGeom prst="rect">
            <a:avLst/>
          </a:prstGeom>
        </p:spPr>
        <p:txBody>
          <a:bodyPr wrap="square" lIns="0" tIns="0" rIns="0" bIns="0">
            <a:spAutoFit/>
          </a:bodyPr>
          <a:lstStyle/>
          <a:p>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二、如何扩大开放</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grpSp>
        <p:nvGrpSpPr>
          <p:cNvPr id="3" name="组合 1"/>
          <p:cNvGrpSpPr/>
          <p:nvPr/>
        </p:nvGrpSpPr>
        <p:grpSpPr bwMode="auto">
          <a:xfrm>
            <a:off x="3981103" y="1356502"/>
            <a:ext cx="5007202" cy="5047117"/>
            <a:chOff x="664947" y="870994"/>
            <a:chExt cx="4422109" cy="3344929"/>
          </a:xfrm>
        </p:grpSpPr>
        <p:pic>
          <p:nvPicPr>
            <p:cNvPr id="4" name="图片 33" descr="2306315_123041034_2.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78335" y="898717"/>
              <a:ext cx="1240848" cy="186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4" descr="浦东陆家嘴金融贸易区全景（2008年4月）.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289" y="889969"/>
              <a:ext cx="3004767" cy="185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7" descr="503707_20140413081534905329_1.jpg"/>
            <p:cNvPicPr>
              <a:picLocks noChangeAspect="1"/>
            </p:cNvPicPr>
            <p:nvPr/>
          </p:nvPicPr>
          <p:blipFill>
            <a:blip r:embed="rId3">
              <a:extLst>
                <a:ext uri="{28A0092B-C50C-407E-A947-70E740481C1C}">
                  <a14:useLocalDpi xmlns:a14="http://schemas.microsoft.com/office/drawing/2010/main" val="0"/>
                </a:ext>
              </a:extLst>
            </a:blip>
            <a:srcRect l="23227" r="11371" b="8099"/>
            <a:stretch>
              <a:fillRect/>
            </a:stretch>
          </p:blipFill>
          <p:spPr bwMode="auto">
            <a:xfrm>
              <a:off x="3102776" y="2741886"/>
              <a:ext cx="1984280" cy="141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7"/>
            <p:cNvSpPr>
              <a:spLocks noChangeArrowheads="1"/>
            </p:cNvSpPr>
            <p:nvPr/>
          </p:nvSpPr>
          <p:spPr bwMode="auto">
            <a:xfrm>
              <a:off x="3122010" y="2763766"/>
              <a:ext cx="1105547" cy="2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r>
                <a:rPr lang="zh-CN" altLang="en-US" sz="1900">
                  <a:latin typeface="华文新魏" panose="02010800040101010101" pitchFamily="2" charset="-122"/>
                  <a:ea typeface="华文新魏" panose="02010800040101010101" pitchFamily="2" charset="-122"/>
                </a:rPr>
                <a:t>浦东机场</a:t>
              </a:r>
              <a:endParaRPr lang="zh-CN" altLang="en-US" sz="1900"/>
            </a:p>
          </p:txBody>
        </p:sp>
        <p:sp>
          <p:nvSpPr>
            <p:cNvPr id="8" name="矩形 49"/>
            <p:cNvSpPr>
              <a:spLocks noChangeArrowheads="1"/>
            </p:cNvSpPr>
            <p:nvPr/>
          </p:nvSpPr>
          <p:spPr bwMode="auto">
            <a:xfrm>
              <a:off x="664947" y="870994"/>
              <a:ext cx="1545809" cy="2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r>
                <a:rPr lang="zh-CN" altLang="en-US" sz="1600" dirty="0">
                  <a:latin typeface="华文新魏" panose="02010800040101010101" pitchFamily="2" charset="-122"/>
                  <a:ea typeface="华文新魏" panose="02010800040101010101" pitchFamily="2" charset="-122"/>
                </a:rPr>
                <a:t>东方明珠电视塔</a:t>
              </a:r>
              <a:endParaRPr lang="zh-CN" altLang="en-US" sz="1600" dirty="0"/>
            </a:p>
          </p:txBody>
        </p:sp>
        <p:sp>
          <p:nvSpPr>
            <p:cNvPr id="9" name="矩形 55"/>
            <p:cNvSpPr>
              <a:spLocks noChangeArrowheads="1"/>
            </p:cNvSpPr>
            <p:nvPr/>
          </p:nvSpPr>
          <p:spPr bwMode="auto">
            <a:xfrm>
              <a:off x="2819230" y="870994"/>
              <a:ext cx="2034988" cy="2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r>
                <a:rPr lang="zh-CN" altLang="en-US" sz="1900">
                  <a:latin typeface="华文新魏" panose="02010800040101010101" pitchFamily="2" charset="-122"/>
                  <a:ea typeface="华文新魏" panose="02010800040101010101" pitchFamily="2" charset="-122"/>
                </a:rPr>
                <a:t>陆家嘴金融贺易区</a:t>
              </a:r>
              <a:endParaRPr lang="zh-CN" altLang="en-US" sz="1900"/>
            </a:p>
          </p:txBody>
        </p:sp>
        <p:pic>
          <p:nvPicPr>
            <p:cNvPr id="10" name="图片 61" descr="11116584_130324963000_2.jpg"/>
            <p:cNvPicPr>
              <a:picLocks noChangeAspect="1"/>
            </p:cNvPicPr>
            <p:nvPr/>
          </p:nvPicPr>
          <p:blipFill>
            <a:blip r:embed="rId4">
              <a:extLst>
                <a:ext uri="{28A0092B-C50C-407E-A947-70E740481C1C}">
                  <a14:useLocalDpi xmlns:a14="http://schemas.microsoft.com/office/drawing/2010/main" val="0"/>
                </a:ext>
              </a:extLst>
            </a:blip>
            <a:srcRect b="3780"/>
            <a:stretch>
              <a:fillRect/>
            </a:stretch>
          </p:blipFill>
          <p:spPr bwMode="auto">
            <a:xfrm>
              <a:off x="790552" y="2772602"/>
              <a:ext cx="2255530" cy="144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62"/>
            <p:cNvSpPr>
              <a:spLocks noChangeArrowheads="1"/>
            </p:cNvSpPr>
            <p:nvPr/>
          </p:nvSpPr>
          <p:spPr bwMode="auto">
            <a:xfrm>
              <a:off x="778489" y="2741680"/>
              <a:ext cx="1105547" cy="2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r>
                <a:rPr lang="zh-CN" altLang="en-US" sz="1900">
                  <a:latin typeface="华文新魏" panose="02010800040101010101" pitchFamily="2" charset="-122"/>
                  <a:ea typeface="华文新魏" panose="02010800040101010101" pitchFamily="2" charset="-122"/>
                </a:rPr>
                <a:t>南浦大桥</a:t>
              </a:r>
              <a:endParaRPr lang="zh-CN" altLang="en-US" sz="1900">
                <a:latin typeface="华文新魏" panose="02010800040101010101" pitchFamily="2" charset="-122"/>
                <a:ea typeface="华文新魏" panose="02010800040101010101" pitchFamily="2" charset="-122"/>
              </a:endParaRPr>
            </a:p>
          </p:txBody>
        </p:sp>
      </p:grpSp>
      <p:sp>
        <p:nvSpPr>
          <p:cNvPr id="12" name="矩形 11"/>
          <p:cNvSpPr/>
          <p:nvPr/>
        </p:nvSpPr>
        <p:spPr>
          <a:xfrm>
            <a:off x="9165679" y="3904357"/>
            <a:ext cx="3388481" cy="1930337"/>
          </a:xfrm>
          <a:prstGeom prst="rect">
            <a:avLst/>
          </a:prstGeom>
          <a:noFill/>
          <a:ln>
            <a:noFill/>
          </a:ln>
        </p:spPr>
        <p:txBody>
          <a:bodyPr wrap="square">
            <a:spAutoFit/>
          </a:bodyPr>
          <a:lstStyle/>
          <a:p>
            <a:pPr>
              <a:lnSpc>
                <a:spcPct val="150000"/>
              </a:lnSpc>
            </a:pPr>
            <a:r>
              <a:rPr lang="zh-CN" altLang="en-US" sz="2800" dirty="0">
                <a:solidFill>
                  <a:srgbClr val="C00000"/>
                </a:solidFill>
                <a:latin typeface="黑体" panose="02010609060101010101" pitchFamily="49" charset="-122"/>
                <a:ea typeface="黑体" panose="02010609060101010101" pitchFamily="49" charset="-122"/>
              </a:rPr>
              <a:t>浦东面对的是太平洋，是欧美，是全世界。</a:t>
            </a:r>
            <a:endParaRPr lang="en-US" altLang="zh-CN" sz="2800" dirty="0">
              <a:solidFill>
                <a:srgbClr val="C00000"/>
              </a:solidFill>
              <a:latin typeface="黑体" panose="02010609060101010101" pitchFamily="49" charset="-122"/>
              <a:ea typeface="黑体" panose="02010609060101010101" pitchFamily="49" charset="-122"/>
            </a:endParaRPr>
          </a:p>
          <a:p>
            <a:pPr algn="r">
              <a:lnSpc>
                <a:spcPct val="150000"/>
              </a:lnSpc>
            </a:pPr>
            <a:r>
              <a:rPr lang="en-US" altLang="zh-CN" sz="2800" dirty="0">
                <a:solidFill>
                  <a:srgbClr val="C00000"/>
                </a:solidFill>
                <a:latin typeface="黑体" panose="02010609060101010101" pitchFamily="49" charset="-122"/>
                <a:ea typeface="黑体" panose="02010609060101010101" pitchFamily="49" charset="-122"/>
              </a:rPr>
              <a:t>——</a:t>
            </a:r>
            <a:r>
              <a:rPr lang="zh-CN" altLang="en-US" sz="2800" dirty="0">
                <a:solidFill>
                  <a:srgbClr val="C00000"/>
                </a:solidFill>
                <a:latin typeface="黑体" panose="02010609060101010101" pitchFamily="49" charset="-122"/>
                <a:ea typeface="黑体" panose="02010609060101010101" pitchFamily="49" charset="-122"/>
              </a:rPr>
              <a:t>邓小平</a:t>
            </a:r>
            <a:endParaRPr lang="zh-CN" altLang="en-US" sz="2800" dirty="0">
              <a:solidFill>
                <a:srgbClr val="C00000"/>
              </a:solidFill>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5"/>
          <a:stretch>
            <a:fillRect/>
          </a:stretch>
        </p:blipFill>
        <p:spPr>
          <a:xfrm>
            <a:off x="139165" y="1311753"/>
            <a:ext cx="3393174" cy="4920103"/>
          </a:xfrm>
          <a:prstGeom prst="rect">
            <a:avLst/>
          </a:prstGeom>
        </p:spPr>
      </p:pic>
      <p:sp>
        <p:nvSpPr>
          <p:cNvPr id="14" name="TextBox 13"/>
          <p:cNvSpPr txBox="1"/>
          <p:nvPr/>
        </p:nvSpPr>
        <p:spPr>
          <a:xfrm>
            <a:off x="9309695" y="1353584"/>
            <a:ext cx="4858488" cy="1384995"/>
          </a:xfrm>
          <a:prstGeom prst="rect">
            <a:avLst/>
          </a:prstGeom>
          <a:noFill/>
        </p:spPr>
        <p:txBody>
          <a:bodyPr wrap="square" rtlCol="0">
            <a:spAutoFit/>
          </a:bodyPr>
          <a:lstStyle/>
          <a:p>
            <a:pPr>
              <a:lnSpc>
                <a:spcPct val="150000"/>
              </a:lnSpc>
            </a:pPr>
            <a:r>
              <a:rPr lang="zh-CN" altLang="en-US" sz="2800" dirty="0">
                <a:solidFill>
                  <a:schemeClr val="tx2"/>
                </a:solidFill>
                <a:latin typeface="黑体" panose="02010609060101010101" pitchFamily="49" charset="-122"/>
                <a:ea typeface="黑体" panose="02010609060101010101" pitchFamily="49" charset="-122"/>
              </a:rPr>
              <a:t>宁要浦西一张床，</a:t>
            </a:r>
            <a:endParaRPr lang="en-US" altLang="zh-CN" sz="2800" dirty="0">
              <a:solidFill>
                <a:schemeClr val="tx2"/>
              </a:solidFill>
              <a:latin typeface="黑体" panose="02010609060101010101" pitchFamily="49" charset="-122"/>
              <a:ea typeface="黑体" panose="02010609060101010101" pitchFamily="49" charset="-122"/>
            </a:endParaRPr>
          </a:p>
          <a:p>
            <a:pPr>
              <a:lnSpc>
                <a:spcPct val="150000"/>
              </a:lnSpc>
            </a:pPr>
            <a:r>
              <a:rPr lang="zh-CN" altLang="en-US" sz="2800" dirty="0">
                <a:solidFill>
                  <a:schemeClr val="tx2"/>
                </a:solidFill>
                <a:latin typeface="黑体" panose="02010609060101010101" pitchFamily="49" charset="-122"/>
                <a:ea typeface="黑体" panose="02010609060101010101" pitchFamily="49" charset="-122"/>
              </a:rPr>
              <a:t>不要浦东一栋房。</a:t>
            </a:r>
            <a:endParaRPr lang="zh-CN" altLang="en-US" sz="2800" dirty="0">
              <a:solidFill>
                <a:schemeClr val="tx2"/>
              </a:solidFill>
              <a:latin typeface="黑体" panose="02010609060101010101" pitchFamily="49" charset="-122"/>
              <a:ea typeface="黑体" panose="02010609060101010101" pitchFamily="49" charset="-122"/>
            </a:endParaRPr>
          </a:p>
        </p:txBody>
      </p:sp>
      <p:sp>
        <p:nvSpPr>
          <p:cNvPr id="15" name="下箭头 14"/>
          <p:cNvSpPr/>
          <p:nvPr/>
        </p:nvSpPr>
        <p:spPr>
          <a:xfrm>
            <a:off x="10461823" y="2835700"/>
            <a:ext cx="576064" cy="936104"/>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组合 1"/>
          <p:cNvGrpSpPr/>
          <p:nvPr>
            <p:custDataLst>
              <p:tags r:id="rId1"/>
            </p:custDataLst>
          </p:nvPr>
        </p:nvGrpSpPr>
        <p:grpSpPr>
          <a:xfrm>
            <a:off x="524694" y="1026270"/>
            <a:ext cx="3839449" cy="3124691"/>
            <a:chOff x="1263459" y="317981"/>
            <a:chExt cx="6329931" cy="4326160"/>
          </a:xfrm>
        </p:grpSpPr>
        <p:pic>
          <p:nvPicPr>
            <p:cNvPr id="60434" name="图片 2" descr="11116584_130324963000_2.jpg"/>
            <p:cNvPicPr>
              <a:picLocks noChangeAspect="1"/>
            </p:cNvPicPr>
            <p:nvPr>
              <p:custDataLst>
                <p:tags r:id="rId2"/>
              </p:custDataLst>
            </p:nvPr>
          </p:nvPicPr>
          <p:blipFill>
            <a:blip r:embed="rId3"/>
            <a:stretch>
              <a:fillRect/>
            </a:stretch>
          </p:blipFill>
          <p:spPr>
            <a:xfrm>
              <a:off x="1263459" y="317981"/>
              <a:ext cx="6329931" cy="4326160"/>
            </a:xfrm>
            <a:prstGeom prst="rect">
              <a:avLst/>
            </a:prstGeom>
            <a:noFill/>
            <a:ln>
              <a:miter lim="800000"/>
              <a:headEnd/>
              <a:tailEnd/>
            </a:ln>
          </p:spPr>
        </p:pic>
        <p:sp>
          <p:nvSpPr>
            <p:cNvPr id="60435" name="矩形 3"/>
            <p:cNvSpPr/>
            <p:nvPr>
              <p:custDataLst>
                <p:tags r:id="rId4"/>
              </p:custDataLst>
            </p:nvPr>
          </p:nvSpPr>
          <p:spPr>
            <a:xfrm>
              <a:off x="3312236" y="483264"/>
              <a:ext cx="2157654" cy="504639"/>
            </a:xfrm>
            <a:prstGeom prst="rect">
              <a:avLst/>
            </a:prstGeom>
            <a:solidFill>
              <a:schemeClr val="bg1"/>
            </a:solidFill>
            <a:ln>
              <a:noFill/>
              <a:miter lim="800000"/>
            </a:ln>
          </p:spPr>
          <p:txBody>
            <a:bodyPr wrap="square" lIns="73580" tIns="36789" rIns="73580" bIns="36789">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1900" b="1">
                  <a:solidFill>
                    <a:schemeClr val="tx1"/>
                  </a:solidFill>
                  <a:latin typeface="华文新魏" panose="02010800040101010101" pitchFamily="2" charset="-122"/>
                  <a:ea typeface="华文新魏" panose="02010800040101010101" pitchFamily="2" charset="-122"/>
                </a:rPr>
                <a:t>南浦大桥</a:t>
              </a:r>
              <a:endParaRPr lang="zh-CN" altLang="en-US" sz="1900" b="1">
                <a:solidFill>
                  <a:schemeClr val="tx1"/>
                </a:solidFill>
                <a:latin typeface="华文新魏" panose="02010800040101010101" pitchFamily="2" charset="-122"/>
                <a:ea typeface="华文新魏" panose="02010800040101010101" pitchFamily="2" charset="-122"/>
              </a:endParaRPr>
            </a:p>
          </p:txBody>
        </p:sp>
      </p:grpSp>
      <p:grpSp>
        <p:nvGrpSpPr>
          <p:cNvPr id="60419" name="组合 4"/>
          <p:cNvGrpSpPr/>
          <p:nvPr>
            <p:custDataLst>
              <p:tags r:id="rId5"/>
            </p:custDataLst>
          </p:nvPr>
        </p:nvGrpSpPr>
        <p:grpSpPr>
          <a:xfrm>
            <a:off x="394767" y="4023423"/>
            <a:ext cx="3941468" cy="3157110"/>
            <a:chOff x="451662" y="2612974"/>
            <a:chExt cx="4393321" cy="2895691"/>
          </a:xfrm>
        </p:grpSpPr>
        <p:pic>
          <p:nvPicPr>
            <p:cNvPr id="60432" name="图片 33793" descr="W020091216309729946546"/>
            <p:cNvPicPr>
              <a:picLocks noChangeAspect="1"/>
            </p:cNvPicPr>
            <p:nvPr>
              <p:custDataLst>
                <p:tags r:id="rId6"/>
              </p:custDataLst>
            </p:nvPr>
          </p:nvPicPr>
          <p:blipFill>
            <a:blip r:embed="rId7"/>
            <a:stretch>
              <a:fillRect/>
            </a:stretch>
          </p:blipFill>
          <p:spPr>
            <a:xfrm>
              <a:off x="451662" y="2612974"/>
              <a:ext cx="4393321" cy="2895691"/>
            </a:xfrm>
            <a:prstGeom prst="rect">
              <a:avLst/>
            </a:prstGeom>
            <a:noFill/>
            <a:ln>
              <a:miter lim="800000"/>
              <a:headEnd/>
              <a:tailEnd/>
            </a:ln>
          </p:spPr>
        </p:pic>
        <p:sp>
          <p:nvSpPr>
            <p:cNvPr id="60433" name="矩形 6"/>
            <p:cNvSpPr/>
            <p:nvPr>
              <p:custDataLst>
                <p:tags r:id="rId8"/>
              </p:custDataLst>
            </p:nvPr>
          </p:nvSpPr>
          <p:spPr>
            <a:xfrm>
              <a:off x="1199803" y="2767898"/>
              <a:ext cx="2659901" cy="334309"/>
            </a:xfrm>
            <a:prstGeom prst="rect">
              <a:avLst/>
            </a:prstGeom>
            <a:solidFill>
              <a:schemeClr val="bg1"/>
            </a:solidFill>
            <a:ln>
              <a:noFill/>
              <a:miter lim="800000"/>
            </a:ln>
          </p:spPr>
          <p:txBody>
            <a:bodyPr wrap="square" lIns="73580" tIns="36789" rIns="73580" bIns="36789">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r>
                <a:rPr lang="zh-CN" altLang="en-US" sz="1900" b="1">
                  <a:latin typeface="华文新魏" panose="02010800040101010101" pitchFamily="2" charset="-122"/>
                  <a:ea typeface="华文新魏" panose="02010800040101010101" pitchFamily="2" charset="-122"/>
                </a:rPr>
                <a:t>东</a:t>
              </a:r>
              <a:r>
                <a:rPr lang="zh-CN" altLang="en-US" sz="1900" b="1">
                  <a:solidFill>
                    <a:schemeClr val="tx1"/>
                  </a:solidFill>
                  <a:latin typeface="华文新魏" panose="02010800040101010101" pitchFamily="2" charset="-122"/>
                  <a:ea typeface="华文新魏" panose="02010800040101010101" pitchFamily="2" charset="-122"/>
                </a:rPr>
                <a:t>方明珠电视塔</a:t>
              </a:r>
              <a:endParaRPr lang="zh-CN" altLang="en-US" sz="1900" b="1">
                <a:solidFill>
                  <a:schemeClr val="tx1"/>
                </a:solidFill>
                <a:latin typeface="华文新魏" panose="02010800040101010101" pitchFamily="2" charset="-122"/>
                <a:ea typeface="华文新魏" panose="02010800040101010101" pitchFamily="2" charset="-122"/>
              </a:endParaRPr>
            </a:p>
          </p:txBody>
        </p:sp>
      </p:grpSp>
      <p:grpSp>
        <p:nvGrpSpPr>
          <p:cNvPr id="60420" name="组合 7"/>
          <p:cNvGrpSpPr/>
          <p:nvPr>
            <p:custDataLst>
              <p:tags r:id="rId9"/>
            </p:custDataLst>
          </p:nvPr>
        </p:nvGrpSpPr>
        <p:grpSpPr>
          <a:xfrm>
            <a:off x="4358848" y="1036430"/>
            <a:ext cx="4140839" cy="3124691"/>
            <a:chOff x="4728210" y="1956627"/>
            <a:chExt cx="3938954" cy="2485305"/>
          </a:xfrm>
        </p:grpSpPr>
        <p:pic>
          <p:nvPicPr>
            <p:cNvPr id="60430" name="Picture 2" descr="QQ图片20150324161528"/>
            <p:cNvPicPr>
              <a:picLocks noChangeAspect="1"/>
            </p:cNvPicPr>
            <p:nvPr>
              <p:custDataLst>
                <p:tags r:id="rId10"/>
              </p:custDataLst>
            </p:nvPr>
          </p:nvPicPr>
          <p:blipFill>
            <a:blip r:embed="rId11"/>
            <a:stretch>
              <a:fillRect/>
            </a:stretch>
          </p:blipFill>
          <p:spPr>
            <a:xfrm>
              <a:off x="4728210" y="1956627"/>
              <a:ext cx="3938954" cy="2485305"/>
            </a:xfrm>
            <a:prstGeom prst="rect">
              <a:avLst/>
            </a:prstGeom>
            <a:noFill/>
            <a:ln>
              <a:miter lim="800000"/>
              <a:headEnd/>
              <a:tailEnd/>
            </a:ln>
          </p:spPr>
        </p:pic>
        <p:sp>
          <p:nvSpPr>
            <p:cNvPr id="60431" name="矩形 9"/>
            <p:cNvSpPr/>
            <p:nvPr>
              <p:custDataLst>
                <p:tags r:id="rId12"/>
              </p:custDataLst>
            </p:nvPr>
          </p:nvSpPr>
          <p:spPr>
            <a:xfrm>
              <a:off x="5694071" y="2063195"/>
              <a:ext cx="2420392" cy="289907"/>
            </a:xfrm>
            <a:prstGeom prst="rect">
              <a:avLst/>
            </a:prstGeom>
            <a:solidFill>
              <a:schemeClr val="bg1"/>
            </a:solidFill>
            <a:ln>
              <a:noFill/>
              <a:miter lim="800000"/>
            </a:ln>
          </p:spPr>
          <p:txBody>
            <a:bodyPr wrap="square" lIns="73580" tIns="36789" rIns="73580" bIns="36789">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r>
                <a:rPr lang="zh-CN" altLang="en-US" sz="1900">
                  <a:solidFill>
                    <a:schemeClr val="tx1"/>
                  </a:solidFill>
                  <a:latin typeface="华文新魏" panose="02010800040101010101" pitchFamily="2" charset="-122"/>
                  <a:ea typeface="华文新魏" panose="02010800040101010101" pitchFamily="2" charset="-122"/>
                </a:rPr>
                <a:t>陆家嘴金融贸易区</a:t>
              </a:r>
              <a:endParaRPr lang="zh-CN" altLang="en-US" sz="1900">
                <a:solidFill>
                  <a:schemeClr val="tx1"/>
                </a:solidFill>
                <a:latin typeface="华文新魏" panose="02010800040101010101" pitchFamily="2" charset="-122"/>
                <a:ea typeface="华文新魏" panose="02010800040101010101" pitchFamily="2" charset="-122"/>
              </a:endParaRPr>
            </a:p>
          </p:txBody>
        </p:sp>
      </p:grpSp>
      <p:grpSp>
        <p:nvGrpSpPr>
          <p:cNvPr id="60421" name="组合 10"/>
          <p:cNvGrpSpPr/>
          <p:nvPr>
            <p:custDataLst>
              <p:tags r:id="rId13"/>
            </p:custDataLst>
          </p:nvPr>
        </p:nvGrpSpPr>
        <p:grpSpPr>
          <a:xfrm>
            <a:off x="4347437" y="4062004"/>
            <a:ext cx="4038818" cy="3092545"/>
            <a:chOff x="2791959" y="2805860"/>
            <a:chExt cx="2233231" cy="1781425"/>
          </a:xfrm>
        </p:grpSpPr>
        <p:pic>
          <p:nvPicPr>
            <p:cNvPr id="60428" name="图片 11" descr="503707_20140413081534905329_1.jpg"/>
            <p:cNvPicPr>
              <a:picLocks noChangeAspect="1"/>
            </p:cNvPicPr>
            <p:nvPr>
              <p:custDataLst>
                <p:tags r:id="rId14"/>
              </p:custDataLst>
            </p:nvPr>
          </p:nvPicPr>
          <p:blipFill>
            <a:blip r:embed="rId15"/>
            <a:stretch>
              <a:fillRect/>
            </a:stretch>
          </p:blipFill>
          <p:spPr>
            <a:xfrm>
              <a:off x="2791959" y="2805860"/>
              <a:ext cx="2233231" cy="1781425"/>
            </a:xfrm>
            <a:prstGeom prst="rect">
              <a:avLst/>
            </a:prstGeom>
            <a:noFill/>
            <a:ln>
              <a:miter lim="800000"/>
              <a:headEnd/>
              <a:tailEnd/>
            </a:ln>
          </p:spPr>
        </p:pic>
        <p:sp>
          <p:nvSpPr>
            <p:cNvPr id="60429" name="矩形 12"/>
            <p:cNvSpPr/>
            <p:nvPr>
              <p:custDataLst>
                <p:tags r:id="rId16"/>
              </p:custDataLst>
            </p:nvPr>
          </p:nvSpPr>
          <p:spPr>
            <a:xfrm>
              <a:off x="3419056" y="2863288"/>
              <a:ext cx="1091977" cy="209960"/>
            </a:xfrm>
            <a:prstGeom prst="rect">
              <a:avLst/>
            </a:prstGeom>
            <a:solidFill>
              <a:schemeClr val="bg1"/>
            </a:solidFill>
            <a:ln>
              <a:noFill/>
              <a:miter lim="800000"/>
            </a:ln>
          </p:spPr>
          <p:txBody>
            <a:bodyPr wrap="square" lIns="73580" tIns="36789" rIns="73580" bIns="36789">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r>
                <a:rPr lang="zh-CN" altLang="en-US" sz="1900" b="1">
                  <a:solidFill>
                    <a:schemeClr val="tx1"/>
                  </a:solidFill>
                  <a:latin typeface="华文新魏" panose="02010800040101010101" pitchFamily="2" charset="-122"/>
                  <a:ea typeface="华文新魏" panose="02010800040101010101" pitchFamily="2" charset="-122"/>
                </a:rPr>
                <a:t>浦东机场</a:t>
              </a:r>
              <a:endParaRPr lang="zh-CN" altLang="en-US" sz="1900" b="1">
                <a:solidFill>
                  <a:schemeClr val="tx1"/>
                </a:solidFill>
                <a:latin typeface="华文新魏" panose="02010800040101010101" pitchFamily="2" charset="-122"/>
                <a:ea typeface="华文新魏" panose="02010800040101010101" pitchFamily="2" charset="-122"/>
              </a:endParaRPr>
            </a:p>
          </p:txBody>
        </p:sp>
      </p:grpSp>
      <p:grpSp>
        <p:nvGrpSpPr>
          <p:cNvPr id="60422" name="组合 13"/>
          <p:cNvGrpSpPr/>
          <p:nvPr>
            <p:custDataLst>
              <p:tags r:id="rId17"/>
            </p:custDataLst>
          </p:nvPr>
        </p:nvGrpSpPr>
        <p:grpSpPr>
          <a:xfrm>
            <a:off x="8557945" y="1036430"/>
            <a:ext cx="3991728" cy="3124691"/>
            <a:chOff x="326075" y="673652"/>
            <a:chExt cx="4390489" cy="3696905"/>
          </a:xfrm>
        </p:grpSpPr>
        <p:pic>
          <p:nvPicPr>
            <p:cNvPr id="60426" name="图片 14" descr="19b1OOOPIC69.jpg"/>
            <p:cNvPicPr>
              <a:picLocks noChangeAspect="1"/>
            </p:cNvPicPr>
            <p:nvPr>
              <p:custDataLst>
                <p:tags r:id="rId18"/>
              </p:custDataLst>
            </p:nvPr>
          </p:nvPicPr>
          <p:blipFill>
            <a:blip r:embed="rId19"/>
            <a:stretch>
              <a:fillRect/>
            </a:stretch>
          </p:blipFill>
          <p:spPr>
            <a:xfrm>
              <a:off x="326075" y="673652"/>
              <a:ext cx="4390489" cy="3696905"/>
            </a:xfrm>
            <a:prstGeom prst="rect">
              <a:avLst/>
            </a:prstGeom>
            <a:noFill/>
            <a:ln>
              <a:miter lim="800000"/>
              <a:headEnd/>
              <a:tailEnd/>
            </a:ln>
          </p:spPr>
        </p:pic>
        <p:sp>
          <p:nvSpPr>
            <p:cNvPr id="60427" name="矩形 15"/>
            <p:cNvSpPr/>
            <p:nvPr>
              <p:custDataLst>
                <p:tags r:id="rId20"/>
              </p:custDataLst>
            </p:nvPr>
          </p:nvSpPr>
          <p:spPr>
            <a:xfrm>
              <a:off x="1637735" y="892276"/>
              <a:ext cx="1739102" cy="431238"/>
            </a:xfrm>
            <a:prstGeom prst="rect">
              <a:avLst/>
            </a:prstGeom>
            <a:solidFill>
              <a:schemeClr val="bg1"/>
            </a:solidFill>
            <a:ln>
              <a:noFill/>
              <a:miter lim="800000"/>
            </a:ln>
          </p:spPr>
          <p:txBody>
            <a:bodyPr wrap="square" lIns="73580" tIns="36789" rIns="73580" bIns="36789">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1900">
                  <a:solidFill>
                    <a:schemeClr val="tx1"/>
                  </a:solidFill>
                  <a:latin typeface="华文新魏" panose="02010800040101010101" pitchFamily="2" charset="-122"/>
                  <a:ea typeface="华文新魏" panose="02010800040101010101" pitchFamily="2" charset="-122"/>
                </a:rPr>
                <a:t>上海世博园</a:t>
              </a:r>
              <a:endParaRPr lang="zh-CN" altLang="en-US" sz="1900">
                <a:solidFill>
                  <a:schemeClr val="tx1"/>
                </a:solidFill>
                <a:latin typeface="华文新魏" panose="02010800040101010101" pitchFamily="2" charset="-122"/>
                <a:ea typeface="华文新魏" panose="02010800040101010101" pitchFamily="2" charset="-122"/>
              </a:endParaRPr>
            </a:p>
          </p:txBody>
        </p:sp>
      </p:grpSp>
      <p:grpSp>
        <p:nvGrpSpPr>
          <p:cNvPr id="60423" name="组合 16"/>
          <p:cNvGrpSpPr/>
          <p:nvPr>
            <p:custDataLst>
              <p:tags r:id="rId21"/>
            </p:custDataLst>
          </p:nvPr>
        </p:nvGrpSpPr>
        <p:grpSpPr>
          <a:xfrm>
            <a:off x="8494793" y="4023428"/>
            <a:ext cx="4095251" cy="3131121"/>
            <a:chOff x="-142306" y="156536"/>
            <a:chExt cx="9616240" cy="4240735"/>
          </a:xfrm>
        </p:grpSpPr>
        <p:pic>
          <p:nvPicPr>
            <p:cNvPr id="60424" name="Picture 2" descr="20140104045655555"/>
            <p:cNvPicPr>
              <a:picLocks noChangeAspect="1"/>
            </p:cNvPicPr>
            <p:nvPr>
              <p:custDataLst>
                <p:tags r:id="rId22"/>
              </p:custDataLst>
            </p:nvPr>
          </p:nvPicPr>
          <p:blipFill>
            <a:blip r:embed="rId23"/>
            <a:stretch>
              <a:fillRect/>
            </a:stretch>
          </p:blipFill>
          <p:spPr>
            <a:xfrm>
              <a:off x="-142306" y="156536"/>
              <a:ext cx="9616240" cy="4240735"/>
            </a:xfrm>
            <a:prstGeom prst="rect">
              <a:avLst/>
            </a:prstGeom>
            <a:noFill/>
            <a:ln>
              <a:miter lim="800000"/>
              <a:headEnd/>
              <a:tailEnd/>
            </a:ln>
          </p:spPr>
        </p:pic>
        <p:sp>
          <p:nvSpPr>
            <p:cNvPr id="60425" name="Text Box 3"/>
            <p:cNvSpPr/>
            <p:nvPr>
              <p:custDataLst>
                <p:tags r:id="rId24"/>
              </p:custDataLst>
            </p:nvPr>
          </p:nvSpPr>
          <p:spPr>
            <a:xfrm>
              <a:off x="1153435" y="329403"/>
              <a:ext cx="7640251" cy="491939"/>
            </a:xfrm>
            <a:prstGeom prst="rect">
              <a:avLst/>
            </a:prstGeom>
            <a:solidFill>
              <a:schemeClr val="bg1"/>
            </a:solidFill>
            <a:ln>
              <a:noFill/>
              <a:miter lim="800000"/>
            </a:ln>
          </p:spPr>
          <p:txBody>
            <a:bodyPr wrap="square" lIns="72326" tIns="36163" rIns="72326" bIns="36163">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r>
                <a:rPr lang="zh-CN" altLang="en-US" sz="1900" b="1">
                  <a:solidFill>
                    <a:schemeClr val="tx1"/>
                  </a:solidFill>
                  <a:latin typeface="华文新魏" panose="02010800040101010101" pitchFamily="2" charset="-122"/>
                  <a:ea typeface="华文新魏" panose="02010800040101010101" pitchFamily="2" charset="-122"/>
                </a:rPr>
                <a:t>上海港</a:t>
              </a:r>
              <a:r>
                <a:rPr lang="en-US" altLang="zh-CN" sz="1900" b="1">
                  <a:solidFill>
                    <a:schemeClr val="tx1"/>
                  </a:solidFill>
                  <a:latin typeface="华文新魏" panose="02010800040101010101" pitchFamily="2" charset="-122"/>
                  <a:ea typeface="华文新魏" panose="02010800040101010101" pitchFamily="2" charset="-122"/>
                </a:rPr>
                <a:t>—</a:t>
              </a:r>
              <a:r>
                <a:rPr lang="zh-CN" altLang="en-US" sz="1900" b="1">
                  <a:solidFill>
                    <a:schemeClr val="tx1"/>
                  </a:solidFill>
                  <a:latin typeface="华文新魏" panose="02010800040101010101" pitchFamily="2" charset="-122"/>
                  <a:ea typeface="华文新魏" panose="02010800040101010101" pitchFamily="2" charset="-122"/>
                </a:rPr>
                <a:t>世界第一大港口</a:t>
              </a:r>
              <a:endParaRPr lang="zh-CN" altLang="en-US" sz="1900" b="1">
                <a:solidFill>
                  <a:schemeClr val="tx1"/>
                </a:solidFill>
                <a:latin typeface="华文新魏" panose="02010800040101010101" pitchFamily="2" charset="-122"/>
                <a:ea typeface="华文新魏" panose="02010800040101010101" pitchFamily="2" charset="-122"/>
              </a:endParaRPr>
            </a:p>
          </p:txBody>
        </p:sp>
      </p:grpSp>
      <p:sp>
        <p:nvSpPr>
          <p:cNvPr id="2" name="矩形 1"/>
          <p:cNvSpPr/>
          <p:nvPr/>
        </p:nvSpPr>
        <p:spPr>
          <a:xfrm>
            <a:off x="1244789" y="231696"/>
            <a:ext cx="11120197"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pSp>
        <p:nvGrpSpPr>
          <p:cNvPr id="4" name="组合 3"/>
          <p:cNvGrpSpPr/>
          <p:nvPr/>
        </p:nvGrpSpPr>
        <p:grpSpPr>
          <a:xfrm>
            <a:off x="660547" y="336565"/>
            <a:ext cx="11607146" cy="6531879"/>
            <a:chOff x="-1524000" y="-857250"/>
            <a:chExt cx="12192000" cy="685800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l="1839" t="50388" r="2267" b="1862"/>
            <a:stretch>
              <a:fillRect/>
            </a:stretch>
          </p:blipFill>
          <p:spPr bwMode="auto">
            <a:xfrm>
              <a:off x="-1524000" y="-8572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a:spLocks noChangeArrowheads="1"/>
            </p:cNvSpPr>
            <p:nvPr/>
          </p:nvSpPr>
          <p:spPr bwMode="auto">
            <a:xfrm>
              <a:off x="856636" y="-460248"/>
              <a:ext cx="7931916" cy="91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r>
                <a:rPr lang="en-US" altLang="zh-CN" sz="5060" b="1" dirty="0">
                  <a:solidFill>
                    <a:srgbClr val="000000"/>
                  </a:solidFill>
                  <a:latin typeface="微软雅黑" panose="020B0503020204020204" pitchFamily="34" charset="-122"/>
                  <a:ea typeface="微软雅黑" panose="020B0503020204020204" pitchFamily="34" charset="-122"/>
                </a:rPr>
                <a:t>1990</a:t>
              </a:r>
              <a:r>
                <a:rPr lang="zh-CN" altLang="en-US" sz="5060" b="1" dirty="0">
                  <a:solidFill>
                    <a:srgbClr val="000000"/>
                  </a:solidFill>
                  <a:latin typeface="微软雅黑" panose="020B0503020204020204" pitchFamily="34" charset="-122"/>
                  <a:ea typeface="微软雅黑" panose="020B0503020204020204" pitchFamily="34" charset="-122"/>
                </a:rPr>
                <a:t>年拍摄的陆家嘴全景</a:t>
              </a:r>
              <a:endParaRPr lang="zh-CN" altLang="en-US" sz="5060" b="1"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67824" y="339127"/>
            <a:ext cx="11567433" cy="6531879"/>
            <a:chOff x="-1524000" y="-857250"/>
            <a:chExt cx="12192000" cy="685800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rcRect l="2628" t="3256" r="2271" b="50395"/>
            <a:stretch>
              <a:fillRect/>
            </a:stretch>
          </p:blipFill>
          <p:spPr bwMode="auto">
            <a:xfrm>
              <a:off x="-1524000" y="-8572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a:spLocks noChangeArrowheads="1"/>
            </p:cNvSpPr>
            <p:nvPr/>
          </p:nvSpPr>
          <p:spPr bwMode="auto">
            <a:xfrm>
              <a:off x="-708587" y="-344156"/>
              <a:ext cx="10668418" cy="91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r>
                <a:rPr lang="en-US" altLang="zh-CN" sz="5060" b="1" dirty="0">
                  <a:solidFill>
                    <a:schemeClr val="bg1"/>
                  </a:solidFill>
                  <a:latin typeface="微软雅黑" panose="020B0503020204020204" pitchFamily="34" charset="-122"/>
                  <a:ea typeface="微软雅黑" panose="020B0503020204020204" pitchFamily="34" charset="-122"/>
                </a:rPr>
                <a:t>2020</a:t>
              </a:r>
              <a:r>
                <a:rPr lang="zh-CN" altLang="en-US" sz="5060" b="1" dirty="0">
                  <a:solidFill>
                    <a:schemeClr val="bg1"/>
                  </a:solidFill>
                  <a:latin typeface="微软雅黑" panose="020B0503020204020204" pitchFamily="34" charset="-122"/>
                  <a:ea typeface="微软雅黑" panose="020B0503020204020204" pitchFamily="34" charset="-122"/>
                </a:rPr>
                <a:t>年空中俯瞰陆家嘴金融城全景</a:t>
              </a:r>
              <a:endParaRPr lang="zh-CN" altLang="en-US" sz="5060"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68276" y="338565"/>
            <a:ext cx="13901314" cy="6566662"/>
            <a:chOff x="5634" y="-14463"/>
            <a:chExt cx="10844437" cy="5188473"/>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 y="-14463"/>
              <a:ext cx="4114154" cy="5188473"/>
            </a:xfrm>
            <a:prstGeom prst="rect">
              <a:avLst/>
            </a:prstGeom>
          </p:spPr>
        </p:pic>
        <p:sp>
          <p:nvSpPr>
            <p:cNvPr id="12" name="矩形 11"/>
            <p:cNvSpPr/>
            <p:nvPr/>
          </p:nvSpPr>
          <p:spPr>
            <a:xfrm>
              <a:off x="4119788" y="13022"/>
              <a:ext cx="5024212" cy="5160988"/>
            </a:xfrm>
            <a:prstGeom prst="rect">
              <a:avLst/>
            </a:prstGeom>
            <a:solidFill>
              <a:srgbClr val="00328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0"/>
            </a:p>
          </p:txBody>
        </p:sp>
        <p:sp>
          <p:nvSpPr>
            <p:cNvPr id="13" name="文本框 183"/>
            <p:cNvSpPr txBox="1"/>
            <p:nvPr/>
          </p:nvSpPr>
          <p:spPr>
            <a:xfrm>
              <a:off x="4260380" y="552904"/>
              <a:ext cx="6589691" cy="4504015"/>
            </a:xfrm>
            <a:prstGeom prst="rect">
              <a:avLst/>
            </a:prstGeom>
            <a:noFill/>
          </p:spPr>
          <p:txBody>
            <a:bodyPr wrap="square" rtlCol="0">
              <a:spAutoFit/>
            </a:bodyPr>
            <a:lstStyle/>
            <a:p>
              <a:r>
                <a:rPr lang="zh-CN" altLang="en-US" sz="4050" b="1" dirty="0">
                  <a:solidFill>
                    <a:schemeClr val="bg1"/>
                  </a:solidFill>
                  <a:latin typeface="微软雅黑" panose="020B0503020204020204" pitchFamily="34" charset="-122"/>
                  <a:ea typeface="微软雅黑" panose="020B0503020204020204" pitchFamily="34" charset="-122"/>
                </a:rPr>
                <a:t>中国第一个金融贸易区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en-US" altLang="zh-CN" sz="4050" b="1" dirty="0">
                  <a:solidFill>
                    <a:schemeClr val="bg1"/>
                  </a:solidFill>
                  <a:latin typeface="微软雅黑" panose="020B0503020204020204" pitchFamily="34" charset="-122"/>
                  <a:ea typeface="微软雅黑" panose="020B0503020204020204" pitchFamily="34" charset="-122"/>
                </a:rPr>
                <a:t>    ——</a:t>
              </a:r>
              <a:r>
                <a:rPr lang="zh-CN" altLang="en-US" sz="4050" b="1" dirty="0">
                  <a:solidFill>
                    <a:schemeClr val="bg1"/>
                  </a:solidFill>
                  <a:latin typeface="微软雅黑" panose="020B0503020204020204" pitchFamily="34" charset="-122"/>
                  <a:ea typeface="微软雅黑" panose="020B0503020204020204" pitchFamily="34" charset="-122"/>
                </a:rPr>
                <a:t>陆家嘴金融贸易区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zh-CN" altLang="en-US" sz="4050" b="1" dirty="0">
                  <a:solidFill>
                    <a:schemeClr val="bg1"/>
                  </a:solidFill>
                  <a:latin typeface="微软雅黑" panose="020B0503020204020204" pitchFamily="34" charset="-122"/>
                  <a:ea typeface="微软雅黑" panose="020B0503020204020204" pitchFamily="34" charset="-122"/>
                </a:rPr>
                <a:t>中国第一家证券交易所</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en-US" altLang="zh-CN" sz="4050" b="1" dirty="0">
                  <a:solidFill>
                    <a:schemeClr val="bg1"/>
                  </a:solidFill>
                  <a:latin typeface="微软雅黑" panose="020B0503020204020204" pitchFamily="34" charset="-122"/>
                  <a:ea typeface="微软雅黑" panose="020B0503020204020204" pitchFamily="34" charset="-122"/>
                </a:rPr>
                <a:t>       ——</a:t>
              </a:r>
              <a:r>
                <a:rPr lang="zh-CN" altLang="en-US" sz="4050" b="1" dirty="0">
                  <a:solidFill>
                    <a:schemeClr val="bg1"/>
                  </a:solidFill>
                  <a:latin typeface="微软雅黑" panose="020B0503020204020204" pitchFamily="34" charset="-122"/>
                  <a:ea typeface="微软雅黑" panose="020B0503020204020204" pitchFamily="34" charset="-122"/>
                </a:rPr>
                <a:t>上海证券交易所</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zh-CN" altLang="en-US" sz="4050" b="1" dirty="0">
                  <a:solidFill>
                    <a:schemeClr val="bg1"/>
                  </a:solidFill>
                  <a:latin typeface="微软雅黑" panose="020B0503020204020204" pitchFamily="34" charset="-122"/>
                  <a:ea typeface="微软雅黑" panose="020B0503020204020204" pitchFamily="34" charset="-122"/>
                </a:rPr>
                <a:t>中国第一个保税区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en-US" altLang="zh-CN" sz="4050" b="1" dirty="0">
                  <a:solidFill>
                    <a:schemeClr val="bg1"/>
                  </a:solidFill>
                  <a:latin typeface="微软雅黑" panose="020B0503020204020204" pitchFamily="34" charset="-122"/>
                  <a:ea typeface="微软雅黑" panose="020B0503020204020204" pitchFamily="34" charset="-122"/>
                </a:rPr>
                <a:t>          ——</a:t>
              </a:r>
              <a:r>
                <a:rPr lang="zh-CN" altLang="en-US" sz="4050" b="1" dirty="0">
                  <a:solidFill>
                    <a:schemeClr val="bg1"/>
                  </a:solidFill>
                  <a:latin typeface="微软雅黑" panose="020B0503020204020204" pitchFamily="34" charset="-122"/>
                  <a:ea typeface="微软雅黑" panose="020B0503020204020204" pitchFamily="34" charset="-122"/>
                </a:rPr>
                <a:t>外高桥保税区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zh-CN" altLang="en-US" sz="4050" b="1" dirty="0">
                  <a:solidFill>
                    <a:schemeClr val="bg1"/>
                  </a:solidFill>
                  <a:latin typeface="微软雅黑" panose="020B0503020204020204" pitchFamily="34" charset="-122"/>
                  <a:ea typeface="微软雅黑" panose="020B0503020204020204" pitchFamily="34" charset="-122"/>
                </a:rPr>
                <a:t>中国最早的出口加工区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en-US" altLang="zh-CN" sz="4050" b="1" dirty="0">
                  <a:solidFill>
                    <a:schemeClr val="bg1"/>
                  </a:solidFill>
                  <a:latin typeface="微软雅黑" panose="020B0503020204020204" pitchFamily="34" charset="-122"/>
                  <a:ea typeface="微软雅黑" panose="020B0503020204020204" pitchFamily="34" charset="-122"/>
                </a:rPr>
                <a:t>       ——</a:t>
              </a:r>
              <a:r>
                <a:rPr lang="zh-CN" altLang="en-US" sz="4050" b="1" dirty="0">
                  <a:solidFill>
                    <a:schemeClr val="bg1"/>
                  </a:solidFill>
                  <a:latin typeface="微软雅黑" panose="020B0503020204020204" pitchFamily="34" charset="-122"/>
                  <a:ea typeface="微软雅黑" panose="020B0503020204020204" pitchFamily="34" charset="-122"/>
                </a:rPr>
                <a:t>金桥出口加工区</a:t>
              </a:r>
              <a:endParaRPr lang="en-US" altLang="zh-CN" sz="4050" b="1" dirty="0">
                <a:solidFill>
                  <a:schemeClr val="bg1"/>
                </a:solidFill>
                <a:latin typeface="微软雅黑" panose="020B0503020204020204" pitchFamily="34" charset="-122"/>
                <a:ea typeface="微软雅黑" panose="020B0503020204020204" pitchFamily="34" charset="-122"/>
              </a:endParaRPr>
            </a:p>
            <a:p>
              <a:r>
                <a:rPr lang="en-US" altLang="zh-CN" sz="4050" b="1" dirty="0">
                  <a:solidFill>
                    <a:schemeClr val="bg1"/>
                  </a:solidFill>
                  <a:latin typeface="微软雅黑" panose="020B0503020204020204" pitchFamily="34" charset="-122"/>
                  <a:ea typeface="微软雅黑" panose="020B0503020204020204" pitchFamily="34" charset="-122"/>
                </a:rPr>
                <a:t>       ……</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grpSp>
      <p:sp>
        <p:nvSpPr>
          <p:cNvPr id="47" name="矩形 46"/>
          <p:cNvSpPr/>
          <p:nvPr/>
        </p:nvSpPr>
        <p:spPr>
          <a:xfrm>
            <a:off x="618062" y="5074336"/>
            <a:ext cx="5273967" cy="1819910"/>
          </a:xfrm>
          <a:prstGeom prst="rect">
            <a:avLst/>
          </a:prstGeom>
          <a:solidFill>
            <a:schemeClr val="accent1">
              <a:alpha val="68000"/>
            </a:schemeClr>
          </a:solidFill>
        </p:spPr>
        <p:txBody>
          <a:bodyPr wrap="square">
            <a:spAutoFit/>
          </a:bodyPr>
          <a:lstStyle/>
          <a:p>
            <a:pPr lvl="0"/>
            <a:r>
              <a:rPr lang="en-US" altLang="zh-CN" sz="2810" b="1" dirty="0">
                <a:solidFill>
                  <a:schemeClr val="bg1"/>
                </a:solidFill>
                <a:latin typeface="楷体" panose="02010609060101010101" charset="-122"/>
                <a:ea typeface="楷体" panose="02010609060101010101" charset="-122"/>
              </a:rPr>
              <a:t>   </a:t>
            </a:r>
            <a:r>
              <a:rPr lang="zh-CN" altLang="en-US" sz="2810" b="1" dirty="0">
                <a:solidFill>
                  <a:schemeClr val="bg1"/>
                </a:solidFill>
                <a:latin typeface="楷体" panose="02010609060101010101" charset="-122"/>
                <a:ea typeface="楷体" panose="02010609060101010101" charset="-122"/>
              </a:rPr>
              <a:t>浦东成为令世人瞩目的国际经济、金融</a:t>
            </a:r>
            <a:r>
              <a:rPr lang="zh-CN" altLang="en-US" sz="2810" b="1">
                <a:solidFill>
                  <a:schemeClr val="bg1"/>
                </a:solidFill>
                <a:latin typeface="楷体" panose="02010609060101010101" charset="-122"/>
                <a:ea typeface="楷体" panose="02010609060101010101" charset="-122"/>
              </a:rPr>
              <a:t>和贸易中心之一，并极大地</a:t>
            </a:r>
            <a:r>
              <a:rPr lang="zh-CN" altLang="en-US" sz="2810" b="1" dirty="0">
                <a:solidFill>
                  <a:schemeClr val="bg1"/>
                </a:solidFill>
                <a:latin typeface="楷体" panose="02010609060101010101" charset="-122"/>
                <a:ea typeface="楷体" panose="02010609060101010101" charset="-122"/>
              </a:rPr>
              <a:t>推动了长江三角洲和整个长江流域的经济发展。</a:t>
            </a:r>
            <a:endParaRPr lang="zh-CN" altLang="en-US" sz="2810" b="1" dirty="0">
              <a:solidFill>
                <a:schemeClr val="bg1"/>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4465" y="1668145"/>
            <a:ext cx="4203065" cy="5077460"/>
          </a:xfrm>
          <a:prstGeom prst="rect">
            <a:avLst/>
          </a:prstGeom>
        </p:spPr>
        <p:txBody>
          <a:bodyPr wrap="square">
            <a:spAutoFit/>
          </a:bodyPr>
          <a:lstStyle/>
          <a:p>
            <a:pPr>
              <a:lnSpc>
                <a:spcPct val="150000"/>
              </a:lnSpc>
            </a:pPr>
            <a:r>
              <a:rPr lang="en-US" altLang="zh-CN" sz="2400" b="1" dirty="0">
                <a:latin typeface="黑体" panose="02010609060101010101" pitchFamily="49" charset="-122"/>
                <a:ea typeface="黑体" panose="02010609060101010101" pitchFamily="49" charset="-122"/>
                <a:cs typeface="楷体" panose="02010609060101010101" charset="-122"/>
              </a:rPr>
              <a:t>5</a:t>
            </a:r>
            <a:r>
              <a:rPr lang="zh-CN" altLang="en-US" sz="2400" b="1" dirty="0">
                <a:latin typeface="黑体" panose="02010609060101010101" pitchFamily="49" charset="-122"/>
                <a:ea typeface="黑体" panose="02010609060101010101" pitchFamily="49" charset="-122"/>
                <a:cs typeface="楷体" panose="02010609060101010101" charset="-122"/>
              </a:rPr>
              <a:t>、</a:t>
            </a:r>
            <a:r>
              <a:rPr lang="en-US" altLang="zh-CN" sz="2400" b="1" dirty="0">
                <a:latin typeface="黑体" panose="02010609060101010101" pitchFamily="49" charset="-122"/>
                <a:ea typeface="黑体" panose="02010609060101010101" pitchFamily="49" charset="-122"/>
                <a:cs typeface="楷体" panose="02010609060101010101" charset="-122"/>
              </a:rPr>
              <a:t>1992</a:t>
            </a:r>
            <a:r>
              <a:rPr lang="zh-CN" altLang="en-US" sz="2400" b="1" dirty="0">
                <a:latin typeface="黑体" panose="02010609060101010101" pitchFamily="49" charset="-122"/>
                <a:ea typeface="黑体" panose="02010609060101010101" pitchFamily="49" charset="-122"/>
                <a:cs typeface="楷体" panose="02010609060101010101" charset="-122"/>
              </a:rPr>
              <a:t>年，相继开放了重庆、武汉等</a:t>
            </a:r>
            <a:r>
              <a:rPr lang="zh-CN" altLang="en-US" sz="2400" b="1" dirty="0">
                <a:solidFill>
                  <a:schemeClr val="accent1">
                    <a:lumMod val="60000"/>
                    <a:lumOff val="40000"/>
                  </a:schemeClr>
                </a:solidFill>
                <a:latin typeface="黑体" panose="02010609060101010101" pitchFamily="49" charset="-122"/>
                <a:ea typeface="黑体" panose="02010609060101010101" pitchFamily="49" charset="-122"/>
                <a:cs typeface="楷体" panose="02010609060101010101" charset="-122"/>
              </a:rPr>
              <a:t>沿江城市</a:t>
            </a:r>
            <a:r>
              <a:rPr lang="zh-CN" altLang="en-US" sz="2400" b="1" dirty="0">
                <a:latin typeface="黑体" panose="02010609060101010101" pitchFamily="49" charset="-122"/>
                <a:ea typeface="黑体" panose="02010609060101010101" pitchFamily="49" charset="-122"/>
                <a:cs typeface="楷体" panose="02010609060101010101" charset="-122"/>
              </a:rPr>
              <a:t>，满洲里等陆地</a:t>
            </a:r>
            <a:r>
              <a:rPr lang="zh-CN" altLang="en-US" sz="2400" b="1" dirty="0">
                <a:solidFill>
                  <a:schemeClr val="accent1">
                    <a:lumMod val="60000"/>
                    <a:lumOff val="40000"/>
                  </a:schemeClr>
                </a:solidFill>
                <a:latin typeface="黑体" panose="02010609060101010101" pitchFamily="49" charset="-122"/>
                <a:ea typeface="黑体" panose="02010609060101010101" pitchFamily="49" charset="-122"/>
                <a:cs typeface="楷体" panose="02010609060101010101" charset="-122"/>
              </a:rPr>
              <a:t>边境城市</a:t>
            </a:r>
            <a:r>
              <a:rPr lang="zh-CN" altLang="en-US" sz="2400" b="1" dirty="0">
                <a:latin typeface="黑体" panose="02010609060101010101" pitchFamily="49" charset="-122"/>
                <a:ea typeface="黑体" panose="02010609060101010101" pitchFamily="49" charset="-122"/>
                <a:cs typeface="楷体" panose="02010609060101010101" charset="-122"/>
              </a:rPr>
              <a:t>和昆明、乌鲁木齐等</a:t>
            </a:r>
            <a:r>
              <a:rPr lang="zh-CN" altLang="en-US" sz="2400" b="1" dirty="0">
                <a:solidFill>
                  <a:schemeClr val="accent1">
                    <a:lumMod val="60000"/>
                    <a:lumOff val="40000"/>
                  </a:schemeClr>
                </a:solidFill>
                <a:latin typeface="黑体" panose="02010609060101010101" pitchFamily="49" charset="-122"/>
                <a:ea typeface="黑体" panose="02010609060101010101" pitchFamily="49" charset="-122"/>
                <a:cs typeface="楷体" panose="02010609060101010101" charset="-122"/>
              </a:rPr>
              <a:t>内地省会</a:t>
            </a:r>
            <a:r>
              <a:rPr lang="zh-CN" altLang="en-US" sz="2400" b="1" dirty="0">
                <a:latin typeface="黑体" panose="02010609060101010101" pitchFamily="49" charset="-122"/>
                <a:ea typeface="黑体" panose="02010609060101010101" pitchFamily="49" charset="-122"/>
                <a:cs typeface="楷体" panose="02010609060101010101" charset="-122"/>
              </a:rPr>
              <a:t>和</a:t>
            </a:r>
            <a:r>
              <a:rPr lang="zh-CN" altLang="en-US" sz="2400" b="1" dirty="0">
                <a:solidFill>
                  <a:schemeClr val="accent1">
                    <a:lumMod val="60000"/>
                    <a:lumOff val="40000"/>
                  </a:schemeClr>
                </a:solidFill>
                <a:latin typeface="黑体" panose="02010609060101010101" pitchFamily="49" charset="-122"/>
                <a:ea typeface="黑体" panose="02010609060101010101" pitchFamily="49" charset="-122"/>
                <a:cs typeface="楷体" panose="02010609060101010101" charset="-122"/>
              </a:rPr>
              <a:t>自治区首府</a:t>
            </a:r>
            <a:r>
              <a:rPr lang="zh-CN" altLang="en-US" sz="2400" b="1" dirty="0">
                <a:latin typeface="黑体" panose="02010609060101010101" pitchFamily="49" charset="-122"/>
                <a:ea typeface="黑体" panose="02010609060101010101" pitchFamily="49" charset="-122"/>
                <a:cs typeface="楷体" panose="02010609060101010101" charset="-122"/>
              </a:rPr>
              <a:t>，并实施灵活的鼓励外商投资的区域经济政策。</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随后几年，又陆续开放了一大批符合条件的</a:t>
            </a:r>
            <a:r>
              <a:rPr lang="zh-CN" altLang="en-US" sz="2400" b="1" dirty="0">
                <a:solidFill>
                  <a:schemeClr val="accent1">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内陆市县</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400" b="1" dirty="0">
              <a:latin typeface="黑体" panose="02010609060101010101" pitchFamily="49" charset="-122"/>
              <a:ea typeface="黑体" panose="02010609060101010101" pitchFamily="49" charset="-122"/>
              <a:cs typeface="楷体" panose="02010609060101010101" charset="-122"/>
            </a:endParaRPr>
          </a:p>
        </p:txBody>
      </p:sp>
      <p:pic>
        <p:nvPicPr>
          <p:cNvPr id="3" name="图片 2" descr="stdmapchina3"/>
          <p:cNvPicPr>
            <a:picLocks noChangeAspect="1"/>
          </p:cNvPicPr>
          <p:nvPr/>
        </p:nvPicPr>
        <p:blipFill>
          <a:blip r:embed="rId1">
            <a:clrChange>
              <a:clrFrom>
                <a:srgbClr val="FFFFFF"/>
              </a:clrFrom>
              <a:clrTo>
                <a:srgbClr val="FFFFFF">
                  <a:alpha val="0"/>
                </a:srgbClr>
              </a:clrTo>
            </a:clrChange>
            <a:grayscl/>
          </a:blip>
          <a:srcRect b="27586"/>
          <a:stretch>
            <a:fillRect/>
          </a:stretch>
        </p:blipFill>
        <p:spPr>
          <a:xfrm>
            <a:off x="4269182" y="520214"/>
            <a:ext cx="7496967" cy="6225084"/>
          </a:xfrm>
          <a:prstGeom prst="rect">
            <a:avLst/>
          </a:prstGeom>
          <a:noFill/>
          <a:ln w="9525">
            <a:noFill/>
          </a:ln>
        </p:spPr>
      </p:pic>
      <p:grpSp>
        <p:nvGrpSpPr>
          <p:cNvPr id="4" name="组合 22"/>
          <p:cNvGrpSpPr/>
          <p:nvPr/>
        </p:nvGrpSpPr>
        <p:grpSpPr>
          <a:xfrm>
            <a:off x="8744750" y="2540961"/>
            <a:ext cx="2109995" cy="3880122"/>
            <a:chOff x="3184" y="1381"/>
            <a:chExt cx="1432" cy="2573"/>
          </a:xfrm>
        </p:grpSpPr>
        <p:sp>
          <p:nvSpPr>
            <p:cNvPr id="5" name="任意多边形 4"/>
            <p:cNvSpPr/>
            <p:nvPr/>
          </p:nvSpPr>
          <p:spPr>
            <a:xfrm>
              <a:off x="3184" y="3532"/>
              <a:ext cx="194" cy="114"/>
            </a:xfrm>
            <a:custGeom>
              <a:avLst/>
              <a:gdLst/>
              <a:ahLst/>
              <a:cxnLst/>
              <a:rect l="0" t="0" r="0" b="0"/>
              <a:pathLst>
                <a:path w="194" h="114">
                  <a:moveTo>
                    <a:pt x="1" y="60"/>
                  </a:moveTo>
                  <a:cubicBezTo>
                    <a:pt x="29" y="16"/>
                    <a:pt x="36" y="46"/>
                    <a:pt x="52" y="0"/>
                  </a:cubicBezTo>
                  <a:cubicBezTo>
                    <a:pt x="98" y="7"/>
                    <a:pt x="132" y="8"/>
                    <a:pt x="170" y="34"/>
                  </a:cubicBezTo>
                  <a:cubicBezTo>
                    <a:pt x="162" y="43"/>
                    <a:pt x="149" y="49"/>
                    <a:pt x="145" y="60"/>
                  </a:cubicBezTo>
                  <a:cubicBezTo>
                    <a:pt x="127" y="114"/>
                    <a:pt x="194" y="57"/>
                    <a:pt x="128" y="102"/>
                  </a:cubicBezTo>
                  <a:cubicBezTo>
                    <a:pt x="93" y="93"/>
                    <a:pt x="77" y="83"/>
                    <a:pt x="43" y="93"/>
                  </a:cubicBezTo>
                  <a:cubicBezTo>
                    <a:pt x="0" y="83"/>
                    <a:pt x="13" y="96"/>
                    <a:pt x="1" y="6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6" name="任意多边形 5"/>
            <p:cNvSpPr/>
            <p:nvPr/>
          </p:nvSpPr>
          <p:spPr>
            <a:xfrm>
              <a:off x="3210" y="3193"/>
              <a:ext cx="969" cy="761"/>
            </a:xfrm>
            <a:custGeom>
              <a:avLst/>
              <a:gdLst/>
              <a:ahLst/>
              <a:cxnLst/>
              <a:rect l="0" t="0" r="0" b="0"/>
              <a:pathLst>
                <a:path w="969" h="761">
                  <a:moveTo>
                    <a:pt x="161" y="390"/>
                  </a:moveTo>
                  <a:cubicBezTo>
                    <a:pt x="221" y="383"/>
                    <a:pt x="250" y="391"/>
                    <a:pt x="229" y="331"/>
                  </a:cubicBezTo>
                  <a:cubicBezTo>
                    <a:pt x="253" y="294"/>
                    <a:pt x="270" y="297"/>
                    <a:pt x="314" y="288"/>
                  </a:cubicBezTo>
                  <a:cubicBezTo>
                    <a:pt x="333" y="260"/>
                    <a:pt x="354" y="252"/>
                    <a:pt x="365" y="221"/>
                  </a:cubicBezTo>
                  <a:cubicBezTo>
                    <a:pt x="356" y="167"/>
                    <a:pt x="326" y="132"/>
                    <a:pt x="390" y="111"/>
                  </a:cubicBezTo>
                  <a:cubicBezTo>
                    <a:pt x="406" y="59"/>
                    <a:pt x="408" y="40"/>
                    <a:pt x="466" y="26"/>
                  </a:cubicBezTo>
                  <a:cubicBezTo>
                    <a:pt x="469" y="34"/>
                    <a:pt x="466" y="52"/>
                    <a:pt x="475" y="51"/>
                  </a:cubicBezTo>
                  <a:cubicBezTo>
                    <a:pt x="495" y="48"/>
                    <a:pt x="509" y="28"/>
                    <a:pt x="526" y="17"/>
                  </a:cubicBezTo>
                  <a:cubicBezTo>
                    <a:pt x="534" y="11"/>
                    <a:pt x="551" y="0"/>
                    <a:pt x="551" y="0"/>
                  </a:cubicBezTo>
                  <a:cubicBezTo>
                    <a:pt x="562" y="3"/>
                    <a:pt x="578" y="0"/>
                    <a:pt x="585" y="9"/>
                  </a:cubicBezTo>
                  <a:cubicBezTo>
                    <a:pt x="590" y="16"/>
                    <a:pt x="571" y="27"/>
                    <a:pt x="576" y="34"/>
                  </a:cubicBezTo>
                  <a:cubicBezTo>
                    <a:pt x="588" y="51"/>
                    <a:pt x="627" y="68"/>
                    <a:pt x="627" y="68"/>
                  </a:cubicBezTo>
                  <a:cubicBezTo>
                    <a:pt x="633" y="77"/>
                    <a:pt x="639" y="85"/>
                    <a:pt x="644" y="94"/>
                  </a:cubicBezTo>
                  <a:cubicBezTo>
                    <a:pt x="648" y="102"/>
                    <a:pt x="644" y="119"/>
                    <a:pt x="653" y="119"/>
                  </a:cubicBezTo>
                  <a:cubicBezTo>
                    <a:pt x="667" y="119"/>
                    <a:pt x="688" y="75"/>
                    <a:pt x="695" y="68"/>
                  </a:cubicBezTo>
                  <a:cubicBezTo>
                    <a:pt x="724" y="38"/>
                    <a:pt x="754" y="47"/>
                    <a:pt x="797" y="43"/>
                  </a:cubicBezTo>
                  <a:cubicBezTo>
                    <a:pt x="874" y="58"/>
                    <a:pt x="836" y="72"/>
                    <a:pt x="924" y="60"/>
                  </a:cubicBezTo>
                  <a:cubicBezTo>
                    <a:pt x="932" y="54"/>
                    <a:pt x="939" y="41"/>
                    <a:pt x="949" y="43"/>
                  </a:cubicBezTo>
                  <a:cubicBezTo>
                    <a:pt x="951" y="43"/>
                    <a:pt x="966" y="93"/>
                    <a:pt x="966" y="94"/>
                  </a:cubicBezTo>
                  <a:cubicBezTo>
                    <a:pt x="955" y="183"/>
                    <a:pt x="969" y="163"/>
                    <a:pt x="890" y="178"/>
                  </a:cubicBezTo>
                  <a:cubicBezTo>
                    <a:pt x="884" y="195"/>
                    <a:pt x="890" y="224"/>
                    <a:pt x="873" y="229"/>
                  </a:cubicBezTo>
                  <a:cubicBezTo>
                    <a:pt x="798" y="249"/>
                    <a:pt x="775" y="249"/>
                    <a:pt x="678" y="255"/>
                  </a:cubicBezTo>
                  <a:cubicBezTo>
                    <a:pt x="662" y="305"/>
                    <a:pt x="642" y="297"/>
                    <a:pt x="593" y="288"/>
                  </a:cubicBezTo>
                  <a:cubicBezTo>
                    <a:pt x="587" y="280"/>
                    <a:pt x="586" y="263"/>
                    <a:pt x="576" y="263"/>
                  </a:cubicBezTo>
                  <a:cubicBezTo>
                    <a:pt x="543" y="263"/>
                    <a:pt x="567" y="319"/>
                    <a:pt x="568" y="322"/>
                  </a:cubicBezTo>
                  <a:cubicBezTo>
                    <a:pt x="540" y="364"/>
                    <a:pt x="527" y="365"/>
                    <a:pt x="475" y="373"/>
                  </a:cubicBezTo>
                  <a:cubicBezTo>
                    <a:pt x="420" y="409"/>
                    <a:pt x="376" y="402"/>
                    <a:pt x="305" y="407"/>
                  </a:cubicBezTo>
                  <a:cubicBezTo>
                    <a:pt x="271" y="418"/>
                    <a:pt x="257" y="427"/>
                    <a:pt x="238" y="458"/>
                  </a:cubicBezTo>
                  <a:cubicBezTo>
                    <a:pt x="235" y="469"/>
                    <a:pt x="225" y="481"/>
                    <a:pt x="229" y="492"/>
                  </a:cubicBezTo>
                  <a:cubicBezTo>
                    <a:pt x="232" y="502"/>
                    <a:pt x="248" y="501"/>
                    <a:pt x="254" y="509"/>
                  </a:cubicBezTo>
                  <a:cubicBezTo>
                    <a:pt x="260" y="516"/>
                    <a:pt x="258" y="527"/>
                    <a:pt x="263" y="534"/>
                  </a:cubicBezTo>
                  <a:cubicBezTo>
                    <a:pt x="270" y="544"/>
                    <a:pt x="280" y="551"/>
                    <a:pt x="288" y="559"/>
                  </a:cubicBezTo>
                  <a:cubicBezTo>
                    <a:pt x="266" y="631"/>
                    <a:pt x="287" y="532"/>
                    <a:pt x="322" y="593"/>
                  </a:cubicBezTo>
                  <a:cubicBezTo>
                    <a:pt x="331" y="608"/>
                    <a:pt x="318" y="627"/>
                    <a:pt x="314" y="644"/>
                  </a:cubicBezTo>
                  <a:cubicBezTo>
                    <a:pt x="312" y="653"/>
                    <a:pt x="311" y="664"/>
                    <a:pt x="305" y="670"/>
                  </a:cubicBezTo>
                  <a:cubicBezTo>
                    <a:pt x="299" y="676"/>
                    <a:pt x="288" y="675"/>
                    <a:pt x="280" y="678"/>
                  </a:cubicBezTo>
                  <a:cubicBezTo>
                    <a:pt x="252" y="696"/>
                    <a:pt x="226" y="701"/>
                    <a:pt x="195" y="712"/>
                  </a:cubicBezTo>
                  <a:cubicBezTo>
                    <a:pt x="184" y="759"/>
                    <a:pt x="182" y="761"/>
                    <a:pt x="136" y="746"/>
                  </a:cubicBezTo>
                  <a:cubicBezTo>
                    <a:pt x="87" y="708"/>
                    <a:pt x="66" y="710"/>
                    <a:pt x="0" y="695"/>
                  </a:cubicBezTo>
                  <a:cubicBezTo>
                    <a:pt x="48" y="680"/>
                    <a:pt x="66" y="621"/>
                    <a:pt x="102" y="585"/>
                  </a:cubicBezTo>
                  <a:cubicBezTo>
                    <a:pt x="118" y="533"/>
                    <a:pt x="150" y="541"/>
                    <a:pt x="204" y="534"/>
                  </a:cubicBezTo>
                  <a:cubicBezTo>
                    <a:pt x="178" y="509"/>
                    <a:pt x="164" y="492"/>
                    <a:pt x="153" y="458"/>
                  </a:cubicBezTo>
                  <a:cubicBezTo>
                    <a:pt x="171" y="399"/>
                    <a:pt x="169" y="339"/>
                    <a:pt x="246" y="339"/>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7" name="任意多边形 6"/>
            <p:cNvSpPr/>
            <p:nvPr/>
          </p:nvSpPr>
          <p:spPr>
            <a:xfrm>
              <a:off x="4151" y="2612"/>
              <a:ext cx="431" cy="731"/>
            </a:xfrm>
            <a:custGeom>
              <a:avLst/>
              <a:gdLst/>
              <a:ahLst/>
              <a:cxnLst/>
              <a:rect l="0" t="0" r="0" b="0"/>
              <a:pathLst>
                <a:path w="431" h="731">
                  <a:moveTo>
                    <a:pt x="17" y="632"/>
                  </a:moveTo>
                  <a:cubicBezTo>
                    <a:pt x="22" y="624"/>
                    <a:pt x="29" y="616"/>
                    <a:pt x="33" y="607"/>
                  </a:cubicBezTo>
                  <a:cubicBezTo>
                    <a:pt x="37" y="599"/>
                    <a:pt x="35" y="586"/>
                    <a:pt x="42" y="581"/>
                  </a:cubicBezTo>
                  <a:cubicBezTo>
                    <a:pt x="57" y="571"/>
                    <a:pt x="76" y="570"/>
                    <a:pt x="93" y="564"/>
                  </a:cubicBezTo>
                  <a:cubicBezTo>
                    <a:pt x="101" y="561"/>
                    <a:pt x="118" y="556"/>
                    <a:pt x="118" y="556"/>
                  </a:cubicBezTo>
                  <a:cubicBezTo>
                    <a:pt x="127" y="550"/>
                    <a:pt x="141" y="549"/>
                    <a:pt x="144" y="539"/>
                  </a:cubicBezTo>
                  <a:cubicBezTo>
                    <a:pt x="158" y="492"/>
                    <a:pt x="72" y="401"/>
                    <a:pt x="169" y="370"/>
                  </a:cubicBezTo>
                  <a:cubicBezTo>
                    <a:pt x="228" y="331"/>
                    <a:pt x="214" y="356"/>
                    <a:pt x="228" y="310"/>
                  </a:cubicBezTo>
                  <a:cubicBezTo>
                    <a:pt x="231" y="251"/>
                    <a:pt x="237" y="191"/>
                    <a:pt x="237" y="132"/>
                  </a:cubicBezTo>
                  <a:cubicBezTo>
                    <a:pt x="237" y="101"/>
                    <a:pt x="209" y="70"/>
                    <a:pt x="194" y="48"/>
                  </a:cubicBezTo>
                  <a:cubicBezTo>
                    <a:pt x="188" y="39"/>
                    <a:pt x="177" y="22"/>
                    <a:pt x="177" y="22"/>
                  </a:cubicBezTo>
                  <a:cubicBezTo>
                    <a:pt x="250" y="0"/>
                    <a:pt x="325" y="29"/>
                    <a:pt x="398" y="39"/>
                  </a:cubicBezTo>
                  <a:cubicBezTo>
                    <a:pt x="413" y="88"/>
                    <a:pt x="431" y="138"/>
                    <a:pt x="372" y="158"/>
                  </a:cubicBezTo>
                  <a:cubicBezTo>
                    <a:pt x="352" y="188"/>
                    <a:pt x="333" y="187"/>
                    <a:pt x="313" y="217"/>
                  </a:cubicBezTo>
                  <a:cubicBezTo>
                    <a:pt x="308" y="234"/>
                    <a:pt x="299" y="250"/>
                    <a:pt x="296" y="268"/>
                  </a:cubicBezTo>
                  <a:cubicBezTo>
                    <a:pt x="290" y="309"/>
                    <a:pt x="298" y="402"/>
                    <a:pt x="254" y="437"/>
                  </a:cubicBezTo>
                  <a:cubicBezTo>
                    <a:pt x="239" y="449"/>
                    <a:pt x="219" y="452"/>
                    <a:pt x="203" y="463"/>
                  </a:cubicBezTo>
                  <a:cubicBezTo>
                    <a:pt x="193" y="580"/>
                    <a:pt x="211" y="575"/>
                    <a:pt x="118" y="607"/>
                  </a:cubicBezTo>
                  <a:cubicBezTo>
                    <a:pt x="100" y="660"/>
                    <a:pt x="107" y="677"/>
                    <a:pt x="50" y="692"/>
                  </a:cubicBezTo>
                  <a:cubicBezTo>
                    <a:pt x="47" y="700"/>
                    <a:pt x="50" y="713"/>
                    <a:pt x="42" y="717"/>
                  </a:cubicBezTo>
                  <a:cubicBezTo>
                    <a:pt x="13" y="731"/>
                    <a:pt x="4" y="671"/>
                    <a:pt x="0" y="658"/>
                  </a:cubicBezTo>
                  <a:cubicBezTo>
                    <a:pt x="3" y="647"/>
                    <a:pt x="0" y="632"/>
                    <a:pt x="8" y="624"/>
                  </a:cubicBezTo>
                  <a:cubicBezTo>
                    <a:pt x="16" y="616"/>
                    <a:pt x="33" y="607"/>
                    <a:pt x="42" y="615"/>
                  </a:cubicBezTo>
                  <a:cubicBezTo>
                    <a:pt x="50" y="622"/>
                    <a:pt x="25" y="626"/>
                    <a:pt x="17" y="632"/>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8" name="任意多边形 7"/>
            <p:cNvSpPr/>
            <p:nvPr/>
          </p:nvSpPr>
          <p:spPr>
            <a:xfrm>
              <a:off x="4152" y="2101"/>
              <a:ext cx="335" cy="533"/>
            </a:xfrm>
            <a:custGeom>
              <a:avLst/>
              <a:gdLst/>
              <a:ahLst/>
              <a:cxnLst/>
              <a:rect l="0" t="0" r="0" b="0"/>
              <a:pathLst>
                <a:path w="335" h="533">
                  <a:moveTo>
                    <a:pt x="193" y="533"/>
                  </a:moveTo>
                  <a:cubicBezTo>
                    <a:pt x="176" y="530"/>
                    <a:pt x="159" y="529"/>
                    <a:pt x="143" y="525"/>
                  </a:cubicBezTo>
                  <a:cubicBezTo>
                    <a:pt x="126" y="521"/>
                    <a:pt x="92" y="508"/>
                    <a:pt x="92" y="508"/>
                  </a:cubicBezTo>
                  <a:cubicBezTo>
                    <a:pt x="50" y="447"/>
                    <a:pt x="81" y="432"/>
                    <a:pt x="7" y="406"/>
                  </a:cubicBezTo>
                  <a:cubicBezTo>
                    <a:pt x="10" y="391"/>
                    <a:pt x="14" y="350"/>
                    <a:pt x="32" y="339"/>
                  </a:cubicBezTo>
                  <a:cubicBezTo>
                    <a:pt x="47" y="329"/>
                    <a:pt x="83" y="322"/>
                    <a:pt x="83" y="322"/>
                  </a:cubicBezTo>
                  <a:cubicBezTo>
                    <a:pt x="130" y="291"/>
                    <a:pt x="157" y="295"/>
                    <a:pt x="109" y="271"/>
                  </a:cubicBezTo>
                  <a:cubicBezTo>
                    <a:pt x="101" y="267"/>
                    <a:pt x="92" y="265"/>
                    <a:pt x="83" y="262"/>
                  </a:cubicBezTo>
                  <a:cubicBezTo>
                    <a:pt x="24" y="175"/>
                    <a:pt x="110" y="308"/>
                    <a:pt x="58" y="203"/>
                  </a:cubicBezTo>
                  <a:cubicBezTo>
                    <a:pt x="49" y="185"/>
                    <a:pt x="24" y="152"/>
                    <a:pt x="24" y="152"/>
                  </a:cubicBezTo>
                  <a:cubicBezTo>
                    <a:pt x="6" y="97"/>
                    <a:pt x="0" y="51"/>
                    <a:pt x="32" y="0"/>
                  </a:cubicBezTo>
                  <a:cubicBezTo>
                    <a:pt x="62" y="20"/>
                    <a:pt x="72" y="33"/>
                    <a:pt x="83" y="67"/>
                  </a:cubicBezTo>
                  <a:cubicBezTo>
                    <a:pt x="67" y="118"/>
                    <a:pt x="100" y="110"/>
                    <a:pt x="143" y="118"/>
                  </a:cubicBezTo>
                  <a:cubicBezTo>
                    <a:pt x="151" y="124"/>
                    <a:pt x="158" y="135"/>
                    <a:pt x="168" y="135"/>
                  </a:cubicBezTo>
                  <a:cubicBezTo>
                    <a:pt x="178" y="135"/>
                    <a:pt x="187" y="110"/>
                    <a:pt x="193" y="118"/>
                  </a:cubicBezTo>
                  <a:cubicBezTo>
                    <a:pt x="199" y="127"/>
                    <a:pt x="181" y="173"/>
                    <a:pt x="176" y="186"/>
                  </a:cubicBezTo>
                  <a:cubicBezTo>
                    <a:pt x="221" y="252"/>
                    <a:pt x="176" y="169"/>
                    <a:pt x="176" y="237"/>
                  </a:cubicBezTo>
                  <a:cubicBezTo>
                    <a:pt x="176" y="247"/>
                    <a:pt x="187" y="254"/>
                    <a:pt x="193" y="262"/>
                  </a:cubicBezTo>
                  <a:cubicBezTo>
                    <a:pt x="202" y="259"/>
                    <a:pt x="210" y="254"/>
                    <a:pt x="219" y="254"/>
                  </a:cubicBezTo>
                  <a:cubicBezTo>
                    <a:pt x="262" y="254"/>
                    <a:pt x="250" y="293"/>
                    <a:pt x="270" y="313"/>
                  </a:cubicBezTo>
                  <a:cubicBezTo>
                    <a:pt x="272" y="315"/>
                    <a:pt x="317" y="329"/>
                    <a:pt x="320" y="330"/>
                  </a:cubicBezTo>
                  <a:cubicBezTo>
                    <a:pt x="301" y="389"/>
                    <a:pt x="310" y="364"/>
                    <a:pt x="295" y="406"/>
                  </a:cubicBezTo>
                  <a:cubicBezTo>
                    <a:pt x="291" y="392"/>
                    <a:pt x="283" y="355"/>
                    <a:pt x="261" y="355"/>
                  </a:cubicBezTo>
                  <a:cubicBezTo>
                    <a:pt x="252" y="355"/>
                    <a:pt x="256" y="372"/>
                    <a:pt x="253" y="381"/>
                  </a:cubicBezTo>
                  <a:cubicBezTo>
                    <a:pt x="289" y="406"/>
                    <a:pt x="304" y="394"/>
                    <a:pt x="329" y="432"/>
                  </a:cubicBezTo>
                  <a:cubicBezTo>
                    <a:pt x="326" y="457"/>
                    <a:pt x="335" y="487"/>
                    <a:pt x="320" y="508"/>
                  </a:cubicBezTo>
                  <a:cubicBezTo>
                    <a:pt x="310" y="522"/>
                    <a:pt x="286" y="511"/>
                    <a:pt x="270" y="516"/>
                  </a:cubicBezTo>
                  <a:cubicBezTo>
                    <a:pt x="260" y="519"/>
                    <a:pt x="253" y="527"/>
                    <a:pt x="244" y="533"/>
                  </a:cubicBezTo>
                  <a:cubicBezTo>
                    <a:pt x="188" y="514"/>
                    <a:pt x="193" y="498"/>
                    <a:pt x="193" y="533"/>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 name="任意多边形 8"/>
            <p:cNvSpPr/>
            <p:nvPr/>
          </p:nvSpPr>
          <p:spPr>
            <a:xfrm>
              <a:off x="3880" y="1381"/>
              <a:ext cx="736" cy="855"/>
            </a:xfrm>
            <a:custGeom>
              <a:avLst/>
              <a:gdLst/>
              <a:ahLst/>
              <a:cxnLst/>
              <a:rect l="0" t="0" r="0" b="0"/>
              <a:pathLst>
                <a:path w="736" h="855">
                  <a:moveTo>
                    <a:pt x="296" y="711"/>
                  </a:moveTo>
                  <a:cubicBezTo>
                    <a:pt x="242" y="720"/>
                    <a:pt x="231" y="726"/>
                    <a:pt x="194" y="762"/>
                  </a:cubicBezTo>
                  <a:cubicBezTo>
                    <a:pt x="178" y="810"/>
                    <a:pt x="182" y="829"/>
                    <a:pt x="144" y="855"/>
                  </a:cubicBezTo>
                  <a:cubicBezTo>
                    <a:pt x="25" y="843"/>
                    <a:pt x="97" y="853"/>
                    <a:pt x="25" y="804"/>
                  </a:cubicBezTo>
                  <a:cubicBezTo>
                    <a:pt x="16" y="791"/>
                    <a:pt x="0" y="772"/>
                    <a:pt x="0" y="754"/>
                  </a:cubicBezTo>
                  <a:cubicBezTo>
                    <a:pt x="0" y="741"/>
                    <a:pt x="25" y="653"/>
                    <a:pt x="33" y="643"/>
                  </a:cubicBezTo>
                  <a:cubicBezTo>
                    <a:pt x="39" y="635"/>
                    <a:pt x="50" y="632"/>
                    <a:pt x="59" y="627"/>
                  </a:cubicBezTo>
                  <a:cubicBezTo>
                    <a:pt x="72" y="586"/>
                    <a:pt x="55" y="558"/>
                    <a:pt x="33" y="525"/>
                  </a:cubicBezTo>
                  <a:cubicBezTo>
                    <a:pt x="7" y="440"/>
                    <a:pt x="43" y="557"/>
                    <a:pt x="16" y="474"/>
                  </a:cubicBezTo>
                  <a:cubicBezTo>
                    <a:pt x="10" y="457"/>
                    <a:pt x="0" y="423"/>
                    <a:pt x="0" y="423"/>
                  </a:cubicBezTo>
                  <a:cubicBezTo>
                    <a:pt x="18" y="367"/>
                    <a:pt x="84" y="364"/>
                    <a:pt x="135" y="355"/>
                  </a:cubicBezTo>
                  <a:cubicBezTo>
                    <a:pt x="167" y="334"/>
                    <a:pt x="168" y="319"/>
                    <a:pt x="186" y="288"/>
                  </a:cubicBezTo>
                  <a:cubicBezTo>
                    <a:pt x="196" y="270"/>
                    <a:pt x="220" y="237"/>
                    <a:pt x="220" y="237"/>
                  </a:cubicBezTo>
                  <a:cubicBezTo>
                    <a:pt x="221" y="234"/>
                    <a:pt x="234" y="188"/>
                    <a:pt x="237" y="186"/>
                  </a:cubicBezTo>
                  <a:cubicBezTo>
                    <a:pt x="278" y="145"/>
                    <a:pt x="318" y="143"/>
                    <a:pt x="372" y="135"/>
                  </a:cubicBezTo>
                  <a:cubicBezTo>
                    <a:pt x="419" y="121"/>
                    <a:pt x="432" y="92"/>
                    <a:pt x="465" y="59"/>
                  </a:cubicBezTo>
                  <a:cubicBezTo>
                    <a:pt x="453" y="23"/>
                    <a:pt x="464" y="11"/>
                    <a:pt x="499" y="0"/>
                  </a:cubicBezTo>
                  <a:cubicBezTo>
                    <a:pt x="514" y="43"/>
                    <a:pt x="494" y="207"/>
                    <a:pt x="525" y="118"/>
                  </a:cubicBezTo>
                  <a:cubicBezTo>
                    <a:pt x="528" y="101"/>
                    <a:pt x="523" y="81"/>
                    <a:pt x="533" y="67"/>
                  </a:cubicBezTo>
                  <a:cubicBezTo>
                    <a:pt x="540" y="58"/>
                    <a:pt x="556" y="64"/>
                    <a:pt x="567" y="59"/>
                  </a:cubicBezTo>
                  <a:cubicBezTo>
                    <a:pt x="576" y="55"/>
                    <a:pt x="583" y="46"/>
                    <a:pt x="592" y="42"/>
                  </a:cubicBezTo>
                  <a:cubicBezTo>
                    <a:pt x="611" y="34"/>
                    <a:pt x="632" y="32"/>
                    <a:pt x="652" y="25"/>
                  </a:cubicBezTo>
                  <a:cubicBezTo>
                    <a:pt x="666" y="28"/>
                    <a:pt x="687" y="22"/>
                    <a:pt x="694" y="34"/>
                  </a:cubicBezTo>
                  <a:cubicBezTo>
                    <a:pt x="709" y="60"/>
                    <a:pt x="669" y="111"/>
                    <a:pt x="660" y="135"/>
                  </a:cubicBezTo>
                  <a:cubicBezTo>
                    <a:pt x="683" y="138"/>
                    <a:pt x="709" y="131"/>
                    <a:pt x="728" y="144"/>
                  </a:cubicBezTo>
                  <a:cubicBezTo>
                    <a:pt x="736" y="150"/>
                    <a:pt x="715" y="160"/>
                    <a:pt x="711" y="169"/>
                  </a:cubicBezTo>
                  <a:cubicBezTo>
                    <a:pt x="692" y="207"/>
                    <a:pt x="694" y="205"/>
                    <a:pt x="652" y="220"/>
                  </a:cubicBezTo>
                  <a:cubicBezTo>
                    <a:pt x="639" y="238"/>
                    <a:pt x="621" y="252"/>
                    <a:pt x="609" y="271"/>
                  </a:cubicBezTo>
                  <a:cubicBezTo>
                    <a:pt x="604" y="278"/>
                    <a:pt x="607" y="290"/>
                    <a:pt x="601" y="296"/>
                  </a:cubicBezTo>
                  <a:cubicBezTo>
                    <a:pt x="595" y="302"/>
                    <a:pt x="584" y="301"/>
                    <a:pt x="576" y="305"/>
                  </a:cubicBezTo>
                  <a:cubicBezTo>
                    <a:pt x="567" y="310"/>
                    <a:pt x="559" y="316"/>
                    <a:pt x="550" y="322"/>
                  </a:cubicBezTo>
                  <a:cubicBezTo>
                    <a:pt x="511" y="308"/>
                    <a:pt x="489" y="312"/>
                    <a:pt x="465" y="347"/>
                  </a:cubicBezTo>
                  <a:cubicBezTo>
                    <a:pt x="462" y="361"/>
                    <a:pt x="468" y="380"/>
                    <a:pt x="457" y="389"/>
                  </a:cubicBezTo>
                  <a:cubicBezTo>
                    <a:pt x="449" y="395"/>
                    <a:pt x="434" y="382"/>
                    <a:pt x="432" y="372"/>
                  </a:cubicBezTo>
                  <a:cubicBezTo>
                    <a:pt x="422" y="317"/>
                    <a:pt x="426" y="259"/>
                    <a:pt x="423" y="203"/>
                  </a:cubicBezTo>
                  <a:cubicBezTo>
                    <a:pt x="392" y="213"/>
                    <a:pt x="361" y="218"/>
                    <a:pt x="330" y="228"/>
                  </a:cubicBezTo>
                  <a:cubicBezTo>
                    <a:pt x="273" y="265"/>
                    <a:pt x="321" y="291"/>
                    <a:pt x="262" y="330"/>
                  </a:cubicBezTo>
                  <a:cubicBezTo>
                    <a:pt x="235" y="370"/>
                    <a:pt x="206" y="378"/>
                    <a:pt x="160" y="389"/>
                  </a:cubicBezTo>
                  <a:cubicBezTo>
                    <a:pt x="155" y="398"/>
                    <a:pt x="152" y="409"/>
                    <a:pt x="144" y="415"/>
                  </a:cubicBezTo>
                  <a:cubicBezTo>
                    <a:pt x="137" y="421"/>
                    <a:pt x="122" y="415"/>
                    <a:pt x="118" y="423"/>
                  </a:cubicBezTo>
                  <a:cubicBezTo>
                    <a:pt x="109" y="442"/>
                    <a:pt x="143" y="462"/>
                    <a:pt x="152" y="466"/>
                  </a:cubicBezTo>
                  <a:cubicBezTo>
                    <a:pt x="188" y="482"/>
                    <a:pt x="208" y="484"/>
                    <a:pt x="245" y="491"/>
                  </a:cubicBezTo>
                  <a:cubicBezTo>
                    <a:pt x="304" y="577"/>
                    <a:pt x="215" y="564"/>
                    <a:pt x="364" y="550"/>
                  </a:cubicBezTo>
                  <a:cubicBezTo>
                    <a:pt x="387" y="479"/>
                    <a:pt x="392" y="499"/>
                    <a:pt x="482" y="508"/>
                  </a:cubicBezTo>
                  <a:cubicBezTo>
                    <a:pt x="507" y="516"/>
                    <a:pt x="542" y="505"/>
                    <a:pt x="559" y="525"/>
                  </a:cubicBezTo>
                  <a:cubicBezTo>
                    <a:pt x="568" y="536"/>
                    <a:pt x="556" y="554"/>
                    <a:pt x="550" y="567"/>
                  </a:cubicBezTo>
                  <a:cubicBezTo>
                    <a:pt x="525" y="622"/>
                    <a:pt x="504" y="633"/>
                    <a:pt x="448" y="643"/>
                  </a:cubicBezTo>
                  <a:cubicBezTo>
                    <a:pt x="427" y="677"/>
                    <a:pt x="436" y="689"/>
                    <a:pt x="398" y="703"/>
                  </a:cubicBezTo>
                  <a:cubicBezTo>
                    <a:pt x="392" y="711"/>
                    <a:pt x="386" y="719"/>
                    <a:pt x="381" y="728"/>
                  </a:cubicBezTo>
                  <a:cubicBezTo>
                    <a:pt x="377" y="736"/>
                    <a:pt x="378" y="748"/>
                    <a:pt x="372" y="754"/>
                  </a:cubicBezTo>
                  <a:cubicBezTo>
                    <a:pt x="366" y="760"/>
                    <a:pt x="353" y="769"/>
                    <a:pt x="347" y="762"/>
                  </a:cubicBezTo>
                  <a:cubicBezTo>
                    <a:pt x="342" y="756"/>
                    <a:pt x="358" y="751"/>
                    <a:pt x="364" y="745"/>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10" name="任意多边形 9"/>
            <p:cNvSpPr/>
            <p:nvPr/>
          </p:nvSpPr>
          <p:spPr>
            <a:xfrm>
              <a:off x="3388" y="3456"/>
              <a:ext cx="51" cy="57"/>
            </a:xfrm>
            <a:custGeom>
              <a:avLst/>
              <a:gdLst/>
              <a:ahLst/>
              <a:cxnLst/>
              <a:rect l="0" t="0" r="0" b="0"/>
              <a:pathLst>
                <a:path w="51" h="57">
                  <a:moveTo>
                    <a:pt x="26" y="0"/>
                  </a:moveTo>
                  <a:cubicBezTo>
                    <a:pt x="17" y="8"/>
                    <a:pt x="0" y="13"/>
                    <a:pt x="0" y="25"/>
                  </a:cubicBezTo>
                  <a:cubicBezTo>
                    <a:pt x="0" y="57"/>
                    <a:pt x="44" y="36"/>
                    <a:pt x="51" y="34"/>
                  </a:cubicBezTo>
                  <a:cubicBezTo>
                    <a:pt x="41" y="2"/>
                    <a:pt x="51" y="12"/>
                    <a:pt x="26" y="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11" name="任意多边形 10"/>
            <p:cNvSpPr/>
            <p:nvPr/>
          </p:nvSpPr>
          <p:spPr>
            <a:xfrm>
              <a:off x="3441" y="3289"/>
              <a:ext cx="102" cy="125"/>
            </a:xfrm>
            <a:custGeom>
              <a:avLst/>
              <a:gdLst/>
              <a:ahLst/>
              <a:cxnLst/>
              <a:rect l="0" t="0" r="0" b="0"/>
              <a:pathLst>
                <a:path w="102" h="125">
                  <a:moveTo>
                    <a:pt x="40" y="31"/>
                  </a:moveTo>
                  <a:cubicBezTo>
                    <a:pt x="37" y="40"/>
                    <a:pt x="32" y="48"/>
                    <a:pt x="32" y="57"/>
                  </a:cubicBezTo>
                  <a:cubicBezTo>
                    <a:pt x="32" y="102"/>
                    <a:pt x="48" y="77"/>
                    <a:pt x="57" y="57"/>
                  </a:cubicBezTo>
                  <a:cubicBezTo>
                    <a:pt x="64" y="41"/>
                    <a:pt x="91" y="0"/>
                    <a:pt x="74" y="6"/>
                  </a:cubicBezTo>
                  <a:cubicBezTo>
                    <a:pt x="40" y="18"/>
                    <a:pt x="57" y="12"/>
                    <a:pt x="23" y="23"/>
                  </a:cubicBezTo>
                  <a:cubicBezTo>
                    <a:pt x="13" y="53"/>
                    <a:pt x="0" y="82"/>
                    <a:pt x="23" y="116"/>
                  </a:cubicBezTo>
                  <a:cubicBezTo>
                    <a:pt x="29" y="125"/>
                    <a:pt x="40" y="105"/>
                    <a:pt x="49" y="99"/>
                  </a:cubicBezTo>
                  <a:cubicBezTo>
                    <a:pt x="92" y="35"/>
                    <a:pt x="102" y="56"/>
                    <a:pt x="40" y="31"/>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715" b="1">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pic>
        <p:nvPicPr>
          <p:cNvPr id="12" name="图片 11" descr="huo4"/>
          <p:cNvPicPr>
            <a:picLocks noChangeAspect="1"/>
          </p:cNvPicPr>
          <p:nvPr/>
        </p:nvPicPr>
        <p:blipFill>
          <a:blip r:embed="rId2" cstate="print">
            <a:biLevel thresh="50000"/>
            <a:grayscl/>
          </a:blip>
          <a:stretch>
            <a:fillRect/>
          </a:stretch>
        </p:blipFill>
        <p:spPr>
          <a:xfrm>
            <a:off x="9805641" y="3120038"/>
            <a:ext cx="212178" cy="217154"/>
          </a:xfrm>
          <a:prstGeom prst="rect">
            <a:avLst/>
          </a:prstGeom>
          <a:noFill/>
          <a:ln w="9525">
            <a:noFill/>
          </a:ln>
        </p:spPr>
      </p:pic>
      <p:pic>
        <p:nvPicPr>
          <p:cNvPr id="13" name="图片 12" descr="huo4"/>
          <p:cNvPicPr>
            <a:picLocks noChangeAspect="1"/>
          </p:cNvPicPr>
          <p:nvPr/>
        </p:nvPicPr>
        <p:blipFill>
          <a:blip r:embed="rId2" cstate="print">
            <a:biLevel thresh="50000"/>
            <a:grayscl/>
          </a:blip>
          <a:stretch>
            <a:fillRect/>
          </a:stretch>
        </p:blipFill>
        <p:spPr>
          <a:xfrm>
            <a:off x="10088545" y="2902884"/>
            <a:ext cx="212178" cy="217154"/>
          </a:xfrm>
          <a:prstGeom prst="rect">
            <a:avLst/>
          </a:prstGeom>
          <a:noFill/>
          <a:ln w="9525">
            <a:noFill/>
          </a:ln>
        </p:spPr>
      </p:pic>
      <p:pic>
        <p:nvPicPr>
          <p:cNvPr id="14" name="图片 13" descr="huo4"/>
          <p:cNvPicPr>
            <a:picLocks noChangeAspect="1"/>
          </p:cNvPicPr>
          <p:nvPr/>
        </p:nvPicPr>
        <p:blipFill>
          <a:blip r:embed="rId2" cstate="print">
            <a:biLevel thresh="50000"/>
            <a:grayscl/>
          </a:blip>
          <a:stretch>
            <a:fillRect/>
          </a:stretch>
        </p:blipFill>
        <p:spPr>
          <a:xfrm>
            <a:off x="10300724" y="2975269"/>
            <a:ext cx="212178" cy="217154"/>
          </a:xfrm>
          <a:prstGeom prst="rect">
            <a:avLst/>
          </a:prstGeom>
          <a:noFill/>
          <a:ln w="9525">
            <a:noFill/>
          </a:ln>
        </p:spPr>
      </p:pic>
      <p:pic>
        <p:nvPicPr>
          <p:cNvPr id="15" name="图片 14" descr="huo4"/>
          <p:cNvPicPr>
            <a:picLocks noChangeAspect="1"/>
          </p:cNvPicPr>
          <p:nvPr/>
        </p:nvPicPr>
        <p:blipFill>
          <a:blip r:embed="rId2" cstate="print">
            <a:biLevel thresh="50000"/>
            <a:grayscl/>
          </a:blip>
          <a:stretch>
            <a:fillRect/>
          </a:stretch>
        </p:blipFill>
        <p:spPr>
          <a:xfrm>
            <a:off x="10229998" y="3554347"/>
            <a:ext cx="212178" cy="217154"/>
          </a:xfrm>
          <a:prstGeom prst="rect">
            <a:avLst/>
          </a:prstGeom>
          <a:noFill/>
          <a:ln w="9525">
            <a:noFill/>
          </a:ln>
        </p:spPr>
      </p:pic>
      <p:pic>
        <p:nvPicPr>
          <p:cNvPr id="16" name="图片 15" descr="huo4"/>
          <p:cNvPicPr>
            <a:picLocks noChangeAspect="1"/>
          </p:cNvPicPr>
          <p:nvPr/>
        </p:nvPicPr>
        <p:blipFill>
          <a:blip r:embed="rId2" cstate="print">
            <a:biLevel thresh="50000"/>
            <a:grayscl/>
          </a:blip>
          <a:stretch>
            <a:fillRect/>
          </a:stretch>
        </p:blipFill>
        <p:spPr>
          <a:xfrm>
            <a:off x="10442176" y="3337192"/>
            <a:ext cx="212178" cy="217154"/>
          </a:xfrm>
          <a:prstGeom prst="rect">
            <a:avLst/>
          </a:prstGeom>
          <a:noFill/>
          <a:ln w="9525">
            <a:noFill/>
          </a:ln>
        </p:spPr>
      </p:pic>
      <p:pic>
        <p:nvPicPr>
          <p:cNvPr id="17" name="图片 16" descr="huo4"/>
          <p:cNvPicPr>
            <a:picLocks noChangeAspect="1"/>
          </p:cNvPicPr>
          <p:nvPr/>
        </p:nvPicPr>
        <p:blipFill>
          <a:blip r:embed="rId2" cstate="print">
            <a:biLevel thresh="50000"/>
            <a:grayscl/>
          </a:blip>
          <a:stretch>
            <a:fillRect/>
          </a:stretch>
        </p:blipFill>
        <p:spPr>
          <a:xfrm>
            <a:off x="10229998" y="3843885"/>
            <a:ext cx="212178" cy="217154"/>
          </a:xfrm>
          <a:prstGeom prst="rect">
            <a:avLst/>
          </a:prstGeom>
          <a:noFill/>
          <a:ln w="9525">
            <a:noFill/>
          </a:ln>
        </p:spPr>
      </p:pic>
      <p:pic>
        <p:nvPicPr>
          <p:cNvPr id="18" name="图片 17" descr="huo4"/>
          <p:cNvPicPr>
            <a:picLocks noChangeAspect="1"/>
          </p:cNvPicPr>
          <p:nvPr/>
        </p:nvPicPr>
        <p:blipFill>
          <a:blip r:embed="rId2" cstate="print">
            <a:biLevel thresh="50000"/>
            <a:grayscl/>
          </a:blip>
          <a:stretch>
            <a:fillRect/>
          </a:stretch>
        </p:blipFill>
        <p:spPr>
          <a:xfrm>
            <a:off x="10442176" y="4205809"/>
            <a:ext cx="212178" cy="217154"/>
          </a:xfrm>
          <a:prstGeom prst="rect">
            <a:avLst/>
          </a:prstGeom>
          <a:noFill/>
          <a:ln w="9525">
            <a:noFill/>
          </a:ln>
        </p:spPr>
      </p:pic>
      <p:pic>
        <p:nvPicPr>
          <p:cNvPr id="19" name="图片 18" descr="huo4"/>
          <p:cNvPicPr>
            <a:picLocks noChangeAspect="1"/>
          </p:cNvPicPr>
          <p:nvPr/>
        </p:nvPicPr>
        <p:blipFill>
          <a:blip r:embed="rId2" cstate="print">
            <a:biLevel thresh="50000"/>
            <a:grayscl/>
          </a:blip>
          <a:stretch>
            <a:fillRect/>
          </a:stretch>
        </p:blipFill>
        <p:spPr>
          <a:xfrm>
            <a:off x="10583628" y="4422963"/>
            <a:ext cx="212178" cy="217154"/>
          </a:xfrm>
          <a:prstGeom prst="rect">
            <a:avLst/>
          </a:prstGeom>
          <a:noFill/>
          <a:ln w="9525">
            <a:noFill/>
          </a:ln>
        </p:spPr>
      </p:pic>
      <p:pic>
        <p:nvPicPr>
          <p:cNvPr id="20" name="图片 19" descr="huo4"/>
          <p:cNvPicPr>
            <a:picLocks noChangeAspect="1"/>
          </p:cNvPicPr>
          <p:nvPr/>
        </p:nvPicPr>
        <p:blipFill>
          <a:blip r:embed="rId2" cstate="print">
            <a:biLevel thresh="50000"/>
            <a:grayscl/>
          </a:blip>
          <a:stretch>
            <a:fillRect/>
          </a:stretch>
        </p:blipFill>
        <p:spPr>
          <a:xfrm>
            <a:off x="10442176" y="4857270"/>
            <a:ext cx="212178" cy="217154"/>
          </a:xfrm>
          <a:prstGeom prst="rect">
            <a:avLst/>
          </a:prstGeom>
          <a:noFill/>
          <a:ln w="9525">
            <a:noFill/>
          </a:ln>
        </p:spPr>
      </p:pic>
      <p:pic>
        <p:nvPicPr>
          <p:cNvPr id="21" name="图片 20" descr="huo4"/>
          <p:cNvPicPr>
            <a:picLocks noChangeAspect="1"/>
          </p:cNvPicPr>
          <p:nvPr/>
        </p:nvPicPr>
        <p:blipFill>
          <a:blip r:embed="rId2" cstate="print">
            <a:biLevel thresh="50000"/>
            <a:grayscl/>
          </a:blip>
          <a:stretch>
            <a:fillRect/>
          </a:stretch>
        </p:blipFill>
        <p:spPr>
          <a:xfrm>
            <a:off x="10583628" y="4640117"/>
            <a:ext cx="212178" cy="217154"/>
          </a:xfrm>
          <a:prstGeom prst="rect">
            <a:avLst/>
          </a:prstGeom>
          <a:noFill/>
          <a:ln w="9525">
            <a:noFill/>
          </a:ln>
        </p:spPr>
      </p:pic>
      <p:pic>
        <p:nvPicPr>
          <p:cNvPr id="22" name="图片 21" descr="huo4"/>
          <p:cNvPicPr>
            <a:picLocks noChangeAspect="1"/>
          </p:cNvPicPr>
          <p:nvPr/>
        </p:nvPicPr>
        <p:blipFill>
          <a:blip r:embed="rId2" cstate="print">
            <a:biLevel thresh="50000"/>
            <a:grayscl/>
          </a:blip>
          <a:stretch>
            <a:fillRect/>
          </a:stretch>
        </p:blipFill>
        <p:spPr>
          <a:xfrm>
            <a:off x="10300724" y="5146810"/>
            <a:ext cx="212178" cy="217154"/>
          </a:xfrm>
          <a:prstGeom prst="rect">
            <a:avLst/>
          </a:prstGeom>
          <a:noFill/>
          <a:ln w="9525">
            <a:noFill/>
          </a:ln>
        </p:spPr>
      </p:pic>
      <p:pic>
        <p:nvPicPr>
          <p:cNvPr id="23" name="图片 22" descr="huo4"/>
          <p:cNvPicPr>
            <a:picLocks noChangeAspect="1"/>
          </p:cNvPicPr>
          <p:nvPr/>
        </p:nvPicPr>
        <p:blipFill>
          <a:blip r:embed="rId2" cstate="print">
            <a:biLevel thresh="50000"/>
            <a:grayscl/>
          </a:blip>
          <a:stretch>
            <a:fillRect/>
          </a:stretch>
        </p:blipFill>
        <p:spPr>
          <a:xfrm>
            <a:off x="9522737" y="5581118"/>
            <a:ext cx="212178" cy="217154"/>
          </a:xfrm>
          <a:prstGeom prst="rect">
            <a:avLst/>
          </a:prstGeom>
          <a:noFill/>
          <a:ln w="9525">
            <a:noFill/>
          </a:ln>
        </p:spPr>
      </p:pic>
      <p:pic>
        <p:nvPicPr>
          <p:cNvPr id="24" name="图片 23" descr="huo4"/>
          <p:cNvPicPr>
            <a:picLocks noChangeAspect="1"/>
          </p:cNvPicPr>
          <p:nvPr/>
        </p:nvPicPr>
        <p:blipFill>
          <a:blip r:embed="rId2" cstate="print">
            <a:biLevel thresh="50000"/>
            <a:grayscl/>
          </a:blip>
          <a:stretch>
            <a:fillRect/>
          </a:stretch>
        </p:blipFill>
        <p:spPr>
          <a:xfrm>
            <a:off x="8396500" y="4539783"/>
            <a:ext cx="212178" cy="217154"/>
          </a:xfrm>
          <a:prstGeom prst="rect">
            <a:avLst/>
          </a:prstGeom>
          <a:noFill/>
          <a:ln w="9525">
            <a:noFill/>
          </a:ln>
        </p:spPr>
      </p:pic>
      <p:pic>
        <p:nvPicPr>
          <p:cNvPr id="25" name="图片 24" descr="huo4"/>
          <p:cNvPicPr>
            <a:picLocks noChangeAspect="1"/>
          </p:cNvPicPr>
          <p:nvPr/>
        </p:nvPicPr>
        <p:blipFill>
          <a:blip r:embed="rId2" cstate="print">
            <a:biLevel thresh="50000"/>
            <a:grayscl/>
          </a:blip>
          <a:stretch>
            <a:fillRect/>
          </a:stretch>
        </p:blipFill>
        <p:spPr>
          <a:xfrm>
            <a:off x="9310559" y="4495348"/>
            <a:ext cx="212178" cy="217154"/>
          </a:xfrm>
          <a:prstGeom prst="rect">
            <a:avLst/>
          </a:prstGeom>
          <a:noFill/>
          <a:ln w="9525">
            <a:noFill/>
          </a:ln>
        </p:spPr>
      </p:pic>
      <p:pic>
        <p:nvPicPr>
          <p:cNvPr id="26" name="图片 25" descr="huo4"/>
          <p:cNvPicPr>
            <a:picLocks noChangeAspect="1"/>
          </p:cNvPicPr>
          <p:nvPr/>
        </p:nvPicPr>
        <p:blipFill>
          <a:blip r:embed="rId2" cstate="print">
            <a:biLevel thresh="50000"/>
            <a:grayscl/>
          </a:blip>
          <a:stretch>
            <a:fillRect/>
          </a:stretch>
        </p:blipFill>
        <p:spPr>
          <a:xfrm>
            <a:off x="9593463" y="4278193"/>
            <a:ext cx="212178" cy="217154"/>
          </a:xfrm>
          <a:prstGeom prst="rect">
            <a:avLst/>
          </a:prstGeom>
          <a:noFill/>
          <a:ln w="9525">
            <a:noFill/>
          </a:ln>
        </p:spPr>
      </p:pic>
      <p:pic>
        <p:nvPicPr>
          <p:cNvPr id="27" name="图片 26" descr="huo4"/>
          <p:cNvPicPr>
            <a:picLocks noChangeAspect="1"/>
          </p:cNvPicPr>
          <p:nvPr/>
        </p:nvPicPr>
        <p:blipFill>
          <a:blip r:embed="rId2" cstate="print">
            <a:biLevel thresh="50000"/>
            <a:grayscl/>
          </a:blip>
          <a:stretch>
            <a:fillRect/>
          </a:stretch>
        </p:blipFill>
        <p:spPr>
          <a:xfrm>
            <a:off x="9876367" y="4422963"/>
            <a:ext cx="212178" cy="217154"/>
          </a:xfrm>
          <a:prstGeom prst="rect">
            <a:avLst/>
          </a:prstGeom>
          <a:noFill/>
          <a:ln w="9525">
            <a:noFill/>
          </a:ln>
        </p:spPr>
      </p:pic>
      <p:pic>
        <p:nvPicPr>
          <p:cNvPr id="28" name="图片 27" descr="huo4"/>
          <p:cNvPicPr>
            <a:picLocks noChangeAspect="1"/>
          </p:cNvPicPr>
          <p:nvPr/>
        </p:nvPicPr>
        <p:blipFill>
          <a:blip r:embed="rId2" cstate="print">
            <a:biLevel thresh="50000"/>
            <a:grayscl/>
          </a:blip>
          <a:stretch>
            <a:fillRect/>
          </a:stretch>
        </p:blipFill>
        <p:spPr>
          <a:xfrm>
            <a:off x="10088545" y="4133424"/>
            <a:ext cx="212178" cy="217154"/>
          </a:xfrm>
          <a:prstGeom prst="rect">
            <a:avLst/>
          </a:prstGeom>
          <a:noFill/>
          <a:ln w="9525">
            <a:noFill/>
          </a:ln>
        </p:spPr>
      </p:pic>
      <p:grpSp>
        <p:nvGrpSpPr>
          <p:cNvPr id="29" name="组合 66"/>
          <p:cNvGrpSpPr/>
          <p:nvPr/>
        </p:nvGrpSpPr>
        <p:grpSpPr>
          <a:xfrm>
            <a:off x="5355277" y="703394"/>
            <a:ext cx="6153170" cy="5394168"/>
            <a:chOff x="960" y="182"/>
            <a:chExt cx="4176" cy="3577"/>
          </a:xfrm>
        </p:grpSpPr>
        <p:sp>
          <p:nvSpPr>
            <p:cNvPr id="30" name="文本框 42"/>
            <p:cNvSpPr txBox="1"/>
            <p:nvPr/>
          </p:nvSpPr>
          <p:spPr>
            <a:xfrm>
              <a:off x="1104" y="758"/>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塔城</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1" name="文本框 43"/>
            <p:cNvSpPr txBox="1"/>
            <p:nvPr/>
          </p:nvSpPr>
          <p:spPr>
            <a:xfrm>
              <a:off x="960" y="998"/>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伊宁</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2" name="文本框 44"/>
            <p:cNvSpPr txBox="1"/>
            <p:nvPr/>
          </p:nvSpPr>
          <p:spPr>
            <a:xfrm>
              <a:off x="1776" y="3168"/>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瑞丽</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3" name="文本框 45"/>
            <p:cNvSpPr txBox="1"/>
            <p:nvPr/>
          </p:nvSpPr>
          <p:spPr>
            <a:xfrm>
              <a:off x="2208" y="3504"/>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河口</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4" name="文本框 46"/>
            <p:cNvSpPr txBox="1"/>
            <p:nvPr/>
          </p:nvSpPr>
          <p:spPr>
            <a:xfrm>
              <a:off x="2736" y="3312"/>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东兴</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5" name="文本框 47"/>
            <p:cNvSpPr txBox="1"/>
            <p:nvPr/>
          </p:nvSpPr>
          <p:spPr>
            <a:xfrm>
              <a:off x="3552" y="576"/>
              <a:ext cx="720"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满洲里</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6" name="文本框 48"/>
            <p:cNvSpPr txBox="1"/>
            <p:nvPr/>
          </p:nvSpPr>
          <p:spPr>
            <a:xfrm>
              <a:off x="3888" y="182"/>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黑河</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37" name="文本框 49"/>
            <p:cNvSpPr txBox="1"/>
            <p:nvPr/>
          </p:nvSpPr>
          <p:spPr>
            <a:xfrm>
              <a:off x="4608" y="960"/>
              <a:ext cx="528"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珲春</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grpSp>
        <p:nvGrpSpPr>
          <p:cNvPr id="38" name="组合 75"/>
          <p:cNvGrpSpPr/>
          <p:nvPr/>
        </p:nvGrpSpPr>
        <p:grpSpPr>
          <a:xfrm>
            <a:off x="5072373" y="2006319"/>
            <a:ext cx="5445910" cy="3402080"/>
            <a:chOff x="768" y="1056"/>
            <a:chExt cx="3696" cy="2256"/>
          </a:xfrm>
        </p:grpSpPr>
        <p:pic>
          <p:nvPicPr>
            <p:cNvPr id="39" name="图片 38" descr="huo4"/>
            <p:cNvPicPr>
              <a:picLocks noChangeAspect="1"/>
            </p:cNvPicPr>
            <p:nvPr/>
          </p:nvPicPr>
          <p:blipFill>
            <a:blip r:embed="rId2" cstate="print">
              <a:biLevel thresh="50000"/>
              <a:grayscl/>
            </a:blip>
            <a:stretch>
              <a:fillRect/>
            </a:stretch>
          </p:blipFill>
          <p:spPr>
            <a:xfrm>
              <a:off x="4320" y="1056"/>
              <a:ext cx="144" cy="144"/>
            </a:xfrm>
            <a:prstGeom prst="rect">
              <a:avLst/>
            </a:prstGeom>
            <a:noFill/>
            <a:ln w="9525">
              <a:noFill/>
            </a:ln>
          </p:spPr>
        </p:pic>
        <p:grpSp>
          <p:nvGrpSpPr>
            <p:cNvPr id="40" name="组合 77"/>
            <p:cNvGrpSpPr/>
            <p:nvPr/>
          </p:nvGrpSpPr>
          <p:grpSpPr>
            <a:xfrm>
              <a:off x="768" y="1296"/>
              <a:ext cx="2880" cy="2016"/>
              <a:chOff x="768" y="1296"/>
              <a:chExt cx="2880" cy="2016"/>
            </a:xfrm>
          </p:grpSpPr>
          <p:pic>
            <p:nvPicPr>
              <p:cNvPr id="41" name="图片 40" descr="huo4"/>
              <p:cNvPicPr>
                <a:picLocks noChangeAspect="1"/>
              </p:cNvPicPr>
              <p:nvPr/>
            </p:nvPicPr>
            <p:blipFill>
              <a:blip r:embed="rId2" cstate="print">
                <a:biLevel thresh="50000"/>
                <a:grayscl/>
              </a:blip>
              <a:stretch>
                <a:fillRect/>
              </a:stretch>
            </p:blipFill>
            <p:spPr>
              <a:xfrm>
                <a:off x="1104" y="1296"/>
                <a:ext cx="144" cy="144"/>
              </a:xfrm>
              <a:prstGeom prst="rect">
                <a:avLst/>
              </a:prstGeom>
              <a:noFill/>
              <a:ln w="9525">
                <a:noFill/>
              </a:ln>
            </p:spPr>
          </p:pic>
          <p:pic>
            <p:nvPicPr>
              <p:cNvPr id="42" name="图片 41" descr="huo4"/>
              <p:cNvPicPr>
                <a:picLocks noChangeAspect="1"/>
              </p:cNvPicPr>
              <p:nvPr/>
            </p:nvPicPr>
            <p:blipFill>
              <a:blip r:embed="rId2" cstate="print">
                <a:biLevel thresh="50000"/>
                <a:grayscl/>
              </a:blip>
              <a:stretch>
                <a:fillRect/>
              </a:stretch>
            </p:blipFill>
            <p:spPr>
              <a:xfrm>
                <a:off x="768" y="2208"/>
                <a:ext cx="144" cy="144"/>
              </a:xfrm>
              <a:prstGeom prst="rect">
                <a:avLst/>
              </a:prstGeom>
              <a:noFill/>
              <a:ln w="9525">
                <a:noFill/>
              </a:ln>
            </p:spPr>
          </p:pic>
          <p:pic>
            <p:nvPicPr>
              <p:cNvPr id="43" name="图片 42" descr="huo4"/>
              <p:cNvPicPr>
                <a:picLocks noChangeAspect="1"/>
              </p:cNvPicPr>
              <p:nvPr/>
            </p:nvPicPr>
            <p:blipFill>
              <a:blip r:embed="rId2" cstate="print">
                <a:biLevel thresh="50000"/>
                <a:grayscl/>
              </a:blip>
              <a:stretch>
                <a:fillRect/>
              </a:stretch>
            </p:blipFill>
            <p:spPr>
              <a:xfrm>
                <a:off x="2064" y="1872"/>
                <a:ext cx="144" cy="144"/>
              </a:xfrm>
              <a:prstGeom prst="rect">
                <a:avLst/>
              </a:prstGeom>
              <a:noFill/>
              <a:ln w="9525">
                <a:noFill/>
              </a:ln>
            </p:spPr>
          </p:pic>
          <p:pic>
            <p:nvPicPr>
              <p:cNvPr id="44" name="图片 43" descr="huo4"/>
              <p:cNvPicPr>
                <a:picLocks noChangeAspect="1"/>
              </p:cNvPicPr>
              <p:nvPr/>
            </p:nvPicPr>
            <p:blipFill>
              <a:blip r:embed="rId2" cstate="print">
                <a:biLevel thresh="50000"/>
                <a:grayscl/>
              </a:blip>
              <a:stretch>
                <a:fillRect/>
              </a:stretch>
            </p:blipFill>
            <p:spPr>
              <a:xfrm>
                <a:off x="2400" y="3168"/>
                <a:ext cx="144" cy="144"/>
              </a:xfrm>
              <a:prstGeom prst="rect">
                <a:avLst/>
              </a:prstGeom>
              <a:noFill/>
              <a:ln w="9525">
                <a:noFill/>
              </a:ln>
            </p:spPr>
          </p:pic>
          <p:pic>
            <p:nvPicPr>
              <p:cNvPr id="45" name="图片 44" descr="huo4"/>
              <p:cNvPicPr>
                <a:picLocks noChangeAspect="1"/>
              </p:cNvPicPr>
              <p:nvPr/>
            </p:nvPicPr>
            <p:blipFill>
              <a:blip r:embed="rId2" cstate="print">
                <a:biLevel thresh="50000"/>
                <a:grayscl/>
              </a:blip>
              <a:stretch>
                <a:fillRect/>
              </a:stretch>
            </p:blipFill>
            <p:spPr>
              <a:xfrm>
                <a:off x="3216" y="1488"/>
                <a:ext cx="144" cy="144"/>
              </a:xfrm>
              <a:prstGeom prst="rect">
                <a:avLst/>
              </a:prstGeom>
              <a:noFill/>
              <a:ln w="9525">
                <a:noFill/>
              </a:ln>
            </p:spPr>
          </p:pic>
          <p:pic>
            <p:nvPicPr>
              <p:cNvPr id="46" name="图片 45" descr="huo4"/>
              <p:cNvPicPr>
                <a:picLocks noChangeAspect="1"/>
              </p:cNvPicPr>
              <p:nvPr/>
            </p:nvPicPr>
            <p:blipFill>
              <a:blip r:embed="rId2" cstate="print">
                <a:biLevel thresh="50000"/>
                <a:grayscl/>
              </a:blip>
              <a:stretch>
                <a:fillRect/>
              </a:stretch>
            </p:blipFill>
            <p:spPr>
              <a:xfrm>
                <a:off x="2688" y="1728"/>
                <a:ext cx="144" cy="144"/>
              </a:xfrm>
              <a:prstGeom prst="rect">
                <a:avLst/>
              </a:prstGeom>
              <a:noFill/>
              <a:ln w="9525">
                <a:noFill/>
              </a:ln>
            </p:spPr>
          </p:pic>
          <p:pic>
            <p:nvPicPr>
              <p:cNvPr id="47" name="图片 46" descr="huo4"/>
              <p:cNvPicPr>
                <a:picLocks noChangeAspect="1"/>
              </p:cNvPicPr>
              <p:nvPr/>
            </p:nvPicPr>
            <p:blipFill>
              <a:blip r:embed="rId2" cstate="print">
                <a:biLevel thresh="50000"/>
                <a:grayscl/>
              </a:blip>
              <a:stretch>
                <a:fillRect/>
              </a:stretch>
            </p:blipFill>
            <p:spPr>
              <a:xfrm>
                <a:off x="3504" y="1920"/>
                <a:ext cx="144" cy="144"/>
              </a:xfrm>
              <a:prstGeom prst="rect">
                <a:avLst/>
              </a:prstGeom>
              <a:noFill/>
              <a:ln w="9525">
                <a:noFill/>
              </a:ln>
            </p:spPr>
          </p:pic>
          <p:pic>
            <p:nvPicPr>
              <p:cNvPr id="48" name="图片 47" descr="huo4"/>
              <p:cNvPicPr>
                <a:picLocks noChangeAspect="1"/>
              </p:cNvPicPr>
              <p:nvPr/>
            </p:nvPicPr>
            <p:blipFill>
              <a:blip r:embed="rId2" cstate="print">
                <a:biLevel thresh="50000"/>
                <a:grayscl/>
              </a:blip>
              <a:stretch>
                <a:fillRect/>
              </a:stretch>
            </p:blipFill>
            <p:spPr>
              <a:xfrm>
                <a:off x="3360" y="2832"/>
                <a:ext cx="144" cy="144"/>
              </a:xfrm>
              <a:prstGeom prst="rect">
                <a:avLst/>
              </a:prstGeom>
              <a:noFill/>
              <a:ln w="9525">
                <a:noFill/>
              </a:ln>
            </p:spPr>
          </p:pic>
          <p:pic>
            <p:nvPicPr>
              <p:cNvPr id="49" name="图片 48" descr="huo4"/>
              <p:cNvPicPr>
                <a:picLocks noChangeAspect="1"/>
              </p:cNvPicPr>
              <p:nvPr/>
            </p:nvPicPr>
            <p:blipFill>
              <a:blip r:embed="rId2" cstate="print">
                <a:biLevel thresh="50000"/>
                <a:grayscl/>
              </a:blip>
              <a:stretch>
                <a:fillRect/>
              </a:stretch>
            </p:blipFill>
            <p:spPr>
              <a:xfrm>
                <a:off x="2928" y="3024"/>
                <a:ext cx="144" cy="144"/>
              </a:xfrm>
              <a:prstGeom prst="rect">
                <a:avLst/>
              </a:prstGeom>
              <a:noFill/>
              <a:ln w="9525">
                <a:noFill/>
              </a:ln>
            </p:spPr>
          </p:pic>
          <p:pic>
            <p:nvPicPr>
              <p:cNvPr id="50" name="图片 49" descr="huo4"/>
              <p:cNvPicPr>
                <a:picLocks noChangeAspect="1"/>
              </p:cNvPicPr>
              <p:nvPr/>
            </p:nvPicPr>
            <p:blipFill>
              <a:blip r:embed="rId2" cstate="print">
                <a:biLevel thresh="50000"/>
                <a:grayscl/>
              </a:blip>
              <a:stretch>
                <a:fillRect/>
              </a:stretch>
            </p:blipFill>
            <p:spPr>
              <a:xfrm>
                <a:off x="3216" y="2208"/>
                <a:ext cx="144" cy="144"/>
              </a:xfrm>
              <a:prstGeom prst="rect">
                <a:avLst/>
              </a:prstGeom>
              <a:noFill/>
              <a:ln w="9525">
                <a:noFill/>
              </a:ln>
            </p:spPr>
          </p:pic>
        </p:grpSp>
      </p:grpSp>
      <p:grpSp>
        <p:nvGrpSpPr>
          <p:cNvPr id="51" name="组合 88"/>
          <p:cNvGrpSpPr/>
          <p:nvPr/>
        </p:nvGrpSpPr>
        <p:grpSpPr>
          <a:xfrm>
            <a:off x="5001646" y="2134199"/>
            <a:ext cx="6082445" cy="3569471"/>
            <a:chOff x="672" y="1104"/>
            <a:chExt cx="4128" cy="2367"/>
          </a:xfrm>
        </p:grpSpPr>
        <p:sp>
          <p:nvSpPr>
            <p:cNvPr id="52" name="文本框 64"/>
            <p:cNvSpPr txBox="1"/>
            <p:nvPr/>
          </p:nvSpPr>
          <p:spPr>
            <a:xfrm>
              <a:off x="816" y="1392"/>
              <a:ext cx="105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乌鲁木齐</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3" name="文本框 65"/>
            <p:cNvSpPr txBox="1"/>
            <p:nvPr/>
          </p:nvSpPr>
          <p:spPr>
            <a:xfrm>
              <a:off x="672" y="2304"/>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拉萨</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4" name="文本框 66"/>
            <p:cNvSpPr txBox="1"/>
            <p:nvPr/>
          </p:nvSpPr>
          <p:spPr>
            <a:xfrm>
              <a:off x="2256" y="3216"/>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昆明</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5" name="文本框 67"/>
            <p:cNvSpPr txBox="1"/>
            <p:nvPr/>
          </p:nvSpPr>
          <p:spPr>
            <a:xfrm>
              <a:off x="2784" y="3072"/>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贵阳</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6" name="文本框 68"/>
            <p:cNvSpPr txBox="1"/>
            <p:nvPr/>
          </p:nvSpPr>
          <p:spPr>
            <a:xfrm>
              <a:off x="3264" y="2880"/>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长沙</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7" name="文本框 69"/>
            <p:cNvSpPr txBox="1"/>
            <p:nvPr/>
          </p:nvSpPr>
          <p:spPr>
            <a:xfrm>
              <a:off x="1920" y="1968"/>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西宁</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8" name="文本框 70"/>
            <p:cNvSpPr txBox="1"/>
            <p:nvPr/>
          </p:nvSpPr>
          <p:spPr>
            <a:xfrm>
              <a:off x="2544" y="1824"/>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银川</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9" name="文本框 71"/>
            <p:cNvSpPr txBox="1"/>
            <p:nvPr/>
          </p:nvSpPr>
          <p:spPr>
            <a:xfrm>
              <a:off x="2928" y="1536"/>
              <a:ext cx="81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呼和浩特</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60" name="文本框 72"/>
            <p:cNvSpPr txBox="1"/>
            <p:nvPr/>
          </p:nvSpPr>
          <p:spPr>
            <a:xfrm>
              <a:off x="4224" y="1104"/>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长春</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61" name="文本框 73"/>
            <p:cNvSpPr txBox="1"/>
            <p:nvPr/>
          </p:nvSpPr>
          <p:spPr>
            <a:xfrm>
              <a:off x="3120" y="2304"/>
              <a:ext cx="576" cy="255"/>
            </a:xfrm>
            <a:prstGeom prst="rect">
              <a:avLst/>
            </a:prstGeom>
            <a:noFill/>
            <a:ln w="9525">
              <a:noFill/>
            </a:ln>
          </p:spPr>
          <p:txBody>
            <a:bodyPr>
              <a:spAutoFit/>
            </a:bodyPr>
            <a:lstStyle/>
            <a:p>
              <a:pPr>
                <a:lnSpc>
                  <a:spcPct val="100000"/>
                </a:lnSpc>
                <a:buClr>
                  <a:schemeClr val="bg1"/>
                </a:buClr>
              </a:pPr>
              <a:r>
                <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西安</a:t>
              </a:r>
              <a:endParaRPr lang="zh-CN" altLang="en-US" sz="1905" b="1" dirty="0">
                <a:solidFill>
                  <a:srgbClr val="8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sp>
        <p:nvSpPr>
          <p:cNvPr id="82" name="矩形 81"/>
          <p:cNvSpPr/>
          <p:nvPr/>
        </p:nvSpPr>
        <p:spPr>
          <a:xfrm>
            <a:off x="1386394" y="231696"/>
            <a:ext cx="11120197"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83" name="文本框 24"/>
          <p:cNvSpPr txBox="1"/>
          <p:nvPr/>
        </p:nvSpPr>
        <p:spPr>
          <a:xfrm>
            <a:off x="308789" y="231946"/>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过程</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图片 93185" descr="stdmapchina3"/>
          <p:cNvPicPr>
            <a:picLocks noChangeAspect="1"/>
          </p:cNvPicPr>
          <p:nvPr/>
        </p:nvPicPr>
        <p:blipFill>
          <a:blip r:embed="rId1">
            <a:clrChange>
              <a:clrFrom>
                <a:srgbClr val="FFFFFF"/>
              </a:clrFrom>
              <a:clrTo>
                <a:srgbClr val="FFFFFF">
                  <a:alpha val="0"/>
                </a:srgbClr>
              </a:clrTo>
            </a:clrChange>
          </a:blip>
          <a:srcRect b="27586"/>
          <a:stretch>
            <a:fillRect/>
          </a:stretch>
        </p:blipFill>
        <p:spPr>
          <a:xfrm>
            <a:off x="2071953" y="60273"/>
            <a:ext cx="8323428" cy="6911334"/>
          </a:xfrm>
          <a:prstGeom prst="rect">
            <a:avLst/>
          </a:prstGeom>
          <a:noFill/>
          <a:ln w="9525">
            <a:noFill/>
          </a:ln>
        </p:spPr>
      </p:pic>
      <p:grpSp>
        <p:nvGrpSpPr>
          <p:cNvPr id="93187" name="组合 93186"/>
          <p:cNvGrpSpPr/>
          <p:nvPr/>
        </p:nvGrpSpPr>
        <p:grpSpPr>
          <a:xfrm>
            <a:off x="6947322" y="2372087"/>
            <a:ext cx="2342600" cy="4307865"/>
            <a:chOff x="3184" y="1381"/>
            <a:chExt cx="1432" cy="2573"/>
          </a:xfrm>
        </p:grpSpPr>
        <p:sp>
          <p:nvSpPr>
            <p:cNvPr id="93188" name="任意多边形 93187"/>
            <p:cNvSpPr/>
            <p:nvPr/>
          </p:nvSpPr>
          <p:spPr>
            <a:xfrm>
              <a:off x="3184" y="3532"/>
              <a:ext cx="194" cy="114"/>
            </a:xfrm>
            <a:custGeom>
              <a:avLst/>
              <a:gdLst/>
              <a:ahLst/>
              <a:cxnLst/>
              <a:rect l="0" t="0" r="0" b="0"/>
              <a:pathLst>
                <a:path w="194" h="114">
                  <a:moveTo>
                    <a:pt x="1" y="60"/>
                  </a:moveTo>
                  <a:cubicBezTo>
                    <a:pt x="29" y="16"/>
                    <a:pt x="36" y="46"/>
                    <a:pt x="52" y="0"/>
                  </a:cubicBezTo>
                  <a:cubicBezTo>
                    <a:pt x="98" y="7"/>
                    <a:pt x="132" y="8"/>
                    <a:pt x="170" y="34"/>
                  </a:cubicBezTo>
                  <a:cubicBezTo>
                    <a:pt x="162" y="43"/>
                    <a:pt x="149" y="49"/>
                    <a:pt x="145" y="60"/>
                  </a:cubicBezTo>
                  <a:cubicBezTo>
                    <a:pt x="127" y="114"/>
                    <a:pt x="194" y="57"/>
                    <a:pt x="128" y="102"/>
                  </a:cubicBezTo>
                  <a:cubicBezTo>
                    <a:pt x="93" y="93"/>
                    <a:pt x="77" y="83"/>
                    <a:pt x="43" y="93"/>
                  </a:cubicBezTo>
                  <a:cubicBezTo>
                    <a:pt x="0" y="83"/>
                    <a:pt x="13" y="96"/>
                    <a:pt x="1" y="6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89" name="任意多边形 93188"/>
            <p:cNvSpPr/>
            <p:nvPr/>
          </p:nvSpPr>
          <p:spPr>
            <a:xfrm>
              <a:off x="3210" y="3193"/>
              <a:ext cx="969" cy="761"/>
            </a:xfrm>
            <a:custGeom>
              <a:avLst/>
              <a:gdLst/>
              <a:ahLst/>
              <a:cxnLst/>
              <a:rect l="0" t="0" r="0" b="0"/>
              <a:pathLst>
                <a:path w="969" h="761">
                  <a:moveTo>
                    <a:pt x="161" y="390"/>
                  </a:moveTo>
                  <a:cubicBezTo>
                    <a:pt x="221" y="383"/>
                    <a:pt x="250" y="391"/>
                    <a:pt x="229" y="331"/>
                  </a:cubicBezTo>
                  <a:cubicBezTo>
                    <a:pt x="253" y="294"/>
                    <a:pt x="270" y="297"/>
                    <a:pt x="314" y="288"/>
                  </a:cubicBezTo>
                  <a:cubicBezTo>
                    <a:pt x="333" y="260"/>
                    <a:pt x="354" y="252"/>
                    <a:pt x="365" y="221"/>
                  </a:cubicBezTo>
                  <a:cubicBezTo>
                    <a:pt x="356" y="167"/>
                    <a:pt x="326" y="132"/>
                    <a:pt x="390" y="111"/>
                  </a:cubicBezTo>
                  <a:cubicBezTo>
                    <a:pt x="406" y="59"/>
                    <a:pt x="408" y="40"/>
                    <a:pt x="466" y="26"/>
                  </a:cubicBezTo>
                  <a:cubicBezTo>
                    <a:pt x="469" y="34"/>
                    <a:pt x="466" y="52"/>
                    <a:pt x="475" y="51"/>
                  </a:cubicBezTo>
                  <a:cubicBezTo>
                    <a:pt x="495" y="48"/>
                    <a:pt x="509" y="28"/>
                    <a:pt x="526" y="17"/>
                  </a:cubicBezTo>
                  <a:cubicBezTo>
                    <a:pt x="534" y="11"/>
                    <a:pt x="551" y="0"/>
                    <a:pt x="551" y="0"/>
                  </a:cubicBezTo>
                  <a:cubicBezTo>
                    <a:pt x="562" y="3"/>
                    <a:pt x="578" y="0"/>
                    <a:pt x="585" y="9"/>
                  </a:cubicBezTo>
                  <a:cubicBezTo>
                    <a:pt x="590" y="16"/>
                    <a:pt x="571" y="27"/>
                    <a:pt x="576" y="34"/>
                  </a:cubicBezTo>
                  <a:cubicBezTo>
                    <a:pt x="588" y="51"/>
                    <a:pt x="627" y="68"/>
                    <a:pt x="627" y="68"/>
                  </a:cubicBezTo>
                  <a:cubicBezTo>
                    <a:pt x="633" y="77"/>
                    <a:pt x="639" y="85"/>
                    <a:pt x="644" y="94"/>
                  </a:cubicBezTo>
                  <a:cubicBezTo>
                    <a:pt x="648" y="102"/>
                    <a:pt x="644" y="119"/>
                    <a:pt x="653" y="119"/>
                  </a:cubicBezTo>
                  <a:cubicBezTo>
                    <a:pt x="667" y="119"/>
                    <a:pt x="688" y="75"/>
                    <a:pt x="695" y="68"/>
                  </a:cubicBezTo>
                  <a:cubicBezTo>
                    <a:pt x="724" y="38"/>
                    <a:pt x="754" y="47"/>
                    <a:pt x="797" y="43"/>
                  </a:cubicBezTo>
                  <a:cubicBezTo>
                    <a:pt x="874" y="58"/>
                    <a:pt x="836" y="72"/>
                    <a:pt x="924" y="60"/>
                  </a:cubicBezTo>
                  <a:cubicBezTo>
                    <a:pt x="932" y="54"/>
                    <a:pt x="939" y="41"/>
                    <a:pt x="949" y="43"/>
                  </a:cubicBezTo>
                  <a:cubicBezTo>
                    <a:pt x="951" y="43"/>
                    <a:pt x="966" y="93"/>
                    <a:pt x="966" y="94"/>
                  </a:cubicBezTo>
                  <a:cubicBezTo>
                    <a:pt x="955" y="183"/>
                    <a:pt x="969" y="163"/>
                    <a:pt x="890" y="178"/>
                  </a:cubicBezTo>
                  <a:cubicBezTo>
                    <a:pt x="884" y="195"/>
                    <a:pt x="890" y="224"/>
                    <a:pt x="873" y="229"/>
                  </a:cubicBezTo>
                  <a:cubicBezTo>
                    <a:pt x="798" y="249"/>
                    <a:pt x="775" y="249"/>
                    <a:pt x="678" y="255"/>
                  </a:cubicBezTo>
                  <a:cubicBezTo>
                    <a:pt x="662" y="305"/>
                    <a:pt x="642" y="297"/>
                    <a:pt x="593" y="288"/>
                  </a:cubicBezTo>
                  <a:cubicBezTo>
                    <a:pt x="587" y="280"/>
                    <a:pt x="586" y="263"/>
                    <a:pt x="576" y="263"/>
                  </a:cubicBezTo>
                  <a:cubicBezTo>
                    <a:pt x="543" y="263"/>
                    <a:pt x="567" y="319"/>
                    <a:pt x="568" y="322"/>
                  </a:cubicBezTo>
                  <a:cubicBezTo>
                    <a:pt x="540" y="364"/>
                    <a:pt x="527" y="365"/>
                    <a:pt x="475" y="373"/>
                  </a:cubicBezTo>
                  <a:cubicBezTo>
                    <a:pt x="420" y="409"/>
                    <a:pt x="376" y="402"/>
                    <a:pt x="305" y="407"/>
                  </a:cubicBezTo>
                  <a:cubicBezTo>
                    <a:pt x="271" y="418"/>
                    <a:pt x="257" y="427"/>
                    <a:pt x="238" y="458"/>
                  </a:cubicBezTo>
                  <a:cubicBezTo>
                    <a:pt x="235" y="469"/>
                    <a:pt x="225" y="481"/>
                    <a:pt x="229" y="492"/>
                  </a:cubicBezTo>
                  <a:cubicBezTo>
                    <a:pt x="232" y="502"/>
                    <a:pt x="248" y="501"/>
                    <a:pt x="254" y="509"/>
                  </a:cubicBezTo>
                  <a:cubicBezTo>
                    <a:pt x="260" y="516"/>
                    <a:pt x="258" y="527"/>
                    <a:pt x="263" y="534"/>
                  </a:cubicBezTo>
                  <a:cubicBezTo>
                    <a:pt x="270" y="544"/>
                    <a:pt x="280" y="551"/>
                    <a:pt x="288" y="559"/>
                  </a:cubicBezTo>
                  <a:cubicBezTo>
                    <a:pt x="266" y="631"/>
                    <a:pt x="287" y="532"/>
                    <a:pt x="322" y="593"/>
                  </a:cubicBezTo>
                  <a:cubicBezTo>
                    <a:pt x="331" y="608"/>
                    <a:pt x="318" y="627"/>
                    <a:pt x="314" y="644"/>
                  </a:cubicBezTo>
                  <a:cubicBezTo>
                    <a:pt x="312" y="653"/>
                    <a:pt x="311" y="664"/>
                    <a:pt x="305" y="670"/>
                  </a:cubicBezTo>
                  <a:cubicBezTo>
                    <a:pt x="299" y="676"/>
                    <a:pt x="288" y="675"/>
                    <a:pt x="280" y="678"/>
                  </a:cubicBezTo>
                  <a:cubicBezTo>
                    <a:pt x="252" y="696"/>
                    <a:pt x="226" y="701"/>
                    <a:pt x="195" y="712"/>
                  </a:cubicBezTo>
                  <a:cubicBezTo>
                    <a:pt x="184" y="759"/>
                    <a:pt x="182" y="761"/>
                    <a:pt x="136" y="746"/>
                  </a:cubicBezTo>
                  <a:cubicBezTo>
                    <a:pt x="87" y="708"/>
                    <a:pt x="66" y="710"/>
                    <a:pt x="0" y="695"/>
                  </a:cubicBezTo>
                  <a:cubicBezTo>
                    <a:pt x="48" y="680"/>
                    <a:pt x="66" y="621"/>
                    <a:pt x="102" y="585"/>
                  </a:cubicBezTo>
                  <a:cubicBezTo>
                    <a:pt x="118" y="533"/>
                    <a:pt x="150" y="541"/>
                    <a:pt x="204" y="534"/>
                  </a:cubicBezTo>
                  <a:cubicBezTo>
                    <a:pt x="178" y="509"/>
                    <a:pt x="164" y="492"/>
                    <a:pt x="153" y="458"/>
                  </a:cubicBezTo>
                  <a:cubicBezTo>
                    <a:pt x="171" y="399"/>
                    <a:pt x="169" y="339"/>
                    <a:pt x="246" y="339"/>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90" name="任意多边形 93189"/>
            <p:cNvSpPr/>
            <p:nvPr/>
          </p:nvSpPr>
          <p:spPr>
            <a:xfrm>
              <a:off x="4151" y="2612"/>
              <a:ext cx="431" cy="731"/>
            </a:xfrm>
            <a:custGeom>
              <a:avLst/>
              <a:gdLst/>
              <a:ahLst/>
              <a:cxnLst/>
              <a:rect l="0" t="0" r="0" b="0"/>
              <a:pathLst>
                <a:path w="431" h="731">
                  <a:moveTo>
                    <a:pt x="17" y="632"/>
                  </a:moveTo>
                  <a:cubicBezTo>
                    <a:pt x="22" y="624"/>
                    <a:pt x="29" y="616"/>
                    <a:pt x="33" y="607"/>
                  </a:cubicBezTo>
                  <a:cubicBezTo>
                    <a:pt x="37" y="599"/>
                    <a:pt x="35" y="586"/>
                    <a:pt x="42" y="581"/>
                  </a:cubicBezTo>
                  <a:cubicBezTo>
                    <a:pt x="57" y="571"/>
                    <a:pt x="76" y="570"/>
                    <a:pt x="93" y="564"/>
                  </a:cubicBezTo>
                  <a:cubicBezTo>
                    <a:pt x="101" y="561"/>
                    <a:pt x="118" y="556"/>
                    <a:pt x="118" y="556"/>
                  </a:cubicBezTo>
                  <a:cubicBezTo>
                    <a:pt x="127" y="550"/>
                    <a:pt x="141" y="549"/>
                    <a:pt x="144" y="539"/>
                  </a:cubicBezTo>
                  <a:cubicBezTo>
                    <a:pt x="158" y="492"/>
                    <a:pt x="72" y="401"/>
                    <a:pt x="169" y="370"/>
                  </a:cubicBezTo>
                  <a:cubicBezTo>
                    <a:pt x="228" y="331"/>
                    <a:pt x="214" y="356"/>
                    <a:pt x="228" y="310"/>
                  </a:cubicBezTo>
                  <a:cubicBezTo>
                    <a:pt x="231" y="251"/>
                    <a:pt x="237" y="191"/>
                    <a:pt x="237" y="132"/>
                  </a:cubicBezTo>
                  <a:cubicBezTo>
                    <a:pt x="237" y="101"/>
                    <a:pt x="209" y="70"/>
                    <a:pt x="194" y="48"/>
                  </a:cubicBezTo>
                  <a:cubicBezTo>
                    <a:pt x="188" y="39"/>
                    <a:pt x="177" y="22"/>
                    <a:pt x="177" y="22"/>
                  </a:cubicBezTo>
                  <a:cubicBezTo>
                    <a:pt x="250" y="0"/>
                    <a:pt x="325" y="29"/>
                    <a:pt x="398" y="39"/>
                  </a:cubicBezTo>
                  <a:cubicBezTo>
                    <a:pt x="413" y="88"/>
                    <a:pt x="431" y="138"/>
                    <a:pt x="372" y="158"/>
                  </a:cubicBezTo>
                  <a:cubicBezTo>
                    <a:pt x="352" y="188"/>
                    <a:pt x="333" y="187"/>
                    <a:pt x="313" y="217"/>
                  </a:cubicBezTo>
                  <a:cubicBezTo>
                    <a:pt x="308" y="234"/>
                    <a:pt x="299" y="250"/>
                    <a:pt x="296" y="268"/>
                  </a:cubicBezTo>
                  <a:cubicBezTo>
                    <a:pt x="290" y="309"/>
                    <a:pt x="298" y="402"/>
                    <a:pt x="254" y="437"/>
                  </a:cubicBezTo>
                  <a:cubicBezTo>
                    <a:pt x="239" y="449"/>
                    <a:pt x="219" y="452"/>
                    <a:pt x="203" y="463"/>
                  </a:cubicBezTo>
                  <a:cubicBezTo>
                    <a:pt x="193" y="580"/>
                    <a:pt x="211" y="575"/>
                    <a:pt x="118" y="607"/>
                  </a:cubicBezTo>
                  <a:cubicBezTo>
                    <a:pt x="100" y="660"/>
                    <a:pt x="107" y="677"/>
                    <a:pt x="50" y="692"/>
                  </a:cubicBezTo>
                  <a:cubicBezTo>
                    <a:pt x="47" y="700"/>
                    <a:pt x="50" y="713"/>
                    <a:pt x="42" y="717"/>
                  </a:cubicBezTo>
                  <a:cubicBezTo>
                    <a:pt x="13" y="731"/>
                    <a:pt x="4" y="671"/>
                    <a:pt x="0" y="658"/>
                  </a:cubicBezTo>
                  <a:cubicBezTo>
                    <a:pt x="3" y="647"/>
                    <a:pt x="0" y="632"/>
                    <a:pt x="8" y="624"/>
                  </a:cubicBezTo>
                  <a:cubicBezTo>
                    <a:pt x="16" y="616"/>
                    <a:pt x="33" y="607"/>
                    <a:pt x="42" y="615"/>
                  </a:cubicBezTo>
                  <a:cubicBezTo>
                    <a:pt x="50" y="622"/>
                    <a:pt x="25" y="626"/>
                    <a:pt x="17" y="632"/>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91" name="任意多边形 93190"/>
            <p:cNvSpPr/>
            <p:nvPr/>
          </p:nvSpPr>
          <p:spPr>
            <a:xfrm>
              <a:off x="4152" y="2101"/>
              <a:ext cx="335" cy="533"/>
            </a:xfrm>
            <a:custGeom>
              <a:avLst/>
              <a:gdLst/>
              <a:ahLst/>
              <a:cxnLst/>
              <a:rect l="0" t="0" r="0" b="0"/>
              <a:pathLst>
                <a:path w="335" h="533">
                  <a:moveTo>
                    <a:pt x="193" y="533"/>
                  </a:moveTo>
                  <a:cubicBezTo>
                    <a:pt x="176" y="530"/>
                    <a:pt x="159" y="529"/>
                    <a:pt x="143" y="525"/>
                  </a:cubicBezTo>
                  <a:cubicBezTo>
                    <a:pt x="126" y="521"/>
                    <a:pt x="92" y="508"/>
                    <a:pt x="92" y="508"/>
                  </a:cubicBezTo>
                  <a:cubicBezTo>
                    <a:pt x="50" y="447"/>
                    <a:pt x="81" y="432"/>
                    <a:pt x="7" y="406"/>
                  </a:cubicBezTo>
                  <a:cubicBezTo>
                    <a:pt x="10" y="391"/>
                    <a:pt x="14" y="350"/>
                    <a:pt x="32" y="339"/>
                  </a:cubicBezTo>
                  <a:cubicBezTo>
                    <a:pt x="47" y="329"/>
                    <a:pt x="83" y="322"/>
                    <a:pt x="83" y="322"/>
                  </a:cubicBezTo>
                  <a:cubicBezTo>
                    <a:pt x="130" y="291"/>
                    <a:pt x="157" y="295"/>
                    <a:pt x="109" y="271"/>
                  </a:cubicBezTo>
                  <a:cubicBezTo>
                    <a:pt x="101" y="267"/>
                    <a:pt x="92" y="265"/>
                    <a:pt x="83" y="262"/>
                  </a:cubicBezTo>
                  <a:cubicBezTo>
                    <a:pt x="24" y="175"/>
                    <a:pt x="110" y="308"/>
                    <a:pt x="58" y="203"/>
                  </a:cubicBezTo>
                  <a:cubicBezTo>
                    <a:pt x="49" y="185"/>
                    <a:pt x="24" y="152"/>
                    <a:pt x="24" y="152"/>
                  </a:cubicBezTo>
                  <a:cubicBezTo>
                    <a:pt x="6" y="97"/>
                    <a:pt x="0" y="51"/>
                    <a:pt x="32" y="0"/>
                  </a:cubicBezTo>
                  <a:cubicBezTo>
                    <a:pt x="62" y="20"/>
                    <a:pt x="72" y="33"/>
                    <a:pt x="83" y="67"/>
                  </a:cubicBezTo>
                  <a:cubicBezTo>
                    <a:pt x="67" y="118"/>
                    <a:pt x="100" y="110"/>
                    <a:pt x="143" y="118"/>
                  </a:cubicBezTo>
                  <a:cubicBezTo>
                    <a:pt x="151" y="124"/>
                    <a:pt x="158" y="135"/>
                    <a:pt x="168" y="135"/>
                  </a:cubicBezTo>
                  <a:cubicBezTo>
                    <a:pt x="178" y="135"/>
                    <a:pt x="187" y="110"/>
                    <a:pt x="193" y="118"/>
                  </a:cubicBezTo>
                  <a:cubicBezTo>
                    <a:pt x="199" y="127"/>
                    <a:pt x="181" y="173"/>
                    <a:pt x="176" y="186"/>
                  </a:cubicBezTo>
                  <a:cubicBezTo>
                    <a:pt x="221" y="252"/>
                    <a:pt x="176" y="169"/>
                    <a:pt x="176" y="237"/>
                  </a:cubicBezTo>
                  <a:cubicBezTo>
                    <a:pt x="176" y="247"/>
                    <a:pt x="187" y="254"/>
                    <a:pt x="193" y="262"/>
                  </a:cubicBezTo>
                  <a:cubicBezTo>
                    <a:pt x="202" y="259"/>
                    <a:pt x="210" y="254"/>
                    <a:pt x="219" y="254"/>
                  </a:cubicBezTo>
                  <a:cubicBezTo>
                    <a:pt x="262" y="254"/>
                    <a:pt x="250" y="293"/>
                    <a:pt x="270" y="313"/>
                  </a:cubicBezTo>
                  <a:cubicBezTo>
                    <a:pt x="272" y="315"/>
                    <a:pt x="317" y="329"/>
                    <a:pt x="320" y="330"/>
                  </a:cubicBezTo>
                  <a:cubicBezTo>
                    <a:pt x="301" y="389"/>
                    <a:pt x="310" y="364"/>
                    <a:pt x="295" y="406"/>
                  </a:cubicBezTo>
                  <a:cubicBezTo>
                    <a:pt x="291" y="392"/>
                    <a:pt x="283" y="355"/>
                    <a:pt x="261" y="355"/>
                  </a:cubicBezTo>
                  <a:cubicBezTo>
                    <a:pt x="252" y="355"/>
                    <a:pt x="256" y="372"/>
                    <a:pt x="253" y="381"/>
                  </a:cubicBezTo>
                  <a:cubicBezTo>
                    <a:pt x="289" y="406"/>
                    <a:pt x="304" y="394"/>
                    <a:pt x="329" y="432"/>
                  </a:cubicBezTo>
                  <a:cubicBezTo>
                    <a:pt x="326" y="457"/>
                    <a:pt x="335" y="487"/>
                    <a:pt x="320" y="508"/>
                  </a:cubicBezTo>
                  <a:cubicBezTo>
                    <a:pt x="310" y="522"/>
                    <a:pt x="286" y="511"/>
                    <a:pt x="270" y="516"/>
                  </a:cubicBezTo>
                  <a:cubicBezTo>
                    <a:pt x="260" y="519"/>
                    <a:pt x="253" y="527"/>
                    <a:pt x="244" y="533"/>
                  </a:cubicBezTo>
                  <a:cubicBezTo>
                    <a:pt x="188" y="514"/>
                    <a:pt x="193" y="498"/>
                    <a:pt x="193" y="533"/>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92" name="任意多边形 93191"/>
            <p:cNvSpPr/>
            <p:nvPr/>
          </p:nvSpPr>
          <p:spPr>
            <a:xfrm>
              <a:off x="3880" y="1381"/>
              <a:ext cx="736" cy="855"/>
            </a:xfrm>
            <a:custGeom>
              <a:avLst/>
              <a:gdLst/>
              <a:ahLst/>
              <a:cxnLst/>
              <a:rect l="0" t="0" r="0" b="0"/>
              <a:pathLst>
                <a:path w="736" h="855">
                  <a:moveTo>
                    <a:pt x="296" y="711"/>
                  </a:moveTo>
                  <a:cubicBezTo>
                    <a:pt x="242" y="720"/>
                    <a:pt x="231" y="726"/>
                    <a:pt x="194" y="762"/>
                  </a:cubicBezTo>
                  <a:cubicBezTo>
                    <a:pt x="178" y="810"/>
                    <a:pt x="182" y="829"/>
                    <a:pt x="144" y="855"/>
                  </a:cubicBezTo>
                  <a:cubicBezTo>
                    <a:pt x="25" y="843"/>
                    <a:pt x="97" y="853"/>
                    <a:pt x="25" y="804"/>
                  </a:cubicBezTo>
                  <a:cubicBezTo>
                    <a:pt x="16" y="791"/>
                    <a:pt x="0" y="772"/>
                    <a:pt x="0" y="754"/>
                  </a:cubicBezTo>
                  <a:cubicBezTo>
                    <a:pt x="0" y="741"/>
                    <a:pt x="25" y="653"/>
                    <a:pt x="33" y="643"/>
                  </a:cubicBezTo>
                  <a:cubicBezTo>
                    <a:pt x="39" y="635"/>
                    <a:pt x="50" y="632"/>
                    <a:pt x="59" y="627"/>
                  </a:cubicBezTo>
                  <a:cubicBezTo>
                    <a:pt x="72" y="586"/>
                    <a:pt x="55" y="558"/>
                    <a:pt x="33" y="525"/>
                  </a:cubicBezTo>
                  <a:cubicBezTo>
                    <a:pt x="7" y="440"/>
                    <a:pt x="43" y="557"/>
                    <a:pt x="16" y="474"/>
                  </a:cubicBezTo>
                  <a:cubicBezTo>
                    <a:pt x="10" y="457"/>
                    <a:pt x="0" y="423"/>
                    <a:pt x="0" y="423"/>
                  </a:cubicBezTo>
                  <a:cubicBezTo>
                    <a:pt x="18" y="367"/>
                    <a:pt x="84" y="364"/>
                    <a:pt x="135" y="355"/>
                  </a:cubicBezTo>
                  <a:cubicBezTo>
                    <a:pt x="167" y="334"/>
                    <a:pt x="168" y="319"/>
                    <a:pt x="186" y="288"/>
                  </a:cubicBezTo>
                  <a:cubicBezTo>
                    <a:pt x="196" y="270"/>
                    <a:pt x="220" y="237"/>
                    <a:pt x="220" y="237"/>
                  </a:cubicBezTo>
                  <a:cubicBezTo>
                    <a:pt x="221" y="234"/>
                    <a:pt x="234" y="188"/>
                    <a:pt x="237" y="186"/>
                  </a:cubicBezTo>
                  <a:cubicBezTo>
                    <a:pt x="278" y="145"/>
                    <a:pt x="318" y="143"/>
                    <a:pt x="372" y="135"/>
                  </a:cubicBezTo>
                  <a:cubicBezTo>
                    <a:pt x="419" y="121"/>
                    <a:pt x="432" y="92"/>
                    <a:pt x="465" y="59"/>
                  </a:cubicBezTo>
                  <a:cubicBezTo>
                    <a:pt x="453" y="23"/>
                    <a:pt x="464" y="11"/>
                    <a:pt x="499" y="0"/>
                  </a:cubicBezTo>
                  <a:cubicBezTo>
                    <a:pt x="514" y="43"/>
                    <a:pt x="494" y="207"/>
                    <a:pt x="525" y="118"/>
                  </a:cubicBezTo>
                  <a:cubicBezTo>
                    <a:pt x="528" y="101"/>
                    <a:pt x="523" y="81"/>
                    <a:pt x="533" y="67"/>
                  </a:cubicBezTo>
                  <a:cubicBezTo>
                    <a:pt x="540" y="58"/>
                    <a:pt x="556" y="64"/>
                    <a:pt x="567" y="59"/>
                  </a:cubicBezTo>
                  <a:cubicBezTo>
                    <a:pt x="576" y="55"/>
                    <a:pt x="583" y="46"/>
                    <a:pt x="592" y="42"/>
                  </a:cubicBezTo>
                  <a:cubicBezTo>
                    <a:pt x="611" y="34"/>
                    <a:pt x="632" y="32"/>
                    <a:pt x="652" y="25"/>
                  </a:cubicBezTo>
                  <a:cubicBezTo>
                    <a:pt x="666" y="28"/>
                    <a:pt x="687" y="22"/>
                    <a:pt x="694" y="34"/>
                  </a:cubicBezTo>
                  <a:cubicBezTo>
                    <a:pt x="709" y="60"/>
                    <a:pt x="669" y="111"/>
                    <a:pt x="660" y="135"/>
                  </a:cubicBezTo>
                  <a:cubicBezTo>
                    <a:pt x="683" y="138"/>
                    <a:pt x="709" y="131"/>
                    <a:pt x="728" y="144"/>
                  </a:cubicBezTo>
                  <a:cubicBezTo>
                    <a:pt x="736" y="150"/>
                    <a:pt x="715" y="160"/>
                    <a:pt x="711" y="169"/>
                  </a:cubicBezTo>
                  <a:cubicBezTo>
                    <a:pt x="692" y="207"/>
                    <a:pt x="694" y="205"/>
                    <a:pt x="652" y="220"/>
                  </a:cubicBezTo>
                  <a:cubicBezTo>
                    <a:pt x="639" y="238"/>
                    <a:pt x="621" y="252"/>
                    <a:pt x="609" y="271"/>
                  </a:cubicBezTo>
                  <a:cubicBezTo>
                    <a:pt x="604" y="278"/>
                    <a:pt x="607" y="290"/>
                    <a:pt x="601" y="296"/>
                  </a:cubicBezTo>
                  <a:cubicBezTo>
                    <a:pt x="595" y="302"/>
                    <a:pt x="584" y="301"/>
                    <a:pt x="576" y="305"/>
                  </a:cubicBezTo>
                  <a:cubicBezTo>
                    <a:pt x="567" y="310"/>
                    <a:pt x="559" y="316"/>
                    <a:pt x="550" y="322"/>
                  </a:cubicBezTo>
                  <a:cubicBezTo>
                    <a:pt x="511" y="308"/>
                    <a:pt x="489" y="312"/>
                    <a:pt x="465" y="347"/>
                  </a:cubicBezTo>
                  <a:cubicBezTo>
                    <a:pt x="462" y="361"/>
                    <a:pt x="468" y="380"/>
                    <a:pt x="457" y="389"/>
                  </a:cubicBezTo>
                  <a:cubicBezTo>
                    <a:pt x="449" y="395"/>
                    <a:pt x="434" y="382"/>
                    <a:pt x="432" y="372"/>
                  </a:cubicBezTo>
                  <a:cubicBezTo>
                    <a:pt x="422" y="317"/>
                    <a:pt x="426" y="259"/>
                    <a:pt x="423" y="203"/>
                  </a:cubicBezTo>
                  <a:cubicBezTo>
                    <a:pt x="392" y="213"/>
                    <a:pt x="361" y="218"/>
                    <a:pt x="330" y="228"/>
                  </a:cubicBezTo>
                  <a:cubicBezTo>
                    <a:pt x="273" y="265"/>
                    <a:pt x="321" y="291"/>
                    <a:pt x="262" y="330"/>
                  </a:cubicBezTo>
                  <a:cubicBezTo>
                    <a:pt x="235" y="370"/>
                    <a:pt x="206" y="378"/>
                    <a:pt x="160" y="389"/>
                  </a:cubicBezTo>
                  <a:cubicBezTo>
                    <a:pt x="155" y="398"/>
                    <a:pt x="152" y="409"/>
                    <a:pt x="144" y="415"/>
                  </a:cubicBezTo>
                  <a:cubicBezTo>
                    <a:pt x="137" y="421"/>
                    <a:pt x="122" y="415"/>
                    <a:pt x="118" y="423"/>
                  </a:cubicBezTo>
                  <a:cubicBezTo>
                    <a:pt x="109" y="442"/>
                    <a:pt x="143" y="462"/>
                    <a:pt x="152" y="466"/>
                  </a:cubicBezTo>
                  <a:cubicBezTo>
                    <a:pt x="188" y="482"/>
                    <a:pt x="208" y="484"/>
                    <a:pt x="245" y="491"/>
                  </a:cubicBezTo>
                  <a:cubicBezTo>
                    <a:pt x="304" y="577"/>
                    <a:pt x="215" y="564"/>
                    <a:pt x="364" y="550"/>
                  </a:cubicBezTo>
                  <a:cubicBezTo>
                    <a:pt x="387" y="479"/>
                    <a:pt x="392" y="499"/>
                    <a:pt x="482" y="508"/>
                  </a:cubicBezTo>
                  <a:cubicBezTo>
                    <a:pt x="507" y="516"/>
                    <a:pt x="542" y="505"/>
                    <a:pt x="559" y="525"/>
                  </a:cubicBezTo>
                  <a:cubicBezTo>
                    <a:pt x="568" y="536"/>
                    <a:pt x="556" y="554"/>
                    <a:pt x="550" y="567"/>
                  </a:cubicBezTo>
                  <a:cubicBezTo>
                    <a:pt x="525" y="622"/>
                    <a:pt x="504" y="633"/>
                    <a:pt x="448" y="643"/>
                  </a:cubicBezTo>
                  <a:cubicBezTo>
                    <a:pt x="427" y="677"/>
                    <a:pt x="436" y="689"/>
                    <a:pt x="398" y="703"/>
                  </a:cubicBezTo>
                  <a:cubicBezTo>
                    <a:pt x="392" y="711"/>
                    <a:pt x="386" y="719"/>
                    <a:pt x="381" y="728"/>
                  </a:cubicBezTo>
                  <a:cubicBezTo>
                    <a:pt x="377" y="736"/>
                    <a:pt x="378" y="748"/>
                    <a:pt x="372" y="754"/>
                  </a:cubicBezTo>
                  <a:cubicBezTo>
                    <a:pt x="366" y="760"/>
                    <a:pt x="353" y="769"/>
                    <a:pt x="347" y="762"/>
                  </a:cubicBezTo>
                  <a:cubicBezTo>
                    <a:pt x="342" y="756"/>
                    <a:pt x="358" y="751"/>
                    <a:pt x="364" y="745"/>
                  </a:cubicBezTo>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93" name="任意多边形 93192"/>
            <p:cNvSpPr/>
            <p:nvPr/>
          </p:nvSpPr>
          <p:spPr>
            <a:xfrm>
              <a:off x="3388" y="3456"/>
              <a:ext cx="51" cy="57"/>
            </a:xfrm>
            <a:custGeom>
              <a:avLst/>
              <a:gdLst/>
              <a:ahLst/>
              <a:cxnLst/>
              <a:rect l="0" t="0" r="0" b="0"/>
              <a:pathLst>
                <a:path w="51" h="57">
                  <a:moveTo>
                    <a:pt x="26" y="0"/>
                  </a:moveTo>
                  <a:cubicBezTo>
                    <a:pt x="17" y="8"/>
                    <a:pt x="0" y="13"/>
                    <a:pt x="0" y="25"/>
                  </a:cubicBezTo>
                  <a:cubicBezTo>
                    <a:pt x="0" y="57"/>
                    <a:pt x="44" y="36"/>
                    <a:pt x="51" y="34"/>
                  </a:cubicBezTo>
                  <a:cubicBezTo>
                    <a:pt x="41" y="2"/>
                    <a:pt x="51" y="12"/>
                    <a:pt x="26" y="0"/>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sp>
          <p:nvSpPr>
            <p:cNvPr id="93194" name="任意多边形 93193"/>
            <p:cNvSpPr/>
            <p:nvPr/>
          </p:nvSpPr>
          <p:spPr>
            <a:xfrm>
              <a:off x="3441" y="3289"/>
              <a:ext cx="102" cy="125"/>
            </a:xfrm>
            <a:custGeom>
              <a:avLst/>
              <a:gdLst/>
              <a:ahLst/>
              <a:cxnLst/>
              <a:rect l="0" t="0" r="0" b="0"/>
              <a:pathLst>
                <a:path w="102" h="125">
                  <a:moveTo>
                    <a:pt x="40" y="31"/>
                  </a:moveTo>
                  <a:cubicBezTo>
                    <a:pt x="37" y="40"/>
                    <a:pt x="32" y="48"/>
                    <a:pt x="32" y="57"/>
                  </a:cubicBezTo>
                  <a:cubicBezTo>
                    <a:pt x="32" y="102"/>
                    <a:pt x="48" y="77"/>
                    <a:pt x="57" y="57"/>
                  </a:cubicBezTo>
                  <a:cubicBezTo>
                    <a:pt x="64" y="41"/>
                    <a:pt x="91" y="0"/>
                    <a:pt x="74" y="6"/>
                  </a:cubicBezTo>
                  <a:cubicBezTo>
                    <a:pt x="40" y="18"/>
                    <a:pt x="57" y="12"/>
                    <a:pt x="23" y="23"/>
                  </a:cubicBezTo>
                  <a:cubicBezTo>
                    <a:pt x="13" y="53"/>
                    <a:pt x="0" y="82"/>
                    <a:pt x="23" y="116"/>
                  </a:cubicBezTo>
                  <a:cubicBezTo>
                    <a:pt x="29" y="125"/>
                    <a:pt x="40" y="105"/>
                    <a:pt x="49" y="99"/>
                  </a:cubicBezTo>
                  <a:cubicBezTo>
                    <a:pt x="92" y="35"/>
                    <a:pt x="102" y="56"/>
                    <a:pt x="40" y="31"/>
                  </a:cubicBezTo>
                  <a:close/>
                </a:path>
              </a:pathLst>
            </a:custGeom>
            <a:solidFill>
              <a:srgbClr val="FF0000">
                <a:alpha val="100000"/>
              </a:srgbClr>
            </a:solidFill>
            <a:ln w="9525" cap="flat" cmpd="sng">
              <a:solidFill>
                <a:srgbClr val="FF0000"/>
              </a:solidFill>
              <a:prstDash val="solid"/>
              <a:headEnd type="none" w="med" len="med"/>
              <a:tailEnd type="none" w="med" len="med"/>
            </a:ln>
          </p:spPr>
          <p:txBody>
            <a:bodyPr/>
            <a:lstStyle/>
            <a:p>
              <a:endParaRPr lang="zh-CN" altLang="en-US" sz="1905"/>
            </a:p>
          </p:txBody>
        </p:sp>
      </p:grpSp>
      <p:pic>
        <p:nvPicPr>
          <p:cNvPr id="93195" name="图片 93194" descr="huo4"/>
          <p:cNvPicPr>
            <a:picLocks noChangeAspect="1"/>
          </p:cNvPicPr>
          <p:nvPr/>
        </p:nvPicPr>
        <p:blipFill>
          <a:blip r:embed="rId2" cstate="print">
            <a:biLevel thresh="50000"/>
            <a:grayscl/>
          </a:blip>
          <a:stretch>
            <a:fillRect/>
          </a:stretch>
        </p:blipFill>
        <p:spPr>
          <a:xfrm>
            <a:off x="8078956" y="2973481"/>
            <a:ext cx="235568" cy="241094"/>
          </a:xfrm>
          <a:prstGeom prst="rect">
            <a:avLst/>
          </a:prstGeom>
          <a:noFill/>
          <a:ln w="9525">
            <a:noFill/>
          </a:ln>
        </p:spPr>
      </p:pic>
      <p:pic>
        <p:nvPicPr>
          <p:cNvPr id="93196" name="图片 93195" descr="huo4"/>
          <p:cNvPicPr>
            <a:picLocks noChangeAspect="1"/>
          </p:cNvPicPr>
          <p:nvPr/>
        </p:nvPicPr>
        <p:blipFill>
          <a:blip r:embed="rId2" cstate="print">
            <a:biLevel thresh="50000"/>
            <a:grayscl/>
          </a:blip>
          <a:stretch>
            <a:fillRect/>
          </a:stretch>
        </p:blipFill>
        <p:spPr>
          <a:xfrm>
            <a:off x="8393047" y="2732387"/>
            <a:ext cx="235568" cy="241094"/>
          </a:xfrm>
          <a:prstGeom prst="rect">
            <a:avLst/>
          </a:prstGeom>
          <a:noFill/>
          <a:ln w="9525">
            <a:noFill/>
          </a:ln>
        </p:spPr>
      </p:pic>
      <p:pic>
        <p:nvPicPr>
          <p:cNvPr id="93197" name="图片 93196" descr="huo4"/>
          <p:cNvPicPr>
            <a:picLocks noChangeAspect="1"/>
          </p:cNvPicPr>
          <p:nvPr/>
        </p:nvPicPr>
        <p:blipFill>
          <a:blip r:embed="rId2" cstate="print">
            <a:biLevel thresh="50000"/>
            <a:grayscl/>
          </a:blip>
          <a:stretch>
            <a:fillRect/>
          </a:stretch>
        </p:blipFill>
        <p:spPr>
          <a:xfrm>
            <a:off x="8628616" y="2812752"/>
            <a:ext cx="235568" cy="241094"/>
          </a:xfrm>
          <a:prstGeom prst="rect">
            <a:avLst/>
          </a:prstGeom>
          <a:noFill/>
          <a:ln w="9525">
            <a:noFill/>
          </a:ln>
        </p:spPr>
      </p:pic>
      <p:pic>
        <p:nvPicPr>
          <p:cNvPr id="93198" name="图片 93197" descr="huo4"/>
          <p:cNvPicPr>
            <a:picLocks noChangeAspect="1"/>
          </p:cNvPicPr>
          <p:nvPr/>
        </p:nvPicPr>
        <p:blipFill>
          <a:blip r:embed="rId2" cstate="print">
            <a:biLevel thresh="50000"/>
            <a:grayscl/>
          </a:blip>
          <a:stretch>
            <a:fillRect/>
          </a:stretch>
        </p:blipFill>
        <p:spPr>
          <a:xfrm>
            <a:off x="8550093" y="3455667"/>
            <a:ext cx="235568" cy="241094"/>
          </a:xfrm>
          <a:prstGeom prst="rect">
            <a:avLst/>
          </a:prstGeom>
          <a:noFill/>
          <a:ln w="9525">
            <a:noFill/>
          </a:ln>
        </p:spPr>
      </p:pic>
      <p:pic>
        <p:nvPicPr>
          <p:cNvPr id="93199" name="图片 93198" descr="huo4"/>
          <p:cNvPicPr>
            <a:picLocks noChangeAspect="1"/>
          </p:cNvPicPr>
          <p:nvPr/>
        </p:nvPicPr>
        <p:blipFill>
          <a:blip r:embed="rId2" cstate="print">
            <a:biLevel thresh="50000"/>
            <a:grayscl/>
          </a:blip>
          <a:stretch>
            <a:fillRect/>
          </a:stretch>
        </p:blipFill>
        <p:spPr>
          <a:xfrm>
            <a:off x="8785661" y="3214573"/>
            <a:ext cx="235568" cy="241094"/>
          </a:xfrm>
          <a:prstGeom prst="rect">
            <a:avLst/>
          </a:prstGeom>
          <a:noFill/>
          <a:ln w="9525">
            <a:noFill/>
          </a:ln>
        </p:spPr>
      </p:pic>
      <p:pic>
        <p:nvPicPr>
          <p:cNvPr id="93200" name="图片 93199" descr="huo4"/>
          <p:cNvPicPr>
            <a:picLocks noChangeAspect="1"/>
          </p:cNvPicPr>
          <p:nvPr/>
        </p:nvPicPr>
        <p:blipFill>
          <a:blip r:embed="rId2" cstate="print">
            <a:biLevel thresh="50000"/>
            <a:grayscl/>
          </a:blip>
          <a:stretch>
            <a:fillRect/>
          </a:stretch>
        </p:blipFill>
        <p:spPr>
          <a:xfrm>
            <a:off x="8550093" y="3777123"/>
            <a:ext cx="235568" cy="241094"/>
          </a:xfrm>
          <a:prstGeom prst="rect">
            <a:avLst/>
          </a:prstGeom>
          <a:noFill/>
          <a:ln w="9525">
            <a:noFill/>
          </a:ln>
        </p:spPr>
      </p:pic>
      <p:pic>
        <p:nvPicPr>
          <p:cNvPr id="93201" name="图片 93200" descr="huo4"/>
          <p:cNvPicPr>
            <a:picLocks noChangeAspect="1"/>
          </p:cNvPicPr>
          <p:nvPr/>
        </p:nvPicPr>
        <p:blipFill>
          <a:blip r:embed="rId2" cstate="print">
            <a:biLevel thresh="50000"/>
            <a:grayscl/>
          </a:blip>
          <a:stretch>
            <a:fillRect/>
          </a:stretch>
        </p:blipFill>
        <p:spPr>
          <a:xfrm>
            <a:off x="8781216" y="4178946"/>
            <a:ext cx="235568" cy="241094"/>
          </a:xfrm>
          <a:prstGeom prst="rect">
            <a:avLst/>
          </a:prstGeom>
          <a:noFill/>
          <a:ln w="9525">
            <a:noFill/>
          </a:ln>
        </p:spPr>
      </p:pic>
      <p:pic>
        <p:nvPicPr>
          <p:cNvPr id="93202" name="图片 93201" descr="huo4"/>
          <p:cNvPicPr>
            <a:picLocks noChangeAspect="1"/>
          </p:cNvPicPr>
          <p:nvPr/>
        </p:nvPicPr>
        <p:blipFill>
          <a:blip r:embed="rId2" cstate="print">
            <a:biLevel thresh="50000"/>
            <a:grayscl/>
          </a:blip>
          <a:stretch>
            <a:fillRect/>
          </a:stretch>
        </p:blipFill>
        <p:spPr>
          <a:xfrm>
            <a:off x="8942708" y="4420039"/>
            <a:ext cx="235568" cy="241094"/>
          </a:xfrm>
          <a:prstGeom prst="rect">
            <a:avLst/>
          </a:prstGeom>
          <a:noFill/>
          <a:ln w="9525">
            <a:noFill/>
          </a:ln>
        </p:spPr>
      </p:pic>
      <p:pic>
        <p:nvPicPr>
          <p:cNvPr id="93203" name="图片 93202" descr="huo4"/>
          <p:cNvPicPr>
            <a:picLocks noChangeAspect="1"/>
          </p:cNvPicPr>
          <p:nvPr/>
        </p:nvPicPr>
        <p:blipFill>
          <a:blip r:embed="rId2" cstate="print">
            <a:biLevel thresh="50000"/>
            <a:grayscl/>
          </a:blip>
          <a:stretch>
            <a:fillRect/>
          </a:stretch>
        </p:blipFill>
        <p:spPr>
          <a:xfrm>
            <a:off x="8785661" y="4902224"/>
            <a:ext cx="235568" cy="241094"/>
          </a:xfrm>
          <a:prstGeom prst="rect">
            <a:avLst/>
          </a:prstGeom>
          <a:noFill/>
          <a:ln w="9525">
            <a:noFill/>
          </a:ln>
        </p:spPr>
      </p:pic>
      <p:pic>
        <p:nvPicPr>
          <p:cNvPr id="93204" name="图片 93203" descr="huo4"/>
          <p:cNvPicPr>
            <a:picLocks noChangeAspect="1"/>
          </p:cNvPicPr>
          <p:nvPr/>
        </p:nvPicPr>
        <p:blipFill>
          <a:blip r:embed="rId2" cstate="print">
            <a:biLevel thresh="50000"/>
            <a:grayscl/>
          </a:blip>
          <a:stretch>
            <a:fillRect/>
          </a:stretch>
        </p:blipFill>
        <p:spPr>
          <a:xfrm>
            <a:off x="8942708" y="4661132"/>
            <a:ext cx="235568" cy="241094"/>
          </a:xfrm>
          <a:prstGeom prst="rect">
            <a:avLst/>
          </a:prstGeom>
          <a:noFill/>
          <a:ln w="9525">
            <a:noFill/>
          </a:ln>
        </p:spPr>
      </p:pic>
      <p:pic>
        <p:nvPicPr>
          <p:cNvPr id="93205" name="图片 93204" descr="huo4"/>
          <p:cNvPicPr>
            <a:picLocks noChangeAspect="1"/>
          </p:cNvPicPr>
          <p:nvPr/>
        </p:nvPicPr>
        <p:blipFill>
          <a:blip r:embed="rId2" cstate="print">
            <a:biLevel thresh="50000"/>
            <a:grayscl/>
          </a:blip>
          <a:stretch>
            <a:fillRect/>
          </a:stretch>
        </p:blipFill>
        <p:spPr>
          <a:xfrm>
            <a:off x="8628616" y="5223682"/>
            <a:ext cx="235568" cy="241094"/>
          </a:xfrm>
          <a:prstGeom prst="rect">
            <a:avLst/>
          </a:prstGeom>
          <a:noFill/>
          <a:ln w="9525">
            <a:noFill/>
          </a:ln>
        </p:spPr>
      </p:pic>
      <p:pic>
        <p:nvPicPr>
          <p:cNvPr id="93206" name="图片 93205" descr="huo4"/>
          <p:cNvPicPr>
            <a:picLocks noChangeAspect="1"/>
          </p:cNvPicPr>
          <p:nvPr/>
        </p:nvPicPr>
        <p:blipFill>
          <a:blip r:embed="rId2" cstate="print">
            <a:biLevel thresh="50000"/>
            <a:grayscl/>
          </a:blip>
          <a:stretch>
            <a:fillRect/>
          </a:stretch>
        </p:blipFill>
        <p:spPr>
          <a:xfrm>
            <a:off x="7803706" y="5683100"/>
            <a:ext cx="235568" cy="241094"/>
          </a:xfrm>
          <a:prstGeom prst="rect">
            <a:avLst/>
          </a:prstGeom>
          <a:noFill/>
          <a:ln w="9525">
            <a:noFill/>
          </a:ln>
        </p:spPr>
      </p:pic>
      <p:pic>
        <p:nvPicPr>
          <p:cNvPr id="93207" name="图片 93206" descr="huo4"/>
          <p:cNvPicPr>
            <a:picLocks noChangeAspect="1"/>
          </p:cNvPicPr>
          <p:nvPr/>
        </p:nvPicPr>
        <p:blipFill>
          <a:blip r:embed="rId2" cstate="print">
            <a:biLevel thresh="50000"/>
            <a:grayscl/>
          </a:blip>
          <a:stretch>
            <a:fillRect/>
          </a:stretch>
        </p:blipFill>
        <p:spPr>
          <a:xfrm>
            <a:off x="7136681" y="5946961"/>
            <a:ext cx="235568" cy="241094"/>
          </a:xfrm>
          <a:prstGeom prst="rect">
            <a:avLst/>
          </a:prstGeom>
          <a:noFill/>
          <a:ln w="9525">
            <a:noFill/>
          </a:ln>
        </p:spPr>
      </p:pic>
      <p:pic>
        <p:nvPicPr>
          <p:cNvPr id="93208" name="图片 93207" descr="huo4"/>
          <p:cNvPicPr>
            <a:picLocks noChangeAspect="1"/>
          </p:cNvPicPr>
          <p:nvPr/>
        </p:nvPicPr>
        <p:blipFill>
          <a:blip r:embed="rId2" cstate="print">
            <a:biLevel thresh="50000"/>
            <a:grayscl/>
          </a:blip>
          <a:stretch>
            <a:fillRect/>
          </a:stretch>
        </p:blipFill>
        <p:spPr>
          <a:xfrm>
            <a:off x="7372250" y="6027325"/>
            <a:ext cx="235568" cy="241094"/>
          </a:xfrm>
          <a:prstGeom prst="rect">
            <a:avLst/>
          </a:prstGeom>
          <a:noFill/>
          <a:ln w="9525">
            <a:noFill/>
          </a:ln>
        </p:spPr>
      </p:pic>
      <p:pic>
        <p:nvPicPr>
          <p:cNvPr id="93209" name="图片 93208" descr="huo4"/>
          <p:cNvPicPr>
            <a:picLocks noChangeAspect="1"/>
          </p:cNvPicPr>
          <p:nvPr/>
        </p:nvPicPr>
        <p:blipFill>
          <a:blip r:embed="rId2" cstate="print">
            <a:biLevel thresh="50000"/>
            <a:grayscl/>
          </a:blip>
          <a:stretch>
            <a:fillRect/>
          </a:stretch>
        </p:blipFill>
        <p:spPr>
          <a:xfrm>
            <a:off x="6665545" y="4580768"/>
            <a:ext cx="235568" cy="241094"/>
          </a:xfrm>
          <a:prstGeom prst="rect">
            <a:avLst/>
          </a:prstGeom>
          <a:noFill/>
          <a:ln w="9525">
            <a:noFill/>
          </a:ln>
        </p:spPr>
      </p:pic>
      <p:pic>
        <p:nvPicPr>
          <p:cNvPr id="93210" name="图片 93209" descr="huo4"/>
          <p:cNvPicPr>
            <a:picLocks noChangeAspect="1"/>
          </p:cNvPicPr>
          <p:nvPr/>
        </p:nvPicPr>
        <p:blipFill>
          <a:blip r:embed="rId2" cstate="print">
            <a:biLevel thresh="50000"/>
            <a:grayscl/>
          </a:blip>
          <a:stretch>
            <a:fillRect/>
          </a:stretch>
        </p:blipFill>
        <p:spPr>
          <a:xfrm>
            <a:off x="7529296" y="4500403"/>
            <a:ext cx="235568" cy="241094"/>
          </a:xfrm>
          <a:prstGeom prst="rect">
            <a:avLst/>
          </a:prstGeom>
          <a:noFill/>
          <a:ln w="9525">
            <a:noFill/>
          </a:ln>
        </p:spPr>
      </p:pic>
      <p:pic>
        <p:nvPicPr>
          <p:cNvPr id="93211" name="图片 93210" descr="huo4"/>
          <p:cNvPicPr>
            <a:picLocks noChangeAspect="1"/>
          </p:cNvPicPr>
          <p:nvPr/>
        </p:nvPicPr>
        <p:blipFill>
          <a:blip r:embed="rId2" cstate="print">
            <a:biLevel thresh="50000"/>
            <a:grayscl/>
          </a:blip>
          <a:stretch>
            <a:fillRect/>
          </a:stretch>
        </p:blipFill>
        <p:spPr>
          <a:xfrm>
            <a:off x="7843388" y="4259311"/>
            <a:ext cx="235568" cy="241094"/>
          </a:xfrm>
          <a:prstGeom prst="rect">
            <a:avLst/>
          </a:prstGeom>
          <a:noFill/>
          <a:ln w="9525">
            <a:noFill/>
          </a:ln>
        </p:spPr>
      </p:pic>
      <p:pic>
        <p:nvPicPr>
          <p:cNvPr id="93212" name="图片 93211" descr="huo4"/>
          <p:cNvPicPr>
            <a:picLocks noChangeAspect="1"/>
          </p:cNvPicPr>
          <p:nvPr/>
        </p:nvPicPr>
        <p:blipFill>
          <a:blip r:embed="rId2" cstate="print">
            <a:biLevel thresh="50000"/>
            <a:grayscl/>
          </a:blip>
          <a:stretch>
            <a:fillRect/>
          </a:stretch>
        </p:blipFill>
        <p:spPr>
          <a:xfrm>
            <a:off x="8157478" y="4420039"/>
            <a:ext cx="235568" cy="241094"/>
          </a:xfrm>
          <a:prstGeom prst="rect">
            <a:avLst/>
          </a:prstGeom>
          <a:noFill/>
          <a:ln w="9525">
            <a:noFill/>
          </a:ln>
        </p:spPr>
      </p:pic>
      <p:pic>
        <p:nvPicPr>
          <p:cNvPr id="93213" name="图片 93212" descr="huo4"/>
          <p:cNvPicPr>
            <a:picLocks noChangeAspect="1"/>
          </p:cNvPicPr>
          <p:nvPr/>
        </p:nvPicPr>
        <p:blipFill>
          <a:blip r:embed="rId2" cstate="print">
            <a:biLevel thresh="50000"/>
            <a:grayscl/>
          </a:blip>
          <a:stretch>
            <a:fillRect/>
          </a:stretch>
        </p:blipFill>
        <p:spPr>
          <a:xfrm>
            <a:off x="8393047" y="4098582"/>
            <a:ext cx="235568" cy="241094"/>
          </a:xfrm>
          <a:prstGeom prst="rect">
            <a:avLst/>
          </a:prstGeom>
          <a:noFill/>
          <a:ln w="9525">
            <a:noFill/>
          </a:ln>
        </p:spPr>
      </p:pic>
      <p:grpSp>
        <p:nvGrpSpPr>
          <p:cNvPr id="93214" name="组合 93213"/>
          <p:cNvGrpSpPr/>
          <p:nvPr/>
        </p:nvGrpSpPr>
        <p:grpSpPr>
          <a:xfrm>
            <a:off x="3289058" y="321457"/>
            <a:ext cx="6831493" cy="5978773"/>
            <a:chOff x="960" y="182"/>
            <a:chExt cx="4176" cy="3571"/>
          </a:xfrm>
        </p:grpSpPr>
        <p:sp>
          <p:nvSpPr>
            <p:cNvPr id="93215" name="文本框 93214"/>
            <p:cNvSpPr txBox="1"/>
            <p:nvPr/>
          </p:nvSpPr>
          <p:spPr>
            <a:xfrm>
              <a:off x="1104" y="758"/>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塔城</a:t>
              </a:r>
              <a:endParaRPr lang="zh-CN" altLang="en-US" sz="2115" dirty="0">
                <a:solidFill>
                  <a:srgbClr val="000066"/>
                </a:solidFill>
                <a:latin typeface="Verdana" panose="020B0604030504040204" pitchFamily="34" charset="0"/>
              </a:endParaRPr>
            </a:p>
          </p:txBody>
        </p:sp>
        <p:sp>
          <p:nvSpPr>
            <p:cNvPr id="93216" name="文本框 93215"/>
            <p:cNvSpPr txBox="1"/>
            <p:nvPr/>
          </p:nvSpPr>
          <p:spPr>
            <a:xfrm>
              <a:off x="960" y="998"/>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伊宁</a:t>
              </a:r>
              <a:endParaRPr lang="zh-CN" altLang="en-US" sz="2115" dirty="0">
                <a:solidFill>
                  <a:srgbClr val="000066"/>
                </a:solidFill>
                <a:latin typeface="Verdana" panose="020B0604030504040204" pitchFamily="34" charset="0"/>
              </a:endParaRPr>
            </a:p>
          </p:txBody>
        </p:sp>
        <p:sp>
          <p:nvSpPr>
            <p:cNvPr id="93217" name="文本框 93216"/>
            <p:cNvSpPr txBox="1"/>
            <p:nvPr/>
          </p:nvSpPr>
          <p:spPr>
            <a:xfrm>
              <a:off x="1776" y="3168"/>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瑞丽</a:t>
              </a:r>
              <a:endParaRPr lang="zh-CN" altLang="en-US" sz="2115" dirty="0">
                <a:solidFill>
                  <a:srgbClr val="000066"/>
                </a:solidFill>
                <a:latin typeface="Verdana" panose="020B0604030504040204" pitchFamily="34" charset="0"/>
              </a:endParaRPr>
            </a:p>
          </p:txBody>
        </p:sp>
        <p:sp>
          <p:nvSpPr>
            <p:cNvPr id="93218" name="文本框 93217"/>
            <p:cNvSpPr txBox="1"/>
            <p:nvPr/>
          </p:nvSpPr>
          <p:spPr>
            <a:xfrm>
              <a:off x="2208" y="3504"/>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河口</a:t>
              </a:r>
              <a:endParaRPr lang="zh-CN" altLang="en-US" sz="2115" dirty="0">
                <a:solidFill>
                  <a:srgbClr val="000066"/>
                </a:solidFill>
                <a:latin typeface="Verdana" panose="020B0604030504040204" pitchFamily="34" charset="0"/>
              </a:endParaRPr>
            </a:p>
          </p:txBody>
        </p:sp>
        <p:sp>
          <p:nvSpPr>
            <p:cNvPr id="93219" name="文本框 93218"/>
            <p:cNvSpPr txBox="1"/>
            <p:nvPr/>
          </p:nvSpPr>
          <p:spPr>
            <a:xfrm>
              <a:off x="2736" y="3312"/>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东兴</a:t>
              </a:r>
              <a:endParaRPr lang="zh-CN" altLang="en-US" sz="2115" dirty="0">
                <a:solidFill>
                  <a:srgbClr val="000066"/>
                </a:solidFill>
                <a:latin typeface="Verdana" panose="020B0604030504040204" pitchFamily="34" charset="0"/>
              </a:endParaRPr>
            </a:p>
          </p:txBody>
        </p:sp>
        <p:sp>
          <p:nvSpPr>
            <p:cNvPr id="93220" name="文本框 93219"/>
            <p:cNvSpPr txBox="1"/>
            <p:nvPr/>
          </p:nvSpPr>
          <p:spPr>
            <a:xfrm>
              <a:off x="3552" y="576"/>
              <a:ext cx="720"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满洲里</a:t>
              </a:r>
              <a:endParaRPr lang="zh-CN" altLang="en-US" sz="2115" dirty="0">
                <a:solidFill>
                  <a:srgbClr val="000066"/>
                </a:solidFill>
                <a:latin typeface="Verdana" panose="020B0604030504040204" pitchFamily="34" charset="0"/>
              </a:endParaRPr>
            </a:p>
          </p:txBody>
        </p:sp>
        <p:sp>
          <p:nvSpPr>
            <p:cNvPr id="93221" name="文本框 93220"/>
            <p:cNvSpPr txBox="1"/>
            <p:nvPr/>
          </p:nvSpPr>
          <p:spPr>
            <a:xfrm>
              <a:off x="3888" y="182"/>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黑河</a:t>
              </a:r>
              <a:endParaRPr lang="zh-CN" altLang="en-US" sz="2115" dirty="0">
                <a:solidFill>
                  <a:srgbClr val="000066"/>
                </a:solidFill>
                <a:latin typeface="Verdana" panose="020B0604030504040204" pitchFamily="34" charset="0"/>
              </a:endParaRPr>
            </a:p>
          </p:txBody>
        </p:sp>
        <p:sp>
          <p:nvSpPr>
            <p:cNvPr id="93222" name="文本框 93221"/>
            <p:cNvSpPr txBox="1"/>
            <p:nvPr/>
          </p:nvSpPr>
          <p:spPr>
            <a:xfrm>
              <a:off x="4608" y="960"/>
              <a:ext cx="528" cy="249"/>
            </a:xfrm>
            <a:prstGeom prst="rect">
              <a:avLst/>
            </a:prstGeom>
            <a:noFill/>
            <a:ln w="9525">
              <a:noFill/>
            </a:ln>
          </p:spPr>
          <p:txBody>
            <a:bodyPr>
              <a:spAutoFit/>
            </a:bodyPr>
            <a:lstStyle/>
            <a:p>
              <a:pPr>
                <a:lnSpc>
                  <a:spcPct val="100000"/>
                </a:lnSpc>
                <a:buClr>
                  <a:schemeClr val="bg1"/>
                </a:buClr>
              </a:pPr>
              <a:r>
                <a:rPr lang="zh-CN" altLang="en-US" sz="2115" dirty="0">
                  <a:solidFill>
                    <a:srgbClr val="000066"/>
                  </a:solidFill>
                  <a:latin typeface="Verdana" panose="020B0604030504040204" pitchFamily="34" charset="0"/>
                </a:rPr>
                <a:t>珲春</a:t>
              </a:r>
              <a:endParaRPr lang="zh-CN" altLang="en-US" sz="2115" dirty="0">
                <a:solidFill>
                  <a:srgbClr val="000066"/>
                </a:solidFill>
                <a:latin typeface="Verdana" panose="020B0604030504040204" pitchFamily="34" charset="0"/>
              </a:endParaRPr>
            </a:p>
          </p:txBody>
        </p:sp>
      </p:grpSp>
      <p:grpSp>
        <p:nvGrpSpPr>
          <p:cNvPr id="93223" name="组合 93222"/>
          <p:cNvGrpSpPr/>
          <p:nvPr/>
        </p:nvGrpSpPr>
        <p:grpSpPr>
          <a:xfrm>
            <a:off x="2974967" y="1768016"/>
            <a:ext cx="6046264" cy="3777123"/>
            <a:chOff x="768" y="1056"/>
            <a:chExt cx="3696" cy="2256"/>
          </a:xfrm>
        </p:grpSpPr>
        <p:pic>
          <p:nvPicPr>
            <p:cNvPr id="93224" name="图片 93223" descr="huo4"/>
            <p:cNvPicPr>
              <a:picLocks noChangeAspect="1"/>
            </p:cNvPicPr>
            <p:nvPr/>
          </p:nvPicPr>
          <p:blipFill>
            <a:blip r:embed="rId2" cstate="print">
              <a:biLevel thresh="50000"/>
              <a:grayscl/>
            </a:blip>
            <a:stretch>
              <a:fillRect/>
            </a:stretch>
          </p:blipFill>
          <p:spPr>
            <a:xfrm>
              <a:off x="4320" y="1056"/>
              <a:ext cx="144" cy="144"/>
            </a:xfrm>
            <a:prstGeom prst="rect">
              <a:avLst/>
            </a:prstGeom>
            <a:noFill/>
            <a:ln w="9525">
              <a:noFill/>
            </a:ln>
          </p:spPr>
        </p:pic>
        <p:grpSp>
          <p:nvGrpSpPr>
            <p:cNvPr id="93225" name="组合 93224"/>
            <p:cNvGrpSpPr/>
            <p:nvPr/>
          </p:nvGrpSpPr>
          <p:grpSpPr>
            <a:xfrm>
              <a:off x="768" y="1296"/>
              <a:ext cx="2880" cy="2016"/>
              <a:chOff x="768" y="1296"/>
              <a:chExt cx="2880" cy="2016"/>
            </a:xfrm>
          </p:grpSpPr>
          <p:pic>
            <p:nvPicPr>
              <p:cNvPr id="93226" name="图片 93225" descr="huo4"/>
              <p:cNvPicPr>
                <a:picLocks noChangeAspect="1"/>
              </p:cNvPicPr>
              <p:nvPr/>
            </p:nvPicPr>
            <p:blipFill>
              <a:blip r:embed="rId2" cstate="print">
                <a:biLevel thresh="50000"/>
                <a:grayscl/>
              </a:blip>
              <a:stretch>
                <a:fillRect/>
              </a:stretch>
            </p:blipFill>
            <p:spPr>
              <a:xfrm>
                <a:off x="1104" y="1296"/>
                <a:ext cx="144" cy="144"/>
              </a:xfrm>
              <a:prstGeom prst="rect">
                <a:avLst/>
              </a:prstGeom>
              <a:noFill/>
              <a:ln w="9525">
                <a:noFill/>
              </a:ln>
            </p:spPr>
          </p:pic>
          <p:pic>
            <p:nvPicPr>
              <p:cNvPr id="93227" name="图片 93226" descr="huo4"/>
              <p:cNvPicPr>
                <a:picLocks noChangeAspect="1"/>
              </p:cNvPicPr>
              <p:nvPr/>
            </p:nvPicPr>
            <p:blipFill>
              <a:blip r:embed="rId2" cstate="print">
                <a:biLevel thresh="50000"/>
                <a:grayscl/>
              </a:blip>
              <a:stretch>
                <a:fillRect/>
              </a:stretch>
            </p:blipFill>
            <p:spPr>
              <a:xfrm>
                <a:off x="768" y="2208"/>
                <a:ext cx="144" cy="144"/>
              </a:xfrm>
              <a:prstGeom prst="rect">
                <a:avLst/>
              </a:prstGeom>
              <a:noFill/>
              <a:ln w="9525">
                <a:noFill/>
              </a:ln>
            </p:spPr>
          </p:pic>
          <p:pic>
            <p:nvPicPr>
              <p:cNvPr id="93228" name="图片 93227" descr="huo4"/>
              <p:cNvPicPr>
                <a:picLocks noChangeAspect="1"/>
              </p:cNvPicPr>
              <p:nvPr/>
            </p:nvPicPr>
            <p:blipFill>
              <a:blip r:embed="rId2" cstate="print">
                <a:biLevel thresh="50000"/>
                <a:grayscl/>
              </a:blip>
              <a:stretch>
                <a:fillRect/>
              </a:stretch>
            </p:blipFill>
            <p:spPr>
              <a:xfrm>
                <a:off x="2064" y="1872"/>
                <a:ext cx="144" cy="144"/>
              </a:xfrm>
              <a:prstGeom prst="rect">
                <a:avLst/>
              </a:prstGeom>
              <a:noFill/>
              <a:ln w="9525">
                <a:noFill/>
              </a:ln>
            </p:spPr>
          </p:pic>
          <p:pic>
            <p:nvPicPr>
              <p:cNvPr id="93229" name="图片 93228" descr="huo4"/>
              <p:cNvPicPr>
                <a:picLocks noChangeAspect="1"/>
              </p:cNvPicPr>
              <p:nvPr/>
            </p:nvPicPr>
            <p:blipFill>
              <a:blip r:embed="rId2" cstate="print">
                <a:biLevel thresh="50000"/>
                <a:grayscl/>
              </a:blip>
              <a:stretch>
                <a:fillRect/>
              </a:stretch>
            </p:blipFill>
            <p:spPr>
              <a:xfrm>
                <a:off x="2400" y="3168"/>
                <a:ext cx="144" cy="144"/>
              </a:xfrm>
              <a:prstGeom prst="rect">
                <a:avLst/>
              </a:prstGeom>
              <a:noFill/>
              <a:ln w="9525">
                <a:noFill/>
              </a:ln>
            </p:spPr>
          </p:pic>
          <p:pic>
            <p:nvPicPr>
              <p:cNvPr id="93230" name="图片 93229" descr="huo4"/>
              <p:cNvPicPr>
                <a:picLocks noChangeAspect="1"/>
              </p:cNvPicPr>
              <p:nvPr/>
            </p:nvPicPr>
            <p:blipFill>
              <a:blip r:embed="rId2" cstate="print">
                <a:biLevel thresh="50000"/>
                <a:grayscl/>
              </a:blip>
              <a:stretch>
                <a:fillRect/>
              </a:stretch>
            </p:blipFill>
            <p:spPr>
              <a:xfrm>
                <a:off x="3216" y="1488"/>
                <a:ext cx="144" cy="144"/>
              </a:xfrm>
              <a:prstGeom prst="rect">
                <a:avLst/>
              </a:prstGeom>
              <a:noFill/>
              <a:ln w="9525">
                <a:noFill/>
              </a:ln>
            </p:spPr>
          </p:pic>
          <p:pic>
            <p:nvPicPr>
              <p:cNvPr id="93231" name="图片 93230" descr="huo4"/>
              <p:cNvPicPr>
                <a:picLocks noChangeAspect="1"/>
              </p:cNvPicPr>
              <p:nvPr/>
            </p:nvPicPr>
            <p:blipFill>
              <a:blip r:embed="rId2" cstate="print">
                <a:biLevel thresh="50000"/>
                <a:grayscl/>
              </a:blip>
              <a:stretch>
                <a:fillRect/>
              </a:stretch>
            </p:blipFill>
            <p:spPr>
              <a:xfrm>
                <a:off x="2688" y="1728"/>
                <a:ext cx="144" cy="144"/>
              </a:xfrm>
              <a:prstGeom prst="rect">
                <a:avLst/>
              </a:prstGeom>
              <a:noFill/>
              <a:ln w="9525">
                <a:noFill/>
              </a:ln>
            </p:spPr>
          </p:pic>
          <p:pic>
            <p:nvPicPr>
              <p:cNvPr id="93232" name="图片 93231" descr="huo4"/>
              <p:cNvPicPr>
                <a:picLocks noChangeAspect="1"/>
              </p:cNvPicPr>
              <p:nvPr/>
            </p:nvPicPr>
            <p:blipFill>
              <a:blip r:embed="rId2" cstate="print">
                <a:biLevel thresh="50000"/>
                <a:grayscl/>
              </a:blip>
              <a:stretch>
                <a:fillRect/>
              </a:stretch>
            </p:blipFill>
            <p:spPr>
              <a:xfrm>
                <a:off x="3504" y="1920"/>
                <a:ext cx="144" cy="144"/>
              </a:xfrm>
              <a:prstGeom prst="rect">
                <a:avLst/>
              </a:prstGeom>
              <a:noFill/>
              <a:ln w="9525">
                <a:noFill/>
              </a:ln>
            </p:spPr>
          </p:pic>
          <p:pic>
            <p:nvPicPr>
              <p:cNvPr id="93233" name="图片 93232" descr="huo4"/>
              <p:cNvPicPr>
                <a:picLocks noChangeAspect="1"/>
              </p:cNvPicPr>
              <p:nvPr/>
            </p:nvPicPr>
            <p:blipFill>
              <a:blip r:embed="rId2" cstate="print">
                <a:biLevel thresh="50000"/>
                <a:grayscl/>
              </a:blip>
              <a:stretch>
                <a:fillRect/>
              </a:stretch>
            </p:blipFill>
            <p:spPr>
              <a:xfrm>
                <a:off x="3360" y="2832"/>
                <a:ext cx="144" cy="144"/>
              </a:xfrm>
              <a:prstGeom prst="rect">
                <a:avLst/>
              </a:prstGeom>
              <a:noFill/>
              <a:ln w="9525">
                <a:noFill/>
              </a:ln>
            </p:spPr>
          </p:pic>
          <p:pic>
            <p:nvPicPr>
              <p:cNvPr id="93234" name="图片 93233" descr="huo4"/>
              <p:cNvPicPr>
                <a:picLocks noChangeAspect="1"/>
              </p:cNvPicPr>
              <p:nvPr/>
            </p:nvPicPr>
            <p:blipFill>
              <a:blip r:embed="rId2" cstate="print">
                <a:biLevel thresh="50000"/>
                <a:grayscl/>
              </a:blip>
              <a:stretch>
                <a:fillRect/>
              </a:stretch>
            </p:blipFill>
            <p:spPr>
              <a:xfrm>
                <a:off x="2928" y="3024"/>
                <a:ext cx="144" cy="144"/>
              </a:xfrm>
              <a:prstGeom prst="rect">
                <a:avLst/>
              </a:prstGeom>
              <a:noFill/>
              <a:ln w="9525">
                <a:noFill/>
              </a:ln>
            </p:spPr>
          </p:pic>
          <p:pic>
            <p:nvPicPr>
              <p:cNvPr id="93235" name="图片 93234" descr="huo4"/>
              <p:cNvPicPr>
                <a:picLocks noChangeAspect="1"/>
              </p:cNvPicPr>
              <p:nvPr/>
            </p:nvPicPr>
            <p:blipFill>
              <a:blip r:embed="rId2" cstate="print">
                <a:biLevel thresh="50000"/>
                <a:grayscl/>
              </a:blip>
              <a:stretch>
                <a:fillRect/>
              </a:stretch>
            </p:blipFill>
            <p:spPr>
              <a:xfrm>
                <a:off x="3216" y="2208"/>
                <a:ext cx="144" cy="144"/>
              </a:xfrm>
              <a:prstGeom prst="rect">
                <a:avLst/>
              </a:prstGeom>
              <a:noFill/>
              <a:ln w="9525">
                <a:noFill/>
              </a:ln>
            </p:spPr>
          </p:pic>
        </p:grpSp>
      </p:grpSp>
      <p:grpSp>
        <p:nvGrpSpPr>
          <p:cNvPr id="93236" name="组合 93235"/>
          <p:cNvGrpSpPr/>
          <p:nvPr/>
        </p:nvGrpSpPr>
        <p:grpSpPr>
          <a:xfrm>
            <a:off x="2896444" y="1909993"/>
            <a:ext cx="6752971" cy="3952922"/>
            <a:chOff x="672" y="1104"/>
            <a:chExt cx="4128" cy="2361"/>
          </a:xfrm>
        </p:grpSpPr>
        <p:sp>
          <p:nvSpPr>
            <p:cNvPr id="93237" name="文本框 93236"/>
            <p:cNvSpPr txBox="1"/>
            <p:nvPr/>
          </p:nvSpPr>
          <p:spPr>
            <a:xfrm>
              <a:off x="816" y="1392"/>
              <a:ext cx="105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乌鲁木齐</a:t>
              </a:r>
              <a:endParaRPr lang="zh-CN" altLang="en-US" sz="2115" dirty="0">
                <a:solidFill>
                  <a:srgbClr val="0000CC"/>
                </a:solidFill>
                <a:latin typeface="Verdana" panose="020B0604030504040204" pitchFamily="34" charset="0"/>
              </a:endParaRPr>
            </a:p>
          </p:txBody>
        </p:sp>
        <p:sp>
          <p:nvSpPr>
            <p:cNvPr id="93238" name="文本框 93237"/>
            <p:cNvSpPr txBox="1"/>
            <p:nvPr/>
          </p:nvSpPr>
          <p:spPr>
            <a:xfrm>
              <a:off x="672" y="2304"/>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拉萨</a:t>
              </a:r>
              <a:endParaRPr lang="zh-CN" altLang="en-US" sz="2115" dirty="0">
                <a:solidFill>
                  <a:srgbClr val="0000CC"/>
                </a:solidFill>
                <a:latin typeface="Verdana" panose="020B0604030504040204" pitchFamily="34" charset="0"/>
              </a:endParaRPr>
            </a:p>
          </p:txBody>
        </p:sp>
        <p:sp>
          <p:nvSpPr>
            <p:cNvPr id="93239" name="文本框 93238"/>
            <p:cNvSpPr txBox="1"/>
            <p:nvPr/>
          </p:nvSpPr>
          <p:spPr>
            <a:xfrm>
              <a:off x="2256" y="3216"/>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昆明</a:t>
              </a:r>
              <a:endParaRPr lang="zh-CN" altLang="en-US" sz="2115" dirty="0">
                <a:solidFill>
                  <a:srgbClr val="0000CC"/>
                </a:solidFill>
                <a:latin typeface="Verdana" panose="020B0604030504040204" pitchFamily="34" charset="0"/>
              </a:endParaRPr>
            </a:p>
          </p:txBody>
        </p:sp>
        <p:sp>
          <p:nvSpPr>
            <p:cNvPr id="93240" name="文本框 93239"/>
            <p:cNvSpPr txBox="1"/>
            <p:nvPr/>
          </p:nvSpPr>
          <p:spPr>
            <a:xfrm>
              <a:off x="2784" y="3072"/>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贵阳</a:t>
              </a:r>
              <a:endParaRPr lang="zh-CN" altLang="en-US" sz="2115" dirty="0">
                <a:solidFill>
                  <a:srgbClr val="0000CC"/>
                </a:solidFill>
                <a:latin typeface="Verdana" panose="020B0604030504040204" pitchFamily="34" charset="0"/>
              </a:endParaRPr>
            </a:p>
          </p:txBody>
        </p:sp>
        <p:sp>
          <p:nvSpPr>
            <p:cNvPr id="93241" name="文本框 93240"/>
            <p:cNvSpPr txBox="1"/>
            <p:nvPr/>
          </p:nvSpPr>
          <p:spPr>
            <a:xfrm>
              <a:off x="3264" y="2880"/>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长沙</a:t>
              </a:r>
              <a:endParaRPr lang="zh-CN" altLang="en-US" sz="2115" dirty="0">
                <a:solidFill>
                  <a:srgbClr val="0000CC"/>
                </a:solidFill>
                <a:latin typeface="Verdana" panose="020B0604030504040204" pitchFamily="34" charset="0"/>
              </a:endParaRPr>
            </a:p>
          </p:txBody>
        </p:sp>
        <p:sp>
          <p:nvSpPr>
            <p:cNvPr id="93242" name="文本框 93241"/>
            <p:cNvSpPr txBox="1"/>
            <p:nvPr/>
          </p:nvSpPr>
          <p:spPr>
            <a:xfrm>
              <a:off x="1920" y="1968"/>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西宁</a:t>
              </a:r>
              <a:endParaRPr lang="zh-CN" altLang="en-US" sz="2115" dirty="0">
                <a:solidFill>
                  <a:srgbClr val="0000CC"/>
                </a:solidFill>
                <a:latin typeface="Verdana" panose="020B0604030504040204" pitchFamily="34" charset="0"/>
              </a:endParaRPr>
            </a:p>
          </p:txBody>
        </p:sp>
        <p:sp>
          <p:nvSpPr>
            <p:cNvPr id="93243" name="文本框 93242"/>
            <p:cNvSpPr txBox="1"/>
            <p:nvPr/>
          </p:nvSpPr>
          <p:spPr>
            <a:xfrm>
              <a:off x="2544" y="1824"/>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银川</a:t>
              </a:r>
              <a:endParaRPr lang="zh-CN" altLang="en-US" sz="2115" dirty="0">
                <a:solidFill>
                  <a:srgbClr val="0000CC"/>
                </a:solidFill>
                <a:latin typeface="Verdana" panose="020B0604030504040204" pitchFamily="34" charset="0"/>
              </a:endParaRPr>
            </a:p>
          </p:txBody>
        </p:sp>
        <p:sp>
          <p:nvSpPr>
            <p:cNvPr id="93244" name="文本框 93243"/>
            <p:cNvSpPr txBox="1"/>
            <p:nvPr/>
          </p:nvSpPr>
          <p:spPr>
            <a:xfrm>
              <a:off x="2928" y="1536"/>
              <a:ext cx="81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呼和浩特</a:t>
              </a:r>
              <a:endParaRPr lang="zh-CN" altLang="en-US" sz="2115" dirty="0">
                <a:solidFill>
                  <a:srgbClr val="0000CC"/>
                </a:solidFill>
                <a:latin typeface="Verdana" panose="020B0604030504040204" pitchFamily="34" charset="0"/>
              </a:endParaRPr>
            </a:p>
          </p:txBody>
        </p:sp>
        <p:sp>
          <p:nvSpPr>
            <p:cNvPr id="93245" name="文本框 93244"/>
            <p:cNvSpPr txBox="1"/>
            <p:nvPr/>
          </p:nvSpPr>
          <p:spPr>
            <a:xfrm>
              <a:off x="4224" y="1104"/>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长春</a:t>
              </a:r>
              <a:endParaRPr lang="zh-CN" altLang="en-US" sz="2115" dirty="0">
                <a:solidFill>
                  <a:srgbClr val="0000CC"/>
                </a:solidFill>
                <a:latin typeface="Verdana" panose="020B0604030504040204" pitchFamily="34" charset="0"/>
              </a:endParaRPr>
            </a:p>
          </p:txBody>
        </p:sp>
        <p:sp>
          <p:nvSpPr>
            <p:cNvPr id="93246" name="文本框 93245"/>
            <p:cNvSpPr txBox="1"/>
            <p:nvPr/>
          </p:nvSpPr>
          <p:spPr>
            <a:xfrm>
              <a:off x="3120" y="2304"/>
              <a:ext cx="576" cy="249"/>
            </a:xfrm>
            <a:prstGeom prst="rect">
              <a:avLst/>
            </a:prstGeom>
            <a:noFill/>
            <a:ln w="9525">
              <a:noFill/>
            </a:ln>
          </p:spPr>
          <p:txBody>
            <a:bodyPr>
              <a:spAutoFit/>
            </a:bodyPr>
            <a:lstStyle/>
            <a:p>
              <a:pPr>
                <a:lnSpc>
                  <a:spcPct val="100000"/>
                </a:lnSpc>
                <a:buClr>
                  <a:schemeClr val="bg1"/>
                </a:buClr>
              </a:pPr>
              <a:r>
                <a:rPr lang="zh-CN" altLang="en-US" sz="2115" dirty="0">
                  <a:solidFill>
                    <a:srgbClr val="0000CC"/>
                  </a:solidFill>
                  <a:latin typeface="Verdana" panose="020B0604030504040204" pitchFamily="34" charset="0"/>
                </a:rPr>
                <a:t>西安</a:t>
              </a:r>
              <a:endParaRPr lang="zh-CN" altLang="en-US" sz="2115" dirty="0">
                <a:solidFill>
                  <a:srgbClr val="0000CC"/>
                </a:solidFill>
                <a:latin typeface="Verdana" panose="020B0604030504040204" pitchFamily="34" charset="0"/>
              </a:endParaRPr>
            </a:p>
          </p:txBody>
        </p:sp>
      </p:grpSp>
      <p:sp>
        <p:nvSpPr>
          <p:cNvPr id="93248" name="文本框 93247"/>
          <p:cNvSpPr txBox="1"/>
          <p:nvPr/>
        </p:nvSpPr>
        <p:spPr>
          <a:xfrm>
            <a:off x="2122339" y="3254087"/>
            <a:ext cx="1088196" cy="1010285"/>
          </a:xfrm>
          <a:prstGeom prst="rect">
            <a:avLst/>
          </a:prstGeom>
          <a:solidFill>
            <a:schemeClr val="bg1">
              <a:alpha val="78000"/>
            </a:schemeClr>
          </a:solidFill>
          <a:ln w="28575" cap="flat" cmpd="sng">
            <a:solidFill>
              <a:schemeClr val="accent6">
                <a:lumMod val="50000"/>
              </a:schemeClr>
            </a:solidFill>
            <a:prstDash val="solid"/>
            <a:miter/>
            <a:headEnd type="none" w="med" len="med"/>
            <a:tailEnd type="none" w="med" len="med"/>
          </a:ln>
        </p:spPr>
        <p:txBody>
          <a:bodyPr wrap="square" lIns="100563" tIns="50280" rIns="100563" bIns="50280">
            <a:spAutoFit/>
            <a:scene3d>
              <a:camera prst="orthographicFront"/>
              <a:lightRig rig="threePt" dir="t"/>
            </a:scene3d>
          </a:bodyPr>
          <a:lstStyle/>
          <a:p>
            <a:pPr algn="l">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经济</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a:p>
            <a:pPr algn="l">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特区</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93249" name="文本框 93248"/>
          <p:cNvSpPr txBox="1"/>
          <p:nvPr/>
        </p:nvSpPr>
        <p:spPr>
          <a:xfrm>
            <a:off x="3838718" y="3253753"/>
            <a:ext cx="1334890" cy="1010285"/>
          </a:xfrm>
          <a:prstGeom prst="rect">
            <a:avLst/>
          </a:prstGeom>
          <a:solidFill>
            <a:schemeClr val="bg1">
              <a:alpha val="78000"/>
            </a:schemeClr>
          </a:solidFill>
          <a:ln w="28575" cap="flat" cmpd="sng">
            <a:solidFill>
              <a:srgbClr val="008000"/>
            </a:solidFill>
            <a:prstDash val="solid"/>
            <a:miter/>
            <a:headEnd type="none" w="med" len="med"/>
            <a:tailEnd type="none" w="med" len="med"/>
          </a:ln>
        </p:spPr>
        <p:txBody>
          <a:bodyPr lIns="100563" tIns="50280" rIns="100563" bIns="50280">
            <a:spAutoFit/>
            <a:scene3d>
              <a:camera prst="orthographicFront"/>
              <a:lightRig rig="threePt" dir="t"/>
            </a:scene3d>
          </a:bodyPr>
          <a:lstStyle/>
          <a:p>
            <a:pPr>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沿海开</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a:p>
            <a:pPr>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放城市</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93250" name="文本框 93249"/>
          <p:cNvSpPr txBox="1"/>
          <p:nvPr/>
        </p:nvSpPr>
        <p:spPr>
          <a:xfrm>
            <a:off x="5576038" y="3168365"/>
            <a:ext cx="1413413" cy="1465580"/>
          </a:xfrm>
          <a:prstGeom prst="rect">
            <a:avLst/>
          </a:prstGeom>
          <a:solidFill>
            <a:schemeClr val="bg1">
              <a:alpha val="78000"/>
            </a:schemeClr>
          </a:solidFill>
          <a:ln w="28575" cap="flat" cmpd="sng">
            <a:solidFill>
              <a:srgbClr val="008000"/>
            </a:solidFill>
            <a:prstDash val="solid"/>
            <a:miter/>
            <a:headEnd type="none" w="med" len="med"/>
            <a:tailEnd type="none" w="med" len="med"/>
          </a:ln>
        </p:spPr>
        <p:txBody>
          <a:bodyPr wrap="square" lIns="100563" tIns="50280" rIns="100563" bIns="50280">
            <a:spAutoFit/>
          </a:bodyPr>
          <a:lstStyle/>
          <a:p>
            <a:pPr>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沿海经济开放区</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93251" name="文本框 93250"/>
          <p:cNvSpPr txBox="1"/>
          <p:nvPr/>
        </p:nvSpPr>
        <p:spPr>
          <a:xfrm>
            <a:off x="9413846" y="2570990"/>
            <a:ext cx="1057442" cy="2831465"/>
          </a:xfrm>
          <a:prstGeom prst="rect">
            <a:avLst/>
          </a:prstGeom>
          <a:solidFill>
            <a:schemeClr val="bg1">
              <a:alpha val="78000"/>
            </a:schemeClr>
          </a:solidFill>
          <a:ln w="28575" cap="flat" cmpd="sng">
            <a:solidFill>
              <a:srgbClr val="008000"/>
            </a:solidFill>
            <a:prstDash val="solid"/>
            <a:miter/>
            <a:headEnd type="none" w="med" len="med"/>
            <a:tailEnd type="none" w="med" len="med"/>
          </a:ln>
        </p:spPr>
        <p:txBody>
          <a:bodyPr wrap="square" lIns="100563" tIns="50280" rIns="100563" bIns="50280">
            <a:spAutoFit/>
          </a:bodyPr>
          <a:lstStyle/>
          <a:p>
            <a:pPr algn="l">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sym typeface="+mn-ea"/>
              </a:rPr>
              <a:t>内地省会  城市、</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a:p>
            <a:pPr algn="l">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sym typeface="+mn-ea"/>
              </a:rPr>
              <a:t>自治区首府</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sym typeface="+mn-ea"/>
            </a:endParaRPr>
          </a:p>
        </p:txBody>
      </p:sp>
      <p:sp>
        <p:nvSpPr>
          <p:cNvPr id="93252" name="直接连接符 93251"/>
          <p:cNvSpPr/>
          <p:nvPr/>
        </p:nvSpPr>
        <p:spPr>
          <a:xfrm>
            <a:off x="3367582" y="3839073"/>
            <a:ext cx="392614" cy="18417"/>
          </a:xfrm>
          <a:prstGeom prst="line">
            <a:avLst/>
          </a:prstGeom>
          <a:ln w="57150" cap="flat" cmpd="sng">
            <a:solidFill>
              <a:srgbClr val="008000"/>
            </a:solidFill>
            <a:prstDash val="solid"/>
            <a:headEnd type="none" w="med" len="med"/>
            <a:tailEnd type="triangle" w="med" len="med"/>
          </a:ln>
        </p:spPr>
      </p:sp>
      <p:sp>
        <p:nvSpPr>
          <p:cNvPr id="93253" name="直接连接符 93252"/>
          <p:cNvSpPr/>
          <p:nvPr/>
        </p:nvSpPr>
        <p:spPr>
          <a:xfrm>
            <a:off x="5173609" y="3839073"/>
            <a:ext cx="314092" cy="18417"/>
          </a:xfrm>
          <a:prstGeom prst="line">
            <a:avLst/>
          </a:prstGeom>
          <a:ln w="57150" cap="flat" cmpd="sng">
            <a:solidFill>
              <a:srgbClr val="008000"/>
            </a:solidFill>
            <a:prstDash val="solid"/>
            <a:headEnd type="none" w="med" len="med"/>
            <a:tailEnd type="triangle" w="med" len="med"/>
          </a:ln>
        </p:spPr>
      </p:sp>
      <p:sp>
        <p:nvSpPr>
          <p:cNvPr id="93254" name="直接连接符 93253"/>
          <p:cNvSpPr/>
          <p:nvPr/>
        </p:nvSpPr>
        <p:spPr>
          <a:xfrm>
            <a:off x="8942708" y="3777123"/>
            <a:ext cx="471137" cy="0"/>
          </a:xfrm>
          <a:prstGeom prst="line">
            <a:avLst/>
          </a:prstGeom>
          <a:ln w="57150" cap="flat" cmpd="sng">
            <a:solidFill>
              <a:srgbClr val="008000"/>
            </a:solidFill>
            <a:prstDash val="solid"/>
            <a:headEnd type="none" w="med" len="med"/>
            <a:tailEnd type="triangle" w="med" len="med"/>
          </a:ln>
        </p:spPr>
      </p:sp>
      <p:sp>
        <p:nvSpPr>
          <p:cNvPr id="93255" name="文本框 93254"/>
          <p:cNvSpPr txBox="1"/>
          <p:nvPr/>
        </p:nvSpPr>
        <p:spPr>
          <a:xfrm>
            <a:off x="7488725" y="3118806"/>
            <a:ext cx="1334890" cy="1465580"/>
          </a:xfrm>
          <a:prstGeom prst="rect">
            <a:avLst/>
          </a:prstGeom>
          <a:solidFill>
            <a:schemeClr val="bg1">
              <a:alpha val="78000"/>
            </a:schemeClr>
          </a:solidFill>
          <a:ln w="28575" cap="flat" cmpd="sng">
            <a:solidFill>
              <a:srgbClr val="008000"/>
            </a:solidFill>
            <a:prstDash val="solid"/>
            <a:miter/>
            <a:headEnd type="none" w="med" len="med"/>
            <a:tailEnd type="none" w="med" len="med"/>
          </a:ln>
        </p:spPr>
        <p:txBody>
          <a:bodyPr lIns="100563" tIns="50280" rIns="100563" bIns="50280">
            <a:spAutoFit/>
            <a:scene3d>
              <a:camera prst="orthographicFront"/>
              <a:lightRig rig="threePt" dir="t"/>
            </a:scene3d>
          </a:bodyPr>
          <a:lstStyle/>
          <a:p>
            <a:pPr lvl="0" algn="l"/>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sym typeface="+mn-ea"/>
              </a:rPr>
              <a:t>沿江和沿边开放城市</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sym typeface="+mn-ea"/>
            </a:endParaRPr>
          </a:p>
        </p:txBody>
      </p:sp>
      <p:sp>
        <p:nvSpPr>
          <p:cNvPr id="93256" name="直接连接符 93255"/>
          <p:cNvSpPr/>
          <p:nvPr/>
        </p:nvSpPr>
        <p:spPr>
          <a:xfrm>
            <a:off x="7058159" y="3777123"/>
            <a:ext cx="392614" cy="18417"/>
          </a:xfrm>
          <a:prstGeom prst="line">
            <a:avLst/>
          </a:prstGeom>
          <a:ln w="57150" cap="flat" cmpd="sng">
            <a:solidFill>
              <a:srgbClr val="008000"/>
            </a:solidFill>
            <a:prstDash val="solid"/>
            <a:headEnd type="none" w="med" len="med"/>
            <a:tailEnd type="triangle" w="med" len="med"/>
          </a:ln>
        </p:spPr>
      </p:sp>
      <p:sp>
        <p:nvSpPr>
          <p:cNvPr id="93257" name="燕尾形 93256"/>
          <p:cNvSpPr/>
          <p:nvPr/>
        </p:nvSpPr>
        <p:spPr>
          <a:xfrm>
            <a:off x="3289058" y="6522237"/>
            <a:ext cx="412245"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93258" name="燕尾形 93257"/>
          <p:cNvSpPr/>
          <p:nvPr/>
        </p:nvSpPr>
        <p:spPr>
          <a:xfrm>
            <a:off x="6533038" y="6522237"/>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grpSp>
        <p:nvGrpSpPr>
          <p:cNvPr id="93259" name="组合 93258"/>
          <p:cNvGrpSpPr/>
          <p:nvPr/>
        </p:nvGrpSpPr>
        <p:grpSpPr>
          <a:xfrm>
            <a:off x="2019604" y="5924191"/>
            <a:ext cx="1258003" cy="1274110"/>
            <a:chOff x="768" y="3024"/>
            <a:chExt cx="769" cy="761"/>
          </a:xfrm>
        </p:grpSpPr>
        <p:grpSp>
          <p:nvGrpSpPr>
            <p:cNvPr id="93260" name="组合 93259"/>
            <p:cNvGrpSpPr/>
            <p:nvPr/>
          </p:nvGrpSpPr>
          <p:grpSpPr>
            <a:xfrm>
              <a:off x="768" y="3024"/>
              <a:ext cx="769" cy="761"/>
              <a:chOff x="816" y="1152"/>
              <a:chExt cx="1073" cy="1063"/>
            </a:xfrm>
          </p:grpSpPr>
          <p:sp>
            <p:nvSpPr>
              <p:cNvPr id="93261" name="椭圆 93260"/>
              <p:cNvSpPr/>
              <p:nvPr/>
            </p:nvSpPr>
            <p:spPr>
              <a:xfrm>
                <a:off x="816" y="1152"/>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tileRect/>
              </a:gradFill>
              <a:ln w="38100">
                <a:noFill/>
              </a:ln>
            </p:spPr>
            <p:txBody>
              <a:bodyPr/>
              <a:lstStyle/>
              <a:p>
                <a:endParaRPr lang="zh-CN" altLang="en-US" sz="1905"/>
              </a:p>
            </p:txBody>
          </p:sp>
          <p:sp>
            <p:nvSpPr>
              <p:cNvPr id="93262" name="椭圆 93261"/>
              <p:cNvSpPr/>
              <p:nvPr/>
            </p:nvSpPr>
            <p:spPr>
              <a:xfrm>
                <a:off x="816" y="1152"/>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tileRect/>
              </a:gradFill>
              <a:ln w="38100">
                <a:noFill/>
              </a:ln>
            </p:spPr>
            <p:txBody>
              <a:bodyPr/>
              <a:lstStyle/>
              <a:p>
                <a:endParaRPr lang="zh-CN" altLang="en-US" sz="1905"/>
              </a:p>
            </p:txBody>
          </p:sp>
          <p:sp>
            <p:nvSpPr>
              <p:cNvPr id="93263" name="椭圆 93262"/>
              <p:cNvSpPr/>
              <p:nvPr/>
            </p:nvSpPr>
            <p:spPr>
              <a:xfrm>
                <a:off x="886" y="1221"/>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tileRect/>
              </a:gradFill>
              <a:ln w="38100">
                <a:noFill/>
              </a:ln>
            </p:spPr>
            <p:txBody>
              <a:bodyPr/>
              <a:lstStyle/>
              <a:p>
                <a:endParaRPr lang="zh-CN" altLang="en-US" sz="1905"/>
              </a:p>
            </p:txBody>
          </p:sp>
          <p:sp>
            <p:nvSpPr>
              <p:cNvPr id="93264" name="椭圆 93263"/>
              <p:cNvSpPr/>
              <p:nvPr/>
            </p:nvSpPr>
            <p:spPr>
              <a:xfrm>
                <a:off x="887" y="1223"/>
                <a:ext cx="933" cy="924"/>
              </a:xfrm>
              <a:prstGeom prst="ellipse">
                <a:avLst/>
              </a:prstGeom>
              <a:gradFill rotWithShape="1">
                <a:gsLst>
                  <a:gs pos="0">
                    <a:schemeClr val="folHlink">
                      <a:gamma/>
                      <a:shade val="63529"/>
                      <a:invGamma/>
                    </a:schemeClr>
                  </a:gs>
                  <a:gs pos="100000">
                    <a:schemeClr val="folHlink">
                      <a:alpha val="0"/>
                    </a:schemeClr>
                  </a:gs>
                </a:gsLst>
                <a:lin ang="2700000" scaled="1"/>
                <a:tileRect/>
              </a:gradFill>
              <a:ln w="38100">
                <a:noFill/>
              </a:ln>
            </p:spPr>
            <p:txBody>
              <a:bodyPr/>
              <a:lstStyle/>
              <a:p>
                <a:endParaRPr lang="zh-CN" altLang="en-US" sz="1905"/>
              </a:p>
            </p:txBody>
          </p:sp>
          <p:sp>
            <p:nvSpPr>
              <p:cNvPr id="93265" name="椭圆 93264"/>
              <p:cNvSpPr/>
              <p:nvPr/>
            </p:nvSpPr>
            <p:spPr>
              <a:xfrm>
                <a:off x="933" y="1268"/>
                <a:ext cx="840" cy="832"/>
              </a:xfrm>
              <a:prstGeom prst="ellipse">
                <a:avLst/>
              </a:prstGeom>
              <a:solidFill>
                <a:srgbClr val="333333"/>
              </a:solidFill>
              <a:ln w="38100">
                <a:noFill/>
              </a:ln>
            </p:spPr>
            <p:txBody>
              <a:bodyPr/>
              <a:lstStyle/>
              <a:p>
                <a:endParaRPr lang="zh-CN" altLang="en-US" sz="1905"/>
              </a:p>
            </p:txBody>
          </p:sp>
          <p:grpSp>
            <p:nvGrpSpPr>
              <p:cNvPr id="93266" name="组合 93265"/>
              <p:cNvGrpSpPr/>
              <p:nvPr/>
            </p:nvGrpSpPr>
            <p:grpSpPr>
              <a:xfrm>
                <a:off x="946" y="1280"/>
                <a:ext cx="813" cy="805"/>
                <a:chOff x="4166" y="1706"/>
                <a:chExt cx="1252" cy="1252"/>
              </a:xfrm>
            </p:grpSpPr>
            <p:sp>
              <p:nvSpPr>
                <p:cNvPr id="93267" name="椭圆 93266"/>
                <p:cNvSpPr/>
                <p:nvPr/>
              </p:nvSpPr>
              <p:spPr>
                <a:xfrm>
                  <a:off x="4166" y="1706"/>
                  <a:ext cx="1252" cy="125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1905"/>
                </a:p>
              </p:txBody>
            </p:sp>
            <p:sp>
              <p:nvSpPr>
                <p:cNvPr id="93268" name="椭圆 93267"/>
                <p:cNvSpPr/>
                <p:nvPr/>
              </p:nvSpPr>
              <p:spPr>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1905"/>
                </a:p>
              </p:txBody>
            </p:sp>
            <p:sp>
              <p:nvSpPr>
                <p:cNvPr id="93269" name="椭圆 93268"/>
                <p:cNvSpPr/>
                <p:nvPr/>
              </p:nvSpPr>
              <p:spPr>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1905"/>
                </a:p>
              </p:txBody>
            </p:sp>
            <p:sp>
              <p:nvSpPr>
                <p:cNvPr id="93270" name="椭圆 93269"/>
                <p:cNvSpPr/>
                <p:nvPr/>
              </p:nvSpPr>
              <p:spPr>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1905"/>
                </a:p>
              </p:txBody>
            </p:sp>
          </p:grpSp>
        </p:grpSp>
        <p:sp>
          <p:nvSpPr>
            <p:cNvPr id="93271" name="文本框 93270"/>
            <p:cNvSpPr txBox="1"/>
            <p:nvPr/>
          </p:nvSpPr>
          <p:spPr>
            <a:xfrm>
              <a:off x="960" y="3187"/>
              <a:ext cx="344" cy="326"/>
            </a:xfrm>
            <a:prstGeom prst="rect">
              <a:avLst/>
            </a:prstGeom>
            <a:noFill/>
            <a:ln w="9525">
              <a:noFill/>
            </a:ln>
          </p:spPr>
          <p:txBody>
            <a:bodyPr>
              <a:spAutoFit/>
            </a:bodyPr>
            <a:lstStyle/>
            <a:p>
              <a:pPr algn="ctr">
                <a:lnSpc>
                  <a:spcPct val="100000"/>
                </a:lnSpc>
              </a:pPr>
              <a:r>
                <a:rPr lang="zh-CN" altLang="en-US" sz="2960" b="1" dirty="0">
                  <a:latin typeface="Arial" panose="020B0604020202020204" pitchFamily="34" charset="0"/>
                </a:rPr>
                <a:t>点</a:t>
              </a:r>
              <a:endParaRPr lang="zh-CN" altLang="en-US" sz="2960" b="1" dirty="0">
                <a:latin typeface="Arial" panose="020B0604020202020204" pitchFamily="34" charset="0"/>
              </a:endParaRPr>
            </a:p>
          </p:txBody>
        </p:sp>
      </p:grpSp>
      <p:grpSp>
        <p:nvGrpSpPr>
          <p:cNvPr id="93272" name="组合 93271"/>
          <p:cNvGrpSpPr/>
          <p:nvPr/>
        </p:nvGrpSpPr>
        <p:grpSpPr>
          <a:xfrm>
            <a:off x="3981041" y="5962701"/>
            <a:ext cx="1258003" cy="1274110"/>
            <a:chOff x="2399" y="3024"/>
            <a:chExt cx="769" cy="761"/>
          </a:xfrm>
        </p:grpSpPr>
        <p:grpSp>
          <p:nvGrpSpPr>
            <p:cNvPr id="93273" name="组合 93272"/>
            <p:cNvGrpSpPr/>
            <p:nvPr/>
          </p:nvGrpSpPr>
          <p:grpSpPr>
            <a:xfrm>
              <a:off x="2399" y="3024"/>
              <a:ext cx="769" cy="761"/>
              <a:chOff x="2368" y="1155"/>
              <a:chExt cx="1073" cy="1063"/>
            </a:xfrm>
          </p:grpSpPr>
          <p:sp>
            <p:nvSpPr>
              <p:cNvPr id="93274" name="椭圆 93273"/>
              <p:cNvSpPr/>
              <p:nvPr/>
            </p:nvSpPr>
            <p:spPr>
              <a:xfrm>
                <a:off x="2368" y="1155"/>
                <a:ext cx="1073" cy="106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tileRect/>
              </a:gradFill>
              <a:ln w="38100">
                <a:noFill/>
              </a:ln>
            </p:spPr>
            <p:txBody>
              <a:bodyPr/>
              <a:lstStyle/>
              <a:p>
                <a:endParaRPr lang="zh-CN" altLang="en-US" sz="1905"/>
              </a:p>
            </p:txBody>
          </p:sp>
          <p:sp>
            <p:nvSpPr>
              <p:cNvPr id="93275" name="椭圆 93274"/>
              <p:cNvSpPr/>
              <p:nvPr/>
            </p:nvSpPr>
            <p:spPr>
              <a:xfrm>
                <a:off x="2368" y="1155"/>
                <a:ext cx="1073" cy="1063"/>
              </a:xfrm>
              <a:prstGeom prst="ellipse">
                <a:avLst/>
              </a:prstGeom>
              <a:gradFill rotWithShape="1">
                <a:gsLst>
                  <a:gs pos="0">
                    <a:schemeClr val="accent1">
                      <a:alpha val="32001"/>
                    </a:schemeClr>
                  </a:gs>
                  <a:gs pos="100000">
                    <a:schemeClr val="accent1">
                      <a:gamma/>
                      <a:shade val="46275"/>
                      <a:invGamma/>
                    </a:schemeClr>
                  </a:gs>
                </a:gsLst>
                <a:lin ang="2700000" scaled="1"/>
                <a:tileRect/>
              </a:gradFill>
              <a:ln w="38100">
                <a:noFill/>
              </a:ln>
            </p:spPr>
            <p:txBody>
              <a:bodyPr/>
              <a:lstStyle/>
              <a:p>
                <a:endParaRPr lang="zh-CN" altLang="en-US" sz="1905"/>
              </a:p>
            </p:txBody>
          </p:sp>
          <p:sp>
            <p:nvSpPr>
              <p:cNvPr id="93276" name="椭圆 93275"/>
              <p:cNvSpPr/>
              <p:nvPr/>
            </p:nvSpPr>
            <p:spPr>
              <a:xfrm>
                <a:off x="2438" y="1225"/>
                <a:ext cx="933" cy="92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tileRect/>
              </a:gradFill>
              <a:ln w="38100">
                <a:noFill/>
              </a:ln>
            </p:spPr>
            <p:txBody>
              <a:bodyPr/>
              <a:lstStyle/>
              <a:p>
                <a:endParaRPr lang="zh-CN" altLang="en-US" sz="1905"/>
              </a:p>
            </p:txBody>
          </p:sp>
          <p:sp>
            <p:nvSpPr>
              <p:cNvPr id="93277" name="椭圆 93276"/>
              <p:cNvSpPr/>
              <p:nvPr/>
            </p:nvSpPr>
            <p:spPr>
              <a:xfrm>
                <a:off x="2439" y="1226"/>
                <a:ext cx="933" cy="924"/>
              </a:xfrm>
              <a:prstGeom prst="ellipse">
                <a:avLst/>
              </a:prstGeom>
              <a:gradFill rotWithShape="1">
                <a:gsLst>
                  <a:gs pos="0">
                    <a:schemeClr val="accent1">
                      <a:gamma/>
                      <a:shade val="63529"/>
                      <a:invGamma/>
                    </a:schemeClr>
                  </a:gs>
                  <a:gs pos="100000">
                    <a:schemeClr val="accent1">
                      <a:alpha val="0"/>
                    </a:schemeClr>
                  </a:gs>
                </a:gsLst>
                <a:lin ang="2700000" scaled="1"/>
                <a:tileRect/>
              </a:gradFill>
              <a:ln w="38100">
                <a:noFill/>
              </a:ln>
            </p:spPr>
            <p:txBody>
              <a:bodyPr/>
              <a:lstStyle/>
              <a:p>
                <a:endParaRPr lang="zh-CN" altLang="en-US" sz="1905"/>
              </a:p>
            </p:txBody>
          </p:sp>
          <p:sp>
            <p:nvSpPr>
              <p:cNvPr id="93278" name="椭圆 93277"/>
              <p:cNvSpPr/>
              <p:nvPr/>
            </p:nvSpPr>
            <p:spPr>
              <a:xfrm>
                <a:off x="2484" y="1270"/>
                <a:ext cx="840" cy="832"/>
              </a:xfrm>
              <a:prstGeom prst="ellipse">
                <a:avLst/>
              </a:prstGeom>
              <a:solidFill>
                <a:srgbClr val="333333"/>
              </a:solidFill>
              <a:ln w="38100">
                <a:noFill/>
              </a:ln>
            </p:spPr>
            <p:txBody>
              <a:bodyPr/>
              <a:lstStyle/>
              <a:p>
                <a:endParaRPr lang="zh-CN" altLang="en-US" sz="1905"/>
              </a:p>
            </p:txBody>
          </p:sp>
          <p:grpSp>
            <p:nvGrpSpPr>
              <p:cNvPr id="93279" name="组合 93278"/>
              <p:cNvGrpSpPr/>
              <p:nvPr/>
            </p:nvGrpSpPr>
            <p:grpSpPr>
              <a:xfrm>
                <a:off x="2498" y="1280"/>
                <a:ext cx="813" cy="805"/>
                <a:chOff x="4166" y="1706"/>
                <a:chExt cx="1252" cy="1252"/>
              </a:xfrm>
            </p:grpSpPr>
            <p:sp>
              <p:nvSpPr>
                <p:cNvPr id="93280" name="椭圆 93279"/>
                <p:cNvSpPr/>
                <p:nvPr/>
              </p:nvSpPr>
              <p:spPr>
                <a:xfrm>
                  <a:off x="4166" y="1706"/>
                  <a:ext cx="1252" cy="125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1905"/>
                </a:p>
              </p:txBody>
            </p:sp>
            <p:sp>
              <p:nvSpPr>
                <p:cNvPr id="93281" name="椭圆 93280"/>
                <p:cNvSpPr/>
                <p:nvPr/>
              </p:nvSpPr>
              <p:spPr>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1905"/>
                </a:p>
              </p:txBody>
            </p:sp>
            <p:sp>
              <p:nvSpPr>
                <p:cNvPr id="93282" name="椭圆 93281"/>
                <p:cNvSpPr/>
                <p:nvPr/>
              </p:nvSpPr>
              <p:spPr>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1905"/>
                </a:p>
              </p:txBody>
            </p:sp>
            <p:sp>
              <p:nvSpPr>
                <p:cNvPr id="93283" name="椭圆 93282"/>
                <p:cNvSpPr/>
                <p:nvPr/>
              </p:nvSpPr>
              <p:spPr>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1905"/>
                </a:p>
              </p:txBody>
            </p:sp>
          </p:grpSp>
        </p:grpSp>
        <p:sp>
          <p:nvSpPr>
            <p:cNvPr id="93284" name="文本框 93283"/>
            <p:cNvSpPr txBox="1"/>
            <p:nvPr/>
          </p:nvSpPr>
          <p:spPr>
            <a:xfrm>
              <a:off x="2592" y="3187"/>
              <a:ext cx="344" cy="326"/>
            </a:xfrm>
            <a:prstGeom prst="rect">
              <a:avLst/>
            </a:prstGeom>
            <a:noFill/>
            <a:ln w="9525">
              <a:noFill/>
            </a:ln>
          </p:spPr>
          <p:txBody>
            <a:bodyPr>
              <a:spAutoFit/>
            </a:bodyPr>
            <a:lstStyle/>
            <a:p>
              <a:pPr algn="ctr">
                <a:lnSpc>
                  <a:spcPct val="100000"/>
                </a:lnSpc>
              </a:pPr>
              <a:r>
                <a:rPr lang="zh-CN" altLang="en-US" sz="2960" b="1" dirty="0">
                  <a:latin typeface="Arial" panose="020B0604020202020204" pitchFamily="34" charset="0"/>
                </a:rPr>
                <a:t>线</a:t>
              </a:r>
              <a:endParaRPr lang="zh-CN" altLang="en-US" sz="2960" b="1" dirty="0">
                <a:latin typeface="Arial" panose="020B0604020202020204" pitchFamily="34" charset="0"/>
              </a:endParaRPr>
            </a:p>
          </p:txBody>
        </p:sp>
      </p:grpSp>
      <p:grpSp>
        <p:nvGrpSpPr>
          <p:cNvPr id="93285" name="组合 93284"/>
          <p:cNvGrpSpPr/>
          <p:nvPr/>
        </p:nvGrpSpPr>
        <p:grpSpPr>
          <a:xfrm>
            <a:off x="8706990" y="6047299"/>
            <a:ext cx="1240266" cy="1186690"/>
            <a:chOff x="4176" y="3024"/>
            <a:chExt cx="768" cy="761"/>
          </a:xfrm>
        </p:grpSpPr>
        <p:grpSp>
          <p:nvGrpSpPr>
            <p:cNvPr id="93286" name="组合 93285"/>
            <p:cNvGrpSpPr/>
            <p:nvPr/>
          </p:nvGrpSpPr>
          <p:grpSpPr>
            <a:xfrm>
              <a:off x="4176" y="3024"/>
              <a:ext cx="768" cy="761"/>
              <a:chOff x="3919" y="1155"/>
              <a:chExt cx="1073" cy="1063"/>
            </a:xfrm>
          </p:grpSpPr>
          <p:sp>
            <p:nvSpPr>
              <p:cNvPr id="93287" name="椭圆 93286"/>
              <p:cNvSpPr/>
              <p:nvPr/>
            </p:nvSpPr>
            <p:spPr>
              <a:xfrm>
                <a:off x="3919" y="1155"/>
                <a:ext cx="1073" cy="10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tileRect/>
              </a:gradFill>
              <a:ln w="38100">
                <a:noFill/>
              </a:ln>
            </p:spPr>
            <p:txBody>
              <a:bodyPr/>
              <a:lstStyle/>
              <a:p>
                <a:endParaRPr lang="zh-CN" altLang="en-US" sz="1905"/>
              </a:p>
            </p:txBody>
          </p:sp>
          <p:sp>
            <p:nvSpPr>
              <p:cNvPr id="93288" name="椭圆 93287"/>
              <p:cNvSpPr/>
              <p:nvPr/>
            </p:nvSpPr>
            <p:spPr>
              <a:xfrm>
                <a:off x="3919" y="1155"/>
                <a:ext cx="1073" cy="1063"/>
              </a:xfrm>
              <a:prstGeom prst="ellipse">
                <a:avLst/>
              </a:prstGeom>
              <a:gradFill rotWithShape="1">
                <a:gsLst>
                  <a:gs pos="0">
                    <a:schemeClr val="hlink">
                      <a:alpha val="32001"/>
                    </a:schemeClr>
                  </a:gs>
                  <a:gs pos="100000">
                    <a:schemeClr val="hlink">
                      <a:gamma/>
                      <a:shade val="0"/>
                      <a:invGamma/>
                      <a:alpha val="89999"/>
                    </a:schemeClr>
                  </a:gs>
                </a:gsLst>
                <a:lin ang="2700000" scaled="1"/>
                <a:tileRect/>
              </a:gradFill>
              <a:ln w="38100">
                <a:noFill/>
              </a:ln>
            </p:spPr>
            <p:txBody>
              <a:bodyPr/>
              <a:lstStyle/>
              <a:p>
                <a:endParaRPr lang="zh-CN" altLang="en-US" sz="1905"/>
              </a:p>
            </p:txBody>
          </p:sp>
          <p:sp>
            <p:nvSpPr>
              <p:cNvPr id="93289" name="椭圆 93288"/>
              <p:cNvSpPr/>
              <p:nvPr/>
            </p:nvSpPr>
            <p:spPr>
              <a:xfrm>
                <a:off x="3989" y="1225"/>
                <a:ext cx="933" cy="92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tileRect/>
              </a:gradFill>
              <a:ln w="38100">
                <a:noFill/>
              </a:ln>
            </p:spPr>
            <p:txBody>
              <a:bodyPr/>
              <a:lstStyle/>
              <a:p>
                <a:endParaRPr lang="zh-CN" altLang="en-US" sz="1905"/>
              </a:p>
            </p:txBody>
          </p:sp>
          <p:sp>
            <p:nvSpPr>
              <p:cNvPr id="93290" name="椭圆 93289"/>
              <p:cNvSpPr/>
              <p:nvPr/>
            </p:nvSpPr>
            <p:spPr>
              <a:xfrm>
                <a:off x="4005" y="1230"/>
                <a:ext cx="933" cy="924"/>
              </a:xfrm>
              <a:prstGeom prst="ellipse">
                <a:avLst/>
              </a:prstGeom>
              <a:gradFill rotWithShape="1">
                <a:gsLst>
                  <a:gs pos="0">
                    <a:schemeClr val="hlink">
                      <a:gamma/>
                      <a:shade val="63529"/>
                      <a:invGamma/>
                    </a:schemeClr>
                  </a:gs>
                  <a:gs pos="100000">
                    <a:schemeClr val="hlink">
                      <a:alpha val="0"/>
                    </a:schemeClr>
                  </a:gs>
                </a:gsLst>
                <a:lin ang="2700000" scaled="1"/>
                <a:tileRect/>
              </a:gradFill>
              <a:ln w="38100">
                <a:noFill/>
              </a:ln>
            </p:spPr>
            <p:txBody>
              <a:bodyPr/>
              <a:lstStyle/>
              <a:p>
                <a:endParaRPr lang="zh-CN" altLang="en-US" sz="1905"/>
              </a:p>
            </p:txBody>
          </p:sp>
          <p:sp>
            <p:nvSpPr>
              <p:cNvPr id="93291" name="椭圆 93290"/>
              <p:cNvSpPr/>
              <p:nvPr/>
            </p:nvSpPr>
            <p:spPr>
              <a:xfrm>
                <a:off x="4039" y="1270"/>
                <a:ext cx="841" cy="832"/>
              </a:xfrm>
              <a:prstGeom prst="ellipse">
                <a:avLst/>
              </a:prstGeom>
              <a:solidFill>
                <a:srgbClr val="333333"/>
              </a:solidFill>
              <a:ln w="38100">
                <a:noFill/>
              </a:ln>
            </p:spPr>
            <p:txBody>
              <a:bodyPr/>
              <a:lstStyle/>
              <a:p>
                <a:endParaRPr lang="zh-CN" altLang="en-US" sz="1905"/>
              </a:p>
            </p:txBody>
          </p:sp>
          <p:grpSp>
            <p:nvGrpSpPr>
              <p:cNvPr id="93292" name="组合 93291"/>
              <p:cNvGrpSpPr/>
              <p:nvPr/>
            </p:nvGrpSpPr>
            <p:grpSpPr>
              <a:xfrm>
                <a:off x="4054" y="1280"/>
                <a:ext cx="814" cy="805"/>
                <a:chOff x="4166" y="1706"/>
                <a:chExt cx="1252" cy="1252"/>
              </a:xfrm>
            </p:grpSpPr>
            <p:sp>
              <p:nvSpPr>
                <p:cNvPr id="93293" name="椭圆 93292"/>
                <p:cNvSpPr/>
                <p:nvPr/>
              </p:nvSpPr>
              <p:spPr>
                <a:xfrm>
                  <a:off x="4166" y="1706"/>
                  <a:ext cx="1252" cy="125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1905"/>
                </a:p>
              </p:txBody>
            </p:sp>
            <p:sp>
              <p:nvSpPr>
                <p:cNvPr id="93294" name="椭圆 93293"/>
                <p:cNvSpPr/>
                <p:nvPr/>
              </p:nvSpPr>
              <p:spPr>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1905"/>
                </a:p>
              </p:txBody>
            </p:sp>
            <p:sp>
              <p:nvSpPr>
                <p:cNvPr id="93295" name="椭圆 93294"/>
                <p:cNvSpPr/>
                <p:nvPr/>
              </p:nvSpPr>
              <p:spPr>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1905"/>
                </a:p>
              </p:txBody>
            </p:sp>
            <p:sp>
              <p:nvSpPr>
                <p:cNvPr id="93296" name="椭圆 93295"/>
                <p:cNvSpPr/>
                <p:nvPr/>
              </p:nvSpPr>
              <p:spPr>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1905"/>
                </a:p>
              </p:txBody>
            </p:sp>
          </p:grpSp>
        </p:grpSp>
        <p:sp>
          <p:nvSpPr>
            <p:cNvPr id="93297" name="文本框 93296"/>
            <p:cNvSpPr txBox="1"/>
            <p:nvPr/>
          </p:nvSpPr>
          <p:spPr>
            <a:xfrm>
              <a:off x="4368" y="3187"/>
              <a:ext cx="344" cy="350"/>
            </a:xfrm>
            <a:prstGeom prst="rect">
              <a:avLst/>
            </a:prstGeom>
            <a:noFill/>
            <a:ln w="9525">
              <a:noFill/>
            </a:ln>
          </p:spPr>
          <p:txBody>
            <a:bodyPr>
              <a:spAutoFit/>
            </a:bodyPr>
            <a:lstStyle/>
            <a:p>
              <a:pPr algn="ctr">
                <a:lnSpc>
                  <a:spcPct val="100000"/>
                </a:lnSpc>
              </a:pPr>
              <a:r>
                <a:rPr lang="zh-CN" altLang="en-US" sz="2960" b="1" dirty="0">
                  <a:latin typeface="Arial" panose="020B0604020202020204" pitchFamily="34" charset="0"/>
                </a:rPr>
                <a:t>面</a:t>
              </a:r>
              <a:endParaRPr lang="zh-CN" altLang="en-US" sz="2960" b="1" dirty="0">
                <a:latin typeface="Arial" panose="020B0604020202020204" pitchFamily="34" charset="0"/>
              </a:endParaRPr>
            </a:p>
          </p:txBody>
        </p:sp>
      </p:grpSp>
      <p:sp>
        <p:nvSpPr>
          <p:cNvPr id="2" name="直接连接符 1"/>
          <p:cNvSpPr/>
          <p:nvPr/>
        </p:nvSpPr>
        <p:spPr>
          <a:xfrm>
            <a:off x="10471287" y="3777123"/>
            <a:ext cx="471137" cy="0"/>
          </a:xfrm>
          <a:prstGeom prst="line">
            <a:avLst/>
          </a:prstGeom>
          <a:ln w="57150" cap="flat" cmpd="sng">
            <a:solidFill>
              <a:srgbClr val="008000"/>
            </a:solidFill>
            <a:prstDash val="solid"/>
            <a:headEnd type="none" w="med" len="med"/>
            <a:tailEnd type="triangle" w="med" len="med"/>
          </a:ln>
        </p:spPr>
      </p:sp>
      <p:sp>
        <p:nvSpPr>
          <p:cNvPr id="3" name="文本框 2"/>
          <p:cNvSpPr txBox="1"/>
          <p:nvPr/>
        </p:nvSpPr>
        <p:spPr>
          <a:xfrm>
            <a:off x="10854741" y="2969463"/>
            <a:ext cx="644542" cy="1920875"/>
          </a:xfrm>
          <a:prstGeom prst="rect">
            <a:avLst/>
          </a:prstGeom>
          <a:solidFill>
            <a:schemeClr val="bg1">
              <a:alpha val="78000"/>
            </a:schemeClr>
          </a:solidFill>
          <a:ln w="28575" cap="flat" cmpd="sng">
            <a:solidFill>
              <a:srgbClr val="008000"/>
            </a:solidFill>
            <a:prstDash val="solid"/>
            <a:miter/>
            <a:headEnd type="none" w="med" len="med"/>
            <a:tailEnd type="none" w="med" len="med"/>
          </a:ln>
        </p:spPr>
        <p:txBody>
          <a:bodyPr wrap="square" lIns="100563" tIns="50280" rIns="100563" bIns="50280">
            <a:spAutoFit/>
          </a:bodyPr>
          <a:lstStyle/>
          <a:p>
            <a:pPr>
              <a:lnSpc>
                <a:spcPct val="100000"/>
              </a:lnSpc>
            </a:pPr>
            <a:r>
              <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rPr>
              <a:t>内陆县市</a:t>
            </a:r>
            <a:endParaRPr lang="zh-CN" altLang="en-US" sz="296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cxnSp>
        <p:nvCxnSpPr>
          <p:cNvPr id="10" name="直接连接符 9"/>
          <p:cNvCxnSpPr>
            <a:endCxn id="93222" idx="1"/>
          </p:cNvCxnSpPr>
          <p:nvPr/>
        </p:nvCxnSpPr>
        <p:spPr>
          <a:xfrm flipV="1">
            <a:off x="8493744" y="1933699"/>
            <a:ext cx="1269455" cy="1284490"/>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947147" y="1856416"/>
            <a:ext cx="13742" cy="714574"/>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444459" y="1886553"/>
            <a:ext cx="766907" cy="940262"/>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392795" y="1217295"/>
            <a:ext cx="2680335" cy="554990"/>
          </a:xfrm>
          <a:prstGeom prst="rect">
            <a:avLst/>
          </a:prstGeom>
          <a:solidFill>
            <a:schemeClr val="bg1">
              <a:alpha val="78000"/>
            </a:schemeClr>
          </a:solidFill>
          <a:ln w="28575">
            <a:solidFill>
              <a:schemeClr val="accent6">
                <a:lumMod val="50000"/>
              </a:schemeClr>
            </a:solidFill>
          </a:ln>
        </p:spPr>
        <p:txBody>
          <a:bodyPr wrap="square" lIns="100563" tIns="50280" rIns="100563" bIns="50280" rtlCol="0">
            <a:spAutoFit/>
          </a:bodyPr>
          <a:lstStyle/>
          <a:p>
            <a:r>
              <a:rPr lang="en-US" altLang="zh-CN" sz="2960" b="1"/>
              <a:t>        </a:t>
            </a:r>
            <a:r>
              <a:rPr lang="zh-CN" altLang="en-US" sz="2960" b="1">
                <a:solidFill>
                  <a:schemeClr val="accent1"/>
                </a:solidFill>
                <a:effectLst>
                  <a:outerShdw blurRad="38100" dist="25400" dir="5400000" algn="ctr" rotWithShape="0">
                    <a:srgbClr val="6E747A">
                      <a:alpha val="43000"/>
                    </a:srgbClr>
                  </a:outerShdw>
                </a:effectLst>
              </a:rPr>
              <a:t>内 地 </a:t>
            </a:r>
            <a:endParaRPr lang="zh-CN" altLang="en-US" sz="2960" b="1">
              <a:solidFill>
                <a:schemeClr val="accent1"/>
              </a:solidFill>
              <a:effectLst>
                <a:outerShdw blurRad="38100" dist="25400" dir="5400000" algn="ctr" rotWithShape="0">
                  <a:srgbClr val="6E747A">
                    <a:alpha val="43000"/>
                  </a:srgbClr>
                </a:outerShdw>
              </a:effectLst>
            </a:endParaRPr>
          </a:p>
        </p:txBody>
      </p:sp>
      <p:sp>
        <p:nvSpPr>
          <p:cNvPr id="16" name="燕尾形 15"/>
          <p:cNvSpPr/>
          <p:nvPr/>
        </p:nvSpPr>
        <p:spPr>
          <a:xfrm>
            <a:off x="6911256" y="6504825"/>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17" name="燕尾形 16"/>
          <p:cNvSpPr/>
          <p:nvPr/>
        </p:nvSpPr>
        <p:spPr>
          <a:xfrm>
            <a:off x="7576738" y="6464642"/>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18" name="燕尾形 17"/>
          <p:cNvSpPr/>
          <p:nvPr/>
        </p:nvSpPr>
        <p:spPr>
          <a:xfrm>
            <a:off x="5940844" y="6504825"/>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19" name="燕尾形 18"/>
          <p:cNvSpPr/>
          <p:nvPr/>
        </p:nvSpPr>
        <p:spPr>
          <a:xfrm>
            <a:off x="8039368" y="6504825"/>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20" name="燕尾形 19"/>
          <p:cNvSpPr/>
          <p:nvPr/>
        </p:nvSpPr>
        <p:spPr>
          <a:xfrm>
            <a:off x="5469706" y="6522237"/>
            <a:ext cx="410608" cy="473815"/>
          </a:xfrm>
          <a:prstGeom prst="chevron">
            <a:avLst>
              <a:gd name="adj" fmla="val 52513"/>
            </a:avLst>
          </a:prstGeom>
          <a:solidFill>
            <a:srgbClr val="008000"/>
          </a:solidFill>
          <a:ln w="0" cap="flat" cmpd="sng">
            <a:solidFill>
              <a:srgbClr val="FF6600"/>
            </a:solidFill>
            <a:prstDash val="solid"/>
            <a:miter/>
            <a:headEnd type="none" w="med" len="med"/>
            <a:tailEnd type="none" w="med" len="med"/>
          </a:ln>
        </p:spPr>
        <p:txBody>
          <a:bodyPr lIns="100563" tIns="50280" rIns="100563" bIns="50280"/>
          <a:lstStyle/>
          <a:p>
            <a:endParaRPr lang="zh-CN" altLang="en-US" sz="1905"/>
          </a:p>
        </p:txBody>
      </p:sp>
      <p:sp>
        <p:nvSpPr>
          <p:cNvPr id="6" name="文本框 5"/>
          <p:cNvSpPr txBox="1"/>
          <p:nvPr/>
        </p:nvSpPr>
        <p:spPr>
          <a:xfrm>
            <a:off x="380718" y="160020"/>
            <a:ext cx="4126629" cy="610870"/>
          </a:xfrm>
          <a:prstGeom prst="rect">
            <a:avLst/>
          </a:prstGeom>
          <a:solidFill>
            <a:schemeClr val="bg2"/>
          </a:solidFill>
          <a:ln>
            <a:solidFill>
              <a:schemeClr val="bg2"/>
            </a:solidFill>
          </a:ln>
        </p:spPr>
        <p:txBody>
          <a:bodyPr wrap="square" rtlCol="0" anchor="t">
            <a:spAutoFit/>
          </a:bodyPr>
          <a:lstStyle/>
          <a:p>
            <a:r>
              <a:rPr lang="zh-CN" altLang="en-US" sz="3375"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对外开放领域的扩大</a:t>
            </a:r>
            <a:endParaRPr lang="zh-CN" altLang="en-US" sz="3375"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4" name="下箭头 3"/>
          <p:cNvSpPr/>
          <p:nvPr/>
        </p:nvSpPr>
        <p:spPr>
          <a:xfrm>
            <a:off x="0" y="1573530"/>
            <a:ext cx="1980565" cy="41649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563" tIns="50280" rIns="100563" bIns="50280" rtlCol="0" anchor="ctr"/>
          <a:lstStyle/>
          <a:p>
            <a:pPr algn="ctr"/>
            <a:r>
              <a:rPr lang="zh-CN" altLang="en-US" sz="2960" b="1">
                <a:latin typeface="黑体" panose="02010609060101010101" pitchFamily="49" charset="-122"/>
                <a:ea typeface="黑体" panose="02010609060101010101" pitchFamily="49" charset="-122"/>
              </a:rPr>
              <a:t>逐步开放逐步深入</a:t>
            </a:r>
            <a:endParaRPr lang="zh-CN" altLang="en-US" sz="2960" b="1">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2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932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9"/>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20"/>
                                        </p:tgtEl>
                                        <p:attrNameLst>
                                          <p:attrName>style.visibility</p:attrName>
                                        </p:attrNameLst>
                                      </p:cBhvr>
                                      <p:to>
                                        <p:strVal val="visible"/>
                                      </p:to>
                                    </p:set>
                                  </p:childTnLst>
                                </p:cTn>
                              </p:par>
                              <p:par>
                                <p:cTn id="20" presetID="12" presetClass="entr" presetSubtype="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51" grpId="0" bldLvl="0" animBg="1"/>
      <p:bldP spid="93255" grpId="0" animBg="1"/>
      <p:bldP spid="3" grpId="0" bldLvl="0" animBg="1"/>
      <p:bldP spid="14"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026474" y="448231"/>
            <a:ext cx="11120197" cy="553720"/>
          </a:xfrm>
          <a:prstGeom prst="rect">
            <a:avLst/>
          </a:prstGeom>
        </p:spPr>
        <p:txBody>
          <a:bodyPr wrap="square" lIns="0" tIns="0" rIns="0" bIns="0">
            <a:spAutoFit/>
          </a:bodyPr>
          <a:lstStyle/>
          <a:p>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二、不断深化</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对外开放领域的扩大</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19" name="TextBox 18"/>
          <p:cNvSpPr txBox="1"/>
          <p:nvPr/>
        </p:nvSpPr>
        <p:spPr>
          <a:xfrm>
            <a:off x="3610769" y="4821297"/>
            <a:ext cx="7128792" cy="523220"/>
          </a:xfrm>
          <a:prstGeom prst="rect">
            <a:avLst/>
          </a:prstGeom>
          <a:noFill/>
          <a:ln>
            <a:noFill/>
          </a:ln>
        </p:spPr>
        <p:txBody>
          <a:bodyPr wrap="square" rtlCol="0">
            <a:spAutoFit/>
            <a:scene3d>
              <a:camera prst="orthographicFront"/>
              <a:lightRig rig="threePt" dir="t"/>
            </a:scene3d>
          </a:bodyPr>
          <a:lstStyle/>
          <a:p>
            <a:r>
              <a:rPr lang="zh-CN" altLang="en-US" sz="2800" b="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rPr>
              <a:t>全方位、多层次、宽领域对外开放格局</a:t>
            </a:r>
            <a:endParaRPr lang="zh-CN" altLang="en-US" sz="2800" b="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endParaRPr>
          </a:p>
        </p:txBody>
      </p:sp>
      <p:cxnSp>
        <p:nvCxnSpPr>
          <p:cNvPr id="20" name="直接箭头连接符 19"/>
          <p:cNvCxnSpPr/>
          <p:nvPr/>
        </p:nvCxnSpPr>
        <p:spPr>
          <a:xfrm flipV="1">
            <a:off x="10300584" y="5082903"/>
            <a:ext cx="2056022" cy="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8077" y="5082909"/>
            <a:ext cx="30243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文本框 24"/>
          <p:cNvSpPr txBox="1"/>
          <p:nvPr/>
        </p:nvSpPr>
        <p:spPr>
          <a:xfrm>
            <a:off x="164644" y="1024426"/>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格局</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
        <p:nvSpPr>
          <p:cNvPr id="24" name="Shape 333"/>
          <p:cNvSpPr/>
          <p:nvPr/>
        </p:nvSpPr>
        <p:spPr>
          <a:xfrm>
            <a:off x="1144" y="2668807"/>
            <a:ext cx="2457920" cy="1567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Shape 338"/>
          <p:cNvSpPr/>
          <p:nvPr/>
        </p:nvSpPr>
        <p:spPr>
          <a:xfrm>
            <a:off x="2260517" y="2728119"/>
            <a:ext cx="2678104" cy="1534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Shape 343"/>
          <p:cNvSpPr/>
          <p:nvPr/>
        </p:nvSpPr>
        <p:spPr>
          <a:xfrm>
            <a:off x="4849136" y="2668807"/>
            <a:ext cx="3214406" cy="1534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3"/>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Shape 348"/>
          <p:cNvSpPr/>
          <p:nvPr/>
        </p:nvSpPr>
        <p:spPr>
          <a:xfrm>
            <a:off x="7722854" y="2710067"/>
            <a:ext cx="3086425" cy="1523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596727" y="3141410"/>
            <a:ext cx="2313514" cy="523220"/>
          </a:xfrm>
          <a:prstGeom prst="rect">
            <a:avLst/>
          </a:prstGeom>
          <a:noFill/>
        </p:spPr>
        <p:txBody>
          <a:bodyPr wrap="square" rtlCol="0">
            <a:spAutoFit/>
          </a:bodyPr>
          <a:lstStyle/>
          <a:p>
            <a:r>
              <a:rPr lang="zh-CN" altLang="en-US" sz="2800" b="1" dirty="0">
                <a:solidFill>
                  <a:schemeClr val="bg1"/>
                </a:solidFill>
                <a:latin typeface="黑体" panose="02010609060101010101" pitchFamily="49" charset="-122"/>
                <a:ea typeface="黑体" panose="02010609060101010101" pitchFamily="49" charset="-122"/>
              </a:rPr>
              <a:t>经济特区</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9" name="TextBox 28"/>
          <p:cNvSpPr txBox="1"/>
          <p:nvPr/>
        </p:nvSpPr>
        <p:spPr>
          <a:xfrm>
            <a:off x="2830908" y="3045221"/>
            <a:ext cx="2313514" cy="954107"/>
          </a:xfrm>
          <a:prstGeom prst="rect">
            <a:avLst/>
          </a:prstGeom>
          <a:noFill/>
        </p:spPr>
        <p:txBody>
          <a:bodyPr wrap="square" rtlCol="0">
            <a:spAutoFit/>
          </a:bodyPr>
          <a:lstStyle/>
          <a:p>
            <a:r>
              <a:rPr lang="zh-CN" altLang="en-US" sz="2800" b="1" dirty="0">
                <a:solidFill>
                  <a:schemeClr val="bg1"/>
                </a:solidFill>
                <a:latin typeface="黑体" panose="02010609060101010101" pitchFamily="49" charset="-122"/>
                <a:ea typeface="黑体" panose="02010609060101010101" pitchFamily="49" charset="-122"/>
              </a:rPr>
              <a:t>沿海开放</a:t>
            </a:r>
            <a:endParaRPr lang="en-US" altLang="zh-CN" sz="2800" b="1" dirty="0">
              <a:solidFill>
                <a:schemeClr val="bg1"/>
              </a:solidFill>
              <a:latin typeface="黑体" panose="02010609060101010101" pitchFamily="49" charset="-122"/>
              <a:ea typeface="黑体" panose="02010609060101010101" pitchFamily="49" charset="-122"/>
            </a:endParaRPr>
          </a:p>
          <a:p>
            <a:r>
              <a:rPr lang="zh-CN" altLang="en-US" sz="2800" b="1" dirty="0">
                <a:solidFill>
                  <a:schemeClr val="bg1"/>
                </a:solidFill>
                <a:latin typeface="黑体" panose="02010609060101010101" pitchFamily="49" charset="-122"/>
                <a:ea typeface="黑体" panose="02010609060101010101" pitchFamily="49" charset="-122"/>
              </a:rPr>
              <a:t>城市</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30" name="TextBox 29"/>
          <p:cNvSpPr txBox="1"/>
          <p:nvPr/>
        </p:nvSpPr>
        <p:spPr>
          <a:xfrm>
            <a:off x="5530566" y="2952201"/>
            <a:ext cx="2638497" cy="954107"/>
          </a:xfrm>
          <a:prstGeom prst="rect">
            <a:avLst/>
          </a:prstGeom>
          <a:noFill/>
        </p:spPr>
        <p:txBody>
          <a:bodyPr wrap="square" rtlCol="0">
            <a:spAutoFit/>
          </a:bodyPr>
          <a:lstStyle/>
          <a:p>
            <a:r>
              <a:rPr lang="zh-CN" altLang="en-US" sz="2800" b="1" dirty="0">
                <a:solidFill>
                  <a:schemeClr val="bg1"/>
                </a:solidFill>
                <a:latin typeface="黑体" panose="02010609060101010101" pitchFamily="49" charset="-122"/>
                <a:ea typeface="黑体" panose="02010609060101010101" pitchFamily="49" charset="-122"/>
              </a:rPr>
              <a:t>沿海经济</a:t>
            </a:r>
            <a:endParaRPr lang="en-US" altLang="zh-CN" sz="2800" b="1" dirty="0">
              <a:solidFill>
                <a:schemeClr val="bg1"/>
              </a:solidFill>
              <a:latin typeface="黑体" panose="02010609060101010101" pitchFamily="49" charset="-122"/>
              <a:ea typeface="黑体" panose="02010609060101010101" pitchFamily="49" charset="-122"/>
            </a:endParaRPr>
          </a:p>
          <a:p>
            <a:r>
              <a:rPr lang="zh-CN" altLang="en-US" sz="2800" b="1" dirty="0">
                <a:solidFill>
                  <a:schemeClr val="bg1"/>
                </a:solidFill>
                <a:latin typeface="黑体" panose="02010609060101010101" pitchFamily="49" charset="-122"/>
                <a:ea typeface="黑体" panose="02010609060101010101" pitchFamily="49" charset="-122"/>
              </a:rPr>
              <a:t>开放区</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31" name="TextBox 30"/>
          <p:cNvSpPr txBox="1"/>
          <p:nvPr/>
        </p:nvSpPr>
        <p:spPr>
          <a:xfrm>
            <a:off x="8495765" y="3037121"/>
            <a:ext cx="2313514" cy="954107"/>
          </a:xfrm>
          <a:prstGeom prst="rect">
            <a:avLst/>
          </a:prstGeom>
          <a:noFill/>
        </p:spPr>
        <p:txBody>
          <a:bodyPr wrap="square" rtlCol="0">
            <a:spAutoFit/>
          </a:bodyPr>
          <a:lstStyle/>
          <a:p>
            <a:r>
              <a:rPr lang="zh-CN" altLang="en-US" sz="2800" b="1" dirty="0">
                <a:solidFill>
                  <a:schemeClr val="bg1"/>
                </a:solidFill>
                <a:latin typeface="黑体" panose="02010609060101010101" pitchFamily="49" charset="-122"/>
                <a:ea typeface="黑体" panose="02010609060101010101" pitchFamily="49" charset="-122"/>
              </a:rPr>
              <a:t>沿江沿边开放城市</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32" name="Shape 333"/>
          <p:cNvSpPr/>
          <p:nvPr/>
        </p:nvSpPr>
        <p:spPr>
          <a:xfrm>
            <a:off x="10655102" y="2695042"/>
            <a:ext cx="2203647" cy="1567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32"/>
          <p:cNvSpPr txBox="1"/>
          <p:nvPr/>
        </p:nvSpPr>
        <p:spPr>
          <a:xfrm>
            <a:off x="11266262" y="3167645"/>
            <a:ext cx="2313514" cy="523220"/>
          </a:xfrm>
          <a:prstGeom prst="rect">
            <a:avLst/>
          </a:prstGeom>
          <a:noFill/>
        </p:spPr>
        <p:txBody>
          <a:bodyPr wrap="square" rtlCol="0">
            <a:spAutoFit/>
          </a:bodyPr>
          <a:lstStyle/>
          <a:p>
            <a:r>
              <a:rPr lang="zh-CN" altLang="en-US" sz="2800" b="1" dirty="0">
                <a:solidFill>
                  <a:schemeClr val="bg1"/>
                </a:solidFill>
                <a:latin typeface="黑体" panose="02010609060101010101" pitchFamily="49" charset="-122"/>
                <a:ea typeface="黑体" panose="02010609060101010101" pitchFamily="49" charset="-122"/>
              </a:rPr>
              <a:t>内地</a:t>
            </a:r>
            <a:endParaRPr lang="zh-CN" altLang="en-US" sz="2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矩形 482308"/>
          <p:cNvSpPr/>
          <p:nvPr>
            <p:custDataLst>
              <p:tags r:id="rId1"/>
            </p:custDataLst>
          </p:nvPr>
        </p:nvSpPr>
        <p:spPr>
          <a:xfrm>
            <a:off x="1543685" y="2265680"/>
            <a:ext cx="2695575" cy="3993515"/>
          </a:xfrm>
          <a:prstGeom prst="rect">
            <a:avLst/>
          </a:prstGeom>
          <a:solidFill>
            <a:srgbClr val="FFFFCA"/>
          </a:solidFill>
          <a:ln>
            <a:noFill/>
            <a:miter lim="800000"/>
          </a:ln>
        </p:spPr>
        <p:txBody>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342900" lvl="0" indent="-342900" algn="ctr" eaLnBrk="1" hangingPunct="1">
              <a:spcBef>
                <a:spcPct val="20000"/>
              </a:spcBef>
              <a:buClr>
                <a:srgbClr val="56C7AA"/>
              </a:buClr>
              <a:buFont typeface="Wingdings" panose="05000000000000000000" pitchFamily="2" charset="2"/>
            </a:pPr>
            <a:r>
              <a:rPr lang="zh-CN" altLang="en-US" sz="3795" b="1">
                <a:solidFill>
                  <a:srgbClr val="FF0000"/>
                </a:solidFill>
                <a:latin typeface="黑体" panose="02010609060101010101" pitchFamily="49" charset="-122"/>
                <a:ea typeface="黑体" panose="02010609060101010101" pitchFamily="49" charset="-122"/>
              </a:rPr>
              <a:t>全方位</a:t>
            </a:r>
            <a:endParaRPr lang="zh-CN" altLang="en-US" sz="3795" b="1">
              <a:solidFill>
                <a:srgbClr val="FF0000"/>
              </a:solidFill>
              <a:latin typeface="黑体" panose="02010609060101010101" pitchFamily="49" charset="-122"/>
              <a:ea typeface="黑体" panose="02010609060101010101" pitchFamily="49" charset="-122"/>
            </a:endParaRPr>
          </a:p>
          <a:p>
            <a:pPr marL="342900" lvl="0" indent="-342900" eaLnBrk="1" hangingPunct="1">
              <a:spcBef>
                <a:spcPct val="20000"/>
              </a:spcBef>
              <a:buClr>
                <a:srgbClr val="56C7AA"/>
              </a:buClr>
              <a:buFont typeface="Wingdings" panose="05000000000000000000" pitchFamily="2" charset="2"/>
            </a:pPr>
            <a:endParaRPr lang="zh-CN" altLang="en-US" sz="3795" b="1">
              <a:solidFill>
                <a:srgbClr val="FF0000"/>
              </a:solidFill>
              <a:latin typeface="黑体" panose="02010609060101010101" pitchFamily="49" charset="-122"/>
              <a:ea typeface="黑体" panose="02010609060101010101" pitchFamily="49" charset="-122"/>
            </a:endParaRPr>
          </a:p>
          <a:p>
            <a:pPr marL="342900" lvl="0" indent="-342900" algn="ctr" eaLnBrk="1" hangingPunct="1">
              <a:spcBef>
                <a:spcPct val="20000"/>
              </a:spcBef>
              <a:buClr>
                <a:srgbClr val="56C7AA"/>
              </a:buClr>
              <a:buFont typeface="Wingdings" panose="05000000000000000000" pitchFamily="2" charset="2"/>
            </a:pPr>
            <a:r>
              <a:rPr lang="zh-CN" altLang="en-US" sz="3795" b="1">
                <a:solidFill>
                  <a:srgbClr val="FF0000"/>
                </a:solidFill>
                <a:latin typeface="黑体" panose="02010609060101010101" pitchFamily="49" charset="-122"/>
                <a:ea typeface="黑体" panose="02010609060101010101" pitchFamily="49" charset="-122"/>
              </a:rPr>
              <a:t>多层次</a:t>
            </a:r>
            <a:endParaRPr lang="zh-CN" altLang="en-US" sz="3795" b="1">
              <a:solidFill>
                <a:srgbClr val="FF0000"/>
              </a:solidFill>
              <a:latin typeface="黑体" panose="02010609060101010101" pitchFamily="49" charset="-122"/>
              <a:ea typeface="黑体" panose="02010609060101010101" pitchFamily="49" charset="-122"/>
            </a:endParaRPr>
          </a:p>
          <a:p>
            <a:pPr marL="342900" lvl="0" indent="-342900" eaLnBrk="1" hangingPunct="1">
              <a:spcBef>
                <a:spcPct val="20000"/>
              </a:spcBef>
              <a:buClr>
                <a:srgbClr val="56C7AA"/>
              </a:buClr>
              <a:buFont typeface="Wingdings" panose="05000000000000000000" pitchFamily="2" charset="2"/>
            </a:pPr>
            <a:endParaRPr lang="zh-CN" altLang="en-US" sz="3795" b="1">
              <a:solidFill>
                <a:srgbClr val="FF0000"/>
              </a:solidFill>
              <a:latin typeface="黑体" panose="02010609060101010101" pitchFamily="49" charset="-122"/>
              <a:ea typeface="黑体" panose="02010609060101010101" pitchFamily="49" charset="-122"/>
            </a:endParaRPr>
          </a:p>
          <a:p>
            <a:pPr marL="342900" lvl="0" indent="-342900" algn="ctr" eaLnBrk="1" hangingPunct="1">
              <a:spcBef>
                <a:spcPct val="20000"/>
              </a:spcBef>
              <a:buClr>
                <a:srgbClr val="56C7AA"/>
              </a:buClr>
              <a:buFont typeface="Wingdings" panose="05000000000000000000" pitchFamily="2" charset="2"/>
            </a:pPr>
            <a:r>
              <a:rPr lang="zh-CN" altLang="en-US" sz="3795" b="1">
                <a:solidFill>
                  <a:srgbClr val="FF0000"/>
                </a:solidFill>
                <a:latin typeface="黑体" panose="02010609060101010101" pitchFamily="49" charset="-122"/>
                <a:ea typeface="黑体" panose="02010609060101010101" pitchFamily="49" charset="-122"/>
              </a:rPr>
              <a:t>宽领域</a:t>
            </a:r>
            <a:endParaRPr lang="zh-CN" altLang="en-US" sz="3795" b="1">
              <a:solidFill>
                <a:srgbClr val="FF0000"/>
              </a:solidFill>
              <a:latin typeface="黑体" panose="02010609060101010101" pitchFamily="49" charset="-122"/>
              <a:ea typeface="黑体" panose="02010609060101010101" pitchFamily="49" charset="-122"/>
            </a:endParaRPr>
          </a:p>
        </p:txBody>
      </p:sp>
      <p:sp>
        <p:nvSpPr>
          <p:cNvPr id="63491" name="矩形 482309"/>
          <p:cNvSpPr/>
          <p:nvPr>
            <p:custDataLst>
              <p:tags r:id="rId2"/>
            </p:custDataLst>
          </p:nvPr>
        </p:nvSpPr>
        <p:spPr>
          <a:xfrm>
            <a:off x="5014656" y="3793123"/>
            <a:ext cx="6720337" cy="1568450"/>
          </a:xfrm>
          <a:prstGeom prst="rect">
            <a:avLst/>
          </a:prstGeom>
          <a:solidFill>
            <a:schemeClr val="accent2">
              <a:lumMod val="20000"/>
              <a:lumOff val="80000"/>
            </a:schemeClr>
          </a:solid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3200" b="1">
                <a:solidFill>
                  <a:srgbClr val="000000"/>
                </a:solidFill>
                <a:latin typeface="楷体" panose="02010609060101010101" charset="-122"/>
                <a:ea typeface="楷体" panose="02010609060101010101" charset="-122"/>
                <a:cs typeface="楷体" panose="02010609060101010101" charset="-122"/>
              </a:rPr>
              <a:t>2</a:t>
            </a:r>
            <a:r>
              <a:rPr lang="zh-CN" altLang="en-US" sz="3200" b="1">
                <a:solidFill>
                  <a:srgbClr val="000000"/>
                </a:solidFill>
                <a:latin typeface="楷体" panose="02010609060101010101" charset="-122"/>
                <a:ea typeface="楷体" panose="02010609060101010101" charset="-122"/>
                <a:cs typeface="楷体" panose="02010609060101010101" charset="-122"/>
              </a:rPr>
              <a:t>、不仅在经济领域对外开 </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marL="0" lvl="0" indent="0" eaLnBrk="1" hangingPunct="1"/>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altLang="en-US" sz="3200" b="1">
                <a:solidFill>
                  <a:srgbClr val="000000"/>
                </a:solidFill>
                <a:latin typeface="楷体" panose="02010609060101010101" charset="-122"/>
                <a:ea typeface="楷体" panose="02010609060101010101" charset="-122"/>
                <a:cs typeface="楷体" panose="02010609060101010101" charset="-122"/>
              </a:rPr>
              <a:t>放，也在科学、教育、文 </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marL="0" lvl="0" indent="0" eaLnBrk="1" hangingPunct="1"/>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altLang="en-US" sz="3200" b="1">
                <a:solidFill>
                  <a:srgbClr val="000000"/>
                </a:solidFill>
                <a:latin typeface="楷体" panose="02010609060101010101" charset="-122"/>
                <a:ea typeface="楷体" panose="02010609060101010101" charset="-122"/>
                <a:cs typeface="楷体" panose="02010609060101010101" charset="-122"/>
              </a:rPr>
              <a:t>化等领域对外开放。</a:t>
            </a:r>
            <a:endParaRPr lang="zh-CN" altLang="en-US" sz="3200" b="1">
              <a:solidFill>
                <a:srgbClr val="000000"/>
              </a:solidFill>
              <a:latin typeface="楷体" panose="02010609060101010101" charset="-122"/>
              <a:ea typeface="楷体" panose="02010609060101010101" charset="-122"/>
              <a:cs typeface="楷体" panose="02010609060101010101" charset="-122"/>
            </a:endParaRPr>
          </a:p>
        </p:txBody>
      </p:sp>
      <p:sp>
        <p:nvSpPr>
          <p:cNvPr id="63492" name="矩形 482311"/>
          <p:cNvSpPr/>
          <p:nvPr>
            <p:custDataLst>
              <p:tags r:id="rId3"/>
            </p:custDataLst>
          </p:nvPr>
        </p:nvSpPr>
        <p:spPr>
          <a:xfrm>
            <a:off x="5012690" y="2235835"/>
            <a:ext cx="6735445" cy="1568450"/>
          </a:xfrm>
          <a:prstGeom prst="rect">
            <a:avLst/>
          </a:prstGeom>
          <a:solidFill>
            <a:schemeClr val="accent3">
              <a:lumMod val="20000"/>
              <a:lumOff val="80000"/>
            </a:schemeClr>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3200" b="1">
                <a:solidFill>
                  <a:srgbClr val="0000FF"/>
                </a:solidFill>
                <a:latin typeface="楷体" panose="02010609060101010101" charset="-122"/>
                <a:ea typeface="楷体" panose="02010609060101010101" charset="-122"/>
                <a:cs typeface="楷体" panose="02010609060101010101" charset="-122"/>
              </a:rPr>
              <a:t>1</a:t>
            </a:r>
            <a:r>
              <a:rPr lang="zh-CN" altLang="en-US" sz="3200" b="1">
                <a:solidFill>
                  <a:srgbClr val="0000FF"/>
                </a:solidFill>
                <a:latin typeface="楷体" panose="02010609060101010101" charset="-122"/>
                <a:ea typeface="楷体" panose="02010609060101010101" charset="-122"/>
                <a:cs typeface="楷体" panose="02010609060101010101" charset="-122"/>
              </a:rPr>
              <a:t>、已初步形成“经济特区</a:t>
            </a:r>
            <a:r>
              <a:rPr lang="en-US" altLang="zh-CN" sz="3200" b="1">
                <a:solidFill>
                  <a:srgbClr val="0000FF"/>
                </a:solidFill>
                <a:latin typeface="楷体" panose="02010609060101010101" charset="-122"/>
                <a:ea typeface="楷体" panose="02010609060101010101" charset="-122"/>
                <a:cs typeface="楷体" panose="02010609060101010101" charset="-122"/>
              </a:rPr>
              <a:t>——</a:t>
            </a:r>
            <a:endParaRPr lang="en-US" altLang="zh-CN" sz="3200" b="1">
              <a:solidFill>
                <a:srgbClr val="0000FF"/>
              </a:solidFill>
              <a:latin typeface="楷体" panose="02010609060101010101" charset="-122"/>
              <a:ea typeface="楷体" panose="02010609060101010101" charset="-122"/>
              <a:cs typeface="楷体" panose="02010609060101010101" charset="-122"/>
            </a:endParaRPr>
          </a:p>
          <a:p>
            <a:pPr marL="0" lvl="0" indent="0" eaLnBrk="1" hangingPunct="1"/>
            <a:r>
              <a:rPr lang="en-US" altLang="zh-CN" sz="3200" b="1">
                <a:solidFill>
                  <a:srgbClr val="0000FF"/>
                </a:solidFill>
                <a:latin typeface="楷体" panose="02010609060101010101" charset="-122"/>
                <a:ea typeface="楷体" panose="02010609060101010101" charset="-122"/>
                <a:cs typeface="楷体" panose="02010609060101010101" charset="-122"/>
              </a:rPr>
              <a:t>   </a:t>
            </a:r>
            <a:r>
              <a:rPr lang="zh-CN" altLang="en-US" sz="3200" b="1">
                <a:solidFill>
                  <a:srgbClr val="0000FF"/>
                </a:solidFill>
                <a:latin typeface="楷体" panose="02010609060101010101" charset="-122"/>
                <a:ea typeface="楷体" panose="02010609060101010101" charset="-122"/>
                <a:cs typeface="楷体" panose="02010609060101010101" charset="-122"/>
              </a:rPr>
              <a:t>沿海城市</a:t>
            </a:r>
            <a:r>
              <a:rPr lang="en-US" altLang="zh-CN" sz="3200" b="1">
                <a:solidFill>
                  <a:srgbClr val="0000FF"/>
                </a:solidFill>
                <a:latin typeface="楷体" panose="02010609060101010101" charset="-122"/>
                <a:ea typeface="楷体" panose="02010609060101010101" charset="-122"/>
                <a:cs typeface="楷体" panose="02010609060101010101" charset="-122"/>
              </a:rPr>
              <a:t>——</a:t>
            </a:r>
            <a:r>
              <a:rPr lang="zh-CN" altLang="en-US" sz="3200" b="1">
                <a:solidFill>
                  <a:srgbClr val="0000FF"/>
                </a:solidFill>
                <a:latin typeface="楷体" panose="02010609060101010101" charset="-122"/>
                <a:ea typeface="楷体" panose="02010609060101010101" charset="-122"/>
                <a:cs typeface="楷体" panose="02010609060101010101" charset="-122"/>
              </a:rPr>
              <a:t>沿海经济</a:t>
            </a:r>
            <a:endParaRPr lang="en-US" altLang="zh-CN" sz="3200" b="1">
              <a:solidFill>
                <a:srgbClr val="0000FF"/>
              </a:solidFill>
              <a:latin typeface="楷体" panose="02010609060101010101" charset="-122"/>
              <a:ea typeface="楷体" panose="02010609060101010101" charset="-122"/>
              <a:cs typeface="楷体" panose="02010609060101010101" charset="-122"/>
            </a:endParaRPr>
          </a:p>
          <a:p>
            <a:pPr marL="0" lvl="0" indent="0" eaLnBrk="1" hangingPunct="1"/>
            <a:r>
              <a:rPr lang="en-US" altLang="zh-CN" sz="3200" b="1">
                <a:solidFill>
                  <a:srgbClr val="0000FF"/>
                </a:solidFill>
                <a:latin typeface="楷体" panose="02010609060101010101" charset="-122"/>
                <a:ea typeface="楷体" panose="02010609060101010101" charset="-122"/>
                <a:cs typeface="楷体" panose="02010609060101010101" charset="-122"/>
              </a:rPr>
              <a:t>   </a:t>
            </a:r>
            <a:r>
              <a:rPr lang="zh-CN" altLang="en-US" sz="3200" b="1">
                <a:solidFill>
                  <a:srgbClr val="0000FF"/>
                </a:solidFill>
                <a:latin typeface="楷体" panose="02010609060101010101" charset="-122"/>
                <a:ea typeface="楷体" panose="02010609060101010101" charset="-122"/>
                <a:cs typeface="楷体" panose="02010609060101010101" charset="-122"/>
              </a:rPr>
              <a:t>开放区</a:t>
            </a:r>
            <a:r>
              <a:rPr lang="en-US" altLang="zh-CN" sz="3200" b="1">
                <a:solidFill>
                  <a:srgbClr val="0000FF"/>
                </a:solidFill>
                <a:latin typeface="楷体" panose="02010609060101010101" charset="-122"/>
                <a:ea typeface="楷体" panose="02010609060101010101" charset="-122"/>
                <a:cs typeface="楷体" panose="02010609060101010101" charset="-122"/>
              </a:rPr>
              <a:t>——</a:t>
            </a:r>
            <a:r>
              <a:rPr lang="zh-CN" altLang="en-US" sz="3200" b="1">
                <a:solidFill>
                  <a:srgbClr val="0000FF"/>
                </a:solidFill>
                <a:latin typeface="楷体" panose="02010609060101010101" charset="-122"/>
                <a:ea typeface="楷体" panose="02010609060101010101" charset="-122"/>
                <a:cs typeface="楷体" panose="02010609060101010101" charset="-122"/>
              </a:rPr>
              <a:t>内地”的格局。</a:t>
            </a:r>
            <a:endParaRPr lang="zh-CN" altLang="en-US" sz="3200" b="1">
              <a:solidFill>
                <a:srgbClr val="0000FF"/>
              </a:solidFill>
              <a:latin typeface="楷体" panose="02010609060101010101" charset="-122"/>
              <a:ea typeface="楷体" panose="02010609060101010101" charset="-122"/>
              <a:cs typeface="楷体" panose="02010609060101010101" charset="-122"/>
            </a:endParaRPr>
          </a:p>
        </p:txBody>
      </p:sp>
      <p:cxnSp>
        <p:nvCxnSpPr>
          <p:cNvPr id="63493" name="直接连接符 2"/>
          <p:cNvCxnSpPr/>
          <p:nvPr>
            <p:custDataLst>
              <p:tags r:id="rId4"/>
            </p:custDataLst>
          </p:nvPr>
        </p:nvCxnSpPr>
        <p:spPr>
          <a:xfrm>
            <a:off x="3404870" y="2896235"/>
            <a:ext cx="1584325" cy="2808605"/>
          </a:xfrm>
          <a:prstGeom prst="line">
            <a:avLst/>
          </a:prstGeom>
          <a:noFill/>
          <a:ln w="50800">
            <a:solidFill>
              <a:schemeClr val="tx1"/>
            </a:solidFill>
            <a:miter lim="800000"/>
          </a:ln>
        </p:spPr>
      </p:cxnSp>
      <p:cxnSp>
        <p:nvCxnSpPr>
          <p:cNvPr id="63494" name="直接连接符 8"/>
          <p:cNvCxnSpPr/>
          <p:nvPr>
            <p:custDataLst>
              <p:tags r:id="rId5"/>
            </p:custDataLst>
          </p:nvPr>
        </p:nvCxnSpPr>
        <p:spPr>
          <a:xfrm flipH="1">
            <a:off x="3693160" y="4050665"/>
            <a:ext cx="1319530" cy="1294130"/>
          </a:xfrm>
          <a:prstGeom prst="line">
            <a:avLst/>
          </a:prstGeom>
          <a:noFill/>
          <a:ln w="50800">
            <a:solidFill>
              <a:schemeClr val="tx1"/>
            </a:solidFill>
            <a:miter lim="800000"/>
          </a:ln>
        </p:spPr>
      </p:cxnSp>
      <p:cxnSp>
        <p:nvCxnSpPr>
          <p:cNvPr id="63495" name="直接连接符 9"/>
          <p:cNvCxnSpPr/>
          <p:nvPr>
            <p:custDataLst>
              <p:tags r:id="rId6"/>
            </p:custDataLst>
          </p:nvPr>
        </p:nvCxnSpPr>
        <p:spPr>
          <a:xfrm flipV="1">
            <a:off x="3693160" y="2583815"/>
            <a:ext cx="1445260" cy="1464945"/>
          </a:xfrm>
          <a:prstGeom prst="line">
            <a:avLst/>
          </a:prstGeom>
          <a:noFill/>
          <a:ln w="50800">
            <a:solidFill>
              <a:schemeClr val="tx1"/>
            </a:solidFill>
            <a:miter lim="800000"/>
          </a:ln>
        </p:spPr>
      </p:cxnSp>
      <p:sp>
        <p:nvSpPr>
          <p:cNvPr id="63496" name="标题 1"/>
          <p:cNvSpPr txBox="1"/>
          <p:nvPr>
            <p:custDataLst>
              <p:tags r:id="rId7"/>
            </p:custDataLst>
          </p:nvPr>
        </p:nvSpPr>
        <p:spPr>
          <a:xfrm>
            <a:off x="3087298" y="808407"/>
            <a:ext cx="9043222" cy="741721"/>
          </a:xfrm>
          <a:prstGeom prst="rect">
            <a:avLst/>
          </a:prstGeom>
        </p:spPr>
        <p:txBody>
          <a:bodyPr>
            <a:normAutofit/>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F14124">
                  <a:lumMod val="75000"/>
                </a:srgbClr>
              </a:buClr>
              <a:buSzPct val="128000"/>
              <a:buFont typeface="Georgia" panose="02040502050405020303" pitchFamily="18" charset="0"/>
              <a:buNone/>
              <a:defRPr/>
            </a:pPr>
            <a:r>
              <a:rPr kumimoji="0" lang="zh-CN" altLang="en-US" sz="3480" b="1" i="0" u="none" strike="noStrike" kern="1200" cap="none" spc="0" normalizeH="0" baseline="0" noProof="0">
                <a:ln>
                  <a:noFill/>
                </a:ln>
                <a:solidFill>
                  <a:prstClr val="black"/>
                </a:solidFill>
                <a:effectLst>
                  <a:reflection blurRad="6350" stA="55000" endA="300" endPos="45500" dir="5400000" sy="-100000" algn="bl" rotWithShape="0"/>
                </a:effectLst>
                <a:uLnTx/>
                <a:uFillTx/>
                <a:latin typeface="黑体" panose="02010609060101010101" pitchFamily="49" charset="-122"/>
                <a:ea typeface="黑体" panose="02010609060101010101" pitchFamily="49" charset="-122"/>
                <a:cs typeface="+mj-cs"/>
              </a:rPr>
              <a:t>如何理解对外开放格局形成的特点？</a:t>
            </a:r>
            <a:endParaRPr kumimoji="0" lang="zh-CN" altLang="en-US" sz="3480" b="1" i="0" u="none" strike="noStrike" kern="1200" cap="none" spc="0" normalizeH="0" baseline="0" noProof="0">
              <a:ln>
                <a:noFill/>
              </a:ln>
              <a:solidFill>
                <a:prstClr val="black"/>
              </a:solidFill>
              <a:effectLst>
                <a:reflection blurRad="6350" stA="55000" endA="300" endPos="45500" dir="5400000" sy="-100000" algn="bl" rotWithShape="0"/>
              </a:effectLst>
              <a:uLnTx/>
              <a:uFillTx/>
              <a:latin typeface="黑体" panose="02010609060101010101" pitchFamily="49" charset="-122"/>
              <a:ea typeface="黑体" panose="02010609060101010101" pitchFamily="49" charset="-122"/>
              <a:cs typeface="+mj-cs"/>
            </a:endParaRPr>
          </a:p>
        </p:txBody>
      </p:sp>
      <p:sp>
        <p:nvSpPr>
          <p:cNvPr id="63497" name="矩形 482311"/>
          <p:cNvSpPr/>
          <p:nvPr>
            <p:custDataLst>
              <p:tags r:id="rId8"/>
            </p:custDataLst>
          </p:nvPr>
        </p:nvSpPr>
        <p:spPr>
          <a:xfrm>
            <a:off x="5014595" y="5544185"/>
            <a:ext cx="6698615" cy="1174115"/>
          </a:xfrm>
          <a:prstGeom prst="rect">
            <a:avLst/>
          </a:prstGeom>
          <a:solidFill>
            <a:schemeClr val="accent5">
              <a:lumMod val="20000"/>
              <a:lumOff val="80000"/>
            </a:schemeClr>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spcBef>
                <a:spcPct val="20000"/>
              </a:spcBef>
              <a:buClr>
                <a:srgbClr val="56C7AA"/>
              </a:buClr>
              <a:buSzPct val="70000"/>
              <a:buFont typeface="Wingdings" panose="05000000000000000000" pitchFamily="2" charset="2"/>
            </a:pPr>
            <a:r>
              <a:rPr lang="en-US" altLang="zh-CN" sz="3200" b="1">
                <a:solidFill>
                  <a:srgbClr val="0000FF"/>
                </a:solidFill>
                <a:latin typeface="楷体" panose="02010609060101010101" charset="-122"/>
                <a:ea typeface="楷体" panose="02010609060101010101" charset="-122"/>
                <a:cs typeface="楷体" panose="02010609060101010101" charset="-122"/>
              </a:rPr>
              <a:t>3</a:t>
            </a:r>
            <a:r>
              <a:rPr lang="zh-CN" altLang="en-US" sz="3200" b="1">
                <a:solidFill>
                  <a:srgbClr val="0000FF"/>
                </a:solidFill>
                <a:latin typeface="楷体" panose="02010609060101010101" charset="-122"/>
                <a:ea typeface="楷体" panose="02010609060101010101" charset="-122"/>
                <a:cs typeface="楷体" panose="02010609060101010101" charset="-122"/>
              </a:rPr>
              <a:t>、对世界所有国家开放；既</a:t>
            </a:r>
            <a:endParaRPr lang="en-US" altLang="zh-CN" sz="3200" b="1">
              <a:solidFill>
                <a:srgbClr val="0000FF"/>
              </a:solidFill>
              <a:latin typeface="楷体" panose="02010609060101010101" charset="-122"/>
              <a:ea typeface="楷体" panose="02010609060101010101" charset="-122"/>
              <a:cs typeface="楷体" panose="02010609060101010101" charset="-122"/>
            </a:endParaRPr>
          </a:p>
          <a:p>
            <a:pPr marL="0" lvl="0" indent="0" eaLnBrk="1" hangingPunct="1">
              <a:spcBef>
                <a:spcPct val="20000"/>
              </a:spcBef>
              <a:buClr>
                <a:srgbClr val="56C7AA"/>
              </a:buClr>
              <a:buSzPct val="70000"/>
              <a:buFont typeface="Wingdings" panose="05000000000000000000" pitchFamily="2" charset="2"/>
            </a:pPr>
            <a:r>
              <a:rPr lang="en-US" altLang="zh-CN" sz="3200" b="1">
                <a:solidFill>
                  <a:srgbClr val="0000FF"/>
                </a:solidFill>
                <a:latin typeface="楷体" panose="02010609060101010101" charset="-122"/>
                <a:ea typeface="楷体" panose="02010609060101010101" charset="-122"/>
                <a:cs typeface="楷体" panose="02010609060101010101" charset="-122"/>
              </a:rPr>
              <a:t>  </a:t>
            </a:r>
            <a:r>
              <a:rPr lang="zh-CN" altLang="en-US" sz="3200" b="1">
                <a:solidFill>
                  <a:srgbClr val="0000FF"/>
                </a:solidFill>
                <a:latin typeface="楷体" panose="02010609060101010101" charset="-122"/>
                <a:ea typeface="楷体" panose="02010609060101010101" charset="-122"/>
                <a:cs typeface="楷体" panose="02010609060101010101" charset="-122"/>
              </a:rPr>
              <a:t>“引进来”也“走出去”。</a:t>
            </a:r>
            <a:endParaRPr lang="zh-CN" altLang="en-US" sz="3200" b="1">
              <a:solidFill>
                <a:srgbClr val="0000FF"/>
              </a:solidFill>
              <a:latin typeface="楷体" panose="02010609060101010101" charset="-122"/>
              <a:ea typeface="楷体" panose="02010609060101010101" charset="-122"/>
              <a:cs typeface="楷体" panose="02010609060101010101" charset="-122"/>
            </a:endParaRPr>
          </a:p>
        </p:txBody>
      </p:sp>
      <p:sp>
        <p:nvSpPr>
          <p:cNvPr id="63498" name="矩形 1"/>
          <p:cNvSpPr/>
          <p:nvPr>
            <p:custDataLst>
              <p:tags r:id="rId9"/>
            </p:custDataLst>
          </p:nvPr>
        </p:nvSpPr>
        <p:spPr>
          <a:xfrm>
            <a:off x="884422" y="735682"/>
            <a:ext cx="1873250" cy="719455"/>
          </a:xfrm>
          <a:prstGeom prst="rect">
            <a:avLst/>
          </a:prstGeom>
          <a:noFill/>
        </p:spPr>
        <p:txBody>
          <a:bodyPr wrap="none" lIns="72326" tIns="36163" rIns="72326" bIns="36163">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220" b="1" i="1" u="none" strike="noStrike" kern="1200" cap="none" spc="300" normalizeH="0" baseline="0" noProof="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uLnTx/>
                <a:uFillTx/>
                <a:latin typeface="黑体" panose="02010609060101010101" pitchFamily="49" charset="-122"/>
                <a:ea typeface="黑体" panose="02010609060101010101" pitchFamily="49" charset="-122"/>
                <a:cs typeface="+mn-cs"/>
              </a:rPr>
              <a:t>找朋友</a:t>
            </a:r>
            <a:endParaRPr kumimoji="0" lang="zh-CN" altLang="en-US" sz="4220" b="1" i="1" u="none" strike="noStrike" kern="1200" cap="none" spc="300" normalizeH="0" baseline="0" noProof="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5"/>
                                        </p:tgtEl>
                                        <p:attrNameLst>
                                          <p:attrName>style.visibility</p:attrName>
                                        </p:attrNameLst>
                                      </p:cBhvr>
                                      <p:to>
                                        <p:strVal val="visible"/>
                                      </p:to>
                                    </p:set>
                                    <p:animEffect transition="in" filter="fade">
                                      <p:cBhvr>
                                        <p:cTn id="12" dur="500"/>
                                        <p:tgtEl>
                                          <p:spTgt spid="634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4"/>
                                        </p:tgtEl>
                                        <p:attrNameLst>
                                          <p:attrName>style.visibility</p:attrName>
                                        </p:attrNameLst>
                                      </p:cBhvr>
                                      <p:to>
                                        <p:strVal val="visible"/>
                                      </p:to>
                                    </p:set>
                                    <p:animEffect transition="in" filter="fade">
                                      <p:cBhvr>
                                        <p:cTn id="17"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87041"/>
          <p:cNvSpPr>
            <a:spLocks noGrp="1"/>
          </p:cNvSpPr>
          <p:nvPr>
            <p:ph type="ctrTitle"/>
          </p:nvPr>
        </p:nvSpPr>
        <p:spPr>
          <a:xfrm>
            <a:off x="2330873" y="2246809"/>
            <a:ext cx="8197003" cy="1550332"/>
          </a:xfrm>
          <a:prstGeom prst="rect">
            <a:avLst/>
          </a:prstGeom>
          <a:noFill/>
          <a:ln>
            <a:miter lim="800000"/>
          </a:ln>
        </p:spPr>
        <p:txBody>
          <a:bodyPr anchor="ctr" anchorCtr="0"/>
          <a:lstStyle>
            <a:lvl1pPr marL="0" indent="0" algn="ctr" defTabSz="914400" rtl="0" eaLnBrk="1" fontAlgn="base" hangingPunct="1">
              <a:lnSpc>
                <a:spcPct val="100000"/>
              </a:lnSpc>
              <a:spcBef>
                <a:spcPct val="0"/>
              </a:spcBef>
              <a:spcAft>
                <a:spcPct val="0"/>
              </a:spcAft>
              <a:buClrTx/>
              <a:buSzTx/>
              <a:buFontTx/>
              <a:buNone/>
              <a:defRPr lang="zh-CN" altLang="en-US" sz="4400" b="0" i="0" u="none" baseline="0">
                <a:solidFill>
                  <a:schemeClr val="tx2"/>
                </a:solidFill>
                <a:latin typeface="Arial" panose="020B0604020202020204" pitchFamily="34" charset="0"/>
                <a:ea typeface="宋体" panose="02010600030101010101" pitchFamily="2" charset="-122"/>
              </a:defRPr>
            </a:lvl1pPr>
          </a:lstStyle>
          <a:p>
            <a:pPr lvl="0">
              <a:buClrTx/>
              <a:buFontTx/>
            </a:pPr>
            <a:endParaRPr lang="zh-CN" altLang="en-US"/>
          </a:p>
        </p:txBody>
      </p:sp>
      <p:sp>
        <p:nvSpPr>
          <p:cNvPr id="38914" name="副标题 87042"/>
          <p:cNvSpPr>
            <a:spLocks noGrp="1"/>
          </p:cNvSpPr>
          <p:nvPr>
            <p:ph type="subTitle" idx="1"/>
          </p:nvPr>
        </p:nvSpPr>
        <p:spPr>
          <a:xfrm>
            <a:off x="3054138" y="4098502"/>
            <a:ext cx="6750473" cy="1848344"/>
          </a:xfrm>
          <a:prstGeom prst="rect">
            <a:avLst/>
          </a:prstGeom>
          <a:noFill/>
          <a:ln>
            <a:miter lim="800000"/>
          </a:ln>
        </p:spPr>
        <p:txBody>
          <a:bodyPr anchor="t" anchorCtr="0"/>
          <a:lstStyle>
            <a:lvl1pPr marL="0" indent="0" algn="ctr" defTabSz="914400" rtl="0" eaLnBrk="1" fontAlgn="base" hangingPunct="1">
              <a:lnSpc>
                <a:spcPct val="100000"/>
              </a:lnSpc>
              <a:spcBef>
                <a:spcPct val="20000"/>
              </a:spcBef>
              <a:spcAft>
                <a:spcPct val="0"/>
              </a:spcAft>
              <a:buClrTx/>
              <a:buSzTx/>
              <a:buFontTx/>
              <a:buChar char="•"/>
              <a:defRPr lang="zh-CN" altLang="en-US" sz="3200" b="0" i="0" u="none" baseline="0">
                <a:solidFill>
                  <a:schemeClr val="tx1"/>
                </a:solidFill>
                <a:latin typeface="Arial" panose="020B0604020202020204" pitchFamily="34" charset="0"/>
                <a:ea typeface="宋体" panose="02010600030101010101" pitchFamily="2" charset="-122"/>
              </a:defRPr>
            </a:lvl1pPr>
            <a:lvl2pPr marL="457200" indent="0" algn="ctr" defTabSz="914400" rtl="0" eaLnBrk="1" fontAlgn="base" hangingPunct="1">
              <a:lnSpc>
                <a:spcPct val="100000"/>
              </a:lnSpc>
              <a:spcBef>
                <a:spcPct val="20000"/>
              </a:spcBef>
              <a:spcAft>
                <a:spcPct val="0"/>
              </a:spcAft>
              <a:buClrTx/>
              <a:buSzTx/>
              <a:buFontTx/>
              <a:buChar char="–"/>
              <a:defRPr lang="zh-CN" altLang="en-US" sz="2800" b="0" i="0" u="none" baseline="0">
                <a:solidFill>
                  <a:schemeClr val="tx1"/>
                </a:solidFill>
                <a:latin typeface="Arial" panose="020B0604020202020204" pitchFamily="34" charset="0"/>
                <a:ea typeface="宋体" panose="02010600030101010101" pitchFamily="2" charset="-122"/>
              </a:defRPr>
            </a:lvl2pPr>
            <a:lvl3pPr marL="914400" indent="0" algn="ctr" defTabSz="914400" rtl="0" eaLnBrk="1" fontAlgn="base" hangingPunct="1">
              <a:lnSpc>
                <a:spcPct val="100000"/>
              </a:lnSpc>
              <a:spcBef>
                <a:spcPct val="20000"/>
              </a:spcBef>
              <a:spcAft>
                <a:spcPct val="0"/>
              </a:spcAft>
              <a:buClrTx/>
              <a:buSzTx/>
              <a:buFontTx/>
              <a:buChar char="•"/>
              <a:defRPr lang="zh-CN" altLang="en-US" sz="2400" b="0" i="0" u="none" baseline="0">
                <a:solidFill>
                  <a:schemeClr val="tx1"/>
                </a:solidFill>
                <a:latin typeface="Arial" panose="020B0604020202020204" pitchFamily="34" charset="0"/>
                <a:ea typeface="宋体" panose="02010600030101010101" pitchFamily="2" charset="-122"/>
              </a:defRPr>
            </a:lvl3pPr>
            <a:lvl4pPr marL="1371600" indent="0" algn="ctr" defTabSz="914400" rtl="0" eaLnBrk="1" fontAlgn="base" hangingPunct="1">
              <a:lnSpc>
                <a:spcPct val="100000"/>
              </a:lnSpc>
              <a:spcBef>
                <a:spcPct val="20000"/>
              </a:spcBef>
              <a:spcAft>
                <a:spcPct val="0"/>
              </a:spcAft>
              <a:buClrTx/>
              <a:buSzTx/>
              <a:buFontTx/>
              <a:buChar char="–"/>
              <a:defRPr lang="zh-CN" altLang="en-US" sz="2000" b="0" i="0" u="none" baseline="0">
                <a:solidFill>
                  <a:schemeClr val="tx1"/>
                </a:solidFill>
                <a:latin typeface="Arial" panose="020B0604020202020204" pitchFamily="34" charset="0"/>
                <a:ea typeface="宋体" panose="02010600030101010101" pitchFamily="2" charset="-122"/>
              </a:defRPr>
            </a:lvl4pPr>
            <a:lvl5pPr marL="1828800" indent="0" algn="ctr" defTabSz="914400" rtl="0" eaLnBrk="1" fontAlgn="base" hangingPunct="1">
              <a:lnSpc>
                <a:spcPct val="100000"/>
              </a:lnSpc>
              <a:spcBef>
                <a:spcPct val="20000"/>
              </a:spcBef>
              <a:spcAft>
                <a:spcPct val="0"/>
              </a:spcAft>
              <a:buClrTx/>
              <a:buSzTx/>
              <a:buFontTx/>
              <a:buChar char="»"/>
              <a:defRPr lang="zh-CN" altLang="en-US" sz="2000" b="0" i="0" u="none" baseline="0">
                <a:solidFill>
                  <a:schemeClr val="tx1"/>
                </a:solidFill>
                <a:latin typeface="Arial" panose="020B0604020202020204" pitchFamily="34" charset="0"/>
                <a:ea typeface="宋体" panose="02010600030101010101" pitchFamily="2" charset="-122"/>
              </a:defRPr>
            </a:lvl5pPr>
          </a:lstStyle>
          <a:p>
            <a:pPr marL="0" lvl="0" indent="0" algn="ctr">
              <a:buClrTx/>
              <a:buFontTx/>
              <a:buNone/>
            </a:pPr>
            <a:endParaRPr lang="zh-CN" altLang="en-US"/>
          </a:p>
        </p:txBody>
      </p:sp>
      <p:pic>
        <p:nvPicPr>
          <p:cNvPr id="38915" name="图片 4"/>
          <p:cNvPicPr>
            <a:picLocks noChangeAspect="1"/>
          </p:cNvPicPr>
          <p:nvPr/>
        </p:nvPicPr>
        <p:blipFill>
          <a:blip r:embed="rId1"/>
          <a:stretch>
            <a:fillRect/>
          </a:stretch>
        </p:blipFill>
        <p:spPr>
          <a:xfrm>
            <a:off x="-36195" y="0"/>
            <a:ext cx="13059410" cy="7393305"/>
          </a:xfrm>
          <a:prstGeom prst="rect">
            <a:avLst/>
          </a:prstGeom>
          <a:noFill/>
          <a:ln>
            <a:noFill/>
            <a:miter lim="800000"/>
            <a:headEnd/>
            <a:tailEnd/>
          </a:ln>
        </p:spPr>
      </p:pic>
      <p:sp>
        <p:nvSpPr>
          <p:cNvPr id="38916" name="文本框 87044"/>
          <p:cNvSpPr/>
          <p:nvPr/>
        </p:nvSpPr>
        <p:spPr>
          <a:xfrm>
            <a:off x="380365" y="1023620"/>
            <a:ext cx="12179935" cy="4856480"/>
          </a:xfrm>
          <a:prstGeom prst="rect">
            <a:avLst/>
          </a:prstGeom>
          <a:solidFill>
            <a:schemeClr val="bg1"/>
          </a:solidFill>
          <a:ln>
            <a:noFill/>
            <a:miter lim="800000"/>
          </a:ln>
        </p:spPr>
        <p:txBody>
          <a:bodyPr wrap="square" anchor="t" anchorCtr="0">
            <a:spAutoFit/>
          </a:bodyPr>
          <a:lstStyle>
            <a:defPPr>
              <a:defRPr lang="zh-CN"/>
            </a:defPPr>
            <a:lvl1pPr marL="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eaLnBrk="0" hangingPunct="0">
              <a:lnSpc>
                <a:spcPct val="90000"/>
              </a:lnSpc>
              <a:spcBef>
                <a:spcPts val="990"/>
              </a:spcBef>
              <a:buFont typeface="Arial" panose="020B0604020202020204" pitchFamily="34" charset="0"/>
            </a:pPr>
            <a:r>
              <a:rPr lang="en-US" altLang="zh-CN" sz="3375" b="1"/>
              <a:t>     </a:t>
            </a:r>
            <a:r>
              <a:rPr lang="en-US" altLang="zh-CN" sz="4800" b="1"/>
              <a:t>   </a:t>
            </a:r>
            <a:r>
              <a:rPr lang="zh-CN" altLang="en-US" sz="4800" b="1"/>
              <a:t>打开国门的我们，就像担着菜篮卖菜的那种小贩</a:t>
            </a:r>
            <a:r>
              <a:rPr lang="en-US" altLang="zh-CN" sz="4800" b="1"/>
              <a:t>……</a:t>
            </a:r>
            <a:r>
              <a:rPr lang="zh-CN" altLang="en-US" sz="4800" b="1"/>
              <a:t>，但如果要进入世界经济的主流，想把生意做大，你就要进入市场，</a:t>
            </a:r>
            <a:r>
              <a:rPr lang="zh-CN" altLang="en-US" sz="4800" b="1">
                <a:solidFill>
                  <a:schemeClr val="accent1"/>
                </a:solidFill>
                <a:effectLst>
                  <a:outerShdw blurRad="38100" dist="25400" dir="5400000" algn="ctr" rotWithShape="0">
                    <a:srgbClr val="6E747A">
                      <a:alpha val="43000"/>
                    </a:srgbClr>
                  </a:outerShdw>
                </a:effectLst>
              </a:rPr>
              <a:t>要成为市场有头有脸的人物</a:t>
            </a:r>
            <a:r>
              <a:rPr lang="zh-CN" altLang="en-US" sz="4800" b="1"/>
              <a:t>，就得在市场里建一个铺面，就得遵守市场的规则，甚至还得与工商部分建立好关系。</a:t>
            </a:r>
            <a:endParaRPr lang="zh-CN" altLang="en-US" sz="3375" b="1"/>
          </a:p>
          <a:p>
            <a:pPr lvl="0" algn="l">
              <a:spcBef>
                <a:spcPct val="50000"/>
              </a:spcBef>
            </a:pPr>
            <a:endParaRPr lang="zh-CN" altLang="en-US" sz="3375"/>
          </a:p>
        </p:txBody>
      </p:sp>
      <p:sp>
        <p:nvSpPr>
          <p:cNvPr id="38917" name="文本框 87045"/>
          <p:cNvSpPr/>
          <p:nvPr/>
        </p:nvSpPr>
        <p:spPr>
          <a:xfrm>
            <a:off x="6831189" y="4018139"/>
            <a:ext cx="3455599" cy="383540"/>
          </a:xfrm>
          <a:prstGeom prst="rect">
            <a:avLst/>
          </a:prstGeom>
          <a:noFill/>
          <a:ln>
            <a:noFill/>
            <a:miter lim="800000"/>
          </a:ln>
        </p:spPr>
        <p:txBody>
          <a:bodyPr anchor="t" anchorCtr="0">
            <a:spAutoFit/>
          </a:bodyPr>
          <a:lstStyle>
            <a:defPPr>
              <a:defRPr lang="zh-CN"/>
            </a:defPPr>
            <a:lvl1pPr marL="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a:spcBef>
                <a:spcPct val="50000"/>
              </a:spcBef>
            </a:pPr>
            <a:endParaRPr lang="zh-CN" altLang="en-US" sz="1900"/>
          </a:p>
        </p:txBody>
      </p:sp>
      <p:sp>
        <p:nvSpPr>
          <p:cNvPr id="38918" name="Text Box 4"/>
          <p:cNvSpPr/>
          <p:nvPr/>
        </p:nvSpPr>
        <p:spPr>
          <a:xfrm>
            <a:off x="3260725" y="5415915"/>
            <a:ext cx="8778875" cy="534035"/>
          </a:xfrm>
          <a:prstGeom prst="rect">
            <a:avLst/>
          </a:prstGeom>
          <a:noFill/>
          <a:ln>
            <a:noFill/>
            <a:miter lim="800000"/>
          </a:ln>
          <a:effectLst>
            <a:prstShdw prst="shdw17" dist="17961" dir="2700000">
              <a:srgbClr val="708688"/>
            </a:prstShdw>
          </a:effectLst>
        </p:spPr>
        <p:txBody>
          <a:bodyPr wrap="square" anchor="t" anchorCtr="0">
            <a:spAutoFit/>
          </a:bodyPr>
          <a:lstStyle>
            <a:defPPr>
              <a:defRPr lang="zh-CN"/>
            </a:defPPr>
            <a:lvl1pPr marL="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ctr"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eaLnBrk="0" hangingPunct="0">
              <a:lnSpc>
                <a:spcPct val="80000"/>
              </a:lnSpc>
              <a:spcBef>
                <a:spcPts val="990"/>
              </a:spcBef>
              <a:buFont typeface="Arial" panose="020B0604020202020204" pitchFamily="34" charset="0"/>
            </a:pPr>
            <a:r>
              <a:rPr lang="en-US" altLang="zh-CN" sz="3600" b="1"/>
              <a:t>——</a:t>
            </a:r>
            <a:r>
              <a:rPr lang="zh-CN" altLang="en-US" sz="3600" b="1"/>
              <a:t>龙永图</a:t>
            </a:r>
            <a:r>
              <a:rPr lang="en-US" altLang="zh-CN" sz="3600" b="1"/>
              <a:t>《</a:t>
            </a:r>
            <a:r>
              <a:rPr lang="zh-CN" altLang="en-US" sz="3600" b="1"/>
              <a:t>妙喻：</a:t>
            </a:r>
            <a:r>
              <a:rPr lang="en-US" altLang="zh-CN" sz="3600" b="1"/>
              <a:t>WTO</a:t>
            </a:r>
            <a:r>
              <a:rPr lang="zh-CN" altLang="en-US" sz="3600" b="1"/>
              <a:t>与卖菜的小贩</a:t>
            </a:r>
            <a:r>
              <a:rPr lang="en-US" altLang="zh-CN" sz="3600" b="1"/>
              <a:t>》</a:t>
            </a:r>
            <a:endParaRPr lang="en-US" altLang="zh-CN" sz="36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9" name="矩形 8"/>
          <p:cNvSpPr/>
          <p:nvPr/>
        </p:nvSpPr>
        <p:spPr>
          <a:xfrm>
            <a:off x="0" y="5488533"/>
            <a:ext cx="12858750" cy="17441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2"/>
            </p:custDataLst>
          </p:nvPr>
        </p:nvCxnSpPr>
        <p:spPr>
          <a:xfrm>
            <a:off x="3665863" y="6647778"/>
            <a:ext cx="4860273"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228187" y="5848457"/>
            <a:ext cx="9608029" cy="676910"/>
          </a:xfrm>
          <a:prstGeom prst="rect">
            <a:avLst/>
          </a:prstGeom>
        </p:spPr>
        <p:txBody>
          <a:bodyPr wrap="square" lIns="0" tIns="0" rIns="0" bIns="0">
            <a:spAutoFit/>
          </a:bodyPr>
          <a:lstStyle/>
          <a:p>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大步前进</a:t>
            </a:r>
            <a:r>
              <a:rPr lang="en-US" altLang="zh-CN"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加入世贸组织</a:t>
            </a:r>
            <a:endPar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12" name="矩形 11"/>
          <p:cNvSpPr/>
          <p:nvPr/>
        </p:nvSpPr>
        <p:spPr>
          <a:xfrm>
            <a:off x="0" y="5481754"/>
            <a:ext cx="12192000" cy="1028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96727" y="4696445"/>
            <a:ext cx="2408872" cy="2253349"/>
            <a:chOff x="6585478" y="1661232"/>
            <a:chExt cx="928740" cy="928740"/>
          </a:xfrm>
        </p:grpSpPr>
        <p:sp>
          <p:nvSpPr>
            <p:cNvPr id="14" name="椭圆 13"/>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圆角矩形 14"/>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6" name="文本框 2"/>
          <p:cNvSpPr txBox="1">
            <a:spLocks noChangeArrowheads="1"/>
          </p:cNvSpPr>
          <p:nvPr>
            <p:custDataLst>
              <p:tags r:id="rId3"/>
            </p:custDataLst>
          </p:nvPr>
        </p:nvSpPr>
        <p:spPr bwMode="auto">
          <a:xfrm>
            <a:off x="62065" y="5030861"/>
            <a:ext cx="34869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308695" y="1456343"/>
            <a:ext cx="7776864" cy="4615815"/>
          </a:xfrm>
          <a:prstGeom prst="rect">
            <a:avLst/>
          </a:prstGeom>
          <a:noFill/>
          <a:ln w="9525">
            <a:solidFill>
              <a:srgbClr val="66C3C3"/>
            </a:solidFill>
            <a:miter lim="800000"/>
          </a:ln>
        </p:spPr>
        <p:txBody>
          <a:bodyPr wrap="square">
            <a:spAutoFit/>
          </a:bodyPr>
          <a:lstStyle/>
          <a:p>
            <a:pPr algn="ctr">
              <a:lnSpc>
                <a:spcPct val="150000"/>
              </a:lnSpc>
            </a:pPr>
            <a:r>
              <a:rPr lang="zh-CN" altLang="en-US" sz="2800" dirty="0">
                <a:solidFill>
                  <a:schemeClr val="tx1">
                    <a:lumMod val="95000"/>
                    <a:lumOff val="5000"/>
                  </a:schemeClr>
                </a:solidFill>
                <a:latin typeface="方正粗黑宋简体" panose="02000000000000000000" pitchFamily="2" charset="-122"/>
                <a:ea typeface="方正粗黑宋简体" panose="02000000000000000000" pitchFamily="2" charset="-122"/>
                <a:cs typeface="文鼎中楷体" panose="03000600000000000000" charset="-122"/>
              </a:rPr>
              <a:t>世界贸易组织</a:t>
            </a:r>
            <a:endParaRPr lang="en-US" altLang="zh-CN" sz="2800" dirty="0">
              <a:solidFill>
                <a:schemeClr val="tx1">
                  <a:lumMod val="95000"/>
                  <a:lumOff val="5000"/>
                </a:schemeClr>
              </a:solidFill>
              <a:latin typeface="方正粗黑宋简体" panose="02000000000000000000" pitchFamily="2" charset="-122"/>
              <a:ea typeface="方正粗黑宋简体" panose="02000000000000000000" pitchFamily="2" charset="-122"/>
              <a:cs typeface="文鼎中楷体" panose="03000600000000000000" charset="-122"/>
            </a:endParaRPr>
          </a:p>
          <a:p>
            <a:pPr>
              <a:lnSpc>
                <a:spcPct val="150000"/>
              </a:lnSpc>
            </a:pPr>
            <a:r>
              <a:rPr lang="zh-CN" altLang="en-US" sz="2400" b="1" dirty="0">
                <a:gradFill>
                  <a:gsLst>
                    <a:gs pos="0">
                      <a:srgbClr val="007BD3"/>
                    </a:gs>
                    <a:gs pos="100000">
                      <a:srgbClr val="034373"/>
                    </a:gs>
                  </a:gsLst>
                  <a:lin scaled="0"/>
                </a:gradFill>
                <a:latin typeface="黑体" panose="02010609060101010101" pitchFamily="49" charset="-122"/>
                <a:ea typeface="黑体" panose="02010609060101010101" pitchFamily="49" charset="-122"/>
                <a:cs typeface="文鼎中楷体" panose="03000600000000000000" charset="-122"/>
              </a:rPr>
              <a:t>名称：</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世贸组织</a:t>
            </a:r>
            <a:r>
              <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World Trade </a:t>
            </a:r>
            <a:r>
              <a:rPr lang="en-US" altLang="zh-CN" sz="2400" b="1" dirty="0" err="1">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rganization</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，英文缩写为</a:t>
            </a:r>
            <a:r>
              <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WTO</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 它是独立于联合国之外的一个永久性国际组织。</a:t>
            </a:r>
            <a:endPar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endParaRPr>
          </a:p>
          <a:p>
            <a:pPr>
              <a:lnSpc>
                <a:spcPct val="150000"/>
              </a:lnSpc>
            </a:pPr>
            <a:r>
              <a:rPr lang="zh-CN" altLang="en-US" sz="2400" b="1" dirty="0">
                <a:solidFill>
                  <a:srgbClr val="0070C0"/>
                </a:solidFill>
                <a:latin typeface="黑体" panose="02010609060101010101" pitchFamily="49" charset="-122"/>
                <a:ea typeface="黑体" panose="02010609060101010101" pitchFamily="49" charset="-122"/>
                <a:cs typeface="文鼎中楷体" panose="03000600000000000000" charset="-122"/>
              </a:rPr>
              <a:t>主要作用：</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文鼎中楷体" panose="03000600000000000000" charset="-122"/>
              </a:rPr>
              <a:t>通过开放市场和公平贸易，实现世界贸易的自由化。</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 目前拥有</a:t>
            </a:r>
            <a:r>
              <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164</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个成员国，成员国贸易总额达到全球的</a:t>
            </a:r>
            <a:r>
              <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98%</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，有“</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文鼎中楷体" panose="03000600000000000000" charset="-122"/>
              </a:rPr>
              <a:t>经济联合国</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”之称。 </a:t>
            </a:r>
            <a:endPar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endParaRPr>
          </a:p>
          <a:p>
            <a:pPr>
              <a:lnSpc>
                <a:spcPct val="150000"/>
              </a:lnSpc>
            </a:pPr>
            <a:r>
              <a:rPr lang="zh-CN" altLang="en-US" sz="2400" b="1" dirty="0">
                <a:solidFill>
                  <a:srgbClr val="0070C0"/>
                </a:solidFill>
                <a:latin typeface="黑体" panose="02010609060101010101" pitchFamily="49" charset="-122"/>
                <a:ea typeface="黑体" panose="02010609060101010101" pitchFamily="49" charset="-122"/>
                <a:cs typeface="文鼎中楷体" panose="03000600000000000000" charset="-122"/>
              </a:rPr>
              <a:t>发展：</a:t>
            </a:r>
            <a:r>
              <a:rPr lang="en-US" altLang="zh-CN" sz="2400" b="1" dirty="0">
                <a:solidFill>
                  <a:srgbClr val="FFC000"/>
                </a:solidFill>
                <a:latin typeface="黑体" panose="02010609060101010101" pitchFamily="49" charset="-122"/>
                <a:ea typeface="黑体" panose="02010609060101010101" pitchFamily="49" charset="-122"/>
                <a:cs typeface="文鼎中楷体" panose="03000600000000000000" charset="-122"/>
              </a:rPr>
              <a:t> </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前身是“关税与贸易总协定”</a:t>
            </a:r>
            <a:r>
              <a:rPr lang="en-US" altLang="zh-CN"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1995</a:t>
            </a:r>
            <a:r>
              <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rPr>
              <a:t>年１月１日，世界贸易组织正式成立。</a:t>
            </a:r>
            <a:endParaRPr lang="zh-CN" altLang="en-US" sz="2400" b="1" dirty="0">
              <a:solidFill>
                <a:schemeClr val="tx1">
                  <a:lumMod val="95000"/>
                  <a:lumOff val="5000"/>
                </a:schemeClr>
              </a:solidFill>
              <a:latin typeface="黑体" panose="02010609060101010101" pitchFamily="49" charset="-122"/>
              <a:ea typeface="黑体" panose="02010609060101010101" pitchFamily="49" charset="-122"/>
              <a:cs typeface="文鼎中楷体" panose="03000600000000000000" charset="-122"/>
            </a:endParaRPr>
          </a:p>
        </p:txBody>
      </p:sp>
      <p:sp>
        <p:nvSpPr>
          <p:cNvPr id="4" name="矩形 3"/>
          <p:cNvSpPr/>
          <p:nvPr/>
        </p:nvSpPr>
        <p:spPr>
          <a:xfrm>
            <a:off x="2613112" y="304030"/>
            <a:ext cx="9608029" cy="553720"/>
          </a:xfrm>
          <a:prstGeom prst="rect">
            <a:avLst/>
          </a:prstGeom>
        </p:spPr>
        <p:txBody>
          <a:bodyPr wrap="square" lIns="0" tIns="0" rIns="0" bIns="0">
            <a:spAutoFit/>
          </a:bodyPr>
          <a:lstStyle/>
          <a:p>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三、大步前进</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加入世贸组织</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pic>
        <p:nvPicPr>
          <p:cNvPr id="6"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8157210" y="735965"/>
            <a:ext cx="4076700" cy="2124075"/>
          </a:xfrm>
          <a:prstGeom prst="rect">
            <a:avLst/>
          </a:prstGeom>
        </p:spPr>
      </p:pic>
      <p:pic>
        <p:nvPicPr>
          <p:cNvPr id="28" name="Picture 28" descr="1172900545"/>
          <p:cNvPicPr>
            <a:picLocks noChangeAspect="1" noChangeArrowheads="1"/>
          </p:cNvPicPr>
          <p:nvPr>
            <p:custDataLst>
              <p:tags r:id="rId3"/>
            </p:custDataLst>
          </p:nvPr>
        </p:nvPicPr>
        <p:blipFill>
          <a:blip r:embed="rId4"/>
          <a:srcRect/>
          <a:stretch>
            <a:fillRect/>
          </a:stretch>
        </p:blipFill>
        <p:spPr bwMode="auto">
          <a:xfrm>
            <a:off x="8301627" y="3112409"/>
            <a:ext cx="4321024" cy="2939143"/>
          </a:xfrm>
          <a:prstGeom prst="round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组合 10"/>
          <p:cNvGrpSpPr/>
          <p:nvPr/>
        </p:nvGrpSpPr>
        <p:grpSpPr bwMode="auto">
          <a:xfrm>
            <a:off x="2313940" y="822960"/>
            <a:ext cx="10255885" cy="5523230"/>
            <a:chOff x="986328" y="1562100"/>
            <a:chExt cx="7384939" cy="4018209"/>
          </a:xfrm>
        </p:grpSpPr>
        <p:grpSp>
          <p:nvGrpSpPr>
            <p:cNvPr id="6" name="组合 5"/>
            <p:cNvGrpSpPr/>
            <p:nvPr/>
          </p:nvGrpSpPr>
          <p:grpSpPr>
            <a:xfrm>
              <a:off x="986328" y="1562100"/>
              <a:ext cx="7384939" cy="4018209"/>
              <a:chOff x="2726531" y="2528888"/>
              <a:chExt cx="4108450" cy="3190875"/>
            </a:xfrm>
            <a:solidFill>
              <a:schemeClr val="accent4">
                <a:lumMod val="75000"/>
              </a:schemeClr>
            </a:solidFill>
          </p:grpSpPr>
          <p:sp>
            <p:nvSpPr>
              <p:cNvPr id="8" name="MH_Other_4"/>
              <p:cNvSpPr/>
              <p:nvPr/>
            </p:nvSpPr>
            <p:spPr>
              <a:xfrm>
                <a:off x="2726531" y="2528888"/>
                <a:ext cx="4108450" cy="3190875"/>
              </a:xfrm>
              <a:prstGeom prst="roundRect">
                <a:avLst>
                  <a:gd name="adj" fmla="val 2183"/>
                </a:avLst>
              </a:prstGeom>
              <a:gradFill>
                <a:gsLst>
                  <a:gs pos="0">
                    <a:srgbClr val="FECF40"/>
                  </a:gs>
                  <a:gs pos="100000">
                    <a:srgbClr val="846C21"/>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lnSpc>
                    <a:spcPct val="120000"/>
                  </a:lnSpc>
                  <a:spcBef>
                    <a:spcPts val="0"/>
                  </a:spcBef>
                  <a:spcAft>
                    <a:spcPts val="0"/>
                  </a:spcAft>
                  <a:defRPr/>
                </a:pPr>
                <a:endParaRPr lang="zh-CN" altLang="en-US" sz="2530" b="1" dirty="0">
                  <a:solidFill>
                    <a:schemeClr val="tx1"/>
                  </a:solidFill>
                  <a:latin typeface="微软雅黑" panose="020B0503020204020204" pitchFamily="34" charset="-122"/>
                  <a:ea typeface="微软雅黑" panose="020B0503020204020204" pitchFamily="34" charset="-122"/>
                </a:endParaRPr>
              </a:p>
            </p:txBody>
          </p:sp>
          <p:sp>
            <p:nvSpPr>
              <p:cNvPr id="9" name="MH_Other_5"/>
              <p:cNvSpPr/>
              <p:nvPr/>
            </p:nvSpPr>
            <p:spPr>
              <a:xfrm>
                <a:off x="2916238" y="2720975"/>
                <a:ext cx="3713162" cy="2841625"/>
              </a:xfrm>
              <a:prstGeom prst="roundRect">
                <a:avLst>
                  <a:gd name="adj" fmla="val 25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lnSpc>
                    <a:spcPct val="120000"/>
                  </a:lnSpc>
                  <a:spcBef>
                    <a:spcPts val="0"/>
                  </a:spcBef>
                  <a:spcAft>
                    <a:spcPts val="0"/>
                  </a:spcAft>
                  <a:defRPr/>
                </a:pPr>
                <a:endParaRPr lang="zh-CN" altLang="en-US" sz="2530" b="1" dirty="0">
                  <a:solidFill>
                    <a:schemeClr val="tx1"/>
                  </a:solidFill>
                  <a:latin typeface="微软雅黑" panose="020B0503020204020204" pitchFamily="34" charset="-122"/>
                  <a:ea typeface="微软雅黑" panose="020B0503020204020204" pitchFamily="34" charset="-122"/>
                </a:endParaRPr>
              </a:p>
            </p:txBody>
          </p:sp>
        </p:grpSp>
        <p:sp>
          <p:nvSpPr>
            <p:cNvPr id="7" name="MH_Text_1"/>
            <p:cNvSpPr/>
            <p:nvPr>
              <p:custDataLst>
                <p:tags r:id="rId1"/>
              </p:custDataLst>
            </p:nvPr>
          </p:nvSpPr>
          <p:spPr>
            <a:xfrm>
              <a:off x="1361018" y="1813411"/>
              <a:ext cx="6628300" cy="3483249"/>
            </a:xfrm>
            <a:prstGeom prst="roundRect">
              <a:avLst>
                <a:gd name="adj" fmla="val 219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9831" tIns="94914" rIns="189831" bIns="94914" anchor="ctr"/>
            <a:lstStyle/>
            <a:p>
              <a:pPr eaLnBrk="1" hangingPunct="1">
                <a:lnSpc>
                  <a:spcPts val="3600"/>
                </a:lnSpc>
                <a:spcAft>
                  <a:spcPts val="600"/>
                </a:spcAft>
                <a:buFont typeface="Arial" panose="020B0604020202020204" pitchFamily="34" charset="0"/>
                <a:defRPr/>
              </a:pPr>
              <a:r>
                <a:rPr lang="en-US" altLang="zh-CN"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探讨</a:t>
              </a: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经济特区在社会主义现代化建设中的作用和影响</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ts val="3600"/>
                </a:lnSpc>
                <a:spcAft>
                  <a:spcPts val="600"/>
                </a:spcAft>
                <a:buFont typeface="Arial" panose="020B0604020202020204" pitchFamily="34" charset="0"/>
                <a:defRPr/>
              </a:pPr>
              <a:r>
                <a:rPr lang="en-US" altLang="zh-CN"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知道</a:t>
              </a: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对外开放格局逐步扩大的过程</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ts val="3600"/>
                </a:lnSpc>
                <a:spcAft>
                  <a:spcPts val="600"/>
                </a:spcAft>
                <a:buFont typeface="Arial" panose="020B0604020202020204" pitchFamily="34" charset="0"/>
                <a:defRPr/>
              </a:pPr>
              <a:r>
                <a:rPr lang="en-US" altLang="zh-CN"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了解</a:t>
              </a: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中国加入WTO的基本情况和影响</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ts val="3600"/>
                </a:lnSpc>
                <a:spcAft>
                  <a:spcPts val="600"/>
                </a:spcAft>
                <a:buFont typeface="Arial" panose="020B0604020202020204" pitchFamily="34" charset="0"/>
                <a:defRPr/>
              </a:pPr>
              <a:r>
                <a:rPr 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.通过看图说史，指出经济特区、沿海对外开放城市、经济开放区的地理位置，</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形成读图、识图的能力。</a:t>
              </a:r>
              <a:endPar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ts val="3600"/>
                </a:lnSpc>
                <a:spcAft>
                  <a:spcPts val="600"/>
                </a:spcAft>
                <a:buFont typeface="Arial" panose="020B0604020202020204" pitchFamily="34" charset="0"/>
                <a:defRPr/>
              </a:pPr>
              <a:r>
                <a:rPr 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.认识到对外开放有利于中国经济发展，中国需要世界，世界也需要中国，</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树立对外开放的观念和意识。</a:t>
              </a:r>
              <a:endPar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13315" name="图片 2"/>
          <p:cNvPicPr>
            <a:picLocks noChangeAspect="1"/>
          </p:cNvPicPr>
          <p:nvPr/>
        </p:nvPicPr>
        <p:blipFill>
          <a:blip r:embed="rId2"/>
          <a:srcRect b="8252"/>
          <a:stretch>
            <a:fillRect/>
          </a:stretch>
        </p:blipFill>
        <p:spPr bwMode="auto">
          <a:xfrm>
            <a:off x="105779" y="5020961"/>
            <a:ext cx="2280295" cy="2211651"/>
          </a:xfrm>
          <a:prstGeom prst="rect">
            <a:avLst/>
          </a:prstGeom>
          <a:noFill/>
          <a:ln w="9525">
            <a:noFill/>
            <a:miter lim="800000"/>
            <a:headEnd/>
            <a:tailEnd/>
          </a:ln>
        </p:spPr>
      </p:pic>
      <p:sp>
        <p:nvSpPr>
          <p:cNvPr id="9217" name="TextBox 14"/>
          <p:cNvSpPr txBox="1"/>
          <p:nvPr/>
        </p:nvSpPr>
        <p:spPr>
          <a:xfrm>
            <a:off x="106164" y="246446"/>
            <a:ext cx="2556206" cy="546100"/>
          </a:xfrm>
          <a:prstGeom prst="rect">
            <a:avLst/>
          </a:prstGeom>
          <a:noFill/>
          <a:ln w="9525">
            <a:noFill/>
          </a:ln>
        </p:spPr>
        <p:txBody>
          <a:bodyPr wrap="square" anchor="t">
            <a:spAutoFit/>
          </a:bodyPr>
          <a:lstStyle/>
          <a:p>
            <a:r>
              <a:rPr lang="zh-CN" altLang="en-US" sz="2955" b="1" dirty="0">
                <a:solidFill>
                  <a:srgbClr val="FF0000"/>
                </a:solidFill>
                <a:latin typeface="黑体" panose="02010609060101010101" pitchFamily="49" charset="-122"/>
                <a:ea typeface="黑体" panose="02010609060101010101" pitchFamily="49" charset="-122"/>
              </a:rPr>
              <a:t>【学习目标】</a:t>
            </a:r>
            <a:endParaRPr lang="zh-CN" altLang="en-US" sz="2955"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checke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33"/>
          <p:cNvSpPr/>
          <p:nvPr/>
        </p:nvSpPr>
        <p:spPr>
          <a:xfrm>
            <a:off x="144906" y="1158761"/>
            <a:ext cx="3342655" cy="23083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Shape 338"/>
          <p:cNvSpPr/>
          <p:nvPr/>
        </p:nvSpPr>
        <p:spPr>
          <a:xfrm>
            <a:off x="3103368" y="1202414"/>
            <a:ext cx="3176284" cy="2264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Shape 343"/>
          <p:cNvSpPr/>
          <p:nvPr/>
        </p:nvSpPr>
        <p:spPr>
          <a:xfrm>
            <a:off x="5925319" y="1202414"/>
            <a:ext cx="3672408" cy="2264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3"/>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Shape 348"/>
          <p:cNvSpPr/>
          <p:nvPr/>
        </p:nvSpPr>
        <p:spPr>
          <a:xfrm>
            <a:off x="9387720" y="1202413"/>
            <a:ext cx="3018319" cy="2264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Shape 353"/>
          <p:cNvSpPr/>
          <p:nvPr/>
        </p:nvSpPr>
        <p:spPr>
          <a:xfrm>
            <a:off x="168762" y="4872627"/>
            <a:ext cx="3318799" cy="22498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5"/>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TextBox 3"/>
          <p:cNvSpPr txBox="1"/>
          <p:nvPr/>
        </p:nvSpPr>
        <p:spPr>
          <a:xfrm>
            <a:off x="800875" y="1528093"/>
            <a:ext cx="2313514"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1986</a:t>
            </a:r>
            <a:r>
              <a:rPr lang="zh-CN" altLang="en-US" sz="2400" b="1" dirty="0">
                <a:solidFill>
                  <a:schemeClr val="bg1"/>
                </a:solidFill>
                <a:latin typeface="黑体" panose="02010609060101010101" pitchFamily="49" charset="-122"/>
                <a:ea typeface="黑体" panose="02010609060101010101" pitchFamily="49" charset="-122"/>
              </a:rPr>
              <a:t>年中国正式提出回复在关贸总协定的地位申请</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7" name="TextBox 46"/>
          <p:cNvSpPr txBox="1"/>
          <p:nvPr/>
        </p:nvSpPr>
        <p:spPr>
          <a:xfrm>
            <a:off x="3837087" y="1642545"/>
            <a:ext cx="2313514"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1986</a:t>
            </a:r>
            <a:r>
              <a:rPr lang="zh-CN" altLang="en-US" sz="2400" b="1" dirty="0">
                <a:solidFill>
                  <a:schemeClr val="bg1"/>
                </a:solidFill>
                <a:latin typeface="黑体" panose="02010609060101010101" pitchFamily="49" charset="-122"/>
                <a:ea typeface="黑体" panose="02010609060101010101" pitchFamily="49" charset="-122"/>
              </a:rPr>
              <a:t>年</a:t>
            </a:r>
            <a:r>
              <a:rPr lang="en-US" altLang="zh-CN" sz="2400" b="1" dirty="0">
                <a:solidFill>
                  <a:schemeClr val="bg1"/>
                </a:solidFill>
                <a:latin typeface="黑体" panose="02010609060101010101" pitchFamily="49" charset="-122"/>
                <a:ea typeface="黑体" panose="02010609060101010101" pitchFamily="49" charset="-122"/>
              </a:rPr>
              <a:t>-1989</a:t>
            </a:r>
            <a:r>
              <a:rPr lang="zh-CN" altLang="en-US" sz="2400" b="1" dirty="0">
                <a:solidFill>
                  <a:schemeClr val="bg1"/>
                </a:solidFill>
                <a:latin typeface="黑体" panose="02010609060101010101" pitchFamily="49" charset="-122"/>
                <a:ea typeface="黑体" panose="02010609060101010101" pitchFamily="49" charset="-122"/>
              </a:rPr>
              <a:t>年中国与主要缔约方进行十几次磋商</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8" name="TextBox 47"/>
          <p:cNvSpPr txBox="1"/>
          <p:nvPr/>
        </p:nvSpPr>
        <p:spPr>
          <a:xfrm>
            <a:off x="6671198" y="1642545"/>
            <a:ext cx="2638497"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1989</a:t>
            </a:r>
            <a:r>
              <a:rPr lang="zh-CN" altLang="en-US" sz="2400" b="1" dirty="0">
                <a:solidFill>
                  <a:schemeClr val="bg1"/>
                </a:solidFill>
                <a:latin typeface="黑体" panose="02010609060101010101" pitchFamily="49" charset="-122"/>
                <a:ea typeface="黑体" panose="02010609060101010101" pitchFamily="49" charset="-122"/>
              </a:rPr>
              <a:t>年</a:t>
            </a:r>
            <a:r>
              <a:rPr lang="en-US" altLang="zh-CN" sz="2400" b="1" dirty="0">
                <a:solidFill>
                  <a:schemeClr val="bg1"/>
                </a:solidFill>
                <a:latin typeface="黑体" panose="02010609060101010101" pitchFamily="49" charset="-122"/>
                <a:ea typeface="黑体" panose="02010609060101010101" pitchFamily="49" charset="-122"/>
              </a:rPr>
              <a:t>-1992</a:t>
            </a:r>
            <a:r>
              <a:rPr lang="zh-CN" altLang="en-US" sz="2400" b="1" dirty="0">
                <a:solidFill>
                  <a:schemeClr val="bg1"/>
                </a:solidFill>
                <a:latin typeface="黑体" panose="02010609060101010101" pitchFamily="49" charset="-122"/>
                <a:ea typeface="黑体" panose="02010609060101010101" pitchFamily="49" charset="-122"/>
              </a:rPr>
              <a:t>年以美国为首的西方国家对华实行经济制裁，谈判停顿</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50" name="TextBox 49"/>
          <p:cNvSpPr txBox="1"/>
          <p:nvPr/>
        </p:nvSpPr>
        <p:spPr>
          <a:xfrm>
            <a:off x="10070508" y="1528093"/>
            <a:ext cx="2313514"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1995</a:t>
            </a:r>
            <a:r>
              <a:rPr lang="zh-CN" altLang="en-US" sz="2400" b="1" dirty="0">
                <a:solidFill>
                  <a:schemeClr val="bg1"/>
                </a:solidFill>
                <a:latin typeface="黑体" panose="02010609060101010101" pitchFamily="49" charset="-122"/>
                <a:ea typeface="黑体" panose="02010609060101010101" pitchFamily="49" charset="-122"/>
              </a:rPr>
              <a:t>年中国从“复关”转变成“入世”谈判</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51" name="TextBox 50"/>
          <p:cNvSpPr txBox="1"/>
          <p:nvPr/>
        </p:nvSpPr>
        <p:spPr>
          <a:xfrm>
            <a:off x="953275" y="5212713"/>
            <a:ext cx="2313514"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1999</a:t>
            </a:r>
            <a:r>
              <a:rPr lang="zh-CN" altLang="en-US" sz="2400" b="1" dirty="0">
                <a:solidFill>
                  <a:schemeClr val="bg1"/>
                </a:solidFill>
                <a:latin typeface="黑体" panose="02010609060101010101" pitchFamily="49" charset="-122"/>
                <a:ea typeface="黑体" panose="02010609060101010101" pitchFamily="49" charset="-122"/>
              </a:rPr>
              <a:t>年朱镕基总理访美，中国入世取得重大进展</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53" name="Shape 338"/>
          <p:cNvSpPr/>
          <p:nvPr/>
        </p:nvSpPr>
        <p:spPr>
          <a:xfrm>
            <a:off x="3141719" y="4872627"/>
            <a:ext cx="3176284" cy="2264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TextBox 55"/>
          <p:cNvSpPr txBox="1"/>
          <p:nvPr/>
        </p:nvSpPr>
        <p:spPr>
          <a:xfrm>
            <a:off x="3837087" y="5334280"/>
            <a:ext cx="2313514" cy="1569660"/>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1999</a:t>
            </a:r>
            <a:r>
              <a:rPr lang="zh-CN" altLang="en-US" sz="2400" b="1" dirty="0">
                <a:solidFill>
                  <a:schemeClr val="bg1"/>
                </a:solidFill>
                <a:latin typeface="黑体" panose="02010609060101010101" pitchFamily="49" charset="-122"/>
                <a:ea typeface="黑体" panose="02010609060101010101" pitchFamily="49" charset="-122"/>
              </a:rPr>
              <a:t>年江泽民主席与克林顿通话，决定加速谈判进程</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57" name="Shape 353"/>
          <p:cNvSpPr/>
          <p:nvPr/>
        </p:nvSpPr>
        <p:spPr>
          <a:xfrm>
            <a:off x="5990896" y="4880046"/>
            <a:ext cx="3318799" cy="22498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5"/>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TextBox 57"/>
          <p:cNvSpPr txBox="1"/>
          <p:nvPr/>
        </p:nvSpPr>
        <p:spPr>
          <a:xfrm>
            <a:off x="6671198" y="5178243"/>
            <a:ext cx="2313514" cy="1938992"/>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1999</a:t>
            </a:r>
            <a:r>
              <a:rPr lang="zh-CN" altLang="en-US" sz="2400" b="1" dirty="0">
                <a:solidFill>
                  <a:schemeClr val="bg1"/>
                </a:solidFill>
                <a:latin typeface="黑体" panose="02010609060101010101" pitchFamily="49" charset="-122"/>
                <a:ea typeface="黑体" panose="02010609060101010101" pitchFamily="49" charset="-122"/>
              </a:rPr>
              <a:t>年</a:t>
            </a:r>
            <a:r>
              <a:rPr lang="en-US" altLang="zh-CN" sz="2400" b="1" dirty="0">
                <a:solidFill>
                  <a:schemeClr val="bg1"/>
                </a:solidFill>
                <a:latin typeface="黑体" panose="02010609060101010101" pitchFamily="49" charset="-122"/>
                <a:ea typeface="黑体" panose="02010609060101010101" pitchFamily="49" charset="-122"/>
              </a:rPr>
              <a:t>11</a:t>
            </a:r>
            <a:r>
              <a:rPr lang="zh-CN" altLang="en-US" sz="2400" b="1" dirty="0">
                <a:solidFill>
                  <a:schemeClr val="bg1"/>
                </a:solidFill>
                <a:latin typeface="黑体" panose="02010609060101010101" pitchFamily="49" charset="-122"/>
                <a:ea typeface="黑体" panose="02010609060101010101" pitchFamily="49" charset="-122"/>
              </a:rPr>
              <a:t>月中美达成协议，与</a:t>
            </a:r>
            <a:r>
              <a:rPr lang="en-US" altLang="zh-CN" sz="2400" b="1" dirty="0">
                <a:solidFill>
                  <a:schemeClr val="bg1"/>
                </a:solidFill>
                <a:latin typeface="黑体" panose="02010609060101010101" pitchFamily="49" charset="-122"/>
                <a:ea typeface="黑体" panose="02010609060101010101" pitchFamily="49" charset="-122"/>
              </a:rPr>
              <a:t>13</a:t>
            </a:r>
            <a:r>
              <a:rPr lang="zh-CN" altLang="en-US" sz="2400" b="1" dirty="0">
                <a:solidFill>
                  <a:schemeClr val="bg1"/>
                </a:solidFill>
                <a:latin typeface="黑体" panose="02010609060101010101" pitchFamily="49" charset="-122"/>
                <a:ea typeface="黑体" panose="02010609060101010101" pitchFamily="49" charset="-122"/>
              </a:rPr>
              <a:t>个世贸组织成员结束双边谈判</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59" name="Shape 348"/>
          <p:cNvSpPr/>
          <p:nvPr/>
        </p:nvSpPr>
        <p:spPr>
          <a:xfrm>
            <a:off x="9337883" y="4880046"/>
            <a:ext cx="3018319" cy="2264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Box 59"/>
          <p:cNvSpPr txBox="1"/>
          <p:nvPr/>
        </p:nvSpPr>
        <p:spPr>
          <a:xfrm>
            <a:off x="9988157" y="5245360"/>
            <a:ext cx="2313514" cy="1200329"/>
          </a:xfrm>
          <a:prstGeom prst="rect">
            <a:avLst/>
          </a:prstGeom>
          <a:noFill/>
        </p:spPr>
        <p:txBody>
          <a:bodyPr wrap="squar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2001</a:t>
            </a:r>
            <a:r>
              <a:rPr lang="zh-CN" altLang="en-US" sz="2400" b="1" dirty="0">
                <a:solidFill>
                  <a:schemeClr val="bg1"/>
                </a:solidFill>
                <a:latin typeface="黑体" panose="02010609060101010101" pitchFamily="49" charset="-122"/>
                <a:ea typeface="黑体" panose="02010609060101010101" pitchFamily="49" charset="-122"/>
              </a:rPr>
              <a:t>年，</a:t>
            </a:r>
            <a:r>
              <a:rPr lang="en-US" altLang="zh-CN" sz="2400" b="1" dirty="0">
                <a:solidFill>
                  <a:schemeClr val="bg1"/>
                </a:solidFill>
                <a:latin typeface="黑体" panose="02010609060101010101" pitchFamily="49" charset="-122"/>
                <a:ea typeface="黑体" panose="02010609060101010101" pitchFamily="49" charset="-122"/>
              </a:rPr>
              <a:t>12</a:t>
            </a:r>
            <a:r>
              <a:rPr lang="zh-CN" altLang="en-US" sz="2400" b="1" dirty="0">
                <a:solidFill>
                  <a:schemeClr val="bg1"/>
                </a:solidFill>
                <a:latin typeface="黑体" panose="02010609060101010101" pitchFamily="49" charset="-122"/>
                <a:ea typeface="黑体" panose="02010609060101010101" pitchFamily="49" charset="-122"/>
              </a:rPr>
              <a:t>月中国成为世贸组织成员国</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61" name="矩形 60"/>
          <p:cNvSpPr/>
          <p:nvPr/>
        </p:nvSpPr>
        <p:spPr>
          <a:xfrm>
            <a:off x="2684867" y="375785"/>
            <a:ext cx="9608029" cy="553720"/>
          </a:xfrm>
          <a:prstGeom prst="rect">
            <a:avLst/>
          </a:prstGeom>
        </p:spPr>
        <p:txBody>
          <a:bodyPr wrap="square" lIns="0" tIns="0" rIns="0" bIns="0">
            <a:spAutoFit/>
          </a:bodyPr>
          <a:lstStyle/>
          <a:p>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三、大步前进</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加入世贸组织</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5" name="TextBox 4"/>
          <p:cNvSpPr txBox="1"/>
          <p:nvPr/>
        </p:nvSpPr>
        <p:spPr>
          <a:xfrm>
            <a:off x="4072491" y="3761012"/>
            <a:ext cx="7128792" cy="646331"/>
          </a:xfrm>
          <a:prstGeom prst="rect">
            <a:avLst/>
          </a:prstGeom>
          <a:noFill/>
          <a:ln>
            <a:noFill/>
          </a:ln>
        </p:spPr>
        <p:txBody>
          <a:bodyPr wrap="square" rtlCol="0">
            <a:spAutoFit/>
          </a:bodyPr>
          <a:lstStyle/>
          <a:p>
            <a:r>
              <a:rPr lang="zh-CN" altLang="en-US" sz="3600" b="1" dirty="0">
                <a:ln w="22225">
                  <a:solidFill>
                    <a:schemeClr val="accent3"/>
                  </a:solidFill>
                  <a:prstDash val="solid"/>
                </a:ln>
                <a:solidFill>
                  <a:schemeClr val="accent2">
                    <a:lumMod val="40000"/>
                    <a:lumOff val="60000"/>
                  </a:schemeClr>
                </a:solidFill>
                <a:effectLst/>
                <a:latin typeface="华文中宋" panose="02010600040101010101" pitchFamily="2" charset="-122"/>
                <a:ea typeface="华文中宋" panose="02010600040101010101" pitchFamily="2" charset="-122"/>
              </a:rPr>
              <a:t>十五年艰难入世之旅</a:t>
            </a:r>
            <a:endParaRPr lang="zh-CN" altLang="en-US" sz="3600" b="1" dirty="0">
              <a:ln w="22225">
                <a:solidFill>
                  <a:schemeClr val="accent3"/>
                </a:solidFill>
                <a:prstDash val="solid"/>
              </a:ln>
              <a:solidFill>
                <a:schemeClr val="accent2">
                  <a:lumMod val="40000"/>
                  <a:lumOff val="60000"/>
                </a:schemeClr>
              </a:solidFill>
              <a:effectLst/>
              <a:latin typeface="华文中宋" panose="02010600040101010101" pitchFamily="2" charset="-122"/>
              <a:ea typeface="华文中宋" panose="02010600040101010101" pitchFamily="2" charset="-122"/>
            </a:endParaRPr>
          </a:p>
        </p:txBody>
      </p:sp>
      <p:cxnSp>
        <p:nvCxnSpPr>
          <p:cNvPr id="10" name="直接箭头连接符 9"/>
          <p:cNvCxnSpPr/>
          <p:nvPr/>
        </p:nvCxnSpPr>
        <p:spPr>
          <a:xfrm flipV="1">
            <a:off x="8717570" y="4084175"/>
            <a:ext cx="2705876" cy="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68735" y="4084177"/>
            <a:ext cx="30243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424963"/>
          <p:cNvSpPr txBox="1"/>
          <p:nvPr/>
        </p:nvSpPr>
        <p:spPr>
          <a:xfrm>
            <a:off x="524510" y="2013585"/>
            <a:ext cx="12065000" cy="1577340"/>
          </a:xfrm>
          <a:prstGeom prst="rect">
            <a:avLst/>
          </a:prstGeom>
          <a:solidFill>
            <a:schemeClr val="bg1"/>
          </a:solidFill>
          <a:ln w="9525">
            <a:noFill/>
          </a:ln>
        </p:spPr>
        <p:txBody>
          <a:bodyPr wrap="square" lIns="100563" tIns="50280" rIns="100563" bIns="50280" anchor="t">
            <a:spAutoFit/>
          </a:bodyPr>
          <a:lstStyle/>
          <a:p>
            <a:pPr>
              <a:spcBef>
                <a:spcPct val="50000"/>
              </a:spcBef>
            </a:pPr>
            <a:r>
              <a:rPr lang="zh-CN" altLang="en-US" sz="3200" b="1" dirty="0">
                <a:latin typeface="黑体" panose="02010609060101010101" pitchFamily="49" charset="-122"/>
                <a:ea typeface="黑体" panose="02010609060101010101" pitchFamily="49" charset="-122"/>
              </a:rPr>
              <a:t>材料一：</a:t>
            </a:r>
            <a:r>
              <a:rPr lang="en-US" altLang="zh-CN" sz="3200" b="1">
                <a:latin typeface="黑体" panose="02010609060101010101" pitchFamily="49" charset="-122"/>
                <a:ea typeface="黑体" panose="02010609060101010101" pitchFamily="49" charset="-122"/>
              </a:rPr>
              <a:t>1995</a:t>
            </a:r>
            <a:r>
              <a:rPr lang="en-US" altLang="zh-CN" sz="3200" b="1">
                <a:latin typeface="Arial" panose="020B0604020202020204" pitchFamily="34" charset="0"/>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2001</a:t>
            </a:r>
            <a:r>
              <a:rPr lang="zh-CN" altLang="en-US" sz="3200" b="1" dirty="0">
                <a:latin typeface="黑体" panose="02010609060101010101" pitchFamily="49" charset="-122"/>
                <a:ea typeface="黑体" panose="02010609060101010101" pitchFamily="49" charset="-122"/>
              </a:rPr>
              <a:t>年进出口总额平均年增长</a:t>
            </a:r>
            <a:r>
              <a:rPr lang="en-US" altLang="zh-CN" sz="3200" b="1" dirty="0">
                <a:latin typeface="黑体" panose="02010609060101010101" pitchFamily="49" charset="-122"/>
                <a:ea typeface="黑体" panose="02010609060101010101" pitchFamily="49" charset="-122"/>
              </a:rPr>
              <a:t>12%</a:t>
            </a:r>
            <a:r>
              <a:rPr lang="zh-CN" altLang="en-US" sz="3200" b="1" dirty="0">
                <a:latin typeface="黑体" panose="02010609060101010101" pitchFamily="49" charset="-122"/>
                <a:ea typeface="黑体" panose="02010609060101010101" pitchFamily="49" charset="-122"/>
              </a:rPr>
              <a:t>，</a:t>
            </a:r>
            <a:r>
              <a:rPr lang="en-US" altLang="zh-CN" sz="32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GDP</a:t>
            </a:r>
            <a:r>
              <a:rPr lang="zh-CN" altLang="en-US" sz="3200" b="1" dirty="0">
                <a:latin typeface="黑体" panose="02010609060101010101" pitchFamily="49" charset="-122"/>
                <a:ea typeface="黑体" panose="02010609060101010101" pitchFamily="49" charset="-122"/>
              </a:rPr>
              <a:t>年均增长</a:t>
            </a:r>
            <a:r>
              <a:rPr lang="en-US" altLang="zh-CN" sz="3200" b="1" dirty="0">
                <a:latin typeface="黑体" panose="02010609060101010101" pitchFamily="49" charset="-122"/>
                <a:ea typeface="黑体" panose="02010609060101010101" pitchFamily="49" charset="-122"/>
              </a:rPr>
              <a:t>8.92%</a:t>
            </a:r>
            <a:r>
              <a:rPr lang="zh-CN" altLang="en-US" sz="3200" b="1" dirty="0">
                <a:latin typeface="黑体" panose="02010609060101010101" pitchFamily="49" charset="-122"/>
                <a:ea typeface="黑体" panose="02010609060101010101" pitchFamily="49" charset="-122"/>
              </a:rPr>
              <a:t>；</a:t>
            </a:r>
            <a:r>
              <a:rPr lang="en-US" altLang="zh-CN" sz="3200" b="1">
                <a:latin typeface="黑体" panose="02010609060101010101" pitchFamily="49" charset="-122"/>
                <a:ea typeface="黑体" panose="02010609060101010101" pitchFamily="49" charset="-122"/>
              </a:rPr>
              <a:t>2002</a:t>
            </a:r>
            <a:r>
              <a:rPr lang="en-US" altLang="zh-CN" sz="3200" b="1">
                <a:latin typeface="Arial" panose="020B0604020202020204" pitchFamily="34" charset="0"/>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2006</a:t>
            </a:r>
            <a:r>
              <a:rPr lang="zh-CN" altLang="en-US" sz="3200" b="1" dirty="0">
                <a:latin typeface="黑体" panose="02010609060101010101" pitchFamily="49" charset="-122"/>
                <a:ea typeface="黑体" panose="02010609060101010101" pitchFamily="49" charset="-122"/>
              </a:rPr>
              <a:t>年进出口总额年均增长</a:t>
            </a:r>
            <a:r>
              <a:rPr lang="en-US" altLang="zh-CN" sz="3200" b="1" dirty="0">
                <a:latin typeface="黑体" panose="02010609060101010101" pitchFamily="49" charset="-122"/>
                <a:ea typeface="黑体" panose="02010609060101010101" pitchFamily="49" charset="-122"/>
              </a:rPr>
              <a:t>31.5%</a:t>
            </a:r>
            <a:r>
              <a:rPr lang="zh-CN" altLang="en-US" sz="3200" b="1" dirty="0">
                <a:latin typeface="黑体" panose="02010609060101010101" pitchFamily="49" charset="-122"/>
                <a:ea typeface="黑体" panose="02010609060101010101" pitchFamily="49" charset="-122"/>
              </a:rPr>
              <a:t>，</a:t>
            </a:r>
            <a:r>
              <a:rPr lang="en-US" altLang="zh-CN" sz="32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GDP</a:t>
            </a:r>
            <a:r>
              <a:rPr lang="zh-CN" altLang="en-US" sz="3200" b="1" dirty="0">
                <a:latin typeface="黑体" panose="02010609060101010101" pitchFamily="49" charset="-122"/>
                <a:ea typeface="黑体" panose="02010609060101010101" pitchFamily="49" charset="-122"/>
              </a:rPr>
              <a:t>年均增长</a:t>
            </a:r>
            <a:r>
              <a:rPr lang="en-US" altLang="zh-CN" sz="3200" b="1" dirty="0">
                <a:latin typeface="黑体" panose="02010609060101010101" pitchFamily="49" charset="-122"/>
                <a:ea typeface="黑体" panose="02010609060101010101" pitchFamily="49" charset="-122"/>
              </a:rPr>
              <a:t>9.45%</a:t>
            </a:r>
            <a:r>
              <a:rPr lang="zh-CN" altLang="en-US" sz="3200" b="1" dirty="0">
                <a:latin typeface="黑体" panose="02010609060101010101" pitchFamily="49" charset="-122"/>
                <a:ea typeface="黑体" panose="02010609060101010101" pitchFamily="49" charset="-122"/>
              </a:rPr>
              <a:t>。</a:t>
            </a:r>
            <a:endParaRPr lang="zh-CN" altLang="en-US" sz="3200" b="1" dirty="0">
              <a:latin typeface="黑体" panose="02010609060101010101" pitchFamily="49" charset="-122"/>
              <a:ea typeface="黑体" panose="02010609060101010101" pitchFamily="49" charset="-122"/>
            </a:endParaRPr>
          </a:p>
        </p:txBody>
      </p:sp>
      <p:sp>
        <p:nvSpPr>
          <p:cNvPr id="28674" name="矩形 424964"/>
          <p:cNvSpPr/>
          <p:nvPr/>
        </p:nvSpPr>
        <p:spPr>
          <a:xfrm>
            <a:off x="453390" y="4120515"/>
            <a:ext cx="11838305" cy="1577340"/>
          </a:xfrm>
          <a:prstGeom prst="rect">
            <a:avLst/>
          </a:prstGeom>
          <a:solidFill>
            <a:schemeClr val="bg1"/>
          </a:solidFill>
          <a:ln w="9525">
            <a:noFill/>
          </a:ln>
        </p:spPr>
        <p:txBody>
          <a:bodyPr wrap="square" lIns="100563" tIns="50280" rIns="100563" bIns="50280" anchor="ctr">
            <a:spAutoFit/>
          </a:bodyPr>
          <a:lstStyle/>
          <a:p>
            <a:r>
              <a:rPr lang="zh-CN" altLang="en-US" sz="3200" b="1" dirty="0">
                <a:latin typeface="Arial" panose="020B0604020202020204" pitchFamily="34" charset="0"/>
                <a:ea typeface="黑体" panose="02010609060101010101" pitchFamily="49" charset="-122"/>
              </a:rPr>
              <a:t>材料二：</a:t>
            </a:r>
            <a:r>
              <a:rPr lang="zh-CN" altLang="en-US" sz="3200" b="1">
                <a:latin typeface="Arial" panose="020B0604020202020204" pitchFamily="34" charset="0"/>
                <a:ea typeface="黑体" panose="02010609060101010101" pitchFamily="49" charset="-122"/>
              </a:rPr>
              <a:t>对</a:t>
            </a:r>
            <a:r>
              <a:rPr lang="zh-CN" altLang="en-US" sz="32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pitchFamily="49" charset="-122"/>
              </a:rPr>
              <a:t>普通百姓</a:t>
            </a:r>
            <a:r>
              <a:rPr lang="zh-CN" altLang="en-US" sz="3200" b="1">
                <a:latin typeface="Arial" panose="020B0604020202020204" pitchFamily="34" charset="0"/>
                <a:ea typeface="黑体" panose="02010609060101010101" pitchFamily="49" charset="-122"/>
              </a:rPr>
              <a:t>来说，加入世贸组织后，我国关税将进一步下降，</a:t>
            </a:r>
            <a:r>
              <a:rPr lang="en-US" altLang="zh-CN" sz="3200" b="1">
                <a:latin typeface="Arial" panose="020B0604020202020204" pitchFamily="34" charset="0"/>
                <a:ea typeface="黑体" panose="02010609060101010101" pitchFamily="49" charset="-122"/>
              </a:rPr>
              <a:t>……</a:t>
            </a:r>
            <a:r>
              <a:rPr lang="zh-CN" altLang="en-US" sz="3200" b="1">
                <a:latin typeface="Arial" panose="020B0604020202020204" pitchFamily="34" charset="0"/>
                <a:ea typeface="黑体" panose="02010609060101010101" pitchFamily="49" charset="-122"/>
              </a:rPr>
              <a:t>给</a:t>
            </a:r>
            <a:r>
              <a:rPr lang="zh-CN" altLang="en-US" sz="32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pitchFamily="49" charset="-122"/>
              </a:rPr>
              <a:t>广大消费者</a:t>
            </a:r>
            <a:r>
              <a:rPr lang="zh-CN" altLang="en-US" sz="3200" b="1">
                <a:latin typeface="Arial" panose="020B0604020202020204" pitchFamily="34" charset="0"/>
                <a:ea typeface="黑体" panose="02010609060101010101" pitchFamily="49" charset="-122"/>
              </a:rPr>
              <a:t>带来实惠。</a:t>
            </a:r>
            <a:r>
              <a:rPr lang="en-US" altLang="zh-CN" sz="3200" b="1">
                <a:latin typeface="Arial" panose="020B0604020202020204" pitchFamily="34" charset="0"/>
                <a:ea typeface="黑体" panose="02010609060101010101" pitchFamily="49" charset="-122"/>
              </a:rPr>
              <a:t>……</a:t>
            </a:r>
            <a:r>
              <a:rPr lang="zh-CN" altLang="en-US" sz="3200" b="1">
                <a:latin typeface="Arial" panose="020B0604020202020204" pitchFamily="34" charset="0"/>
                <a:ea typeface="黑体" panose="02010609060101010101" pitchFamily="49" charset="-122"/>
              </a:rPr>
              <a:t>同时，我国部分行业的垄断也将会被打破，</a:t>
            </a:r>
            <a:r>
              <a:rPr lang="zh-CN" altLang="en-US" sz="32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pitchFamily="49" charset="-122"/>
              </a:rPr>
              <a:t>消费者</a:t>
            </a:r>
            <a:r>
              <a:rPr lang="zh-CN" altLang="en-US" sz="3200" b="1">
                <a:latin typeface="Arial" panose="020B0604020202020204" pitchFamily="34" charset="0"/>
                <a:ea typeface="黑体" panose="02010609060101010101" pitchFamily="49" charset="-122"/>
              </a:rPr>
              <a:t>也同样会因此而获得更多的实惠。</a:t>
            </a:r>
            <a:endParaRPr lang="zh-CN" altLang="en-US" sz="3200" b="1">
              <a:latin typeface="Arial" panose="020B0604020202020204" pitchFamily="34" charset="0"/>
              <a:ea typeface="黑体" panose="02010609060101010101" pitchFamily="49" charset="-122"/>
            </a:endParaRPr>
          </a:p>
        </p:txBody>
      </p:sp>
      <p:sp>
        <p:nvSpPr>
          <p:cNvPr id="28675" name="矩形 424965"/>
          <p:cNvSpPr/>
          <p:nvPr/>
        </p:nvSpPr>
        <p:spPr>
          <a:xfrm>
            <a:off x="7149411" y="5416674"/>
            <a:ext cx="2893896" cy="1680954"/>
          </a:xfrm>
          <a:prstGeom prst="rect">
            <a:avLst/>
          </a:prstGeom>
        </p:spPr>
        <p:txBody>
          <a:bodyPr wrap="none" lIns="100563" tIns="50280" rIns="100563" bIns="50280" fromWordArt="1">
            <a:prstTxWarp prst="textSlantUp">
              <a:avLst>
                <a:gd name="adj" fmla="val 32056"/>
              </a:avLst>
            </a:prstTxWarp>
            <a:normAutofit/>
          </a:bodyPr>
          <a:lstStyle/>
          <a:p>
            <a:pPr algn="ctr"/>
            <a:r>
              <a:rPr lang="zh-CN" altLang="en-US" sz="3700" b="1">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tileRect/>
                </a:gradFill>
                <a:effectLst>
                  <a:outerShdw dist="53882" dir="2699999" algn="ctr" rotWithShape="0">
                    <a:srgbClr val="9999FF">
                      <a:alpha val="80000"/>
                    </a:srgbClr>
                  </a:outerShdw>
                </a:effectLst>
                <a:latin typeface="黑体" panose="02010609060101010101" pitchFamily="49" charset="-122"/>
                <a:ea typeface="黑体" panose="02010609060101010101" pitchFamily="49" charset="-122"/>
              </a:rPr>
              <a:t>机遇</a:t>
            </a:r>
            <a:endParaRPr lang="zh-CN" altLang="en-US" sz="3700" b="1">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tileRect/>
              </a:gradFill>
              <a:effectLst>
                <a:outerShdw dist="53882" dir="2699999" algn="ctr" rotWithShape="0">
                  <a:srgbClr val="9999FF">
                    <a:alpha val="80000"/>
                  </a:srgbClr>
                </a:outerShdw>
              </a:effectLst>
              <a:latin typeface="黑体" panose="02010609060101010101" pitchFamily="49" charset="-122"/>
              <a:ea typeface="黑体" panose="02010609060101010101" pitchFamily="49" charset="-122"/>
            </a:endParaRPr>
          </a:p>
        </p:txBody>
      </p:sp>
      <p:sp>
        <p:nvSpPr>
          <p:cNvPr id="424967" name="圆角矩形标注 424966"/>
          <p:cNvSpPr/>
          <p:nvPr/>
        </p:nvSpPr>
        <p:spPr>
          <a:xfrm>
            <a:off x="6716742" y="3246692"/>
            <a:ext cx="4903756" cy="738683"/>
          </a:xfrm>
          <a:prstGeom prst="wedgeRoundRectCallout">
            <a:avLst>
              <a:gd name="adj1" fmla="val -67080"/>
              <a:gd name="adj2" fmla="val 60244"/>
              <a:gd name="adj3" fmla="val 16667"/>
            </a:avLst>
          </a:prstGeom>
          <a:solidFill>
            <a:schemeClr val="bg1"/>
          </a:solidFill>
          <a:ln w="9525" cap="flat" cmpd="sng">
            <a:solidFill>
              <a:schemeClr val="tx1"/>
            </a:solidFill>
            <a:prstDash val="solid"/>
            <a:miter/>
            <a:headEnd type="none" w="med" len="med"/>
            <a:tailEnd type="none" w="med" len="med"/>
          </a:ln>
        </p:spPr>
        <p:txBody>
          <a:bodyPr lIns="100563" tIns="50280" rIns="100563" bIns="50280" anchor="t"/>
          <a:lstStyle/>
          <a:p>
            <a:pPr algn="ctr"/>
            <a:r>
              <a:rPr lang="zh-CN" altLang="en-US" sz="2960" b="1" dirty="0">
                <a:solidFill>
                  <a:srgbClr val="FF0000"/>
                </a:solidFill>
                <a:latin typeface="Arial" panose="020B0604020202020204" pitchFamily="34" charset="0"/>
                <a:ea typeface="黑体" panose="02010609060101010101" pitchFamily="49" charset="-122"/>
              </a:rPr>
              <a:t>推动人民</a:t>
            </a:r>
            <a:r>
              <a:rPr lang="zh-CN" altLang="en-US" sz="2960" b="1">
                <a:solidFill>
                  <a:srgbClr val="FF0000"/>
                </a:solidFill>
                <a:latin typeface="Arial" panose="020B0604020202020204" pitchFamily="34" charset="0"/>
                <a:ea typeface="黑体" panose="02010609060101010101" pitchFamily="49" charset="-122"/>
              </a:rPr>
              <a:t>生活水平的提高</a:t>
            </a:r>
            <a:endParaRPr lang="zh-CN" altLang="en-US" sz="2960" b="1">
              <a:solidFill>
                <a:srgbClr val="FF0000"/>
              </a:solidFill>
              <a:latin typeface="Arial" panose="020B0604020202020204" pitchFamily="34" charset="0"/>
              <a:ea typeface="黑体" panose="02010609060101010101" pitchFamily="49" charset="-122"/>
            </a:endParaRPr>
          </a:p>
        </p:txBody>
      </p:sp>
      <p:sp>
        <p:nvSpPr>
          <p:cNvPr id="424968" name="圆角矩形标注 424967"/>
          <p:cNvSpPr/>
          <p:nvPr/>
        </p:nvSpPr>
        <p:spPr>
          <a:xfrm>
            <a:off x="7869550" y="1240359"/>
            <a:ext cx="3731802" cy="675730"/>
          </a:xfrm>
          <a:prstGeom prst="wedgeRoundRectCallout">
            <a:avLst>
              <a:gd name="adj1" fmla="val -63817"/>
              <a:gd name="adj2" fmla="val 59117"/>
              <a:gd name="adj3" fmla="val 16667"/>
            </a:avLst>
          </a:prstGeom>
          <a:solidFill>
            <a:schemeClr val="bg1"/>
          </a:solidFill>
          <a:ln w="9525" cap="flat" cmpd="sng">
            <a:solidFill>
              <a:schemeClr val="tx1"/>
            </a:solidFill>
            <a:prstDash val="solid"/>
            <a:miter/>
            <a:headEnd type="none" w="med" len="med"/>
            <a:tailEnd type="none" w="med" len="med"/>
          </a:ln>
        </p:spPr>
        <p:txBody>
          <a:bodyPr lIns="100563" tIns="50280" rIns="100563" bIns="50280" anchor="t"/>
          <a:lstStyle/>
          <a:p>
            <a:pPr algn="ctr"/>
            <a:r>
              <a:rPr lang="zh-CN" altLang="en-US" sz="2960" b="1" dirty="0">
                <a:solidFill>
                  <a:srgbClr val="FF0000"/>
                </a:solidFill>
                <a:latin typeface="Arial" panose="020B0604020202020204" pitchFamily="34" charset="0"/>
                <a:ea typeface="黑体" panose="02010609060101010101" pitchFamily="49" charset="-122"/>
              </a:rPr>
              <a:t>推动中国</a:t>
            </a:r>
            <a:r>
              <a:rPr lang="en-US" altLang="zh-CN" sz="2960" b="1" dirty="0">
                <a:solidFill>
                  <a:srgbClr val="FF0000"/>
                </a:solidFill>
                <a:latin typeface="Arial" panose="020B0604020202020204" pitchFamily="34" charset="0"/>
                <a:ea typeface="黑体" panose="02010609060101010101" pitchFamily="49" charset="-122"/>
              </a:rPr>
              <a:t>GDP</a:t>
            </a:r>
            <a:r>
              <a:rPr lang="zh-CN" altLang="en-US" sz="2960" b="1" dirty="0">
                <a:solidFill>
                  <a:srgbClr val="FF0000"/>
                </a:solidFill>
                <a:latin typeface="Arial" panose="020B0604020202020204" pitchFamily="34" charset="0"/>
                <a:ea typeface="黑体" panose="02010609060101010101" pitchFamily="49" charset="-122"/>
              </a:rPr>
              <a:t>的增长</a:t>
            </a:r>
            <a:endParaRPr lang="zh-CN" altLang="en-US" sz="2960" b="1" dirty="0">
              <a:solidFill>
                <a:srgbClr val="FF0000"/>
              </a:solidFill>
              <a:latin typeface="Arial" panose="020B0604020202020204" pitchFamily="34" charset="0"/>
              <a:ea typeface="黑体" panose="02010609060101010101" pitchFamily="49" charset="-122"/>
            </a:endParaRPr>
          </a:p>
        </p:txBody>
      </p:sp>
      <p:sp>
        <p:nvSpPr>
          <p:cNvPr id="3" name="文本框 2"/>
          <p:cNvSpPr txBox="1"/>
          <p:nvPr/>
        </p:nvSpPr>
        <p:spPr>
          <a:xfrm>
            <a:off x="884555" y="304165"/>
            <a:ext cx="11444605" cy="837565"/>
          </a:xfrm>
          <a:prstGeom prst="rect">
            <a:avLst/>
          </a:prstGeom>
          <a:noFill/>
        </p:spPr>
        <p:txBody>
          <a:bodyPr wrap="square" lIns="100302" tIns="50150" rIns="100302" bIns="50150" rtlCol="0">
            <a:spAutoFit/>
          </a:bodyPr>
          <a:lstStyle/>
          <a:p>
            <a:r>
              <a:rPr lang="zh-CN" altLang="en-US" sz="4800" b="1">
                <a:solidFill>
                  <a:srgbClr val="0070C0"/>
                </a:solidFill>
              </a:rPr>
              <a:t>探究：中国加入世界贸易组织有什么影响</a:t>
            </a:r>
            <a:r>
              <a:rPr lang="zh-CN" altLang="en-US" sz="4115" b="1">
                <a:gradFill>
                  <a:gsLst>
                    <a:gs pos="0">
                      <a:srgbClr val="007BD3"/>
                    </a:gs>
                    <a:gs pos="100000">
                      <a:srgbClr val="034373"/>
                    </a:gs>
                  </a:gsLst>
                  <a:lin scaled="0"/>
                </a:gradFill>
              </a:rPr>
              <a:t>？</a:t>
            </a:r>
            <a:endParaRPr lang="zh-CN" altLang="en-US" sz="4115" b="1">
              <a:gradFill>
                <a:gsLst>
                  <a:gs pos="0">
                    <a:srgbClr val="007BD3"/>
                  </a:gs>
                  <a:gs pos="100000">
                    <a:srgbClr val="034373"/>
                  </a:gs>
                </a:gsLst>
                <a:lin scaled="0"/>
              </a:gra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424968"/>
                                        </p:tgtEl>
                                        <p:attrNameLst>
                                          <p:attrName>style.visibility</p:attrName>
                                        </p:attrNameLst>
                                      </p:cBhvr>
                                      <p:to>
                                        <p:strVal val="visible"/>
                                      </p:to>
                                    </p:set>
                                    <p:animEffect transition="in" filter="blinds(horizontal)">
                                      <p:cBhvr>
                                        <p:cTn id="7" dur="500"/>
                                        <p:tgtEl>
                                          <p:spTgt spid="4249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4967"/>
                                        </p:tgtEl>
                                        <p:attrNameLst>
                                          <p:attrName>style.visibility</p:attrName>
                                        </p:attrNameLst>
                                      </p:cBhvr>
                                      <p:to>
                                        <p:strVal val="visible"/>
                                      </p:to>
                                    </p:set>
                                    <p:animEffect transition="in" filter="blinds(horizontal)">
                                      <p:cBhvr>
                                        <p:cTn id="12" dur="500"/>
                                        <p:tgtEl>
                                          <p:spTgt spid="4249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blinds(horizontal)">
                                      <p:cBhvr>
                                        <p:cTn id="17"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animBg="1"/>
      <p:bldP spid="28673" grpId="1" bldLvl="0" animBg="1"/>
      <p:bldP spid="28674" grpId="0" bldLvl="0" animBg="1"/>
      <p:bldP spid="28675" grpId="0"/>
      <p:bldP spid="424967" grpId="0" bldLvl="0" animBg="1"/>
      <p:bldP spid="424968"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6880" y="2104390"/>
            <a:ext cx="11822430" cy="1911985"/>
          </a:xfrm>
          <a:prstGeom prst="rect">
            <a:avLst/>
          </a:prstGeom>
          <a:solidFill>
            <a:schemeClr val="bg1"/>
          </a:solidFill>
          <a:ln>
            <a:solidFill>
              <a:schemeClr val="bg2"/>
            </a:solidFill>
          </a:ln>
        </p:spPr>
        <p:txBody>
          <a:bodyPr wrap="square" rtlCol="0">
            <a:spAutoFit/>
          </a:bodyPr>
          <a:lstStyle/>
          <a:p>
            <a:r>
              <a:rPr lang="zh-CN" altLang="en-US" sz="2960" b="1" dirty="0">
                <a:latin typeface="黑体" panose="02010609060101010101" pitchFamily="49" charset="-122"/>
                <a:ea typeface="黑体" panose="02010609060101010101" pitchFamily="49" charset="-122"/>
              </a:rPr>
              <a:t>材料三：加入世贸组织对我国的弱势产业也是一个</a:t>
            </a:r>
            <a:r>
              <a:rPr lang="zh-CN" altLang="en-US" sz="296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严峻的挑战</a:t>
            </a:r>
            <a:r>
              <a:rPr lang="zh-CN" altLang="en-US" sz="2960" b="1" dirty="0">
                <a:latin typeface="黑体" panose="02010609060101010101" pitchFamily="49" charset="-122"/>
                <a:ea typeface="黑体" panose="02010609060101010101" pitchFamily="49" charset="-122"/>
              </a:rPr>
              <a:t>。如果不加快改革的步伐，这些产业将面临被淘汰的危险。随着市场的进一步扩大，关税的大幅度减让，外国产品、服务和投资有可能更多地进入中国市场，国内一些产品、企业和产业免不了面临更加</a:t>
            </a:r>
            <a:r>
              <a:rPr lang="zh-CN" altLang="en-US" sz="296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激烈的竞争</a:t>
            </a:r>
            <a:r>
              <a:rPr lang="zh-CN" altLang="en-US" sz="2960" b="1" dirty="0">
                <a:latin typeface="黑体" panose="02010609060101010101" pitchFamily="49" charset="-122"/>
                <a:ea typeface="黑体" panose="02010609060101010101" pitchFamily="49" charset="-122"/>
              </a:rPr>
              <a:t>。</a:t>
            </a:r>
            <a:endParaRPr lang="zh-CN" altLang="en-US" sz="100" dirty="0" err="1"/>
          </a:p>
        </p:txBody>
      </p:sp>
      <p:sp>
        <p:nvSpPr>
          <p:cNvPr id="424967" name="圆角矩形标注 424966"/>
          <p:cNvSpPr/>
          <p:nvPr/>
        </p:nvSpPr>
        <p:spPr>
          <a:xfrm>
            <a:off x="7365120" y="1285899"/>
            <a:ext cx="4903756" cy="738683"/>
          </a:xfrm>
          <a:prstGeom prst="wedgeRoundRectCallout">
            <a:avLst>
              <a:gd name="adj1" fmla="val -67080"/>
              <a:gd name="adj2" fmla="val 60244"/>
              <a:gd name="adj3" fmla="val 16667"/>
            </a:avLst>
          </a:prstGeom>
          <a:solidFill>
            <a:schemeClr val="bg1"/>
          </a:solidFill>
          <a:ln w="9525" cap="flat" cmpd="sng">
            <a:solidFill>
              <a:schemeClr val="tx1"/>
            </a:solidFill>
            <a:prstDash val="solid"/>
            <a:miter/>
            <a:headEnd type="none" w="med" len="med"/>
            <a:tailEnd type="none" w="med" len="med"/>
          </a:ln>
        </p:spPr>
        <p:txBody>
          <a:bodyPr lIns="100563" tIns="50280" rIns="100563" bIns="50280" anchor="t"/>
          <a:lstStyle/>
          <a:p>
            <a:pPr algn="ctr"/>
            <a:r>
              <a:rPr lang="zh-CN" altLang="en-US" sz="2960" b="1" dirty="0">
                <a:solidFill>
                  <a:srgbClr val="FF0000"/>
                </a:solidFill>
                <a:latin typeface="Arial" panose="020B0604020202020204" pitchFamily="34" charset="0"/>
                <a:ea typeface="黑体" panose="02010609060101010101" pitchFamily="49" charset="-122"/>
              </a:rPr>
              <a:t>弱势产业、企业面临危机</a:t>
            </a:r>
            <a:endParaRPr lang="zh-CN" altLang="en-US" sz="2960" b="1">
              <a:solidFill>
                <a:srgbClr val="FF0000"/>
              </a:solidFill>
              <a:latin typeface="Arial" panose="020B0604020202020204" pitchFamily="34" charset="0"/>
              <a:ea typeface="黑体" panose="02010609060101010101" pitchFamily="49" charset="-122"/>
            </a:endParaRPr>
          </a:p>
        </p:txBody>
      </p:sp>
      <p:sp>
        <p:nvSpPr>
          <p:cNvPr id="28675" name="矩形 424965"/>
          <p:cNvSpPr/>
          <p:nvPr/>
        </p:nvSpPr>
        <p:spPr>
          <a:xfrm>
            <a:off x="7311031" y="3123535"/>
            <a:ext cx="2893896" cy="1680954"/>
          </a:xfrm>
          <a:prstGeom prst="rect">
            <a:avLst/>
          </a:prstGeom>
        </p:spPr>
        <p:txBody>
          <a:bodyPr wrap="none" lIns="100563" tIns="50280" rIns="100563" bIns="50280" fromWordArt="1">
            <a:prstTxWarp prst="textSlantUp">
              <a:avLst>
                <a:gd name="adj" fmla="val 32056"/>
              </a:avLst>
            </a:prstTxWarp>
            <a:normAutofit/>
          </a:bodyPr>
          <a:lstStyle/>
          <a:p>
            <a:pPr algn="ctr"/>
            <a:r>
              <a:rPr lang="zh-CN" altLang="en-US" sz="3700" b="1">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tileRect/>
                </a:gradFill>
                <a:effectLst>
                  <a:outerShdw dist="53882" dir="2699999" algn="ctr" rotWithShape="0">
                    <a:srgbClr val="9999FF">
                      <a:alpha val="80000"/>
                    </a:srgbClr>
                  </a:outerShdw>
                </a:effectLst>
                <a:latin typeface="黑体" panose="02010609060101010101" pitchFamily="49" charset="-122"/>
                <a:ea typeface="黑体" panose="02010609060101010101" pitchFamily="49" charset="-122"/>
              </a:rPr>
              <a:t>挑战</a:t>
            </a:r>
            <a:endParaRPr lang="zh-CN" altLang="en-US" sz="3700" b="1">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tileRect/>
              </a:gradFill>
              <a:effectLst>
                <a:outerShdw dist="53882" dir="2699999" algn="ctr" rotWithShape="0">
                  <a:srgbClr val="9999FF">
                    <a:alpha val="80000"/>
                  </a:srgbClr>
                </a:outerShdw>
              </a:effectLst>
              <a:latin typeface="黑体" panose="02010609060101010101" pitchFamily="49" charset="-122"/>
              <a:ea typeface="黑体" panose="02010609060101010101" pitchFamily="49" charset="-122"/>
            </a:endParaRPr>
          </a:p>
        </p:txBody>
      </p:sp>
      <p:sp>
        <p:nvSpPr>
          <p:cNvPr id="4" name="文本框 3"/>
          <p:cNvSpPr txBox="1"/>
          <p:nvPr/>
        </p:nvSpPr>
        <p:spPr>
          <a:xfrm>
            <a:off x="668655" y="448310"/>
            <a:ext cx="11278235" cy="837565"/>
          </a:xfrm>
          <a:prstGeom prst="rect">
            <a:avLst/>
          </a:prstGeom>
          <a:noFill/>
        </p:spPr>
        <p:txBody>
          <a:bodyPr wrap="square" lIns="100302" tIns="50150" rIns="100302" bIns="50150" rtlCol="0">
            <a:spAutoFit/>
          </a:bodyPr>
          <a:lstStyle/>
          <a:p>
            <a:pPr algn="ctr"/>
            <a:r>
              <a:rPr lang="zh-CN" altLang="en-US" sz="4800" b="1">
                <a:solidFill>
                  <a:srgbClr val="0070C0"/>
                </a:solidFill>
              </a:rPr>
              <a:t>探究：中国加入世界贸易组织有什么影响？</a:t>
            </a:r>
            <a:endParaRPr lang="zh-CN" altLang="en-US" sz="4800" b="1">
              <a:solidFill>
                <a:srgbClr val="0070C0"/>
              </a:solidFill>
            </a:endParaRPr>
          </a:p>
        </p:txBody>
      </p:sp>
      <p:sp>
        <p:nvSpPr>
          <p:cNvPr id="47106" name="Rectangle 7"/>
          <p:cNvSpPr/>
          <p:nvPr/>
        </p:nvSpPr>
        <p:spPr>
          <a:xfrm>
            <a:off x="425450" y="4912360"/>
            <a:ext cx="11764010" cy="1801495"/>
          </a:xfrm>
          <a:prstGeom prst="rect">
            <a:avLst/>
          </a:prstGeom>
          <a:noFill/>
          <a:ln w="9525" cap="flat" cmpd="sng">
            <a:solidFill>
              <a:srgbClr val="FF0000"/>
            </a:solidFill>
            <a:prstDash val="solid"/>
            <a:miter/>
            <a:headEnd type="none" w="med" len="med"/>
            <a:tailEnd type="none" w="med" len="med"/>
          </a:ln>
          <a:effectLst>
            <a:prstShdw prst="shdw17" dist="17961" dir="2699999">
              <a:srgbClr val="708688"/>
            </a:prstShdw>
          </a:effectLst>
          <a:extLst>
            <a:ext uri="{909E8E84-426E-40DD-AFC4-6F175D3DCCD1}">
              <a14:hiddenFill xmlns:a14="http://schemas.microsoft.com/office/drawing/2010/main">
                <a:solidFill>
                  <a:srgbClr val="FFFF00"/>
                </a:solidFill>
              </a14:hiddenFill>
            </a:ext>
          </a:extLst>
        </p:spPr>
        <p:txBody>
          <a:bodyPr wrap="square" lIns="100302" tIns="50150" rIns="100302" bIns="50150" anchor="ctr">
            <a:spAutoFit/>
            <a:scene3d>
              <a:camera prst="orthographicFront"/>
              <a:lightRig rig="threePt" dir="t"/>
            </a:scene3d>
          </a:bodyPr>
          <a:lstStyle/>
          <a:p>
            <a:pPr indent="273050" eaLnBrk="0" hangingPunct="0"/>
            <a:r>
              <a:rPr lang="en-US" altLang="zh-CN" sz="3690" b="1">
                <a:latin typeface="黑体" panose="02010609060101010101" pitchFamily="49" charset="-122"/>
                <a:ea typeface="黑体" panose="02010609060101010101" pitchFamily="49" charset="-122"/>
              </a:rPr>
              <a:t> </a:t>
            </a:r>
            <a:r>
              <a:rPr lang="zh-CN" altLang="en-US" sz="3690" b="1">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加入</a:t>
            </a:r>
            <a:r>
              <a:rPr lang="en-US" altLang="zh-CN" sz="3690" b="1">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WTO</a:t>
            </a:r>
            <a:r>
              <a:rPr lang="zh-CN" altLang="en-US" sz="3690" b="1">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为我国参与经济全球化开辟了新途径，为国民经济和社会发展开拓了新空间。机遇与挑战并存。长期来看，利大于弊。</a:t>
            </a:r>
            <a:endParaRPr lang="zh-CN" altLang="en-US" sz="369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4967"/>
                                        </p:tgtEl>
                                        <p:attrNameLst>
                                          <p:attrName>style.visibility</p:attrName>
                                        </p:attrNameLst>
                                      </p:cBhvr>
                                      <p:to>
                                        <p:strVal val="visible"/>
                                      </p:to>
                                    </p:set>
                                    <p:animEffect transition="in" filter="blinds(horizontal)">
                                      <p:cBhvr>
                                        <p:cTn id="7" dur="500"/>
                                        <p:tgtEl>
                                          <p:spTgt spid="4249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blinds(horizontal)">
                                      <p:cBhvr>
                                        <p:cTn id="1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7" grpId="0" bldLvl="0" animBg="1"/>
      <p:bldP spid="28675" grpId="0"/>
      <p:bldP spid="4710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4226" y="680887"/>
            <a:ext cx="4423088" cy="6396886"/>
          </a:xfrm>
          <a:prstGeom prst="rect">
            <a:avLst/>
          </a:prstGeom>
        </p:spPr>
      </p:pic>
      <p:sp>
        <p:nvSpPr>
          <p:cNvPr id="3" name="椭圆 2"/>
          <p:cNvSpPr/>
          <p:nvPr/>
        </p:nvSpPr>
        <p:spPr>
          <a:xfrm>
            <a:off x="3153011" y="6266267"/>
            <a:ext cx="540060"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4701183" y="6517035"/>
            <a:ext cx="2592288" cy="583565"/>
          </a:xfrm>
          <a:prstGeom prst="rect">
            <a:avLst/>
          </a:prstGeom>
          <a:noFill/>
        </p:spPr>
        <p:txBody>
          <a:bodyPr wrap="square" rtlCol="0">
            <a:spAutoFit/>
          </a:bodyPr>
          <a:lstStyle/>
          <a:p>
            <a:r>
              <a:rPr lang="en-US" altLang="zh-CN" sz="3200" b="1" dirty="0">
                <a:solidFill>
                  <a:srgbClr val="002060"/>
                </a:solidFill>
              </a:rPr>
              <a:t>2001-2005</a:t>
            </a:r>
            <a:r>
              <a:rPr lang="zh-CN" altLang="en-US" sz="3200" b="1" dirty="0">
                <a:solidFill>
                  <a:srgbClr val="002060"/>
                </a:solidFill>
              </a:rPr>
              <a:t>年</a:t>
            </a:r>
            <a:endParaRPr lang="zh-CN" altLang="en-US" sz="3200" b="1" dirty="0">
              <a:solidFill>
                <a:srgbClr val="002060"/>
              </a:solidFill>
            </a:endParaRPr>
          </a:p>
        </p:txBody>
      </p:sp>
      <p:sp>
        <p:nvSpPr>
          <p:cNvPr id="5" name="矩形 4"/>
          <p:cNvSpPr/>
          <p:nvPr/>
        </p:nvSpPr>
        <p:spPr>
          <a:xfrm>
            <a:off x="1316312" y="87630"/>
            <a:ext cx="9608029"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三、大步前进</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加入世贸组织</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pic>
        <p:nvPicPr>
          <p:cNvPr id="8" name="图片 7"/>
          <p:cNvPicPr>
            <a:picLocks noChangeAspect="1"/>
          </p:cNvPicPr>
          <p:nvPr/>
        </p:nvPicPr>
        <p:blipFill>
          <a:blip r:embed="rId2"/>
          <a:stretch>
            <a:fillRect/>
          </a:stretch>
        </p:blipFill>
        <p:spPr>
          <a:xfrm>
            <a:off x="7293472" y="684216"/>
            <a:ext cx="4214522" cy="6532509"/>
          </a:xfrm>
          <a:prstGeom prst="rect">
            <a:avLst/>
          </a:prstGeom>
        </p:spPr>
      </p:pic>
      <p:sp>
        <p:nvSpPr>
          <p:cNvPr id="9" name="椭圆 8"/>
          <p:cNvSpPr/>
          <p:nvPr/>
        </p:nvSpPr>
        <p:spPr>
          <a:xfrm>
            <a:off x="9957767" y="6048983"/>
            <a:ext cx="360040"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470550" y="6415926"/>
            <a:ext cx="2592288" cy="584775"/>
          </a:xfrm>
          <a:prstGeom prst="rect">
            <a:avLst/>
          </a:prstGeom>
          <a:noFill/>
        </p:spPr>
        <p:txBody>
          <a:bodyPr wrap="square" rtlCol="0">
            <a:spAutoFit/>
          </a:bodyPr>
          <a:lstStyle/>
          <a:p>
            <a:r>
              <a:rPr lang="en-US" altLang="zh-CN" sz="3200" b="1" dirty="0">
                <a:solidFill>
                  <a:srgbClr val="002060"/>
                </a:solidFill>
              </a:rPr>
              <a:t>2003</a:t>
            </a:r>
            <a:r>
              <a:rPr lang="zh-CN" altLang="en-US" sz="3200" b="1" dirty="0">
                <a:solidFill>
                  <a:srgbClr val="002060"/>
                </a:solidFill>
              </a:rPr>
              <a:t>年</a:t>
            </a:r>
            <a:endParaRPr lang="zh-CN" altLang="en-US" sz="3200" b="1" dirty="0">
              <a:solidFill>
                <a:srgbClr val="002060"/>
              </a:solidFill>
            </a:endParaRPr>
          </a:p>
        </p:txBody>
      </p:sp>
      <p:sp>
        <p:nvSpPr>
          <p:cNvPr id="11" name="TextBox 10"/>
          <p:cNvSpPr txBox="1"/>
          <p:nvPr/>
        </p:nvSpPr>
        <p:spPr>
          <a:xfrm>
            <a:off x="5536402" y="952662"/>
            <a:ext cx="921385" cy="6708453"/>
          </a:xfrm>
          <a:prstGeom prst="rect">
            <a:avLst/>
          </a:prstGeom>
          <a:noFill/>
        </p:spPr>
        <p:txBody>
          <a:bodyPr vert="eaVert" wrap="square" rtlCol="0">
            <a:spAutoFit/>
          </a:bodyPr>
          <a:lstStyle/>
          <a:p>
            <a:pPr algn="l"/>
            <a:r>
              <a:rPr lang="zh-CN" altLang="en-US" sz="4800" b="1" kern="1500" spc="500" dirty="0">
                <a:solidFill>
                  <a:srgbClr val="C00000"/>
                </a:solidFill>
                <a:latin typeface="汉仪尚巍手书W" pitchFamily="18" charset="-122"/>
                <a:ea typeface="汉仪尚巍手书W" pitchFamily="18" charset="-122"/>
              </a:rPr>
              <a:t>中国的华丽逆袭</a:t>
            </a:r>
            <a:endParaRPr lang="zh-CN" altLang="en-US" sz="4800" b="1" kern="1500" spc="500" dirty="0">
              <a:solidFill>
                <a:srgbClr val="C00000"/>
              </a:solidFill>
              <a:latin typeface="汉仪尚巍手书W" pitchFamily="18" charset="-122"/>
              <a:ea typeface="汉仪尚巍手书W"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25687" y="159885"/>
            <a:ext cx="9608029" cy="553720"/>
          </a:xfrm>
          <a:prstGeom prst="rect">
            <a:avLst/>
          </a:prstGeom>
        </p:spPr>
        <p:txBody>
          <a:bodyPr wrap="square" lIns="0" tIns="0" rIns="0" bIns="0">
            <a:spAutoFit/>
          </a:bodyPr>
          <a:lstStyle/>
          <a:p>
            <a:pPr algn="ct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三、大步前进</a:t>
            </a:r>
            <a:r>
              <a:rPr lang="en-US" altLang="zh-CN"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加入世贸组织</a:t>
            </a:r>
            <a:endParaRPr lang="zh-CN" altLang="en-US" sz="36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grpSp>
        <p:nvGrpSpPr>
          <p:cNvPr id="6" name="Group 67"/>
          <p:cNvGrpSpPr/>
          <p:nvPr/>
        </p:nvGrpSpPr>
        <p:grpSpPr>
          <a:xfrm>
            <a:off x="142104" y="1641957"/>
            <a:ext cx="3427573" cy="3818491"/>
            <a:chOff x="950284" y="2059774"/>
            <a:chExt cx="3788406" cy="4012600"/>
          </a:xfrm>
        </p:grpSpPr>
        <p:sp>
          <p:nvSpPr>
            <p:cNvPr id="7" name="Freeform 5"/>
            <p:cNvSpPr/>
            <p:nvPr/>
          </p:nvSpPr>
          <p:spPr bwMode="auto">
            <a:xfrm>
              <a:off x="1863217" y="5309576"/>
              <a:ext cx="843589" cy="762798"/>
            </a:xfrm>
            <a:custGeom>
              <a:avLst/>
              <a:gdLst>
                <a:gd name="T0" fmla="*/ 1253 w 1253"/>
                <a:gd name="T1" fmla="*/ 1133 h 1133"/>
                <a:gd name="T2" fmla="*/ 0 w 1253"/>
                <a:gd name="T3" fmla="*/ 1133 h 1133"/>
                <a:gd name="T4" fmla="*/ 151 w 1253"/>
                <a:gd name="T5" fmla="*/ 0 h 1133"/>
                <a:gd name="T6" fmla="*/ 1102 w 1253"/>
                <a:gd name="T7" fmla="*/ 0 h 1133"/>
                <a:gd name="T8" fmla="*/ 1253 w 1253"/>
                <a:gd name="T9" fmla="*/ 1133 h 1133"/>
              </a:gdLst>
              <a:ahLst/>
              <a:cxnLst>
                <a:cxn ang="0">
                  <a:pos x="T0" y="T1"/>
                </a:cxn>
                <a:cxn ang="0">
                  <a:pos x="T2" y="T3"/>
                </a:cxn>
                <a:cxn ang="0">
                  <a:pos x="T4" y="T5"/>
                </a:cxn>
                <a:cxn ang="0">
                  <a:pos x="T6" y="T7"/>
                </a:cxn>
                <a:cxn ang="0">
                  <a:pos x="T8" y="T9"/>
                </a:cxn>
              </a:cxnLst>
              <a:rect l="0" t="0" r="r" b="b"/>
              <a:pathLst>
                <a:path w="1253" h="1133">
                  <a:moveTo>
                    <a:pt x="1253" y="1133"/>
                  </a:moveTo>
                  <a:lnTo>
                    <a:pt x="0" y="1133"/>
                  </a:lnTo>
                  <a:lnTo>
                    <a:pt x="151" y="0"/>
                  </a:lnTo>
                  <a:lnTo>
                    <a:pt x="1102" y="0"/>
                  </a:lnTo>
                  <a:lnTo>
                    <a:pt x="1253" y="1133"/>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6"/>
            <p:cNvSpPr/>
            <p:nvPr/>
          </p:nvSpPr>
          <p:spPr bwMode="auto">
            <a:xfrm>
              <a:off x="1894860" y="5309576"/>
              <a:ext cx="778283" cy="517733"/>
            </a:xfrm>
            <a:custGeom>
              <a:avLst/>
              <a:gdLst>
                <a:gd name="T0" fmla="*/ 1156 w 1156"/>
                <a:gd name="T1" fmla="*/ 769 h 769"/>
                <a:gd name="T2" fmla="*/ 1055 w 1156"/>
                <a:gd name="T3" fmla="*/ 0 h 769"/>
                <a:gd name="T4" fmla="*/ 104 w 1156"/>
                <a:gd name="T5" fmla="*/ 0 h 769"/>
                <a:gd name="T6" fmla="*/ 0 w 1156"/>
                <a:gd name="T7" fmla="*/ 769 h 769"/>
                <a:gd name="T8" fmla="*/ 1156 w 1156"/>
                <a:gd name="T9" fmla="*/ 769 h 769"/>
              </a:gdLst>
              <a:ahLst/>
              <a:cxnLst>
                <a:cxn ang="0">
                  <a:pos x="T0" y="T1"/>
                </a:cxn>
                <a:cxn ang="0">
                  <a:pos x="T2" y="T3"/>
                </a:cxn>
                <a:cxn ang="0">
                  <a:pos x="T4" y="T5"/>
                </a:cxn>
                <a:cxn ang="0">
                  <a:pos x="T6" y="T7"/>
                </a:cxn>
                <a:cxn ang="0">
                  <a:pos x="T8" y="T9"/>
                </a:cxn>
              </a:cxnLst>
              <a:rect l="0" t="0" r="r" b="b"/>
              <a:pathLst>
                <a:path w="1156" h="769">
                  <a:moveTo>
                    <a:pt x="1156" y="769"/>
                  </a:moveTo>
                  <a:lnTo>
                    <a:pt x="1055" y="0"/>
                  </a:lnTo>
                  <a:lnTo>
                    <a:pt x="104" y="0"/>
                  </a:lnTo>
                  <a:lnTo>
                    <a:pt x="0" y="769"/>
                  </a:lnTo>
                  <a:lnTo>
                    <a:pt x="1156" y="769"/>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7"/>
            <p:cNvSpPr/>
            <p:nvPr/>
          </p:nvSpPr>
          <p:spPr bwMode="auto">
            <a:xfrm>
              <a:off x="950284" y="3625092"/>
              <a:ext cx="2668783" cy="1956479"/>
            </a:xfrm>
            <a:custGeom>
              <a:avLst/>
              <a:gdLst>
                <a:gd name="T0" fmla="*/ 1676 w 1676"/>
                <a:gd name="T1" fmla="*/ 1196 h 1229"/>
                <a:gd name="T2" fmla="*/ 1643 w 1676"/>
                <a:gd name="T3" fmla="*/ 1229 h 1229"/>
                <a:gd name="T4" fmla="*/ 33 w 1676"/>
                <a:gd name="T5" fmla="*/ 1229 h 1229"/>
                <a:gd name="T6" fmla="*/ 0 w 1676"/>
                <a:gd name="T7" fmla="*/ 1196 h 1229"/>
                <a:gd name="T8" fmla="*/ 0 w 1676"/>
                <a:gd name="T9" fmla="*/ 32 h 1229"/>
                <a:gd name="T10" fmla="*/ 33 w 1676"/>
                <a:gd name="T11" fmla="*/ 0 h 1229"/>
                <a:gd name="T12" fmla="*/ 1643 w 1676"/>
                <a:gd name="T13" fmla="*/ 0 h 1229"/>
                <a:gd name="T14" fmla="*/ 1676 w 1676"/>
                <a:gd name="T15" fmla="*/ 32 h 1229"/>
                <a:gd name="T16" fmla="*/ 1676 w 1676"/>
                <a:gd name="T17" fmla="*/ 1196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6" h="1229">
                  <a:moveTo>
                    <a:pt x="1676" y="1196"/>
                  </a:moveTo>
                  <a:cubicBezTo>
                    <a:pt x="1676" y="1214"/>
                    <a:pt x="1661" y="1229"/>
                    <a:pt x="1643" y="1229"/>
                  </a:cubicBezTo>
                  <a:cubicBezTo>
                    <a:pt x="33" y="1229"/>
                    <a:pt x="33" y="1229"/>
                    <a:pt x="33" y="1229"/>
                  </a:cubicBezTo>
                  <a:cubicBezTo>
                    <a:pt x="15" y="1229"/>
                    <a:pt x="0" y="1214"/>
                    <a:pt x="0" y="1196"/>
                  </a:cubicBezTo>
                  <a:cubicBezTo>
                    <a:pt x="0" y="32"/>
                    <a:pt x="0" y="32"/>
                    <a:pt x="0" y="32"/>
                  </a:cubicBezTo>
                  <a:cubicBezTo>
                    <a:pt x="0" y="15"/>
                    <a:pt x="15" y="0"/>
                    <a:pt x="33" y="0"/>
                  </a:cubicBezTo>
                  <a:cubicBezTo>
                    <a:pt x="1643" y="0"/>
                    <a:pt x="1643" y="0"/>
                    <a:pt x="1643" y="0"/>
                  </a:cubicBezTo>
                  <a:cubicBezTo>
                    <a:pt x="1661" y="0"/>
                    <a:pt x="1676" y="15"/>
                    <a:pt x="1676" y="32"/>
                  </a:cubicBezTo>
                  <a:lnTo>
                    <a:pt x="1676" y="1196"/>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8"/>
            <p:cNvSpPr/>
            <p:nvPr/>
          </p:nvSpPr>
          <p:spPr bwMode="auto">
            <a:xfrm>
              <a:off x="950284" y="5232825"/>
              <a:ext cx="2668783" cy="348746"/>
            </a:xfrm>
            <a:custGeom>
              <a:avLst/>
              <a:gdLst>
                <a:gd name="T0" fmla="*/ 0 w 1676"/>
                <a:gd name="T1" fmla="*/ 0 h 219"/>
                <a:gd name="T2" fmla="*/ 0 w 1676"/>
                <a:gd name="T3" fmla="*/ 186 h 219"/>
                <a:gd name="T4" fmla="*/ 33 w 1676"/>
                <a:gd name="T5" fmla="*/ 219 h 219"/>
                <a:gd name="T6" fmla="*/ 1643 w 1676"/>
                <a:gd name="T7" fmla="*/ 219 h 219"/>
                <a:gd name="T8" fmla="*/ 1676 w 1676"/>
                <a:gd name="T9" fmla="*/ 186 h 219"/>
                <a:gd name="T10" fmla="*/ 1676 w 1676"/>
                <a:gd name="T11" fmla="*/ 0 h 219"/>
                <a:gd name="T12" fmla="*/ 0 w 1676"/>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1676" h="219">
                  <a:moveTo>
                    <a:pt x="0" y="0"/>
                  </a:moveTo>
                  <a:cubicBezTo>
                    <a:pt x="0" y="186"/>
                    <a:pt x="0" y="186"/>
                    <a:pt x="0" y="186"/>
                  </a:cubicBezTo>
                  <a:cubicBezTo>
                    <a:pt x="0" y="204"/>
                    <a:pt x="15" y="219"/>
                    <a:pt x="33" y="219"/>
                  </a:cubicBezTo>
                  <a:cubicBezTo>
                    <a:pt x="1643" y="219"/>
                    <a:pt x="1643" y="219"/>
                    <a:pt x="1643" y="219"/>
                  </a:cubicBezTo>
                  <a:cubicBezTo>
                    <a:pt x="1661" y="219"/>
                    <a:pt x="1676" y="204"/>
                    <a:pt x="1676" y="186"/>
                  </a:cubicBezTo>
                  <a:cubicBezTo>
                    <a:pt x="1676" y="0"/>
                    <a:pt x="1676" y="0"/>
                    <a:pt x="1676" y="0"/>
                  </a:cubicBez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ectangle 9"/>
            <p:cNvSpPr>
              <a:spLocks noChangeArrowheads="1"/>
            </p:cNvSpPr>
            <p:nvPr/>
          </p:nvSpPr>
          <p:spPr bwMode="auto">
            <a:xfrm>
              <a:off x="1074836" y="3722041"/>
              <a:ext cx="2420352" cy="1510784"/>
            </a:xfrm>
            <a:prstGeom prst="rect">
              <a:avLst/>
            </a:prstGeom>
            <a:solidFill>
              <a:schemeClr val="accent3"/>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0"/>
            <p:cNvSpPr/>
            <p:nvPr/>
          </p:nvSpPr>
          <p:spPr bwMode="auto">
            <a:xfrm>
              <a:off x="1709715" y="6025919"/>
              <a:ext cx="1149920" cy="46455"/>
            </a:xfrm>
            <a:custGeom>
              <a:avLst/>
              <a:gdLst>
                <a:gd name="T0" fmla="*/ 693 w 722"/>
                <a:gd name="T1" fmla="*/ 0 h 29"/>
                <a:gd name="T2" fmla="*/ 29 w 722"/>
                <a:gd name="T3" fmla="*/ 0 h 29"/>
                <a:gd name="T4" fmla="*/ 0 w 722"/>
                <a:gd name="T5" fmla="*/ 29 h 29"/>
                <a:gd name="T6" fmla="*/ 722 w 722"/>
                <a:gd name="T7" fmla="*/ 29 h 29"/>
                <a:gd name="T8" fmla="*/ 693 w 722"/>
                <a:gd name="T9" fmla="*/ 0 h 29"/>
              </a:gdLst>
              <a:ahLst/>
              <a:cxnLst>
                <a:cxn ang="0">
                  <a:pos x="T0" y="T1"/>
                </a:cxn>
                <a:cxn ang="0">
                  <a:pos x="T2" y="T3"/>
                </a:cxn>
                <a:cxn ang="0">
                  <a:pos x="T4" y="T5"/>
                </a:cxn>
                <a:cxn ang="0">
                  <a:pos x="T6" y="T7"/>
                </a:cxn>
                <a:cxn ang="0">
                  <a:pos x="T8" y="T9"/>
                </a:cxn>
              </a:cxnLst>
              <a:rect l="0" t="0" r="r" b="b"/>
              <a:pathLst>
                <a:path w="722" h="29">
                  <a:moveTo>
                    <a:pt x="693" y="0"/>
                  </a:moveTo>
                  <a:cubicBezTo>
                    <a:pt x="29" y="0"/>
                    <a:pt x="29" y="0"/>
                    <a:pt x="29" y="0"/>
                  </a:cubicBezTo>
                  <a:cubicBezTo>
                    <a:pt x="13" y="0"/>
                    <a:pt x="0" y="13"/>
                    <a:pt x="0" y="29"/>
                  </a:cubicBezTo>
                  <a:cubicBezTo>
                    <a:pt x="722" y="29"/>
                    <a:pt x="722" y="29"/>
                    <a:pt x="722" y="29"/>
                  </a:cubicBezTo>
                  <a:cubicBezTo>
                    <a:pt x="722" y="13"/>
                    <a:pt x="709" y="0"/>
                    <a:pt x="693" y="0"/>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1"/>
            <p:cNvSpPr>
              <a:spLocks noEditPoints="1"/>
            </p:cNvSpPr>
            <p:nvPr/>
          </p:nvSpPr>
          <p:spPr bwMode="auto">
            <a:xfrm>
              <a:off x="1017920" y="4095878"/>
              <a:ext cx="2542885" cy="1136454"/>
            </a:xfrm>
            <a:custGeom>
              <a:avLst/>
              <a:gdLst>
                <a:gd name="T0" fmla="*/ 1533 w 1597"/>
                <a:gd name="T1" fmla="*/ 472 h 714"/>
                <a:gd name="T2" fmla="*/ 1534 w 1597"/>
                <a:gd name="T3" fmla="*/ 459 h 714"/>
                <a:gd name="T4" fmla="*/ 1396 w 1597"/>
                <a:gd name="T5" fmla="*/ 328 h 714"/>
                <a:gd name="T6" fmla="*/ 1285 w 1597"/>
                <a:gd name="T7" fmla="*/ 381 h 714"/>
                <a:gd name="T8" fmla="*/ 1266 w 1597"/>
                <a:gd name="T9" fmla="*/ 376 h 714"/>
                <a:gd name="T10" fmla="*/ 1107 w 1597"/>
                <a:gd name="T11" fmla="*/ 238 h 714"/>
                <a:gd name="T12" fmla="*/ 1008 w 1597"/>
                <a:gd name="T13" fmla="*/ 271 h 714"/>
                <a:gd name="T14" fmla="*/ 896 w 1597"/>
                <a:gd name="T15" fmla="*/ 208 h 714"/>
                <a:gd name="T16" fmla="*/ 846 w 1597"/>
                <a:gd name="T17" fmla="*/ 218 h 714"/>
                <a:gd name="T18" fmla="*/ 707 w 1597"/>
                <a:gd name="T19" fmla="*/ 107 h 714"/>
                <a:gd name="T20" fmla="*/ 690 w 1597"/>
                <a:gd name="T21" fmla="*/ 108 h 714"/>
                <a:gd name="T22" fmla="*/ 575 w 1597"/>
                <a:gd name="T23" fmla="*/ 0 h 714"/>
                <a:gd name="T24" fmla="*/ 472 w 1597"/>
                <a:gd name="T25" fmla="*/ 61 h 714"/>
                <a:gd name="T26" fmla="*/ 460 w 1597"/>
                <a:gd name="T27" fmla="*/ 59 h 714"/>
                <a:gd name="T28" fmla="*/ 400 w 1597"/>
                <a:gd name="T29" fmla="*/ 116 h 714"/>
                <a:gd name="T30" fmla="*/ 402 w 1597"/>
                <a:gd name="T31" fmla="*/ 133 h 714"/>
                <a:gd name="T32" fmla="*/ 333 w 1597"/>
                <a:gd name="T33" fmla="*/ 210 h 714"/>
                <a:gd name="T34" fmla="*/ 311 w 1597"/>
                <a:gd name="T35" fmla="*/ 208 h 714"/>
                <a:gd name="T36" fmla="*/ 213 w 1597"/>
                <a:gd name="T37" fmla="*/ 286 h 714"/>
                <a:gd name="T38" fmla="*/ 109 w 1597"/>
                <a:gd name="T39" fmla="*/ 437 h 714"/>
                <a:gd name="T40" fmla="*/ 109 w 1597"/>
                <a:gd name="T41" fmla="*/ 451 h 714"/>
                <a:gd name="T42" fmla="*/ 0 w 1597"/>
                <a:gd name="T43" fmla="*/ 633 h 714"/>
                <a:gd name="T44" fmla="*/ 17 w 1597"/>
                <a:gd name="T45" fmla="*/ 714 h 714"/>
                <a:gd name="T46" fmla="*/ 1546 w 1597"/>
                <a:gd name="T47" fmla="*/ 714 h 714"/>
                <a:gd name="T48" fmla="*/ 1597 w 1597"/>
                <a:gd name="T49" fmla="*/ 598 h 714"/>
                <a:gd name="T50" fmla="*/ 1533 w 1597"/>
                <a:gd name="T51" fmla="*/ 472 h 714"/>
                <a:gd name="T52" fmla="*/ 581 w 1597"/>
                <a:gd name="T53" fmla="*/ 390 h 714"/>
                <a:gd name="T54" fmla="*/ 564 w 1597"/>
                <a:gd name="T55" fmla="*/ 356 h 714"/>
                <a:gd name="T56" fmla="*/ 595 w 1597"/>
                <a:gd name="T57" fmla="*/ 319 h 714"/>
                <a:gd name="T58" fmla="*/ 615 w 1597"/>
                <a:gd name="T59" fmla="*/ 340 h 714"/>
                <a:gd name="T60" fmla="*/ 609 w 1597"/>
                <a:gd name="T61" fmla="*/ 376 h 714"/>
                <a:gd name="T62" fmla="*/ 610 w 1597"/>
                <a:gd name="T63" fmla="*/ 382 h 714"/>
                <a:gd name="T64" fmla="*/ 581 w 1597"/>
                <a:gd name="T65" fmla="*/ 39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7" h="714">
                  <a:moveTo>
                    <a:pt x="1533" y="472"/>
                  </a:moveTo>
                  <a:cubicBezTo>
                    <a:pt x="1534" y="468"/>
                    <a:pt x="1534" y="463"/>
                    <a:pt x="1534" y="459"/>
                  </a:cubicBezTo>
                  <a:cubicBezTo>
                    <a:pt x="1534" y="386"/>
                    <a:pt x="1472" y="328"/>
                    <a:pt x="1396" y="328"/>
                  </a:cubicBezTo>
                  <a:cubicBezTo>
                    <a:pt x="1350" y="328"/>
                    <a:pt x="1310" y="349"/>
                    <a:pt x="1285" y="381"/>
                  </a:cubicBezTo>
                  <a:cubicBezTo>
                    <a:pt x="1279" y="379"/>
                    <a:pt x="1273" y="377"/>
                    <a:pt x="1266" y="376"/>
                  </a:cubicBezTo>
                  <a:cubicBezTo>
                    <a:pt x="1259" y="299"/>
                    <a:pt x="1190" y="238"/>
                    <a:pt x="1107" y="238"/>
                  </a:cubicBezTo>
                  <a:cubicBezTo>
                    <a:pt x="1069" y="238"/>
                    <a:pt x="1035" y="251"/>
                    <a:pt x="1008" y="271"/>
                  </a:cubicBezTo>
                  <a:cubicBezTo>
                    <a:pt x="986" y="233"/>
                    <a:pt x="945" y="208"/>
                    <a:pt x="896" y="208"/>
                  </a:cubicBezTo>
                  <a:cubicBezTo>
                    <a:pt x="878" y="208"/>
                    <a:pt x="861" y="211"/>
                    <a:pt x="846" y="218"/>
                  </a:cubicBezTo>
                  <a:cubicBezTo>
                    <a:pt x="835" y="155"/>
                    <a:pt x="777" y="107"/>
                    <a:pt x="707" y="107"/>
                  </a:cubicBezTo>
                  <a:cubicBezTo>
                    <a:pt x="702" y="107"/>
                    <a:pt x="696" y="107"/>
                    <a:pt x="690" y="108"/>
                  </a:cubicBezTo>
                  <a:cubicBezTo>
                    <a:pt x="690" y="48"/>
                    <a:pt x="638" y="0"/>
                    <a:pt x="575" y="0"/>
                  </a:cubicBezTo>
                  <a:cubicBezTo>
                    <a:pt x="530" y="0"/>
                    <a:pt x="491" y="25"/>
                    <a:pt x="472" y="61"/>
                  </a:cubicBezTo>
                  <a:cubicBezTo>
                    <a:pt x="468" y="60"/>
                    <a:pt x="464" y="59"/>
                    <a:pt x="460" y="59"/>
                  </a:cubicBezTo>
                  <a:cubicBezTo>
                    <a:pt x="427" y="59"/>
                    <a:pt x="400" y="85"/>
                    <a:pt x="400" y="116"/>
                  </a:cubicBezTo>
                  <a:cubicBezTo>
                    <a:pt x="400" y="122"/>
                    <a:pt x="401" y="127"/>
                    <a:pt x="402" y="133"/>
                  </a:cubicBezTo>
                  <a:cubicBezTo>
                    <a:pt x="370" y="149"/>
                    <a:pt x="345" y="177"/>
                    <a:pt x="333" y="210"/>
                  </a:cubicBezTo>
                  <a:cubicBezTo>
                    <a:pt x="326" y="209"/>
                    <a:pt x="319" y="208"/>
                    <a:pt x="311" y="208"/>
                  </a:cubicBezTo>
                  <a:cubicBezTo>
                    <a:pt x="262" y="208"/>
                    <a:pt x="221" y="242"/>
                    <a:pt x="213" y="286"/>
                  </a:cubicBezTo>
                  <a:cubicBezTo>
                    <a:pt x="151" y="312"/>
                    <a:pt x="109" y="370"/>
                    <a:pt x="109" y="437"/>
                  </a:cubicBezTo>
                  <a:cubicBezTo>
                    <a:pt x="109" y="442"/>
                    <a:pt x="109" y="446"/>
                    <a:pt x="109" y="451"/>
                  </a:cubicBezTo>
                  <a:cubicBezTo>
                    <a:pt x="44" y="488"/>
                    <a:pt x="0" y="555"/>
                    <a:pt x="0" y="633"/>
                  </a:cubicBezTo>
                  <a:cubicBezTo>
                    <a:pt x="0" y="661"/>
                    <a:pt x="6" y="689"/>
                    <a:pt x="17" y="714"/>
                  </a:cubicBezTo>
                  <a:cubicBezTo>
                    <a:pt x="1546" y="714"/>
                    <a:pt x="1546" y="714"/>
                    <a:pt x="1546" y="714"/>
                  </a:cubicBezTo>
                  <a:cubicBezTo>
                    <a:pt x="1578" y="684"/>
                    <a:pt x="1597" y="644"/>
                    <a:pt x="1597" y="598"/>
                  </a:cubicBezTo>
                  <a:cubicBezTo>
                    <a:pt x="1597" y="547"/>
                    <a:pt x="1572" y="502"/>
                    <a:pt x="1533" y="472"/>
                  </a:cubicBezTo>
                  <a:close/>
                  <a:moveTo>
                    <a:pt x="581" y="390"/>
                  </a:moveTo>
                  <a:cubicBezTo>
                    <a:pt x="578" y="377"/>
                    <a:pt x="572" y="365"/>
                    <a:pt x="564" y="356"/>
                  </a:cubicBezTo>
                  <a:cubicBezTo>
                    <a:pt x="576" y="345"/>
                    <a:pt x="587" y="333"/>
                    <a:pt x="595" y="319"/>
                  </a:cubicBezTo>
                  <a:cubicBezTo>
                    <a:pt x="601" y="327"/>
                    <a:pt x="608" y="334"/>
                    <a:pt x="615" y="340"/>
                  </a:cubicBezTo>
                  <a:cubicBezTo>
                    <a:pt x="611" y="351"/>
                    <a:pt x="609" y="363"/>
                    <a:pt x="609" y="376"/>
                  </a:cubicBezTo>
                  <a:cubicBezTo>
                    <a:pt x="609" y="378"/>
                    <a:pt x="610" y="380"/>
                    <a:pt x="610" y="382"/>
                  </a:cubicBezTo>
                  <a:cubicBezTo>
                    <a:pt x="600" y="384"/>
                    <a:pt x="590" y="386"/>
                    <a:pt x="581" y="390"/>
                  </a:cubicBez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2"/>
            <p:cNvSpPr/>
            <p:nvPr/>
          </p:nvSpPr>
          <p:spPr bwMode="auto">
            <a:xfrm>
              <a:off x="1810030" y="3099280"/>
              <a:ext cx="1890500" cy="1993508"/>
            </a:xfrm>
            <a:custGeom>
              <a:avLst/>
              <a:gdLst>
                <a:gd name="T0" fmla="*/ 1060 w 1187"/>
                <a:gd name="T1" fmla="*/ 0 h 1252"/>
                <a:gd name="T2" fmla="*/ 832 w 1187"/>
                <a:gd name="T3" fmla="*/ 228 h 1252"/>
                <a:gd name="T4" fmla="*/ 729 w 1187"/>
                <a:gd name="T5" fmla="*/ 312 h 1252"/>
                <a:gd name="T6" fmla="*/ 512 w 1187"/>
                <a:gd name="T7" fmla="*/ 432 h 1252"/>
                <a:gd name="T8" fmla="*/ 342 w 1187"/>
                <a:gd name="T9" fmla="*/ 509 h 1252"/>
                <a:gd name="T10" fmla="*/ 222 w 1187"/>
                <a:gd name="T11" fmla="*/ 568 h 1252"/>
                <a:gd name="T12" fmla="*/ 141 w 1187"/>
                <a:gd name="T13" fmla="*/ 619 h 1252"/>
                <a:gd name="T14" fmla="*/ 88 w 1187"/>
                <a:gd name="T15" fmla="*/ 664 h 1252"/>
                <a:gd name="T16" fmla="*/ 53 w 1187"/>
                <a:gd name="T17" fmla="*/ 704 h 1252"/>
                <a:gd name="T18" fmla="*/ 14 w 1187"/>
                <a:gd name="T19" fmla="*/ 777 h 1252"/>
                <a:gd name="T20" fmla="*/ 0 w 1187"/>
                <a:gd name="T21" fmla="*/ 862 h 1252"/>
                <a:gd name="T22" fmla="*/ 15 w 1187"/>
                <a:gd name="T23" fmla="*/ 954 h 1252"/>
                <a:gd name="T24" fmla="*/ 84 w 1187"/>
                <a:gd name="T25" fmla="*/ 1095 h 1252"/>
                <a:gd name="T26" fmla="*/ 210 w 1187"/>
                <a:gd name="T27" fmla="*/ 1252 h 1252"/>
                <a:gd name="T28" fmla="*/ 342 w 1187"/>
                <a:gd name="T29" fmla="*/ 1129 h 1252"/>
                <a:gd name="T30" fmla="*/ 263 w 1187"/>
                <a:gd name="T31" fmla="*/ 1036 h 1252"/>
                <a:gd name="T32" fmla="*/ 197 w 1187"/>
                <a:gd name="T33" fmla="*/ 929 h 1252"/>
                <a:gd name="T34" fmla="*/ 184 w 1187"/>
                <a:gd name="T35" fmla="*/ 890 h 1252"/>
                <a:gd name="T36" fmla="*/ 180 w 1187"/>
                <a:gd name="T37" fmla="*/ 862 h 1252"/>
                <a:gd name="T38" fmla="*/ 183 w 1187"/>
                <a:gd name="T39" fmla="*/ 841 h 1252"/>
                <a:gd name="T40" fmla="*/ 191 w 1187"/>
                <a:gd name="T41" fmla="*/ 822 h 1252"/>
                <a:gd name="T42" fmla="*/ 204 w 1187"/>
                <a:gd name="T43" fmla="*/ 803 h 1252"/>
                <a:gd name="T44" fmla="*/ 249 w 1187"/>
                <a:gd name="T45" fmla="*/ 763 h 1252"/>
                <a:gd name="T46" fmla="*/ 309 w 1187"/>
                <a:gd name="T47" fmla="*/ 726 h 1252"/>
                <a:gd name="T48" fmla="*/ 451 w 1187"/>
                <a:gd name="T49" fmla="*/ 657 h 1252"/>
                <a:gd name="T50" fmla="*/ 707 w 1187"/>
                <a:gd name="T51" fmla="*/ 535 h 1252"/>
                <a:gd name="T52" fmla="*/ 838 w 1187"/>
                <a:gd name="T53" fmla="*/ 456 h 1252"/>
                <a:gd name="T54" fmla="*/ 959 w 1187"/>
                <a:gd name="T55" fmla="*/ 355 h 1252"/>
                <a:gd name="T56" fmla="*/ 1152 w 1187"/>
                <a:gd name="T57" fmla="*/ 162 h 1252"/>
                <a:gd name="T58" fmla="*/ 1181 w 1187"/>
                <a:gd name="T59" fmla="*/ 133 h 1252"/>
                <a:gd name="T60" fmla="*/ 1187 w 1187"/>
                <a:gd name="T61" fmla="*/ 127 h 1252"/>
                <a:gd name="T62" fmla="*/ 1060 w 1187"/>
                <a:gd name="T63"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7" h="1252">
                  <a:moveTo>
                    <a:pt x="1060" y="0"/>
                  </a:moveTo>
                  <a:cubicBezTo>
                    <a:pt x="1060" y="0"/>
                    <a:pt x="1043" y="16"/>
                    <a:pt x="832" y="228"/>
                  </a:cubicBezTo>
                  <a:cubicBezTo>
                    <a:pt x="801" y="258"/>
                    <a:pt x="766" y="286"/>
                    <a:pt x="729" y="312"/>
                  </a:cubicBezTo>
                  <a:cubicBezTo>
                    <a:pt x="663" y="358"/>
                    <a:pt x="588" y="396"/>
                    <a:pt x="512" y="432"/>
                  </a:cubicBezTo>
                  <a:cubicBezTo>
                    <a:pt x="455" y="459"/>
                    <a:pt x="397" y="484"/>
                    <a:pt x="342" y="509"/>
                  </a:cubicBezTo>
                  <a:cubicBezTo>
                    <a:pt x="300" y="528"/>
                    <a:pt x="260" y="547"/>
                    <a:pt x="222" y="568"/>
                  </a:cubicBezTo>
                  <a:cubicBezTo>
                    <a:pt x="194" y="584"/>
                    <a:pt x="167" y="600"/>
                    <a:pt x="141" y="619"/>
                  </a:cubicBezTo>
                  <a:cubicBezTo>
                    <a:pt x="122" y="633"/>
                    <a:pt x="104" y="648"/>
                    <a:pt x="88" y="664"/>
                  </a:cubicBezTo>
                  <a:cubicBezTo>
                    <a:pt x="75" y="677"/>
                    <a:pt x="63" y="690"/>
                    <a:pt x="53" y="704"/>
                  </a:cubicBezTo>
                  <a:cubicBezTo>
                    <a:pt x="37" y="726"/>
                    <a:pt x="24" y="751"/>
                    <a:pt x="14" y="777"/>
                  </a:cubicBezTo>
                  <a:cubicBezTo>
                    <a:pt x="5" y="804"/>
                    <a:pt x="0" y="833"/>
                    <a:pt x="0" y="862"/>
                  </a:cubicBezTo>
                  <a:cubicBezTo>
                    <a:pt x="0" y="893"/>
                    <a:pt x="5" y="923"/>
                    <a:pt x="15" y="954"/>
                  </a:cubicBezTo>
                  <a:cubicBezTo>
                    <a:pt x="29" y="1000"/>
                    <a:pt x="52" y="1046"/>
                    <a:pt x="84" y="1095"/>
                  </a:cubicBezTo>
                  <a:cubicBezTo>
                    <a:pt x="116" y="1144"/>
                    <a:pt x="158" y="1196"/>
                    <a:pt x="210" y="1252"/>
                  </a:cubicBezTo>
                  <a:cubicBezTo>
                    <a:pt x="342" y="1129"/>
                    <a:pt x="342" y="1129"/>
                    <a:pt x="342" y="1129"/>
                  </a:cubicBezTo>
                  <a:cubicBezTo>
                    <a:pt x="310" y="1096"/>
                    <a:pt x="284" y="1065"/>
                    <a:pt x="263" y="1036"/>
                  </a:cubicBezTo>
                  <a:cubicBezTo>
                    <a:pt x="231" y="994"/>
                    <a:pt x="209" y="958"/>
                    <a:pt x="197" y="929"/>
                  </a:cubicBezTo>
                  <a:cubicBezTo>
                    <a:pt x="191" y="914"/>
                    <a:pt x="186" y="901"/>
                    <a:pt x="184" y="890"/>
                  </a:cubicBezTo>
                  <a:cubicBezTo>
                    <a:pt x="181" y="879"/>
                    <a:pt x="180" y="870"/>
                    <a:pt x="180" y="862"/>
                  </a:cubicBezTo>
                  <a:cubicBezTo>
                    <a:pt x="180" y="854"/>
                    <a:pt x="181" y="847"/>
                    <a:pt x="183" y="841"/>
                  </a:cubicBezTo>
                  <a:cubicBezTo>
                    <a:pt x="185" y="834"/>
                    <a:pt x="187" y="829"/>
                    <a:pt x="191" y="822"/>
                  </a:cubicBezTo>
                  <a:cubicBezTo>
                    <a:pt x="194" y="816"/>
                    <a:pt x="198" y="810"/>
                    <a:pt x="204" y="803"/>
                  </a:cubicBezTo>
                  <a:cubicBezTo>
                    <a:pt x="214" y="791"/>
                    <a:pt x="229" y="777"/>
                    <a:pt x="249" y="763"/>
                  </a:cubicBezTo>
                  <a:cubicBezTo>
                    <a:pt x="266" y="751"/>
                    <a:pt x="286" y="738"/>
                    <a:pt x="309" y="726"/>
                  </a:cubicBezTo>
                  <a:cubicBezTo>
                    <a:pt x="349" y="703"/>
                    <a:pt x="398" y="681"/>
                    <a:pt x="451" y="657"/>
                  </a:cubicBezTo>
                  <a:cubicBezTo>
                    <a:pt x="530" y="621"/>
                    <a:pt x="619" y="583"/>
                    <a:pt x="707" y="535"/>
                  </a:cubicBezTo>
                  <a:cubicBezTo>
                    <a:pt x="752" y="512"/>
                    <a:pt x="796" y="485"/>
                    <a:pt x="838" y="456"/>
                  </a:cubicBezTo>
                  <a:cubicBezTo>
                    <a:pt x="880" y="426"/>
                    <a:pt x="921" y="393"/>
                    <a:pt x="959" y="355"/>
                  </a:cubicBezTo>
                  <a:cubicBezTo>
                    <a:pt x="1065" y="249"/>
                    <a:pt x="1122" y="192"/>
                    <a:pt x="1152" y="162"/>
                  </a:cubicBezTo>
                  <a:cubicBezTo>
                    <a:pt x="1168" y="146"/>
                    <a:pt x="1176" y="138"/>
                    <a:pt x="1181" y="133"/>
                  </a:cubicBezTo>
                  <a:cubicBezTo>
                    <a:pt x="1186" y="128"/>
                    <a:pt x="1187" y="127"/>
                    <a:pt x="1187" y="127"/>
                  </a:cubicBezTo>
                  <a:lnTo>
                    <a:pt x="1060" y="0"/>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3"/>
            <p:cNvSpPr/>
            <p:nvPr/>
          </p:nvSpPr>
          <p:spPr bwMode="auto">
            <a:xfrm>
              <a:off x="1194002" y="4629588"/>
              <a:ext cx="1920124" cy="603237"/>
            </a:xfrm>
            <a:custGeom>
              <a:avLst/>
              <a:gdLst>
                <a:gd name="T0" fmla="*/ 38 w 1206"/>
                <a:gd name="T1" fmla="*/ 379 h 379"/>
                <a:gd name="T2" fmla="*/ 0 w 1206"/>
                <a:gd name="T3" fmla="*/ 287 h 379"/>
                <a:gd name="T4" fmla="*/ 48 w 1206"/>
                <a:gd name="T5" fmla="*/ 186 h 379"/>
                <a:gd name="T6" fmla="*/ 48 w 1206"/>
                <a:gd name="T7" fmla="*/ 176 h 379"/>
                <a:gd name="T8" fmla="*/ 152 w 1206"/>
                <a:gd name="T9" fmla="*/ 71 h 379"/>
                <a:gd name="T10" fmla="*/ 236 w 1206"/>
                <a:gd name="T11" fmla="*/ 114 h 379"/>
                <a:gd name="T12" fmla="*/ 250 w 1206"/>
                <a:gd name="T13" fmla="*/ 110 h 379"/>
                <a:gd name="T14" fmla="*/ 370 w 1206"/>
                <a:gd name="T15" fmla="*/ 0 h 379"/>
                <a:gd name="T16" fmla="*/ 487 w 1206"/>
                <a:gd name="T17" fmla="*/ 91 h 379"/>
                <a:gd name="T18" fmla="*/ 501 w 1206"/>
                <a:gd name="T19" fmla="*/ 89 h 379"/>
                <a:gd name="T20" fmla="*/ 552 w 1206"/>
                <a:gd name="T21" fmla="*/ 110 h 379"/>
                <a:gd name="T22" fmla="*/ 552 w 1206"/>
                <a:gd name="T23" fmla="*/ 110 h 379"/>
                <a:gd name="T24" fmla="*/ 649 w 1206"/>
                <a:gd name="T25" fmla="*/ 13 h 379"/>
                <a:gd name="T26" fmla="*/ 746 w 1206"/>
                <a:gd name="T27" fmla="*/ 110 h 379"/>
                <a:gd name="T28" fmla="*/ 746 w 1206"/>
                <a:gd name="T29" fmla="*/ 115 h 379"/>
                <a:gd name="T30" fmla="*/ 767 w 1206"/>
                <a:gd name="T31" fmla="*/ 121 h 379"/>
                <a:gd name="T32" fmla="*/ 827 w 1206"/>
                <a:gd name="T33" fmla="*/ 71 h 379"/>
                <a:gd name="T34" fmla="*/ 877 w 1206"/>
                <a:gd name="T35" fmla="*/ 98 h 379"/>
                <a:gd name="T36" fmla="*/ 993 w 1206"/>
                <a:gd name="T37" fmla="*/ 27 h 379"/>
                <a:gd name="T38" fmla="*/ 1124 w 1206"/>
                <a:gd name="T39" fmla="*/ 158 h 379"/>
                <a:gd name="T40" fmla="*/ 1123 w 1206"/>
                <a:gd name="T41" fmla="*/ 170 h 379"/>
                <a:gd name="T42" fmla="*/ 1206 w 1206"/>
                <a:gd name="T43" fmla="*/ 314 h 379"/>
                <a:gd name="T44" fmla="*/ 1193 w 1206"/>
                <a:gd name="T45" fmla="*/ 379 h 379"/>
                <a:gd name="T46" fmla="*/ 38 w 1206"/>
                <a:gd name="T4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6" h="379">
                  <a:moveTo>
                    <a:pt x="38" y="379"/>
                  </a:moveTo>
                  <a:cubicBezTo>
                    <a:pt x="15" y="355"/>
                    <a:pt x="0" y="323"/>
                    <a:pt x="0" y="287"/>
                  </a:cubicBezTo>
                  <a:cubicBezTo>
                    <a:pt x="0" y="246"/>
                    <a:pt x="19" y="210"/>
                    <a:pt x="48" y="186"/>
                  </a:cubicBezTo>
                  <a:cubicBezTo>
                    <a:pt x="48" y="183"/>
                    <a:pt x="48" y="179"/>
                    <a:pt x="48" y="176"/>
                  </a:cubicBezTo>
                  <a:cubicBezTo>
                    <a:pt x="48" y="118"/>
                    <a:pt x="94" y="71"/>
                    <a:pt x="152" y="71"/>
                  </a:cubicBezTo>
                  <a:cubicBezTo>
                    <a:pt x="186" y="71"/>
                    <a:pt x="217" y="88"/>
                    <a:pt x="236" y="114"/>
                  </a:cubicBezTo>
                  <a:cubicBezTo>
                    <a:pt x="240" y="112"/>
                    <a:pt x="245" y="111"/>
                    <a:pt x="250" y="110"/>
                  </a:cubicBezTo>
                  <a:cubicBezTo>
                    <a:pt x="256" y="49"/>
                    <a:pt x="307" y="0"/>
                    <a:pt x="370" y="0"/>
                  </a:cubicBezTo>
                  <a:cubicBezTo>
                    <a:pt x="427" y="0"/>
                    <a:pt x="474" y="39"/>
                    <a:pt x="487" y="91"/>
                  </a:cubicBezTo>
                  <a:cubicBezTo>
                    <a:pt x="492" y="90"/>
                    <a:pt x="496" y="89"/>
                    <a:pt x="501" y="89"/>
                  </a:cubicBezTo>
                  <a:cubicBezTo>
                    <a:pt x="521" y="89"/>
                    <a:pt x="539" y="97"/>
                    <a:pt x="552" y="110"/>
                  </a:cubicBezTo>
                  <a:cubicBezTo>
                    <a:pt x="552" y="110"/>
                    <a:pt x="552" y="110"/>
                    <a:pt x="552" y="110"/>
                  </a:cubicBezTo>
                  <a:cubicBezTo>
                    <a:pt x="552" y="56"/>
                    <a:pt x="596" y="13"/>
                    <a:pt x="649" y="13"/>
                  </a:cubicBezTo>
                  <a:cubicBezTo>
                    <a:pt x="703" y="13"/>
                    <a:pt x="746" y="56"/>
                    <a:pt x="746" y="110"/>
                  </a:cubicBezTo>
                  <a:cubicBezTo>
                    <a:pt x="746" y="111"/>
                    <a:pt x="746" y="113"/>
                    <a:pt x="746" y="115"/>
                  </a:cubicBezTo>
                  <a:cubicBezTo>
                    <a:pt x="753" y="116"/>
                    <a:pt x="760" y="118"/>
                    <a:pt x="767" y="121"/>
                  </a:cubicBezTo>
                  <a:cubicBezTo>
                    <a:pt x="773" y="93"/>
                    <a:pt x="797" y="71"/>
                    <a:pt x="827" y="71"/>
                  </a:cubicBezTo>
                  <a:cubicBezTo>
                    <a:pt x="848" y="71"/>
                    <a:pt x="866" y="82"/>
                    <a:pt x="877" y="98"/>
                  </a:cubicBezTo>
                  <a:cubicBezTo>
                    <a:pt x="899" y="56"/>
                    <a:pt x="943" y="27"/>
                    <a:pt x="993" y="27"/>
                  </a:cubicBezTo>
                  <a:cubicBezTo>
                    <a:pt x="1065" y="27"/>
                    <a:pt x="1124" y="86"/>
                    <a:pt x="1124" y="158"/>
                  </a:cubicBezTo>
                  <a:cubicBezTo>
                    <a:pt x="1124" y="162"/>
                    <a:pt x="1124" y="166"/>
                    <a:pt x="1123" y="170"/>
                  </a:cubicBezTo>
                  <a:cubicBezTo>
                    <a:pt x="1173" y="199"/>
                    <a:pt x="1206" y="253"/>
                    <a:pt x="1206" y="314"/>
                  </a:cubicBezTo>
                  <a:cubicBezTo>
                    <a:pt x="1206" y="337"/>
                    <a:pt x="1201" y="359"/>
                    <a:pt x="1193" y="379"/>
                  </a:cubicBezTo>
                  <a:lnTo>
                    <a:pt x="38" y="379"/>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4"/>
            <p:cNvSpPr/>
            <p:nvPr/>
          </p:nvSpPr>
          <p:spPr bwMode="auto">
            <a:xfrm>
              <a:off x="1845713" y="3123517"/>
              <a:ext cx="1829234" cy="1945707"/>
            </a:xfrm>
            <a:custGeom>
              <a:avLst/>
              <a:gdLst>
                <a:gd name="T0" fmla="*/ 1053 w 1149"/>
                <a:gd name="T1" fmla="*/ 0 h 1222"/>
                <a:gd name="T2" fmla="*/ 825 w 1149"/>
                <a:gd name="T3" fmla="*/ 228 h 1222"/>
                <a:gd name="T4" fmla="*/ 597 w 1149"/>
                <a:gd name="T5" fmla="*/ 389 h 1222"/>
                <a:gd name="T6" fmla="*/ 401 w 1149"/>
                <a:gd name="T7" fmla="*/ 481 h 1222"/>
                <a:gd name="T8" fmla="*/ 260 w 1149"/>
                <a:gd name="T9" fmla="*/ 547 h 1222"/>
                <a:gd name="T10" fmla="*/ 165 w 1149"/>
                <a:gd name="T11" fmla="*/ 600 h 1222"/>
                <a:gd name="T12" fmla="*/ 102 w 1149"/>
                <a:gd name="T13" fmla="*/ 645 h 1222"/>
                <a:gd name="T14" fmla="*/ 62 w 1149"/>
                <a:gd name="T15" fmla="*/ 686 h 1222"/>
                <a:gd name="T16" fmla="*/ 17 w 1149"/>
                <a:gd name="T17" fmla="*/ 759 h 1222"/>
                <a:gd name="T18" fmla="*/ 0 w 1149"/>
                <a:gd name="T19" fmla="*/ 847 h 1222"/>
                <a:gd name="T20" fmla="*/ 14 w 1149"/>
                <a:gd name="T21" fmla="*/ 933 h 1222"/>
                <a:gd name="T22" fmla="*/ 80 w 1149"/>
                <a:gd name="T23" fmla="*/ 1068 h 1222"/>
                <a:gd name="T24" fmla="*/ 204 w 1149"/>
                <a:gd name="T25" fmla="*/ 1222 h 1222"/>
                <a:gd name="T26" fmla="*/ 304 w 1149"/>
                <a:gd name="T27" fmla="*/ 1129 h 1222"/>
                <a:gd name="T28" fmla="*/ 223 w 1149"/>
                <a:gd name="T29" fmla="*/ 1035 h 1222"/>
                <a:gd name="T30" fmla="*/ 155 w 1149"/>
                <a:gd name="T31" fmla="*/ 922 h 1222"/>
                <a:gd name="T32" fmla="*/ 140 w 1149"/>
                <a:gd name="T33" fmla="*/ 880 h 1222"/>
                <a:gd name="T34" fmla="*/ 136 w 1149"/>
                <a:gd name="T35" fmla="*/ 847 h 1222"/>
                <a:gd name="T36" fmla="*/ 140 w 1149"/>
                <a:gd name="T37" fmla="*/ 820 h 1222"/>
                <a:gd name="T38" fmla="*/ 150 w 1149"/>
                <a:gd name="T39" fmla="*/ 797 h 1222"/>
                <a:gd name="T40" fmla="*/ 165 w 1149"/>
                <a:gd name="T41" fmla="*/ 774 h 1222"/>
                <a:gd name="T42" fmla="*/ 214 w 1149"/>
                <a:gd name="T43" fmla="*/ 731 h 1222"/>
                <a:gd name="T44" fmla="*/ 276 w 1149"/>
                <a:gd name="T45" fmla="*/ 691 h 1222"/>
                <a:gd name="T46" fmla="*/ 420 w 1149"/>
                <a:gd name="T47" fmla="*/ 622 h 1222"/>
                <a:gd name="T48" fmla="*/ 675 w 1149"/>
                <a:gd name="T49" fmla="*/ 501 h 1222"/>
                <a:gd name="T50" fmla="*/ 922 w 1149"/>
                <a:gd name="T51" fmla="*/ 324 h 1222"/>
                <a:gd name="T52" fmla="*/ 1115 w 1149"/>
                <a:gd name="T53" fmla="*/ 131 h 1222"/>
                <a:gd name="T54" fmla="*/ 1144 w 1149"/>
                <a:gd name="T55" fmla="*/ 102 h 1222"/>
                <a:gd name="T56" fmla="*/ 1149 w 1149"/>
                <a:gd name="T57" fmla="*/ 96 h 1222"/>
                <a:gd name="T58" fmla="*/ 1053 w 1149"/>
                <a:gd name="T59" fmla="*/ 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9" h="1222">
                  <a:moveTo>
                    <a:pt x="1053" y="0"/>
                  </a:moveTo>
                  <a:cubicBezTo>
                    <a:pt x="1053" y="0"/>
                    <a:pt x="1037" y="17"/>
                    <a:pt x="825" y="228"/>
                  </a:cubicBezTo>
                  <a:cubicBezTo>
                    <a:pt x="762" y="292"/>
                    <a:pt x="682" y="344"/>
                    <a:pt x="597" y="389"/>
                  </a:cubicBezTo>
                  <a:cubicBezTo>
                    <a:pt x="533" y="423"/>
                    <a:pt x="466" y="453"/>
                    <a:pt x="401" y="481"/>
                  </a:cubicBezTo>
                  <a:cubicBezTo>
                    <a:pt x="352" y="503"/>
                    <a:pt x="305" y="524"/>
                    <a:pt x="260" y="547"/>
                  </a:cubicBezTo>
                  <a:cubicBezTo>
                    <a:pt x="226" y="563"/>
                    <a:pt x="194" y="581"/>
                    <a:pt x="165" y="600"/>
                  </a:cubicBezTo>
                  <a:cubicBezTo>
                    <a:pt x="142" y="614"/>
                    <a:pt x="121" y="629"/>
                    <a:pt x="102" y="645"/>
                  </a:cubicBezTo>
                  <a:cubicBezTo>
                    <a:pt x="88" y="658"/>
                    <a:pt x="74" y="671"/>
                    <a:pt x="62" y="686"/>
                  </a:cubicBezTo>
                  <a:cubicBezTo>
                    <a:pt x="44" y="707"/>
                    <a:pt x="28" y="732"/>
                    <a:pt x="17" y="759"/>
                  </a:cubicBezTo>
                  <a:cubicBezTo>
                    <a:pt x="6" y="786"/>
                    <a:pt x="0" y="816"/>
                    <a:pt x="0" y="847"/>
                  </a:cubicBezTo>
                  <a:cubicBezTo>
                    <a:pt x="0" y="875"/>
                    <a:pt x="5" y="904"/>
                    <a:pt x="14" y="933"/>
                  </a:cubicBezTo>
                  <a:cubicBezTo>
                    <a:pt x="27" y="976"/>
                    <a:pt x="49" y="1021"/>
                    <a:pt x="80" y="1068"/>
                  </a:cubicBezTo>
                  <a:cubicBezTo>
                    <a:pt x="112" y="1116"/>
                    <a:pt x="153" y="1166"/>
                    <a:pt x="204" y="1222"/>
                  </a:cubicBezTo>
                  <a:cubicBezTo>
                    <a:pt x="304" y="1129"/>
                    <a:pt x="304" y="1129"/>
                    <a:pt x="304" y="1129"/>
                  </a:cubicBezTo>
                  <a:cubicBezTo>
                    <a:pt x="272" y="1095"/>
                    <a:pt x="245" y="1064"/>
                    <a:pt x="223" y="1035"/>
                  </a:cubicBezTo>
                  <a:cubicBezTo>
                    <a:pt x="190" y="991"/>
                    <a:pt x="168" y="954"/>
                    <a:pt x="155" y="922"/>
                  </a:cubicBezTo>
                  <a:cubicBezTo>
                    <a:pt x="148" y="907"/>
                    <a:pt x="143" y="893"/>
                    <a:pt x="140" y="880"/>
                  </a:cubicBezTo>
                  <a:cubicBezTo>
                    <a:pt x="138" y="868"/>
                    <a:pt x="136" y="857"/>
                    <a:pt x="136" y="847"/>
                  </a:cubicBezTo>
                  <a:cubicBezTo>
                    <a:pt x="136" y="837"/>
                    <a:pt x="138" y="828"/>
                    <a:pt x="140" y="820"/>
                  </a:cubicBezTo>
                  <a:cubicBezTo>
                    <a:pt x="142" y="812"/>
                    <a:pt x="145" y="804"/>
                    <a:pt x="150" y="797"/>
                  </a:cubicBezTo>
                  <a:cubicBezTo>
                    <a:pt x="154" y="789"/>
                    <a:pt x="159" y="782"/>
                    <a:pt x="165" y="774"/>
                  </a:cubicBezTo>
                  <a:cubicBezTo>
                    <a:pt x="177" y="760"/>
                    <a:pt x="193" y="745"/>
                    <a:pt x="214" y="731"/>
                  </a:cubicBezTo>
                  <a:cubicBezTo>
                    <a:pt x="232" y="717"/>
                    <a:pt x="253" y="704"/>
                    <a:pt x="276" y="691"/>
                  </a:cubicBezTo>
                  <a:cubicBezTo>
                    <a:pt x="318" y="669"/>
                    <a:pt x="367" y="646"/>
                    <a:pt x="420" y="622"/>
                  </a:cubicBezTo>
                  <a:cubicBezTo>
                    <a:pt x="499" y="586"/>
                    <a:pt x="588" y="548"/>
                    <a:pt x="675" y="501"/>
                  </a:cubicBezTo>
                  <a:cubicBezTo>
                    <a:pt x="762" y="454"/>
                    <a:pt x="848" y="398"/>
                    <a:pt x="922" y="324"/>
                  </a:cubicBezTo>
                  <a:cubicBezTo>
                    <a:pt x="1027" y="219"/>
                    <a:pt x="1084" y="162"/>
                    <a:pt x="1115" y="131"/>
                  </a:cubicBezTo>
                  <a:cubicBezTo>
                    <a:pt x="1130" y="116"/>
                    <a:pt x="1139" y="107"/>
                    <a:pt x="1144" y="102"/>
                  </a:cubicBezTo>
                  <a:cubicBezTo>
                    <a:pt x="1148" y="97"/>
                    <a:pt x="1149" y="96"/>
                    <a:pt x="1149" y="96"/>
                  </a:cubicBezTo>
                  <a:lnTo>
                    <a:pt x="1053"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5"/>
            <p:cNvSpPr/>
            <p:nvPr/>
          </p:nvSpPr>
          <p:spPr bwMode="auto">
            <a:xfrm>
              <a:off x="1892841" y="3156506"/>
              <a:ext cx="1748444" cy="1879055"/>
            </a:xfrm>
            <a:custGeom>
              <a:avLst/>
              <a:gdLst>
                <a:gd name="T0" fmla="*/ 1045 w 1098"/>
                <a:gd name="T1" fmla="*/ 0 h 1180"/>
                <a:gd name="T2" fmla="*/ 817 w 1098"/>
                <a:gd name="T3" fmla="*/ 228 h 1180"/>
                <a:gd name="T4" fmla="*/ 581 w 1098"/>
                <a:gd name="T5" fmla="*/ 394 h 1180"/>
                <a:gd name="T6" fmla="*/ 383 w 1098"/>
                <a:gd name="T7" fmla="*/ 488 h 1180"/>
                <a:gd name="T8" fmla="*/ 243 w 1098"/>
                <a:gd name="T9" fmla="*/ 553 h 1180"/>
                <a:gd name="T10" fmla="*/ 151 w 1098"/>
                <a:gd name="T11" fmla="*/ 604 h 1180"/>
                <a:gd name="T12" fmla="*/ 44 w 1098"/>
                <a:gd name="T13" fmla="*/ 697 h 1180"/>
                <a:gd name="T14" fmla="*/ 12 w 1098"/>
                <a:gd name="T15" fmla="*/ 757 h 1180"/>
                <a:gd name="T16" fmla="*/ 0 w 1098"/>
                <a:gd name="T17" fmla="*/ 826 h 1180"/>
                <a:gd name="T18" fmla="*/ 12 w 1098"/>
                <a:gd name="T19" fmla="*/ 903 h 1180"/>
                <a:gd name="T20" fmla="*/ 75 w 1098"/>
                <a:gd name="T21" fmla="*/ 1031 h 1180"/>
                <a:gd name="T22" fmla="*/ 196 w 1098"/>
                <a:gd name="T23" fmla="*/ 1180 h 1180"/>
                <a:gd name="T24" fmla="*/ 252 w 1098"/>
                <a:gd name="T25" fmla="*/ 1129 h 1180"/>
                <a:gd name="T26" fmla="*/ 115 w 1098"/>
                <a:gd name="T27" fmla="*/ 949 h 1180"/>
                <a:gd name="T28" fmla="*/ 85 w 1098"/>
                <a:gd name="T29" fmla="*/ 881 h 1180"/>
                <a:gd name="T30" fmla="*/ 76 w 1098"/>
                <a:gd name="T31" fmla="*/ 826 h 1180"/>
                <a:gd name="T32" fmla="*/ 81 w 1098"/>
                <a:gd name="T33" fmla="*/ 791 h 1180"/>
                <a:gd name="T34" fmla="*/ 113 w 1098"/>
                <a:gd name="T35" fmla="*/ 732 h 1180"/>
                <a:gd name="T36" fmla="*/ 168 w 1098"/>
                <a:gd name="T37" fmla="*/ 684 h 1180"/>
                <a:gd name="T38" fmla="*/ 314 w 1098"/>
                <a:gd name="T39" fmla="*/ 603 h 1180"/>
                <a:gd name="T40" fmla="*/ 595 w 1098"/>
                <a:gd name="T41" fmla="*/ 472 h 1180"/>
                <a:gd name="T42" fmla="*/ 870 w 1098"/>
                <a:gd name="T43" fmla="*/ 282 h 1180"/>
                <a:gd name="T44" fmla="*/ 1098 w 1098"/>
                <a:gd name="T45" fmla="*/ 54 h 1180"/>
                <a:gd name="T46" fmla="*/ 1045 w 1098"/>
                <a:gd name="T4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8" h="1180">
                  <a:moveTo>
                    <a:pt x="1045" y="0"/>
                  </a:moveTo>
                  <a:cubicBezTo>
                    <a:pt x="1045" y="0"/>
                    <a:pt x="1028" y="17"/>
                    <a:pt x="817" y="228"/>
                  </a:cubicBezTo>
                  <a:cubicBezTo>
                    <a:pt x="750" y="295"/>
                    <a:pt x="667" y="348"/>
                    <a:pt x="581" y="394"/>
                  </a:cubicBezTo>
                  <a:cubicBezTo>
                    <a:pt x="516" y="429"/>
                    <a:pt x="448" y="459"/>
                    <a:pt x="383" y="488"/>
                  </a:cubicBezTo>
                  <a:cubicBezTo>
                    <a:pt x="334" y="510"/>
                    <a:pt x="287" y="531"/>
                    <a:pt x="243" y="553"/>
                  </a:cubicBezTo>
                  <a:cubicBezTo>
                    <a:pt x="210" y="569"/>
                    <a:pt x="179" y="586"/>
                    <a:pt x="151" y="604"/>
                  </a:cubicBezTo>
                  <a:cubicBezTo>
                    <a:pt x="108" y="631"/>
                    <a:pt x="71" y="661"/>
                    <a:pt x="44" y="697"/>
                  </a:cubicBezTo>
                  <a:cubicBezTo>
                    <a:pt x="31" y="716"/>
                    <a:pt x="20" y="736"/>
                    <a:pt x="12" y="757"/>
                  </a:cubicBezTo>
                  <a:cubicBezTo>
                    <a:pt x="4" y="779"/>
                    <a:pt x="0" y="802"/>
                    <a:pt x="0" y="826"/>
                  </a:cubicBezTo>
                  <a:cubicBezTo>
                    <a:pt x="0" y="851"/>
                    <a:pt x="4" y="876"/>
                    <a:pt x="12" y="903"/>
                  </a:cubicBezTo>
                  <a:cubicBezTo>
                    <a:pt x="24" y="943"/>
                    <a:pt x="45" y="985"/>
                    <a:pt x="75" y="1031"/>
                  </a:cubicBezTo>
                  <a:cubicBezTo>
                    <a:pt x="106" y="1076"/>
                    <a:pt x="145" y="1126"/>
                    <a:pt x="196" y="1180"/>
                  </a:cubicBezTo>
                  <a:cubicBezTo>
                    <a:pt x="252" y="1129"/>
                    <a:pt x="252" y="1129"/>
                    <a:pt x="252" y="1129"/>
                  </a:cubicBezTo>
                  <a:cubicBezTo>
                    <a:pt x="187" y="1059"/>
                    <a:pt x="143" y="999"/>
                    <a:pt x="115" y="949"/>
                  </a:cubicBezTo>
                  <a:cubicBezTo>
                    <a:pt x="101" y="924"/>
                    <a:pt x="91" y="901"/>
                    <a:pt x="85" y="881"/>
                  </a:cubicBezTo>
                  <a:cubicBezTo>
                    <a:pt x="79" y="861"/>
                    <a:pt x="76" y="843"/>
                    <a:pt x="76" y="826"/>
                  </a:cubicBezTo>
                  <a:cubicBezTo>
                    <a:pt x="76" y="814"/>
                    <a:pt x="78" y="802"/>
                    <a:pt x="81" y="791"/>
                  </a:cubicBezTo>
                  <a:cubicBezTo>
                    <a:pt x="87" y="770"/>
                    <a:pt x="97" y="751"/>
                    <a:pt x="113" y="732"/>
                  </a:cubicBezTo>
                  <a:cubicBezTo>
                    <a:pt x="128" y="716"/>
                    <a:pt x="146" y="700"/>
                    <a:pt x="168" y="684"/>
                  </a:cubicBezTo>
                  <a:cubicBezTo>
                    <a:pt x="207" y="656"/>
                    <a:pt x="257" y="630"/>
                    <a:pt x="314" y="603"/>
                  </a:cubicBezTo>
                  <a:cubicBezTo>
                    <a:pt x="398" y="563"/>
                    <a:pt x="497" y="522"/>
                    <a:pt x="595" y="472"/>
                  </a:cubicBezTo>
                  <a:cubicBezTo>
                    <a:pt x="693" y="422"/>
                    <a:pt x="790" y="362"/>
                    <a:pt x="870" y="282"/>
                  </a:cubicBezTo>
                  <a:cubicBezTo>
                    <a:pt x="1082" y="71"/>
                    <a:pt x="1098" y="54"/>
                    <a:pt x="1098" y="54"/>
                  </a:cubicBezTo>
                  <a:lnTo>
                    <a:pt x="1045" y="0"/>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6"/>
            <p:cNvSpPr/>
            <p:nvPr/>
          </p:nvSpPr>
          <p:spPr bwMode="auto">
            <a:xfrm>
              <a:off x="3235311" y="3198248"/>
              <a:ext cx="366251" cy="364231"/>
            </a:xfrm>
            <a:custGeom>
              <a:avLst/>
              <a:gdLst>
                <a:gd name="T0" fmla="*/ 230 w 230"/>
                <a:gd name="T1" fmla="*/ 126 h 229"/>
                <a:gd name="T2" fmla="*/ 177 w 230"/>
                <a:gd name="T3" fmla="*/ 53 h 229"/>
                <a:gd name="T4" fmla="*/ 104 w 230"/>
                <a:gd name="T5" fmla="*/ 0 h 229"/>
                <a:gd name="T6" fmla="*/ 0 w 230"/>
                <a:gd name="T7" fmla="*/ 229 h 229"/>
                <a:gd name="T8" fmla="*/ 230 w 230"/>
                <a:gd name="T9" fmla="*/ 126 h 229"/>
              </a:gdLst>
              <a:ahLst/>
              <a:cxnLst>
                <a:cxn ang="0">
                  <a:pos x="T0" y="T1"/>
                </a:cxn>
                <a:cxn ang="0">
                  <a:pos x="T2" y="T3"/>
                </a:cxn>
                <a:cxn ang="0">
                  <a:pos x="T4" y="T5"/>
                </a:cxn>
                <a:cxn ang="0">
                  <a:pos x="T6" y="T7"/>
                </a:cxn>
                <a:cxn ang="0">
                  <a:pos x="T8" y="T9"/>
                </a:cxn>
              </a:cxnLst>
              <a:rect l="0" t="0" r="r" b="b"/>
              <a:pathLst>
                <a:path w="230" h="229">
                  <a:moveTo>
                    <a:pt x="230" y="126"/>
                  </a:moveTo>
                  <a:cubicBezTo>
                    <a:pt x="177" y="53"/>
                    <a:pt x="177" y="53"/>
                    <a:pt x="177" y="53"/>
                  </a:cubicBezTo>
                  <a:cubicBezTo>
                    <a:pt x="104" y="0"/>
                    <a:pt x="104" y="0"/>
                    <a:pt x="104" y="0"/>
                  </a:cubicBezTo>
                  <a:cubicBezTo>
                    <a:pt x="104" y="0"/>
                    <a:pt x="0" y="96"/>
                    <a:pt x="0" y="229"/>
                  </a:cubicBezTo>
                  <a:cubicBezTo>
                    <a:pt x="134" y="229"/>
                    <a:pt x="230" y="126"/>
                    <a:pt x="230" y="126"/>
                  </a:cubicBezTo>
                  <a:close/>
                </a:path>
              </a:pathLst>
            </a:custGeom>
            <a:solidFill>
              <a:srgbClr val="F6921E"/>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7"/>
            <p:cNvSpPr/>
            <p:nvPr/>
          </p:nvSpPr>
          <p:spPr bwMode="auto">
            <a:xfrm>
              <a:off x="3314755" y="3221812"/>
              <a:ext cx="263243" cy="261223"/>
            </a:xfrm>
            <a:custGeom>
              <a:avLst/>
              <a:gdLst>
                <a:gd name="T0" fmla="*/ 165 w 165"/>
                <a:gd name="T1" fmla="*/ 90 h 164"/>
                <a:gd name="T2" fmla="*/ 127 w 165"/>
                <a:gd name="T3" fmla="*/ 38 h 164"/>
                <a:gd name="T4" fmla="*/ 75 w 165"/>
                <a:gd name="T5" fmla="*/ 0 h 164"/>
                <a:gd name="T6" fmla="*/ 0 w 165"/>
                <a:gd name="T7" fmla="*/ 164 h 164"/>
                <a:gd name="T8" fmla="*/ 165 w 165"/>
                <a:gd name="T9" fmla="*/ 90 h 164"/>
              </a:gdLst>
              <a:ahLst/>
              <a:cxnLst>
                <a:cxn ang="0">
                  <a:pos x="T0" y="T1"/>
                </a:cxn>
                <a:cxn ang="0">
                  <a:pos x="T2" y="T3"/>
                </a:cxn>
                <a:cxn ang="0">
                  <a:pos x="T4" y="T5"/>
                </a:cxn>
                <a:cxn ang="0">
                  <a:pos x="T6" y="T7"/>
                </a:cxn>
                <a:cxn ang="0">
                  <a:pos x="T8" y="T9"/>
                </a:cxn>
              </a:cxnLst>
              <a:rect l="0" t="0" r="r" b="b"/>
              <a:pathLst>
                <a:path w="165" h="164">
                  <a:moveTo>
                    <a:pt x="165" y="90"/>
                  </a:moveTo>
                  <a:cubicBezTo>
                    <a:pt x="127" y="38"/>
                    <a:pt x="127" y="38"/>
                    <a:pt x="127" y="38"/>
                  </a:cubicBezTo>
                  <a:cubicBezTo>
                    <a:pt x="75" y="0"/>
                    <a:pt x="75" y="0"/>
                    <a:pt x="75" y="0"/>
                  </a:cubicBezTo>
                  <a:cubicBezTo>
                    <a:pt x="75" y="0"/>
                    <a:pt x="0" y="69"/>
                    <a:pt x="0" y="164"/>
                  </a:cubicBezTo>
                  <a:cubicBezTo>
                    <a:pt x="96" y="164"/>
                    <a:pt x="165" y="90"/>
                    <a:pt x="165" y="90"/>
                  </a:cubicBezTo>
                  <a:close/>
                </a:path>
              </a:pathLst>
            </a:custGeom>
            <a:solidFill>
              <a:schemeClr val="accent3"/>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8"/>
            <p:cNvSpPr/>
            <p:nvPr/>
          </p:nvSpPr>
          <p:spPr bwMode="auto">
            <a:xfrm>
              <a:off x="3380061" y="3241337"/>
              <a:ext cx="178413" cy="178413"/>
            </a:xfrm>
            <a:custGeom>
              <a:avLst/>
              <a:gdLst>
                <a:gd name="T0" fmla="*/ 112 w 112"/>
                <a:gd name="T1" fmla="*/ 61 h 112"/>
                <a:gd name="T2" fmla="*/ 86 w 112"/>
                <a:gd name="T3" fmla="*/ 26 h 112"/>
                <a:gd name="T4" fmla="*/ 50 w 112"/>
                <a:gd name="T5" fmla="*/ 0 h 112"/>
                <a:gd name="T6" fmla="*/ 0 w 112"/>
                <a:gd name="T7" fmla="*/ 112 h 112"/>
                <a:gd name="T8" fmla="*/ 112 w 112"/>
                <a:gd name="T9" fmla="*/ 61 h 112"/>
              </a:gdLst>
              <a:ahLst/>
              <a:cxnLst>
                <a:cxn ang="0">
                  <a:pos x="T0" y="T1"/>
                </a:cxn>
                <a:cxn ang="0">
                  <a:pos x="T2" y="T3"/>
                </a:cxn>
                <a:cxn ang="0">
                  <a:pos x="T4" y="T5"/>
                </a:cxn>
                <a:cxn ang="0">
                  <a:pos x="T6" y="T7"/>
                </a:cxn>
                <a:cxn ang="0">
                  <a:pos x="T8" y="T9"/>
                </a:cxn>
              </a:cxnLst>
              <a:rect l="0" t="0" r="r" b="b"/>
              <a:pathLst>
                <a:path w="112" h="112">
                  <a:moveTo>
                    <a:pt x="112" y="61"/>
                  </a:moveTo>
                  <a:cubicBezTo>
                    <a:pt x="86" y="26"/>
                    <a:pt x="86" y="26"/>
                    <a:pt x="86" y="26"/>
                  </a:cubicBezTo>
                  <a:cubicBezTo>
                    <a:pt x="50" y="0"/>
                    <a:pt x="50" y="0"/>
                    <a:pt x="50" y="0"/>
                  </a:cubicBezTo>
                  <a:cubicBezTo>
                    <a:pt x="50" y="0"/>
                    <a:pt x="0" y="47"/>
                    <a:pt x="0" y="112"/>
                  </a:cubicBezTo>
                  <a:cubicBezTo>
                    <a:pt x="65" y="112"/>
                    <a:pt x="112" y="61"/>
                    <a:pt x="112" y="61"/>
                  </a:cubicBezTo>
                  <a:close/>
                </a:path>
              </a:pathLst>
            </a:custGeom>
            <a:solidFill>
              <a:srgbClr val="FBED21"/>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19"/>
            <p:cNvSpPr/>
            <p:nvPr/>
          </p:nvSpPr>
          <p:spPr bwMode="auto">
            <a:xfrm>
              <a:off x="3170006" y="2741108"/>
              <a:ext cx="509654" cy="514367"/>
            </a:xfrm>
            <a:custGeom>
              <a:avLst/>
              <a:gdLst>
                <a:gd name="T0" fmla="*/ 320 w 320"/>
                <a:gd name="T1" fmla="*/ 24 h 323"/>
                <a:gd name="T2" fmla="*/ 201 w 320"/>
                <a:gd name="T3" fmla="*/ 67 h 323"/>
                <a:gd name="T4" fmla="*/ 0 w 320"/>
                <a:gd name="T5" fmla="*/ 268 h 323"/>
                <a:gd name="T6" fmla="*/ 180 w 320"/>
                <a:gd name="T7" fmla="*/ 255 h 323"/>
                <a:gd name="T8" fmla="*/ 320 w 320"/>
                <a:gd name="T9" fmla="*/ 24 h 323"/>
              </a:gdLst>
              <a:ahLst/>
              <a:cxnLst>
                <a:cxn ang="0">
                  <a:pos x="T0" y="T1"/>
                </a:cxn>
                <a:cxn ang="0">
                  <a:pos x="T2" y="T3"/>
                </a:cxn>
                <a:cxn ang="0">
                  <a:pos x="T4" y="T5"/>
                </a:cxn>
                <a:cxn ang="0">
                  <a:pos x="T6" y="T7"/>
                </a:cxn>
                <a:cxn ang="0">
                  <a:pos x="T8" y="T9"/>
                </a:cxn>
              </a:cxnLst>
              <a:rect l="0" t="0" r="r" b="b"/>
              <a:pathLst>
                <a:path w="320" h="323">
                  <a:moveTo>
                    <a:pt x="320" y="24"/>
                  </a:moveTo>
                  <a:cubicBezTo>
                    <a:pt x="320" y="24"/>
                    <a:pt x="269" y="0"/>
                    <a:pt x="201" y="67"/>
                  </a:cubicBezTo>
                  <a:cubicBezTo>
                    <a:pt x="134" y="134"/>
                    <a:pt x="0" y="268"/>
                    <a:pt x="0" y="268"/>
                  </a:cubicBezTo>
                  <a:cubicBezTo>
                    <a:pt x="0" y="268"/>
                    <a:pt x="112" y="187"/>
                    <a:pt x="180" y="255"/>
                  </a:cubicBezTo>
                  <a:cubicBezTo>
                    <a:pt x="248" y="323"/>
                    <a:pt x="320" y="24"/>
                    <a:pt x="320" y="24"/>
                  </a:cubicBezTo>
                  <a:close/>
                </a:path>
              </a:pathLst>
            </a:custGeom>
            <a:solidFill>
              <a:schemeClr val="accent1">
                <a:lumMod val="75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0"/>
            <p:cNvSpPr/>
            <p:nvPr/>
          </p:nvSpPr>
          <p:spPr bwMode="auto">
            <a:xfrm>
              <a:off x="3544335" y="3118804"/>
              <a:ext cx="514367" cy="508981"/>
            </a:xfrm>
            <a:custGeom>
              <a:avLst/>
              <a:gdLst>
                <a:gd name="T0" fmla="*/ 298 w 323"/>
                <a:gd name="T1" fmla="*/ 0 h 320"/>
                <a:gd name="T2" fmla="*/ 256 w 323"/>
                <a:gd name="T3" fmla="*/ 119 h 320"/>
                <a:gd name="T4" fmla="*/ 55 w 323"/>
                <a:gd name="T5" fmla="*/ 320 h 320"/>
                <a:gd name="T6" fmla="*/ 68 w 323"/>
                <a:gd name="T7" fmla="*/ 141 h 320"/>
                <a:gd name="T8" fmla="*/ 298 w 323"/>
                <a:gd name="T9" fmla="*/ 0 h 320"/>
              </a:gdLst>
              <a:ahLst/>
              <a:cxnLst>
                <a:cxn ang="0">
                  <a:pos x="T0" y="T1"/>
                </a:cxn>
                <a:cxn ang="0">
                  <a:pos x="T2" y="T3"/>
                </a:cxn>
                <a:cxn ang="0">
                  <a:pos x="T4" y="T5"/>
                </a:cxn>
                <a:cxn ang="0">
                  <a:pos x="T6" y="T7"/>
                </a:cxn>
                <a:cxn ang="0">
                  <a:pos x="T8" y="T9"/>
                </a:cxn>
              </a:cxnLst>
              <a:rect l="0" t="0" r="r" b="b"/>
              <a:pathLst>
                <a:path w="323" h="320">
                  <a:moveTo>
                    <a:pt x="298" y="0"/>
                  </a:moveTo>
                  <a:cubicBezTo>
                    <a:pt x="298" y="0"/>
                    <a:pt x="323" y="52"/>
                    <a:pt x="256" y="119"/>
                  </a:cubicBezTo>
                  <a:cubicBezTo>
                    <a:pt x="189" y="186"/>
                    <a:pt x="55" y="320"/>
                    <a:pt x="55" y="320"/>
                  </a:cubicBezTo>
                  <a:cubicBezTo>
                    <a:pt x="55" y="320"/>
                    <a:pt x="136" y="209"/>
                    <a:pt x="68" y="141"/>
                  </a:cubicBezTo>
                  <a:cubicBezTo>
                    <a:pt x="0" y="73"/>
                    <a:pt x="298" y="0"/>
                    <a:pt x="298" y="0"/>
                  </a:cubicBezTo>
                  <a:close/>
                </a:path>
              </a:pathLst>
            </a:custGeom>
            <a:solidFill>
              <a:schemeClr val="accent1">
                <a:lumMod val="75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1"/>
            <p:cNvSpPr/>
            <p:nvPr/>
          </p:nvSpPr>
          <p:spPr bwMode="auto">
            <a:xfrm>
              <a:off x="3400932" y="3091201"/>
              <a:ext cx="305658" cy="307678"/>
            </a:xfrm>
            <a:custGeom>
              <a:avLst/>
              <a:gdLst>
                <a:gd name="T0" fmla="*/ 298 w 454"/>
                <a:gd name="T1" fmla="*/ 457 h 457"/>
                <a:gd name="T2" fmla="*/ 0 w 454"/>
                <a:gd name="T3" fmla="*/ 159 h 457"/>
                <a:gd name="T4" fmla="*/ 156 w 454"/>
                <a:gd name="T5" fmla="*/ 0 h 457"/>
                <a:gd name="T6" fmla="*/ 454 w 454"/>
                <a:gd name="T7" fmla="*/ 298 h 457"/>
                <a:gd name="T8" fmla="*/ 298 w 454"/>
                <a:gd name="T9" fmla="*/ 457 h 457"/>
              </a:gdLst>
              <a:ahLst/>
              <a:cxnLst>
                <a:cxn ang="0">
                  <a:pos x="T0" y="T1"/>
                </a:cxn>
                <a:cxn ang="0">
                  <a:pos x="T2" y="T3"/>
                </a:cxn>
                <a:cxn ang="0">
                  <a:pos x="T4" y="T5"/>
                </a:cxn>
                <a:cxn ang="0">
                  <a:pos x="T6" y="T7"/>
                </a:cxn>
                <a:cxn ang="0">
                  <a:pos x="T8" y="T9"/>
                </a:cxn>
              </a:cxnLst>
              <a:rect l="0" t="0" r="r" b="b"/>
              <a:pathLst>
                <a:path w="454" h="457">
                  <a:moveTo>
                    <a:pt x="298" y="457"/>
                  </a:moveTo>
                  <a:lnTo>
                    <a:pt x="0" y="159"/>
                  </a:lnTo>
                  <a:lnTo>
                    <a:pt x="156" y="0"/>
                  </a:lnTo>
                  <a:lnTo>
                    <a:pt x="454" y="298"/>
                  </a:lnTo>
                  <a:lnTo>
                    <a:pt x="298" y="45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2"/>
            <p:cNvSpPr/>
            <p:nvPr/>
          </p:nvSpPr>
          <p:spPr bwMode="auto">
            <a:xfrm>
              <a:off x="3400932" y="3091201"/>
              <a:ext cx="111760" cy="111760"/>
            </a:xfrm>
            <a:custGeom>
              <a:avLst/>
              <a:gdLst>
                <a:gd name="T0" fmla="*/ 10 w 166"/>
                <a:gd name="T1" fmla="*/ 166 h 166"/>
                <a:gd name="T2" fmla="*/ 0 w 166"/>
                <a:gd name="T3" fmla="*/ 159 h 166"/>
                <a:gd name="T4" fmla="*/ 156 w 166"/>
                <a:gd name="T5" fmla="*/ 0 h 166"/>
                <a:gd name="T6" fmla="*/ 166 w 166"/>
                <a:gd name="T7" fmla="*/ 10 h 166"/>
                <a:gd name="T8" fmla="*/ 10 w 166"/>
                <a:gd name="T9" fmla="*/ 166 h 166"/>
              </a:gdLst>
              <a:ahLst/>
              <a:cxnLst>
                <a:cxn ang="0">
                  <a:pos x="T0" y="T1"/>
                </a:cxn>
                <a:cxn ang="0">
                  <a:pos x="T2" y="T3"/>
                </a:cxn>
                <a:cxn ang="0">
                  <a:pos x="T4" y="T5"/>
                </a:cxn>
                <a:cxn ang="0">
                  <a:pos x="T6" y="T7"/>
                </a:cxn>
                <a:cxn ang="0">
                  <a:pos x="T8" y="T9"/>
                </a:cxn>
              </a:cxnLst>
              <a:rect l="0" t="0" r="r" b="b"/>
              <a:pathLst>
                <a:path w="166" h="166">
                  <a:moveTo>
                    <a:pt x="10" y="166"/>
                  </a:moveTo>
                  <a:lnTo>
                    <a:pt x="0" y="159"/>
                  </a:lnTo>
                  <a:lnTo>
                    <a:pt x="156" y="0"/>
                  </a:lnTo>
                  <a:lnTo>
                    <a:pt x="166" y="10"/>
                  </a:lnTo>
                  <a:lnTo>
                    <a:pt x="10"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3"/>
            <p:cNvSpPr/>
            <p:nvPr/>
          </p:nvSpPr>
          <p:spPr bwMode="auto">
            <a:xfrm>
              <a:off x="3417090" y="3107359"/>
              <a:ext cx="109741" cy="111760"/>
            </a:xfrm>
            <a:custGeom>
              <a:avLst/>
              <a:gdLst>
                <a:gd name="T0" fmla="*/ 7 w 163"/>
                <a:gd name="T1" fmla="*/ 166 h 166"/>
                <a:gd name="T2" fmla="*/ 0 w 163"/>
                <a:gd name="T3" fmla="*/ 156 h 166"/>
                <a:gd name="T4" fmla="*/ 156 w 163"/>
                <a:gd name="T5" fmla="*/ 0 h 166"/>
                <a:gd name="T6" fmla="*/ 163 w 163"/>
                <a:gd name="T7" fmla="*/ 7 h 166"/>
                <a:gd name="T8" fmla="*/ 7 w 163"/>
                <a:gd name="T9" fmla="*/ 166 h 166"/>
              </a:gdLst>
              <a:ahLst/>
              <a:cxnLst>
                <a:cxn ang="0">
                  <a:pos x="T0" y="T1"/>
                </a:cxn>
                <a:cxn ang="0">
                  <a:pos x="T2" y="T3"/>
                </a:cxn>
                <a:cxn ang="0">
                  <a:pos x="T4" y="T5"/>
                </a:cxn>
                <a:cxn ang="0">
                  <a:pos x="T6" y="T7"/>
                </a:cxn>
                <a:cxn ang="0">
                  <a:pos x="T8" y="T9"/>
                </a:cxn>
              </a:cxnLst>
              <a:rect l="0" t="0" r="r" b="b"/>
              <a:pathLst>
                <a:path w="163" h="166">
                  <a:moveTo>
                    <a:pt x="7" y="166"/>
                  </a:moveTo>
                  <a:lnTo>
                    <a:pt x="0" y="156"/>
                  </a:lnTo>
                  <a:lnTo>
                    <a:pt x="156" y="0"/>
                  </a:lnTo>
                  <a:lnTo>
                    <a:pt x="163" y="7"/>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4"/>
            <p:cNvSpPr/>
            <p:nvPr/>
          </p:nvSpPr>
          <p:spPr bwMode="auto">
            <a:xfrm>
              <a:off x="3431229" y="3121497"/>
              <a:ext cx="111760" cy="111760"/>
            </a:xfrm>
            <a:custGeom>
              <a:avLst/>
              <a:gdLst>
                <a:gd name="T0" fmla="*/ 7 w 166"/>
                <a:gd name="T1" fmla="*/ 166 h 166"/>
                <a:gd name="T2" fmla="*/ 0 w 166"/>
                <a:gd name="T3" fmla="*/ 159 h 166"/>
                <a:gd name="T4" fmla="*/ 156 w 166"/>
                <a:gd name="T5" fmla="*/ 0 h 166"/>
                <a:gd name="T6" fmla="*/ 166 w 166"/>
                <a:gd name="T7" fmla="*/ 10 h 166"/>
                <a:gd name="T8" fmla="*/ 7 w 166"/>
                <a:gd name="T9" fmla="*/ 166 h 166"/>
              </a:gdLst>
              <a:ahLst/>
              <a:cxnLst>
                <a:cxn ang="0">
                  <a:pos x="T0" y="T1"/>
                </a:cxn>
                <a:cxn ang="0">
                  <a:pos x="T2" y="T3"/>
                </a:cxn>
                <a:cxn ang="0">
                  <a:pos x="T4" y="T5"/>
                </a:cxn>
                <a:cxn ang="0">
                  <a:pos x="T6" y="T7"/>
                </a:cxn>
                <a:cxn ang="0">
                  <a:pos x="T8" y="T9"/>
                </a:cxn>
              </a:cxnLst>
              <a:rect l="0" t="0" r="r" b="b"/>
              <a:pathLst>
                <a:path w="166" h="166">
                  <a:moveTo>
                    <a:pt x="7" y="166"/>
                  </a:moveTo>
                  <a:lnTo>
                    <a:pt x="0" y="159"/>
                  </a:lnTo>
                  <a:lnTo>
                    <a:pt x="156" y="0"/>
                  </a:lnTo>
                  <a:lnTo>
                    <a:pt x="166" y="10"/>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5"/>
            <p:cNvSpPr/>
            <p:nvPr/>
          </p:nvSpPr>
          <p:spPr bwMode="auto">
            <a:xfrm>
              <a:off x="3445367" y="3137655"/>
              <a:ext cx="111760" cy="109741"/>
            </a:xfrm>
            <a:custGeom>
              <a:avLst/>
              <a:gdLst>
                <a:gd name="T0" fmla="*/ 10 w 166"/>
                <a:gd name="T1" fmla="*/ 163 h 163"/>
                <a:gd name="T2" fmla="*/ 0 w 166"/>
                <a:gd name="T3" fmla="*/ 156 h 163"/>
                <a:gd name="T4" fmla="*/ 159 w 166"/>
                <a:gd name="T5" fmla="*/ 0 h 163"/>
                <a:gd name="T6" fmla="*/ 166 w 166"/>
                <a:gd name="T7" fmla="*/ 7 h 163"/>
                <a:gd name="T8" fmla="*/ 10 w 166"/>
                <a:gd name="T9" fmla="*/ 163 h 163"/>
              </a:gdLst>
              <a:ahLst/>
              <a:cxnLst>
                <a:cxn ang="0">
                  <a:pos x="T0" y="T1"/>
                </a:cxn>
                <a:cxn ang="0">
                  <a:pos x="T2" y="T3"/>
                </a:cxn>
                <a:cxn ang="0">
                  <a:pos x="T4" y="T5"/>
                </a:cxn>
                <a:cxn ang="0">
                  <a:pos x="T6" y="T7"/>
                </a:cxn>
                <a:cxn ang="0">
                  <a:pos x="T8" y="T9"/>
                </a:cxn>
              </a:cxnLst>
              <a:rect l="0" t="0" r="r" b="b"/>
              <a:pathLst>
                <a:path w="166" h="163">
                  <a:moveTo>
                    <a:pt x="10" y="163"/>
                  </a:moveTo>
                  <a:lnTo>
                    <a:pt x="0" y="156"/>
                  </a:lnTo>
                  <a:lnTo>
                    <a:pt x="159" y="0"/>
                  </a:lnTo>
                  <a:lnTo>
                    <a:pt x="166" y="7"/>
                  </a:lnTo>
                  <a:lnTo>
                    <a:pt x="10" y="163"/>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26"/>
            <p:cNvSpPr/>
            <p:nvPr/>
          </p:nvSpPr>
          <p:spPr bwMode="auto">
            <a:xfrm>
              <a:off x="3461525" y="3151794"/>
              <a:ext cx="111760" cy="111760"/>
            </a:xfrm>
            <a:custGeom>
              <a:avLst/>
              <a:gdLst>
                <a:gd name="T0" fmla="*/ 7 w 166"/>
                <a:gd name="T1" fmla="*/ 166 h 166"/>
                <a:gd name="T2" fmla="*/ 0 w 166"/>
                <a:gd name="T3" fmla="*/ 156 h 166"/>
                <a:gd name="T4" fmla="*/ 156 w 166"/>
                <a:gd name="T5" fmla="*/ 0 h 166"/>
                <a:gd name="T6" fmla="*/ 166 w 166"/>
                <a:gd name="T7" fmla="*/ 7 h 166"/>
                <a:gd name="T8" fmla="*/ 7 w 166"/>
                <a:gd name="T9" fmla="*/ 166 h 166"/>
              </a:gdLst>
              <a:ahLst/>
              <a:cxnLst>
                <a:cxn ang="0">
                  <a:pos x="T0" y="T1"/>
                </a:cxn>
                <a:cxn ang="0">
                  <a:pos x="T2" y="T3"/>
                </a:cxn>
                <a:cxn ang="0">
                  <a:pos x="T4" y="T5"/>
                </a:cxn>
                <a:cxn ang="0">
                  <a:pos x="T6" y="T7"/>
                </a:cxn>
                <a:cxn ang="0">
                  <a:pos x="T8" y="T9"/>
                </a:cxn>
              </a:cxnLst>
              <a:rect l="0" t="0" r="r" b="b"/>
              <a:pathLst>
                <a:path w="166" h="166">
                  <a:moveTo>
                    <a:pt x="7" y="166"/>
                  </a:moveTo>
                  <a:lnTo>
                    <a:pt x="0" y="156"/>
                  </a:lnTo>
                  <a:lnTo>
                    <a:pt x="156" y="0"/>
                  </a:lnTo>
                  <a:lnTo>
                    <a:pt x="166" y="7"/>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27"/>
            <p:cNvSpPr/>
            <p:nvPr/>
          </p:nvSpPr>
          <p:spPr bwMode="auto">
            <a:xfrm>
              <a:off x="3475663" y="3165932"/>
              <a:ext cx="111760" cy="111760"/>
            </a:xfrm>
            <a:custGeom>
              <a:avLst/>
              <a:gdLst>
                <a:gd name="T0" fmla="*/ 10 w 166"/>
                <a:gd name="T1" fmla="*/ 166 h 166"/>
                <a:gd name="T2" fmla="*/ 0 w 166"/>
                <a:gd name="T3" fmla="*/ 159 h 166"/>
                <a:gd name="T4" fmla="*/ 159 w 166"/>
                <a:gd name="T5" fmla="*/ 0 h 166"/>
                <a:gd name="T6" fmla="*/ 166 w 166"/>
                <a:gd name="T7" fmla="*/ 10 h 166"/>
                <a:gd name="T8" fmla="*/ 10 w 166"/>
                <a:gd name="T9" fmla="*/ 166 h 166"/>
              </a:gdLst>
              <a:ahLst/>
              <a:cxnLst>
                <a:cxn ang="0">
                  <a:pos x="T0" y="T1"/>
                </a:cxn>
                <a:cxn ang="0">
                  <a:pos x="T2" y="T3"/>
                </a:cxn>
                <a:cxn ang="0">
                  <a:pos x="T4" y="T5"/>
                </a:cxn>
                <a:cxn ang="0">
                  <a:pos x="T6" y="T7"/>
                </a:cxn>
                <a:cxn ang="0">
                  <a:pos x="T8" y="T9"/>
                </a:cxn>
              </a:cxnLst>
              <a:rect l="0" t="0" r="r" b="b"/>
              <a:pathLst>
                <a:path w="166" h="166">
                  <a:moveTo>
                    <a:pt x="10" y="166"/>
                  </a:moveTo>
                  <a:lnTo>
                    <a:pt x="0" y="159"/>
                  </a:lnTo>
                  <a:lnTo>
                    <a:pt x="159" y="0"/>
                  </a:lnTo>
                  <a:lnTo>
                    <a:pt x="166" y="10"/>
                  </a:lnTo>
                  <a:lnTo>
                    <a:pt x="10"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8"/>
            <p:cNvSpPr/>
            <p:nvPr/>
          </p:nvSpPr>
          <p:spPr bwMode="auto">
            <a:xfrm>
              <a:off x="3491822" y="3182090"/>
              <a:ext cx="109741" cy="111760"/>
            </a:xfrm>
            <a:custGeom>
              <a:avLst/>
              <a:gdLst>
                <a:gd name="T0" fmla="*/ 7 w 163"/>
                <a:gd name="T1" fmla="*/ 166 h 166"/>
                <a:gd name="T2" fmla="*/ 0 w 163"/>
                <a:gd name="T3" fmla="*/ 156 h 166"/>
                <a:gd name="T4" fmla="*/ 156 w 163"/>
                <a:gd name="T5" fmla="*/ 0 h 166"/>
                <a:gd name="T6" fmla="*/ 163 w 163"/>
                <a:gd name="T7" fmla="*/ 7 h 166"/>
                <a:gd name="T8" fmla="*/ 7 w 163"/>
                <a:gd name="T9" fmla="*/ 166 h 166"/>
              </a:gdLst>
              <a:ahLst/>
              <a:cxnLst>
                <a:cxn ang="0">
                  <a:pos x="T0" y="T1"/>
                </a:cxn>
                <a:cxn ang="0">
                  <a:pos x="T2" y="T3"/>
                </a:cxn>
                <a:cxn ang="0">
                  <a:pos x="T4" y="T5"/>
                </a:cxn>
                <a:cxn ang="0">
                  <a:pos x="T6" y="T7"/>
                </a:cxn>
                <a:cxn ang="0">
                  <a:pos x="T8" y="T9"/>
                </a:cxn>
              </a:cxnLst>
              <a:rect l="0" t="0" r="r" b="b"/>
              <a:pathLst>
                <a:path w="163" h="166">
                  <a:moveTo>
                    <a:pt x="7" y="166"/>
                  </a:moveTo>
                  <a:lnTo>
                    <a:pt x="0" y="156"/>
                  </a:lnTo>
                  <a:lnTo>
                    <a:pt x="156" y="0"/>
                  </a:lnTo>
                  <a:lnTo>
                    <a:pt x="163" y="7"/>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29"/>
            <p:cNvSpPr/>
            <p:nvPr/>
          </p:nvSpPr>
          <p:spPr bwMode="auto">
            <a:xfrm>
              <a:off x="3505960" y="3196228"/>
              <a:ext cx="111760" cy="111760"/>
            </a:xfrm>
            <a:custGeom>
              <a:avLst/>
              <a:gdLst>
                <a:gd name="T0" fmla="*/ 7 w 166"/>
                <a:gd name="T1" fmla="*/ 166 h 166"/>
                <a:gd name="T2" fmla="*/ 0 w 166"/>
                <a:gd name="T3" fmla="*/ 159 h 166"/>
                <a:gd name="T4" fmla="*/ 156 w 166"/>
                <a:gd name="T5" fmla="*/ 0 h 166"/>
                <a:gd name="T6" fmla="*/ 166 w 166"/>
                <a:gd name="T7" fmla="*/ 10 h 166"/>
                <a:gd name="T8" fmla="*/ 7 w 166"/>
                <a:gd name="T9" fmla="*/ 166 h 166"/>
              </a:gdLst>
              <a:ahLst/>
              <a:cxnLst>
                <a:cxn ang="0">
                  <a:pos x="T0" y="T1"/>
                </a:cxn>
                <a:cxn ang="0">
                  <a:pos x="T2" y="T3"/>
                </a:cxn>
                <a:cxn ang="0">
                  <a:pos x="T4" y="T5"/>
                </a:cxn>
                <a:cxn ang="0">
                  <a:pos x="T6" y="T7"/>
                </a:cxn>
                <a:cxn ang="0">
                  <a:pos x="T8" y="T9"/>
                </a:cxn>
              </a:cxnLst>
              <a:rect l="0" t="0" r="r" b="b"/>
              <a:pathLst>
                <a:path w="166" h="166">
                  <a:moveTo>
                    <a:pt x="7" y="166"/>
                  </a:moveTo>
                  <a:lnTo>
                    <a:pt x="0" y="159"/>
                  </a:lnTo>
                  <a:lnTo>
                    <a:pt x="156" y="0"/>
                  </a:lnTo>
                  <a:lnTo>
                    <a:pt x="166" y="10"/>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0"/>
            <p:cNvSpPr/>
            <p:nvPr/>
          </p:nvSpPr>
          <p:spPr bwMode="auto">
            <a:xfrm>
              <a:off x="3520098" y="3212387"/>
              <a:ext cx="111760" cy="109741"/>
            </a:xfrm>
            <a:custGeom>
              <a:avLst/>
              <a:gdLst>
                <a:gd name="T0" fmla="*/ 10 w 166"/>
                <a:gd name="T1" fmla="*/ 163 h 163"/>
                <a:gd name="T2" fmla="*/ 0 w 166"/>
                <a:gd name="T3" fmla="*/ 156 h 163"/>
                <a:gd name="T4" fmla="*/ 159 w 166"/>
                <a:gd name="T5" fmla="*/ 0 h 163"/>
                <a:gd name="T6" fmla="*/ 166 w 166"/>
                <a:gd name="T7" fmla="*/ 7 h 163"/>
                <a:gd name="T8" fmla="*/ 10 w 166"/>
                <a:gd name="T9" fmla="*/ 163 h 163"/>
              </a:gdLst>
              <a:ahLst/>
              <a:cxnLst>
                <a:cxn ang="0">
                  <a:pos x="T0" y="T1"/>
                </a:cxn>
                <a:cxn ang="0">
                  <a:pos x="T2" y="T3"/>
                </a:cxn>
                <a:cxn ang="0">
                  <a:pos x="T4" y="T5"/>
                </a:cxn>
                <a:cxn ang="0">
                  <a:pos x="T6" y="T7"/>
                </a:cxn>
                <a:cxn ang="0">
                  <a:pos x="T8" y="T9"/>
                </a:cxn>
              </a:cxnLst>
              <a:rect l="0" t="0" r="r" b="b"/>
              <a:pathLst>
                <a:path w="166" h="163">
                  <a:moveTo>
                    <a:pt x="10" y="163"/>
                  </a:moveTo>
                  <a:lnTo>
                    <a:pt x="0" y="156"/>
                  </a:lnTo>
                  <a:lnTo>
                    <a:pt x="159" y="0"/>
                  </a:lnTo>
                  <a:lnTo>
                    <a:pt x="166" y="7"/>
                  </a:lnTo>
                  <a:lnTo>
                    <a:pt x="10" y="163"/>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Freeform 31"/>
            <p:cNvSpPr/>
            <p:nvPr/>
          </p:nvSpPr>
          <p:spPr bwMode="auto">
            <a:xfrm>
              <a:off x="3536256" y="3226525"/>
              <a:ext cx="111760" cy="111760"/>
            </a:xfrm>
            <a:custGeom>
              <a:avLst/>
              <a:gdLst>
                <a:gd name="T0" fmla="*/ 7 w 166"/>
                <a:gd name="T1" fmla="*/ 166 h 166"/>
                <a:gd name="T2" fmla="*/ 0 w 166"/>
                <a:gd name="T3" fmla="*/ 159 h 166"/>
                <a:gd name="T4" fmla="*/ 156 w 166"/>
                <a:gd name="T5" fmla="*/ 0 h 166"/>
                <a:gd name="T6" fmla="*/ 166 w 166"/>
                <a:gd name="T7" fmla="*/ 10 h 166"/>
                <a:gd name="T8" fmla="*/ 7 w 166"/>
                <a:gd name="T9" fmla="*/ 166 h 166"/>
              </a:gdLst>
              <a:ahLst/>
              <a:cxnLst>
                <a:cxn ang="0">
                  <a:pos x="T0" y="T1"/>
                </a:cxn>
                <a:cxn ang="0">
                  <a:pos x="T2" y="T3"/>
                </a:cxn>
                <a:cxn ang="0">
                  <a:pos x="T4" y="T5"/>
                </a:cxn>
                <a:cxn ang="0">
                  <a:pos x="T6" y="T7"/>
                </a:cxn>
                <a:cxn ang="0">
                  <a:pos x="T8" y="T9"/>
                </a:cxn>
              </a:cxnLst>
              <a:rect l="0" t="0" r="r" b="b"/>
              <a:pathLst>
                <a:path w="166" h="166">
                  <a:moveTo>
                    <a:pt x="7" y="166"/>
                  </a:moveTo>
                  <a:lnTo>
                    <a:pt x="0" y="159"/>
                  </a:lnTo>
                  <a:lnTo>
                    <a:pt x="156" y="0"/>
                  </a:lnTo>
                  <a:lnTo>
                    <a:pt x="166" y="10"/>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32"/>
            <p:cNvSpPr/>
            <p:nvPr/>
          </p:nvSpPr>
          <p:spPr bwMode="auto">
            <a:xfrm>
              <a:off x="3550395" y="3242683"/>
              <a:ext cx="111760" cy="109741"/>
            </a:xfrm>
            <a:custGeom>
              <a:avLst/>
              <a:gdLst>
                <a:gd name="T0" fmla="*/ 10 w 166"/>
                <a:gd name="T1" fmla="*/ 163 h 163"/>
                <a:gd name="T2" fmla="*/ 0 w 166"/>
                <a:gd name="T3" fmla="*/ 156 h 163"/>
                <a:gd name="T4" fmla="*/ 159 w 166"/>
                <a:gd name="T5" fmla="*/ 0 h 163"/>
                <a:gd name="T6" fmla="*/ 166 w 166"/>
                <a:gd name="T7" fmla="*/ 7 h 163"/>
                <a:gd name="T8" fmla="*/ 10 w 166"/>
                <a:gd name="T9" fmla="*/ 163 h 163"/>
              </a:gdLst>
              <a:ahLst/>
              <a:cxnLst>
                <a:cxn ang="0">
                  <a:pos x="T0" y="T1"/>
                </a:cxn>
                <a:cxn ang="0">
                  <a:pos x="T2" y="T3"/>
                </a:cxn>
                <a:cxn ang="0">
                  <a:pos x="T4" y="T5"/>
                </a:cxn>
                <a:cxn ang="0">
                  <a:pos x="T6" y="T7"/>
                </a:cxn>
                <a:cxn ang="0">
                  <a:pos x="T8" y="T9"/>
                </a:cxn>
              </a:cxnLst>
              <a:rect l="0" t="0" r="r" b="b"/>
              <a:pathLst>
                <a:path w="166" h="163">
                  <a:moveTo>
                    <a:pt x="10" y="163"/>
                  </a:moveTo>
                  <a:lnTo>
                    <a:pt x="0" y="156"/>
                  </a:lnTo>
                  <a:lnTo>
                    <a:pt x="159" y="0"/>
                  </a:lnTo>
                  <a:lnTo>
                    <a:pt x="166" y="7"/>
                  </a:lnTo>
                  <a:lnTo>
                    <a:pt x="10" y="163"/>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3"/>
            <p:cNvSpPr/>
            <p:nvPr/>
          </p:nvSpPr>
          <p:spPr bwMode="auto">
            <a:xfrm>
              <a:off x="3566553" y="3256821"/>
              <a:ext cx="111760" cy="111760"/>
            </a:xfrm>
            <a:custGeom>
              <a:avLst/>
              <a:gdLst>
                <a:gd name="T0" fmla="*/ 7 w 166"/>
                <a:gd name="T1" fmla="*/ 166 h 166"/>
                <a:gd name="T2" fmla="*/ 0 w 166"/>
                <a:gd name="T3" fmla="*/ 156 h 166"/>
                <a:gd name="T4" fmla="*/ 156 w 166"/>
                <a:gd name="T5" fmla="*/ 0 h 166"/>
                <a:gd name="T6" fmla="*/ 166 w 166"/>
                <a:gd name="T7" fmla="*/ 7 h 166"/>
                <a:gd name="T8" fmla="*/ 7 w 166"/>
                <a:gd name="T9" fmla="*/ 166 h 166"/>
              </a:gdLst>
              <a:ahLst/>
              <a:cxnLst>
                <a:cxn ang="0">
                  <a:pos x="T0" y="T1"/>
                </a:cxn>
                <a:cxn ang="0">
                  <a:pos x="T2" y="T3"/>
                </a:cxn>
                <a:cxn ang="0">
                  <a:pos x="T4" y="T5"/>
                </a:cxn>
                <a:cxn ang="0">
                  <a:pos x="T6" y="T7"/>
                </a:cxn>
                <a:cxn ang="0">
                  <a:pos x="T8" y="T9"/>
                </a:cxn>
              </a:cxnLst>
              <a:rect l="0" t="0" r="r" b="b"/>
              <a:pathLst>
                <a:path w="166" h="166">
                  <a:moveTo>
                    <a:pt x="7" y="166"/>
                  </a:moveTo>
                  <a:lnTo>
                    <a:pt x="0" y="156"/>
                  </a:lnTo>
                  <a:lnTo>
                    <a:pt x="156" y="0"/>
                  </a:lnTo>
                  <a:lnTo>
                    <a:pt x="166" y="7"/>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34"/>
            <p:cNvSpPr/>
            <p:nvPr/>
          </p:nvSpPr>
          <p:spPr bwMode="auto">
            <a:xfrm>
              <a:off x="3580691" y="3271633"/>
              <a:ext cx="111760" cy="111087"/>
            </a:xfrm>
            <a:custGeom>
              <a:avLst/>
              <a:gdLst>
                <a:gd name="T0" fmla="*/ 10 w 166"/>
                <a:gd name="T1" fmla="*/ 165 h 165"/>
                <a:gd name="T2" fmla="*/ 0 w 166"/>
                <a:gd name="T3" fmla="*/ 158 h 165"/>
                <a:gd name="T4" fmla="*/ 159 w 166"/>
                <a:gd name="T5" fmla="*/ 0 h 165"/>
                <a:gd name="T6" fmla="*/ 166 w 166"/>
                <a:gd name="T7" fmla="*/ 9 h 165"/>
                <a:gd name="T8" fmla="*/ 10 w 166"/>
                <a:gd name="T9" fmla="*/ 165 h 165"/>
              </a:gdLst>
              <a:ahLst/>
              <a:cxnLst>
                <a:cxn ang="0">
                  <a:pos x="T0" y="T1"/>
                </a:cxn>
                <a:cxn ang="0">
                  <a:pos x="T2" y="T3"/>
                </a:cxn>
                <a:cxn ang="0">
                  <a:pos x="T4" y="T5"/>
                </a:cxn>
                <a:cxn ang="0">
                  <a:pos x="T6" y="T7"/>
                </a:cxn>
                <a:cxn ang="0">
                  <a:pos x="T8" y="T9"/>
                </a:cxn>
              </a:cxnLst>
              <a:rect l="0" t="0" r="r" b="b"/>
              <a:pathLst>
                <a:path w="166" h="165">
                  <a:moveTo>
                    <a:pt x="10" y="165"/>
                  </a:moveTo>
                  <a:lnTo>
                    <a:pt x="0" y="158"/>
                  </a:lnTo>
                  <a:lnTo>
                    <a:pt x="159" y="0"/>
                  </a:lnTo>
                  <a:lnTo>
                    <a:pt x="166" y="9"/>
                  </a:lnTo>
                  <a:lnTo>
                    <a:pt x="10" y="165"/>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35"/>
            <p:cNvSpPr/>
            <p:nvPr/>
          </p:nvSpPr>
          <p:spPr bwMode="auto">
            <a:xfrm>
              <a:off x="3596849" y="3287118"/>
              <a:ext cx="109741" cy="111760"/>
            </a:xfrm>
            <a:custGeom>
              <a:avLst/>
              <a:gdLst>
                <a:gd name="T0" fmla="*/ 7 w 163"/>
                <a:gd name="T1" fmla="*/ 166 h 166"/>
                <a:gd name="T2" fmla="*/ 0 w 163"/>
                <a:gd name="T3" fmla="*/ 156 h 166"/>
                <a:gd name="T4" fmla="*/ 156 w 163"/>
                <a:gd name="T5" fmla="*/ 0 h 166"/>
                <a:gd name="T6" fmla="*/ 163 w 163"/>
                <a:gd name="T7" fmla="*/ 7 h 166"/>
                <a:gd name="T8" fmla="*/ 7 w 163"/>
                <a:gd name="T9" fmla="*/ 166 h 166"/>
              </a:gdLst>
              <a:ahLst/>
              <a:cxnLst>
                <a:cxn ang="0">
                  <a:pos x="T0" y="T1"/>
                </a:cxn>
                <a:cxn ang="0">
                  <a:pos x="T2" y="T3"/>
                </a:cxn>
                <a:cxn ang="0">
                  <a:pos x="T4" y="T5"/>
                </a:cxn>
                <a:cxn ang="0">
                  <a:pos x="T6" y="T7"/>
                </a:cxn>
                <a:cxn ang="0">
                  <a:pos x="T8" y="T9"/>
                </a:cxn>
              </a:cxnLst>
              <a:rect l="0" t="0" r="r" b="b"/>
              <a:pathLst>
                <a:path w="163" h="166">
                  <a:moveTo>
                    <a:pt x="7" y="166"/>
                  </a:moveTo>
                  <a:lnTo>
                    <a:pt x="0" y="156"/>
                  </a:lnTo>
                  <a:lnTo>
                    <a:pt x="156" y="0"/>
                  </a:lnTo>
                  <a:lnTo>
                    <a:pt x="163" y="7"/>
                  </a:lnTo>
                  <a:lnTo>
                    <a:pt x="7" y="166"/>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36"/>
            <p:cNvSpPr/>
            <p:nvPr/>
          </p:nvSpPr>
          <p:spPr bwMode="auto">
            <a:xfrm>
              <a:off x="3426516" y="2059774"/>
              <a:ext cx="1312174" cy="1313521"/>
            </a:xfrm>
            <a:custGeom>
              <a:avLst/>
              <a:gdLst>
                <a:gd name="T0" fmla="*/ 141 w 824"/>
                <a:gd name="T1" fmla="*/ 825 h 825"/>
                <a:gd name="T2" fmla="*/ 482 w 824"/>
                <a:gd name="T3" fmla="*/ 564 h 825"/>
                <a:gd name="T4" fmla="*/ 763 w 824"/>
                <a:gd name="T5" fmla="*/ 61 h 825"/>
                <a:gd name="T6" fmla="*/ 261 w 824"/>
                <a:gd name="T7" fmla="*/ 343 h 825"/>
                <a:gd name="T8" fmla="*/ 0 w 824"/>
                <a:gd name="T9" fmla="*/ 683 h 825"/>
                <a:gd name="T10" fmla="*/ 141 w 824"/>
                <a:gd name="T11" fmla="*/ 825 h 825"/>
              </a:gdLst>
              <a:ahLst/>
              <a:cxnLst>
                <a:cxn ang="0">
                  <a:pos x="T0" y="T1"/>
                </a:cxn>
                <a:cxn ang="0">
                  <a:pos x="T2" y="T3"/>
                </a:cxn>
                <a:cxn ang="0">
                  <a:pos x="T4" y="T5"/>
                </a:cxn>
                <a:cxn ang="0">
                  <a:pos x="T6" y="T7"/>
                </a:cxn>
                <a:cxn ang="0">
                  <a:pos x="T8" y="T9"/>
                </a:cxn>
                <a:cxn ang="0">
                  <a:pos x="T10" y="T11"/>
                </a:cxn>
              </a:cxnLst>
              <a:rect l="0" t="0" r="r" b="b"/>
              <a:pathLst>
                <a:path w="824" h="825">
                  <a:moveTo>
                    <a:pt x="141" y="825"/>
                  </a:moveTo>
                  <a:cubicBezTo>
                    <a:pt x="237" y="778"/>
                    <a:pt x="361" y="685"/>
                    <a:pt x="482" y="564"/>
                  </a:cubicBezTo>
                  <a:cubicBezTo>
                    <a:pt x="698" y="348"/>
                    <a:pt x="824" y="123"/>
                    <a:pt x="763" y="61"/>
                  </a:cubicBezTo>
                  <a:cubicBezTo>
                    <a:pt x="702" y="0"/>
                    <a:pt x="477" y="126"/>
                    <a:pt x="261" y="343"/>
                  </a:cubicBezTo>
                  <a:cubicBezTo>
                    <a:pt x="140" y="464"/>
                    <a:pt x="47" y="587"/>
                    <a:pt x="0" y="683"/>
                  </a:cubicBezTo>
                  <a:cubicBezTo>
                    <a:pt x="141" y="825"/>
                    <a:pt x="141" y="825"/>
                    <a:pt x="141" y="825"/>
                  </a:cubicBezTo>
                </a:path>
              </a:pathLst>
            </a:custGeom>
            <a:solidFill>
              <a:schemeClr val="tx2">
                <a:lumMod val="20000"/>
                <a:lumOff val="8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37"/>
            <p:cNvSpPr/>
            <p:nvPr/>
          </p:nvSpPr>
          <p:spPr bwMode="auto">
            <a:xfrm>
              <a:off x="3549048" y="2779484"/>
              <a:ext cx="469932" cy="471279"/>
            </a:xfrm>
            <a:custGeom>
              <a:avLst/>
              <a:gdLst>
                <a:gd name="T0" fmla="*/ 205 w 295"/>
                <a:gd name="T1" fmla="*/ 285 h 296"/>
                <a:gd name="T2" fmla="*/ 295 w 295"/>
                <a:gd name="T3" fmla="*/ 213 h 296"/>
                <a:gd name="T4" fmla="*/ 176 w 295"/>
                <a:gd name="T5" fmla="*/ 120 h 296"/>
                <a:gd name="T6" fmla="*/ 82 w 295"/>
                <a:gd name="T7" fmla="*/ 0 h 296"/>
                <a:gd name="T8" fmla="*/ 11 w 295"/>
                <a:gd name="T9" fmla="*/ 90 h 296"/>
                <a:gd name="T10" fmla="*/ 95 w 295"/>
                <a:gd name="T11" fmla="*/ 201 h 296"/>
                <a:gd name="T12" fmla="*/ 205 w 295"/>
                <a:gd name="T13" fmla="*/ 285 h 296"/>
              </a:gdLst>
              <a:ahLst/>
              <a:cxnLst>
                <a:cxn ang="0">
                  <a:pos x="T0" y="T1"/>
                </a:cxn>
                <a:cxn ang="0">
                  <a:pos x="T2" y="T3"/>
                </a:cxn>
                <a:cxn ang="0">
                  <a:pos x="T4" y="T5"/>
                </a:cxn>
                <a:cxn ang="0">
                  <a:pos x="T6" y="T7"/>
                </a:cxn>
                <a:cxn ang="0">
                  <a:pos x="T8" y="T9"/>
                </a:cxn>
                <a:cxn ang="0">
                  <a:pos x="T10" y="T11"/>
                </a:cxn>
                <a:cxn ang="0">
                  <a:pos x="T12" y="T13"/>
                </a:cxn>
              </a:cxnLst>
              <a:rect l="0" t="0" r="r" b="b"/>
              <a:pathLst>
                <a:path w="295" h="296">
                  <a:moveTo>
                    <a:pt x="205" y="285"/>
                  </a:moveTo>
                  <a:cubicBezTo>
                    <a:pt x="235" y="263"/>
                    <a:pt x="265" y="240"/>
                    <a:pt x="295" y="213"/>
                  </a:cubicBezTo>
                  <a:cubicBezTo>
                    <a:pt x="295" y="213"/>
                    <a:pt x="281" y="225"/>
                    <a:pt x="176" y="120"/>
                  </a:cubicBezTo>
                  <a:cubicBezTo>
                    <a:pt x="71" y="15"/>
                    <a:pt x="82" y="0"/>
                    <a:pt x="82" y="0"/>
                  </a:cubicBezTo>
                  <a:cubicBezTo>
                    <a:pt x="56" y="31"/>
                    <a:pt x="32" y="61"/>
                    <a:pt x="11" y="90"/>
                  </a:cubicBezTo>
                  <a:cubicBezTo>
                    <a:pt x="11" y="90"/>
                    <a:pt x="0" y="105"/>
                    <a:pt x="95" y="201"/>
                  </a:cubicBezTo>
                  <a:cubicBezTo>
                    <a:pt x="190" y="296"/>
                    <a:pt x="205" y="285"/>
                    <a:pt x="205" y="285"/>
                  </a:cubicBezTo>
                  <a:close/>
                </a:path>
              </a:pathLst>
            </a:custGeom>
            <a:solidFill>
              <a:schemeClr val="accent2"/>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38"/>
            <p:cNvSpPr/>
            <p:nvPr/>
          </p:nvSpPr>
          <p:spPr bwMode="auto">
            <a:xfrm>
              <a:off x="4179888" y="2092763"/>
              <a:ext cx="526485" cy="527159"/>
            </a:xfrm>
            <a:custGeom>
              <a:avLst/>
              <a:gdLst>
                <a:gd name="T0" fmla="*/ 191 w 331"/>
                <a:gd name="T1" fmla="*/ 331 h 331"/>
                <a:gd name="T2" fmla="*/ 290 w 331"/>
                <a:gd name="T3" fmla="*/ 40 h 331"/>
                <a:gd name="T4" fmla="*/ 0 w 331"/>
                <a:gd name="T5" fmla="*/ 140 h 331"/>
                <a:gd name="T6" fmla="*/ 75 w 331"/>
                <a:gd name="T7" fmla="*/ 256 h 331"/>
                <a:gd name="T8" fmla="*/ 191 w 331"/>
                <a:gd name="T9" fmla="*/ 331 h 331"/>
              </a:gdLst>
              <a:ahLst/>
              <a:cxnLst>
                <a:cxn ang="0">
                  <a:pos x="T0" y="T1"/>
                </a:cxn>
                <a:cxn ang="0">
                  <a:pos x="T2" y="T3"/>
                </a:cxn>
                <a:cxn ang="0">
                  <a:pos x="T4" y="T5"/>
                </a:cxn>
                <a:cxn ang="0">
                  <a:pos x="T6" y="T7"/>
                </a:cxn>
                <a:cxn ang="0">
                  <a:pos x="T8" y="T9"/>
                </a:cxn>
              </a:cxnLst>
              <a:rect l="0" t="0" r="r" b="b"/>
              <a:pathLst>
                <a:path w="331" h="331">
                  <a:moveTo>
                    <a:pt x="191" y="331"/>
                  </a:moveTo>
                  <a:cubicBezTo>
                    <a:pt x="288" y="195"/>
                    <a:pt x="331" y="81"/>
                    <a:pt x="290" y="40"/>
                  </a:cubicBezTo>
                  <a:cubicBezTo>
                    <a:pt x="249" y="0"/>
                    <a:pt x="135" y="42"/>
                    <a:pt x="0" y="140"/>
                  </a:cubicBezTo>
                  <a:cubicBezTo>
                    <a:pt x="0" y="140"/>
                    <a:pt x="20" y="202"/>
                    <a:pt x="75" y="256"/>
                  </a:cubicBezTo>
                  <a:cubicBezTo>
                    <a:pt x="129" y="310"/>
                    <a:pt x="191" y="331"/>
                    <a:pt x="191" y="331"/>
                  </a:cubicBezTo>
                  <a:close/>
                </a:path>
              </a:pathLst>
            </a:custGeom>
            <a:solidFill>
              <a:schemeClr val="accent4"/>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39"/>
            <p:cNvSpPr/>
            <p:nvPr/>
          </p:nvSpPr>
          <p:spPr bwMode="auto">
            <a:xfrm>
              <a:off x="4009555" y="2486618"/>
              <a:ext cx="302292" cy="303638"/>
            </a:xfrm>
            <a:custGeom>
              <a:avLst/>
              <a:gdLst>
                <a:gd name="T0" fmla="*/ 156 w 190"/>
                <a:gd name="T1" fmla="*/ 157 h 191"/>
                <a:gd name="T2" fmla="*/ 34 w 190"/>
                <a:gd name="T3" fmla="*/ 157 h 191"/>
                <a:gd name="T4" fmla="*/ 34 w 190"/>
                <a:gd name="T5" fmla="*/ 34 h 191"/>
                <a:gd name="T6" fmla="*/ 156 w 190"/>
                <a:gd name="T7" fmla="*/ 34 h 191"/>
                <a:gd name="T8" fmla="*/ 156 w 190"/>
                <a:gd name="T9" fmla="*/ 157 h 191"/>
              </a:gdLst>
              <a:ahLst/>
              <a:cxnLst>
                <a:cxn ang="0">
                  <a:pos x="T0" y="T1"/>
                </a:cxn>
                <a:cxn ang="0">
                  <a:pos x="T2" y="T3"/>
                </a:cxn>
                <a:cxn ang="0">
                  <a:pos x="T4" y="T5"/>
                </a:cxn>
                <a:cxn ang="0">
                  <a:pos x="T6" y="T7"/>
                </a:cxn>
                <a:cxn ang="0">
                  <a:pos x="T8" y="T9"/>
                </a:cxn>
              </a:cxnLst>
              <a:rect l="0" t="0" r="r" b="b"/>
              <a:pathLst>
                <a:path w="190" h="191">
                  <a:moveTo>
                    <a:pt x="156" y="157"/>
                  </a:moveTo>
                  <a:cubicBezTo>
                    <a:pt x="122" y="191"/>
                    <a:pt x="68" y="191"/>
                    <a:pt x="34" y="157"/>
                  </a:cubicBezTo>
                  <a:cubicBezTo>
                    <a:pt x="0" y="123"/>
                    <a:pt x="0" y="68"/>
                    <a:pt x="34" y="34"/>
                  </a:cubicBezTo>
                  <a:cubicBezTo>
                    <a:pt x="68" y="0"/>
                    <a:pt x="122" y="0"/>
                    <a:pt x="156" y="34"/>
                  </a:cubicBezTo>
                  <a:cubicBezTo>
                    <a:pt x="190" y="68"/>
                    <a:pt x="190" y="123"/>
                    <a:pt x="156" y="157"/>
                  </a:cubicBezTo>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0"/>
            <p:cNvSpPr/>
            <p:nvPr/>
          </p:nvSpPr>
          <p:spPr bwMode="auto">
            <a:xfrm>
              <a:off x="4036485" y="2513548"/>
              <a:ext cx="248431" cy="249778"/>
            </a:xfrm>
            <a:custGeom>
              <a:avLst/>
              <a:gdLst>
                <a:gd name="T0" fmla="*/ 107 w 156"/>
                <a:gd name="T1" fmla="*/ 141 h 157"/>
                <a:gd name="T2" fmla="*/ 16 w 156"/>
                <a:gd name="T3" fmla="*/ 108 h 157"/>
                <a:gd name="T4" fmla="*/ 49 w 156"/>
                <a:gd name="T5" fmla="*/ 17 h 157"/>
                <a:gd name="T6" fmla="*/ 140 w 156"/>
                <a:gd name="T7" fmla="*/ 50 h 157"/>
                <a:gd name="T8" fmla="*/ 107 w 156"/>
                <a:gd name="T9" fmla="*/ 141 h 157"/>
              </a:gdLst>
              <a:ahLst/>
              <a:cxnLst>
                <a:cxn ang="0">
                  <a:pos x="T0" y="T1"/>
                </a:cxn>
                <a:cxn ang="0">
                  <a:pos x="T2" y="T3"/>
                </a:cxn>
                <a:cxn ang="0">
                  <a:pos x="T4" y="T5"/>
                </a:cxn>
                <a:cxn ang="0">
                  <a:pos x="T6" y="T7"/>
                </a:cxn>
                <a:cxn ang="0">
                  <a:pos x="T8" y="T9"/>
                </a:cxn>
              </a:cxnLst>
              <a:rect l="0" t="0" r="r" b="b"/>
              <a:pathLst>
                <a:path w="156" h="157">
                  <a:moveTo>
                    <a:pt x="107" y="141"/>
                  </a:moveTo>
                  <a:cubicBezTo>
                    <a:pt x="73" y="157"/>
                    <a:pt x="32" y="142"/>
                    <a:pt x="16" y="108"/>
                  </a:cubicBezTo>
                  <a:cubicBezTo>
                    <a:pt x="0" y="73"/>
                    <a:pt x="15" y="33"/>
                    <a:pt x="49" y="17"/>
                  </a:cubicBezTo>
                  <a:cubicBezTo>
                    <a:pt x="83" y="0"/>
                    <a:pt x="124" y="15"/>
                    <a:pt x="140" y="50"/>
                  </a:cubicBezTo>
                  <a:cubicBezTo>
                    <a:pt x="156" y="84"/>
                    <a:pt x="141" y="125"/>
                    <a:pt x="107" y="141"/>
                  </a:cubicBezTo>
                </a:path>
              </a:pathLst>
            </a:custGeom>
            <a:solidFill>
              <a:schemeClr val="bg2"/>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4"/>
            <p:cNvSpPr/>
            <p:nvPr/>
          </p:nvSpPr>
          <p:spPr bwMode="auto">
            <a:xfrm>
              <a:off x="4238461" y="2540478"/>
              <a:ext cx="18851" cy="18851"/>
            </a:xfrm>
            <a:custGeom>
              <a:avLst/>
              <a:gdLst>
                <a:gd name="T0" fmla="*/ 10 w 12"/>
                <a:gd name="T1" fmla="*/ 10 h 12"/>
                <a:gd name="T2" fmla="*/ 2 w 12"/>
                <a:gd name="T3" fmla="*/ 10 h 12"/>
                <a:gd name="T4" fmla="*/ 2 w 12"/>
                <a:gd name="T5" fmla="*/ 3 h 12"/>
                <a:gd name="T6" fmla="*/ 10 w 12"/>
                <a:gd name="T7" fmla="*/ 3 h 12"/>
                <a:gd name="T8" fmla="*/ 10 w 12"/>
                <a:gd name="T9" fmla="*/ 10 h 12"/>
              </a:gdLst>
              <a:ahLst/>
              <a:cxnLst>
                <a:cxn ang="0">
                  <a:pos x="T0" y="T1"/>
                </a:cxn>
                <a:cxn ang="0">
                  <a:pos x="T2" y="T3"/>
                </a:cxn>
                <a:cxn ang="0">
                  <a:pos x="T4" y="T5"/>
                </a:cxn>
                <a:cxn ang="0">
                  <a:pos x="T6" y="T7"/>
                </a:cxn>
                <a:cxn ang="0">
                  <a:pos x="T8" y="T9"/>
                </a:cxn>
              </a:cxnLst>
              <a:rect l="0" t="0" r="r" b="b"/>
              <a:pathLst>
                <a:path w="12" h="12">
                  <a:moveTo>
                    <a:pt x="10" y="10"/>
                  </a:moveTo>
                  <a:cubicBezTo>
                    <a:pt x="8" y="12"/>
                    <a:pt x="4" y="12"/>
                    <a:pt x="2" y="10"/>
                  </a:cubicBezTo>
                  <a:cubicBezTo>
                    <a:pt x="0" y="8"/>
                    <a:pt x="0" y="5"/>
                    <a:pt x="2" y="3"/>
                  </a:cubicBezTo>
                  <a:cubicBezTo>
                    <a:pt x="4" y="0"/>
                    <a:pt x="8" y="0"/>
                    <a:pt x="10" y="3"/>
                  </a:cubicBezTo>
                  <a:cubicBezTo>
                    <a:pt x="12" y="5"/>
                    <a:pt x="12" y="8"/>
                    <a:pt x="10" y="1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5"/>
            <p:cNvSpPr/>
            <p:nvPr/>
          </p:nvSpPr>
          <p:spPr bwMode="auto">
            <a:xfrm>
              <a:off x="4182581" y="2508835"/>
              <a:ext cx="19524" cy="18851"/>
            </a:xfrm>
            <a:custGeom>
              <a:avLst/>
              <a:gdLst>
                <a:gd name="T0" fmla="*/ 12 w 12"/>
                <a:gd name="T1" fmla="*/ 8 h 12"/>
                <a:gd name="T2" fmla="*/ 5 w 12"/>
                <a:gd name="T3" fmla="*/ 12 h 12"/>
                <a:gd name="T4" fmla="*/ 1 w 12"/>
                <a:gd name="T5" fmla="*/ 5 h 12"/>
                <a:gd name="T6" fmla="*/ 8 w 12"/>
                <a:gd name="T7" fmla="*/ 1 h 12"/>
                <a:gd name="T8" fmla="*/ 12 w 12"/>
                <a:gd name="T9" fmla="*/ 8 h 12"/>
              </a:gdLst>
              <a:ahLst/>
              <a:cxnLst>
                <a:cxn ang="0">
                  <a:pos x="T0" y="T1"/>
                </a:cxn>
                <a:cxn ang="0">
                  <a:pos x="T2" y="T3"/>
                </a:cxn>
                <a:cxn ang="0">
                  <a:pos x="T4" y="T5"/>
                </a:cxn>
                <a:cxn ang="0">
                  <a:pos x="T6" y="T7"/>
                </a:cxn>
                <a:cxn ang="0">
                  <a:pos x="T8" y="T9"/>
                </a:cxn>
              </a:cxnLst>
              <a:rect l="0" t="0" r="r" b="b"/>
              <a:pathLst>
                <a:path w="12" h="12">
                  <a:moveTo>
                    <a:pt x="12" y="8"/>
                  </a:moveTo>
                  <a:cubicBezTo>
                    <a:pt x="11" y="11"/>
                    <a:pt x="8" y="12"/>
                    <a:pt x="5" y="12"/>
                  </a:cubicBezTo>
                  <a:cubicBezTo>
                    <a:pt x="2" y="11"/>
                    <a:pt x="0" y="8"/>
                    <a:pt x="1" y="5"/>
                  </a:cubicBezTo>
                  <a:cubicBezTo>
                    <a:pt x="2" y="2"/>
                    <a:pt x="5" y="0"/>
                    <a:pt x="8" y="1"/>
                  </a:cubicBezTo>
                  <a:cubicBezTo>
                    <a:pt x="11" y="2"/>
                    <a:pt x="12" y="5"/>
                    <a:pt x="12" y="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6"/>
            <p:cNvSpPr/>
            <p:nvPr/>
          </p:nvSpPr>
          <p:spPr bwMode="auto">
            <a:xfrm>
              <a:off x="4119295" y="2508835"/>
              <a:ext cx="18851" cy="18851"/>
            </a:xfrm>
            <a:custGeom>
              <a:avLst/>
              <a:gdLst>
                <a:gd name="T0" fmla="*/ 11 w 12"/>
                <a:gd name="T1" fmla="*/ 5 h 12"/>
                <a:gd name="T2" fmla="*/ 7 w 12"/>
                <a:gd name="T3" fmla="*/ 12 h 12"/>
                <a:gd name="T4" fmla="*/ 0 w 12"/>
                <a:gd name="T5" fmla="*/ 8 h 12"/>
                <a:gd name="T6" fmla="*/ 4 w 12"/>
                <a:gd name="T7" fmla="*/ 1 h 12"/>
                <a:gd name="T8" fmla="*/ 11 w 12"/>
                <a:gd name="T9" fmla="*/ 5 h 12"/>
              </a:gdLst>
              <a:ahLst/>
              <a:cxnLst>
                <a:cxn ang="0">
                  <a:pos x="T0" y="T1"/>
                </a:cxn>
                <a:cxn ang="0">
                  <a:pos x="T2" y="T3"/>
                </a:cxn>
                <a:cxn ang="0">
                  <a:pos x="T4" y="T5"/>
                </a:cxn>
                <a:cxn ang="0">
                  <a:pos x="T6" y="T7"/>
                </a:cxn>
                <a:cxn ang="0">
                  <a:pos x="T8" y="T9"/>
                </a:cxn>
              </a:cxnLst>
              <a:rect l="0" t="0" r="r" b="b"/>
              <a:pathLst>
                <a:path w="12" h="12">
                  <a:moveTo>
                    <a:pt x="11" y="5"/>
                  </a:moveTo>
                  <a:cubicBezTo>
                    <a:pt x="12" y="8"/>
                    <a:pt x="10" y="11"/>
                    <a:pt x="7" y="12"/>
                  </a:cubicBezTo>
                  <a:cubicBezTo>
                    <a:pt x="4" y="12"/>
                    <a:pt x="1" y="11"/>
                    <a:pt x="0" y="8"/>
                  </a:cubicBezTo>
                  <a:cubicBezTo>
                    <a:pt x="0" y="5"/>
                    <a:pt x="1" y="2"/>
                    <a:pt x="4" y="1"/>
                  </a:cubicBezTo>
                  <a:cubicBezTo>
                    <a:pt x="7" y="0"/>
                    <a:pt x="10" y="2"/>
                    <a:pt x="11" y="5"/>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7"/>
            <p:cNvSpPr/>
            <p:nvPr/>
          </p:nvSpPr>
          <p:spPr bwMode="auto">
            <a:xfrm>
              <a:off x="4063415" y="2540478"/>
              <a:ext cx="18851" cy="18851"/>
            </a:xfrm>
            <a:custGeom>
              <a:avLst/>
              <a:gdLst>
                <a:gd name="T0" fmla="*/ 10 w 12"/>
                <a:gd name="T1" fmla="*/ 3 h 12"/>
                <a:gd name="T2" fmla="*/ 10 w 12"/>
                <a:gd name="T3" fmla="*/ 10 h 12"/>
                <a:gd name="T4" fmla="*/ 2 w 12"/>
                <a:gd name="T5" fmla="*/ 10 h 12"/>
                <a:gd name="T6" fmla="*/ 2 w 12"/>
                <a:gd name="T7" fmla="*/ 3 h 12"/>
                <a:gd name="T8" fmla="*/ 10 w 12"/>
                <a:gd name="T9" fmla="*/ 3 h 12"/>
              </a:gdLst>
              <a:ahLst/>
              <a:cxnLst>
                <a:cxn ang="0">
                  <a:pos x="T0" y="T1"/>
                </a:cxn>
                <a:cxn ang="0">
                  <a:pos x="T2" y="T3"/>
                </a:cxn>
                <a:cxn ang="0">
                  <a:pos x="T4" y="T5"/>
                </a:cxn>
                <a:cxn ang="0">
                  <a:pos x="T6" y="T7"/>
                </a:cxn>
                <a:cxn ang="0">
                  <a:pos x="T8" y="T9"/>
                </a:cxn>
              </a:cxnLst>
              <a:rect l="0" t="0" r="r" b="b"/>
              <a:pathLst>
                <a:path w="12" h="12">
                  <a:moveTo>
                    <a:pt x="10" y="3"/>
                  </a:moveTo>
                  <a:cubicBezTo>
                    <a:pt x="12" y="5"/>
                    <a:pt x="12" y="8"/>
                    <a:pt x="10" y="10"/>
                  </a:cubicBezTo>
                  <a:cubicBezTo>
                    <a:pt x="8" y="12"/>
                    <a:pt x="4" y="12"/>
                    <a:pt x="2" y="10"/>
                  </a:cubicBezTo>
                  <a:cubicBezTo>
                    <a:pt x="0" y="8"/>
                    <a:pt x="0" y="5"/>
                    <a:pt x="2" y="3"/>
                  </a:cubicBezTo>
                  <a:cubicBezTo>
                    <a:pt x="4" y="0"/>
                    <a:pt x="8" y="0"/>
                    <a:pt x="10" y="3"/>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8"/>
            <p:cNvSpPr/>
            <p:nvPr/>
          </p:nvSpPr>
          <p:spPr bwMode="auto">
            <a:xfrm>
              <a:off x="4029752" y="2596358"/>
              <a:ext cx="20871" cy="20198"/>
            </a:xfrm>
            <a:custGeom>
              <a:avLst/>
              <a:gdLst>
                <a:gd name="T0" fmla="*/ 8 w 13"/>
                <a:gd name="T1" fmla="*/ 1 h 13"/>
                <a:gd name="T2" fmla="*/ 12 w 13"/>
                <a:gd name="T3" fmla="*/ 8 h 13"/>
                <a:gd name="T4" fmla="*/ 5 w 13"/>
                <a:gd name="T5" fmla="*/ 12 h 13"/>
                <a:gd name="T6" fmla="*/ 1 w 13"/>
                <a:gd name="T7" fmla="*/ 5 h 13"/>
                <a:gd name="T8" fmla="*/ 8 w 13"/>
                <a:gd name="T9" fmla="*/ 1 h 13"/>
              </a:gdLst>
              <a:ahLst/>
              <a:cxnLst>
                <a:cxn ang="0">
                  <a:pos x="T0" y="T1"/>
                </a:cxn>
                <a:cxn ang="0">
                  <a:pos x="T2" y="T3"/>
                </a:cxn>
                <a:cxn ang="0">
                  <a:pos x="T4" y="T5"/>
                </a:cxn>
                <a:cxn ang="0">
                  <a:pos x="T6" y="T7"/>
                </a:cxn>
                <a:cxn ang="0">
                  <a:pos x="T8" y="T9"/>
                </a:cxn>
              </a:cxnLst>
              <a:rect l="0" t="0" r="r" b="b"/>
              <a:pathLst>
                <a:path w="13" h="13">
                  <a:moveTo>
                    <a:pt x="8" y="1"/>
                  </a:moveTo>
                  <a:cubicBezTo>
                    <a:pt x="11" y="2"/>
                    <a:pt x="13" y="5"/>
                    <a:pt x="12" y="8"/>
                  </a:cubicBezTo>
                  <a:cubicBezTo>
                    <a:pt x="11" y="11"/>
                    <a:pt x="8" y="13"/>
                    <a:pt x="5" y="12"/>
                  </a:cubicBezTo>
                  <a:cubicBezTo>
                    <a:pt x="2" y="11"/>
                    <a:pt x="0" y="8"/>
                    <a:pt x="1" y="5"/>
                  </a:cubicBezTo>
                  <a:cubicBezTo>
                    <a:pt x="2" y="2"/>
                    <a:pt x="5" y="0"/>
                    <a:pt x="8" y="1"/>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9"/>
            <p:cNvSpPr/>
            <p:nvPr/>
          </p:nvSpPr>
          <p:spPr bwMode="auto">
            <a:xfrm>
              <a:off x="4029752" y="2661664"/>
              <a:ext cx="20871" cy="18851"/>
            </a:xfrm>
            <a:custGeom>
              <a:avLst/>
              <a:gdLst>
                <a:gd name="T0" fmla="*/ 5 w 13"/>
                <a:gd name="T1" fmla="*/ 1 h 12"/>
                <a:gd name="T2" fmla="*/ 12 w 13"/>
                <a:gd name="T3" fmla="*/ 4 h 12"/>
                <a:gd name="T4" fmla="*/ 8 w 13"/>
                <a:gd name="T5" fmla="*/ 11 h 12"/>
                <a:gd name="T6" fmla="*/ 1 w 13"/>
                <a:gd name="T7" fmla="*/ 7 h 12"/>
                <a:gd name="T8" fmla="*/ 5 w 13"/>
                <a:gd name="T9" fmla="*/ 1 h 12"/>
              </a:gdLst>
              <a:ahLst/>
              <a:cxnLst>
                <a:cxn ang="0">
                  <a:pos x="T0" y="T1"/>
                </a:cxn>
                <a:cxn ang="0">
                  <a:pos x="T2" y="T3"/>
                </a:cxn>
                <a:cxn ang="0">
                  <a:pos x="T4" y="T5"/>
                </a:cxn>
                <a:cxn ang="0">
                  <a:pos x="T6" y="T7"/>
                </a:cxn>
                <a:cxn ang="0">
                  <a:pos x="T8" y="T9"/>
                </a:cxn>
              </a:cxnLst>
              <a:rect l="0" t="0" r="r" b="b"/>
              <a:pathLst>
                <a:path w="13" h="12">
                  <a:moveTo>
                    <a:pt x="5" y="1"/>
                  </a:moveTo>
                  <a:cubicBezTo>
                    <a:pt x="8" y="0"/>
                    <a:pt x="11" y="2"/>
                    <a:pt x="12" y="4"/>
                  </a:cubicBezTo>
                  <a:cubicBezTo>
                    <a:pt x="13" y="7"/>
                    <a:pt x="11" y="10"/>
                    <a:pt x="8" y="11"/>
                  </a:cubicBezTo>
                  <a:cubicBezTo>
                    <a:pt x="5" y="12"/>
                    <a:pt x="2" y="10"/>
                    <a:pt x="1" y="7"/>
                  </a:cubicBezTo>
                  <a:cubicBezTo>
                    <a:pt x="0" y="4"/>
                    <a:pt x="2" y="1"/>
                    <a:pt x="5" y="1"/>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0"/>
            <p:cNvSpPr/>
            <p:nvPr/>
          </p:nvSpPr>
          <p:spPr bwMode="auto">
            <a:xfrm>
              <a:off x="4063415" y="2716871"/>
              <a:ext cx="18851" cy="19524"/>
            </a:xfrm>
            <a:custGeom>
              <a:avLst/>
              <a:gdLst>
                <a:gd name="T0" fmla="*/ 2 w 12"/>
                <a:gd name="T1" fmla="*/ 2 h 12"/>
                <a:gd name="T2" fmla="*/ 10 w 12"/>
                <a:gd name="T3" fmla="*/ 2 h 12"/>
                <a:gd name="T4" fmla="*/ 10 w 12"/>
                <a:gd name="T5" fmla="*/ 10 h 12"/>
                <a:gd name="T6" fmla="*/ 2 w 12"/>
                <a:gd name="T7" fmla="*/ 10 h 12"/>
                <a:gd name="T8" fmla="*/ 2 w 12"/>
                <a:gd name="T9" fmla="*/ 2 h 12"/>
              </a:gdLst>
              <a:ahLst/>
              <a:cxnLst>
                <a:cxn ang="0">
                  <a:pos x="T0" y="T1"/>
                </a:cxn>
                <a:cxn ang="0">
                  <a:pos x="T2" y="T3"/>
                </a:cxn>
                <a:cxn ang="0">
                  <a:pos x="T4" y="T5"/>
                </a:cxn>
                <a:cxn ang="0">
                  <a:pos x="T6" y="T7"/>
                </a:cxn>
                <a:cxn ang="0">
                  <a:pos x="T8" y="T9"/>
                </a:cxn>
              </a:cxnLst>
              <a:rect l="0" t="0" r="r" b="b"/>
              <a:pathLst>
                <a:path w="12" h="12">
                  <a:moveTo>
                    <a:pt x="2" y="2"/>
                  </a:moveTo>
                  <a:cubicBezTo>
                    <a:pt x="4" y="0"/>
                    <a:pt x="8" y="0"/>
                    <a:pt x="10" y="2"/>
                  </a:cubicBezTo>
                  <a:cubicBezTo>
                    <a:pt x="12" y="4"/>
                    <a:pt x="12" y="8"/>
                    <a:pt x="10" y="10"/>
                  </a:cubicBezTo>
                  <a:cubicBezTo>
                    <a:pt x="8" y="12"/>
                    <a:pt x="4" y="12"/>
                    <a:pt x="2" y="10"/>
                  </a:cubicBezTo>
                  <a:cubicBezTo>
                    <a:pt x="0" y="8"/>
                    <a:pt x="0" y="4"/>
                    <a:pt x="2" y="2"/>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1"/>
            <p:cNvSpPr/>
            <p:nvPr/>
          </p:nvSpPr>
          <p:spPr bwMode="auto">
            <a:xfrm>
              <a:off x="4119295" y="2749187"/>
              <a:ext cx="18851" cy="18851"/>
            </a:xfrm>
            <a:custGeom>
              <a:avLst/>
              <a:gdLst>
                <a:gd name="T0" fmla="*/ 0 w 12"/>
                <a:gd name="T1" fmla="*/ 5 h 12"/>
                <a:gd name="T2" fmla="*/ 7 w 12"/>
                <a:gd name="T3" fmla="*/ 1 h 12"/>
                <a:gd name="T4" fmla="*/ 11 w 12"/>
                <a:gd name="T5" fmla="*/ 8 h 12"/>
                <a:gd name="T6" fmla="*/ 4 w 12"/>
                <a:gd name="T7" fmla="*/ 11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cubicBezTo>
                    <a:pt x="1" y="2"/>
                    <a:pt x="4" y="0"/>
                    <a:pt x="7" y="1"/>
                  </a:cubicBezTo>
                  <a:cubicBezTo>
                    <a:pt x="10" y="2"/>
                    <a:pt x="12" y="5"/>
                    <a:pt x="11" y="8"/>
                  </a:cubicBezTo>
                  <a:cubicBezTo>
                    <a:pt x="10" y="10"/>
                    <a:pt x="7" y="12"/>
                    <a:pt x="4" y="11"/>
                  </a:cubicBezTo>
                  <a:cubicBezTo>
                    <a:pt x="1" y="11"/>
                    <a:pt x="0" y="8"/>
                    <a:pt x="0" y="5"/>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2"/>
            <p:cNvSpPr/>
            <p:nvPr/>
          </p:nvSpPr>
          <p:spPr bwMode="auto">
            <a:xfrm>
              <a:off x="4182581" y="2749187"/>
              <a:ext cx="19524" cy="18851"/>
            </a:xfrm>
            <a:custGeom>
              <a:avLst/>
              <a:gdLst>
                <a:gd name="T0" fmla="*/ 1 w 12"/>
                <a:gd name="T1" fmla="*/ 8 h 12"/>
                <a:gd name="T2" fmla="*/ 5 w 12"/>
                <a:gd name="T3" fmla="*/ 1 h 12"/>
                <a:gd name="T4" fmla="*/ 12 w 12"/>
                <a:gd name="T5" fmla="*/ 5 h 12"/>
                <a:gd name="T6" fmla="*/ 8 w 12"/>
                <a:gd name="T7" fmla="*/ 11 h 12"/>
                <a:gd name="T8" fmla="*/ 1 w 12"/>
                <a:gd name="T9" fmla="*/ 8 h 12"/>
              </a:gdLst>
              <a:ahLst/>
              <a:cxnLst>
                <a:cxn ang="0">
                  <a:pos x="T0" y="T1"/>
                </a:cxn>
                <a:cxn ang="0">
                  <a:pos x="T2" y="T3"/>
                </a:cxn>
                <a:cxn ang="0">
                  <a:pos x="T4" y="T5"/>
                </a:cxn>
                <a:cxn ang="0">
                  <a:pos x="T6" y="T7"/>
                </a:cxn>
                <a:cxn ang="0">
                  <a:pos x="T8" y="T9"/>
                </a:cxn>
              </a:cxnLst>
              <a:rect l="0" t="0" r="r" b="b"/>
              <a:pathLst>
                <a:path w="12" h="12">
                  <a:moveTo>
                    <a:pt x="1" y="8"/>
                  </a:moveTo>
                  <a:cubicBezTo>
                    <a:pt x="0" y="5"/>
                    <a:pt x="2" y="2"/>
                    <a:pt x="5" y="1"/>
                  </a:cubicBezTo>
                  <a:cubicBezTo>
                    <a:pt x="8" y="0"/>
                    <a:pt x="11" y="2"/>
                    <a:pt x="12" y="5"/>
                  </a:cubicBezTo>
                  <a:cubicBezTo>
                    <a:pt x="12" y="8"/>
                    <a:pt x="11" y="11"/>
                    <a:pt x="8" y="11"/>
                  </a:cubicBezTo>
                  <a:cubicBezTo>
                    <a:pt x="5" y="12"/>
                    <a:pt x="2" y="10"/>
                    <a:pt x="1" y="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3"/>
            <p:cNvSpPr/>
            <p:nvPr/>
          </p:nvSpPr>
          <p:spPr bwMode="auto">
            <a:xfrm>
              <a:off x="4238461" y="2716871"/>
              <a:ext cx="18851" cy="19524"/>
            </a:xfrm>
            <a:custGeom>
              <a:avLst/>
              <a:gdLst>
                <a:gd name="T0" fmla="*/ 2 w 12"/>
                <a:gd name="T1" fmla="*/ 10 h 12"/>
                <a:gd name="T2" fmla="*/ 2 w 12"/>
                <a:gd name="T3" fmla="*/ 2 h 12"/>
                <a:gd name="T4" fmla="*/ 10 w 12"/>
                <a:gd name="T5" fmla="*/ 2 h 12"/>
                <a:gd name="T6" fmla="*/ 10 w 12"/>
                <a:gd name="T7" fmla="*/ 10 h 12"/>
                <a:gd name="T8" fmla="*/ 2 w 12"/>
                <a:gd name="T9" fmla="*/ 10 h 12"/>
              </a:gdLst>
              <a:ahLst/>
              <a:cxnLst>
                <a:cxn ang="0">
                  <a:pos x="T0" y="T1"/>
                </a:cxn>
                <a:cxn ang="0">
                  <a:pos x="T2" y="T3"/>
                </a:cxn>
                <a:cxn ang="0">
                  <a:pos x="T4" y="T5"/>
                </a:cxn>
                <a:cxn ang="0">
                  <a:pos x="T6" y="T7"/>
                </a:cxn>
                <a:cxn ang="0">
                  <a:pos x="T8" y="T9"/>
                </a:cxn>
              </a:cxnLst>
              <a:rect l="0" t="0" r="r" b="b"/>
              <a:pathLst>
                <a:path w="12" h="12">
                  <a:moveTo>
                    <a:pt x="2" y="10"/>
                  </a:moveTo>
                  <a:cubicBezTo>
                    <a:pt x="0" y="8"/>
                    <a:pt x="0" y="4"/>
                    <a:pt x="2" y="2"/>
                  </a:cubicBezTo>
                  <a:cubicBezTo>
                    <a:pt x="4" y="0"/>
                    <a:pt x="8" y="0"/>
                    <a:pt x="10" y="2"/>
                  </a:cubicBezTo>
                  <a:cubicBezTo>
                    <a:pt x="12" y="4"/>
                    <a:pt x="12" y="8"/>
                    <a:pt x="10" y="10"/>
                  </a:cubicBezTo>
                  <a:cubicBezTo>
                    <a:pt x="8" y="12"/>
                    <a:pt x="4" y="12"/>
                    <a:pt x="2" y="1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4"/>
            <p:cNvSpPr/>
            <p:nvPr/>
          </p:nvSpPr>
          <p:spPr bwMode="auto">
            <a:xfrm>
              <a:off x="4270104" y="2661664"/>
              <a:ext cx="20871" cy="18851"/>
            </a:xfrm>
            <a:custGeom>
              <a:avLst/>
              <a:gdLst>
                <a:gd name="T0" fmla="*/ 5 w 13"/>
                <a:gd name="T1" fmla="*/ 11 h 12"/>
                <a:gd name="T2" fmla="*/ 1 w 13"/>
                <a:gd name="T3" fmla="*/ 4 h 12"/>
                <a:gd name="T4" fmla="*/ 8 w 13"/>
                <a:gd name="T5" fmla="*/ 1 h 12"/>
                <a:gd name="T6" fmla="*/ 12 w 13"/>
                <a:gd name="T7" fmla="*/ 7 h 12"/>
                <a:gd name="T8" fmla="*/ 5 w 13"/>
                <a:gd name="T9" fmla="*/ 11 h 12"/>
              </a:gdLst>
              <a:ahLst/>
              <a:cxnLst>
                <a:cxn ang="0">
                  <a:pos x="T0" y="T1"/>
                </a:cxn>
                <a:cxn ang="0">
                  <a:pos x="T2" y="T3"/>
                </a:cxn>
                <a:cxn ang="0">
                  <a:pos x="T4" y="T5"/>
                </a:cxn>
                <a:cxn ang="0">
                  <a:pos x="T6" y="T7"/>
                </a:cxn>
                <a:cxn ang="0">
                  <a:pos x="T8" y="T9"/>
                </a:cxn>
              </a:cxnLst>
              <a:rect l="0" t="0" r="r" b="b"/>
              <a:pathLst>
                <a:path w="13" h="12">
                  <a:moveTo>
                    <a:pt x="5" y="11"/>
                  </a:moveTo>
                  <a:cubicBezTo>
                    <a:pt x="2" y="10"/>
                    <a:pt x="0" y="7"/>
                    <a:pt x="1" y="4"/>
                  </a:cubicBezTo>
                  <a:cubicBezTo>
                    <a:pt x="2" y="2"/>
                    <a:pt x="5" y="0"/>
                    <a:pt x="8" y="1"/>
                  </a:cubicBezTo>
                  <a:cubicBezTo>
                    <a:pt x="11" y="1"/>
                    <a:pt x="13" y="4"/>
                    <a:pt x="12" y="7"/>
                  </a:cubicBezTo>
                  <a:cubicBezTo>
                    <a:pt x="11" y="10"/>
                    <a:pt x="8" y="12"/>
                    <a:pt x="5" y="11"/>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5"/>
            <p:cNvSpPr/>
            <p:nvPr/>
          </p:nvSpPr>
          <p:spPr bwMode="auto">
            <a:xfrm>
              <a:off x="4270104" y="2596358"/>
              <a:ext cx="20871" cy="20198"/>
            </a:xfrm>
            <a:custGeom>
              <a:avLst/>
              <a:gdLst>
                <a:gd name="T0" fmla="*/ 8 w 13"/>
                <a:gd name="T1" fmla="*/ 12 h 13"/>
                <a:gd name="T2" fmla="*/ 1 w 13"/>
                <a:gd name="T3" fmla="*/ 8 h 13"/>
                <a:gd name="T4" fmla="*/ 5 w 13"/>
                <a:gd name="T5" fmla="*/ 1 h 13"/>
                <a:gd name="T6" fmla="*/ 12 w 13"/>
                <a:gd name="T7" fmla="*/ 5 h 13"/>
                <a:gd name="T8" fmla="*/ 8 w 13"/>
                <a:gd name="T9" fmla="*/ 12 h 13"/>
              </a:gdLst>
              <a:ahLst/>
              <a:cxnLst>
                <a:cxn ang="0">
                  <a:pos x="T0" y="T1"/>
                </a:cxn>
                <a:cxn ang="0">
                  <a:pos x="T2" y="T3"/>
                </a:cxn>
                <a:cxn ang="0">
                  <a:pos x="T4" y="T5"/>
                </a:cxn>
                <a:cxn ang="0">
                  <a:pos x="T6" y="T7"/>
                </a:cxn>
                <a:cxn ang="0">
                  <a:pos x="T8" y="T9"/>
                </a:cxn>
              </a:cxnLst>
              <a:rect l="0" t="0" r="r" b="b"/>
              <a:pathLst>
                <a:path w="13" h="13">
                  <a:moveTo>
                    <a:pt x="8" y="12"/>
                  </a:moveTo>
                  <a:cubicBezTo>
                    <a:pt x="5" y="13"/>
                    <a:pt x="2" y="11"/>
                    <a:pt x="1" y="8"/>
                  </a:cubicBezTo>
                  <a:cubicBezTo>
                    <a:pt x="0" y="5"/>
                    <a:pt x="2" y="2"/>
                    <a:pt x="5" y="1"/>
                  </a:cubicBezTo>
                  <a:cubicBezTo>
                    <a:pt x="8" y="0"/>
                    <a:pt x="11" y="2"/>
                    <a:pt x="12" y="5"/>
                  </a:cubicBezTo>
                  <a:cubicBezTo>
                    <a:pt x="13" y="8"/>
                    <a:pt x="11" y="11"/>
                    <a:pt x="8" y="12"/>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6"/>
            <p:cNvSpPr/>
            <p:nvPr/>
          </p:nvSpPr>
          <p:spPr bwMode="auto">
            <a:xfrm>
              <a:off x="3390160" y="2990886"/>
              <a:ext cx="418765" cy="418765"/>
            </a:xfrm>
            <a:custGeom>
              <a:avLst/>
              <a:gdLst>
                <a:gd name="T0" fmla="*/ 144 w 263"/>
                <a:gd name="T1" fmla="*/ 144 h 263"/>
                <a:gd name="T2" fmla="*/ 7 w 263"/>
                <a:gd name="T3" fmla="*/ 256 h 263"/>
                <a:gd name="T4" fmla="*/ 118 w 263"/>
                <a:gd name="T5" fmla="*/ 118 h 263"/>
                <a:gd name="T6" fmla="*/ 256 w 263"/>
                <a:gd name="T7" fmla="*/ 7 h 263"/>
                <a:gd name="T8" fmla="*/ 144 w 263"/>
                <a:gd name="T9" fmla="*/ 144 h 263"/>
              </a:gdLst>
              <a:ahLst/>
              <a:cxnLst>
                <a:cxn ang="0">
                  <a:pos x="T0" y="T1"/>
                </a:cxn>
                <a:cxn ang="0">
                  <a:pos x="T2" y="T3"/>
                </a:cxn>
                <a:cxn ang="0">
                  <a:pos x="T4" y="T5"/>
                </a:cxn>
                <a:cxn ang="0">
                  <a:pos x="T6" y="T7"/>
                </a:cxn>
                <a:cxn ang="0">
                  <a:pos x="T8" y="T9"/>
                </a:cxn>
              </a:cxnLst>
              <a:rect l="0" t="0" r="r" b="b"/>
              <a:pathLst>
                <a:path w="263" h="263">
                  <a:moveTo>
                    <a:pt x="144" y="144"/>
                  </a:moveTo>
                  <a:cubicBezTo>
                    <a:pt x="76" y="213"/>
                    <a:pt x="14" y="263"/>
                    <a:pt x="7" y="256"/>
                  </a:cubicBezTo>
                  <a:cubicBezTo>
                    <a:pt x="0" y="249"/>
                    <a:pt x="50" y="187"/>
                    <a:pt x="118" y="118"/>
                  </a:cubicBezTo>
                  <a:cubicBezTo>
                    <a:pt x="187" y="49"/>
                    <a:pt x="249" y="0"/>
                    <a:pt x="256" y="7"/>
                  </a:cubicBezTo>
                  <a:cubicBezTo>
                    <a:pt x="263" y="14"/>
                    <a:pt x="213" y="76"/>
                    <a:pt x="144" y="144"/>
                  </a:cubicBezTo>
                  <a:close/>
                </a:path>
              </a:pathLst>
            </a:custGeom>
            <a:solidFill>
              <a:schemeClr val="accent1">
                <a:lumMod val="75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7"/>
            <p:cNvSpPr/>
            <p:nvPr/>
          </p:nvSpPr>
          <p:spPr bwMode="auto">
            <a:xfrm>
              <a:off x="1429641" y="4756834"/>
              <a:ext cx="1514151" cy="475991"/>
            </a:xfrm>
            <a:custGeom>
              <a:avLst/>
              <a:gdLst>
                <a:gd name="T0" fmla="*/ 921 w 951"/>
                <a:gd name="T1" fmla="*/ 299 h 299"/>
                <a:gd name="T2" fmla="*/ 951 w 951"/>
                <a:gd name="T3" fmla="*/ 226 h 299"/>
                <a:gd name="T4" fmla="*/ 913 w 951"/>
                <a:gd name="T5" fmla="*/ 147 h 299"/>
                <a:gd name="T6" fmla="*/ 913 w 951"/>
                <a:gd name="T7" fmla="*/ 139 h 299"/>
                <a:gd name="T8" fmla="*/ 831 w 951"/>
                <a:gd name="T9" fmla="*/ 56 h 299"/>
                <a:gd name="T10" fmla="*/ 765 w 951"/>
                <a:gd name="T11" fmla="*/ 90 h 299"/>
                <a:gd name="T12" fmla="*/ 754 w 951"/>
                <a:gd name="T13" fmla="*/ 87 h 299"/>
                <a:gd name="T14" fmla="*/ 659 w 951"/>
                <a:gd name="T15" fmla="*/ 0 h 299"/>
                <a:gd name="T16" fmla="*/ 566 w 951"/>
                <a:gd name="T17" fmla="*/ 71 h 299"/>
                <a:gd name="T18" fmla="*/ 556 w 951"/>
                <a:gd name="T19" fmla="*/ 71 h 299"/>
                <a:gd name="T20" fmla="*/ 515 w 951"/>
                <a:gd name="T21" fmla="*/ 87 h 299"/>
                <a:gd name="T22" fmla="*/ 515 w 951"/>
                <a:gd name="T23" fmla="*/ 86 h 299"/>
                <a:gd name="T24" fmla="*/ 439 w 951"/>
                <a:gd name="T25" fmla="*/ 10 h 299"/>
                <a:gd name="T26" fmla="*/ 363 w 951"/>
                <a:gd name="T27" fmla="*/ 86 h 299"/>
                <a:gd name="T28" fmla="*/ 363 w 951"/>
                <a:gd name="T29" fmla="*/ 90 h 299"/>
                <a:gd name="T30" fmla="*/ 346 w 951"/>
                <a:gd name="T31" fmla="*/ 95 h 299"/>
                <a:gd name="T32" fmla="*/ 299 w 951"/>
                <a:gd name="T33" fmla="*/ 56 h 299"/>
                <a:gd name="T34" fmla="*/ 259 w 951"/>
                <a:gd name="T35" fmla="*/ 77 h 299"/>
                <a:gd name="T36" fmla="*/ 167 w 951"/>
                <a:gd name="T37" fmla="*/ 22 h 299"/>
                <a:gd name="T38" fmla="*/ 64 w 951"/>
                <a:gd name="T39" fmla="*/ 125 h 299"/>
                <a:gd name="T40" fmla="*/ 65 w 951"/>
                <a:gd name="T41" fmla="*/ 134 h 299"/>
                <a:gd name="T42" fmla="*/ 0 w 951"/>
                <a:gd name="T43" fmla="*/ 248 h 299"/>
                <a:gd name="T44" fmla="*/ 10 w 951"/>
                <a:gd name="T45" fmla="*/ 299 h 299"/>
                <a:gd name="T46" fmla="*/ 921 w 951"/>
                <a:gd name="T4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1" h="299">
                  <a:moveTo>
                    <a:pt x="921" y="299"/>
                  </a:moveTo>
                  <a:cubicBezTo>
                    <a:pt x="939" y="280"/>
                    <a:pt x="951" y="255"/>
                    <a:pt x="951" y="226"/>
                  </a:cubicBezTo>
                  <a:cubicBezTo>
                    <a:pt x="951" y="194"/>
                    <a:pt x="936" y="166"/>
                    <a:pt x="913" y="147"/>
                  </a:cubicBezTo>
                  <a:cubicBezTo>
                    <a:pt x="913" y="144"/>
                    <a:pt x="913" y="141"/>
                    <a:pt x="913" y="139"/>
                  </a:cubicBezTo>
                  <a:cubicBezTo>
                    <a:pt x="913" y="93"/>
                    <a:pt x="876" y="56"/>
                    <a:pt x="831" y="56"/>
                  </a:cubicBezTo>
                  <a:cubicBezTo>
                    <a:pt x="804" y="56"/>
                    <a:pt x="780" y="69"/>
                    <a:pt x="765" y="90"/>
                  </a:cubicBezTo>
                  <a:cubicBezTo>
                    <a:pt x="761" y="88"/>
                    <a:pt x="758" y="87"/>
                    <a:pt x="754" y="87"/>
                  </a:cubicBezTo>
                  <a:cubicBezTo>
                    <a:pt x="749" y="38"/>
                    <a:pt x="708" y="0"/>
                    <a:pt x="659" y="0"/>
                  </a:cubicBezTo>
                  <a:cubicBezTo>
                    <a:pt x="614" y="0"/>
                    <a:pt x="577" y="31"/>
                    <a:pt x="566" y="71"/>
                  </a:cubicBezTo>
                  <a:cubicBezTo>
                    <a:pt x="563" y="71"/>
                    <a:pt x="559" y="71"/>
                    <a:pt x="556" y="71"/>
                  </a:cubicBezTo>
                  <a:cubicBezTo>
                    <a:pt x="540" y="71"/>
                    <a:pt x="526" y="77"/>
                    <a:pt x="515" y="87"/>
                  </a:cubicBezTo>
                  <a:cubicBezTo>
                    <a:pt x="515" y="86"/>
                    <a:pt x="515" y="86"/>
                    <a:pt x="515" y="86"/>
                  </a:cubicBezTo>
                  <a:cubicBezTo>
                    <a:pt x="515" y="44"/>
                    <a:pt x="481" y="10"/>
                    <a:pt x="439" y="10"/>
                  </a:cubicBezTo>
                  <a:cubicBezTo>
                    <a:pt x="397" y="10"/>
                    <a:pt x="363" y="44"/>
                    <a:pt x="363" y="86"/>
                  </a:cubicBezTo>
                  <a:cubicBezTo>
                    <a:pt x="363" y="88"/>
                    <a:pt x="363" y="89"/>
                    <a:pt x="363" y="90"/>
                  </a:cubicBezTo>
                  <a:cubicBezTo>
                    <a:pt x="357" y="91"/>
                    <a:pt x="351" y="93"/>
                    <a:pt x="346" y="95"/>
                  </a:cubicBezTo>
                  <a:cubicBezTo>
                    <a:pt x="341" y="73"/>
                    <a:pt x="322" y="56"/>
                    <a:pt x="299" y="56"/>
                  </a:cubicBezTo>
                  <a:cubicBezTo>
                    <a:pt x="282" y="56"/>
                    <a:pt x="268" y="65"/>
                    <a:pt x="259" y="77"/>
                  </a:cubicBezTo>
                  <a:cubicBezTo>
                    <a:pt x="242" y="44"/>
                    <a:pt x="207" y="22"/>
                    <a:pt x="167" y="22"/>
                  </a:cubicBezTo>
                  <a:cubicBezTo>
                    <a:pt x="110" y="22"/>
                    <a:pt x="64" y="68"/>
                    <a:pt x="64" y="125"/>
                  </a:cubicBezTo>
                  <a:cubicBezTo>
                    <a:pt x="64" y="128"/>
                    <a:pt x="64" y="131"/>
                    <a:pt x="65" y="134"/>
                  </a:cubicBezTo>
                  <a:cubicBezTo>
                    <a:pt x="26" y="157"/>
                    <a:pt x="0" y="199"/>
                    <a:pt x="0" y="248"/>
                  </a:cubicBezTo>
                  <a:cubicBezTo>
                    <a:pt x="0" y="266"/>
                    <a:pt x="3" y="283"/>
                    <a:pt x="10" y="299"/>
                  </a:cubicBezTo>
                  <a:lnTo>
                    <a:pt x="921" y="299"/>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62" name="图片 61"/>
          <p:cNvPicPr>
            <a:picLocks noChangeAspect="1"/>
          </p:cNvPicPr>
          <p:nvPr/>
        </p:nvPicPr>
        <p:blipFill rotWithShape="1">
          <a:blip r:embed="rId1">
            <a:extLst>
              <a:ext uri="{28A0092B-C50C-407E-A947-70E740481C1C}">
                <a14:useLocalDpi xmlns:a14="http://schemas.microsoft.com/office/drawing/2010/main" val="0"/>
              </a:ext>
            </a:extLst>
          </a:blip>
          <a:srcRect l="8351" t="20304" r="36472" b="16146"/>
          <a:stretch>
            <a:fillRect/>
          </a:stretch>
        </p:blipFill>
        <p:spPr>
          <a:xfrm>
            <a:off x="3661288" y="663997"/>
            <a:ext cx="8723815" cy="5651756"/>
          </a:xfrm>
          <a:prstGeom prst="rect">
            <a:avLst/>
          </a:prstGeom>
        </p:spPr>
      </p:pic>
      <p:sp>
        <p:nvSpPr>
          <p:cNvPr id="63" name="TextBox 62"/>
          <p:cNvSpPr txBox="1"/>
          <p:nvPr/>
        </p:nvSpPr>
        <p:spPr>
          <a:xfrm>
            <a:off x="3309756" y="6424637"/>
            <a:ext cx="10248411" cy="829945"/>
          </a:xfrm>
          <a:prstGeom prst="rect">
            <a:avLst/>
          </a:prstGeom>
          <a:noFill/>
        </p:spPr>
        <p:txBody>
          <a:bodyPr vert="horz" wrap="square" rtlCol="0">
            <a:spAutoFit/>
          </a:bodyPr>
          <a:lstStyle/>
          <a:p>
            <a:pPr algn="ctr"/>
            <a:r>
              <a:rPr lang="zh-CN" altLang="en-US" sz="4800" b="1" kern="1500" spc="500" dirty="0">
                <a:solidFill>
                  <a:srgbClr val="C00000"/>
                </a:solidFill>
                <a:latin typeface="汉仪尚巍手书W" pitchFamily="18" charset="-122"/>
                <a:ea typeface="汉仪尚巍手书W" pitchFamily="18" charset="-122"/>
              </a:rPr>
              <a:t>世界的繁荣离不开中国</a:t>
            </a:r>
            <a:endParaRPr lang="zh-CN" altLang="en-US" sz="4800" b="1" kern="1500" spc="500" dirty="0">
              <a:solidFill>
                <a:srgbClr val="C00000"/>
              </a:solidFill>
              <a:latin typeface="汉仪尚巍手书W" pitchFamily="18" charset="-122"/>
              <a:ea typeface="汉仪尚巍手书W"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1948811" y="502712"/>
            <a:ext cx="9302331" cy="6303167"/>
          </a:xfrm>
          <a:ln>
            <a:solidFill>
              <a:schemeClr val="tx1"/>
            </a:solidFill>
          </a:ln>
        </p:spPr>
        <p:style>
          <a:lnRef idx="1">
            <a:schemeClr val="accent1"/>
          </a:lnRef>
          <a:fillRef idx="0">
            <a:schemeClr val="accent1"/>
          </a:fillRef>
          <a:effectRef idx="0">
            <a:schemeClr val="accent1"/>
          </a:effectRef>
          <a:fontRef idx="minor">
            <a:schemeClr val="tx1"/>
          </a:fontRef>
        </p:style>
        <p:txBody>
          <a:bodyPr/>
          <a:lstStyle/>
          <a:p>
            <a:r>
              <a:rPr lang="zh-CN" altLang="en-US" b="1"/>
              <a:t>我来连一连</a:t>
            </a:r>
            <a:endParaRPr lang="en-US" altLang="zh-CN" b="1"/>
          </a:p>
          <a:p>
            <a:r>
              <a:rPr lang="zh-CN" altLang="en-US" sz="2530" b="1"/>
              <a:t>朝代            外交事件                                     影响</a:t>
            </a:r>
            <a:endParaRPr lang="en-US" altLang="zh-CN" sz="2530" b="1"/>
          </a:p>
          <a:p>
            <a:r>
              <a:rPr lang="zh-CN" altLang="en-US" sz="2530" b="1"/>
              <a:t>西汉           玄奘西游等                   ① 促进中西方的经济文化交流</a:t>
            </a:r>
            <a:endParaRPr lang="en-US" altLang="zh-CN" sz="2530" b="1"/>
          </a:p>
          <a:p>
            <a:r>
              <a:rPr lang="zh-CN" altLang="en-US" sz="2530" b="1"/>
              <a:t>唐朝            郑和下西洋                    ②看不到世界形势的变化，</a:t>
            </a:r>
            <a:endParaRPr lang="en-US" altLang="zh-CN" sz="2530" b="1"/>
          </a:p>
          <a:p>
            <a:r>
              <a:rPr lang="zh-CN" altLang="en-US" sz="2530" b="1"/>
              <a:t>                                                                   中国在世界上落伍了</a:t>
            </a:r>
            <a:endParaRPr lang="en-US" altLang="zh-CN" sz="2530" b="1"/>
          </a:p>
          <a:p>
            <a:r>
              <a:rPr lang="zh-CN" altLang="en-US" sz="2530" b="1"/>
              <a:t>明朝            闭关锁国                          ③加强中国与亚非各国的经                            </a:t>
            </a:r>
            <a:endParaRPr lang="en-US" altLang="zh-CN" sz="2530" b="1"/>
          </a:p>
          <a:p>
            <a:r>
              <a:rPr lang="en-US" altLang="zh-CN" sz="2530" b="1"/>
              <a:t>                                                                   </a:t>
            </a:r>
            <a:r>
              <a:rPr lang="zh-CN" altLang="en-US" sz="2530" b="1"/>
              <a:t>济文化交流</a:t>
            </a:r>
            <a:endParaRPr lang="en-US" altLang="zh-CN" sz="2530" b="1"/>
          </a:p>
          <a:p>
            <a:r>
              <a:rPr lang="zh-CN" altLang="en-US" sz="2530" b="1"/>
              <a:t>清朝            开辟丝绸之路                 ④ 促进唐朝经济文化的发展 </a:t>
            </a:r>
            <a:endParaRPr lang="en-US" altLang="zh-CN" sz="2530" b="1"/>
          </a:p>
          <a:p>
            <a:r>
              <a:rPr lang="en-US" altLang="zh-CN" sz="2530" b="1"/>
              <a:t>                                                      </a:t>
            </a:r>
            <a:r>
              <a:rPr lang="zh-CN" altLang="en-US" sz="2530" b="1"/>
              <a:t>对世界各国经济文化产生重大影响</a:t>
            </a:r>
            <a:endParaRPr lang="zh-CN" altLang="en-US" sz="2530" b="1"/>
          </a:p>
        </p:txBody>
      </p:sp>
      <p:cxnSp>
        <p:nvCxnSpPr>
          <p:cNvPr id="8" name="直接连接符 7"/>
          <p:cNvCxnSpPr/>
          <p:nvPr/>
        </p:nvCxnSpPr>
        <p:spPr>
          <a:xfrm>
            <a:off x="3011995" y="1717781"/>
            <a:ext cx="911301" cy="22782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5897783" y="1793723"/>
            <a:ext cx="1291010" cy="23541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087937" y="1869664"/>
            <a:ext cx="759418" cy="379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442132" y="1793723"/>
            <a:ext cx="1670719" cy="22782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011995" y="2325315"/>
            <a:ext cx="911301" cy="91130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5594016" y="2249373"/>
            <a:ext cx="1594777" cy="91130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087937" y="3160674"/>
            <a:ext cx="911301" cy="987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5290248" y="2401257"/>
            <a:ext cx="2126370" cy="75941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80403" y="5590811"/>
            <a:ext cx="8429537" cy="739775"/>
          </a:xfrm>
          <a:prstGeom prst="rect">
            <a:avLst/>
          </a:prstGeom>
          <a:noFill/>
        </p:spPr>
        <p:txBody>
          <a:bodyPr wrap="square" rtlCol="0">
            <a:spAutoFit/>
          </a:bodyPr>
          <a:lstStyle/>
          <a:p>
            <a:r>
              <a:rPr lang="zh-CN" altLang="en-US" sz="4220" b="1">
                <a:solidFill>
                  <a:schemeClr val="accent1"/>
                </a:solidFill>
                <a:effectLst>
                  <a:outerShdw blurRad="38100" dist="25400" dir="5400000" algn="ctr" rotWithShape="0">
                    <a:srgbClr val="6E747A">
                      <a:alpha val="43000"/>
                    </a:srgbClr>
                  </a:outerShdw>
                </a:effectLst>
              </a:rPr>
              <a:t>历史：开放促繁荣，闭关致衰落！</a:t>
            </a:r>
            <a:endParaRPr lang="zh-CN" altLang="en-US" sz="4220" b="1">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ox(i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ox(i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65" y="88265"/>
            <a:ext cx="12609195" cy="1572895"/>
          </a:xfrm>
        </p:spPr>
        <p:txBody>
          <a:bodyPr>
            <a:scene3d>
              <a:camera prst="orthographicFront"/>
              <a:lightRig rig="freezing" dir="t">
                <a:rot lat="0" lon="0" rev="5640000"/>
              </a:lightRig>
            </a:scene3d>
            <a:sp3d prstMaterial="flat">
              <a:bevelT w="38100" h="38100"/>
              <a:contourClr>
                <a:schemeClr val="tx2"/>
              </a:contourClr>
            </a:sp3d>
          </a:bodyPr>
          <a:lstStyle/>
          <a:p>
            <a:pPr algn="ctr"/>
            <a:r>
              <a:rPr lang="zh-CN" altLang="en-US" sz="4640" dirty="0">
                <a:solidFill>
                  <a:schemeClr val="tx1"/>
                </a:solidFill>
                <a:effectLst>
                  <a:outerShdw blurRad="38100" dist="25400" dir="5400000" algn="ctr" rotWithShape="0">
                    <a:srgbClr val="6E747A">
                      <a:alpha val="43000"/>
                    </a:srgbClr>
                  </a:outerShdw>
                </a:effectLst>
                <a:latin typeface="+mj-ea"/>
                <a:ea typeface="+mj-ea"/>
                <a:sym typeface="+mn-ea"/>
              </a:rPr>
              <a:t>中国近代史上对外开放</a:t>
            </a:r>
            <a:br>
              <a:rPr lang="zh-CN" altLang="en-US" sz="4640" dirty="0">
                <a:solidFill>
                  <a:schemeClr val="tx1"/>
                </a:solidFill>
                <a:effectLst>
                  <a:outerShdw blurRad="38100" dist="25400" dir="5400000" algn="ctr" rotWithShape="0">
                    <a:srgbClr val="6E747A">
                      <a:alpha val="43000"/>
                    </a:srgbClr>
                  </a:outerShdw>
                </a:effectLst>
                <a:latin typeface="+mj-ea"/>
                <a:ea typeface="+mj-ea"/>
                <a:sym typeface="+mn-ea"/>
              </a:rPr>
            </a:br>
            <a:r>
              <a:rPr lang="zh-CN" altLang="en-US" sz="4640" dirty="0">
                <a:solidFill>
                  <a:schemeClr val="tx1"/>
                </a:solidFill>
                <a:effectLst>
                  <a:outerShdw blurRad="38100" dist="25400" dir="5400000" algn="ctr" rotWithShape="0">
                    <a:srgbClr val="6E747A">
                      <a:alpha val="43000"/>
                    </a:srgbClr>
                  </a:outerShdw>
                </a:effectLst>
                <a:latin typeface="+mj-ea"/>
                <a:ea typeface="+mj-ea"/>
                <a:sym typeface="+mn-ea"/>
              </a:rPr>
              <a:t>和今天的对外开放有什么不同？</a:t>
            </a:r>
            <a:endParaRPr lang="zh-CN" altLang="en-US" sz="4640" dirty="0">
              <a:solidFill>
                <a:schemeClr val="tx1"/>
              </a:solidFill>
              <a:effectLst>
                <a:outerShdw blurRad="38100" dist="25400" dir="5400000" algn="ctr" rotWithShape="0">
                  <a:srgbClr val="6E747A">
                    <a:alpha val="43000"/>
                  </a:srgbClr>
                </a:outerShdw>
              </a:effectLst>
              <a:latin typeface="+mj-ea"/>
              <a:ea typeface="+mj-ea"/>
              <a:sym typeface="+mn-ea"/>
            </a:endParaRPr>
          </a:p>
        </p:txBody>
      </p:sp>
      <p:sp>
        <p:nvSpPr>
          <p:cNvPr id="3" name="文本框 2"/>
          <p:cNvSpPr txBox="1"/>
          <p:nvPr/>
        </p:nvSpPr>
        <p:spPr>
          <a:xfrm>
            <a:off x="1205794" y="2440350"/>
            <a:ext cx="935990" cy="546100"/>
          </a:xfrm>
          <a:prstGeom prst="rect">
            <a:avLst/>
          </a:prstGeom>
          <a:solidFill>
            <a:schemeClr val="bg1"/>
          </a:solidFill>
          <a:ln>
            <a:solidFill>
              <a:schemeClr val="bg2"/>
            </a:solidFill>
          </a:ln>
        </p:spPr>
        <p:txBody>
          <a:bodyPr wrap="none" rtlCol="0">
            <a:spAutoFit/>
          </a:bodyPr>
          <a:lstStyle/>
          <a:p>
            <a:pPr algn="l"/>
            <a:r>
              <a:rPr lang="zh-CN" altLang="en-US" sz="2955" b="1" dirty="0">
                <a:latin typeface="微软雅黑 Light" panose="020B0502040204020203" charset="-122"/>
                <a:ea typeface="微软雅黑 Light" panose="020B0502040204020203" charset="-122"/>
                <a:sym typeface="+mn-ea"/>
              </a:rPr>
              <a:t>背景</a:t>
            </a:r>
            <a:endParaRPr lang="zh-CN" altLang="en-US" sz="2955" dirty="0" err="1"/>
          </a:p>
        </p:txBody>
      </p:sp>
      <p:sp>
        <p:nvSpPr>
          <p:cNvPr id="4" name="文本框 3"/>
          <p:cNvSpPr txBox="1"/>
          <p:nvPr/>
        </p:nvSpPr>
        <p:spPr>
          <a:xfrm>
            <a:off x="1205794" y="3952509"/>
            <a:ext cx="1779366" cy="546100"/>
          </a:xfrm>
          <a:prstGeom prst="rect">
            <a:avLst/>
          </a:prstGeom>
          <a:solidFill>
            <a:schemeClr val="bg1"/>
          </a:solidFill>
          <a:ln>
            <a:solidFill>
              <a:schemeClr val="bg2"/>
            </a:solidFill>
          </a:ln>
        </p:spPr>
        <p:txBody>
          <a:bodyPr wrap="square" rtlCol="0">
            <a:spAutoFit/>
          </a:bodyPr>
          <a:lstStyle/>
          <a:p>
            <a:pPr algn="l"/>
            <a:r>
              <a:rPr lang="zh-CN" altLang="en-US" sz="2955" b="1" dirty="0">
                <a:latin typeface="微软雅黑 Light" panose="020B0502040204020203" charset="-122"/>
                <a:ea typeface="微软雅黑 Light" panose="020B0502040204020203" charset="-122"/>
                <a:sym typeface="+mn-ea"/>
              </a:rPr>
              <a:t>开放基础</a:t>
            </a:r>
            <a:endParaRPr lang="zh-CN" altLang="en-US" sz="2955" b="1" dirty="0">
              <a:latin typeface="微软雅黑 Light" panose="020B0502040204020203" charset="-122"/>
              <a:ea typeface="微软雅黑 Light" panose="020B0502040204020203" charset="-122"/>
              <a:sym typeface="+mn-ea"/>
            </a:endParaRPr>
          </a:p>
        </p:txBody>
      </p:sp>
      <p:sp>
        <p:nvSpPr>
          <p:cNvPr id="10" name="文本框 9"/>
          <p:cNvSpPr txBox="1"/>
          <p:nvPr/>
        </p:nvSpPr>
        <p:spPr>
          <a:xfrm>
            <a:off x="1244529" y="5479437"/>
            <a:ext cx="935990" cy="546100"/>
          </a:xfrm>
          <a:prstGeom prst="rect">
            <a:avLst/>
          </a:prstGeom>
          <a:solidFill>
            <a:schemeClr val="bg1"/>
          </a:solidFill>
          <a:ln>
            <a:solidFill>
              <a:schemeClr val="bg2"/>
            </a:solidFill>
          </a:ln>
        </p:spPr>
        <p:txBody>
          <a:bodyPr wrap="none" rtlCol="0">
            <a:spAutoFit/>
          </a:bodyPr>
          <a:lstStyle/>
          <a:p>
            <a:pPr algn="l"/>
            <a:r>
              <a:rPr lang="zh-CN" altLang="en-US" sz="2955" b="1" dirty="0">
                <a:latin typeface="微软雅黑 Light" panose="020B0502040204020203" charset="-122"/>
                <a:ea typeface="微软雅黑 Light" panose="020B0502040204020203" charset="-122"/>
                <a:sym typeface="+mn-ea"/>
              </a:rPr>
              <a:t>结果</a:t>
            </a:r>
            <a:endParaRPr lang="zh-CN" altLang="en-US" sz="2955" b="1" dirty="0">
              <a:latin typeface="微软雅黑 Light" panose="020B0502040204020203" charset="-122"/>
              <a:ea typeface="微软雅黑 Light" panose="020B0502040204020203" charset="-122"/>
              <a:sym typeface="+mn-ea"/>
            </a:endParaRPr>
          </a:p>
        </p:txBody>
      </p:sp>
      <p:sp>
        <p:nvSpPr>
          <p:cNvPr id="11" name="文本框 10"/>
          <p:cNvSpPr txBox="1"/>
          <p:nvPr/>
        </p:nvSpPr>
        <p:spPr>
          <a:xfrm>
            <a:off x="3153252" y="3473025"/>
            <a:ext cx="8679180" cy="1274445"/>
          </a:xfrm>
          <a:prstGeom prst="rect">
            <a:avLst/>
          </a:prstGeom>
          <a:solidFill>
            <a:schemeClr val="bg1"/>
          </a:solidFill>
          <a:ln w="28575" cmpd="thickThin">
            <a:solidFill>
              <a:srgbClr val="E62E18"/>
            </a:solidFill>
            <a:prstDash val="solid"/>
          </a:ln>
        </p:spPr>
        <p:txBody>
          <a:bodyPr wrap="square" rtlCol="0">
            <a:spAutoFit/>
          </a:bodyPr>
          <a:lstStyle/>
          <a:p>
            <a:pPr algn="l"/>
            <a:r>
              <a:rPr lang="zh-CN" altLang="en-US" sz="2530" b="1" dirty="0">
                <a:latin typeface="微软雅黑 Light" panose="020B0502040204020203" charset="-122"/>
                <a:ea typeface="微软雅黑 Light" panose="020B0502040204020203" charset="-122"/>
                <a:sym typeface="+mn-ea"/>
              </a:rPr>
              <a:t>近代开放是</a:t>
            </a:r>
            <a:r>
              <a:rPr lang="zh-CN" altLang="en-US" sz="253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不平等</a:t>
            </a:r>
            <a:r>
              <a:rPr lang="zh-CN" altLang="en-US" sz="2530" b="1" dirty="0">
                <a:latin typeface="微软雅黑 Light" panose="020B0502040204020203" charset="-122"/>
                <a:ea typeface="微软雅黑 Light" panose="020B0502040204020203" charset="-122"/>
                <a:sym typeface="+mn-ea"/>
              </a:rPr>
              <a:t>的基础上，而当代开放是建立在</a:t>
            </a:r>
            <a:r>
              <a:rPr lang="zh-CN" altLang="en-US" sz="253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平等互利</a:t>
            </a:r>
            <a:r>
              <a:rPr lang="zh-CN" altLang="en-US" sz="2530" b="1" dirty="0">
                <a:latin typeface="微软雅黑 Light" panose="020B0502040204020203" charset="-122"/>
                <a:ea typeface="微软雅黑 Light" panose="020B0502040204020203" charset="-122"/>
                <a:sym typeface="+mn-ea"/>
              </a:rPr>
              <a:t>的基础上。当今强调独立自主、自力更生、坚持</a:t>
            </a:r>
            <a:r>
              <a:rPr lang="zh-CN" altLang="en-US" sz="2530" b="1" dirty="0">
                <a:solidFill>
                  <a:srgbClr val="FF0000"/>
                </a:solidFill>
                <a:latin typeface="微软雅黑 Light" panose="020B0502040204020203" charset="-122"/>
                <a:ea typeface="微软雅黑 Light" panose="020B0502040204020203" charset="-122"/>
                <a:sym typeface="+mn-ea"/>
              </a:rPr>
              <a:t>国家主权</a:t>
            </a:r>
            <a:r>
              <a:rPr lang="zh-CN" altLang="en-US" sz="2530" b="1" dirty="0">
                <a:latin typeface="微软雅黑 Light" panose="020B0502040204020203" charset="-122"/>
                <a:ea typeface="微软雅黑 Light" panose="020B0502040204020203" charset="-122"/>
                <a:sym typeface="+mn-ea"/>
              </a:rPr>
              <a:t>这一前提，在旧中国这一点是无从谈起的。</a:t>
            </a:r>
            <a:endParaRPr lang="zh-CN" altLang="en-US" sz="100" b="1" dirty="0">
              <a:latin typeface="微软雅黑 Light" panose="020B0502040204020203" charset="-122"/>
              <a:ea typeface="微软雅黑 Light" panose="020B0502040204020203" charset="-122"/>
            </a:endParaRPr>
          </a:p>
          <a:p>
            <a:pPr algn="l"/>
            <a:endParaRPr lang="zh-CN" altLang="en-US" sz="100" dirty="0" err="1"/>
          </a:p>
        </p:txBody>
      </p:sp>
      <p:sp>
        <p:nvSpPr>
          <p:cNvPr id="12" name="文本框 11"/>
          <p:cNvSpPr txBox="1"/>
          <p:nvPr/>
        </p:nvSpPr>
        <p:spPr>
          <a:xfrm>
            <a:off x="3153252" y="2083405"/>
            <a:ext cx="8679180" cy="1258570"/>
          </a:xfrm>
          <a:prstGeom prst="rect">
            <a:avLst/>
          </a:prstGeom>
          <a:solidFill>
            <a:schemeClr val="bg1"/>
          </a:solidFill>
          <a:ln w="28575" cmpd="thickThin">
            <a:solidFill>
              <a:srgbClr val="E62E18"/>
            </a:solidFill>
            <a:prstDash val="solid"/>
          </a:ln>
        </p:spPr>
        <p:txBody>
          <a:bodyPr wrap="square" rtlCol="0">
            <a:spAutoFit/>
          </a:bodyPr>
          <a:lstStyle/>
          <a:p>
            <a:pPr algn="l">
              <a:spcBef>
                <a:spcPct val="50000"/>
              </a:spcBef>
            </a:pPr>
            <a:r>
              <a:rPr lang="zh-CN" altLang="en-US" sz="2530" b="1" dirty="0">
                <a:latin typeface="微软雅黑 Light" panose="020B0502040204020203" charset="-122"/>
                <a:ea typeface="微软雅黑 Light" panose="020B0502040204020203" charset="-122"/>
                <a:sym typeface="+mn-ea"/>
              </a:rPr>
              <a:t>近代开放是在西方列强为了打开中国市场发动侵略战争的情况下出现的，</a:t>
            </a:r>
            <a:r>
              <a:rPr lang="zh-CN" altLang="en-US" sz="2530" b="1" dirty="0">
                <a:solidFill>
                  <a:srgbClr val="FF0000"/>
                </a:solidFill>
                <a:latin typeface="微软雅黑 Light" panose="020B0502040204020203" charset="-122"/>
                <a:ea typeface="微软雅黑 Light" panose="020B0502040204020203" charset="-122"/>
                <a:sym typeface="+mn-ea"/>
              </a:rPr>
              <a:t>是被迫的</a:t>
            </a:r>
            <a:r>
              <a:rPr lang="zh-CN" altLang="en-US" sz="2530" b="1" dirty="0">
                <a:latin typeface="微软雅黑 Light" panose="020B0502040204020203" charset="-122"/>
                <a:ea typeface="微软雅黑 Light" panose="020B0502040204020203" charset="-122"/>
                <a:sym typeface="+mn-ea"/>
              </a:rPr>
              <a:t>。 当代开放是在世界各国联系日益密切，经济全球化逐步加强的情况下出现的，</a:t>
            </a:r>
            <a:r>
              <a:rPr lang="zh-CN" altLang="en-US" sz="2530" b="1" dirty="0">
                <a:solidFill>
                  <a:srgbClr val="FF0000"/>
                </a:solidFill>
                <a:latin typeface="微软雅黑 Light" panose="020B0502040204020203" charset="-122"/>
                <a:ea typeface="微软雅黑 Light" panose="020B0502040204020203" charset="-122"/>
                <a:sym typeface="+mn-ea"/>
              </a:rPr>
              <a:t>是主动的</a:t>
            </a:r>
            <a:r>
              <a:rPr lang="zh-CN" altLang="en-US" sz="2530" b="1" dirty="0">
                <a:latin typeface="微软雅黑 Light" panose="020B0502040204020203" charset="-122"/>
                <a:ea typeface="微软雅黑 Light" panose="020B0502040204020203" charset="-122"/>
                <a:sym typeface="+mn-ea"/>
              </a:rPr>
              <a:t>。</a:t>
            </a:r>
            <a:endParaRPr lang="zh-CN" altLang="en-US" sz="2530" b="1" dirty="0">
              <a:latin typeface="微软雅黑 Light" panose="020B0502040204020203" charset="-122"/>
              <a:ea typeface="微软雅黑 Light" panose="020B0502040204020203" charset="-122"/>
              <a:sym typeface="+mn-ea"/>
            </a:endParaRPr>
          </a:p>
        </p:txBody>
      </p:sp>
      <p:sp>
        <p:nvSpPr>
          <p:cNvPr id="13" name="文本框 12"/>
          <p:cNvSpPr txBox="1"/>
          <p:nvPr/>
        </p:nvSpPr>
        <p:spPr>
          <a:xfrm>
            <a:off x="3153252" y="5056452"/>
            <a:ext cx="8679180" cy="1258570"/>
          </a:xfrm>
          <a:prstGeom prst="rect">
            <a:avLst/>
          </a:prstGeom>
          <a:solidFill>
            <a:schemeClr val="bg1"/>
          </a:solidFill>
          <a:ln w="28575" cmpd="thickThin">
            <a:solidFill>
              <a:srgbClr val="E62E18"/>
            </a:solidFill>
            <a:prstDash val="solid"/>
          </a:ln>
        </p:spPr>
        <p:txBody>
          <a:bodyPr wrap="square" rtlCol="0">
            <a:spAutoFit/>
          </a:bodyPr>
          <a:lstStyle/>
          <a:p>
            <a:pPr>
              <a:spcBef>
                <a:spcPct val="50000"/>
              </a:spcBef>
            </a:pPr>
            <a:r>
              <a:rPr lang="zh-CN" altLang="en-US" sz="2530" b="1" dirty="0">
                <a:latin typeface="微软雅黑 Light" panose="020B0502040204020203" charset="-122"/>
                <a:ea typeface="微软雅黑 Light" panose="020B0502040204020203" charset="-122"/>
                <a:sym typeface="+mn-ea"/>
              </a:rPr>
              <a:t>近代开放，中国沦为半殖民地，有利于帝国主义在中国商品输出和资本输出而</a:t>
            </a:r>
            <a:r>
              <a:rPr lang="zh-CN" altLang="en-US" sz="2530" b="1" dirty="0">
                <a:solidFill>
                  <a:srgbClr val="FF0000"/>
                </a:solidFill>
                <a:latin typeface="微软雅黑 Light" panose="020B0502040204020203" charset="-122"/>
                <a:ea typeface="微软雅黑 Light" panose="020B0502040204020203" charset="-122"/>
                <a:sym typeface="+mn-ea"/>
              </a:rPr>
              <a:t>不利于</a:t>
            </a:r>
            <a:r>
              <a:rPr lang="zh-CN" altLang="en-US" sz="2530" b="1" dirty="0">
                <a:latin typeface="微软雅黑 Light" panose="020B0502040204020203" charset="-122"/>
                <a:ea typeface="微软雅黑 Light" panose="020B0502040204020203" charset="-122"/>
                <a:sym typeface="+mn-ea"/>
              </a:rPr>
              <a:t>中国的民族工业。今天对外开放</a:t>
            </a:r>
            <a:r>
              <a:rPr lang="zh-CN" altLang="en-US" sz="2530" b="1" dirty="0">
                <a:solidFill>
                  <a:srgbClr val="FF0000"/>
                </a:solidFill>
                <a:latin typeface="微软雅黑 Light" panose="020B0502040204020203" charset="-122"/>
                <a:ea typeface="微软雅黑 Light" panose="020B0502040204020203" charset="-122"/>
                <a:sym typeface="+mn-ea"/>
              </a:rPr>
              <a:t>有利</a:t>
            </a:r>
            <a:r>
              <a:rPr lang="zh-CN" altLang="en-US" sz="2530" b="1" dirty="0">
                <a:latin typeface="微软雅黑 Light" panose="020B0502040204020203" charset="-122"/>
                <a:ea typeface="微软雅黑 Light" panose="020B0502040204020203" charset="-122"/>
                <a:sym typeface="+mn-ea"/>
              </a:rPr>
              <a:t>引进外资，发展中国的民族经济，使中国走向富强繁荣。</a:t>
            </a:r>
            <a:endParaRPr lang="zh-CN" altLang="en-US" sz="2530" b="1" dirty="0">
              <a:latin typeface="微软雅黑 Light" panose="020B0502040204020203" charset="-122"/>
              <a:ea typeface="微软雅黑 Light" panose="020B0502040204020203"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bldLvl="0" animBg="1"/>
      <p:bldP spid="11" grpId="0" bldLvl="0" animBg="1"/>
      <p:bldP spid="12" grpId="0" bldLvl="0" animBg="1"/>
      <p:bldP spid="1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custDataLst>
              <p:tags r:id="rId1"/>
            </p:custDataLst>
          </p:nvPr>
        </p:nvSpPr>
        <p:spPr>
          <a:xfrm>
            <a:off x="1106261" y="156970"/>
            <a:ext cx="10167231" cy="898724"/>
          </a:xfrm>
          <a:solidFill>
            <a:srgbClr val="C00000"/>
          </a:solidFill>
          <a:ln>
            <a:noFill/>
          </a:ln>
        </p:spPr>
        <p:txBody>
          <a:bodyPr/>
          <a:lstStyle/>
          <a:p>
            <a:pPr algn="ctr"/>
            <a:r>
              <a:rPr lang="zh-CN" altLang="en-US" sz="4220" b="1">
                <a:solidFill>
                  <a:schemeClr val="bg1"/>
                </a:solidFill>
                <a:sym typeface="+mn-ea"/>
              </a:rPr>
              <a:t>对外开放是实现国家繁荣富强的根本出路</a:t>
            </a:r>
            <a:endParaRPr lang="zh-CN" altLang="en-US" sz="4220" b="1">
              <a:solidFill>
                <a:schemeClr val="bg1"/>
              </a:solidFill>
              <a:sym typeface="+mn-ea"/>
            </a:endParaRPr>
          </a:p>
        </p:txBody>
      </p:sp>
      <p:sp>
        <p:nvSpPr>
          <p:cNvPr id="4" name="内容占位符 3"/>
          <p:cNvSpPr>
            <a:spLocks noGrp="1"/>
          </p:cNvSpPr>
          <p:nvPr>
            <p:ph idx="4294967295"/>
            <p:custDataLst>
              <p:tags r:id="rId2"/>
            </p:custDataLst>
          </p:nvPr>
        </p:nvSpPr>
        <p:spPr>
          <a:xfrm>
            <a:off x="339090" y="1174750"/>
            <a:ext cx="12295505" cy="2475865"/>
          </a:xfrm>
          <a:solidFill>
            <a:schemeClr val="accent3">
              <a:lumMod val="20000"/>
              <a:lumOff val="80000"/>
            </a:schemeClr>
          </a:solidFill>
        </p:spPr>
        <p:txBody>
          <a:bodyPr>
            <a:normAutofit fontScale="60000"/>
          </a:bodyPr>
          <a:lstStyle/>
          <a:p>
            <a:pPr>
              <a:lnSpc>
                <a:spcPct val="90000"/>
              </a:lnSpc>
            </a:pPr>
            <a:endParaRPr lang="zh-CN" altLang="en-US" b="1"/>
          </a:p>
          <a:p>
            <a:pPr marL="0" indent="0" algn="ctr">
              <a:lnSpc>
                <a:spcPct val="90000"/>
              </a:lnSpc>
              <a:buNone/>
            </a:pPr>
            <a:r>
              <a:rPr lang="zh-CN" altLang="en-US" sz="5145" b="1">
                <a:solidFill>
                  <a:srgbClr val="FF0000"/>
                </a:solidFill>
              </a:rPr>
              <a:t>✦ 开放带来进步，封闭必然落后</a:t>
            </a:r>
            <a:endParaRPr lang="zh-CN" altLang="en-US" sz="5145" b="1"/>
          </a:p>
          <a:p>
            <a:pPr marL="0" indent="0" algn="l">
              <a:lnSpc>
                <a:spcPct val="90000"/>
              </a:lnSpc>
              <a:buNone/>
            </a:pPr>
            <a:r>
              <a:rPr lang="zh-CN" altLang="en-US" b="1"/>
              <a:t>    </a:t>
            </a:r>
            <a:r>
              <a:rPr lang="en-US" altLang="zh-CN" b="1"/>
              <a:t> </a:t>
            </a:r>
            <a:r>
              <a:rPr lang="zh-CN" altLang="en-US" sz="4000" b="1"/>
              <a:t>必须坚持扩大开放，不断推动共建人类命运共同体。改革开放40年的实践启示我们：开放带来进步，封闭必然落后。中国的发展离不开世界，世界的繁荣也需要中国。</a:t>
            </a:r>
            <a:endParaRPr lang="zh-CN" altLang="en-US" sz="3500" b="1"/>
          </a:p>
          <a:p>
            <a:pPr marL="0" indent="0" algn="r">
              <a:lnSpc>
                <a:spcPct val="90000"/>
              </a:lnSpc>
              <a:buNone/>
            </a:pPr>
            <a:r>
              <a:rPr lang="zh-CN" altLang="en-US" sz="4000" b="1"/>
              <a:t>——2018年12月8日，习近平在庆祝改革开放40周年大会上的讲话</a:t>
            </a:r>
            <a:endParaRPr lang="zh-CN" altLang="en-US" sz="4000" b="1"/>
          </a:p>
          <a:p>
            <a:pPr marL="0" indent="0" algn="r">
              <a:lnSpc>
                <a:spcPct val="90000"/>
              </a:lnSpc>
              <a:buNone/>
            </a:pPr>
            <a:endParaRPr lang="zh-CN" altLang="en-US" sz="2530" b="1"/>
          </a:p>
          <a:p>
            <a:pPr marL="0" indent="0" algn="r">
              <a:buNone/>
            </a:pPr>
            <a:endParaRPr lang="zh-CN" altLang="en-US" sz="2530" b="1"/>
          </a:p>
        </p:txBody>
      </p:sp>
      <p:sp>
        <p:nvSpPr>
          <p:cNvPr id="5" name="内容占位符 2"/>
          <p:cNvSpPr>
            <a:spLocks noGrp="1"/>
          </p:cNvSpPr>
          <p:nvPr>
            <p:custDataLst>
              <p:tags r:id="rId3"/>
            </p:custDataLst>
          </p:nvPr>
        </p:nvSpPr>
        <p:spPr>
          <a:xfrm>
            <a:off x="339725" y="3792855"/>
            <a:ext cx="12294870" cy="3259455"/>
          </a:xfrm>
          <a:prstGeom prst="rect">
            <a:avLst/>
          </a:prstGeom>
          <a:solidFill>
            <a:schemeClr val="bg1">
              <a:lumMod val="95000"/>
            </a:schemeClr>
          </a:solidFill>
          <a:ln w="9525">
            <a:noFill/>
            <a:miter lim="800000"/>
          </a:ln>
        </p:spPr>
        <p:txBody>
          <a:bodyPr vert="horz" wrap="square" lIns="100302" tIns="50150" rIns="100302" bIns="50150" numCol="1" anchor="t" anchorCtr="0" compatLnSpc="1"/>
          <a:lstStyle>
            <a:lvl1pPr marL="224155" indent="-224155" algn="l" defTabSz="898525" rtl="0" eaLnBrk="0" fontAlgn="base" hangingPunct="0">
              <a:lnSpc>
                <a:spcPct val="90000"/>
              </a:lnSpc>
              <a:spcBef>
                <a:spcPts val="990"/>
              </a:spcBef>
              <a:spcAft>
                <a:spcPct val="0"/>
              </a:spcAft>
              <a:buFont typeface="Arial" panose="020B0604020202020204" pitchFamily="34" charset="0"/>
              <a:buChar char="•"/>
              <a:defRPr sz="2800" kern="1200">
                <a:solidFill>
                  <a:schemeClr val="tx1"/>
                </a:solidFill>
                <a:latin typeface="+mn-lt"/>
                <a:ea typeface="+mn-ea"/>
                <a:cs typeface="+mn-cs"/>
              </a:defRPr>
            </a:lvl1pPr>
            <a:lvl2pPr marL="673100" indent="-224155" algn="l" defTabSz="898525" rtl="0" eaLnBrk="0" fontAlgn="base" hangingPunct="0">
              <a:lnSpc>
                <a:spcPct val="90000"/>
              </a:lnSpc>
              <a:spcBef>
                <a:spcPct val="95000"/>
              </a:spcBef>
              <a:spcAft>
                <a:spcPct val="0"/>
              </a:spcAft>
              <a:buFont typeface="Arial" panose="020B0604020202020204" pitchFamily="34" charset="0"/>
              <a:buChar char="•"/>
              <a:defRPr sz="2400" kern="1200">
                <a:solidFill>
                  <a:schemeClr val="tx1"/>
                </a:solidFill>
                <a:latin typeface="+mn-lt"/>
                <a:ea typeface="+mn-ea"/>
                <a:cs typeface="+mn-cs"/>
              </a:defRPr>
            </a:lvl2pPr>
            <a:lvl3pPr marL="1122680" indent="-224155" algn="l" defTabSz="898525" rtl="0" eaLnBrk="0" fontAlgn="base" hangingPunct="0">
              <a:lnSpc>
                <a:spcPct val="90000"/>
              </a:lnSpc>
              <a:spcBef>
                <a:spcPct val="95000"/>
              </a:spcBef>
              <a:spcAft>
                <a:spcPct val="0"/>
              </a:spcAft>
              <a:buFont typeface="Arial" panose="020B0604020202020204" pitchFamily="34" charset="0"/>
              <a:buChar char="•"/>
              <a:defRPr sz="2000" kern="1200">
                <a:solidFill>
                  <a:schemeClr val="tx1"/>
                </a:solidFill>
                <a:latin typeface="+mn-lt"/>
                <a:ea typeface="+mn-ea"/>
                <a:cs typeface="+mn-cs"/>
              </a:defRPr>
            </a:lvl3pPr>
            <a:lvl4pPr marL="1571625" indent="-224155" algn="l" defTabSz="898525" rtl="0" eaLnBrk="0" fontAlgn="base" hangingPunct="0">
              <a:lnSpc>
                <a:spcPct val="90000"/>
              </a:lnSpc>
              <a:spcBef>
                <a:spcPct val="95000"/>
              </a:spcBef>
              <a:spcAft>
                <a:spcPct val="0"/>
              </a:spcAft>
              <a:buFont typeface="Arial" panose="020B0604020202020204" pitchFamily="34" charset="0"/>
              <a:buChar char="•"/>
              <a:defRPr kern="1200">
                <a:solidFill>
                  <a:schemeClr val="tx1"/>
                </a:solidFill>
                <a:latin typeface="+mn-lt"/>
                <a:ea typeface="+mn-ea"/>
                <a:cs typeface="+mn-cs"/>
              </a:defRPr>
            </a:lvl4pPr>
            <a:lvl5pPr marL="2021205" indent="-224155" algn="l" defTabSz="898525" rtl="0" eaLnBrk="0" fontAlgn="base" hangingPunct="0">
              <a:lnSpc>
                <a:spcPct val="90000"/>
              </a:lnSpc>
              <a:spcBef>
                <a:spcPct val="95000"/>
              </a:spcBef>
              <a:spcAft>
                <a:spcPct val="0"/>
              </a:spcAft>
              <a:buFont typeface="Arial" panose="020B0604020202020204" pitchFamily="34" charset="0"/>
              <a:buChar char="•"/>
              <a:defRPr kern="1200">
                <a:solidFill>
                  <a:schemeClr val="tx1"/>
                </a:solidFill>
                <a:latin typeface="+mn-lt"/>
                <a:ea typeface="+mn-ea"/>
                <a:cs typeface="+mn-cs"/>
              </a:defRPr>
            </a:lvl5pPr>
            <a:lvl6pPr marL="2471420" indent="-224790" algn="l" defTabSz="898525" rtl="0" eaLnBrk="1" latinLnBrk="0" hangingPunct="1">
              <a:lnSpc>
                <a:spcPct val="90000"/>
              </a:lnSpc>
              <a:spcBef>
                <a:spcPct val="95000"/>
              </a:spcBef>
              <a:buFont typeface="Arial" panose="020B0604020202020204" pitchFamily="34" charset="0"/>
              <a:buChar char="•"/>
              <a:defRPr sz="1800" kern="1200">
                <a:solidFill>
                  <a:schemeClr val="tx1"/>
                </a:solidFill>
                <a:latin typeface="+mn-lt"/>
                <a:ea typeface="+mn-ea"/>
                <a:cs typeface="+mn-cs"/>
              </a:defRPr>
            </a:lvl6pPr>
            <a:lvl7pPr marL="2920365" indent="-224790" algn="l" defTabSz="898525" rtl="0" eaLnBrk="1" latinLnBrk="0" hangingPunct="1">
              <a:lnSpc>
                <a:spcPct val="90000"/>
              </a:lnSpc>
              <a:spcBef>
                <a:spcPct val="95000"/>
              </a:spcBef>
              <a:buFont typeface="Arial" panose="020B0604020202020204" pitchFamily="34" charset="0"/>
              <a:buChar char="•"/>
              <a:defRPr sz="1800" kern="1200">
                <a:solidFill>
                  <a:schemeClr val="tx1"/>
                </a:solidFill>
                <a:latin typeface="+mn-lt"/>
                <a:ea typeface="+mn-ea"/>
                <a:cs typeface="+mn-cs"/>
              </a:defRPr>
            </a:lvl7pPr>
            <a:lvl8pPr marL="3369945" indent="-224790" algn="l" defTabSz="898525" rtl="0" eaLnBrk="1" latinLnBrk="0" hangingPunct="1">
              <a:lnSpc>
                <a:spcPct val="90000"/>
              </a:lnSpc>
              <a:spcBef>
                <a:spcPct val="95000"/>
              </a:spcBef>
              <a:buFont typeface="Arial" panose="020B0604020202020204" pitchFamily="34" charset="0"/>
              <a:buChar char="•"/>
              <a:defRPr sz="1800" kern="1200">
                <a:solidFill>
                  <a:schemeClr val="tx1"/>
                </a:solidFill>
                <a:latin typeface="+mn-lt"/>
                <a:ea typeface="+mn-ea"/>
                <a:cs typeface="+mn-cs"/>
              </a:defRPr>
            </a:lvl8pPr>
            <a:lvl9pPr marL="3819525" indent="-224790" algn="l" defTabSz="898525" rtl="0" eaLnBrk="1" latinLnBrk="0" hangingPunct="1">
              <a:lnSpc>
                <a:spcPct val="90000"/>
              </a:lnSpc>
              <a:spcBef>
                <a:spcPct val="95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3375" b="1">
                <a:solidFill>
                  <a:srgbClr val="FF0000"/>
                </a:solidFill>
                <a:sym typeface="+mn-ea"/>
              </a:rPr>
              <a:t>✦ 开放是国家繁荣的必由之路</a:t>
            </a:r>
            <a:endParaRPr lang="zh-CN" altLang="en-US" sz="2955" b="1"/>
          </a:p>
          <a:p>
            <a:pPr marL="0" indent="0">
              <a:buNone/>
            </a:pPr>
            <a:r>
              <a:rPr lang="zh-CN" altLang="en-US" sz="2955" b="1">
                <a:sym typeface="+mn-ea"/>
              </a:rPr>
              <a:t>   </a:t>
            </a:r>
            <a:r>
              <a:rPr lang="en-US" altLang="zh-CN" sz="2955" b="1">
                <a:sym typeface="+mn-ea"/>
              </a:rPr>
              <a:t>  </a:t>
            </a:r>
            <a:r>
              <a:rPr lang="zh-CN" altLang="en-US" sz="2955" b="1">
                <a:sym typeface="+mn-ea"/>
              </a:rPr>
              <a:t> </a:t>
            </a:r>
            <a:r>
              <a:rPr lang="en-US" altLang="zh-CN" sz="2955" b="1">
                <a:sym typeface="+mn-ea"/>
              </a:rPr>
              <a:t> </a:t>
            </a:r>
            <a:r>
              <a:rPr lang="zh-CN" altLang="en-US" sz="2955" b="1">
                <a:sym typeface="+mn-ea"/>
              </a:rPr>
              <a:t>融入世界经济是历史大方向，中国经济要发展，就要敢于到世界市场的汪洋大海中去游泳，如果永远不敢到大海中去经风雨、见世面，总有一天会在大海中溺水而亡。所以，中国勇敢迈向了世界市场。在这个过程中，我们呛过水，遇到过漩涡，遇到过风浪，但我们在游泳中学会了游泳。这是正确的战略抉择。</a:t>
            </a:r>
            <a:endParaRPr lang="zh-CN" altLang="en-US" sz="2955" b="1">
              <a:sym typeface="+mn-ea"/>
            </a:endParaRPr>
          </a:p>
          <a:p>
            <a:pPr marL="0" indent="0" algn="r">
              <a:buNone/>
            </a:pPr>
            <a:r>
              <a:rPr lang="zh-CN" altLang="en-US" sz="2400" b="1">
                <a:sym typeface="+mn-ea"/>
              </a:rPr>
              <a:t>——2017年1月17日，习近平在世界经济论坛年会开幕式上的主旨演讲</a:t>
            </a:r>
            <a:endParaRPr lang="zh-CN" altLang="en-US" sz="2400" b="1"/>
          </a:p>
          <a:p>
            <a:endParaRPr lang="zh-CN" altLang="en-US" sz="2400" b="1"/>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LOCAL201402251257000101208523203"/>
          <p:cNvPicPr>
            <a:picLocks noChangeAspect="1"/>
          </p:cNvPicPr>
          <p:nvPr/>
        </p:nvPicPr>
        <p:blipFill>
          <a:blip r:embed="rId1">
            <a:clrChange>
              <a:clrFrom>
                <a:srgbClr val="FFFFFF">
                  <a:alpha val="100000"/>
                </a:srgbClr>
              </a:clrFrom>
              <a:clrTo>
                <a:srgbClr val="FFFFFF">
                  <a:alpha val="100000"/>
                  <a:alpha val="0"/>
                </a:srgbClr>
              </a:clrTo>
            </a:clrChange>
          </a:blip>
          <a:srcRect l="14616" t="2175" r="13572" b="8523"/>
          <a:stretch>
            <a:fillRect/>
          </a:stretch>
        </p:blipFill>
        <p:spPr>
          <a:xfrm>
            <a:off x="8317900" y="1855710"/>
            <a:ext cx="5527620" cy="5499493"/>
          </a:xfrm>
          <a:prstGeom prst="rect">
            <a:avLst/>
          </a:prstGeom>
        </p:spPr>
      </p:pic>
      <p:grpSp>
        <p:nvGrpSpPr>
          <p:cNvPr id="2" name="组合 1"/>
          <p:cNvGrpSpPr/>
          <p:nvPr/>
        </p:nvGrpSpPr>
        <p:grpSpPr>
          <a:xfrm>
            <a:off x="455742" y="206934"/>
            <a:ext cx="8928305" cy="2684786"/>
            <a:chOff x="680" y="309"/>
            <a:chExt cx="13332" cy="4009"/>
          </a:xfrm>
        </p:grpSpPr>
        <p:sp>
          <p:nvSpPr>
            <p:cNvPr id="32" name="AutoShape 2"/>
            <p:cNvSpPr>
              <a:spLocks noChangeArrowheads="1"/>
            </p:cNvSpPr>
            <p:nvPr/>
          </p:nvSpPr>
          <p:spPr bwMode="auto">
            <a:xfrm>
              <a:off x="680" y="309"/>
              <a:ext cx="13332" cy="4009"/>
            </a:xfrm>
            <a:prstGeom prst="wedgeRoundRectCallout">
              <a:avLst>
                <a:gd name="adj1" fmla="val 51177"/>
                <a:gd name="adj2" fmla="val 67714"/>
                <a:gd name="adj3" fmla="val 16667"/>
              </a:avLst>
            </a:prstGeom>
            <a:solidFill>
              <a:schemeClr val="bg1">
                <a:alpha val="60000"/>
              </a:schemeClr>
            </a:solidFill>
            <a:ln w="9525">
              <a:solidFill>
                <a:srgbClr val="A6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sz="1580"/>
            </a:p>
          </p:txBody>
        </p:sp>
        <p:sp>
          <p:nvSpPr>
            <p:cNvPr id="40" name="文本框 39"/>
            <p:cNvSpPr txBox="1"/>
            <p:nvPr/>
          </p:nvSpPr>
          <p:spPr>
            <a:xfrm>
              <a:off x="998" y="346"/>
              <a:ext cx="12598" cy="3965"/>
            </a:xfrm>
            <a:prstGeom prst="rect">
              <a:avLst/>
            </a:prstGeom>
            <a:noFill/>
          </p:spPr>
          <p:txBody>
            <a:bodyPr wrap="square" rtlCol="0">
              <a:spAutoFit/>
            </a:bodyPr>
            <a:lstStyle/>
            <a:p>
              <a:pPr indent="457200" fontAlgn="auto">
                <a:lnSpc>
                  <a:spcPct val="125000"/>
                </a:lnSpc>
              </a:pPr>
              <a:r>
                <a:rPr lang="zh-CN" altLang="en-US" sz="3600">
                  <a:solidFill>
                    <a:srgbClr val="FF0000"/>
                  </a:solidFill>
                  <a:effectLst>
                    <a:outerShdw blurRad="38100" dist="38100" dir="2700000">
                      <a:srgbClr val="FFFFFF"/>
                    </a:outerShdw>
                  </a:effectLst>
                  <a:uFillTx/>
                  <a:latin typeface="Times New Roman" panose="02020603050405020304" pitchFamily="49" charset="-122"/>
                  <a:ea typeface="楷体" panose="02010609060101010101" charset="-122"/>
                  <a:cs typeface="+mn-ea"/>
                  <a:sym typeface="+mn-ea"/>
                </a:rPr>
                <a:t>大时代需要大格局，大格局需要大智慧。</a:t>
              </a:r>
              <a:endParaRPr lang="zh-CN" altLang="en-US" sz="360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25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中国开放的大门永远不会关上，只会越开越大。</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25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中国将实行更加积极主动的开放战略，创造更全面、更深入、更多元的对外开放格局。</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indent="457200" algn="r" fontAlgn="auto">
                <a:lnSpc>
                  <a:spcPct val="125000"/>
                </a:lnSpc>
              </a:pPr>
              <a:r>
                <a:rPr lang="en-US" altLang="zh-CN" sz="253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530">
                  <a:latin typeface="微软雅黑" panose="020B0503020204020204" pitchFamily="34" charset="-122"/>
                  <a:ea typeface="微软雅黑" panose="020B0503020204020204" pitchFamily="34" charset="-122"/>
                  <a:cs typeface="微软雅黑" panose="020B0503020204020204" pitchFamily="34" charset="-122"/>
                </a:rPr>
                <a:t>习近平  </a:t>
              </a:r>
              <a:endParaRPr lang="zh-CN" altLang="en-US" sz="253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8" name="图片 7" descr="t01afea51f144f52e78"/>
          <p:cNvPicPr>
            <a:picLocks noChangeAspect="1"/>
          </p:cNvPicPr>
          <p:nvPr/>
        </p:nvPicPr>
        <p:blipFill>
          <a:blip r:embed="rId2"/>
          <a:stretch>
            <a:fillRect/>
          </a:stretch>
        </p:blipFill>
        <p:spPr>
          <a:xfrm>
            <a:off x="455742" y="3130130"/>
            <a:ext cx="7463693" cy="3758299"/>
          </a:xfrm>
          <a:prstGeom prst="rect">
            <a:avLst/>
          </a:prstGeom>
        </p:spPr>
      </p:pic>
      <p:pic>
        <p:nvPicPr>
          <p:cNvPr id="13" name="图片 12" descr="图片5"/>
          <p:cNvPicPr>
            <a:picLocks noChangeAspect="1"/>
          </p:cNvPicPr>
          <p:nvPr/>
        </p:nvPicPr>
        <p:blipFill>
          <a:blip r:embed="rId3"/>
          <a:stretch>
            <a:fillRect/>
          </a:stretch>
        </p:blipFill>
        <p:spPr>
          <a:xfrm>
            <a:off x="455742" y="3130130"/>
            <a:ext cx="7463693" cy="3757630"/>
          </a:xfrm>
          <a:prstGeom prst="rect">
            <a:avLst/>
          </a:prstGeom>
        </p:spPr>
      </p:pic>
      <p:pic>
        <p:nvPicPr>
          <p:cNvPr id="15" name="图片 14" descr="图片7"/>
          <p:cNvPicPr>
            <a:picLocks noChangeAspect="1"/>
          </p:cNvPicPr>
          <p:nvPr/>
        </p:nvPicPr>
        <p:blipFill>
          <a:blip r:embed="rId4"/>
          <a:stretch>
            <a:fillRect/>
          </a:stretch>
        </p:blipFill>
        <p:spPr>
          <a:xfrm>
            <a:off x="455742" y="3130130"/>
            <a:ext cx="7463693" cy="3827277"/>
          </a:xfrm>
          <a:prstGeom prst="rect">
            <a:avLst/>
          </a:prstGeom>
        </p:spPr>
      </p:pic>
      <p:pic>
        <p:nvPicPr>
          <p:cNvPr id="9" name="图片 8" descr="雄安"/>
          <p:cNvPicPr>
            <a:picLocks noChangeAspect="1"/>
          </p:cNvPicPr>
          <p:nvPr/>
        </p:nvPicPr>
        <p:blipFill>
          <a:blip r:embed="rId5" cstate="print"/>
          <a:stretch>
            <a:fillRect/>
          </a:stretch>
        </p:blipFill>
        <p:spPr>
          <a:xfrm>
            <a:off x="455742" y="3130130"/>
            <a:ext cx="7463693" cy="3826608"/>
          </a:xfrm>
          <a:prstGeom prst="rect">
            <a:avLst/>
          </a:prstGeom>
        </p:spPr>
      </p:pic>
      <p:pic>
        <p:nvPicPr>
          <p:cNvPr id="16" name="图片 15" descr="390002ab1cd14950b0830a47dafd48a8"/>
          <p:cNvPicPr>
            <a:picLocks noChangeAspect="1"/>
          </p:cNvPicPr>
          <p:nvPr/>
        </p:nvPicPr>
        <p:blipFill>
          <a:blip r:embed="rId6"/>
          <a:srcRect b="31655"/>
          <a:stretch>
            <a:fillRect/>
          </a:stretch>
        </p:blipFill>
        <p:spPr>
          <a:xfrm>
            <a:off x="455742" y="3130130"/>
            <a:ext cx="7463693" cy="38272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500"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90"/>
                                          </p:val>
                                        </p:tav>
                                        <p:tav tm="100000">
                                          <p:val>
                                            <p:fltVal val="0"/>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6"/>
          <p:cNvSpPr/>
          <p:nvPr>
            <p:custDataLst>
              <p:tags r:id="rId1"/>
            </p:custDataLst>
          </p:nvPr>
        </p:nvSpPr>
        <p:spPr>
          <a:xfrm>
            <a:off x="173355" y="268605"/>
            <a:ext cx="12596495" cy="1353185"/>
          </a:xfrm>
          <a:prstGeom prst="rect">
            <a:avLst/>
          </a:prstGeom>
        </p:spPr>
        <p:style>
          <a:lnRef idx="3">
            <a:schemeClr val="lt1"/>
          </a:lnRef>
          <a:fillRef idx="1">
            <a:schemeClr val="accent2"/>
          </a:fillRef>
          <a:effectRef idx="1">
            <a:schemeClr val="accent2"/>
          </a:effectRef>
          <a:fontRef idx="minor">
            <a:schemeClr val="lt1"/>
          </a:fontRef>
        </p:style>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lnSpc>
                <a:spcPct val="150000"/>
              </a:lnSpc>
            </a:pPr>
            <a:r>
              <a:rPr lang="zh-CN" altLang="en-US" sz="3200" b="1">
                <a:solidFill>
                  <a:schemeClr val="bg1"/>
                </a:solidFill>
                <a:latin typeface="黑体" panose="02010609060101010101" pitchFamily="49" charset="-122"/>
                <a:ea typeface="黑体" panose="02010609060101010101" pitchFamily="49" charset="-122"/>
              </a:rPr>
              <a:t>中国近现代史对外开放的发展</a:t>
            </a:r>
            <a:r>
              <a:rPr sz="3200" b="1">
                <a:solidFill>
                  <a:schemeClr val="bg1"/>
                </a:solidFill>
                <a:latin typeface="黑体" panose="02010609060101010101" pitchFamily="49" charset="-122"/>
                <a:ea typeface="黑体" panose="02010609060101010101" pitchFamily="49" charset="-122"/>
                <a:sym typeface="+mn-ea"/>
              </a:rPr>
              <a:t>历程</a:t>
            </a:r>
            <a:r>
              <a:rPr lang="zh-CN" altLang="en-US" sz="3200" b="1">
                <a:solidFill>
                  <a:schemeClr val="bg1"/>
                </a:solidFill>
                <a:latin typeface="黑体" panose="02010609060101010101" pitchFamily="49" charset="-122"/>
                <a:ea typeface="黑体" panose="02010609060101010101" pitchFamily="49" charset="-122"/>
              </a:rPr>
              <a:t>，结合习大大的讲话，你有何感悟？</a:t>
            </a:r>
            <a:endParaRPr lang="zh-CN" altLang="en-US" sz="3200" b="1">
              <a:solidFill>
                <a:schemeClr val="bg1"/>
              </a:solidFill>
              <a:latin typeface="黑体" panose="02010609060101010101" pitchFamily="49" charset="-122"/>
              <a:ea typeface="黑体" panose="02010609060101010101" pitchFamily="49" charset="-122"/>
            </a:endParaRPr>
          </a:p>
        </p:txBody>
      </p:sp>
      <p:graphicFrame>
        <p:nvGraphicFramePr>
          <p:cNvPr id="73732" name="图示 13"/>
          <p:cNvGraphicFramePr/>
          <p:nvPr>
            <p:custDataLst>
              <p:tags r:id="rId2"/>
            </p:custDataLst>
          </p:nvPr>
        </p:nvGraphicFramePr>
        <p:xfrm>
          <a:off x="-1566677" y="1909542"/>
          <a:ext cx="7202326" cy="509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图片 1" descr="u=383649507,1889136170&amp;fm=26&amp;gp=0"/>
          <p:cNvPicPr>
            <a:picLocks noChangeAspect="1"/>
          </p:cNvPicPr>
          <p:nvPr>
            <p:custDataLst>
              <p:tags r:id="rId8"/>
            </p:custDataLst>
          </p:nvPr>
        </p:nvPicPr>
        <p:blipFill>
          <a:blip r:embed="rId9"/>
          <a:stretch>
            <a:fillRect/>
          </a:stretch>
        </p:blipFill>
        <p:spPr>
          <a:xfrm>
            <a:off x="3620770" y="2032000"/>
            <a:ext cx="8296275" cy="486664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a:solidFill>
                  <a:schemeClr val="accent1"/>
                </a:solidFill>
                <a:effectLst>
                  <a:outerShdw blurRad="38100" dist="25400" dir="5400000" algn="ctr" rotWithShape="0">
                    <a:srgbClr val="6E747A">
                      <a:alpha val="43000"/>
                    </a:srgbClr>
                  </a:outerShdw>
                </a:effectLst>
              </a:rPr>
              <a:t> </a:t>
            </a:r>
            <a:r>
              <a:rPr lang="zh-CN" altLang="en-US" sz="5400" b="1">
                <a:solidFill>
                  <a:schemeClr val="accent1"/>
                </a:solidFill>
                <a:effectLst>
                  <a:outerShdw blurRad="38100" dist="25400" dir="5400000" algn="ctr" rotWithShape="0">
                    <a:srgbClr val="6E747A">
                      <a:alpha val="43000"/>
                    </a:srgbClr>
                  </a:outerShdw>
                </a:effectLst>
              </a:rPr>
              <a:t>什么是对外开放？</a:t>
            </a:r>
            <a:endParaRPr lang="zh-CN" altLang="en-US" sz="5400"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414655" y="1528445"/>
            <a:ext cx="12259310" cy="4589145"/>
          </a:xfrm>
        </p:spPr>
        <p:txBody>
          <a:bodyPr>
            <a:noAutofit/>
          </a:bodyPr>
          <a:lstStyle/>
          <a:p>
            <a:endParaRPr lang="zh-CN" altLang="en-US" sz="4220"/>
          </a:p>
          <a:p>
            <a:r>
              <a:rPr lang="zh-CN" altLang="en-US" sz="4800" b="1"/>
              <a:t>对外开放：一方面是指国家积极</a:t>
            </a:r>
            <a:r>
              <a:rPr lang="zh-CN" altLang="en-US" sz="4800" b="1">
                <a:solidFill>
                  <a:srgbClr val="FF0000"/>
                </a:solidFill>
              </a:rPr>
              <a:t>主动</a:t>
            </a:r>
            <a:r>
              <a:rPr lang="zh-CN" altLang="en-US" sz="4800" b="1"/>
              <a:t>地扩大对外经济交往；另一方面是指</a:t>
            </a:r>
            <a:r>
              <a:rPr lang="zh-CN" altLang="en-US" sz="4800" b="1">
                <a:solidFill>
                  <a:srgbClr val="FF0000"/>
                </a:solidFill>
              </a:rPr>
              <a:t>放宽政策</a:t>
            </a:r>
            <a:r>
              <a:rPr lang="zh-CN" altLang="en-US" sz="4800" b="1"/>
              <a:t>，放开或者取消各种限制，不再采取封锁国内市场和国内投资场所的保护政策，发展</a:t>
            </a:r>
            <a:r>
              <a:rPr lang="zh-CN" altLang="en-US" sz="4800" b="1">
                <a:solidFill>
                  <a:srgbClr val="FF0000"/>
                </a:solidFill>
              </a:rPr>
              <a:t>开放型</a:t>
            </a:r>
            <a:r>
              <a:rPr lang="zh-CN" altLang="en-US" sz="4800" b="1"/>
              <a:t>经济。“对外开放”是中国一项</a:t>
            </a:r>
            <a:r>
              <a:rPr lang="zh-CN" altLang="en-US" sz="4800" b="1">
                <a:solidFill>
                  <a:srgbClr val="FF0000"/>
                </a:solidFill>
              </a:rPr>
              <a:t>基本国策</a:t>
            </a:r>
            <a:r>
              <a:rPr lang="zh-CN" altLang="en-US" sz="4800" b="1"/>
              <a:t>。</a:t>
            </a:r>
            <a:endParaRPr lang="zh-CN" altLang="en-US" sz="4800" b="1"/>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6810" y="951629"/>
            <a:ext cx="883920" cy="5512887"/>
          </a:xfrm>
          <a:prstGeom prst="rect">
            <a:avLst/>
          </a:prstGeom>
          <a:solidFill>
            <a:srgbClr val="A12032"/>
          </a:solidFill>
          <a:ln w="12700" cmpd="sng">
            <a:solidFill>
              <a:srgbClr val="A12032"/>
            </a:solidFill>
            <a:prstDash val="solid"/>
          </a:ln>
        </p:spPr>
        <p:txBody>
          <a:bodyPr vert="eaVert" wrap="square">
            <a:spAutoFit/>
          </a:bodyPr>
          <a:lstStyle/>
          <a:p>
            <a:pPr algn="ctr"/>
            <a:r>
              <a:rPr lang="zh-CN" altLang="zh-CN" sz="4555" b="1" noProof="1">
                <a:solidFill>
                  <a:srgbClr val="FFFF00"/>
                </a:solidFill>
                <a:latin typeface="微软雅黑" panose="020B0503020204020204" pitchFamily="34" charset="-122"/>
                <a:ea typeface="微软雅黑" panose="020B0503020204020204" pitchFamily="34" charset="-122"/>
                <a:cs typeface="+mn-ea"/>
              </a:rPr>
              <a:t>中共十一届三中全会</a:t>
            </a:r>
            <a:endParaRPr lang="zh-CN" altLang="zh-CN" sz="4555" b="1" noProof="1">
              <a:solidFill>
                <a:srgbClr val="FFFF00"/>
              </a:solidFill>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2106038" y="179183"/>
            <a:ext cx="805815" cy="3072601"/>
          </a:xfrm>
          <a:prstGeom prst="rect">
            <a:avLst/>
          </a:prstGeom>
          <a:noFill/>
          <a:ln w="12700" cmpd="sng">
            <a:noFill/>
            <a:prstDash val="solid"/>
          </a:ln>
        </p:spPr>
        <p:txBody>
          <a:bodyPr vert="eaVert" wrap="square">
            <a:spAutoFit/>
          </a:bodyPr>
          <a:lstStyle/>
          <a:p>
            <a:pPr algn="ctr"/>
            <a:r>
              <a:rPr lang="zh-CN" altLang="en-US" sz="4050" b="1" noProof="1">
                <a:solidFill>
                  <a:srgbClr val="0000FF"/>
                </a:solidFill>
                <a:latin typeface="微软雅黑" panose="020B0503020204020204" pitchFamily="34" charset="-122"/>
                <a:ea typeface="微软雅黑" panose="020B0503020204020204" pitchFamily="34" charset="-122"/>
                <a:cs typeface="+mn-ea"/>
              </a:rPr>
              <a:t>对内改革</a:t>
            </a:r>
            <a:endParaRPr lang="zh-CN" altLang="en-US" sz="4050" b="1" noProof="1">
              <a:solidFill>
                <a:srgbClr val="0000FF"/>
              </a:solidFill>
              <a:latin typeface="微软雅黑" panose="020B0503020204020204" pitchFamily="34" charset="-122"/>
              <a:ea typeface="微软雅黑" panose="020B0503020204020204" pitchFamily="34" charset="-122"/>
              <a:cs typeface="+mn-ea"/>
            </a:endParaRPr>
          </a:p>
        </p:txBody>
      </p:sp>
      <p:sp>
        <p:nvSpPr>
          <p:cNvPr id="4" name="文本框 3"/>
          <p:cNvSpPr txBox="1"/>
          <p:nvPr/>
        </p:nvSpPr>
        <p:spPr>
          <a:xfrm>
            <a:off x="2106038" y="3980626"/>
            <a:ext cx="805815" cy="3072601"/>
          </a:xfrm>
          <a:prstGeom prst="rect">
            <a:avLst/>
          </a:prstGeom>
          <a:noFill/>
          <a:ln w="12700" cmpd="sng">
            <a:noFill/>
            <a:prstDash val="solid"/>
          </a:ln>
        </p:spPr>
        <p:txBody>
          <a:bodyPr vert="eaVert" wrap="square">
            <a:spAutoFit/>
          </a:bodyPr>
          <a:lstStyle/>
          <a:p>
            <a:pPr algn="ctr"/>
            <a:r>
              <a:rPr lang="zh-CN" altLang="en-US" sz="4050" b="1" noProof="1">
                <a:solidFill>
                  <a:srgbClr val="0000FF"/>
                </a:solidFill>
                <a:latin typeface="微软雅黑" panose="020B0503020204020204" pitchFamily="34" charset="-122"/>
                <a:ea typeface="微软雅黑" panose="020B0503020204020204" pitchFamily="34" charset="-122"/>
                <a:cs typeface="+mn-ea"/>
              </a:rPr>
              <a:t>对外开放</a:t>
            </a:r>
            <a:endParaRPr lang="zh-CN" altLang="en-US" sz="4050" b="1" noProof="1">
              <a:solidFill>
                <a:srgbClr val="0000FF"/>
              </a:solidFill>
              <a:latin typeface="微软雅黑" panose="020B0503020204020204" pitchFamily="34" charset="-122"/>
              <a:ea typeface="微软雅黑" panose="020B0503020204020204" pitchFamily="34" charset="-122"/>
              <a:cs typeface="+mn-ea"/>
            </a:endParaRPr>
          </a:p>
        </p:txBody>
      </p:sp>
      <p:sp>
        <p:nvSpPr>
          <p:cNvPr id="5" name="文本框 4"/>
          <p:cNvSpPr txBox="1"/>
          <p:nvPr/>
        </p:nvSpPr>
        <p:spPr>
          <a:xfrm>
            <a:off x="3285533" y="424185"/>
            <a:ext cx="2004973" cy="1026160"/>
          </a:xfrm>
          <a:prstGeom prst="rect">
            <a:avLst/>
          </a:prstGeom>
          <a:noFill/>
          <a:ln w="12700" cmpd="sng">
            <a:solidFill>
              <a:srgbClr val="A12032"/>
            </a:solidFill>
            <a:prstDash val="solid"/>
          </a:ln>
        </p:spPr>
        <p:txBody>
          <a:bodyPr wrap="square">
            <a:spAutoFit/>
          </a:bodyPr>
          <a:lstStyle/>
          <a:p>
            <a:pPr algn="ctr"/>
            <a:r>
              <a:rPr lang="zh-CN" altLang="en-US" sz="3035" b="1" noProof="1">
                <a:solidFill>
                  <a:srgbClr val="800000"/>
                </a:solidFill>
                <a:latin typeface="微软雅黑" panose="020B0503020204020204" pitchFamily="34" charset="-122"/>
                <a:ea typeface="微软雅黑" panose="020B0503020204020204" pitchFamily="34" charset="-122"/>
                <a:cs typeface="+mn-ea"/>
              </a:rPr>
              <a:t>农村经济体制改革</a:t>
            </a:r>
            <a:endParaRPr lang="zh-CN" altLang="en-US" sz="3035" b="1" noProof="1">
              <a:solidFill>
                <a:srgbClr val="800000"/>
              </a:solidFill>
              <a:latin typeface="微软雅黑" panose="020B0503020204020204" pitchFamily="34" charset="-122"/>
              <a:ea typeface="微软雅黑" panose="020B0503020204020204" pitchFamily="34" charset="-122"/>
              <a:cs typeface="+mn-ea"/>
            </a:endParaRPr>
          </a:p>
        </p:txBody>
      </p:sp>
      <p:sp>
        <p:nvSpPr>
          <p:cNvPr id="6" name="文本框 5"/>
          <p:cNvSpPr txBox="1"/>
          <p:nvPr/>
        </p:nvSpPr>
        <p:spPr>
          <a:xfrm>
            <a:off x="3239646" y="2184156"/>
            <a:ext cx="2051591" cy="1026160"/>
          </a:xfrm>
          <a:prstGeom prst="rect">
            <a:avLst/>
          </a:prstGeom>
          <a:noFill/>
          <a:ln w="12700" cmpd="sng">
            <a:solidFill>
              <a:srgbClr val="A12032"/>
            </a:solidFill>
            <a:prstDash val="solid"/>
          </a:ln>
        </p:spPr>
        <p:txBody>
          <a:bodyPr wrap="square">
            <a:spAutoFit/>
          </a:bodyPr>
          <a:lstStyle/>
          <a:p>
            <a:pPr algn="ctr"/>
            <a:r>
              <a:rPr lang="zh-CN" altLang="en-US" sz="3035" b="1" noProof="1">
                <a:solidFill>
                  <a:srgbClr val="800000"/>
                </a:solidFill>
                <a:latin typeface="微软雅黑" panose="020B0503020204020204" pitchFamily="34" charset="-122"/>
                <a:ea typeface="微软雅黑" panose="020B0503020204020204" pitchFamily="34" charset="-122"/>
                <a:cs typeface="+mn-ea"/>
              </a:rPr>
              <a:t>城市经济体制改革</a:t>
            </a:r>
            <a:endParaRPr lang="zh-CN" altLang="en-US" sz="3035" b="1" noProof="1">
              <a:solidFill>
                <a:srgbClr val="800000"/>
              </a:solidFill>
              <a:latin typeface="微软雅黑" panose="020B0503020204020204" pitchFamily="34" charset="-122"/>
              <a:ea typeface="微软雅黑" panose="020B0503020204020204" pitchFamily="34" charset="-122"/>
              <a:cs typeface="+mn-ea"/>
            </a:endParaRPr>
          </a:p>
        </p:txBody>
      </p:sp>
      <p:sp>
        <p:nvSpPr>
          <p:cNvPr id="7" name="文本框 6"/>
          <p:cNvSpPr txBox="1"/>
          <p:nvPr/>
        </p:nvSpPr>
        <p:spPr>
          <a:xfrm>
            <a:off x="5973699" y="387447"/>
            <a:ext cx="2551784" cy="1026160"/>
          </a:xfrm>
          <a:prstGeom prst="rect">
            <a:avLst/>
          </a:prstGeom>
          <a:noFill/>
          <a:ln w="12700" cmpd="sng">
            <a:solidFill>
              <a:schemeClr val="accent4"/>
            </a:solidFill>
            <a:prstDash val="solid"/>
          </a:ln>
        </p:spPr>
        <p:txBody>
          <a:bodyPr wrap="square">
            <a:spAutoFit/>
          </a:bodyPr>
          <a:lstStyle/>
          <a:p>
            <a:pPr algn="ctr"/>
            <a:r>
              <a:rPr lang="zh-CN" altLang="en-US" sz="3035" b="1" noProof="1">
                <a:latin typeface="微软雅黑" panose="020B0503020204020204" pitchFamily="34" charset="-122"/>
                <a:ea typeface="微软雅黑" panose="020B0503020204020204" pitchFamily="34" charset="-122"/>
                <a:cs typeface="+mn-ea"/>
              </a:rPr>
              <a:t>家庭联产承包责任制</a:t>
            </a:r>
            <a:endParaRPr lang="zh-CN" altLang="en-US" sz="3035" b="1" noProof="1">
              <a:latin typeface="微软雅黑" panose="020B0503020204020204" pitchFamily="34" charset="-122"/>
              <a:ea typeface="微软雅黑" panose="020B0503020204020204" pitchFamily="34" charset="-122"/>
              <a:cs typeface="+mn-ea"/>
            </a:endParaRPr>
          </a:p>
        </p:txBody>
      </p:sp>
      <p:sp>
        <p:nvSpPr>
          <p:cNvPr id="8" name="文本框 7"/>
          <p:cNvSpPr txBox="1"/>
          <p:nvPr/>
        </p:nvSpPr>
        <p:spPr>
          <a:xfrm>
            <a:off x="5973699" y="2457561"/>
            <a:ext cx="2551784" cy="558800"/>
          </a:xfrm>
          <a:prstGeom prst="rect">
            <a:avLst/>
          </a:prstGeom>
          <a:noFill/>
          <a:ln w="12700" cmpd="sng">
            <a:solidFill>
              <a:schemeClr val="accent4"/>
            </a:solidFill>
            <a:prstDash val="solid"/>
          </a:ln>
        </p:spPr>
        <p:txBody>
          <a:bodyPr wrap="square">
            <a:spAutoFit/>
          </a:bodyPr>
          <a:lstStyle/>
          <a:p>
            <a:r>
              <a:rPr lang="zh-CN" altLang="en-US" sz="3035" b="1" noProof="1">
                <a:latin typeface="微软雅黑" panose="020B0503020204020204" pitchFamily="34" charset="-122"/>
                <a:ea typeface="微软雅黑" panose="020B0503020204020204" pitchFamily="34" charset="-122"/>
                <a:cs typeface="+mn-ea"/>
              </a:rPr>
              <a:t>增强企业活力</a:t>
            </a:r>
            <a:endParaRPr lang="zh-CN" altLang="en-US" sz="3035" b="1" noProof="1">
              <a:latin typeface="微软雅黑" panose="020B0503020204020204" pitchFamily="34" charset="-122"/>
              <a:ea typeface="微软雅黑" panose="020B0503020204020204" pitchFamily="34" charset="-122"/>
              <a:cs typeface="+mn-ea"/>
            </a:endParaRPr>
          </a:p>
        </p:txBody>
      </p:sp>
      <p:sp>
        <p:nvSpPr>
          <p:cNvPr id="9" name="文本框 8"/>
          <p:cNvSpPr txBox="1"/>
          <p:nvPr/>
        </p:nvSpPr>
        <p:spPr>
          <a:xfrm>
            <a:off x="9163430" y="398192"/>
            <a:ext cx="1458163" cy="1026160"/>
          </a:xfrm>
          <a:prstGeom prst="rect">
            <a:avLst/>
          </a:prstGeom>
          <a:noFill/>
          <a:ln w="12700" cmpd="sng">
            <a:solidFill>
              <a:schemeClr val="accent4"/>
            </a:solidFill>
            <a:prstDash val="solid"/>
          </a:ln>
        </p:spPr>
        <p:txBody>
          <a:bodyPr wrap="square">
            <a:spAutoFit/>
          </a:bodyPr>
          <a:lstStyle/>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计划</a:t>
            </a:r>
            <a:endParaRPr lang="en-US" altLang="zh-CN" sz="3035" b="1" noProof="1">
              <a:solidFill>
                <a:srgbClr val="FF0000"/>
              </a:solidFill>
              <a:latin typeface="微软雅黑" panose="020B0503020204020204" pitchFamily="34" charset="-122"/>
              <a:ea typeface="微软雅黑" panose="020B0503020204020204" pitchFamily="34" charset="-122"/>
              <a:cs typeface="+mn-ea"/>
            </a:endParaRPr>
          </a:p>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经济</a:t>
            </a:r>
            <a:endParaRPr lang="zh-CN" altLang="en-US" sz="3035" b="1" noProof="1">
              <a:solidFill>
                <a:srgbClr val="FF0000"/>
              </a:solidFill>
              <a:latin typeface="微软雅黑" panose="020B0503020204020204" pitchFamily="34" charset="-122"/>
              <a:ea typeface="微软雅黑" panose="020B0503020204020204" pitchFamily="34" charset="-122"/>
              <a:cs typeface="+mn-ea"/>
            </a:endParaRPr>
          </a:p>
        </p:txBody>
      </p:sp>
      <p:sp>
        <p:nvSpPr>
          <p:cNvPr id="10" name="文本框 9"/>
          <p:cNvSpPr txBox="1"/>
          <p:nvPr/>
        </p:nvSpPr>
        <p:spPr>
          <a:xfrm>
            <a:off x="9163430" y="2249298"/>
            <a:ext cx="1399116" cy="1026160"/>
          </a:xfrm>
          <a:prstGeom prst="rect">
            <a:avLst/>
          </a:prstGeom>
          <a:noFill/>
          <a:ln w="12700" cmpd="sng">
            <a:solidFill>
              <a:schemeClr val="accent4"/>
            </a:solidFill>
            <a:prstDash val="solid"/>
          </a:ln>
        </p:spPr>
        <p:txBody>
          <a:bodyPr wrap="square">
            <a:spAutoFit/>
          </a:bodyPr>
          <a:lstStyle/>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市场</a:t>
            </a:r>
            <a:endParaRPr lang="en-US" altLang="zh-CN" sz="3035" b="1" noProof="1">
              <a:solidFill>
                <a:srgbClr val="FF0000"/>
              </a:solidFill>
              <a:latin typeface="微软雅黑" panose="020B0503020204020204" pitchFamily="34" charset="-122"/>
              <a:ea typeface="微软雅黑" panose="020B0503020204020204" pitchFamily="34" charset="-122"/>
              <a:cs typeface="+mn-ea"/>
            </a:endParaRPr>
          </a:p>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经济</a:t>
            </a:r>
            <a:endParaRPr lang="zh-CN" altLang="en-US" sz="3035" b="1" noProof="1">
              <a:solidFill>
                <a:srgbClr val="FF0000"/>
              </a:solidFill>
              <a:latin typeface="微软雅黑" panose="020B0503020204020204" pitchFamily="34" charset="-122"/>
              <a:ea typeface="微软雅黑" panose="020B0503020204020204" pitchFamily="34" charset="-122"/>
              <a:cs typeface="+mn-ea"/>
            </a:endParaRPr>
          </a:p>
        </p:txBody>
      </p:sp>
      <p:sp>
        <p:nvSpPr>
          <p:cNvPr id="11" name="文本框 10"/>
          <p:cNvSpPr txBox="1"/>
          <p:nvPr/>
        </p:nvSpPr>
        <p:spPr>
          <a:xfrm>
            <a:off x="11565573" y="359449"/>
            <a:ext cx="650240" cy="6171197"/>
          </a:xfrm>
          <a:prstGeom prst="rect">
            <a:avLst/>
          </a:prstGeom>
          <a:solidFill>
            <a:srgbClr val="A12032"/>
          </a:solidFill>
          <a:ln>
            <a:solidFill>
              <a:srgbClr val="A12032"/>
            </a:solidFill>
          </a:ln>
        </p:spPr>
        <p:txBody>
          <a:bodyPr vert="eaVert" wrap="square">
            <a:spAutoFit/>
          </a:bodyPr>
          <a:lstStyle/>
          <a:p>
            <a:pPr algn="ctr"/>
            <a:r>
              <a:rPr lang="zh-CN" altLang="zh-CN" sz="3035" b="1" noProof="1">
                <a:solidFill>
                  <a:schemeClr val="bg1"/>
                </a:solidFill>
                <a:latin typeface="微软雅黑" panose="020B0503020204020204" pitchFamily="34" charset="-122"/>
                <a:ea typeface="微软雅黑" panose="020B0503020204020204" pitchFamily="34" charset="-122"/>
                <a:cs typeface="+mn-ea"/>
              </a:rPr>
              <a:t>有中国特色社会主义建设道路</a:t>
            </a:r>
            <a:endParaRPr lang="zh-CN" altLang="zh-CN" sz="3035" b="1" noProof="1">
              <a:solidFill>
                <a:schemeClr val="bg1"/>
              </a:solidFill>
              <a:latin typeface="微软雅黑" panose="020B0503020204020204" pitchFamily="34" charset="-122"/>
              <a:ea typeface="微软雅黑" panose="020B0503020204020204" pitchFamily="34" charset="-122"/>
              <a:cs typeface="+mn-ea"/>
            </a:endParaRPr>
          </a:p>
        </p:txBody>
      </p:sp>
      <p:sp>
        <p:nvSpPr>
          <p:cNvPr id="12" name="文本框 11"/>
          <p:cNvSpPr txBox="1"/>
          <p:nvPr/>
        </p:nvSpPr>
        <p:spPr>
          <a:xfrm>
            <a:off x="3274469" y="3524080"/>
            <a:ext cx="3827676" cy="1960880"/>
          </a:xfrm>
          <a:prstGeom prst="rect">
            <a:avLst/>
          </a:prstGeom>
          <a:noFill/>
          <a:ln w="12700" cmpd="sng">
            <a:solidFill>
              <a:srgbClr val="A12032"/>
            </a:solidFill>
            <a:prstDash val="solid"/>
          </a:ln>
        </p:spPr>
        <p:txBody>
          <a:bodyPr wrap="square">
            <a:spAutoFit/>
          </a:bodyPr>
          <a:lstStyle/>
          <a:p>
            <a:r>
              <a:rPr lang="zh-CN" altLang="en-US" sz="3035" b="1" noProof="1">
                <a:solidFill>
                  <a:srgbClr val="800000"/>
                </a:solidFill>
                <a:latin typeface="微软雅黑" panose="020B0503020204020204" pitchFamily="34" charset="-122"/>
                <a:ea typeface="微软雅黑" panose="020B0503020204020204" pitchFamily="34" charset="-122"/>
                <a:cs typeface="+mn-ea"/>
              </a:rPr>
              <a:t>经济特区</a:t>
            </a:r>
            <a:r>
              <a:rPr lang="zh-CN" altLang="en-US" sz="2660" b="1" noProof="1">
                <a:solidFill>
                  <a:srgbClr val="800000"/>
                </a:solidFill>
                <a:latin typeface="微软雅黑" panose="020B0503020204020204" pitchFamily="34" charset="-122"/>
                <a:ea typeface="微软雅黑" panose="020B0503020204020204" pitchFamily="34" charset="-122"/>
                <a:cs typeface="+mn-ea"/>
              </a:rPr>
              <a:t>（</a:t>
            </a:r>
            <a:r>
              <a:rPr lang="en-US" altLang="zh-CN" sz="2660" b="1" noProof="1">
                <a:solidFill>
                  <a:srgbClr val="800000"/>
                </a:solidFill>
                <a:latin typeface="微软雅黑" panose="020B0503020204020204" pitchFamily="34" charset="-122"/>
                <a:ea typeface="微软雅黑" panose="020B0503020204020204" pitchFamily="34" charset="-122"/>
                <a:cs typeface="+mn-ea"/>
              </a:rPr>
              <a:t>5</a:t>
            </a:r>
            <a:r>
              <a:rPr lang="zh-CN" altLang="en-US" sz="2660" b="1" noProof="1">
                <a:solidFill>
                  <a:srgbClr val="800000"/>
                </a:solidFill>
                <a:latin typeface="微软雅黑" panose="020B0503020204020204" pitchFamily="34" charset="-122"/>
                <a:ea typeface="微软雅黑" panose="020B0503020204020204" pitchFamily="34" charset="-122"/>
                <a:cs typeface="+mn-ea"/>
              </a:rPr>
              <a:t>个）</a:t>
            </a:r>
            <a:endParaRPr lang="zh-CN" altLang="en-US" sz="2660" b="1" noProof="1">
              <a:solidFill>
                <a:srgbClr val="800000"/>
              </a:solidFill>
              <a:latin typeface="微软雅黑" panose="020B0503020204020204" pitchFamily="34" charset="-122"/>
              <a:ea typeface="微软雅黑" panose="020B0503020204020204" pitchFamily="34" charset="-122"/>
            </a:endParaRPr>
          </a:p>
          <a:p>
            <a:r>
              <a:rPr lang="zh-CN" altLang="en-US" sz="3035" b="1" noProof="1">
                <a:solidFill>
                  <a:srgbClr val="800000"/>
                </a:solidFill>
                <a:latin typeface="微软雅黑" panose="020B0503020204020204" pitchFamily="34" charset="-122"/>
                <a:ea typeface="微软雅黑" panose="020B0503020204020204" pitchFamily="34" charset="-122"/>
                <a:cs typeface="+mn-ea"/>
              </a:rPr>
              <a:t>沿海港口城市</a:t>
            </a:r>
            <a:r>
              <a:rPr lang="zh-CN" altLang="en-US" sz="2660" b="1" noProof="1">
                <a:solidFill>
                  <a:srgbClr val="800000"/>
                </a:solidFill>
                <a:latin typeface="微软雅黑" panose="020B0503020204020204" pitchFamily="34" charset="-122"/>
                <a:ea typeface="微软雅黑" panose="020B0503020204020204" pitchFamily="34" charset="-122"/>
                <a:cs typeface="+mn-ea"/>
              </a:rPr>
              <a:t>（</a:t>
            </a:r>
            <a:r>
              <a:rPr lang="en-US" altLang="zh-CN" sz="2660" b="1" noProof="1">
                <a:solidFill>
                  <a:srgbClr val="800000"/>
                </a:solidFill>
                <a:latin typeface="微软雅黑" panose="020B0503020204020204" pitchFamily="34" charset="-122"/>
                <a:ea typeface="微软雅黑" panose="020B0503020204020204" pitchFamily="34" charset="-122"/>
                <a:cs typeface="+mn-ea"/>
              </a:rPr>
              <a:t>14</a:t>
            </a:r>
            <a:r>
              <a:rPr lang="zh-CN" altLang="en-US" sz="2660" b="1" noProof="1">
                <a:solidFill>
                  <a:srgbClr val="800000"/>
                </a:solidFill>
                <a:latin typeface="微软雅黑" panose="020B0503020204020204" pitchFamily="34" charset="-122"/>
                <a:ea typeface="微软雅黑" panose="020B0503020204020204" pitchFamily="34" charset="-122"/>
                <a:cs typeface="+mn-ea"/>
              </a:rPr>
              <a:t>个）</a:t>
            </a:r>
            <a:endParaRPr lang="zh-CN" altLang="en-US" sz="2660" b="1" noProof="1">
              <a:solidFill>
                <a:srgbClr val="800000"/>
              </a:solidFill>
              <a:latin typeface="微软雅黑" panose="020B0503020204020204" pitchFamily="34" charset="-122"/>
              <a:ea typeface="微软雅黑" panose="020B0503020204020204" pitchFamily="34" charset="-122"/>
            </a:endParaRPr>
          </a:p>
          <a:p>
            <a:r>
              <a:rPr lang="zh-CN" altLang="en-US" sz="3035" b="1" noProof="1">
                <a:solidFill>
                  <a:srgbClr val="800000"/>
                </a:solidFill>
                <a:latin typeface="微软雅黑" panose="020B0503020204020204" pitchFamily="34" charset="-122"/>
                <a:ea typeface="微软雅黑" panose="020B0503020204020204" pitchFamily="34" charset="-122"/>
                <a:cs typeface="+mn-ea"/>
              </a:rPr>
              <a:t>沿海经济开放区</a:t>
            </a:r>
            <a:endParaRPr lang="zh-CN" altLang="en-US" sz="3035" b="1" noProof="1">
              <a:solidFill>
                <a:srgbClr val="800000"/>
              </a:solidFill>
              <a:latin typeface="微软雅黑" panose="020B0503020204020204" pitchFamily="34" charset="-122"/>
              <a:ea typeface="微软雅黑" panose="020B0503020204020204" pitchFamily="34" charset="-122"/>
              <a:cs typeface="+mn-ea"/>
            </a:endParaRPr>
          </a:p>
          <a:p>
            <a:r>
              <a:rPr lang="zh-CN" altLang="en-US" sz="3035" b="1" noProof="1">
                <a:solidFill>
                  <a:srgbClr val="800000"/>
                </a:solidFill>
                <a:latin typeface="微软雅黑" panose="020B0503020204020204" pitchFamily="34" charset="-122"/>
                <a:ea typeface="微软雅黑" panose="020B0503020204020204" pitchFamily="34" charset="-122"/>
                <a:cs typeface="+mn-ea"/>
              </a:rPr>
              <a:t>浦东开发开放</a:t>
            </a:r>
            <a:endParaRPr lang="zh-CN" altLang="en-US" sz="3035" b="1" noProof="1">
              <a:solidFill>
                <a:srgbClr val="8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274469" y="5715829"/>
            <a:ext cx="3827676" cy="558800"/>
          </a:xfrm>
          <a:prstGeom prst="rect">
            <a:avLst/>
          </a:prstGeom>
          <a:noFill/>
          <a:ln w="12700" cmpd="sng">
            <a:solidFill>
              <a:srgbClr val="A12032"/>
            </a:solidFill>
            <a:prstDash val="solid"/>
          </a:ln>
        </p:spPr>
        <p:txBody>
          <a:bodyPr wrap="square">
            <a:spAutoFit/>
          </a:bodyPr>
          <a:lstStyle/>
          <a:p>
            <a:pPr algn="ctr"/>
            <a:r>
              <a:rPr lang="zh-CN" altLang="en-US" sz="3035" b="1" noProof="1">
                <a:solidFill>
                  <a:srgbClr val="800000"/>
                </a:solidFill>
                <a:latin typeface="微软雅黑" panose="020B0503020204020204" pitchFamily="34" charset="-122"/>
                <a:ea typeface="微软雅黑" panose="020B0503020204020204" pitchFamily="34" charset="-122"/>
                <a:cs typeface="+mn-ea"/>
              </a:rPr>
              <a:t>沿江</a:t>
            </a:r>
            <a:r>
              <a:rPr lang="zh-CN" altLang="en-US" sz="1390" b="1" noProof="1">
                <a:solidFill>
                  <a:srgbClr val="800000"/>
                </a:solidFill>
                <a:latin typeface="微软雅黑" panose="020B0503020204020204" pitchFamily="34" charset="-122"/>
                <a:ea typeface="微软雅黑" panose="020B0503020204020204" pitchFamily="34" charset="-122"/>
                <a:cs typeface="+mn-ea"/>
              </a:rPr>
              <a:t>、</a:t>
            </a:r>
            <a:r>
              <a:rPr lang="zh-CN" altLang="en-US" sz="3035" b="1" noProof="1">
                <a:solidFill>
                  <a:srgbClr val="800000"/>
                </a:solidFill>
                <a:latin typeface="微软雅黑" panose="020B0503020204020204" pitchFamily="34" charset="-122"/>
                <a:ea typeface="微软雅黑" panose="020B0503020204020204" pitchFamily="34" charset="-122"/>
                <a:cs typeface="+mn-ea"/>
              </a:rPr>
              <a:t>沿边</a:t>
            </a:r>
            <a:r>
              <a:rPr lang="zh-CN" altLang="en-US" sz="1520" b="1" noProof="1">
                <a:solidFill>
                  <a:srgbClr val="800000"/>
                </a:solidFill>
                <a:latin typeface="微软雅黑" panose="020B0503020204020204" pitchFamily="34" charset="-122"/>
                <a:ea typeface="微软雅黑" panose="020B0503020204020204" pitchFamily="34" charset="-122"/>
                <a:cs typeface="+mn-ea"/>
              </a:rPr>
              <a:t>、</a:t>
            </a:r>
            <a:r>
              <a:rPr lang="zh-CN" altLang="zh-CN" sz="3035" b="1" noProof="1">
                <a:solidFill>
                  <a:srgbClr val="800000"/>
                </a:solidFill>
                <a:latin typeface="微软雅黑" panose="020B0503020204020204" pitchFamily="34" charset="-122"/>
                <a:ea typeface="微软雅黑" panose="020B0503020204020204" pitchFamily="34" charset="-122"/>
                <a:cs typeface="+mn-ea"/>
              </a:rPr>
              <a:t>内地</a:t>
            </a:r>
            <a:r>
              <a:rPr lang="zh-CN" altLang="en-US" sz="3035" b="1" noProof="1">
                <a:solidFill>
                  <a:srgbClr val="800000"/>
                </a:solidFill>
                <a:latin typeface="微软雅黑" panose="020B0503020204020204" pitchFamily="34" charset="-122"/>
                <a:ea typeface="微软雅黑" panose="020B0503020204020204" pitchFamily="34" charset="-122"/>
                <a:cs typeface="+mn-ea"/>
              </a:rPr>
              <a:t>省会</a:t>
            </a:r>
            <a:endParaRPr lang="zh-CN" altLang="zh-CN" sz="3035" b="1" noProof="1">
              <a:solidFill>
                <a:srgbClr val="800000"/>
              </a:solidFill>
              <a:latin typeface="微软雅黑" panose="020B0503020204020204" pitchFamily="34" charset="-122"/>
              <a:ea typeface="微软雅黑" panose="020B0503020204020204" pitchFamily="34" charset="-122"/>
              <a:cs typeface="+mn-ea"/>
            </a:endParaRPr>
          </a:p>
        </p:txBody>
      </p:sp>
      <p:sp>
        <p:nvSpPr>
          <p:cNvPr id="15" name="文本框 14"/>
          <p:cNvSpPr txBox="1"/>
          <p:nvPr/>
        </p:nvSpPr>
        <p:spPr>
          <a:xfrm>
            <a:off x="9163430" y="3889730"/>
            <a:ext cx="1549297" cy="2428240"/>
          </a:xfrm>
          <a:prstGeom prst="rect">
            <a:avLst/>
          </a:prstGeom>
          <a:noFill/>
          <a:ln w="12700" cmpd="sng">
            <a:solidFill>
              <a:schemeClr val="accent4"/>
            </a:solidFill>
            <a:prstDash val="solid"/>
          </a:ln>
        </p:spPr>
        <p:txBody>
          <a:bodyPr wrap="square">
            <a:spAutoFit/>
          </a:bodyPr>
          <a:lstStyle/>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全方位</a:t>
            </a:r>
            <a:endParaRPr lang="zh-CN" altLang="en-US" sz="3035" b="1" noProof="1">
              <a:solidFill>
                <a:srgbClr val="FF0000"/>
              </a:solidFill>
              <a:latin typeface="微软雅黑" panose="020B0503020204020204" pitchFamily="34" charset="-122"/>
              <a:ea typeface="微软雅黑" panose="020B0503020204020204" pitchFamily="34" charset="-122"/>
              <a:cs typeface="+mn-ea"/>
            </a:endParaRPr>
          </a:p>
          <a:p>
            <a:pPr algn="ctr"/>
            <a:endParaRPr lang="zh-CN" altLang="en-US" sz="3035" b="1" noProof="1">
              <a:solidFill>
                <a:srgbClr val="FF0000"/>
              </a:solidFill>
              <a:latin typeface="微软雅黑" panose="020B0503020204020204" pitchFamily="34" charset="-122"/>
              <a:ea typeface="微软雅黑" panose="020B0503020204020204" pitchFamily="34" charset="-122"/>
            </a:endParaRPr>
          </a:p>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多层次</a:t>
            </a:r>
            <a:endParaRPr lang="zh-CN" altLang="en-US" sz="3035" b="1" noProof="1">
              <a:solidFill>
                <a:srgbClr val="FF0000"/>
              </a:solidFill>
              <a:latin typeface="微软雅黑" panose="020B0503020204020204" pitchFamily="34" charset="-122"/>
              <a:ea typeface="微软雅黑" panose="020B0503020204020204" pitchFamily="34" charset="-122"/>
              <a:cs typeface="+mn-ea"/>
            </a:endParaRPr>
          </a:p>
          <a:p>
            <a:pPr algn="ctr"/>
            <a:endParaRPr lang="zh-CN" altLang="en-US" sz="3035" b="1" noProof="1">
              <a:solidFill>
                <a:srgbClr val="FF0000"/>
              </a:solidFill>
              <a:latin typeface="微软雅黑" panose="020B0503020204020204" pitchFamily="34" charset="-122"/>
              <a:ea typeface="微软雅黑" panose="020B0503020204020204" pitchFamily="34" charset="-122"/>
            </a:endParaRPr>
          </a:p>
          <a:p>
            <a:pPr algn="ctr"/>
            <a:r>
              <a:rPr lang="zh-CN" altLang="en-US" sz="3035" b="1" noProof="1">
                <a:solidFill>
                  <a:srgbClr val="FF0000"/>
                </a:solidFill>
                <a:latin typeface="微软雅黑" panose="020B0503020204020204" pitchFamily="34" charset="-122"/>
                <a:ea typeface="微软雅黑" panose="020B0503020204020204" pitchFamily="34" charset="-122"/>
                <a:cs typeface="+mn-ea"/>
              </a:rPr>
              <a:t>宽领域</a:t>
            </a:r>
            <a:endParaRPr lang="zh-CN" altLang="en-US" sz="3035" b="1" noProof="1">
              <a:solidFill>
                <a:srgbClr val="FF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846482" y="3889730"/>
            <a:ext cx="728980" cy="2551784"/>
          </a:xfrm>
          <a:prstGeom prst="rect">
            <a:avLst/>
          </a:prstGeom>
          <a:noFill/>
          <a:ln w="12700" cmpd="sng">
            <a:solidFill>
              <a:schemeClr val="accent4"/>
            </a:solidFill>
            <a:prstDash val="solid"/>
          </a:ln>
        </p:spPr>
        <p:txBody>
          <a:bodyPr vert="eaVert" wrap="square">
            <a:spAutoFit/>
          </a:bodyPr>
          <a:lstStyle/>
          <a:p>
            <a:r>
              <a:rPr lang="zh-CN" altLang="en-US" sz="3545" b="1" noProof="1">
                <a:latin typeface="微软雅黑" panose="020B0503020204020204" pitchFamily="34" charset="-122"/>
                <a:ea typeface="微软雅黑" panose="020B0503020204020204" pitchFamily="34" charset="-122"/>
                <a:cs typeface="+mn-ea"/>
              </a:rPr>
              <a:t>点   线   面</a:t>
            </a:r>
            <a:endParaRPr lang="zh-CN" altLang="en-US" sz="3545" b="1" noProof="1">
              <a:latin typeface="微软雅黑" panose="020B0503020204020204" pitchFamily="34" charset="-122"/>
              <a:ea typeface="微软雅黑" panose="020B0503020204020204" pitchFamily="34" charset="-122"/>
            </a:endParaRPr>
          </a:p>
        </p:txBody>
      </p:sp>
      <p:sp>
        <p:nvSpPr>
          <p:cNvPr id="17" name="左大括号 16"/>
          <p:cNvSpPr/>
          <p:nvPr/>
        </p:nvSpPr>
        <p:spPr>
          <a:xfrm>
            <a:off x="1690347" y="1155676"/>
            <a:ext cx="455675" cy="5103569"/>
          </a:xfrm>
          <a:prstGeom prst="leftBrace">
            <a:avLst/>
          </a:prstGeom>
          <a:noFill/>
          <a:ln w="57150">
            <a:solidFill>
              <a:srgbClr val="A12032"/>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18" name="左大括号 17"/>
          <p:cNvSpPr/>
          <p:nvPr/>
        </p:nvSpPr>
        <p:spPr>
          <a:xfrm>
            <a:off x="2875104" y="908264"/>
            <a:ext cx="364540" cy="1640432"/>
          </a:xfrm>
          <a:prstGeom prst="leftBrace">
            <a:avLst/>
          </a:prstGeom>
          <a:noFill/>
          <a:ln>
            <a:solidFill>
              <a:srgbClr val="A12032"/>
            </a:solidFill>
          </a:ln>
        </p:spPr>
        <p:style>
          <a:lnRef idx="3">
            <a:schemeClr val="accent2"/>
          </a:lnRef>
          <a:fillRef idx="0">
            <a:schemeClr val="accent2"/>
          </a:fillRef>
          <a:effectRef idx="2">
            <a:schemeClr val="accent2"/>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19" name="左大括号 18"/>
          <p:cNvSpPr/>
          <p:nvPr/>
        </p:nvSpPr>
        <p:spPr>
          <a:xfrm>
            <a:off x="2875331" y="3888889"/>
            <a:ext cx="410520" cy="3125442"/>
          </a:xfrm>
          <a:prstGeom prst="leftBrace">
            <a:avLst/>
          </a:prstGeom>
          <a:ln w="38100">
            <a:solidFill>
              <a:srgbClr val="A12032"/>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cxnSp>
        <p:nvCxnSpPr>
          <p:cNvPr id="29714" name="直接箭头连接符 19"/>
          <p:cNvCxnSpPr>
            <a:cxnSpLocks noChangeShapeType="1"/>
          </p:cNvCxnSpPr>
          <p:nvPr/>
        </p:nvCxnSpPr>
        <p:spPr bwMode="auto">
          <a:xfrm>
            <a:off x="5335754" y="999399"/>
            <a:ext cx="637947" cy="0"/>
          </a:xfrm>
          <a:prstGeom prst="straightConnector1">
            <a:avLst/>
          </a:prstGeom>
          <a:noFill/>
          <a:ln w="28575">
            <a:solidFill>
              <a:srgbClr val="000000"/>
            </a:solidFill>
            <a:prstDash val="dash"/>
            <a:round/>
            <a:tailEnd type="arrow" w="med" len="med"/>
          </a:ln>
          <a:extLst>
            <a:ext uri="{909E8E84-426E-40DD-AFC4-6F175D3DCCD1}">
              <a14:hiddenFill xmlns:a14="http://schemas.microsoft.com/office/drawing/2010/main">
                <a:noFill/>
              </a14:hiddenFill>
            </a:ext>
          </a:extLst>
        </p:spPr>
      </p:cxnSp>
      <p:cxnSp>
        <p:nvCxnSpPr>
          <p:cNvPr id="21" name="直接箭头连接符 20"/>
          <p:cNvCxnSpPr/>
          <p:nvPr/>
        </p:nvCxnSpPr>
        <p:spPr>
          <a:xfrm>
            <a:off x="5335754" y="2730968"/>
            <a:ext cx="637947" cy="0"/>
          </a:xfrm>
          <a:prstGeom prst="straightConnector1">
            <a:avLst/>
          </a:prstGeom>
          <a:ln w="28575" cmpd="sng">
            <a:solidFill>
              <a:schemeClr val="accent4"/>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右大括号 21"/>
          <p:cNvSpPr/>
          <p:nvPr/>
        </p:nvSpPr>
        <p:spPr>
          <a:xfrm>
            <a:off x="8616618" y="764158"/>
            <a:ext cx="364540" cy="2004973"/>
          </a:xfrm>
          <a:prstGeom prst="rightBrace">
            <a:avLst>
              <a:gd name="adj1" fmla="val 8333"/>
              <a:gd name="adj2" fmla="val 50000"/>
            </a:avLst>
          </a:prstGeom>
          <a:ln>
            <a:solidFill>
              <a:srgbClr val="A12032"/>
            </a:solidFill>
          </a:ln>
        </p:spPr>
        <p:style>
          <a:lnRef idx="3">
            <a:schemeClr val="accent2"/>
          </a:lnRef>
          <a:fillRef idx="0">
            <a:schemeClr val="accent2"/>
          </a:fillRef>
          <a:effectRef idx="2">
            <a:schemeClr val="accent2"/>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23" name="右大括号 22"/>
          <p:cNvSpPr/>
          <p:nvPr/>
        </p:nvSpPr>
        <p:spPr>
          <a:xfrm>
            <a:off x="8616618" y="4072000"/>
            <a:ext cx="364540" cy="2187244"/>
          </a:xfrm>
          <a:prstGeom prst="rightBrace">
            <a:avLst>
              <a:gd name="adj1" fmla="val 8333"/>
              <a:gd name="adj2" fmla="val 50000"/>
            </a:avLst>
          </a:prstGeom>
          <a:ln>
            <a:solidFill>
              <a:srgbClr val="A12032"/>
            </a:solidFill>
          </a:ln>
        </p:spPr>
        <p:style>
          <a:lnRef idx="3">
            <a:schemeClr val="accent2"/>
          </a:lnRef>
          <a:fillRef idx="0">
            <a:schemeClr val="accent2"/>
          </a:fillRef>
          <a:effectRef idx="2">
            <a:schemeClr val="accent2"/>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24" name="下箭头 23"/>
          <p:cNvSpPr/>
          <p:nvPr/>
        </p:nvSpPr>
        <p:spPr>
          <a:xfrm>
            <a:off x="9345700" y="1520217"/>
            <a:ext cx="1058145" cy="650974"/>
          </a:xfrm>
          <a:prstGeom prst="downArrow">
            <a:avLst/>
          </a:prstGeom>
          <a:noFill/>
          <a:ln w="28575" cmpd="sng">
            <a:solidFill>
              <a:srgbClr val="A12032"/>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25" name="右箭头 24"/>
          <p:cNvSpPr/>
          <p:nvPr/>
        </p:nvSpPr>
        <p:spPr>
          <a:xfrm>
            <a:off x="7113798" y="3980636"/>
            <a:ext cx="591336" cy="2526070"/>
          </a:xfrm>
          <a:prstGeom prst="rightArrow">
            <a:avLst/>
          </a:prstGeom>
          <a:noFill/>
          <a:ln>
            <a:solidFill>
              <a:srgbClr val="A120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26" name="右大括号 25"/>
          <p:cNvSpPr/>
          <p:nvPr/>
        </p:nvSpPr>
        <p:spPr>
          <a:xfrm>
            <a:off x="10894999" y="791136"/>
            <a:ext cx="364539" cy="5285839"/>
          </a:xfrm>
          <a:prstGeom prst="rightBrace">
            <a:avLst>
              <a:gd name="adj1" fmla="val 8333"/>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2660" b="1" noProof="1">
              <a:latin typeface="微软雅黑" panose="020B0503020204020204" pitchFamily="34" charset="-122"/>
              <a:ea typeface="微软雅黑" panose="020B0503020204020204" pitchFamily="34" charset="-122"/>
            </a:endParaRPr>
          </a:p>
        </p:txBody>
      </p:sp>
      <p:sp>
        <p:nvSpPr>
          <p:cNvPr id="14" name="文本框 13"/>
          <p:cNvSpPr txBox="1"/>
          <p:nvPr/>
        </p:nvSpPr>
        <p:spPr>
          <a:xfrm>
            <a:off x="3285854" y="6506733"/>
            <a:ext cx="3827676" cy="558800"/>
          </a:xfrm>
          <a:prstGeom prst="rect">
            <a:avLst/>
          </a:prstGeom>
          <a:noFill/>
          <a:ln w="12700" cmpd="sng">
            <a:solidFill>
              <a:srgbClr val="A12032"/>
            </a:solidFill>
            <a:prstDash val="solid"/>
          </a:ln>
        </p:spPr>
        <p:txBody>
          <a:bodyPr wrap="square">
            <a:spAutoFit/>
          </a:bodyPr>
          <a:lstStyle/>
          <a:p>
            <a:pPr algn="ctr"/>
            <a:r>
              <a:rPr lang="zh-CN" altLang="en-US" sz="3035" b="1" noProof="1">
                <a:solidFill>
                  <a:srgbClr val="800000"/>
                </a:solidFill>
                <a:latin typeface="微软雅黑" panose="020B0503020204020204" pitchFamily="34" charset="-122"/>
                <a:ea typeface="微软雅黑" panose="020B0503020204020204" pitchFamily="34" charset="-122"/>
                <a:cs typeface="+mn-ea"/>
              </a:rPr>
              <a:t>加入世贸组织</a:t>
            </a:r>
            <a:endParaRPr lang="zh-CN" altLang="zh-CN" sz="3035" b="1" noProof="1">
              <a:solidFill>
                <a:srgbClr val="800000"/>
              </a:solidFill>
              <a:latin typeface="微软雅黑" panose="020B0503020204020204" pitchFamily="34" charset="-122"/>
              <a:ea typeface="微软雅黑" panose="020B0503020204020204" pitchFamily="34" charset="-122"/>
              <a:cs typeface="+mn-ea"/>
            </a:endParaRPr>
          </a:p>
        </p:txBody>
      </p:sp>
      <p:sp>
        <p:nvSpPr>
          <p:cNvPr id="20" name="文本框 19"/>
          <p:cNvSpPr txBox="1"/>
          <p:nvPr/>
        </p:nvSpPr>
        <p:spPr>
          <a:xfrm>
            <a:off x="144" y="680"/>
            <a:ext cx="1277620" cy="748665"/>
          </a:xfrm>
          <a:prstGeom prst="rect">
            <a:avLst/>
          </a:prstGeom>
          <a:solidFill>
            <a:schemeClr val="accent3">
              <a:lumMod val="75000"/>
            </a:schemeClr>
          </a:solidFill>
        </p:spPr>
        <p:txBody>
          <a:bodyPr wrap="none" lIns="100563" tIns="50280" rIns="100563" bIns="50280" rtlCol="0">
            <a:spAutoFit/>
          </a:bodyPr>
          <a:lstStyle/>
          <a:p>
            <a:pPr algn="l"/>
            <a:r>
              <a:rPr lang="zh-CN" altLang="en-US" sz="4220" b="1">
                <a:solidFill>
                  <a:schemeClr val="bg1"/>
                </a:solidFill>
                <a:latin typeface="黑体" panose="02010609060101010101" pitchFamily="49" charset="-122"/>
                <a:ea typeface="黑体" panose="02010609060101010101" pitchFamily="49" charset="-122"/>
                <a:sym typeface="+mn-ea"/>
              </a:rPr>
              <a:t>小结</a:t>
            </a:r>
            <a:endParaRPr lang="zh-CN" altLang="en-US" sz="4220" b="1">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1"/>
          <a:stretch>
            <a:fillRect/>
          </a:stretch>
        </p:blipFill>
        <p:spPr>
          <a:xfrm>
            <a:off x="353" y="3178417"/>
            <a:ext cx="12858044" cy="4018139"/>
          </a:xfrm>
          <a:prstGeom prst="rect">
            <a:avLst/>
          </a:prstGeom>
        </p:spPr>
      </p:pic>
      <p:grpSp>
        <p:nvGrpSpPr>
          <p:cNvPr id="3" name="组合 2"/>
          <p:cNvGrpSpPr/>
          <p:nvPr/>
        </p:nvGrpSpPr>
        <p:grpSpPr>
          <a:xfrm>
            <a:off x="785899" y="377705"/>
            <a:ext cx="11340527" cy="3724145"/>
            <a:chOff x="7429" y="4145"/>
            <a:chExt cx="9825" cy="2055"/>
          </a:xfrm>
          <a:effectLst>
            <a:outerShdw blurRad="63500" sx="102000" sy="102000" algn="ctr" rotWithShape="0">
              <a:prstClr val="black">
                <a:alpha val="40000"/>
              </a:prstClr>
            </a:outerShdw>
          </a:effectLst>
        </p:grpSpPr>
        <p:grpSp>
          <p:nvGrpSpPr>
            <p:cNvPr id="4" name="组合 3"/>
            <p:cNvGrpSpPr/>
            <p:nvPr/>
          </p:nvGrpSpPr>
          <p:grpSpPr>
            <a:xfrm>
              <a:off x="7429" y="4145"/>
              <a:ext cx="9825" cy="2055"/>
              <a:chOff x="7639" y="4205"/>
              <a:chExt cx="9825" cy="2055"/>
            </a:xfrm>
          </p:grpSpPr>
          <p:sp>
            <p:nvSpPr>
              <p:cNvPr id="5" name="矩形 4"/>
              <p:cNvSpPr/>
              <p:nvPr/>
            </p:nvSpPr>
            <p:spPr>
              <a:xfrm>
                <a:off x="7639" y="4205"/>
                <a:ext cx="9825" cy="2055"/>
              </a:xfrm>
              <a:prstGeom prst="rect">
                <a:avLst/>
              </a:prstGeom>
              <a:solidFill>
                <a:srgbClr val="C4261D">
                  <a:alpha val="71000"/>
                </a:srgbClr>
              </a:solidFill>
              <a:ln>
                <a:solidFill>
                  <a:srgbClr val="C4261D">
                    <a:shade val="50000"/>
                    <a:alpha val="35000"/>
                  </a:srgbClr>
                </a:solidFill>
                <a:headEnd type="none" w="med" len="med"/>
                <a:tailEnd type="none" w="med" len="med"/>
              </a:ln>
            </p:spPr>
            <p:style>
              <a:lnRef idx="2">
                <a:srgbClr val="C4261D">
                  <a:shade val="50000"/>
                </a:srgbClr>
              </a:lnRef>
              <a:fillRef idx="1">
                <a:srgbClr val="C4261D"/>
              </a:fillRef>
              <a:effectRef idx="0">
                <a:srgbClr val="C4261D"/>
              </a:effectRef>
              <a:fontRef idx="minor">
                <a:srgbClr val="FFFFFF"/>
              </a:fontRef>
            </p:style>
            <p:txBody>
              <a:bodyPr vert="horz" wrap="square" lIns="96435" tIns="48217" rIns="96435" bIns="4821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580" b="0" i="0" u="none" strike="noStrike" cap="none" normalizeH="0" baseline="0">
                  <a:ln>
                    <a:noFill/>
                  </a:ln>
                  <a:solidFill>
                    <a:srgbClr val="000000"/>
                  </a:solidFill>
                  <a:effectLst/>
                  <a:latin typeface="Arial" panose="020B0604020202020204" pitchFamily="34" charset="0"/>
                  <a:ea typeface="宋体" panose="02010600030101010101" pitchFamily="2" charset="-122"/>
                </a:endParaRPr>
              </a:p>
            </p:txBody>
          </p:sp>
          <p:sp>
            <p:nvSpPr>
              <p:cNvPr id="6" name="矩形 5"/>
              <p:cNvSpPr/>
              <p:nvPr/>
            </p:nvSpPr>
            <p:spPr>
              <a:xfrm>
                <a:off x="7804" y="4321"/>
                <a:ext cx="9449" cy="1825"/>
              </a:xfrm>
              <a:prstGeom prst="rect">
                <a:avLst/>
              </a:prstGeom>
              <a:solidFill>
                <a:srgbClr val="FFFFFF">
                  <a:alpha val="87000"/>
                </a:srgbClr>
              </a:solidFill>
              <a:ln>
                <a:headEnd type="none" w="med" len="med"/>
                <a:tailEnd type="none" w="med" len="med"/>
              </a:ln>
            </p:spPr>
            <p:style>
              <a:lnRef idx="2">
                <a:srgbClr val="FFFFFF">
                  <a:shade val="50000"/>
                </a:srgbClr>
              </a:lnRef>
              <a:fillRef idx="1">
                <a:srgbClr val="FFFFFF"/>
              </a:fillRef>
              <a:effectRef idx="0">
                <a:srgbClr val="FFFFFF"/>
              </a:effectRef>
              <a:fontRef idx="minor">
                <a:srgbClr val="FFFFFF"/>
              </a:fontRef>
            </p:style>
            <p:txBody>
              <a:bodyPr vert="horz" wrap="square" lIns="96435" tIns="48217" rIns="96435" bIns="4821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580" b="0" i="0" u="none" strike="noStrike" cap="none" normalizeH="0" baseline="0">
                  <a:ln>
                    <a:noFill/>
                  </a:ln>
                  <a:solidFill>
                    <a:srgbClr val="000000"/>
                  </a:solidFill>
                  <a:effectLst/>
                  <a:latin typeface="Arial" panose="020B0604020202020204" pitchFamily="34" charset="0"/>
                  <a:ea typeface="宋体" panose="02010600030101010101" pitchFamily="2" charset="-122"/>
                </a:endParaRPr>
              </a:p>
            </p:txBody>
          </p:sp>
        </p:grpSp>
        <p:sp>
          <p:nvSpPr>
            <p:cNvPr id="7" name="矩形 6"/>
            <p:cNvSpPr/>
            <p:nvPr/>
          </p:nvSpPr>
          <p:spPr>
            <a:xfrm>
              <a:off x="7727" y="4341"/>
              <a:ext cx="9151" cy="1678"/>
            </a:xfrm>
            <a:prstGeom prst="rect">
              <a:avLst/>
            </a:prstGeom>
            <a:noFill/>
            <a:ln w="28575" cap="flat" cmpd="sng" algn="ctr">
              <a:solidFill>
                <a:srgbClr val="C4261D">
                  <a:alpha val="90000"/>
                </a:srgbClr>
              </a:solidFill>
              <a:prstDash val="solid"/>
              <a:round/>
              <a:headEnd type="none" w="med" len="med"/>
              <a:tailEnd type="none" w="med" len="med"/>
            </a:ln>
            <a:extLst>
              <a:ext uri="{909E8E84-426E-40DD-AFC4-6F175D3DCCD1}">
                <a14:hiddenFill xmlns:a14="http://schemas.microsoft.com/office/drawing/2010/main">
                  <a:solidFill>
                    <a:srgbClr val="B4802B"/>
                  </a:solidFill>
                </a14:hiddenFill>
              </a:ext>
            </a:extLst>
          </p:spPr>
          <p:txBody>
            <a:bodyPr vert="horz" wrap="square" lIns="96435" tIns="48217" rIns="96435" bIns="4821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580" b="0" i="0" u="none" strike="noStrike" cap="none" normalizeH="0" baseline="0">
                <a:ln>
                  <a:noFill/>
                </a:ln>
                <a:solidFill>
                  <a:srgbClr val="000000"/>
                </a:solidFill>
                <a:effectLst/>
                <a:latin typeface="Arial" panose="020B0604020202020204" pitchFamily="34" charset="0"/>
                <a:ea typeface="宋体" panose="02010600030101010101" pitchFamily="2" charset="-122"/>
              </a:endParaRPr>
            </a:p>
          </p:txBody>
        </p:sp>
      </p:grpSp>
      <p:pic>
        <p:nvPicPr>
          <p:cNvPr id="22" name="图片 21"/>
          <p:cNvPicPr>
            <a:picLocks noChangeAspect="1"/>
          </p:cNvPicPr>
          <p:nvPr/>
        </p:nvPicPr>
        <p:blipFill>
          <a:blip r:embed="rId2"/>
          <a:stretch>
            <a:fillRect/>
          </a:stretch>
        </p:blipFill>
        <p:spPr>
          <a:xfrm>
            <a:off x="1394647" y="1058110"/>
            <a:ext cx="2702198" cy="1567074"/>
          </a:xfrm>
          <a:prstGeom prst="rect">
            <a:avLst/>
          </a:prstGeom>
        </p:spPr>
      </p:pic>
      <p:sp>
        <p:nvSpPr>
          <p:cNvPr id="42" name="文本框 41"/>
          <p:cNvSpPr txBox="1"/>
          <p:nvPr/>
        </p:nvSpPr>
        <p:spPr>
          <a:xfrm>
            <a:off x="4293064" y="1058110"/>
            <a:ext cx="7004955" cy="2368550"/>
          </a:xfrm>
          <a:prstGeom prst="rect">
            <a:avLst/>
          </a:prstGeom>
          <a:noFill/>
        </p:spPr>
        <p:txBody>
          <a:bodyPr wrap="square" rtlCol="0">
            <a:spAutoFit/>
          </a:bodyPr>
          <a:lstStyle/>
          <a:p>
            <a:pPr marL="342900" indent="-342900" algn="just" fontAlgn="auto">
              <a:lnSpc>
                <a:spcPct val="125000"/>
              </a:lnSpc>
              <a:buAutoNum type="arabicPeriod"/>
            </a:pP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完成《层》、《伴》相关习题</a:t>
            </a:r>
            <a:endPar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fontAlgn="auto">
              <a:lnSpc>
                <a:spcPct val="125000"/>
              </a:lnSpc>
              <a:buAutoNum type="arabicPeriod"/>
            </a:pP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完成本课提纲背诵</a:t>
            </a:r>
            <a:endPar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fontAlgn="auto">
              <a:lnSpc>
                <a:spcPct val="125000"/>
              </a:lnSpc>
              <a:buAutoNum type="arabicPeriod"/>
            </a:pP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以</a:t>
            </a:r>
            <a:r>
              <a:rPr lang="en-US" altLang="zh-CN"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我眼中的改革开放</a:t>
            </a:r>
            <a:r>
              <a:rPr lang="en-US" altLang="zh-CN"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为主题写一篇</a:t>
            </a:r>
            <a:r>
              <a:rPr lang="en-US" altLang="zh-CN"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rPr>
              <a:t>字左右的小论文</a:t>
            </a:r>
            <a:endParaRPr lang="zh-CN" altLang="en-US" sz="2955">
              <a:solidFill>
                <a:srgbClr val="AA132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8"/>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145">
                                          <p:stCondLst>
                                            <p:cond delay="0"/>
                                          </p:stCondLst>
                                        </p:cTn>
                                        <p:tgtEl>
                                          <p:spTgt spid="22"/>
                                        </p:tgtEl>
                                      </p:cBhvr>
                                    </p:animEffect>
                                    <p:anim calcmode="lin" valueType="num">
                                      <p:cBhvr>
                                        <p:cTn id="24"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29" dur="7">
                                          <p:stCondLst>
                                            <p:cond delay="162"/>
                                          </p:stCondLst>
                                        </p:cTn>
                                        <p:tgtEl>
                                          <p:spTgt spid="22"/>
                                        </p:tgtEl>
                                      </p:cBhvr>
                                      <p:to x="100000" y="60000"/>
                                    </p:animScale>
                                    <p:animScale>
                                      <p:cBhvr>
                                        <p:cTn id="30" dur="41" decel="50000">
                                          <p:stCondLst>
                                            <p:cond delay="169"/>
                                          </p:stCondLst>
                                        </p:cTn>
                                        <p:tgtEl>
                                          <p:spTgt spid="22"/>
                                        </p:tgtEl>
                                      </p:cBhvr>
                                      <p:to x="100000" y="100000"/>
                                    </p:animScale>
                                    <p:animScale>
                                      <p:cBhvr>
                                        <p:cTn id="31" dur="7">
                                          <p:stCondLst>
                                            <p:cond delay="328"/>
                                          </p:stCondLst>
                                        </p:cTn>
                                        <p:tgtEl>
                                          <p:spTgt spid="22"/>
                                        </p:tgtEl>
                                      </p:cBhvr>
                                      <p:to x="100000" y="80000"/>
                                    </p:animScale>
                                    <p:animScale>
                                      <p:cBhvr>
                                        <p:cTn id="32" dur="41" decel="50000">
                                          <p:stCondLst>
                                            <p:cond delay="335"/>
                                          </p:stCondLst>
                                        </p:cTn>
                                        <p:tgtEl>
                                          <p:spTgt spid="22"/>
                                        </p:tgtEl>
                                      </p:cBhvr>
                                      <p:to x="100000" y="100000"/>
                                    </p:animScale>
                                    <p:animScale>
                                      <p:cBhvr>
                                        <p:cTn id="33" dur="7">
                                          <p:stCondLst>
                                            <p:cond delay="410"/>
                                          </p:stCondLst>
                                        </p:cTn>
                                        <p:tgtEl>
                                          <p:spTgt spid="22"/>
                                        </p:tgtEl>
                                      </p:cBhvr>
                                      <p:to x="100000" y="90000"/>
                                    </p:animScale>
                                    <p:animScale>
                                      <p:cBhvr>
                                        <p:cTn id="34" dur="41" decel="50000">
                                          <p:stCondLst>
                                            <p:cond delay="417"/>
                                          </p:stCondLst>
                                        </p:cTn>
                                        <p:tgtEl>
                                          <p:spTgt spid="22"/>
                                        </p:tgtEl>
                                      </p:cBhvr>
                                      <p:to x="100000" y="100000"/>
                                    </p:animScale>
                                    <p:animScale>
                                      <p:cBhvr>
                                        <p:cTn id="35" dur="7">
                                          <p:stCondLst>
                                            <p:cond delay="452"/>
                                          </p:stCondLst>
                                        </p:cTn>
                                        <p:tgtEl>
                                          <p:spTgt spid="22"/>
                                        </p:tgtEl>
                                      </p:cBhvr>
                                      <p:to x="100000" y="95000"/>
                                    </p:animScale>
                                    <p:animScale>
                                      <p:cBhvr>
                                        <p:cTn id="36" dur="41" decel="50000">
                                          <p:stCondLst>
                                            <p:cond delay="458"/>
                                          </p:stCondLst>
                                        </p:cTn>
                                        <p:tgtEl>
                                          <p:spTgt spid="2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145">
                                          <p:stCondLst>
                                            <p:cond delay="0"/>
                                          </p:stCondLst>
                                        </p:cTn>
                                        <p:tgtEl>
                                          <p:spTgt spid="42"/>
                                        </p:tgtEl>
                                      </p:cBhvr>
                                    </p:animEffect>
                                    <p:anim calcmode="lin" valueType="num">
                                      <p:cBhvr>
                                        <p:cTn id="40" dur="456"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45" dur="7">
                                          <p:stCondLst>
                                            <p:cond delay="162"/>
                                          </p:stCondLst>
                                        </p:cTn>
                                        <p:tgtEl>
                                          <p:spTgt spid="42"/>
                                        </p:tgtEl>
                                      </p:cBhvr>
                                      <p:to x="100000" y="60000"/>
                                    </p:animScale>
                                    <p:animScale>
                                      <p:cBhvr>
                                        <p:cTn id="46" dur="41" decel="50000">
                                          <p:stCondLst>
                                            <p:cond delay="169"/>
                                          </p:stCondLst>
                                        </p:cTn>
                                        <p:tgtEl>
                                          <p:spTgt spid="42"/>
                                        </p:tgtEl>
                                      </p:cBhvr>
                                      <p:to x="100000" y="100000"/>
                                    </p:animScale>
                                    <p:animScale>
                                      <p:cBhvr>
                                        <p:cTn id="47" dur="7">
                                          <p:stCondLst>
                                            <p:cond delay="328"/>
                                          </p:stCondLst>
                                        </p:cTn>
                                        <p:tgtEl>
                                          <p:spTgt spid="42"/>
                                        </p:tgtEl>
                                      </p:cBhvr>
                                      <p:to x="100000" y="80000"/>
                                    </p:animScale>
                                    <p:animScale>
                                      <p:cBhvr>
                                        <p:cTn id="48" dur="41" decel="50000">
                                          <p:stCondLst>
                                            <p:cond delay="335"/>
                                          </p:stCondLst>
                                        </p:cTn>
                                        <p:tgtEl>
                                          <p:spTgt spid="42"/>
                                        </p:tgtEl>
                                      </p:cBhvr>
                                      <p:to x="100000" y="100000"/>
                                    </p:animScale>
                                    <p:animScale>
                                      <p:cBhvr>
                                        <p:cTn id="49" dur="7">
                                          <p:stCondLst>
                                            <p:cond delay="410"/>
                                          </p:stCondLst>
                                        </p:cTn>
                                        <p:tgtEl>
                                          <p:spTgt spid="42"/>
                                        </p:tgtEl>
                                      </p:cBhvr>
                                      <p:to x="100000" y="90000"/>
                                    </p:animScale>
                                    <p:animScale>
                                      <p:cBhvr>
                                        <p:cTn id="50" dur="41" decel="50000">
                                          <p:stCondLst>
                                            <p:cond delay="417"/>
                                          </p:stCondLst>
                                        </p:cTn>
                                        <p:tgtEl>
                                          <p:spTgt spid="42"/>
                                        </p:tgtEl>
                                      </p:cBhvr>
                                      <p:to x="100000" y="100000"/>
                                    </p:animScale>
                                    <p:animScale>
                                      <p:cBhvr>
                                        <p:cTn id="51" dur="7">
                                          <p:stCondLst>
                                            <p:cond delay="452"/>
                                          </p:stCondLst>
                                        </p:cTn>
                                        <p:tgtEl>
                                          <p:spTgt spid="42"/>
                                        </p:tgtEl>
                                      </p:cBhvr>
                                      <p:to x="100000" y="95000"/>
                                    </p:animScale>
                                    <p:animScale>
                                      <p:cBhvr>
                                        <p:cTn id="52" dur="41" decel="50000">
                                          <p:stCondLst>
                                            <p:cond delay="458"/>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15903" b="14081"/>
          <a:stretch>
            <a:fillRect/>
          </a:stretch>
        </p:blipFill>
        <p:spPr>
          <a:xfrm>
            <a:off x="1" y="0"/>
            <a:ext cx="12858750" cy="4408413"/>
          </a:xfrm>
          <a:prstGeom prst="rect">
            <a:avLst/>
          </a:prstGeom>
        </p:spPr>
      </p:pic>
      <p:cxnSp>
        <p:nvCxnSpPr>
          <p:cNvPr id="39" name="直接连接符 38"/>
          <p:cNvCxnSpPr/>
          <p:nvPr>
            <p:custDataLst>
              <p:tags r:id="rId2"/>
            </p:custDataLst>
          </p:nvPr>
        </p:nvCxnSpPr>
        <p:spPr>
          <a:xfrm>
            <a:off x="4264382" y="5840219"/>
            <a:ext cx="4860273"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981103" y="5117600"/>
            <a:ext cx="9608029" cy="676910"/>
          </a:xfrm>
          <a:prstGeom prst="rect">
            <a:avLst/>
          </a:prstGeom>
        </p:spPr>
        <p:txBody>
          <a:bodyPr wrap="square" lIns="0" tIns="0" rIns="0" bIns="0">
            <a:spAutoFit/>
          </a:bodyPr>
          <a:lstStyle/>
          <a:p>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大胆尝试</a:t>
            </a:r>
            <a:r>
              <a:rPr lang="en-US" altLang="zh-CN"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r>
              <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rPr>
              <a:t>经济特区的建立</a:t>
            </a:r>
            <a:endParaRPr lang="zh-CN" altLang="en-US" sz="4400" dirty="0">
              <a:solidFill>
                <a:schemeClr val="accent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41" name="矩形 40"/>
          <p:cNvSpPr/>
          <p:nvPr/>
        </p:nvSpPr>
        <p:spPr>
          <a:xfrm>
            <a:off x="0" y="4427258"/>
            <a:ext cx="12192000" cy="1028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1340336" y="3669585"/>
            <a:ext cx="2408872" cy="2253349"/>
            <a:chOff x="6585478" y="1661232"/>
            <a:chExt cx="928740" cy="928740"/>
          </a:xfrm>
        </p:grpSpPr>
        <p:sp>
          <p:nvSpPr>
            <p:cNvPr id="43" name="椭圆 42"/>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圆角矩形 43"/>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5" name="文本框 2"/>
          <p:cNvSpPr txBox="1">
            <a:spLocks noChangeArrowheads="1"/>
          </p:cNvSpPr>
          <p:nvPr>
            <p:custDataLst>
              <p:tags r:id="rId3"/>
            </p:custDataLst>
          </p:nvPr>
        </p:nvSpPr>
        <p:spPr bwMode="auto">
          <a:xfrm>
            <a:off x="884759" y="4083213"/>
            <a:ext cx="34869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9600" b="1" dirty="0">
              <a:solidFill>
                <a:schemeClr val="accent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2951" y="88265"/>
            <a:ext cx="8318749" cy="645160"/>
          </a:xfrm>
          <a:prstGeom prst="rect">
            <a:avLst/>
          </a:prstGeom>
          <a:noFill/>
        </p:spPr>
        <p:txBody>
          <a:bodyPr wrap="square" rtlCol="0">
            <a:spAutoFit/>
          </a:bodyPr>
          <a:lstStyle/>
          <a:p>
            <a:pPr algn="ctr"/>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0703" y="3688334"/>
            <a:ext cx="3960440" cy="2358662"/>
          </a:xfrm>
          <a:prstGeom prst="rect">
            <a:avLst/>
          </a:prstGeom>
        </p:spPr>
      </p:pic>
      <p:sp>
        <p:nvSpPr>
          <p:cNvPr id="3" name="矩形 2"/>
          <p:cNvSpPr/>
          <p:nvPr/>
        </p:nvSpPr>
        <p:spPr>
          <a:xfrm>
            <a:off x="4773191" y="3878844"/>
            <a:ext cx="7889528" cy="2143125"/>
          </a:xfrm>
          <a:prstGeom prst="rect">
            <a:avLst/>
          </a:prstGeom>
          <a:ln>
            <a:solidFill>
              <a:srgbClr val="66C3C3"/>
            </a:solidFill>
          </a:ln>
        </p:spPr>
        <p:txBody>
          <a:bodyPr wrap="square">
            <a:spAutoFit/>
          </a:bodyPr>
          <a:lstStyle/>
          <a:p>
            <a:pPr>
              <a:lnSpc>
                <a:spcPts val="4000"/>
              </a:lnSpc>
            </a:pPr>
            <a:r>
              <a:rPr lang="zh-CN" altLang="en-US" sz="2200" b="1" dirty="0">
                <a:latin typeface="黑体" panose="02010609060101010101" pitchFamily="49" charset="-122"/>
                <a:ea typeface="黑体" panose="02010609060101010101" pitchFamily="49" charset="-122"/>
              </a:rPr>
              <a:t>材料二：在</a:t>
            </a:r>
            <a:r>
              <a:rPr lang="en-US" altLang="zh-CN" sz="2200" b="1" dirty="0">
                <a:latin typeface="黑体" panose="02010609060101010101" pitchFamily="49" charset="-122"/>
                <a:ea typeface="黑体" panose="02010609060101010101" pitchFamily="49" charset="-122"/>
              </a:rPr>
              <a:t>1977</a:t>
            </a:r>
            <a:r>
              <a:rPr lang="zh-CN" altLang="en-US" sz="2200" b="1" dirty="0">
                <a:latin typeface="黑体" panose="02010609060101010101" pitchFamily="49" charset="-122"/>
                <a:ea typeface="黑体" panose="02010609060101010101" pitchFamily="49" charset="-122"/>
              </a:rPr>
              <a:t>和</a:t>
            </a:r>
            <a:r>
              <a:rPr lang="en-US" altLang="zh-CN" sz="2200" b="1" dirty="0">
                <a:latin typeface="黑体" panose="02010609060101010101" pitchFamily="49" charset="-122"/>
                <a:ea typeface="黑体" panose="02010609060101010101" pitchFamily="49" charset="-122"/>
              </a:rPr>
              <a:t>1978</a:t>
            </a:r>
            <a:r>
              <a:rPr lang="zh-CN" altLang="en-US" sz="2200" b="1" dirty="0">
                <a:latin typeface="黑体" panose="02010609060101010101" pitchFamily="49" charset="-122"/>
                <a:ea typeface="黑体" panose="02010609060101010101" pitchFamily="49" charset="-122"/>
              </a:rPr>
              <a:t>两年经济建设中仍然存在着急于求成的倾向。针对这些情况，中共中央于</a:t>
            </a:r>
            <a:r>
              <a:rPr lang="en-US" altLang="zh-CN" sz="2200" b="1" dirty="0">
                <a:latin typeface="黑体" panose="02010609060101010101" pitchFamily="49" charset="-122"/>
                <a:ea typeface="黑体" panose="02010609060101010101" pitchFamily="49" charset="-122"/>
              </a:rPr>
              <a:t>1979</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4</a:t>
            </a:r>
            <a:r>
              <a:rPr lang="zh-CN" altLang="en-US" sz="2200" b="1" dirty="0">
                <a:latin typeface="黑体" panose="02010609060101010101" pitchFamily="49" charset="-122"/>
                <a:ea typeface="黑体" panose="02010609060101010101" pitchFamily="49" charset="-122"/>
              </a:rPr>
              <a:t>月正式确定对国民经济实行</a:t>
            </a:r>
            <a:r>
              <a:rPr lang="zh-CN" altLang="en-US" sz="2200" b="1" dirty="0">
                <a:solidFill>
                  <a:srgbClr val="C00000"/>
                </a:solidFill>
                <a:latin typeface="黑体" panose="02010609060101010101" pitchFamily="49" charset="-122"/>
                <a:ea typeface="黑体" panose="02010609060101010101" pitchFamily="49" charset="-122"/>
              </a:rPr>
              <a:t>“调整、改革、整顿、提高”的方针。</a:t>
            </a:r>
            <a:endParaRPr lang="en-US" altLang="zh-CN" sz="2200" b="1" dirty="0">
              <a:solidFill>
                <a:srgbClr val="C00000"/>
              </a:solidFill>
              <a:latin typeface="黑体" panose="02010609060101010101" pitchFamily="49" charset="-122"/>
              <a:ea typeface="黑体" panose="02010609060101010101" pitchFamily="49" charset="-122"/>
            </a:endParaRPr>
          </a:p>
          <a:p>
            <a:pPr algn="r">
              <a:lnSpc>
                <a:spcPts val="4000"/>
              </a:lnSpc>
            </a:pPr>
            <a:r>
              <a:rPr lang="en-US" altLang="zh-CN" sz="2200" b="1" dirty="0">
                <a:latin typeface="黑体" panose="02010609060101010101" pitchFamily="49" charset="-122"/>
                <a:ea typeface="黑体" panose="02010609060101010101" pitchFamily="49" charset="-122"/>
              </a:rPr>
              <a:t>——《</a:t>
            </a:r>
            <a:r>
              <a:rPr lang="zh-CN" altLang="en-US" sz="2200" b="1" dirty="0">
                <a:latin typeface="黑体" panose="02010609060101010101" pitchFamily="49" charset="-122"/>
                <a:ea typeface="黑体" panose="02010609060101010101" pitchFamily="49" charset="-122"/>
              </a:rPr>
              <a:t>探路之役</a:t>
            </a:r>
            <a:r>
              <a:rPr lang="en-US" altLang="zh-CN" sz="2200" b="1" dirty="0">
                <a:latin typeface="黑体" panose="02010609060101010101" pitchFamily="49" charset="-122"/>
                <a:ea typeface="黑体" panose="02010609060101010101" pitchFamily="49" charset="-122"/>
              </a:rPr>
              <a:t>——1978-1992</a:t>
            </a:r>
            <a:r>
              <a:rPr lang="zh-CN" altLang="en-US" sz="2200" b="1" dirty="0">
                <a:latin typeface="黑体" panose="02010609060101010101" pitchFamily="49" charset="-122"/>
                <a:ea typeface="黑体" panose="02010609060101010101" pitchFamily="49" charset="-122"/>
              </a:rPr>
              <a:t>的中国经济改革</a:t>
            </a:r>
            <a:r>
              <a:rPr lang="en-US" altLang="zh-CN" sz="2200" b="1" dirty="0">
                <a:latin typeface="黑体" panose="02010609060101010101" pitchFamily="49" charset="-122"/>
                <a:ea typeface="黑体" panose="02010609060101010101" pitchFamily="49" charset="-122"/>
              </a:rPr>
              <a:t>》</a:t>
            </a:r>
            <a:endParaRPr lang="zh-CN" altLang="en-US" sz="2200" b="1" dirty="0">
              <a:latin typeface="黑体" panose="02010609060101010101" pitchFamily="49" charset="-122"/>
              <a:ea typeface="黑体" panose="02010609060101010101" pitchFamily="49" charset="-122"/>
            </a:endParaRPr>
          </a:p>
        </p:txBody>
      </p:sp>
      <p:sp>
        <p:nvSpPr>
          <p:cNvPr id="4" name="TextBox 3"/>
          <p:cNvSpPr txBox="1"/>
          <p:nvPr/>
        </p:nvSpPr>
        <p:spPr>
          <a:xfrm>
            <a:off x="596727" y="1208606"/>
            <a:ext cx="11921976" cy="2143125"/>
          </a:xfrm>
          <a:prstGeom prst="rect">
            <a:avLst/>
          </a:prstGeom>
          <a:noFill/>
          <a:ln>
            <a:solidFill>
              <a:srgbClr val="66C3C3"/>
            </a:solidFill>
          </a:ln>
        </p:spPr>
        <p:txBody>
          <a:bodyPr wrap="square" rtlCol="0">
            <a:spAutoFit/>
          </a:bodyPr>
          <a:lstStyle/>
          <a:p>
            <a:pPr>
              <a:lnSpc>
                <a:spcPts val="4000"/>
              </a:lnSpc>
            </a:pPr>
            <a:r>
              <a:rPr lang="zh-CN" altLang="en-US" sz="2200" b="1" dirty="0">
                <a:latin typeface="黑体" panose="02010609060101010101" pitchFamily="49" charset="-122"/>
                <a:ea typeface="黑体" panose="02010609060101010101" pitchFamily="49" charset="-122"/>
              </a:rPr>
              <a:t>材料一：</a:t>
            </a:r>
            <a:r>
              <a:rPr lang="en-US" altLang="zh-CN" sz="2200" b="1" dirty="0">
                <a:latin typeface="黑体" panose="02010609060101010101" pitchFamily="49" charset="-122"/>
                <a:ea typeface="黑体" panose="02010609060101010101" pitchFamily="49" charset="-122"/>
              </a:rPr>
              <a:t>1978</a:t>
            </a:r>
            <a:r>
              <a:rPr lang="zh-CN" altLang="en-US" sz="2200" b="1" dirty="0">
                <a:latin typeface="黑体" panose="02010609060101010101" pitchFamily="49" charset="-122"/>
                <a:ea typeface="黑体" panose="02010609060101010101" pitchFamily="49" charset="-122"/>
              </a:rPr>
              <a:t>年的“大引进”开启了中国对外开放的序幕。然而，</a:t>
            </a:r>
            <a:r>
              <a:rPr lang="zh-CN" altLang="en-US" sz="22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当时从中央到地方各部门负责人都表现出急于求成的倾向</a:t>
            </a:r>
            <a:r>
              <a:rPr lang="zh-CN" altLang="en-US" sz="2200" b="1" dirty="0">
                <a:latin typeface="黑体" panose="02010609060101010101" pitchFamily="49" charset="-122"/>
                <a:ea typeface="黑体" panose="02010609060101010101" pitchFamily="49" charset="-122"/>
              </a:rPr>
              <a:t>。</a:t>
            </a:r>
            <a:r>
              <a:rPr lang="en-US" altLang="zh-CN" sz="2200" b="1" dirty="0">
                <a:solidFill>
                  <a:schemeClr val="tx1"/>
                </a:solidFill>
                <a:latin typeface="黑体" panose="02010609060101010101" pitchFamily="49" charset="-122"/>
                <a:ea typeface="黑体" panose="02010609060101010101" pitchFamily="49" charset="-122"/>
              </a:rPr>
              <a:t>1978</a:t>
            </a:r>
            <a:r>
              <a:rPr lang="zh-CN" altLang="en-US" sz="2200" b="1" dirty="0">
                <a:solidFill>
                  <a:schemeClr val="tx1"/>
                </a:solidFill>
                <a:latin typeface="黑体" panose="02010609060101010101" pitchFamily="49" charset="-122"/>
                <a:ea typeface="黑体" panose="02010609060101010101" pitchFamily="49" charset="-122"/>
              </a:rPr>
              <a:t>年共签署</a:t>
            </a:r>
            <a:r>
              <a:rPr lang="en-US" altLang="zh-CN" sz="2200" b="1" dirty="0">
                <a:solidFill>
                  <a:schemeClr val="tx1"/>
                </a:solidFill>
                <a:latin typeface="黑体" panose="02010609060101010101" pitchFamily="49" charset="-122"/>
                <a:ea typeface="黑体" panose="02010609060101010101" pitchFamily="49" charset="-122"/>
              </a:rPr>
              <a:t>78</a:t>
            </a:r>
            <a:r>
              <a:rPr lang="zh-CN" altLang="en-US" sz="2200" b="1" dirty="0">
                <a:solidFill>
                  <a:schemeClr val="tx1"/>
                </a:solidFill>
                <a:latin typeface="黑体" panose="02010609060101010101" pitchFamily="49" charset="-122"/>
                <a:ea typeface="黑体" panose="02010609060101010101" pitchFamily="49" charset="-122"/>
              </a:rPr>
              <a:t>亿美元引进合同，其中</a:t>
            </a:r>
            <a:r>
              <a:rPr lang="en-US" altLang="zh-CN" sz="2200" b="1" dirty="0">
                <a:solidFill>
                  <a:schemeClr val="tx1"/>
                </a:solidFill>
                <a:latin typeface="黑体" panose="02010609060101010101" pitchFamily="49" charset="-122"/>
                <a:ea typeface="黑体" panose="02010609060101010101" pitchFamily="49" charset="-122"/>
              </a:rPr>
              <a:t>31</a:t>
            </a:r>
            <a:r>
              <a:rPr lang="zh-CN" altLang="en-US" sz="2200" b="1" dirty="0">
                <a:solidFill>
                  <a:schemeClr val="tx1"/>
                </a:solidFill>
                <a:latin typeface="黑体" panose="02010609060101010101" pitchFamily="49" charset="-122"/>
                <a:ea typeface="黑体" panose="02010609060101010101" pitchFamily="49" charset="-122"/>
              </a:rPr>
              <a:t>亿是</a:t>
            </a:r>
            <a:r>
              <a:rPr lang="en-US" altLang="zh-CN" sz="2200" b="1" dirty="0">
                <a:solidFill>
                  <a:schemeClr val="tx1"/>
                </a:solidFill>
                <a:latin typeface="黑体" panose="02010609060101010101" pitchFamily="49" charset="-122"/>
                <a:ea typeface="黑体" panose="02010609060101010101" pitchFamily="49" charset="-122"/>
              </a:rPr>
              <a:t>12</a:t>
            </a:r>
            <a:r>
              <a:rPr lang="zh-CN" altLang="en-US" sz="2200" b="1" dirty="0">
                <a:solidFill>
                  <a:schemeClr val="tx1"/>
                </a:solidFill>
                <a:latin typeface="黑体" panose="02010609060101010101" pitchFamily="49" charset="-122"/>
                <a:ea typeface="黑体" panose="02010609060101010101" pitchFamily="49" charset="-122"/>
              </a:rPr>
              <a:t>月最后十天抢签的。</a:t>
            </a:r>
            <a:r>
              <a:rPr lang="en-US" altLang="zh-CN" sz="2200" b="1" dirty="0">
                <a:solidFill>
                  <a:schemeClr val="tx1"/>
                </a:solidFill>
                <a:latin typeface="黑体" panose="02010609060101010101" pitchFamily="49" charset="-122"/>
                <a:ea typeface="黑体" panose="02010609060101010101" pitchFamily="49" charset="-122"/>
              </a:rPr>
              <a:t>1977</a:t>
            </a:r>
            <a:r>
              <a:rPr lang="zh-CN" altLang="en-US" sz="2200" b="1" dirty="0">
                <a:solidFill>
                  <a:schemeClr val="tx1"/>
                </a:solidFill>
                <a:latin typeface="黑体" panose="02010609060101010101" pitchFamily="49" charset="-122"/>
                <a:ea typeface="黑体" panose="02010609060101010101" pitchFamily="49" charset="-122"/>
              </a:rPr>
              <a:t>年外汇收入仅</a:t>
            </a:r>
            <a:r>
              <a:rPr lang="en-US" altLang="zh-CN" sz="2200" b="1" dirty="0">
                <a:solidFill>
                  <a:schemeClr val="tx1"/>
                </a:solidFill>
                <a:latin typeface="黑体" panose="02010609060101010101" pitchFamily="49" charset="-122"/>
                <a:ea typeface="黑体" panose="02010609060101010101" pitchFamily="49" charset="-122"/>
              </a:rPr>
              <a:t>76</a:t>
            </a:r>
            <a:r>
              <a:rPr lang="zh-CN" altLang="en-US" sz="2200" b="1" dirty="0">
                <a:solidFill>
                  <a:schemeClr val="tx1"/>
                </a:solidFill>
                <a:latin typeface="黑体" panose="02010609060101010101" pitchFamily="49" charset="-122"/>
                <a:ea typeface="黑体" panose="02010609060101010101" pitchFamily="49" charset="-122"/>
              </a:rPr>
              <a:t>亿美元</a:t>
            </a:r>
            <a:r>
              <a:rPr lang="zh-CN" altLang="en-US" sz="2200" b="1" dirty="0">
                <a:latin typeface="黑体" panose="02010609060101010101" pitchFamily="49" charset="-122"/>
                <a:ea typeface="黑体" panose="02010609060101010101" pitchFamily="49" charset="-122"/>
              </a:rPr>
              <a:t>，</a:t>
            </a:r>
            <a:r>
              <a:rPr lang="zh-CN" altLang="en-US" sz="2200" b="1"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很快使外汇存底捉襟见肘，国内配套投资缺口也很大</a:t>
            </a:r>
            <a:r>
              <a:rPr lang="zh-CN" altLang="en-US" sz="2200" b="1" dirty="0">
                <a:latin typeface="黑体" panose="02010609060101010101" pitchFamily="49" charset="-122"/>
                <a:ea typeface="黑体" panose="02010609060101010101" pitchFamily="49" charset="-122"/>
              </a:rPr>
              <a:t>。</a:t>
            </a:r>
            <a:endParaRPr lang="en-US" altLang="zh-CN" sz="2200" b="1" dirty="0">
              <a:latin typeface="黑体" panose="02010609060101010101" pitchFamily="49" charset="-122"/>
              <a:ea typeface="黑体" panose="02010609060101010101" pitchFamily="49" charset="-122"/>
            </a:endParaRPr>
          </a:p>
          <a:p>
            <a:pPr algn="r">
              <a:lnSpc>
                <a:spcPts val="4000"/>
              </a:lnSpc>
            </a:pPr>
            <a:r>
              <a:rPr lang="en-US" altLang="zh-CN" sz="2200" b="1" dirty="0">
                <a:latin typeface="黑体" panose="02010609060101010101" pitchFamily="49" charset="-122"/>
                <a:ea typeface="黑体" panose="02010609060101010101" pitchFamily="49" charset="-122"/>
              </a:rPr>
              <a:t>——《</a:t>
            </a:r>
            <a:r>
              <a:rPr lang="zh-CN" altLang="en-US" sz="2200" b="1" dirty="0">
                <a:latin typeface="黑体" panose="02010609060101010101" pitchFamily="49" charset="-122"/>
                <a:ea typeface="黑体" panose="02010609060101010101" pitchFamily="49" charset="-122"/>
              </a:rPr>
              <a:t>中国经济年鉴（</a:t>
            </a:r>
            <a:r>
              <a:rPr lang="en-US" altLang="zh-CN" sz="2200" b="1" dirty="0">
                <a:latin typeface="黑体" panose="02010609060101010101" pitchFamily="49" charset="-122"/>
                <a:ea typeface="黑体" panose="02010609060101010101" pitchFamily="49" charset="-122"/>
              </a:rPr>
              <a:t>1981</a:t>
            </a:r>
            <a:r>
              <a:rPr lang="zh-CN" altLang="en-US" sz="2200" b="1" dirty="0">
                <a:latin typeface="黑体" panose="02010609060101010101" pitchFamily="49" charset="-122"/>
                <a:ea typeface="黑体" panose="02010609060101010101" pitchFamily="49" charset="-122"/>
              </a:rPr>
              <a:t>）</a:t>
            </a:r>
            <a:r>
              <a:rPr lang="en-US" altLang="zh-CN" sz="2200" b="1" dirty="0">
                <a:latin typeface="黑体" panose="02010609060101010101" pitchFamily="49" charset="-122"/>
                <a:ea typeface="黑体" panose="02010609060101010101" pitchFamily="49" charset="-122"/>
              </a:rPr>
              <a:t>》</a:t>
            </a:r>
            <a:endParaRPr lang="zh-CN" altLang="en-US" sz="2200" b="1" dirty="0">
              <a:latin typeface="黑体" panose="02010609060101010101" pitchFamily="49" charset="-122"/>
              <a:ea typeface="黑体" panose="02010609060101010101" pitchFamily="49" charset="-122"/>
            </a:endParaRPr>
          </a:p>
        </p:txBody>
      </p:sp>
      <p:sp>
        <p:nvSpPr>
          <p:cNvPr id="7" name="TextBox 6"/>
          <p:cNvSpPr txBox="1"/>
          <p:nvPr/>
        </p:nvSpPr>
        <p:spPr>
          <a:xfrm>
            <a:off x="2828975" y="6380883"/>
            <a:ext cx="8318749" cy="646331"/>
          </a:xfrm>
          <a:prstGeom prst="rect">
            <a:avLst/>
          </a:prstGeom>
          <a:noFill/>
        </p:spPr>
        <p:txBody>
          <a:bodyPr wrap="square" rtlCol="0">
            <a:spAutoFit/>
          </a:bodyPr>
          <a:lstStyle/>
          <a:p>
            <a:r>
              <a:rPr lang="zh-CN" altLang="en-US" sz="3600" dirty="0">
                <a:solidFill>
                  <a:srgbClr val="002060"/>
                </a:solidFill>
                <a:latin typeface="方正粗黑宋简体" panose="02000000000000000000" pitchFamily="2" charset="-122"/>
                <a:ea typeface="方正粗黑宋简体" panose="02000000000000000000" pitchFamily="2" charset="-122"/>
              </a:rPr>
              <a:t>对外开放愿望很迫切，但是要怎么做呢？</a:t>
            </a:r>
            <a:endParaRPr lang="zh-CN" altLang="en-US" sz="3600" dirty="0">
              <a:solidFill>
                <a:srgbClr val="002060"/>
              </a:solidFill>
              <a:latin typeface="方正粗黑宋简体" panose="02000000000000000000" pitchFamily="2" charset="-122"/>
              <a:ea typeface="方正粗黑宋简体" panose="02000000000000000000" pitchFamily="2" charset="-122"/>
            </a:endParaRPr>
          </a:p>
        </p:txBody>
      </p:sp>
      <p:sp>
        <p:nvSpPr>
          <p:cNvPr id="8" name="文本框 24"/>
          <p:cNvSpPr txBox="1"/>
          <p:nvPr/>
        </p:nvSpPr>
        <p:spPr>
          <a:xfrm>
            <a:off x="92969" y="160020"/>
            <a:ext cx="1861820" cy="923330"/>
          </a:xfrm>
          <a:prstGeom prst="rect">
            <a:avLst/>
          </a:prstGeom>
          <a:noFill/>
        </p:spPr>
        <p:txBody>
          <a:bodyPr wrap="square" rtlCol="0">
            <a:spAutoFit/>
          </a:bodyPr>
          <a:lstStyle/>
          <a:p>
            <a:r>
              <a:rPr lang="zh-CN" altLang="en-US" sz="5400" b="1" dirty="0">
                <a:gradFill>
                  <a:gsLst>
                    <a:gs pos="0">
                      <a:srgbClr val="007BD3"/>
                    </a:gs>
                    <a:gs pos="100000">
                      <a:srgbClr val="034373"/>
                    </a:gs>
                  </a:gsLst>
                  <a:lin scaled="0"/>
                </a:gradFill>
                <a:effectLst>
                  <a:outerShdw blurRad="38100" dist="25400" dir="5400000" algn="ctr" rotWithShape="0">
                    <a:srgbClr val="6E747A">
                      <a:alpha val="43000"/>
                    </a:srgbClr>
                  </a:outerShdw>
                </a:effectLst>
                <a:latin typeface="汉呈水墨中国风" pitchFamily="2" charset="-122"/>
                <a:ea typeface="汉呈水墨中国风" pitchFamily="2" charset="-122"/>
                <a:cs typeface="文鼎中楷体" panose="03000600000000000000" charset="-122"/>
              </a:rPr>
              <a:t>背景</a:t>
            </a:r>
            <a:endParaRPr lang="zh-CN" altLang="en-US" sz="5400" b="1" dirty="0">
              <a:gradFill>
                <a:gsLst>
                  <a:gs pos="0">
                    <a:srgbClr val="007BD3"/>
                  </a:gs>
                  <a:gs pos="100000">
                    <a:srgbClr val="034373"/>
                  </a:gs>
                </a:gsLst>
                <a:lin scaled="0"/>
              </a:gradFill>
              <a:effectLst>
                <a:outerShdw blurRad="38100" dist="25400" dir="5400000" algn="ctr" rotWithShape="0">
                  <a:srgbClr val="6E747A">
                    <a:alpha val="43000"/>
                  </a:srgbClr>
                </a:outerShdw>
              </a:effectLst>
              <a:latin typeface="汉呈水墨中国风" pitchFamily="2" charset="-122"/>
              <a:ea typeface="汉呈水墨中国风" pitchFamily="2" charset="-122"/>
              <a:cs typeface="文鼎中楷体" panose="03000600000000000000" charset="-122"/>
            </a:endParaRPr>
          </a:p>
        </p:txBody>
      </p:sp>
      <p:sp>
        <p:nvSpPr>
          <p:cNvPr id="5" name="矩形 4"/>
          <p:cNvSpPr/>
          <p:nvPr/>
        </p:nvSpPr>
        <p:spPr>
          <a:xfrm>
            <a:off x="1802472" y="604297"/>
            <a:ext cx="1620957" cy="523220"/>
          </a:xfrm>
          <a:prstGeom prst="rect">
            <a:avLst/>
          </a:prstGeom>
        </p:spPr>
        <p:txBody>
          <a:bodyPr wrap="none">
            <a:spAutoFit/>
          </a:bodyPr>
          <a:lstStyle/>
          <a:p>
            <a:r>
              <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rPr>
              <a:t>国家推动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4706" y="232410"/>
            <a:ext cx="8318749" cy="645160"/>
          </a:xfrm>
          <a:prstGeom prst="rect">
            <a:avLst/>
          </a:prstGeom>
          <a:noFill/>
        </p:spPr>
        <p:txBody>
          <a:bodyPr wrap="square" rtlCol="0">
            <a:spAutoFit/>
          </a:bodyPr>
          <a:lstStyle/>
          <a:p>
            <a:pPr algn="ctr"/>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sp>
        <p:nvSpPr>
          <p:cNvPr id="9" name="TextBox 8"/>
          <p:cNvSpPr txBox="1"/>
          <p:nvPr/>
        </p:nvSpPr>
        <p:spPr>
          <a:xfrm>
            <a:off x="2108982" y="664111"/>
            <a:ext cx="6535638" cy="523220"/>
          </a:xfrm>
          <a:prstGeom prst="rect">
            <a:avLst/>
          </a:prstGeom>
          <a:noFill/>
        </p:spPr>
        <p:txBody>
          <a:bodyPr wrap="square" rtlCol="0">
            <a:spAutoFit/>
          </a:bodyPr>
          <a:lstStyle/>
          <a:p>
            <a:r>
              <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rPr>
              <a:t>侨胞报效</a:t>
            </a:r>
            <a:endPar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r="1618"/>
          <a:stretch>
            <a:fillRect/>
          </a:stretch>
        </p:blipFill>
        <p:spPr>
          <a:xfrm>
            <a:off x="6213350" y="4031467"/>
            <a:ext cx="6577589" cy="2376264"/>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839" y="1107995"/>
            <a:ext cx="1611635" cy="2298072"/>
          </a:xfrm>
          <a:prstGeom prst="rect">
            <a:avLst/>
          </a:prstGeom>
        </p:spPr>
      </p:pic>
      <p:sp>
        <p:nvSpPr>
          <p:cNvPr id="13" name="TextBox 12"/>
          <p:cNvSpPr txBox="1"/>
          <p:nvPr/>
        </p:nvSpPr>
        <p:spPr>
          <a:xfrm>
            <a:off x="236687" y="1873202"/>
            <a:ext cx="1368152" cy="369332"/>
          </a:xfrm>
          <a:prstGeom prst="rect">
            <a:avLst/>
          </a:prstGeom>
          <a:noFill/>
        </p:spPr>
        <p:txBody>
          <a:bodyPr wrap="square" rtlCol="0">
            <a:spAutoFit/>
          </a:bodyPr>
          <a:lstStyle/>
          <a:p>
            <a:r>
              <a:rPr lang="zh-CN" altLang="en-US" dirty="0">
                <a:latin typeface="方正粗黑宋简体" panose="02000000000000000000" pitchFamily="2" charset="-122"/>
                <a:ea typeface="方正粗黑宋简体" panose="02000000000000000000" pitchFamily="2" charset="-122"/>
              </a:rPr>
              <a:t>荣毅仁</a:t>
            </a:r>
            <a:endParaRPr lang="zh-CN" altLang="en-US" dirty="0">
              <a:latin typeface="方正粗黑宋简体" panose="02000000000000000000" pitchFamily="2" charset="-122"/>
              <a:ea typeface="方正粗黑宋简体" panose="02000000000000000000" pitchFamily="2" charset="-122"/>
            </a:endParaRPr>
          </a:p>
        </p:txBody>
      </p:sp>
      <p:sp>
        <p:nvSpPr>
          <p:cNvPr id="14" name="TextBox 13"/>
          <p:cNvSpPr txBox="1"/>
          <p:nvPr/>
        </p:nvSpPr>
        <p:spPr>
          <a:xfrm>
            <a:off x="4989215" y="776935"/>
            <a:ext cx="7344816" cy="2861310"/>
          </a:xfrm>
          <a:prstGeom prst="rect">
            <a:avLst/>
          </a:prstGeom>
          <a:noFill/>
        </p:spPr>
        <p:txBody>
          <a:bodyPr wrap="square" rtlCol="0">
            <a:spAutoFit/>
          </a:bodyPr>
          <a:lstStyle/>
          <a:p>
            <a:pPr algn="ctr">
              <a:lnSpc>
                <a:spcPct val="150000"/>
              </a:lnSpc>
            </a:pPr>
            <a:r>
              <a:rPr lang="en-US" altLang="zh-CN" sz="2000" b="1" dirty="0">
                <a:solidFill>
                  <a:srgbClr val="002060"/>
                </a:solidFill>
                <a:latin typeface="黑体" panose="02010609060101010101" pitchFamily="49" charset="-122"/>
                <a:ea typeface="黑体" panose="02010609060101010101" pitchFamily="49" charset="-122"/>
              </a:rPr>
              <a:t>……</a:t>
            </a:r>
            <a:endParaRPr lang="en-US" altLang="zh-CN" sz="2000" b="1" dirty="0">
              <a:solidFill>
                <a:srgbClr val="002060"/>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000" b="1" dirty="0">
                <a:solidFill>
                  <a:srgbClr val="002060"/>
                </a:solidFill>
                <a:latin typeface="黑体" panose="02010609060101010101" pitchFamily="49" charset="-122"/>
                <a:ea typeface="黑体" panose="02010609060101010101" pitchFamily="49" charset="-122"/>
              </a:rPr>
              <a:t>1957</a:t>
            </a:r>
            <a:r>
              <a:rPr lang="zh-CN" altLang="en-US" sz="2000" b="1" dirty="0">
                <a:solidFill>
                  <a:srgbClr val="002060"/>
                </a:solidFill>
                <a:latin typeface="黑体" panose="02010609060101010101" pitchFamily="49" charset="-122"/>
                <a:ea typeface="黑体" panose="02010609060101010101" pitchFamily="49" charset="-122"/>
              </a:rPr>
              <a:t>年曾被陈毅副总理誉为“红色资本家”</a:t>
            </a:r>
            <a:endParaRPr lang="en-US" altLang="zh-CN" sz="2000" b="1" dirty="0">
              <a:solidFill>
                <a:srgbClr val="002060"/>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000" b="1" dirty="0">
                <a:solidFill>
                  <a:srgbClr val="002060"/>
                </a:solidFill>
                <a:latin typeface="黑体" panose="02010609060101010101" pitchFamily="49" charset="-122"/>
                <a:ea typeface="黑体" panose="02010609060101010101" pitchFamily="49" charset="-122"/>
              </a:rPr>
              <a:t>1959</a:t>
            </a:r>
            <a:r>
              <a:rPr lang="zh-CN" altLang="en-US" sz="2000" b="1" dirty="0">
                <a:solidFill>
                  <a:srgbClr val="002060"/>
                </a:solidFill>
                <a:latin typeface="黑体" panose="02010609060101010101" pitchFamily="49" charset="-122"/>
                <a:ea typeface="黑体" panose="02010609060101010101" pitchFamily="49" charset="-122"/>
              </a:rPr>
              <a:t>年任纺织工业部副部长，国家进出口管理委员会顾问</a:t>
            </a:r>
            <a:endParaRPr lang="en-US" altLang="zh-CN" sz="2000" b="1" dirty="0">
              <a:solidFill>
                <a:srgbClr val="002060"/>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000" b="1" dirty="0">
                <a:solidFill>
                  <a:srgbClr val="002060"/>
                </a:solidFill>
                <a:latin typeface="黑体" panose="02010609060101010101" pitchFamily="49" charset="-122"/>
                <a:ea typeface="黑体" panose="02010609060101010101" pitchFamily="49" charset="-122"/>
              </a:rPr>
              <a:t>1978</a:t>
            </a:r>
            <a:r>
              <a:rPr lang="zh-CN" altLang="en-US" sz="2000" b="1" dirty="0">
                <a:solidFill>
                  <a:srgbClr val="002060"/>
                </a:solidFill>
                <a:latin typeface="黑体" panose="02010609060101010101" pitchFamily="49" charset="-122"/>
                <a:ea typeface="黑体" panose="02010609060101010101" pitchFamily="49" charset="-122"/>
              </a:rPr>
              <a:t>年任第五届全国政协副主席</a:t>
            </a:r>
            <a:endParaRPr lang="en-US" altLang="zh-CN" sz="2000" b="1" dirty="0">
              <a:solidFill>
                <a:srgbClr val="002060"/>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000" b="1" dirty="0">
                <a:solidFill>
                  <a:srgbClr val="002060"/>
                </a:solidFill>
                <a:latin typeface="黑体" panose="02010609060101010101" pitchFamily="49" charset="-122"/>
                <a:ea typeface="黑体" panose="02010609060101010101" pitchFamily="49" charset="-122"/>
              </a:rPr>
              <a:t>1979</a:t>
            </a:r>
            <a:r>
              <a:rPr lang="zh-CN" altLang="en-US" sz="2000" b="1" dirty="0">
                <a:solidFill>
                  <a:srgbClr val="002060"/>
                </a:solidFill>
                <a:latin typeface="黑体" panose="02010609060101010101" pitchFamily="49" charset="-122"/>
                <a:ea typeface="黑体" panose="02010609060101010101" pitchFamily="49" charset="-122"/>
              </a:rPr>
              <a:t>年任中国国际信托投资公司董事长兼总经理</a:t>
            </a:r>
            <a:endParaRPr lang="en-US" altLang="zh-CN" sz="2000" b="1" dirty="0">
              <a:solidFill>
                <a:srgbClr val="002060"/>
              </a:solidFill>
              <a:latin typeface="黑体" panose="02010609060101010101" pitchFamily="49" charset="-122"/>
              <a:ea typeface="黑体" panose="02010609060101010101" pitchFamily="49" charset="-122"/>
            </a:endParaRPr>
          </a:p>
          <a:p>
            <a:pPr algn="ctr">
              <a:lnSpc>
                <a:spcPct val="150000"/>
              </a:lnSpc>
            </a:pPr>
            <a:r>
              <a:rPr lang="en-US" altLang="zh-CN" sz="2000" b="1" dirty="0">
                <a:solidFill>
                  <a:srgbClr val="002060"/>
                </a:solidFill>
                <a:latin typeface="黑体" panose="02010609060101010101" pitchFamily="49" charset="-122"/>
                <a:ea typeface="黑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15" name="TextBox 14"/>
          <p:cNvSpPr txBox="1"/>
          <p:nvPr/>
        </p:nvSpPr>
        <p:spPr>
          <a:xfrm>
            <a:off x="176229" y="3634550"/>
            <a:ext cx="6037121" cy="3169285"/>
          </a:xfrm>
          <a:prstGeom prst="rect">
            <a:avLst/>
          </a:prstGeom>
          <a:noFill/>
          <a:ln>
            <a:solidFill>
              <a:srgbClr val="66C3C3"/>
            </a:solidFill>
          </a:ln>
        </p:spPr>
        <p:txBody>
          <a:bodyPr wrap="square" rtlCol="0">
            <a:spAutoFit/>
          </a:bodyPr>
          <a:lstStyle/>
          <a:p>
            <a:pPr algn="just">
              <a:lnSpc>
                <a:spcPts val="4000"/>
              </a:lnSpc>
            </a:pPr>
            <a:r>
              <a:rPr lang="en-US" altLang="zh-CN" sz="2000" b="1" dirty="0">
                <a:solidFill>
                  <a:srgbClr val="002060"/>
                </a:solidFill>
                <a:latin typeface="黑体" panose="02010609060101010101" pitchFamily="49" charset="-122"/>
                <a:ea typeface="黑体" panose="02010609060101010101" pitchFamily="49" charset="-122"/>
              </a:rPr>
              <a:t>  </a:t>
            </a:r>
            <a:r>
              <a:rPr lang="zh-CN" altLang="en-US" sz="2000" b="1" dirty="0">
                <a:solidFill>
                  <a:srgbClr val="002060"/>
                </a:solidFill>
                <a:latin typeface="黑体" panose="02010609060101010101" pitchFamily="49" charset="-122"/>
                <a:ea typeface="黑体" panose="02010609060101010101" pitchFamily="49" charset="-122"/>
              </a:rPr>
              <a:t>邓小平特别希望荣毅仁出来办实业，荣氏家族有</a:t>
            </a:r>
            <a:r>
              <a:rPr lang="en-US" altLang="zh-CN" sz="2000" b="1" dirty="0">
                <a:solidFill>
                  <a:srgbClr val="002060"/>
                </a:solidFill>
                <a:latin typeface="黑体" panose="02010609060101010101" pitchFamily="49" charset="-122"/>
                <a:ea typeface="黑体" panose="02010609060101010101" pitchFamily="49" charset="-122"/>
              </a:rPr>
              <a:t>400</a:t>
            </a:r>
            <a:r>
              <a:rPr lang="zh-CN" altLang="en-US" sz="2000" b="1" dirty="0">
                <a:solidFill>
                  <a:srgbClr val="002060"/>
                </a:solidFill>
                <a:latin typeface="黑体" panose="02010609060101010101" pitchFamily="49" charset="-122"/>
                <a:ea typeface="黑体" panose="02010609060101010101" pitchFamily="49" charset="-122"/>
              </a:rPr>
              <a:t>多位亲属分布在世界各地，其中大多是工商界及科技界知名人士。</a:t>
            </a:r>
            <a:r>
              <a:rPr lang="en-US" altLang="zh-CN" sz="2000" b="1" dirty="0">
                <a:solidFill>
                  <a:srgbClr val="002060"/>
                </a:solidFill>
                <a:latin typeface="黑体" panose="02010609060101010101" pitchFamily="49" charset="-122"/>
                <a:ea typeface="黑体" panose="02010609060101010101" pitchFamily="49" charset="-122"/>
              </a:rPr>
              <a:t>1979</a:t>
            </a:r>
            <a:r>
              <a:rPr lang="zh-CN" altLang="en-US" sz="2000" b="1" dirty="0">
                <a:solidFill>
                  <a:srgbClr val="002060"/>
                </a:solidFill>
                <a:latin typeface="黑体" panose="02010609060101010101" pitchFamily="49" charset="-122"/>
                <a:ea typeface="黑体" panose="02010609060101010101" pitchFamily="49" charset="-122"/>
              </a:rPr>
              <a:t>年中国国际信托投资公司正式成立，</a:t>
            </a:r>
            <a:r>
              <a:rPr lang="zh-CN" altLang="en-US" sz="2000" b="1" dirty="0">
                <a:solidFill>
                  <a:schemeClr val="accent1">
                    <a:lumMod val="60000"/>
                    <a:lumOff val="40000"/>
                  </a:schemeClr>
                </a:solidFill>
                <a:latin typeface="黑体" panose="02010609060101010101" pitchFamily="49" charset="-122"/>
                <a:ea typeface="黑体" panose="02010609060101010101" pitchFamily="49" charset="-122"/>
              </a:rPr>
              <a:t>荣毅仁为董事长兼总经理，董事会还吸收了港澳商界巨子李嘉诚霍英东等，这成为中国招商引资的一个重要窗口。         </a:t>
            </a:r>
            <a:r>
              <a:rPr lang="en-US" altLang="zh-CN" sz="2000" b="1" dirty="0">
                <a:solidFill>
                  <a:srgbClr val="002060"/>
                </a:solidFill>
                <a:latin typeface="黑体" panose="02010609060101010101" pitchFamily="49" charset="-122"/>
                <a:ea typeface="黑体" panose="02010609060101010101" pitchFamily="49" charset="-122"/>
              </a:rPr>
              <a:t>——《</a:t>
            </a:r>
            <a:r>
              <a:rPr lang="zh-CN" altLang="en-US" sz="2000" b="1" dirty="0">
                <a:solidFill>
                  <a:srgbClr val="002060"/>
                </a:solidFill>
                <a:latin typeface="黑体" panose="02010609060101010101" pitchFamily="49" charset="-122"/>
                <a:ea typeface="黑体" panose="02010609060101010101" pitchFamily="49" charset="-122"/>
              </a:rPr>
              <a:t>探路之役</a:t>
            </a:r>
            <a:r>
              <a:rPr lang="en-US" altLang="zh-CN" sz="2000" b="1" dirty="0">
                <a:solidFill>
                  <a:srgbClr val="002060"/>
                </a:solidFill>
                <a:latin typeface="黑体" panose="02010609060101010101" pitchFamily="49" charset="-122"/>
                <a:ea typeface="黑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10" name="文本框 24"/>
          <p:cNvSpPr txBox="1"/>
          <p:nvPr/>
        </p:nvSpPr>
        <p:spPr>
          <a:xfrm>
            <a:off x="92510" y="184585"/>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背景</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2951" y="231775"/>
            <a:ext cx="8318749" cy="645160"/>
          </a:xfrm>
          <a:prstGeom prst="rect">
            <a:avLst/>
          </a:prstGeom>
          <a:noFill/>
        </p:spPr>
        <p:txBody>
          <a:bodyPr wrap="square" rtlCol="0">
            <a:spAutoFit/>
          </a:bodyPr>
          <a:lstStyle/>
          <a:p>
            <a:pPr algn="ctr"/>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9390" y="1668145"/>
            <a:ext cx="5349240" cy="4216400"/>
          </a:xfrm>
          <a:prstGeom prst="rect">
            <a:avLst/>
          </a:prstGeom>
        </p:spPr>
      </p:pic>
      <p:sp>
        <p:nvSpPr>
          <p:cNvPr id="3" name="TextBox 2"/>
          <p:cNvSpPr txBox="1"/>
          <p:nvPr/>
        </p:nvSpPr>
        <p:spPr>
          <a:xfrm>
            <a:off x="5612765" y="1730375"/>
            <a:ext cx="7212330" cy="4154170"/>
          </a:xfrm>
          <a:prstGeom prst="rect">
            <a:avLst/>
          </a:prstGeom>
          <a:noFill/>
          <a:ln>
            <a:noFill/>
          </a:ln>
        </p:spPr>
        <p:txBody>
          <a:bodyPr wrap="square" rtlCol="0">
            <a:spAutoFit/>
          </a:bodyPr>
          <a:lstStyle/>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1978</a:t>
            </a:r>
            <a:r>
              <a:rPr lang="zh-CN" altLang="en-US" sz="2200" b="1" dirty="0">
                <a:latin typeface="黑体" panose="02010609060101010101" pitchFamily="49" charset="-122"/>
                <a:ea typeface="黑体" panose="02010609060101010101" pitchFamily="49" charset="-122"/>
              </a:rPr>
              <a:t>年初，宁波帮商人曹光彪在珠海成立第一家私人企业</a:t>
            </a:r>
            <a:r>
              <a:rPr lang="en-US" altLang="zh-CN" sz="2200" b="1" dirty="0">
                <a:latin typeface="黑体" panose="02010609060101010101" pitchFamily="49" charset="-122"/>
                <a:ea typeface="黑体" panose="02010609060101010101" pitchFamily="49" charset="-122"/>
              </a:rPr>
              <a:t>——</a:t>
            </a:r>
            <a:r>
              <a:rPr lang="zh-CN" altLang="en-US" sz="2200" b="1" dirty="0">
                <a:latin typeface="黑体" panose="02010609060101010101" pitchFamily="49" charset="-122"/>
                <a:ea typeface="黑体" panose="02010609060101010101" pitchFamily="49" charset="-122"/>
              </a:rPr>
              <a:t>香洲毛纺厂</a:t>
            </a:r>
            <a:endParaRPr lang="en-US" altLang="zh-CN" sz="2200" b="1"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1978</a:t>
            </a:r>
            <a:r>
              <a:rPr lang="zh-CN" altLang="en-US" sz="2200" b="1" dirty="0">
                <a:latin typeface="黑体" panose="02010609060101010101" pitchFamily="49" charset="-122"/>
                <a:ea typeface="黑体" panose="02010609060101010101" pitchFamily="49" charset="-122"/>
              </a:rPr>
              <a:t>年春，广东宝安、东莞等地先后开办企业</a:t>
            </a:r>
            <a:endParaRPr lang="en-US" altLang="zh-CN" sz="2200" b="1"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1978</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9</a:t>
            </a:r>
            <a:r>
              <a:rPr lang="zh-CN" altLang="en-US" sz="2200" b="1" dirty="0">
                <a:latin typeface="黑体" panose="02010609060101010101" pitchFamily="49" charset="-122"/>
                <a:ea typeface="黑体" panose="02010609060101010101" pitchFamily="49" charset="-122"/>
              </a:rPr>
              <a:t>月底，广东省签订合同近</a:t>
            </a:r>
            <a:r>
              <a:rPr lang="en-US" altLang="zh-CN" sz="2200" b="1" dirty="0">
                <a:latin typeface="黑体" panose="02010609060101010101" pitchFamily="49" charset="-122"/>
                <a:ea typeface="黑体" panose="02010609060101010101" pitchFamily="49" charset="-122"/>
              </a:rPr>
              <a:t>100</a:t>
            </a:r>
            <a:r>
              <a:rPr lang="zh-CN" altLang="en-US" sz="2200" b="1" dirty="0">
                <a:latin typeface="黑体" panose="02010609060101010101" pitchFamily="49" charset="-122"/>
                <a:ea typeface="黑体" panose="02010609060101010101" pitchFamily="49" charset="-122"/>
              </a:rPr>
              <a:t>个，金额</a:t>
            </a:r>
            <a:r>
              <a:rPr lang="en-US" altLang="zh-CN" sz="2200" b="1" dirty="0">
                <a:latin typeface="黑体" panose="02010609060101010101" pitchFamily="49" charset="-122"/>
                <a:ea typeface="黑体" panose="02010609060101010101" pitchFamily="49" charset="-122"/>
              </a:rPr>
              <a:t>3350</a:t>
            </a:r>
            <a:r>
              <a:rPr lang="zh-CN" altLang="en-US" sz="2200" b="1" dirty="0">
                <a:latin typeface="黑体" panose="02010609060101010101" pitchFamily="49" charset="-122"/>
                <a:ea typeface="黑体" panose="02010609060101010101" pitchFamily="49" charset="-122"/>
              </a:rPr>
              <a:t>万美元</a:t>
            </a:r>
            <a:endParaRPr lang="en-US" altLang="zh-CN" sz="2200" b="1"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1979</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3</a:t>
            </a:r>
            <a:r>
              <a:rPr lang="zh-CN" altLang="en-US" sz="2200" b="1" dirty="0">
                <a:latin typeface="黑体" panose="02010609060101010101" pitchFamily="49" charset="-122"/>
                <a:ea typeface="黑体" panose="02010609060101010101" pitchFamily="49" charset="-122"/>
              </a:rPr>
              <a:t>月，广东与外商签订协议</a:t>
            </a:r>
            <a:r>
              <a:rPr lang="en-US" altLang="zh-CN" sz="2200" b="1" dirty="0">
                <a:latin typeface="黑体" panose="02010609060101010101" pitchFamily="49" charset="-122"/>
                <a:ea typeface="黑体" panose="02010609060101010101" pitchFamily="49" charset="-122"/>
              </a:rPr>
              <a:t>350</a:t>
            </a:r>
            <a:r>
              <a:rPr lang="zh-CN" altLang="en-US" sz="2200" b="1" dirty="0">
                <a:latin typeface="黑体" panose="02010609060101010101" pitchFamily="49" charset="-122"/>
                <a:ea typeface="黑体" panose="02010609060101010101" pitchFamily="49" charset="-122"/>
              </a:rPr>
              <a:t>多个，约</a:t>
            </a:r>
            <a:r>
              <a:rPr lang="en-US" altLang="zh-CN" sz="2200" b="1" dirty="0">
                <a:latin typeface="黑体" panose="02010609060101010101" pitchFamily="49" charset="-122"/>
                <a:ea typeface="黑体" panose="02010609060101010101" pitchFamily="49" charset="-122"/>
              </a:rPr>
              <a:t>3</a:t>
            </a:r>
            <a:r>
              <a:rPr lang="zh-CN" altLang="en-US" sz="2200" b="1" dirty="0">
                <a:latin typeface="黑体" panose="02010609060101010101" pitchFamily="49" charset="-122"/>
                <a:ea typeface="黑体" panose="02010609060101010101" pitchFamily="49" charset="-122"/>
              </a:rPr>
              <a:t>亿美元。</a:t>
            </a:r>
            <a:endParaRPr lang="en-US" altLang="zh-CN" sz="2200" b="1"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1979</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3</a:t>
            </a:r>
            <a:r>
              <a:rPr lang="zh-CN" altLang="en-US" sz="2200" b="1" dirty="0">
                <a:latin typeface="黑体" panose="02010609060101010101" pitchFamily="49" charset="-122"/>
                <a:ea typeface="黑体" panose="02010609060101010101" pitchFamily="49" charset="-122"/>
              </a:rPr>
              <a:t>月，广东与外商签订协议</a:t>
            </a:r>
            <a:r>
              <a:rPr lang="en-US" altLang="zh-CN" sz="2200" b="1" dirty="0">
                <a:latin typeface="黑体" panose="02010609060101010101" pitchFamily="49" charset="-122"/>
                <a:ea typeface="黑体" panose="02010609060101010101" pitchFamily="49" charset="-122"/>
              </a:rPr>
              <a:t>350</a:t>
            </a:r>
            <a:r>
              <a:rPr lang="zh-CN" altLang="en-US" sz="2200" b="1" dirty="0">
                <a:latin typeface="黑体" panose="02010609060101010101" pitchFamily="49" charset="-122"/>
                <a:ea typeface="黑体" panose="02010609060101010101" pitchFamily="49" charset="-122"/>
              </a:rPr>
              <a:t>多个，约</a:t>
            </a:r>
            <a:r>
              <a:rPr lang="en-US" altLang="zh-CN" sz="2200" b="1" dirty="0">
                <a:latin typeface="黑体" panose="02010609060101010101" pitchFamily="49" charset="-122"/>
                <a:ea typeface="黑体" panose="02010609060101010101" pitchFamily="49" charset="-122"/>
              </a:rPr>
              <a:t>3</a:t>
            </a:r>
            <a:r>
              <a:rPr lang="zh-CN" altLang="en-US" sz="2200" b="1" dirty="0">
                <a:latin typeface="黑体" panose="02010609060101010101" pitchFamily="49" charset="-122"/>
                <a:ea typeface="黑体" panose="02010609060101010101" pitchFamily="49" charset="-122"/>
              </a:rPr>
              <a:t>亿美元。</a:t>
            </a:r>
            <a:endParaRPr lang="en-US" altLang="zh-CN" sz="2200" b="1"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en-US" altLang="zh-CN" sz="2200" b="1" dirty="0">
                <a:latin typeface="黑体" panose="02010609060101010101" pitchFamily="49" charset="-122"/>
                <a:ea typeface="黑体" panose="02010609060101010101" pitchFamily="49" charset="-122"/>
              </a:rPr>
              <a:t>1981</a:t>
            </a:r>
            <a:r>
              <a:rPr lang="zh-CN" altLang="en-US" sz="2200" b="1" dirty="0">
                <a:latin typeface="黑体" panose="02010609060101010101" pitchFamily="49" charset="-122"/>
                <a:ea typeface="黑体" panose="02010609060101010101" pitchFamily="49" charset="-122"/>
              </a:rPr>
              <a:t>年底，中外合资企业一共有</a:t>
            </a:r>
            <a:r>
              <a:rPr lang="en-US" altLang="zh-CN" sz="2200" b="1" dirty="0">
                <a:latin typeface="黑体" panose="02010609060101010101" pitchFamily="49" charset="-122"/>
                <a:ea typeface="黑体" panose="02010609060101010101" pitchFamily="49" charset="-122"/>
              </a:rPr>
              <a:t>48</a:t>
            </a:r>
            <a:r>
              <a:rPr lang="zh-CN" altLang="en-US" sz="2200" b="1" dirty="0">
                <a:latin typeface="黑体" panose="02010609060101010101" pitchFamily="49" charset="-122"/>
                <a:ea typeface="黑体" panose="02010609060101010101" pitchFamily="49" charset="-122"/>
              </a:rPr>
              <a:t>家，</a:t>
            </a:r>
            <a:r>
              <a:rPr lang="zh-CN" altLang="en-US" sz="2200" b="1" dirty="0">
                <a:solidFill>
                  <a:srgbClr val="FF0000"/>
                </a:solidFill>
                <a:latin typeface="黑体" panose="02010609060101010101" pitchFamily="49" charset="-122"/>
                <a:ea typeface="黑体" panose="02010609060101010101" pitchFamily="49" charset="-122"/>
              </a:rPr>
              <a:t>华侨约占</a:t>
            </a:r>
            <a:r>
              <a:rPr lang="en-US" altLang="zh-CN" sz="2200" b="1" dirty="0">
                <a:solidFill>
                  <a:srgbClr val="FF0000"/>
                </a:solidFill>
                <a:latin typeface="黑体" panose="02010609060101010101" pitchFamily="49" charset="-122"/>
                <a:ea typeface="黑体" panose="02010609060101010101" pitchFamily="49" charset="-122"/>
              </a:rPr>
              <a:t>60%</a:t>
            </a:r>
            <a:endParaRPr lang="en-US" altLang="zh-CN" sz="2200" b="1" dirty="0">
              <a:solidFill>
                <a:srgbClr val="FF0000"/>
              </a:solidFill>
              <a:latin typeface="黑体" panose="02010609060101010101" pitchFamily="49" charset="-122"/>
              <a:ea typeface="黑体" panose="02010609060101010101" pitchFamily="49" charset="-122"/>
            </a:endParaRPr>
          </a:p>
        </p:txBody>
      </p:sp>
      <p:sp>
        <p:nvSpPr>
          <p:cNvPr id="4" name="TextBox 3"/>
          <p:cNvSpPr txBox="1"/>
          <p:nvPr/>
        </p:nvSpPr>
        <p:spPr>
          <a:xfrm>
            <a:off x="92855" y="6065195"/>
            <a:ext cx="5834800" cy="461665"/>
          </a:xfrm>
          <a:prstGeom prst="rect">
            <a:avLst/>
          </a:prstGeom>
          <a:noFill/>
        </p:spPr>
        <p:txBody>
          <a:bodyPr wrap="square" rtlCol="0">
            <a:spAutoFit/>
          </a:bodyPr>
          <a:lstStyle/>
          <a:p>
            <a:pPr algn="ctr"/>
            <a:r>
              <a:rPr lang="en-US" altLang="zh-CN" sz="2400" b="1" dirty="0">
                <a:latin typeface="黑体" panose="02010609060101010101" pitchFamily="49" charset="-122"/>
                <a:ea typeface="黑体" panose="02010609060101010101" pitchFamily="49" charset="-122"/>
              </a:rPr>
              <a:t>1978</a:t>
            </a:r>
            <a:r>
              <a:rPr lang="zh-CN" altLang="en-US" sz="2400" b="1" dirty="0">
                <a:latin typeface="黑体" panose="02010609060101010101" pitchFamily="49" charset="-122"/>
                <a:ea typeface="黑体" panose="02010609060101010101" pitchFamily="49" charset="-122"/>
              </a:rPr>
              <a:t>年珠海市香洲毛纺厂开幕仪式</a:t>
            </a:r>
            <a:endParaRPr lang="zh-CN" altLang="en-US" sz="2400" b="1" dirty="0">
              <a:latin typeface="黑体" panose="02010609060101010101" pitchFamily="49" charset="-122"/>
              <a:ea typeface="黑体" panose="02010609060101010101" pitchFamily="49" charset="-122"/>
            </a:endParaRPr>
          </a:p>
        </p:txBody>
      </p:sp>
      <p:sp>
        <p:nvSpPr>
          <p:cNvPr id="7" name="TextBox 6"/>
          <p:cNvSpPr txBox="1"/>
          <p:nvPr/>
        </p:nvSpPr>
        <p:spPr>
          <a:xfrm>
            <a:off x="1821327" y="876836"/>
            <a:ext cx="6535638" cy="523220"/>
          </a:xfrm>
          <a:prstGeom prst="rect">
            <a:avLst/>
          </a:prstGeom>
          <a:noFill/>
        </p:spPr>
        <p:txBody>
          <a:bodyPr wrap="square" rtlCol="0">
            <a:spAutoFit/>
          </a:bodyPr>
          <a:lstStyle/>
          <a:p>
            <a:r>
              <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rPr>
              <a:t>侨胞报效</a:t>
            </a:r>
            <a:endPar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endParaRPr>
          </a:p>
        </p:txBody>
      </p:sp>
      <p:sp>
        <p:nvSpPr>
          <p:cNvPr id="8" name="文本框 24"/>
          <p:cNvSpPr txBox="1"/>
          <p:nvPr/>
        </p:nvSpPr>
        <p:spPr>
          <a:xfrm>
            <a:off x="199190" y="159820"/>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背景</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5341" y="189865"/>
            <a:ext cx="8318749" cy="645160"/>
          </a:xfrm>
          <a:prstGeom prst="rect">
            <a:avLst/>
          </a:prstGeom>
          <a:noFill/>
        </p:spPr>
        <p:txBody>
          <a:bodyPr wrap="square" rtlCol="0">
            <a:spAutoFit/>
          </a:bodyPr>
          <a:lstStyle/>
          <a:p>
            <a:r>
              <a:rPr lang="zh-CN" altLang="en-US" sz="3600" dirty="0">
                <a:solidFill>
                  <a:srgbClr val="C00000"/>
                </a:solidFill>
                <a:latin typeface="方正粗黑宋简体" panose="02000000000000000000" pitchFamily="2" charset="-122"/>
                <a:ea typeface="方正粗黑宋简体" panose="02000000000000000000" pitchFamily="2" charset="-122"/>
              </a:rPr>
              <a:t>一、大胆尝试</a:t>
            </a:r>
            <a:r>
              <a:rPr lang="en-US" altLang="zh-CN" sz="3600" dirty="0">
                <a:solidFill>
                  <a:srgbClr val="C00000"/>
                </a:solidFill>
                <a:latin typeface="方正粗黑宋简体" panose="02000000000000000000" pitchFamily="2" charset="-122"/>
                <a:ea typeface="方正粗黑宋简体" panose="02000000000000000000" pitchFamily="2" charset="-122"/>
              </a:rPr>
              <a:t>——</a:t>
            </a:r>
            <a:r>
              <a:rPr lang="zh-CN" altLang="en-US" sz="3600" dirty="0">
                <a:solidFill>
                  <a:srgbClr val="C00000"/>
                </a:solidFill>
                <a:latin typeface="方正粗黑宋简体" panose="02000000000000000000" pitchFamily="2" charset="-122"/>
                <a:ea typeface="方正粗黑宋简体" panose="02000000000000000000" pitchFamily="2" charset="-122"/>
              </a:rPr>
              <a:t>经济特区的建立</a:t>
            </a:r>
            <a:endParaRPr lang="zh-CN" altLang="en-US" sz="3600" dirty="0">
              <a:solidFill>
                <a:srgbClr val="C00000"/>
              </a:solidFill>
              <a:latin typeface="方正粗黑宋简体" panose="02000000000000000000" pitchFamily="2" charset="-122"/>
              <a:ea typeface="方正粗黑宋简体" panose="02000000000000000000" pitchFamily="2" charset="-122"/>
            </a:endParaRPr>
          </a:p>
        </p:txBody>
      </p:sp>
      <p:grpSp>
        <p:nvGrpSpPr>
          <p:cNvPr id="3" name="组合 25"/>
          <p:cNvGrpSpPr/>
          <p:nvPr/>
        </p:nvGrpSpPr>
        <p:grpSpPr>
          <a:xfrm>
            <a:off x="8936844" y="433570"/>
            <a:ext cx="3455079" cy="2911091"/>
            <a:chOff x="7742698" y="22069"/>
            <a:chExt cx="3661999" cy="3757345"/>
          </a:xfrm>
        </p:grpSpPr>
        <p:sp>
          <p:nvSpPr>
            <p:cNvPr id="4" name="直接连接符​​ 33"/>
            <p:cNvSpPr>
              <a:spLocks noChangeShapeType="1"/>
            </p:cNvSpPr>
            <p:nvPr/>
          </p:nvSpPr>
          <p:spPr bwMode="auto">
            <a:xfrm>
              <a:off x="8569851" y="123697"/>
              <a:ext cx="2383429" cy="2"/>
            </a:xfrm>
            <a:prstGeom prst="line">
              <a:avLst/>
            </a:prstGeom>
            <a:noFill/>
            <a:ln w="6350">
              <a:solidFill>
                <a:srgbClr val="A5A5A5"/>
              </a:solidFill>
              <a:prstDash val="sysDash"/>
              <a:round/>
            </a:ln>
          </p:spPr>
          <p:txBody>
            <a:bodyPr/>
            <a:lstStyle/>
            <a:p>
              <a:endParaRPr lang="zh-CN" altLang="en-US" sz="1715"/>
            </a:p>
          </p:txBody>
        </p:sp>
        <p:sp>
          <p:nvSpPr>
            <p:cNvPr id="5" name="圆角矩形​​ 2"/>
            <p:cNvSpPr>
              <a:spLocks noChangeArrowheads="1"/>
            </p:cNvSpPr>
            <p:nvPr/>
          </p:nvSpPr>
          <p:spPr bwMode="auto">
            <a:xfrm rot="21283522">
              <a:off x="7742698" y="1675075"/>
              <a:ext cx="3661999" cy="2104339"/>
            </a:xfrm>
            <a:prstGeom prst="roundRect">
              <a:avLst>
                <a:gd name="adj" fmla="val 0"/>
              </a:avLst>
            </a:prstGeom>
            <a:solidFill>
              <a:srgbClr val="FFFFFF"/>
            </a:solidFill>
            <a:ln w="3175">
              <a:solidFill>
                <a:srgbClr val="BFBFBF"/>
              </a:solidFill>
              <a:round/>
            </a:ln>
          </p:spPr>
          <p:txBody>
            <a:bodyPr anchor="ctr"/>
            <a:lstStyle/>
            <a:p>
              <a:pPr algn="ctr"/>
              <a:endParaRPr lang="zh-CN" altLang="zh-CN" sz="1715">
                <a:solidFill>
                  <a:srgbClr val="FFFFFF"/>
                </a:solidFill>
                <a:latin typeface="文鼎中楷体" panose="03000600000000000000" charset="-122"/>
                <a:ea typeface="文鼎中楷体" panose="03000600000000000000" charset="-122"/>
                <a:sym typeface="宋体" panose="02010600030101010101" pitchFamily="2" charset="-122"/>
              </a:endParaRPr>
            </a:p>
          </p:txBody>
        </p:sp>
        <p:sp>
          <p:nvSpPr>
            <p:cNvPr id="7" name="直接连接符​​ 11"/>
            <p:cNvSpPr>
              <a:spLocks noChangeShapeType="1"/>
            </p:cNvSpPr>
            <p:nvPr/>
          </p:nvSpPr>
          <p:spPr bwMode="auto">
            <a:xfrm flipV="1">
              <a:off x="8176149" y="263274"/>
              <a:ext cx="1498090" cy="1484700"/>
            </a:xfrm>
            <a:prstGeom prst="line">
              <a:avLst/>
            </a:prstGeom>
            <a:noFill/>
            <a:ln w="28575">
              <a:solidFill>
                <a:srgbClr val="7F7F7F"/>
              </a:solidFill>
              <a:round/>
            </a:ln>
          </p:spPr>
          <p:txBody>
            <a:bodyPr/>
            <a:lstStyle/>
            <a:p>
              <a:endParaRPr lang="zh-CN" altLang="en-US" sz="1715"/>
            </a:p>
          </p:txBody>
        </p:sp>
        <p:sp>
          <p:nvSpPr>
            <p:cNvPr id="8" name="直接连接符​​ 13"/>
            <p:cNvSpPr>
              <a:spLocks noChangeShapeType="1"/>
            </p:cNvSpPr>
            <p:nvPr/>
          </p:nvSpPr>
          <p:spPr bwMode="auto">
            <a:xfrm>
              <a:off x="10090375" y="263274"/>
              <a:ext cx="572442" cy="1220077"/>
            </a:xfrm>
            <a:prstGeom prst="line">
              <a:avLst/>
            </a:prstGeom>
            <a:noFill/>
            <a:ln w="28575">
              <a:solidFill>
                <a:srgbClr val="7F7F7F"/>
              </a:solidFill>
              <a:round/>
            </a:ln>
          </p:spPr>
          <p:txBody>
            <a:bodyPr/>
            <a:lstStyle/>
            <a:p>
              <a:endParaRPr lang="zh-CN" altLang="en-US" sz="1715"/>
            </a:p>
          </p:txBody>
        </p:sp>
        <p:sp>
          <p:nvSpPr>
            <p:cNvPr id="9" name="椭圆​​ 4"/>
            <p:cNvSpPr>
              <a:spLocks noChangeArrowheads="1"/>
            </p:cNvSpPr>
            <p:nvPr/>
          </p:nvSpPr>
          <p:spPr bwMode="auto">
            <a:xfrm>
              <a:off x="9674238" y="22069"/>
              <a:ext cx="416137" cy="480070"/>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文鼎中楷体" panose="03000600000000000000" charset="-122"/>
                <a:ea typeface="文鼎中楷体" panose="03000600000000000000" charset="-122"/>
                <a:sym typeface="宋体" panose="02010600030101010101" pitchFamily="2" charset="-122"/>
              </a:endParaRPr>
            </a:p>
          </p:txBody>
        </p:sp>
        <p:sp>
          <p:nvSpPr>
            <p:cNvPr id="10" name="椭圆​​ 6"/>
            <p:cNvSpPr>
              <a:spLocks noChangeArrowheads="1"/>
            </p:cNvSpPr>
            <p:nvPr/>
          </p:nvSpPr>
          <p:spPr bwMode="auto">
            <a:xfrm>
              <a:off x="9761565" y="123697"/>
              <a:ext cx="240041" cy="276929"/>
            </a:xfrm>
            <a:prstGeom prst="ellipse">
              <a:avLst/>
            </a:prstGeom>
            <a:solidFill>
              <a:srgbClr val="D8D8D8"/>
            </a:solidFill>
            <a:ln w="3175">
              <a:solidFill>
                <a:srgbClr val="BFBFBF"/>
              </a:solidFill>
              <a:round/>
            </a:ln>
          </p:spPr>
          <p:txBody>
            <a:bodyPr anchor="ctr"/>
            <a:lstStyle/>
            <a:p>
              <a:pPr algn="ctr"/>
              <a:endParaRPr lang="zh-CN" altLang="zh-CN" sz="1715">
                <a:solidFill>
                  <a:srgbClr val="FFFFFF"/>
                </a:solidFill>
                <a:latin typeface="文鼎中楷体" panose="03000600000000000000" charset="-122"/>
                <a:ea typeface="文鼎中楷体" panose="03000600000000000000" charset="-122"/>
                <a:sym typeface="宋体" panose="02010600030101010101" pitchFamily="2" charset="-122"/>
              </a:endParaRPr>
            </a:p>
          </p:txBody>
        </p:sp>
        <p:sp>
          <p:nvSpPr>
            <p:cNvPr id="11" name="圆角矩形​​ 3"/>
            <p:cNvSpPr>
              <a:spLocks noChangeArrowheads="1"/>
            </p:cNvSpPr>
            <p:nvPr/>
          </p:nvSpPr>
          <p:spPr bwMode="auto">
            <a:xfrm rot="21283522">
              <a:off x="7904641" y="1874256"/>
              <a:ext cx="3351418" cy="1735242"/>
            </a:xfrm>
            <a:prstGeom prst="roundRect">
              <a:avLst>
                <a:gd name="adj" fmla="val 0"/>
              </a:avLst>
            </a:prstGeom>
            <a:solidFill>
              <a:schemeClr val="bg2">
                <a:lumMod val="25000"/>
              </a:schemeClr>
            </a:solidFill>
            <a:ln w="19050">
              <a:solidFill>
                <a:srgbClr val="D8D8D8"/>
              </a:solidFill>
              <a:round/>
            </a:ln>
            <a:scene3d>
              <a:camera prst="orthographicFront"/>
              <a:lightRig rig="threePt" dir="t"/>
            </a:scene3d>
            <a:sp3d>
              <a:bevelT/>
            </a:sp3d>
          </p:spPr>
          <p:txBody>
            <a:bodyPr anchor="ctr"/>
            <a:lstStyle/>
            <a:p>
              <a:pPr marL="342900" indent="-342900" algn="ctr"/>
              <a:r>
                <a:rPr lang="zh-CN" altLang="en-US" sz="2285" dirty="0">
                  <a:solidFill>
                    <a:srgbClr val="760000"/>
                  </a:solidFill>
                  <a:latin typeface="文鼎中楷体" panose="03000600000000000000" charset="-122"/>
                  <a:ea typeface="文鼎中楷体" panose="03000600000000000000" charset="-122"/>
                  <a:sym typeface="Calibri" panose="020F0502020204030204" pitchFamily="34" charset="0"/>
                </a:rPr>
                <a:t>        </a:t>
              </a:r>
              <a:endParaRPr lang="zh-CN" altLang="en-US" sz="2285" dirty="0">
                <a:solidFill>
                  <a:srgbClr val="760000"/>
                </a:solidFill>
                <a:latin typeface="文鼎中楷体" panose="03000600000000000000" charset="-122"/>
                <a:ea typeface="文鼎中楷体" panose="03000600000000000000" charset="-122"/>
                <a:sym typeface="Calibri" panose="020F0502020204030204" pitchFamily="34" charset="0"/>
              </a:endParaRPr>
            </a:p>
          </p:txBody>
        </p:sp>
        <p:sp>
          <p:nvSpPr>
            <p:cNvPr id="12" name="椭圆​​ 8"/>
            <p:cNvSpPr>
              <a:spLocks noChangeArrowheads="1"/>
            </p:cNvSpPr>
            <p:nvPr/>
          </p:nvSpPr>
          <p:spPr bwMode="auto">
            <a:xfrm rot="21283522">
              <a:off x="8106367" y="1747497"/>
              <a:ext cx="152408" cy="175831"/>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文鼎中楷体" panose="03000600000000000000" charset="-122"/>
                <a:ea typeface="文鼎中楷体" panose="03000600000000000000" charset="-122"/>
                <a:sym typeface="宋体" panose="02010600030101010101" pitchFamily="2" charset="-122"/>
              </a:endParaRPr>
            </a:p>
          </p:txBody>
        </p:sp>
        <p:sp>
          <p:nvSpPr>
            <p:cNvPr id="13" name="椭圆​​ 9"/>
            <p:cNvSpPr>
              <a:spLocks noChangeArrowheads="1"/>
            </p:cNvSpPr>
            <p:nvPr/>
          </p:nvSpPr>
          <p:spPr bwMode="auto">
            <a:xfrm rot="21283522">
              <a:off x="10593121" y="1482638"/>
              <a:ext cx="152408" cy="175831"/>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文鼎中楷体" panose="03000600000000000000" charset="-122"/>
                <a:ea typeface="文鼎中楷体" panose="03000600000000000000" charset="-122"/>
                <a:sym typeface="宋体" panose="02010600030101010101" pitchFamily="2" charset="-122"/>
              </a:endParaRPr>
            </a:p>
          </p:txBody>
        </p:sp>
        <p:sp>
          <p:nvSpPr>
            <p:cNvPr id="14" name="矩形 13"/>
            <p:cNvSpPr/>
            <p:nvPr/>
          </p:nvSpPr>
          <p:spPr>
            <a:xfrm rot="21261051">
              <a:off x="7860878" y="2019237"/>
              <a:ext cx="3491931" cy="1389213"/>
            </a:xfrm>
            <a:prstGeom prst="rect">
              <a:avLst/>
            </a:prstGeom>
          </p:spPr>
          <p:txBody>
            <a:bodyPr wrap="square">
              <a:spAutoFit/>
            </a:bodyPr>
            <a:lstStyle/>
            <a:p>
              <a:r>
                <a:rPr lang="zh-CN" altLang="en-US" sz="3200" b="1" dirty="0">
                  <a:solidFill>
                    <a:schemeClr val="bg1"/>
                  </a:solidFill>
                  <a:latin typeface="黑体" panose="02010609060101010101" pitchFamily="49" charset="-122"/>
                  <a:ea typeface="黑体" panose="02010609060101010101" pitchFamily="49" charset="-122"/>
                  <a:sym typeface="+mn-ea"/>
                </a:rPr>
                <a:t>我国为什么首先开放这些地区？</a:t>
              </a:r>
              <a:endParaRPr lang="zh-CN" altLang="en-US" sz="3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p:txBody>
        </p:sp>
      </p:grpSp>
      <p:pic>
        <p:nvPicPr>
          <p:cNvPr id="15" name="图片 14" descr="stdmapchina3"/>
          <p:cNvPicPr>
            <a:picLocks noChangeAspect="1"/>
          </p:cNvPicPr>
          <p:nvPr/>
        </p:nvPicPr>
        <p:blipFill>
          <a:blip r:embed="rId1">
            <a:clrChange>
              <a:clrFrom>
                <a:srgbClr val="FFFFFF"/>
              </a:clrFrom>
              <a:clrTo>
                <a:srgbClr val="FFFFFF">
                  <a:alpha val="0"/>
                </a:srgbClr>
              </a:clrTo>
            </a:clrChange>
            <a:grayscl/>
          </a:blip>
          <a:srcRect b="27586"/>
          <a:stretch>
            <a:fillRect/>
          </a:stretch>
        </p:blipFill>
        <p:spPr>
          <a:xfrm>
            <a:off x="609298" y="1366680"/>
            <a:ext cx="6235100" cy="5187165"/>
          </a:xfrm>
          <a:prstGeom prst="rect">
            <a:avLst/>
          </a:prstGeom>
          <a:noFill/>
          <a:ln w="9525">
            <a:noFill/>
          </a:ln>
        </p:spPr>
      </p:pic>
      <p:pic>
        <p:nvPicPr>
          <p:cNvPr id="16" name="图片 15" descr="huo4"/>
          <p:cNvPicPr>
            <a:picLocks noChangeAspect="1"/>
          </p:cNvPicPr>
          <p:nvPr/>
        </p:nvPicPr>
        <p:blipFill>
          <a:blip r:embed="rId2" cstate="print">
            <a:biLevel thresh="50000"/>
            <a:grayscl/>
          </a:blip>
          <a:stretch>
            <a:fillRect/>
          </a:stretch>
        </p:blipFill>
        <p:spPr>
          <a:xfrm>
            <a:off x="5075457" y="5428001"/>
            <a:ext cx="212178" cy="217154"/>
          </a:xfrm>
          <a:prstGeom prst="rect">
            <a:avLst/>
          </a:prstGeom>
          <a:noFill/>
          <a:ln w="9525">
            <a:noFill/>
          </a:ln>
        </p:spPr>
      </p:pic>
      <p:pic>
        <p:nvPicPr>
          <p:cNvPr id="17" name="图片 16" descr="huo4"/>
          <p:cNvPicPr>
            <a:picLocks noChangeAspect="1"/>
          </p:cNvPicPr>
          <p:nvPr/>
        </p:nvPicPr>
        <p:blipFill>
          <a:blip r:embed="rId2" cstate="print">
            <a:biLevel thresh="50000"/>
            <a:grayscl/>
          </a:blip>
          <a:stretch>
            <a:fillRect/>
          </a:stretch>
        </p:blipFill>
        <p:spPr>
          <a:xfrm>
            <a:off x="4871348" y="5491689"/>
            <a:ext cx="212178" cy="217154"/>
          </a:xfrm>
          <a:prstGeom prst="rect">
            <a:avLst/>
          </a:prstGeom>
          <a:noFill/>
          <a:ln w="9525">
            <a:noFill/>
          </a:ln>
        </p:spPr>
      </p:pic>
      <p:pic>
        <p:nvPicPr>
          <p:cNvPr id="18" name="图片 17" descr="huo4"/>
          <p:cNvPicPr>
            <a:picLocks noChangeAspect="1"/>
          </p:cNvPicPr>
          <p:nvPr/>
        </p:nvPicPr>
        <p:blipFill>
          <a:blip r:embed="rId2" cstate="print">
            <a:biLevel thresh="50000"/>
            <a:grayscl/>
          </a:blip>
          <a:stretch>
            <a:fillRect/>
          </a:stretch>
        </p:blipFill>
        <p:spPr>
          <a:xfrm>
            <a:off x="5279565" y="5355617"/>
            <a:ext cx="212178" cy="217154"/>
          </a:xfrm>
          <a:prstGeom prst="rect">
            <a:avLst/>
          </a:prstGeom>
          <a:noFill/>
          <a:ln w="9525">
            <a:noFill/>
          </a:ln>
        </p:spPr>
      </p:pic>
      <p:pic>
        <p:nvPicPr>
          <p:cNvPr id="19" name="图片 18" descr="huo4"/>
          <p:cNvPicPr>
            <a:picLocks noChangeAspect="1"/>
          </p:cNvPicPr>
          <p:nvPr/>
        </p:nvPicPr>
        <p:blipFill>
          <a:blip r:embed="rId2" cstate="print">
            <a:biLevel thresh="50000"/>
            <a:grayscl/>
          </a:blip>
          <a:stretch>
            <a:fillRect/>
          </a:stretch>
        </p:blipFill>
        <p:spPr>
          <a:xfrm>
            <a:off x="5475604" y="5138462"/>
            <a:ext cx="212178" cy="217154"/>
          </a:xfrm>
          <a:prstGeom prst="rect">
            <a:avLst/>
          </a:prstGeom>
          <a:noFill/>
          <a:ln w="9525">
            <a:noFill/>
          </a:ln>
        </p:spPr>
      </p:pic>
      <p:sp>
        <p:nvSpPr>
          <p:cNvPr id="20" name="矩形 19"/>
          <p:cNvSpPr/>
          <p:nvPr/>
        </p:nvSpPr>
        <p:spPr>
          <a:xfrm>
            <a:off x="4599203" y="5120044"/>
            <a:ext cx="765810" cy="443230"/>
          </a:xfrm>
          <a:prstGeom prst="rect">
            <a:avLst/>
          </a:prstGeom>
        </p:spPr>
        <p:txBody>
          <a:bodyPr wrap="none">
            <a:spAutoFit/>
          </a:bodyPr>
          <a:lstStyle/>
          <a:p>
            <a:r>
              <a:rPr lang="zh-CN" altLang="en-US" sz="2285" b="1" dirty="0">
                <a:solidFill>
                  <a:srgbClr val="C000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广东</a:t>
            </a:r>
            <a:endParaRPr lang="zh-CN" altLang="en-US" sz="1715" dirty="0">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21" name="矩形 20"/>
          <p:cNvSpPr/>
          <p:nvPr/>
        </p:nvSpPr>
        <p:spPr>
          <a:xfrm>
            <a:off x="5211529" y="4743291"/>
            <a:ext cx="765810" cy="443230"/>
          </a:xfrm>
          <a:prstGeom prst="rect">
            <a:avLst/>
          </a:prstGeom>
        </p:spPr>
        <p:txBody>
          <a:bodyPr wrap="none">
            <a:spAutoFit/>
          </a:bodyPr>
          <a:lstStyle/>
          <a:p>
            <a:r>
              <a:rPr lang="zh-CN" altLang="en-US" sz="2285" b="1" dirty="0">
                <a:solidFill>
                  <a:srgbClr val="C000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福建</a:t>
            </a:r>
            <a:endParaRPr lang="zh-CN" altLang="en-US" sz="1715" dirty="0">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22" name="矩形标注 21"/>
          <p:cNvSpPr/>
          <p:nvPr/>
        </p:nvSpPr>
        <p:spPr>
          <a:xfrm>
            <a:off x="3980801" y="4480310"/>
            <a:ext cx="919439" cy="506692"/>
          </a:xfrm>
          <a:prstGeom prst="wedgeRectCallout">
            <a:avLst>
              <a:gd name="adj1" fmla="val 54807"/>
              <a:gd name="adj2" fmla="val 109880"/>
            </a:avLst>
          </a:prstGeom>
          <a:solidFill>
            <a:schemeClr val="tx2"/>
          </a:solidFill>
          <a:ln w="9525"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rPr>
              <a:t>深圳</a:t>
            </a:r>
            <a:endPar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endParaRPr>
          </a:p>
        </p:txBody>
      </p:sp>
      <p:sp>
        <p:nvSpPr>
          <p:cNvPr id="23" name="矩形标注 22"/>
          <p:cNvSpPr/>
          <p:nvPr/>
        </p:nvSpPr>
        <p:spPr>
          <a:xfrm>
            <a:off x="3836835" y="5632206"/>
            <a:ext cx="919439" cy="506692"/>
          </a:xfrm>
          <a:prstGeom prst="wedgeRectCallout">
            <a:avLst>
              <a:gd name="adj1" fmla="val 70125"/>
              <a:gd name="adj2" fmla="val -50325"/>
            </a:avLst>
          </a:prstGeom>
          <a:solidFill>
            <a:schemeClr val="tx2"/>
          </a:solidFill>
          <a:ln w="9525"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rPr>
              <a:t>珠海</a:t>
            </a:r>
            <a:endPar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endParaRPr>
          </a:p>
        </p:txBody>
      </p:sp>
      <p:sp>
        <p:nvSpPr>
          <p:cNvPr id="24" name="矩形标注 23"/>
          <p:cNvSpPr/>
          <p:nvPr/>
        </p:nvSpPr>
        <p:spPr>
          <a:xfrm>
            <a:off x="5483674" y="5654861"/>
            <a:ext cx="919439" cy="506692"/>
          </a:xfrm>
          <a:prstGeom prst="wedgeRectCallout">
            <a:avLst>
              <a:gd name="adj1" fmla="val -54005"/>
              <a:gd name="adj2" fmla="val -82440"/>
            </a:avLst>
          </a:prstGeom>
          <a:solidFill>
            <a:schemeClr val="tx2"/>
          </a:solidFill>
          <a:ln w="9525"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rPr>
              <a:t>汕头</a:t>
            </a:r>
            <a:endPar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endParaRPr>
          </a:p>
        </p:txBody>
      </p:sp>
      <p:sp>
        <p:nvSpPr>
          <p:cNvPr id="25" name="矩形标注 24"/>
          <p:cNvSpPr/>
          <p:nvPr/>
        </p:nvSpPr>
        <p:spPr>
          <a:xfrm>
            <a:off x="5924959" y="4508743"/>
            <a:ext cx="919439" cy="506692"/>
          </a:xfrm>
          <a:prstGeom prst="wedgeRectCallout">
            <a:avLst>
              <a:gd name="adj1" fmla="val -88542"/>
              <a:gd name="adj2" fmla="val 90428"/>
            </a:avLst>
          </a:prstGeom>
          <a:solidFill>
            <a:schemeClr val="tx2"/>
          </a:solidFill>
          <a:ln w="9525" cap="flat" cmpd="sng">
            <a:solidFill>
              <a:schemeClr val="bg1"/>
            </a:solidFill>
            <a:prstDash val="solid"/>
            <a:miter/>
            <a:headEnd type="none" w="med" len="med"/>
            <a:tailEnd type="none" w="med" len="med"/>
          </a:ln>
          <a:scene3d>
            <a:camera prst="orthographicFront"/>
            <a:lightRig rig="threePt" dir="t"/>
          </a:scene3d>
          <a:sp3d>
            <a:bevelT/>
          </a:sp3d>
        </p:spPr>
        <p:txBody>
          <a:bodyPr lIns="90578" tIns="45288" rIns="90578" bIns="45288"/>
          <a:lstStyle/>
          <a:p>
            <a:pPr algn="ctr">
              <a:lnSpc>
                <a:spcPct val="100000"/>
              </a:lnSpc>
              <a:spcBef>
                <a:spcPct val="0"/>
              </a:spcBef>
              <a:buClr>
                <a:schemeClr val="bg1"/>
              </a:buClr>
            </a:pPr>
            <a:r>
              <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rPr>
              <a:t>厦门</a:t>
            </a:r>
            <a:endParaRPr lang="zh-CN" altLang="en-US" sz="2665" dirty="0">
              <a:solidFill>
                <a:schemeClr val="bg1"/>
              </a:solidFill>
              <a:effectLst>
                <a:outerShdw blurRad="38100" dist="38100" dir="2700000">
                  <a:srgbClr val="000000"/>
                </a:outerShdw>
              </a:effectLst>
              <a:latin typeface="华文隶书" panose="02010800040101010101" pitchFamily="2" charset="-122"/>
              <a:ea typeface="华文隶书" panose="02010800040101010101" pitchFamily="2" charset="-122"/>
            </a:endParaRPr>
          </a:p>
        </p:txBody>
      </p:sp>
      <p:sp>
        <p:nvSpPr>
          <p:cNvPr id="26" name="文本框 16"/>
          <p:cNvSpPr txBox="1"/>
          <p:nvPr/>
        </p:nvSpPr>
        <p:spPr>
          <a:xfrm>
            <a:off x="8365102" y="3903041"/>
            <a:ext cx="3895480" cy="460792"/>
          </a:xfrm>
          <a:prstGeom prst="rect">
            <a:avLst/>
          </a:prstGeom>
          <a:noFill/>
        </p:spPr>
        <p:txBody>
          <a:bodyPr wrap="none" lIns="90578" tIns="45288" rIns="90578" bIns="45288" rtlCol="0" anchor="t">
            <a:spAutoFit/>
          </a:bodyPr>
          <a:lstStyle/>
          <a:p>
            <a:r>
              <a:rPr lang="zh-CN" altLang="en-US" sz="2400" b="1" dirty="0">
                <a:solidFill>
                  <a:schemeClr val="accent1"/>
                </a:solidFill>
                <a:latin typeface="黑体" panose="02010609060101010101" pitchFamily="49" charset="-122"/>
                <a:ea typeface="黑体" panose="02010609060101010101" pitchFamily="49" charset="-122"/>
                <a:sym typeface="+mn-ea"/>
              </a:rPr>
              <a:t>临近港澳台，靠近国际市场</a:t>
            </a:r>
            <a:endParaRPr lang="zh-CN" altLang="en-US" sz="2400" b="1" dirty="0">
              <a:solidFill>
                <a:schemeClr val="accent1"/>
              </a:solidFill>
              <a:latin typeface="黑体" panose="02010609060101010101" pitchFamily="49" charset="-122"/>
              <a:ea typeface="黑体" panose="02010609060101010101" pitchFamily="49" charset="-122"/>
              <a:sym typeface="+mn-ea"/>
            </a:endParaRPr>
          </a:p>
        </p:txBody>
      </p:sp>
      <p:sp>
        <p:nvSpPr>
          <p:cNvPr id="27" name="Rectangle 5"/>
          <p:cNvSpPr/>
          <p:nvPr/>
        </p:nvSpPr>
        <p:spPr>
          <a:xfrm>
            <a:off x="8365102" y="4426952"/>
            <a:ext cx="4377946" cy="460792"/>
          </a:xfrm>
          <a:prstGeom prst="rect">
            <a:avLst/>
          </a:prstGeom>
          <a:noFill/>
          <a:ln w="9525">
            <a:noFill/>
          </a:ln>
        </p:spPr>
        <p:txBody>
          <a:bodyPr wrap="square" lIns="90578" tIns="45288" rIns="90578" bIns="45288">
            <a:spAutoFit/>
          </a:bodyPr>
          <a:lstStyle/>
          <a:p>
            <a:pPr>
              <a:spcBef>
                <a:spcPct val="20000"/>
              </a:spcBef>
            </a:pPr>
            <a:r>
              <a:rPr lang="zh-CN" altLang="en-US" sz="2400" b="1" dirty="0">
                <a:solidFill>
                  <a:schemeClr val="accent1"/>
                </a:solidFill>
                <a:latin typeface="黑体" panose="02010609060101010101" pitchFamily="49" charset="-122"/>
                <a:ea typeface="黑体" panose="02010609060101010101" pitchFamily="49" charset="-122"/>
              </a:rPr>
              <a:t>地处沿海，交通便利</a:t>
            </a:r>
            <a:endParaRPr lang="zh-CN" altLang="en-US" sz="2400" b="1" dirty="0">
              <a:solidFill>
                <a:schemeClr val="accent1"/>
              </a:solidFill>
              <a:latin typeface="黑体" panose="02010609060101010101" pitchFamily="49" charset="-122"/>
              <a:ea typeface="黑体" panose="02010609060101010101" pitchFamily="49" charset="-122"/>
            </a:endParaRPr>
          </a:p>
        </p:txBody>
      </p:sp>
      <p:sp>
        <p:nvSpPr>
          <p:cNvPr id="28" name="Rectangle 7"/>
          <p:cNvSpPr/>
          <p:nvPr/>
        </p:nvSpPr>
        <p:spPr>
          <a:xfrm>
            <a:off x="8361171" y="4928601"/>
            <a:ext cx="4606427" cy="460792"/>
          </a:xfrm>
          <a:prstGeom prst="rect">
            <a:avLst/>
          </a:prstGeom>
          <a:noFill/>
          <a:ln w="9525">
            <a:noFill/>
          </a:ln>
        </p:spPr>
        <p:txBody>
          <a:bodyPr wrap="square" lIns="90578" tIns="45288" rIns="90578" bIns="45288">
            <a:spAutoFit/>
          </a:bodyPr>
          <a:lstStyle/>
          <a:p>
            <a:pPr>
              <a:spcBef>
                <a:spcPct val="20000"/>
              </a:spcBef>
            </a:pPr>
            <a:r>
              <a:rPr lang="zh-CN" altLang="en-US" sz="2400" b="1" dirty="0">
                <a:solidFill>
                  <a:schemeClr val="accent1"/>
                </a:solidFill>
                <a:latin typeface="黑体" panose="02010609060101010101" pitchFamily="49" charset="-122"/>
                <a:ea typeface="黑体" panose="02010609060101010101" pitchFamily="49" charset="-122"/>
              </a:rPr>
              <a:t>著名侨乡，有利于吸引侨资</a:t>
            </a:r>
            <a:endParaRPr lang="zh-CN" altLang="en-US" sz="2400" b="1" dirty="0">
              <a:solidFill>
                <a:schemeClr val="accent1"/>
              </a:solidFill>
              <a:latin typeface="黑体" panose="02010609060101010101" pitchFamily="49" charset="-122"/>
              <a:ea typeface="黑体" panose="02010609060101010101" pitchFamily="49" charset="-122"/>
            </a:endParaRPr>
          </a:p>
        </p:txBody>
      </p:sp>
      <p:grpSp>
        <p:nvGrpSpPr>
          <p:cNvPr id="29" name="组合 28"/>
          <p:cNvGrpSpPr/>
          <p:nvPr/>
        </p:nvGrpSpPr>
        <p:grpSpPr>
          <a:xfrm>
            <a:off x="176860" y="1455893"/>
            <a:ext cx="4422352" cy="2789484"/>
            <a:chOff x="3832211" y="2386004"/>
            <a:chExt cx="4643470" cy="2928958"/>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24814" r="13974" b="25049"/>
            <a:stretch>
              <a:fillRect/>
            </a:stretch>
          </p:blipFill>
          <p:spPr>
            <a:xfrm>
              <a:off x="3832211" y="2386004"/>
              <a:ext cx="4643470" cy="2928958"/>
            </a:xfrm>
            <a:prstGeom prst="roundRect">
              <a:avLst>
                <a:gd name="adj" fmla="val 7678"/>
              </a:avLst>
            </a:prstGeom>
            <a:ln>
              <a:solidFill>
                <a:schemeClr val="bg2">
                  <a:lumMod val="50000"/>
                </a:schemeClr>
              </a:solidFill>
            </a:ln>
            <a:effectLst>
              <a:outerShdw blurRad="292100" dist="139700" dir="2700000" algn="tl" rotWithShape="0">
                <a:srgbClr val="333333">
                  <a:alpha val="65000"/>
                </a:srgbClr>
              </a:outerShdw>
            </a:effectLst>
          </p:spPr>
        </p:pic>
        <p:pic>
          <p:nvPicPr>
            <p:cNvPr id="31" name="图片 30" descr="t017373883d78e8a085.jpg"/>
            <p:cNvPicPr>
              <a:picLocks noChangeAspect="1"/>
            </p:cNvPicPr>
            <p:nvPr/>
          </p:nvPicPr>
          <p:blipFill>
            <a:blip r:embed="rId4"/>
            <a:stretch>
              <a:fillRect/>
            </a:stretch>
          </p:blipFill>
          <p:spPr>
            <a:xfrm>
              <a:off x="6355710" y="3743326"/>
              <a:ext cx="1834219" cy="1357322"/>
            </a:xfrm>
            <a:prstGeom prst="ellipse">
              <a:avLst/>
            </a:prstGeom>
            <a:ln>
              <a:noFill/>
            </a:ln>
            <a:effectLst>
              <a:outerShdw blurRad="292100" dist="139700" dir="2700000" algn="tl" rotWithShape="0">
                <a:srgbClr val="333333">
                  <a:alpha val="65000"/>
                </a:srgbClr>
              </a:outerShdw>
            </a:effectLst>
          </p:spPr>
        </p:pic>
        <p:sp>
          <p:nvSpPr>
            <p:cNvPr id="32" name="矩形 31"/>
            <p:cNvSpPr/>
            <p:nvPr/>
          </p:nvSpPr>
          <p:spPr>
            <a:xfrm>
              <a:off x="3903649" y="2459925"/>
              <a:ext cx="4500594" cy="2644997"/>
            </a:xfrm>
            <a:prstGeom prst="rect">
              <a:avLst/>
            </a:prstGeom>
          </p:spPr>
          <p:txBody>
            <a:bodyPr wrap="square">
              <a:spAutoFit/>
            </a:bodyPr>
            <a:lstStyle/>
            <a:p>
              <a:pPr lvl="0">
                <a:lnSpc>
                  <a:spcPct val="110000"/>
                </a:lnSpc>
                <a:spcBef>
                  <a:spcPct val="10000"/>
                </a:spcBef>
              </a:pPr>
              <a:r>
                <a:rPr lang="zh-CN" altLang="en-US" sz="2285" b="1" dirty="0">
                  <a:solidFill>
                    <a:schemeClr val="tx1"/>
                  </a:solidFill>
                  <a:latin typeface="楷体" panose="02010609060101010101" charset="-122"/>
                  <a:ea typeface="楷体" panose="02010609060101010101" charset="-122"/>
                  <a:cs typeface="楷体" panose="02010609060101010101" charset="-122"/>
                  <a:sym typeface="+mn-ea"/>
                </a:rPr>
                <a:t>邓小平曾如此解释“出牌顺序”：“为什么我考虑深圳开放？因它对着香港；开放珠海，是因为它</a:t>
              </a:r>
              <a:endParaRPr lang="en-US" altLang="zh-CN" sz="2285" b="1" dirty="0">
                <a:solidFill>
                  <a:schemeClr val="tx1"/>
                </a:solidFill>
                <a:latin typeface="楷体" panose="02010609060101010101" charset="-122"/>
                <a:ea typeface="楷体" panose="02010609060101010101" charset="-122"/>
                <a:cs typeface="楷体" panose="02010609060101010101" charset="-122"/>
                <a:sym typeface="+mn-ea"/>
              </a:endParaRPr>
            </a:p>
            <a:p>
              <a:pPr lvl="0">
                <a:lnSpc>
                  <a:spcPct val="110000"/>
                </a:lnSpc>
                <a:spcBef>
                  <a:spcPct val="10000"/>
                </a:spcBef>
              </a:pPr>
              <a:r>
                <a:rPr lang="zh-CN" altLang="en-US" sz="2285" b="1" dirty="0">
                  <a:solidFill>
                    <a:schemeClr val="tx1"/>
                  </a:solidFill>
                  <a:latin typeface="楷体" panose="02010609060101010101" charset="-122"/>
                  <a:ea typeface="楷体" panose="02010609060101010101" charset="-122"/>
                  <a:cs typeface="楷体" panose="02010609060101010101" charset="-122"/>
                  <a:sym typeface="+mn-ea"/>
                </a:rPr>
                <a:t>对着澳门；开放</a:t>
              </a:r>
              <a:endParaRPr lang="en-US" altLang="zh-CN" sz="2285" b="1" dirty="0">
                <a:solidFill>
                  <a:schemeClr val="tx1"/>
                </a:solidFill>
                <a:latin typeface="楷体" panose="02010609060101010101" charset="-122"/>
                <a:ea typeface="楷体" panose="02010609060101010101" charset="-122"/>
                <a:cs typeface="楷体" panose="02010609060101010101" charset="-122"/>
                <a:sym typeface="+mn-ea"/>
              </a:endParaRPr>
            </a:p>
            <a:p>
              <a:pPr lvl="0">
                <a:lnSpc>
                  <a:spcPct val="110000"/>
                </a:lnSpc>
                <a:spcBef>
                  <a:spcPct val="10000"/>
                </a:spcBef>
              </a:pPr>
              <a:r>
                <a:rPr lang="zh-CN" altLang="en-US" sz="2285" b="1" dirty="0">
                  <a:solidFill>
                    <a:schemeClr val="tx1"/>
                  </a:solidFill>
                  <a:latin typeface="楷体" panose="02010609060101010101" charset="-122"/>
                  <a:ea typeface="楷体" panose="02010609060101010101" charset="-122"/>
                  <a:cs typeface="楷体" panose="02010609060101010101" charset="-122"/>
                  <a:sym typeface="+mn-ea"/>
                </a:rPr>
                <a:t>厦门，因为它对</a:t>
              </a:r>
              <a:endParaRPr lang="en-US" altLang="zh-CN" sz="2285" b="1" dirty="0">
                <a:solidFill>
                  <a:schemeClr val="tx1"/>
                </a:solidFill>
                <a:latin typeface="楷体" panose="02010609060101010101" charset="-122"/>
                <a:ea typeface="楷体" panose="02010609060101010101" charset="-122"/>
                <a:cs typeface="楷体" panose="02010609060101010101" charset="-122"/>
                <a:sym typeface="+mn-ea"/>
              </a:endParaRPr>
            </a:p>
            <a:p>
              <a:pPr lvl="0">
                <a:lnSpc>
                  <a:spcPct val="110000"/>
                </a:lnSpc>
                <a:spcBef>
                  <a:spcPct val="10000"/>
                </a:spcBef>
              </a:pPr>
              <a:r>
                <a:rPr lang="zh-CN" altLang="en-US" sz="2285" b="1" dirty="0">
                  <a:solidFill>
                    <a:schemeClr val="tx1"/>
                  </a:solidFill>
                  <a:latin typeface="楷体" panose="02010609060101010101" charset="-122"/>
                  <a:ea typeface="楷体" panose="02010609060101010101" charset="-122"/>
                  <a:cs typeface="楷体" panose="02010609060101010101" charset="-122"/>
                  <a:sym typeface="+mn-ea"/>
                </a:rPr>
                <a:t>着台湾</a:t>
              </a:r>
              <a:r>
                <a:rPr lang="en-US" altLang="zh-CN" sz="2285"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285" b="1" dirty="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2285" b="1" dirty="0">
                <a:solidFill>
                  <a:schemeClr val="tx1"/>
                </a:solidFill>
                <a:latin typeface="楷体" panose="02010609060101010101" charset="-122"/>
                <a:ea typeface="楷体" panose="02010609060101010101" charset="-122"/>
                <a:cs typeface="楷体" panose="02010609060101010101" charset="-122"/>
                <a:sym typeface="+mn-ea"/>
              </a:endParaRPr>
            </a:p>
          </p:txBody>
        </p:sp>
      </p:grpSp>
      <p:sp>
        <p:nvSpPr>
          <p:cNvPr id="34" name="TextBox 33"/>
          <p:cNvSpPr txBox="1"/>
          <p:nvPr/>
        </p:nvSpPr>
        <p:spPr>
          <a:xfrm>
            <a:off x="1820338" y="805665"/>
            <a:ext cx="6535638" cy="523220"/>
          </a:xfrm>
          <a:prstGeom prst="rect">
            <a:avLst/>
          </a:prstGeom>
          <a:noFill/>
        </p:spPr>
        <p:txBody>
          <a:bodyPr wrap="square" rtlCol="0">
            <a:spAutoFit/>
          </a:bodyPr>
          <a:lstStyle/>
          <a:p>
            <a:r>
              <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rPr>
              <a:t>地理优势</a:t>
            </a:r>
            <a:endParaRPr lang="zh-CN" altLang="en-US" sz="2800" dirty="0">
              <a:solidFill>
                <a:schemeClr val="accent1">
                  <a:lumMod val="60000"/>
                  <a:lumOff val="40000"/>
                </a:schemeClr>
              </a:solidFill>
              <a:latin typeface="方正粗黑宋简体" panose="02000000000000000000" pitchFamily="2" charset="-122"/>
              <a:ea typeface="方正粗黑宋简体" panose="02000000000000000000" pitchFamily="2" charset="-122"/>
            </a:endParaRPr>
          </a:p>
        </p:txBody>
      </p:sp>
      <p:sp>
        <p:nvSpPr>
          <p:cNvPr id="36" name="文本框 24"/>
          <p:cNvSpPr txBox="1"/>
          <p:nvPr/>
        </p:nvSpPr>
        <p:spPr>
          <a:xfrm>
            <a:off x="164900" y="143310"/>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背景</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
        <p:nvSpPr>
          <p:cNvPr id="37" name="矩形 36"/>
          <p:cNvSpPr/>
          <p:nvPr/>
        </p:nvSpPr>
        <p:spPr>
          <a:xfrm>
            <a:off x="740743" y="6553845"/>
            <a:ext cx="13130650" cy="460375"/>
          </a:xfrm>
          <a:prstGeom prst="rect">
            <a:avLst/>
          </a:prstGeom>
        </p:spPr>
        <p:txBody>
          <a:bodyPr wrap="square">
            <a:spAutoFit/>
          </a:bodyPr>
          <a:lstStyle/>
          <a:p>
            <a:r>
              <a:rPr lang="en-US" altLang="zh-CN" sz="2400" b="1" dirty="0">
                <a:solidFill>
                  <a:srgbClr val="FF0000"/>
                </a:solidFill>
                <a:latin typeface="黑体" panose="02010609060101010101" pitchFamily="49" charset="-122"/>
                <a:ea typeface="黑体" panose="02010609060101010101" pitchFamily="49" charset="-122"/>
                <a:cs typeface="文鼎中楷体" panose="03000600000000000000" charset="-122"/>
              </a:rPr>
              <a:t>1980</a:t>
            </a:r>
            <a:r>
              <a:rPr lang="zh-CN" altLang="en-US" sz="2400" b="1" dirty="0">
                <a:solidFill>
                  <a:srgbClr val="FF0000"/>
                </a:solidFill>
                <a:latin typeface="黑体" panose="02010609060101010101" pitchFamily="49" charset="-122"/>
                <a:ea typeface="黑体" panose="02010609060101010101" pitchFamily="49" charset="-122"/>
                <a:cs typeface="文鼎中楷体" panose="03000600000000000000" charset="-122"/>
              </a:rPr>
              <a:t>年</a:t>
            </a:r>
            <a:r>
              <a:rPr lang="zh-CN" altLang="en-US" sz="2400" b="1" dirty="0">
                <a:solidFill>
                  <a:schemeClr val="tx1"/>
                </a:solidFill>
                <a:latin typeface="黑体" panose="02010609060101010101" pitchFamily="49" charset="-122"/>
                <a:ea typeface="黑体" panose="02010609060101010101" pitchFamily="49" charset="-122"/>
                <a:cs typeface="文鼎中楷体" panose="03000600000000000000" charset="-122"/>
              </a:rPr>
              <a:t>，中央决定在广东、福建两省兴办</a:t>
            </a:r>
            <a:r>
              <a:rPr lang="zh-CN" altLang="en-US" sz="2400" b="1" dirty="0">
                <a:solidFill>
                  <a:srgbClr val="FF0000"/>
                </a:solidFill>
                <a:latin typeface="黑体" panose="02010609060101010101" pitchFamily="49" charset="-122"/>
                <a:ea typeface="黑体" panose="02010609060101010101" pitchFamily="49" charset="-122"/>
                <a:cs typeface="文鼎中楷体" panose="03000600000000000000" charset="-122"/>
              </a:rPr>
              <a:t>深圳、珠海、汕头、厦门</a:t>
            </a:r>
            <a:r>
              <a:rPr lang="en-US" altLang="zh-CN" sz="2400" b="1" dirty="0">
                <a:solidFill>
                  <a:schemeClr val="tx1"/>
                </a:solidFill>
                <a:latin typeface="黑体" panose="02010609060101010101" pitchFamily="49" charset="-122"/>
                <a:ea typeface="黑体" panose="02010609060101010101" pitchFamily="49" charset="-122"/>
                <a:cs typeface="文鼎中楷体" panose="03000600000000000000" charset="-122"/>
              </a:rPr>
              <a:t>4</a:t>
            </a:r>
            <a:r>
              <a:rPr lang="zh-CN" altLang="en-US" sz="2400" b="1" dirty="0">
                <a:solidFill>
                  <a:schemeClr val="tx1"/>
                </a:solidFill>
                <a:latin typeface="黑体" panose="02010609060101010101" pitchFamily="49" charset="-122"/>
                <a:ea typeface="黑体" panose="02010609060101010101" pitchFamily="49" charset="-122"/>
                <a:cs typeface="文鼎中楷体" panose="03000600000000000000" charset="-122"/>
              </a:rPr>
              <a:t>个经济特区。</a:t>
            </a:r>
            <a:endParaRPr lang="zh-CN" altLang="en-US" sz="2400" b="1" dirty="0">
              <a:solidFill>
                <a:schemeClr val="tx1"/>
              </a:solidFill>
              <a:latin typeface="黑体" panose="02010609060101010101" pitchFamily="49" charset="-122"/>
              <a:ea typeface="黑体" panose="02010609060101010101" pitchFamily="49" charset="-122"/>
              <a:cs typeface="文鼎中楷体" panose="03000600000000000000" charset="-122"/>
            </a:endParaRPr>
          </a:p>
        </p:txBody>
      </p:sp>
      <p:sp>
        <p:nvSpPr>
          <p:cNvPr id="38" name="文本框 24"/>
          <p:cNvSpPr txBox="1"/>
          <p:nvPr/>
        </p:nvSpPr>
        <p:spPr>
          <a:xfrm>
            <a:off x="259515" y="5501686"/>
            <a:ext cx="1861820" cy="923330"/>
          </a:xfrm>
          <a:prstGeom prst="rect">
            <a:avLst/>
          </a:prstGeom>
          <a:noFill/>
        </p:spPr>
        <p:txBody>
          <a:bodyPr wrap="square" rtlCol="0">
            <a:spAutoFit/>
          </a:bodyPr>
          <a:lstStyle/>
          <a:p>
            <a:r>
              <a:rPr lang="zh-CN" altLang="en-US" sz="5400" b="1" dirty="0">
                <a:solidFill>
                  <a:srgbClr val="0070C0"/>
                </a:solidFill>
                <a:latin typeface="汉呈水墨中国风" pitchFamily="2" charset="-122"/>
                <a:ea typeface="汉呈水墨中国风" pitchFamily="2" charset="-122"/>
                <a:cs typeface="文鼎中楷体" panose="03000600000000000000" charset="-122"/>
              </a:rPr>
              <a:t>过程</a:t>
            </a:r>
            <a:endParaRPr lang="zh-CN" altLang="en-US" sz="5400" b="1" dirty="0">
              <a:solidFill>
                <a:srgbClr val="0070C0"/>
              </a:solidFill>
              <a:latin typeface="汉呈水墨中国风" pitchFamily="2" charset="-122"/>
              <a:ea typeface="汉呈水墨中国风" pitchFamily="2" charset="-122"/>
              <a:cs typeface="文鼎中楷体" panose="030006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ox(in)">
                                      <p:cBhvr>
                                        <p:cTn id="42" dur="2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animBg="1"/>
      <p:bldP spid="22" grpId="1" animBg="1"/>
      <p:bldP spid="23" grpId="0" animBg="1"/>
      <p:bldP spid="23" grpId="1" animBg="1"/>
      <p:bldP spid="24" grpId="0" animBg="1"/>
      <p:bldP spid="24" grpId="1" animBg="1"/>
      <p:bldP spid="25" grpId="0" animBg="1"/>
      <p:bldP spid="25" grpId="1" animBg="1"/>
      <p:bldP spid="26" grpId="0"/>
      <p:bldP spid="26" grpId="1"/>
      <p:bldP spid="27" grpId="0"/>
      <p:bldP spid="27" grpId="1"/>
      <p:bldP spid="28" grpId="0"/>
      <p:bldP spid="28" grpId="1"/>
      <p:bldP spid="34" grpId="0"/>
      <p:bldP spid="34" grpId="1"/>
      <p:bldP spid="37" grpId="0"/>
      <p:bldP spid="37" grpId="1"/>
    </p:bldLst>
  </p:timing>
</p:sld>
</file>

<file path=ppt/tags/tag1.xml><?xml version="1.0" encoding="utf-8"?>
<p:tagLst xmlns:p="http://schemas.openxmlformats.org/presentationml/2006/main">
  <p:tag name="MH" val="20161123140801"/>
  <p:tag name="MH_LIBRARY" val="GRAPHIC"/>
  <p:tag name="MH_TYPE" val="Text"/>
  <p:tag name="MH_ORDER" val="1"/>
</p:tagLst>
</file>

<file path=ppt/tags/tag10.xml><?xml version="1.0" encoding="utf-8"?>
<p:tagLst xmlns:p="http://schemas.openxmlformats.org/presentationml/2006/main">
  <p:tag name="AS_UNIQUEID" val="611"/>
</p:tagLst>
</file>

<file path=ppt/tags/tag11.xml><?xml version="1.0" encoding="utf-8"?>
<p:tagLst xmlns:p="http://schemas.openxmlformats.org/presentationml/2006/main">
  <p:tag name="AS_UNIQUEID" val="612"/>
</p:tagLst>
</file>

<file path=ppt/tags/tag12.xml><?xml version="1.0" encoding="utf-8"?>
<p:tagLst xmlns:p="http://schemas.openxmlformats.org/presentationml/2006/main">
  <p:tag name="AS_UNIQUEID" val="657"/>
</p:tagLst>
</file>

<file path=ppt/tags/tag13.xml><?xml version="1.0" encoding="utf-8"?>
<p:tagLst xmlns:p="http://schemas.openxmlformats.org/presentationml/2006/main">
  <p:tag name="AS_UNIQUEID" val="658"/>
</p:tagLst>
</file>

<file path=ppt/tags/tag14.xml><?xml version="1.0" encoding="utf-8"?>
<p:tagLst xmlns:p="http://schemas.openxmlformats.org/presentationml/2006/main">
  <p:tag name="AS_UNIQUEID" val="659"/>
</p:tagLst>
</file>

<file path=ppt/tags/tag15.xml><?xml version="1.0" encoding="utf-8"?>
<p:tagLst xmlns:p="http://schemas.openxmlformats.org/presentationml/2006/main">
  <p:tag name="AS_UNIQUEID" val="660"/>
</p:tagLst>
</file>

<file path=ppt/tags/tag16.xml><?xml version="1.0" encoding="utf-8"?>
<p:tagLst xmlns:p="http://schemas.openxmlformats.org/presentationml/2006/main">
  <p:tag name="AS_UNIQUEID" val="661"/>
</p:tagLst>
</file>

<file path=ppt/tags/tag17.xml><?xml version="1.0" encoding="utf-8"?>
<p:tagLst xmlns:p="http://schemas.openxmlformats.org/presentationml/2006/main">
  <p:tag name="AS_UNIQUEID" val="662"/>
</p:tagLst>
</file>

<file path=ppt/tags/tag18.xml><?xml version="1.0" encoding="utf-8"?>
<p:tagLst xmlns:p="http://schemas.openxmlformats.org/presentationml/2006/main">
  <p:tag name="AS_UNIQUEID" val="663"/>
</p:tagLst>
</file>

<file path=ppt/tags/tag19.xml><?xml version="1.0" encoding="utf-8"?>
<p:tagLst xmlns:p="http://schemas.openxmlformats.org/presentationml/2006/main">
  <p:tag name="AS_UNIQUEID" val="664"/>
</p:tagLst>
</file>

<file path=ppt/tags/tag2.xml><?xml version="1.0" encoding="utf-8"?>
<p:tagLst xmlns:p="http://schemas.openxmlformats.org/presentationml/2006/main">
  <p:tag name="MH" val="20161022204031"/>
  <p:tag name="MH_LIBRARY" val="GRAPHIC"/>
  <p:tag name="MH_ORDER" val="Straight Connector 6"/>
</p:tagLst>
</file>

<file path=ppt/tags/tag20.xml><?xml version="1.0" encoding="utf-8"?>
<p:tagLst xmlns:p="http://schemas.openxmlformats.org/presentationml/2006/main">
  <p:tag name="AS_UNIQUEID" val="665"/>
</p:tagLst>
</file>

<file path=ppt/tags/tag21.xml><?xml version="1.0" encoding="utf-8"?>
<p:tagLst xmlns:p="http://schemas.openxmlformats.org/presentationml/2006/main">
  <p:tag name="AS_UNIQUEID" val="666"/>
</p:tagLst>
</file>

<file path=ppt/tags/tag22.xml><?xml version="1.0" encoding="utf-8"?>
<p:tagLst xmlns:p="http://schemas.openxmlformats.org/presentationml/2006/main">
  <p:tag name="AS_UNIQUEID" val="667"/>
</p:tagLst>
</file>

<file path=ppt/tags/tag23.xml><?xml version="1.0" encoding="utf-8"?>
<p:tagLst xmlns:p="http://schemas.openxmlformats.org/presentationml/2006/main">
  <p:tag name="AS_UNIQUEID" val="668"/>
</p:tagLst>
</file>

<file path=ppt/tags/tag24.xml><?xml version="1.0" encoding="utf-8"?>
<p:tagLst xmlns:p="http://schemas.openxmlformats.org/presentationml/2006/main">
  <p:tag name="AS_UNIQUEID" val="669"/>
</p:tagLst>
</file>

<file path=ppt/tags/tag25.xml><?xml version="1.0" encoding="utf-8"?>
<p:tagLst xmlns:p="http://schemas.openxmlformats.org/presentationml/2006/main">
  <p:tag name="AS_UNIQUEID" val="670"/>
</p:tagLst>
</file>

<file path=ppt/tags/tag26.xml><?xml version="1.0" encoding="utf-8"?>
<p:tagLst xmlns:p="http://schemas.openxmlformats.org/presentationml/2006/main">
  <p:tag name="AS_UNIQUEID" val="671"/>
</p:tagLst>
</file>

<file path=ppt/tags/tag27.xml><?xml version="1.0" encoding="utf-8"?>
<p:tagLst xmlns:p="http://schemas.openxmlformats.org/presentationml/2006/main">
  <p:tag name="AS_UNIQUEID" val="672"/>
</p:tagLst>
</file>

<file path=ppt/tags/tag28.xml><?xml version="1.0" encoding="utf-8"?>
<p:tagLst xmlns:p="http://schemas.openxmlformats.org/presentationml/2006/main">
  <p:tag name="AS_UNIQUEID" val="673"/>
</p:tagLst>
</file>

<file path=ppt/tags/tag29.xml><?xml version="1.0" encoding="utf-8"?>
<p:tagLst xmlns:p="http://schemas.openxmlformats.org/presentationml/2006/main">
  <p:tag name="AS_UNIQUEID" val="674"/>
</p:tagLst>
</file>

<file path=ppt/tags/tag3.xml><?xml version="1.0" encoding="utf-8"?>
<p:tagLst xmlns:p="http://schemas.openxmlformats.org/presentationml/2006/main">
  <p:tag name="MH" val="20161022204031"/>
  <p:tag name="MH_LIBRARY" val="GRAPHIC"/>
  <p:tag name="MH_ORDER" val="文本框 2"/>
</p:tagLst>
</file>

<file path=ppt/tags/tag30.xml><?xml version="1.0" encoding="utf-8"?>
<p:tagLst xmlns:p="http://schemas.openxmlformats.org/presentationml/2006/main">
  <p:tag name="AS_UNIQUEID" val="844"/>
</p:tagLst>
</file>

<file path=ppt/tags/tag31.xml><?xml version="1.0" encoding="utf-8"?>
<p:tagLst xmlns:p="http://schemas.openxmlformats.org/presentationml/2006/main">
  <p:tag name="AS_UNIQUEID" val="845"/>
</p:tagLst>
</file>

<file path=ppt/tags/tag32.xml><?xml version="1.0" encoding="utf-8"?>
<p:tagLst xmlns:p="http://schemas.openxmlformats.org/presentationml/2006/main">
  <p:tag name="AS_UNIQUEID" val="846"/>
</p:tagLst>
</file>

<file path=ppt/tags/tag33.xml><?xml version="1.0" encoding="utf-8"?>
<p:tagLst xmlns:p="http://schemas.openxmlformats.org/presentationml/2006/main">
  <p:tag name="AS_UNIQUEID" val="847"/>
</p:tagLst>
</file>

<file path=ppt/tags/tag34.xml><?xml version="1.0" encoding="utf-8"?>
<p:tagLst xmlns:p="http://schemas.openxmlformats.org/presentationml/2006/main">
  <p:tag name="AS_UNIQUEID" val="848"/>
</p:tagLst>
</file>

<file path=ppt/tags/tag35.xml><?xml version="1.0" encoding="utf-8"?>
<p:tagLst xmlns:p="http://schemas.openxmlformats.org/presentationml/2006/main">
  <p:tag name="AS_UNIQUEID" val="849"/>
</p:tagLst>
</file>

<file path=ppt/tags/tag36.xml><?xml version="1.0" encoding="utf-8"?>
<p:tagLst xmlns:p="http://schemas.openxmlformats.org/presentationml/2006/main">
  <p:tag name="AS_UNIQUEID" val="850"/>
</p:tagLst>
</file>

<file path=ppt/tags/tag37.xml><?xml version="1.0" encoding="utf-8"?>
<p:tagLst xmlns:p="http://schemas.openxmlformats.org/presentationml/2006/main">
  <p:tag name="AS_UNIQUEID" val="851"/>
</p:tagLst>
</file>

<file path=ppt/tags/tag38.xml><?xml version="1.0" encoding="utf-8"?>
<p:tagLst xmlns:p="http://schemas.openxmlformats.org/presentationml/2006/main">
  <p:tag name="AS_UNIQUEID" val="852"/>
</p:tagLst>
</file>

<file path=ppt/tags/tag39.xml><?xml version="1.0" encoding="utf-8"?>
<p:tagLst xmlns:p="http://schemas.openxmlformats.org/presentationml/2006/main">
  <p:tag name="MH" val="20161022204031"/>
  <p:tag name="MH_LIBRARY" val="GRAPHIC"/>
  <p:tag name="MH_ORDER" val="Straight Connector 6"/>
</p:tagLst>
</file>

<file path=ppt/tags/tag4.xml><?xml version="1.0" encoding="utf-8"?>
<p:tagLst xmlns:p="http://schemas.openxmlformats.org/presentationml/2006/main">
  <p:tag name="MH" val="20161022204031"/>
  <p:tag name="MH_LIBRARY" val="GRAPHIC"/>
</p:tagLst>
</file>

<file path=ppt/tags/tag40.xml><?xml version="1.0" encoding="utf-8"?>
<p:tagLst xmlns:p="http://schemas.openxmlformats.org/presentationml/2006/main">
  <p:tag name="MH" val="20161022204031"/>
  <p:tag name="MH_LIBRARY" val="GRAPHIC"/>
  <p:tag name="MH_ORDER" val="文本框 2"/>
</p:tagLst>
</file>

<file path=ppt/tags/tag41.xml><?xml version="1.0" encoding="utf-8"?>
<p:tagLst xmlns:p="http://schemas.openxmlformats.org/presentationml/2006/main">
  <p:tag name="KSO_WM_UNIT_PLACING_PICTURE_USER_VIEWPORT" val="{&quot;height&quot;:4594,&quot;width&quot;:7191}"/>
</p:tagLst>
</file>

<file path=ppt/tags/tag42.xml><?xml version="1.0" encoding="utf-8"?>
<p:tagLst xmlns:p="http://schemas.openxmlformats.org/presentationml/2006/main">
  <p:tag name="KSO_WM_UNIT_PLACING_PICTURE_USER_VIEWPORT" val="{&quot;height&quot;:4628.571653543307,&quot;width&quot;:6804.7622047244095}"/>
</p:tagLst>
</file>

<file path=ppt/tags/tag43.xml><?xml version="1.0" encoding="utf-8"?>
<p:tagLst xmlns:p="http://schemas.openxmlformats.org/presentationml/2006/main">
  <p:tag name="AS_UNIQUEID" val="3804"/>
</p:tagLst>
</file>

<file path=ppt/tags/tag44.xml><?xml version="1.0" encoding="utf-8"?>
<p:tagLst xmlns:p="http://schemas.openxmlformats.org/presentationml/2006/main">
  <p:tag name="AS_UNIQUEID" val="3805"/>
</p:tagLst>
</file>

<file path=ppt/tags/tag45.xml><?xml version="1.0" encoding="utf-8"?>
<p:tagLst xmlns:p="http://schemas.openxmlformats.org/presentationml/2006/main">
  <p:tag name="AS_UNIQUEID" val="3806"/>
</p:tagLst>
</file>

<file path=ppt/tags/tag46.xml><?xml version="1.0" encoding="utf-8"?>
<p:tagLst xmlns:p="http://schemas.openxmlformats.org/presentationml/2006/main">
  <p:tag name="AS_UNIQUEID" val="3800"/>
</p:tagLst>
</file>

<file path=ppt/tags/tag47.xml><?xml version="1.0" encoding="utf-8"?>
<p:tagLst xmlns:p="http://schemas.openxmlformats.org/presentationml/2006/main">
  <p:tag name="AS_UNIQUEID" val="3801"/>
</p:tagLst>
</file>

<file path=ppt/tags/tag48.xml><?xml version="1.0" encoding="utf-8"?>
<p:tagLst xmlns:p="http://schemas.openxmlformats.org/presentationml/2006/main">
  <p:tag name="AS_UNIQUEID" val="3802"/>
</p:tagLst>
</file>

<file path=ppt/tags/tag49.xml><?xml version="1.0" encoding="utf-8"?>
<p:tagLst xmlns:p="http://schemas.openxmlformats.org/presentationml/2006/main">
  <p:tag name="AS_UNIQUEID" val="953"/>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50.xml><?xml version="1.0" encoding="utf-8"?>
<p:tagLst xmlns:p="http://schemas.openxmlformats.org/presentationml/2006/main">
  <p:tag name="AS_UNIQUEID" val="0"/>
</p:tagLst>
</file>

<file path=ppt/tags/tag51.xml><?xml version="1.0" encoding="utf-8"?>
<p:tagLst xmlns:p="http://schemas.openxmlformats.org/presentationml/2006/main">
  <p:tag name="KSO_WM_UNIT_PLACING_PICTURE_USER_VIEWPORT" val="{&quot;height&quot;:5340,&quot;width&quot;:9900}"/>
</p:tagLst>
</file>

<file path=ppt/tags/tag52.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PRESENTATION_TITLE" val="bt397"/>
  <p:tag name="ISPRING_SCORM_ENDPOINT" val="&lt;endpoint&gt;&lt;enable&gt;0&lt;/enable&gt;&lt;lrs&gt;http://&lt;/lrs&gt;&lt;auth&gt;0&lt;/auth&gt;&lt;login&gt;&lt;/login&gt;&lt;password&gt;&lt;/password&gt;&lt;key&gt;&lt;/key&gt;&lt;name&gt;&lt;/name&gt;&lt;email&gt;&lt;/email&gt;&lt;/endpoint&gt;&#10;"/>
</p:tagLst>
</file>

<file path=ppt/tags/tag6.xml><?xml version="1.0" encoding="utf-8"?>
<p:tagLst xmlns:p="http://schemas.openxmlformats.org/presentationml/2006/main">
  <p:tag name="MH" val="20161022204031"/>
  <p:tag name="MH_LIBRARY" val="GRAPHIC"/>
  <p:tag name="MH_ORDER" val="Straight Connector 6"/>
</p:tagLst>
</file>

<file path=ppt/tags/tag7.xml><?xml version="1.0" encoding="utf-8"?>
<p:tagLst xmlns:p="http://schemas.openxmlformats.org/presentationml/2006/main">
  <p:tag name="MH" val="20161022204031"/>
  <p:tag name="MH_LIBRARY" val="GRAPHIC"/>
  <p:tag name="MH_ORDER" val="文本框 2"/>
</p:tagLst>
</file>

<file path=ppt/tags/tag8.xml><?xml version="1.0" encoding="utf-8"?>
<p:tagLst xmlns:p="http://schemas.openxmlformats.org/presentationml/2006/main">
  <p:tag name="AS_UNIQUEID" val="609"/>
</p:tagLst>
</file>

<file path=ppt/tags/tag9.xml><?xml version="1.0" encoding="utf-8"?>
<p:tagLst xmlns:p="http://schemas.openxmlformats.org/presentationml/2006/main">
  <p:tag name="AS_UNIQUEID" val="610"/>
</p:tagLst>
</file>

<file path=ppt/theme/theme1.xml><?xml version="1.0" encoding="utf-8"?>
<a:theme xmlns:a="http://schemas.openxmlformats.org/drawingml/2006/main" name="Office Theme">
  <a:themeElements>
    <a:clrScheme name="自定义 173">
      <a:dk1>
        <a:sysClr val="windowText" lastClr="000000"/>
      </a:dk1>
      <a:lt1>
        <a:sysClr val="window" lastClr="FFFFFF"/>
      </a:lt1>
      <a:dk2>
        <a:srgbClr val="44546A"/>
      </a:dk2>
      <a:lt2>
        <a:srgbClr val="E7E6E6"/>
      </a:lt2>
      <a:accent1>
        <a:srgbClr val="B30000"/>
      </a:accent1>
      <a:accent2>
        <a:srgbClr val="3A3838"/>
      </a:accent2>
      <a:accent3>
        <a:srgbClr val="B30000"/>
      </a:accent3>
      <a:accent4>
        <a:srgbClr val="3A3838"/>
      </a:accent4>
      <a:accent5>
        <a:srgbClr val="B30000"/>
      </a:accent5>
      <a:accent6>
        <a:srgbClr val="3A3838"/>
      </a:accent6>
      <a:hlink>
        <a:srgbClr val="B30000"/>
      </a:hlink>
      <a:folHlink>
        <a:srgbClr val="3A3838"/>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5797</Words>
  <Application>WPS 演示</Application>
  <PresentationFormat>自定义</PresentationFormat>
  <Paragraphs>607</Paragraphs>
  <Slides>41</Slides>
  <Notes>10</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41</vt:i4>
      </vt:variant>
    </vt:vector>
  </HeadingPairs>
  <TitlesOfParts>
    <vt:vector size="69" baseType="lpstr">
      <vt:lpstr>Arial</vt:lpstr>
      <vt:lpstr>宋体</vt:lpstr>
      <vt:lpstr>Wingdings</vt:lpstr>
      <vt:lpstr>Calibri</vt:lpstr>
      <vt:lpstr>微软雅黑</vt:lpstr>
      <vt:lpstr>魂心</vt:lpstr>
      <vt:lpstr>汉仪尚巍手书W</vt:lpstr>
      <vt:lpstr>默陌山魂手迹</vt:lpstr>
      <vt:lpstr>方正粗黑宋简体</vt:lpstr>
      <vt:lpstr>叶根友毛笔行书2.0版</vt:lpstr>
      <vt:lpstr>楷体</vt:lpstr>
      <vt:lpstr>黑体</vt:lpstr>
      <vt:lpstr>Times New Roman</vt:lpstr>
      <vt:lpstr>汉呈水墨中国风</vt:lpstr>
      <vt:lpstr>文鼎中楷体</vt:lpstr>
      <vt:lpstr>华文隶书</vt:lpstr>
      <vt:lpstr>Arial Unicode MS</vt:lpstr>
      <vt:lpstr>Calibri Light</vt:lpstr>
      <vt:lpstr>Verdana</vt:lpstr>
      <vt:lpstr>华文新魏</vt:lpstr>
      <vt:lpstr>华文楷体</vt:lpstr>
      <vt:lpstr>等线</vt:lpstr>
      <vt:lpstr>华文中宋</vt:lpstr>
      <vt:lpstr>Georgia</vt:lpstr>
      <vt:lpstr>微软雅黑 Light</vt:lpstr>
      <vt:lpstr>Times New Roman</vt:lpstr>
      <vt:lpstr>MS Gothic</vt:lpstr>
      <vt:lpstr>Office Theme</vt:lpstr>
      <vt:lpstr>PowerPoint 演示文稿</vt:lpstr>
      <vt:lpstr>PowerPoint 演示文稿</vt:lpstr>
      <vt:lpstr>PowerPoint 演示文稿</vt:lpstr>
      <vt:lpstr> 什么是对外开放？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中国近代史上对外开放 和今天的对外开放有什么不同？</vt:lpstr>
      <vt:lpstr>对外开放是实现国家繁荣富强的根本出路</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bt397</dc:title>
  <dc:creator/>
  <cp:lastModifiedBy>Administrator</cp:lastModifiedBy>
  <cp:revision>49</cp:revision>
  <dcterms:created xsi:type="dcterms:W3CDTF">2016-12-22T15:35:00Z</dcterms:created>
  <dcterms:modified xsi:type="dcterms:W3CDTF">2021-06-25T08:33:10Z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D7F3F63590344FF184F42C1919A498BC</vt:lpwstr>
  </property>
  <property fmtid="{D5CDD505-2E9C-101B-9397-08002B2CF9AE}" pid="4" name="KSOSaveFontToCloudKey">
    <vt:lpwstr>0_btnclosed</vt:lpwstr>
  </property>
</Properties>
</file>