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468" r:id="rId3"/>
    <p:sldId id="265" r:id="rId4"/>
    <p:sldId id="415" r:id="rId6"/>
    <p:sldId id="414" r:id="rId7"/>
    <p:sldId id="471" r:id="rId8"/>
    <p:sldId id="422" r:id="rId9"/>
    <p:sldId id="417" r:id="rId10"/>
    <p:sldId id="418" r:id="rId11"/>
    <p:sldId id="419" r:id="rId12"/>
    <p:sldId id="420" r:id="rId13"/>
    <p:sldId id="397" r:id="rId14"/>
    <p:sldId id="421" r:id="rId15"/>
    <p:sldId id="398" r:id="rId16"/>
    <p:sldId id="460" r:id="rId17"/>
    <p:sldId id="443" r:id="rId18"/>
    <p:sldId id="400" r:id="rId19"/>
    <p:sldId id="469" r:id="rId20"/>
    <p:sldId id="368" r:id="rId21"/>
    <p:sldId id="375" r:id="rId22"/>
    <p:sldId id="376" r:id="rId23"/>
    <p:sldId id="378" r:id="rId24"/>
    <p:sldId id="379" r:id="rId25"/>
    <p:sldId id="380" r:id="rId26"/>
    <p:sldId id="470" r:id="rId27"/>
    <p:sldId id="381" r:id="rId28"/>
    <p:sldId id="401" r:id="rId29"/>
    <p:sldId id="402" r:id="rId30"/>
    <p:sldId id="447" r:id="rId31"/>
    <p:sldId id="451" r:id="rId32"/>
    <p:sldId id="449" r:id="rId33"/>
    <p:sldId id="450" r:id="rId34"/>
    <p:sldId id="464" r:id="rId35"/>
    <p:sldId id="465" r:id="rId36"/>
    <p:sldId id="466" r:id="rId37"/>
    <p:sldId id="467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黑体" panose="02010600030101010101" pitchFamily="49" charset="-122"/>
      <p:regular r:id="rId48"/>
    </p:embeddedFont>
    <p:embeddedFont>
      <p:font typeface="等线" panose="02010600030101010101" charset="0"/>
      <p:regular r:id="rId49"/>
    </p:embeddedFont>
    <p:embeddedFont>
      <p:font typeface="微软雅黑" panose="020B0503020204020204" charset="0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0" clrIdx="0"/>
  <p:cmAuthor id="1" name="联想" initials="联" lastIdx="0" clrIdx="0"/>
  <p:cmAuthor id="2" name="王常胜" initials="王" lastIdx="0" clrIdx="0"/>
  <p:cmAuthor id="3" name="Pueschner, Franziska {FA~Shanghai}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0000"/>
    <a:srgbClr val="0000FF"/>
    <a:srgbClr val="31859C"/>
    <a:srgbClr val="FF6600"/>
    <a:srgbClr val="B92920"/>
    <a:srgbClr val="EDEDED"/>
    <a:srgbClr val="C10103"/>
    <a:srgbClr val="0F2949"/>
    <a:srgbClr val="DDE8EC"/>
    <a:srgbClr val="B6D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font" Target="fonts/font8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近代以来，世界格局发生了几次重要变化，请同学们回想一下所学知识，回答下列问题：</a:t>
            </a:r>
            <a:endParaRPr lang="zh-CN" altLang="en-US"/>
          </a:p>
          <a:p>
            <a:r>
              <a:rPr lang="en-US" altLang="zh-CN"/>
              <a:t>1991</a:t>
            </a:r>
            <a:r>
              <a:rPr lang="zh-CN" altLang="en-US"/>
              <a:t>年苏联解体，冷战结束，</a:t>
            </a:r>
            <a:r>
              <a:rPr lang="zh-CN" altLang="en-US"/>
              <a:t>两极格局被打破了，世界形势发生了怎样的变化呢？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223E0-E779-461B-82CA-0C6FCCD58B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223E0-E779-461B-82CA-0C6FCCD58B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15"/>
            <a:ext cx="12438217" cy="6996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00382C-DBF8-4E95-8C29-840BC8A23139}" type="slidenum"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02DFF63-330A-481F-9EC9-777B9706DD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BE681C0-D8E4-48A2-BD6D-C818868F7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85980"/>
            <a:ext cx="12192000" cy="774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491207"/>
            <a:ext cx="12192000" cy="774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file:///C:\Documents%20and%20Settings\Administrator\&#26700;&#38754;\&#8220;&#20013;&#22269;&#20154;&#19981;&#21507;&#36825;&#19968;&#22871;&#65281;&#8221;&#26472;&#27905;&#31722;&#36825;&#30058;&#35805;&#28779;&#29190;&#20840;&#29699;&#65292;&#25308;&#30331;&#37329;&#20027;&#22833;&#26395;&#20102;.mp4" TargetMode="External"/><Relationship Id="rId1" Type="http://schemas.openxmlformats.org/officeDocument/2006/relationships/video" Target="file:///C:\Documents%20and%20Settings\Administrator\&#26700;&#38754;\&#8220;&#20013;&#22269;&#20154;&#19981;&#21507;&#36825;&#19968;&#22871;&#65281;&#8221;&#26472;&#27905;&#31722;&#36825;&#30058;&#35805;&#28779;&#29190;&#20840;&#29699;&#65292;&#25308;&#30331;&#37329;&#20027;&#22833;&#26395;&#20102;.mp4" TargetMode="Externa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3" Type="http://schemas.openxmlformats.org/officeDocument/2006/relationships/tags" Target="../tags/tag2.xml"/><Relationship Id="rId2" Type="http://schemas.microsoft.com/office/2007/relationships/media" Target="file:///C:\Documents%20and%20Settings\Administrator\&#26700;&#38754;\&#29579;&#27589;&#65306;&#32654;&#22269;&#24178;&#28041;&#20013;&#22269;&#30340;&#32769;&#27611;&#30149;&#35201;&#25913;&#25913;&#20102;&#65281;.mp4" TargetMode="External"/><Relationship Id="rId1" Type="http://schemas.openxmlformats.org/officeDocument/2006/relationships/video" Target="file:///C:\Documents%20and%20Settings\Administrator\&#26700;&#38754;\&#29579;&#27589;&#65306;&#32654;&#22269;&#24178;&#28041;&#20013;&#22269;&#30340;&#32769;&#27611;&#30149;&#35201;&#25913;&#25913;&#20102;&#65281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hyperlink" Target="http://news3.xinhuanet.com/ziliao/2002-06/25/content_456741.htm" TargetMode="Externa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“中国人不吃这一套！”杨洁篪这番话火爆全球，拜登金主失望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3305" y="88265"/>
            <a:ext cx="9220835" cy="6291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1.so.qhmsg.com/bdr/_240_/t01b4c7c980f0f1a44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140" y="3498850"/>
            <a:ext cx="3975100" cy="318262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8" name="Picture 10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2"/>
          <a:stretch>
            <a:fillRect/>
          </a:stretch>
        </p:blipFill>
        <p:spPr bwMode="auto">
          <a:xfrm>
            <a:off x="4812242" y="233680"/>
            <a:ext cx="4982633" cy="240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-15240" y="233680"/>
            <a:ext cx="4313555" cy="6147435"/>
            <a:chOff x="-19" y="266"/>
            <a:chExt cx="4184" cy="7383"/>
          </a:xfrm>
        </p:grpSpPr>
        <p:pic>
          <p:nvPicPr>
            <p:cNvPr id="21507" name="Picture 3" descr="废墟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" y="266"/>
              <a:ext cx="4184" cy="6376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  <a:effectLst>
              <a:softEdge rad="63500"/>
            </a:effectLst>
          </p:spPr>
        </p:pic>
        <p:sp>
          <p:nvSpPr>
            <p:cNvPr id="23554" name="矩形 23553"/>
            <p:cNvSpPr/>
            <p:nvPr/>
          </p:nvSpPr>
          <p:spPr>
            <a:xfrm>
              <a:off x="-19" y="6652"/>
              <a:ext cx="3964" cy="997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ctr">
              <a:spAutoFit/>
            </a:bodyPr>
            <a:lstStyle/>
            <a:p>
              <a:pPr algn="ctr" fontAlgn="base"/>
              <a:r>
                <a:rPr lang="zh-CN" altLang="en-US" sz="2400" b="0" strike="noStrike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化做废墟的中国驻南斯拉夫大使馆 </a:t>
              </a:r>
              <a:endParaRPr lang="zh-CN" altLang="en-US" sz="2400" b="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220422" y="2639907"/>
            <a:ext cx="6166273" cy="8591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1999</a:t>
            </a: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年</a:t>
            </a:r>
            <a:r>
              <a:rPr lang="en-US" altLang="zh-CN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5</a:t>
            </a: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月</a:t>
            </a:r>
            <a:r>
              <a:rPr lang="en-US" altLang="zh-CN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日中国驻南大使馆遭到北约导弹袭击。</a:t>
            </a:r>
            <a:r>
              <a:rPr lang="en-US" altLang="zh-CN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名中国记者不幸牺牲。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443480" y="218440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2529" name="图片 163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935" y="927100"/>
            <a:ext cx="4878705" cy="3623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组合 25"/>
          <p:cNvGrpSpPr/>
          <p:nvPr/>
        </p:nvGrpSpPr>
        <p:grpSpPr>
          <a:xfrm>
            <a:off x="-317" y="926783"/>
            <a:ext cx="7100887" cy="3440112"/>
            <a:chOff x="47" y="104"/>
            <a:chExt cx="11204" cy="5861"/>
          </a:xfrm>
        </p:grpSpPr>
        <p:pic>
          <p:nvPicPr>
            <p:cNvPr id="22532" name="图片 17" descr="timg (1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" y="104"/>
              <a:ext cx="11204" cy="58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3" name="文本框 18"/>
            <p:cNvSpPr txBox="1"/>
            <p:nvPr/>
          </p:nvSpPr>
          <p:spPr>
            <a:xfrm>
              <a:off x="7857" y="5082"/>
              <a:ext cx="3394" cy="883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伊拉克战争</a:t>
              </a:r>
              <a:endParaRPr lang="zh-CN" altLang="en-US" sz="2800" b="1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235" y="4811395"/>
            <a:ext cx="11355705" cy="193802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2003</a:t>
            </a:r>
            <a:r>
              <a:rPr lang="zh-CN" altLang="zh-CN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美国借口伊拉克拥有大规模杀伤性武器发动伊拉克战争，战争持续到</a:t>
            </a: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2011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年。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虽然推翻了萨达姆政权，但自始至终都没有找到所谓的“生化武器”，因此这次战争实质就是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美国为维护其世界霸主地位而发动的</a:t>
            </a: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sz="3000" b="1"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9075" y="239395"/>
            <a:ext cx="8680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一、</a:t>
            </a:r>
            <a:r>
              <a:rPr lang="zh-CN" altLang="en-US" sz="3600" b="1">
                <a:sym typeface="+mn-ea"/>
              </a:rPr>
              <a:t>霸权主义与地区冲突</a:t>
            </a:r>
            <a:endParaRPr lang="zh-CN" altLang="en-US" sz="3600" b="1">
              <a:sym typeface="+mn-ea"/>
            </a:endParaRPr>
          </a:p>
        </p:txBody>
      </p:sp>
      <p:pic>
        <p:nvPicPr>
          <p:cNvPr id="7" name="图片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240780" y="884555"/>
            <a:ext cx="5732145" cy="57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649605" y="1247775"/>
            <a:ext cx="455358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sym typeface="+mn-ea"/>
              </a:rPr>
              <a:t>2</a:t>
            </a:r>
            <a:r>
              <a:rPr lang="zh-CN" altLang="en-US" sz="3200" b="1">
                <a:sym typeface="+mn-ea"/>
              </a:rPr>
              <a:t>018年4月13日晚，美国借口叙利亚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化学武器袭击事件</a:t>
            </a:r>
            <a:r>
              <a:rPr lang="zh-CN" altLang="en-US" sz="3200" b="1">
                <a:sym typeface="+mn-ea"/>
              </a:rPr>
              <a:t>，与安理会成员国英法一道对叙利亚实施军事打击，已造成多名平民伤亡。</a:t>
            </a:r>
            <a:endParaRPr lang="zh-CN" altLang="en-US" sz="3200" b="1"/>
          </a:p>
          <a:p>
            <a:pPr algn="ctr"/>
            <a:endParaRPr lang="zh-CN" altLang="en-US" sz="3200" b="1"/>
          </a:p>
          <a:p>
            <a:pPr algn="ctr"/>
            <a:r>
              <a:rPr lang="en-US" altLang="zh-CN" sz="3200" b="1">
                <a:sym typeface="+mn-ea"/>
              </a:rPr>
              <a:t>2021</a:t>
            </a:r>
            <a:r>
              <a:rPr lang="zh-CN" altLang="en-US" sz="3200" b="1">
                <a:sym typeface="+mn-ea"/>
              </a:rPr>
              <a:t>年</a:t>
            </a:r>
            <a:r>
              <a:rPr lang="en-US" altLang="zh-CN" sz="3200" b="1">
                <a:sym typeface="+mn-ea"/>
              </a:rPr>
              <a:t>2</a:t>
            </a:r>
            <a:r>
              <a:rPr lang="zh-CN" altLang="en-US" sz="3200" b="1">
                <a:sym typeface="+mn-ea"/>
              </a:rPr>
              <a:t>月</a:t>
            </a:r>
            <a:r>
              <a:rPr lang="en-US" altLang="zh-CN" sz="3200" b="1">
                <a:sym typeface="+mn-ea"/>
              </a:rPr>
              <a:t>25</a:t>
            </a:r>
            <a:r>
              <a:rPr lang="zh-CN" altLang="en-US" sz="3200" b="1">
                <a:sym typeface="+mn-ea"/>
              </a:rPr>
              <a:t>号美国对叙利亚空袭。</a:t>
            </a:r>
            <a:endParaRPr lang="en-US" altLang="zh-CN" sz="3200" b="1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8795" y="1054100"/>
            <a:ext cx="11101070" cy="304609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国在参加和尊重国际人权公约方面一直保持着很差的纪录。美国是除索马里外唯一没有加入《儿童权利公约》的国家，也是世界上少数几个没有加入《消除对妇女一切形式歧视公约》的国家之一。美国签署《经济、社会、文化权利国际公约》已经23年，但至今仍未批准该公约。1999年6月8日美洲国家组织成员国签署了《美洲消除对残疾人一切形式歧视的公约》，而美国是没有在公约上签字的个别国家之一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r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──《1999年的美国人权纪录》   </a:t>
            </a:r>
            <a:endParaRPr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8795" y="4347210"/>
            <a:ext cx="11101070" cy="224536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B42B1A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square" rtlCol="0" anchor="t">
            <a:spAutoFit/>
          </a:bodyPr>
          <a:p>
            <a:pPr lvl="0" algn="l" defTabSz="914400">
              <a:spcBef>
                <a:spcPts val="0"/>
              </a:spcBef>
              <a:buClrTx/>
              <a:buSzTx/>
              <a:buFontTx/>
            </a:pPr>
            <a:r>
              <a:rPr lang="zh-CN" sz="28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资料显示，美国在海湾战争中向伊拉克投掷94万多枚贫铀弹，总重量约320吨，对伊拉克的环境和人民的生活健康造成了严重破坏。伊拉克卫生部发布报告指出，伊拉克的癌症患者在海湾战争后大量增加，由1989年的6555人增加到1997年的10931人。</a:t>
            </a:r>
            <a:endParaRPr lang="zh-CN" sz="2800" b="1"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r" defTabSz="914400">
              <a:spcBef>
                <a:spcPts val="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0000FF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sz="2400" b="1">
                <a:solidFill>
                  <a:srgbClr val="0000FF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《2001年的美国人权纪录》</a:t>
            </a:r>
            <a:endParaRPr lang="zh-CN" sz="2400" b="1">
              <a:solidFill>
                <a:srgbClr val="0000FF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04720" y="1525905"/>
            <a:ext cx="7202170" cy="12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美国标榜“人权”，但美国国内仍存在种族歧视、民族不平等问题。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3925" y="3806825"/>
            <a:ext cx="7212965" cy="14776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ysClr val="window" lastClr="FFFFFF"/>
          </a:fontRef>
        </p:style>
        <p:txBody>
          <a:bodyPr rtlCol="0" anchor="ctr"/>
          <a:p>
            <a:pPr indent="457200" algn="l" fontAlgn="auto"/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美国在海湾战争期间投掷的大量贫铀弹，对自然环境和人民健康造成严重破坏。显然，这也是与它标榜的“人权”相违背的。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3" grpId="0" bldLvl="0" animBg="1"/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65910" y="687705"/>
            <a:ext cx="933132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/>
              <a:t>央视新闻网3月18日报道，联合国人权理事会第46次会议17日审议美国国别人权审议结果，此次审议</a:t>
            </a:r>
            <a:r>
              <a:rPr lang="zh-CN" altLang="en-US" sz="3200" b="1">
                <a:solidFill>
                  <a:srgbClr val="FF0000"/>
                </a:solidFill>
              </a:rPr>
              <a:t>再次敲碎了美国人权状况的“滤镜”，系统暴露出其在人权问题上的阴暗面</a:t>
            </a:r>
            <a:r>
              <a:rPr lang="zh-CN" altLang="en-US" sz="3200" b="1"/>
              <a:t>。在这次审议期间，116个国家的代表对美国人权状况进行了评议。这些国家代表和有关联合国机构及非政府组织一起，以各种形式</a:t>
            </a:r>
            <a:r>
              <a:rPr lang="zh-CN" altLang="en-US" sz="3200" b="1">
                <a:solidFill>
                  <a:srgbClr val="FF0000"/>
                </a:solidFill>
              </a:rPr>
              <a:t>对美国提出了347条人权改进意见</a:t>
            </a:r>
            <a:r>
              <a:rPr lang="zh-CN" altLang="en-US" sz="3200" b="1"/>
              <a:t>。尽管美国代表坚称对本国人权纪录“感到自豪”，但是无数事实和数字却揭示了迥然不同的故事，显示出</a:t>
            </a:r>
            <a:r>
              <a:rPr lang="zh-CN" altLang="en-US" sz="3200" b="1">
                <a:solidFill>
                  <a:srgbClr val="FF0000"/>
                </a:solidFill>
              </a:rPr>
              <a:t>美国人权记录的“一地鸡毛”</a:t>
            </a:r>
            <a:r>
              <a:rPr lang="zh-CN" altLang="en-US" sz="3200" b="1"/>
              <a:t>。</a:t>
            </a:r>
            <a:endParaRPr lang="zh-CN" altLang="en-US" sz="3200" b="1"/>
          </a:p>
        </p:txBody>
      </p:sp>
      <p:sp>
        <p:nvSpPr>
          <p:cNvPr id="4" name="文本框 8"/>
          <p:cNvSpPr txBox="1"/>
          <p:nvPr/>
        </p:nvSpPr>
        <p:spPr>
          <a:xfrm>
            <a:off x="1285875" y="2664460"/>
            <a:ext cx="9009380" cy="2015722"/>
          </a:xfrm>
          <a:prstGeom prst="wedgeRoundRectCallout">
            <a:avLst>
              <a:gd name="adj1" fmla="val -18300"/>
              <a:gd name="adj2" fmla="val -96876"/>
              <a:gd name="adj3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</a:ln>
        </p:spPr>
        <p:txBody>
          <a:bodyPr wrap="square" anchor="t">
            <a:spAutoFit/>
          </a:bodyPr>
          <a:p>
            <a:pPr lvl="0" algn="ctr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美国的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人道主义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实质：</a:t>
            </a:r>
            <a:r>
              <a:rPr lang="zh-CN" sz="2800" b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美国所谓的“人权”和“正义”，是美国企图利用它作为世界上唯一的超级大国地位，</a:t>
            </a:r>
            <a:r>
              <a:rPr lang="zh-CN" sz="2800" b="1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加紧推行霸权主义，实施自己称霸世界的野心，最终实现领导世界的全球战略目标的工具。</a:t>
            </a:r>
            <a:endParaRPr lang="zh-CN" sz="2800" b="1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8"/>
          <p:cNvSpPr txBox="1"/>
          <p:nvPr/>
        </p:nvSpPr>
        <p:spPr>
          <a:xfrm>
            <a:off x="1597660" y="323850"/>
            <a:ext cx="79889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历史上美国曾经也打着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人权高于主权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的幌子干涉中国内政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6205" y="1400810"/>
            <a:ext cx="5914390" cy="2934970"/>
            <a:chOff x="1627" y="1842"/>
            <a:chExt cx="8479" cy="3521"/>
          </a:xfrm>
        </p:grpSpPr>
        <p:pic>
          <p:nvPicPr>
            <p:cNvPr id="4" name="图片 3" descr="特朗普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27" y="1843"/>
              <a:ext cx="3197" cy="3521"/>
            </a:xfrm>
            <a:prstGeom prst="rect">
              <a:avLst/>
            </a:prstGeom>
          </p:spPr>
        </p:pic>
        <p:pic>
          <p:nvPicPr>
            <p:cNvPr id="6" name="图片 5" descr="特朗普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4" y="1842"/>
              <a:ext cx="5282" cy="3521"/>
            </a:xfrm>
            <a:prstGeom prst="rect">
              <a:avLst/>
            </a:prstGeom>
          </p:spPr>
        </p:pic>
      </p:grpSp>
      <p:sp>
        <p:nvSpPr>
          <p:cNvPr id="12" name="Text Box 8"/>
          <p:cNvSpPr txBox="1"/>
          <p:nvPr/>
        </p:nvSpPr>
        <p:spPr>
          <a:xfrm>
            <a:off x="332740" y="4739005"/>
            <a:ext cx="11221720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 algn="l" defTabSz="914400" fontAlgn="base">
              <a:lnSpc>
                <a:spcPts val="374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2019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美国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、众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议院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不顾中国政府多次强烈反对，先后通过了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香港人权与民主法案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》。</a:t>
            </a:r>
            <a:endParaRPr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defTabSz="914400" fontAlgn="base">
              <a:lnSpc>
                <a:spcPts val="3740"/>
              </a:lnSpc>
            </a:pPr>
            <a:r>
              <a:rPr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美国总统特朗普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27日签署“</a:t>
            </a:r>
            <a:r>
              <a:rPr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香港人权与民主法案</a:t>
            </a:r>
            <a:r>
              <a:rPr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”。</a:t>
            </a:r>
            <a:endParaRPr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C:\Users\HP\Desktop\U612P22T1D796922F1DT20191201163807.pngU612P22T1D796922F1DT201912011638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0595" y="1401445"/>
            <a:ext cx="6139180" cy="29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36420" y="1054100"/>
            <a:ext cx="8350250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面对美国的“人权外交'，我们应该怎么办？</a:t>
            </a:r>
            <a:endParaRPr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双波形 5"/>
          <p:cNvSpPr/>
          <p:nvPr/>
        </p:nvSpPr>
        <p:spPr>
          <a:xfrm>
            <a:off x="6264275" y="1637665"/>
            <a:ext cx="5224780" cy="4981575"/>
          </a:xfrm>
          <a:prstGeom prst="doubleWave">
            <a:avLst>
              <a:gd name="adj1" fmla="val 6250"/>
              <a:gd name="adj2" fmla="val 31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我们应当坚决反对将人权与各种援助，甚至互惠性的贸易往来挂钩，不接受把人权作为交往的条件，这有损于国家的主权完整和国家尊严。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bd94e9eba033461f8620e1cce1f71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2130425"/>
            <a:ext cx="5207000" cy="345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ldLvl="0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王毅：美国干涉中国的老毛病要改改了！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640" y="149860"/>
            <a:ext cx="11093450" cy="6142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713730" y="2285367"/>
            <a:ext cx="2514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苏联解体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708660"/>
            <a:ext cx="11028680" cy="403098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zh-CN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材料：</a:t>
            </a:r>
            <a:r>
              <a:rPr 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20</a:t>
            </a: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世纪</a:t>
            </a:r>
            <a:r>
              <a:rPr 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80</a:t>
            </a: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年代末以后，美国成了唯一超级大国，它的战略目标就是要建立在</a:t>
            </a: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美国主宰下的</a:t>
            </a:r>
            <a:r>
              <a:rPr lang="zh-CN" altLang="en-US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单极</a:t>
            </a: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世界或叫做</a:t>
            </a:r>
            <a:r>
              <a:rPr 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美国统治下的和平</a:t>
            </a:r>
            <a:r>
              <a:rPr 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”</a:t>
            </a: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。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但是，另一方面</a:t>
            </a:r>
            <a:r>
              <a:rPr lang="en-US" b="1" dirty="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,</a:t>
            </a:r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其他一些大国或力量中心，如</a:t>
            </a: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欧盟、俄罗斯、中国、印度、巴西</a:t>
            </a:r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在崛起，它们的综合国力正在发展壮大，它们主张国际关系民主化、</a:t>
            </a:r>
            <a:r>
              <a:rPr lang="zh-CN" altLang="en-US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多元化</a:t>
            </a:r>
            <a:r>
              <a:rPr lang="zh-CN" altLang="en-US" b="1" dirty="0"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，反对由任何一个大国主宰世界事务。  </a:t>
            </a: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 </a:t>
            </a:r>
            <a:endParaRPr lang="zh-CN" altLang="en-US" b="1" dirty="0">
              <a:solidFill>
                <a:srgbClr val="000000"/>
              </a:solidFill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  <a:p>
            <a:pPr marL="0" lvl="0" indent="0" algn="ctr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                   </a:t>
            </a:r>
            <a:r>
              <a:rPr 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——</a:t>
            </a: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斯塔夫里阿诺斯</a:t>
            </a:r>
            <a:r>
              <a:rPr lang="en-US" altLang="zh-CN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《</a:t>
            </a:r>
            <a:r>
              <a:rPr lang="zh-CN" altLang="en-US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全球通史</a:t>
            </a:r>
            <a:r>
              <a:rPr lang="en-US" altLang="zh-CN" b="1" dirty="0">
                <a:solidFill>
                  <a:srgbClr val="00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》</a:t>
            </a:r>
            <a:endParaRPr lang="zh-CN" altLang="en-US"/>
          </a:p>
          <a:p>
            <a:pPr marL="0" lvl="0" indent="0" algn="ctr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  </a:t>
            </a:r>
            <a:endParaRPr b="1"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9710" y="4638675"/>
            <a:ext cx="691832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</a:rPr>
              <a:t>美国企图建立单极世界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787400" y="4739640"/>
            <a:ext cx="1212215" cy="58356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美国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787389" y="5585217"/>
            <a:ext cx="1111354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世界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59710" y="5585460"/>
            <a:ext cx="673608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</a:rPr>
              <a:t>世界朝着多极化方向发展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2" grpId="0"/>
      <p:bldP spid="7" grpId="0" bldLvl="0" animBg="1"/>
      <p:bldP spid="4" grpId="0" bldLvl="0" animBg="1"/>
      <p:bldP spid="12" grpId="0" bldLvl="0" animBg="1"/>
      <p:bldP spid="13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5955" y="1054100"/>
            <a:ext cx="9816465" cy="13836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欧盟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作为目前世界上</a:t>
            </a:r>
            <a:r>
              <a:rPr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最大的经济体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，具有雄厚的经济、科技和军事实力，</a:t>
            </a:r>
            <a:r>
              <a:rPr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希望摆脱对美国的依赖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，而且在国际事务中发挥着日益重要的作用，因此成为多极中强有力的一极。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6065" y="2618740"/>
            <a:ext cx="9801225" cy="3709670"/>
            <a:chOff x="2812" y="4615"/>
            <a:chExt cx="15435" cy="5842"/>
          </a:xfrm>
        </p:grpSpPr>
        <p:pic>
          <p:nvPicPr>
            <p:cNvPr id="21508" name="图片 18435" descr="xinsrc_12040113091455018341">
              <a:hlinkClick r:id="rId1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9" y="4855"/>
              <a:ext cx="3886" cy="56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12650" y="4615"/>
              <a:ext cx="5597" cy="4797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B42B1A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wrap="square" rtlCol="0" anchor="t">
              <a:spAutoFit/>
            </a:bodyPr>
            <a:p>
              <a:pPr lvl="0" indent="457200" algn="l" defTabSz="914400" fontAlgn="auto">
                <a:spcBef>
                  <a:spcPts val="0"/>
                </a:spcBef>
                <a:buClrTx/>
                <a:buSzTx/>
                <a:buFontTx/>
              </a:pPr>
              <a:r>
                <a:rPr lang="zh-CN" sz="3200" b="1">
                  <a:latin typeface="Calibri" panose="020F0502020204030204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欧盟委员会前主席普罗迪称，欧洲的一个主要目标是建立“一个</a:t>
              </a:r>
              <a:r>
                <a:rPr lang="zh-CN" sz="3200" b="1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和美国平起平坐</a:t>
              </a:r>
              <a:r>
                <a:rPr lang="zh-CN" sz="3200" b="1">
                  <a:latin typeface="Calibri" panose="020F0502020204030204" charset="0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的欧洲大陆上的超级大国”。</a:t>
              </a:r>
              <a:endParaRPr lang="zh-CN" sz="3200" b="1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5125" name="Picture 11" descr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2" y="5925"/>
              <a:ext cx="5018" cy="3400"/>
            </a:xfrm>
            <a:prstGeom prst="rect">
              <a:avLst/>
            </a:prstGeom>
            <a:noFill/>
            <a:ln w="9525"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68325" y="1739265"/>
            <a:ext cx="109340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25000"/>
              </a:lnSpc>
            </a:pPr>
            <a:r>
              <a:rPr altLang="zh-CN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altLang="zh-CN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课  </a:t>
            </a:r>
            <a:r>
              <a:rPr lang="zh-CN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冷战后的世界格局</a:t>
            </a:r>
            <a:endParaRPr lang="zh-CN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9665" y="229235"/>
            <a:ext cx="9445625" cy="586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15000"/>
              </a:lnSpc>
            </a:pPr>
            <a:r>
              <a:rPr lang="zh-CN" altLang="zh-CN" sz="2400" b="1">
                <a:solidFill>
                  <a:srgbClr val="0065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课标：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初步了解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冷战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后世界多极化的发展趋势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33060" y="229235"/>
            <a:ext cx="2226945" cy="641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2" name="椭圆 1"/>
          <p:cNvSpPr/>
          <p:nvPr/>
        </p:nvSpPr>
        <p:spPr>
          <a:xfrm>
            <a:off x="4310380" y="229235"/>
            <a:ext cx="1122680" cy="641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06145" y="229235"/>
            <a:ext cx="10596245" cy="1173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 defTabSz="914400" fontAlgn="base">
              <a:lnSpc>
                <a:spcPct val="110000"/>
              </a:lnSpc>
              <a:buFont typeface="Arial" panose="020B0604020202020204" pitchFamily="34" charset="0"/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世界格局：</a:t>
            </a:r>
            <a:r>
              <a:rPr lang="zh-CN" altLang="en-US" sz="3200" b="1" dirty="0" smtClea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一种</a:t>
            </a:r>
            <a:r>
              <a:rPr lang="zh-CN" altLang="en-US" sz="3200" b="1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相对稳定</a:t>
            </a:r>
            <a:r>
              <a:rPr lang="zh-CN" altLang="en-US" sz="3200" b="1" dirty="0" smtClea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的国际关系。</a:t>
            </a:r>
            <a:r>
              <a:rPr kumimoji="1" lang="zh-CN" altLang="en-US" sz="3200" b="1" dirty="0" smtClea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决定国际关系变化的主要原因是</a:t>
            </a:r>
            <a:r>
              <a:rPr kumimoji="1" lang="zh-CN" altLang="en-US" sz="3200" b="1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各国实力</a:t>
            </a:r>
            <a:r>
              <a:rPr kumimoji="1" lang="zh-CN" altLang="en-US" sz="3200" b="1" dirty="0" smtClea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的对比是否发生了重大</a:t>
            </a:r>
            <a:r>
              <a:rPr kumimoji="1" lang="zh-CN" altLang="en-US" sz="3200" b="1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变化</a:t>
            </a:r>
            <a:r>
              <a:rPr kumimoji="1" lang="zh-CN" altLang="en-US" sz="3200" b="1" dirty="0" smtClea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kumimoji="1" lang="zh-CN" altLang="en-US" sz="3200" b="1" dirty="0" smtClean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8325" y="3076575"/>
            <a:ext cx="10407650" cy="2529840"/>
            <a:chOff x="1417" y="4149"/>
            <a:chExt cx="16390" cy="3984"/>
          </a:xfrm>
        </p:grpSpPr>
        <p:pic>
          <p:nvPicPr>
            <p:cNvPr id="2050" name="Picture 2" descr="http://img1.cache.netease.com/catchpic/F/FD/FD8868A0D5DADE8FA19899136D690FC8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1417" y="4149"/>
              <a:ext cx="5893" cy="3984"/>
            </a:xfrm>
            <a:prstGeom prst="rect">
              <a:avLst/>
            </a:prstGeom>
            <a:noFill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7" y="4149"/>
              <a:ext cx="2887" cy="3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04" name="图片 3"/>
            <p:cNvPicPr>
              <a:picLocks noChangeAspect="1"/>
            </p:cNvPicPr>
            <p:nvPr/>
          </p:nvPicPr>
          <p:blipFill>
            <a:blip r:embed="rId3"/>
            <a:srcRect l="6739"/>
            <a:stretch>
              <a:fillRect/>
            </a:stretch>
          </p:blipFill>
          <p:spPr>
            <a:xfrm>
              <a:off x="10847" y="4149"/>
              <a:ext cx="6961" cy="398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5" grpId="0" bldLvl="0" animBg="1"/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4600" y="218440"/>
            <a:ext cx="7162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1955" y="996315"/>
            <a:ext cx="11389360" cy="101473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日本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是仅次于美国、中国的世界第三大经济强国。20世纪末</a:t>
            </a:r>
            <a:r>
              <a:rPr lang="zh-CN"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其军费开支居世界第二</a:t>
            </a:r>
            <a:r>
              <a:rPr lang="zh-CN"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同时日本在积极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谋求世界政治大国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的地位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3250" y="2279650"/>
            <a:ext cx="11471910" cy="4173220"/>
            <a:chOff x="306" y="4115"/>
            <a:chExt cx="18066" cy="6572"/>
          </a:xfrm>
        </p:grpSpPr>
        <p:pic>
          <p:nvPicPr>
            <p:cNvPr id="26625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9" y="5326"/>
              <a:ext cx="9033" cy="53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26" name="文本框 4"/>
            <p:cNvSpPr txBox="1"/>
            <p:nvPr/>
          </p:nvSpPr>
          <p:spPr>
            <a:xfrm>
              <a:off x="10612" y="4241"/>
              <a:ext cx="648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日本</a:t>
              </a:r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出云</a:t>
              </a:r>
              <a:r>
                <a:rPr lang="en-US" altLang="zh-CN"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号准航母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1512" name="Picture 6" descr="200901290000262jq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" y="5063"/>
              <a:ext cx="9100" cy="51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4"/>
            <p:cNvSpPr txBox="1"/>
            <p:nvPr/>
          </p:nvSpPr>
          <p:spPr>
            <a:xfrm>
              <a:off x="1248" y="4115"/>
              <a:ext cx="648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sz="28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日本汽车工业</a:t>
              </a:r>
              <a:endPara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01620"/>
            <a:ext cx="6522720" cy="373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1684020" y="202565"/>
            <a:ext cx="716280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000" b="1" dirty="0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3000" b="1" dirty="0">
              <a:solidFill>
                <a:schemeClr val="tx1"/>
              </a:solidFill>
              <a:uFillTx/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510" y="755650"/>
            <a:ext cx="12048490" cy="23996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改革开放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，经济快速发展，国家综合实力显著增强。2010年，中国的经济规模已经位居世界第二，仅次于美国。在疫情大考之下，2020年我国国内生产总值达到15万亿美元左右，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稳居世界第二。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2020年中国成为全球唯一实现经济正增长的主要经济体</a:t>
            </a:r>
            <a:r>
              <a:rPr lang="zh-CN"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3000" b="1"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中国的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和平崛起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对世界格局产生了重大影响。</a:t>
            </a:r>
            <a:endParaRPr sz="3000" b="1"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3558" name="Picture 11" descr="https://timgsa.baidu.com/timg?image&amp;quality=80&amp;size=b9999_10000&amp;sec=1535538295239&amp;di=79e709207429faf895aec56d822439f4&amp;imgtype=0&amp;src=http%3A%2F%2Flishi.zhuixue.net%2Fuploads%2Fallimg%2F151101%2F1-15110100322926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9650" y="3336925"/>
            <a:ext cx="5993130" cy="3521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000" b="1" dirty="0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3000" b="1" dirty="0">
              <a:solidFill>
                <a:schemeClr val="tx1"/>
              </a:solidFill>
              <a:uFillTx/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5730" y="1002030"/>
            <a:ext cx="9563735" cy="1938020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俄罗斯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作为地跨欧亚大陆的大国，虽然经历了苏联解体带来的动荡，但经济基础好，人口素质高，至今仍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具有较强的军事和科技实力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。它继续作为拥有足以毁灭美国的军事力量而存在，仍然是多极化力量中重要的一极。</a:t>
            </a:r>
            <a:endParaRPr sz="3000" b="1"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98930" y="3443605"/>
            <a:ext cx="8686165" cy="3091815"/>
            <a:chOff x="2784" y="5464"/>
            <a:chExt cx="13679" cy="4869"/>
          </a:xfrm>
        </p:grpSpPr>
        <p:grpSp>
          <p:nvGrpSpPr>
            <p:cNvPr id="3" name="组合 18"/>
            <p:cNvGrpSpPr/>
            <p:nvPr/>
          </p:nvGrpSpPr>
          <p:grpSpPr>
            <a:xfrm rot="0">
              <a:off x="2784" y="5493"/>
              <a:ext cx="7451" cy="4841"/>
              <a:chOff x="3097696" y="3466701"/>
              <a:chExt cx="5681412" cy="3295219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3097696" y="3466701"/>
                <a:ext cx="5681412" cy="329521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602694" y="3479043"/>
                <a:ext cx="4970055" cy="493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00">
                        <a:alpha val="80000"/>
                      </a:srgbClr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p>
                <a:pPr marR="0" algn="ctr" defTabSz="914400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kumimoji="0" lang="zh-CN" altLang="en-US" sz="2400" b="1" kern="1200" cap="none" spc="0" normalizeH="0" baseline="0" noProof="1">
                    <a:solidFill>
                      <a:srgbClr val="0000FF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+mn-ea"/>
                  </a:rPr>
                  <a:t>阅兵式上的俄罗斯战略导弹</a:t>
                </a:r>
                <a:endParaRPr kumimoji="0" lang="zh-CN" altLang="en-US" sz="2400" b="1" kern="1200" cap="none" spc="0" normalizeH="0" baseline="0" noProof="1">
                  <a:solidFill>
                    <a:srgbClr val="0000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endParaRPr>
              </a:p>
            </p:txBody>
          </p:sp>
        </p:grpSp>
        <p:pic>
          <p:nvPicPr>
            <p:cNvPr id="28676" name="图片 368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27" y="5464"/>
              <a:ext cx="6036" cy="484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425065" y="215900"/>
            <a:ext cx="716280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000" b="1" dirty="0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3000" b="1" dirty="0">
              <a:solidFill>
                <a:schemeClr val="tx1"/>
              </a:solidFill>
              <a:uFillTx/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48105" y="1205865"/>
            <a:ext cx="9316720" cy="147637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广大发展中国家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的人口占全世界人口总数的3/4，它们的总体实力在不断增强，国际影响不断扩大，</a:t>
            </a:r>
            <a:r>
              <a:rPr sz="3000" b="1">
                <a:solidFill>
                  <a:srgbClr val="FF0000"/>
                </a:solidFill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成为推动世界多极化趋势发展的一支不可忽视的力量</a:t>
            </a:r>
            <a:r>
              <a:rPr sz="3000" b="1">
                <a:latin typeface="微软雅黑" panose="020B050302020402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sz="3000" b="1">
              <a:latin typeface="微软雅黑" panose="020B050302020402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6775" y="2682240"/>
            <a:ext cx="9992360" cy="3950335"/>
            <a:chOff x="2425" y="3992"/>
            <a:chExt cx="14038" cy="6221"/>
          </a:xfrm>
        </p:grpSpPr>
        <p:pic>
          <p:nvPicPr>
            <p:cNvPr id="29697" name="Picture 2" descr="http://p0.so.qhmsg.com/bdr/_240_/t0128b0b3829afe08cf.jpg"/>
            <p:cNvPicPr>
              <a:picLocks noChangeAspect="1"/>
            </p:cNvPicPr>
            <p:nvPr/>
          </p:nvPicPr>
          <p:blipFill>
            <a:blip r:embed="rId1"/>
            <a:srcRect l="4782"/>
            <a:stretch>
              <a:fillRect/>
            </a:stretch>
          </p:blipFill>
          <p:spPr>
            <a:xfrm>
              <a:off x="8502" y="4314"/>
              <a:ext cx="7961" cy="43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698" name="TextBox 3"/>
            <p:cNvSpPr txBox="1"/>
            <p:nvPr/>
          </p:nvSpPr>
          <p:spPr>
            <a:xfrm>
              <a:off x="9365" y="8615"/>
              <a:ext cx="6235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3000" b="1" dirty="0">
                  <a:solidFill>
                    <a:schemeClr val="tx1"/>
                  </a:solidFill>
                  <a:uFillTx/>
                  <a:latin typeface="微软雅黑" panose="020B0503020204020204" charset="0"/>
                  <a:ea typeface="微软雅黑" panose="020B0503020204020204" pitchFamily="34" charset="-122"/>
                </a:rPr>
                <a:t>习近平主持新兴市场国</a:t>
              </a:r>
              <a:endParaRPr lang="en-US" altLang="zh-CN" sz="3000" b="1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000" b="1" dirty="0">
                  <a:solidFill>
                    <a:schemeClr val="tx1"/>
                  </a:solidFill>
                  <a:uFillTx/>
                  <a:latin typeface="微软雅黑" panose="020B0503020204020204" charset="0"/>
                  <a:ea typeface="微软雅黑" panose="020B0503020204020204" pitchFamily="34" charset="-122"/>
                </a:rPr>
                <a:t>家与发展中国家对话会</a:t>
              </a:r>
              <a:endParaRPr lang="zh-CN" altLang="en-US" sz="3000" b="1" dirty="0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</a:endParaRPr>
            </a:p>
          </p:txBody>
        </p:sp>
        <p:pic>
          <p:nvPicPr>
            <p:cNvPr id="29700" name="图片 3789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" y="3992"/>
              <a:ext cx="6077" cy="49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1" name="文本框 37897"/>
            <p:cNvSpPr txBox="1"/>
            <p:nvPr/>
          </p:nvSpPr>
          <p:spPr>
            <a:xfrm>
              <a:off x="4046" y="8938"/>
              <a:ext cx="2835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000" b="1" dirty="0">
                  <a:solidFill>
                    <a:schemeClr val="tx1"/>
                  </a:solidFill>
                  <a:uFillTx/>
                  <a:latin typeface="微软雅黑" panose="020B0503020204020204" charset="0"/>
                  <a:ea typeface="微软雅黑" panose="020B0503020204020204" pitchFamily="34" charset="-122"/>
                </a:rPr>
                <a:t>金砖国家</a:t>
              </a:r>
              <a:endParaRPr lang="zh-CN" altLang="en-US" sz="3000" b="1" dirty="0">
                <a:solidFill>
                  <a:schemeClr val="tx1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640" y="958215"/>
            <a:ext cx="3667125" cy="4523105"/>
          </a:xfrm>
          <a:prstGeom prst="rect">
            <a:avLst/>
          </a:prstGeom>
          <a:solidFill>
            <a:srgbClr val="EDEDED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世界银行公布的2003年世界GDP排名：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美国：10,8572亿美元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日本：4,2907亿美元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德国：2,3862亿美元 </a:t>
            </a:r>
            <a:b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英国：1,7750亿美元 </a:t>
            </a:r>
            <a:b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法国：1,7316亿美元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意大利：1,4554亿美元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</a:t>
            </a:r>
            <a:r>
              <a:rPr lang="en-US" altLang="zh-CN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中国：1,3720亿美元 </a:t>
            </a:r>
            <a:endParaRPr lang="zh-CN" altLang="en-US" sz="2400" b="1" u="sng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加拿大：8505亿美元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西班牙：8271亿美元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墨西哥：6116亿美元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69885" y="958215"/>
            <a:ext cx="3770630" cy="4523740"/>
          </a:xfrm>
          <a:prstGeom prst="rect">
            <a:avLst/>
          </a:prstGeom>
          <a:solidFill>
            <a:srgbClr val="EDEDED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世界银行公布的2018全球各国GDP排行：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美国：19.56万亿美元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中国：13.17万亿美元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日本：4.34万亿美元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德国：3.6万亿美元</a:t>
            </a:r>
            <a:b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英国：3.23万亿美元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印度： 2.61万亿美元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法国：2.59万亿美元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意大利：1.93万亿美元 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巴西：1.76万亿美元</a:t>
            </a:r>
            <a:b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加拿大：1.68万亿美元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6725" y="958215"/>
            <a:ext cx="3505200" cy="4523105"/>
          </a:xfrm>
          <a:prstGeom prst="rect">
            <a:avLst/>
          </a:prstGeom>
          <a:solidFill>
            <a:srgbClr val="EDEDED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世界银行公布的2013全球各国GDP排行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 国: 15.83万亿美元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 u="sng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 国: 8.3万亿美元</a:t>
            </a:r>
            <a:endParaRPr lang="zh-CN" altLang="en-US" sz="2400" b="1" u="sng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 本: 5.3万亿美元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德 国: 3.4万亿美元</a:t>
            </a:r>
            <a:endParaRPr lang="zh-CN" altLang="en-US" sz="24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法 国: 2.6万亿美元</a:t>
            </a:r>
            <a:endParaRPr lang="zh-CN" altLang="en-US" sz="24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 国: 2.5万亿美元</a:t>
            </a:r>
            <a:endParaRPr lang="zh-CN" altLang="en-US" sz="24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巴 西: 2.3万亿美元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意大利: 2.1万亿美元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俄罗斯: 2.0万亿美元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印 度: 1.8万亿美元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文本框 8"/>
          <p:cNvSpPr txBox="1"/>
          <p:nvPr/>
        </p:nvSpPr>
        <p:spPr>
          <a:xfrm>
            <a:off x="2438400" y="5871845"/>
            <a:ext cx="7316470" cy="640079"/>
          </a:xfrm>
          <a:prstGeom prst="wedgeRoundRectCallout">
            <a:avLst>
              <a:gd name="adj1" fmla="val -14068"/>
              <a:gd name="adj2" fmla="val -991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lvl="0" algn="ctr" defTabSz="914400">
              <a:spcBef>
                <a:spcPts val="0"/>
              </a:spcBef>
              <a:buClrTx/>
              <a:buSzTx/>
              <a:buFontTx/>
            </a:pPr>
            <a:r>
              <a:rPr sz="3200" b="1">
                <a:solidFill>
                  <a:srgbClr val="0000FF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美国</a:t>
            </a:r>
            <a:r>
              <a:rPr sz="3200" b="1"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在当今世界格局中处于</a:t>
            </a:r>
            <a:r>
              <a:rPr sz="3200" b="1">
                <a:solidFill>
                  <a:srgbClr val="0000FF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优势地位</a:t>
            </a:r>
            <a:r>
              <a:rPr sz="3200" b="1"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！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bldLvl="0" animBg="1"/>
      <p:bldP spid="3" grpId="0" bldLvl="0" animBg="1"/>
      <p:bldP spid="6" grpId="0" bldLvl="0" animBg="1"/>
      <p:bldP spid="1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二、世界多极化趋势的发展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10249"/>
          <p:cNvGrpSpPr/>
          <p:nvPr/>
        </p:nvGrpSpPr>
        <p:grpSpPr bwMode="auto">
          <a:xfrm>
            <a:off x="531496" y="1598295"/>
            <a:ext cx="3433763" cy="3206750"/>
            <a:chOff x="0" y="0"/>
            <a:chExt cx="2403" cy="2404"/>
          </a:xfrm>
        </p:grpSpPr>
        <p:pic>
          <p:nvPicPr>
            <p:cNvPr id="8214" name="对象 10250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3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文本框 10251"/>
            <p:cNvSpPr txBox="1">
              <a:spLocks noChangeArrowheads="1"/>
            </p:cNvSpPr>
            <p:nvPr/>
          </p:nvSpPr>
          <p:spPr bwMode="auto">
            <a:xfrm>
              <a:off x="771" y="725"/>
              <a:ext cx="862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9600" b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</a:t>
              </a:r>
              <a:endParaRPr lang="zh-CN" altLang="en-US" sz="96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0252"/>
          <p:cNvGrpSpPr/>
          <p:nvPr/>
        </p:nvGrpSpPr>
        <p:grpSpPr bwMode="auto">
          <a:xfrm>
            <a:off x="6812915" y="2273656"/>
            <a:ext cx="1295400" cy="1213447"/>
            <a:chOff x="0" y="103"/>
            <a:chExt cx="952" cy="850"/>
          </a:xfrm>
        </p:grpSpPr>
        <p:sp>
          <p:nvSpPr>
            <p:cNvPr id="8212" name="椭圆 10253"/>
            <p:cNvSpPr>
              <a:spLocks noChangeArrowheads="1"/>
            </p:cNvSpPr>
            <p:nvPr/>
          </p:nvSpPr>
          <p:spPr bwMode="auto">
            <a:xfrm>
              <a:off x="0" y="103"/>
              <a:ext cx="952" cy="8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57686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13" name="文本框 10254"/>
            <p:cNvSpPr txBox="1">
              <a:spLocks noChangeArrowheads="1"/>
            </p:cNvSpPr>
            <p:nvPr/>
          </p:nvSpPr>
          <p:spPr bwMode="auto">
            <a:xfrm>
              <a:off x="188" y="203"/>
              <a:ext cx="453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4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0255"/>
          <p:cNvGrpSpPr/>
          <p:nvPr/>
        </p:nvGrpSpPr>
        <p:grpSpPr bwMode="auto">
          <a:xfrm>
            <a:off x="5512435" y="2328117"/>
            <a:ext cx="1499235" cy="1372028"/>
            <a:chOff x="0" y="144"/>
            <a:chExt cx="1179" cy="1036"/>
          </a:xfrm>
        </p:grpSpPr>
        <p:sp>
          <p:nvSpPr>
            <p:cNvPr id="8210" name="椭圆 10256"/>
            <p:cNvSpPr>
              <a:spLocks noChangeArrowheads="1"/>
            </p:cNvSpPr>
            <p:nvPr/>
          </p:nvSpPr>
          <p:spPr bwMode="auto">
            <a:xfrm>
              <a:off x="0" y="144"/>
              <a:ext cx="1179" cy="103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11" name="文本框 10257"/>
            <p:cNvSpPr txBox="1">
              <a:spLocks noChangeArrowheads="1"/>
            </p:cNvSpPr>
            <p:nvPr/>
          </p:nvSpPr>
          <p:spPr bwMode="auto">
            <a:xfrm>
              <a:off x="209" y="252"/>
              <a:ext cx="771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6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</a:t>
              </a:r>
              <a:endParaRPr lang="zh-CN" altLang="en-US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0258"/>
          <p:cNvGrpSpPr/>
          <p:nvPr/>
        </p:nvGrpSpPr>
        <p:grpSpPr bwMode="auto">
          <a:xfrm>
            <a:off x="4184016" y="2541272"/>
            <a:ext cx="1576388" cy="1503363"/>
            <a:chOff x="0" y="0"/>
            <a:chExt cx="1089" cy="1043"/>
          </a:xfrm>
        </p:grpSpPr>
        <p:sp>
          <p:nvSpPr>
            <p:cNvPr id="8208" name="椭圆 10259"/>
            <p:cNvSpPr>
              <a:spLocks noChangeArrowheads="1"/>
            </p:cNvSpPr>
            <p:nvPr/>
          </p:nvSpPr>
          <p:spPr bwMode="auto">
            <a:xfrm>
              <a:off x="0" y="0"/>
              <a:ext cx="1089" cy="104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1818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9" name="文本框 10260"/>
            <p:cNvSpPr txBox="1">
              <a:spLocks noChangeArrowheads="1"/>
            </p:cNvSpPr>
            <p:nvPr/>
          </p:nvSpPr>
          <p:spPr bwMode="auto">
            <a:xfrm>
              <a:off x="272" y="227"/>
              <a:ext cx="63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俄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0261"/>
          <p:cNvGrpSpPr/>
          <p:nvPr/>
        </p:nvGrpSpPr>
        <p:grpSpPr bwMode="auto">
          <a:xfrm>
            <a:off x="6144895" y="868680"/>
            <a:ext cx="1648599" cy="1500505"/>
            <a:chOff x="0" y="0"/>
            <a:chExt cx="1013" cy="1089"/>
          </a:xfrm>
        </p:grpSpPr>
        <p:sp>
          <p:nvSpPr>
            <p:cNvPr id="8206" name="椭圆 10262"/>
            <p:cNvSpPr>
              <a:spLocks noChangeArrowheads="1"/>
            </p:cNvSpPr>
            <p:nvPr/>
          </p:nvSpPr>
          <p:spPr bwMode="auto">
            <a:xfrm>
              <a:off x="0" y="0"/>
              <a:ext cx="1013" cy="1089"/>
            </a:xfrm>
            <a:prstGeom prst="ellipse">
              <a:avLst/>
            </a:prstGeom>
            <a:gradFill rotWithShape="1"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7" name="文本框 10263"/>
            <p:cNvSpPr txBox="1">
              <a:spLocks noChangeArrowheads="1"/>
            </p:cNvSpPr>
            <p:nvPr/>
          </p:nvSpPr>
          <p:spPr bwMode="auto">
            <a:xfrm>
              <a:off x="81" y="288"/>
              <a:ext cx="86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欧盟</a:t>
              </a:r>
              <a:endParaRPr lang="zh-CN" altLang="en-US" sz="4000" b="1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0870" y="3797300"/>
            <a:ext cx="7435850" cy="2024380"/>
            <a:chOff x="3650" y="6120"/>
            <a:chExt cx="11710" cy="3188"/>
          </a:xfrm>
        </p:grpSpPr>
        <p:grpSp>
          <p:nvGrpSpPr>
            <p:cNvPr id="3" name="组合 10242"/>
            <p:cNvGrpSpPr/>
            <p:nvPr/>
          </p:nvGrpSpPr>
          <p:grpSpPr bwMode="auto">
            <a:xfrm>
              <a:off x="3650" y="6120"/>
              <a:ext cx="11710" cy="3188"/>
              <a:chOff x="98" y="41"/>
              <a:chExt cx="4680" cy="1275"/>
            </a:xfrm>
          </p:grpSpPr>
          <p:grpSp>
            <p:nvGrpSpPr>
              <p:cNvPr id="8216" name="组合 10243"/>
              <p:cNvGrpSpPr/>
              <p:nvPr/>
            </p:nvGrpSpPr>
            <p:grpSpPr bwMode="auto">
              <a:xfrm>
                <a:off x="117" y="64"/>
                <a:ext cx="4661" cy="1252"/>
                <a:chOff x="0" y="0"/>
                <a:chExt cx="4661" cy="1252"/>
              </a:xfrm>
            </p:grpSpPr>
            <p:sp>
              <p:nvSpPr>
                <p:cNvPr id="8219" name="流程图: 摘录 10244"/>
                <p:cNvSpPr>
                  <a:spLocks noChangeArrowheads="1"/>
                </p:cNvSpPr>
                <p:nvPr/>
              </p:nvSpPr>
              <p:spPr bwMode="auto">
                <a:xfrm>
                  <a:off x="2105" y="798"/>
                  <a:ext cx="499" cy="454"/>
                </a:xfrm>
                <a:prstGeom prst="flowChartExtract">
                  <a:avLst/>
                </a:prstGeom>
                <a:gradFill rotWithShape="1">
                  <a:gsLst>
                    <a:gs pos="0">
                      <a:srgbClr val="FFBF00"/>
                    </a:gs>
                    <a:gs pos="10001">
                      <a:srgbClr val="F27300"/>
                    </a:gs>
                    <a:gs pos="25000">
                      <a:srgbClr val="8F0040"/>
                    </a:gs>
                    <a:gs pos="50000">
                      <a:srgbClr val="400040"/>
                    </a:gs>
                    <a:gs pos="80000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20" name="立方体 10245"/>
                <p:cNvSpPr>
                  <a:spLocks noChangeArrowheads="1"/>
                </p:cNvSpPr>
                <p:nvPr/>
              </p:nvSpPr>
              <p:spPr bwMode="auto">
                <a:xfrm rot="-760466">
                  <a:off x="0" y="503"/>
                  <a:ext cx="2448" cy="544"/>
                </a:xfrm>
                <a:prstGeom prst="cube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rgbClr val="1818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221" name="立方体 10246"/>
                <p:cNvSpPr>
                  <a:spLocks noChangeArrowheads="1"/>
                </p:cNvSpPr>
                <p:nvPr/>
              </p:nvSpPr>
              <p:spPr bwMode="auto">
                <a:xfrm rot="-760466">
                  <a:off x="2257" y="0"/>
                  <a:ext cx="2404" cy="544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/>
                <a:lstStyle/>
                <a:p>
                  <a:pPr eaLnBrk="1" hangingPunct="1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217" name="流程图: 直接访问存储器 10247"/>
              <p:cNvSpPr>
                <a:spLocks noChangeArrowheads="1"/>
              </p:cNvSpPr>
              <p:nvPr/>
            </p:nvSpPr>
            <p:spPr bwMode="auto">
              <a:xfrm rot="-6148246">
                <a:off x="1176" y="-505"/>
                <a:ext cx="128" cy="2284"/>
              </a:xfrm>
              <a:prstGeom prst="flowChartMagneticDrum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18" name="流程图: 直接访问存储器 10248"/>
              <p:cNvSpPr>
                <a:spLocks noChangeArrowheads="1"/>
              </p:cNvSpPr>
              <p:nvPr/>
            </p:nvSpPr>
            <p:spPr bwMode="auto">
              <a:xfrm rot="-6162323">
                <a:off x="3438" y="-981"/>
                <a:ext cx="146" cy="2190"/>
              </a:xfrm>
              <a:prstGeom prst="flowChartMagneticDrum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00" name="文本框 10264"/>
            <p:cNvSpPr txBox="1">
              <a:spLocks noChangeArrowheads="1"/>
            </p:cNvSpPr>
            <p:nvPr/>
          </p:nvSpPr>
          <p:spPr bwMode="auto">
            <a:xfrm rot="-828302">
              <a:off x="5951" y="7888"/>
              <a:ext cx="1618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一超</a:t>
              </a:r>
              <a:endPara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01" name="文本框 10265"/>
            <p:cNvSpPr txBox="1">
              <a:spLocks noChangeArrowheads="1"/>
            </p:cNvSpPr>
            <p:nvPr/>
          </p:nvSpPr>
          <p:spPr bwMode="auto">
            <a:xfrm rot="-735886">
              <a:off x="11618" y="6562"/>
              <a:ext cx="1863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多强</a:t>
              </a:r>
              <a:endParaRPr lang="zh-CN" altLang="en-US" sz="28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506595" y="1161415"/>
            <a:ext cx="1714500" cy="1379220"/>
            <a:chOff x="9785" y="1969"/>
            <a:chExt cx="2700" cy="2172"/>
          </a:xfrm>
        </p:grpSpPr>
        <p:sp>
          <p:nvSpPr>
            <p:cNvPr id="29" name="椭圆 28"/>
            <p:cNvSpPr>
              <a:spLocks noChangeArrowheads="1"/>
            </p:cNvSpPr>
            <p:nvPr/>
          </p:nvSpPr>
          <p:spPr bwMode="auto">
            <a:xfrm>
              <a:off x="9898" y="1969"/>
              <a:ext cx="2529" cy="2173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/>
            </a:gra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p>
              <a:pPr algn="ctr">
                <a:buFont typeface="Arial" panose="020B0604020202020204" pitchFamily="34" charset="0"/>
                <a:buNone/>
              </a:pPr>
              <a:endParaRPr lang="zh-CN" altLang="zh-CN" sz="2800" b="1">
                <a:solidFill>
                  <a:schemeClr val="bg1"/>
                </a:solidFill>
                <a:ea typeface="黑体" panose="02010600030101010101" pitchFamily="49" charset="-122"/>
              </a:endParaRPr>
            </a:p>
          </p:txBody>
        </p:sp>
        <p:sp>
          <p:nvSpPr>
            <p:cNvPr id="15" name="文本框 11297"/>
            <p:cNvSpPr txBox="1">
              <a:spLocks noChangeArrowheads="1"/>
            </p:cNvSpPr>
            <p:nvPr/>
          </p:nvSpPr>
          <p:spPr bwMode="auto">
            <a:xfrm>
              <a:off x="9785" y="2304"/>
              <a:ext cx="2701" cy="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广大发展中国家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8"/>
          <p:cNvSpPr txBox="1"/>
          <p:nvPr/>
        </p:nvSpPr>
        <p:spPr>
          <a:xfrm>
            <a:off x="5778500" y="4805045"/>
            <a:ext cx="5727065" cy="1180097"/>
          </a:xfrm>
          <a:prstGeom prst="wedgeRoundRectCallout">
            <a:avLst>
              <a:gd name="adj1" fmla="val -18300"/>
              <a:gd name="adj2" fmla="val -96876"/>
              <a:gd name="adj3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</a:ln>
        </p:spPr>
        <p:txBody>
          <a:bodyPr wrap="square" anchor="t">
            <a:spAutoFit/>
          </a:bodyPr>
          <a:p>
            <a:pPr lvl="0" algn="ctr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新的世界格局形成过程中</a:t>
            </a:r>
            <a:endParaRPr lang="zh-CN" sz="3200" b="1">
              <a:solidFill>
                <a:schemeClr val="tx1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具有</a:t>
            </a:r>
            <a:r>
              <a:rPr lang="zh-CN" sz="3200" b="1">
                <a:solidFill>
                  <a:srgbClr val="0000FF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决定性因素</a:t>
            </a:r>
            <a:r>
              <a:rPr lang="zh-CN" sz="3200" b="1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的是：</a:t>
            </a:r>
            <a:endParaRPr lang="zh-CN" sz="3200" b="1">
              <a:solidFill>
                <a:schemeClr val="tx1"/>
              </a:solidFill>
              <a:latin typeface="Calibri" panose="020F050202020403020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8"/>
          <p:cNvSpPr txBox="1"/>
          <p:nvPr/>
        </p:nvSpPr>
        <p:spPr>
          <a:xfrm>
            <a:off x="312420" y="1303655"/>
            <a:ext cx="9450070" cy="24545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B92920"/>
            </a:solidFill>
          </a:ln>
        </p:spPr>
        <p:txBody>
          <a:bodyPr wrap="square" anchor="t">
            <a:spAutoFit/>
          </a:bodyPr>
          <a:p>
            <a:pPr lvl="0" algn="ctr" defTabSz="914400"/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世纪世界格局的三次变动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3400" b="1" dirty="0">
                <a:latin typeface="微软雅黑" panose="020B0503020204020204" charset="0"/>
                <a:ea typeface="微软雅黑" panose="020B0503020204020204" pitchFamily="34" charset="-122"/>
                <a:cs typeface="+mn-ea"/>
              </a:rPr>
              <a:t>一战后世界格局：</a:t>
            </a:r>
            <a:endParaRPr lang="zh-CN" altLang="en-US" sz="3400" b="1" dirty="0">
              <a:solidFill>
                <a:srgbClr val="FF0000"/>
              </a:solidFill>
              <a:latin typeface="微软雅黑" panose="020B0503020204020204" charset="0"/>
              <a:ea typeface="微软雅黑" panose="020B0503020204020204" pitchFamily="34" charset="-122"/>
              <a:cs typeface="+mn-ea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3400" b="1" dirty="0">
                <a:latin typeface="微软雅黑" panose="020B0503020204020204" charset="0"/>
                <a:ea typeface="微软雅黑" panose="020B0503020204020204" pitchFamily="34" charset="-122"/>
                <a:cs typeface="+mn-ea"/>
                <a:sym typeface="+mn-ea"/>
              </a:rPr>
              <a:t>二战后世界格局：</a:t>
            </a:r>
            <a:endParaRPr lang="zh-CN" altLang="en-US" sz="3400" b="1" dirty="0">
              <a:latin typeface="微软雅黑" panose="020B0503020204020204" charset="0"/>
              <a:ea typeface="微软雅黑" panose="020B0503020204020204" pitchFamily="34" charset="-122"/>
              <a:cs typeface="+mn-ea"/>
              <a:sym typeface="+mn-ea"/>
            </a:endParaRPr>
          </a:p>
          <a:p>
            <a:pPr lvl="0" algn="l" defTabSz="914400">
              <a:buClrTx/>
              <a:buSzTx/>
              <a:buFontTx/>
            </a:pPr>
            <a:r>
              <a:rPr lang="zh-CN" altLang="en-US" sz="3400" b="1" dirty="0">
                <a:latin typeface="微软雅黑" panose="020B0503020204020204" charset="0"/>
                <a:ea typeface="微软雅黑" panose="020B0503020204020204" pitchFamily="34" charset="-122"/>
                <a:cs typeface="+mn-ea"/>
                <a:sym typeface="+mn-ea"/>
              </a:rPr>
              <a:t>冷战后世界格局：</a:t>
            </a:r>
            <a:endParaRPr lang="zh-CN" altLang="en-US" sz="3400" b="1" dirty="0">
              <a:solidFill>
                <a:srgbClr val="FF0000"/>
              </a:solidFill>
              <a:latin typeface="微软雅黑" panose="020B050302020402020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91345" y="5984875"/>
            <a:ext cx="20142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sz="3600" b="1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经济实力</a:t>
            </a:r>
            <a:endParaRPr lang="zh-CN" altLang="en-US" sz="3600" b="1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8575" y="1981835"/>
            <a:ext cx="38785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uFillTx/>
                <a:latin typeface="微软雅黑" panose="020B0503020204020204" charset="0"/>
                <a:ea typeface="微软雅黑" panose="020B0503020204020204" pitchFamily="34" charset="-122"/>
                <a:cs typeface="+mn-ea"/>
                <a:sym typeface="+mn-ea"/>
              </a:rPr>
              <a:t>凡尔赛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—华盛顿体系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33850" y="2553970"/>
            <a:ext cx="26250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 defTabSz="914400">
              <a:buClrTx/>
              <a:buSzTx/>
              <a:buFontTx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美苏两极格局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38575" y="3058795"/>
            <a:ext cx="54743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 defTabSz="914400">
              <a:buClrTx/>
              <a:buSzTx/>
              <a:buFontTx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一超多强，向多极化方向发展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34" grpId="0" bldLvl="0" animBg="1"/>
      <p:bldP spid="2" grpId="0"/>
      <p:bldP spid="22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三、建立国际新秩序的努力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699" name="文本框 1"/>
          <p:cNvSpPr txBox="1"/>
          <p:nvPr/>
        </p:nvSpPr>
        <p:spPr>
          <a:xfrm>
            <a:off x="749300" y="3569970"/>
            <a:ext cx="1524000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意义：</a:t>
            </a:r>
            <a:endParaRPr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807720" y="1663700"/>
            <a:ext cx="1676400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时间：</a:t>
            </a:r>
            <a:endParaRPr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06675" y="1663700"/>
            <a:ext cx="154495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1961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6115" y="4519930"/>
            <a:ext cx="461581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标志着广大发展中国家已经成为国际政治舞台上一支重要的力量，冲击着两极格局。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14770" y="1002030"/>
            <a:ext cx="4356100" cy="5579110"/>
            <a:chOff x="10102" y="1578"/>
            <a:chExt cx="6860" cy="8786"/>
          </a:xfrm>
        </p:grpSpPr>
        <p:pic>
          <p:nvPicPr>
            <p:cNvPr id="3" name="图片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t="3037" r="6889" b="6702"/>
            <a:stretch>
              <a:fillRect/>
            </a:stretch>
          </p:blipFill>
          <p:spPr bwMode="auto">
            <a:xfrm>
              <a:off x="11303" y="5998"/>
              <a:ext cx="4458" cy="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6" descr="不结盟运动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2" y="1578"/>
              <a:ext cx="6860" cy="39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文本框 2"/>
          <p:cNvSpPr txBox="1"/>
          <p:nvPr/>
        </p:nvSpPr>
        <p:spPr>
          <a:xfrm>
            <a:off x="883920" y="859155"/>
            <a:ext cx="3498215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、不结盟运动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8"/>
          <p:cNvSpPr txBox="1"/>
          <p:nvPr/>
        </p:nvSpPr>
        <p:spPr>
          <a:xfrm>
            <a:off x="6060440" y="1002030"/>
            <a:ext cx="5577840" cy="4163357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B92920"/>
            </a:solidFill>
          </a:ln>
        </p:spPr>
        <p:txBody>
          <a:bodyPr wrap="square" anchor="t">
            <a:spAutoFit/>
          </a:bodyPr>
          <a:p>
            <a:pPr lvl="0" algn="ctr" defTabSz="914400"/>
            <a:r>
              <a:rPr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1961年不结盟运动在其宣言中说：</a:t>
            </a:r>
            <a:r>
              <a:rPr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“我们一开始就坚持</a:t>
            </a:r>
            <a:r>
              <a:rPr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反对集团政策和外国统治</a:t>
            </a:r>
            <a:r>
              <a:rPr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反对一切形式的政治和经济霸权</a:t>
            </a:r>
            <a:r>
              <a:rPr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，而主张每一个国家</a:t>
            </a:r>
            <a:r>
              <a:rPr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拥有自由、独立和自主发展的权利</a:t>
            </a:r>
            <a:r>
              <a:rPr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。我们从来不同意充当任何人的橡皮图章或后备军。”</a:t>
            </a:r>
            <a:endParaRPr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7720" y="2616835"/>
            <a:ext cx="1407795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0030101010101" pitchFamily="49" charset="-122"/>
                <a:ea typeface="黑体" panose="02010600030101010101" pitchFamily="49" charset="-122"/>
              </a:rPr>
              <a:t>目的：</a:t>
            </a:r>
            <a:endParaRPr lang="zh-CN" altLang="en-US" sz="3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06675" y="2493645"/>
            <a:ext cx="304101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维护国家独立，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r>
              <a:rPr lang="zh-CN" altLang="en-US" sz="3200" b="1">
                <a:latin typeface="黑体" panose="02010600030101010101" pitchFamily="49" charset="-122"/>
                <a:ea typeface="黑体" panose="02010600030101010101" pitchFamily="49" charset="-122"/>
              </a:rPr>
              <a:t>摆脱美苏控制</a:t>
            </a:r>
            <a:endParaRPr lang="zh-CN" altLang="en-US" sz="32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9699" grpId="0" bldLvl="0" animBg="1"/>
      <p:bldP spid="34" grpId="0" bldLvl="0" animBg="1"/>
      <p:bldP spid="13" grpId="0"/>
      <p:bldP spid="12" grpId="0" animBg="1"/>
      <p:bldP spid="10" grpId="0" animBg="1"/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5235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三、建立国际新秩序的努力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699" name="文本框 1"/>
          <p:cNvSpPr txBox="1"/>
          <p:nvPr/>
        </p:nvSpPr>
        <p:spPr>
          <a:xfrm>
            <a:off x="493395" y="2618740"/>
            <a:ext cx="2021840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中国努力</a:t>
            </a:r>
            <a:r>
              <a:rPr 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514985" y="1551305"/>
            <a:ext cx="2038985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各国努力：</a:t>
            </a:r>
            <a:endParaRPr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08935" y="1551305"/>
            <a:ext cx="384619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各国致力于</a:t>
            </a:r>
            <a:r>
              <a:rPr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发展经济</a:t>
            </a:r>
            <a:endParaRPr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04745" y="2370455"/>
            <a:ext cx="978725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①主张平等互信、包容互鉴、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合作共赢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的精神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②走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和平发展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道路，坚持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独立自主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的和平外交政策。③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反对霸权主义和强权政治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，绝不干涉他国内政。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④构建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人类命运共同体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。⑤积极推动全球治理变革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1840230" y="806450"/>
            <a:ext cx="5982970" cy="58356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、国际政治经济新秩序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5975" y="4431665"/>
            <a:ext cx="10238105" cy="2184400"/>
            <a:chOff x="1285" y="6979"/>
            <a:chExt cx="16123" cy="3440"/>
          </a:xfrm>
        </p:grpSpPr>
        <p:pic>
          <p:nvPicPr>
            <p:cNvPr id="35842" name="图片 440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85" y="6979"/>
              <a:ext cx="5274" cy="34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44" name="图片 440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4" y="6979"/>
              <a:ext cx="5013" cy="34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843" name="图片 440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0" y="6979"/>
              <a:ext cx="5089" cy="344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4" grpId="0" bldLvl="0" animBg="1"/>
      <p:bldP spid="2969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13622" y="4827058"/>
            <a:ext cx="97834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必须坚决反对霸权主义和强权政治，维护世界和平</a:t>
            </a:r>
            <a:endParaRPr lang="zh-CN" altLang="en-US" sz="32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6172" y="3349837"/>
            <a:ext cx="85636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大力发展经济，提高综合国力和国际竞争力</a:t>
            </a:r>
            <a:endParaRPr lang="zh-CN" altLang="en-US" sz="32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5748" y="4074795"/>
            <a:ext cx="77508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大力发展科学技术，实施科教兴国战略</a:t>
            </a:r>
            <a:endParaRPr sz="3200" b="1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3198" y="5657427"/>
            <a:ext cx="110045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914400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加强国际合作，积极倡导公正合理的国际政治经济新秩序</a:t>
            </a:r>
            <a:endParaRPr lang="zh-CN" altLang="en-US" sz="3200" b="1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30406" name="图片 1" descr="C:/Users/hu/AppData/Local/Temp/kaimatting_20191231095953/output_20191231100007..pngoutput_20191231100007.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4245" y="0"/>
            <a:ext cx="8957945" cy="334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 rot="21360000">
            <a:off x="4622800" y="650875"/>
            <a:ext cx="54825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</a:pPr>
            <a:r>
              <a:rPr lang="zh-CN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面对当前世界局势的发展变化，中国该如何应对，才能在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多极化趋势中占据有利位置？</a:t>
            </a:r>
            <a:endParaRPr lang="zh-CN" altLang="en-US" sz="3200" b="1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840653" y="535940"/>
            <a:ext cx="8277013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algn="l">
              <a:buClrTx/>
              <a:buSzTx/>
              <a:buFontTx/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．（2018·山东聊城·25）右边的漫画《“拯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救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”人权》的寓意是（   ）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8718550" y="1179195"/>
            <a:ext cx="3195955" cy="281241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01" name="文本框 100"/>
          <p:cNvSpPr txBox="1"/>
          <p:nvPr/>
        </p:nvSpPr>
        <p:spPr>
          <a:xfrm>
            <a:off x="1654175" y="2810510"/>
            <a:ext cx="706437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A．科索沃地区的民族矛盾异常尖锐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B．美国名为拯救人权实为武装干涉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C．美国试图恢复科索沃地区的和平     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D．北约与俄罗斯在科索沃冲突加剧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83938" y="53552"/>
            <a:ext cx="2174240" cy="1851660"/>
            <a:chOff x="-292" y="-152"/>
            <a:chExt cx="2568" cy="2187"/>
          </a:xfrm>
        </p:grpSpPr>
        <p:pic>
          <p:nvPicPr>
            <p:cNvPr id="201735" name="图片 1" descr="C:/Users/hu/AppData/Local/Temp/kaimatting_20191025103322/output_20191025103425..pngoutput_20191025103425."/>
            <p:cNvPicPr>
              <a:picLocks noGrp="1"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2" y="72"/>
              <a:ext cx="2568" cy="19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 rot="240000">
              <a:off x="327" y="-152"/>
              <a:ext cx="1661" cy="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1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400" b="1" i="0" cap="none" spc="0" normalizeH="0" baseline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Arial" panose="020B0604020202020204"/>
                </a:rPr>
                <a:t>中考链接</a:t>
              </a:r>
              <a:endParaRPr kumimoji="0" lang="zh-CN" altLang="en-US" sz="2400" b="1" i="0" cap="none" spc="0" normalizeH="0" baseline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969250" y="1367155"/>
            <a:ext cx="935355" cy="9512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400" b="1" i="0" u="none" strike="noStrike" cap="none" spc="0" normalizeH="0" baseline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B</a:t>
            </a:r>
            <a:endParaRPr kumimoji="0" lang="en-US" altLang="zh-CN" sz="5400" b="1" i="0" u="none" strike="noStrike" cap="none" spc="0" normalizeH="0" baseline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514600" y="12509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8935" y="822325"/>
            <a:ext cx="112337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“这是最好的时代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,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也是最坏的时代。”</a:t>
            </a:r>
            <a:endParaRPr lang="en-US" altLang="zh-CN" sz="3200" b="1" i="0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——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习近平世界经济论坛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2017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年年会开幕式的主旨</a:t>
            </a:r>
            <a:endParaRPr lang="zh-CN" altLang="en-US" sz="32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7910" y="2086610"/>
            <a:ext cx="98240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今年 华文中宋"/>
                <a:ea typeface="华文中宋" panose="02010600040101010101" pitchFamily="2" charset="-122"/>
                <a:sym typeface="+mn-ea"/>
              </a:rPr>
              <a:t>阅读材料并结合所学，“最好的时代”指什么？</a:t>
            </a:r>
            <a:endParaRPr lang="zh-CN" altLang="en-US" sz="3600" b="1" dirty="0">
              <a:solidFill>
                <a:srgbClr val="0000FF"/>
              </a:solidFill>
              <a:latin typeface="今年 华文中宋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9765" y="3035300"/>
            <a:ext cx="1065276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自从</a:t>
            </a:r>
            <a:r>
              <a: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冷战结束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以来，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武装冲突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和几乎所有其他形式的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政治暴力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活动都在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减少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。国际恐怖活动是唯一有所增加的政治暴力活动。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世界要比过去和平得多。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endParaRPr lang="zh-CN" altLang="en-US" sz="3200" b="1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                                   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——《</a:t>
            </a:r>
            <a:r>
              <a:rPr lang="zh-CN" altLang="en-US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人类安全报告</a:t>
            </a:r>
            <a:r>
              <a:rPr lang="en-US" altLang="zh-CN" sz="3200" b="1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endParaRPr lang="en-US" altLang="zh-CN" sz="3200" b="1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115" y="5497195"/>
            <a:ext cx="11910060" cy="6140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400" b="1" dirty="0">
                <a:solidFill>
                  <a:schemeClr val="tx1"/>
                </a:solidFill>
                <a:uFillTx/>
                <a:latin typeface="黑体" panose="02010600030101010101" pitchFamily="49" charset="-122"/>
                <a:ea typeface="黑体" panose="02010600030101010101" pitchFamily="49" charset="-122"/>
              </a:rPr>
              <a:t>“最好的时代”：</a:t>
            </a:r>
            <a:r>
              <a:rPr lang="zh-CN" altLang="en-US" sz="3400" b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走向缓和</a:t>
            </a:r>
            <a:r>
              <a:rPr lang="en-US" altLang="zh-CN" sz="3400" b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,</a:t>
            </a:r>
            <a:r>
              <a:rPr lang="zh-CN" altLang="en-US" sz="3400" b="1" dirty="0">
                <a:solidFill>
                  <a:schemeClr val="tx1"/>
                </a:solidFill>
                <a:uFillTx/>
                <a:latin typeface="黑体" panose="02010600030101010101" pitchFamily="49" charset="-122"/>
                <a:ea typeface="黑体" panose="02010600030101010101" pitchFamily="49" charset="-122"/>
              </a:rPr>
              <a:t>和平与发展成为时代的主题</a:t>
            </a:r>
            <a:endParaRPr lang="zh-CN" altLang="en-US" sz="3400" b="1" dirty="0">
              <a:solidFill>
                <a:schemeClr val="tx1"/>
              </a:solidFill>
              <a:uFillTx/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381423" y="936837"/>
            <a:ext cx="11429153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．（2018·湖南长沙·22）法里德·扎卡里亚的《后美国时代》一书认为：“我们目前正在经历的则是现代史上的第三次权力转变，或可称群雄竞起的时代。”“群雄竞起”指的是（   ）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A．两极格局形成                      B．经济全球化趋势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C．美国成为全球霸主                  D．世界格局多极化趋势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34600" y="2414270"/>
            <a:ext cx="10763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D</a:t>
            </a:r>
            <a:endParaRPr kumimoji="0" lang="en-US" altLang="zh-CN" sz="6000" b="1" i="0" u="none" strike="noStrike" cap="none" spc="0" normalizeH="0" baseline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2663" y="1121198"/>
            <a:ext cx="11535833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（2018·山东滨州·25）十九大报告指出，世界正处于大发展大变革大调整时期，贫富分化日益严重，地区热点问题此起彼伏，恐怖主义、网络安全、重大传染性疾病、气候变化等非传统安全威胁持续蔓延。对此应有的认识是（   ）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①人类面临着许多挑战  ②当今世界并不太平  ③挑战与变革是当今时代的两大主题  ④应充分发挥联合国等国际组织的作用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A．①②③                            B．②③④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C．①②④                            D．①②③④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97932" y="5122545"/>
            <a:ext cx="51731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C</a:t>
            </a:r>
            <a:endParaRPr kumimoji="0" lang="en-US" altLang="zh-CN" sz="6000" b="1" i="0" u="none" strike="noStrike" cap="none" spc="0" normalizeH="0" baseline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0303" y="505759"/>
            <a:ext cx="11804754" cy="5220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、（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2020·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江苏苏州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·24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）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2020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年，一场新冠疫情席卷世界。有学者认为：在现有的“一超多强”格局中，作为“一超”的美国在防疫抗疫中的表现乏善可陈，软硬实力遭受重挫，将大大加速其已有的相对衰落进程，单极霸权梦更加遥远。在“多强”成员中，中国的抗疫成就和对世界的贡献举世公认，实力会得到提升。与此同时，欧洲国家和日本在抗疫中同美国的合作远不及同中国的合作，美欧日构成的“大西方”进一步虚化。从这些分析可以得出的结论是（   ）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A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．美欧日的联盟已彻底瓦解    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B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．疫情将加速世界多极化进程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C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．中国同欧日结盟对抗美国    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D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．“一超多强”格局已经结束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45139" y="4080791"/>
            <a:ext cx="10740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B</a:t>
            </a:r>
            <a:endParaRPr lang="zh-CN" altLang="en-US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3603" y="715942"/>
            <a:ext cx="11744794" cy="6000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、（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2020·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湖北孝感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·21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）历史兴趣小组开展主题性学习，同学们围绕右图内容收集资料，这次学习的主题应该是（   ）</a:t>
            </a:r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en-US" altLang="zh-CN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A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．资本主义国家的不平衡发展  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B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20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世纪国际政治格局的演变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C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．社会主义国家的建立与巩固  </a:t>
            </a:r>
            <a:r>
              <a:rPr lang="en-US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D</a:t>
            </a:r>
            <a:r>
              <a:rPr lang="zh-CN" altLang="en-US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．亚非拉民族民主运动的高涨</a:t>
            </a:r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endParaRPr lang="zh-CN" altLang="en-US" sz="32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41485" y="2112645"/>
            <a:ext cx="1633855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B</a:t>
            </a:r>
            <a:endParaRPr lang="zh-CN" altLang="en-US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15" y="1728470"/>
            <a:ext cx="5318760" cy="325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3030" y="227613"/>
            <a:ext cx="11421862" cy="20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6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、</a:t>
            </a:r>
            <a:r>
              <a:rPr kumimoji="0" lang="zh-CN" altLang="zh-CN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（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2020·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四川甘孜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·36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）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图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4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是反映美国在欧洲部署反导系统的漫画。图中文字为“相信我（美国），我不是针对你（俄罗斯）”。漫画（   ）</a:t>
            </a:r>
            <a:endParaRPr kumimoji="0" lang="zh-C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71" y="1716373"/>
            <a:ext cx="4987780" cy="32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2209" y="4983998"/>
            <a:ext cx="1159383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indent="179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7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A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．嘲讽了美国的霸权主义思维 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B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．反映了多极化趋势不断增强</a:t>
            </a:r>
            <a:endParaRPr kumimoji="0" lang="zh-C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marL="0" marR="0" lvl="0" indent="1797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C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．标志美苏争霸格局依然持续 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D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Times New Roman" panose="02020603050405020304" charset="0"/>
              </a:rPr>
              <a:t>．表明美国对欧洲的控制削弱</a:t>
            </a:r>
            <a:endParaRPr kumimoji="0" lang="zh-C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0030101010101" pitchFamily="49" charset="-122"/>
              <a:ea typeface="黑体" panose="02010600030101010101" pitchFamily="49" charset="-122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66545" y="2086610"/>
            <a:ext cx="124714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A</a:t>
            </a:r>
            <a:endParaRPr lang="zh-CN" altLang="en-US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4340" y="1619436"/>
            <a:ext cx="757555" cy="41639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7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冷战后的世界格局</a:t>
            </a:r>
            <a:endParaRPr lang="zh-CN" altLang="en-US" sz="37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87242" y="1430629"/>
            <a:ext cx="244009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霸权主义与地区冲突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4109" y="3079936"/>
            <a:ext cx="238668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世界多极化趋势的发展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4109" y="4947682"/>
            <a:ext cx="244517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建立国际新秩序的努力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36532" y="1243516"/>
            <a:ext cx="417406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推行霸权主义：美国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37380" y="1983502"/>
            <a:ext cx="681019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表现：轰炸南斯拉夫联盟；伊拉克战争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21099" y="2935706"/>
            <a:ext cx="439303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美国企图建立单极世界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64286" y="3728482"/>
            <a:ext cx="5928523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欧盟、日本、中国、俄罗斯和发展中国家的制约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21199" y="4947682"/>
            <a:ext cx="3143673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不结盟运动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36432" y="5783089"/>
            <a:ext cx="439303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中国的和平发展道路</a:t>
            </a:r>
            <a:endParaRPr lang="zh-CN" altLang="en-US" sz="29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913580" y="1915971"/>
            <a:ext cx="288068" cy="352882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3" name="左大括号 12"/>
          <p:cNvSpPr/>
          <p:nvPr/>
        </p:nvSpPr>
        <p:spPr>
          <a:xfrm>
            <a:off x="3563823" y="1619436"/>
            <a:ext cx="360084" cy="86420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4" name="左大括号 13"/>
          <p:cNvSpPr/>
          <p:nvPr/>
        </p:nvSpPr>
        <p:spPr>
          <a:xfrm>
            <a:off x="3602774" y="3360890"/>
            <a:ext cx="288068" cy="9362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" dirty="0"/>
          </a:p>
        </p:txBody>
      </p:sp>
      <p:sp>
        <p:nvSpPr>
          <p:cNvPr id="15" name="左大括号 14"/>
          <p:cNvSpPr/>
          <p:nvPr/>
        </p:nvSpPr>
        <p:spPr>
          <a:xfrm>
            <a:off x="3747248" y="5219144"/>
            <a:ext cx="216051" cy="7921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7" name="矩形 16"/>
          <p:cNvSpPr/>
          <p:nvPr/>
        </p:nvSpPr>
        <p:spPr>
          <a:xfrm>
            <a:off x="4105803" y="186605"/>
            <a:ext cx="397954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noProof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课堂总结：</a:t>
            </a:r>
            <a:endParaRPr lang="zh-CN" altLang="en-US" sz="4400" b="1" noProof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8" name="左大括号 17"/>
          <p:cNvSpPr/>
          <p:nvPr/>
        </p:nvSpPr>
        <p:spPr>
          <a:xfrm rot="10800000">
            <a:off x="10602854" y="2101698"/>
            <a:ext cx="216052" cy="402178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9" name="TextBox 2"/>
          <p:cNvSpPr txBox="1"/>
          <p:nvPr/>
        </p:nvSpPr>
        <p:spPr>
          <a:xfrm>
            <a:off x="10687521" y="1598431"/>
            <a:ext cx="1334211" cy="4525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7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反对霸权主义，</a:t>
            </a:r>
            <a:endParaRPr lang="en-US" altLang="zh-CN" sz="37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7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构建人类命运共同体</a:t>
            </a:r>
            <a:endParaRPr lang="zh-CN" altLang="en-US" sz="37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bldLvl="0" animBg="1"/>
      <p:bldP spid="13" grpId="0" bldLvl="0" animBg="1"/>
      <p:bldP spid="14" grpId="0" bldLvl="0" animBg="1"/>
      <p:bldP spid="15" grpId="0" bldLvl="0" animBg="1"/>
      <p:bldP spid="18" grpId="0" bldLvl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1774825" y="158115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710" y="1673225"/>
            <a:ext cx="11498580" cy="107632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txBody>
          <a:bodyPr wrap="square" rtlCol="0" anchor="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威胁世界安全的主要因素：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地区冲突、民族矛盾、宗教纷争、恐怖活动抬头。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16275" y="2165985"/>
            <a:ext cx="24961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>
                <a:ln w="11430"/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0"/>
                <a:sym typeface="等线" panose="02010600030101010101" charset="0"/>
              </a:rPr>
              <a:t>霸权主义</a:t>
            </a:r>
            <a:endParaRPr lang="zh-CN" altLang="en-US" sz="4000" b="1">
              <a:ln w="11430"/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0"/>
              <a:sym typeface="等线" panose="02010600030101010101" charset="0"/>
            </a:endParaRPr>
          </a:p>
        </p:txBody>
      </p:sp>
      <p:pic>
        <p:nvPicPr>
          <p:cNvPr id="27" name="图片 26" descr="MAIN20160912102400027773394027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96890" y="2893695"/>
            <a:ext cx="3754755" cy="2727960"/>
          </a:xfrm>
          <a:prstGeom prst="roundRect">
            <a:avLst>
              <a:gd name="adj" fmla="val 59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6103518" y="5320411"/>
            <a:ext cx="1525905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905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911</a:t>
            </a:r>
            <a:r>
              <a:rPr lang="zh-CN" altLang="en-US" sz="1905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恐怖袭击</a:t>
            </a:r>
            <a:endParaRPr lang="zh-CN" altLang="en-US" sz="1905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29" name="图片 28" descr="t01c56b3116eb544ffa.jpg"/>
          <p:cNvPicPr>
            <a:picLocks noChangeAspect="1"/>
          </p:cNvPicPr>
          <p:nvPr/>
        </p:nvPicPr>
        <p:blipFill>
          <a:blip r:embed="rId2" cstate="print"/>
          <a:srcRect l="1783" r="25255"/>
          <a:stretch>
            <a:fillRect/>
          </a:stretch>
        </p:blipFill>
        <p:spPr>
          <a:xfrm>
            <a:off x="8826500" y="3836035"/>
            <a:ext cx="3198495" cy="2971165"/>
          </a:xfrm>
          <a:prstGeom prst="roundRect">
            <a:avLst>
              <a:gd name="adj" fmla="val 6481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8826878" y="6298403"/>
            <a:ext cx="2501265" cy="38481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905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马德里</a:t>
            </a:r>
            <a:r>
              <a:rPr lang="en-US" altLang="zh-CN" sz="1905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311</a:t>
            </a:r>
            <a:r>
              <a:rPr lang="zh-CN" altLang="en-US" sz="1905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列车爆炸案</a:t>
            </a:r>
            <a:endParaRPr lang="zh-CN" altLang="en-US" sz="1905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21207879">
            <a:off x="166907" y="3185057"/>
            <a:ext cx="5466715" cy="3241038"/>
            <a:chOff x="4016253" y="4065497"/>
            <a:chExt cx="6674006" cy="3403174"/>
          </a:xfrm>
        </p:grpSpPr>
        <p:pic>
          <p:nvPicPr>
            <p:cNvPr id="32" name="图片 31" descr="6983ba17-cf10-43fe-8979-64e2a392f4b2-0 (1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6253" y="4065497"/>
              <a:ext cx="6572296" cy="3358032"/>
            </a:xfrm>
            <a:prstGeom prst="roundRect">
              <a:avLst>
                <a:gd name="adj" fmla="val 10830"/>
              </a:avLst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1" name="矩形 30"/>
            <p:cNvSpPr/>
            <p:nvPr/>
          </p:nvSpPr>
          <p:spPr>
            <a:xfrm>
              <a:off x="4260839" y="6679520"/>
              <a:ext cx="6429420" cy="789151"/>
            </a:xfrm>
            <a:prstGeom prst="round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1905" b="1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</a:rPr>
                <a:t>ISIS</a:t>
              </a:r>
              <a:r>
                <a:rPr lang="zh-CN" altLang="en-US" sz="1905" b="1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0030101010101" pitchFamily="49" charset="-122"/>
                  <a:ea typeface="黑体" panose="02010600030101010101" pitchFamily="49" charset="-122"/>
                </a:rPr>
                <a:t>对国际和平与安全构成了全球性的和史无前例的威胁</a:t>
              </a:r>
              <a:endParaRPr lang="zh-CN" altLang="en-US" sz="1905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6710" y="915035"/>
            <a:ext cx="4953635" cy="61404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3400" b="1" dirty="0">
                <a:solidFill>
                  <a:schemeClr val="tx1"/>
                </a:solidFill>
                <a:uFillTx/>
                <a:latin typeface="今年 华文中宋"/>
                <a:ea typeface="华文中宋" panose="02010600040101010101" pitchFamily="2" charset="-122"/>
                <a:sym typeface="+mn-ea"/>
              </a:rPr>
              <a:t>“最坏的时代”指什么？</a:t>
            </a:r>
            <a:endParaRPr lang="zh-CN" altLang="en-US" sz="3400" b="1" dirty="0">
              <a:solidFill>
                <a:schemeClr val="tx1"/>
              </a:solidFill>
              <a:uFillTx/>
              <a:latin typeface="今年 华文中宋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26748" y="915035"/>
            <a:ext cx="4953635" cy="6140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400" b="1" dirty="0">
                <a:solidFill>
                  <a:schemeClr val="tx1"/>
                </a:solidFill>
                <a:uFillTx/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仍然存在很多矛盾和冲突</a:t>
            </a:r>
            <a:endParaRPr lang="zh-CN" altLang="en-US" sz="3400" b="1" dirty="0">
              <a:solidFill>
                <a:schemeClr val="tx1"/>
              </a:solidFill>
              <a:uFillTx/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ldLvl="0" animBg="1"/>
      <p:bldP spid="4" grpId="0"/>
      <p:bldP spid="28" grpId="0"/>
      <p:bldP spid="30" grpId="0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Img277191256 (1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1445" y="159385"/>
            <a:ext cx="7245350" cy="480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45745" y="4959985"/>
            <a:ext cx="111080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五角大楼</a:t>
            </a:r>
            <a:r>
              <a:rPr lang="en-US" altLang="zh-CN" sz="3200" b="1" dirty="0" smtClean="0">
                <a:latin typeface="华文新魏" pitchFamily="2" charset="-122"/>
                <a:ea typeface="华文新魏" pitchFamily="2" charset="-122"/>
              </a:rPr>
              <a:t>《2013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财年美军基地结构报告</a:t>
            </a:r>
            <a:r>
              <a:rPr lang="en-US" altLang="zh-CN" sz="3200" b="1" dirty="0" smtClean="0">
                <a:latin typeface="华文新魏" pitchFamily="2" charset="-122"/>
                <a:ea typeface="华文新魏" pitchFamily="2" charset="-122"/>
              </a:rPr>
              <a:t>》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显示，美国海外军事基地遍及除南极洲外的六大洲、四大洋，辐射全球</a:t>
            </a:r>
            <a:r>
              <a:rPr lang="en-US" altLang="zh-CN" sz="3200" b="1" dirty="0" smtClean="0">
                <a:latin typeface="华文新魏" pitchFamily="2" charset="-122"/>
                <a:ea typeface="华文新魏" pitchFamily="2" charset="-122"/>
              </a:rPr>
              <a:t>40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多个国家，基地总数</a:t>
            </a:r>
            <a:r>
              <a:rPr lang="en-US" altLang="zh-CN" sz="3200" b="1" dirty="0" smtClean="0">
                <a:latin typeface="华文新魏" pitchFamily="2" charset="-122"/>
                <a:ea typeface="华文新魏" pitchFamily="2" charset="-122"/>
              </a:rPr>
              <a:t>598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个。</a:t>
            </a:r>
            <a:endParaRPr lang="zh-CN" altLang="en-US" sz="3200" b="1" dirty="0" smtClean="0"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1517631" y="247444"/>
            <a:ext cx="0" cy="249464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00" y="269875"/>
            <a:ext cx="8680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一、</a:t>
            </a:r>
            <a:r>
              <a:rPr lang="zh-CN" altLang="en-US" sz="3600" b="1">
                <a:sym typeface="+mn-ea"/>
              </a:rPr>
              <a:t>霸权主义与地区冲突</a:t>
            </a:r>
            <a:endParaRPr lang="zh-CN" altLang="en-US" sz="3600" b="1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8595" y="1236980"/>
            <a:ext cx="11459845" cy="290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just"/>
            <a:r>
              <a:rPr lang="zh-CN" altLang="en-US" sz="3200" b="1"/>
              <a:t>材料：“</a:t>
            </a:r>
            <a:r>
              <a:rPr lang="zh-CN" altLang="en-US" sz="3200" b="1">
                <a:solidFill>
                  <a:srgbClr val="FF0000"/>
                </a:solidFill>
              </a:rPr>
              <a:t>人道专卖店，货色多而全</a:t>
            </a:r>
            <a:r>
              <a:rPr lang="zh-CN" altLang="en-US" sz="3200" b="1"/>
              <a:t>：小到微型枪，大至航母舰，隐形轰炸机，集束贫铀弹。人道专卖店，专门造灾难：</a:t>
            </a:r>
            <a:r>
              <a:rPr lang="zh-CN" altLang="en-US" sz="3200" b="1">
                <a:solidFill>
                  <a:srgbClr val="FF0000"/>
                </a:solidFill>
              </a:rPr>
              <a:t>封锁古巴国，袭击阿富汗，轰炸南联盟，陈兵巴尔干</a:t>
            </a:r>
            <a:r>
              <a:rPr lang="zh-CN" altLang="en-US" sz="3200" b="1"/>
              <a:t>。轰炸居民点，轰炸交通线，轰炸炼油厂，轰炸发电站……无辜老百姓，妻离又子散，家园成废墟，生灵遭涂炭……人道专卖店，血腥专卖店。魔</a:t>
            </a:r>
            <a:r>
              <a:rPr lang="zh-CN" altLang="en-US" sz="3200" b="1">
                <a:solidFill>
                  <a:srgbClr val="FF0000"/>
                </a:solidFill>
              </a:rPr>
              <a:t>鬼扮天使，丑名遗万年</a:t>
            </a:r>
            <a:r>
              <a:rPr lang="zh-CN" altLang="en-US" sz="3200" b="1"/>
              <a:t>！”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877570" y="4638675"/>
            <a:ext cx="8816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思考：上述诗文体现了美国哪种行为？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279400" y="5334635"/>
            <a:ext cx="112782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为了称霸世界，美国打着</a:t>
            </a:r>
            <a:r>
              <a:rPr lang="zh-CN" altLang="en-US" sz="3200" b="1">
                <a:solidFill>
                  <a:srgbClr val="0000FF"/>
                </a:solidFill>
              </a:rPr>
              <a:t>“人道主义”</a:t>
            </a:r>
            <a:r>
              <a:rPr lang="zh-CN" altLang="en-US" sz="3200" b="1"/>
              <a:t>的旗号，干涉别国内政，推行霸权主义，发动局部战争。</a:t>
            </a:r>
            <a:endParaRPr lang="zh-CN" altLang="en-US" sz="32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1761490" y="384810"/>
            <a:ext cx="7162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一、霸权主义和地区冲突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4270" y="1388745"/>
            <a:ext cx="34404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b="1">
                <a:ln w="11430"/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0"/>
                <a:sym typeface="等线" panose="02010600030101010101" charset="0"/>
              </a:rPr>
              <a:t>霸权主义事例有：</a:t>
            </a:r>
            <a:endParaRPr lang="en-US" altLang="zh-CN" sz="3200" b="1">
              <a:ln w="11430"/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0"/>
              <a:sym typeface="等线" panose="02010600030101010101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1000" y="2305685"/>
            <a:ext cx="5669280" cy="4276675"/>
            <a:chOff x="2493" y="5009"/>
            <a:chExt cx="6700" cy="5661"/>
          </a:xfrm>
        </p:grpSpPr>
        <p:pic>
          <p:nvPicPr>
            <p:cNvPr id="2050" name="Picture 2" descr="http://img1.cache.netease.com/catchpic/F/FD/FD8868A0D5DADE8FA19899136D690FC8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2493" y="5009"/>
              <a:ext cx="6700" cy="4529"/>
            </a:xfrm>
            <a:prstGeom prst="rect">
              <a:avLst/>
            </a:prstGeom>
            <a:noFill/>
          </p:spPr>
        </p:pic>
        <p:sp>
          <p:nvSpPr>
            <p:cNvPr id="8" name="文本框 4"/>
            <p:cNvSpPr txBox="1"/>
            <p:nvPr/>
          </p:nvSpPr>
          <p:spPr>
            <a:xfrm>
              <a:off x="2493" y="9979"/>
              <a:ext cx="6488" cy="69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softEdge rad="127000"/>
            </a:effectLst>
          </p:spPr>
          <p:txBody>
            <a:bodyPr anchor="t">
              <a:spAutoFit/>
            </a:bodyPr>
            <a:p>
              <a:pPr algn="ctr"/>
              <a:r>
                <a:rPr lang="en-US" altLang="zh-CN" sz="28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1999</a:t>
              </a:r>
              <a:r>
                <a:rPr lang="zh-CN" altLang="en-US" sz="28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年，轰炸南斯拉夫</a:t>
              </a:r>
              <a:endPara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01740" y="2264410"/>
            <a:ext cx="5176520" cy="4318000"/>
            <a:chOff x="9868" y="4933"/>
            <a:chExt cx="6702" cy="5692"/>
          </a:xfrm>
        </p:grpSpPr>
        <p:pic>
          <p:nvPicPr>
            <p:cNvPr id="13314" name="Picture 4" descr="伊拉克战争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8" y="4933"/>
              <a:ext cx="6702" cy="46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4"/>
            <p:cNvSpPr txBox="1"/>
            <p:nvPr/>
          </p:nvSpPr>
          <p:spPr>
            <a:xfrm>
              <a:off x="10082" y="9937"/>
              <a:ext cx="6488" cy="68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softEdge rad="127000"/>
            </a:effectLst>
          </p:spPr>
          <p:txBody>
            <a:bodyPr anchor="t">
              <a:spAutoFit/>
            </a:bodyPr>
            <a:p>
              <a:pPr algn="ctr"/>
              <a:r>
                <a:rPr sz="28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2003年，伊拉克战争</a:t>
              </a:r>
              <a:endParaRPr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战争态势图 40k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643707" y="455930"/>
            <a:ext cx="4368800" cy="3700780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5" name="组合 4"/>
          <p:cNvGrpSpPr/>
          <p:nvPr/>
        </p:nvGrpSpPr>
        <p:grpSpPr>
          <a:xfrm>
            <a:off x="9394825" y="1496907"/>
            <a:ext cx="1408007" cy="1780540"/>
            <a:chOff x="10867" y="2276"/>
            <a:chExt cx="1663" cy="2103"/>
          </a:xfrm>
        </p:grpSpPr>
        <p:pic>
          <p:nvPicPr>
            <p:cNvPr id="2106" name="Picture 7" descr="JS_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780000">
              <a:off x="10903" y="2403"/>
              <a:ext cx="1188" cy="9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7" descr="JS_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780000">
              <a:off x="11630" y="3331"/>
              <a:ext cx="1008" cy="7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7" descr="JS_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780000">
              <a:off x="10739" y="3318"/>
              <a:ext cx="1188" cy="9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文本框 11"/>
          <p:cNvSpPr txBox="1"/>
          <p:nvPr/>
        </p:nvSpPr>
        <p:spPr>
          <a:xfrm>
            <a:off x="144780" y="96308"/>
            <a:ext cx="937260" cy="60299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60958" tIns="60958" rIns="60958" bIns="60958" numCol="1" spcCol="38100" rtlCol="0" anchor="t" forceAA="0">
            <a:spAutoFit/>
          </a:bodyPr>
          <a:lstStyle/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黑体" panose="02010600030101010101" pitchFamily="49" charset="-122"/>
                <a:ea typeface="黑体" panose="02010600030101010101" pitchFamily="49" charset="-122"/>
                <a:cs typeface="Arial" panose="020B0604020202020204"/>
                <a:sym typeface="Arial" panose="020B0604020202020204"/>
              </a:rPr>
              <a:t>时间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黑体" panose="02010600030101010101" pitchFamily="49" charset="-122"/>
                <a:ea typeface="黑体" panose="02010600030101010101" pitchFamily="49" charset="-122"/>
                <a:cs typeface="Arial" panose="020B0604020202020204"/>
                <a:sym typeface="Arial" panose="020B0604020202020204"/>
              </a:rPr>
              <a:t>起因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黑体" panose="02010600030101010101" pitchFamily="49" charset="-122"/>
                <a:ea typeface="黑体" panose="02010600030101010101" pitchFamily="49" charset="-122"/>
                <a:cs typeface="Arial" panose="020B0604020202020204"/>
                <a:sym typeface="Arial" panose="020B0604020202020204"/>
              </a:rPr>
              <a:t>经过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黑体" panose="02010600030101010101" pitchFamily="49" charset="-122"/>
                <a:ea typeface="黑体" panose="02010600030101010101" pitchFamily="49" charset="-122"/>
                <a:cs typeface="Arial" panose="020B0604020202020204"/>
                <a:sym typeface="Arial" panose="020B0604020202020204"/>
              </a:rPr>
              <a:t>结果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70C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" name="直接连接符 372"/>
          <p:cNvCxnSpPr/>
          <p:nvPr/>
        </p:nvCxnSpPr>
        <p:spPr>
          <a:xfrm flipV="1">
            <a:off x="262467" y="2121747"/>
            <a:ext cx="7100993" cy="2540"/>
          </a:xfrm>
          <a:prstGeom prst="line">
            <a:avLst/>
          </a:prstGeom>
          <a:ln w="635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15" name="直接连接符 372"/>
          <p:cNvCxnSpPr/>
          <p:nvPr/>
        </p:nvCxnSpPr>
        <p:spPr>
          <a:xfrm flipV="1">
            <a:off x="262467" y="2913380"/>
            <a:ext cx="7100993" cy="2540"/>
          </a:xfrm>
          <a:prstGeom prst="line">
            <a:avLst/>
          </a:prstGeom>
          <a:ln w="635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16" name="直接连接符 372"/>
          <p:cNvCxnSpPr/>
          <p:nvPr/>
        </p:nvCxnSpPr>
        <p:spPr>
          <a:xfrm flipV="1">
            <a:off x="262467" y="3696547"/>
            <a:ext cx="7100993" cy="2540"/>
          </a:xfrm>
          <a:prstGeom prst="line">
            <a:avLst/>
          </a:prstGeom>
          <a:ln w="635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21" name="文本框 20"/>
          <p:cNvSpPr txBox="1"/>
          <p:nvPr/>
        </p:nvSpPr>
        <p:spPr>
          <a:xfrm>
            <a:off x="1578398" y="548852"/>
            <a:ext cx="14116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19</a:t>
            </a:r>
            <a:r>
              <a:rPr lang="en-US" altLang="zh-CN" sz="3200" b="1">
                <a:solidFill>
                  <a:srgbClr val="FF0000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99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年</a:t>
            </a:r>
            <a:endParaRPr lang="zh-CN" altLang="en-US" sz="3200" b="1">
              <a:effectLst/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18590" y="5345430"/>
            <a:ext cx="31845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3200" b="1">
                <a:effectLst/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南斯拉夫联盟军队撤出科索沃</a:t>
            </a:r>
            <a:endParaRPr lang="zh-CN" altLang="en-US" sz="3200" b="1">
              <a:effectLst/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36320" y="1323763"/>
            <a:ext cx="6432973" cy="159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>
                <a:effectLst/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北约支持南联盟内部科索沃地区的阿尔巴尼亚族分裂势力独立，南联盟坚决反对北约干涉内政</a:t>
            </a:r>
            <a:endParaRPr kumimoji="0" lang="zh-CN" altLang="en-US" sz="3200" b="1" i="0" u="none" strike="noStrike" cap="none" spc="0" normalizeH="0" baseline="0">
              <a:effectLst/>
              <a:latin typeface="黑体" panose="02010600030101010101" pitchFamily="49" charset="-122"/>
              <a:ea typeface="黑体" panose="02010600030101010101" pitchFamily="49" charset="-122"/>
              <a:cs typeface="Arial" panose="020B0604020202020204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99515" y="3226435"/>
            <a:ext cx="6269990" cy="1597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algn="ctr"/>
            <a:r>
              <a:rPr lang="zh-CN" altLang="en-US" sz="3200" b="1"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北约打着“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人权高于主权</a:t>
            </a:r>
            <a:r>
              <a:rPr lang="zh-CN" altLang="en-US" sz="3200" b="1">
                <a:effectLst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”的幌子，越过联合国安理会，对南斯拉夫联盟共和国进行了持续78天的轰炸。</a:t>
            </a:r>
            <a:endParaRPr kumimoji="0" lang="zh-CN" altLang="en-US" sz="3200" b="1" i="0" u="none" strike="noStrike" cap="none" spc="0" normalizeH="0" baseline="0">
              <a:effectLst/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Arial" panose="020B0604020202020204"/>
            </a:endParaRPr>
          </a:p>
        </p:txBody>
      </p:sp>
      <p:cxnSp>
        <p:nvCxnSpPr>
          <p:cNvPr id="20" name="直接连接符 372"/>
          <p:cNvCxnSpPr/>
          <p:nvPr/>
        </p:nvCxnSpPr>
        <p:spPr>
          <a:xfrm flipV="1">
            <a:off x="144568" y="4520988"/>
            <a:ext cx="7100993" cy="2540"/>
          </a:xfrm>
          <a:prstGeom prst="line">
            <a:avLst/>
          </a:prstGeom>
          <a:ln w="635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3" name="文本框 2"/>
          <p:cNvSpPr txBox="1"/>
          <p:nvPr/>
        </p:nvSpPr>
        <p:spPr>
          <a:xfrm>
            <a:off x="5828030" y="4767580"/>
            <a:ext cx="6363970" cy="20904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 smtClean="0"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对南斯拉夫联盟的军事目标和基础设施进行了</a:t>
            </a: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  <a:sym typeface="Arial" panose="020B0604020202020204"/>
              </a:rPr>
              <a:t>连续78天的轰炸，造成了1800人死亡，6000人受伤，经济损失总共达2000亿美元。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黑体" panose="02010600030101010101" pitchFamily="49" charset="-122"/>
              <a:ea typeface="黑体" panose="02010600030101010101" pitchFamily="49" charset="-122"/>
              <a:cs typeface="黑体" panose="02010600030101010101" pitchFamily="49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7" grpId="0" bldLvl="0" animBg="1"/>
      <p:bldP spid="18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67" y="26247"/>
            <a:ext cx="4304453" cy="32283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搜狗截图19年12月30日0846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380" y="2996988"/>
            <a:ext cx="7127240" cy="37414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3"/>
          <a:srcRect t="28379"/>
          <a:stretch>
            <a:fillRect/>
          </a:stretch>
        </p:blipFill>
        <p:spPr bwMode="auto">
          <a:xfrm>
            <a:off x="7963747" y="83820"/>
            <a:ext cx="4165600" cy="311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文本框 6"/>
          <p:cNvSpPr txBox="1"/>
          <p:nvPr/>
        </p:nvSpPr>
        <p:spPr>
          <a:xfrm>
            <a:off x="4414520" y="1005840"/>
            <a:ext cx="3363807" cy="126915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8" tIns="60958" rIns="60958" bIns="60958" numCol="1" spcCol="38100" rtlCol="0" anchor="t" forceAA="0">
            <a:prstTxWarp prst="textPlain">
              <a:avLst/>
            </a:prstTxWarp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735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炮火轰炸下的南斯拉夫</a:t>
            </a:r>
            <a:endParaRPr kumimoji="0" lang="zh-CN" altLang="en-US" sz="3735" b="1" i="0" u="none" strike="noStrike" cap="none" spc="0" normalizeH="0" baseline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264*4366*940*94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5261</Words>
  <Application>WPS 演示</Application>
  <PresentationFormat>宽屏</PresentationFormat>
  <Paragraphs>348</Paragraphs>
  <Slides>35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Calibri</vt:lpstr>
      <vt:lpstr>华文中宋</vt:lpstr>
      <vt:lpstr>今年 华文中宋</vt:lpstr>
      <vt:lpstr>楷体</vt:lpstr>
      <vt:lpstr>黑体</vt:lpstr>
      <vt:lpstr>Wingdings 2</vt:lpstr>
      <vt:lpstr>等线</vt:lpstr>
      <vt:lpstr>Arial</vt:lpstr>
      <vt:lpstr>微软雅黑</vt:lpstr>
      <vt:lpstr>Arial Unicode MS</vt:lpstr>
      <vt:lpstr>等线 Light</vt:lpstr>
      <vt:lpstr>Calibri Light</vt:lpstr>
      <vt:lpstr>Times New Roman</vt:lpstr>
      <vt:lpstr>华文隶书</vt:lpstr>
      <vt:lpstr>华文新魏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512</cp:revision>
  <dcterms:created xsi:type="dcterms:W3CDTF">2017-08-18T03:02:00Z</dcterms:created>
  <dcterms:modified xsi:type="dcterms:W3CDTF">2021-03-22T16:36:23Z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