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33"/>
  </p:notesMasterIdLst>
  <p:sldIdLst>
    <p:sldId id="970" r:id="rId3"/>
    <p:sldId id="803" r:id="rId4"/>
    <p:sldId id="1141" r:id="rId5"/>
    <p:sldId id="1142" r:id="rId6"/>
    <p:sldId id="1143" r:id="rId7"/>
    <p:sldId id="1145" r:id="rId8"/>
    <p:sldId id="1147" r:id="rId9"/>
    <p:sldId id="1163" r:id="rId10"/>
    <p:sldId id="1151" r:id="rId11"/>
    <p:sldId id="1148" r:id="rId12"/>
    <p:sldId id="1149" r:id="rId13"/>
    <p:sldId id="1150" r:id="rId14"/>
    <p:sldId id="1164" r:id="rId15"/>
    <p:sldId id="1128" r:id="rId16"/>
    <p:sldId id="1127" r:id="rId17"/>
    <p:sldId id="1152" r:id="rId18"/>
    <p:sldId id="1153" r:id="rId19"/>
    <p:sldId id="1154" r:id="rId20"/>
    <p:sldId id="1131" r:id="rId21"/>
    <p:sldId id="1157" r:id="rId22"/>
    <p:sldId id="1155" r:id="rId23"/>
    <p:sldId id="1156" r:id="rId24"/>
    <p:sldId id="1132" r:id="rId25"/>
    <p:sldId id="1133" r:id="rId26"/>
    <p:sldId id="1165" r:id="rId27"/>
    <p:sldId id="1134" r:id="rId28"/>
    <p:sldId id="1160" r:id="rId29"/>
    <p:sldId id="1161" r:id="rId30"/>
    <p:sldId id="971" r:id="rId31"/>
    <p:sldId id="1036" r:id="rId32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66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051"/>
    <a:srgbClr val="B27953"/>
    <a:srgbClr val="E2C07E"/>
    <a:srgbClr val="424B50"/>
    <a:srgbClr val="0000FF"/>
    <a:srgbClr val="A37328"/>
    <a:srgbClr val="5B7B35"/>
    <a:srgbClr val="B6C05F"/>
    <a:srgbClr val="DFAB46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355" autoAdjust="0"/>
  </p:normalViewPr>
  <p:slideViewPr>
    <p:cSldViewPr showGuides="1">
      <p:cViewPr varScale="1">
        <p:scale>
          <a:sx n="110" d="100"/>
          <a:sy n="110" d="100"/>
        </p:scale>
        <p:origin x="594" y="108"/>
      </p:cViewPr>
      <p:guideLst>
        <p:guide orient="horz" pos="266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796" name="Rectangle 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7774383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5091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A43CB-8CD8-481B-826F-9EA9627E8B1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541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A43CB-8CD8-481B-826F-9EA9627E8B1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47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3FBB-9E8A-4148-B07F-D17110784D4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524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3FBB-9E8A-4148-B07F-D17110784D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69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A43CB-8CD8-481B-826F-9EA9627E8B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14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A43CB-8CD8-481B-826F-9EA9627E8B1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346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3FBB-9E8A-4148-B07F-D17110784D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00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A43CB-8CD8-481B-826F-9EA9627E8B1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837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907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468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A43CB-8CD8-481B-826F-9EA9627E8B1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06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5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3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8321FB-FCD7-465F-9331-9637DACE4F6B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A58EB6A-6FB0-4479-AE27-6E743B7FE7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711F-974D-4D06-8BED-AA90518F7B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BB4B0D-5964-4ECE-BBEF-1C4C0BFDF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líďè"/>
          <p:cNvSpPr txBox="1"/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/>
          <a:lstStyle/>
          <a:p>
            <a:pPr algn="ctr" defTabSz="913765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</p:spTree>
    <p:custDataLst>
      <p:tags r:id="rId2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líďè"/>
          <p:cNvSpPr txBox="1"/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/>
          <a:lstStyle/>
          <a:p>
            <a:pPr algn="ctr" defTabSz="913765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31.xml"/><Relationship Id="rId4" Type="http://schemas.openxmlformats.org/officeDocument/2006/relationships/tags" Target="../tags/tag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0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3"/>
          <p:cNvSpPr/>
          <p:nvPr/>
        </p:nvSpPr>
        <p:spPr>
          <a:xfrm rot="5400000">
            <a:off x="168275" y="-187325"/>
            <a:ext cx="6858000" cy="7232650"/>
          </a:xfrm>
          <a:custGeom>
            <a:avLst/>
            <a:gdLst/>
            <a:ahLst/>
            <a:cxnLst>
              <a:cxn ang="0">
                <a:pos x="0" y="2838450"/>
              </a:cxn>
              <a:cxn ang="0">
                <a:pos x="6858000" y="0"/>
              </a:cxn>
              <a:cxn ang="0">
                <a:pos x="6858000" y="7232650"/>
              </a:cxn>
              <a:cxn ang="0">
                <a:pos x="0" y="7232650"/>
              </a:cxn>
              <a:cxn ang="0">
                <a:pos x="0" y="2838450"/>
              </a:cxn>
            </a:cxnLst>
            <a:rect l="0" t="0" r="0" b="0"/>
            <a:pathLst>
              <a:path w="6858000" h="7232650">
                <a:moveTo>
                  <a:pt x="0" y="2838450"/>
                </a:moveTo>
                <a:lnTo>
                  <a:pt x="6858000" y="0"/>
                </a:lnTo>
                <a:lnTo>
                  <a:pt x="6858000" y="7232650"/>
                </a:lnTo>
                <a:lnTo>
                  <a:pt x="0" y="7232650"/>
                </a:lnTo>
                <a:lnTo>
                  <a:pt x="0" y="2838450"/>
                </a:lnTo>
                <a:close/>
              </a:path>
            </a:pathLst>
          </a:custGeom>
          <a:solidFill>
            <a:srgbClr val="9C5D32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4" name="组 14"/>
          <p:cNvGrpSpPr/>
          <p:nvPr/>
        </p:nvGrpSpPr>
        <p:grpSpPr>
          <a:xfrm rot="17945967">
            <a:off x="7985557" y="3069122"/>
            <a:ext cx="1626553" cy="1948178"/>
            <a:chOff x="66230" y="3232992"/>
            <a:chExt cx="1509442" cy="189199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5" name="组 15"/>
            <p:cNvGrpSpPr/>
            <p:nvPr/>
          </p:nvGrpSpPr>
          <p:grpSpPr>
            <a:xfrm rot="16663435">
              <a:off x="-240754" y="3539976"/>
              <a:ext cx="1178086" cy="564117"/>
              <a:chOff x="-687977" y="4441558"/>
              <a:chExt cx="1178086" cy="564117"/>
            </a:xfrm>
          </p:grpSpPr>
          <p:sp>
            <p:nvSpPr>
              <p:cNvPr id="93" name="Freeform 70"/>
              <p:cNvSpPr/>
              <p:nvPr/>
            </p:nvSpPr>
            <p:spPr bwMode="auto">
              <a:xfrm rot="2007898">
                <a:off x="-623540" y="4441558"/>
                <a:ext cx="53407" cy="15708"/>
              </a:xfrm>
              <a:custGeom>
                <a:avLst/>
                <a:gdLst>
                  <a:gd name="T0" fmla="*/ 2 w 17"/>
                  <a:gd name="T1" fmla="*/ 5 h 5"/>
                  <a:gd name="T2" fmla="*/ 2 w 17"/>
                  <a:gd name="T3" fmla="*/ 5 h 5"/>
                  <a:gd name="T4" fmla="*/ 0 w 17"/>
                  <a:gd name="T5" fmla="*/ 4 h 5"/>
                  <a:gd name="T6" fmla="*/ 0 w 17"/>
                  <a:gd name="T7" fmla="*/ 2 h 5"/>
                  <a:gd name="T8" fmla="*/ 0 w 17"/>
                  <a:gd name="T9" fmla="*/ 2 h 5"/>
                  <a:gd name="T10" fmla="*/ 0 w 17"/>
                  <a:gd name="T11" fmla="*/ 0 h 5"/>
                  <a:gd name="T12" fmla="*/ 2 w 17"/>
                  <a:gd name="T13" fmla="*/ 0 h 5"/>
                  <a:gd name="T14" fmla="*/ 13 w 17"/>
                  <a:gd name="T15" fmla="*/ 0 h 5"/>
                  <a:gd name="T16" fmla="*/ 13 w 17"/>
                  <a:gd name="T17" fmla="*/ 0 h 5"/>
                  <a:gd name="T18" fmla="*/ 16 w 17"/>
                  <a:gd name="T19" fmla="*/ 0 h 5"/>
                  <a:gd name="T20" fmla="*/ 17 w 17"/>
                  <a:gd name="T21" fmla="*/ 2 h 5"/>
                  <a:gd name="T22" fmla="*/ 17 w 17"/>
                  <a:gd name="T23" fmla="*/ 2 h 5"/>
                  <a:gd name="T24" fmla="*/ 16 w 17"/>
                  <a:gd name="T25" fmla="*/ 4 h 5"/>
                  <a:gd name="T26" fmla="*/ 13 w 17"/>
                  <a:gd name="T27" fmla="*/ 5 h 5"/>
                  <a:gd name="T28" fmla="*/ 2 w 17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5">
                    <a:moveTo>
                      <a:pt x="2" y="5"/>
                    </a:moveTo>
                    <a:lnTo>
                      <a:pt x="2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4"/>
                    </a:lnTo>
                    <a:lnTo>
                      <a:pt x="13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648C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 71"/>
              <p:cNvSpPr/>
              <p:nvPr/>
            </p:nvSpPr>
            <p:spPr bwMode="auto">
              <a:xfrm rot="2007898">
                <a:off x="-687977" y="4718537"/>
                <a:ext cx="1178086" cy="97390"/>
              </a:xfrm>
              <a:custGeom>
                <a:avLst/>
                <a:gdLst>
                  <a:gd name="T0" fmla="*/ 19 w 375"/>
                  <a:gd name="T1" fmla="*/ 31 h 31"/>
                  <a:gd name="T2" fmla="*/ 19 w 375"/>
                  <a:gd name="T3" fmla="*/ 31 h 31"/>
                  <a:gd name="T4" fmla="*/ 11 w 375"/>
                  <a:gd name="T5" fmla="*/ 31 h 31"/>
                  <a:gd name="T6" fmla="*/ 5 w 375"/>
                  <a:gd name="T7" fmla="*/ 28 h 31"/>
                  <a:gd name="T8" fmla="*/ 1 w 375"/>
                  <a:gd name="T9" fmla="*/ 24 h 31"/>
                  <a:gd name="T10" fmla="*/ 0 w 375"/>
                  <a:gd name="T11" fmla="*/ 18 h 31"/>
                  <a:gd name="T12" fmla="*/ 0 w 375"/>
                  <a:gd name="T13" fmla="*/ 18 h 31"/>
                  <a:gd name="T14" fmla="*/ 1 w 375"/>
                  <a:gd name="T15" fmla="*/ 13 h 31"/>
                  <a:gd name="T16" fmla="*/ 5 w 375"/>
                  <a:gd name="T17" fmla="*/ 9 h 31"/>
                  <a:gd name="T18" fmla="*/ 11 w 375"/>
                  <a:gd name="T19" fmla="*/ 6 h 31"/>
                  <a:gd name="T20" fmla="*/ 19 w 375"/>
                  <a:gd name="T21" fmla="*/ 5 h 31"/>
                  <a:gd name="T22" fmla="*/ 355 w 375"/>
                  <a:gd name="T23" fmla="*/ 0 h 31"/>
                  <a:gd name="T24" fmla="*/ 355 w 375"/>
                  <a:gd name="T25" fmla="*/ 0 h 31"/>
                  <a:gd name="T26" fmla="*/ 363 w 375"/>
                  <a:gd name="T27" fmla="*/ 0 h 31"/>
                  <a:gd name="T28" fmla="*/ 369 w 375"/>
                  <a:gd name="T29" fmla="*/ 2 h 31"/>
                  <a:gd name="T30" fmla="*/ 373 w 375"/>
                  <a:gd name="T31" fmla="*/ 6 h 31"/>
                  <a:gd name="T32" fmla="*/ 375 w 375"/>
                  <a:gd name="T33" fmla="*/ 12 h 31"/>
                  <a:gd name="T34" fmla="*/ 375 w 375"/>
                  <a:gd name="T35" fmla="*/ 12 h 31"/>
                  <a:gd name="T36" fmla="*/ 373 w 375"/>
                  <a:gd name="T37" fmla="*/ 17 h 31"/>
                  <a:gd name="T38" fmla="*/ 370 w 375"/>
                  <a:gd name="T39" fmla="*/ 21 h 31"/>
                  <a:gd name="T40" fmla="*/ 363 w 375"/>
                  <a:gd name="T41" fmla="*/ 24 h 31"/>
                  <a:gd name="T42" fmla="*/ 356 w 375"/>
                  <a:gd name="T43" fmla="*/ 25 h 31"/>
                  <a:gd name="T44" fmla="*/ 19 w 375"/>
                  <a:gd name="T4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5" h="31">
                    <a:moveTo>
                      <a:pt x="19" y="31"/>
                    </a:moveTo>
                    <a:lnTo>
                      <a:pt x="19" y="31"/>
                    </a:lnTo>
                    <a:lnTo>
                      <a:pt x="11" y="31"/>
                    </a:lnTo>
                    <a:lnTo>
                      <a:pt x="5" y="28"/>
                    </a:lnTo>
                    <a:lnTo>
                      <a:pt x="1" y="24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5" y="9"/>
                    </a:lnTo>
                    <a:lnTo>
                      <a:pt x="11" y="6"/>
                    </a:lnTo>
                    <a:lnTo>
                      <a:pt x="19" y="5"/>
                    </a:lnTo>
                    <a:lnTo>
                      <a:pt x="355" y="0"/>
                    </a:lnTo>
                    <a:lnTo>
                      <a:pt x="355" y="0"/>
                    </a:lnTo>
                    <a:lnTo>
                      <a:pt x="363" y="0"/>
                    </a:lnTo>
                    <a:lnTo>
                      <a:pt x="369" y="2"/>
                    </a:lnTo>
                    <a:lnTo>
                      <a:pt x="373" y="6"/>
                    </a:lnTo>
                    <a:lnTo>
                      <a:pt x="375" y="12"/>
                    </a:lnTo>
                    <a:lnTo>
                      <a:pt x="375" y="12"/>
                    </a:lnTo>
                    <a:lnTo>
                      <a:pt x="373" y="17"/>
                    </a:lnTo>
                    <a:lnTo>
                      <a:pt x="370" y="21"/>
                    </a:lnTo>
                    <a:lnTo>
                      <a:pt x="363" y="24"/>
                    </a:lnTo>
                    <a:lnTo>
                      <a:pt x="356" y="25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243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 72"/>
              <p:cNvSpPr/>
              <p:nvPr/>
            </p:nvSpPr>
            <p:spPr bwMode="auto">
              <a:xfrm rot="2007898">
                <a:off x="-619299" y="4707420"/>
                <a:ext cx="1055566" cy="125662"/>
              </a:xfrm>
              <a:custGeom>
                <a:avLst/>
                <a:gdLst>
                  <a:gd name="T0" fmla="*/ 16 w 336"/>
                  <a:gd name="T1" fmla="*/ 40 h 40"/>
                  <a:gd name="T2" fmla="*/ 16 w 336"/>
                  <a:gd name="T3" fmla="*/ 40 h 40"/>
                  <a:gd name="T4" fmla="*/ 9 w 336"/>
                  <a:gd name="T5" fmla="*/ 38 h 40"/>
                  <a:gd name="T6" fmla="*/ 4 w 336"/>
                  <a:gd name="T7" fmla="*/ 34 h 40"/>
                  <a:gd name="T8" fmla="*/ 1 w 336"/>
                  <a:gd name="T9" fmla="*/ 29 h 40"/>
                  <a:gd name="T10" fmla="*/ 0 w 336"/>
                  <a:gd name="T11" fmla="*/ 23 h 40"/>
                  <a:gd name="T12" fmla="*/ 0 w 336"/>
                  <a:gd name="T13" fmla="*/ 23 h 40"/>
                  <a:gd name="T14" fmla="*/ 1 w 336"/>
                  <a:gd name="T15" fmla="*/ 17 h 40"/>
                  <a:gd name="T16" fmla="*/ 4 w 336"/>
                  <a:gd name="T17" fmla="*/ 11 h 40"/>
                  <a:gd name="T18" fmla="*/ 9 w 336"/>
                  <a:gd name="T19" fmla="*/ 7 h 40"/>
                  <a:gd name="T20" fmla="*/ 16 w 336"/>
                  <a:gd name="T21" fmla="*/ 6 h 40"/>
                  <a:gd name="T22" fmla="*/ 318 w 336"/>
                  <a:gd name="T23" fmla="*/ 0 h 40"/>
                  <a:gd name="T24" fmla="*/ 318 w 336"/>
                  <a:gd name="T25" fmla="*/ 0 h 40"/>
                  <a:gd name="T26" fmla="*/ 325 w 336"/>
                  <a:gd name="T27" fmla="*/ 2 h 40"/>
                  <a:gd name="T28" fmla="*/ 330 w 336"/>
                  <a:gd name="T29" fmla="*/ 6 h 40"/>
                  <a:gd name="T30" fmla="*/ 334 w 336"/>
                  <a:gd name="T31" fmla="*/ 11 h 40"/>
                  <a:gd name="T32" fmla="*/ 336 w 336"/>
                  <a:gd name="T33" fmla="*/ 17 h 40"/>
                  <a:gd name="T34" fmla="*/ 336 w 336"/>
                  <a:gd name="T35" fmla="*/ 17 h 40"/>
                  <a:gd name="T36" fmla="*/ 334 w 336"/>
                  <a:gd name="T37" fmla="*/ 23 h 40"/>
                  <a:gd name="T38" fmla="*/ 330 w 336"/>
                  <a:gd name="T39" fmla="*/ 29 h 40"/>
                  <a:gd name="T40" fmla="*/ 325 w 336"/>
                  <a:gd name="T41" fmla="*/ 33 h 40"/>
                  <a:gd name="T42" fmla="*/ 318 w 336"/>
                  <a:gd name="T43" fmla="*/ 34 h 40"/>
                  <a:gd name="T44" fmla="*/ 16 w 336"/>
                  <a:gd name="T4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36" h="40">
                    <a:moveTo>
                      <a:pt x="16" y="40"/>
                    </a:moveTo>
                    <a:lnTo>
                      <a:pt x="16" y="40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17"/>
                    </a:lnTo>
                    <a:lnTo>
                      <a:pt x="4" y="11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25" y="2"/>
                    </a:lnTo>
                    <a:lnTo>
                      <a:pt x="330" y="6"/>
                    </a:lnTo>
                    <a:lnTo>
                      <a:pt x="334" y="11"/>
                    </a:lnTo>
                    <a:lnTo>
                      <a:pt x="336" y="17"/>
                    </a:lnTo>
                    <a:lnTo>
                      <a:pt x="336" y="17"/>
                    </a:lnTo>
                    <a:lnTo>
                      <a:pt x="334" y="23"/>
                    </a:lnTo>
                    <a:lnTo>
                      <a:pt x="330" y="29"/>
                    </a:lnTo>
                    <a:lnTo>
                      <a:pt x="325" y="33"/>
                    </a:lnTo>
                    <a:lnTo>
                      <a:pt x="318" y="34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E4A5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 73"/>
              <p:cNvSpPr/>
              <p:nvPr/>
            </p:nvSpPr>
            <p:spPr bwMode="auto">
              <a:xfrm rot="2007898">
                <a:off x="-57637" y="4858020"/>
                <a:ext cx="392695" cy="147655"/>
              </a:xfrm>
              <a:custGeom>
                <a:avLst/>
                <a:gdLst>
                  <a:gd name="T0" fmla="*/ 120 w 125"/>
                  <a:gd name="T1" fmla="*/ 35 h 47"/>
                  <a:gd name="T2" fmla="*/ 99 w 125"/>
                  <a:gd name="T3" fmla="*/ 46 h 47"/>
                  <a:gd name="T4" fmla="*/ 8 w 125"/>
                  <a:gd name="T5" fmla="*/ 47 h 47"/>
                  <a:gd name="T6" fmla="*/ 8 w 125"/>
                  <a:gd name="T7" fmla="*/ 47 h 47"/>
                  <a:gd name="T8" fmla="*/ 6 w 125"/>
                  <a:gd name="T9" fmla="*/ 45 h 47"/>
                  <a:gd name="T10" fmla="*/ 0 w 125"/>
                  <a:gd name="T11" fmla="*/ 41 h 47"/>
                  <a:gd name="T12" fmla="*/ 76 w 125"/>
                  <a:gd name="T13" fmla="*/ 39 h 47"/>
                  <a:gd name="T14" fmla="*/ 76 w 125"/>
                  <a:gd name="T15" fmla="*/ 39 h 47"/>
                  <a:gd name="T16" fmla="*/ 77 w 125"/>
                  <a:gd name="T17" fmla="*/ 37 h 47"/>
                  <a:gd name="T18" fmla="*/ 80 w 125"/>
                  <a:gd name="T19" fmla="*/ 28 h 47"/>
                  <a:gd name="T20" fmla="*/ 81 w 125"/>
                  <a:gd name="T21" fmla="*/ 23 h 47"/>
                  <a:gd name="T22" fmla="*/ 81 w 125"/>
                  <a:gd name="T23" fmla="*/ 16 h 47"/>
                  <a:gd name="T24" fmla="*/ 80 w 125"/>
                  <a:gd name="T25" fmla="*/ 8 h 47"/>
                  <a:gd name="T26" fmla="*/ 77 w 125"/>
                  <a:gd name="T27" fmla="*/ 1 h 47"/>
                  <a:gd name="T28" fmla="*/ 120 w 125"/>
                  <a:gd name="T29" fmla="*/ 0 h 47"/>
                  <a:gd name="T30" fmla="*/ 120 w 125"/>
                  <a:gd name="T31" fmla="*/ 0 h 47"/>
                  <a:gd name="T32" fmla="*/ 122 w 125"/>
                  <a:gd name="T33" fmla="*/ 4 h 47"/>
                  <a:gd name="T34" fmla="*/ 125 w 125"/>
                  <a:gd name="T35" fmla="*/ 11 h 47"/>
                  <a:gd name="T36" fmla="*/ 125 w 125"/>
                  <a:gd name="T37" fmla="*/ 16 h 47"/>
                  <a:gd name="T38" fmla="*/ 125 w 125"/>
                  <a:gd name="T39" fmla="*/ 23 h 47"/>
                  <a:gd name="T40" fmla="*/ 123 w 125"/>
                  <a:gd name="T41" fmla="*/ 28 h 47"/>
                  <a:gd name="T42" fmla="*/ 120 w 125"/>
                  <a:gd name="T43" fmla="*/ 35 h 47"/>
                  <a:gd name="T44" fmla="*/ 120 w 125"/>
                  <a:gd name="T45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5" h="47">
                    <a:moveTo>
                      <a:pt x="120" y="35"/>
                    </a:moveTo>
                    <a:lnTo>
                      <a:pt x="99" y="46"/>
                    </a:lnTo>
                    <a:lnTo>
                      <a:pt x="8" y="47"/>
                    </a:lnTo>
                    <a:lnTo>
                      <a:pt x="8" y="47"/>
                    </a:lnTo>
                    <a:lnTo>
                      <a:pt x="6" y="45"/>
                    </a:lnTo>
                    <a:lnTo>
                      <a:pt x="0" y="41"/>
                    </a:lnTo>
                    <a:lnTo>
                      <a:pt x="76" y="39"/>
                    </a:lnTo>
                    <a:lnTo>
                      <a:pt x="76" y="39"/>
                    </a:lnTo>
                    <a:lnTo>
                      <a:pt x="77" y="37"/>
                    </a:lnTo>
                    <a:lnTo>
                      <a:pt x="80" y="28"/>
                    </a:lnTo>
                    <a:lnTo>
                      <a:pt x="81" y="23"/>
                    </a:lnTo>
                    <a:lnTo>
                      <a:pt x="81" y="16"/>
                    </a:lnTo>
                    <a:lnTo>
                      <a:pt x="80" y="8"/>
                    </a:lnTo>
                    <a:lnTo>
                      <a:pt x="77" y="1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2" y="4"/>
                    </a:lnTo>
                    <a:lnTo>
                      <a:pt x="125" y="11"/>
                    </a:lnTo>
                    <a:lnTo>
                      <a:pt x="125" y="16"/>
                    </a:lnTo>
                    <a:lnTo>
                      <a:pt x="125" y="23"/>
                    </a:lnTo>
                    <a:lnTo>
                      <a:pt x="123" y="28"/>
                    </a:lnTo>
                    <a:lnTo>
                      <a:pt x="120" y="35"/>
                    </a:lnTo>
                    <a:lnTo>
                      <a:pt x="120" y="35"/>
                    </a:lnTo>
                    <a:close/>
                  </a:path>
                </a:pathLst>
              </a:custGeom>
              <a:solidFill>
                <a:srgbClr val="243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6" name="Freeform 86"/>
            <p:cNvSpPr/>
            <p:nvPr/>
          </p:nvSpPr>
          <p:spPr bwMode="auto">
            <a:xfrm rot="2007898">
              <a:off x="490238" y="3692437"/>
              <a:ext cx="1024150" cy="1432553"/>
            </a:xfrm>
            <a:custGeom>
              <a:avLst/>
              <a:gdLst>
                <a:gd name="T0" fmla="*/ 283 w 326"/>
                <a:gd name="T1" fmla="*/ 1 h 456"/>
                <a:gd name="T2" fmla="*/ 290 w 326"/>
                <a:gd name="T3" fmla="*/ 208 h 456"/>
                <a:gd name="T4" fmla="*/ 0 w 326"/>
                <a:gd name="T5" fmla="*/ 380 h 456"/>
                <a:gd name="T6" fmla="*/ 1 w 326"/>
                <a:gd name="T7" fmla="*/ 420 h 456"/>
                <a:gd name="T8" fmla="*/ 1 w 326"/>
                <a:gd name="T9" fmla="*/ 420 h 456"/>
                <a:gd name="T10" fmla="*/ 8 w 326"/>
                <a:gd name="T11" fmla="*/ 433 h 456"/>
                <a:gd name="T12" fmla="*/ 21 w 326"/>
                <a:gd name="T13" fmla="*/ 440 h 456"/>
                <a:gd name="T14" fmla="*/ 23 w 326"/>
                <a:gd name="T15" fmla="*/ 440 h 456"/>
                <a:gd name="T16" fmla="*/ 44 w 326"/>
                <a:gd name="T17" fmla="*/ 456 h 456"/>
                <a:gd name="T18" fmla="*/ 66 w 326"/>
                <a:gd name="T19" fmla="*/ 437 h 456"/>
                <a:gd name="T20" fmla="*/ 147 w 326"/>
                <a:gd name="T21" fmla="*/ 434 h 456"/>
                <a:gd name="T22" fmla="*/ 147 w 326"/>
                <a:gd name="T23" fmla="*/ 434 h 456"/>
                <a:gd name="T24" fmla="*/ 146 w 326"/>
                <a:gd name="T25" fmla="*/ 425 h 456"/>
                <a:gd name="T26" fmla="*/ 148 w 326"/>
                <a:gd name="T27" fmla="*/ 417 h 456"/>
                <a:gd name="T28" fmla="*/ 151 w 326"/>
                <a:gd name="T29" fmla="*/ 413 h 456"/>
                <a:gd name="T30" fmla="*/ 158 w 326"/>
                <a:gd name="T31" fmla="*/ 406 h 456"/>
                <a:gd name="T32" fmla="*/ 162 w 326"/>
                <a:gd name="T33" fmla="*/ 405 h 456"/>
                <a:gd name="T34" fmla="*/ 170 w 326"/>
                <a:gd name="T35" fmla="*/ 403 h 456"/>
                <a:gd name="T36" fmla="*/ 181 w 326"/>
                <a:gd name="T37" fmla="*/ 406 h 456"/>
                <a:gd name="T38" fmla="*/ 220 w 326"/>
                <a:gd name="T39" fmla="*/ 424 h 456"/>
                <a:gd name="T40" fmla="*/ 221 w 326"/>
                <a:gd name="T41" fmla="*/ 428 h 456"/>
                <a:gd name="T42" fmla="*/ 218 w 326"/>
                <a:gd name="T43" fmla="*/ 429 h 456"/>
                <a:gd name="T44" fmla="*/ 217 w 326"/>
                <a:gd name="T45" fmla="*/ 428 h 456"/>
                <a:gd name="T46" fmla="*/ 179 w 326"/>
                <a:gd name="T47" fmla="*/ 410 h 456"/>
                <a:gd name="T48" fmla="*/ 170 w 326"/>
                <a:gd name="T49" fmla="*/ 409 h 456"/>
                <a:gd name="T50" fmla="*/ 164 w 326"/>
                <a:gd name="T51" fmla="*/ 409 h 456"/>
                <a:gd name="T52" fmla="*/ 158 w 326"/>
                <a:gd name="T53" fmla="*/ 413 h 456"/>
                <a:gd name="T54" fmla="*/ 152 w 326"/>
                <a:gd name="T55" fmla="*/ 418 h 456"/>
                <a:gd name="T56" fmla="*/ 152 w 326"/>
                <a:gd name="T57" fmla="*/ 433 h 456"/>
                <a:gd name="T58" fmla="*/ 152 w 326"/>
                <a:gd name="T59" fmla="*/ 434 h 456"/>
                <a:gd name="T60" fmla="*/ 164 w 326"/>
                <a:gd name="T61" fmla="*/ 434 h 456"/>
                <a:gd name="T62" fmla="*/ 164 w 326"/>
                <a:gd name="T63" fmla="*/ 424 h 456"/>
                <a:gd name="T64" fmla="*/ 169 w 326"/>
                <a:gd name="T65" fmla="*/ 420 h 456"/>
                <a:gd name="T66" fmla="*/ 173 w 326"/>
                <a:gd name="T67" fmla="*/ 417 h 456"/>
                <a:gd name="T68" fmla="*/ 178 w 326"/>
                <a:gd name="T69" fmla="*/ 417 h 456"/>
                <a:gd name="T70" fmla="*/ 216 w 326"/>
                <a:gd name="T71" fmla="*/ 433 h 456"/>
                <a:gd name="T72" fmla="*/ 227 w 326"/>
                <a:gd name="T73" fmla="*/ 434 h 456"/>
                <a:gd name="T74" fmla="*/ 245 w 326"/>
                <a:gd name="T75" fmla="*/ 432 h 456"/>
                <a:gd name="T76" fmla="*/ 326 w 326"/>
                <a:gd name="T77" fmla="*/ 421 h 456"/>
                <a:gd name="T78" fmla="*/ 324 w 326"/>
                <a:gd name="T79" fmla="*/ 397 h 456"/>
                <a:gd name="T80" fmla="*/ 321 w 326"/>
                <a:gd name="T81" fmla="*/ 244 h 456"/>
                <a:gd name="T82" fmla="*/ 321 w 326"/>
                <a:gd name="T83" fmla="*/ 237 h 456"/>
                <a:gd name="T84" fmla="*/ 316 w 326"/>
                <a:gd name="T85" fmla="*/ 102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6" h="456">
                  <a:moveTo>
                    <a:pt x="313" y="0"/>
                  </a:moveTo>
                  <a:lnTo>
                    <a:pt x="283" y="1"/>
                  </a:lnTo>
                  <a:lnTo>
                    <a:pt x="289" y="198"/>
                  </a:lnTo>
                  <a:lnTo>
                    <a:pt x="290" y="208"/>
                  </a:lnTo>
                  <a:lnTo>
                    <a:pt x="295" y="360"/>
                  </a:lnTo>
                  <a:lnTo>
                    <a:pt x="0" y="38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4" y="428"/>
                  </a:lnTo>
                  <a:lnTo>
                    <a:pt x="8" y="433"/>
                  </a:lnTo>
                  <a:lnTo>
                    <a:pt x="13" y="437"/>
                  </a:lnTo>
                  <a:lnTo>
                    <a:pt x="21" y="440"/>
                  </a:lnTo>
                  <a:lnTo>
                    <a:pt x="21" y="440"/>
                  </a:lnTo>
                  <a:lnTo>
                    <a:pt x="23" y="440"/>
                  </a:lnTo>
                  <a:lnTo>
                    <a:pt x="44" y="438"/>
                  </a:lnTo>
                  <a:lnTo>
                    <a:pt x="44" y="456"/>
                  </a:lnTo>
                  <a:lnTo>
                    <a:pt x="67" y="456"/>
                  </a:lnTo>
                  <a:lnTo>
                    <a:pt x="66" y="437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6" y="430"/>
                  </a:lnTo>
                  <a:lnTo>
                    <a:pt x="146" y="425"/>
                  </a:lnTo>
                  <a:lnTo>
                    <a:pt x="147" y="421"/>
                  </a:lnTo>
                  <a:lnTo>
                    <a:pt x="148" y="417"/>
                  </a:lnTo>
                  <a:lnTo>
                    <a:pt x="148" y="417"/>
                  </a:lnTo>
                  <a:lnTo>
                    <a:pt x="151" y="413"/>
                  </a:lnTo>
                  <a:lnTo>
                    <a:pt x="154" y="409"/>
                  </a:lnTo>
                  <a:lnTo>
                    <a:pt x="158" y="406"/>
                  </a:lnTo>
                  <a:lnTo>
                    <a:pt x="162" y="405"/>
                  </a:lnTo>
                  <a:lnTo>
                    <a:pt x="162" y="405"/>
                  </a:lnTo>
                  <a:lnTo>
                    <a:pt x="170" y="403"/>
                  </a:lnTo>
                  <a:lnTo>
                    <a:pt x="170" y="403"/>
                  </a:lnTo>
                  <a:lnTo>
                    <a:pt x="175" y="403"/>
                  </a:lnTo>
                  <a:lnTo>
                    <a:pt x="181" y="406"/>
                  </a:lnTo>
                  <a:lnTo>
                    <a:pt x="220" y="424"/>
                  </a:lnTo>
                  <a:lnTo>
                    <a:pt x="220" y="424"/>
                  </a:lnTo>
                  <a:lnTo>
                    <a:pt x="221" y="425"/>
                  </a:lnTo>
                  <a:lnTo>
                    <a:pt x="221" y="428"/>
                  </a:lnTo>
                  <a:lnTo>
                    <a:pt x="221" y="428"/>
                  </a:lnTo>
                  <a:lnTo>
                    <a:pt x="218" y="429"/>
                  </a:lnTo>
                  <a:lnTo>
                    <a:pt x="218" y="429"/>
                  </a:lnTo>
                  <a:lnTo>
                    <a:pt x="217" y="428"/>
                  </a:lnTo>
                  <a:lnTo>
                    <a:pt x="179" y="410"/>
                  </a:lnTo>
                  <a:lnTo>
                    <a:pt x="179" y="410"/>
                  </a:lnTo>
                  <a:lnTo>
                    <a:pt x="175" y="409"/>
                  </a:lnTo>
                  <a:lnTo>
                    <a:pt x="170" y="409"/>
                  </a:lnTo>
                  <a:lnTo>
                    <a:pt x="170" y="409"/>
                  </a:lnTo>
                  <a:lnTo>
                    <a:pt x="164" y="409"/>
                  </a:lnTo>
                  <a:lnTo>
                    <a:pt x="164" y="409"/>
                  </a:lnTo>
                  <a:lnTo>
                    <a:pt x="158" y="413"/>
                  </a:lnTo>
                  <a:lnTo>
                    <a:pt x="152" y="418"/>
                  </a:lnTo>
                  <a:lnTo>
                    <a:pt x="152" y="418"/>
                  </a:lnTo>
                  <a:lnTo>
                    <a:pt x="151" y="426"/>
                  </a:lnTo>
                  <a:lnTo>
                    <a:pt x="152" y="433"/>
                  </a:lnTo>
                  <a:lnTo>
                    <a:pt x="152" y="433"/>
                  </a:lnTo>
                  <a:lnTo>
                    <a:pt x="152" y="434"/>
                  </a:lnTo>
                  <a:lnTo>
                    <a:pt x="164" y="434"/>
                  </a:lnTo>
                  <a:lnTo>
                    <a:pt x="164" y="434"/>
                  </a:lnTo>
                  <a:lnTo>
                    <a:pt x="163" y="429"/>
                  </a:lnTo>
                  <a:lnTo>
                    <a:pt x="164" y="424"/>
                  </a:lnTo>
                  <a:lnTo>
                    <a:pt x="164" y="424"/>
                  </a:lnTo>
                  <a:lnTo>
                    <a:pt x="169" y="420"/>
                  </a:lnTo>
                  <a:lnTo>
                    <a:pt x="173" y="417"/>
                  </a:lnTo>
                  <a:lnTo>
                    <a:pt x="173" y="417"/>
                  </a:lnTo>
                  <a:lnTo>
                    <a:pt x="178" y="417"/>
                  </a:lnTo>
                  <a:lnTo>
                    <a:pt x="178" y="417"/>
                  </a:lnTo>
                  <a:lnTo>
                    <a:pt x="185" y="418"/>
                  </a:lnTo>
                  <a:lnTo>
                    <a:pt x="216" y="433"/>
                  </a:lnTo>
                  <a:lnTo>
                    <a:pt x="227" y="432"/>
                  </a:lnTo>
                  <a:lnTo>
                    <a:pt x="227" y="434"/>
                  </a:lnTo>
                  <a:lnTo>
                    <a:pt x="245" y="434"/>
                  </a:lnTo>
                  <a:lnTo>
                    <a:pt x="245" y="432"/>
                  </a:lnTo>
                  <a:lnTo>
                    <a:pt x="326" y="429"/>
                  </a:lnTo>
                  <a:lnTo>
                    <a:pt x="326" y="421"/>
                  </a:lnTo>
                  <a:lnTo>
                    <a:pt x="325" y="422"/>
                  </a:lnTo>
                  <a:lnTo>
                    <a:pt x="324" y="397"/>
                  </a:lnTo>
                  <a:lnTo>
                    <a:pt x="326" y="397"/>
                  </a:lnTo>
                  <a:lnTo>
                    <a:pt x="321" y="244"/>
                  </a:lnTo>
                  <a:lnTo>
                    <a:pt x="321" y="237"/>
                  </a:lnTo>
                  <a:lnTo>
                    <a:pt x="321" y="237"/>
                  </a:lnTo>
                  <a:lnTo>
                    <a:pt x="317" y="102"/>
                  </a:lnTo>
                  <a:lnTo>
                    <a:pt x="316" y="102"/>
                  </a:lnTo>
                  <a:lnTo>
                    <a:pt x="3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67" name="Freeform 90"/>
            <p:cNvSpPr/>
            <p:nvPr/>
          </p:nvSpPr>
          <p:spPr bwMode="auto">
            <a:xfrm rot="2007898">
              <a:off x="471431" y="3538122"/>
              <a:ext cx="1061849" cy="1319456"/>
            </a:xfrm>
            <a:custGeom>
              <a:avLst/>
              <a:gdLst>
                <a:gd name="T0" fmla="*/ 0 w 338"/>
                <a:gd name="T1" fmla="*/ 31 h 420"/>
                <a:gd name="T2" fmla="*/ 13 w 338"/>
                <a:gd name="T3" fmla="*/ 420 h 420"/>
                <a:gd name="T4" fmla="*/ 338 w 338"/>
                <a:gd name="T5" fmla="*/ 398 h 420"/>
                <a:gd name="T6" fmla="*/ 325 w 338"/>
                <a:gd name="T7" fmla="*/ 0 h 420"/>
                <a:gd name="T8" fmla="*/ 20 w 338"/>
                <a:gd name="T9" fmla="*/ 11 h 420"/>
                <a:gd name="T10" fmla="*/ 20 w 338"/>
                <a:gd name="T11" fmla="*/ 11 h 420"/>
                <a:gd name="T12" fmla="*/ 12 w 338"/>
                <a:gd name="T13" fmla="*/ 13 h 420"/>
                <a:gd name="T14" fmla="*/ 5 w 338"/>
                <a:gd name="T15" fmla="*/ 17 h 420"/>
                <a:gd name="T16" fmla="*/ 1 w 338"/>
                <a:gd name="T17" fmla="*/ 23 h 420"/>
                <a:gd name="T18" fmla="*/ 1 w 338"/>
                <a:gd name="T19" fmla="*/ 27 h 420"/>
                <a:gd name="T20" fmla="*/ 0 w 338"/>
                <a:gd name="T21" fmla="*/ 3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420">
                  <a:moveTo>
                    <a:pt x="0" y="31"/>
                  </a:moveTo>
                  <a:lnTo>
                    <a:pt x="13" y="420"/>
                  </a:lnTo>
                  <a:lnTo>
                    <a:pt x="338" y="398"/>
                  </a:lnTo>
                  <a:lnTo>
                    <a:pt x="325" y="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2" y="13"/>
                  </a:lnTo>
                  <a:lnTo>
                    <a:pt x="5" y="17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2" name="Freeform 91"/>
            <p:cNvSpPr/>
            <p:nvPr/>
          </p:nvSpPr>
          <p:spPr bwMode="auto">
            <a:xfrm rot="2007898">
              <a:off x="471431" y="3538123"/>
              <a:ext cx="1061849" cy="1319456"/>
            </a:xfrm>
            <a:custGeom>
              <a:avLst/>
              <a:gdLst>
                <a:gd name="T0" fmla="*/ 0 w 338"/>
                <a:gd name="T1" fmla="*/ 31 h 420"/>
                <a:gd name="T2" fmla="*/ 13 w 338"/>
                <a:gd name="T3" fmla="*/ 420 h 420"/>
                <a:gd name="T4" fmla="*/ 338 w 338"/>
                <a:gd name="T5" fmla="*/ 398 h 420"/>
                <a:gd name="T6" fmla="*/ 325 w 338"/>
                <a:gd name="T7" fmla="*/ 0 h 420"/>
                <a:gd name="T8" fmla="*/ 20 w 338"/>
                <a:gd name="T9" fmla="*/ 11 h 420"/>
                <a:gd name="T10" fmla="*/ 20 w 338"/>
                <a:gd name="T11" fmla="*/ 11 h 420"/>
                <a:gd name="T12" fmla="*/ 12 w 338"/>
                <a:gd name="T13" fmla="*/ 13 h 420"/>
                <a:gd name="T14" fmla="*/ 5 w 338"/>
                <a:gd name="T15" fmla="*/ 17 h 420"/>
                <a:gd name="T16" fmla="*/ 1 w 338"/>
                <a:gd name="T17" fmla="*/ 23 h 420"/>
                <a:gd name="T18" fmla="*/ 1 w 338"/>
                <a:gd name="T19" fmla="*/ 27 h 420"/>
                <a:gd name="T20" fmla="*/ 0 w 338"/>
                <a:gd name="T21" fmla="*/ 3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420">
                  <a:moveTo>
                    <a:pt x="0" y="31"/>
                  </a:moveTo>
                  <a:lnTo>
                    <a:pt x="13" y="420"/>
                  </a:lnTo>
                  <a:lnTo>
                    <a:pt x="338" y="398"/>
                  </a:lnTo>
                  <a:lnTo>
                    <a:pt x="325" y="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2" y="13"/>
                  </a:lnTo>
                  <a:lnTo>
                    <a:pt x="5" y="17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0" y="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3" name="Freeform 92"/>
            <p:cNvSpPr/>
            <p:nvPr/>
          </p:nvSpPr>
          <p:spPr bwMode="auto">
            <a:xfrm rot="2007898">
              <a:off x="540979" y="3306783"/>
              <a:ext cx="97390" cy="1281756"/>
            </a:xfrm>
            <a:custGeom>
              <a:avLst/>
              <a:gdLst>
                <a:gd name="T0" fmla="*/ 1 w 31"/>
                <a:gd name="T1" fmla="*/ 19 h 408"/>
                <a:gd name="T2" fmla="*/ 0 w 31"/>
                <a:gd name="T3" fmla="*/ 19 h 408"/>
                <a:gd name="T4" fmla="*/ 13 w 31"/>
                <a:gd name="T5" fmla="*/ 408 h 408"/>
                <a:gd name="T6" fmla="*/ 31 w 31"/>
                <a:gd name="T7" fmla="*/ 406 h 408"/>
                <a:gd name="T8" fmla="*/ 17 w 31"/>
                <a:gd name="T9" fmla="*/ 0 h 408"/>
                <a:gd name="T10" fmla="*/ 17 w 31"/>
                <a:gd name="T11" fmla="*/ 0 h 408"/>
                <a:gd name="T12" fmla="*/ 10 w 31"/>
                <a:gd name="T13" fmla="*/ 1 h 408"/>
                <a:gd name="T14" fmla="*/ 5 w 31"/>
                <a:gd name="T15" fmla="*/ 5 h 408"/>
                <a:gd name="T16" fmla="*/ 1 w 31"/>
                <a:gd name="T17" fmla="*/ 12 h 408"/>
                <a:gd name="T18" fmla="*/ 1 w 31"/>
                <a:gd name="T19" fmla="*/ 1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08">
                  <a:moveTo>
                    <a:pt x="1" y="19"/>
                  </a:moveTo>
                  <a:lnTo>
                    <a:pt x="0" y="19"/>
                  </a:lnTo>
                  <a:lnTo>
                    <a:pt x="13" y="408"/>
                  </a:lnTo>
                  <a:lnTo>
                    <a:pt x="31" y="40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2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4" name="Freeform 93"/>
            <p:cNvSpPr/>
            <p:nvPr/>
          </p:nvSpPr>
          <p:spPr bwMode="auto">
            <a:xfrm rot="2007898">
              <a:off x="540979" y="3306783"/>
              <a:ext cx="97390" cy="1281756"/>
            </a:xfrm>
            <a:custGeom>
              <a:avLst/>
              <a:gdLst>
                <a:gd name="T0" fmla="*/ 1 w 31"/>
                <a:gd name="T1" fmla="*/ 19 h 408"/>
                <a:gd name="T2" fmla="*/ 0 w 31"/>
                <a:gd name="T3" fmla="*/ 19 h 408"/>
                <a:gd name="T4" fmla="*/ 13 w 31"/>
                <a:gd name="T5" fmla="*/ 408 h 408"/>
                <a:gd name="T6" fmla="*/ 31 w 31"/>
                <a:gd name="T7" fmla="*/ 406 h 408"/>
                <a:gd name="T8" fmla="*/ 17 w 31"/>
                <a:gd name="T9" fmla="*/ 0 h 408"/>
                <a:gd name="T10" fmla="*/ 17 w 31"/>
                <a:gd name="T11" fmla="*/ 0 h 408"/>
                <a:gd name="T12" fmla="*/ 10 w 31"/>
                <a:gd name="T13" fmla="*/ 1 h 408"/>
                <a:gd name="T14" fmla="*/ 5 w 31"/>
                <a:gd name="T15" fmla="*/ 5 h 408"/>
                <a:gd name="T16" fmla="*/ 1 w 31"/>
                <a:gd name="T17" fmla="*/ 12 h 408"/>
                <a:gd name="T18" fmla="*/ 1 w 31"/>
                <a:gd name="T19" fmla="*/ 1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08">
                  <a:moveTo>
                    <a:pt x="1" y="19"/>
                  </a:moveTo>
                  <a:lnTo>
                    <a:pt x="0" y="19"/>
                  </a:lnTo>
                  <a:lnTo>
                    <a:pt x="13" y="408"/>
                  </a:lnTo>
                  <a:lnTo>
                    <a:pt x="31" y="40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2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5" name="Freeform 94"/>
            <p:cNvSpPr/>
            <p:nvPr/>
          </p:nvSpPr>
          <p:spPr bwMode="auto">
            <a:xfrm rot="2007898">
              <a:off x="168683" y="4682995"/>
              <a:ext cx="999017" cy="131945"/>
            </a:xfrm>
            <a:custGeom>
              <a:avLst/>
              <a:gdLst>
                <a:gd name="T0" fmla="*/ 0 w 318"/>
                <a:gd name="T1" fmla="*/ 27 h 42"/>
                <a:gd name="T2" fmla="*/ 0 w 318"/>
                <a:gd name="T3" fmla="*/ 27 h 42"/>
                <a:gd name="T4" fmla="*/ 2 w 318"/>
                <a:gd name="T5" fmla="*/ 32 h 42"/>
                <a:gd name="T6" fmla="*/ 5 w 318"/>
                <a:gd name="T7" fmla="*/ 38 h 42"/>
                <a:gd name="T8" fmla="*/ 10 w 318"/>
                <a:gd name="T9" fmla="*/ 42 h 42"/>
                <a:gd name="T10" fmla="*/ 17 w 318"/>
                <a:gd name="T11" fmla="*/ 42 h 42"/>
                <a:gd name="T12" fmla="*/ 318 w 318"/>
                <a:gd name="T13" fmla="*/ 32 h 42"/>
                <a:gd name="T14" fmla="*/ 318 w 318"/>
                <a:gd name="T15" fmla="*/ 0 h 42"/>
                <a:gd name="T16" fmla="*/ 15 w 318"/>
                <a:gd name="T17" fmla="*/ 11 h 42"/>
                <a:gd name="T18" fmla="*/ 15 w 318"/>
                <a:gd name="T19" fmla="*/ 11 h 42"/>
                <a:gd name="T20" fmla="*/ 9 w 318"/>
                <a:gd name="T21" fmla="*/ 12 h 42"/>
                <a:gd name="T22" fmla="*/ 5 w 318"/>
                <a:gd name="T23" fmla="*/ 15 h 42"/>
                <a:gd name="T24" fmla="*/ 0 w 318"/>
                <a:gd name="T25" fmla="*/ 20 h 42"/>
                <a:gd name="T26" fmla="*/ 0 w 318"/>
                <a:gd name="T27" fmla="*/ 27 h 42"/>
                <a:gd name="T28" fmla="*/ 0 w 318"/>
                <a:gd name="T29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" h="42">
                  <a:moveTo>
                    <a:pt x="0" y="27"/>
                  </a:moveTo>
                  <a:lnTo>
                    <a:pt x="0" y="27"/>
                  </a:lnTo>
                  <a:lnTo>
                    <a:pt x="2" y="32"/>
                  </a:lnTo>
                  <a:lnTo>
                    <a:pt x="5" y="38"/>
                  </a:lnTo>
                  <a:lnTo>
                    <a:pt x="10" y="42"/>
                  </a:lnTo>
                  <a:lnTo>
                    <a:pt x="17" y="42"/>
                  </a:lnTo>
                  <a:lnTo>
                    <a:pt x="318" y="32"/>
                  </a:lnTo>
                  <a:lnTo>
                    <a:pt x="318" y="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9" y="12"/>
                  </a:lnTo>
                  <a:lnTo>
                    <a:pt x="5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1C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6" name="Freeform 95"/>
            <p:cNvSpPr/>
            <p:nvPr/>
          </p:nvSpPr>
          <p:spPr bwMode="auto">
            <a:xfrm rot="2007898">
              <a:off x="153756" y="4667830"/>
              <a:ext cx="1021008" cy="157078"/>
            </a:xfrm>
            <a:custGeom>
              <a:avLst/>
              <a:gdLst>
                <a:gd name="T0" fmla="*/ 0 w 325"/>
                <a:gd name="T1" fmla="*/ 31 h 50"/>
                <a:gd name="T2" fmla="*/ 0 w 325"/>
                <a:gd name="T3" fmla="*/ 31 h 50"/>
                <a:gd name="T4" fmla="*/ 1 w 325"/>
                <a:gd name="T5" fmla="*/ 35 h 50"/>
                <a:gd name="T6" fmla="*/ 3 w 325"/>
                <a:gd name="T7" fmla="*/ 39 h 50"/>
                <a:gd name="T8" fmla="*/ 7 w 325"/>
                <a:gd name="T9" fmla="*/ 45 h 50"/>
                <a:gd name="T10" fmla="*/ 14 w 325"/>
                <a:gd name="T11" fmla="*/ 49 h 50"/>
                <a:gd name="T12" fmla="*/ 20 w 325"/>
                <a:gd name="T13" fmla="*/ 50 h 50"/>
                <a:gd name="T14" fmla="*/ 325 w 325"/>
                <a:gd name="T15" fmla="*/ 39 h 50"/>
                <a:gd name="T16" fmla="*/ 325 w 325"/>
                <a:gd name="T17" fmla="*/ 32 h 50"/>
                <a:gd name="T18" fmla="*/ 20 w 325"/>
                <a:gd name="T19" fmla="*/ 43 h 50"/>
                <a:gd name="T20" fmla="*/ 20 w 325"/>
                <a:gd name="T21" fmla="*/ 43 h 50"/>
                <a:gd name="T22" fmla="*/ 16 w 325"/>
                <a:gd name="T23" fmla="*/ 42 h 50"/>
                <a:gd name="T24" fmla="*/ 12 w 325"/>
                <a:gd name="T25" fmla="*/ 39 h 50"/>
                <a:gd name="T26" fmla="*/ 10 w 325"/>
                <a:gd name="T27" fmla="*/ 35 h 50"/>
                <a:gd name="T28" fmla="*/ 8 w 325"/>
                <a:gd name="T29" fmla="*/ 31 h 50"/>
                <a:gd name="T30" fmla="*/ 8 w 325"/>
                <a:gd name="T31" fmla="*/ 31 h 50"/>
                <a:gd name="T32" fmla="*/ 8 w 325"/>
                <a:gd name="T33" fmla="*/ 26 h 50"/>
                <a:gd name="T34" fmla="*/ 11 w 325"/>
                <a:gd name="T35" fmla="*/ 22 h 50"/>
                <a:gd name="T36" fmla="*/ 15 w 325"/>
                <a:gd name="T37" fmla="*/ 19 h 50"/>
                <a:gd name="T38" fmla="*/ 20 w 325"/>
                <a:gd name="T39" fmla="*/ 18 h 50"/>
                <a:gd name="T40" fmla="*/ 324 w 325"/>
                <a:gd name="T41" fmla="*/ 8 h 50"/>
                <a:gd name="T42" fmla="*/ 324 w 325"/>
                <a:gd name="T43" fmla="*/ 0 h 50"/>
                <a:gd name="T44" fmla="*/ 19 w 325"/>
                <a:gd name="T45" fmla="*/ 11 h 50"/>
                <a:gd name="T46" fmla="*/ 19 w 325"/>
                <a:gd name="T47" fmla="*/ 11 h 50"/>
                <a:gd name="T48" fmla="*/ 12 w 325"/>
                <a:gd name="T49" fmla="*/ 12 h 50"/>
                <a:gd name="T50" fmla="*/ 5 w 325"/>
                <a:gd name="T51" fmla="*/ 18 h 50"/>
                <a:gd name="T52" fmla="*/ 1 w 325"/>
                <a:gd name="T53" fmla="*/ 23 h 50"/>
                <a:gd name="T54" fmla="*/ 0 w 325"/>
                <a:gd name="T55" fmla="*/ 31 h 50"/>
                <a:gd name="T56" fmla="*/ 0 w 325"/>
                <a:gd name="T57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5" h="50">
                  <a:moveTo>
                    <a:pt x="0" y="31"/>
                  </a:moveTo>
                  <a:lnTo>
                    <a:pt x="0" y="31"/>
                  </a:lnTo>
                  <a:lnTo>
                    <a:pt x="1" y="35"/>
                  </a:lnTo>
                  <a:lnTo>
                    <a:pt x="3" y="39"/>
                  </a:lnTo>
                  <a:lnTo>
                    <a:pt x="7" y="45"/>
                  </a:lnTo>
                  <a:lnTo>
                    <a:pt x="14" y="49"/>
                  </a:lnTo>
                  <a:lnTo>
                    <a:pt x="20" y="50"/>
                  </a:lnTo>
                  <a:lnTo>
                    <a:pt x="325" y="39"/>
                  </a:lnTo>
                  <a:lnTo>
                    <a:pt x="325" y="32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16" y="42"/>
                  </a:lnTo>
                  <a:lnTo>
                    <a:pt x="12" y="39"/>
                  </a:lnTo>
                  <a:lnTo>
                    <a:pt x="10" y="35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6"/>
                  </a:lnTo>
                  <a:lnTo>
                    <a:pt x="11" y="22"/>
                  </a:lnTo>
                  <a:lnTo>
                    <a:pt x="15" y="19"/>
                  </a:lnTo>
                  <a:lnTo>
                    <a:pt x="20" y="18"/>
                  </a:lnTo>
                  <a:lnTo>
                    <a:pt x="324" y="8"/>
                  </a:lnTo>
                  <a:lnTo>
                    <a:pt x="324" y="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2" y="12"/>
                  </a:lnTo>
                  <a:lnTo>
                    <a:pt x="5" y="18"/>
                  </a:lnTo>
                  <a:lnTo>
                    <a:pt x="1" y="23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7" name="Freeform 96"/>
            <p:cNvSpPr/>
            <p:nvPr/>
          </p:nvSpPr>
          <p:spPr bwMode="auto">
            <a:xfrm rot="2007898">
              <a:off x="1375578" y="4546625"/>
              <a:ext cx="3142" cy="31416"/>
            </a:xfrm>
            <a:custGeom>
              <a:avLst/>
              <a:gdLst>
                <a:gd name="T0" fmla="*/ 0 w 1"/>
                <a:gd name="T1" fmla="*/ 0 h 10"/>
                <a:gd name="T2" fmla="*/ 1 w 1"/>
                <a:gd name="T3" fmla="*/ 10 h 10"/>
                <a:gd name="T4" fmla="*/ 1 w 1"/>
                <a:gd name="T5" fmla="*/ 10 h 10"/>
                <a:gd name="T6" fmla="*/ 0 w 1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0">
                  <a:moveTo>
                    <a:pt x="0" y="0"/>
                  </a:moveTo>
                  <a:lnTo>
                    <a:pt x="1" y="10"/>
                  </a:lnTo>
                  <a:lnTo>
                    <a:pt x="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51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8" name="Freeform 97"/>
            <p:cNvSpPr/>
            <p:nvPr/>
          </p:nvSpPr>
          <p:spPr bwMode="auto">
            <a:xfrm rot="2007898">
              <a:off x="1375578" y="4546625"/>
              <a:ext cx="3142" cy="31416"/>
            </a:xfrm>
            <a:custGeom>
              <a:avLst/>
              <a:gdLst>
                <a:gd name="T0" fmla="*/ 0 w 1"/>
                <a:gd name="T1" fmla="*/ 0 h 10"/>
                <a:gd name="T2" fmla="*/ 1 w 1"/>
                <a:gd name="T3" fmla="*/ 10 h 10"/>
                <a:gd name="T4" fmla="*/ 1 w 1"/>
                <a:gd name="T5" fmla="*/ 10 h 10"/>
                <a:gd name="T6" fmla="*/ 0 w 1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0">
                  <a:moveTo>
                    <a:pt x="0" y="0"/>
                  </a:moveTo>
                  <a:lnTo>
                    <a:pt x="1" y="10"/>
                  </a:lnTo>
                  <a:lnTo>
                    <a:pt x="1" y="1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9" name="Freeform 98"/>
            <p:cNvSpPr/>
            <p:nvPr/>
          </p:nvSpPr>
          <p:spPr bwMode="auto">
            <a:xfrm rot="2007898">
              <a:off x="485863" y="4266582"/>
              <a:ext cx="967601" cy="75398"/>
            </a:xfrm>
            <a:custGeom>
              <a:avLst/>
              <a:gdLst>
                <a:gd name="T0" fmla="*/ 307 w 308"/>
                <a:gd name="T1" fmla="*/ 0 h 24"/>
                <a:gd name="T2" fmla="*/ 0 w 308"/>
                <a:gd name="T3" fmla="*/ 10 h 24"/>
                <a:gd name="T4" fmla="*/ 0 w 308"/>
                <a:gd name="T5" fmla="*/ 24 h 24"/>
                <a:gd name="T6" fmla="*/ 308 w 308"/>
                <a:gd name="T7" fmla="*/ 14 h 24"/>
                <a:gd name="T8" fmla="*/ 307 w 308"/>
                <a:gd name="T9" fmla="*/ 4 h 24"/>
                <a:gd name="T10" fmla="*/ 307 w 30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4">
                  <a:moveTo>
                    <a:pt x="307" y="0"/>
                  </a:moveTo>
                  <a:lnTo>
                    <a:pt x="0" y="10"/>
                  </a:lnTo>
                  <a:lnTo>
                    <a:pt x="0" y="24"/>
                  </a:lnTo>
                  <a:lnTo>
                    <a:pt x="308" y="14"/>
                  </a:lnTo>
                  <a:lnTo>
                    <a:pt x="307" y="4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35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0" name="Freeform 99"/>
            <p:cNvSpPr/>
            <p:nvPr/>
          </p:nvSpPr>
          <p:spPr bwMode="auto">
            <a:xfrm rot="2007898">
              <a:off x="485863" y="4266582"/>
              <a:ext cx="967601" cy="75398"/>
            </a:xfrm>
            <a:custGeom>
              <a:avLst/>
              <a:gdLst>
                <a:gd name="T0" fmla="*/ 307 w 308"/>
                <a:gd name="T1" fmla="*/ 0 h 24"/>
                <a:gd name="T2" fmla="*/ 0 w 308"/>
                <a:gd name="T3" fmla="*/ 10 h 24"/>
                <a:gd name="T4" fmla="*/ 0 w 308"/>
                <a:gd name="T5" fmla="*/ 24 h 24"/>
                <a:gd name="T6" fmla="*/ 308 w 308"/>
                <a:gd name="T7" fmla="*/ 14 h 24"/>
                <a:gd name="T8" fmla="*/ 307 w 308"/>
                <a:gd name="T9" fmla="*/ 4 h 24"/>
                <a:gd name="T10" fmla="*/ 307 w 30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4">
                  <a:moveTo>
                    <a:pt x="307" y="0"/>
                  </a:moveTo>
                  <a:lnTo>
                    <a:pt x="0" y="10"/>
                  </a:lnTo>
                  <a:lnTo>
                    <a:pt x="0" y="24"/>
                  </a:lnTo>
                  <a:lnTo>
                    <a:pt x="308" y="14"/>
                  </a:lnTo>
                  <a:lnTo>
                    <a:pt x="307" y="4"/>
                  </a:lnTo>
                  <a:lnTo>
                    <a:pt x="3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1" name="Freeform 100"/>
            <p:cNvSpPr/>
            <p:nvPr/>
          </p:nvSpPr>
          <p:spPr bwMode="auto">
            <a:xfrm rot="2007898">
              <a:off x="508424" y="4013888"/>
              <a:ext cx="53407" cy="43982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1 h 14"/>
                <a:gd name="T4" fmla="*/ 0 w 17"/>
                <a:gd name="T5" fmla="*/ 14 h 14"/>
                <a:gd name="T6" fmla="*/ 17 w 17"/>
                <a:gd name="T7" fmla="*/ 14 h 14"/>
                <a:gd name="T8" fmla="*/ 17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0" y="1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3D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2" name="Freeform 101"/>
            <p:cNvSpPr/>
            <p:nvPr/>
          </p:nvSpPr>
          <p:spPr bwMode="auto">
            <a:xfrm rot="2007898">
              <a:off x="508424" y="4013888"/>
              <a:ext cx="53407" cy="43982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1 h 14"/>
                <a:gd name="T4" fmla="*/ 0 w 17"/>
                <a:gd name="T5" fmla="*/ 14 h 14"/>
                <a:gd name="T6" fmla="*/ 17 w 17"/>
                <a:gd name="T7" fmla="*/ 14 h 14"/>
                <a:gd name="T8" fmla="*/ 17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0" y="1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3" name="Freeform 102"/>
            <p:cNvSpPr/>
            <p:nvPr/>
          </p:nvSpPr>
          <p:spPr bwMode="auto">
            <a:xfrm rot="2007898">
              <a:off x="532672" y="3878276"/>
              <a:ext cx="1043000" cy="458669"/>
            </a:xfrm>
            <a:custGeom>
              <a:avLst/>
              <a:gdLst>
                <a:gd name="T0" fmla="*/ 5 w 332"/>
                <a:gd name="T1" fmla="*/ 146 h 146"/>
                <a:gd name="T2" fmla="*/ 332 w 332"/>
                <a:gd name="T3" fmla="*/ 135 h 146"/>
                <a:gd name="T4" fmla="*/ 328 w 332"/>
                <a:gd name="T5" fmla="*/ 0 h 146"/>
                <a:gd name="T6" fmla="*/ 0 w 332"/>
                <a:gd name="T7" fmla="*/ 11 h 146"/>
                <a:gd name="T8" fmla="*/ 5 w 332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46">
                  <a:moveTo>
                    <a:pt x="5" y="146"/>
                  </a:moveTo>
                  <a:lnTo>
                    <a:pt x="332" y="135"/>
                  </a:lnTo>
                  <a:lnTo>
                    <a:pt x="328" y="0"/>
                  </a:lnTo>
                  <a:lnTo>
                    <a:pt x="0" y="11"/>
                  </a:lnTo>
                  <a:lnTo>
                    <a:pt x="5" y="146"/>
                  </a:lnTo>
                  <a:close/>
                </a:path>
              </a:pathLst>
            </a:custGeom>
            <a:solidFill>
              <a:srgbClr val="84BC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4" name="Freeform 103"/>
            <p:cNvSpPr/>
            <p:nvPr/>
          </p:nvSpPr>
          <p:spPr bwMode="auto">
            <a:xfrm rot="2007898">
              <a:off x="604407" y="3640317"/>
              <a:ext cx="84823" cy="430394"/>
            </a:xfrm>
            <a:custGeom>
              <a:avLst/>
              <a:gdLst>
                <a:gd name="T0" fmla="*/ 5 w 27"/>
                <a:gd name="T1" fmla="*/ 137 h 137"/>
                <a:gd name="T2" fmla="*/ 27 w 27"/>
                <a:gd name="T3" fmla="*/ 135 h 137"/>
                <a:gd name="T4" fmla="*/ 23 w 27"/>
                <a:gd name="T5" fmla="*/ 0 h 137"/>
                <a:gd name="T6" fmla="*/ 0 w 27"/>
                <a:gd name="T7" fmla="*/ 2 h 137"/>
                <a:gd name="T8" fmla="*/ 5 w 27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37">
                  <a:moveTo>
                    <a:pt x="5" y="137"/>
                  </a:moveTo>
                  <a:lnTo>
                    <a:pt x="27" y="135"/>
                  </a:lnTo>
                  <a:lnTo>
                    <a:pt x="23" y="0"/>
                  </a:lnTo>
                  <a:lnTo>
                    <a:pt x="0" y="2"/>
                  </a:lnTo>
                  <a:lnTo>
                    <a:pt x="5" y="137"/>
                  </a:lnTo>
                  <a:close/>
                </a:path>
              </a:pathLst>
            </a:custGeom>
            <a:solidFill>
              <a:srgbClr val="AF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5" name="Freeform 104"/>
            <p:cNvSpPr/>
            <p:nvPr/>
          </p:nvSpPr>
          <p:spPr bwMode="auto">
            <a:xfrm rot="2007898">
              <a:off x="1121444" y="3666464"/>
              <a:ext cx="103673" cy="1360299"/>
            </a:xfrm>
            <a:custGeom>
              <a:avLst/>
              <a:gdLst>
                <a:gd name="T0" fmla="*/ 15 w 33"/>
                <a:gd name="T1" fmla="*/ 433 h 433"/>
                <a:gd name="T2" fmla="*/ 33 w 33"/>
                <a:gd name="T3" fmla="*/ 432 h 433"/>
                <a:gd name="T4" fmla="*/ 19 w 33"/>
                <a:gd name="T5" fmla="*/ 0 h 433"/>
                <a:gd name="T6" fmla="*/ 0 w 33"/>
                <a:gd name="T7" fmla="*/ 0 h 433"/>
                <a:gd name="T8" fmla="*/ 15 w 33"/>
                <a:gd name="T9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33">
                  <a:moveTo>
                    <a:pt x="15" y="433"/>
                  </a:moveTo>
                  <a:lnTo>
                    <a:pt x="33" y="432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5" y="433"/>
                  </a:lnTo>
                  <a:close/>
                </a:path>
              </a:pathLst>
            </a:custGeom>
            <a:solidFill>
              <a:srgbClr val="BF3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grpSp>
          <p:nvGrpSpPr>
            <p:cNvPr id="86" name="组 32"/>
            <p:cNvGrpSpPr/>
            <p:nvPr/>
          </p:nvGrpSpPr>
          <p:grpSpPr>
            <a:xfrm>
              <a:off x="1117435" y="4632120"/>
              <a:ext cx="357389" cy="432089"/>
              <a:chOff x="559780" y="4894787"/>
              <a:chExt cx="357389" cy="432089"/>
            </a:xfrm>
          </p:grpSpPr>
          <p:sp>
            <p:nvSpPr>
              <p:cNvPr id="88" name="Freeform 74"/>
              <p:cNvSpPr>
                <a:spLocks noEditPoints="1"/>
              </p:cNvSpPr>
              <p:nvPr/>
            </p:nvSpPr>
            <p:spPr bwMode="auto">
              <a:xfrm rot="2007898">
                <a:off x="577881" y="5081834"/>
                <a:ext cx="339288" cy="245042"/>
              </a:xfrm>
              <a:custGeom>
                <a:avLst/>
                <a:gdLst>
                  <a:gd name="T0" fmla="*/ 17 w 108"/>
                  <a:gd name="T1" fmla="*/ 27 h 78"/>
                  <a:gd name="T2" fmla="*/ 21 w 108"/>
                  <a:gd name="T3" fmla="*/ 37 h 78"/>
                  <a:gd name="T4" fmla="*/ 79 w 108"/>
                  <a:gd name="T5" fmla="*/ 65 h 78"/>
                  <a:gd name="T6" fmla="*/ 83 w 108"/>
                  <a:gd name="T7" fmla="*/ 65 h 78"/>
                  <a:gd name="T8" fmla="*/ 82 w 108"/>
                  <a:gd name="T9" fmla="*/ 61 h 78"/>
                  <a:gd name="T10" fmla="*/ 25 w 108"/>
                  <a:gd name="T11" fmla="*/ 34 h 78"/>
                  <a:gd name="T12" fmla="*/ 23 w 108"/>
                  <a:gd name="T13" fmla="*/ 27 h 78"/>
                  <a:gd name="T14" fmla="*/ 71 w 108"/>
                  <a:gd name="T15" fmla="*/ 20 h 78"/>
                  <a:gd name="T16" fmla="*/ 73 w 108"/>
                  <a:gd name="T17" fmla="*/ 26 h 78"/>
                  <a:gd name="T18" fmla="*/ 73 w 108"/>
                  <a:gd name="T19" fmla="*/ 26 h 78"/>
                  <a:gd name="T20" fmla="*/ 75 w 108"/>
                  <a:gd name="T21" fmla="*/ 23 h 78"/>
                  <a:gd name="T22" fmla="*/ 25 w 108"/>
                  <a:gd name="T23" fmla="*/ 15 h 78"/>
                  <a:gd name="T24" fmla="*/ 27 w 108"/>
                  <a:gd name="T25" fmla="*/ 20 h 78"/>
                  <a:gd name="T26" fmla="*/ 29 w 108"/>
                  <a:gd name="T27" fmla="*/ 19 h 78"/>
                  <a:gd name="T28" fmla="*/ 33 w 108"/>
                  <a:gd name="T29" fmla="*/ 18 h 78"/>
                  <a:gd name="T30" fmla="*/ 2 w 108"/>
                  <a:gd name="T31" fmla="*/ 14 h 78"/>
                  <a:gd name="T32" fmla="*/ 1 w 108"/>
                  <a:gd name="T33" fmla="*/ 27 h 78"/>
                  <a:gd name="T34" fmla="*/ 4 w 108"/>
                  <a:gd name="T35" fmla="*/ 37 h 78"/>
                  <a:gd name="T36" fmla="*/ 15 w 108"/>
                  <a:gd name="T37" fmla="*/ 46 h 78"/>
                  <a:gd name="T38" fmla="*/ 83 w 108"/>
                  <a:gd name="T39" fmla="*/ 77 h 78"/>
                  <a:gd name="T40" fmla="*/ 87 w 108"/>
                  <a:gd name="T41" fmla="*/ 78 h 78"/>
                  <a:gd name="T42" fmla="*/ 102 w 108"/>
                  <a:gd name="T43" fmla="*/ 72 h 78"/>
                  <a:gd name="T44" fmla="*/ 106 w 108"/>
                  <a:gd name="T45" fmla="*/ 64 h 78"/>
                  <a:gd name="T46" fmla="*/ 102 w 108"/>
                  <a:gd name="T47" fmla="*/ 46 h 78"/>
                  <a:gd name="T48" fmla="*/ 69 w 108"/>
                  <a:gd name="T49" fmla="*/ 29 h 78"/>
                  <a:gd name="T50" fmla="*/ 94 w 108"/>
                  <a:gd name="T51" fmla="*/ 46 h 78"/>
                  <a:gd name="T52" fmla="*/ 102 w 108"/>
                  <a:gd name="T53" fmla="*/ 60 h 78"/>
                  <a:gd name="T54" fmla="*/ 98 w 108"/>
                  <a:gd name="T55" fmla="*/ 69 h 78"/>
                  <a:gd name="T56" fmla="*/ 87 w 108"/>
                  <a:gd name="T57" fmla="*/ 73 h 78"/>
                  <a:gd name="T58" fmla="*/ 17 w 108"/>
                  <a:gd name="T59" fmla="*/ 41 h 78"/>
                  <a:gd name="T60" fmla="*/ 6 w 108"/>
                  <a:gd name="T61" fmla="*/ 30 h 78"/>
                  <a:gd name="T62" fmla="*/ 6 w 108"/>
                  <a:gd name="T63" fmla="*/ 16 h 78"/>
                  <a:gd name="T64" fmla="*/ 47 w 108"/>
                  <a:gd name="T65" fmla="*/ 19 h 78"/>
                  <a:gd name="T66" fmla="*/ 48 w 108"/>
                  <a:gd name="T67" fmla="*/ 22 h 78"/>
                  <a:gd name="T68" fmla="*/ 59 w 108"/>
                  <a:gd name="T69" fmla="*/ 30 h 78"/>
                  <a:gd name="T70" fmla="*/ 39 w 108"/>
                  <a:gd name="T71" fmla="*/ 15 h 78"/>
                  <a:gd name="T72" fmla="*/ 8 w 108"/>
                  <a:gd name="T73" fmla="*/ 7 h 78"/>
                  <a:gd name="T74" fmla="*/ 9 w 108"/>
                  <a:gd name="T75" fmla="*/ 12 h 78"/>
                  <a:gd name="T76" fmla="*/ 8 w 108"/>
                  <a:gd name="T77" fmla="*/ 7 h 78"/>
                  <a:gd name="T78" fmla="*/ 17 w 108"/>
                  <a:gd name="T79" fmla="*/ 2 h 78"/>
                  <a:gd name="T80" fmla="*/ 19 w 108"/>
                  <a:gd name="T81" fmla="*/ 6 h 78"/>
                  <a:gd name="T82" fmla="*/ 25 w 108"/>
                  <a:gd name="T83" fmla="*/ 6 h 78"/>
                  <a:gd name="T84" fmla="*/ 66 w 108"/>
                  <a:gd name="T85" fmla="*/ 22 h 78"/>
                  <a:gd name="T86" fmla="*/ 36 w 108"/>
                  <a:gd name="T87" fmla="*/ 3 h 78"/>
                  <a:gd name="T88" fmla="*/ 24 w 108"/>
                  <a:gd name="T8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8" h="78">
                    <a:moveTo>
                      <a:pt x="19" y="22"/>
                    </a:moveTo>
                    <a:lnTo>
                      <a:pt x="19" y="22"/>
                    </a:lnTo>
                    <a:lnTo>
                      <a:pt x="17" y="27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21" y="37"/>
                    </a:lnTo>
                    <a:lnTo>
                      <a:pt x="27" y="41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81" y="66"/>
                    </a:lnTo>
                    <a:lnTo>
                      <a:pt x="81" y="66"/>
                    </a:lnTo>
                    <a:lnTo>
                      <a:pt x="83" y="65"/>
                    </a:lnTo>
                    <a:lnTo>
                      <a:pt x="83" y="65"/>
                    </a:lnTo>
                    <a:lnTo>
                      <a:pt x="83" y="62"/>
                    </a:lnTo>
                    <a:lnTo>
                      <a:pt x="82" y="61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5" y="34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3" y="27"/>
                    </a:lnTo>
                    <a:lnTo>
                      <a:pt x="24" y="24"/>
                    </a:lnTo>
                    <a:lnTo>
                      <a:pt x="19" y="22"/>
                    </a:lnTo>
                    <a:close/>
                    <a:moveTo>
                      <a:pt x="71" y="20"/>
                    </a:moveTo>
                    <a:lnTo>
                      <a:pt x="71" y="20"/>
                    </a:lnTo>
                    <a:lnTo>
                      <a:pt x="70" y="24"/>
                    </a:lnTo>
                    <a:lnTo>
                      <a:pt x="73" y="26"/>
                    </a:lnTo>
                    <a:lnTo>
                      <a:pt x="73" y="26"/>
                    </a:lnTo>
                    <a:lnTo>
                      <a:pt x="73" y="26"/>
                    </a:lnTo>
                    <a:lnTo>
                      <a:pt x="73" y="26"/>
                    </a:lnTo>
                    <a:lnTo>
                      <a:pt x="75" y="24"/>
                    </a:lnTo>
                    <a:lnTo>
                      <a:pt x="75" y="24"/>
                    </a:lnTo>
                    <a:lnTo>
                      <a:pt x="75" y="23"/>
                    </a:lnTo>
                    <a:lnTo>
                      <a:pt x="74" y="20"/>
                    </a:lnTo>
                    <a:lnTo>
                      <a:pt x="71" y="20"/>
                    </a:lnTo>
                    <a:close/>
                    <a:moveTo>
                      <a:pt x="25" y="15"/>
                    </a:moveTo>
                    <a:lnTo>
                      <a:pt x="25" y="15"/>
                    </a:lnTo>
                    <a:lnTo>
                      <a:pt x="21" y="18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3" y="18"/>
                    </a:lnTo>
                    <a:lnTo>
                      <a:pt x="25" y="15"/>
                    </a:lnTo>
                    <a:close/>
                    <a:moveTo>
                      <a:pt x="2" y="14"/>
                    </a:moveTo>
                    <a:lnTo>
                      <a:pt x="2" y="14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1" y="27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4" y="37"/>
                    </a:lnTo>
                    <a:lnTo>
                      <a:pt x="6" y="39"/>
                    </a:lnTo>
                    <a:lnTo>
                      <a:pt x="10" y="43"/>
                    </a:lnTo>
                    <a:lnTo>
                      <a:pt x="15" y="46"/>
                    </a:lnTo>
                    <a:lnTo>
                      <a:pt x="79" y="76"/>
                    </a:lnTo>
                    <a:lnTo>
                      <a:pt x="79" y="76"/>
                    </a:lnTo>
                    <a:lnTo>
                      <a:pt x="83" y="77"/>
                    </a:lnTo>
                    <a:lnTo>
                      <a:pt x="83" y="77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93" y="77"/>
                    </a:lnTo>
                    <a:lnTo>
                      <a:pt x="98" y="76"/>
                    </a:lnTo>
                    <a:lnTo>
                      <a:pt x="102" y="72"/>
                    </a:lnTo>
                    <a:lnTo>
                      <a:pt x="105" y="68"/>
                    </a:lnTo>
                    <a:lnTo>
                      <a:pt x="105" y="68"/>
                    </a:lnTo>
                    <a:lnTo>
                      <a:pt x="106" y="64"/>
                    </a:lnTo>
                    <a:lnTo>
                      <a:pt x="108" y="60"/>
                    </a:lnTo>
                    <a:lnTo>
                      <a:pt x="106" y="53"/>
                    </a:lnTo>
                    <a:lnTo>
                      <a:pt x="102" y="46"/>
                    </a:lnTo>
                    <a:lnTo>
                      <a:pt x="96" y="42"/>
                    </a:lnTo>
                    <a:lnTo>
                      <a:pt x="69" y="29"/>
                    </a:lnTo>
                    <a:lnTo>
                      <a:pt x="69" y="29"/>
                    </a:lnTo>
                    <a:lnTo>
                      <a:pt x="64" y="33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8" y="50"/>
                    </a:lnTo>
                    <a:lnTo>
                      <a:pt x="101" y="54"/>
                    </a:lnTo>
                    <a:lnTo>
                      <a:pt x="102" y="60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98" y="69"/>
                    </a:lnTo>
                    <a:lnTo>
                      <a:pt x="96" y="70"/>
                    </a:lnTo>
                    <a:lnTo>
                      <a:pt x="91" y="73"/>
                    </a:lnTo>
                    <a:lnTo>
                      <a:pt x="87" y="73"/>
                    </a:lnTo>
                    <a:lnTo>
                      <a:pt x="87" y="73"/>
                    </a:lnTo>
                    <a:lnTo>
                      <a:pt x="81" y="72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0" y="37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5" y="23"/>
                    </a:lnTo>
                    <a:lnTo>
                      <a:pt x="6" y="16"/>
                    </a:lnTo>
                    <a:lnTo>
                      <a:pt x="2" y="14"/>
                    </a:lnTo>
                    <a:close/>
                    <a:moveTo>
                      <a:pt x="35" y="14"/>
                    </a:moveTo>
                    <a:lnTo>
                      <a:pt x="47" y="19"/>
                    </a:lnTo>
                    <a:lnTo>
                      <a:pt x="47" y="19"/>
                    </a:lnTo>
                    <a:lnTo>
                      <a:pt x="48" y="20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7" y="23"/>
                    </a:lnTo>
                    <a:lnTo>
                      <a:pt x="59" y="30"/>
                    </a:lnTo>
                    <a:lnTo>
                      <a:pt x="59" y="30"/>
                    </a:lnTo>
                    <a:lnTo>
                      <a:pt x="63" y="26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5" y="14"/>
                    </a:lnTo>
                    <a:close/>
                    <a:moveTo>
                      <a:pt x="8" y="7"/>
                    </a:moveTo>
                    <a:lnTo>
                      <a:pt x="8" y="7"/>
                    </a:lnTo>
                    <a:lnTo>
                      <a:pt x="5" y="10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3" y="8"/>
                    </a:lnTo>
                    <a:lnTo>
                      <a:pt x="8" y="7"/>
                    </a:lnTo>
                    <a:close/>
                    <a:moveTo>
                      <a:pt x="24" y="0"/>
                    </a:moveTo>
                    <a:lnTo>
                      <a:pt x="24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3" y="3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3" y="7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7" y="18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1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87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 82"/>
              <p:cNvSpPr/>
              <p:nvPr/>
            </p:nvSpPr>
            <p:spPr bwMode="auto">
              <a:xfrm rot="2007898">
                <a:off x="559780" y="4911392"/>
                <a:ext cx="339288" cy="241901"/>
              </a:xfrm>
              <a:custGeom>
                <a:avLst/>
                <a:gdLst>
                  <a:gd name="T0" fmla="*/ 16 w 108"/>
                  <a:gd name="T1" fmla="*/ 2 h 77"/>
                  <a:gd name="T2" fmla="*/ 25 w 108"/>
                  <a:gd name="T3" fmla="*/ 0 h 77"/>
                  <a:gd name="T4" fmla="*/ 35 w 108"/>
                  <a:gd name="T5" fmla="*/ 3 h 77"/>
                  <a:gd name="T6" fmla="*/ 74 w 108"/>
                  <a:gd name="T7" fmla="*/ 21 h 77"/>
                  <a:gd name="T8" fmla="*/ 75 w 108"/>
                  <a:gd name="T9" fmla="*/ 25 h 77"/>
                  <a:gd name="T10" fmla="*/ 74 w 108"/>
                  <a:gd name="T11" fmla="*/ 26 h 77"/>
                  <a:gd name="T12" fmla="*/ 33 w 108"/>
                  <a:gd name="T13" fmla="*/ 7 h 77"/>
                  <a:gd name="T14" fmla="*/ 25 w 108"/>
                  <a:gd name="T15" fmla="*/ 6 h 77"/>
                  <a:gd name="T16" fmla="*/ 18 w 108"/>
                  <a:gd name="T17" fmla="*/ 6 h 77"/>
                  <a:gd name="T18" fmla="*/ 6 w 108"/>
                  <a:gd name="T19" fmla="*/ 15 h 77"/>
                  <a:gd name="T20" fmla="*/ 5 w 108"/>
                  <a:gd name="T21" fmla="*/ 23 h 77"/>
                  <a:gd name="T22" fmla="*/ 6 w 108"/>
                  <a:gd name="T23" fmla="*/ 30 h 77"/>
                  <a:gd name="T24" fmla="*/ 16 w 108"/>
                  <a:gd name="T25" fmla="*/ 41 h 77"/>
                  <a:gd name="T26" fmla="*/ 81 w 108"/>
                  <a:gd name="T27" fmla="*/ 72 h 77"/>
                  <a:gd name="T28" fmla="*/ 91 w 108"/>
                  <a:gd name="T29" fmla="*/ 72 h 77"/>
                  <a:gd name="T30" fmla="*/ 101 w 108"/>
                  <a:gd name="T31" fmla="*/ 65 h 77"/>
                  <a:gd name="T32" fmla="*/ 102 w 108"/>
                  <a:gd name="T33" fmla="*/ 60 h 77"/>
                  <a:gd name="T34" fmla="*/ 98 w 108"/>
                  <a:gd name="T35" fmla="*/ 49 h 77"/>
                  <a:gd name="T36" fmla="*/ 36 w 108"/>
                  <a:gd name="T37" fmla="*/ 19 h 77"/>
                  <a:gd name="T38" fmla="*/ 33 w 108"/>
                  <a:gd name="T39" fmla="*/ 18 h 77"/>
                  <a:gd name="T40" fmla="*/ 29 w 108"/>
                  <a:gd name="T41" fmla="*/ 18 h 77"/>
                  <a:gd name="T42" fmla="*/ 24 w 108"/>
                  <a:gd name="T43" fmla="*/ 23 h 77"/>
                  <a:gd name="T44" fmla="*/ 23 w 108"/>
                  <a:gd name="T45" fmla="*/ 27 h 77"/>
                  <a:gd name="T46" fmla="*/ 23 w 108"/>
                  <a:gd name="T47" fmla="*/ 30 h 77"/>
                  <a:gd name="T48" fmla="*/ 28 w 108"/>
                  <a:gd name="T49" fmla="*/ 35 h 77"/>
                  <a:gd name="T50" fmla="*/ 82 w 108"/>
                  <a:gd name="T51" fmla="*/ 61 h 77"/>
                  <a:gd name="T52" fmla="*/ 83 w 108"/>
                  <a:gd name="T53" fmla="*/ 64 h 77"/>
                  <a:gd name="T54" fmla="*/ 82 w 108"/>
                  <a:gd name="T55" fmla="*/ 65 h 77"/>
                  <a:gd name="T56" fmla="*/ 25 w 108"/>
                  <a:gd name="T57" fmla="*/ 41 h 77"/>
                  <a:gd name="T58" fmla="*/ 21 w 108"/>
                  <a:gd name="T59" fmla="*/ 37 h 77"/>
                  <a:gd name="T60" fmla="*/ 18 w 108"/>
                  <a:gd name="T61" fmla="*/ 31 h 77"/>
                  <a:gd name="T62" fmla="*/ 18 w 108"/>
                  <a:gd name="T63" fmla="*/ 21 h 77"/>
                  <a:gd name="T64" fmla="*/ 23 w 108"/>
                  <a:gd name="T65" fmla="*/ 17 h 77"/>
                  <a:gd name="T66" fmla="*/ 27 w 108"/>
                  <a:gd name="T67" fmla="*/ 14 h 77"/>
                  <a:gd name="T68" fmla="*/ 39 w 108"/>
                  <a:gd name="T69" fmla="*/ 15 h 77"/>
                  <a:gd name="T70" fmla="*/ 95 w 108"/>
                  <a:gd name="T71" fmla="*/ 42 h 77"/>
                  <a:gd name="T72" fmla="*/ 106 w 108"/>
                  <a:gd name="T73" fmla="*/ 53 h 77"/>
                  <a:gd name="T74" fmla="*/ 106 w 108"/>
                  <a:gd name="T75" fmla="*/ 64 h 77"/>
                  <a:gd name="T76" fmla="*/ 105 w 108"/>
                  <a:gd name="T77" fmla="*/ 68 h 77"/>
                  <a:gd name="T78" fmla="*/ 95 w 108"/>
                  <a:gd name="T79" fmla="*/ 76 h 77"/>
                  <a:gd name="T80" fmla="*/ 82 w 108"/>
                  <a:gd name="T81" fmla="*/ 77 h 77"/>
                  <a:gd name="T82" fmla="*/ 78 w 108"/>
                  <a:gd name="T83" fmla="*/ 76 h 77"/>
                  <a:gd name="T84" fmla="*/ 14 w 108"/>
                  <a:gd name="T85" fmla="*/ 45 h 77"/>
                  <a:gd name="T86" fmla="*/ 6 w 108"/>
                  <a:gd name="T87" fmla="*/ 39 h 77"/>
                  <a:gd name="T88" fmla="*/ 1 w 108"/>
                  <a:gd name="T89" fmla="*/ 31 h 77"/>
                  <a:gd name="T90" fmla="*/ 0 w 108"/>
                  <a:gd name="T91" fmla="*/ 27 h 77"/>
                  <a:gd name="T92" fmla="*/ 1 w 108"/>
                  <a:gd name="T93" fmla="*/ 18 h 77"/>
                  <a:gd name="T94" fmla="*/ 2 w 108"/>
                  <a:gd name="T95" fmla="*/ 14 h 77"/>
                  <a:gd name="T96" fmla="*/ 8 w 108"/>
                  <a:gd name="T97" fmla="*/ 6 h 77"/>
                  <a:gd name="T98" fmla="*/ 16 w 108"/>
                  <a:gd name="T99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8" h="77">
                    <a:moveTo>
                      <a:pt x="16" y="2"/>
                    </a:moveTo>
                    <a:lnTo>
                      <a:pt x="16" y="2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5" y="3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5" y="22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4" y="26"/>
                    </a:lnTo>
                    <a:lnTo>
                      <a:pt x="71" y="25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5" y="23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10" y="37"/>
                    </a:lnTo>
                    <a:lnTo>
                      <a:pt x="16" y="41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6" y="73"/>
                    </a:lnTo>
                    <a:lnTo>
                      <a:pt x="91" y="72"/>
                    </a:lnTo>
                    <a:lnTo>
                      <a:pt x="97" y="69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102" y="60"/>
                    </a:lnTo>
                    <a:lnTo>
                      <a:pt x="101" y="54"/>
                    </a:lnTo>
                    <a:lnTo>
                      <a:pt x="98" y="49"/>
                    </a:lnTo>
                    <a:lnTo>
                      <a:pt x="93" y="46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3" y="18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5" y="21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3" y="27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5" y="34"/>
                    </a:lnTo>
                    <a:lnTo>
                      <a:pt x="28" y="35"/>
                    </a:lnTo>
                    <a:lnTo>
                      <a:pt x="82" y="61"/>
                    </a:lnTo>
                    <a:lnTo>
                      <a:pt x="82" y="61"/>
                    </a:lnTo>
                    <a:lnTo>
                      <a:pt x="83" y="62"/>
                    </a:lnTo>
                    <a:lnTo>
                      <a:pt x="83" y="64"/>
                    </a:lnTo>
                    <a:lnTo>
                      <a:pt x="83" y="64"/>
                    </a:lnTo>
                    <a:lnTo>
                      <a:pt x="82" y="65"/>
                    </a:lnTo>
                    <a:lnTo>
                      <a:pt x="79" y="65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1" y="37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7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3" y="17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33" y="14"/>
                    </a:lnTo>
                    <a:lnTo>
                      <a:pt x="39" y="15"/>
                    </a:lnTo>
                    <a:lnTo>
                      <a:pt x="95" y="42"/>
                    </a:lnTo>
                    <a:lnTo>
                      <a:pt x="95" y="42"/>
                    </a:lnTo>
                    <a:lnTo>
                      <a:pt x="102" y="46"/>
                    </a:lnTo>
                    <a:lnTo>
                      <a:pt x="106" y="53"/>
                    </a:lnTo>
                    <a:lnTo>
                      <a:pt x="108" y="60"/>
                    </a:lnTo>
                    <a:lnTo>
                      <a:pt x="106" y="64"/>
                    </a:lnTo>
                    <a:lnTo>
                      <a:pt x="105" y="68"/>
                    </a:lnTo>
                    <a:lnTo>
                      <a:pt x="105" y="68"/>
                    </a:lnTo>
                    <a:lnTo>
                      <a:pt x="101" y="72"/>
                    </a:lnTo>
                    <a:lnTo>
                      <a:pt x="95" y="76"/>
                    </a:lnTo>
                    <a:lnTo>
                      <a:pt x="89" y="77"/>
                    </a:lnTo>
                    <a:lnTo>
                      <a:pt x="82" y="77"/>
                    </a:lnTo>
                    <a:lnTo>
                      <a:pt x="82" y="77"/>
                    </a:lnTo>
                    <a:lnTo>
                      <a:pt x="78" y="7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5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5" y="10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3F3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 83"/>
              <p:cNvSpPr/>
              <p:nvPr/>
            </p:nvSpPr>
            <p:spPr bwMode="auto">
              <a:xfrm rot="2007898">
                <a:off x="559780" y="4911392"/>
                <a:ext cx="339288" cy="241901"/>
              </a:xfrm>
              <a:custGeom>
                <a:avLst/>
                <a:gdLst>
                  <a:gd name="T0" fmla="*/ 16 w 108"/>
                  <a:gd name="T1" fmla="*/ 2 h 77"/>
                  <a:gd name="T2" fmla="*/ 25 w 108"/>
                  <a:gd name="T3" fmla="*/ 0 h 77"/>
                  <a:gd name="T4" fmla="*/ 35 w 108"/>
                  <a:gd name="T5" fmla="*/ 3 h 77"/>
                  <a:gd name="T6" fmla="*/ 74 w 108"/>
                  <a:gd name="T7" fmla="*/ 21 h 77"/>
                  <a:gd name="T8" fmla="*/ 75 w 108"/>
                  <a:gd name="T9" fmla="*/ 25 h 77"/>
                  <a:gd name="T10" fmla="*/ 74 w 108"/>
                  <a:gd name="T11" fmla="*/ 26 h 77"/>
                  <a:gd name="T12" fmla="*/ 33 w 108"/>
                  <a:gd name="T13" fmla="*/ 7 h 77"/>
                  <a:gd name="T14" fmla="*/ 25 w 108"/>
                  <a:gd name="T15" fmla="*/ 6 h 77"/>
                  <a:gd name="T16" fmla="*/ 18 w 108"/>
                  <a:gd name="T17" fmla="*/ 6 h 77"/>
                  <a:gd name="T18" fmla="*/ 6 w 108"/>
                  <a:gd name="T19" fmla="*/ 15 h 77"/>
                  <a:gd name="T20" fmla="*/ 5 w 108"/>
                  <a:gd name="T21" fmla="*/ 23 h 77"/>
                  <a:gd name="T22" fmla="*/ 6 w 108"/>
                  <a:gd name="T23" fmla="*/ 30 h 77"/>
                  <a:gd name="T24" fmla="*/ 16 w 108"/>
                  <a:gd name="T25" fmla="*/ 41 h 77"/>
                  <a:gd name="T26" fmla="*/ 81 w 108"/>
                  <a:gd name="T27" fmla="*/ 72 h 77"/>
                  <a:gd name="T28" fmla="*/ 91 w 108"/>
                  <a:gd name="T29" fmla="*/ 72 h 77"/>
                  <a:gd name="T30" fmla="*/ 101 w 108"/>
                  <a:gd name="T31" fmla="*/ 65 h 77"/>
                  <a:gd name="T32" fmla="*/ 102 w 108"/>
                  <a:gd name="T33" fmla="*/ 60 h 77"/>
                  <a:gd name="T34" fmla="*/ 98 w 108"/>
                  <a:gd name="T35" fmla="*/ 49 h 77"/>
                  <a:gd name="T36" fmla="*/ 36 w 108"/>
                  <a:gd name="T37" fmla="*/ 19 h 77"/>
                  <a:gd name="T38" fmla="*/ 33 w 108"/>
                  <a:gd name="T39" fmla="*/ 18 h 77"/>
                  <a:gd name="T40" fmla="*/ 29 w 108"/>
                  <a:gd name="T41" fmla="*/ 18 h 77"/>
                  <a:gd name="T42" fmla="*/ 24 w 108"/>
                  <a:gd name="T43" fmla="*/ 23 h 77"/>
                  <a:gd name="T44" fmla="*/ 23 w 108"/>
                  <a:gd name="T45" fmla="*/ 27 h 77"/>
                  <a:gd name="T46" fmla="*/ 23 w 108"/>
                  <a:gd name="T47" fmla="*/ 30 h 77"/>
                  <a:gd name="T48" fmla="*/ 28 w 108"/>
                  <a:gd name="T49" fmla="*/ 35 h 77"/>
                  <a:gd name="T50" fmla="*/ 82 w 108"/>
                  <a:gd name="T51" fmla="*/ 61 h 77"/>
                  <a:gd name="T52" fmla="*/ 83 w 108"/>
                  <a:gd name="T53" fmla="*/ 64 h 77"/>
                  <a:gd name="T54" fmla="*/ 82 w 108"/>
                  <a:gd name="T55" fmla="*/ 65 h 77"/>
                  <a:gd name="T56" fmla="*/ 25 w 108"/>
                  <a:gd name="T57" fmla="*/ 41 h 77"/>
                  <a:gd name="T58" fmla="*/ 21 w 108"/>
                  <a:gd name="T59" fmla="*/ 37 h 77"/>
                  <a:gd name="T60" fmla="*/ 18 w 108"/>
                  <a:gd name="T61" fmla="*/ 31 h 77"/>
                  <a:gd name="T62" fmla="*/ 18 w 108"/>
                  <a:gd name="T63" fmla="*/ 21 h 77"/>
                  <a:gd name="T64" fmla="*/ 23 w 108"/>
                  <a:gd name="T65" fmla="*/ 17 h 77"/>
                  <a:gd name="T66" fmla="*/ 27 w 108"/>
                  <a:gd name="T67" fmla="*/ 14 h 77"/>
                  <a:gd name="T68" fmla="*/ 39 w 108"/>
                  <a:gd name="T69" fmla="*/ 15 h 77"/>
                  <a:gd name="T70" fmla="*/ 95 w 108"/>
                  <a:gd name="T71" fmla="*/ 42 h 77"/>
                  <a:gd name="T72" fmla="*/ 106 w 108"/>
                  <a:gd name="T73" fmla="*/ 53 h 77"/>
                  <a:gd name="T74" fmla="*/ 106 w 108"/>
                  <a:gd name="T75" fmla="*/ 64 h 77"/>
                  <a:gd name="T76" fmla="*/ 105 w 108"/>
                  <a:gd name="T77" fmla="*/ 68 h 77"/>
                  <a:gd name="T78" fmla="*/ 95 w 108"/>
                  <a:gd name="T79" fmla="*/ 76 h 77"/>
                  <a:gd name="T80" fmla="*/ 82 w 108"/>
                  <a:gd name="T81" fmla="*/ 77 h 77"/>
                  <a:gd name="T82" fmla="*/ 78 w 108"/>
                  <a:gd name="T83" fmla="*/ 76 h 77"/>
                  <a:gd name="T84" fmla="*/ 14 w 108"/>
                  <a:gd name="T85" fmla="*/ 45 h 77"/>
                  <a:gd name="T86" fmla="*/ 6 w 108"/>
                  <a:gd name="T87" fmla="*/ 39 h 77"/>
                  <a:gd name="T88" fmla="*/ 1 w 108"/>
                  <a:gd name="T89" fmla="*/ 31 h 77"/>
                  <a:gd name="T90" fmla="*/ 0 w 108"/>
                  <a:gd name="T91" fmla="*/ 27 h 77"/>
                  <a:gd name="T92" fmla="*/ 1 w 108"/>
                  <a:gd name="T93" fmla="*/ 18 h 77"/>
                  <a:gd name="T94" fmla="*/ 2 w 108"/>
                  <a:gd name="T95" fmla="*/ 14 h 77"/>
                  <a:gd name="T96" fmla="*/ 8 w 108"/>
                  <a:gd name="T97" fmla="*/ 6 h 77"/>
                  <a:gd name="T98" fmla="*/ 16 w 108"/>
                  <a:gd name="T99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8" h="77">
                    <a:moveTo>
                      <a:pt x="16" y="2"/>
                    </a:moveTo>
                    <a:lnTo>
                      <a:pt x="16" y="2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5" y="3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5" y="22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4" y="26"/>
                    </a:lnTo>
                    <a:lnTo>
                      <a:pt x="71" y="25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5" y="23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10" y="37"/>
                    </a:lnTo>
                    <a:lnTo>
                      <a:pt x="16" y="41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6" y="73"/>
                    </a:lnTo>
                    <a:lnTo>
                      <a:pt x="91" y="72"/>
                    </a:lnTo>
                    <a:lnTo>
                      <a:pt x="97" y="69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102" y="60"/>
                    </a:lnTo>
                    <a:lnTo>
                      <a:pt x="101" y="54"/>
                    </a:lnTo>
                    <a:lnTo>
                      <a:pt x="98" y="49"/>
                    </a:lnTo>
                    <a:lnTo>
                      <a:pt x="93" y="46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3" y="18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5" y="21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3" y="27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5" y="34"/>
                    </a:lnTo>
                    <a:lnTo>
                      <a:pt x="28" y="35"/>
                    </a:lnTo>
                    <a:lnTo>
                      <a:pt x="82" y="61"/>
                    </a:lnTo>
                    <a:lnTo>
                      <a:pt x="82" y="61"/>
                    </a:lnTo>
                    <a:lnTo>
                      <a:pt x="83" y="62"/>
                    </a:lnTo>
                    <a:lnTo>
                      <a:pt x="83" y="64"/>
                    </a:lnTo>
                    <a:lnTo>
                      <a:pt x="83" y="64"/>
                    </a:lnTo>
                    <a:lnTo>
                      <a:pt x="82" y="65"/>
                    </a:lnTo>
                    <a:lnTo>
                      <a:pt x="79" y="65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1" y="37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7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3" y="17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33" y="14"/>
                    </a:lnTo>
                    <a:lnTo>
                      <a:pt x="39" y="15"/>
                    </a:lnTo>
                    <a:lnTo>
                      <a:pt x="95" y="42"/>
                    </a:lnTo>
                    <a:lnTo>
                      <a:pt x="95" y="42"/>
                    </a:lnTo>
                    <a:lnTo>
                      <a:pt x="102" y="46"/>
                    </a:lnTo>
                    <a:lnTo>
                      <a:pt x="106" y="53"/>
                    </a:lnTo>
                    <a:lnTo>
                      <a:pt x="108" y="60"/>
                    </a:lnTo>
                    <a:lnTo>
                      <a:pt x="106" y="64"/>
                    </a:lnTo>
                    <a:lnTo>
                      <a:pt x="105" y="68"/>
                    </a:lnTo>
                    <a:lnTo>
                      <a:pt x="105" y="68"/>
                    </a:lnTo>
                    <a:lnTo>
                      <a:pt x="101" y="72"/>
                    </a:lnTo>
                    <a:lnTo>
                      <a:pt x="95" y="76"/>
                    </a:lnTo>
                    <a:lnTo>
                      <a:pt x="89" y="77"/>
                    </a:lnTo>
                    <a:lnTo>
                      <a:pt x="82" y="77"/>
                    </a:lnTo>
                    <a:lnTo>
                      <a:pt x="82" y="77"/>
                    </a:lnTo>
                    <a:lnTo>
                      <a:pt x="78" y="7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5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5" y="10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6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 87"/>
              <p:cNvSpPr>
                <a:spLocks noEditPoints="1"/>
              </p:cNvSpPr>
              <p:nvPr/>
            </p:nvSpPr>
            <p:spPr bwMode="auto">
              <a:xfrm rot="2007898">
                <a:off x="608217" y="4894787"/>
                <a:ext cx="235618" cy="97390"/>
              </a:xfrm>
              <a:custGeom>
                <a:avLst/>
                <a:gdLst>
                  <a:gd name="T0" fmla="*/ 32 w 75"/>
                  <a:gd name="T1" fmla="*/ 14 h 31"/>
                  <a:gd name="T2" fmla="*/ 27 w 75"/>
                  <a:gd name="T3" fmla="*/ 14 h 31"/>
                  <a:gd name="T4" fmla="*/ 18 w 75"/>
                  <a:gd name="T5" fmla="*/ 21 h 31"/>
                  <a:gd name="T6" fmla="*/ 17 w 75"/>
                  <a:gd name="T7" fmla="*/ 26 h 31"/>
                  <a:gd name="T8" fmla="*/ 24 w 75"/>
                  <a:gd name="T9" fmla="*/ 31 h 31"/>
                  <a:gd name="T10" fmla="*/ 23 w 75"/>
                  <a:gd name="T11" fmla="*/ 30 h 31"/>
                  <a:gd name="T12" fmla="*/ 23 w 75"/>
                  <a:gd name="T13" fmla="*/ 27 h 31"/>
                  <a:gd name="T14" fmla="*/ 24 w 75"/>
                  <a:gd name="T15" fmla="*/ 23 h 31"/>
                  <a:gd name="T16" fmla="*/ 29 w 75"/>
                  <a:gd name="T17" fmla="*/ 18 h 31"/>
                  <a:gd name="T18" fmla="*/ 32 w 75"/>
                  <a:gd name="T19" fmla="*/ 18 h 31"/>
                  <a:gd name="T20" fmla="*/ 36 w 75"/>
                  <a:gd name="T21" fmla="*/ 19 h 31"/>
                  <a:gd name="T22" fmla="*/ 70 w 75"/>
                  <a:gd name="T23" fmla="*/ 30 h 31"/>
                  <a:gd name="T24" fmla="*/ 39 w 75"/>
                  <a:gd name="T25" fmla="*/ 15 h 31"/>
                  <a:gd name="T26" fmla="*/ 24 w 75"/>
                  <a:gd name="T27" fmla="*/ 0 h 31"/>
                  <a:gd name="T28" fmla="*/ 16 w 75"/>
                  <a:gd name="T29" fmla="*/ 2 h 31"/>
                  <a:gd name="T30" fmla="*/ 12 w 75"/>
                  <a:gd name="T31" fmla="*/ 3 h 31"/>
                  <a:gd name="T32" fmla="*/ 5 w 75"/>
                  <a:gd name="T33" fmla="*/ 10 h 31"/>
                  <a:gd name="T34" fmla="*/ 2 w 75"/>
                  <a:gd name="T35" fmla="*/ 14 h 31"/>
                  <a:gd name="T36" fmla="*/ 0 w 75"/>
                  <a:gd name="T37" fmla="*/ 22 h 31"/>
                  <a:gd name="T38" fmla="*/ 1 w 75"/>
                  <a:gd name="T39" fmla="*/ 31 h 31"/>
                  <a:gd name="T40" fmla="*/ 1 w 75"/>
                  <a:gd name="T41" fmla="*/ 31 h 31"/>
                  <a:gd name="T42" fmla="*/ 6 w 75"/>
                  <a:gd name="T43" fmla="*/ 31 h 31"/>
                  <a:gd name="T44" fmla="*/ 6 w 75"/>
                  <a:gd name="T45" fmla="*/ 30 h 31"/>
                  <a:gd name="T46" fmla="*/ 6 w 75"/>
                  <a:gd name="T47" fmla="*/ 15 h 31"/>
                  <a:gd name="T48" fmla="*/ 12 w 75"/>
                  <a:gd name="T49" fmla="*/ 10 h 31"/>
                  <a:gd name="T50" fmla="*/ 18 w 75"/>
                  <a:gd name="T51" fmla="*/ 6 h 31"/>
                  <a:gd name="T52" fmla="*/ 24 w 75"/>
                  <a:gd name="T53" fmla="*/ 6 h 31"/>
                  <a:gd name="T54" fmla="*/ 33 w 75"/>
                  <a:gd name="T55" fmla="*/ 7 h 31"/>
                  <a:gd name="T56" fmla="*/ 71 w 75"/>
                  <a:gd name="T57" fmla="*/ 25 h 31"/>
                  <a:gd name="T58" fmla="*/ 72 w 75"/>
                  <a:gd name="T59" fmla="*/ 26 h 31"/>
                  <a:gd name="T60" fmla="*/ 75 w 75"/>
                  <a:gd name="T61" fmla="*/ 25 h 31"/>
                  <a:gd name="T62" fmla="*/ 74 w 75"/>
                  <a:gd name="T63" fmla="*/ 21 h 31"/>
                  <a:gd name="T64" fmla="*/ 35 w 75"/>
                  <a:gd name="T65" fmla="*/ 3 h 31"/>
                  <a:gd name="T66" fmla="*/ 24 w 75"/>
                  <a:gd name="T6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5" h="31">
                    <a:moveTo>
                      <a:pt x="32" y="14"/>
                    </a:moveTo>
                    <a:lnTo>
                      <a:pt x="32" y="14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3" y="17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17" y="26"/>
                    </a:lnTo>
                    <a:lnTo>
                      <a:pt x="18" y="31"/>
                    </a:lnTo>
                    <a:lnTo>
                      <a:pt x="24" y="31"/>
                    </a:lnTo>
                    <a:lnTo>
                      <a:pt x="24" y="31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3" y="27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5" y="21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6" y="19"/>
                    </a:lnTo>
                    <a:lnTo>
                      <a:pt x="59" y="30"/>
                    </a:lnTo>
                    <a:lnTo>
                      <a:pt x="70" y="30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2" y="14"/>
                    </a:lnTo>
                    <a:close/>
                    <a:moveTo>
                      <a:pt x="24" y="0"/>
                    </a:moveTo>
                    <a:lnTo>
                      <a:pt x="24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5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5" y="23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12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9" y="6"/>
                    </a:lnTo>
                    <a:lnTo>
                      <a:pt x="33" y="7"/>
                    </a:lnTo>
                    <a:lnTo>
                      <a:pt x="71" y="25"/>
                    </a:lnTo>
                    <a:lnTo>
                      <a:pt x="71" y="25"/>
                    </a:lnTo>
                    <a:lnTo>
                      <a:pt x="72" y="26"/>
                    </a:lnTo>
                    <a:lnTo>
                      <a:pt x="72" y="26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5" y="22"/>
                    </a:lnTo>
                    <a:lnTo>
                      <a:pt x="74" y="21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8BC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 89"/>
              <p:cNvSpPr/>
              <p:nvPr/>
            </p:nvSpPr>
            <p:spPr bwMode="auto">
              <a:xfrm rot="2007898">
                <a:off x="608217" y="4894787"/>
                <a:ext cx="235618" cy="97390"/>
              </a:xfrm>
              <a:custGeom>
                <a:avLst/>
                <a:gdLst>
                  <a:gd name="T0" fmla="*/ 24 w 75"/>
                  <a:gd name="T1" fmla="*/ 0 h 31"/>
                  <a:gd name="T2" fmla="*/ 24 w 75"/>
                  <a:gd name="T3" fmla="*/ 0 h 31"/>
                  <a:gd name="T4" fmla="*/ 16 w 75"/>
                  <a:gd name="T5" fmla="*/ 2 h 31"/>
                  <a:gd name="T6" fmla="*/ 16 w 75"/>
                  <a:gd name="T7" fmla="*/ 2 h 31"/>
                  <a:gd name="T8" fmla="*/ 12 w 75"/>
                  <a:gd name="T9" fmla="*/ 3 h 31"/>
                  <a:gd name="T10" fmla="*/ 8 w 75"/>
                  <a:gd name="T11" fmla="*/ 6 h 31"/>
                  <a:gd name="T12" fmla="*/ 5 w 75"/>
                  <a:gd name="T13" fmla="*/ 10 h 31"/>
                  <a:gd name="T14" fmla="*/ 2 w 75"/>
                  <a:gd name="T15" fmla="*/ 14 h 31"/>
                  <a:gd name="T16" fmla="*/ 2 w 75"/>
                  <a:gd name="T17" fmla="*/ 14 h 31"/>
                  <a:gd name="T18" fmla="*/ 1 w 75"/>
                  <a:gd name="T19" fmla="*/ 18 h 31"/>
                  <a:gd name="T20" fmla="*/ 0 w 75"/>
                  <a:gd name="T21" fmla="*/ 22 h 31"/>
                  <a:gd name="T22" fmla="*/ 0 w 75"/>
                  <a:gd name="T23" fmla="*/ 27 h 31"/>
                  <a:gd name="T24" fmla="*/ 1 w 75"/>
                  <a:gd name="T25" fmla="*/ 31 h 31"/>
                  <a:gd name="T26" fmla="*/ 1 w 75"/>
                  <a:gd name="T27" fmla="*/ 31 h 31"/>
                  <a:gd name="T28" fmla="*/ 1 w 75"/>
                  <a:gd name="T29" fmla="*/ 31 h 31"/>
                  <a:gd name="T30" fmla="*/ 6 w 75"/>
                  <a:gd name="T31" fmla="*/ 31 h 31"/>
                  <a:gd name="T32" fmla="*/ 6 w 75"/>
                  <a:gd name="T33" fmla="*/ 31 h 31"/>
                  <a:gd name="T34" fmla="*/ 6 w 75"/>
                  <a:gd name="T35" fmla="*/ 30 h 31"/>
                  <a:gd name="T36" fmla="*/ 6 w 75"/>
                  <a:gd name="T37" fmla="*/ 30 h 31"/>
                  <a:gd name="T38" fmla="*/ 5 w 75"/>
                  <a:gd name="T39" fmla="*/ 23 h 31"/>
                  <a:gd name="T40" fmla="*/ 6 w 75"/>
                  <a:gd name="T41" fmla="*/ 15 h 31"/>
                  <a:gd name="T42" fmla="*/ 6 w 75"/>
                  <a:gd name="T43" fmla="*/ 15 h 31"/>
                  <a:gd name="T44" fmla="*/ 12 w 75"/>
                  <a:gd name="T45" fmla="*/ 10 h 31"/>
                  <a:gd name="T46" fmla="*/ 18 w 75"/>
                  <a:gd name="T47" fmla="*/ 6 h 31"/>
                  <a:gd name="T48" fmla="*/ 18 w 75"/>
                  <a:gd name="T49" fmla="*/ 6 h 31"/>
                  <a:gd name="T50" fmla="*/ 24 w 75"/>
                  <a:gd name="T51" fmla="*/ 6 h 31"/>
                  <a:gd name="T52" fmla="*/ 24 w 75"/>
                  <a:gd name="T53" fmla="*/ 6 h 31"/>
                  <a:gd name="T54" fmla="*/ 29 w 75"/>
                  <a:gd name="T55" fmla="*/ 6 h 31"/>
                  <a:gd name="T56" fmla="*/ 33 w 75"/>
                  <a:gd name="T57" fmla="*/ 7 h 31"/>
                  <a:gd name="T58" fmla="*/ 71 w 75"/>
                  <a:gd name="T59" fmla="*/ 25 h 31"/>
                  <a:gd name="T60" fmla="*/ 71 w 75"/>
                  <a:gd name="T61" fmla="*/ 25 h 31"/>
                  <a:gd name="T62" fmla="*/ 72 w 75"/>
                  <a:gd name="T63" fmla="*/ 26 h 31"/>
                  <a:gd name="T64" fmla="*/ 72 w 75"/>
                  <a:gd name="T65" fmla="*/ 26 h 31"/>
                  <a:gd name="T66" fmla="*/ 75 w 75"/>
                  <a:gd name="T67" fmla="*/ 25 h 31"/>
                  <a:gd name="T68" fmla="*/ 75 w 75"/>
                  <a:gd name="T69" fmla="*/ 25 h 31"/>
                  <a:gd name="T70" fmla="*/ 75 w 75"/>
                  <a:gd name="T71" fmla="*/ 22 h 31"/>
                  <a:gd name="T72" fmla="*/ 74 w 75"/>
                  <a:gd name="T73" fmla="*/ 21 h 31"/>
                  <a:gd name="T74" fmla="*/ 35 w 75"/>
                  <a:gd name="T75" fmla="*/ 3 h 31"/>
                  <a:gd name="T76" fmla="*/ 35 w 75"/>
                  <a:gd name="T77" fmla="*/ 3 h 31"/>
                  <a:gd name="T78" fmla="*/ 29 w 75"/>
                  <a:gd name="T79" fmla="*/ 0 h 31"/>
                  <a:gd name="T80" fmla="*/ 24 w 75"/>
                  <a:gd name="T8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5" h="31">
                    <a:moveTo>
                      <a:pt x="24" y="0"/>
                    </a:moveTo>
                    <a:lnTo>
                      <a:pt x="24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5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5" y="23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12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9" y="6"/>
                    </a:lnTo>
                    <a:lnTo>
                      <a:pt x="33" y="7"/>
                    </a:lnTo>
                    <a:lnTo>
                      <a:pt x="71" y="25"/>
                    </a:lnTo>
                    <a:lnTo>
                      <a:pt x="71" y="25"/>
                    </a:lnTo>
                    <a:lnTo>
                      <a:pt x="72" y="26"/>
                    </a:lnTo>
                    <a:lnTo>
                      <a:pt x="72" y="26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5" y="22"/>
                    </a:lnTo>
                    <a:lnTo>
                      <a:pt x="74" y="21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7" name="Freeform 106"/>
            <p:cNvSpPr/>
            <p:nvPr/>
          </p:nvSpPr>
          <p:spPr bwMode="auto">
            <a:xfrm rot="2007898">
              <a:off x="303489" y="4552109"/>
              <a:ext cx="72257" cy="128806"/>
            </a:xfrm>
            <a:custGeom>
              <a:avLst/>
              <a:gdLst>
                <a:gd name="T0" fmla="*/ 1 w 23"/>
                <a:gd name="T1" fmla="*/ 41 h 41"/>
                <a:gd name="T2" fmla="*/ 23 w 23"/>
                <a:gd name="T3" fmla="*/ 39 h 41"/>
                <a:gd name="T4" fmla="*/ 22 w 23"/>
                <a:gd name="T5" fmla="*/ 0 h 41"/>
                <a:gd name="T6" fmla="*/ 0 w 23"/>
                <a:gd name="T7" fmla="*/ 1 h 41"/>
                <a:gd name="T8" fmla="*/ 1 w 23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1">
                  <a:moveTo>
                    <a:pt x="1" y="41"/>
                  </a:moveTo>
                  <a:lnTo>
                    <a:pt x="23" y="39"/>
                  </a:lnTo>
                  <a:lnTo>
                    <a:pt x="22" y="0"/>
                  </a:lnTo>
                  <a:lnTo>
                    <a:pt x="0" y="1"/>
                  </a:lnTo>
                  <a:lnTo>
                    <a:pt x="1" y="41"/>
                  </a:lnTo>
                  <a:close/>
                </a:path>
              </a:pathLst>
            </a:custGeom>
            <a:solidFill>
              <a:srgbClr val="AD3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584812" y="188640"/>
            <a:ext cx="6295651" cy="2298045"/>
            <a:chOff x="5590894" y="199030"/>
            <a:chExt cx="6295651" cy="2298045"/>
          </a:xfrm>
        </p:grpSpPr>
        <p:sp>
          <p:nvSpPr>
            <p:cNvPr id="68" name="圆角矩形 67"/>
            <p:cNvSpPr/>
            <p:nvPr>
              <p:custDataLst>
                <p:tags r:id="rId1"/>
              </p:custDataLst>
            </p:nvPr>
          </p:nvSpPr>
          <p:spPr>
            <a:xfrm rot="240000">
              <a:off x="5590894" y="1031080"/>
              <a:ext cx="5328920" cy="948784"/>
            </a:xfrm>
            <a:prstGeom prst="roundRect">
              <a:avLst>
                <a:gd name="adj" fmla="val 15824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anchor="ctr">
              <a:noAutofit/>
            </a:bodyPr>
            <a:lstStyle/>
            <a:p>
              <a:pPr algn="ctr" fontAlgn="auto">
                <a:lnSpc>
                  <a:spcPct val="120000"/>
                </a:lnSpc>
              </a:pPr>
              <a:r>
                <a:rPr lang="zh-CN" altLang="en-US" sz="3600" b="1" dirty="0" smtClean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第</a:t>
              </a:r>
              <a:r>
                <a:rPr lang="en-US" altLang="zh-CN" sz="36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8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课 金</a:t>
              </a:r>
              <a:r>
                <a:rPr lang="zh-CN" altLang="en-US" sz="36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与南宋的对峙</a:t>
              </a:r>
              <a:endParaRPr lang="zh-CN" altLang="zh-CN" sz="36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t="14957" r="13865" b="14532"/>
            <a:stretch>
              <a:fillRect/>
            </a:stretch>
          </p:blipFill>
          <p:spPr>
            <a:xfrm>
              <a:off x="10494570" y="199030"/>
              <a:ext cx="1391975" cy="2298045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11" y="969278"/>
            <a:ext cx="2823558" cy="4187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文本框 1"/>
          <p:cNvSpPr txBox="1"/>
          <p:nvPr/>
        </p:nvSpPr>
        <p:spPr>
          <a:xfrm>
            <a:off x="4799856" y="2132856"/>
            <a:ext cx="6086476" cy="1569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宋徽宗数次派使臣出使金国，在1120年与金缔结盟约，由于双方地理上受辽国阻隔无法再陆上接触，而需要海上经渤海往来而得名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海上之盟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02768" y="622352"/>
            <a:ext cx="4810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2</a:t>
            </a:r>
            <a:r>
              <a:rPr lang="zh-CN" altLang="en-US" sz="2800" b="1" dirty="0" smtClean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：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征伐</a:t>
            </a:r>
          </a:p>
        </p:txBody>
      </p:sp>
      <p:sp>
        <p:nvSpPr>
          <p:cNvPr id="6" name="矩形 5"/>
          <p:cNvSpPr/>
          <p:nvPr/>
        </p:nvSpPr>
        <p:spPr>
          <a:xfrm>
            <a:off x="1415480" y="1340768"/>
            <a:ext cx="2646878" cy="461665"/>
          </a:xfrm>
          <a:prstGeom prst="rect">
            <a:avLst/>
          </a:prstGeom>
          <a:solidFill>
            <a:srgbClr val="2F5051"/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第一步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联宋灭辽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487488" y="2156415"/>
            <a:ext cx="3498604" cy="2958386"/>
            <a:chOff x="1487488" y="2156415"/>
            <a:chExt cx="3498604" cy="2958386"/>
          </a:xfrm>
        </p:grpSpPr>
        <p:sp>
          <p:nvSpPr>
            <p:cNvPr id="9" name="文本框 8"/>
            <p:cNvSpPr txBox="1"/>
            <p:nvPr/>
          </p:nvSpPr>
          <p:spPr>
            <a:xfrm>
              <a:off x="1487488" y="2156415"/>
              <a:ext cx="3498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1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：联宋：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海上之盟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59496" y="4653136"/>
              <a:ext cx="215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2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：灭辽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828064" y="4653135"/>
            <a:ext cx="35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1125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二、金灭辽及北宋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1"/>
          <p:cNvSpPr/>
          <p:nvPr/>
        </p:nvSpPr>
        <p:spPr>
          <a:xfrm>
            <a:off x="1916748" y="1265239"/>
            <a:ext cx="544411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靖康耻，犹未雪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”——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金灭辽及北宋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27448" y="1013054"/>
            <a:ext cx="2339102" cy="504369"/>
          </a:xfrm>
          <a:prstGeom prst="rect">
            <a:avLst/>
          </a:prstGeom>
          <a:solidFill>
            <a:srgbClr val="2F5051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第二步：灭北宋</a:t>
            </a:r>
            <a:endParaRPr lang="en-US" altLang="zh-CN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标题 184321"/>
          <p:cNvSpPr>
            <a:spLocks noGrp="1"/>
          </p:cNvSpPr>
          <p:nvPr/>
        </p:nvSpPr>
        <p:spPr>
          <a:xfrm>
            <a:off x="1127448" y="1726803"/>
            <a:ext cx="9649460" cy="21844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fontAlgn="base"/>
            <a:r>
              <a:rPr lang="en-US" altLang="zh-CN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靖康二年（1127年）四月，金军攻破东京（今河南开封），俘虏了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宋徽宗、宋钦宗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父子及大量赵氏皇族、后宫妃嫔与贵卿、朝臣等三千余人，押解北上，东京城中公私积蓄为之一空。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史称“靖康之耻”，北宋灭亡。</a:t>
            </a:r>
          </a:p>
        </p:txBody>
      </p:sp>
      <p:pic>
        <p:nvPicPr>
          <p:cNvPr id="2" name="图片 1" descr="50da81cb39dbb6fd5d5615640e24ab18972b37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4001894"/>
            <a:ext cx="1881355" cy="25769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b17eca8065380cd7378d548da144ad345982813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12" y="3998177"/>
            <a:ext cx="1995611" cy="26095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 descr="C:\Users\Administrator\Desktop\399b4c916daf4a6c8151174d72f39d7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9" y="3919682"/>
            <a:ext cx="3890903" cy="27414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二、金灭辽及北宋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31704" y="2708920"/>
            <a:ext cx="5578323" cy="13351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二、金灭辽及北宋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北宋灭亡与南宋建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504" y="980728"/>
            <a:ext cx="8991600" cy="52578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1384" y="1947634"/>
            <a:ext cx="615553" cy="332398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北宋灭亡与南宋建立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二、金灭辽及北宋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95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87488" y="1196752"/>
            <a:ext cx="194476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  <a:sym typeface="+mn-ea"/>
              </a:rPr>
              <a:t>1.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  <a:sym typeface="+mn-ea"/>
              </a:rPr>
              <a:t>南宋建立</a:t>
            </a:r>
            <a:endParaRPr lang="zh-CN" altLang="en-US" sz="2800" b="1" dirty="0">
              <a:solidFill>
                <a:schemeClr val="accent3">
                  <a:lumMod val="50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6859" y="2132856"/>
            <a:ext cx="7848871" cy="3416320"/>
            <a:chOff x="1487488" y="2132856"/>
            <a:chExt cx="7848871" cy="3416320"/>
          </a:xfrm>
        </p:grpSpPr>
        <p:sp>
          <p:nvSpPr>
            <p:cNvPr id="19" name="文本框 18"/>
            <p:cNvSpPr txBox="1"/>
            <p:nvPr/>
          </p:nvSpPr>
          <p:spPr>
            <a:xfrm>
              <a:off x="1487488" y="2132856"/>
              <a:ext cx="5095875" cy="3416320"/>
            </a:xfrm>
            <a:prstGeom prst="rect">
              <a:avLst/>
            </a:prstGeom>
            <a:solidFill>
              <a:srgbClr val="2F5051"/>
            </a:solidFill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南宋建立的时间：</a:t>
              </a:r>
              <a:r>
                <a:rPr lang="en-US" altLang="zh-CN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1127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建立者：赵构（宋高宗）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都城：应天府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国号：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南宋</a:t>
              </a:r>
              <a:endParaRPr lang="en-US" altLang="zh-CN" sz="24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8940" y="2135750"/>
              <a:ext cx="2757419" cy="3413426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502535" y="647700"/>
            <a:ext cx="7186446" cy="5748574"/>
            <a:chOff x="9081" y="1323"/>
            <a:chExt cx="9143" cy="731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rcRect l="3020" t="2011" r="2541" b="2020"/>
            <a:stretch>
              <a:fillRect/>
            </a:stretch>
          </p:blipFill>
          <p:spPr>
            <a:xfrm>
              <a:off x="9081" y="1323"/>
              <a:ext cx="9143" cy="731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150" y="1413"/>
              <a:ext cx="4284" cy="5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</a:rPr>
                <a:t>金、南宋、西夏形势图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791744" y="5641995"/>
            <a:ext cx="4206601" cy="830997"/>
          </a:xfrm>
          <a:prstGeom prst="rect">
            <a:avLst/>
          </a:prstGeom>
          <a:solidFill>
            <a:srgbClr val="2F5051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“冻死不拆屋，饿死不掳掠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en-US" altLang="zh-CN" sz="2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“撼山易，撼岳家军难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04546" y="1541561"/>
            <a:ext cx="10958431" cy="3748325"/>
            <a:chOff x="904546" y="1541561"/>
            <a:chExt cx="10958431" cy="3748325"/>
          </a:xfrm>
        </p:grpSpPr>
        <p:pic>
          <p:nvPicPr>
            <p:cNvPr id="5" name="Picture 22" descr="宋A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541561"/>
              <a:ext cx="4996286" cy="3164140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5719223" y="4653136"/>
              <a:ext cx="61437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杭州岳王庙内的</a:t>
              </a: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《</a:t>
              </a:r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郾城大捷</a:t>
              </a: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》</a:t>
              </a:r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壁画（摹本）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904546" y="2050622"/>
              <a:ext cx="437687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郾城大捷示意图</a:t>
              </a: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 cstate="print"/>
            <a:srcRect l="4"/>
            <a:stretch>
              <a:fillRect/>
            </a:stretch>
          </p:blipFill>
          <p:spPr>
            <a:xfrm>
              <a:off x="1342233" y="1541561"/>
              <a:ext cx="3936374" cy="3748325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51384" y="722897"/>
            <a:ext cx="194476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  <a:sym typeface="+mn-ea"/>
              </a:rPr>
              <a:t>2.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  <a:sym typeface="+mn-ea"/>
              </a:rPr>
              <a:t>岳飞抗金</a:t>
            </a:r>
            <a:endParaRPr lang="zh-CN" altLang="en-US" sz="2800" b="1" dirty="0">
              <a:solidFill>
                <a:schemeClr val="accent3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780056" y="908239"/>
            <a:ext cx="56629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民众为什么尊崇和怀念岳飞？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11424" y="1628800"/>
            <a:ext cx="10308505" cy="4121150"/>
            <a:chOff x="927735" y="1485265"/>
            <a:chExt cx="10308505" cy="4121150"/>
          </a:xfrm>
        </p:grpSpPr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4813935" y="1485265"/>
              <a:ext cx="6422305" cy="3683060"/>
            </a:xfrm>
            <a:prstGeom prst="rect">
              <a:avLst/>
            </a:prstGeom>
            <a:solidFill>
              <a:srgbClr val="2F505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1.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岳飞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廉洁正直、作战勇敢、精忠报国；</a:t>
              </a:r>
              <a:endParaRPr lang="en-US" altLang="zh-CN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ts val="4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2.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岳家军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纪律严明；</a:t>
              </a:r>
              <a:endParaRPr lang="en-US" altLang="zh-CN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ts val="4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3.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岳飞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和岳家军抗击金兵南下，为南方地区创造了相对安宁的生产生活环境，让南方人民免受战争灾难，保护了人民的生命财产，维护了南宋人民的利益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。</a:t>
              </a:r>
              <a:endParaRPr lang="en-US" altLang="zh-CN" sz="2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ts val="4000"/>
                </a:lnSpc>
              </a:pP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927735" y="1485265"/>
              <a:ext cx="3886200" cy="4121150"/>
              <a:chOff x="11794" y="2280"/>
              <a:chExt cx="6120" cy="6490"/>
            </a:xfrm>
          </p:grpSpPr>
          <p:sp>
            <p:nvSpPr>
              <p:cNvPr id="20" name="Text Box 2"/>
              <p:cNvSpPr txBox="1">
                <a:spLocks noChangeArrowheads="1"/>
              </p:cNvSpPr>
              <p:nvPr/>
            </p:nvSpPr>
            <p:spPr bwMode="auto">
              <a:xfrm>
                <a:off x="13345" y="8043"/>
                <a:ext cx="3018" cy="7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400" b="1" dirty="0">
                    <a:latin typeface="楷体" panose="02010609060101010101" charset="-122"/>
                    <a:ea typeface="楷体" panose="02010609060101010101" charset="-122"/>
                  </a:rPr>
                  <a:t>岳飞抗金</a:t>
                </a:r>
              </a:p>
            </p:txBody>
          </p:sp>
          <p:pic>
            <p:nvPicPr>
              <p:cNvPr id="10244" name="Picture 4" descr="https://timgsa.baidu.com/timg?image&amp;quality=80&amp;size=b9999_10000&amp;sec=1506699301143&amp;di=4cfabcbc2f7833ba695afc86829aa7cb&amp;imgtype=0&amp;src=http%3A%2F%2Fwww.chinaart123.com%2Fimages%2Fupload%2FImage%2Fimage%2F20160712%2F20160712115124_86465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794" y="2280"/>
                <a:ext cx="6120" cy="58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0" name="文本框 9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12669"/>
          <a:stretch>
            <a:fillRect/>
          </a:stretch>
        </p:blipFill>
        <p:spPr>
          <a:xfrm>
            <a:off x="9235545" y="2634788"/>
            <a:ext cx="1500293" cy="17229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图片 177160" descr="b03533fa828ba61efcc5a8a54934970a304e59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336" y="4660688"/>
            <a:ext cx="1457960" cy="1805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7156" name="圆角矩形标注 177155"/>
          <p:cNvSpPr/>
          <p:nvPr/>
        </p:nvSpPr>
        <p:spPr>
          <a:xfrm>
            <a:off x="2397336" y="2544195"/>
            <a:ext cx="6637867" cy="1205436"/>
          </a:xfrm>
          <a:prstGeom prst="wedgeRoundRectCallout">
            <a:avLst>
              <a:gd name="adj1" fmla="val 54932"/>
              <a:gd name="adj2" fmla="val 14695"/>
              <a:gd name="adj3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宋高宗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：败，被灭；胜，老皇帝会回来。同时，不论胜败，人民武装都会在战争中得到发展。威胁着我的皇位。不如，趁胜和金人讲和。</a:t>
            </a:r>
          </a:p>
        </p:txBody>
      </p:sp>
      <p:sp>
        <p:nvSpPr>
          <p:cNvPr id="177157" name="圆角矩形标注 177156"/>
          <p:cNvSpPr/>
          <p:nvPr/>
        </p:nvSpPr>
        <p:spPr>
          <a:xfrm>
            <a:off x="4146444" y="4765147"/>
            <a:ext cx="6730788" cy="1205436"/>
          </a:xfrm>
          <a:prstGeom prst="wedgeRoundRectCallout">
            <a:avLst>
              <a:gd name="adj1" fmla="val -55689"/>
              <a:gd name="adj2" fmla="val 28017"/>
              <a:gd name="adj3" fmla="val 16667"/>
            </a:avLst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秦桧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：不杀岳飞，放虎归山，一旦抵抗派得势，我的地位不保，底细（暗通金人）必然泄露。杀掉他可得金人欢心。</a:t>
            </a:r>
          </a:p>
        </p:txBody>
      </p:sp>
      <p:sp>
        <p:nvSpPr>
          <p:cNvPr id="2" name="矩形 1"/>
          <p:cNvSpPr/>
          <p:nvPr/>
        </p:nvSpPr>
        <p:spPr>
          <a:xfrm>
            <a:off x="3608493" y="1294187"/>
            <a:ext cx="1905000" cy="461665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莫须有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</p:txBody>
      </p:sp>
      <p:sp>
        <p:nvSpPr>
          <p:cNvPr id="8" name="矩形 7"/>
          <p:cNvSpPr/>
          <p:nvPr/>
        </p:nvSpPr>
        <p:spPr>
          <a:xfrm>
            <a:off x="7106919" y="1094004"/>
            <a:ext cx="3856567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宋高宗和秦桧害怕抗金力量壮大，会危及他们的统治。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184823" y="1272752"/>
            <a:ext cx="1557020" cy="67564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假罪名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5513493" y="1221138"/>
            <a:ext cx="1512993" cy="67564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真原因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6" grpId="0" bldLvl="0" animBg="1"/>
      <p:bldP spid="177157" grpId="0" bldLvl="0" animBg="1"/>
      <p:bldP spid="2" grpId="0"/>
      <p:bldP spid="2" grpId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143672" y="1628800"/>
            <a:ext cx="769620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总结：宋高宗和秦桧为什么要谋害岳飞？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308831" y="2604298"/>
            <a:ext cx="7954977" cy="2112248"/>
            <a:chOff x="2597" y="4306"/>
            <a:chExt cx="13943" cy="4006"/>
          </a:xfrm>
          <a:solidFill>
            <a:srgbClr val="2F5051"/>
          </a:solidFill>
        </p:grpSpPr>
        <p:sp>
          <p:nvSpPr>
            <p:cNvPr id="11" name="圆角矩形 10"/>
            <p:cNvSpPr/>
            <p:nvPr/>
          </p:nvSpPr>
          <p:spPr>
            <a:xfrm>
              <a:off x="2597" y="4306"/>
              <a:ext cx="13943" cy="4006"/>
            </a:xfrm>
            <a:prstGeom prst="roundRect">
              <a:avLst>
                <a:gd name="adj" fmla="val 130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220" name="Text Box 4"/>
            <p:cNvSpPr txBox="1">
              <a:spLocks noChangeArrowheads="1"/>
            </p:cNvSpPr>
            <p:nvPr/>
          </p:nvSpPr>
          <p:spPr bwMode="auto">
            <a:xfrm>
              <a:off x="3240" y="4686"/>
              <a:ext cx="12720" cy="2472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①因为害怕抗金力量壮大，危及他们的统治。</a:t>
              </a:r>
              <a:endPara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②若迎回宋徽宗和宋钦宗，赵构皇位不保。</a:t>
              </a:r>
              <a:endPara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③害怕得罪金朝。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49"/>
          <p:cNvSpPr txBox="1"/>
          <p:nvPr/>
        </p:nvSpPr>
        <p:spPr>
          <a:xfrm>
            <a:off x="5231904" y="0"/>
            <a:ext cx="80022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zihun58hao-chuangzhonghei" panose="00000500000000000000" pitchFamily="2" charset="-122"/>
              </a:rPr>
              <a:t>目录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  <p:pic>
        <p:nvPicPr>
          <p:cNvPr id="31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340768"/>
            <a:ext cx="567007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42"/>
          <p:cNvSpPr txBox="1"/>
          <p:nvPr/>
        </p:nvSpPr>
        <p:spPr>
          <a:xfrm>
            <a:off x="2423592" y="2152496"/>
            <a:ext cx="3037043" cy="25530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2665" b="1" dirty="0" smtClean="0">
                <a:solidFill>
                  <a:srgbClr val="2F50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01 </a:t>
            </a:r>
            <a:r>
              <a:rPr lang="zh-CN" altLang="en-US" sz="2665" b="1" dirty="0" smtClean="0">
                <a:solidFill>
                  <a:srgbClr val="2F50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女真族</a:t>
            </a:r>
            <a:r>
              <a:rPr lang="zh-CN" altLang="en-US" sz="2665" b="1" dirty="0">
                <a:solidFill>
                  <a:srgbClr val="2F50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的崛起</a:t>
            </a:r>
            <a:endParaRPr lang="en-US" altLang="zh-CN" sz="2665" b="1" dirty="0">
              <a:solidFill>
                <a:srgbClr val="2F505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665" b="1" dirty="0" smtClean="0">
                <a:solidFill>
                  <a:srgbClr val="2F50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02 </a:t>
            </a:r>
            <a:r>
              <a:rPr lang="zh-CN" altLang="en-US" sz="2665" b="1" dirty="0" smtClean="0">
                <a:solidFill>
                  <a:srgbClr val="2F50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金</a:t>
            </a:r>
            <a:r>
              <a:rPr lang="zh-CN" altLang="en-US" sz="2665" b="1" dirty="0">
                <a:solidFill>
                  <a:srgbClr val="2F50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灭辽及北宋</a:t>
            </a:r>
            <a:endParaRPr lang="en-US" altLang="zh-CN" sz="2665" b="1" dirty="0">
              <a:solidFill>
                <a:srgbClr val="2F505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665" b="1" dirty="0" smtClean="0">
                <a:solidFill>
                  <a:srgbClr val="2F50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03 </a:t>
            </a:r>
            <a:r>
              <a:rPr lang="zh-CN" altLang="en-US" sz="2665" b="1" dirty="0" smtClean="0">
                <a:solidFill>
                  <a:srgbClr val="2F50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南宋</a:t>
            </a:r>
            <a:r>
              <a:rPr lang="zh-CN" altLang="en-US" sz="2665" b="1" dirty="0">
                <a:solidFill>
                  <a:srgbClr val="2F50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的</a:t>
            </a:r>
            <a:r>
              <a:rPr lang="zh-CN" altLang="en-US" sz="2665" b="1" dirty="0" smtClean="0">
                <a:solidFill>
                  <a:srgbClr val="2F50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偏安</a:t>
            </a:r>
            <a:endParaRPr lang="zh-CN" altLang="en-US" sz="2665" b="1" dirty="0">
              <a:solidFill>
                <a:srgbClr val="2F505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73867" y="1231265"/>
            <a:ext cx="735584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议一议：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岳飞是抗金英雄，还是民族英雄？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63277" y="2636912"/>
            <a:ext cx="917702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岳飞是抗金英雄。因为民族英雄应是代表整个中华民族利益同外国侵略者进行斗争，而女真族是中华民族的一部分，宋金之战是兄弟之战。民族间的战争只有正义与非正义之说，没有侵略与被侵略之说。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/>
          <p:nvPr/>
        </p:nvGrpSpPr>
        <p:grpSpPr>
          <a:xfrm>
            <a:off x="4070351" y="0"/>
            <a:ext cx="6299200" cy="6858000"/>
            <a:chOff x="948" y="0"/>
            <a:chExt cx="3968" cy="4320"/>
          </a:xfrm>
        </p:grpSpPr>
        <p:grpSp>
          <p:nvGrpSpPr>
            <p:cNvPr id="33795" name="Group 3"/>
            <p:cNvGrpSpPr/>
            <p:nvPr/>
          </p:nvGrpSpPr>
          <p:grpSpPr>
            <a:xfrm>
              <a:off x="948" y="0"/>
              <a:ext cx="3968" cy="4320"/>
              <a:chOff x="948" y="0"/>
              <a:chExt cx="3968" cy="4320"/>
            </a:xfrm>
          </p:grpSpPr>
          <p:grpSp>
            <p:nvGrpSpPr>
              <p:cNvPr id="33796" name="Group 4"/>
              <p:cNvGrpSpPr/>
              <p:nvPr/>
            </p:nvGrpSpPr>
            <p:grpSpPr>
              <a:xfrm>
                <a:off x="948" y="0"/>
                <a:ext cx="3968" cy="4320"/>
                <a:chOff x="948" y="0"/>
                <a:chExt cx="3968" cy="4320"/>
              </a:xfrm>
            </p:grpSpPr>
            <p:pic>
              <p:nvPicPr>
                <p:cNvPr id="33797" name="Picture 5" descr="金、南宋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8" y="0"/>
                  <a:ext cx="3968" cy="432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33798" name="AutoShape 6"/>
                <p:cNvSpPr/>
                <p:nvPr/>
              </p:nvSpPr>
              <p:spPr>
                <a:xfrm>
                  <a:off x="3072" y="1584"/>
                  <a:ext cx="9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800"/>
                </a:p>
              </p:txBody>
            </p:sp>
          </p:grpSp>
          <p:sp>
            <p:nvSpPr>
              <p:cNvPr id="33799" name="Text Box 7"/>
              <p:cNvSpPr txBox="1"/>
              <p:nvPr/>
            </p:nvSpPr>
            <p:spPr>
              <a:xfrm>
                <a:off x="2835" y="1296"/>
                <a:ext cx="403" cy="232"/>
              </a:xfrm>
              <a:prstGeom prst="rect">
                <a:avLst/>
              </a:prstGeom>
              <a:noFill/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t">
                <a:spAutoFit/>
              </a:bodyPr>
              <a:lstStyle/>
              <a:p>
                <a:pPr algn="ctr"/>
                <a:r>
                  <a:rPr lang="zh-CN" altLang="en-US" sz="1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中都</a:t>
                </a:r>
              </a:p>
            </p:txBody>
          </p:sp>
        </p:grpSp>
        <p:sp>
          <p:nvSpPr>
            <p:cNvPr id="33800" name="Text Box 8"/>
            <p:cNvSpPr txBox="1"/>
            <p:nvPr/>
          </p:nvSpPr>
          <p:spPr>
            <a:xfrm>
              <a:off x="3171" y="2784"/>
              <a:ext cx="405" cy="232"/>
            </a:xfrm>
            <a:prstGeom prst="rect">
              <a:avLst/>
            </a:prstGeom>
            <a:noFill/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临安</a:t>
              </a:r>
            </a:p>
          </p:txBody>
        </p:sp>
      </p:grpSp>
      <p:pic>
        <p:nvPicPr>
          <p:cNvPr id="98313" name="Picture 9" descr="淮水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3860800"/>
            <a:ext cx="1333500" cy="43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314" name="Text Box 10"/>
          <p:cNvSpPr txBox="1"/>
          <p:nvPr/>
        </p:nvSpPr>
        <p:spPr>
          <a:xfrm>
            <a:off x="6236335" y="3830637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1800" dirty="0">
                <a:solidFill>
                  <a:srgbClr val="0066FF"/>
                </a:solidFill>
                <a:latin typeface="Times New Roman" panose="02020603050405020304" pitchFamily="18" charset="0"/>
                <a:ea typeface="楷体_GB2312" panose="02010609030101010101" charset="-122"/>
              </a:rPr>
              <a:t>淮水</a:t>
            </a:r>
          </a:p>
        </p:txBody>
      </p:sp>
      <p:grpSp>
        <p:nvGrpSpPr>
          <p:cNvPr id="5" name="Group 11"/>
          <p:cNvGrpSpPr/>
          <p:nvPr/>
        </p:nvGrpSpPr>
        <p:grpSpPr>
          <a:xfrm>
            <a:off x="4446588" y="3221037"/>
            <a:ext cx="868362" cy="741363"/>
            <a:chOff x="1841" y="2029"/>
            <a:chExt cx="547" cy="467"/>
          </a:xfrm>
        </p:grpSpPr>
        <p:grpSp>
          <p:nvGrpSpPr>
            <p:cNvPr id="33804" name="Group 12"/>
            <p:cNvGrpSpPr/>
            <p:nvPr/>
          </p:nvGrpSpPr>
          <p:grpSpPr>
            <a:xfrm>
              <a:off x="1920" y="2304"/>
              <a:ext cx="192" cy="192"/>
              <a:chOff x="1920" y="2304"/>
              <a:chExt cx="192" cy="192"/>
            </a:xfrm>
          </p:grpSpPr>
          <p:sp>
            <p:nvSpPr>
              <p:cNvPr id="33805" name="Line 13"/>
              <p:cNvSpPr/>
              <p:nvPr/>
            </p:nvSpPr>
            <p:spPr>
              <a:xfrm flipH="1">
                <a:off x="1920" y="2352"/>
                <a:ext cx="192" cy="144"/>
              </a:xfrm>
              <a:prstGeom prst="line">
                <a:avLst/>
              </a:prstGeom>
              <a:ln w="571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806" name="Line 14"/>
              <p:cNvSpPr/>
              <p:nvPr/>
            </p:nvSpPr>
            <p:spPr>
              <a:xfrm>
                <a:off x="1968" y="2304"/>
                <a:ext cx="96" cy="192"/>
              </a:xfrm>
              <a:prstGeom prst="line">
                <a:avLst/>
              </a:prstGeom>
              <a:ln w="571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3807" name="Text Box 15"/>
            <p:cNvSpPr txBox="1"/>
            <p:nvPr/>
          </p:nvSpPr>
          <p:spPr>
            <a:xfrm>
              <a:off x="1841" y="2029"/>
              <a:ext cx="547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800" dirty="0">
                  <a:solidFill>
                    <a:srgbClr val="0066FF"/>
                  </a:solidFill>
                  <a:latin typeface="Times New Roman" panose="02020603050405020304" pitchFamily="18" charset="0"/>
                  <a:ea typeface="楷体_GB2312" panose="02010609030101010101" charset="-122"/>
                </a:rPr>
                <a:t>大散关</a:t>
              </a:r>
            </a:p>
          </p:txBody>
        </p:sp>
      </p:grpSp>
      <p:sp>
        <p:nvSpPr>
          <p:cNvPr id="98320" name="Line 16"/>
          <p:cNvSpPr/>
          <p:nvPr/>
        </p:nvSpPr>
        <p:spPr>
          <a:xfrm flipH="1">
            <a:off x="6629400" y="1219200"/>
            <a:ext cx="1295400" cy="1295400"/>
          </a:xfrm>
          <a:prstGeom prst="line">
            <a:avLst/>
          </a:prstGeom>
          <a:ln w="571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sp>
      <p:grpSp>
        <p:nvGrpSpPr>
          <p:cNvPr id="7" name="Group 18"/>
          <p:cNvGrpSpPr/>
          <p:nvPr/>
        </p:nvGrpSpPr>
        <p:grpSpPr>
          <a:xfrm>
            <a:off x="4421188" y="3221037"/>
            <a:ext cx="868362" cy="741363"/>
            <a:chOff x="1841" y="2029"/>
            <a:chExt cx="547" cy="467"/>
          </a:xfrm>
        </p:grpSpPr>
        <p:grpSp>
          <p:nvGrpSpPr>
            <p:cNvPr id="33811" name="Group 19"/>
            <p:cNvGrpSpPr/>
            <p:nvPr/>
          </p:nvGrpSpPr>
          <p:grpSpPr>
            <a:xfrm>
              <a:off x="1920" y="2304"/>
              <a:ext cx="192" cy="192"/>
              <a:chOff x="1920" y="2304"/>
              <a:chExt cx="192" cy="192"/>
            </a:xfrm>
          </p:grpSpPr>
          <p:sp>
            <p:nvSpPr>
              <p:cNvPr id="33812" name="Line 20"/>
              <p:cNvSpPr/>
              <p:nvPr/>
            </p:nvSpPr>
            <p:spPr>
              <a:xfrm flipH="1">
                <a:off x="1920" y="2352"/>
                <a:ext cx="192" cy="144"/>
              </a:xfrm>
              <a:prstGeom prst="line">
                <a:avLst/>
              </a:prstGeom>
              <a:ln w="571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813" name="Line 21"/>
              <p:cNvSpPr/>
              <p:nvPr/>
            </p:nvSpPr>
            <p:spPr>
              <a:xfrm>
                <a:off x="1968" y="2304"/>
                <a:ext cx="96" cy="192"/>
              </a:xfrm>
              <a:prstGeom prst="line">
                <a:avLst/>
              </a:prstGeom>
              <a:ln w="571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3814" name="Text Box 22"/>
            <p:cNvSpPr txBox="1"/>
            <p:nvPr/>
          </p:nvSpPr>
          <p:spPr>
            <a:xfrm>
              <a:off x="1841" y="2029"/>
              <a:ext cx="547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800" dirty="0">
                  <a:solidFill>
                    <a:srgbClr val="0066FF"/>
                  </a:solidFill>
                  <a:latin typeface="Times New Roman" panose="02020603050405020304" pitchFamily="18" charset="0"/>
                  <a:ea typeface="楷体_GB2312" panose="02010609030101010101" charset="-122"/>
                </a:rPr>
                <a:t>大散关</a:t>
              </a:r>
            </a:p>
          </p:txBody>
        </p:sp>
      </p:grpSp>
      <p:grpSp>
        <p:nvGrpSpPr>
          <p:cNvPr id="9" name="Group 23"/>
          <p:cNvGrpSpPr/>
          <p:nvPr/>
        </p:nvGrpSpPr>
        <p:grpSpPr>
          <a:xfrm>
            <a:off x="4421187" y="3221037"/>
            <a:ext cx="873125" cy="741363"/>
            <a:chOff x="1841" y="2029"/>
            <a:chExt cx="550" cy="467"/>
          </a:xfrm>
        </p:grpSpPr>
        <p:grpSp>
          <p:nvGrpSpPr>
            <p:cNvPr id="33816" name="Group 24"/>
            <p:cNvGrpSpPr/>
            <p:nvPr/>
          </p:nvGrpSpPr>
          <p:grpSpPr>
            <a:xfrm>
              <a:off x="1920" y="2304"/>
              <a:ext cx="192" cy="192"/>
              <a:chOff x="1920" y="2304"/>
              <a:chExt cx="192" cy="192"/>
            </a:xfrm>
          </p:grpSpPr>
          <p:sp>
            <p:nvSpPr>
              <p:cNvPr id="33817" name="Line 25"/>
              <p:cNvSpPr/>
              <p:nvPr/>
            </p:nvSpPr>
            <p:spPr>
              <a:xfrm flipH="1">
                <a:off x="1920" y="2352"/>
                <a:ext cx="192" cy="144"/>
              </a:xfrm>
              <a:prstGeom prst="line">
                <a:avLst/>
              </a:prstGeom>
              <a:ln w="571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818" name="Line 26"/>
              <p:cNvSpPr/>
              <p:nvPr/>
            </p:nvSpPr>
            <p:spPr>
              <a:xfrm>
                <a:off x="1968" y="2304"/>
                <a:ext cx="96" cy="192"/>
              </a:xfrm>
              <a:prstGeom prst="line">
                <a:avLst/>
              </a:prstGeom>
              <a:ln w="571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3819" name="Text Box 27"/>
            <p:cNvSpPr txBox="1"/>
            <p:nvPr/>
          </p:nvSpPr>
          <p:spPr>
            <a:xfrm>
              <a:off x="1841" y="2029"/>
              <a:ext cx="550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0066FF"/>
                  </a:solidFill>
                  <a:latin typeface="Times New Roman" panose="02020603050405020304" pitchFamily="18" charset="0"/>
                  <a:ea typeface="楷体_GB2312" panose="02010609030101010101" charset="-122"/>
                </a:rPr>
                <a:t>大散关</a:t>
              </a:r>
            </a:p>
          </p:txBody>
        </p:sp>
      </p:grpSp>
      <p:pic>
        <p:nvPicPr>
          <p:cNvPr id="98332" name="Picture 28" descr="淮水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3886200"/>
            <a:ext cx="1333500" cy="43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8333" name="Picture 29" descr="淮水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0100" y="3860800"/>
            <a:ext cx="1333500" cy="43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334" name="Text Box 30"/>
          <p:cNvSpPr txBox="1"/>
          <p:nvPr/>
        </p:nvSpPr>
        <p:spPr>
          <a:xfrm>
            <a:off x="5610702" y="2482851"/>
            <a:ext cx="861060" cy="9124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5335" dirty="0">
                <a:solidFill>
                  <a:srgbClr val="FF3300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金</a:t>
            </a:r>
          </a:p>
        </p:txBody>
      </p:sp>
      <p:sp>
        <p:nvSpPr>
          <p:cNvPr id="98335" name="Text Box 31"/>
          <p:cNvSpPr txBox="1"/>
          <p:nvPr/>
        </p:nvSpPr>
        <p:spPr>
          <a:xfrm>
            <a:off x="5080318" y="4706937"/>
            <a:ext cx="1272540" cy="7480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4265" b="1" dirty="0">
                <a:solidFill>
                  <a:srgbClr val="FF3300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南宋</a:t>
            </a:r>
          </a:p>
        </p:txBody>
      </p:sp>
      <p:sp>
        <p:nvSpPr>
          <p:cNvPr id="98337" name="Rectangle 33"/>
          <p:cNvSpPr>
            <a:spLocks noChangeArrowheads="1"/>
          </p:cNvSpPr>
          <p:nvPr/>
        </p:nvSpPr>
        <p:spPr bwMode="auto">
          <a:xfrm>
            <a:off x="7762240" y="1494367"/>
            <a:ext cx="4429760" cy="3970318"/>
          </a:xfrm>
          <a:prstGeom prst="rect">
            <a:avLst/>
          </a:prstGeom>
          <a:solidFill>
            <a:srgbClr val="2F5051"/>
          </a:solidFill>
          <a:ln w="63500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     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1141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年，宋金达成和议，南宋向金称臣，并给岁币，双方以淮水至大散关一线划定分界线，（标志着）宋金对峙局面形成。后来，金迁都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燕京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，改名为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中都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南宋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统治者满足于现状，偏安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江南一隅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52475" y="1219200"/>
            <a:ext cx="24384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665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3.</a:t>
            </a: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宋金对峙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83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9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8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75"/>
                                        <p:tgtEl>
                                          <p:spTgt spid="98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8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8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98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4" grpId="0"/>
      <p:bldP spid="98334" grpId="0"/>
      <p:bldP spid="98335" grpId="0"/>
      <p:bldP spid="9833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67608" y="2852936"/>
            <a:ext cx="7914373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影响：</a:t>
            </a:r>
          </a:p>
          <a:p>
            <a:pPr>
              <a:lnSpc>
                <a:spcPct val="130000"/>
              </a:lnSpc>
            </a:pP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1.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较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长时间内，双方和平相处，社会较为安定；</a:t>
            </a:r>
          </a:p>
          <a:p>
            <a:pPr>
              <a:lnSpc>
                <a:spcPct val="130000"/>
              </a:lnSpc>
            </a:pP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2.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有利于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民族间的和平交往和融合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；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3.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有利于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北方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经济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的恢复和南方经济的发展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19536" y="1124744"/>
            <a:ext cx="8424936" cy="1200329"/>
          </a:xfrm>
          <a:prstGeom prst="rect">
            <a:avLst/>
          </a:prstGeom>
          <a:solidFill>
            <a:srgbClr val="2F505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“俗勇悍，喜战斗，耐饥渴苦辛，骑马上下岸壁如飞。</a:t>
            </a: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迁都二十年后，“女真人寝忘 旧风”，“燕饮音乐，</a:t>
            </a: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皆习汉风”。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271464" y="1412776"/>
            <a:ext cx="9775825" cy="27515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</a:rPr>
              <a:t>满江红·写怀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</a:rPr>
              <a:t>【宋】 岳飞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</a:rPr>
              <a:t>    怒发冲冠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</a:rPr>
              <a:t>，凭栏处、潇潇雨歇。抬望眼、仰天长啸，壮怀激烈。三十功名尘与土，八千里路云和月。莫等闲、白了少年头，空悲切。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</a:rPr>
              <a:t>    靖康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</a:rPr>
              <a:t>耻，犹未雪。臣子恨，何时灭。驾长车踏破，贺兰山缺。壮志饥餐胡虏肉，笑谈渴饮匈奴血。待从头、收拾旧山河，朝天阙。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35360" y="692696"/>
            <a:ext cx="1556836" cy="502445"/>
          </a:xfrm>
          <a:prstGeom prst="rect">
            <a:avLst/>
          </a:prstGeom>
          <a:solidFill>
            <a:srgbClr val="2F5051"/>
          </a:solidFill>
        </p:spPr>
        <p:txBody>
          <a:bodyPr wrap="none" rtlCol="0" anchor="t">
            <a:spAutoFit/>
          </a:bodyPr>
          <a:lstStyle/>
          <a:p>
            <a:r>
              <a:rPr lang="zh-CN" altLang="zh-CN" sz="2665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活动探究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559496" y="5013176"/>
            <a:ext cx="859345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这首词表达了作者什么雄心壮志？反映了作者怎样的思想感情？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919536" y="1484784"/>
            <a:ext cx="859345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这首词表达了作者什么雄心壮志？反映了作者怎样的思想感情？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855401" y="2875434"/>
            <a:ext cx="8686800" cy="9198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《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满江红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》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表达了作者立志收复失地，洗雪“靖康之耻”的凌云壮志，反映了作者无比悲愤和大志难伸的思想感情。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ldLvl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宋金和战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552" y="836712"/>
            <a:ext cx="8424936" cy="55753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1424" y="2492896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宋金和战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991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471221" y="1340768"/>
            <a:ext cx="9482574" cy="476669"/>
          </a:xfrm>
          <a:prstGeom prst="rect">
            <a:avLst/>
          </a:prstGeom>
          <a:solidFill>
            <a:srgbClr val="2F5051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5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宋金议和的主要内容是什么？有什么影响？你怎样看待宋金议和？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71221" y="2483897"/>
            <a:ext cx="9638665" cy="9787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5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内容：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南宋向金称臣，并给金岁币，双方以淮水至大散关一线划定分界线，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宋金对峙局面形成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47421" y="3626897"/>
            <a:ext cx="9638665" cy="18651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5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影响：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虽然宋是以屈辱的条件换来的和平，加重了人民的负担，但使社会较为安定，南北方交流密切，有利于北方经济的恢复和南方经济的发展，有利于民族的融合和社会的进步。宋金之间，有战有和，战是短暂的，和是民族关系的主流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93776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三、南宋的偏安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7368" y="980728"/>
            <a:ext cx="10442747" cy="4895156"/>
            <a:chOff x="335738" y="965534"/>
            <a:chExt cx="10442747" cy="4895156"/>
          </a:xfrm>
        </p:grpSpPr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1197221" y="1593498"/>
              <a:ext cx="220554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fontAlgn="base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fontAlgn="base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fontAlgn="base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fontAlgn="base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fontAlgn="base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fontAlgn="t" hangingPunct="1">
                <a:spcBef>
                  <a:spcPct val="0"/>
                </a:spcBef>
                <a:buNone/>
              </a:pPr>
              <a:r>
                <a:rPr lang="en-US" altLang="zh-CN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1115</a:t>
              </a: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年</a:t>
              </a:r>
            </a:p>
            <a:p>
              <a:pPr algn="ctr" rtl="0" eaLnBrk="1" fontAlgn="t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女真建金</a:t>
              </a:r>
            </a:p>
          </p:txBody>
        </p:sp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>
              <a:off x="849611" y="3146923"/>
              <a:ext cx="295116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fontAlgn="base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fontAlgn="base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fontAlgn="base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fontAlgn="base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fontAlgn="base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fontAlgn="t" hangingPunct="1">
                <a:spcBef>
                  <a:spcPct val="0"/>
                </a:spcBef>
                <a:buNone/>
              </a:pPr>
              <a:r>
                <a:rPr lang="en-US" altLang="zh-CN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1125</a:t>
              </a: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年</a:t>
              </a:r>
            </a:p>
            <a:p>
              <a:pPr algn="ctr" rtl="0" eaLnBrk="1" fontAlgn="t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金灭辽</a:t>
              </a:r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335738" y="4660361"/>
              <a:ext cx="39100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fontAlgn="base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fontAlgn="base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fontAlgn="base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fontAlgn="base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fontAlgn="base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fontAlgn="t" hangingPunct="1">
                <a:spcBef>
                  <a:spcPct val="0"/>
                </a:spcBef>
                <a:buNone/>
              </a:pPr>
              <a:r>
                <a:rPr lang="en-US" altLang="zh-CN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1127</a:t>
              </a: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年</a:t>
              </a:r>
            </a:p>
            <a:p>
              <a:pPr algn="ctr" rtl="0" eaLnBrk="1" fontAlgn="t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金灭北宋</a:t>
              </a:r>
              <a:endPara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rtl="0" eaLnBrk="1" fontAlgn="t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南宋建立</a:t>
              </a:r>
            </a:p>
          </p:txBody>
        </p:sp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4609654" y="3469385"/>
              <a:ext cx="23486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fontAlgn="base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fontAlgn="base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fontAlgn="base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fontAlgn="base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fontAlgn="base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rtl="0" eaLnBrk="1" fontAlgn="t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南宋岳飞抗金</a:t>
              </a:r>
            </a:p>
          </p:txBody>
        </p:sp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>
              <a:off x="7183737" y="3490269"/>
              <a:ext cx="20415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fontAlgn="base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fontAlgn="base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fontAlgn="base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fontAlgn="base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fontAlgn="base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rtl="0" eaLnBrk="1" fontAlgn="t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宋金议和</a:t>
              </a:r>
            </a:p>
          </p:txBody>
        </p: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>
              <a:off x="9739626" y="1427199"/>
              <a:ext cx="553998" cy="4126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fontAlgn="base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fontAlgn="base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fontAlgn="base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fontAlgn="base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fontAlgn="base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rtl="0" eaLnBrk="1" fontAlgn="t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宋金对峙局面形成</a:t>
              </a:r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2290786" y="2492909"/>
              <a:ext cx="0" cy="57600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2299995" y="4048640"/>
              <a:ext cx="0" cy="57600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3372576" y="2414860"/>
              <a:ext cx="1215772" cy="847153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V="1">
              <a:off x="3463681" y="4118891"/>
              <a:ext cx="1175682" cy="962652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rot="16200000">
              <a:off x="7151079" y="3431241"/>
              <a:ext cx="0" cy="57600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rot="16200000">
              <a:off x="9344839" y="3431240"/>
              <a:ext cx="0" cy="57600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11"/>
            <p:cNvSpPr txBox="1">
              <a:spLocks noChangeArrowheads="1"/>
            </p:cNvSpPr>
            <p:nvPr/>
          </p:nvSpPr>
          <p:spPr bwMode="auto">
            <a:xfrm>
              <a:off x="10224487" y="1487759"/>
              <a:ext cx="553998" cy="4126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fontAlgn="base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fontAlgn="base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fontAlgn="base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fontAlgn="base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fontAlgn="base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rtl="0" eaLnBrk="1" fontAlgn="t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（淮水大散关）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4255084" y="965534"/>
              <a:ext cx="54063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第</a:t>
              </a:r>
              <a:r>
                <a:rPr lang="en-US" altLang="zh-CN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8</a:t>
              </a:r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课金与南宋的对峙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5555803" y="-15565"/>
            <a:ext cx="800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板书</a:t>
            </a:r>
            <a:endParaRPr lang="en-US" altLang="zh-CN" sz="2400" b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062951" y="2225420"/>
            <a:ext cx="1628775" cy="953135"/>
          </a:xfrm>
          <a:prstGeom prst="rect">
            <a:avLst/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金建国：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1115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734467" y="1122605"/>
            <a:ext cx="3095625" cy="521970"/>
          </a:xfrm>
          <a:prstGeom prst="rect">
            <a:avLst/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金灭辽：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1125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003240" y="3859193"/>
            <a:ext cx="1746251" cy="953135"/>
          </a:xfrm>
          <a:prstGeom prst="rect">
            <a:avLst/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金灭北宋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1127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871116" y="3235413"/>
            <a:ext cx="1065212" cy="953135"/>
          </a:xfrm>
          <a:prstGeom prst="rect">
            <a:avLst/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南宋建立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382021" y="2225855"/>
            <a:ext cx="1727200" cy="521970"/>
          </a:xfrm>
          <a:prstGeom prst="rect">
            <a:avLst/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岳飞抗金</a:t>
            </a:r>
          </a:p>
        </p:txBody>
      </p:sp>
      <p:sp>
        <p:nvSpPr>
          <p:cNvPr id="9" name="AutoShape 8"/>
          <p:cNvSpPr/>
          <p:nvPr/>
        </p:nvSpPr>
        <p:spPr>
          <a:xfrm>
            <a:off x="3692639" y="1888175"/>
            <a:ext cx="647700" cy="719139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462656" y="0"/>
              </a:cxn>
              <a:cxn ang="0">
                <a:pos x="277581" y="239713"/>
              </a:cxn>
              <a:cxn ang="0">
                <a:pos x="414108" y="239713"/>
              </a:cxn>
              <a:cxn ang="0">
                <a:pos x="414108" y="582568"/>
              </a:cxn>
              <a:cxn ang="0">
                <a:pos x="0" y="582568"/>
              </a:cxn>
              <a:cxn ang="0">
                <a:pos x="0" y="719138"/>
              </a:cxn>
              <a:cxn ang="0">
                <a:pos x="511173" y="719138"/>
              </a:cxn>
              <a:cxn ang="0">
                <a:pos x="511173" y="239713"/>
              </a:cxn>
              <a:cxn ang="0">
                <a:pos x="647700" y="239713"/>
              </a:cxn>
              <a:cxn ang="0">
                <a:pos x="462656" y="0"/>
              </a:cxn>
            </a:cxnLst>
            <a:rect l="txL" t="txT" r="txR" b="txB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3810" y="7200"/>
                </a:lnTo>
                <a:lnTo>
                  <a:pt x="13810" y="17498"/>
                </a:lnTo>
                <a:lnTo>
                  <a:pt x="0" y="17498"/>
                </a:lnTo>
                <a:lnTo>
                  <a:pt x="0" y="21600"/>
                </a:lnTo>
                <a:lnTo>
                  <a:pt x="17047" y="21600"/>
                </a:lnTo>
                <a:lnTo>
                  <a:pt x="17047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2F5051"/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>
              <a:solidFill>
                <a:schemeClr val="bg1"/>
              </a:solidFill>
            </a:endParaRPr>
          </a:p>
        </p:txBody>
      </p:sp>
      <p:sp>
        <p:nvSpPr>
          <p:cNvPr id="10" name="AutoShape 9"/>
          <p:cNvSpPr/>
          <p:nvPr/>
        </p:nvSpPr>
        <p:spPr>
          <a:xfrm flipV="1">
            <a:off x="3734477" y="2778064"/>
            <a:ext cx="647700" cy="865187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462656" y="0"/>
              </a:cxn>
              <a:cxn ang="0">
                <a:pos x="277581" y="300012"/>
              </a:cxn>
              <a:cxn ang="0">
                <a:pos x="417287" y="300012"/>
              </a:cxn>
              <a:cxn ang="0">
                <a:pos x="417287" y="710695"/>
              </a:cxn>
              <a:cxn ang="0">
                <a:pos x="0" y="710695"/>
              </a:cxn>
              <a:cxn ang="0">
                <a:pos x="0" y="865187"/>
              </a:cxn>
              <a:cxn ang="0">
                <a:pos x="507995" y="865187"/>
              </a:cxn>
              <a:cxn ang="0">
                <a:pos x="507995" y="300012"/>
              </a:cxn>
              <a:cxn ang="0">
                <a:pos x="647700" y="300012"/>
              </a:cxn>
              <a:cxn ang="0">
                <a:pos x="462656" y="0"/>
              </a:cxn>
            </a:cxnLst>
            <a:rect l="txL" t="txT" r="txR" b="txB"/>
            <a:pathLst>
              <a:path w="21600" h="21600">
                <a:moveTo>
                  <a:pt x="15429" y="0"/>
                </a:moveTo>
                <a:lnTo>
                  <a:pt x="9257" y="7490"/>
                </a:lnTo>
                <a:lnTo>
                  <a:pt x="13916" y="7490"/>
                </a:lnTo>
                <a:lnTo>
                  <a:pt x="13916" y="17743"/>
                </a:lnTo>
                <a:lnTo>
                  <a:pt x="0" y="17743"/>
                </a:lnTo>
                <a:lnTo>
                  <a:pt x="0" y="21600"/>
                </a:lnTo>
                <a:lnTo>
                  <a:pt x="16941" y="21600"/>
                </a:lnTo>
                <a:lnTo>
                  <a:pt x="16941" y="7490"/>
                </a:lnTo>
                <a:lnTo>
                  <a:pt x="21600" y="7490"/>
                </a:lnTo>
                <a:lnTo>
                  <a:pt x="15429" y="0"/>
                </a:lnTo>
                <a:close/>
              </a:path>
            </a:pathLst>
          </a:custGeom>
          <a:solidFill>
            <a:srgbClr val="2F5051"/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>
              <a:solidFill>
                <a:schemeClr val="bg1"/>
              </a:solidFill>
            </a:endParaRPr>
          </a:p>
        </p:txBody>
      </p:sp>
      <p:sp>
        <p:nvSpPr>
          <p:cNvPr id="11" name="AutoShape 10"/>
          <p:cNvSpPr/>
          <p:nvPr/>
        </p:nvSpPr>
        <p:spPr>
          <a:xfrm>
            <a:off x="4332785" y="2501723"/>
            <a:ext cx="936625" cy="431800"/>
          </a:xfrm>
          <a:prstGeom prst="leftRightArrow">
            <a:avLst>
              <a:gd name="adj1" fmla="val 30148"/>
              <a:gd name="adj2" fmla="val 46425"/>
            </a:avLst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>
              <a:buFont typeface="Arial" panose="020B0604020202020204" pitchFamily="34" charset="0"/>
              <a:buNone/>
            </a:pPr>
            <a:endParaRPr lang="zh-CN" altLang="zh-CN" sz="1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AutoShape 11"/>
          <p:cNvSpPr/>
          <p:nvPr/>
        </p:nvSpPr>
        <p:spPr>
          <a:xfrm>
            <a:off x="4963639" y="3859075"/>
            <a:ext cx="719139" cy="360363"/>
          </a:xfrm>
          <a:prstGeom prst="rightArrow">
            <a:avLst>
              <a:gd name="adj1" fmla="val 33916"/>
              <a:gd name="adj2" fmla="val 54943"/>
            </a:avLst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>
              <a:buFont typeface="Arial" panose="020B0604020202020204" pitchFamily="34" charset="0"/>
              <a:buNone/>
            </a:pPr>
            <a:endParaRPr lang="zh-CN" altLang="zh-CN" sz="1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AutoShape 12"/>
          <p:cNvSpPr/>
          <p:nvPr/>
        </p:nvSpPr>
        <p:spPr>
          <a:xfrm>
            <a:off x="7463345" y="2828981"/>
            <a:ext cx="360081" cy="480357"/>
          </a:xfrm>
          <a:prstGeom prst="rightArrow">
            <a:avLst>
              <a:gd name="adj1" fmla="val 0"/>
              <a:gd name="adj2" fmla="val 35553"/>
            </a:avLst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>
              <a:buFont typeface="Arial" panose="020B0604020202020204" pitchFamily="34" charset="0"/>
              <a:buNone/>
            </a:pPr>
            <a:endParaRPr lang="zh-CN" altLang="zh-CN" sz="1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092187" y="1888068"/>
            <a:ext cx="615553" cy="2185035"/>
          </a:xfrm>
          <a:prstGeom prst="rect">
            <a:avLst/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square">
            <a:spAutoFit/>
          </a:bodyPr>
          <a:lstStyle/>
          <a:p>
            <a:pPr lvl="0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宋金议和</a:t>
            </a:r>
          </a:p>
        </p:txBody>
      </p:sp>
      <p:sp>
        <p:nvSpPr>
          <p:cNvPr id="15" name="AutoShape 14"/>
          <p:cNvSpPr/>
          <p:nvPr/>
        </p:nvSpPr>
        <p:spPr>
          <a:xfrm>
            <a:off x="8708221" y="2705708"/>
            <a:ext cx="493181" cy="504825"/>
          </a:xfrm>
          <a:prstGeom prst="rightArrow">
            <a:avLst>
              <a:gd name="adj1" fmla="val 21379"/>
              <a:gd name="adj2" fmla="val 35744"/>
            </a:avLst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>
              <a:buFont typeface="Arial" panose="020B0604020202020204" pitchFamily="34" charset="0"/>
              <a:buNone/>
            </a:pPr>
            <a:endParaRPr lang="zh-CN" altLang="zh-CN" sz="1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9404158" y="1479857"/>
            <a:ext cx="615553" cy="3461351"/>
          </a:xfrm>
          <a:prstGeom prst="rect">
            <a:avLst/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square">
            <a:spAutoFit/>
          </a:bodyPr>
          <a:lstStyle/>
          <a:p>
            <a:pPr lvl="0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金与南宋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的对峙</a:t>
            </a:r>
          </a:p>
        </p:txBody>
      </p:sp>
      <p:sp>
        <p:nvSpPr>
          <p:cNvPr id="17" name="AutoShape 16"/>
          <p:cNvSpPr/>
          <p:nvPr/>
        </p:nvSpPr>
        <p:spPr>
          <a:xfrm>
            <a:off x="7109497" y="2512993"/>
            <a:ext cx="225425" cy="1130300"/>
          </a:xfrm>
          <a:prstGeom prst="rightBrace">
            <a:avLst>
              <a:gd name="adj1" fmla="val 41714"/>
              <a:gd name="adj2" fmla="val 50000"/>
            </a:avLst>
          </a:prstGeom>
          <a:solidFill>
            <a:srgbClr val="2F505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>
              <a:buFont typeface="Arial" panose="020B0604020202020204" pitchFamily="34" charset="0"/>
              <a:buNone/>
            </a:pPr>
            <a:endParaRPr lang="zh-CN" altLang="zh-CN" sz="1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48027" y="-1556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课堂小结</a:t>
            </a:r>
            <a:endParaRPr lang="en-US" altLang="zh-CN" sz="2400" b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91944" y="0"/>
            <a:ext cx="800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作业</a:t>
            </a:r>
            <a:endParaRPr lang="en-US" altLang="zh-CN" sz="2400" b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3" name="Group 7118"/>
          <p:cNvGrpSpPr/>
          <p:nvPr/>
        </p:nvGrpSpPr>
        <p:grpSpPr bwMode="auto">
          <a:xfrm>
            <a:off x="2672508" y="2438501"/>
            <a:ext cx="1440160" cy="1412230"/>
            <a:chOff x="0" y="0"/>
            <a:chExt cx="576574" cy="580770"/>
          </a:xfrm>
        </p:grpSpPr>
        <p:pic>
          <p:nvPicPr>
            <p:cNvPr id="4" name="image3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38" y="-1"/>
              <a:ext cx="22662" cy="1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Shape 7105"/>
            <p:cNvSpPr>
              <a:spLocks noChangeArrowheads="1"/>
            </p:cNvSpPr>
            <p:nvPr/>
          </p:nvSpPr>
          <p:spPr bwMode="auto">
            <a:xfrm>
              <a:off x="5114" y="7992"/>
              <a:ext cx="567625" cy="567450"/>
            </a:xfrm>
            <a:custGeom>
              <a:avLst/>
              <a:gdLst>
                <a:gd name="T0" fmla="*/ 403070660 w 19679"/>
                <a:gd name="T1" fmla="*/ 69098045 h 19679"/>
                <a:gd name="T2" fmla="*/ 403070660 w 19679"/>
                <a:gd name="T3" fmla="*/ 402698264 h 19679"/>
                <a:gd name="T4" fmla="*/ 69162304 w 19679"/>
                <a:gd name="T5" fmla="*/ 402698264 h 19679"/>
                <a:gd name="T6" fmla="*/ 69162304 w 19679"/>
                <a:gd name="T7" fmla="*/ 69098045 h 19679"/>
                <a:gd name="T8" fmla="*/ 403070660 w 19679"/>
                <a:gd name="T9" fmla="*/ 69098045 h 196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AB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Shape 7106"/>
            <p:cNvSpPr>
              <a:spLocks noChangeArrowheads="1"/>
            </p:cNvSpPr>
            <p:nvPr/>
          </p:nvSpPr>
          <p:spPr bwMode="auto">
            <a:xfrm>
              <a:off x="5114" y="7992"/>
              <a:ext cx="282534" cy="567450"/>
            </a:xfrm>
            <a:custGeom>
              <a:avLst/>
              <a:gdLst>
                <a:gd name="T0" fmla="*/ 48339775 w 21600"/>
                <a:gd name="T1" fmla="*/ 0 h 21600"/>
                <a:gd name="T2" fmla="*/ 0 w 21600"/>
                <a:gd name="T3" fmla="*/ 195814700 h 21600"/>
                <a:gd name="T4" fmla="*/ 48339775 w 21600"/>
                <a:gd name="T5" fmla="*/ 391629401 h 21600"/>
                <a:gd name="T6" fmla="*/ 4833977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9571" y="64"/>
                    <a:pt x="0" y="4886"/>
                    <a:pt x="0" y="10800"/>
                  </a:cubicBezTo>
                  <a:cubicBezTo>
                    <a:pt x="0" y="16779"/>
                    <a:pt x="9571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FFD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Shape 7107"/>
            <p:cNvSpPr>
              <a:spLocks noChangeArrowheads="1"/>
            </p:cNvSpPr>
            <p:nvPr/>
          </p:nvSpPr>
          <p:spPr bwMode="auto">
            <a:xfrm>
              <a:off x="44746" y="49285"/>
              <a:ext cx="487083" cy="486195"/>
            </a:xfrm>
            <a:custGeom>
              <a:avLst/>
              <a:gdLst>
                <a:gd name="T0" fmla="*/ 123843243 w 21600"/>
                <a:gd name="T1" fmla="*/ 0 h 21600"/>
                <a:gd name="T2" fmla="*/ 0 w 21600"/>
                <a:gd name="T3" fmla="*/ 123167149 h 21600"/>
                <a:gd name="T4" fmla="*/ 123843243 w 21600"/>
                <a:gd name="T5" fmla="*/ 246333780 h 21600"/>
                <a:gd name="T6" fmla="*/ 247685967 w 21600"/>
                <a:gd name="T7" fmla="*/ 123167149 h 21600"/>
                <a:gd name="T8" fmla="*/ 123843243 w 21600"/>
                <a:gd name="T9" fmla="*/ 0 h 21600"/>
                <a:gd name="T10" fmla="*/ 123843243 w 21600"/>
                <a:gd name="T11" fmla="*/ 238635648 h 21600"/>
                <a:gd name="T12" fmla="*/ 7740019 w 21600"/>
                <a:gd name="T13" fmla="*/ 123167149 h 21600"/>
                <a:gd name="T14" fmla="*/ 123843243 w 21600"/>
                <a:gd name="T15" fmla="*/ 7698133 h 21600"/>
                <a:gd name="T16" fmla="*/ 239085570 w 21600"/>
                <a:gd name="T17" fmla="*/ 123167149 h 21600"/>
                <a:gd name="T18" fmla="*/ 123843243 w 21600"/>
                <a:gd name="T19" fmla="*/ 23863564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00" y="0"/>
                    <a:pt x="0" y="4875"/>
                    <a:pt x="0" y="10800"/>
                  </a:cubicBezTo>
                  <a:cubicBezTo>
                    <a:pt x="0" y="16800"/>
                    <a:pt x="4800" y="21600"/>
                    <a:pt x="10800" y="21600"/>
                  </a:cubicBezTo>
                  <a:cubicBezTo>
                    <a:pt x="16725" y="21600"/>
                    <a:pt x="21600" y="16800"/>
                    <a:pt x="21600" y="10800"/>
                  </a:cubicBezTo>
                  <a:cubicBezTo>
                    <a:pt x="21600" y="4875"/>
                    <a:pt x="16725" y="0"/>
                    <a:pt x="10800" y="0"/>
                  </a:cubicBezTo>
                  <a:moveTo>
                    <a:pt x="10800" y="20925"/>
                  </a:moveTo>
                  <a:cubicBezTo>
                    <a:pt x="5175" y="20925"/>
                    <a:pt x="675" y="16425"/>
                    <a:pt x="675" y="10800"/>
                  </a:cubicBezTo>
                  <a:cubicBezTo>
                    <a:pt x="675" y="5250"/>
                    <a:pt x="5175" y="675"/>
                    <a:pt x="10800" y="675"/>
                  </a:cubicBezTo>
                  <a:cubicBezTo>
                    <a:pt x="16350" y="675"/>
                    <a:pt x="20850" y="5250"/>
                    <a:pt x="20850" y="10800"/>
                  </a:cubicBezTo>
                  <a:cubicBezTo>
                    <a:pt x="20850" y="16425"/>
                    <a:pt x="16350" y="20925"/>
                    <a:pt x="10800" y="20925"/>
                  </a:cubicBezTo>
                </a:path>
              </a:pathLst>
            </a:custGeom>
            <a:solidFill>
              <a:srgbClr val="F2D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Shape 7108"/>
            <p:cNvSpPr>
              <a:spLocks noChangeArrowheads="1"/>
            </p:cNvSpPr>
            <p:nvPr/>
          </p:nvSpPr>
          <p:spPr bwMode="auto">
            <a:xfrm>
              <a:off x="44746" y="49285"/>
              <a:ext cx="244180" cy="486195"/>
            </a:xfrm>
            <a:custGeom>
              <a:avLst/>
              <a:gdLst>
                <a:gd name="T0" fmla="*/ 31204893 w 21600"/>
                <a:gd name="T1" fmla="*/ 238635648 h 21600"/>
                <a:gd name="T2" fmla="*/ 1950275 w 21600"/>
                <a:gd name="T3" fmla="*/ 123167149 h 21600"/>
                <a:gd name="T4" fmla="*/ 31204893 w 21600"/>
                <a:gd name="T5" fmla="*/ 7698133 h 21600"/>
                <a:gd name="T6" fmla="*/ 31204893 w 21600"/>
                <a:gd name="T7" fmla="*/ 0 h 21600"/>
                <a:gd name="T8" fmla="*/ 0 w 21600"/>
                <a:gd name="T9" fmla="*/ 123167149 h 21600"/>
                <a:gd name="T10" fmla="*/ 31204893 w 21600"/>
                <a:gd name="T11" fmla="*/ 246333780 h 21600"/>
                <a:gd name="T12" fmla="*/ 31204893 w 21600"/>
                <a:gd name="T13" fmla="*/ 238635648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0925"/>
                  </a:moveTo>
                  <a:cubicBezTo>
                    <a:pt x="10350" y="20925"/>
                    <a:pt x="1350" y="16425"/>
                    <a:pt x="1350" y="10800"/>
                  </a:cubicBezTo>
                  <a:cubicBezTo>
                    <a:pt x="1350" y="5250"/>
                    <a:pt x="10350" y="675"/>
                    <a:pt x="21600" y="675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9600" y="0"/>
                    <a:pt x="0" y="4875"/>
                    <a:pt x="0" y="10800"/>
                  </a:cubicBezTo>
                  <a:cubicBezTo>
                    <a:pt x="0" y="16800"/>
                    <a:pt x="9600" y="21600"/>
                    <a:pt x="21600" y="21600"/>
                  </a:cubicBezTo>
                  <a:lnTo>
                    <a:pt x="21600" y="20925"/>
                  </a:lnTo>
                  <a:close/>
                </a:path>
              </a:pathLst>
            </a:custGeom>
            <a:solidFill>
              <a:srgbClr val="F8E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9" name="image37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42" y="285349"/>
              <a:ext cx="9233" cy="15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hape 7110"/>
            <p:cNvSpPr>
              <a:spLocks noChangeArrowheads="1"/>
            </p:cNvSpPr>
            <p:nvPr/>
          </p:nvSpPr>
          <p:spPr bwMode="auto">
            <a:xfrm>
              <a:off x="278699" y="58610"/>
              <a:ext cx="85655" cy="245096"/>
            </a:xfrm>
            <a:custGeom>
              <a:avLst/>
              <a:gdLst>
                <a:gd name="T0" fmla="*/ 169311 w 21293"/>
                <a:gd name="T1" fmla="*/ 31878321 h 21491"/>
                <a:gd name="T2" fmla="*/ 115218 w 21293"/>
                <a:gd name="T3" fmla="*/ 31658771 h 21491"/>
                <a:gd name="T4" fmla="*/ 7024 w 21293"/>
                <a:gd name="T5" fmla="*/ 30122060 h 21491"/>
                <a:gd name="T6" fmla="*/ 1061570 w 21293"/>
                <a:gd name="T7" fmla="*/ 935940 h 21491"/>
                <a:gd name="T8" fmla="*/ 1250866 w 21293"/>
                <a:gd name="T9" fmla="*/ 57878 h 21491"/>
                <a:gd name="T10" fmla="*/ 1386068 w 21293"/>
                <a:gd name="T11" fmla="*/ 1814139 h 21491"/>
                <a:gd name="T12" fmla="*/ 331538 w 21293"/>
                <a:gd name="T13" fmla="*/ 30780709 h 21491"/>
                <a:gd name="T14" fmla="*/ 169311 w 21293"/>
                <a:gd name="T15" fmla="*/ 31878321 h 21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293" h="21491">
                  <a:moveTo>
                    <a:pt x="2601" y="21491"/>
                  </a:moveTo>
                  <a:cubicBezTo>
                    <a:pt x="2185" y="21491"/>
                    <a:pt x="2185" y="21343"/>
                    <a:pt x="1770" y="21343"/>
                  </a:cubicBezTo>
                  <a:cubicBezTo>
                    <a:pt x="524" y="21195"/>
                    <a:pt x="-307" y="20751"/>
                    <a:pt x="108" y="20307"/>
                  </a:cubicBezTo>
                  <a:cubicBezTo>
                    <a:pt x="16308" y="631"/>
                    <a:pt x="16308" y="631"/>
                    <a:pt x="16308" y="631"/>
                  </a:cubicBezTo>
                  <a:cubicBezTo>
                    <a:pt x="16724" y="187"/>
                    <a:pt x="17970" y="-109"/>
                    <a:pt x="19216" y="39"/>
                  </a:cubicBezTo>
                  <a:cubicBezTo>
                    <a:pt x="20878" y="187"/>
                    <a:pt x="21293" y="631"/>
                    <a:pt x="21293" y="1223"/>
                  </a:cubicBezTo>
                  <a:cubicBezTo>
                    <a:pt x="5093" y="20751"/>
                    <a:pt x="5093" y="20751"/>
                    <a:pt x="5093" y="20751"/>
                  </a:cubicBezTo>
                  <a:cubicBezTo>
                    <a:pt x="4678" y="21195"/>
                    <a:pt x="3431" y="21491"/>
                    <a:pt x="2601" y="21491"/>
                  </a:cubicBezTo>
                  <a:close/>
                </a:path>
              </a:pathLst>
            </a:custGeom>
            <a:solidFill>
              <a:srgbClr val="18A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Shape 7111"/>
            <p:cNvSpPr>
              <a:spLocks noChangeArrowheads="1"/>
            </p:cNvSpPr>
            <p:nvPr/>
          </p:nvSpPr>
          <p:spPr bwMode="auto">
            <a:xfrm>
              <a:off x="285091" y="58610"/>
              <a:ext cx="79263" cy="245096"/>
            </a:xfrm>
            <a:custGeom>
              <a:avLst/>
              <a:gdLst>
                <a:gd name="T0" fmla="*/ 976516 w 21600"/>
                <a:gd name="T1" fmla="*/ 0 h 21600"/>
                <a:gd name="T2" fmla="*/ 45407 w 21600"/>
                <a:gd name="T3" fmla="*/ 30033576 h 21600"/>
                <a:gd name="T4" fmla="*/ 0 w 21600"/>
                <a:gd name="T5" fmla="*/ 31339677 h 21600"/>
                <a:gd name="T6" fmla="*/ 0 w 21600"/>
                <a:gd name="T7" fmla="*/ 31339677 h 21600"/>
                <a:gd name="T8" fmla="*/ 45407 w 21600"/>
                <a:gd name="T9" fmla="*/ 31557392 h 21600"/>
                <a:gd name="T10" fmla="*/ 181696 w 21600"/>
                <a:gd name="T11" fmla="*/ 30468905 h 21600"/>
                <a:gd name="T12" fmla="*/ 1067342 w 21600"/>
                <a:gd name="T13" fmla="*/ 1741543 h 21600"/>
                <a:gd name="T14" fmla="*/ 976516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9762" y="0"/>
                  </a:moveTo>
                  <a:cubicBezTo>
                    <a:pt x="919" y="20557"/>
                    <a:pt x="919" y="20557"/>
                    <a:pt x="919" y="20557"/>
                  </a:cubicBezTo>
                  <a:cubicBezTo>
                    <a:pt x="0" y="21451"/>
                    <a:pt x="0" y="21451"/>
                    <a:pt x="0" y="21451"/>
                  </a:cubicBezTo>
                  <a:cubicBezTo>
                    <a:pt x="0" y="21451"/>
                    <a:pt x="0" y="21451"/>
                    <a:pt x="0" y="21451"/>
                  </a:cubicBezTo>
                  <a:cubicBezTo>
                    <a:pt x="460" y="21451"/>
                    <a:pt x="460" y="21600"/>
                    <a:pt x="919" y="21600"/>
                  </a:cubicBezTo>
                  <a:cubicBezTo>
                    <a:pt x="1838" y="21600"/>
                    <a:pt x="3217" y="21302"/>
                    <a:pt x="3677" y="20855"/>
                  </a:cubicBezTo>
                  <a:cubicBezTo>
                    <a:pt x="21600" y="1192"/>
                    <a:pt x="21600" y="1192"/>
                    <a:pt x="21600" y="1192"/>
                  </a:cubicBezTo>
                  <a:cubicBezTo>
                    <a:pt x="21600" y="745"/>
                    <a:pt x="21140" y="298"/>
                    <a:pt x="19762" y="0"/>
                  </a:cubicBezTo>
                  <a:close/>
                </a:path>
              </a:pathLst>
            </a:custGeom>
            <a:solidFill>
              <a:srgbClr val="0A8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Shape 7112"/>
            <p:cNvSpPr>
              <a:spLocks noChangeArrowheads="1"/>
            </p:cNvSpPr>
            <p:nvPr/>
          </p:nvSpPr>
          <p:spPr bwMode="auto">
            <a:xfrm>
              <a:off x="271028" y="275732"/>
              <a:ext cx="135514" cy="158513"/>
            </a:xfrm>
            <a:custGeom>
              <a:avLst/>
              <a:gdLst>
                <a:gd name="T0" fmla="*/ 4951721 w 20974"/>
                <a:gd name="T1" fmla="*/ 8710787 h 21383"/>
                <a:gd name="T2" fmla="*/ 4390165 w 20974"/>
                <a:gd name="T3" fmla="*/ 8340513 h 21383"/>
                <a:gd name="T4" fmla="*/ 178835 w 20974"/>
                <a:gd name="T5" fmla="*/ 1578970 h 21383"/>
                <a:gd name="T6" fmla="*/ 248970 w 20974"/>
                <a:gd name="T7" fmla="*/ 189425 h 21383"/>
                <a:gd name="T8" fmla="*/ 1301907 w 20974"/>
                <a:gd name="T9" fmla="*/ 374781 h 21383"/>
                <a:gd name="T10" fmla="*/ 5513276 w 20974"/>
                <a:gd name="T11" fmla="*/ 7136324 h 21383"/>
                <a:gd name="T12" fmla="*/ 5373058 w 20974"/>
                <a:gd name="T13" fmla="*/ 8432946 h 21383"/>
                <a:gd name="T14" fmla="*/ 4951721 w 20974"/>
                <a:gd name="T15" fmla="*/ 8710787 h 213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974" h="21383">
                  <a:moveTo>
                    <a:pt x="18359" y="21383"/>
                  </a:moveTo>
                  <a:cubicBezTo>
                    <a:pt x="17579" y="21383"/>
                    <a:pt x="16798" y="20928"/>
                    <a:pt x="16277" y="20474"/>
                  </a:cubicBezTo>
                  <a:cubicBezTo>
                    <a:pt x="663" y="3876"/>
                    <a:pt x="663" y="3876"/>
                    <a:pt x="663" y="3876"/>
                  </a:cubicBezTo>
                  <a:cubicBezTo>
                    <a:pt x="-378" y="2739"/>
                    <a:pt x="-118" y="1375"/>
                    <a:pt x="923" y="465"/>
                  </a:cubicBezTo>
                  <a:cubicBezTo>
                    <a:pt x="1964" y="-217"/>
                    <a:pt x="3786" y="-217"/>
                    <a:pt x="4827" y="920"/>
                  </a:cubicBezTo>
                  <a:cubicBezTo>
                    <a:pt x="20441" y="17518"/>
                    <a:pt x="20441" y="17518"/>
                    <a:pt x="20441" y="17518"/>
                  </a:cubicBezTo>
                  <a:cubicBezTo>
                    <a:pt x="21222" y="18427"/>
                    <a:pt x="21222" y="19791"/>
                    <a:pt x="19921" y="20701"/>
                  </a:cubicBezTo>
                  <a:cubicBezTo>
                    <a:pt x="19400" y="21156"/>
                    <a:pt x="18880" y="21383"/>
                    <a:pt x="18359" y="21383"/>
                  </a:cubicBezTo>
                  <a:close/>
                </a:path>
              </a:pathLst>
            </a:custGeom>
            <a:solidFill>
              <a:srgbClr val="E05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Shape 7113"/>
            <p:cNvSpPr>
              <a:spLocks noChangeArrowheads="1"/>
            </p:cNvSpPr>
            <p:nvPr/>
          </p:nvSpPr>
          <p:spPr bwMode="auto">
            <a:xfrm>
              <a:off x="269750" y="291717"/>
              <a:ext cx="130400" cy="142529"/>
            </a:xfrm>
            <a:custGeom>
              <a:avLst/>
              <a:gdLst>
                <a:gd name="T0" fmla="*/ 4752537 w 21600"/>
                <a:gd name="T1" fmla="*/ 5984370 h 21600"/>
                <a:gd name="T2" fmla="*/ 678986 w 21600"/>
                <a:gd name="T3" fmla="*/ 0 h 21600"/>
                <a:gd name="T4" fmla="*/ 0 w 21600"/>
                <a:gd name="T5" fmla="*/ 0 h 21600"/>
                <a:gd name="T6" fmla="*/ 185253 w 21600"/>
                <a:gd name="T7" fmla="*/ 517136 h 21600"/>
                <a:gd name="T8" fmla="*/ 3888516 w 21600"/>
                <a:gd name="T9" fmla="*/ 5910222 h 21600"/>
                <a:gd name="T10" fmla="*/ 4382243 w 21600"/>
                <a:gd name="T11" fmla="*/ 6205864 h 21600"/>
                <a:gd name="T12" fmla="*/ 4752537 w 21600"/>
                <a:gd name="T13" fmla="*/ 598437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0829"/>
                  </a:moveTo>
                  <a:cubicBezTo>
                    <a:pt x="3086" y="0"/>
                    <a:pt x="3086" y="0"/>
                    <a:pt x="30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1"/>
                    <a:pt x="281" y="1286"/>
                    <a:pt x="842" y="1800"/>
                  </a:cubicBezTo>
                  <a:cubicBezTo>
                    <a:pt x="17673" y="20571"/>
                    <a:pt x="17673" y="20571"/>
                    <a:pt x="17673" y="20571"/>
                  </a:cubicBezTo>
                  <a:cubicBezTo>
                    <a:pt x="18234" y="21086"/>
                    <a:pt x="19075" y="21600"/>
                    <a:pt x="19917" y="21600"/>
                  </a:cubicBezTo>
                  <a:cubicBezTo>
                    <a:pt x="20478" y="21600"/>
                    <a:pt x="21039" y="21343"/>
                    <a:pt x="21600" y="20829"/>
                  </a:cubicBezTo>
                  <a:close/>
                </a:path>
              </a:pathLst>
            </a:custGeom>
            <a:solidFill>
              <a:srgbClr val="ED6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Shape 7114"/>
            <p:cNvSpPr>
              <a:spLocks noChangeArrowheads="1"/>
            </p:cNvSpPr>
            <p:nvPr/>
          </p:nvSpPr>
          <p:spPr bwMode="auto">
            <a:xfrm>
              <a:off x="249295" y="254419"/>
              <a:ext cx="77984" cy="77258"/>
            </a:xfrm>
            <a:custGeom>
              <a:avLst/>
              <a:gdLst>
                <a:gd name="T0" fmla="*/ 1240145 w 19407"/>
                <a:gd name="T1" fmla="*/ 793408 h 19407"/>
                <a:gd name="T2" fmla="*/ 443223 w 19407"/>
                <a:gd name="T3" fmla="*/ 1194213 h 19407"/>
                <a:gd name="T4" fmla="*/ 31018 w 19407"/>
                <a:gd name="T5" fmla="*/ 446036 h 19407"/>
                <a:gd name="T6" fmla="*/ 800474 w 19407"/>
                <a:gd name="T7" fmla="*/ 18543 h 19407"/>
                <a:gd name="T8" fmla="*/ 1240145 w 19407"/>
                <a:gd name="T9" fmla="*/ 793408 h 194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07" h="19407">
                  <a:moveTo>
                    <a:pt x="19113" y="12576"/>
                  </a:moveTo>
                  <a:cubicBezTo>
                    <a:pt x="17419" y="17658"/>
                    <a:pt x="11913" y="20623"/>
                    <a:pt x="6831" y="18929"/>
                  </a:cubicBezTo>
                  <a:cubicBezTo>
                    <a:pt x="1749" y="17658"/>
                    <a:pt x="-1216" y="12152"/>
                    <a:pt x="478" y="7070"/>
                  </a:cubicBezTo>
                  <a:cubicBezTo>
                    <a:pt x="1749" y="1988"/>
                    <a:pt x="7255" y="-977"/>
                    <a:pt x="12337" y="294"/>
                  </a:cubicBezTo>
                  <a:cubicBezTo>
                    <a:pt x="17419" y="1988"/>
                    <a:pt x="20384" y="7494"/>
                    <a:pt x="19113" y="12576"/>
                  </a:cubicBezTo>
                  <a:close/>
                </a:path>
              </a:pathLst>
            </a:custGeom>
            <a:solidFill>
              <a:srgbClr val="E05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Shape 7115"/>
            <p:cNvSpPr>
              <a:spLocks noChangeArrowheads="1"/>
            </p:cNvSpPr>
            <p:nvPr/>
          </p:nvSpPr>
          <p:spPr bwMode="auto">
            <a:xfrm>
              <a:off x="249295" y="255752"/>
              <a:ext cx="39631" cy="75926"/>
            </a:xfrm>
            <a:custGeom>
              <a:avLst/>
              <a:gdLst>
                <a:gd name="T0" fmla="*/ 168570 w 19216"/>
                <a:gd name="T1" fmla="*/ 0 h 21600"/>
                <a:gd name="T2" fmla="*/ 8239 w 19216"/>
                <a:gd name="T3" fmla="*/ 333558 h 21600"/>
                <a:gd name="T4" fmla="*/ 117557 w 19216"/>
                <a:gd name="T5" fmla="*/ 917288 h 21600"/>
                <a:gd name="T6" fmla="*/ 168570 w 19216"/>
                <a:gd name="T7" fmla="*/ 938133 h 21600"/>
                <a:gd name="T8" fmla="*/ 168570 w 19216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16" h="21600">
                  <a:moveTo>
                    <a:pt x="19216" y="0"/>
                  </a:moveTo>
                  <a:cubicBezTo>
                    <a:pt x="10908" y="0"/>
                    <a:pt x="3431" y="2880"/>
                    <a:pt x="939" y="7680"/>
                  </a:cubicBezTo>
                  <a:cubicBezTo>
                    <a:pt x="-2384" y="13440"/>
                    <a:pt x="3431" y="19680"/>
                    <a:pt x="13401" y="21120"/>
                  </a:cubicBezTo>
                  <a:cubicBezTo>
                    <a:pt x="15062" y="21600"/>
                    <a:pt x="17554" y="21600"/>
                    <a:pt x="19216" y="21600"/>
                  </a:cubicBezTo>
                  <a:lnTo>
                    <a:pt x="19216" y="0"/>
                  </a:lnTo>
                  <a:close/>
                </a:path>
              </a:pathLst>
            </a:custGeom>
            <a:solidFill>
              <a:srgbClr val="ED6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Shape 7116"/>
            <p:cNvSpPr>
              <a:spLocks noChangeArrowheads="1"/>
            </p:cNvSpPr>
            <p:nvPr/>
          </p:nvSpPr>
          <p:spPr bwMode="auto">
            <a:xfrm>
              <a:off x="0" y="5328"/>
              <a:ext cx="575295" cy="575442"/>
            </a:xfrm>
            <a:custGeom>
              <a:avLst/>
              <a:gdLst>
                <a:gd name="T0" fmla="*/ 359031329 w 21600"/>
                <a:gd name="T1" fmla="*/ 192822675 h 21600"/>
                <a:gd name="T2" fmla="*/ 408097840 w 21600"/>
                <a:gd name="T3" fmla="*/ 192822675 h 21600"/>
                <a:gd name="T4" fmla="*/ 408097840 w 21600"/>
                <a:gd name="T5" fmla="*/ 203599985 h 21600"/>
                <a:gd name="T6" fmla="*/ 408097840 w 21600"/>
                <a:gd name="T7" fmla="*/ 214377987 h 21600"/>
                <a:gd name="T8" fmla="*/ 359031329 w 21600"/>
                <a:gd name="T9" fmla="*/ 214377987 h 21600"/>
                <a:gd name="T10" fmla="*/ 359031329 w 21600"/>
                <a:gd name="T11" fmla="*/ 192822675 h 21600"/>
                <a:gd name="T12" fmla="*/ 193883977 w 21600"/>
                <a:gd name="T13" fmla="*/ 408410742 h 21600"/>
                <a:gd name="T14" fmla="*/ 204653659 w 21600"/>
                <a:gd name="T15" fmla="*/ 408410742 h 21600"/>
                <a:gd name="T16" fmla="*/ 215422622 w 21600"/>
                <a:gd name="T17" fmla="*/ 408410742 h 21600"/>
                <a:gd name="T18" fmla="*/ 215422622 w 21600"/>
                <a:gd name="T19" fmla="*/ 358115459 h 21600"/>
                <a:gd name="T20" fmla="*/ 193883977 w 21600"/>
                <a:gd name="T21" fmla="*/ 358115459 h 21600"/>
                <a:gd name="T22" fmla="*/ 193883977 w 21600"/>
                <a:gd name="T23" fmla="*/ 408410742 h 21600"/>
                <a:gd name="T24" fmla="*/ 0 w 21600"/>
                <a:gd name="T25" fmla="*/ 214377987 h 21600"/>
                <a:gd name="T26" fmla="*/ 50256839 w 21600"/>
                <a:gd name="T27" fmla="*/ 214377987 h 21600"/>
                <a:gd name="T28" fmla="*/ 50256839 w 21600"/>
                <a:gd name="T29" fmla="*/ 192822675 h 21600"/>
                <a:gd name="T30" fmla="*/ 0 w 21600"/>
                <a:gd name="T31" fmla="*/ 192822675 h 21600"/>
                <a:gd name="T32" fmla="*/ 0 w 21600"/>
                <a:gd name="T33" fmla="*/ 203599985 h 21600"/>
                <a:gd name="T34" fmla="*/ 0 w 21600"/>
                <a:gd name="T35" fmla="*/ 214377987 h 21600"/>
                <a:gd name="T36" fmla="*/ 204653659 w 21600"/>
                <a:gd name="T37" fmla="*/ 0 h 21600"/>
                <a:gd name="T38" fmla="*/ 193883977 w 21600"/>
                <a:gd name="T39" fmla="*/ 0 h 21600"/>
                <a:gd name="T40" fmla="*/ 193883977 w 21600"/>
                <a:gd name="T41" fmla="*/ 49103665 h 21600"/>
                <a:gd name="T42" fmla="*/ 215422622 w 21600"/>
                <a:gd name="T43" fmla="*/ 49103665 h 21600"/>
                <a:gd name="T44" fmla="*/ 215422622 w 21600"/>
                <a:gd name="T45" fmla="*/ 0 h 21600"/>
                <a:gd name="T46" fmla="*/ 204653659 w 21600"/>
                <a:gd name="T47" fmla="*/ 0 h 216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600" h="21600">
                  <a:moveTo>
                    <a:pt x="19003" y="10198"/>
                  </a:moveTo>
                  <a:cubicBezTo>
                    <a:pt x="21600" y="10198"/>
                    <a:pt x="21600" y="10198"/>
                    <a:pt x="21600" y="10198"/>
                  </a:cubicBezTo>
                  <a:cubicBezTo>
                    <a:pt x="21600" y="10388"/>
                    <a:pt x="21600" y="10578"/>
                    <a:pt x="21600" y="10768"/>
                  </a:cubicBezTo>
                  <a:cubicBezTo>
                    <a:pt x="21600" y="10958"/>
                    <a:pt x="21600" y="11148"/>
                    <a:pt x="21600" y="11338"/>
                  </a:cubicBezTo>
                  <a:cubicBezTo>
                    <a:pt x="19003" y="11338"/>
                    <a:pt x="19003" y="11338"/>
                    <a:pt x="19003" y="11338"/>
                  </a:cubicBezTo>
                  <a:lnTo>
                    <a:pt x="19003" y="10198"/>
                  </a:lnTo>
                  <a:close/>
                  <a:moveTo>
                    <a:pt x="10262" y="21600"/>
                  </a:moveTo>
                  <a:cubicBezTo>
                    <a:pt x="10452" y="21600"/>
                    <a:pt x="10642" y="21600"/>
                    <a:pt x="10832" y="21600"/>
                  </a:cubicBezTo>
                  <a:cubicBezTo>
                    <a:pt x="11022" y="21600"/>
                    <a:pt x="11212" y="21600"/>
                    <a:pt x="11402" y="21600"/>
                  </a:cubicBezTo>
                  <a:cubicBezTo>
                    <a:pt x="11402" y="18940"/>
                    <a:pt x="11402" y="18940"/>
                    <a:pt x="11402" y="18940"/>
                  </a:cubicBezTo>
                  <a:cubicBezTo>
                    <a:pt x="10262" y="18940"/>
                    <a:pt x="10262" y="18940"/>
                    <a:pt x="10262" y="18940"/>
                  </a:cubicBezTo>
                  <a:lnTo>
                    <a:pt x="10262" y="21600"/>
                  </a:lnTo>
                  <a:close/>
                  <a:moveTo>
                    <a:pt x="0" y="11338"/>
                  </a:moveTo>
                  <a:cubicBezTo>
                    <a:pt x="2660" y="11338"/>
                    <a:pt x="2660" y="11338"/>
                    <a:pt x="2660" y="11338"/>
                  </a:cubicBezTo>
                  <a:cubicBezTo>
                    <a:pt x="2660" y="10198"/>
                    <a:pt x="2660" y="10198"/>
                    <a:pt x="2660" y="10198"/>
                  </a:cubicBezTo>
                  <a:cubicBezTo>
                    <a:pt x="0" y="10198"/>
                    <a:pt x="0" y="10198"/>
                    <a:pt x="0" y="10198"/>
                  </a:cubicBezTo>
                  <a:cubicBezTo>
                    <a:pt x="0" y="10388"/>
                    <a:pt x="0" y="10578"/>
                    <a:pt x="0" y="10768"/>
                  </a:cubicBezTo>
                  <a:cubicBezTo>
                    <a:pt x="0" y="10958"/>
                    <a:pt x="0" y="11148"/>
                    <a:pt x="0" y="11338"/>
                  </a:cubicBezTo>
                  <a:close/>
                  <a:moveTo>
                    <a:pt x="10832" y="0"/>
                  </a:moveTo>
                  <a:cubicBezTo>
                    <a:pt x="10642" y="0"/>
                    <a:pt x="10452" y="0"/>
                    <a:pt x="10262" y="0"/>
                  </a:cubicBezTo>
                  <a:cubicBezTo>
                    <a:pt x="10262" y="2597"/>
                    <a:pt x="10262" y="2597"/>
                    <a:pt x="10262" y="2597"/>
                  </a:cubicBezTo>
                  <a:cubicBezTo>
                    <a:pt x="11402" y="2597"/>
                    <a:pt x="11402" y="2597"/>
                    <a:pt x="11402" y="2597"/>
                  </a:cubicBezTo>
                  <a:cubicBezTo>
                    <a:pt x="11402" y="0"/>
                    <a:pt x="11402" y="0"/>
                    <a:pt x="11402" y="0"/>
                  </a:cubicBezTo>
                  <a:cubicBezTo>
                    <a:pt x="11212" y="0"/>
                    <a:pt x="11022" y="0"/>
                    <a:pt x="10832" y="0"/>
                  </a:cubicBezTo>
                  <a:close/>
                </a:path>
              </a:pathLst>
            </a:custGeom>
            <a:solidFill>
              <a:srgbClr val="0A8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Shape 7117"/>
            <p:cNvSpPr>
              <a:spLocks noChangeArrowheads="1"/>
            </p:cNvSpPr>
            <p:nvPr/>
          </p:nvSpPr>
          <p:spPr bwMode="auto">
            <a:xfrm>
              <a:off x="0" y="5328"/>
              <a:ext cx="575295" cy="575442"/>
            </a:xfrm>
            <a:custGeom>
              <a:avLst/>
              <a:gdLst>
                <a:gd name="T0" fmla="*/ 203444181 w 21600"/>
                <a:gd name="T1" fmla="*/ 408410742 h 21600"/>
                <a:gd name="T2" fmla="*/ 193883977 w 21600"/>
                <a:gd name="T3" fmla="*/ 408410742 h 21600"/>
                <a:gd name="T4" fmla="*/ 193883977 w 21600"/>
                <a:gd name="T5" fmla="*/ 358115459 h 21600"/>
                <a:gd name="T6" fmla="*/ 203444181 w 21600"/>
                <a:gd name="T7" fmla="*/ 358115459 h 21600"/>
                <a:gd name="T8" fmla="*/ 203444181 w 21600"/>
                <a:gd name="T9" fmla="*/ 408410742 h 21600"/>
                <a:gd name="T10" fmla="*/ 203444181 w 21600"/>
                <a:gd name="T11" fmla="*/ 0 h 21600"/>
                <a:gd name="T12" fmla="*/ 193883977 w 21600"/>
                <a:gd name="T13" fmla="*/ 0 h 21600"/>
                <a:gd name="T14" fmla="*/ 193883977 w 21600"/>
                <a:gd name="T15" fmla="*/ 49103665 h 21600"/>
                <a:gd name="T16" fmla="*/ 203444181 w 21600"/>
                <a:gd name="T17" fmla="*/ 49103665 h 21600"/>
                <a:gd name="T18" fmla="*/ 203444181 w 21600"/>
                <a:gd name="T19" fmla="*/ 0 h 21600"/>
                <a:gd name="T20" fmla="*/ 408097840 w 21600"/>
                <a:gd name="T21" fmla="*/ 203599985 h 21600"/>
                <a:gd name="T22" fmla="*/ 408097840 w 21600"/>
                <a:gd name="T23" fmla="*/ 192822675 h 21600"/>
                <a:gd name="T24" fmla="*/ 359031329 w 21600"/>
                <a:gd name="T25" fmla="*/ 192822675 h 21600"/>
                <a:gd name="T26" fmla="*/ 359031329 w 21600"/>
                <a:gd name="T27" fmla="*/ 203599985 h 21600"/>
                <a:gd name="T28" fmla="*/ 408097840 w 21600"/>
                <a:gd name="T29" fmla="*/ 203599985 h 21600"/>
                <a:gd name="T30" fmla="*/ 50256839 w 21600"/>
                <a:gd name="T31" fmla="*/ 192822675 h 21600"/>
                <a:gd name="T32" fmla="*/ 0 w 21600"/>
                <a:gd name="T33" fmla="*/ 192822675 h 21600"/>
                <a:gd name="T34" fmla="*/ 0 w 21600"/>
                <a:gd name="T35" fmla="*/ 203599985 h 21600"/>
                <a:gd name="T36" fmla="*/ 50256839 w 21600"/>
                <a:gd name="T37" fmla="*/ 203599985 h 21600"/>
                <a:gd name="T38" fmla="*/ 50256839 w 21600"/>
                <a:gd name="T39" fmla="*/ 192822675 h 216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600" h="21600">
                  <a:moveTo>
                    <a:pt x="10768" y="21600"/>
                  </a:moveTo>
                  <a:cubicBezTo>
                    <a:pt x="10578" y="21600"/>
                    <a:pt x="10452" y="21600"/>
                    <a:pt x="10262" y="21600"/>
                  </a:cubicBezTo>
                  <a:cubicBezTo>
                    <a:pt x="10262" y="18940"/>
                    <a:pt x="10262" y="18940"/>
                    <a:pt x="10262" y="18940"/>
                  </a:cubicBezTo>
                  <a:cubicBezTo>
                    <a:pt x="10768" y="18940"/>
                    <a:pt x="10768" y="18940"/>
                    <a:pt x="10768" y="18940"/>
                  </a:cubicBezTo>
                  <a:lnTo>
                    <a:pt x="10768" y="21600"/>
                  </a:lnTo>
                  <a:close/>
                  <a:moveTo>
                    <a:pt x="10768" y="0"/>
                  </a:moveTo>
                  <a:cubicBezTo>
                    <a:pt x="10578" y="0"/>
                    <a:pt x="10452" y="0"/>
                    <a:pt x="10262" y="0"/>
                  </a:cubicBezTo>
                  <a:cubicBezTo>
                    <a:pt x="10262" y="2597"/>
                    <a:pt x="10262" y="2597"/>
                    <a:pt x="10262" y="2597"/>
                  </a:cubicBezTo>
                  <a:cubicBezTo>
                    <a:pt x="10768" y="2597"/>
                    <a:pt x="10768" y="2597"/>
                    <a:pt x="10768" y="2597"/>
                  </a:cubicBezTo>
                  <a:lnTo>
                    <a:pt x="10768" y="0"/>
                  </a:lnTo>
                  <a:close/>
                  <a:moveTo>
                    <a:pt x="21600" y="10768"/>
                  </a:moveTo>
                  <a:cubicBezTo>
                    <a:pt x="21600" y="10578"/>
                    <a:pt x="21600" y="10388"/>
                    <a:pt x="21600" y="10198"/>
                  </a:cubicBezTo>
                  <a:cubicBezTo>
                    <a:pt x="19003" y="10198"/>
                    <a:pt x="19003" y="10198"/>
                    <a:pt x="19003" y="10198"/>
                  </a:cubicBezTo>
                  <a:cubicBezTo>
                    <a:pt x="19003" y="10768"/>
                    <a:pt x="19003" y="10768"/>
                    <a:pt x="19003" y="10768"/>
                  </a:cubicBezTo>
                  <a:lnTo>
                    <a:pt x="21600" y="10768"/>
                  </a:lnTo>
                  <a:close/>
                  <a:moveTo>
                    <a:pt x="2660" y="10198"/>
                  </a:moveTo>
                  <a:cubicBezTo>
                    <a:pt x="0" y="10198"/>
                    <a:pt x="0" y="10198"/>
                    <a:pt x="0" y="10198"/>
                  </a:cubicBezTo>
                  <a:cubicBezTo>
                    <a:pt x="0" y="10388"/>
                    <a:pt x="0" y="10578"/>
                    <a:pt x="0" y="10768"/>
                  </a:cubicBezTo>
                  <a:cubicBezTo>
                    <a:pt x="2660" y="10768"/>
                    <a:pt x="2660" y="10768"/>
                    <a:pt x="2660" y="10768"/>
                  </a:cubicBezTo>
                  <a:lnTo>
                    <a:pt x="2660" y="10198"/>
                  </a:lnTo>
                  <a:close/>
                </a:path>
              </a:pathLst>
            </a:custGeom>
            <a:solidFill>
              <a:srgbClr val="18A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4511824" y="2852936"/>
            <a:ext cx="4855991" cy="636423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square" lIns="81630" tIns="40814" rIns="81630" bIns="40814">
            <a:spAutoFit/>
          </a:bodyPr>
          <a:lstStyle>
            <a:lvl1pPr defTabSz="1069975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069975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069975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069975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069975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完成练习册中的相关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习题。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59613" y="4792757"/>
            <a:ext cx="7785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fontAlgn="base" hangingPunct="0">
              <a:spcAft>
                <a:spcPct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棒打狍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en-US" altLang="zh-CN" sz="2400" b="1" dirty="0" err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páo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子瓢舀鱼，野鸡飞到饭锅里。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62750" y="1776473"/>
            <a:ext cx="7585065" cy="2922611"/>
            <a:chOff x="862750" y="1776473"/>
            <a:chExt cx="7585065" cy="292261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753" y="1776473"/>
              <a:ext cx="3791062" cy="2527374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2038254" y="4205301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长白山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5898983" y="4237419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黑龙江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/>
            <a:srcRect b="11657"/>
            <a:stretch>
              <a:fillRect/>
            </a:stretch>
          </p:blipFill>
          <p:spPr>
            <a:xfrm>
              <a:off x="862750" y="1776473"/>
              <a:ext cx="3612891" cy="253718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343472" y="5877272"/>
            <a:ext cx="9865096" cy="461665"/>
          </a:xfrm>
          <a:prstGeom prst="rect">
            <a:avLst/>
          </a:prstGeom>
          <a:solidFill>
            <a:srgbClr val="2F505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女真族居住在黑龙江流域和长白山一带；生活方式是游牧和渔猎。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9012555" y="901065"/>
            <a:ext cx="2771140" cy="4323715"/>
            <a:chOff x="1815" y="2229"/>
            <a:chExt cx="4364" cy="680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5" y="2229"/>
              <a:ext cx="4364" cy="6129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2446" y="8311"/>
              <a:ext cx="2727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charset="-122"/>
                  <a:sym typeface="+mn-ea"/>
                </a:rPr>
                <a:t>女真族武士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18891" y="774151"/>
            <a:ext cx="241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（一）</a:t>
            </a:r>
            <a:r>
              <a:rPr lang="zh-CN" altLang="en-US" sz="2800" b="1" dirty="0" smtClean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概况</a:t>
            </a:r>
            <a:endParaRPr lang="zh-CN" altLang="en-US" sz="2800" b="1" dirty="0">
              <a:latin typeface="+mn-ea"/>
              <a:ea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一、女真族的崛起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50896" y="1297371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兴于白山黑水间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0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3"/>
          <p:cNvSpPr/>
          <p:nvPr/>
        </p:nvSpPr>
        <p:spPr>
          <a:xfrm rot="5400000">
            <a:off x="168275" y="-187325"/>
            <a:ext cx="6858000" cy="7232650"/>
          </a:xfrm>
          <a:custGeom>
            <a:avLst/>
            <a:gdLst/>
            <a:ahLst/>
            <a:cxnLst>
              <a:cxn ang="0">
                <a:pos x="0" y="2838450"/>
              </a:cxn>
              <a:cxn ang="0">
                <a:pos x="6858000" y="0"/>
              </a:cxn>
              <a:cxn ang="0">
                <a:pos x="6858000" y="7232650"/>
              </a:cxn>
              <a:cxn ang="0">
                <a:pos x="0" y="7232650"/>
              </a:cxn>
              <a:cxn ang="0">
                <a:pos x="0" y="2838450"/>
              </a:cxn>
            </a:cxnLst>
            <a:rect l="0" t="0" r="0" b="0"/>
            <a:pathLst>
              <a:path w="6858000" h="7232650">
                <a:moveTo>
                  <a:pt x="0" y="2838450"/>
                </a:moveTo>
                <a:lnTo>
                  <a:pt x="6858000" y="0"/>
                </a:lnTo>
                <a:lnTo>
                  <a:pt x="6858000" y="7232650"/>
                </a:lnTo>
                <a:lnTo>
                  <a:pt x="0" y="7232650"/>
                </a:lnTo>
                <a:lnTo>
                  <a:pt x="0" y="2838450"/>
                </a:lnTo>
                <a:close/>
              </a:path>
            </a:pathLst>
          </a:custGeom>
          <a:solidFill>
            <a:srgbClr val="9C5D32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4" name="组 14"/>
          <p:cNvGrpSpPr/>
          <p:nvPr/>
        </p:nvGrpSpPr>
        <p:grpSpPr>
          <a:xfrm rot="17945967">
            <a:off x="8041546" y="3366257"/>
            <a:ext cx="1626553" cy="1948178"/>
            <a:chOff x="66230" y="3232992"/>
            <a:chExt cx="1509442" cy="189199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5" name="组 15"/>
            <p:cNvGrpSpPr/>
            <p:nvPr/>
          </p:nvGrpSpPr>
          <p:grpSpPr>
            <a:xfrm rot="16663435">
              <a:off x="-240754" y="3539976"/>
              <a:ext cx="1178086" cy="564117"/>
              <a:chOff x="-687977" y="4441558"/>
              <a:chExt cx="1178086" cy="564117"/>
            </a:xfrm>
          </p:grpSpPr>
          <p:sp>
            <p:nvSpPr>
              <p:cNvPr id="93" name="Freeform 70"/>
              <p:cNvSpPr/>
              <p:nvPr/>
            </p:nvSpPr>
            <p:spPr bwMode="auto">
              <a:xfrm rot="2007898">
                <a:off x="-623540" y="4441558"/>
                <a:ext cx="53407" cy="15708"/>
              </a:xfrm>
              <a:custGeom>
                <a:avLst/>
                <a:gdLst>
                  <a:gd name="T0" fmla="*/ 2 w 17"/>
                  <a:gd name="T1" fmla="*/ 5 h 5"/>
                  <a:gd name="T2" fmla="*/ 2 w 17"/>
                  <a:gd name="T3" fmla="*/ 5 h 5"/>
                  <a:gd name="T4" fmla="*/ 0 w 17"/>
                  <a:gd name="T5" fmla="*/ 4 h 5"/>
                  <a:gd name="T6" fmla="*/ 0 w 17"/>
                  <a:gd name="T7" fmla="*/ 2 h 5"/>
                  <a:gd name="T8" fmla="*/ 0 w 17"/>
                  <a:gd name="T9" fmla="*/ 2 h 5"/>
                  <a:gd name="T10" fmla="*/ 0 w 17"/>
                  <a:gd name="T11" fmla="*/ 0 h 5"/>
                  <a:gd name="T12" fmla="*/ 2 w 17"/>
                  <a:gd name="T13" fmla="*/ 0 h 5"/>
                  <a:gd name="T14" fmla="*/ 13 w 17"/>
                  <a:gd name="T15" fmla="*/ 0 h 5"/>
                  <a:gd name="T16" fmla="*/ 13 w 17"/>
                  <a:gd name="T17" fmla="*/ 0 h 5"/>
                  <a:gd name="T18" fmla="*/ 16 w 17"/>
                  <a:gd name="T19" fmla="*/ 0 h 5"/>
                  <a:gd name="T20" fmla="*/ 17 w 17"/>
                  <a:gd name="T21" fmla="*/ 2 h 5"/>
                  <a:gd name="T22" fmla="*/ 17 w 17"/>
                  <a:gd name="T23" fmla="*/ 2 h 5"/>
                  <a:gd name="T24" fmla="*/ 16 w 17"/>
                  <a:gd name="T25" fmla="*/ 4 h 5"/>
                  <a:gd name="T26" fmla="*/ 13 w 17"/>
                  <a:gd name="T27" fmla="*/ 5 h 5"/>
                  <a:gd name="T28" fmla="*/ 2 w 17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5">
                    <a:moveTo>
                      <a:pt x="2" y="5"/>
                    </a:moveTo>
                    <a:lnTo>
                      <a:pt x="2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4"/>
                    </a:lnTo>
                    <a:lnTo>
                      <a:pt x="13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648C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 71"/>
              <p:cNvSpPr/>
              <p:nvPr/>
            </p:nvSpPr>
            <p:spPr bwMode="auto">
              <a:xfrm rot="2007898">
                <a:off x="-687977" y="4718537"/>
                <a:ext cx="1178086" cy="97390"/>
              </a:xfrm>
              <a:custGeom>
                <a:avLst/>
                <a:gdLst>
                  <a:gd name="T0" fmla="*/ 19 w 375"/>
                  <a:gd name="T1" fmla="*/ 31 h 31"/>
                  <a:gd name="T2" fmla="*/ 19 w 375"/>
                  <a:gd name="T3" fmla="*/ 31 h 31"/>
                  <a:gd name="T4" fmla="*/ 11 w 375"/>
                  <a:gd name="T5" fmla="*/ 31 h 31"/>
                  <a:gd name="T6" fmla="*/ 5 w 375"/>
                  <a:gd name="T7" fmla="*/ 28 h 31"/>
                  <a:gd name="T8" fmla="*/ 1 w 375"/>
                  <a:gd name="T9" fmla="*/ 24 h 31"/>
                  <a:gd name="T10" fmla="*/ 0 w 375"/>
                  <a:gd name="T11" fmla="*/ 18 h 31"/>
                  <a:gd name="T12" fmla="*/ 0 w 375"/>
                  <a:gd name="T13" fmla="*/ 18 h 31"/>
                  <a:gd name="T14" fmla="*/ 1 w 375"/>
                  <a:gd name="T15" fmla="*/ 13 h 31"/>
                  <a:gd name="T16" fmla="*/ 5 w 375"/>
                  <a:gd name="T17" fmla="*/ 9 h 31"/>
                  <a:gd name="T18" fmla="*/ 11 w 375"/>
                  <a:gd name="T19" fmla="*/ 6 h 31"/>
                  <a:gd name="T20" fmla="*/ 19 w 375"/>
                  <a:gd name="T21" fmla="*/ 5 h 31"/>
                  <a:gd name="T22" fmla="*/ 355 w 375"/>
                  <a:gd name="T23" fmla="*/ 0 h 31"/>
                  <a:gd name="T24" fmla="*/ 355 w 375"/>
                  <a:gd name="T25" fmla="*/ 0 h 31"/>
                  <a:gd name="T26" fmla="*/ 363 w 375"/>
                  <a:gd name="T27" fmla="*/ 0 h 31"/>
                  <a:gd name="T28" fmla="*/ 369 w 375"/>
                  <a:gd name="T29" fmla="*/ 2 h 31"/>
                  <a:gd name="T30" fmla="*/ 373 w 375"/>
                  <a:gd name="T31" fmla="*/ 6 h 31"/>
                  <a:gd name="T32" fmla="*/ 375 w 375"/>
                  <a:gd name="T33" fmla="*/ 12 h 31"/>
                  <a:gd name="T34" fmla="*/ 375 w 375"/>
                  <a:gd name="T35" fmla="*/ 12 h 31"/>
                  <a:gd name="T36" fmla="*/ 373 w 375"/>
                  <a:gd name="T37" fmla="*/ 17 h 31"/>
                  <a:gd name="T38" fmla="*/ 370 w 375"/>
                  <a:gd name="T39" fmla="*/ 21 h 31"/>
                  <a:gd name="T40" fmla="*/ 363 w 375"/>
                  <a:gd name="T41" fmla="*/ 24 h 31"/>
                  <a:gd name="T42" fmla="*/ 356 w 375"/>
                  <a:gd name="T43" fmla="*/ 25 h 31"/>
                  <a:gd name="T44" fmla="*/ 19 w 375"/>
                  <a:gd name="T4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5" h="31">
                    <a:moveTo>
                      <a:pt x="19" y="31"/>
                    </a:moveTo>
                    <a:lnTo>
                      <a:pt x="19" y="31"/>
                    </a:lnTo>
                    <a:lnTo>
                      <a:pt x="11" y="31"/>
                    </a:lnTo>
                    <a:lnTo>
                      <a:pt x="5" y="28"/>
                    </a:lnTo>
                    <a:lnTo>
                      <a:pt x="1" y="24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5" y="9"/>
                    </a:lnTo>
                    <a:lnTo>
                      <a:pt x="11" y="6"/>
                    </a:lnTo>
                    <a:lnTo>
                      <a:pt x="19" y="5"/>
                    </a:lnTo>
                    <a:lnTo>
                      <a:pt x="355" y="0"/>
                    </a:lnTo>
                    <a:lnTo>
                      <a:pt x="355" y="0"/>
                    </a:lnTo>
                    <a:lnTo>
                      <a:pt x="363" y="0"/>
                    </a:lnTo>
                    <a:lnTo>
                      <a:pt x="369" y="2"/>
                    </a:lnTo>
                    <a:lnTo>
                      <a:pt x="373" y="6"/>
                    </a:lnTo>
                    <a:lnTo>
                      <a:pt x="375" y="12"/>
                    </a:lnTo>
                    <a:lnTo>
                      <a:pt x="375" y="12"/>
                    </a:lnTo>
                    <a:lnTo>
                      <a:pt x="373" y="17"/>
                    </a:lnTo>
                    <a:lnTo>
                      <a:pt x="370" y="21"/>
                    </a:lnTo>
                    <a:lnTo>
                      <a:pt x="363" y="24"/>
                    </a:lnTo>
                    <a:lnTo>
                      <a:pt x="356" y="25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243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 72"/>
              <p:cNvSpPr/>
              <p:nvPr/>
            </p:nvSpPr>
            <p:spPr bwMode="auto">
              <a:xfrm rot="2007898">
                <a:off x="-619299" y="4707420"/>
                <a:ext cx="1055566" cy="125662"/>
              </a:xfrm>
              <a:custGeom>
                <a:avLst/>
                <a:gdLst>
                  <a:gd name="T0" fmla="*/ 16 w 336"/>
                  <a:gd name="T1" fmla="*/ 40 h 40"/>
                  <a:gd name="T2" fmla="*/ 16 w 336"/>
                  <a:gd name="T3" fmla="*/ 40 h 40"/>
                  <a:gd name="T4" fmla="*/ 9 w 336"/>
                  <a:gd name="T5" fmla="*/ 38 h 40"/>
                  <a:gd name="T6" fmla="*/ 4 w 336"/>
                  <a:gd name="T7" fmla="*/ 34 h 40"/>
                  <a:gd name="T8" fmla="*/ 1 w 336"/>
                  <a:gd name="T9" fmla="*/ 29 h 40"/>
                  <a:gd name="T10" fmla="*/ 0 w 336"/>
                  <a:gd name="T11" fmla="*/ 23 h 40"/>
                  <a:gd name="T12" fmla="*/ 0 w 336"/>
                  <a:gd name="T13" fmla="*/ 23 h 40"/>
                  <a:gd name="T14" fmla="*/ 1 w 336"/>
                  <a:gd name="T15" fmla="*/ 17 h 40"/>
                  <a:gd name="T16" fmla="*/ 4 w 336"/>
                  <a:gd name="T17" fmla="*/ 11 h 40"/>
                  <a:gd name="T18" fmla="*/ 9 w 336"/>
                  <a:gd name="T19" fmla="*/ 7 h 40"/>
                  <a:gd name="T20" fmla="*/ 16 w 336"/>
                  <a:gd name="T21" fmla="*/ 6 h 40"/>
                  <a:gd name="T22" fmla="*/ 318 w 336"/>
                  <a:gd name="T23" fmla="*/ 0 h 40"/>
                  <a:gd name="T24" fmla="*/ 318 w 336"/>
                  <a:gd name="T25" fmla="*/ 0 h 40"/>
                  <a:gd name="T26" fmla="*/ 325 w 336"/>
                  <a:gd name="T27" fmla="*/ 2 h 40"/>
                  <a:gd name="T28" fmla="*/ 330 w 336"/>
                  <a:gd name="T29" fmla="*/ 6 h 40"/>
                  <a:gd name="T30" fmla="*/ 334 w 336"/>
                  <a:gd name="T31" fmla="*/ 11 h 40"/>
                  <a:gd name="T32" fmla="*/ 336 w 336"/>
                  <a:gd name="T33" fmla="*/ 17 h 40"/>
                  <a:gd name="T34" fmla="*/ 336 w 336"/>
                  <a:gd name="T35" fmla="*/ 17 h 40"/>
                  <a:gd name="T36" fmla="*/ 334 w 336"/>
                  <a:gd name="T37" fmla="*/ 23 h 40"/>
                  <a:gd name="T38" fmla="*/ 330 w 336"/>
                  <a:gd name="T39" fmla="*/ 29 h 40"/>
                  <a:gd name="T40" fmla="*/ 325 w 336"/>
                  <a:gd name="T41" fmla="*/ 33 h 40"/>
                  <a:gd name="T42" fmla="*/ 318 w 336"/>
                  <a:gd name="T43" fmla="*/ 34 h 40"/>
                  <a:gd name="T44" fmla="*/ 16 w 336"/>
                  <a:gd name="T4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36" h="40">
                    <a:moveTo>
                      <a:pt x="16" y="40"/>
                    </a:moveTo>
                    <a:lnTo>
                      <a:pt x="16" y="40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17"/>
                    </a:lnTo>
                    <a:lnTo>
                      <a:pt x="4" y="11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25" y="2"/>
                    </a:lnTo>
                    <a:lnTo>
                      <a:pt x="330" y="6"/>
                    </a:lnTo>
                    <a:lnTo>
                      <a:pt x="334" y="11"/>
                    </a:lnTo>
                    <a:lnTo>
                      <a:pt x="336" y="17"/>
                    </a:lnTo>
                    <a:lnTo>
                      <a:pt x="336" y="17"/>
                    </a:lnTo>
                    <a:lnTo>
                      <a:pt x="334" y="23"/>
                    </a:lnTo>
                    <a:lnTo>
                      <a:pt x="330" y="29"/>
                    </a:lnTo>
                    <a:lnTo>
                      <a:pt x="325" y="33"/>
                    </a:lnTo>
                    <a:lnTo>
                      <a:pt x="318" y="34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E4A5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 73"/>
              <p:cNvSpPr/>
              <p:nvPr/>
            </p:nvSpPr>
            <p:spPr bwMode="auto">
              <a:xfrm rot="2007898">
                <a:off x="-57637" y="4858020"/>
                <a:ext cx="392695" cy="147655"/>
              </a:xfrm>
              <a:custGeom>
                <a:avLst/>
                <a:gdLst>
                  <a:gd name="T0" fmla="*/ 120 w 125"/>
                  <a:gd name="T1" fmla="*/ 35 h 47"/>
                  <a:gd name="T2" fmla="*/ 99 w 125"/>
                  <a:gd name="T3" fmla="*/ 46 h 47"/>
                  <a:gd name="T4" fmla="*/ 8 w 125"/>
                  <a:gd name="T5" fmla="*/ 47 h 47"/>
                  <a:gd name="T6" fmla="*/ 8 w 125"/>
                  <a:gd name="T7" fmla="*/ 47 h 47"/>
                  <a:gd name="T8" fmla="*/ 6 w 125"/>
                  <a:gd name="T9" fmla="*/ 45 h 47"/>
                  <a:gd name="T10" fmla="*/ 0 w 125"/>
                  <a:gd name="T11" fmla="*/ 41 h 47"/>
                  <a:gd name="T12" fmla="*/ 76 w 125"/>
                  <a:gd name="T13" fmla="*/ 39 h 47"/>
                  <a:gd name="T14" fmla="*/ 76 w 125"/>
                  <a:gd name="T15" fmla="*/ 39 h 47"/>
                  <a:gd name="T16" fmla="*/ 77 w 125"/>
                  <a:gd name="T17" fmla="*/ 37 h 47"/>
                  <a:gd name="T18" fmla="*/ 80 w 125"/>
                  <a:gd name="T19" fmla="*/ 28 h 47"/>
                  <a:gd name="T20" fmla="*/ 81 w 125"/>
                  <a:gd name="T21" fmla="*/ 23 h 47"/>
                  <a:gd name="T22" fmla="*/ 81 w 125"/>
                  <a:gd name="T23" fmla="*/ 16 h 47"/>
                  <a:gd name="T24" fmla="*/ 80 w 125"/>
                  <a:gd name="T25" fmla="*/ 8 h 47"/>
                  <a:gd name="T26" fmla="*/ 77 w 125"/>
                  <a:gd name="T27" fmla="*/ 1 h 47"/>
                  <a:gd name="T28" fmla="*/ 120 w 125"/>
                  <a:gd name="T29" fmla="*/ 0 h 47"/>
                  <a:gd name="T30" fmla="*/ 120 w 125"/>
                  <a:gd name="T31" fmla="*/ 0 h 47"/>
                  <a:gd name="T32" fmla="*/ 122 w 125"/>
                  <a:gd name="T33" fmla="*/ 4 h 47"/>
                  <a:gd name="T34" fmla="*/ 125 w 125"/>
                  <a:gd name="T35" fmla="*/ 11 h 47"/>
                  <a:gd name="T36" fmla="*/ 125 w 125"/>
                  <a:gd name="T37" fmla="*/ 16 h 47"/>
                  <a:gd name="T38" fmla="*/ 125 w 125"/>
                  <a:gd name="T39" fmla="*/ 23 h 47"/>
                  <a:gd name="T40" fmla="*/ 123 w 125"/>
                  <a:gd name="T41" fmla="*/ 28 h 47"/>
                  <a:gd name="T42" fmla="*/ 120 w 125"/>
                  <a:gd name="T43" fmla="*/ 35 h 47"/>
                  <a:gd name="T44" fmla="*/ 120 w 125"/>
                  <a:gd name="T45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5" h="47">
                    <a:moveTo>
                      <a:pt x="120" y="35"/>
                    </a:moveTo>
                    <a:lnTo>
                      <a:pt x="99" y="46"/>
                    </a:lnTo>
                    <a:lnTo>
                      <a:pt x="8" y="47"/>
                    </a:lnTo>
                    <a:lnTo>
                      <a:pt x="8" y="47"/>
                    </a:lnTo>
                    <a:lnTo>
                      <a:pt x="6" y="45"/>
                    </a:lnTo>
                    <a:lnTo>
                      <a:pt x="0" y="41"/>
                    </a:lnTo>
                    <a:lnTo>
                      <a:pt x="76" y="39"/>
                    </a:lnTo>
                    <a:lnTo>
                      <a:pt x="76" y="39"/>
                    </a:lnTo>
                    <a:lnTo>
                      <a:pt x="77" y="37"/>
                    </a:lnTo>
                    <a:lnTo>
                      <a:pt x="80" y="28"/>
                    </a:lnTo>
                    <a:lnTo>
                      <a:pt x="81" y="23"/>
                    </a:lnTo>
                    <a:lnTo>
                      <a:pt x="81" y="16"/>
                    </a:lnTo>
                    <a:lnTo>
                      <a:pt x="80" y="8"/>
                    </a:lnTo>
                    <a:lnTo>
                      <a:pt x="77" y="1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2" y="4"/>
                    </a:lnTo>
                    <a:lnTo>
                      <a:pt x="125" y="11"/>
                    </a:lnTo>
                    <a:lnTo>
                      <a:pt x="125" y="16"/>
                    </a:lnTo>
                    <a:lnTo>
                      <a:pt x="125" y="23"/>
                    </a:lnTo>
                    <a:lnTo>
                      <a:pt x="123" y="28"/>
                    </a:lnTo>
                    <a:lnTo>
                      <a:pt x="120" y="35"/>
                    </a:lnTo>
                    <a:lnTo>
                      <a:pt x="120" y="35"/>
                    </a:lnTo>
                    <a:close/>
                  </a:path>
                </a:pathLst>
              </a:custGeom>
              <a:solidFill>
                <a:srgbClr val="243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6" name="Freeform 86"/>
            <p:cNvSpPr/>
            <p:nvPr/>
          </p:nvSpPr>
          <p:spPr bwMode="auto">
            <a:xfrm rot="2007898">
              <a:off x="490238" y="3692437"/>
              <a:ext cx="1024150" cy="1432553"/>
            </a:xfrm>
            <a:custGeom>
              <a:avLst/>
              <a:gdLst>
                <a:gd name="T0" fmla="*/ 283 w 326"/>
                <a:gd name="T1" fmla="*/ 1 h 456"/>
                <a:gd name="T2" fmla="*/ 290 w 326"/>
                <a:gd name="T3" fmla="*/ 208 h 456"/>
                <a:gd name="T4" fmla="*/ 0 w 326"/>
                <a:gd name="T5" fmla="*/ 380 h 456"/>
                <a:gd name="T6" fmla="*/ 1 w 326"/>
                <a:gd name="T7" fmla="*/ 420 h 456"/>
                <a:gd name="T8" fmla="*/ 1 w 326"/>
                <a:gd name="T9" fmla="*/ 420 h 456"/>
                <a:gd name="T10" fmla="*/ 8 w 326"/>
                <a:gd name="T11" fmla="*/ 433 h 456"/>
                <a:gd name="T12" fmla="*/ 21 w 326"/>
                <a:gd name="T13" fmla="*/ 440 h 456"/>
                <a:gd name="T14" fmla="*/ 23 w 326"/>
                <a:gd name="T15" fmla="*/ 440 h 456"/>
                <a:gd name="T16" fmla="*/ 44 w 326"/>
                <a:gd name="T17" fmla="*/ 456 h 456"/>
                <a:gd name="T18" fmla="*/ 66 w 326"/>
                <a:gd name="T19" fmla="*/ 437 h 456"/>
                <a:gd name="T20" fmla="*/ 147 w 326"/>
                <a:gd name="T21" fmla="*/ 434 h 456"/>
                <a:gd name="T22" fmla="*/ 147 w 326"/>
                <a:gd name="T23" fmla="*/ 434 h 456"/>
                <a:gd name="T24" fmla="*/ 146 w 326"/>
                <a:gd name="T25" fmla="*/ 425 h 456"/>
                <a:gd name="T26" fmla="*/ 148 w 326"/>
                <a:gd name="T27" fmla="*/ 417 h 456"/>
                <a:gd name="T28" fmla="*/ 151 w 326"/>
                <a:gd name="T29" fmla="*/ 413 h 456"/>
                <a:gd name="T30" fmla="*/ 158 w 326"/>
                <a:gd name="T31" fmla="*/ 406 h 456"/>
                <a:gd name="T32" fmla="*/ 162 w 326"/>
                <a:gd name="T33" fmla="*/ 405 h 456"/>
                <a:gd name="T34" fmla="*/ 170 w 326"/>
                <a:gd name="T35" fmla="*/ 403 h 456"/>
                <a:gd name="T36" fmla="*/ 181 w 326"/>
                <a:gd name="T37" fmla="*/ 406 h 456"/>
                <a:gd name="T38" fmla="*/ 220 w 326"/>
                <a:gd name="T39" fmla="*/ 424 h 456"/>
                <a:gd name="T40" fmla="*/ 221 w 326"/>
                <a:gd name="T41" fmla="*/ 428 h 456"/>
                <a:gd name="T42" fmla="*/ 218 w 326"/>
                <a:gd name="T43" fmla="*/ 429 h 456"/>
                <a:gd name="T44" fmla="*/ 217 w 326"/>
                <a:gd name="T45" fmla="*/ 428 h 456"/>
                <a:gd name="T46" fmla="*/ 179 w 326"/>
                <a:gd name="T47" fmla="*/ 410 h 456"/>
                <a:gd name="T48" fmla="*/ 170 w 326"/>
                <a:gd name="T49" fmla="*/ 409 h 456"/>
                <a:gd name="T50" fmla="*/ 164 w 326"/>
                <a:gd name="T51" fmla="*/ 409 h 456"/>
                <a:gd name="T52" fmla="*/ 158 w 326"/>
                <a:gd name="T53" fmla="*/ 413 h 456"/>
                <a:gd name="T54" fmla="*/ 152 w 326"/>
                <a:gd name="T55" fmla="*/ 418 h 456"/>
                <a:gd name="T56" fmla="*/ 152 w 326"/>
                <a:gd name="T57" fmla="*/ 433 h 456"/>
                <a:gd name="T58" fmla="*/ 152 w 326"/>
                <a:gd name="T59" fmla="*/ 434 h 456"/>
                <a:gd name="T60" fmla="*/ 164 w 326"/>
                <a:gd name="T61" fmla="*/ 434 h 456"/>
                <a:gd name="T62" fmla="*/ 164 w 326"/>
                <a:gd name="T63" fmla="*/ 424 h 456"/>
                <a:gd name="T64" fmla="*/ 169 w 326"/>
                <a:gd name="T65" fmla="*/ 420 h 456"/>
                <a:gd name="T66" fmla="*/ 173 w 326"/>
                <a:gd name="T67" fmla="*/ 417 h 456"/>
                <a:gd name="T68" fmla="*/ 178 w 326"/>
                <a:gd name="T69" fmla="*/ 417 h 456"/>
                <a:gd name="T70" fmla="*/ 216 w 326"/>
                <a:gd name="T71" fmla="*/ 433 h 456"/>
                <a:gd name="T72" fmla="*/ 227 w 326"/>
                <a:gd name="T73" fmla="*/ 434 h 456"/>
                <a:gd name="T74" fmla="*/ 245 w 326"/>
                <a:gd name="T75" fmla="*/ 432 h 456"/>
                <a:gd name="T76" fmla="*/ 326 w 326"/>
                <a:gd name="T77" fmla="*/ 421 h 456"/>
                <a:gd name="T78" fmla="*/ 324 w 326"/>
                <a:gd name="T79" fmla="*/ 397 h 456"/>
                <a:gd name="T80" fmla="*/ 321 w 326"/>
                <a:gd name="T81" fmla="*/ 244 h 456"/>
                <a:gd name="T82" fmla="*/ 321 w 326"/>
                <a:gd name="T83" fmla="*/ 237 h 456"/>
                <a:gd name="T84" fmla="*/ 316 w 326"/>
                <a:gd name="T85" fmla="*/ 102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6" h="456">
                  <a:moveTo>
                    <a:pt x="313" y="0"/>
                  </a:moveTo>
                  <a:lnTo>
                    <a:pt x="283" y="1"/>
                  </a:lnTo>
                  <a:lnTo>
                    <a:pt x="289" y="198"/>
                  </a:lnTo>
                  <a:lnTo>
                    <a:pt x="290" y="208"/>
                  </a:lnTo>
                  <a:lnTo>
                    <a:pt x="295" y="360"/>
                  </a:lnTo>
                  <a:lnTo>
                    <a:pt x="0" y="38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4" y="428"/>
                  </a:lnTo>
                  <a:lnTo>
                    <a:pt x="8" y="433"/>
                  </a:lnTo>
                  <a:lnTo>
                    <a:pt x="13" y="437"/>
                  </a:lnTo>
                  <a:lnTo>
                    <a:pt x="21" y="440"/>
                  </a:lnTo>
                  <a:lnTo>
                    <a:pt x="21" y="440"/>
                  </a:lnTo>
                  <a:lnTo>
                    <a:pt x="23" y="440"/>
                  </a:lnTo>
                  <a:lnTo>
                    <a:pt x="44" y="438"/>
                  </a:lnTo>
                  <a:lnTo>
                    <a:pt x="44" y="456"/>
                  </a:lnTo>
                  <a:lnTo>
                    <a:pt x="67" y="456"/>
                  </a:lnTo>
                  <a:lnTo>
                    <a:pt x="66" y="437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6" y="430"/>
                  </a:lnTo>
                  <a:lnTo>
                    <a:pt x="146" y="425"/>
                  </a:lnTo>
                  <a:lnTo>
                    <a:pt x="147" y="421"/>
                  </a:lnTo>
                  <a:lnTo>
                    <a:pt x="148" y="417"/>
                  </a:lnTo>
                  <a:lnTo>
                    <a:pt x="148" y="417"/>
                  </a:lnTo>
                  <a:lnTo>
                    <a:pt x="151" y="413"/>
                  </a:lnTo>
                  <a:lnTo>
                    <a:pt x="154" y="409"/>
                  </a:lnTo>
                  <a:lnTo>
                    <a:pt x="158" y="406"/>
                  </a:lnTo>
                  <a:lnTo>
                    <a:pt x="162" y="405"/>
                  </a:lnTo>
                  <a:lnTo>
                    <a:pt x="162" y="405"/>
                  </a:lnTo>
                  <a:lnTo>
                    <a:pt x="170" y="403"/>
                  </a:lnTo>
                  <a:lnTo>
                    <a:pt x="170" y="403"/>
                  </a:lnTo>
                  <a:lnTo>
                    <a:pt x="175" y="403"/>
                  </a:lnTo>
                  <a:lnTo>
                    <a:pt x="181" y="406"/>
                  </a:lnTo>
                  <a:lnTo>
                    <a:pt x="220" y="424"/>
                  </a:lnTo>
                  <a:lnTo>
                    <a:pt x="220" y="424"/>
                  </a:lnTo>
                  <a:lnTo>
                    <a:pt x="221" y="425"/>
                  </a:lnTo>
                  <a:lnTo>
                    <a:pt x="221" y="428"/>
                  </a:lnTo>
                  <a:lnTo>
                    <a:pt x="221" y="428"/>
                  </a:lnTo>
                  <a:lnTo>
                    <a:pt x="218" y="429"/>
                  </a:lnTo>
                  <a:lnTo>
                    <a:pt x="218" y="429"/>
                  </a:lnTo>
                  <a:lnTo>
                    <a:pt x="217" y="428"/>
                  </a:lnTo>
                  <a:lnTo>
                    <a:pt x="179" y="410"/>
                  </a:lnTo>
                  <a:lnTo>
                    <a:pt x="179" y="410"/>
                  </a:lnTo>
                  <a:lnTo>
                    <a:pt x="175" y="409"/>
                  </a:lnTo>
                  <a:lnTo>
                    <a:pt x="170" y="409"/>
                  </a:lnTo>
                  <a:lnTo>
                    <a:pt x="170" y="409"/>
                  </a:lnTo>
                  <a:lnTo>
                    <a:pt x="164" y="409"/>
                  </a:lnTo>
                  <a:lnTo>
                    <a:pt x="164" y="409"/>
                  </a:lnTo>
                  <a:lnTo>
                    <a:pt x="158" y="413"/>
                  </a:lnTo>
                  <a:lnTo>
                    <a:pt x="152" y="418"/>
                  </a:lnTo>
                  <a:lnTo>
                    <a:pt x="152" y="418"/>
                  </a:lnTo>
                  <a:lnTo>
                    <a:pt x="151" y="426"/>
                  </a:lnTo>
                  <a:lnTo>
                    <a:pt x="152" y="433"/>
                  </a:lnTo>
                  <a:lnTo>
                    <a:pt x="152" y="433"/>
                  </a:lnTo>
                  <a:lnTo>
                    <a:pt x="152" y="434"/>
                  </a:lnTo>
                  <a:lnTo>
                    <a:pt x="164" y="434"/>
                  </a:lnTo>
                  <a:lnTo>
                    <a:pt x="164" y="434"/>
                  </a:lnTo>
                  <a:lnTo>
                    <a:pt x="163" y="429"/>
                  </a:lnTo>
                  <a:lnTo>
                    <a:pt x="164" y="424"/>
                  </a:lnTo>
                  <a:lnTo>
                    <a:pt x="164" y="424"/>
                  </a:lnTo>
                  <a:lnTo>
                    <a:pt x="169" y="420"/>
                  </a:lnTo>
                  <a:lnTo>
                    <a:pt x="173" y="417"/>
                  </a:lnTo>
                  <a:lnTo>
                    <a:pt x="173" y="417"/>
                  </a:lnTo>
                  <a:lnTo>
                    <a:pt x="178" y="417"/>
                  </a:lnTo>
                  <a:lnTo>
                    <a:pt x="178" y="417"/>
                  </a:lnTo>
                  <a:lnTo>
                    <a:pt x="185" y="418"/>
                  </a:lnTo>
                  <a:lnTo>
                    <a:pt x="216" y="433"/>
                  </a:lnTo>
                  <a:lnTo>
                    <a:pt x="227" y="432"/>
                  </a:lnTo>
                  <a:lnTo>
                    <a:pt x="227" y="434"/>
                  </a:lnTo>
                  <a:lnTo>
                    <a:pt x="245" y="434"/>
                  </a:lnTo>
                  <a:lnTo>
                    <a:pt x="245" y="432"/>
                  </a:lnTo>
                  <a:lnTo>
                    <a:pt x="326" y="429"/>
                  </a:lnTo>
                  <a:lnTo>
                    <a:pt x="326" y="421"/>
                  </a:lnTo>
                  <a:lnTo>
                    <a:pt x="325" y="422"/>
                  </a:lnTo>
                  <a:lnTo>
                    <a:pt x="324" y="397"/>
                  </a:lnTo>
                  <a:lnTo>
                    <a:pt x="326" y="397"/>
                  </a:lnTo>
                  <a:lnTo>
                    <a:pt x="321" y="244"/>
                  </a:lnTo>
                  <a:lnTo>
                    <a:pt x="321" y="237"/>
                  </a:lnTo>
                  <a:lnTo>
                    <a:pt x="321" y="237"/>
                  </a:lnTo>
                  <a:lnTo>
                    <a:pt x="317" y="102"/>
                  </a:lnTo>
                  <a:lnTo>
                    <a:pt x="316" y="102"/>
                  </a:lnTo>
                  <a:lnTo>
                    <a:pt x="3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67" name="Freeform 90"/>
            <p:cNvSpPr/>
            <p:nvPr/>
          </p:nvSpPr>
          <p:spPr bwMode="auto">
            <a:xfrm rot="2007898">
              <a:off x="471431" y="3538122"/>
              <a:ext cx="1061849" cy="1319456"/>
            </a:xfrm>
            <a:custGeom>
              <a:avLst/>
              <a:gdLst>
                <a:gd name="T0" fmla="*/ 0 w 338"/>
                <a:gd name="T1" fmla="*/ 31 h 420"/>
                <a:gd name="T2" fmla="*/ 13 w 338"/>
                <a:gd name="T3" fmla="*/ 420 h 420"/>
                <a:gd name="T4" fmla="*/ 338 w 338"/>
                <a:gd name="T5" fmla="*/ 398 h 420"/>
                <a:gd name="T6" fmla="*/ 325 w 338"/>
                <a:gd name="T7" fmla="*/ 0 h 420"/>
                <a:gd name="T8" fmla="*/ 20 w 338"/>
                <a:gd name="T9" fmla="*/ 11 h 420"/>
                <a:gd name="T10" fmla="*/ 20 w 338"/>
                <a:gd name="T11" fmla="*/ 11 h 420"/>
                <a:gd name="T12" fmla="*/ 12 w 338"/>
                <a:gd name="T13" fmla="*/ 13 h 420"/>
                <a:gd name="T14" fmla="*/ 5 w 338"/>
                <a:gd name="T15" fmla="*/ 17 h 420"/>
                <a:gd name="T16" fmla="*/ 1 w 338"/>
                <a:gd name="T17" fmla="*/ 23 h 420"/>
                <a:gd name="T18" fmla="*/ 1 w 338"/>
                <a:gd name="T19" fmla="*/ 27 h 420"/>
                <a:gd name="T20" fmla="*/ 0 w 338"/>
                <a:gd name="T21" fmla="*/ 3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420">
                  <a:moveTo>
                    <a:pt x="0" y="31"/>
                  </a:moveTo>
                  <a:lnTo>
                    <a:pt x="13" y="420"/>
                  </a:lnTo>
                  <a:lnTo>
                    <a:pt x="338" y="398"/>
                  </a:lnTo>
                  <a:lnTo>
                    <a:pt x="325" y="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2" y="13"/>
                  </a:lnTo>
                  <a:lnTo>
                    <a:pt x="5" y="17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2" name="Freeform 91"/>
            <p:cNvSpPr/>
            <p:nvPr/>
          </p:nvSpPr>
          <p:spPr bwMode="auto">
            <a:xfrm rot="2007898">
              <a:off x="471431" y="3538123"/>
              <a:ext cx="1061849" cy="1319456"/>
            </a:xfrm>
            <a:custGeom>
              <a:avLst/>
              <a:gdLst>
                <a:gd name="T0" fmla="*/ 0 w 338"/>
                <a:gd name="T1" fmla="*/ 31 h 420"/>
                <a:gd name="T2" fmla="*/ 13 w 338"/>
                <a:gd name="T3" fmla="*/ 420 h 420"/>
                <a:gd name="T4" fmla="*/ 338 w 338"/>
                <a:gd name="T5" fmla="*/ 398 h 420"/>
                <a:gd name="T6" fmla="*/ 325 w 338"/>
                <a:gd name="T7" fmla="*/ 0 h 420"/>
                <a:gd name="T8" fmla="*/ 20 w 338"/>
                <a:gd name="T9" fmla="*/ 11 h 420"/>
                <a:gd name="T10" fmla="*/ 20 w 338"/>
                <a:gd name="T11" fmla="*/ 11 h 420"/>
                <a:gd name="T12" fmla="*/ 12 w 338"/>
                <a:gd name="T13" fmla="*/ 13 h 420"/>
                <a:gd name="T14" fmla="*/ 5 w 338"/>
                <a:gd name="T15" fmla="*/ 17 h 420"/>
                <a:gd name="T16" fmla="*/ 1 w 338"/>
                <a:gd name="T17" fmla="*/ 23 h 420"/>
                <a:gd name="T18" fmla="*/ 1 w 338"/>
                <a:gd name="T19" fmla="*/ 27 h 420"/>
                <a:gd name="T20" fmla="*/ 0 w 338"/>
                <a:gd name="T21" fmla="*/ 3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420">
                  <a:moveTo>
                    <a:pt x="0" y="31"/>
                  </a:moveTo>
                  <a:lnTo>
                    <a:pt x="13" y="420"/>
                  </a:lnTo>
                  <a:lnTo>
                    <a:pt x="338" y="398"/>
                  </a:lnTo>
                  <a:lnTo>
                    <a:pt x="325" y="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2" y="13"/>
                  </a:lnTo>
                  <a:lnTo>
                    <a:pt x="5" y="17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0" y="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3" name="Freeform 92"/>
            <p:cNvSpPr/>
            <p:nvPr/>
          </p:nvSpPr>
          <p:spPr bwMode="auto">
            <a:xfrm rot="2007898">
              <a:off x="540979" y="3306783"/>
              <a:ext cx="97390" cy="1281756"/>
            </a:xfrm>
            <a:custGeom>
              <a:avLst/>
              <a:gdLst>
                <a:gd name="T0" fmla="*/ 1 w 31"/>
                <a:gd name="T1" fmla="*/ 19 h 408"/>
                <a:gd name="T2" fmla="*/ 0 w 31"/>
                <a:gd name="T3" fmla="*/ 19 h 408"/>
                <a:gd name="T4" fmla="*/ 13 w 31"/>
                <a:gd name="T5" fmla="*/ 408 h 408"/>
                <a:gd name="T6" fmla="*/ 31 w 31"/>
                <a:gd name="T7" fmla="*/ 406 h 408"/>
                <a:gd name="T8" fmla="*/ 17 w 31"/>
                <a:gd name="T9" fmla="*/ 0 h 408"/>
                <a:gd name="T10" fmla="*/ 17 w 31"/>
                <a:gd name="T11" fmla="*/ 0 h 408"/>
                <a:gd name="T12" fmla="*/ 10 w 31"/>
                <a:gd name="T13" fmla="*/ 1 h 408"/>
                <a:gd name="T14" fmla="*/ 5 w 31"/>
                <a:gd name="T15" fmla="*/ 5 h 408"/>
                <a:gd name="T16" fmla="*/ 1 w 31"/>
                <a:gd name="T17" fmla="*/ 12 h 408"/>
                <a:gd name="T18" fmla="*/ 1 w 31"/>
                <a:gd name="T19" fmla="*/ 1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08">
                  <a:moveTo>
                    <a:pt x="1" y="19"/>
                  </a:moveTo>
                  <a:lnTo>
                    <a:pt x="0" y="19"/>
                  </a:lnTo>
                  <a:lnTo>
                    <a:pt x="13" y="408"/>
                  </a:lnTo>
                  <a:lnTo>
                    <a:pt x="31" y="40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2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4" name="Freeform 93"/>
            <p:cNvSpPr/>
            <p:nvPr/>
          </p:nvSpPr>
          <p:spPr bwMode="auto">
            <a:xfrm rot="2007898">
              <a:off x="540979" y="3306783"/>
              <a:ext cx="97390" cy="1281756"/>
            </a:xfrm>
            <a:custGeom>
              <a:avLst/>
              <a:gdLst>
                <a:gd name="T0" fmla="*/ 1 w 31"/>
                <a:gd name="T1" fmla="*/ 19 h 408"/>
                <a:gd name="T2" fmla="*/ 0 w 31"/>
                <a:gd name="T3" fmla="*/ 19 h 408"/>
                <a:gd name="T4" fmla="*/ 13 w 31"/>
                <a:gd name="T5" fmla="*/ 408 h 408"/>
                <a:gd name="T6" fmla="*/ 31 w 31"/>
                <a:gd name="T7" fmla="*/ 406 h 408"/>
                <a:gd name="T8" fmla="*/ 17 w 31"/>
                <a:gd name="T9" fmla="*/ 0 h 408"/>
                <a:gd name="T10" fmla="*/ 17 w 31"/>
                <a:gd name="T11" fmla="*/ 0 h 408"/>
                <a:gd name="T12" fmla="*/ 10 w 31"/>
                <a:gd name="T13" fmla="*/ 1 h 408"/>
                <a:gd name="T14" fmla="*/ 5 w 31"/>
                <a:gd name="T15" fmla="*/ 5 h 408"/>
                <a:gd name="T16" fmla="*/ 1 w 31"/>
                <a:gd name="T17" fmla="*/ 12 h 408"/>
                <a:gd name="T18" fmla="*/ 1 w 31"/>
                <a:gd name="T19" fmla="*/ 1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08">
                  <a:moveTo>
                    <a:pt x="1" y="19"/>
                  </a:moveTo>
                  <a:lnTo>
                    <a:pt x="0" y="19"/>
                  </a:lnTo>
                  <a:lnTo>
                    <a:pt x="13" y="408"/>
                  </a:lnTo>
                  <a:lnTo>
                    <a:pt x="31" y="40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2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5" name="Freeform 94"/>
            <p:cNvSpPr/>
            <p:nvPr/>
          </p:nvSpPr>
          <p:spPr bwMode="auto">
            <a:xfrm rot="2007898">
              <a:off x="168683" y="4682995"/>
              <a:ext cx="999017" cy="131945"/>
            </a:xfrm>
            <a:custGeom>
              <a:avLst/>
              <a:gdLst>
                <a:gd name="T0" fmla="*/ 0 w 318"/>
                <a:gd name="T1" fmla="*/ 27 h 42"/>
                <a:gd name="T2" fmla="*/ 0 w 318"/>
                <a:gd name="T3" fmla="*/ 27 h 42"/>
                <a:gd name="T4" fmla="*/ 2 w 318"/>
                <a:gd name="T5" fmla="*/ 32 h 42"/>
                <a:gd name="T6" fmla="*/ 5 w 318"/>
                <a:gd name="T7" fmla="*/ 38 h 42"/>
                <a:gd name="T8" fmla="*/ 10 w 318"/>
                <a:gd name="T9" fmla="*/ 42 h 42"/>
                <a:gd name="T10" fmla="*/ 17 w 318"/>
                <a:gd name="T11" fmla="*/ 42 h 42"/>
                <a:gd name="T12" fmla="*/ 318 w 318"/>
                <a:gd name="T13" fmla="*/ 32 h 42"/>
                <a:gd name="T14" fmla="*/ 318 w 318"/>
                <a:gd name="T15" fmla="*/ 0 h 42"/>
                <a:gd name="T16" fmla="*/ 15 w 318"/>
                <a:gd name="T17" fmla="*/ 11 h 42"/>
                <a:gd name="T18" fmla="*/ 15 w 318"/>
                <a:gd name="T19" fmla="*/ 11 h 42"/>
                <a:gd name="T20" fmla="*/ 9 w 318"/>
                <a:gd name="T21" fmla="*/ 12 h 42"/>
                <a:gd name="T22" fmla="*/ 5 w 318"/>
                <a:gd name="T23" fmla="*/ 15 h 42"/>
                <a:gd name="T24" fmla="*/ 0 w 318"/>
                <a:gd name="T25" fmla="*/ 20 h 42"/>
                <a:gd name="T26" fmla="*/ 0 w 318"/>
                <a:gd name="T27" fmla="*/ 27 h 42"/>
                <a:gd name="T28" fmla="*/ 0 w 318"/>
                <a:gd name="T29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" h="42">
                  <a:moveTo>
                    <a:pt x="0" y="27"/>
                  </a:moveTo>
                  <a:lnTo>
                    <a:pt x="0" y="27"/>
                  </a:lnTo>
                  <a:lnTo>
                    <a:pt x="2" y="32"/>
                  </a:lnTo>
                  <a:lnTo>
                    <a:pt x="5" y="38"/>
                  </a:lnTo>
                  <a:lnTo>
                    <a:pt x="10" y="42"/>
                  </a:lnTo>
                  <a:lnTo>
                    <a:pt x="17" y="42"/>
                  </a:lnTo>
                  <a:lnTo>
                    <a:pt x="318" y="32"/>
                  </a:lnTo>
                  <a:lnTo>
                    <a:pt x="318" y="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9" y="12"/>
                  </a:lnTo>
                  <a:lnTo>
                    <a:pt x="5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1C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6" name="Freeform 95"/>
            <p:cNvSpPr/>
            <p:nvPr/>
          </p:nvSpPr>
          <p:spPr bwMode="auto">
            <a:xfrm rot="2007898">
              <a:off x="153756" y="4667830"/>
              <a:ext cx="1021008" cy="157078"/>
            </a:xfrm>
            <a:custGeom>
              <a:avLst/>
              <a:gdLst>
                <a:gd name="T0" fmla="*/ 0 w 325"/>
                <a:gd name="T1" fmla="*/ 31 h 50"/>
                <a:gd name="T2" fmla="*/ 0 w 325"/>
                <a:gd name="T3" fmla="*/ 31 h 50"/>
                <a:gd name="T4" fmla="*/ 1 w 325"/>
                <a:gd name="T5" fmla="*/ 35 h 50"/>
                <a:gd name="T6" fmla="*/ 3 w 325"/>
                <a:gd name="T7" fmla="*/ 39 h 50"/>
                <a:gd name="T8" fmla="*/ 7 w 325"/>
                <a:gd name="T9" fmla="*/ 45 h 50"/>
                <a:gd name="T10" fmla="*/ 14 w 325"/>
                <a:gd name="T11" fmla="*/ 49 h 50"/>
                <a:gd name="T12" fmla="*/ 20 w 325"/>
                <a:gd name="T13" fmla="*/ 50 h 50"/>
                <a:gd name="T14" fmla="*/ 325 w 325"/>
                <a:gd name="T15" fmla="*/ 39 h 50"/>
                <a:gd name="T16" fmla="*/ 325 w 325"/>
                <a:gd name="T17" fmla="*/ 32 h 50"/>
                <a:gd name="T18" fmla="*/ 20 w 325"/>
                <a:gd name="T19" fmla="*/ 43 h 50"/>
                <a:gd name="T20" fmla="*/ 20 w 325"/>
                <a:gd name="T21" fmla="*/ 43 h 50"/>
                <a:gd name="T22" fmla="*/ 16 w 325"/>
                <a:gd name="T23" fmla="*/ 42 h 50"/>
                <a:gd name="T24" fmla="*/ 12 w 325"/>
                <a:gd name="T25" fmla="*/ 39 h 50"/>
                <a:gd name="T26" fmla="*/ 10 w 325"/>
                <a:gd name="T27" fmla="*/ 35 h 50"/>
                <a:gd name="T28" fmla="*/ 8 w 325"/>
                <a:gd name="T29" fmla="*/ 31 h 50"/>
                <a:gd name="T30" fmla="*/ 8 w 325"/>
                <a:gd name="T31" fmla="*/ 31 h 50"/>
                <a:gd name="T32" fmla="*/ 8 w 325"/>
                <a:gd name="T33" fmla="*/ 26 h 50"/>
                <a:gd name="T34" fmla="*/ 11 w 325"/>
                <a:gd name="T35" fmla="*/ 22 h 50"/>
                <a:gd name="T36" fmla="*/ 15 w 325"/>
                <a:gd name="T37" fmla="*/ 19 h 50"/>
                <a:gd name="T38" fmla="*/ 20 w 325"/>
                <a:gd name="T39" fmla="*/ 18 h 50"/>
                <a:gd name="T40" fmla="*/ 324 w 325"/>
                <a:gd name="T41" fmla="*/ 8 h 50"/>
                <a:gd name="T42" fmla="*/ 324 w 325"/>
                <a:gd name="T43" fmla="*/ 0 h 50"/>
                <a:gd name="T44" fmla="*/ 19 w 325"/>
                <a:gd name="T45" fmla="*/ 11 h 50"/>
                <a:gd name="T46" fmla="*/ 19 w 325"/>
                <a:gd name="T47" fmla="*/ 11 h 50"/>
                <a:gd name="T48" fmla="*/ 12 w 325"/>
                <a:gd name="T49" fmla="*/ 12 h 50"/>
                <a:gd name="T50" fmla="*/ 5 w 325"/>
                <a:gd name="T51" fmla="*/ 18 h 50"/>
                <a:gd name="T52" fmla="*/ 1 w 325"/>
                <a:gd name="T53" fmla="*/ 23 h 50"/>
                <a:gd name="T54" fmla="*/ 0 w 325"/>
                <a:gd name="T55" fmla="*/ 31 h 50"/>
                <a:gd name="T56" fmla="*/ 0 w 325"/>
                <a:gd name="T57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5" h="50">
                  <a:moveTo>
                    <a:pt x="0" y="31"/>
                  </a:moveTo>
                  <a:lnTo>
                    <a:pt x="0" y="31"/>
                  </a:lnTo>
                  <a:lnTo>
                    <a:pt x="1" y="35"/>
                  </a:lnTo>
                  <a:lnTo>
                    <a:pt x="3" y="39"/>
                  </a:lnTo>
                  <a:lnTo>
                    <a:pt x="7" y="45"/>
                  </a:lnTo>
                  <a:lnTo>
                    <a:pt x="14" y="49"/>
                  </a:lnTo>
                  <a:lnTo>
                    <a:pt x="20" y="50"/>
                  </a:lnTo>
                  <a:lnTo>
                    <a:pt x="325" y="39"/>
                  </a:lnTo>
                  <a:lnTo>
                    <a:pt x="325" y="32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16" y="42"/>
                  </a:lnTo>
                  <a:lnTo>
                    <a:pt x="12" y="39"/>
                  </a:lnTo>
                  <a:lnTo>
                    <a:pt x="10" y="35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6"/>
                  </a:lnTo>
                  <a:lnTo>
                    <a:pt x="11" y="22"/>
                  </a:lnTo>
                  <a:lnTo>
                    <a:pt x="15" y="19"/>
                  </a:lnTo>
                  <a:lnTo>
                    <a:pt x="20" y="18"/>
                  </a:lnTo>
                  <a:lnTo>
                    <a:pt x="324" y="8"/>
                  </a:lnTo>
                  <a:lnTo>
                    <a:pt x="324" y="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2" y="12"/>
                  </a:lnTo>
                  <a:lnTo>
                    <a:pt x="5" y="18"/>
                  </a:lnTo>
                  <a:lnTo>
                    <a:pt x="1" y="23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7" name="Freeform 96"/>
            <p:cNvSpPr/>
            <p:nvPr/>
          </p:nvSpPr>
          <p:spPr bwMode="auto">
            <a:xfrm rot="2007898">
              <a:off x="1375578" y="4546625"/>
              <a:ext cx="3142" cy="31416"/>
            </a:xfrm>
            <a:custGeom>
              <a:avLst/>
              <a:gdLst>
                <a:gd name="T0" fmla="*/ 0 w 1"/>
                <a:gd name="T1" fmla="*/ 0 h 10"/>
                <a:gd name="T2" fmla="*/ 1 w 1"/>
                <a:gd name="T3" fmla="*/ 10 h 10"/>
                <a:gd name="T4" fmla="*/ 1 w 1"/>
                <a:gd name="T5" fmla="*/ 10 h 10"/>
                <a:gd name="T6" fmla="*/ 0 w 1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0">
                  <a:moveTo>
                    <a:pt x="0" y="0"/>
                  </a:moveTo>
                  <a:lnTo>
                    <a:pt x="1" y="10"/>
                  </a:lnTo>
                  <a:lnTo>
                    <a:pt x="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51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8" name="Freeform 97"/>
            <p:cNvSpPr/>
            <p:nvPr/>
          </p:nvSpPr>
          <p:spPr bwMode="auto">
            <a:xfrm rot="2007898">
              <a:off x="1375578" y="4546625"/>
              <a:ext cx="3142" cy="31416"/>
            </a:xfrm>
            <a:custGeom>
              <a:avLst/>
              <a:gdLst>
                <a:gd name="T0" fmla="*/ 0 w 1"/>
                <a:gd name="T1" fmla="*/ 0 h 10"/>
                <a:gd name="T2" fmla="*/ 1 w 1"/>
                <a:gd name="T3" fmla="*/ 10 h 10"/>
                <a:gd name="T4" fmla="*/ 1 w 1"/>
                <a:gd name="T5" fmla="*/ 10 h 10"/>
                <a:gd name="T6" fmla="*/ 0 w 1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0">
                  <a:moveTo>
                    <a:pt x="0" y="0"/>
                  </a:moveTo>
                  <a:lnTo>
                    <a:pt x="1" y="10"/>
                  </a:lnTo>
                  <a:lnTo>
                    <a:pt x="1" y="1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9" name="Freeform 98"/>
            <p:cNvSpPr/>
            <p:nvPr/>
          </p:nvSpPr>
          <p:spPr bwMode="auto">
            <a:xfrm rot="2007898">
              <a:off x="485863" y="4266582"/>
              <a:ext cx="967601" cy="75398"/>
            </a:xfrm>
            <a:custGeom>
              <a:avLst/>
              <a:gdLst>
                <a:gd name="T0" fmla="*/ 307 w 308"/>
                <a:gd name="T1" fmla="*/ 0 h 24"/>
                <a:gd name="T2" fmla="*/ 0 w 308"/>
                <a:gd name="T3" fmla="*/ 10 h 24"/>
                <a:gd name="T4" fmla="*/ 0 w 308"/>
                <a:gd name="T5" fmla="*/ 24 h 24"/>
                <a:gd name="T6" fmla="*/ 308 w 308"/>
                <a:gd name="T7" fmla="*/ 14 h 24"/>
                <a:gd name="T8" fmla="*/ 307 w 308"/>
                <a:gd name="T9" fmla="*/ 4 h 24"/>
                <a:gd name="T10" fmla="*/ 307 w 30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4">
                  <a:moveTo>
                    <a:pt x="307" y="0"/>
                  </a:moveTo>
                  <a:lnTo>
                    <a:pt x="0" y="10"/>
                  </a:lnTo>
                  <a:lnTo>
                    <a:pt x="0" y="24"/>
                  </a:lnTo>
                  <a:lnTo>
                    <a:pt x="308" y="14"/>
                  </a:lnTo>
                  <a:lnTo>
                    <a:pt x="307" y="4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35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0" name="Freeform 99"/>
            <p:cNvSpPr/>
            <p:nvPr/>
          </p:nvSpPr>
          <p:spPr bwMode="auto">
            <a:xfrm rot="2007898">
              <a:off x="485863" y="4266582"/>
              <a:ext cx="967601" cy="75398"/>
            </a:xfrm>
            <a:custGeom>
              <a:avLst/>
              <a:gdLst>
                <a:gd name="T0" fmla="*/ 307 w 308"/>
                <a:gd name="T1" fmla="*/ 0 h 24"/>
                <a:gd name="T2" fmla="*/ 0 w 308"/>
                <a:gd name="T3" fmla="*/ 10 h 24"/>
                <a:gd name="T4" fmla="*/ 0 w 308"/>
                <a:gd name="T5" fmla="*/ 24 h 24"/>
                <a:gd name="T6" fmla="*/ 308 w 308"/>
                <a:gd name="T7" fmla="*/ 14 h 24"/>
                <a:gd name="T8" fmla="*/ 307 w 308"/>
                <a:gd name="T9" fmla="*/ 4 h 24"/>
                <a:gd name="T10" fmla="*/ 307 w 30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4">
                  <a:moveTo>
                    <a:pt x="307" y="0"/>
                  </a:moveTo>
                  <a:lnTo>
                    <a:pt x="0" y="10"/>
                  </a:lnTo>
                  <a:lnTo>
                    <a:pt x="0" y="24"/>
                  </a:lnTo>
                  <a:lnTo>
                    <a:pt x="308" y="14"/>
                  </a:lnTo>
                  <a:lnTo>
                    <a:pt x="307" y="4"/>
                  </a:lnTo>
                  <a:lnTo>
                    <a:pt x="3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1" name="Freeform 100"/>
            <p:cNvSpPr/>
            <p:nvPr/>
          </p:nvSpPr>
          <p:spPr bwMode="auto">
            <a:xfrm rot="2007898">
              <a:off x="508424" y="4013888"/>
              <a:ext cx="53407" cy="43982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1 h 14"/>
                <a:gd name="T4" fmla="*/ 0 w 17"/>
                <a:gd name="T5" fmla="*/ 14 h 14"/>
                <a:gd name="T6" fmla="*/ 17 w 17"/>
                <a:gd name="T7" fmla="*/ 14 h 14"/>
                <a:gd name="T8" fmla="*/ 17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0" y="1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3D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2" name="Freeform 101"/>
            <p:cNvSpPr/>
            <p:nvPr/>
          </p:nvSpPr>
          <p:spPr bwMode="auto">
            <a:xfrm rot="2007898">
              <a:off x="508424" y="4013888"/>
              <a:ext cx="53407" cy="43982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1 h 14"/>
                <a:gd name="T4" fmla="*/ 0 w 17"/>
                <a:gd name="T5" fmla="*/ 14 h 14"/>
                <a:gd name="T6" fmla="*/ 17 w 17"/>
                <a:gd name="T7" fmla="*/ 14 h 14"/>
                <a:gd name="T8" fmla="*/ 17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0" y="1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3" name="Freeform 102"/>
            <p:cNvSpPr/>
            <p:nvPr/>
          </p:nvSpPr>
          <p:spPr bwMode="auto">
            <a:xfrm rot="2007898">
              <a:off x="532672" y="3878276"/>
              <a:ext cx="1043000" cy="458669"/>
            </a:xfrm>
            <a:custGeom>
              <a:avLst/>
              <a:gdLst>
                <a:gd name="T0" fmla="*/ 5 w 332"/>
                <a:gd name="T1" fmla="*/ 146 h 146"/>
                <a:gd name="T2" fmla="*/ 332 w 332"/>
                <a:gd name="T3" fmla="*/ 135 h 146"/>
                <a:gd name="T4" fmla="*/ 328 w 332"/>
                <a:gd name="T5" fmla="*/ 0 h 146"/>
                <a:gd name="T6" fmla="*/ 0 w 332"/>
                <a:gd name="T7" fmla="*/ 11 h 146"/>
                <a:gd name="T8" fmla="*/ 5 w 332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46">
                  <a:moveTo>
                    <a:pt x="5" y="146"/>
                  </a:moveTo>
                  <a:lnTo>
                    <a:pt x="332" y="135"/>
                  </a:lnTo>
                  <a:lnTo>
                    <a:pt x="328" y="0"/>
                  </a:lnTo>
                  <a:lnTo>
                    <a:pt x="0" y="11"/>
                  </a:lnTo>
                  <a:lnTo>
                    <a:pt x="5" y="146"/>
                  </a:lnTo>
                  <a:close/>
                </a:path>
              </a:pathLst>
            </a:custGeom>
            <a:solidFill>
              <a:srgbClr val="84BC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4" name="Freeform 103"/>
            <p:cNvSpPr/>
            <p:nvPr/>
          </p:nvSpPr>
          <p:spPr bwMode="auto">
            <a:xfrm rot="2007898">
              <a:off x="604407" y="3640317"/>
              <a:ext cx="84823" cy="430394"/>
            </a:xfrm>
            <a:custGeom>
              <a:avLst/>
              <a:gdLst>
                <a:gd name="T0" fmla="*/ 5 w 27"/>
                <a:gd name="T1" fmla="*/ 137 h 137"/>
                <a:gd name="T2" fmla="*/ 27 w 27"/>
                <a:gd name="T3" fmla="*/ 135 h 137"/>
                <a:gd name="T4" fmla="*/ 23 w 27"/>
                <a:gd name="T5" fmla="*/ 0 h 137"/>
                <a:gd name="T6" fmla="*/ 0 w 27"/>
                <a:gd name="T7" fmla="*/ 2 h 137"/>
                <a:gd name="T8" fmla="*/ 5 w 27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37">
                  <a:moveTo>
                    <a:pt x="5" y="137"/>
                  </a:moveTo>
                  <a:lnTo>
                    <a:pt x="27" y="135"/>
                  </a:lnTo>
                  <a:lnTo>
                    <a:pt x="23" y="0"/>
                  </a:lnTo>
                  <a:lnTo>
                    <a:pt x="0" y="2"/>
                  </a:lnTo>
                  <a:lnTo>
                    <a:pt x="5" y="137"/>
                  </a:lnTo>
                  <a:close/>
                </a:path>
              </a:pathLst>
            </a:custGeom>
            <a:solidFill>
              <a:srgbClr val="AF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5" name="Freeform 104"/>
            <p:cNvSpPr/>
            <p:nvPr/>
          </p:nvSpPr>
          <p:spPr bwMode="auto">
            <a:xfrm rot="2007898">
              <a:off x="1121444" y="3666464"/>
              <a:ext cx="103673" cy="1360299"/>
            </a:xfrm>
            <a:custGeom>
              <a:avLst/>
              <a:gdLst>
                <a:gd name="T0" fmla="*/ 15 w 33"/>
                <a:gd name="T1" fmla="*/ 433 h 433"/>
                <a:gd name="T2" fmla="*/ 33 w 33"/>
                <a:gd name="T3" fmla="*/ 432 h 433"/>
                <a:gd name="T4" fmla="*/ 19 w 33"/>
                <a:gd name="T5" fmla="*/ 0 h 433"/>
                <a:gd name="T6" fmla="*/ 0 w 33"/>
                <a:gd name="T7" fmla="*/ 0 h 433"/>
                <a:gd name="T8" fmla="*/ 15 w 33"/>
                <a:gd name="T9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33">
                  <a:moveTo>
                    <a:pt x="15" y="433"/>
                  </a:moveTo>
                  <a:lnTo>
                    <a:pt x="33" y="432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5" y="433"/>
                  </a:lnTo>
                  <a:close/>
                </a:path>
              </a:pathLst>
            </a:custGeom>
            <a:solidFill>
              <a:srgbClr val="BF3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grpSp>
          <p:nvGrpSpPr>
            <p:cNvPr id="86" name="组 32"/>
            <p:cNvGrpSpPr/>
            <p:nvPr/>
          </p:nvGrpSpPr>
          <p:grpSpPr>
            <a:xfrm>
              <a:off x="1117435" y="4632120"/>
              <a:ext cx="357389" cy="432089"/>
              <a:chOff x="559780" y="4894787"/>
              <a:chExt cx="357389" cy="432089"/>
            </a:xfrm>
          </p:grpSpPr>
          <p:sp>
            <p:nvSpPr>
              <p:cNvPr id="88" name="Freeform 74"/>
              <p:cNvSpPr>
                <a:spLocks noEditPoints="1"/>
              </p:cNvSpPr>
              <p:nvPr/>
            </p:nvSpPr>
            <p:spPr bwMode="auto">
              <a:xfrm rot="2007898">
                <a:off x="577881" y="5081834"/>
                <a:ext cx="339288" cy="245042"/>
              </a:xfrm>
              <a:custGeom>
                <a:avLst/>
                <a:gdLst>
                  <a:gd name="T0" fmla="*/ 17 w 108"/>
                  <a:gd name="T1" fmla="*/ 27 h 78"/>
                  <a:gd name="T2" fmla="*/ 21 w 108"/>
                  <a:gd name="T3" fmla="*/ 37 h 78"/>
                  <a:gd name="T4" fmla="*/ 79 w 108"/>
                  <a:gd name="T5" fmla="*/ 65 h 78"/>
                  <a:gd name="T6" fmla="*/ 83 w 108"/>
                  <a:gd name="T7" fmla="*/ 65 h 78"/>
                  <a:gd name="T8" fmla="*/ 82 w 108"/>
                  <a:gd name="T9" fmla="*/ 61 h 78"/>
                  <a:gd name="T10" fmla="*/ 25 w 108"/>
                  <a:gd name="T11" fmla="*/ 34 h 78"/>
                  <a:gd name="T12" fmla="*/ 23 w 108"/>
                  <a:gd name="T13" fmla="*/ 27 h 78"/>
                  <a:gd name="T14" fmla="*/ 71 w 108"/>
                  <a:gd name="T15" fmla="*/ 20 h 78"/>
                  <a:gd name="T16" fmla="*/ 73 w 108"/>
                  <a:gd name="T17" fmla="*/ 26 h 78"/>
                  <a:gd name="T18" fmla="*/ 73 w 108"/>
                  <a:gd name="T19" fmla="*/ 26 h 78"/>
                  <a:gd name="T20" fmla="*/ 75 w 108"/>
                  <a:gd name="T21" fmla="*/ 23 h 78"/>
                  <a:gd name="T22" fmla="*/ 25 w 108"/>
                  <a:gd name="T23" fmla="*/ 15 h 78"/>
                  <a:gd name="T24" fmla="*/ 27 w 108"/>
                  <a:gd name="T25" fmla="*/ 20 h 78"/>
                  <a:gd name="T26" fmla="*/ 29 w 108"/>
                  <a:gd name="T27" fmla="*/ 19 h 78"/>
                  <a:gd name="T28" fmla="*/ 33 w 108"/>
                  <a:gd name="T29" fmla="*/ 18 h 78"/>
                  <a:gd name="T30" fmla="*/ 2 w 108"/>
                  <a:gd name="T31" fmla="*/ 14 h 78"/>
                  <a:gd name="T32" fmla="*/ 1 w 108"/>
                  <a:gd name="T33" fmla="*/ 27 h 78"/>
                  <a:gd name="T34" fmla="*/ 4 w 108"/>
                  <a:gd name="T35" fmla="*/ 37 h 78"/>
                  <a:gd name="T36" fmla="*/ 15 w 108"/>
                  <a:gd name="T37" fmla="*/ 46 h 78"/>
                  <a:gd name="T38" fmla="*/ 83 w 108"/>
                  <a:gd name="T39" fmla="*/ 77 h 78"/>
                  <a:gd name="T40" fmla="*/ 87 w 108"/>
                  <a:gd name="T41" fmla="*/ 78 h 78"/>
                  <a:gd name="T42" fmla="*/ 102 w 108"/>
                  <a:gd name="T43" fmla="*/ 72 h 78"/>
                  <a:gd name="T44" fmla="*/ 106 w 108"/>
                  <a:gd name="T45" fmla="*/ 64 h 78"/>
                  <a:gd name="T46" fmla="*/ 102 w 108"/>
                  <a:gd name="T47" fmla="*/ 46 h 78"/>
                  <a:gd name="T48" fmla="*/ 69 w 108"/>
                  <a:gd name="T49" fmla="*/ 29 h 78"/>
                  <a:gd name="T50" fmla="*/ 94 w 108"/>
                  <a:gd name="T51" fmla="*/ 46 h 78"/>
                  <a:gd name="T52" fmla="*/ 102 w 108"/>
                  <a:gd name="T53" fmla="*/ 60 h 78"/>
                  <a:gd name="T54" fmla="*/ 98 w 108"/>
                  <a:gd name="T55" fmla="*/ 69 h 78"/>
                  <a:gd name="T56" fmla="*/ 87 w 108"/>
                  <a:gd name="T57" fmla="*/ 73 h 78"/>
                  <a:gd name="T58" fmla="*/ 17 w 108"/>
                  <a:gd name="T59" fmla="*/ 41 h 78"/>
                  <a:gd name="T60" fmla="*/ 6 w 108"/>
                  <a:gd name="T61" fmla="*/ 30 h 78"/>
                  <a:gd name="T62" fmla="*/ 6 w 108"/>
                  <a:gd name="T63" fmla="*/ 16 h 78"/>
                  <a:gd name="T64" fmla="*/ 47 w 108"/>
                  <a:gd name="T65" fmla="*/ 19 h 78"/>
                  <a:gd name="T66" fmla="*/ 48 w 108"/>
                  <a:gd name="T67" fmla="*/ 22 h 78"/>
                  <a:gd name="T68" fmla="*/ 59 w 108"/>
                  <a:gd name="T69" fmla="*/ 30 h 78"/>
                  <a:gd name="T70" fmla="*/ 39 w 108"/>
                  <a:gd name="T71" fmla="*/ 15 h 78"/>
                  <a:gd name="T72" fmla="*/ 8 w 108"/>
                  <a:gd name="T73" fmla="*/ 7 h 78"/>
                  <a:gd name="T74" fmla="*/ 9 w 108"/>
                  <a:gd name="T75" fmla="*/ 12 h 78"/>
                  <a:gd name="T76" fmla="*/ 8 w 108"/>
                  <a:gd name="T77" fmla="*/ 7 h 78"/>
                  <a:gd name="T78" fmla="*/ 17 w 108"/>
                  <a:gd name="T79" fmla="*/ 2 h 78"/>
                  <a:gd name="T80" fmla="*/ 19 w 108"/>
                  <a:gd name="T81" fmla="*/ 6 h 78"/>
                  <a:gd name="T82" fmla="*/ 25 w 108"/>
                  <a:gd name="T83" fmla="*/ 6 h 78"/>
                  <a:gd name="T84" fmla="*/ 66 w 108"/>
                  <a:gd name="T85" fmla="*/ 22 h 78"/>
                  <a:gd name="T86" fmla="*/ 36 w 108"/>
                  <a:gd name="T87" fmla="*/ 3 h 78"/>
                  <a:gd name="T88" fmla="*/ 24 w 108"/>
                  <a:gd name="T8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8" h="78">
                    <a:moveTo>
                      <a:pt x="19" y="22"/>
                    </a:moveTo>
                    <a:lnTo>
                      <a:pt x="19" y="22"/>
                    </a:lnTo>
                    <a:lnTo>
                      <a:pt x="17" y="27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21" y="37"/>
                    </a:lnTo>
                    <a:lnTo>
                      <a:pt x="27" y="41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81" y="66"/>
                    </a:lnTo>
                    <a:lnTo>
                      <a:pt x="81" y="66"/>
                    </a:lnTo>
                    <a:lnTo>
                      <a:pt x="83" y="65"/>
                    </a:lnTo>
                    <a:lnTo>
                      <a:pt x="83" y="65"/>
                    </a:lnTo>
                    <a:lnTo>
                      <a:pt x="83" y="62"/>
                    </a:lnTo>
                    <a:lnTo>
                      <a:pt x="82" y="61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5" y="34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3" y="27"/>
                    </a:lnTo>
                    <a:lnTo>
                      <a:pt x="24" y="24"/>
                    </a:lnTo>
                    <a:lnTo>
                      <a:pt x="19" y="22"/>
                    </a:lnTo>
                    <a:close/>
                    <a:moveTo>
                      <a:pt x="71" y="20"/>
                    </a:moveTo>
                    <a:lnTo>
                      <a:pt x="71" y="20"/>
                    </a:lnTo>
                    <a:lnTo>
                      <a:pt x="70" y="24"/>
                    </a:lnTo>
                    <a:lnTo>
                      <a:pt x="73" y="26"/>
                    </a:lnTo>
                    <a:lnTo>
                      <a:pt x="73" y="26"/>
                    </a:lnTo>
                    <a:lnTo>
                      <a:pt x="73" y="26"/>
                    </a:lnTo>
                    <a:lnTo>
                      <a:pt x="73" y="26"/>
                    </a:lnTo>
                    <a:lnTo>
                      <a:pt x="75" y="24"/>
                    </a:lnTo>
                    <a:lnTo>
                      <a:pt x="75" y="24"/>
                    </a:lnTo>
                    <a:lnTo>
                      <a:pt x="75" y="23"/>
                    </a:lnTo>
                    <a:lnTo>
                      <a:pt x="74" y="20"/>
                    </a:lnTo>
                    <a:lnTo>
                      <a:pt x="71" y="20"/>
                    </a:lnTo>
                    <a:close/>
                    <a:moveTo>
                      <a:pt x="25" y="15"/>
                    </a:moveTo>
                    <a:lnTo>
                      <a:pt x="25" y="15"/>
                    </a:lnTo>
                    <a:lnTo>
                      <a:pt x="21" y="18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3" y="18"/>
                    </a:lnTo>
                    <a:lnTo>
                      <a:pt x="25" y="15"/>
                    </a:lnTo>
                    <a:close/>
                    <a:moveTo>
                      <a:pt x="2" y="14"/>
                    </a:moveTo>
                    <a:lnTo>
                      <a:pt x="2" y="14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1" y="27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4" y="37"/>
                    </a:lnTo>
                    <a:lnTo>
                      <a:pt x="6" y="39"/>
                    </a:lnTo>
                    <a:lnTo>
                      <a:pt x="10" y="43"/>
                    </a:lnTo>
                    <a:lnTo>
                      <a:pt x="15" y="46"/>
                    </a:lnTo>
                    <a:lnTo>
                      <a:pt x="79" y="76"/>
                    </a:lnTo>
                    <a:lnTo>
                      <a:pt x="79" y="76"/>
                    </a:lnTo>
                    <a:lnTo>
                      <a:pt x="83" y="77"/>
                    </a:lnTo>
                    <a:lnTo>
                      <a:pt x="83" y="77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93" y="77"/>
                    </a:lnTo>
                    <a:lnTo>
                      <a:pt x="98" y="76"/>
                    </a:lnTo>
                    <a:lnTo>
                      <a:pt x="102" y="72"/>
                    </a:lnTo>
                    <a:lnTo>
                      <a:pt x="105" y="68"/>
                    </a:lnTo>
                    <a:lnTo>
                      <a:pt x="105" y="68"/>
                    </a:lnTo>
                    <a:lnTo>
                      <a:pt x="106" y="64"/>
                    </a:lnTo>
                    <a:lnTo>
                      <a:pt x="108" y="60"/>
                    </a:lnTo>
                    <a:lnTo>
                      <a:pt x="106" y="53"/>
                    </a:lnTo>
                    <a:lnTo>
                      <a:pt x="102" y="46"/>
                    </a:lnTo>
                    <a:lnTo>
                      <a:pt x="96" y="42"/>
                    </a:lnTo>
                    <a:lnTo>
                      <a:pt x="69" y="29"/>
                    </a:lnTo>
                    <a:lnTo>
                      <a:pt x="69" y="29"/>
                    </a:lnTo>
                    <a:lnTo>
                      <a:pt x="64" y="33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8" y="50"/>
                    </a:lnTo>
                    <a:lnTo>
                      <a:pt x="101" y="54"/>
                    </a:lnTo>
                    <a:lnTo>
                      <a:pt x="102" y="60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98" y="69"/>
                    </a:lnTo>
                    <a:lnTo>
                      <a:pt x="96" y="70"/>
                    </a:lnTo>
                    <a:lnTo>
                      <a:pt x="91" y="73"/>
                    </a:lnTo>
                    <a:lnTo>
                      <a:pt x="87" y="73"/>
                    </a:lnTo>
                    <a:lnTo>
                      <a:pt x="87" y="73"/>
                    </a:lnTo>
                    <a:lnTo>
                      <a:pt x="81" y="72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0" y="37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5" y="23"/>
                    </a:lnTo>
                    <a:lnTo>
                      <a:pt x="6" y="16"/>
                    </a:lnTo>
                    <a:lnTo>
                      <a:pt x="2" y="14"/>
                    </a:lnTo>
                    <a:close/>
                    <a:moveTo>
                      <a:pt x="35" y="14"/>
                    </a:moveTo>
                    <a:lnTo>
                      <a:pt x="47" y="19"/>
                    </a:lnTo>
                    <a:lnTo>
                      <a:pt x="47" y="19"/>
                    </a:lnTo>
                    <a:lnTo>
                      <a:pt x="48" y="20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7" y="23"/>
                    </a:lnTo>
                    <a:lnTo>
                      <a:pt x="59" y="30"/>
                    </a:lnTo>
                    <a:lnTo>
                      <a:pt x="59" y="30"/>
                    </a:lnTo>
                    <a:lnTo>
                      <a:pt x="63" y="26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5" y="14"/>
                    </a:lnTo>
                    <a:close/>
                    <a:moveTo>
                      <a:pt x="8" y="7"/>
                    </a:moveTo>
                    <a:lnTo>
                      <a:pt x="8" y="7"/>
                    </a:lnTo>
                    <a:lnTo>
                      <a:pt x="5" y="10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3" y="8"/>
                    </a:lnTo>
                    <a:lnTo>
                      <a:pt x="8" y="7"/>
                    </a:lnTo>
                    <a:close/>
                    <a:moveTo>
                      <a:pt x="24" y="0"/>
                    </a:moveTo>
                    <a:lnTo>
                      <a:pt x="24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3" y="3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3" y="7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7" y="18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1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87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 82"/>
              <p:cNvSpPr/>
              <p:nvPr/>
            </p:nvSpPr>
            <p:spPr bwMode="auto">
              <a:xfrm rot="2007898">
                <a:off x="559780" y="4911392"/>
                <a:ext cx="339288" cy="241901"/>
              </a:xfrm>
              <a:custGeom>
                <a:avLst/>
                <a:gdLst>
                  <a:gd name="T0" fmla="*/ 16 w 108"/>
                  <a:gd name="T1" fmla="*/ 2 h 77"/>
                  <a:gd name="T2" fmla="*/ 25 w 108"/>
                  <a:gd name="T3" fmla="*/ 0 h 77"/>
                  <a:gd name="T4" fmla="*/ 35 w 108"/>
                  <a:gd name="T5" fmla="*/ 3 h 77"/>
                  <a:gd name="T6" fmla="*/ 74 w 108"/>
                  <a:gd name="T7" fmla="*/ 21 h 77"/>
                  <a:gd name="T8" fmla="*/ 75 w 108"/>
                  <a:gd name="T9" fmla="*/ 25 h 77"/>
                  <a:gd name="T10" fmla="*/ 74 w 108"/>
                  <a:gd name="T11" fmla="*/ 26 h 77"/>
                  <a:gd name="T12" fmla="*/ 33 w 108"/>
                  <a:gd name="T13" fmla="*/ 7 h 77"/>
                  <a:gd name="T14" fmla="*/ 25 w 108"/>
                  <a:gd name="T15" fmla="*/ 6 h 77"/>
                  <a:gd name="T16" fmla="*/ 18 w 108"/>
                  <a:gd name="T17" fmla="*/ 6 h 77"/>
                  <a:gd name="T18" fmla="*/ 6 w 108"/>
                  <a:gd name="T19" fmla="*/ 15 h 77"/>
                  <a:gd name="T20" fmla="*/ 5 w 108"/>
                  <a:gd name="T21" fmla="*/ 23 h 77"/>
                  <a:gd name="T22" fmla="*/ 6 w 108"/>
                  <a:gd name="T23" fmla="*/ 30 h 77"/>
                  <a:gd name="T24" fmla="*/ 16 w 108"/>
                  <a:gd name="T25" fmla="*/ 41 h 77"/>
                  <a:gd name="T26" fmla="*/ 81 w 108"/>
                  <a:gd name="T27" fmla="*/ 72 h 77"/>
                  <a:gd name="T28" fmla="*/ 91 w 108"/>
                  <a:gd name="T29" fmla="*/ 72 h 77"/>
                  <a:gd name="T30" fmla="*/ 101 w 108"/>
                  <a:gd name="T31" fmla="*/ 65 h 77"/>
                  <a:gd name="T32" fmla="*/ 102 w 108"/>
                  <a:gd name="T33" fmla="*/ 60 h 77"/>
                  <a:gd name="T34" fmla="*/ 98 w 108"/>
                  <a:gd name="T35" fmla="*/ 49 h 77"/>
                  <a:gd name="T36" fmla="*/ 36 w 108"/>
                  <a:gd name="T37" fmla="*/ 19 h 77"/>
                  <a:gd name="T38" fmla="*/ 33 w 108"/>
                  <a:gd name="T39" fmla="*/ 18 h 77"/>
                  <a:gd name="T40" fmla="*/ 29 w 108"/>
                  <a:gd name="T41" fmla="*/ 18 h 77"/>
                  <a:gd name="T42" fmla="*/ 24 w 108"/>
                  <a:gd name="T43" fmla="*/ 23 h 77"/>
                  <a:gd name="T44" fmla="*/ 23 w 108"/>
                  <a:gd name="T45" fmla="*/ 27 h 77"/>
                  <a:gd name="T46" fmla="*/ 23 w 108"/>
                  <a:gd name="T47" fmla="*/ 30 h 77"/>
                  <a:gd name="T48" fmla="*/ 28 w 108"/>
                  <a:gd name="T49" fmla="*/ 35 h 77"/>
                  <a:gd name="T50" fmla="*/ 82 w 108"/>
                  <a:gd name="T51" fmla="*/ 61 h 77"/>
                  <a:gd name="T52" fmla="*/ 83 w 108"/>
                  <a:gd name="T53" fmla="*/ 64 h 77"/>
                  <a:gd name="T54" fmla="*/ 82 w 108"/>
                  <a:gd name="T55" fmla="*/ 65 h 77"/>
                  <a:gd name="T56" fmla="*/ 25 w 108"/>
                  <a:gd name="T57" fmla="*/ 41 h 77"/>
                  <a:gd name="T58" fmla="*/ 21 w 108"/>
                  <a:gd name="T59" fmla="*/ 37 h 77"/>
                  <a:gd name="T60" fmla="*/ 18 w 108"/>
                  <a:gd name="T61" fmla="*/ 31 h 77"/>
                  <a:gd name="T62" fmla="*/ 18 w 108"/>
                  <a:gd name="T63" fmla="*/ 21 h 77"/>
                  <a:gd name="T64" fmla="*/ 23 w 108"/>
                  <a:gd name="T65" fmla="*/ 17 h 77"/>
                  <a:gd name="T66" fmla="*/ 27 w 108"/>
                  <a:gd name="T67" fmla="*/ 14 h 77"/>
                  <a:gd name="T68" fmla="*/ 39 w 108"/>
                  <a:gd name="T69" fmla="*/ 15 h 77"/>
                  <a:gd name="T70" fmla="*/ 95 w 108"/>
                  <a:gd name="T71" fmla="*/ 42 h 77"/>
                  <a:gd name="T72" fmla="*/ 106 w 108"/>
                  <a:gd name="T73" fmla="*/ 53 h 77"/>
                  <a:gd name="T74" fmla="*/ 106 w 108"/>
                  <a:gd name="T75" fmla="*/ 64 h 77"/>
                  <a:gd name="T76" fmla="*/ 105 w 108"/>
                  <a:gd name="T77" fmla="*/ 68 h 77"/>
                  <a:gd name="T78" fmla="*/ 95 w 108"/>
                  <a:gd name="T79" fmla="*/ 76 h 77"/>
                  <a:gd name="T80" fmla="*/ 82 w 108"/>
                  <a:gd name="T81" fmla="*/ 77 h 77"/>
                  <a:gd name="T82" fmla="*/ 78 w 108"/>
                  <a:gd name="T83" fmla="*/ 76 h 77"/>
                  <a:gd name="T84" fmla="*/ 14 w 108"/>
                  <a:gd name="T85" fmla="*/ 45 h 77"/>
                  <a:gd name="T86" fmla="*/ 6 w 108"/>
                  <a:gd name="T87" fmla="*/ 39 h 77"/>
                  <a:gd name="T88" fmla="*/ 1 w 108"/>
                  <a:gd name="T89" fmla="*/ 31 h 77"/>
                  <a:gd name="T90" fmla="*/ 0 w 108"/>
                  <a:gd name="T91" fmla="*/ 27 h 77"/>
                  <a:gd name="T92" fmla="*/ 1 w 108"/>
                  <a:gd name="T93" fmla="*/ 18 h 77"/>
                  <a:gd name="T94" fmla="*/ 2 w 108"/>
                  <a:gd name="T95" fmla="*/ 14 h 77"/>
                  <a:gd name="T96" fmla="*/ 8 w 108"/>
                  <a:gd name="T97" fmla="*/ 6 h 77"/>
                  <a:gd name="T98" fmla="*/ 16 w 108"/>
                  <a:gd name="T99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8" h="77">
                    <a:moveTo>
                      <a:pt x="16" y="2"/>
                    </a:moveTo>
                    <a:lnTo>
                      <a:pt x="16" y="2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5" y="3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5" y="22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4" y="26"/>
                    </a:lnTo>
                    <a:lnTo>
                      <a:pt x="71" y="25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5" y="23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10" y="37"/>
                    </a:lnTo>
                    <a:lnTo>
                      <a:pt x="16" y="41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6" y="73"/>
                    </a:lnTo>
                    <a:lnTo>
                      <a:pt x="91" y="72"/>
                    </a:lnTo>
                    <a:lnTo>
                      <a:pt x="97" y="69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102" y="60"/>
                    </a:lnTo>
                    <a:lnTo>
                      <a:pt x="101" y="54"/>
                    </a:lnTo>
                    <a:lnTo>
                      <a:pt x="98" y="49"/>
                    </a:lnTo>
                    <a:lnTo>
                      <a:pt x="93" y="46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3" y="18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5" y="21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3" y="27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5" y="34"/>
                    </a:lnTo>
                    <a:lnTo>
                      <a:pt x="28" y="35"/>
                    </a:lnTo>
                    <a:lnTo>
                      <a:pt x="82" y="61"/>
                    </a:lnTo>
                    <a:lnTo>
                      <a:pt x="82" y="61"/>
                    </a:lnTo>
                    <a:lnTo>
                      <a:pt x="83" y="62"/>
                    </a:lnTo>
                    <a:lnTo>
                      <a:pt x="83" y="64"/>
                    </a:lnTo>
                    <a:lnTo>
                      <a:pt x="83" y="64"/>
                    </a:lnTo>
                    <a:lnTo>
                      <a:pt x="82" y="65"/>
                    </a:lnTo>
                    <a:lnTo>
                      <a:pt x="79" y="65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1" y="37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7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3" y="17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33" y="14"/>
                    </a:lnTo>
                    <a:lnTo>
                      <a:pt x="39" y="15"/>
                    </a:lnTo>
                    <a:lnTo>
                      <a:pt x="95" y="42"/>
                    </a:lnTo>
                    <a:lnTo>
                      <a:pt x="95" y="42"/>
                    </a:lnTo>
                    <a:lnTo>
                      <a:pt x="102" y="46"/>
                    </a:lnTo>
                    <a:lnTo>
                      <a:pt x="106" y="53"/>
                    </a:lnTo>
                    <a:lnTo>
                      <a:pt x="108" y="60"/>
                    </a:lnTo>
                    <a:lnTo>
                      <a:pt x="106" y="64"/>
                    </a:lnTo>
                    <a:lnTo>
                      <a:pt x="105" y="68"/>
                    </a:lnTo>
                    <a:lnTo>
                      <a:pt x="105" y="68"/>
                    </a:lnTo>
                    <a:lnTo>
                      <a:pt x="101" y="72"/>
                    </a:lnTo>
                    <a:lnTo>
                      <a:pt x="95" y="76"/>
                    </a:lnTo>
                    <a:lnTo>
                      <a:pt x="89" y="77"/>
                    </a:lnTo>
                    <a:lnTo>
                      <a:pt x="82" y="77"/>
                    </a:lnTo>
                    <a:lnTo>
                      <a:pt x="82" y="77"/>
                    </a:lnTo>
                    <a:lnTo>
                      <a:pt x="78" y="7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5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5" y="10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3F3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 83"/>
              <p:cNvSpPr/>
              <p:nvPr/>
            </p:nvSpPr>
            <p:spPr bwMode="auto">
              <a:xfrm rot="2007898">
                <a:off x="559780" y="4911392"/>
                <a:ext cx="339288" cy="241901"/>
              </a:xfrm>
              <a:custGeom>
                <a:avLst/>
                <a:gdLst>
                  <a:gd name="T0" fmla="*/ 16 w 108"/>
                  <a:gd name="T1" fmla="*/ 2 h 77"/>
                  <a:gd name="T2" fmla="*/ 25 w 108"/>
                  <a:gd name="T3" fmla="*/ 0 h 77"/>
                  <a:gd name="T4" fmla="*/ 35 w 108"/>
                  <a:gd name="T5" fmla="*/ 3 h 77"/>
                  <a:gd name="T6" fmla="*/ 74 w 108"/>
                  <a:gd name="T7" fmla="*/ 21 h 77"/>
                  <a:gd name="T8" fmla="*/ 75 w 108"/>
                  <a:gd name="T9" fmla="*/ 25 h 77"/>
                  <a:gd name="T10" fmla="*/ 74 w 108"/>
                  <a:gd name="T11" fmla="*/ 26 h 77"/>
                  <a:gd name="T12" fmla="*/ 33 w 108"/>
                  <a:gd name="T13" fmla="*/ 7 h 77"/>
                  <a:gd name="T14" fmla="*/ 25 w 108"/>
                  <a:gd name="T15" fmla="*/ 6 h 77"/>
                  <a:gd name="T16" fmla="*/ 18 w 108"/>
                  <a:gd name="T17" fmla="*/ 6 h 77"/>
                  <a:gd name="T18" fmla="*/ 6 w 108"/>
                  <a:gd name="T19" fmla="*/ 15 h 77"/>
                  <a:gd name="T20" fmla="*/ 5 w 108"/>
                  <a:gd name="T21" fmla="*/ 23 h 77"/>
                  <a:gd name="T22" fmla="*/ 6 w 108"/>
                  <a:gd name="T23" fmla="*/ 30 h 77"/>
                  <a:gd name="T24" fmla="*/ 16 w 108"/>
                  <a:gd name="T25" fmla="*/ 41 h 77"/>
                  <a:gd name="T26" fmla="*/ 81 w 108"/>
                  <a:gd name="T27" fmla="*/ 72 h 77"/>
                  <a:gd name="T28" fmla="*/ 91 w 108"/>
                  <a:gd name="T29" fmla="*/ 72 h 77"/>
                  <a:gd name="T30" fmla="*/ 101 w 108"/>
                  <a:gd name="T31" fmla="*/ 65 h 77"/>
                  <a:gd name="T32" fmla="*/ 102 w 108"/>
                  <a:gd name="T33" fmla="*/ 60 h 77"/>
                  <a:gd name="T34" fmla="*/ 98 w 108"/>
                  <a:gd name="T35" fmla="*/ 49 h 77"/>
                  <a:gd name="T36" fmla="*/ 36 w 108"/>
                  <a:gd name="T37" fmla="*/ 19 h 77"/>
                  <a:gd name="T38" fmla="*/ 33 w 108"/>
                  <a:gd name="T39" fmla="*/ 18 h 77"/>
                  <a:gd name="T40" fmla="*/ 29 w 108"/>
                  <a:gd name="T41" fmla="*/ 18 h 77"/>
                  <a:gd name="T42" fmla="*/ 24 w 108"/>
                  <a:gd name="T43" fmla="*/ 23 h 77"/>
                  <a:gd name="T44" fmla="*/ 23 w 108"/>
                  <a:gd name="T45" fmla="*/ 27 h 77"/>
                  <a:gd name="T46" fmla="*/ 23 w 108"/>
                  <a:gd name="T47" fmla="*/ 30 h 77"/>
                  <a:gd name="T48" fmla="*/ 28 w 108"/>
                  <a:gd name="T49" fmla="*/ 35 h 77"/>
                  <a:gd name="T50" fmla="*/ 82 w 108"/>
                  <a:gd name="T51" fmla="*/ 61 h 77"/>
                  <a:gd name="T52" fmla="*/ 83 w 108"/>
                  <a:gd name="T53" fmla="*/ 64 h 77"/>
                  <a:gd name="T54" fmla="*/ 82 w 108"/>
                  <a:gd name="T55" fmla="*/ 65 h 77"/>
                  <a:gd name="T56" fmla="*/ 25 w 108"/>
                  <a:gd name="T57" fmla="*/ 41 h 77"/>
                  <a:gd name="T58" fmla="*/ 21 w 108"/>
                  <a:gd name="T59" fmla="*/ 37 h 77"/>
                  <a:gd name="T60" fmla="*/ 18 w 108"/>
                  <a:gd name="T61" fmla="*/ 31 h 77"/>
                  <a:gd name="T62" fmla="*/ 18 w 108"/>
                  <a:gd name="T63" fmla="*/ 21 h 77"/>
                  <a:gd name="T64" fmla="*/ 23 w 108"/>
                  <a:gd name="T65" fmla="*/ 17 h 77"/>
                  <a:gd name="T66" fmla="*/ 27 w 108"/>
                  <a:gd name="T67" fmla="*/ 14 h 77"/>
                  <a:gd name="T68" fmla="*/ 39 w 108"/>
                  <a:gd name="T69" fmla="*/ 15 h 77"/>
                  <a:gd name="T70" fmla="*/ 95 w 108"/>
                  <a:gd name="T71" fmla="*/ 42 h 77"/>
                  <a:gd name="T72" fmla="*/ 106 w 108"/>
                  <a:gd name="T73" fmla="*/ 53 h 77"/>
                  <a:gd name="T74" fmla="*/ 106 w 108"/>
                  <a:gd name="T75" fmla="*/ 64 h 77"/>
                  <a:gd name="T76" fmla="*/ 105 w 108"/>
                  <a:gd name="T77" fmla="*/ 68 h 77"/>
                  <a:gd name="T78" fmla="*/ 95 w 108"/>
                  <a:gd name="T79" fmla="*/ 76 h 77"/>
                  <a:gd name="T80" fmla="*/ 82 w 108"/>
                  <a:gd name="T81" fmla="*/ 77 h 77"/>
                  <a:gd name="T82" fmla="*/ 78 w 108"/>
                  <a:gd name="T83" fmla="*/ 76 h 77"/>
                  <a:gd name="T84" fmla="*/ 14 w 108"/>
                  <a:gd name="T85" fmla="*/ 45 h 77"/>
                  <a:gd name="T86" fmla="*/ 6 w 108"/>
                  <a:gd name="T87" fmla="*/ 39 h 77"/>
                  <a:gd name="T88" fmla="*/ 1 w 108"/>
                  <a:gd name="T89" fmla="*/ 31 h 77"/>
                  <a:gd name="T90" fmla="*/ 0 w 108"/>
                  <a:gd name="T91" fmla="*/ 27 h 77"/>
                  <a:gd name="T92" fmla="*/ 1 w 108"/>
                  <a:gd name="T93" fmla="*/ 18 h 77"/>
                  <a:gd name="T94" fmla="*/ 2 w 108"/>
                  <a:gd name="T95" fmla="*/ 14 h 77"/>
                  <a:gd name="T96" fmla="*/ 8 w 108"/>
                  <a:gd name="T97" fmla="*/ 6 h 77"/>
                  <a:gd name="T98" fmla="*/ 16 w 108"/>
                  <a:gd name="T99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8" h="77">
                    <a:moveTo>
                      <a:pt x="16" y="2"/>
                    </a:moveTo>
                    <a:lnTo>
                      <a:pt x="16" y="2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5" y="3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5" y="22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4" y="26"/>
                    </a:lnTo>
                    <a:lnTo>
                      <a:pt x="71" y="25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5" y="23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10" y="37"/>
                    </a:lnTo>
                    <a:lnTo>
                      <a:pt x="16" y="41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6" y="73"/>
                    </a:lnTo>
                    <a:lnTo>
                      <a:pt x="91" y="72"/>
                    </a:lnTo>
                    <a:lnTo>
                      <a:pt x="97" y="69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102" y="60"/>
                    </a:lnTo>
                    <a:lnTo>
                      <a:pt x="101" y="54"/>
                    </a:lnTo>
                    <a:lnTo>
                      <a:pt x="98" y="49"/>
                    </a:lnTo>
                    <a:lnTo>
                      <a:pt x="93" y="46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3" y="18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5" y="21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3" y="27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5" y="34"/>
                    </a:lnTo>
                    <a:lnTo>
                      <a:pt x="28" y="35"/>
                    </a:lnTo>
                    <a:lnTo>
                      <a:pt x="82" y="61"/>
                    </a:lnTo>
                    <a:lnTo>
                      <a:pt x="82" y="61"/>
                    </a:lnTo>
                    <a:lnTo>
                      <a:pt x="83" y="62"/>
                    </a:lnTo>
                    <a:lnTo>
                      <a:pt x="83" y="64"/>
                    </a:lnTo>
                    <a:lnTo>
                      <a:pt x="83" y="64"/>
                    </a:lnTo>
                    <a:lnTo>
                      <a:pt x="82" y="65"/>
                    </a:lnTo>
                    <a:lnTo>
                      <a:pt x="79" y="65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1" y="37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7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3" y="17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33" y="14"/>
                    </a:lnTo>
                    <a:lnTo>
                      <a:pt x="39" y="15"/>
                    </a:lnTo>
                    <a:lnTo>
                      <a:pt x="95" y="42"/>
                    </a:lnTo>
                    <a:lnTo>
                      <a:pt x="95" y="42"/>
                    </a:lnTo>
                    <a:lnTo>
                      <a:pt x="102" y="46"/>
                    </a:lnTo>
                    <a:lnTo>
                      <a:pt x="106" y="53"/>
                    </a:lnTo>
                    <a:lnTo>
                      <a:pt x="108" y="60"/>
                    </a:lnTo>
                    <a:lnTo>
                      <a:pt x="106" y="64"/>
                    </a:lnTo>
                    <a:lnTo>
                      <a:pt x="105" y="68"/>
                    </a:lnTo>
                    <a:lnTo>
                      <a:pt x="105" y="68"/>
                    </a:lnTo>
                    <a:lnTo>
                      <a:pt x="101" y="72"/>
                    </a:lnTo>
                    <a:lnTo>
                      <a:pt x="95" y="76"/>
                    </a:lnTo>
                    <a:lnTo>
                      <a:pt x="89" y="77"/>
                    </a:lnTo>
                    <a:lnTo>
                      <a:pt x="82" y="77"/>
                    </a:lnTo>
                    <a:lnTo>
                      <a:pt x="82" y="77"/>
                    </a:lnTo>
                    <a:lnTo>
                      <a:pt x="78" y="7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5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5" y="10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6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 87"/>
              <p:cNvSpPr>
                <a:spLocks noEditPoints="1"/>
              </p:cNvSpPr>
              <p:nvPr/>
            </p:nvSpPr>
            <p:spPr bwMode="auto">
              <a:xfrm rot="2007898">
                <a:off x="608217" y="4894787"/>
                <a:ext cx="235618" cy="97390"/>
              </a:xfrm>
              <a:custGeom>
                <a:avLst/>
                <a:gdLst>
                  <a:gd name="T0" fmla="*/ 32 w 75"/>
                  <a:gd name="T1" fmla="*/ 14 h 31"/>
                  <a:gd name="T2" fmla="*/ 27 w 75"/>
                  <a:gd name="T3" fmla="*/ 14 h 31"/>
                  <a:gd name="T4" fmla="*/ 18 w 75"/>
                  <a:gd name="T5" fmla="*/ 21 h 31"/>
                  <a:gd name="T6" fmla="*/ 17 w 75"/>
                  <a:gd name="T7" fmla="*/ 26 h 31"/>
                  <a:gd name="T8" fmla="*/ 24 w 75"/>
                  <a:gd name="T9" fmla="*/ 31 h 31"/>
                  <a:gd name="T10" fmla="*/ 23 w 75"/>
                  <a:gd name="T11" fmla="*/ 30 h 31"/>
                  <a:gd name="T12" fmla="*/ 23 w 75"/>
                  <a:gd name="T13" fmla="*/ 27 h 31"/>
                  <a:gd name="T14" fmla="*/ 24 w 75"/>
                  <a:gd name="T15" fmla="*/ 23 h 31"/>
                  <a:gd name="T16" fmla="*/ 29 w 75"/>
                  <a:gd name="T17" fmla="*/ 18 h 31"/>
                  <a:gd name="T18" fmla="*/ 32 w 75"/>
                  <a:gd name="T19" fmla="*/ 18 h 31"/>
                  <a:gd name="T20" fmla="*/ 36 w 75"/>
                  <a:gd name="T21" fmla="*/ 19 h 31"/>
                  <a:gd name="T22" fmla="*/ 70 w 75"/>
                  <a:gd name="T23" fmla="*/ 30 h 31"/>
                  <a:gd name="T24" fmla="*/ 39 w 75"/>
                  <a:gd name="T25" fmla="*/ 15 h 31"/>
                  <a:gd name="T26" fmla="*/ 24 w 75"/>
                  <a:gd name="T27" fmla="*/ 0 h 31"/>
                  <a:gd name="T28" fmla="*/ 16 w 75"/>
                  <a:gd name="T29" fmla="*/ 2 h 31"/>
                  <a:gd name="T30" fmla="*/ 12 w 75"/>
                  <a:gd name="T31" fmla="*/ 3 h 31"/>
                  <a:gd name="T32" fmla="*/ 5 w 75"/>
                  <a:gd name="T33" fmla="*/ 10 h 31"/>
                  <a:gd name="T34" fmla="*/ 2 w 75"/>
                  <a:gd name="T35" fmla="*/ 14 h 31"/>
                  <a:gd name="T36" fmla="*/ 0 w 75"/>
                  <a:gd name="T37" fmla="*/ 22 h 31"/>
                  <a:gd name="T38" fmla="*/ 1 w 75"/>
                  <a:gd name="T39" fmla="*/ 31 h 31"/>
                  <a:gd name="T40" fmla="*/ 1 w 75"/>
                  <a:gd name="T41" fmla="*/ 31 h 31"/>
                  <a:gd name="T42" fmla="*/ 6 w 75"/>
                  <a:gd name="T43" fmla="*/ 31 h 31"/>
                  <a:gd name="T44" fmla="*/ 6 w 75"/>
                  <a:gd name="T45" fmla="*/ 30 h 31"/>
                  <a:gd name="T46" fmla="*/ 6 w 75"/>
                  <a:gd name="T47" fmla="*/ 15 h 31"/>
                  <a:gd name="T48" fmla="*/ 12 w 75"/>
                  <a:gd name="T49" fmla="*/ 10 h 31"/>
                  <a:gd name="T50" fmla="*/ 18 w 75"/>
                  <a:gd name="T51" fmla="*/ 6 h 31"/>
                  <a:gd name="T52" fmla="*/ 24 w 75"/>
                  <a:gd name="T53" fmla="*/ 6 h 31"/>
                  <a:gd name="T54" fmla="*/ 33 w 75"/>
                  <a:gd name="T55" fmla="*/ 7 h 31"/>
                  <a:gd name="T56" fmla="*/ 71 w 75"/>
                  <a:gd name="T57" fmla="*/ 25 h 31"/>
                  <a:gd name="T58" fmla="*/ 72 w 75"/>
                  <a:gd name="T59" fmla="*/ 26 h 31"/>
                  <a:gd name="T60" fmla="*/ 75 w 75"/>
                  <a:gd name="T61" fmla="*/ 25 h 31"/>
                  <a:gd name="T62" fmla="*/ 74 w 75"/>
                  <a:gd name="T63" fmla="*/ 21 h 31"/>
                  <a:gd name="T64" fmla="*/ 35 w 75"/>
                  <a:gd name="T65" fmla="*/ 3 h 31"/>
                  <a:gd name="T66" fmla="*/ 24 w 75"/>
                  <a:gd name="T6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5" h="31">
                    <a:moveTo>
                      <a:pt x="32" y="14"/>
                    </a:moveTo>
                    <a:lnTo>
                      <a:pt x="32" y="14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3" y="17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17" y="26"/>
                    </a:lnTo>
                    <a:lnTo>
                      <a:pt x="18" y="31"/>
                    </a:lnTo>
                    <a:lnTo>
                      <a:pt x="24" y="31"/>
                    </a:lnTo>
                    <a:lnTo>
                      <a:pt x="24" y="31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3" y="27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5" y="21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6" y="19"/>
                    </a:lnTo>
                    <a:lnTo>
                      <a:pt x="59" y="30"/>
                    </a:lnTo>
                    <a:lnTo>
                      <a:pt x="70" y="30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2" y="14"/>
                    </a:lnTo>
                    <a:close/>
                    <a:moveTo>
                      <a:pt x="24" y="0"/>
                    </a:moveTo>
                    <a:lnTo>
                      <a:pt x="24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5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5" y="23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12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9" y="6"/>
                    </a:lnTo>
                    <a:lnTo>
                      <a:pt x="33" y="7"/>
                    </a:lnTo>
                    <a:lnTo>
                      <a:pt x="71" y="25"/>
                    </a:lnTo>
                    <a:lnTo>
                      <a:pt x="71" y="25"/>
                    </a:lnTo>
                    <a:lnTo>
                      <a:pt x="72" y="26"/>
                    </a:lnTo>
                    <a:lnTo>
                      <a:pt x="72" y="26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5" y="22"/>
                    </a:lnTo>
                    <a:lnTo>
                      <a:pt x="74" y="21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8BC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 89"/>
              <p:cNvSpPr/>
              <p:nvPr/>
            </p:nvSpPr>
            <p:spPr bwMode="auto">
              <a:xfrm rot="2007898">
                <a:off x="608217" y="4894787"/>
                <a:ext cx="235618" cy="97390"/>
              </a:xfrm>
              <a:custGeom>
                <a:avLst/>
                <a:gdLst>
                  <a:gd name="T0" fmla="*/ 24 w 75"/>
                  <a:gd name="T1" fmla="*/ 0 h 31"/>
                  <a:gd name="T2" fmla="*/ 24 w 75"/>
                  <a:gd name="T3" fmla="*/ 0 h 31"/>
                  <a:gd name="T4" fmla="*/ 16 w 75"/>
                  <a:gd name="T5" fmla="*/ 2 h 31"/>
                  <a:gd name="T6" fmla="*/ 16 w 75"/>
                  <a:gd name="T7" fmla="*/ 2 h 31"/>
                  <a:gd name="T8" fmla="*/ 12 w 75"/>
                  <a:gd name="T9" fmla="*/ 3 h 31"/>
                  <a:gd name="T10" fmla="*/ 8 w 75"/>
                  <a:gd name="T11" fmla="*/ 6 h 31"/>
                  <a:gd name="T12" fmla="*/ 5 w 75"/>
                  <a:gd name="T13" fmla="*/ 10 h 31"/>
                  <a:gd name="T14" fmla="*/ 2 w 75"/>
                  <a:gd name="T15" fmla="*/ 14 h 31"/>
                  <a:gd name="T16" fmla="*/ 2 w 75"/>
                  <a:gd name="T17" fmla="*/ 14 h 31"/>
                  <a:gd name="T18" fmla="*/ 1 w 75"/>
                  <a:gd name="T19" fmla="*/ 18 h 31"/>
                  <a:gd name="T20" fmla="*/ 0 w 75"/>
                  <a:gd name="T21" fmla="*/ 22 h 31"/>
                  <a:gd name="T22" fmla="*/ 0 w 75"/>
                  <a:gd name="T23" fmla="*/ 27 h 31"/>
                  <a:gd name="T24" fmla="*/ 1 w 75"/>
                  <a:gd name="T25" fmla="*/ 31 h 31"/>
                  <a:gd name="T26" fmla="*/ 1 w 75"/>
                  <a:gd name="T27" fmla="*/ 31 h 31"/>
                  <a:gd name="T28" fmla="*/ 1 w 75"/>
                  <a:gd name="T29" fmla="*/ 31 h 31"/>
                  <a:gd name="T30" fmla="*/ 6 w 75"/>
                  <a:gd name="T31" fmla="*/ 31 h 31"/>
                  <a:gd name="T32" fmla="*/ 6 w 75"/>
                  <a:gd name="T33" fmla="*/ 31 h 31"/>
                  <a:gd name="T34" fmla="*/ 6 w 75"/>
                  <a:gd name="T35" fmla="*/ 30 h 31"/>
                  <a:gd name="T36" fmla="*/ 6 w 75"/>
                  <a:gd name="T37" fmla="*/ 30 h 31"/>
                  <a:gd name="T38" fmla="*/ 5 w 75"/>
                  <a:gd name="T39" fmla="*/ 23 h 31"/>
                  <a:gd name="T40" fmla="*/ 6 w 75"/>
                  <a:gd name="T41" fmla="*/ 15 h 31"/>
                  <a:gd name="T42" fmla="*/ 6 w 75"/>
                  <a:gd name="T43" fmla="*/ 15 h 31"/>
                  <a:gd name="T44" fmla="*/ 12 w 75"/>
                  <a:gd name="T45" fmla="*/ 10 h 31"/>
                  <a:gd name="T46" fmla="*/ 18 w 75"/>
                  <a:gd name="T47" fmla="*/ 6 h 31"/>
                  <a:gd name="T48" fmla="*/ 18 w 75"/>
                  <a:gd name="T49" fmla="*/ 6 h 31"/>
                  <a:gd name="T50" fmla="*/ 24 w 75"/>
                  <a:gd name="T51" fmla="*/ 6 h 31"/>
                  <a:gd name="T52" fmla="*/ 24 w 75"/>
                  <a:gd name="T53" fmla="*/ 6 h 31"/>
                  <a:gd name="T54" fmla="*/ 29 w 75"/>
                  <a:gd name="T55" fmla="*/ 6 h 31"/>
                  <a:gd name="T56" fmla="*/ 33 w 75"/>
                  <a:gd name="T57" fmla="*/ 7 h 31"/>
                  <a:gd name="T58" fmla="*/ 71 w 75"/>
                  <a:gd name="T59" fmla="*/ 25 h 31"/>
                  <a:gd name="T60" fmla="*/ 71 w 75"/>
                  <a:gd name="T61" fmla="*/ 25 h 31"/>
                  <a:gd name="T62" fmla="*/ 72 w 75"/>
                  <a:gd name="T63" fmla="*/ 26 h 31"/>
                  <a:gd name="T64" fmla="*/ 72 w 75"/>
                  <a:gd name="T65" fmla="*/ 26 h 31"/>
                  <a:gd name="T66" fmla="*/ 75 w 75"/>
                  <a:gd name="T67" fmla="*/ 25 h 31"/>
                  <a:gd name="T68" fmla="*/ 75 w 75"/>
                  <a:gd name="T69" fmla="*/ 25 h 31"/>
                  <a:gd name="T70" fmla="*/ 75 w 75"/>
                  <a:gd name="T71" fmla="*/ 22 h 31"/>
                  <a:gd name="T72" fmla="*/ 74 w 75"/>
                  <a:gd name="T73" fmla="*/ 21 h 31"/>
                  <a:gd name="T74" fmla="*/ 35 w 75"/>
                  <a:gd name="T75" fmla="*/ 3 h 31"/>
                  <a:gd name="T76" fmla="*/ 35 w 75"/>
                  <a:gd name="T77" fmla="*/ 3 h 31"/>
                  <a:gd name="T78" fmla="*/ 29 w 75"/>
                  <a:gd name="T79" fmla="*/ 0 h 31"/>
                  <a:gd name="T80" fmla="*/ 24 w 75"/>
                  <a:gd name="T8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5" h="31">
                    <a:moveTo>
                      <a:pt x="24" y="0"/>
                    </a:moveTo>
                    <a:lnTo>
                      <a:pt x="24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5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5" y="23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12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9" y="6"/>
                    </a:lnTo>
                    <a:lnTo>
                      <a:pt x="33" y="7"/>
                    </a:lnTo>
                    <a:lnTo>
                      <a:pt x="71" y="25"/>
                    </a:lnTo>
                    <a:lnTo>
                      <a:pt x="71" y="25"/>
                    </a:lnTo>
                    <a:lnTo>
                      <a:pt x="72" y="26"/>
                    </a:lnTo>
                    <a:lnTo>
                      <a:pt x="72" y="26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5" y="22"/>
                    </a:lnTo>
                    <a:lnTo>
                      <a:pt x="74" y="21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7" name="Freeform 106"/>
            <p:cNvSpPr/>
            <p:nvPr/>
          </p:nvSpPr>
          <p:spPr bwMode="auto">
            <a:xfrm rot="2007898">
              <a:off x="303489" y="4552109"/>
              <a:ext cx="72257" cy="128806"/>
            </a:xfrm>
            <a:custGeom>
              <a:avLst/>
              <a:gdLst>
                <a:gd name="T0" fmla="*/ 1 w 23"/>
                <a:gd name="T1" fmla="*/ 41 h 41"/>
                <a:gd name="T2" fmla="*/ 23 w 23"/>
                <a:gd name="T3" fmla="*/ 39 h 41"/>
                <a:gd name="T4" fmla="*/ 22 w 23"/>
                <a:gd name="T5" fmla="*/ 0 h 41"/>
                <a:gd name="T6" fmla="*/ 0 w 23"/>
                <a:gd name="T7" fmla="*/ 1 h 41"/>
                <a:gd name="T8" fmla="*/ 1 w 23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1">
                  <a:moveTo>
                    <a:pt x="1" y="41"/>
                  </a:moveTo>
                  <a:lnTo>
                    <a:pt x="23" y="39"/>
                  </a:lnTo>
                  <a:lnTo>
                    <a:pt x="22" y="0"/>
                  </a:lnTo>
                  <a:lnTo>
                    <a:pt x="0" y="1"/>
                  </a:lnTo>
                  <a:lnTo>
                    <a:pt x="1" y="41"/>
                  </a:lnTo>
                  <a:close/>
                </a:path>
              </a:pathLst>
            </a:custGeom>
            <a:solidFill>
              <a:srgbClr val="AD3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6180396" y="811502"/>
            <a:ext cx="4951386" cy="2089060"/>
            <a:chOff x="4703775" y="2384699"/>
            <a:chExt cx="4951386" cy="2089060"/>
          </a:xfrm>
        </p:grpSpPr>
        <p:sp>
          <p:nvSpPr>
            <p:cNvPr id="100" name="圆角矩形 99"/>
            <p:cNvSpPr/>
            <p:nvPr>
              <p:custDataLst>
                <p:tags r:id="rId1"/>
              </p:custDataLst>
            </p:nvPr>
          </p:nvSpPr>
          <p:spPr>
            <a:xfrm rot="20448656">
              <a:off x="4703775" y="2679416"/>
              <a:ext cx="1151984" cy="1151983"/>
            </a:xfrm>
            <a:prstGeom prst="roundRect">
              <a:avLst>
                <a:gd name="adj" fmla="val 15824"/>
              </a:avLst>
            </a:prstGeom>
            <a:solidFill>
              <a:schemeClr val="accent1">
                <a:lumMod val="75000"/>
              </a:schemeClr>
            </a:solidFill>
            <a:ln w="3175"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anchor="ctr">
              <a:normAutofit lnSpcReduction="10000"/>
            </a:bodyPr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6000" b="1" dirty="0">
                  <a:solidFill>
                    <a:srgbClr val="F9F9F9"/>
                  </a:solidFill>
                  <a:latin typeface="方正姚体" pitchFamily="2" charset="-122"/>
                  <a:ea typeface="方正姚体" pitchFamily="2" charset="-122"/>
                </a:rPr>
                <a:t>谢</a:t>
              </a:r>
            </a:p>
          </p:txBody>
        </p:sp>
        <p:sp>
          <p:nvSpPr>
            <p:cNvPr id="101" name="圆角矩形 100"/>
            <p:cNvSpPr/>
            <p:nvPr>
              <p:custDataLst>
                <p:tags r:id="rId2"/>
              </p:custDataLst>
            </p:nvPr>
          </p:nvSpPr>
          <p:spPr>
            <a:xfrm>
              <a:off x="6013429" y="3321776"/>
              <a:ext cx="1151984" cy="1151983"/>
            </a:xfrm>
            <a:prstGeom prst="roundRect">
              <a:avLst>
                <a:gd name="adj" fmla="val 15824"/>
              </a:avLst>
            </a:prstGeom>
            <a:solidFill>
              <a:srgbClr val="FFC000"/>
            </a:solidFill>
            <a:ln w="3175"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anchor="ctr">
              <a:normAutofit lnSpcReduction="10000"/>
            </a:bodyPr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6000" b="1" dirty="0">
                  <a:solidFill>
                    <a:srgbClr val="F9F9F9"/>
                  </a:solidFill>
                  <a:latin typeface="方正姚体" pitchFamily="2" charset="-122"/>
                  <a:ea typeface="方正姚体" pitchFamily="2" charset="-122"/>
                </a:rPr>
                <a:t>谢</a:t>
              </a:r>
            </a:p>
          </p:txBody>
        </p:sp>
        <p:sp>
          <p:nvSpPr>
            <p:cNvPr id="102" name="圆角矩形 101"/>
            <p:cNvSpPr/>
            <p:nvPr>
              <p:custDataLst>
                <p:tags r:id="rId3"/>
              </p:custDataLst>
            </p:nvPr>
          </p:nvSpPr>
          <p:spPr>
            <a:xfrm rot="21130131">
              <a:off x="7179899" y="2384699"/>
              <a:ext cx="1151984" cy="1151983"/>
            </a:xfrm>
            <a:prstGeom prst="roundRect">
              <a:avLst>
                <a:gd name="adj" fmla="val 15824"/>
              </a:avLst>
            </a:prstGeom>
            <a:solidFill>
              <a:srgbClr val="92D050"/>
            </a:solidFill>
            <a:ln w="3175"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anchor="ctr">
              <a:normAutofit lnSpcReduction="10000"/>
            </a:bodyPr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6000" b="1" dirty="0">
                  <a:solidFill>
                    <a:srgbClr val="F9F9F9"/>
                  </a:solidFill>
                  <a:latin typeface="方正姚体" pitchFamily="2" charset="-122"/>
                  <a:ea typeface="方正姚体" pitchFamily="2" charset="-122"/>
                </a:rPr>
                <a:t>观</a:t>
              </a:r>
            </a:p>
          </p:txBody>
        </p:sp>
        <p:sp>
          <p:nvSpPr>
            <p:cNvPr id="103" name="圆角矩形 102"/>
            <p:cNvSpPr/>
            <p:nvPr>
              <p:custDataLst>
                <p:tags r:id="rId4"/>
              </p:custDataLst>
            </p:nvPr>
          </p:nvSpPr>
          <p:spPr>
            <a:xfrm rot="653049">
              <a:off x="8503177" y="2679134"/>
              <a:ext cx="1151984" cy="1151983"/>
            </a:xfrm>
            <a:prstGeom prst="roundRect">
              <a:avLst>
                <a:gd name="adj" fmla="val 15824"/>
              </a:avLst>
            </a:prstGeom>
            <a:solidFill>
              <a:srgbClr val="D88F66"/>
            </a:solidFill>
            <a:ln w="3175"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anchor="ctr">
              <a:normAutofit lnSpcReduction="10000"/>
            </a:bodyPr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6000" b="1" dirty="0">
                  <a:solidFill>
                    <a:srgbClr val="F9F9F9"/>
                  </a:solidFill>
                  <a:latin typeface="方正姚体" pitchFamily="2" charset="-122"/>
                  <a:ea typeface="方正姚体" pitchFamily="2" charset="-122"/>
                </a:rPr>
                <a:t>看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611" y="969278"/>
            <a:ext cx="2823558" cy="4187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85763" y="1480909"/>
            <a:ext cx="4027362" cy="230832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+mn-ea"/>
              </a:rPr>
              <a:t>及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+mn-ea"/>
              </a:rPr>
              <a:t>天祚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+mn-ea"/>
              </a:rPr>
              <a:t>嗣位，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+mn-ea"/>
              </a:rPr>
              <a:t>责贡尤苛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+mn-ea"/>
              </a:rPr>
              <a:t>。又天使所至，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+mn-ea"/>
              </a:rPr>
              <a:t>百般需索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+mn-ea"/>
              </a:rPr>
              <a:t>于部落，稍不奉命，召其长加杖，甚者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+mn-ea"/>
              </a:rPr>
              <a:t>诛之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+mn-ea"/>
              </a:rPr>
              <a:t>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方正隶变_GBK" panose="02000000000000000000" charset="-122"/>
            </a:endParaRPr>
          </a:p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+mn-ea"/>
              </a:rPr>
              <a:t>《永乐大典（卷之五千二百五十一）》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方正隶变_GBK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68543" y="5497220"/>
            <a:ext cx="7707778" cy="461665"/>
          </a:xfrm>
          <a:prstGeom prst="rect">
            <a:avLst/>
          </a:prstGeom>
          <a:solidFill>
            <a:srgbClr val="2F505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</a:rPr>
              <a:t>想一想：这一时期的女真人受到了哪一政权的压迫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</a:rPr>
              <a:t>？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</a:rPr>
              <a:t>            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方正隶变_GBK" panose="020000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73561" y="696247"/>
            <a:ext cx="5766647" cy="4297680"/>
            <a:chOff x="2512" y="-259"/>
            <a:chExt cx="14400" cy="10948"/>
          </a:xfrm>
        </p:grpSpPr>
        <p:pic>
          <p:nvPicPr>
            <p:cNvPr id="84994" name="Picture 2" descr="辽1"/>
            <p:cNvPicPr>
              <a:picLocks noChangeAspect="1"/>
            </p:cNvPicPr>
            <p:nvPr/>
          </p:nvPicPr>
          <p:blipFill>
            <a:blip r:embed="rId2" cstate="print">
              <a:lum bright="-12000" contrast="30000"/>
            </a:blip>
            <a:stretch>
              <a:fillRect/>
            </a:stretch>
          </p:blipFill>
          <p:spPr>
            <a:xfrm>
              <a:off x="2512" y="-259"/>
              <a:ext cx="14400" cy="109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4995" name="Freeform 3"/>
            <p:cNvSpPr/>
            <p:nvPr/>
          </p:nvSpPr>
          <p:spPr>
            <a:xfrm>
              <a:off x="9360" y="4680"/>
              <a:ext cx="4585" cy="5215"/>
            </a:xfrm>
            <a:custGeom>
              <a:avLst/>
              <a:gdLst>
                <a:gd name="txL" fmla="*/ 0 w 1834"/>
                <a:gd name="txT" fmla="*/ 0 h 2086"/>
                <a:gd name="txR" fmla="*/ 1834 w 1834"/>
                <a:gd name="txB" fmla="*/ 2086 h 2086"/>
              </a:gdLst>
              <a:ahLst/>
              <a:cxnLst>
                <a:cxn ang="0">
                  <a:pos x="1152" y="96"/>
                </a:cxn>
                <a:cxn ang="0">
                  <a:pos x="1008" y="0"/>
                </a:cxn>
                <a:cxn ang="0">
                  <a:pos x="912" y="192"/>
                </a:cxn>
                <a:cxn ang="0">
                  <a:pos x="768" y="240"/>
                </a:cxn>
                <a:cxn ang="0">
                  <a:pos x="624" y="336"/>
                </a:cxn>
                <a:cxn ang="0">
                  <a:pos x="432" y="384"/>
                </a:cxn>
                <a:cxn ang="0">
                  <a:pos x="144" y="480"/>
                </a:cxn>
                <a:cxn ang="0">
                  <a:pos x="0" y="480"/>
                </a:cxn>
                <a:cxn ang="0">
                  <a:pos x="240" y="624"/>
                </a:cxn>
                <a:cxn ang="0">
                  <a:pos x="240" y="864"/>
                </a:cxn>
                <a:cxn ang="0">
                  <a:pos x="96" y="1056"/>
                </a:cxn>
                <a:cxn ang="0">
                  <a:pos x="48" y="1296"/>
                </a:cxn>
                <a:cxn ang="0">
                  <a:pos x="192" y="1392"/>
                </a:cxn>
                <a:cxn ang="0">
                  <a:pos x="192" y="1584"/>
                </a:cxn>
                <a:cxn ang="0">
                  <a:pos x="384" y="1536"/>
                </a:cxn>
                <a:cxn ang="0">
                  <a:pos x="329" y="1756"/>
                </a:cxn>
                <a:cxn ang="0">
                  <a:pos x="525" y="1817"/>
                </a:cxn>
                <a:cxn ang="0">
                  <a:pos x="562" y="1927"/>
                </a:cxn>
                <a:cxn ang="0">
                  <a:pos x="807" y="1976"/>
                </a:cxn>
                <a:cxn ang="0">
                  <a:pos x="831" y="2086"/>
                </a:cxn>
                <a:cxn ang="0">
                  <a:pos x="917" y="2001"/>
                </a:cxn>
                <a:cxn ang="0">
                  <a:pos x="1138" y="1915"/>
                </a:cxn>
                <a:cxn ang="0">
                  <a:pos x="1260" y="1841"/>
                </a:cxn>
                <a:cxn ang="0">
                  <a:pos x="1444" y="1768"/>
                </a:cxn>
                <a:cxn ang="0">
                  <a:pos x="1567" y="1633"/>
                </a:cxn>
                <a:cxn ang="0">
                  <a:pos x="1628" y="1510"/>
                </a:cxn>
                <a:cxn ang="0">
                  <a:pos x="1689" y="1425"/>
                </a:cxn>
                <a:cxn ang="0">
                  <a:pos x="1738" y="1278"/>
                </a:cxn>
                <a:cxn ang="0">
                  <a:pos x="1799" y="1167"/>
                </a:cxn>
                <a:cxn ang="0">
                  <a:pos x="1812" y="983"/>
                </a:cxn>
                <a:cxn ang="0">
                  <a:pos x="1701" y="971"/>
                </a:cxn>
                <a:cxn ang="0">
                  <a:pos x="1775" y="873"/>
                </a:cxn>
                <a:cxn ang="0">
                  <a:pos x="1714" y="800"/>
                </a:cxn>
                <a:cxn ang="0">
                  <a:pos x="1616" y="800"/>
                </a:cxn>
                <a:cxn ang="0">
                  <a:pos x="1763" y="751"/>
                </a:cxn>
                <a:cxn ang="0">
                  <a:pos x="1665" y="714"/>
                </a:cxn>
                <a:cxn ang="0">
                  <a:pos x="1603" y="665"/>
                </a:cxn>
                <a:cxn ang="0">
                  <a:pos x="1567" y="591"/>
                </a:cxn>
                <a:cxn ang="0">
                  <a:pos x="1542" y="555"/>
                </a:cxn>
                <a:cxn ang="0">
                  <a:pos x="1714" y="260"/>
                </a:cxn>
                <a:cxn ang="0">
                  <a:pos x="1750" y="187"/>
                </a:cxn>
                <a:cxn ang="0">
                  <a:pos x="1616" y="187"/>
                </a:cxn>
                <a:cxn ang="0">
                  <a:pos x="1542" y="199"/>
                </a:cxn>
                <a:cxn ang="0">
                  <a:pos x="1309" y="126"/>
                </a:cxn>
                <a:cxn ang="0">
                  <a:pos x="1248" y="96"/>
                </a:cxn>
              </a:cxnLst>
              <a:rect l="txL" t="txT" r="txR" b="txB"/>
              <a:pathLst>
                <a:path w="1834" h="2086">
                  <a:moveTo>
                    <a:pt x="1248" y="96"/>
                  </a:moveTo>
                  <a:lnTo>
                    <a:pt x="1152" y="96"/>
                  </a:lnTo>
                  <a:lnTo>
                    <a:pt x="1056" y="96"/>
                  </a:lnTo>
                  <a:lnTo>
                    <a:pt x="1008" y="0"/>
                  </a:lnTo>
                  <a:lnTo>
                    <a:pt x="960" y="96"/>
                  </a:lnTo>
                  <a:lnTo>
                    <a:pt x="912" y="192"/>
                  </a:lnTo>
                  <a:lnTo>
                    <a:pt x="816" y="96"/>
                  </a:lnTo>
                  <a:lnTo>
                    <a:pt x="768" y="240"/>
                  </a:lnTo>
                  <a:lnTo>
                    <a:pt x="720" y="336"/>
                  </a:lnTo>
                  <a:lnTo>
                    <a:pt x="624" y="336"/>
                  </a:lnTo>
                  <a:cubicBezTo>
                    <a:pt x="522" y="387"/>
                    <a:pt x="555" y="407"/>
                    <a:pt x="513" y="371"/>
                  </a:cubicBezTo>
                  <a:lnTo>
                    <a:pt x="432" y="384"/>
                  </a:lnTo>
                  <a:lnTo>
                    <a:pt x="288" y="432"/>
                  </a:lnTo>
                  <a:lnTo>
                    <a:pt x="144" y="480"/>
                  </a:lnTo>
                  <a:lnTo>
                    <a:pt x="96" y="384"/>
                  </a:lnTo>
                  <a:lnTo>
                    <a:pt x="0" y="480"/>
                  </a:lnTo>
                  <a:lnTo>
                    <a:pt x="48" y="576"/>
                  </a:lnTo>
                  <a:lnTo>
                    <a:pt x="240" y="624"/>
                  </a:lnTo>
                  <a:lnTo>
                    <a:pt x="192" y="720"/>
                  </a:lnTo>
                  <a:lnTo>
                    <a:pt x="240" y="864"/>
                  </a:lnTo>
                  <a:lnTo>
                    <a:pt x="144" y="960"/>
                  </a:lnTo>
                  <a:lnTo>
                    <a:pt x="96" y="1056"/>
                  </a:lnTo>
                  <a:lnTo>
                    <a:pt x="96" y="1152"/>
                  </a:lnTo>
                  <a:lnTo>
                    <a:pt x="48" y="1296"/>
                  </a:lnTo>
                  <a:lnTo>
                    <a:pt x="192" y="1296"/>
                  </a:lnTo>
                  <a:lnTo>
                    <a:pt x="192" y="1392"/>
                  </a:lnTo>
                  <a:lnTo>
                    <a:pt x="96" y="1536"/>
                  </a:lnTo>
                  <a:lnTo>
                    <a:pt x="192" y="1584"/>
                  </a:lnTo>
                  <a:lnTo>
                    <a:pt x="288" y="1440"/>
                  </a:lnTo>
                  <a:lnTo>
                    <a:pt x="384" y="1536"/>
                  </a:lnTo>
                  <a:lnTo>
                    <a:pt x="384" y="1632"/>
                  </a:lnTo>
                  <a:cubicBezTo>
                    <a:pt x="361" y="1655"/>
                    <a:pt x="285" y="1712"/>
                    <a:pt x="329" y="1756"/>
                  </a:cubicBezTo>
                  <a:cubicBezTo>
                    <a:pt x="338" y="1765"/>
                    <a:pt x="354" y="1764"/>
                    <a:pt x="366" y="1768"/>
                  </a:cubicBezTo>
                  <a:cubicBezTo>
                    <a:pt x="422" y="1806"/>
                    <a:pt x="454" y="1807"/>
                    <a:pt x="525" y="1817"/>
                  </a:cubicBezTo>
                  <a:cubicBezTo>
                    <a:pt x="533" y="1829"/>
                    <a:pt x="544" y="1840"/>
                    <a:pt x="549" y="1854"/>
                  </a:cubicBezTo>
                  <a:cubicBezTo>
                    <a:pt x="557" y="1877"/>
                    <a:pt x="544" y="1910"/>
                    <a:pt x="562" y="1927"/>
                  </a:cubicBezTo>
                  <a:cubicBezTo>
                    <a:pt x="580" y="1944"/>
                    <a:pt x="611" y="1935"/>
                    <a:pt x="635" y="1939"/>
                  </a:cubicBezTo>
                  <a:cubicBezTo>
                    <a:pt x="745" y="2013"/>
                    <a:pt x="550" y="1890"/>
                    <a:pt x="807" y="1976"/>
                  </a:cubicBezTo>
                  <a:cubicBezTo>
                    <a:pt x="819" y="1980"/>
                    <a:pt x="816" y="2000"/>
                    <a:pt x="819" y="2013"/>
                  </a:cubicBezTo>
                  <a:cubicBezTo>
                    <a:pt x="824" y="2037"/>
                    <a:pt x="827" y="2062"/>
                    <a:pt x="831" y="2086"/>
                  </a:cubicBezTo>
                  <a:cubicBezTo>
                    <a:pt x="843" y="2082"/>
                    <a:pt x="859" y="2083"/>
                    <a:pt x="868" y="2074"/>
                  </a:cubicBezTo>
                  <a:cubicBezTo>
                    <a:pt x="889" y="2053"/>
                    <a:pt x="889" y="2011"/>
                    <a:pt x="917" y="2001"/>
                  </a:cubicBezTo>
                  <a:cubicBezTo>
                    <a:pt x="929" y="1997"/>
                    <a:pt x="942" y="1992"/>
                    <a:pt x="954" y="1988"/>
                  </a:cubicBezTo>
                  <a:cubicBezTo>
                    <a:pt x="983" y="1901"/>
                    <a:pt x="1046" y="1923"/>
                    <a:pt x="1138" y="1915"/>
                  </a:cubicBezTo>
                  <a:cubicBezTo>
                    <a:pt x="1134" y="1874"/>
                    <a:pt x="1108" y="1830"/>
                    <a:pt x="1125" y="1792"/>
                  </a:cubicBezTo>
                  <a:cubicBezTo>
                    <a:pt x="1135" y="1770"/>
                    <a:pt x="1248" y="1833"/>
                    <a:pt x="1260" y="1841"/>
                  </a:cubicBezTo>
                  <a:cubicBezTo>
                    <a:pt x="1338" y="1822"/>
                    <a:pt x="1295" y="1838"/>
                    <a:pt x="1383" y="1780"/>
                  </a:cubicBezTo>
                  <a:cubicBezTo>
                    <a:pt x="1400" y="1769"/>
                    <a:pt x="1424" y="1772"/>
                    <a:pt x="1444" y="1768"/>
                  </a:cubicBezTo>
                  <a:cubicBezTo>
                    <a:pt x="1474" y="1724"/>
                    <a:pt x="1510" y="1699"/>
                    <a:pt x="1554" y="1670"/>
                  </a:cubicBezTo>
                  <a:cubicBezTo>
                    <a:pt x="1558" y="1658"/>
                    <a:pt x="1561" y="1644"/>
                    <a:pt x="1567" y="1633"/>
                  </a:cubicBezTo>
                  <a:cubicBezTo>
                    <a:pt x="1581" y="1607"/>
                    <a:pt x="1616" y="1559"/>
                    <a:pt x="1616" y="1559"/>
                  </a:cubicBezTo>
                  <a:cubicBezTo>
                    <a:pt x="1620" y="1543"/>
                    <a:pt x="1617" y="1523"/>
                    <a:pt x="1628" y="1510"/>
                  </a:cubicBezTo>
                  <a:cubicBezTo>
                    <a:pt x="1636" y="1500"/>
                    <a:pt x="1657" y="1509"/>
                    <a:pt x="1665" y="1498"/>
                  </a:cubicBezTo>
                  <a:cubicBezTo>
                    <a:pt x="1680" y="1477"/>
                    <a:pt x="1689" y="1425"/>
                    <a:pt x="1689" y="1425"/>
                  </a:cubicBezTo>
                  <a:cubicBezTo>
                    <a:pt x="1693" y="1380"/>
                    <a:pt x="1687" y="1333"/>
                    <a:pt x="1701" y="1290"/>
                  </a:cubicBezTo>
                  <a:cubicBezTo>
                    <a:pt x="1705" y="1278"/>
                    <a:pt x="1729" y="1287"/>
                    <a:pt x="1738" y="1278"/>
                  </a:cubicBezTo>
                  <a:cubicBezTo>
                    <a:pt x="1747" y="1269"/>
                    <a:pt x="1744" y="1252"/>
                    <a:pt x="1750" y="1241"/>
                  </a:cubicBezTo>
                  <a:cubicBezTo>
                    <a:pt x="1764" y="1215"/>
                    <a:pt x="1782" y="1192"/>
                    <a:pt x="1799" y="1167"/>
                  </a:cubicBezTo>
                  <a:cubicBezTo>
                    <a:pt x="1807" y="1155"/>
                    <a:pt x="1824" y="1131"/>
                    <a:pt x="1824" y="1131"/>
                  </a:cubicBezTo>
                  <a:cubicBezTo>
                    <a:pt x="1820" y="1082"/>
                    <a:pt x="1834" y="1027"/>
                    <a:pt x="1812" y="983"/>
                  </a:cubicBezTo>
                  <a:cubicBezTo>
                    <a:pt x="1800" y="960"/>
                    <a:pt x="1738" y="959"/>
                    <a:pt x="1738" y="959"/>
                  </a:cubicBezTo>
                  <a:cubicBezTo>
                    <a:pt x="1726" y="963"/>
                    <a:pt x="1714" y="971"/>
                    <a:pt x="1701" y="971"/>
                  </a:cubicBezTo>
                  <a:cubicBezTo>
                    <a:pt x="1686" y="971"/>
                    <a:pt x="1600" y="942"/>
                    <a:pt x="1689" y="971"/>
                  </a:cubicBezTo>
                  <a:cubicBezTo>
                    <a:pt x="1746" y="886"/>
                    <a:pt x="1714" y="914"/>
                    <a:pt x="1775" y="873"/>
                  </a:cubicBezTo>
                  <a:cubicBezTo>
                    <a:pt x="1779" y="861"/>
                    <a:pt x="1792" y="848"/>
                    <a:pt x="1787" y="836"/>
                  </a:cubicBezTo>
                  <a:cubicBezTo>
                    <a:pt x="1780" y="819"/>
                    <a:pt x="1729" y="805"/>
                    <a:pt x="1714" y="800"/>
                  </a:cubicBezTo>
                  <a:cubicBezTo>
                    <a:pt x="1669" y="804"/>
                    <a:pt x="1624" y="812"/>
                    <a:pt x="1579" y="812"/>
                  </a:cubicBezTo>
                  <a:cubicBezTo>
                    <a:pt x="1566" y="812"/>
                    <a:pt x="1604" y="806"/>
                    <a:pt x="1616" y="800"/>
                  </a:cubicBezTo>
                  <a:cubicBezTo>
                    <a:pt x="1629" y="793"/>
                    <a:pt x="1638" y="780"/>
                    <a:pt x="1652" y="775"/>
                  </a:cubicBezTo>
                  <a:cubicBezTo>
                    <a:pt x="1687" y="762"/>
                    <a:pt x="1726" y="760"/>
                    <a:pt x="1763" y="751"/>
                  </a:cubicBezTo>
                  <a:cubicBezTo>
                    <a:pt x="1751" y="743"/>
                    <a:pt x="1740" y="731"/>
                    <a:pt x="1726" y="726"/>
                  </a:cubicBezTo>
                  <a:cubicBezTo>
                    <a:pt x="1707" y="719"/>
                    <a:pt x="1683" y="724"/>
                    <a:pt x="1665" y="714"/>
                  </a:cubicBezTo>
                  <a:cubicBezTo>
                    <a:pt x="1652" y="707"/>
                    <a:pt x="1652" y="686"/>
                    <a:pt x="1640" y="677"/>
                  </a:cubicBezTo>
                  <a:cubicBezTo>
                    <a:pt x="1630" y="669"/>
                    <a:pt x="1615" y="669"/>
                    <a:pt x="1603" y="665"/>
                  </a:cubicBezTo>
                  <a:cubicBezTo>
                    <a:pt x="1595" y="653"/>
                    <a:pt x="1585" y="641"/>
                    <a:pt x="1579" y="628"/>
                  </a:cubicBezTo>
                  <a:cubicBezTo>
                    <a:pt x="1573" y="616"/>
                    <a:pt x="1575" y="601"/>
                    <a:pt x="1567" y="591"/>
                  </a:cubicBezTo>
                  <a:cubicBezTo>
                    <a:pt x="1558" y="580"/>
                    <a:pt x="1538" y="579"/>
                    <a:pt x="1530" y="567"/>
                  </a:cubicBezTo>
                  <a:cubicBezTo>
                    <a:pt x="1527" y="562"/>
                    <a:pt x="1538" y="559"/>
                    <a:pt x="1542" y="555"/>
                  </a:cubicBezTo>
                  <a:cubicBezTo>
                    <a:pt x="1514" y="499"/>
                    <a:pt x="1518" y="524"/>
                    <a:pt x="1518" y="481"/>
                  </a:cubicBezTo>
                  <a:cubicBezTo>
                    <a:pt x="1557" y="374"/>
                    <a:pt x="1603" y="299"/>
                    <a:pt x="1714" y="260"/>
                  </a:cubicBezTo>
                  <a:cubicBezTo>
                    <a:pt x="1722" y="248"/>
                    <a:pt x="1732" y="237"/>
                    <a:pt x="1738" y="224"/>
                  </a:cubicBezTo>
                  <a:cubicBezTo>
                    <a:pt x="1744" y="212"/>
                    <a:pt x="1761" y="194"/>
                    <a:pt x="1750" y="187"/>
                  </a:cubicBezTo>
                  <a:cubicBezTo>
                    <a:pt x="1736" y="178"/>
                    <a:pt x="1717" y="195"/>
                    <a:pt x="1701" y="199"/>
                  </a:cubicBezTo>
                  <a:cubicBezTo>
                    <a:pt x="1673" y="195"/>
                    <a:pt x="1644" y="193"/>
                    <a:pt x="1616" y="187"/>
                  </a:cubicBezTo>
                  <a:cubicBezTo>
                    <a:pt x="1603" y="184"/>
                    <a:pt x="1592" y="173"/>
                    <a:pt x="1579" y="175"/>
                  </a:cubicBezTo>
                  <a:cubicBezTo>
                    <a:pt x="1564" y="177"/>
                    <a:pt x="1554" y="191"/>
                    <a:pt x="1542" y="199"/>
                  </a:cubicBezTo>
                  <a:cubicBezTo>
                    <a:pt x="1495" y="272"/>
                    <a:pt x="1475" y="247"/>
                    <a:pt x="1383" y="236"/>
                  </a:cubicBezTo>
                  <a:cubicBezTo>
                    <a:pt x="1375" y="210"/>
                    <a:pt x="1330" y="140"/>
                    <a:pt x="1309" y="126"/>
                  </a:cubicBezTo>
                  <a:cubicBezTo>
                    <a:pt x="1284" y="110"/>
                    <a:pt x="1251" y="110"/>
                    <a:pt x="1223" y="101"/>
                  </a:cubicBezTo>
                  <a:cubicBezTo>
                    <a:pt x="1241" y="152"/>
                    <a:pt x="1232" y="151"/>
                    <a:pt x="1248" y="96"/>
                  </a:cubicBezTo>
                  <a:close/>
                </a:path>
              </a:pathLst>
            </a:custGeom>
            <a:solidFill>
              <a:schemeClr val="hlink"/>
            </a:solidFill>
            <a:ln w="57150" cap="flat" cmpd="sng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4996" name="Freeform 4"/>
            <p:cNvSpPr/>
            <p:nvPr/>
          </p:nvSpPr>
          <p:spPr>
            <a:xfrm>
              <a:off x="7680" y="3960"/>
              <a:ext cx="3688" cy="1858"/>
            </a:xfrm>
            <a:custGeom>
              <a:avLst/>
              <a:gdLst>
                <a:gd name="txL" fmla="*/ 0 w 1475"/>
                <a:gd name="txT" fmla="*/ 0 h 743"/>
                <a:gd name="txR" fmla="*/ 1475 w 1475"/>
                <a:gd name="txB" fmla="*/ 743 h 743"/>
              </a:gdLst>
              <a:ahLst/>
              <a:cxnLst>
                <a:cxn ang="0">
                  <a:pos x="690" y="686"/>
                </a:cxn>
                <a:cxn ang="0">
                  <a:pos x="678" y="649"/>
                </a:cxn>
                <a:cxn ang="0">
                  <a:pos x="629" y="637"/>
                </a:cxn>
                <a:cxn ang="0">
                  <a:pos x="580" y="539"/>
                </a:cxn>
                <a:cxn ang="0">
                  <a:pos x="531" y="478"/>
                </a:cxn>
                <a:cxn ang="0">
                  <a:pos x="372" y="453"/>
                </a:cxn>
                <a:cxn ang="0">
                  <a:pos x="53" y="392"/>
                </a:cxn>
                <a:cxn ang="0">
                  <a:pos x="114" y="257"/>
                </a:cxn>
                <a:cxn ang="0">
                  <a:pos x="249" y="196"/>
                </a:cxn>
                <a:cxn ang="0">
                  <a:pos x="274" y="159"/>
                </a:cxn>
                <a:cxn ang="0">
                  <a:pos x="311" y="135"/>
                </a:cxn>
                <a:cxn ang="0">
                  <a:pos x="384" y="0"/>
                </a:cxn>
                <a:cxn ang="0">
                  <a:pos x="458" y="12"/>
                </a:cxn>
                <a:cxn ang="0">
                  <a:pos x="580" y="24"/>
                </a:cxn>
                <a:cxn ang="0">
                  <a:pos x="825" y="86"/>
                </a:cxn>
                <a:cxn ang="0">
                  <a:pos x="874" y="135"/>
                </a:cxn>
                <a:cxn ang="0">
                  <a:pos x="899" y="172"/>
                </a:cxn>
                <a:cxn ang="0">
                  <a:pos x="936" y="196"/>
                </a:cxn>
                <a:cxn ang="0">
                  <a:pos x="1070" y="147"/>
                </a:cxn>
                <a:cxn ang="0">
                  <a:pos x="1279" y="122"/>
                </a:cxn>
                <a:cxn ang="0">
                  <a:pos x="1291" y="196"/>
                </a:cxn>
                <a:cxn ang="0">
                  <a:pos x="1328" y="233"/>
                </a:cxn>
                <a:cxn ang="0">
                  <a:pos x="1414" y="319"/>
                </a:cxn>
                <a:cxn ang="0">
                  <a:pos x="1475" y="429"/>
                </a:cxn>
                <a:cxn ang="0">
                  <a:pos x="1463" y="490"/>
                </a:cxn>
                <a:cxn ang="0">
                  <a:pos x="1426" y="502"/>
                </a:cxn>
                <a:cxn ang="0">
                  <a:pos x="1365" y="613"/>
                </a:cxn>
                <a:cxn ang="0">
                  <a:pos x="1266" y="625"/>
                </a:cxn>
                <a:cxn ang="0">
                  <a:pos x="1009" y="686"/>
                </a:cxn>
                <a:cxn ang="0">
                  <a:pos x="899" y="711"/>
                </a:cxn>
                <a:cxn ang="0">
                  <a:pos x="789" y="662"/>
                </a:cxn>
                <a:cxn ang="0">
                  <a:pos x="690" y="686"/>
                </a:cxn>
              </a:cxnLst>
              <a:rect l="txL" t="txT" r="txR" b="txB"/>
              <a:pathLst>
                <a:path w="1475" h="743">
                  <a:moveTo>
                    <a:pt x="690" y="686"/>
                  </a:moveTo>
                  <a:cubicBezTo>
                    <a:pt x="686" y="674"/>
                    <a:pt x="688" y="657"/>
                    <a:pt x="678" y="649"/>
                  </a:cubicBezTo>
                  <a:cubicBezTo>
                    <a:pt x="665" y="638"/>
                    <a:pt x="638" y="651"/>
                    <a:pt x="629" y="637"/>
                  </a:cubicBezTo>
                  <a:cubicBezTo>
                    <a:pt x="555" y="519"/>
                    <a:pt x="671" y="569"/>
                    <a:pt x="580" y="539"/>
                  </a:cubicBezTo>
                  <a:cubicBezTo>
                    <a:pt x="569" y="506"/>
                    <a:pt x="572" y="488"/>
                    <a:pt x="531" y="478"/>
                  </a:cubicBezTo>
                  <a:cubicBezTo>
                    <a:pt x="479" y="465"/>
                    <a:pt x="372" y="453"/>
                    <a:pt x="372" y="453"/>
                  </a:cubicBezTo>
                  <a:cubicBezTo>
                    <a:pt x="285" y="397"/>
                    <a:pt x="149" y="399"/>
                    <a:pt x="53" y="392"/>
                  </a:cubicBezTo>
                  <a:cubicBezTo>
                    <a:pt x="0" y="311"/>
                    <a:pt x="42" y="305"/>
                    <a:pt x="114" y="257"/>
                  </a:cubicBezTo>
                  <a:cubicBezTo>
                    <a:pt x="168" y="221"/>
                    <a:pt x="186" y="208"/>
                    <a:pt x="249" y="196"/>
                  </a:cubicBezTo>
                  <a:cubicBezTo>
                    <a:pt x="257" y="184"/>
                    <a:pt x="263" y="169"/>
                    <a:pt x="274" y="159"/>
                  </a:cubicBezTo>
                  <a:cubicBezTo>
                    <a:pt x="284" y="149"/>
                    <a:pt x="303" y="147"/>
                    <a:pt x="311" y="135"/>
                  </a:cubicBezTo>
                  <a:cubicBezTo>
                    <a:pt x="361" y="54"/>
                    <a:pt x="309" y="49"/>
                    <a:pt x="384" y="0"/>
                  </a:cubicBezTo>
                  <a:cubicBezTo>
                    <a:pt x="409" y="4"/>
                    <a:pt x="433" y="9"/>
                    <a:pt x="458" y="12"/>
                  </a:cubicBezTo>
                  <a:cubicBezTo>
                    <a:pt x="499" y="17"/>
                    <a:pt x="540" y="18"/>
                    <a:pt x="580" y="24"/>
                  </a:cubicBezTo>
                  <a:cubicBezTo>
                    <a:pt x="663" y="36"/>
                    <a:pt x="740" y="73"/>
                    <a:pt x="825" y="86"/>
                  </a:cubicBezTo>
                  <a:cubicBezTo>
                    <a:pt x="854" y="165"/>
                    <a:pt x="815" y="86"/>
                    <a:pt x="874" y="135"/>
                  </a:cubicBezTo>
                  <a:cubicBezTo>
                    <a:pt x="886" y="144"/>
                    <a:pt x="888" y="162"/>
                    <a:pt x="899" y="172"/>
                  </a:cubicBezTo>
                  <a:cubicBezTo>
                    <a:pt x="909" y="182"/>
                    <a:pt x="924" y="188"/>
                    <a:pt x="936" y="196"/>
                  </a:cubicBezTo>
                  <a:cubicBezTo>
                    <a:pt x="1002" y="183"/>
                    <a:pt x="1012" y="166"/>
                    <a:pt x="1070" y="147"/>
                  </a:cubicBezTo>
                  <a:cubicBezTo>
                    <a:pt x="1120" y="73"/>
                    <a:pt x="1119" y="52"/>
                    <a:pt x="1279" y="122"/>
                  </a:cubicBezTo>
                  <a:cubicBezTo>
                    <a:pt x="1302" y="132"/>
                    <a:pt x="1281" y="173"/>
                    <a:pt x="1291" y="196"/>
                  </a:cubicBezTo>
                  <a:cubicBezTo>
                    <a:pt x="1298" y="212"/>
                    <a:pt x="1316" y="221"/>
                    <a:pt x="1328" y="233"/>
                  </a:cubicBezTo>
                  <a:cubicBezTo>
                    <a:pt x="1349" y="297"/>
                    <a:pt x="1348" y="301"/>
                    <a:pt x="1414" y="319"/>
                  </a:cubicBezTo>
                  <a:cubicBezTo>
                    <a:pt x="1443" y="409"/>
                    <a:pt x="1420" y="374"/>
                    <a:pt x="1475" y="429"/>
                  </a:cubicBezTo>
                  <a:cubicBezTo>
                    <a:pt x="1471" y="449"/>
                    <a:pt x="1475" y="473"/>
                    <a:pt x="1463" y="490"/>
                  </a:cubicBezTo>
                  <a:cubicBezTo>
                    <a:pt x="1456" y="501"/>
                    <a:pt x="1432" y="491"/>
                    <a:pt x="1426" y="502"/>
                  </a:cubicBezTo>
                  <a:cubicBezTo>
                    <a:pt x="1380" y="584"/>
                    <a:pt x="1440" y="599"/>
                    <a:pt x="1365" y="613"/>
                  </a:cubicBezTo>
                  <a:cubicBezTo>
                    <a:pt x="1332" y="619"/>
                    <a:pt x="1299" y="621"/>
                    <a:pt x="1266" y="625"/>
                  </a:cubicBezTo>
                  <a:cubicBezTo>
                    <a:pt x="1181" y="653"/>
                    <a:pt x="1094" y="659"/>
                    <a:pt x="1009" y="686"/>
                  </a:cubicBezTo>
                  <a:cubicBezTo>
                    <a:pt x="965" y="716"/>
                    <a:pt x="950" y="728"/>
                    <a:pt x="899" y="711"/>
                  </a:cubicBezTo>
                  <a:cubicBezTo>
                    <a:pt x="821" y="726"/>
                    <a:pt x="809" y="743"/>
                    <a:pt x="789" y="662"/>
                  </a:cubicBezTo>
                  <a:cubicBezTo>
                    <a:pt x="706" y="675"/>
                    <a:pt x="738" y="663"/>
                    <a:pt x="690" y="686"/>
                  </a:cubicBezTo>
                  <a:close/>
                </a:path>
              </a:pathLst>
            </a:custGeom>
            <a:solidFill>
              <a:srgbClr val="FFCC66"/>
            </a:solidFill>
            <a:ln w="571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4997" name="Freeform 5"/>
            <p:cNvSpPr/>
            <p:nvPr/>
          </p:nvSpPr>
          <p:spPr>
            <a:xfrm>
              <a:off x="6078" y="93"/>
              <a:ext cx="9995" cy="4992"/>
            </a:xfrm>
            <a:custGeom>
              <a:avLst/>
              <a:gdLst>
                <a:gd name="txL" fmla="*/ 0 w 3998"/>
                <a:gd name="txT" fmla="*/ 0 h 1997"/>
                <a:gd name="txR" fmla="*/ 3998 w 3998"/>
                <a:gd name="txB" fmla="*/ 1997 h 1997"/>
              </a:gdLst>
              <a:ahLst/>
              <a:cxnLst>
                <a:cxn ang="0">
                  <a:pos x="968" y="1483"/>
                </a:cxn>
                <a:cxn ang="0">
                  <a:pos x="931" y="1360"/>
                </a:cxn>
                <a:cxn ang="0">
                  <a:pos x="808" y="1397"/>
                </a:cxn>
                <a:cxn ang="0">
                  <a:pos x="576" y="1262"/>
                </a:cxn>
                <a:cxn ang="0">
                  <a:pos x="441" y="1176"/>
                </a:cxn>
                <a:cxn ang="0">
                  <a:pos x="367" y="1140"/>
                </a:cxn>
                <a:cxn ang="0">
                  <a:pos x="183" y="1054"/>
                </a:cxn>
                <a:cxn ang="0">
                  <a:pos x="85" y="992"/>
                </a:cxn>
                <a:cxn ang="0">
                  <a:pos x="36" y="919"/>
                </a:cxn>
                <a:cxn ang="0">
                  <a:pos x="110" y="833"/>
                </a:cxn>
                <a:cxn ang="0">
                  <a:pos x="110" y="723"/>
                </a:cxn>
                <a:cxn ang="0">
                  <a:pos x="49" y="674"/>
                </a:cxn>
                <a:cxn ang="0">
                  <a:pos x="208" y="478"/>
                </a:cxn>
                <a:cxn ang="0">
                  <a:pos x="441" y="429"/>
                </a:cxn>
                <a:cxn ang="0">
                  <a:pos x="490" y="564"/>
                </a:cxn>
                <a:cxn ang="0">
                  <a:pos x="588" y="723"/>
                </a:cxn>
                <a:cxn ang="0">
                  <a:pos x="845" y="760"/>
                </a:cxn>
                <a:cxn ang="0">
                  <a:pos x="1054" y="809"/>
                </a:cxn>
                <a:cxn ang="0">
                  <a:pos x="2181" y="613"/>
                </a:cxn>
                <a:cxn ang="0">
                  <a:pos x="2438" y="539"/>
                </a:cxn>
                <a:cxn ang="0">
                  <a:pos x="2512" y="502"/>
                </a:cxn>
                <a:cxn ang="0">
                  <a:pos x="2647" y="392"/>
                </a:cxn>
                <a:cxn ang="0">
                  <a:pos x="2720" y="294"/>
                </a:cxn>
                <a:cxn ang="0">
                  <a:pos x="2598" y="257"/>
                </a:cxn>
                <a:cxn ang="0">
                  <a:pos x="2978" y="98"/>
                </a:cxn>
                <a:cxn ang="0">
                  <a:pos x="3480" y="73"/>
                </a:cxn>
                <a:cxn ang="0">
                  <a:pos x="3639" y="98"/>
                </a:cxn>
                <a:cxn ang="0">
                  <a:pos x="3823" y="37"/>
                </a:cxn>
                <a:cxn ang="0">
                  <a:pos x="3909" y="208"/>
                </a:cxn>
                <a:cxn ang="0">
                  <a:pos x="3995" y="465"/>
                </a:cxn>
                <a:cxn ang="0">
                  <a:pos x="3946" y="649"/>
                </a:cxn>
                <a:cxn ang="0">
                  <a:pos x="3897" y="711"/>
                </a:cxn>
                <a:cxn ang="0">
                  <a:pos x="3905" y="779"/>
                </a:cxn>
                <a:cxn ang="0">
                  <a:pos x="3897" y="858"/>
                </a:cxn>
                <a:cxn ang="0">
                  <a:pos x="3823" y="1078"/>
                </a:cxn>
                <a:cxn ang="0">
                  <a:pos x="3762" y="1201"/>
                </a:cxn>
                <a:cxn ang="0">
                  <a:pos x="3652" y="1287"/>
                </a:cxn>
                <a:cxn ang="0">
                  <a:pos x="3566" y="1311"/>
                </a:cxn>
                <a:cxn ang="0">
                  <a:pos x="3492" y="1421"/>
                </a:cxn>
                <a:cxn ang="0">
                  <a:pos x="3394" y="1630"/>
                </a:cxn>
                <a:cxn ang="0">
                  <a:pos x="3186" y="1654"/>
                </a:cxn>
                <a:cxn ang="0">
                  <a:pos x="3076" y="1716"/>
                </a:cxn>
                <a:cxn ang="0">
                  <a:pos x="3002" y="1789"/>
                </a:cxn>
                <a:cxn ang="0">
                  <a:pos x="2953" y="1850"/>
                </a:cxn>
                <a:cxn ang="0">
                  <a:pos x="2953" y="1728"/>
                </a:cxn>
                <a:cxn ang="0">
                  <a:pos x="2855" y="1691"/>
                </a:cxn>
                <a:cxn ang="0">
                  <a:pos x="2733" y="1801"/>
                </a:cxn>
                <a:cxn ang="0">
                  <a:pos x="2659" y="1875"/>
                </a:cxn>
                <a:cxn ang="0">
                  <a:pos x="2536" y="1948"/>
                </a:cxn>
                <a:cxn ang="0">
                  <a:pos x="2353" y="1887"/>
                </a:cxn>
                <a:cxn ang="0">
                  <a:pos x="2267" y="1875"/>
                </a:cxn>
                <a:cxn ang="0">
                  <a:pos x="2193" y="1997"/>
                </a:cxn>
                <a:cxn ang="0">
                  <a:pos x="2071" y="1912"/>
                </a:cxn>
                <a:cxn ang="0">
                  <a:pos x="1960" y="1765"/>
                </a:cxn>
                <a:cxn ang="0">
                  <a:pos x="1899" y="1691"/>
                </a:cxn>
                <a:cxn ang="0">
                  <a:pos x="1813" y="1617"/>
                </a:cxn>
                <a:cxn ang="0">
                  <a:pos x="1581" y="1752"/>
                </a:cxn>
                <a:cxn ang="0">
                  <a:pos x="1495" y="1679"/>
                </a:cxn>
                <a:cxn ang="0">
                  <a:pos x="1348" y="1593"/>
                </a:cxn>
                <a:cxn ang="0">
                  <a:pos x="980" y="1532"/>
                </a:cxn>
              </a:cxnLst>
              <a:rect l="txL" t="txT" r="txR" b="txB"/>
              <a:pathLst>
                <a:path w="3998" h="1997">
                  <a:moveTo>
                    <a:pt x="980" y="1532"/>
                  </a:moveTo>
                  <a:cubicBezTo>
                    <a:pt x="976" y="1516"/>
                    <a:pt x="975" y="1498"/>
                    <a:pt x="968" y="1483"/>
                  </a:cubicBezTo>
                  <a:cubicBezTo>
                    <a:pt x="962" y="1469"/>
                    <a:pt x="947" y="1460"/>
                    <a:pt x="943" y="1446"/>
                  </a:cubicBezTo>
                  <a:cubicBezTo>
                    <a:pt x="935" y="1418"/>
                    <a:pt x="935" y="1389"/>
                    <a:pt x="931" y="1360"/>
                  </a:cubicBezTo>
                  <a:cubicBezTo>
                    <a:pt x="902" y="1364"/>
                    <a:pt x="873" y="1364"/>
                    <a:pt x="845" y="1372"/>
                  </a:cubicBezTo>
                  <a:cubicBezTo>
                    <a:pt x="831" y="1376"/>
                    <a:pt x="823" y="1397"/>
                    <a:pt x="808" y="1397"/>
                  </a:cubicBezTo>
                  <a:cubicBezTo>
                    <a:pt x="746" y="1397"/>
                    <a:pt x="681" y="1343"/>
                    <a:pt x="625" y="1323"/>
                  </a:cubicBezTo>
                  <a:cubicBezTo>
                    <a:pt x="598" y="1220"/>
                    <a:pt x="636" y="1310"/>
                    <a:pt x="576" y="1262"/>
                  </a:cubicBezTo>
                  <a:cubicBezTo>
                    <a:pt x="537" y="1230"/>
                    <a:pt x="567" y="1213"/>
                    <a:pt x="514" y="1189"/>
                  </a:cubicBezTo>
                  <a:cubicBezTo>
                    <a:pt x="491" y="1179"/>
                    <a:pt x="465" y="1180"/>
                    <a:pt x="441" y="1176"/>
                  </a:cubicBezTo>
                  <a:cubicBezTo>
                    <a:pt x="429" y="1168"/>
                    <a:pt x="417" y="1158"/>
                    <a:pt x="404" y="1152"/>
                  </a:cubicBezTo>
                  <a:cubicBezTo>
                    <a:pt x="392" y="1146"/>
                    <a:pt x="377" y="1148"/>
                    <a:pt x="367" y="1140"/>
                  </a:cubicBezTo>
                  <a:cubicBezTo>
                    <a:pt x="356" y="1131"/>
                    <a:pt x="353" y="1113"/>
                    <a:pt x="343" y="1103"/>
                  </a:cubicBezTo>
                  <a:cubicBezTo>
                    <a:pt x="302" y="1061"/>
                    <a:pt x="236" y="1061"/>
                    <a:pt x="183" y="1054"/>
                  </a:cubicBezTo>
                  <a:cubicBezTo>
                    <a:pt x="159" y="1045"/>
                    <a:pt x="130" y="1045"/>
                    <a:pt x="110" y="1029"/>
                  </a:cubicBezTo>
                  <a:cubicBezTo>
                    <a:pt x="98" y="1020"/>
                    <a:pt x="96" y="1002"/>
                    <a:pt x="85" y="992"/>
                  </a:cubicBezTo>
                  <a:cubicBezTo>
                    <a:pt x="50" y="957"/>
                    <a:pt x="40" y="957"/>
                    <a:pt x="0" y="943"/>
                  </a:cubicBezTo>
                  <a:cubicBezTo>
                    <a:pt x="12" y="935"/>
                    <a:pt x="27" y="930"/>
                    <a:pt x="36" y="919"/>
                  </a:cubicBezTo>
                  <a:cubicBezTo>
                    <a:pt x="83" y="860"/>
                    <a:pt x="7" y="896"/>
                    <a:pt x="85" y="870"/>
                  </a:cubicBezTo>
                  <a:cubicBezTo>
                    <a:pt x="93" y="858"/>
                    <a:pt x="104" y="847"/>
                    <a:pt x="110" y="833"/>
                  </a:cubicBezTo>
                  <a:cubicBezTo>
                    <a:pt x="120" y="810"/>
                    <a:pt x="134" y="760"/>
                    <a:pt x="134" y="760"/>
                  </a:cubicBezTo>
                  <a:cubicBezTo>
                    <a:pt x="126" y="748"/>
                    <a:pt x="116" y="736"/>
                    <a:pt x="110" y="723"/>
                  </a:cubicBezTo>
                  <a:cubicBezTo>
                    <a:pt x="104" y="711"/>
                    <a:pt x="108" y="694"/>
                    <a:pt x="98" y="686"/>
                  </a:cubicBezTo>
                  <a:cubicBezTo>
                    <a:pt x="85" y="675"/>
                    <a:pt x="65" y="678"/>
                    <a:pt x="49" y="674"/>
                  </a:cubicBezTo>
                  <a:cubicBezTo>
                    <a:pt x="65" y="625"/>
                    <a:pt x="81" y="576"/>
                    <a:pt x="98" y="527"/>
                  </a:cubicBezTo>
                  <a:cubicBezTo>
                    <a:pt x="111" y="489"/>
                    <a:pt x="208" y="478"/>
                    <a:pt x="208" y="478"/>
                  </a:cubicBezTo>
                  <a:cubicBezTo>
                    <a:pt x="247" y="439"/>
                    <a:pt x="268" y="434"/>
                    <a:pt x="318" y="416"/>
                  </a:cubicBezTo>
                  <a:cubicBezTo>
                    <a:pt x="359" y="420"/>
                    <a:pt x="400" y="423"/>
                    <a:pt x="441" y="429"/>
                  </a:cubicBezTo>
                  <a:cubicBezTo>
                    <a:pt x="454" y="431"/>
                    <a:pt x="474" y="429"/>
                    <a:pt x="478" y="441"/>
                  </a:cubicBezTo>
                  <a:cubicBezTo>
                    <a:pt x="492" y="480"/>
                    <a:pt x="484" y="523"/>
                    <a:pt x="490" y="564"/>
                  </a:cubicBezTo>
                  <a:cubicBezTo>
                    <a:pt x="497" y="610"/>
                    <a:pt x="545" y="631"/>
                    <a:pt x="576" y="662"/>
                  </a:cubicBezTo>
                  <a:cubicBezTo>
                    <a:pt x="580" y="682"/>
                    <a:pt x="568" y="717"/>
                    <a:pt x="588" y="723"/>
                  </a:cubicBezTo>
                  <a:cubicBezTo>
                    <a:pt x="658" y="745"/>
                    <a:pt x="735" y="725"/>
                    <a:pt x="808" y="735"/>
                  </a:cubicBezTo>
                  <a:cubicBezTo>
                    <a:pt x="823" y="737"/>
                    <a:pt x="831" y="754"/>
                    <a:pt x="845" y="760"/>
                  </a:cubicBezTo>
                  <a:cubicBezTo>
                    <a:pt x="869" y="770"/>
                    <a:pt x="893" y="780"/>
                    <a:pt x="919" y="784"/>
                  </a:cubicBezTo>
                  <a:cubicBezTo>
                    <a:pt x="1022" y="798"/>
                    <a:pt x="977" y="789"/>
                    <a:pt x="1054" y="809"/>
                  </a:cubicBezTo>
                  <a:cubicBezTo>
                    <a:pt x="1778" y="794"/>
                    <a:pt x="1523" y="903"/>
                    <a:pt x="1801" y="723"/>
                  </a:cubicBezTo>
                  <a:cubicBezTo>
                    <a:pt x="1893" y="587"/>
                    <a:pt x="2025" y="621"/>
                    <a:pt x="2181" y="613"/>
                  </a:cubicBezTo>
                  <a:cubicBezTo>
                    <a:pt x="2240" y="597"/>
                    <a:pt x="2308" y="583"/>
                    <a:pt x="2365" y="564"/>
                  </a:cubicBezTo>
                  <a:cubicBezTo>
                    <a:pt x="2389" y="556"/>
                    <a:pt x="2438" y="539"/>
                    <a:pt x="2438" y="539"/>
                  </a:cubicBezTo>
                  <a:cubicBezTo>
                    <a:pt x="2450" y="531"/>
                    <a:pt x="2462" y="521"/>
                    <a:pt x="2475" y="514"/>
                  </a:cubicBezTo>
                  <a:cubicBezTo>
                    <a:pt x="2487" y="508"/>
                    <a:pt x="2501" y="508"/>
                    <a:pt x="2512" y="502"/>
                  </a:cubicBezTo>
                  <a:cubicBezTo>
                    <a:pt x="2538" y="488"/>
                    <a:pt x="2586" y="453"/>
                    <a:pt x="2586" y="453"/>
                  </a:cubicBezTo>
                  <a:cubicBezTo>
                    <a:pt x="2650" y="354"/>
                    <a:pt x="2566" y="473"/>
                    <a:pt x="2647" y="392"/>
                  </a:cubicBezTo>
                  <a:cubicBezTo>
                    <a:pt x="2728" y="311"/>
                    <a:pt x="2609" y="395"/>
                    <a:pt x="2708" y="331"/>
                  </a:cubicBezTo>
                  <a:cubicBezTo>
                    <a:pt x="2712" y="319"/>
                    <a:pt x="2728" y="304"/>
                    <a:pt x="2720" y="294"/>
                  </a:cubicBezTo>
                  <a:cubicBezTo>
                    <a:pt x="2710" y="281"/>
                    <a:pt x="2687" y="287"/>
                    <a:pt x="2671" y="282"/>
                  </a:cubicBezTo>
                  <a:cubicBezTo>
                    <a:pt x="2646" y="275"/>
                    <a:pt x="2622" y="265"/>
                    <a:pt x="2598" y="257"/>
                  </a:cubicBezTo>
                  <a:cubicBezTo>
                    <a:pt x="2566" y="160"/>
                    <a:pt x="2623" y="179"/>
                    <a:pt x="2696" y="159"/>
                  </a:cubicBezTo>
                  <a:cubicBezTo>
                    <a:pt x="2819" y="126"/>
                    <a:pt x="2837" y="112"/>
                    <a:pt x="2978" y="98"/>
                  </a:cubicBezTo>
                  <a:cubicBezTo>
                    <a:pt x="3092" y="59"/>
                    <a:pt x="3204" y="29"/>
                    <a:pt x="3321" y="0"/>
                  </a:cubicBezTo>
                  <a:cubicBezTo>
                    <a:pt x="3410" y="11"/>
                    <a:pt x="3434" y="3"/>
                    <a:pt x="3480" y="73"/>
                  </a:cubicBezTo>
                  <a:cubicBezTo>
                    <a:pt x="3554" y="55"/>
                    <a:pt x="3513" y="56"/>
                    <a:pt x="3603" y="86"/>
                  </a:cubicBezTo>
                  <a:cubicBezTo>
                    <a:pt x="3615" y="90"/>
                    <a:pt x="3639" y="98"/>
                    <a:pt x="3639" y="98"/>
                  </a:cubicBezTo>
                  <a:cubicBezTo>
                    <a:pt x="3693" y="80"/>
                    <a:pt x="3733" y="43"/>
                    <a:pt x="3787" y="24"/>
                  </a:cubicBezTo>
                  <a:cubicBezTo>
                    <a:pt x="3799" y="28"/>
                    <a:pt x="3814" y="28"/>
                    <a:pt x="3823" y="37"/>
                  </a:cubicBezTo>
                  <a:cubicBezTo>
                    <a:pt x="3888" y="102"/>
                    <a:pt x="3776" y="51"/>
                    <a:pt x="3872" y="86"/>
                  </a:cubicBezTo>
                  <a:cubicBezTo>
                    <a:pt x="3887" y="127"/>
                    <a:pt x="3897" y="167"/>
                    <a:pt x="3909" y="208"/>
                  </a:cubicBezTo>
                  <a:cubicBezTo>
                    <a:pt x="3922" y="253"/>
                    <a:pt x="3950" y="307"/>
                    <a:pt x="3958" y="355"/>
                  </a:cubicBezTo>
                  <a:cubicBezTo>
                    <a:pt x="3972" y="443"/>
                    <a:pt x="3956" y="408"/>
                    <a:pt x="3995" y="465"/>
                  </a:cubicBezTo>
                  <a:cubicBezTo>
                    <a:pt x="3991" y="522"/>
                    <a:pt x="3998" y="581"/>
                    <a:pt x="3983" y="637"/>
                  </a:cubicBezTo>
                  <a:cubicBezTo>
                    <a:pt x="3980" y="650"/>
                    <a:pt x="3955" y="640"/>
                    <a:pt x="3946" y="649"/>
                  </a:cubicBezTo>
                  <a:cubicBezTo>
                    <a:pt x="3937" y="658"/>
                    <a:pt x="3942" y="676"/>
                    <a:pt x="3934" y="686"/>
                  </a:cubicBezTo>
                  <a:cubicBezTo>
                    <a:pt x="3925" y="698"/>
                    <a:pt x="3909" y="703"/>
                    <a:pt x="3897" y="711"/>
                  </a:cubicBezTo>
                  <a:cubicBezTo>
                    <a:pt x="3882" y="756"/>
                    <a:pt x="3848" y="861"/>
                    <a:pt x="3848" y="907"/>
                  </a:cubicBezTo>
                  <a:cubicBezTo>
                    <a:pt x="3867" y="864"/>
                    <a:pt x="3878" y="817"/>
                    <a:pt x="3905" y="779"/>
                  </a:cubicBezTo>
                  <a:cubicBezTo>
                    <a:pt x="3913" y="768"/>
                    <a:pt x="3910" y="807"/>
                    <a:pt x="3909" y="821"/>
                  </a:cubicBezTo>
                  <a:cubicBezTo>
                    <a:pt x="3908" y="834"/>
                    <a:pt x="3900" y="845"/>
                    <a:pt x="3897" y="858"/>
                  </a:cubicBezTo>
                  <a:cubicBezTo>
                    <a:pt x="3881" y="932"/>
                    <a:pt x="3888" y="952"/>
                    <a:pt x="3836" y="1005"/>
                  </a:cubicBezTo>
                  <a:cubicBezTo>
                    <a:pt x="3832" y="1029"/>
                    <a:pt x="3835" y="1057"/>
                    <a:pt x="3823" y="1078"/>
                  </a:cubicBezTo>
                  <a:cubicBezTo>
                    <a:pt x="3817" y="1089"/>
                    <a:pt x="3793" y="1079"/>
                    <a:pt x="3787" y="1090"/>
                  </a:cubicBezTo>
                  <a:cubicBezTo>
                    <a:pt x="3768" y="1123"/>
                    <a:pt x="3789" y="1174"/>
                    <a:pt x="3762" y="1201"/>
                  </a:cubicBezTo>
                  <a:cubicBezTo>
                    <a:pt x="3741" y="1222"/>
                    <a:pt x="3709" y="1229"/>
                    <a:pt x="3688" y="1250"/>
                  </a:cubicBezTo>
                  <a:cubicBezTo>
                    <a:pt x="3676" y="1262"/>
                    <a:pt x="3664" y="1275"/>
                    <a:pt x="3652" y="1287"/>
                  </a:cubicBezTo>
                  <a:cubicBezTo>
                    <a:pt x="3628" y="1271"/>
                    <a:pt x="3609" y="1243"/>
                    <a:pt x="3578" y="1274"/>
                  </a:cubicBezTo>
                  <a:cubicBezTo>
                    <a:pt x="3569" y="1283"/>
                    <a:pt x="3572" y="1300"/>
                    <a:pt x="3566" y="1311"/>
                  </a:cubicBezTo>
                  <a:cubicBezTo>
                    <a:pt x="3552" y="1337"/>
                    <a:pt x="3534" y="1360"/>
                    <a:pt x="3517" y="1385"/>
                  </a:cubicBezTo>
                  <a:cubicBezTo>
                    <a:pt x="3509" y="1397"/>
                    <a:pt x="3492" y="1421"/>
                    <a:pt x="3492" y="1421"/>
                  </a:cubicBezTo>
                  <a:cubicBezTo>
                    <a:pt x="3488" y="1454"/>
                    <a:pt x="3488" y="1487"/>
                    <a:pt x="3480" y="1519"/>
                  </a:cubicBezTo>
                  <a:cubicBezTo>
                    <a:pt x="3469" y="1560"/>
                    <a:pt x="3417" y="1595"/>
                    <a:pt x="3394" y="1630"/>
                  </a:cubicBezTo>
                  <a:cubicBezTo>
                    <a:pt x="3364" y="1721"/>
                    <a:pt x="3302" y="1664"/>
                    <a:pt x="3235" y="1642"/>
                  </a:cubicBezTo>
                  <a:cubicBezTo>
                    <a:pt x="3219" y="1646"/>
                    <a:pt x="3202" y="1649"/>
                    <a:pt x="3186" y="1654"/>
                  </a:cubicBezTo>
                  <a:cubicBezTo>
                    <a:pt x="3161" y="1662"/>
                    <a:pt x="3112" y="1679"/>
                    <a:pt x="3112" y="1679"/>
                  </a:cubicBezTo>
                  <a:cubicBezTo>
                    <a:pt x="3100" y="1691"/>
                    <a:pt x="3090" y="1706"/>
                    <a:pt x="3076" y="1716"/>
                  </a:cubicBezTo>
                  <a:cubicBezTo>
                    <a:pt x="3065" y="1723"/>
                    <a:pt x="3049" y="1720"/>
                    <a:pt x="3039" y="1728"/>
                  </a:cubicBezTo>
                  <a:cubicBezTo>
                    <a:pt x="3026" y="1738"/>
                    <a:pt x="3010" y="1772"/>
                    <a:pt x="3002" y="1789"/>
                  </a:cubicBezTo>
                  <a:cubicBezTo>
                    <a:pt x="2990" y="1852"/>
                    <a:pt x="2981" y="1852"/>
                    <a:pt x="2929" y="1887"/>
                  </a:cubicBezTo>
                  <a:cubicBezTo>
                    <a:pt x="2937" y="1875"/>
                    <a:pt x="2957" y="1864"/>
                    <a:pt x="2953" y="1850"/>
                  </a:cubicBezTo>
                  <a:cubicBezTo>
                    <a:pt x="2950" y="1837"/>
                    <a:pt x="2918" y="1851"/>
                    <a:pt x="2916" y="1838"/>
                  </a:cubicBezTo>
                  <a:cubicBezTo>
                    <a:pt x="2911" y="1800"/>
                    <a:pt x="2941" y="1765"/>
                    <a:pt x="2953" y="1728"/>
                  </a:cubicBezTo>
                  <a:cubicBezTo>
                    <a:pt x="2957" y="1716"/>
                    <a:pt x="2965" y="1691"/>
                    <a:pt x="2965" y="1691"/>
                  </a:cubicBezTo>
                  <a:cubicBezTo>
                    <a:pt x="2907" y="1651"/>
                    <a:pt x="2943" y="1662"/>
                    <a:pt x="2855" y="1691"/>
                  </a:cubicBezTo>
                  <a:cubicBezTo>
                    <a:pt x="2843" y="1695"/>
                    <a:pt x="2818" y="1703"/>
                    <a:pt x="2818" y="1703"/>
                  </a:cubicBezTo>
                  <a:cubicBezTo>
                    <a:pt x="2792" y="1743"/>
                    <a:pt x="2760" y="1761"/>
                    <a:pt x="2733" y="1801"/>
                  </a:cubicBezTo>
                  <a:cubicBezTo>
                    <a:pt x="2729" y="1822"/>
                    <a:pt x="2735" y="1848"/>
                    <a:pt x="2720" y="1863"/>
                  </a:cubicBezTo>
                  <a:cubicBezTo>
                    <a:pt x="2705" y="1878"/>
                    <a:pt x="2678" y="1868"/>
                    <a:pt x="2659" y="1875"/>
                  </a:cubicBezTo>
                  <a:cubicBezTo>
                    <a:pt x="2590" y="1900"/>
                    <a:pt x="2653" y="1898"/>
                    <a:pt x="2586" y="1936"/>
                  </a:cubicBezTo>
                  <a:cubicBezTo>
                    <a:pt x="2571" y="1944"/>
                    <a:pt x="2553" y="1944"/>
                    <a:pt x="2536" y="1948"/>
                  </a:cubicBezTo>
                  <a:cubicBezTo>
                    <a:pt x="2483" y="1941"/>
                    <a:pt x="2423" y="1951"/>
                    <a:pt x="2377" y="1924"/>
                  </a:cubicBezTo>
                  <a:cubicBezTo>
                    <a:pt x="2364" y="1917"/>
                    <a:pt x="2363" y="1897"/>
                    <a:pt x="2353" y="1887"/>
                  </a:cubicBezTo>
                  <a:cubicBezTo>
                    <a:pt x="2343" y="1877"/>
                    <a:pt x="2328" y="1871"/>
                    <a:pt x="2316" y="1863"/>
                  </a:cubicBezTo>
                  <a:cubicBezTo>
                    <a:pt x="2300" y="1867"/>
                    <a:pt x="2277" y="1861"/>
                    <a:pt x="2267" y="1875"/>
                  </a:cubicBezTo>
                  <a:cubicBezTo>
                    <a:pt x="2214" y="1949"/>
                    <a:pt x="2292" y="1936"/>
                    <a:pt x="2230" y="1985"/>
                  </a:cubicBezTo>
                  <a:cubicBezTo>
                    <a:pt x="2220" y="1993"/>
                    <a:pt x="2205" y="1993"/>
                    <a:pt x="2193" y="1997"/>
                  </a:cubicBezTo>
                  <a:cubicBezTo>
                    <a:pt x="2170" y="1989"/>
                    <a:pt x="2136" y="1982"/>
                    <a:pt x="2120" y="1961"/>
                  </a:cubicBezTo>
                  <a:cubicBezTo>
                    <a:pt x="2072" y="1901"/>
                    <a:pt x="2152" y="1938"/>
                    <a:pt x="2071" y="1912"/>
                  </a:cubicBezTo>
                  <a:cubicBezTo>
                    <a:pt x="2038" y="1743"/>
                    <a:pt x="2089" y="1926"/>
                    <a:pt x="2022" y="1826"/>
                  </a:cubicBezTo>
                  <a:cubicBezTo>
                    <a:pt x="1973" y="1752"/>
                    <a:pt x="2060" y="1789"/>
                    <a:pt x="1960" y="1765"/>
                  </a:cubicBezTo>
                  <a:cubicBezTo>
                    <a:pt x="1956" y="1744"/>
                    <a:pt x="1961" y="1719"/>
                    <a:pt x="1948" y="1703"/>
                  </a:cubicBezTo>
                  <a:cubicBezTo>
                    <a:pt x="1937" y="1690"/>
                    <a:pt x="1911" y="1703"/>
                    <a:pt x="1899" y="1691"/>
                  </a:cubicBezTo>
                  <a:cubicBezTo>
                    <a:pt x="1887" y="1679"/>
                    <a:pt x="1900" y="1653"/>
                    <a:pt x="1887" y="1642"/>
                  </a:cubicBezTo>
                  <a:cubicBezTo>
                    <a:pt x="1867" y="1625"/>
                    <a:pt x="1813" y="1617"/>
                    <a:pt x="1813" y="1617"/>
                  </a:cubicBezTo>
                  <a:cubicBezTo>
                    <a:pt x="1756" y="1657"/>
                    <a:pt x="1699" y="1680"/>
                    <a:pt x="1630" y="1691"/>
                  </a:cubicBezTo>
                  <a:cubicBezTo>
                    <a:pt x="1627" y="1702"/>
                    <a:pt x="1623" y="1773"/>
                    <a:pt x="1581" y="1752"/>
                  </a:cubicBezTo>
                  <a:cubicBezTo>
                    <a:pt x="1570" y="1746"/>
                    <a:pt x="1576" y="1726"/>
                    <a:pt x="1568" y="1716"/>
                  </a:cubicBezTo>
                  <a:cubicBezTo>
                    <a:pt x="1549" y="1693"/>
                    <a:pt x="1521" y="1687"/>
                    <a:pt x="1495" y="1679"/>
                  </a:cubicBezTo>
                  <a:cubicBezTo>
                    <a:pt x="1491" y="1667"/>
                    <a:pt x="1492" y="1651"/>
                    <a:pt x="1483" y="1642"/>
                  </a:cubicBezTo>
                  <a:cubicBezTo>
                    <a:pt x="1465" y="1624"/>
                    <a:pt x="1370" y="1596"/>
                    <a:pt x="1348" y="1593"/>
                  </a:cubicBezTo>
                  <a:cubicBezTo>
                    <a:pt x="1238" y="1580"/>
                    <a:pt x="1127" y="1568"/>
                    <a:pt x="1017" y="1556"/>
                  </a:cubicBezTo>
                  <a:cubicBezTo>
                    <a:pt x="976" y="1543"/>
                    <a:pt x="980" y="1557"/>
                    <a:pt x="980" y="1532"/>
                  </a:cubicBezTo>
                  <a:close/>
                </a:path>
              </a:pathLst>
            </a:custGeom>
            <a:solidFill>
              <a:srgbClr val="FF99FF"/>
            </a:solidFill>
            <a:ln w="57150" cap="flat" cmpd="sng">
              <a:solidFill>
                <a:srgbClr val="FF66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0118" name="Text Box 6"/>
            <p:cNvSpPr txBox="1">
              <a:spLocks noChangeArrowheads="1"/>
            </p:cNvSpPr>
            <p:nvPr/>
          </p:nvSpPr>
          <p:spPr bwMode="auto">
            <a:xfrm>
              <a:off x="11745" y="6268"/>
              <a:ext cx="1383" cy="2040"/>
            </a:xfrm>
            <a:prstGeom prst="rect">
              <a:avLst/>
            </a:prstGeom>
            <a:noFill/>
            <a:ln w="57150">
              <a:noFill/>
              <a:miter lim="800000"/>
            </a:ln>
            <a:effectLst>
              <a:outerShdw dist="35921" dir="2700000" sy="50000" rotWithShape="0">
                <a:srgbClr val="875B0D"/>
              </a:outerShdw>
            </a:effectLst>
          </p:spPr>
          <p:txBody>
            <a:bodyPr vert="eaVert">
              <a:spAutoFit/>
            </a:bodyPr>
            <a:lstStyle/>
            <a:p>
              <a:pPr marR="0"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1" lang="zh-CN" altLang="en-US" sz="2400" b="1" kern="1200" cap="none" spc="0" normalizeH="0" baseline="0" noProof="0" smtClean="0">
                  <a:solidFill>
                    <a:schemeClr val="tx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北宋</a:t>
              </a:r>
            </a:p>
          </p:txBody>
        </p:sp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>
              <a:off x="8553" y="4356"/>
              <a:ext cx="2654" cy="1176"/>
            </a:xfrm>
            <a:prstGeom prst="rect">
              <a:avLst/>
            </a:prstGeom>
            <a:noFill/>
            <a:ln w="57150">
              <a:noFill/>
              <a:miter lim="800000"/>
            </a:ln>
            <a:effectLst>
              <a:outerShdw dist="35921" dir="2700000" sy="50000" rotWithShape="0">
                <a:srgbClr val="875B0D"/>
              </a:outerShdw>
            </a:effectLst>
          </p:spPr>
          <p:txBody>
            <a:bodyPr wrap="square">
              <a:spAutoFit/>
            </a:bodyPr>
            <a:lstStyle/>
            <a:p>
              <a:pPr marR="0"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1" lang="zh-CN" altLang="en-US" sz="2400" b="1" kern="1200" cap="none" spc="0" normalizeH="0" baseline="0" noProof="0" smtClean="0">
                  <a:solidFill>
                    <a:srgbClr val="0066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西夏</a:t>
              </a:r>
            </a:p>
          </p:txBody>
        </p:sp>
        <p:sp>
          <p:nvSpPr>
            <p:cNvPr id="90120" name="Text Box 8"/>
            <p:cNvSpPr txBox="1">
              <a:spLocks noChangeArrowheads="1"/>
            </p:cNvSpPr>
            <p:nvPr/>
          </p:nvSpPr>
          <p:spPr bwMode="auto">
            <a:xfrm>
              <a:off x="9480" y="2280"/>
              <a:ext cx="5160" cy="1176"/>
            </a:xfrm>
            <a:prstGeom prst="rect">
              <a:avLst/>
            </a:prstGeom>
            <a:noFill/>
            <a:ln w="57150">
              <a:noFill/>
              <a:miter lim="800000"/>
            </a:ln>
            <a:effectLst>
              <a:outerShdw dist="35921" dir="2700000" sy="50000" rotWithShape="0">
                <a:srgbClr val="875B0D"/>
              </a:outerShdw>
            </a:effectLst>
          </p:spPr>
          <p:txBody>
            <a:bodyPr>
              <a:spAutoFit/>
            </a:bodyPr>
            <a:lstStyle/>
            <a:p>
              <a:pPr marR="0"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1" lang="zh-CN" altLang="en-US" sz="2400" b="1" kern="1200" cap="none" spc="0" normalizeH="0" baseline="0" noProof="0" smtClean="0">
                  <a:solidFill>
                    <a:srgbClr val="0066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辽（契丹）</a:t>
              </a:r>
            </a:p>
          </p:txBody>
        </p:sp>
        <p:sp>
          <p:nvSpPr>
            <p:cNvPr id="39944" name="Freeform 8"/>
            <p:cNvSpPr/>
            <p:nvPr/>
          </p:nvSpPr>
          <p:spPr>
            <a:xfrm>
              <a:off x="13295" y="420"/>
              <a:ext cx="2640" cy="4345"/>
            </a:xfrm>
            <a:custGeom>
              <a:avLst/>
              <a:gdLst>
                <a:gd name="txL" fmla="*/ 0 w 1058"/>
                <a:gd name="txT" fmla="*/ 0 h 1761"/>
                <a:gd name="txR" fmla="*/ 1058 w 1058"/>
                <a:gd name="txB" fmla="*/ 1761 h 1761"/>
              </a:gdLst>
              <a:ahLst/>
              <a:cxnLst>
                <a:cxn ang="0">
                  <a:pos x="1389605" y="391691"/>
                </a:cxn>
                <a:cxn ang="0">
                  <a:pos x="1102811" y="675276"/>
                </a:cxn>
                <a:cxn ang="0">
                  <a:pos x="1029924" y="817852"/>
                </a:cxn>
                <a:cxn ang="0">
                  <a:pos x="958622" y="958861"/>
                </a:cxn>
                <a:cxn ang="0">
                  <a:pos x="670243" y="1314517"/>
                </a:cxn>
                <a:cxn ang="0">
                  <a:pos x="383449" y="1740677"/>
                </a:cxn>
                <a:cxn ang="0">
                  <a:pos x="167957" y="2166838"/>
                </a:cxn>
                <a:cxn ang="0">
                  <a:pos x="23767" y="2522493"/>
                </a:cxn>
                <a:cxn ang="0">
                  <a:pos x="23767" y="2735574"/>
                </a:cxn>
                <a:cxn ang="0">
                  <a:pos x="96654" y="2665069"/>
                </a:cxn>
                <a:cxn ang="0">
                  <a:pos x="312146" y="2594565"/>
                </a:cxn>
                <a:cxn ang="0">
                  <a:pos x="598941" y="2381484"/>
                </a:cxn>
                <a:cxn ang="0">
                  <a:pos x="743130" y="2451989"/>
                </a:cxn>
                <a:cxn ang="0">
                  <a:pos x="958622" y="2166838"/>
                </a:cxn>
                <a:cxn ang="0">
                  <a:pos x="1029924" y="1812749"/>
                </a:cxn>
                <a:cxn ang="0">
                  <a:pos x="1174114" y="1812749"/>
                </a:cxn>
                <a:cxn ang="0">
                  <a:pos x="1318303" y="1812749"/>
                </a:cxn>
                <a:cxn ang="0">
                  <a:pos x="1605097" y="1386588"/>
                </a:cxn>
                <a:cxn ang="0">
                  <a:pos x="1605097" y="958861"/>
                </a:cxn>
                <a:cxn ang="0">
                  <a:pos x="1676400" y="675276"/>
                </a:cxn>
                <a:cxn ang="0">
                  <a:pos x="1605097" y="319620"/>
                </a:cxn>
                <a:cxn ang="0">
                  <a:pos x="1533795" y="36036"/>
                </a:cxn>
                <a:cxn ang="0">
                  <a:pos x="1389605" y="106540"/>
                </a:cxn>
                <a:cxn ang="0">
                  <a:pos x="1460908" y="319620"/>
                </a:cxn>
                <a:cxn ang="0">
                  <a:pos x="1389605" y="391691"/>
                </a:cxn>
              </a:cxnLst>
              <a:rect l="txL" t="txT" r="txR" b="txB"/>
              <a:pathLst>
                <a:path w="1058" h="1761">
                  <a:moveTo>
                    <a:pt x="877" y="250"/>
                  </a:moveTo>
                  <a:cubicBezTo>
                    <a:pt x="839" y="288"/>
                    <a:pt x="734" y="386"/>
                    <a:pt x="696" y="431"/>
                  </a:cubicBezTo>
                  <a:cubicBezTo>
                    <a:pt x="658" y="476"/>
                    <a:pt x="665" y="492"/>
                    <a:pt x="650" y="522"/>
                  </a:cubicBezTo>
                  <a:cubicBezTo>
                    <a:pt x="635" y="552"/>
                    <a:pt x="643" y="559"/>
                    <a:pt x="605" y="612"/>
                  </a:cubicBezTo>
                  <a:cubicBezTo>
                    <a:pt x="567" y="665"/>
                    <a:pt x="483" y="756"/>
                    <a:pt x="423" y="839"/>
                  </a:cubicBezTo>
                  <a:cubicBezTo>
                    <a:pt x="363" y="922"/>
                    <a:pt x="295" y="1020"/>
                    <a:pt x="242" y="1111"/>
                  </a:cubicBezTo>
                  <a:cubicBezTo>
                    <a:pt x="189" y="1202"/>
                    <a:pt x="144" y="1300"/>
                    <a:pt x="106" y="1383"/>
                  </a:cubicBezTo>
                  <a:cubicBezTo>
                    <a:pt x="68" y="1466"/>
                    <a:pt x="30" y="1550"/>
                    <a:pt x="15" y="1610"/>
                  </a:cubicBezTo>
                  <a:cubicBezTo>
                    <a:pt x="0" y="1670"/>
                    <a:pt x="7" y="1731"/>
                    <a:pt x="15" y="1746"/>
                  </a:cubicBezTo>
                  <a:cubicBezTo>
                    <a:pt x="23" y="1761"/>
                    <a:pt x="31" y="1716"/>
                    <a:pt x="61" y="1701"/>
                  </a:cubicBezTo>
                  <a:cubicBezTo>
                    <a:pt x="91" y="1686"/>
                    <a:pt x="144" y="1686"/>
                    <a:pt x="197" y="1656"/>
                  </a:cubicBezTo>
                  <a:cubicBezTo>
                    <a:pt x="250" y="1626"/>
                    <a:pt x="333" y="1535"/>
                    <a:pt x="378" y="1520"/>
                  </a:cubicBezTo>
                  <a:cubicBezTo>
                    <a:pt x="423" y="1505"/>
                    <a:pt x="431" y="1588"/>
                    <a:pt x="469" y="1565"/>
                  </a:cubicBezTo>
                  <a:cubicBezTo>
                    <a:pt x="507" y="1542"/>
                    <a:pt x="575" y="1451"/>
                    <a:pt x="605" y="1383"/>
                  </a:cubicBezTo>
                  <a:cubicBezTo>
                    <a:pt x="635" y="1315"/>
                    <a:pt x="627" y="1194"/>
                    <a:pt x="650" y="1157"/>
                  </a:cubicBezTo>
                  <a:cubicBezTo>
                    <a:pt x="673" y="1120"/>
                    <a:pt x="711" y="1157"/>
                    <a:pt x="741" y="1157"/>
                  </a:cubicBezTo>
                  <a:cubicBezTo>
                    <a:pt x="771" y="1157"/>
                    <a:pt x="787" y="1202"/>
                    <a:pt x="832" y="1157"/>
                  </a:cubicBezTo>
                  <a:cubicBezTo>
                    <a:pt x="877" y="1112"/>
                    <a:pt x="983" y="976"/>
                    <a:pt x="1013" y="885"/>
                  </a:cubicBezTo>
                  <a:cubicBezTo>
                    <a:pt x="1043" y="794"/>
                    <a:pt x="1005" y="688"/>
                    <a:pt x="1013" y="612"/>
                  </a:cubicBezTo>
                  <a:cubicBezTo>
                    <a:pt x="1021" y="536"/>
                    <a:pt x="1058" y="499"/>
                    <a:pt x="1058" y="431"/>
                  </a:cubicBezTo>
                  <a:cubicBezTo>
                    <a:pt x="1058" y="363"/>
                    <a:pt x="1028" y="272"/>
                    <a:pt x="1013" y="204"/>
                  </a:cubicBezTo>
                  <a:cubicBezTo>
                    <a:pt x="998" y="136"/>
                    <a:pt x="991" y="46"/>
                    <a:pt x="968" y="23"/>
                  </a:cubicBezTo>
                  <a:cubicBezTo>
                    <a:pt x="945" y="0"/>
                    <a:pt x="885" y="38"/>
                    <a:pt x="877" y="68"/>
                  </a:cubicBezTo>
                  <a:cubicBezTo>
                    <a:pt x="869" y="98"/>
                    <a:pt x="922" y="174"/>
                    <a:pt x="922" y="204"/>
                  </a:cubicBezTo>
                  <a:cubicBezTo>
                    <a:pt x="922" y="234"/>
                    <a:pt x="915" y="212"/>
                    <a:pt x="877" y="250"/>
                  </a:cubicBezTo>
                  <a:close/>
                </a:path>
              </a:pathLst>
            </a:custGeom>
            <a:solidFill>
              <a:srgbClr val="FF66CC">
                <a:alpha val="100000"/>
              </a:srgb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0121" name="Text Box 9"/>
            <p:cNvSpPr txBox="1">
              <a:spLocks noChangeArrowheads="1"/>
            </p:cNvSpPr>
            <p:nvPr/>
          </p:nvSpPr>
          <p:spPr bwMode="auto">
            <a:xfrm>
              <a:off x="13819" y="1989"/>
              <a:ext cx="2254" cy="1176"/>
            </a:xfrm>
            <a:prstGeom prst="rect">
              <a:avLst/>
            </a:prstGeom>
            <a:noFill/>
            <a:ln w="57150">
              <a:noFill/>
              <a:miter lim="800000"/>
            </a:ln>
            <a:effectLst>
              <a:outerShdw dist="35921" dir="2700000" sy="50000" rotWithShape="0">
                <a:srgbClr val="875B0D"/>
              </a:outerShdw>
            </a:effectLst>
          </p:spPr>
          <p:txBody>
            <a:bodyPr wrap="square">
              <a:spAutoFit/>
            </a:bodyPr>
            <a:lstStyle/>
            <a:p>
              <a:pPr marR="0"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1" lang="zh-CN" altLang="en-US" sz="2400" b="1" kern="1200" cap="none" spc="0" normalizeH="0" baseline="0" noProof="0" smtClean="0">
                  <a:solidFill>
                    <a:srgbClr val="00008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女真</a:t>
              </a:r>
            </a:p>
          </p:txBody>
        </p:sp>
      </p:grpSp>
      <p:sp>
        <p:nvSpPr>
          <p:cNvPr id="15" name="TextBox 4"/>
          <p:cNvSpPr txBox="1"/>
          <p:nvPr/>
        </p:nvSpPr>
        <p:spPr>
          <a:xfrm>
            <a:off x="1199456" y="6231345"/>
            <a:ext cx="6015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女真族受到辽的控制和压迫。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一、女真族的崛起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7408" y="756266"/>
            <a:ext cx="3234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（二）建国过程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55440" y="1786003"/>
            <a:ext cx="7549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1.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完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颜阿骨打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完成了女真各部的统一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方正隶变_GBK" panose="02000000000000000000" charset="-122"/>
                <a:sym typeface="Wingdings" panose="05000000000000000000" charset="0"/>
              </a:rPr>
              <a:t>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  <a:cs typeface="方正隶变_GBK" panose="02000000000000000000" charset="-122"/>
              <a:sym typeface="Wingdings" panose="05000000000000000000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2.12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世纪初，阿骨打起兵抗辽，</a:t>
            </a:r>
            <a:r>
              <a:rPr lang="en-US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1115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年金太祖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阿骨打建立政权，国号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大金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  <a:sym typeface="Wingdings" panose="05000000000000000000" charset="0"/>
            </a:endParaRPr>
          </a:p>
        </p:txBody>
      </p:sp>
      <p:pic>
        <p:nvPicPr>
          <p:cNvPr id="14" name="图片 13" descr="阿骨打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050" y="1332341"/>
            <a:ext cx="2321560" cy="261704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9458" y="4435986"/>
            <a:ext cx="10369152" cy="1631216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上曰：“辽以宾铁为号，取其坚也。宾铁虽坚，终亦变坏，惟金不变不坏。金之色白，完颜部色尚白。”于是国号大金，改元收国。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——[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脱脱等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金史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卷二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太祖本纪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一、女真族的崛起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3377" y="725234"/>
            <a:ext cx="3234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（三）发展措施</a:t>
            </a:r>
          </a:p>
        </p:txBody>
      </p:sp>
      <p:sp>
        <p:nvSpPr>
          <p:cNvPr id="4" name="矩形 3"/>
          <p:cNvSpPr/>
          <p:nvPr/>
        </p:nvSpPr>
        <p:spPr>
          <a:xfrm>
            <a:off x="695400" y="1412777"/>
            <a:ext cx="7927975" cy="156235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1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1.</a:t>
            </a:r>
            <a:r>
              <a:rPr kumimoji="0" lang="zh-CN" altLang="en-US" sz="240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模仿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中原王朝制度，改革女真部落军政</a:t>
            </a:r>
            <a:r>
              <a:rPr kumimoji="0" lang="zh-CN" altLang="en-US" sz="240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体制</a:t>
            </a:r>
            <a:endParaRPr kumimoji="0" lang="en-US" altLang="zh-CN" sz="2400" b="1" i="0" u="none" strike="noStrike" kern="1200" cap="none" spc="0" normalizeH="0" baseline="0" noProof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rtl="0">
              <a:defRPr/>
            </a:pPr>
            <a:r>
              <a:rPr lang="en-US" altLang="zh-CN" sz="2400" b="1" noProof="1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2.</a:t>
            </a:r>
            <a:r>
              <a:rPr lang="zh-CN" altLang="en-US" sz="2400" b="1" noProof="1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颁行</a:t>
            </a:r>
            <a:r>
              <a:rPr lang="zh-CN" altLang="en-US" sz="24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女真文字</a:t>
            </a:r>
          </a:p>
          <a:p>
            <a:pPr rtl="0">
              <a:defRPr/>
            </a:pPr>
            <a:r>
              <a:rPr lang="en-US" altLang="zh-CN" sz="2400" b="1" noProof="1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3.</a:t>
            </a:r>
            <a:r>
              <a:rPr lang="zh-CN" altLang="en-US" sz="2400" b="1" noProof="1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发展生产</a:t>
            </a:r>
            <a:endParaRPr lang="zh-CN" altLang="en-US" sz="2400" b="1" noProof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70405" y="2320185"/>
            <a:ext cx="4321175" cy="83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33059" y="3063028"/>
            <a:ext cx="4321175" cy="842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25080" y="4079011"/>
            <a:ext cx="456692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u="sng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勤于学习、善于改革是永葆国家活力的秘诀；从历史角度证明，改革开放的正确性</a:t>
            </a:r>
            <a:endParaRPr lang="zh-CN" altLang="en-US" sz="2400" b="1" u="sng" dirty="0">
              <a:solidFill>
                <a:schemeClr val="accent3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一、女真族的崛起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5400" y="3063028"/>
            <a:ext cx="6547867" cy="3660869"/>
            <a:chOff x="969009" y="3063028"/>
            <a:chExt cx="6547867" cy="3660869"/>
          </a:xfrm>
        </p:grpSpPr>
        <p:pic>
          <p:nvPicPr>
            <p:cNvPr id="5" name="图片 4" descr="3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9009" y="3063028"/>
              <a:ext cx="2465071" cy="3166745"/>
            </a:xfrm>
            <a:prstGeom prst="rect">
              <a:avLst/>
            </a:prstGeom>
          </p:spPr>
        </p:pic>
        <p:pic>
          <p:nvPicPr>
            <p:cNvPr id="7" name="图片 6" descr="金文字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2396" y="3096121"/>
              <a:ext cx="2824480" cy="3166111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415480" y="6204728"/>
              <a:ext cx="180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汉族文字</a:t>
              </a:r>
            </a:p>
          </p:txBody>
        </p:sp>
        <p:sp>
          <p:nvSpPr>
            <p:cNvPr id="2" name="矩形 1"/>
            <p:cNvSpPr/>
            <p:nvPr/>
          </p:nvSpPr>
          <p:spPr>
            <a:xfrm>
              <a:off x="5405620" y="6262232"/>
              <a:ext cx="14221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tx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女真文字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" grpId="0" bldLvl="0" animBg="1"/>
      <p:bldP spid="13" grpId="0" bldLvl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矩形 8"/>
          <p:cNvSpPr/>
          <p:nvPr/>
        </p:nvSpPr>
        <p:spPr>
          <a:xfrm>
            <a:off x="983432" y="1840605"/>
            <a:ext cx="611716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天祚皇帝，耽酒嗜音，禽色俱荒。斥逐忠良，任用群小。远近生灵，悉被苛政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——《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全辽文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063552" y="3789040"/>
            <a:ext cx="3960440" cy="424732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fontAlgn="auto">
              <a:lnSpc>
                <a:spcPct val="90000"/>
              </a:lnSpc>
            </a:pPr>
            <a:r>
              <a:rPr lang="zh-CN" altLang="en-US" sz="24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统治</a:t>
            </a:r>
            <a:r>
              <a:rPr lang="zh-CN" sz="24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腐败无能，社会动荡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86227" y="878433"/>
            <a:ext cx="221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1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：背景</a:t>
            </a:r>
            <a:endParaRPr lang="en-US" altLang="zh-CN" sz="2800" b="1" dirty="0">
              <a:solidFill>
                <a:schemeClr val="accent3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二、金灭辽及北宋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824192" y="1052736"/>
            <a:ext cx="3691890" cy="3319145"/>
            <a:chOff x="8346" y="1025"/>
            <a:chExt cx="5814" cy="52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46" y="1025"/>
              <a:ext cx="5814" cy="5227"/>
            </a:xfrm>
            <a:prstGeom prst="rect">
              <a:avLst/>
            </a:prstGeom>
          </p:spPr>
        </p:pic>
        <p:sp>
          <p:nvSpPr>
            <p:cNvPr id="17417" name="椭圆 90119"/>
            <p:cNvSpPr/>
            <p:nvPr/>
          </p:nvSpPr>
          <p:spPr>
            <a:xfrm rot="19260000">
              <a:off x="11644" y="2179"/>
              <a:ext cx="2402" cy="686"/>
            </a:xfrm>
            <a:prstGeom prst="ellipse">
              <a:avLst/>
            </a:prstGeom>
            <a:solidFill>
              <a:srgbClr val="FFFF99">
                <a:alpha val="32941"/>
              </a:srgbClr>
            </a:solidFill>
            <a:ln w="38100" cap="flat" cmpd="sng">
              <a:solidFill>
                <a:schemeClr val="hlink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799" y="1173"/>
              <a:ext cx="4448" cy="6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 anchor="t">
              <a:spAutoFit/>
            </a:bodyPr>
            <a:lstStyle/>
            <a:p>
              <a:pPr lvl="0" algn="l">
                <a:lnSpc>
                  <a:spcPct val="90000"/>
                </a:lnSpc>
              </a:pPr>
              <a:r>
                <a:rPr lang="zh-CN" altLang="en-US" sz="24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ea"/>
                </a:rPr>
                <a:t>女真势力迅速壮大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5377596" y="1077450"/>
            <a:ext cx="6379633" cy="39333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宋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徽宗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赵佶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（1082年-1135年），</a:t>
            </a:r>
            <a:r>
              <a:rPr lang="zh-CN" altLang="en-US" sz="2400" b="1" dirty="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宋朝第八位皇帝，书画家，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自创一种书法字体，称为“</a:t>
            </a:r>
            <a:r>
              <a:rPr lang="zh-CN" altLang="en-US" sz="2400" b="1" dirty="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瘦金体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”。宋徽宗自幼就爱好笔墨、丹青、骑马、射箭、蹴鞠，在书法、绘画等方面颇有天赋。</a:t>
            </a:r>
            <a:r>
              <a:rPr lang="zh-CN" altLang="en-US" sz="2400" b="1" dirty="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靖康元年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（1126年），金军兵临城下，受李纲之言，禅让给太子赵桓，靖康二年，与</a:t>
            </a:r>
            <a:r>
              <a:rPr lang="zh-CN" altLang="en-US" sz="2400" b="1" dirty="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钦宗赵桓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被</a:t>
            </a:r>
            <a:r>
              <a:rPr lang="zh-CN" altLang="en-US" sz="2400" b="1" dirty="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金人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掳去。金天会十三年死于五国城，时年54岁。</a:t>
            </a:r>
          </a:p>
        </p:txBody>
      </p:sp>
      <p:sp>
        <p:nvSpPr>
          <p:cNvPr id="72711" name="Rectangle 27"/>
          <p:cNvSpPr/>
          <p:nvPr/>
        </p:nvSpPr>
        <p:spPr>
          <a:xfrm>
            <a:off x="2639616" y="5371888"/>
            <a:ext cx="8873067" cy="504369"/>
          </a:xfrm>
          <a:prstGeom prst="rect">
            <a:avLst/>
          </a:prstGeom>
          <a:solidFill>
            <a:srgbClr val="336600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“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徽宗诸事皆能，独不能为君尔！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”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 ——《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宋史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》</a:t>
            </a:r>
            <a:endParaRPr lang="en-US" altLang="zh-CN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</p:txBody>
      </p:sp>
      <p:pic>
        <p:nvPicPr>
          <p:cNvPr id="11" name="图片 10" descr="bd315c6034a85edf241d380048540923dd54750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384" y="836712"/>
            <a:ext cx="4059887" cy="3860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/>
          <p:cNvSpPr txBox="1"/>
          <p:nvPr/>
        </p:nvSpPr>
        <p:spPr>
          <a:xfrm>
            <a:off x="2639616" y="6237312"/>
            <a:ext cx="3960440" cy="424732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fontAlgn="auto">
              <a:lnSpc>
                <a:spcPct val="90000"/>
              </a:lnSpc>
            </a:pPr>
            <a:r>
              <a:rPr lang="zh-CN" altLang="en-US" sz="24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统治</a:t>
            </a:r>
            <a:r>
              <a:rPr lang="zh-CN" sz="24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腐败无能，社会动荡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二、金灭辽及北宋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96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2711" grpId="0" bldLvl="0" animBg="1"/>
      <p:bldP spid="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351584" y="5157192"/>
            <a:ext cx="7918209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宋徽宗赵佶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[</a:t>
            </a:r>
            <a:r>
              <a:rPr lang="en-US" altLang="zh-CN" sz="2800" dirty="0" err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jí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]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的书画名作瑞鹤图</a:t>
            </a:r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瘦金体</a:t>
            </a:r>
          </a:p>
        </p:txBody>
      </p:sp>
      <p:sp>
        <p:nvSpPr>
          <p:cNvPr id="11" name="矩形 10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dirty="0">
              <a:solidFill>
                <a:schemeClr val="tx1"/>
              </a:solidFill>
              <a:latin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340768"/>
            <a:ext cx="10337442" cy="36673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49314" y="0"/>
            <a:ext cx="26212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二、金灭辽及北宋</a:t>
            </a:r>
            <a:endParaRPr lang="zh-CN" altLang="en-US" sz="2400" b="1" dirty="0" smtClean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zihun58hao-chuangzhonghe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94"/>
  <p:tag name="KSO_WM_TAG_VERSION" val="1.0"/>
  <p:tag name="KSO_WM_SLIDE_ID" val="custom160394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16"/>
  <p:tag name="KSO_WM_SLIDE_SIZE" val="828*3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94"/>
  <p:tag name="KSO_WM_TAG_VERSION" val="1.0"/>
  <p:tag name="KSO_WM_SLIDE_ID" val="custom160394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16"/>
  <p:tag name="KSO_WM_SLIDE_SIZE" val="828*3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94"/>
  <p:tag name="KSO_WM_TAG_VERSION" val="1.0"/>
  <p:tag name="KSO_WM_SLIDE_ID" val="custom160394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16"/>
  <p:tag name="KSO_WM_SLIDE_SIZE" val="828*3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94"/>
  <p:tag name="KSO_WM_TAG_VERSION" val="1.0"/>
  <p:tag name="KSO_WM_SLIDE_ID" val="custom160394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16"/>
  <p:tag name="KSO_WM_SLIDE_SIZE" val="828*3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94"/>
  <p:tag name="KSO_WM_TAG_VERSION" val="1.0"/>
  <p:tag name="KSO_WM_SLIDE_ID" val="custom160394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16"/>
  <p:tag name="KSO_WM_SLIDE_SIZE" val="828*3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8115950"/>
  <p:tag name="MH_LIBRARY" val="GRAPHIC"/>
  <p:tag name="MH_ORDER" val="Rounded Rectangle 2"/>
  <p:tag name="KSO_WM_TAG_VERSION" val="1.0"/>
  <p:tag name="KSO_WM_BEAUTIFY_FLAG" val="#wm#"/>
  <p:tag name="KSO_WM_UNIT_TYPE" val="i"/>
  <p:tag name="KSO_WM_UNIT_ID" val="custom160217_29*i*0"/>
  <p:tag name="KSO_WM_TEMPLATE_CATEGORY" val="custom"/>
  <p:tag name="KSO_WM_TEMPLATE_INDEX" val="1602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8115950"/>
  <p:tag name="MH_LIBRARY" val="GRAPHIC"/>
  <p:tag name="MH_ORDER" val="Rounded Rectangle 3"/>
  <p:tag name="KSO_WM_TAG_VERSION" val="1.0"/>
  <p:tag name="KSO_WM_BEAUTIFY_FLAG" val="#wm#"/>
  <p:tag name="KSO_WM_UNIT_TYPE" val="i"/>
  <p:tag name="KSO_WM_UNIT_ID" val="custom160217_29*i*1"/>
  <p:tag name="KSO_WM_TEMPLATE_CATEGORY" val="custom"/>
  <p:tag name="KSO_WM_TEMPLATE_INDEX" val="1602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8115950"/>
  <p:tag name="MH_LIBRARY" val="GRAPHIC"/>
  <p:tag name="MH_ORDER" val="Rounded Rectangle 4"/>
  <p:tag name="KSO_WM_TAG_VERSION" val="1.0"/>
  <p:tag name="KSO_WM_BEAUTIFY_FLAG" val="#wm#"/>
  <p:tag name="KSO_WM_UNIT_TYPE" val="i"/>
  <p:tag name="KSO_WM_UNIT_ID" val="custom160217_29*i*2"/>
  <p:tag name="KSO_WM_TEMPLATE_CATEGORY" val="custom"/>
  <p:tag name="KSO_WM_TEMPLATE_INDEX" val="1602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8115950"/>
  <p:tag name="MH_LIBRARY" val="GRAPHIC"/>
  <p:tag name="MH_ORDER" val="Rounded Rectangle 5"/>
  <p:tag name="KSO_WM_TAG_VERSION" val="1.0"/>
  <p:tag name="KSO_WM_BEAUTIFY_FLAG" val="#wm#"/>
  <p:tag name="KSO_WM_UNIT_TYPE" val="i"/>
  <p:tag name="KSO_WM_UNIT_ID" val="custom160217_29*i*3"/>
  <p:tag name="KSO_WM_TEMPLATE_CATEGORY" val="custom"/>
  <p:tag name="KSO_WM_TEMPLATE_INDEX" val="1602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8115950"/>
  <p:tag name="MH_LIBRARY" val="GRAPHIC"/>
  <p:tag name="MH_ORDER" val="Rounded Rectangle 3"/>
  <p:tag name="KSO_WM_TAG_VERSION" val="1.0"/>
  <p:tag name="KSO_WM_BEAUTIFY_FLAG" val="#wm#"/>
  <p:tag name="KSO_WM_UNIT_TYPE" val="i"/>
  <p:tag name="KSO_WM_UNIT_ID" val="custom160217_29*i*1"/>
  <p:tag name="KSO_WM_TEMPLATE_CATEGORY" val="custom"/>
  <p:tag name="KSO_WM_TEMPLATE_INDEX" val="1602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02.5826771653542,&quot;width&quot;:8784.760629921260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94"/>
  <p:tag name="KSO_WM_TAG_VERSION" val="1.0"/>
  <p:tag name="KSO_WM_SLIDE_ID" val="custom160394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16"/>
  <p:tag name="KSO_WM_SLIDE_SIZE" val="828*370"/>
</p:tagLst>
</file>

<file path=ppt/theme/theme1.xml><?xml version="1.0" encoding="utf-8"?>
<a:theme xmlns:a="http://schemas.openxmlformats.org/drawingml/2006/main" name="1_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1643</Words>
  <Application>Microsoft Office PowerPoint</Application>
  <PresentationFormat>宽屏</PresentationFormat>
  <Paragraphs>170</Paragraphs>
  <Slides>30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Wingdings</vt:lpstr>
      <vt:lpstr>zihun58hao-chuangzhonghei</vt:lpstr>
      <vt:lpstr>方正隶变_GBK</vt:lpstr>
      <vt:lpstr>方正姚体</vt:lpstr>
      <vt:lpstr>黑体</vt:lpstr>
      <vt:lpstr>华文中宋</vt:lpstr>
      <vt:lpstr>楷体</vt:lpstr>
      <vt:lpstr>楷体_GB2312</vt:lpstr>
      <vt:lpstr>思源黑体 CN Bold</vt:lpstr>
      <vt:lpstr>宋体</vt:lpstr>
      <vt:lpstr>微软雅黑</vt:lpstr>
      <vt:lpstr>Arial</vt:lpstr>
      <vt:lpstr>Calibri</vt:lpstr>
      <vt:lpstr>Calibri Light</vt:lpstr>
      <vt:lpstr>Times New Roman</vt:lpstr>
      <vt:lpstr>1_自定义设计方案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user</cp:lastModifiedBy>
  <cp:revision>337</cp:revision>
  <dcterms:created xsi:type="dcterms:W3CDTF">2018-11-26T09:24:00Z</dcterms:created>
  <dcterms:modified xsi:type="dcterms:W3CDTF">2021-03-17T08:29:51Z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2052-11.1.0.9999</vt:lpwstr>
  </property>
</Properties>
</file>