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70" r:id="rId3"/>
    <p:sldId id="276" r:id="rId5"/>
    <p:sldId id="259" r:id="rId6"/>
    <p:sldId id="271" r:id="rId7"/>
    <p:sldId id="332" r:id="rId8"/>
    <p:sldId id="333" r:id="rId9"/>
    <p:sldId id="281" r:id="rId10"/>
    <p:sldId id="280" r:id="rId11"/>
    <p:sldId id="335" r:id="rId12"/>
    <p:sldId id="334" r:id="rId13"/>
    <p:sldId id="338" r:id="rId14"/>
    <p:sldId id="339" r:id="rId15"/>
    <p:sldId id="306" r:id="rId16"/>
    <p:sldId id="340" r:id="rId17"/>
    <p:sldId id="345" r:id="rId18"/>
    <p:sldId id="346" r:id="rId19"/>
    <p:sldId id="308" r:id="rId20"/>
    <p:sldId id="273" r:id="rId21"/>
    <p:sldId id="309" r:id="rId22"/>
    <p:sldId id="341" r:id="rId23"/>
    <p:sldId id="321" r:id="rId24"/>
    <p:sldId id="284" r:id="rId25"/>
    <p:sldId id="285" r:id="rId26"/>
    <p:sldId id="347" r:id="rId27"/>
    <p:sldId id="348" r:id="rId28"/>
    <p:sldId id="274" r:id="rId29"/>
    <p:sldId id="286" r:id="rId30"/>
    <p:sldId id="290" r:id="rId31"/>
    <p:sldId id="366" r:id="rId32"/>
    <p:sldId id="269" r:id="rId33"/>
    <p:sldId id="287" r:id="rId34"/>
    <p:sldId id="288" r:id="rId35"/>
    <p:sldId id="272"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葛赛" initials="葛赛" lastIdx="2" clrIdx="0"/>
  <p:cmAuthor id="0" name="Windows 用户" initials="W用" lastIdx="8" clrIdx="0"/>
  <p:cmAuthor id="2" name="Administrator" initials="A" lastIdx="1" clrIdx="0"/>
  <p:cmAuthor id="4" name="新课标第一网" initials="新" lastIdx="2" clrIdx="0"/>
  <p:cmAuthor id="3" name="kingsoft"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857A7"/>
    <a:srgbClr val="2744E9"/>
    <a:srgbClr val="B9E0E6"/>
    <a:srgbClr val="E280AE"/>
    <a:srgbClr val="AE9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commentAuthors" Target="commentAuthors.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a:latin typeface="楷体" panose="02010609060101010101" pitchFamily="49" charset="-122"/>
              <a:ea typeface="楷体" panose="02010609060101010101" pitchFamily="49" charset="-122"/>
              <a:cs typeface="楷体" panose="02010609060101010101" pitchFamily="49" charset="-122"/>
            </a:endParaRPr>
          </a:p>
          <a:p>
            <a:endParaRPr lang="en-US" altLang="zh-CN"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鸳鸯阵阵形以12人为一队最前为队长次二人一执长牌、一执藤牌长牌手执长盾牌遮挡倭寇的重箭、长枪藤牌手执轻便的藤盾并带有标枪、腰刀长牌手和藤牌手主要掩护后队前进藤牌手除了掩护还可与敌近战。再二人为狼筅手执狼筅狼筅是利用南方生长的毛竹选其老而坚实者将竹端斜削成尖状又留四周尖锐的枝桠杈每支狼筅长3米左右狼筅手利用狼筅前端的利刃刺杀敌人以掩护盾牌手的推进和后面长枪手的进击。接着是四名手执长枪的长枪手左右各二人分别照应前面左右两边的盾牌手和狼筅手。再跟进的是使用短刀的短兵手如长枪手未刺中敌人短兵手即持短刀冲上前去劈杀敌人。最后一名为负责伙食的火兵。“鸳鸯阵”不但使矛与盾、长与短紧密结合充分发挥了各种兵器的效能而且阵形变化灵活。可以根据情况和作战需要变纵队为横队变一阵为左右两小阵或左中右三小阵。当变成两小阵时称、“两才阵”左右盾牌手分别随左右狼筅手、长枪手和短兵手护卫其进攻当变成三小阵时称“三才阵”此时狼筅手、长枪手和短兵手居中。盾牌手在左右两侧护卫。这种变化了的阵法又称“变鸳鸯阵”。此阵运用灵活机动正好抑制住了倭寇优势的发挥。戚继光率领“戚家军”经过“鸳鸯阵”法的演练后在与倭寇的作战中对倭寇进行了毁灭性的打击。</a:t>
            </a:r>
            <a:endParaRPr lang="en-US" altLang="zh-CN"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p:cNvSpPr>
          <p:nvPr>
            <p:ph type="sldNum" sz="quarter"/>
          </p:nvPr>
        </p:nvSpPr>
        <p:spPr>
          <a:xfrm>
            <a:off x="3884613" y="8685213"/>
            <a:ext cx="2971800" cy="457200"/>
          </a:xfrm>
          <a:prstGeom prst="rect">
            <a:avLst/>
          </a:prstGeom>
          <a:noFill/>
          <a:ln w="9525">
            <a:noFill/>
            <a:miter/>
          </a:ln>
        </p:spPr>
        <p:txBody>
          <a:bodyPr anchor="b"/>
          <a:lstStyle/>
          <a:p>
            <a:pPr lvl="0" algn="r" eaLnBrk="1" hangingPunct="1"/>
            <a:fld id="{9A0DB2DC-4C9A-4742-B13C-FB6460FD3503}" type="slidenum">
              <a:rPr lang="en-US" altLang="zh-CN" sz="1200" dirty="0"/>
            </a:fld>
            <a:endParaRPr lang="en-US" altLang="zh-CN" sz="1200" dirty="0"/>
          </a:p>
        </p:txBody>
      </p:sp>
      <p:sp>
        <p:nvSpPr>
          <p:cNvPr id="79875" name="Rectangle 2"/>
          <p:cNvSpPr>
            <a:spLocks noGrp="1" noRot="1" noChangeAspect="1" noTextEdit="1"/>
          </p:cNvSpPr>
          <p:nvPr>
            <p:ph type="sldImg"/>
          </p:nvPr>
        </p:nvSpPr>
        <p:spPr/>
        <p:txBody>
          <a:bodyPr/>
          <a:lstStyle/>
          <a:p>
            <a:endParaRPr lang="zh-CN" altLang="en-US"/>
          </a:p>
        </p:txBody>
      </p:sp>
      <p:sp>
        <p:nvSpPr>
          <p:cNvPr id="79876" name="Rectangle 3"/>
          <p:cNvSpPr>
            <a:spLocks noGrp="1"/>
          </p:cNvSpPr>
          <p:nvPr>
            <p:ph type="body" idx="1"/>
          </p:nvPr>
        </p:nvSpPr>
        <p:spPr>
          <a:ln w="9525">
            <a:miter/>
          </a:ln>
        </p:spPr>
        <p:txBody>
          <a:bodyPr wrap="square" lIns="91440" tIns="45720" rIns="91440" bIns="45720" anchor="t"/>
          <a:lstStyle/>
          <a:p>
            <a:pPr lvl="0" eaLnBrk="1" hangingPunct="1"/>
            <a:r>
              <a:rPr lang="zh-CN" altLang="en-US" dirty="0"/>
              <a:t>郑和下西洋的路线</a:t>
            </a:r>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266279-8ADF-4194-9E98-8AE20AF176E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
        <p:nvSpPr>
          <p:cNvPr id="4" name="日期占位符 1"/>
          <p:cNvSpPr>
            <a:spLocks noGrp="1"/>
          </p:cNvSpPr>
          <p:nvPr>
            <p:ph type="dt" sz="half" idx="2"/>
          </p:nvPr>
        </p:nvSpPr>
        <p:spPr>
          <a:xfrm>
            <a:off x="609600" y="6388100"/>
            <a:ext cx="2844800" cy="42227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872C13E5-A6A7-4E54-BF22-058155C39967}" type="datetimeFigureOut">
              <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5" name="页脚占位符 2"/>
          <p:cNvSpPr>
            <a:spLocks noGrp="1"/>
          </p:cNvSpPr>
          <p:nvPr>
            <p:ph type="ftr" sz="quarter" idx="3"/>
          </p:nvPr>
        </p:nvSpPr>
        <p:spPr>
          <a:xfrm>
            <a:off x="4165600" y="6388100"/>
            <a:ext cx="3860800" cy="42227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6" name="灯片编号占位符 3"/>
          <p:cNvSpPr>
            <a:spLocks noGrp="1"/>
          </p:cNvSpPr>
          <p:nvPr>
            <p:ph type="sldNum" sz="quarter" idx="4"/>
          </p:nvPr>
        </p:nvSpPr>
        <p:spPr>
          <a:xfrm>
            <a:off x="8737600" y="6388100"/>
            <a:ext cx="2844800" cy="422275"/>
          </a:xfrm>
          <a:prstGeom prst="rect">
            <a:avLst/>
          </a:prstGeom>
        </p:spPr>
        <p:txBody>
          <a:bodyPr/>
          <a:p>
            <a:pPr lvl="0" eaLnBrk="1" fontAlgn="base" hangingPunct="1">
              <a:buNone/>
            </a:pPr>
            <a:fld id="{9A0DB2DC-4C9A-4742-B13C-FB6460FD3503}" type="slidenum">
              <a:rPr lang="zh-CN" altLang="en-US" strike="noStrike" noProof="1" dirty="0">
                <a:latin typeface="Calibri" panose="020F050202020403020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notesSlide" Target="../notesSlides/notesSlide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1.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tags" Target="../tags/tag2.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xml"/><Relationship Id="rId2" Type="http://schemas.openxmlformats.org/officeDocument/2006/relationships/image" Target="../media/image3.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2.xml"/><Relationship Id="rId7" Type="http://schemas.openxmlformats.org/officeDocument/2006/relationships/image" Target="../media/image42.png"/><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microsoft.com/office/2007/relationships/media" Target="../media/media1.mp4"/><Relationship Id="rId1" Type="http://schemas.openxmlformats.org/officeDocument/2006/relationships/video" Target="../media/media1.mp4"/></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8.jpeg"/><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7.png"/><Relationship Id="rId7" Type="http://schemas.openxmlformats.org/officeDocument/2006/relationships/image" Target="../media/image3.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jpeg"/><Relationship Id="rId10" Type="http://schemas.openxmlformats.org/officeDocument/2006/relationships/notesSlide" Target="../notesSlides/notesSlide24.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2.xml"/><Relationship Id="rId5" Type="http://schemas.openxmlformats.org/officeDocument/2006/relationships/image" Target="../media/image58.png"/><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3.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15.png"/><Relationship Id="rId4" Type="http://schemas.openxmlformats.org/officeDocument/2006/relationships/image" Target="../media/image59.png"/><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3.png"/><Relationship Id="rId4" Type="http://schemas.openxmlformats.org/officeDocument/2006/relationships/image" Target="../media/image63.jpeg"/><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5.png"/><Relationship Id="rId2" Type="http://schemas.openxmlformats.org/officeDocument/2006/relationships/image" Target="../media/image17.png"/><Relationship Id="rId10" Type="http://schemas.openxmlformats.org/officeDocument/2006/relationships/notesSlide" Target="../notesSlides/notesSlide4.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1.xml"/><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22 (4)"/>
          <p:cNvPicPr>
            <a:picLocks noChangeAspect="1"/>
          </p:cNvPicPr>
          <p:nvPr/>
        </p:nvPicPr>
        <p:blipFill>
          <a:blip r:embed="rId1"/>
          <a:stretch>
            <a:fillRect/>
          </a:stretch>
        </p:blipFill>
        <p:spPr>
          <a:xfrm>
            <a:off x="14605" y="6350"/>
            <a:ext cx="12192000" cy="6844665"/>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descr="27 (1)"/>
          <p:cNvPicPr>
            <a:picLocks noChangeAspect="1"/>
          </p:cNvPicPr>
          <p:nvPr/>
        </p:nvPicPr>
        <p:blipFill>
          <a:blip r:embed="rId2"/>
          <a:stretch>
            <a:fillRect/>
          </a:stretch>
        </p:blipFill>
        <p:spPr>
          <a:xfrm>
            <a:off x="116840" y="3153410"/>
            <a:ext cx="2090420" cy="3123565"/>
          </a:xfrm>
          <a:prstGeom prst="rect">
            <a:avLst/>
          </a:prstGeom>
        </p:spPr>
      </p:pic>
      <p:pic>
        <p:nvPicPr>
          <p:cNvPr id="3" name="图片 2" descr="2 (1)"/>
          <p:cNvPicPr>
            <a:picLocks noChangeAspect="1"/>
          </p:cNvPicPr>
          <p:nvPr/>
        </p:nvPicPr>
        <p:blipFill>
          <a:blip r:embed="rId3"/>
          <a:stretch>
            <a:fillRect/>
          </a:stretch>
        </p:blipFill>
        <p:spPr>
          <a:xfrm>
            <a:off x="161290" y="5744845"/>
            <a:ext cx="11918315" cy="1100455"/>
          </a:xfrm>
          <a:prstGeom prst="rect">
            <a:avLst/>
          </a:prstGeom>
        </p:spPr>
      </p:pic>
      <p:grpSp>
        <p:nvGrpSpPr>
          <p:cNvPr id="15" name="组合 14"/>
          <p:cNvGrpSpPr/>
          <p:nvPr/>
        </p:nvGrpSpPr>
        <p:grpSpPr>
          <a:xfrm>
            <a:off x="2168525" y="721360"/>
            <a:ext cx="5614670" cy="4154170"/>
            <a:chOff x="8757" y="1512"/>
            <a:chExt cx="8842" cy="6542"/>
          </a:xfrm>
        </p:grpSpPr>
        <p:grpSp>
          <p:nvGrpSpPr>
            <p:cNvPr id="2" name="组合 1"/>
            <p:cNvGrpSpPr/>
            <p:nvPr/>
          </p:nvGrpSpPr>
          <p:grpSpPr>
            <a:xfrm>
              <a:off x="8757" y="1512"/>
              <a:ext cx="8842" cy="6542"/>
              <a:chOff x="504" y="1018"/>
              <a:chExt cx="7589" cy="6836"/>
            </a:xfrm>
          </p:grpSpPr>
          <p:pic>
            <p:nvPicPr>
              <p:cNvPr id="4" name="图片 3" descr="上底纹"/>
              <p:cNvPicPr>
                <a:picLocks noChangeAspect="1"/>
              </p:cNvPicPr>
              <p:nvPr/>
            </p:nvPicPr>
            <p:blipFill>
              <a:blip r:embed="rId4"/>
              <a:stretch>
                <a:fillRect/>
              </a:stretch>
            </p:blipFill>
            <p:spPr>
              <a:xfrm>
                <a:off x="504" y="1047"/>
                <a:ext cx="7589" cy="268"/>
              </a:xfrm>
              <a:prstGeom prst="rect">
                <a:avLst/>
              </a:prstGeom>
            </p:spPr>
          </p:pic>
          <p:pic>
            <p:nvPicPr>
              <p:cNvPr id="5" name="图片 4" descr="上底纹"/>
              <p:cNvPicPr>
                <a:picLocks noChangeAspect="1"/>
              </p:cNvPicPr>
              <p:nvPr/>
            </p:nvPicPr>
            <p:blipFill>
              <a:blip r:embed="rId5"/>
              <a:stretch>
                <a:fillRect/>
              </a:stretch>
            </p:blipFill>
            <p:spPr>
              <a:xfrm rot="16200000">
                <a:off x="-2791" y="4313"/>
                <a:ext cx="6836" cy="246"/>
              </a:xfrm>
              <a:prstGeom prst="rect">
                <a:avLst/>
              </a:prstGeom>
            </p:spPr>
          </p:pic>
          <p:pic>
            <p:nvPicPr>
              <p:cNvPr id="11" name="图片 10" descr="下底纹"/>
              <p:cNvPicPr>
                <a:picLocks noChangeAspect="1"/>
              </p:cNvPicPr>
              <p:nvPr/>
            </p:nvPicPr>
            <p:blipFill>
              <a:blip r:embed="rId6"/>
              <a:stretch>
                <a:fillRect/>
              </a:stretch>
            </p:blipFill>
            <p:spPr>
              <a:xfrm rot="16200000">
                <a:off x="4556" y="4316"/>
                <a:ext cx="6835" cy="239"/>
              </a:xfrm>
              <a:prstGeom prst="rect">
                <a:avLst/>
              </a:prstGeom>
            </p:spPr>
          </p:pic>
        </p:grpSp>
        <p:pic>
          <p:nvPicPr>
            <p:cNvPr id="13" name="图片 12" descr="下底纹"/>
            <p:cNvPicPr>
              <a:picLocks noChangeAspect="1"/>
            </p:cNvPicPr>
            <p:nvPr/>
          </p:nvPicPr>
          <p:blipFill>
            <a:blip r:embed="rId7"/>
            <a:stretch>
              <a:fillRect/>
            </a:stretch>
          </p:blipFill>
          <p:spPr>
            <a:xfrm rot="10800000" flipV="1">
              <a:off x="8791" y="7831"/>
              <a:ext cx="8808" cy="223"/>
            </a:xfrm>
            <a:prstGeom prst="rect">
              <a:avLst/>
            </a:prstGeom>
          </p:spPr>
        </p:pic>
      </p:grpSp>
      <p:sp>
        <p:nvSpPr>
          <p:cNvPr id="14" name="矩形 13"/>
          <p:cNvSpPr/>
          <p:nvPr/>
        </p:nvSpPr>
        <p:spPr>
          <a:xfrm>
            <a:off x="2439035" y="943610"/>
            <a:ext cx="5166995" cy="3599815"/>
          </a:xfrm>
          <a:prstGeom prst="rect">
            <a:avLst/>
          </a:prstGeom>
        </p:spPr>
        <p:txBody>
          <a:bodyPr wrap="square">
            <a:spAutoFit/>
          </a:bodyPr>
          <a:p>
            <a:r>
              <a:rPr lang="zh-CN" altLang="en-US" sz="4000" dirty="0" smtClean="0">
                <a:ln w="22225">
                  <a:solidFill>
                    <a:schemeClr val="accent2"/>
                  </a:solidFill>
                  <a:prstDash val="solid"/>
                </a:ln>
                <a:solidFill>
                  <a:schemeClr val="accent2">
                    <a:lumMod val="40000"/>
                    <a:lumOff val="60000"/>
                  </a:schemeClr>
                </a:solidFill>
                <a:effectLst/>
                <a:latin typeface="华文新魏" panose="02010800040101010101" charset="-122"/>
                <a:ea typeface="华文新魏" panose="02010800040101010101" charset="-122"/>
              </a:rPr>
              <a:t>  </a:t>
            </a:r>
            <a:r>
              <a:rPr lang="zh-CN" altLang="en-US" sz="4400" dirty="0" smtClean="0">
                <a:ln w="22225">
                  <a:solidFill>
                    <a:schemeClr val="accent2"/>
                  </a:solidFill>
                  <a:prstDash val="solid"/>
                </a:ln>
                <a:solidFill>
                  <a:schemeClr val="accent2">
                    <a:lumMod val="40000"/>
                    <a:lumOff val="60000"/>
                  </a:schemeClr>
                </a:solidFill>
                <a:effectLst/>
                <a:latin typeface="华文新魏" panose="02010800040101010101" charset="-122"/>
                <a:ea typeface="华文新魏" panose="02010800040101010101" charset="-122"/>
              </a:rPr>
              <a:t>英雄</a:t>
            </a:r>
            <a:r>
              <a:rPr lang="zh-CN" altLang="en-US" sz="2800" dirty="0" smtClean="0">
                <a:latin typeface="华文新魏" panose="02010800040101010101" charset="-122"/>
                <a:ea typeface="华文新魏" panose="02010800040101010101" charset="-122"/>
              </a:rPr>
              <a:t>，</a:t>
            </a:r>
            <a:r>
              <a:rPr lang="zh-CN" altLang="en-US" sz="3200" dirty="0" smtClean="0">
                <a:latin typeface="华文新魏" panose="02010800040101010101" charset="-122"/>
                <a:ea typeface="华文新魏" panose="02010800040101010101" charset="-122"/>
              </a:rPr>
              <a:t>一是指本领高强、勇武过人的人；二是指不怕困难，不顾自己，为人民利益而英勇斗争，令人钦佩的人；三是具有英雄品质的人。</a:t>
            </a:r>
            <a:endParaRPr lang="zh-CN" altLang="en-US" sz="3200" dirty="0" smtClean="0">
              <a:latin typeface="华文新魏" panose="02010800040101010101" charset="-122"/>
              <a:ea typeface="华文新魏" panose="02010800040101010101" charset="-122"/>
            </a:endParaRPr>
          </a:p>
          <a:p>
            <a:pPr algn="r"/>
            <a:endParaRPr lang="en-US" altLang="zh-CN" sz="2800" dirty="0" smtClean="0">
              <a:latin typeface="华文新魏" panose="02010800040101010101" charset="-122"/>
              <a:ea typeface="华文新魏" panose="02010800040101010101" charset="-122"/>
            </a:endParaRPr>
          </a:p>
          <a:p>
            <a:pPr algn="r"/>
            <a:r>
              <a:rPr lang="en-US" altLang="zh-CN" sz="2800" dirty="0" smtClean="0">
                <a:latin typeface="华文新魏" panose="02010800040101010101" charset="-122"/>
                <a:ea typeface="华文新魏" panose="02010800040101010101" charset="-122"/>
              </a:rPr>
              <a:t>——</a:t>
            </a:r>
            <a:r>
              <a:rPr lang="zh-CN" altLang="en-US" sz="2800" dirty="0" smtClean="0">
                <a:latin typeface="华文新魏" panose="02010800040101010101" charset="-122"/>
                <a:ea typeface="华文新魏" panose="02010800040101010101" charset="-122"/>
              </a:rPr>
              <a:t>《现代汉语词典》   </a:t>
            </a:r>
            <a:endParaRPr lang="zh-CN" altLang="en-US" sz="3200" b="1" dirty="0" smtClean="0">
              <a:solidFill>
                <a:schemeClr val="accent4">
                  <a:lumMod val="50000"/>
                </a:schemeClr>
              </a:solidFill>
              <a:latin typeface="华文仿宋" panose="02010600040101010101" charset="-122"/>
              <a:ea typeface="华文仿宋" panose="02010600040101010101" charset="-122"/>
              <a:cs typeface="华文仿宋" panose="02010600040101010101" charset="-122"/>
              <a:sym typeface="+mn-ea"/>
            </a:endParaRPr>
          </a:p>
        </p:txBody>
      </p:sp>
      <p:pic>
        <p:nvPicPr>
          <p:cNvPr id="7" name="图片 6" descr="5 (1)"/>
          <p:cNvPicPr>
            <a:picLocks noChangeAspect="1"/>
          </p:cNvPicPr>
          <p:nvPr/>
        </p:nvPicPr>
        <p:blipFill>
          <a:blip r:embed="rId8"/>
          <a:srcRect r="55721" b="53918"/>
          <a:stretch>
            <a:fillRect/>
          </a:stretch>
        </p:blipFill>
        <p:spPr>
          <a:xfrm rot="720000">
            <a:off x="211455" y="492125"/>
            <a:ext cx="1878965" cy="1320800"/>
          </a:xfrm>
          <a:prstGeom prst="rect">
            <a:avLst/>
          </a:prstGeom>
        </p:spPr>
      </p:pic>
      <p:pic>
        <p:nvPicPr>
          <p:cNvPr id="6" name="图片 5" descr="IMG_7225"/>
          <p:cNvPicPr>
            <a:picLocks noChangeAspect="1"/>
          </p:cNvPicPr>
          <p:nvPr/>
        </p:nvPicPr>
        <p:blipFill>
          <a:blip r:embed="rId9"/>
          <a:stretch>
            <a:fillRect/>
          </a:stretch>
        </p:blipFill>
        <p:spPr>
          <a:xfrm>
            <a:off x="8124825" y="713105"/>
            <a:ext cx="3525520" cy="5031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2000" fill="hold">
                                          <p:stCondLst>
                                            <p:cond delay="0"/>
                                          </p:stCondLst>
                                        </p:cTn>
                                        <p:tgtEl>
                                          <p:spTgt spid="15"/>
                                        </p:tgtEl>
                                        <p:attrNameLst>
                                          <p:attrName>style.visibility</p:attrName>
                                        </p:attrNameLst>
                                      </p:cBhvr>
                                      <p:to>
                                        <p:strVal val="visible"/>
                                      </p:to>
                                    </p:set>
                                    <p:animEffect transition="in" filter="dissolve">
                                      <p:cBhvr>
                                        <p:cTn id="7" dur="2000"/>
                                        <p:tgtEl>
                                          <p:spTgt spid="15"/>
                                        </p:tgtEl>
                                      </p:cBhvr>
                                    </p:animEffect>
                                  </p:childTnLst>
                                </p:cTn>
                              </p:par>
                              <p:par>
                                <p:cTn id="8" presetID="9" presetClass="entr" presetSubtype="0" fill="hold" grpId="0" nodeType="withEffect">
                                  <p:stCondLst>
                                    <p:cond delay="0"/>
                                  </p:stCondLst>
                                  <p:childTnLst>
                                    <p:set>
                                      <p:cBhvr>
                                        <p:cTn id="9" dur="1000" fill="hold">
                                          <p:stCondLst>
                                            <p:cond delay="0"/>
                                          </p:stCondLst>
                                        </p:cTn>
                                        <p:tgtEl>
                                          <p:spTgt spid="14"/>
                                        </p:tgtEl>
                                        <p:attrNameLst>
                                          <p:attrName>style.visibility</p:attrName>
                                        </p:attrNameLst>
                                      </p:cBhvr>
                                      <p:to>
                                        <p:strVal val="visible"/>
                                      </p:to>
                                    </p:set>
                                    <p:animEffect transition="in" filter="dissolv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2 (1)"/>
          <p:cNvPicPr>
            <a:picLocks noChangeAspect="1"/>
          </p:cNvPicPr>
          <p:nvPr/>
        </p:nvPicPr>
        <p:blipFill>
          <a:blip r:embed="rId2"/>
          <a:stretch>
            <a:fillRect/>
          </a:stretch>
        </p:blipFill>
        <p:spPr>
          <a:xfrm>
            <a:off x="151765" y="5571490"/>
            <a:ext cx="11918315" cy="1250315"/>
          </a:xfrm>
          <a:prstGeom prst="rect">
            <a:avLst/>
          </a:prstGeom>
        </p:spPr>
      </p:pic>
      <p:sp>
        <p:nvSpPr>
          <p:cNvPr id="6" name="文本框 5"/>
          <p:cNvSpPr txBox="1"/>
          <p:nvPr/>
        </p:nvSpPr>
        <p:spPr>
          <a:xfrm>
            <a:off x="1442085" y="520065"/>
            <a:ext cx="9793605" cy="583565"/>
          </a:xfrm>
          <a:prstGeom prst="rect">
            <a:avLst/>
          </a:prstGeom>
          <a:noFill/>
        </p:spPr>
        <p:txBody>
          <a:bodyPr wrap="square" rtlCol="0">
            <a:spAutoFit/>
          </a:bodyPr>
          <a:p>
            <a:r>
              <a:rPr lang="zh-CN" altLang="en-US" sz="3200" b="1"/>
              <a:t>探究活动：小组合作，小组选出两位代表进行展示</a:t>
            </a:r>
            <a:endParaRPr lang="zh-CN" altLang="en-US" sz="3200" b="1"/>
          </a:p>
        </p:txBody>
      </p:sp>
      <p:sp>
        <p:nvSpPr>
          <p:cNvPr id="7" name="文本框 6"/>
          <p:cNvSpPr txBox="1"/>
          <p:nvPr/>
        </p:nvSpPr>
        <p:spPr>
          <a:xfrm>
            <a:off x="1441450" y="1103630"/>
            <a:ext cx="9257665" cy="4615815"/>
          </a:xfrm>
          <a:prstGeom prst="rect">
            <a:avLst/>
          </a:prstGeom>
          <a:solidFill>
            <a:schemeClr val="accent4">
              <a:lumMod val="20000"/>
              <a:lumOff val="80000"/>
            </a:schemeClr>
          </a:solidFill>
        </p:spPr>
        <p:txBody>
          <a:bodyPr wrap="square" rtlCol="0">
            <a:spAutoFit/>
          </a:bodyPr>
          <a:p>
            <a:pPr algn="l" fontAlgn="auto">
              <a:lnSpc>
                <a:spcPct val="150000"/>
              </a:lnSpc>
            </a:pPr>
            <a:r>
              <a:rPr lang="zh-CN" altLang="en-US" sz="2800" b="1">
                <a:latin typeface="楷体" panose="02010609060101010101" pitchFamily="49" charset="-122"/>
                <a:ea typeface="楷体" panose="02010609060101010101" pitchFamily="49" charset="-122"/>
                <a:cs typeface="楷体" panose="02010609060101010101" pitchFamily="49" charset="-122"/>
              </a:rPr>
              <a:t>结合预习成果，为郑和设计一份完美的航行方案。</a:t>
            </a:r>
            <a:endParaRPr lang="zh-CN" altLang="en-US" sz="2800" b="1">
              <a:latin typeface="楷体" panose="02010609060101010101" pitchFamily="49" charset="-122"/>
              <a:ea typeface="楷体" panose="02010609060101010101" pitchFamily="49" charset="-122"/>
              <a:cs typeface="楷体" panose="02010609060101010101" pitchFamily="49" charset="-122"/>
            </a:endParaRPr>
          </a:p>
          <a:p>
            <a:pPr algn="l" fontAlgn="auto">
              <a:lnSpc>
                <a:spcPct val="150000"/>
              </a:lnSpc>
            </a:pPr>
            <a:r>
              <a:rPr lang="zh-CN" altLang="en-US" sz="2800" b="1">
                <a:latin typeface="楷体" panose="02010609060101010101" pitchFamily="49" charset="-122"/>
                <a:ea typeface="楷体" panose="02010609060101010101" pitchFamily="49" charset="-122"/>
                <a:cs typeface="楷体" panose="02010609060101010101" pitchFamily="49" charset="-122"/>
              </a:rPr>
              <a:t>可以从以下角度出发：</a:t>
            </a:r>
            <a:endParaRPr lang="zh-CN" altLang="en-US" sz="2800" b="1">
              <a:latin typeface="楷体" panose="02010609060101010101" pitchFamily="49" charset="-122"/>
              <a:ea typeface="楷体" panose="02010609060101010101" pitchFamily="49" charset="-122"/>
              <a:cs typeface="楷体" panose="02010609060101010101" pitchFamily="49" charset="-122"/>
            </a:endParaRPr>
          </a:p>
          <a:p>
            <a:pPr algn="l" fontAlgn="auto">
              <a:lnSpc>
                <a:spcPct val="150000"/>
              </a:lnSpc>
            </a:pP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rPr>
              <a:t>1</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rPr>
              <a:t>）预设出海航行中的危险、困难并给予解决方案；     （</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rPr>
              <a:t>2</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rPr>
              <a:t>）制定航行</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时间、次数 、规模、随从人员              </a:t>
            </a:r>
            <a:endPar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gn="l" fontAlgn="auto">
              <a:lnSpc>
                <a:spcPct val="150000"/>
              </a:lnSpc>
            </a:pP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3</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）所带物品及用途</a:t>
            </a:r>
            <a:endPar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gn="l" fontAlgn="auto">
              <a:lnSpc>
                <a:spcPct val="150000"/>
              </a:lnSpc>
            </a:pP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4</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）航行路线</a:t>
            </a:r>
            <a:endPar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a:p>
            <a:pPr algn="l" fontAlgn="auto">
              <a:lnSpc>
                <a:spcPct val="150000"/>
              </a:lnSpc>
            </a:pP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5</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）为你们的方案命名（具有本小组特色）</a:t>
            </a:r>
            <a:endParaRPr lang="zh-CN" altLang="en-US" sz="2800" b="1">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Picture 16" descr="e99a4f0f291355908ab520b9ce4d568d"/>
          <p:cNvPicPr>
            <a:picLocks noChangeAspect="1"/>
          </p:cNvPicPr>
          <p:nvPr/>
        </p:nvPicPr>
        <p:blipFill>
          <a:blip r:embed="rId1"/>
          <a:stretch>
            <a:fillRect/>
          </a:stretch>
        </p:blipFill>
        <p:spPr>
          <a:xfrm>
            <a:off x="36195" y="8255"/>
            <a:ext cx="12096115" cy="6819265"/>
          </a:xfrm>
          <a:prstGeom prst="rect">
            <a:avLst/>
          </a:prstGeom>
          <a:solidFill>
            <a:srgbClr val="FF0000"/>
          </a:solidFill>
          <a:ln w="9525">
            <a:noFill/>
          </a:ln>
        </p:spPr>
      </p:pic>
      <p:sp>
        <p:nvSpPr>
          <p:cNvPr id="26636" name="TextBox 1"/>
          <p:cNvSpPr txBox="1"/>
          <p:nvPr/>
        </p:nvSpPr>
        <p:spPr>
          <a:xfrm>
            <a:off x="2468245" y="219075"/>
            <a:ext cx="1180465" cy="583565"/>
          </a:xfrm>
          <a:prstGeom prst="rect">
            <a:avLst/>
          </a:prstGeom>
          <a:solidFill>
            <a:schemeClr val="bg1"/>
          </a:solidFill>
          <a:ln w="9525">
            <a:noFill/>
          </a:ln>
        </p:spPr>
        <p:txBody>
          <a:bodyPr wrap="square">
            <a:spAutoFit/>
          </a:bodyPr>
          <a:p>
            <a:r>
              <a:rPr lang="zh-CN" altLang="en-US" sz="3200" dirty="0">
                <a:solidFill>
                  <a:srgbClr val="FF0000"/>
                </a:solidFill>
                <a:latin typeface="华文中宋" panose="02010600040101010101" charset="-122"/>
                <a:ea typeface="华文中宋" panose="02010600040101010101" charset="-122"/>
              </a:rPr>
              <a:t>伊朗</a:t>
            </a:r>
            <a:endParaRPr lang="zh-CN" altLang="en-US" sz="3200" dirty="0">
              <a:solidFill>
                <a:srgbClr val="FF0000"/>
              </a:solidFill>
              <a:latin typeface="华文中宋" panose="02010600040101010101" charset="-122"/>
              <a:ea typeface="华文中宋" panose="02010600040101010101" charset="-122"/>
            </a:endParaRPr>
          </a:p>
        </p:txBody>
      </p:sp>
      <p:sp>
        <p:nvSpPr>
          <p:cNvPr id="26640" name="TextBox 24"/>
          <p:cNvSpPr txBox="1"/>
          <p:nvPr/>
        </p:nvSpPr>
        <p:spPr>
          <a:xfrm>
            <a:off x="5045710" y="2211705"/>
            <a:ext cx="996315" cy="583565"/>
          </a:xfrm>
          <a:prstGeom prst="rect">
            <a:avLst/>
          </a:prstGeom>
          <a:solidFill>
            <a:schemeClr val="bg1"/>
          </a:solidFill>
          <a:ln w="9525">
            <a:noFill/>
          </a:ln>
        </p:spPr>
        <p:txBody>
          <a:bodyPr wrap="square">
            <a:spAutoFit/>
          </a:bodyPr>
          <a:p>
            <a:r>
              <a:rPr lang="zh-CN" altLang="en-US" sz="3200" dirty="0">
                <a:solidFill>
                  <a:srgbClr val="FF0000"/>
                </a:solidFill>
                <a:latin typeface="华文中宋" panose="02010600040101010101" charset="-122"/>
                <a:ea typeface="华文中宋" panose="02010600040101010101" charset="-122"/>
              </a:rPr>
              <a:t>印度</a:t>
            </a:r>
            <a:endParaRPr lang="zh-CN" altLang="en-US" sz="3200" dirty="0">
              <a:solidFill>
                <a:srgbClr val="FF0000"/>
              </a:solidFill>
              <a:latin typeface="华文中宋" panose="02010600040101010101" charset="-122"/>
              <a:ea typeface="华文中宋" panose="02010600040101010101" charset="-122"/>
            </a:endParaRPr>
          </a:p>
        </p:txBody>
      </p:sp>
      <p:sp>
        <p:nvSpPr>
          <p:cNvPr id="26641" name="TextBox 25"/>
          <p:cNvSpPr txBox="1"/>
          <p:nvPr/>
        </p:nvSpPr>
        <p:spPr>
          <a:xfrm>
            <a:off x="8437880" y="2407285"/>
            <a:ext cx="1003935" cy="583565"/>
          </a:xfrm>
          <a:prstGeom prst="rect">
            <a:avLst/>
          </a:prstGeom>
          <a:solidFill>
            <a:schemeClr val="bg1"/>
          </a:solidFill>
          <a:ln w="9525">
            <a:noFill/>
          </a:ln>
        </p:spPr>
        <p:txBody>
          <a:bodyPr wrap="square">
            <a:spAutoFit/>
          </a:bodyPr>
          <a:p>
            <a:r>
              <a:rPr lang="zh-CN" altLang="en-US" sz="3200" dirty="0">
                <a:solidFill>
                  <a:srgbClr val="FF0000"/>
                </a:solidFill>
                <a:latin typeface="华文中宋" panose="02010600040101010101" charset="-122"/>
                <a:ea typeface="华文中宋" panose="02010600040101010101" charset="-122"/>
              </a:rPr>
              <a:t>泰国</a:t>
            </a:r>
            <a:endParaRPr lang="zh-CN" altLang="en-US" sz="3200" dirty="0">
              <a:solidFill>
                <a:srgbClr val="FF0000"/>
              </a:solidFill>
              <a:latin typeface="华文中宋" panose="02010600040101010101" charset="-122"/>
              <a:ea typeface="华文中宋" panose="02010600040101010101" charset="-122"/>
            </a:endParaRPr>
          </a:p>
        </p:txBody>
      </p:sp>
      <p:sp>
        <p:nvSpPr>
          <p:cNvPr id="2" name="TextBox 25"/>
          <p:cNvSpPr txBox="1"/>
          <p:nvPr/>
        </p:nvSpPr>
        <p:spPr>
          <a:xfrm>
            <a:off x="10196195" y="6243955"/>
            <a:ext cx="1015365" cy="583565"/>
          </a:xfrm>
          <a:prstGeom prst="rect">
            <a:avLst/>
          </a:prstGeom>
          <a:solidFill>
            <a:schemeClr val="bg1"/>
          </a:solidFill>
          <a:ln w="9525">
            <a:noFill/>
          </a:ln>
        </p:spPr>
        <p:txBody>
          <a:bodyPr wrap="square">
            <a:spAutoFit/>
          </a:bodyPr>
          <a:p>
            <a:r>
              <a:rPr lang="zh-CN" altLang="en-US" sz="3200" dirty="0">
                <a:solidFill>
                  <a:srgbClr val="FF0000"/>
                </a:solidFill>
                <a:latin typeface="华文中宋" panose="02010600040101010101" charset="-122"/>
                <a:ea typeface="华文中宋" panose="02010600040101010101" charset="-122"/>
              </a:rPr>
              <a:t>印尼</a:t>
            </a:r>
            <a:endParaRPr lang="zh-CN" altLang="en-US" sz="3200" dirty="0">
              <a:solidFill>
                <a:srgbClr val="FF0000"/>
              </a:solidFill>
              <a:latin typeface="华文中宋" panose="02010600040101010101" charset="-122"/>
              <a:ea typeface="华文中宋" panose="02010600040101010101" charset="-122"/>
            </a:endParaRPr>
          </a:p>
        </p:txBody>
      </p:sp>
      <p:sp>
        <p:nvSpPr>
          <p:cNvPr id="4" name="椭圆 3"/>
          <p:cNvSpPr/>
          <p:nvPr/>
        </p:nvSpPr>
        <p:spPr>
          <a:xfrm>
            <a:off x="7688580" y="1696085"/>
            <a:ext cx="575945" cy="10083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6638290" y="812800"/>
            <a:ext cx="904875" cy="10083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9441815" y="2407920"/>
            <a:ext cx="575945" cy="7143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9874885" y="391160"/>
            <a:ext cx="962025" cy="42164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nvSpPr>
        <p:spPr>
          <a:xfrm>
            <a:off x="1231265" y="1620520"/>
            <a:ext cx="1523365" cy="10083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655320" y="1203325"/>
            <a:ext cx="575945" cy="10083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36195" y="1620520"/>
            <a:ext cx="826770" cy="302831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TextBox 24"/>
          <p:cNvSpPr txBox="1"/>
          <p:nvPr/>
        </p:nvSpPr>
        <p:spPr>
          <a:xfrm>
            <a:off x="862965" y="4417060"/>
            <a:ext cx="1675130" cy="583565"/>
          </a:xfrm>
          <a:prstGeom prst="rect">
            <a:avLst/>
          </a:prstGeom>
          <a:solidFill>
            <a:schemeClr val="bg1"/>
          </a:solidFill>
          <a:ln w="9525">
            <a:noFill/>
          </a:ln>
        </p:spPr>
        <p:txBody>
          <a:bodyPr wrap="square">
            <a:spAutoFit/>
          </a:bodyPr>
          <a:p>
            <a:r>
              <a:rPr lang="zh-CN" altLang="en-US" sz="3200" dirty="0">
                <a:solidFill>
                  <a:srgbClr val="FF0000"/>
                </a:solidFill>
                <a:latin typeface="华文中宋" panose="02010600040101010101" charset="-122"/>
                <a:ea typeface="华文中宋" panose="02010600040101010101" charset="-122"/>
              </a:rPr>
              <a:t>索马里</a:t>
            </a:r>
            <a:endParaRPr lang="zh-CN" altLang="en-US" sz="3200" dirty="0">
              <a:solidFill>
                <a:srgbClr val="FF0000"/>
              </a:solidFill>
              <a:latin typeface="华文中宋" panose="02010600040101010101" charset="-122"/>
              <a:ea typeface="华文中宋" panose="02010600040101010101" charset="-122"/>
            </a:endParaRPr>
          </a:p>
        </p:txBody>
      </p:sp>
      <p:sp>
        <p:nvSpPr>
          <p:cNvPr id="3" name="文本框 2"/>
          <p:cNvSpPr txBox="1"/>
          <p:nvPr/>
        </p:nvSpPr>
        <p:spPr>
          <a:xfrm>
            <a:off x="1377315" y="6243955"/>
            <a:ext cx="9003665" cy="583565"/>
          </a:xfrm>
          <a:prstGeom prst="rect">
            <a:avLst/>
          </a:prstGeom>
          <a:solidFill>
            <a:srgbClr val="FFFF00"/>
          </a:solidFill>
        </p:spPr>
        <p:txBody>
          <a:bodyPr wrap="square" rtlCol="0">
            <a:spAutoFit/>
          </a:bodyPr>
          <a:p>
            <a:r>
              <a:rPr lang="zh-CN" altLang="en-US" sz="3200" b="1">
                <a:latin typeface="华文新魏" panose="02010800040101010101" charset="-122"/>
                <a:ea typeface="华文新魏" panose="02010800040101010101" charset="-122"/>
              </a:rPr>
              <a:t>小组代表展示：郑和下西洋方案概况</a:t>
            </a:r>
            <a:endParaRPr lang="zh-CN" altLang="en-US" sz="3200" b="1">
              <a:latin typeface="华文新魏" panose="02010800040101010101" charset="-122"/>
              <a:ea typeface="华文新魏"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14605"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2 (1)"/>
          <p:cNvPicPr>
            <a:picLocks noChangeAspect="1"/>
          </p:cNvPicPr>
          <p:nvPr/>
        </p:nvPicPr>
        <p:blipFill>
          <a:blip r:embed="rId2"/>
          <a:stretch>
            <a:fillRect/>
          </a:stretch>
        </p:blipFill>
        <p:spPr>
          <a:xfrm>
            <a:off x="151765" y="5571490"/>
            <a:ext cx="11918315" cy="1250315"/>
          </a:xfrm>
          <a:prstGeom prst="rect">
            <a:avLst/>
          </a:prstGeom>
        </p:spPr>
      </p:pic>
      <p:pic>
        <p:nvPicPr>
          <p:cNvPr id="6" name="图片 5" descr="IMG_7079(20210516-201910)"/>
          <p:cNvPicPr>
            <a:picLocks noChangeAspect="1"/>
          </p:cNvPicPr>
          <p:nvPr/>
        </p:nvPicPr>
        <p:blipFill>
          <a:blip r:embed="rId3"/>
          <a:stretch>
            <a:fillRect/>
          </a:stretch>
        </p:blipFill>
        <p:spPr>
          <a:xfrm>
            <a:off x="1091565" y="943610"/>
            <a:ext cx="3872230" cy="4712335"/>
          </a:xfrm>
          <a:prstGeom prst="rect">
            <a:avLst/>
          </a:prstGeom>
        </p:spPr>
      </p:pic>
      <p:sp>
        <p:nvSpPr>
          <p:cNvPr id="4" name="圆角矩形 3"/>
          <p:cNvSpPr/>
          <p:nvPr/>
        </p:nvSpPr>
        <p:spPr>
          <a:xfrm>
            <a:off x="5635625" y="524510"/>
            <a:ext cx="5448935" cy="513143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5767070" y="653415"/>
            <a:ext cx="5593080" cy="4646295"/>
          </a:xfrm>
          <a:prstGeom prst="rect">
            <a:avLst/>
          </a:prstGeom>
          <a:noFill/>
        </p:spPr>
        <p:txBody>
          <a:bodyPr wrap="square" rtlCol="0">
            <a:spAutoFit/>
          </a:bodyPr>
          <a:p>
            <a:pPr algn="l"/>
            <a:r>
              <a:rPr lang="zh-CN" altLang="en-US" sz="3600" b="1">
                <a:latin typeface="华文行楷" panose="02010800040101010101" charset="-122"/>
                <a:ea typeface="华文行楷" panose="02010800040101010101" charset="-122"/>
              </a:rPr>
              <a:t>首次航行之后，郑和的船队到达爪哇、锡兰、古里等国家，向他们表达了友好交往的意愿。</a:t>
            </a:r>
            <a:endParaRPr lang="zh-CN" altLang="en-US" sz="3600" b="1">
              <a:latin typeface="华文行楷" panose="02010800040101010101" charset="-122"/>
              <a:ea typeface="华文行楷" panose="02010800040101010101" charset="-122"/>
            </a:endParaRPr>
          </a:p>
          <a:p>
            <a:pPr algn="l"/>
            <a:r>
              <a:rPr lang="zh-CN" altLang="en-US" sz="3600" b="1">
                <a:latin typeface="华文行楷" panose="02010800040101010101" charset="-122"/>
                <a:ea typeface="华文行楷" panose="02010800040101010101" charset="-122"/>
              </a:rPr>
              <a:t>此后，在</a:t>
            </a:r>
            <a:r>
              <a:rPr lang="en-US" altLang="zh-CN" sz="3600" b="1">
                <a:latin typeface="华文行楷" panose="02010800040101010101" charset="-122"/>
                <a:ea typeface="华文行楷" panose="02010800040101010101" charset="-122"/>
              </a:rPr>
              <a:t>28</a:t>
            </a:r>
            <a:r>
              <a:rPr lang="zh-CN" altLang="en-US" sz="3600" b="1">
                <a:latin typeface="华文行楷" panose="02010800040101010101" charset="-122"/>
                <a:ea typeface="华文行楷" panose="02010800040101010101" charset="-122"/>
                <a:sym typeface="+mn-ea"/>
              </a:rPr>
              <a:t>年时间里，郑和率船队</a:t>
            </a:r>
            <a:r>
              <a:rPr lang="zh-CN" altLang="en-US" sz="4400" b="1">
                <a:ln w="22225">
                  <a:solidFill>
                    <a:schemeClr val="accent2"/>
                  </a:solidFill>
                  <a:prstDash val="solid"/>
                </a:ln>
                <a:solidFill>
                  <a:schemeClr val="accent2">
                    <a:lumMod val="40000"/>
                    <a:lumOff val="60000"/>
                  </a:schemeClr>
                </a:solidFill>
                <a:effectLst/>
                <a:latin typeface="华文行楷" panose="02010800040101010101" charset="-122"/>
                <a:ea typeface="华文行楷" panose="02010800040101010101" charset="-122"/>
                <a:sym typeface="+mn-ea"/>
              </a:rPr>
              <a:t>7</a:t>
            </a:r>
            <a:r>
              <a:rPr lang="zh-CN" altLang="en-US" sz="3600" b="1">
                <a:latin typeface="华文行楷" panose="02010800040101010101" charset="-122"/>
                <a:ea typeface="华文行楷" panose="02010800040101010101" charset="-122"/>
                <a:sym typeface="+mn-ea"/>
              </a:rPr>
              <a:t>次下“西洋”，规模之浩大，在世界上前所未见。</a:t>
            </a:r>
            <a:endParaRPr lang="zh-CN" altLang="en-US" sz="3600" b="1">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圆角矩形 4"/>
          <p:cNvSpPr/>
          <p:nvPr/>
        </p:nvSpPr>
        <p:spPr>
          <a:xfrm>
            <a:off x="199390" y="156210"/>
            <a:ext cx="3303905" cy="523240"/>
          </a:xfrm>
          <a:prstGeom prst="roundRect">
            <a:avLst/>
          </a:prstGeom>
          <a:solidFill>
            <a:srgbClr val="D85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latin typeface="黑体" panose="02010609060101010101" pitchFamily="49" charset="-122"/>
                <a:ea typeface="黑体" panose="02010609060101010101" pitchFamily="49" charset="-122"/>
              </a:rPr>
              <a:t>郑和下西洋特点 </a:t>
            </a:r>
            <a:endParaRPr lang="zh-CN" altLang="en-US" sz="3200" b="1">
              <a:latin typeface="黑体" panose="02010609060101010101" pitchFamily="49" charset="-122"/>
              <a:ea typeface="黑体" panose="02010609060101010101" pitchFamily="49" charset="-122"/>
            </a:endParaRPr>
          </a:p>
        </p:txBody>
      </p:sp>
      <p:graphicFrame>
        <p:nvGraphicFramePr>
          <p:cNvPr id="10" name="表格 9"/>
          <p:cNvGraphicFramePr/>
          <p:nvPr>
            <p:custDataLst>
              <p:tags r:id="rId2"/>
            </p:custDataLst>
          </p:nvPr>
        </p:nvGraphicFramePr>
        <p:xfrm>
          <a:off x="4070985" y="210820"/>
          <a:ext cx="7908290" cy="2727325"/>
        </p:xfrm>
        <a:graphic>
          <a:graphicData uri="http://schemas.openxmlformats.org/drawingml/2006/table">
            <a:tbl>
              <a:tblPr firstRow="1" bandRow="1">
                <a:tableStyleId>{073A0DAA-6AF3-43AB-8588-CEC1D06C72B9}</a:tableStyleId>
              </a:tblPr>
              <a:tblGrid>
                <a:gridCol w="1141730"/>
                <a:gridCol w="1435100"/>
                <a:gridCol w="796290"/>
                <a:gridCol w="1424940"/>
                <a:gridCol w="3110230"/>
              </a:tblGrid>
              <a:tr h="545465">
                <a:tc gridSpan="5">
                  <a:txBody>
                    <a:bodyPr/>
                    <a:p>
                      <a:pPr algn="ctr">
                        <a:buNone/>
                      </a:pPr>
                      <a:r>
                        <a:rPr lang="zh-CN" altLang="en-US" sz="2000" b="1" spc="130">
                          <a:effectLst/>
                        </a:rPr>
                        <a:t>郑和与西方航海家比较</a:t>
                      </a:r>
                      <a:endParaRPr lang="zh-CN" altLang="en-US" sz="2000" b="1" spc="130">
                        <a:effectLst/>
                      </a:endParaRPr>
                    </a:p>
                  </a:txBody>
                  <a:tcPr>
                    <a:solidFill>
                      <a:srgbClr val="AE9E6C"/>
                    </a:solidFill>
                  </a:tcPr>
                </a:tc>
                <a:tc hMerge="1">
                  <a:tcPr/>
                </a:tc>
                <a:tc hMerge="1">
                  <a:tcPr/>
                </a:tc>
                <a:tc hMerge="1">
                  <a:tcPr/>
                </a:tc>
                <a:tc hMerge="1">
                  <a:tcPr/>
                </a:tc>
              </a:tr>
              <a:tr h="545465">
                <a:tc>
                  <a:txBody>
                    <a:bodyPr/>
                    <a:p>
                      <a:pPr algn="ctr">
                        <a:buNone/>
                      </a:pPr>
                      <a:r>
                        <a:rPr lang="zh-CN" altLang="en-US" sz="2000" b="1">
                          <a:effectLst/>
                        </a:rPr>
                        <a:t>航海家</a:t>
                      </a:r>
                      <a:endParaRPr lang="zh-CN" altLang="en-US" sz="2000" b="1">
                        <a:effectLst/>
                      </a:endParaRPr>
                    </a:p>
                  </a:txBody>
                  <a:tcPr>
                    <a:solidFill>
                      <a:schemeClr val="bg1">
                        <a:lumMod val="95000"/>
                      </a:schemeClr>
                    </a:solidFill>
                  </a:tcPr>
                </a:tc>
                <a:tc>
                  <a:txBody>
                    <a:bodyPr/>
                    <a:p>
                      <a:pPr algn="ctr">
                        <a:buNone/>
                      </a:pPr>
                      <a:r>
                        <a:rPr lang="zh-CN" altLang="en-US" sz="2000" b="1">
                          <a:effectLst/>
                        </a:rPr>
                        <a:t>时间</a:t>
                      </a:r>
                      <a:endParaRPr lang="zh-CN" altLang="en-US" sz="2000" b="1">
                        <a:effectLst/>
                      </a:endParaRPr>
                    </a:p>
                  </a:txBody>
                  <a:tcPr>
                    <a:solidFill>
                      <a:schemeClr val="bg1">
                        <a:lumMod val="95000"/>
                      </a:schemeClr>
                    </a:solidFill>
                  </a:tcPr>
                </a:tc>
                <a:tc>
                  <a:txBody>
                    <a:bodyPr/>
                    <a:p>
                      <a:pPr algn="ctr">
                        <a:buNone/>
                      </a:pPr>
                      <a:r>
                        <a:rPr lang="zh-CN" altLang="en-US" sz="2000" b="1">
                          <a:effectLst/>
                        </a:rPr>
                        <a:t>次数</a:t>
                      </a:r>
                      <a:endParaRPr lang="zh-CN" altLang="en-US" sz="2000" b="1">
                        <a:effectLst/>
                      </a:endParaRPr>
                    </a:p>
                  </a:txBody>
                  <a:tcPr>
                    <a:solidFill>
                      <a:schemeClr val="bg1">
                        <a:lumMod val="95000"/>
                      </a:schemeClr>
                    </a:solidFill>
                  </a:tcPr>
                </a:tc>
                <a:tc>
                  <a:txBody>
                    <a:bodyPr/>
                    <a:p>
                      <a:pPr algn="ctr">
                        <a:buNone/>
                      </a:pPr>
                      <a:r>
                        <a:rPr lang="zh-CN" altLang="en-US" sz="2000" b="1">
                          <a:effectLst/>
                        </a:rPr>
                        <a:t>首航人数</a:t>
                      </a:r>
                      <a:endParaRPr lang="zh-CN" altLang="en-US" sz="2000" b="1">
                        <a:effectLst/>
                      </a:endParaRPr>
                    </a:p>
                  </a:txBody>
                  <a:tcPr>
                    <a:solidFill>
                      <a:schemeClr val="bg1">
                        <a:lumMod val="95000"/>
                      </a:schemeClr>
                    </a:solidFill>
                  </a:tcPr>
                </a:tc>
                <a:tc>
                  <a:txBody>
                    <a:bodyPr/>
                    <a:p>
                      <a:pPr algn="ctr">
                        <a:buNone/>
                      </a:pPr>
                      <a:r>
                        <a:rPr lang="zh-CN" altLang="en-US" sz="2000" b="1">
                          <a:effectLst/>
                        </a:rPr>
                        <a:t>到达范围</a:t>
                      </a:r>
                      <a:endParaRPr lang="zh-CN" altLang="en-US" sz="2000" b="1">
                        <a:effectLst/>
                      </a:endParaRPr>
                    </a:p>
                  </a:txBody>
                  <a:tcPr>
                    <a:solidFill>
                      <a:schemeClr val="bg1">
                        <a:lumMod val="95000"/>
                      </a:schemeClr>
                    </a:solidFill>
                  </a:tcPr>
                </a:tc>
              </a:tr>
              <a:tr h="545465">
                <a:tc>
                  <a:txBody>
                    <a:bodyPr/>
                    <a:p>
                      <a:pPr algn="ctr">
                        <a:buNone/>
                      </a:pPr>
                      <a:r>
                        <a:rPr lang="zh-CN" altLang="en-US" sz="2000" b="1">
                          <a:effectLst/>
                        </a:rPr>
                        <a:t>郑和</a:t>
                      </a:r>
                      <a:endParaRPr lang="zh-CN" altLang="en-US" sz="2000" b="1">
                        <a:effectLst/>
                      </a:endParaRPr>
                    </a:p>
                  </a:txBody>
                  <a:tcPr>
                    <a:solidFill>
                      <a:schemeClr val="accent2">
                        <a:lumMod val="20000"/>
                        <a:lumOff val="80000"/>
                      </a:schemeClr>
                    </a:solidFill>
                  </a:tcPr>
                </a:tc>
                <a:tc>
                  <a:txBody>
                    <a:bodyPr/>
                    <a:p>
                      <a:pPr algn="ctr">
                        <a:buNone/>
                      </a:pPr>
                      <a:r>
                        <a:rPr lang="zh-CN" altLang="en-US" sz="2000" b="1">
                          <a:effectLst/>
                        </a:rPr>
                        <a:t>1405-1433</a:t>
                      </a:r>
                      <a:endParaRPr lang="zh-CN" altLang="en-US" sz="2000" b="1">
                        <a:effectLst/>
                      </a:endParaRPr>
                    </a:p>
                  </a:txBody>
                  <a:tcPr>
                    <a:solidFill>
                      <a:schemeClr val="accent2">
                        <a:lumMod val="20000"/>
                        <a:lumOff val="80000"/>
                      </a:schemeClr>
                    </a:solidFill>
                  </a:tcPr>
                </a:tc>
                <a:tc>
                  <a:txBody>
                    <a:bodyPr/>
                    <a:p>
                      <a:pPr algn="ctr">
                        <a:buNone/>
                      </a:pPr>
                      <a:r>
                        <a:rPr lang="zh-CN" altLang="en-US" sz="2000" b="1">
                          <a:effectLst/>
                        </a:rPr>
                        <a:t>7</a:t>
                      </a:r>
                      <a:endParaRPr lang="zh-CN" altLang="en-US" sz="2000" b="1">
                        <a:effectLst/>
                      </a:endParaRPr>
                    </a:p>
                  </a:txBody>
                  <a:tcPr>
                    <a:solidFill>
                      <a:schemeClr val="accent2">
                        <a:lumMod val="20000"/>
                        <a:lumOff val="80000"/>
                      </a:schemeClr>
                    </a:solidFill>
                  </a:tcPr>
                </a:tc>
                <a:tc>
                  <a:txBody>
                    <a:bodyPr/>
                    <a:p>
                      <a:pPr algn="ctr">
                        <a:buNone/>
                      </a:pPr>
                      <a:r>
                        <a:rPr lang="zh-CN" altLang="en-US" sz="2000" b="1">
                          <a:effectLst/>
                        </a:rPr>
                        <a:t>27000</a:t>
                      </a:r>
                      <a:endParaRPr lang="zh-CN" altLang="en-US" sz="2000" b="1">
                        <a:effectLst/>
                      </a:endParaRPr>
                    </a:p>
                  </a:txBody>
                  <a:tcPr>
                    <a:solidFill>
                      <a:schemeClr val="accent2">
                        <a:lumMod val="20000"/>
                        <a:lumOff val="80000"/>
                      </a:schemeClr>
                    </a:solidFill>
                  </a:tcPr>
                </a:tc>
                <a:tc>
                  <a:txBody>
                    <a:bodyPr/>
                    <a:p>
                      <a:pPr algn="ctr">
                        <a:buNone/>
                      </a:pPr>
                      <a:r>
                        <a:rPr lang="zh-CN" altLang="en-US" sz="2000" b="1">
                          <a:effectLst/>
                        </a:rPr>
                        <a:t>亚非30多个国家和地区</a:t>
                      </a:r>
                      <a:endParaRPr lang="zh-CN" altLang="en-US" sz="2000" b="1">
                        <a:effectLst/>
                      </a:endParaRPr>
                    </a:p>
                  </a:txBody>
                  <a:tcPr>
                    <a:solidFill>
                      <a:schemeClr val="accent2">
                        <a:lumMod val="20000"/>
                        <a:lumOff val="80000"/>
                      </a:schemeClr>
                    </a:solidFill>
                  </a:tcPr>
                </a:tc>
              </a:tr>
              <a:tr h="545465">
                <a:tc>
                  <a:txBody>
                    <a:bodyPr/>
                    <a:p>
                      <a:pPr algn="ctr">
                        <a:buNone/>
                      </a:pPr>
                      <a:r>
                        <a:rPr lang="zh-CN" altLang="en-US" sz="2000" b="1">
                          <a:effectLst/>
                        </a:rPr>
                        <a:t>哥伦布</a:t>
                      </a:r>
                      <a:endParaRPr lang="zh-CN" altLang="en-US" sz="2000" b="1">
                        <a:effectLst/>
                      </a:endParaRPr>
                    </a:p>
                  </a:txBody>
                  <a:tcPr>
                    <a:solidFill>
                      <a:schemeClr val="accent2">
                        <a:lumMod val="40000"/>
                        <a:lumOff val="60000"/>
                      </a:schemeClr>
                    </a:solidFill>
                  </a:tcPr>
                </a:tc>
                <a:tc>
                  <a:txBody>
                    <a:bodyPr/>
                    <a:p>
                      <a:pPr algn="ctr">
                        <a:buNone/>
                      </a:pPr>
                      <a:r>
                        <a:rPr lang="zh-CN" altLang="en-US" sz="2000" b="1">
                          <a:effectLst/>
                        </a:rPr>
                        <a:t>1492</a:t>
                      </a:r>
                      <a:endParaRPr lang="zh-CN" altLang="en-US" sz="2000" b="1">
                        <a:effectLst/>
                      </a:endParaRPr>
                    </a:p>
                  </a:txBody>
                  <a:tcPr>
                    <a:solidFill>
                      <a:schemeClr val="accent2">
                        <a:lumMod val="40000"/>
                        <a:lumOff val="60000"/>
                      </a:schemeClr>
                    </a:solidFill>
                  </a:tcPr>
                </a:tc>
                <a:tc>
                  <a:txBody>
                    <a:bodyPr/>
                    <a:p>
                      <a:pPr algn="ctr">
                        <a:buNone/>
                      </a:pPr>
                      <a:r>
                        <a:rPr lang="zh-CN" altLang="en-US" sz="2000" b="1">
                          <a:effectLst/>
                        </a:rPr>
                        <a:t>4</a:t>
                      </a:r>
                      <a:endParaRPr lang="zh-CN" altLang="en-US" sz="2000" b="1">
                        <a:effectLst/>
                      </a:endParaRPr>
                    </a:p>
                  </a:txBody>
                  <a:tcPr>
                    <a:solidFill>
                      <a:schemeClr val="accent2">
                        <a:lumMod val="40000"/>
                        <a:lumOff val="60000"/>
                      </a:schemeClr>
                    </a:solidFill>
                  </a:tcPr>
                </a:tc>
                <a:tc>
                  <a:txBody>
                    <a:bodyPr/>
                    <a:p>
                      <a:pPr algn="ctr">
                        <a:buNone/>
                      </a:pPr>
                      <a:r>
                        <a:rPr lang="zh-CN" altLang="en-US" sz="2000" b="1">
                          <a:effectLst/>
                        </a:rPr>
                        <a:t>90</a:t>
                      </a:r>
                      <a:endParaRPr lang="zh-CN" altLang="en-US" sz="2000" b="1">
                        <a:effectLst/>
                      </a:endParaRPr>
                    </a:p>
                  </a:txBody>
                  <a:tcPr>
                    <a:solidFill>
                      <a:schemeClr val="accent2">
                        <a:lumMod val="40000"/>
                        <a:lumOff val="60000"/>
                      </a:schemeClr>
                    </a:solidFill>
                  </a:tcPr>
                </a:tc>
                <a:tc>
                  <a:txBody>
                    <a:bodyPr/>
                    <a:p>
                      <a:pPr algn="ctr">
                        <a:buNone/>
                      </a:pPr>
                      <a:r>
                        <a:rPr lang="zh-CN" altLang="en-US" sz="2000" b="1">
                          <a:effectLst/>
                        </a:rPr>
                        <a:t>美洲大陆</a:t>
                      </a:r>
                      <a:endParaRPr lang="zh-CN" altLang="en-US" sz="2000" b="1">
                        <a:effectLst/>
                      </a:endParaRPr>
                    </a:p>
                  </a:txBody>
                  <a:tcPr>
                    <a:solidFill>
                      <a:schemeClr val="accent2">
                        <a:lumMod val="40000"/>
                        <a:lumOff val="60000"/>
                      </a:schemeClr>
                    </a:solidFill>
                  </a:tcPr>
                </a:tc>
              </a:tr>
              <a:tr h="545465">
                <a:tc>
                  <a:txBody>
                    <a:bodyPr/>
                    <a:p>
                      <a:pPr algn="ctr">
                        <a:buNone/>
                      </a:pPr>
                      <a:r>
                        <a:rPr lang="zh-CN" altLang="en-US" sz="2000" b="1">
                          <a:effectLst/>
                        </a:rPr>
                        <a:t>达伽马</a:t>
                      </a:r>
                      <a:endParaRPr lang="zh-CN" altLang="en-US" sz="2000" b="1">
                        <a:effectLst/>
                      </a:endParaRPr>
                    </a:p>
                  </a:txBody>
                  <a:tcPr>
                    <a:solidFill>
                      <a:schemeClr val="accent2">
                        <a:lumMod val="60000"/>
                        <a:lumOff val="40000"/>
                      </a:schemeClr>
                    </a:solidFill>
                  </a:tcPr>
                </a:tc>
                <a:tc>
                  <a:txBody>
                    <a:bodyPr/>
                    <a:p>
                      <a:pPr algn="ctr">
                        <a:buNone/>
                      </a:pPr>
                      <a:r>
                        <a:rPr lang="zh-CN" altLang="en-US" sz="2000" b="1">
                          <a:effectLst/>
                        </a:rPr>
                        <a:t>1497</a:t>
                      </a:r>
                      <a:endParaRPr lang="zh-CN" altLang="en-US" sz="2000" b="1">
                        <a:effectLst/>
                      </a:endParaRPr>
                    </a:p>
                  </a:txBody>
                  <a:tcPr>
                    <a:solidFill>
                      <a:schemeClr val="accent2">
                        <a:lumMod val="60000"/>
                        <a:lumOff val="40000"/>
                      </a:schemeClr>
                    </a:solidFill>
                  </a:tcPr>
                </a:tc>
                <a:tc>
                  <a:txBody>
                    <a:bodyPr/>
                    <a:p>
                      <a:pPr algn="ctr">
                        <a:buNone/>
                      </a:pPr>
                      <a:r>
                        <a:rPr lang="zh-CN" altLang="en-US" sz="2000" b="1">
                          <a:effectLst/>
                        </a:rPr>
                        <a:t>3</a:t>
                      </a:r>
                      <a:endParaRPr lang="zh-CN" altLang="en-US" sz="2000" b="1">
                        <a:effectLst/>
                      </a:endParaRPr>
                    </a:p>
                  </a:txBody>
                  <a:tcPr>
                    <a:solidFill>
                      <a:schemeClr val="accent2">
                        <a:lumMod val="60000"/>
                        <a:lumOff val="40000"/>
                      </a:schemeClr>
                    </a:solidFill>
                  </a:tcPr>
                </a:tc>
                <a:tc>
                  <a:txBody>
                    <a:bodyPr/>
                    <a:p>
                      <a:pPr algn="ctr">
                        <a:buNone/>
                      </a:pPr>
                      <a:r>
                        <a:rPr lang="zh-CN" altLang="en-US" sz="2000" b="1">
                          <a:effectLst/>
                        </a:rPr>
                        <a:t>160</a:t>
                      </a:r>
                      <a:endParaRPr lang="zh-CN" altLang="en-US" sz="2000" b="1">
                        <a:effectLst/>
                      </a:endParaRPr>
                    </a:p>
                  </a:txBody>
                  <a:tcPr>
                    <a:solidFill>
                      <a:schemeClr val="accent2">
                        <a:lumMod val="60000"/>
                        <a:lumOff val="40000"/>
                      </a:schemeClr>
                    </a:solidFill>
                  </a:tcPr>
                </a:tc>
                <a:tc>
                  <a:txBody>
                    <a:bodyPr/>
                    <a:p>
                      <a:pPr algn="ctr">
                        <a:buNone/>
                      </a:pPr>
                      <a:r>
                        <a:rPr lang="zh-CN" altLang="en-US" sz="2000" b="1">
                          <a:effectLst/>
                        </a:rPr>
                        <a:t>绕过非洲好望角到达印度</a:t>
                      </a:r>
                      <a:endParaRPr lang="zh-CN" altLang="en-US" sz="2000" b="1">
                        <a:effectLst/>
                      </a:endParaRPr>
                    </a:p>
                  </a:txBody>
                  <a:tcPr>
                    <a:solidFill>
                      <a:schemeClr val="accent2">
                        <a:lumMod val="60000"/>
                        <a:lumOff val="40000"/>
                      </a:schemeClr>
                    </a:solidFill>
                  </a:tcPr>
                </a:tc>
              </a:tr>
            </a:tbl>
          </a:graphicData>
        </a:graphic>
      </p:graphicFrame>
      <p:pic>
        <p:nvPicPr>
          <p:cNvPr id="7" name="图片 6"/>
          <p:cNvPicPr>
            <a:picLocks noChangeAspect="1"/>
          </p:cNvPicPr>
          <p:nvPr/>
        </p:nvPicPr>
        <p:blipFill>
          <a:blip r:embed="rId3">
            <a:clrChange>
              <a:clrFrom>
                <a:srgbClr val="FFFFFF">
                  <a:alpha val="100000"/>
                </a:srgbClr>
              </a:clrFrom>
              <a:clrTo>
                <a:srgbClr val="FFFFFF">
                  <a:alpha val="100000"/>
                  <a:alpha val="0"/>
                </a:srgbClr>
              </a:clrTo>
            </a:clrChange>
          </a:blip>
          <a:srcRect l="855" t="499" b="5718"/>
          <a:stretch>
            <a:fillRect/>
          </a:stretch>
        </p:blipFill>
        <p:spPr>
          <a:xfrm>
            <a:off x="250825" y="3776345"/>
            <a:ext cx="3565525" cy="2286000"/>
          </a:xfrm>
          <a:prstGeom prst="rect">
            <a:avLst/>
          </a:prstGeom>
        </p:spPr>
      </p:pic>
      <p:sp>
        <p:nvSpPr>
          <p:cNvPr id="4" name="文本框 3"/>
          <p:cNvSpPr txBox="1"/>
          <p:nvPr/>
        </p:nvSpPr>
        <p:spPr>
          <a:xfrm>
            <a:off x="494665" y="6151245"/>
            <a:ext cx="3576320" cy="706755"/>
          </a:xfrm>
          <a:prstGeom prst="rect">
            <a:avLst/>
          </a:prstGeom>
          <a:noFill/>
        </p:spPr>
        <p:txBody>
          <a:bodyPr wrap="square" rtlCol="0" anchor="t">
            <a:spAutoFit/>
          </a:bodyPr>
          <a:p>
            <a:r>
              <a:rPr lang="en-US" altLang="zh-CN" b="1">
                <a:latin typeface="华文新魏" panose="02010800040101010101" charset="-122"/>
                <a:ea typeface="华文新魏" panose="02010800040101010101" charset="-122"/>
              </a:rPr>
              <a:t>  </a:t>
            </a:r>
            <a:r>
              <a:rPr lang="zh-CN" altLang="en-US" sz="2000" b="1">
                <a:latin typeface="华文新魏" panose="02010800040101010101" charset="-122"/>
                <a:ea typeface="华文新魏" panose="02010800040101010101" charset="-122"/>
              </a:rPr>
              <a:t>郑和宝船与哥伦布船队</a:t>
            </a:r>
            <a:endParaRPr lang="zh-CN" altLang="en-US" sz="2000" b="1">
              <a:latin typeface="华文新魏" panose="02010800040101010101" charset="-122"/>
              <a:ea typeface="华文新魏" panose="02010800040101010101" charset="-122"/>
            </a:endParaRPr>
          </a:p>
          <a:p>
            <a:r>
              <a:rPr lang="zh-CN" altLang="en-US" sz="2000" b="1">
                <a:latin typeface="华文新魏" panose="02010800040101010101" charset="-122"/>
                <a:ea typeface="华文新魏" panose="02010800040101010101" charset="-122"/>
              </a:rPr>
              <a:t>旗舰圣玛利亚号大小对比</a:t>
            </a:r>
            <a:endParaRPr lang="zh-CN" altLang="en-US" sz="2000" b="1">
              <a:latin typeface="华文新魏" panose="02010800040101010101" charset="-122"/>
              <a:ea typeface="华文新魏" panose="02010800040101010101" charset="-122"/>
            </a:endParaRPr>
          </a:p>
        </p:txBody>
      </p:sp>
      <p:pic>
        <p:nvPicPr>
          <p:cNvPr id="10242" name="Picture 49" descr="无标题2"/>
          <p:cNvPicPr>
            <a:picLocks noChangeAspect="1"/>
          </p:cNvPicPr>
          <p:nvPr/>
        </p:nvPicPr>
        <p:blipFill>
          <a:blip r:embed="rId4"/>
          <a:stretch>
            <a:fillRect/>
          </a:stretch>
        </p:blipFill>
        <p:spPr>
          <a:xfrm>
            <a:off x="4504690" y="3066415"/>
            <a:ext cx="7517765" cy="3702685"/>
          </a:xfrm>
          <a:prstGeom prst="rect">
            <a:avLst/>
          </a:prstGeom>
          <a:noFill/>
          <a:ln w="15875">
            <a:noFill/>
          </a:ln>
        </p:spPr>
      </p:pic>
      <p:sp>
        <p:nvSpPr>
          <p:cNvPr id="6" name="文本框 5"/>
          <p:cNvSpPr txBox="1"/>
          <p:nvPr/>
        </p:nvSpPr>
        <p:spPr>
          <a:xfrm>
            <a:off x="622300" y="901700"/>
            <a:ext cx="3032760" cy="1383665"/>
          </a:xfrm>
          <a:prstGeom prst="rect">
            <a:avLst/>
          </a:prstGeom>
          <a:noFill/>
        </p:spPr>
        <p:txBody>
          <a:bodyPr wrap="none" rtlCol="0">
            <a:spAutoFit/>
          </a:bodyPr>
          <a:p>
            <a:r>
              <a:rPr lang="zh-CN" altLang="en-US" sz="2800" b="1">
                <a:solidFill>
                  <a:srgbClr val="2744E9"/>
                </a:solidFill>
                <a:latin typeface="华文中宋" panose="02010600040101010101" charset="-122"/>
                <a:ea typeface="华文中宋" panose="02010600040101010101" charset="-122"/>
              </a:rPr>
              <a:t>时间长，次数多，</a:t>
            </a:r>
            <a:endParaRPr lang="zh-CN" altLang="en-US" sz="2800" b="1">
              <a:solidFill>
                <a:srgbClr val="2744E9"/>
              </a:solidFill>
              <a:latin typeface="华文中宋" panose="02010600040101010101" charset="-122"/>
              <a:ea typeface="华文中宋" panose="02010600040101010101" charset="-122"/>
            </a:endParaRPr>
          </a:p>
          <a:p>
            <a:r>
              <a:rPr lang="zh-CN" altLang="en-US" sz="2800" b="1">
                <a:solidFill>
                  <a:srgbClr val="2744E9"/>
                </a:solidFill>
                <a:latin typeface="华文中宋" panose="02010600040101010101" charset="-122"/>
                <a:ea typeface="华文中宋" panose="02010600040101010101" charset="-122"/>
              </a:rPr>
              <a:t>规模大，范围广，</a:t>
            </a:r>
            <a:endParaRPr lang="zh-CN" altLang="en-US" sz="2800" b="1">
              <a:solidFill>
                <a:srgbClr val="2744E9"/>
              </a:solidFill>
              <a:latin typeface="华文中宋" panose="02010600040101010101" charset="-122"/>
              <a:ea typeface="华文中宋" panose="02010600040101010101" charset="-122"/>
            </a:endParaRPr>
          </a:p>
          <a:p>
            <a:r>
              <a:rPr lang="zh-CN" altLang="en-US" sz="2800" b="1">
                <a:solidFill>
                  <a:srgbClr val="2744E9"/>
                </a:solidFill>
                <a:latin typeface="华文中宋" panose="02010600040101010101" charset="-122"/>
                <a:ea typeface="华文中宋" panose="02010600040101010101" charset="-122"/>
              </a:rPr>
              <a:t>      航程远。</a:t>
            </a:r>
            <a:endParaRPr lang="zh-CN" altLang="en-US" sz="2800" b="1">
              <a:solidFill>
                <a:srgbClr val="2744E9"/>
              </a:solidFill>
              <a:latin typeface="华文中宋" panose="02010600040101010101" charset="-122"/>
              <a:ea typeface="华文中宋" panose="02010600040101010101" charset="-122"/>
            </a:endParaRPr>
          </a:p>
        </p:txBody>
      </p:sp>
      <p:pic>
        <p:nvPicPr>
          <p:cNvPr id="18" name="图片 17" descr="标题框红色"/>
          <p:cNvPicPr>
            <a:picLocks noChangeAspect="1"/>
          </p:cNvPicPr>
          <p:nvPr/>
        </p:nvPicPr>
        <p:blipFill>
          <a:blip r:embed="rId5"/>
          <a:stretch>
            <a:fillRect/>
          </a:stretch>
        </p:blipFill>
        <p:spPr>
          <a:xfrm>
            <a:off x="212090" y="2736215"/>
            <a:ext cx="3996690" cy="847090"/>
          </a:xfrm>
          <a:prstGeom prst="rect">
            <a:avLst/>
          </a:prstGeom>
        </p:spPr>
      </p:pic>
      <p:sp>
        <p:nvSpPr>
          <p:cNvPr id="9" name="文本框 8"/>
          <p:cNvSpPr txBox="1"/>
          <p:nvPr/>
        </p:nvSpPr>
        <p:spPr>
          <a:xfrm>
            <a:off x="330200" y="2935605"/>
            <a:ext cx="4082415" cy="521970"/>
          </a:xfrm>
          <a:prstGeom prst="rect">
            <a:avLst/>
          </a:prstGeom>
          <a:noFill/>
        </p:spPr>
        <p:txBody>
          <a:bodyPr wrap="square" rtlCol="0">
            <a:spAutoFit/>
          </a:bodyPr>
          <a:p>
            <a:r>
              <a:rPr lang="zh-CN" altLang="en-US" sz="2800" b="1">
                <a:solidFill>
                  <a:srgbClr val="00B050"/>
                </a:solidFill>
              </a:rPr>
              <a:t>世界航海史上空前壮举</a:t>
            </a:r>
            <a:endParaRPr lang="zh-CN" altLang="en-US" sz="2800" b="1">
              <a:solidFill>
                <a:srgbClr val="00B050"/>
              </a:solidFill>
            </a:endParaRPr>
          </a:p>
        </p:txBody>
      </p:sp>
      <p:sp>
        <p:nvSpPr>
          <p:cNvPr id="11" name="文本框 10"/>
          <p:cNvSpPr txBox="1"/>
          <p:nvPr/>
        </p:nvSpPr>
        <p:spPr>
          <a:xfrm>
            <a:off x="10782935" y="2935605"/>
            <a:ext cx="1135380" cy="460375"/>
          </a:xfrm>
          <a:prstGeom prst="rect">
            <a:avLst/>
          </a:prstGeom>
          <a:solidFill>
            <a:schemeClr val="accent6">
              <a:lumMod val="50000"/>
            </a:schemeClr>
          </a:solidFill>
        </p:spPr>
        <p:txBody>
          <a:bodyPr wrap="square" rtlCol="0">
            <a:spAutoFit/>
          </a:bodyPr>
          <a:p>
            <a:r>
              <a:rPr lang="zh-CN" altLang="en-US" sz="2400" b="1">
                <a:solidFill>
                  <a:schemeClr val="bg1"/>
                </a:solidFill>
              </a:rPr>
              <a:t>刘家港</a:t>
            </a:r>
            <a:endParaRPr lang="zh-CN" altLang="en-US" sz="2400" b="1">
              <a:solidFill>
                <a:schemeClr val="bg1"/>
              </a:solidFill>
            </a:endParaRPr>
          </a:p>
        </p:txBody>
      </p:sp>
      <p:sp>
        <p:nvSpPr>
          <p:cNvPr id="3" name="文本框 2"/>
          <p:cNvSpPr txBox="1"/>
          <p:nvPr/>
        </p:nvSpPr>
        <p:spPr>
          <a:xfrm>
            <a:off x="1697355" y="2475230"/>
            <a:ext cx="1025525" cy="460375"/>
          </a:xfrm>
          <a:prstGeom prst="rect">
            <a:avLst/>
          </a:prstGeom>
          <a:solidFill>
            <a:srgbClr val="C00000"/>
          </a:solidFill>
        </p:spPr>
        <p:txBody>
          <a:bodyPr wrap="square" rtlCol="0">
            <a:spAutoFit/>
          </a:bodyPr>
          <a:p>
            <a:r>
              <a:rPr lang="en-US" altLang="zh-CN" sz="2400" b="1">
                <a:solidFill>
                  <a:schemeClr val="accent4">
                    <a:lumMod val="50000"/>
                  </a:schemeClr>
                </a:solidFill>
              </a:rPr>
              <a:t> </a:t>
            </a:r>
            <a:r>
              <a:rPr lang="zh-CN" altLang="en-US" sz="2400" b="1">
                <a:solidFill>
                  <a:schemeClr val="bg1"/>
                </a:solidFill>
              </a:rPr>
              <a:t>评 价</a:t>
            </a:r>
            <a:endParaRPr lang="zh-CN" altLang="en-US" sz="2400" b="1">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p:cTn id="13" dur="1000" fill="hold"/>
                                        <p:tgtEl>
                                          <p:spTgt spid="10242"/>
                                        </p:tgtEl>
                                        <p:attrNameLst>
                                          <p:attrName>ppt_w</p:attrName>
                                        </p:attrNameLst>
                                      </p:cBhvr>
                                      <p:tavLst>
                                        <p:tav tm="0">
                                          <p:val>
                                            <p:strVal val="#ppt_w*0.70"/>
                                          </p:val>
                                        </p:tav>
                                        <p:tav tm="100000">
                                          <p:val>
                                            <p:strVal val="#ppt_w"/>
                                          </p:val>
                                        </p:tav>
                                      </p:tavLst>
                                    </p:anim>
                                    <p:anim calcmode="lin" valueType="num">
                                      <p:cBhvr>
                                        <p:cTn id="14" dur="1000" fill="hold"/>
                                        <p:tgtEl>
                                          <p:spTgt spid="10242"/>
                                        </p:tgtEl>
                                        <p:attrNameLst>
                                          <p:attrName>ppt_h</p:attrName>
                                        </p:attrNameLst>
                                      </p:cBhvr>
                                      <p:tavLst>
                                        <p:tav tm="0">
                                          <p:val>
                                            <p:strVal val="#ppt_h"/>
                                          </p:val>
                                        </p:tav>
                                        <p:tav tm="100000">
                                          <p:val>
                                            <p:strVal val="#ppt_h"/>
                                          </p:val>
                                        </p:tav>
                                      </p:tavLst>
                                    </p:anim>
                                    <p:animEffect transition="in" filter="fade">
                                      <p:cBhvr>
                                        <p:cTn id="15" dur="1000"/>
                                        <p:tgtEl>
                                          <p:spTgt spid="102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strVal val="#ppt_h"/>
                                          </p:val>
                                        </p:tav>
                                        <p:tav tm="100000">
                                          <p:val>
                                            <p:strVal val="#ppt_h"/>
                                          </p:val>
                                        </p:tav>
                                      </p:tavLst>
                                    </p:anim>
                                  </p:childTnLst>
                                </p:cTn>
                              </p:par>
                              <p:par>
                                <p:cTn id="42" presetID="22" presetClass="entr" presetSubtype="4"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par>
                          <p:cTn id="45" fill="hold">
                            <p:stCondLst>
                              <p:cond delay="500"/>
                            </p:stCondLst>
                            <p:childTnLst>
                              <p:par>
                                <p:cTn id="46" presetID="17" presetClass="entr" presetSubtype="1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 grpId="0"/>
      <p:bldP spid="11"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2 (1)"/>
          <p:cNvPicPr>
            <a:picLocks noChangeAspect="1"/>
          </p:cNvPicPr>
          <p:nvPr/>
        </p:nvPicPr>
        <p:blipFill>
          <a:blip r:embed="rId2"/>
          <a:stretch>
            <a:fillRect/>
          </a:stretch>
        </p:blipFill>
        <p:spPr>
          <a:xfrm>
            <a:off x="151765" y="5571490"/>
            <a:ext cx="11918315" cy="1250315"/>
          </a:xfrm>
          <a:prstGeom prst="rect">
            <a:avLst/>
          </a:prstGeom>
        </p:spPr>
      </p:pic>
      <p:pic>
        <p:nvPicPr>
          <p:cNvPr id="4" name="图片 3"/>
          <p:cNvPicPr>
            <a:picLocks noChangeAspect="1"/>
          </p:cNvPicPr>
          <p:nvPr/>
        </p:nvPicPr>
        <p:blipFill>
          <a:blip r:embed="rId3"/>
          <a:stretch>
            <a:fillRect/>
          </a:stretch>
        </p:blipFill>
        <p:spPr>
          <a:xfrm>
            <a:off x="1985645" y="1828800"/>
            <a:ext cx="8220710" cy="3983990"/>
          </a:xfrm>
          <a:prstGeom prst="rect">
            <a:avLst/>
          </a:prstGeom>
        </p:spPr>
      </p:pic>
      <p:sp>
        <p:nvSpPr>
          <p:cNvPr id="5" name="文本框 4"/>
          <p:cNvSpPr txBox="1"/>
          <p:nvPr/>
        </p:nvSpPr>
        <p:spPr>
          <a:xfrm>
            <a:off x="3676015" y="407035"/>
            <a:ext cx="4658995" cy="1106805"/>
          </a:xfrm>
          <a:prstGeom prst="rect">
            <a:avLst/>
          </a:prstGeom>
          <a:noFill/>
        </p:spPr>
        <p:txBody>
          <a:bodyPr wrap="square" rtlCol="0">
            <a:spAutoFit/>
            <a:scene3d>
              <a:camera prst="orthographicFront"/>
              <a:lightRig rig="threePt" dir="t"/>
            </a:scene3d>
          </a:bodyPr>
          <a:p>
            <a:pPr algn="dist"/>
            <a:r>
              <a:rPr lang="en-US" altLang="zh-CN" sz="6600" b="1">
                <a:latin typeface="华文行楷" panose="02010800040101010101" charset="-122"/>
                <a:ea typeface="华文行楷" panose="02010800040101010101" charset="-122"/>
              </a:rPr>
              <a:t> </a:t>
            </a:r>
            <a:r>
              <a:rPr lang="zh-CN" altLang="en-US" sz="66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角色扮演</a:t>
            </a:r>
            <a:endParaRPr lang="zh-CN" altLang="en-US" sz="66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22 (4)"/>
          <p:cNvPicPr>
            <a:picLocks noChangeAspect="1"/>
          </p:cNvPicPr>
          <p:nvPr/>
        </p:nvPicPr>
        <p:blipFill>
          <a:blip r:embed="rId1"/>
          <a:stretch>
            <a:fillRect/>
          </a:stretch>
        </p:blipFill>
        <p:spPr>
          <a:xfrm>
            <a:off x="0" y="0"/>
            <a:ext cx="12192000" cy="6858000"/>
          </a:xfrm>
          <a:prstGeom prst="rect">
            <a:avLst/>
          </a:prstGeom>
        </p:spPr>
      </p:pic>
      <p:sp>
        <p:nvSpPr>
          <p:cNvPr id="8" name="圆角矩形 7"/>
          <p:cNvSpPr/>
          <p:nvPr/>
        </p:nvSpPr>
        <p:spPr>
          <a:xfrm>
            <a:off x="40640" y="414655"/>
            <a:ext cx="2962910" cy="789721"/>
          </a:xfrm>
          <a:prstGeom prst="round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p>
            <a:pPr algn="l"/>
            <a:r>
              <a:rPr lang="zh-CN" altLang="en-US" sz="4000" dirty="0">
                <a:solidFill>
                  <a:schemeClr val="tx1"/>
                </a:solidFill>
                <a:latin typeface="楷体" panose="02010609060101010101" pitchFamily="49" charset="-122"/>
                <a:ea typeface="楷体" panose="02010609060101010101" pitchFamily="49" charset="-122"/>
                <a:cs typeface="华文中宋" panose="02010600040101010101" charset="-122"/>
              </a:rPr>
              <a:t>影响</a:t>
            </a:r>
            <a:endParaRPr lang="zh-CN" altLang="en-US" sz="4000" dirty="0">
              <a:solidFill>
                <a:schemeClr val="tx1"/>
              </a:solidFill>
              <a:latin typeface="楷体" panose="02010609060101010101" pitchFamily="49" charset="-122"/>
              <a:ea typeface="楷体" panose="02010609060101010101" pitchFamily="49" charset="-122"/>
              <a:cs typeface="华文中宋" panose="02010600040101010101" charset="-122"/>
            </a:endParaRPr>
          </a:p>
        </p:txBody>
      </p:sp>
      <p:sp>
        <p:nvSpPr>
          <p:cNvPr id="5" name="文本框 4"/>
          <p:cNvSpPr txBox="1"/>
          <p:nvPr/>
        </p:nvSpPr>
        <p:spPr>
          <a:xfrm>
            <a:off x="534035" y="2110740"/>
            <a:ext cx="10342880" cy="583565"/>
          </a:xfrm>
          <a:prstGeom prst="rect">
            <a:avLst/>
          </a:prstGeom>
          <a:noFill/>
        </p:spPr>
        <p:txBody>
          <a:bodyPr wrap="none" rtlCol="0" anchor="t">
            <a:spAutoFit/>
          </a:bodyPr>
          <a:p>
            <a:pPr algn="l"/>
            <a:r>
              <a:rPr lang="en-US" altLang="zh-CN" sz="3200"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3200"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增进了中国与亚非国家和地区的相互了解和友好往来。</a:t>
            </a:r>
            <a:endParaRPr lang="zh-CN" altLang="en-US" sz="3200"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9" name="文本框 8"/>
          <p:cNvSpPr txBox="1"/>
          <p:nvPr/>
        </p:nvSpPr>
        <p:spPr>
          <a:xfrm>
            <a:off x="513715" y="2741295"/>
            <a:ext cx="9936480" cy="1076325"/>
          </a:xfrm>
          <a:prstGeom prst="rect">
            <a:avLst/>
          </a:prstGeom>
          <a:noFill/>
        </p:spPr>
        <p:txBody>
          <a:bodyPr wrap="none" rtlCol="0" anchor="t">
            <a:spAutoFit/>
          </a:bodyPr>
          <a:p>
            <a:r>
              <a:rPr lang="en-US" altLang="zh-CN" sz="3200"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3.</a:t>
            </a:r>
            <a:r>
              <a:rPr lang="zh-CN" altLang="en-US" sz="3200"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开创了西太平与印度洋之间的亚非海上交通线，为人</a:t>
            </a:r>
            <a:endParaRPr lang="zh-CN" altLang="en-US" sz="3200"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r>
              <a:rPr lang="zh-CN" altLang="en-US" sz="3200"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类的航海事业作出了伟大贡献</a:t>
            </a:r>
            <a:r>
              <a:rPr lang="zh-CN" altLang="en-US" sz="3200" dirty="0">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3200"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1" name="文本框 10"/>
          <p:cNvSpPr txBox="1"/>
          <p:nvPr/>
        </p:nvSpPr>
        <p:spPr>
          <a:xfrm>
            <a:off x="513715" y="4135120"/>
            <a:ext cx="10342880" cy="583565"/>
          </a:xfrm>
          <a:prstGeom prst="rect">
            <a:avLst/>
          </a:prstGeom>
          <a:noFill/>
        </p:spPr>
        <p:txBody>
          <a:bodyPr wrap="none" rtlCol="0" anchor="t">
            <a:spAutoFit/>
          </a:bodyPr>
          <a:p>
            <a:pPr algn="l"/>
            <a:r>
              <a:rPr lang="en-US" altLang="zh-CN" sz="3200"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4</a:t>
            </a:r>
            <a:r>
              <a:rPr lang="zh-CN" altLang="en-US" sz="3200"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.郑和七下西洋不计经济效益，耗费国力。（负面影响）</a:t>
            </a:r>
            <a:endParaRPr lang="zh-CN" altLang="en-US" sz="3200"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2" name="文本框 11"/>
          <p:cNvSpPr txBox="1"/>
          <p:nvPr/>
        </p:nvSpPr>
        <p:spPr>
          <a:xfrm>
            <a:off x="6875780" y="4852035"/>
            <a:ext cx="4773930" cy="645160"/>
          </a:xfrm>
          <a:prstGeom prst="rect">
            <a:avLst/>
          </a:prstGeom>
          <a:noFill/>
        </p:spPr>
        <p:txBody>
          <a:bodyPr wrap="none" rtlCol="0" anchor="t">
            <a:spAutoFit/>
          </a:bodyPr>
          <a:p>
            <a:r>
              <a:rPr lang="zh-CN" altLang="en-US" sz="3600" b="1">
                <a:solidFill>
                  <a:srgbClr val="FF0000"/>
                </a:solidFill>
                <a:latin typeface="楷体" panose="02010609060101010101" pitchFamily="49" charset="-122"/>
                <a:ea typeface="楷体" panose="02010609060101010101" pitchFamily="49" charset="-122"/>
                <a:sym typeface="+mn-ea"/>
              </a:rPr>
              <a:t>郑和之后，再无郑和了</a:t>
            </a:r>
            <a:endParaRPr lang="zh-CN" altLang="en-US" sz="3600" b="1">
              <a:solidFill>
                <a:srgbClr val="FF0000"/>
              </a:solidFill>
              <a:latin typeface="楷体" panose="02010609060101010101" pitchFamily="49" charset="-122"/>
              <a:ea typeface="楷体" panose="02010609060101010101" pitchFamily="49" charset="-122"/>
              <a:sym typeface="+mn-ea"/>
            </a:endParaRPr>
          </a:p>
        </p:txBody>
      </p:sp>
      <p:sp>
        <p:nvSpPr>
          <p:cNvPr id="2" name="文本框 1"/>
          <p:cNvSpPr txBox="1"/>
          <p:nvPr/>
        </p:nvSpPr>
        <p:spPr>
          <a:xfrm>
            <a:off x="534035" y="1323975"/>
            <a:ext cx="5466080" cy="583565"/>
          </a:xfrm>
          <a:prstGeom prst="rect">
            <a:avLst/>
          </a:prstGeom>
          <a:noFill/>
        </p:spPr>
        <p:txBody>
          <a:bodyPr wrap="none" rtlCol="0">
            <a:spAutoFit/>
          </a:bodyPr>
          <a:p>
            <a:r>
              <a:rPr lang="en-US" altLang="zh-CN" sz="3200">
                <a:latin typeface="楷体" panose="02010609060101010101" pitchFamily="49" charset="-122"/>
                <a:ea typeface="楷体" panose="02010609060101010101" pitchFamily="49" charset="-122"/>
                <a:cs typeface="楷体" panose="02010609060101010101" pitchFamily="49" charset="-122"/>
              </a:rPr>
              <a:t>1.</a:t>
            </a:r>
            <a:r>
              <a:rPr lang="zh-CN" altLang="en-US" sz="3200">
                <a:latin typeface="楷体" panose="02010609060101010101" pitchFamily="49" charset="-122"/>
                <a:ea typeface="楷体" panose="02010609060101010101" pitchFamily="49" charset="-122"/>
                <a:cs typeface="楷体" panose="02010609060101010101" pitchFamily="49" charset="-122"/>
              </a:rPr>
              <a:t>是世界航海史上的空前壮举</a:t>
            </a:r>
            <a:endParaRPr lang="zh-CN" altLang="en-US" sz="3200">
              <a:latin typeface="楷体" panose="02010609060101010101" pitchFamily="49" charset="-122"/>
              <a:ea typeface="楷体" panose="02010609060101010101" pitchFamily="49" charset="-122"/>
              <a:cs typeface="楷体" panose="02010609060101010101" pitchFamily="49" charset="-122"/>
            </a:endParaRPr>
          </a:p>
        </p:txBody>
      </p:sp>
      <p:pic>
        <p:nvPicPr>
          <p:cNvPr id="3" name="图片 2" descr="2 (1)"/>
          <p:cNvPicPr>
            <a:picLocks noChangeAspect="1"/>
          </p:cNvPicPr>
          <p:nvPr/>
        </p:nvPicPr>
        <p:blipFill>
          <a:blip r:embed="rId2"/>
          <a:stretch>
            <a:fillRect/>
          </a:stretch>
        </p:blipFill>
        <p:spPr>
          <a:xfrm>
            <a:off x="229235" y="5497195"/>
            <a:ext cx="11918315" cy="125031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14605"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2 (1)"/>
          <p:cNvPicPr>
            <a:picLocks noChangeAspect="1"/>
          </p:cNvPicPr>
          <p:nvPr/>
        </p:nvPicPr>
        <p:blipFill>
          <a:blip r:embed="rId2"/>
          <a:stretch>
            <a:fillRect/>
          </a:stretch>
        </p:blipFill>
        <p:spPr>
          <a:xfrm>
            <a:off x="151765" y="5571490"/>
            <a:ext cx="11918315" cy="1250315"/>
          </a:xfrm>
          <a:prstGeom prst="rect">
            <a:avLst/>
          </a:prstGeom>
        </p:spPr>
      </p:pic>
      <p:pic>
        <p:nvPicPr>
          <p:cNvPr id="6" name="图片 5" descr="IMG_7079(20210516-201910)"/>
          <p:cNvPicPr>
            <a:picLocks noChangeAspect="1"/>
          </p:cNvPicPr>
          <p:nvPr/>
        </p:nvPicPr>
        <p:blipFill>
          <a:blip r:embed="rId3"/>
          <a:stretch>
            <a:fillRect/>
          </a:stretch>
        </p:blipFill>
        <p:spPr>
          <a:xfrm>
            <a:off x="1091565" y="943610"/>
            <a:ext cx="3872230" cy="4712335"/>
          </a:xfrm>
          <a:prstGeom prst="rect">
            <a:avLst/>
          </a:prstGeom>
        </p:spPr>
      </p:pic>
      <p:sp>
        <p:nvSpPr>
          <p:cNvPr id="4" name="圆角矩形 3"/>
          <p:cNvSpPr/>
          <p:nvPr/>
        </p:nvSpPr>
        <p:spPr>
          <a:xfrm>
            <a:off x="5635625" y="524510"/>
            <a:ext cx="5448935" cy="513143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5767070" y="736600"/>
            <a:ext cx="5593080" cy="5569585"/>
          </a:xfrm>
          <a:prstGeom prst="rect">
            <a:avLst/>
          </a:prstGeom>
          <a:noFill/>
        </p:spPr>
        <p:txBody>
          <a:bodyPr wrap="square" rtlCol="0">
            <a:spAutoFit/>
          </a:bodyPr>
          <a:p>
            <a:pPr algn="l"/>
            <a:r>
              <a:rPr lang="en-US" altLang="zh-CN" sz="4000" b="1" dirty="0">
                <a:latin typeface="华文行楷" panose="02010800040101010101" charset="-122"/>
                <a:ea typeface="华文行楷" panose="02010800040101010101" charset="-122"/>
                <a:cs typeface="华文行楷" panose="02010800040101010101" charset="-122"/>
                <a:sym typeface="Arial" panose="020B0604020202020204" pitchFamily="34" charset="0"/>
              </a:rPr>
              <a:t>1433</a:t>
            </a:r>
            <a:r>
              <a:rPr lang="zh-CN" altLang="en-US" sz="4000" b="1" dirty="0">
                <a:latin typeface="华文行楷" panose="02010800040101010101" charset="-122"/>
                <a:ea typeface="华文行楷" panose="02010800040101010101" charset="-122"/>
                <a:cs typeface="华文行楷" panose="02010800040101010101" charset="-122"/>
                <a:sym typeface="Arial" panose="020B0604020202020204" pitchFamily="34" charset="0"/>
              </a:rPr>
              <a:t>年，郑和于归国途中，积劳成疾，在古里（今印度）病逝，享年</a:t>
            </a:r>
            <a:r>
              <a:rPr lang="en-US" altLang="zh-CN" sz="4000" b="1" dirty="0">
                <a:latin typeface="华文行楷" panose="02010800040101010101" charset="-122"/>
                <a:ea typeface="华文行楷" panose="02010800040101010101" charset="-122"/>
                <a:cs typeface="华文行楷" panose="02010800040101010101" charset="-122"/>
                <a:sym typeface="Arial" panose="020B0604020202020204" pitchFamily="34" charset="0"/>
              </a:rPr>
              <a:t>62</a:t>
            </a:r>
            <a:r>
              <a:rPr lang="zh-CN" altLang="en-US" sz="4000" b="1" dirty="0">
                <a:latin typeface="华文行楷" panose="02010800040101010101" charset="-122"/>
                <a:ea typeface="华文行楷" panose="02010800040101010101" charset="-122"/>
                <a:cs typeface="华文行楷" panose="02010800040101010101" charset="-122"/>
                <a:sym typeface="Arial" panose="020B0604020202020204" pitchFamily="34" charset="0"/>
              </a:rPr>
              <a:t>岁。七月船队回国，宣宗赐葬南京牛首山南麓。</a:t>
            </a:r>
            <a:r>
              <a:rPr lang="zh-CN" altLang="en-US" sz="4000" b="1" dirty="0">
                <a:ln w="22225">
                  <a:solidFill>
                    <a:schemeClr val="accent2"/>
                  </a:solidFill>
                  <a:prstDash val="solid"/>
                </a:ln>
                <a:solidFill>
                  <a:srgbClr val="FF0000"/>
                </a:solidFill>
                <a:effectLst/>
                <a:latin typeface="华文行楷" panose="02010800040101010101" charset="-122"/>
                <a:ea typeface="华文行楷" panose="02010800040101010101" charset="-122"/>
                <a:cs typeface="华文行楷" panose="02010800040101010101" charset="-122"/>
                <a:sym typeface="Arial" panose="020B0604020202020204" pitchFamily="34" charset="0"/>
              </a:rPr>
              <a:t>这位航海英雄在航海事业上鞠躬尽瘁的精神值得我们学习。</a:t>
            </a:r>
            <a:endParaRPr lang="zh-CN" altLang="en-US" sz="3600" b="1" dirty="0">
              <a:ln w="22225">
                <a:solidFill>
                  <a:schemeClr val="accent2"/>
                </a:solidFill>
                <a:prstDash val="solid"/>
              </a:ln>
              <a:solidFill>
                <a:schemeClr val="accent2">
                  <a:lumMod val="40000"/>
                  <a:lumOff val="60000"/>
                </a:schemeClr>
              </a:solidFill>
              <a:effectLst/>
              <a:latin typeface="新宋体" panose="02010609030101010101" charset="-122"/>
              <a:ea typeface="新宋体" panose="02010609030101010101" charset="-122"/>
              <a:cs typeface="新宋体" panose="02010609030101010101" charset="-122"/>
              <a:sym typeface="Arial" panose="020B0604020202020204" pitchFamily="34" charset="0"/>
            </a:endParaRPr>
          </a:p>
          <a:p>
            <a:pPr algn="l"/>
            <a:endParaRPr lang="zh-CN" altLang="en-US" sz="3600" b="1" dirty="0">
              <a:ln w="22225">
                <a:solidFill>
                  <a:schemeClr val="accent2"/>
                </a:solidFill>
                <a:prstDash val="solid"/>
              </a:ln>
              <a:solidFill>
                <a:schemeClr val="accent2">
                  <a:lumMod val="40000"/>
                  <a:lumOff val="60000"/>
                </a:schemeClr>
              </a:solidFill>
              <a:effectLst/>
              <a:latin typeface="新宋体" panose="02010609030101010101" charset="-122"/>
              <a:ea typeface="新宋体" panose="02010609030101010101" charset="-122"/>
              <a:cs typeface="新宋体" panose="02010609030101010101"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2" name="图片 21" descr="4cdab709g670aa449cce3.jpg"/>
          <p:cNvPicPr>
            <a:picLocks noChangeAspect="1"/>
          </p:cNvPicPr>
          <p:nvPr/>
        </p:nvPicPr>
        <p:blipFill>
          <a:blip r:embed="rId2">
            <a:duotone>
              <a:schemeClr val="bg2">
                <a:shade val="45000"/>
                <a:satMod val="135000"/>
              </a:schemeClr>
              <a:prstClr val="white"/>
            </a:duotone>
          </a:blip>
          <a:srcRect b="23781"/>
          <a:stretch>
            <a:fillRect/>
          </a:stretch>
        </p:blipFill>
        <p:spPr>
          <a:xfrm>
            <a:off x="1321435" y="580390"/>
            <a:ext cx="9678670" cy="5579745"/>
          </a:xfrm>
          <a:prstGeom prst="rect">
            <a:avLst/>
          </a:prstGeom>
          <a:effectLst>
            <a:softEdge rad="317500"/>
          </a:effectLst>
        </p:spPr>
      </p:pic>
      <p:pic>
        <p:nvPicPr>
          <p:cNvPr id="3" name="图片 2" descr="2 (1)"/>
          <p:cNvPicPr>
            <a:picLocks noChangeAspect="1"/>
          </p:cNvPicPr>
          <p:nvPr/>
        </p:nvPicPr>
        <p:blipFill>
          <a:blip r:embed="rId3"/>
          <a:stretch>
            <a:fillRect/>
          </a:stretch>
        </p:blipFill>
        <p:spPr>
          <a:xfrm>
            <a:off x="151765" y="5571490"/>
            <a:ext cx="11918315" cy="1250315"/>
          </a:xfrm>
          <a:prstGeom prst="rect">
            <a:avLst/>
          </a:prstGeom>
        </p:spPr>
      </p:pic>
      <p:sp>
        <p:nvSpPr>
          <p:cNvPr id="19" name="矩形 18"/>
          <p:cNvSpPr/>
          <p:nvPr/>
        </p:nvSpPr>
        <p:spPr>
          <a:xfrm>
            <a:off x="1990090" y="1083945"/>
            <a:ext cx="8341995" cy="3169285"/>
          </a:xfrm>
          <a:prstGeom prst="rect">
            <a:avLst/>
          </a:prstGeom>
        </p:spPr>
        <p:txBody>
          <a:bodyPr wrap="square">
            <a:spAutoFit/>
          </a:bodyPr>
          <a:p>
            <a:r>
              <a:rPr lang="zh-CN" altLang="en-US" sz="3600" b="1" dirty="0" smtClean="0">
                <a:latin typeface="华文新魏" panose="02010800040101010101" charset="-122"/>
                <a:ea typeface="华文新魏" panose="02010800040101010101" charset="-122"/>
              </a:rPr>
              <a:t>        </a:t>
            </a:r>
            <a:r>
              <a:rPr lang="zh-CN" altLang="en-US" sz="4000" b="1" dirty="0" smtClean="0">
                <a:solidFill>
                  <a:schemeClr val="tx1"/>
                </a:solidFill>
                <a:latin typeface="华文新魏" panose="02010800040101010101" charset="-122"/>
                <a:ea typeface="华文新魏" panose="02010800040101010101" charset="-122"/>
                <a:cs typeface="华文新魏" panose="02010800040101010101" charset="-122"/>
              </a:rPr>
              <a:t>郑和下西洋之后明政府开始实行</a:t>
            </a:r>
            <a:r>
              <a:rPr lang="zh-CN" altLang="en-US" sz="4000" b="1" dirty="0" smtClean="0">
                <a:solidFill>
                  <a:srgbClr val="2744E9"/>
                </a:solidFill>
                <a:latin typeface="黑体" panose="02010609060101010101" pitchFamily="49" charset="-122"/>
                <a:ea typeface="黑体" panose="02010609060101010101" pitchFamily="49" charset="-122"/>
                <a:cs typeface="华文新魏" panose="02010800040101010101" charset="-122"/>
              </a:rPr>
              <a:t>海禁政策</a:t>
            </a:r>
            <a:r>
              <a:rPr lang="zh-CN" altLang="en-US" sz="4000" b="1" dirty="0" smtClean="0">
                <a:solidFill>
                  <a:schemeClr val="tx1"/>
                </a:solidFill>
                <a:latin typeface="华文新魏" panose="02010800040101010101" charset="-122"/>
                <a:ea typeface="华文新魏" panose="02010800040101010101" charset="-122"/>
                <a:cs typeface="华文新魏" panose="02010800040101010101" charset="-122"/>
              </a:rPr>
              <a:t>，从此把辽阔的海洋拱手让给了西方探险者。然而，明政府的海禁政策能够禁止中国人民出海却阻止不了来自于海上的</a:t>
            </a:r>
            <a:r>
              <a:rPr lang="zh-CN" altLang="en-US" sz="4000" b="1" dirty="0" smtClean="0">
                <a:solidFill>
                  <a:srgbClr val="7030A0"/>
                </a:solidFill>
                <a:latin typeface="+mj-ea"/>
                <a:ea typeface="+mj-ea"/>
                <a:cs typeface="华文新魏" panose="02010800040101010101" charset="-122"/>
              </a:rPr>
              <a:t>威胁</a:t>
            </a:r>
            <a:r>
              <a:rPr lang="en-US" altLang="zh-CN" sz="4000" b="1" dirty="0" smtClean="0">
                <a:solidFill>
                  <a:schemeClr val="tx1"/>
                </a:solidFill>
                <a:latin typeface="华文新魏" panose="02010800040101010101" charset="-122"/>
                <a:ea typeface="华文新魏" panose="02010800040101010101" charset="-122"/>
                <a:cs typeface="华文新魏" panose="02010800040101010101" charset="-122"/>
              </a:rPr>
              <a:t>——</a:t>
            </a:r>
            <a:endParaRPr lang="en-US" altLang="zh-CN" sz="4000" b="1" dirty="0" smtClean="0">
              <a:solidFill>
                <a:schemeClr val="tx1"/>
              </a:solidFill>
              <a:latin typeface="华文新魏" panose="02010800040101010101" charset="-122"/>
              <a:ea typeface="华文新魏" panose="02010800040101010101" charset="-122"/>
              <a:cs typeface="华文新魏" panose="02010800040101010101" charset="-122"/>
            </a:endParaRPr>
          </a:p>
        </p:txBody>
      </p:sp>
      <p:pic>
        <p:nvPicPr>
          <p:cNvPr id="4" name="图片 3" descr="5 (1)"/>
          <p:cNvPicPr>
            <a:picLocks noChangeAspect="1"/>
          </p:cNvPicPr>
          <p:nvPr/>
        </p:nvPicPr>
        <p:blipFill>
          <a:blip r:embed="rId4"/>
          <a:srcRect r="54228" b="53324"/>
          <a:stretch>
            <a:fillRect/>
          </a:stretch>
        </p:blipFill>
        <p:spPr>
          <a:xfrm>
            <a:off x="494665" y="107950"/>
            <a:ext cx="1819910" cy="1253490"/>
          </a:xfrm>
          <a:prstGeom prst="rect">
            <a:avLst/>
          </a:prstGeom>
        </p:spPr>
      </p:pic>
      <p:pic>
        <p:nvPicPr>
          <p:cNvPr id="5" name="图片 4" descr="5 (1)"/>
          <p:cNvPicPr>
            <a:picLocks noChangeAspect="1"/>
          </p:cNvPicPr>
          <p:nvPr/>
        </p:nvPicPr>
        <p:blipFill>
          <a:blip r:embed="rId4"/>
          <a:srcRect l="31458" t="41442"/>
          <a:stretch>
            <a:fillRect/>
          </a:stretch>
        </p:blipFill>
        <p:spPr>
          <a:xfrm rot="840000">
            <a:off x="9608185" y="4623435"/>
            <a:ext cx="2414270" cy="13925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2 (4)"/>
          <p:cNvPicPr>
            <a:picLocks noChangeAspect="1"/>
          </p:cNvPicPr>
          <p:nvPr/>
        </p:nvPicPr>
        <p:blipFill>
          <a:blip r:embed="rId1"/>
          <a:stretch>
            <a:fillRect/>
          </a:stretch>
        </p:blipFill>
        <p:spPr>
          <a:xfrm>
            <a:off x="0" y="-50165"/>
            <a:ext cx="12199620" cy="69088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descr="7 (1)"/>
          <p:cNvPicPr>
            <a:picLocks noChangeAspect="1"/>
          </p:cNvPicPr>
          <p:nvPr/>
        </p:nvPicPr>
        <p:blipFill>
          <a:blip r:embed="rId2"/>
          <a:stretch>
            <a:fillRect/>
          </a:stretch>
        </p:blipFill>
        <p:spPr>
          <a:xfrm>
            <a:off x="492760" y="2345055"/>
            <a:ext cx="1609090" cy="411480"/>
          </a:xfrm>
          <a:prstGeom prst="rect">
            <a:avLst/>
          </a:prstGeom>
        </p:spPr>
      </p:pic>
      <p:pic>
        <p:nvPicPr>
          <p:cNvPr id="6" name="图片 5" descr="10 (1)"/>
          <p:cNvPicPr>
            <a:picLocks noChangeAspect="1"/>
          </p:cNvPicPr>
          <p:nvPr/>
        </p:nvPicPr>
        <p:blipFill>
          <a:blip r:embed="rId3"/>
          <a:srcRect/>
          <a:stretch>
            <a:fillRect/>
          </a:stretch>
        </p:blipFill>
        <p:spPr>
          <a:xfrm>
            <a:off x="975995" y="4263390"/>
            <a:ext cx="1813560" cy="1624965"/>
          </a:xfrm>
          <a:prstGeom prst="rect">
            <a:avLst/>
          </a:prstGeom>
        </p:spPr>
      </p:pic>
      <p:pic>
        <p:nvPicPr>
          <p:cNvPr id="8" name="图片 7" descr="20 (1)"/>
          <p:cNvPicPr>
            <a:picLocks noChangeAspect="1"/>
          </p:cNvPicPr>
          <p:nvPr/>
        </p:nvPicPr>
        <p:blipFill>
          <a:blip r:embed="rId4"/>
          <a:srcRect/>
          <a:stretch>
            <a:fillRect/>
          </a:stretch>
        </p:blipFill>
        <p:spPr>
          <a:xfrm>
            <a:off x="10275570" y="263525"/>
            <a:ext cx="1551940" cy="1504950"/>
          </a:xfrm>
          <a:prstGeom prst="rect">
            <a:avLst/>
          </a:prstGeom>
        </p:spPr>
      </p:pic>
      <p:sp>
        <p:nvSpPr>
          <p:cNvPr id="14" name="平行四边形 13"/>
          <p:cNvSpPr/>
          <p:nvPr/>
        </p:nvSpPr>
        <p:spPr>
          <a:xfrm>
            <a:off x="5712460" y="806450"/>
            <a:ext cx="1141095" cy="58293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a:solidFill>
                  <a:schemeClr val="tx1"/>
                </a:solidFill>
                <a:effectLst>
                  <a:outerShdw blurRad="38100" dist="19050" dir="2700000" algn="tl" rotWithShape="0">
                    <a:schemeClr val="dk1">
                      <a:alpha val="40000"/>
                    </a:schemeClr>
                  </a:outerShdw>
                </a:effectLst>
              </a:rPr>
              <a:t>贰</a:t>
            </a:r>
            <a:endParaRPr lang="zh-CN" altLang="en-US" sz="3600">
              <a:solidFill>
                <a:schemeClr val="tx1"/>
              </a:solidFill>
              <a:effectLst>
                <a:outerShdw blurRad="38100" dist="19050" dir="2700000" algn="tl" rotWithShape="0">
                  <a:schemeClr val="dk1">
                    <a:alpha val="40000"/>
                  </a:schemeClr>
                </a:outerShdw>
              </a:effectLst>
            </a:endParaRPr>
          </a:p>
        </p:txBody>
      </p:sp>
      <p:pic>
        <p:nvPicPr>
          <p:cNvPr id="3" name="图片 2" descr="2 (1)"/>
          <p:cNvPicPr>
            <a:picLocks noChangeAspect="1"/>
          </p:cNvPicPr>
          <p:nvPr/>
        </p:nvPicPr>
        <p:blipFill>
          <a:blip r:embed="rId5"/>
          <a:stretch>
            <a:fillRect/>
          </a:stretch>
        </p:blipFill>
        <p:spPr>
          <a:xfrm>
            <a:off x="151765" y="5607685"/>
            <a:ext cx="11918315" cy="1250315"/>
          </a:xfrm>
          <a:prstGeom prst="rect">
            <a:avLst/>
          </a:prstGeom>
        </p:spPr>
      </p:pic>
      <p:sp>
        <p:nvSpPr>
          <p:cNvPr id="5" name="横卷形 4"/>
          <p:cNvSpPr/>
          <p:nvPr/>
        </p:nvSpPr>
        <p:spPr>
          <a:xfrm>
            <a:off x="972820" y="1470660"/>
            <a:ext cx="10620375" cy="311658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r>
              <a:rPr lang="zh-CN" altLang="zh-CN" sz="6600" b="1">
                <a:solidFill>
                  <a:schemeClr val="tx1"/>
                </a:solidFill>
                <a:latin typeface="华文行楷" panose="02010800040101010101" charset="-122"/>
                <a:ea typeface="华文行楷" panose="02010800040101010101" charset="-122"/>
                <a:cs typeface="华文行楷" panose="02010800040101010101" charset="-122"/>
              </a:rPr>
              <a:t>剑拨弩张，祸患尽除</a:t>
            </a:r>
            <a:endParaRPr lang="zh-CN" altLang="zh-CN" sz="6600" b="1">
              <a:solidFill>
                <a:schemeClr val="tx1"/>
              </a:solidFill>
              <a:latin typeface="华文行楷" panose="02010800040101010101" charset="-122"/>
              <a:ea typeface="华文行楷" panose="02010800040101010101" charset="-122"/>
              <a:cs typeface="华文行楷" panose="02010800040101010101" charset="-122"/>
            </a:endParaRPr>
          </a:p>
          <a:p>
            <a:pPr algn="ctr">
              <a:lnSpc>
                <a:spcPct val="110000"/>
              </a:lnSpc>
            </a:pPr>
            <a:r>
              <a:rPr lang="en-US" altLang="zh-CN" sz="5400" b="1">
                <a:solidFill>
                  <a:schemeClr val="tx1"/>
                </a:solidFill>
                <a:latin typeface="华文行楷" panose="02010800040101010101" charset="-122"/>
                <a:ea typeface="华文行楷" panose="02010800040101010101" charset="-122"/>
                <a:cs typeface="华文行楷" panose="02010800040101010101" charset="-122"/>
              </a:rPr>
              <a:t>                            ——</a:t>
            </a:r>
            <a:r>
              <a:rPr lang="zh-CN" altLang="en-US" sz="4400" b="1">
                <a:solidFill>
                  <a:schemeClr val="tx1"/>
                </a:solidFill>
                <a:latin typeface="华文行楷" panose="02010800040101010101" charset="-122"/>
                <a:ea typeface="华文行楷" panose="02010800040101010101" charset="-122"/>
                <a:cs typeface="华文行楷" panose="02010800040101010101" charset="-122"/>
              </a:rPr>
              <a:t>戚继光抗倭</a:t>
            </a:r>
            <a:endParaRPr lang="zh-CN" altLang="en-US" sz="4400" b="1">
              <a:solidFill>
                <a:schemeClr val="tx1"/>
              </a:solidFill>
              <a:latin typeface="华文行楷" panose="02010800040101010101" charset="-122"/>
              <a:ea typeface="华文行楷" panose="02010800040101010101" charset="-122"/>
              <a:cs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a:blip r:embed="rId2"/>
          <a:srcRect b="3602"/>
          <a:stretch>
            <a:fillRect/>
          </a:stretch>
        </p:blipFill>
        <p:spPr>
          <a:xfrm>
            <a:off x="317500" y="4328160"/>
            <a:ext cx="5193030" cy="1873250"/>
          </a:xfrm>
          <a:prstGeom prst="rect">
            <a:avLst/>
          </a:prstGeom>
          <a:ln w="22225">
            <a:solidFill>
              <a:srgbClr val="800000"/>
            </a:solidFill>
          </a:ln>
        </p:spPr>
      </p:pic>
      <p:sp>
        <p:nvSpPr>
          <p:cNvPr id="6" name="圆角矩形 5"/>
          <p:cNvSpPr/>
          <p:nvPr/>
        </p:nvSpPr>
        <p:spPr>
          <a:xfrm>
            <a:off x="210185" y="156210"/>
            <a:ext cx="1188720" cy="536575"/>
          </a:xfrm>
          <a:prstGeom prst="roundRect">
            <a:avLst/>
          </a:prstGeom>
          <a:solidFill>
            <a:srgbClr val="9966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latin typeface="黑体" panose="02010609060101010101" pitchFamily="49" charset="-122"/>
                <a:ea typeface="黑体" panose="02010609060101010101" pitchFamily="49" charset="-122"/>
              </a:rPr>
              <a:t>倭寇</a:t>
            </a:r>
            <a:endParaRPr lang="zh-CN" altLang="en-US" sz="3200" b="1">
              <a:latin typeface="黑体" panose="02010609060101010101" pitchFamily="49" charset="-122"/>
              <a:ea typeface="黑体" panose="02010609060101010101" pitchFamily="49" charset="-122"/>
            </a:endParaRPr>
          </a:p>
        </p:txBody>
      </p:sp>
      <p:sp>
        <p:nvSpPr>
          <p:cNvPr id="7" name="文本框 6"/>
          <p:cNvSpPr txBox="1"/>
          <p:nvPr/>
        </p:nvSpPr>
        <p:spPr>
          <a:xfrm>
            <a:off x="300355" y="821055"/>
            <a:ext cx="5276850" cy="2245360"/>
          </a:xfrm>
          <a:prstGeom prst="rect">
            <a:avLst/>
          </a:prstGeom>
          <a:noFill/>
        </p:spPr>
        <p:txBody>
          <a:bodyPr wrap="square" rtlCol="0" anchor="t">
            <a:spAutoFit/>
          </a:bodyPr>
          <a:p>
            <a:pPr algn="l"/>
            <a:r>
              <a:rPr lang="en-US" altLang="zh-CN" sz="2800" b="1">
                <a:solidFill>
                  <a:schemeClr val="tx1"/>
                </a:solidFill>
                <a:latin typeface="华文中宋" panose="02010600040101010101" charset="-122"/>
                <a:ea typeface="华文中宋" panose="02010600040101010101" charset="-122"/>
                <a:cs typeface="华文中宋" panose="02010600040101010101" charset="-122"/>
              </a:rPr>
              <a:t>      </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中国古代称日本为倭国。元末明初，</a:t>
            </a:r>
            <a:r>
              <a:rPr lang="zh-CN" altLang="en-US" sz="2800" b="1">
                <a:solidFill>
                  <a:srgbClr val="2744E9"/>
                </a:solidFill>
                <a:latin typeface="华文中宋" panose="02010600040101010101" charset="-122"/>
                <a:ea typeface="华文中宋" panose="02010600040101010101" charset="-122"/>
                <a:cs typeface="华文中宋" panose="02010600040101010101" charset="-122"/>
              </a:rPr>
              <a:t>日本的武士</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和奸商，组成海盗集团，到中国</a:t>
            </a:r>
            <a:r>
              <a:rPr lang="zh-CN" altLang="en-US" sz="2800" b="1">
                <a:solidFill>
                  <a:schemeClr val="accent4">
                    <a:lumMod val="50000"/>
                  </a:schemeClr>
                </a:solidFill>
                <a:latin typeface="华文中宋" panose="02010600040101010101" charset="-122"/>
                <a:ea typeface="华文中宋" panose="02010600040101010101" charset="-122"/>
                <a:cs typeface="华文中宋" panose="02010600040101010101" charset="-122"/>
              </a:rPr>
              <a:t>东南沿海地区</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进行</a:t>
            </a:r>
            <a:r>
              <a:rPr lang="zh-CN" altLang="en-US" sz="2800" b="1">
                <a:solidFill>
                  <a:schemeClr val="accent4">
                    <a:lumMod val="50000"/>
                  </a:schemeClr>
                </a:solidFill>
                <a:latin typeface="华文中宋" panose="02010600040101010101" charset="-122"/>
                <a:ea typeface="华文中宋" panose="02010600040101010101" charset="-122"/>
                <a:cs typeface="华文中宋" panose="02010600040101010101" charset="-122"/>
              </a:rPr>
              <a:t>走私贸易和抢劫</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，被时人称为“</a:t>
            </a:r>
            <a:r>
              <a:rPr lang="zh-CN" altLang="en-US" sz="2800" b="1">
                <a:solidFill>
                  <a:srgbClr val="FF0000"/>
                </a:solidFill>
                <a:latin typeface="华文中宋" panose="02010600040101010101" charset="-122"/>
                <a:ea typeface="华文中宋" panose="02010600040101010101" charset="-122"/>
                <a:cs typeface="华文中宋" panose="02010600040101010101" charset="-122"/>
              </a:rPr>
              <a:t>倭寇</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a:t>
            </a:r>
            <a:endParaRPr lang="zh-CN" altLang="en-US" sz="2800" b="1">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8" name="文本框 7"/>
          <p:cNvSpPr txBox="1"/>
          <p:nvPr/>
        </p:nvSpPr>
        <p:spPr>
          <a:xfrm>
            <a:off x="758190" y="3336925"/>
            <a:ext cx="4556760" cy="521970"/>
          </a:xfrm>
          <a:prstGeom prst="rect">
            <a:avLst/>
          </a:prstGeom>
          <a:noFill/>
        </p:spPr>
        <p:txBody>
          <a:bodyPr wrap="square" rtlCol="0">
            <a:spAutoFit/>
          </a:bodyPr>
          <a:p>
            <a:r>
              <a:rPr lang="zh-CN" altLang="en-US" sz="2800" b="1">
                <a:solidFill>
                  <a:schemeClr val="accent6">
                    <a:lumMod val="50000"/>
                  </a:schemeClr>
                </a:solidFill>
                <a:latin typeface="黑体" panose="02010609060101010101" pitchFamily="49" charset="-122"/>
                <a:ea typeface="黑体" panose="02010609060101010101" pitchFamily="49" charset="-122"/>
              </a:rPr>
              <a:t>画中的百姓为何仓皇逃跑？</a:t>
            </a:r>
            <a:endParaRPr lang="zh-CN" altLang="en-US" sz="2800" b="1">
              <a:solidFill>
                <a:schemeClr val="accent6">
                  <a:lumMod val="50000"/>
                </a:schemeClr>
              </a:solidFill>
              <a:latin typeface="黑体" panose="02010609060101010101" pitchFamily="49" charset="-122"/>
              <a:ea typeface="黑体" panose="02010609060101010101" pitchFamily="49" charset="-122"/>
            </a:endParaRPr>
          </a:p>
        </p:txBody>
      </p:sp>
      <p:grpSp>
        <p:nvGrpSpPr>
          <p:cNvPr id="11" name="组合 10"/>
          <p:cNvGrpSpPr/>
          <p:nvPr/>
        </p:nvGrpSpPr>
        <p:grpSpPr>
          <a:xfrm rot="0">
            <a:off x="317500" y="3227070"/>
            <a:ext cx="5165725" cy="740410"/>
            <a:chOff x="3135" y="1371"/>
            <a:chExt cx="13355" cy="1616"/>
          </a:xfrm>
        </p:grpSpPr>
        <p:pic>
          <p:nvPicPr>
            <p:cNvPr id="9" name="图片 4"/>
            <p:cNvPicPr>
              <a:picLocks noChangeAspect="1" noChangeArrowheads="1"/>
            </p:cNvPicPr>
            <p:nvPr/>
          </p:nvPicPr>
          <p:blipFill>
            <a:blip r:embed="rId3"/>
            <a:srcRect/>
            <a:stretch>
              <a:fillRect/>
            </a:stretch>
          </p:blipFill>
          <p:spPr bwMode="auto">
            <a:xfrm>
              <a:off x="3135" y="1399"/>
              <a:ext cx="604"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noChangeArrowheads="1"/>
            </p:cNvPicPr>
            <p:nvPr/>
          </p:nvPicPr>
          <p:blipFill>
            <a:blip r:embed="rId4"/>
            <a:srcRect/>
            <a:stretch>
              <a:fillRect/>
            </a:stretch>
          </p:blipFill>
          <p:spPr bwMode="auto">
            <a:xfrm flipH="1">
              <a:off x="15866" y="1371"/>
              <a:ext cx="624" cy="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3674" y="1554"/>
              <a:ext cx="12248" cy="1251"/>
            </a:xfrm>
            <a:prstGeom prst="rect">
              <a:avLst/>
            </a:prstGeom>
            <a:noFill/>
            <a:ln w="15875">
              <a:solidFill>
                <a:srgbClr val="3A1E1C"/>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dirty="0">
                <a:latin typeface="字魂59号-创粗黑" panose="00000500000000000000" pitchFamily="2" charset="-122"/>
              </a:endParaRPr>
            </a:p>
          </p:txBody>
        </p:sp>
      </p:grpSp>
      <p:pic>
        <p:nvPicPr>
          <p:cNvPr id="15" name="图片 14" descr="上底纹"/>
          <p:cNvPicPr>
            <a:picLocks noChangeAspect="1"/>
          </p:cNvPicPr>
          <p:nvPr/>
        </p:nvPicPr>
        <p:blipFill>
          <a:blip r:embed="rId5"/>
          <a:srcRect l="795" b="51543"/>
          <a:stretch>
            <a:fillRect/>
          </a:stretch>
        </p:blipFill>
        <p:spPr>
          <a:xfrm rot="16200000">
            <a:off x="2400300" y="3408680"/>
            <a:ext cx="6612890" cy="107950"/>
          </a:xfrm>
          <a:prstGeom prst="rect">
            <a:avLst/>
          </a:prstGeom>
        </p:spPr>
      </p:pic>
      <p:sp>
        <p:nvSpPr>
          <p:cNvPr id="16" name="文本框 15"/>
          <p:cNvSpPr txBox="1"/>
          <p:nvPr/>
        </p:nvSpPr>
        <p:spPr>
          <a:xfrm>
            <a:off x="836295" y="6156960"/>
            <a:ext cx="4400550" cy="521970"/>
          </a:xfrm>
          <a:prstGeom prst="rect">
            <a:avLst/>
          </a:prstGeom>
          <a:noFill/>
        </p:spPr>
        <p:txBody>
          <a:bodyPr wrap="square" rtlCol="0">
            <a:spAutoFit/>
          </a:bodyPr>
          <a:p>
            <a:r>
              <a:rPr lang="en-US" altLang="zh-CN" sz="2800" b="1"/>
              <a:t>  </a:t>
            </a:r>
            <a:r>
              <a:rPr lang="zh-CN" altLang="en-US" sz="2400" b="1">
                <a:latin typeface="华文楷体" panose="02010600040101010101" charset="-122"/>
                <a:ea typeface="华文楷体" panose="02010600040101010101" charset="-122"/>
                <a:cs typeface="华文楷体" panose="02010600040101010101" charset="-122"/>
              </a:rPr>
              <a:t>明</a:t>
            </a:r>
            <a:r>
              <a:rPr lang="en-US" altLang="zh-CN" sz="2400" b="1">
                <a:latin typeface="华文楷体" panose="02010600040101010101" charset="-122"/>
                <a:ea typeface="华文楷体" panose="02010600040101010101" charset="-122"/>
                <a:cs typeface="华文楷体" panose="02010600040101010101" charset="-122"/>
              </a:rPr>
              <a:t>·</a:t>
            </a:r>
            <a:r>
              <a:rPr lang="zh-CN" altLang="en-US" sz="2400" b="1">
                <a:latin typeface="华文楷体" panose="02010600040101010101" charset="-122"/>
                <a:ea typeface="华文楷体" panose="02010600040101010101" charset="-122"/>
                <a:cs typeface="华文楷体" panose="02010600040101010101" charset="-122"/>
              </a:rPr>
              <a:t>仇英《倭寇图卷》局部</a:t>
            </a:r>
            <a:endParaRPr lang="zh-CN" altLang="en-US" sz="2400" b="1">
              <a:latin typeface="华文楷体" panose="02010600040101010101" charset="-122"/>
              <a:ea typeface="华文楷体" panose="02010600040101010101" charset="-122"/>
              <a:cs typeface="华文楷体" panose="02010600040101010101" charset="-122"/>
            </a:endParaRPr>
          </a:p>
        </p:txBody>
      </p:sp>
      <p:sp>
        <p:nvSpPr>
          <p:cNvPr id="17" name="圆角矩形 16"/>
          <p:cNvSpPr/>
          <p:nvPr/>
        </p:nvSpPr>
        <p:spPr>
          <a:xfrm>
            <a:off x="10777855" y="156210"/>
            <a:ext cx="1210945" cy="536575"/>
          </a:xfrm>
          <a:prstGeom prst="roundRect">
            <a:avLst/>
          </a:prstGeom>
          <a:solidFill>
            <a:srgbClr val="9966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latin typeface="黑体" panose="02010609060101010101" pitchFamily="49" charset="-122"/>
                <a:ea typeface="黑体" panose="02010609060101010101" pitchFamily="49" charset="-122"/>
              </a:rPr>
              <a:t>倭患</a:t>
            </a:r>
            <a:endParaRPr lang="zh-CN" altLang="en-US" sz="3200" b="1">
              <a:latin typeface="黑体" panose="02010609060101010101" pitchFamily="49" charset="-122"/>
              <a:ea typeface="黑体" panose="02010609060101010101" pitchFamily="49" charset="-122"/>
            </a:endParaRPr>
          </a:p>
        </p:txBody>
      </p:sp>
      <p:pic>
        <p:nvPicPr>
          <p:cNvPr id="24" name="Picture 11" descr="c83d70cf3bc79f3db315a3d2bea1cd11738b295f"/>
          <p:cNvPicPr>
            <a:picLocks noChangeAspect="1" noChangeArrowheads="1"/>
          </p:cNvPicPr>
          <p:nvPr/>
        </p:nvPicPr>
        <p:blipFill>
          <a:blip r:embed="rId6" cstate="print"/>
          <a:srcRect b="3512"/>
          <a:stretch>
            <a:fillRect/>
          </a:stretch>
        </p:blipFill>
        <p:spPr bwMode="auto">
          <a:xfrm>
            <a:off x="10197465" y="4488180"/>
            <a:ext cx="1791335" cy="2247900"/>
          </a:xfrm>
          <a:prstGeom prst="rect">
            <a:avLst/>
          </a:prstGeom>
          <a:ln>
            <a:noFill/>
          </a:ln>
          <a:effectLst/>
        </p:spPr>
      </p:pic>
      <p:sp>
        <p:nvSpPr>
          <p:cNvPr id="18" name="文本框 17"/>
          <p:cNvSpPr txBox="1"/>
          <p:nvPr/>
        </p:nvSpPr>
        <p:spPr>
          <a:xfrm>
            <a:off x="5760720" y="2813685"/>
            <a:ext cx="6229350" cy="1568450"/>
          </a:xfrm>
          <a:prstGeom prst="rect">
            <a:avLst/>
          </a:prstGeom>
          <a:noFill/>
          <a:ln w="22225">
            <a:solidFill>
              <a:schemeClr val="accent6">
                <a:lumMod val="75000"/>
              </a:schemeClr>
            </a:solidFill>
            <a:prstDash val="sysDot"/>
          </a:ln>
        </p:spPr>
        <p:txBody>
          <a:bodyPr wrap="square" rtlCol="0" anchor="t">
            <a:spAutoFit/>
          </a:bodyPr>
          <a:p>
            <a:r>
              <a:rPr lang="en-US" altLang="zh-CN" sz="2000" b="1">
                <a:latin typeface="宋体" panose="02010600030101010101" pitchFamily="2" charset="-122"/>
                <a:ea typeface="宋体" panose="02010600030101010101" pitchFamily="2" charset="-122"/>
                <a:cs typeface="宋体" panose="02010600030101010101" pitchFamily="2" charset="-122"/>
              </a:rPr>
              <a:t>    </a:t>
            </a:r>
            <a:r>
              <a:rPr lang="zh-CN" altLang="en-US" sz="2400" b="1">
                <a:latin typeface="幼圆" panose="02010509060101010101" charset="-122"/>
                <a:ea typeface="幼圆" panose="02010509060101010101" charset="-122"/>
                <a:cs typeface="幼圆" panose="02010509060101010101" charset="-122"/>
                <a:sym typeface="+mn-ea"/>
              </a:rPr>
              <a:t>大肆毁掠，……</a:t>
            </a:r>
            <a:r>
              <a:rPr lang="zh-CN" altLang="en-US" sz="2400" b="1">
                <a:solidFill>
                  <a:srgbClr val="FF0000"/>
                </a:solidFill>
                <a:latin typeface="幼圆" panose="02010509060101010101" charset="-122"/>
                <a:ea typeface="幼圆" panose="02010509060101010101" charset="-122"/>
                <a:cs typeface="幼圆" panose="02010509060101010101" charset="-122"/>
                <a:sym typeface="+mn-ea"/>
              </a:rPr>
              <a:t>杀人无算</a:t>
            </a:r>
            <a:r>
              <a:rPr lang="zh-CN" altLang="en-US" sz="2400" b="1">
                <a:latin typeface="幼圆" panose="02010509060101010101" charset="-122"/>
                <a:ea typeface="幼圆" panose="02010509060101010101" charset="-122"/>
                <a:cs typeface="幼圆" panose="02010509060101010101" charset="-122"/>
                <a:sym typeface="+mn-ea"/>
              </a:rPr>
              <a:t>。城边</a:t>
            </a:r>
            <a:r>
              <a:rPr lang="zh-CN" altLang="en-US" sz="2400" b="1">
                <a:solidFill>
                  <a:srgbClr val="FF0000"/>
                </a:solidFill>
                <a:latin typeface="幼圆" panose="02010509060101010101" charset="-122"/>
                <a:ea typeface="幼圆" panose="02010509060101010101" charset="-122"/>
                <a:cs typeface="幼圆" panose="02010509060101010101" charset="-122"/>
                <a:sym typeface="+mn-ea"/>
              </a:rPr>
              <a:t>流血数十里</a:t>
            </a:r>
            <a:r>
              <a:rPr lang="zh-CN" altLang="en-US" sz="2400" b="1">
                <a:latin typeface="幼圆" panose="02010509060101010101" charset="-122"/>
                <a:ea typeface="幼圆" panose="02010509060101010101" charset="-122"/>
                <a:cs typeface="幼圆" panose="02010509060101010101" charset="-122"/>
                <a:sym typeface="+mn-ea"/>
              </a:rPr>
              <a:t>，河内积货满千船。</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a:solidFill>
                  <a:srgbClr val="0070C0"/>
                </a:solidFill>
                <a:latin typeface="华文新魏" panose="02010800040101010101" charset="-122"/>
                <a:ea typeface="华文新魏" panose="02010800040101010101" charset="-122"/>
                <a:cs typeface="华文新魏" panose="02010800040101010101" charset="-122"/>
                <a:sym typeface="+mn-ea"/>
              </a:rPr>
              <a:t>——《倭变事略》</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2000" b="1">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a:latin typeface="幼圆" panose="02010509060101010101" charset="-122"/>
                <a:ea typeface="幼圆" panose="02010509060101010101" charset="-122"/>
                <a:cs typeface="宋体" panose="02010600030101010101" pitchFamily="2" charset="-122"/>
              </a:rPr>
              <a:t>连舰数百，蔽海而至。</a:t>
            </a:r>
            <a:r>
              <a:rPr lang="zh-CN" altLang="en-US" sz="2400" b="1">
                <a:solidFill>
                  <a:srgbClr val="FF0000"/>
                </a:solidFill>
                <a:latin typeface="幼圆" panose="02010509060101010101" charset="-122"/>
                <a:ea typeface="幼圆" panose="02010509060101010101" charset="-122"/>
                <a:cs typeface="宋体" panose="02010600030101010101" pitchFamily="2" charset="-122"/>
              </a:rPr>
              <a:t>浙东西，江南北</a:t>
            </a:r>
            <a:r>
              <a:rPr lang="zh-CN" altLang="en-US" sz="2400" b="1">
                <a:latin typeface="幼圆" panose="02010509060101010101" charset="-122"/>
                <a:ea typeface="幼圆" panose="02010509060101010101" charset="-122"/>
                <a:cs typeface="宋体" panose="02010600030101010101" pitchFamily="2" charset="-122"/>
              </a:rPr>
              <a:t>，滨海数千里，</a:t>
            </a:r>
            <a:r>
              <a:rPr lang="zh-CN" altLang="en-US" sz="2400" b="1">
                <a:solidFill>
                  <a:srgbClr val="FF0000"/>
                </a:solidFill>
                <a:latin typeface="幼圆" panose="02010509060101010101" charset="-122"/>
                <a:ea typeface="幼圆" panose="02010509060101010101" charset="-122"/>
                <a:cs typeface="宋体" panose="02010600030101010101" pitchFamily="2" charset="-122"/>
              </a:rPr>
              <a:t>同时告警</a:t>
            </a:r>
            <a:r>
              <a:rPr lang="zh-CN" altLang="en-US" sz="2400" b="1">
                <a:latin typeface="幼圆" panose="02010509060101010101" charset="-122"/>
                <a:ea typeface="幼圆" panose="02010509060101010101" charset="-122"/>
                <a:cs typeface="宋体" panose="02010600030101010101" pitchFamily="2" charset="-122"/>
              </a:rPr>
              <a:t>。</a:t>
            </a:r>
            <a:r>
              <a:rPr lang="zh-CN" altLang="en-US" sz="2400" b="1">
                <a:latin typeface="宋体" panose="02010600030101010101" pitchFamily="2" charset="-122"/>
                <a:ea typeface="宋体" panose="02010600030101010101" pitchFamily="2" charset="-122"/>
                <a:cs typeface="宋体" panose="02010600030101010101" pitchFamily="2" charset="-122"/>
              </a:rPr>
              <a:t>    </a:t>
            </a:r>
            <a:r>
              <a:rPr lang="zh-CN" altLang="en-US" sz="2400" b="1">
                <a:solidFill>
                  <a:srgbClr val="0070C0"/>
                </a:solidFill>
                <a:latin typeface="华文新魏" panose="02010800040101010101" charset="-122"/>
                <a:ea typeface="华文新魏" panose="02010800040101010101" charset="-122"/>
                <a:cs typeface="华文新魏" panose="02010800040101010101" charset="-122"/>
              </a:rPr>
              <a:t>——《明史》</a:t>
            </a:r>
            <a:endParaRPr lang="zh-CN" altLang="en-US" sz="2400" b="1">
              <a:solidFill>
                <a:srgbClr val="0070C0"/>
              </a:solidFill>
              <a:latin typeface="华文新魏" panose="02010800040101010101" charset="-122"/>
              <a:ea typeface="华文新魏" panose="02010800040101010101" charset="-122"/>
              <a:cs typeface="华文新魏" panose="02010800040101010101" charset="-122"/>
            </a:endParaRPr>
          </a:p>
        </p:txBody>
      </p:sp>
      <p:sp>
        <p:nvSpPr>
          <p:cNvPr id="105" name="TextBox 25"/>
          <p:cNvSpPr txBox="1"/>
          <p:nvPr/>
        </p:nvSpPr>
        <p:spPr>
          <a:xfrm>
            <a:off x="5871210" y="4591685"/>
            <a:ext cx="4166870" cy="181483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r>
              <a:rPr lang="en-US" altLang="zh-CN" sz="2800" b="1" dirty="0" smtClean="0">
                <a:effectLst/>
                <a:latin typeface="微软雅黑 Light" panose="020B0502040204020203" charset="-122"/>
                <a:ea typeface="微软雅黑 Light" panose="020B0502040204020203" charset="-122"/>
                <a:cs typeface="微软雅黑 Light" panose="020B0502040204020203" charset="-122"/>
                <a:sym typeface="+mn-ea"/>
              </a:rPr>
              <a:t>       </a:t>
            </a:r>
            <a:r>
              <a:rPr lang="zh-CN" sz="2800" dirty="0" smtClean="0">
                <a:solidFill>
                  <a:srgbClr val="7030A0"/>
                </a:solidFill>
                <a:effectLst/>
                <a:latin typeface="微软雅黑 Light" panose="020B0502040204020203" charset="-122"/>
                <a:ea typeface="微软雅黑 Light" panose="020B0502040204020203" charset="-122"/>
                <a:cs typeface="微软雅黑 Light" panose="020B0502040204020203" charset="-122"/>
                <a:sym typeface="+mn-ea"/>
              </a:rPr>
              <a:t>倭寇在东南沿海</a:t>
            </a:r>
            <a:r>
              <a:rPr lang="zh-CN" sz="2800" dirty="0" smtClean="0">
                <a:solidFill>
                  <a:srgbClr val="7030A0"/>
                </a:solidFill>
                <a:effectLst/>
                <a:latin typeface="新宋体" panose="02010609030101010101" charset="-122"/>
                <a:ea typeface="新宋体" panose="02010609030101010101" charset="-122"/>
                <a:cs typeface="微软雅黑 Light" panose="020B0502040204020203" charset="-122"/>
                <a:sym typeface="+mn-ea"/>
              </a:rPr>
              <a:t>，</a:t>
            </a:r>
            <a:r>
              <a:rPr sz="2800" dirty="0" smtClean="0">
                <a:solidFill>
                  <a:srgbClr val="7030A0"/>
                </a:solidFill>
                <a:effectLst/>
                <a:latin typeface="微软雅黑 Light" panose="020B0502040204020203" charset="-122"/>
                <a:ea typeface="微软雅黑 Light" panose="020B0502040204020203" charset="-122"/>
                <a:cs typeface="微软雅黑 Light" panose="020B0502040204020203" charset="-122"/>
                <a:sym typeface="+mn-ea"/>
              </a:rPr>
              <a:t>杀居民</a:t>
            </a:r>
            <a:r>
              <a:rPr sz="2800" dirty="0" smtClean="0">
                <a:solidFill>
                  <a:srgbClr val="7030A0"/>
                </a:solidFill>
                <a:effectLst/>
                <a:latin typeface="新宋体" panose="02010609030101010101" charset="-122"/>
                <a:ea typeface="新宋体" panose="02010609030101010101" charset="-122"/>
                <a:cs typeface="微软雅黑 Light" panose="020B0502040204020203" charset="-122"/>
                <a:sym typeface="+mn-ea"/>
              </a:rPr>
              <a:t>、</a:t>
            </a:r>
            <a:r>
              <a:rPr sz="2800" dirty="0" smtClean="0">
                <a:solidFill>
                  <a:srgbClr val="7030A0"/>
                </a:solidFill>
                <a:effectLst/>
                <a:latin typeface="微软雅黑 Light" panose="020B0502040204020203" charset="-122"/>
                <a:ea typeface="微软雅黑 Light" panose="020B0502040204020203" charset="-122"/>
                <a:cs typeface="微软雅黑 Light" panose="020B0502040204020203" charset="-122"/>
                <a:sym typeface="+mn-ea"/>
              </a:rPr>
              <a:t>劫财货</a:t>
            </a:r>
            <a:r>
              <a:rPr sz="2800" dirty="0" smtClean="0">
                <a:solidFill>
                  <a:srgbClr val="7030A0"/>
                </a:solidFill>
                <a:effectLst/>
                <a:latin typeface="新宋体" panose="02010609030101010101" charset="-122"/>
                <a:ea typeface="新宋体" panose="02010609030101010101" charset="-122"/>
                <a:cs typeface="微软雅黑 Light" panose="020B0502040204020203" charset="-122"/>
                <a:sym typeface="+mn-ea"/>
              </a:rPr>
              <a:t>，</a:t>
            </a:r>
            <a:r>
              <a:rPr sz="2800" dirty="0" smtClean="0">
                <a:solidFill>
                  <a:srgbClr val="7030A0"/>
                </a:solidFill>
                <a:effectLst/>
                <a:latin typeface="微软雅黑 Light" panose="020B0502040204020203" charset="-122"/>
                <a:ea typeface="微软雅黑 Light" panose="020B0502040204020203" charset="-122"/>
                <a:cs typeface="微软雅黑 Light" panose="020B0502040204020203" charset="-122"/>
                <a:sym typeface="+mn-ea"/>
              </a:rPr>
              <a:t>无恶不作</a:t>
            </a:r>
            <a:r>
              <a:rPr sz="2800" dirty="0" smtClean="0">
                <a:solidFill>
                  <a:srgbClr val="7030A0"/>
                </a:solidFill>
                <a:effectLst/>
                <a:latin typeface="新宋体" panose="02010609030101010101" charset="-122"/>
                <a:ea typeface="新宋体" panose="02010609030101010101" charset="-122"/>
                <a:cs typeface="微软雅黑 Light" panose="020B0502040204020203" charset="-122"/>
                <a:sym typeface="+mn-ea"/>
              </a:rPr>
              <a:t>，</a:t>
            </a:r>
            <a:r>
              <a:rPr sz="2800" dirty="0" smtClean="0">
                <a:solidFill>
                  <a:srgbClr val="7030A0"/>
                </a:solidFill>
                <a:effectLst/>
                <a:latin typeface="微软雅黑 Light" panose="020B0502040204020203" charset="-122"/>
                <a:ea typeface="微软雅黑 Light" panose="020B0502040204020203" charset="-122"/>
                <a:cs typeface="微软雅黑 Light" panose="020B0502040204020203" charset="-122"/>
                <a:sym typeface="+mn-ea"/>
              </a:rPr>
              <a:t>沿海各地遭到重大破坏</a:t>
            </a:r>
            <a:r>
              <a:rPr sz="2800" dirty="0" smtClean="0">
                <a:solidFill>
                  <a:srgbClr val="7030A0"/>
                </a:solidFill>
                <a:effectLst/>
                <a:latin typeface="新宋体" panose="02010609030101010101" charset="-122"/>
                <a:ea typeface="新宋体" panose="02010609030101010101" charset="-122"/>
                <a:cs typeface="微软雅黑 Light" panose="020B0502040204020203" charset="-122"/>
                <a:sym typeface="+mn-ea"/>
              </a:rPr>
              <a:t>，</a:t>
            </a:r>
            <a:r>
              <a:rPr sz="2800" dirty="0" smtClean="0">
                <a:solidFill>
                  <a:srgbClr val="7030A0"/>
                </a:solidFill>
                <a:effectLst/>
                <a:latin typeface="微软雅黑 Light" panose="020B0502040204020203" charset="-122"/>
                <a:ea typeface="微软雅黑 Light" panose="020B0502040204020203" charset="-122"/>
                <a:cs typeface="微软雅黑 Light" panose="020B0502040204020203" charset="-122"/>
                <a:sym typeface="+mn-ea"/>
              </a:rPr>
              <a:t>时称</a:t>
            </a:r>
            <a:r>
              <a:rPr sz="2800" dirty="0" smtClean="0">
                <a:solidFill>
                  <a:srgbClr val="7030A0"/>
                </a:solidFill>
                <a:effectLst/>
                <a:latin typeface="新宋体" panose="02010609030101010101" charset="-122"/>
                <a:ea typeface="新宋体" panose="02010609030101010101" charset="-122"/>
                <a:cs typeface="微软雅黑 Light" panose="020B0502040204020203" charset="-122"/>
                <a:sym typeface="+mn-ea"/>
              </a:rPr>
              <a:t>“</a:t>
            </a:r>
            <a:r>
              <a:rPr sz="2800" dirty="0" smtClean="0">
                <a:solidFill>
                  <a:srgbClr val="7030A0"/>
                </a:solidFill>
                <a:effectLst/>
                <a:latin typeface="微软雅黑 Light" panose="020B0502040204020203" charset="-122"/>
                <a:ea typeface="微软雅黑 Light" panose="020B0502040204020203" charset="-122"/>
                <a:cs typeface="微软雅黑 Light" panose="020B0502040204020203" charset="-122"/>
                <a:sym typeface="+mn-ea"/>
              </a:rPr>
              <a:t>倭患</a:t>
            </a:r>
            <a:r>
              <a:rPr sz="2800" dirty="0" smtClean="0">
                <a:solidFill>
                  <a:srgbClr val="7030A0"/>
                </a:solidFill>
                <a:effectLst/>
                <a:latin typeface="新宋体" panose="02010609030101010101" charset="-122"/>
                <a:ea typeface="新宋体" panose="02010609030101010101" charset="-122"/>
                <a:cs typeface="微软雅黑 Light" panose="020B0502040204020203" charset="-122"/>
                <a:sym typeface="+mn-ea"/>
              </a:rPr>
              <a:t>”</a:t>
            </a:r>
            <a:r>
              <a:rPr sz="2800" dirty="0" smtClean="0">
                <a:solidFill>
                  <a:srgbClr val="7030A0"/>
                </a:solidFill>
                <a:effectLst/>
                <a:latin typeface="微软雅黑 Light" panose="020B0502040204020203" charset="-122"/>
                <a:ea typeface="微软雅黑 Light" panose="020B0502040204020203" charset="-122"/>
                <a:cs typeface="微软雅黑 Light" panose="020B0502040204020203" charset="-122"/>
                <a:sym typeface="+mn-ea"/>
              </a:rPr>
              <a:t>。</a:t>
            </a:r>
            <a:endParaRPr lang="zh-CN" sz="2800" dirty="0" smtClean="0">
              <a:solidFill>
                <a:srgbClr val="7030A0"/>
              </a:solidFill>
              <a:effectLst/>
              <a:latin typeface="微软雅黑 Light" panose="020B0502040204020203" charset="-122"/>
              <a:ea typeface="微软雅黑 Light" panose="020B0502040204020203" charset="-122"/>
              <a:cs typeface="微软雅黑 Light" panose="020B0502040204020203" charset="-122"/>
              <a:sym typeface="+mn-ea"/>
            </a:endParaRPr>
          </a:p>
        </p:txBody>
      </p:sp>
      <p:pic>
        <p:nvPicPr>
          <p:cNvPr id="20" name="图片 19"/>
          <p:cNvPicPr>
            <a:picLocks noChangeAspect="1"/>
          </p:cNvPicPr>
          <p:nvPr/>
        </p:nvPicPr>
        <p:blipFill>
          <a:blip r:embed="rId7"/>
          <a:srcRect l="5536" r="7575" b="3081"/>
          <a:stretch>
            <a:fillRect/>
          </a:stretch>
        </p:blipFill>
        <p:spPr>
          <a:xfrm>
            <a:off x="5760720" y="208915"/>
            <a:ext cx="3071495" cy="2508250"/>
          </a:xfrm>
          <a:prstGeom prst="rect">
            <a:avLst/>
          </a:prstGeom>
        </p:spPr>
      </p:pic>
      <p:sp>
        <p:nvSpPr>
          <p:cNvPr id="21" name="文本框 20"/>
          <p:cNvSpPr txBox="1"/>
          <p:nvPr/>
        </p:nvSpPr>
        <p:spPr>
          <a:xfrm>
            <a:off x="8981440" y="821055"/>
            <a:ext cx="3007360" cy="1814830"/>
          </a:xfrm>
          <a:prstGeom prst="rect">
            <a:avLst/>
          </a:prstGeom>
          <a:noFill/>
        </p:spPr>
        <p:txBody>
          <a:bodyPr wrap="square" rtlCol="0">
            <a:spAutoFit/>
          </a:bodyPr>
          <a:p>
            <a:pPr algn="l"/>
            <a:r>
              <a:rPr lang="en-US" altLang="zh-CN" sz="2800" b="1">
                <a:solidFill>
                  <a:srgbClr val="996600"/>
                </a:solidFill>
                <a:latin typeface="微软雅黑 Light" panose="020B0502040204020203" charset="-122"/>
                <a:ea typeface="微软雅黑 Light" panose="020B0502040204020203" charset="-122"/>
                <a:sym typeface="+mn-ea"/>
              </a:rPr>
              <a:t>   </a:t>
            </a:r>
            <a:r>
              <a:rPr lang="zh-CN" altLang="en-US" sz="2800">
                <a:solidFill>
                  <a:srgbClr val="7030A0"/>
                </a:solidFill>
                <a:latin typeface="微软雅黑 Light" panose="020B0502040204020203" charset="-122"/>
                <a:ea typeface="微软雅黑 Light" panose="020B0502040204020203" charset="-122"/>
                <a:sym typeface="+mn-ea"/>
              </a:rPr>
              <a:t>明朝中期国力</a:t>
            </a:r>
            <a:endParaRPr lang="zh-CN" altLang="en-US" sz="2800">
              <a:solidFill>
                <a:srgbClr val="7030A0"/>
              </a:solidFill>
              <a:latin typeface="微软雅黑 Light" panose="020B0502040204020203" charset="-122"/>
              <a:ea typeface="微软雅黑 Light" panose="020B0502040204020203" charset="-122"/>
              <a:sym typeface="+mn-ea"/>
            </a:endParaRPr>
          </a:p>
          <a:p>
            <a:pPr algn="l"/>
            <a:r>
              <a:rPr lang="zh-CN" altLang="en-US" sz="2800">
                <a:solidFill>
                  <a:srgbClr val="7030A0"/>
                </a:solidFill>
                <a:latin typeface="微软雅黑 Light" panose="020B0502040204020203" charset="-122"/>
                <a:ea typeface="微软雅黑 Light" panose="020B0502040204020203" charset="-122"/>
                <a:sym typeface="+mn-ea"/>
              </a:rPr>
              <a:t>减弱</a:t>
            </a:r>
            <a:r>
              <a:rPr lang="zh-CN" altLang="en-US" sz="2800">
                <a:solidFill>
                  <a:srgbClr val="7030A0"/>
                </a:solidFill>
                <a:latin typeface="新宋体" panose="02010609030101010101" charset="-122"/>
                <a:ea typeface="新宋体" panose="02010609030101010101" charset="-122"/>
                <a:sym typeface="+mn-ea"/>
              </a:rPr>
              <a:t>，</a:t>
            </a:r>
            <a:r>
              <a:rPr lang="zh-CN" altLang="en-US" sz="2800">
                <a:solidFill>
                  <a:srgbClr val="7030A0"/>
                </a:solidFill>
                <a:latin typeface="微软雅黑 Light" panose="020B0502040204020203" charset="-122"/>
                <a:ea typeface="微软雅黑 Light" panose="020B0502040204020203" charset="-122"/>
                <a:sym typeface="+mn-ea"/>
              </a:rPr>
              <a:t>海防松懈</a:t>
            </a:r>
            <a:r>
              <a:rPr lang="zh-CN" altLang="en-US" sz="2800">
                <a:solidFill>
                  <a:srgbClr val="7030A0"/>
                </a:solidFill>
                <a:latin typeface="新宋体" panose="02010609030101010101" charset="-122"/>
                <a:ea typeface="新宋体" panose="02010609030101010101" charset="-122"/>
                <a:sym typeface="+mn-ea"/>
              </a:rPr>
              <a:t>，</a:t>
            </a:r>
            <a:r>
              <a:rPr lang="zh-CN" altLang="en-US" sz="2800">
                <a:solidFill>
                  <a:srgbClr val="7030A0"/>
                </a:solidFill>
                <a:latin typeface="微软雅黑 Light" panose="020B0502040204020203" charset="-122"/>
                <a:ea typeface="微软雅黑 Light" panose="020B0502040204020203" charset="-122"/>
                <a:sym typeface="+mn-ea"/>
              </a:rPr>
              <a:t>倭寇与中国海盗</a:t>
            </a:r>
            <a:r>
              <a:rPr lang="zh-CN" altLang="en-US" sz="2800">
                <a:solidFill>
                  <a:srgbClr val="7030A0"/>
                </a:solidFill>
                <a:latin typeface="新宋体" panose="02010609030101010101" charset="-122"/>
                <a:ea typeface="新宋体" panose="02010609030101010101" charset="-122"/>
                <a:sym typeface="+mn-ea"/>
              </a:rPr>
              <a:t>、</a:t>
            </a:r>
            <a:r>
              <a:rPr lang="zh-CN" altLang="en-US" sz="2800">
                <a:solidFill>
                  <a:srgbClr val="7030A0"/>
                </a:solidFill>
                <a:latin typeface="微软雅黑 Light" panose="020B0502040204020203" charset="-122"/>
                <a:ea typeface="微软雅黑 Light" panose="020B0502040204020203" charset="-122"/>
                <a:sym typeface="+mn-ea"/>
              </a:rPr>
              <a:t>奸商相互勾结。</a:t>
            </a:r>
            <a:endParaRPr lang="zh-CN" altLang="en-US" sz="2800">
              <a:solidFill>
                <a:srgbClr val="7030A0"/>
              </a:solidFill>
              <a:latin typeface="微软雅黑 Light" panose="020B0502040204020203" charset="-122"/>
              <a:ea typeface="微软雅黑 Light" panose="020B0502040204020203"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000" fill="hold">
                                          <p:stCondLst>
                                            <p:cond delay="0"/>
                                          </p:stCondLst>
                                        </p:cTn>
                                        <p:tgtEl>
                                          <p:spTgt spid="4"/>
                                        </p:tgtEl>
                                        <p:attrNameLst>
                                          <p:attrName>style.visibility</p:attrName>
                                        </p:attrNameLst>
                                      </p:cBhvr>
                                      <p:to>
                                        <p:strVal val="visible"/>
                                      </p:to>
                                    </p:set>
                                    <p:animEffect transition="in" filter="box(in)">
                                      <p:cBhvr>
                                        <p:cTn id="12" dur="1000"/>
                                        <p:tgtEl>
                                          <p:spTgt spid="4"/>
                                        </p:tgtEl>
                                      </p:cBhvr>
                                    </p:animEffect>
                                  </p:childTnLst>
                                </p:cTn>
                              </p:par>
                              <p:par>
                                <p:cTn id="13" presetID="4" presetClass="entr" presetSubtype="16" fill="hold" grpId="0" nodeType="withEffect">
                                  <p:stCondLst>
                                    <p:cond delay="0"/>
                                  </p:stCondLst>
                                  <p:childTnLst>
                                    <p:set>
                                      <p:cBhvr>
                                        <p:cTn id="14" dur="1000" fill="hold">
                                          <p:stCondLst>
                                            <p:cond delay="0"/>
                                          </p:stCondLst>
                                        </p:cTn>
                                        <p:tgtEl>
                                          <p:spTgt spid="16"/>
                                        </p:tgtEl>
                                        <p:attrNameLst>
                                          <p:attrName>style.visibility</p:attrName>
                                        </p:attrNameLst>
                                      </p:cBhvr>
                                      <p:to>
                                        <p:strVal val="visible"/>
                                      </p:to>
                                    </p:set>
                                    <p:animEffect transition="in" filter="box(in)">
                                      <p:cBhvr>
                                        <p:cTn id="15" dur="1000"/>
                                        <p:tgtEl>
                                          <p:spTgt spid="16"/>
                                        </p:tgtEl>
                                      </p:cBhvr>
                                    </p:animEffect>
                                  </p:childTnLst>
                                </p:cTn>
                              </p:par>
                            </p:childTnLst>
                          </p:cTn>
                        </p:par>
                        <p:par>
                          <p:cTn id="16" fill="hold">
                            <p:stCondLst>
                              <p:cond delay="1000"/>
                            </p:stCondLst>
                            <p:childTnLst>
                              <p:par>
                                <p:cTn id="17" presetID="17" presetClass="entr" presetSubtype="10" fill="hold" nodeType="afterEffect">
                                  <p:stCondLst>
                                    <p:cond delay="0"/>
                                  </p:stCondLst>
                                  <p:childTnLst>
                                    <p:set>
                                      <p:cBhvr>
                                        <p:cTn id="18" dur="1000"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strVal val="#ppt_w*0.70"/>
                                          </p:val>
                                        </p:tav>
                                        <p:tav tm="100000">
                                          <p:val>
                                            <p:strVal val="#ppt_w"/>
                                          </p:val>
                                        </p:tav>
                                      </p:tavLst>
                                    </p:anim>
                                    <p:anim calcmode="lin" valueType="num">
                                      <p:cBhvr>
                                        <p:cTn id="30" dur="1000" fill="hold"/>
                                        <p:tgtEl>
                                          <p:spTgt spid="18"/>
                                        </p:tgtEl>
                                        <p:attrNameLst>
                                          <p:attrName>ppt_h</p:attrName>
                                        </p:attrNameLst>
                                      </p:cBhvr>
                                      <p:tavLst>
                                        <p:tav tm="0">
                                          <p:val>
                                            <p:strVal val="#ppt_h"/>
                                          </p:val>
                                        </p:tav>
                                        <p:tav tm="100000">
                                          <p:val>
                                            <p:strVal val="#ppt_h"/>
                                          </p:val>
                                        </p:tav>
                                      </p:tavLst>
                                    </p:anim>
                                    <p:animEffect transition="in" filter="fade">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strVal val="#ppt_h"/>
                                          </p:val>
                                        </p:tav>
                                        <p:tav tm="100000">
                                          <p:val>
                                            <p:strVal val="#ppt_h"/>
                                          </p:val>
                                        </p:tav>
                                      </p:tavLst>
                                    </p:anim>
                                  </p:childTnLst>
                                </p:cTn>
                              </p:par>
                            </p:childTnLst>
                          </p:cTn>
                        </p:par>
                        <p:par>
                          <p:cTn id="42" fill="hold">
                            <p:stCondLst>
                              <p:cond delay="500"/>
                            </p:stCondLst>
                            <p:childTnLst>
                              <p:par>
                                <p:cTn id="43" presetID="42" presetClass="entr" presetSubtype="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05"/>
                                        </p:tgtEl>
                                        <p:attrNameLst>
                                          <p:attrName>style.visibility</p:attrName>
                                        </p:attrNameLst>
                                      </p:cBhvr>
                                      <p:to>
                                        <p:strVal val="visible"/>
                                      </p:to>
                                    </p:set>
                                    <p:animEffect transition="in" filter="blinds(horizontal)">
                                      <p:cBhvr>
                                        <p:cTn id="57" dur="500"/>
                                        <p:tgtEl>
                                          <p:spTgt spid="105"/>
                                        </p:tgtEl>
                                      </p:cBhvr>
                                    </p:animEffect>
                                  </p:childTnLst>
                                </p:cTn>
                              </p:par>
                              <p:par>
                                <p:cTn id="58" presetID="3" presetClass="entr" presetSubtype="1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linds(horizontal)">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7" grpId="0"/>
      <p:bldP spid="17" grpId="0" animBg="1"/>
      <p:bldP spid="21" grpId="0"/>
      <p:bldP spid="18" grpId="0" bldLvl="0" animBg="1"/>
      <p:bldP spid="10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descr="9 (1)"/>
          <p:cNvPicPr>
            <a:picLocks noChangeAspect="1"/>
          </p:cNvPicPr>
          <p:nvPr/>
        </p:nvPicPr>
        <p:blipFill>
          <a:blip r:embed="rId1"/>
          <a:stretch>
            <a:fillRect/>
          </a:stretch>
        </p:blipFill>
        <p:spPr>
          <a:xfrm>
            <a:off x="9928225" y="153670"/>
            <a:ext cx="2339340" cy="2132965"/>
          </a:xfrm>
          <a:prstGeom prst="rect">
            <a:avLst/>
          </a:prstGeom>
        </p:spPr>
      </p:pic>
      <p:pic>
        <p:nvPicPr>
          <p:cNvPr id="3" name="图片 2" descr="2 (1)"/>
          <p:cNvPicPr>
            <a:picLocks noChangeAspect="1"/>
          </p:cNvPicPr>
          <p:nvPr/>
        </p:nvPicPr>
        <p:blipFill>
          <a:blip r:embed="rId2"/>
          <a:stretch>
            <a:fillRect/>
          </a:stretch>
        </p:blipFill>
        <p:spPr>
          <a:xfrm>
            <a:off x="199390" y="5656580"/>
            <a:ext cx="11918315" cy="1112520"/>
          </a:xfrm>
          <a:prstGeom prst="rect">
            <a:avLst/>
          </a:prstGeom>
        </p:spPr>
      </p:pic>
      <p:pic>
        <p:nvPicPr>
          <p:cNvPr id="6" name="图片 5" descr="IMG_7079(20210516-201910)"/>
          <p:cNvPicPr>
            <a:picLocks noChangeAspect="1"/>
          </p:cNvPicPr>
          <p:nvPr/>
        </p:nvPicPr>
        <p:blipFill>
          <a:blip r:embed="rId3"/>
          <a:stretch>
            <a:fillRect/>
          </a:stretch>
        </p:blipFill>
        <p:spPr>
          <a:xfrm>
            <a:off x="1276350" y="638175"/>
            <a:ext cx="4124325" cy="5018405"/>
          </a:xfrm>
          <a:prstGeom prst="rect">
            <a:avLst/>
          </a:prstGeom>
        </p:spPr>
      </p:pic>
      <p:pic>
        <p:nvPicPr>
          <p:cNvPr id="15" name="图片 14" descr="IMG_7080(20210516-201930)"/>
          <p:cNvPicPr>
            <a:picLocks noChangeAspect="1"/>
          </p:cNvPicPr>
          <p:nvPr/>
        </p:nvPicPr>
        <p:blipFill>
          <a:blip r:embed="rId4"/>
          <a:stretch>
            <a:fillRect/>
          </a:stretch>
        </p:blipFill>
        <p:spPr>
          <a:xfrm>
            <a:off x="6697345" y="678815"/>
            <a:ext cx="3809365" cy="4937125"/>
          </a:xfrm>
          <a:prstGeom prst="rect">
            <a:avLst/>
          </a:prstGeom>
        </p:spPr>
      </p:pic>
      <p:sp>
        <p:nvSpPr>
          <p:cNvPr id="16" name="文本框 15"/>
          <p:cNvSpPr txBox="1"/>
          <p:nvPr/>
        </p:nvSpPr>
        <p:spPr>
          <a:xfrm>
            <a:off x="372110" y="1133475"/>
            <a:ext cx="736600" cy="4603115"/>
          </a:xfrm>
          <a:prstGeom prst="rect">
            <a:avLst/>
          </a:prstGeom>
          <a:noFill/>
        </p:spPr>
        <p:txBody>
          <a:bodyPr vert="eaVert" wrap="square" rtlCol="0">
            <a:spAutoFit/>
          </a:bodyPr>
          <a:p>
            <a:r>
              <a:rPr lang="zh-CN" altLang="en-US" sz="36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航海英雄：郑和</a:t>
            </a:r>
            <a:endParaRPr lang="zh-CN" altLang="en-US" sz="36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
        <p:nvSpPr>
          <p:cNvPr id="17" name="文本框 16"/>
          <p:cNvSpPr txBox="1"/>
          <p:nvPr/>
        </p:nvSpPr>
        <p:spPr>
          <a:xfrm>
            <a:off x="5790565" y="1133475"/>
            <a:ext cx="736600" cy="4027170"/>
          </a:xfrm>
          <a:prstGeom prst="rect">
            <a:avLst/>
          </a:prstGeom>
          <a:noFill/>
        </p:spPr>
        <p:txBody>
          <a:bodyPr vert="eaVert" wrap="square" rtlCol="0">
            <a:spAutoFit/>
          </a:bodyPr>
          <a:p>
            <a:r>
              <a:rPr lang="zh-CN" altLang="en-US" sz="3600">
                <a:solidFill>
                  <a:schemeClr val="tx1"/>
                </a:solidFill>
                <a:effectLst/>
                <a:latin typeface="华文行楷" panose="02010800040101010101" charset="-122"/>
                <a:ea typeface="华文行楷" panose="02010800040101010101" charset="-122"/>
              </a:rPr>
              <a:t>抗倭英雄：戚继光</a:t>
            </a:r>
            <a:endParaRPr lang="zh-CN" altLang="en-US" sz="3600">
              <a:solidFill>
                <a:schemeClr val="tx1"/>
              </a:solidFill>
              <a:effectLst/>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2 (1)"/>
          <p:cNvPicPr>
            <a:picLocks noChangeAspect="1"/>
          </p:cNvPicPr>
          <p:nvPr/>
        </p:nvPicPr>
        <p:blipFill>
          <a:blip r:embed="rId2"/>
          <a:stretch>
            <a:fillRect/>
          </a:stretch>
        </p:blipFill>
        <p:spPr>
          <a:xfrm>
            <a:off x="151765" y="5571490"/>
            <a:ext cx="11918315" cy="1250315"/>
          </a:xfrm>
          <a:prstGeom prst="rect">
            <a:avLst/>
          </a:prstGeom>
        </p:spPr>
      </p:pic>
      <p:pic>
        <p:nvPicPr>
          <p:cNvPr id="4" name="图片 5" descr="戚继光.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275080" y="943610"/>
            <a:ext cx="3726815" cy="4342130"/>
          </a:xfrm>
          <a:prstGeom prst="rect">
            <a:avLst/>
          </a:prstGeom>
          <a:noFill/>
          <a:ln w="9525">
            <a:noFill/>
            <a:miter lim="800000"/>
            <a:headEnd/>
            <a:tailEnd/>
          </a:ln>
        </p:spPr>
      </p:pic>
      <p:sp>
        <p:nvSpPr>
          <p:cNvPr id="5" name="圆角矩形 4"/>
          <p:cNvSpPr/>
          <p:nvPr/>
        </p:nvSpPr>
        <p:spPr>
          <a:xfrm>
            <a:off x="5438140" y="520065"/>
            <a:ext cx="5822950" cy="513143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5812155" y="712470"/>
            <a:ext cx="5448935" cy="5015865"/>
          </a:xfrm>
          <a:prstGeom prst="rect">
            <a:avLst/>
          </a:prstGeom>
          <a:noFill/>
        </p:spPr>
        <p:txBody>
          <a:bodyPr wrap="square" rtlCol="0">
            <a:spAutoFit/>
          </a:bodyPr>
          <a:p>
            <a:r>
              <a:rPr lang="zh-CN" altLang="en-US" sz="3200" b="1">
                <a:solidFill>
                  <a:schemeClr val="tx1"/>
                </a:solidFill>
                <a:latin typeface="华文行楷" panose="02010800040101010101" charset="-122"/>
                <a:ea typeface="华文行楷" panose="02010800040101010101" charset="-122"/>
              </a:rPr>
              <a:t>戚继光，字元敬；虽出身将门，但他爱好读书，通晓儒经、史籍。自小他就精通军事战略战术，有着强烈的报国情怀。</a:t>
            </a:r>
            <a:endParaRPr lang="zh-CN" altLang="en-US" sz="3200" b="1">
              <a:solidFill>
                <a:schemeClr val="tx1"/>
              </a:solidFill>
              <a:latin typeface="华文行楷" panose="02010800040101010101" charset="-122"/>
              <a:ea typeface="华文行楷" panose="02010800040101010101" charset="-122"/>
            </a:endParaRPr>
          </a:p>
          <a:p>
            <a:r>
              <a:rPr lang="zh-CN" altLang="en-US" sz="3200" b="1">
                <a:solidFill>
                  <a:schemeClr val="tx1"/>
                </a:solidFill>
                <a:latin typeface="华文行楷" panose="02010800040101010101" charset="-122"/>
                <a:ea typeface="华文行楷" panose="02010800040101010101" charset="-122"/>
              </a:rPr>
              <a:t>嘉靖二十五年，在看到山东沿海一带遭受到倭寇烧杀抢掠，戚继光有心杀贼，写下了</a:t>
            </a:r>
            <a:r>
              <a:rPr lang="en-US" altLang="zh-CN" sz="3200" b="1">
                <a:solidFill>
                  <a:schemeClr val="tx1"/>
                </a:solidFill>
                <a:latin typeface="华文行楷" panose="02010800040101010101" charset="-122"/>
                <a:ea typeface="华文行楷" panose="02010800040101010101" charset="-122"/>
              </a:rPr>
              <a:t>“</a:t>
            </a:r>
            <a:r>
              <a:rPr lang="zh-CN" altLang="en-US" sz="3200" b="1">
                <a:solidFill>
                  <a:schemeClr val="tx1"/>
                </a:solidFill>
                <a:latin typeface="华文行楷" panose="02010800040101010101" charset="-122"/>
                <a:ea typeface="华文行楷" panose="02010800040101010101" charset="-122"/>
              </a:rPr>
              <a:t>但愿海波平，封侯非我意</a:t>
            </a:r>
            <a:r>
              <a:rPr lang="en-US" altLang="zh-CN" sz="3200" b="1">
                <a:solidFill>
                  <a:schemeClr val="tx1"/>
                </a:solidFill>
                <a:latin typeface="华文行楷" panose="02010800040101010101" charset="-122"/>
                <a:ea typeface="华文行楷" panose="02010800040101010101" charset="-122"/>
              </a:rPr>
              <a:t>”</a:t>
            </a:r>
            <a:r>
              <a:rPr lang="zh-CN" altLang="en-US" sz="3200" b="1">
                <a:solidFill>
                  <a:schemeClr val="tx1"/>
                </a:solidFill>
                <a:latin typeface="华文行楷" panose="02010800040101010101" charset="-122"/>
                <a:ea typeface="华文行楷" panose="02010800040101010101" charset="-122"/>
              </a:rPr>
              <a:t>的著名诗句。</a:t>
            </a:r>
            <a:endParaRPr lang="zh-CN" altLang="en-US" sz="3200" b="1">
              <a:solidFill>
                <a:schemeClr val="tx1"/>
              </a:solidFill>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抗倭者联盟——戚继光">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541145" y="114935"/>
            <a:ext cx="8648700" cy="66287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 Box 10"/>
          <p:cNvSpPr txBox="1"/>
          <p:nvPr/>
        </p:nvSpPr>
        <p:spPr>
          <a:xfrm>
            <a:off x="5593715" y="4503420"/>
            <a:ext cx="6395085" cy="583565"/>
          </a:xfrm>
          <a:prstGeom prst="rect">
            <a:avLst/>
          </a:prstGeom>
          <a:noFill/>
          <a:ln w="9525">
            <a:noFill/>
          </a:ln>
        </p:spPr>
        <p:txBody>
          <a:bodyPr wrap="square">
            <a:spAutoFit/>
          </a:bodyPr>
          <a:p>
            <a:pPr lvl="0" eaLnBrk="1" hangingPunct="1"/>
            <a:r>
              <a:rPr lang="en-US" altLang="zh-CN" sz="3200" b="1" dirty="0" smtClean="0">
                <a:solidFill>
                  <a:srgbClr val="D857A7"/>
                </a:solidFill>
                <a:effectLst/>
                <a:latin typeface="微软雅黑" panose="020B0503020204020204" charset="-122"/>
                <a:ea typeface="微软雅黑" panose="020B0503020204020204" charset="-122"/>
              </a:rPr>
              <a:t>·</a:t>
            </a:r>
            <a:r>
              <a:rPr lang="en-US" altLang="zh-CN" sz="3200" b="1" dirty="0" smtClean="0">
                <a:solidFill>
                  <a:srgbClr val="D857A7"/>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3200" dirty="0" smtClean="0">
                <a:solidFill>
                  <a:srgbClr val="2744E9"/>
                </a:solidFill>
                <a:effectLst/>
                <a:latin typeface="微软雅黑" panose="020B0503020204020204" charset="-122"/>
                <a:ea typeface="微软雅黑" panose="020B0503020204020204" charset="-122"/>
              </a:rPr>
              <a:t>性质：</a:t>
            </a:r>
            <a:r>
              <a:rPr lang="zh-CN" altLang="en-US" sz="3200" b="1" dirty="0" smtClean="0">
                <a:solidFill>
                  <a:srgbClr val="0070C0"/>
                </a:solidFill>
                <a:effectLst/>
                <a:latin typeface="微软雅黑 Light" panose="020B0502040204020203" charset="-122"/>
                <a:ea typeface="微软雅黑 Light" panose="020B0502040204020203" charset="-122"/>
              </a:rPr>
              <a:t>一场反侵略的正义战争！</a:t>
            </a:r>
            <a:endParaRPr lang="zh-CN" altLang="en-US" sz="3200" b="1" dirty="0" smtClean="0">
              <a:solidFill>
                <a:srgbClr val="0070C0"/>
              </a:solidFill>
              <a:effectLst/>
              <a:latin typeface="微软雅黑 Light" panose="020B0502040204020203" charset="-122"/>
              <a:ea typeface="微软雅黑 Light" panose="020B0502040204020203" charset="-122"/>
            </a:endParaRPr>
          </a:p>
        </p:txBody>
      </p:sp>
      <p:sp>
        <p:nvSpPr>
          <p:cNvPr id="12" name="Text Box 10"/>
          <p:cNvSpPr txBox="1"/>
          <p:nvPr/>
        </p:nvSpPr>
        <p:spPr>
          <a:xfrm>
            <a:off x="5553710" y="5389245"/>
            <a:ext cx="6156960" cy="1076325"/>
          </a:xfrm>
          <a:prstGeom prst="rect">
            <a:avLst/>
          </a:prstGeom>
          <a:noFill/>
          <a:ln w="9525">
            <a:noFill/>
          </a:ln>
        </p:spPr>
        <p:txBody>
          <a:bodyPr wrap="square">
            <a:spAutoFit/>
          </a:bodyPr>
          <a:p>
            <a:pPr lvl="0" eaLnBrk="1" hangingPunct="1"/>
            <a:r>
              <a:rPr lang="en-US" altLang="zh-CN" sz="3200" b="1" dirty="0" smtClean="0">
                <a:solidFill>
                  <a:srgbClr val="D857A7"/>
                </a:solidFill>
                <a:effectLst/>
                <a:latin typeface="微软雅黑" panose="020B0503020204020204" charset="-122"/>
                <a:ea typeface="微软雅黑" panose="020B0503020204020204" charset="-122"/>
              </a:rPr>
              <a:t>·</a:t>
            </a:r>
            <a:r>
              <a:rPr lang="en-US" altLang="zh-CN" sz="3200" b="1" dirty="0" smtClean="0">
                <a:solidFill>
                  <a:srgbClr val="D857A7"/>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3200" dirty="0" smtClean="0">
                <a:solidFill>
                  <a:srgbClr val="2744E9"/>
                </a:solidFill>
                <a:effectLst/>
                <a:latin typeface="微软雅黑" panose="020B0503020204020204" charset="-122"/>
                <a:ea typeface="微软雅黑" panose="020B0503020204020204" charset="-122"/>
              </a:rPr>
              <a:t>评价：</a:t>
            </a:r>
            <a:r>
              <a:rPr lang="zh-CN" altLang="en-US" sz="3200" b="1" dirty="0" smtClean="0">
                <a:solidFill>
                  <a:srgbClr val="D857A7"/>
                </a:solidFill>
                <a:effectLst/>
                <a:latin typeface="黑体" panose="02010609060101010101" pitchFamily="49" charset="-122"/>
                <a:ea typeface="黑体" panose="02010609060101010101" pitchFamily="49" charset="-122"/>
              </a:rPr>
              <a:t>我国历史上一位</a:t>
            </a:r>
            <a:endParaRPr lang="zh-CN" altLang="en-US" sz="3200" b="1" dirty="0" smtClean="0">
              <a:solidFill>
                <a:srgbClr val="D857A7"/>
              </a:solidFill>
              <a:effectLst/>
              <a:latin typeface="黑体" panose="02010609060101010101" pitchFamily="49" charset="-122"/>
              <a:ea typeface="黑体" panose="02010609060101010101" pitchFamily="49" charset="-122"/>
            </a:endParaRPr>
          </a:p>
          <a:p>
            <a:pPr lvl="0" eaLnBrk="1" hangingPunct="1"/>
            <a:r>
              <a:rPr lang="zh-CN" altLang="en-US" sz="3200" b="1" dirty="0" smtClean="0">
                <a:solidFill>
                  <a:srgbClr val="D857A7"/>
                </a:solidFill>
                <a:effectLst/>
                <a:latin typeface="黑体" panose="02010609060101010101" pitchFamily="49" charset="-122"/>
                <a:ea typeface="黑体" panose="02010609060101010101" pitchFamily="49" charset="-122"/>
              </a:rPr>
              <a:t>       伟大的民族英雄。</a:t>
            </a:r>
            <a:endParaRPr lang="zh-CN" altLang="en-US" sz="3200" b="1" dirty="0" smtClean="0">
              <a:solidFill>
                <a:srgbClr val="D857A7"/>
              </a:solidFill>
              <a:effectLst/>
              <a:latin typeface="黑体" panose="02010609060101010101" pitchFamily="49" charset="-122"/>
              <a:ea typeface="黑体" panose="02010609060101010101" pitchFamily="49" charset="-122"/>
            </a:endParaRPr>
          </a:p>
        </p:txBody>
      </p:sp>
      <p:pic>
        <p:nvPicPr>
          <p:cNvPr id="13" name="图片 12"/>
          <p:cNvPicPr>
            <a:picLocks noChangeAspect="1"/>
          </p:cNvPicPr>
          <p:nvPr/>
        </p:nvPicPr>
        <p:blipFill>
          <a:blip r:embed="rId2">
            <a:clrChange>
              <a:clrFrom>
                <a:srgbClr val="FEFEFE">
                  <a:alpha val="100000"/>
                </a:srgbClr>
              </a:clrFrom>
              <a:clrTo>
                <a:srgbClr val="FEFEFE">
                  <a:alpha val="100000"/>
                  <a:alpha val="0"/>
                </a:srgbClr>
              </a:clrTo>
            </a:clrChange>
          </a:blip>
          <a:stretch>
            <a:fillRect/>
          </a:stretch>
        </p:blipFill>
        <p:spPr>
          <a:xfrm>
            <a:off x="10956925" y="5389245"/>
            <a:ext cx="1031875" cy="1336040"/>
          </a:xfrm>
          <a:prstGeom prst="rect">
            <a:avLst/>
          </a:prstGeom>
        </p:spPr>
      </p:pic>
      <p:sp>
        <p:nvSpPr>
          <p:cNvPr id="14" name="文本框 13"/>
          <p:cNvSpPr txBox="1"/>
          <p:nvPr/>
        </p:nvSpPr>
        <p:spPr>
          <a:xfrm>
            <a:off x="614680" y="407035"/>
            <a:ext cx="4141470" cy="2306955"/>
          </a:xfrm>
          <a:prstGeom prst="rect">
            <a:avLst/>
          </a:prstGeom>
          <a:solidFill>
            <a:srgbClr val="B9E0E6"/>
          </a:solidFill>
          <a:ln w="15875">
            <a:solidFill>
              <a:schemeClr val="accent2"/>
            </a:solidFill>
          </a:ln>
        </p:spPr>
        <p:txBody>
          <a:bodyPr wrap="square" rtlCol="0">
            <a:spAutoFit/>
          </a:bodyPr>
          <a:p>
            <a:pPr algn="l"/>
            <a:r>
              <a:rPr lang="en-US" b="1">
                <a:latin typeface="宋体" panose="02010600030101010101" pitchFamily="2" charset="-122"/>
                <a:ea typeface="宋体" panose="02010600030101010101" pitchFamily="2" charset="-122"/>
                <a:cs typeface="宋体" panose="02010600030101010101" pitchFamily="2" charset="-122"/>
                <a:sym typeface="+mn-ea"/>
              </a:rPr>
              <a:t>     </a:t>
            </a:r>
            <a:r>
              <a:rPr sz="2400" b="1">
                <a:latin typeface="宋体" panose="02010600030101010101" pitchFamily="2" charset="-122"/>
                <a:ea typeface="宋体" panose="02010600030101010101" pitchFamily="2" charset="-122"/>
                <a:cs typeface="宋体" panose="02010600030101010101" pitchFamily="2" charset="-122"/>
                <a:sym typeface="+mn-ea"/>
              </a:rPr>
              <a:t>自1559年至1566年，戚家军历</a:t>
            </a:r>
            <a:r>
              <a:rPr lang="en-US" sz="2400" b="1">
                <a:latin typeface="宋体" panose="02010600030101010101" pitchFamily="2" charset="-122"/>
                <a:ea typeface="宋体" panose="02010600030101010101" pitchFamily="2" charset="-122"/>
                <a:cs typeface="宋体" panose="02010600030101010101" pitchFamily="2" charset="-122"/>
                <a:sym typeface="+mn-ea"/>
              </a:rPr>
              <a:t>13</a:t>
            </a:r>
            <a:r>
              <a:rPr sz="2400" b="1">
                <a:latin typeface="宋体" panose="02010600030101010101" pitchFamily="2" charset="-122"/>
                <a:ea typeface="宋体" panose="02010600030101010101" pitchFamily="2" charset="-122"/>
                <a:cs typeface="宋体" panose="02010600030101010101" pitchFamily="2" charset="-122"/>
                <a:sym typeface="+mn-ea"/>
              </a:rPr>
              <a:t>战，每战横扫敌军，几近全歼，最大伤亡仅69人，敌我伤亡比例30:1。     </a:t>
            </a:r>
            <a:endParaRPr sz="2400" b="1">
              <a:latin typeface="宋体" panose="02010600030101010101" pitchFamily="2" charset="-122"/>
              <a:ea typeface="宋体" panose="02010600030101010101" pitchFamily="2" charset="-122"/>
              <a:cs typeface="宋体" panose="02010600030101010101" pitchFamily="2" charset="-122"/>
              <a:sym typeface="+mn-ea"/>
            </a:endParaRPr>
          </a:p>
          <a:p>
            <a:pPr algn="l"/>
            <a:r>
              <a:rPr sz="2400" b="1">
                <a:latin typeface="宋体" panose="02010600030101010101" pitchFamily="2" charset="-122"/>
                <a:ea typeface="宋体" panose="02010600030101010101" pitchFamily="2" charset="-122"/>
                <a:cs typeface="宋体" panose="02010600030101010101" pitchFamily="2" charset="-122"/>
                <a:sym typeface="+mn-ea"/>
              </a:rPr>
              <a:t>           </a:t>
            </a:r>
            <a:r>
              <a:rPr sz="2400" b="1">
                <a:solidFill>
                  <a:schemeClr val="accent6">
                    <a:lumMod val="50000"/>
                  </a:schemeClr>
                </a:solidFill>
                <a:latin typeface="华文新魏" panose="02010800040101010101" charset="-122"/>
                <a:ea typeface="华文新魏" panose="02010800040101010101" charset="-122"/>
                <a:cs typeface="华文新魏" panose="02010800040101010101" charset="-122"/>
                <a:sym typeface="+mn-ea"/>
              </a:rPr>
              <a:t>——《明朝那些事儿》</a:t>
            </a:r>
            <a:endParaRPr lang="zh-CN" altLang="en-US" sz="2400" b="1">
              <a:solidFill>
                <a:schemeClr val="accent6">
                  <a:lumMod val="50000"/>
                </a:schemeClr>
              </a:solidFill>
              <a:latin typeface="华文新魏" panose="02010800040101010101" charset="-122"/>
              <a:ea typeface="华文新魏" panose="02010800040101010101" charset="-122"/>
              <a:cs typeface="华文新魏" panose="02010800040101010101" charset="-122"/>
              <a:sym typeface="+mn-ea"/>
            </a:endParaRPr>
          </a:p>
        </p:txBody>
      </p:sp>
      <p:pic>
        <p:nvPicPr>
          <p:cNvPr id="6" name="图片 5" descr="1261018822"/>
          <p:cNvPicPr>
            <a:picLocks noChangeAspect="1" noChangeArrowheads="1"/>
          </p:cNvPicPr>
          <p:nvPr/>
        </p:nvPicPr>
        <p:blipFill>
          <a:blip r:embed="rId3" cstate="print">
            <a:extLst>
              <a:ext uri="{28A0092B-C50C-407E-A947-70E740481C1C}">
                <a14:useLocalDpi xmlns:a14="http://schemas.microsoft.com/office/drawing/2010/main" val="0"/>
              </a:ext>
            </a:extLst>
          </a:blip>
          <a:srcRect l="9264" t="6220" r="10294" b="1418"/>
          <a:stretch>
            <a:fillRect/>
          </a:stretch>
        </p:blipFill>
        <p:spPr bwMode="auto">
          <a:xfrm>
            <a:off x="1367790" y="2881630"/>
            <a:ext cx="2397125" cy="3583940"/>
          </a:xfrm>
          <a:prstGeom prst="rect">
            <a:avLst/>
          </a:prstGeom>
          <a:ln w="19050">
            <a:solidFill>
              <a:schemeClr val="accent4">
                <a:lumMod val="50000"/>
              </a:schemeClr>
            </a:solidFill>
          </a:ln>
          <a:effectLst/>
          <a:extLst>
            <a:ext uri="{909E8E84-426E-40DD-AFC4-6F175D3DCCD1}">
              <a14:hiddenFill xmlns:a14="http://schemas.microsoft.com/office/drawing/2010/main">
                <a:solidFill>
                  <a:srgbClr val="FFFFFF"/>
                </a:solidFill>
              </a14:hiddenFill>
            </a:ext>
          </a:extLst>
        </p:spPr>
      </p:pic>
      <p:sp>
        <p:nvSpPr>
          <p:cNvPr id="40" name="文本框 39"/>
          <p:cNvSpPr txBox="1"/>
          <p:nvPr/>
        </p:nvSpPr>
        <p:spPr>
          <a:xfrm>
            <a:off x="6695440" y="407035"/>
            <a:ext cx="3098165" cy="3415030"/>
          </a:xfrm>
          <a:prstGeom prst="rect">
            <a:avLst/>
          </a:prstGeom>
          <a:noFill/>
        </p:spPr>
        <p:txBody>
          <a:bodyPr wrap="square" rtlCol="0" anchor="t">
            <a:spAutoFit/>
          </a:bodyPr>
          <a:p>
            <a:pPr algn="ctr"/>
            <a:r>
              <a:rPr lang="zh-CN" altLang="en-US" sz="2400" b="1">
                <a:solidFill>
                  <a:srgbClr val="D857A7"/>
                </a:solidFill>
                <a:latin typeface="黑体" panose="02010609060101010101" pitchFamily="49" charset="-122"/>
                <a:ea typeface="黑体" panose="02010609060101010101" pitchFamily="49" charset="-122"/>
                <a:sym typeface="+mn-ea"/>
              </a:rPr>
              <a:t>《凯歌》</a:t>
            </a:r>
            <a:endParaRPr lang="zh-CN" altLang="en-US" sz="2400" b="1">
              <a:latin typeface="黑体" panose="02010609060101010101" pitchFamily="49" charset="-122"/>
              <a:ea typeface="黑体" panose="02010609060101010101" pitchFamily="49" charset="-122"/>
              <a:sym typeface="+mn-ea"/>
            </a:endParaRPr>
          </a:p>
          <a:p>
            <a:pPr algn="ctr"/>
            <a:r>
              <a:rPr lang="zh-CN" altLang="en-US" sz="2400" b="1">
                <a:latin typeface="宋体" panose="02010600030101010101" pitchFamily="2" charset="-122"/>
                <a:ea typeface="宋体" panose="02010600030101010101" pitchFamily="2" charset="-122"/>
              </a:rPr>
              <a:t>万众一心兮群山可撼。</a:t>
            </a:r>
            <a:endParaRPr lang="zh-CN" altLang="en-US" sz="2400" b="1">
              <a:latin typeface="宋体" panose="02010600030101010101" pitchFamily="2" charset="-122"/>
              <a:ea typeface="宋体" panose="02010600030101010101" pitchFamily="2" charset="-122"/>
            </a:endParaRPr>
          </a:p>
          <a:p>
            <a:pPr algn="ctr"/>
            <a:r>
              <a:rPr lang="zh-CN" altLang="en-US" sz="2400" b="1">
                <a:latin typeface="宋体" panose="02010600030101010101" pitchFamily="2" charset="-122"/>
                <a:ea typeface="宋体" panose="02010600030101010101" pitchFamily="2" charset="-122"/>
              </a:rPr>
              <a:t>惟忠与义兮气冲斗牛。</a:t>
            </a:r>
            <a:endParaRPr lang="zh-CN" altLang="en-US" sz="2400" b="1">
              <a:latin typeface="宋体" panose="02010600030101010101" pitchFamily="2" charset="-122"/>
              <a:ea typeface="宋体" panose="02010600030101010101" pitchFamily="2" charset="-122"/>
            </a:endParaRPr>
          </a:p>
          <a:p>
            <a:pPr algn="ctr"/>
            <a:r>
              <a:rPr lang="zh-CN" altLang="en-US" sz="2400" b="1">
                <a:latin typeface="宋体" panose="02010600030101010101" pitchFamily="2" charset="-122"/>
                <a:ea typeface="宋体" panose="02010600030101010101" pitchFamily="2" charset="-122"/>
              </a:rPr>
              <a:t>主将亲我兮胜如父母。</a:t>
            </a:r>
            <a:endParaRPr lang="zh-CN" altLang="en-US" sz="2400" b="1">
              <a:latin typeface="宋体" panose="02010600030101010101" pitchFamily="2" charset="-122"/>
              <a:ea typeface="宋体" panose="02010600030101010101" pitchFamily="2" charset="-122"/>
            </a:endParaRPr>
          </a:p>
          <a:p>
            <a:pPr algn="ctr"/>
            <a:r>
              <a:rPr lang="zh-CN" altLang="en-US" sz="2400" b="1">
                <a:latin typeface="宋体" panose="02010600030101010101" pitchFamily="2" charset="-122"/>
                <a:ea typeface="宋体" panose="02010600030101010101" pitchFamily="2" charset="-122"/>
              </a:rPr>
              <a:t>干犯军法兮身不自由。</a:t>
            </a:r>
            <a:endParaRPr lang="zh-CN" altLang="en-US" sz="2400" b="1">
              <a:latin typeface="宋体" panose="02010600030101010101" pitchFamily="2" charset="-122"/>
              <a:ea typeface="宋体" panose="02010600030101010101" pitchFamily="2" charset="-122"/>
            </a:endParaRPr>
          </a:p>
          <a:p>
            <a:pPr algn="ctr"/>
            <a:r>
              <a:rPr lang="zh-CN" altLang="en-US" sz="2400" b="1">
                <a:latin typeface="宋体" panose="02010600030101010101" pitchFamily="2" charset="-122"/>
                <a:ea typeface="宋体" panose="02010600030101010101" pitchFamily="2" charset="-122"/>
              </a:rPr>
              <a:t>号令明兮赏罚信。</a:t>
            </a:r>
            <a:endParaRPr lang="zh-CN" altLang="en-US" sz="2400" b="1">
              <a:latin typeface="宋体" panose="02010600030101010101" pitchFamily="2" charset="-122"/>
              <a:ea typeface="宋体" panose="02010600030101010101" pitchFamily="2" charset="-122"/>
            </a:endParaRPr>
          </a:p>
          <a:p>
            <a:pPr algn="ctr"/>
            <a:r>
              <a:rPr lang="zh-CN" altLang="en-US" sz="2400" b="1">
                <a:latin typeface="宋体" panose="02010600030101010101" pitchFamily="2" charset="-122"/>
                <a:ea typeface="宋体" panose="02010600030101010101" pitchFamily="2" charset="-122"/>
              </a:rPr>
              <a:t>赴水火兮敢迟留？</a:t>
            </a:r>
            <a:endParaRPr lang="zh-CN" altLang="en-US" sz="2400" b="1">
              <a:latin typeface="宋体" panose="02010600030101010101" pitchFamily="2" charset="-122"/>
              <a:ea typeface="宋体" panose="02010600030101010101" pitchFamily="2" charset="-122"/>
            </a:endParaRPr>
          </a:p>
          <a:p>
            <a:pPr algn="ctr"/>
            <a:r>
              <a:rPr lang="zh-CN" altLang="en-US" sz="2400" b="1">
                <a:latin typeface="宋体" panose="02010600030101010101" pitchFamily="2" charset="-122"/>
                <a:ea typeface="宋体" panose="02010600030101010101" pitchFamily="2" charset="-122"/>
              </a:rPr>
              <a:t>上报天子兮下救黔首。</a:t>
            </a:r>
            <a:endParaRPr lang="zh-CN" altLang="en-US" sz="2400" b="1">
              <a:latin typeface="宋体" panose="02010600030101010101" pitchFamily="2" charset="-122"/>
              <a:ea typeface="宋体" panose="02010600030101010101" pitchFamily="2" charset="-122"/>
            </a:endParaRPr>
          </a:p>
          <a:p>
            <a:pPr algn="ctr"/>
            <a:r>
              <a:rPr lang="zh-CN" altLang="en-US" sz="2400" b="1">
                <a:latin typeface="宋体" panose="02010600030101010101" pitchFamily="2" charset="-122"/>
                <a:ea typeface="宋体" panose="02010600030101010101" pitchFamily="2" charset="-122"/>
              </a:rPr>
              <a:t>杀尽倭奴兮觅个封侯。</a:t>
            </a:r>
            <a:endParaRPr lang="zh-CN" altLang="en-US" sz="2400" b="1">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2000" fill="hold">
                                          <p:stCondLst>
                                            <p:cond delay="0"/>
                                          </p:stCondLst>
                                        </p:cTn>
                                        <p:tgtEl>
                                          <p:spTgt spid="14"/>
                                        </p:tgtEl>
                                        <p:attrNameLst>
                                          <p:attrName>style.visibility</p:attrName>
                                        </p:attrNameLst>
                                      </p:cBhvr>
                                      <p:to>
                                        <p:strVal val="visible"/>
                                      </p:to>
                                    </p:set>
                                    <p:anim calcmode="lin" valueType="num">
                                      <p:cBhvr>
                                        <p:cTn id="7" dur="2000" fill="hold"/>
                                        <p:tgtEl>
                                          <p:spTgt spid="14"/>
                                        </p:tgtEl>
                                        <p:attrNameLst>
                                          <p:attrName>ppt_w</p:attrName>
                                        </p:attrNameLst>
                                      </p:cBhvr>
                                      <p:tavLst>
                                        <p:tav tm="0">
                                          <p:val>
                                            <p:fltVal val="0"/>
                                          </p:val>
                                        </p:tav>
                                        <p:tav tm="100000">
                                          <p:val>
                                            <p:strVal val="#ppt_w"/>
                                          </p:val>
                                        </p:tav>
                                      </p:tavLst>
                                    </p:anim>
                                    <p:anim calcmode="lin" valueType="num">
                                      <p:cBhvr>
                                        <p:cTn id="8"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dissolv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wipe(down)">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12" grpId="0"/>
      <p:bldP spid="14" grpId="0" bldLvl="0" animBg="1"/>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圆角矩形 7"/>
          <p:cNvSpPr/>
          <p:nvPr/>
        </p:nvSpPr>
        <p:spPr>
          <a:xfrm>
            <a:off x="212090" y="177800"/>
            <a:ext cx="2059940" cy="475615"/>
          </a:xfrm>
          <a:prstGeom prst="roundRect">
            <a:avLst/>
          </a:prstGeom>
          <a:solidFill>
            <a:srgbClr val="9966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latin typeface="黑体" panose="02010609060101010101" pitchFamily="49" charset="-122"/>
                <a:ea typeface="黑体" panose="02010609060101010101" pitchFamily="49" charset="-122"/>
              </a:rPr>
              <a:t>思考</a:t>
            </a:r>
            <a:r>
              <a:rPr lang="en-US" altLang="zh-CN" sz="2800" b="1">
                <a:latin typeface="黑体" panose="02010609060101010101" pitchFamily="49" charset="-122"/>
                <a:ea typeface="黑体" panose="02010609060101010101" pitchFamily="49" charset="-122"/>
              </a:rPr>
              <a:t>·</a:t>
            </a:r>
            <a:r>
              <a:rPr lang="zh-CN" altLang="en-US" sz="2800" b="1">
                <a:latin typeface="黑体" panose="02010609060101010101" pitchFamily="49" charset="-122"/>
                <a:ea typeface="黑体" panose="02010609060101010101" pitchFamily="49" charset="-122"/>
              </a:rPr>
              <a:t>探究</a:t>
            </a:r>
            <a:endParaRPr lang="zh-CN" altLang="en-US" sz="2800" b="1">
              <a:latin typeface="黑体" panose="02010609060101010101" pitchFamily="49" charset="-122"/>
              <a:ea typeface="黑体" panose="02010609060101010101" pitchFamily="49" charset="-122"/>
            </a:endParaRPr>
          </a:p>
        </p:txBody>
      </p:sp>
      <p:sp>
        <p:nvSpPr>
          <p:cNvPr id="4" name="文本框 3"/>
          <p:cNvSpPr txBox="1"/>
          <p:nvPr/>
        </p:nvSpPr>
        <p:spPr>
          <a:xfrm>
            <a:off x="2376624" y="756134"/>
            <a:ext cx="8108648" cy="645160"/>
          </a:xfrm>
          <a:prstGeom prst="rect">
            <a:avLst/>
          </a:prstGeom>
          <a:noFill/>
        </p:spPr>
        <p:txBody>
          <a:bodyPr wrap="square" rtlCol="0">
            <a:spAutoFit/>
          </a:bodyPr>
          <a:p>
            <a:r>
              <a:rPr lang="zh-CN" altLang="en-US" sz="3600" b="1">
                <a:solidFill>
                  <a:srgbClr val="996600"/>
                </a:solidFill>
                <a:latin typeface="黑体" panose="02010609060101010101" pitchFamily="49" charset="-122"/>
                <a:ea typeface="黑体" panose="02010609060101010101" pitchFamily="49" charset="-122"/>
                <a:cs typeface="黑体" panose="02010609060101010101" pitchFamily="49" charset="-122"/>
              </a:rPr>
              <a:t>戚继光抗倭取得胜利的原因有哪些？</a:t>
            </a:r>
            <a:endParaRPr lang="zh-CN" altLang="en-US" sz="3600" b="1">
              <a:solidFill>
                <a:srgbClr val="996600"/>
              </a:solidFill>
              <a:latin typeface="黑体" panose="02010609060101010101" pitchFamily="49" charset="-122"/>
              <a:ea typeface="黑体" panose="02010609060101010101" pitchFamily="49" charset="-122"/>
              <a:cs typeface="黑体" panose="02010609060101010101" pitchFamily="49" charset="-122"/>
            </a:endParaRPr>
          </a:p>
        </p:txBody>
      </p:sp>
      <p:sp>
        <p:nvSpPr>
          <p:cNvPr id="54282" name="文本框 54281"/>
          <p:cNvSpPr txBox="1"/>
          <p:nvPr/>
        </p:nvSpPr>
        <p:spPr>
          <a:xfrm>
            <a:off x="372110" y="1491615"/>
            <a:ext cx="10197465" cy="2061210"/>
          </a:xfrm>
          <a:prstGeom prst="rect">
            <a:avLst/>
          </a:prstGeom>
          <a:noFill/>
          <a:ln w="9525">
            <a:noFill/>
          </a:ln>
        </p:spPr>
        <p:txBody>
          <a:bodyPr wrap="square" anchor="t">
            <a:spAutoFit/>
          </a:bodyPr>
          <a:p>
            <a:pPr fontAlgn="auto">
              <a:spcBef>
                <a:spcPts val="0"/>
              </a:spcBef>
            </a:pPr>
            <a:r>
              <a:rPr lang="en-US" altLang="zh-CN" sz="3200" b="1" dirty="0">
                <a:solidFill>
                  <a:srgbClr val="000000"/>
                </a:solidFill>
                <a:latin typeface="华文中宋" panose="02010600040101010101" charset="-122"/>
                <a:ea typeface="华文中宋" panose="02010600040101010101" charset="-122"/>
                <a:cs typeface="华文中宋" panose="02010600040101010101" charset="-122"/>
              </a:rPr>
              <a:t>1.</a:t>
            </a:r>
            <a:r>
              <a:rPr lang="zh-CN" altLang="en-US" sz="3200" b="1" dirty="0">
                <a:solidFill>
                  <a:srgbClr val="000000"/>
                </a:solidFill>
                <a:latin typeface="华文中宋" panose="02010600040101010101" charset="-122"/>
                <a:ea typeface="华文中宋" panose="02010600040101010101" charset="-122"/>
                <a:cs typeface="华文中宋" panose="02010600040101010101" charset="-122"/>
              </a:rPr>
              <a:t>是一场反侵略的正义战争，符合人民愿望，得到人民支持；</a:t>
            </a:r>
            <a:endParaRPr lang="zh-CN" altLang="en-US" sz="3200" b="1" dirty="0">
              <a:solidFill>
                <a:srgbClr val="000000"/>
              </a:solidFill>
              <a:latin typeface="华文中宋" panose="02010600040101010101" charset="-122"/>
              <a:ea typeface="华文中宋" panose="02010600040101010101" charset="-122"/>
              <a:cs typeface="华文中宋" panose="02010600040101010101" charset="-122"/>
            </a:endParaRPr>
          </a:p>
          <a:p>
            <a:pPr fontAlgn="auto">
              <a:spcBef>
                <a:spcPts val="0"/>
              </a:spcBef>
            </a:pPr>
            <a:r>
              <a:rPr lang="en-US" altLang="zh-CN" sz="3200" b="1" dirty="0">
                <a:solidFill>
                  <a:srgbClr val="000000"/>
                </a:solidFill>
                <a:latin typeface="华文中宋" panose="02010600040101010101" charset="-122"/>
                <a:ea typeface="华文中宋" panose="02010600040101010101" charset="-122"/>
                <a:cs typeface="华文中宋" panose="02010600040101010101" charset="-122"/>
              </a:rPr>
              <a:t>2.</a:t>
            </a:r>
            <a:r>
              <a:rPr lang="zh-CN" altLang="en-US" sz="3200" b="1" dirty="0">
                <a:solidFill>
                  <a:srgbClr val="000000"/>
                </a:solidFill>
                <a:latin typeface="华文中宋" panose="02010600040101010101" charset="-122"/>
                <a:ea typeface="华文中宋" panose="02010600040101010101" charset="-122"/>
                <a:cs typeface="华文中宋" panose="02010600040101010101" charset="-122"/>
              </a:rPr>
              <a:t>戚家军纪律严明，英勇善战；</a:t>
            </a:r>
            <a:endParaRPr lang="zh-CN" altLang="en-US" sz="3200" b="1" dirty="0">
              <a:solidFill>
                <a:srgbClr val="000000"/>
              </a:solidFill>
              <a:latin typeface="华文中宋" panose="02010600040101010101" charset="-122"/>
              <a:ea typeface="华文中宋" panose="02010600040101010101" charset="-122"/>
              <a:cs typeface="华文中宋" panose="02010600040101010101" charset="-122"/>
            </a:endParaRPr>
          </a:p>
          <a:p>
            <a:pPr fontAlgn="auto">
              <a:spcBef>
                <a:spcPts val="0"/>
              </a:spcBef>
            </a:pPr>
            <a:r>
              <a:rPr lang="en-US" altLang="zh-CN" sz="3200" b="1" dirty="0">
                <a:solidFill>
                  <a:srgbClr val="000000"/>
                </a:solidFill>
                <a:latin typeface="华文中宋" panose="02010600040101010101" charset="-122"/>
                <a:ea typeface="华文中宋" panose="02010600040101010101" charset="-122"/>
                <a:cs typeface="华文中宋" panose="02010600040101010101" charset="-122"/>
              </a:rPr>
              <a:t>3.</a:t>
            </a:r>
            <a:r>
              <a:rPr lang="zh-CN" altLang="en-US" sz="3200" b="1" dirty="0">
                <a:solidFill>
                  <a:srgbClr val="000000"/>
                </a:solidFill>
                <a:latin typeface="华文中宋" panose="02010600040101010101" charset="-122"/>
                <a:ea typeface="华文中宋" panose="02010600040101010101" charset="-122"/>
                <a:cs typeface="华文中宋" panose="02010600040101010101" charset="-122"/>
              </a:rPr>
              <a:t>戚继光卓越的军事才能，指挥有方。</a:t>
            </a:r>
            <a:endParaRPr lang="zh-CN" altLang="en-US" sz="3200" b="1" dirty="0">
              <a:solidFill>
                <a:srgbClr val="000000"/>
              </a:solidFill>
              <a:latin typeface="华文中宋" panose="02010600040101010101" charset="-122"/>
              <a:ea typeface="华文中宋" panose="02010600040101010101" charset="-122"/>
              <a:cs typeface="华文中宋" panose="02010600040101010101" charset="-122"/>
            </a:endParaRPr>
          </a:p>
        </p:txBody>
      </p:sp>
      <p:pic>
        <p:nvPicPr>
          <p:cNvPr id="3" name="图片 2" descr="2 (1)"/>
          <p:cNvPicPr>
            <a:picLocks noChangeAspect="1"/>
          </p:cNvPicPr>
          <p:nvPr/>
        </p:nvPicPr>
        <p:blipFill>
          <a:blip r:embed="rId2"/>
          <a:stretch>
            <a:fillRect/>
          </a:stretch>
        </p:blipFill>
        <p:spPr>
          <a:xfrm>
            <a:off x="164465" y="6161405"/>
            <a:ext cx="11918315" cy="696595"/>
          </a:xfrm>
          <a:prstGeom prst="rect">
            <a:avLst/>
          </a:prstGeom>
        </p:spPr>
      </p:pic>
      <p:grpSp>
        <p:nvGrpSpPr>
          <p:cNvPr id="15" name="组合 14"/>
          <p:cNvGrpSpPr/>
          <p:nvPr/>
        </p:nvGrpSpPr>
        <p:grpSpPr>
          <a:xfrm>
            <a:off x="190500" y="3717290"/>
            <a:ext cx="11858625" cy="212725"/>
            <a:chOff x="258" y="3728"/>
            <a:chExt cx="18675" cy="335"/>
          </a:xfrm>
        </p:grpSpPr>
        <p:pic>
          <p:nvPicPr>
            <p:cNvPr id="11" name="图片 10" descr="青花竖线"/>
            <p:cNvPicPr>
              <a:picLocks noChangeAspect="1"/>
            </p:cNvPicPr>
            <p:nvPr/>
          </p:nvPicPr>
          <p:blipFill>
            <a:blip r:embed="rId3"/>
            <a:stretch>
              <a:fillRect/>
            </a:stretch>
          </p:blipFill>
          <p:spPr>
            <a:xfrm rot="5400000">
              <a:off x="3654" y="332"/>
              <a:ext cx="335" cy="7126"/>
            </a:xfrm>
            <a:prstGeom prst="rect">
              <a:avLst/>
            </a:prstGeom>
          </p:spPr>
        </p:pic>
        <p:pic>
          <p:nvPicPr>
            <p:cNvPr id="12" name="图片 11" descr="青花竖线"/>
            <p:cNvPicPr>
              <a:picLocks noChangeAspect="1"/>
            </p:cNvPicPr>
            <p:nvPr/>
          </p:nvPicPr>
          <p:blipFill>
            <a:blip r:embed="rId3"/>
            <a:stretch>
              <a:fillRect/>
            </a:stretch>
          </p:blipFill>
          <p:spPr>
            <a:xfrm rot="5400000">
              <a:off x="10046" y="943"/>
              <a:ext cx="335" cy="5905"/>
            </a:xfrm>
            <a:prstGeom prst="rect">
              <a:avLst/>
            </a:prstGeom>
          </p:spPr>
        </p:pic>
        <p:pic>
          <p:nvPicPr>
            <p:cNvPr id="13" name="图片 12" descr="青花竖线"/>
            <p:cNvPicPr>
              <a:picLocks noChangeAspect="1"/>
            </p:cNvPicPr>
            <p:nvPr/>
          </p:nvPicPr>
          <p:blipFill>
            <a:blip r:embed="rId3"/>
            <a:stretch>
              <a:fillRect/>
            </a:stretch>
          </p:blipFill>
          <p:spPr>
            <a:xfrm rot="5400000">
              <a:off x="15825" y="955"/>
              <a:ext cx="334" cy="5882"/>
            </a:xfrm>
            <a:prstGeom prst="rect">
              <a:avLst/>
            </a:prstGeom>
          </p:spPr>
        </p:pic>
      </p:grpSp>
      <p:pic>
        <p:nvPicPr>
          <p:cNvPr id="2054" name="Picture 6" descr="https://timgsa.baidu.com/timg?image&amp;quality=80&amp;size=b9999_10000&amp;sec=1522127409698&amp;di=d47d5f85320574684ace4ecdeabeab96&amp;imgtype=0&amp;src=http%3A%2F%2Fphotocdn.sohu.com%2F20150620%2Fmp19608627_1434799858841_1_th.jpeg"/>
          <p:cNvPicPr>
            <a:picLocks noChangeAspect="1" noChangeArrowheads="1"/>
          </p:cNvPicPr>
          <p:nvPr/>
        </p:nvPicPr>
        <p:blipFill>
          <a:blip r:embed="rId4">
            <a:extLst>
              <a:ext uri="{28A0092B-C50C-407E-A947-70E740481C1C}">
                <a14:useLocalDpi xmlns:a14="http://schemas.microsoft.com/office/drawing/2010/main" val="0"/>
              </a:ext>
            </a:extLst>
          </a:blip>
          <a:srcRect l="36877" r="19139"/>
          <a:stretch>
            <a:fillRect/>
          </a:stretch>
        </p:blipFill>
        <p:spPr bwMode="auto">
          <a:xfrm>
            <a:off x="10825480" y="153670"/>
            <a:ext cx="1196975" cy="2234565"/>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5" name="图片 5" descr="戚继光.jpg"/>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4930775" y="4178300"/>
            <a:ext cx="1939925" cy="210883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4282"/>
                                        </p:tgtEl>
                                        <p:attrNameLst>
                                          <p:attrName>style.visibility</p:attrName>
                                        </p:attrNameLst>
                                      </p:cBhvr>
                                      <p:to>
                                        <p:strVal val="visible"/>
                                      </p:to>
                                    </p:set>
                                    <p:animEffect transition="in" filter="fade">
                                      <p:cBhvr>
                                        <p:cTn id="13" dur="1000"/>
                                        <p:tgtEl>
                                          <p:spTgt spid="54282"/>
                                        </p:tgtEl>
                                      </p:cBhvr>
                                    </p:animEffect>
                                    <p:anim calcmode="lin" valueType="num">
                                      <p:cBhvr>
                                        <p:cTn id="14" dur="1000" fill="hold"/>
                                        <p:tgtEl>
                                          <p:spTgt spid="54282"/>
                                        </p:tgtEl>
                                        <p:attrNameLst>
                                          <p:attrName>ppt_x</p:attrName>
                                        </p:attrNameLst>
                                      </p:cBhvr>
                                      <p:tavLst>
                                        <p:tav tm="0">
                                          <p:val>
                                            <p:strVal val="#ppt_x"/>
                                          </p:val>
                                        </p:tav>
                                        <p:tav tm="100000">
                                          <p:val>
                                            <p:strVal val="#ppt_x"/>
                                          </p:val>
                                        </p:tav>
                                      </p:tavLst>
                                    </p:anim>
                                    <p:anim calcmode="lin" valueType="num">
                                      <p:cBhvr>
                                        <p:cTn id="15" dur="1000" fill="hold"/>
                                        <p:tgtEl>
                                          <p:spTgt spid="5428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42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2 (1)"/>
          <p:cNvPicPr>
            <a:picLocks noChangeAspect="1"/>
          </p:cNvPicPr>
          <p:nvPr/>
        </p:nvPicPr>
        <p:blipFill>
          <a:blip r:embed="rId2"/>
          <a:stretch>
            <a:fillRect/>
          </a:stretch>
        </p:blipFill>
        <p:spPr>
          <a:xfrm>
            <a:off x="151765" y="5571490"/>
            <a:ext cx="11918315" cy="1250315"/>
          </a:xfrm>
          <a:prstGeom prst="rect">
            <a:avLst/>
          </a:prstGeom>
        </p:spPr>
      </p:pic>
      <p:pic>
        <p:nvPicPr>
          <p:cNvPr id="4" name="图片 5" descr="戚继光.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275080" y="943610"/>
            <a:ext cx="3726815" cy="4342130"/>
          </a:xfrm>
          <a:prstGeom prst="rect">
            <a:avLst/>
          </a:prstGeom>
          <a:noFill/>
          <a:ln w="9525">
            <a:noFill/>
            <a:miter lim="800000"/>
            <a:headEnd/>
            <a:tailEnd/>
          </a:ln>
        </p:spPr>
      </p:pic>
      <p:sp>
        <p:nvSpPr>
          <p:cNvPr id="5" name="圆角矩形 4"/>
          <p:cNvSpPr/>
          <p:nvPr/>
        </p:nvSpPr>
        <p:spPr>
          <a:xfrm>
            <a:off x="5438140" y="520065"/>
            <a:ext cx="5822950" cy="513143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5625465" y="1054735"/>
            <a:ext cx="5448935" cy="3846195"/>
          </a:xfrm>
          <a:prstGeom prst="rect">
            <a:avLst/>
          </a:prstGeom>
          <a:noFill/>
        </p:spPr>
        <p:txBody>
          <a:bodyPr wrap="square" rtlCol="0">
            <a:spAutoFit/>
          </a:bodyPr>
          <a:p>
            <a:pPr algn="l" fontAlgn="auto">
              <a:lnSpc>
                <a:spcPts val="3660"/>
              </a:lnSpc>
            </a:pPr>
            <a:r>
              <a:rPr lang="zh-CN" altLang="en-US" sz="3600" b="1">
                <a:solidFill>
                  <a:schemeClr val="tx1"/>
                </a:solidFill>
                <a:latin typeface="华文行楷" panose="02010800040101010101" charset="-122"/>
                <a:ea typeface="华文行楷" panose="02010800040101010101" charset="-122"/>
              </a:rPr>
              <a:t>戚继光</a:t>
            </a:r>
            <a:r>
              <a:rPr lang="zh-CN" altLang="en-US" sz="3600" b="1">
                <a:latin typeface="华文行楷" panose="02010800040101010101" charset="-122"/>
                <a:ea typeface="华文行楷" panose="02010800040101010101" charset="-122"/>
                <a:sym typeface="+mn-ea"/>
              </a:rPr>
              <a:t>在东南沿海抗击倭寇十余年，扫平了多年为虐沿海的倭患，确保了沿海人民的生命财产安全；后又在北方抗击鞑靼十余年，保卫了北部疆域的安全</a:t>
            </a:r>
            <a:r>
              <a:rPr lang="zh-CN" altLang="en-US" sz="3600" b="1">
                <a:solidFill>
                  <a:schemeClr val="tx1"/>
                </a:solidFill>
                <a:latin typeface="华文行楷" panose="02010800040101010101" charset="-122"/>
                <a:ea typeface="华文行楷" panose="02010800040101010101" charset="-122"/>
              </a:rPr>
              <a:t>，他是一位可歌可敬的民族英雄。</a:t>
            </a:r>
            <a:endParaRPr lang="zh-CN" altLang="en-US" sz="3600" b="1">
              <a:solidFill>
                <a:schemeClr val="tx1"/>
              </a:solidFill>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14605"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2 (1)"/>
          <p:cNvPicPr>
            <a:picLocks noChangeAspect="1"/>
          </p:cNvPicPr>
          <p:nvPr/>
        </p:nvPicPr>
        <p:blipFill>
          <a:blip r:embed="rId2"/>
          <a:stretch>
            <a:fillRect/>
          </a:stretch>
        </p:blipFill>
        <p:spPr>
          <a:xfrm>
            <a:off x="151765" y="5571490"/>
            <a:ext cx="11918315" cy="1250315"/>
          </a:xfrm>
          <a:prstGeom prst="rect">
            <a:avLst/>
          </a:prstGeom>
        </p:spPr>
      </p:pic>
      <p:pic>
        <p:nvPicPr>
          <p:cNvPr id="4" name="图片 3" descr="IMG_7085(20210516-225837)"/>
          <p:cNvPicPr>
            <a:picLocks noChangeAspect="1"/>
          </p:cNvPicPr>
          <p:nvPr/>
        </p:nvPicPr>
        <p:blipFill>
          <a:blip r:embed="rId3"/>
          <a:stretch>
            <a:fillRect/>
          </a:stretch>
        </p:blipFill>
        <p:spPr>
          <a:xfrm>
            <a:off x="377825" y="1551940"/>
            <a:ext cx="5024755" cy="3411855"/>
          </a:xfrm>
          <a:prstGeom prst="rect">
            <a:avLst/>
          </a:prstGeom>
        </p:spPr>
      </p:pic>
      <p:sp>
        <p:nvSpPr>
          <p:cNvPr id="5" name="圆角矩形 4"/>
          <p:cNvSpPr/>
          <p:nvPr/>
        </p:nvSpPr>
        <p:spPr>
          <a:xfrm>
            <a:off x="5918200" y="525145"/>
            <a:ext cx="5822950" cy="513143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401435" y="829310"/>
            <a:ext cx="4856480" cy="4523105"/>
          </a:xfrm>
          <a:prstGeom prst="rect">
            <a:avLst/>
          </a:prstGeom>
          <a:noFill/>
        </p:spPr>
        <p:txBody>
          <a:bodyPr wrap="square" rtlCol="0">
            <a:spAutoFit/>
          </a:bodyPr>
          <a:p>
            <a:r>
              <a:rPr lang="zh-CN" altLang="en-US" sz="3600" b="1">
                <a:latin typeface="华文行楷" panose="02010800040101010101" charset="-122"/>
                <a:ea typeface="华文行楷" panose="02010800040101010101" charset="-122"/>
                <a:cs typeface="华文行楷" panose="02010800040101010101" charset="-122"/>
              </a:rPr>
              <a:t>公元</a:t>
            </a:r>
            <a:r>
              <a:rPr lang="en-US" altLang="zh-CN" sz="3600" b="1">
                <a:latin typeface="华文行楷" panose="02010800040101010101" charset="-122"/>
                <a:ea typeface="华文行楷" panose="02010800040101010101" charset="-122"/>
                <a:cs typeface="华文行楷" panose="02010800040101010101" charset="-122"/>
              </a:rPr>
              <a:t>19</a:t>
            </a:r>
            <a:r>
              <a:rPr lang="zh-CN" altLang="en-US" sz="3600" b="1">
                <a:latin typeface="华文行楷" panose="02010800040101010101" charset="-122"/>
                <a:ea typeface="华文行楷" panose="02010800040101010101" charset="-122"/>
                <a:cs typeface="华文行楷" panose="02010800040101010101" charset="-122"/>
              </a:rPr>
              <a:t>世纪，生活在澳门的一位农民因为不满葡萄牙在澳门的殖民扩张政策，一度带领着当地民众进行反抗，</a:t>
            </a:r>
            <a:r>
              <a:rPr lang="zh-CN" altLang="en-US" sz="3600" b="1">
                <a:ln w="22225">
                  <a:solidFill>
                    <a:schemeClr val="accent2"/>
                  </a:solidFill>
                  <a:prstDash val="solid"/>
                </a:ln>
                <a:solidFill>
                  <a:srgbClr val="FF0000"/>
                </a:solidFill>
                <a:effectLst/>
                <a:latin typeface="华文行楷" panose="02010800040101010101" charset="-122"/>
                <a:ea typeface="华文行楷" panose="02010800040101010101" charset="-122"/>
                <a:cs typeface="华文行楷" panose="02010800040101010101" charset="-122"/>
              </a:rPr>
              <a:t>洪志亮</a:t>
            </a:r>
            <a:r>
              <a:rPr lang="zh-CN" altLang="en-US" sz="3600" b="1">
                <a:latin typeface="华文行楷" panose="02010800040101010101" charset="-122"/>
                <a:ea typeface="华文行楷" panose="02010800040101010101" charset="-122"/>
                <a:cs typeface="华文行楷" panose="02010800040101010101" charset="-122"/>
              </a:rPr>
              <a:t>集合普通民众刺杀澳门总督，为了保护村民，他挺身而出，英勇就义。</a:t>
            </a:r>
            <a:endParaRPr lang="zh-CN" altLang="en-US" sz="3600" b="1">
              <a:latin typeface="华文行楷" panose="02010800040101010101" charset="-122"/>
              <a:ea typeface="华文行楷" panose="02010800040101010101" charset="-122"/>
              <a:cs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2 (4)"/>
          <p:cNvPicPr>
            <a:picLocks noChangeAspect="1"/>
          </p:cNvPicPr>
          <p:nvPr/>
        </p:nvPicPr>
        <p:blipFill>
          <a:blip r:embed="rId1"/>
          <a:stretch>
            <a:fillRect/>
          </a:stretch>
        </p:blipFill>
        <p:spPr>
          <a:xfrm>
            <a:off x="0" y="-50165"/>
            <a:ext cx="12199620" cy="69088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descr="10 (1)"/>
          <p:cNvPicPr>
            <a:picLocks noChangeAspect="1"/>
          </p:cNvPicPr>
          <p:nvPr/>
        </p:nvPicPr>
        <p:blipFill>
          <a:blip r:embed="rId2"/>
          <a:srcRect/>
          <a:stretch>
            <a:fillRect/>
          </a:stretch>
        </p:blipFill>
        <p:spPr>
          <a:xfrm>
            <a:off x="372110" y="203835"/>
            <a:ext cx="1813560" cy="1624965"/>
          </a:xfrm>
          <a:prstGeom prst="rect">
            <a:avLst/>
          </a:prstGeom>
        </p:spPr>
      </p:pic>
      <p:pic>
        <p:nvPicPr>
          <p:cNvPr id="8" name="图片 7" descr="20 (1)"/>
          <p:cNvPicPr>
            <a:picLocks noChangeAspect="1"/>
          </p:cNvPicPr>
          <p:nvPr/>
        </p:nvPicPr>
        <p:blipFill>
          <a:blip r:embed="rId3"/>
          <a:srcRect/>
          <a:stretch>
            <a:fillRect/>
          </a:stretch>
        </p:blipFill>
        <p:spPr>
          <a:xfrm>
            <a:off x="10739755" y="245745"/>
            <a:ext cx="1193165" cy="1156970"/>
          </a:xfrm>
          <a:prstGeom prst="rect">
            <a:avLst/>
          </a:prstGeom>
        </p:spPr>
      </p:pic>
      <p:sp>
        <p:nvSpPr>
          <p:cNvPr id="14" name="平行四边形 13"/>
          <p:cNvSpPr/>
          <p:nvPr/>
        </p:nvSpPr>
        <p:spPr>
          <a:xfrm>
            <a:off x="5689600" y="581660"/>
            <a:ext cx="1141095" cy="58293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a:r>
              <a:rPr lang="zh-CN" altLang="en-US" sz="3600">
                <a:solidFill>
                  <a:schemeClr val="tx1"/>
                </a:solidFill>
                <a:effectLst>
                  <a:outerShdw blurRad="38100" dist="19050" dir="2700000" algn="tl" rotWithShape="0">
                    <a:schemeClr val="dk1">
                      <a:alpha val="40000"/>
                    </a:schemeClr>
                  </a:outerShdw>
                </a:effectLst>
              </a:rPr>
              <a:t>叁</a:t>
            </a:r>
            <a:endParaRPr lang="zh-CN" altLang="en-US" sz="3600">
              <a:solidFill>
                <a:schemeClr val="tx1"/>
              </a:solidFill>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4">
            <a:clrChange>
              <a:clrFrom>
                <a:srgbClr val="F3EFF0">
                  <a:alpha val="100000"/>
                </a:srgbClr>
              </a:clrFrom>
              <a:clrTo>
                <a:srgbClr val="F3EFF0">
                  <a:alpha val="100000"/>
                  <a:alpha val="0"/>
                </a:srgbClr>
              </a:clrTo>
            </a:clrChange>
          </a:blip>
          <a:srcRect/>
          <a:stretch>
            <a:fillRect/>
          </a:stretch>
        </p:blipFill>
        <p:spPr>
          <a:xfrm>
            <a:off x="9050020" y="4246880"/>
            <a:ext cx="2882900" cy="2148840"/>
          </a:xfrm>
          <a:prstGeom prst="roundRect">
            <a:avLst/>
          </a:prstGeom>
        </p:spPr>
      </p:pic>
      <p:pic>
        <p:nvPicPr>
          <p:cNvPr id="5" name="图片 4" descr="25 (1)"/>
          <p:cNvPicPr>
            <a:picLocks noChangeAspect="1"/>
          </p:cNvPicPr>
          <p:nvPr/>
        </p:nvPicPr>
        <p:blipFill>
          <a:blip r:embed="rId5">
            <a:clrChange>
              <a:clrFrom>
                <a:srgbClr val="FDFFFF">
                  <a:alpha val="100000"/>
                </a:srgbClr>
              </a:clrFrom>
              <a:clrTo>
                <a:srgbClr val="FDFFFF">
                  <a:alpha val="100000"/>
                  <a:alpha val="0"/>
                </a:srgbClr>
              </a:clrTo>
            </a:clrChange>
          </a:blip>
          <a:srcRect/>
          <a:stretch>
            <a:fillRect/>
          </a:stretch>
        </p:blipFill>
        <p:spPr>
          <a:xfrm>
            <a:off x="212090" y="3956685"/>
            <a:ext cx="3136265" cy="2533650"/>
          </a:xfrm>
          <a:prstGeom prst="rect">
            <a:avLst/>
          </a:prstGeom>
        </p:spPr>
      </p:pic>
      <p:pic>
        <p:nvPicPr>
          <p:cNvPr id="3" name="图片 2" descr="2 (1)"/>
          <p:cNvPicPr>
            <a:picLocks noChangeAspect="1"/>
          </p:cNvPicPr>
          <p:nvPr/>
        </p:nvPicPr>
        <p:blipFill>
          <a:blip r:embed="rId6"/>
          <a:stretch>
            <a:fillRect/>
          </a:stretch>
        </p:blipFill>
        <p:spPr>
          <a:xfrm>
            <a:off x="151765" y="5890895"/>
            <a:ext cx="11918315" cy="967740"/>
          </a:xfrm>
          <a:prstGeom prst="rect">
            <a:avLst/>
          </a:prstGeom>
        </p:spPr>
      </p:pic>
      <p:sp>
        <p:nvSpPr>
          <p:cNvPr id="2" name="横卷形 1"/>
          <p:cNvSpPr/>
          <p:nvPr/>
        </p:nvSpPr>
        <p:spPr>
          <a:xfrm>
            <a:off x="949960" y="1164590"/>
            <a:ext cx="10620375" cy="328993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r>
              <a:rPr lang="zh-CN" altLang="zh-CN" sz="6600" b="1">
                <a:solidFill>
                  <a:schemeClr val="tx1"/>
                </a:solidFill>
                <a:effectLst/>
                <a:latin typeface="华文行楷" panose="02010800040101010101" charset="-122"/>
                <a:ea typeface="华文行楷" panose="02010800040101010101" charset="-122"/>
                <a:cs typeface="华文行楷" panose="02010800040101010101" charset="-122"/>
              </a:rPr>
              <a:t>贼心未灭，澳门之殇</a:t>
            </a:r>
            <a:endParaRPr lang="zh-CN" altLang="zh-CN" sz="6600" b="1">
              <a:solidFill>
                <a:schemeClr val="tx1"/>
              </a:solidFill>
              <a:effectLst/>
              <a:latin typeface="华文行楷" panose="02010800040101010101" charset="-122"/>
              <a:ea typeface="华文行楷" panose="02010800040101010101" charset="-122"/>
              <a:cs typeface="华文行楷" panose="02010800040101010101" charset="-122"/>
            </a:endParaRPr>
          </a:p>
          <a:p>
            <a:pPr algn="ctr">
              <a:lnSpc>
                <a:spcPct val="110000"/>
              </a:lnSpc>
            </a:pPr>
            <a:r>
              <a:rPr lang="en-US" altLang="zh-CN" sz="5400" b="1">
                <a:solidFill>
                  <a:schemeClr val="tx1"/>
                </a:solidFill>
                <a:effectLst/>
                <a:latin typeface="华文行楷" panose="02010800040101010101" charset="-122"/>
                <a:ea typeface="华文行楷" panose="02010800040101010101" charset="-122"/>
                <a:cs typeface="华文行楷" panose="02010800040101010101" charset="-122"/>
              </a:rPr>
              <a:t>                    </a:t>
            </a:r>
            <a:r>
              <a:rPr lang="en-US" altLang="zh-CN" sz="2800" b="1">
                <a:solidFill>
                  <a:schemeClr val="tx1"/>
                </a:solidFill>
                <a:effectLst/>
                <a:latin typeface="华文行楷" panose="02010800040101010101" charset="-122"/>
                <a:ea typeface="华文行楷" panose="02010800040101010101" charset="-122"/>
                <a:cs typeface="华文行楷" panose="02010800040101010101" charset="-122"/>
              </a:rPr>
              <a:t>——</a:t>
            </a:r>
            <a:r>
              <a:rPr lang="zh-CN" altLang="en-US" sz="4000" b="1">
                <a:solidFill>
                  <a:schemeClr val="tx1"/>
                </a:solidFill>
                <a:effectLst/>
                <a:latin typeface="华文行楷" panose="02010800040101010101" charset="-122"/>
                <a:ea typeface="华文行楷" panose="02010800040101010101" charset="-122"/>
                <a:cs typeface="华文行楷" panose="02010800040101010101" charset="-122"/>
              </a:rPr>
              <a:t>葡萄牙攫取在澳门居住权</a:t>
            </a:r>
            <a:endParaRPr lang="zh-CN" altLang="en-US" sz="2800" b="1">
              <a:solidFill>
                <a:schemeClr val="tx1"/>
              </a:solidFill>
              <a:effectLst/>
              <a:latin typeface="华文行楷" panose="02010800040101010101" charset="-122"/>
              <a:ea typeface="华文行楷" panose="02010800040101010101" charset="-122"/>
              <a:cs typeface="华文行楷" panose="02010800040101010101" charset="-122"/>
            </a:endParaRPr>
          </a:p>
          <a:p>
            <a:pPr algn="ctr">
              <a:lnSpc>
                <a:spcPct val="110000"/>
              </a:lnSpc>
            </a:pPr>
            <a:r>
              <a:rPr lang="zh-CN" altLang="en-US" sz="2800" b="1">
                <a:latin typeface="华文行楷" panose="02010800040101010101" charset="-122"/>
                <a:ea typeface="华文行楷" panose="02010800040101010101" charset="-122"/>
                <a:cs typeface="华文行楷" panose="02010800040101010101" charset="-122"/>
              </a:rPr>
              <a:t>                             </a:t>
            </a:r>
            <a:r>
              <a:rPr lang="zh-CN" altLang="en-US" sz="4400" b="1">
                <a:latin typeface="华文行楷" panose="02010800040101010101" charset="-122"/>
                <a:ea typeface="华文行楷" panose="02010800040101010101" charset="-122"/>
                <a:cs typeface="华文行楷" panose="02010800040101010101" charset="-122"/>
              </a:rPr>
              <a:t>          </a:t>
            </a:r>
            <a:endParaRPr lang="zh-CN" altLang="en-US" sz="4400" b="1">
              <a:latin typeface="华文行楷" panose="02010800040101010101" charset="-122"/>
              <a:ea typeface="华文行楷" panose="02010800040101010101" charset="-122"/>
              <a:cs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圆角矩形 7"/>
          <p:cNvSpPr/>
          <p:nvPr/>
        </p:nvSpPr>
        <p:spPr>
          <a:xfrm>
            <a:off x="212090" y="177800"/>
            <a:ext cx="1855470" cy="475615"/>
          </a:xfrm>
          <a:prstGeom prst="roundRect">
            <a:avLst/>
          </a:prstGeom>
          <a:solidFill>
            <a:srgbClr val="9966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latin typeface="黑体" panose="02010609060101010101" pitchFamily="49" charset="-122"/>
                <a:ea typeface="黑体" panose="02010609060101010101" pitchFamily="49" charset="-122"/>
              </a:rPr>
              <a:t>澳门往事</a:t>
            </a:r>
            <a:endParaRPr lang="zh-CN" altLang="en-US" sz="2800" b="1">
              <a:latin typeface="黑体" panose="02010609060101010101" pitchFamily="49" charset="-122"/>
              <a:ea typeface="黑体" panose="02010609060101010101" pitchFamily="49" charset="-122"/>
            </a:endParaRPr>
          </a:p>
        </p:txBody>
      </p:sp>
      <p:sp>
        <p:nvSpPr>
          <p:cNvPr id="13" name="文本框 12"/>
          <p:cNvSpPr txBox="1"/>
          <p:nvPr/>
        </p:nvSpPr>
        <p:spPr>
          <a:xfrm>
            <a:off x="5979795" y="3255645"/>
            <a:ext cx="6042660" cy="953135"/>
          </a:xfrm>
          <a:prstGeom prst="rect">
            <a:avLst/>
          </a:prstGeom>
          <a:noFill/>
        </p:spPr>
        <p:txBody>
          <a:bodyPr wrap="square" rtlCol="0">
            <a:spAutoFit/>
          </a:bodyPr>
          <a:p>
            <a:pPr algn="l"/>
            <a:r>
              <a:rPr lang="en-US" altLang="zh-CN" sz="2800" b="1">
                <a:latin typeface="宋体" panose="02010600030101010101" pitchFamily="2" charset="-122"/>
                <a:ea typeface="宋体" panose="02010600030101010101" pitchFamily="2" charset="-122"/>
                <a:cs typeface="宋体" panose="02010600030101010101" pitchFamily="2" charset="-122"/>
                <a:sym typeface="+mn-ea"/>
              </a:rPr>
              <a:t>3.</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明政府在澳门设置守澳官，驻扎</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2800" b="1">
                <a:latin typeface="宋体" panose="02010600030101010101" pitchFamily="2" charset="-122"/>
                <a:ea typeface="宋体" panose="02010600030101010101" pitchFamily="2" charset="-122"/>
                <a:cs typeface="宋体" panose="02010600030101010101" pitchFamily="2" charset="-122"/>
                <a:sym typeface="+mn-ea"/>
              </a:rPr>
              <a:t>军队，对澳门实施全面管理。</a:t>
            </a:r>
            <a:endParaRPr lang="zh-CN" altLang="en-US" sz="2800"/>
          </a:p>
        </p:txBody>
      </p:sp>
      <p:sp>
        <p:nvSpPr>
          <p:cNvPr id="14" name="文本框 13"/>
          <p:cNvSpPr txBox="1"/>
          <p:nvPr/>
        </p:nvSpPr>
        <p:spPr>
          <a:xfrm>
            <a:off x="5979795" y="1630680"/>
            <a:ext cx="5551170" cy="1383665"/>
          </a:xfrm>
          <a:prstGeom prst="rect">
            <a:avLst/>
          </a:prstGeom>
          <a:noFill/>
        </p:spPr>
        <p:txBody>
          <a:bodyPr wrap="none" rtlCol="0">
            <a:spAutoFit/>
          </a:bodyPr>
          <a:p>
            <a:pPr algn="l"/>
            <a:r>
              <a:rPr lang="en-US" altLang="zh-CN" sz="2800" b="1">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1573年，从明朝手中获得了在澳</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2800" b="1">
                <a:latin typeface="宋体" panose="02010600030101010101" pitchFamily="2" charset="-122"/>
                <a:ea typeface="宋体" panose="02010600030101010101" pitchFamily="2" charset="-122"/>
                <a:cs typeface="宋体" panose="02010600030101010101" pitchFamily="2" charset="-122"/>
                <a:sym typeface="+mn-ea"/>
              </a:rPr>
              <a:t>门的租借居住权，但澳门主权仍属</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2800" b="1">
                <a:latin typeface="宋体" panose="02010600030101010101" pitchFamily="2" charset="-122"/>
                <a:ea typeface="宋体" panose="02010600030101010101" pitchFamily="2" charset="-122"/>
                <a:cs typeface="宋体" panose="02010600030101010101" pitchFamily="2" charset="-122"/>
                <a:sym typeface="+mn-ea"/>
              </a:rPr>
              <a:t>于中国。</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58382" name="图片 3"/>
          <p:cNvPicPr>
            <a:picLocks noChangeAspect="1"/>
          </p:cNvPicPr>
          <p:nvPr/>
        </p:nvPicPr>
        <p:blipFill>
          <a:blip r:embed="rId2"/>
          <a:srcRect t="4332"/>
          <a:stretch>
            <a:fillRect/>
          </a:stretch>
        </p:blipFill>
        <p:spPr bwMode="auto">
          <a:xfrm>
            <a:off x="9832975" y="5283200"/>
            <a:ext cx="2139315" cy="1355725"/>
          </a:xfrm>
          <a:prstGeom prst="ellipse">
            <a:avLst/>
          </a:prstGeom>
          <a:noFill/>
          <a:ln w="28575">
            <a:noFill/>
            <a:miter lim="800000"/>
            <a:headEnd/>
            <a:tailEnd/>
          </a:ln>
        </p:spPr>
      </p:pic>
      <p:sp>
        <p:nvSpPr>
          <p:cNvPr id="10" name="文本框 9"/>
          <p:cNvSpPr txBox="1"/>
          <p:nvPr/>
        </p:nvSpPr>
        <p:spPr>
          <a:xfrm>
            <a:off x="5738495" y="487045"/>
            <a:ext cx="6033770" cy="953135"/>
          </a:xfrm>
          <a:prstGeom prst="rect">
            <a:avLst/>
          </a:prstGeom>
          <a:noFill/>
        </p:spPr>
        <p:txBody>
          <a:bodyPr wrap="square">
            <a:spAutoFit/>
          </a:bodyPr>
          <a:p>
            <a:pPr algn="ctr" fontAlgn="auto">
              <a:spcBef>
                <a:spcPts val="0"/>
              </a:spcBef>
              <a:spcAft>
                <a:spcPts val="0"/>
              </a:spcAft>
              <a:defRPr/>
            </a:pPr>
            <a:r>
              <a:rPr lang="en-US" altLang="zh-CN" sz="2800" b="1" dirty="0">
                <a:latin typeface="宋体" panose="02010600030101010101" pitchFamily="2" charset="-122"/>
                <a:ea typeface="宋体" panose="02010600030101010101" pitchFamily="2" charset="-122"/>
                <a:cs typeface="宋体" panose="02010600030101010101" pitchFamily="2" charset="-122"/>
              </a:rPr>
              <a:t>1.1553</a:t>
            </a:r>
            <a:r>
              <a:rPr lang="zh-CN" altLang="en-US" sz="2800" b="1" dirty="0">
                <a:latin typeface="宋体" panose="02010600030101010101" pitchFamily="2" charset="-122"/>
                <a:ea typeface="宋体" panose="02010600030101010101" pitchFamily="2" charset="-122"/>
                <a:cs typeface="宋体" panose="02010600030101010101" pitchFamily="2" charset="-122"/>
              </a:rPr>
              <a:t>年，</a:t>
            </a:r>
            <a:r>
              <a:rPr lang="zh-CN" altLang="en-US" sz="2800" b="1" dirty="0">
                <a:solidFill>
                  <a:srgbClr val="2744E9"/>
                </a:solidFill>
                <a:latin typeface="宋体" panose="02010600030101010101" pitchFamily="2" charset="-122"/>
                <a:ea typeface="宋体" panose="02010600030101010101" pitchFamily="2" charset="-122"/>
                <a:cs typeface="宋体" panose="02010600030101010101" pitchFamily="2" charset="-122"/>
              </a:rPr>
              <a:t>葡萄牙</a:t>
            </a:r>
            <a:r>
              <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rPr>
              <a:t>殖民者攫取了在</a:t>
            </a:r>
            <a:endPar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ctr" fontAlgn="auto">
              <a:spcBef>
                <a:spcPts val="0"/>
              </a:spcBef>
              <a:spcAft>
                <a:spcPts val="0"/>
              </a:spcAft>
              <a:defRPr/>
            </a:pPr>
            <a:r>
              <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rPr>
              <a:t>我国广东澳门的居住权；</a:t>
            </a:r>
            <a:endPar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rcRect l="10006" r="8740" b="11254"/>
          <a:stretch>
            <a:fillRect/>
          </a:stretch>
        </p:blipFill>
        <p:spPr>
          <a:xfrm>
            <a:off x="6086475" y="4592955"/>
            <a:ext cx="1753235" cy="127635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4505" y="4491355"/>
            <a:ext cx="1480185" cy="1480185"/>
          </a:xfrm>
          <a:prstGeom prst="rect">
            <a:avLst/>
          </a:prstGeom>
        </p:spPr>
      </p:pic>
      <p:pic>
        <p:nvPicPr>
          <p:cNvPr id="19" name="图片 18"/>
          <p:cNvPicPr>
            <a:picLocks noChangeAspect="1"/>
          </p:cNvPicPr>
          <p:nvPr/>
        </p:nvPicPr>
        <p:blipFill>
          <a:blip r:embed="rId5"/>
          <a:srcRect l="742" t="634" r="9757" b="1268"/>
          <a:stretch>
            <a:fillRect/>
          </a:stretch>
        </p:blipFill>
        <p:spPr>
          <a:xfrm>
            <a:off x="283210" y="879475"/>
            <a:ext cx="5504815" cy="4589780"/>
          </a:xfrm>
          <a:prstGeom prst="rect">
            <a:avLst/>
          </a:prstGeom>
        </p:spPr>
      </p:pic>
      <p:pic>
        <p:nvPicPr>
          <p:cNvPr id="5" name="图片 4"/>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210185" y="943610"/>
            <a:ext cx="5611495" cy="4525645"/>
          </a:xfrm>
          <a:prstGeom prst="rect">
            <a:avLst/>
          </a:prstGeom>
        </p:spPr>
      </p:pic>
      <p:sp>
        <p:nvSpPr>
          <p:cNvPr id="6" name="矩形 5"/>
          <p:cNvSpPr/>
          <p:nvPr/>
        </p:nvSpPr>
        <p:spPr>
          <a:xfrm>
            <a:off x="4265295" y="5181600"/>
            <a:ext cx="1556385" cy="287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4069080" y="4795520"/>
            <a:ext cx="118110" cy="1257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4017645" y="4989830"/>
            <a:ext cx="673100" cy="368300"/>
          </a:xfrm>
          <a:prstGeom prst="rect">
            <a:avLst/>
          </a:prstGeom>
          <a:solidFill>
            <a:schemeClr val="accent6">
              <a:lumMod val="20000"/>
              <a:lumOff val="80000"/>
            </a:schemeClr>
          </a:solidFill>
        </p:spPr>
        <p:txBody>
          <a:bodyPr wrap="square" rtlCol="0">
            <a:spAutoFit/>
          </a:bodyPr>
          <a:p>
            <a:r>
              <a:rPr lang="zh-CN" altLang="en-US" b="1"/>
              <a:t>澳门</a:t>
            </a:r>
            <a:endParaRPr lang="zh-CN" altLang="en-US" b="1"/>
          </a:p>
        </p:txBody>
      </p:sp>
      <p:pic>
        <p:nvPicPr>
          <p:cNvPr id="3" name="图片 2" descr="2 (1)"/>
          <p:cNvPicPr>
            <a:picLocks noChangeAspect="1"/>
          </p:cNvPicPr>
          <p:nvPr/>
        </p:nvPicPr>
        <p:blipFill>
          <a:blip r:embed="rId7"/>
          <a:stretch>
            <a:fillRect/>
          </a:stretch>
        </p:blipFill>
        <p:spPr>
          <a:xfrm>
            <a:off x="1342390" y="6285865"/>
            <a:ext cx="10727690" cy="572135"/>
          </a:xfrm>
          <a:prstGeom prst="rect">
            <a:avLst/>
          </a:prstGeom>
        </p:spPr>
      </p:pic>
      <p:pic>
        <p:nvPicPr>
          <p:cNvPr id="31750" name="Picture 6" descr="16"/>
          <p:cNvPicPr>
            <a:picLocks noChangeAspect="1"/>
          </p:cNvPicPr>
          <p:nvPr/>
        </p:nvPicPr>
        <p:blipFill>
          <a:blip r:embed="rId8"/>
          <a:srcRect l="16949" t="9449" r="10930"/>
          <a:stretch>
            <a:fillRect/>
          </a:stretch>
        </p:blipFill>
        <p:spPr>
          <a:xfrm>
            <a:off x="212090" y="5507355"/>
            <a:ext cx="1130300" cy="125984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nodeType="clickEffect">
                                  <p:stCondLst>
                                    <p:cond delay="0"/>
                                  </p:stCondLst>
                                  <p:childTnLst>
                                    <p:animEffect transition="out" filter="blinds(horizont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5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strVal val="#ppt_w*0.70"/>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Effect transition="in" filter="fade">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1000" fill="hold"/>
                                        <p:tgtEl>
                                          <p:spTgt spid="14"/>
                                        </p:tgtEl>
                                        <p:attrNameLst>
                                          <p:attrName>ppt_w</p:attrName>
                                        </p:attrNameLst>
                                      </p:cBhvr>
                                      <p:tavLst>
                                        <p:tav tm="0">
                                          <p:val>
                                            <p:strVal val="#ppt_w*0.70"/>
                                          </p:val>
                                        </p:tav>
                                        <p:tav tm="100000">
                                          <p:val>
                                            <p:strVal val="#ppt_w"/>
                                          </p:val>
                                        </p:tav>
                                      </p:tavLst>
                                    </p:anim>
                                    <p:anim calcmode="lin" valueType="num">
                                      <p:cBhvr>
                                        <p:cTn id="47" dur="1000" fill="hold"/>
                                        <p:tgtEl>
                                          <p:spTgt spid="14"/>
                                        </p:tgtEl>
                                        <p:attrNameLst>
                                          <p:attrName>ppt_h</p:attrName>
                                        </p:attrNameLst>
                                      </p:cBhvr>
                                      <p:tavLst>
                                        <p:tav tm="0">
                                          <p:val>
                                            <p:strVal val="#ppt_h"/>
                                          </p:val>
                                        </p:tav>
                                        <p:tav tm="100000">
                                          <p:val>
                                            <p:strVal val="#ppt_h"/>
                                          </p:val>
                                        </p:tav>
                                      </p:tavLst>
                                    </p:anim>
                                    <p:animEffect transition="in" filter="fade">
                                      <p:cBhvr>
                                        <p:cTn id="48" dur="1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strVal val="#ppt_w*0.70"/>
                                          </p:val>
                                        </p:tav>
                                        <p:tav tm="100000">
                                          <p:val>
                                            <p:strVal val="#ppt_w"/>
                                          </p:val>
                                        </p:tav>
                                      </p:tavLst>
                                    </p:anim>
                                    <p:anim calcmode="lin" valueType="num">
                                      <p:cBhvr>
                                        <p:cTn id="54" dur="1000" fill="hold"/>
                                        <p:tgtEl>
                                          <p:spTgt spid="13"/>
                                        </p:tgtEl>
                                        <p:attrNameLst>
                                          <p:attrName>ppt_h</p:attrName>
                                        </p:attrNameLst>
                                      </p:cBhvr>
                                      <p:tavLst>
                                        <p:tav tm="0">
                                          <p:val>
                                            <p:strVal val="#ppt_h"/>
                                          </p:val>
                                        </p:tav>
                                        <p:tav tm="100000">
                                          <p:val>
                                            <p:strVal val="#ppt_h"/>
                                          </p:val>
                                        </p:tav>
                                      </p:tavLst>
                                    </p:anim>
                                    <p:animEffect transition="in" filter="fade">
                                      <p:cBhvr>
                                        <p:cTn id="55" dur="10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00"/>
                                        <p:tgtEl>
                                          <p:spTgt spid="15"/>
                                        </p:tgtEl>
                                      </p:cBhvr>
                                    </p:animEffect>
                                  </p:childTnLst>
                                </p:cTn>
                              </p:par>
                              <p:par>
                                <p:cTn id="61" presetID="22" presetClass="entr" presetSubtype="4"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bldLvl="0" animBg="1"/>
      <p:bldP spid="10" grpId="0"/>
      <p:bldP spid="14" grpId="0"/>
      <p:bldP spid="13"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2 (1)"/>
          <p:cNvPicPr>
            <a:picLocks noChangeAspect="1"/>
          </p:cNvPicPr>
          <p:nvPr/>
        </p:nvPicPr>
        <p:blipFill>
          <a:blip r:embed="rId2"/>
          <a:stretch>
            <a:fillRect/>
          </a:stretch>
        </p:blipFill>
        <p:spPr>
          <a:xfrm>
            <a:off x="151765" y="5571490"/>
            <a:ext cx="11918315" cy="1250315"/>
          </a:xfrm>
          <a:prstGeom prst="rect">
            <a:avLst/>
          </a:prstGeom>
        </p:spPr>
      </p:pic>
      <p:sp>
        <p:nvSpPr>
          <p:cNvPr id="14" name="平行四边形 13"/>
          <p:cNvSpPr/>
          <p:nvPr/>
        </p:nvSpPr>
        <p:spPr>
          <a:xfrm>
            <a:off x="5540375" y="943610"/>
            <a:ext cx="1141095" cy="58293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a:r>
              <a:rPr lang="zh-CN" altLang="en-US" sz="3600">
                <a:solidFill>
                  <a:schemeClr val="tx1"/>
                </a:solidFill>
                <a:effectLst>
                  <a:outerShdw blurRad="38100" dist="19050" dir="2700000" algn="tl" rotWithShape="0">
                    <a:schemeClr val="dk1">
                      <a:alpha val="40000"/>
                    </a:schemeClr>
                  </a:outerShdw>
                </a:effectLst>
              </a:rPr>
              <a:t>肆</a:t>
            </a:r>
            <a:endParaRPr lang="zh-CN" altLang="en-US" sz="3600">
              <a:solidFill>
                <a:schemeClr val="tx1"/>
              </a:solidFill>
              <a:effectLst>
                <a:outerShdw blurRad="38100" dist="19050" dir="2700000" algn="tl" rotWithShape="0">
                  <a:schemeClr val="dk1">
                    <a:alpha val="40000"/>
                  </a:schemeClr>
                </a:outerShdw>
              </a:effectLst>
            </a:endParaRPr>
          </a:p>
        </p:txBody>
      </p:sp>
      <p:sp>
        <p:nvSpPr>
          <p:cNvPr id="4" name="横卷形 3"/>
          <p:cNvSpPr/>
          <p:nvPr/>
        </p:nvSpPr>
        <p:spPr>
          <a:xfrm>
            <a:off x="956945" y="1607185"/>
            <a:ext cx="10620375" cy="301879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220000"/>
              </a:lnSpc>
              <a:spcBef>
                <a:spcPts val="3600"/>
              </a:spcBef>
            </a:pPr>
            <a:r>
              <a:rPr lang="zh-CN" altLang="zh-CN" sz="6600" b="1">
                <a:solidFill>
                  <a:schemeClr val="tx1"/>
                </a:solidFill>
                <a:latin typeface="华文行楷" panose="02010800040101010101" charset="-122"/>
                <a:ea typeface="华文行楷" panose="02010800040101010101" charset="-122"/>
                <a:cs typeface="微软雅黑" panose="020B0503020204020204" charset="-122"/>
              </a:rPr>
              <a:t>传承精神，自立自强</a:t>
            </a:r>
            <a:endParaRPr lang="zh-CN" altLang="zh-CN" sz="6600" b="1">
              <a:solidFill>
                <a:schemeClr val="tx1"/>
              </a:solidFill>
              <a:latin typeface="华文行楷" panose="02010800040101010101" charset="-122"/>
              <a:ea typeface="华文行楷" panose="02010800040101010101" charset="-122"/>
              <a:cs typeface="微软雅黑" panose="020B0503020204020204" charset="-122"/>
            </a:endParaRPr>
          </a:p>
          <a:p>
            <a:pPr algn="ctr">
              <a:lnSpc>
                <a:spcPct val="110000"/>
              </a:lnSpc>
            </a:pPr>
            <a:r>
              <a:rPr lang="en-US" altLang="zh-CN" sz="5400" b="1">
                <a:latin typeface="微软雅黑" panose="020B0503020204020204" charset="-122"/>
                <a:ea typeface="微软雅黑" panose="020B0503020204020204" charset="-122"/>
                <a:cs typeface="微软雅黑" panose="020B0503020204020204" charset="-122"/>
              </a:rPr>
              <a:t>                      </a:t>
            </a:r>
            <a:endParaRPr lang="zh-CN" altLang="en-US" sz="4400"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22 (4)"/>
          <p:cNvPicPr>
            <a:picLocks noChangeAspect="1"/>
          </p:cNvPicPr>
          <p:nvPr/>
        </p:nvPicPr>
        <p:blipFill>
          <a:blip r:embed="rId1"/>
          <a:stretch>
            <a:fillRect/>
          </a:stretch>
        </p:blipFill>
        <p:spPr>
          <a:xfrm>
            <a:off x="0" y="0"/>
            <a:ext cx="12178665" cy="6851015"/>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2 (1)"/>
          <p:cNvPicPr>
            <a:picLocks noChangeAspect="1"/>
          </p:cNvPicPr>
          <p:nvPr/>
        </p:nvPicPr>
        <p:blipFill>
          <a:blip r:embed="rId2"/>
          <a:stretch>
            <a:fillRect/>
          </a:stretch>
        </p:blipFill>
        <p:spPr>
          <a:xfrm>
            <a:off x="161290" y="5518785"/>
            <a:ext cx="11918315" cy="1250315"/>
          </a:xfrm>
          <a:prstGeom prst="rect">
            <a:avLst/>
          </a:prstGeom>
        </p:spPr>
      </p:pic>
      <p:sp>
        <p:nvSpPr>
          <p:cNvPr id="4" name="文本框 3"/>
          <p:cNvSpPr txBox="1"/>
          <p:nvPr/>
        </p:nvSpPr>
        <p:spPr>
          <a:xfrm>
            <a:off x="2265045" y="1855470"/>
            <a:ext cx="8082280" cy="368300"/>
          </a:xfrm>
          <a:prstGeom prst="rect">
            <a:avLst/>
          </a:prstGeom>
          <a:noFill/>
        </p:spPr>
        <p:txBody>
          <a:bodyPr wrap="square" rtlCol="0">
            <a:spAutoFit/>
          </a:bodyPr>
          <a:p>
            <a:endParaRPr lang="zh-CN" altLang="en-US"/>
          </a:p>
        </p:txBody>
      </p:sp>
      <p:pic>
        <p:nvPicPr>
          <p:cNvPr id="5" name="当我想起英雄 剪辑版">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endCondLst>
                    <p:cond evt="onNext">
                      <p:tgtEl>
                        <p:sldTgt/>
                      </p:tgtEl>
                    </p:cond>
                    <p:cond evt="onPrev">
                      <p:tgtEl>
                        <p:sldTgt/>
                      </p:tgtEl>
                    </p:cond>
                  </p:endCondLst>
                </p:cTn>
                <p:tgtEl>
                  <p:spTgt spid="5"/>
                </p:tgtEl>
              </p:cMediaNode>
            </p:vide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22 (4)"/>
          <p:cNvPicPr>
            <a:picLocks noChangeAspect="1"/>
          </p:cNvPicPr>
          <p:nvPr/>
        </p:nvPicPr>
        <p:blipFill>
          <a:blip r:embed="rId1"/>
          <a:stretch>
            <a:fillRect/>
          </a:stretch>
        </p:blipFill>
        <p:spPr>
          <a:xfrm>
            <a:off x="-38100" y="0"/>
            <a:ext cx="122301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descr="5 (1)"/>
          <p:cNvPicPr>
            <a:picLocks noChangeAspect="1"/>
          </p:cNvPicPr>
          <p:nvPr/>
        </p:nvPicPr>
        <p:blipFill>
          <a:blip r:embed="rId2"/>
          <a:srcRect/>
          <a:stretch>
            <a:fillRect/>
          </a:stretch>
        </p:blipFill>
        <p:spPr>
          <a:xfrm>
            <a:off x="8838565" y="94615"/>
            <a:ext cx="3241040" cy="2188210"/>
          </a:xfrm>
          <a:prstGeom prst="rect">
            <a:avLst/>
          </a:prstGeom>
        </p:spPr>
      </p:pic>
      <p:pic>
        <p:nvPicPr>
          <p:cNvPr id="5" name="图片 4" descr="3 (1)"/>
          <p:cNvPicPr>
            <a:picLocks noChangeAspect="1"/>
          </p:cNvPicPr>
          <p:nvPr/>
        </p:nvPicPr>
        <p:blipFill>
          <a:blip r:embed="rId3"/>
          <a:stretch>
            <a:fillRect/>
          </a:stretch>
        </p:blipFill>
        <p:spPr>
          <a:xfrm>
            <a:off x="645160" y="311150"/>
            <a:ext cx="1710055" cy="1312545"/>
          </a:xfrm>
          <a:prstGeom prst="rect">
            <a:avLst/>
          </a:prstGeom>
        </p:spPr>
      </p:pic>
      <p:pic>
        <p:nvPicPr>
          <p:cNvPr id="7" name="图片 6" descr="4 (1)"/>
          <p:cNvPicPr>
            <a:picLocks noChangeAspect="1"/>
          </p:cNvPicPr>
          <p:nvPr/>
        </p:nvPicPr>
        <p:blipFill>
          <a:blip r:embed="rId4"/>
          <a:stretch>
            <a:fillRect/>
          </a:stretch>
        </p:blipFill>
        <p:spPr>
          <a:xfrm>
            <a:off x="377825" y="3338830"/>
            <a:ext cx="1786890" cy="2176780"/>
          </a:xfrm>
          <a:prstGeom prst="rect">
            <a:avLst/>
          </a:prstGeom>
        </p:spPr>
      </p:pic>
      <p:pic>
        <p:nvPicPr>
          <p:cNvPr id="10" name="图片 9" descr="7 (1)"/>
          <p:cNvPicPr>
            <a:picLocks noChangeAspect="1"/>
          </p:cNvPicPr>
          <p:nvPr/>
        </p:nvPicPr>
        <p:blipFill>
          <a:blip r:embed="rId5"/>
          <a:stretch>
            <a:fillRect/>
          </a:stretch>
        </p:blipFill>
        <p:spPr>
          <a:xfrm>
            <a:off x="492760" y="2345055"/>
            <a:ext cx="1609090" cy="411480"/>
          </a:xfrm>
          <a:prstGeom prst="rect">
            <a:avLst/>
          </a:prstGeom>
        </p:spPr>
      </p:pic>
      <p:sp>
        <p:nvSpPr>
          <p:cNvPr id="13" name="文本框 12"/>
          <p:cNvSpPr txBox="1"/>
          <p:nvPr/>
        </p:nvSpPr>
        <p:spPr>
          <a:xfrm>
            <a:off x="2901315" y="2756535"/>
            <a:ext cx="7559040" cy="1322070"/>
          </a:xfrm>
          <a:prstGeom prst="rect">
            <a:avLst/>
          </a:prstGeom>
          <a:noFill/>
        </p:spPr>
        <p:txBody>
          <a:bodyPr wrap="square" rtlCol="0">
            <a:spAutoFit/>
          </a:bodyPr>
          <a:p>
            <a:r>
              <a:rPr lang="zh-CN" altLang="en-US" sz="8000" b="1">
                <a:solidFill>
                  <a:srgbClr val="D857A7"/>
                </a:solidFill>
                <a:latin typeface="幼圆" panose="02010509060101010101" charset="-122"/>
                <a:ea typeface="幼圆" panose="02010509060101010101" charset="-122"/>
              </a:rPr>
              <a:t>明朝的对外关系</a:t>
            </a:r>
            <a:endParaRPr lang="zh-CN" altLang="en-US" sz="8000" b="1">
              <a:solidFill>
                <a:srgbClr val="D857A7"/>
              </a:solidFill>
              <a:latin typeface="幼圆" panose="02010509060101010101" charset="-122"/>
              <a:ea typeface="幼圆" panose="02010509060101010101" charset="-122"/>
            </a:endParaRPr>
          </a:p>
        </p:txBody>
      </p:sp>
      <p:sp>
        <p:nvSpPr>
          <p:cNvPr id="15" name="文本框 14"/>
          <p:cNvSpPr txBox="1"/>
          <p:nvPr/>
        </p:nvSpPr>
        <p:spPr>
          <a:xfrm>
            <a:off x="5148580" y="2010410"/>
            <a:ext cx="2609215" cy="829945"/>
          </a:xfrm>
          <a:prstGeom prst="rect">
            <a:avLst/>
          </a:prstGeom>
          <a:noFill/>
        </p:spPr>
        <p:txBody>
          <a:bodyPr wrap="square" rtlCol="0">
            <a:spAutoFit/>
          </a:bodyPr>
          <a:p>
            <a:r>
              <a:rPr lang="zh-CN" altLang="en-US" sz="4800" b="1">
                <a:solidFill>
                  <a:schemeClr val="accent4">
                    <a:lumMod val="50000"/>
                  </a:schemeClr>
                </a:solidFill>
                <a:latin typeface="华文新魏" panose="02010800040101010101" charset="-122"/>
                <a:ea typeface="华文新魏" panose="02010800040101010101" charset="-122"/>
                <a:cs typeface="华文新魏" panose="02010800040101010101" charset="-122"/>
              </a:rPr>
              <a:t>第 </a:t>
            </a:r>
            <a:r>
              <a:rPr lang="en-US" altLang="zh-CN" sz="4800" b="1">
                <a:solidFill>
                  <a:schemeClr val="accent4">
                    <a:lumMod val="50000"/>
                  </a:schemeClr>
                </a:solidFill>
                <a:latin typeface="华文新魏" panose="02010800040101010101" charset="-122"/>
                <a:ea typeface="华文新魏" panose="02010800040101010101" charset="-122"/>
                <a:cs typeface="华文新魏" panose="02010800040101010101" charset="-122"/>
              </a:rPr>
              <a:t>15 </a:t>
            </a:r>
            <a:r>
              <a:rPr lang="zh-CN" altLang="en-US" sz="4800" b="1">
                <a:solidFill>
                  <a:schemeClr val="accent4">
                    <a:lumMod val="50000"/>
                  </a:schemeClr>
                </a:solidFill>
                <a:latin typeface="华文新魏" panose="02010800040101010101" charset="-122"/>
                <a:ea typeface="华文新魏" panose="02010800040101010101" charset="-122"/>
                <a:cs typeface="华文新魏" panose="02010800040101010101" charset="-122"/>
              </a:rPr>
              <a:t>课</a:t>
            </a:r>
            <a:endParaRPr lang="zh-CN" altLang="en-US" sz="4800" b="1">
              <a:solidFill>
                <a:schemeClr val="accent4">
                  <a:lumMod val="50000"/>
                </a:schemeClr>
              </a:solidFill>
              <a:latin typeface="华文新魏" panose="02010800040101010101" charset="-122"/>
              <a:ea typeface="华文新魏" panose="02010800040101010101" charset="-122"/>
              <a:cs typeface="华文新魏" panose="02010800040101010101" charset="-122"/>
            </a:endParaRPr>
          </a:p>
        </p:txBody>
      </p:sp>
      <p:pic>
        <p:nvPicPr>
          <p:cNvPr id="17" name="图片 16"/>
          <p:cNvPicPr>
            <a:picLocks noChangeAspect="1"/>
          </p:cNvPicPr>
          <p:nvPr/>
        </p:nvPicPr>
        <p:blipFill>
          <a:blip r:embed="rId6"/>
          <a:srcRect/>
          <a:stretch>
            <a:fillRect/>
          </a:stretch>
        </p:blipFill>
        <p:spPr>
          <a:xfrm>
            <a:off x="8763000" y="4286250"/>
            <a:ext cx="3137535" cy="2157730"/>
          </a:xfrm>
          <a:prstGeom prst="ellipse">
            <a:avLst/>
          </a:prstGeom>
        </p:spPr>
      </p:pic>
      <p:pic>
        <p:nvPicPr>
          <p:cNvPr id="3" name="图片 2" descr="2 (1)"/>
          <p:cNvPicPr>
            <a:picLocks noChangeAspect="1"/>
          </p:cNvPicPr>
          <p:nvPr/>
        </p:nvPicPr>
        <p:blipFill>
          <a:blip r:embed="rId7"/>
          <a:stretch>
            <a:fillRect/>
          </a:stretch>
        </p:blipFill>
        <p:spPr>
          <a:xfrm>
            <a:off x="161290" y="5471795"/>
            <a:ext cx="11918315" cy="13862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22 (4)"/>
          <p:cNvPicPr>
            <a:picLocks noChangeAspect="1"/>
          </p:cNvPicPr>
          <p:nvPr/>
        </p:nvPicPr>
        <p:blipFill>
          <a:blip r:embed="rId1"/>
          <a:stretch>
            <a:fillRect/>
          </a:stretch>
        </p:blipFill>
        <p:spPr>
          <a:xfrm>
            <a:off x="0" y="0"/>
            <a:ext cx="12178665" cy="6851015"/>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descr="5 (1)"/>
          <p:cNvPicPr>
            <a:picLocks noChangeAspect="1"/>
          </p:cNvPicPr>
          <p:nvPr/>
        </p:nvPicPr>
        <p:blipFill>
          <a:blip r:embed="rId2"/>
          <a:srcRect/>
          <a:stretch>
            <a:fillRect/>
          </a:stretch>
        </p:blipFill>
        <p:spPr>
          <a:xfrm>
            <a:off x="8557895" y="94615"/>
            <a:ext cx="3522345" cy="2378075"/>
          </a:xfrm>
          <a:prstGeom prst="rect">
            <a:avLst/>
          </a:prstGeom>
        </p:spPr>
      </p:pic>
      <p:pic>
        <p:nvPicPr>
          <p:cNvPr id="3" name="图片 2" descr="2 (1)"/>
          <p:cNvPicPr>
            <a:picLocks noChangeAspect="1"/>
          </p:cNvPicPr>
          <p:nvPr/>
        </p:nvPicPr>
        <p:blipFill>
          <a:blip r:embed="rId3"/>
          <a:stretch>
            <a:fillRect/>
          </a:stretch>
        </p:blipFill>
        <p:spPr>
          <a:xfrm>
            <a:off x="161290" y="5518785"/>
            <a:ext cx="11918315" cy="1250315"/>
          </a:xfrm>
          <a:prstGeom prst="rect">
            <a:avLst/>
          </a:prstGeom>
        </p:spPr>
      </p:pic>
      <p:pic>
        <p:nvPicPr>
          <p:cNvPr id="7" name="图片 6" descr="4 (1)"/>
          <p:cNvPicPr>
            <a:picLocks noChangeAspect="1"/>
          </p:cNvPicPr>
          <p:nvPr/>
        </p:nvPicPr>
        <p:blipFill>
          <a:blip r:embed="rId4"/>
          <a:stretch>
            <a:fillRect/>
          </a:stretch>
        </p:blipFill>
        <p:spPr>
          <a:xfrm>
            <a:off x="377825" y="3274695"/>
            <a:ext cx="1839595" cy="2240915"/>
          </a:xfrm>
          <a:prstGeom prst="rect">
            <a:avLst/>
          </a:prstGeom>
        </p:spPr>
      </p:pic>
      <p:pic>
        <p:nvPicPr>
          <p:cNvPr id="10" name="图片 9" descr="7 (1)"/>
          <p:cNvPicPr>
            <a:picLocks noChangeAspect="1"/>
          </p:cNvPicPr>
          <p:nvPr/>
        </p:nvPicPr>
        <p:blipFill>
          <a:blip r:embed="rId5"/>
          <a:stretch>
            <a:fillRect/>
          </a:stretch>
        </p:blipFill>
        <p:spPr>
          <a:xfrm>
            <a:off x="492760" y="2345055"/>
            <a:ext cx="1609090" cy="411480"/>
          </a:xfrm>
          <a:prstGeom prst="rect">
            <a:avLst/>
          </a:prstGeom>
        </p:spPr>
      </p:pic>
      <p:sp>
        <p:nvSpPr>
          <p:cNvPr id="4" name="文本框 3"/>
          <p:cNvSpPr txBox="1"/>
          <p:nvPr/>
        </p:nvSpPr>
        <p:spPr>
          <a:xfrm>
            <a:off x="2265045" y="1855470"/>
            <a:ext cx="8082280" cy="368300"/>
          </a:xfrm>
          <a:prstGeom prst="rect">
            <a:avLst/>
          </a:prstGeom>
          <a:noFill/>
        </p:spPr>
        <p:txBody>
          <a:bodyPr wrap="square" rtlCol="0">
            <a:spAutoFit/>
          </a:bodyPr>
          <a:p>
            <a:endParaRPr lang="zh-CN" altLang="en-US"/>
          </a:p>
        </p:txBody>
      </p:sp>
      <p:pic>
        <p:nvPicPr>
          <p:cNvPr id="6" name="图片 5" descr="IMG_7104(20210517-212311)"/>
          <p:cNvPicPr>
            <a:picLocks noChangeAspect="1"/>
          </p:cNvPicPr>
          <p:nvPr/>
        </p:nvPicPr>
        <p:blipFill>
          <a:blip r:embed="rId6"/>
          <a:stretch>
            <a:fillRect/>
          </a:stretch>
        </p:blipFill>
        <p:spPr>
          <a:xfrm>
            <a:off x="2265045" y="525145"/>
            <a:ext cx="3038475" cy="4551680"/>
          </a:xfrm>
          <a:prstGeom prst="rect">
            <a:avLst/>
          </a:prstGeom>
        </p:spPr>
      </p:pic>
      <p:sp>
        <p:nvSpPr>
          <p:cNvPr id="8" name="文本框 7"/>
          <p:cNvSpPr txBox="1"/>
          <p:nvPr/>
        </p:nvSpPr>
        <p:spPr>
          <a:xfrm>
            <a:off x="5687695" y="785495"/>
            <a:ext cx="4238625" cy="2614930"/>
          </a:xfrm>
          <a:prstGeom prst="rect">
            <a:avLst/>
          </a:prstGeom>
          <a:noFill/>
        </p:spPr>
        <p:txBody>
          <a:bodyPr wrap="square" rtlCol="0">
            <a:spAutoFit/>
          </a:bodyPr>
          <a:p>
            <a:endParaRPr lang="zh-CN" altLang="en-US" sz="3200"/>
          </a:p>
          <a:p>
            <a:r>
              <a:rPr lang="zh-CN" altLang="en-US" sz="4400"/>
              <a:t>面对当今国际局势，该如何推进外交关系？</a:t>
            </a:r>
            <a:endParaRPr lang="zh-CN" altLang="en-US" sz="440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506" name="Picture 2" descr="http://www.epinv.com/ep-font/shufa/cache/13/13ba59d23410328df59d2e86d0b9e1ec_www.epinv.c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9689" y="243054"/>
            <a:ext cx="2552095" cy="64286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2104390" y="1481455"/>
            <a:ext cx="1711960" cy="953135"/>
          </a:xfrm>
          <a:prstGeom prst="rect">
            <a:avLst/>
          </a:prstGeom>
          <a:noFill/>
        </p:spPr>
        <p:txBody>
          <a:bodyPr wrap="square" rtlCol="0" anchor="t">
            <a:spAutoFit/>
          </a:bodyPr>
          <a:p>
            <a:r>
              <a:rPr lang="zh-CN" altLang="en-US" sz="2800" b="1">
                <a:latin typeface="黑体" panose="02010609060101010101" pitchFamily="49" charset="-122"/>
                <a:ea typeface="黑体" panose="02010609060101010101" pitchFamily="49" charset="-122"/>
              </a:rPr>
              <a:t>明朝前期</a:t>
            </a:r>
            <a:endParaRPr lang="zh-CN" altLang="en-US" sz="2800" b="1">
              <a:latin typeface="黑体" panose="02010609060101010101" pitchFamily="49" charset="-122"/>
              <a:ea typeface="黑体" panose="02010609060101010101" pitchFamily="49" charset="-122"/>
            </a:endParaRPr>
          </a:p>
          <a:p>
            <a:r>
              <a:rPr lang="zh-CN" altLang="en-US" sz="2800" b="1">
                <a:latin typeface="黑体" panose="02010609060101010101" pitchFamily="49" charset="-122"/>
                <a:ea typeface="黑体" panose="02010609060101010101" pitchFamily="49" charset="-122"/>
              </a:rPr>
              <a:t>国力强盛</a:t>
            </a:r>
            <a:endParaRPr lang="zh-CN" altLang="en-US" sz="2800" b="1">
              <a:latin typeface="黑体" panose="02010609060101010101" pitchFamily="49" charset="-122"/>
              <a:ea typeface="黑体" panose="02010609060101010101" pitchFamily="49" charset="-122"/>
            </a:endParaRPr>
          </a:p>
        </p:txBody>
      </p:sp>
      <p:sp>
        <p:nvSpPr>
          <p:cNvPr id="12" name="Line 6"/>
          <p:cNvSpPr/>
          <p:nvPr/>
        </p:nvSpPr>
        <p:spPr>
          <a:xfrm rot="5400000">
            <a:off x="2642235" y="2669540"/>
            <a:ext cx="565785" cy="6350"/>
          </a:xfrm>
          <a:prstGeom prst="line">
            <a:avLst/>
          </a:prstGeom>
          <a:ln w="53975" cap="flat" cmpd="sng">
            <a:solidFill>
              <a:schemeClr val="tx1"/>
            </a:solidFill>
            <a:prstDash val="solid"/>
            <a:round/>
            <a:headEnd type="none" w="med" len="med"/>
            <a:tailEnd type="triangle" w="med" len="med"/>
          </a:ln>
        </p:spPr>
      </p:sp>
      <p:sp>
        <p:nvSpPr>
          <p:cNvPr id="11" name="文本框 10"/>
          <p:cNvSpPr txBox="1"/>
          <p:nvPr/>
        </p:nvSpPr>
        <p:spPr>
          <a:xfrm>
            <a:off x="8037195" y="1666240"/>
            <a:ext cx="2277745" cy="583565"/>
          </a:xfrm>
          <a:prstGeom prst="rect">
            <a:avLst/>
          </a:prstGeom>
          <a:noFill/>
        </p:spPr>
        <p:txBody>
          <a:bodyPr wrap="square" rtlCol="0" anchor="t">
            <a:spAutoFit/>
          </a:bodyPr>
          <a:p>
            <a:r>
              <a:rPr lang="zh-CN" altLang="en-US" sz="3200" b="1">
                <a:latin typeface="黑体" panose="02010609060101010101" pitchFamily="49" charset="-122"/>
                <a:ea typeface="黑体" panose="02010609060101010101" pitchFamily="49" charset="-122"/>
              </a:rPr>
              <a:t>郑和下西洋</a:t>
            </a:r>
            <a:endParaRPr lang="zh-CN" altLang="en-US" sz="3200" b="1">
              <a:latin typeface="黑体" panose="02010609060101010101" pitchFamily="49" charset="-122"/>
              <a:ea typeface="黑体" panose="02010609060101010101" pitchFamily="49" charset="-122"/>
            </a:endParaRPr>
          </a:p>
        </p:txBody>
      </p:sp>
      <p:sp>
        <p:nvSpPr>
          <p:cNvPr id="36870" name="Line 6"/>
          <p:cNvSpPr/>
          <p:nvPr/>
        </p:nvSpPr>
        <p:spPr>
          <a:xfrm flipV="1">
            <a:off x="3771900" y="1952625"/>
            <a:ext cx="4220845" cy="10160"/>
          </a:xfrm>
          <a:prstGeom prst="line">
            <a:avLst/>
          </a:prstGeom>
          <a:ln w="53975" cap="flat" cmpd="sng">
            <a:solidFill>
              <a:schemeClr val="tx1"/>
            </a:solidFill>
            <a:prstDash val="solid"/>
            <a:round/>
            <a:headEnd type="none" w="med" len="med"/>
            <a:tailEnd type="triangle" w="med" len="med"/>
          </a:ln>
        </p:spPr>
      </p:sp>
      <p:sp>
        <p:nvSpPr>
          <p:cNvPr id="36874" name="Rectangle 10"/>
          <p:cNvSpPr>
            <a:spLocks noChangeArrowheads="1"/>
          </p:cNvSpPr>
          <p:nvPr/>
        </p:nvSpPr>
        <p:spPr bwMode="auto">
          <a:xfrm>
            <a:off x="4058285" y="1481455"/>
            <a:ext cx="3934460" cy="521970"/>
          </a:xfrm>
          <a:prstGeom prst="rect">
            <a:avLst/>
          </a:prstGeom>
          <a:noFill/>
          <a:ln w="19050">
            <a:noFill/>
            <a:miter lim="800000"/>
          </a:ln>
        </p:spPr>
        <p:txBody>
          <a:bodyPr wrap="squar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2744E9"/>
                </a:solidFill>
                <a:effectLst/>
                <a:uLnTx/>
                <a:uFillTx/>
                <a:latin typeface="华文新魏" panose="02010800040101010101" charset="-122"/>
                <a:ea typeface="华文新魏" panose="02010800040101010101" charset="-122"/>
                <a:cs typeface="+mn-cs"/>
              </a:rPr>
              <a:t>与亚非各国和平交往</a:t>
            </a:r>
            <a:endParaRPr kumimoji="0" lang="zh-CN" altLang="en-US" sz="2800" b="1" i="0" u="none" strike="noStrike" kern="1200" cap="none" spc="0" normalizeH="0" baseline="0" noProof="0" dirty="0">
              <a:ln>
                <a:noFill/>
              </a:ln>
              <a:solidFill>
                <a:srgbClr val="2744E9"/>
              </a:solidFill>
              <a:effectLst/>
              <a:uLnTx/>
              <a:uFillTx/>
              <a:latin typeface="华文新魏" panose="02010800040101010101" charset="-122"/>
              <a:ea typeface="华文新魏" panose="02010800040101010101" charset="-122"/>
              <a:cs typeface="+mn-cs"/>
            </a:endParaRPr>
          </a:p>
        </p:txBody>
      </p:sp>
      <p:sp>
        <p:nvSpPr>
          <p:cNvPr id="14" name="文本框 13"/>
          <p:cNvSpPr txBox="1"/>
          <p:nvPr/>
        </p:nvSpPr>
        <p:spPr>
          <a:xfrm>
            <a:off x="2148840" y="2900680"/>
            <a:ext cx="1623060" cy="953135"/>
          </a:xfrm>
          <a:prstGeom prst="rect">
            <a:avLst/>
          </a:prstGeom>
          <a:noFill/>
        </p:spPr>
        <p:txBody>
          <a:bodyPr wrap="square" rtlCol="0" anchor="t">
            <a:spAutoFit/>
          </a:bodyPr>
          <a:p>
            <a:r>
              <a:rPr lang="zh-CN" altLang="en-US" sz="2800" b="1">
                <a:latin typeface="黑体" panose="02010609060101010101" pitchFamily="49" charset="-122"/>
                <a:ea typeface="黑体" panose="02010609060101010101" pitchFamily="49" charset="-122"/>
              </a:rPr>
              <a:t>明中后期</a:t>
            </a:r>
            <a:endParaRPr lang="zh-CN" altLang="en-US" sz="2800" b="1">
              <a:latin typeface="黑体" panose="02010609060101010101" pitchFamily="49" charset="-122"/>
              <a:ea typeface="黑体" panose="02010609060101010101" pitchFamily="49" charset="-122"/>
            </a:endParaRPr>
          </a:p>
          <a:p>
            <a:r>
              <a:rPr lang="zh-CN" altLang="en-US" sz="2800" b="1">
                <a:latin typeface="黑体" panose="02010609060101010101" pitchFamily="49" charset="-122"/>
                <a:ea typeface="黑体" panose="02010609060101010101" pitchFamily="49" charset="-122"/>
              </a:rPr>
              <a:t>国力渐衰</a:t>
            </a:r>
            <a:endParaRPr lang="zh-CN" altLang="en-US" sz="2800" b="1">
              <a:latin typeface="黑体" panose="02010609060101010101" pitchFamily="49" charset="-122"/>
              <a:ea typeface="黑体" panose="02010609060101010101" pitchFamily="49" charset="-122"/>
            </a:endParaRPr>
          </a:p>
        </p:txBody>
      </p:sp>
      <p:sp>
        <p:nvSpPr>
          <p:cNvPr id="20" name="文本框 19"/>
          <p:cNvSpPr txBox="1"/>
          <p:nvPr/>
        </p:nvSpPr>
        <p:spPr>
          <a:xfrm>
            <a:off x="8213725" y="2828925"/>
            <a:ext cx="2736850" cy="521970"/>
          </a:xfrm>
          <a:prstGeom prst="rect">
            <a:avLst/>
          </a:prstGeom>
          <a:noFill/>
        </p:spPr>
        <p:txBody>
          <a:bodyPr wrap="square" rtlCol="0" anchor="t">
            <a:spAutoFit/>
          </a:bodyPr>
          <a:p>
            <a:r>
              <a:rPr lang="zh-CN" altLang="en-US" sz="2800" b="1">
                <a:solidFill>
                  <a:srgbClr val="C00000"/>
                </a:solidFill>
                <a:latin typeface="黑体" panose="02010609060101010101" pitchFamily="49" charset="-122"/>
                <a:ea typeface="黑体" panose="02010609060101010101" pitchFamily="49" charset="-122"/>
              </a:rPr>
              <a:t>戚继光抗倭</a:t>
            </a:r>
            <a:endParaRPr lang="zh-CN" altLang="en-US" sz="2800" b="1">
              <a:solidFill>
                <a:srgbClr val="C00000"/>
              </a:solidFill>
              <a:latin typeface="黑体" panose="02010609060101010101" pitchFamily="49" charset="-122"/>
              <a:ea typeface="黑体" panose="02010609060101010101" pitchFamily="49" charset="-122"/>
            </a:endParaRPr>
          </a:p>
        </p:txBody>
      </p:sp>
      <p:sp>
        <p:nvSpPr>
          <p:cNvPr id="21" name="文本框 20"/>
          <p:cNvSpPr txBox="1"/>
          <p:nvPr/>
        </p:nvSpPr>
        <p:spPr>
          <a:xfrm>
            <a:off x="8136255" y="3295650"/>
            <a:ext cx="2476500" cy="953135"/>
          </a:xfrm>
          <a:prstGeom prst="rect">
            <a:avLst/>
          </a:prstGeom>
          <a:noFill/>
        </p:spPr>
        <p:txBody>
          <a:bodyPr wrap="square" rtlCol="0" anchor="t">
            <a:spAutoFit/>
          </a:bodyPr>
          <a:p>
            <a:r>
              <a:rPr lang="zh-CN" altLang="en-US" sz="2800" b="1">
                <a:solidFill>
                  <a:schemeClr val="accent4">
                    <a:lumMod val="50000"/>
                  </a:schemeClr>
                </a:solidFill>
                <a:latin typeface="黑体" panose="02010609060101010101" pitchFamily="49" charset="-122"/>
                <a:ea typeface="黑体" panose="02010609060101010101" pitchFamily="49" charset="-122"/>
              </a:rPr>
              <a:t>葡萄牙攫取在澳门的居住权</a:t>
            </a:r>
            <a:endParaRPr lang="zh-CN" altLang="en-US" sz="2800" b="1">
              <a:solidFill>
                <a:schemeClr val="accent4">
                  <a:lumMod val="50000"/>
                </a:schemeClr>
              </a:solidFill>
              <a:latin typeface="黑体" panose="02010609060101010101" pitchFamily="49" charset="-122"/>
              <a:ea typeface="黑体" panose="02010609060101010101" pitchFamily="49" charset="-122"/>
            </a:endParaRPr>
          </a:p>
        </p:txBody>
      </p:sp>
      <p:sp>
        <p:nvSpPr>
          <p:cNvPr id="36873" name="Rectangle 9"/>
          <p:cNvSpPr>
            <a:spLocks noChangeArrowheads="1"/>
          </p:cNvSpPr>
          <p:nvPr/>
        </p:nvSpPr>
        <p:spPr bwMode="auto">
          <a:xfrm>
            <a:off x="5105400" y="2900680"/>
            <a:ext cx="2199640" cy="521970"/>
          </a:xfrm>
          <a:prstGeom prst="rect">
            <a:avLst/>
          </a:prstGeom>
          <a:noFill/>
          <a:ln w="19050">
            <a:noFill/>
            <a:miter lim="800000"/>
          </a:ln>
        </p:spPr>
        <p:txBody>
          <a:bodyPr wrap="squar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2744E9"/>
                </a:solidFill>
                <a:effectLst/>
                <a:uLnTx/>
                <a:uFillTx/>
                <a:latin typeface="华文新魏" panose="02010800040101010101" charset="-122"/>
                <a:ea typeface="华文新魏" panose="02010800040101010101" charset="-122"/>
                <a:cs typeface="+mn-cs"/>
              </a:rPr>
              <a:t>战争冲突</a:t>
            </a:r>
            <a:endParaRPr kumimoji="0" lang="zh-CN" altLang="en-US" sz="2800" b="1" i="0" u="none" strike="noStrike" kern="1200" cap="none" spc="0" normalizeH="0" baseline="0" noProof="0" dirty="0">
              <a:ln>
                <a:noFill/>
              </a:ln>
              <a:solidFill>
                <a:srgbClr val="2744E9"/>
              </a:solidFill>
              <a:effectLst/>
              <a:uLnTx/>
              <a:uFillTx/>
              <a:latin typeface="华文新魏" panose="02010800040101010101" charset="-122"/>
              <a:ea typeface="华文新魏" panose="02010800040101010101" charset="-122"/>
              <a:cs typeface="+mn-cs"/>
            </a:endParaRPr>
          </a:p>
        </p:txBody>
      </p:sp>
      <p:sp>
        <p:nvSpPr>
          <p:cNvPr id="4" name="Line 6"/>
          <p:cNvSpPr/>
          <p:nvPr/>
        </p:nvSpPr>
        <p:spPr>
          <a:xfrm flipV="1">
            <a:off x="3816350" y="3350895"/>
            <a:ext cx="4220845" cy="10160"/>
          </a:xfrm>
          <a:prstGeom prst="line">
            <a:avLst/>
          </a:prstGeom>
          <a:ln w="53975" cap="flat" cmpd="sng">
            <a:solidFill>
              <a:schemeClr val="tx1"/>
            </a:solidFill>
            <a:prstDash val="solid"/>
            <a:round/>
            <a:headEnd type="none" w="med" len="med"/>
            <a:tailEnd type="triangle" w="med" len="med"/>
          </a:ln>
        </p:spPr>
      </p:sp>
      <p:sp>
        <p:nvSpPr>
          <p:cNvPr id="6" name="文本框 5"/>
          <p:cNvSpPr txBox="1"/>
          <p:nvPr/>
        </p:nvSpPr>
        <p:spPr>
          <a:xfrm>
            <a:off x="4461510" y="3422650"/>
            <a:ext cx="3486785" cy="521970"/>
          </a:xfrm>
          <a:prstGeom prst="rect">
            <a:avLst/>
          </a:prstGeom>
          <a:noFill/>
        </p:spPr>
        <p:txBody>
          <a:bodyPr wrap="square" rtlCol="0">
            <a:spAutoFit/>
          </a:bodyPr>
          <a:p>
            <a:pPr algn="l"/>
            <a:r>
              <a:rPr lang="zh-CN" altLang="en-US" sz="2800" b="1">
                <a:solidFill>
                  <a:srgbClr val="D857A7"/>
                </a:solidFill>
                <a:latin typeface="华文新魏" panose="02010800040101010101" charset="-122"/>
                <a:ea typeface="华文新魏" panose="02010800040101010101" charset="-122"/>
                <a:cs typeface="黑体" panose="02010609060101010101" pitchFamily="49" charset="-122"/>
                <a:sym typeface="+mn-ea"/>
              </a:rPr>
              <a:t>封建制度走向衰败</a:t>
            </a:r>
            <a:endParaRPr lang="zh-CN" altLang="en-US" sz="2800" b="1">
              <a:solidFill>
                <a:srgbClr val="D857A7"/>
              </a:solidFill>
              <a:latin typeface="华文新魏" panose="02010800040101010101" charset="-122"/>
              <a:ea typeface="华文新魏" panose="02010800040101010101" charset="-122"/>
              <a:cs typeface="黑体" panose="02010609060101010101" pitchFamily="49" charset="-122"/>
              <a:sym typeface="+mn-ea"/>
            </a:endParaRPr>
          </a:p>
        </p:txBody>
      </p:sp>
      <p:sp>
        <p:nvSpPr>
          <p:cNvPr id="7" name="TextBox 15"/>
          <p:cNvSpPr txBox="1"/>
          <p:nvPr/>
        </p:nvSpPr>
        <p:spPr>
          <a:xfrm>
            <a:off x="3223232" y="4848230"/>
            <a:ext cx="5775450" cy="676910"/>
          </a:xfrm>
          <a:prstGeom prst="rect">
            <a:avLst/>
          </a:prstGeom>
          <a:solidFill>
            <a:srgbClr val="FFFF00"/>
          </a:solidFill>
        </p:spPr>
        <p:txBody>
          <a:bodyPr wrap="square">
            <a:spAutoFit/>
          </a:bodyPr>
          <a:p>
            <a:pPr algn="ctr">
              <a:buFontTx/>
              <a:buNone/>
              <a:defRPr/>
            </a:pPr>
            <a:r>
              <a:rPr lang="zh-CN" altLang="en-US" sz="3810" b="1" dirty="0">
                <a:effectLst>
                  <a:outerShdw blurRad="38100" dist="38100" dir="2700000" algn="tl">
                    <a:srgbClr val="000000">
                      <a:alpha val="43137"/>
                    </a:srgbClr>
                  </a:outerShdw>
                </a:effectLst>
                <a:latin typeface="微软雅黑" panose="020B0503020204020204" charset="-122"/>
                <a:ea typeface="微软雅黑" panose="020B0503020204020204" charset="-122"/>
              </a:rPr>
              <a:t>国家实力决定</a:t>
            </a:r>
            <a:r>
              <a:rPr lang="zh-CN" altLang="en-US" sz="3810" b="1" dirty="0" smtClean="0">
                <a:effectLst>
                  <a:outerShdw blurRad="38100" dist="38100" dir="2700000" algn="tl">
                    <a:srgbClr val="000000">
                      <a:alpha val="43137"/>
                    </a:srgbClr>
                  </a:outerShdw>
                </a:effectLst>
                <a:latin typeface="微软雅黑" panose="020B0503020204020204" charset="-122"/>
                <a:ea typeface="微软雅黑" panose="020B0503020204020204" charset="-122"/>
              </a:rPr>
              <a:t>外交关系</a:t>
            </a:r>
            <a:endParaRPr lang="zh-CN" altLang="en-US" sz="381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9" name="图片 8" descr="01300000242726124023096806075.jpg"/>
          <p:cNvPicPr>
            <a:picLocks noChangeAspect="1"/>
          </p:cNvPicPr>
          <p:nvPr/>
        </p:nvPicPr>
        <p:blipFill>
          <a:blip r:embed="rId3"/>
          <a:stretch>
            <a:fillRect/>
          </a:stretch>
        </p:blipFill>
        <p:spPr>
          <a:xfrm>
            <a:off x="9410700" y="4540885"/>
            <a:ext cx="2611755" cy="1898650"/>
          </a:xfrm>
          <a:prstGeom prst="rect">
            <a:avLst/>
          </a:prstGeom>
          <a:effectLst>
            <a:softEdge rad="215900"/>
          </a:effectLst>
        </p:spPr>
      </p:pic>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060" y="4430909"/>
            <a:ext cx="2595033" cy="1991481"/>
          </a:xfrm>
          <a:prstGeom prst="rect">
            <a:avLst/>
          </a:prstGeom>
          <a:ln>
            <a:noFill/>
          </a:ln>
          <a:effectLst>
            <a:softEdge rad="127000"/>
          </a:effectLst>
        </p:spPr>
      </p:pic>
      <p:pic>
        <p:nvPicPr>
          <p:cNvPr id="3" name="图片 2" descr="2 (1)"/>
          <p:cNvPicPr>
            <a:picLocks noChangeAspect="1"/>
          </p:cNvPicPr>
          <p:nvPr/>
        </p:nvPicPr>
        <p:blipFill>
          <a:blip r:embed="rId5"/>
          <a:stretch>
            <a:fillRect/>
          </a:stretch>
        </p:blipFill>
        <p:spPr>
          <a:xfrm>
            <a:off x="151765" y="5858510"/>
            <a:ext cx="11918315" cy="963295"/>
          </a:xfrm>
          <a:prstGeom prst="rect">
            <a:avLst/>
          </a:prstGeom>
        </p:spPr>
      </p:pic>
      <p:pic>
        <p:nvPicPr>
          <p:cNvPr id="10" name="图片 9" descr="20090611105313-1477659134.jpg"/>
          <p:cNvPicPr>
            <a:picLocks noChangeAspect="1"/>
          </p:cNvPicPr>
          <p:nvPr/>
        </p:nvPicPr>
        <p:blipFill>
          <a:blip r:embed="rId6">
            <a:clrChange>
              <a:clrFrom>
                <a:srgbClr val="E4F6F6"/>
              </a:clrFrom>
              <a:clrTo>
                <a:srgbClr val="E4F6F6">
                  <a:alpha val="0"/>
                </a:srgbClr>
              </a:clrTo>
            </a:clrChange>
          </a:blip>
          <a:stretch>
            <a:fillRect/>
          </a:stretch>
        </p:blipFill>
        <p:spPr>
          <a:xfrm>
            <a:off x="212090" y="156210"/>
            <a:ext cx="1892300" cy="1233805"/>
          </a:xfrm>
          <a:prstGeom prst="rect">
            <a:avLst/>
          </a:prstGeom>
        </p:spPr>
      </p:pic>
      <p:pic>
        <p:nvPicPr>
          <p:cNvPr id="13" name="图片 12" descr="20090611105313-1477659134.jpg"/>
          <p:cNvPicPr>
            <a:picLocks noChangeAspect="1"/>
          </p:cNvPicPr>
          <p:nvPr/>
        </p:nvPicPr>
        <p:blipFill>
          <a:blip r:embed="rId6">
            <a:clrChange>
              <a:clrFrom>
                <a:srgbClr val="E4F6F6"/>
              </a:clrFrom>
              <a:clrTo>
                <a:srgbClr val="E4F6F6">
                  <a:alpha val="0"/>
                </a:srgbClr>
              </a:clrTo>
            </a:clrChange>
          </a:blip>
          <a:stretch>
            <a:fillRect/>
          </a:stretch>
        </p:blipFill>
        <p:spPr>
          <a:xfrm>
            <a:off x="10151110" y="156210"/>
            <a:ext cx="1871345" cy="12204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1000" fill="hold"/>
                                        <p:tgtEl>
                                          <p:spTgt spid="36"/>
                                        </p:tgtEl>
                                        <p:attrNameLst>
                                          <p:attrName>ppt_w</p:attrName>
                                        </p:attrNameLst>
                                      </p:cBhvr>
                                      <p:tavLst>
                                        <p:tav tm="0">
                                          <p:val>
                                            <p:strVal val="#ppt_w*0.70"/>
                                          </p:val>
                                        </p:tav>
                                        <p:tav tm="100000">
                                          <p:val>
                                            <p:strVal val="#ppt_w"/>
                                          </p:val>
                                        </p:tav>
                                      </p:tavLst>
                                    </p:anim>
                                    <p:anim calcmode="lin" valueType="num">
                                      <p:cBhvr>
                                        <p:cTn id="18" dur="1000" fill="hold"/>
                                        <p:tgtEl>
                                          <p:spTgt spid="36"/>
                                        </p:tgtEl>
                                        <p:attrNameLst>
                                          <p:attrName>ppt_h</p:attrName>
                                        </p:attrNameLst>
                                      </p:cBhvr>
                                      <p:tavLst>
                                        <p:tav tm="0">
                                          <p:val>
                                            <p:strVal val="#ppt_h"/>
                                          </p:val>
                                        </p:tav>
                                        <p:tav tm="100000">
                                          <p:val>
                                            <p:strVal val="#ppt_h"/>
                                          </p:val>
                                        </p:tav>
                                      </p:tavLst>
                                    </p:anim>
                                    <p:animEffect transition="in" filter="fade">
                                      <p:cBhvr>
                                        <p:cTn id="19" dur="1000"/>
                                        <p:tgtEl>
                                          <p:spTgt spid="36"/>
                                        </p:tgtEl>
                                      </p:cBhvr>
                                    </p:animEffect>
                                  </p:childTnLst>
                                </p:cTn>
                              </p:par>
                              <p:par>
                                <p:cTn id="20" presetID="5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par>
                          <p:cTn id="25" fill="hold">
                            <p:stCondLst>
                              <p:cond delay="1000"/>
                            </p:stCondLst>
                            <p:childTnLst>
                              <p:par>
                                <p:cTn id="26" presetID="3" presetClass="entr" presetSubtype="10" fill="hold" grpId="0" nodeType="afterEffect">
                                  <p:stCondLst>
                                    <p:cond delay="0"/>
                                  </p:stCondLst>
                                  <p:childTnLst>
                                    <p:set>
                                      <p:cBhvr>
                                        <p:cTn id="27" dur="1000" fill="hold">
                                          <p:stCondLst>
                                            <p:cond delay="0"/>
                                          </p:stCondLst>
                                        </p:cTn>
                                        <p:tgtEl>
                                          <p:spTgt spid="7"/>
                                        </p:tgtEl>
                                        <p:attrNameLst>
                                          <p:attrName>style.visibility</p:attrName>
                                        </p:attrNameLst>
                                      </p:cBhvr>
                                      <p:to>
                                        <p:strVal val="visible"/>
                                      </p:to>
                                    </p:set>
                                    <p:animEffect transition="in" filter="blinds(horizontal)">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圆角矩形 7"/>
          <p:cNvSpPr/>
          <p:nvPr/>
        </p:nvSpPr>
        <p:spPr>
          <a:xfrm>
            <a:off x="212090" y="177800"/>
            <a:ext cx="1855470" cy="487045"/>
          </a:xfrm>
          <a:prstGeom prst="roundRect">
            <a:avLst/>
          </a:prstGeom>
          <a:solidFill>
            <a:srgbClr val="9966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latin typeface="黑体" panose="02010609060101010101" pitchFamily="49" charset="-122"/>
                <a:ea typeface="黑体" panose="02010609060101010101" pitchFamily="49" charset="-122"/>
              </a:rPr>
              <a:t>课堂练习</a:t>
            </a:r>
            <a:endParaRPr lang="zh-CN" altLang="en-US" sz="2800" b="1">
              <a:latin typeface="黑体" panose="02010609060101010101" pitchFamily="49" charset="-122"/>
              <a:ea typeface="黑体" panose="02010609060101010101" pitchFamily="49" charset="-122"/>
            </a:endParaRPr>
          </a:p>
        </p:txBody>
      </p:sp>
      <p:sp>
        <p:nvSpPr>
          <p:cNvPr id="4" name="文本框 3"/>
          <p:cNvSpPr txBox="1"/>
          <p:nvPr/>
        </p:nvSpPr>
        <p:spPr>
          <a:xfrm>
            <a:off x="516890" y="839470"/>
            <a:ext cx="11187430" cy="2729865"/>
          </a:xfrm>
          <a:prstGeom prst="rect">
            <a:avLst/>
          </a:prstGeom>
          <a:noFill/>
        </p:spPr>
        <p:txBody>
          <a:bodyPr wrap="square" rtlCol="0" anchor="t">
            <a:spAutoFit/>
          </a:bodyPr>
          <a:p>
            <a:pPr fontAlgn="auto">
              <a:spcBef>
                <a:spcPts val="0"/>
              </a:spcBef>
            </a:pP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sym typeface="+mn-ea"/>
              </a:rPr>
              <a:t>1.7</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sym typeface="+mn-ea"/>
              </a:rPr>
              <a:t>次昼夜星驰的行程，</a:t>
            </a: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sym typeface="+mn-ea"/>
              </a:rPr>
              <a:t>30</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sym typeface="+mn-ea"/>
              </a:rPr>
              <a:t>多个陌生国度的停泊，郑和七下西洋给中华民族留下了丰厚的文化遗产。明朝出现这样的壮举的根源是</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sym typeface="Wingdings" panose="05000000000000000000" pitchFamily="2" charset="2"/>
              </a:rPr>
              <a:t>（     ）</a:t>
            </a:r>
            <a:endParaRPr lang="zh-CN" altLang="en-US" sz="3430" b="1" dirty="0">
              <a:solidFill>
                <a:srgbClr val="000000"/>
              </a:solidFill>
              <a:latin typeface="华文中宋" panose="02010600040101010101" charset="-122"/>
              <a:ea typeface="华文中宋" panose="02010600040101010101" charset="-122"/>
              <a:cs typeface="华文中宋" panose="02010600040101010101" charset="-122"/>
              <a:sym typeface="Wingdings" panose="05000000000000000000" pitchFamily="2" charset="2"/>
            </a:endParaRPr>
          </a:p>
          <a:p>
            <a:pPr fontAlgn="auto">
              <a:spcBef>
                <a:spcPts val="0"/>
              </a:spcBef>
            </a:pP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sym typeface="+mn-ea"/>
              </a:rPr>
              <a:t> A.</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sym typeface="+mn-ea"/>
              </a:rPr>
              <a:t>海上交通发达            </a:t>
            </a: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sym typeface="+mn-ea"/>
              </a:rPr>
              <a:t>B.</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sym typeface="+mn-ea"/>
              </a:rPr>
              <a:t>明朝前期国力强盛</a:t>
            </a:r>
            <a:endParaRPr lang="zh-CN" altLang="en-US" sz="3430" b="1" dirty="0">
              <a:solidFill>
                <a:srgbClr val="000000"/>
              </a:solidFill>
              <a:latin typeface="华文中宋" panose="02010600040101010101" charset="-122"/>
              <a:ea typeface="华文中宋" panose="02010600040101010101" charset="-122"/>
              <a:cs typeface="华文中宋" panose="02010600040101010101" charset="-122"/>
            </a:endParaRPr>
          </a:p>
          <a:p>
            <a:pPr fontAlgn="auto">
              <a:spcBef>
                <a:spcPts val="0"/>
              </a:spcBef>
            </a:pP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sym typeface="+mn-ea"/>
              </a:rPr>
              <a:t> C.</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sym typeface="+mn-ea"/>
              </a:rPr>
              <a:t>指南针用于航海         </a:t>
            </a: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sym typeface="+mn-ea"/>
              </a:rPr>
              <a:t>D.</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sym typeface="+mn-ea"/>
              </a:rPr>
              <a:t>造船技术高超</a:t>
            </a:r>
            <a:endParaRPr lang="zh-CN" altLang="en-US" sz="3430">
              <a:latin typeface="华文中宋" panose="02010600040101010101" charset="-122"/>
              <a:ea typeface="华文中宋" panose="02010600040101010101" charset="-122"/>
              <a:cs typeface="华文中宋" panose="02010600040101010101" charset="-122"/>
            </a:endParaRPr>
          </a:p>
        </p:txBody>
      </p:sp>
      <p:sp>
        <p:nvSpPr>
          <p:cNvPr id="67596" name="文本框 67595"/>
          <p:cNvSpPr txBox="1"/>
          <p:nvPr/>
        </p:nvSpPr>
        <p:spPr>
          <a:xfrm>
            <a:off x="4166205" y="1735909"/>
            <a:ext cx="1012371" cy="1058545"/>
          </a:xfrm>
          <a:prstGeom prst="rect">
            <a:avLst/>
          </a:prstGeom>
          <a:noFill/>
          <a:ln w="9525">
            <a:noFill/>
          </a:ln>
        </p:spPr>
        <p:txBody>
          <a:bodyPr wrap="square" anchor="t">
            <a:spAutoFit/>
          </a:bodyPr>
          <a:p>
            <a:pPr>
              <a:spcBef>
                <a:spcPct val="50000"/>
              </a:spcBef>
            </a:pPr>
            <a:r>
              <a:rPr lang="en-US" altLang="zh-CN" sz="6285" b="1">
                <a:solidFill>
                  <a:srgbClr val="FF0000"/>
                </a:solidFill>
                <a:latin typeface="黑体" panose="02010609060101010101" pitchFamily="49" charset="-122"/>
                <a:ea typeface="黑体" panose="02010609060101010101" pitchFamily="49" charset="-122"/>
              </a:rPr>
              <a:t>B</a:t>
            </a:r>
            <a:endParaRPr lang="en-US" altLang="zh-CN" sz="6285" b="1">
              <a:solidFill>
                <a:srgbClr val="FF0000"/>
              </a:solidFill>
              <a:latin typeface="黑体" panose="02010609060101010101" pitchFamily="49" charset="-122"/>
              <a:ea typeface="黑体" panose="02010609060101010101" pitchFamily="49" charset="-122"/>
            </a:endParaRPr>
          </a:p>
        </p:txBody>
      </p:sp>
      <p:sp>
        <p:nvSpPr>
          <p:cNvPr id="5" name="文本框 4"/>
          <p:cNvSpPr txBox="1"/>
          <p:nvPr/>
        </p:nvSpPr>
        <p:spPr>
          <a:xfrm>
            <a:off x="516890" y="3881120"/>
            <a:ext cx="11305540" cy="2202180"/>
          </a:xfrm>
          <a:prstGeom prst="rect">
            <a:avLst/>
          </a:prstGeom>
          <a:noFill/>
        </p:spPr>
        <p:txBody>
          <a:bodyPr wrap="square" rtlCol="0" anchor="t">
            <a:spAutoFit/>
          </a:bodyPr>
          <a:p>
            <a:pPr fontAlgn="auto">
              <a:lnSpc>
                <a:spcPct val="100000"/>
              </a:lnSpc>
              <a:buFont typeface="Arial" panose="020B0604020202020204" pitchFamily="34" charset="0"/>
              <a:buNone/>
            </a:pP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sym typeface="+mn-ea"/>
              </a:rPr>
              <a:t>2</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sym typeface="+mn-ea"/>
              </a:rPr>
              <a:t>．“以和为贵”“和平交往”是中华民族的优良传统。在古代对体现这一优良传统的是（     ）</a:t>
            </a:r>
            <a:endParaRPr lang="en-US" altLang="zh-CN" sz="3430" b="1">
              <a:solidFill>
                <a:srgbClr val="000000"/>
              </a:solidFill>
              <a:latin typeface="华文中宋" panose="02010600040101010101" charset="-122"/>
              <a:ea typeface="华文中宋" panose="02010600040101010101" charset="-122"/>
              <a:cs typeface="华文中宋" panose="02010600040101010101" charset="-122"/>
            </a:endParaRPr>
          </a:p>
          <a:p>
            <a:pPr eaLnBrk="0" fontAlgn="auto" hangingPunct="0">
              <a:lnSpc>
                <a:spcPct val="100000"/>
              </a:lnSpc>
              <a:buFont typeface="Arial" panose="020B0604020202020204" pitchFamily="34" charset="0"/>
              <a:buNone/>
            </a:pP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sym typeface="+mn-ea"/>
              </a:rPr>
              <a:t>①</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sym typeface="+mn-ea"/>
              </a:rPr>
              <a:t>丝绸之路</a:t>
            </a: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sym typeface="+mn-ea"/>
              </a:rPr>
              <a:t>②</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sym typeface="+mn-ea"/>
              </a:rPr>
              <a:t>鉴真东渡</a:t>
            </a: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sym typeface="+mn-ea"/>
              </a:rPr>
              <a:t>③</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sym typeface="+mn-ea"/>
              </a:rPr>
              <a:t>郑和下西洋</a:t>
            </a: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sym typeface="+mn-ea"/>
              </a:rPr>
              <a:t>④</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sym typeface="+mn-ea"/>
              </a:rPr>
              <a:t>戚继光抗倭</a:t>
            </a:r>
            <a:endParaRPr lang="zh-CN" altLang="en-US" sz="3430" b="1" dirty="0">
              <a:solidFill>
                <a:srgbClr val="000000"/>
              </a:solidFill>
              <a:latin typeface="华文中宋" panose="02010600040101010101" charset="-122"/>
              <a:ea typeface="华文中宋" panose="02010600040101010101" charset="-122"/>
              <a:cs typeface="华文中宋" panose="02010600040101010101" charset="-122"/>
            </a:endParaRPr>
          </a:p>
          <a:p>
            <a:pPr eaLnBrk="0" fontAlgn="auto" hangingPunct="0">
              <a:lnSpc>
                <a:spcPct val="100000"/>
              </a:lnSpc>
              <a:buFont typeface="Arial" panose="020B0604020202020204" pitchFamily="34" charset="0"/>
              <a:buNone/>
            </a:pP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sym typeface="+mn-ea"/>
              </a:rPr>
              <a:t> A.②③④   B.①③④   C.①②④   D.①②③</a:t>
            </a:r>
            <a:endParaRPr lang="zh-CN" altLang="en-US" sz="3430">
              <a:latin typeface="华文中宋" panose="02010600040101010101" charset="-122"/>
              <a:ea typeface="华文中宋" panose="02010600040101010101" charset="-122"/>
              <a:cs typeface="华文中宋" panose="02010600040101010101" charset="-122"/>
            </a:endParaRPr>
          </a:p>
        </p:txBody>
      </p:sp>
      <p:sp>
        <p:nvSpPr>
          <p:cNvPr id="286726" name="矩形 286725"/>
          <p:cNvSpPr/>
          <p:nvPr/>
        </p:nvSpPr>
        <p:spPr>
          <a:xfrm>
            <a:off x="7225090" y="4188883"/>
            <a:ext cx="953105" cy="1058545"/>
          </a:xfrm>
          <a:prstGeom prst="rect">
            <a:avLst/>
          </a:prstGeom>
          <a:noFill/>
          <a:ln w="9525">
            <a:noFill/>
          </a:ln>
        </p:spPr>
        <p:txBody>
          <a:bodyPr wrap="square" anchor="t">
            <a:spAutoFit/>
          </a:bodyPr>
          <a:p>
            <a:pPr defTabSz="815975">
              <a:buFont typeface="Arial" panose="020B0604020202020204" pitchFamily="34" charset="0"/>
              <a:buNone/>
            </a:pPr>
            <a:r>
              <a:rPr lang="en-US" altLang="zh-CN" sz="6285" b="1" dirty="0">
                <a:solidFill>
                  <a:srgbClr val="FF0000"/>
                </a:solidFill>
                <a:latin typeface="黑体" panose="02010609060101010101" pitchFamily="49" charset="-122"/>
                <a:ea typeface="黑体" panose="02010609060101010101" pitchFamily="49" charset="-122"/>
              </a:rPr>
              <a:t>D</a:t>
            </a:r>
            <a:endParaRPr lang="en-US" altLang="zh-CN" sz="6285" b="1" dirty="0">
              <a:solidFill>
                <a:srgbClr val="FF0000"/>
              </a:solidFill>
              <a:latin typeface="黑体" panose="02010609060101010101" pitchFamily="49" charset="-122"/>
              <a:ea typeface="黑体" panose="02010609060101010101" pitchFamily="49" charset="-122"/>
            </a:endParaRPr>
          </a:p>
        </p:txBody>
      </p:sp>
      <p:pic>
        <p:nvPicPr>
          <p:cNvPr id="12" name="图片 11" descr="8 (1)"/>
          <p:cNvPicPr>
            <a:picLocks noChangeAspect="1"/>
          </p:cNvPicPr>
          <p:nvPr/>
        </p:nvPicPr>
        <p:blipFill>
          <a:blip r:embed="rId2"/>
          <a:srcRect/>
          <a:stretch>
            <a:fillRect/>
          </a:stretch>
        </p:blipFill>
        <p:spPr>
          <a:xfrm>
            <a:off x="10083800" y="5161915"/>
            <a:ext cx="1938655" cy="1607185"/>
          </a:xfrm>
          <a:prstGeom prst="rect">
            <a:avLst/>
          </a:prstGeom>
          <a:effectLst>
            <a:softEdge rad="63500"/>
          </a:effectLst>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596"/>
                                        </p:tgtEl>
                                        <p:attrNameLst>
                                          <p:attrName>style.visibility</p:attrName>
                                        </p:attrNameLst>
                                      </p:cBhvr>
                                      <p:to>
                                        <p:strVal val="visible"/>
                                      </p:to>
                                    </p:set>
                                    <p:animEffect transition="in" filter="blinds(horizontal)">
                                      <p:cBhvr>
                                        <p:cTn id="7" dur="500"/>
                                        <p:tgtEl>
                                          <p:spTgt spid="6759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6726"/>
                                        </p:tgtEl>
                                        <p:attrNameLst>
                                          <p:attrName>style.visibility</p:attrName>
                                        </p:attrNameLst>
                                      </p:cBhvr>
                                      <p:to>
                                        <p:strVal val="visible"/>
                                      </p:to>
                                    </p:set>
                                    <p:anim calcmode="lin" valueType="num">
                                      <p:cBhvr>
                                        <p:cTn id="19" dur="500" fill="hold"/>
                                        <p:tgtEl>
                                          <p:spTgt spid="286726"/>
                                        </p:tgtEl>
                                        <p:attrNameLst>
                                          <p:attrName>ppt_w</p:attrName>
                                        </p:attrNameLst>
                                      </p:cBhvr>
                                      <p:tavLst>
                                        <p:tav tm="0">
                                          <p:val>
                                            <p:fltVal val="0.000000"/>
                                          </p:val>
                                        </p:tav>
                                        <p:tav tm="100000">
                                          <p:val>
                                            <p:strVal val="#ppt_w"/>
                                          </p:val>
                                        </p:tav>
                                      </p:tavLst>
                                    </p:anim>
                                    <p:anim calcmode="lin" valueType="num">
                                      <p:cBhvr>
                                        <p:cTn id="20" dur="500" fill="hold"/>
                                        <p:tgtEl>
                                          <p:spTgt spid="286726"/>
                                        </p:tgtEl>
                                        <p:attrNameLst>
                                          <p:attrName>ppt_h</p:attrName>
                                        </p:attrNameLst>
                                      </p:cBhvr>
                                      <p:tavLst>
                                        <p:tav tm="0">
                                          <p:val>
                                            <p:fltVal val="0.000000"/>
                                          </p:val>
                                        </p:tav>
                                        <p:tav tm="100000">
                                          <p:val>
                                            <p:strVal val="#ppt_h"/>
                                          </p:val>
                                        </p:tav>
                                      </p:tavLst>
                                    </p:anim>
                                    <p:animEffect transition="in" filter="fade">
                                      <p:cBhvr>
                                        <p:cTn id="21" dur="500"/>
                                        <p:tgtEl>
                                          <p:spTgt spid="286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6" grpId="0"/>
      <p:bldP spid="286726"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803275" y="311150"/>
            <a:ext cx="10945495" cy="2202180"/>
          </a:xfrm>
          <a:prstGeom prst="rect">
            <a:avLst/>
          </a:prstGeom>
          <a:noFill/>
        </p:spPr>
        <p:txBody>
          <a:bodyPr wrap="square" rtlCol="0">
            <a:spAutoFit/>
          </a:bodyPr>
          <a:p>
            <a:r>
              <a:rPr lang="en-US" altLang="zh-CN" sz="3430" b="1">
                <a:latin typeface="华文中宋" panose="02010600040101010101" charset="-122"/>
                <a:ea typeface="华文中宋" panose="02010600040101010101" charset="-122"/>
                <a:cs typeface="华文中宋" panose="02010600040101010101" charset="-122"/>
              </a:rPr>
              <a:t>3.</a:t>
            </a:r>
            <a:r>
              <a:rPr lang="zh-CN" altLang="en-US" sz="3430" b="1">
                <a:latin typeface="华文中宋" panose="02010600040101010101" charset="-122"/>
                <a:ea typeface="华文中宋" panose="02010600040101010101" charset="-122"/>
                <a:cs typeface="华文中宋" panose="02010600040101010101" charset="-122"/>
              </a:rPr>
              <a:t>戚继光赋诗明志</a:t>
            </a:r>
            <a:r>
              <a:rPr lang="en-US" altLang="zh-CN" sz="3430" b="1">
                <a:latin typeface="华文中宋" panose="02010600040101010101" charset="-122"/>
                <a:ea typeface="华文中宋" panose="02010600040101010101" charset="-122"/>
                <a:cs typeface="华文中宋" panose="02010600040101010101" charset="-122"/>
              </a:rPr>
              <a:t>“</a:t>
            </a:r>
            <a:r>
              <a:rPr lang="zh-CN" altLang="en-US" sz="3430" b="1">
                <a:latin typeface="华文中宋" panose="02010600040101010101" charset="-122"/>
                <a:ea typeface="华文中宋" panose="02010600040101010101" charset="-122"/>
                <a:cs typeface="华文中宋" panose="02010600040101010101" charset="-122"/>
              </a:rPr>
              <a:t>遥知夷岛（指日本）浮天际，未敢忘危负年华。</a:t>
            </a:r>
            <a:r>
              <a:rPr lang="en-US" altLang="zh-CN" sz="3430" b="1">
                <a:latin typeface="华文中宋" panose="02010600040101010101" charset="-122"/>
                <a:ea typeface="华文中宋" panose="02010600040101010101" charset="-122"/>
                <a:cs typeface="华文中宋" panose="02010600040101010101" charset="-122"/>
              </a:rPr>
              <a:t>”</a:t>
            </a:r>
            <a:r>
              <a:rPr lang="zh-CN" altLang="en-US" sz="3430" b="1">
                <a:latin typeface="华文中宋" panose="02010600040101010101" charset="-122"/>
                <a:ea typeface="华文中宋" panose="02010600040101010101" charset="-122"/>
                <a:cs typeface="华文中宋" panose="02010600040101010101" charset="-122"/>
              </a:rPr>
              <a:t>诗中的</a:t>
            </a:r>
            <a:r>
              <a:rPr lang="en-US" altLang="zh-CN" sz="3430" b="1">
                <a:latin typeface="华文中宋" panose="02010600040101010101" charset="-122"/>
                <a:ea typeface="华文中宋" panose="02010600040101010101" charset="-122"/>
                <a:cs typeface="华文中宋" panose="02010600040101010101" charset="-122"/>
              </a:rPr>
              <a:t>“</a:t>
            </a:r>
            <a:r>
              <a:rPr lang="zh-CN" altLang="en-US" sz="3430" b="1">
                <a:latin typeface="华文中宋" panose="02010600040101010101" charset="-122"/>
                <a:ea typeface="华文中宋" panose="02010600040101010101" charset="-122"/>
                <a:cs typeface="华文中宋" panose="02010600040101010101" charset="-122"/>
              </a:rPr>
              <a:t>危</a:t>
            </a:r>
            <a:r>
              <a:rPr lang="en-US" altLang="zh-CN" sz="3430" b="1">
                <a:latin typeface="华文中宋" panose="02010600040101010101" charset="-122"/>
                <a:ea typeface="华文中宋" panose="02010600040101010101" charset="-122"/>
                <a:cs typeface="华文中宋" panose="02010600040101010101" charset="-122"/>
              </a:rPr>
              <a:t>”</a:t>
            </a:r>
            <a:r>
              <a:rPr lang="zh-CN" altLang="en-US" sz="3430" b="1">
                <a:latin typeface="华文中宋" panose="02010600040101010101" charset="-122"/>
                <a:ea typeface="华文中宋" panose="02010600040101010101" charset="-122"/>
                <a:cs typeface="华文中宋" panose="02010600040101010101" charset="-122"/>
              </a:rPr>
              <a:t>指（      ）</a:t>
            </a:r>
            <a:endParaRPr lang="zh-CN" altLang="en-US" sz="3430" b="1">
              <a:latin typeface="华文中宋" panose="02010600040101010101" charset="-122"/>
              <a:ea typeface="华文中宋" panose="02010600040101010101" charset="-122"/>
              <a:cs typeface="华文中宋" panose="02010600040101010101" charset="-122"/>
            </a:endParaRPr>
          </a:p>
          <a:p>
            <a:r>
              <a:rPr lang="en-US" altLang="zh-CN" sz="3430" b="1">
                <a:latin typeface="华文中宋" panose="02010600040101010101" charset="-122"/>
                <a:ea typeface="华文中宋" panose="02010600040101010101" charset="-122"/>
                <a:cs typeface="华文中宋" panose="02010600040101010101" charset="-122"/>
              </a:rPr>
              <a:t> A. </a:t>
            </a:r>
            <a:r>
              <a:rPr lang="zh-CN" altLang="en-US" sz="3430" b="1">
                <a:latin typeface="华文中宋" panose="02010600040101010101" charset="-122"/>
                <a:ea typeface="华文中宋" panose="02010600040101010101" charset="-122"/>
                <a:cs typeface="华文中宋" panose="02010600040101010101" charset="-122"/>
              </a:rPr>
              <a:t>东北地区遭到入侵</a:t>
            </a:r>
            <a:r>
              <a:rPr lang="en-US" altLang="zh-CN" sz="3430" b="1">
                <a:latin typeface="华文中宋" panose="02010600040101010101" charset="-122"/>
                <a:ea typeface="华文中宋" panose="02010600040101010101" charset="-122"/>
                <a:cs typeface="华文中宋" panose="02010600040101010101" charset="-122"/>
              </a:rPr>
              <a:t>     B.</a:t>
            </a:r>
            <a:r>
              <a:rPr lang="zh-CN" altLang="en-US" sz="3430" b="1">
                <a:latin typeface="华文中宋" panose="02010600040101010101" charset="-122"/>
                <a:ea typeface="华文中宋" panose="02010600040101010101" charset="-122"/>
                <a:cs typeface="华文中宋" panose="02010600040101010101" charset="-122"/>
              </a:rPr>
              <a:t>台湾被殖民者强占</a:t>
            </a:r>
            <a:r>
              <a:rPr lang="en-US" altLang="zh-CN" sz="3430" b="1">
                <a:latin typeface="华文中宋" panose="02010600040101010101" charset="-122"/>
                <a:ea typeface="华文中宋" panose="02010600040101010101" charset="-122"/>
                <a:cs typeface="华文中宋" panose="02010600040101010101" charset="-122"/>
              </a:rPr>
              <a:t>   </a:t>
            </a:r>
            <a:endParaRPr lang="en-US" altLang="zh-CN" sz="3430" b="1">
              <a:latin typeface="华文中宋" panose="02010600040101010101" charset="-122"/>
              <a:ea typeface="华文中宋" panose="02010600040101010101" charset="-122"/>
              <a:cs typeface="华文中宋" panose="02010600040101010101" charset="-122"/>
            </a:endParaRPr>
          </a:p>
          <a:p>
            <a:r>
              <a:rPr lang="en-US" altLang="zh-CN" sz="3430" b="1">
                <a:latin typeface="华文中宋" panose="02010600040101010101" charset="-122"/>
                <a:ea typeface="华文中宋" panose="02010600040101010101" charset="-122"/>
                <a:cs typeface="华文中宋" panose="02010600040101010101" charset="-122"/>
              </a:rPr>
              <a:t> C. </a:t>
            </a:r>
            <a:r>
              <a:rPr lang="zh-CN" altLang="en-US" sz="3430" b="1">
                <a:latin typeface="华文中宋" panose="02010600040101010101" charset="-122"/>
                <a:ea typeface="华文中宋" panose="02010600040101010101" charset="-122"/>
                <a:cs typeface="华文中宋" panose="02010600040101010101" charset="-122"/>
              </a:rPr>
              <a:t>新疆地区遭受侵略</a:t>
            </a:r>
            <a:r>
              <a:rPr lang="en-US" altLang="zh-CN" sz="3430" b="1">
                <a:latin typeface="华文中宋" panose="02010600040101010101" charset="-122"/>
                <a:ea typeface="华文中宋" panose="02010600040101010101" charset="-122"/>
                <a:cs typeface="华文中宋" panose="02010600040101010101" charset="-122"/>
              </a:rPr>
              <a:t>     D.</a:t>
            </a:r>
            <a:r>
              <a:rPr lang="zh-CN" altLang="en-US" sz="3430" b="1">
                <a:latin typeface="华文中宋" panose="02010600040101010101" charset="-122"/>
                <a:ea typeface="华文中宋" panose="02010600040101010101" charset="-122"/>
                <a:cs typeface="华文中宋" panose="02010600040101010101" charset="-122"/>
              </a:rPr>
              <a:t>东南沿海倭患严重</a:t>
            </a:r>
            <a:endParaRPr lang="zh-CN" altLang="en-US" sz="3430" b="1">
              <a:latin typeface="华文中宋" panose="02010600040101010101" charset="-122"/>
              <a:ea typeface="华文中宋" panose="02010600040101010101" charset="-122"/>
              <a:cs typeface="华文中宋" panose="02010600040101010101" charset="-122"/>
            </a:endParaRPr>
          </a:p>
        </p:txBody>
      </p:sp>
      <p:sp>
        <p:nvSpPr>
          <p:cNvPr id="5" name="TextBox 7"/>
          <p:cNvSpPr txBox="1"/>
          <p:nvPr/>
        </p:nvSpPr>
        <p:spPr>
          <a:xfrm>
            <a:off x="7533277" y="704820"/>
            <a:ext cx="1029305" cy="922020"/>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anose="05020102010507070707"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anose="05020102010507070707"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anose="050201020105070707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anose="05020102010507070707" pitchFamily="18" charset="2"/>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5400" dirty="0">
                <a:solidFill>
                  <a:srgbClr val="FF0000"/>
                </a:solidFill>
                <a:latin typeface="Arial" panose="020B0604020202020204" pitchFamily="34" charset="0"/>
              </a:rPr>
              <a:t>D</a:t>
            </a:r>
            <a:endParaRPr lang="en-US" altLang="zh-CN" sz="5400" dirty="0">
              <a:solidFill>
                <a:srgbClr val="FF0000"/>
              </a:solidFill>
              <a:latin typeface="Arial" panose="020B0604020202020204" pitchFamily="34" charset="0"/>
            </a:endParaRPr>
          </a:p>
        </p:txBody>
      </p:sp>
      <p:sp>
        <p:nvSpPr>
          <p:cNvPr id="67598" name="矩形 279556"/>
          <p:cNvSpPr/>
          <p:nvPr/>
        </p:nvSpPr>
        <p:spPr>
          <a:xfrm>
            <a:off x="803275" y="2798445"/>
            <a:ext cx="10833100" cy="3785235"/>
          </a:xfrm>
          <a:prstGeom prst="rect">
            <a:avLst/>
          </a:prstGeom>
          <a:noFill/>
          <a:ln w="9525">
            <a:noFill/>
          </a:ln>
        </p:spPr>
        <p:txBody>
          <a:bodyPr wrap="square" anchor="ctr">
            <a:spAutoFit/>
          </a:bodyPr>
          <a:p>
            <a:pPr algn="just" fontAlgn="auto">
              <a:lnSpc>
                <a:spcPct val="100000"/>
              </a:lnSpc>
              <a:buFont typeface="Arial" panose="020B0604020202020204" pitchFamily="34" charset="0"/>
              <a:buNone/>
            </a:pP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rPr>
              <a:t>4</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rPr>
              <a:t>．“史书”记载郑和船队经过爪哇国：“行使中国历代铜钱，一般国人最喜中国青花瓷器</a:t>
            </a: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rPr>
              <a:t>……</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rPr>
              <a:t>则用铜钱买易。”材料反映了郑和下西洋促进了（     ）</a:t>
            </a:r>
            <a:endParaRPr lang="en-US" altLang="zh-CN" sz="3430" b="1">
              <a:solidFill>
                <a:srgbClr val="000000"/>
              </a:solidFill>
              <a:latin typeface="华文中宋" panose="02010600040101010101" charset="-122"/>
              <a:ea typeface="华文中宋" panose="02010600040101010101" charset="-122"/>
              <a:cs typeface="华文中宋" panose="02010600040101010101" charset="-122"/>
            </a:endParaRPr>
          </a:p>
          <a:p>
            <a:pPr algn="just" fontAlgn="auto">
              <a:lnSpc>
                <a:spcPct val="100000"/>
              </a:lnSpc>
              <a:buFont typeface="Arial" panose="020B0604020202020204" pitchFamily="34" charset="0"/>
              <a:buNone/>
            </a:pP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rPr>
              <a:t> A.</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rPr>
              <a:t>明朝国威的树立　　　           　</a:t>
            </a:r>
            <a:endParaRPr lang="zh-CN" altLang="en-US" sz="3430" b="1" dirty="0">
              <a:solidFill>
                <a:srgbClr val="000000"/>
              </a:solidFill>
              <a:latin typeface="华文中宋" panose="02010600040101010101" charset="-122"/>
              <a:ea typeface="华文中宋" panose="02010600040101010101" charset="-122"/>
              <a:cs typeface="华文中宋" panose="02010600040101010101" charset="-122"/>
            </a:endParaRPr>
          </a:p>
          <a:p>
            <a:pPr algn="just" fontAlgn="auto">
              <a:lnSpc>
                <a:spcPct val="100000"/>
              </a:lnSpc>
              <a:buFont typeface="Arial" panose="020B0604020202020204" pitchFamily="34" charset="0"/>
              <a:buNone/>
            </a:pP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rPr>
              <a:t> B.</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rPr>
              <a:t>明朝航海技术的发展</a:t>
            </a:r>
            <a:endParaRPr lang="zh-CN" altLang="en-US" sz="3430" b="1" dirty="0">
              <a:solidFill>
                <a:srgbClr val="000000"/>
              </a:solidFill>
              <a:latin typeface="华文中宋" panose="02010600040101010101" charset="-122"/>
              <a:ea typeface="华文中宋" panose="02010600040101010101" charset="-122"/>
              <a:cs typeface="华文中宋" panose="02010600040101010101" charset="-122"/>
            </a:endParaRPr>
          </a:p>
          <a:p>
            <a:pPr algn="just" fontAlgn="auto">
              <a:lnSpc>
                <a:spcPct val="100000"/>
              </a:lnSpc>
              <a:buFont typeface="Arial" panose="020B0604020202020204" pitchFamily="34" charset="0"/>
              <a:buNone/>
            </a:pP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rPr>
              <a:t> C.</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rPr>
              <a:t>中国和亚非各国的经济交流　       </a:t>
            </a:r>
            <a:endParaRPr lang="zh-CN" altLang="en-US" sz="3430" b="1" dirty="0">
              <a:solidFill>
                <a:srgbClr val="000000"/>
              </a:solidFill>
              <a:latin typeface="华文中宋" panose="02010600040101010101" charset="-122"/>
              <a:ea typeface="华文中宋" panose="02010600040101010101" charset="-122"/>
              <a:cs typeface="华文中宋" panose="02010600040101010101" charset="-122"/>
            </a:endParaRPr>
          </a:p>
          <a:p>
            <a:pPr algn="just" fontAlgn="auto">
              <a:lnSpc>
                <a:spcPct val="100000"/>
              </a:lnSpc>
              <a:buFont typeface="Arial" panose="020B0604020202020204" pitchFamily="34" charset="0"/>
              <a:buNone/>
            </a:pPr>
            <a:r>
              <a:rPr lang="en-US" altLang="zh-CN" sz="3430" b="1" dirty="0">
                <a:solidFill>
                  <a:srgbClr val="000000"/>
                </a:solidFill>
                <a:latin typeface="华文中宋" panose="02010600040101010101" charset="-122"/>
                <a:ea typeface="华文中宋" panose="02010600040101010101" charset="-122"/>
                <a:cs typeface="华文中宋" panose="02010600040101010101" charset="-122"/>
              </a:rPr>
              <a:t> D.</a:t>
            </a:r>
            <a:r>
              <a:rPr lang="zh-CN" altLang="en-US" sz="3430" b="1" dirty="0">
                <a:solidFill>
                  <a:srgbClr val="000000"/>
                </a:solidFill>
                <a:latin typeface="华文中宋" panose="02010600040101010101" charset="-122"/>
                <a:ea typeface="华文中宋" panose="02010600040101010101" charset="-122"/>
                <a:cs typeface="华文中宋" panose="02010600040101010101" charset="-122"/>
              </a:rPr>
              <a:t>中国和亚非各国的政治交往</a:t>
            </a:r>
            <a:endParaRPr lang="zh-CN" altLang="en-US" sz="3430" b="1" dirty="0">
              <a:solidFill>
                <a:srgbClr val="000000"/>
              </a:solidFill>
              <a:latin typeface="华文中宋" panose="02010600040101010101" charset="-122"/>
              <a:ea typeface="华文中宋" panose="02010600040101010101" charset="-122"/>
              <a:cs typeface="华文中宋" panose="02010600040101010101" charset="-122"/>
            </a:endParaRPr>
          </a:p>
        </p:txBody>
      </p:sp>
      <p:sp>
        <p:nvSpPr>
          <p:cNvPr id="279560" name="矩形 279559"/>
          <p:cNvSpPr/>
          <p:nvPr/>
        </p:nvSpPr>
        <p:spPr>
          <a:xfrm>
            <a:off x="8338245" y="3627634"/>
            <a:ext cx="989995" cy="1058545"/>
          </a:xfrm>
          <a:prstGeom prst="rect">
            <a:avLst/>
          </a:prstGeom>
          <a:noFill/>
          <a:ln w="9525">
            <a:noFill/>
          </a:ln>
        </p:spPr>
        <p:txBody>
          <a:bodyPr wrap="square" anchor="t">
            <a:spAutoFit/>
          </a:bodyPr>
          <a:p>
            <a:pPr defTabSz="815975">
              <a:buFont typeface="Arial" panose="020B0604020202020204" pitchFamily="34" charset="0"/>
              <a:buNone/>
            </a:pPr>
            <a:r>
              <a:rPr lang="en-US" altLang="zh-CN" sz="6285" b="1" dirty="0">
                <a:solidFill>
                  <a:srgbClr val="FF0000"/>
                </a:solidFill>
                <a:latin typeface="黑体" panose="02010609060101010101" pitchFamily="49" charset="-122"/>
                <a:ea typeface="黑体" panose="02010609060101010101" pitchFamily="49" charset="-122"/>
              </a:rPr>
              <a:t>C</a:t>
            </a:r>
            <a:endParaRPr lang="en-US" altLang="zh-CN" sz="6285" b="1" dirty="0">
              <a:solidFill>
                <a:srgbClr val="FF0000"/>
              </a:solidFill>
              <a:latin typeface="黑体" panose="02010609060101010101" pitchFamily="49" charset="-122"/>
              <a:ea typeface="黑体" panose="02010609060101010101" pitchFamily="49" charset="-122"/>
            </a:endParaRPr>
          </a:p>
        </p:txBody>
      </p:sp>
      <p:pic>
        <p:nvPicPr>
          <p:cNvPr id="12" name="图片 11" descr="8 (1)"/>
          <p:cNvPicPr>
            <a:picLocks noChangeAspect="1"/>
          </p:cNvPicPr>
          <p:nvPr/>
        </p:nvPicPr>
        <p:blipFill>
          <a:blip r:embed="rId2"/>
          <a:srcRect/>
          <a:stretch>
            <a:fillRect/>
          </a:stretch>
        </p:blipFill>
        <p:spPr>
          <a:xfrm>
            <a:off x="9495790" y="4681855"/>
            <a:ext cx="2526665" cy="2093595"/>
          </a:xfrm>
          <a:prstGeom prst="rect">
            <a:avLst/>
          </a:prstGeom>
          <a:effectLst>
            <a:softEdge rad="63500"/>
          </a:effectLst>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7598"/>
                                        </p:tgtEl>
                                        <p:attrNameLst>
                                          <p:attrName>style.visibility</p:attrName>
                                        </p:attrNameLst>
                                      </p:cBhvr>
                                      <p:to>
                                        <p:strVal val="visible"/>
                                      </p:to>
                                    </p:set>
                                    <p:animEffect transition="in" filter="wipe(down)">
                                      <p:cBhvr>
                                        <p:cTn id="13" dur="500"/>
                                        <p:tgtEl>
                                          <p:spTgt spid="6759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79560"/>
                                        </p:tgtEl>
                                        <p:attrNameLst>
                                          <p:attrName>style.visibility</p:attrName>
                                        </p:attrNameLst>
                                      </p:cBhvr>
                                      <p:to>
                                        <p:strVal val="visible"/>
                                      </p:to>
                                    </p:set>
                                    <p:animEffect transition="in" filter="blinds(horizontal)">
                                      <p:cBhvr>
                                        <p:cTn id="18" dur="500"/>
                                        <p:tgtEl>
                                          <p:spTgt spid="279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9560" grpId="0"/>
      <p:bldP spid="6759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2 (4)"/>
          <p:cNvPicPr>
            <a:picLocks noChangeAspect="1"/>
          </p:cNvPicPr>
          <p:nvPr/>
        </p:nvPicPr>
        <p:blipFill>
          <a:blip r:embed="rId1"/>
          <a:stretch>
            <a:fillRect/>
          </a:stretch>
        </p:blipFill>
        <p:spPr>
          <a:xfrm>
            <a:off x="0" y="-50165"/>
            <a:ext cx="12199620" cy="69088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descr="6 (1)"/>
          <p:cNvPicPr>
            <a:picLocks noChangeAspect="1"/>
          </p:cNvPicPr>
          <p:nvPr/>
        </p:nvPicPr>
        <p:blipFill>
          <a:blip r:embed="rId2"/>
          <a:stretch>
            <a:fillRect/>
          </a:stretch>
        </p:blipFill>
        <p:spPr>
          <a:xfrm>
            <a:off x="9158605" y="4212590"/>
            <a:ext cx="2514600" cy="742315"/>
          </a:xfrm>
          <a:prstGeom prst="rect">
            <a:avLst/>
          </a:prstGeom>
        </p:spPr>
      </p:pic>
      <p:pic>
        <p:nvPicPr>
          <p:cNvPr id="10" name="图片 9" descr="7 (1)"/>
          <p:cNvPicPr>
            <a:picLocks noChangeAspect="1"/>
          </p:cNvPicPr>
          <p:nvPr/>
        </p:nvPicPr>
        <p:blipFill>
          <a:blip r:embed="rId3"/>
          <a:stretch>
            <a:fillRect/>
          </a:stretch>
        </p:blipFill>
        <p:spPr>
          <a:xfrm>
            <a:off x="492760" y="2345055"/>
            <a:ext cx="1609090" cy="411480"/>
          </a:xfrm>
          <a:prstGeom prst="rect">
            <a:avLst/>
          </a:prstGeom>
        </p:spPr>
      </p:pic>
      <p:pic>
        <p:nvPicPr>
          <p:cNvPr id="6" name="图片 5" descr="10 (1)"/>
          <p:cNvPicPr>
            <a:picLocks noChangeAspect="1"/>
          </p:cNvPicPr>
          <p:nvPr/>
        </p:nvPicPr>
        <p:blipFill>
          <a:blip r:embed="rId4"/>
          <a:srcRect/>
          <a:stretch>
            <a:fillRect/>
          </a:stretch>
        </p:blipFill>
        <p:spPr>
          <a:xfrm>
            <a:off x="372110" y="203835"/>
            <a:ext cx="1813560" cy="1624965"/>
          </a:xfrm>
          <a:prstGeom prst="rect">
            <a:avLst/>
          </a:prstGeom>
        </p:spPr>
      </p:pic>
      <p:pic>
        <p:nvPicPr>
          <p:cNvPr id="8" name="图片 7" descr="20 (1)"/>
          <p:cNvPicPr>
            <a:picLocks noChangeAspect="1"/>
          </p:cNvPicPr>
          <p:nvPr/>
        </p:nvPicPr>
        <p:blipFill>
          <a:blip r:embed="rId5"/>
          <a:srcRect/>
          <a:stretch>
            <a:fillRect/>
          </a:stretch>
        </p:blipFill>
        <p:spPr>
          <a:xfrm>
            <a:off x="10745470" y="311150"/>
            <a:ext cx="1152525" cy="1118235"/>
          </a:xfrm>
          <a:prstGeom prst="rect">
            <a:avLst/>
          </a:prstGeom>
        </p:spPr>
      </p:pic>
      <p:pic>
        <p:nvPicPr>
          <p:cNvPr id="12" name="图片 11" descr="8 (1)"/>
          <p:cNvPicPr>
            <a:picLocks noChangeAspect="1"/>
          </p:cNvPicPr>
          <p:nvPr/>
        </p:nvPicPr>
        <p:blipFill>
          <a:blip r:embed="rId6"/>
          <a:srcRect/>
          <a:stretch>
            <a:fillRect/>
          </a:stretch>
        </p:blipFill>
        <p:spPr>
          <a:xfrm>
            <a:off x="9549130" y="4523105"/>
            <a:ext cx="2520950" cy="2089150"/>
          </a:xfrm>
          <a:prstGeom prst="rect">
            <a:avLst/>
          </a:prstGeom>
          <a:effectLst>
            <a:softEdge rad="63500"/>
          </a:effectLst>
        </p:spPr>
      </p:pic>
      <p:sp>
        <p:nvSpPr>
          <p:cNvPr id="14" name="平行四边形 13"/>
          <p:cNvSpPr/>
          <p:nvPr/>
        </p:nvSpPr>
        <p:spPr>
          <a:xfrm>
            <a:off x="5439410" y="846455"/>
            <a:ext cx="1141095" cy="58293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a:solidFill>
                  <a:schemeClr val="tx1"/>
                </a:solidFill>
              </a:rPr>
              <a:t>壹</a:t>
            </a:r>
            <a:endParaRPr lang="zh-CN" altLang="en-US" sz="3600">
              <a:solidFill>
                <a:schemeClr val="tx1"/>
              </a:solidFill>
            </a:endParaRPr>
          </a:p>
        </p:txBody>
      </p:sp>
      <p:pic>
        <p:nvPicPr>
          <p:cNvPr id="19" name="图片 18" descr="28 (1)"/>
          <p:cNvPicPr>
            <a:picLocks noChangeAspect="1"/>
          </p:cNvPicPr>
          <p:nvPr/>
        </p:nvPicPr>
        <p:blipFill>
          <a:blip r:embed="rId7"/>
          <a:stretch>
            <a:fillRect/>
          </a:stretch>
        </p:blipFill>
        <p:spPr>
          <a:xfrm>
            <a:off x="4317365" y="4384040"/>
            <a:ext cx="3065145" cy="2044700"/>
          </a:xfrm>
          <a:prstGeom prst="rect">
            <a:avLst/>
          </a:prstGeom>
        </p:spPr>
      </p:pic>
      <p:pic>
        <p:nvPicPr>
          <p:cNvPr id="3" name="图片 2" descr="2 (1)"/>
          <p:cNvPicPr>
            <a:picLocks noChangeAspect="1"/>
          </p:cNvPicPr>
          <p:nvPr/>
        </p:nvPicPr>
        <p:blipFill>
          <a:blip r:embed="rId8"/>
          <a:stretch>
            <a:fillRect/>
          </a:stretch>
        </p:blipFill>
        <p:spPr>
          <a:xfrm>
            <a:off x="151765" y="5607685"/>
            <a:ext cx="11918315" cy="1250315"/>
          </a:xfrm>
          <a:prstGeom prst="rect">
            <a:avLst/>
          </a:prstGeom>
        </p:spPr>
      </p:pic>
      <p:sp>
        <p:nvSpPr>
          <p:cNvPr id="4" name="横卷形 3"/>
          <p:cNvSpPr/>
          <p:nvPr/>
        </p:nvSpPr>
        <p:spPr>
          <a:xfrm>
            <a:off x="841375" y="1429385"/>
            <a:ext cx="10620375" cy="320992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r>
              <a:rPr lang="zh-CN" altLang="zh-CN" sz="6600" b="1">
                <a:solidFill>
                  <a:schemeClr val="tx1"/>
                </a:solidFill>
                <a:latin typeface="华文行楷" panose="02010800040101010101" charset="-122"/>
                <a:ea typeface="华文行楷" panose="02010800040101010101" charset="-122"/>
                <a:cs typeface="华文行楷" panose="02010800040101010101" charset="-122"/>
              </a:rPr>
              <a:t>长帆破浪，四方宾服</a:t>
            </a:r>
            <a:endParaRPr lang="zh-CN" altLang="zh-CN" sz="6600" b="1">
              <a:solidFill>
                <a:schemeClr val="tx1"/>
              </a:solidFill>
              <a:latin typeface="华文行楷" panose="02010800040101010101" charset="-122"/>
              <a:ea typeface="华文行楷" panose="02010800040101010101" charset="-122"/>
              <a:cs typeface="华文行楷" panose="02010800040101010101" charset="-122"/>
            </a:endParaRPr>
          </a:p>
          <a:p>
            <a:pPr algn="ctr">
              <a:lnSpc>
                <a:spcPct val="130000"/>
              </a:lnSpc>
            </a:pPr>
            <a:r>
              <a:rPr lang="en-US" altLang="zh-CN" sz="5400" b="1">
                <a:solidFill>
                  <a:schemeClr val="tx1"/>
                </a:solidFill>
                <a:latin typeface="华文行楷" panose="02010800040101010101" charset="-122"/>
                <a:ea typeface="华文行楷" panose="02010800040101010101" charset="-122"/>
                <a:cs typeface="华文行楷" panose="02010800040101010101" charset="-122"/>
              </a:rPr>
              <a:t>                       ——</a:t>
            </a:r>
            <a:r>
              <a:rPr lang="zh-CN" altLang="en-US" sz="5400" b="1">
                <a:solidFill>
                  <a:schemeClr val="tx1"/>
                </a:solidFill>
                <a:latin typeface="华文行楷" panose="02010800040101010101" charset="-122"/>
                <a:ea typeface="华文行楷" panose="02010800040101010101" charset="-122"/>
                <a:cs typeface="华文行楷" panose="02010800040101010101" charset="-122"/>
              </a:rPr>
              <a:t>郑和下西洋</a:t>
            </a:r>
            <a:endParaRPr lang="zh-CN" altLang="en-US" sz="5400" b="1">
              <a:solidFill>
                <a:schemeClr val="tx1"/>
              </a:solidFill>
              <a:latin typeface="华文行楷" panose="02010800040101010101" charset="-122"/>
              <a:ea typeface="华文行楷" panose="02010800040101010101" charset="-122"/>
              <a:cs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14605"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2 (1)"/>
          <p:cNvPicPr>
            <a:picLocks noChangeAspect="1"/>
          </p:cNvPicPr>
          <p:nvPr/>
        </p:nvPicPr>
        <p:blipFill>
          <a:blip r:embed="rId2"/>
          <a:stretch>
            <a:fillRect/>
          </a:stretch>
        </p:blipFill>
        <p:spPr>
          <a:xfrm>
            <a:off x="151765" y="5571490"/>
            <a:ext cx="11918315" cy="1250315"/>
          </a:xfrm>
          <a:prstGeom prst="rect">
            <a:avLst/>
          </a:prstGeom>
        </p:spPr>
      </p:pic>
      <p:pic>
        <p:nvPicPr>
          <p:cNvPr id="6" name="图片 5" descr="IMG_7079(20210516-201910)"/>
          <p:cNvPicPr>
            <a:picLocks noChangeAspect="1"/>
          </p:cNvPicPr>
          <p:nvPr/>
        </p:nvPicPr>
        <p:blipFill>
          <a:blip r:embed="rId3"/>
          <a:stretch>
            <a:fillRect/>
          </a:stretch>
        </p:blipFill>
        <p:spPr>
          <a:xfrm>
            <a:off x="1091565" y="943610"/>
            <a:ext cx="3872230" cy="4712335"/>
          </a:xfrm>
          <a:prstGeom prst="rect">
            <a:avLst/>
          </a:prstGeom>
        </p:spPr>
      </p:pic>
      <p:sp>
        <p:nvSpPr>
          <p:cNvPr id="4" name="圆角矩形 3"/>
          <p:cNvSpPr/>
          <p:nvPr/>
        </p:nvSpPr>
        <p:spPr>
          <a:xfrm>
            <a:off x="5635625" y="524510"/>
            <a:ext cx="5448935" cy="498665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5767070" y="653415"/>
            <a:ext cx="5448300" cy="5292725"/>
          </a:xfrm>
          <a:prstGeom prst="rect">
            <a:avLst/>
          </a:prstGeom>
          <a:noFill/>
        </p:spPr>
        <p:txBody>
          <a:bodyPr wrap="square" rtlCol="0">
            <a:spAutoFit/>
          </a:bodyPr>
          <a:p>
            <a:r>
              <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郑和，回族人</a:t>
            </a:r>
            <a:r>
              <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a:t>
            </a:r>
            <a:r>
              <a:rPr lang="en-US" altLang="zh-CN"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1371-1433</a:t>
            </a:r>
            <a:r>
              <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a:t>
            </a:r>
            <a:endPar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a:p>
            <a:r>
              <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原名马和，小名三宝，是明朝著名的航海英雄、外交家。</a:t>
            </a:r>
            <a:endPar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a:p>
            <a:r>
              <a:rPr lang="en-US" altLang="zh-CN"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a:t>
            </a:r>
            <a:r>
              <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经历磨难，性情坚毅；</a:t>
            </a:r>
            <a:endPar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a:p>
            <a:r>
              <a:rPr lang="en-US" altLang="zh-CN"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a:t>
            </a:r>
            <a:r>
              <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懂兵法，有谋略，英勇</a:t>
            </a:r>
            <a:endPar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a:p>
            <a:r>
              <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    善战，具有军事指挥才能；</a:t>
            </a:r>
            <a:endPar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a:p>
            <a:r>
              <a:rPr lang="en-US" altLang="zh-CN"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a:t>
            </a:r>
            <a:r>
              <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具有一定航海造船知识；</a:t>
            </a:r>
            <a:endPar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a:p>
            <a:r>
              <a:rPr lang="en-US" altLang="zh-CN"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a:t>
            </a:r>
            <a:r>
              <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熟悉伊斯兰教地区习俗；</a:t>
            </a:r>
            <a:endPar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a:p>
            <a:r>
              <a:rPr lang="en-US" altLang="zh-CN"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a:t>
            </a:r>
            <a:r>
              <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屡建战功，深得明成祖的  </a:t>
            </a:r>
            <a:endPar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a:p>
            <a:r>
              <a:rPr lang="zh-CN" altLang="en-US" sz="32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    信任。</a:t>
            </a:r>
            <a:endParaRPr lang="zh-CN" altLang="en-US"/>
          </a:p>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1"/>
          <p:cNvPicPr>
            <a:picLocks noChangeAspect="1"/>
          </p:cNvPicPr>
          <p:nvPr/>
        </p:nvPicPr>
        <p:blipFill>
          <a:blip r:embed="rId1" cstate="print"/>
          <a:stretch>
            <a:fillRect/>
          </a:stretch>
        </p:blipFill>
        <p:spPr>
          <a:xfrm>
            <a:off x="635" y="510540"/>
            <a:ext cx="12214225" cy="6431915"/>
          </a:xfrm>
          <a:prstGeom prst="rect">
            <a:avLst/>
          </a:prstGeom>
        </p:spPr>
      </p:pic>
      <p:sp>
        <p:nvSpPr>
          <p:cNvPr id="32770" name="AutoShape 14"/>
          <p:cNvSpPr/>
          <p:nvPr/>
        </p:nvSpPr>
        <p:spPr>
          <a:xfrm>
            <a:off x="10703388" y="2389776"/>
            <a:ext cx="192439" cy="130261"/>
          </a:xfrm>
          <a:prstGeom prst="flowChartConnector">
            <a:avLst/>
          </a:prstGeom>
          <a:solidFill>
            <a:srgbClr val="FF0000"/>
          </a:solidFill>
          <a:ln w="9525" cap="flat" cmpd="sng">
            <a:solidFill>
              <a:schemeClr val="tx1"/>
            </a:solidFill>
            <a:prstDash val="solid"/>
            <a:headEnd type="none" w="med" len="med"/>
            <a:tailEnd type="none" w="med" len="med"/>
          </a:ln>
        </p:spPr>
        <p:txBody>
          <a:bodyPr wrap="none" lIns="91440" tIns="45720" rIns="91440" bIns="45720" anchor="ctr"/>
          <a:lstStyle/>
          <a:p>
            <a:pPr lvl="0" eaLnBrk="1" hangingPunct="1"/>
            <a:endParaRPr lang="zh-CN" altLang="en-US" sz="2000" dirty="0">
              <a:latin typeface="Arial" panose="020B0604020202020204" pitchFamily="34" charset="0"/>
              <a:ea typeface="宋体" panose="02010600030101010101" pitchFamily="2" charset="-122"/>
            </a:endParaRPr>
          </a:p>
        </p:txBody>
      </p:sp>
      <p:sp>
        <p:nvSpPr>
          <p:cNvPr id="32771" name="AutoShape 15"/>
          <p:cNvSpPr/>
          <p:nvPr/>
        </p:nvSpPr>
        <p:spPr>
          <a:xfrm>
            <a:off x="1296176" y="3104064"/>
            <a:ext cx="192439" cy="130260"/>
          </a:xfrm>
          <a:prstGeom prst="flowChartConnector">
            <a:avLst/>
          </a:prstGeom>
          <a:solidFill>
            <a:srgbClr val="FF0000"/>
          </a:solidFill>
          <a:ln w="9525" cap="flat" cmpd="sng">
            <a:solidFill>
              <a:schemeClr val="tx1"/>
            </a:solidFill>
            <a:prstDash val="solid"/>
            <a:headEnd type="none" w="med" len="med"/>
            <a:tailEnd type="none" w="med" len="med"/>
          </a:ln>
        </p:spPr>
        <p:txBody>
          <a:bodyPr wrap="none" lIns="91440" tIns="45720" rIns="91440" bIns="45720" anchor="ctr"/>
          <a:lstStyle/>
          <a:p>
            <a:pPr lvl="0" eaLnBrk="1" hangingPunct="1"/>
            <a:endParaRPr lang="zh-CN" altLang="en-US" sz="2000" dirty="0">
              <a:latin typeface="Arial" panose="020B0604020202020204" pitchFamily="34" charset="0"/>
              <a:ea typeface="宋体" panose="02010600030101010101" pitchFamily="2" charset="-122"/>
            </a:endParaRPr>
          </a:p>
        </p:txBody>
      </p:sp>
      <p:sp>
        <p:nvSpPr>
          <p:cNvPr id="32772" name="AutoShape 16"/>
          <p:cNvSpPr/>
          <p:nvPr/>
        </p:nvSpPr>
        <p:spPr>
          <a:xfrm>
            <a:off x="1008313" y="5246928"/>
            <a:ext cx="192439" cy="130261"/>
          </a:xfrm>
          <a:prstGeom prst="flowChartConnector">
            <a:avLst/>
          </a:prstGeom>
          <a:solidFill>
            <a:srgbClr val="FF0000"/>
          </a:solidFill>
          <a:ln w="9525" cap="flat" cmpd="sng">
            <a:solidFill>
              <a:schemeClr val="tx1"/>
            </a:solidFill>
            <a:prstDash val="solid"/>
            <a:headEnd type="none" w="med" len="med"/>
            <a:tailEnd type="none" w="med" len="med"/>
          </a:ln>
        </p:spPr>
        <p:txBody>
          <a:bodyPr wrap="none" lIns="91440" tIns="45720" rIns="91440" bIns="45720" anchor="ctr"/>
          <a:lstStyle/>
          <a:p>
            <a:pPr lvl="0" eaLnBrk="1" hangingPunct="1"/>
            <a:endParaRPr lang="zh-CN" altLang="en-US" sz="2000" dirty="0">
              <a:latin typeface="Arial" panose="020B0604020202020204" pitchFamily="34" charset="0"/>
              <a:ea typeface="宋体" panose="02010600030101010101" pitchFamily="2" charset="-122"/>
            </a:endParaRPr>
          </a:p>
        </p:txBody>
      </p:sp>
      <p:sp>
        <p:nvSpPr>
          <p:cNvPr id="32773" name="AutoShape 17"/>
          <p:cNvSpPr/>
          <p:nvPr/>
        </p:nvSpPr>
        <p:spPr>
          <a:xfrm>
            <a:off x="814285" y="5377188"/>
            <a:ext cx="190848" cy="130260"/>
          </a:xfrm>
          <a:prstGeom prst="flowChartConnector">
            <a:avLst/>
          </a:prstGeom>
          <a:solidFill>
            <a:srgbClr val="FF0000"/>
          </a:solidFill>
          <a:ln w="9525" cap="flat" cmpd="sng">
            <a:solidFill>
              <a:schemeClr val="tx1"/>
            </a:solidFill>
            <a:prstDash val="solid"/>
            <a:headEnd type="none" w="med" len="med"/>
            <a:tailEnd type="none" w="med" len="med"/>
          </a:ln>
        </p:spPr>
        <p:txBody>
          <a:bodyPr wrap="none" lIns="91440" tIns="45720" rIns="91440" bIns="45720" anchor="ctr"/>
          <a:lstStyle/>
          <a:p>
            <a:pPr lvl="0" eaLnBrk="1" hangingPunct="1"/>
            <a:endParaRPr lang="zh-CN" altLang="en-US" sz="2000" dirty="0">
              <a:latin typeface="Arial" panose="020B0604020202020204" pitchFamily="34" charset="0"/>
              <a:ea typeface="宋体" panose="02010600030101010101" pitchFamily="2" charset="-122"/>
            </a:endParaRPr>
          </a:p>
        </p:txBody>
      </p:sp>
      <p:sp>
        <p:nvSpPr>
          <p:cNvPr id="32774" name="AutoShape 18"/>
          <p:cNvSpPr/>
          <p:nvPr/>
        </p:nvSpPr>
        <p:spPr>
          <a:xfrm>
            <a:off x="1" y="5896800"/>
            <a:ext cx="192439" cy="130261"/>
          </a:xfrm>
          <a:prstGeom prst="flowChartConnector">
            <a:avLst/>
          </a:prstGeom>
          <a:solidFill>
            <a:srgbClr val="FF0000"/>
          </a:solidFill>
          <a:ln w="9525" cap="flat" cmpd="sng">
            <a:solidFill>
              <a:schemeClr val="tx1"/>
            </a:solidFill>
            <a:prstDash val="solid"/>
            <a:headEnd type="none" w="med" len="med"/>
            <a:tailEnd type="none" w="med" len="med"/>
          </a:ln>
        </p:spPr>
        <p:txBody>
          <a:bodyPr wrap="none" lIns="91440" tIns="45720" rIns="91440" bIns="45720" anchor="ctr"/>
          <a:lstStyle/>
          <a:p>
            <a:pPr lvl="0" eaLnBrk="1" hangingPunct="1"/>
            <a:endParaRPr lang="zh-CN" altLang="en-US" sz="2000" dirty="0">
              <a:latin typeface="Arial" panose="020B0604020202020204" pitchFamily="34" charset="0"/>
              <a:ea typeface="宋体" panose="02010600030101010101" pitchFamily="2" charset="-122"/>
            </a:endParaRPr>
          </a:p>
        </p:txBody>
      </p:sp>
      <p:sp>
        <p:nvSpPr>
          <p:cNvPr id="32775" name="Text Box 19"/>
          <p:cNvSpPr txBox="1"/>
          <p:nvPr/>
        </p:nvSpPr>
        <p:spPr>
          <a:xfrm>
            <a:off x="9647363" y="2195101"/>
            <a:ext cx="1439312" cy="398780"/>
          </a:xfrm>
          <a:prstGeom prst="rect">
            <a:avLst/>
          </a:prstGeom>
          <a:noFill/>
          <a:ln w="9525">
            <a:noFill/>
            <a:miter/>
          </a:ln>
        </p:spPr>
        <p:txBody>
          <a:bodyPr lIns="91440" tIns="45720" rIns="91440" bIns="45720">
            <a:spAutoFit/>
          </a:bodyPr>
          <a:lstStyle/>
          <a:p>
            <a:pPr lvl="0" algn="l" eaLnBrk="1" hangingPunct="1">
              <a:spcBef>
                <a:spcPct val="50000"/>
              </a:spcBef>
            </a:pPr>
            <a:r>
              <a:rPr lang="zh-CN" altLang="en-US" sz="2000" b="1" dirty="0">
                <a:solidFill>
                  <a:srgbClr val="FF0000"/>
                </a:solidFill>
                <a:latin typeface="Arial" panose="020B0604020202020204" pitchFamily="34" charset="0"/>
                <a:ea typeface="黑体" panose="02010609060101010101" pitchFamily="49" charset="-122"/>
              </a:rPr>
              <a:t>刘家港</a:t>
            </a:r>
            <a:endParaRPr lang="zh-CN" altLang="en-US" sz="2000" b="1" dirty="0">
              <a:solidFill>
                <a:srgbClr val="FF0000"/>
              </a:solidFill>
              <a:latin typeface="Arial" panose="020B0604020202020204" pitchFamily="34" charset="0"/>
              <a:ea typeface="黑体" panose="02010609060101010101" pitchFamily="49" charset="-122"/>
            </a:endParaRPr>
          </a:p>
        </p:txBody>
      </p:sp>
      <p:sp>
        <p:nvSpPr>
          <p:cNvPr id="32776" name="Text Box 20"/>
          <p:cNvSpPr txBox="1"/>
          <p:nvPr/>
        </p:nvSpPr>
        <p:spPr>
          <a:xfrm>
            <a:off x="1296176" y="2779128"/>
            <a:ext cx="863587" cy="398780"/>
          </a:xfrm>
          <a:prstGeom prst="rect">
            <a:avLst/>
          </a:prstGeom>
          <a:noFill/>
          <a:ln w="9525">
            <a:noFill/>
            <a:miter/>
          </a:ln>
        </p:spPr>
        <p:txBody>
          <a:bodyPr lIns="91440" tIns="45720" rIns="91440" bIns="45720">
            <a:spAutoFit/>
          </a:bodyPr>
          <a:lstStyle/>
          <a:p>
            <a:pPr lvl="0" algn="l" eaLnBrk="1" hangingPunct="1">
              <a:spcBef>
                <a:spcPct val="50000"/>
              </a:spcBef>
            </a:pPr>
            <a:r>
              <a:rPr lang="zh-CN" altLang="en-US" sz="2000" b="1" dirty="0">
                <a:solidFill>
                  <a:srgbClr val="FF0000"/>
                </a:solidFill>
                <a:latin typeface="Arial" panose="020B0604020202020204" pitchFamily="34" charset="0"/>
                <a:ea typeface="黑体" panose="02010609060101010101" pitchFamily="49" charset="-122"/>
              </a:rPr>
              <a:t>天方</a:t>
            </a:r>
            <a:endParaRPr lang="zh-CN" altLang="en-US" sz="2000" b="1" dirty="0">
              <a:solidFill>
                <a:srgbClr val="FF0000"/>
              </a:solidFill>
              <a:latin typeface="Arial" panose="020B0604020202020204" pitchFamily="34" charset="0"/>
              <a:ea typeface="黑体" panose="02010609060101010101" pitchFamily="49" charset="-122"/>
            </a:endParaRPr>
          </a:p>
        </p:txBody>
      </p:sp>
      <p:sp>
        <p:nvSpPr>
          <p:cNvPr id="32777" name="Text Box 21"/>
          <p:cNvSpPr txBox="1"/>
          <p:nvPr/>
        </p:nvSpPr>
        <p:spPr>
          <a:xfrm>
            <a:off x="0" y="4857575"/>
            <a:ext cx="1584039" cy="316865"/>
          </a:xfrm>
          <a:prstGeom prst="rect">
            <a:avLst/>
          </a:prstGeom>
          <a:noFill/>
          <a:ln w="9525">
            <a:noFill/>
            <a:miter/>
          </a:ln>
        </p:spPr>
        <p:txBody>
          <a:bodyPr lIns="91440" tIns="45720" rIns="91440" bIns="45720">
            <a:spAutoFit/>
          </a:bodyPr>
          <a:lstStyle/>
          <a:p>
            <a:pPr lvl="0" algn="l" eaLnBrk="1" hangingPunct="1">
              <a:spcBef>
                <a:spcPct val="50000"/>
              </a:spcBef>
            </a:pPr>
            <a:r>
              <a:rPr lang="zh-CN" altLang="en-US" sz="1465" b="1" dirty="0">
                <a:solidFill>
                  <a:srgbClr val="FF0000"/>
                </a:solidFill>
                <a:latin typeface="Arial" panose="020B0604020202020204" pitchFamily="34" charset="0"/>
                <a:ea typeface="黑体" panose="02010609060101010101" pitchFamily="49" charset="-122"/>
              </a:rPr>
              <a:t>木骨都束</a:t>
            </a:r>
            <a:endParaRPr lang="zh-CN" altLang="en-US" sz="1465" b="1" dirty="0">
              <a:solidFill>
                <a:srgbClr val="FF0000"/>
              </a:solidFill>
              <a:latin typeface="Arial" panose="020B0604020202020204" pitchFamily="34" charset="0"/>
              <a:ea typeface="黑体" panose="02010609060101010101" pitchFamily="49" charset="-122"/>
            </a:endParaRPr>
          </a:p>
        </p:txBody>
      </p:sp>
      <p:sp>
        <p:nvSpPr>
          <p:cNvPr id="32778" name="Text Box 22"/>
          <p:cNvSpPr txBox="1"/>
          <p:nvPr/>
        </p:nvSpPr>
        <p:spPr>
          <a:xfrm>
            <a:off x="0" y="5636277"/>
            <a:ext cx="1440903" cy="316865"/>
          </a:xfrm>
          <a:prstGeom prst="rect">
            <a:avLst/>
          </a:prstGeom>
          <a:noFill/>
          <a:ln w="9525">
            <a:noFill/>
            <a:miter/>
          </a:ln>
        </p:spPr>
        <p:txBody>
          <a:bodyPr lIns="91440" tIns="45720" rIns="91440" bIns="45720">
            <a:spAutoFit/>
          </a:bodyPr>
          <a:lstStyle/>
          <a:p>
            <a:pPr lvl="0" algn="l" eaLnBrk="1" hangingPunct="1">
              <a:spcBef>
                <a:spcPct val="50000"/>
              </a:spcBef>
            </a:pPr>
            <a:r>
              <a:rPr lang="zh-CN" altLang="en-US" sz="1465" b="1" dirty="0">
                <a:solidFill>
                  <a:srgbClr val="FF0000"/>
                </a:solidFill>
                <a:latin typeface="Arial" panose="020B0604020202020204" pitchFamily="34" charset="0"/>
                <a:ea typeface="黑体" panose="02010609060101010101" pitchFamily="49" charset="-122"/>
              </a:rPr>
              <a:t>慢八撒</a:t>
            </a:r>
            <a:endParaRPr lang="zh-CN" altLang="en-US" sz="1465" b="1" dirty="0">
              <a:solidFill>
                <a:srgbClr val="FF0000"/>
              </a:solidFill>
              <a:latin typeface="Arial" panose="020B0604020202020204" pitchFamily="34" charset="0"/>
              <a:ea typeface="黑体" panose="02010609060101010101" pitchFamily="49" charset="-122"/>
            </a:endParaRPr>
          </a:p>
        </p:txBody>
      </p:sp>
      <p:sp>
        <p:nvSpPr>
          <p:cNvPr id="32779" name="Text Box 23"/>
          <p:cNvSpPr txBox="1"/>
          <p:nvPr/>
        </p:nvSpPr>
        <p:spPr>
          <a:xfrm>
            <a:off x="0" y="5116665"/>
            <a:ext cx="1631749" cy="316865"/>
          </a:xfrm>
          <a:prstGeom prst="rect">
            <a:avLst/>
          </a:prstGeom>
          <a:noFill/>
          <a:ln w="9525">
            <a:noFill/>
            <a:miter/>
          </a:ln>
        </p:spPr>
        <p:txBody>
          <a:bodyPr lIns="91440" tIns="45720" rIns="91440" bIns="45720">
            <a:spAutoFit/>
          </a:bodyPr>
          <a:lstStyle/>
          <a:p>
            <a:pPr lvl="0" algn="l" eaLnBrk="1" hangingPunct="1">
              <a:spcBef>
                <a:spcPct val="50000"/>
              </a:spcBef>
            </a:pPr>
            <a:r>
              <a:rPr lang="zh-CN" altLang="en-US" sz="1465" b="1" dirty="0">
                <a:solidFill>
                  <a:srgbClr val="FF0000"/>
                </a:solidFill>
                <a:latin typeface="Arial" panose="020B0604020202020204" pitchFamily="34" charset="0"/>
                <a:ea typeface="黑体" panose="02010609060101010101" pitchFamily="49" charset="-122"/>
              </a:rPr>
              <a:t>不剌哇</a:t>
            </a:r>
            <a:endParaRPr lang="zh-CN" altLang="en-US" sz="1465" b="1" dirty="0">
              <a:solidFill>
                <a:srgbClr val="FF0000"/>
              </a:solidFill>
              <a:latin typeface="Arial" panose="020B0604020202020204" pitchFamily="34" charset="0"/>
              <a:ea typeface="黑体" panose="02010609060101010101" pitchFamily="49" charset="-122"/>
            </a:endParaRPr>
          </a:p>
        </p:txBody>
      </p:sp>
      <p:sp>
        <p:nvSpPr>
          <p:cNvPr id="81944" name="AutoShape 24" descr="紫色网格"/>
          <p:cNvSpPr/>
          <p:nvPr/>
        </p:nvSpPr>
        <p:spPr>
          <a:xfrm>
            <a:off x="10703388" y="5182513"/>
            <a:ext cx="768163" cy="389351"/>
          </a:xfrm>
          <a:prstGeom prst="flowChartConnector">
            <a:avLst/>
          </a:prstGeom>
          <a:blipFill rotWithShape="1">
            <a:blip r:embed="rId2" cstate="print"/>
          </a:blipFill>
          <a:ln w="9525" cap="flat" cmpd="sng">
            <a:solidFill>
              <a:srgbClr val="CC0066"/>
            </a:solidFill>
            <a:prstDash val="solid"/>
            <a:headEnd type="none" w="med" len="med"/>
            <a:tailEnd type="none" w="med" len="med"/>
          </a:ln>
        </p:spPr>
        <p:txBody>
          <a:bodyPr wrap="none" lIns="91440" tIns="45720" rIns="91440" bIns="45720" anchor="ctr"/>
          <a:lstStyle/>
          <a:p>
            <a:pPr lvl="0" eaLnBrk="1" hangingPunct="1"/>
            <a:endParaRPr lang="zh-CN" altLang="en-US" sz="2000" dirty="0">
              <a:latin typeface="Arial" panose="020B0604020202020204" pitchFamily="34" charset="0"/>
              <a:ea typeface="宋体" panose="02010600030101010101" pitchFamily="2" charset="-122"/>
            </a:endParaRPr>
          </a:p>
        </p:txBody>
      </p:sp>
      <p:sp>
        <p:nvSpPr>
          <p:cNvPr id="81945" name="Text Box 25"/>
          <p:cNvSpPr txBox="1"/>
          <p:nvPr/>
        </p:nvSpPr>
        <p:spPr>
          <a:xfrm>
            <a:off x="9744377" y="4987836"/>
            <a:ext cx="1537915" cy="789305"/>
          </a:xfrm>
          <a:prstGeom prst="rect">
            <a:avLst/>
          </a:prstGeom>
          <a:solidFill>
            <a:schemeClr val="bg1"/>
          </a:solidFill>
          <a:ln w="9525">
            <a:noFill/>
            <a:miter/>
          </a:ln>
        </p:spPr>
        <p:txBody>
          <a:bodyPr lIns="91440" tIns="45720" rIns="91440" bIns="45720">
            <a:spAutoFit/>
          </a:bodyPr>
          <a:lstStyle/>
          <a:p>
            <a:pPr lvl="0" eaLnBrk="1" hangingPunct="1">
              <a:spcBef>
                <a:spcPct val="50000"/>
              </a:spcBef>
            </a:pPr>
            <a:r>
              <a:rPr lang="zh-CN" altLang="en-US" sz="4535" b="1" dirty="0">
                <a:solidFill>
                  <a:srgbClr val="FF0000"/>
                </a:solidFill>
                <a:latin typeface="Arial" panose="020B0604020202020204" pitchFamily="34" charset="0"/>
                <a:ea typeface="黑体" panose="02010609060101010101" pitchFamily="49" charset="-122"/>
              </a:rPr>
              <a:t>文莱</a:t>
            </a:r>
            <a:endParaRPr lang="zh-CN" altLang="en-US" sz="4535" b="1" dirty="0">
              <a:solidFill>
                <a:srgbClr val="FF0000"/>
              </a:solidFill>
              <a:latin typeface="Arial" panose="020B0604020202020204" pitchFamily="34" charset="0"/>
              <a:ea typeface="黑体" panose="02010609060101010101" pitchFamily="49" charset="-122"/>
            </a:endParaRPr>
          </a:p>
        </p:txBody>
      </p:sp>
      <p:sp>
        <p:nvSpPr>
          <p:cNvPr id="81946" name="Line 26"/>
          <p:cNvSpPr/>
          <p:nvPr/>
        </p:nvSpPr>
        <p:spPr>
          <a:xfrm flipH="1">
            <a:off x="4176388" y="5311343"/>
            <a:ext cx="5663412" cy="0"/>
          </a:xfrm>
          <a:prstGeom prst="line">
            <a:avLst/>
          </a:prstGeom>
          <a:ln w="76200" cap="flat" cmpd="sng">
            <a:solidFill>
              <a:srgbClr val="CC0066"/>
            </a:solidFill>
            <a:prstDash val="solid"/>
            <a:headEnd type="none" w="med" len="med"/>
            <a:tailEnd type="triangle" w="med" len="med"/>
          </a:ln>
        </p:spPr>
        <p:txBody>
          <a:bodyPr lIns="91440" tIns="45720" rIns="91440" bIns="45720"/>
          <a:lstStyle/>
          <a:p>
            <a:endParaRPr lang="zh-CN" altLang="en-US" sz="2000" dirty="0"/>
          </a:p>
        </p:txBody>
      </p:sp>
      <p:sp>
        <p:nvSpPr>
          <p:cNvPr id="120851" name="Oval 19"/>
          <p:cNvSpPr/>
          <p:nvPr/>
        </p:nvSpPr>
        <p:spPr>
          <a:xfrm>
            <a:off x="990843" y="3977641"/>
            <a:ext cx="10261256" cy="2062703"/>
          </a:xfrm>
          <a:prstGeom prst="ellipse">
            <a:avLst/>
          </a:prstGeom>
          <a:solidFill>
            <a:schemeClr val="accent1">
              <a:alpha val="0"/>
            </a:schemeClr>
          </a:solidFill>
          <a:ln w="76200" cap="flat" cmpd="sng">
            <a:solidFill>
              <a:srgbClr val="FFFF00"/>
            </a:solidFill>
            <a:prstDash val="solid"/>
            <a:headEnd type="none" w="med" len="med"/>
            <a:tailEnd type="none" w="med" len="med"/>
          </a:ln>
        </p:spPr>
        <p:txBody>
          <a:bodyPr wrap="none" lIns="91440" tIns="45720" rIns="91440" bIns="45720" anchor="ctr"/>
          <a:lstStyle/>
          <a:p>
            <a:pPr lvl="0" algn="l" eaLnBrk="1" hangingPunct="1"/>
            <a:endParaRPr lang="zh-CN" altLang="zh-CN" sz="4135" dirty="0">
              <a:solidFill>
                <a:srgbClr val="0000FF"/>
              </a:solidFill>
              <a:latin typeface="Arial" panose="020B0604020202020204" pitchFamily="34" charset="0"/>
              <a:ea typeface="隶书" panose="02010509060101010101" charset="-122"/>
            </a:endParaRPr>
          </a:p>
        </p:txBody>
      </p:sp>
      <p:sp>
        <p:nvSpPr>
          <p:cNvPr id="5" name="文本框 4"/>
          <p:cNvSpPr txBox="1">
            <a:spLocks noChangeArrowheads="1"/>
          </p:cNvSpPr>
          <p:nvPr/>
        </p:nvSpPr>
        <p:spPr bwMode="auto">
          <a:xfrm>
            <a:off x="3966483" y="4637673"/>
            <a:ext cx="3941009" cy="974090"/>
          </a:xfrm>
          <a:prstGeom prst="rect">
            <a:avLst/>
          </a:prstGeom>
          <a:solidFill>
            <a:srgbClr val="FFFF00"/>
          </a:solidFill>
          <a:ln>
            <a:noFill/>
          </a:ln>
        </p:spPr>
        <p:txBody>
          <a:bodyPr lIns="91440" tIns="45720" rIns="91440" bIns="457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5735" b="1" dirty="0" smtClean="0">
                <a:solidFill>
                  <a:srgbClr val="FF0000"/>
                </a:solidFill>
                <a:effectLst>
                  <a:outerShdw blurRad="38100" dist="38100" dir="2700000" algn="tl">
                    <a:srgbClr val="FFFFFF"/>
                  </a:outerShdw>
                </a:effectLst>
                <a:latin typeface="黑体" panose="02010609060101010101" pitchFamily="49" charset="-122"/>
                <a:ea typeface="黑体" panose="02010609060101010101" pitchFamily="49" charset="-122"/>
              </a:rPr>
              <a:t>西洋</a:t>
            </a:r>
            <a:endParaRPr lang="zh-CN" altLang="en-US" sz="5735" b="1" dirty="0" smtClean="0">
              <a:solidFill>
                <a:srgbClr val="FF0000"/>
              </a:solidFill>
              <a:effectLst>
                <a:outerShdw blurRad="38100" dist="38100" dir="2700000" algn="tl">
                  <a:srgbClr val="FFFFFF"/>
                </a:outerShdw>
              </a:effectLst>
              <a:latin typeface="黑体" panose="02010609060101010101" pitchFamily="49" charset="-122"/>
              <a:ea typeface="黑体" panose="02010609060101010101" pitchFamily="49" charset="-122"/>
            </a:endParaRPr>
          </a:p>
        </p:txBody>
      </p:sp>
      <p:grpSp>
        <p:nvGrpSpPr>
          <p:cNvPr id="3" name="组合 21"/>
          <p:cNvGrpSpPr/>
          <p:nvPr/>
        </p:nvGrpSpPr>
        <p:grpSpPr>
          <a:xfrm>
            <a:off x="1219537" y="1541901"/>
            <a:ext cx="10181613" cy="1056519"/>
            <a:chOff x="916" y="8415"/>
            <a:chExt cx="17529" cy="2294"/>
          </a:xfrm>
          <a:solidFill>
            <a:srgbClr val="FF6600"/>
          </a:solidFill>
        </p:grpSpPr>
        <p:sp>
          <p:nvSpPr>
            <p:cNvPr id="20" name="圆角矩形 19"/>
            <p:cNvSpPr/>
            <p:nvPr/>
          </p:nvSpPr>
          <p:spPr>
            <a:xfrm>
              <a:off x="916" y="8415"/>
              <a:ext cx="17529" cy="229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ltLang="zh-CN" sz="3735" b="1" dirty="0">
                <a:solidFill>
                  <a:schemeClr val="tx1"/>
                </a:solidFill>
                <a:latin typeface="方正硬笔楷书简体" panose="03000509000000000000" charset="-122"/>
                <a:ea typeface="方正硬笔楷书简体" panose="03000509000000000000" charset="-122"/>
              </a:endParaRPr>
            </a:p>
          </p:txBody>
        </p:sp>
        <p:pic>
          <p:nvPicPr>
            <p:cNvPr id="21" name="图片 20"/>
            <p:cNvPicPr>
              <a:picLocks noChangeAspect="1"/>
            </p:cNvPicPr>
            <p:nvPr/>
          </p:nvPicPr>
          <p:blipFill>
            <a:blip r:embed="rId3" cstate="print">
              <a:clrChange>
                <a:clrFrom>
                  <a:srgbClr val="8FE43C">
                    <a:alpha val="100000"/>
                  </a:srgbClr>
                </a:clrFrom>
                <a:clrTo>
                  <a:srgbClr val="8FE43C">
                    <a:alpha val="100000"/>
                    <a:alpha val="0"/>
                  </a:srgbClr>
                </a:clrTo>
              </a:clrChange>
            </a:blip>
            <a:stretch>
              <a:fillRect/>
            </a:stretch>
          </p:blipFill>
          <p:spPr>
            <a:xfrm>
              <a:off x="1419" y="8615"/>
              <a:ext cx="16522" cy="1855"/>
            </a:xfrm>
            <a:prstGeom prst="rect">
              <a:avLst/>
            </a:prstGeom>
            <a:grpFill/>
          </p:spPr>
        </p:pic>
      </p:grpSp>
      <p:sp>
        <p:nvSpPr>
          <p:cNvPr id="10" name="云形标注 9"/>
          <p:cNvSpPr/>
          <p:nvPr/>
        </p:nvSpPr>
        <p:spPr>
          <a:xfrm>
            <a:off x="2527935" y="0"/>
            <a:ext cx="4330065" cy="94678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000" b="1">
                <a:solidFill>
                  <a:schemeClr val="bg1"/>
                </a:solidFill>
                <a:effectLst>
                  <a:outerShdw blurRad="38100" dist="25400" dir="5400000" algn="ctr" rotWithShape="0">
                    <a:srgbClr val="6E747A">
                      <a:alpha val="43000"/>
                    </a:srgbClr>
                  </a:outerShdw>
                </a:effectLst>
                <a:sym typeface="+mn-ea"/>
              </a:rPr>
              <a:t>西洋在哪里？</a:t>
            </a:r>
            <a:endParaRPr lang="zh-CN" altLang="en-US" sz="4000" b="1">
              <a:solidFill>
                <a:schemeClr val="bg1"/>
              </a:solidFill>
              <a:effectLst>
                <a:outerShdw blurRad="38100" dist="25400" dir="5400000" algn="ctr" rotWithShape="0">
                  <a:srgbClr val="6E747A">
                    <a:alpha val="43000"/>
                  </a:srgbClr>
                </a:outerShdw>
              </a:effectLst>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1946"/>
                                        </p:tgtEl>
                                        <p:attrNameLst>
                                          <p:attrName>style.visibility</p:attrName>
                                        </p:attrNameLst>
                                      </p:cBhvr>
                                      <p:to>
                                        <p:strVal val="visible"/>
                                      </p:to>
                                    </p:set>
                                    <p:anim calcmode="lin" valueType="num">
                                      <p:cBhvr>
                                        <p:cTn id="7" dur="500" fill="hold"/>
                                        <p:tgtEl>
                                          <p:spTgt spid="81946"/>
                                        </p:tgtEl>
                                        <p:attrNameLst>
                                          <p:attrName>ppt_w</p:attrName>
                                        </p:attrNameLst>
                                      </p:cBhvr>
                                      <p:tavLst>
                                        <p:tav tm="0">
                                          <p:val>
                                            <p:fltVal val="0"/>
                                          </p:val>
                                        </p:tav>
                                        <p:tav tm="100000">
                                          <p:val>
                                            <p:strVal val="#ppt_w"/>
                                          </p:val>
                                        </p:tav>
                                      </p:tavLst>
                                    </p:anim>
                                    <p:anim calcmode="lin" valueType="num">
                                      <p:cBhvr>
                                        <p:cTn id="8" dur="500" fill="hold"/>
                                        <p:tgtEl>
                                          <p:spTgt spid="8194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20851"/>
                                        </p:tgtEl>
                                        <p:attrNameLst>
                                          <p:attrName>style.visibility</p:attrName>
                                        </p:attrNameLst>
                                      </p:cBhvr>
                                      <p:to>
                                        <p:strVal val="visible"/>
                                      </p:to>
                                    </p:set>
                                    <p:animEffect transition="in" filter="box(in)">
                                      <p:cBhvr>
                                        <p:cTn id="13" dur="1000"/>
                                        <p:tgtEl>
                                          <p:spTgt spid="120851"/>
                                        </p:tgtEl>
                                      </p:cBhvr>
                                    </p:animEffect>
                                  </p:childTnLst>
                                </p:cTn>
                              </p:par>
                            </p:childTnLst>
                          </p:cTn>
                        </p:par>
                        <p:par>
                          <p:cTn id="14" fill="hold">
                            <p:stCondLst>
                              <p:cond delay="1000"/>
                            </p:stCondLst>
                            <p:childTnLst>
                              <p:par>
                                <p:cTn id="15" presetID="3"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51" grpId="0" bldLvl="0" animBg="1"/>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14605"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2 (1)"/>
          <p:cNvPicPr>
            <a:picLocks noChangeAspect="1"/>
          </p:cNvPicPr>
          <p:nvPr/>
        </p:nvPicPr>
        <p:blipFill>
          <a:blip r:embed="rId2"/>
          <a:stretch>
            <a:fillRect/>
          </a:stretch>
        </p:blipFill>
        <p:spPr>
          <a:xfrm>
            <a:off x="151765" y="6268085"/>
            <a:ext cx="11918315" cy="553720"/>
          </a:xfrm>
          <a:prstGeom prst="rect">
            <a:avLst/>
          </a:prstGeom>
        </p:spPr>
      </p:pic>
      <p:sp>
        <p:nvSpPr>
          <p:cNvPr id="4" name="圆角矩形 3"/>
          <p:cNvSpPr/>
          <p:nvPr/>
        </p:nvSpPr>
        <p:spPr>
          <a:xfrm>
            <a:off x="372110" y="276225"/>
            <a:ext cx="6173470" cy="3437255"/>
          </a:xfrm>
          <a:prstGeom prst="roundRect">
            <a:avLst/>
          </a:prstGeom>
          <a:noFill/>
          <a:ln w="15875">
            <a:solidFill>
              <a:srgbClr val="D857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551180" y="407035"/>
            <a:ext cx="8401050" cy="1999615"/>
          </a:xfrm>
          <a:prstGeom prst="rect">
            <a:avLst/>
          </a:prstGeom>
          <a:noFill/>
        </p:spPr>
        <p:txBody>
          <a:bodyPr wrap="square" rtlCol="0">
            <a:spAutoFit/>
          </a:bodyPr>
          <a:p>
            <a:pPr lvl="0" algn="l"/>
            <a:r>
              <a:rPr sz="3200" b="1" dirty="0" smtClean="0">
                <a:solidFill>
                  <a:srgbClr val="2744E9"/>
                </a:solidFill>
                <a:effectLst/>
                <a:latin typeface="黑体" panose="02010609060101010101" pitchFamily="49" charset="-122"/>
                <a:ea typeface="黑体" panose="02010609060101010101" pitchFamily="49" charset="-122"/>
                <a:cs typeface="黑体" panose="02010609060101010101" pitchFamily="49" charset="-122"/>
                <a:sym typeface="+mn-ea"/>
              </a:rPr>
              <a:t>材料</a:t>
            </a:r>
            <a:r>
              <a:rPr lang="en-US" sz="3200" b="1" dirty="0" smtClean="0">
                <a:solidFill>
                  <a:srgbClr val="2744E9"/>
                </a:solidFill>
                <a:effectLst/>
                <a:latin typeface="黑体" panose="02010609060101010101" pitchFamily="49" charset="-122"/>
                <a:ea typeface="黑体" panose="02010609060101010101" pitchFamily="49" charset="-122"/>
                <a:cs typeface="黑体" panose="02010609060101010101" pitchFamily="49" charset="-122"/>
                <a:sym typeface="+mn-ea"/>
              </a:rPr>
              <a:t>1</a:t>
            </a:r>
            <a:r>
              <a:rPr sz="3200" b="1" dirty="0" smtClean="0">
                <a:solidFill>
                  <a:srgbClr val="2744E9"/>
                </a:solidFill>
                <a:effectLst/>
                <a:latin typeface="黑体" panose="02010609060101010101" pitchFamily="49" charset="-122"/>
                <a:ea typeface="黑体" panose="02010609060101010101" pitchFamily="49" charset="-122"/>
                <a:cs typeface="黑体" panose="02010609060101010101" pitchFamily="49" charset="-122"/>
                <a:sym typeface="+mn-ea"/>
              </a:rPr>
              <a:t>： </a:t>
            </a:r>
            <a:r>
              <a:rPr sz="3200" b="1" dirty="0" smtClean="0">
                <a:effectLst/>
                <a:latin typeface="宋体" panose="02010600030101010101" pitchFamily="2" charset="-122"/>
                <a:ea typeface="宋体" panose="02010600030101010101" pitchFamily="2" charset="-122"/>
                <a:sym typeface="+mn-ea"/>
              </a:rPr>
              <a:t>成祖</a:t>
            </a:r>
            <a:r>
              <a:rPr sz="3200" b="1" dirty="0" smtClean="0">
                <a:solidFill>
                  <a:srgbClr val="FF0000"/>
                </a:solidFill>
                <a:effectLst/>
                <a:latin typeface="宋体" panose="02010600030101010101" pitchFamily="2" charset="-122"/>
                <a:ea typeface="宋体" panose="02010600030101010101" pitchFamily="2" charset="-122"/>
                <a:sym typeface="+mn-ea"/>
              </a:rPr>
              <a:t>疑惠帝亡海外</a:t>
            </a:r>
            <a:r>
              <a:rPr sz="3200" b="1" dirty="0" smtClean="0">
                <a:effectLst/>
                <a:latin typeface="宋体" panose="02010600030101010101" pitchFamily="2" charset="-122"/>
                <a:ea typeface="宋体" panose="02010600030101010101" pitchFamily="2" charset="-122"/>
                <a:sym typeface="+mn-ea"/>
              </a:rPr>
              <a:t>，</a:t>
            </a:r>
            <a:endParaRPr sz="3200" b="1" dirty="0" smtClean="0">
              <a:effectLst/>
              <a:latin typeface="宋体" panose="02010600030101010101" pitchFamily="2" charset="-122"/>
              <a:ea typeface="宋体" panose="02010600030101010101" pitchFamily="2" charset="-122"/>
              <a:sym typeface="+mn-ea"/>
            </a:endParaRPr>
          </a:p>
          <a:p>
            <a:pPr lvl="0" algn="l"/>
            <a:r>
              <a:rPr sz="3200" b="1" dirty="0" smtClean="0">
                <a:solidFill>
                  <a:srgbClr val="FF0000"/>
                </a:solidFill>
                <a:effectLst/>
                <a:latin typeface="宋体" panose="02010600030101010101" pitchFamily="2" charset="-122"/>
                <a:ea typeface="宋体" panose="02010600030101010101" pitchFamily="2" charset="-122"/>
                <a:sym typeface="+mn-ea"/>
              </a:rPr>
              <a:t>欲踪迹之</a:t>
            </a:r>
            <a:r>
              <a:rPr sz="3200" b="1" dirty="0" smtClean="0">
                <a:effectLst/>
                <a:latin typeface="宋体" panose="02010600030101010101" pitchFamily="2" charset="-122"/>
                <a:ea typeface="宋体" panose="02010600030101010101" pitchFamily="2" charset="-122"/>
                <a:sym typeface="+mn-ea"/>
              </a:rPr>
              <a:t>，且欲耀兵异域，</a:t>
            </a:r>
            <a:r>
              <a:rPr sz="3200" b="1" dirty="0" smtClean="0">
                <a:solidFill>
                  <a:srgbClr val="FF0000"/>
                </a:solidFill>
                <a:effectLst/>
                <a:latin typeface="宋体" panose="02010600030101010101" pitchFamily="2" charset="-122"/>
                <a:ea typeface="宋体" panose="02010600030101010101" pitchFamily="2" charset="-122"/>
                <a:sym typeface="+mn-ea"/>
              </a:rPr>
              <a:t>示</a:t>
            </a:r>
            <a:endParaRPr sz="3200" b="1" dirty="0" smtClean="0">
              <a:solidFill>
                <a:srgbClr val="FF0000"/>
              </a:solidFill>
              <a:effectLst/>
              <a:latin typeface="宋体" panose="02010600030101010101" pitchFamily="2" charset="-122"/>
              <a:ea typeface="宋体" panose="02010600030101010101" pitchFamily="2" charset="-122"/>
              <a:sym typeface="+mn-ea"/>
            </a:endParaRPr>
          </a:p>
          <a:p>
            <a:pPr lvl="0" algn="l"/>
            <a:r>
              <a:rPr sz="3200" b="1" dirty="0" smtClean="0">
                <a:solidFill>
                  <a:srgbClr val="FF0000"/>
                </a:solidFill>
                <a:effectLst/>
                <a:latin typeface="宋体" panose="02010600030101010101" pitchFamily="2" charset="-122"/>
                <a:ea typeface="宋体" panose="02010600030101010101" pitchFamily="2" charset="-122"/>
                <a:sym typeface="+mn-ea"/>
              </a:rPr>
              <a:t>中国富强</a:t>
            </a:r>
            <a:r>
              <a:rPr sz="3200" b="1" dirty="0" smtClean="0">
                <a:effectLst/>
                <a:latin typeface="宋体" panose="02010600030101010101" pitchFamily="2" charset="-122"/>
                <a:ea typeface="宋体" panose="02010600030101010101" pitchFamily="2" charset="-122"/>
                <a:sym typeface="+mn-ea"/>
              </a:rPr>
              <a:t>。</a:t>
            </a:r>
            <a:endParaRPr sz="2800" b="1" dirty="0" smtClean="0">
              <a:effectLst/>
              <a:latin typeface="宋体" panose="02010600030101010101" pitchFamily="2" charset="-122"/>
              <a:ea typeface="宋体" panose="02010600030101010101" pitchFamily="2" charset="-122"/>
              <a:sym typeface="+mn-ea"/>
            </a:endParaRPr>
          </a:p>
          <a:p>
            <a:pPr lvl="0" algn="l"/>
            <a:r>
              <a:rPr sz="2800" b="1" dirty="0" smtClean="0">
                <a:effectLst/>
                <a:latin typeface="宋体" panose="02010600030101010101" pitchFamily="2" charset="-122"/>
                <a:ea typeface="宋体" panose="02010600030101010101" pitchFamily="2" charset="-122"/>
                <a:sym typeface="+mn-ea"/>
              </a:rPr>
              <a:t>         </a:t>
            </a:r>
            <a:r>
              <a:rPr sz="2800" b="1" dirty="0" smtClean="0">
                <a:solidFill>
                  <a:srgbClr val="0070C0"/>
                </a:solidFill>
                <a:effectLst/>
                <a:latin typeface="华文新魏" panose="02010800040101010101" charset="-122"/>
                <a:ea typeface="华文新魏" panose="02010800040101010101" charset="-122"/>
                <a:cs typeface="华文新魏" panose="02010800040101010101" charset="-122"/>
                <a:sym typeface="+mn-ea"/>
              </a:rPr>
              <a:t>——《明史·郑和传》</a:t>
            </a:r>
            <a:endParaRPr lang="zh-CN" altLang="en-US" sz="2800" b="1" dirty="0" smtClean="0">
              <a:solidFill>
                <a:srgbClr val="0070C0"/>
              </a:solidFill>
              <a:effectLst/>
              <a:latin typeface="华文新魏" panose="02010800040101010101" charset="-122"/>
              <a:ea typeface="华文新魏" panose="02010800040101010101" charset="-122"/>
              <a:cs typeface="华文新魏" panose="02010800040101010101" charset="-122"/>
              <a:sym typeface="+mn-ea"/>
            </a:endParaRPr>
          </a:p>
        </p:txBody>
      </p:sp>
      <p:sp>
        <p:nvSpPr>
          <p:cNvPr id="7" name="文本框 6"/>
          <p:cNvSpPr txBox="1"/>
          <p:nvPr/>
        </p:nvSpPr>
        <p:spPr>
          <a:xfrm>
            <a:off x="452755" y="2192020"/>
            <a:ext cx="5899150" cy="1999615"/>
          </a:xfrm>
          <a:prstGeom prst="rect">
            <a:avLst/>
          </a:prstGeom>
          <a:noFill/>
        </p:spPr>
        <p:txBody>
          <a:bodyPr wrap="none" rtlCol="0">
            <a:spAutoFit/>
          </a:bodyPr>
          <a:p>
            <a:pPr algn="l"/>
            <a:r>
              <a:rPr sz="3200" b="1" dirty="0" smtClean="0">
                <a:solidFill>
                  <a:srgbClr val="2744E9"/>
                </a:solidFill>
                <a:effectLst/>
                <a:latin typeface="黑体" panose="02010609060101010101" pitchFamily="49" charset="-122"/>
                <a:ea typeface="黑体" panose="02010609060101010101" pitchFamily="49" charset="-122"/>
                <a:cs typeface="黑体" panose="02010609060101010101" pitchFamily="49" charset="-122"/>
                <a:sym typeface="+mn-ea"/>
              </a:rPr>
              <a:t>材料</a:t>
            </a:r>
            <a:r>
              <a:rPr lang="en-US" sz="3200" b="1" dirty="0" smtClean="0">
                <a:solidFill>
                  <a:srgbClr val="2744E9"/>
                </a:solidFill>
                <a:effectLst/>
                <a:latin typeface="黑体" panose="02010609060101010101" pitchFamily="49" charset="-122"/>
                <a:ea typeface="黑体" panose="02010609060101010101" pitchFamily="49" charset="-122"/>
                <a:cs typeface="黑体" panose="02010609060101010101" pitchFamily="49" charset="-122"/>
                <a:sym typeface="+mn-ea"/>
              </a:rPr>
              <a:t>2</a:t>
            </a:r>
            <a:r>
              <a:rPr sz="3200" b="1" dirty="0" smtClean="0">
                <a:solidFill>
                  <a:srgbClr val="2744E9"/>
                </a:solidFill>
                <a:effectLst/>
                <a:latin typeface="黑体" panose="02010609060101010101" pitchFamily="49" charset="-122"/>
                <a:ea typeface="黑体" panose="02010609060101010101" pitchFamily="49" charset="-122"/>
                <a:cs typeface="黑体" panose="02010609060101010101" pitchFamily="49" charset="-122"/>
                <a:sym typeface="+mn-ea"/>
              </a:rPr>
              <a:t>：</a:t>
            </a:r>
            <a:r>
              <a:rPr sz="3200" b="1" dirty="0" smtClean="0">
                <a:effectLst/>
                <a:latin typeface="宋体" panose="02010600030101010101" pitchFamily="2" charset="-122"/>
                <a:ea typeface="宋体" panose="02010600030101010101" pitchFamily="2" charset="-122"/>
                <a:sym typeface="+mn-ea"/>
              </a:rPr>
              <a:t>我国船队战无不胜，可</a:t>
            </a:r>
            <a:endParaRPr sz="3200" b="1" dirty="0" smtClean="0">
              <a:effectLst/>
              <a:latin typeface="宋体" panose="02010600030101010101" pitchFamily="2" charset="-122"/>
              <a:ea typeface="宋体" panose="02010600030101010101" pitchFamily="2" charset="-122"/>
              <a:sym typeface="+mn-ea"/>
            </a:endParaRPr>
          </a:p>
          <a:p>
            <a:pPr algn="l"/>
            <a:r>
              <a:rPr sz="3200" b="1" dirty="0" smtClean="0">
                <a:effectLst/>
                <a:latin typeface="宋体" panose="02010600030101010101" pitchFamily="2" charset="-122"/>
                <a:ea typeface="宋体" panose="02010600030101010101" pitchFamily="2" charset="-122"/>
                <a:sym typeface="+mn-ea"/>
              </a:rPr>
              <a:t>用之扩大</a:t>
            </a:r>
            <a:r>
              <a:rPr sz="3200" b="1" dirty="0" smtClean="0">
                <a:solidFill>
                  <a:srgbClr val="FF0000"/>
                </a:solidFill>
                <a:effectLst/>
                <a:latin typeface="宋体" panose="02010600030101010101" pitchFamily="2" charset="-122"/>
                <a:ea typeface="宋体" panose="02010600030101010101" pitchFamily="2" charset="-122"/>
                <a:sym typeface="+mn-ea"/>
              </a:rPr>
              <a:t>经商</a:t>
            </a:r>
            <a:r>
              <a:rPr sz="3200" b="1" dirty="0" smtClean="0">
                <a:effectLst/>
                <a:latin typeface="宋体" panose="02010600030101010101" pitchFamily="2" charset="-122"/>
                <a:ea typeface="宋体" panose="02010600030101010101" pitchFamily="2" charset="-122"/>
                <a:sym typeface="+mn-ea"/>
              </a:rPr>
              <a:t>，……</a:t>
            </a:r>
            <a:r>
              <a:rPr sz="3200" b="1" dirty="0" smtClean="0">
                <a:solidFill>
                  <a:schemeClr val="tx1"/>
                </a:solidFill>
                <a:effectLst/>
                <a:latin typeface="宋体" panose="02010600030101010101" pitchFamily="2" charset="-122"/>
                <a:ea typeface="宋体" panose="02010600030101010101" pitchFamily="2" charset="-122"/>
                <a:sym typeface="+mn-ea"/>
              </a:rPr>
              <a:t>交换一些</a:t>
            </a:r>
            <a:endParaRPr sz="3200" b="1" dirty="0" smtClean="0">
              <a:solidFill>
                <a:schemeClr val="tx1"/>
              </a:solidFill>
              <a:effectLst/>
              <a:latin typeface="宋体" panose="02010600030101010101" pitchFamily="2" charset="-122"/>
              <a:ea typeface="宋体" panose="02010600030101010101" pitchFamily="2" charset="-122"/>
              <a:sym typeface="+mn-ea"/>
            </a:endParaRPr>
          </a:p>
          <a:p>
            <a:pPr algn="l"/>
            <a:r>
              <a:rPr sz="3200" b="1" dirty="0" smtClean="0">
                <a:solidFill>
                  <a:schemeClr val="tx1"/>
                </a:solidFill>
                <a:effectLst/>
                <a:latin typeface="宋体" panose="02010600030101010101" pitchFamily="2" charset="-122"/>
                <a:ea typeface="宋体" panose="02010600030101010101" pitchFamily="2" charset="-122"/>
                <a:sym typeface="+mn-ea"/>
              </a:rPr>
              <a:t>中国所缺之香料，珍奇异兽等</a:t>
            </a:r>
            <a:r>
              <a:rPr sz="3200" b="1" dirty="0" smtClean="0">
                <a:effectLst/>
                <a:latin typeface="宋体" panose="02010600030101010101" pitchFamily="2" charset="-122"/>
                <a:ea typeface="宋体" panose="02010600030101010101" pitchFamily="2" charset="-122"/>
                <a:sym typeface="+mn-ea"/>
              </a:rPr>
              <a:t>。</a:t>
            </a:r>
            <a:endParaRPr sz="2800" b="1" dirty="0" smtClean="0">
              <a:solidFill>
                <a:schemeClr val="tx1"/>
              </a:solidFill>
              <a:effectLst/>
              <a:latin typeface="宋体" panose="02010600030101010101" pitchFamily="2" charset="-122"/>
              <a:ea typeface="宋体" panose="02010600030101010101" pitchFamily="2" charset="-122"/>
            </a:endParaRPr>
          </a:p>
          <a:p>
            <a:pPr algn="l"/>
            <a:endParaRPr lang="zh-CN" altLang="en-US" sz="2800"/>
          </a:p>
        </p:txBody>
      </p:sp>
      <p:pic>
        <p:nvPicPr>
          <p:cNvPr id="31" name="图片 30"/>
          <p:cNvPicPr>
            <a:picLocks noChangeAspect="1"/>
          </p:cNvPicPr>
          <p:nvPr/>
        </p:nvPicPr>
        <p:blipFill>
          <a:blip r:embed="rId3"/>
          <a:srcRect/>
          <a:stretch>
            <a:fillRect/>
          </a:stretch>
        </p:blipFill>
        <p:spPr>
          <a:xfrm>
            <a:off x="2444750" y="3917950"/>
            <a:ext cx="1521460" cy="1759585"/>
          </a:xfrm>
          <a:prstGeom prst="ellipse">
            <a:avLst/>
          </a:prstGeom>
        </p:spPr>
      </p:pic>
      <p:sp>
        <p:nvSpPr>
          <p:cNvPr id="13" name="文本框 12"/>
          <p:cNvSpPr txBox="1"/>
          <p:nvPr/>
        </p:nvSpPr>
        <p:spPr>
          <a:xfrm>
            <a:off x="2519680" y="5678170"/>
            <a:ext cx="1371600" cy="706755"/>
          </a:xfrm>
          <a:prstGeom prst="rect">
            <a:avLst/>
          </a:prstGeom>
          <a:noFill/>
        </p:spPr>
        <p:txBody>
          <a:bodyPr wrap="square" rtlCol="0" anchor="t">
            <a:spAutoFit/>
          </a:bodyPr>
          <a:p>
            <a:pPr algn="ctr"/>
            <a:r>
              <a:rPr lang="zh-CN" sz="2000" b="1">
                <a:solidFill>
                  <a:srgbClr val="2744E9"/>
                </a:solidFill>
                <a:latin typeface="黑体" panose="02010609060101010101" pitchFamily="49" charset="-122"/>
                <a:ea typeface="黑体" panose="02010609060101010101" pitchFamily="49" charset="-122"/>
                <a:cs typeface="楷体" panose="02010609060101010101" pitchFamily="49" charset="-122"/>
              </a:rPr>
              <a:t>明惠帝</a:t>
            </a:r>
            <a:endParaRPr lang="zh-CN" sz="2000" b="1">
              <a:solidFill>
                <a:srgbClr val="2744E9"/>
              </a:solidFill>
              <a:latin typeface="黑体" panose="02010609060101010101" pitchFamily="49" charset="-122"/>
              <a:ea typeface="黑体" panose="02010609060101010101" pitchFamily="49" charset="-122"/>
              <a:cs typeface="楷体" panose="02010609060101010101" pitchFamily="49" charset="-122"/>
            </a:endParaRPr>
          </a:p>
          <a:p>
            <a:pPr algn="ctr"/>
            <a:r>
              <a:rPr lang="zh-CN" sz="2000" b="1">
                <a:solidFill>
                  <a:srgbClr val="2744E9"/>
                </a:solidFill>
                <a:latin typeface="黑体" panose="02010609060101010101" pitchFamily="49" charset="-122"/>
                <a:ea typeface="黑体" panose="02010609060101010101" pitchFamily="49" charset="-122"/>
                <a:cs typeface="楷体" panose="02010609060101010101" pitchFamily="49" charset="-122"/>
              </a:rPr>
              <a:t>（建文）</a:t>
            </a:r>
            <a:endParaRPr lang="zh-CN" sz="2000" b="1">
              <a:solidFill>
                <a:srgbClr val="2744E9"/>
              </a:solidFill>
              <a:latin typeface="黑体" panose="02010609060101010101" pitchFamily="49" charset="-122"/>
              <a:ea typeface="黑体" panose="02010609060101010101" pitchFamily="49" charset="-122"/>
              <a:cs typeface="楷体" panose="02010609060101010101" pitchFamily="49" charset="-122"/>
            </a:endParaRPr>
          </a:p>
        </p:txBody>
      </p:sp>
      <p:cxnSp>
        <p:nvCxnSpPr>
          <p:cNvPr id="36" name="Straight Connector 29"/>
          <p:cNvCxnSpPr/>
          <p:nvPr/>
        </p:nvCxnSpPr>
        <p:spPr>
          <a:xfrm flipH="1">
            <a:off x="6101715" y="1231900"/>
            <a:ext cx="6318250" cy="6350"/>
          </a:xfrm>
          <a:prstGeom prst="line">
            <a:avLst/>
          </a:prstGeom>
          <a:ln w="28575">
            <a:solidFill>
              <a:srgbClr val="7030A0"/>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4"/>
          <a:srcRect/>
          <a:stretch>
            <a:fillRect/>
          </a:stretch>
        </p:blipFill>
        <p:spPr>
          <a:xfrm>
            <a:off x="551180" y="3917950"/>
            <a:ext cx="1574165" cy="1760220"/>
          </a:xfrm>
          <a:prstGeom prst="ellipse">
            <a:avLst/>
          </a:prstGeom>
        </p:spPr>
      </p:pic>
      <p:sp>
        <p:nvSpPr>
          <p:cNvPr id="10" name="文本框 9"/>
          <p:cNvSpPr txBox="1"/>
          <p:nvPr/>
        </p:nvSpPr>
        <p:spPr>
          <a:xfrm>
            <a:off x="774065" y="5678170"/>
            <a:ext cx="1128395" cy="398780"/>
          </a:xfrm>
          <a:prstGeom prst="rect">
            <a:avLst/>
          </a:prstGeom>
          <a:noFill/>
        </p:spPr>
        <p:txBody>
          <a:bodyPr wrap="square" rtlCol="0" anchor="t">
            <a:spAutoFit/>
          </a:bodyPr>
          <a:p>
            <a:pPr algn="ctr"/>
            <a:r>
              <a:rPr lang="zh-CN" sz="2000" b="1">
                <a:solidFill>
                  <a:srgbClr val="2744E9"/>
                </a:solidFill>
                <a:latin typeface="黑体" panose="02010609060101010101" pitchFamily="49" charset="-122"/>
                <a:ea typeface="黑体" panose="02010609060101010101" pitchFamily="49" charset="-122"/>
                <a:cs typeface="楷体" panose="02010609060101010101" pitchFamily="49" charset="-122"/>
              </a:rPr>
              <a:t>明太祖</a:t>
            </a:r>
            <a:endParaRPr lang="zh-CN" sz="2000" b="1">
              <a:solidFill>
                <a:srgbClr val="2744E9"/>
              </a:solidFill>
              <a:latin typeface="黑体" panose="02010609060101010101" pitchFamily="49" charset="-122"/>
              <a:ea typeface="黑体" panose="02010609060101010101" pitchFamily="49" charset="-122"/>
              <a:cs typeface="楷体" panose="02010609060101010101" pitchFamily="49" charset="-122"/>
            </a:endParaRPr>
          </a:p>
        </p:txBody>
      </p:sp>
      <p:pic>
        <p:nvPicPr>
          <p:cNvPr id="11" name="图片 10"/>
          <p:cNvPicPr>
            <a:picLocks noChangeAspect="1"/>
          </p:cNvPicPr>
          <p:nvPr/>
        </p:nvPicPr>
        <p:blipFill>
          <a:blip r:embed="rId5"/>
          <a:srcRect/>
          <a:stretch>
            <a:fillRect/>
          </a:stretch>
        </p:blipFill>
        <p:spPr>
          <a:xfrm>
            <a:off x="4507865" y="3918585"/>
            <a:ext cx="1483360" cy="1759585"/>
          </a:xfrm>
          <a:prstGeom prst="ellipse">
            <a:avLst/>
          </a:prstGeom>
        </p:spPr>
      </p:pic>
      <p:sp>
        <p:nvSpPr>
          <p:cNvPr id="14" name="文本框 13"/>
          <p:cNvSpPr txBox="1"/>
          <p:nvPr/>
        </p:nvSpPr>
        <p:spPr>
          <a:xfrm>
            <a:off x="4685665" y="5678170"/>
            <a:ext cx="1128395" cy="398780"/>
          </a:xfrm>
          <a:prstGeom prst="rect">
            <a:avLst/>
          </a:prstGeom>
          <a:noFill/>
        </p:spPr>
        <p:txBody>
          <a:bodyPr wrap="square" rtlCol="0" anchor="t">
            <a:spAutoFit/>
          </a:bodyPr>
          <a:p>
            <a:pPr algn="ctr"/>
            <a:r>
              <a:rPr lang="zh-CN" sz="2000" b="1">
                <a:solidFill>
                  <a:srgbClr val="2744E9"/>
                </a:solidFill>
                <a:latin typeface="黑体" panose="02010609060101010101" pitchFamily="49" charset="-122"/>
                <a:ea typeface="黑体" panose="02010609060101010101" pitchFamily="49" charset="-122"/>
                <a:cs typeface="楷体" panose="02010609060101010101" pitchFamily="49" charset="-122"/>
              </a:rPr>
              <a:t>明成祖</a:t>
            </a:r>
            <a:endParaRPr lang="zh-CN" sz="2000" b="1">
              <a:solidFill>
                <a:srgbClr val="2744E9"/>
              </a:solidFill>
              <a:latin typeface="黑体" panose="02010609060101010101" pitchFamily="49" charset="-122"/>
              <a:ea typeface="黑体" panose="02010609060101010101" pitchFamily="49" charset="-122"/>
              <a:cs typeface="楷体" panose="02010609060101010101" pitchFamily="49" charset="-122"/>
            </a:endParaRPr>
          </a:p>
        </p:txBody>
      </p:sp>
      <p:sp>
        <p:nvSpPr>
          <p:cNvPr id="15" name="文本框 14"/>
          <p:cNvSpPr txBox="1"/>
          <p:nvPr/>
        </p:nvSpPr>
        <p:spPr>
          <a:xfrm>
            <a:off x="7802880" y="943610"/>
            <a:ext cx="3430270" cy="583565"/>
          </a:xfrm>
          <a:prstGeom prst="rect">
            <a:avLst/>
          </a:prstGeom>
          <a:solidFill>
            <a:schemeClr val="accent6">
              <a:lumMod val="50000"/>
            </a:schemeClr>
          </a:solidFill>
        </p:spPr>
        <p:txBody>
          <a:bodyPr wrap="square" rtlCol="0">
            <a:spAutoFit/>
          </a:bodyPr>
          <a:p>
            <a:r>
              <a:rPr lang="en-US" altLang="zh-CN" sz="3200" b="1">
                <a:solidFill>
                  <a:srgbClr val="D857A7"/>
                </a:solidFill>
              </a:rPr>
              <a:t>   </a:t>
            </a:r>
            <a:r>
              <a:rPr lang="zh-CN" altLang="en-US" sz="3200" b="1">
                <a:solidFill>
                  <a:srgbClr val="FFFF00"/>
                </a:solidFill>
              </a:rPr>
              <a:t>探寻</a:t>
            </a:r>
            <a:r>
              <a:rPr lang="zh-CN" altLang="en-US" sz="3200" b="1">
                <a:solidFill>
                  <a:srgbClr val="FFFF00"/>
                </a:solidFill>
              </a:rPr>
              <a:t>下西洋目的？</a:t>
            </a:r>
            <a:endParaRPr lang="zh-CN" altLang="en-US" sz="3200" b="1">
              <a:solidFill>
                <a:srgbClr val="FFFF00"/>
              </a:solidFill>
            </a:endParaRPr>
          </a:p>
        </p:txBody>
      </p:sp>
      <p:sp>
        <p:nvSpPr>
          <p:cNvPr id="105" name="TextBox 25"/>
          <p:cNvSpPr txBox="1"/>
          <p:nvPr/>
        </p:nvSpPr>
        <p:spPr>
          <a:xfrm>
            <a:off x="6592570" y="2113915"/>
            <a:ext cx="5614035" cy="310769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r>
              <a:rPr lang="zh-CN" altLang="en-US" sz="3200" b="1" dirty="0" smtClean="0">
                <a:solidFill>
                  <a:srgbClr val="D857A7"/>
                </a:solidFill>
                <a:latin typeface="黑体" panose="02010609060101010101" pitchFamily="49" charset="-122"/>
                <a:ea typeface="黑体" panose="02010609060101010101" pitchFamily="49" charset="-122"/>
                <a:cs typeface="宋体" panose="02010600030101010101" pitchFamily="2" charset="-122"/>
                <a:sym typeface="+mn-ea"/>
              </a:rPr>
              <a:t>政治目的：</a:t>
            </a:r>
            <a:r>
              <a:rPr lang="zh-CN" altLang="en-US" sz="3200" b="1" dirty="0" smtClean="0">
                <a:latin typeface="华文新魏" panose="02010800040101010101" charset="-122"/>
                <a:ea typeface="华文新魏" panose="02010800040101010101" charset="-122"/>
                <a:cs typeface="宋体" panose="02010600030101010101" pitchFamily="2" charset="-122"/>
                <a:sym typeface="+mn-ea"/>
              </a:rPr>
              <a:t>寻找失踪的建文帝；</a:t>
            </a:r>
            <a:endParaRPr lang="zh-CN" altLang="en-US" sz="3200" b="1" dirty="0" smtClean="0">
              <a:latin typeface="华文新魏" panose="02010800040101010101" charset="-122"/>
              <a:ea typeface="华文新魏" panose="02010800040101010101" charset="-122"/>
              <a:cs typeface="宋体" panose="02010600030101010101" pitchFamily="2" charset="-122"/>
              <a:sym typeface="+mn-ea"/>
            </a:endParaRPr>
          </a:p>
          <a:p>
            <a:r>
              <a:rPr lang="zh-CN" altLang="en-US" sz="3200" b="1" dirty="0" smtClean="0">
                <a:solidFill>
                  <a:srgbClr val="D857A7"/>
                </a:solidFill>
                <a:latin typeface="黑体" panose="02010609060101010101" pitchFamily="49" charset="-122"/>
                <a:ea typeface="黑体" panose="02010609060101010101" pitchFamily="49" charset="-122"/>
                <a:cs typeface="宋体" panose="02010600030101010101" pitchFamily="2" charset="-122"/>
                <a:sym typeface="+mn-ea"/>
              </a:rPr>
              <a:t>外交目的：</a:t>
            </a:r>
            <a:r>
              <a:rPr lang="zh-CN" altLang="en-US" sz="3200" b="1" dirty="0" smtClean="0">
                <a:solidFill>
                  <a:schemeClr val="tx1"/>
                </a:solidFill>
                <a:latin typeface="华文新魏" panose="02010800040101010101" charset="-122"/>
                <a:ea typeface="华文新魏" panose="02010800040101010101" charset="-122"/>
                <a:cs typeface="宋体" panose="02010600030101010101" pitchFamily="2" charset="-122"/>
                <a:sym typeface="+mn-ea"/>
              </a:rPr>
              <a:t>提高明朝</a:t>
            </a:r>
            <a:r>
              <a:rPr lang="zh-CN" altLang="en-US" sz="3200" b="1" dirty="0" smtClean="0">
                <a:latin typeface="华文新魏" panose="02010800040101010101" charset="-122"/>
                <a:ea typeface="华文新魏" panose="02010800040101010101" charset="-122"/>
                <a:cs typeface="宋体" panose="02010600030101010101" pitchFamily="2" charset="-122"/>
                <a:sym typeface="+mn-ea"/>
              </a:rPr>
              <a:t>在国外的</a:t>
            </a:r>
            <a:r>
              <a:rPr lang="zh-CN" altLang="en-US" sz="3200" b="1" dirty="0" smtClean="0">
                <a:solidFill>
                  <a:srgbClr val="2744E9"/>
                </a:solidFill>
                <a:latin typeface="华文新魏" panose="02010800040101010101" charset="-122"/>
                <a:ea typeface="华文新魏" panose="02010800040101010101" charset="-122"/>
                <a:cs typeface="宋体" panose="02010600030101010101" pitchFamily="2" charset="-122"/>
                <a:sym typeface="+mn-ea"/>
              </a:rPr>
              <a:t>地位和威望</a:t>
            </a:r>
            <a:r>
              <a:rPr lang="zh-CN" altLang="en-US" sz="3200" b="1" dirty="0" smtClean="0">
                <a:solidFill>
                  <a:schemeClr val="tx1"/>
                </a:solidFill>
                <a:latin typeface="华文新魏" panose="02010800040101010101" charset="-122"/>
                <a:ea typeface="华文新魏" panose="02010800040101010101" charset="-122"/>
                <a:cs typeface="宋体" panose="02010600030101010101" pitchFamily="2" charset="-122"/>
                <a:sym typeface="+mn-ea"/>
              </a:rPr>
              <a:t>；</a:t>
            </a:r>
            <a:endParaRPr lang="zh-CN" altLang="en-US" sz="3200" b="1" dirty="0" smtClean="0">
              <a:latin typeface="华文新魏" panose="02010800040101010101" charset="-122"/>
              <a:ea typeface="华文新魏" panose="02010800040101010101" charset="-122"/>
              <a:cs typeface="宋体" panose="02010600030101010101" pitchFamily="2" charset="-122"/>
              <a:sym typeface="+mn-ea"/>
            </a:endParaRPr>
          </a:p>
          <a:p>
            <a:r>
              <a:rPr lang="zh-CN" altLang="en-US" sz="3200" b="1" dirty="0" smtClean="0">
                <a:solidFill>
                  <a:srgbClr val="D857A7"/>
                </a:solidFill>
                <a:latin typeface="黑体" panose="02010609060101010101" pitchFamily="49" charset="-122"/>
                <a:ea typeface="黑体" panose="02010609060101010101" pitchFamily="49" charset="-122"/>
                <a:cs typeface="宋体" panose="02010600030101010101" pitchFamily="2" charset="-122"/>
                <a:sym typeface="+mn-ea"/>
              </a:rPr>
              <a:t>经济目的：</a:t>
            </a:r>
            <a:r>
              <a:rPr lang="zh-CN" altLang="en-US" sz="3200" b="1" dirty="0" smtClean="0">
                <a:latin typeface="华文新魏" panose="02010800040101010101" charset="-122"/>
                <a:ea typeface="华文新魏" panose="02010800040101010101" charset="-122"/>
                <a:cs typeface="宋体" panose="02010600030101010101" pitchFamily="2" charset="-122"/>
                <a:sym typeface="+mn-ea"/>
              </a:rPr>
              <a:t>用中国的货物去换取海外的奇珍。</a:t>
            </a:r>
            <a:endParaRPr lang="zh-CN" altLang="en-US" sz="3200" b="1" dirty="0" smtClean="0">
              <a:solidFill>
                <a:schemeClr val="tx1"/>
              </a:solidFill>
              <a:effectLst/>
              <a:latin typeface="华文新魏" panose="02010800040101010101" charset="-122"/>
              <a:ea typeface="华文新魏" panose="02010800040101010101" charset="-122"/>
              <a:cs typeface="宋体" panose="02010600030101010101" pitchFamily="2" charset="-122"/>
              <a:sym typeface="+mn-ea"/>
            </a:endParaRPr>
          </a:p>
          <a:p>
            <a:r>
              <a:rPr lang="zh-CN" altLang="en-US" sz="3600" b="1">
                <a:solidFill>
                  <a:srgbClr val="C00000"/>
                </a:solidFill>
                <a:latin typeface="+mn-ea"/>
                <a:cs typeface="+mn-ea"/>
                <a:sym typeface="+mn-ea"/>
              </a:rPr>
              <a:t> 根本目的</a:t>
            </a:r>
            <a:r>
              <a:rPr lang="en-US" altLang="zh-CN" sz="3600" b="1">
                <a:solidFill>
                  <a:srgbClr val="C00000"/>
                </a:solidFill>
                <a:latin typeface="+mn-ea"/>
                <a:cs typeface="+mn-ea"/>
                <a:sym typeface="+mn-ea"/>
              </a:rPr>
              <a:t>——</a:t>
            </a:r>
            <a:r>
              <a:rPr lang="zh-CN" altLang="en-US" sz="3600" b="1">
                <a:solidFill>
                  <a:srgbClr val="C00000"/>
                </a:solidFill>
                <a:latin typeface="+mn-ea"/>
                <a:cs typeface="+mn-ea"/>
                <a:sym typeface="+mn-ea"/>
              </a:rPr>
              <a:t>示中国富强</a:t>
            </a:r>
            <a:endParaRPr lang="zh-CN" altLang="en-US" sz="3600" b="1" dirty="0" smtClean="0">
              <a:solidFill>
                <a:srgbClr val="C00000"/>
              </a:solidFill>
              <a:effectLst/>
              <a:latin typeface="+mn-ea"/>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2000" fill="hold">
                                          <p:stCondLst>
                                            <p:cond delay="0"/>
                                          </p:stCondLst>
                                        </p:cTn>
                                        <p:tgtEl>
                                          <p:spTgt spid="7"/>
                                        </p:tgtEl>
                                        <p:attrNameLst>
                                          <p:attrName>style.visibility</p:attrName>
                                        </p:attrNameLst>
                                      </p:cBhvr>
                                      <p:to>
                                        <p:strVal val="visible"/>
                                      </p:to>
                                    </p:set>
                                    <p:animEffect transition="in" filter="dissolve">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0.70"/>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strVal val="#ppt_w*0.70"/>
                                          </p:val>
                                        </p:tav>
                                        <p:tav tm="100000">
                                          <p:val>
                                            <p:strVal val="#ppt_w"/>
                                          </p:val>
                                        </p:tav>
                                      </p:tavLst>
                                    </p:anim>
                                    <p:anim calcmode="lin" valueType="num">
                                      <p:cBhvr>
                                        <p:cTn id="35" dur="1000" fill="hold"/>
                                        <p:tgtEl>
                                          <p:spTgt spid="10"/>
                                        </p:tgtEl>
                                        <p:attrNameLst>
                                          <p:attrName>ppt_h</p:attrName>
                                        </p:attrNameLst>
                                      </p:cBhvr>
                                      <p:tavLst>
                                        <p:tav tm="0">
                                          <p:val>
                                            <p:strVal val="#ppt_h"/>
                                          </p:val>
                                        </p:tav>
                                        <p:tav tm="100000">
                                          <p:val>
                                            <p:strVal val="#ppt_h"/>
                                          </p:val>
                                        </p:tav>
                                      </p:tavLst>
                                    </p:anim>
                                    <p:animEffect transition="in" filter="fade">
                                      <p:cBhvr>
                                        <p:cTn id="36" dur="1000"/>
                                        <p:tgtEl>
                                          <p:spTgt spid="10"/>
                                        </p:tgtEl>
                                      </p:cBhvr>
                                    </p:animEffect>
                                  </p:childTnLst>
                                </p:cTn>
                              </p:par>
                            </p:childTnLst>
                          </p:cTn>
                        </p:par>
                        <p:par>
                          <p:cTn id="37" fill="hold">
                            <p:stCondLst>
                              <p:cond delay="1000"/>
                            </p:stCondLst>
                            <p:childTnLst>
                              <p:par>
                                <p:cTn id="38" presetID="55" presetClass="entr" presetSubtype="0" fill="hold" nodeType="afterEffect">
                                  <p:stCondLst>
                                    <p:cond delay="0"/>
                                  </p:stCondLst>
                                  <p:childTnLst>
                                    <p:set>
                                      <p:cBhvr>
                                        <p:cTn id="39" dur="1000" fill="hold">
                                          <p:stCondLst>
                                            <p:cond delay="0"/>
                                          </p:stCondLst>
                                        </p:cTn>
                                        <p:tgtEl>
                                          <p:spTgt spid="31"/>
                                        </p:tgtEl>
                                        <p:attrNameLst>
                                          <p:attrName>style.visibility</p:attrName>
                                        </p:attrNameLst>
                                      </p:cBhvr>
                                      <p:to>
                                        <p:strVal val="visible"/>
                                      </p:to>
                                    </p:set>
                                    <p:anim calcmode="lin" valueType="num">
                                      <p:cBhvr>
                                        <p:cTn id="40" dur="1000" fill="hold"/>
                                        <p:tgtEl>
                                          <p:spTgt spid="31"/>
                                        </p:tgtEl>
                                        <p:attrNameLst>
                                          <p:attrName>ppt_w</p:attrName>
                                        </p:attrNameLst>
                                      </p:cBhvr>
                                      <p:tavLst>
                                        <p:tav tm="0">
                                          <p:val>
                                            <p:strVal val="#ppt_w*0.70"/>
                                          </p:val>
                                        </p:tav>
                                        <p:tav tm="100000">
                                          <p:val>
                                            <p:strVal val="#ppt_w"/>
                                          </p:val>
                                        </p:tav>
                                      </p:tavLst>
                                    </p:anim>
                                    <p:anim calcmode="lin" valueType="num">
                                      <p:cBhvr>
                                        <p:cTn id="41" dur="1000" fill="hold"/>
                                        <p:tgtEl>
                                          <p:spTgt spid="31"/>
                                        </p:tgtEl>
                                        <p:attrNameLst>
                                          <p:attrName>ppt_h</p:attrName>
                                        </p:attrNameLst>
                                      </p:cBhvr>
                                      <p:tavLst>
                                        <p:tav tm="0">
                                          <p:val>
                                            <p:strVal val="#ppt_h"/>
                                          </p:val>
                                        </p:tav>
                                        <p:tav tm="100000">
                                          <p:val>
                                            <p:strVal val="#ppt_h"/>
                                          </p:val>
                                        </p:tav>
                                      </p:tavLst>
                                    </p:anim>
                                    <p:animEffect transition="in" filter="fade">
                                      <p:cBhvr>
                                        <p:cTn id="42" dur="1000"/>
                                        <p:tgtEl>
                                          <p:spTgt spid="31"/>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strVal val="#ppt_w*0.70"/>
                                          </p:val>
                                        </p:tav>
                                        <p:tav tm="100000">
                                          <p:val>
                                            <p:strVal val="#ppt_w"/>
                                          </p:val>
                                        </p:tav>
                                      </p:tavLst>
                                    </p:anim>
                                    <p:anim calcmode="lin" valueType="num">
                                      <p:cBhvr>
                                        <p:cTn id="46" dur="1000" fill="hold"/>
                                        <p:tgtEl>
                                          <p:spTgt spid="13"/>
                                        </p:tgtEl>
                                        <p:attrNameLst>
                                          <p:attrName>ppt_h</p:attrName>
                                        </p:attrNameLst>
                                      </p:cBhvr>
                                      <p:tavLst>
                                        <p:tav tm="0">
                                          <p:val>
                                            <p:strVal val="#ppt_h"/>
                                          </p:val>
                                        </p:tav>
                                        <p:tav tm="100000">
                                          <p:val>
                                            <p:strVal val="#ppt_h"/>
                                          </p:val>
                                        </p:tav>
                                      </p:tavLst>
                                    </p:anim>
                                    <p:animEffect transition="in" filter="fade">
                                      <p:cBhvr>
                                        <p:cTn id="47" dur="1000"/>
                                        <p:tgtEl>
                                          <p:spTgt spid="13"/>
                                        </p:tgtEl>
                                      </p:cBhvr>
                                    </p:animEffect>
                                  </p:childTnLst>
                                </p:cTn>
                              </p:par>
                            </p:childTnLst>
                          </p:cTn>
                        </p:par>
                        <p:par>
                          <p:cTn id="48" fill="hold">
                            <p:stCondLst>
                              <p:cond delay="2000"/>
                            </p:stCondLst>
                            <p:childTnLst>
                              <p:par>
                                <p:cTn id="49" presetID="55" presetClass="entr" presetSubtype="0" fill="hold" nodeType="afterEffect">
                                  <p:stCondLst>
                                    <p:cond delay="0"/>
                                  </p:stCondLst>
                                  <p:childTnLst>
                                    <p:set>
                                      <p:cBhvr>
                                        <p:cTn id="50" dur="1000"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0.70"/>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000" fill="hold"/>
                                        <p:tgtEl>
                                          <p:spTgt spid="14"/>
                                        </p:tgtEl>
                                        <p:attrNameLst>
                                          <p:attrName>ppt_w</p:attrName>
                                        </p:attrNameLst>
                                      </p:cBhvr>
                                      <p:tavLst>
                                        <p:tav tm="0">
                                          <p:val>
                                            <p:strVal val="#ppt_w*0.70"/>
                                          </p:val>
                                        </p:tav>
                                        <p:tav tm="100000">
                                          <p:val>
                                            <p:strVal val="#ppt_w"/>
                                          </p:val>
                                        </p:tav>
                                      </p:tavLst>
                                    </p:anim>
                                    <p:anim calcmode="lin" valueType="num">
                                      <p:cBhvr>
                                        <p:cTn id="57" dur="1000" fill="hold"/>
                                        <p:tgtEl>
                                          <p:spTgt spid="14"/>
                                        </p:tgtEl>
                                        <p:attrNameLst>
                                          <p:attrName>ppt_h</p:attrName>
                                        </p:attrNameLst>
                                      </p:cBhvr>
                                      <p:tavLst>
                                        <p:tav tm="0">
                                          <p:val>
                                            <p:strVal val="#ppt_h"/>
                                          </p:val>
                                        </p:tav>
                                        <p:tav tm="100000">
                                          <p:val>
                                            <p:strVal val="#ppt_h"/>
                                          </p:val>
                                        </p:tav>
                                      </p:tavLst>
                                    </p:anim>
                                    <p:animEffect transition="in" filter="fade">
                                      <p:cBhvr>
                                        <p:cTn id="58" dur="1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2" nodeType="clickEffect">
                                  <p:stCondLst>
                                    <p:cond delay="0"/>
                                  </p:stCondLst>
                                  <p:childTnLst>
                                    <p:set>
                                      <p:cBhvr>
                                        <p:cTn id="62" dur="1" fill="hold">
                                          <p:stCondLst>
                                            <p:cond delay="0"/>
                                          </p:stCondLst>
                                        </p:cTn>
                                        <p:tgtEl>
                                          <p:spTgt spid="105"/>
                                        </p:tgtEl>
                                        <p:attrNameLst>
                                          <p:attrName>style.visibility</p:attrName>
                                        </p:attrNameLst>
                                      </p:cBhvr>
                                      <p:to>
                                        <p:strVal val="visible"/>
                                      </p:to>
                                    </p:set>
                                    <p:animEffect transition="in" filter="fade">
                                      <p:cBhvr>
                                        <p:cTn id="63" dur="1000"/>
                                        <p:tgtEl>
                                          <p:spTgt spid="105"/>
                                        </p:tgtEl>
                                      </p:cBhvr>
                                    </p:animEffect>
                                    <p:anim calcmode="lin" valueType="num">
                                      <p:cBhvr>
                                        <p:cTn id="64" dur="1000" fill="hold"/>
                                        <p:tgtEl>
                                          <p:spTgt spid="105"/>
                                        </p:tgtEl>
                                        <p:attrNameLst>
                                          <p:attrName>ppt_x</p:attrName>
                                        </p:attrNameLst>
                                      </p:cBhvr>
                                      <p:tavLst>
                                        <p:tav tm="0">
                                          <p:val>
                                            <p:strVal val="#ppt_x"/>
                                          </p:val>
                                        </p:tav>
                                        <p:tav tm="100000">
                                          <p:val>
                                            <p:strVal val="#ppt_x"/>
                                          </p:val>
                                        </p:tav>
                                      </p:tavLst>
                                    </p:anim>
                                    <p:anim calcmode="lin" valueType="num">
                                      <p:cBhvr>
                                        <p:cTn id="65"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1"/>
      <p:bldP spid="15" grpId="0" bldLvl="0" animBg="1"/>
      <p:bldP spid="4" grpId="0" bldLvl="0" animBg="1"/>
      <p:bldP spid="6" grpId="0"/>
      <p:bldP spid="7" grpId="0"/>
      <p:bldP spid="10" grpId="0"/>
      <p:bldP spid="13" grpId="0"/>
      <p:bldP spid="14" grpId="0"/>
      <p:bldP spid="105"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0"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2 (1)"/>
          <p:cNvPicPr>
            <a:picLocks noChangeAspect="1"/>
          </p:cNvPicPr>
          <p:nvPr/>
        </p:nvPicPr>
        <p:blipFill>
          <a:blip r:embed="rId2"/>
          <a:stretch>
            <a:fillRect/>
          </a:stretch>
        </p:blipFill>
        <p:spPr>
          <a:xfrm>
            <a:off x="151765" y="5852795"/>
            <a:ext cx="11918315" cy="969010"/>
          </a:xfrm>
          <a:prstGeom prst="rect">
            <a:avLst/>
          </a:prstGeom>
        </p:spPr>
      </p:pic>
      <p:sp>
        <p:nvSpPr>
          <p:cNvPr id="12" name="文本框 11"/>
          <p:cNvSpPr txBox="1"/>
          <p:nvPr/>
        </p:nvSpPr>
        <p:spPr>
          <a:xfrm>
            <a:off x="339090" y="266700"/>
            <a:ext cx="5855335" cy="2553335"/>
          </a:xfrm>
          <a:prstGeom prst="rect">
            <a:avLst/>
          </a:prstGeom>
          <a:solidFill>
            <a:schemeClr val="accent3">
              <a:lumMod val="20000"/>
              <a:lumOff val="80000"/>
            </a:schemeClr>
          </a:solidFill>
        </p:spPr>
        <p:txBody>
          <a:bodyPr wrap="square" rtlCol="0" anchor="t">
            <a:spAutoFit/>
          </a:bodyPr>
          <a:p>
            <a:r>
              <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rPr>
              <a:t>材料：</a:t>
            </a:r>
            <a:r>
              <a:rPr lang="zh-CN" altLang="en-US" sz="3200" b="1" dirty="0" smtClean="0">
                <a:solidFill>
                  <a:prstClr val="black"/>
                </a:solidFill>
                <a:latin typeface="新宋体" panose="02010609030101010101" charset="-122"/>
                <a:ea typeface="新宋体" panose="02010609030101010101" charset="-122"/>
                <a:cs typeface="新宋体" panose="02010609030101010101" charset="-122"/>
                <a:sym typeface="+mn-ea"/>
              </a:rPr>
              <a:t>史书记载洪武末年时：</a:t>
            </a:r>
            <a:r>
              <a:rPr lang="zh-CN" altLang="en-US" sz="3200" b="1" dirty="0" smtClean="0">
                <a:solidFill>
                  <a:schemeClr val="tx1"/>
                </a:solidFill>
                <a:latin typeface="新宋体" panose="02010609030101010101" charset="-122"/>
                <a:ea typeface="新宋体" panose="02010609030101010101" charset="-122"/>
                <a:cs typeface="新宋体" panose="02010609030101010101" charset="-122"/>
                <a:sym typeface="+mn-ea"/>
              </a:rPr>
              <a:t>“仓廪充积，天下太平”</a:t>
            </a:r>
            <a:r>
              <a:rPr lang="zh-CN" altLang="en-US" sz="3200" b="1" dirty="0" smtClean="0">
                <a:solidFill>
                  <a:prstClr val="black"/>
                </a:solidFill>
                <a:latin typeface="新宋体" panose="02010609030101010101" charset="-122"/>
                <a:ea typeface="新宋体" panose="02010609030101010101" charset="-122"/>
                <a:cs typeface="新宋体" panose="02010609030101010101" charset="-122"/>
                <a:sym typeface="+mn-ea"/>
              </a:rPr>
              <a:t>。建文帝时期：</a:t>
            </a:r>
            <a:r>
              <a:rPr lang="zh-CN" altLang="en-US" sz="3200" b="1" dirty="0" smtClean="0">
                <a:solidFill>
                  <a:schemeClr val="tx1"/>
                </a:solidFill>
                <a:latin typeface="新宋体" panose="02010609030101010101" charset="-122"/>
                <a:ea typeface="新宋体" panose="02010609030101010101" charset="-122"/>
                <a:cs typeface="新宋体" panose="02010609030101010101" charset="-122"/>
                <a:sym typeface="+mn-ea"/>
              </a:rPr>
              <a:t>“家给人足，外门不阖”</a:t>
            </a:r>
            <a:r>
              <a:rPr lang="zh-CN" altLang="en-US" sz="3200" b="1" dirty="0" smtClean="0">
                <a:solidFill>
                  <a:prstClr val="black"/>
                </a:solidFill>
                <a:latin typeface="新宋体" panose="02010609030101010101" charset="-122"/>
                <a:ea typeface="新宋体" panose="02010609030101010101" charset="-122"/>
                <a:cs typeface="新宋体" panose="02010609030101010101" charset="-122"/>
                <a:sym typeface="+mn-ea"/>
              </a:rPr>
              <a:t>。到永乐年间，明王朝统治</a:t>
            </a:r>
            <a:r>
              <a:rPr lang="zh-CN" altLang="en-US" sz="3200" b="1" dirty="0" smtClean="0">
                <a:solidFill>
                  <a:schemeClr val="tx1"/>
                </a:solidFill>
                <a:latin typeface="新宋体" panose="02010609030101010101" charset="-122"/>
                <a:ea typeface="新宋体" panose="02010609030101010101" charset="-122"/>
                <a:cs typeface="新宋体" panose="02010609030101010101" charset="-122"/>
                <a:sym typeface="+mn-ea"/>
              </a:rPr>
              <a:t>已臻</a:t>
            </a:r>
            <a:r>
              <a:rPr lang="zh-CN" altLang="en-US" sz="3200" b="1" dirty="0" smtClean="0">
                <a:solidFill>
                  <a:srgbClr val="FF0000"/>
                </a:solidFill>
                <a:latin typeface="新宋体" panose="02010609030101010101" charset="-122"/>
                <a:ea typeface="新宋体" panose="02010609030101010101" charset="-122"/>
                <a:cs typeface="新宋体" panose="02010609030101010101" charset="-122"/>
                <a:sym typeface="+mn-ea"/>
              </a:rPr>
              <a:t>极盛</a:t>
            </a:r>
            <a:r>
              <a:rPr lang="zh-CN" altLang="en-US" sz="2800" b="1" dirty="0" smtClean="0">
                <a:solidFill>
                  <a:prstClr val="black"/>
                </a:solidFill>
                <a:latin typeface="新宋体" panose="02010609030101010101" charset="-122"/>
                <a:ea typeface="新宋体" panose="02010609030101010101" charset="-122"/>
                <a:cs typeface="新宋体" panose="02010609030101010101" charset="-122"/>
                <a:sym typeface="+mn-ea"/>
              </a:rPr>
              <a:t>。</a:t>
            </a:r>
            <a:endParaRPr lang="zh-CN" altLang="en-US" sz="2800" b="1">
              <a:latin typeface="新宋体" panose="02010609030101010101" charset="-122"/>
              <a:ea typeface="新宋体" panose="02010609030101010101" charset="-122"/>
              <a:cs typeface="新宋体" panose="02010609030101010101" charset="-122"/>
            </a:endParaRPr>
          </a:p>
        </p:txBody>
      </p:sp>
      <p:pic>
        <p:nvPicPr>
          <p:cNvPr id="28" name="Picture 9" descr="明代罗盘"/>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261100" y="289560"/>
            <a:ext cx="2007870" cy="2021205"/>
          </a:xfrm>
          <a:prstGeom prst="rect">
            <a:avLst/>
          </a:prstGeom>
          <a:noFill/>
          <a:ln w="9525">
            <a:noFill/>
            <a:miter lim="800000"/>
            <a:headEnd/>
            <a:tailEnd/>
          </a:ln>
        </p:spPr>
      </p:pic>
      <p:pic>
        <p:nvPicPr>
          <p:cNvPr id="13" name="图片 12" descr="29 (1)"/>
          <p:cNvPicPr>
            <a:picLocks noChangeAspect="1"/>
          </p:cNvPicPr>
          <p:nvPr/>
        </p:nvPicPr>
        <p:blipFill>
          <a:blip r:embed="rId4"/>
          <a:stretch>
            <a:fillRect/>
          </a:stretch>
        </p:blipFill>
        <p:spPr>
          <a:xfrm>
            <a:off x="9061450" y="409575"/>
            <a:ext cx="3008630" cy="1793875"/>
          </a:xfrm>
          <a:prstGeom prst="rect">
            <a:avLst/>
          </a:prstGeom>
        </p:spPr>
      </p:pic>
      <p:sp>
        <p:nvSpPr>
          <p:cNvPr id="4" name="文本框 3"/>
          <p:cNvSpPr txBox="1"/>
          <p:nvPr/>
        </p:nvSpPr>
        <p:spPr>
          <a:xfrm>
            <a:off x="8268970" y="509905"/>
            <a:ext cx="551815" cy="1800860"/>
          </a:xfrm>
          <a:prstGeom prst="rect">
            <a:avLst/>
          </a:prstGeom>
          <a:noFill/>
        </p:spPr>
        <p:txBody>
          <a:bodyPr vert="eaVert" wrap="square" rtlCol="0">
            <a:spAutoFit/>
          </a:bodyPr>
          <a:p>
            <a:r>
              <a:rPr lang="zh-CN" altLang="en-US" sz="2400" b="1"/>
              <a:t>明代罗盘</a:t>
            </a:r>
            <a:endParaRPr lang="zh-CN" altLang="en-US" sz="2400" b="1"/>
          </a:p>
        </p:txBody>
      </p:sp>
      <p:cxnSp>
        <p:nvCxnSpPr>
          <p:cNvPr id="36" name="Straight Connector 29"/>
          <p:cNvCxnSpPr/>
          <p:nvPr/>
        </p:nvCxnSpPr>
        <p:spPr>
          <a:xfrm flipH="1">
            <a:off x="317500" y="2946400"/>
            <a:ext cx="11752580" cy="38735"/>
          </a:xfrm>
          <a:prstGeom prst="line">
            <a:avLst/>
          </a:prstGeom>
          <a:ln w="28575">
            <a:solidFill>
              <a:srgbClr val="7030A0"/>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4095115" y="2669540"/>
            <a:ext cx="4846320" cy="645160"/>
          </a:xfrm>
          <a:prstGeom prst="rect">
            <a:avLst/>
          </a:prstGeom>
          <a:solidFill>
            <a:schemeClr val="accent5">
              <a:lumMod val="50000"/>
            </a:schemeClr>
          </a:solidFill>
        </p:spPr>
        <p:txBody>
          <a:bodyPr wrap="square" rtlCol="0">
            <a:spAutoFit/>
          </a:bodyPr>
          <a:p>
            <a:r>
              <a:rPr lang="en-US" altLang="zh-CN" sz="3200" b="1">
                <a:solidFill>
                  <a:srgbClr val="D857A7"/>
                </a:solidFill>
              </a:rPr>
              <a:t>   </a:t>
            </a:r>
            <a:r>
              <a:rPr lang="zh-CN" altLang="en-US" sz="3200" b="1">
                <a:solidFill>
                  <a:srgbClr val="FFFF00"/>
                </a:solidFill>
              </a:rPr>
              <a:t>能不能下西洋？</a:t>
            </a:r>
            <a:r>
              <a:rPr lang="zh-CN" altLang="en-US" sz="3600" b="1">
                <a:solidFill>
                  <a:srgbClr val="FFFF00"/>
                </a:solidFill>
              </a:rPr>
              <a:t>（条件）</a:t>
            </a:r>
            <a:endParaRPr lang="zh-CN" altLang="en-US" sz="3600" b="1">
              <a:solidFill>
                <a:srgbClr val="FFFF00"/>
              </a:solidFill>
            </a:endParaRPr>
          </a:p>
        </p:txBody>
      </p:sp>
      <p:sp>
        <p:nvSpPr>
          <p:cNvPr id="5" name="Text Box 4"/>
          <p:cNvSpPr txBox="1"/>
          <p:nvPr/>
        </p:nvSpPr>
        <p:spPr>
          <a:xfrm>
            <a:off x="212090" y="3253105"/>
            <a:ext cx="11242040" cy="521970"/>
          </a:xfrm>
          <a:prstGeom prst="rect">
            <a:avLst/>
          </a:prstGeom>
          <a:noFill/>
          <a:ln w="28575">
            <a:noFill/>
            <a:prstDash val="sysDash"/>
          </a:ln>
        </p:spPr>
        <p:txBody>
          <a:bodyPr wrap="square" anchor="t">
            <a:spAutoFit/>
          </a:bodyPr>
          <a:p>
            <a:pPr indent="0">
              <a:buClr>
                <a:schemeClr val="folHlink"/>
              </a:buClr>
              <a:buFont typeface="Wingdings" panose="05000000000000000000" pitchFamily="2" charset="2"/>
              <a:buNone/>
            </a:pPr>
            <a:r>
              <a:rPr lang="en-US" altLang="zh-CN" sz="2645" b="1" dirty="0">
                <a:solidFill>
                  <a:srgbClr val="FF0000"/>
                </a:solidFill>
                <a:latin typeface="Comic Sans MS" panose="030F0702030302020204" pitchFamily="66" charset="0"/>
                <a:ea typeface="宋体" panose="02010600030101010101" pitchFamily="2" charset="-122"/>
              </a:rPr>
              <a:t>   </a:t>
            </a:r>
            <a:r>
              <a:rPr lang="en-US" altLang="zh-CN" sz="2800" b="1" dirty="0">
                <a:solidFill>
                  <a:schemeClr val="accent5">
                    <a:lumMod val="50000"/>
                  </a:schemeClr>
                </a:solidFill>
                <a:latin typeface="华文中宋" panose="02010600040101010101" charset="-122"/>
                <a:ea typeface="华文中宋" panose="02010600040101010101" charset="-122"/>
                <a:cs typeface="华文中宋" panose="02010600040101010101" charset="-122"/>
              </a:rPr>
              <a:t>1.</a:t>
            </a:r>
            <a:r>
              <a:rPr lang="zh-CN" altLang="en-US" sz="2800" b="1" dirty="0">
                <a:solidFill>
                  <a:srgbClr val="D857A7"/>
                </a:solidFill>
                <a:latin typeface="微软雅黑" panose="020B0503020204020204" charset="-122"/>
                <a:ea typeface="微软雅黑" panose="020B0503020204020204" charset="-122"/>
                <a:cs typeface="华文中宋" panose="02010600040101010101" charset="-122"/>
              </a:rPr>
              <a:t>经济基础</a:t>
            </a:r>
            <a:r>
              <a:rPr lang="zh-CN" altLang="en-US" sz="2800" b="1" dirty="0">
                <a:solidFill>
                  <a:schemeClr val="accent5">
                    <a:lumMod val="50000"/>
                  </a:schemeClr>
                </a:solidFill>
                <a:latin typeface="华文中宋" panose="02010600040101010101" charset="-122"/>
                <a:ea typeface="华文中宋" panose="02010600040101010101" charset="-122"/>
                <a:cs typeface="华文中宋" panose="02010600040101010101" charset="-122"/>
              </a:rPr>
              <a:t>：明初国力雄厚，成为当时世界上的强国（</a:t>
            </a:r>
            <a:r>
              <a:rPr lang="zh-CN" altLang="en-US" sz="2800" b="1" dirty="0">
                <a:solidFill>
                  <a:srgbClr val="C00000"/>
                </a:solidFill>
                <a:latin typeface="黑体" panose="02010609060101010101" pitchFamily="49" charset="-122"/>
                <a:ea typeface="黑体" panose="02010609060101010101" pitchFamily="49" charset="-122"/>
                <a:cs typeface="华文中宋" panose="02010600040101010101" charset="-122"/>
              </a:rPr>
              <a:t>最根本的</a:t>
            </a:r>
            <a:r>
              <a:rPr lang="zh-CN" altLang="en-US" sz="2800" b="1" dirty="0">
                <a:solidFill>
                  <a:schemeClr val="accent5">
                    <a:lumMod val="50000"/>
                  </a:schemeClr>
                </a:solidFill>
                <a:latin typeface="黑体" panose="02010609060101010101" pitchFamily="49" charset="-122"/>
                <a:ea typeface="黑体" panose="02010609060101010101" pitchFamily="49" charset="-122"/>
                <a:cs typeface="华文中宋" panose="02010600040101010101" charset="-122"/>
              </a:rPr>
              <a:t>）</a:t>
            </a:r>
            <a:r>
              <a:rPr lang="zh-CN" altLang="en-US" sz="2800" b="1" dirty="0">
                <a:solidFill>
                  <a:schemeClr val="accent5">
                    <a:lumMod val="50000"/>
                  </a:schemeClr>
                </a:solidFill>
                <a:latin typeface="华文中宋" panose="02010600040101010101" charset="-122"/>
                <a:ea typeface="华文中宋" panose="02010600040101010101" charset="-122"/>
                <a:cs typeface="华文中宋" panose="02010600040101010101" charset="-122"/>
              </a:rPr>
              <a:t>。</a:t>
            </a:r>
            <a:endParaRPr lang="zh-CN" altLang="en-US" sz="2800" b="1" dirty="0">
              <a:solidFill>
                <a:schemeClr val="accent5">
                  <a:lumMod val="50000"/>
                </a:schemeClr>
              </a:solidFill>
              <a:latin typeface="华文中宋" panose="02010600040101010101" charset="-122"/>
              <a:ea typeface="华文中宋" panose="02010600040101010101" charset="-122"/>
              <a:cs typeface="华文中宋" panose="02010600040101010101" charset="-122"/>
            </a:endParaRPr>
          </a:p>
        </p:txBody>
      </p:sp>
      <p:sp>
        <p:nvSpPr>
          <p:cNvPr id="6" name="Text Box 4"/>
          <p:cNvSpPr txBox="1"/>
          <p:nvPr/>
        </p:nvSpPr>
        <p:spPr>
          <a:xfrm>
            <a:off x="697865" y="3850640"/>
            <a:ext cx="10826115" cy="521970"/>
          </a:xfrm>
          <a:prstGeom prst="rect">
            <a:avLst/>
          </a:prstGeom>
          <a:noFill/>
          <a:ln w="28575">
            <a:noFill/>
            <a:prstDash val="sysDash"/>
          </a:ln>
        </p:spPr>
        <p:txBody>
          <a:bodyPr wrap="square" anchor="t">
            <a:spAutoFit/>
          </a:bodyPr>
          <a:p>
            <a:pPr>
              <a:buClr>
                <a:schemeClr val="folHlink"/>
              </a:buClr>
              <a:buFont typeface="Wingdings" panose="05000000000000000000" pitchFamily="2" charset="2"/>
              <a:buNone/>
            </a:pPr>
            <a:r>
              <a:rPr lang="en-US" altLang="zh-CN" sz="2800" b="1" dirty="0">
                <a:solidFill>
                  <a:schemeClr val="accent5">
                    <a:lumMod val="50000"/>
                  </a:schemeClr>
                </a:solidFill>
                <a:latin typeface="华文中宋" panose="02010600040101010101" charset="-122"/>
                <a:ea typeface="华文中宋" panose="02010600040101010101" charset="-122"/>
                <a:sym typeface="+mn-ea"/>
              </a:rPr>
              <a:t>2.</a:t>
            </a:r>
            <a:r>
              <a:rPr lang="zh-CN" altLang="en-US" sz="2800" b="1" dirty="0">
                <a:solidFill>
                  <a:srgbClr val="D857A7"/>
                </a:solidFill>
                <a:latin typeface="微软雅黑" panose="020B0503020204020204" charset="-122"/>
                <a:ea typeface="微软雅黑" panose="020B0503020204020204" charset="-122"/>
                <a:sym typeface="+mn-ea"/>
              </a:rPr>
              <a:t>科技保障</a:t>
            </a:r>
            <a:r>
              <a:rPr lang="zh-CN" altLang="en-US" sz="2800" b="1" dirty="0">
                <a:solidFill>
                  <a:schemeClr val="accent5">
                    <a:lumMod val="50000"/>
                  </a:schemeClr>
                </a:solidFill>
                <a:latin typeface="华文中宋" panose="02010600040101010101" charset="-122"/>
                <a:ea typeface="华文中宋" panose="02010600040101010101" charset="-122"/>
                <a:sym typeface="+mn-ea"/>
              </a:rPr>
              <a:t>：造船技术的发达，指南针的运用，地理知识的丰富。     </a:t>
            </a:r>
            <a:endParaRPr lang="zh-CN" altLang="en-US" sz="2800" b="1" dirty="0">
              <a:solidFill>
                <a:schemeClr val="accent5">
                  <a:lumMod val="50000"/>
                </a:schemeClr>
              </a:solidFill>
              <a:latin typeface="华文中宋" panose="02010600040101010101" charset="-122"/>
              <a:ea typeface="华文中宋" panose="02010600040101010101" charset="-122"/>
              <a:cs typeface="华文中宋" panose="02010600040101010101" charset="-122"/>
              <a:sym typeface="+mn-ea"/>
            </a:endParaRPr>
          </a:p>
        </p:txBody>
      </p:sp>
      <p:pic>
        <p:nvPicPr>
          <p:cNvPr id="7" name="图片 6" descr="小舟飞鸟墨色"/>
          <p:cNvPicPr>
            <a:picLocks noChangeAspect="1"/>
          </p:cNvPicPr>
          <p:nvPr/>
        </p:nvPicPr>
        <p:blipFill>
          <a:blip r:embed="rId5"/>
          <a:srcRect/>
          <a:stretch>
            <a:fillRect/>
          </a:stretch>
        </p:blipFill>
        <p:spPr>
          <a:xfrm>
            <a:off x="9396730" y="5232400"/>
            <a:ext cx="2193925" cy="1447800"/>
          </a:xfrm>
          <a:prstGeom prst="rect">
            <a:avLst/>
          </a:prstGeom>
        </p:spPr>
      </p:pic>
      <p:sp>
        <p:nvSpPr>
          <p:cNvPr id="8" name="Text Box 4"/>
          <p:cNvSpPr txBox="1"/>
          <p:nvPr/>
        </p:nvSpPr>
        <p:spPr>
          <a:xfrm>
            <a:off x="697865" y="4441825"/>
            <a:ext cx="8244205" cy="521970"/>
          </a:xfrm>
          <a:prstGeom prst="rect">
            <a:avLst/>
          </a:prstGeom>
          <a:noFill/>
          <a:ln w="28575">
            <a:noFill/>
            <a:prstDash val="sysDash"/>
          </a:ln>
        </p:spPr>
        <p:txBody>
          <a:bodyPr wrap="square" anchor="t">
            <a:spAutoFit/>
          </a:bodyPr>
          <a:p>
            <a:pPr>
              <a:buClr>
                <a:schemeClr val="folHlink"/>
              </a:buClr>
              <a:buFont typeface="Wingdings" panose="05000000000000000000" pitchFamily="2" charset="2"/>
              <a:buNone/>
            </a:pPr>
            <a:r>
              <a:rPr lang="en-US" altLang="zh-CN" sz="2800" b="1" dirty="0">
                <a:solidFill>
                  <a:schemeClr val="accent5">
                    <a:lumMod val="50000"/>
                  </a:schemeClr>
                </a:solidFill>
                <a:latin typeface="华文中宋" panose="02010600040101010101" charset="-122"/>
                <a:ea typeface="华文中宋" panose="02010600040101010101" charset="-122"/>
                <a:sym typeface="+mn-ea"/>
              </a:rPr>
              <a:t>3.</a:t>
            </a:r>
            <a:r>
              <a:rPr lang="zh-CN" altLang="en-US" sz="2800" b="1" dirty="0">
                <a:solidFill>
                  <a:srgbClr val="D857A7"/>
                </a:solidFill>
                <a:latin typeface="微软雅黑" panose="020B0503020204020204" charset="-122"/>
                <a:ea typeface="微软雅黑" panose="020B0503020204020204" charset="-122"/>
                <a:sym typeface="+mn-ea"/>
              </a:rPr>
              <a:t>政府支持</a:t>
            </a:r>
            <a:r>
              <a:rPr lang="zh-CN" altLang="en-US" sz="2800" b="1" dirty="0">
                <a:solidFill>
                  <a:schemeClr val="accent5">
                    <a:lumMod val="50000"/>
                  </a:schemeClr>
                </a:solidFill>
                <a:latin typeface="华文中宋" panose="02010600040101010101" charset="-122"/>
                <a:ea typeface="华文中宋" panose="02010600040101010101" charset="-122"/>
                <a:sym typeface="+mn-ea"/>
              </a:rPr>
              <a:t>：明成祖的鼎力支持。     </a:t>
            </a:r>
            <a:endParaRPr lang="zh-CN" altLang="en-US" sz="2800" b="1" dirty="0">
              <a:solidFill>
                <a:schemeClr val="accent5">
                  <a:lumMod val="50000"/>
                </a:schemeClr>
              </a:solidFill>
              <a:latin typeface="华文中宋" panose="02010600040101010101" charset="-122"/>
              <a:ea typeface="华文中宋" panose="02010600040101010101" charset="-122"/>
              <a:cs typeface="华文中宋" panose="02010600040101010101" charset="-122"/>
              <a:sym typeface="+mn-ea"/>
            </a:endParaRPr>
          </a:p>
        </p:txBody>
      </p:sp>
      <p:sp>
        <p:nvSpPr>
          <p:cNvPr id="10" name="Text Box 4"/>
          <p:cNvSpPr txBox="1"/>
          <p:nvPr/>
        </p:nvSpPr>
        <p:spPr>
          <a:xfrm>
            <a:off x="697230" y="5049520"/>
            <a:ext cx="8244205" cy="521970"/>
          </a:xfrm>
          <a:prstGeom prst="rect">
            <a:avLst/>
          </a:prstGeom>
          <a:noFill/>
          <a:ln w="28575">
            <a:noFill/>
            <a:prstDash val="sysDash"/>
          </a:ln>
        </p:spPr>
        <p:txBody>
          <a:bodyPr wrap="square" anchor="t">
            <a:spAutoFit/>
          </a:bodyPr>
          <a:p>
            <a:pPr>
              <a:buClr>
                <a:schemeClr val="folHlink"/>
              </a:buClr>
              <a:buFont typeface="Wingdings" panose="05000000000000000000" pitchFamily="2" charset="2"/>
              <a:buNone/>
            </a:pPr>
            <a:r>
              <a:rPr lang="en-US" altLang="zh-CN" sz="2800" b="1" dirty="0">
                <a:solidFill>
                  <a:schemeClr val="accent5">
                    <a:lumMod val="50000"/>
                  </a:schemeClr>
                </a:solidFill>
                <a:latin typeface="华文中宋" panose="02010600040101010101" charset="-122"/>
                <a:ea typeface="华文中宋" panose="02010600040101010101" charset="-122"/>
                <a:sym typeface="+mn-ea"/>
              </a:rPr>
              <a:t>4.</a:t>
            </a:r>
            <a:r>
              <a:rPr lang="zh-CN" altLang="en-US" sz="2800" b="1" dirty="0">
                <a:solidFill>
                  <a:srgbClr val="D857A7"/>
                </a:solidFill>
                <a:latin typeface="微软雅黑" panose="020B0503020204020204" charset="-122"/>
                <a:ea typeface="微软雅黑" panose="020B0503020204020204" charset="-122"/>
                <a:sym typeface="+mn-ea"/>
              </a:rPr>
              <a:t>个人能力</a:t>
            </a:r>
            <a:r>
              <a:rPr lang="zh-CN" altLang="en-US" sz="2800" b="1" dirty="0">
                <a:solidFill>
                  <a:schemeClr val="accent5">
                    <a:lumMod val="50000"/>
                  </a:schemeClr>
                </a:solidFill>
                <a:latin typeface="华文中宋" panose="02010600040101010101" charset="-122"/>
                <a:ea typeface="华文中宋" panose="02010600040101010101" charset="-122"/>
                <a:sym typeface="+mn-ea"/>
              </a:rPr>
              <a:t>：郑和个人能力出众。     </a:t>
            </a:r>
            <a:endParaRPr lang="zh-CN" altLang="en-US" sz="2800" b="1" dirty="0">
              <a:solidFill>
                <a:schemeClr val="accent5">
                  <a:lumMod val="50000"/>
                </a:schemeClr>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par>
                                <p:cTn id="9" presetID="55"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1000" fill="hold"/>
                                        <p:tgtEl>
                                          <p:spTgt spid="28"/>
                                        </p:tgtEl>
                                        <p:attrNameLst>
                                          <p:attrName>ppt_w</p:attrName>
                                        </p:attrNameLst>
                                      </p:cBhvr>
                                      <p:tavLst>
                                        <p:tav tm="0">
                                          <p:val>
                                            <p:strVal val="#ppt_w*0.70"/>
                                          </p:val>
                                        </p:tav>
                                        <p:tav tm="100000">
                                          <p:val>
                                            <p:strVal val="#ppt_w"/>
                                          </p:val>
                                        </p:tav>
                                      </p:tavLst>
                                    </p:anim>
                                    <p:anim calcmode="lin" valueType="num">
                                      <p:cBhvr>
                                        <p:cTn id="19" dur="1000" fill="hold"/>
                                        <p:tgtEl>
                                          <p:spTgt spid="28"/>
                                        </p:tgtEl>
                                        <p:attrNameLst>
                                          <p:attrName>ppt_h</p:attrName>
                                        </p:attrNameLst>
                                      </p:cBhvr>
                                      <p:tavLst>
                                        <p:tav tm="0">
                                          <p:val>
                                            <p:strVal val="#ppt_h"/>
                                          </p:val>
                                        </p:tav>
                                        <p:tav tm="100000">
                                          <p:val>
                                            <p:strVal val="#ppt_h"/>
                                          </p:val>
                                        </p:tav>
                                      </p:tavLst>
                                    </p:anim>
                                    <p:animEffect transition="in" filter="fade">
                                      <p:cBhvr>
                                        <p:cTn id="20" dur="1000"/>
                                        <p:tgtEl>
                                          <p:spTgt spid="28"/>
                                        </p:tgtEl>
                                      </p:cBhvr>
                                    </p:animEffect>
                                  </p:childTnLst>
                                </p:cTn>
                              </p:par>
                            </p:childTnLst>
                          </p:cTn>
                        </p:par>
                        <p:par>
                          <p:cTn id="21" fill="hold">
                            <p:stCondLst>
                              <p:cond delay="1000"/>
                            </p:stCondLst>
                            <p:childTnLst>
                              <p:par>
                                <p:cTn id="22" presetID="55" presetClass="entr" presetSubtype="0" fill="hold" nodeType="afterEffect">
                                  <p:stCondLst>
                                    <p:cond delay="0"/>
                                  </p:stCondLst>
                                  <p:childTnLst>
                                    <p:set>
                                      <p:cBhvr>
                                        <p:cTn id="23" dur="2000" fill="hold">
                                          <p:stCondLst>
                                            <p:cond delay="0"/>
                                          </p:stCondLst>
                                        </p:cTn>
                                        <p:tgtEl>
                                          <p:spTgt spid="13"/>
                                        </p:tgtEl>
                                        <p:attrNameLst>
                                          <p:attrName>style.visibility</p:attrName>
                                        </p:attrNameLst>
                                      </p:cBhvr>
                                      <p:to>
                                        <p:strVal val="visible"/>
                                      </p:to>
                                    </p:set>
                                    <p:anim calcmode="lin" valueType="num">
                                      <p:cBhvr>
                                        <p:cTn id="24" dur="2000" fill="hold"/>
                                        <p:tgtEl>
                                          <p:spTgt spid="13"/>
                                        </p:tgtEl>
                                        <p:attrNameLst>
                                          <p:attrName>ppt_w</p:attrName>
                                        </p:attrNameLst>
                                      </p:cBhvr>
                                      <p:tavLst>
                                        <p:tav tm="0">
                                          <p:val>
                                            <p:strVal val="#ppt_w*0.70"/>
                                          </p:val>
                                        </p:tav>
                                        <p:tav tm="100000">
                                          <p:val>
                                            <p:strVal val="#ppt_w"/>
                                          </p:val>
                                        </p:tav>
                                      </p:tavLst>
                                    </p:anim>
                                    <p:anim calcmode="lin" valueType="num">
                                      <p:cBhvr>
                                        <p:cTn id="25" dur="2000" fill="hold"/>
                                        <p:tgtEl>
                                          <p:spTgt spid="13"/>
                                        </p:tgtEl>
                                        <p:attrNameLst>
                                          <p:attrName>ppt_h</p:attrName>
                                        </p:attrNameLst>
                                      </p:cBhvr>
                                      <p:tavLst>
                                        <p:tav tm="0">
                                          <p:val>
                                            <p:strVal val="#ppt_h"/>
                                          </p:val>
                                        </p:tav>
                                        <p:tav tm="100000">
                                          <p:val>
                                            <p:strVal val="#ppt_h"/>
                                          </p:val>
                                        </p:tav>
                                      </p:tavLst>
                                    </p:anim>
                                    <p:animEffect transition="in" filter="fade">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1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linds(horizontal)">
                                      <p:cBhvr>
                                        <p:cTn id="4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2" grpId="0" bldLvl="0" animBg="1"/>
      <p:bldP spid="4" grpId="0"/>
      <p:bldP spid="8" grpId="0" bldLvl="0" animBg="1"/>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 (4)"/>
          <p:cNvPicPr>
            <a:picLocks noChangeAspect="1"/>
          </p:cNvPicPr>
          <p:nvPr/>
        </p:nvPicPr>
        <p:blipFill>
          <a:blip r:embed="rId1"/>
          <a:stretch>
            <a:fillRect/>
          </a:stretch>
        </p:blipFill>
        <p:spPr>
          <a:xfrm>
            <a:off x="14605" y="0"/>
            <a:ext cx="12192000" cy="6858000"/>
          </a:xfrm>
          <a:prstGeom prst="rect">
            <a:avLst/>
          </a:prstGeom>
        </p:spPr>
      </p:pic>
      <p:grpSp>
        <p:nvGrpSpPr>
          <p:cNvPr id="45" name="组合 44"/>
          <p:cNvGrpSpPr/>
          <p:nvPr/>
        </p:nvGrpSpPr>
        <p:grpSpPr>
          <a:xfrm>
            <a:off x="199390" y="153670"/>
            <a:ext cx="11823065" cy="6615430"/>
            <a:chOff x="375247" y="335578"/>
            <a:chExt cx="11429395" cy="6433522"/>
          </a:xfrm>
        </p:grpSpPr>
        <p:sp>
          <p:nvSpPr>
            <p:cNvPr id="32" name="任意多边形: 形状 31"/>
            <p:cNvSpPr/>
            <p:nvPr/>
          </p:nvSpPr>
          <p:spPr>
            <a:xfrm>
              <a:off x="387350" y="488950"/>
              <a:ext cx="273050" cy="203200"/>
            </a:xfrm>
            <a:custGeom>
              <a:avLst/>
              <a:gdLst>
                <a:gd name="connsiteX0" fmla="*/ 0 w 273050"/>
                <a:gd name="connsiteY0" fmla="*/ 203200 h 203200"/>
                <a:gd name="connsiteX1" fmla="*/ 273050 w 273050"/>
                <a:gd name="connsiteY1" fmla="*/ 203200 h 203200"/>
                <a:gd name="connsiteX2" fmla="*/ 273050 w 273050"/>
                <a:gd name="connsiteY2" fmla="*/ 0 h 203200"/>
              </a:gdLst>
              <a:ahLst/>
              <a:cxnLst>
                <a:cxn ang="0">
                  <a:pos x="connsiteX0" y="connsiteY0"/>
                </a:cxn>
                <a:cxn ang="0">
                  <a:pos x="connsiteX1" y="connsiteY1"/>
                </a:cxn>
                <a:cxn ang="0">
                  <a:pos x="connsiteX2" y="connsiteY2"/>
                </a:cxn>
              </a:cxnLst>
              <a:rect l="l" t="t" r="r" b="b"/>
              <a:pathLst>
                <a:path w="273050" h="203200">
                  <a:moveTo>
                    <a:pt x="0" y="203200"/>
                  </a:moveTo>
                  <a:lnTo>
                    <a:pt x="273050" y="203200"/>
                  </a:lnTo>
                  <a:lnTo>
                    <a:pt x="273050"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542132" y="338137"/>
              <a:ext cx="453422" cy="243680"/>
            </a:xfrm>
            <a:custGeom>
              <a:avLst/>
              <a:gdLst>
                <a:gd name="connsiteX0" fmla="*/ 0 w 469900"/>
                <a:gd name="connsiteY0" fmla="*/ 222250 h 222250"/>
                <a:gd name="connsiteX1" fmla="*/ 12700 w 469900"/>
                <a:gd name="connsiteY1" fmla="*/ 120650 h 222250"/>
                <a:gd name="connsiteX2" fmla="*/ 463550 w 469900"/>
                <a:gd name="connsiteY2" fmla="*/ 139700 h 222250"/>
                <a:gd name="connsiteX3" fmla="*/ 469900 w 469900"/>
                <a:gd name="connsiteY3" fmla="*/ 0 h 222250"/>
                <a:gd name="connsiteX0-1" fmla="*/ 8731 w 457200"/>
                <a:gd name="connsiteY0-2" fmla="*/ 241300 h 241300"/>
                <a:gd name="connsiteX1-3" fmla="*/ 0 w 457200"/>
                <a:gd name="connsiteY1-4" fmla="*/ 120650 h 241300"/>
                <a:gd name="connsiteX2-5" fmla="*/ 450850 w 457200"/>
                <a:gd name="connsiteY2-6" fmla="*/ 139700 h 241300"/>
                <a:gd name="connsiteX3-7" fmla="*/ 457200 w 457200"/>
                <a:gd name="connsiteY3-8" fmla="*/ 0 h 241300"/>
                <a:gd name="connsiteX0-9" fmla="*/ 0 w 448469"/>
                <a:gd name="connsiteY0-10" fmla="*/ 241300 h 241300"/>
                <a:gd name="connsiteX1-11" fmla="*/ 5557 w 448469"/>
                <a:gd name="connsiteY1-12" fmla="*/ 123032 h 241300"/>
                <a:gd name="connsiteX2-13" fmla="*/ 442119 w 448469"/>
                <a:gd name="connsiteY2-14" fmla="*/ 139700 h 241300"/>
                <a:gd name="connsiteX3-15" fmla="*/ 448469 w 448469"/>
                <a:gd name="connsiteY3-16" fmla="*/ 0 h 241300"/>
                <a:gd name="connsiteX0-17" fmla="*/ 0 w 448469"/>
                <a:gd name="connsiteY0-18" fmla="*/ 241300 h 241300"/>
                <a:gd name="connsiteX1-19" fmla="*/ 3176 w 448469"/>
                <a:gd name="connsiteY1-20" fmla="*/ 146844 h 241300"/>
                <a:gd name="connsiteX2-21" fmla="*/ 442119 w 448469"/>
                <a:gd name="connsiteY2-22" fmla="*/ 139700 h 241300"/>
                <a:gd name="connsiteX3-23" fmla="*/ 448469 w 448469"/>
                <a:gd name="connsiteY3-24" fmla="*/ 0 h 241300"/>
                <a:gd name="connsiteX0-25" fmla="*/ 0 w 442119"/>
                <a:gd name="connsiteY0-26" fmla="*/ 243681 h 243681"/>
                <a:gd name="connsiteX1-27" fmla="*/ 3176 w 442119"/>
                <a:gd name="connsiteY1-28" fmla="*/ 149225 h 243681"/>
                <a:gd name="connsiteX2-29" fmla="*/ 442119 w 442119"/>
                <a:gd name="connsiteY2-30" fmla="*/ 142081 h 243681"/>
                <a:gd name="connsiteX3-31" fmla="*/ 434181 w 442119"/>
                <a:gd name="connsiteY3-32" fmla="*/ 0 h 243681"/>
                <a:gd name="connsiteX0-33" fmla="*/ 0 w 434181"/>
                <a:gd name="connsiteY0-34" fmla="*/ 243681 h 243681"/>
                <a:gd name="connsiteX1-35" fmla="*/ 3176 w 434181"/>
                <a:gd name="connsiteY1-36" fmla="*/ 149225 h 243681"/>
                <a:gd name="connsiteX2-37" fmla="*/ 430213 w 434181"/>
                <a:gd name="connsiteY2-38" fmla="*/ 142081 h 243681"/>
                <a:gd name="connsiteX3-39" fmla="*/ 434181 w 434181"/>
                <a:gd name="connsiteY3-40" fmla="*/ 0 h 243681"/>
                <a:gd name="connsiteX0-41" fmla="*/ 0 w 451644"/>
                <a:gd name="connsiteY0-42" fmla="*/ 243681 h 243681"/>
                <a:gd name="connsiteX1-43" fmla="*/ 3176 w 451644"/>
                <a:gd name="connsiteY1-44" fmla="*/ 149225 h 243681"/>
                <a:gd name="connsiteX2-45" fmla="*/ 451644 w 451644"/>
                <a:gd name="connsiteY2-46" fmla="*/ 149224 h 243681"/>
                <a:gd name="connsiteX3-47" fmla="*/ 434181 w 451644"/>
                <a:gd name="connsiteY3-48" fmla="*/ 0 h 243681"/>
                <a:gd name="connsiteX0-49" fmla="*/ 0 w 451644"/>
                <a:gd name="connsiteY0-50" fmla="*/ 246062 h 246062"/>
                <a:gd name="connsiteX1-51" fmla="*/ 3176 w 451644"/>
                <a:gd name="connsiteY1-52" fmla="*/ 151606 h 246062"/>
                <a:gd name="connsiteX2-53" fmla="*/ 451644 w 451644"/>
                <a:gd name="connsiteY2-54" fmla="*/ 151605 h 246062"/>
                <a:gd name="connsiteX3-55" fmla="*/ 448468 w 451644"/>
                <a:gd name="connsiteY3-56" fmla="*/ 0 h 246062"/>
                <a:gd name="connsiteX0-57" fmla="*/ 0 w 453422"/>
                <a:gd name="connsiteY0-58" fmla="*/ 246062 h 246062"/>
                <a:gd name="connsiteX1-59" fmla="*/ 3176 w 453422"/>
                <a:gd name="connsiteY1-60" fmla="*/ 151606 h 246062"/>
                <a:gd name="connsiteX2-61" fmla="*/ 451644 w 453422"/>
                <a:gd name="connsiteY2-62" fmla="*/ 151605 h 246062"/>
                <a:gd name="connsiteX3-63" fmla="*/ 453230 w 453422"/>
                <a:gd name="connsiteY3-64" fmla="*/ 0 h 246062"/>
                <a:gd name="connsiteX0-65" fmla="*/ 0 w 453422"/>
                <a:gd name="connsiteY0-66" fmla="*/ 246062 h 246062"/>
                <a:gd name="connsiteX1-67" fmla="*/ 3176 w 453422"/>
                <a:gd name="connsiteY1-68" fmla="*/ 151606 h 246062"/>
                <a:gd name="connsiteX2-69" fmla="*/ 451644 w 453422"/>
                <a:gd name="connsiteY2-70" fmla="*/ 151605 h 246062"/>
                <a:gd name="connsiteX3-71" fmla="*/ 453230 w 453422"/>
                <a:gd name="connsiteY3-72" fmla="*/ 0 h 246062"/>
                <a:gd name="connsiteX0-73" fmla="*/ 1587 w 450246"/>
                <a:gd name="connsiteY0-74" fmla="*/ 246062 h 246062"/>
                <a:gd name="connsiteX1-75" fmla="*/ 0 w 450246"/>
                <a:gd name="connsiteY1-76" fmla="*/ 151606 h 246062"/>
                <a:gd name="connsiteX2-77" fmla="*/ 448468 w 450246"/>
                <a:gd name="connsiteY2-78" fmla="*/ 151605 h 246062"/>
                <a:gd name="connsiteX3-79" fmla="*/ 450054 w 450246"/>
                <a:gd name="connsiteY3-80" fmla="*/ 0 h 246062"/>
                <a:gd name="connsiteX0-81" fmla="*/ 0 w 453422"/>
                <a:gd name="connsiteY0-82" fmla="*/ 243680 h 243680"/>
                <a:gd name="connsiteX1-83" fmla="*/ 3176 w 453422"/>
                <a:gd name="connsiteY1-84" fmla="*/ 151606 h 243680"/>
                <a:gd name="connsiteX2-85" fmla="*/ 451644 w 453422"/>
                <a:gd name="connsiteY2-86" fmla="*/ 151605 h 243680"/>
                <a:gd name="connsiteX3-87" fmla="*/ 453230 w 453422"/>
                <a:gd name="connsiteY3-88" fmla="*/ 0 h 243680"/>
              </a:gdLst>
              <a:ahLst/>
              <a:cxnLst>
                <a:cxn ang="0">
                  <a:pos x="connsiteX0-1" y="connsiteY0-2"/>
                </a:cxn>
                <a:cxn ang="0">
                  <a:pos x="connsiteX1-3" y="connsiteY1-4"/>
                </a:cxn>
                <a:cxn ang="0">
                  <a:pos x="connsiteX2-5" y="connsiteY2-6"/>
                </a:cxn>
                <a:cxn ang="0">
                  <a:pos x="connsiteX3-7" y="connsiteY3-8"/>
                </a:cxn>
              </a:cxnLst>
              <a:rect l="l" t="t" r="r" b="b"/>
              <a:pathLst>
                <a:path w="453422" h="243680">
                  <a:moveTo>
                    <a:pt x="0" y="243680"/>
                  </a:moveTo>
                  <a:lnTo>
                    <a:pt x="3176" y="151606"/>
                  </a:lnTo>
                  <a:lnTo>
                    <a:pt x="451644" y="151605"/>
                  </a:lnTo>
                  <a:cubicBezTo>
                    <a:pt x="450585" y="101070"/>
                    <a:pt x="454289" y="50535"/>
                    <a:pt x="453230" y="0"/>
                  </a:cubicBez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5247" y="335578"/>
              <a:ext cx="11429395" cy="6433522"/>
            </a:xfrm>
            <a:prstGeom prst="rect">
              <a:avLst/>
            </a:prstGeom>
            <a:noFill/>
            <a:ln w="38100">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85763" y="696913"/>
              <a:ext cx="161925" cy="407193"/>
            </a:xfrm>
            <a:custGeom>
              <a:avLst/>
              <a:gdLst>
                <a:gd name="connsiteX0" fmla="*/ 0 w 161925"/>
                <a:gd name="connsiteY0" fmla="*/ 407193 h 407193"/>
                <a:gd name="connsiteX1" fmla="*/ 161925 w 161925"/>
                <a:gd name="connsiteY1" fmla="*/ 404812 h 407193"/>
                <a:gd name="connsiteX2" fmla="*/ 161925 w 161925"/>
                <a:gd name="connsiteY2" fmla="*/ 0 h 407193"/>
              </a:gdLst>
              <a:ahLst/>
              <a:cxnLst>
                <a:cxn ang="0">
                  <a:pos x="connsiteX0" y="connsiteY0"/>
                </a:cxn>
                <a:cxn ang="0">
                  <a:pos x="connsiteX1" y="connsiteY1"/>
                </a:cxn>
                <a:cxn ang="0">
                  <a:pos x="connsiteX2" y="connsiteY2"/>
                </a:cxn>
              </a:cxnLst>
              <a:rect l="l" t="t" r="r" b="b"/>
              <a:pathLst>
                <a:path w="161925" h="407193">
                  <a:moveTo>
                    <a:pt x="0" y="407193"/>
                  </a:moveTo>
                  <a:lnTo>
                    <a:pt x="161925" y="404812"/>
                  </a:lnTo>
                  <a:lnTo>
                    <a:pt x="161925" y="0"/>
                  </a:lnTo>
                </a:path>
              </a:pathLst>
            </a:custGeom>
            <a:noFill/>
            <a:ln w="28575">
              <a:solidFill>
                <a:srgbClr val="31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2 (1)"/>
          <p:cNvPicPr>
            <a:picLocks noChangeAspect="1"/>
          </p:cNvPicPr>
          <p:nvPr/>
        </p:nvPicPr>
        <p:blipFill>
          <a:blip r:embed="rId2"/>
          <a:stretch>
            <a:fillRect/>
          </a:stretch>
        </p:blipFill>
        <p:spPr>
          <a:xfrm>
            <a:off x="151765" y="5571490"/>
            <a:ext cx="11918315" cy="1250315"/>
          </a:xfrm>
          <a:prstGeom prst="rect">
            <a:avLst/>
          </a:prstGeom>
        </p:spPr>
      </p:pic>
      <p:pic>
        <p:nvPicPr>
          <p:cNvPr id="6" name="图片 5" descr="IMG_7079(20210516-201910)"/>
          <p:cNvPicPr>
            <a:picLocks noChangeAspect="1"/>
          </p:cNvPicPr>
          <p:nvPr/>
        </p:nvPicPr>
        <p:blipFill>
          <a:blip r:embed="rId3"/>
          <a:stretch>
            <a:fillRect/>
          </a:stretch>
        </p:blipFill>
        <p:spPr>
          <a:xfrm>
            <a:off x="1091565" y="943610"/>
            <a:ext cx="3872230" cy="4712335"/>
          </a:xfrm>
          <a:prstGeom prst="rect">
            <a:avLst/>
          </a:prstGeom>
        </p:spPr>
      </p:pic>
      <p:sp>
        <p:nvSpPr>
          <p:cNvPr id="4" name="圆角矩形 3"/>
          <p:cNvSpPr/>
          <p:nvPr/>
        </p:nvSpPr>
        <p:spPr>
          <a:xfrm>
            <a:off x="5635625" y="524510"/>
            <a:ext cx="5448935" cy="513143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5767070" y="653415"/>
            <a:ext cx="5593080" cy="4799965"/>
          </a:xfrm>
          <a:prstGeom prst="rect">
            <a:avLst/>
          </a:prstGeom>
          <a:noFill/>
        </p:spPr>
        <p:txBody>
          <a:bodyPr wrap="square" rtlCol="0">
            <a:spAutoFit/>
          </a:bodyPr>
          <a:p>
            <a:r>
              <a:rPr lang="zh-CN" altLang="en-US" sz="3600" b="1">
                <a:latin typeface="华文行楷" panose="02010800040101010101" charset="-122"/>
                <a:ea typeface="华文行楷" panose="02010800040101010101" charset="-122"/>
              </a:rPr>
              <a:t>永乐三年，郑和三十五岁，这一年，正值青壮年的郑和受命率船队出使西洋。</a:t>
            </a:r>
            <a:endParaRPr lang="zh-CN" altLang="en-US" sz="3600" b="1">
              <a:latin typeface="华文行楷" panose="02010800040101010101" charset="-122"/>
              <a:ea typeface="华文行楷" panose="02010800040101010101" charset="-122"/>
            </a:endParaRPr>
          </a:p>
          <a:p>
            <a:r>
              <a:rPr lang="zh-CN" altLang="en-US" sz="3600" b="1">
                <a:latin typeface="华文行楷" panose="02010800040101010101" charset="-122"/>
                <a:ea typeface="华文行楷" panose="02010800040101010101" charset="-122"/>
              </a:rPr>
              <a:t>出使前，郑和就已经做了充分的准备，雄心勃勃，立志要完成明成祖授与他的任务，同时也要完成自己航海家的理想与志愿。</a:t>
            </a:r>
            <a:endParaRPr lang="zh-CN" altLang="en-US"/>
          </a:p>
          <a:p>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UNIT_TABLE_BEAUTIFY" val="smartTable{a7cc46bb-7de5-4a55-ba46-7036212653ca}"/>
</p:tagLst>
</file>

<file path=ppt/tags/tag3.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3150</Words>
  <Application>WPS 演示</Application>
  <PresentationFormat>宽屏</PresentationFormat>
  <Paragraphs>326</Paragraphs>
  <Slides>33</Slides>
  <Notes>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33</vt:i4>
      </vt:variant>
    </vt:vector>
  </HeadingPairs>
  <TitlesOfParts>
    <vt:vector size="55" baseType="lpstr">
      <vt:lpstr>Arial</vt:lpstr>
      <vt:lpstr>宋体</vt:lpstr>
      <vt:lpstr>Wingdings</vt:lpstr>
      <vt:lpstr>Calibri</vt:lpstr>
      <vt:lpstr>华文新魏</vt:lpstr>
      <vt:lpstr>华文仿宋</vt:lpstr>
      <vt:lpstr>楷体</vt:lpstr>
      <vt:lpstr>华文行楷</vt:lpstr>
      <vt:lpstr>幼圆</vt:lpstr>
      <vt:lpstr>黑体</vt:lpstr>
      <vt:lpstr>隶书</vt:lpstr>
      <vt:lpstr>方正硬笔楷书简体</vt:lpstr>
      <vt:lpstr>新宋体</vt:lpstr>
      <vt:lpstr>Comic Sans MS</vt:lpstr>
      <vt:lpstr>华文中宋</vt:lpstr>
      <vt:lpstr>微软雅黑</vt:lpstr>
      <vt:lpstr>Arial Unicode MS</vt:lpstr>
      <vt:lpstr>字魂59号-创粗黑</vt:lpstr>
      <vt:lpstr>华文楷体</vt:lpstr>
      <vt:lpstr>微软雅黑 Light</vt:lpstr>
      <vt:lpstr>Wingdings 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小短腿快跑</cp:lastModifiedBy>
  <cp:revision>93</cp:revision>
  <dcterms:created xsi:type="dcterms:W3CDTF">2020-04-23T08:48:00Z</dcterms:created>
  <dcterms:modified xsi:type="dcterms:W3CDTF">2021-06-01T14:29:14Z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