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ags/tag8.xml" ContentType="application/vnd.openxmlformats-officedocument.presentationml.tags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ags/tag104.xml" ContentType="application/vnd.openxmlformats-officedocument.presentationml.tags+xml"/>
  <Override PartName="/ppt/notesSlides/notesSlide2.xml" ContentType="application/vnd.openxmlformats-officedocument.presentationml.notesSlide+xml"/>
  <Override PartName="/ppt/tags/tag140.xml" ContentType="application/vnd.openxmlformats-officedocument.presentationml.tags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tags/tag9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ags/tag85.xml" ContentType="application/vnd.openxmlformats-officedocument.presentationml.tags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slideMasters/slideMaster8.xml" ContentType="application/vnd.openxmlformats-officedocument.presentationml.slideMaster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tags/tag41.xml" ContentType="application/vnd.openxmlformats-officedocument.presentationml.tags+xml"/>
  <Override PartName="/ppt/notesSlides/notesSlide7.xml" ContentType="application/vnd.openxmlformats-officedocument.presentationml.notesSlide+xml"/>
  <Override PartName="/ppt/tags/tag145.xml" ContentType="application/vnd.openxmlformats-officedocument.presentationml.tags+xml"/>
  <Override PartName="/ppt/tags/tag30.xml" ContentType="application/vnd.openxmlformats-officedocument.presentationml.tags+xml"/>
  <Override PartName="/ppt/tags/tag134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76.xml" ContentType="application/vnd.openxmlformats-officedocument.presentationml.slideLayout+xml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5.xml" ContentType="application/vnd.openxmlformats-officedocument.presentationml.tag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slides/slide33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ags/tag68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57.xml" ContentType="application/vnd.openxmlformats-officedocument.presentationml.tags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slideLayouts/slideLayout21.xml" ContentType="application/vnd.openxmlformats-officedocument.presentationml.slideLayout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tags/tag106.xml" ContentType="application/vnd.openxmlformats-officedocument.presentationml.tags+xml"/>
  <Override PartName="/ppt/notesSlides/notesSlide4.xml" ContentType="application/vnd.openxmlformats-officedocument.presentationml.notesSlide+xml"/>
  <Override PartName="/ppt/tags/tag142.xml" ContentType="application/vnd.openxmlformats-officedocument.presentationml.tags+xml"/>
  <Override PartName="/ppt/slides/slide38.xml" ContentType="application/vnd.openxmlformats-officedocument.presentationml.slide+xml"/>
  <Override PartName="/ppt/slideLayouts/slideLayout48.xml" ContentType="application/vnd.openxmlformats-officedocument.presentationml.slideLayout+xml"/>
  <Override PartName="/ppt/tags/tag131.xml" ContentType="application/vnd.openxmlformats-officedocument.presentationml.tags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tags/tag98.xml" ContentType="application/vnd.openxmlformats-officedocument.presentationml.tags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ags/tag87.xml" ContentType="application/vnd.openxmlformats-officedocument.presentationml.tags+xml"/>
  <Override PartName="/ppt/notesSlides/notesSlide18.xml" ContentType="application/vnd.openxmlformats-officedocument.presentationml.notesSlide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slideLayouts/slideLayout51.xml" ContentType="application/vnd.openxmlformats-officedocument.presentationml.slideLayout+xml"/>
  <Override PartName="/ppt/tags/tag76.xml" ContentType="application/vnd.openxmlformats-officedocument.presentationml.tags+xml"/>
  <Override PartName="/ppt/slides/slide30.xml" ContentType="application/vnd.openxmlformats-officedocument.presentationml.slide+xml"/>
  <Override PartName="/ppt/tags/tag18.xml" ContentType="application/vnd.openxmlformats-officedocument.presentationml.tags+xml"/>
  <Override PartName="/ppt/tags/tag54.xml" ContentType="application/vnd.openxmlformats-officedocument.presentationml.tags+xml"/>
  <Override PartName="/ppt/slideLayouts/slideLayout40.xml" ContentType="application/vnd.openxmlformats-officedocument.presentationml.slideLayout+xml"/>
  <Override PartName="/ppt/tags/tag65.xml" ContentType="application/vnd.openxmlformats-officedocument.presentationml.tags+xml"/>
  <Override PartName="/ppt/tags/tag43.xml" ContentType="application/vnd.openxmlformats-officedocument.presentationml.tags+xml"/>
  <Override PartName="/ppt/tags/tag90.xml" ContentType="application/vnd.openxmlformats-officedocument.presentationml.tags+xml"/>
  <Override PartName="/ppt/notesSlides/notesSlide9.xml" ContentType="application/vnd.openxmlformats-officedocument.presentationml.notesSlide+xml"/>
  <Override PartName="/ppt/tags/tag147.xml" ContentType="application/vnd.openxmlformats-officedocument.presentationml.tags+xml"/>
  <Override PartName="/ppt/tags/tag32.xml" ContentType="application/vnd.openxmlformats-officedocument.presentationml.tags+xml"/>
  <Override PartName="/ppt/tags/tag136.xml" ContentType="application/vnd.openxmlformats-officedocument.presentationml.tag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Layouts/slideLayout78.xml" ContentType="application/vnd.openxmlformats-officedocument.presentationml.slideLayout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tags/tag7.xml" ContentType="application/vnd.openxmlformats-officedocument.presentationml.tags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tags/tag103.xml" ContentType="application/vnd.openxmlformats-officedocument.presentationml.tags+xml"/>
  <Override PartName="/ppt/notesSlides/notesSlide1.xml" ContentType="application/vnd.openxmlformats-officedocument.presentationml.notesSlide+xml"/>
  <Override PartName="/ppt/tags/tag132.xml" ContentType="application/vnd.openxmlformats-officedocument.presentationml.tags+xml"/>
  <Default Extension="mp3" ContentType="audio/mp3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Default Extension="wav" ContentType="audio/wav"/>
  <Override PartName="/ppt/notesSlides/notesSlide15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slideLayouts/slideLayout30.xml" ContentType="application/vnd.openxmlformats-officedocument.presentationml.slideLayout+xml"/>
  <Override PartName="/ppt/tags/tag73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notesSlides/notesSlide11.xml" ContentType="application/vnd.openxmlformats-officedocument.presentationml.notesSlide+xml"/>
  <Override PartName="/ppt/tags/tag148.xml" ContentType="application/vnd.openxmlformats-officedocument.presentationml.tags+xml"/>
  <Override PartName="/ppt/slideMasters/slideMaster7.xml" ContentType="application/vnd.openxmlformats-officedocument.presentationml.slideMaster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heme/theme9.xml" ContentType="application/vnd.openxmlformats-officedocument.theme+xml"/>
  <Override PartName="/ppt/tags/tag126.xml" ContentType="application/vnd.openxmlformats-officedocument.presentationml.tags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slides/slide32.xml" ContentType="application/vnd.openxmlformats-officedocument.presentationml.slide+xml"/>
  <Override PartName="/ppt/tags/tag56.xml" ContentType="application/vnd.openxmlformats-officedocument.presentationml.tags+xml"/>
  <Override PartName="/ppt/slideLayouts/slideLayout42.xml" ContentType="application/vnd.openxmlformats-officedocument.presentationml.slideLayout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gs/tag45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tags/tag105.xml" ContentType="application/vnd.openxmlformats-officedocument.presentationml.tags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tags/tag141.xml" ContentType="application/vnd.openxmlformats-officedocument.presentationml.tag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tags/tag130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notesSlides/notesSlide17.xml" ContentType="application/vnd.openxmlformats-officedocument.presentationml.notes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tags/tag75.xml" ContentType="application/vnd.openxmlformats-officedocument.presentationml.tags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slideLayouts/slideLayout50.xml" ContentType="application/vnd.openxmlformats-officedocument.presentationml.slideLayout+xml"/>
  <Override PartName="/ppt/tags/tag64.xml" ContentType="application/vnd.openxmlformats-officedocument.presentationml.tags+xml"/>
  <Default Extension="wdp" ContentType="image/vnd.ms-photo"/>
  <Override PartName="/ppt/tags/tag53.xml" ContentType="application/vnd.openxmlformats-officedocument.presentationml.tags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20.xml" ContentType="application/vnd.openxmlformats-officedocument.presentationml.tags+xml"/>
  <Override PartName="/ppt/tags/tag124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ags/tag113.xml" ContentType="application/vnd.openxmlformats-officedocument.presentationml.tags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tags/tag102.xml" ContentType="application/vnd.openxmlformats-officedocument.presentationml.tags+xml"/>
  <Override PartName="/ppt/slides/slide34.xml" ContentType="application/vnd.openxmlformats-officedocument.presentationml.slide+xml"/>
  <Override PartName="/ppt/tags/tag58.xml" ContentType="application/vnd.openxmlformats-officedocument.presentationml.tags+xml"/>
  <Override PartName="/ppt/slideLayouts/slideLayout44.xml" ContentType="application/vnd.openxmlformats-officedocument.presentationml.slideLayout+xml"/>
  <Override PartName="/ppt/tags/tag69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tags/tag47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36.xml" ContentType="application/vnd.openxmlformats-officedocument.presentationml.tags+xml"/>
  <Override PartName="/ppt/tags/tag83.xml" ContentType="application/vnd.openxmlformats-officedocument.presentationml.tags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slideMasters/slideMaster6.xml" ContentType="application/vnd.openxmlformats-officedocument.presentationml.slideMaster+xml"/>
  <Override PartName="/ppt/tags/tag50.xml" ContentType="application/vnd.openxmlformats-officedocument.presentationml.tags+xml"/>
  <Override PartName="/ppt/theme/theme8.xml" ContentType="application/vnd.openxmlformats-officedocument.theme+xml"/>
  <Override PartName="/ppt/tags/tag107.xml" ContentType="application/vnd.openxmlformats-officedocument.presentationml.tags+xml"/>
  <Override PartName="/ppt/notesSlides/notesSlide5.xml" ContentType="application/vnd.openxmlformats-officedocument.presentationml.notesSlide+xml"/>
  <Override PartName="/ppt/tags/tag14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3" r:id="rId3"/>
    <p:sldMasterId id="2147483687" r:id="rId4"/>
    <p:sldMasterId id="2147483699" r:id="rId5"/>
    <p:sldMasterId id="2147483727" r:id="rId6"/>
    <p:sldMasterId id="2147483740" r:id="rId7"/>
    <p:sldMasterId id="2147483743" r:id="rId8"/>
  </p:sldMasterIdLst>
  <p:notesMasterIdLst>
    <p:notesMasterId r:id="rId52"/>
  </p:notesMasterIdLst>
  <p:sldIdLst>
    <p:sldId id="774" r:id="rId9"/>
    <p:sldId id="705" r:id="rId10"/>
    <p:sldId id="703" r:id="rId11"/>
    <p:sldId id="704" r:id="rId12"/>
    <p:sldId id="505" r:id="rId13"/>
    <p:sldId id="510" r:id="rId14"/>
    <p:sldId id="780" r:id="rId15"/>
    <p:sldId id="709" r:id="rId16"/>
    <p:sldId id="512" r:id="rId17"/>
    <p:sldId id="787" r:id="rId18"/>
    <p:sldId id="788" r:id="rId19"/>
    <p:sldId id="786" r:id="rId20"/>
    <p:sldId id="711" r:id="rId21"/>
    <p:sldId id="712" r:id="rId22"/>
    <p:sldId id="714" r:id="rId23"/>
    <p:sldId id="515" r:id="rId24"/>
    <p:sldId id="718" r:id="rId25"/>
    <p:sldId id="710" r:id="rId26"/>
    <p:sldId id="432" r:id="rId27"/>
    <p:sldId id="789" r:id="rId28"/>
    <p:sldId id="776" r:id="rId29"/>
    <p:sldId id="552" r:id="rId30"/>
    <p:sldId id="768" r:id="rId31"/>
    <p:sldId id="770" r:id="rId32"/>
    <p:sldId id="767" r:id="rId33"/>
    <p:sldId id="719" r:id="rId34"/>
    <p:sldId id="783" r:id="rId35"/>
    <p:sldId id="436" r:id="rId36"/>
    <p:sldId id="769" r:id="rId37"/>
    <p:sldId id="449" r:id="rId38"/>
    <p:sldId id="724" r:id="rId39"/>
    <p:sldId id="447" r:id="rId40"/>
    <p:sldId id="725" r:id="rId41"/>
    <p:sldId id="765" r:id="rId42"/>
    <p:sldId id="726" r:id="rId43"/>
    <p:sldId id="785" r:id="rId44"/>
    <p:sldId id="597" r:id="rId45"/>
    <p:sldId id="558" r:id="rId46"/>
    <p:sldId id="560" r:id="rId47"/>
    <p:sldId id="561" r:id="rId48"/>
    <p:sldId id="562" r:id="rId49"/>
    <p:sldId id="563" r:id="rId50"/>
    <p:sldId id="572" r:id="rId5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导入" id="{3D8B38D9-5988-4622-8D01-BDE558D2A9DD}">
          <p14:sldIdLst>
            <p14:sldId id="705"/>
            <p14:sldId id="654"/>
          </p14:sldIdLst>
        </p14:section>
        <p14:section name="黄埔之源——毕生逐梦，救国救民" id="{15A2CC1B-A57E-47E0-821F-D19A72B8DF22}">
          <p14:sldIdLst>
            <p14:sldId id="703"/>
            <p14:sldId id="704"/>
            <p14:sldId id="505"/>
            <p14:sldId id="510"/>
            <p14:sldId id="615"/>
            <p14:sldId id="707"/>
            <p14:sldId id="708"/>
            <p14:sldId id="709"/>
            <p14:sldId id="710"/>
            <p14:sldId id="511"/>
            <p14:sldId id="512"/>
            <p14:sldId id="424"/>
            <p14:sldId id="463"/>
            <p14:sldId id="711"/>
            <p14:sldId id="712"/>
            <p14:sldId id="714"/>
            <p14:sldId id="718"/>
            <p14:sldId id="716"/>
            <p14:sldId id="764"/>
            <p14:sldId id="767"/>
            <p14:sldId id="515"/>
          </p14:sldIdLst>
        </p14:section>
        <p14:section name="黄埔之盛——北伐将士，勇建奇功" id="{07D662E2-5466-4274-8A4D-AE5471B50268}">
          <p14:sldIdLst>
            <p14:sldId id="552"/>
            <p14:sldId id="721"/>
            <p14:sldId id="722"/>
            <p14:sldId id="768"/>
            <p14:sldId id="770"/>
            <p14:sldId id="719"/>
            <p14:sldId id="720"/>
            <p14:sldId id="436"/>
            <p14:sldId id="432"/>
            <p14:sldId id="426"/>
            <p14:sldId id="766"/>
            <p14:sldId id="769"/>
          </p14:sldIdLst>
        </p14:section>
        <p14:section name="黄埔之殇——同室操戈，前路茫茫" id="{DF5AF62C-6075-4FB3-B3E4-49BCB10E8064}">
          <p14:sldIdLst>
            <p14:sldId id="723"/>
            <p14:sldId id="449"/>
            <p14:sldId id="724"/>
            <p14:sldId id="447"/>
            <p14:sldId id="725"/>
            <p14:sldId id="765"/>
            <p14:sldId id="726"/>
            <p14:sldId id="771"/>
            <p14:sldId id="558"/>
            <p14:sldId id="597"/>
          </p14:sldIdLst>
        </p14:section>
        <p14:section name="黄埔之魂——救国救民，精神永存" id="{5C0C6580-AD2B-44BA-9C07-DA61DF7FA92F}">
          <p14:sldIdLst>
            <p14:sldId id="559"/>
            <p14:sldId id="560"/>
            <p14:sldId id="561"/>
            <p14:sldId id="562"/>
            <p14:sldId id="563"/>
            <p14:sldId id="564"/>
            <p14:sldId id="565"/>
            <p14:sldId id="566"/>
            <p14:sldId id="568"/>
            <p14:sldId id="569"/>
            <p14:sldId id="570"/>
            <p14:sldId id="567"/>
            <p14:sldId id="573"/>
            <p14:sldId id="572"/>
            <p14:sldId id="596"/>
            <p14:sldId id="653"/>
            <p14:sldId id="658"/>
            <p14:sldId id="70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ky123.Org" initials="S" lastIdx="1" clrIdx="0"/>
  <p:cmAuthor id="1" name="FtpDown" initials="F" lastIdx="2" clrIdx="0"/>
  <p:cmAuthor id="2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78" autoAdjust="0"/>
    <p:restoredTop sz="94660"/>
  </p:normalViewPr>
  <p:slideViewPr>
    <p:cSldViewPr snapToGrid="0">
      <p:cViewPr varScale="1">
        <p:scale>
          <a:sx n="65" d="100"/>
          <a:sy n="65" d="100"/>
        </p:scale>
        <p:origin x="-990" y="-114"/>
      </p:cViewPr>
      <p:guideLst>
        <p:guide orient="horz" pos="2160"/>
        <p:guide pos="383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5196"/>
    </p:cViewPr>
  </p:sorter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pPr/>
              <a:t>2021/9/14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zh-CN" dirty="0"/>
          </a:p>
          <a:p>
            <a:endParaRPr lang="zh-CN" altLang="zh-CN" dirty="0"/>
          </a:p>
          <a:p>
            <a:endParaRPr lang="zh-CN" altLang="zh-CN" dirty="0"/>
          </a:p>
          <a:p>
            <a:r>
              <a:rPr lang="zh-CN" altLang="zh-CN" dirty="0"/>
              <a:t>教师提问：根据孙中山在开学典礼上的讲话思考他为什么办军校？旗子很特别，党旗</a:t>
            </a:r>
            <a:r>
              <a:rPr lang="en-US" altLang="zh-CN" dirty="0"/>
              <a:t>+</a:t>
            </a:r>
            <a:r>
              <a:rPr lang="zh-CN" altLang="en-US" dirty="0"/>
              <a:t>国旗（青天白日满地红），说明这所学校的党军特点。右下角左一是孙中山的犹太保镖，不是苏联顾问。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85AF-73E8-48CE-A99C-B2633271C559}" type="slidenum">
              <a:rPr lang="zh-CN" altLang="en-US" smtClean="0"/>
              <a:pPr/>
              <a:t>35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sz="1050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4" Type="http://schemas.microsoft.com/office/2007/relationships/hdphoto" Target="../media/image3.wdp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Relationship Id="rId4" Type="http://schemas.microsoft.com/office/2007/relationships/hdphoto" Target="../media/image3.wdp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slideMaster" Target="../slideMasters/slideMaster8.xml"/><Relationship Id="rId5" Type="http://schemas.openxmlformats.org/officeDocument/2006/relationships/tags" Target="../tags/tag73.xml"/><Relationship Id="rId4" Type="http://schemas.openxmlformats.org/officeDocument/2006/relationships/tags" Target="../tags/tag72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slideMaster" Target="../slideMasters/slideMaster8.xml"/><Relationship Id="rId5" Type="http://schemas.openxmlformats.org/officeDocument/2006/relationships/tags" Target="../tags/tag78.xml"/><Relationship Id="rId4" Type="http://schemas.openxmlformats.org/officeDocument/2006/relationships/tags" Target="../tags/tag77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slideMaster" Target="../slideMasters/slideMaster8.xml"/><Relationship Id="rId5" Type="http://schemas.openxmlformats.org/officeDocument/2006/relationships/tags" Target="../tags/tag83.xml"/><Relationship Id="rId4" Type="http://schemas.openxmlformats.org/officeDocument/2006/relationships/tags" Target="../tags/tag82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7" Type="http://schemas.openxmlformats.org/officeDocument/2006/relationships/slideMaster" Target="../slideMasters/slideMaster8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4" Type="http://schemas.openxmlformats.org/officeDocument/2006/relationships/tags" Target="../tags/tag87.xml"/></Relationships>
</file>

<file path=ppt/slideLayouts/_rels/slideLayout78.xml.rels><?xml version="1.0" encoding="UTF-8" standalone="yes"?>
<Relationships xmlns="http://schemas.openxmlformats.org/package/2006/relationships"><Relationship Id="rId8" Type="http://schemas.openxmlformats.org/officeDocument/2006/relationships/tags" Target="../tags/tag97.xml"/><Relationship Id="rId3" Type="http://schemas.openxmlformats.org/officeDocument/2006/relationships/tags" Target="../tags/tag92.xml"/><Relationship Id="rId7" Type="http://schemas.openxmlformats.org/officeDocument/2006/relationships/tags" Target="../tags/tag96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tags" Target="../tags/tag95.xml"/><Relationship Id="rId5" Type="http://schemas.openxmlformats.org/officeDocument/2006/relationships/tags" Target="../tags/tag94.xml"/><Relationship Id="rId4" Type="http://schemas.openxmlformats.org/officeDocument/2006/relationships/tags" Target="../tags/tag93.xml"/><Relationship Id="rId9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5" Type="http://schemas.openxmlformats.org/officeDocument/2006/relationships/slideMaster" Target="../slideMasters/slideMaster8.xml"/><Relationship Id="rId4" Type="http://schemas.openxmlformats.org/officeDocument/2006/relationships/tags" Target="../tags/tag10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4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tags" Target="../tags/tag107.xml"/><Relationship Id="rId7" Type="http://schemas.openxmlformats.org/officeDocument/2006/relationships/slideMaster" Target="../slideMasters/slideMaster8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tags" Target="../tags/tag110.xml"/><Relationship Id="rId5" Type="http://schemas.openxmlformats.org/officeDocument/2006/relationships/tags" Target="../tags/tag109.xml"/><Relationship Id="rId4" Type="http://schemas.openxmlformats.org/officeDocument/2006/relationships/tags" Target="../tags/tag108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slideMaster" Target="../slideMasters/slideMaster8.xml"/><Relationship Id="rId5" Type="http://schemas.openxmlformats.org/officeDocument/2006/relationships/tags" Target="../tags/tag115.xml"/><Relationship Id="rId4" Type="http://schemas.openxmlformats.org/officeDocument/2006/relationships/tags" Target="../tags/tag114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5" Type="http://schemas.openxmlformats.org/officeDocument/2006/relationships/slideMaster" Target="../slideMasters/slideMaster8.xml"/><Relationship Id="rId4" Type="http://schemas.openxmlformats.org/officeDocument/2006/relationships/tags" Target="../tags/tag119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slideMaster" Target="../slideMasters/slideMaster8.xml"/><Relationship Id="rId5" Type="http://schemas.openxmlformats.org/officeDocument/2006/relationships/tags" Target="../tags/tag124.xml"/><Relationship Id="rId4" Type="http://schemas.openxmlformats.org/officeDocument/2006/relationships/tags" Target="../tags/tag12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2021/9/14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2021/9/14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2021/9/14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40444-68E1-43F4-994E-A6AA0B135EAA}" type="datetime1">
              <a:rPr lang="zh-CN" altLang="en-US" smtClean="0"/>
              <a:pPr>
                <a:defRPr/>
              </a:pPr>
              <a:t>2021/9/14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/>
              <a:t>青竹湖湘一外国语学校 谢君</a:t>
            </a: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75D72-A019-49D9-BAB0-7136E28FA5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zh-CN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zh-CN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zh-CN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zh-CN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zh-CN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zh-CN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zh-CN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22860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zh-CN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zh-CN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zh-CN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zh-CN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B3486-9DA1-48D5-B296-C3F5F4192B07}" type="datetimeFigureOut">
              <a:rPr lang="zh-CN" altLang="en-US" smtClean="0"/>
              <a:pPr/>
              <a:t>2021/9/14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B76F-1989-46E9-A92E-D2C1989CF83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B3486-9DA1-48D5-B296-C3F5F4192B07}" type="datetimeFigureOut">
              <a:rPr lang="zh-CN" altLang="en-US" smtClean="0"/>
              <a:pPr/>
              <a:t>2021/9/14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B76F-1989-46E9-A92E-D2C1989CF83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B3486-9DA1-48D5-B296-C3F5F4192B07}" type="datetimeFigureOut">
              <a:rPr lang="zh-CN" altLang="en-US" smtClean="0"/>
              <a:pPr/>
              <a:t>2021/9/14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B76F-1989-46E9-A92E-D2C1989CF83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B3486-9DA1-48D5-B296-C3F5F4192B07}" type="datetimeFigureOut">
              <a:rPr lang="zh-CN" altLang="en-US" smtClean="0"/>
              <a:pPr/>
              <a:t>2021/9/14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B76F-1989-46E9-A92E-D2C1989CF83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B3486-9DA1-48D5-B296-C3F5F4192B07}" type="datetimeFigureOut">
              <a:rPr lang="zh-CN" altLang="en-US" smtClean="0"/>
              <a:pPr/>
              <a:t>2021/9/14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B76F-1989-46E9-A92E-D2C1989CF83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B3486-9DA1-48D5-B296-C3F5F4192B07}" type="datetimeFigureOut">
              <a:rPr lang="zh-CN" altLang="en-US" smtClean="0"/>
              <a:pPr/>
              <a:t>2021/9/14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B76F-1989-46E9-A92E-D2C1989CF83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B3486-9DA1-48D5-B296-C3F5F4192B07}" type="datetimeFigureOut">
              <a:rPr lang="zh-CN" altLang="en-US" smtClean="0"/>
              <a:pPr/>
              <a:t>2021/9/14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B76F-1989-46E9-A92E-D2C1989CF83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B3486-9DA1-48D5-B296-C3F5F4192B07}" type="datetimeFigureOut">
              <a:rPr lang="zh-CN" altLang="en-US" smtClean="0"/>
              <a:pPr/>
              <a:t>2021/9/14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B76F-1989-46E9-A92E-D2C1989CF83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B3486-9DA1-48D5-B296-C3F5F4192B07}" type="datetimeFigureOut">
              <a:rPr lang="zh-CN" altLang="en-US" smtClean="0"/>
              <a:pPr/>
              <a:t>2021/9/14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B76F-1989-46E9-A92E-D2C1989CF83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B3486-9DA1-48D5-B296-C3F5F4192B07}" type="datetimeFigureOut">
              <a:rPr lang="zh-CN" altLang="en-US" smtClean="0"/>
              <a:pPr/>
              <a:t>2021/9/14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B76F-1989-46E9-A92E-D2C1989CF83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B3486-9DA1-48D5-B296-C3F5F4192B07}" type="datetimeFigureOut">
              <a:rPr lang="zh-CN" altLang="en-US" smtClean="0"/>
              <a:pPr/>
              <a:t>2021/9/14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B76F-1989-46E9-A92E-D2C1989CF83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pPr/>
              <a:t>2021/9/14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A12016-D025-4094-9406-B4A95616B3F8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rgbClr val="FF0000">
                <a:alpha val="73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直接连接符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2" name="直接连接符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7" name="矩形 26"/>
          <p:cNvSpPr/>
          <p:nvPr/>
        </p:nvSpPr>
        <p:spPr bwMode="auto">
          <a:xfrm>
            <a:off x="1320800" y="26244"/>
            <a:ext cx="101600" cy="6858000"/>
          </a:xfrm>
          <a:prstGeom prst="rect">
            <a:avLst/>
          </a:prstGeom>
          <a:solidFill>
            <a:srgbClr val="FFFF00">
              <a:alpha val="51000"/>
            </a:srgb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1600" y="0"/>
            <a:ext cx="1727200" cy="6858000"/>
            <a:chOff x="76200" y="0"/>
            <a:chExt cx="1295400" cy="6858000"/>
          </a:xfrm>
        </p:grpSpPr>
        <p:sp>
          <p:nvSpPr>
            <p:cNvPr id="10" name="矩形 9"/>
            <p:cNvSpPr/>
            <p:nvPr/>
          </p:nvSpPr>
          <p:spPr bwMode="auto">
            <a:xfrm>
              <a:off x="381000" y="0"/>
              <a:ext cx="609600" cy="6858000"/>
            </a:xfrm>
            <a:prstGeom prst="rect">
              <a:avLst/>
            </a:prstGeom>
            <a:solidFill>
              <a:schemeClr val="accent1">
                <a:tint val="60000"/>
                <a:alpha val="54000"/>
              </a:schemeClr>
            </a:solidFill>
            <a:ln w="38100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 sz="1800"/>
            </a:p>
          </p:txBody>
        </p:sp>
        <p:sp>
          <p:nvSpPr>
            <p:cNvPr id="12" name="矩形 11"/>
            <p:cNvSpPr/>
            <p:nvPr/>
          </p:nvSpPr>
          <p:spPr bwMode="auto">
            <a:xfrm>
              <a:off x="276336" y="0"/>
              <a:ext cx="104664" cy="6858000"/>
            </a:xfrm>
            <a:prstGeom prst="rect">
              <a:avLst/>
            </a:prstGeom>
            <a:solidFill>
              <a:schemeClr val="accent1">
                <a:tint val="40000"/>
                <a:alpha val="36000"/>
              </a:schemeClr>
            </a:solidFill>
            <a:ln w="38100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 sz="1800"/>
            </a:p>
          </p:txBody>
        </p:sp>
        <p:sp>
          <p:nvSpPr>
            <p:cNvPr id="14" name="矩形 13"/>
            <p:cNvSpPr/>
            <p:nvPr/>
          </p:nvSpPr>
          <p:spPr bwMode="auto">
            <a:xfrm>
              <a:off x="990600" y="0"/>
              <a:ext cx="181872" cy="6858000"/>
            </a:xfrm>
            <a:prstGeom prst="rect">
              <a:avLst/>
            </a:prstGeom>
            <a:solidFill>
              <a:schemeClr val="accent1">
                <a:tint val="40000"/>
                <a:alpha val="70000"/>
              </a:schemeClr>
            </a:solidFill>
            <a:ln w="38100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 sz="1800"/>
            </a:p>
          </p:txBody>
        </p:sp>
        <p:sp>
          <p:nvSpPr>
            <p:cNvPr id="20" name="直接连接符 19"/>
            <p:cNvSpPr>
              <a:spLocks noChangeShapeType="1"/>
            </p:cNvSpPr>
            <p:nvPr/>
          </p:nvSpPr>
          <p:spPr bwMode="auto">
            <a:xfrm>
              <a:off x="542334" y="0"/>
              <a:ext cx="0" cy="6858000"/>
            </a:xfrm>
            <a:prstGeom prst="line">
              <a:avLst/>
            </a:prstGeom>
            <a:noFill/>
            <a:ln w="5715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6" name="直接连接符 15"/>
            <p:cNvSpPr>
              <a:spLocks noChangeShapeType="1"/>
            </p:cNvSpPr>
            <p:nvPr/>
          </p:nvSpPr>
          <p:spPr bwMode="auto">
            <a:xfrm>
              <a:off x="1346558" y="0"/>
              <a:ext cx="0" cy="6858000"/>
            </a:xfrm>
            <a:prstGeom prst="line">
              <a:avLst/>
            </a:prstGeom>
            <a:noFill/>
            <a:ln w="28575" cap="flat" cmpd="sng" algn="ctr">
              <a:solidFill>
                <a:srgbClr val="099F42">
                  <a:alpha val="82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5" name="直接连接符 14"/>
            <p:cNvSpPr>
              <a:spLocks noChangeShapeType="1"/>
            </p:cNvSpPr>
            <p:nvPr/>
          </p:nvSpPr>
          <p:spPr bwMode="auto">
            <a:xfrm>
              <a:off x="1066800" y="0"/>
              <a:ext cx="0" cy="6858000"/>
            </a:xfrm>
            <a:prstGeom prst="line">
              <a:avLst/>
            </a:prstGeom>
            <a:noFill/>
            <a:ln w="952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21" name="椭圆 20"/>
            <p:cNvSpPr/>
            <p:nvPr/>
          </p:nvSpPr>
          <p:spPr bwMode="auto">
            <a:xfrm>
              <a:off x="76200" y="3456975"/>
              <a:ext cx="1295400" cy="1295400"/>
            </a:xfrm>
            <a:prstGeom prst="ellipse">
              <a:avLst/>
            </a:prstGeom>
            <a:solidFill>
              <a:srgbClr val="FF0000"/>
            </a:solidFill>
            <a:ln w="38100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 sz="1800" dirty="0"/>
            </a:p>
          </p:txBody>
        </p:sp>
        <p:sp>
          <p:nvSpPr>
            <p:cNvPr id="23" name="椭圆 22"/>
            <p:cNvSpPr/>
            <p:nvPr/>
          </p:nvSpPr>
          <p:spPr bwMode="auto">
            <a:xfrm>
              <a:off x="685800" y="4861560"/>
              <a:ext cx="641424" cy="641424"/>
            </a:xfrm>
            <a:prstGeom prst="ellipse">
              <a:avLst/>
            </a:prstGeom>
            <a:solidFill>
              <a:srgbClr val="FFFF00"/>
            </a:solidFill>
            <a:ln w="28575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 sz="1800" dirty="0"/>
            </a:p>
          </p:txBody>
        </p:sp>
        <p:sp>
          <p:nvSpPr>
            <p:cNvPr id="24" name="椭圆 23"/>
            <p:cNvSpPr/>
            <p:nvPr/>
          </p:nvSpPr>
          <p:spPr bwMode="auto">
            <a:xfrm>
              <a:off x="312420" y="5365824"/>
              <a:ext cx="137160" cy="137160"/>
            </a:xfrm>
            <a:prstGeom prst="ellipse">
              <a:avLst/>
            </a:prstGeom>
            <a:ln w="12700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 sz="1800" dirty="0"/>
            </a:p>
          </p:txBody>
        </p:sp>
        <p:sp>
          <p:nvSpPr>
            <p:cNvPr id="26" name="椭圆 25"/>
            <p:cNvSpPr/>
            <p:nvPr/>
          </p:nvSpPr>
          <p:spPr bwMode="auto">
            <a:xfrm>
              <a:off x="193621" y="4802641"/>
              <a:ext cx="274320" cy="274320"/>
            </a:xfrm>
            <a:prstGeom prst="ellipse">
              <a:avLst/>
            </a:prstGeom>
            <a:solidFill>
              <a:srgbClr val="002060"/>
            </a:solidFill>
            <a:ln w="12700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 sz="1800" dirty="0"/>
            </a:p>
          </p:txBody>
        </p:sp>
        <p:sp>
          <p:nvSpPr>
            <p:cNvPr id="25" name="椭圆 24"/>
            <p:cNvSpPr/>
            <p:nvPr/>
          </p:nvSpPr>
          <p:spPr>
            <a:xfrm>
              <a:off x="625062" y="5715234"/>
              <a:ext cx="365760" cy="365760"/>
            </a:xfrm>
            <a:prstGeom prst="ellipse">
              <a:avLst/>
            </a:prstGeom>
            <a:solidFill>
              <a:srgbClr val="099F42"/>
            </a:solidFill>
            <a:ln w="28575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 sz="1800" dirty="0"/>
            </a:p>
          </p:txBody>
        </p:sp>
      </p:grpSp>
      <p:pic>
        <p:nvPicPr>
          <p:cNvPr id="28" name="图片 3" descr="7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750" t="18902" r="27447" b="21393"/>
          <a:stretch>
            <a:fillRect/>
          </a:stretch>
        </p:blipFill>
        <p:spPr bwMode="auto">
          <a:xfrm>
            <a:off x="4382" y="6025593"/>
            <a:ext cx="1214661" cy="858439"/>
          </a:xfrm>
          <a:prstGeom prst="ellipse">
            <a:avLst/>
          </a:prstGeom>
          <a:ln w="9525">
            <a:solidFill>
              <a:srgbClr val="FF000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C:\Users\wxz\Desktop\第13课 海峡两岸的交往\照片\篆书历史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187" y="-207"/>
            <a:ext cx="1126435" cy="829739"/>
          </a:xfrm>
          <a:prstGeom prst="ellipse">
            <a:avLst/>
          </a:prstGeom>
          <a:ln>
            <a:solidFill>
              <a:srgbClr val="00B0F0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2021/9/14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2021/9/14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2021/9/14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2021/9/14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2021/9/14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2021/9/14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2021/9/14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2021/9/14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2021/9/14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2021/9/14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2021/9/14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2021/9/14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B3486-9DA1-48D5-B296-C3F5F4192B07}" type="datetimeFigureOut">
              <a:rPr lang="zh-CN" altLang="en-US" smtClean="0"/>
              <a:pPr/>
              <a:t>2021/9/14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B76F-1989-46E9-A92E-D2C1989CF83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B3486-9DA1-48D5-B296-C3F5F4192B07}" type="datetimeFigureOut">
              <a:rPr lang="zh-CN" altLang="en-US" smtClean="0"/>
              <a:pPr/>
              <a:t>2021/9/14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B76F-1989-46E9-A92E-D2C1989CF83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2021/9/14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B3486-9DA1-48D5-B296-C3F5F4192B07}" type="datetimeFigureOut">
              <a:rPr lang="zh-CN" altLang="en-US" smtClean="0"/>
              <a:pPr/>
              <a:t>2021/9/14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B76F-1989-46E9-A92E-D2C1989CF83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B3486-9DA1-48D5-B296-C3F5F4192B07}" type="datetimeFigureOut">
              <a:rPr lang="zh-CN" altLang="en-US" smtClean="0"/>
              <a:pPr/>
              <a:t>2021/9/14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B76F-1989-46E9-A92E-D2C1989CF83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B3486-9DA1-48D5-B296-C3F5F4192B07}" type="datetimeFigureOut">
              <a:rPr lang="zh-CN" altLang="en-US" smtClean="0"/>
              <a:pPr/>
              <a:t>2021/9/14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B76F-1989-46E9-A92E-D2C1989CF83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B3486-9DA1-48D5-B296-C3F5F4192B07}" type="datetimeFigureOut">
              <a:rPr lang="zh-CN" altLang="en-US" smtClean="0"/>
              <a:pPr/>
              <a:t>2021/9/14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B76F-1989-46E9-A92E-D2C1989CF83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B3486-9DA1-48D5-B296-C3F5F4192B07}" type="datetimeFigureOut">
              <a:rPr lang="zh-CN" altLang="en-US" smtClean="0"/>
              <a:pPr/>
              <a:t>2021/9/14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B76F-1989-46E9-A92E-D2C1989CF83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B3486-9DA1-48D5-B296-C3F5F4192B07}" type="datetimeFigureOut">
              <a:rPr lang="zh-CN" altLang="en-US" smtClean="0"/>
              <a:pPr/>
              <a:t>2021/9/14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B76F-1989-46E9-A92E-D2C1989CF83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B3486-9DA1-48D5-B296-C3F5F4192B07}" type="datetimeFigureOut">
              <a:rPr lang="zh-CN" altLang="en-US" smtClean="0"/>
              <a:pPr/>
              <a:t>2021/9/14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B76F-1989-46E9-A92E-D2C1989CF83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B3486-9DA1-48D5-B296-C3F5F4192B07}" type="datetimeFigureOut">
              <a:rPr lang="zh-CN" altLang="en-US" smtClean="0"/>
              <a:pPr/>
              <a:t>2021/9/14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B76F-1989-46E9-A92E-D2C1989CF83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B3486-9DA1-48D5-B296-C3F5F4192B07}" type="datetimeFigureOut">
              <a:rPr lang="zh-CN" altLang="en-US" smtClean="0"/>
              <a:pPr/>
              <a:t>2021/9/14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B76F-1989-46E9-A92E-D2C1989CF83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rgbClr val="FF0000">
                <a:alpha val="73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直接连接符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2" name="直接连接符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7" name="矩形 26"/>
          <p:cNvSpPr/>
          <p:nvPr/>
        </p:nvSpPr>
        <p:spPr bwMode="auto">
          <a:xfrm>
            <a:off x="1320800" y="26244"/>
            <a:ext cx="101600" cy="6858000"/>
          </a:xfrm>
          <a:prstGeom prst="rect">
            <a:avLst/>
          </a:prstGeom>
          <a:solidFill>
            <a:srgbClr val="FFFF00">
              <a:alpha val="51000"/>
            </a:srgb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1600" y="0"/>
            <a:ext cx="1727200" cy="6858000"/>
            <a:chOff x="76200" y="0"/>
            <a:chExt cx="1295400" cy="6858000"/>
          </a:xfrm>
        </p:grpSpPr>
        <p:sp>
          <p:nvSpPr>
            <p:cNvPr id="10" name="矩形 9"/>
            <p:cNvSpPr/>
            <p:nvPr/>
          </p:nvSpPr>
          <p:spPr bwMode="auto">
            <a:xfrm>
              <a:off x="381000" y="0"/>
              <a:ext cx="609600" cy="6858000"/>
            </a:xfrm>
            <a:prstGeom prst="rect">
              <a:avLst/>
            </a:prstGeom>
            <a:solidFill>
              <a:schemeClr val="accent1">
                <a:tint val="60000"/>
                <a:alpha val="54000"/>
              </a:schemeClr>
            </a:solidFill>
            <a:ln w="38100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 sz="1800"/>
            </a:p>
          </p:txBody>
        </p:sp>
        <p:sp>
          <p:nvSpPr>
            <p:cNvPr id="12" name="矩形 11"/>
            <p:cNvSpPr/>
            <p:nvPr/>
          </p:nvSpPr>
          <p:spPr bwMode="auto">
            <a:xfrm>
              <a:off x="276336" y="0"/>
              <a:ext cx="104664" cy="6858000"/>
            </a:xfrm>
            <a:prstGeom prst="rect">
              <a:avLst/>
            </a:prstGeom>
            <a:solidFill>
              <a:schemeClr val="accent1">
                <a:tint val="40000"/>
                <a:alpha val="36000"/>
              </a:schemeClr>
            </a:solidFill>
            <a:ln w="38100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 sz="1800"/>
            </a:p>
          </p:txBody>
        </p:sp>
        <p:sp>
          <p:nvSpPr>
            <p:cNvPr id="14" name="矩形 13"/>
            <p:cNvSpPr/>
            <p:nvPr/>
          </p:nvSpPr>
          <p:spPr bwMode="auto">
            <a:xfrm>
              <a:off x="990600" y="0"/>
              <a:ext cx="181872" cy="6858000"/>
            </a:xfrm>
            <a:prstGeom prst="rect">
              <a:avLst/>
            </a:prstGeom>
            <a:solidFill>
              <a:schemeClr val="accent1">
                <a:tint val="40000"/>
                <a:alpha val="70000"/>
              </a:schemeClr>
            </a:solidFill>
            <a:ln w="38100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 sz="1800"/>
            </a:p>
          </p:txBody>
        </p:sp>
        <p:sp>
          <p:nvSpPr>
            <p:cNvPr id="20" name="直接连接符 19"/>
            <p:cNvSpPr>
              <a:spLocks noChangeShapeType="1"/>
            </p:cNvSpPr>
            <p:nvPr/>
          </p:nvSpPr>
          <p:spPr bwMode="auto">
            <a:xfrm>
              <a:off x="542334" y="0"/>
              <a:ext cx="0" cy="6858000"/>
            </a:xfrm>
            <a:prstGeom prst="line">
              <a:avLst/>
            </a:prstGeom>
            <a:noFill/>
            <a:ln w="5715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6" name="直接连接符 15"/>
            <p:cNvSpPr>
              <a:spLocks noChangeShapeType="1"/>
            </p:cNvSpPr>
            <p:nvPr/>
          </p:nvSpPr>
          <p:spPr bwMode="auto">
            <a:xfrm>
              <a:off x="1346558" y="0"/>
              <a:ext cx="0" cy="6858000"/>
            </a:xfrm>
            <a:prstGeom prst="line">
              <a:avLst/>
            </a:prstGeom>
            <a:noFill/>
            <a:ln w="28575" cap="flat" cmpd="sng" algn="ctr">
              <a:solidFill>
                <a:srgbClr val="099F42">
                  <a:alpha val="82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5" name="直接连接符 14"/>
            <p:cNvSpPr>
              <a:spLocks noChangeShapeType="1"/>
            </p:cNvSpPr>
            <p:nvPr/>
          </p:nvSpPr>
          <p:spPr bwMode="auto">
            <a:xfrm>
              <a:off x="1066800" y="0"/>
              <a:ext cx="0" cy="6858000"/>
            </a:xfrm>
            <a:prstGeom prst="line">
              <a:avLst/>
            </a:prstGeom>
            <a:noFill/>
            <a:ln w="952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21" name="椭圆 20"/>
            <p:cNvSpPr/>
            <p:nvPr/>
          </p:nvSpPr>
          <p:spPr bwMode="auto">
            <a:xfrm>
              <a:off x="76200" y="3456975"/>
              <a:ext cx="1295400" cy="1295400"/>
            </a:xfrm>
            <a:prstGeom prst="ellipse">
              <a:avLst/>
            </a:prstGeom>
            <a:solidFill>
              <a:srgbClr val="FF0000"/>
            </a:solidFill>
            <a:ln w="38100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 sz="1800" dirty="0"/>
            </a:p>
          </p:txBody>
        </p:sp>
        <p:sp>
          <p:nvSpPr>
            <p:cNvPr id="23" name="椭圆 22"/>
            <p:cNvSpPr/>
            <p:nvPr/>
          </p:nvSpPr>
          <p:spPr bwMode="auto">
            <a:xfrm>
              <a:off x="685800" y="4861560"/>
              <a:ext cx="641424" cy="641424"/>
            </a:xfrm>
            <a:prstGeom prst="ellipse">
              <a:avLst/>
            </a:prstGeom>
            <a:solidFill>
              <a:srgbClr val="FFFF00"/>
            </a:solidFill>
            <a:ln w="28575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 sz="1800" dirty="0"/>
            </a:p>
          </p:txBody>
        </p:sp>
        <p:sp>
          <p:nvSpPr>
            <p:cNvPr id="24" name="椭圆 23"/>
            <p:cNvSpPr/>
            <p:nvPr/>
          </p:nvSpPr>
          <p:spPr bwMode="auto">
            <a:xfrm>
              <a:off x="312420" y="5365824"/>
              <a:ext cx="137160" cy="137160"/>
            </a:xfrm>
            <a:prstGeom prst="ellipse">
              <a:avLst/>
            </a:prstGeom>
            <a:ln w="12700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 sz="1800" dirty="0"/>
            </a:p>
          </p:txBody>
        </p:sp>
        <p:sp>
          <p:nvSpPr>
            <p:cNvPr id="26" name="椭圆 25"/>
            <p:cNvSpPr/>
            <p:nvPr/>
          </p:nvSpPr>
          <p:spPr bwMode="auto">
            <a:xfrm>
              <a:off x="193621" y="4802641"/>
              <a:ext cx="274320" cy="274320"/>
            </a:xfrm>
            <a:prstGeom prst="ellipse">
              <a:avLst/>
            </a:prstGeom>
            <a:solidFill>
              <a:srgbClr val="002060"/>
            </a:solidFill>
            <a:ln w="12700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 sz="1800" dirty="0"/>
            </a:p>
          </p:txBody>
        </p:sp>
        <p:sp>
          <p:nvSpPr>
            <p:cNvPr id="25" name="椭圆 24"/>
            <p:cNvSpPr/>
            <p:nvPr/>
          </p:nvSpPr>
          <p:spPr>
            <a:xfrm>
              <a:off x="625062" y="5715234"/>
              <a:ext cx="365760" cy="365760"/>
            </a:xfrm>
            <a:prstGeom prst="ellipse">
              <a:avLst/>
            </a:prstGeom>
            <a:solidFill>
              <a:srgbClr val="099F42"/>
            </a:solidFill>
            <a:ln w="28575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 sz="1800" dirty="0"/>
            </a:p>
          </p:txBody>
        </p:sp>
      </p:grpSp>
      <p:pic>
        <p:nvPicPr>
          <p:cNvPr id="28" name="图片 3" descr="7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750" t="18902" r="27447" b="21393"/>
          <a:stretch>
            <a:fillRect/>
          </a:stretch>
        </p:blipFill>
        <p:spPr bwMode="auto">
          <a:xfrm>
            <a:off x="4382" y="6025593"/>
            <a:ext cx="1214661" cy="858439"/>
          </a:xfrm>
          <a:prstGeom prst="ellipse">
            <a:avLst/>
          </a:prstGeom>
          <a:ln w="9525">
            <a:solidFill>
              <a:srgbClr val="FF000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C:\Users\wxz\Desktop\第13课 海峡两岸的交往\照片\篆书历史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187" y="-207"/>
            <a:ext cx="1126435" cy="829739"/>
          </a:xfrm>
          <a:prstGeom prst="ellipse">
            <a:avLst/>
          </a:prstGeom>
          <a:ln>
            <a:solidFill>
              <a:srgbClr val="00B0F0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2021/9/14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2021/9/14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标题，文本与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图表占位符 3"/>
          <p:cNvSpPr>
            <a:spLocks noGrp="1"/>
          </p:cNvSpPr>
          <p:nvPr>
            <p:ph type="chart"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8467"/>
            <a:ext cx="2743200" cy="364067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BB8137CA-D131-4EF6-9B14-D9F7E276C745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2021/9/14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8467"/>
            <a:ext cx="4114800" cy="364067"/>
          </a:xfrm>
          <a:prstGeom prst="rect">
            <a:avLst/>
          </a:prstGeom>
        </p:spPr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8467"/>
            <a:ext cx="2743200" cy="364067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F7755A1B-FC52-483B-B683-58CCB7978464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000"/>
    </mc:Choice>
    <mc:Fallback>
      <p:transition spd="slow"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8467"/>
            <a:ext cx="2743200" cy="364067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BB8137CA-D131-4EF6-9B14-D9F7E276C745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2021/9/14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8467"/>
            <a:ext cx="4114800" cy="364067"/>
          </a:xfrm>
          <a:prstGeom prst="rect">
            <a:avLst/>
          </a:prstGeom>
        </p:spPr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8467"/>
            <a:ext cx="2743200" cy="364067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F7755A1B-FC52-483B-B683-58CCB7978464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000"/>
    </mc:Choice>
    <mc:Fallback>
      <p:transition spd="slow"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2021/9/14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22860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2021/9/14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2021/9/14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2021/9/14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2021/9/14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2021/9/14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pPr/>
              <a:t>2021/9/14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2021/9/14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2021/9/14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2021/9/14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2021/9/14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2021/9/14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40444-68E1-43F4-994E-A6AA0B135EAA}" type="datetime1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2021/9/14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青竹湖湘一外国语学校 谢君</a:t>
            </a: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75D72-A019-49D9-BAB0-7136E28FA536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image" Target="../media/image4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theme" Target="../theme/theme8.xml"/><Relationship Id="rId18" Type="http://schemas.openxmlformats.org/officeDocument/2006/relationships/tags" Target="../tags/tag67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17" Type="http://schemas.openxmlformats.org/officeDocument/2006/relationships/tags" Target="../tags/tag66.xml"/><Relationship Id="rId2" Type="http://schemas.openxmlformats.org/officeDocument/2006/relationships/slideLayout" Target="../slideLayouts/slideLayout75.xml"/><Relationship Id="rId16" Type="http://schemas.openxmlformats.org/officeDocument/2006/relationships/tags" Target="../tags/tag6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tags" Target="../tags/tag64.xml"/><Relationship Id="rId10" Type="http://schemas.openxmlformats.org/officeDocument/2006/relationships/slideLayout" Target="../slideLayouts/slideLayout83.xml"/><Relationship Id="rId19" Type="http://schemas.openxmlformats.org/officeDocument/2006/relationships/tags" Target="../tags/tag68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tags" Target="../tags/tag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 dirty="0"/>
              <a:t>单击此处编辑母版文本样式</a:t>
            </a:r>
          </a:p>
          <a:p>
            <a:pPr lvl="1" indent="457200"/>
            <a:r>
              <a:rPr lang="zh-CN" altLang="en-US" dirty="0"/>
              <a:t>第二级</a:t>
            </a:r>
          </a:p>
          <a:p>
            <a:pPr lvl="2" indent="171450"/>
            <a:r>
              <a:rPr lang="zh-CN" altLang="en-US" dirty="0"/>
              <a:t>第三级</a:t>
            </a:r>
          </a:p>
          <a:p>
            <a:pPr lvl="3" indent="228600"/>
            <a:r>
              <a:rPr lang="zh-CN" altLang="en-US" dirty="0"/>
              <a:t>第四级</a:t>
            </a:r>
          </a:p>
          <a:p>
            <a:pPr lvl="4" indent="228600"/>
            <a:r>
              <a:rPr lang="zh-CN" altLang="en-US" dirty="0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indent="0">
              <a:defRPr sz="1400" noProof="1" dirty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indent="0" algn="ctr">
              <a:defRPr sz="1400" noProof="1" dirty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fontAlgn="base" hangingPunct="1"/>
            <a:fld id="{9A0DB2DC-4C9A-4742-B13C-FB6460FD3503}" type="slidenum">
              <a:rPr lang="zh-CN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zh-CN" altLang="zh-CN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lvl="1" indent="457200" algn="l" defTabSz="0" rtl="0" eaLnBrk="0" fontAlgn="base" latinLnBrk="1" hangingPunct="0">
        <a:lnSpc>
          <a:spcPct val="288000"/>
        </a:lnSpc>
        <a:spcBef>
          <a:spcPct val="0"/>
        </a:spcBef>
        <a:spcAft>
          <a:spcPct val="288000"/>
        </a:spcAft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742950" lvl="2" indent="1714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143000" lvl="3" indent="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600200" lvl="4" indent="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B3486-9DA1-48D5-B296-C3F5F4192B07}" type="datetimeFigureOut">
              <a:rPr lang="zh-CN" altLang="en-US" smtClean="0"/>
              <a:pPr/>
              <a:t>2021/9/14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EB76F-1989-46E9-A92E-D2C1989CF83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pPr/>
              <a:t>2021/9/14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B3486-9DA1-48D5-B296-C3F5F4192B07}" type="datetimeFigureOut">
              <a:rPr lang="zh-CN" altLang="en-US" smtClean="0"/>
              <a:pPr/>
              <a:t>2021/9/14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EB76F-1989-46E9-A92E-D2C1989CF83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70"/>
          <p:cNvSpPr/>
          <p:nvPr/>
        </p:nvSpPr>
        <p:spPr>
          <a:xfrm>
            <a:off x="0" y="727075"/>
            <a:ext cx="12192000" cy="293688"/>
          </a:xfrm>
          <a:prstGeom prst="rect">
            <a:avLst/>
          </a:prstGeom>
          <a:solidFill>
            <a:srgbClr val="E6E8D4"/>
          </a:solidFill>
          <a:ln w="9525">
            <a:noFill/>
          </a:ln>
        </p:spPr>
        <p:txBody>
          <a:bodyPr wrap="none" anchor="ctr"/>
          <a:lstStyle/>
          <a:p>
            <a:pPr lvl="0" eaLnBrk="1" hangingPunct="1"/>
            <a:endParaRPr lang="zh-CN" altLang="en-US" u="none" dirty="0">
              <a:latin typeface="Times New Roman" panose="02020603050405020304" pitchFamily="18" charset="0"/>
            </a:endParaRPr>
          </a:p>
        </p:txBody>
      </p:sp>
      <p:sp>
        <p:nvSpPr>
          <p:cNvPr id="1027" name="Rectangle 172"/>
          <p:cNvSpPr/>
          <p:nvPr/>
        </p:nvSpPr>
        <p:spPr>
          <a:xfrm>
            <a:off x="2597151" y="142875"/>
            <a:ext cx="9319683" cy="501650"/>
          </a:xfrm>
          <a:prstGeom prst="rect">
            <a:avLst/>
          </a:prstGeom>
          <a:noFill/>
          <a:ln w="9525">
            <a:noFill/>
          </a:ln>
        </p:spPr>
        <p:txBody>
          <a:bodyPr lIns="36000" tIns="36000" rIns="36000" bIns="36000">
            <a:spAutoFit/>
          </a:bodyPr>
          <a:lstStyle/>
          <a:p>
            <a:pPr lvl="0" algn="ctr" eaLnBrk="1" hangingPunct="1"/>
            <a:r>
              <a:rPr lang="zh-CN" altLang="en-US" sz="2800" b="1" u="none" dirty="0">
                <a:latin typeface="楷体" panose="02010609060101010101" charset="-122"/>
                <a:ea typeface="楷体" panose="02010609060101010101" charset="-122"/>
              </a:rPr>
              <a:t>第三学习主题　第</a:t>
            </a:r>
            <a:r>
              <a:rPr lang="en-US" altLang="zh-CN" sz="2800" b="1" u="none">
                <a:latin typeface="楷体" panose="02010609060101010101" charset="-122"/>
                <a:ea typeface="楷体" panose="02010609060101010101" charset="-122"/>
              </a:rPr>
              <a:t>10</a:t>
            </a:r>
            <a:r>
              <a:rPr lang="zh-CN" altLang="en-US" sz="2800" b="1" u="none" dirty="0">
                <a:latin typeface="楷体" panose="02010609060101010101" charset="-122"/>
                <a:ea typeface="楷体" panose="02010609060101010101" charset="-122"/>
              </a:rPr>
              <a:t>课　国民革命运动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</p:sldLayoutIdLst>
  <p:hf sldNum="0" hdr="0" ftr="0" dt="0"/>
  <p:txStyles>
    <p:titleStyle>
      <a:lvl1pPr marL="0" lvl="0" indent="0" algn="ctr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sng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sng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sng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sng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sng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sng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sng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sng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3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78316" y="131233"/>
            <a:ext cx="12270316" cy="6595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" name="矩形 35"/>
          <p:cNvSpPr/>
          <p:nvPr/>
        </p:nvSpPr>
        <p:spPr>
          <a:xfrm>
            <a:off x="0" y="131233"/>
            <a:ext cx="12192000" cy="6595533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35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8467"/>
            <a:ext cx="2743200" cy="3640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BB8137CA-D131-4EF6-9B14-D9F7E276C745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2021/9/14</a:t>
            </a:fld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8467"/>
            <a:ext cx="2743200" cy="3640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F7755A1B-FC52-483B-B683-58CCB7978464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‹#›</a:t>
            </a:fld>
            <a:endParaRPr lang="zh-CN" altLang="en-US" strike="noStrike" noProof="1"/>
          </a:p>
        </p:txBody>
      </p:sp>
      <p:sp>
        <p:nvSpPr>
          <p:cNvPr id="2" name="文本框 1"/>
          <p:cNvSpPr txBox="1"/>
          <p:nvPr/>
        </p:nvSpPr>
        <p:spPr>
          <a:xfrm>
            <a:off x="3233677" y="2831433"/>
            <a:ext cx="5669280" cy="829945"/>
          </a:xfrm>
          <a:prstGeom prst="rect">
            <a:avLst/>
          </a:prstGeom>
          <a:noFill/>
          <a:effectLst>
            <a:softEdge rad="12700"/>
          </a:effectLst>
        </p:spPr>
        <p:txBody>
          <a:bodyPr wrap="none" rtlCol="0">
            <a:spAutoFit/>
          </a:bodyPr>
          <a:lstStyle/>
          <a:p>
            <a:pPr fontAlgn="auto"/>
            <a:r>
              <a:rPr lang="zh-CN" altLang="en-US" sz="4800" strike="noStrike" spc="600" noProof="1">
                <a:solidFill>
                  <a:srgbClr val="F2F2F2"/>
                </a:solidFill>
                <a:effectLst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历史园地公号专供</a:t>
            </a:r>
            <a:endParaRPr lang="zh-CN" altLang="en-US" sz="4800" strike="noStrike" spc="600" noProof="1">
              <a:solidFill>
                <a:srgbClr val="F2F2F2"/>
              </a:solidFill>
              <a:effectLst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-3" y="0"/>
            <a:ext cx="12192000" cy="13654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35" strike="noStrike" noProof="1"/>
          </a:p>
        </p:txBody>
      </p:sp>
      <p:sp>
        <p:nvSpPr>
          <p:cNvPr id="18" name="等腰三角形 17"/>
          <p:cNvSpPr/>
          <p:nvPr/>
        </p:nvSpPr>
        <p:spPr>
          <a:xfrm rot="10800000">
            <a:off x="99484" y="131233"/>
            <a:ext cx="1071033" cy="793751"/>
          </a:xfrm>
          <a:prstGeom prst="triangle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35" strike="noStrike" noProof="1"/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5" cstate="print"/>
          <a:srcRect r="79798"/>
          <a:stretch>
            <a:fillRect/>
          </a:stretch>
        </p:blipFill>
        <p:spPr>
          <a:xfrm>
            <a:off x="345017" y="67733"/>
            <a:ext cx="579967" cy="53551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9" name="任意多边形: 形状 28"/>
          <p:cNvSpPr/>
          <p:nvPr/>
        </p:nvSpPr>
        <p:spPr>
          <a:xfrm>
            <a:off x="973667" y="3757084"/>
            <a:ext cx="4688417" cy="1041400"/>
          </a:xfrm>
          <a:custGeom>
            <a:avLst/>
            <a:gdLst>
              <a:gd name="connsiteX0" fmla="*/ 0 w 4689987"/>
              <a:gd name="connsiteY0" fmla="*/ 0 h 1042219"/>
              <a:gd name="connsiteX1" fmla="*/ 0 w 4689987"/>
              <a:gd name="connsiteY1" fmla="*/ 0 h 1042219"/>
              <a:gd name="connsiteX2" fmla="*/ 127819 w 4689987"/>
              <a:gd name="connsiteY2" fmla="*/ 9832 h 1042219"/>
              <a:gd name="connsiteX3" fmla="*/ 363793 w 4689987"/>
              <a:gd name="connsiteY3" fmla="*/ 19664 h 1042219"/>
              <a:gd name="connsiteX4" fmla="*/ 530941 w 4689987"/>
              <a:gd name="connsiteY4" fmla="*/ 39329 h 1042219"/>
              <a:gd name="connsiteX5" fmla="*/ 757083 w 4689987"/>
              <a:gd name="connsiteY5" fmla="*/ 49161 h 1042219"/>
              <a:gd name="connsiteX6" fmla="*/ 875071 w 4689987"/>
              <a:gd name="connsiteY6" fmla="*/ 68825 h 1042219"/>
              <a:gd name="connsiteX7" fmla="*/ 904567 w 4689987"/>
              <a:gd name="connsiteY7" fmla="*/ 78658 h 1042219"/>
              <a:gd name="connsiteX8" fmla="*/ 943896 w 4689987"/>
              <a:gd name="connsiteY8" fmla="*/ 88490 h 1042219"/>
              <a:gd name="connsiteX9" fmla="*/ 983225 w 4689987"/>
              <a:gd name="connsiteY9" fmla="*/ 108154 h 1042219"/>
              <a:gd name="connsiteX10" fmla="*/ 1032387 w 4689987"/>
              <a:gd name="connsiteY10" fmla="*/ 147483 h 1042219"/>
              <a:gd name="connsiteX11" fmla="*/ 1091380 w 4689987"/>
              <a:gd name="connsiteY11" fmla="*/ 157316 h 1042219"/>
              <a:gd name="connsiteX12" fmla="*/ 1209367 w 4689987"/>
              <a:gd name="connsiteY12" fmla="*/ 196645 h 1042219"/>
              <a:gd name="connsiteX13" fmla="*/ 1465006 w 4689987"/>
              <a:gd name="connsiteY13" fmla="*/ 285135 h 1042219"/>
              <a:gd name="connsiteX14" fmla="*/ 1543664 w 4689987"/>
              <a:gd name="connsiteY14" fmla="*/ 294967 h 1042219"/>
              <a:gd name="connsiteX15" fmla="*/ 1759974 w 4689987"/>
              <a:gd name="connsiteY15" fmla="*/ 373625 h 1042219"/>
              <a:gd name="connsiteX16" fmla="*/ 1799303 w 4689987"/>
              <a:gd name="connsiteY16" fmla="*/ 393290 h 1042219"/>
              <a:gd name="connsiteX17" fmla="*/ 1848464 w 4689987"/>
              <a:gd name="connsiteY17" fmla="*/ 442451 h 1042219"/>
              <a:gd name="connsiteX18" fmla="*/ 1917290 w 4689987"/>
              <a:gd name="connsiteY18" fmla="*/ 501445 h 1042219"/>
              <a:gd name="connsiteX19" fmla="*/ 1936954 w 4689987"/>
              <a:gd name="connsiteY19" fmla="*/ 540774 h 1042219"/>
              <a:gd name="connsiteX20" fmla="*/ 2025445 w 4689987"/>
              <a:gd name="connsiteY20" fmla="*/ 599767 h 1042219"/>
              <a:gd name="connsiteX21" fmla="*/ 2045109 w 4689987"/>
              <a:gd name="connsiteY21" fmla="*/ 648929 h 1042219"/>
              <a:gd name="connsiteX22" fmla="*/ 2143432 w 4689987"/>
              <a:gd name="connsiteY22" fmla="*/ 707922 h 1042219"/>
              <a:gd name="connsiteX23" fmla="*/ 2231922 w 4689987"/>
              <a:gd name="connsiteY23" fmla="*/ 766916 h 1042219"/>
              <a:gd name="connsiteX24" fmla="*/ 2320412 w 4689987"/>
              <a:gd name="connsiteY24" fmla="*/ 816077 h 1042219"/>
              <a:gd name="connsiteX25" fmla="*/ 2526890 w 4689987"/>
              <a:gd name="connsiteY25" fmla="*/ 884903 h 1042219"/>
              <a:gd name="connsiteX26" fmla="*/ 2782529 w 4689987"/>
              <a:gd name="connsiteY26" fmla="*/ 963561 h 1042219"/>
              <a:gd name="connsiteX27" fmla="*/ 2851354 w 4689987"/>
              <a:gd name="connsiteY27" fmla="*/ 973393 h 1042219"/>
              <a:gd name="connsiteX28" fmla="*/ 2900516 w 4689987"/>
              <a:gd name="connsiteY28" fmla="*/ 993058 h 1042219"/>
              <a:gd name="connsiteX29" fmla="*/ 2930012 w 4689987"/>
              <a:gd name="connsiteY29" fmla="*/ 1002890 h 1042219"/>
              <a:gd name="connsiteX30" fmla="*/ 3008671 w 4689987"/>
              <a:gd name="connsiteY30" fmla="*/ 983225 h 1042219"/>
              <a:gd name="connsiteX31" fmla="*/ 3077496 w 4689987"/>
              <a:gd name="connsiteY31" fmla="*/ 953729 h 1042219"/>
              <a:gd name="connsiteX32" fmla="*/ 3156154 w 4689987"/>
              <a:gd name="connsiteY32" fmla="*/ 934064 h 1042219"/>
              <a:gd name="connsiteX33" fmla="*/ 3254477 w 4689987"/>
              <a:gd name="connsiteY33" fmla="*/ 904567 h 1042219"/>
              <a:gd name="connsiteX34" fmla="*/ 3323303 w 4689987"/>
              <a:gd name="connsiteY34" fmla="*/ 875071 h 1042219"/>
              <a:gd name="connsiteX35" fmla="*/ 3392129 w 4689987"/>
              <a:gd name="connsiteY35" fmla="*/ 855406 h 1042219"/>
              <a:gd name="connsiteX36" fmla="*/ 3421625 w 4689987"/>
              <a:gd name="connsiteY36" fmla="*/ 835742 h 1042219"/>
              <a:gd name="connsiteX37" fmla="*/ 3470787 w 4689987"/>
              <a:gd name="connsiteY37" fmla="*/ 825909 h 1042219"/>
              <a:gd name="connsiteX38" fmla="*/ 3510116 w 4689987"/>
              <a:gd name="connsiteY38" fmla="*/ 816077 h 1042219"/>
              <a:gd name="connsiteX39" fmla="*/ 3539612 w 4689987"/>
              <a:gd name="connsiteY39" fmla="*/ 796412 h 1042219"/>
              <a:gd name="connsiteX40" fmla="*/ 3569109 w 4689987"/>
              <a:gd name="connsiteY40" fmla="*/ 786580 h 1042219"/>
              <a:gd name="connsiteX41" fmla="*/ 4041058 w 4689987"/>
              <a:gd name="connsiteY41" fmla="*/ 796412 h 1042219"/>
              <a:gd name="connsiteX42" fmla="*/ 4129548 w 4689987"/>
              <a:gd name="connsiteY42" fmla="*/ 825909 h 1042219"/>
              <a:gd name="connsiteX43" fmla="*/ 4188541 w 4689987"/>
              <a:gd name="connsiteY43" fmla="*/ 845574 h 1042219"/>
              <a:gd name="connsiteX44" fmla="*/ 4227871 w 4689987"/>
              <a:gd name="connsiteY44" fmla="*/ 865238 h 1042219"/>
              <a:gd name="connsiteX45" fmla="*/ 4257367 w 4689987"/>
              <a:gd name="connsiteY45" fmla="*/ 875071 h 1042219"/>
              <a:gd name="connsiteX46" fmla="*/ 4336025 w 4689987"/>
              <a:gd name="connsiteY46" fmla="*/ 914400 h 1042219"/>
              <a:gd name="connsiteX47" fmla="*/ 4395019 w 4689987"/>
              <a:gd name="connsiteY47" fmla="*/ 934064 h 1042219"/>
              <a:gd name="connsiteX48" fmla="*/ 4689987 w 4689987"/>
              <a:gd name="connsiteY48" fmla="*/ 1042219 h 1042219"/>
              <a:gd name="connsiteX49" fmla="*/ 117987 w 4689987"/>
              <a:gd name="connsiteY49" fmla="*/ 19664 h 1042219"/>
              <a:gd name="connsiteX50" fmla="*/ 1936954 w 4689987"/>
              <a:gd name="connsiteY50" fmla="*/ 462116 h 1042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4689987" h="1042219">
                <a:moveTo>
                  <a:pt x="0" y="0"/>
                </a:moveTo>
                <a:lnTo>
                  <a:pt x="0" y="0"/>
                </a:lnTo>
                <a:cubicBezTo>
                  <a:pt x="42606" y="3277"/>
                  <a:pt x="85149" y="7526"/>
                  <a:pt x="127819" y="9832"/>
                </a:cubicBezTo>
                <a:cubicBezTo>
                  <a:pt x="206430" y="14081"/>
                  <a:pt x="285277" y="13919"/>
                  <a:pt x="363793" y="19664"/>
                </a:cubicBezTo>
                <a:cubicBezTo>
                  <a:pt x="419744" y="23758"/>
                  <a:pt x="474998" y="35133"/>
                  <a:pt x="530941" y="39329"/>
                </a:cubicBezTo>
                <a:cubicBezTo>
                  <a:pt x="606182" y="44972"/>
                  <a:pt x="681702" y="45884"/>
                  <a:pt x="757083" y="49161"/>
                </a:cubicBezTo>
                <a:cubicBezTo>
                  <a:pt x="861295" y="75213"/>
                  <a:pt x="706256" y="38131"/>
                  <a:pt x="875071" y="68825"/>
                </a:cubicBezTo>
                <a:cubicBezTo>
                  <a:pt x="885268" y="70679"/>
                  <a:pt x="894602" y="75811"/>
                  <a:pt x="904567" y="78658"/>
                </a:cubicBezTo>
                <a:cubicBezTo>
                  <a:pt x="917560" y="82370"/>
                  <a:pt x="931243" y="83745"/>
                  <a:pt x="943896" y="88490"/>
                </a:cubicBezTo>
                <a:cubicBezTo>
                  <a:pt x="957620" y="93636"/>
                  <a:pt x="971030" y="100024"/>
                  <a:pt x="983225" y="108154"/>
                </a:cubicBezTo>
                <a:cubicBezTo>
                  <a:pt x="1000686" y="119795"/>
                  <a:pt x="1013282" y="138799"/>
                  <a:pt x="1032387" y="147483"/>
                </a:cubicBezTo>
                <a:cubicBezTo>
                  <a:pt x="1050536" y="155733"/>
                  <a:pt x="1071716" y="154038"/>
                  <a:pt x="1091380" y="157316"/>
                </a:cubicBezTo>
                <a:cubicBezTo>
                  <a:pt x="1187289" y="214860"/>
                  <a:pt x="1089031" y="164555"/>
                  <a:pt x="1209367" y="196645"/>
                </a:cubicBezTo>
                <a:cubicBezTo>
                  <a:pt x="1316133" y="225117"/>
                  <a:pt x="1328341" y="268052"/>
                  <a:pt x="1465006" y="285135"/>
                </a:cubicBezTo>
                <a:lnTo>
                  <a:pt x="1543664" y="294967"/>
                </a:lnTo>
                <a:cubicBezTo>
                  <a:pt x="1601498" y="314245"/>
                  <a:pt x="1711726" y="349500"/>
                  <a:pt x="1759974" y="373625"/>
                </a:cubicBezTo>
                <a:lnTo>
                  <a:pt x="1799303" y="393290"/>
                </a:lnTo>
                <a:cubicBezTo>
                  <a:pt x="1837174" y="450099"/>
                  <a:pt x="1797482" y="398753"/>
                  <a:pt x="1848464" y="442451"/>
                </a:cubicBezTo>
                <a:cubicBezTo>
                  <a:pt x="1931919" y="513983"/>
                  <a:pt x="1849567" y="456296"/>
                  <a:pt x="1917290" y="501445"/>
                </a:cubicBezTo>
                <a:cubicBezTo>
                  <a:pt x="1923845" y="514555"/>
                  <a:pt x="1926109" y="530915"/>
                  <a:pt x="1936954" y="540774"/>
                </a:cubicBezTo>
                <a:cubicBezTo>
                  <a:pt x="1963186" y="564621"/>
                  <a:pt x="2025445" y="599767"/>
                  <a:pt x="2025445" y="599767"/>
                </a:cubicBezTo>
                <a:cubicBezTo>
                  <a:pt x="2032000" y="616154"/>
                  <a:pt x="2032099" y="637003"/>
                  <a:pt x="2045109" y="648929"/>
                </a:cubicBezTo>
                <a:cubicBezTo>
                  <a:pt x="2073284" y="674756"/>
                  <a:pt x="2111117" y="687512"/>
                  <a:pt x="2143432" y="707922"/>
                </a:cubicBezTo>
                <a:cubicBezTo>
                  <a:pt x="2173405" y="726852"/>
                  <a:pt x="2201673" y="748430"/>
                  <a:pt x="2231922" y="766916"/>
                </a:cubicBezTo>
                <a:cubicBezTo>
                  <a:pt x="2260714" y="784511"/>
                  <a:pt x="2289641" y="802230"/>
                  <a:pt x="2320412" y="816077"/>
                </a:cubicBezTo>
                <a:cubicBezTo>
                  <a:pt x="2391709" y="848160"/>
                  <a:pt x="2453384" y="861276"/>
                  <a:pt x="2526890" y="884903"/>
                </a:cubicBezTo>
                <a:cubicBezTo>
                  <a:pt x="2617679" y="914085"/>
                  <a:pt x="2692146" y="945484"/>
                  <a:pt x="2782529" y="963561"/>
                </a:cubicBezTo>
                <a:cubicBezTo>
                  <a:pt x="2805254" y="968106"/>
                  <a:pt x="2828412" y="970116"/>
                  <a:pt x="2851354" y="973393"/>
                </a:cubicBezTo>
                <a:cubicBezTo>
                  <a:pt x="2867741" y="979948"/>
                  <a:pt x="2883990" y="986861"/>
                  <a:pt x="2900516" y="993058"/>
                </a:cubicBezTo>
                <a:cubicBezTo>
                  <a:pt x="2910220" y="996697"/>
                  <a:pt x="2919691" y="1003828"/>
                  <a:pt x="2930012" y="1002890"/>
                </a:cubicBezTo>
                <a:cubicBezTo>
                  <a:pt x="2956928" y="1000443"/>
                  <a:pt x="2984498" y="995311"/>
                  <a:pt x="3008671" y="983225"/>
                </a:cubicBezTo>
                <a:cubicBezTo>
                  <a:pt x="3040902" y="967110"/>
                  <a:pt x="3045669" y="962409"/>
                  <a:pt x="3077496" y="953729"/>
                </a:cubicBezTo>
                <a:cubicBezTo>
                  <a:pt x="3103570" y="946618"/>
                  <a:pt x="3130515" y="942610"/>
                  <a:pt x="3156154" y="934064"/>
                </a:cubicBezTo>
                <a:cubicBezTo>
                  <a:pt x="3296349" y="887334"/>
                  <a:pt x="3150460" y="934287"/>
                  <a:pt x="3254477" y="904567"/>
                </a:cubicBezTo>
                <a:cubicBezTo>
                  <a:pt x="3300596" y="891390"/>
                  <a:pt x="3270861" y="897546"/>
                  <a:pt x="3323303" y="875071"/>
                </a:cubicBezTo>
                <a:cubicBezTo>
                  <a:pt x="3343057" y="866605"/>
                  <a:pt x="3372163" y="860397"/>
                  <a:pt x="3392129" y="855406"/>
                </a:cubicBezTo>
                <a:cubicBezTo>
                  <a:pt x="3401961" y="848851"/>
                  <a:pt x="3410561" y="839891"/>
                  <a:pt x="3421625" y="835742"/>
                </a:cubicBezTo>
                <a:cubicBezTo>
                  <a:pt x="3437273" y="829874"/>
                  <a:pt x="3454473" y="829534"/>
                  <a:pt x="3470787" y="825909"/>
                </a:cubicBezTo>
                <a:cubicBezTo>
                  <a:pt x="3483978" y="822978"/>
                  <a:pt x="3497006" y="819354"/>
                  <a:pt x="3510116" y="816077"/>
                </a:cubicBezTo>
                <a:cubicBezTo>
                  <a:pt x="3519948" y="809522"/>
                  <a:pt x="3529043" y="801697"/>
                  <a:pt x="3539612" y="796412"/>
                </a:cubicBezTo>
                <a:cubicBezTo>
                  <a:pt x="3548882" y="791777"/>
                  <a:pt x="3558745" y="786580"/>
                  <a:pt x="3569109" y="786580"/>
                </a:cubicBezTo>
                <a:cubicBezTo>
                  <a:pt x="3726459" y="786580"/>
                  <a:pt x="3883742" y="793135"/>
                  <a:pt x="4041058" y="796412"/>
                </a:cubicBezTo>
                <a:cubicBezTo>
                  <a:pt x="4135531" y="815308"/>
                  <a:pt x="4048136" y="793344"/>
                  <a:pt x="4129548" y="825909"/>
                </a:cubicBezTo>
                <a:cubicBezTo>
                  <a:pt x="4148794" y="833607"/>
                  <a:pt x="4169295" y="837876"/>
                  <a:pt x="4188541" y="845574"/>
                </a:cubicBezTo>
                <a:cubicBezTo>
                  <a:pt x="4202150" y="851018"/>
                  <a:pt x="4214399" y="859464"/>
                  <a:pt x="4227871" y="865238"/>
                </a:cubicBezTo>
                <a:cubicBezTo>
                  <a:pt x="4237397" y="869321"/>
                  <a:pt x="4247932" y="870782"/>
                  <a:pt x="4257367" y="875071"/>
                </a:cubicBezTo>
                <a:cubicBezTo>
                  <a:pt x="4284053" y="887201"/>
                  <a:pt x="4308215" y="905130"/>
                  <a:pt x="4336025" y="914400"/>
                </a:cubicBezTo>
                <a:lnTo>
                  <a:pt x="4395019" y="934064"/>
                </a:lnTo>
                <a:lnTo>
                  <a:pt x="4689987" y="1042219"/>
                </a:lnTo>
                <a:lnTo>
                  <a:pt x="117987" y="19664"/>
                </a:lnTo>
                <a:lnTo>
                  <a:pt x="1936954" y="462116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35" strike="noStrike" noProof="1"/>
          </a:p>
        </p:txBody>
      </p:sp>
      <p:sp>
        <p:nvSpPr>
          <p:cNvPr id="33" name="矩形 32"/>
          <p:cNvSpPr/>
          <p:nvPr/>
        </p:nvSpPr>
        <p:spPr>
          <a:xfrm>
            <a:off x="-3" y="6716785"/>
            <a:ext cx="12192000" cy="13654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35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</p:sldLayoutIdLst>
  <p:transition spd="slow"/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2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4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2021/9/14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80.xml"/><Relationship Id="rId1" Type="http://schemas.openxmlformats.org/officeDocument/2006/relationships/tags" Target="../tags/tag133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7" Type="http://schemas.openxmlformats.org/officeDocument/2006/relationships/image" Target="../media/image25.jpeg"/><Relationship Id="rId2" Type="http://schemas.openxmlformats.org/officeDocument/2006/relationships/tags" Target="../tags/tag13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35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6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7.xml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24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8.xml"/><Relationship Id="rId6" Type="http://schemas.microsoft.com/office/2007/relationships/hdphoto" Target="../media/image69.wdp"/><Relationship Id="rId5" Type="http://schemas.openxmlformats.org/officeDocument/2006/relationships/image" Target="../media/image54.png"/><Relationship Id="rId4" Type="http://schemas.openxmlformats.org/officeDocument/2006/relationships/image" Target="../media/image5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39.xml"/><Relationship Id="rId4" Type="http://schemas.openxmlformats.org/officeDocument/2006/relationships/image" Target="../media/image5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6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6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0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Relationship Id="rId4" Type="http://schemas.openxmlformats.org/officeDocument/2006/relationships/image" Target="NULL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5" Type="http://schemas.openxmlformats.org/officeDocument/2006/relationships/image" Target="../media/image72.jpeg"/><Relationship Id="rId4" Type="http://schemas.openxmlformats.org/officeDocument/2006/relationships/notesSlide" Target="../notesSlides/notesSlide1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6" Type="http://schemas.openxmlformats.org/officeDocument/2006/relationships/image" Target="../media/image73.jpeg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1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45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46.xml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47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48.xml"/><Relationship Id="rId5" Type="http://schemas.openxmlformats.org/officeDocument/2006/relationships/image" Target="../media/image85.png"/><Relationship Id="rId4" Type="http://schemas.openxmlformats.org/officeDocument/2006/relationships/image" Target="../media/image8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49.xml"/><Relationship Id="rId4" Type="http://schemas.openxmlformats.org/officeDocument/2006/relationships/image" Target="../media/image8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群星 - 国民革命歌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486275" y="2573655"/>
            <a:ext cx="1529715" cy="1437640"/>
          </a:xfrm>
          <a:prstGeom prst="rect">
            <a:avLst/>
          </a:prstGeom>
        </p:spPr>
      </p:pic>
      <p:sp>
        <p:nvSpPr>
          <p:cNvPr id="5" name="Rectangle 5"/>
          <p:cNvSpPr/>
          <p:nvPr/>
        </p:nvSpPr>
        <p:spPr>
          <a:xfrm>
            <a:off x="6990163" y="1320040"/>
            <a:ext cx="4528327" cy="2558786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anchor="t"/>
          <a:lstStyle/>
          <a:p>
            <a:pPr marL="228600" indent="-228600">
              <a:spcBef>
                <a:spcPts val="0"/>
              </a:spcBef>
              <a:spcAft>
                <a:spcPts val="0"/>
              </a:spcAft>
            </a:pP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打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倒列强！打倒列强！</a:t>
            </a:r>
          </a:p>
          <a:p>
            <a:pPr marL="228600" indent="-228600">
              <a:spcBef>
                <a:spcPts val="0"/>
              </a:spcBef>
              <a:spcAft>
                <a:spcPts val="0"/>
              </a:spcAft>
            </a:pP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除军阀，除军阀！</a:t>
            </a:r>
          </a:p>
          <a:p>
            <a:pPr marL="228600" indent="-228600">
              <a:spcBef>
                <a:spcPts val="0"/>
              </a:spcBef>
              <a:spcAft>
                <a:spcPts val="0"/>
              </a:spcAft>
            </a:pP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国民革命成功，</a:t>
            </a:r>
          </a:p>
          <a:p>
            <a:pPr marL="228600" indent="-228600">
              <a:spcBef>
                <a:spcPts val="0"/>
              </a:spcBef>
              <a:spcAft>
                <a:spcPts val="0"/>
              </a:spcAft>
            </a:pP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国民革命成功！</a:t>
            </a:r>
          </a:p>
          <a:p>
            <a:pPr marL="228600" indent="-228600">
              <a:spcBef>
                <a:spcPts val="0"/>
              </a:spcBef>
              <a:spcAft>
                <a:spcPts val="0"/>
              </a:spcAft>
            </a:pP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齐欢唱，齐欢唱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！</a:t>
            </a:r>
            <a:endParaRPr lang="zh-CN" altLang="en-US" sz="24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11161" y="1401096"/>
            <a:ext cx="4984955" cy="2554545"/>
          </a:xfrm>
          <a:prstGeom prst="rect">
            <a:avLst/>
          </a:prstGeom>
          <a:solidFill>
            <a:srgbClr val="11275A"/>
          </a:solidFill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0"/>
              </a:spcBef>
              <a:spcAft>
                <a:spcPts val="0"/>
              </a:spcAft>
            </a:pP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打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倒列强！打倒列强！</a:t>
            </a:r>
          </a:p>
          <a:p>
            <a:pPr marL="228600" indent="-228600">
              <a:spcBef>
                <a:spcPts val="0"/>
              </a:spcBef>
              <a:spcAft>
                <a:spcPts val="0"/>
              </a:spcAft>
            </a:pP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除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军阀，除军阀！</a:t>
            </a:r>
          </a:p>
          <a:p>
            <a:pPr marL="228600" indent="-228600">
              <a:spcBef>
                <a:spcPts val="0"/>
              </a:spcBef>
              <a:spcAft>
                <a:spcPts val="0"/>
              </a:spcAft>
            </a:pP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努力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国民革命，</a:t>
            </a:r>
          </a:p>
          <a:p>
            <a:pPr marL="228600" indent="-228600">
              <a:spcBef>
                <a:spcPts val="0"/>
              </a:spcBef>
              <a:spcAft>
                <a:spcPts val="0"/>
              </a:spcAft>
            </a:pP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努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力国民革命！</a:t>
            </a:r>
          </a:p>
          <a:p>
            <a:pPr marL="228600" indent="-228600">
              <a:spcBef>
                <a:spcPts val="0"/>
              </a:spcBef>
              <a:spcAft>
                <a:spcPts val="0"/>
              </a:spcAft>
            </a:pP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齐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奋斗，齐奋斗！</a:t>
            </a:r>
          </a:p>
        </p:txBody>
      </p:sp>
      <p:pic>
        <p:nvPicPr>
          <p:cNvPr id="1028" name="Picture 4" descr="http://qc-cache.kdnet.net/upload/2018/06/21/5b2b7123a8c6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"/>
            <a:ext cx="1843547" cy="1253612"/>
          </a:xfrm>
          <a:prstGeom prst="rect">
            <a:avLst/>
          </a:prstGeom>
          <a:noFill/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516193" y="4263620"/>
            <a:ext cx="1135625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rgbClr val="2F2E2E"/>
                </a:solidFill>
                <a:effectLst/>
                <a:latin typeface="Times New Roman" pitchFamily="18" charset="0"/>
                <a:ea typeface="宋体" pitchFamily="2" charset="-122"/>
                <a:cs typeface="宋体" pitchFamily="2" charset="-122"/>
              </a:rPr>
              <a:t>   </a:t>
            </a:r>
            <a:r>
              <a:rPr kumimoji="0" lang="zh-CN" sz="3200" b="1" i="0" u="none" strike="noStrike" cap="none" normalizeH="0" baseline="0" dirty="0" smtClean="0">
                <a:ln>
                  <a:noFill/>
                </a:ln>
                <a:solidFill>
                  <a:srgbClr val="2F2E2E"/>
                </a:solidFill>
                <a:effectLst/>
                <a:latin typeface="Times New Roman" pitchFamily="18" charset="0"/>
                <a:ea typeface="宋体" pitchFamily="2" charset="-122"/>
                <a:cs typeface="宋体" pitchFamily="2" charset="-122"/>
              </a:rPr>
              <a:t>两只老虎，两只老虎，跑得快，跑得快</a:t>
            </a:r>
            <a:r>
              <a:rPr kumimoji="0" lang="zh-CN" altLang="zh-CN" sz="3200" b="1" i="0" u="none" strike="noStrike" cap="none" normalizeH="0" baseline="0" dirty="0" smtClean="0">
                <a:ln>
                  <a:noFill/>
                </a:ln>
                <a:solidFill>
                  <a:srgbClr val="2F2E2E"/>
                </a:solidFill>
                <a:effectLst/>
                <a:latin typeface="Arial"/>
                <a:ea typeface="宋体" pitchFamily="2" charset="-122"/>
                <a:cs typeface="宋体" pitchFamily="2" charset="-122"/>
              </a:rPr>
              <a:t>……</a:t>
            </a:r>
            <a:endParaRPr kumimoji="0" lang="zh-CN" altLang="zh-CN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lvl="0" indent="304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rgbClr val="2F2E2E"/>
                </a:solidFill>
                <a:effectLst/>
                <a:latin typeface="Times New Roman" pitchFamily="18" charset="0"/>
                <a:ea typeface="宋体" pitchFamily="2" charset="-122"/>
                <a:cs typeface="宋体" pitchFamily="2" charset="-122"/>
              </a:rPr>
              <a:t>   </a:t>
            </a:r>
            <a:r>
              <a:rPr kumimoji="0" lang="zh-CN" sz="3200" b="1" i="0" u="none" strike="noStrike" cap="none" normalizeH="0" baseline="0" dirty="0" smtClean="0">
                <a:ln>
                  <a:noFill/>
                </a:ln>
                <a:solidFill>
                  <a:srgbClr val="2F2E2E"/>
                </a:solidFill>
                <a:effectLst/>
                <a:latin typeface="Times New Roman" pitchFamily="18" charset="0"/>
                <a:ea typeface="宋体" pitchFamily="2" charset="-122"/>
                <a:cs typeface="宋体" pitchFamily="2" charset="-122"/>
              </a:rPr>
              <a:t>这首儿歌是</a:t>
            </a: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rgbClr val="2F2E2E"/>
                </a:solidFill>
                <a:effectLst/>
                <a:latin typeface="Times New Roman" pitchFamily="18" charset="0"/>
                <a:ea typeface="宋体" pitchFamily="2" charset="-122"/>
                <a:cs typeface="宋体" pitchFamily="2" charset="-122"/>
              </a:rPr>
              <a:t>10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rgbClr val="2F2E2E"/>
                </a:solidFill>
                <a:effectLst/>
                <a:latin typeface="Times New Roman" pitchFamily="18" charset="0"/>
                <a:ea typeface="宋体" pitchFamily="2" charset="-122"/>
                <a:cs typeface="宋体" pitchFamily="2" charset="-122"/>
              </a:rPr>
              <a:t>世纪流行于欧洲，后来传到中国，被填了新的歌词，立刻在风起云涌的北伐战争中改变了儿歌的身份</a:t>
            </a: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rgbClr val="2F2E2E"/>
                </a:solidFill>
                <a:effectLst/>
                <a:latin typeface="Times New Roman" pitchFamily="18" charset="0"/>
                <a:ea typeface="宋体" pitchFamily="2" charset="-122"/>
                <a:cs typeface="宋体" pitchFamily="2" charset="-122"/>
              </a:rPr>
              <a:t>,</a:t>
            </a:r>
            <a:r>
              <a:rPr lang="zh-CN" altLang="zh-CN" sz="3200" b="1" dirty="0" smtClean="0">
                <a:solidFill>
                  <a:srgbClr val="2F2E2E"/>
                </a:solidFill>
                <a:latin typeface="Times New Roman" pitchFamily="18" charset="0"/>
                <a:ea typeface="宋体" pitchFamily="2" charset="-122"/>
                <a:cs typeface="宋体" pitchFamily="2" charset="-122"/>
              </a:rPr>
              <a:t>《国民革命歌》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rgbClr val="2F2E2E"/>
                </a:solidFill>
                <a:effectLst/>
                <a:latin typeface="Times New Roman" pitchFamily="18" charset="0"/>
                <a:ea typeface="宋体" pitchFamily="2" charset="-122"/>
                <a:cs typeface="宋体" pitchFamily="2" charset="-122"/>
              </a:rPr>
              <a:t>不变的旋律为仁人志士添入宣扬北伐宗旨的歌词。</a:t>
            </a:r>
            <a:endParaRPr kumimoji="0" lang="zh-CN" alt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25957" y="176981"/>
            <a:ext cx="5514975" cy="3872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599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Text Box 13"/>
          <p:cNvSpPr txBox="1">
            <a:spLocks noChangeArrowheads="1"/>
          </p:cNvSpPr>
          <p:nvPr/>
        </p:nvSpPr>
        <p:spPr bwMode="auto">
          <a:xfrm>
            <a:off x="-268605" y="-1619250"/>
            <a:ext cx="194945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/>
              <a:t> 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29920" y="208010"/>
            <a:ext cx="11092180" cy="34101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+mj-ea"/>
                <a:ea typeface="+mj-ea"/>
                <a:cs typeface="+mj-ea"/>
              </a:rPr>
              <a:t>材料二：安徽处于南北交通要道,具有重要的的战略地位,因而在近代也成为了军阀混战必争之地，人民长期受到压迫。皖系军阀就曾长期盘踞安徽，因此安微人民对军阀的黑暗统治尤为痛恨。在黄埔军校建校初期,北方革命处于低潮。安徽就爆发了反对曹锟贿选总统的活动,但是很快就遭到了镇压。北洋政府下令通缉三十六名学生领袖,许继慎、彭干臣等不得不逃往上海，并最终报考黄埔。</a:t>
            </a:r>
          </a:p>
          <a:p>
            <a:pPr>
              <a:lnSpc>
                <a:spcPct val="110000"/>
              </a:lnSpc>
            </a:pPr>
            <a:r>
              <a:rPr lang="en-US" altLang="zh-CN" sz="2800" b="1" dirty="0" smtClean="0">
                <a:solidFill>
                  <a:schemeClr val="bg1"/>
                </a:solidFill>
                <a:latin typeface="+mj-ea"/>
                <a:ea typeface="+mj-ea"/>
                <a:cs typeface="+mj-ea"/>
              </a:rPr>
              <a:t>                            ——</a:t>
            </a:r>
            <a:r>
              <a:rPr lang="zh-CN" altLang="en-US" sz="2800" b="1" dirty="0">
                <a:solidFill>
                  <a:schemeClr val="bg1"/>
                </a:solidFill>
                <a:latin typeface="+mj-ea"/>
                <a:ea typeface="+mj-ea"/>
                <a:cs typeface="+mj-ea"/>
                <a:sym typeface="+mn-ea"/>
              </a:rPr>
              <a:t>尤进 《</a:t>
            </a:r>
            <a:r>
              <a:rPr lang="zh-CN" altLang="en-US" sz="2800" b="1" dirty="0">
                <a:solidFill>
                  <a:schemeClr val="bg1"/>
                </a:solidFill>
                <a:latin typeface="+mj-ea"/>
                <a:ea typeface="+mj-ea"/>
                <a:cs typeface="+mj-ea"/>
              </a:rPr>
              <a:t>大革命时期黄埔军校皖籍学员之探究》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29920" y="3855085"/>
            <a:ext cx="10906125" cy="24917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+mj-ea"/>
                <a:ea typeface="+mj-ea"/>
                <a:cs typeface="+mj-ea"/>
              </a:rPr>
              <a:t>材料三：黄埔军校门口有一副对联，</a:t>
            </a:r>
          </a:p>
          <a:p>
            <a:r>
              <a:rPr lang="zh-CN" altLang="en-US" sz="2800" b="1" dirty="0" smtClean="0">
                <a:solidFill>
                  <a:schemeClr val="bg1"/>
                </a:solidFill>
                <a:latin typeface="+mj-ea"/>
                <a:ea typeface="+mj-ea"/>
                <a:cs typeface="+mj-ea"/>
              </a:rPr>
              <a:t>    上联</a:t>
            </a:r>
            <a:r>
              <a:rPr lang="zh-CN" altLang="en-US" sz="2800" b="1" dirty="0">
                <a:solidFill>
                  <a:schemeClr val="bg1"/>
                </a:solidFill>
                <a:latin typeface="+mj-ea"/>
                <a:ea typeface="+mj-ea"/>
                <a:cs typeface="+mj-ea"/>
              </a:rPr>
              <a:t>是：</a:t>
            </a:r>
            <a:r>
              <a:rPr lang="zh-CN" altLang="en-US" sz="3200" b="1" dirty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升官发财请往他处；</a:t>
            </a:r>
          </a:p>
          <a:p>
            <a:r>
              <a:rPr lang="zh-CN" altLang="en-US" sz="3200" b="1" dirty="0">
                <a:solidFill>
                  <a:schemeClr val="bg1"/>
                </a:solidFill>
                <a:latin typeface="华文仿宋" panose="02010600040101010101" charset="-122"/>
                <a:ea typeface="华文仿宋" panose="02010600040101010101" charset="-122"/>
                <a:sym typeface="+mn-ea"/>
              </a:rPr>
              <a:t>   </a:t>
            </a:r>
            <a:r>
              <a:rPr lang="zh-CN" altLang="en-US" sz="2800" b="1" dirty="0">
                <a:solidFill>
                  <a:schemeClr val="bg1"/>
                </a:solidFill>
                <a:latin typeface="+mj-ea"/>
                <a:ea typeface="+mj-ea"/>
                <a:cs typeface="+mj-ea"/>
                <a:sym typeface="+mn-ea"/>
              </a:rPr>
              <a:t>下联是</a:t>
            </a:r>
            <a:r>
              <a:rPr lang="zh-CN" altLang="en-US" sz="3200" b="1" dirty="0">
                <a:solidFill>
                  <a:schemeClr val="bg1"/>
                </a:solidFill>
                <a:latin typeface="华文仿宋" panose="02010600040101010101" charset="-122"/>
                <a:ea typeface="华文仿宋" panose="02010600040101010101" charset="-122"/>
                <a:sym typeface="+mn-ea"/>
              </a:rPr>
              <a:t>：</a:t>
            </a:r>
            <a:r>
              <a:rPr lang="zh-CN" altLang="en-US" sz="3200" b="1" dirty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贪生畏死勿入斯门；</a:t>
            </a:r>
          </a:p>
          <a:p>
            <a:r>
              <a:rPr lang="zh-CN" altLang="en-US" sz="3200" b="1" dirty="0">
                <a:solidFill>
                  <a:schemeClr val="bg1"/>
                </a:solidFill>
                <a:latin typeface="华文仿宋" panose="02010600040101010101" charset="-122"/>
                <a:ea typeface="华文仿宋" panose="02010600040101010101" charset="-122"/>
                <a:sym typeface="+mn-ea"/>
              </a:rPr>
              <a:t>   </a:t>
            </a:r>
            <a:r>
              <a:rPr lang="zh-CN" altLang="en-US" sz="2800" b="1" dirty="0">
                <a:solidFill>
                  <a:schemeClr val="bg1"/>
                </a:solidFill>
                <a:latin typeface="+mj-ea"/>
                <a:ea typeface="+mj-ea"/>
                <a:cs typeface="+mj-ea"/>
                <a:sym typeface="+mn-ea"/>
              </a:rPr>
              <a:t>横批是</a:t>
            </a:r>
            <a:r>
              <a:rPr lang="zh-CN" altLang="en-US" sz="3200" b="1" dirty="0">
                <a:solidFill>
                  <a:schemeClr val="bg1"/>
                </a:solidFill>
                <a:latin typeface="华文仿宋" panose="02010600040101010101" charset="-122"/>
                <a:ea typeface="华文仿宋" panose="02010600040101010101" charset="-122"/>
                <a:sym typeface="+mn-ea"/>
              </a:rPr>
              <a:t>：</a:t>
            </a:r>
            <a:r>
              <a:rPr lang="zh-CN" altLang="en-US" sz="3200" b="1" dirty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革  命  者  来</a:t>
            </a:r>
            <a:endParaRPr lang="zh-CN" altLang="en-US" sz="3200" b="1" dirty="0">
              <a:solidFill>
                <a:srgbClr val="FF0000"/>
              </a:solidFill>
              <a:latin typeface="+mj-ea"/>
              <a:ea typeface="+mj-ea"/>
            </a:endParaRPr>
          </a:p>
          <a:p>
            <a:endParaRPr lang="zh-CN" altLang="en-US" sz="3200" b="1" dirty="0">
              <a:solidFill>
                <a:schemeClr val="tx1"/>
              </a:solidFill>
              <a:latin typeface="华文仿宋" panose="02010600040101010101" charset="-122"/>
              <a:ea typeface="华文仿宋" panose="02010600040101010101" charset="-122"/>
              <a:cs typeface="+mj-ea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228206" y="3989940"/>
            <a:ext cx="4307839" cy="1446550"/>
          </a:xfrm>
          <a:prstGeom prst="rect">
            <a:avLst/>
          </a:prstGeom>
          <a:noFill/>
          <a:ln w="698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4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黄埔军校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吸引学子报考的原因</a:t>
            </a:r>
            <a:r>
              <a:rPr lang="zh-CN" altLang="en-US" sz="4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？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33122" y="6096624"/>
            <a:ext cx="10723244" cy="645160"/>
          </a:xfrm>
          <a:prstGeom prst="rect">
            <a:avLst/>
          </a:prstGeom>
          <a:noFill/>
          <a:ln w="6985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军校办学理想：</a:t>
            </a:r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、推翻军阀，统一中国</a:t>
            </a:r>
            <a:r>
              <a:rPr lang="zh-CN" altLang="en-US" sz="3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  </a:t>
            </a:r>
            <a:r>
              <a:rPr lang="en-US" altLang="zh-CN" sz="3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、？</a:t>
            </a:r>
          </a:p>
        </p:txBody>
      </p:sp>
      <p:sp>
        <p:nvSpPr>
          <p:cNvPr id="6" name="减号 5"/>
          <p:cNvSpPr/>
          <p:nvPr/>
        </p:nvSpPr>
        <p:spPr>
          <a:xfrm flipV="1">
            <a:off x="-2255520" y="3482205"/>
            <a:ext cx="16672560" cy="302289"/>
          </a:xfrm>
          <a:prstGeom prst="mathMinus">
            <a:avLst/>
          </a:prstGeom>
          <a:solidFill>
            <a:schemeClr val="bg2"/>
          </a:solidFill>
          <a:ln w="539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减号 6"/>
          <p:cNvSpPr/>
          <p:nvPr/>
        </p:nvSpPr>
        <p:spPr>
          <a:xfrm>
            <a:off x="1261110" y="962660"/>
            <a:ext cx="2447925" cy="516890"/>
          </a:xfrm>
          <a:prstGeom prst="mathMinus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减号 7"/>
          <p:cNvSpPr/>
          <p:nvPr/>
        </p:nvSpPr>
        <p:spPr>
          <a:xfrm>
            <a:off x="4450715" y="982980"/>
            <a:ext cx="3855085" cy="424180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减号 8"/>
          <p:cNvSpPr/>
          <p:nvPr/>
        </p:nvSpPr>
        <p:spPr>
          <a:xfrm>
            <a:off x="2679065" y="1479550"/>
            <a:ext cx="6753860" cy="424815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4" grpId="0" bldLvl="0" animBg="1"/>
      <p:bldP spid="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图片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0" y="0"/>
            <a:ext cx="752665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7776845" y="429260"/>
            <a:ext cx="4100830" cy="2030095"/>
          </a:xfrm>
          <a:prstGeom prst="rect">
            <a:avLst/>
          </a:prstGeom>
          <a:noFill/>
          <a:ln w="508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军校办学理想：</a:t>
            </a:r>
          </a:p>
          <a:p>
            <a:pPr algn="ctr"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 打倒列强、军阀，消灭压迫！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77190" y="3374390"/>
            <a:ext cx="2936875" cy="3153410"/>
          </a:xfrm>
          <a:prstGeom prst="rect">
            <a:avLst/>
          </a:prstGeom>
          <a:noFill/>
          <a:ln w="730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zh-CN" altLang="en-US" sz="19900" b="1" dirty="0">
              <a:solidFill>
                <a:srgbClr val="FFFFFF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509770" y="6268085"/>
            <a:ext cx="271145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b="1">
                <a:solidFill>
                  <a:srgbClr val="000000">
                    <a:lumMod val="50000"/>
                    <a:lumOff val="5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——</a:t>
            </a:r>
            <a:r>
              <a:rPr lang="zh-CN" altLang="en-US" b="1">
                <a:solidFill>
                  <a:srgbClr val="000000">
                    <a:lumMod val="50000"/>
                    <a:lumOff val="5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黄埔军校政治宣传画</a:t>
            </a:r>
          </a:p>
        </p:txBody>
      </p:sp>
      <p:sp>
        <p:nvSpPr>
          <p:cNvPr id="6" name="矩形 5"/>
          <p:cNvSpPr/>
          <p:nvPr/>
        </p:nvSpPr>
        <p:spPr>
          <a:xfrm>
            <a:off x="7693250" y="3000139"/>
            <a:ext cx="44987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 smtClean="0">
                <a:solidFill>
                  <a:schemeClr val="accent4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办学宗旨：培养以救国救民为己任的新一代军人，即</a:t>
            </a:r>
            <a:r>
              <a:rPr lang="zh-CN" altLang="en-US" sz="36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国民革命军</a:t>
            </a:r>
            <a:r>
              <a:rPr lang="zh-CN" altLang="en-US" sz="3600" b="1" dirty="0" smtClean="0">
                <a:solidFill>
                  <a:schemeClr val="accent4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，挽救中国的危亡。</a:t>
            </a:r>
            <a:endParaRPr lang="zh-CN" altLang="en-US" sz="3600" b="1" dirty="0">
              <a:solidFill>
                <a:schemeClr val="accent4">
                  <a:lumMod val="50000"/>
                </a:schemeClr>
              </a:solidFill>
              <a:latin typeface="微软雅黑" pitchFamily="34" charset="-122"/>
              <a:ea typeface="微软雅黑" pitchFamily="34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  <p:bldP spid="5" grpId="0" bldLvl="0" animBg="1"/>
      <p:bldP spid="5" grpId="1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30942" y="223413"/>
            <a:ext cx="113710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                         </a:t>
            </a:r>
            <a:endParaRPr lang="en-US" altLang="zh-CN" sz="32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3200" dirty="0" smtClean="0"/>
          </a:p>
          <a:p>
            <a:pPr algn="ctr"/>
            <a:endParaRPr lang="zh-CN" altLang="en-US" sz="32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hlinkClick r:id="rId3" action="ppaction://hlinksldjump"/>
          </p:cNvPr>
          <p:cNvSpPr/>
          <p:nvPr/>
        </p:nvSpPr>
        <p:spPr>
          <a:xfrm>
            <a:off x="619431" y="4026310"/>
            <a:ext cx="10840065" cy="163121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6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2)</a:t>
            </a:r>
            <a:r>
              <a:rPr lang="zh-CN" altLang="en-US" sz="36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与旧式军校相比</a:t>
            </a:r>
            <a:r>
              <a:rPr lang="en-US" altLang="zh-CN" sz="36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altLang="en-US" sz="36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黄埔军校最大的特点是什么</a:t>
            </a:r>
            <a:r>
              <a:rPr lang="en-US" altLang="zh-CN" sz="36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?</a:t>
            </a:r>
            <a:endParaRPr lang="zh-CN" altLang="en-US" sz="3600" b="1" dirty="0" smtClean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  <a:p>
            <a:pPr lvl="0"/>
            <a:endParaRPr lang="en-US" altLang="zh-CN" sz="3200" b="1" dirty="0" smtClean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32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60439" y="1130229"/>
            <a:ext cx="1107603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/>
              <a:t>        </a:t>
            </a:r>
            <a:r>
              <a:rPr lang="en-US" altLang="zh-CN" sz="3200" b="1" dirty="0" smtClean="0">
                <a:latin typeface="微软雅黑" pitchFamily="34" charset="-122"/>
                <a:ea typeface="微软雅黑" pitchFamily="34" charset="-122"/>
              </a:rPr>
              <a:t>1925</a:t>
            </a: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年，冷少农告别母亲妻儿，只身赴广州投身革命。他在途经贵阳时给母亲的信中写道：“</a:t>
            </a:r>
            <a:r>
              <a:rPr lang="en-US" altLang="zh-CN" sz="3200" b="1" dirty="0" smtClean="0">
                <a:latin typeface="微软雅黑" pitchFamily="34" charset="-122"/>
                <a:ea typeface="微软雅黑" pitchFamily="34" charset="-122"/>
              </a:rPr>
              <a:t>……</a:t>
            </a: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就中国各省比较，只有广东一切设施颇合理想</a:t>
            </a:r>
            <a:r>
              <a:rPr lang="en-US" altLang="zh-CN" sz="3200" b="1" dirty="0" smtClean="0">
                <a:latin typeface="微软雅黑" pitchFamily="34" charset="-122"/>
                <a:ea typeface="微软雅黑" pitchFamily="34" charset="-122"/>
              </a:rPr>
              <a:t>……</a:t>
            </a: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儿此去的目的，完全尽忠革命，为国家为人民尽应尽之能力。”冷少农到达广州即投考黄埔军校，被安排在黄埔军校政治部工作。</a:t>
            </a:r>
            <a:endParaRPr lang="zh-CN" altLang="en-US" sz="32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993148" y="486386"/>
            <a:ext cx="59298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“为国家为人民尽应尽之能力”</a:t>
            </a:r>
            <a:endParaRPr lang="zh-CN" altLang="en-US" sz="32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46098" y="4807663"/>
            <a:ext cx="11267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36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3)</a:t>
            </a:r>
            <a:r>
              <a:rPr lang="zh-CN" altLang="en-US" sz="36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冷少农等国民革命军在当时为中国革命起什么作用？</a:t>
            </a:r>
            <a:endParaRPr lang="zh-CN" altLang="en-US" sz="36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个 (1)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3675" y="210820"/>
            <a:ext cx="11804650" cy="6435725"/>
          </a:xfrm>
          <a:prstGeom prst="rect">
            <a:avLst/>
          </a:prstGeom>
        </p:spPr>
      </p:pic>
      <p:graphicFrame>
        <p:nvGraphicFramePr>
          <p:cNvPr id="15361" name="内容占位符 22529"/>
          <p:cNvGraphicFramePr>
            <a:graphicFrameLocks/>
          </p:cNvGraphicFramePr>
          <p:nvPr/>
        </p:nvGraphicFramePr>
        <p:xfrm>
          <a:off x="7860890" y="300355"/>
          <a:ext cx="4049805" cy="6256020"/>
        </p:xfrm>
        <a:graphic>
          <a:graphicData uri="http://schemas.openxmlformats.org/presentationml/2006/ole">
            <p:oleObj spid="_x0000_s1025" r:id="rId6" imgW="3095238" imgH="4001058" progId="PBrush">
              <p:embed/>
            </p:oleObj>
          </a:graphicData>
        </a:graphic>
      </p:graphicFrame>
      <p:sp>
        <p:nvSpPr>
          <p:cNvPr id="15362" name="文本框 22530"/>
          <p:cNvSpPr txBox="1"/>
          <p:nvPr/>
        </p:nvSpPr>
        <p:spPr>
          <a:xfrm>
            <a:off x="7919884" y="3282376"/>
            <a:ext cx="3872824" cy="1338828"/>
          </a:xfrm>
          <a:prstGeom prst="rect">
            <a:avLst/>
          </a:prstGeom>
          <a:solidFill>
            <a:srgbClr val="EEACC2">
              <a:alpha val="52000"/>
            </a:srgbClr>
          </a:solidFill>
          <a:ln w="2857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en-US" altLang="zh-CN" sz="2700" b="1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1924</a:t>
            </a:r>
            <a:r>
              <a:rPr lang="zh-CN" altLang="en-US" sz="2700" b="1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年</a:t>
            </a:r>
            <a:r>
              <a:rPr lang="en-US" altLang="zh-CN" sz="2700" b="1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5</a:t>
            </a:r>
            <a:r>
              <a:rPr lang="zh-CN" altLang="en-US" sz="2700" b="1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月至</a:t>
            </a:r>
            <a:r>
              <a:rPr lang="en-US" altLang="zh-CN" sz="2700" b="1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1927</a:t>
            </a:r>
            <a:r>
              <a:rPr lang="zh-CN" altLang="en-US" sz="2700" b="1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年</a:t>
            </a:r>
            <a:r>
              <a:rPr lang="en-US" altLang="zh-CN" sz="2700" b="1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7</a:t>
            </a:r>
            <a:r>
              <a:rPr lang="zh-CN" altLang="en-US" sz="2700" b="1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月招收了六期学生共</a:t>
            </a:r>
            <a:r>
              <a:rPr lang="en-US" altLang="zh-CN" sz="2700" b="1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2</a:t>
            </a:r>
            <a:r>
              <a:rPr lang="zh-CN" altLang="en-US" sz="2700" b="1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万多人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734695" y="3769995"/>
            <a:ext cx="62953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70C0"/>
                </a:solidFill>
              </a:rPr>
              <a:t> </a:t>
            </a:r>
            <a:r>
              <a:rPr lang="zh-CN" altLang="en-US" sz="3200" b="1" dirty="0">
                <a:solidFill>
                  <a:srgbClr val="0070C0"/>
                </a:solidFill>
              </a:rPr>
              <a:t>军事院校为何要开设</a:t>
            </a:r>
            <a:r>
              <a:rPr lang="zh-CN" altLang="en-US" sz="3200" b="1" dirty="0">
                <a:solidFill>
                  <a:srgbClr val="FF0000"/>
                </a:solidFill>
              </a:rPr>
              <a:t>政治</a:t>
            </a:r>
            <a:r>
              <a:rPr lang="zh-CN" altLang="en-US" sz="3200" b="1" dirty="0">
                <a:solidFill>
                  <a:srgbClr val="0070C0"/>
                </a:solidFill>
              </a:rPr>
              <a:t>课程？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87211" y="5834790"/>
            <a:ext cx="65817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n>
                  <a:solidFill>
                    <a:srgbClr val="FFC000"/>
                  </a:solidFill>
                </a:ln>
                <a:solidFill>
                  <a:schemeClr val="bg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</a:t>
            </a:r>
            <a:r>
              <a:rPr lang="zh-CN" alt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黑体" panose="02010609060101010101" pitchFamily="2" charset="-122"/>
                <a:ea typeface="黑体" panose="02010609060101010101" pitchFamily="2" charset="-122"/>
              </a:rPr>
              <a:t>特点：</a:t>
            </a:r>
            <a:r>
              <a:rPr lang="zh-CN" alt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</a:rPr>
              <a:t>军事训练和政治教育并重</a:t>
            </a:r>
          </a:p>
        </p:txBody>
      </p:sp>
      <p:graphicFrame>
        <p:nvGraphicFramePr>
          <p:cNvPr id="9" name="表格 8"/>
          <p:cNvGraphicFramePr/>
          <p:nvPr>
            <p:custDataLst>
              <p:tags r:id="rId2"/>
            </p:custDataLst>
          </p:nvPr>
        </p:nvGraphicFramePr>
        <p:xfrm>
          <a:off x="191688" y="182368"/>
          <a:ext cx="7624957" cy="4403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6058"/>
                <a:gridCol w="2505797"/>
                <a:gridCol w="4153102"/>
              </a:tblGrid>
              <a:tr h="43163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 dirty="0"/>
                        <a:t>期别</a:t>
                      </a:r>
                    </a:p>
                  </a:txBody>
                  <a:tcPr>
                    <a:solidFill>
                      <a:srgbClr val="EEACC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800"/>
                        <a:t>    </a:t>
                      </a:r>
                      <a:r>
                        <a:rPr lang="zh-CN" altLang="en-US" sz="2800"/>
                        <a:t>时间</a:t>
                      </a:r>
                    </a:p>
                  </a:txBody>
                  <a:tcPr>
                    <a:solidFill>
                      <a:srgbClr val="EEACC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800" dirty="0"/>
                        <a:t>             </a:t>
                      </a:r>
                      <a:r>
                        <a:rPr lang="zh-CN" altLang="en-US" sz="2800" dirty="0"/>
                        <a:t>开设科目</a:t>
                      </a:r>
                    </a:p>
                  </a:txBody>
                  <a:tcPr>
                    <a:solidFill>
                      <a:srgbClr val="EEACC2"/>
                    </a:solidFill>
                  </a:tcPr>
                </a:tc>
              </a:tr>
              <a:tr h="38085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 b="1"/>
                        <a:t>一期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 b="1">
                          <a:latin typeface="华文楷体" pitchFamily="2" charset="-122"/>
                          <a:ea typeface="华文楷体" pitchFamily="2" charset="-122"/>
                          <a:cs typeface="华文中宋" panose="02010600040101010101" charset="-122"/>
                        </a:rPr>
                        <a:t>1924.5-11</a:t>
                      </a:r>
                      <a:r>
                        <a:rPr lang="zh-CN" altLang="en-US" sz="2400" b="1">
                          <a:latin typeface="华文楷体" pitchFamily="2" charset="-122"/>
                          <a:ea typeface="华文楷体" pitchFamily="2" charset="-122"/>
                          <a:cs typeface="华文中宋" panose="02010600040101010101" charset="-122"/>
                        </a:rPr>
                        <a:t>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 b="1">
                          <a:latin typeface="华文中宋" panose="02010600040101010101" charset="-122"/>
                          <a:ea typeface="华文中宋" panose="02010600040101010101" charset="-122"/>
                        </a:rPr>
                        <a:t>   </a:t>
                      </a:r>
                      <a:r>
                        <a:rPr lang="zh-CN" altLang="en-US" sz="2400" b="1">
                          <a:latin typeface="华文中宋" panose="02010600040101010101" charset="-122"/>
                          <a:ea typeface="华文中宋" panose="02010600040101010101" charset="-122"/>
                        </a:rPr>
                        <a:t>步兵</a:t>
                      </a:r>
                    </a:p>
                  </a:txBody>
                  <a:tcPr/>
                </a:tc>
              </a:tr>
              <a:tr h="68553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 b="1"/>
                        <a:t>二期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 b="1">
                          <a:latin typeface="华文楷体" pitchFamily="2" charset="-122"/>
                          <a:ea typeface="华文楷体" pitchFamily="2" charset="-122"/>
                        </a:rPr>
                        <a:t>1924.8-1925.9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 b="1"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步兵 炮兵 工兵 辎重 宪兵</a:t>
                      </a:r>
                    </a:p>
                  </a:txBody>
                  <a:tcPr/>
                </a:tc>
              </a:tr>
              <a:tr h="68553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 b="1"/>
                        <a:t>三期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 b="1">
                          <a:latin typeface="华文楷体" pitchFamily="2" charset="-122"/>
                          <a:ea typeface="华文楷体" pitchFamily="2" charset="-122"/>
                        </a:rPr>
                        <a:t>1924.10-1926.1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 b="1"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步兵 骑兵</a:t>
                      </a:r>
                    </a:p>
                  </a:txBody>
                  <a:tcPr/>
                </a:tc>
              </a:tr>
              <a:tr h="68553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 b="1"/>
                        <a:t>四期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 b="1">
                          <a:latin typeface="华文楷体" pitchFamily="2" charset="-122"/>
                          <a:ea typeface="华文楷体" pitchFamily="2" charset="-122"/>
                        </a:rPr>
                        <a:t>1926.3-1926.10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 b="1" dirty="0"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步兵 炮兵 工兵 </a:t>
                      </a:r>
                      <a:r>
                        <a:rPr lang="zh-CN" altLang="en-US" sz="2600" b="1" dirty="0">
                          <a:solidFill>
                            <a:srgbClr val="FF0000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  <a:cs typeface="华文中宋" panose="02010600040101010101" charset="-122"/>
                        </a:rPr>
                        <a:t>政治</a:t>
                      </a:r>
                      <a:r>
                        <a:rPr lang="zh-CN" altLang="en-US" sz="2400" b="1" dirty="0"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 经理</a:t>
                      </a:r>
                    </a:p>
                  </a:txBody>
                  <a:tcPr/>
                </a:tc>
              </a:tr>
              <a:tr h="68553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 b="1"/>
                        <a:t>五期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 b="1">
                          <a:latin typeface="华文楷体" pitchFamily="2" charset="-122"/>
                          <a:ea typeface="华文楷体" pitchFamily="2" charset="-122"/>
                        </a:rPr>
                        <a:t>1926.11-1927.8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 b="1"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步兵 炮兵 工兵 </a:t>
                      </a:r>
                      <a:r>
                        <a:rPr lang="zh-CN" altLang="en-US" sz="2600" b="1">
                          <a:solidFill>
                            <a:srgbClr val="FF0000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  <a:cs typeface="华文中宋" panose="02010600040101010101" charset="-122"/>
                        </a:rPr>
                        <a:t>政治</a:t>
                      </a:r>
                      <a:r>
                        <a:rPr lang="zh-CN" altLang="en-US" sz="2400" b="1"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 经理</a:t>
                      </a:r>
                    </a:p>
                  </a:txBody>
                  <a:tcPr/>
                </a:tc>
              </a:tr>
              <a:tr h="68553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 b="1"/>
                        <a:t>六期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 b="1">
                          <a:latin typeface="华文楷体" pitchFamily="2" charset="-122"/>
                          <a:ea typeface="华文楷体" pitchFamily="2" charset="-122"/>
                        </a:rPr>
                        <a:t>1927.10-1929.5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 b="1" dirty="0"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步兵 炮兵 工兵 辎重 交通 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25282" name="图片 225281" descr="12黄埔军校一期至八期同学录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1730" y="712263"/>
            <a:ext cx="7565922" cy="357951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矩形 10"/>
          <p:cNvSpPr/>
          <p:nvPr/>
        </p:nvSpPr>
        <p:spPr>
          <a:xfrm>
            <a:off x="235974" y="5259099"/>
            <a:ext cx="7506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325AEA"/>
                </a:solidFill>
                <a:latin typeface="华文中宋" panose="02010600040101010101" charset="-122"/>
                <a:ea typeface="华文中宋" panose="02010600040101010101" charset="-122"/>
              </a:rPr>
              <a:t>“</a:t>
            </a:r>
            <a:r>
              <a:rPr lang="zh-CN" altLang="en-US" sz="2400" b="1" dirty="0" smtClean="0">
                <a:solidFill>
                  <a:srgbClr val="325AEA"/>
                </a:solidFill>
                <a:latin typeface="华文中宋" panose="02010600040101010101" charset="-122"/>
                <a:ea typeface="华文中宋" panose="02010600040101010101" charset="-122"/>
              </a:rPr>
              <a:t>不仅知道枪是怎样放法，而且要知道枪向什么人放。</a:t>
            </a:r>
            <a:r>
              <a:rPr lang="en-US" altLang="zh-CN" sz="2400" b="1" dirty="0" smtClean="0">
                <a:solidFill>
                  <a:srgbClr val="325AEA"/>
                </a:solidFill>
                <a:latin typeface="华文中宋" panose="02010600040101010101" charset="-122"/>
                <a:ea typeface="华文中宋" panose="02010600040101010101" charset="-122"/>
              </a:rPr>
              <a:t>”</a:t>
            </a:r>
            <a:endParaRPr lang="en-US" altLang="zh-CN" sz="2400" b="1" dirty="0">
              <a:solidFill>
                <a:srgbClr val="325AEA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0" name="文本框 225288"/>
          <p:cNvSpPr txBox="1"/>
          <p:nvPr/>
        </p:nvSpPr>
        <p:spPr>
          <a:xfrm>
            <a:off x="176981" y="4383693"/>
            <a:ext cx="7639664" cy="2215991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txBody>
          <a:bodyPr wrap="square" lIns="0" tIns="0" rIns="0" bIns="0" anchor="t" anchorCtr="1">
            <a:spAutoFit/>
          </a:bodyPr>
          <a:lstStyle/>
          <a:p>
            <a:r>
              <a:rPr lang="zh-CN" altLang="en-US" sz="1700" dirty="0">
                <a:solidFill>
                  <a:srgbClr val="333333"/>
                </a:solidFill>
                <a:latin typeface="华文楷体" pitchFamily="2" charset="-122"/>
                <a:ea typeface="华文楷体" pitchFamily="2" charset="-122"/>
              </a:rPr>
              <a:t>　</a:t>
            </a:r>
            <a:r>
              <a:rPr lang="zh-CN" altLang="en-US" sz="1700" dirty="0" smtClean="0">
                <a:latin typeface="华文楷体" pitchFamily="2" charset="-122"/>
                <a:ea typeface="华文楷体" pitchFamily="2" charset="-122"/>
              </a:rPr>
              <a:t>    </a:t>
            </a:r>
            <a:r>
              <a:rPr lang="en-US" altLang="zh-CN" sz="2400" b="1" dirty="0" smtClean="0">
                <a:latin typeface="华文楷体" pitchFamily="2" charset="-122"/>
                <a:ea typeface="华文楷体" pitchFamily="2" charset="-122"/>
              </a:rPr>
              <a:t>1924</a:t>
            </a:r>
            <a:r>
              <a:rPr lang="zh-CN" altLang="en-US" sz="2400" b="1" dirty="0">
                <a:latin typeface="华文楷体" pitchFamily="2" charset="-122"/>
                <a:ea typeface="华文楷体" pitchFamily="2" charset="-122"/>
              </a:rPr>
              <a:t>年至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</a:rPr>
              <a:t>1927</a:t>
            </a:r>
            <a:r>
              <a:rPr lang="zh-CN" altLang="en-US" sz="2400" b="1" dirty="0">
                <a:latin typeface="华文楷体" pitchFamily="2" charset="-122"/>
                <a:ea typeface="华文楷体" pitchFamily="2" charset="-122"/>
              </a:rPr>
              <a:t>年，黄埔军校共举办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</a:rPr>
              <a:t>6</a:t>
            </a:r>
            <a:r>
              <a:rPr lang="zh-CN" altLang="en-US" sz="2400" b="1" dirty="0">
                <a:latin typeface="华文楷体" pitchFamily="2" charset="-122"/>
                <a:ea typeface="华文楷体" pitchFamily="2" charset="-122"/>
              </a:rPr>
              <a:t>期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，其</a:t>
            </a:r>
            <a:r>
              <a:rPr lang="zh-CN" altLang="en-US" sz="2400" b="1" dirty="0">
                <a:latin typeface="华文楷体" pitchFamily="2" charset="-122"/>
                <a:ea typeface="华文楷体" pitchFamily="2" charset="-122"/>
              </a:rPr>
              <a:t>中</a:t>
            </a:r>
            <a:r>
              <a:rPr lang="zh-CN" altLang="en-US" sz="2400" b="1" dirty="0"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不少人后来成为国共两党的高级将领</a:t>
            </a:r>
            <a:r>
              <a:rPr lang="zh-CN" altLang="en-US" sz="2400" b="1" dirty="0" smtClean="0"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。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  <a:sym typeface="+mn-ea"/>
              </a:rPr>
              <a:t>为</a:t>
            </a:r>
            <a:r>
              <a:rPr lang="zh-CN" altLang="en-US" sz="2400" b="1" dirty="0">
                <a:latin typeface="微软雅黑" pitchFamily="34" charset="-122"/>
                <a:ea typeface="微软雅黑" pitchFamily="34" charset="-122"/>
                <a:sym typeface="+mn-ea"/>
              </a:rPr>
              <a:t>国民革命军的建立和随后的北伐战争作了准备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  <a:sym typeface="+mn-ea"/>
              </a:rPr>
              <a:t>。</a:t>
            </a:r>
            <a:r>
              <a:rPr lang="zh-CN" altLang="en-US" sz="2400" b="1" dirty="0">
                <a:latin typeface="华文楷体" pitchFamily="2" charset="-122"/>
                <a:ea typeface="华文楷体" pitchFamily="2" charset="-122"/>
              </a:rPr>
              <a:t>共和国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</a:rPr>
              <a:t>10</a:t>
            </a:r>
            <a:r>
              <a:rPr lang="zh-CN" altLang="en-US" sz="2400" b="1" dirty="0">
                <a:latin typeface="华文楷体" pitchFamily="2" charset="-122"/>
                <a:ea typeface="华文楷体" pitchFamily="2" charset="-122"/>
              </a:rPr>
              <a:t>大元帅里有陈毅、徐向前、聂荣臻、叶剑英、林彪曾是黄埔军校的教官或学生，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</a:rPr>
              <a:t>10</a:t>
            </a:r>
            <a:r>
              <a:rPr lang="zh-CN" altLang="en-US" sz="2400" b="1" dirty="0">
                <a:latin typeface="华文楷体" pitchFamily="2" charset="-122"/>
                <a:ea typeface="华文楷体" pitchFamily="2" charset="-122"/>
              </a:rPr>
              <a:t>位大将里有陈庚、罗瑞卿、许光达“出身”黄埔。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5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7" grpId="0"/>
      <p:bldP spid="11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264160" y="5547019"/>
            <a:ext cx="6837679" cy="11976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29" tIns="45714" rIns="91429" bIns="45714" anchor="ctr">
            <a:spAutoFit/>
          </a:bodyPr>
          <a:lstStyle/>
          <a:p>
            <a:r>
              <a:rPr lang="en-US" altLang="zh-CN" sz="2400" dirty="0">
                <a:latin typeface="华文新魏" pitchFamily="2" charset="-122"/>
                <a:ea typeface="华文新魏" pitchFamily="2" charset="-122"/>
              </a:rPr>
              <a:t>      </a:t>
            </a:r>
            <a:r>
              <a:rPr lang="en-US" altLang="zh-CN" sz="2400" b="1" dirty="0">
                <a:latin typeface="华文新魏" pitchFamily="2" charset="-122"/>
                <a:ea typeface="华文新魏" pitchFamily="2" charset="-122"/>
              </a:rPr>
              <a:t>1925</a:t>
            </a:r>
            <a:r>
              <a:rPr lang="zh-CN" altLang="en-US" sz="2400" b="1" dirty="0">
                <a:latin typeface="华文新魏" pitchFamily="2" charset="-122"/>
                <a:ea typeface="华文新魏" pitchFamily="2" charset="-122"/>
              </a:rPr>
              <a:t>年</a:t>
            </a:r>
            <a:r>
              <a:rPr lang="en-US" altLang="zh-CN" sz="2400" b="1" dirty="0">
                <a:latin typeface="华文新魏" pitchFamily="2" charset="-122"/>
                <a:ea typeface="华文新魏" pitchFamily="2" charset="-122"/>
              </a:rPr>
              <a:t>1</a:t>
            </a:r>
            <a:r>
              <a:rPr lang="zh-CN" altLang="en-US" sz="2400" b="1" dirty="0">
                <a:latin typeface="华文新魏" pitchFamily="2" charset="-122"/>
                <a:ea typeface="华文新魏" pitchFamily="2" charset="-122"/>
              </a:rPr>
              <a:t>月</a:t>
            </a:r>
            <a:r>
              <a:rPr lang="en-US" altLang="zh-CN" sz="2400" b="1" dirty="0">
                <a:latin typeface="华文新魏" pitchFamily="2" charset="-122"/>
                <a:ea typeface="华文新魏" pitchFamily="2" charset="-122"/>
              </a:rPr>
              <a:t>26</a:t>
            </a:r>
            <a:r>
              <a:rPr lang="zh-CN" altLang="en-US" sz="2400" b="1" dirty="0">
                <a:latin typeface="华文新魏" pitchFamily="2" charset="-122"/>
                <a:ea typeface="华文新魏" pitchFamily="2" charset="-122"/>
              </a:rPr>
              <a:t>日，先生被确诊为肝癌，在协和医院接受手术。最终于</a:t>
            </a:r>
            <a:r>
              <a:rPr lang="en-US" altLang="zh-CN" sz="2400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1925</a:t>
            </a:r>
            <a:r>
              <a:rPr lang="zh-CN" altLang="en-US" sz="2400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年</a:t>
            </a:r>
            <a:r>
              <a:rPr lang="en-US" altLang="zh-CN" sz="2400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3</a:t>
            </a:r>
            <a:r>
              <a:rPr lang="zh-CN" altLang="en-US" sz="2400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月</a:t>
            </a:r>
            <a:r>
              <a:rPr lang="en-US" altLang="zh-CN" sz="2400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12</a:t>
            </a:r>
            <a:r>
              <a:rPr lang="zh-CN" altLang="en-US" sz="2400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日</a:t>
            </a:r>
            <a:r>
              <a:rPr lang="zh-CN" altLang="en-US" sz="2400" b="1" dirty="0">
                <a:latin typeface="华文新魏" pitchFamily="2" charset="-122"/>
                <a:ea typeface="华文新魏" pitchFamily="2" charset="-122"/>
              </a:rPr>
              <a:t>因肝癌病逝于北京协和医院。</a:t>
            </a:r>
          </a:p>
        </p:txBody>
      </p:sp>
      <p:pic>
        <p:nvPicPr>
          <p:cNvPr id="16393" name="图片 28" descr="t01215d1971e0d9aebd.jpg"/>
          <p:cNvPicPr>
            <a:picLocks noChangeAspect="1" noChangeArrowheads="1"/>
          </p:cNvPicPr>
          <p:nvPr/>
        </p:nvPicPr>
        <p:blipFill>
          <a:blip r:embed="rId2" cstate="print"/>
          <a:srcRect b="16949"/>
          <a:stretch>
            <a:fillRect/>
          </a:stretch>
        </p:blipFill>
        <p:spPr bwMode="auto">
          <a:xfrm>
            <a:off x="355601" y="2272395"/>
            <a:ext cx="3586054" cy="1693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图片 35" descr="t0164e56fa9204ea8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8506" y="2272393"/>
            <a:ext cx="3331047" cy="3197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图片 36" descr="2016-080118_146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5601" y="4041323"/>
            <a:ext cx="3579756" cy="147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19"/>
          <p:cNvPicPr>
            <a:picLocks noChangeAspect="1" noChangeArrowheads="1"/>
          </p:cNvPicPr>
          <p:nvPr/>
        </p:nvPicPr>
        <p:blipFill>
          <a:blip r:embed="rId5" cstate="print"/>
          <a:srcRect l="57268" t="41475" r="3376" b="6153"/>
          <a:stretch>
            <a:fillRect/>
          </a:stretch>
        </p:blipFill>
        <p:spPr bwMode="auto">
          <a:xfrm>
            <a:off x="7683413" y="91440"/>
            <a:ext cx="4228363" cy="2890697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397" name="TextBox 41"/>
          <p:cNvSpPr txBox="1">
            <a:spLocks noChangeArrowheads="1"/>
          </p:cNvSpPr>
          <p:nvPr/>
        </p:nvSpPr>
        <p:spPr bwMode="auto">
          <a:xfrm>
            <a:off x="7683413" y="3076929"/>
            <a:ext cx="4228363" cy="34010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8145" tIns="39072" rIns="78145" bIns="39072">
            <a:spAutoFit/>
          </a:bodyPr>
          <a:lstStyle/>
          <a:p>
            <a:r>
              <a:rPr lang="zh-CN" altLang="en-US" sz="2400" b="1" dirty="0">
                <a:latin typeface="华文新魏" pitchFamily="2" charset="-122"/>
                <a:ea typeface="华文新魏" pitchFamily="2" charset="-122"/>
              </a:rPr>
              <a:t>孙中山遗嘱包括</a:t>
            </a:r>
            <a:r>
              <a:rPr lang="en-US" altLang="zh-CN" sz="2400" b="1" dirty="0">
                <a:latin typeface="华文新魏" pitchFamily="2" charset="-122"/>
                <a:ea typeface="华文新魏" pitchFamily="2" charset="-122"/>
              </a:rPr>
              <a:t>《</a:t>
            </a:r>
            <a:r>
              <a:rPr lang="zh-CN" altLang="en-US" sz="2400" b="1" dirty="0">
                <a:latin typeface="华文新魏" pitchFamily="2" charset="-122"/>
                <a:ea typeface="华文新魏" pitchFamily="2" charset="-122"/>
              </a:rPr>
              <a:t>国事遗嘱</a:t>
            </a:r>
            <a:r>
              <a:rPr lang="en-US" altLang="zh-CN" sz="2400" b="1" dirty="0">
                <a:latin typeface="华文新魏" pitchFamily="2" charset="-122"/>
                <a:ea typeface="华文新魏" pitchFamily="2" charset="-122"/>
              </a:rPr>
              <a:t>》《</a:t>
            </a:r>
            <a:r>
              <a:rPr lang="zh-CN" altLang="en-US" sz="2400" b="1" dirty="0">
                <a:latin typeface="华文新魏" pitchFamily="2" charset="-122"/>
                <a:ea typeface="华文新魏" pitchFamily="2" charset="-122"/>
              </a:rPr>
              <a:t>家事遗嘱</a:t>
            </a:r>
            <a:r>
              <a:rPr lang="en-US" altLang="zh-CN" sz="2400" b="1" dirty="0">
                <a:latin typeface="华文新魏" pitchFamily="2" charset="-122"/>
                <a:ea typeface="华文新魏" pitchFamily="2" charset="-122"/>
              </a:rPr>
              <a:t>》《</a:t>
            </a:r>
            <a:r>
              <a:rPr lang="zh-CN" altLang="en-US" sz="2400" b="1" dirty="0">
                <a:latin typeface="华文新魏" pitchFamily="2" charset="-122"/>
                <a:ea typeface="华文新魏" pitchFamily="2" charset="-122"/>
              </a:rPr>
              <a:t>致苏俄遗书</a:t>
            </a:r>
            <a:r>
              <a:rPr lang="en-US" altLang="zh-CN" sz="2400" b="1" dirty="0">
                <a:latin typeface="华文新魏" pitchFamily="2" charset="-122"/>
                <a:ea typeface="华文新魏" pitchFamily="2" charset="-122"/>
              </a:rPr>
              <a:t>》</a:t>
            </a:r>
            <a:r>
              <a:rPr lang="zh-CN" altLang="en-US" sz="2400" b="1" dirty="0">
                <a:latin typeface="华文新魏" pitchFamily="2" charset="-122"/>
                <a:ea typeface="华文新魏" pitchFamily="2" charset="-122"/>
              </a:rPr>
              <a:t>。弥留之际，孙中山提到国事的遗言是：</a:t>
            </a:r>
            <a:r>
              <a:rPr lang="en-US" sz="2400" b="1" dirty="0">
                <a:latin typeface="华文新魏" pitchFamily="2" charset="-122"/>
                <a:ea typeface="华文新魏" pitchFamily="2" charset="-122"/>
              </a:rPr>
              <a:t>“</a:t>
            </a:r>
            <a:r>
              <a:rPr lang="zh-CN" altLang="en-US" sz="2400" b="1" dirty="0">
                <a:latin typeface="华文新魏" pitchFamily="2" charset="-122"/>
                <a:ea typeface="华文新魏" pitchFamily="2" charset="-122"/>
              </a:rPr>
              <a:t>和平</a:t>
            </a:r>
            <a:r>
              <a:rPr lang="en-US" altLang="zh-CN" sz="2400" b="1" dirty="0">
                <a:latin typeface="华文新魏" pitchFamily="2" charset="-122"/>
                <a:ea typeface="华文新魏" pitchFamily="2" charset="-122"/>
              </a:rPr>
              <a:t>……</a:t>
            </a:r>
            <a:r>
              <a:rPr lang="zh-CN" altLang="en-US" sz="2400" b="1" dirty="0">
                <a:latin typeface="华文新魏" pitchFamily="2" charset="-122"/>
                <a:ea typeface="华文新魏" pitchFamily="2" charset="-122"/>
              </a:rPr>
              <a:t>奋斗</a:t>
            </a:r>
            <a:r>
              <a:rPr lang="en-US" altLang="zh-CN" sz="2400" b="1" dirty="0">
                <a:latin typeface="华文新魏" pitchFamily="2" charset="-122"/>
                <a:ea typeface="华文新魏" pitchFamily="2" charset="-122"/>
              </a:rPr>
              <a:t>……</a:t>
            </a:r>
            <a:r>
              <a:rPr lang="zh-CN" altLang="en-US" sz="2400" b="1" dirty="0">
                <a:latin typeface="华文新魏" pitchFamily="2" charset="-122"/>
                <a:ea typeface="华文新魏" pitchFamily="2" charset="-122"/>
              </a:rPr>
              <a:t>救中国！</a:t>
            </a:r>
            <a:r>
              <a:rPr lang="en-US" sz="2400" b="1" dirty="0">
                <a:latin typeface="华文新魏" pitchFamily="2" charset="-122"/>
                <a:ea typeface="华文新魏" pitchFamily="2" charset="-122"/>
              </a:rPr>
              <a:t>” </a:t>
            </a:r>
            <a:r>
              <a:rPr lang="zh-CN" altLang="en-US" sz="2400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他总结了</a:t>
            </a:r>
            <a:r>
              <a:rPr lang="en-US" altLang="zh-CN" sz="2400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40</a:t>
            </a:r>
            <a:r>
              <a:rPr lang="zh-CN" altLang="en-US" sz="2400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年的革命经验，发出了</a:t>
            </a:r>
            <a:r>
              <a:rPr lang="en-US" sz="2400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“</a:t>
            </a:r>
            <a:r>
              <a:rPr lang="zh-CN" altLang="en-US" sz="2400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革命尚未成功，同志仍须努力</a:t>
            </a:r>
            <a:r>
              <a:rPr lang="en-US" sz="2400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”</a:t>
            </a:r>
            <a:r>
              <a:rPr lang="zh-CN" altLang="en-US" sz="2400" b="1" dirty="0">
                <a:latin typeface="华文新魏" pitchFamily="2" charset="-122"/>
                <a:ea typeface="华文新魏" pitchFamily="2" charset="-122"/>
              </a:rPr>
              <a:t>的号召，希望他的革命主张和革命主义能够得到实现。 </a:t>
            </a:r>
          </a:p>
        </p:txBody>
      </p:sp>
      <p:sp>
        <p:nvSpPr>
          <p:cNvPr id="38" name="矩形 37"/>
          <p:cNvSpPr/>
          <p:nvPr/>
        </p:nvSpPr>
        <p:spPr>
          <a:xfrm>
            <a:off x="600803" y="367373"/>
            <a:ext cx="5769517" cy="1494679"/>
          </a:xfrm>
          <a:prstGeom prst="rect">
            <a:avLst/>
          </a:prstGeom>
          <a:noFill/>
        </p:spPr>
        <p:txBody>
          <a:bodyPr wrap="square" lIns="78145" tIns="39072" rIns="78145" bIns="39072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913765">
              <a:defRPr/>
            </a:pPr>
            <a:r>
              <a:rPr lang="zh-CN" altLang="en-US" sz="4600" b="1" spc="43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革命尚未成功</a:t>
            </a:r>
            <a:endParaRPr lang="en-US" altLang="zh-CN" sz="4600" b="1" spc="43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  <a:p>
            <a:pPr algn="ctr" defTabSz="913765">
              <a:defRPr/>
            </a:pPr>
            <a:r>
              <a:rPr lang="zh-CN" altLang="en-US" sz="4600" b="1" spc="43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同志仍需努力！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67640" y="5514469"/>
            <a:ext cx="11902440" cy="119888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anchor="ctr">
            <a:spAutoFit/>
          </a:bodyPr>
          <a:lstStyle/>
          <a:p>
            <a:r>
              <a:rPr lang="en-US" altLang="zh-CN" sz="3600" b="1" dirty="0"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en-US" altLang="zh-CN" sz="3600" b="1" dirty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1925</a:t>
            </a:r>
            <a:r>
              <a:rPr lang="zh-CN" altLang="en-US" sz="3600" b="1" dirty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3600" b="1" dirty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7</a:t>
            </a:r>
            <a:r>
              <a:rPr lang="zh-CN" altLang="en-US" sz="3600" b="1" dirty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月</a:t>
            </a:r>
            <a:r>
              <a:rPr lang="en-US" altLang="zh-CN" sz="3600" b="1" dirty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3600" b="1" dirty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日在广州正式成立国民政府（广东国民政府），组建国民革命军，计划北伐。 </a:t>
            </a:r>
          </a:p>
        </p:txBody>
      </p:sp>
      <p:sp>
        <p:nvSpPr>
          <p:cNvPr id="26627" name="AutoShape 3" descr="u=3726745978,4248195492&amp;fm=23&amp;gp=0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28" name="AutoShape 4" descr="u=3726745978,4248195492&amp;fm=23&amp;gp=0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6629" name="Picture 5" descr="20060629095810dc4f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" y="182880"/>
            <a:ext cx="5857240" cy="4714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728580" y="4895432"/>
            <a:ext cx="2956559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隶书" pitchFamily="49" charset="-122"/>
              </a:rPr>
              <a:t>1926</a:t>
            </a:r>
            <a:r>
              <a:rPr lang="zh-CN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隶书" pitchFamily="49" charset="-122"/>
              </a:rPr>
              <a:t>年</a:t>
            </a:r>
            <a:r>
              <a:rPr lang="en-US" altLang="zh-CN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隶书" pitchFamily="49" charset="-122"/>
              </a:rPr>
              <a:t>7</a:t>
            </a:r>
            <a:r>
              <a:rPr lang="zh-CN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隶书" pitchFamily="49" charset="-122"/>
              </a:rPr>
              <a:t>月北伐誓师大会</a:t>
            </a:r>
          </a:p>
        </p:txBody>
      </p:sp>
      <p:pic>
        <p:nvPicPr>
          <p:cNvPr id="7" name="Picture 6" descr="http://www.netcity.net.cn/prc50th/photo/16.jpg"/>
          <p:cNvPicPr>
            <a:picLocks noChangeAspect="1" noChangeArrowheads="1"/>
          </p:cNvPicPr>
          <p:nvPr/>
        </p:nvPicPr>
        <p:blipFill>
          <a:blip r:embed="rId3" cstate="print"/>
          <a:srcRect b="-27"/>
          <a:stretch>
            <a:fillRect/>
          </a:stretch>
        </p:blipFill>
        <p:spPr bwMode="auto">
          <a:xfrm>
            <a:off x="6263148" y="228965"/>
            <a:ext cx="5420360" cy="449435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09600" y="5005377"/>
            <a:ext cx="5334000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隶书" pitchFamily="49" charset="-122"/>
              </a:rPr>
              <a:t>1925</a:t>
            </a:r>
            <a:r>
              <a:rPr lang="zh-CN" alt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隶书" pitchFamily="49" charset="-122"/>
              </a:rPr>
              <a:t>年</a:t>
            </a:r>
            <a:r>
              <a:rPr lang="en-US" altLang="zh-CN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隶书" pitchFamily="49" charset="-122"/>
              </a:rPr>
              <a:t>7</a:t>
            </a:r>
            <a:r>
              <a:rPr lang="zh-CN" alt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隶书" pitchFamily="49" charset="-122"/>
              </a:rPr>
              <a:t>月广州国民政府成立，汪精卫任主席</a:t>
            </a:r>
            <a:endParaRPr lang="zh-CN" alt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ea typeface="隶书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6" name="Picture 4" descr="1925年7月国民政府广州成立，将部队改称国民革命军。1926年2月中共召开特别会议，确定准备北伐。7月以国共两党合作为基础的国民革命军在广州誓师正式北伐。图为誓师大会，台上左一为蒋介石。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8929" y="168910"/>
            <a:ext cx="10884310" cy="5671451"/>
          </a:xfrm>
          <a:prstGeom prst="rect">
            <a:avLst/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  <a:effectLst>
            <a:softEdge rad="127000"/>
          </a:effectLst>
        </p:spPr>
      </p:pic>
      <p:sp>
        <p:nvSpPr>
          <p:cNvPr id="2" name="文本框 1"/>
          <p:cNvSpPr txBox="1"/>
          <p:nvPr/>
        </p:nvSpPr>
        <p:spPr>
          <a:xfrm>
            <a:off x="14605" y="5781675"/>
            <a:ext cx="12178030" cy="1076325"/>
          </a:xfrm>
          <a:prstGeom prst="rect">
            <a:avLst/>
          </a:prstGeom>
          <a:solidFill>
            <a:srgbClr val="FFC000">
              <a:alpha val="39000"/>
            </a:srgbClr>
          </a:solidFill>
        </p:spPr>
        <p:txBody>
          <a:bodyPr wrap="square" rtlCol="0" anchor="t">
            <a:spAutoFit/>
          </a:bodyPr>
          <a:lstStyle/>
          <a:p>
            <a:pPr marL="0" lvl="0" indent="0" algn="l" eaLnBrk="1" hangingPunct="1">
              <a:spcBef>
                <a:spcPct val="0"/>
              </a:spcBef>
              <a:buNone/>
            </a:pPr>
            <a:r>
              <a:rPr lang="zh-CN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土匪军阀，为虎作伥。帝国主义，以枭以张。本军兴师，救国救民。</a:t>
            </a:r>
          </a:p>
          <a:p>
            <a:pPr marL="0" lvl="0" indent="0" algn="l" eaLnBrk="1" hangingPunct="1">
              <a:spcBef>
                <a:spcPct val="0"/>
              </a:spcBef>
              <a:buNone/>
            </a:pPr>
            <a:r>
              <a:rPr lang="zh-CN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我不牺牲，国将沉沦。我不流血，民无安宁。国既沉沦，家孰与存。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119630" y="400050"/>
            <a:ext cx="303276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solidFill>
                  <a:schemeClr val="tx1"/>
                </a:solidFill>
                <a:latin typeface="华文仿宋" panose="02010600040101010101" charset="-122"/>
                <a:ea typeface="华文仿宋" panose="02010600040101010101" charset="-122"/>
                <a:cs typeface="+mn-ea"/>
                <a:sym typeface="+mn-ea"/>
              </a:rPr>
              <a:t>北伐出征誓师大会</a:t>
            </a:r>
          </a:p>
        </p:txBody>
      </p:sp>
    </p:spTree>
    <p:custDataLst>
      <p:tags r:id="rId1"/>
    </p:custData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5495" y="2045970"/>
            <a:ext cx="6353175" cy="386842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209071" y="5193665"/>
            <a:ext cx="5700354" cy="132207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学  史（贰）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6174740" y="549275"/>
            <a:ext cx="5734685" cy="163004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</a:ln>
          <a:effectLst>
            <a:outerShdw dist="35921" dir="189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 smtClean="0">
                <a:solidFill>
                  <a:srgbClr val="FF0000"/>
                </a:solidFill>
                <a:latin typeface="华文行楷" panose="02010800040101010101" charset="-122"/>
                <a:ea typeface="华文行楷" panose="02010800040101010101" charset="-122"/>
              </a:rPr>
              <a:t>高唱军歌  勇建奇功</a:t>
            </a:r>
          </a:p>
          <a:p>
            <a:pPr>
              <a:spcBef>
                <a:spcPct val="50000"/>
              </a:spcBef>
            </a:pPr>
            <a:r>
              <a:rPr lang="en-US" altLang="zh-CN" sz="4000" b="1" dirty="0" smtClean="0">
                <a:solidFill>
                  <a:srgbClr val="FF0000"/>
                </a:solidFill>
                <a:latin typeface="华文行楷" panose="02010800040101010101" charset="-122"/>
                <a:ea typeface="华文行楷" panose="02010800040101010101" charset="-122"/>
              </a:rPr>
              <a:t>     ——</a:t>
            </a:r>
            <a:r>
              <a:rPr lang="zh-CN" altLang="en-US" sz="4000" b="1" dirty="0" smtClean="0">
                <a:solidFill>
                  <a:srgbClr val="FF0000"/>
                </a:solidFill>
                <a:latin typeface="华文行楷" panose="02010800040101010101" charset="-122"/>
                <a:ea typeface="华文行楷" panose="02010800040101010101" charset="-122"/>
              </a:rPr>
              <a:t>国共齐心除军阀</a:t>
            </a:r>
            <a:endParaRPr lang="zh-CN" altLang="en-US" sz="4000" b="1" dirty="0">
              <a:solidFill>
                <a:srgbClr val="FF0000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59878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16194" y="400394"/>
            <a:ext cx="11341509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3200" b="1" dirty="0" smtClean="0"/>
              <a:t>黄埔四期教官的单懋</a:t>
            </a:r>
            <a:r>
              <a:rPr lang="zh-CN" altLang="en-US" sz="3200" b="1" dirty="0" smtClean="0"/>
              <a:t>（</a:t>
            </a:r>
            <a:r>
              <a:rPr lang="en-US" altLang="zh-CN" sz="3200" b="1" dirty="0" err="1" smtClean="0"/>
              <a:t>mao</a:t>
            </a:r>
            <a:r>
              <a:rPr lang="zh-CN" altLang="en-US" sz="3200" b="1" dirty="0" smtClean="0"/>
              <a:t>第四声）</a:t>
            </a:r>
            <a:r>
              <a:rPr lang="zh-CN" altLang="zh-CN" sz="3200" b="1" dirty="0" smtClean="0"/>
              <a:t>统（</a:t>
            </a:r>
            <a:r>
              <a:rPr lang="en-US" altLang="zh-CN" sz="3200" b="1" dirty="0" smtClean="0"/>
              <a:t>1893-1927</a:t>
            </a:r>
            <a:r>
              <a:rPr lang="zh-CN" altLang="zh-CN" sz="3200" b="1" dirty="0" smtClean="0"/>
              <a:t>）写给单粹民（</a:t>
            </a:r>
            <a:r>
              <a:rPr lang="en-US" altLang="zh-CN" sz="3200" b="1" dirty="0" smtClean="0"/>
              <a:t>1904-1984</a:t>
            </a:r>
            <a:r>
              <a:rPr lang="zh-CN" altLang="zh-CN" sz="3200" b="1" dirty="0" smtClean="0"/>
              <a:t>）信文如下：</a:t>
            </a:r>
            <a:endParaRPr lang="zh-CN" altLang="zh-CN" sz="3200" dirty="0" smtClean="0"/>
          </a:p>
          <a:p>
            <a:r>
              <a:rPr lang="zh-CN" altLang="en-US" sz="3200" dirty="0" smtClean="0"/>
              <a:t>　　</a:t>
            </a:r>
            <a:r>
              <a:rPr lang="zh-CN" altLang="en-US" sz="3200" b="1" dirty="0" smtClean="0"/>
              <a:t>“粹侄一览：月前一日之间连收汝两函，备悉一切。</a:t>
            </a:r>
            <a:r>
              <a:rPr lang="en-US" altLang="zh-CN" sz="3200" b="1" dirty="0" smtClean="0"/>
              <a:t>……</a:t>
            </a:r>
            <a:r>
              <a:rPr lang="zh-CN" altLang="en-US" sz="3200" b="1" dirty="0" smtClean="0"/>
              <a:t>国内北方军阀渐次崩溃，革命军已占有武胜关，东南浙江夏超亦宣布独立，吴孙两贼于最短期间必可打倒。</a:t>
            </a:r>
            <a:r>
              <a:rPr lang="en-US" altLang="zh-CN" sz="3200" b="1" dirty="0" smtClean="0"/>
              <a:t>……</a:t>
            </a:r>
            <a:r>
              <a:rPr lang="zh-CN" altLang="en-US" sz="3200" b="1" dirty="0" smtClean="0"/>
              <a:t>第四期学生毕业我县共十五人，</a:t>
            </a:r>
            <a:r>
              <a:rPr lang="en-US" altLang="zh-CN" sz="3200" b="1" dirty="0" smtClean="0"/>
              <a:t>……</a:t>
            </a:r>
            <a:r>
              <a:rPr lang="zh-CN" altLang="en-US" sz="3200" b="1" dirty="0" smtClean="0"/>
              <a:t>第五期下月又可入学。兹再寄去</a:t>
            </a:r>
            <a:r>
              <a:rPr lang="en-US" altLang="zh-CN" sz="3200" b="1" dirty="0" smtClean="0"/>
              <a:t>1758.26</a:t>
            </a:r>
            <a:r>
              <a:rPr lang="zh-CN" altLang="en-US" sz="3200" b="1" dirty="0" smtClean="0"/>
              <a:t>佛郎，可查收之。</a:t>
            </a:r>
          </a:p>
          <a:p>
            <a:r>
              <a:rPr lang="zh-CN" altLang="en-US" sz="3200" dirty="0" smtClean="0"/>
              <a:t>　　</a:t>
            </a:r>
            <a:r>
              <a:rPr lang="zh-CN" altLang="en-US" sz="3200" b="1" dirty="0" smtClean="0"/>
              <a:t>此祝</a:t>
            </a:r>
          </a:p>
          <a:p>
            <a:r>
              <a:rPr lang="zh-CN" altLang="en-US" sz="3200" b="1" dirty="0" smtClean="0"/>
              <a:t>　　学祉</a:t>
            </a:r>
          </a:p>
          <a:p>
            <a:r>
              <a:rPr lang="zh-CN" altLang="en-US" sz="3200" b="1" dirty="0" smtClean="0"/>
              <a:t>　　你接到此款时，你的经济可维持至何时？可来一信。</a:t>
            </a:r>
          </a:p>
          <a:p>
            <a:r>
              <a:rPr lang="zh-CN" altLang="en-US" sz="3200" b="1" dirty="0" smtClean="0"/>
              <a:t>　　三叔氏懋统十、廿二</a:t>
            </a:r>
            <a:r>
              <a:rPr lang="en-US" altLang="zh-CN" sz="3200" b="1" dirty="0" smtClean="0"/>
              <a:t>(1926</a:t>
            </a:r>
            <a:r>
              <a:rPr lang="zh-CN" altLang="zh-CN" sz="3200" b="1" dirty="0" smtClean="0"/>
              <a:t>年</a:t>
            </a:r>
            <a:r>
              <a:rPr lang="en-US" altLang="zh-CN" sz="3200" b="1" dirty="0" smtClean="0"/>
              <a:t>10</a:t>
            </a:r>
            <a:r>
              <a:rPr lang="zh-CN" altLang="zh-CN" sz="3200" b="1" dirty="0" smtClean="0"/>
              <a:t>月</a:t>
            </a:r>
            <a:r>
              <a:rPr lang="en-US" altLang="zh-CN" sz="3200" b="1" dirty="0" smtClean="0"/>
              <a:t>22</a:t>
            </a:r>
            <a:r>
              <a:rPr lang="zh-CN" altLang="zh-CN" sz="3200" b="1" dirty="0" smtClean="0"/>
              <a:t>日</a:t>
            </a:r>
            <a:r>
              <a:rPr lang="en-US" altLang="zh-CN" sz="3200" b="1" dirty="0" smtClean="0"/>
              <a:t>)</a:t>
            </a:r>
            <a:endParaRPr lang="zh-CN" altLang="en-US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a8bb227575eda1e531d4846b16eef3a"/>
          <p:cNvPicPr>
            <a:picLocks noChangeAspect="1"/>
          </p:cNvPicPr>
          <p:nvPr/>
        </p:nvPicPr>
        <p:blipFill>
          <a:blip r:embed="rId4" cstate="print">
            <a:lum contrast="72000"/>
          </a:blip>
          <a:stretch>
            <a:fillRect/>
          </a:stretch>
        </p:blipFill>
        <p:spPr>
          <a:xfrm>
            <a:off x="0" y="0"/>
            <a:ext cx="653796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0" y="4275209"/>
            <a:ext cx="3086346" cy="1938020"/>
          </a:xfrm>
          <a:prstGeom prst="rect">
            <a:avLst/>
          </a:prstGeom>
          <a:solidFill>
            <a:schemeClr val="tx1">
              <a:alpha val="73000"/>
            </a:schemeClr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打倒吴佩孚，</a:t>
            </a:r>
          </a:p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联络孙传芳，</a:t>
            </a:r>
          </a:p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不理张作霖。</a:t>
            </a:r>
          </a:p>
        </p:txBody>
      </p:sp>
      <p:sp>
        <p:nvSpPr>
          <p:cNvPr id="26" name="椭圆 25"/>
          <p:cNvSpPr/>
          <p:nvPr/>
        </p:nvSpPr>
        <p:spPr>
          <a:xfrm>
            <a:off x="2788920" y="2759854"/>
            <a:ext cx="1645920" cy="427355"/>
          </a:xfrm>
          <a:prstGeom prst="ellipse">
            <a:avLst/>
          </a:prstGeom>
          <a:noFill/>
          <a:ln w="984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1"/>
          <p:cNvSpPr txBox="1"/>
          <p:nvPr/>
        </p:nvSpPr>
        <p:spPr>
          <a:xfrm>
            <a:off x="6675120" y="251849"/>
            <a:ext cx="5516880" cy="6001643"/>
          </a:xfrm>
          <a:prstGeom prst="rect">
            <a:avLst/>
          </a:prstGeom>
          <a:solidFill>
            <a:schemeClr val="tx1">
              <a:alpha val="73000"/>
            </a:schemeClr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仿宋" panose="02010609060101010101" charset="-122"/>
              </a:rPr>
              <a:t>1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仿宋" panose="02010609060101010101" charset="-122"/>
              </a:rPr>
              <a:t>、叶挺独立团开赴两湖战场，取得了汀泗桥、贺胜桥战役、武昌战役的胜利，吴佩孚主力被基本消灭。</a:t>
            </a:r>
            <a:endParaRPr lang="en-US" altLang="zh-CN" sz="32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仿宋" panose="02010609060101010101" charset="-122"/>
            </a:endParaRPr>
          </a:p>
          <a:p>
            <a:pPr algn="ctr"/>
            <a:endParaRPr lang="en-US" altLang="zh-CN" sz="32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仿宋" panose="02010609060101010101" charset="-122"/>
            </a:endParaRPr>
          </a:p>
          <a:p>
            <a:pPr algn="ctr"/>
            <a:r>
              <a:rPr lang="en-US" altLang="zh-CN" sz="3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仿宋" panose="02010609060101010101" charset="-122"/>
              </a:rPr>
              <a:t>2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仿宋" panose="02010609060101010101" charset="-122"/>
              </a:rPr>
              <a:t>、北伐军兵分三路进军，西路指向湖南、湖北，中路指向江西，东路指向福建、浙江。</a:t>
            </a:r>
            <a:endParaRPr lang="en-US" altLang="zh-CN" sz="32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仿宋" panose="02010609060101010101" charset="-122"/>
            </a:endParaRPr>
          </a:p>
          <a:p>
            <a:pPr algn="ctr"/>
            <a:endParaRPr lang="en-US" altLang="zh-CN" sz="32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仿宋" panose="02010609060101010101" charset="-122"/>
            </a:endParaRPr>
          </a:p>
          <a:p>
            <a:pPr algn="ctr"/>
            <a:r>
              <a:rPr lang="en-US" altLang="zh-CN" sz="3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仿宋" panose="02010609060101010101" charset="-122"/>
              </a:rPr>
              <a:t>3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仿宋" panose="02010609060101010101" charset="-122"/>
              </a:rPr>
              <a:t>、冯玉祥响应北伐，五原誓师，进军陕西、河南</a:t>
            </a:r>
            <a:r>
              <a:rPr lang="en-US" altLang="zh-CN" sz="3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仿宋" panose="02010609060101010101" charset="-122"/>
              </a:rPr>
              <a:t>…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仿宋" panose="02010609060101010101" charset="-122"/>
              </a:rPr>
              <a:t>有力地配合了北伐战争的胜利进军。</a:t>
            </a:r>
            <a:endParaRPr lang="en-US" altLang="zh-CN" sz="32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仿宋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6" grpId="1" animBg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直接连接符 6145"/>
          <p:cNvSpPr/>
          <p:nvPr/>
        </p:nvSpPr>
        <p:spPr>
          <a:xfrm>
            <a:off x="1981200" y="2438400"/>
            <a:ext cx="8153400" cy="0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</p:sp>
      <p:sp>
        <p:nvSpPr>
          <p:cNvPr id="4098" name="直接连接符 6146"/>
          <p:cNvSpPr/>
          <p:nvPr/>
        </p:nvSpPr>
        <p:spPr>
          <a:xfrm>
            <a:off x="2743200" y="2209800"/>
            <a:ext cx="0" cy="228600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99" name="直接连接符 6147"/>
          <p:cNvSpPr/>
          <p:nvPr/>
        </p:nvSpPr>
        <p:spPr>
          <a:xfrm>
            <a:off x="8839200" y="2209800"/>
            <a:ext cx="0" cy="228600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149" name="右大括号 6148"/>
          <p:cNvSpPr/>
          <p:nvPr/>
        </p:nvSpPr>
        <p:spPr>
          <a:xfrm rot="5400000">
            <a:off x="5562600" y="228600"/>
            <a:ext cx="457200" cy="6096000"/>
          </a:xfrm>
          <a:prstGeom prst="rightBrace">
            <a:avLst>
              <a:gd name="adj1" fmla="val 110987"/>
              <a:gd name="adj2" fmla="val 50000"/>
            </a:avLst>
          </a:prstGeom>
          <a:noFill/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>
              <a:buFont typeface="Arial" panose="020B0604020202020204" pitchFamily="34" charset="0"/>
              <a:buNone/>
            </a:pPr>
            <a:endParaRPr lang="zh-CN" sz="2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50" name="文本框 6149"/>
          <p:cNvSpPr txBox="1"/>
          <p:nvPr/>
        </p:nvSpPr>
        <p:spPr>
          <a:xfrm>
            <a:off x="1635997" y="3655251"/>
            <a:ext cx="8333740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4400" noProof="1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cs"/>
              </a:rPr>
              <a:t>国民大革命</a:t>
            </a:r>
            <a:endParaRPr lang="zh-CN" altLang="en-US" sz="3600" b="1" noProof="1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151" name="文本框 6150"/>
          <p:cNvSpPr txBox="1"/>
          <p:nvPr/>
        </p:nvSpPr>
        <p:spPr>
          <a:xfrm>
            <a:off x="2286000" y="2438400"/>
            <a:ext cx="152590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noProof="1"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1924</a:t>
            </a:r>
          </a:p>
        </p:txBody>
      </p:sp>
      <p:sp>
        <p:nvSpPr>
          <p:cNvPr id="6152" name="文本框 6151"/>
          <p:cNvSpPr txBox="1"/>
          <p:nvPr/>
        </p:nvSpPr>
        <p:spPr>
          <a:xfrm>
            <a:off x="8305800" y="2438400"/>
            <a:ext cx="140906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noProof="1"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1927</a:t>
            </a:r>
          </a:p>
        </p:txBody>
      </p:sp>
      <p:sp>
        <p:nvSpPr>
          <p:cNvPr id="6153" name="直接连接符 6152"/>
          <p:cNvSpPr/>
          <p:nvPr/>
        </p:nvSpPr>
        <p:spPr>
          <a:xfrm flipV="1">
            <a:off x="6781800" y="2209800"/>
            <a:ext cx="0" cy="228600"/>
          </a:xfrm>
          <a:prstGeom prst="line">
            <a:avLst/>
          </a:prstGeom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346" name="圆角矩形标注 6153"/>
          <p:cNvSpPr/>
          <p:nvPr/>
        </p:nvSpPr>
        <p:spPr>
          <a:xfrm>
            <a:off x="2362200" y="304800"/>
            <a:ext cx="7467600" cy="1295400"/>
          </a:xfrm>
          <a:prstGeom prst="wedgeRoundRectCallout">
            <a:avLst>
              <a:gd name="adj1" fmla="val 9097"/>
              <a:gd name="adj2" fmla="val 93750"/>
              <a:gd name="adj3" fmla="val 16667"/>
            </a:avLst>
          </a:prstGeom>
          <a:solidFill>
            <a:srgbClr val="FFFF99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 fontAlgn="base">
              <a:buFont typeface="Arial" panose="020B0604020202020204" pitchFamily="34" charset="0"/>
              <a:buNone/>
            </a:pPr>
            <a:r>
              <a:rPr lang="zh-CN" altLang="en-US" sz="3600" strike="noStrike" noProof="1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cs"/>
              </a:rPr>
              <a:t>第</a:t>
            </a:r>
            <a:r>
              <a:rPr lang="en-US" altLang="zh-CN" sz="3600" strike="noStrike" noProof="1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cs"/>
              </a:rPr>
              <a:t>15</a:t>
            </a:r>
            <a:r>
              <a:rPr lang="zh-CN" altLang="en-US" sz="3600" strike="noStrike" noProof="1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cs"/>
              </a:rPr>
              <a:t>课</a:t>
            </a:r>
            <a:r>
              <a:rPr lang="zh-CN" altLang="en-US" sz="3200" strike="noStrike" noProof="1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cs"/>
              </a:rPr>
              <a:t>    </a:t>
            </a:r>
            <a:r>
              <a:rPr lang="zh-CN" altLang="en-US" sz="6000" b="1" strike="noStrike" noProof="1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cs"/>
              </a:rPr>
              <a:t>北伐战争</a:t>
            </a:r>
            <a:endParaRPr lang="zh-CN" altLang="en-US" sz="6000" b="1" strike="noStrike" noProof="1">
              <a:solidFill>
                <a:srgbClr val="FF3300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6155" name="文本框 6154"/>
          <p:cNvSpPr txBox="1"/>
          <p:nvPr/>
        </p:nvSpPr>
        <p:spPr>
          <a:xfrm>
            <a:off x="6274435" y="2438400"/>
            <a:ext cx="149288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1926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846156" y="4573652"/>
            <a:ext cx="10499687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812800" algn="l">
              <a:lnSpc>
                <a:spcPct val="120000"/>
              </a:lnSpc>
            </a:pP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国民革命是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从</a:t>
            </a:r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1924——1927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年，</a:t>
            </a:r>
            <a:r>
              <a:rPr lang="zh-CN" altLang="en-US" sz="36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国共合作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进行的</a:t>
            </a:r>
            <a:r>
              <a:rPr lang="zh-CN" altLang="en-US" sz="36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反帝反封建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的国民革命运动，又称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大革命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。国民革命的高潮是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1926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年的北伐战争。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85" decel="100000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385" decel="100000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385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385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" grpId="0" bldLvl="0" animBg="1"/>
      <p:bldP spid="6155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86697" y="208665"/>
            <a:ext cx="11341509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　</a:t>
            </a:r>
            <a:r>
              <a:rPr lang="zh-CN" altLang="en-US" sz="2800" dirty="0" smtClean="0"/>
              <a:t>　</a:t>
            </a:r>
            <a:r>
              <a:rPr lang="zh-CN" altLang="en-US" sz="2800" b="1" dirty="0" smtClean="0"/>
              <a:t>“粹侄一览：月前一日之间连收汝两函，备悉一切。</a:t>
            </a:r>
            <a:r>
              <a:rPr lang="en-US" altLang="zh-CN" sz="2800" b="1" dirty="0" smtClean="0"/>
              <a:t>……</a:t>
            </a:r>
            <a:r>
              <a:rPr lang="zh-CN" altLang="en-US" sz="2800" b="1" dirty="0" smtClean="0"/>
              <a:t>国内北方军阀渐次崩溃，革命军已占有武胜关，东南浙江夏超亦宣布独立，吴孙两贼于最短期间必可打倒。</a:t>
            </a:r>
            <a:r>
              <a:rPr lang="en-US" altLang="zh-CN" sz="2800" b="1" dirty="0" smtClean="0"/>
              <a:t>……</a:t>
            </a:r>
            <a:r>
              <a:rPr lang="zh-CN" altLang="en-US" sz="2800" b="1" dirty="0" smtClean="0"/>
              <a:t>第四期学生毕业我县共十五人，</a:t>
            </a:r>
            <a:r>
              <a:rPr lang="en-US" altLang="zh-CN" sz="2800" b="1" dirty="0" smtClean="0"/>
              <a:t>……</a:t>
            </a:r>
            <a:r>
              <a:rPr lang="zh-CN" altLang="en-US" sz="2800" b="1" dirty="0" smtClean="0"/>
              <a:t>第五期下月又可入学。兹再寄去</a:t>
            </a:r>
            <a:r>
              <a:rPr lang="en-US" altLang="zh-CN" sz="2800" b="1" dirty="0" smtClean="0"/>
              <a:t>1758.26</a:t>
            </a:r>
            <a:r>
              <a:rPr lang="zh-CN" altLang="en-US" sz="2800" b="1" dirty="0" smtClean="0"/>
              <a:t>佛郎，可查收之。</a:t>
            </a:r>
          </a:p>
          <a:p>
            <a:r>
              <a:rPr lang="zh-CN" altLang="en-US" sz="2800" dirty="0" smtClean="0"/>
              <a:t>　　</a:t>
            </a:r>
            <a:r>
              <a:rPr lang="zh-CN" altLang="en-US" sz="2800" b="1" dirty="0" smtClean="0"/>
              <a:t>此祝</a:t>
            </a:r>
          </a:p>
          <a:p>
            <a:r>
              <a:rPr lang="zh-CN" altLang="en-US" sz="2800" b="1" dirty="0" smtClean="0"/>
              <a:t>　　学祉</a:t>
            </a:r>
          </a:p>
          <a:p>
            <a:r>
              <a:rPr lang="zh-CN" altLang="en-US" sz="2800" b="1" dirty="0" smtClean="0"/>
              <a:t>　　你接到此款时，你的经济可维持至何时？可来一信。</a:t>
            </a:r>
          </a:p>
          <a:p>
            <a:r>
              <a:rPr lang="zh-CN" altLang="en-US" sz="2800" b="1" dirty="0" smtClean="0"/>
              <a:t>　　三叔氏懋统十、廿二</a:t>
            </a:r>
            <a:r>
              <a:rPr lang="en-US" altLang="zh-CN" sz="2800" b="1" dirty="0" smtClean="0"/>
              <a:t>(1926</a:t>
            </a:r>
            <a:r>
              <a:rPr lang="zh-CN" altLang="zh-CN" sz="2800" b="1" dirty="0" smtClean="0"/>
              <a:t>年</a:t>
            </a:r>
            <a:r>
              <a:rPr lang="en-US" altLang="zh-CN" sz="2800" b="1" dirty="0" smtClean="0"/>
              <a:t>10</a:t>
            </a:r>
            <a:r>
              <a:rPr lang="zh-CN" altLang="zh-CN" sz="2800" b="1" dirty="0" smtClean="0"/>
              <a:t>月</a:t>
            </a:r>
            <a:r>
              <a:rPr lang="en-US" altLang="zh-CN" sz="2800" b="1" dirty="0" smtClean="0"/>
              <a:t>22</a:t>
            </a:r>
            <a:r>
              <a:rPr lang="zh-CN" altLang="zh-CN" sz="2800" b="1" dirty="0" smtClean="0"/>
              <a:t>日</a:t>
            </a:r>
            <a:r>
              <a:rPr lang="en-US" altLang="zh-CN" sz="2800" b="1" dirty="0" smtClean="0"/>
              <a:t>)</a:t>
            </a:r>
            <a:endParaRPr lang="zh-CN" altLang="en-US" sz="2800" b="1" dirty="0" smtClean="0"/>
          </a:p>
        </p:txBody>
      </p:sp>
      <p:sp>
        <p:nvSpPr>
          <p:cNvPr id="8" name="矩形 7">
            <a:hlinkClick r:id="rId3" action="ppaction://hlinksldjump"/>
          </p:cNvPr>
          <p:cNvSpPr/>
          <p:nvPr/>
        </p:nvSpPr>
        <p:spPr>
          <a:xfrm>
            <a:off x="619431" y="3982066"/>
            <a:ext cx="11326763" cy="230832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6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                      北伐战争新闻发布会</a:t>
            </a:r>
            <a:endParaRPr lang="en-US" altLang="zh-CN" sz="3600" b="1" dirty="0" smtClean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  <a:p>
            <a:r>
              <a:rPr lang="zh-CN" altLang="en-US" sz="36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阅读材料，结合课本，收集信息：北伐的领导机构、北伐时间、北伐对象、北伐目的、北伐战线、主要战场、重要战役、先锋部队、主要战绩</a:t>
            </a:r>
            <a:endParaRPr lang="zh-CN" altLang="en-US" sz="32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/>
          <p:nvPr/>
        </p:nvGraphicFramePr>
        <p:xfrm>
          <a:off x="464867" y="974026"/>
          <a:ext cx="10025351" cy="5791109"/>
        </p:xfrm>
        <a:graphic>
          <a:graphicData uri="http://schemas.openxmlformats.org/drawingml/2006/table">
            <a:tbl>
              <a:tblPr/>
              <a:tblGrid>
                <a:gridCol w="847739"/>
                <a:gridCol w="1646079"/>
                <a:gridCol w="7531533"/>
              </a:tblGrid>
              <a:tr h="552314">
                <a:tc rowSpan="8">
                  <a:txBody>
                    <a:bodyPr/>
                    <a:lstStyle>
                      <a:lvl1pPr marL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0" sz="2800" u="none" kern="1200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0" sz="2400" b="0" i="0" u="none" kern="1200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0" sz="2000" b="0" i="0" u="none" kern="1200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0" sz="1800" b="0" i="0" u="none" kern="1200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0" sz="1800" b="0" i="0" u="none" kern="1200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lvl="0" indent="0" algn="ctr">
                        <a:buNone/>
                      </a:pPr>
                      <a:endParaRPr lang="zh-CN" altLang="zh-CN" b="1" dirty="0"/>
                    </a:p>
                    <a:p>
                      <a:pPr marL="0" lvl="0" indent="0" algn="ctr">
                        <a:buNone/>
                      </a:pPr>
                      <a:endParaRPr lang="zh-CN" altLang="zh-CN" b="1" dirty="0"/>
                    </a:p>
                    <a:p>
                      <a:pPr marL="0" lvl="0" indent="0" algn="ctr">
                        <a:buNone/>
                      </a:pPr>
                      <a:endParaRPr lang="zh-CN" altLang="zh-CN" b="1" dirty="0"/>
                    </a:p>
                    <a:p>
                      <a:pPr marL="0" lvl="0" indent="0" algn="ctr">
                        <a:buNone/>
                      </a:pPr>
                      <a:r>
                        <a:rPr lang="zh-CN" altLang="en-US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北</a:t>
                      </a:r>
                      <a:endParaRPr lang="en-US" altLang="zh-CN" b="1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lvl="0" indent="0" algn="ctr">
                        <a:buNone/>
                      </a:pPr>
                      <a:r>
                        <a:rPr lang="zh-CN" altLang="en-US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伐</a:t>
                      </a:r>
                      <a:endParaRPr lang="en-US" altLang="zh-CN" b="1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lvl="0" indent="0" algn="ctr">
                        <a:buNone/>
                      </a:pPr>
                      <a:r>
                        <a:rPr lang="zh-CN" altLang="en-US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战</a:t>
                      </a:r>
                      <a:endParaRPr lang="en-US" altLang="zh-CN" b="1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lvl="0" indent="0" algn="ctr">
                        <a:buNone/>
                      </a:pPr>
                      <a:r>
                        <a:rPr lang="zh-CN" altLang="en-US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争</a:t>
                      </a:r>
                      <a:endParaRPr lang="zh-CN" altLang="en-US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28575" cap="flat" cmpd="sng">
                      <a:solidFill>
                        <a:srgbClr val="0033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33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33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33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0" sz="2800" u="none" kern="1200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0" sz="2400" b="0" i="0" u="none" kern="1200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0" sz="2000" b="0" i="0" u="none" kern="1200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0" sz="1800" b="0" i="0" u="none" kern="1200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0" sz="1800" b="0" i="0" u="none" kern="1200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lvl="0" indent="0">
                        <a:buNone/>
                      </a:pPr>
                      <a:endParaRPr lang="zh-CN" altLang="zh-CN" b="1" dirty="0"/>
                    </a:p>
                  </a:txBody>
                  <a:tcPr>
                    <a:lnL w="12700" cap="flat" cmpd="sng">
                      <a:solidFill>
                        <a:srgbClr val="0033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33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33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33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0" sz="2800" u="none" kern="1200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0" sz="2400" b="0" i="0" u="none" kern="1200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0" sz="2000" b="0" i="0" u="none" kern="1200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0" sz="1800" b="0" i="0" u="none" kern="1200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0" sz="1800" b="0" i="0" u="none" kern="1200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lvl="0" indent="0">
                        <a:buNone/>
                      </a:pPr>
                      <a:endParaRPr lang="zh-CN" altLang="zh-CN" b="1" dirty="0"/>
                    </a:p>
                  </a:txBody>
                  <a:tcPr>
                    <a:lnL w="12700" cap="flat" cmpd="sng">
                      <a:solidFill>
                        <a:srgbClr val="0033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33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33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33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2633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0" sz="2800" u="none" kern="1200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0" sz="2400" b="0" i="0" u="none" kern="1200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0" sz="2000" b="0" i="0" u="none" kern="1200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0" sz="1800" b="0" i="0" u="none" kern="1200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0" sz="1800" b="0" i="0" u="none" kern="1200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lvl="0" indent="0">
                        <a:buNone/>
                      </a:pPr>
                      <a:endParaRPr lang="zh-CN" altLang="zh-CN" b="1" dirty="0"/>
                    </a:p>
                  </a:txBody>
                  <a:tcPr>
                    <a:lnL w="12700" cap="flat" cmpd="sng">
                      <a:solidFill>
                        <a:srgbClr val="0033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33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33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33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0" sz="2800" u="none" kern="1200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0" sz="2400" b="0" i="0" u="none" kern="1200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0" sz="2000" b="0" i="0" u="none" kern="1200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0" sz="1800" b="0" i="0" u="none" kern="1200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0" sz="1800" b="0" i="0" u="none" kern="1200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lvl="0" indent="0">
                        <a:buNone/>
                      </a:pPr>
                      <a:endParaRPr lang="zh-CN" altLang="zh-CN" b="1" dirty="0"/>
                    </a:p>
                  </a:txBody>
                  <a:tcPr>
                    <a:lnL w="12700" cap="flat" cmpd="sng">
                      <a:solidFill>
                        <a:srgbClr val="0033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33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33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33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09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0" sz="2800" u="none" kern="1200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0" sz="2400" b="0" i="0" u="none" kern="1200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0" sz="2000" b="0" i="0" u="none" kern="1200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0" sz="1800" b="0" i="0" u="none" kern="1200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0" sz="1800" b="0" i="0" u="none" kern="1200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lvl="0" indent="0">
                        <a:buNone/>
                      </a:pPr>
                      <a:endParaRPr lang="zh-CN" altLang="zh-CN" b="1" dirty="0"/>
                    </a:p>
                  </a:txBody>
                  <a:tcPr>
                    <a:lnL w="12700" cap="flat" cmpd="sng">
                      <a:solidFill>
                        <a:srgbClr val="0033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33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33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33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0" sz="2800" u="none" kern="1200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0" sz="2400" b="0" i="0" u="none" kern="1200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0" sz="2000" b="0" i="0" u="none" kern="1200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0" sz="1800" b="0" i="0" u="none" kern="1200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0" sz="1800" b="0" i="0" u="none" kern="1200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zh-CN" dirty="0"/>
                    </a:p>
                  </a:txBody>
                  <a:tcPr>
                    <a:lnL w="12700" cap="flat" cmpd="sng">
                      <a:solidFill>
                        <a:srgbClr val="0033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33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33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33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933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0" sz="2800" u="none" kern="1200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0" sz="2400" b="0" i="0" u="none" kern="1200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0" sz="2000" b="0" i="0" u="none" kern="1200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0" sz="1800" b="0" i="0" u="none" kern="1200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0" sz="1800" b="0" i="0" u="none" kern="1200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lvl="0" indent="0">
                        <a:buNone/>
                      </a:pPr>
                      <a:r>
                        <a:rPr lang="zh-CN" altLang="en-US" b="1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总司令</a:t>
                      </a:r>
                      <a:endParaRPr lang="zh-CN" altLang="en-US" b="1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>
                      <a:solidFill>
                        <a:srgbClr val="0033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33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33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33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0" sz="2800" u="none" kern="1200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0" sz="2400" b="0" i="0" u="none" kern="1200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0" sz="2000" b="0" i="0" u="none" kern="1200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0" sz="1800" b="0" i="0" u="none" kern="1200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0" sz="1800" b="0" i="0" u="none" kern="1200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rgbClr val="0033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33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33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33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1017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0" sz="2800" u="none" kern="1200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0" sz="2400" b="0" i="0" u="none" kern="1200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0" sz="2000" b="0" i="0" u="none" kern="1200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0" sz="1800" b="0" i="0" u="none" kern="1200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0" sz="1800" b="0" i="0" u="none" kern="1200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lvl="0" indent="0">
                        <a:buNone/>
                      </a:pPr>
                      <a:endParaRPr lang="zh-CN" altLang="zh-CN" b="1" dirty="0"/>
                    </a:p>
                  </a:txBody>
                  <a:tcPr>
                    <a:lnL w="12700" cap="flat" cmpd="sng">
                      <a:solidFill>
                        <a:srgbClr val="0033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33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33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33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0" sz="2800" u="none" kern="1200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0" sz="2400" b="0" i="0" u="none" kern="1200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0" sz="2000" b="0" i="0" u="none" kern="1200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0" sz="1800" b="0" i="0" u="none" kern="1200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0" sz="1800" b="0" i="0" u="none" kern="1200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lvl="0" indent="0">
                        <a:buNone/>
                      </a:pPr>
                      <a:endParaRPr lang="zh-CN" altLang="zh-CN" b="1" dirty="0"/>
                    </a:p>
                  </a:txBody>
                  <a:tcPr>
                    <a:lnL w="12700" cap="flat" cmpd="sng">
                      <a:solidFill>
                        <a:srgbClr val="0033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33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33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33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1327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0" sz="2800" u="none" kern="1200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0" sz="2400" b="0" i="0" u="none" kern="1200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0" sz="2000" b="0" i="0" u="none" kern="1200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0" sz="1800" b="0" i="0" u="none" kern="1200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0" sz="1800" b="0" i="0" u="none" kern="1200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lvl="0" indent="0">
                        <a:buNone/>
                      </a:pPr>
                      <a:endParaRPr lang="zh-CN" altLang="zh-CN" b="1" dirty="0"/>
                    </a:p>
                  </a:txBody>
                  <a:tcPr>
                    <a:lnL w="12700" cap="flat" cmpd="sng">
                      <a:solidFill>
                        <a:srgbClr val="0033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33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33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33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0" sz="2800" u="none" kern="1200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0" sz="2400" b="0" i="0" u="none" kern="1200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0" sz="2000" b="0" i="0" u="none" kern="1200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0" sz="1800" b="0" i="0" u="none" kern="1200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0" sz="1800" b="0" i="0" u="none" kern="1200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lvl="0" indent="0">
                        <a:buNone/>
                      </a:pPr>
                      <a:endParaRPr lang="zh-CN" altLang="en-US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rgbClr val="0033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33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33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33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616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0" sz="2800" u="none" kern="1200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0" sz="2400" b="0" i="0" u="none" kern="1200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0" sz="2000" b="0" i="0" u="none" kern="1200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0" sz="1800" b="0" i="0" u="none" kern="1200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0" sz="1800" b="0" i="0" u="none" kern="1200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lvl="0" indent="0">
                        <a:buNone/>
                      </a:pPr>
                      <a:endParaRPr lang="zh-CN" altLang="zh-CN" b="1" dirty="0"/>
                    </a:p>
                  </a:txBody>
                  <a:tcPr>
                    <a:lnL w="12700" cap="flat" cmpd="sng">
                      <a:solidFill>
                        <a:srgbClr val="0033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33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33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33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0" sz="2800" u="none" kern="1200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0" sz="2400" b="0" i="0" u="none" kern="1200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0" sz="2000" b="0" i="0" u="none" kern="1200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0" sz="1800" b="0" i="0" u="none" kern="1200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0" sz="1800" b="0" i="0" u="none" kern="1200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lvl="0" indent="0">
                        <a:buNone/>
                      </a:pPr>
                      <a:endParaRPr lang="zh-CN" altLang="zh-CN" b="1" dirty="0"/>
                    </a:p>
                  </a:txBody>
                  <a:tcPr>
                    <a:lnL w="12700" cap="flat" cmpd="sng">
                      <a:solidFill>
                        <a:srgbClr val="0033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33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33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33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09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0" sz="2800" u="none" kern="1200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0" sz="2400" b="0" i="0" u="none" kern="1200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0" sz="2000" b="0" i="0" u="none" kern="1200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0" sz="1800" b="0" i="0" u="none" kern="1200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0" sz="1800" b="0" i="0" u="none" kern="1200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lvl="0" indent="0">
                        <a:buNone/>
                      </a:pPr>
                      <a:r>
                        <a:rPr lang="zh-CN" altLang="en-US" b="1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主要战绩</a:t>
                      </a:r>
                      <a:endParaRPr lang="zh-CN" altLang="en-US" b="1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>
                      <a:solidFill>
                        <a:srgbClr val="0033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33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33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33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0" sz="2800" u="none" kern="1200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0" sz="2400" b="0" i="0" u="none" kern="1200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0" sz="2000" b="0" i="0" u="none" kern="1200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0" sz="1800" b="0" i="0" u="none" kern="1200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0" sz="1800" b="0" i="0" u="none" kern="1200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lvl="0" indent="0">
                        <a:buNone/>
                      </a:pPr>
                      <a:endParaRPr lang="en-US" altLang="zh-CN" b="1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lvl="0" indent="0">
                        <a:buNone/>
                      </a:pPr>
                      <a:endParaRPr lang="zh-CN" altLang="en-US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rgbClr val="0033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33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33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33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 Box 33"/>
          <p:cNvSpPr txBox="1"/>
          <p:nvPr/>
        </p:nvSpPr>
        <p:spPr>
          <a:xfrm>
            <a:off x="1425664" y="999419"/>
            <a:ext cx="2158563" cy="519112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wrap="square" anchor="t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开始时间</a:t>
            </a:r>
          </a:p>
        </p:txBody>
      </p:sp>
      <p:sp>
        <p:nvSpPr>
          <p:cNvPr id="4" name="Text Box 34"/>
          <p:cNvSpPr txBox="1"/>
          <p:nvPr/>
        </p:nvSpPr>
        <p:spPr>
          <a:xfrm>
            <a:off x="4444406" y="1003411"/>
            <a:ext cx="1869909" cy="51911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b="1" kern="0" dirty="0">
                <a:solidFill>
                  <a:srgbClr val="0075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1926</a:t>
            </a:r>
            <a:r>
              <a:rPr lang="zh-CN" altLang="en-US" sz="2800" b="1" kern="0" dirty="0">
                <a:solidFill>
                  <a:srgbClr val="0075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</a:p>
        </p:txBody>
      </p:sp>
      <p:sp>
        <p:nvSpPr>
          <p:cNvPr id="5" name="Text Box 35"/>
          <p:cNvSpPr txBox="1"/>
          <p:nvPr/>
        </p:nvSpPr>
        <p:spPr>
          <a:xfrm>
            <a:off x="1649155" y="1648226"/>
            <a:ext cx="1511470" cy="519112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</a:t>
            </a:r>
            <a:endParaRPr lang="zh-CN" altLang="en-US" sz="28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 Box 36"/>
          <p:cNvSpPr txBox="1"/>
          <p:nvPr/>
        </p:nvSpPr>
        <p:spPr>
          <a:xfrm>
            <a:off x="4242001" y="1697589"/>
            <a:ext cx="5395616" cy="51911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zh-CN" altLang="en-US" sz="2800" b="1" kern="0" dirty="0">
                <a:solidFill>
                  <a:srgbClr val="0075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推翻北洋军阀的统治，统一全国</a:t>
            </a:r>
          </a:p>
        </p:txBody>
      </p:sp>
      <p:sp>
        <p:nvSpPr>
          <p:cNvPr id="7" name="Text Box 37"/>
          <p:cNvSpPr txBox="1"/>
          <p:nvPr/>
        </p:nvSpPr>
        <p:spPr>
          <a:xfrm>
            <a:off x="1736857" y="2322426"/>
            <a:ext cx="1296225" cy="519112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对象</a:t>
            </a:r>
          </a:p>
        </p:txBody>
      </p:sp>
      <p:sp>
        <p:nvSpPr>
          <p:cNvPr id="8" name="Text Box 38"/>
          <p:cNvSpPr txBox="1"/>
          <p:nvPr/>
        </p:nvSpPr>
        <p:spPr>
          <a:xfrm>
            <a:off x="4162755" y="2299753"/>
            <a:ext cx="4434569" cy="51911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20000"/>
              </a:spcBef>
              <a:buClr>
                <a:srgbClr val="CC0066"/>
              </a:buClr>
              <a:buSzPct val="70000"/>
              <a:defRPr/>
            </a:pPr>
            <a:r>
              <a:rPr lang="zh-CN" altLang="en-US" sz="2800" b="1" kern="0" dirty="0">
                <a:solidFill>
                  <a:srgbClr val="0075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吴佩孚、孙传芳、张作霖</a:t>
            </a:r>
          </a:p>
        </p:txBody>
      </p:sp>
      <p:sp>
        <p:nvSpPr>
          <p:cNvPr id="9" name="Text Box 39"/>
          <p:cNvSpPr txBox="1"/>
          <p:nvPr/>
        </p:nvSpPr>
        <p:spPr>
          <a:xfrm>
            <a:off x="1425664" y="3709466"/>
            <a:ext cx="1942865" cy="519113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主要战场</a:t>
            </a:r>
          </a:p>
        </p:txBody>
      </p:sp>
      <p:sp>
        <p:nvSpPr>
          <p:cNvPr id="10" name="Text Box 40"/>
          <p:cNvSpPr txBox="1"/>
          <p:nvPr/>
        </p:nvSpPr>
        <p:spPr>
          <a:xfrm>
            <a:off x="4329326" y="3728644"/>
            <a:ext cx="4101429" cy="51911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800" b="1" kern="0" dirty="0">
                <a:solidFill>
                  <a:srgbClr val="0075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湖南、湖北</a:t>
            </a:r>
          </a:p>
        </p:txBody>
      </p:sp>
      <p:sp>
        <p:nvSpPr>
          <p:cNvPr id="11" name="Text Box 41"/>
          <p:cNvSpPr txBox="1"/>
          <p:nvPr/>
        </p:nvSpPr>
        <p:spPr>
          <a:xfrm>
            <a:off x="1412810" y="5195806"/>
            <a:ext cx="2087193" cy="519113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著名将领</a:t>
            </a:r>
          </a:p>
        </p:txBody>
      </p:sp>
      <p:sp>
        <p:nvSpPr>
          <p:cNvPr id="12" name="Text Box 42"/>
          <p:cNvSpPr txBox="1"/>
          <p:nvPr/>
        </p:nvSpPr>
        <p:spPr>
          <a:xfrm>
            <a:off x="4328850" y="5206858"/>
            <a:ext cx="3741404" cy="51911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20000"/>
              </a:spcBef>
              <a:buClr>
                <a:srgbClr val="CC0066"/>
              </a:buClr>
              <a:buSzPct val="70000"/>
              <a:defRPr/>
            </a:pPr>
            <a:r>
              <a:rPr lang="zh-CN" altLang="en-US" sz="2800" b="1" kern="0" dirty="0" smtClean="0">
                <a:solidFill>
                  <a:srgbClr val="0075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叶挺（第四军独立团）</a:t>
            </a:r>
            <a:endParaRPr lang="zh-CN" altLang="en-US" sz="2800" b="1" kern="0" dirty="0">
              <a:solidFill>
                <a:srgbClr val="00757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 Box 43"/>
          <p:cNvSpPr txBox="1"/>
          <p:nvPr/>
        </p:nvSpPr>
        <p:spPr>
          <a:xfrm>
            <a:off x="1425665" y="4467122"/>
            <a:ext cx="1607418" cy="519112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重要战役</a:t>
            </a:r>
          </a:p>
        </p:txBody>
      </p:sp>
      <p:sp>
        <p:nvSpPr>
          <p:cNvPr id="14" name="文本框 1"/>
          <p:cNvSpPr txBox="1"/>
          <p:nvPr/>
        </p:nvSpPr>
        <p:spPr>
          <a:xfrm>
            <a:off x="4314764" y="3044383"/>
            <a:ext cx="1254219" cy="51816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zh-CN" altLang="en-US" sz="2800" b="1" kern="0" dirty="0">
                <a:solidFill>
                  <a:srgbClr val="00757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蒋介石</a:t>
            </a:r>
            <a:endParaRPr lang="zh-CN" altLang="en-US" sz="2800" kern="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2"/>
          <p:cNvSpPr txBox="1"/>
          <p:nvPr/>
        </p:nvSpPr>
        <p:spPr>
          <a:xfrm>
            <a:off x="4328850" y="4532691"/>
            <a:ext cx="4468750" cy="51816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>
              <a:defRPr/>
            </a:pPr>
            <a:r>
              <a:rPr lang="zh-CN" altLang="en-US" sz="2800" b="1" kern="0" dirty="0">
                <a:solidFill>
                  <a:srgbClr val="00757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汀泗桥、贺胜桥、武昌战役</a:t>
            </a:r>
          </a:p>
        </p:txBody>
      </p:sp>
      <p:sp>
        <p:nvSpPr>
          <p:cNvPr id="16" name="文本框 3"/>
          <p:cNvSpPr txBox="1"/>
          <p:nvPr/>
        </p:nvSpPr>
        <p:spPr>
          <a:xfrm>
            <a:off x="3159650" y="5750048"/>
            <a:ext cx="7472457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>
              <a:defRPr/>
            </a:pPr>
            <a:r>
              <a:rPr lang="zh-CN" altLang="en-US" sz="2800" b="1" kern="0" dirty="0" smtClean="0">
                <a:solidFill>
                  <a:srgbClr val="00757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灭掉吴佩孚、孙传芳的主力。北伐军从</a:t>
            </a:r>
            <a:r>
              <a:rPr lang="zh-CN" altLang="en-US" sz="2800" b="1" kern="0" dirty="0">
                <a:solidFill>
                  <a:srgbClr val="00757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珠江流域到长江流</a:t>
            </a:r>
            <a:r>
              <a:rPr lang="zh-CN" altLang="en-US" sz="2800" b="1" kern="0" dirty="0" smtClean="0">
                <a:solidFill>
                  <a:srgbClr val="00757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域，震动全国。</a:t>
            </a:r>
            <a:endParaRPr lang="zh-CN" altLang="en-US" sz="2800" b="1" kern="0" dirty="0">
              <a:solidFill>
                <a:srgbClr val="00757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7" name="组合 17"/>
          <p:cNvGrpSpPr/>
          <p:nvPr/>
        </p:nvGrpSpPr>
        <p:grpSpPr>
          <a:xfrm>
            <a:off x="5841881" y="2027430"/>
            <a:ext cx="6350119" cy="4830570"/>
            <a:chOff x="3689335" y="1528748"/>
            <a:chExt cx="6000792" cy="5072098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4814" r="13974" b="25049"/>
            <a:stretch>
              <a:fillRect/>
            </a:stretch>
          </p:blipFill>
          <p:spPr>
            <a:xfrm>
              <a:off x="3689335" y="1528748"/>
              <a:ext cx="6000792" cy="5072098"/>
            </a:xfrm>
            <a:prstGeom prst="roundRect">
              <a:avLst>
                <a:gd name="adj" fmla="val 7037"/>
              </a:avLst>
            </a:prstGeom>
            <a:ln>
              <a:solidFill>
                <a:schemeClr val="bg2">
                  <a:lumMod val="50000"/>
                </a:schemeClr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0" name="Picture 4" descr="担任黄埔军校政治部主任的周恩来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975482" y="1743062"/>
              <a:ext cx="2281165" cy="2774427"/>
            </a:xfrm>
            <a:prstGeom prst="roundRect">
              <a:avLst/>
            </a:prstGeom>
            <a:noFill/>
            <a:ln w="9525">
              <a:solidFill>
                <a:srgbClr val="808000"/>
              </a:solidFill>
              <a:miter lim="800000"/>
              <a:headEnd/>
              <a:tailEnd/>
            </a:ln>
          </p:spPr>
        </p:pic>
        <p:pic>
          <p:nvPicPr>
            <p:cNvPr id="21" name="Picture 16" descr="5890119224969071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87293" y="1743062"/>
              <a:ext cx="2997170" cy="2784635"/>
            </a:xfrm>
            <a:prstGeom prst="roundRect">
              <a:avLst/>
            </a:prstGeom>
            <a:noFill/>
          </p:spPr>
        </p:pic>
        <p:sp>
          <p:nvSpPr>
            <p:cNvPr id="22" name="Rectangle 30"/>
            <p:cNvSpPr>
              <a:spLocks noChangeArrowheads="1"/>
            </p:cNvSpPr>
            <p:nvPr/>
          </p:nvSpPr>
          <p:spPr bwMode="auto">
            <a:xfrm>
              <a:off x="3921406" y="4831434"/>
              <a:ext cx="5644510" cy="1308319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square" lIns="101890" tIns="50945" rIns="101890" bIns="50945" anchor="ctr">
              <a:spAutoFit/>
            </a:bodyPr>
            <a:lstStyle/>
            <a:p>
              <a:r>
                <a:rPr lang="zh-CN" altLang="en-US" b="1" dirty="0">
                  <a:latin typeface="微软雅黑" pitchFamily="34" charset="-122"/>
                  <a:ea typeface="微软雅黑" pitchFamily="34" charset="-122"/>
                </a:rPr>
                <a:t>北伐军中，共产党员有</a:t>
              </a:r>
              <a:r>
                <a:rPr lang="en-US" altLang="zh-CN" b="1" dirty="0">
                  <a:latin typeface="微软雅黑" pitchFamily="34" charset="-122"/>
                  <a:ea typeface="微软雅黑" pitchFamily="34" charset="-122"/>
                </a:rPr>
                <a:t>1500</a:t>
              </a:r>
              <a:r>
                <a:rPr lang="zh-CN" altLang="en-US" b="1" dirty="0">
                  <a:latin typeface="微软雅黑" pitchFamily="34" charset="-122"/>
                  <a:ea typeface="微软雅黑" pitchFamily="34" charset="-122"/>
                </a:rPr>
                <a:t>多人，如周恩来、林伯渠等，作为北伐的先锋</a:t>
              </a:r>
              <a:r>
                <a:rPr lang="zh-CN" altLang="en-US" b="1" dirty="0">
                  <a:solidFill>
                    <a:srgbClr val="660033"/>
                  </a:solidFill>
                  <a:latin typeface="微软雅黑" pitchFamily="34" charset="-122"/>
                  <a:ea typeface="微软雅黑" pitchFamily="34" charset="-122"/>
                </a:rPr>
                <a:t>第四军</a:t>
              </a:r>
              <a:r>
                <a:rPr lang="zh-CN" altLang="en-US" b="1" dirty="0">
                  <a:latin typeface="微软雅黑" pitchFamily="34" charset="-122"/>
                  <a:ea typeface="微软雅黑" pitchFamily="34" charset="-122"/>
                </a:rPr>
                <a:t>叶挺独立团中，有</a:t>
              </a:r>
              <a:r>
                <a:rPr lang="en-US" altLang="zh-CN" b="1" dirty="0">
                  <a:latin typeface="微软雅黑" pitchFamily="34" charset="-122"/>
                  <a:ea typeface="微软雅黑" pitchFamily="34" charset="-122"/>
                </a:rPr>
                <a:t>85%</a:t>
              </a:r>
              <a:r>
                <a:rPr lang="zh-CN" altLang="en-US" b="1" dirty="0">
                  <a:latin typeface="微软雅黑" pitchFamily="34" charset="-122"/>
                  <a:ea typeface="微软雅黑" pitchFamily="34" charset="-122"/>
                </a:rPr>
                <a:t>官兵为共产党员，共青团员。正是他们为第四军赢得铁军的称号，并在</a:t>
              </a:r>
              <a:r>
                <a:rPr lang="en-US" altLang="zh-CN" b="1" dirty="0">
                  <a:latin typeface="微软雅黑" pitchFamily="34" charset="-122"/>
                  <a:ea typeface="微软雅黑" pitchFamily="34" charset="-122"/>
                </a:rPr>
                <a:t>10</a:t>
              </a:r>
              <a:r>
                <a:rPr lang="zh-CN" altLang="en-US" b="1" dirty="0">
                  <a:latin typeface="微软雅黑" pitchFamily="34" charset="-122"/>
                  <a:ea typeface="微软雅黑" pitchFamily="34" charset="-122"/>
                </a:rPr>
                <a:t>年之后，铁军的战旗又一次在抗日战场上高高飘扬。</a:t>
              </a:r>
            </a:p>
          </p:txBody>
        </p:sp>
      </p:grpSp>
      <p:grpSp>
        <p:nvGrpSpPr>
          <p:cNvPr id="18" name="Group 24"/>
          <p:cNvGrpSpPr/>
          <p:nvPr/>
        </p:nvGrpSpPr>
        <p:grpSpPr bwMode="auto">
          <a:xfrm>
            <a:off x="2865780" y="290197"/>
            <a:ext cx="2838092" cy="1987549"/>
            <a:chOff x="4649" y="0"/>
            <a:chExt cx="862" cy="1252"/>
          </a:xfrm>
        </p:grpSpPr>
        <p:pic>
          <p:nvPicPr>
            <p:cNvPr id="24" name="Picture 2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49" y="0"/>
              <a:ext cx="862" cy="9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5" name="Text Box 26"/>
            <p:cNvSpPr txBox="1">
              <a:spLocks noChangeArrowheads="1"/>
            </p:cNvSpPr>
            <p:nvPr/>
          </p:nvSpPr>
          <p:spPr bwMode="auto">
            <a:xfrm>
              <a:off x="4649" y="935"/>
              <a:ext cx="862" cy="317"/>
            </a:xfrm>
            <a:prstGeom prst="rect">
              <a:avLst/>
            </a:prstGeom>
            <a:solidFill>
              <a:srgbClr val="000000"/>
            </a:solidFill>
            <a:ln w="9525" algn="ctr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665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Garamond" pitchFamily="18" charset="0"/>
                  <a:ea typeface="黑体" panose="02010609060101010101" pitchFamily="2" charset="-122"/>
                </a:rPr>
                <a:t> </a:t>
              </a:r>
              <a:r>
                <a:rPr lang="zh-CN" altLang="en-US" sz="2665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Garamond" pitchFamily="18" charset="0"/>
                  <a:ea typeface="黑体" panose="02010609060101010101" pitchFamily="2" charset="-122"/>
                </a:rPr>
                <a:t>吴佩孚</a:t>
              </a:r>
            </a:p>
          </p:txBody>
        </p:sp>
      </p:grpSp>
      <p:grpSp>
        <p:nvGrpSpPr>
          <p:cNvPr id="23" name="Group 27"/>
          <p:cNvGrpSpPr/>
          <p:nvPr/>
        </p:nvGrpSpPr>
        <p:grpSpPr bwMode="auto">
          <a:xfrm>
            <a:off x="5720733" y="310733"/>
            <a:ext cx="3159291" cy="1982789"/>
            <a:chOff x="3968" y="1661"/>
            <a:chExt cx="862" cy="1249"/>
          </a:xfrm>
        </p:grpSpPr>
        <p:pic>
          <p:nvPicPr>
            <p:cNvPr id="27" name="Picture 2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969" y="1661"/>
              <a:ext cx="861" cy="9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8" name="Text Box 29"/>
            <p:cNvSpPr txBox="1">
              <a:spLocks noChangeArrowheads="1"/>
            </p:cNvSpPr>
            <p:nvPr/>
          </p:nvSpPr>
          <p:spPr bwMode="auto">
            <a:xfrm>
              <a:off x="3968" y="2593"/>
              <a:ext cx="862" cy="317"/>
            </a:xfrm>
            <a:prstGeom prst="rect">
              <a:avLst/>
            </a:prstGeom>
            <a:solidFill>
              <a:srgbClr val="000000"/>
            </a:solidFill>
            <a:ln w="9525" algn="ctr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665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Garamond" pitchFamily="18" charset="0"/>
                  <a:ea typeface="黑体" panose="02010609060101010101" pitchFamily="2" charset="-122"/>
                </a:rPr>
                <a:t>孙传芳</a:t>
              </a:r>
            </a:p>
          </p:txBody>
        </p:sp>
      </p:grpSp>
      <p:grpSp>
        <p:nvGrpSpPr>
          <p:cNvPr id="26" name="组合 31"/>
          <p:cNvGrpSpPr/>
          <p:nvPr/>
        </p:nvGrpSpPr>
        <p:grpSpPr>
          <a:xfrm>
            <a:off x="8985375" y="85060"/>
            <a:ext cx="2776833" cy="2363172"/>
            <a:chOff x="9210464" y="525684"/>
            <a:chExt cx="2776833" cy="2589034"/>
          </a:xfrm>
        </p:grpSpPr>
        <p:pic>
          <p:nvPicPr>
            <p:cNvPr id="29" name="Picture 5" descr="C:\Documents and Settings\默认用户\My Documents\My Pictures\张作霖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210464" y="525684"/>
              <a:ext cx="2776833" cy="258903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30" name="Rectangle 8"/>
            <p:cNvSpPr>
              <a:spLocks noChangeArrowheads="1"/>
            </p:cNvSpPr>
            <p:nvPr/>
          </p:nvSpPr>
          <p:spPr bwMode="auto">
            <a:xfrm>
              <a:off x="9858712" y="2323844"/>
              <a:ext cx="1592918" cy="55499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</a:ln>
          </p:spPr>
          <p:txBody>
            <a:bodyPr/>
            <a:lstStyle/>
            <a:p>
              <a:pPr algn="ctr">
                <a:defRPr/>
              </a:pPr>
              <a:r>
                <a:rPr lang="zh-CN" altLang="en-US" sz="3200" b="1" dirty="0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</a:rPr>
                <a:t>张作霖</a:t>
              </a:r>
              <a:endParaRPr lang="zh-CN" altLang="en-US" b="1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982335" y="2555875"/>
            <a:ext cx="608393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其转战千里，终于制胜</a:t>
            </a:r>
            <a:r>
              <a:rPr lang="zh-CN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固有</a:t>
            </a:r>
            <a:r>
              <a:rPr lang="zh-CN" altLang="zh-CN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其</a:t>
            </a:r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道</a:t>
            </a:r>
            <a:r>
              <a:rPr lang="zh-CN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也。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</a:p>
          <a:p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——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吴佩孚军武昌守将刘玉春</a:t>
            </a:r>
          </a:p>
        </p:txBody>
      </p:sp>
      <p:pic>
        <p:nvPicPr>
          <p:cNvPr id="2" name="图片 1" descr="曹渊（清晰）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-635" y="2726055"/>
            <a:ext cx="6087110" cy="413194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087110" y="471170"/>
            <a:ext cx="5805170" cy="2122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</a:rPr>
              <a:t>“天已拂晓,进城无望。</a:t>
            </a:r>
            <a:r>
              <a:rPr lang="zh-CN" altLang="en-US" sz="2800" b="1">
                <a:solidFill>
                  <a:srgbClr val="FF0000"/>
                </a:solidFill>
              </a:rPr>
              <a:t>职营伤亡将尽,</a:t>
            </a:r>
            <a:r>
              <a:rPr lang="zh-CN" altLang="en-US" sz="2800" b="1">
                <a:solidFill>
                  <a:schemeClr val="bg1"/>
                </a:solidFill>
              </a:rPr>
              <a:t>现存十余人。但</a:t>
            </a:r>
            <a:r>
              <a:rPr lang="zh-CN" altLang="en-US" sz="2800" b="1">
                <a:solidFill>
                  <a:srgbClr val="FF0000"/>
                </a:solidFill>
              </a:rPr>
              <a:t>革命军人有进无退</a:t>
            </a:r>
            <a:r>
              <a:rPr lang="zh-CN" altLang="en-US" sz="2800" b="1">
                <a:solidFill>
                  <a:schemeClr val="bg1"/>
                </a:solidFill>
              </a:rPr>
              <a:t>, 如何处置,请指示。”</a:t>
            </a:r>
          </a:p>
          <a:p>
            <a:r>
              <a:rPr lang="en-US" altLang="zh-CN" sz="2800" b="1" dirty="0">
                <a:solidFill>
                  <a:schemeClr val="bg1"/>
                </a:solidFill>
              </a:rPr>
              <a:t>           </a:t>
            </a:r>
            <a:r>
              <a:rPr lang="en-US" altLang="zh-CN" sz="2000" b="1" dirty="0">
                <a:solidFill>
                  <a:schemeClr val="bg1"/>
                </a:solidFill>
              </a:rPr>
              <a:t>                    ——</a:t>
            </a:r>
            <a:r>
              <a:rPr lang="zh-CN" altLang="en-US" sz="2000" b="1">
                <a:solidFill>
                  <a:schemeClr val="bg1"/>
                </a:solidFill>
              </a:rPr>
              <a:t>曹渊牺牲前向叶挺报告</a:t>
            </a:r>
          </a:p>
          <a:p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-635" y="5597525"/>
            <a:ext cx="5960110" cy="1260475"/>
          </a:xfrm>
          <a:prstGeom prst="rect">
            <a:avLst/>
          </a:prstGeom>
          <a:solidFill>
            <a:schemeClr val="bg1">
              <a:alpha val="36000"/>
            </a:schemeClr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800" b="1"/>
              <a:t>曹渊</a:t>
            </a:r>
            <a:endParaRPr lang="zh-CN" altLang="en-US" sz="2400" b="1"/>
          </a:p>
          <a:p>
            <a:pPr algn="ctr"/>
            <a:r>
              <a:rPr lang="zh-CN" altLang="en-US" sz="2400" b="1"/>
              <a:t>黄埔一期生，叶挺独立团一营长</a:t>
            </a:r>
          </a:p>
          <a:p>
            <a:pPr algn="ctr"/>
            <a:r>
              <a:rPr lang="zh-CN" altLang="en-US" sz="2400" b="1"/>
              <a:t>武昌攻城</a:t>
            </a:r>
            <a:r>
              <a:rPr lang="en-US" altLang="zh-CN" sz="2400" b="1" dirty="0"/>
              <a:t>“</a:t>
            </a:r>
            <a:r>
              <a:rPr lang="zh-CN" altLang="en-US" sz="2400" b="1"/>
              <a:t>奋勇队</a:t>
            </a:r>
            <a:r>
              <a:rPr lang="en-US" altLang="zh-CN" sz="2400" b="1" dirty="0"/>
              <a:t>”</a:t>
            </a:r>
            <a:r>
              <a:rPr lang="zh-CN" altLang="en-US" sz="2400" b="1">
                <a:solidFill>
                  <a:schemeClr val="tx1"/>
                </a:solidFill>
              </a:rPr>
              <a:t>（敢死队）队长</a:t>
            </a:r>
          </a:p>
        </p:txBody>
      </p:sp>
      <p:sp>
        <p:nvSpPr>
          <p:cNvPr id="5" name="TextBox 25"/>
          <p:cNvSpPr txBox="1"/>
          <p:nvPr/>
        </p:nvSpPr>
        <p:spPr>
          <a:xfrm>
            <a:off x="6273165" y="4403090"/>
            <a:ext cx="5502910" cy="1076325"/>
          </a:xfrm>
          <a:prstGeom prst="rect">
            <a:avLst/>
          </a:prstGeom>
          <a:noFill/>
          <a:ln w="63500" cmpd="sng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国共合作共同领导的北伐军</a:t>
            </a:r>
          </a:p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为何能转战千里，以少胜多？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179820" y="2470928"/>
            <a:ext cx="6012180" cy="1076325"/>
          </a:xfrm>
          <a:prstGeom prst="rect">
            <a:avLst/>
          </a:prstGeom>
          <a:solidFill>
            <a:schemeClr val="tx1">
              <a:alpha val="89000"/>
            </a:schemeClr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              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固有</a:t>
            </a:r>
            <a:r>
              <a:rPr lang="zh-CN" altLang="zh-CN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其</a:t>
            </a:r>
            <a:r>
              <a:rPr lang="zh-CN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道</a:t>
            </a:r>
            <a:r>
              <a:rPr lang="zh-CN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也？</a:t>
            </a:r>
          </a:p>
          <a:p>
            <a:pPr algn="ctr"/>
            <a:endParaRPr lang="zh-CN" altLang="zh-CN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8886825" y="2398395"/>
            <a:ext cx="2774950" cy="683260"/>
          </a:xfrm>
          <a:prstGeom prst="round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-635" y="0"/>
            <a:ext cx="6087745" cy="267652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北伐期间，第一期学员共592人，而阵亡的高达300人左右；第二期学生共454人，阵亡的竟然达200人左右；第三期学生1259人，阵亡的达500人左右，第四期学生共2651人，阵亡的也有700人左右。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---《黄埔血史》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5" grpId="0" bldLvl="0" animBg="1"/>
      <p:bldP spid="7" grpId="0" bldLvl="0" animBg="1"/>
      <p:bldP spid="7" grpId="1" animBg="1"/>
      <p:bldP spid="8" grpId="0" bldLvl="0" animBg="1"/>
      <p:bldP spid="8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个 (1)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3675" y="210820"/>
            <a:ext cx="11804650" cy="643572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5852938" y="323215"/>
            <a:ext cx="767715" cy="6210935"/>
            <a:chOff x="9194" y="509"/>
            <a:chExt cx="1209" cy="9781"/>
          </a:xfrm>
        </p:grpSpPr>
        <p:pic>
          <p:nvPicPr>
            <p:cNvPr id="13" name="图片 12" descr="千库网_中国风红色标题框_元素编号12605075 (1)"/>
            <p:cNvPicPr>
              <a:picLocks noChangeAspect="1"/>
            </p:cNvPicPr>
            <p:nvPr/>
          </p:nvPicPr>
          <p:blipFill>
            <a:blip r:embed="rId4" cstate="print"/>
            <a:srcRect l="14238" t="19211" r="14218" b="19116"/>
            <a:stretch>
              <a:fillRect/>
            </a:stretch>
          </p:blipFill>
          <p:spPr>
            <a:xfrm rot="5400000">
              <a:off x="4908" y="4795"/>
              <a:ext cx="9781" cy="1209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9337" y="1393"/>
              <a:ext cx="1066" cy="883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</a:rPr>
                <a:t>各地工农革命运动蓬勃发展</a:t>
              </a:r>
            </a:p>
          </p:txBody>
        </p:sp>
      </p:grpSp>
      <p:pic>
        <p:nvPicPr>
          <p:cNvPr id="5" name="图片 4" descr="千库网_红色绸子布飘浮红绸布_元素编号11749910 (1)"/>
          <p:cNvPicPr>
            <a:picLocks noChangeAspect="1"/>
          </p:cNvPicPr>
          <p:nvPr/>
        </p:nvPicPr>
        <p:blipFill>
          <a:blip r:embed="rId5" cstate="print"/>
          <a:srcRect r="63967" b="65422"/>
          <a:stretch>
            <a:fillRect/>
          </a:stretch>
        </p:blipFill>
        <p:spPr>
          <a:xfrm>
            <a:off x="193675" y="210820"/>
            <a:ext cx="1522095" cy="1460500"/>
          </a:xfrm>
          <a:prstGeom prst="rect">
            <a:avLst/>
          </a:prstGeom>
        </p:spPr>
      </p:pic>
      <p:pic>
        <p:nvPicPr>
          <p:cNvPr id="6" name="图片 5" descr="千库网_红色绸子布飘浮红绸布_元素编号11749910 (1)"/>
          <p:cNvPicPr>
            <a:picLocks noChangeAspect="1"/>
          </p:cNvPicPr>
          <p:nvPr/>
        </p:nvPicPr>
        <p:blipFill>
          <a:blip r:embed="rId5" cstate="print"/>
          <a:srcRect l="61744" b="65133"/>
          <a:stretch>
            <a:fillRect/>
          </a:stretch>
        </p:blipFill>
        <p:spPr>
          <a:xfrm>
            <a:off x="10460990" y="210820"/>
            <a:ext cx="1504315" cy="146050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2374265" y="250190"/>
            <a:ext cx="2345055" cy="607060"/>
            <a:chOff x="3599" y="509"/>
            <a:chExt cx="3693" cy="956"/>
          </a:xfrm>
        </p:grpSpPr>
        <p:pic>
          <p:nvPicPr>
            <p:cNvPr id="7" name="图片 6" descr="千库网_红色中国风边框标题框_元素编号12438329 (1)"/>
            <p:cNvPicPr>
              <a:picLocks noChangeAspect="1"/>
            </p:cNvPicPr>
            <p:nvPr/>
          </p:nvPicPr>
          <p:blipFill>
            <a:blip r:embed="rId6" cstate="print"/>
            <a:srcRect l="2311" t="39426" r="2260" b="39569"/>
            <a:stretch>
              <a:fillRect/>
            </a:stretch>
          </p:blipFill>
          <p:spPr>
            <a:xfrm>
              <a:off x="3599" y="509"/>
              <a:ext cx="3415" cy="957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3968" y="552"/>
              <a:ext cx="3325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000" b="1">
                  <a:solidFill>
                    <a:srgbClr val="C00000"/>
                  </a:solidFill>
                </a:rPr>
                <a:t>农民运动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686675" y="250190"/>
            <a:ext cx="2345690" cy="607695"/>
            <a:chOff x="3599" y="509"/>
            <a:chExt cx="3694" cy="957"/>
          </a:xfrm>
        </p:grpSpPr>
        <p:pic>
          <p:nvPicPr>
            <p:cNvPr id="11" name="图片 10" descr="千库网_红色中国风边框标题框_元素编号12438329 (1)"/>
            <p:cNvPicPr>
              <a:picLocks noChangeAspect="1"/>
            </p:cNvPicPr>
            <p:nvPr/>
          </p:nvPicPr>
          <p:blipFill>
            <a:blip r:embed="rId6" cstate="print"/>
            <a:srcRect l="2311" t="39426" r="2260" b="39569"/>
            <a:stretch>
              <a:fillRect/>
            </a:stretch>
          </p:blipFill>
          <p:spPr>
            <a:xfrm>
              <a:off x="3599" y="509"/>
              <a:ext cx="3415" cy="95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3968" y="552"/>
              <a:ext cx="3325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000" b="1">
                  <a:solidFill>
                    <a:srgbClr val="C00000"/>
                  </a:solidFill>
                </a:rPr>
                <a:t>工人运动</a:t>
              </a: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1866900" y="6186170"/>
            <a:ext cx="32677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湘乡农民协会宣传画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7" cstate="print"/>
          <a:srcRect r="1838"/>
          <a:stretch>
            <a:fillRect/>
          </a:stretch>
        </p:blipFill>
        <p:spPr>
          <a:xfrm>
            <a:off x="3696970" y="3742055"/>
            <a:ext cx="2102485" cy="2444115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grpSp>
        <p:nvGrpSpPr>
          <p:cNvPr id="40" name="组合 39"/>
          <p:cNvGrpSpPr/>
          <p:nvPr/>
        </p:nvGrpSpPr>
        <p:grpSpPr>
          <a:xfrm>
            <a:off x="374015" y="1119505"/>
            <a:ext cx="2393315" cy="1954530"/>
            <a:chOff x="487" y="2339"/>
            <a:chExt cx="3769" cy="3078"/>
          </a:xfrm>
        </p:grpSpPr>
        <p:sp>
          <p:nvSpPr>
            <p:cNvPr id="25" name="文本框 24"/>
            <p:cNvSpPr txBox="1"/>
            <p:nvPr/>
          </p:nvSpPr>
          <p:spPr>
            <a:xfrm>
              <a:off x="487" y="4789"/>
              <a:ext cx="2043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>
                  <a:latin typeface="华文中宋" panose="02010600040101010101" charset="-122"/>
                  <a:ea typeface="华文中宋" panose="02010600040101010101" charset="-122"/>
                </a:rPr>
                <a:t>1926.11</a:t>
              </a: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793" y="3278"/>
              <a:ext cx="3393" cy="1475"/>
              <a:chOff x="793" y="3156"/>
              <a:chExt cx="3760" cy="1475"/>
            </a:xfrm>
          </p:grpSpPr>
          <p:cxnSp>
            <p:nvCxnSpPr>
              <p:cNvPr id="28" name="直接连接符 27"/>
              <p:cNvCxnSpPr/>
              <p:nvPr/>
            </p:nvCxnSpPr>
            <p:spPr>
              <a:xfrm flipV="1">
                <a:off x="793" y="4622"/>
                <a:ext cx="3760" cy="9"/>
              </a:xfrm>
              <a:prstGeom prst="line">
                <a:avLst/>
              </a:prstGeom>
              <a:ln w="15875">
                <a:solidFill>
                  <a:schemeClr val="accent4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 flipV="1">
                <a:off x="793" y="3898"/>
                <a:ext cx="3760" cy="9"/>
              </a:xfrm>
              <a:prstGeom prst="line">
                <a:avLst/>
              </a:prstGeom>
              <a:ln w="15875">
                <a:solidFill>
                  <a:schemeClr val="accent4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 flipV="1">
                <a:off x="793" y="3156"/>
                <a:ext cx="3760" cy="9"/>
              </a:xfrm>
              <a:prstGeom prst="line">
                <a:avLst/>
              </a:prstGeom>
              <a:ln w="15875">
                <a:solidFill>
                  <a:schemeClr val="accent4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文本框 36"/>
            <p:cNvSpPr txBox="1"/>
            <p:nvPr/>
          </p:nvSpPr>
          <p:spPr>
            <a:xfrm>
              <a:off x="2448" y="4780"/>
              <a:ext cx="1808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>
                  <a:latin typeface="华文中宋" panose="02010600040101010101" charset="-122"/>
                  <a:ea typeface="华文中宋" panose="02010600040101010101" charset="-122"/>
                </a:rPr>
                <a:t>1927.1</a:t>
              </a:r>
            </a:p>
          </p:txBody>
        </p:sp>
        <p:sp>
          <p:nvSpPr>
            <p:cNvPr id="38" name="矩形 37"/>
            <p:cNvSpPr/>
            <p:nvPr/>
          </p:nvSpPr>
          <p:spPr>
            <a:xfrm>
              <a:off x="1103" y="3408"/>
              <a:ext cx="962" cy="13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 38"/>
            <p:cNvSpPr/>
            <p:nvPr/>
          </p:nvSpPr>
          <p:spPr>
            <a:xfrm>
              <a:off x="2792" y="2339"/>
              <a:ext cx="1048" cy="239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1" name="文本框 40"/>
          <p:cNvSpPr txBox="1"/>
          <p:nvPr/>
        </p:nvSpPr>
        <p:spPr>
          <a:xfrm>
            <a:off x="290195" y="3074035"/>
            <a:ext cx="2710180" cy="460375"/>
          </a:xfrm>
          <a:prstGeom prst="rect">
            <a:avLst/>
          </a:prstGeom>
          <a:solidFill>
            <a:schemeClr val="bg2">
              <a:alpha val="48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黑体" panose="02010609060101010101" pitchFamily="2" charset="-122"/>
                <a:ea typeface="黑体" panose="02010609060101010101" pitchFamily="2" charset="-122"/>
              </a:rPr>
              <a:t>湖南农民协会会员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777240" y="1797685"/>
            <a:ext cx="6457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</a:rPr>
              <a:t>107</a:t>
            </a:r>
          </a:p>
          <a:p>
            <a:r>
              <a:rPr lang="en-US" altLang="zh-CN" sz="2400" b="1">
                <a:solidFill>
                  <a:schemeClr val="bg1"/>
                </a:solidFill>
              </a:rPr>
              <a:t> </a:t>
            </a:r>
            <a:r>
              <a:rPr lang="zh-CN" altLang="en-US" sz="2400" b="1">
                <a:solidFill>
                  <a:schemeClr val="bg1"/>
                </a:solidFill>
              </a:rPr>
              <a:t>万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1867535" y="1417320"/>
            <a:ext cx="6661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</a:rPr>
              <a:t>200</a:t>
            </a:r>
          </a:p>
          <a:p>
            <a:r>
              <a:rPr lang="en-US" altLang="zh-CN" sz="2400" b="1">
                <a:solidFill>
                  <a:schemeClr val="bg1"/>
                </a:solidFill>
              </a:rPr>
              <a:t> </a:t>
            </a:r>
            <a:r>
              <a:rPr lang="zh-CN" altLang="en-US" sz="2400" b="1">
                <a:solidFill>
                  <a:schemeClr val="bg1"/>
                </a:solidFill>
              </a:rPr>
              <a:t>万</a:t>
            </a:r>
          </a:p>
        </p:txBody>
      </p:sp>
      <p:grpSp>
        <p:nvGrpSpPr>
          <p:cNvPr id="44" name="组合 43"/>
          <p:cNvGrpSpPr/>
          <p:nvPr/>
        </p:nvGrpSpPr>
        <p:grpSpPr>
          <a:xfrm>
            <a:off x="3254375" y="1136015"/>
            <a:ext cx="2510155" cy="1932305"/>
            <a:chOff x="670" y="2365"/>
            <a:chExt cx="3953" cy="3043"/>
          </a:xfrm>
        </p:grpSpPr>
        <p:sp>
          <p:nvSpPr>
            <p:cNvPr id="45" name="文本框 44"/>
            <p:cNvSpPr txBox="1"/>
            <p:nvPr/>
          </p:nvSpPr>
          <p:spPr>
            <a:xfrm>
              <a:off x="670" y="4780"/>
              <a:ext cx="2043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>
                  <a:latin typeface="华文中宋" panose="02010600040101010101" charset="-122"/>
                  <a:ea typeface="华文中宋" panose="02010600040101010101" charset="-122"/>
                </a:rPr>
                <a:t>1926.7</a:t>
              </a:r>
            </a:p>
          </p:txBody>
        </p:sp>
        <p:grpSp>
          <p:nvGrpSpPr>
            <p:cNvPr id="46" name="组合 45"/>
            <p:cNvGrpSpPr/>
            <p:nvPr/>
          </p:nvGrpSpPr>
          <p:grpSpPr>
            <a:xfrm>
              <a:off x="793" y="3278"/>
              <a:ext cx="3393" cy="1475"/>
              <a:chOff x="793" y="3156"/>
              <a:chExt cx="3760" cy="1475"/>
            </a:xfrm>
          </p:grpSpPr>
          <p:cxnSp>
            <p:nvCxnSpPr>
              <p:cNvPr id="47" name="直接连接符 46"/>
              <p:cNvCxnSpPr/>
              <p:nvPr/>
            </p:nvCxnSpPr>
            <p:spPr>
              <a:xfrm flipV="1">
                <a:off x="793" y="4622"/>
                <a:ext cx="3760" cy="9"/>
              </a:xfrm>
              <a:prstGeom prst="line">
                <a:avLst/>
              </a:prstGeom>
              <a:ln w="15875">
                <a:solidFill>
                  <a:schemeClr val="accent4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/>
              <p:cNvCxnSpPr/>
              <p:nvPr/>
            </p:nvCxnSpPr>
            <p:spPr>
              <a:xfrm flipV="1">
                <a:off x="793" y="3898"/>
                <a:ext cx="3760" cy="9"/>
              </a:xfrm>
              <a:prstGeom prst="line">
                <a:avLst/>
              </a:prstGeom>
              <a:ln w="15875">
                <a:solidFill>
                  <a:schemeClr val="accent4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/>
              <p:cNvCxnSpPr/>
              <p:nvPr/>
            </p:nvCxnSpPr>
            <p:spPr>
              <a:xfrm flipV="1">
                <a:off x="793" y="3156"/>
                <a:ext cx="3760" cy="9"/>
              </a:xfrm>
              <a:prstGeom prst="line">
                <a:avLst/>
              </a:prstGeom>
              <a:ln w="15875">
                <a:solidFill>
                  <a:schemeClr val="accent4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文本框 49"/>
            <p:cNvSpPr txBox="1"/>
            <p:nvPr/>
          </p:nvSpPr>
          <p:spPr>
            <a:xfrm>
              <a:off x="2448" y="4780"/>
              <a:ext cx="2175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>
                  <a:latin typeface="华文中宋" panose="02010600040101010101" charset="-122"/>
                  <a:ea typeface="华文中宋" panose="02010600040101010101" charset="-122"/>
                </a:rPr>
                <a:t>1926.11</a:t>
              </a:r>
            </a:p>
          </p:txBody>
        </p:sp>
        <p:sp>
          <p:nvSpPr>
            <p:cNvPr id="51" name="矩形 50"/>
            <p:cNvSpPr/>
            <p:nvPr/>
          </p:nvSpPr>
          <p:spPr>
            <a:xfrm>
              <a:off x="1103" y="4252"/>
              <a:ext cx="1015" cy="48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矩形 51"/>
            <p:cNvSpPr/>
            <p:nvPr/>
          </p:nvSpPr>
          <p:spPr>
            <a:xfrm>
              <a:off x="2713" y="2365"/>
              <a:ext cx="1127" cy="237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3" name="文本框 52"/>
          <p:cNvSpPr txBox="1"/>
          <p:nvPr/>
        </p:nvSpPr>
        <p:spPr>
          <a:xfrm>
            <a:off x="3089275" y="3068320"/>
            <a:ext cx="2710180" cy="460375"/>
          </a:xfrm>
          <a:prstGeom prst="rect">
            <a:avLst/>
          </a:prstGeom>
          <a:solidFill>
            <a:schemeClr val="bg2">
              <a:alpha val="48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黑体" panose="02010609060101010101" pitchFamily="2" charset="-122"/>
                <a:ea typeface="黑体" panose="02010609060101010101" pitchFamily="2" charset="-122"/>
              </a:rPr>
              <a:t>湖北农民协会会员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3381375" y="2247265"/>
            <a:ext cx="117030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b="1">
                <a:solidFill>
                  <a:schemeClr val="bg1"/>
                </a:solidFill>
              </a:rPr>
              <a:t>  </a:t>
            </a:r>
            <a:r>
              <a:rPr lang="en-US" altLang="zh-CN" sz="2400" b="1" spc="-100">
                <a:solidFill>
                  <a:schemeClr val="bg1"/>
                </a:solidFill>
                <a:uFillTx/>
              </a:rPr>
              <a:t>3</a:t>
            </a:r>
            <a:r>
              <a:rPr lang="zh-CN" altLang="en-US" sz="2400" b="1" spc="-100">
                <a:solidFill>
                  <a:schemeClr val="bg1"/>
                </a:solidFill>
                <a:uFillTx/>
              </a:rPr>
              <a:t>万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4621530" y="1457325"/>
            <a:ext cx="645795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</a:rPr>
              <a:t> </a:t>
            </a:r>
            <a:r>
              <a:rPr lang="en-US" altLang="zh-CN" sz="2600" b="1">
                <a:solidFill>
                  <a:schemeClr val="bg1"/>
                </a:solidFill>
              </a:rPr>
              <a:t>20</a:t>
            </a:r>
          </a:p>
          <a:p>
            <a:r>
              <a:rPr lang="en-US" altLang="zh-CN" sz="2600" b="1">
                <a:solidFill>
                  <a:schemeClr val="bg1"/>
                </a:solidFill>
              </a:rPr>
              <a:t> </a:t>
            </a:r>
            <a:r>
              <a:rPr lang="zh-CN" altLang="en-US" sz="2600" b="1">
                <a:solidFill>
                  <a:schemeClr val="bg1"/>
                </a:solidFill>
              </a:rPr>
              <a:t>万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6690360" y="6135370"/>
            <a:ext cx="54578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>
                <a:latin typeface="华文中宋" panose="02010600040101010101" charset="-122"/>
                <a:ea typeface="华文中宋" panose="02010600040101010101" charset="-122"/>
              </a:rPr>
              <a:t>上海第三次武装起义时的工人纠察队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6808470" y="1174115"/>
            <a:ext cx="3303270" cy="2091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600" b="1" spc="-100">
                <a:solidFill>
                  <a:schemeClr val="tx1"/>
                </a:solidFill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   </a:t>
            </a:r>
            <a:r>
              <a:rPr lang="zh-CN" altLang="en-US" sz="2600" b="1" spc="-100">
                <a:solidFill>
                  <a:schemeClr val="tx1"/>
                </a:solidFill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1927年3月21日，上海工人第三次武装起义取得胜利，书写了中国工人运动史上光辉的一页。</a:t>
            </a:r>
          </a:p>
        </p:txBody>
      </p:sp>
      <p:pic>
        <p:nvPicPr>
          <p:cNvPr id="60" name="图片 5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081260" y="1301750"/>
            <a:ext cx="1774825" cy="2226310"/>
          </a:xfrm>
          <a:prstGeom prst="ellipse">
            <a:avLst/>
          </a:prstGeom>
          <a:ln w="12700">
            <a:solidFill>
              <a:srgbClr val="EEACC2"/>
            </a:solidFill>
          </a:ln>
        </p:spPr>
      </p:pic>
      <p:pic>
        <p:nvPicPr>
          <p:cNvPr id="14" name="图片 13" descr="22 (1)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0195" y="3745230"/>
            <a:ext cx="3352800" cy="2440940"/>
          </a:xfrm>
          <a:prstGeom prst="rect">
            <a:avLst/>
          </a:prstGeom>
        </p:spPr>
      </p:pic>
      <p:pic>
        <p:nvPicPr>
          <p:cNvPr id="65" name="图片 64" descr="红旗"/>
          <p:cNvPicPr>
            <a:picLocks noChangeAspect="1"/>
          </p:cNvPicPr>
          <p:nvPr/>
        </p:nvPicPr>
        <p:blipFill>
          <a:blip r:embed="rId10" cstate="print"/>
          <a:srcRect b="21769"/>
          <a:stretch>
            <a:fillRect/>
          </a:stretch>
        </p:blipFill>
        <p:spPr>
          <a:xfrm>
            <a:off x="251460" y="3534410"/>
            <a:ext cx="840740" cy="951230"/>
          </a:xfrm>
          <a:prstGeom prst="rect">
            <a:avLst/>
          </a:prstGeom>
        </p:spPr>
      </p:pic>
      <p:pic>
        <p:nvPicPr>
          <p:cNvPr id="15" name="图片 14" descr="23 (1)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855200" y="3700145"/>
            <a:ext cx="2059305" cy="2434590"/>
          </a:xfrm>
          <a:prstGeom prst="rect">
            <a:avLst/>
          </a:prstGeom>
        </p:spPr>
      </p:pic>
      <p:pic>
        <p:nvPicPr>
          <p:cNvPr id="64" name="图片 63" descr="红旗"/>
          <p:cNvPicPr>
            <a:picLocks noChangeAspect="1"/>
          </p:cNvPicPr>
          <p:nvPr/>
        </p:nvPicPr>
        <p:blipFill>
          <a:blip r:embed="rId12" cstate="print"/>
          <a:srcRect b="21769"/>
          <a:stretch>
            <a:fillRect/>
          </a:stretch>
        </p:blipFill>
        <p:spPr>
          <a:xfrm flipH="1">
            <a:off x="11107420" y="3528695"/>
            <a:ext cx="857885" cy="951230"/>
          </a:xfrm>
          <a:prstGeom prst="rect">
            <a:avLst/>
          </a:prstGeom>
        </p:spPr>
      </p:pic>
      <p:pic>
        <p:nvPicPr>
          <p:cNvPr id="16" name="图片 15" descr="24 (1)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638925" y="3700780"/>
            <a:ext cx="3183255" cy="24345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1" grpId="0" bldLvl="0" animBg="1"/>
      <p:bldP spid="53" grpId="0" bldLvl="0" animBg="1"/>
      <p:bldP spid="57" grpId="0"/>
      <p:bldP spid="5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文本框 2"/>
          <p:cNvSpPr txBox="1"/>
          <p:nvPr/>
        </p:nvSpPr>
        <p:spPr>
          <a:xfrm>
            <a:off x="-1" y="0"/>
            <a:ext cx="12192001" cy="769441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b="1" dirty="0" smtClean="0">
                <a:solidFill>
                  <a:srgbClr val="1D41D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Normal" charset="0"/>
              </a:rPr>
              <a:t>              </a:t>
            </a:r>
            <a:r>
              <a:rPr lang="zh-CN" altLang="en-US" sz="4400" b="1" dirty="0" smtClean="0">
                <a:solidFill>
                  <a:srgbClr val="1D41D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Normal" charset="0"/>
              </a:rPr>
              <a:t>北</a:t>
            </a:r>
            <a:r>
              <a:rPr lang="zh-CN" altLang="en-US" sz="4400" b="1" dirty="0">
                <a:solidFill>
                  <a:srgbClr val="1D41D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Normal" charset="0"/>
              </a:rPr>
              <a:t>伐战争中的另一个战场</a:t>
            </a:r>
            <a:r>
              <a:rPr lang="en-US" altLang="zh-CN" sz="4400" b="1" dirty="0">
                <a:solidFill>
                  <a:srgbClr val="1D41D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Normal" charset="0"/>
              </a:rPr>
              <a:t>——</a:t>
            </a:r>
            <a:r>
              <a:rPr lang="zh-CN" altLang="en-US" sz="4400" b="1" dirty="0">
                <a:solidFill>
                  <a:srgbClr val="1D41D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Normal" charset="0"/>
              </a:rPr>
              <a:t>宣传</a:t>
            </a:r>
            <a:r>
              <a:rPr lang="zh-CN" altLang="en-US" sz="4400" b="1" dirty="0" smtClean="0">
                <a:solidFill>
                  <a:srgbClr val="1D41D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Normal" charset="0"/>
              </a:rPr>
              <a:t>战</a:t>
            </a:r>
            <a:endParaRPr lang="zh-CN" altLang="en-US" sz="4400" b="1" dirty="0">
              <a:solidFill>
                <a:srgbClr val="1D41D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Normal" charset="0"/>
            </a:endParaRPr>
          </a:p>
        </p:txBody>
      </p:sp>
      <p:sp>
        <p:nvSpPr>
          <p:cNvPr id="22532" name="文本框 4"/>
          <p:cNvSpPr txBox="1"/>
          <p:nvPr/>
        </p:nvSpPr>
        <p:spPr>
          <a:xfrm>
            <a:off x="0" y="733246"/>
            <a:ext cx="12192000" cy="5570756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r>
              <a:rPr lang="zh-CN" altLang="en-US" sz="3600" dirty="0" smtClean="0">
                <a:latin typeface="楷体" panose="02010609060101010101" charset="-122"/>
                <a:ea typeface="楷体" panose="02010609060101010101" charset="-122"/>
                <a:sym typeface="思源黑体 CN Normal" charset="0"/>
              </a:rPr>
              <a:t>   </a:t>
            </a:r>
            <a:r>
              <a:rPr lang="zh-CN" altLang="en-US" sz="3600" b="1" dirty="0" smtClean="0">
                <a:latin typeface="楷体" panose="02010609060101010101" charset="-122"/>
                <a:ea typeface="楷体" panose="02010609060101010101" charset="-122"/>
                <a:sym typeface="思源黑体 CN Normal" charset="0"/>
              </a:rPr>
              <a:t>最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思源黑体 CN Normal" charset="0"/>
              </a:rPr>
              <a:t>触目者为宣传品。宣传品种类很多，大别之为文字与图画两种。文字有印刷在墙壁者，以孙中山遗嘱和建国大纲并国民党两次代表大会议决案为多，蓝底白字，鲜艳夺目，比什么广生行双妹牌香水，或仁丹胡子牌的广告还要好看。这都是带有永久性质，所以特别加工装设。听说单这项宣传，花去五千块钱。此外各党部、各军政治部、各团体，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思源黑体 CN Normal" charset="0"/>
              </a:rPr>
              <a:t>宣传品满街都是</a:t>
            </a:r>
            <a:r>
              <a:rPr lang="en-US" altLang="zh-CN" sz="3600" b="1" dirty="0" smtClean="0">
                <a:latin typeface="楷体" panose="02010609060101010101" charset="-122"/>
                <a:ea typeface="楷体" panose="02010609060101010101" charset="-122"/>
                <a:sym typeface="思源黑体 CN Normal" charset="0"/>
              </a:rPr>
              <a:t>···</a:t>
            </a:r>
            <a:r>
              <a:rPr lang="zh-CN" altLang="en-US" sz="3600" b="1" dirty="0" smtClean="0">
                <a:latin typeface="楷体" panose="02010609060101010101" charset="-122"/>
                <a:ea typeface="楷体" panose="02010609060101010101" charset="-122"/>
                <a:sym typeface="思源黑体 CN Normal" charset="0"/>
              </a:rPr>
              <a:t>不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思源黑体 CN Normal" charset="0"/>
              </a:rPr>
              <a:t>知不觉大家都受这些空气笼罩起来，所以什么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思源黑体 CN Normal" charset="0"/>
              </a:rPr>
              <a:t>“打倒军阀”，“打倒帝国主义”，“打倒资本家”，举凡东洋车夫以及几岁小孩子都可以叫得</a:t>
            </a:r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思源黑体 CN Normal" charset="0"/>
              </a:rPr>
              <a:t>出</a:t>
            </a:r>
            <a:r>
              <a:rPr lang="zh-CN" altLang="en-US" sz="3600" b="1" dirty="0" smtClean="0">
                <a:latin typeface="楷体" panose="02010609060101010101" charset="-122"/>
                <a:ea typeface="楷体" panose="02010609060101010101" charset="-122"/>
                <a:sym typeface="思源黑体 CN Normal" charset="0"/>
              </a:rPr>
              <a:t>。</a:t>
            </a:r>
            <a:endParaRPr lang="zh-CN" altLang="en-US" sz="36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pPr algn="r"/>
            <a:r>
              <a:rPr lang="zh-CN" altLang="en-US" sz="3200" b="1" dirty="0" smtClean="0">
                <a:latin typeface="楷体" panose="02010609060101010101" charset="-122"/>
                <a:ea typeface="楷体" panose="02010609060101010101" charset="-122"/>
                <a:sym typeface="思源黑体 CN Normal" charset="0"/>
              </a:rPr>
              <a:t> 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  <a:sym typeface="思源黑体 CN Normal" charset="0"/>
              </a:rPr>
              <a:t>——冷观（《大公报》记者）：《南行视察记》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sym typeface="思源黑体 CN Norm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文本框 120833"/>
          <p:cNvSpPr txBox="1"/>
          <p:nvPr/>
        </p:nvSpPr>
        <p:spPr>
          <a:xfrm>
            <a:off x="585153" y="5872798"/>
            <a:ext cx="11020425" cy="98488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t">
            <a:spAutoFit/>
          </a:bodyPr>
          <a:lstStyle/>
          <a:p>
            <a:pPr algn="ctr">
              <a:buFontTx/>
            </a:pPr>
            <a:r>
              <a:rPr lang="en-US" altLang="zh-CN" sz="3200" b="1" u="none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1927</a:t>
            </a:r>
            <a:r>
              <a:rPr lang="zh-CN" altLang="en-US" sz="3200" b="1" u="none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年元旦武汉各界群众集会庆祝北伐胜利及国民政府从广州</a:t>
            </a:r>
          </a:p>
          <a:p>
            <a:pPr algn="ctr">
              <a:buFontTx/>
            </a:pPr>
            <a:r>
              <a:rPr lang="zh-CN" altLang="en-US" sz="3200" b="1" u="none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迁至武汉</a:t>
            </a:r>
          </a:p>
        </p:txBody>
      </p:sp>
      <p:pic>
        <p:nvPicPr>
          <p:cNvPr id="120835" name="图片 120834" descr="w"/>
          <p:cNvPicPr>
            <a:picLocks noChangeAspect="1"/>
          </p:cNvPicPr>
          <p:nvPr/>
        </p:nvPicPr>
        <p:blipFill>
          <a:blip r:embed="rId2" cstate="print">
            <a:lum contrast="6000"/>
          </a:blip>
          <a:stretch>
            <a:fillRect/>
          </a:stretch>
        </p:blipFill>
        <p:spPr>
          <a:xfrm>
            <a:off x="0" y="635"/>
            <a:ext cx="12191365" cy="56749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5495" y="2045970"/>
            <a:ext cx="6353175" cy="38684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5865223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223819" y="5193665"/>
            <a:ext cx="5685606" cy="132207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学  史（叁）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6174740" y="549275"/>
            <a:ext cx="5734685" cy="163004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</a:ln>
          <a:effectLst>
            <a:outerShdw dist="35921" dir="189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 smtClean="0">
                <a:solidFill>
                  <a:srgbClr val="FF0000"/>
                </a:solidFill>
                <a:latin typeface="华文行楷" panose="02010800040101010101" charset="-122"/>
                <a:ea typeface="华文行楷" panose="02010800040101010101" charset="-122"/>
              </a:rPr>
              <a:t>同室操戈  前路漫漫</a:t>
            </a:r>
            <a:endParaRPr lang="zh-CN" altLang="en-US" sz="4000" b="1" dirty="0">
              <a:solidFill>
                <a:srgbClr val="FF0000"/>
              </a:solidFill>
              <a:latin typeface="华文行楷" panose="02010800040101010101" charset="-122"/>
              <a:ea typeface="华文行楷" panose="02010800040101010101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4000" b="1" dirty="0">
                <a:solidFill>
                  <a:srgbClr val="FF0000"/>
                </a:solidFill>
                <a:latin typeface="华文行楷" panose="02010800040101010101" charset="-122"/>
                <a:ea typeface="华文行楷" panose="02010800040101010101" charset="-122"/>
              </a:rPr>
              <a:t>     ——</a:t>
            </a:r>
            <a:r>
              <a:rPr lang="zh-CN" altLang="en-US" sz="4000" b="1" dirty="0">
                <a:solidFill>
                  <a:srgbClr val="FF0000"/>
                </a:solidFill>
                <a:latin typeface="华文行楷" panose="02010800040101010101" charset="-122"/>
                <a:ea typeface="华文行楷" panose="02010800040101010101" charset="-122"/>
              </a:rPr>
              <a:t>国共离心成仇敌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86697" y="208665"/>
            <a:ext cx="1137100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 smtClean="0"/>
              <a:t>    革命不成不回家</a:t>
            </a:r>
            <a:endParaRPr lang="en-US" altLang="zh-CN" sz="32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3200" b="1" dirty="0" smtClean="0"/>
              <a:t>父母大人：</a:t>
            </a:r>
          </a:p>
          <a:p>
            <a:r>
              <a:rPr lang="zh-CN" altLang="en-US" sz="3200" b="1" dirty="0" smtClean="0"/>
              <a:t>        凤翠母女此次来汉，未能见上一面，心中定会十分难受。</a:t>
            </a:r>
            <a:r>
              <a:rPr lang="en-US" altLang="zh-CN" sz="3200" b="1" dirty="0" smtClean="0"/>
              <a:t>……</a:t>
            </a:r>
            <a:r>
              <a:rPr lang="zh-CN" altLang="en-US" sz="3200" b="1" dirty="0" smtClean="0"/>
              <a:t>儿何尝不思念着骨肉的团聚，儿何尝不眷恋着家庭的亲密，但烈士殷红的血迹燃起了儿的满腔怒火，乱葬岗上孤儿寡母的哭声斩断了儿的万缕归思。为了让千千万万的母亲和孩子能过上好日子，为了让白发苍苍的老人皆可享乐天年，儿已以身许国，革命不成功立誓不回家。</a:t>
            </a:r>
          </a:p>
          <a:p>
            <a:r>
              <a:rPr lang="zh-CN" altLang="en-US" sz="3200" b="1" dirty="0" smtClean="0"/>
              <a:t>                                                                                    王尔琢</a:t>
            </a:r>
          </a:p>
          <a:p>
            <a:r>
              <a:rPr lang="en-US" altLang="zh-CN" sz="3200" b="1" dirty="0" smtClean="0"/>
              <a:t>                                                                                1927</a:t>
            </a:r>
            <a:r>
              <a:rPr lang="zh-CN" altLang="en-US" sz="3200" b="1" dirty="0" smtClean="0"/>
              <a:t>年</a:t>
            </a:r>
            <a:r>
              <a:rPr lang="en-US" altLang="zh-CN" sz="3200" b="1" dirty="0" smtClean="0"/>
              <a:t>5</a:t>
            </a:r>
            <a:r>
              <a:rPr lang="zh-CN" altLang="en-US" sz="3200" b="1" dirty="0" smtClean="0"/>
              <a:t>月</a:t>
            </a:r>
            <a:endParaRPr lang="zh-CN" altLang="en-US" sz="32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>
            <a:hlinkClick r:id="rId3" action="ppaction://hlinksldjump"/>
          </p:cNvPr>
          <p:cNvSpPr/>
          <p:nvPr/>
        </p:nvSpPr>
        <p:spPr>
          <a:xfrm>
            <a:off x="516192" y="5123546"/>
            <a:ext cx="11208776" cy="120032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600" b="1" dirty="0" smtClean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3600" b="1" dirty="0" smtClean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）“烈士殷红的血迹”、“乱葬岗上孤儿寡母的哭声” 局势发生了什么变化</a:t>
            </a:r>
            <a:r>
              <a:rPr lang="en-US" altLang="zh-CN" sz="36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?</a:t>
            </a:r>
            <a:r>
              <a:rPr lang="zh-CN" altLang="en-US" sz="3600" b="1" dirty="0" smtClean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冷少农、王尔琢的命运如何？</a:t>
            </a:r>
            <a:endParaRPr lang="zh-CN" altLang="en-US" sz="36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12065"/>
            <a:ext cx="5013960" cy="6870065"/>
          </a:xfrm>
          <a:prstGeom prst="rect">
            <a:avLst/>
          </a:prstGeom>
        </p:spPr>
      </p:pic>
      <p:sp>
        <p:nvSpPr>
          <p:cNvPr id="5" name="TextBox 25"/>
          <p:cNvSpPr txBox="1"/>
          <p:nvPr/>
        </p:nvSpPr>
        <p:spPr>
          <a:xfrm>
            <a:off x="407035" y="789454"/>
            <a:ext cx="1947545" cy="1754326"/>
          </a:xfrm>
          <a:prstGeom prst="rect">
            <a:avLst/>
          </a:prstGeom>
          <a:noFill/>
          <a:ln w="63500" cmpd="sng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节节胜利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51470" y="-12065"/>
            <a:ext cx="4240530" cy="6823075"/>
          </a:xfrm>
          <a:prstGeom prst="rect">
            <a:avLst/>
          </a:prstGeom>
        </p:spPr>
      </p:pic>
      <p:sp>
        <p:nvSpPr>
          <p:cNvPr id="6" name="TextBox 25"/>
          <p:cNvSpPr txBox="1"/>
          <p:nvPr/>
        </p:nvSpPr>
        <p:spPr>
          <a:xfrm>
            <a:off x="8538845" y="3190875"/>
            <a:ext cx="3376295" cy="3153410"/>
          </a:xfrm>
          <a:prstGeom prst="rect">
            <a:avLst/>
          </a:prstGeom>
          <a:noFill/>
          <a:ln w="63500" cmpd="sng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endParaRPr lang="zh-CN" altLang="en-US" sz="199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爆炸形 1 6"/>
          <p:cNvSpPr/>
          <p:nvPr/>
        </p:nvSpPr>
        <p:spPr>
          <a:xfrm>
            <a:off x="2354580" y="5782945"/>
            <a:ext cx="304800" cy="406400"/>
          </a:xfrm>
          <a:prstGeom prst="irregularSeal1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左右箭头 7"/>
          <p:cNvSpPr/>
          <p:nvPr/>
        </p:nvSpPr>
        <p:spPr>
          <a:xfrm rot="3480000">
            <a:off x="7399020" y="3961765"/>
            <a:ext cx="1442720" cy="222885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25"/>
          <p:cNvSpPr txBox="1"/>
          <p:nvPr/>
        </p:nvSpPr>
        <p:spPr>
          <a:xfrm>
            <a:off x="5961380" y="381000"/>
            <a:ext cx="1709420" cy="3046095"/>
          </a:xfrm>
          <a:prstGeom prst="rect">
            <a:avLst/>
          </a:prstGeom>
          <a:noFill/>
          <a:ln w="63500" cmpd="sng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广州军警突然围捕共产党，击毙百人</a:t>
            </a: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......”</a:t>
            </a:r>
          </a:p>
        </p:txBody>
      </p:sp>
      <p:sp>
        <p:nvSpPr>
          <p:cNvPr id="10" name="TextBox 25"/>
          <p:cNvSpPr txBox="1"/>
          <p:nvPr/>
        </p:nvSpPr>
        <p:spPr>
          <a:xfrm>
            <a:off x="5961380" y="4620895"/>
            <a:ext cx="1725295" cy="1568450"/>
          </a:xfrm>
          <a:prstGeom prst="rect">
            <a:avLst/>
          </a:prstGeom>
          <a:noFill/>
          <a:ln w="63500" cmpd="sng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1927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日，黄埔军校</a:t>
            </a:r>
          </a:p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清党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</a:p>
        </p:txBody>
      </p:sp>
      <p:sp>
        <p:nvSpPr>
          <p:cNvPr id="11" name="TextBox 25"/>
          <p:cNvSpPr txBox="1"/>
          <p:nvPr/>
        </p:nvSpPr>
        <p:spPr>
          <a:xfrm>
            <a:off x="9097962" y="381000"/>
            <a:ext cx="1947545" cy="1754326"/>
          </a:xfrm>
          <a:prstGeom prst="rect">
            <a:avLst/>
          </a:prstGeom>
          <a:noFill/>
          <a:ln w="63500" cmpd="sng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同室操戈</a:t>
            </a:r>
            <a:endParaRPr lang="zh-CN" altLang="en-US" sz="5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25"/>
          <p:cNvSpPr txBox="1"/>
          <p:nvPr/>
        </p:nvSpPr>
        <p:spPr>
          <a:xfrm>
            <a:off x="0" y="0"/>
            <a:ext cx="5013960" cy="7478970"/>
          </a:xfrm>
          <a:prstGeom prst="rect">
            <a:avLst/>
          </a:prstGeom>
          <a:solidFill>
            <a:schemeClr val="tx1">
              <a:alpha val="69000"/>
            </a:schemeClr>
          </a:solidFill>
          <a:ln w="63500" cmpd="sng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ctr"/>
            <a:endParaRPr lang="en-US" altLang="zh-CN" sz="8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8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8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8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8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8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36000"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7" grpId="1" animBg="1"/>
      <p:bldP spid="8" grpId="0" animBg="1"/>
      <p:bldP spid="8" grpId="1" animBg="1"/>
      <p:bldP spid="9" grpId="0" bldLvl="0" animBg="1"/>
      <p:bldP spid="10" grpId="0" bldLvl="0" animBg="1"/>
      <p:bldP spid="11" grpId="0"/>
      <p:bldP spid="12" grpId="0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个 (1)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694" y="219710"/>
            <a:ext cx="11965305" cy="643572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909185" y="293370"/>
            <a:ext cx="7025005" cy="1052830"/>
          </a:xfrm>
          <a:prstGeom prst="rect">
            <a:avLst/>
          </a:prstGeom>
          <a:solidFill>
            <a:schemeClr val="accent1">
              <a:lumMod val="20000"/>
              <a:lumOff val="80000"/>
              <a:alpha val="48000"/>
            </a:schemeClr>
          </a:solidFill>
        </p:spPr>
        <p:txBody>
          <a:bodyPr wrap="square" rtlCol="0">
            <a:spAutoFit/>
          </a:bodyPr>
          <a:lstStyle/>
          <a:p>
            <a:pPr algn="l" fontAlgn="auto">
              <a:lnSpc>
                <a:spcPts val="2500"/>
              </a:lnSpc>
            </a:pPr>
            <a:r>
              <a:rPr lang="zh-CN" altLang="en-US" sz="25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湖南农民协会提出了"</a:t>
            </a:r>
            <a:r>
              <a:rPr lang="zh-CN" altLang="en-US" sz="25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一切权力归农会</a:t>
            </a:r>
            <a:r>
              <a:rPr lang="zh-CN" altLang="en-US" sz="25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"的的口号，地主，土豪，劣绅被打倒，农会成了唯一的权力机关，封建势力被极大地遏制。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961153" y="1926015"/>
            <a:ext cx="7024370" cy="1292662"/>
          </a:xfrm>
          <a:prstGeom prst="rect">
            <a:avLst/>
          </a:prstGeom>
          <a:solidFill>
            <a:srgbClr val="F9E2EA">
              <a:alpha val="48000"/>
            </a:srgbClr>
          </a:solidFill>
        </p:spPr>
        <p:txBody>
          <a:bodyPr wrap="square" rtlCol="0">
            <a:spAutoFit/>
          </a:bodyPr>
          <a:lstStyle/>
          <a:p>
            <a:r>
              <a:rPr lang="zh-CN" altLang="zh-CN" sz="2800" b="1" dirty="0" smtClean="0"/>
              <a:t>刘少奇领导“工人收回九江英租界”</a:t>
            </a:r>
            <a:r>
              <a:rPr lang="zh-CN" altLang="en-US" sz="2800" b="1" dirty="0" smtClean="0"/>
              <a:t>；</a:t>
            </a:r>
            <a:endParaRPr lang="en-US" altLang="zh-CN" sz="2800" b="1" dirty="0" smtClean="0"/>
          </a:p>
          <a:p>
            <a:r>
              <a:rPr lang="zh-CN" altLang="en-US" sz="2500" b="1" dirty="0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上海起</a:t>
            </a:r>
            <a:r>
              <a:rPr lang="zh-CN" altLang="en-US" sz="2500" b="1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义胜利后，选举产生了由中国共产党领导的</a:t>
            </a:r>
            <a:r>
              <a:rPr lang="zh-CN" altLang="en-US" sz="2500" b="1" dirty="0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、以</a:t>
            </a:r>
            <a:r>
              <a:rPr lang="zh-CN" altLang="en-US" sz="2500" b="1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工人阶级为首的上海临时市民政府。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909185" y="1389380"/>
            <a:ext cx="723074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b="1" dirty="0">
                <a:solidFill>
                  <a:srgbClr val="0070C0"/>
                </a:solidFill>
                <a:latin typeface="华文新魏" pitchFamily="2" charset="-122"/>
                <a:ea typeface="华文新魏" pitchFamily="2" charset="-122"/>
              </a:rPr>
              <a:t>想一想：</a:t>
            </a:r>
            <a:r>
              <a:rPr lang="zh-CN" altLang="en-US" sz="3000" b="1" dirty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这些举动触动了哪些人的利益？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0" y="0"/>
            <a:ext cx="4795520" cy="6857999"/>
            <a:chOff x="442" y="484"/>
            <a:chExt cx="7110" cy="9860"/>
          </a:xfrm>
        </p:grpSpPr>
        <p:pic>
          <p:nvPicPr>
            <p:cNvPr id="3" name="图片 2" descr="26 (1)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2" y="484"/>
              <a:ext cx="7110" cy="9860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3200" y="3711"/>
              <a:ext cx="1775" cy="82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2800" b="1">
                  <a:solidFill>
                    <a:srgbClr val="FFFF00"/>
                  </a:solidFill>
                </a:rPr>
                <a:t>农 民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651" y="7093"/>
              <a:ext cx="1549" cy="1501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2800" b="1">
                  <a:solidFill>
                    <a:schemeClr val="bg1"/>
                  </a:solidFill>
                </a:rPr>
                <a:t>土豪劣绅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949" y="7093"/>
              <a:ext cx="1506" cy="1501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2800" b="1">
                  <a:solidFill>
                    <a:schemeClr val="bg1"/>
                  </a:solidFill>
                </a:rPr>
                <a:t>贪官污吏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42" y="9654"/>
              <a:ext cx="7073" cy="690"/>
            </a:xfrm>
            <a:prstGeom prst="rect">
              <a:avLst/>
            </a:prstGeom>
            <a:solidFill>
              <a:schemeClr val="tx1">
                <a:alpha val="48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  <a:latin typeface="华文中宋" panose="02010600040101010101" charset="-122"/>
                  <a:ea typeface="华文中宋" panose="02010600040101010101" charset="-122"/>
                </a:rPr>
                <a:t>       </a:t>
              </a:r>
              <a:r>
                <a:rPr lang="zh-CN" altLang="en-US" sz="2400" b="1" dirty="0">
                  <a:solidFill>
                    <a:schemeClr val="bg1"/>
                  </a:solidFill>
                  <a:latin typeface="华文中宋" panose="02010600040101010101" charset="-122"/>
                  <a:ea typeface="华文中宋" panose="02010600040101010101" charset="-122"/>
                </a:rPr>
                <a:t>铲除贪官污吏土豪劣绅</a:t>
              </a:r>
            </a:p>
          </p:txBody>
        </p:sp>
      </p:grpSp>
      <p:pic>
        <p:nvPicPr>
          <p:cNvPr id="5" name="图片 4" descr="27 (1)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52795" y="3259394"/>
            <a:ext cx="7007860" cy="3362631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713752" y="5999419"/>
            <a:ext cx="5271770" cy="460375"/>
          </a:xfrm>
          <a:prstGeom prst="rect">
            <a:avLst/>
          </a:prstGeom>
          <a:solidFill>
            <a:schemeClr val="tx1">
              <a:alpha val="28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周恩来领导上海工人第三次武装起义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5495" y="2045970"/>
            <a:ext cx="6326505" cy="386842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150077" y="5193665"/>
            <a:ext cx="5759348" cy="13234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学  史（壹）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6174740" y="549275"/>
            <a:ext cx="5734685" cy="163004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</a:ln>
          <a:effectLst>
            <a:outerShdw dist="35921" dir="189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FF0000"/>
                </a:solidFill>
                <a:latin typeface="华文行楷" panose="02010800040101010101" charset="-122"/>
                <a:ea typeface="华文行楷" panose="02010800040101010101" charset="-122"/>
              </a:rPr>
              <a:t>救国救民  逐梦黄埔</a:t>
            </a:r>
          </a:p>
          <a:p>
            <a:pPr>
              <a:spcBef>
                <a:spcPct val="50000"/>
              </a:spcBef>
            </a:pPr>
            <a:r>
              <a:rPr lang="en-US" altLang="zh-CN" sz="4000" b="1" dirty="0">
                <a:solidFill>
                  <a:srgbClr val="FF0000"/>
                </a:solidFill>
                <a:latin typeface="华文行楷" panose="02010800040101010101" charset="-122"/>
                <a:ea typeface="华文行楷" panose="02010800040101010101" charset="-122"/>
              </a:rPr>
              <a:t>     ——</a:t>
            </a:r>
            <a:r>
              <a:rPr lang="zh-CN" altLang="en-US" sz="4000" b="1" dirty="0">
                <a:solidFill>
                  <a:srgbClr val="FF0000"/>
                </a:solidFill>
                <a:latin typeface="华文行楷" panose="02010800040101010101" charset="-122"/>
                <a:ea typeface="华文行楷" panose="02010800040101010101" charset="-122"/>
              </a:rPr>
              <a:t>国共同心育英才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-1"/>
            <a:ext cx="5987845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25"/>
          <p:cNvSpPr txBox="1"/>
          <p:nvPr/>
        </p:nvSpPr>
        <p:spPr>
          <a:xfrm>
            <a:off x="2341245" y="555625"/>
            <a:ext cx="7693660" cy="645160"/>
          </a:xfrm>
          <a:prstGeom prst="rect">
            <a:avLst/>
          </a:prstGeom>
          <a:noFill/>
          <a:ln w="63500" cmpd="sng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</a:p>
        </p:txBody>
      </p:sp>
      <p:sp>
        <p:nvSpPr>
          <p:cNvPr id="2" name="TextBox 25"/>
          <p:cNvSpPr txBox="1"/>
          <p:nvPr/>
        </p:nvSpPr>
        <p:spPr>
          <a:xfrm>
            <a:off x="1039495" y="5857875"/>
            <a:ext cx="10725150" cy="583565"/>
          </a:xfrm>
          <a:prstGeom prst="rect">
            <a:avLst/>
          </a:prstGeom>
          <a:noFill/>
          <a:ln w="63500" cmpd="sng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1927</a:t>
            </a:r>
            <a:r>
              <a:rPr lang="zh-CN" altLang="en-US" sz="3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3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3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3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</a:t>
            </a:r>
            <a:r>
              <a:rPr lang="zh-CN" altLang="en-US" sz="3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日，蒋介石主导的南京国民政府成立</a:t>
            </a:r>
            <a:r>
              <a:rPr lang="en-US" altLang="zh-CN" sz="3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2" grpId="0" bldLvl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6" descr="图片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2880" y="0"/>
            <a:ext cx="1256792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3" descr="ZGJXDZSD6040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4" t="2393" r="934" b="8771"/>
          <a:stretch>
            <a:fillRect/>
          </a:stretch>
        </p:blipFill>
        <p:spPr bwMode="auto">
          <a:xfrm>
            <a:off x="3333135" y="213995"/>
            <a:ext cx="4056901" cy="441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26"/>
          <p:cNvSpPr>
            <a:spLocks noChangeArrowheads="1"/>
          </p:cNvSpPr>
          <p:nvPr/>
        </p:nvSpPr>
        <p:spPr bwMode="auto">
          <a:xfrm>
            <a:off x="0" y="4795897"/>
            <a:ext cx="7538720" cy="2062103"/>
          </a:xfrm>
          <a:prstGeom prst="rect">
            <a:avLst/>
          </a:prstGeom>
          <a:gradFill rotWithShape="1">
            <a:gsLst>
              <a:gs pos="0">
                <a:srgbClr val="602000">
                  <a:tint val="50000"/>
                  <a:satMod val="300000"/>
                </a:srgbClr>
              </a:gs>
              <a:gs pos="35000">
                <a:srgbClr val="602000">
                  <a:tint val="37000"/>
                  <a:satMod val="300000"/>
                </a:srgbClr>
              </a:gs>
              <a:gs pos="100000">
                <a:srgbClr val="6020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602000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zh-CN" altLang="en-US" sz="3200" b="1" kern="0" dirty="0">
                <a:solidFill>
                  <a:srgbClr val="FFADAA">
                    <a:lumMod val="25000"/>
                  </a:srgbClr>
                </a:solidFill>
                <a:latin typeface="华文中宋" panose="02010600040101010101" charset="-122"/>
                <a:ea typeface="华文中宋" panose="02010600040101010101" charset="-122"/>
              </a:rPr>
              <a:t>      1927年</a:t>
            </a:r>
            <a:r>
              <a:rPr kumimoji="1" lang="en-US" altLang="zh-CN" sz="3200" b="1" kern="0" dirty="0">
                <a:solidFill>
                  <a:srgbClr val="FFADAA">
                    <a:lumMod val="25000"/>
                  </a:srgbClr>
                </a:solidFill>
                <a:latin typeface="华文中宋" panose="02010600040101010101" charset="-122"/>
                <a:ea typeface="华文中宋" panose="02010600040101010101" charset="-122"/>
              </a:rPr>
              <a:t>7</a:t>
            </a:r>
            <a:r>
              <a:rPr kumimoji="1" lang="zh-CN" altLang="en-US" sz="3200" b="1" kern="0" dirty="0">
                <a:solidFill>
                  <a:srgbClr val="FFADAA">
                    <a:lumMod val="25000"/>
                  </a:srgbClr>
                </a:solidFill>
                <a:latin typeface="华文中宋" panose="02010600040101010101" charset="-122"/>
                <a:ea typeface="华文中宋" panose="02010600040101010101" charset="-122"/>
              </a:rPr>
              <a:t>月</a:t>
            </a:r>
            <a:r>
              <a:rPr kumimoji="1" lang="en-US" altLang="zh-CN" sz="3200" b="1" kern="0" dirty="0">
                <a:solidFill>
                  <a:srgbClr val="FFADAA">
                    <a:lumMod val="25000"/>
                  </a:srgbClr>
                </a:solidFill>
                <a:latin typeface="华文中宋" panose="02010600040101010101" charset="-122"/>
                <a:ea typeface="华文中宋" panose="02010600040101010101" charset="-122"/>
              </a:rPr>
              <a:t>15</a:t>
            </a:r>
            <a:r>
              <a:rPr kumimoji="1" lang="zh-CN" altLang="en-US" sz="3200" b="1" kern="0" dirty="0">
                <a:solidFill>
                  <a:srgbClr val="FFADAA">
                    <a:lumMod val="25000"/>
                  </a:srgbClr>
                </a:solidFill>
                <a:latin typeface="华文中宋" panose="02010600040101010101" charset="-122"/>
                <a:ea typeface="华文中宋" panose="02010600040101010101" charset="-122"/>
              </a:rPr>
              <a:t>日汪精卫在武汉制造“七一五”反革命政变，提出</a:t>
            </a:r>
            <a:r>
              <a:rPr kumimoji="1" lang="zh-CN" altLang="en-US" sz="3200" b="1" kern="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“宁可枉杀千人，不可使一人漏网”</a:t>
            </a:r>
            <a:r>
              <a:rPr kumimoji="1" lang="zh-CN" altLang="en-US" sz="3200" b="1" kern="0" dirty="0">
                <a:solidFill>
                  <a:srgbClr val="FFADAA">
                    <a:lumMod val="25000"/>
                  </a:srgbClr>
                </a:solidFill>
                <a:latin typeface="华文中宋" panose="02010600040101010101" charset="-122"/>
                <a:ea typeface="华文中宋" panose="02010600040101010101" charset="-122"/>
              </a:rPr>
              <a:t>的血腥口号，公开反共，成为反革命的中心人物。</a:t>
            </a:r>
          </a:p>
        </p:txBody>
      </p:sp>
      <p:pic>
        <p:nvPicPr>
          <p:cNvPr id="83975" name="Picture 7" descr="a08b87d6277f9e2fd2306a8d1f30e924b899f32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6981"/>
            <a:ext cx="3209608" cy="445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Text Box 8"/>
          <p:cNvSpPr txBox="1">
            <a:spLocks noChangeArrowheads="1"/>
          </p:cNvSpPr>
          <p:nvPr/>
        </p:nvSpPr>
        <p:spPr bwMode="auto">
          <a:xfrm>
            <a:off x="0" y="184498"/>
            <a:ext cx="553998" cy="1001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汪精卫</a:t>
            </a:r>
          </a:p>
        </p:txBody>
      </p:sp>
      <p:sp>
        <p:nvSpPr>
          <p:cNvPr id="8" name="标题 1"/>
          <p:cNvSpPr>
            <a:spLocks noGrp="1"/>
          </p:cNvSpPr>
          <p:nvPr/>
        </p:nvSpPr>
        <p:spPr>
          <a:xfrm>
            <a:off x="7518400" y="170388"/>
            <a:ext cx="4856480" cy="33889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b="0" i="0" u="none" kern="1200" baseline="0">
                <a:solidFill>
                  <a:srgbClr val="007572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  </a:t>
            </a:r>
            <a:r>
              <a:rPr lang="en-US" altLang="zh-CN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  </a:t>
            </a:r>
            <a:r>
              <a:rPr lang="en-US" altLang="zh-CN" sz="3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1927</a:t>
            </a:r>
            <a:r>
              <a:rPr lang="zh-CN" altLang="en-US" sz="3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年</a:t>
            </a:r>
            <a:r>
              <a:rPr lang="en-US" altLang="zh-CN" sz="3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9</a:t>
            </a:r>
            <a:r>
              <a:rPr lang="zh-CN" altLang="en-US" sz="3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月，武汉国民政府迁往南京，与南京国民政府合并，史称</a:t>
            </a:r>
            <a:r>
              <a:rPr lang="en-US" altLang="zh-CN" sz="3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“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宁汉合流</a:t>
            </a:r>
            <a:r>
              <a:rPr lang="en-US" altLang="zh-CN" sz="3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”</a:t>
            </a:r>
            <a:r>
              <a:rPr lang="zh-CN" altLang="en-US" sz="3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。</a:t>
            </a:r>
          </a:p>
        </p:txBody>
      </p:sp>
      <p:sp>
        <p:nvSpPr>
          <p:cNvPr id="9" name="椭圆 8"/>
          <p:cNvSpPr/>
          <p:nvPr/>
        </p:nvSpPr>
        <p:spPr>
          <a:xfrm>
            <a:off x="7254240" y="3943032"/>
            <a:ext cx="2651760" cy="2376488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9966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rgbClr val="0033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algn="ctr"/>
            <a:r>
              <a:rPr lang="zh-CN" altLang="en-US" sz="3200" b="1" dirty="0">
                <a:solidFill>
                  <a:srgbClr val="0033CC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武汉</a:t>
            </a:r>
          </a:p>
          <a:p>
            <a:pPr lvl="0" algn="ctr"/>
            <a:r>
              <a:rPr lang="zh-CN" altLang="en-US" sz="3200" b="1" dirty="0">
                <a:solidFill>
                  <a:srgbClr val="0033CC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国民政府</a:t>
            </a:r>
          </a:p>
        </p:txBody>
      </p:sp>
      <p:sp>
        <p:nvSpPr>
          <p:cNvPr id="10" name="椭圆 9"/>
          <p:cNvSpPr/>
          <p:nvPr/>
        </p:nvSpPr>
        <p:spPr>
          <a:xfrm>
            <a:off x="10057448" y="3732212"/>
            <a:ext cx="2418080" cy="2160588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9966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rgbClr val="0033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algn="ctr"/>
            <a:r>
              <a:rPr lang="zh-CN" altLang="en-US" sz="2800" b="1" dirty="0">
                <a:solidFill>
                  <a:srgbClr val="0033CC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南京</a:t>
            </a:r>
          </a:p>
          <a:p>
            <a:pPr lvl="0" algn="ctr"/>
            <a:r>
              <a:rPr lang="zh-CN" altLang="en-US" sz="2800" b="1" dirty="0">
                <a:solidFill>
                  <a:srgbClr val="0033CC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国民政府</a:t>
            </a:r>
          </a:p>
        </p:txBody>
      </p:sp>
      <p:sp>
        <p:nvSpPr>
          <p:cNvPr id="2" name="矩形 1"/>
          <p:cNvSpPr/>
          <p:nvPr/>
        </p:nvSpPr>
        <p:spPr>
          <a:xfrm>
            <a:off x="787707" y="5170210"/>
            <a:ext cx="4524065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标志</a:t>
            </a:r>
            <a:r>
              <a:rPr lang="zh-CN" altLang="en-US" sz="32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着国共合作破裂</a:t>
            </a:r>
            <a:r>
              <a:rPr lang="zh-CN" altLang="en-US" sz="32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。</a:t>
            </a:r>
            <a:endParaRPr lang="zh-CN" altLang="en-US" sz="3200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85185E-6 L 0.21718 -0.0488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9" y="-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9" grpId="1" bldLvl="0" animBg="1"/>
      <p:bldP spid="10" grpId="0" bldLvl="0" animBg="1"/>
      <p:bldP spid="2" grpId="0" bldLvl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3" descr="]Q[42H43USZV@I0932MZ2MN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19980000">
            <a:off x="4707255" y="699135"/>
            <a:ext cx="3711575" cy="26282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33" name="图片 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 rot="1320000">
            <a:off x="310515" y="585470"/>
            <a:ext cx="3616960" cy="25222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35" name="图片 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80000">
            <a:off x="4765675" y="3578860"/>
            <a:ext cx="3594100" cy="279209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  <a:ln w="9525">
            <a:noFill/>
          </a:ln>
        </p:spPr>
      </p:pic>
      <p:pic>
        <p:nvPicPr>
          <p:cNvPr id="4" name="图片 3" descr="0786a23ff9653821-1041c36506e9a8b5-d3e15b1edcebfeeefe7324ee3092d87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220000">
            <a:off x="864870" y="3648710"/>
            <a:ext cx="3357880" cy="26593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9250680" y="167005"/>
            <a:ext cx="2275205" cy="63265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同室操戈</a:t>
            </a:r>
            <a:r>
              <a:rPr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，蒋、汪叛变革命，</a:t>
            </a: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北伐第一阶段结束。</a:t>
            </a:r>
          </a:p>
        </p:txBody>
      </p:sp>
    </p:spTree>
    <p:custDataLst>
      <p:tags r:id="rId1"/>
    </p:custData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3" name="矩形 13"/>
          <p:cNvSpPr/>
          <p:nvPr/>
        </p:nvSpPr>
        <p:spPr>
          <a:xfrm>
            <a:off x="1697688" y="224971"/>
            <a:ext cx="8796624" cy="64080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7174"/>
          <p:cNvSpPr/>
          <p:nvPr/>
        </p:nvSpPr>
        <p:spPr>
          <a:xfrm>
            <a:off x="228353" y="224971"/>
            <a:ext cx="5216950" cy="646331"/>
          </a:xfrm>
          <a:prstGeom prst="rect">
            <a:avLst/>
          </a:prstGeom>
          <a:solidFill>
            <a:srgbClr val="FFFF00"/>
          </a:solidFill>
          <a:ln w="38100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zh-CN" altLang="en-US" sz="4000" b="1" dirty="0" smtClean="0">
                <a:latin typeface="华文新魏" pitchFamily="2" charset="-122"/>
                <a:ea typeface="华文新魏" pitchFamily="2" charset="-122"/>
              </a:rPr>
              <a:t>二</a:t>
            </a:r>
            <a:r>
              <a:rPr lang="zh-CN" altLang="en-US" sz="4000" b="1" dirty="0">
                <a:latin typeface="华文新魏" pitchFamily="2" charset="-122"/>
                <a:ea typeface="华文新魏" pitchFamily="2" charset="-122"/>
              </a:rPr>
              <a:t>次北伐及东北易帜</a:t>
            </a:r>
          </a:p>
        </p:txBody>
      </p:sp>
      <p:grpSp>
        <p:nvGrpSpPr>
          <p:cNvPr id="2" name="组合 2"/>
          <p:cNvGrpSpPr/>
          <p:nvPr/>
        </p:nvGrpSpPr>
        <p:grpSpPr>
          <a:xfrm>
            <a:off x="81280" y="3107024"/>
            <a:ext cx="6053079" cy="3750976"/>
            <a:chOff x="852987" y="2209721"/>
            <a:chExt cx="5472310" cy="2513806"/>
          </a:xfrm>
        </p:grpSpPr>
        <p:pic>
          <p:nvPicPr>
            <p:cNvPr id="14" name="图片 13" descr="145485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22023" y="2249555"/>
              <a:ext cx="3503274" cy="247397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5" name="Picture 2" descr="http://photo.l99.com/bigger/30/1307171424256_hmb96m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2987" y="2209721"/>
              <a:ext cx="1933696" cy="2513806"/>
            </a:xfrm>
            <a:prstGeom prst="rect">
              <a:avLst/>
            </a:prstGeom>
            <a:noFill/>
          </p:spPr>
        </p:pic>
      </p:grpSp>
      <p:grpSp>
        <p:nvGrpSpPr>
          <p:cNvPr id="3" name="组合 4"/>
          <p:cNvGrpSpPr/>
          <p:nvPr/>
        </p:nvGrpSpPr>
        <p:grpSpPr>
          <a:xfrm>
            <a:off x="6096000" y="3258201"/>
            <a:ext cx="5867647" cy="3508059"/>
            <a:chOff x="5990625" y="2453114"/>
            <a:chExt cx="5518202" cy="3508059"/>
          </a:xfrm>
        </p:grpSpPr>
        <p:grpSp>
          <p:nvGrpSpPr>
            <p:cNvPr id="4" name="Group 8"/>
            <p:cNvGrpSpPr/>
            <p:nvPr/>
          </p:nvGrpSpPr>
          <p:grpSpPr bwMode="auto">
            <a:xfrm>
              <a:off x="9026662" y="2453114"/>
              <a:ext cx="2482165" cy="3508059"/>
              <a:chOff x="1701" y="-259"/>
              <a:chExt cx="2048" cy="3329"/>
            </a:xfrm>
          </p:grpSpPr>
          <p:pic>
            <p:nvPicPr>
              <p:cNvPr id="17" name="Picture 4" descr="张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701" y="-259"/>
                <a:ext cx="2048" cy="2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" name="Rectangle 5"/>
              <p:cNvSpPr>
                <a:spLocks noChangeArrowheads="1"/>
              </p:cNvSpPr>
              <p:nvPr/>
            </p:nvSpPr>
            <p:spPr bwMode="auto">
              <a:xfrm>
                <a:off x="2279" y="2632"/>
                <a:ext cx="1224" cy="43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kumimoji="1" lang="zh-CN" altLang="en-US" sz="2400" b="1" dirty="0">
                    <a:solidFill>
                      <a:srgbClr val="0066FF"/>
                    </a:solidFill>
                    <a:latin typeface="宋体" panose="02010600030101010101" pitchFamily="2" charset="-122"/>
                  </a:rPr>
                  <a:t>张学良</a:t>
                </a:r>
              </a:p>
            </p:txBody>
          </p:sp>
        </p:grpSp>
        <p:pic>
          <p:nvPicPr>
            <p:cNvPr id="19" name="Picture 5" descr="timg?image&amp;quality=80&amp;size=b9999_10000&amp;sec=1497538205615&amp;di=8dd4700cede9194d14cfd6bac2d01ced&amp;imgtype=0&amp;src=http%3A%2F%2Fpic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990625" y="2644126"/>
              <a:ext cx="3046614" cy="317609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5" name="组合 6"/>
          <p:cNvGrpSpPr/>
          <p:nvPr/>
        </p:nvGrpSpPr>
        <p:grpSpPr>
          <a:xfrm>
            <a:off x="6384983" y="213537"/>
            <a:ext cx="5578664" cy="3102445"/>
            <a:chOff x="6481308" y="1674205"/>
            <a:chExt cx="5021263" cy="1432818"/>
          </a:xfrm>
        </p:grpSpPr>
        <p:pic>
          <p:nvPicPr>
            <p:cNvPr id="22" name="Picture 6" descr="五色旗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481308" y="1748123"/>
              <a:ext cx="2062163" cy="13589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23" name="AutoShape 7"/>
            <p:cNvSpPr>
              <a:spLocks noChangeArrowheads="1"/>
            </p:cNvSpPr>
            <p:nvPr/>
          </p:nvSpPr>
          <p:spPr bwMode="auto">
            <a:xfrm>
              <a:off x="8543471" y="2144898"/>
              <a:ext cx="942975" cy="403225"/>
            </a:xfrm>
            <a:prstGeom prst="rightArrow">
              <a:avLst>
                <a:gd name="adj1" fmla="val 50000"/>
                <a:gd name="adj2" fmla="val 40059"/>
              </a:avLst>
            </a:prstGeom>
            <a:solidFill>
              <a:srgbClr val="FF0000"/>
            </a:solidFill>
            <a:ln w="9525">
              <a:noFill/>
              <a:miter lim="800000"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kumimoji="1" lang="zh-CN" altLang="en-US" sz="3200" b="1">
                <a:latin typeface="Times New Roman" panose="02020603050405020304" pitchFamily="18" charset="0"/>
              </a:endParaRPr>
            </a:p>
          </p:txBody>
        </p:sp>
        <p:pic>
          <p:nvPicPr>
            <p:cNvPr id="24" name="Picture 3" descr="青天白日满地红旗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486446" y="1674205"/>
              <a:ext cx="2016125" cy="134461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</p:pic>
      </p:grpSp>
      <p:sp>
        <p:nvSpPr>
          <p:cNvPr id="20" name="文本框 19"/>
          <p:cNvSpPr txBox="1"/>
          <p:nvPr/>
        </p:nvSpPr>
        <p:spPr>
          <a:xfrm>
            <a:off x="257957" y="885920"/>
            <a:ext cx="5452745" cy="22390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1928年12月29日，张学良通电全国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:</a:t>
            </a:r>
          </a:p>
          <a:p>
            <a:pPr fontAlgn="auto">
              <a:lnSpc>
                <a:spcPct val="150000"/>
              </a:lnSpc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"力谋统一，贯彻和平，已于即日起宣布遵守三民主义，服从国民政府，改易旗帜"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r>
              <a:rPr lang="zh-CN" altLang="en-US" sz="2400" b="1" dirty="0">
                <a:solidFill>
                  <a:srgbClr val="0066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南京政府在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名义上</a:t>
            </a:r>
            <a:r>
              <a:rPr lang="zh-CN" altLang="en-US" sz="2400" b="1" dirty="0">
                <a:solidFill>
                  <a:srgbClr val="0066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统一了全国。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23801" y="2852122"/>
            <a:ext cx="1415772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3200" b="1" dirty="0" smtClean="0"/>
              <a:t>吴佩孚</a:t>
            </a:r>
            <a:endParaRPr lang="zh-CN" alt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09287" y="3556264"/>
            <a:ext cx="1415772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3200" b="1" dirty="0" smtClean="0"/>
              <a:t>孙传芳</a:t>
            </a:r>
            <a:endParaRPr lang="zh-CN" alt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90863" y="4256886"/>
            <a:ext cx="1415772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3200" b="1" dirty="0" smtClean="0"/>
              <a:t>张作霖</a:t>
            </a:r>
            <a:endParaRPr lang="zh-CN" alt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758150" y="2662856"/>
            <a:ext cx="1107996" cy="241512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6000" b="1" dirty="0" smtClean="0">
                <a:solidFill>
                  <a:srgbClr val="0033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旧军阀</a:t>
            </a:r>
            <a:endParaRPr lang="zh-CN" altLang="en-US" sz="6000" b="1" dirty="0">
              <a:solidFill>
                <a:srgbClr val="0033CC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" name="乘号 7"/>
          <p:cNvSpPr/>
          <p:nvPr/>
        </p:nvSpPr>
        <p:spPr>
          <a:xfrm>
            <a:off x="1550735" y="2542506"/>
            <a:ext cx="2326104" cy="234214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右箭头 8"/>
          <p:cNvSpPr/>
          <p:nvPr/>
        </p:nvSpPr>
        <p:spPr>
          <a:xfrm>
            <a:off x="4617375" y="3501378"/>
            <a:ext cx="1171073" cy="62564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6568151" y="2662521"/>
            <a:ext cx="1107996" cy="241512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6000" b="1" dirty="0" smtClean="0">
                <a:solidFill>
                  <a:srgbClr val="0033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新军阀</a:t>
            </a:r>
            <a:endParaRPr lang="zh-CN" altLang="en-US" sz="6000" b="1" dirty="0">
              <a:solidFill>
                <a:srgbClr val="0033CC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16106" y="3722636"/>
            <a:ext cx="1420582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3200" b="1" dirty="0" smtClean="0"/>
              <a:t>蒋介石</a:t>
            </a:r>
            <a:endParaRPr lang="zh-CN" altLang="en-US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02639" y="4854007"/>
            <a:ext cx="6873998" cy="17947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 dirty="0" smtClean="0">
                <a:solidFill>
                  <a:srgbClr val="0033CC"/>
                </a:solidFill>
                <a:latin typeface="+mn-ea"/>
              </a:rPr>
              <a:t>反帝反封建的革命任务</a:t>
            </a:r>
            <a:endParaRPr lang="en-US" altLang="zh-CN" sz="4000" b="1" dirty="0" smtClean="0">
              <a:solidFill>
                <a:srgbClr val="0033CC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4000" b="1" dirty="0" smtClean="0">
                <a:solidFill>
                  <a:srgbClr val="0033CC"/>
                </a:solidFill>
                <a:latin typeface="+mn-ea"/>
              </a:rPr>
              <a:t>半殖民地半封建社的社会性质</a:t>
            </a:r>
            <a:endParaRPr lang="zh-CN" altLang="en-US" sz="4000" b="1" dirty="0">
              <a:solidFill>
                <a:srgbClr val="0033CC"/>
              </a:solidFill>
              <a:latin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51904" y="4853974"/>
            <a:ext cx="24929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未完成</a:t>
            </a:r>
            <a:endParaRPr lang="zh-CN" altLang="en-US" sz="60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47430" y="5633052"/>
            <a:ext cx="24929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未改变</a:t>
            </a:r>
            <a:endParaRPr lang="zh-CN" altLang="en-US" sz="60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02640" y="232410"/>
            <a:ext cx="10810240" cy="24301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以孙中山为代表的国民党发动北伐时的“打倒列强，除军阀”的根本目的并未实现,而且在北伐进程中,国民党的性质发生了蜕变,使自己成为了新的军阀,成为了帝国主义在中国新的代言人。从这个意义上说,虽然国民党实现了消灭北洋军阀统一全国的直接目标，但并没有达到发动北伐的根本目的。因此,对于国民党来说，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北伐战争是胜利与失败并存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               </a:t>
            </a:r>
            <a:r>
              <a:rPr lang="en-US" altLang="zh-CN" sz="2400" b="1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——</a:t>
            </a:r>
            <a:r>
              <a:rPr lang="en-US" altLang="zh-CN" sz="2400" b="1" dirty="0" err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李衍增</a:t>
            </a:r>
            <a:r>
              <a:rPr lang="zh-CN" altLang="en-US" sz="2400" b="1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《</a:t>
            </a:r>
            <a:r>
              <a:rPr lang="en-US" altLang="zh-CN" sz="2400" b="1" dirty="0" err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从北伐战争分期看北伐战争的胜利与失败</a:t>
            </a:r>
            <a:r>
              <a:rPr lang="zh-CN" altLang="en-US" sz="2400" b="1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》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bldLvl="0" animBg="1"/>
      <p:bldP spid="9" grpId="0" bldLvl="0" animBg="1"/>
      <p:bldP spid="10" grpId="0"/>
      <p:bldP spid="11" grpId="0"/>
      <p:bldP spid="12" grpId="0"/>
      <p:bldP spid="13" grpId="0"/>
      <p:bldP spid="1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61950" y="680720"/>
            <a:ext cx="5095398" cy="1118235"/>
          </a:xfrm>
          <a:prstGeom prst="rect">
            <a:avLst/>
          </a:prstGeom>
        </p:spPr>
        <p:txBody>
          <a:bodyPr wrap="square" lIns="134380" tIns="67190" rIns="134380" bIns="67190">
            <a:spAutoFit/>
          </a:bodyPr>
          <a:lstStyle/>
          <a:p>
            <a:pPr defTabSz="1087755">
              <a:defRPr/>
            </a:pPr>
            <a:r>
              <a:rPr lang="zh-CN" altLang="en-US" sz="3200" b="1" dirty="0">
                <a:latin typeface="+mn-ea"/>
                <a:cs typeface="Times New Roman" panose="02020603050405020304" pitchFamily="18" charset="0"/>
              </a:rPr>
              <a:t>材料一：右</a:t>
            </a:r>
            <a:r>
              <a:rPr lang="zh-CN" altLang="zh-CN" sz="3200" b="1" dirty="0">
                <a:latin typeface="+mn-ea"/>
                <a:cs typeface="Times New Roman" panose="02020603050405020304" pitchFamily="18" charset="0"/>
              </a:rPr>
              <a:t>图漫画《同去，同去砍人去！》</a:t>
            </a:r>
            <a:endParaRPr lang="zh-CN" altLang="en-US" sz="3200" dirty="0">
              <a:latin typeface="+mn-ea"/>
            </a:endParaRPr>
          </a:p>
        </p:txBody>
      </p:sp>
      <p:grpSp>
        <p:nvGrpSpPr>
          <p:cNvPr id="2" name="组合 7"/>
          <p:cNvGrpSpPr/>
          <p:nvPr/>
        </p:nvGrpSpPr>
        <p:grpSpPr bwMode="auto">
          <a:xfrm>
            <a:off x="6803756" y="814596"/>
            <a:ext cx="5160936" cy="2887250"/>
            <a:chOff x="1692631" y="1404337"/>
            <a:chExt cx="3384000" cy="1296000"/>
          </a:xfrm>
        </p:grpSpPr>
        <p:pic>
          <p:nvPicPr>
            <p:cNvPr id="38918" name="Picture 1" descr="T4-26.tif"/>
            <p:cNvPicPr>
              <a:picLocks noChangeAspect="1" noChangeArrowheads="1"/>
            </p:cNvPicPr>
            <p:nvPr/>
          </p:nvPicPr>
          <p:blipFill>
            <a:blip r:embed="rId3" r:link="rId4" cstate="print"/>
            <a:srcRect/>
            <a:stretch>
              <a:fillRect/>
            </a:stretch>
          </p:blipFill>
          <p:spPr bwMode="auto">
            <a:xfrm>
              <a:off x="1692631" y="1404337"/>
              <a:ext cx="3384000" cy="12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919" name="TextBox 4"/>
            <p:cNvSpPr txBox="1">
              <a:spLocks noChangeArrowheads="1"/>
            </p:cNvSpPr>
            <p:nvPr/>
          </p:nvSpPr>
          <p:spPr bwMode="auto">
            <a:xfrm>
              <a:off x="1764631" y="2268337"/>
              <a:ext cx="432000" cy="322509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28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汪</a:t>
              </a:r>
            </a:p>
          </p:txBody>
        </p:sp>
        <p:sp>
          <p:nvSpPr>
            <p:cNvPr id="38920" name="TextBox 5"/>
            <p:cNvSpPr txBox="1">
              <a:spLocks noChangeArrowheads="1"/>
            </p:cNvSpPr>
            <p:nvPr/>
          </p:nvSpPr>
          <p:spPr bwMode="auto">
            <a:xfrm>
              <a:off x="4572631" y="1404337"/>
              <a:ext cx="432000" cy="36045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32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蒋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240499" y="4314736"/>
            <a:ext cx="11371958" cy="2105462"/>
          </a:xfrm>
          <a:prstGeom prst="rect">
            <a:avLst/>
          </a:prstGeom>
        </p:spPr>
        <p:txBody>
          <a:bodyPr wrap="square" lIns="134380" tIns="67190" rIns="134380" bIns="67190">
            <a:spAutoFit/>
          </a:bodyPr>
          <a:lstStyle/>
          <a:p>
            <a:pPr defTabSz="1343660">
              <a:tabLst>
                <a:tab pos="4030980" algn="l"/>
              </a:tabLst>
              <a:defRPr/>
            </a:pPr>
            <a:r>
              <a:rPr kumimoji="1" lang="zh-CN" altLang="en-US" sz="3200" b="1" dirty="0">
                <a:latin typeface="+mn-ea"/>
              </a:rPr>
              <a:t>材料三：马林和陈独秀：中国革命目前的任务，只是进行国民革命，国民党是代表国民革命运动的党，主张“一切工作归国民党”。</a:t>
            </a:r>
            <a:endParaRPr kumimoji="1" lang="en-US" altLang="zh-CN" sz="3200" b="1" dirty="0">
              <a:latin typeface="+mn-ea"/>
            </a:endParaRPr>
          </a:p>
          <a:p>
            <a:pPr defTabSz="1343660">
              <a:tabLst>
                <a:tab pos="4030980" algn="l"/>
              </a:tabLst>
              <a:defRPr/>
            </a:pPr>
            <a:r>
              <a:rPr kumimoji="1" lang="en-US" altLang="zh-CN" sz="3200" b="1" dirty="0">
                <a:latin typeface="+mn-ea"/>
              </a:rPr>
              <a:t>    </a:t>
            </a:r>
            <a:r>
              <a:rPr lang="zh-CN" altLang="en-US" sz="3200" b="1" dirty="0"/>
              <a:t>“陈独秀下令将纠察队全体解散。所有枪支，交存政府。”</a:t>
            </a:r>
            <a:endParaRPr kumimoji="1" lang="en-US" altLang="zh-CN" sz="3200" b="1" dirty="0">
              <a:latin typeface="+mn-ea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0" y="0"/>
            <a:ext cx="11571817" cy="646331"/>
          </a:xfrm>
          <a:prstGeom prst="rect">
            <a:avLst/>
          </a:prstGeom>
          <a:noFill/>
          <a:ln>
            <a:noFill/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600" b="1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</a:rPr>
              <a:t>合作探究：国民革命运动为什么会失败？</a:t>
            </a:r>
          </a:p>
        </p:txBody>
      </p:sp>
      <p:sp>
        <p:nvSpPr>
          <p:cNvPr id="13" name="矩形 12"/>
          <p:cNvSpPr/>
          <p:nvPr/>
        </p:nvSpPr>
        <p:spPr>
          <a:xfrm>
            <a:off x="386905" y="1793539"/>
            <a:ext cx="6463862" cy="2061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/>
              <a:t>材料二：“</a:t>
            </a:r>
            <a:r>
              <a:rPr lang="en-US" altLang="zh-CN" sz="3200" b="1" dirty="0"/>
              <a:t>1926</a:t>
            </a:r>
            <a:r>
              <a:rPr lang="zh-CN" altLang="en-US" sz="3200" b="1" dirty="0"/>
              <a:t>年</a:t>
            </a:r>
            <a:r>
              <a:rPr lang="en-US" altLang="zh-CN" sz="3200" b="1" dirty="0"/>
              <a:t>9</a:t>
            </a:r>
            <a:r>
              <a:rPr lang="zh-CN" altLang="en-US" sz="3200" b="1" dirty="0"/>
              <a:t>月，英国军舰公然炮击进攻武汉的北伐军</a:t>
            </a:r>
            <a:r>
              <a:rPr lang="en-US" altLang="zh-CN" sz="3200" b="1" dirty="0"/>
              <a:t>……</a:t>
            </a:r>
            <a:r>
              <a:rPr lang="zh-CN" altLang="en-US" sz="3200" b="1" dirty="0"/>
              <a:t>各帝国主义集结在上海</a:t>
            </a:r>
            <a:r>
              <a:rPr lang="en-US" altLang="zh-CN" sz="3200" b="1" dirty="0"/>
              <a:t>……</a:t>
            </a:r>
            <a:r>
              <a:rPr lang="zh-CN" altLang="en-US" sz="3200" b="1" dirty="0"/>
              <a:t>随时准备进攻北伐军。”</a:t>
            </a:r>
          </a:p>
        </p:txBody>
      </p:sp>
      <p:sp>
        <p:nvSpPr>
          <p:cNvPr id="11" name="线形标注 1 10"/>
          <p:cNvSpPr/>
          <p:nvPr/>
        </p:nvSpPr>
        <p:spPr>
          <a:xfrm>
            <a:off x="0" y="3699508"/>
            <a:ext cx="9804400" cy="724489"/>
          </a:xfrm>
          <a:prstGeom prst="borderCallout1">
            <a:avLst>
              <a:gd name="adj1" fmla="val 54691"/>
              <a:gd name="adj2" fmla="val 103884"/>
              <a:gd name="adj3" fmla="val 55298"/>
              <a:gd name="adj4" fmla="val 122636"/>
            </a:avLst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客观因素：</a:t>
            </a:r>
            <a:r>
              <a:rPr lang="zh-CN" altLang="en-US" sz="3200" b="1" dirty="0" smtClean="0">
                <a:solidFill>
                  <a:schemeClr val="tx1"/>
                </a:solidFill>
              </a:rPr>
              <a:t>国民党右派背叛革命、中外反动势力强大</a:t>
            </a:r>
            <a:endParaRPr lang="zh-CN" altLang="en-US" sz="3200" b="1" dirty="0">
              <a:solidFill>
                <a:schemeClr val="tx1"/>
              </a:solidFill>
            </a:endParaRPr>
          </a:p>
        </p:txBody>
      </p:sp>
      <p:sp>
        <p:nvSpPr>
          <p:cNvPr id="12" name="线形标注 1 11"/>
          <p:cNvSpPr/>
          <p:nvPr/>
        </p:nvSpPr>
        <p:spPr>
          <a:xfrm>
            <a:off x="3781158" y="5160878"/>
            <a:ext cx="7094886" cy="701291"/>
          </a:xfrm>
          <a:prstGeom prst="borderCallout1">
            <a:avLst>
              <a:gd name="adj1" fmla="val 55761"/>
              <a:gd name="adj2" fmla="val -4191"/>
              <a:gd name="adj3" fmla="val 55833"/>
              <a:gd name="adj4" fmla="val -25777"/>
            </a:avLst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   主观因素：</a:t>
            </a:r>
            <a:r>
              <a:rPr lang="zh-CN" altLang="en-US" sz="3200" b="1" dirty="0" smtClean="0">
                <a:solidFill>
                  <a:schemeClr val="tx1"/>
                </a:solidFill>
              </a:rPr>
              <a:t>中国共产党自身的不足</a:t>
            </a:r>
            <a:endParaRPr lang="zh-CN" altLang="en-US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bldLvl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04684" y="407558"/>
            <a:ext cx="1113503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solidFill>
                  <a:schemeClr val="bg2">
                    <a:lumMod val="10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zh-CN" altLang="en-US" sz="2800" b="1" dirty="0" smtClean="0">
                <a:solidFill>
                  <a:schemeClr val="bg2">
                    <a:lumMod val="10000"/>
                  </a:schemeClr>
                </a:solidFill>
                <a:latin typeface="微软雅黑" pitchFamily="34" charset="-122"/>
                <a:ea typeface="微软雅黑" pitchFamily="34" charset="-122"/>
              </a:rPr>
              <a:t>“为国家为人民尽应尽之能力”的冷少农在黄埔军校期间，秘密加入中国共产党。</a:t>
            </a:r>
            <a:r>
              <a:rPr lang="en-US" altLang="zh-CN" sz="2800" dirty="0" smtClean="0">
                <a:latin typeface="Calibri" pitchFamily="34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dirty="0" smtClean="0">
                <a:solidFill>
                  <a:schemeClr val="bg2">
                    <a:lumMod val="10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1926</a:t>
            </a:r>
            <a:r>
              <a:rPr lang="zh-CN" altLang="en-US" sz="2800" b="1" dirty="0" smtClean="0">
                <a:solidFill>
                  <a:schemeClr val="bg2">
                    <a:lumMod val="10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年</a:t>
            </a:r>
            <a:r>
              <a:rPr lang="en-US" altLang="zh-CN" sz="2800" b="1" dirty="0" smtClean="0">
                <a:solidFill>
                  <a:schemeClr val="bg2">
                    <a:lumMod val="10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7</a:t>
            </a:r>
            <a:r>
              <a:rPr lang="zh-CN" altLang="en-US" sz="2800" b="1" dirty="0" smtClean="0">
                <a:solidFill>
                  <a:schemeClr val="bg2">
                    <a:lumMod val="10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月，国民革命军誓师北伐。冷少农随东路军部队北伐，转战数省。</a:t>
            </a:r>
            <a:endParaRPr lang="en-US" altLang="zh-CN" sz="2800" b="1" dirty="0" smtClean="0">
              <a:solidFill>
                <a:schemeClr val="bg2">
                  <a:lumMod val="10000"/>
                </a:schemeClr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r>
              <a:rPr lang="en-US" altLang="zh-CN" sz="2800" b="1" dirty="0" smtClean="0">
                <a:solidFill>
                  <a:schemeClr val="bg2">
                    <a:lumMod val="10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       </a:t>
            </a:r>
            <a:r>
              <a:rPr lang="zh-CN" altLang="en-US" sz="2800" b="1" dirty="0" smtClean="0">
                <a:solidFill>
                  <a:schemeClr val="bg2">
                    <a:lumMod val="10000"/>
                  </a:schemeClr>
                </a:solidFill>
                <a:latin typeface="微软雅黑" pitchFamily="34" charset="-122"/>
                <a:ea typeface="微软雅黑" pitchFamily="34" charset="-122"/>
              </a:rPr>
              <a:t>王尔琢在黄埔军校时期加入中国共产党，毕业后周恩来同志让其留在军校，他连续担任第二期、第三期的学生分队长和党代表。北伐时期，周恩来派遣他担任第三师党代表兼政治部主任、二十六团团长。</a:t>
            </a:r>
            <a:endParaRPr lang="en-US" altLang="zh-CN" sz="2800" b="1" dirty="0" smtClean="0">
              <a:solidFill>
                <a:schemeClr val="bg2">
                  <a:lumMod val="1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2800" b="1" dirty="0">
              <a:solidFill>
                <a:schemeClr val="bg2">
                  <a:lumMod val="1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68422" y="5453298"/>
            <a:ext cx="11027049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/>
            <a:r>
              <a:rPr lang="en-US" altLang="zh-CN" sz="32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2)</a:t>
            </a:r>
            <a:r>
              <a:rPr lang="zh-CN" altLang="en-US" sz="3200" b="1" dirty="0" smtClean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 冷少农、王尔琢黄埔军校的同学们又将有怎样的人生</a:t>
            </a:r>
            <a:r>
              <a:rPr lang="en-US" altLang="zh-CN" sz="32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endParaRPr lang="zh-CN" altLang="en-US" sz="32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34181" y="3195003"/>
            <a:ext cx="111645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800" b="1" dirty="0" smtClean="0">
                <a:solidFill>
                  <a:schemeClr val="bg2">
                    <a:lumMod val="10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       1927</a:t>
            </a:r>
            <a:r>
              <a:rPr lang="zh-CN" altLang="en-US" sz="2800" b="1" dirty="0" smtClean="0">
                <a:solidFill>
                  <a:schemeClr val="bg2">
                    <a:lumMod val="10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年</a:t>
            </a:r>
            <a:r>
              <a:rPr lang="en-US" altLang="zh-CN" sz="2800" b="1" dirty="0" smtClean="0">
                <a:solidFill>
                  <a:schemeClr val="bg2">
                    <a:lumMod val="10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4</a:t>
            </a:r>
            <a:r>
              <a:rPr lang="zh-CN" altLang="en-US" sz="2800" b="1" dirty="0" smtClean="0">
                <a:solidFill>
                  <a:schemeClr val="bg2">
                    <a:lumMod val="10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月蒋介石发动“四一二”反革命政变实行“清党”，冷少农因没有暴露政治身份，在国民党军中潜伏下来。</a:t>
            </a:r>
            <a:r>
              <a:rPr lang="en-US" altLang="zh-CN" sz="2800" b="1" dirty="0" smtClean="0">
                <a:solidFill>
                  <a:schemeClr val="bg2">
                    <a:lumMod val="10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……</a:t>
            </a:r>
            <a:endParaRPr lang="zh-CN" altLang="en-US" sz="2800" b="1" dirty="0" smtClean="0">
              <a:solidFill>
                <a:schemeClr val="bg2">
                  <a:lumMod val="10000"/>
                </a:schemeClr>
              </a:solidFill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  <a:p>
            <a:r>
              <a:rPr lang="zh-CN" altLang="en-US" sz="2800" b="1" dirty="0" smtClean="0">
                <a:solidFill>
                  <a:schemeClr val="bg2">
                    <a:lumMod val="10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王尔琢随部队进入上海时，蒋介石叛变革命，王尔琢被迫转移地下，后随周恩来参加南昌起义。三河坝分兵后，成为朱德在军事上的主要助手。</a:t>
            </a:r>
            <a:r>
              <a:rPr lang="en-US" altLang="zh-CN" sz="2800" b="1" dirty="0" smtClean="0">
                <a:solidFill>
                  <a:schemeClr val="bg2">
                    <a:lumMod val="10000"/>
                  </a:schemeClr>
                </a:solidFill>
                <a:latin typeface="微软雅黑" pitchFamily="34" charset="-122"/>
                <a:ea typeface="微软雅黑" pitchFamily="34" charset="-122"/>
              </a:rPr>
              <a:t>……</a:t>
            </a:r>
            <a:endParaRPr lang="zh-CN" altLang="en-US" sz="2800" b="1" dirty="0">
              <a:solidFill>
                <a:schemeClr val="bg2">
                  <a:lumMod val="1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6861175"/>
          </a:xfrm>
          <a:prstGeom prst="rect">
            <a:avLst/>
          </a:prstGeom>
        </p:spPr>
      </p:pic>
      <p:sp>
        <p:nvSpPr>
          <p:cNvPr id="6" name="TextBox 25"/>
          <p:cNvSpPr txBox="1"/>
          <p:nvPr/>
        </p:nvSpPr>
        <p:spPr>
          <a:xfrm>
            <a:off x="10502265" y="948690"/>
            <a:ext cx="1616075" cy="5384800"/>
          </a:xfrm>
          <a:prstGeom prst="rect">
            <a:avLst/>
          </a:prstGeom>
          <a:noFill/>
          <a:ln w="63500" cmpd="sng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endParaRPr lang="zh-CN" altLang="en-US" sz="34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25"/>
          <p:cNvSpPr txBox="1"/>
          <p:nvPr/>
        </p:nvSpPr>
        <p:spPr>
          <a:xfrm>
            <a:off x="893445" y="6377305"/>
            <a:ext cx="2896235" cy="398780"/>
          </a:xfrm>
          <a:prstGeom prst="rect">
            <a:avLst/>
          </a:prstGeom>
          <a:solidFill>
            <a:schemeClr val="bg1">
              <a:alpha val="49000"/>
            </a:schemeClr>
          </a:solidFill>
          <a:ln w="63500" cmpd="sng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东北军阀统帅   张学良</a:t>
            </a:r>
          </a:p>
        </p:txBody>
      </p:sp>
      <p:sp>
        <p:nvSpPr>
          <p:cNvPr id="4" name="TextBox 25"/>
          <p:cNvSpPr txBox="1"/>
          <p:nvPr/>
        </p:nvSpPr>
        <p:spPr>
          <a:xfrm>
            <a:off x="10527030" y="5039995"/>
            <a:ext cx="721995" cy="1322070"/>
          </a:xfrm>
          <a:prstGeom prst="rect">
            <a:avLst/>
          </a:prstGeom>
          <a:noFill/>
          <a:ln w="63500" cmpd="sng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endParaRPr lang="zh-CN" altLang="en-US" sz="8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25"/>
          <p:cNvSpPr txBox="1"/>
          <p:nvPr/>
        </p:nvSpPr>
        <p:spPr>
          <a:xfrm>
            <a:off x="198120" y="920750"/>
            <a:ext cx="10303510" cy="5384800"/>
          </a:xfrm>
          <a:prstGeom prst="rect">
            <a:avLst/>
          </a:prstGeom>
          <a:solidFill>
            <a:schemeClr val="bg1">
              <a:alpha val="77000"/>
            </a:schemeClr>
          </a:solidFill>
          <a:ln w="63500" cmpd="sng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ctr"/>
            <a:endParaRPr lang="zh-CN" altLang="en-US" sz="4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sz="4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sz="4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3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1924</a:t>
            </a:r>
            <a:r>
              <a:rPr lang="zh-CN" altLang="en-US" sz="3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，国共合作，</a:t>
            </a:r>
          </a:p>
          <a:p>
            <a:pPr algn="ctr"/>
            <a:r>
              <a:rPr lang="en-US" altLang="zh-CN" sz="3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1926</a:t>
            </a:r>
            <a:r>
              <a:rPr lang="zh-CN" altLang="en-US" sz="3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，出师北伐，</a:t>
            </a:r>
          </a:p>
          <a:p>
            <a:pPr algn="ctr"/>
            <a:r>
              <a:rPr lang="zh-CN" altLang="en-US" sz="3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国民革命，全民动员，</a:t>
            </a:r>
          </a:p>
          <a:p>
            <a:pPr algn="ctr"/>
            <a:r>
              <a:rPr lang="en-US" altLang="zh-CN" sz="3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1927</a:t>
            </a:r>
            <a:r>
              <a:rPr lang="zh-CN" altLang="en-US" sz="3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同室操戈，新政府成立，</a:t>
            </a:r>
            <a:endParaRPr lang="zh-CN" altLang="en-US" sz="3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3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1928</a:t>
            </a:r>
            <a:r>
              <a:rPr lang="zh-CN" altLang="en-US" sz="3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，东北易帜，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全国形式上实现统一</a:t>
            </a:r>
            <a:r>
              <a:rPr lang="zh-CN" altLang="en-US" sz="3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 algn="ctr"/>
            <a:endParaRPr lang="zh-CN" altLang="en-US" sz="4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25"/>
          <p:cNvSpPr txBox="1"/>
          <p:nvPr/>
        </p:nvSpPr>
        <p:spPr>
          <a:xfrm>
            <a:off x="727710" y="1426210"/>
            <a:ext cx="9156065" cy="922020"/>
          </a:xfrm>
          <a:prstGeom prst="rect">
            <a:avLst/>
          </a:prstGeom>
          <a:noFill/>
          <a:ln w="63500" cmpd="sng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黄埔军</a:t>
            </a:r>
            <a:r>
              <a:rPr lang="zh-CN" altLang="en-US" sz="5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校革命理</a:t>
            </a:r>
            <a:r>
              <a:rPr lang="zh-CN" altLang="en-US" sz="5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想成功了吗？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-635" y="0"/>
            <a:ext cx="12192635" cy="68173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-548005" y="-46355"/>
            <a:ext cx="12740005" cy="7026910"/>
          </a:xfrm>
          <a:prstGeom prst="rect">
            <a:avLst/>
          </a:prstGeom>
          <a:solidFill>
            <a:schemeClr val="tx1">
              <a:alpha val="84000"/>
            </a:schemeClr>
          </a:solidFill>
        </p:spPr>
        <p:txBody>
          <a:bodyPr vert="eaVert" wrap="square" rtlCol="0">
            <a:spAutoFit/>
          </a:bodyPr>
          <a:lstStyle/>
          <a:p>
            <a:pPr>
              <a:lnSpc>
                <a:spcPct val="170000"/>
              </a:lnSpc>
            </a:pPr>
            <a:endParaRPr lang="en-US" altLang="zh-CN" sz="40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70000"/>
              </a:lnSpc>
            </a:pPr>
            <a:endParaRPr lang="en-US" altLang="zh-CN" sz="40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70000"/>
              </a:lnSpc>
            </a:pPr>
            <a:endParaRPr lang="en-US" altLang="zh-CN" sz="40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70000"/>
              </a:lnSpc>
            </a:pPr>
            <a:endParaRPr lang="en-US" altLang="zh-CN" sz="40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70000"/>
              </a:lnSpc>
            </a:pPr>
            <a:endParaRPr lang="en-US" altLang="zh-CN" sz="40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70000"/>
              </a:lnSpc>
            </a:pPr>
            <a:endParaRPr lang="en-US" altLang="zh-CN" sz="40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70000"/>
              </a:lnSpc>
            </a:pPr>
            <a:endParaRPr lang="en-US" altLang="zh-CN" sz="40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70000"/>
              </a:lnSpc>
            </a:pPr>
            <a:endParaRPr lang="en-US" altLang="zh-CN" sz="40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70000"/>
              </a:lnSpc>
            </a:pPr>
            <a:endParaRPr lang="en-US" altLang="zh-CN" sz="40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70000"/>
              </a:lnSpc>
            </a:pPr>
            <a:endParaRPr lang="en-US" altLang="zh-CN" sz="40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70000"/>
              </a:lnSpc>
            </a:pPr>
            <a:endParaRPr lang="en-US" altLang="zh-CN" sz="40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70000"/>
              </a:lnSpc>
            </a:pPr>
            <a:endParaRPr lang="en-US" altLang="zh-CN" sz="40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89680" y="1600200"/>
            <a:ext cx="3496945" cy="397319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文本框 3"/>
          <p:cNvSpPr txBox="1"/>
          <p:nvPr/>
        </p:nvSpPr>
        <p:spPr>
          <a:xfrm>
            <a:off x="1064851" y="731520"/>
            <a:ext cx="2591479" cy="53035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今天在这里这个军官学校，独一无二的希望，</a:t>
            </a:r>
            <a:r>
              <a:rPr lang="zh-CN" altLang="en-US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创造革命军，来挽救中国的危亡。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079426" y="686291"/>
            <a:ext cx="2277547" cy="541020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大革命失败</a:t>
            </a:r>
            <a:r>
              <a:rPr lang="zh-CN" altLang="en-US" sz="4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lang="zh-CN" altLang="en-US" sz="4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黄埔救国救民为己任的精</a:t>
            </a:r>
            <a:r>
              <a:rPr lang="zh-CN" altLang="en-US" sz="4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神未亡！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animBg="1"/>
      <p:bldP spid="4" grpId="1"/>
      <p:bldP spid="5" grpId="0"/>
      <p:bldP spid="5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7810" y="717550"/>
            <a:ext cx="3517265" cy="470154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-68580" y="5772150"/>
            <a:ext cx="424561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毛泽东</a:t>
            </a:r>
          </a:p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黄埔军校上海招生联络人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46575" y="717550"/>
            <a:ext cx="4022090" cy="4748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346575" y="5772150"/>
            <a:ext cx="424561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徐向前</a:t>
            </a:r>
          </a:p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黄埔军校一期学生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8765540" y="717550"/>
            <a:ext cx="3114040" cy="475742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946390" y="5676900"/>
            <a:ext cx="424561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陈赓</a:t>
            </a:r>
          </a:p>
          <a:p>
            <a:pPr algn="ctr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黄埔军校一期学生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-1" y="0"/>
            <a:ext cx="3937819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黄埔之</a:t>
            </a:r>
            <a:r>
              <a:rPr lang="en-US" altLang="zh-CN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印品粗朗体" panose="02000000000000000000" charset="-122"/>
                <a:ea typeface="印品粗朗体" panose="02000000000000000000" charset="-122"/>
                <a:cs typeface="印品粗朗体" panose="02000000000000000000" charset="-122"/>
                <a:sym typeface="+mn-ea"/>
              </a:rPr>
              <a:t>“</a:t>
            </a:r>
            <a:r>
              <a:rPr lang="zh-CN" altLang="en-US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印品粗朗体" panose="02000000000000000000" charset="-122"/>
                <a:ea typeface="印品粗朗体" panose="02000000000000000000" charset="-122"/>
                <a:cs typeface="印品粗朗体" panose="02000000000000000000" charset="-122"/>
                <a:sym typeface="+mn-ea"/>
              </a:rPr>
              <a:t>魂</a:t>
            </a:r>
            <a:r>
              <a:rPr lang="en-US" altLang="zh-CN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印品粗朗体" panose="02000000000000000000" charset="-122"/>
                <a:ea typeface="印品粗朗体" panose="02000000000000000000" charset="-122"/>
                <a:cs typeface="印品粗朗体" panose="02000000000000000000" charset="-122"/>
                <a:sym typeface="+mn-ea"/>
              </a:rPr>
              <a:t>”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  <p:bldP spid="8" grpId="0"/>
      <p:bldP spid="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86697" y="208665"/>
            <a:ext cx="113710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                         </a:t>
            </a:r>
            <a:endParaRPr lang="en-US" altLang="zh-CN" sz="32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3200" dirty="0" smtClean="0"/>
          </a:p>
          <a:p>
            <a:pPr algn="ctr"/>
            <a:endParaRPr lang="zh-CN" altLang="en-US" sz="32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hlinkClick r:id="rId3" action="ppaction://hlinksldjump"/>
          </p:cNvPr>
          <p:cNvSpPr/>
          <p:nvPr/>
        </p:nvSpPr>
        <p:spPr>
          <a:xfrm>
            <a:off x="619431" y="4026310"/>
            <a:ext cx="10840065" cy="30469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/>
            <a:r>
              <a:rPr lang="en-US" altLang="zh-CN" sz="32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1)</a:t>
            </a:r>
            <a:r>
              <a:rPr lang="zh-CN" altLang="en-US" sz="32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谁创建黄埔军校，为什么要创建黄埔军校？黄埔军校是如何招生的？</a:t>
            </a:r>
            <a:endParaRPr lang="en-US" altLang="zh-CN" sz="3200" b="1" dirty="0" smtClean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0"/>
            <a:endParaRPr lang="en-US" altLang="zh-CN" sz="3200" b="1" dirty="0" smtClean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3200" b="1" dirty="0" smtClean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  <a:p>
            <a:pPr lvl="0"/>
            <a:endParaRPr lang="en-US" altLang="zh-CN" sz="3200" b="1" dirty="0" smtClean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32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83459" y="1130229"/>
            <a:ext cx="114742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/>
              <a:t>        </a:t>
            </a:r>
            <a:r>
              <a:rPr lang="en-US" altLang="zh-CN" sz="3200" b="1" dirty="0" smtClean="0">
                <a:latin typeface="微软雅黑" pitchFamily="34" charset="-122"/>
                <a:ea typeface="微软雅黑" pitchFamily="34" charset="-122"/>
              </a:rPr>
              <a:t>1925</a:t>
            </a: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年，冷少农告别母亲妻儿，只身赴广州投身革命。他在途经贵阳时给母亲的信中写道：“</a:t>
            </a:r>
            <a:r>
              <a:rPr lang="en-US" altLang="zh-CN" sz="3200" b="1" dirty="0" smtClean="0">
                <a:latin typeface="微软雅黑" pitchFamily="34" charset="-122"/>
                <a:ea typeface="微软雅黑" pitchFamily="34" charset="-122"/>
              </a:rPr>
              <a:t>……</a:t>
            </a: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就中国各省比较，只有广东一切设施颇合理想</a:t>
            </a:r>
            <a:r>
              <a:rPr lang="en-US" altLang="zh-CN" sz="3200" b="1" dirty="0" smtClean="0">
                <a:latin typeface="微软雅黑" pitchFamily="34" charset="-122"/>
                <a:ea typeface="微软雅黑" pitchFamily="34" charset="-122"/>
              </a:rPr>
              <a:t>……</a:t>
            </a: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儿此去的目的，完全尽忠革命，为国家为人民尽应尽之能力。”</a:t>
            </a:r>
            <a:r>
              <a:rPr lang="zh-CN" altLang="en-US" sz="3200" b="1" dirty="0" smtClean="0">
                <a:solidFill>
                  <a:schemeClr val="bg2">
                    <a:lumMod val="10000"/>
                  </a:schemeClr>
                </a:solidFill>
                <a:latin typeface="微软雅黑" pitchFamily="34" charset="-122"/>
                <a:ea typeface="微软雅黑" pitchFamily="34" charset="-122"/>
              </a:rPr>
              <a:t>冷少农到达广州即投考黄埔军校，被安排在黄埔军校政治部工作。</a:t>
            </a:r>
            <a:endParaRPr lang="zh-CN" altLang="en-US" sz="32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007896" y="294657"/>
            <a:ext cx="59298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“为国家为人民尽应尽之能力”</a:t>
            </a:r>
            <a:endParaRPr lang="zh-CN" altLang="en-US" sz="3200" b="1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68580" y="5772150"/>
            <a:ext cx="424561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周恩来</a:t>
            </a:r>
          </a:p>
          <a:p>
            <a:pPr algn="ctr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黄埔军校政治部主任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973195" y="5772150"/>
            <a:ext cx="424561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叶剑英</a:t>
            </a:r>
          </a:p>
          <a:p>
            <a:pPr algn="ctr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黄埔军校教官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946390" y="5676900"/>
            <a:ext cx="424561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聂荣臻</a:t>
            </a:r>
          </a:p>
          <a:p>
            <a:pPr algn="ctr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黄埔军校政治教官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00355" y="717550"/>
            <a:ext cx="3670300" cy="48291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73220" y="717550"/>
            <a:ext cx="3591560" cy="48291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82305" y="717550"/>
            <a:ext cx="3509010" cy="482917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0" y="0"/>
            <a:ext cx="2959465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黄埔之</a:t>
            </a:r>
            <a:r>
              <a:rPr lang="en-US" altLang="zh-CN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印品粗朗体" panose="02000000000000000000" charset="-122"/>
                <a:ea typeface="印品粗朗体" panose="02000000000000000000" charset="-122"/>
                <a:cs typeface="印品粗朗体" panose="02000000000000000000" charset="-122"/>
                <a:sym typeface="+mn-ea"/>
              </a:rPr>
              <a:t>“</a:t>
            </a:r>
            <a:r>
              <a:rPr lang="zh-CN" altLang="en-US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印品粗朗体" panose="02000000000000000000" charset="-122"/>
                <a:ea typeface="印品粗朗体" panose="02000000000000000000" charset="-122"/>
                <a:cs typeface="印品粗朗体" panose="02000000000000000000" charset="-122"/>
                <a:sym typeface="+mn-ea"/>
              </a:rPr>
              <a:t>魂”</a:t>
            </a:r>
            <a:endParaRPr lang="en-US" altLang="zh-CN" sz="2800" b="1" dirty="0">
              <a:solidFill>
                <a:schemeClr val="tx1">
                  <a:lumMod val="50000"/>
                  <a:lumOff val="50000"/>
                </a:schemeClr>
              </a:solidFill>
              <a:latin typeface="印品粗朗体" panose="02000000000000000000" charset="-122"/>
              <a:ea typeface="印品粗朗体" panose="02000000000000000000" charset="-122"/>
              <a:cs typeface="印品粗朗体" panose="020000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  <p:bldP spid="8" grpId="0"/>
      <p:bldP spid="8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68580" y="5772150"/>
            <a:ext cx="424561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林彪</a:t>
            </a:r>
          </a:p>
          <a:p>
            <a:pPr algn="ctr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黄埔军校学生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072890" y="5772150"/>
            <a:ext cx="424561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陈毅</a:t>
            </a:r>
          </a:p>
          <a:p>
            <a:pPr algn="ctr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黄埔军校学生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946390" y="5676900"/>
            <a:ext cx="424561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左权</a:t>
            </a:r>
          </a:p>
          <a:p>
            <a:pPr algn="ctr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黄埔军校学生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8125" y="717550"/>
            <a:ext cx="3659505" cy="47942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45000" y="717550"/>
            <a:ext cx="3501390" cy="48056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18500" y="717550"/>
            <a:ext cx="3635375" cy="478282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0" y="0"/>
            <a:ext cx="2959465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黄埔之</a:t>
            </a:r>
            <a:r>
              <a:rPr lang="en-US" altLang="zh-CN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印品粗朗体" panose="02000000000000000000" charset="-122"/>
                <a:ea typeface="印品粗朗体" panose="02000000000000000000" charset="-122"/>
                <a:cs typeface="印品粗朗体" panose="02000000000000000000" charset="-122"/>
                <a:sym typeface="+mn-ea"/>
              </a:rPr>
              <a:t>“</a:t>
            </a:r>
            <a:r>
              <a:rPr lang="zh-CN" altLang="en-US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印品粗朗体" panose="02000000000000000000" charset="-122"/>
                <a:ea typeface="印品粗朗体" panose="02000000000000000000" charset="-122"/>
                <a:cs typeface="印品粗朗体" panose="02000000000000000000" charset="-122"/>
                <a:sym typeface="+mn-ea"/>
              </a:rPr>
              <a:t>魂”</a:t>
            </a:r>
            <a:endParaRPr lang="en-US" altLang="zh-CN" sz="2800" b="1" dirty="0">
              <a:solidFill>
                <a:schemeClr val="tx1">
                  <a:lumMod val="50000"/>
                  <a:lumOff val="50000"/>
                </a:schemeClr>
              </a:solidFill>
              <a:latin typeface="印品粗朗体" panose="02000000000000000000" charset="-122"/>
              <a:ea typeface="印品粗朗体" panose="02000000000000000000" charset="-122"/>
              <a:cs typeface="印品粗朗体" panose="020000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  <p:bldP spid="8" grpId="0"/>
      <p:bldP spid="8" grpId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68580" y="5772150"/>
            <a:ext cx="424561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戴安澜</a:t>
            </a:r>
          </a:p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黄埔军校三期生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946390" y="5676900"/>
            <a:ext cx="424561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张治中</a:t>
            </a:r>
          </a:p>
          <a:p>
            <a:pPr algn="ctr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黄埔军校教育长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6545" y="717550"/>
            <a:ext cx="3693160" cy="478218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66430" y="717550"/>
            <a:ext cx="3549015" cy="479615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0" y="0"/>
            <a:ext cx="3613356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黄埔之</a:t>
            </a:r>
            <a:r>
              <a:rPr lang="en-US" altLang="zh-CN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印品粗朗体" panose="02000000000000000000" charset="-122"/>
                <a:ea typeface="印品粗朗体" panose="02000000000000000000" charset="-122"/>
                <a:cs typeface="印品粗朗体" panose="02000000000000000000" charset="-122"/>
                <a:sym typeface="+mn-ea"/>
              </a:rPr>
              <a:t>“</a:t>
            </a:r>
            <a:r>
              <a:rPr lang="zh-CN" altLang="en-US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印品粗朗体" panose="02000000000000000000" charset="-122"/>
                <a:ea typeface="印品粗朗体" panose="02000000000000000000" charset="-122"/>
                <a:cs typeface="印品粗朗体" panose="02000000000000000000" charset="-122"/>
                <a:sym typeface="+mn-ea"/>
              </a:rPr>
              <a:t>魂</a:t>
            </a:r>
            <a:r>
              <a:rPr lang="en-US" altLang="zh-CN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印品粗朗体" panose="02000000000000000000" charset="-122"/>
                <a:ea typeface="印品粗朗体" panose="02000000000000000000" charset="-122"/>
                <a:cs typeface="印品粗朗体" panose="02000000000000000000" charset="-122"/>
                <a:sym typeface="+mn-ea"/>
              </a:rPr>
              <a:t>”</a:t>
            </a:r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91780" y="722672"/>
            <a:ext cx="3760839" cy="480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矩形 11"/>
          <p:cNvSpPr/>
          <p:nvPr/>
        </p:nvSpPr>
        <p:spPr>
          <a:xfrm>
            <a:off x="5020240" y="5707315"/>
            <a:ext cx="269817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     刘秉勋</a:t>
            </a:r>
            <a:endParaRPr lang="en-US" altLang="zh-CN" sz="28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黄埔军校六期生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" grpId="0"/>
      <p:bldP spid="8" grpId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7703" y="1179871"/>
            <a:ext cx="11400503" cy="5294672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986688" y="5253540"/>
            <a:ext cx="202882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</a:rPr>
              <a:t>黄埔</a:t>
            </a:r>
            <a:r>
              <a:rPr lang="en-US" altLang="zh-CN" sz="3200" b="1" dirty="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</a:rPr>
              <a:t>15</a:t>
            </a:r>
            <a:r>
              <a:rPr lang="zh-CN" altLang="en-US" sz="3200" b="1" dirty="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</a:rPr>
              <a:t>期</a:t>
            </a:r>
          </a:p>
        </p:txBody>
      </p:sp>
      <p:sp>
        <p:nvSpPr>
          <p:cNvPr id="6" name="文本框 1"/>
          <p:cNvSpPr txBox="1"/>
          <p:nvPr/>
        </p:nvSpPr>
        <p:spPr>
          <a:xfrm>
            <a:off x="235974" y="0"/>
            <a:ext cx="11956026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.......</a:t>
            </a:r>
          </a:p>
          <a:p>
            <a:r>
              <a:rPr lang="zh-CN" altLang="en-US" sz="4000" b="1" dirty="0" smtClean="0">
                <a:solidFill>
                  <a:srgbClr val="FF0000"/>
                </a:solidFill>
                <a:latin typeface="新宋体" pitchFamily="49" charset="-122"/>
                <a:ea typeface="印品粗朗体"/>
                <a:cs typeface="仿宋" panose="02010609060101010101" charset="-122"/>
              </a:rPr>
              <a:t>太</a:t>
            </a:r>
            <a:r>
              <a:rPr lang="zh-CN" altLang="en-US" sz="4000" b="1" dirty="0">
                <a:solidFill>
                  <a:srgbClr val="FF0000"/>
                </a:solidFill>
                <a:latin typeface="新宋体" pitchFamily="49" charset="-122"/>
                <a:ea typeface="印品粗朗体"/>
                <a:cs typeface="仿宋" panose="02010609060101010101" charset="-122"/>
              </a:rPr>
              <a:t>多的人成为了黄</a:t>
            </a:r>
            <a:r>
              <a:rPr lang="zh-CN" altLang="en-US" sz="4000" b="1" dirty="0" smtClean="0">
                <a:solidFill>
                  <a:srgbClr val="FF0000"/>
                </a:solidFill>
                <a:latin typeface="新宋体" pitchFamily="49" charset="-122"/>
                <a:ea typeface="印品粗朗体"/>
                <a:cs typeface="仿宋" panose="02010609060101010101" charset="-122"/>
              </a:rPr>
              <a:t>埔精</a:t>
            </a:r>
            <a:r>
              <a:rPr lang="zh-CN" altLang="en-US" sz="4000" b="1" dirty="0">
                <a:solidFill>
                  <a:srgbClr val="FF0000"/>
                </a:solidFill>
                <a:latin typeface="新宋体" pitchFamily="49" charset="-122"/>
                <a:ea typeface="印品粗朗体"/>
                <a:cs typeface="仿宋" panose="02010609060101010101" charset="-122"/>
              </a:rPr>
              <a:t>神的传承</a:t>
            </a:r>
            <a:r>
              <a:rPr lang="zh-CN" altLang="en-US" sz="4000" b="1" dirty="0" smtClean="0">
                <a:solidFill>
                  <a:srgbClr val="FF0000"/>
                </a:solidFill>
                <a:latin typeface="新宋体" pitchFamily="49" charset="-122"/>
                <a:ea typeface="印品粗朗体"/>
                <a:cs typeface="仿宋" panose="02010609060101010101" charset="-122"/>
              </a:rPr>
              <a:t>者，努力振兴中华！</a:t>
            </a:r>
            <a:endParaRPr lang="zh-CN" altLang="en-US" sz="4000" b="1" dirty="0">
              <a:solidFill>
                <a:srgbClr val="FF0000"/>
              </a:solidFill>
              <a:latin typeface="新宋体" pitchFamily="49" charset="-122"/>
              <a:ea typeface="印品粗朗体"/>
              <a:cs typeface="仿宋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-27940" y="0"/>
            <a:ext cx="12192635" cy="6817360"/>
          </a:xfrm>
          <a:prstGeom prst="rect">
            <a:avLst/>
          </a:prstGeom>
        </p:spPr>
      </p:pic>
      <p:sp>
        <p:nvSpPr>
          <p:cNvPr id="216066" name="文本框 216065"/>
          <p:cNvSpPr txBox="1"/>
          <p:nvPr/>
        </p:nvSpPr>
        <p:spPr>
          <a:xfrm>
            <a:off x="0" y="5044258"/>
            <a:ext cx="12192000" cy="1753235"/>
          </a:xfrm>
          <a:prstGeom prst="rect">
            <a:avLst/>
          </a:prstGeom>
          <a:solidFill>
            <a:schemeClr val="bg1">
              <a:alpha val="58000"/>
            </a:schemeClr>
          </a:solidFill>
          <a:ln w="349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我们今天要开这个学校，是有什么希望呢？就是要从今天起，把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革命的事业重新来创造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......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如果没有好革命军，中国的革命永远还是要失败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。所以，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今天在这里这个军官学校，独一无二的希望，就是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创造革命军，来挽救中国的危亡。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                    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</a:p>
          <a:p>
            <a:pPr algn="l">
              <a:spcBef>
                <a:spcPct val="50000"/>
              </a:spcBef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                                                            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孙中山在黄埔军校开学典礼上的讲话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</a:t>
            </a:r>
            <a:r>
              <a:rPr lang="zh-CN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节选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288155" y="2378075"/>
            <a:ext cx="1982470" cy="398780"/>
          </a:xfrm>
          <a:prstGeom prst="rect">
            <a:avLst/>
          </a:prstGeom>
          <a:noFill/>
          <a:ln w="6667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军校总理孙中山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263900" y="2946400"/>
            <a:ext cx="1525905" cy="337185"/>
          </a:xfrm>
          <a:prstGeom prst="rect">
            <a:avLst/>
          </a:prstGeom>
          <a:noFill/>
          <a:ln w="6667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校长蒋介石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251585" y="2679700"/>
            <a:ext cx="1779270" cy="337185"/>
          </a:xfrm>
          <a:prstGeom prst="rect">
            <a:avLst/>
          </a:prstGeom>
          <a:noFill/>
          <a:ln w="6667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党代表廖仲恺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9935845" y="3427730"/>
            <a:ext cx="2228850" cy="398780"/>
          </a:xfrm>
          <a:prstGeom prst="rect">
            <a:avLst/>
          </a:prstGeom>
          <a:noFill/>
          <a:ln w="6667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军校教官（老师）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214745" y="2904490"/>
            <a:ext cx="1779270" cy="337185"/>
          </a:xfrm>
          <a:prstGeom prst="rect">
            <a:avLst/>
          </a:prstGeom>
          <a:noFill/>
          <a:ln w="6667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宋庆龄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414780" y="1276350"/>
            <a:ext cx="7908925" cy="583565"/>
          </a:xfrm>
          <a:prstGeom prst="rect">
            <a:avLst/>
          </a:prstGeom>
          <a:noFill/>
          <a:ln w="889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创造革命军，挽救中国革命，避免再次失败。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6" grpId="0" bldLvl="0" animBg="1"/>
      <p:bldP spid="216066" grpId="1" animBg="1"/>
      <p:bldP spid="216066" grpId="2" animBg="1"/>
      <p:bldP spid="9" grpId="0" animBg="1"/>
      <p:bldP spid="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/>
          <p:nvPr>
            <p:custDataLst>
              <p:tags r:id="rId2"/>
            </p:custDataLst>
          </p:nvPr>
        </p:nvGraphicFramePr>
        <p:xfrm>
          <a:off x="0" y="683895"/>
          <a:ext cx="12204700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0640"/>
                <a:gridCol w="940435"/>
                <a:gridCol w="3347720"/>
                <a:gridCol w="3701415"/>
                <a:gridCol w="2904490"/>
              </a:tblGrid>
              <a:tr h="4572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姓名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队别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籍贯及住址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经过履历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入校介绍人</a:t>
                      </a:r>
                    </a:p>
                  </a:txBody>
                  <a:tcPr>
                    <a:noFill/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增扩情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一队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籍贯四川威远，住址县属新仁区高后湾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肄业</a:t>
                      </a:r>
                      <a:r>
                        <a:rPr lang="zh-CN" altLang="en-US" sz="2400" b="1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北京朝阳大学法科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+mj-ea"/>
                        </a:rPr>
                        <a:t>谭熙洪 李大钊 石瑛 丁惟汾 谭克敏</a:t>
                      </a:r>
                    </a:p>
                  </a:txBody>
                  <a:tcPr>
                    <a:noFill/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周惠元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一队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四川双流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天津南开学校，转学北京师范大学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+mj-ea"/>
                        </a:rPr>
                        <a:t>李守常 </a:t>
                      </a:r>
                      <a:r>
                        <a:rPr lang="zh-CN" altLang="en-US" sz="2400" b="1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+mj-ea"/>
                          <a:sym typeface="+mn-ea"/>
                        </a:rPr>
                        <a:t>谭熙洪</a:t>
                      </a:r>
                    </a:p>
                  </a:txBody>
                  <a:tcPr>
                    <a:noFill/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陈以仁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三队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江西石城县屏山市坳头村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肄业</a:t>
                      </a:r>
                      <a:r>
                        <a:rPr lang="zh-CN" altLang="en-US" sz="2400" b="1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北京大学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+mj-ea"/>
                          <a:sym typeface="+mn-ea"/>
                        </a:rPr>
                        <a:t>谭熙洪 李大钊</a:t>
                      </a:r>
                    </a:p>
                  </a:txBody>
                  <a:tcPr>
                    <a:noFill/>
                  </a:tcPr>
                </a:tc>
              </a:tr>
              <a:tr h="11887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孙元良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三队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四川华阳，住四川成都大坝巷第五号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国立北京法政大学</a:t>
                      </a:r>
                      <a:r>
                        <a:rPr lang="zh-CN" altLang="en-US" sz="2400" b="1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肄业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+mj-ea"/>
                          <a:sym typeface="+mn-ea"/>
                        </a:rPr>
                        <a:t>李大钊 谭熙洪 石瑛 丁惟汾 谭克敏</a:t>
                      </a:r>
                      <a:endParaRPr lang="zh-CN" altLang="en-US" sz="2400" b="1">
                        <a:solidFill>
                          <a:schemeClr val="bg1"/>
                        </a:solidFill>
                        <a:latin typeface="+mj-ea"/>
                        <a:ea typeface="+mj-ea"/>
                        <a:cs typeface="+mj-ea"/>
                      </a:endParaRPr>
                    </a:p>
                    <a:p>
                      <a:pPr algn="ctr">
                        <a:buNone/>
                      </a:pPr>
                      <a:endParaRPr lang="zh-CN" altLang="en-US" sz="2400" b="1">
                        <a:solidFill>
                          <a:schemeClr val="bg1"/>
                        </a:solidFill>
                        <a:latin typeface="+mj-ea"/>
                        <a:ea typeface="+mj-ea"/>
                        <a:cs typeface="+mj-ea"/>
                      </a:endParaRPr>
                    </a:p>
                  </a:txBody>
                  <a:tcPr>
                    <a:noFill/>
                  </a:tcPr>
                </a:tc>
              </a:tr>
              <a:tr h="11887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韩绍文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三队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江西赣县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  <a:latin typeface="+mj-ea"/>
                          <a:ea typeface="+mj-ea"/>
                          <a:sym typeface="+mn-ea"/>
                        </a:rPr>
                        <a:t>国立北京法政大学校政治科</a:t>
                      </a:r>
                      <a:r>
                        <a:rPr lang="zh-CN" altLang="en-US" sz="2400" b="1">
                          <a:solidFill>
                            <a:srgbClr val="FF0000"/>
                          </a:solidFill>
                          <a:latin typeface="+mj-ea"/>
                          <a:ea typeface="+mj-ea"/>
                          <a:sym typeface="+mn-ea"/>
                        </a:rPr>
                        <a:t>肄业</a:t>
                      </a:r>
                      <a:endParaRPr lang="zh-CN" altLang="en-US" sz="2400" b="1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  <a:p>
                      <a:pPr algn="ctr">
                        <a:buNone/>
                      </a:pPr>
                      <a:endParaRPr lang="zh-CN" altLang="en-US" sz="2400" b="1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+mj-ea"/>
                          <a:sym typeface="+mn-ea"/>
                        </a:rPr>
                        <a:t> 李大钊 谭熙洪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1515745" y="-99060"/>
            <a:ext cx="9702800" cy="768350"/>
          </a:xfrm>
          <a:prstGeom prst="rect">
            <a:avLst/>
          </a:prstGeom>
          <a:noFill/>
          <a:ln w="349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400" b="1" dirty="0">
                <a:solidFill>
                  <a:schemeClr val="bg1"/>
                </a:solidFill>
                <a:latin typeface="+mj-ea"/>
                <a:ea typeface="+mj-ea"/>
                <a:cs typeface="+mj-ea"/>
              </a:rPr>
              <a:t>1924年</a:t>
            </a:r>
            <a:r>
              <a:rPr lang="zh-CN" altLang="en-US" sz="2400" b="1" dirty="0">
                <a:solidFill>
                  <a:srgbClr val="FF0000"/>
                </a:solidFill>
                <a:latin typeface="+mj-ea"/>
                <a:ea typeface="+mj-ea"/>
                <a:cs typeface="+mj-ea"/>
              </a:rPr>
              <a:t>国民党北京党部主持人李大钊</a:t>
            </a:r>
            <a:r>
              <a:rPr lang="zh-CN" altLang="en-US" sz="2400" b="1" dirty="0">
                <a:solidFill>
                  <a:schemeClr val="bg1"/>
                </a:solidFill>
                <a:latin typeface="+mj-ea"/>
                <a:ea typeface="+mj-ea"/>
                <a:cs typeface="+mj-ea"/>
              </a:rPr>
              <a:t>推荐就读黄埔一期学生（</a:t>
            </a:r>
            <a:r>
              <a:rPr lang="zh-CN" altLang="en-US" sz="2400" b="1" dirty="0">
                <a:solidFill>
                  <a:schemeClr val="bg1"/>
                </a:solidFill>
                <a:latin typeface="+mj-ea"/>
                <a:ea typeface="+mj-ea"/>
                <a:cs typeface="+mj-ea"/>
                <a:sym typeface="+mn-ea"/>
              </a:rPr>
              <a:t>部分）</a:t>
            </a:r>
            <a:r>
              <a:rPr lang="zh-CN" altLang="en-US" sz="2400" b="1" dirty="0">
                <a:solidFill>
                  <a:srgbClr val="FF0000"/>
                </a:solidFill>
                <a:latin typeface="+mj-ea"/>
                <a:ea typeface="+mj-ea"/>
                <a:cs typeface="+mj-ea"/>
              </a:rPr>
              <a:t>   </a:t>
            </a:r>
            <a:r>
              <a:rPr lang="zh-CN" altLang="en-US" sz="4400" b="1" dirty="0">
                <a:solidFill>
                  <a:srgbClr val="FF0000"/>
                </a:solidFill>
                <a:latin typeface="+mj-ea"/>
                <a:ea typeface="+mj-ea"/>
                <a:cs typeface="+mj-ea"/>
              </a:rPr>
              <a:t> 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516380" y="6092190"/>
            <a:ext cx="108407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——</a:t>
            </a:r>
            <a:r>
              <a:rPr lang="zh-CN" altLang="en-US" sz="2800" b="1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摘录自 </a:t>
            </a:r>
            <a:r>
              <a:rPr lang="zh-CN" altLang="en-US" sz="2800" b="1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樊学庆《</a:t>
            </a:r>
            <a:r>
              <a:rPr lang="zh-CN" altLang="en-US" sz="2800" b="1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李大钊选送黄埔军校第一期学员情况考订》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587365" y="1149985"/>
            <a:ext cx="3709670" cy="4831080"/>
          </a:xfrm>
          <a:prstGeom prst="rect">
            <a:avLst/>
          </a:prstGeom>
          <a:solidFill>
            <a:prstClr val="black"/>
          </a:solidFill>
          <a:ln w="349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spcBef>
                <a:spcPct val="50000"/>
              </a:spcBef>
            </a:pP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spcBef>
                <a:spcPct val="50000"/>
              </a:spcBef>
            </a:pP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spcBef>
                <a:spcPct val="50000"/>
              </a:spcBef>
            </a:pP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spcBef>
                <a:spcPct val="50000"/>
              </a:spcBef>
            </a:pP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spcBef>
                <a:spcPct val="50000"/>
              </a:spcBef>
            </a:pP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spcBef>
                <a:spcPct val="50000"/>
              </a:spcBef>
            </a:pP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spcBef>
                <a:spcPct val="50000"/>
              </a:spcBef>
            </a:pP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spcBef>
                <a:spcPct val="50000"/>
              </a:spcBef>
            </a:pP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spcBef>
                <a:spcPct val="50000"/>
              </a:spcBef>
            </a:pP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spcBef>
                <a:spcPct val="50000"/>
              </a:spcBef>
            </a:pP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spcBef>
                <a:spcPct val="50000"/>
              </a:spcBef>
            </a:pP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spcBef>
                <a:spcPct val="50000"/>
              </a:spcBef>
            </a:pP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spcBef>
                <a:spcPct val="50000"/>
              </a:spcBef>
            </a:pP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spcBef>
                <a:spcPct val="50000"/>
              </a:spcBef>
            </a:pP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658541" y="181475"/>
            <a:ext cx="2201545" cy="446276"/>
          </a:xfrm>
          <a:prstGeom prst="rect">
            <a:avLst/>
          </a:prstGeom>
          <a:noFill/>
          <a:ln w="6985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1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</a:t>
            </a:r>
            <a:r>
              <a:rPr lang="zh-CN" altLang="en-US" sz="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</a:p>
          <a:p>
            <a:pPr algn="l">
              <a:spcBef>
                <a:spcPct val="50000"/>
              </a:spcBef>
            </a:pPr>
            <a:endParaRPr lang="en-US" altLang="zh-CN" sz="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spcBef>
                <a:spcPct val="50000"/>
              </a:spcBef>
            </a:pPr>
            <a:endParaRPr lang="en-US" altLang="zh-CN" sz="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spcBef>
                <a:spcPct val="50000"/>
              </a:spcBef>
            </a:pPr>
            <a:endParaRPr lang="en-US" altLang="zh-CN" sz="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animBg="1"/>
      <p:bldP spid="10" grpId="1" animBg="1"/>
      <p:bldP spid="7" grpId="0" animBg="1"/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472297" y="399927"/>
            <a:ext cx="11341161" cy="34778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altLang="en-US" sz="4400" b="1" dirty="0" smtClean="0">
                <a:solidFill>
                  <a:schemeClr val="bg1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自主阅读教材、结合导学案，小组讨论：</a:t>
            </a:r>
            <a:endParaRPr lang="en-US" altLang="zh-CN" sz="4400" b="1" dirty="0">
              <a:solidFill>
                <a:schemeClr val="bg1"/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  <a:p>
            <a:pPr indent="0"/>
            <a:r>
              <a:rPr lang="en-US" altLang="zh-CN" sz="4400" b="1" dirty="0">
                <a:solidFill>
                  <a:schemeClr val="bg1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 </a:t>
            </a:r>
            <a:r>
              <a:rPr lang="en-US" altLang="zh-CN" sz="4400" b="1" dirty="0" smtClean="0">
                <a:solidFill>
                  <a:schemeClr val="bg1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1</a:t>
            </a:r>
            <a:r>
              <a:rPr lang="zh-CN" altLang="en-US" sz="4400" b="1" dirty="0" smtClean="0">
                <a:solidFill>
                  <a:schemeClr val="bg1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、自主</a:t>
            </a:r>
            <a:r>
              <a:rPr lang="zh-CN" sz="4400" b="1" dirty="0" smtClean="0">
                <a:solidFill>
                  <a:schemeClr val="bg1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阅</a:t>
            </a:r>
            <a:r>
              <a:rPr lang="zh-CN" sz="4400" b="1" dirty="0">
                <a:solidFill>
                  <a:schemeClr val="bg1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读教材</a:t>
            </a:r>
            <a:r>
              <a:rPr lang="en-US" sz="4400" b="1" dirty="0">
                <a:solidFill>
                  <a:schemeClr val="bg1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70</a:t>
            </a:r>
            <a:r>
              <a:rPr lang="zh-CN" sz="4400" b="1" dirty="0">
                <a:solidFill>
                  <a:schemeClr val="bg1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页，找到与李大钊</a:t>
            </a:r>
            <a:r>
              <a:rPr lang="en-US" altLang="zh-CN" sz="4400" b="1" dirty="0">
                <a:solidFill>
                  <a:schemeClr val="bg1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“</a:t>
            </a:r>
            <a:r>
              <a:rPr lang="zh-CN" altLang="en-US" sz="4400" b="1" dirty="0">
                <a:solidFill>
                  <a:schemeClr val="bg1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变成</a:t>
            </a:r>
            <a:r>
              <a:rPr lang="en-US" altLang="zh-CN" sz="4400" b="1" dirty="0">
                <a:solidFill>
                  <a:schemeClr val="bg1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”</a:t>
            </a:r>
            <a:r>
              <a:rPr lang="zh-CN" altLang="en-US" sz="4400" b="1" dirty="0">
                <a:solidFill>
                  <a:schemeClr val="bg1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国民党员相关的会议</a:t>
            </a:r>
            <a:r>
              <a:rPr lang="zh-CN" altLang="en-US" sz="4400" b="1" dirty="0" smtClean="0">
                <a:solidFill>
                  <a:schemeClr val="bg1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？国共合作的原因？</a:t>
            </a:r>
            <a:endParaRPr lang="en-US" altLang="zh-CN" sz="4400" b="1" dirty="0" smtClean="0">
              <a:solidFill>
                <a:schemeClr val="bg1"/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  <a:p>
            <a:pPr indent="0"/>
            <a:r>
              <a:rPr lang="en-US" altLang="zh-CN" sz="4400" b="1" dirty="0" smtClean="0">
                <a:solidFill>
                  <a:schemeClr val="bg1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2</a:t>
            </a:r>
            <a:r>
              <a:rPr lang="zh-CN" altLang="en-US" sz="4400" b="1" dirty="0" smtClean="0">
                <a:solidFill>
                  <a:schemeClr val="bg1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、“两会”小记者报道（“两会”时间、地点、主要内容、意义）</a:t>
            </a:r>
            <a:endParaRPr lang="zh-CN" altLang="en-US" sz="4400" b="1" dirty="0">
              <a:solidFill>
                <a:schemeClr val="bg1"/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60145" y="4180205"/>
            <a:ext cx="9738913" cy="1783715"/>
          </a:xfrm>
          <a:prstGeom prst="rect">
            <a:avLst/>
          </a:prstGeom>
          <a:solidFill>
            <a:srgbClr val="FF0000"/>
          </a:solidFill>
          <a:ln w="69850" cap="flat" cmpd="sng">
            <a:solidFill>
              <a:schemeClr val="accent6"/>
            </a:solidFill>
            <a:prstDash val="solid"/>
            <a:miter/>
            <a:headEnd type="none" w="med" len="med"/>
            <a:tailEnd type="none" w="med" len="med"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4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1923</a:t>
            </a:r>
            <a:r>
              <a:rPr lang="zh-CN" altLang="en-US" sz="4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年，中 共 三 大</a:t>
            </a:r>
          </a:p>
          <a:p>
            <a:pPr algn="r">
              <a:spcBef>
                <a:spcPct val="50000"/>
              </a:spcBef>
            </a:pPr>
            <a:r>
              <a:rPr lang="en-US" altLang="zh-CN" sz="4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1924</a:t>
            </a:r>
            <a:r>
              <a:rPr lang="zh-CN" altLang="en-US" sz="4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年，国民党一大</a:t>
            </a:r>
          </a:p>
        </p:txBody>
      </p:sp>
      <p:pic>
        <p:nvPicPr>
          <p:cNvPr id="4" name="图片 3" descr="图片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0469" y="4008755"/>
            <a:ext cx="2816225" cy="21272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141085" y="173355"/>
            <a:ext cx="6050280" cy="5864860"/>
            <a:chOff x="6308413" y="1008162"/>
            <a:chExt cx="5429288" cy="478634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4814" r="13974" b="25049"/>
            <a:stretch>
              <a:fillRect/>
            </a:stretch>
          </p:blipFill>
          <p:spPr>
            <a:xfrm>
              <a:off x="6308413" y="1008162"/>
              <a:ext cx="5357850" cy="4786346"/>
            </a:xfrm>
            <a:prstGeom prst="roundRect">
              <a:avLst>
                <a:gd name="adj" fmla="val 7037"/>
              </a:avLst>
            </a:prstGeom>
            <a:ln>
              <a:solidFill>
                <a:schemeClr val="bg2">
                  <a:lumMod val="50000"/>
                </a:schemeClr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" name="图片 3" descr="3417eba13a131a3b2e2f19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37101" y="1151038"/>
              <a:ext cx="2886023" cy="1928826"/>
            </a:xfrm>
            <a:prstGeom prst="round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" name="图片 4" descr="中国国民党第一次全国代表大会宣言.jpg"/>
            <p:cNvPicPr>
              <a:picLocks noChangeAspect="1"/>
            </p:cNvPicPr>
            <p:nvPr/>
          </p:nvPicPr>
          <p:blipFill>
            <a:blip r:embed="rId5" cstate="print"/>
            <a:srcRect l="10000" r="11250"/>
            <a:stretch>
              <a:fillRect/>
            </a:stretch>
          </p:blipFill>
          <p:spPr>
            <a:xfrm>
              <a:off x="9289347" y="1141560"/>
              <a:ext cx="2304338" cy="1950749"/>
            </a:xfrm>
            <a:prstGeom prst="round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矩形 5"/>
            <p:cNvSpPr/>
            <p:nvPr/>
          </p:nvSpPr>
          <p:spPr>
            <a:xfrm>
              <a:off x="9399210" y="3079864"/>
              <a:ext cx="2020533" cy="5265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800" b="1" dirty="0" smtClean="0">
                  <a:latin typeface="华文新魏" pitchFamily="2" charset="-122"/>
                  <a:ea typeface="华文新魏" pitchFamily="2" charset="-122"/>
                </a:rPr>
                <a:t>中国国民党第一次全国代表大会宣言</a:t>
              </a:r>
              <a:endParaRPr lang="zh-CN" altLang="en-US" sz="1800" b="1" dirty="0">
                <a:latin typeface="华文新魏" pitchFamily="2" charset="-122"/>
                <a:ea typeface="华文新魏" pitchFamily="2" charset="-122"/>
              </a:endParaRPr>
            </a:p>
          </p:txBody>
        </p:sp>
        <p:pic>
          <p:nvPicPr>
            <p:cNvPr id="7" name="Picture 14" descr="200611717402669557"/>
            <p:cNvPicPr>
              <a:picLocks noChangeAspect="1" noChangeArrowheads="1"/>
            </p:cNvPicPr>
            <p:nvPr/>
          </p:nvPicPr>
          <p:blipFill>
            <a:blip r:embed="rId6" cstate="print"/>
            <a:srcRect b="12852"/>
            <a:stretch>
              <a:fillRect/>
            </a:stretch>
          </p:blipFill>
          <p:spPr bwMode="auto">
            <a:xfrm>
              <a:off x="9184897" y="3726195"/>
              <a:ext cx="2357454" cy="1285884"/>
            </a:xfrm>
            <a:prstGeom prst="round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" name="Picture 4" descr="孙中山与代表步出国民党“一大”会场。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361310" y="3743417"/>
              <a:ext cx="2680711" cy="1245700"/>
            </a:xfrm>
            <a:prstGeom prst="round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6522727" y="5012079"/>
              <a:ext cx="2500330" cy="53895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 lIns="106985" tIns="53492" rIns="106985" bIns="53492">
              <a:spAutoFit/>
            </a:bodyPr>
            <a:lstStyle/>
            <a:p>
              <a:pPr algn="l"/>
              <a:r>
                <a:rPr kumimoji="1" lang="zh-CN" altLang="en-US" sz="18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华文新魏" pitchFamily="2" charset="-122"/>
                  <a:ea typeface="华文新魏" pitchFamily="2" charset="-122"/>
                </a:rPr>
                <a:t>孙中山与代表步出国民党“一大”会场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9023057" y="5012079"/>
              <a:ext cx="2714644" cy="5265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800" b="1" dirty="0" smtClean="0">
                  <a:latin typeface="华文新魏" pitchFamily="2" charset="-122"/>
                  <a:ea typeface="华文新魏" pitchFamily="2" charset="-122"/>
                </a:rPr>
                <a:t>国民党一大会址，现在广州市东山区文明路</a:t>
              </a:r>
              <a:r>
                <a:rPr lang="en-US" altLang="zh-CN" sz="1800" b="1" dirty="0" smtClean="0">
                  <a:latin typeface="华文新魏" pitchFamily="2" charset="-122"/>
                  <a:ea typeface="华文新魏" pitchFamily="2" charset="-122"/>
                </a:rPr>
                <a:t>125</a:t>
              </a:r>
              <a:r>
                <a:rPr lang="zh-CN" altLang="en-US" sz="1800" b="1" dirty="0" smtClean="0">
                  <a:latin typeface="华文新魏" pitchFamily="2" charset="-122"/>
                  <a:ea typeface="华文新魏" pitchFamily="2" charset="-122"/>
                </a:rPr>
                <a:t>号</a:t>
              </a:r>
              <a:endParaRPr lang="zh-CN" altLang="en-US" sz="1800" b="1" dirty="0">
                <a:latin typeface="华文新魏" pitchFamily="2" charset="-122"/>
                <a:ea typeface="华文新魏" pitchFamily="2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6541863" y="3083253"/>
              <a:ext cx="2571768" cy="5265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800" b="1" dirty="0" smtClean="0">
                  <a:latin typeface="华文新魏" pitchFamily="2" charset="-122"/>
                  <a:ea typeface="华文新魏" pitchFamily="2" charset="-122"/>
                </a:rPr>
                <a:t>参加会议的</a:t>
              </a:r>
              <a:r>
                <a:rPr lang="en-US" sz="1800" b="1" dirty="0" smtClean="0">
                  <a:latin typeface="华文新魏" pitchFamily="2" charset="-122"/>
                  <a:ea typeface="华文新魏" pitchFamily="2" charset="-122"/>
                </a:rPr>
                <a:t>165</a:t>
              </a:r>
              <a:r>
                <a:rPr lang="zh-CN" altLang="en-US" sz="1800" b="1" dirty="0" smtClean="0">
                  <a:latin typeface="华文新魏" pitchFamily="2" charset="-122"/>
                  <a:ea typeface="华文新魏" pitchFamily="2" charset="-122"/>
                </a:rPr>
                <a:t>名代表中，共产党员占了</a:t>
              </a:r>
              <a:r>
                <a:rPr lang="en-US" sz="1800" b="1" dirty="0" smtClean="0">
                  <a:latin typeface="华文新魏" pitchFamily="2" charset="-122"/>
                  <a:ea typeface="华文新魏" pitchFamily="2" charset="-122"/>
                </a:rPr>
                <a:t>14</a:t>
              </a:r>
              <a:r>
                <a:rPr lang="zh-CN" altLang="en-US" sz="1800" b="1" dirty="0" smtClean="0">
                  <a:latin typeface="华文新魏" pitchFamily="2" charset="-122"/>
                  <a:ea typeface="华文新魏" pitchFamily="2" charset="-122"/>
                </a:rPr>
                <a:t>％。</a:t>
              </a:r>
              <a:endParaRPr lang="zh-CN" altLang="en-US" sz="1800" b="1" dirty="0">
                <a:latin typeface="华文新魏" pitchFamily="2" charset="-122"/>
                <a:ea typeface="华文新魏" pitchFamily="2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0" y="173355"/>
            <a:ext cx="5840095" cy="5864860"/>
            <a:chOff x="4945061" y="1144354"/>
            <a:chExt cx="5522300" cy="2337362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4814" r="13974" b="25049"/>
            <a:stretch>
              <a:fillRect/>
            </a:stretch>
          </p:blipFill>
          <p:spPr>
            <a:xfrm>
              <a:off x="4945061" y="1144354"/>
              <a:ext cx="5436357" cy="2337362"/>
            </a:xfrm>
            <a:prstGeom prst="roundRect">
              <a:avLst>
                <a:gd name="adj" fmla="val 7037"/>
              </a:avLst>
            </a:prstGeom>
            <a:ln>
              <a:solidFill>
                <a:schemeClr val="bg2">
                  <a:lumMod val="50000"/>
                </a:schemeClr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4" name="图片 13" descr="t0175c119ff1e51b5d0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23834" y="1242095"/>
              <a:ext cx="3286147" cy="1986350"/>
            </a:xfrm>
            <a:prstGeom prst="round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5" name="TextBox 47"/>
            <p:cNvSpPr txBox="1"/>
            <p:nvPr/>
          </p:nvSpPr>
          <p:spPr>
            <a:xfrm>
              <a:off x="8438722" y="1360743"/>
              <a:ext cx="2028639" cy="1483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latin typeface="华文新魏" pitchFamily="2" charset="-122"/>
                  <a:ea typeface="华文新魏" pitchFamily="2" charset="-122"/>
                </a:rPr>
                <a:t>1923</a:t>
              </a:r>
              <a:r>
                <a:rPr lang="zh-CN" altLang="en-US" sz="2400" b="1" dirty="0" smtClean="0">
                  <a:latin typeface="华文新魏" pitchFamily="2" charset="-122"/>
                  <a:ea typeface="华文新魏" pitchFamily="2" charset="-122"/>
                </a:rPr>
                <a:t>年</a:t>
              </a:r>
              <a:r>
                <a:rPr lang="en-US" altLang="zh-CN" sz="2400" b="1" dirty="0" smtClean="0">
                  <a:latin typeface="华文新魏" pitchFamily="2" charset="-122"/>
                  <a:ea typeface="华文新魏" pitchFamily="2" charset="-122"/>
                </a:rPr>
                <a:t>6</a:t>
              </a:r>
              <a:r>
                <a:rPr lang="zh-CN" altLang="en-US" sz="2400" b="1" dirty="0" smtClean="0">
                  <a:latin typeface="华文新魏" pitchFamily="2" charset="-122"/>
                  <a:ea typeface="华文新魏" pitchFamily="2" charset="-122"/>
                </a:rPr>
                <a:t>月</a:t>
              </a:r>
              <a:r>
                <a:rPr lang="en-US" altLang="zh-CN" sz="2400" b="1" dirty="0" smtClean="0">
                  <a:latin typeface="华文新魏" pitchFamily="2" charset="-122"/>
                  <a:ea typeface="华文新魏" pitchFamily="2" charset="-122"/>
                </a:rPr>
                <a:t>12</a:t>
              </a:r>
              <a:r>
                <a:rPr lang="zh-CN" altLang="en-US" sz="2400" b="1" dirty="0" smtClean="0">
                  <a:latin typeface="华文新魏" pitchFamily="2" charset="-122"/>
                  <a:ea typeface="华文新魏" pitchFamily="2" charset="-122"/>
                </a:rPr>
                <a:t>至</a:t>
              </a:r>
              <a:r>
                <a:rPr lang="en-US" altLang="zh-CN" sz="2400" b="1" dirty="0" smtClean="0">
                  <a:latin typeface="华文新魏" pitchFamily="2" charset="-122"/>
                  <a:ea typeface="华文新魏" pitchFamily="2" charset="-122"/>
                </a:rPr>
                <a:t>20</a:t>
              </a:r>
              <a:r>
                <a:rPr lang="zh-CN" altLang="en-US" sz="2400" b="1" dirty="0" smtClean="0">
                  <a:latin typeface="华文新魏" pitchFamily="2" charset="-122"/>
                  <a:ea typeface="华文新魏" pitchFamily="2" charset="-122"/>
                </a:rPr>
                <a:t>日，中共“三大”在广州召开。来自全国各地及莫斯科的代表近</a:t>
              </a:r>
              <a:r>
                <a:rPr lang="en-US" altLang="zh-CN" sz="2400" b="1" dirty="0" smtClean="0">
                  <a:latin typeface="华文新魏" pitchFamily="2" charset="-122"/>
                  <a:ea typeface="华文新魏" pitchFamily="2" charset="-122"/>
                </a:rPr>
                <a:t>40</a:t>
              </a:r>
              <a:r>
                <a:rPr lang="zh-CN" altLang="en-US" sz="2400" b="1" dirty="0" smtClean="0">
                  <a:latin typeface="华文新魏" pitchFamily="2" charset="-122"/>
                  <a:ea typeface="华文新魏" pitchFamily="2" charset="-122"/>
                </a:rPr>
                <a:t>人代表了全国</a:t>
              </a:r>
              <a:r>
                <a:rPr lang="en-US" altLang="zh-CN" sz="2400" b="1" dirty="0" smtClean="0">
                  <a:latin typeface="华文新魏" pitchFamily="2" charset="-122"/>
                  <a:ea typeface="华文新魏" pitchFamily="2" charset="-122"/>
                </a:rPr>
                <a:t>420</a:t>
              </a:r>
              <a:r>
                <a:rPr lang="zh-CN" altLang="en-US" sz="2400" b="1" dirty="0" smtClean="0">
                  <a:latin typeface="华文新魏" pitchFamily="2" charset="-122"/>
                  <a:ea typeface="华文新魏" pitchFamily="2" charset="-122"/>
                </a:rPr>
                <a:t>名党员出席大会。</a:t>
              </a:r>
              <a:endParaRPr lang="zh-CN" altLang="en-US" sz="2400" dirty="0" smtClean="0">
                <a:latin typeface="华文新魏" pitchFamily="2" charset="-122"/>
                <a:ea typeface="华文新魏" pitchFamily="2" charset="-122"/>
              </a:endParaRPr>
            </a:p>
            <a:p>
              <a:endParaRPr lang="zh-CN" altLang="en-US" sz="2000" dirty="0">
                <a:latin typeface="华文新魏" pitchFamily="2" charset="-122"/>
                <a:ea typeface="华文新魏" pitchFamily="2" charset="-122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289560" y="5402679"/>
            <a:ext cx="2165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</a:rPr>
              <a:t>中共三大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42975" y="6049010"/>
            <a:ext cx="10123805" cy="645160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  <a:latin typeface="华文行楷" panose="02010800040101010101" charset="-122"/>
                <a:ea typeface="华文行楷" panose="02010800040101010101" charset="-122"/>
              </a:rPr>
              <a:t>   </a:t>
            </a:r>
            <a:r>
              <a:rPr lang="zh-CN" altLang="en-US" sz="3600" b="1" dirty="0" smtClean="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</a:rPr>
              <a:t>国民党一大召开标志着国共两党合作正式建立</a:t>
            </a:r>
          </a:p>
        </p:txBody>
      </p:sp>
      <p:pic>
        <p:nvPicPr>
          <p:cNvPr id="219139" name="图片 219138" descr="s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21590" y="173355"/>
            <a:ext cx="12052300" cy="58648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9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/>
          <p:nvPr>
            <p:custDataLst>
              <p:tags r:id="rId2"/>
            </p:custDataLst>
          </p:nvPr>
        </p:nvGraphicFramePr>
        <p:xfrm>
          <a:off x="0" y="683895"/>
          <a:ext cx="12204700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0640"/>
                <a:gridCol w="940435"/>
                <a:gridCol w="3347720"/>
                <a:gridCol w="3701415"/>
                <a:gridCol w="2904490"/>
              </a:tblGrid>
              <a:tr h="4572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 dirty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姓名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队别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籍贯及住址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经过履历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入校介绍人</a:t>
                      </a:r>
                    </a:p>
                  </a:txBody>
                  <a:tcPr>
                    <a:noFill/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增扩情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一队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籍贯四川威远，住址县属新仁区高后湾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肄业（中途离校）</a:t>
                      </a:r>
                      <a:r>
                        <a:rPr lang="zh-CN" altLang="en-US" sz="24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北京朝阳大学</a:t>
                      </a:r>
                      <a:r>
                        <a:rPr lang="zh-CN" altLang="en-US" sz="2400" b="1" dirty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法科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+mj-ea"/>
                        </a:rPr>
                        <a:t>谭熙洪 李大钊 石瑛 丁惟汾 谭克敏</a:t>
                      </a:r>
                    </a:p>
                  </a:txBody>
                  <a:tcPr>
                    <a:noFill/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周惠元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一队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四川双流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天津南开学校，转学北京师范大学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+mj-ea"/>
                        </a:rPr>
                        <a:t>李守常 </a:t>
                      </a:r>
                      <a:r>
                        <a:rPr lang="zh-CN" altLang="en-US" sz="2400" b="1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+mj-ea"/>
                          <a:sym typeface="+mn-ea"/>
                        </a:rPr>
                        <a:t>谭熙洪</a:t>
                      </a:r>
                    </a:p>
                  </a:txBody>
                  <a:tcPr>
                    <a:noFill/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陈以仁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三队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江西石城县屏山市坳头村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肄业</a:t>
                      </a:r>
                      <a:r>
                        <a:rPr lang="zh-CN" altLang="en-US" sz="2400" b="1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北京大学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+mj-ea"/>
                          <a:sym typeface="+mn-ea"/>
                        </a:rPr>
                        <a:t>谭熙洪 李大钊</a:t>
                      </a:r>
                    </a:p>
                  </a:txBody>
                  <a:tcPr>
                    <a:noFill/>
                  </a:tcPr>
                </a:tc>
              </a:tr>
              <a:tr h="11887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孙元良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三队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四川华阳，住四川成都大坝巷第五号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国立北京法政大学</a:t>
                      </a:r>
                      <a:r>
                        <a:rPr lang="zh-CN" altLang="en-US" sz="2400" b="1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肄业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+mj-ea"/>
                          <a:sym typeface="+mn-ea"/>
                        </a:rPr>
                        <a:t>李大钊 谭熙洪 石瑛 丁惟汾 谭克敏</a:t>
                      </a:r>
                      <a:endParaRPr lang="zh-CN" altLang="en-US" sz="2400" b="1">
                        <a:solidFill>
                          <a:schemeClr val="bg1"/>
                        </a:solidFill>
                        <a:latin typeface="+mj-ea"/>
                        <a:ea typeface="+mj-ea"/>
                        <a:cs typeface="+mj-ea"/>
                      </a:endParaRPr>
                    </a:p>
                    <a:p>
                      <a:pPr algn="ctr">
                        <a:buNone/>
                      </a:pPr>
                      <a:endParaRPr lang="zh-CN" altLang="en-US" sz="2400" b="1">
                        <a:solidFill>
                          <a:schemeClr val="bg1"/>
                        </a:solidFill>
                        <a:latin typeface="+mj-ea"/>
                        <a:ea typeface="+mj-ea"/>
                        <a:cs typeface="+mj-ea"/>
                      </a:endParaRPr>
                    </a:p>
                  </a:txBody>
                  <a:tcPr>
                    <a:noFill/>
                  </a:tcPr>
                </a:tc>
              </a:tr>
              <a:tr h="11887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韩绍文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三队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江西赣县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  <a:latin typeface="+mj-ea"/>
                          <a:ea typeface="+mj-ea"/>
                          <a:sym typeface="+mn-ea"/>
                        </a:rPr>
                        <a:t>国立北京法政大学校政治科</a:t>
                      </a:r>
                      <a:r>
                        <a:rPr lang="zh-CN" altLang="en-US" sz="2400" b="1">
                          <a:solidFill>
                            <a:srgbClr val="FF0000"/>
                          </a:solidFill>
                          <a:latin typeface="+mj-ea"/>
                          <a:ea typeface="+mj-ea"/>
                          <a:sym typeface="+mn-ea"/>
                        </a:rPr>
                        <a:t>肄业</a:t>
                      </a:r>
                      <a:endParaRPr lang="zh-CN" altLang="en-US" sz="2400" b="1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  <a:p>
                      <a:pPr algn="ctr">
                        <a:buNone/>
                      </a:pPr>
                      <a:endParaRPr lang="zh-CN" altLang="en-US" sz="2400" b="1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+mj-ea"/>
                          <a:sym typeface="+mn-ea"/>
                        </a:rPr>
                        <a:t> 李大钊 谭熙洪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1515745" y="-99060"/>
            <a:ext cx="9702800" cy="768350"/>
          </a:xfrm>
          <a:prstGeom prst="rect">
            <a:avLst/>
          </a:prstGeom>
          <a:noFill/>
          <a:ln w="349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400" b="1" dirty="0">
                <a:solidFill>
                  <a:schemeClr val="bg1"/>
                </a:solidFill>
                <a:latin typeface="+mj-ea"/>
                <a:ea typeface="+mj-ea"/>
                <a:cs typeface="+mj-ea"/>
              </a:rPr>
              <a:t>1924年</a:t>
            </a:r>
            <a:r>
              <a:rPr lang="zh-CN" altLang="en-US" sz="2400" b="1" dirty="0">
                <a:solidFill>
                  <a:srgbClr val="FF0000"/>
                </a:solidFill>
                <a:latin typeface="+mj-ea"/>
                <a:ea typeface="+mj-ea"/>
                <a:cs typeface="+mj-ea"/>
              </a:rPr>
              <a:t>国民党北京党部主持人李大钊</a:t>
            </a:r>
            <a:r>
              <a:rPr lang="zh-CN" altLang="en-US" sz="2400" b="1" dirty="0">
                <a:solidFill>
                  <a:schemeClr val="bg1"/>
                </a:solidFill>
                <a:latin typeface="+mj-ea"/>
                <a:ea typeface="+mj-ea"/>
                <a:cs typeface="+mj-ea"/>
              </a:rPr>
              <a:t>推荐就读黄埔一期学生（</a:t>
            </a:r>
            <a:r>
              <a:rPr lang="zh-CN" altLang="en-US" sz="2400" b="1" dirty="0">
                <a:solidFill>
                  <a:schemeClr val="bg1"/>
                </a:solidFill>
                <a:latin typeface="+mj-ea"/>
                <a:ea typeface="+mj-ea"/>
                <a:cs typeface="+mj-ea"/>
                <a:sym typeface="+mn-ea"/>
              </a:rPr>
              <a:t>部分）</a:t>
            </a:r>
            <a:r>
              <a:rPr lang="zh-CN" altLang="en-US" sz="2400" b="1" dirty="0">
                <a:solidFill>
                  <a:srgbClr val="FF0000"/>
                </a:solidFill>
                <a:latin typeface="+mj-ea"/>
                <a:ea typeface="+mj-ea"/>
                <a:cs typeface="+mj-ea"/>
              </a:rPr>
              <a:t>   </a:t>
            </a:r>
            <a:r>
              <a:rPr lang="zh-CN" altLang="en-US" sz="4400" b="1" dirty="0">
                <a:solidFill>
                  <a:srgbClr val="FF0000"/>
                </a:solidFill>
                <a:latin typeface="+mj-ea"/>
                <a:ea typeface="+mj-ea"/>
                <a:cs typeface="+mj-ea"/>
              </a:rPr>
              <a:t> 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516380" y="6092190"/>
            <a:ext cx="108407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——</a:t>
            </a:r>
            <a:r>
              <a:rPr lang="zh-CN" altLang="en-US" sz="2800" b="1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摘录自 </a:t>
            </a:r>
            <a:r>
              <a:rPr lang="zh-CN" altLang="en-US" sz="2800" b="1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樊学庆《</a:t>
            </a:r>
            <a:r>
              <a:rPr lang="zh-CN" altLang="en-US" sz="2800" b="1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李大钊选送黄埔军校第一期学员情况考订》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631815" y="1123015"/>
            <a:ext cx="3709670" cy="4831080"/>
          </a:xfrm>
          <a:prstGeom prst="rect">
            <a:avLst/>
          </a:prstGeom>
          <a:solidFill>
            <a:prstClr val="black"/>
          </a:solidFill>
          <a:ln w="349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spcBef>
                <a:spcPct val="50000"/>
              </a:spcBef>
            </a:pP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spcBef>
                <a:spcPct val="50000"/>
              </a:spcBef>
            </a:pP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spcBef>
                <a:spcPct val="50000"/>
              </a:spcBef>
            </a:pP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spcBef>
                <a:spcPct val="50000"/>
              </a:spcBef>
            </a:pP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spcBef>
                <a:spcPct val="50000"/>
              </a:spcBef>
            </a:pP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spcBef>
                <a:spcPct val="50000"/>
              </a:spcBef>
            </a:pP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spcBef>
                <a:spcPct val="50000"/>
              </a:spcBef>
            </a:pP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spcBef>
                <a:spcPct val="50000"/>
              </a:spcBef>
            </a:pP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spcBef>
                <a:spcPct val="50000"/>
              </a:spcBef>
            </a:pP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spcBef>
                <a:spcPct val="50000"/>
              </a:spcBef>
            </a:pP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spcBef>
                <a:spcPct val="50000"/>
              </a:spcBef>
            </a:pP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spcBef>
                <a:spcPct val="50000"/>
              </a:spcBef>
            </a:pP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spcBef>
                <a:spcPct val="50000"/>
              </a:spcBef>
            </a:pP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spcBef>
                <a:spcPct val="50000"/>
              </a:spcBef>
            </a:pP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631815" y="1052753"/>
            <a:ext cx="3709670" cy="4901342"/>
          </a:xfrm>
          <a:prstGeom prst="rect">
            <a:avLst/>
          </a:prstGeom>
          <a:solidFill>
            <a:schemeClr val="accent6"/>
          </a:solidFill>
          <a:ln w="69850" cap="flat" cmpd="sng">
            <a:solidFill>
              <a:schemeClr val="accent6"/>
            </a:solidFill>
            <a:prstDash val="solid"/>
            <a:miter/>
            <a:headEnd type="none" w="med" len="med"/>
            <a:tailEnd type="none" w="med" len="med"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</a:t>
            </a:r>
            <a:endParaRPr lang="en-US" altLang="zh-CN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从高材生到士兵</a:t>
            </a:r>
            <a:endParaRPr lang="en-US" altLang="zh-CN" sz="36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从团长到士兵</a:t>
            </a:r>
            <a:endParaRPr lang="en-US" altLang="zh-CN" sz="36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1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？</a:t>
            </a:r>
            <a:endParaRPr lang="en-US" altLang="zh-CN" sz="1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89560" y="55245"/>
            <a:ext cx="10972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+mj-ea"/>
                <a:ea typeface="+mj-ea"/>
                <a:cs typeface="+mj-ea"/>
                <a:sym typeface="+mn-ea"/>
              </a:rPr>
              <a:t>材料一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animBg="1"/>
      <p:bldP spid="10" grpId="0" animBg="1"/>
      <p:bldP spid="10" grpId="1" animBg="1"/>
      <p:bldP spid="7" grpId="0" animBg="1"/>
      <p:bldP spid="7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8880,&quot;width&quot;:14160}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82b6a5f2-1677-4238-baae-765ea6ab8677}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82b6a5f2-1677-4238-baae-765ea6ab8677}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e193c18c-f7dd-474d-87cc-01dcd42a09f0}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108,&quot;width&quot;:15360}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8880,&quot;width&quot;:14160}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默认设计模板">
  <a:themeElements>
    <a:clrScheme name="">
      <a:dk1>
        <a:srgbClr val="333333"/>
      </a:dk1>
      <a:lt1>
        <a:srgbClr val="FFFFFF"/>
      </a:lt1>
      <a:dk2>
        <a:srgbClr val="996600"/>
      </a:dk2>
      <a:lt2>
        <a:srgbClr val="808080"/>
      </a:lt2>
      <a:accent1>
        <a:srgbClr val="FFFFFF"/>
      </a:accent1>
      <a:accent2>
        <a:srgbClr val="FF3300"/>
      </a:accent2>
      <a:accent3>
        <a:srgbClr val="FFFFFF"/>
      </a:accent3>
      <a:accent4>
        <a:srgbClr val="2A2A2A"/>
      </a:accent4>
      <a:accent5>
        <a:srgbClr val="FFFFFF"/>
      </a:accent5>
      <a:accent6>
        <a:srgbClr val="E52D00"/>
      </a:accent6>
      <a:hlink>
        <a:srgbClr val="008080"/>
      </a:hlink>
      <a:folHlink>
        <a:srgbClr val="99CC00"/>
      </a:folHlink>
    </a:clrScheme>
    <a:fontScheme name="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FF"/>
        </a:lt1>
        <a:dk2>
          <a:srgbClr val="FFFF00"/>
        </a:dk2>
        <a:lt2>
          <a:srgbClr val="0000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CDCDC"/>
        </a:accent4>
        <a:accent5>
          <a:srgbClr val="FFCAAA"/>
        </a:accent5>
        <a:accent6>
          <a:srgbClr val="00E5E5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2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27272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9"/>
        </a:accent5>
        <a:accent6>
          <a:srgbClr val="0000E5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BE5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9E5B7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7"/>
        </a:accent6>
        <a:hlink>
          <a:srgbClr val="FF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996600"/>
        </a:dk2>
        <a:lt2>
          <a:srgbClr val="808080"/>
        </a:lt2>
        <a:accent1>
          <a:srgbClr val="99FFCC"/>
        </a:accent1>
        <a:accent2>
          <a:srgbClr val="FF3300"/>
        </a:accent2>
        <a:accent3>
          <a:srgbClr val="FFFFFF"/>
        </a:accent3>
        <a:accent4>
          <a:srgbClr val="000000"/>
        </a:accent4>
        <a:accent5>
          <a:srgbClr val="CAFFE2"/>
        </a:accent5>
        <a:accent6>
          <a:srgbClr val="E52D0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996600"/>
        </a:dk2>
        <a:lt2>
          <a:srgbClr val="808080"/>
        </a:lt2>
        <a:accent1>
          <a:srgbClr val="99FFCC"/>
        </a:accent1>
        <a:accent2>
          <a:srgbClr val="FF3300"/>
        </a:accent2>
        <a:accent3>
          <a:srgbClr val="FFFFFF"/>
        </a:accent3>
        <a:accent4>
          <a:srgbClr val="000000"/>
        </a:accent4>
        <a:accent5>
          <a:srgbClr val="CAFFE2"/>
        </a:accent5>
        <a:accent6>
          <a:srgbClr val="E52D00"/>
        </a:accent6>
        <a:hlink>
          <a:srgbClr val="00808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3333"/>
        </a:dk1>
        <a:lt1>
          <a:srgbClr val="FFFFFF"/>
        </a:lt1>
        <a:dk2>
          <a:srgbClr val="996600"/>
        </a:dk2>
        <a:lt2>
          <a:srgbClr val="808080"/>
        </a:lt2>
        <a:accent1>
          <a:srgbClr val="FFFFFF"/>
        </a:accent1>
        <a:accent2>
          <a:srgbClr val="FF3300"/>
        </a:accent2>
        <a:accent3>
          <a:srgbClr val="FFFFFF"/>
        </a:accent3>
        <a:accent4>
          <a:srgbClr val="2A2A2A"/>
        </a:accent4>
        <a:accent5>
          <a:srgbClr val="FFFFFF"/>
        </a:accent5>
        <a:accent6>
          <a:srgbClr val="E52D00"/>
        </a:accent6>
        <a:hlink>
          <a:srgbClr val="0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3333"/>
        </a:dk1>
        <a:lt1>
          <a:srgbClr val="FFFFFF"/>
        </a:lt1>
        <a:dk2>
          <a:srgbClr val="996600"/>
        </a:dk2>
        <a:lt2>
          <a:srgbClr val="808080"/>
        </a:lt2>
        <a:accent1>
          <a:srgbClr val="FFFFFF"/>
        </a:accent1>
        <a:accent2>
          <a:srgbClr val="FF3300"/>
        </a:accent2>
        <a:accent3>
          <a:srgbClr val="FFFFFF"/>
        </a:accent3>
        <a:accent4>
          <a:srgbClr val="2A2A2A"/>
        </a:accent4>
        <a:accent5>
          <a:srgbClr val="FFFFFF"/>
        </a:accent5>
        <a:accent6>
          <a:srgbClr val="E52D00"/>
        </a:accent6>
        <a:hlink>
          <a:srgbClr val="CC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3333"/>
        </a:dk1>
        <a:lt1>
          <a:srgbClr val="FFFFFF"/>
        </a:lt1>
        <a:dk2>
          <a:srgbClr val="996600"/>
        </a:dk2>
        <a:lt2>
          <a:srgbClr val="808080"/>
        </a:lt2>
        <a:accent1>
          <a:srgbClr val="FFFFFF"/>
        </a:accent1>
        <a:accent2>
          <a:srgbClr val="FF3300"/>
        </a:accent2>
        <a:accent3>
          <a:srgbClr val="FFFFFF"/>
        </a:accent3>
        <a:accent4>
          <a:srgbClr val="2A2A2A"/>
        </a:accent4>
        <a:accent5>
          <a:srgbClr val="FFFFFF"/>
        </a:accent5>
        <a:accent6>
          <a:srgbClr val="E52D00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3333"/>
        </a:dk1>
        <a:lt1>
          <a:srgbClr val="FFFFFF"/>
        </a:lt1>
        <a:dk2>
          <a:srgbClr val="996600"/>
        </a:dk2>
        <a:lt2>
          <a:srgbClr val="808080"/>
        </a:lt2>
        <a:accent1>
          <a:srgbClr val="FFFFFF"/>
        </a:accent1>
        <a:accent2>
          <a:srgbClr val="FF3300"/>
        </a:accent2>
        <a:accent3>
          <a:srgbClr val="FFFFFF"/>
        </a:accent3>
        <a:accent4>
          <a:srgbClr val="2A2A2A"/>
        </a:accent4>
        <a:accent5>
          <a:srgbClr val="FFFFFF"/>
        </a:accent5>
        <a:accent6>
          <a:srgbClr val="E52D00"/>
        </a:accent6>
        <a:hlink>
          <a:srgbClr val="00808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Office 主题​​">
  <a:themeElements>
    <a:clrScheme name="自定义 329">
      <a:dk1>
        <a:srgbClr val="3A3838"/>
      </a:dk1>
      <a:lt1>
        <a:sysClr val="window" lastClr="FFFFFF"/>
      </a:lt1>
      <a:dk2>
        <a:srgbClr val="44546A"/>
      </a:dk2>
      <a:lt2>
        <a:srgbClr val="E7E6E6"/>
      </a:lt2>
      <a:accent1>
        <a:srgbClr val="FFC000"/>
      </a:accent1>
      <a:accent2>
        <a:srgbClr val="A5A5A5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2">
      <a:majorFont>
        <a:latin typeface="思源宋体 CN Heavy"/>
        <a:ea typeface="思源宋体 CN Heavy"/>
        <a:cs typeface=""/>
      </a:majorFont>
      <a:minorFont>
        <a:latin typeface="思源黑体 CN Normal"/>
        <a:ea typeface="思源黑体 CN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>
            <a:lumMod val="5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1637</TotalTime>
  <Words>5334</Words>
  <Application>Microsoft Office PowerPoint</Application>
  <PresentationFormat>自定义</PresentationFormat>
  <Paragraphs>411</Paragraphs>
  <Slides>43</Slides>
  <Notes>20</Notes>
  <HiddenSlides>0</HiddenSlides>
  <MMClips>1</MMClips>
  <ScaleCrop>false</ScaleCrop>
  <HeadingPairs>
    <vt:vector size="6" baseType="variant">
      <vt:variant>
        <vt:lpstr>主题</vt:lpstr>
      </vt:variant>
      <vt:variant>
        <vt:i4>8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43</vt:i4>
      </vt:variant>
    </vt:vector>
  </HeadingPairs>
  <TitlesOfParts>
    <vt:vector size="51" baseType="lpstr">
      <vt:lpstr>Office 主题​​</vt:lpstr>
      <vt:lpstr>默认设计模板</vt:lpstr>
      <vt:lpstr>Office 主题</vt:lpstr>
      <vt:lpstr>1_Office 主题</vt:lpstr>
      <vt:lpstr>2_Office 主题</vt:lpstr>
      <vt:lpstr>1_默认设计模板</vt:lpstr>
      <vt:lpstr>1_Office 主题​​</vt:lpstr>
      <vt:lpstr>2_Office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  <vt:lpstr>幻灯片 42</vt:lpstr>
      <vt:lpstr>幻灯片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成都嘉祥外国语北城校区 张平松</dc:creator>
  <cp:lastModifiedBy>Administrator</cp:lastModifiedBy>
  <cp:revision>377</cp:revision>
  <dcterms:created xsi:type="dcterms:W3CDTF">2019-06-19T02:08:00Z</dcterms:created>
  <dcterms:modified xsi:type="dcterms:W3CDTF">2021-09-14T01:47:31Z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  <property fmtid="{D5CDD505-2E9C-101B-9397-08002B2CF9AE}" pid="3" name="NXPowerLiteLastOptimized">
    <vt:lpwstr>9383678</vt:lpwstr>
  </property>
  <property fmtid="{D5CDD505-2E9C-101B-9397-08002B2CF9AE}" pid="4" name="NXPowerLiteSettings">
    <vt:lpwstr>C700052003A000</vt:lpwstr>
  </property>
  <property fmtid="{D5CDD505-2E9C-101B-9397-08002B2CF9AE}" pid="5" name="NXPowerLiteVersion">
    <vt:lpwstr>D8.0.2</vt:lpwstr>
  </property>
</Properties>
</file>