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handoutMasterIdLst>
    <p:handoutMasterId r:id="rId30"/>
  </p:handoutMasterIdLst>
  <p:sldIdLst>
    <p:sldId id="256" r:id="rId5"/>
    <p:sldId id="332" r:id="rId7"/>
    <p:sldId id="258" r:id="rId8"/>
    <p:sldId id="259" r:id="rId9"/>
    <p:sldId id="297" r:id="rId10"/>
    <p:sldId id="284" r:id="rId11"/>
    <p:sldId id="285" r:id="rId12"/>
    <p:sldId id="286" r:id="rId13"/>
    <p:sldId id="264" r:id="rId14"/>
    <p:sldId id="289" r:id="rId15"/>
    <p:sldId id="295" r:id="rId16"/>
    <p:sldId id="296" r:id="rId17"/>
    <p:sldId id="287" r:id="rId18"/>
    <p:sldId id="299" r:id="rId19"/>
    <p:sldId id="290" r:id="rId20"/>
    <p:sldId id="269" r:id="rId21"/>
    <p:sldId id="273" r:id="rId22"/>
    <p:sldId id="353" r:id="rId23"/>
    <p:sldId id="291" r:id="rId24"/>
    <p:sldId id="292" r:id="rId25"/>
    <p:sldId id="280" r:id="rId26"/>
    <p:sldId id="352" r:id="rId27"/>
    <p:sldId id="360" r:id="rId28"/>
    <p:sldId id="29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5897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015" autoAdjust="0"/>
    <p:restoredTop sz="94660"/>
  </p:normalViewPr>
  <p:slideViewPr>
    <p:cSldViewPr snapToGrid="0">
      <p:cViewPr>
        <p:scale>
          <a:sx n="70" d="100"/>
          <a:sy n="70" d="100"/>
        </p:scale>
        <p:origin x="-114" y="-108"/>
      </p:cViewPr>
      <p:guideLst>
        <p:guide orient="horz" pos="2109"/>
        <p:guide pos="39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F601E-32A3-4774-B7B8-F909F045EB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2B506-BEF6-4549-8303-AD706EBA2D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03927-46A2-4637-8EEE-EFB1B5B1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7" descr="底纹-0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44533" y="2293881"/>
            <a:ext cx="6790267" cy="1082615"/>
          </a:xfrm>
        </p:spPr>
        <p:txBody>
          <a:bodyPr/>
          <a:lstStyle>
            <a:lvl1pPr algn="ctr">
              <a:lnSpc>
                <a:spcPct val="110000"/>
              </a:lnSpc>
              <a:defRPr sz="3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zh-CN" alt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44533" y="3568700"/>
            <a:ext cx="6790267" cy="431800"/>
          </a:xfr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zh-CN" alt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5" descr="车马mulu-0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2207" y="2622255"/>
            <a:ext cx="5697912" cy="362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4419" y="1412878"/>
            <a:ext cx="5681133" cy="47418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8753" y="1412878"/>
            <a:ext cx="5683249" cy="47418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444568" y="476250"/>
            <a:ext cx="2937933" cy="56784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4419" y="476250"/>
            <a:ext cx="8616949" cy="56784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3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41C50-5574-4965-9FAF-78FD84DEEB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293D4-7C7C-4374-AB99-BA99AE3F066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 descr="底纹-01.pn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20" y="539750"/>
            <a:ext cx="10957981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  <a:endParaRPr lang="zh-CN" alt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9" y="1260478"/>
            <a:ext cx="10957983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fld id="{5C3B8A14-0A16-471D-BF7B-AD4F43CCCB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fld id="{BD0CD235-CF7D-4B13-AA5A-336B30329B6A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4" descr="车马-01.pn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5335308"/>
            <a:ext cx="1600200" cy="114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anose="020B0604020202020204" pitchFamily="34" charset="0"/>
          <a:ea typeface="华文中宋" panose="02010600040101010101" pitchFamily="2" charset="-122"/>
          <a:cs typeface="宋体" panose="0201060003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anose="020B0604020202020204" pitchFamily="34" charset="0"/>
          <a:ea typeface="华文中宋" panose="02010600040101010101" pitchFamily="2" charset="-122"/>
          <a:cs typeface="宋体" panose="0201060003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anose="020B0604020202020204" pitchFamily="34" charset="0"/>
          <a:ea typeface="华文中宋" panose="02010600040101010101" pitchFamily="2" charset="-122"/>
          <a:cs typeface="宋体" panose="0201060003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Arial" panose="020B0604020202020204" pitchFamily="34" charset="0"/>
          <a:ea typeface="华文中宋" panose="02010600040101010101" pitchFamily="2" charset="-122"/>
          <a:cs typeface="宋体" panose="0201060003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3300"/>
          </a:solidFill>
          <a:latin typeface="Arial" panose="020B0604020202020204" pitchFamily="34" charset="0"/>
          <a:ea typeface="华文中宋" panose="02010600040101010101" pitchFamily="2" charset="-122"/>
          <a:cs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3300"/>
          </a:solidFill>
          <a:latin typeface="Arial" panose="020B0604020202020204" pitchFamily="34" charset="0"/>
          <a:ea typeface="华文中宋" panose="02010600040101010101" pitchFamily="2" charset="-122"/>
          <a:cs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3300"/>
          </a:solidFill>
          <a:latin typeface="Arial" panose="020B0604020202020204" pitchFamily="34" charset="0"/>
          <a:ea typeface="华文中宋" panose="02010600040101010101" pitchFamily="2" charset="-122"/>
          <a:cs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3300"/>
          </a:solidFill>
          <a:latin typeface="Arial" panose="020B0604020202020204" pitchFamily="34" charset="0"/>
          <a:ea typeface="华文中宋" panose="02010600040101010101" pitchFamily="2" charset="-122"/>
          <a:cs typeface="宋体" panose="02010600030101010101" pitchFamily="2" charset="-122"/>
        </a:defRPr>
      </a:lvl9pPr>
    </p:titleStyle>
    <p:bodyStyle>
      <a:lvl1pPr marL="444500" indent="-358775" algn="l" rtl="0" eaLnBrk="1" fontAlgn="base" hangingPunct="1">
        <a:spcBef>
          <a:spcPts val="18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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44500" indent="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 kern="12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11.jpeg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7.png"/><Relationship Id="rId3" Type="http://schemas.openxmlformats.org/officeDocument/2006/relationships/tags" Target="../tags/tag18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7.jpeg"/><Relationship Id="rId3" Type="http://schemas.openxmlformats.org/officeDocument/2006/relationships/tags" Target="../tags/tag4.xml"/><Relationship Id="rId2" Type="http://schemas.openxmlformats.org/officeDocument/2006/relationships/image" Target="../media/image6.jpe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" Target="slide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484728" y="1897040"/>
            <a:ext cx="8707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rgbClr val="0058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战国时期的社会变化</a:t>
            </a:r>
            <a:endParaRPr lang="zh-CN" altLang="en-US" sz="7200" dirty="0">
              <a:solidFill>
                <a:srgbClr val="0058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349025" y="3525972"/>
            <a:ext cx="5581373" cy="0"/>
          </a:xfrm>
          <a:prstGeom prst="line">
            <a:avLst/>
          </a:prstGeom>
          <a:ln>
            <a:solidFill>
              <a:srgbClr val="0058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082235" y="3710573"/>
            <a:ext cx="227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0058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剑湖实验学校    王超颖</a:t>
            </a:r>
            <a:endParaRPr lang="zh-CN" altLang="en-US" sz="1600" dirty="0">
              <a:solidFill>
                <a:srgbClr val="0058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3827" y="539750"/>
            <a:ext cx="8088574" cy="711200"/>
          </a:xfrm>
        </p:spPr>
        <p:txBody>
          <a:bodyPr/>
          <a:lstStyle/>
          <a:p>
            <a:r>
              <a:rPr lang="zh-CN" altLang="en-US" dirty="0" smtClean="0">
                <a:solidFill>
                  <a:srgbClr val="820000"/>
                </a:solidFill>
              </a:rPr>
              <a:t>阅读书本内容，整理知识点</a:t>
            </a:r>
            <a:endParaRPr lang="zh-CN" altLang="en-US" dirty="0">
              <a:solidFill>
                <a:srgbClr val="82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4544" y="1260477"/>
            <a:ext cx="10957983" cy="297033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</a:rPr>
              <a:t>背景（经济、政治、军事）</a:t>
            </a:r>
            <a:endParaRPr lang="en-US" altLang="zh-CN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</a:rPr>
              <a:t>时间  </a:t>
            </a:r>
            <a:endParaRPr lang="en-US" altLang="zh-CN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</a:rPr>
              <a:t>主持人</a:t>
            </a:r>
            <a:endParaRPr lang="en-US" altLang="zh-CN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</a:rPr>
              <a:t>支持者（国君）</a:t>
            </a:r>
            <a:endParaRPr lang="en-US" altLang="zh-CN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</a:rPr>
              <a:t>内容</a:t>
            </a:r>
            <a:endParaRPr lang="en-US" altLang="zh-CN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altLang="zh-CN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标题 1"/>
          <p:cNvSpPr txBox="1"/>
          <p:nvPr/>
        </p:nvSpPr>
        <p:spPr bwMode="auto">
          <a:xfrm>
            <a:off x="0" y="430568"/>
            <a:ext cx="1869743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商鞅变法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1128" y="4107976"/>
            <a:ext cx="99492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+mj-ea"/>
                <a:ea typeface="+mj-ea"/>
              </a:rPr>
              <a:t>小组合作</a:t>
            </a:r>
            <a:r>
              <a:rPr lang="zh-CN" altLang="en-US" sz="3200" b="1" dirty="0" smtClean="0">
                <a:solidFill>
                  <a:srgbClr val="005897"/>
                </a:solidFill>
                <a:latin typeface="+mj-ea"/>
                <a:ea typeface="+mj-ea"/>
              </a:rPr>
              <a:t>：</a:t>
            </a:r>
            <a:r>
              <a:rPr lang="en-US" altLang="zh-CN" sz="3200" b="1" dirty="0" smtClean="0">
                <a:solidFill>
                  <a:srgbClr val="005897"/>
                </a:solidFill>
                <a:latin typeface="+mj-ea"/>
                <a:ea typeface="+mj-ea"/>
              </a:rPr>
              <a:t>1</a:t>
            </a:r>
            <a:r>
              <a:rPr lang="zh-CN" altLang="en-US" sz="3200" b="1" dirty="0" smtClean="0">
                <a:solidFill>
                  <a:srgbClr val="005897"/>
                </a:solidFill>
                <a:latin typeface="+mj-ea"/>
                <a:ea typeface="+mj-ea"/>
              </a:rPr>
              <a:t>、逐条分析变法的内容会带来的影响？后概括。</a:t>
            </a:r>
            <a:endParaRPr lang="en-US" altLang="zh-CN" sz="3200" b="1" dirty="0" smtClean="0">
              <a:solidFill>
                <a:srgbClr val="005897"/>
              </a:solidFill>
              <a:latin typeface="+mj-ea"/>
              <a:ea typeface="+mj-ea"/>
            </a:endParaRPr>
          </a:p>
          <a:p>
            <a:r>
              <a:rPr lang="en-US" altLang="zh-CN" sz="3200" b="1" dirty="0" smtClean="0">
                <a:solidFill>
                  <a:srgbClr val="005897"/>
                </a:solidFill>
                <a:latin typeface="+mj-ea"/>
                <a:ea typeface="+mj-ea"/>
              </a:rPr>
              <a:t>2</a:t>
            </a:r>
            <a:r>
              <a:rPr lang="zh-CN" altLang="en-US" sz="3200" b="1" dirty="0" smtClean="0">
                <a:solidFill>
                  <a:srgbClr val="005897"/>
                </a:solidFill>
                <a:latin typeface="+mj-ea"/>
                <a:ea typeface="+mj-ea"/>
              </a:rPr>
              <a:t>、如果你是当时的农民、士兵、地主、国君、旧贵族，你愿意变法吗？为什么？</a:t>
            </a:r>
            <a:endParaRPr lang="zh-CN" altLang="en-US" sz="3200" b="1" dirty="0">
              <a:solidFill>
                <a:srgbClr val="005897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699" y="1842447"/>
            <a:ext cx="2402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公元前</a:t>
            </a:r>
            <a:r>
              <a:rPr lang="en-US" altLang="zh-CN" sz="2800" b="1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356</a:t>
            </a:r>
            <a:r>
              <a:rPr lang="zh-CN" altLang="en-US" sz="2800" b="1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endParaRPr lang="zh-CN" altLang="en-US" sz="2800" b="1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5779" y="2415654"/>
            <a:ext cx="941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商鞅</a:t>
            </a:r>
            <a:endParaRPr lang="zh-CN" altLang="en-US" sz="2800" b="1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599" y="2988860"/>
            <a:ext cx="140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秦孝公</a:t>
            </a:r>
            <a:endParaRPr lang="zh-CN" altLang="en-US" sz="2800" b="1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436358" y="1189081"/>
            <a:ext cx="67556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经济：铁制工具和牛耕的使用进一步推广，生产力水平不断提高</a:t>
            </a:r>
            <a:r>
              <a:rPr lang="zh-CN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，为</a:t>
            </a:r>
            <a:r>
              <a:rPr lang="zh-CN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适应这一变化，发展经济。</a:t>
            </a:r>
            <a:endParaRPr lang="en-US" altLang="zh-CN" sz="2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zh-CN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政治：新兴地主阶级的势力增强，期望提高其权力和地位。</a:t>
            </a:r>
            <a:endParaRPr lang="en-US" altLang="zh-CN" sz="2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zh-CN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军事：为在兼并战争中取胜，需要富国强兵。</a:t>
            </a:r>
            <a:endParaRPr lang="zh-CN" alt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918" y="484094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5897"/>
                </a:solidFill>
              </a:rPr>
              <a:t>变法内容：政治</a:t>
            </a:r>
            <a:endParaRPr lang="zh-CN" altLang="en-US" b="1" dirty="0">
              <a:solidFill>
                <a:srgbClr val="005897"/>
              </a:solidFill>
            </a:endParaRPr>
          </a:p>
        </p:txBody>
      </p:sp>
      <p:sp>
        <p:nvSpPr>
          <p:cNvPr id="8" name="MH_Other_1"/>
          <p:cNvSpPr/>
          <p:nvPr>
            <p:custDataLst>
              <p:tags r:id="rId1"/>
            </p:custDataLst>
          </p:nvPr>
        </p:nvSpPr>
        <p:spPr>
          <a:xfrm rot="21439215">
            <a:off x="2957205" y="2466751"/>
            <a:ext cx="1634845" cy="1403314"/>
          </a:xfrm>
          <a:prstGeom prst="roundRect">
            <a:avLst>
              <a:gd name="adj" fmla="val 18567"/>
            </a:avLst>
          </a:prstGeom>
          <a:solidFill>
            <a:srgbClr val="00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 smtClean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废除贵族世袭特权</a:t>
            </a:r>
            <a:endParaRPr lang="zh-CN" altLang="en-US" sz="2800" dirty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0" name="MH_Other_1"/>
          <p:cNvSpPr/>
          <p:nvPr>
            <p:custDataLst>
              <p:tags r:id="rId2"/>
            </p:custDataLst>
          </p:nvPr>
        </p:nvSpPr>
        <p:spPr>
          <a:xfrm>
            <a:off x="2651258" y="3889611"/>
            <a:ext cx="1443070" cy="1078677"/>
          </a:xfrm>
          <a:prstGeom prst="roundRect">
            <a:avLst>
              <a:gd name="adj" fmla="val 18567"/>
            </a:avLst>
          </a:prstGeom>
          <a:solidFill>
            <a:srgbClr val="84B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 smtClean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改革户籍制度</a:t>
            </a:r>
            <a:endParaRPr lang="zh-CN" altLang="en-US" sz="2800" dirty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MH_Other_1"/>
          <p:cNvSpPr/>
          <p:nvPr>
            <p:custDataLst>
              <p:tags r:id="rId3"/>
            </p:custDataLst>
          </p:nvPr>
        </p:nvSpPr>
        <p:spPr>
          <a:xfrm rot="21261977">
            <a:off x="3022562" y="4925022"/>
            <a:ext cx="1572814" cy="1269441"/>
          </a:xfrm>
          <a:prstGeom prst="roundRect">
            <a:avLst>
              <a:gd name="adj" fmla="val 18567"/>
            </a:avLst>
          </a:prstGeom>
          <a:solidFill>
            <a:srgbClr val="00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 smtClean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严明法度，禁止私斗</a:t>
            </a:r>
            <a:endParaRPr lang="zh-CN" altLang="en-US" sz="2800" dirty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15" name="MH_Other_4"/>
          <p:cNvCxnSpPr/>
          <p:nvPr>
            <p:custDataLst>
              <p:tags r:id="rId4"/>
            </p:custDataLst>
          </p:nvPr>
        </p:nvCxnSpPr>
        <p:spPr>
          <a:xfrm>
            <a:off x="4983208" y="1748311"/>
            <a:ext cx="1338262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MH_Other_4"/>
          <p:cNvCxnSpPr/>
          <p:nvPr>
            <p:custDataLst>
              <p:tags r:id="rId5"/>
            </p:custDataLst>
          </p:nvPr>
        </p:nvCxnSpPr>
        <p:spPr>
          <a:xfrm>
            <a:off x="4528490" y="3363119"/>
            <a:ext cx="172474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H_Other_4"/>
          <p:cNvCxnSpPr/>
          <p:nvPr>
            <p:custDataLst>
              <p:tags r:id="rId6"/>
            </p:custDataLst>
          </p:nvPr>
        </p:nvCxnSpPr>
        <p:spPr>
          <a:xfrm flipV="1">
            <a:off x="4519185" y="4408227"/>
            <a:ext cx="1513125" cy="1014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H_SubTitle_2"/>
          <p:cNvSpPr txBox="1"/>
          <p:nvPr>
            <p:custDataLst>
              <p:tags r:id="rId7"/>
            </p:custDataLst>
          </p:nvPr>
        </p:nvSpPr>
        <p:spPr>
          <a:xfrm>
            <a:off x="6428123" y="1512107"/>
            <a:ext cx="5117883" cy="454025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defRPr/>
            </a:pPr>
            <a:r>
              <a:rPr lang="zh-CN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加强中央对地方的控制</a:t>
            </a:r>
            <a:endParaRPr lang="zh-CN" alt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MH_SubTitle_2"/>
          <p:cNvSpPr txBox="1"/>
          <p:nvPr>
            <p:custDataLst>
              <p:tags r:id="rId8"/>
            </p:custDataLst>
          </p:nvPr>
        </p:nvSpPr>
        <p:spPr>
          <a:xfrm>
            <a:off x="6373531" y="3104497"/>
            <a:ext cx="5240713" cy="454025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defRPr/>
            </a:pPr>
            <a:r>
              <a:rPr lang="zh-CN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有利于新型地主掌权</a:t>
            </a:r>
            <a:endParaRPr lang="zh-CN" alt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6" name="MH_SubTitle_2"/>
          <p:cNvSpPr txBox="1"/>
          <p:nvPr>
            <p:custDataLst>
              <p:tags r:id="rId9"/>
            </p:custDataLst>
          </p:nvPr>
        </p:nvSpPr>
        <p:spPr>
          <a:xfrm>
            <a:off x="6277999" y="4151843"/>
            <a:ext cx="4612914" cy="454025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defRPr/>
            </a:pPr>
            <a:r>
              <a:rPr lang="zh-CN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加强对人民的管理</a:t>
            </a:r>
            <a:endParaRPr lang="zh-CN" alt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8" name="MH_Other_3"/>
          <p:cNvSpPr/>
          <p:nvPr>
            <p:custDataLst>
              <p:tags r:id="rId10"/>
            </p:custDataLst>
          </p:nvPr>
        </p:nvSpPr>
        <p:spPr>
          <a:xfrm rot="183635">
            <a:off x="2869519" y="949849"/>
            <a:ext cx="1756461" cy="1488146"/>
          </a:xfrm>
          <a:prstGeom prst="roundRect">
            <a:avLst>
              <a:gd name="adj" fmla="val 17260"/>
            </a:avLst>
          </a:prstGeom>
          <a:solidFill>
            <a:srgbClr val="84B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 smtClean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确立县制，由国君直接派官吏治理</a:t>
            </a:r>
            <a:endParaRPr lang="zh-CN" altLang="en-US" sz="2800" dirty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32" name="MH_Other_4"/>
          <p:cNvCxnSpPr/>
          <p:nvPr>
            <p:custDataLst>
              <p:tags r:id="rId11"/>
            </p:custDataLst>
          </p:nvPr>
        </p:nvCxnSpPr>
        <p:spPr>
          <a:xfrm flipV="1">
            <a:off x="4739824" y="5584209"/>
            <a:ext cx="1513125" cy="1014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H_SubTitle_2"/>
          <p:cNvSpPr txBox="1"/>
          <p:nvPr>
            <p:custDataLst>
              <p:tags r:id="rId12"/>
            </p:custDataLst>
          </p:nvPr>
        </p:nvSpPr>
        <p:spPr>
          <a:xfrm>
            <a:off x="6416750" y="5327826"/>
            <a:ext cx="4883595" cy="454025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defRPr/>
            </a:pPr>
            <a:r>
              <a:rPr lang="zh-CN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加强对人民的管理</a:t>
            </a:r>
            <a:endParaRPr lang="zh-CN" alt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63320" y="163773"/>
            <a:ext cx="5815198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en-US" sz="4000" b="1" dirty="0" smtClean="0">
                <a:solidFill>
                  <a:srgbClr val="FF0000"/>
                </a:solidFill>
                <a:latin typeface="+mj-ea"/>
                <a:ea typeface="+mj-ea"/>
                <a:cs typeface="宋体" panose="02010600030101010101" pitchFamily="2" charset="-122"/>
              </a:rPr>
              <a:t>合作探究（三）</a:t>
            </a:r>
            <a:endParaRPr lang="en-US" altLang="zh-CN" sz="40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4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根据变法内容分析影响</a:t>
            </a:r>
            <a:endParaRPr lang="zh-CN" altLang="en-US" sz="4000" dirty="0"/>
          </a:p>
        </p:txBody>
      </p:sp>
      <p:pic>
        <p:nvPicPr>
          <p:cNvPr id="2" name="图片 1" descr="商鞅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955" y="1123950"/>
            <a:ext cx="2341245" cy="409003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20" grpId="0"/>
      <p:bldP spid="23" grpId="0"/>
      <p:bldP spid="26" grpId="0"/>
      <p:bldP spid="28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918" y="484094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5897"/>
                </a:solidFill>
              </a:rPr>
              <a:t>变法内容：经济</a:t>
            </a:r>
            <a:endParaRPr lang="zh-CN" altLang="en-US" b="1" dirty="0">
              <a:solidFill>
                <a:srgbClr val="005897"/>
              </a:solidFill>
            </a:endParaRP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 rot="-5400000">
            <a:off x="4914607" y="-735090"/>
            <a:ext cx="1841541" cy="8609823"/>
          </a:xfrm>
          <a:prstGeom prst="downArrow">
            <a:avLst>
              <a:gd name="adj1" fmla="val 49065"/>
              <a:gd name="adj2" fmla="val 448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eaVert" lIns="121370" tIns="60685" rIns="121370" bIns="60685"/>
          <a:lstStyle/>
          <a:p>
            <a:endParaRPr lang="zh-CN" altLang="en-US" sz="263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59"/>
          <p:cNvGrpSpPr/>
          <p:nvPr/>
        </p:nvGrpSpPr>
        <p:grpSpPr bwMode="auto">
          <a:xfrm>
            <a:off x="4299127" y="2210937"/>
            <a:ext cx="2580241" cy="2419017"/>
            <a:chOff x="1295400" y="2786058"/>
            <a:chExt cx="1753450" cy="1751017"/>
          </a:xfrm>
        </p:grpSpPr>
        <p:grpSp>
          <p:nvGrpSpPr>
            <p:cNvPr id="5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8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84B5D5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63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84B5D5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zh-CN" altLang="en-US" sz="263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1369541" y="3171339"/>
              <a:ext cx="1660152" cy="86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鼓励耕织，生产粮食、布帛多的人可免除徭役</a:t>
              </a:r>
              <a:endParaRPr lang="zh-CN" altLang="en-US" sz="28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6" name="组合 64"/>
          <p:cNvGrpSpPr/>
          <p:nvPr/>
        </p:nvGrpSpPr>
        <p:grpSpPr bwMode="auto">
          <a:xfrm>
            <a:off x="6804370" y="2169995"/>
            <a:ext cx="2653529" cy="2459960"/>
            <a:chOff x="1214414" y="2786058"/>
            <a:chExt cx="1935848" cy="1751017"/>
          </a:xfrm>
        </p:grpSpPr>
        <p:grpSp>
          <p:nvGrpSpPr>
            <p:cNvPr id="10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005897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63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5"/>
              </a:xfrm>
              <a:prstGeom prst="ellipse">
                <a:avLst/>
              </a:prstGeom>
              <a:solidFill>
                <a:srgbClr val="005897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 defTabSz="1213485">
                  <a:defRPr/>
                </a:pPr>
                <a:endParaRPr lang="zh-CN" altLang="en-US" sz="263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统一度量衡</a:t>
              </a:r>
              <a:endParaRPr lang="zh-CN" altLang="en-US" sz="28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16" name="组合 40"/>
          <p:cNvGrpSpPr/>
          <p:nvPr/>
        </p:nvGrpSpPr>
        <p:grpSpPr bwMode="auto">
          <a:xfrm>
            <a:off x="1661304" y="2265528"/>
            <a:ext cx="2501263" cy="2364426"/>
            <a:chOff x="1295400" y="2600359"/>
            <a:chExt cx="2133467" cy="1936716"/>
          </a:xfrm>
        </p:grpSpPr>
        <p:grpSp>
          <p:nvGrpSpPr>
            <p:cNvPr id="20" name="Group 6"/>
            <p:cNvGrpSpPr/>
            <p:nvPr/>
          </p:nvGrpSpPr>
          <p:grpSpPr bwMode="auto">
            <a:xfrm>
              <a:off x="1295400" y="2600359"/>
              <a:ext cx="2133153" cy="1936716"/>
              <a:chOff x="1823" y="2180"/>
              <a:chExt cx="2191" cy="1992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1823" y="2180"/>
                <a:ext cx="2191" cy="1992"/>
              </a:xfrm>
              <a:prstGeom prst="ellipse">
                <a:avLst/>
              </a:prstGeom>
              <a:solidFill>
                <a:srgbClr val="005897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63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1970" y="2323"/>
                <a:ext cx="1889" cy="1711"/>
              </a:xfrm>
              <a:prstGeom prst="ellipse">
                <a:avLst/>
              </a:prstGeom>
              <a:solidFill>
                <a:srgbClr val="005897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zh-CN" altLang="en-US" sz="263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1400670" y="3013083"/>
              <a:ext cx="2028197" cy="87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废除井田制，允许土地自由买卖</a:t>
              </a:r>
              <a:endParaRPr lang="zh-CN" altLang="en-US" sz="28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25" name="矩形标注 24"/>
          <p:cNvSpPr/>
          <p:nvPr/>
        </p:nvSpPr>
        <p:spPr>
          <a:xfrm>
            <a:off x="4705803" y="4955327"/>
            <a:ext cx="1968956" cy="59726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rgbClr val="84B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70" tIns="60685" rIns="121370" bIns="60685" anchor="ctr"/>
          <a:lstStyle/>
          <a:p>
            <a:pPr algn="ctr" defTabSz="1213485">
              <a:defRPr/>
            </a:pPr>
            <a:endParaRPr lang="zh-CN" altLang="en-US" sz="225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矩形标注 25"/>
          <p:cNvSpPr/>
          <p:nvPr/>
        </p:nvSpPr>
        <p:spPr>
          <a:xfrm>
            <a:off x="1795069" y="2008888"/>
            <a:ext cx="2112298" cy="85607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rgbClr val="00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70" tIns="60685" rIns="121370" bIns="60685" anchor="ctr"/>
          <a:lstStyle/>
          <a:p>
            <a:pPr algn="ctr" defTabSz="1213485">
              <a:defRPr/>
            </a:pPr>
            <a:endParaRPr lang="zh-CN" altLang="en-US" sz="225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3667996" y="5086985"/>
            <a:ext cx="3865568" cy="787353"/>
          </a:xfrm>
          <a:prstGeom prst="rect">
            <a:avLst/>
          </a:prstGeom>
          <a:noFill/>
          <a:ln>
            <a:noFill/>
          </a:ln>
        </p:spPr>
        <p:txBody>
          <a:bodyPr wrap="square" lIns="121370" tIns="60685" rIns="121370" bIns="60685">
            <a:spAutoFit/>
          </a:bodyPr>
          <a:lstStyle/>
          <a:p>
            <a:pPr defTabSz="1213485">
              <a:lnSpc>
                <a:spcPct val="120000"/>
              </a:lnSpc>
              <a:defRPr/>
            </a:pPr>
            <a:r>
              <a:rPr lang="zh-CN" altLang="en-US" sz="3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有利于经济发展</a:t>
            </a:r>
            <a:endParaRPr lang="zh-CN" altLang="en-US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366041" y="1253228"/>
            <a:ext cx="3588095" cy="787353"/>
          </a:xfrm>
          <a:prstGeom prst="rect">
            <a:avLst/>
          </a:prstGeom>
          <a:noFill/>
          <a:ln>
            <a:noFill/>
          </a:ln>
        </p:spPr>
        <p:txBody>
          <a:bodyPr wrap="square" lIns="121370" tIns="60685" rIns="121370" bIns="60685">
            <a:spAutoFit/>
          </a:bodyPr>
          <a:lstStyle/>
          <a:p>
            <a:pPr defTabSz="1213485">
              <a:lnSpc>
                <a:spcPct val="120000"/>
              </a:lnSpc>
              <a:defRPr/>
            </a:pPr>
            <a:r>
              <a:rPr lang="zh-CN" altLang="en-US" sz="3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确立土地私有制</a:t>
            </a:r>
            <a:endParaRPr lang="zh-CN" altLang="en-US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标注 28"/>
          <p:cNvSpPr/>
          <p:nvPr/>
        </p:nvSpPr>
        <p:spPr>
          <a:xfrm>
            <a:off x="7070596" y="1940650"/>
            <a:ext cx="2114289" cy="85607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rgbClr val="00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70" tIns="60685" rIns="121370" bIns="60685" anchor="ctr"/>
          <a:lstStyle/>
          <a:p>
            <a:pPr algn="ctr" defTabSz="1213485">
              <a:defRPr/>
            </a:pPr>
            <a:endParaRPr lang="zh-CN" altLang="en-US" sz="225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6586979" y="1184989"/>
            <a:ext cx="4317583" cy="787353"/>
          </a:xfrm>
          <a:prstGeom prst="rect">
            <a:avLst/>
          </a:prstGeom>
          <a:noFill/>
          <a:ln>
            <a:noFill/>
          </a:ln>
        </p:spPr>
        <p:txBody>
          <a:bodyPr wrap="square" lIns="121370" tIns="60685" rIns="121370" bIns="60685">
            <a:spAutoFit/>
          </a:bodyPr>
          <a:lstStyle/>
          <a:p>
            <a:pPr defTabSz="1213485">
              <a:lnSpc>
                <a:spcPct val="120000"/>
              </a:lnSpc>
              <a:defRPr/>
            </a:pPr>
            <a:r>
              <a:rPr lang="zh-CN" altLang="en-US" sz="3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有利于经济发展</a:t>
            </a:r>
            <a:endParaRPr lang="zh-CN" altLang="en-US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5" grpId="1" animBg="1"/>
      <p:bldP spid="26" grpId="0" animBg="1"/>
      <p:bldP spid="26" grpId="1" animBg="1"/>
      <p:bldP spid="27" grpId="0"/>
      <p:bldP spid="28" grpId="0"/>
      <p:bldP spid="29" grpId="0" animBg="1"/>
      <p:bldP spid="29" grpId="1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1658313" y="1005412"/>
            <a:ext cx="1922012" cy="1700974"/>
            <a:chOff x="1458796" y="1894249"/>
            <a:chExt cx="1922012" cy="1700974"/>
          </a:xfrm>
          <a:solidFill>
            <a:srgbClr val="1C4885"/>
          </a:solidFill>
        </p:grpSpPr>
        <p:sp>
          <p:nvSpPr>
            <p:cNvPr id="5" name="任意多边形 4"/>
            <p:cNvSpPr/>
            <p:nvPr/>
          </p:nvSpPr>
          <p:spPr>
            <a:xfrm rot="9000000">
              <a:off x="1458796" y="1894249"/>
              <a:ext cx="1922012" cy="1700974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866984" y="2421570"/>
              <a:ext cx="1107996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bg1"/>
                  </a:solidFill>
                </a:rPr>
                <a:t>政治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723332" y="2936466"/>
            <a:ext cx="3466531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r>
              <a:rPr lang="en-US" altLang="zh-CN" sz="2400" b="1" dirty="0" smtClean="0">
                <a:solidFill>
                  <a:srgbClr val="820000"/>
                </a:solidFill>
                <a:latin typeface="Tahoma" panose="020B0604030504040204" pitchFamily="34" charset="0"/>
              </a:rPr>
              <a:t>1</a:t>
            </a:r>
            <a:r>
              <a:rPr lang="zh-CN" altLang="en-US" sz="2400" b="1" dirty="0" smtClean="0">
                <a:solidFill>
                  <a:srgbClr val="820000"/>
                </a:solidFill>
                <a:latin typeface="Tahoma" panose="020B0604030504040204" pitchFamily="34" charset="0"/>
              </a:rPr>
              <a:t>、加强中央对地方的控制</a:t>
            </a:r>
            <a:endParaRPr lang="en-US" altLang="zh-CN" sz="2400" b="1" dirty="0" smtClean="0">
              <a:solidFill>
                <a:srgbClr val="820000"/>
              </a:solidFill>
              <a:latin typeface="Tahoma" panose="020B0604030504040204" pitchFamily="34" charset="0"/>
            </a:endParaRPr>
          </a:p>
          <a:p>
            <a:r>
              <a:rPr lang="en-US" altLang="zh-CN" sz="2400" b="1" dirty="0" smtClean="0">
                <a:solidFill>
                  <a:srgbClr val="820000"/>
                </a:solidFill>
                <a:latin typeface="Tahoma" panose="020B0604030504040204" pitchFamily="34" charset="0"/>
              </a:rPr>
              <a:t>2</a:t>
            </a:r>
            <a:r>
              <a:rPr lang="zh-CN" altLang="en-US" sz="2400" b="1" dirty="0" smtClean="0">
                <a:solidFill>
                  <a:srgbClr val="820000"/>
                </a:solidFill>
                <a:latin typeface="Tahoma" panose="020B0604030504040204" pitchFamily="34" charset="0"/>
              </a:rPr>
              <a:t>、有利于新兴地主掌权</a:t>
            </a:r>
            <a:endParaRPr lang="en-US" altLang="zh-CN" sz="2400" b="1" dirty="0" smtClean="0">
              <a:solidFill>
                <a:srgbClr val="820000"/>
              </a:solidFill>
              <a:latin typeface="Tahoma" panose="020B0604030504040204" pitchFamily="34" charset="0"/>
            </a:endParaRPr>
          </a:p>
          <a:p>
            <a:r>
              <a:rPr lang="en-US" altLang="zh-CN" sz="2400" b="1" dirty="0" smtClean="0">
                <a:solidFill>
                  <a:srgbClr val="820000"/>
                </a:solidFill>
                <a:latin typeface="Tahoma" panose="020B0604030504040204" pitchFamily="34" charset="0"/>
              </a:rPr>
              <a:t>3</a:t>
            </a:r>
            <a:r>
              <a:rPr lang="zh-CN" altLang="en-US" sz="2400" b="1" dirty="0" smtClean="0">
                <a:solidFill>
                  <a:srgbClr val="820000"/>
                </a:solidFill>
                <a:latin typeface="Tahoma" panose="020B0604030504040204" pitchFamily="34" charset="0"/>
              </a:rPr>
              <a:t>、加强对人民的管理</a:t>
            </a:r>
            <a:endParaRPr lang="en-US" altLang="zh-CN" sz="2400" b="1" dirty="0" smtClean="0">
              <a:solidFill>
                <a:srgbClr val="820000"/>
              </a:solidFill>
              <a:latin typeface="Tahoma" panose="020B0604030504040204" pitchFamily="34" charset="0"/>
            </a:endParaRPr>
          </a:p>
          <a:p>
            <a:r>
              <a:rPr lang="en-US" altLang="zh-CN" sz="2400" b="1" dirty="0" smtClean="0">
                <a:solidFill>
                  <a:srgbClr val="820000"/>
                </a:solidFill>
                <a:latin typeface="Tahoma" panose="020B0604030504040204" pitchFamily="34" charset="0"/>
              </a:rPr>
              <a:t>4</a:t>
            </a:r>
            <a:r>
              <a:rPr lang="zh-CN" altLang="en-US" sz="2400" b="1" dirty="0" smtClean="0">
                <a:solidFill>
                  <a:srgbClr val="820000"/>
                </a:solidFill>
                <a:latin typeface="Tahoma" panose="020B0604030504040204" pitchFamily="34" charset="0"/>
              </a:rPr>
              <a:t>、加强对人民的管理</a:t>
            </a:r>
            <a:endParaRPr lang="zh-CN" altLang="en-US" sz="2400" b="1" dirty="0">
              <a:solidFill>
                <a:srgbClr val="820000"/>
              </a:solidFill>
              <a:latin typeface="Tahoma" panose="020B0604030504040204" pitchFamily="34" charset="0"/>
            </a:endParaRPr>
          </a:p>
        </p:txBody>
      </p:sp>
      <p:grpSp>
        <p:nvGrpSpPr>
          <p:cNvPr id="3" name="组合 7"/>
          <p:cNvGrpSpPr/>
          <p:nvPr/>
        </p:nvGrpSpPr>
        <p:grpSpPr>
          <a:xfrm rot="5400000">
            <a:off x="2252736" y="4831308"/>
            <a:ext cx="654238" cy="633322"/>
            <a:chOff x="3041651" y="3326606"/>
            <a:chExt cx="631825" cy="636588"/>
          </a:xfrm>
        </p:grpSpPr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rgbClr val="1C4885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组合 11"/>
          <p:cNvGrpSpPr/>
          <p:nvPr/>
        </p:nvGrpSpPr>
        <p:grpSpPr>
          <a:xfrm>
            <a:off x="5256773" y="1100946"/>
            <a:ext cx="1922012" cy="1700974"/>
            <a:chOff x="1458796" y="1894249"/>
            <a:chExt cx="1922012" cy="1700974"/>
          </a:xfrm>
          <a:solidFill>
            <a:srgbClr val="005897"/>
          </a:solidFill>
        </p:grpSpPr>
        <p:sp>
          <p:nvSpPr>
            <p:cNvPr id="13" name="任意多边形 12"/>
            <p:cNvSpPr/>
            <p:nvPr/>
          </p:nvSpPr>
          <p:spPr>
            <a:xfrm rot="9000000">
              <a:off x="1458796" y="1894249"/>
              <a:ext cx="1922012" cy="1700974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80631" y="2394274"/>
              <a:ext cx="1107996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bg1"/>
                  </a:solidFill>
                </a:rPr>
                <a:t>经济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4626590" y="3113888"/>
            <a:ext cx="3712191" cy="1569646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r>
              <a:rPr lang="en-US" altLang="zh-CN" sz="2400" b="1" dirty="0" smtClean="0">
                <a:solidFill>
                  <a:srgbClr val="820000"/>
                </a:solidFill>
                <a:latin typeface="宋体" panose="02010600030101010101" pitchFamily="2" charset="-122"/>
              </a:rPr>
              <a:t>1</a:t>
            </a:r>
            <a:r>
              <a:rPr lang="zh-CN" altLang="en-US" sz="2400" b="1" dirty="0" smtClean="0">
                <a:solidFill>
                  <a:srgbClr val="820000"/>
                </a:solidFill>
                <a:latin typeface="宋体" panose="02010600030101010101" pitchFamily="2" charset="-122"/>
              </a:rPr>
              <a:t>、确立了封建土地所有制</a:t>
            </a:r>
            <a:endParaRPr lang="en-US" altLang="zh-CN" sz="2400" b="1" dirty="0" smtClean="0">
              <a:solidFill>
                <a:srgbClr val="820000"/>
              </a:solidFill>
              <a:latin typeface="宋体" panose="02010600030101010101" pitchFamily="2" charset="-122"/>
            </a:endParaRPr>
          </a:p>
          <a:p>
            <a:r>
              <a:rPr lang="en-US" altLang="zh-CN" sz="2400" b="1" dirty="0" smtClean="0">
                <a:solidFill>
                  <a:srgbClr val="820000"/>
                </a:solidFill>
                <a:latin typeface="宋体" panose="02010600030101010101" pitchFamily="2" charset="-122"/>
              </a:rPr>
              <a:t>2</a:t>
            </a:r>
            <a:r>
              <a:rPr lang="zh-CN" altLang="en-US" sz="2400" b="1" dirty="0" smtClean="0">
                <a:solidFill>
                  <a:srgbClr val="820000"/>
                </a:solidFill>
                <a:latin typeface="宋体" panose="02010600030101010101" pitchFamily="2" charset="-122"/>
              </a:rPr>
              <a:t>、有利于封建经济发展</a:t>
            </a:r>
            <a:endParaRPr lang="en-US" altLang="zh-CN" sz="2400" b="1" dirty="0" smtClean="0">
              <a:solidFill>
                <a:srgbClr val="820000"/>
              </a:solidFill>
              <a:latin typeface="宋体" panose="02010600030101010101" pitchFamily="2" charset="-122"/>
            </a:endParaRPr>
          </a:p>
          <a:p>
            <a:r>
              <a:rPr lang="en-US" altLang="zh-CN" sz="2400" b="1" dirty="0" smtClean="0">
                <a:solidFill>
                  <a:srgbClr val="820000"/>
                </a:solidFill>
                <a:latin typeface="宋体" panose="02010600030101010101" pitchFamily="2" charset="-122"/>
              </a:rPr>
              <a:t>3</a:t>
            </a:r>
            <a:r>
              <a:rPr lang="zh-CN" altLang="en-US" sz="2400" b="1" dirty="0" smtClean="0">
                <a:solidFill>
                  <a:srgbClr val="820000"/>
                </a:solidFill>
                <a:latin typeface="宋体" panose="02010600030101010101" pitchFamily="2" charset="-122"/>
              </a:rPr>
              <a:t>、有利于封建经济发展</a:t>
            </a:r>
            <a:endParaRPr lang="en-US" altLang="zh-CN" sz="2400" b="1" dirty="0" smtClean="0">
              <a:solidFill>
                <a:srgbClr val="820000"/>
              </a:solidFill>
              <a:latin typeface="宋体" panose="02010600030101010101" pitchFamily="2" charset="-122"/>
            </a:endParaRPr>
          </a:p>
          <a:p>
            <a:endParaRPr lang="en-US" altLang="zh-CN" sz="2400" b="1" dirty="0">
              <a:solidFill>
                <a:srgbClr val="FB0B05"/>
              </a:solidFill>
              <a:latin typeface="宋体" panose="02010600030101010101" pitchFamily="2" charset="-122"/>
            </a:endParaRPr>
          </a:p>
        </p:txBody>
      </p:sp>
      <p:grpSp>
        <p:nvGrpSpPr>
          <p:cNvPr id="12" name="组合 15"/>
          <p:cNvGrpSpPr/>
          <p:nvPr/>
        </p:nvGrpSpPr>
        <p:grpSpPr>
          <a:xfrm rot="5400000">
            <a:off x="5823900" y="4732312"/>
            <a:ext cx="631688" cy="636784"/>
            <a:chOff x="3041651" y="3326606"/>
            <a:chExt cx="631825" cy="636588"/>
          </a:xfrm>
        </p:grpSpPr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rgbClr val="1C4885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组合 19"/>
          <p:cNvGrpSpPr/>
          <p:nvPr/>
        </p:nvGrpSpPr>
        <p:grpSpPr>
          <a:xfrm>
            <a:off x="8595925" y="1073650"/>
            <a:ext cx="1922012" cy="1700974"/>
            <a:chOff x="1458796" y="1894249"/>
            <a:chExt cx="1922012" cy="1700974"/>
          </a:xfrm>
          <a:solidFill>
            <a:srgbClr val="1C4885"/>
          </a:solidFill>
        </p:grpSpPr>
        <p:sp>
          <p:nvSpPr>
            <p:cNvPr id="21" name="任意多边形 20"/>
            <p:cNvSpPr/>
            <p:nvPr/>
          </p:nvSpPr>
          <p:spPr>
            <a:xfrm rot="9000000">
              <a:off x="1458796" y="1894249"/>
              <a:ext cx="1922012" cy="1700974"/>
            </a:xfrm>
            <a:custGeom>
              <a:avLst/>
              <a:gdLst>
                <a:gd name="connsiteX0" fmla="*/ 28988 w 3761891"/>
                <a:gd name="connsiteY0" fmla="*/ 1549518 h 3329262"/>
                <a:gd name="connsiteX1" fmla="*/ 857080 w 3761891"/>
                <a:gd name="connsiteY1" fmla="*/ 115221 h 3329262"/>
                <a:gd name="connsiteX2" fmla="*/ 913826 w 3761891"/>
                <a:gd name="connsiteY2" fmla="*/ 50888 h 3329262"/>
                <a:gd name="connsiteX3" fmla="*/ 929030 w 3761891"/>
                <a:gd name="connsiteY3" fmla="*/ 43468 h 3329262"/>
                <a:gd name="connsiteX4" fmla="*/ 953509 w 3761891"/>
                <a:gd name="connsiteY4" fmla="*/ 26073 h 3329262"/>
                <a:gd name="connsiteX5" fmla="*/ 1056478 w 3761891"/>
                <a:gd name="connsiteY5" fmla="*/ 0 h 3329262"/>
                <a:gd name="connsiteX6" fmla="*/ 2712663 w 3761891"/>
                <a:gd name="connsiteY6" fmla="*/ 0 h 3329262"/>
                <a:gd name="connsiteX7" fmla="*/ 2796749 w 3761891"/>
                <a:gd name="connsiteY7" fmla="*/ 16976 h 3329262"/>
                <a:gd name="connsiteX8" fmla="*/ 2821386 w 3761891"/>
                <a:gd name="connsiteY8" fmla="*/ 33587 h 3329262"/>
                <a:gd name="connsiteX9" fmla="*/ 2848078 w 3761891"/>
                <a:gd name="connsiteY9" fmla="*/ 46612 h 3329262"/>
                <a:gd name="connsiteX10" fmla="*/ 2904822 w 3761891"/>
                <a:gd name="connsiteY10" fmla="*/ 110945 h 3329262"/>
                <a:gd name="connsiteX11" fmla="*/ 3732914 w 3761891"/>
                <a:gd name="connsiteY11" fmla="*/ 1545242 h 3329262"/>
                <a:gd name="connsiteX12" fmla="*/ 3761354 w 3761891"/>
                <a:gd name="connsiteY12" fmla="*/ 1668288 h 3329262"/>
                <a:gd name="connsiteX13" fmla="*/ 3759241 w 3761891"/>
                <a:gd name="connsiteY13" fmla="*/ 1680884 h 3329262"/>
                <a:gd name="connsiteX14" fmla="*/ 3760171 w 3761891"/>
                <a:gd name="connsiteY14" fmla="*/ 1694227 h 3329262"/>
                <a:gd name="connsiteX15" fmla="*/ 3732830 w 3761891"/>
                <a:gd name="connsiteY15" fmla="*/ 1775536 h 3329262"/>
                <a:gd name="connsiteX16" fmla="*/ 2904738 w 3761891"/>
                <a:gd name="connsiteY16" fmla="*/ 3209833 h 3329262"/>
                <a:gd name="connsiteX17" fmla="*/ 2847993 w 3761891"/>
                <a:gd name="connsiteY17" fmla="*/ 3274166 h 3329262"/>
                <a:gd name="connsiteX18" fmla="*/ 2842511 w 3761891"/>
                <a:gd name="connsiteY18" fmla="*/ 3276841 h 3329262"/>
                <a:gd name="connsiteX19" fmla="*/ 2823691 w 3761891"/>
                <a:gd name="connsiteY19" fmla="*/ 3292368 h 3329262"/>
                <a:gd name="connsiteX20" fmla="*/ 2702910 w 3761891"/>
                <a:gd name="connsiteY20" fmla="*/ 3329262 h 3329262"/>
                <a:gd name="connsiteX21" fmla="*/ 1046726 w 3761891"/>
                <a:gd name="connsiteY21" fmla="*/ 3329262 h 3329262"/>
                <a:gd name="connsiteX22" fmla="*/ 893974 w 3761891"/>
                <a:gd name="connsiteY22" fmla="*/ 3265990 h 3329262"/>
                <a:gd name="connsiteX23" fmla="*/ 883550 w 3761891"/>
                <a:gd name="connsiteY23" fmla="*/ 3250529 h 3329262"/>
                <a:gd name="connsiteX24" fmla="*/ 882566 w 3761891"/>
                <a:gd name="connsiteY24" fmla="*/ 3249619 h 3329262"/>
                <a:gd name="connsiteX25" fmla="*/ 856997 w 3761891"/>
                <a:gd name="connsiteY25" fmla="*/ 3214110 h 3329262"/>
                <a:gd name="connsiteX26" fmla="*/ 28905 w 3761891"/>
                <a:gd name="connsiteY26" fmla="*/ 1779812 h 3329262"/>
                <a:gd name="connsiteX27" fmla="*/ 0 w 3761891"/>
                <a:gd name="connsiteY27" fmla="*/ 1677601 h 3329262"/>
                <a:gd name="connsiteX28" fmla="*/ 2825 w 3761891"/>
                <a:gd name="connsiteY28" fmla="*/ 1647714 h 3329262"/>
                <a:gd name="connsiteX29" fmla="*/ 1647 w 3761891"/>
                <a:gd name="connsiteY29" fmla="*/ 1630828 h 3329262"/>
                <a:gd name="connsiteX30" fmla="*/ 28988 w 3761891"/>
                <a:gd name="connsiteY30" fmla="*/ 1549518 h 33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61891" h="3329262">
                  <a:moveTo>
                    <a:pt x="28988" y="1549518"/>
                  </a:moveTo>
                  <a:lnTo>
                    <a:pt x="857080" y="115221"/>
                  </a:lnTo>
                  <a:cubicBezTo>
                    <a:pt x="871994" y="89390"/>
                    <a:pt x="891436" y="67805"/>
                    <a:pt x="913826" y="50888"/>
                  </a:cubicBezTo>
                  <a:lnTo>
                    <a:pt x="929030" y="43468"/>
                  </a:lnTo>
                  <a:lnTo>
                    <a:pt x="953509" y="26073"/>
                  </a:lnTo>
                  <a:cubicBezTo>
                    <a:pt x="984118" y="9445"/>
                    <a:pt x="1019195" y="0"/>
                    <a:pt x="1056478" y="0"/>
                  </a:cubicBezTo>
                  <a:lnTo>
                    <a:pt x="2712663" y="0"/>
                  </a:lnTo>
                  <a:cubicBezTo>
                    <a:pt x="2742490" y="0"/>
                    <a:pt x="2770904" y="6045"/>
                    <a:pt x="2796749" y="16976"/>
                  </a:cubicBezTo>
                  <a:lnTo>
                    <a:pt x="2821386" y="33587"/>
                  </a:lnTo>
                  <a:lnTo>
                    <a:pt x="2848078" y="46612"/>
                  </a:lnTo>
                  <a:cubicBezTo>
                    <a:pt x="2870467" y="63528"/>
                    <a:pt x="2889909" y="85114"/>
                    <a:pt x="2904822" y="110945"/>
                  </a:cubicBezTo>
                  <a:lnTo>
                    <a:pt x="3732914" y="1545242"/>
                  </a:lnTo>
                  <a:cubicBezTo>
                    <a:pt x="3755284" y="1583988"/>
                    <a:pt x="3764287" y="1626784"/>
                    <a:pt x="3761354" y="1668288"/>
                  </a:cubicBezTo>
                  <a:lnTo>
                    <a:pt x="3759241" y="1680884"/>
                  </a:lnTo>
                  <a:lnTo>
                    <a:pt x="3760171" y="1694227"/>
                  </a:lnTo>
                  <a:cubicBezTo>
                    <a:pt x="3756715" y="1722074"/>
                    <a:pt x="3747743" y="1749705"/>
                    <a:pt x="3732830" y="1775536"/>
                  </a:cubicBezTo>
                  <a:lnTo>
                    <a:pt x="2904738" y="3209833"/>
                  </a:lnTo>
                  <a:cubicBezTo>
                    <a:pt x="2889824" y="3235664"/>
                    <a:pt x="2870382" y="3257249"/>
                    <a:pt x="2847993" y="3274166"/>
                  </a:cubicBezTo>
                  <a:lnTo>
                    <a:pt x="2842511" y="3276841"/>
                  </a:lnTo>
                  <a:lnTo>
                    <a:pt x="2823691" y="3292368"/>
                  </a:lnTo>
                  <a:cubicBezTo>
                    <a:pt x="2789213" y="3315661"/>
                    <a:pt x="2747650" y="3329261"/>
                    <a:pt x="2702910" y="3329262"/>
                  </a:cubicBezTo>
                  <a:lnTo>
                    <a:pt x="1046726" y="3329262"/>
                  </a:lnTo>
                  <a:cubicBezTo>
                    <a:pt x="987073" y="3329262"/>
                    <a:pt x="933067" y="3305083"/>
                    <a:pt x="893974" y="3265990"/>
                  </a:cubicBezTo>
                  <a:lnTo>
                    <a:pt x="883550" y="3250529"/>
                  </a:lnTo>
                  <a:lnTo>
                    <a:pt x="882566" y="3249619"/>
                  </a:lnTo>
                  <a:cubicBezTo>
                    <a:pt x="873042" y="3238879"/>
                    <a:pt x="864454" y="3227025"/>
                    <a:pt x="856997" y="3214110"/>
                  </a:cubicBezTo>
                  <a:lnTo>
                    <a:pt x="28905" y="1779812"/>
                  </a:lnTo>
                  <a:cubicBezTo>
                    <a:pt x="10263" y="1747524"/>
                    <a:pt x="904" y="1712423"/>
                    <a:pt x="0" y="1677601"/>
                  </a:cubicBezTo>
                  <a:lnTo>
                    <a:pt x="2825" y="1647714"/>
                  </a:lnTo>
                  <a:lnTo>
                    <a:pt x="1647" y="1630828"/>
                  </a:lnTo>
                  <a:cubicBezTo>
                    <a:pt x="5103" y="1602980"/>
                    <a:pt x="14075" y="1575349"/>
                    <a:pt x="28988" y="154951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894280" y="2407922"/>
              <a:ext cx="1107996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bg1"/>
                  </a:solidFill>
                </a:rPr>
                <a:t>军事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8502555" y="3127535"/>
            <a:ext cx="3357349" cy="646317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pPr algn="just" defTabSz="1219200">
              <a:lnSpc>
                <a:spcPct val="150000"/>
              </a:lnSpc>
              <a:defRPr/>
            </a:pPr>
            <a:r>
              <a:rPr lang="zh-CN" altLang="en-US" sz="2400" b="1" kern="0" dirty="0" smtClean="0">
                <a:solidFill>
                  <a:srgbClr val="82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有利于增强军队战斗力</a:t>
            </a:r>
            <a:endParaRPr lang="zh-CN" altLang="en-US" sz="2400" b="1" kern="0" dirty="0">
              <a:solidFill>
                <a:srgbClr val="82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33266" y="54864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rgbClr val="82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高效行政</a:t>
            </a:r>
            <a:endParaRPr lang="zh-CN" altLang="en-US" sz="3600" dirty="0">
              <a:solidFill>
                <a:srgbClr val="82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8424" y="546137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rgbClr val="82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经济富国</a:t>
            </a:r>
            <a:endParaRPr lang="zh-CN" altLang="en-US" sz="3600" dirty="0">
              <a:solidFill>
                <a:srgbClr val="82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30" name="组合 15"/>
          <p:cNvGrpSpPr/>
          <p:nvPr/>
        </p:nvGrpSpPr>
        <p:grpSpPr>
          <a:xfrm rot="5400000">
            <a:off x="9333650" y="4598108"/>
            <a:ext cx="631688" cy="636784"/>
            <a:chOff x="3041651" y="3326606"/>
            <a:chExt cx="631825" cy="636588"/>
          </a:xfrm>
        </p:grpSpPr>
        <p:sp>
          <p:nvSpPr>
            <p:cNvPr id="31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rgbClr val="1C4885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875595" y="551824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rgbClr val="82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军事强兵</a:t>
            </a:r>
            <a:endParaRPr lang="zh-CN" altLang="en-US" sz="3600" dirty="0">
              <a:solidFill>
                <a:srgbClr val="82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5" name="标题 1"/>
          <p:cNvSpPr txBox="1"/>
          <p:nvPr/>
        </p:nvSpPr>
        <p:spPr bwMode="auto">
          <a:xfrm>
            <a:off x="0" y="430568"/>
            <a:ext cx="1869743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商鞅变法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3" grpId="0"/>
      <p:bldP spid="28" grpId="0"/>
      <p:bldP spid="29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文本框 6"/>
          <p:cNvSpPr txBox="1">
            <a:spLocks noChangeArrowheads="1"/>
          </p:cNvSpPr>
          <p:nvPr/>
        </p:nvSpPr>
        <p:spPr bwMode="auto">
          <a:xfrm>
            <a:off x="493078" y="873760"/>
            <a:ext cx="10483850" cy="34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endParaRPr lang="zh-CN" altLang="en-US" sz="6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6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6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pic>
        <p:nvPicPr>
          <p:cNvPr id="2" name="图片 1" descr="地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4642485"/>
            <a:ext cx="2434590" cy="1758950"/>
          </a:xfrm>
          <a:prstGeom prst="rect">
            <a:avLst/>
          </a:prstGeom>
        </p:spPr>
      </p:pic>
      <p:pic>
        <p:nvPicPr>
          <p:cNvPr id="4" name="图片 3" descr="农民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642485"/>
            <a:ext cx="2423795" cy="1758315"/>
          </a:xfrm>
          <a:prstGeom prst="rect">
            <a:avLst/>
          </a:prstGeom>
        </p:spPr>
      </p:pic>
      <p:pic>
        <p:nvPicPr>
          <p:cNvPr id="6" name="图片 5" descr="贵族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895" y="4642485"/>
            <a:ext cx="2467610" cy="1757680"/>
          </a:xfrm>
          <a:prstGeom prst="rect">
            <a:avLst/>
          </a:prstGeom>
        </p:spPr>
      </p:pic>
      <p:sp>
        <p:nvSpPr>
          <p:cNvPr id="30726" name="Text Box 6"/>
          <p:cNvSpPr txBox="1"/>
          <p:nvPr/>
        </p:nvSpPr>
        <p:spPr>
          <a:xfrm>
            <a:off x="554038" y="6278245"/>
            <a:ext cx="1079500" cy="5835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zh-CN" altLang="x-none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地主</a:t>
            </a:r>
            <a:endParaRPr lang="zh-CN" altLang="x-none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7" name="Text Box 7"/>
          <p:cNvSpPr txBox="1"/>
          <p:nvPr/>
        </p:nvSpPr>
        <p:spPr>
          <a:xfrm>
            <a:off x="3287395" y="6278245"/>
            <a:ext cx="1008063" cy="5794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x-none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农民</a:t>
            </a:r>
            <a:endParaRPr lang="zh-CN" altLang="x-none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9" name="Text Box 9"/>
          <p:cNvSpPr txBox="1"/>
          <p:nvPr/>
        </p:nvSpPr>
        <p:spPr>
          <a:xfrm>
            <a:off x="9872980" y="6278245"/>
            <a:ext cx="2295525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66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旧贵族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8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180" y="4642485"/>
            <a:ext cx="2419350" cy="1753870"/>
          </a:xfrm>
          <a:prstGeom prst="rect">
            <a:avLst/>
          </a:prstGeom>
        </p:spPr>
      </p:pic>
      <p:graphicFrame>
        <p:nvGraphicFramePr>
          <p:cNvPr id="61" name="表格 60"/>
          <p:cNvGraphicFramePr>
            <a:graphicFrameLocks noGrp="1"/>
          </p:cNvGraphicFramePr>
          <p:nvPr/>
        </p:nvGraphicFramePr>
        <p:xfrm>
          <a:off x="1633855" y="765175"/>
          <a:ext cx="9342755" cy="387818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40790"/>
                <a:gridCol w="8101965"/>
              </a:tblGrid>
              <a:tr h="476289">
                <a:tc rowSpan="4">
                  <a:txBody>
                    <a:bodyPr/>
                    <a:lstStyle/>
                    <a:p>
                      <a:pPr algn="ctr"/>
                      <a:endParaRPr lang="en-US" altLang="zh-CN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en-US" altLang="zh-CN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zh-CN" altLang="en-US" sz="1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政治</a:t>
                      </a:r>
                      <a:endParaRPr lang="zh-CN" altLang="en-US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7089" marR="87089" marT="43546" marB="43546"/>
                </a:tc>
                <a:tc>
                  <a:txBody>
                    <a:bodyPr/>
                    <a:lstStyle/>
                    <a:p>
                      <a:endParaRPr lang="zh-CN" altLang="en-US" sz="1700"/>
                    </a:p>
                  </a:txBody>
                  <a:tcPr marL="87089" marR="87089" marT="43546" marB="43546"/>
                </a:tc>
              </a:tr>
              <a:tr h="476289">
                <a:tc vMerge="1">
                  <a:tcPr/>
                </a:tc>
                <a:tc>
                  <a:txBody>
                    <a:bodyPr/>
                    <a:lstStyle/>
                    <a:p>
                      <a:endParaRPr lang="zh-CN" altLang="en-US" sz="1700" dirty="0"/>
                    </a:p>
                  </a:txBody>
                  <a:tcPr marL="87089" marR="87089" marT="43546" marB="43546"/>
                </a:tc>
              </a:tr>
              <a:tr h="492760">
                <a:tc vMerge="1">
                  <a:tcPr/>
                </a:tc>
                <a:tc>
                  <a:txBody>
                    <a:bodyPr/>
                    <a:lstStyle/>
                    <a:p>
                      <a:endParaRPr lang="zh-CN" altLang="en-US" sz="1700"/>
                    </a:p>
                  </a:txBody>
                  <a:tcPr marL="87089" marR="87089" marT="43546" marB="43546"/>
                </a:tc>
              </a:tr>
              <a:tr h="475615">
                <a:tc vMerge="1">
                  <a:tcPr/>
                </a:tc>
                <a:tc>
                  <a:txBody>
                    <a:bodyPr/>
                    <a:lstStyle/>
                    <a:p>
                      <a:endParaRPr lang="en-US" altLang="zh-CN" sz="1700" dirty="0"/>
                    </a:p>
                  </a:txBody>
                  <a:tcPr marL="87089" marR="87089" marT="43546" marB="43546"/>
                </a:tc>
              </a:tr>
              <a:tr h="544240">
                <a:tc rowSpan="3">
                  <a:txBody>
                    <a:bodyPr/>
                    <a:lstStyle/>
                    <a:p>
                      <a:pPr algn="ctr"/>
                      <a:endParaRPr lang="en-US" altLang="zh-CN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zh-CN" altLang="en-US" sz="1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经济</a:t>
                      </a:r>
                      <a:endParaRPr lang="en-US" altLang="zh-CN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7089" marR="87089" marT="43546" marB="43546"/>
                </a:tc>
                <a:tc>
                  <a:txBody>
                    <a:bodyPr/>
                    <a:lstStyle/>
                    <a:p>
                      <a:endParaRPr lang="en-US" altLang="zh-CN" sz="1700" dirty="0"/>
                    </a:p>
                  </a:txBody>
                  <a:tcPr marL="87089" marR="87089" marT="43546" marB="43546"/>
                </a:tc>
              </a:tr>
              <a:tr h="493435">
                <a:tc vMerge="1">
                  <a:tcPr/>
                </a:tc>
                <a:tc>
                  <a:txBody>
                    <a:bodyPr/>
                    <a:lstStyle/>
                    <a:p>
                      <a:endParaRPr lang="en-US" altLang="zh-CN" sz="1700" dirty="0"/>
                    </a:p>
                  </a:txBody>
                  <a:tcPr marL="87089" marR="87089" marT="43546" marB="43546"/>
                </a:tc>
              </a:tr>
              <a:tr h="443266">
                <a:tc vMerge="1">
                  <a:tcPr/>
                </a:tc>
                <a:tc>
                  <a:txBody>
                    <a:bodyPr/>
                    <a:lstStyle/>
                    <a:p>
                      <a:endParaRPr lang="en-US" altLang="zh-CN" sz="1700" dirty="0"/>
                    </a:p>
                  </a:txBody>
                  <a:tcPr marL="87089" marR="87089" marT="43546" marB="43546"/>
                </a:tc>
              </a:tr>
              <a:tr h="47628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军事</a:t>
                      </a:r>
                      <a:endParaRPr lang="en-US" altLang="zh-CN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7089" marR="87089" marT="43546" marB="43546"/>
                </a:tc>
                <a:tc>
                  <a:txBody>
                    <a:bodyPr/>
                    <a:lstStyle/>
                    <a:p>
                      <a:endParaRPr lang="en-US" altLang="zh-CN" sz="1700" dirty="0"/>
                    </a:p>
                  </a:txBody>
                  <a:tcPr marL="87089" marR="87089" marT="43546" marB="43546"/>
                </a:tc>
              </a:tr>
            </a:tbl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3929698" y="765175"/>
            <a:ext cx="4564062" cy="442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285" b="1" noProof="1">
                <a:latin typeface="黑体" panose="02010609060101010101" charset="-122"/>
                <a:ea typeface="黑体" panose="02010609060101010101" charset="-122"/>
              </a:rPr>
              <a:t>建立县制，由国君直接派官吏治理</a:t>
            </a:r>
            <a:endParaRPr lang="zh-CN" altLang="en-US" sz="2285" b="1" noProof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36123" y="1208088"/>
            <a:ext cx="2813050" cy="442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285" b="1" noProof="1">
                <a:latin typeface="黑体" panose="02010609060101010101" charset="-122"/>
                <a:ea typeface="黑体" panose="02010609060101010101" charset="-122"/>
              </a:rPr>
              <a:t>废除贵族的世袭特权</a:t>
            </a:r>
            <a:endParaRPr lang="zh-CN" altLang="en-US" sz="2285" b="1" noProof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89363" y="1756410"/>
            <a:ext cx="4564062" cy="442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285" b="1" noProof="1">
                <a:latin typeface="黑体" panose="02010609060101010101" charset="-122"/>
                <a:ea typeface="黑体" panose="02010609060101010101" charset="-122"/>
              </a:rPr>
              <a:t>改革户籍制度，加强对人民的管理</a:t>
            </a:r>
            <a:endParaRPr lang="zh-CN" altLang="en-US" sz="2285" b="1" noProof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61878" y="2199323"/>
            <a:ext cx="2811462" cy="442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285" b="1" noProof="1">
                <a:latin typeface="黑体" panose="02010609060101010101" charset="-122"/>
                <a:ea typeface="黑体" panose="02010609060101010101" charset="-122"/>
              </a:rPr>
              <a:t>严明法度，禁止私斗</a:t>
            </a:r>
            <a:endParaRPr lang="zh-CN" altLang="en-US" sz="2285" b="1" noProof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95775" y="2764790"/>
            <a:ext cx="4286885" cy="443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285" b="1" noProof="1">
                <a:latin typeface="黑体" panose="02010609060101010101" charset="-122"/>
                <a:ea typeface="黑体" panose="02010609060101010101" charset="-122"/>
              </a:rPr>
              <a:t>废除井田制，允许土地自由买卖</a:t>
            </a:r>
            <a:endParaRPr lang="zh-CN" altLang="en-US" sz="2285" b="1" noProof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35363" y="3208020"/>
            <a:ext cx="6024562" cy="442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285" b="1" noProof="1">
                <a:latin typeface="黑体" panose="02010609060101010101" charset="-122"/>
                <a:ea typeface="黑体" panose="02010609060101010101" charset="-122"/>
              </a:rPr>
              <a:t>鼓励耕织，生产粮食，布帛多的人可免除徭役</a:t>
            </a:r>
            <a:endParaRPr lang="zh-CN" altLang="en-US" sz="2285" b="1" noProof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62195" y="3651250"/>
            <a:ext cx="2841625" cy="444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 sz="2285" b="1" noProof="1">
                <a:latin typeface="黑体" panose="02010609060101010101" charset="-122"/>
                <a:ea typeface="黑体" panose="02010609060101010101" charset="-122"/>
              </a:rPr>
              <a:t>统一度量衡</a:t>
            </a:r>
            <a:endParaRPr lang="zh-CN" altLang="en-US" sz="2285" b="1" noProof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29698" y="4200843"/>
            <a:ext cx="5732462" cy="442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285" b="1" noProof="1">
                <a:latin typeface="黑体" panose="02010609060101010101" charset="-122"/>
                <a:ea typeface="黑体" panose="02010609060101010101" charset="-122"/>
              </a:rPr>
              <a:t>鼓励军功，对有军功者授予爵位并赏赐土地</a:t>
            </a:r>
            <a:endParaRPr lang="zh-CN" altLang="en-US" sz="2285" b="1" noProof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171566"/>
            <a:ext cx="12191999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C000"/>
                </a:solidFill>
                <a:latin typeface="+mj-ea"/>
                <a:ea typeface="+mj-ea"/>
              </a:rPr>
              <a:t>如果你是当时的农民、士兵、地主、国君、旧贵族，你愿意变法吗？为什么？</a:t>
            </a:r>
            <a:endParaRPr lang="zh-CN" altLang="en-US" sz="2800" b="1" dirty="0" smtClean="0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7987348" y="6274435"/>
            <a:ext cx="1008062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zh-CN" altLang="x-none" sz="3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国君</a:t>
            </a:r>
            <a:endParaRPr lang="zh-CN" altLang="x-none" sz="32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标题 1"/>
          <p:cNvSpPr txBox="1"/>
          <p:nvPr/>
        </p:nvSpPr>
        <p:spPr bwMode="auto">
          <a:xfrm>
            <a:off x="-84455" y="631304"/>
            <a:ext cx="1869743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商鞅变法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7" name="图片 6" descr="士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025" y="4739005"/>
            <a:ext cx="2322830" cy="1662430"/>
          </a:xfrm>
          <a:prstGeom prst="rect">
            <a:avLst/>
          </a:prstGeom>
        </p:spPr>
      </p:pic>
      <p:sp>
        <p:nvSpPr>
          <p:cNvPr id="30728" name="Text Box 8"/>
          <p:cNvSpPr txBox="1"/>
          <p:nvPr/>
        </p:nvSpPr>
        <p:spPr>
          <a:xfrm>
            <a:off x="5592128" y="6278245"/>
            <a:ext cx="1008062" cy="579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zh-CN" altLang="x-none" sz="3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士兵</a:t>
            </a:r>
            <a:endParaRPr lang="zh-CN" altLang="x-none" sz="32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4005" y="1240155"/>
            <a:ext cx="798195" cy="43789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穿越时空回到秦朝</a:t>
            </a:r>
            <a:endParaRPr lang="zh-CN" alt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30726" grpId="0" bldLvl="0" animBg="1"/>
      <p:bldP spid="30727" grpId="0" bldLvl="0" animBg="1"/>
      <p:bldP spid="30728" grpId="0" bldLvl="0" animBg="1"/>
      <p:bldP spid="30729" grpId="0" bldLvl="0" animBg="1"/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794125" y="2223"/>
            <a:ext cx="4909820" cy="7067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zh-CN" altLang="en-US" sz="4000" b="1" dirty="0" smtClean="0">
                <a:solidFill>
                  <a:srgbClr val="FF0000"/>
                </a:solidFill>
                <a:latin typeface="+mj-ea"/>
                <a:cs typeface="宋体" panose="02010600030101010101" pitchFamily="2" charset="-122"/>
              </a:rPr>
              <a:t>合作探究（四）</a:t>
            </a:r>
            <a:endParaRPr kumimoji="0" lang="zh-CN" altLang="en-US" sz="4000" b="1" dirty="0">
              <a:solidFill>
                <a:srgbClr val="FF0000"/>
              </a:solidFill>
              <a:latin typeface="+mj-ea"/>
              <a:cs typeface="宋体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646327"/>
            <a:ext cx="12192000" cy="6047900"/>
          </a:xfrm>
        </p:spPr>
        <p:txBody>
          <a:bodyPr/>
          <a:lstStyle/>
          <a:p>
            <a:pPr latinLnBrk="1">
              <a:buNone/>
            </a:pP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材料一：商君治秦，法令至行，公平无私，罚不讳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(hui)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强大，赏不私亲近，法及太子，黥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(qing)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劓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(yi)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其傅。期年之后，道不拾遗，民不妄取，兵革大强，诸侯畏惧。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——《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战国策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·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秦策一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》</a:t>
            </a:r>
            <a:endParaRPr lang="en-US" altLang="zh-CN" sz="2800" b="1" dirty="0" smtClean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材料二：秦孝公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……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有席卷天下，包举宇内，囊括四海之意，并吞八荒之心。当是时也，商君佐之，内立法度，务耕织，修守战之具；外连衡而斗诸侯。于是秦人拱手而取西河之外。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——《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过秦论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》</a:t>
            </a:r>
            <a:endParaRPr lang="en-US" altLang="zh-CN" sz="2800" b="1" dirty="0" smtClean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zh-CN" altLang="en-US" sz="2800" b="1" dirty="0" smtClean="0"/>
              <a:t>思考：</a:t>
            </a:r>
            <a:r>
              <a:rPr lang="en-US" altLang="zh-CN" sz="2800" b="1" dirty="0" smtClean="0">
                <a:solidFill>
                  <a:srgbClr val="82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820000"/>
                </a:solidFill>
              </a:rPr>
              <a:t>  1</a:t>
            </a:r>
            <a:r>
              <a:rPr lang="zh-CN" altLang="en-US" sz="2800" b="1" dirty="0" smtClean="0">
                <a:solidFill>
                  <a:srgbClr val="820000"/>
                </a:solidFill>
              </a:rPr>
              <a:t>、根据材料一：战国时期各国都厉行变法，为什么</a:t>
            </a:r>
            <a:r>
              <a:rPr lang="zh-CN" altLang="en-US" sz="2800" b="1" dirty="0" smtClean="0">
                <a:solidFill>
                  <a:srgbClr val="820000"/>
                </a:solidFill>
              </a:rPr>
              <a:t>秦国商鞅变法</a:t>
            </a:r>
            <a:r>
              <a:rPr lang="zh-CN" altLang="en-US" sz="2800" b="1" dirty="0" smtClean="0">
                <a:solidFill>
                  <a:srgbClr val="820000"/>
                </a:solidFill>
              </a:rPr>
              <a:t>取得最大成功？ （第</a:t>
            </a:r>
            <a:r>
              <a:rPr lang="en-US" altLang="zh-CN" sz="2800" b="1" dirty="0" smtClean="0">
                <a:solidFill>
                  <a:srgbClr val="820000"/>
                </a:solidFill>
              </a:rPr>
              <a:t>35</a:t>
            </a:r>
            <a:r>
              <a:rPr lang="zh-CN" altLang="en-US" sz="2800" b="1" dirty="0" smtClean="0">
                <a:solidFill>
                  <a:srgbClr val="820000"/>
                </a:solidFill>
              </a:rPr>
              <a:t>页“材料研读”</a:t>
            </a:r>
            <a:r>
              <a:rPr lang="zh-CN" altLang="en-US" sz="2800" b="1" dirty="0" smtClean="0">
                <a:solidFill>
                  <a:srgbClr val="820000"/>
                </a:solidFill>
              </a:rPr>
              <a:t>）</a:t>
            </a:r>
            <a:endParaRPr lang="en-US" altLang="zh-CN" sz="2800" b="1" dirty="0" smtClean="0">
              <a:solidFill>
                <a:srgbClr val="820000"/>
              </a:solidFill>
            </a:endParaRP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altLang="zh-CN" sz="2800" b="1" dirty="0" smtClean="0">
                <a:solidFill>
                  <a:srgbClr val="820000"/>
                </a:solidFill>
              </a:rPr>
              <a:t>        </a:t>
            </a:r>
            <a:endParaRPr lang="en-US" altLang="zh-CN" sz="2800" b="1" dirty="0" smtClean="0">
              <a:solidFill>
                <a:srgbClr val="820000"/>
              </a:solidFill>
            </a:endParaRP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altLang="zh-CN" sz="2800" b="1" dirty="0" smtClean="0">
                <a:solidFill>
                  <a:srgbClr val="820000"/>
                </a:solidFill>
              </a:rPr>
              <a:t> 2</a:t>
            </a:r>
            <a:r>
              <a:rPr lang="zh-CN" altLang="en-US" sz="2800" b="1" dirty="0" smtClean="0">
                <a:solidFill>
                  <a:srgbClr val="820000"/>
                </a:solidFill>
              </a:rPr>
              <a:t>、根据材料二：回答商鞅变法的经济、军事措施，秦国的外交策略及变法的影响</a:t>
            </a:r>
            <a:r>
              <a:rPr lang="zh-CN" altLang="en-US" sz="2800" dirty="0" smtClean="0">
                <a:solidFill>
                  <a:srgbClr val="820000"/>
                </a:solidFill>
              </a:rPr>
              <a:t>。</a:t>
            </a:r>
            <a:endParaRPr lang="zh-CN" altLang="en-US" sz="2800" dirty="0">
              <a:solidFill>
                <a:srgbClr val="820000"/>
              </a:solidFill>
            </a:endParaRPr>
          </a:p>
        </p:txBody>
      </p:sp>
      <p:sp>
        <p:nvSpPr>
          <p:cNvPr id="4" name="标题 1"/>
          <p:cNvSpPr txBox="1"/>
          <p:nvPr/>
        </p:nvSpPr>
        <p:spPr bwMode="auto">
          <a:xfrm>
            <a:off x="0" y="212204"/>
            <a:ext cx="1869743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商鞅变法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98245" y="4614545"/>
            <a:ext cx="876300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不畏强权，敢于同守旧势力斗争；公平无私，严格执法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69123" y="5847715"/>
            <a:ext cx="340042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鼓励耕织，奖励军功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47055" y="5847715"/>
            <a:ext cx="89789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连横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08533" y="5847715"/>
            <a:ext cx="340042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夺取黄河以西的土地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25988" y="2083895"/>
            <a:ext cx="521208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三：水利之变</a:t>
            </a:r>
            <a:endParaRPr lang="en-US" altLang="zh-CN" sz="6600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600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（秦之水利）</a:t>
            </a:r>
            <a:endParaRPr lang="zh-CN" altLang="en-US" sz="6600" dirty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0929" y="6119473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www.1ppt.com/excel/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www.1ppt.com/kejian/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www.1ppt.com/shiti/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www.1ppt.com/jiaoan/ 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论坛：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www.1ppt.cn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918" y="484094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都江堰</a:t>
            </a:r>
            <a:endParaRPr lang="zh-CN" altLang="en-US" sz="2800" b="1" dirty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3762706" y="5296324"/>
            <a:ext cx="234139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104103" y="5296324"/>
            <a:ext cx="234139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rot="16200000" flipV="1">
            <a:off x="4933408" y="4125627"/>
            <a:ext cx="234139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rot="2700000" flipH="1">
            <a:off x="4105594" y="4468515"/>
            <a:ext cx="234139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18900000">
            <a:off x="5761215" y="4468515"/>
            <a:ext cx="234139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2159563" y="4566277"/>
            <a:ext cx="1423275" cy="1445704"/>
          </a:xfrm>
          <a:prstGeom prst="ellipse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TextBox 16"/>
          <p:cNvSpPr txBox="1"/>
          <p:nvPr/>
        </p:nvSpPr>
        <p:spPr>
          <a:xfrm>
            <a:off x="2279176" y="4854419"/>
            <a:ext cx="1392071" cy="807620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修建时间、国家</a:t>
            </a:r>
            <a:endParaRPr lang="zh-CN" altLang="en-US" sz="21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604192" y="3550891"/>
            <a:ext cx="2983616" cy="3931052"/>
            <a:chOff x="3815003" y="3087488"/>
            <a:chExt cx="2237712" cy="2948289"/>
          </a:xfrm>
        </p:grpSpPr>
        <p:sp>
          <p:nvSpPr>
            <p:cNvPr id="31" name="椭圆 30"/>
            <p:cNvSpPr/>
            <p:nvPr/>
          </p:nvSpPr>
          <p:spPr>
            <a:xfrm>
              <a:off x="3993415" y="3271064"/>
              <a:ext cx="1872208" cy="1872208"/>
            </a:xfrm>
            <a:prstGeom prst="ellipse">
              <a:avLst/>
            </a:prstGeom>
            <a:solidFill>
              <a:srgbClr val="1C4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3815003" y="3087488"/>
              <a:ext cx="2237712" cy="2948289"/>
              <a:chOff x="3692888" y="2889538"/>
              <a:chExt cx="2473262" cy="3258636"/>
            </a:xfrm>
          </p:grpSpPr>
          <p:sp>
            <p:nvSpPr>
              <p:cNvPr id="33" name="椭圆 4"/>
              <p:cNvSpPr/>
              <p:nvPr/>
            </p:nvSpPr>
            <p:spPr>
              <a:xfrm>
                <a:off x="3692888" y="2889538"/>
                <a:ext cx="2473262" cy="2473262"/>
              </a:xfrm>
              <a:custGeom>
                <a:avLst/>
                <a:gdLst/>
                <a:ahLst/>
                <a:cxnLst/>
                <a:rect l="l" t="t" r="r" b="b"/>
                <a:pathLst>
                  <a:path w="2473262" h="2473262">
                    <a:moveTo>
                      <a:pt x="1236631" y="235688"/>
                    </a:moveTo>
                    <a:cubicBezTo>
                      <a:pt x="683825" y="235688"/>
                      <a:pt x="235688" y="683825"/>
                      <a:pt x="235688" y="1236631"/>
                    </a:cubicBezTo>
                    <a:cubicBezTo>
                      <a:pt x="235688" y="1789437"/>
                      <a:pt x="683825" y="2237574"/>
                      <a:pt x="1236631" y="2237574"/>
                    </a:cubicBezTo>
                    <a:cubicBezTo>
                      <a:pt x="1789437" y="2237574"/>
                      <a:pt x="2237574" y="1789437"/>
                      <a:pt x="2237574" y="1236631"/>
                    </a:cubicBezTo>
                    <a:cubicBezTo>
                      <a:pt x="2237574" y="683825"/>
                      <a:pt x="1789437" y="235688"/>
                      <a:pt x="1236631" y="235688"/>
                    </a:cubicBezTo>
                    <a:close/>
                    <a:moveTo>
                      <a:pt x="1236631" y="0"/>
                    </a:moveTo>
                    <a:cubicBezTo>
                      <a:pt x="1919603" y="0"/>
                      <a:pt x="2473262" y="553659"/>
                      <a:pt x="2473262" y="1236631"/>
                    </a:cubicBezTo>
                    <a:cubicBezTo>
                      <a:pt x="2473262" y="1919603"/>
                      <a:pt x="1919603" y="2473262"/>
                      <a:pt x="1236631" y="2473262"/>
                    </a:cubicBezTo>
                    <a:cubicBezTo>
                      <a:pt x="553659" y="2473262"/>
                      <a:pt x="0" y="1919603"/>
                      <a:pt x="0" y="1236631"/>
                    </a:cubicBezTo>
                    <a:cubicBezTo>
                      <a:pt x="0" y="553659"/>
                      <a:pt x="553659" y="0"/>
                      <a:pt x="1236631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4710544" y="5261738"/>
                <a:ext cx="437950" cy="88643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</p:grpSp>
      <p:sp>
        <p:nvSpPr>
          <p:cNvPr id="35" name="Rectangle 11"/>
          <p:cNvSpPr>
            <a:spLocks noChangeArrowheads="1"/>
          </p:cNvSpPr>
          <p:nvPr/>
        </p:nvSpPr>
        <p:spPr bwMode="gray">
          <a:xfrm>
            <a:off x="5114741" y="4501376"/>
            <a:ext cx="1951611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66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都江堰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040544" y="2276872"/>
            <a:ext cx="1423275" cy="1445704"/>
          </a:xfrm>
          <a:prstGeom prst="ellipse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椭圆 36"/>
          <p:cNvSpPr/>
          <p:nvPr/>
        </p:nvSpPr>
        <p:spPr>
          <a:xfrm>
            <a:off x="5405312" y="1407232"/>
            <a:ext cx="1423275" cy="1445704"/>
          </a:xfrm>
          <a:prstGeom prst="ellipse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38" name="椭圆 37"/>
          <p:cNvSpPr/>
          <p:nvPr/>
        </p:nvSpPr>
        <p:spPr>
          <a:xfrm>
            <a:off x="7536160" y="2276872"/>
            <a:ext cx="1423275" cy="1445704"/>
          </a:xfrm>
          <a:prstGeom prst="ellipse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39" name="椭圆 38"/>
          <p:cNvSpPr/>
          <p:nvPr/>
        </p:nvSpPr>
        <p:spPr>
          <a:xfrm>
            <a:off x="8609163" y="4566277"/>
            <a:ext cx="1423275" cy="1445704"/>
          </a:xfrm>
          <a:prstGeom prst="ellipse">
            <a:avLst/>
          </a:prstGeom>
          <a:solidFill>
            <a:srgbClr val="1C4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40" name="TextBox 36"/>
          <p:cNvSpPr txBox="1"/>
          <p:nvPr/>
        </p:nvSpPr>
        <p:spPr>
          <a:xfrm>
            <a:off x="3179883" y="2564304"/>
            <a:ext cx="1187925" cy="807620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修建者、地点</a:t>
            </a:r>
            <a:endParaRPr lang="zh-CN" altLang="en-US" sz="21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37"/>
          <p:cNvSpPr txBox="1"/>
          <p:nvPr/>
        </p:nvSpPr>
        <p:spPr>
          <a:xfrm>
            <a:off x="5431809" y="1700808"/>
            <a:ext cx="1419367" cy="479389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建造特点</a:t>
            </a:r>
            <a:endParaRPr lang="zh-CN" altLang="en-US" sz="21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38"/>
          <p:cNvSpPr txBox="1"/>
          <p:nvPr/>
        </p:nvSpPr>
        <p:spPr>
          <a:xfrm>
            <a:off x="7632171" y="2588277"/>
            <a:ext cx="1187925" cy="479389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</a:t>
            </a:r>
            <a:endParaRPr lang="zh-CN" altLang="en-US" sz="21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39"/>
          <p:cNvSpPr txBox="1"/>
          <p:nvPr/>
        </p:nvSpPr>
        <p:spPr>
          <a:xfrm>
            <a:off x="8731616" y="4841869"/>
            <a:ext cx="1187925" cy="479389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功效</a:t>
            </a:r>
            <a:endParaRPr lang="zh-CN" altLang="en-US" sz="21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048378" y="1044288"/>
            <a:ext cx="3871142" cy="984885"/>
            <a:chOff x="539552" y="1048961"/>
            <a:chExt cx="2903357" cy="738663"/>
          </a:xfrm>
        </p:grpSpPr>
        <p:sp>
          <p:nvSpPr>
            <p:cNvPr id="45" name="TextBox 40"/>
            <p:cNvSpPr txBox="1"/>
            <p:nvPr/>
          </p:nvSpPr>
          <p:spPr>
            <a:xfrm>
              <a:off x="718665" y="1048961"/>
              <a:ext cx="2724244" cy="738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1"/>
              <a:r>
                <a:rPr lang="zh-CN" altLang="en-US" sz="3200" b="1" dirty="0" smtClean="0">
                  <a:solidFill>
                    <a:schemeClr val="tx2">
                      <a:lumMod val="50000"/>
                    </a:schemeClr>
                  </a:solidFill>
                </a:rPr>
                <a:t>阅读课本内容，找出相关知识点</a:t>
              </a:r>
              <a:endParaRPr lang="en-US" altLang="zh-CN" sz="32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539552" y="1203485"/>
              <a:ext cx="120566" cy="120566"/>
            </a:xfrm>
            <a:prstGeom prst="rect">
              <a:avLst/>
            </a:prstGeom>
            <a:solidFill>
              <a:srgbClr val="1C4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5" grpId="0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都江堰水利工程原理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1605" y="0"/>
            <a:ext cx="1078039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3478" y="939459"/>
            <a:ext cx="613410" cy="48176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 b="1" dirty="0" smtClean="0"/>
              <a:t>观看视频，了解都江堰的原理。</a:t>
            </a:r>
            <a:endParaRPr lang="zh-CN" altLang="en-US" sz="28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147918" y="484094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都江堰</a:t>
            </a:r>
            <a:endParaRPr lang="zh-CN" altLang="en-US" sz="2800" b="1" dirty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都江堰平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1501251" y="210210"/>
            <a:ext cx="10690749" cy="664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3"/>
          <p:cNvSpPr txBox="1"/>
          <p:nvPr/>
        </p:nvSpPr>
        <p:spPr>
          <a:xfrm>
            <a:off x="0" y="415856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都江堰</a:t>
            </a:r>
            <a:endParaRPr lang="zh-CN" altLang="en-US" sz="2800" b="1" dirty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448" y="939459"/>
            <a:ext cx="1046440" cy="48176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 smtClean="0"/>
              <a:t>从图中找出都江堰三大主体工程的位置，并说出各自功用。</a:t>
            </a:r>
            <a:endParaRPr lang="zh-CN" alt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5" name="直接箭头连接符 4"/>
          <p:cNvCxnSpPr/>
          <p:nvPr/>
        </p:nvCxnSpPr>
        <p:spPr>
          <a:xfrm>
            <a:off x="1920240" y="5363845"/>
            <a:ext cx="9000000" cy="0"/>
          </a:xfrm>
          <a:prstGeom prst="straightConnector1">
            <a:avLst/>
          </a:prstGeom>
          <a:ln w="92075" cmpd="sng">
            <a:solidFill>
              <a:srgbClr val="005897"/>
            </a:solidFill>
            <a:prstDash val="solid"/>
            <a:tailEnd type="arrow"/>
          </a:ln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757420" y="5363845"/>
            <a:ext cx="29298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秦的变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9240" y="1443990"/>
            <a:ext cx="5481320" cy="3197225"/>
            <a:chOff x="424" y="2274"/>
            <a:chExt cx="8632" cy="5035"/>
          </a:xfrm>
        </p:grpSpPr>
        <p:pic>
          <p:nvPicPr>
            <p:cNvPr id="2" name="图片 1" descr="战国初各国实力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424" y="2274"/>
              <a:ext cx="8633" cy="503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541" y="6729"/>
              <a:ext cx="6400" cy="58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rgbClr val="FF0000"/>
                  </a:solidFill>
                </a:rPr>
                <a:t>                </a:t>
              </a:r>
              <a:r>
                <a:rPr lang="zh-CN" altLang="en-US">
                  <a:solidFill>
                    <a:srgbClr val="FF0000"/>
                  </a:solidFill>
                </a:rPr>
                <a:t>战国初期各国实力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202680" y="1443990"/>
            <a:ext cx="5687060" cy="3197225"/>
            <a:chOff x="9768" y="2274"/>
            <a:chExt cx="8956" cy="5035"/>
          </a:xfrm>
        </p:grpSpPr>
        <p:pic>
          <p:nvPicPr>
            <p:cNvPr id="3" name="图片 2" descr="战国后各国实力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8" y="2274"/>
              <a:ext cx="8956" cy="503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1046" y="6729"/>
              <a:ext cx="6400" cy="58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rgbClr val="FF0000"/>
                  </a:solidFill>
                </a:rPr>
                <a:t>                </a:t>
              </a:r>
              <a:r>
                <a:rPr lang="zh-CN" altLang="en-US">
                  <a:solidFill>
                    <a:srgbClr val="FF0000"/>
                  </a:solidFill>
                </a:rPr>
                <a:t>战国后期各国实力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/>
          <p:cNvSpPr txBox="1"/>
          <p:nvPr/>
        </p:nvSpPr>
        <p:spPr>
          <a:xfrm>
            <a:off x="0" y="415856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都江堰</a:t>
            </a:r>
            <a:endParaRPr lang="zh-CN" altLang="en-US" sz="2800" b="1" dirty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7" name="Picture 6" descr="都江堰灌溉区新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3488" y="343019"/>
            <a:ext cx="4608512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689445" y="4995082"/>
            <a:ext cx="8284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材料二：水旱从人，不知饥馑。时无荒年，天下谓之“天府”也。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——《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华阳国志</a:t>
            </a: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·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蜀志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endParaRPr lang="zh-CN" altLang="en-US" sz="2800" b="1" dirty="0">
              <a:solidFill>
                <a:schemeClr val="tx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9322" y="5949544"/>
            <a:ext cx="773828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5897"/>
                </a:solidFill>
                <a:latin typeface="+mj-ea"/>
                <a:ea typeface="+mj-ea"/>
              </a:rPr>
              <a:t>根据材料和教材，说说都江堰的作用。</a:t>
            </a:r>
            <a:endParaRPr lang="zh-CN" altLang="en-US" sz="3200" b="1" dirty="0">
              <a:solidFill>
                <a:srgbClr val="005897"/>
              </a:solidFill>
              <a:latin typeface="+mj-ea"/>
              <a:ea typeface="+mj-ea"/>
            </a:endParaRPr>
          </a:p>
        </p:txBody>
      </p:sp>
      <p:pic>
        <p:nvPicPr>
          <p:cNvPr id="11" name="图片 10" descr="91529822720e0cf35e8bca030c46f21fbf09aa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0" y="300355"/>
            <a:ext cx="5319395" cy="3222625"/>
          </a:xfrm>
          <a:prstGeom prst="rect">
            <a:avLst/>
          </a:prstGeom>
        </p:spPr>
      </p:pic>
      <p:pic>
        <p:nvPicPr>
          <p:cNvPr id="12" name="图片 11" descr="timg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6911"/>
            <a:ext cx="5313528" cy="3320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5713" y="4176216"/>
            <a:ext cx="8875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材料一：始知李太守，伯禹亦不如。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岑参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石犀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endParaRPr lang="zh-CN" altLang="en-US" sz="2800" b="1" dirty="0">
              <a:solidFill>
                <a:schemeClr val="tx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918" y="484094"/>
            <a:ext cx="1203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小结</a:t>
            </a:r>
            <a:endParaRPr lang="zh-CN" altLang="en-US" sz="2800" b="1" dirty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19203" y="1843993"/>
            <a:ext cx="2308225" cy="2308225"/>
            <a:chOff x="6576341" y="1801131"/>
            <a:chExt cx="2308225" cy="2308225"/>
          </a:xfrm>
          <a:solidFill>
            <a:srgbClr val="84B5D5"/>
          </a:solidFill>
        </p:grpSpPr>
        <p:sp>
          <p:nvSpPr>
            <p:cNvPr id="5" name="流程图: 联系 4"/>
            <p:cNvSpPr/>
            <p:nvPr/>
          </p:nvSpPr>
          <p:spPr>
            <a:xfrm>
              <a:off x="6576341" y="1801131"/>
              <a:ext cx="2308225" cy="2308225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13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流程图: 联系 2"/>
            <p:cNvSpPr/>
            <p:nvPr/>
          </p:nvSpPr>
          <p:spPr>
            <a:xfrm>
              <a:off x="7430416" y="2498044"/>
              <a:ext cx="606425" cy="361950"/>
            </a:xfrm>
            <a:custGeom>
              <a:avLst/>
              <a:gdLst/>
              <a:ahLst/>
              <a:cxnLst/>
              <a:rect l="l" t="t" r="r" b="b"/>
              <a:pathLst>
                <a:path w="1390228" h="832104">
                  <a:moveTo>
                    <a:pt x="704258" y="201168"/>
                  </a:moveTo>
                  <a:cubicBezTo>
                    <a:pt x="820410" y="201168"/>
                    <a:pt x="914570" y="295328"/>
                    <a:pt x="914570" y="411480"/>
                  </a:cubicBezTo>
                  <a:cubicBezTo>
                    <a:pt x="914570" y="527632"/>
                    <a:pt x="820410" y="621792"/>
                    <a:pt x="704258" y="621792"/>
                  </a:cubicBezTo>
                  <a:cubicBezTo>
                    <a:pt x="588106" y="621792"/>
                    <a:pt x="493946" y="527632"/>
                    <a:pt x="493946" y="411480"/>
                  </a:cubicBezTo>
                  <a:cubicBezTo>
                    <a:pt x="493946" y="295328"/>
                    <a:pt x="588106" y="201168"/>
                    <a:pt x="704258" y="201168"/>
                  </a:cubicBezTo>
                  <a:close/>
                  <a:moveTo>
                    <a:pt x="704258" y="118872"/>
                  </a:moveTo>
                  <a:cubicBezTo>
                    <a:pt x="537605" y="118872"/>
                    <a:pt x="402506" y="253971"/>
                    <a:pt x="402506" y="420624"/>
                  </a:cubicBezTo>
                  <a:cubicBezTo>
                    <a:pt x="402506" y="587277"/>
                    <a:pt x="537605" y="722376"/>
                    <a:pt x="704258" y="722376"/>
                  </a:cubicBezTo>
                  <a:cubicBezTo>
                    <a:pt x="870911" y="722376"/>
                    <a:pt x="1006010" y="587277"/>
                    <a:pt x="1006010" y="420624"/>
                  </a:cubicBezTo>
                  <a:cubicBezTo>
                    <a:pt x="1006010" y="253971"/>
                    <a:pt x="870911" y="118872"/>
                    <a:pt x="704258" y="118872"/>
                  </a:cubicBezTo>
                  <a:close/>
                  <a:moveTo>
                    <a:pt x="695114" y="0"/>
                  </a:moveTo>
                  <a:cubicBezTo>
                    <a:pt x="996332" y="0"/>
                    <a:pt x="1258449" y="167410"/>
                    <a:pt x="1390228" y="416052"/>
                  </a:cubicBezTo>
                  <a:cubicBezTo>
                    <a:pt x="1258449" y="664694"/>
                    <a:pt x="996332" y="832104"/>
                    <a:pt x="695114" y="832104"/>
                  </a:cubicBezTo>
                  <a:cubicBezTo>
                    <a:pt x="393896" y="832104"/>
                    <a:pt x="131779" y="664694"/>
                    <a:pt x="0" y="416052"/>
                  </a:cubicBezTo>
                  <a:cubicBezTo>
                    <a:pt x="131779" y="167410"/>
                    <a:pt x="393896" y="0"/>
                    <a:pt x="69511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13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6853940" y="2689587"/>
              <a:ext cx="1564810" cy="49244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600" b="1" dirty="0" smtClean="0">
                  <a:solidFill>
                    <a:srgbClr val="FFFFFF"/>
                  </a:solidFill>
                  <a:ea typeface="微软雅黑" panose="020B0503020204020204" pitchFamily="34" charset="-122"/>
                </a:rPr>
                <a:t>战国七雄</a:t>
              </a:r>
              <a:endParaRPr lang="zh-CN" altLang="en-US" sz="2600" b="1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579994" y="1829479"/>
            <a:ext cx="2308225" cy="2308225"/>
            <a:chOff x="8537132" y="1786617"/>
            <a:chExt cx="2308225" cy="2308225"/>
          </a:xfrm>
          <a:solidFill>
            <a:schemeClr val="accent5">
              <a:lumMod val="75000"/>
            </a:schemeClr>
          </a:solidFill>
        </p:grpSpPr>
        <p:sp>
          <p:nvSpPr>
            <p:cNvPr id="9" name="流程图: 联系 8"/>
            <p:cNvSpPr/>
            <p:nvPr/>
          </p:nvSpPr>
          <p:spPr>
            <a:xfrm>
              <a:off x="8537132" y="1786617"/>
              <a:ext cx="2308225" cy="2308225"/>
            </a:xfrm>
            <a:prstGeom prst="flowChartConnector">
              <a:avLst/>
            </a:prstGeom>
            <a:solidFill>
              <a:srgbClr val="0058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13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8926046" y="2678248"/>
              <a:ext cx="1692275" cy="492125"/>
            </a:xfrm>
            <a:prstGeom prst="rect">
              <a:avLst/>
            </a:prstGeom>
            <a:solidFill>
              <a:srgbClr val="005897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600" b="1" dirty="0" smtClean="0">
                  <a:solidFill>
                    <a:srgbClr val="FFFFFF"/>
                  </a:solidFill>
                  <a:ea typeface="微软雅黑" panose="020B0503020204020204" pitchFamily="34" charset="-122"/>
                </a:rPr>
                <a:t>商鞅变法</a:t>
              </a:r>
              <a:endParaRPr lang="zh-CN" altLang="en-US" sz="2600" b="1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65629" y="3578221"/>
            <a:ext cx="1838325" cy="1836737"/>
            <a:chOff x="7922767" y="3535359"/>
            <a:chExt cx="1838325" cy="1836737"/>
          </a:xfrm>
          <a:solidFill>
            <a:schemeClr val="bg1">
              <a:lumMod val="65000"/>
            </a:schemeClr>
          </a:solidFill>
        </p:grpSpPr>
        <p:sp>
          <p:nvSpPr>
            <p:cNvPr id="13" name="流程图: 联系 12"/>
            <p:cNvSpPr/>
            <p:nvPr/>
          </p:nvSpPr>
          <p:spPr>
            <a:xfrm>
              <a:off x="7922767" y="3535359"/>
              <a:ext cx="1838325" cy="1836737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13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流程图: 联系 16"/>
            <p:cNvSpPr/>
            <p:nvPr/>
          </p:nvSpPr>
          <p:spPr>
            <a:xfrm>
              <a:off x="8803830" y="3938584"/>
              <a:ext cx="300037" cy="488950"/>
            </a:xfrm>
            <a:custGeom>
              <a:avLst/>
              <a:gdLst/>
              <a:ahLst/>
              <a:cxnLst/>
              <a:rect l="l" t="t" r="r" b="b"/>
              <a:pathLst>
                <a:path w="683660" h="1114145">
                  <a:moveTo>
                    <a:pt x="338942" y="34645"/>
                  </a:moveTo>
                  <a:cubicBezTo>
                    <a:pt x="386287" y="34645"/>
                    <a:pt x="424667" y="73025"/>
                    <a:pt x="424667" y="120370"/>
                  </a:cubicBezTo>
                  <a:cubicBezTo>
                    <a:pt x="424667" y="167715"/>
                    <a:pt x="386287" y="206095"/>
                    <a:pt x="338942" y="206095"/>
                  </a:cubicBezTo>
                  <a:cubicBezTo>
                    <a:pt x="291597" y="206095"/>
                    <a:pt x="253217" y="167715"/>
                    <a:pt x="253217" y="120370"/>
                  </a:cubicBezTo>
                  <a:cubicBezTo>
                    <a:pt x="253217" y="73025"/>
                    <a:pt x="291597" y="34645"/>
                    <a:pt x="338942" y="34645"/>
                  </a:cubicBezTo>
                  <a:close/>
                  <a:moveTo>
                    <a:pt x="38520" y="0"/>
                  </a:moveTo>
                  <a:cubicBezTo>
                    <a:pt x="47835" y="-28"/>
                    <a:pt x="57160" y="3498"/>
                    <a:pt x="64288" y="10584"/>
                  </a:cubicBezTo>
                  <a:lnTo>
                    <a:pt x="277636" y="222666"/>
                  </a:lnTo>
                  <a:cubicBezTo>
                    <a:pt x="278863" y="223886"/>
                    <a:pt x="279986" y="225172"/>
                    <a:pt x="279666" y="227527"/>
                  </a:cubicBezTo>
                  <a:lnTo>
                    <a:pt x="404988" y="227527"/>
                  </a:lnTo>
                  <a:cubicBezTo>
                    <a:pt x="404835" y="226271"/>
                    <a:pt x="405417" y="225650"/>
                    <a:pt x="406025" y="225046"/>
                  </a:cubicBezTo>
                  <a:lnTo>
                    <a:pt x="619372" y="12964"/>
                  </a:lnTo>
                  <a:cubicBezTo>
                    <a:pt x="633628" y="-1208"/>
                    <a:pt x="656674" y="-1139"/>
                    <a:pt x="670846" y="13117"/>
                  </a:cubicBezTo>
                  <a:lnTo>
                    <a:pt x="673076" y="15360"/>
                  </a:lnTo>
                  <a:cubicBezTo>
                    <a:pt x="687248" y="29617"/>
                    <a:pt x="687180" y="52663"/>
                    <a:pt x="672923" y="66835"/>
                  </a:cubicBezTo>
                  <a:lnTo>
                    <a:pt x="459576" y="278917"/>
                  </a:lnTo>
                  <a:lnTo>
                    <a:pt x="455624" y="280540"/>
                  </a:lnTo>
                  <a:lnTo>
                    <a:pt x="455624" y="622284"/>
                  </a:lnTo>
                  <a:lnTo>
                    <a:pt x="451314" y="632690"/>
                  </a:lnTo>
                  <a:lnTo>
                    <a:pt x="452447" y="635426"/>
                  </a:lnTo>
                  <a:lnTo>
                    <a:pt x="452447" y="1073649"/>
                  </a:lnTo>
                  <a:cubicBezTo>
                    <a:pt x="452447" y="1094699"/>
                    <a:pt x="435382" y="1111764"/>
                    <a:pt x="414332" y="1111764"/>
                  </a:cubicBezTo>
                  <a:lnTo>
                    <a:pt x="411020" y="1111764"/>
                  </a:lnTo>
                  <a:cubicBezTo>
                    <a:pt x="389970" y="1111764"/>
                    <a:pt x="372905" y="1094699"/>
                    <a:pt x="372905" y="1073649"/>
                  </a:cubicBezTo>
                  <a:lnTo>
                    <a:pt x="372905" y="642658"/>
                  </a:lnTo>
                  <a:lnTo>
                    <a:pt x="316716" y="642658"/>
                  </a:lnTo>
                  <a:lnTo>
                    <a:pt x="316716" y="1076030"/>
                  </a:lnTo>
                  <a:cubicBezTo>
                    <a:pt x="316716" y="1097080"/>
                    <a:pt x="299651" y="1114145"/>
                    <a:pt x="278601" y="1114145"/>
                  </a:cubicBezTo>
                  <a:lnTo>
                    <a:pt x="275289" y="1114145"/>
                  </a:lnTo>
                  <a:cubicBezTo>
                    <a:pt x="254239" y="1114145"/>
                    <a:pt x="237174" y="1097080"/>
                    <a:pt x="237174" y="1076030"/>
                  </a:cubicBezTo>
                  <a:lnTo>
                    <a:pt x="237174" y="637807"/>
                  </a:lnTo>
                  <a:cubicBezTo>
                    <a:pt x="237174" y="636704"/>
                    <a:pt x="237221" y="635612"/>
                    <a:pt x="238489" y="634633"/>
                  </a:cubicBezTo>
                  <a:cubicBezTo>
                    <a:pt x="235073" y="631601"/>
                    <a:pt x="233374" y="627141"/>
                    <a:pt x="233374" y="622284"/>
                  </a:cubicBezTo>
                  <a:lnTo>
                    <a:pt x="233374" y="280352"/>
                  </a:lnTo>
                  <a:lnTo>
                    <a:pt x="224084" y="276537"/>
                  </a:lnTo>
                  <a:lnTo>
                    <a:pt x="10737" y="64455"/>
                  </a:lnTo>
                  <a:cubicBezTo>
                    <a:pt x="-3519" y="50283"/>
                    <a:pt x="-3588" y="27237"/>
                    <a:pt x="10584" y="12980"/>
                  </a:cubicBezTo>
                  <a:lnTo>
                    <a:pt x="12814" y="10737"/>
                  </a:lnTo>
                  <a:cubicBezTo>
                    <a:pt x="19900" y="3609"/>
                    <a:pt x="29205" y="28"/>
                    <a:pt x="3852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13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圆角矩形 24"/>
            <p:cNvSpPr/>
            <p:nvPr/>
          </p:nvSpPr>
          <p:spPr>
            <a:xfrm rot="2733359" flipH="1">
              <a:off x="8571262" y="4136227"/>
              <a:ext cx="303212" cy="301625"/>
            </a:xfrm>
            <a:custGeom>
              <a:avLst/>
              <a:gdLst/>
              <a:ahLst/>
              <a:cxnLst/>
              <a:rect l="l" t="t" r="r" b="b"/>
              <a:pathLst>
                <a:path w="663787" h="661145">
                  <a:moveTo>
                    <a:pt x="458243" y="575693"/>
                  </a:moveTo>
                  <a:lnTo>
                    <a:pt x="445813" y="569527"/>
                  </a:lnTo>
                  <a:lnTo>
                    <a:pt x="449906" y="567192"/>
                  </a:lnTo>
                  <a:lnTo>
                    <a:pt x="99723" y="213549"/>
                  </a:lnTo>
                  <a:lnTo>
                    <a:pt x="99480" y="213841"/>
                  </a:lnTo>
                  <a:cubicBezTo>
                    <a:pt x="97834" y="209289"/>
                    <a:pt x="94955" y="205285"/>
                    <a:pt x="91419" y="201680"/>
                  </a:cubicBezTo>
                  <a:cubicBezTo>
                    <a:pt x="72081" y="181962"/>
                    <a:pt x="40421" y="181655"/>
                    <a:pt x="20703" y="200994"/>
                  </a:cubicBezTo>
                  <a:cubicBezTo>
                    <a:pt x="11800" y="209725"/>
                    <a:pt x="6855" y="220969"/>
                    <a:pt x="6465" y="232539"/>
                  </a:cubicBezTo>
                  <a:cubicBezTo>
                    <a:pt x="1137" y="236481"/>
                    <a:pt x="0" y="242181"/>
                    <a:pt x="0" y="248148"/>
                  </a:cubicBezTo>
                  <a:lnTo>
                    <a:pt x="0" y="483772"/>
                  </a:lnTo>
                  <a:cubicBezTo>
                    <a:pt x="0" y="509148"/>
                    <a:pt x="20572" y="529720"/>
                    <a:pt x="45948" y="529720"/>
                  </a:cubicBezTo>
                  <a:lnTo>
                    <a:pt x="46921" y="529720"/>
                  </a:lnTo>
                  <a:cubicBezTo>
                    <a:pt x="72297" y="529720"/>
                    <a:pt x="92869" y="509148"/>
                    <a:pt x="92869" y="483772"/>
                  </a:cubicBezTo>
                  <a:lnTo>
                    <a:pt x="92869" y="338096"/>
                  </a:lnTo>
                  <a:lnTo>
                    <a:pt x="321732" y="566706"/>
                  </a:lnTo>
                  <a:lnTo>
                    <a:pt x="167951" y="563721"/>
                  </a:lnTo>
                  <a:cubicBezTo>
                    <a:pt x="142579" y="563229"/>
                    <a:pt x="121612" y="583398"/>
                    <a:pt x="121120" y="608769"/>
                  </a:cubicBezTo>
                  <a:lnTo>
                    <a:pt x="121101" y="609742"/>
                  </a:lnTo>
                  <a:cubicBezTo>
                    <a:pt x="120608" y="635113"/>
                    <a:pt x="140777" y="656080"/>
                    <a:pt x="166149" y="656573"/>
                  </a:cubicBezTo>
                  <a:lnTo>
                    <a:pt x="401728" y="661145"/>
                  </a:lnTo>
                  <a:lnTo>
                    <a:pt x="409433" y="658128"/>
                  </a:lnTo>
                  <a:cubicBezTo>
                    <a:pt x="425832" y="663490"/>
                    <a:pt x="444366" y="659345"/>
                    <a:pt x="457556" y="646408"/>
                  </a:cubicBezTo>
                  <a:cubicBezTo>
                    <a:pt x="477274" y="627070"/>
                    <a:pt x="477581" y="595410"/>
                    <a:pt x="458243" y="575693"/>
                  </a:cubicBezTo>
                  <a:close/>
                  <a:moveTo>
                    <a:pt x="569072" y="221656"/>
                  </a:moveTo>
                  <a:lnTo>
                    <a:pt x="441982" y="92076"/>
                  </a:lnTo>
                  <a:cubicBezTo>
                    <a:pt x="435553" y="85521"/>
                    <a:pt x="425782" y="84231"/>
                    <a:pt x="418716" y="89562"/>
                  </a:cubicBezTo>
                  <a:cubicBezTo>
                    <a:pt x="419027" y="85888"/>
                    <a:pt x="417143" y="83751"/>
                    <a:pt x="415039" y="81859"/>
                  </a:cubicBezTo>
                  <a:cubicBezTo>
                    <a:pt x="408115" y="75628"/>
                    <a:pt x="398814" y="72038"/>
                    <a:pt x="388777" y="72567"/>
                  </a:cubicBezTo>
                  <a:lnTo>
                    <a:pt x="135408" y="85922"/>
                  </a:lnTo>
                  <a:cubicBezTo>
                    <a:pt x="115333" y="86980"/>
                    <a:pt x="99918" y="104111"/>
                    <a:pt x="100976" y="124185"/>
                  </a:cubicBezTo>
                  <a:lnTo>
                    <a:pt x="101142" y="127344"/>
                  </a:lnTo>
                  <a:cubicBezTo>
                    <a:pt x="102200" y="147418"/>
                    <a:pt x="119331" y="162834"/>
                    <a:pt x="139405" y="161775"/>
                  </a:cubicBezTo>
                  <a:lnTo>
                    <a:pt x="353315" y="150501"/>
                  </a:lnTo>
                  <a:lnTo>
                    <a:pt x="208787" y="292251"/>
                  </a:lnTo>
                  <a:cubicBezTo>
                    <a:pt x="200753" y="300130"/>
                    <a:pt x="200628" y="313029"/>
                    <a:pt x="208507" y="321063"/>
                  </a:cubicBezTo>
                  <a:lnTo>
                    <a:pt x="335597" y="450643"/>
                  </a:lnTo>
                  <a:cubicBezTo>
                    <a:pt x="343476" y="458676"/>
                    <a:pt x="356376" y="458802"/>
                    <a:pt x="364409" y="450923"/>
                  </a:cubicBezTo>
                  <a:lnTo>
                    <a:pt x="507413" y="310668"/>
                  </a:lnTo>
                  <a:lnTo>
                    <a:pt x="492194" y="521477"/>
                  </a:lnTo>
                  <a:cubicBezTo>
                    <a:pt x="490747" y="541526"/>
                    <a:pt x="505827" y="558954"/>
                    <a:pt x="525877" y="560401"/>
                  </a:cubicBezTo>
                  <a:lnTo>
                    <a:pt x="529032" y="560629"/>
                  </a:lnTo>
                  <a:cubicBezTo>
                    <a:pt x="549081" y="562076"/>
                    <a:pt x="566509" y="546996"/>
                    <a:pt x="567956" y="526946"/>
                  </a:cubicBezTo>
                  <a:lnTo>
                    <a:pt x="586225" y="273883"/>
                  </a:lnTo>
                  <a:cubicBezTo>
                    <a:pt x="586948" y="263858"/>
                    <a:pt x="583540" y="254489"/>
                    <a:pt x="577445" y="247445"/>
                  </a:cubicBezTo>
                  <a:lnTo>
                    <a:pt x="571374" y="244402"/>
                  </a:lnTo>
                  <a:cubicBezTo>
                    <a:pt x="576541" y="237513"/>
                    <a:pt x="575338" y="228045"/>
                    <a:pt x="569072" y="221656"/>
                  </a:cubicBezTo>
                  <a:close/>
                  <a:moveTo>
                    <a:pt x="639264" y="25699"/>
                  </a:moveTo>
                  <a:cubicBezTo>
                    <a:pt x="606113" y="-8102"/>
                    <a:pt x="551838" y="-8629"/>
                    <a:pt x="518037" y="24523"/>
                  </a:cubicBezTo>
                  <a:cubicBezTo>
                    <a:pt x="484235" y="57674"/>
                    <a:pt x="483709" y="111949"/>
                    <a:pt x="516860" y="145750"/>
                  </a:cubicBezTo>
                  <a:cubicBezTo>
                    <a:pt x="550012" y="179552"/>
                    <a:pt x="604287" y="180078"/>
                    <a:pt x="638088" y="146927"/>
                  </a:cubicBezTo>
                  <a:cubicBezTo>
                    <a:pt x="671889" y="113775"/>
                    <a:pt x="672416" y="59500"/>
                    <a:pt x="639264" y="256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13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8007700" y="4275129"/>
              <a:ext cx="1692275" cy="4921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600" b="1" dirty="0" smtClean="0">
                  <a:solidFill>
                    <a:srgbClr val="FFFFFF"/>
                  </a:solidFill>
                  <a:ea typeface="微软雅黑" panose="020B0503020204020204" pitchFamily="34" charset="-122"/>
                </a:rPr>
                <a:t>都江堰</a:t>
              </a:r>
              <a:endParaRPr lang="zh-CN" altLang="en-US" sz="2600" b="1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流程图: 联系 16"/>
          <p:cNvSpPr/>
          <p:nvPr/>
        </p:nvSpPr>
        <p:spPr>
          <a:xfrm>
            <a:off x="9802367" y="4835521"/>
            <a:ext cx="239712" cy="239712"/>
          </a:xfrm>
          <a:prstGeom prst="flowChartConnector">
            <a:avLst/>
          </a:prstGeom>
          <a:solidFill>
            <a:srgbClr val="00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流程图: 联系 17"/>
          <p:cNvSpPr/>
          <p:nvPr/>
        </p:nvSpPr>
        <p:spPr>
          <a:xfrm>
            <a:off x="10348467" y="4157434"/>
            <a:ext cx="211137" cy="211137"/>
          </a:xfrm>
          <a:prstGeom prst="flowChartConnector">
            <a:avLst/>
          </a:prstGeom>
          <a:solidFill>
            <a:srgbClr val="00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流程图: 联系 18"/>
          <p:cNvSpPr/>
          <p:nvPr/>
        </p:nvSpPr>
        <p:spPr>
          <a:xfrm>
            <a:off x="7341742" y="4825996"/>
            <a:ext cx="261937" cy="261937"/>
          </a:xfrm>
          <a:prstGeom prst="flowChartConnector">
            <a:avLst/>
          </a:prstGeom>
          <a:solidFill>
            <a:srgbClr val="84B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流程图: 联系 19"/>
          <p:cNvSpPr/>
          <p:nvPr/>
        </p:nvSpPr>
        <p:spPr>
          <a:xfrm>
            <a:off x="6875017" y="4279896"/>
            <a:ext cx="531812" cy="531812"/>
          </a:xfrm>
          <a:prstGeom prst="flowChartConnector">
            <a:avLst/>
          </a:prstGeom>
          <a:solidFill>
            <a:srgbClr val="84B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" name="流程图: 联系 20"/>
          <p:cNvSpPr/>
          <p:nvPr/>
        </p:nvSpPr>
        <p:spPr>
          <a:xfrm>
            <a:off x="7513192" y="4413246"/>
            <a:ext cx="398462" cy="398462"/>
          </a:xfrm>
          <a:prstGeom prst="flowChartConnector">
            <a:avLst/>
          </a:prstGeom>
          <a:solidFill>
            <a:srgbClr val="84B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流程图: 联系 21"/>
          <p:cNvSpPr/>
          <p:nvPr/>
        </p:nvSpPr>
        <p:spPr>
          <a:xfrm>
            <a:off x="9934129" y="4271734"/>
            <a:ext cx="419100" cy="417512"/>
          </a:xfrm>
          <a:prstGeom prst="flowChartConnector">
            <a:avLst/>
          </a:prstGeom>
          <a:solidFill>
            <a:srgbClr val="00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1241947"/>
            <a:ext cx="6578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一变：格局之变：春秋五霸→战国七雄→秦独大</a:t>
            </a:r>
            <a:endParaRPr lang="en-US" altLang="zh-CN" sz="3200" b="1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b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二变：制度之变（确立新的政治经济秩序）：商鞅变法</a:t>
            </a:r>
            <a:endParaRPr lang="en-US" altLang="zh-CN" sz="3200" b="1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b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三变：水利之变：都江堰（秦）</a:t>
            </a:r>
            <a:endParaRPr lang="en-US" altLang="zh-CN" sz="3200" b="1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918" y="484094"/>
            <a:ext cx="6426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5897"/>
                </a:solidFill>
              </a:rPr>
              <a:t>小结</a:t>
            </a:r>
            <a:endParaRPr lang="zh-CN" altLang="en-US" b="1" dirty="0">
              <a:solidFill>
                <a:srgbClr val="005897"/>
              </a:solidFill>
            </a:endParaRPr>
          </a:p>
        </p:txBody>
      </p:sp>
      <p:sp>
        <p:nvSpPr>
          <p:cNvPr id="3" name="Shape 1624"/>
          <p:cNvSpPr/>
          <p:nvPr/>
        </p:nvSpPr>
        <p:spPr>
          <a:xfrm>
            <a:off x="2666365" y="2197100"/>
            <a:ext cx="5969000" cy="3879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rgbClr val="1C488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735"/>
          </a:p>
        </p:txBody>
      </p:sp>
      <p:sp>
        <p:nvSpPr>
          <p:cNvPr id="5" name="Text Placeholder 3"/>
          <p:cNvSpPr txBox="1"/>
          <p:nvPr/>
        </p:nvSpPr>
        <p:spPr>
          <a:xfrm>
            <a:off x="357505" y="3934460"/>
            <a:ext cx="2416175" cy="40894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三家分晋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Placeholder 4"/>
          <p:cNvSpPr txBox="1"/>
          <p:nvPr/>
        </p:nvSpPr>
        <p:spPr>
          <a:xfrm>
            <a:off x="772609" y="4343663"/>
            <a:ext cx="2000756" cy="6210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战国初期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Shape 1626"/>
          <p:cNvSpPr/>
          <p:nvPr/>
        </p:nvSpPr>
        <p:spPr>
          <a:xfrm flipV="1">
            <a:off x="3182368" y="4149225"/>
            <a:ext cx="1" cy="1386955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1735"/>
          </a:p>
        </p:txBody>
      </p:sp>
      <p:sp>
        <p:nvSpPr>
          <p:cNvPr id="8" name="Shape 1627"/>
          <p:cNvSpPr/>
          <p:nvPr/>
        </p:nvSpPr>
        <p:spPr>
          <a:xfrm flipV="1">
            <a:off x="4847174" y="2417408"/>
            <a:ext cx="1" cy="1969700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1735"/>
          </a:p>
        </p:txBody>
      </p:sp>
      <p:sp>
        <p:nvSpPr>
          <p:cNvPr id="9" name="Shape 1628"/>
          <p:cNvSpPr/>
          <p:nvPr/>
        </p:nvSpPr>
        <p:spPr>
          <a:xfrm flipV="1">
            <a:off x="6419875" y="1751981"/>
            <a:ext cx="1" cy="2049549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1735"/>
          </a:p>
        </p:txBody>
      </p:sp>
      <p:sp>
        <p:nvSpPr>
          <p:cNvPr id="10" name="Shape 1629"/>
          <p:cNvSpPr/>
          <p:nvPr/>
        </p:nvSpPr>
        <p:spPr>
          <a:xfrm flipV="1">
            <a:off x="6895871" y="3602601"/>
            <a:ext cx="1" cy="136095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lvl="0"/>
            <a:endParaRPr sz="1735"/>
          </a:p>
        </p:txBody>
      </p:sp>
      <p:sp>
        <p:nvSpPr>
          <p:cNvPr id="11" name="Shape 1630"/>
          <p:cNvSpPr/>
          <p:nvPr/>
        </p:nvSpPr>
        <p:spPr>
          <a:xfrm>
            <a:off x="2970997" y="3939617"/>
            <a:ext cx="422743" cy="422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C4885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5"/>
          </a:p>
        </p:txBody>
      </p:sp>
      <p:sp>
        <p:nvSpPr>
          <p:cNvPr id="13" name="Shape 1642"/>
          <p:cNvSpPr/>
          <p:nvPr/>
        </p:nvSpPr>
        <p:spPr>
          <a:xfrm>
            <a:off x="6208789" y="1428301"/>
            <a:ext cx="422744" cy="422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C4885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5"/>
          </a:p>
        </p:txBody>
      </p:sp>
      <p:sp>
        <p:nvSpPr>
          <p:cNvPr id="14" name="Shape 1648"/>
          <p:cNvSpPr/>
          <p:nvPr/>
        </p:nvSpPr>
        <p:spPr>
          <a:xfrm>
            <a:off x="6698596" y="4955705"/>
            <a:ext cx="422744" cy="422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C4885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5"/>
          </a:p>
        </p:txBody>
      </p:sp>
      <p:sp>
        <p:nvSpPr>
          <p:cNvPr id="15" name="Shape 1653"/>
          <p:cNvSpPr/>
          <p:nvPr/>
        </p:nvSpPr>
        <p:spPr>
          <a:xfrm>
            <a:off x="3124593" y="5486628"/>
            <a:ext cx="115547" cy="115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735"/>
          </a:p>
        </p:txBody>
      </p:sp>
      <p:sp>
        <p:nvSpPr>
          <p:cNvPr id="16" name="Shape 1654"/>
          <p:cNvSpPr/>
          <p:nvPr/>
        </p:nvSpPr>
        <p:spPr>
          <a:xfrm>
            <a:off x="4756656" y="4387311"/>
            <a:ext cx="179764" cy="179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735"/>
          </a:p>
        </p:txBody>
      </p:sp>
      <p:sp>
        <p:nvSpPr>
          <p:cNvPr id="17" name="Shape 1655"/>
          <p:cNvSpPr/>
          <p:nvPr/>
        </p:nvSpPr>
        <p:spPr>
          <a:xfrm>
            <a:off x="6317674" y="3779786"/>
            <a:ext cx="231073" cy="231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735"/>
          </a:p>
        </p:txBody>
      </p:sp>
      <p:sp>
        <p:nvSpPr>
          <p:cNvPr id="18" name="Shape 1656"/>
          <p:cNvSpPr/>
          <p:nvPr/>
        </p:nvSpPr>
        <p:spPr>
          <a:xfrm>
            <a:off x="6753055" y="3602256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735"/>
          </a:p>
        </p:txBody>
      </p:sp>
      <p:sp>
        <p:nvSpPr>
          <p:cNvPr id="19" name="Text Placeholder 3"/>
          <p:cNvSpPr txBox="1"/>
          <p:nvPr/>
        </p:nvSpPr>
        <p:spPr>
          <a:xfrm>
            <a:off x="2384987" y="2160127"/>
            <a:ext cx="2250495" cy="408745"/>
          </a:xfrm>
          <a:prstGeom prst="rect">
            <a:avLst/>
          </a:prstGeom>
        </p:spPr>
        <p:txBody>
          <a:bodyPr vert="horz" lIns="0" tIns="0" rIns="0" bIns="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4000" b="1" dirty="0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商鞅变法</a:t>
            </a:r>
            <a:endParaRPr lang="zh-CN" altLang="en-US" sz="4000" b="1" dirty="0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  <p:sp>
        <p:nvSpPr>
          <p:cNvPr id="20" name="Text Placeholder 4"/>
          <p:cNvSpPr txBox="1"/>
          <p:nvPr/>
        </p:nvSpPr>
        <p:spPr>
          <a:xfrm>
            <a:off x="2625090" y="2640330"/>
            <a:ext cx="2010410" cy="806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公元前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356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年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  <p:sp>
        <p:nvSpPr>
          <p:cNvPr id="21" name="Text Placeholder 3"/>
          <p:cNvSpPr txBox="1"/>
          <p:nvPr/>
        </p:nvSpPr>
        <p:spPr>
          <a:xfrm>
            <a:off x="7090266" y="1213853"/>
            <a:ext cx="1855452" cy="4087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  <p:sp>
        <p:nvSpPr>
          <p:cNvPr id="23" name="Text Placeholder 3"/>
          <p:cNvSpPr txBox="1"/>
          <p:nvPr/>
        </p:nvSpPr>
        <p:spPr>
          <a:xfrm>
            <a:off x="7298055" y="4696460"/>
            <a:ext cx="2890520" cy="4089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修建都江堰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  <p:sp>
        <p:nvSpPr>
          <p:cNvPr id="24" name="Text Placeholder 4"/>
          <p:cNvSpPr txBox="1"/>
          <p:nvPr/>
        </p:nvSpPr>
        <p:spPr>
          <a:xfrm>
            <a:off x="7973408" y="5068886"/>
            <a:ext cx="2252984" cy="621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公元前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256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年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  <p:sp>
        <p:nvSpPr>
          <p:cNvPr id="25" name="Text Placeholder 4"/>
          <p:cNvSpPr txBox="1"/>
          <p:nvPr/>
        </p:nvSpPr>
        <p:spPr>
          <a:xfrm>
            <a:off x="3053797" y="4010537"/>
            <a:ext cx="257140" cy="30905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465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01</a:t>
            </a:r>
            <a:endParaRPr lang="id-ID" sz="1465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  <p:sp>
        <p:nvSpPr>
          <p:cNvPr id="27" name="Text Placeholder 4"/>
          <p:cNvSpPr txBox="1"/>
          <p:nvPr/>
        </p:nvSpPr>
        <p:spPr>
          <a:xfrm>
            <a:off x="6291565" y="1541663"/>
            <a:ext cx="257140" cy="30905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465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03</a:t>
            </a:r>
            <a:endParaRPr lang="id-ID" sz="1465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  <p:sp>
        <p:nvSpPr>
          <p:cNvPr id="28" name="Text Placeholder 4"/>
          <p:cNvSpPr txBox="1"/>
          <p:nvPr/>
        </p:nvSpPr>
        <p:spPr>
          <a:xfrm>
            <a:off x="6782034" y="5069387"/>
            <a:ext cx="257140" cy="30905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465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04</a:t>
            </a:r>
            <a:endParaRPr lang="id-ID" sz="1465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  <p:sp>
        <p:nvSpPr>
          <p:cNvPr id="29" name="Shape 1625"/>
          <p:cNvSpPr/>
          <p:nvPr/>
        </p:nvSpPr>
        <p:spPr>
          <a:xfrm>
            <a:off x="9215120" y="1427480"/>
            <a:ext cx="2329180" cy="2959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1C488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1735"/>
          </a:p>
        </p:txBody>
      </p:sp>
      <p:sp>
        <p:nvSpPr>
          <p:cNvPr id="31" name="Text Placeholder 3"/>
          <p:cNvSpPr txBox="1"/>
          <p:nvPr/>
        </p:nvSpPr>
        <p:spPr>
          <a:xfrm>
            <a:off x="9876790" y="2804795"/>
            <a:ext cx="1019810" cy="4089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id-ID" sz="48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cs typeface="Segoe Print" panose="02000600000000000000" charset="0"/>
              </a:rPr>
              <a:t>大秦帝国</a:t>
            </a:r>
            <a:endParaRPr lang="zh-CN" altLang="id-ID" sz="4800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cs typeface="Segoe Print" panose="02000600000000000000" charset="0"/>
            </a:endParaRPr>
          </a:p>
        </p:txBody>
      </p:sp>
      <p:sp>
        <p:nvSpPr>
          <p:cNvPr id="32" name="Text Placeholder 4"/>
          <p:cNvSpPr txBox="1"/>
          <p:nvPr/>
        </p:nvSpPr>
        <p:spPr>
          <a:xfrm>
            <a:off x="4378310" y="1850908"/>
            <a:ext cx="257140" cy="30905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465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03</a:t>
            </a:r>
            <a:endParaRPr lang="id-ID" sz="1465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  <p:sp>
        <p:nvSpPr>
          <p:cNvPr id="33" name="Shape 1642"/>
          <p:cNvSpPr/>
          <p:nvPr/>
        </p:nvSpPr>
        <p:spPr>
          <a:xfrm>
            <a:off x="4635259" y="1994721"/>
            <a:ext cx="422744" cy="422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C4885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p>
            <a:pPr algn="ctr"/>
            <a:r>
              <a:rPr lang="id-ID" sz="1735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en-US" altLang="id-ID" sz="1735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endParaRPr lang="en-US" altLang="id-ID" sz="1735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4" name="Text Placeholder 3"/>
          <p:cNvSpPr txBox="1"/>
          <p:nvPr/>
        </p:nvSpPr>
        <p:spPr>
          <a:xfrm>
            <a:off x="6698615" y="1214120"/>
            <a:ext cx="2890520" cy="4089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Print" panose="02000600000000000000" charset="0"/>
              </a:rPr>
              <a:t>长平之战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Print" panose="020006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uild="p"/>
      <p:bldP spid="6" grpId="0" build="p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 bldLvl="0" animBg="1"/>
      <p:bldP spid="29" grpId="1" bldLvl="0" animBg="1"/>
      <p:bldP spid="31" grpId="0"/>
      <p:bldP spid="33" grpId="0" bldLvl="0" animBg="1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hidden="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257219" y="448316"/>
            <a:ext cx="6617917" cy="3634740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algn="ctr" defTabSz="685800">
              <a:lnSpc>
                <a:spcPct val="180000"/>
              </a:lnSpc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以古鉴今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 defTabSz="685800">
              <a:lnSpc>
                <a:spcPct val="18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改革只有进行时，没有完成时；</a:t>
            </a:r>
            <a:endParaRPr lang="en-US" altLang="zh-CN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 defTabSz="685800">
              <a:lnSpc>
                <a:spcPct val="18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没有改革，就没有中国的今天；</a:t>
            </a:r>
            <a:endParaRPr lang="en-US" altLang="zh-CN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 defTabSz="685800">
              <a:lnSpc>
                <a:spcPct val="18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没有改革，也没有中国的明天。</a:t>
            </a:r>
            <a:endParaRPr lang="zh-CN" altLang="en-US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57165" y="3957320"/>
            <a:ext cx="6496685" cy="249174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9600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0" noProof="1">
                <a:solidFill>
                  <a:schemeClr val="accent4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</a:rPr>
              <a:t>将改革进行到底</a:t>
            </a:r>
            <a:endParaRPr lang="zh-CN" altLang="en-US" sz="6000" noProof="1">
              <a:solidFill>
                <a:schemeClr val="accent4"/>
              </a:solidFill>
              <a:effectLst/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000" noProof="1">
                <a:solidFill>
                  <a:schemeClr val="accent4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</a:rPr>
              <a:t>实现民族伟大复兴</a:t>
            </a:r>
            <a:endParaRPr lang="zh-CN" altLang="en-US" sz="6000" noProof="1">
              <a:solidFill>
                <a:schemeClr val="accent4"/>
              </a:solidFill>
              <a:effectLst/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918" y="484094"/>
            <a:ext cx="1203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小结</a:t>
            </a:r>
            <a:endParaRPr lang="zh-CN" altLang="en-US" sz="2800" b="1" dirty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4210" y="354843"/>
            <a:ext cx="996286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一、战国七雄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、战国七雄的形成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秦、韩、赵、魏、楚、燕、齐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2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、战国时期的兼并战争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战役名称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特点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评价：破坏性；客观作用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二、商鞅变法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、背景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2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、内容：行县制，废除世袭特权；编户籍，明法度；废井田，鼓励耕织；统一度量衡；奖励军功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3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、意义：秦国国力大增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三、造福千秋的都江堰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、建造及特点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2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、结构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3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、作用及影响</a:t>
            </a:r>
            <a:endParaRPr lang="en-US" altLang="zh-CN" sz="2400" b="1" dirty="0" smtClean="0">
              <a:solidFill>
                <a:schemeClr val="tx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endParaRPr lang="en-US" altLang="zh-CN" sz="20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469380" y="1653724"/>
            <a:ext cx="5028565" cy="678631"/>
            <a:chOff x="5469177" y="1074340"/>
            <a:chExt cx="4748157" cy="502334"/>
          </a:xfrm>
          <a:solidFill>
            <a:srgbClr val="005897"/>
          </a:solidFill>
        </p:grpSpPr>
        <p:sp>
          <p:nvSpPr>
            <p:cNvPr id="11" name="矩形 10"/>
            <p:cNvSpPr/>
            <p:nvPr/>
          </p:nvSpPr>
          <p:spPr>
            <a:xfrm>
              <a:off x="5469177" y="1074340"/>
              <a:ext cx="4748157" cy="502334"/>
            </a:xfrm>
            <a:prstGeom prst="rect">
              <a:avLst/>
            </a:prstGeom>
            <a:grpFill/>
            <a:ln>
              <a:noFill/>
            </a:ln>
            <a:effectLst>
              <a:outerShdw blurRad="76200" dist="76200" dir="5400000" algn="ctr" rotWithShape="0">
                <a:srgbClr val="000000">
                  <a:alpha val="9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5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671265" y="1132018"/>
              <a:ext cx="4344581" cy="3863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一：格局之变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秦之战争</a:t>
              </a:r>
              <a:endPara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21830" y="3084195"/>
            <a:ext cx="5069205" cy="669925"/>
            <a:chOff x="6589390" y="2075054"/>
            <a:chExt cx="3302857" cy="502062"/>
          </a:xfrm>
          <a:solidFill>
            <a:srgbClr val="005897"/>
          </a:solidFill>
        </p:grpSpPr>
        <p:sp>
          <p:nvSpPr>
            <p:cNvPr id="14" name="矩形 13"/>
            <p:cNvSpPr/>
            <p:nvPr/>
          </p:nvSpPr>
          <p:spPr>
            <a:xfrm>
              <a:off x="6589390" y="2075054"/>
              <a:ext cx="3302857" cy="502062"/>
            </a:xfrm>
            <a:prstGeom prst="rect">
              <a:avLst/>
            </a:prstGeom>
            <a:grpFill/>
            <a:ln>
              <a:noFill/>
            </a:ln>
            <a:effectLst>
              <a:outerShdw blurRad="177800" dist="76200" dir="5400000" algn="ctr" rotWithShape="0">
                <a:srgbClr val="000000">
                  <a:alpha val="9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5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730795" y="2130138"/>
              <a:ext cx="3019558" cy="3911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二：制度之变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秦之变法</a:t>
              </a:r>
              <a:endPara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470015" y="4598670"/>
            <a:ext cx="5027930" cy="624840"/>
            <a:chOff x="7319877" y="3072796"/>
            <a:chExt cx="3302857" cy="502062"/>
          </a:xfrm>
          <a:solidFill>
            <a:srgbClr val="005897"/>
          </a:solidFill>
        </p:grpSpPr>
        <p:sp>
          <p:nvSpPr>
            <p:cNvPr id="17" name="矩形 16"/>
            <p:cNvSpPr/>
            <p:nvPr/>
          </p:nvSpPr>
          <p:spPr>
            <a:xfrm>
              <a:off x="7319877" y="3072796"/>
              <a:ext cx="3302857" cy="502062"/>
            </a:xfrm>
            <a:prstGeom prst="rect">
              <a:avLst/>
            </a:prstGeom>
            <a:grpFill/>
            <a:ln>
              <a:noFill/>
            </a:ln>
            <a:effectLst>
              <a:outerShdw blurRad="241300" dist="88900" dir="5400000" algn="ctr" rotWithShape="0">
                <a:srgbClr val="000000">
                  <a:alpha val="8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5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320355" y="3096959"/>
              <a:ext cx="3301901" cy="4194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三：水利之变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秦之水利</a:t>
              </a:r>
              <a:endPara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3811543" y="2332528"/>
            <a:ext cx="1376121" cy="968901"/>
          </a:xfrm>
          <a:prstGeom prst="rect">
            <a:avLst/>
          </a:prstGeom>
          <a:noFill/>
          <a:ln>
            <a:solidFill>
              <a:srgbClr val="0058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5"/>
          </a:p>
        </p:txBody>
      </p:sp>
      <p:sp>
        <p:nvSpPr>
          <p:cNvPr id="26" name="矩形 25"/>
          <p:cNvSpPr/>
          <p:nvPr/>
        </p:nvSpPr>
        <p:spPr>
          <a:xfrm>
            <a:off x="5402088" y="2902429"/>
            <a:ext cx="1376121" cy="968081"/>
          </a:xfrm>
          <a:prstGeom prst="rect">
            <a:avLst/>
          </a:prstGeom>
          <a:noFill/>
          <a:ln>
            <a:solidFill>
              <a:srgbClr val="0058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5"/>
          </a:p>
        </p:txBody>
      </p:sp>
      <p:sp>
        <p:nvSpPr>
          <p:cNvPr id="27" name="文本框 26"/>
          <p:cNvSpPr txBox="1"/>
          <p:nvPr/>
        </p:nvSpPr>
        <p:spPr>
          <a:xfrm>
            <a:off x="4272173" y="1955169"/>
            <a:ext cx="1029171" cy="1105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590" dirty="0">
                <a:solidFill>
                  <a:srgbClr val="0058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zh-CN" altLang="en-US" sz="6590" dirty="0">
              <a:solidFill>
                <a:srgbClr val="0058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83706" y="3193576"/>
            <a:ext cx="985333" cy="110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590" dirty="0">
                <a:solidFill>
                  <a:srgbClr val="0058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endParaRPr lang="zh-CN" altLang="en-US" sz="6590" dirty="0">
              <a:solidFill>
                <a:srgbClr val="0058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62216" y="2014062"/>
            <a:ext cx="521208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一：格局之变</a:t>
            </a:r>
            <a:endParaRPr lang="zh-CN" altLang="en-US" sz="6600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600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（秦</a:t>
            </a:r>
            <a:r>
              <a:rPr lang="zh-CN" altLang="en-US" sz="6600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之战争）</a:t>
            </a:r>
            <a:endParaRPr lang="en-US" altLang="zh-CN" sz="6600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7175" y="539750"/>
            <a:ext cx="2047240" cy="711200"/>
          </a:xfrm>
        </p:spPr>
        <p:txBody>
          <a:bodyPr/>
          <a:lstStyle/>
          <a:p>
            <a:r>
              <a:rPr lang="zh-CN" altLang="en-US" dirty="0"/>
              <a:t>春秋形势图</a:t>
            </a:r>
            <a:r>
              <a:rPr lang="en-US" altLang="zh-CN" dirty="0"/>
              <a:t> </a:t>
            </a:r>
            <a:endParaRPr lang="en-US" altLang="zh-CN" dirty="0"/>
          </a:p>
        </p:txBody>
      </p:sp>
      <p:grpSp>
        <p:nvGrpSpPr>
          <p:cNvPr id="4" name="Group 25"/>
          <p:cNvGrpSpPr>
            <a:grpSpLocks noGrp="1"/>
          </p:cNvGrpSpPr>
          <p:nvPr/>
        </p:nvGrpSpPr>
        <p:grpSpPr>
          <a:xfrm>
            <a:off x="559558" y="1260475"/>
            <a:ext cx="11022842" cy="4741863"/>
            <a:chOff x="46" y="499"/>
            <a:chExt cx="7167" cy="3572"/>
          </a:xfrm>
        </p:grpSpPr>
        <p:pic>
          <p:nvPicPr>
            <p:cNvPr id="5" name="Picture 17" descr="http://imgsrc.baidu.com/forum/pic/item/f603918fa0ec08fa09cbfe1d59ee3d6d54fbda45.jp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3720" y="499"/>
              <a:ext cx="3493" cy="29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21" descr="http://p6.qhimg.com/t0193f0bf42b925becb.jp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6" y="499"/>
              <a:ext cx="3674" cy="30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Rectangle 22"/>
            <p:cNvSpPr>
              <a:spLocks noChangeArrowheads="1"/>
            </p:cNvSpPr>
            <p:nvPr/>
          </p:nvSpPr>
          <p:spPr bwMode="auto">
            <a:xfrm>
              <a:off x="886" y="3576"/>
              <a:ext cx="1995" cy="49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1069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春秋初期形势图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4699" y="3520"/>
              <a:ext cx="1904" cy="49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1069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春秋后期形势图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地图"/>
          <p:cNvPicPr>
            <a:picLocks noChangeAspect="1" noChangeArrowheads="1"/>
          </p:cNvPicPr>
          <p:nvPr/>
        </p:nvPicPr>
        <p:blipFill>
          <a:blip r:embed="rId1">
            <a:lum contrast="30000"/>
          </a:blip>
          <a:srcRect/>
          <a:stretch>
            <a:fillRect/>
          </a:stretch>
        </p:blipFill>
        <p:spPr bwMode="auto">
          <a:xfrm>
            <a:off x="7042244" y="504968"/>
            <a:ext cx="4872251" cy="584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地图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378" y="489898"/>
            <a:ext cx="4722126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39" name="Oval 51"/>
          <p:cNvSpPr>
            <a:spLocks noChangeArrowheads="1"/>
          </p:cNvSpPr>
          <p:nvPr/>
        </p:nvSpPr>
        <p:spPr bwMode="auto">
          <a:xfrm>
            <a:off x="8905450" y="2046786"/>
            <a:ext cx="768349" cy="50482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b="1">
                <a:solidFill>
                  <a:srgbClr val="CC3300"/>
                </a:solidFill>
              </a:rPr>
              <a:t>赵</a:t>
            </a:r>
            <a:endParaRPr lang="zh-CN" altLang="en-US" b="1">
              <a:solidFill>
                <a:srgbClr val="CC3300"/>
              </a:solidFill>
            </a:endParaRPr>
          </a:p>
        </p:txBody>
      </p:sp>
      <p:sp>
        <p:nvSpPr>
          <p:cNvPr id="12340" name="Oval 52"/>
          <p:cNvSpPr>
            <a:spLocks noChangeArrowheads="1"/>
          </p:cNvSpPr>
          <p:nvPr/>
        </p:nvSpPr>
        <p:spPr bwMode="auto">
          <a:xfrm>
            <a:off x="7821937" y="3241130"/>
            <a:ext cx="863600" cy="57626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b="1" dirty="0">
                <a:solidFill>
                  <a:srgbClr val="CC3300"/>
                </a:solidFill>
              </a:rPr>
              <a:t>秦</a:t>
            </a:r>
            <a:endParaRPr lang="zh-CN" altLang="en-US" b="1" dirty="0">
              <a:solidFill>
                <a:srgbClr val="CC3300"/>
              </a:solidFill>
            </a:endParaRPr>
          </a:p>
        </p:txBody>
      </p:sp>
      <p:sp>
        <p:nvSpPr>
          <p:cNvPr id="12341" name="Oval 53"/>
          <p:cNvSpPr>
            <a:spLocks noChangeArrowheads="1"/>
          </p:cNvSpPr>
          <p:nvPr/>
        </p:nvSpPr>
        <p:spPr bwMode="auto">
          <a:xfrm>
            <a:off x="9587838" y="4778116"/>
            <a:ext cx="768349" cy="50482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b="1">
                <a:solidFill>
                  <a:srgbClr val="CC3300"/>
                </a:solidFill>
              </a:rPr>
              <a:t>楚</a:t>
            </a:r>
            <a:endParaRPr lang="zh-CN" altLang="en-US" b="1">
              <a:solidFill>
                <a:srgbClr val="CC3300"/>
              </a:solidFill>
            </a:endParaRPr>
          </a:p>
        </p:txBody>
      </p:sp>
      <p:sp>
        <p:nvSpPr>
          <p:cNvPr id="12342" name="Oval 54"/>
          <p:cNvSpPr>
            <a:spLocks noChangeArrowheads="1"/>
          </p:cNvSpPr>
          <p:nvPr/>
        </p:nvSpPr>
        <p:spPr bwMode="auto">
          <a:xfrm>
            <a:off x="8809915" y="3824643"/>
            <a:ext cx="768349" cy="50482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b="1">
                <a:solidFill>
                  <a:srgbClr val="CC3300"/>
                </a:solidFill>
              </a:rPr>
              <a:t>韩</a:t>
            </a:r>
            <a:endParaRPr lang="zh-CN" altLang="en-US" b="1">
              <a:solidFill>
                <a:srgbClr val="CC3300"/>
              </a:solidFill>
            </a:endParaRPr>
          </a:p>
        </p:txBody>
      </p:sp>
      <p:sp>
        <p:nvSpPr>
          <p:cNvPr id="12343" name="Oval 55"/>
          <p:cNvSpPr>
            <a:spLocks noChangeArrowheads="1"/>
          </p:cNvSpPr>
          <p:nvPr/>
        </p:nvSpPr>
        <p:spPr bwMode="auto">
          <a:xfrm>
            <a:off x="8878155" y="2943345"/>
            <a:ext cx="766233" cy="57626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b="1">
                <a:solidFill>
                  <a:srgbClr val="CC3300"/>
                </a:solidFill>
              </a:rPr>
              <a:t>魏</a:t>
            </a:r>
            <a:endParaRPr lang="zh-CN" altLang="en-US" b="1">
              <a:solidFill>
                <a:srgbClr val="CC3300"/>
              </a:solidFill>
            </a:endParaRPr>
          </a:p>
        </p:txBody>
      </p:sp>
      <p:sp>
        <p:nvSpPr>
          <p:cNvPr id="12344" name="Oval 56"/>
          <p:cNvSpPr>
            <a:spLocks noChangeArrowheads="1"/>
          </p:cNvSpPr>
          <p:nvPr/>
        </p:nvSpPr>
        <p:spPr bwMode="auto">
          <a:xfrm>
            <a:off x="9263103" y="1210623"/>
            <a:ext cx="863600" cy="576263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b="1" dirty="0">
                <a:solidFill>
                  <a:srgbClr val="CC3300"/>
                </a:solidFill>
              </a:rPr>
              <a:t>燕</a:t>
            </a:r>
            <a:endParaRPr lang="zh-CN" altLang="en-US" b="1" dirty="0">
              <a:solidFill>
                <a:srgbClr val="CC3300"/>
              </a:solidFill>
            </a:endParaRPr>
          </a:p>
        </p:txBody>
      </p:sp>
      <p:sp>
        <p:nvSpPr>
          <p:cNvPr id="12345" name="Oval 57"/>
          <p:cNvSpPr>
            <a:spLocks noChangeArrowheads="1"/>
          </p:cNvSpPr>
          <p:nvPr/>
        </p:nvSpPr>
        <p:spPr bwMode="auto">
          <a:xfrm>
            <a:off x="10358714" y="2103841"/>
            <a:ext cx="768351" cy="503238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b="1">
                <a:solidFill>
                  <a:srgbClr val="CC3300"/>
                </a:solidFill>
              </a:rPr>
              <a:t>齐</a:t>
            </a:r>
            <a:endParaRPr lang="zh-CN" altLang="en-US" b="1">
              <a:solidFill>
                <a:srgbClr val="CC3300"/>
              </a:solidFill>
            </a:endParaRPr>
          </a:p>
        </p:txBody>
      </p:sp>
      <p:sp>
        <p:nvSpPr>
          <p:cNvPr id="12346" name="Oval 58"/>
          <p:cNvSpPr>
            <a:spLocks noChangeArrowheads="1"/>
          </p:cNvSpPr>
          <p:nvPr/>
        </p:nvSpPr>
        <p:spPr bwMode="auto">
          <a:xfrm>
            <a:off x="4291146" y="4543782"/>
            <a:ext cx="914400" cy="66516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b="1" dirty="0">
                <a:solidFill>
                  <a:srgbClr val="FF3300"/>
                </a:solidFill>
              </a:rPr>
              <a:t>楚</a:t>
            </a:r>
            <a:endParaRPr lang="zh-CN" altLang="en-US" b="1" dirty="0">
              <a:solidFill>
                <a:srgbClr val="FF3300"/>
              </a:solidFill>
            </a:endParaRPr>
          </a:p>
        </p:txBody>
      </p:sp>
      <p:sp>
        <p:nvSpPr>
          <p:cNvPr id="12347" name="Oval 59"/>
          <p:cNvSpPr>
            <a:spLocks noChangeArrowheads="1"/>
          </p:cNvSpPr>
          <p:nvPr/>
        </p:nvSpPr>
        <p:spPr bwMode="auto">
          <a:xfrm>
            <a:off x="3746500" y="2595895"/>
            <a:ext cx="914400" cy="66516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1800" b="1" dirty="0">
                <a:solidFill>
                  <a:schemeClr val="bg1"/>
                </a:solidFill>
              </a:rPr>
              <a:t>晋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12348" name="Oval 60"/>
          <p:cNvSpPr>
            <a:spLocks noChangeArrowheads="1"/>
          </p:cNvSpPr>
          <p:nvPr/>
        </p:nvSpPr>
        <p:spPr bwMode="auto">
          <a:xfrm>
            <a:off x="4993218" y="2202575"/>
            <a:ext cx="931333" cy="57308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1800" b="1" dirty="0">
                <a:solidFill>
                  <a:schemeClr val="bg1"/>
                </a:solidFill>
              </a:rPr>
              <a:t>齐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12349" name="Oval 61"/>
          <p:cNvSpPr>
            <a:spLocks noChangeArrowheads="1"/>
          </p:cNvSpPr>
          <p:nvPr/>
        </p:nvSpPr>
        <p:spPr bwMode="auto">
          <a:xfrm>
            <a:off x="2716032" y="3294988"/>
            <a:ext cx="863600" cy="576263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b="1" dirty="0">
                <a:solidFill>
                  <a:srgbClr val="CC3300"/>
                </a:solidFill>
              </a:rPr>
              <a:t>秦</a:t>
            </a:r>
            <a:endParaRPr lang="zh-CN" altLang="en-US" b="1" dirty="0">
              <a:solidFill>
                <a:srgbClr val="CC3300"/>
              </a:solidFill>
            </a:endParaRPr>
          </a:p>
        </p:txBody>
      </p:sp>
      <p:sp>
        <p:nvSpPr>
          <p:cNvPr id="12350" name="Oval 62"/>
          <p:cNvSpPr>
            <a:spLocks noChangeArrowheads="1"/>
          </p:cNvSpPr>
          <p:nvPr/>
        </p:nvSpPr>
        <p:spPr bwMode="auto">
          <a:xfrm>
            <a:off x="4105418" y="1200174"/>
            <a:ext cx="863600" cy="57626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zh-CN" altLang="en-US" b="1" dirty="0">
                <a:solidFill>
                  <a:srgbClr val="CC3300"/>
                </a:solidFill>
              </a:rPr>
              <a:t>燕</a:t>
            </a:r>
            <a:endParaRPr lang="zh-CN" altLang="en-US" b="1" dirty="0">
              <a:solidFill>
                <a:srgbClr val="CC3300"/>
              </a:solidFill>
            </a:endParaRPr>
          </a:p>
        </p:txBody>
      </p:sp>
      <p:sp>
        <p:nvSpPr>
          <p:cNvPr id="12351" name="WordArt 63"/>
          <p:cNvSpPr>
            <a:spLocks noChangeArrowheads="1" noChangeShapeType="1" noTextEdit="1"/>
          </p:cNvSpPr>
          <p:nvPr/>
        </p:nvSpPr>
        <p:spPr bwMode="auto">
          <a:xfrm>
            <a:off x="2126650" y="0"/>
            <a:ext cx="4267200" cy="609600"/>
          </a:xfrm>
          <a:prstGeom prst="rect">
            <a:avLst/>
          </a:prstGeom>
          <a:solidFill>
            <a:srgbClr val="C00000"/>
          </a:solidFill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zh-CN" altLang="en-US" sz="3600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春秋形势</a:t>
            </a:r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352" name="WordArt 64"/>
          <p:cNvSpPr>
            <a:spLocks noChangeArrowheads="1" noChangeShapeType="1" noTextEdit="1"/>
          </p:cNvSpPr>
          <p:nvPr/>
        </p:nvSpPr>
        <p:spPr bwMode="auto">
          <a:xfrm>
            <a:off x="7301079" y="0"/>
            <a:ext cx="4267200" cy="609600"/>
          </a:xfrm>
          <a:prstGeom prst="rect">
            <a:avLst/>
          </a:prstGeom>
          <a:solidFill>
            <a:srgbClr val="C00000"/>
          </a:solidFill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zh-CN" altLang="en-US" sz="3600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战国形势</a:t>
            </a:r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569" name="AutoShape 65"/>
          <p:cNvSpPr>
            <a:spLocks noChangeArrowheads="1"/>
          </p:cNvSpPr>
          <p:nvPr/>
        </p:nvSpPr>
        <p:spPr bwMode="auto">
          <a:xfrm>
            <a:off x="1749947" y="1328383"/>
            <a:ext cx="2398973" cy="762000"/>
          </a:xfrm>
          <a:prstGeom prst="wedgeRoundRectCallout">
            <a:avLst>
              <a:gd name="adj1" fmla="val 44306"/>
              <a:gd name="adj2" fmla="val 13666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 eaLnBrk="0" hangingPunct="0"/>
            <a:r>
              <a:rPr kumimoji="0"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三家分晋</a:t>
            </a:r>
            <a:endParaRPr kumimoji="0"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90124" name="AutoShape 12" descr="2"/>
          <p:cNvSpPr>
            <a:spLocks noChangeArrowheads="1"/>
          </p:cNvSpPr>
          <p:nvPr/>
        </p:nvSpPr>
        <p:spPr bwMode="auto">
          <a:xfrm>
            <a:off x="3912106" y="5469956"/>
            <a:ext cx="4890700" cy="1196975"/>
          </a:xfrm>
          <a:prstGeom prst="wedgeEllipseCallout">
            <a:avLst>
              <a:gd name="adj1" fmla="val 63449"/>
              <a:gd name="adj2" fmla="val -135148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战  国  </a:t>
            </a:r>
            <a:r>
              <a:rPr lang="zh-CN" altLang="en-US" sz="3200" b="1" dirty="0" smtClean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七  </a:t>
            </a:r>
            <a:r>
              <a:rPr lang="zh-CN" altLang="en-US" sz="3200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雄</a:t>
            </a:r>
            <a:endParaRPr lang="zh-CN" altLang="en-US" sz="3200" b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 eaLnBrk="0" hangingPunct="0"/>
            <a:endParaRPr lang="en-US" altLang="zh-CN" sz="2000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73" name="标题 72"/>
          <p:cNvSpPr>
            <a:spLocks noGrp="1"/>
          </p:cNvSpPr>
          <p:nvPr>
            <p:ph type="title"/>
          </p:nvPr>
        </p:nvSpPr>
        <p:spPr>
          <a:xfrm flipH="1">
            <a:off x="0" y="382138"/>
            <a:ext cx="1665027" cy="696036"/>
          </a:xfrm>
        </p:spPr>
        <p:txBody>
          <a:bodyPr/>
          <a:lstStyle/>
          <a:p>
            <a:r>
              <a:rPr lang="zh-CN" altLang="en-US" dirty="0" smtClean="0">
                <a:latin typeface="隶书" panose="02010509060101010101" pitchFamily="49" charset="-122"/>
                <a:ea typeface="隶书" panose="02010509060101010101" pitchFamily="49" charset="-122"/>
              </a:rPr>
              <a:t>战国七雄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圆角矩形标注 21"/>
          <p:cNvSpPr/>
          <p:nvPr/>
        </p:nvSpPr>
        <p:spPr>
          <a:xfrm>
            <a:off x="5254389" y="2947916"/>
            <a:ext cx="2101754" cy="614149"/>
          </a:xfrm>
          <a:prstGeom prst="wedgeRoundRectCallout">
            <a:avLst>
              <a:gd name="adj1" fmla="val -38011"/>
              <a:gd name="adj2" fmla="val -898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ea typeface="隶书" panose="02010509060101010101" pitchFamily="49" charset="-122"/>
              </a:rPr>
              <a:t>田氏代齐</a:t>
            </a:r>
            <a:endParaRPr lang="zh-CN" altLang="en-US" sz="3200" b="1" dirty="0">
              <a:solidFill>
                <a:schemeClr val="bg1"/>
              </a:solidFill>
              <a:ea typeface="隶书" panose="020105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899" y="900752"/>
            <a:ext cx="5868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秦</a:t>
            </a:r>
            <a:endParaRPr lang="en-US" altLang="zh-CN" sz="4400" b="1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44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韩</a:t>
            </a:r>
            <a:endParaRPr lang="en-US" altLang="zh-CN" sz="4400" b="1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44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赵</a:t>
            </a:r>
            <a:endParaRPr lang="en-US" altLang="zh-CN" sz="4400" b="1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44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魏</a:t>
            </a:r>
            <a:endParaRPr lang="en-US" altLang="zh-CN" sz="4400" b="1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44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楚</a:t>
            </a:r>
            <a:endParaRPr lang="en-US" altLang="zh-CN" sz="4400" b="1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44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燕</a:t>
            </a:r>
            <a:endParaRPr lang="en-US" altLang="zh-CN" sz="4400" b="1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4400" b="1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齐</a:t>
            </a:r>
            <a:endParaRPr lang="en-US" altLang="zh-CN" sz="4400" b="1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3337" y="1487606"/>
            <a:ext cx="677108" cy="38350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请喊赵薇去演戏</a:t>
            </a:r>
            <a:endParaRPr lang="zh-CN" altLang="en-US" sz="32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69" grpId="0" animBg="1"/>
      <p:bldP spid="90124" grpId="0" animBg="1"/>
      <p:bldP spid="22" grpId="0" animBg="1" build="allAtOnce"/>
      <p:bldP spid="23" grpId="0"/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905758" y="1396032"/>
          <a:ext cx="8630285" cy="4251325"/>
        </p:xfrm>
        <a:graphic>
          <a:graphicData uri="http://schemas.openxmlformats.org/drawingml/2006/table">
            <a:tbl>
              <a:tblPr/>
              <a:tblGrid>
                <a:gridCol w="1492250"/>
                <a:gridCol w="2674961"/>
                <a:gridCol w="2115403"/>
                <a:gridCol w="2347414"/>
              </a:tblGrid>
              <a:tr h="123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时期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0000" marR="12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主要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战役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交战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国家</a:t>
                      </a:r>
                      <a:endParaRPr kumimoji="0" lang="zh-CN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典故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045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625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标题 72"/>
          <p:cNvSpPr>
            <a:spLocks noGrp="1"/>
          </p:cNvSpPr>
          <p:nvPr>
            <p:ph type="title"/>
          </p:nvPr>
        </p:nvSpPr>
        <p:spPr>
          <a:xfrm>
            <a:off x="0" y="457863"/>
            <a:ext cx="1965278" cy="470185"/>
          </a:xfrm>
        </p:spPr>
        <p:txBody>
          <a:bodyPr/>
          <a:lstStyle/>
          <a:p>
            <a:r>
              <a:rPr lang="zh-CN" altLang="en-US" dirty="0" smtClean="0">
                <a:latin typeface="隶书" panose="02010509060101010101" pitchFamily="49" charset="-122"/>
                <a:ea typeface="隶书" panose="02010509060101010101" pitchFamily="49" charset="-122"/>
              </a:rPr>
              <a:t>战国七雄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Text Box 6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2391354" y="2918513"/>
            <a:ext cx="861774" cy="2376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zh-CN" altLang="en-US" sz="4400" b="1" dirty="0">
                <a:solidFill>
                  <a:srgbClr val="008080"/>
                </a:solidFill>
                <a:latin typeface="Arial" panose="020B0604020202020204" pitchFamily="34" charset="0"/>
              </a:rPr>
              <a:t>战    国</a:t>
            </a:r>
            <a:endParaRPr kumimoji="0" lang="zh-CN" altLang="en-US" sz="4400" b="1" dirty="0">
              <a:solidFill>
                <a:srgbClr val="00808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3439237" y="2715904"/>
            <a:ext cx="2688608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0" lang="zh-CN" altLang="en-US" sz="2800" b="1" dirty="0">
                <a:solidFill>
                  <a:srgbClr val="800000"/>
                </a:solidFill>
                <a:latin typeface="Arial" panose="020B0604020202020204" pitchFamily="34" charset="0"/>
              </a:rPr>
              <a:t>桂陵之</a:t>
            </a:r>
            <a:r>
              <a:rPr kumimoji="0" lang="zh-CN" altLang="en-US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战</a:t>
            </a:r>
            <a:r>
              <a:rPr lang="zh-CN" altLang="en-US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（前</a:t>
            </a:r>
            <a:r>
              <a:rPr lang="en-US" altLang="zh-CN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354-</a:t>
            </a:r>
            <a:r>
              <a:rPr lang="zh-CN" altLang="en-US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前</a:t>
            </a:r>
            <a:r>
              <a:rPr lang="en-US" altLang="zh-CN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353</a:t>
            </a:r>
            <a:r>
              <a:rPr lang="zh-CN" altLang="en-US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年）</a:t>
            </a:r>
            <a:endParaRPr kumimoji="0"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3567120" y="3640824"/>
            <a:ext cx="2207684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kumimoji="0" lang="zh-CN" altLang="en-US" sz="2800" b="1" dirty="0">
                <a:solidFill>
                  <a:srgbClr val="800000"/>
                </a:solidFill>
                <a:latin typeface="Arial" panose="020B0604020202020204" pitchFamily="34" charset="0"/>
              </a:rPr>
              <a:t>马陵之</a:t>
            </a:r>
            <a:r>
              <a:rPr kumimoji="0" lang="zh-CN" altLang="en-US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战</a:t>
            </a:r>
            <a:endParaRPr kumimoji="0" lang="en-US" altLang="zh-CN" sz="2800" b="1" dirty="0" smtClean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kumimoji="0" lang="zh-CN" altLang="en-US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（前</a:t>
            </a:r>
            <a:r>
              <a:rPr kumimoji="0" lang="en-US" altLang="zh-CN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341</a:t>
            </a:r>
            <a:r>
              <a:rPr kumimoji="0" lang="zh-CN" altLang="en-US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年）</a:t>
            </a:r>
            <a:endParaRPr kumimoji="0"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10" name="Text Box 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485234" y="4689833"/>
            <a:ext cx="2669906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0" lang="zh-CN" altLang="en-US" sz="2800" b="1" dirty="0">
                <a:solidFill>
                  <a:srgbClr val="800000"/>
                </a:solidFill>
                <a:latin typeface="Arial" panose="020B0604020202020204" pitchFamily="34" charset="0"/>
              </a:rPr>
              <a:t>长平之</a:t>
            </a:r>
            <a:r>
              <a:rPr kumimoji="0" lang="zh-CN" altLang="en-US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战（前</a:t>
            </a:r>
            <a:r>
              <a:rPr kumimoji="0" lang="en-US" altLang="zh-CN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262-</a:t>
            </a:r>
            <a:r>
              <a:rPr kumimoji="0" lang="zh-CN" altLang="en-US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前</a:t>
            </a:r>
            <a:r>
              <a:rPr kumimoji="0" lang="en-US" altLang="zh-CN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260</a:t>
            </a:r>
            <a:r>
              <a:rPr kumimoji="0" lang="zh-CN" altLang="en-US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年）</a:t>
            </a:r>
            <a:endParaRPr kumimoji="0"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6047761" y="2863186"/>
            <a:ext cx="2302933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kumimoji="0" lang="zh-CN" altLang="en-US" sz="2800" b="1" dirty="0">
                <a:solidFill>
                  <a:srgbClr val="800000"/>
                </a:solidFill>
              </a:rPr>
              <a:t>魏、赵、齐</a:t>
            </a:r>
            <a:endParaRPr kumimoji="0"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6103614" y="3900132"/>
            <a:ext cx="2098689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0" lang="zh-CN" altLang="en-US" sz="2800" b="1" dirty="0">
                <a:solidFill>
                  <a:srgbClr val="800000"/>
                </a:solidFill>
              </a:rPr>
              <a:t>魏、韩</a:t>
            </a:r>
            <a:r>
              <a:rPr kumimoji="0" lang="zh-CN" altLang="en-US" sz="2800" b="1" dirty="0" smtClean="0">
                <a:solidFill>
                  <a:srgbClr val="800000"/>
                </a:solidFill>
              </a:rPr>
              <a:t>、</a:t>
            </a:r>
            <a:r>
              <a:rPr lang="zh-CN" altLang="en-US" sz="2800" b="1" dirty="0" smtClean="0">
                <a:solidFill>
                  <a:srgbClr val="800000"/>
                </a:solidFill>
              </a:rPr>
              <a:t>齐</a:t>
            </a:r>
            <a:endParaRPr kumimoji="0"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13" name="Text Box 53"/>
          <p:cNvSpPr txBox="1">
            <a:spLocks noChangeArrowheads="1"/>
          </p:cNvSpPr>
          <p:nvPr/>
        </p:nvSpPr>
        <p:spPr bwMode="auto">
          <a:xfrm>
            <a:off x="6417227" y="4921843"/>
            <a:ext cx="15367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kumimoji="0" lang="zh-CN" altLang="en-US" sz="2800" b="1" dirty="0">
                <a:solidFill>
                  <a:srgbClr val="800000"/>
                </a:solidFill>
              </a:rPr>
              <a:t>秦、赵</a:t>
            </a:r>
            <a:endParaRPr kumimoji="0"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14" name="Text Box 54"/>
          <p:cNvSpPr txBox="1">
            <a:spLocks noChangeArrowheads="1"/>
          </p:cNvSpPr>
          <p:nvPr/>
        </p:nvSpPr>
        <p:spPr bwMode="auto">
          <a:xfrm>
            <a:off x="8354547" y="2781300"/>
            <a:ext cx="220768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kumimoji="0" lang="en-US" altLang="zh-CN" sz="2800" b="1" dirty="0">
                <a:latin typeface="Arial" panose="020B0604020202020204" pitchFamily="34" charset="0"/>
              </a:rPr>
              <a:t> </a:t>
            </a:r>
            <a:r>
              <a:rPr kumimoji="0" lang="zh-CN" altLang="en-US" sz="2800" b="1" dirty="0">
                <a:latin typeface="Arial" panose="020B0604020202020204" pitchFamily="34" charset="0"/>
              </a:rPr>
              <a:t>围魏救赵</a:t>
            </a:r>
            <a:endParaRPr kumimoji="0"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8489003" y="3886484"/>
            <a:ext cx="1822449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kumimoji="0" lang="zh-CN" altLang="en-US" sz="2800" b="1" dirty="0">
                <a:latin typeface="Arial" panose="020B0604020202020204" pitchFamily="34" charset="0"/>
              </a:rPr>
              <a:t>减</a:t>
            </a:r>
            <a:r>
              <a:rPr kumimoji="0" lang="zh-CN" altLang="en-US" sz="2800" b="1" dirty="0" smtClean="0">
                <a:latin typeface="Arial" panose="020B0604020202020204" pitchFamily="34" charset="0"/>
              </a:rPr>
              <a:t>灶之计</a:t>
            </a:r>
            <a:endParaRPr kumimoji="0"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8477376" y="4921843"/>
            <a:ext cx="220768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kumimoji="0" lang="zh-CN" altLang="en-US" sz="2800" b="1" dirty="0">
                <a:latin typeface="Arial" panose="020B0604020202020204" pitchFamily="34" charset="0"/>
              </a:rPr>
              <a:t>纸上谈兵</a:t>
            </a:r>
            <a:endParaRPr kumimoji="0"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4037179" y="459405"/>
            <a:ext cx="3756660" cy="7067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zh-CN" altLang="en-US" sz="4000" b="1" dirty="0" smtClean="0">
                <a:solidFill>
                  <a:srgbClr val="FF0000"/>
                </a:solidFill>
                <a:latin typeface="+mj-ea"/>
                <a:ea typeface="+mj-ea"/>
                <a:cs typeface="宋体" panose="02010600030101010101" pitchFamily="2" charset="-122"/>
              </a:rPr>
              <a:t>合作探究（一）</a:t>
            </a:r>
            <a:endParaRPr kumimoji="0" lang="zh-CN" altLang="en-US" sz="4000" b="1" dirty="0" smtClean="0">
              <a:solidFill>
                <a:srgbClr val="FF0000"/>
              </a:solidFill>
              <a:latin typeface="+mj-ea"/>
              <a:ea typeface="+mj-ea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2"/>
          <p:cNvSpPr>
            <a:spLocks noGrp="1"/>
          </p:cNvSpPr>
          <p:nvPr>
            <p:ph type="title"/>
          </p:nvPr>
        </p:nvSpPr>
        <p:spPr>
          <a:xfrm>
            <a:off x="245660" y="457863"/>
            <a:ext cx="1965278" cy="470185"/>
          </a:xfrm>
        </p:spPr>
        <p:txBody>
          <a:bodyPr/>
          <a:lstStyle/>
          <a:p>
            <a:r>
              <a:rPr lang="zh-CN" altLang="en-US" dirty="0" smtClean="0">
                <a:latin typeface="隶书" panose="02010509060101010101" pitchFamily="49" charset="-122"/>
                <a:ea typeface="隶书" panose="02010509060101010101" pitchFamily="49" charset="-122"/>
              </a:rPr>
              <a:t>战国七雄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2555" y="797560"/>
            <a:ext cx="11946255" cy="52622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333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赵王</a:t>
            </a:r>
            <a:r>
              <a:rPr kumimoji="0" lang="zh-CN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……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闻秦反间之言，因使赵括代廉颇将以击秦</a:t>
            </a:r>
            <a:r>
              <a:rPr kumimoji="0" lang="zh-CN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……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赵括至，则出兵击秦军。秦军详败而走</a:t>
            </a:r>
            <a:r>
              <a:rPr kumimoji="0" lang="zh-CN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……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秦军射杀赵括。括军败，卒四十万人降武安君（白起）。</a:t>
            </a:r>
            <a:r>
              <a:rPr kumimoji="0" lang="zh-CN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……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（武安君）挟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（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xie)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诈而尽坑杀之，遣其小者二百四十人归赵。前后斩首虏四十五万人。赵人大震。</a:t>
            </a:r>
            <a:endParaRPr kumimoji="0" lang="zh-CN" sz="3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隶书" panose="02010509060101010101" pitchFamily="49" charset="-122"/>
              <a:ea typeface="隶书" panose="02010509060101010101" pitchFamily="49" charset="-122"/>
              <a:cs typeface="宋体" panose="02010600030101010101" pitchFamily="2" charset="-122"/>
            </a:endParaRPr>
          </a:p>
          <a:p>
            <a:pPr marL="0" marR="0" lvl="0" indent="3333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zh-CN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——【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西汉</a:t>
            </a:r>
            <a:r>
              <a:rPr kumimoji="0" lang="zh-CN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】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司马迁</a:t>
            </a:r>
            <a:r>
              <a:rPr kumimoji="0" lang="zh-CN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史记</a:t>
            </a:r>
            <a:r>
              <a:rPr kumimoji="0" lang="zh-CN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卷七十三</a:t>
            </a:r>
            <a:r>
              <a:rPr kumimoji="0" lang="zh-CN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白起王翦列传</a:t>
            </a:r>
            <a:r>
              <a:rPr kumimoji="0" lang="zh-CN" altLang="zh-CN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endParaRPr kumimoji="0" lang="zh-CN" altLang="zh-CN" sz="32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隶书" panose="02010509060101010101" pitchFamily="49" charset="-122"/>
              <a:ea typeface="隶书" panose="02010509060101010101" pitchFamily="49" charset="-122"/>
              <a:cs typeface="宋体" panose="02010600030101010101" pitchFamily="2" charset="-122"/>
            </a:endParaRPr>
          </a:p>
          <a:p>
            <a:pPr marL="0" marR="0" lvl="0" indent="3333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提问：</a:t>
            </a:r>
            <a:endParaRPr kumimoji="0" lang="zh-CN" sz="2400" b="1" i="0" u="none" strike="noStrike" cap="none" normalizeH="0" baseline="0" dirty="0" smtClean="0">
              <a:ln>
                <a:noFill/>
              </a:ln>
              <a:solidFill>
                <a:srgbClr val="82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3333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 smtClean="0">
                <a:solidFill>
                  <a:srgbClr val="82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）根据上述材料并结合教材内容，与春秋时期相比，战国时期的战争有哪些重要特点？</a:t>
            </a:r>
            <a:endParaRPr kumimoji="0" lang="zh-CN" altLang="en-US" sz="2400" b="1" i="0" u="none" strike="noStrike" cap="none" normalizeH="0" baseline="0" dirty="0" smtClean="0">
              <a:ln>
                <a:noFill/>
              </a:ln>
              <a:solidFill>
                <a:srgbClr val="82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3333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 smtClean="0">
                <a:solidFill>
                  <a:srgbClr val="82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）设想一下，当时的人们对连绵不断的战争会有什么样的想法？他们最渴望的是什么？（书上第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34</a:t>
            </a:r>
            <a:r>
              <a:rPr lang="zh-CN" altLang="en-US" sz="2400" b="1" dirty="0" smtClean="0">
                <a:solidFill>
                  <a:srgbClr val="82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页“问题思考”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0" lang="zh-CN" altLang="en-US" sz="2400" b="1" i="0" u="none" strike="noStrike" cap="none" normalizeH="0" baseline="0" dirty="0" smtClean="0">
              <a:ln>
                <a:noFill/>
              </a:ln>
              <a:solidFill>
                <a:srgbClr val="82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3333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 smtClean="0">
                <a:solidFill>
                  <a:srgbClr val="82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）你怎样评价战国时期兼并战争的影响？</a:t>
            </a:r>
            <a:endParaRPr kumimoji="0" lang="zh-CN" altLang="en-US" sz="2400" b="1" i="0" u="none" strike="noStrike" cap="none" normalizeH="0" baseline="0" dirty="0" smtClean="0">
              <a:ln>
                <a:noFill/>
              </a:ln>
              <a:solidFill>
                <a:srgbClr val="82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337193" y="110828"/>
            <a:ext cx="3756660" cy="70675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zh-CN" altLang="en-US" sz="4000" b="1" dirty="0" smtClean="0">
                <a:solidFill>
                  <a:srgbClr val="FF0000"/>
                </a:solidFill>
                <a:latin typeface="+mj-ea"/>
                <a:ea typeface="+mj-ea"/>
                <a:cs typeface="宋体" panose="02010600030101010101" pitchFamily="2" charset="-122"/>
              </a:rPr>
              <a:t>合作探究（二）</a:t>
            </a:r>
            <a:endParaRPr kumimoji="0" lang="zh-CN" altLang="en-US" sz="4000" b="1" dirty="0" smtClean="0">
              <a:solidFill>
                <a:srgbClr val="FF0000"/>
              </a:solidFill>
              <a:latin typeface="+mj-ea"/>
              <a:ea typeface="+mj-ea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11070" y="4440555"/>
            <a:ext cx="3826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规模大，参战兵力多</a:t>
            </a:r>
            <a:endParaRPr lang="zh-CN" altLang="en-US" sz="2400" b="1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57975" y="4440555"/>
            <a:ext cx="4389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交战区域广，持续时间长</a:t>
            </a:r>
            <a:endParaRPr lang="zh-CN" altLang="en-US" sz="2400" b="1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49215" y="5259070"/>
            <a:ext cx="7042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/>
                </a:solidFill>
                <a:latin typeface="+mj-ea"/>
                <a:ea typeface="+mj-ea"/>
              </a:rPr>
              <a:t>希望战争结束；渴望国家统一，和平、安定地生活</a:t>
            </a:r>
            <a:endParaRPr lang="zh-CN" altLang="en-US" sz="2400" b="1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11350" y="5926455"/>
            <a:ext cx="857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客观作用（促进政治改革、国家统一和民族交融）</a:t>
            </a:r>
            <a:endParaRPr lang="zh-CN" altLang="en-US" sz="2400" b="1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57975" y="5577205"/>
            <a:ext cx="5191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破坏性（生命财产损失，经济破坏）</a:t>
            </a:r>
            <a:endParaRPr lang="zh-CN" altLang="en-US" sz="2400" b="1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35171" y="2070246"/>
            <a:ext cx="521208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二：制度之变</a:t>
            </a:r>
            <a:endParaRPr lang="en-US" altLang="zh-CN" sz="6600" dirty="0" smtClean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6600" dirty="0" smtClean="0">
                <a:solidFill>
                  <a:srgbClr val="00589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（秦之变法）</a:t>
            </a:r>
            <a:endParaRPr lang="zh-CN" altLang="en-US" sz="6600" dirty="0">
              <a:solidFill>
                <a:srgbClr val="00589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TIMING" val="|6"/>
</p:tagLst>
</file>

<file path=ppt/tags/tag10.xml><?xml version="1.0" encoding="utf-8"?>
<p:tagLst xmlns:p="http://schemas.openxmlformats.org/presentationml/2006/main">
  <p:tag name="MH" val="20151107092852"/>
  <p:tag name="MH_LIBRARY" val="GRAPHIC"/>
  <p:tag name="MH_TYPE" val="Other"/>
  <p:tag name="MH_ORDER" val="4"/>
</p:tagLst>
</file>

<file path=ppt/tags/tag11.xml><?xml version="1.0" encoding="utf-8"?>
<p:tagLst xmlns:p="http://schemas.openxmlformats.org/presentationml/2006/main">
  <p:tag name="MH" val="20151107092852"/>
  <p:tag name="MH_LIBRARY" val="GRAPHIC"/>
  <p:tag name="MH_TYPE" val="Other"/>
  <p:tag name="MH_ORDER" val="4"/>
</p:tagLst>
</file>

<file path=ppt/tags/tag12.xml><?xml version="1.0" encoding="utf-8"?>
<p:tagLst xmlns:p="http://schemas.openxmlformats.org/presentationml/2006/main">
  <p:tag name="MH" val="20151107092852"/>
  <p:tag name="MH_LIBRARY" val="GRAPHIC"/>
  <p:tag name="MH_TYPE" val="SubTitle"/>
  <p:tag name="MH_ORDER" val="2"/>
</p:tagLst>
</file>

<file path=ppt/tags/tag13.xml><?xml version="1.0" encoding="utf-8"?>
<p:tagLst xmlns:p="http://schemas.openxmlformats.org/presentationml/2006/main">
  <p:tag name="MH" val="20151107092852"/>
  <p:tag name="MH_LIBRARY" val="GRAPHIC"/>
  <p:tag name="MH_TYPE" val="SubTitle"/>
  <p:tag name="MH_ORDER" val="2"/>
</p:tagLst>
</file>

<file path=ppt/tags/tag14.xml><?xml version="1.0" encoding="utf-8"?>
<p:tagLst xmlns:p="http://schemas.openxmlformats.org/presentationml/2006/main">
  <p:tag name="MH" val="20151107092852"/>
  <p:tag name="MH_LIBRARY" val="GRAPHIC"/>
  <p:tag name="MH_TYPE" val="SubTitle"/>
  <p:tag name="MH_ORDER" val="2"/>
</p:tagLst>
</file>

<file path=ppt/tags/tag15.xml><?xml version="1.0" encoding="utf-8"?>
<p:tagLst xmlns:p="http://schemas.openxmlformats.org/presentationml/2006/main">
  <p:tag name="MH" val="20151107092852"/>
  <p:tag name="MH_LIBRARY" val="GRAPHIC"/>
  <p:tag name="MH_TYPE" val="Other"/>
  <p:tag name="MH_ORDER" val="3"/>
</p:tagLst>
</file>

<file path=ppt/tags/tag16.xml><?xml version="1.0" encoding="utf-8"?>
<p:tagLst xmlns:p="http://schemas.openxmlformats.org/presentationml/2006/main">
  <p:tag name="MH" val="20151107092852"/>
  <p:tag name="MH_LIBRARY" val="GRAPHIC"/>
  <p:tag name="MH_TYPE" val="Other"/>
  <p:tag name="MH_ORDER" val="4"/>
</p:tagLst>
</file>

<file path=ppt/tags/tag17.xml><?xml version="1.0" encoding="utf-8"?>
<p:tagLst xmlns:p="http://schemas.openxmlformats.org/presentationml/2006/main">
  <p:tag name="MH" val="20151107092852"/>
  <p:tag name="MH_LIBRARY" val="GRAPHIC"/>
  <p:tag name="MH_TYPE" val="SubTitle"/>
  <p:tag name="MH_ORDER" val="2"/>
</p:tagLst>
</file>

<file path=ppt/tags/tag1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914*4826*1147*114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PLACING_PICTURE_USER_VIEWPORT" val="{&quot;height&quot;:7320,&quot;width&quot;:13020}"/>
</p:tagLst>
</file>

<file path=ppt/tags/tag3.xml><?xml version="1.0" encoding="utf-8"?>
<p:tagLst xmlns:p="http://schemas.openxmlformats.org/presentationml/2006/main">
  <p:tag name="KSO_WM_UNIT_PLACING_PICTURE_USER_VIEWPORT" val="{&quot;height&quot;:5315.2165528900487,&quot;width&quot;:6240.807171759453}"/>
</p:tagLst>
</file>

<file path=ppt/tags/tag4.xml><?xml version="1.0" encoding="utf-8"?>
<p:tagLst xmlns:p="http://schemas.openxmlformats.org/presentationml/2006/main">
  <p:tag name="KSO_WM_UNIT_PLACING_PICTURE_USER_VIEWPORT" val="{&quot;height&quot;:5493.819259640386,&quot;width&quot;:6564.192828240547}"/>
</p:tagLst>
</file>

<file path=ppt/tags/tag5.xml><?xml version="1.0" encoding="utf-8"?>
<p:tagLst xmlns:p="http://schemas.openxmlformats.org/presentationml/2006/main">
  <p:tag name="KSO_WM_UNIT_TABLE_BEAUTIFY" val="smartTable{fa0a975e-1484-48ae-9a1c-4ce05a22afe3}"/>
</p:tagLst>
</file>

<file path=ppt/tags/tag6.xml><?xml version="1.0" encoding="utf-8"?>
<p:tagLst xmlns:p="http://schemas.openxmlformats.org/presentationml/2006/main">
  <p:tag name="MH" val="20151107092852"/>
  <p:tag name="MH_LIBRARY" val="GRAPHIC"/>
  <p:tag name="MH_TYPE" val="Other"/>
  <p:tag name="MH_ORDER" val="1"/>
</p:tagLst>
</file>

<file path=ppt/tags/tag7.xml><?xml version="1.0" encoding="utf-8"?>
<p:tagLst xmlns:p="http://schemas.openxmlformats.org/presentationml/2006/main">
  <p:tag name="MH" val="20151107092852"/>
  <p:tag name="MH_LIBRARY" val="GRAPHIC"/>
  <p:tag name="MH_TYPE" val="Other"/>
  <p:tag name="MH_ORDER" val="1"/>
</p:tagLst>
</file>

<file path=ppt/tags/tag8.xml><?xml version="1.0" encoding="utf-8"?>
<p:tagLst xmlns:p="http://schemas.openxmlformats.org/presentationml/2006/main">
  <p:tag name="MH" val="20151107092852"/>
  <p:tag name="MH_LIBRARY" val="GRAPHIC"/>
  <p:tag name="MH_TYPE" val="Other"/>
  <p:tag name="MH_ORDER" val="1"/>
</p:tagLst>
</file>

<file path=ppt/tags/tag9.xml><?xml version="1.0" encoding="utf-8"?>
<p:tagLst xmlns:p="http://schemas.openxmlformats.org/presentationml/2006/main">
  <p:tag name="MH" val="20151107092852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1">
  <a:themeElements>
    <a:clrScheme name="自定义 174">
      <a:dk1>
        <a:srgbClr val="5F5F5F"/>
      </a:dk1>
      <a:lt1>
        <a:srgbClr val="FFFFFF"/>
      </a:lt1>
      <a:dk2>
        <a:srgbClr val="4D4D4D"/>
      </a:dk2>
      <a:lt2>
        <a:srgbClr val="FFFFFF"/>
      </a:lt2>
      <a:accent1>
        <a:srgbClr val="005897"/>
      </a:accent1>
      <a:accent2>
        <a:srgbClr val="0010A8"/>
      </a:accent2>
      <a:accent3>
        <a:srgbClr val="4A00AC"/>
      </a:accent3>
      <a:accent4>
        <a:srgbClr val="990059"/>
      </a:accent4>
      <a:accent5>
        <a:srgbClr val="9A34BE"/>
      </a:accent5>
      <a:accent6>
        <a:srgbClr val="A49400"/>
      </a:accent6>
      <a:hlink>
        <a:srgbClr val="994000"/>
      </a:hlink>
      <a:folHlink>
        <a:srgbClr val="D65900"/>
      </a:folHlink>
    </a:clrScheme>
    <a:fontScheme name="自定义 17">
      <a:majorFont>
        <a:latin typeface="Arial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A000520141202A08KPBG</Template>
  <TotalTime>0</TotalTime>
  <Words>2733</Words>
  <Application>WPS 演示</Application>
  <PresentationFormat>自定义</PresentationFormat>
  <Paragraphs>407</Paragraphs>
  <Slides>24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华文中宋</vt:lpstr>
      <vt:lpstr>微软雅黑</vt:lpstr>
      <vt:lpstr>华文隶书</vt:lpstr>
      <vt:lpstr>隶书</vt:lpstr>
      <vt:lpstr>黑体</vt:lpstr>
      <vt:lpstr>仿宋</vt:lpstr>
      <vt:lpstr>Times New Roman</vt:lpstr>
      <vt:lpstr>Calibri</vt:lpstr>
      <vt:lpstr>Arial Unicode MS</vt:lpstr>
      <vt:lpstr>Tahoma</vt:lpstr>
      <vt:lpstr>Open Sans</vt:lpstr>
      <vt:lpstr>Segoe Print</vt:lpstr>
      <vt:lpstr>Open Sans</vt:lpstr>
      <vt:lpstr>自定义设计方案</vt:lpstr>
      <vt:lpstr>主题1</vt:lpstr>
      <vt:lpstr>Office 主题</vt:lpstr>
      <vt:lpstr>PowerPoint 演示文稿</vt:lpstr>
      <vt:lpstr>PowerPoint 演示文稿</vt:lpstr>
      <vt:lpstr>PowerPoint 演示文稿</vt:lpstr>
      <vt:lpstr>PowerPoint 演示文稿</vt:lpstr>
      <vt:lpstr>春秋形势图 </vt:lpstr>
      <vt:lpstr>战国七雄</vt:lpstr>
      <vt:lpstr>战国七雄</vt:lpstr>
      <vt:lpstr>战国七雄</vt:lpstr>
      <vt:lpstr>PowerPoint 演示文稿</vt:lpstr>
      <vt:lpstr>阅读书本内容，整理知识点</vt:lpstr>
      <vt:lpstr>PowerPoint 演示文稿</vt:lpstr>
      <vt:lpstr>PowerPoint 演示文稿</vt:lpstr>
      <vt:lpstr>PowerPoint 演示文稿</vt:lpstr>
      <vt:lpstr>PowerPoint 演示文稿</vt:lpstr>
      <vt:lpstr>合作探究（四）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www.1ppt.com</dc:title>
  <dc:creator>www.1ppt.com</dc:creator>
  <cp:keywords>www.1ppt.com</cp:keywords>
  <cp:lastModifiedBy>影子</cp:lastModifiedBy>
  <cp:revision>118</cp:revision>
  <dcterms:created xsi:type="dcterms:W3CDTF">2015-07-07T01:32:00Z</dcterms:created>
  <dcterms:modified xsi:type="dcterms:W3CDTF">2021-02-17T08:26:31Z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