
<file path=[Content_Types].xml><?xml version="1.0" encoding="utf-8"?>
<Types xmlns="http://schemas.openxmlformats.org/package/2006/content-types">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1" r:id="rId3"/>
    <p:sldId id="413" r:id="rId5"/>
    <p:sldId id="414" r:id="rId6"/>
    <p:sldId id="415" r:id="rId7"/>
    <p:sldId id="416" r:id="rId8"/>
    <p:sldId id="418" r:id="rId9"/>
    <p:sldId id="421" r:id="rId10"/>
    <p:sldId id="422" r:id="rId11"/>
    <p:sldId id="423" r:id="rId12"/>
    <p:sldId id="424" r:id="rId13"/>
    <p:sldId id="425" r:id="rId14"/>
    <p:sldId id="429" r:id="rId15"/>
    <p:sldId id="428" r:id="rId16"/>
    <p:sldId id="426" r:id="rId17"/>
    <p:sldId id="43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FtpDown" initials="F" lastIdx="2" clrIdx="0"/>
  <p:cmAuthor id="3" name="cb nm" initials="c" lastIdx="1" clrIdx="0"/>
  <p:cmAuthor id="0" name="xkb1.com" initials="" lastIdx="1" clrIdx="0"/>
  <p:cmAuthor id="4"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05"/>
        <p:guide pos="380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p:cNvSpPr>
          <p:nvPr>
            <p:ph type="sldImg"/>
          </p:nvPr>
        </p:nvSpPr>
        <p:spPr/>
      </p:sp>
      <p:sp>
        <p:nvSpPr>
          <p:cNvPr id="4098" name="备注占位符 2"/>
          <p:cNvSpPr>
            <a:spLocks noGrp="1"/>
          </p:cNvSpPr>
          <p:nvPr>
            <p:ph type="body"/>
          </p:nvPr>
        </p:nvSpPr>
        <p:spPr/>
        <p:txBody>
          <a:bodyPr vert="horz" lIns="91440" tIns="45720" rIns="91440" bIns="45720" anchor="t"/>
          <a:lstStyle/>
          <a:p>
            <a:pPr lvl="0"/>
            <a:endParaRPr lang="zh-CN" altLang="en-US" dirty="0"/>
          </a:p>
        </p:txBody>
      </p:sp>
      <p:sp>
        <p:nvSpPr>
          <p:cNvPr id="4099"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0A7710-3D46-464B-821F-87DFD488B5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0950759-8D3C-4C29-9864-BC3EEA9D870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遇到什么困难，看出他们身上有哪些品质？</a:t>
            </a:r>
            <a:endParaRPr lang="zh-CN" altLang="en-US" dirty="0"/>
          </a:p>
        </p:txBody>
      </p:sp>
      <p:sp>
        <p:nvSpPr>
          <p:cNvPr id="4" name="灯片编号占位符 3"/>
          <p:cNvSpPr>
            <a:spLocks noGrp="1"/>
          </p:cNvSpPr>
          <p:nvPr>
            <p:ph type="sldNum" sz="quarter" idx="10"/>
          </p:nvPr>
        </p:nvSpPr>
        <p:spPr/>
        <p:txBody>
          <a:bodyPr/>
          <a:lstStyle/>
          <a:p>
            <a:fld id="{312BBEE9-5C3B-4C65-AFA9-EFF6999A26D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fld id="{AF67C572-0E80-48C2-9824-FC7601A1B93C}" type="slidenum">
              <a:rPr lang="en-US" altLang="zh-CN" smtClean="0"/>
            </a:fld>
            <a:endParaRPr lang="en-US" altLang="zh-CN" smtClean="0"/>
          </a:p>
        </p:txBody>
      </p:sp>
      <p:sp>
        <p:nvSpPr>
          <p:cNvPr id="82947" name="Rectangle 2"/>
          <p:cNvSpPr>
            <a:spLocks noGrp="1" noRot="1" noChangeAspect="1" noChangeArrowheads="1" noTextEdit="1"/>
          </p:cNvSpPr>
          <p:nvPr>
            <p:ph type="sldImg" idx="4294967295"/>
          </p:nvPr>
        </p:nvSpPr>
        <p:spPr>
          <a:ln>
            <a:miter lim="800000"/>
          </a:ln>
        </p:spPr>
      </p:sp>
      <p:sp>
        <p:nvSpPr>
          <p:cNvPr id="82948" name="Rectangle 3"/>
          <p:cNvSpPr>
            <a:spLocks noGrp="1" noChangeArrowheads="1"/>
          </p:cNvSpPr>
          <p:nvPr>
            <p:ph type="body" idx="4294967295"/>
          </p:nvPr>
        </p:nvSpPr>
        <p:spPr/>
        <p:txBody>
          <a:bodyPr/>
          <a:lstStyle/>
          <a:p>
            <a:pPr eaLnBrk="1" hangingPunct="1"/>
            <a:r>
              <a:rPr lang="zh-CN" altLang="en-US" dirty="0" smtClean="0"/>
              <a:t>就是拥有这些可贵的品质，使这些勇敢的航海家们不断航行，形成了一个中心</a:t>
            </a:r>
            <a:r>
              <a:rPr lang="en-US" altLang="zh-CN" dirty="0" smtClean="0"/>
              <a:t>……</a:t>
            </a:r>
            <a:endParaRPr lang="en-US" altLang="zh-CN" dirty="0" smtClean="0"/>
          </a:p>
          <a:p>
            <a:pPr eaLnBrk="1" hangingPunct="1"/>
            <a:r>
              <a:rPr lang="zh-CN" altLang="en-US" dirty="0" smtClean="0"/>
              <a:t>葡萄牙向东，西班牙向西。用时间轴加深我们的记忆</a:t>
            </a:r>
            <a:r>
              <a:rPr lang="en-US" altLang="zh-CN" dirty="0" smtClean="0"/>
              <a:t>.</a:t>
            </a:r>
            <a:r>
              <a:rPr lang="zh-CN" altLang="en-US" dirty="0" smtClean="0"/>
              <a:t>那这些航海家的航行对当时世界有着怎么的影响呢？</a:t>
            </a:r>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p:sp>
      <p:sp>
        <p:nvSpPr>
          <p:cNvPr id="73730" name="备注占位符 2"/>
          <p:cNvSpPr>
            <a:spLocks noGrp="1"/>
          </p:cNvSpPr>
          <p:nvPr>
            <p:ph type="body"/>
          </p:nvPr>
        </p:nvSpPr>
        <p:spPr/>
        <p:txBody>
          <a:bodyPr vert="horz" lIns="91440" tIns="45720" rIns="91440" bIns="45720" anchor="t"/>
          <a:lstStyle/>
          <a:p>
            <a:pPr lvl="0"/>
            <a:endParaRPr lang="zh-CN" altLang="en-US" dirty="0"/>
          </a:p>
        </p:txBody>
      </p:sp>
      <p:sp>
        <p:nvSpPr>
          <p:cNvPr id="73731" name="灯片编号占位符 3"/>
          <p:cNvSpPr>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a:t>
            </a:r>
            <a:r>
              <a:rPr lang="zh-CN" altLang="en-US" dirty="0" smtClean="0"/>
              <a:t>月</a:t>
            </a:r>
            <a:r>
              <a:rPr lang="en-US" altLang="zh-CN" dirty="0" smtClean="0"/>
              <a:t>12</a:t>
            </a:r>
            <a:r>
              <a:rPr lang="zh-CN" altLang="en-US" dirty="0" smtClean="0"/>
              <a:t>日，美洲国家的节日，纪念哥伦布登陆美洲。怎么评价一个历史人物？首先，坚持历史的唯物主义观，将历史人物放在特定的时代背景中，客观、全面的评价。</a:t>
            </a:r>
            <a:endParaRPr lang="en-US" altLang="zh-CN" dirty="0" smtClean="0"/>
          </a:p>
          <a:p>
            <a:r>
              <a:rPr lang="zh-CN" altLang="en-US" dirty="0" smtClean="0"/>
              <a:t>哥伦布虽然发现新大陆，但还是没能证明地圆学说，那最终是谁的船队实现了全球航行呢？</a:t>
            </a:r>
            <a:endParaRPr lang="zh-CN" altLang="en-US" dirty="0"/>
          </a:p>
        </p:txBody>
      </p:sp>
      <p:sp>
        <p:nvSpPr>
          <p:cNvPr id="4" name="灯片编号占位符 3"/>
          <p:cNvSpPr>
            <a:spLocks noGrp="1"/>
          </p:cNvSpPr>
          <p:nvPr>
            <p:ph type="sldNum" sz="quarter" idx="10"/>
          </p:nvPr>
        </p:nvSpPr>
        <p:spPr/>
        <p:txBody>
          <a:bodyPr/>
          <a:lstStyle/>
          <a:p>
            <a:fld id="{312BBEE9-5C3B-4C65-AFA9-EFF6999A26D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2"/>
            <a:ext cx="2743200" cy="365125"/>
          </a:xfr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4038601" y="6356352"/>
            <a:ext cx="4114800" cy="365125"/>
          </a:xfr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8610601" y="6356352"/>
            <a:ext cx="2743200" cy="365125"/>
          </a:xfrm>
        </p:spPr>
        <p:txBody>
          <a:bodyPr/>
          <a:lstStyle/>
          <a:p>
            <a:pPr lvl="0" eaLnBrk="1" hangingPunct="1">
              <a:buNone/>
            </a:pPr>
            <a:fld id="{9A0DB2DC-4C9A-4742-B13C-FB6460FD3503}" type="slidenum">
              <a:rPr lang="zh-CN" altLang="en-US" dirty="0">
                <a:latin typeface="Arial" panose="020B0604020202090204" pitchFamily="34" charset="0"/>
              </a:rPr>
            </a:fld>
            <a:endParaRPr lang="zh-CN" altLang="en-US" dirty="0">
              <a:latin typeface="Arial" panose="020B060402020209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050" name="Freeform 7"/>
          <p:cNvSpPr/>
          <p:nvPr userDrawn="1"/>
        </p:nvSpPr>
        <p:spPr>
          <a:xfrm>
            <a:off x="1009015" y="429895"/>
            <a:ext cx="10174605" cy="6001385"/>
          </a:xfrm>
          <a:custGeom>
            <a:avLst/>
            <a:gdLst/>
            <a:ahLst/>
            <a:cxnLst>
              <a:cxn ang="0">
                <a:pos x="7073837" y="3848931"/>
              </a:cxn>
              <a:cxn ang="0">
                <a:pos x="6403067" y="3271746"/>
              </a:cxn>
              <a:cxn ang="0">
                <a:pos x="6186888" y="3767279"/>
              </a:cxn>
              <a:cxn ang="0">
                <a:pos x="5613812" y="3432845"/>
              </a:cxn>
              <a:cxn ang="0">
                <a:pos x="6174652" y="3169785"/>
              </a:cxn>
              <a:cxn ang="0">
                <a:pos x="5438265" y="3007131"/>
              </a:cxn>
              <a:cxn ang="0">
                <a:pos x="6122093" y="2860114"/>
              </a:cxn>
              <a:cxn ang="0">
                <a:pos x="6374592" y="3033309"/>
              </a:cxn>
              <a:cxn ang="0">
                <a:pos x="5437306" y="3002959"/>
              </a:cxn>
              <a:cxn ang="0">
                <a:pos x="5666786" y="2607385"/>
              </a:cxn>
              <a:cxn ang="0">
                <a:pos x="6031786" y="1107686"/>
              </a:cxn>
              <a:cxn ang="0">
                <a:pos x="5940072" y="1787177"/>
              </a:cxn>
              <a:cxn ang="0">
                <a:pos x="6066433" y="1270928"/>
              </a:cxn>
              <a:cxn ang="0">
                <a:pos x="3062631" y="1358815"/>
              </a:cxn>
              <a:cxn ang="0">
                <a:pos x="2773563" y="891656"/>
              </a:cxn>
              <a:cxn ang="0">
                <a:pos x="1455911" y="800265"/>
              </a:cxn>
              <a:cxn ang="0">
                <a:pos x="1498732" y="1285606"/>
              </a:cxn>
              <a:cxn ang="0">
                <a:pos x="1884120" y="1100035"/>
              </a:cxn>
              <a:cxn ang="0">
                <a:pos x="1743423" y="1499727"/>
              </a:cxn>
              <a:cxn ang="0">
                <a:pos x="1490575" y="2044206"/>
              </a:cxn>
              <a:cxn ang="0">
                <a:pos x="1109266" y="2362329"/>
              </a:cxn>
              <a:cxn ang="0">
                <a:pos x="1517084" y="2709001"/>
              </a:cxn>
              <a:cxn ang="0">
                <a:pos x="2126772" y="2961867"/>
              </a:cxn>
              <a:cxn ang="0">
                <a:pos x="2450987" y="3208616"/>
              </a:cxn>
              <a:cxn ang="0">
                <a:pos x="1975879" y="3922352"/>
              </a:cxn>
              <a:cxn ang="0">
                <a:pos x="1890237" y="4464792"/>
              </a:cxn>
              <a:cxn ang="0">
                <a:pos x="1712837" y="3720467"/>
              </a:cxn>
              <a:cxn ang="0">
                <a:pos x="913513" y="2341936"/>
              </a:cxn>
              <a:cxn ang="0">
                <a:pos x="120307" y="1175487"/>
              </a:cxn>
              <a:cxn ang="0">
                <a:pos x="456756" y="722774"/>
              </a:cxn>
              <a:cxn ang="0">
                <a:pos x="4959372" y="133151"/>
              </a:cxn>
              <a:cxn ang="0">
                <a:pos x="5450774" y="443169"/>
              </a:cxn>
              <a:cxn ang="0">
                <a:pos x="6333665" y="524752"/>
              </a:cxn>
              <a:cxn ang="0">
                <a:pos x="6735350" y="628771"/>
              </a:cxn>
              <a:cxn ang="0">
                <a:pos x="6449888" y="1183539"/>
              </a:cxn>
              <a:cxn ang="0">
                <a:pos x="6111413" y="971422"/>
              </a:cxn>
              <a:cxn ang="0">
                <a:pos x="5834107" y="1815811"/>
              </a:cxn>
              <a:cxn ang="0">
                <a:pos x="5503788" y="2221690"/>
              </a:cxn>
              <a:cxn ang="0">
                <a:pos x="5187741" y="2354263"/>
              </a:cxn>
              <a:cxn ang="0">
                <a:pos x="4313005" y="2076879"/>
              </a:cxn>
              <a:cxn ang="0">
                <a:pos x="3992880" y="2295115"/>
              </a:cxn>
              <a:cxn ang="0">
                <a:pos x="4076480" y="2570459"/>
              </a:cxn>
              <a:cxn ang="0">
                <a:pos x="3815487" y="3849281"/>
              </a:cxn>
              <a:cxn ang="0">
                <a:pos x="3360787" y="2866200"/>
              </a:cxn>
              <a:cxn ang="0">
                <a:pos x="2842878" y="2172739"/>
              </a:cxn>
              <a:cxn ang="0">
                <a:pos x="3444386" y="1952464"/>
              </a:cxn>
              <a:cxn ang="0">
                <a:pos x="3750238" y="1658763"/>
              </a:cxn>
              <a:cxn ang="0">
                <a:pos x="3603429" y="1734228"/>
              </a:cxn>
              <a:cxn ang="0">
                <a:pos x="3434192" y="1758703"/>
              </a:cxn>
              <a:cxn ang="0">
                <a:pos x="3063091" y="1499675"/>
              </a:cxn>
              <a:cxn ang="0">
                <a:pos x="3589156" y="1069322"/>
              </a:cxn>
              <a:cxn ang="0">
                <a:pos x="3430113" y="1189658"/>
              </a:cxn>
              <a:cxn ang="0">
                <a:pos x="3711497" y="610415"/>
              </a:cxn>
              <a:cxn ang="0">
                <a:pos x="3976568" y="704236"/>
              </a:cxn>
              <a:cxn ang="0">
                <a:pos x="4156001" y="394219"/>
              </a:cxn>
              <a:cxn ang="0">
                <a:pos x="4484282" y="769503"/>
              </a:cxn>
              <a:cxn ang="0">
                <a:pos x="4675949" y="396258"/>
              </a:cxn>
              <a:cxn ang="0">
                <a:pos x="2375615" y="10711"/>
              </a:cxn>
              <a:cxn ang="0">
                <a:pos x="2793521" y="328995"/>
              </a:cxn>
              <a:cxn ang="0">
                <a:pos x="2520353" y="706447"/>
              </a:cxn>
              <a:cxn ang="0">
                <a:pos x="2157489" y="653399"/>
              </a:cxn>
              <a:cxn ang="0">
                <a:pos x="1947516" y="202497"/>
              </a:cxn>
            </a:cxnLst>
            <a:rect l="0" t="0" r="0" b="0"/>
            <a:pathLst>
              <a:path w="13179426" h="8675057">
                <a:moveTo>
                  <a:pt x="12865016" y="7333162"/>
                </a:moveTo>
                <a:cubicBezTo>
                  <a:pt x="12895065" y="7329423"/>
                  <a:pt x="12925114" y="7363068"/>
                  <a:pt x="12947651" y="7374283"/>
                </a:cubicBezTo>
                <a:cubicBezTo>
                  <a:pt x="12849991" y="7475217"/>
                  <a:pt x="12782381" y="7553722"/>
                  <a:pt x="12711014" y="7624750"/>
                </a:cubicBezTo>
                <a:cubicBezTo>
                  <a:pt x="12658428" y="7673348"/>
                  <a:pt x="12598330" y="7677086"/>
                  <a:pt x="12526963" y="7621012"/>
                </a:cubicBezTo>
                <a:cubicBezTo>
                  <a:pt x="12598330" y="7572414"/>
                  <a:pt x="12662184" y="7527554"/>
                  <a:pt x="12726039" y="7478956"/>
                </a:cubicBezTo>
                <a:cubicBezTo>
                  <a:pt x="12756088" y="7456526"/>
                  <a:pt x="12778625" y="7426619"/>
                  <a:pt x="12801161" y="7400451"/>
                </a:cubicBezTo>
                <a:cubicBezTo>
                  <a:pt x="12823698" y="7378021"/>
                  <a:pt x="12842479" y="7336900"/>
                  <a:pt x="12865016" y="7333162"/>
                </a:cubicBezTo>
                <a:close/>
                <a:moveTo>
                  <a:pt x="13007087" y="7077011"/>
                </a:moveTo>
                <a:cubicBezTo>
                  <a:pt x="13040805" y="7163559"/>
                  <a:pt x="13119482" y="7088300"/>
                  <a:pt x="13179426" y="7133456"/>
                </a:cubicBezTo>
                <a:cubicBezTo>
                  <a:pt x="13119482" y="7212478"/>
                  <a:pt x="13059538" y="7291500"/>
                  <a:pt x="12992101" y="7381811"/>
                </a:cubicBezTo>
                <a:cubicBezTo>
                  <a:pt x="12995847" y="7272685"/>
                  <a:pt x="13003341" y="7174848"/>
                  <a:pt x="13007087" y="7077011"/>
                </a:cubicBezTo>
                <a:close/>
                <a:moveTo>
                  <a:pt x="7806760" y="5948298"/>
                </a:moveTo>
                <a:cubicBezTo>
                  <a:pt x="7881938" y="6233150"/>
                  <a:pt x="7727823" y="6461781"/>
                  <a:pt x="7667680" y="6709152"/>
                </a:cubicBezTo>
                <a:cubicBezTo>
                  <a:pt x="7656404" y="6712900"/>
                  <a:pt x="7648886" y="6712900"/>
                  <a:pt x="7637609" y="6716648"/>
                </a:cubicBezTo>
                <a:cubicBezTo>
                  <a:pt x="7615056" y="6682916"/>
                  <a:pt x="7581226" y="6649183"/>
                  <a:pt x="7577467" y="6615451"/>
                </a:cubicBezTo>
                <a:cubicBezTo>
                  <a:pt x="7569949" y="6529246"/>
                  <a:pt x="7554913" y="6439293"/>
                  <a:pt x="7600020" y="6353088"/>
                </a:cubicBezTo>
                <a:cubicBezTo>
                  <a:pt x="7615056" y="6323103"/>
                  <a:pt x="7600020" y="6274378"/>
                  <a:pt x="7596261" y="6236898"/>
                </a:cubicBezTo>
                <a:cubicBezTo>
                  <a:pt x="7596261" y="6218158"/>
                  <a:pt x="7592502" y="6195669"/>
                  <a:pt x="7600020" y="6184425"/>
                </a:cubicBezTo>
                <a:cubicBezTo>
                  <a:pt x="7660163" y="6113212"/>
                  <a:pt x="7720305" y="6041999"/>
                  <a:pt x="7780448" y="5974535"/>
                </a:cubicBezTo>
                <a:cubicBezTo>
                  <a:pt x="7784207" y="5967038"/>
                  <a:pt x="7795483" y="5959542"/>
                  <a:pt x="7806760" y="5948298"/>
                </a:cubicBezTo>
                <a:close/>
                <a:moveTo>
                  <a:pt x="11634951" y="5689536"/>
                </a:moveTo>
                <a:cubicBezTo>
                  <a:pt x="11687451" y="5809521"/>
                  <a:pt x="11724951" y="5914508"/>
                  <a:pt x="11773701" y="6015745"/>
                </a:cubicBezTo>
                <a:cubicBezTo>
                  <a:pt x="11788701" y="6049491"/>
                  <a:pt x="11811201" y="6090735"/>
                  <a:pt x="11841201" y="6105733"/>
                </a:cubicBezTo>
                <a:cubicBezTo>
                  <a:pt x="11919951" y="6143229"/>
                  <a:pt x="11949951" y="6199471"/>
                  <a:pt x="11953701" y="6281961"/>
                </a:cubicBezTo>
                <a:cubicBezTo>
                  <a:pt x="11957451" y="6308208"/>
                  <a:pt x="11972451" y="6338204"/>
                  <a:pt x="11987451" y="6364451"/>
                </a:cubicBezTo>
                <a:cubicBezTo>
                  <a:pt x="12017451" y="6413194"/>
                  <a:pt x="12051201" y="6458189"/>
                  <a:pt x="12088701" y="6499433"/>
                </a:cubicBezTo>
                <a:cubicBezTo>
                  <a:pt x="12141201" y="6563175"/>
                  <a:pt x="12126201" y="6623168"/>
                  <a:pt x="12092451" y="6686910"/>
                </a:cubicBezTo>
                <a:cubicBezTo>
                  <a:pt x="12013701" y="6825642"/>
                  <a:pt x="11938701" y="6964374"/>
                  <a:pt x="11856201" y="7099357"/>
                </a:cubicBezTo>
                <a:cubicBezTo>
                  <a:pt x="11792451" y="7196845"/>
                  <a:pt x="11574951" y="7264336"/>
                  <a:pt x="11462451" y="7234340"/>
                </a:cubicBezTo>
                <a:cubicBezTo>
                  <a:pt x="11454951" y="7234340"/>
                  <a:pt x="11443701" y="7230591"/>
                  <a:pt x="11436201" y="7223091"/>
                </a:cubicBezTo>
                <a:cubicBezTo>
                  <a:pt x="11406201" y="7174348"/>
                  <a:pt x="11376201" y="7125604"/>
                  <a:pt x="11346201" y="7076860"/>
                </a:cubicBezTo>
                <a:cubicBezTo>
                  <a:pt x="11334951" y="7088109"/>
                  <a:pt x="11319951" y="7095608"/>
                  <a:pt x="11304951" y="7103107"/>
                </a:cubicBezTo>
                <a:cubicBezTo>
                  <a:pt x="11327451" y="7043114"/>
                  <a:pt x="11353701" y="6983122"/>
                  <a:pt x="11376201" y="6926879"/>
                </a:cubicBezTo>
                <a:cubicBezTo>
                  <a:pt x="11368701" y="6919380"/>
                  <a:pt x="11364951" y="6915631"/>
                  <a:pt x="11357451" y="6908131"/>
                </a:cubicBezTo>
                <a:cubicBezTo>
                  <a:pt x="11316201" y="6960625"/>
                  <a:pt x="11274951" y="7013118"/>
                  <a:pt x="11226201" y="7076860"/>
                </a:cubicBezTo>
                <a:cubicBezTo>
                  <a:pt x="11203701" y="7016868"/>
                  <a:pt x="11196201" y="6983122"/>
                  <a:pt x="11177451" y="6949376"/>
                </a:cubicBezTo>
                <a:cubicBezTo>
                  <a:pt x="11128701" y="6844390"/>
                  <a:pt x="10982451" y="6810644"/>
                  <a:pt x="10884951" y="6870636"/>
                </a:cubicBezTo>
                <a:cubicBezTo>
                  <a:pt x="10806201" y="6919380"/>
                  <a:pt x="10727451" y="6971873"/>
                  <a:pt x="10644951" y="7009369"/>
                </a:cubicBezTo>
                <a:cubicBezTo>
                  <a:pt x="10584951" y="7035615"/>
                  <a:pt x="10517451" y="7043114"/>
                  <a:pt x="10457451" y="7061862"/>
                </a:cubicBezTo>
                <a:cubicBezTo>
                  <a:pt x="10419951" y="7073111"/>
                  <a:pt x="10389951" y="7099357"/>
                  <a:pt x="10367451" y="7110606"/>
                </a:cubicBezTo>
                <a:cubicBezTo>
                  <a:pt x="10266201" y="7099357"/>
                  <a:pt x="10251201" y="7035615"/>
                  <a:pt x="10254951" y="6953126"/>
                </a:cubicBezTo>
                <a:cubicBezTo>
                  <a:pt x="10258701" y="6863137"/>
                  <a:pt x="10236201" y="6769399"/>
                  <a:pt x="10236201" y="6679411"/>
                </a:cubicBezTo>
                <a:cubicBezTo>
                  <a:pt x="10236201" y="6581923"/>
                  <a:pt x="10247451" y="6480686"/>
                  <a:pt x="10262451" y="6383198"/>
                </a:cubicBezTo>
                <a:cubicBezTo>
                  <a:pt x="10266201" y="6353202"/>
                  <a:pt x="10296201" y="6326955"/>
                  <a:pt x="10322451" y="6311957"/>
                </a:cubicBezTo>
                <a:cubicBezTo>
                  <a:pt x="10341201" y="6300709"/>
                  <a:pt x="10371201" y="6315707"/>
                  <a:pt x="10397451" y="6315707"/>
                </a:cubicBezTo>
                <a:cubicBezTo>
                  <a:pt x="10412451" y="6315707"/>
                  <a:pt x="10431201" y="6311957"/>
                  <a:pt x="10446201" y="6308208"/>
                </a:cubicBezTo>
                <a:cubicBezTo>
                  <a:pt x="10461201" y="6300709"/>
                  <a:pt x="10472451" y="6289460"/>
                  <a:pt x="10491201" y="6281961"/>
                </a:cubicBezTo>
                <a:cubicBezTo>
                  <a:pt x="10517451" y="6274462"/>
                  <a:pt x="10558701" y="6281961"/>
                  <a:pt x="10569951" y="6266963"/>
                </a:cubicBezTo>
                <a:cubicBezTo>
                  <a:pt x="10599951" y="6218219"/>
                  <a:pt x="10622451" y="6165726"/>
                  <a:pt x="10648701" y="6113232"/>
                </a:cubicBezTo>
                <a:cubicBezTo>
                  <a:pt x="10656201" y="6094485"/>
                  <a:pt x="10667451" y="6071988"/>
                  <a:pt x="10682451" y="6056990"/>
                </a:cubicBezTo>
                <a:cubicBezTo>
                  <a:pt x="10712451" y="6023244"/>
                  <a:pt x="10749951" y="5993248"/>
                  <a:pt x="10787451" y="5967001"/>
                </a:cubicBezTo>
                <a:cubicBezTo>
                  <a:pt x="10802451" y="5955752"/>
                  <a:pt x="10824951" y="5948253"/>
                  <a:pt x="10847451" y="5948253"/>
                </a:cubicBezTo>
                <a:cubicBezTo>
                  <a:pt x="10907451" y="5944504"/>
                  <a:pt x="10967451" y="5948253"/>
                  <a:pt x="11038701" y="5948253"/>
                </a:cubicBezTo>
                <a:cubicBezTo>
                  <a:pt x="11016201" y="5895760"/>
                  <a:pt x="10997451" y="5854515"/>
                  <a:pt x="10971201" y="5802022"/>
                </a:cubicBezTo>
                <a:cubicBezTo>
                  <a:pt x="11094951" y="5708284"/>
                  <a:pt x="11218701" y="5749529"/>
                  <a:pt x="11353701" y="5828269"/>
                </a:cubicBezTo>
                <a:cubicBezTo>
                  <a:pt x="11289951" y="5967001"/>
                  <a:pt x="11417451" y="5996997"/>
                  <a:pt x="11499951" y="6045741"/>
                </a:cubicBezTo>
                <a:cubicBezTo>
                  <a:pt x="11529951" y="6064489"/>
                  <a:pt x="11582451" y="6045741"/>
                  <a:pt x="11638701" y="6041991"/>
                </a:cubicBezTo>
                <a:cubicBezTo>
                  <a:pt x="11556201" y="5918257"/>
                  <a:pt x="11559951" y="5817020"/>
                  <a:pt x="11634951" y="5689536"/>
                </a:cubicBezTo>
                <a:close/>
                <a:moveTo>
                  <a:pt x="9997900" y="5521527"/>
                </a:moveTo>
                <a:lnTo>
                  <a:pt x="10004426" y="5525447"/>
                </a:lnTo>
                <a:lnTo>
                  <a:pt x="10003617" y="5526256"/>
                </a:lnTo>
                <a:lnTo>
                  <a:pt x="10003942" y="5527559"/>
                </a:lnTo>
                <a:lnTo>
                  <a:pt x="10001297" y="5528572"/>
                </a:lnTo>
                <a:lnTo>
                  <a:pt x="10000670" y="5529198"/>
                </a:lnTo>
                <a:lnTo>
                  <a:pt x="10000548" y="5528859"/>
                </a:lnTo>
                <a:lnTo>
                  <a:pt x="9999663" y="5529198"/>
                </a:lnTo>
                <a:lnTo>
                  <a:pt x="10000403" y="5528458"/>
                </a:lnTo>
                <a:cubicBezTo>
                  <a:pt x="9999489" y="5526201"/>
                  <a:pt x="9998654" y="5523883"/>
                  <a:pt x="9997900" y="5521527"/>
                </a:cubicBezTo>
                <a:close/>
                <a:moveTo>
                  <a:pt x="10115475" y="5498066"/>
                </a:moveTo>
                <a:cubicBezTo>
                  <a:pt x="10224489" y="5494724"/>
                  <a:pt x="10316623" y="5565783"/>
                  <a:pt x="10423526" y="5630509"/>
                </a:cubicBezTo>
                <a:cubicBezTo>
                  <a:pt x="10307245" y="5630509"/>
                  <a:pt x="10209719" y="5653023"/>
                  <a:pt x="10130948" y="5562969"/>
                </a:cubicBezTo>
                <a:cubicBezTo>
                  <a:pt x="10097189" y="5525446"/>
                  <a:pt x="10078434" y="5536703"/>
                  <a:pt x="10044675" y="5577978"/>
                </a:cubicBezTo>
                <a:cubicBezTo>
                  <a:pt x="10037173" y="5585482"/>
                  <a:pt x="10025920" y="5581730"/>
                  <a:pt x="10018418" y="5585482"/>
                </a:cubicBezTo>
                <a:lnTo>
                  <a:pt x="10003942" y="5527559"/>
                </a:lnTo>
                <a:cubicBezTo>
                  <a:pt x="10043457" y="5507947"/>
                  <a:pt x="10080343" y="5499143"/>
                  <a:pt x="10115475" y="5498066"/>
                </a:cubicBezTo>
                <a:close/>
                <a:moveTo>
                  <a:pt x="11178430" y="5157723"/>
                </a:moveTo>
                <a:cubicBezTo>
                  <a:pt x="11204639" y="5191442"/>
                  <a:pt x="11227105" y="5228907"/>
                  <a:pt x="11257058" y="5258879"/>
                </a:cubicBezTo>
                <a:cubicBezTo>
                  <a:pt x="11287012" y="5288851"/>
                  <a:pt x="11328199" y="5296344"/>
                  <a:pt x="11369385" y="5266372"/>
                </a:cubicBezTo>
                <a:cubicBezTo>
                  <a:pt x="11376873" y="5258879"/>
                  <a:pt x="11395595" y="5255132"/>
                  <a:pt x="11403083" y="5258879"/>
                </a:cubicBezTo>
                <a:cubicBezTo>
                  <a:pt x="11552852" y="5307583"/>
                  <a:pt x="11725086" y="5277611"/>
                  <a:pt x="11856134" y="5401246"/>
                </a:cubicBezTo>
                <a:cubicBezTo>
                  <a:pt x="11893576" y="5434964"/>
                  <a:pt x="11927274" y="5434964"/>
                  <a:pt x="11912297" y="5498655"/>
                </a:cubicBezTo>
                <a:cubicBezTo>
                  <a:pt x="11901065" y="5539866"/>
                  <a:pt x="11916042" y="5588571"/>
                  <a:pt x="11972205" y="5607303"/>
                </a:cubicBezTo>
                <a:cubicBezTo>
                  <a:pt x="11994670" y="5611050"/>
                  <a:pt x="12017136" y="5626036"/>
                  <a:pt x="12039601" y="5637275"/>
                </a:cubicBezTo>
                <a:cubicBezTo>
                  <a:pt x="12024624" y="5667247"/>
                  <a:pt x="12009647" y="5689726"/>
                  <a:pt x="11998415" y="5719698"/>
                </a:cubicBezTo>
                <a:cubicBezTo>
                  <a:pt x="11972205" y="5693473"/>
                  <a:pt x="11953484" y="5670994"/>
                  <a:pt x="11931019" y="5644768"/>
                </a:cubicBezTo>
                <a:cubicBezTo>
                  <a:pt x="11916042" y="5667247"/>
                  <a:pt x="11901065" y="5682233"/>
                  <a:pt x="11889832" y="5700966"/>
                </a:cubicBezTo>
                <a:cubicBezTo>
                  <a:pt x="11931019" y="5577331"/>
                  <a:pt x="11852390" y="5539866"/>
                  <a:pt x="11755040" y="5509894"/>
                </a:cubicBezTo>
                <a:cubicBezTo>
                  <a:pt x="11740063" y="5532373"/>
                  <a:pt x="11728831" y="5558599"/>
                  <a:pt x="11721342" y="5577331"/>
                </a:cubicBezTo>
                <a:cubicBezTo>
                  <a:pt x="11612760" y="5618543"/>
                  <a:pt x="11534131" y="5543613"/>
                  <a:pt x="11448014" y="5509894"/>
                </a:cubicBezTo>
                <a:cubicBezTo>
                  <a:pt x="11429293" y="5502401"/>
                  <a:pt x="11425548" y="5457443"/>
                  <a:pt x="11410572" y="5423725"/>
                </a:cubicBezTo>
                <a:cubicBezTo>
                  <a:pt x="11245826" y="5449950"/>
                  <a:pt x="11215872" y="5273865"/>
                  <a:pt x="11099801" y="5198935"/>
                </a:cubicBezTo>
                <a:cubicBezTo>
                  <a:pt x="11137243" y="5180202"/>
                  <a:pt x="11159709" y="5168963"/>
                  <a:pt x="11178430" y="5157723"/>
                </a:cubicBezTo>
                <a:close/>
                <a:moveTo>
                  <a:pt x="9790326" y="4846573"/>
                </a:moveTo>
                <a:cubicBezTo>
                  <a:pt x="9903010" y="4861576"/>
                  <a:pt x="9914279" y="4940340"/>
                  <a:pt x="9914279" y="5030357"/>
                </a:cubicBezTo>
                <a:cubicBezTo>
                  <a:pt x="9914279" y="5056612"/>
                  <a:pt x="9929303" y="5082866"/>
                  <a:pt x="9936816" y="5112872"/>
                </a:cubicBezTo>
                <a:cubicBezTo>
                  <a:pt x="9951840" y="5165382"/>
                  <a:pt x="9966865" y="5217891"/>
                  <a:pt x="9985646" y="5277902"/>
                </a:cubicBezTo>
                <a:cubicBezTo>
                  <a:pt x="9951840" y="5285403"/>
                  <a:pt x="9936816" y="5289154"/>
                  <a:pt x="9918035" y="5292905"/>
                </a:cubicBezTo>
                <a:cubicBezTo>
                  <a:pt x="9903010" y="5367919"/>
                  <a:pt x="9910523" y="5431680"/>
                  <a:pt x="9974377" y="5480439"/>
                </a:cubicBezTo>
                <a:cubicBezTo>
                  <a:pt x="9987401" y="5486942"/>
                  <a:pt x="9991958" y="5504717"/>
                  <a:pt x="9997900" y="5521527"/>
                </a:cubicBezTo>
                <a:cubicBezTo>
                  <a:pt x="9958988" y="5500076"/>
                  <a:pt x="9922303" y="5474664"/>
                  <a:pt x="9865449" y="5439182"/>
                </a:cubicBezTo>
                <a:cubicBezTo>
                  <a:pt x="9846668" y="5251647"/>
                  <a:pt x="9688910" y="5109121"/>
                  <a:pt x="9583738" y="4936590"/>
                </a:cubicBezTo>
                <a:cubicBezTo>
                  <a:pt x="9711447" y="4891581"/>
                  <a:pt x="9722716" y="5052861"/>
                  <a:pt x="9820375" y="5052861"/>
                </a:cubicBezTo>
                <a:cubicBezTo>
                  <a:pt x="9812863" y="4985349"/>
                  <a:pt x="9801595" y="4917836"/>
                  <a:pt x="9790326" y="4846573"/>
                </a:cubicBezTo>
                <a:close/>
                <a:moveTo>
                  <a:pt x="10419858" y="4794186"/>
                </a:moveTo>
                <a:cubicBezTo>
                  <a:pt x="10419858" y="4805424"/>
                  <a:pt x="10423608" y="4824154"/>
                  <a:pt x="10427358" y="4846631"/>
                </a:cubicBezTo>
                <a:cubicBezTo>
                  <a:pt x="10442357" y="4839139"/>
                  <a:pt x="10453606" y="4831647"/>
                  <a:pt x="10464856" y="4824154"/>
                </a:cubicBezTo>
                <a:cubicBezTo>
                  <a:pt x="10547351" y="4839139"/>
                  <a:pt x="10513603" y="5093870"/>
                  <a:pt x="10401110" y="5314886"/>
                </a:cubicBezTo>
                <a:cubicBezTo>
                  <a:pt x="10341113" y="5314886"/>
                  <a:pt x="10281117" y="5314886"/>
                  <a:pt x="10206121" y="5314886"/>
                </a:cubicBezTo>
                <a:cubicBezTo>
                  <a:pt x="10281117" y="5191267"/>
                  <a:pt x="10161123" y="5165044"/>
                  <a:pt x="10112376" y="5123838"/>
                </a:cubicBezTo>
                <a:cubicBezTo>
                  <a:pt x="10221120" y="5007711"/>
                  <a:pt x="10318614" y="4899075"/>
                  <a:pt x="10419858" y="4794186"/>
                </a:cubicBezTo>
                <a:close/>
                <a:moveTo>
                  <a:pt x="3129860" y="2795523"/>
                </a:moveTo>
                <a:cubicBezTo>
                  <a:pt x="3021272" y="2873937"/>
                  <a:pt x="2908939" y="2952350"/>
                  <a:pt x="2800350" y="3034498"/>
                </a:cubicBezTo>
                <a:cubicBezTo>
                  <a:pt x="2804095" y="3041966"/>
                  <a:pt x="2811583" y="3049434"/>
                  <a:pt x="2819072" y="3060636"/>
                </a:cubicBezTo>
                <a:cubicBezTo>
                  <a:pt x="2946383" y="3000892"/>
                  <a:pt x="3036250" y="2896341"/>
                  <a:pt x="3144838" y="2814193"/>
                </a:cubicBezTo>
                <a:cubicBezTo>
                  <a:pt x="3141094" y="2806725"/>
                  <a:pt x="3137349" y="2799257"/>
                  <a:pt x="3129860" y="2795523"/>
                </a:cubicBezTo>
                <a:close/>
                <a:moveTo>
                  <a:pt x="5500121" y="2247836"/>
                </a:moveTo>
                <a:cubicBezTo>
                  <a:pt x="5500121" y="2296504"/>
                  <a:pt x="5503863" y="2345171"/>
                  <a:pt x="5500121" y="2390095"/>
                </a:cubicBezTo>
                <a:cubicBezTo>
                  <a:pt x="5500121" y="2412557"/>
                  <a:pt x="5485153" y="2442506"/>
                  <a:pt x="5470185" y="2449994"/>
                </a:cubicBezTo>
                <a:cubicBezTo>
                  <a:pt x="5429024" y="2472456"/>
                  <a:pt x="5380378" y="2483687"/>
                  <a:pt x="5335475" y="2498661"/>
                </a:cubicBezTo>
                <a:cubicBezTo>
                  <a:pt x="5294313" y="2330197"/>
                  <a:pt x="5346701" y="2251580"/>
                  <a:pt x="5500121" y="2247836"/>
                </a:cubicBezTo>
                <a:close/>
                <a:moveTo>
                  <a:pt x="11091005" y="2036698"/>
                </a:moveTo>
                <a:cubicBezTo>
                  <a:pt x="11124733" y="2100480"/>
                  <a:pt x="11147218" y="2156758"/>
                  <a:pt x="11180946" y="2209284"/>
                </a:cubicBezTo>
                <a:cubicBezTo>
                  <a:pt x="11218421" y="2265563"/>
                  <a:pt x="11263392" y="2314337"/>
                  <a:pt x="11300867" y="2359360"/>
                </a:cubicBezTo>
                <a:cubicBezTo>
                  <a:pt x="11274634" y="2378119"/>
                  <a:pt x="11240906" y="2389375"/>
                  <a:pt x="11237159" y="2404382"/>
                </a:cubicBezTo>
                <a:cubicBezTo>
                  <a:pt x="11225916" y="2456909"/>
                  <a:pt x="11207178" y="2513187"/>
                  <a:pt x="11274634" y="2543202"/>
                </a:cubicBezTo>
                <a:cubicBezTo>
                  <a:pt x="11210926" y="2636999"/>
                  <a:pt x="11315857" y="2734548"/>
                  <a:pt x="11439526" y="2723292"/>
                </a:cubicBezTo>
                <a:cubicBezTo>
                  <a:pt x="11379565" y="2798330"/>
                  <a:pt x="11345837" y="2813337"/>
                  <a:pt x="11285877" y="2783322"/>
                </a:cubicBezTo>
                <a:cubicBezTo>
                  <a:pt x="11252149" y="2865864"/>
                  <a:pt x="11240906" y="2937149"/>
                  <a:pt x="11357080" y="2967164"/>
                </a:cubicBezTo>
                <a:cubicBezTo>
                  <a:pt x="11330847" y="2993428"/>
                  <a:pt x="11312110" y="3012187"/>
                  <a:pt x="11293372" y="3030947"/>
                </a:cubicBezTo>
                <a:cubicBezTo>
                  <a:pt x="11353333" y="3120991"/>
                  <a:pt x="11353333" y="3120991"/>
                  <a:pt x="11330847" y="3192277"/>
                </a:cubicBezTo>
                <a:cubicBezTo>
                  <a:pt x="11327100" y="3196029"/>
                  <a:pt x="11323352" y="3199781"/>
                  <a:pt x="11319605" y="3199781"/>
                </a:cubicBezTo>
                <a:cubicBezTo>
                  <a:pt x="11188441" y="3244804"/>
                  <a:pt x="11061024" y="3289826"/>
                  <a:pt x="10922365" y="3286074"/>
                </a:cubicBezTo>
                <a:cubicBezTo>
                  <a:pt x="10873647" y="3286074"/>
                  <a:pt x="10802444" y="3319841"/>
                  <a:pt x="10828677" y="3409886"/>
                </a:cubicBezTo>
                <a:cubicBezTo>
                  <a:pt x="10798696" y="3409886"/>
                  <a:pt x="10776211" y="3409886"/>
                  <a:pt x="10757474" y="3409886"/>
                </a:cubicBezTo>
                <a:cubicBezTo>
                  <a:pt x="10757474" y="3398631"/>
                  <a:pt x="10753726" y="3391127"/>
                  <a:pt x="10757474" y="3387375"/>
                </a:cubicBezTo>
                <a:cubicBezTo>
                  <a:pt x="10809939" y="3293578"/>
                  <a:pt x="10892385" y="3252307"/>
                  <a:pt x="10986074" y="3214788"/>
                </a:cubicBezTo>
                <a:cubicBezTo>
                  <a:pt x="11008559" y="3207285"/>
                  <a:pt x="11031044" y="3192277"/>
                  <a:pt x="11053529" y="3177270"/>
                </a:cubicBezTo>
                <a:cubicBezTo>
                  <a:pt x="11098500" y="3147255"/>
                  <a:pt x="11139723" y="3117240"/>
                  <a:pt x="11184693" y="3098480"/>
                </a:cubicBezTo>
                <a:cubicBezTo>
                  <a:pt x="11244654" y="3015939"/>
                  <a:pt x="11203431" y="2937149"/>
                  <a:pt x="11173451" y="2854608"/>
                </a:cubicBezTo>
                <a:cubicBezTo>
                  <a:pt x="11165955" y="2832096"/>
                  <a:pt x="11169703" y="2794578"/>
                  <a:pt x="11184693" y="2775819"/>
                </a:cubicBezTo>
                <a:cubicBezTo>
                  <a:pt x="11218421" y="2727044"/>
                  <a:pt x="11214674" y="2689525"/>
                  <a:pt x="11192188" y="2636999"/>
                </a:cubicBezTo>
                <a:cubicBezTo>
                  <a:pt x="11173451" y="2591976"/>
                  <a:pt x="11162208" y="2535698"/>
                  <a:pt x="11177198" y="2490676"/>
                </a:cubicBezTo>
                <a:cubicBezTo>
                  <a:pt x="11192188" y="2430646"/>
                  <a:pt x="11177198" y="2385623"/>
                  <a:pt x="11154713" y="2336849"/>
                </a:cubicBezTo>
                <a:cubicBezTo>
                  <a:pt x="11124733" y="2261811"/>
                  <a:pt x="11094752" y="2183021"/>
                  <a:pt x="11068519" y="2104232"/>
                </a:cubicBezTo>
                <a:cubicBezTo>
                  <a:pt x="11064772" y="2085473"/>
                  <a:pt x="11083510" y="2059209"/>
                  <a:pt x="11091005" y="2036698"/>
                </a:cubicBezTo>
                <a:close/>
                <a:moveTo>
                  <a:pt x="5575107" y="1992248"/>
                </a:moveTo>
                <a:cubicBezTo>
                  <a:pt x="5571351" y="2014746"/>
                  <a:pt x="5567595" y="2033494"/>
                  <a:pt x="5560083" y="2059741"/>
                </a:cubicBezTo>
                <a:cubicBezTo>
                  <a:pt x="5653978" y="2097237"/>
                  <a:pt x="5575107" y="2209726"/>
                  <a:pt x="5661490" y="2265970"/>
                </a:cubicBezTo>
                <a:cubicBezTo>
                  <a:pt x="5725338" y="2307216"/>
                  <a:pt x="5781675" y="2382209"/>
                  <a:pt x="5744117" y="2479699"/>
                </a:cubicBezTo>
                <a:cubicBezTo>
                  <a:pt x="5740361" y="2487198"/>
                  <a:pt x="5751629" y="2494697"/>
                  <a:pt x="5751629" y="2505946"/>
                </a:cubicBezTo>
                <a:cubicBezTo>
                  <a:pt x="5751629" y="2520945"/>
                  <a:pt x="5755385" y="2550941"/>
                  <a:pt x="5747873" y="2550942"/>
                </a:cubicBezTo>
                <a:cubicBezTo>
                  <a:pt x="5684025" y="2569690"/>
                  <a:pt x="5612664" y="2580938"/>
                  <a:pt x="5522525" y="2603436"/>
                </a:cubicBezTo>
                <a:cubicBezTo>
                  <a:pt x="5556734" y="2555622"/>
                  <a:pt x="5581596" y="2526473"/>
                  <a:pt x="5605550" y="2496097"/>
                </a:cubicBezTo>
                <a:lnTo>
                  <a:pt x="5631443" y="2498447"/>
                </a:lnTo>
                <a:cubicBezTo>
                  <a:pt x="5623932" y="2494697"/>
                  <a:pt x="5616420" y="2490948"/>
                  <a:pt x="5612664" y="2487198"/>
                </a:cubicBezTo>
                <a:cubicBezTo>
                  <a:pt x="5610320" y="2490207"/>
                  <a:pt x="5607976" y="2493187"/>
                  <a:pt x="5605550" y="2496097"/>
                </a:cubicBezTo>
                <a:cubicBezTo>
                  <a:pt x="5587510" y="2495988"/>
                  <a:pt x="5569011" y="2493468"/>
                  <a:pt x="5548816" y="2490948"/>
                </a:cubicBezTo>
                <a:cubicBezTo>
                  <a:pt x="5560083" y="2464700"/>
                  <a:pt x="5571351" y="2434703"/>
                  <a:pt x="5582618" y="2412205"/>
                </a:cubicBezTo>
                <a:cubicBezTo>
                  <a:pt x="5597641" y="2389708"/>
                  <a:pt x="5635199" y="2367210"/>
                  <a:pt x="5631443" y="2355961"/>
                </a:cubicBezTo>
                <a:cubicBezTo>
                  <a:pt x="5620176" y="2322215"/>
                  <a:pt x="5601397" y="2284718"/>
                  <a:pt x="5575107" y="2262221"/>
                </a:cubicBezTo>
                <a:cubicBezTo>
                  <a:pt x="5503746" y="2202227"/>
                  <a:pt x="5473700" y="2134734"/>
                  <a:pt x="5507502" y="2055992"/>
                </a:cubicBezTo>
                <a:cubicBezTo>
                  <a:pt x="5515014" y="2029744"/>
                  <a:pt x="5545060" y="2010996"/>
                  <a:pt x="5575107" y="1992248"/>
                </a:cubicBezTo>
                <a:close/>
                <a:moveTo>
                  <a:pt x="5167457" y="1411223"/>
                </a:moveTo>
                <a:cubicBezTo>
                  <a:pt x="5171209" y="1456127"/>
                  <a:pt x="5174962" y="1489804"/>
                  <a:pt x="5182466" y="1523482"/>
                </a:cubicBezTo>
                <a:cubicBezTo>
                  <a:pt x="5197475" y="1590838"/>
                  <a:pt x="5171209" y="1635741"/>
                  <a:pt x="5099916" y="1639483"/>
                </a:cubicBezTo>
                <a:cubicBezTo>
                  <a:pt x="5088659" y="1639483"/>
                  <a:pt x="5073650" y="1639483"/>
                  <a:pt x="5062393" y="1643225"/>
                </a:cubicBezTo>
                <a:cubicBezTo>
                  <a:pt x="5036127" y="1650709"/>
                  <a:pt x="4994852" y="1673161"/>
                  <a:pt x="4983595" y="1661935"/>
                </a:cubicBezTo>
                <a:cubicBezTo>
                  <a:pt x="4949825" y="1635741"/>
                  <a:pt x="4927311" y="1598322"/>
                  <a:pt x="4904798" y="1560902"/>
                </a:cubicBezTo>
                <a:cubicBezTo>
                  <a:pt x="4889789" y="1530966"/>
                  <a:pt x="4882284" y="1501030"/>
                  <a:pt x="4867275" y="1452385"/>
                </a:cubicBezTo>
                <a:cubicBezTo>
                  <a:pt x="4927311" y="1463611"/>
                  <a:pt x="4979843" y="1474837"/>
                  <a:pt x="5036127" y="1482321"/>
                </a:cubicBezTo>
                <a:cubicBezTo>
                  <a:pt x="5073650" y="1463611"/>
                  <a:pt x="5122430" y="1437417"/>
                  <a:pt x="5167457" y="1411223"/>
                </a:cubicBezTo>
                <a:close/>
                <a:moveTo>
                  <a:pt x="2512097" y="1130235"/>
                </a:moveTo>
                <a:cubicBezTo>
                  <a:pt x="2560839" y="1163981"/>
                  <a:pt x="2602083" y="1186478"/>
                  <a:pt x="2639577" y="1220224"/>
                </a:cubicBezTo>
                <a:cubicBezTo>
                  <a:pt x="2654574" y="1231473"/>
                  <a:pt x="2662073" y="1261469"/>
                  <a:pt x="2665822" y="1283967"/>
                </a:cubicBezTo>
                <a:cubicBezTo>
                  <a:pt x="2669572" y="1328961"/>
                  <a:pt x="2665822" y="1377706"/>
                  <a:pt x="2665822" y="1426450"/>
                </a:cubicBezTo>
                <a:cubicBezTo>
                  <a:pt x="2665822" y="1441448"/>
                  <a:pt x="2665822" y="1463945"/>
                  <a:pt x="2677071" y="1471444"/>
                </a:cubicBezTo>
                <a:cubicBezTo>
                  <a:pt x="2703316" y="1490192"/>
                  <a:pt x="2729562" y="1505190"/>
                  <a:pt x="2710815" y="1546436"/>
                </a:cubicBezTo>
                <a:cubicBezTo>
                  <a:pt x="2692068" y="1587681"/>
                  <a:pt x="2662073" y="1602679"/>
                  <a:pt x="2617080" y="1595180"/>
                </a:cubicBezTo>
                <a:cubicBezTo>
                  <a:pt x="2605832" y="1595180"/>
                  <a:pt x="2594584" y="1598929"/>
                  <a:pt x="2587085" y="1598929"/>
                </a:cubicBezTo>
                <a:cubicBezTo>
                  <a:pt x="2613331" y="1647673"/>
                  <a:pt x="2639577" y="1696418"/>
                  <a:pt x="2665822" y="1748911"/>
                </a:cubicBezTo>
                <a:cubicBezTo>
                  <a:pt x="2579586" y="1703917"/>
                  <a:pt x="2534593" y="1756411"/>
                  <a:pt x="2489601" y="1816403"/>
                </a:cubicBezTo>
                <a:cubicBezTo>
                  <a:pt x="2500849" y="1820153"/>
                  <a:pt x="2512097" y="1823902"/>
                  <a:pt x="2530844" y="1827652"/>
                </a:cubicBezTo>
                <a:cubicBezTo>
                  <a:pt x="2489601" y="1861398"/>
                  <a:pt x="2452107" y="1895144"/>
                  <a:pt x="2414613" y="1928890"/>
                </a:cubicBezTo>
                <a:cubicBezTo>
                  <a:pt x="2347124" y="1996382"/>
                  <a:pt x="2343374" y="2097620"/>
                  <a:pt x="2407114" y="2172611"/>
                </a:cubicBezTo>
                <a:cubicBezTo>
                  <a:pt x="2418362" y="2183860"/>
                  <a:pt x="2429610" y="2191359"/>
                  <a:pt x="2440859" y="2195108"/>
                </a:cubicBezTo>
                <a:cubicBezTo>
                  <a:pt x="2493350" y="2221355"/>
                  <a:pt x="2545842" y="2243853"/>
                  <a:pt x="2594584" y="2270099"/>
                </a:cubicBezTo>
                <a:cubicBezTo>
                  <a:pt x="2643326" y="2296346"/>
                  <a:pt x="2688319" y="2322593"/>
                  <a:pt x="2755808" y="2363838"/>
                </a:cubicBezTo>
                <a:cubicBezTo>
                  <a:pt x="2770806" y="2435080"/>
                  <a:pt x="2793302" y="2532568"/>
                  <a:pt x="2819548" y="2645055"/>
                </a:cubicBezTo>
                <a:cubicBezTo>
                  <a:pt x="2920782" y="2540067"/>
                  <a:pt x="2894536" y="2442579"/>
                  <a:pt x="2868290" y="2337591"/>
                </a:cubicBezTo>
                <a:cubicBezTo>
                  <a:pt x="2890786" y="2333842"/>
                  <a:pt x="2913283" y="2333842"/>
                  <a:pt x="2935779" y="2322593"/>
                </a:cubicBezTo>
                <a:cubicBezTo>
                  <a:pt x="3014516" y="2281348"/>
                  <a:pt x="3025765" y="2247602"/>
                  <a:pt x="3007018" y="2150114"/>
                </a:cubicBezTo>
                <a:cubicBezTo>
                  <a:pt x="2980772" y="2030128"/>
                  <a:pt x="2954526" y="1910142"/>
                  <a:pt x="3022015" y="1782657"/>
                </a:cubicBezTo>
                <a:cubicBezTo>
                  <a:pt x="3025765" y="1812654"/>
                  <a:pt x="3025765" y="1838901"/>
                  <a:pt x="3029514" y="1857649"/>
                </a:cubicBezTo>
                <a:cubicBezTo>
                  <a:pt x="3078256" y="1876396"/>
                  <a:pt x="3126998" y="1895144"/>
                  <a:pt x="3175741" y="1910142"/>
                </a:cubicBezTo>
                <a:cubicBezTo>
                  <a:pt x="3273225" y="1947638"/>
                  <a:pt x="3310719" y="2022629"/>
                  <a:pt x="3314468" y="2123867"/>
                </a:cubicBezTo>
                <a:cubicBezTo>
                  <a:pt x="3314468" y="2165112"/>
                  <a:pt x="3333215" y="2202607"/>
                  <a:pt x="3344464" y="2240103"/>
                </a:cubicBezTo>
                <a:cubicBezTo>
                  <a:pt x="3348213" y="2240103"/>
                  <a:pt x="3355712" y="2236353"/>
                  <a:pt x="3363211" y="2236353"/>
                </a:cubicBezTo>
                <a:cubicBezTo>
                  <a:pt x="3393206" y="2168861"/>
                  <a:pt x="3426950" y="2101369"/>
                  <a:pt x="3464444" y="2022629"/>
                </a:cubicBezTo>
                <a:cubicBezTo>
                  <a:pt x="3603172" y="2168861"/>
                  <a:pt x="3603172" y="2345090"/>
                  <a:pt x="3644415" y="2517570"/>
                </a:cubicBezTo>
                <a:cubicBezTo>
                  <a:pt x="3659413" y="2506321"/>
                  <a:pt x="3685659" y="2487574"/>
                  <a:pt x="3730652" y="2461327"/>
                </a:cubicBezTo>
                <a:cubicBezTo>
                  <a:pt x="3745649" y="2498822"/>
                  <a:pt x="3756897" y="2536318"/>
                  <a:pt x="3768146" y="2570064"/>
                </a:cubicBezTo>
                <a:cubicBezTo>
                  <a:pt x="3715654" y="2588811"/>
                  <a:pt x="3678160" y="2600060"/>
                  <a:pt x="3621919" y="2622557"/>
                </a:cubicBezTo>
                <a:cubicBezTo>
                  <a:pt x="3674411" y="2630057"/>
                  <a:pt x="3704406" y="2633806"/>
                  <a:pt x="3730652" y="2637556"/>
                </a:cubicBezTo>
                <a:cubicBezTo>
                  <a:pt x="3711905" y="2675051"/>
                  <a:pt x="3809389" y="2656303"/>
                  <a:pt x="3764396" y="2705048"/>
                </a:cubicBezTo>
                <a:cubicBezTo>
                  <a:pt x="3790642" y="2731294"/>
                  <a:pt x="3816888" y="2753792"/>
                  <a:pt x="3843134" y="2780039"/>
                </a:cubicBezTo>
                <a:cubicBezTo>
                  <a:pt x="3801890" y="2813785"/>
                  <a:pt x="3756897" y="2825033"/>
                  <a:pt x="3700656" y="2791287"/>
                </a:cubicBezTo>
                <a:cubicBezTo>
                  <a:pt x="3670661" y="2776289"/>
                  <a:pt x="3625668" y="2787538"/>
                  <a:pt x="3588174" y="2787538"/>
                </a:cubicBezTo>
                <a:cubicBezTo>
                  <a:pt x="3595673" y="2720046"/>
                  <a:pt x="3543182" y="2678801"/>
                  <a:pt x="3468194" y="2660053"/>
                </a:cubicBezTo>
                <a:cubicBezTo>
                  <a:pt x="3325717" y="2626307"/>
                  <a:pt x="3295721" y="2637556"/>
                  <a:pt x="3205736" y="2757541"/>
                </a:cubicBezTo>
                <a:cubicBezTo>
                  <a:pt x="3265726" y="2727545"/>
                  <a:pt x="3314468" y="2705048"/>
                  <a:pt x="3366960" y="2682550"/>
                </a:cubicBezTo>
                <a:cubicBezTo>
                  <a:pt x="3378208" y="2783788"/>
                  <a:pt x="3370709" y="2892525"/>
                  <a:pt x="3490690" y="2941270"/>
                </a:cubicBezTo>
                <a:cubicBezTo>
                  <a:pt x="3456945" y="3005012"/>
                  <a:pt x="3411953" y="3038758"/>
                  <a:pt x="3333215" y="3016261"/>
                </a:cubicBezTo>
                <a:cubicBezTo>
                  <a:pt x="3333215" y="2993763"/>
                  <a:pt x="3333215" y="2971266"/>
                  <a:pt x="3333215" y="2933770"/>
                </a:cubicBezTo>
                <a:cubicBezTo>
                  <a:pt x="3269476" y="2975015"/>
                  <a:pt x="3213235" y="3008761"/>
                  <a:pt x="3160743" y="3046257"/>
                </a:cubicBezTo>
                <a:cubicBezTo>
                  <a:pt x="3156994" y="3050007"/>
                  <a:pt x="3149495" y="3053756"/>
                  <a:pt x="3149495" y="3057506"/>
                </a:cubicBezTo>
                <a:cubicBezTo>
                  <a:pt x="3149495" y="3214987"/>
                  <a:pt x="2950777" y="3252483"/>
                  <a:pt x="2928280" y="3398715"/>
                </a:cubicBezTo>
                <a:cubicBezTo>
                  <a:pt x="2920782" y="3379967"/>
                  <a:pt x="2909533" y="3361220"/>
                  <a:pt x="2898285" y="3338722"/>
                </a:cubicBezTo>
                <a:cubicBezTo>
                  <a:pt x="2849543" y="3383717"/>
                  <a:pt x="2845794" y="3421212"/>
                  <a:pt x="2887037" y="3481205"/>
                </a:cubicBezTo>
                <a:cubicBezTo>
                  <a:pt x="2924531" y="3533699"/>
                  <a:pt x="2872039" y="3582443"/>
                  <a:pt x="2834545" y="3627438"/>
                </a:cubicBezTo>
                <a:cubicBezTo>
                  <a:pt x="2800801" y="3668683"/>
                  <a:pt x="2770806" y="3713678"/>
                  <a:pt x="2740810" y="3758672"/>
                </a:cubicBezTo>
                <a:cubicBezTo>
                  <a:pt x="2733312" y="3773670"/>
                  <a:pt x="2729562" y="3792418"/>
                  <a:pt x="2718314" y="3803667"/>
                </a:cubicBezTo>
                <a:cubicBezTo>
                  <a:pt x="2650825" y="3848662"/>
                  <a:pt x="2673321" y="3904905"/>
                  <a:pt x="2695818" y="3964898"/>
                </a:cubicBezTo>
                <a:cubicBezTo>
                  <a:pt x="2714565" y="4017391"/>
                  <a:pt x="2722063" y="4073635"/>
                  <a:pt x="2737061" y="4129878"/>
                </a:cubicBezTo>
                <a:cubicBezTo>
                  <a:pt x="2725813" y="4133628"/>
                  <a:pt x="2714565" y="4137377"/>
                  <a:pt x="2707066" y="4144876"/>
                </a:cubicBezTo>
                <a:cubicBezTo>
                  <a:pt x="2665822" y="4062386"/>
                  <a:pt x="2624579" y="3983645"/>
                  <a:pt x="2579586" y="3897406"/>
                </a:cubicBezTo>
                <a:cubicBezTo>
                  <a:pt x="2542092" y="3889907"/>
                  <a:pt x="2485851" y="3874908"/>
                  <a:pt x="2429610" y="3863660"/>
                </a:cubicBezTo>
                <a:cubicBezTo>
                  <a:pt x="2407114" y="3859910"/>
                  <a:pt x="2384618" y="3871159"/>
                  <a:pt x="2362121" y="3871159"/>
                </a:cubicBezTo>
                <a:cubicBezTo>
                  <a:pt x="2332126" y="3871159"/>
                  <a:pt x="2302131" y="3859910"/>
                  <a:pt x="2272136" y="3867409"/>
                </a:cubicBezTo>
                <a:cubicBezTo>
                  <a:pt x="2219644" y="3882408"/>
                  <a:pt x="2163403" y="3893656"/>
                  <a:pt x="2122160" y="3923653"/>
                </a:cubicBezTo>
                <a:cubicBezTo>
                  <a:pt x="2062169" y="3968647"/>
                  <a:pt x="2005928" y="4013642"/>
                  <a:pt x="2032174" y="4111130"/>
                </a:cubicBezTo>
                <a:cubicBezTo>
                  <a:pt x="2050921" y="4186121"/>
                  <a:pt x="2032174" y="4268612"/>
                  <a:pt x="2039673" y="4343603"/>
                </a:cubicBezTo>
                <a:cubicBezTo>
                  <a:pt x="2043422" y="4392347"/>
                  <a:pt x="2159654" y="4489835"/>
                  <a:pt x="2204646" y="4489835"/>
                </a:cubicBezTo>
                <a:cubicBezTo>
                  <a:pt x="2219644" y="4489835"/>
                  <a:pt x="2238391" y="4467338"/>
                  <a:pt x="2249639" y="4452340"/>
                </a:cubicBezTo>
                <a:cubicBezTo>
                  <a:pt x="2302131" y="4396096"/>
                  <a:pt x="2320878" y="4306107"/>
                  <a:pt x="2418362" y="4298608"/>
                </a:cubicBezTo>
                <a:cubicBezTo>
                  <a:pt x="2403365" y="4422343"/>
                  <a:pt x="2388367" y="4542329"/>
                  <a:pt x="2373369" y="4666064"/>
                </a:cubicBezTo>
                <a:cubicBezTo>
                  <a:pt x="2384618" y="4658565"/>
                  <a:pt x="2399615" y="4651066"/>
                  <a:pt x="2414613" y="4639817"/>
                </a:cubicBezTo>
                <a:cubicBezTo>
                  <a:pt x="2444608" y="4624819"/>
                  <a:pt x="2463355" y="4576075"/>
                  <a:pt x="2515846" y="4609821"/>
                </a:cubicBezTo>
                <a:cubicBezTo>
                  <a:pt x="2568338" y="4647317"/>
                  <a:pt x="2617080" y="4673563"/>
                  <a:pt x="2609581" y="4752304"/>
                </a:cubicBezTo>
                <a:cubicBezTo>
                  <a:pt x="2598333" y="4827295"/>
                  <a:pt x="2598333" y="4906036"/>
                  <a:pt x="2662073" y="4966029"/>
                </a:cubicBezTo>
                <a:cubicBezTo>
                  <a:pt x="2710815" y="4951030"/>
                  <a:pt x="2763307" y="4936032"/>
                  <a:pt x="2815798" y="4917284"/>
                </a:cubicBezTo>
                <a:cubicBezTo>
                  <a:pt x="2819548" y="4924783"/>
                  <a:pt x="2823297" y="4928533"/>
                  <a:pt x="2823297" y="4932283"/>
                </a:cubicBezTo>
                <a:cubicBezTo>
                  <a:pt x="2812049" y="4947281"/>
                  <a:pt x="2804550" y="4962279"/>
                  <a:pt x="2789553" y="4981027"/>
                </a:cubicBezTo>
                <a:cubicBezTo>
                  <a:pt x="2815798" y="5022272"/>
                  <a:pt x="2842044" y="5029771"/>
                  <a:pt x="2883288" y="4988526"/>
                </a:cubicBezTo>
                <a:cubicBezTo>
                  <a:pt x="2939529" y="4932283"/>
                  <a:pt x="3003268" y="4876039"/>
                  <a:pt x="3059509" y="4827295"/>
                </a:cubicBezTo>
                <a:cubicBezTo>
                  <a:pt x="3156994" y="4861041"/>
                  <a:pt x="3250729" y="4894787"/>
                  <a:pt x="3344464" y="4924783"/>
                </a:cubicBezTo>
                <a:cubicBezTo>
                  <a:pt x="3344464" y="4928533"/>
                  <a:pt x="3348213" y="4928533"/>
                  <a:pt x="3351962" y="4924783"/>
                </a:cubicBezTo>
                <a:cubicBezTo>
                  <a:pt x="3434449" y="4864791"/>
                  <a:pt x="3479442" y="4943531"/>
                  <a:pt x="3535683" y="4981027"/>
                </a:cubicBezTo>
                <a:cubicBezTo>
                  <a:pt x="3554430" y="4996025"/>
                  <a:pt x="3576926" y="5018522"/>
                  <a:pt x="3576926" y="5037270"/>
                </a:cubicBezTo>
                <a:cubicBezTo>
                  <a:pt x="3580676" y="5086014"/>
                  <a:pt x="3580676" y="5123510"/>
                  <a:pt x="3640666" y="5131009"/>
                </a:cubicBezTo>
                <a:cubicBezTo>
                  <a:pt x="3678160" y="5134758"/>
                  <a:pt x="3704406" y="5157256"/>
                  <a:pt x="3745649" y="5119760"/>
                </a:cubicBezTo>
                <a:cubicBezTo>
                  <a:pt x="3779394" y="5089764"/>
                  <a:pt x="3906873" y="5179753"/>
                  <a:pt x="3910623" y="5235996"/>
                </a:cubicBezTo>
                <a:cubicBezTo>
                  <a:pt x="3910623" y="5243496"/>
                  <a:pt x="3910623" y="5250995"/>
                  <a:pt x="3910623" y="5258494"/>
                </a:cubicBezTo>
                <a:cubicBezTo>
                  <a:pt x="3910623" y="5322236"/>
                  <a:pt x="3910623" y="5389728"/>
                  <a:pt x="3910623" y="5445972"/>
                </a:cubicBezTo>
                <a:cubicBezTo>
                  <a:pt x="3880628" y="5468469"/>
                  <a:pt x="3858131" y="5487217"/>
                  <a:pt x="3831885" y="5505964"/>
                </a:cubicBezTo>
                <a:cubicBezTo>
                  <a:pt x="3835635" y="5513464"/>
                  <a:pt x="3839384" y="5517213"/>
                  <a:pt x="3843134" y="5520963"/>
                </a:cubicBezTo>
                <a:cubicBezTo>
                  <a:pt x="3880628" y="5502215"/>
                  <a:pt x="3921871" y="5483467"/>
                  <a:pt x="3959365" y="5464719"/>
                </a:cubicBezTo>
                <a:cubicBezTo>
                  <a:pt x="3963114" y="5468469"/>
                  <a:pt x="3963114" y="5472218"/>
                  <a:pt x="3966864" y="5472218"/>
                </a:cubicBezTo>
                <a:cubicBezTo>
                  <a:pt x="3951866" y="5494716"/>
                  <a:pt x="3933119" y="5513464"/>
                  <a:pt x="3910623" y="5539710"/>
                </a:cubicBezTo>
                <a:cubicBezTo>
                  <a:pt x="3929370" y="5539710"/>
                  <a:pt x="3940618" y="5543460"/>
                  <a:pt x="3948117" y="5543460"/>
                </a:cubicBezTo>
                <a:cubicBezTo>
                  <a:pt x="4038102" y="5513464"/>
                  <a:pt x="4128088" y="5532211"/>
                  <a:pt x="4221823" y="5535961"/>
                </a:cubicBezTo>
                <a:cubicBezTo>
                  <a:pt x="4300560" y="5543460"/>
                  <a:pt x="4353052" y="5554709"/>
                  <a:pt x="4383047" y="5629700"/>
                </a:cubicBezTo>
                <a:cubicBezTo>
                  <a:pt x="4398045" y="5663446"/>
                  <a:pt x="4420541" y="5689693"/>
                  <a:pt x="4443037" y="5719689"/>
                </a:cubicBezTo>
                <a:cubicBezTo>
                  <a:pt x="4469283" y="5697192"/>
                  <a:pt x="4491780" y="5674694"/>
                  <a:pt x="4510527" y="5659696"/>
                </a:cubicBezTo>
                <a:cubicBezTo>
                  <a:pt x="4510527" y="5738437"/>
                  <a:pt x="4518025" y="5820927"/>
                  <a:pt x="4506777" y="5899668"/>
                </a:cubicBezTo>
                <a:cubicBezTo>
                  <a:pt x="4499278" y="5944662"/>
                  <a:pt x="4469283" y="5993406"/>
                  <a:pt x="4431789" y="6030902"/>
                </a:cubicBezTo>
                <a:cubicBezTo>
                  <a:pt x="4364300" y="6102143"/>
                  <a:pt x="4326806" y="6177135"/>
                  <a:pt x="4330555" y="6278372"/>
                </a:cubicBezTo>
                <a:cubicBezTo>
                  <a:pt x="4330555" y="6383360"/>
                  <a:pt x="4311808" y="6484598"/>
                  <a:pt x="4300560" y="6589585"/>
                </a:cubicBezTo>
                <a:cubicBezTo>
                  <a:pt x="4296811" y="6612083"/>
                  <a:pt x="4289312" y="6642079"/>
                  <a:pt x="4274314" y="6653328"/>
                </a:cubicBezTo>
                <a:cubicBezTo>
                  <a:pt x="4203076" y="6702072"/>
                  <a:pt x="4131837" y="6747067"/>
                  <a:pt x="4060599" y="6788312"/>
                </a:cubicBezTo>
                <a:cubicBezTo>
                  <a:pt x="3993109" y="6825807"/>
                  <a:pt x="4023105" y="6893299"/>
                  <a:pt x="4004358" y="6945793"/>
                </a:cubicBezTo>
                <a:cubicBezTo>
                  <a:pt x="3993109" y="6964541"/>
                  <a:pt x="4000608" y="6990788"/>
                  <a:pt x="4000608" y="7013285"/>
                </a:cubicBezTo>
                <a:cubicBezTo>
                  <a:pt x="3993109" y="7009535"/>
                  <a:pt x="3989360" y="7005786"/>
                  <a:pt x="3981861" y="7005786"/>
                </a:cubicBezTo>
                <a:cubicBezTo>
                  <a:pt x="3963114" y="7039532"/>
                  <a:pt x="3940618" y="7073278"/>
                  <a:pt x="3925620" y="7110773"/>
                </a:cubicBezTo>
                <a:cubicBezTo>
                  <a:pt x="3891876" y="7193264"/>
                  <a:pt x="3858131" y="7279503"/>
                  <a:pt x="3820637" y="7373242"/>
                </a:cubicBezTo>
                <a:cubicBezTo>
                  <a:pt x="3753148" y="7316999"/>
                  <a:pt x="3693158" y="7264505"/>
                  <a:pt x="3633167" y="7212011"/>
                </a:cubicBezTo>
                <a:cubicBezTo>
                  <a:pt x="3629418" y="7215761"/>
                  <a:pt x="3621919" y="7219510"/>
                  <a:pt x="3618170" y="7223260"/>
                </a:cubicBezTo>
                <a:cubicBezTo>
                  <a:pt x="3636917" y="7257006"/>
                  <a:pt x="3651914" y="7298251"/>
                  <a:pt x="3681909" y="7328248"/>
                </a:cubicBezTo>
                <a:cubicBezTo>
                  <a:pt x="3771895" y="7425736"/>
                  <a:pt x="3756897" y="7534473"/>
                  <a:pt x="3636917" y="7590716"/>
                </a:cubicBezTo>
                <a:cubicBezTo>
                  <a:pt x="3584425" y="7616963"/>
                  <a:pt x="3531933" y="7635711"/>
                  <a:pt x="3531933" y="7706952"/>
                </a:cubicBezTo>
                <a:cubicBezTo>
                  <a:pt x="3531933" y="7718201"/>
                  <a:pt x="3520685" y="7740698"/>
                  <a:pt x="3516936" y="7740698"/>
                </a:cubicBezTo>
                <a:cubicBezTo>
                  <a:pt x="3396955" y="7729450"/>
                  <a:pt x="3464444" y="7800691"/>
                  <a:pt x="3464444" y="7845686"/>
                </a:cubicBezTo>
                <a:cubicBezTo>
                  <a:pt x="3483191" y="7838187"/>
                  <a:pt x="3498189" y="7830688"/>
                  <a:pt x="3509437" y="7823189"/>
                </a:cubicBezTo>
                <a:cubicBezTo>
                  <a:pt x="3516936" y="7826938"/>
                  <a:pt x="3520685" y="7830688"/>
                  <a:pt x="3524435" y="7830688"/>
                </a:cubicBezTo>
                <a:cubicBezTo>
                  <a:pt x="3479442" y="7913178"/>
                  <a:pt x="3430700" y="7995668"/>
                  <a:pt x="3389456" y="8066910"/>
                </a:cubicBezTo>
                <a:cubicBezTo>
                  <a:pt x="3430700" y="8081908"/>
                  <a:pt x="3475692" y="8085657"/>
                  <a:pt x="3494439" y="8111904"/>
                </a:cubicBezTo>
                <a:cubicBezTo>
                  <a:pt x="3509437" y="8130652"/>
                  <a:pt x="3494439" y="8179396"/>
                  <a:pt x="3475692" y="8209393"/>
                </a:cubicBezTo>
                <a:cubicBezTo>
                  <a:pt x="3426950" y="8284384"/>
                  <a:pt x="3393206" y="8359375"/>
                  <a:pt x="3456945" y="8430616"/>
                </a:cubicBezTo>
                <a:cubicBezTo>
                  <a:pt x="3419452" y="8464362"/>
                  <a:pt x="3385707" y="8494359"/>
                  <a:pt x="3351962" y="8524355"/>
                </a:cubicBezTo>
                <a:cubicBezTo>
                  <a:pt x="3355712" y="8531854"/>
                  <a:pt x="3359461" y="8539353"/>
                  <a:pt x="3363211" y="8546852"/>
                </a:cubicBezTo>
                <a:cubicBezTo>
                  <a:pt x="3408203" y="8535604"/>
                  <a:pt x="3456945" y="8524355"/>
                  <a:pt x="3498189" y="8516856"/>
                </a:cubicBezTo>
                <a:cubicBezTo>
                  <a:pt x="3505688" y="8539353"/>
                  <a:pt x="3513186" y="8573099"/>
                  <a:pt x="3528184" y="8599346"/>
                </a:cubicBezTo>
                <a:cubicBezTo>
                  <a:pt x="3543182" y="8621844"/>
                  <a:pt x="3569427" y="8640591"/>
                  <a:pt x="3599423" y="8666838"/>
                </a:cubicBezTo>
                <a:cubicBezTo>
                  <a:pt x="3415702" y="8693085"/>
                  <a:pt x="3370709" y="8663089"/>
                  <a:pt x="3265726" y="8479361"/>
                </a:cubicBezTo>
                <a:cubicBezTo>
                  <a:pt x="3194488" y="8351876"/>
                  <a:pt x="3153244" y="8228140"/>
                  <a:pt x="3156994" y="8078158"/>
                </a:cubicBezTo>
                <a:cubicBezTo>
                  <a:pt x="3164492" y="7856935"/>
                  <a:pt x="3153244" y="7631961"/>
                  <a:pt x="3145745" y="7410738"/>
                </a:cubicBezTo>
                <a:cubicBezTo>
                  <a:pt x="3141996" y="7324498"/>
                  <a:pt x="3119500" y="7238258"/>
                  <a:pt x="3119500" y="7155768"/>
                </a:cubicBezTo>
                <a:cubicBezTo>
                  <a:pt x="3119500" y="7050781"/>
                  <a:pt x="3141996" y="6945793"/>
                  <a:pt x="3149495" y="6840806"/>
                </a:cubicBezTo>
                <a:cubicBezTo>
                  <a:pt x="3153244" y="6795811"/>
                  <a:pt x="3156994" y="6750816"/>
                  <a:pt x="3145745" y="6709571"/>
                </a:cubicBezTo>
                <a:cubicBezTo>
                  <a:pt x="3108251" y="6555839"/>
                  <a:pt x="3037013" y="6420856"/>
                  <a:pt x="2935779" y="6289621"/>
                </a:cubicBezTo>
                <a:cubicBezTo>
                  <a:pt x="2830796" y="6150888"/>
                  <a:pt x="2748309" y="5982158"/>
                  <a:pt x="2692068" y="5817177"/>
                </a:cubicBezTo>
                <a:cubicBezTo>
                  <a:pt x="2654574" y="5708440"/>
                  <a:pt x="2654574" y="5577206"/>
                  <a:pt x="2714565" y="5464719"/>
                </a:cubicBezTo>
                <a:cubicBezTo>
                  <a:pt x="2782054" y="5340984"/>
                  <a:pt x="2804550" y="5209750"/>
                  <a:pt x="2767056" y="5059767"/>
                </a:cubicBezTo>
                <a:cubicBezTo>
                  <a:pt x="2725813" y="5059767"/>
                  <a:pt x="2680820" y="5056018"/>
                  <a:pt x="2632078" y="5063517"/>
                </a:cubicBezTo>
                <a:cubicBezTo>
                  <a:pt x="2583336" y="5071016"/>
                  <a:pt x="2549591" y="5044769"/>
                  <a:pt x="2534593" y="5007274"/>
                </a:cubicBezTo>
                <a:cubicBezTo>
                  <a:pt x="2489601" y="4894787"/>
                  <a:pt x="2418362" y="4801048"/>
                  <a:pt x="2317128" y="4733556"/>
                </a:cubicBezTo>
                <a:cubicBezTo>
                  <a:pt x="2268386" y="4699810"/>
                  <a:pt x="2193398" y="4703560"/>
                  <a:pt x="2133408" y="4684812"/>
                </a:cubicBezTo>
                <a:cubicBezTo>
                  <a:pt x="1983432" y="4647317"/>
                  <a:pt x="1852203" y="4579825"/>
                  <a:pt x="1750969" y="4463588"/>
                </a:cubicBezTo>
                <a:cubicBezTo>
                  <a:pt x="1713475" y="4422343"/>
                  <a:pt x="1705976" y="4358601"/>
                  <a:pt x="1679731" y="4306107"/>
                </a:cubicBezTo>
                <a:cubicBezTo>
                  <a:pt x="1600993" y="4148626"/>
                  <a:pt x="1518506" y="3991145"/>
                  <a:pt x="1439769" y="3837413"/>
                </a:cubicBezTo>
                <a:cubicBezTo>
                  <a:pt x="1432270" y="3837413"/>
                  <a:pt x="1428521" y="3841162"/>
                  <a:pt x="1421022" y="3844912"/>
                </a:cubicBezTo>
                <a:cubicBezTo>
                  <a:pt x="1451017" y="3968647"/>
                  <a:pt x="1484762" y="4092383"/>
                  <a:pt x="1514757" y="4231116"/>
                </a:cubicBezTo>
                <a:cubicBezTo>
                  <a:pt x="1391027" y="3987395"/>
                  <a:pt x="1274796" y="3751173"/>
                  <a:pt x="1147316" y="3526200"/>
                </a:cubicBezTo>
                <a:cubicBezTo>
                  <a:pt x="1083576" y="3413713"/>
                  <a:pt x="1098574" y="3316225"/>
                  <a:pt x="1128569" y="3199990"/>
                </a:cubicBezTo>
                <a:cubicBezTo>
                  <a:pt x="1188559" y="2963767"/>
                  <a:pt x="1154815" y="2735044"/>
                  <a:pt x="1034834" y="2517570"/>
                </a:cubicBezTo>
                <a:cubicBezTo>
                  <a:pt x="971094" y="2393835"/>
                  <a:pt x="911104" y="2270099"/>
                  <a:pt x="809870" y="2176361"/>
                </a:cubicBezTo>
                <a:cubicBezTo>
                  <a:pt x="749880" y="2120117"/>
                  <a:pt x="682391" y="2078872"/>
                  <a:pt x="614901" y="2033877"/>
                </a:cubicBezTo>
                <a:cubicBezTo>
                  <a:pt x="607403" y="2026378"/>
                  <a:pt x="584906" y="2030128"/>
                  <a:pt x="573658" y="2033877"/>
                </a:cubicBezTo>
                <a:cubicBezTo>
                  <a:pt x="491171" y="2056375"/>
                  <a:pt x="404935" y="2075123"/>
                  <a:pt x="326198" y="2101370"/>
                </a:cubicBezTo>
                <a:cubicBezTo>
                  <a:pt x="288704" y="2112618"/>
                  <a:pt x="251210" y="2135115"/>
                  <a:pt x="221215" y="2161362"/>
                </a:cubicBezTo>
                <a:cubicBezTo>
                  <a:pt x="172472" y="2198858"/>
                  <a:pt x="131229" y="2243853"/>
                  <a:pt x="82487" y="2288847"/>
                </a:cubicBezTo>
                <a:cubicBezTo>
                  <a:pt x="59990" y="2210107"/>
                  <a:pt x="33745" y="2146364"/>
                  <a:pt x="29995" y="2078872"/>
                </a:cubicBezTo>
                <a:cubicBezTo>
                  <a:pt x="29995" y="2022629"/>
                  <a:pt x="37494" y="1955137"/>
                  <a:pt x="63740" y="1902643"/>
                </a:cubicBezTo>
                <a:cubicBezTo>
                  <a:pt x="108733" y="1805155"/>
                  <a:pt x="104983" y="1726414"/>
                  <a:pt x="29995" y="1651423"/>
                </a:cubicBezTo>
                <a:cubicBezTo>
                  <a:pt x="22496" y="1643924"/>
                  <a:pt x="18747" y="1636425"/>
                  <a:pt x="11248" y="1625176"/>
                </a:cubicBezTo>
                <a:cubicBezTo>
                  <a:pt x="7499" y="1621427"/>
                  <a:pt x="7499" y="1613927"/>
                  <a:pt x="0" y="1598929"/>
                </a:cubicBezTo>
                <a:cubicBezTo>
                  <a:pt x="59990" y="1580181"/>
                  <a:pt x="123730" y="1561434"/>
                  <a:pt x="187470" y="1542686"/>
                </a:cubicBezTo>
                <a:cubicBezTo>
                  <a:pt x="134978" y="1501441"/>
                  <a:pt x="82487" y="1463945"/>
                  <a:pt x="22496" y="1418951"/>
                </a:cubicBezTo>
                <a:cubicBezTo>
                  <a:pt x="131229" y="1358958"/>
                  <a:pt x="232463" y="1287716"/>
                  <a:pt x="341195" y="1250221"/>
                </a:cubicBezTo>
                <a:cubicBezTo>
                  <a:pt x="408685" y="1227723"/>
                  <a:pt x="498670" y="1235223"/>
                  <a:pt x="562410" y="1261469"/>
                </a:cubicBezTo>
                <a:cubicBezTo>
                  <a:pt x="656145" y="1298965"/>
                  <a:pt x="738632" y="1328961"/>
                  <a:pt x="839865" y="1328961"/>
                </a:cubicBezTo>
                <a:cubicBezTo>
                  <a:pt x="892357" y="1328961"/>
                  <a:pt x="944848" y="1362707"/>
                  <a:pt x="993591" y="1388954"/>
                </a:cubicBezTo>
                <a:cubicBezTo>
                  <a:pt x="1034834" y="1411452"/>
                  <a:pt x="1068579" y="1426450"/>
                  <a:pt x="1102323" y="1388954"/>
                </a:cubicBezTo>
                <a:cubicBezTo>
                  <a:pt x="1188559" y="1295215"/>
                  <a:pt x="1297292" y="1283967"/>
                  <a:pt x="1413523" y="1295215"/>
                </a:cubicBezTo>
                <a:cubicBezTo>
                  <a:pt x="1537253" y="1310214"/>
                  <a:pt x="1664733" y="1306464"/>
                  <a:pt x="1788463" y="1332711"/>
                </a:cubicBezTo>
                <a:cubicBezTo>
                  <a:pt x="1844704" y="1340210"/>
                  <a:pt x="1893446" y="1392704"/>
                  <a:pt x="1938439" y="1433949"/>
                </a:cubicBezTo>
                <a:cubicBezTo>
                  <a:pt x="1972184" y="1463945"/>
                  <a:pt x="1994680" y="1463945"/>
                  <a:pt x="2028425" y="1445198"/>
                </a:cubicBezTo>
                <a:cubicBezTo>
                  <a:pt x="2133408" y="1381455"/>
                  <a:pt x="2249639" y="1366457"/>
                  <a:pt x="2369620" y="1370206"/>
                </a:cubicBezTo>
                <a:cubicBezTo>
                  <a:pt x="2433360" y="1370206"/>
                  <a:pt x="2497099" y="1343960"/>
                  <a:pt x="2568338" y="1328961"/>
                </a:cubicBezTo>
                <a:cubicBezTo>
                  <a:pt x="2549591" y="1257720"/>
                  <a:pt x="2530844" y="1201477"/>
                  <a:pt x="2512097" y="1130235"/>
                </a:cubicBezTo>
                <a:close/>
                <a:moveTo>
                  <a:pt x="9025361" y="211073"/>
                </a:moveTo>
                <a:cubicBezTo>
                  <a:pt x="9055355" y="222324"/>
                  <a:pt x="9085349" y="233574"/>
                  <a:pt x="9119093" y="244825"/>
                </a:cubicBezTo>
                <a:cubicBezTo>
                  <a:pt x="9096597" y="274826"/>
                  <a:pt x="9074102" y="297327"/>
                  <a:pt x="9047857" y="327329"/>
                </a:cubicBezTo>
                <a:cubicBezTo>
                  <a:pt x="9141588" y="353580"/>
                  <a:pt x="9152836" y="432334"/>
                  <a:pt x="9175331" y="503587"/>
                </a:cubicBezTo>
                <a:cubicBezTo>
                  <a:pt x="9182830" y="522338"/>
                  <a:pt x="9224072" y="544839"/>
                  <a:pt x="9231570" y="537339"/>
                </a:cubicBezTo>
                <a:cubicBezTo>
                  <a:pt x="9347797" y="447334"/>
                  <a:pt x="9419033" y="541089"/>
                  <a:pt x="9505266" y="597342"/>
                </a:cubicBezTo>
                <a:cubicBezTo>
                  <a:pt x="9456525" y="653594"/>
                  <a:pt x="9411534" y="709847"/>
                  <a:pt x="9374042" y="751099"/>
                </a:cubicBezTo>
                <a:cubicBezTo>
                  <a:pt x="9471523" y="732348"/>
                  <a:pt x="9584000" y="706097"/>
                  <a:pt x="9692728" y="683596"/>
                </a:cubicBezTo>
                <a:cubicBezTo>
                  <a:pt x="9700227" y="683596"/>
                  <a:pt x="9711475" y="687346"/>
                  <a:pt x="9718973" y="691096"/>
                </a:cubicBezTo>
                <a:cubicBezTo>
                  <a:pt x="9786460" y="739849"/>
                  <a:pt x="9846448" y="728598"/>
                  <a:pt x="9917683" y="698597"/>
                </a:cubicBezTo>
                <a:cubicBezTo>
                  <a:pt x="9943928" y="687346"/>
                  <a:pt x="9996418" y="687346"/>
                  <a:pt x="10015164" y="706097"/>
                </a:cubicBezTo>
                <a:cubicBezTo>
                  <a:pt x="10033910" y="724848"/>
                  <a:pt x="10033910" y="769850"/>
                  <a:pt x="10041409" y="807352"/>
                </a:cubicBezTo>
                <a:cubicBezTo>
                  <a:pt x="10033910" y="807352"/>
                  <a:pt x="10030161" y="811102"/>
                  <a:pt x="10022663" y="814852"/>
                </a:cubicBezTo>
                <a:cubicBezTo>
                  <a:pt x="10048907" y="829853"/>
                  <a:pt x="10075152" y="841104"/>
                  <a:pt x="10097648" y="859854"/>
                </a:cubicBezTo>
                <a:cubicBezTo>
                  <a:pt x="10157636" y="904857"/>
                  <a:pt x="10195128" y="901106"/>
                  <a:pt x="10202627" y="807352"/>
                </a:cubicBezTo>
                <a:cubicBezTo>
                  <a:pt x="10262615" y="874855"/>
                  <a:pt x="10322603" y="818602"/>
                  <a:pt x="10378841" y="818602"/>
                </a:cubicBezTo>
                <a:cubicBezTo>
                  <a:pt x="10450077" y="822353"/>
                  <a:pt x="10491319" y="796101"/>
                  <a:pt x="10502567" y="739849"/>
                </a:cubicBezTo>
                <a:cubicBezTo>
                  <a:pt x="10592549" y="754849"/>
                  <a:pt x="10675032" y="769850"/>
                  <a:pt x="10765014" y="781101"/>
                </a:cubicBezTo>
                <a:cubicBezTo>
                  <a:pt x="10765014" y="788601"/>
                  <a:pt x="10768763" y="803602"/>
                  <a:pt x="10772513" y="829853"/>
                </a:cubicBezTo>
                <a:cubicBezTo>
                  <a:pt x="10780011" y="807352"/>
                  <a:pt x="10783761" y="796101"/>
                  <a:pt x="10791259" y="781101"/>
                </a:cubicBezTo>
                <a:cubicBezTo>
                  <a:pt x="10810005" y="837353"/>
                  <a:pt x="10839999" y="852354"/>
                  <a:pt x="10899987" y="833603"/>
                </a:cubicBezTo>
                <a:cubicBezTo>
                  <a:pt x="11053707" y="784851"/>
                  <a:pt x="11214925" y="807352"/>
                  <a:pt x="11342399" y="901106"/>
                </a:cubicBezTo>
                <a:cubicBezTo>
                  <a:pt x="11413635" y="953609"/>
                  <a:pt x="11451127" y="987361"/>
                  <a:pt x="11533611" y="938608"/>
                </a:cubicBezTo>
                <a:cubicBezTo>
                  <a:pt x="11559855" y="927358"/>
                  <a:pt x="11608595" y="957359"/>
                  <a:pt x="11646088" y="964859"/>
                </a:cubicBezTo>
                <a:cubicBezTo>
                  <a:pt x="11668584" y="968610"/>
                  <a:pt x="11694829" y="961109"/>
                  <a:pt x="11717324" y="961109"/>
                </a:cubicBezTo>
                <a:lnTo>
                  <a:pt x="11717324" y="942358"/>
                </a:lnTo>
                <a:cubicBezTo>
                  <a:pt x="11747318" y="964859"/>
                  <a:pt x="11777312" y="987361"/>
                  <a:pt x="11814805" y="1013612"/>
                </a:cubicBezTo>
                <a:cubicBezTo>
                  <a:pt x="11814805" y="983610"/>
                  <a:pt x="11814805" y="961109"/>
                  <a:pt x="11814805" y="949859"/>
                </a:cubicBezTo>
                <a:cubicBezTo>
                  <a:pt x="11878542" y="934858"/>
                  <a:pt x="11938530" y="904857"/>
                  <a:pt x="11994769" y="912357"/>
                </a:cubicBezTo>
                <a:cubicBezTo>
                  <a:pt x="12088500" y="916107"/>
                  <a:pt x="12178482" y="938608"/>
                  <a:pt x="12264715" y="968610"/>
                </a:cubicBezTo>
                <a:cubicBezTo>
                  <a:pt x="12377193" y="1006111"/>
                  <a:pt x="12485921" y="1066114"/>
                  <a:pt x="12598398" y="1107366"/>
                </a:cubicBezTo>
                <a:cubicBezTo>
                  <a:pt x="12654637" y="1126117"/>
                  <a:pt x="12714625" y="1129867"/>
                  <a:pt x="12774613" y="1159869"/>
                </a:cubicBezTo>
                <a:cubicBezTo>
                  <a:pt x="12740869" y="1171119"/>
                  <a:pt x="12710875" y="1186120"/>
                  <a:pt x="12677133" y="1197371"/>
                </a:cubicBezTo>
                <a:cubicBezTo>
                  <a:pt x="12688380" y="1249873"/>
                  <a:pt x="12695879" y="1306126"/>
                  <a:pt x="12710875" y="1373629"/>
                </a:cubicBezTo>
                <a:cubicBezTo>
                  <a:pt x="12590899" y="1294875"/>
                  <a:pt x="12489670" y="1227372"/>
                  <a:pt x="12384691" y="1156119"/>
                </a:cubicBezTo>
                <a:cubicBezTo>
                  <a:pt x="12347199" y="1291125"/>
                  <a:pt x="12347199" y="1291125"/>
                  <a:pt x="12279712" y="1302376"/>
                </a:cubicBezTo>
                <a:cubicBezTo>
                  <a:pt x="12320953" y="1332377"/>
                  <a:pt x="12362195" y="1366129"/>
                  <a:pt x="12407187" y="1396131"/>
                </a:cubicBezTo>
                <a:cubicBezTo>
                  <a:pt x="12410935" y="1399881"/>
                  <a:pt x="12414685" y="1411131"/>
                  <a:pt x="12422183" y="1422382"/>
                </a:cubicBezTo>
                <a:cubicBezTo>
                  <a:pt x="12395939" y="1429882"/>
                  <a:pt x="12373443" y="1437382"/>
                  <a:pt x="12354697" y="1448633"/>
                </a:cubicBezTo>
                <a:cubicBezTo>
                  <a:pt x="12335951" y="1456133"/>
                  <a:pt x="12313455" y="1474884"/>
                  <a:pt x="12313455" y="1486135"/>
                </a:cubicBezTo>
                <a:cubicBezTo>
                  <a:pt x="12324703" y="1549888"/>
                  <a:pt x="12275963" y="1561138"/>
                  <a:pt x="12238470" y="1579889"/>
                </a:cubicBezTo>
                <a:cubicBezTo>
                  <a:pt x="12215975" y="1594890"/>
                  <a:pt x="12197228" y="1617391"/>
                  <a:pt x="12174733" y="1628642"/>
                </a:cubicBezTo>
                <a:cubicBezTo>
                  <a:pt x="12125993" y="1658643"/>
                  <a:pt x="12073503" y="1692395"/>
                  <a:pt x="12017264" y="1711145"/>
                </a:cubicBezTo>
                <a:cubicBezTo>
                  <a:pt x="12002267" y="1718646"/>
                  <a:pt x="11972273" y="1681144"/>
                  <a:pt x="11946029" y="1662393"/>
                </a:cubicBezTo>
                <a:cubicBezTo>
                  <a:pt x="11867294" y="1744897"/>
                  <a:pt x="11848548" y="1838652"/>
                  <a:pt x="11904787" y="1951157"/>
                </a:cubicBezTo>
                <a:cubicBezTo>
                  <a:pt x="11946029" y="2033661"/>
                  <a:pt x="11904787" y="2104915"/>
                  <a:pt x="11859795" y="2176168"/>
                </a:cubicBezTo>
                <a:cubicBezTo>
                  <a:pt x="11833551" y="2224920"/>
                  <a:pt x="11811055" y="2277423"/>
                  <a:pt x="11781061" y="2329926"/>
                </a:cubicBezTo>
                <a:cubicBezTo>
                  <a:pt x="11751067" y="2296174"/>
                  <a:pt x="11709825" y="2254922"/>
                  <a:pt x="11713575" y="2187419"/>
                </a:cubicBezTo>
                <a:cubicBezTo>
                  <a:pt x="11713575" y="2153667"/>
                  <a:pt x="11709825" y="2116165"/>
                  <a:pt x="11713575" y="2082414"/>
                </a:cubicBezTo>
                <a:cubicBezTo>
                  <a:pt x="11717324" y="2037411"/>
                  <a:pt x="11702327" y="2011160"/>
                  <a:pt x="11664835" y="1984909"/>
                </a:cubicBezTo>
                <a:cubicBezTo>
                  <a:pt x="11586100" y="1939907"/>
                  <a:pt x="11586100" y="1838652"/>
                  <a:pt x="11657336" y="1778649"/>
                </a:cubicBezTo>
                <a:cubicBezTo>
                  <a:pt x="11743569" y="1711146"/>
                  <a:pt x="11803557" y="1624891"/>
                  <a:pt x="11833551" y="1516136"/>
                </a:cubicBezTo>
                <a:cubicBezTo>
                  <a:pt x="11826053" y="1512386"/>
                  <a:pt x="11822303" y="1508636"/>
                  <a:pt x="11814805" y="1501136"/>
                </a:cubicBezTo>
                <a:cubicBezTo>
                  <a:pt x="11773563" y="1542387"/>
                  <a:pt x="11732321" y="1579889"/>
                  <a:pt x="11676083" y="1632392"/>
                </a:cubicBezTo>
                <a:cubicBezTo>
                  <a:pt x="11623593" y="1632392"/>
                  <a:pt x="11642339" y="1568639"/>
                  <a:pt x="11634841" y="1519886"/>
                </a:cubicBezTo>
                <a:cubicBezTo>
                  <a:pt x="11548607" y="1553638"/>
                  <a:pt x="11503617" y="1613641"/>
                  <a:pt x="11466124" y="1684894"/>
                </a:cubicBezTo>
                <a:cubicBezTo>
                  <a:pt x="11394889" y="1819901"/>
                  <a:pt x="11379891" y="1827401"/>
                  <a:pt x="11237420" y="1786149"/>
                </a:cubicBezTo>
                <a:cubicBezTo>
                  <a:pt x="11128691" y="1752398"/>
                  <a:pt x="11019963" y="1744897"/>
                  <a:pt x="10911235" y="1789900"/>
                </a:cubicBezTo>
                <a:cubicBezTo>
                  <a:pt x="10851247" y="1819901"/>
                  <a:pt x="10810005" y="1861153"/>
                  <a:pt x="10795008" y="1928656"/>
                </a:cubicBezTo>
                <a:cubicBezTo>
                  <a:pt x="10783761" y="1973658"/>
                  <a:pt x="10765014" y="2011160"/>
                  <a:pt x="10750017" y="2052412"/>
                </a:cubicBezTo>
                <a:cubicBezTo>
                  <a:pt x="10746268" y="2067413"/>
                  <a:pt x="10742519" y="2082414"/>
                  <a:pt x="10750017" y="2089914"/>
                </a:cubicBezTo>
                <a:cubicBezTo>
                  <a:pt x="10753767" y="2097414"/>
                  <a:pt x="10772513" y="2097414"/>
                  <a:pt x="10783761" y="2097414"/>
                </a:cubicBezTo>
                <a:cubicBezTo>
                  <a:pt x="10884990" y="2074913"/>
                  <a:pt x="10914984" y="2097414"/>
                  <a:pt x="10918733" y="2202419"/>
                </a:cubicBezTo>
                <a:cubicBezTo>
                  <a:pt x="10918733" y="2224920"/>
                  <a:pt x="10918733" y="2254922"/>
                  <a:pt x="10933731" y="2269923"/>
                </a:cubicBezTo>
                <a:cubicBezTo>
                  <a:pt x="11046208" y="2419930"/>
                  <a:pt x="10993719" y="2577438"/>
                  <a:pt x="10941229" y="2719944"/>
                </a:cubicBezTo>
                <a:cubicBezTo>
                  <a:pt x="10914984" y="2791198"/>
                  <a:pt x="10828751" y="2843700"/>
                  <a:pt x="10765014" y="2899953"/>
                </a:cubicBezTo>
                <a:cubicBezTo>
                  <a:pt x="10637539" y="3019959"/>
                  <a:pt x="10615044" y="3083712"/>
                  <a:pt x="10727521" y="3229969"/>
                </a:cubicBezTo>
                <a:cubicBezTo>
                  <a:pt x="10765014" y="3271221"/>
                  <a:pt x="10765014" y="3301223"/>
                  <a:pt x="10727521" y="3338724"/>
                </a:cubicBezTo>
                <a:cubicBezTo>
                  <a:pt x="10697527" y="3368726"/>
                  <a:pt x="10678781" y="3406228"/>
                  <a:pt x="10656286" y="3439979"/>
                </a:cubicBezTo>
                <a:cubicBezTo>
                  <a:pt x="10618793" y="3319974"/>
                  <a:pt x="10577551" y="3192467"/>
                  <a:pt x="10540059" y="3072462"/>
                </a:cubicBezTo>
                <a:cubicBezTo>
                  <a:pt x="10472573" y="3064961"/>
                  <a:pt x="10416333" y="3057461"/>
                  <a:pt x="10345098" y="3049960"/>
                </a:cubicBezTo>
                <a:cubicBezTo>
                  <a:pt x="10326352" y="3083712"/>
                  <a:pt x="10300107" y="3128714"/>
                  <a:pt x="10270113" y="3181217"/>
                </a:cubicBezTo>
                <a:cubicBezTo>
                  <a:pt x="10307606" y="3188717"/>
                  <a:pt x="10337600" y="3196218"/>
                  <a:pt x="10386340" y="3203718"/>
                </a:cubicBezTo>
                <a:cubicBezTo>
                  <a:pt x="10288859" y="3289972"/>
                  <a:pt x="10378841" y="3342475"/>
                  <a:pt x="10408835" y="3406228"/>
                </a:cubicBezTo>
                <a:cubicBezTo>
                  <a:pt x="10438829" y="3469981"/>
                  <a:pt x="10468823" y="3533734"/>
                  <a:pt x="10491319" y="3601237"/>
                </a:cubicBezTo>
                <a:cubicBezTo>
                  <a:pt x="10498817" y="3623738"/>
                  <a:pt x="10487569" y="3653740"/>
                  <a:pt x="10476321" y="3676241"/>
                </a:cubicBezTo>
                <a:cubicBezTo>
                  <a:pt x="10435080" y="3758745"/>
                  <a:pt x="10390089" y="3841249"/>
                  <a:pt x="10341349" y="3920003"/>
                </a:cubicBezTo>
                <a:cubicBezTo>
                  <a:pt x="10315104" y="3957504"/>
                  <a:pt x="10303856" y="4017507"/>
                  <a:pt x="10225122" y="3998756"/>
                </a:cubicBezTo>
                <a:cubicBezTo>
                  <a:pt x="10195128" y="3991256"/>
                  <a:pt x="10146388" y="4047509"/>
                  <a:pt x="10120143" y="4085011"/>
                </a:cubicBezTo>
                <a:cubicBezTo>
                  <a:pt x="10082651" y="4081260"/>
                  <a:pt x="10045158" y="4070010"/>
                  <a:pt x="10011415" y="4073760"/>
                </a:cubicBezTo>
                <a:cubicBezTo>
                  <a:pt x="9943928" y="4073760"/>
                  <a:pt x="9913934" y="4141263"/>
                  <a:pt x="9943928" y="4201266"/>
                </a:cubicBezTo>
                <a:cubicBezTo>
                  <a:pt x="10000167" y="4313772"/>
                  <a:pt x="10056406" y="4430027"/>
                  <a:pt x="10108895" y="4546283"/>
                </a:cubicBezTo>
                <a:cubicBezTo>
                  <a:pt x="10116394" y="4561284"/>
                  <a:pt x="10112645" y="4595035"/>
                  <a:pt x="10101397" y="4602536"/>
                </a:cubicBezTo>
                <a:cubicBezTo>
                  <a:pt x="10048907" y="4647538"/>
                  <a:pt x="9988919" y="4681289"/>
                  <a:pt x="9917683" y="4730042"/>
                </a:cubicBezTo>
                <a:cubicBezTo>
                  <a:pt x="9913934" y="4692540"/>
                  <a:pt x="9910185" y="4670039"/>
                  <a:pt x="9913934" y="4651288"/>
                </a:cubicBezTo>
                <a:cubicBezTo>
                  <a:pt x="9917683" y="4606286"/>
                  <a:pt x="9898937" y="4583785"/>
                  <a:pt x="9861445" y="4561284"/>
                </a:cubicBezTo>
                <a:cubicBezTo>
                  <a:pt x="9827701" y="4535032"/>
                  <a:pt x="9808955" y="4486280"/>
                  <a:pt x="9786460" y="4448778"/>
                </a:cubicBezTo>
                <a:cubicBezTo>
                  <a:pt x="9718973" y="4512531"/>
                  <a:pt x="9718973" y="4512531"/>
                  <a:pt x="9733970" y="4703791"/>
                </a:cubicBezTo>
                <a:cubicBezTo>
                  <a:pt x="9707725" y="4568784"/>
                  <a:pt x="9681481" y="4433778"/>
                  <a:pt x="9655236" y="4291270"/>
                </a:cubicBezTo>
                <a:cubicBezTo>
                  <a:pt x="9610245" y="4306271"/>
                  <a:pt x="9580251" y="4313772"/>
                  <a:pt x="9539009" y="4328772"/>
                </a:cubicBezTo>
                <a:cubicBezTo>
                  <a:pt x="9482770" y="4231268"/>
                  <a:pt x="9426531" y="4133763"/>
                  <a:pt x="9366543" y="4028758"/>
                </a:cubicBezTo>
                <a:cubicBezTo>
                  <a:pt x="9227821" y="4115012"/>
                  <a:pt x="9089099" y="4201266"/>
                  <a:pt x="8999117" y="4351273"/>
                </a:cubicBezTo>
                <a:cubicBezTo>
                  <a:pt x="8995367" y="4358774"/>
                  <a:pt x="8987869" y="4370024"/>
                  <a:pt x="8984120" y="4381275"/>
                </a:cubicBezTo>
                <a:cubicBezTo>
                  <a:pt x="8969123" y="4490030"/>
                  <a:pt x="8954126" y="4598785"/>
                  <a:pt x="8942878" y="4681289"/>
                </a:cubicBezTo>
                <a:cubicBezTo>
                  <a:pt x="8890388" y="4730042"/>
                  <a:pt x="8852896" y="4760043"/>
                  <a:pt x="8811654" y="4797545"/>
                </a:cubicBezTo>
                <a:cubicBezTo>
                  <a:pt x="8687929" y="4583785"/>
                  <a:pt x="8676681" y="4328772"/>
                  <a:pt x="8594197" y="4085011"/>
                </a:cubicBezTo>
                <a:cubicBezTo>
                  <a:pt x="8575451" y="4092511"/>
                  <a:pt x="8549206" y="4100011"/>
                  <a:pt x="8522962" y="4111262"/>
                </a:cubicBezTo>
                <a:cubicBezTo>
                  <a:pt x="8496717" y="4070010"/>
                  <a:pt x="8436729" y="4040008"/>
                  <a:pt x="8492968" y="3968755"/>
                </a:cubicBezTo>
                <a:cubicBezTo>
                  <a:pt x="8387989" y="3995006"/>
                  <a:pt x="8425481" y="3905002"/>
                  <a:pt x="8380490" y="3860000"/>
                </a:cubicBezTo>
                <a:cubicBezTo>
                  <a:pt x="8350496" y="3867500"/>
                  <a:pt x="8309254" y="3871250"/>
                  <a:pt x="8268013" y="3882501"/>
                </a:cubicBezTo>
                <a:cubicBezTo>
                  <a:pt x="8144287" y="3912502"/>
                  <a:pt x="8035559" y="3871250"/>
                  <a:pt x="7930580" y="3818748"/>
                </a:cubicBezTo>
                <a:cubicBezTo>
                  <a:pt x="7923081" y="3818746"/>
                  <a:pt x="7915583" y="3807497"/>
                  <a:pt x="7911834" y="3807497"/>
                </a:cubicBezTo>
                <a:cubicBezTo>
                  <a:pt x="7818102" y="3818748"/>
                  <a:pt x="7784359" y="3743744"/>
                  <a:pt x="7739368" y="3691242"/>
                </a:cubicBezTo>
                <a:cubicBezTo>
                  <a:pt x="7701876" y="3642489"/>
                  <a:pt x="7656885" y="3623738"/>
                  <a:pt x="7585649" y="3646240"/>
                </a:cubicBezTo>
                <a:cubicBezTo>
                  <a:pt x="7589398" y="3691241"/>
                  <a:pt x="7585649" y="3743744"/>
                  <a:pt x="7600646" y="3792496"/>
                </a:cubicBezTo>
                <a:cubicBezTo>
                  <a:pt x="7611894" y="3826248"/>
                  <a:pt x="7641888" y="3860000"/>
                  <a:pt x="7675631" y="3878751"/>
                </a:cubicBezTo>
                <a:cubicBezTo>
                  <a:pt x="7735619" y="3920003"/>
                  <a:pt x="7780610" y="3965005"/>
                  <a:pt x="7788108" y="4043759"/>
                </a:cubicBezTo>
                <a:cubicBezTo>
                  <a:pt x="7851846" y="4002507"/>
                  <a:pt x="7919332" y="3961255"/>
                  <a:pt x="7983069" y="3923753"/>
                </a:cubicBezTo>
                <a:cubicBezTo>
                  <a:pt x="7979320" y="4006257"/>
                  <a:pt x="8061804" y="4002507"/>
                  <a:pt x="8140538" y="4021257"/>
                </a:cubicBezTo>
                <a:cubicBezTo>
                  <a:pt x="8046807" y="4313772"/>
                  <a:pt x="7829350" y="4478780"/>
                  <a:pt x="7600646" y="4636287"/>
                </a:cubicBezTo>
                <a:cubicBezTo>
                  <a:pt x="7499416" y="4565034"/>
                  <a:pt x="7458174" y="4482530"/>
                  <a:pt x="7454425" y="4377525"/>
                </a:cubicBezTo>
                <a:cubicBezTo>
                  <a:pt x="7450676" y="4302521"/>
                  <a:pt x="7405685" y="4257519"/>
                  <a:pt x="7341947" y="4220017"/>
                </a:cubicBezTo>
                <a:cubicBezTo>
                  <a:pt x="7315703" y="4205016"/>
                  <a:pt x="7296956" y="4171265"/>
                  <a:pt x="7289458" y="4145013"/>
                </a:cubicBezTo>
                <a:cubicBezTo>
                  <a:pt x="7278210" y="4096261"/>
                  <a:pt x="7278210" y="4040008"/>
                  <a:pt x="7270712" y="3991256"/>
                </a:cubicBezTo>
                <a:cubicBezTo>
                  <a:pt x="7259464" y="3920003"/>
                  <a:pt x="7233219" y="3863750"/>
                  <a:pt x="7154485" y="3890001"/>
                </a:cubicBezTo>
                <a:cubicBezTo>
                  <a:pt x="7120742" y="3829998"/>
                  <a:pt x="7090748" y="3773745"/>
                  <a:pt x="7057004" y="3721243"/>
                </a:cubicBezTo>
                <a:cubicBezTo>
                  <a:pt x="7049506" y="3724993"/>
                  <a:pt x="7042007" y="3728743"/>
                  <a:pt x="7034509" y="3732493"/>
                </a:cubicBezTo>
                <a:cubicBezTo>
                  <a:pt x="7060754" y="3803747"/>
                  <a:pt x="7086998" y="3871250"/>
                  <a:pt x="7109494" y="3946254"/>
                </a:cubicBezTo>
                <a:cubicBezTo>
                  <a:pt x="7128240" y="4006257"/>
                  <a:pt x="7131989" y="4070010"/>
                  <a:pt x="7154485" y="4130013"/>
                </a:cubicBezTo>
                <a:cubicBezTo>
                  <a:pt x="7173231" y="4175015"/>
                  <a:pt x="7218222" y="4216267"/>
                  <a:pt x="7244467" y="4261269"/>
                </a:cubicBezTo>
                <a:cubicBezTo>
                  <a:pt x="7300706" y="4358774"/>
                  <a:pt x="7353195" y="4460029"/>
                  <a:pt x="7405685" y="4561284"/>
                </a:cubicBezTo>
                <a:cubicBezTo>
                  <a:pt x="7409434" y="4568784"/>
                  <a:pt x="7409434" y="4587535"/>
                  <a:pt x="7413183" y="4591285"/>
                </a:cubicBezTo>
                <a:cubicBezTo>
                  <a:pt x="7491917" y="4606286"/>
                  <a:pt x="7476920" y="4677539"/>
                  <a:pt x="7495667" y="4726292"/>
                </a:cubicBezTo>
                <a:cubicBezTo>
                  <a:pt x="7525661" y="4808796"/>
                  <a:pt x="7559404" y="4816296"/>
                  <a:pt x="7626891" y="4763793"/>
                </a:cubicBezTo>
                <a:cubicBezTo>
                  <a:pt x="7679380" y="4722541"/>
                  <a:pt x="7746867" y="4692540"/>
                  <a:pt x="7806855" y="4658788"/>
                </a:cubicBezTo>
                <a:cubicBezTo>
                  <a:pt x="7814353" y="4662539"/>
                  <a:pt x="7821852" y="4670039"/>
                  <a:pt x="7829350" y="4677539"/>
                </a:cubicBezTo>
                <a:cubicBezTo>
                  <a:pt x="7818102" y="4730042"/>
                  <a:pt x="7810604" y="4782544"/>
                  <a:pt x="7791858" y="4831297"/>
                </a:cubicBezTo>
                <a:cubicBezTo>
                  <a:pt x="7724371" y="4992555"/>
                  <a:pt x="7641888" y="5142562"/>
                  <a:pt x="7521911" y="5273818"/>
                </a:cubicBezTo>
                <a:cubicBezTo>
                  <a:pt x="7443177" y="5363822"/>
                  <a:pt x="7398186" y="5476328"/>
                  <a:pt x="7390688" y="5603834"/>
                </a:cubicBezTo>
                <a:cubicBezTo>
                  <a:pt x="7383189" y="5750091"/>
                  <a:pt x="7405685" y="5892598"/>
                  <a:pt x="7454425" y="6031355"/>
                </a:cubicBezTo>
                <a:cubicBezTo>
                  <a:pt x="7461923" y="6057606"/>
                  <a:pt x="7450676" y="6095108"/>
                  <a:pt x="7435679" y="6121359"/>
                </a:cubicBezTo>
                <a:cubicBezTo>
                  <a:pt x="7383189" y="6203863"/>
                  <a:pt x="7323201" y="6282617"/>
                  <a:pt x="7266962" y="6365121"/>
                </a:cubicBezTo>
                <a:cubicBezTo>
                  <a:pt x="7255715" y="6380122"/>
                  <a:pt x="7248216" y="6402623"/>
                  <a:pt x="7244467" y="6425124"/>
                </a:cubicBezTo>
                <a:cubicBezTo>
                  <a:pt x="7233219" y="6665135"/>
                  <a:pt x="7094497" y="6860145"/>
                  <a:pt x="7015763" y="7077655"/>
                </a:cubicBezTo>
                <a:cubicBezTo>
                  <a:pt x="6985769" y="7156409"/>
                  <a:pt x="6914533" y="7197661"/>
                  <a:pt x="6824551" y="7190161"/>
                </a:cubicBezTo>
                <a:cubicBezTo>
                  <a:pt x="6745816" y="7186411"/>
                  <a:pt x="6667082" y="7178910"/>
                  <a:pt x="6599596" y="7175160"/>
                </a:cubicBezTo>
                <a:cubicBezTo>
                  <a:pt x="6558354" y="7021403"/>
                  <a:pt x="6520861" y="6893896"/>
                  <a:pt x="6487118" y="6758890"/>
                </a:cubicBezTo>
                <a:cubicBezTo>
                  <a:pt x="6483369" y="6747639"/>
                  <a:pt x="6475870" y="6732639"/>
                  <a:pt x="6479620" y="6717638"/>
                </a:cubicBezTo>
                <a:cubicBezTo>
                  <a:pt x="6487118" y="6653885"/>
                  <a:pt x="6464623" y="6612633"/>
                  <a:pt x="6393387" y="6586382"/>
                </a:cubicBezTo>
                <a:cubicBezTo>
                  <a:pt x="6475870" y="6507628"/>
                  <a:pt x="6423381" y="6451375"/>
                  <a:pt x="6374641" y="6391372"/>
                </a:cubicBezTo>
                <a:cubicBezTo>
                  <a:pt x="6325900" y="6331369"/>
                  <a:pt x="6318402" y="6267616"/>
                  <a:pt x="6340897" y="6188862"/>
                </a:cubicBezTo>
                <a:cubicBezTo>
                  <a:pt x="6370891" y="6072607"/>
                  <a:pt x="6389638" y="5956351"/>
                  <a:pt x="6329650" y="5832595"/>
                </a:cubicBezTo>
                <a:cubicBezTo>
                  <a:pt x="6295906" y="5765092"/>
                  <a:pt x="6318402" y="5671337"/>
                  <a:pt x="6310903" y="5588833"/>
                </a:cubicBezTo>
                <a:cubicBezTo>
                  <a:pt x="6307154" y="5562582"/>
                  <a:pt x="6295906" y="5525080"/>
                  <a:pt x="6273411" y="5513830"/>
                </a:cubicBezTo>
                <a:cubicBezTo>
                  <a:pt x="6157184" y="5461327"/>
                  <a:pt x="6179679" y="5363822"/>
                  <a:pt x="6179679" y="5270068"/>
                </a:cubicBezTo>
                <a:cubicBezTo>
                  <a:pt x="6179679" y="5217565"/>
                  <a:pt x="6183429" y="5165063"/>
                  <a:pt x="6187178" y="5108810"/>
                </a:cubicBezTo>
                <a:cubicBezTo>
                  <a:pt x="6112193" y="5108810"/>
                  <a:pt x="6052205" y="5108810"/>
                  <a:pt x="5988468" y="5108810"/>
                </a:cubicBezTo>
                <a:cubicBezTo>
                  <a:pt x="5984718" y="5082559"/>
                  <a:pt x="5980969" y="5060058"/>
                  <a:pt x="5977220" y="5030056"/>
                </a:cubicBezTo>
                <a:cubicBezTo>
                  <a:pt x="5939727" y="5033807"/>
                  <a:pt x="5902235" y="5033807"/>
                  <a:pt x="5872241" y="5045057"/>
                </a:cubicBezTo>
                <a:cubicBezTo>
                  <a:pt x="5752265" y="5086309"/>
                  <a:pt x="5632289" y="5120061"/>
                  <a:pt x="5501065" y="5105060"/>
                </a:cubicBezTo>
                <a:cubicBezTo>
                  <a:pt x="5471071" y="5101310"/>
                  <a:pt x="5437328" y="5090059"/>
                  <a:pt x="5414832" y="5067558"/>
                </a:cubicBezTo>
                <a:cubicBezTo>
                  <a:pt x="5343596" y="5003805"/>
                  <a:pt x="5272360" y="4936302"/>
                  <a:pt x="5261113" y="4831297"/>
                </a:cubicBezTo>
                <a:cubicBezTo>
                  <a:pt x="5261113" y="4823796"/>
                  <a:pt x="5261113" y="4812546"/>
                  <a:pt x="5257363" y="4812546"/>
                </a:cubicBezTo>
                <a:cubicBezTo>
                  <a:pt x="5129889" y="4793795"/>
                  <a:pt x="5178629" y="4640037"/>
                  <a:pt x="5073650" y="4606286"/>
                </a:cubicBezTo>
                <a:cubicBezTo>
                  <a:pt x="5156134" y="4550033"/>
                  <a:pt x="5182378" y="4486280"/>
                  <a:pt x="5152384" y="4400026"/>
                </a:cubicBezTo>
                <a:cubicBezTo>
                  <a:pt x="5099895" y="4246268"/>
                  <a:pt x="5156134" y="4118762"/>
                  <a:pt x="5227369" y="3995006"/>
                </a:cubicBezTo>
                <a:cubicBezTo>
                  <a:pt x="5268611" y="3931253"/>
                  <a:pt x="5324850" y="3882501"/>
                  <a:pt x="5369841" y="3818748"/>
                </a:cubicBezTo>
                <a:cubicBezTo>
                  <a:pt x="5388587" y="3792496"/>
                  <a:pt x="5396086" y="3751244"/>
                  <a:pt x="5396086" y="3717493"/>
                </a:cubicBezTo>
                <a:cubicBezTo>
                  <a:pt x="5403584" y="3619988"/>
                  <a:pt x="5441077" y="3578736"/>
                  <a:pt x="5538557" y="3574986"/>
                </a:cubicBezTo>
                <a:cubicBezTo>
                  <a:pt x="5542307" y="3541234"/>
                  <a:pt x="5546056" y="3511233"/>
                  <a:pt x="5549805" y="3469981"/>
                </a:cubicBezTo>
                <a:cubicBezTo>
                  <a:pt x="5583548" y="3469981"/>
                  <a:pt x="5621041" y="3469981"/>
                  <a:pt x="5662283" y="3473731"/>
                </a:cubicBezTo>
                <a:cubicBezTo>
                  <a:pt x="5722271" y="3477481"/>
                  <a:pt x="5771011" y="3466231"/>
                  <a:pt x="5812253" y="3413728"/>
                </a:cubicBezTo>
                <a:cubicBezTo>
                  <a:pt x="5823500" y="3394977"/>
                  <a:pt x="5853495" y="3383727"/>
                  <a:pt x="5872241" y="3383727"/>
                </a:cubicBezTo>
                <a:cubicBezTo>
                  <a:pt x="5962223" y="3379976"/>
                  <a:pt x="6052205" y="3394977"/>
                  <a:pt x="6127190" y="3327474"/>
                </a:cubicBezTo>
                <a:cubicBezTo>
                  <a:pt x="6138438" y="3316223"/>
                  <a:pt x="6164682" y="3323724"/>
                  <a:pt x="6209673" y="3323724"/>
                </a:cubicBezTo>
                <a:cubicBezTo>
                  <a:pt x="6172181" y="3406228"/>
                  <a:pt x="6138438" y="3473731"/>
                  <a:pt x="6108444" y="3544984"/>
                </a:cubicBezTo>
                <a:cubicBezTo>
                  <a:pt x="6175930" y="3556235"/>
                  <a:pt x="6265912" y="3522483"/>
                  <a:pt x="6333399" y="3589987"/>
                </a:cubicBezTo>
                <a:cubicBezTo>
                  <a:pt x="6393387" y="3646239"/>
                  <a:pt x="6453375" y="3702492"/>
                  <a:pt x="6520861" y="3762495"/>
                </a:cubicBezTo>
                <a:cubicBezTo>
                  <a:pt x="6547106" y="3691241"/>
                  <a:pt x="6565852" y="3631239"/>
                  <a:pt x="6580849" y="3578736"/>
                </a:cubicBezTo>
                <a:cubicBezTo>
                  <a:pt x="6655834" y="3597487"/>
                  <a:pt x="6730819" y="3619988"/>
                  <a:pt x="6802055" y="3634989"/>
                </a:cubicBezTo>
                <a:cubicBezTo>
                  <a:pt x="6843297" y="3646239"/>
                  <a:pt x="6888288" y="3649989"/>
                  <a:pt x="6929530" y="3668740"/>
                </a:cubicBezTo>
                <a:cubicBezTo>
                  <a:pt x="7004515" y="3698742"/>
                  <a:pt x="7015763" y="3698742"/>
                  <a:pt x="7038258" y="3616238"/>
                </a:cubicBezTo>
                <a:cubicBezTo>
                  <a:pt x="7053255" y="3631239"/>
                  <a:pt x="7064503" y="3649989"/>
                  <a:pt x="7090748" y="3679991"/>
                </a:cubicBezTo>
                <a:cubicBezTo>
                  <a:pt x="7098246" y="3601237"/>
                  <a:pt x="7105745" y="3541234"/>
                  <a:pt x="7113243" y="3477481"/>
                </a:cubicBezTo>
                <a:cubicBezTo>
                  <a:pt x="7083249" y="3473731"/>
                  <a:pt x="7064503" y="3469981"/>
                  <a:pt x="7038258" y="3466231"/>
                </a:cubicBezTo>
                <a:cubicBezTo>
                  <a:pt x="7072001" y="3424979"/>
                  <a:pt x="7101995" y="3383727"/>
                  <a:pt x="7139488" y="3338724"/>
                </a:cubicBezTo>
                <a:cubicBezTo>
                  <a:pt x="6862043" y="3424979"/>
                  <a:pt x="6854545" y="3402477"/>
                  <a:pt x="6768312" y="3128714"/>
                </a:cubicBezTo>
                <a:cubicBezTo>
                  <a:pt x="6809554" y="3102463"/>
                  <a:pt x="6850795" y="3072462"/>
                  <a:pt x="6895787" y="3049960"/>
                </a:cubicBezTo>
                <a:cubicBezTo>
                  <a:pt x="6922031" y="3034960"/>
                  <a:pt x="6959524" y="3019959"/>
                  <a:pt x="6989518" y="3023709"/>
                </a:cubicBezTo>
                <a:cubicBezTo>
                  <a:pt x="7038258" y="3031210"/>
                  <a:pt x="7094497" y="3042460"/>
                  <a:pt x="7131989" y="3072462"/>
                </a:cubicBezTo>
                <a:cubicBezTo>
                  <a:pt x="7218222" y="3147465"/>
                  <a:pt x="7285709" y="3072462"/>
                  <a:pt x="7360694" y="3064961"/>
                </a:cubicBezTo>
                <a:cubicBezTo>
                  <a:pt x="7349446" y="3008708"/>
                  <a:pt x="7338198" y="2956206"/>
                  <a:pt x="7323201" y="2899953"/>
                </a:cubicBezTo>
                <a:cubicBezTo>
                  <a:pt x="7240718" y="2914954"/>
                  <a:pt x="7165733" y="2892453"/>
                  <a:pt x="7120742" y="2806199"/>
                </a:cubicBezTo>
                <a:cubicBezTo>
                  <a:pt x="7086998" y="2824950"/>
                  <a:pt x="7057004" y="2836200"/>
                  <a:pt x="7019512" y="2851201"/>
                </a:cubicBezTo>
                <a:cubicBezTo>
                  <a:pt x="6997016" y="2824950"/>
                  <a:pt x="6970772" y="2798698"/>
                  <a:pt x="6944527" y="2764947"/>
                </a:cubicBezTo>
                <a:cubicBezTo>
                  <a:pt x="6955775" y="2746196"/>
                  <a:pt x="6970772" y="2723695"/>
                  <a:pt x="6985769" y="2693693"/>
                </a:cubicBezTo>
                <a:cubicBezTo>
                  <a:pt x="6779560" y="2761196"/>
                  <a:pt x="6708324" y="2896203"/>
                  <a:pt x="6813303" y="3027459"/>
                </a:cubicBezTo>
                <a:cubicBezTo>
                  <a:pt x="6775810" y="3042460"/>
                  <a:pt x="6738318" y="3057461"/>
                  <a:pt x="6704575" y="3064961"/>
                </a:cubicBezTo>
                <a:cubicBezTo>
                  <a:pt x="6629590" y="3079962"/>
                  <a:pt x="6607094" y="3117464"/>
                  <a:pt x="6625840" y="3188717"/>
                </a:cubicBezTo>
                <a:cubicBezTo>
                  <a:pt x="6637088" y="3229969"/>
                  <a:pt x="6640837" y="3271221"/>
                  <a:pt x="6644587" y="3308723"/>
                </a:cubicBezTo>
                <a:cubicBezTo>
                  <a:pt x="6637088" y="3312473"/>
                  <a:pt x="6629590" y="3316223"/>
                  <a:pt x="6622091" y="3319974"/>
                </a:cubicBezTo>
                <a:cubicBezTo>
                  <a:pt x="6603345" y="3286222"/>
                  <a:pt x="6573351" y="3252470"/>
                  <a:pt x="6562103" y="3214968"/>
                </a:cubicBezTo>
                <a:cubicBezTo>
                  <a:pt x="6528360" y="3098713"/>
                  <a:pt x="6468372" y="3008708"/>
                  <a:pt x="6363393" y="2944956"/>
                </a:cubicBezTo>
                <a:cubicBezTo>
                  <a:pt x="6344647" y="2933705"/>
                  <a:pt x="6333399" y="2911204"/>
                  <a:pt x="6314653" y="2896203"/>
                </a:cubicBezTo>
                <a:cubicBezTo>
                  <a:pt x="6288408" y="2877452"/>
                  <a:pt x="6258414" y="2862451"/>
                  <a:pt x="6217172" y="2858701"/>
                </a:cubicBezTo>
                <a:cubicBezTo>
                  <a:pt x="6250915" y="2933705"/>
                  <a:pt x="6280909" y="3012459"/>
                  <a:pt x="6314653" y="3091213"/>
                </a:cubicBezTo>
                <a:cubicBezTo>
                  <a:pt x="6325900" y="3076212"/>
                  <a:pt x="6337148" y="3064961"/>
                  <a:pt x="6348396" y="3049960"/>
                </a:cubicBezTo>
                <a:cubicBezTo>
                  <a:pt x="6397136" y="3061211"/>
                  <a:pt x="6370891" y="3301223"/>
                  <a:pt x="6310903" y="3368726"/>
                </a:cubicBezTo>
                <a:cubicBezTo>
                  <a:pt x="6295906" y="3342475"/>
                  <a:pt x="6280909" y="3319974"/>
                  <a:pt x="6265912" y="3289972"/>
                </a:cubicBezTo>
                <a:cubicBezTo>
                  <a:pt x="6280909" y="3271221"/>
                  <a:pt x="6295906" y="3252470"/>
                  <a:pt x="6314653" y="3233720"/>
                </a:cubicBezTo>
                <a:cubicBezTo>
                  <a:pt x="6265912" y="3124964"/>
                  <a:pt x="6217172" y="3016209"/>
                  <a:pt x="6164682" y="2903704"/>
                </a:cubicBezTo>
                <a:cubicBezTo>
                  <a:pt x="6119691" y="2982457"/>
                  <a:pt x="6040957" y="2982457"/>
                  <a:pt x="5962223" y="2974957"/>
                </a:cubicBezTo>
                <a:cubicBezTo>
                  <a:pt x="5917232" y="2971207"/>
                  <a:pt x="5879739" y="2978707"/>
                  <a:pt x="5860993" y="3027459"/>
                </a:cubicBezTo>
                <a:cubicBezTo>
                  <a:pt x="5838498" y="3102463"/>
                  <a:pt x="5804754" y="3173716"/>
                  <a:pt x="5789757" y="3248720"/>
                </a:cubicBezTo>
                <a:cubicBezTo>
                  <a:pt x="5771011" y="3319974"/>
                  <a:pt x="5711023" y="3346225"/>
                  <a:pt x="5662283" y="3379976"/>
                </a:cubicBezTo>
                <a:cubicBezTo>
                  <a:pt x="5624790" y="3402477"/>
                  <a:pt x="5576050" y="3424979"/>
                  <a:pt x="5527310" y="3387477"/>
                </a:cubicBezTo>
                <a:cubicBezTo>
                  <a:pt x="5508561" y="3376227"/>
                  <a:pt x="5467322" y="3398727"/>
                  <a:pt x="5441077" y="3402478"/>
                </a:cubicBezTo>
                <a:cubicBezTo>
                  <a:pt x="5441077" y="3297472"/>
                  <a:pt x="5441077" y="3184967"/>
                  <a:pt x="5441077" y="3091213"/>
                </a:cubicBezTo>
                <a:cubicBezTo>
                  <a:pt x="5418581" y="3053711"/>
                  <a:pt x="5403584" y="3023709"/>
                  <a:pt x="5381089" y="2989958"/>
                </a:cubicBezTo>
                <a:cubicBezTo>
                  <a:pt x="5497316" y="2974957"/>
                  <a:pt x="5594796" y="2963706"/>
                  <a:pt x="5714772" y="2948706"/>
                </a:cubicBezTo>
                <a:cubicBezTo>
                  <a:pt x="5681029" y="2869952"/>
                  <a:pt x="5662283" y="2809949"/>
                  <a:pt x="5632289" y="2757446"/>
                </a:cubicBezTo>
                <a:cubicBezTo>
                  <a:pt x="5579799" y="2667442"/>
                  <a:pt x="5613542" y="2588688"/>
                  <a:pt x="5718521" y="2588688"/>
                </a:cubicBezTo>
                <a:cubicBezTo>
                  <a:pt x="5778509" y="2588688"/>
                  <a:pt x="5801005" y="2558687"/>
                  <a:pt x="5827250" y="2521185"/>
                </a:cubicBezTo>
                <a:cubicBezTo>
                  <a:pt x="5872241" y="2461182"/>
                  <a:pt x="5913483" y="2401179"/>
                  <a:pt x="5965972" y="2344926"/>
                </a:cubicBezTo>
                <a:cubicBezTo>
                  <a:pt x="5980969" y="2329926"/>
                  <a:pt x="6018462" y="2329926"/>
                  <a:pt x="6063453" y="2322426"/>
                </a:cubicBezTo>
                <a:cubicBezTo>
                  <a:pt x="6052205" y="2243671"/>
                  <a:pt x="6040957" y="2161167"/>
                  <a:pt x="6029709" y="2082414"/>
                </a:cubicBezTo>
                <a:cubicBezTo>
                  <a:pt x="6070951" y="2097414"/>
                  <a:pt x="6115942" y="2116165"/>
                  <a:pt x="6157184" y="2131166"/>
                </a:cubicBezTo>
                <a:cubicBezTo>
                  <a:pt x="6134688" y="2194919"/>
                  <a:pt x="6112193" y="2254922"/>
                  <a:pt x="6085948" y="2318675"/>
                </a:cubicBezTo>
                <a:cubicBezTo>
                  <a:pt x="6220921" y="2269923"/>
                  <a:pt x="6348396" y="2224920"/>
                  <a:pt x="6490867" y="2176168"/>
                </a:cubicBezTo>
                <a:cubicBezTo>
                  <a:pt x="6490867" y="2127416"/>
                  <a:pt x="6490867" y="2059912"/>
                  <a:pt x="6490867" y="1984909"/>
                </a:cubicBezTo>
                <a:cubicBezTo>
                  <a:pt x="6509614" y="1992409"/>
                  <a:pt x="6524611" y="1996159"/>
                  <a:pt x="6535858" y="1999910"/>
                </a:cubicBezTo>
                <a:cubicBezTo>
                  <a:pt x="6577100" y="2022411"/>
                  <a:pt x="6592097" y="2014910"/>
                  <a:pt x="6599596" y="1966158"/>
                </a:cubicBezTo>
                <a:cubicBezTo>
                  <a:pt x="6607094" y="1894905"/>
                  <a:pt x="6659584" y="1857403"/>
                  <a:pt x="6730819" y="1857403"/>
                </a:cubicBezTo>
                <a:cubicBezTo>
                  <a:pt x="6749566" y="1857403"/>
                  <a:pt x="6768312" y="1846152"/>
                  <a:pt x="6783309" y="1827401"/>
                </a:cubicBezTo>
                <a:cubicBezTo>
                  <a:pt x="6689578" y="1827401"/>
                  <a:pt x="6599596" y="1827401"/>
                  <a:pt x="6502115" y="1827401"/>
                </a:cubicBezTo>
                <a:cubicBezTo>
                  <a:pt x="6483369" y="1767398"/>
                  <a:pt x="6468372" y="1711146"/>
                  <a:pt x="6453375" y="1666144"/>
                </a:cubicBezTo>
                <a:cubicBezTo>
                  <a:pt x="6502115" y="1617391"/>
                  <a:pt x="6543357" y="1568639"/>
                  <a:pt x="6592097" y="1516136"/>
                </a:cubicBezTo>
                <a:cubicBezTo>
                  <a:pt x="6554605" y="1493635"/>
                  <a:pt x="6528360" y="1478634"/>
                  <a:pt x="6502115" y="1463634"/>
                </a:cubicBezTo>
                <a:cubicBezTo>
                  <a:pt x="6445876" y="1489885"/>
                  <a:pt x="6385888" y="1501135"/>
                  <a:pt x="6397136" y="1583639"/>
                </a:cubicBezTo>
                <a:cubicBezTo>
                  <a:pt x="6400885" y="1598640"/>
                  <a:pt x="6370891" y="1617391"/>
                  <a:pt x="6355894" y="1636142"/>
                </a:cubicBezTo>
                <a:cubicBezTo>
                  <a:pt x="6307154" y="1681144"/>
                  <a:pt x="6299655" y="1733647"/>
                  <a:pt x="6329650" y="1797400"/>
                </a:cubicBezTo>
                <a:cubicBezTo>
                  <a:pt x="6374641" y="1898655"/>
                  <a:pt x="6408384" y="2003660"/>
                  <a:pt x="6322151" y="2104915"/>
                </a:cubicBezTo>
                <a:cubicBezTo>
                  <a:pt x="6307154" y="2123666"/>
                  <a:pt x="6310903" y="2157417"/>
                  <a:pt x="6307154" y="2187419"/>
                </a:cubicBezTo>
                <a:cubicBezTo>
                  <a:pt x="6220921" y="2206170"/>
                  <a:pt x="6213423" y="2198669"/>
                  <a:pt x="6190927" y="2116165"/>
                </a:cubicBezTo>
                <a:cubicBezTo>
                  <a:pt x="6175930" y="2063663"/>
                  <a:pt x="6157184" y="2007410"/>
                  <a:pt x="6134688" y="1943657"/>
                </a:cubicBezTo>
                <a:cubicBezTo>
                  <a:pt x="6059703" y="1988659"/>
                  <a:pt x="5995966" y="2022411"/>
                  <a:pt x="5920981" y="2063663"/>
                </a:cubicBezTo>
                <a:cubicBezTo>
                  <a:pt x="5920981" y="1962408"/>
                  <a:pt x="5913483" y="1868653"/>
                  <a:pt x="5924730" y="1774899"/>
                </a:cubicBezTo>
                <a:cubicBezTo>
                  <a:pt x="5939727" y="1669894"/>
                  <a:pt x="5984718" y="1643642"/>
                  <a:pt x="6100945" y="1639892"/>
                </a:cubicBezTo>
                <a:cubicBezTo>
                  <a:pt x="6157184" y="1516136"/>
                  <a:pt x="6209673" y="1392380"/>
                  <a:pt x="6265912" y="1272374"/>
                </a:cubicBezTo>
                <a:cubicBezTo>
                  <a:pt x="6292157" y="1227372"/>
                  <a:pt x="6325900" y="1182370"/>
                  <a:pt x="6359644" y="1141118"/>
                </a:cubicBezTo>
                <a:cubicBezTo>
                  <a:pt x="6370891" y="1129867"/>
                  <a:pt x="6389638" y="1122367"/>
                  <a:pt x="6408384" y="1114867"/>
                </a:cubicBezTo>
                <a:cubicBezTo>
                  <a:pt x="6449626" y="1103616"/>
                  <a:pt x="6487118" y="1092366"/>
                  <a:pt x="6535858" y="1077365"/>
                </a:cubicBezTo>
                <a:cubicBezTo>
                  <a:pt x="6535858" y="1081116"/>
                  <a:pt x="6539608" y="1096116"/>
                  <a:pt x="6547106" y="1118617"/>
                </a:cubicBezTo>
                <a:cubicBezTo>
                  <a:pt x="6640837" y="1051114"/>
                  <a:pt x="6723321" y="1054864"/>
                  <a:pt x="6824551" y="1122367"/>
                </a:cubicBezTo>
                <a:cubicBezTo>
                  <a:pt x="6850795" y="1141118"/>
                  <a:pt x="6884539" y="1156119"/>
                  <a:pt x="6918282" y="1159869"/>
                </a:cubicBezTo>
                <a:cubicBezTo>
                  <a:pt x="6952025" y="1163619"/>
                  <a:pt x="6978270" y="1163619"/>
                  <a:pt x="6993267" y="1208621"/>
                </a:cubicBezTo>
                <a:cubicBezTo>
                  <a:pt x="7000766" y="1231122"/>
                  <a:pt x="7060754" y="1234873"/>
                  <a:pt x="7101995" y="1249873"/>
                </a:cubicBezTo>
                <a:cubicBezTo>
                  <a:pt x="7124491" y="1362379"/>
                  <a:pt x="7060754" y="1392380"/>
                  <a:pt x="6828300" y="1358629"/>
                </a:cubicBezTo>
                <a:cubicBezTo>
                  <a:pt x="6888288" y="1384880"/>
                  <a:pt x="6929530" y="1403631"/>
                  <a:pt x="6970772" y="1422382"/>
                </a:cubicBezTo>
                <a:cubicBezTo>
                  <a:pt x="6959524" y="1452383"/>
                  <a:pt x="6952025" y="1478634"/>
                  <a:pt x="6940778" y="1504886"/>
                </a:cubicBezTo>
                <a:cubicBezTo>
                  <a:pt x="6974521" y="1531137"/>
                  <a:pt x="7008264" y="1553638"/>
                  <a:pt x="7049506" y="1579889"/>
                </a:cubicBezTo>
                <a:cubicBezTo>
                  <a:pt x="7034509" y="1538637"/>
                  <a:pt x="7019512" y="1504886"/>
                  <a:pt x="7004515" y="1467384"/>
                </a:cubicBezTo>
                <a:cubicBezTo>
                  <a:pt x="7158234" y="1444883"/>
                  <a:pt x="7293207" y="1294875"/>
                  <a:pt x="7210724" y="1167369"/>
                </a:cubicBezTo>
                <a:cubicBezTo>
                  <a:pt x="7248216" y="1167369"/>
                  <a:pt x="7281959" y="1167369"/>
                  <a:pt x="7311953" y="1167369"/>
                </a:cubicBezTo>
                <a:cubicBezTo>
                  <a:pt x="7311953" y="1212371"/>
                  <a:pt x="7311953" y="1257374"/>
                  <a:pt x="7311953" y="1294876"/>
                </a:cubicBezTo>
                <a:cubicBezTo>
                  <a:pt x="7383189" y="1234873"/>
                  <a:pt x="7454425" y="1174870"/>
                  <a:pt x="7536908" y="1107366"/>
                </a:cubicBezTo>
                <a:cubicBezTo>
                  <a:pt x="7540658" y="1144868"/>
                  <a:pt x="7544407" y="1163619"/>
                  <a:pt x="7544407" y="1189870"/>
                </a:cubicBezTo>
                <a:cubicBezTo>
                  <a:pt x="7608144" y="1156119"/>
                  <a:pt x="7664383" y="1099866"/>
                  <a:pt x="7743117" y="1152369"/>
                </a:cubicBezTo>
                <a:cubicBezTo>
                  <a:pt x="7746867" y="1159869"/>
                  <a:pt x="7773111" y="1133618"/>
                  <a:pt x="7795607" y="1122367"/>
                </a:cubicBezTo>
                <a:cubicBezTo>
                  <a:pt x="7709374" y="1013612"/>
                  <a:pt x="7574401" y="1088615"/>
                  <a:pt x="7465673" y="1028612"/>
                </a:cubicBezTo>
                <a:cubicBezTo>
                  <a:pt x="7495667" y="927358"/>
                  <a:pt x="7525661" y="818602"/>
                  <a:pt x="7559404" y="713597"/>
                </a:cubicBezTo>
                <a:cubicBezTo>
                  <a:pt x="7570652" y="683596"/>
                  <a:pt x="7589398" y="649844"/>
                  <a:pt x="7611894" y="634844"/>
                </a:cubicBezTo>
                <a:cubicBezTo>
                  <a:pt x="7716873" y="574841"/>
                  <a:pt x="7825601" y="522338"/>
                  <a:pt x="7934329" y="466085"/>
                </a:cubicBezTo>
                <a:cubicBezTo>
                  <a:pt x="7938078" y="473586"/>
                  <a:pt x="7945577" y="481086"/>
                  <a:pt x="7953075" y="488587"/>
                </a:cubicBezTo>
                <a:cubicBezTo>
                  <a:pt x="7904335" y="533589"/>
                  <a:pt x="7863093" y="586091"/>
                  <a:pt x="7810604" y="627343"/>
                </a:cubicBezTo>
                <a:cubicBezTo>
                  <a:pt x="7758114" y="664845"/>
                  <a:pt x="7698126" y="694846"/>
                  <a:pt x="7641888" y="724848"/>
                </a:cubicBezTo>
                <a:cubicBezTo>
                  <a:pt x="7589398" y="751099"/>
                  <a:pt x="7563153" y="784851"/>
                  <a:pt x="7570652" y="841104"/>
                </a:cubicBezTo>
                <a:cubicBezTo>
                  <a:pt x="7578150" y="882356"/>
                  <a:pt x="7578150" y="927358"/>
                  <a:pt x="7589398" y="964859"/>
                </a:cubicBezTo>
                <a:cubicBezTo>
                  <a:pt x="7604395" y="1013612"/>
                  <a:pt x="7634389" y="1051114"/>
                  <a:pt x="7694377" y="1039863"/>
                </a:cubicBezTo>
                <a:cubicBezTo>
                  <a:pt x="7780610" y="1028613"/>
                  <a:pt x="7859344" y="1047363"/>
                  <a:pt x="7930580" y="1103616"/>
                </a:cubicBezTo>
                <a:cubicBezTo>
                  <a:pt x="7968072" y="1129867"/>
                  <a:pt x="8024311" y="1137368"/>
                  <a:pt x="8073051" y="1152369"/>
                </a:cubicBezTo>
                <a:cubicBezTo>
                  <a:pt x="8076801" y="1144868"/>
                  <a:pt x="8084299" y="1141118"/>
                  <a:pt x="8088048" y="1133618"/>
                </a:cubicBezTo>
                <a:cubicBezTo>
                  <a:pt x="8065553" y="1107366"/>
                  <a:pt x="8050556" y="1069865"/>
                  <a:pt x="8024311" y="1058614"/>
                </a:cubicBezTo>
                <a:cubicBezTo>
                  <a:pt x="7960574" y="1028613"/>
                  <a:pt x="7968072" y="979860"/>
                  <a:pt x="7986819" y="934858"/>
                </a:cubicBezTo>
                <a:cubicBezTo>
                  <a:pt x="8020562" y="848604"/>
                  <a:pt x="8061804" y="769850"/>
                  <a:pt x="8155535" y="736098"/>
                </a:cubicBezTo>
                <a:cubicBezTo>
                  <a:pt x="8200526" y="837353"/>
                  <a:pt x="8223022" y="1242373"/>
                  <a:pt x="8185529" y="1373629"/>
                </a:cubicBezTo>
                <a:cubicBezTo>
                  <a:pt x="8204275" y="1384880"/>
                  <a:pt x="8223022" y="1399881"/>
                  <a:pt x="8245517" y="1414881"/>
                </a:cubicBezTo>
                <a:cubicBezTo>
                  <a:pt x="8264263" y="1332377"/>
                  <a:pt x="8279260" y="1249873"/>
                  <a:pt x="8298007" y="1167369"/>
                </a:cubicBezTo>
                <a:cubicBezTo>
                  <a:pt x="8346747" y="1186120"/>
                  <a:pt x="8399236" y="1208621"/>
                  <a:pt x="8444227" y="1227372"/>
                </a:cubicBezTo>
                <a:cubicBezTo>
                  <a:pt x="8455475" y="1182370"/>
                  <a:pt x="8395487" y="1126117"/>
                  <a:pt x="8335499" y="1122367"/>
                </a:cubicBezTo>
                <a:cubicBezTo>
                  <a:pt x="8313004" y="1118617"/>
                  <a:pt x="8271762" y="1099866"/>
                  <a:pt x="8268013" y="1081115"/>
                </a:cubicBezTo>
                <a:cubicBezTo>
                  <a:pt x="8245517" y="1013612"/>
                  <a:pt x="8234269" y="938608"/>
                  <a:pt x="8215523" y="859854"/>
                </a:cubicBezTo>
                <a:cubicBezTo>
                  <a:pt x="8238019" y="878605"/>
                  <a:pt x="8253016" y="897356"/>
                  <a:pt x="8268013" y="904857"/>
                </a:cubicBezTo>
                <a:cubicBezTo>
                  <a:pt x="8290508" y="912357"/>
                  <a:pt x="8320502" y="923607"/>
                  <a:pt x="8342998" y="916107"/>
                </a:cubicBezTo>
                <a:cubicBezTo>
                  <a:pt x="8436729" y="882356"/>
                  <a:pt x="8477971" y="901106"/>
                  <a:pt x="8507965" y="994861"/>
                </a:cubicBezTo>
                <a:cubicBezTo>
                  <a:pt x="8522962" y="1032363"/>
                  <a:pt x="8545457" y="1069865"/>
                  <a:pt x="8567953" y="1114867"/>
                </a:cubicBezTo>
                <a:cubicBezTo>
                  <a:pt x="8620442" y="1013612"/>
                  <a:pt x="8597947" y="949859"/>
                  <a:pt x="8451726" y="784851"/>
                </a:cubicBezTo>
                <a:cubicBezTo>
                  <a:pt x="8500466" y="766100"/>
                  <a:pt x="8549206" y="747349"/>
                  <a:pt x="8597947" y="728598"/>
                </a:cubicBezTo>
                <a:cubicBezTo>
                  <a:pt x="8609194" y="747349"/>
                  <a:pt x="8620442" y="766100"/>
                  <a:pt x="8635439" y="792351"/>
                </a:cubicBezTo>
                <a:cubicBezTo>
                  <a:pt x="8635439" y="747349"/>
                  <a:pt x="8642938" y="706097"/>
                  <a:pt x="8631690" y="672345"/>
                </a:cubicBezTo>
                <a:cubicBezTo>
                  <a:pt x="8612944" y="593592"/>
                  <a:pt x="8627941" y="563590"/>
                  <a:pt x="8702926" y="544839"/>
                </a:cubicBezTo>
                <a:cubicBezTo>
                  <a:pt x="8747917" y="533589"/>
                  <a:pt x="8792908" y="511088"/>
                  <a:pt x="8837899" y="507337"/>
                </a:cubicBezTo>
                <a:cubicBezTo>
                  <a:pt x="8886639" y="503587"/>
                  <a:pt x="8935379" y="522338"/>
                  <a:pt x="8987869" y="533589"/>
                </a:cubicBezTo>
                <a:cubicBezTo>
                  <a:pt x="8999117" y="518588"/>
                  <a:pt x="9021612" y="492337"/>
                  <a:pt x="9040358" y="469836"/>
                </a:cubicBezTo>
                <a:cubicBezTo>
                  <a:pt x="9047857" y="473586"/>
                  <a:pt x="9051606" y="477336"/>
                  <a:pt x="9059105" y="484837"/>
                </a:cubicBezTo>
                <a:cubicBezTo>
                  <a:pt x="9074102" y="398582"/>
                  <a:pt x="9036609" y="349830"/>
                  <a:pt x="8957875" y="331079"/>
                </a:cubicBezTo>
                <a:cubicBezTo>
                  <a:pt x="8980370" y="293577"/>
                  <a:pt x="9002866" y="252325"/>
                  <a:pt x="9025361" y="211073"/>
                </a:cubicBezTo>
                <a:close/>
                <a:moveTo>
                  <a:pt x="4309381" y="0"/>
                </a:moveTo>
                <a:cubicBezTo>
                  <a:pt x="4326483" y="0"/>
                  <a:pt x="4345694" y="5627"/>
                  <a:pt x="4368185" y="19695"/>
                </a:cubicBezTo>
                <a:cubicBezTo>
                  <a:pt x="4386927" y="30949"/>
                  <a:pt x="4424411" y="12192"/>
                  <a:pt x="4454399" y="12192"/>
                </a:cubicBezTo>
                <a:cubicBezTo>
                  <a:pt x="4581845" y="12192"/>
                  <a:pt x="4713040" y="4689"/>
                  <a:pt x="4840487" y="15943"/>
                </a:cubicBezTo>
                <a:cubicBezTo>
                  <a:pt x="4892965" y="19695"/>
                  <a:pt x="4945443" y="64712"/>
                  <a:pt x="4997921" y="90972"/>
                </a:cubicBezTo>
                <a:cubicBezTo>
                  <a:pt x="4979179" y="113481"/>
                  <a:pt x="4952940" y="143493"/>
                  <a:pt x="4919204" y="181007"/>
                </a:cubicBezTo>
                <a:cubicBezTo>
                  <a:pt x="4949192" y="177256"/>
                  <a:pt x="4967934" y="177256"/>
                  <a:pt x="4990424" y="173504"/>
                </a:cubicBezTo>
                <a:cubicBezTo>
                  <a:pt x="4971682" y="196013"/>
                  <a:pt x="4952940" y="214770"/>
                  <a:pt x="4922953" y="252285"/>
                </a:cubicBezTo>
                <a:cubicBezTo>
                  <a:pt x="4971682" y="244782"/>
                  <a:pt x="5012915" y="248533"/>
                  <a:pt x="5024160" y="229776"/>
                </a:cubicBezTo>
                <a:cubicBezTo>
                  <a:pt x="5087884" y="135990"/>
                  <a:pt x="5177846" y="158498"/>
                  <a:pt x="5267809" y="154747"/>
                </a:cubicBezTo>
                <a:cubicBezTo>
                  <a:pt x="5282802" y="154747"/>
                  <a:pt x="5294048" y="154747"/>
                  <a:pt x="5316538" y="166001"/>
                </a:cubicBezTo>
                <a:cubicBezTo>
                  <a:pt x="5215331" y="282296"/>
                  <a:pt x="5054148" y="357325"/>
                  <a:pt x="5046651" y="556152"/>
                </a:cubicBezTo>
                <a:cubicBezTo>
                  <a:pt x="5069141" y="567407"/>
                  <a:pt x="5106626" y="586164"/>
                  <a:pt x="5136614" y="604921"/>
                </a:cubicBezTo>
                <a:cubicBezTo>
                  <a:pt x="5114123" y="616176"/>
                  <a:pt x="5069141" y="627430"/>
                  <a:pt x="5050399" y="653690"/>
                </a:cubicBezTo>
                <a:cubicBezTo>
                  <a:pt x="5035405" y="672447"/>
                  <a:pt x="5061645" y="713713"/>
                  <a:pt x="5072890" y="747476"/>
                </a:cubicBezTo>
                <a:cubicBezTo>
                  <a:pt x="5065393" y="747476"/>
                  <a:pt x="5054148" y="743725"/>
                  <a:pt x="5031657" y="743725"/>
                </a:cubicBezTo>
                <a:cubicBezTo>
                  <a:pt x="5057896" y="769985"/>
                  <a:pt x="5076639" y="788742"/>
                  <a:pt x="5106626" y="818754"/>
                </a:cubicBezTo>
                <a:cubicBezTo>
                  <a:pt x="5061645" y="856268"/>
                  <a:pt x="5016663" y="890031"/>
                  <a:pt x="4960437" y="935049"/>
                </a:cubicBezTo>
                <a:cubicBezTo>
                  <a:pt x="4960437" y="938801"/>
                  <a:pt x="4960437" y="965061"/>
                  <a:pt x="4960437" y="991321"/>
                </a:cubicBezTo>
                <a:cubicBezTo>
                  <a:pt x="4937946" y="995072"/>
                  <a:pt x="4915456" y="995072"/>
                  <a:pt x="4889217" y="998824"/>
                </a:cubicBezTo>
                <a:cubicBezTo>
                  <a:pt x="4930449" y="1051344"/>
                  <a:pt x="4967934" y="1100113"/>
                  <a:pt x="5016663" y="1167639"/>
                </a:cubicBezTo>
                <a:cubicBezTo>
                  <a:pt x="4967934" y="1156384"/>
                  <a:pt x="4937946" y="1148881"/>
                  <a:pt x="4892965" y="1137627"/>
                </a:cubicBezTo>
                <a:cubicBezTo>
                  <a:pt x="4919204" y="1160136"/>
                  <a:pt x="4937946" y="1175142"/>
                  <a:pt x="4964185" y="1205153"/>
                </a:cubicBezTo>
                <a:cubicBezTo>
                  <a:pt x="4847984" y="1235165"/>
                  <a:pt x="4743028" y="1265176"/>
                  <a:pt x="4634323" y="1298940"/>
                </a:cubicBezTo>
                <a:cubicBezTo>
                  <a:pt x="4619330" y="1302691"/>
                  <a:pt x="4608084" y="1317697"/>
                  <a:pt x="4600587" y="1332703"/>
                </a:cubicBezTo>
                <a:cubicBezTo>
                  <a:pt x="4540613" y="1448998"/>
                  <a:pt x="4435656" y="1516524"/>
                  <a:pt x="4311958" y="1561541"/>
                </a:cubicBezTo>
                <a:cubicBezTo>
                  <a:pt x="4326952" y="1587801"/>
                  <a:pt x="4341946" y="1610310"/>
                  <a:pt x="4353191" y="1636570"/>
                </a:cubicBezTo>
                <a:cubicBezTo>
                  <a:pt x="4338197" y="1640322"/>
                  <a:pt x="4319455" y="1644073"/>
                  <a:pt x="4308210" y="1644073"/>
                </a:cubicBezTo>
                <a:cubicBezTo>
                  <a:pt x="4281971" y="1730356"/>
                  <a:pt x="4338197" y="1842900"/>
                  <a:pt x="4203254" y="1880414"/>
                </a:cubicBezTo>
                <a:cubicBezTo>
                  <a:pt x="4207002" y="1899172"/>
                  <a:pt x="4210751" y="1914177"/>
                  <a:pt x="4210751" y="1936686"/>
                </a:cubicBezTo>
                <a:cubicBezTo>
                  <a:pt x="4147027" y="1910426"/>
                  <a:pt x="4064562" y="1906675"/>
                  <a:pt x="4027077" y="1861657"/>
                </a:cubicBezTo>
                <a:cubicBezTo>
                  <a:pt x="3978348" y="1812888"/>
                  <a:pt x="3967103" y="1726605"/>
                  <a:pt x="3940864" y="1659079"/>
                </a:cubicBezTo>
                <a:cubicBezTo>
                  <a:pt x="3925870" y="1610310"/>
                  <a:pt x="3910876" y="1561541"/>
                  <a:pt x="3884637" y="1520275"/>
                </a:cubicBezTo>
                <a:cubicBezTo>
                  <a:pt x="3862146" y="1482761"/>
                  <a:pt x="3850901" y="1456500"/>
                  <a:pt x="3873392" y="1415235"/>
                </a:cubicBezTo>
                <a:cubicBezTo>
                  <a:pt x="3910876" y="1347708"/>
                  <a:pt x="3937115" y="1272679"/>
                  <a:pt x="3967103" y="1201402"/>
                </a:cubicBezTo>
                <a:cubicBezTo>
                  <a:pt x="3993342" y="1141379"/>
                  <a:pt x="3948360" y="1058847"/>
                  <a:pt x="3850901" y="1040089"/>
                </a:cubicBezTo>
                <a:cubicBezTo>
                  <a:pt x="3850901" y="1006326"/>
                  <a:pt x="3847153" y="972563"/>
                  <a:pt x="3850901" y="942552"/>
                </a:cubicBezTo>
                <a:cubicBezTo>
                  <a:pt x="3873392" y="784991"/>
                  <a:pt x="3779681" y="691205"/>
                  <a:pt x="3659731" y="616175"/>
                </a:cubicBezTo>
                <a:cubicBezTo>
                  <a:pt x="3644737" y="608673"/>
                  <a:pt x="3622247" y="612424"/>
                  <a:pt x="3607253" y="616175"/>
                </a:cubicBezTo>
                <a:cubicBezTo>
                  <a:pt x="3554775" y="631181"/>
                  <a:pt x="3506045" y="653690"/>
                  <a:pt x="3453567" y="664944"/>
                </a:cubicBezTo>
                <a:cubicBezTo>
                  <a:pt x="3419832" y="672447"/>
                  <a:pt x="3382347" y="664944"/>
                  <a:pt x="3348611" y="664944"/>
                </a:cubicBezTo>
                <a:cubicBezTo>
                  <a:pt x="3344863" y="657441"/>
                  <a:pt x="3344863" y="649939"/>
                  <a:pt x="3344863" y="642436"/>
                </a:cubicBezTo>
                <a:cubicBezTo>
                  <a:pt x="3371102" y="616176"/>
                  <a:pt x="3397341" y="586164"/>
                  <a:pt x="3431077" y="552401"/>
                </a:cubicBezTo>
                <a:cubicBezTo>
                  <a:pt x="3401089" y="548649"/>
                  <a:pt x="3374850" y="544898"/>
                  <a:pt x="3344863" y="541147"/>
                </a:cubicBezTo>
                <a:cubicBezTo>
                  <a:pt x="3344863" y="507383"/>
                  <a:pt x="3344863" y="473620"/>
                  <a:pt x="3344863" y="439857"/>
                </a:cubicBezTo>
                <a:cubicBezTo>
                  <a:pt x="3419832" y="417349"/>
                  <a:pt x="3498549" y="398591"/>
                  <a:pt x="3581014" y="372331"/>
                </a:cubicBezTo>
                <a:cubicBezTo>
                  <a:pt x="3581014" y="349822"/>
                  <a:pt x="3577266" y="319811"/>
                  <a:pt x="3584763" y="297302"/>
                </a:cubicBezTo>
                <a:cubicBezTo>
                  <a:pt x="3603505" y="244782"/>
                  <a:pt x="3640989" y="211019"/>
                  <a:pt x="3700964" y="207267"/>
                </a:cubicBezTo>
                <a:cubicBezTo>
                  <a:pt x="3727203" y="203516"/>
                  <a:pt x="3760939" y="196013"/>
                  <a:pt x="3787178" y="184759"/>
                </a:cubicBezTo>
                <a:cubicBezTo>
                  <a:pt x="3858398" y="143493"/>
                  <a:pt x="3929618" y="87221"/>
                  <a:pt x="4015832" y="147244"/>
                </a:cubicBezTo>
                <a:lnTo>
                  <a:pt x="4023329" y="150995"/>
                </a:lnTo>
                <a:cubicBezTo>
                  <a:pt x="4087052" y="98475"/>
                  <a:pt x="4154524" y="154747"/>
                  <a:pt x="4229493" y="158498"/>
                </a:cubicBezTo>
                <a:cubicBezTo>
                  <a:pt x="4210751" y="124735"/>
                  <a:pt x="4195757" y="102227"/>
                  <a:pt x="4180763" y="75967"/>
                </a:cubicBezTo>
                <a:cubicBezTo>
                  <a:pt x="4225744" y="50644"/>
                  <a:pt x="4258075" y="0"/>
                  <a:pt x="4309381" y="0"/>
                </a:cubicBezTo>
                <a:close/>
              </a:path>
            </a:pathLst>
          </a:custGeom>
          <a:solidFill>
            <a:srgbClr val="EAEAEA">
              <a:alpha val="100000"/>
            </a:srgbClr>
          </a:solidFill>
          <a:ln w="9525">
            <a:noFill/>
          </a:ln>
        </p:spPr>
        <p:txBody>
          <a:bodyPr/>
          <a:lstStyle/>
          <a:p>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2pPr>
            <a:lvl3pPr marL="1143000" indent="-228600" eaLnBrk="1" fontAlgn="auto" latinLnBrk="0" hangingPunct="1">
              <a:lnSpc>
                <a:spcPct val="120000"/>
              </a:lnSpc>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9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2" descr="QQ截图20180117155013.png"/>
          <p:cNvPicPr>
            <a:picLocks noChangeAspect="1"/>
          </p:cNvPicPr>
          <p:nvPr/>
        </p:nvPicPr>
        <p:blipFill>
          <a:blip r:embed="rId1">
            <a:clrChange>
              <a:clrFrom>
                <a:srgbClr val="FFFFFF"/>
              </a:clrFrom>
              <a:clrTo>
                <a:srgbClr val="FFFFFF">
                  <a:alpha val="0"/>
                </a:srgbClr>
              </a:clrTo>
            </a:clrChange>
          </a:blip>
          <a:stretch>
            <a:fillRect/>
          </a:stretch>
        </p:blipFill>
        <p:spPr>
          <a:xfrm>
            <a:off x="6048" y="0"/>
            <a:ext cx="4174370" cy="6858000"/>
          </a:xfrm>
          <a:prstGeom prst="rect">
            <a:avLst/>
          </a:prstGeom>
          <a:noFill/>
          <a:ln w="9525">
            <a:noFill/>
          </a:ln>
        </p:spPr>
      </p:pic>
      <p:sp>
        <p:nvSpPr>
          <p:cNvPr id="4" name="圆角矩形 3"/>
          <p:cNvSpPr/>
          <p:nvPr/>
        </p:nvSpPr>
        <p:spPr>
          <a:xfrm>
            <a:off x="1119112" y="469295"/>
            <a:ext cx="9933214" cy="5946321"/>
          </a:xfrm>
          <a:prstGeom prst="roundRect">
            <a:avLst>
              <a:gd name="adj" fmla="val 50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strike="noStrike" noProof="1" smtClean="0">
                <a:solidFill>
                  <a:schemeClr val="bg1"/>
                </a:solidFill>
              </a:rPr>
              <a:t>anlw</a:t>
            </a:r>
            <a:r>
              <a:rPr lang="zh-CN" altLang="en-US" sz="2000" strike="noStrike" noProof="1" smtClean="0"/>
              <a:t>）</a:t>
            </a:r>
            <a:endParaRPr lang="zh-CN" altLang="en-US" sz="2000" strike="noStrike" noProof="1">
              <a:solidFill>
                <a:schemeClr val="bg1"/>
              </a:solidFill>
            </a:endParaRPr>
          </a:p>
        </p:txBody>
      </p:sp>
      <p:pic>
        <p:nvPicPr>
          <p:cNvPr id="11" name="图片 10" descr="t012789e4113ced1af2.jpg"/>
          <p:cNvPicPr>
            <a:picLocks noChangeAspect="1"/>
          </p:cNvPicPr>
          <p:nvPr/>
        </p:nvPicPr>
        <p:blipFill>
          <a:blip r:embed="rId2">
            <a:duotone>
              <a:schemeClr val="bg2">
                <a:shade val="45000"/>
                <a:satMod val="135000"/>
              </a:schemeClr>
              <a:prstClr val="white"/>
            </a:duotone>
          </a:blip>
          <a:stretch>
            <a:fillRect/>
          </a:stretch>
        </p:blipFill>
        <p:spPr>
          <a:xfrm>
            <a:off x="1013055" y="897145"/>
            <a:ext cx="10256717" cy="5764900"/>
          </a:xfrm>
          <a:prstGeom prst="rect">
            <a:avLst/>
          </a:prstGeom>
          <a:effectLst>
            <a:softEdge rad="635000"/>
          </a:effectLst>
        </p:spPr>
      </p:pic>
      <p:sp>
        <p:nvSpPr>
          <p:cNvPr id="7" name="TextBox 6"/>
          <p:cNvSpPr/>
          <p:nvPr/>
        </p:nvSpPr>
        <p:spPr>
          <a:xfrm>
            <a:off x="6678083" y="3194292"/>
            <a:ext cx="3289905" cy="3221169"/>
          </a:xfrm>
          <a:prstGeom prst="wedgeRoundRectCallout">
            <a:avLst>
              <a:gd name="adj1" fmla="val -28134"/>
              <a:gd name="adj2" fmla="val -82944"/>
              <a:gd name="adj3" fmla="val 16667"/>
            </a:avLst>
          </a:prstGeom>
          <a:noFill/>
          <a:ln w="76200" cap="flat" cmpd="sng">
            <a:solidFill>
              <a:srgbClr val="632523"/>
            </a:solidFill>
            <a:prstDash val="solid"/>
            <a:round/>
            <a:headEnd type="none" w="med" len="med"/>
            <a:tailEnd type="none" w="med" len="med"/>
          </a:ln>
        </p:spPr>
        <p:txBody>
          <a:bodyPr anchor="t">
            <a:spAutoFit/>
          </a:bodyPr>
          <a:lstStyle/>
          <a:p>
            <a:endParaRPr lang="en-US" altLang="zh-CN" sz="3050">
              <a:solidFill>
                <a:schemeClr val="bg1"/>
              </a:solidFill>
              <a:latin typeface="迷你简菱心" pitchFamily="49" charset="-122"/>
              <a:ea typeface="迷你简菱心" pitchFamily="49" charset="-122"/>
            </a:endParaRPr>
          </a:p>
          <a:p>
            <a:endParaRPr lang="en-US" altLang="zh-CN" sz="3050">
              <a:solidFill>
                <a:schemeClr val="bg1"/>
              </a:solidFill>
              <a:latin typeface="迷你简菱心" pitchFamily="49" charset="-122"/>
              <a:ea typeface="迷你简菱心" pitchFamily="49" charset="-122"/>
            </a:endParaRPr>
          </a:p>
          <a:p>
            <a:endParaRPr lang="en-US" altLang="zh-CN" sz="3050">
              <a:solidFill>
                <a:schemeClr val="bg1"/>
              </a:solidFill>
              <a:latin typeface="迷你简菱心" pitchFamily="49" charset="-122"/>
              <a:ea typeface="迷你简菱心" pitchFamily="49" charset="-122"/>
            </a:endParaRPr>
          </a:p>
          <a:p>
            <a:endParaRPr lang="en-US" altLang="zh-CN" sz="3050">
              <a:solidFill>
                <a:schemeClr val="bg1"/>
              </a:solidFill>
              <a:latin typeface="迷你简菱心" pitchFamily="49" charset="-122"/>
              <a:ea typeface="迷你简菱心" pitchFamily="49" charset="-122"/>
            </a:endParaRPr>
          </a:p>
          <a:p>
            <a:endParaRPr lang="en-US" altLang="zh-CN" sz="3050">
              <a:solidFill>
                <a:schemeClr val="bg1"/>
              </a:solidFill>
              <a:latin typeface="迷你简菱心" pitchFamily="49" charset="-122"/>
              <a:ea typeface="迷你简菱心" pitchFamily="49" charset="-122"/>
            </a:endParaRPr>
          </a:p>
          <a:p>
            <a:endParaRPr lang="zh-CN" altLang="en-US" sz="3050" dirty="0">
              <a:solidFill>
                <a:schemeClr val="bg1"/>
              </a:solidFill>
              <a:latin typeface="迷你简菱心" pitchFamily="49" charset="-122"/>
              <a:ea typeface="迷你简菱心" pitchFamily="49" charset="-122"/>
            </a:endParaRPr>
          </a:p>
        </p:txBody>
      </p:sp>
      <p:pic>
        <p:nvPicPr>
          <p:cNvPr id="8" name="图片 7" descr="t0180ba9e54bcdc620b.jpg"/>
          <p:cNvPicPr>
            <a:picLocks noChangeAspect="1"/>
          </p:cNvPicPr>
          <p:nvPr/>
        </p:nvPicPr>
        <p:blipFill>
          <a:blip r:embed="rId3">
            <a:clrChange>
              <a:clrFrom>
                <a:srgbClr val="FFFFFF"/>
              </a:clrFrom>
              <a:clrTo>
                <a:srgbClr val="FFFFFF">
                  <a:alpha val="0"/>
                </a:srgbClr>
              </a:clrTo>
            </a:clrChange>
          </a:blip>
          <a:stretch>
            <a:fillRect/>
          </a:stretch>
        </p:blipFill>
        <p:spPr>
          <a:xfrm>
            <a:off x="7186083" y="3353254"/>
            <a:ext cx="2273905" cy="2902857"/>
          </a:xfrm>
          <a:prstGeom prst="rect">
            <a:avLst/>
          </a:prstGeom>
          <a:noFill/>
          <a:ln w="9525">
            <a:noFill/>
          </a:ln>
        </p:spPr>
      </p:pic>
      <p:pic>
        <p:nvPicPr>
          <p:cNvPr id="9" name="图片 8" descr="图片1.png"/>
          <p:cNvPicPr>
            <a:picLocks noChangeAspect="1"/>
          </p:cNvPicPr>
          <p:nvPr/>
        </p:nvPicPr>
        <p:blipFill>
          <a:blip r:embed="rId4"/>
          <a:stretch>
            <a:fillRect/>
          </a:stretch>
        </p:blipFill>
        <p:spPr>
          <a:xfrm>
            <a:off x="2024289" y="2014130"/>
            <a:ext cx="3663346" cy="4401154"/>
          </a:xfrm>
          <a:prstGeom prst="rect">
            <a:avLst/>
          </a:prstGeom>
          <a:noFill/>
          <a:ln w="9525">
            <a:noFill/>
          </a:ln>
        </p:spPr>
      </p:pic>
      <p:sp>
        <p:nvSpPr>
          <p:cNvPr id="2" name="文本框 1"/>
          <p:cNvSpPr txBox="1"/>
          <p:nvPr/>
        </p:nvSpPr>
        <p:spPr>
          <a:xfrm>
            <a:off x="1486535" y="615950"/>
            <a:ext cx="10306050" cy="1630045"/>
          </a:xfrm>
          <a:prstGeom prst="rect">
            <a:avLst/>
          </a:prstGeom>
          <a:noFill/>
        </p:spPr>
        <p:txBody>
          <a:bodyPr wrap="square" rtlCol="0">
            <a:spAutoFit/>
          </a:bodyPr>
          <a:lstStyle/>
          <a:p>
            <a:r>
              <a:rPr lang="en-US" altLang="zh-CN" sz="4000">
                <a:latin typeface="汉仪橄榄体简" panose="02010609000101010101" charset="-122"/>
                <a:ea typeface="汉仪橄榄体简" panose="02010609000101010101" charset="-122"/>
                <a:cs typeface="汉仪橄榄体简" panose="02010609000101010101" charset="-122"/>
              </a:rPr>
              <a:t>14</a:t>
            </a:r>
            <a:r>
              <a:rPr lang="zh-CN" altLang="en-US" sz="4000">
                <a:latin typeface="汉仪橄榄体简" panose="02010609000101010101" charset="-122"/>
                <a:ea typeface="汉仪橄榄体简" panose="02010609000101010101" charset="-122"/>
                <a:cs typeface="汉仪橄榄体简" panose="02010609000101010101" charset="-122"/>
              </a:rPr>
              <a:t>至</a:t>
            </a:r>
            <a:r>
              <a:rPr lang="en-US" altLang="zh-CN" sz="4000">
                <a:latin typeface="汉仪橄榄体简" panose="02010609000101010101" charset="-122"/>
                <a:ea typeface="汉仪橄榄体简" panose="02010609000101010101" charset="-122"/>
                <a:cs typeface="汉仪橄榄体简" panose="02010609000101010101" charset="-122"/>
              </a:rPr>
              <a:t>16</a:t>
            </a:r>
            <a:r>
              <a:rPr lang="zh-CN" altLang="en-US" sz="4000">
                <a:latin typeface="汉仪橄榄体简" panose="02010609000101010101" charset="-122"/>
                <a:ea typeface="汉仪橄榄体简" panose="02010609000101010101" charset="-122"/>
                <a:cs typeface="汉仪橄榄体简" panose="02010609000101010101" charset="-122"/>
              </a:rPr>
              <a:t>世纪，</a:t>
            </a:r>
            <a:endParaRPr lang="zh-CN" altLang="en-US" sz="4400">
              <a:latin typeface="汉仪橄榄体简" panose="02010609000101010101" charset="-122"/>
              <a:ea typeface="汉仪橄榄体简" panose="02010609000101010101" charset="-122"/>
              <a:cs typeface="汉仪橄榄体简" panose="02010609000101010101" charset="-122"/>
            </a:endParaRPr>
          </a:p>
          <a:p>
            <a:r>
              <a:rPr lang="zh-CN" altLang="en-US" sz="4400">
                <a:latin typeface="汉仪橄榄体简" panose="02010609000101010101" charset="-122"/>
                <a:ea typeface="汉仪橄榄体简" panose="02010609000101010101" charset="-122"/>
                <a:cs typeface="汉仪橄榄体简" panose="02010609000101010101" charset="-122"/>
              </a:rPr>
              <a:t>    </a:t>
            </a:r>
            <a:r>
              <a:rPr lang="zh-CN" altLang="en-US" sz="4000">
                <a:latin typeface="汉仪橄榄体简" panose="02010609000101010101" charset="-122"/>
                <a:ea typeface="汉仪橄榄体简" panose="02010609000101010101" charset="-122"/>
                <a:cs typeface="汉仪橄榄体简" panose="02010609000101010101" charset="-122"/>
              </a:rPr>
              <a:t>欧洲处于</a:t>
            </a:r>
            <a:r>
              <a:rPr lang="en-US" altLang="zh-CN" sz="4000">
                <a:latin typeface="汉仪橄榄体简" panose="02010609000101010101" charset="-122"/>
                <a:ea typeface="汉仪橄榄体简" panose="02010609000101010101" charset="-122"/>
                <a:cs typeface="汉仪橄榄体简" panose="02010609000101010101" charset="-122"/>
              </a:rPr>
              <a:t>“</a:t>
            </a:r>
            <a:r>
              <a:rPr lang="zh-CN" altLang="en-US" sz="6000">
                <a:solidFill>
                  <a:srgbClr val="FF0000"/>
                </a:solidFill>
                <a:latin typeface="汉仪橄榄体简" panose="02010609000101010101" charset="-122"/>
                <a:ea typeface="汉仪橄榄体简" panose="02010609000101010101" charset="-122"/>
                <a:cs typeface="汉仪橄榄体简" panose="02010609000101010101" charset="-122"/>
              </a:rPr>
              <a:t>人</a:t>
            </a:r>
            <a:r>
              <a:rPr lang="zh-CN" altLang="en-US" sz="4000">
                <a:latin typeface="汉仪橄榄体简" panose="02010609000101010101" charset="-122"/>
                <a:ea typeface="汉仪橄榄体简" panose="02010609000101010101" charset="-122"/>
                <a:cs typeface="汉仪橄榄体简" panose="02010609000101010101" charset="-122"/>
              </a:rPr>
              <a:t>和</a:t>
            </a:r>
            <a:r>
              <a:rPr lang="zh-CN" altLang="en-US" sz="6000">
                <a:solidFill>
                  <a:srgbClr val="FF0000"/>
                </a:solidFill>
                <a:latin typeface="汉仪橄榄体简" panose="02010609000101010101" charset="-122"/>
                <a:ea typeface="汉仪橄榄体简" panose="02010609000101010101" charset="-122"/>
                <a:cs typeface="汉仪橄榄体简" panose="02010609000101010101" charset="-122"/>
              </a:rPr>
              <a:t>世界</a:t>
            </a:r>
            <a:r>
              <a:rPr lang="zh-CN" altLang="en-US" sz="4000">
                <a:latin typeface="汉仪橄榄体简" panose="02010609000101010101" charset="-122"/>
                <a:ea typeface="汉仪橄榄体简" panose="02010609000101010101" charset="-122"/>
                <a:cs typeface="汉仪橄榄体简" panose="02010609000101010101" charset="-122"/>
              </a:rPr>
              <a:t>被发现</a:t>
            </a:r>
            <a:r>
              <a:rPr lang="en-US" altLang="zh-CN" sz="4000">
                <a:latin typeface="汉仪橄榄体简" panose="02010609000101010101" charset="-122"/>
                <a:ea typeface="汉仪橄榄体简" panose="02010609000101010101" charset="-122"/>
                <a:cs typeface="汉仪橄榄体简" panose="02010609000101010101" charset="-122"/>
              </a:rPr>
              <a:t>”</a:t>
            </a:r>
            <a:r>
              <a:rPr lang="zh-CN" altLang="en-US" sz="4000">
                <a:latin typeface="汉仪橄榄体简" panose="02010609000101010101" charset="-122"/>
                <a:ea typeface="汉仪橄榄体简" panose="02010609000101010101" charset="-122"/>
                <a:cs typeface="汉仪橄榄体简" panose="02010609000101010101" charset="-122"/>
              </a:rPr>
              <a:t>的时代</a:t>
            </a:r>
            <a:endParaRPr lang="zh-CN" altLang="en-US" sz="4000">
              <a:latin typeface="汉仪橄榄体简" panose="02010609000101010101" charset="-122"/>
              <a:ea typeface="汉仪橄榄体简" panose="02010609000101010101" charset="-122"/>
              <a:cs typeface="汉仪橄榄体简" panose="02010609000101010101" charset="-122"/>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50" y="71120"/>
            <a:ext cx="5481955" cy="645160"/>
            <a:chOff x="30" y="417"/>
            <a:chExt cx="8633" cy="1016"/>
          </a:xfrm>
        </p:grpSpPr>
        <p:grpSp>
          <p:nvGrpSpPr>
            <p:cNvPr id="3" name="组合 6"/>
            <p:cNvGrpSpPr/>
            <p:nvPr/>
          </p:nvGrpSpPr>
          <p:grpSpPr>
            <a:xfrm>
              <a:off x="30" y="530"/>
              <a:ext cx="1603" cy="693"/>
              <a:chOff x="0" y="250166"/>
              <a:chExt cx="1337094" cy="439947"/>
            </a:xfrm>
          </p:grpSpPr>
          <p:sp>
            <p:nvSpPr>
              <p:cNvPr id="8" name="矩形 7"/>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矩形 8"/>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8" name="文本框 5"/>
            <p:cNvSpPr txBox="1"/>
            <p:nvPr/>
          </p:nvSpPr>
          <p:spPr>
            <a:xfrm>
              <a:off x="1633" y="417"/>
              <a:ext cx="7030" cy="1016"/>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三、新航路开辟的</a:t>
              </a:r>
              <a:r>
                <a:rPr 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rPr>
                <a:t>影响</a:t>
              </a:r>
              <a:endParaRPr lang="zh-CN" alt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
        <p:nvSpPr>
          <p:cNvPr id="4" name="文本框 3"/>
          <p:cNvSpPr txBox="1"/>
          <p:nvPr/>
        </p:nvSpPr>
        <p:spPr>
          <a:xfrm>
            <a:off x="433070" y="1680845"/>
            <a:ext cx="10874375" cy="2306955"/>
          </a:xfrm>
          <a:prstGeom prst="rect">
            <a:avLst/>
          </a:prstGeom>
          <a:noFill/>
        </p:spPr>
        <p:txBody>
          <a:bodyPr wrap="square" rtlCol="0" anchor="t">
            <a:spAutoFit/>
          </a:bodyPr>
          <a:p>
            <a:pPr lvl="0" algn="l" defTabSz="914400" fontAlgn="base">
              <a:lnSpc>
                <a:spcPct val="100000"/>
              </a:lnSpc>
              <a:buClrTx/>
              <a:buSzTx/>
              <a:buFontTx/>
            </a:pPr>
            <a:r>
              <a:rPr lang="en-US" altLang="zh-CN" sz="3600" b="1" dirty="0">
                <a:latin typeface="楷体" panose="02010609060101010101" charset="-122"/>
                <a:ea typeface="楷体" panose="02010609060101010101" charset="-122"/>
                <a:cs typeface="楷体" panose="02010609060101010101" charset="-122"/>
                <a:sym typeface="+mn-ea"/>
              </a:rPr>
              <a:t>    </a:t>
            </a:r>
            <a:r>
              <a:rPr lang="zh-CN" altLang="en-US" sz="3600" b="1" dirty="0">
                <a:latin typeface="楷体" panose="02010609060101010101" charset="-122"/>
                <a:ea typeface="楷体" panose="02010609060101010101" charset="-122"/>
                <a:cs typeface="楷体" panose="02010609060101010101" charset="-122"/>
                <a:sym typeface="+mn-ea"/>
              </a:rPr>
              <a:t>材料五：据统计,从15</a:t>
            </a:r>
            <a:r>
              <a:rPr lang="en-US" altLang="zh-CN" sz="3600" b="1" dirty="0">
                <a:latin typeface="楷体" panose="02010609060101010101" charset="-122"/>
                <a:ea typeface="楷体" panose="02010609060101010101" charset="-122"/>
                <a:cs typeface="楷体" panose="02010609060101010101" charset="-122"/>
                <a:sym typeface="+mn-ea"/>
              </a:rPr>
              <a:t>——</a:t>
            </a:r>
            <a:r>
              <a:rPr lang="zh-CN" altLang="en-US" sz="3600" b="1" dirty="0">
                <a:latin typeface="楷体" panose="02010609060101010101" charset="-122"/>
                <a:ea typeface="楷体" panose="02010609060101010101" charset="-122"/>
                <a:cs typeface="楷体" panose="02010609060101010101" charset="-122"/>
                <a:sym typeface="+mn-ea"/>
              </a:rPr>
              <a:t>17世纪的三个世纪里,西班牙从拉丁美洲掠取了255万千克的黄金和一亿千克的白银,葡萄牙仅从巴西就掠夺了至少价值六亿美元的钻石,这是新航路开辟后带来的消极影响之一。</a:t>
            </a:r>
            <a:endParaRPr lang="zh-CN" altLang="en-US" sz="3600" b="1" dirty="0">
              <a:latin typeface="楷体" panose="02010609060101010101" charset="-122"/>
              <a:ea typeface="楷体" panose="02010609060101010101" charset="-122"/>
              <a:cs typeface="楷体" panose="02010609060101010101" charset="-122"/>
              <a:sym typeface="+mn-ea"/>
            </a:endParaRPr>
          </a:p>
        </p:txBody>
      </p:sp>
      <p:sp>
        <p:nvSpPr>
          <p:cNvPr id="10" name="矩形 9"/>
          <p:cNvSpPr/>
          <p:nvPr/>
        </p:nvSpPr>
        <p:spPr>
          <a:xfrm>
            <a:off x="668655" y="4632960"/>
            <a:ext cx="10403840" cy="1129665"/>
          </a:xfrm>
          <a:prstGeom prst="rect">
            <a:avLst/>
          </a:prstGeom>
          <a:solidFill>
            <a:schemeClr val="accent4"/>
          </a:solidFill>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p>
            <a:pPr lvl="0" algn="l" fontAlgn="base">
              <a:spcBef>
                <a:spcPct val="50000"/>
              </a:spcBef>
              <a:buClrTx/>
              <a:buSzTx/>
              <a:buFontTx/>
            </a:pPr>
            <a:r>
              <a:rPr lang="en-US" altLang="zh-CN" sz="3600" b="1" dirty="0">
                <a:solidFill>
                  <a:schemeClr val="tx1"/>
                </a:solidFill>
                <a:effectLst/>
                <a:latin typeface="黑体" panose="02010609060101010101" charset="-122"/>
                <a:ea typeface="黑体" panose="02010609060101010101" charset="-122"/>
                <a:sym typeface="宋体" panose="02010600030101010101" pitchFamily="2" charset="-122"/>
              </a:rPr>
              <a:t>    </a:t>
            </a:r>
            <a:r>
              <a:rPr lang="zh-CN" altLang="en-US" sz="3600" b="1" dirty="0">
                <a:solidFill>
                  <a:schemeClr val="tx1"/>
                </a:solidFill>
                <a:effectLst/>
                <a:latin typeface="黑体" panose="02010609060101010101" charset="-122"/>
                <a:ea typeface="黑体" panose="02010609060101010101" charset="-122"/>
                <a:sym typeface="宋体" panose="02010600030101010101" pitchFamily="2" charset="-122"/>
              </a:rPr>
              <a:t>拉开殖民掠夺、侵略和扩张的序幕，</a:t>
            </a:r>
            <a:r>
              <a:rPr lang="zh-CN" altLang="en-US" sz="3600" b="1" dirty="0">
                <a:solidFill>
                  <a:schemeClr val="tx1"/>
                </a:solidFill>
                <a:effectLst/>
                <a:latin typeface="黑体" panose="02010609060101010101" charset="-122"/>
                <a:ea typeface="黑体" panose="02010609060101010101" charset="-122"/>
                <a:sym typeface="+mn-ea"/>
              </a:rPr>
              <a:t>给亚非拉人民带来沉重的灾难。</a:t>
            </a:r>
            <a:endParaRPr lang="zh-CN" altLang="en-US" sz="3600" b="1" dirty="0">
              <a:solidFill>
                <a:schemeClr val="tx1"/>
              </a:solidFill>
              <a:effectLst/>
              <a:latin typeface="黑体" panose="02010609060101010101" charset="-122"/>
              <a:ea typeface="黑体" panose="02010609060101010101" charset="-122"/>
              <a:sym typeface="+mn-ea"/>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4*#ppt_w"/>
                                          </p:val>
                                        </p:tav>
                                        <p:tav tm="100000">
                                          <p:val>
                                            <p:strVal val="#ppt_w"/>
                                          </p:val>
                                        </p:tav>
                                      </p:tavLst>
                                    </p:anim>
                                    <p:anim calcmode="lin" valueType="num">
                                      <p:cBhvr>
                                        <p:cTn id="1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p:nvPr/>
        </p:nvSpPr>
        <p:spPr>
          <a:xfrm>
            <a:off x="275590" y="815340"/>
            <a:ext cx="11179810" cy="5772785"/>
          </a:xfrm>
          <a:prstGeom prst="rect">
            <a:avLst/>
          </a:prstGeom>
          <a:noFill/>
          <a:ln w="9525">
            <a:noFill/>
          </a:ln>
        </p:spPr>
        <p:txBody>
          <a:bodyPr wrap="square" anchor="ctr">
            <a:spAutoFit/>
          </a:bodyPr>
          <a:lstStyle/>
          <a:p>
            <a:pPr indent="0" eaLnBrk="0" fontAlgn="auto" hangingPunct="0">
              <a:lnSpc>
                <a:spcPct val="80000"/>
              </a:lnSpc>
              <a:spcAft>
                <a:spcPts val="1000"/>
              </a:spcAft>
              <a:buFont typeface="Arial" panose="020B0604020202090204" pitchFamily="34" charset="0"/>
              <a:buNone/>
            </a:pPr>
            <a:r>
              <a:rPr lang="zh-CN" altLang="en-US" sz="4800" b="1" dirty="0">
                <a:solidFill>
                  <a:srgbClr val="C00000"/>
                </a:solidFill>
                <a:latin typeface="Calibri" panose="020F0502020204030204" charset="0"/>
                <a:ea typeface="楷体" panose="02010609060101010101" charset="-122"/>
                <a:cs typeface="华康古籍银杏W3" panose="02020309000000000000" charset="-122"/>
                <a:sym typeface="+mn-ea"/>
              </a:rPr>
              <a:t>积极：</a:t>
            </a:r>
            <a:endParaRPr lang="zh-CN" altLang="en-US" sz="3600" b="1" dirty="0">
              <a:solidFill>
                <a:schemeClr val="tx1"/>
              </a:solidFill>
              <a:latin typeface="Calibri" panose="020F0502020204030204" charset="0"/>
              <a:ea typeface="楷体" panose="02010609060101010101" charset="-122"/>
              <a:cs typeface="华康古籍银杏W3" panose="02020309000000000000" charset="-122"/>
              <a:sym typeface="+mn-ea"/>
            </a:endParaRPr>
          </a:p>
          <a:p>
            <a:pPr indent="0" eaLnBrk="0" fontAlgn="auto" hangingPunct="0">
              <a:lnSpc>
                <a:spcPct val="80000"/>
              </a:lnSpc>
              <a:spcAft>
                <a:spcPts val="1000"/>
              </a:spcAft>
              <a:buFont typeface="Arial" panose="020B0604020202090204" pitchFamily="34" charset="0"/>
              <a:buNone/>
            </a:pPr>
            <a:r>
              <a:rPr lang="zh-CN" altLang="en-US" sz="3600" b="1" dirty="0">
                <a:solidFill>
                  <a:schemeClr val="tx1"/>
                </a:solidFill>
                <a:latin typeface="Calibri" panose="020F0502020204030204" charset="0"/>
                <a:ea typeface="楷体" panose="02010609060101010101" charset="-122"/>
                <a:cs typeface="华康古籍银杏W3" panose="02020309000000000000" charset="-122"/>
                <a:sym typeface="+mn-ea"/>
              </a:rPr>
              <a:t>          ①</a:t>
            </a:r>
            <a:r>
              <a:rPr lang="zh-CN" altLang="en-US" sz="3600" b="1" dirty="0">
                <a:solidFill>
                  <a:srgbClr val="C00000"/>
                </a:solidFill>
                <a:latin typeface="Calibri" panose="020F0502020204030204" charset="0"/>
                <a:ea typeface="楷体" panose="02010609060101010101" charset="-122"/>
                <a:cs typeface="华康古籍银杏W3" panose="02020309000000000000" charset="-122"/>
                <a:sym typeface="+mn-ea"/>
              </a:rPr>
              <a:t>对欧洲：</a:t>
            </a:r>
            <a:r>
              <a:rPr lang="zh-CN" altLang="en-US" sz="3600" b="1" dirty="0">
                <a:latin typeface="楷体" panose="02010609060101010101" charset="-122"/>
                <a:ea typeface="楷体" panose="02010609060101010101" charset="-122"/>
                <a:cs typeface="华康古籍银杏W3" panose="02020309000000000000" charset="-122"/>
                <a:sym typeface="+mn-ea"/>
              </a:rPr>
              <a:t>欧洲大西洋沿岸工商业经济繁荣起来</a:t>
            </a:r>
            <a:r>
              <a:rPr lang="zh-CN" altLang="en-US" sz="3600" b="1" dirty="0">
                <a:solidFill>
                  <a:schemeClr val="accent4">
                    <a:lumMod val="75000"/>
                  </a:schemeClr>
                </a:solidFill>
                <a:latin typeface="楷体" panose="02010609060101010101" charset="-122"/>
                <a:ea typeface="楷体" panose="02010609060101010101" charset="-122"/>
                <a:cs typeface="华康古籍银杏W3" panose="02020309000000000000" charset="-122"/>
                <a:sym typeface="+mn-ea"/>
              </a:rPr>
              <a:t>（世界贸易中心由地中海沿岸转移到大西洋沿岸）</a:t>
            </a:r>
            <a:r>
              <a:rPr lang="zh-CN" altLang="en-US" sz="3600" b="1" dirty="0">
                <a:latin typeface="楷体" panose="02010609060101010101" charset="-122"/>
                <a:ea typeface="楷体" panose="02010609060101010101" charset="-122"/>
                <a:cs typeface="华康古籍银杏W3" panose="02020309000000000000" charset="-122"/>
                <a:sym typeface="+mn-ea"/>
              </a:rPr>
              <a:t>，促进了资本主义的产生和发展。</a:t>
            </a:r>
            <a:endParaRPr lang="zh-CN" altLang="en-US" sz="3600" b="1" dirty="0">
              <a:solidFill>
                <a:srgbClr val="FF0000"/>
              </a:solidFill>
              <a:latin typeface="Calibri" panose="020F0502020204030204" charset="0"/>
              <a:ea typeface="楷体" panose="02010609060101010101" charset="-122"/>
              <a:cs typeface="华康古籍银杏W3" panose="02020309000000000000" charset="-122"/>
            </a:endParaRPr>
          </a:p>
          <a:p>
            <a:pPr indent="0" eaLnBrk="0" fontAlgn="auto" hangingPunct="0">
              <a:lnSpc>
                <a:spcPct val="80000"/>
              </a:lnSpc>
              <a:spcAft>
                <a:spcPts val="1000"/>
              </a:spcAft>
              <a:buFont typeface="Arial" panose="020B0604020202090204" pitchFamily="34" charset="0"/>
              <a:buNone/>
            </a:pPr>
            <a:r>
              <a:rPr lang="zh-CN" altLang="en-US" sz="3600" b="1" dirty="0">
                <a:solidFill>
                  <a:schemeClr val="tx1"/>
                </a:solidFill>
                <a:latin typeface="Calibri" panose="020F0502020204030204" charset="0"/>
                <a:ea typeface="楷体" panose="02010609060101010101" charset="-122"/>
                <a:cs typeface="华康古籍银杏W3" panose="02020309000000000000" charset="-122"/>
              </a:rPr>
              <a:t>          ②</a:t>
            </a:r>
            <a:r>
              <a:rPr lang="zh-CN" altLang="en-US" sz="3600" b="1" dirty="0">
                <a:solidFill>
                  <a:srgbClr val="C00000"/>
                </a:solidFill>
                <a:latin typeface="Calibri" panose="020F0502020204030204" charset="0"/>
                <a:ea typeface="楷体" panose="02010609060101010101" charset="-122"/>
                <a:cs typeface="华康古籍银杏W3" panose="02020309000000000000" charset="-122"/>
              </a:rPr>
              <a:t>对世界：</a:t>
            </a:r>
            <a:r>
              <a:rPr lang="zh-CN" altLang="en-US" sz="3600" b="1" dirty="0">
                <a:latin typeface="楷体" panose="02010609060101010101" charset="-122"/>
                <a:ea typeface="楷体" panose="02010609060101010101" charset="-122"/>
                <a:cs typeface="华康古籍银杏W3" panose="02020309000000000000" charset="-122"/>
              </a:rPr>
              <a:t>欧洲与亚洲、非洲、美洲之间建立起了直接的商业联系，往来日益密切。</a:t>
            </a:r>
            <a:r>
              <a:rPr lang="zh-CN" altLang="en-US" sz="3600" b="1" dirty="0">
                <a:solidFill>
                  <a:schemeClr val="accent4">
                    <a:lumMod val="75000"/>
                  </a:schemeClr>
                </a:solidFill>
                <a:latin typeface="楷体" panose="02010609060101010101" charset="-122"/>
                <a:ea typeface="楷体" panose="02010609060101010101" charset="-122"/>
                <a:cs typeface="华康古籍银杏W3" panose="02020309000000000000" charset="-122"/>
              </a:rPr>
              <a:t>（世界市场的雏形开始出现）</a:t>
            </a:r>
            <a:r>
              <a:rPr lang="zh-CN" altLang="en-US" sz="3600" b="1" dirty="0">
                <a:latin typeface="楷体" panose="02010609060101010101" charset="-122"/>
                <a:ea typeface="楷体" panose="02010609060101010101" charset="-122"/>
                <a:cs typeface="华康古籍银杏W3" panose="02020309000000000000" charset="-122"/>
              </a:rPr>
              <a:t>；</a:t>
            </a:r>
            <a:r>
              <a:rPr lang="zh-CN" altLang="en-US" sz="3600" b="1" dirty="0">
                <a:solidFill>
                  <a:schemeClr val="tx1"/>
                </a:solidFill>
                <a:latin typeface="楷体" panose="02010609060101010101" charset="-122"/>
                <a:ea typeface="楷体" panose="02010609060101010101" charset="-122"/>
                <a:cs typeface="华康古籍银杏W3" panose="02020309000000000000" charset="-122"/>
              </a:rPr>
              <a:t>世界开始连为一个整体，世界的观念也从此逐步确立起来。</a:t>
            </a:r>
            <a:endParaRPr lang="zh-CN" altLang="en-US" sz="3600" b="1" dirty="0">
              <a:solidFill>
                <a:schemeClr val="tx1"/>
              </a:solidFill>
              <a:latin typeface="楷体" panose="02010609060101010101" charset="-122"/>
              <a:ea typeface="楷体" panose="02010609060101010101" charset="-122"/>
              <a:cs typeface="华康古籍银杏W3" panose="02020309000000000000" charset="-122"/>
            </a:endParaRPr>
          </a:p>
          <a:p>
            <a:pPr indent="0" eaLnBrk="0" fontAlgn="auto" hangingPunct="0">
              <a:lnSpc>
                <a:spcPct val="80000"/>
              </a:lnSpc>
              <a:spcAft>
                <a:spcPts val="1000"/>
              </a:spcAft>
              <a:buFont typeface="Arial" panose="020B0604020202090204" pitchFamily="34" charset="0"/>
              <a:buNone/>
            </a:pPr>
            <a:r>
              <a:rPr lang="zh-CN" altLang="en-US" sz="4800" b="1" dirty="0">
                <a:solidFill>
                  <a:srgbClr val="C00000"/>
                </a:solidFill>
                <a:latin typeface="楷体" panose="02010609060101010101" charset="-122"/>
                <a:ea typeface="楷体" panose="02010609060101010101" charset="-122"/>
                <a:cs typeface="华康古籍银杏W3" panose="02020309000000000000" charset="-122"/>
              </a:rPr>
              <a:t>消极：</a:t>
            </a:r>
            <a:endParaRPr lang="zh-CN" altLang="en-US" sz="4800" b="1" dirty="0">
              <a:solidFill>
                <a:srgbClr val="C00000"/>
              </a:solidFill>
              <a:latin typeface="楷体" panose="02010609060101010101" charset="-122"/>
              <a:ea typeface="楷体" panose="02010609060101010101" charset="-122"/>
              <a:cs typeface="华康古籍银杏W3" panose="02020309000000000000" charset="-122"/>
            </a:endParaRPr>
          </a:p>
          <a:p>
            <a:pPr indent="0" eaLnBrk="0" fontAlgn="auto" hangingPunct="0">
              <a:lnSpc>
                <a:spcPct val="80000"/>
              </a:lnSpc>
              <a:spcAft>
                <a:spcPts val="1000"/>
              </a:spcAft>
              <a:buFont typeface="Arial" panose="020B0604020202090204" pitchFamily="34" charset="0"/>
              <a:buNone/>
            </a:pPr>
            <a:r>
              <a:rPr lang="zh-CN" altLang="en-US" sz="3600" b="1" dirty="0">
                <a:solidFill>
                  <a:schemeClr val="tx1"/>
                </a:solidFill>
                <a:effectLst/>
                <a:latin typeface="楷体" panose="02010609060101010101" charset="-122"/>
                <a:ea typeface="楷体" panose="02010609060101010101" charset="-122"/>
                <a:sym typeface="宋体" panose="02010600030101010101" pitchFamily="2" charset="-122"/>
              </a:rPr>
              <a:t>    </a:t>
            </a:r>
            <a:r>
              <a:rPr lang="zh-CN" altLang="en-US" sz="3600" b="1" dirty="0">
                <a:solidFill>
                  <a:srgbClr val="C00000"/>
                </a:solidFill>
                <a:effectLst/>
                <a:latin typeface="楷体" panose="02010609060101010101" charset="-122"/>
                <a:ea typeface="楷体" panose="02010609060101010101" charset="-122"/>
                <a:sym typeface="宋体" panose="02010600030101010101" pitchFamily="2" charset="-122"/>
              </a:rPr>
              <a:t>对亚非拉：</a:t>
            </a:r>
            <a:r>
              <a:rPr lang="zh-CN" altLang="en-US" sz="3600" b="1" dirty="0">
                <a:solidFill>
                  <a:schemeClr val="tx1"/>
                </a:solidFill>
                <a:effectLst/>
                <a:latin typeface="楷体" panose="02010609060101010101" charset="-122"/>
                <a:ea typeface="楷体" panose="02010609060101010101" charset="-122"/>
                <a:sym typeface="宋体" panose="02010600030101010101" pitchFamily="2" charset="-122"/>
              </a:rPr>
              <a:t>拉开殖民掠夺、侵略和扩张的序幕，</a:t>
            </a:r>
            <a:r>
              <a:rPr lang="zh-CN" altLang="en-US" sz="3600" b="1" dirty="0">
                <a:solidFill>
                  <a:schemeClr val="tx1"/>
                </a:solidFill>
                <a:effectLst/>
                <a:latin typeface="楷体" panose="02010609060101010101" charset="-122"/>
                <a:ea typeface="楷体" panose="02010609060101010101" charset="-122"/>
                <a:sym typeface="+mn-ea"/>
              </a:rPr>
              <a:t>给亚非拉人民带来沉重的灾难。（</a:t>
            </a:r>
            <a:r>
              <a:rPr lang="en-US" altLang="zh-CN" sz="3600" b="1" dirty="0">
                <a:solidFill>
                  <a:schemeClr val="tx1"/>
                </a:solidFill>
                <a:effectLst/>
                <a:latin typeface="楷体" panose="02010609060101010101" charset="-122"/>
                <a:ea typeface="楷体" panose="02010609060101010101" charset="-122"/>
                <a:sym typeface="+mn-ea"/>
              </a:rPr>
              <a:t>16</a:t>
            </a:r>
            <a:r>
              <a:rPr lang="zh-CN" altLang="en-US" sz="3600" b="1" dirty="0">
                <a:solidFill>
                  <a:schemeClr val="tx1"/>
                </a:solidFill>
                <a:effectLst/>
                <a:latin typeface="楷体" panose="02010609060101010101" charset="-122"/>
                <a:ea typeface="楷体" panose="02010609060101010101" charset="-122"/>
                <a:sym typeface="+mn-ea"/>
              </a:rPr>
              <a:t>课）</a:t>
            </a:r>
            <a:endParaRPr lang="zh-CN" altLang="en-US" sz="3600" b="1" dirty="0">
              <a:solidFill>
                <a:schemeClr val="tx1"/>
              </a:solidFill>
              <a:effectLst/>
              <a:latin typeface="楷体" panose="02010609060101010101" charset="-122"/>
              <a:ea typeface="楷体" panose="02010609060101010101" charset="-122"/>
              <a:cs typeface="华康古籍银杏W3" panose="02020309000000000000" charset="-122"/>
              <a:sym typeface="+mn-ea"/>
            </a:endParaRPr>
          </a:p>
        </p:txBody>
      </p:sp>
      <p:grpSp>
        <p:nvGrpSpPr>
          <p:cNvPr id="2" name="组合 1"/>
          <p:cNvGrpSpPr/>
          <p:nvPr/>
        </p:nvGrpSpPr>
        <p:grpSpPr>
          <a:xfrm>
            <a:off x="19050" y="71120"/>
            <a:ext cx="5387340" cy="645160"/>
            <a:chOff x="30" y="417"/>
            <a:chExt cx="8484" cy="1016"/>
          </a:xfrm>
        </p:grpSpPr>
        <p:grpSp>
          <p:nvGrpSpPr>
            <p:cNvPr id="4" name="组合 6"/>
            <p:cNvGrpSpPr/>
            <p:nvPr/>
          </p:nvGrpSpPr>
          <p:grpSpPr>
            <a:xfrm>
              <a:off x="30" y="530"/>
              <a:ext cx="1603" cy="693"/>
              <a:chOff x="0" y="250166"/>
              <a:chExt cx="1337094" cy="439947"/>
            </a:xfrm>
          </p:grpSpPr>
          <p:sp>
            <p:nvSpPr>
              <p:cNvPr id="5" name="矩形 4"/>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8" name="文本框 5"/>
            <p:cNvSpPr txBox="1"/>
            <p:nvPr/>
          </p:nvSpPr>
          <p:spPr>
            <a:xfrm>
              <a:off x="1633" y="417"/>
              <a:ext cx="6881" cy="1016"/>
            </a:xfrm>
            <a:prstGeom prst="rect">
              <a:avLst/>
            </a:prstGeom>
            <a:noFill/>
            <a:ln w="9525">
              <a:noFill/>
            </a:ln>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三、新航路开辟的</a:t>
              </a:r>
              <a:r>
                <a:rPr 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rPr>
                <a:t>影响</a:t>
              </a:r>
              <a:endParaRPr lang="zh-CN" alt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Tree>
  </p:cSld>
  <p:clrMapOvr>
    <a:masterClrMapping/>
  </p:clrMapOvr>
  <p:transition spd="med">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文本框 39937"/>
          <p:cNvSpPr txBox="1">
            <a:spLocks noChangeArrowheads="1"/>
          </p:cNvSpPr>
          <p:nvPr/>
        </p:nvSpPr>
        <p:spPr bwMode="auto">
          <a:xfrm>
            <a:off x="879793" y="1455738"/>
            <a:ext cx="3032125" cy="1568450"/>
          </a:xfrm>
          <a:prstGeom prst="rect">
            <a:avLst/>
          </a:prstGeom>
          <a:noFill/>
          <a:ln w="9525">
            <a:noFill/>
            <a:miter lim="800000"/>
          </a:ln>
        </p:spPr>
        <p:txBody>
          <a:bodyPr wrap="none">
            <a:spAutoFit/>
          </a:bodyPr>
          <a:lstStyle/>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文艺复兴</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（发现“人”）</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14--16世纪</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p:txBody>
      </p:sp>
      <p:sp>
        <p:nvSpPr>
          <p:cNvPr id="39939" name="文本框 39938"/>
          <p:cNvSpPr txBox="1">
            <a:spLocks noChangeArrowheads="1"/>
          </p:cNvSpPr>
          <p:nvPr/>
        </p:nvSpPr>
        <p:spPr bwMode="auto">
          <a:xfrm>
            <a:off x="659130" y="3646170"/>
            <a:ext cx="3660775" cy="1568450"/>
          </a:xfrm>
          <a:prstGeom prst="rect">
            <a:avLst/>
          </a:prstGeom>
          <a:noFill/>
          <a:ln w="9525">
            <a:noFill/>
            <a:miter lim="800000"/>
          </a:ln>
        </p:spPr>
        <p:txBody>
          <a:bodyPr wrap="square">
            <a:spAutoFit/>
          </a:bodyPr>
          <a:lstStyle/>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新航路的开辟</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（发现“世界”）</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a:p>
            <a:pPr algn="ctr"/>
            <a:r>
              <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rPr>
              <a:t>15--16世纪</a:t>
            </a:r>
            <a:endParaRPr lang="zh-CN" altLang="en-US" sz="3200" b="1">
              <a:solidFill>
                <a:srgbClr val="000000"/>
              </a:solidFill>
              <a:latin typeface="汉仪橄榄体简" panose="02010609000101010101" charset="-122"/>
              <a:ea typeface="汉仪橄榄体简" panose="02010609000101010101" charset="-122"/>
              <a:cs typeface="汉仪橄榄体简" panose="02010609000101010101" charset="-122"/>
            </a:endParaRPr>
          </a:p>
        </p:txBody>
      </p:sp>
      <p:sp>
        <p:nvSpPr>
          <p:cNvPr id="39940" name="右箭头 39939"/>
          <p:cNvSpPr>
            <a:spLocks noChangeArrowheads="1"/>
          </p:cNvSpPr>
          <p:nvPr/>
        </p:nvSpPr>
        <p:spPr bwMode="auto">
          <a:xfrm>
            <a:off x="3775075" y="2061845"/>
            <a:ext cx="977900" cy="485775"/>
          </a:xfrm>
          <a:prstGeom prst="rightArrow">
            <a:avLst>
              <a:gd name="adj1" fmla="val 50000"/>
              <a:gd name="adj2" fmla="val 5030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lstStyle/>
          <a:p>
            <a:endParaRPr lang="zh-CN" altLang="en-US">
              <a:latin typeface="Calibri" panose="020F0502020204030204" charset="0"/>
            </a:endParaRPr>
          </a:p>
        </p:txBody>
      </p:sp>
      <p:sp>
        <p:nvSpPr>
          <p:cNvPr id="39941" name="右箭头 39940"/>
          <p:cNvSpPr>
            <a:spLocks noChangeArrowheads="1"/>
          </p:cNvSpPr>
          <p:nvPr/>
        </p:nvSpPr>
        <p:spPr bwMode="auto">
          <a:xfrm>
            <a:off x="3919538" y="4222433"/>
            <a:ext cx="976312" cy="485775"/>
          </a:xfrm>
          <a:prstGeom prst="rightArrow">
            <a:avLst>
              <a:gd name="adj1" fmla="val 50000"/>
              <a:gd name="adj2" fmla="val 5022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lstStyle/>
          <a:p>
            <a:endParaRPr lang="zh-CN" altLang="en-US">
              <a:latin typeface="Calibri" panose="020F0502020204030204" charset="0"/>
            </a:endParaRPr>
          </a:p>
        </p:txBody>
      </p:sp>
      <p:sp>
        <p:nvSpPr>
          <p:cNvPr id="39942" name="文本框 39941"/>
          <p:cNvSpPr txBox="1">
            <a:spLocks noChangeArrowheads="1"/>
          </p:cNvSpPr>
          <p:nvPr/>
        </p:nvSpPr>
        <p:spPr bwMode="auto">
          <a:xfrm>
            <a:off x="4856163" y="1701483"/>
            <a:ext cx="4660265" cy="1076325"/>
          </a:xfrm>
          <a:prstGeom prst="rect">
            <a:avLst/>
          </a:prstGeom>
          <a:noFill/>
          <a:ln w="9525">
            <a:noFill/>
            <a:miter lim="800000"/>
          </a:ln>
        </p:spPr>
        <p:txBody>
          <a:bodyPr wrap="none">
            <a:spAutoFit/>
          </a:bodyPr>
          <a:lstStyle/>
          <a:p>
            <a:r>
              <a:rPr lang="zh-CN" altLang="en-US" sz="3200" b="1" dirty="0">
                <a:solidFill>
                  <a:srgbClr val="000000"/>
                </a:solidFill>
                <a:latin typeface="汉仪橄榄体简" panose="02010609000101010101" charset="-122"/>
                <a:ea typeface="汉仪橄榄体简" panose="02010609000101010101" charset="-122"/>
              </a:rPr>
              <a:t>为资本主义社会的</a:t>
            </a:r>
            <a:endParaRPr lang="zh-CN" altLang="en-US" sz="3200" b="1" dirty="0">
              <a:solidFill>
                <a:srgbClr val="000000"/>
              </a:solidFill>
              <a:latin typeface="汉仪橄榄体简" panose="02010609000101010101" charset="-122"/>
              <a:ea typeface="汉仪橄榄体简" panose="02010609000101010101" charset="-122"/>
            </a:endParaRPr>
          </a:p>
          <a:p>
            <a:r>
              <a:rPr lang="zh-CN" altLang="en-US" sz="3200" b="1" dirty="0">
                <a:solidFill>
                  <a:srgbClr val="000000"/>
                </a:solidFill>
                <a:latin typeface="汉仪橄榄体简" panose="02010609000101010101" charset="-122"/>
                <a:ea typeface="汉仪橄榄体简" panose="02010609000101010101" charset="-122"/>
              </a:rPr>
              <a:t>产生奠定了</a:t>
            </a:r>
            <a:r>
              <a:rPr lang="zh-CN" altLang="en-US" sz="3200" b="1" dirty="0">
                <a:solidFill>
                  <a:srgbClr val="FF0000"/>
                </a:solidFill>
                <a:latin typeface="汉仪橄榄体简" panose="02010609000101010101" charset="-122"/>
                <a:ea typeface="汉仪橄榄体简" panose="02010609000101010101" charset="-122"/>
              </a:rPr>
              <a:t>思想文化基础</a:t>
            </a:r>
            <a:endParaRPr lang="zh-CN" altLang="en-US" sz="3200" b="1" dirty="0">
              <a:solidFill>
                <a:srgbClr val="FF0000"/>
              </a:solidFill>
              <a:latin typeface="汉仪橄榄体简" panose="02010609000101010101" charset="-122"/>
              <a:ea typeface="汉仪橄榄体简" panose="02010609000101010101" charset="-122"/>
            </a:endParaRPr>
          </a:p>
        </p:txBody>
      </p:sp>
      <p:sp>
        <p:nvSpPr>
          <p:cNvPr id="39943" name="文本框 39942"/>
          <p:cNvSpPr txBox="1">
            <a:spLocks noChangeArrowheads="1"/>
          </p:cNvSpPr>
          <p:nvPr/>
        </p:nvSpPr>
        <p:spPr bwMode="auto">
          <a:xfrm>
            <a:off x="4927600" y="3933508"/>
            <a:ext cx="3857625" cy="1076325"/>
          </a:xfrm>
          <a:prstGeom prst="rect">
            <a:avLst/>
          </a:prstGeom>
          <a:noFill/>
          <a:ln w="9525">
            <a:noFill/>
            <a:miter lim="800000"/>
          </a:ln>
        </p:spPr>
        <p:txBody>
          <a:bodyPr wrap="none">
            <a:spAutoFit/>
          </a:bodyPr>
          <a:lstStyle/>
          <a:p>
            <a:r>
              <a:rPr lang="zh-CN" altLang="en-US" sz="3200" b="1" dirty="0">
                <a:solidFill>
                  <a:srgbClr val="000000"/>
                </a:solidFill>
                <a:latin typeface="汉仪橄榄体简" panose="02010609000101010101" charset="-122"/>
                <a:ea typeface="汉仪橄榄体简" panose="02010609000101010101" charset="-122"/>
              </a:rPr>
              <a:t>为资本主义社会的</a:t>
            </a:r>
            <a:endParaRPr lang="zh-CN" altLang="en-US" sz="3200" b="1" dirty="0">
              <a:solidFill>
                <a:srgbClr val="000000"/>
              </a:solidFill>
              <a:latin typeface="汉仪橄榄体简" panose="02010609000101010101" charset="-122"/>
              <a:ea typeface="汉仪橄榄体简" panose="02010609000101010101" charset="-122"/>
            </a:endParaRPr>
          </a:p>
          <a:p>
            <a:r>
              <a:rPr lang="zh-CN" altLang="en-US" sz="3200" b="1" dirty="0">
                <a:solidFill>
                  <a:srgbClr val="000000"/>
                </a:solidFill>
                <a:latin typeface="汉仪橄榄体简" panose="02010609000101010101" charset="-122"/>
                <a:ea typeface="汉仪橄榄体简" panose="02010609000101010101" charset="-122"/>
              </a:rPr>
              <a:t>产生奠定了</a:t>
            </a:r>
            <a:r>
              <a:rPr lang="zh-CN" altLang="en-US" sz="3200" b="1" dirty="0">
                <a:solidFill>
                  <a:srgbClr val="FF0000"/>
                </a:solidFill>
                <a:latin typeface="汉仪橄榄体简" panose="02010609000101010101" charset="-122"/>
                <a:ea typeface="汉仪橄榄体简" panose="02010609000101010101" charset="-122"/>
              </a:rPr>
              <a:t>物质基础</a:t>
            </a:r>
            <a:endParaRPr lang="zh-CN" altLang="en-US" sz="3200" b="1" dirty="0">
              <a:solidFill>
                <a:srgbClr val="FF0000"/>
              </a:solidFill>
              <a:latin typeface="汉仪橄榄体简" panose="02010609000101010101" charset="-122"/>
              <a:ea typeface="汉仪橄榄体简" panose="02010609000101010101" charset="-122"/>
            </a:endParaRPr>
          </a:p>
        </p:txBody>
      </p:sp>
      <p:sp>
        <p:nvSpPr>
          <p:cNvPr id="39944" name="文本框 39943"/>
          <p:cNvSpPr txBox="1">
            <a:spLocks noChangeArrowheads="1"/>
          </p:cNvSpPr>
          <p:nvPr/>
        </p:nvSpPr>
        <p:spPr bwMode="auto">
          <a:xfrm>
            <a:off x="10635727" y="805255"/>
            <a:ext cx="755015" cy="5262245"/>
          </a:xfrm>
          <a:prstGeom prst="rect">
            <a:avLst/>
          </a:prstGeom>
          <a:noFill/>
          <a:ln w="9525">
            <a:noFill/>
            <a:miter lim="800000"/>
          </a:ln>
        </p:spPr>
        <p:txBody>
          <a:bodyPr wrap="square">
            <a:spAutoFit/>
          </a:bodyPr>
          <a:lstStyle/>
          <a:p>
            <a:r>
              <a:rPr lang="zh-CN" altLang="en-US" sz="4800" b="1" dirty="0" smtClean="0">
                <a:solidFill>
                  <a:srgbClr val="C00000"/>
                </a:solidFill>
                <a:latin typeface="汉仪橄榄体简" panose="02010609000101010101" charset="-122"/>
                <a:ea typeface="汉仪橄榄体简" panose="02010609000101010101" charset="-122"/>
              </a:rPr>
              <a:t>资本主义的产生</a:t>
            </a:r>
            <a:endParaRPr lang="zh-CN" altLang="en-US" sz="4800" b="1" dirty="0">
              <a:solidFill>
                <a:srgbClr val="C00000"/>
              </a:solidFill>
              <a:latin typeface="汉仪橄榄体简" panose="02010609000101010101" charset="-122"/>
              <a:ea typeface="汉仪橄榄体简" panose="02010609000101010101" charset="-122"/>
            </a:endParaRPr>
          </a:p>
        </p:txBody>
      </p:sp>
      <p:sp>
        <p:nvSpPr>
          <p:cNvPr id="39945" name="下箭头 39944"/>
          <p:cNvSpPr>
            <a:spLocks noChangeArrowheads="1"/>
          </p:cNvSpPr>
          <p:nvPr/>
        </p:nvSpPr>
        <p:spPr bwMode="auto">
          <a:xfrm>
            <a:off x="2119313" y="2998470"/>
            <a:ext cx="288925" cy="647700"/>
          </a:xfrm>
          <a:prstGeom prst="downArrow">
            <a:avLst>
              <a:gd name="adj1" fmla="val 50000"/>
              <a:gd name="adj2" fmla="val 5602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lstStyle/>
          <a:p>
            <a:endParaRPr lang="zh-CN" altLang="en-US">
              <a:latin typeface="Calibri" panose="020F0502020204030204" charset="0"/>
            </a:endParaRPr>
          </a:p>
        </p:txBody>
      </p:sp>
      <p:sp>
        <p:nvSpPr>
          <p:cNvPr id="2" name="右箭头 1"/>
          <p:cNvSpPr/>
          <p:nvPr/>
        </p:nvSpPr>
        <p:spPr>
          <a:xfrm>
            <a:off x="9516745" y="2998470"/>
            <a:ext cx="895350" cy="666750"/>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linds(horizontal)">
                                      <p:cBhvr>
                                        <p:cTn id="7" dur="500"/>
                                        <p:tgtEl>
                                          <p:spTgt spid="39938"/>
                                        </p:tgtEl>
                                      </p:cBhvr>
                                    </p:animEffect>
                                  </p:childTnLst>
                                  <p:subTnLst>
                                    <p:audio>
                                      <p:cMediaNode>
                                        <p:cTn display="1" masterRel="sameClick">
                                          <p:stCondLst>
                                            <p:cond evt="begin" delay="0">
                                              <p:tn val="5"/>
                                            </p:cond>
                                          </p:stCondLst>
                                          <p:endCondLst>
                                            <p:cond evt="onStopAudio" delay="0">
                                              <p:tgtEl>
                                                <p:sldTgt/>
                                              </p:tgtEl>
                                            </p:cond>
                                          </p:endCondLst>
                                        </p:cTn>
                                        <p:tgtEl>
                                          <p:sndTgt r:embed="rId1" name="suction.wav"/>
                                        </p:tgtEl>
                                      </p:cMediaNode>
                                    </p:audio>
                                  </p:sub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blinds(horizontal)">
                                      <p:cBhvr>
                                        <p:cTn id="11" dur="500"/>
                                        <p:tgtEl>
                                          <p:spTgt spid="39940"/>
                                        </p:tgtEl>
                                      </p:cBhvr>
                                    </p:animEffect>
                                  </p:childTnLst>
                                  <p:subTnLst>
                                    <p:audio>
                                      <p:cMediaNode>
                                        <p:cTn display="1" masterRel="sameClick">
                                          <p:stCondLst>
                                            <p:cond evt="begin" delay="0">
                                              <p:tn val="9"/>
                                            </p:cond>
                                          </p:stCondLst>
                                          <p:endCondLst>
                                            <p:cond evt="onStopAudio" delay="0">
                                              <p:tgtEl>
                                                <p:sldTgt/>
                                              </p:tgtEl>
                                            </p:cond>
                                          </p:endCondLst>
                                        </p:cTn>
                                        <p:tgtEl>
                                          <p:sndTgt r:embed="rId1" name="suction.wav"/>
                                        </p:tgtEl>
                                      </p:cMediaNode>
                                    </p:audio>
                                  </p:sub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9942"/>
                                        </p:tgtEl>
                                        <p:attrNameLst>
                                          <p:attrName>style.visibility</p:attrName>
                                        </p:attrNameLst>
                                      </p:cBhvr>
                                      <p:to>
                                        <p:strVal val="visible"/>
                                      </p:to>
                                    </p:set>
                                    <p:animEffect transition="in" filter="blinds(horizontal)">
                                      <p:cBhvr>
                                        <p:cTn id="16" dur="500"/>
                                        <p:tgtEl>
                                          <p:spTgt spid="39942"/>
                                        </p:tgtEl>
                                      </p:cBhvr>
                                    </p:animEffect>
                                  </p:childTnLst>
                                  <p:subTnLst>
                                    <p:audio>
                                      <p:cMediaNode>
                                        <p:cTn display="1" masterRel="sameClick">
                                          <p:stCondLst>
                                            <p:cond evt="begin" delay="0">
                                              <p:tn val="14"/>
                                            </p:cond>
                                          </p:stCondLst>
                                          <p:endCondLst>
                                            <p:cond evt="onStopAudio" delay="0">
                                              <p:tgtEl>
                                                <p:sldTgt/>
                                              </p:tgtEl>
                                            </p:cond>
                                          </p:endCondLst>
                                        </p:cTn>
                                        <p:tgtEl>
                                          <p:sndTgt r:embed="rId1" name="suction.wav"/>
                                        </p:tgtEl>
                                      </p:cMediaNode>
                                    </p:audio>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9945"/>
                                        </p:tgtEl>
                                        <p:attrNameLst>
                                          <p:attrName>style.visibility</p:attrName>
                                        </p:attrNameLst>
                                      </p:cBhvr>
                                      <p:to>
                                        <p:strVal val="visible"/>
                                      </p:to>
                                    </p:set>
                                    <p:animEffect transition="in" filter="blinds(horizontal)">
                                      <p:cBhvr>
                                        <p:cTn id="21" dur="500"/>
                                        <p:tgtEl>
                                          <p:spTgt spid="39945"/>
                                        </p:tgtEl>
                                      </p:cBhvr>
                                    </p:animEffect>
                                  </p:childTnLst>
                                  <p:subTnLst>
                                    <p:audio>
                                      <p:cMediaNode>
                                        <p:cTn display="1" masterRel="sameClick">
                                          <p:stCondLst>
                                            <p:cond evt="begin" delay="0">
                                              <p:tn val="19"/>
                                            </p:cond>
                                          </p:stCondLst>
                                          <p:endCondLst>
                                            <p:cond evt="onStopAudio" delay="0">
                                              <p:tgtEl>
                                                <p:sldTgt/>
                                              </p:tgtEl>
                                            </p:cond>
                                          </p:endCondLst>
                                        </p:cTn>
                                        <p:tgtEl>
                                          <p:sndTgt r:embed="rId1"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9939"/>
                                        </p:tgtEl>
                                        <p:attrNameLst>
                                          <p:attrName>style.visibility</p:attrName>
                                        </p:attrNameLst>
                                      </p:cBhvr>
                                      <p:to>
                                        <p:strVal val="visible"/>
                                      </p:to>
                                    </p:set>
                                    <p:animEffect transition="in" filter="blinds(horizontal)">
                                      <p:cBhvr>
                                        <p:cTn id="26" dur="500"/>
                                        <p:tgtEl>
                                          <p:spTgt spid="39939"/>
                                        </p:tgtEl>
                                      </p:cBhvr>
                                    </p:animEffect>
                                  </p:childTnLst>
                                  <p:subTnLst>
                                    <p:audio>
                                      <p:cMediaNode>
                                        <p:cTn display="1" masterRel="sameClick">
                                          <p:stCondLst>
                                            <p:cond evt="begin" delay="0">
                                              <p:tn val="24"/>
                                            </p:cond>
                                          </p:stCondLst>
                                          <p:endCondLst>
                                            <p:cond evt="onStopAudio" delay="0">
                                              <p:tgtEl>
                                                <p:sldTgt/>
                                              </p:tgtEl>
                                            </p:cond>
                                          </p:endCondLst>
                                        </p:cTn>
                                        <p:tgtEl>
                                          <p:sndTgt r:embed="rId1" name="suction.wav"/>
                                        </p:tgtEl>
                                      </p:cMediaNode>
                                    </p:audio>
                                  </p:sub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39941"/>
                                        </p:tgtEl>
                                        <p:attrNameLst>
                                          <p:attrName>style.visibility</p:attrName>
                                        </p:attrNameLst>
                                      </p:cBhvr>
                                      <p:to>
                                        <p:strVal val="visible"/>
                                      </p:to>
                                    </p:set>
                                    <p:animEffect transition="in" filter="blinds(horizontal)">
                                      <p:cBhvr>
                                        <p:cTn id="30" dur="500"/>
                                        <p:tgtEl>
                                          <p:spTgt spid="39941"/>
                                        </p:tgtEl>
                                      </p:cBhvr>
                                    </p:animEffect>
                                  </p:childTnLst>
                                  <p:subTnLst>
                                    <p:audio>
                                      <p:cMediaNode>
                                        <p:cTn display="1" masterRel="sameClick">
                                          <p:stCondLst>
                                            <p:cond evt="begin" delay="0">
                                              <p:tn val="28"/>
                                            </p:cond>
                                          </p:stCondLst>
                                          <p:endCondLst>
                                            <p:cond evt="onStopAudio" delay="0">
                                              <p:tgtEl>
                                                <p:sldTgt/>
                                              </p:tgtEl>
                                            </p:cond>
                                          </p:endCondLst>
                                        </p:cTn>
                                        <p:tgtEl>
                                          <p:sndTgt r:embed="rId1"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9943"/>
                                        </p:tgtEl>
                                        <p:attrNameLst>
                                          <p:attrName>style.visibility</p:attrName>
                                        </p:attrNameLst>
                                      </p:cBhvr>
                                      <p:to>
                                        <p:strVal val="visible"/>
                                      </p:to>
                                    </p:set>
                                    <p:animEffect transition="in" filter="blinds(horizontal)">
                                      <p:cBhvr>
                                        <p:cTn id="35" dur="500"/>
                                        <p:tgtEl>
                                          <p:spTgt spid="39943"/>
                                        </p:tgtEl>
                                      </p:cBhvr>
                                    </p:animEffect>
                                  </p:childTnLst>
                                  <p:subTnLst>
                                    <p:audio>
                                      <p:cMediaNode>
                                        <p:cTn display="1" masterRel="sameClick">
                                          <p:stCondLst>
                                            <p:cond evt="begin" delay="0">
                                              <p:tn val="33"/>
                                            </p:cond>
                                          </p:stCondLst>
                                          <p:endCondLst>
                                            <p:cond evt="onStopAudio" delay="0">
                                              <p:tgtEl>
                                                <p:sldTgt/>
                                              </p:tgtEl>
                                            </p:cond>
                                          </p:endCondLst>
                                        </p:cTn>
                                        <p:tgtEl>
                                          <p:sndTgt r:embed="rId1"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trips(downRight)">
                                      <p:cBhvr>
                                        <p:cTn id="40" dur="500"/>
                                        <p:tgtEl>
                                          <p:spTgt spid="2"/>
                                        </p:tgtEl>
                                      </p:cBhvr>
                                    </p:animEffect>
                                  </p:childTnLst>
                                  <p:subTnLst>
                                    <p:audio>
                                      <p:cMediaNode>
                                        <p:cTn display="1" masterRel="sameClick">
                                          <p:stCondLst>
                                            <p:cond evt="begin" delay="0">
                                              <p:tn val="38"/>
                                            </p:cond>
                                          </p:stCondLst>
                                          <p:endCondLst>
                                            <p:cond evt="onStopAudio" delay="0">
                                              <p:tgtEl>
                                                <p:sldTgt/>
                                              </p:tgtEl>
                                            </p:cond>
                                          </p:endCondLst>
                                        </p:cTn>
                                        <p:tgtEl>
                                          <p:sndTgt r:embed="rId1" name="suction.wav"/>
                                        </p:tgtEl>
                                      </p:cMediaNode>
                                    </p:audio>
                                  </p:sub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39944">
                                            <p:txEl>
                                              <p:pRg st="0" end="0"/>
                                            </p:txEl>
                                          </p:spTgt>
                                        </p:tgtEl>
                                        <p:attrNameLst>
                                          <p:attrName>style.visibility</p:attrName>
                                        </p:attrNameLst>
                                      </p:cBhvr>
                                      <p:to>
                                        <p:strVal val="visible"/>
                                      </p:to>
                                    </p:set>
                                    <p:anim calcmode="lin" valueType="num">
                                      <p:cBhvr>
                                        <p:cTn id="44" dur="1000" fill="hold"/>
                                        <p:tgtEl>
                                          <p:spTgt spid="3994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9944">
                                            <p:txEl>
                                              <p:pRg st="0" end="0"/>
                                            </p:txEl>
                                          </p:spTgt>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42"/>
                                            </p:cond>
                                          </p:stCondLst>
                                          <p:endCondLst>
                                            <p:cond evt="onStopAudio" delay="0">
                                              <p:tgtEl>
                                                <p:sldTgt/>
                                              </p:tgtEl>
                                            </p:cond>
                                          </p:endCondLst>
                                        </p:cTn>
                                        <p:tgtEl>
                                          <p:sndTgt r:embed="rId1" name="suction.wav"/>
                                        </p:tgtEl>
                                      </p:cMediaNode>
                                    </p:audio>
                                  </p:subTnLst>
                                </p:cTn>
                              </p:par>
                            </p:childTnLst>
                          </p:cTn>
                        </p:par>
                        <p:par>
                          <p:cTn id="46" fill="hold">
                            <p:stCondLst>
                              <p:cond delay="1500"/>
                            </p:stCondLst>
                            <p:childTnLst>
                              <p:par>
                                <p:cTn id="47" presetID="6" presetClass="emph" presetSubtype="0" fill="hold" nodeType="afterEffect">
                                  <p:stCondLst>
                                    <p:cond delay="0"/>
                                  </p:stCondLst>
                                  <p:childTnLst>
                                    <p:animScale>
                                      <p:cBhvr>
                                        <p:cTn id="48" dur="2000" fill="hold"/>
                                        <p:tgtEl>
                                          <p:spTgt spid="3994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0"/>
      <p:bldP spid="39939" grpId="0" bldLvl="0"/>
      <p:bldP spid="39942" grpId="0" bldLvl="0"/>
      <p:bldP spid="39943" grpId="0" bldLvl="0"/>
      <p:bldP spid="39944" grpId="0" bldLvl="0" build="allAtOnce"/>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4" descr="https://timgsa.baidu.com/timg?image&amp;quality=80&amp;size=b9999_10000&amp;sec=1570991185613&amp;di=6a7af82862b4bbde26ce833b4be5ce74&amp;imgtype=0&amp;src=http%3A%2F%2Fwww.sxzyd.net%2FUploadFiles%2FPhoto%2F2010%2F7%2F20100724162125802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510" y="1450340"/>
            <a:ext cx="6431915" cy="459486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2"/>
          <p:cNvSpPr txBox="1"/>
          <p:nvPr/>
        </p:nvSpPr>
        <p:spPr>
          <a:xfrm>
            <a:off x="6655541" y="1549937"/>
            <a:ext cx="5480577" cy="4199890"/>
          </a:xfrm>
          <a:prstGeom prst="rect">
            <a:avLst/>
          </a:prstGeom>
          <a:solidFill>
            <a:schemeClr val="bg1"/>
          </a:solidFill>
          <a:ln w="25400">
            <a:solidFill>
              <a:srgbClr val="00B0F0"/>
            </a:solidFill>
            <a:prstDash val="sysDash"/>
          </a:ln>
        </p:spPr>
        <p:txBody>
          <a:bodyPr wrap="square" lIns="91440" tIns="45720" rIns="91440" bIns="45720" rtlCol="0">
            <a:spAutoFit/>
            <a:scene3d>
              <a:camera prst="orthographicFront"/>
              <a:lightRig rig="threePt" dir="t"/>
            </a:scene3d>
          </a:bodyPr>
          <a:lstStyle/>
          <a:p>
            <a:pPr lvl="0" algn="l">
              <a:buClrTx/>
              <a:buSzTx/>
              <a:buFontTx/>
            </a:pPr>
            <a:r>
              <a:rPr lang="zh-CN" altLang="en-US" sz="3335" dirty="0" smtClean="0">
                <a:latin typeface="华文新魏" panose="02010800040101010101" pitchFamily="2" charset="-122"/>
                <a:ea typeface="华文新魏" panose="02010800040101010101" pitchFamily="2" charset="-122"/>
                <a:cs typeface="方正清刻本悦宋简体" panose="02000000000000000000" pitchFamily="2" charset="-122"/>
                <a:sym typeface="+mn-ea"/>
              </a:rPr>
              <a:t>哥伦布</a:t>
            </a: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与其西班牙船队在入侵</a:t>
            </a:r>
            <a:r>
              <a:rPr lang="zh-CN" altLang="en-US" sz="3335" dirty="0" smtClean="0">
                <a:latin typeface="华文新魏" panose="02010800040101010101" pitchFamily="2" charset="-122"/>
                <a:ea typeface="华文新魏" panose="02010800040101010101" pitchFamily="2" charset="-122"/>
                <a:cs typeface="方正清刻本悦宋简体" panose="02000000000000000000" pitchFamily="2" charset="-122"/>
                <a:sym typeface="+mn-ea"/>
              </a:rPr>
              <a:t>了巴哈马</a:t>
            </a: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群岛后,残酷地</a:t>
            </a:r>
            <a:r>
              <a:rPr lang="zh-CN" altLang="en-US" sz="3335" dirty="0">
                <a:solidFill>
                  <a:srgbClr val="FF0000"/>
                </a:solidFill>
                <a:latin typeface="华文新魏" panose="02010800040101010101" pitchFamily="2" charset="-122"/>
                <a:ea typeface="华文新魏" panose="02010800040101010101" pitchFamily="2" charset="-122"/>
                <a:cs typeface="方正清刻本悦宋简体" panose="02000000000000000000" pitchFamily="2" charset="-122"/>
                <a:sym typeface="+mn-ea"/>
              </a:rPr>
              <a:t>虐待</a:t>
            </a: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和</a:t>
            </a:r>
            <a:r>
              <a:rPr lang="zh-CN" altLang="en-US" sz="3335" dirty="0">
                <a:solidFill>
                  <a:srgbClr val="FF0000"/>
                </a:solidFill>
                <a:latin typeface="华文新魏" panose="02010800040101010101" pitchFamily="2" charset="-122"/>
                <a:ea typeface="华文新魏" panose="02010800040101010101" pitchFamily="2" charset="-122"/>
                <a:cs typeface="方正清刻本悦宋简体" panose="02000000000000000000" pitchFamily="2" charset="-122"/>
                <a:sym typeface="+mn-ea"/>
              </a:rPr>
              <a:t>屠杀</a:t>
            </a: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岛上的</a:t>
            </a:r>
            <a:r>
              <a:rPr lang="zh-CN" altLang="en-US" sz="3335" dirty="0">
                <a:solidFill>
                  <a:srgbClr val="FF0000"/>
                </a:solidFill>
                <a:latin typeface="华文新魏" panose="02010800040101010101" pitchFamily="2" charset="-122"/>
                <a:ea typeface="华文新魏" panose="02010800040101010101" pitchFamily="2" charset="-122"/>
                <a:cs typeface="方正清刻本悦宋简体" panose="02000000000000000000" pitchFamily="2" charset="-122"/>
                <a:sym typeface="+mn-ea"/>
              </a:rPr>
              <a:t>印第安人</a:t>
            </a: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。他们杀死一个印第安人如同踩死一只蚂蚁,把印第安人剁成碎片以试其刀是否锋利。</a:t>
            </a:r>
            <a:endPar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endParaRPr>
          </a:p>
          <a:p>
            <a:pPr lvl="0" algn="r">
              <a:buClrTx/>
              <a:buSzTx/>
              <a:buFontTx/>
            </a:pPr>
            <a:r>
              <a:rPr lang="zh-CN" altLang="en-US" sz="3335" dirty="0">
                <a:latin typeface="华文新魏" panose="02010800040101010101" pitchFamily="2" charset="-122"/>
                <a:ea typeface="华文新魏" panose="02010800040101010101" pitchFamily="2" charset="-122"/>
                <a:cs typeface="方正清刻本悦宋简体" panose="02000000000000000000" pitchFamily="2" charset="-122"/>
                <a:sym typeface="+mn-ea"/>
              </a:rPr>
              <a:t>    </a:t>
            </a:r>
            <a:r>
              <a:rPr lang="zh-CN" altLang="en-US" sz="3335" dirty="0">
                <a:solidFill>
                  <a:schemeClr val="tx1"/>
                </a:solidFill>
                <a:latin typeface="华文新魏" panose="02010800040101010101" pitchFamily="2" charset="-122"/>
                <a:ea typeface="华文新魏" panose="02010800040101010101" pitchFamily="2" charset="-122"/>
                <a:cs typeface="方正清刻本悦宋简体" panose="02000000000000000000" pitchFamily="2" charset="-122"/>
                <a:sym typeface="+mn-ea"/>
              </a:rPr>
              <a:t>——霍华德·津恩《美国人民的历史》</a:t>
            </a:r>
            <a:endParaRPr lang="zh-CN" altLang="en-US" sz="3335" dirty="0">
              <a:solidFill>
                <a:schemeClr val="tx1"/>
              </a:solidFill>
              <a:latin typeface="华文新魏" panose="02010800040101010101" pitchFamily="2" charset="-122"/>
              <a:ea typeface="华文新魏" panose="02010800040101010101" pitchFamily="2" charset="-122"/>
              <a:cs typeface="方正清刻本悦宋简体" panose="02000000000000000000" pitchFamily="2" charset="-122"/>
              <a:sym typeface="+mn-ea"/>
            </a:endParaRPr>
          </a:p>
        </p:txBody>
      </p:sp>
      <p:sp>
        <p:nvSpPr>
          <p:cNvPr id="17416" name="Text Box 2"/>
          <p:cNvSpPr txBox="1"/>
          <p:nvPr/>
        </p:nvSpPr>
        <p:spPr>
          <a:xfrm>
            <a:off x="143510" y="1447165"/>
            <a:ext cx="5727065" cy="3294380"/>
          </a:xfrm>
          <a:prstGeom prst="rect">
            <a:avLst/>
          </a:prstGeom>
          <a:solidFill>
            <a:schemeClr val="accent4"/>
          </a:solidFill>
          <a:ln w="28575" cap="flat" cmpd="sng">
            <a:solidFill>
              <a:srgbClr val="800000"/>
            </a:solidFill>
            <a:prstDash val="sysDot"/>
            <a:miter/>
            <a:headEnd type="none" w="med" len="med"/>
            <a:tailEnd type="none" w="med" len="med"/>
          </a:ln>
        </p:spPr>
        <p:txBody>
          <a:bodyPr wrap="square" lIns="90170" tIns="46990" rIns="90170" bIns="46990">
            <a:spAutoFit/>
          </a:bodyPr>
          <a:p>
            <a:pPr>
              <a:lnSpc>
                <a:spcPct val="150000"/>
              </a:lnSpc>
              <a:spcBef>
                <a:spcPct val="50000"/>
              </a:spcBef>
            </a:pPr>
            <a:r>
              <a:rPr lang="zh-CN" altLang="en-US" sz="3200" b="1" dirty="0">
                <a:latin typeface="幼圆" panose="02010509060101010101" charset="-122"/>
                <a:ea typeface="幼圆" panose="02010509060101010101" charset="-122"/>
                <a:cs typeface="幼圆" panose="02010509060101010101" charset="-122"/>
              </a:rPr>
              <a:t>印第安人：</a:t>
            </a:r>
            <a:endParaRPr lang="en-US" altLang="zh-CN" sz="3200" b="1" dirty="0">
              <a:latin typeface="幼圆" panose="02010509060101010101" charset="-122"/>
              <a:ea typeface="幼圆" panose="02010509060101010101" charset="-122"/>
              <a:cs typeface="幼圆" panose="02010509060101010101" charset="-122"/>
            </a:endParaRPr>
          </a:p>
          <a:p>
            <a:pPr>
              <a:lnSpc>
                <a:spcPct val="150000"/>
              </a:lnSpc>
              <a:spcBef>
                <a:spcPct val="50000"/>
              </a:spcBef>
            </a:pPr>
            <a:r>
              <a:rPr lang="zh-CN" altLang="en-US" sz="3200" b="1" dirty="0">
                <a:latin typeface="幼圆" panose="02010509060101010101" charset="-122"/>
                <a:ea typeface="幼圆" panose="02010509060101010101" charset="-122"/>
                <a:cs typeface="幼圆" panose="02010509060101010101" charset="-122"/>
              </a:rPr>
              <a:t>    哥伦布把欧洲强盗带到了美洲，破坏我们的文化，掠夺我们的财富，是一个魔鬼。</a:t>
            </a:r>
            <a:endParaRPr lang="zh-CN" altLang="en-US" sz="3200" b="1" dirty="0">
              <a:latin typeface="幼圆" panose="02010509060101010101" charset="-122"/>
              <a:ea typeface="幼圆" panose="02010509060101010101" charset="-122"/>
              <a:cs typeface="幼圆" panose="02010509060101010101" charset="-122"/>
            </a:endParaRPr>
          </a:p>
        </p:txBody>
      </p:sp>
      <p:sp>
        <p:nvSpPr>
          <p:cNvPr id="17417" name="Text Box 3"/>
          <p:cNvSpPr txBox="1"/>
          <p:nvPr/>
        </p:nvSpPr>
        <p:spPr>
          <a:xfrm>
            <a:off x="5970905" y="1447165"/>
            <a:ext cx="6031865" cy="3294380"/>
          </a:xfrm>
          <a:prstGeom prst="rect">
            <a:avLst/>
          </a:prstGeom>
          <a:solidFill>
            <a:schemeClr val="accent4"/>
          </a:solidFill>
          <a:ln w="38100" cap="rnd" cmpd="sng">
            <a:solidFill>
              <a:srgbClr val="800000"/>
            </a:solidFill>
            <a:prstDash val="sysDot"/>
            <a:miter/>
            <a:headEnd type="none" w="med" len="med"/>
            <a:tailEnd type="none" w="med" len="med"/>
          </a:ln>
        </p:spPr>
        <p:txBody>
          <a:bodyPr wrap="square" lIns="90170" tIns="46990" rIns="90170" bIns="46990">
            <a:spAutoFit/>
          </a:bodyPr>
          <a:p>
            <a:pPr>
              <a:lnSpc>
                <a:spcPct val="150000"/>
              </a:lnSpc>
              <a:spcBef>
                <a:spcPct val="50000"/>
              </a:spcBef>
            </a:pPr>
            <a:r>
              <a:rPr lang="zh-CN" altLang="en-US" sz="3200" b="1" dirty="0">
                <a:latin typeface="幼圆" panose="02010509060101010101" charset="-122"/>
                <a:ea typeface="幼圆" panose="02010509060101010101" charset="-122"/>
                <a:cs typeface="幼圆" panose="02010509060101010101" charset="-122"/>
              </a:rPr>
              <a:t>欧洲人：</a:t>
            </a:r>
            <a:endParaRPr lang="en-US" altLang="zh-CN" sz="3200" b="1" dirty="0">
              <a:latin typeface="幼圆" panose="02010509060101010101" charset="-122"/>
              <a:ea typeface="幼圆" panose="02010509060101010101" charset="-122"/>
              <a:cs typeface="幼圆" panose="02010509060101010101" charset="-122"/>
            </a:endParaRPr>
          </a:p>
          <a:p>
            <a:pPr>
              <a:lnSpc>
                <a:spcPct val="150000"/>
              </a:lnSpc>
              <a:spcBef>
                <a:spcPct val="50000"/>
              </a:spcBef>
            </a:pPr>
            <a:r>
              <a:rPr lang="zh-CN" altLang="en-US" sz="3200" b="1" dirty="0">
                <a:latin typeface="幼圆" panose="02010509060101010101" charset="-122"/>
                <a:ea typeface="幼圆" panose="02010509060101010101" charset="-122"/>
                <a:cs typeface="幼圆" panose="02010509060101010101" charset="-122"/>
              </a:rPr>
              <a:t>   哥伦布发现了新大陆，把欧洲文明传到美洲，把落后的美洲带入文明时代，是一个有功之臣。</a:t>
            </a:r>
            <a:endParaRPr lang="zh-CN" altLang="en-US" sz="3200" b="1" dirty="0">
              <a:latin typeface="幼圆" panose="02010509060101010101" charset="-122"/>
              <a:ea typeface="幼圆" panose="02010509060101010101" charset="-122"/>
              <a:cs typeface="幼圆" panose="02010509060101010101" charset="-122"/>
            </a:endParaRPr>
          </a:p>
        </p:txBody>
      </p:sp>
      <p:sp>
        <p:nvSpPr>
          <p:cNvPr id="6" name="TextBox 5"/>
          <p:cNvSpPr txBox="1"/>
          <p:nvPr/>
        </p:nvSpPr>
        <p:spPr>
          <a:xfrm>
            <a:off x="2225248" y="347623"/>
            <a:ext cx="6057685" cy="912495"/>
          </a:xfrm>
          <a:prstGeom prst="rect">
            <a:avLst/>
          </a:prstGeom>
          <a:noFill/>
        </p:spPr>
        <p:txBody>
          <a:bodyPr wrap="square" rtlCol="0">
            <a:spAutoFit/>
          </a:bodyPr>
          <a:lstStyle/>
          <a:p>
            <a:r>
              <a:rPr lang="zh-CN" altLang="en-US" sz="5335" dirty="0" smtClean="0">
                <a:solidFill>
                  <a:srgbClr val="FF0000"/>
                </a:solidFill>
                <a:latin typeface="华文新魏" panose="02010800040101010101" pitchFamily="2" charset="-122"/>
                <a:ea typeface="华文新魏" panose="02010800040101010101" pitchFamily="2" charset="-122"/>
              </a:rPr>
              <a:t>“如何评价哥伦布”</a:t>
            </a:r>
            <a:endParaRPr lang="zh-CN" altLang="en-US" sz="5335" dirty="0">
              <a:solidFill>
                <a:srgbClr val="FF0000"/>
              </a:solidFill>
              <a:latin typeface="华文新魏" panose="02010800040101010101" pitchFamily="2" charset="-122"/>
              <a:ea typeface="华文新魏" panose="02010800040101010101" pitchFamily="2" charset="-122"/>
            </a:endParaRPr>
          </a:p>
        </p:txBody>
      </p:sp>
      <p:grpSp>
        <p:nvGrpSpPr>
          <p:cNvPr id="16" name="组合 15"/>
          <p:cNvGrpSpPr/>
          <p:nvPr/>
        </p:nvGrpSpPr>
        <p:grpSpPr>
          <a:xfrm>
            <a:off x="6241910" y="903129"/>
            <a:ext cx="5760640" cy="5494333"/>
            <a:chOff x="5932316" y="-417275"/>
            <a:chExt cx="4320480" cy="412075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316" y="-417275"/>
              <a:ext cx="4320480" cy="4120750"/>
            </a:xfrm>
            <a:prstGeom prst="rect">
              <a:avLst/>
            </a:prstGeom>
          </p:spPr>
        </p:pic>
        <p:sp>
          <p:nvSpPr>
            <p:cNvPr id="15" name="TextBox 11"/>
            <p:cNvSpPr txBox="1"/>
            <p:nvPr/>
          </p:nvSpPr>
          <p:spPr>
            <a:xfrm>
              <a:off x="6268073" y="1132443"/>
              <a:ext cx="3649504" cy="1989773"/>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algn="l" fontAlgn="auto">
                <a:lnSpc>
                  <a:spcPct val="100000"/>
                </a:lnSpc>
              </a:pPr>
              <a:r>
                <a:rPr lang="zh-CN" sz="3330" b="1" dirty="0">
                  <a:latin typeface="华文中宋" panose="02010600040101010101" pitchFamily="2" charset="-122"/>
                  <a:ea typeface="华文中宋" panose="02010600040101010101" pitchFamily="2" charset="-122"/>
                  <a:sym typeface="+mn-ea"/>
                </a:rPr>
                <a:t>评价历史人物要</a:t>
              </a:r>
              <a:r>
                <a:rPr lang="zh-CN" sz="3330" b="1" dirty="0">
                  <a:solidFill>
                    <a:srgbClr val="FF0000"/>
                  </a:solidFill>
                  <a:latin typeface="华文中宋" panose="02010600040101010101" pitchFamily="2" charset="-122"/>
                  <a:ea typeface="华文中宋" panose="02010600040101010101" pitchFamily="2" charset="-122"/>
                  <a:sym typeface="+mn-ea"/>
                </a:rPr>
                <a:t>全面、公正、客观</a:t>
              </a:r>
              <a:r>
                <a:rPr lang="zh-CN" sz="3330" b="1" dirty="0">
                  <a:latin typeface="华文中宋" panose="02010600040101010101" pitchFamily="2" charset="-122"/>
                  <a:ea typeface="华文中宋" panose="02010600040101010101" pitchFamily="2" charset="-122"/>
                  <a:sym typeface="+mn-ea"/>
                </a:rPr>
                <a:t>，要依据论从史出、史论结合的原则，同时要把历史人物置于特定的历史条件下去评价。</a:t>
              </a:r>
              <a:endParaRPr lang="zh-CN" altLang="zh-CN" sz="3335" b="1" noProof="1">
                <a:solidFill>
                  <a:schemeClr val="tx1"/>
                </a:solidFill>
                <a:latin typeface="微软雅黑 Light" panose="020B0502040204020203" charset="-122"/>
                <a:ea typeface="微软雅黑 Light" panose="020B0502040204020203" charset="-122"/>
                <a:sym typeface="+mn-ea"/>
              </a:endParaRPr>
            </a:p>
          </p:txBody>
        </p:sp>
      </p:grpSp>
      <p:sp>
        <p:nvSpPr>
          <p:cNvPr id="31" name="TextBox 30"/>
          <p:cNvSpPr txBox="1"/>
          <p:nvPr/>
        </p:nvSpPr>
        <p:spPr>
          <a:xfrm>
            <a:off x="21590" y="1474470"/>
            <a:ext cx="5970905" cy="45231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r>
              <a:rPr lang="zh-CN" altLang="en-US" sz="3200" b="1" noProof="1">
                <a:solidFill>
                  <a:schemeClr val="tx1"/>
                </a:solidFill>
                <a:effectLst/>
                <a:latin typeface="楷体" panose="02010609060101010101" charset="-122"/>
                <a:ea typeface="楷体" panose="02010609060101010101" charset="-122"/>
                <a:cs typeface="楷体" panose="02010609060101010101" charset="-122"/>
              </a:rPr>
              <a:t>    这两种看法立场不同，各有其</a:t>
            </a:r>
            <a:r>
              <a:rPr lang="zh-CN" altLang="en-US" sz="3200" b="1" noProof="1">
                <a:solidFill>
                  <a:srgbClr val="FF0000"/>
                </a:solidFill>
                <a:effectLst/>
                <a:latin typeface="楷体" panose="02010609060101010101" charset="-122"/>
                <a:ea typeface="楷体" panose="02010609060101010101" charset="-122"/>
                <a:cs typeface="楷体" panose="02010609060101010101" charset="-122"/>
              </a:rPr>
              <a:t>片面性</a:t>
            </a:r>
            <a:r>
              <a:rPr lang="zh-CN" altLang="en-US" sz="3200" b="1" noProof="1">
                <a:solidFill>
                  <a:schemeClr val="tx1"/>
                </a:solidFill>
                <a:effectLst/>
                <a:latin typeface="楷体" panose="02010609060101010101" charset="-122"/>
                <a:ea typeface="楷体" panose="02010609060101010101" charset="-122"/>
                <a:cs typeface="楷体" panose="02010609060101010101" charset="-122"/>
              </a:rPr>
              <a:t>。哥伦布远航美洲确实给印第安人带来了巨大灾难，加剧了他们的贫穷和落后，但同时也应看到，新航路的开辟密切了世界之间的联系，使世界开始成为一个整体，掠夺的财富成为原始资本，在客观上推动了资本主义的发展，其</a:t>
            </a:r>
            <a:r>
              <a:rPr lang="zh-CN" altLang="en-US" sz="3200" b="1" noProof="1">
                <a:solidFill>
                  <a:srgbClr val="FF0000"/>
                </a:solidFill>
                <a:effectLst/>
                <a:latin typeface="楷体" panose="02010609060101010101" charset="-122"/>
                <a:ea typeface="楷体" panose="02010609060101010101" charset="-122"/>
                <a:cs typeface="楷体" panose="02010609060101010101" charset="-122"/>
              </a:rPr>
              <a:t>进步意义</a:t>
            </a:r>
            <a:r>
              <a:rPr lang="zh-CN" altLang="en-US" sz="3200" b="1" noProof="1">
                <a:solidFill>
                  <a:schemeClr val="tx1"/>
                </a:solidFill>
                <a:effectLst/>
                <a:latin typeface="楷体" panose="02010609060101010101" charset="-122"/>
                <a:ea typeface="楷体" panose="02010609060101010101" charset="-122"/>
                <a:cs typeface="楷体" panose="02010609060101010101" charset="-122"/>
              </a:rPr>
              <a:t>是主要的。</a:t>
            </a:r>
            <a:endParaRPr lang="zh-CN" altLang="en-US" sz="3200" b="1" noProof="1">
              <a:solidFill>
                <a:schemeClr val="tx1"/>
              </a:solidFill>
              <a:effectLst/>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416"/>
                                        </p:tgtEl>
                                        <p:attrNameLst>
                                          <p:attrName>style.visibility</p:attrName>
                                        </p:attrNameLst>
                                      </p:cBhvr>
                                      <p:to>
                                        <p:strVal val="visible"/>
                                      </p:to>
                                    </p:set>
                                    <p:animEffect transition="in" filter="barn(inVertical)">
                                      <p:cBhvr>
                                        <p:cTn id="14" dur="500"/>
                                        <p:tgtEl>
                                          <p:spTgt spid="1741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barn(inVertical)">
                                      <p:cBhvr>
                                        <p:cTn id="17" dur="500"/>
                                        <p:tgtEl>
                                          <p:spTgt spid="174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p:bldP spid="17416" grpId="0" animBg="1"/>
      <p:bldP spid="17417" grpId="0" animBg="1"/>
      <p:bldP spid="3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文本框 118796"/>
          <p:cNvSpPr txBox="1"/>
          <p:nvPr/>
        </p:nvSpPr>
        <p:spPr>
          <a:xfrm>
            <a:off x="374650" y="150495"/>
            <a:ext cx="6944995" cy="706755"/>
          </a:xfrm>
          <a:prstGeom prst="rect">
            <a:avLst/>
          </a:prstGeom>
          <a:noFill/>
          <a:ln w="9525">
            <a:noFill/>
          </a:ln>
        </p:spPr>
        <p:txBody>
          <a:bodyPr wrap="square" anchor="t">
            <a:spAutoFit/>
          </a:bodyPr>
          <a:lstStyle/>
          <a:p>
            <a:r>
              <a:rPr lang="zh-CN" altLang="en-US" sz="4000" b="1" dirty="0">
                <a:solidFill>
                  <a:srgbClr val="C00000"/>
                </a:solidFill>
                <a:latin typeface="Arial" panose="020B0604020202090204" pitchFamily="34" charset="0"/>
                <a:ea typeface="黑体" panose="02010609060101010101" charset="-122"/>
              </a:rPr>
              <a:t>多维角度点评新航路开辟</a:t>
            </a:r>
            <a:endParaRPr lang="zh-CN" altLang="en-US" sz="4000" b="1" dirty="0">
              <a:solidFill>
                <a:srgbClr val="C00000"/>
              </a:solidFill>
              <a:latin typeface="Arial" panose="020B0604020202090204" pitchFamily="34" charset="0"/>
              <a:ea typeface="黑体" panose="02010609060101010101" charset="-122"/>
            </a:endParaRPr>
          </a:p>
        </p:txBody>
      </p:sp>
      <p:sp>
        <p:nvSpPr>
          <p:cNvPr id="22" name="折角形 21"/>
          <p:cNvSpPr/>
          <p:nvPr/>
        </p:nvSpPr>
        <p:spPr>
          <a:xfrm>
            <a:off x="1555750" y="916305"/>
            <a:ext cx="3470275" cy="3161030"/>
          </a:xfrm>
          <a:prstGeom prst="foldedCorne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25000"/>
              </a:lnSpc>
              <a:spcBef>
                <a:spcPct val="30000"/>
              </a:spcBef>
            </a:pPr>
            <a:r>
              <a:rPr lang="zh-CN" altLang="en-US" sz="2800" b="1" strike="noStrike" noProof="1">
                <a:solidFill>
                  <a:schemeClr val="tx1"/>
                </a:solidFill>
                <a:effectLst/>
                <a:latin typeface="楷体" panose="02010609060101010101" charset="-122"/>
                <a:ea typeface="楷体" panose="02010609060101010101" charset="-122"/>
                <a:cs typeface="+mn-ea"/>
                <a:sym typeface="+mn-ea"/>
              </a:rPr>
              <a:t>推动欧洲封建制度瓦解，资本主义发展；客观上冲击亚非拉地区落后的生产方式，推动其近代化进程。</a:t>
            </a:r>
            <a:endParaRPr lang="zh-CN" altLang="en-US" sz="2800" b="1" strike="noStrike" noProof="1">
              <a:solidFill>
                <a:schemeClr val="tx1"/>
              </a:solidFill>
              <a:effectLst/>
              <a:latin typeface="楷体" panose="02010609060101010101" charset="-122"/>
              <a:ea typeface="楷体" panose="02010609060101010101" charset="-122"/>
              <a:cs typeface="+mn-ea"/>
              <a:sym typeface="+mn-ea"/>
            </a:endParaRPr>
          </a:p>
        </p:txBody>
      </p:sp>
      <p:sp>
        <p:nvSpPr>
          <p:cNvPr id="23" name="折角形 22"/>
          <p:cNvSpPr/>
          <p:nvPr/>
        </p:nvSpPr>
        <p:spPr>
          <a:xfrm>
            <a:off x="7744460" y="857250"/>
            <a:ext cx="2720975" cy="3328670"/>
          </a:xfrm>
          <a:prstGeom prst="foldedCorne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25000"/>
              </a:lnSpc>
              <a:spcBef>
                <a:spcPct val="30000"/>
              </a:spcBef>
            </a:pPr>
            <a:r>
              <a:rPr lang="zh-CN" altLang="en-US" sz="2800" b="1" strike="noStrike" noProof="1">
                <a:solidFill>
                  <a:schemeClr val="tx1"/>
                </a:solidFill>
                <a:effectLst/>
                <a:latin typeface="楷体" panose="02010609060101010101" charset="-122"/>
                <a:ea typeface="楷体" panose="02010609060101010101" charset="-122"/>
                <a:cs typeface="+mn-ea"/>
                <a:sym typeface="+mn-ea"/>
              </a:rPr>
              <a:t>推动世界由孤立走向整体；世界市场雏形出现，迈出了全球化的第一步。</a:t>
            </a:r>
            <a:endParaRPr lang="zh-CN" altLang="en-US" sz="2800" b="1" strike="noStrike" noProof="1">
              <a:solidFill>
                <a:schemeClr val="tx1"/>
              </a:solidFill>
              <a:effectLst/>
              <a:latin typeface="楷体" panose="02010609060101010101" charset="-122"/>
              <a:ea typeface="楷体" panose="02010609060101010101" charset="-122"/>
              <a:cs typeface="+mn-ea"/>
              <a:sym typeface="+mn-ea"/>
            </a:endParaRPr>
          </a:p>
        </p:txBody>
      </p:sp>
      <p:sp>
        <p:nvSpPr>
          <p:cNvPr id="24" name="折角形 23"/>
          <p:cNvSpPr/>
          <p:nvPr/>
        </p:nvSpPr>
        <p:spPr>
          <a:xfrm>
            <a:off x="5232400" y="2565400"/>
            <a:ext cx="2105025" cy="1562100"/>
          </a:xfrm>
          <a:prstGeom prst="foldedCorner">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pPr>
            <a:r>
              <a:rPr lang="zh-CN" altLang="en-US" sz="2800" b="1" strike="noStrike" noProof="1">
                <a:solidFill>
                  <a:schemeClr val="tx1"/>
                </a:solidFill>
                <a:effectLst/>
                <a:latin typeface="楷体" panose="02010609060101010101" charset="-122"/>
                <a:ea typeface="楷体" panose="02010609060101010101" charset="-122"/>
                <a:cs typeface="+mn-ea"/>
                <a:sym typeface="+mn-ea"/>
              </a:rPr>
              <a:t>加强各文明之间的交流融合</a:t>
            </a:r>
            <a:endParaRPr lang="zh-CN" altLang="en-US" sz="2800" b="1" strike="noStrike" noProof="1">
              <a:solidFill>
                <a:schemeClr val="tx1"/>
              </a:solidFill>
              <a:effectLst/>
              <a:latin typeface="楷体" panose="02010609060101010101" charset="-122"/>
              <a:ea typeface="楷体" panose="02010609060101010101" charset="-122"/>
              <a:cs typeface="+mn-ea"/>
              <a:sym typeface="+mn-ea"/>
            </a:endParaRPr>
          </a:p>
        </p:txBody>
      </p:sp>
      <p:sp>
        <p:nvSpPr>
          <p:cNvPr id="25" name="折角形 24"/>
          <p:cNvSpPr/>
          <p:nvPr/>
        </p:nvSpPr>
        <p:spPr>
          <a:xfrm>
            <a:off x="6959600" y="4292600"/>
            <a:ext cx="2659063" cy="2355850"/>
          </a:xfrm>
          <a:prstGeom prst="foldedCorner">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pPr>
            <a:r>
              <a:rPr lang="zh-CN" altLang="en-US" sz="2800" b="1" strike="noStrike" noProof="1">
                <a:solidFill>
                  <a:schemeClr val="tx1"/>
                </a:solidFill>
                <a:effectLst/>
                <a:latin typeface="楷体" panose="02010609060101010101" charset="-122"/>
                <a:ea typeface="楷体" panose="02010609060101010101" charset="-122"/>
                <a:cs typeface="+mn-ea"/>
                <a:sym typeface="+mn-ea"/>
              </a:rPr>
              <a:t>早期殖民扩张，给东方带来灾难和屈辱，导致落后。</a:t>
            </a:r>
            <a:endParaRPr lang="zh-CN" altLang="en-US" sz="2800" b="1" strike="noStrike" noProof="1">
              <a:solidFill>
                <a:schemeClr val="tx1"/>
              </a:solidFill>
              <a:effectLst/>
              <a:latin typeface="楷体" panose="02010609060101010101" charset="-122"/>
              <a:ea typeface="楷体" panose="02010609060101010101" charset="-122"/>
              <a:cs typeface="+mn-ea"/>
              <a:sym typeface="+mn-ea"/>
            </a:endParaRPr>
          </a:p>
        </p:txBody>
      </p:sp>
      <p:sp>
        <p:nvSpPr>
          <p:cNvPr id="28" name="折角形 27"/>
          <p:cNvSpPr/>
          <p:nvPr/>
        </p:nvSpPr>
        <p:spPr>
          <a:xfrm>
            <a:off x="3071813" y="4437063"/>
            <a:ext cx="2379663" cy="2295525"/>
          </a:xfrm>
          <a:prstGeom prst="foldedCorner">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90000"/>
              </a:lnSpc>
            </a:pPr>
            <a:r>
              <a:rPr lang="zh-CN" altLang="en-US" sz="2800" b="1" strike="noStrike" noProof="1">
                <a:solidFill>
                  <a:schemeClr val="tx1"/>
                </a:solidFill>
                <a:effectLst/>
                <a:latin typeface="楷体" panose="02010609060101010101" charset="-122"/>
                <a:ea typeface="楷体" panose="02010609060101010101" charset="-122"/>
                <a:cs typeface="+mn-ea"/>
                <a:sym typeface="+mn-ea"/>
              </a:rPr>
              <a:t>促进物种交流，丰富世界各国人民的物质文化生活。</a:t>
            </a:r>
            <a:endParaRPr lang="zh-CN" altLang="en-US" sz="2800" b="1" strike="noStrike" noProof="1">
              <a:solidFill>
                <a:schemeClr val="tx1"/>
              </a:solidFill>
              <a:effectLst/>
              <a:latin typeface="楷体" panose="02010609060101010101" charset="-122"/>
              <a:ea typeface="楷体" panose="02010609060101010101" charset="-122"/>
              <a:cs typeface="+mn-ea"/>
              <a:sym typeface="+mn-ea"/>
            </a:endParaRPr>
          </a:p>
        </p:txBody>
      </p:sp>
      <p:sp>
        <p:nvSpPr>
          <p:cNvPr id="30" name="剪去对角的矩形 29"/>
          <p:cNvSpPr/>
          <p:nvPr/>
        </p:nvSpPr>
        <p:spPr>
          <a:xfrm>
            <a:off x="2352675" y="3571875"/>
            <a:ext cx="2159000" cy="717550"/>
          </a:xfrm>
          <a:prstGeom prst="snip2Diag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0000FF"/>
                </a:solidFill>
                <a:latin typeface="微软雅黑" panose="020B0503020204020204" pitchFamily="34" charset="-122"/>
                <a:ea typeface="微软雅黑" panose="020B0503020204020204" pitchFamily="34" charset="-122"/>
              </a:rPr>
              <a:t>现代化史观</a:t>
            </a:r>
            <a:endParaRPr lang="zh-CN" altLang="en-US" sz="2800" b="1" strike="noStrike" noProof="1">
              <a:solidFill>
                <a:srgbClr val="0000FF"/>
              </a:solidFill>
              <a:latin typeface="微软雅黑" panose="020B0503020204020204" pitchFamily="34" charset="-122"/>
              <a:ea typeface="微软雅黑" panose="020B0503020204020204" pitchFamily="34" charset="-122"/>
            </a:endParaRPr>
          </a:p>
        </p:txBody>
      </p:sp>
      <p:sp>
        <p:nvSpPr>
          <p:cNvPr id="31" name="剪去对角的矩形 30"/>
          <p:cNvSpPr/>
          <p:nvPr/>
        </p:nvSpPr>
        <p:spPr>
          <a:xfrm>
            <a:off x="5159375" y="1844675"/>
            <a:ext cx="2160588" cy="717550"/>
          </a:xfrm>
          <a:prstGeom prst="snip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0000FF"/>
                </a:solidFill>
                <a:latin typeface="微软雅黑" panose="020B0503020204020204" pitchFamily="34" charset="-122"/>
                <a:ea typeface="微软雅黑" panose="020B0503020204020204" pitchFamily="34" charset="-122"/>
              </a:rPr>
              <a:t>文明史观</a:t>
            </a:r>
            <a:endParaRPr lang="zh-CN" altLang="en-US" sz="2800" b="1" strike="noStrike" noProof="1">
              <a:solidFill>
                <a:srgbClr val="0000FF"/>
              </a:solidFill>
              <a:latin typeface="微软雅黑" panose="020B0503020204020204" pitchFamily="34" charset="-122"/>
              <a:ea typeface="微软雅黑" panose="020B0503020204020204" pitchFamily="34" charset="-122"/>
            </a:endParaRPr>
          </a:p>
        </p:txBody>
      </p:sp>
      <p:sp>
        <p:nvSpPr>
          <p:cNvPr id="32" name="剪去对角的矩形 31"/>
          <p:cNvSpPr/>
          <p:nvPr/>
        </p:nvSpPr>
        <p:spPr>
          <a:xfrm>
            <a:off x="8328025" y="3644900"/>
            <a:ext cx="2268538" cy="582613"/>
          </a:xfrm>
          <a:prstGeom prst="snip2DiagRect">
            <a:avLst>
              <a:gd name="adj1" fmla="val 0"/>
              <a:gd name="adj2"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0000FF"/>
                </a:solidFill>
                <a:latin typeface="微软雅黑" panose="020B0503020204020204" pitchFamily="34" charset="-122"/>
                <a:ea typeface="微软雅黑" panose="020B0503020204020204" pitchFamily="34" charset="-122"/>
              </a:rPr>
              <a:t>全球化史观</a:t>
            </a:r>
            <a:endParaRPr lang="zh-CN" altLang="en-US" sz="2800" b="1" strike="noStrike" noProof="1">
              <a:solidFill>
                <a:srgbClr val="0000FF"/>
              </a:solidFill>
              <a:latin typeface="微软雅黑" panose="020B0503020204020204" pitchFamily="34" charset="-122"/>
              <a:ea typeface="微软雅黑" panose="020B0503020204020204" pitchFamily="34" charset="-122"/>
            </a:endParaRPr>
          </a:p>
        </p:txBody>
      </p:sp>
      <p:sp>
        <p:nvSpPr>
          <p:cNvPr id="33" name="剪去对角的矩形 32"/>
          <p:cNvSpPr/>
          <p:nvPr/>
        </p:nvSpPr>
        <p:spPr>
          <a:xfrm>
            <a:off x="3071813" y="6165850"/>
            <a:ext cx="1943100" cy="615950"/>
          </a:xfrm>
          <a:prstGeom prst="snip2Diag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0000FF"/>
                </a:solidFill>
                <a:latin typeface="微软雅黑" panose="020B0503020204020204" pitchFamily="34" charset="-122"/>
                <a:ea typeface="微软雅黑" panose="020B0503020204020204" pitchFamily="34" charset="-122"/>
              </a:rPr>
              <a:t>社会史观</a:t>
            </a:r>
            <a:endParaRPr lang="zh-CN" altLang="en-US" sz="2800" b="1" strike="noStrike" noProof="1">
              <a:solidFill>
                <a:srgbClr val="0000FF"/>
              </a:solidFill>
              <a:latin typeface="微软雅黑" panose="020B0503020204020204" pitchFamily="34" charset="-122"/>
              <a:ea typeface="微软雅黑" panose="020B0503020204020204" pitchFamily="34" charset="-122"/>
            </a:endParaRPr>
          </a:p>
        </p:txBody>
      </p:sp>
      <p:sp>
        <p:nvSpPr>
          <p:cNvPr id="34" name="剪去对角的矩形 33"/>
          <p:cNvSpPr/>
          <p:nvPr/>
        </p:nvSpPr>
        <p:spPr>
          <a:xfrm>
            <a:off x="6959600" y="6092825"/>
            <a:ext cx="1870075" cy="541338"/>
          </a:xfrm>
          <a:prstGeom prst="snip2Diag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0000FF"/>
                </a:solidFill>
                <a:latin typeface="微软雅黑" panose="020B0503020204020204" pitchFamily="34" charset="-122"/>
                <a:ea typeface="微软雅黑" panose="020B0503020204020204" pitchFamily="34" charset="-122"/>
              </a:rPr>
              <a:t>革命史观</a:t>
            </a:r>
            <a:endParaRPr lang="zh-CN" altLang="en-US" sz="2800" b="1" strike="noStrike" noProof="1">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5"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直角三角形 15"/>
          <p:cNvSpPr/>
          <p:nvPr/>
        </p:nvSpPr>
        <p:spPr>
          <a:xfrm>
            <a:off x="0" y="0"/>
            <a:ext cx="12219940" cy="6858000"/>
          </a:xfrm>
          <a:prstGeom prst="rtTriangle">
            <a:avLst/>
          </a:prstGeom>
          <a:solidFill>
            <a:srgbClr val="39468D">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Group 2"/>
          <p:cNvGraphicFramePr>
            <a:graphicFrameLocks noGrp="1"/>
          </p:cNvGraphicFramePr>
          <p:nvPr>
            <p:custDataLst>
              <p:tags r:id="rId1"/>
            </p:custDataLst>
          </p:nvPr>
        </p:nvGraphicFramePr>
        <p:xfrm>
          <a:off x="29210" y="814705"/>
          <a:ext cx="12068175" cy="6024245"/>
        </p:xfrm>
        <a:graphic>
          <a:graphicData uri="http://schemas.openxmlformats.org/drawingml/2006/table">
            <a:tbl>
              <a:tblPr/>
              <a:tblGrid>
                <a:gridCol w="600075"/>
                <a:gridCol w="474345"/>
                <a:gridCol w="5203825"/>
                <a:gridCol w="5789930"/>
              </a:tblGrid>
              <a:tr h="661670">
                <a:tc gridSpan="2">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cs typeface="华文中宋" panose="02010600040101010101" pitchFamily="2" charset="-122"/>
                        </a:rPr>
                        <a:t>郑和下西洋</a:t>
                      </a:r>
                      <a:r>
                        <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a:t>
                      </a:r>
                      <a:r>
                        <a:rPr kumimoji="0" lang="en-US" altLang="zh-CN"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1405-1433</a:t>
                      </a:r>
                      <a:r>
                        <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a:t>
                      </a:r>
                      <a:endPar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endParaRPr>
                    </a:p>
                  </a:txBody>
                  <a:tcPr marL="121920" marR="12192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dirty="0">
                          <a:ln>
                            <a:noFill/>
                          </a:ln>
                          <a:solidFill>
                            <a:srgbClr val="FF0000"/>
                          </a:solidFill>
                          <a:effectLst/>
                          <a:latin typeface="华文中宋" panose="02010600040101010101" pitchFamily="2" charset="-122"/>
                          <a:ea typeface="华文中宋" panose="02010600040101010101" pitchFamily="2" charset="-122"/>
                          <a:cs typeface="华文中宋" panose="02010600040101010101" pitchFamily="2" charset="-122"/>
                        </a:rPr>
                        <a:t>新航路的开辟</a:t>
                      </a:r>
                      <a:r>
                        <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a:t>
                      </a:r>
                      <a:r>
                        <a:rPr kumimoji="0" lang="en-US" altLang="zh-CN"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15</a:t>
                      </a:r>
                      <a:r>
                        <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rPr>
                        <a:t>世纪末开始）</a:t>
                      </a:r>
                      <a:endParaRPr kumimoji="0" lang="zh-CN" altLang="en-US" sz="2400" b="1" i="0" u="none" strike="noStrike" cap="none" spc="300" normalizeH="0" baseline="0" dirty="0">
                        <a:ln>
                          <a:noFill/>
                        </a:ln>
                        <a:solidFill>
                          <a:schemeClr val="accent1">
                            <a:lumMod val="50000"/>
                          </a:schemeClr>
                        </a:solidFill>
                        <a:effectLst/>
                        <a:latin typeface="华文中宋" panose="02010600040101010101" pitchFamily="2" charset="-122"/>
                        <a:ea typeface="华文中宋" panose="02010600040101010101" pitchFamily="2" charset="-122"/>
                        <a:cs typeface="华文中宋" panose="02010600040101010101" pitchFamily="2" charset="-122"/>
                      </a:endParaRPr>
                    </a:p>
                  </a:txBody>
                  <a:tcPr marL="121920" marR="121920"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9665">
                <a:tc gridSpan="2">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rPr>
                        <a:t>目的</a:t>
                      </a: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948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rPr>
                        <a:t>规模</a:t>
                      </a: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8850">
                <a:tc gridSpan="2">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rPr>
                        <a:t>性质</a:t>
                      </a: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575">
                <a:tc rowSpan="2">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rPr>
                        <a:t>影响</a:t>
                      </a:r>
                      <a:endPar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dirty="0">
                          <a:ln>
                            <a:noFill/>
                          </a:ln>
                          <a:solidFill>
                            <a:schemeClr val="accent6">
                              <a:lumMod val="50000"/>
                            </a:schemeClr>
                          </a:solidFill>
                          <a:effectLst/>
                          <a:latin typeface="华文中宋" panose="02010600040101010101" pitchFamily="2" charset="-122"/>
                          <a:ea typeface="华文中宋" panose="02010600040101010101" pitchFamily="2" charset="-122"/>
                        </a:rPr>
                        <a:t>消极</a:t>
                      </a:r>
                      <a:endParaRPr kumimoji="0" lang="zh-CN" altLang="en-US" sz="2800" b="1" i="0" u="none" strike="noStrike" cap="none" spc="300" normalizeH="0" baseline="0" dirty="0">
                        <a:ln>
                          <a:noFill/>
                        </a:ln>
                        <a:solidFill>
                          <a:schemeClr val="accent6">
                            <a:lumMod val="50000"/>
                          </a:schemeClr>
                        </a:solidFill>
                        <a:effectLst/>
                        <a:latin typeface="华文中宋" panose="02010600040101010101" pitchFamily="2" charset="-122"/>
                        <a:ea typeface="华文中宋" panose="02010600040101010101" pitchFamily="2" charset="-122"/>
                      </a:endParaRPr>
                    </a:p>
                  </a:txBody>
                  <a:tcPr marL="121920" marR="121920" marT="45717" marB="4571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vMerge="1">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rPr>
                        <a:t>积极</a:t>
                      </a:r>
                      <a:endPar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9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9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9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5pPr>
                      <a:lvl6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6pPr>
                      <a:lvl7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7pPr>
                      <a:lvl8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8pPr>
                      <a:lvl9pPr fontAlgn="base">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800" b="1" i="0" u="none" strike="noStrike" cap="none" spc="300" normalizeH="0" baseline="0" dirty="0">
                        <a:ln>
                          <a:noFill/>
                        </a:ln>
                        <a:solidFill>
                          <a:schemeClr val="tx1"/>
                        </a:solidFill>
                        <a:effectLst/>
                        <a:latin typeface="华文中宋" panose="02010600040101010101" pitchFamily="2" charset="-122"/>
                        <a:ea typeface="华文中宋" panose="02010600040101010101" pitchFamily="2" charset="-122"/>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0"/>
          <p:cNvSpPr txBox="1">
            <a:spLocks noChangeArrowheads="1"/>
          </p:cNvSpPr>
          <p:nvPr/>
        </p:nvSpPr>
        <p:spPr bwMode="auto">
          <a:xfrm>
            <a:off x="6424295" y="1637030"/>
            <a:ext cx="557403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eaLnBrk="0" fontAlgn="base" hangingPunct="0">
              <a:spcBef>
                <a:spcPct val="0"/>
              </a:spcBef>
              <a:spcAft>
                <a:spcPct val="0"/>
              </a:spcAft>
              <a:buFont typeface="Arial" panose="020B0604020202090204" pitchFamily="34" charset="0"/>
              <a:buNone/>
            </a:pPr>
            <a:r>
              <a:rPr lang="en-US" altLang="zh-CN"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１、掠夺财富；２、扩张领土，开拓市场</a:t>
            </a:r>
            <a:r>
              <a:rPr lang="zh-CN" altLang="en-US"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a:t>
            </a:r>
            <a:r>
              <a:rPr lang="en-US" altLang="zh-CN"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３、传播基督教等</a:t>
            </a:r>
            <a:endParaRPr lang="en-US" altLang="zh-CN"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endParaRPr>
          </a:p>
        </p:txBody>
      </p:sp>
      <p:sp>
        <p:nvSpPr>
          <p:cNvPr id="6" name="Text Box 31"/>
          <p:cNvSpPr txBox="1">
            <a:spLocks noChangeArrowheads="1"/>
          </p:cNvSpPr>
          <p:nvPr/>
        </p:nvSpPr>
        <p:spPr bwMode="auto">
          <a:xfrm>
            <a:off x="1101090" y="1637030"/>
            <a:ext cx="51206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eaLnBrk="0" fontAlgn="base" hangingPunct="0">
              <a:spcBef>
                <a:spcPct val="0"/>
              </a:spcBef>
              <a:spcAft>
                <a:spcPct val="0"/>
              </a:spcAft>
              <a:buFont typeface="Arial" panose="020B0604020202090204" pitchFamily="34" charset="0"/>
              <a:buNone/>
            </a:pPr>
            <a:r>
              <a:rPr lang="en-US" altLang="zh-CN"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、宣扬国威；</a:t>
            </a:r>
            <a:r>
              <a:rPr lang="en-US" altLang="zh-CN"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、获得海外奇珍；</a:t>
            </a:r>
            <a:r>
              <a:rPr lang="en-US" altLang="zh-CN"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、加强与海外诸国的联系等</a:t>
            </a:r>
            <a:endParaRPr lang="zh-CN" altLang="en-US" sz="2400" b="1"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 Box 32"/>
          <p:cNvSpPr txBox="1">
            <a:spLocks noChangeArrowheads="1"/>
          </p:cNvSpPr>
          <p:nvPr/>
        </p:nvSpPr>
        <p:spPr bwMode="auto">
          <a:xfrm>
            <a:off x="1260900" y="3769653"/>
            <a:ext cx="4800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0" fontAlgn="base" hangingPunct="0">
              <a:spcBef>
                <a:spcPct val="50000"/>
              </a:spcBef>
              <a:buClrTx/>
              <a:buSzTx/>
              <a:buFont typeface="Arial" panose="020B0604020202090204" pitchFamily="34" charset="0"/>
              <a:buNone/>
            </a:pP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政治行为</a:t>
            </a:r>
            <a:r>
              <a:rPr lang="zh-CN" altLang="en-US" sz="24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pc="300" dirty="0">
                <a:latin typeface="微软雅黑" panose="020B0503020204020204" pitchFamily="34" charset="-122"/>
                <a:ea typeface="微软雅黑" panose="020B0503020204020204" pitchFamily="34" charset="-122"/>
                <a:cs typeface="微软雅黑" panose="020B0503020204020204" pitchFamily="34" charset="-122"/>
              </a:rPr>
              <a:t>朝贡贸易</a:t>
            </a:r>
            <a:endParaRPr lang="en-US" altLang="zh-CN" sz="28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 Box 33"/>
          <p:cNvSpPr txBox="1">
            <a:spLocks noChangeArrowheads="1"/>
          </p:cNvSpPr>
          <p:nvPr/>
        </p:nvSpPr>
        <p:spPr bwMode="auto">
          <a:xfrm>
            <a:off x="6366510" y="3769360"/>
            <a:ext cx="56305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0" fontAlgn="base" hangingPunct="0">
              <a:spcBef>
                <a:spcPct val="50000"/>
              </a:spcBef>
              <a:buClrTx/>
              <a:buSzTx/>
              <a:buFont typeface="Arial" panose="020B0604020202090204" pitchFamily="34" charset="0"/>
              <a:buNone/>
            </a:pP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经济行为 </a:t>
            </a:r>
            <a:r>
              <a:rPr lang="en-US" altLang="zh-CN" sz="28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资本主义的海外殖民</a:t>
            </a:r>
            <a:endParaRPr lang="en-US" altLang="zh-CN" sz="28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 Box 34"/>
          <p:cNvSpPr txBox="1">
            <a:spLocks noChangeArrowheads="1"/>
          </p:cNvSpPr>
          <p:nvPr/>
        </p:nvSpPr>
        <p:spPr bwMode="auto">
          <a:xfrm>
            <a:off x="1474895" y="4755832"/>
            <a:ext cx="538268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0" fontAlgn="base" hangingPunct="0">
              <a:lnSpc>
                <a:spcPct val="100000"/>
              </a:lnSpc>
              <a:spcBef>
                <a:spcPct val="30000"/>
              </a:spcBef>
              <a:buClrTx/>
              <a:buSzTx/>
              <a:buFont typeface="Arial" panose="020B0604020202090204" pitchFamily="34" charset="0"/>
              <a:buNone/>
            </a:pPr>
            <a:r>
              <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rPr>
              <a:t>国力不堪重负</a:t>
            </a:r>
            <a:endPar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endParaRPr>
          </a:p>
          <a:p>
            <a:pPr algn="l" eaLnBrk="0" fontAlgn="base" hangingPunct="0">
              <a:lnSpc>
                <a:spcPct val="100000"/>
              </a:lnSpc>
              <a:spcBef>
                <a:spcPct val="30000"/>
              </a:spcBef>
              <a:buClrTx/>
              <a:buSzTx/>
              <a:buFont typeface="Arial" panose="020B0604020202090204" pitchFamily="34" charset="0"/>
              <a:buNone/>
            </a:pPr>
            <a:r>
              <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rPr>
              <a:t>远洋航海业衰落</a:t>
            </a:r>
            <a:endPar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endParaRPr>
          </a:p>
        </p:txBody>
      </p:sp>
      <p:sp>
        <p:nvSpPr>
          <p:cNvPr id="10" name="Text Box 35"/>
          <p:cNvSpPr txBox="1">
            <a:spLocks noChangeArrowheads="1"/>
          </p:cNvSpPr>
          <p:nvPr/>
        </p:nvSpPr>
        <p:spPr bwMode="auto">
          <a:xfrm>
            <a:off x="6468110" y="4897686"/>
            <a:ext cx="54279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0" fontAlgn="base" hangingPunct="0">
              <a:spcBef>
                <a:spcPct val="50000"/>
              </a:spcBef>
              <a:buClrTx/>
              <a:buSzTx/>
              <a:buFont typeface="Arial" panose="020B0604020202090204" pitchFamily="34" charset="0"/>
              <a:buNone/>
            </a:pPr>
            <a:r>
              <a:rPr lang="en-US" altLang="zh-CN"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rPr>
              <a:t>造成亚、非、拉美的长期贫困落后</a:t>
            </a:r>
            <a:endParaRPr lang="en-US" altLang="zh-CN" sz="2400" b="1" spc="300" dirty="0">
              <a:solidFill>
                <a:srgbClr val="FF0000"/>
              </a:solidFill>
              <a:latin typeface="微软雅黑" panose="020B0503020204020204" pitchFamily="34" charset="-122"/>
              <a:ea typeface="微软雅黑" panose="020B0503020204020204" pitchFamily="34" charset="-122"/>
              <a:cs typeface="华文新魏" panose="02010800040101010101" pitchFamily="2" charset="-122"/>
            </a:endParaRPr>
          </a:p>
        </p:txBody>
      </p:sp>
      <p:sp>
        <p:nvSpPr>
          <p:cNvPr id="11" name="Text Box 36"/>
          <p:cNvSpPr txBox="1">
            <a:spLocks noChangeArrowheads="1"/>
          </p:cNvSpPr>
          <p:nvPr/>
        </p:nvSpPr>
        <p:spPr bwMode="auto">
          <a:xfrm>
            <a:off x="1373718" y="6118228"/>
            <a:ext cx="499321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l" eaLnBrk="0" fontAlgn="base" hangingPunct="0">
              <a:spcBef>
                <a:spcPct val="50000"/>
              </a:spcBef>
              <a:buClrTx/>
              <a:buSzTx/>
              <a:buFont typeface="Arial" panose="020B0604020202090204" pitchFamily="34" charset="0"/>
              <a:buNone/>
            </a:pPr>
            <a:r>
              <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rPr>
              <a:t>加强了中国与亚非国家的交流</a:t>
            </a:r>
            <a:endParaRPr lang="en-US" altLang="zh-CN" sz="2400" b="1" spc="300" dirty="0">
              <a:latin typeface="微软雅黑" panose="020B0503020204020204" pitchFamily="34" charset="-122"/>
              <a:ea typeface="微软雅黑" panose="020B0503020204020204" pitchFamily="34" charset="-122"/>
              <a:cs typeface="华文新魏" panose="02010800040101010101" pitchFamily="2" charset="-122"/>
            </a:endParaRPr>
          </a:p>
        </p:txBody>
      </p:sp>
      <p:sp>
        <p:nvSpPr>
          <p:cNvPr id="12" name="Text Box 37"/>
          <p:cNvSpPr txBox="1">
            <a:spLocks noChangeArrowheads="1"/>
          </p:cNvSpPr>
          <p:nvPr/>
        </p:nvSpPr>
        <p:spPr bwMode="auto">
          <a:xfrm>
            <a:off x="6732905" y="6007735"/>
            <a:ext cx="4897120" cy="6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a:defRPr>
                <a:solidFill>
                  <a:schemeClr val="tx1"/>
                </a:solidFill>
                <a:latin typeface="Arial" panose="020B0604020202090204" pitchFamily="34" charset="0"/>
                <a:ea typeface="宋体" panose="02010600030101010101" pitchFamily="2" charset="-122"/>
              </a:defRPr>
            </a:lvl2pPr>
            <a:lvl3pPr>
              <a:defRPr>
                <a:solidFill>
                  <a:schemeClr val="tx1"/>
                </a:solidFill>
                <a:latin typeface="Arial" panose="020B0604020202090204" pitchFamily="34" charset="0"/>
                <a:ea typeface="宋体" panose="02010600030101010101" pitchFamily="2" charset="-122"/>
              </a:defRPr>
            </a:lvl3pPr>
            <a:lvl4pPr>
              <a:defRPr>
                <a:solidFill>
                  <a:schemeClr val="tx1"/>
                </a:solidFill>
                <a:latin typeface="Arial" panose="020B0604020202090204" pitchFamily="34" charset="0"/>
                <a:ea typeface="宋体" panose="02010600030101010101" pitchFamily="2" charset="-122"/>
              </a:defRPr>
            </a:lvl4pPr>
            <a:lvl5pPr>
              <a:defRPr>
                <a:solidFill>
                  <a:schemeClr val="tx1"/>
                </a:solidFill>
                <a:latin typeface="Arial" panose="020B060402020209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eaLnBrk="0" fontAlgn="base" hangingPunct="0">
              <a:lnSpc>
                <a:spcPct val="80000"/>
              </a:lnSpc>
              <a:spcBef>
                <a:spcPct val="20000"/>
              </a:spcBef>
              <a:spcAft>
                <a:spcPct val="0"/>
              </a:spcAft>
              <a:buFont typeface="Arial" panose="020B0604020202090204" pitchFamily="34" charset="0"/>
              <a:buNone/>
            </a:pPr>
            <a:r>
              <a:rPr lang="zh-CN" altLang="en-US" sz="2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世界</a:t>
            </a:r>
            <a:r>
              <a:rPr lang="en-US" altLang="zh-CN" sz="2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开始连为一个整体，促进了资本主义的产生和发展</a:t>
            </a:r>
            <a:r>
              <a:rPr lang="zh-CN" altLang="en-US" sz="2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spc="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1938020" y="292100"/>
            <a:ext cx="8343900" cy="612775"/>
          </a:xfrm>
          <a:prstGeom prst="rect">
            <a:avLst/>
          </a:prstGeom>
        </p:spPr>
        <p:txBody>
          <a:bodyPr wrap="square" lIns="121912" tIns="60956" rIns="121912" bIns="60956">
            <a:spAutoFit/>
          </a:bodyPr>
          <a:lstStyle/>
          <a:p>
            <a:r>
              <a:rPr lang="zh-CN" altLang="en-US" sz="3200" b="1" dirty="0">
                <a:solidFill>
                  <a:schemeClr val="accent1">
                    <a:lumMod val="50000"/>
                  </a:schemeClr>
                </a:solidFill>
                <a:effectLst>
                  <a:outerShdw blurRad="38100" dist="25400" dir="5400000" algn="ctr" rotWithShape="0">
                    <a:srgbClr val="6E747A">
                      <a:alpha val="43000"/>
                    </a:srgbClr>
                  </a:outerShdw>
                </a:effectLst>
                <a:latin typeface="华文中宋" panose="02010600040101010101" pitchFamily="2" charset="-122"/>
                <a:ea typeface="华文中宋" panose="02010600040101010101" pitchFamily="2" charset="-122"/>
                <a:cs typeface="华文中宋" panose="02010600040101010101" pitchFamily="2" charset="-122"/>
              </a:rPr>
              <a:t>风起东西洋</a:t>
            </a:r>
            <a:r>
              <a:rPr lang="en-US" altLang="zh-CN" sz="3200" b="1" dirty="0">
                <a:solidFill>
                  <a:schemeClr val="accent1">
                    <a:lumMod val="50000"/>
                  </a:schemeClr>
                </a:solidFill>
                <a:latin typeface="华文中宋" panose="02010600040101010101" pitchFamily="2" charset="-122"/>
                <a:ea typeface="华文中宋" panose="02010600040101010101" pitchFamily="2" charset="-122"/>
                <a:cs typeface="华文中宋" panose="02010600040101010101" pitchFamily="2" charset="-122"/>
              </a:rPr>
              <a:t>——</a:t>
            </a:r>
            <a:r>
              <a:rPr lang="en-US" altLang="zh-CN" sz="32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1500</a:t>
            </a:r>
            <a:r>
              <a:rPr lang="zh-CN" altLang="en-US" sz="32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年</a:t>
            </a:r>
            <a:r>
              <a:rPr lang="zh-CN" altLang="en-US" sz="3200" b="1" dirty="0">
                <a:solidFill>
                  <a:schemeClr val="accent1">
                    <a:lumMod val="50000"/>
                  </a:schemeClr>
                </a:solidFill>
                <a:latin typeface="华文中宋" panose="02010600040101010101" pitchFamily="2" charset="-122"/>
                <a:ea typeface="华文中宋" panose="02010600040101010101" pitchFamily="2" charset="-122"/>
                <a:cs typeface="华文中宋" panose="02010600040101010101" pitchFamily="2" charset="-122"/>
              </a:rPr>
              <a:t>前后中西方航海对比</a:t>
            </a:r>
            <a:endParaRPr lang="zh-CN" altLang="en-US" sz="3200" b="1" dirty="0">
              <a:solidFill>
                <a:schemeClr val="accent1">
                  <a:lumMod val="50000"/>
                </a:schemeClr>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 name="文本框 2"/>
          <p:cNvSpPr txBox="1"/>
          <p:nvPr/>
        </p:nvSpPr>
        <p:spPr>
          <a:xfrm>
            <a:off x="2540635" y="2828925"/>
            <a:ext cx="1365885" cy="521970"/>
          </a:xfrm>
          <a:prstGeom prst="rect">
            <a:avLst/>
          </a:prstGeom>
          <a:noFill/>
        </p:spPr>
        <p:txBody>
          <a:bodyPr wrap="none" rtlCol="0" anchor="t">
            <a:spAutoFit/>
          </a:bodyPr>
          <a:lstStyle/>
          <a:p>
            <a:pPr marL="0" marR="0" lvl="0" algn="l" defTabSz="914400" rtl="0" eaLnBrk="0" fontAlgn="base" latinLnBrk="0" hangingPunct="0">
              <a:lnSpc>
                <a:spcPct val="100000"/>
              </a:lnSpc>
              <a:spcBef>
                <a:spcPct val="20000"/>
              </a:spcBef>
              <a:buClrTx/>
              <a:buSzTx/>
              <a:buFont typeface="Wingdings" panose="05000000000000000000" pitchFamily="2" charset="2"/>
              <a:buNone/>
            </a:pPr>
            <a:r>
              <a:rPr lang="en-US" altLang="zh-CN" sz="2800" b="1" spc="300" dirty="0">
                <a:latin typeface="华文新魏" panose="02010800040101010101" pitchFamily="2" charset="-122"/>
                <a:ea typeface="华文新魏" panose="02010800040101010101" pitchFamily="2" charset="-122"/>
                <a:cs typeface="华文新魏" panose="02010800040101010101" pitchFamily="2" charset="-122"/>
                <a:sym typeface="+mn-ea"/>
              </a:rPr>
              <a:t>规模大</a:t>
            </a:r>
            <a:endParaRPr lang="en-US" altLang="zh-CN" sz="2800" b="1" spc="300" dirty="0">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
        <p:nvSpPr>
          <p:cNvPr id="13" name="文本框 12"/>
          <p:cNvSpPr txBox="1"/>
          <p:nvPr/>
        </p:nvSpPr>
        <p:spPr>
          <a:xfrm>
            <a:off x="8331200" y="2828925"/>
            <a:ext cx="1365885" cy="521970"/>
          </a:xfrm>
          <a:prstGeom prst="rect">
            <a:avLst/>
          </a:prstGeom>
          <a:noFill/>
        </p:spPr>
        <p:txBody>
          <a:bodyPr wrap="none" rtlCol="0" anchor="t">
            <a:spAutoFit/>
          </a:bodyPr>
          <a:lstStyle/>
          <a:p>
            <a:pPr marL="0" marR="0" lvl="0" algn="l" defTabSz="914400" rtl="0" eaLnBrk="0" fontAlgn="base" latinLnBrk="0" hangingPunct="0">
              <a:lnSpc>
                <a:spcPct val="100000"/>
              </a:lnSpc>
              <a:spcBef>
                <a:spcPct val="20000"/>
              </a:spcBef>
              <a:buClrTx/>
              <a:buSzTx/>
              <a:buFont typeface="Wingdings" panose="05000000000000000000" pitchFamily="2" charset="2"/>
              <a:buNone/>
            </a:pPr>
            <a:r>
              <a:rPr lang="en-US" altLang="zh-CN" sz="2800" b="1" spc="3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规模小</a:t>
            </a:r>
            <a:endParaRPr lang="en-US" altLang="zh-CN" sz="2800" b="1" spc="3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srcRect b="13652"/>
          <a:stretch>
            <a:fillRect/>
          </a:stretch>
        </p:blipFill>
        <p:spPr>
          <a:xfrm>
            <a:off x="0" y="0"/>
            <a:ext cx="12198350" cy="6856095"/>
          </a:xfrm>
          <a:prstGeom prst="rect">
            <a:avLst/>
          </a:prstGeom>
        </p:spPr>
      </p:pic>
      <p:sp>
        <p:nvSpPr>
          <p:cNvPr id="2" name="矩形 1"/>
          <p:cNvSpPr/>
          <p:nvPr/>
        </p:nvSpPr>
        <p:spPr>
          <a:xfrm>
            <a:off x="23495" y="0"/>
            <a:ext cx="12187555" cy="6858000"/>
          </a:xfrm>
          <a:prstGeom prst="rect">
            <a:avLst/>
          </a:prstGeom>
          <a:solidFill>
            <a:schemeClr val="bg2">
              <a:lumMod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white"/>
              </a:solidFill>
              <a:effectLst/>
              <a:uLnTx/>
              <a:uFillTx/>
              <a:latin typeface="微软雅黑 Light" panose="020B0502040204020203" charset="-122"/>
              <a:ea typeface="仿宋" panose="02010609060101010101" charset="-122"/>
              <a:cs typeface="+mn-ea"/>
              <a:sym typeface="+mn-lt"/>
            </a:endParaRPr>
          </a:p>
        </p:txBody>
      </p:sp>
      <p:sp>
        <p:nvSpPr>
          <p:cNvPr id="18" name="矩形 17"/>
          <p:cNvSpPr/>
          <p:nvPr/>
        </p:nvSpPr>
        <p:spPr>
          <a:xfrm>
            <a:off x="-8255" y="1342390"/>
            <a:ext cx="12206605" cy="3825875"/>
          </a:xfrm>
          <a:prstGeom prst="rect">
            <a:avLst/>
          </a:prstGeom>
          <a:solidFill>
            <a:schemeClr val="bg2">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white"/>
              </a:solidFill>
              <a:effectLst/>
              <a:uLnTx/>
              <a:uFillTx/>
              <a:latin typeface="微软雅黑 Light" panose="020B0502040204020203" charset="-122"/>
              <a:ea typeface="仿宋" panose="02010609060101010101" charset="-122"/>
              <a:cs typeface="+mn-ea"/>
              <a:sym typeface="+mn-lt"/>
            </a:endParaRPr>
          </a:p>
        </p:txBody>
      </p:sp>
      <p:sp>
        <p:nvSpPr>
          <p:cNvPr id="59" name="星形: 四角 58"/>
          <p:cNvSpPr/>
          <p:nvPr/>
        </p:nvSpPr>
        <p:spPr>
          <a:xfrm>
            <a:off x="5079192" y="3771857"/>
            <a:ext cx="2012961" cy="111796"/>
          </a:xfrm>
          <a:prstGeom prst="star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85750" y="2592705"/>
            <a:ext cx="11663045" cy="1322070"/>
          </a:xfrm>
          <a:prstGeom prst="rect">
            <a:avLst/>
          </a:prstGeom>
          <a:noFill/>
        </p:spPr>
        <p:txBody>
          <a:bodyPr wrap="square" rtlCol="0">
            <a:spAutoFit/>
          </a:bodyPr>
          <a:lstStyle/>
          <a:p>
            <a:pPr algn="ctr"/>
            <a:r>
              <a:rPr lang="zh-CN" altLang="en-US" sz="8000" dirty="0">
                <a:solidFill>
                  <a:schemeClr val="bg1"/>
                </a:solidFill>
                <a:latin typeface="华文中宋" panose="02010600040101010101" pitchFamily="2" charset="-122"/>
                <a:ea typeface="华文中宋" panose="02010600040101010101" pitchFamily="2" charset="-122"/>
                <a:cs typeface="华文中宋" panose="02010600040101010101" pitchFamily="2" charset="-122"/>
              </a:rPr>
              <a:t>第十五课 探寻新航路</a:t>
            </a:r>
            <a:endParaRPr lang="zh-CN" altLang="en-US" sz="8000" dirty="0">
              <a:solidFill>
                <a:schemeClr val="bg1"/>
              </a:solidFill>
              <a:latin typeface="华文中宋" panose="02010600040101010101" pitchFamily="2" charset="-122"/>
              <a:ea typeface="华文中宋" panose="02010600040101010101" pitchFamily="2" charset="-122"/>
              <a:cs typeface="华文中宋"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1/AppData/Local/Temp/picturescale_20200831153545/output_20200831153546.pngoutput_20200831153546"/>
          <p:cNvPicPr>
            <a:picLocks noChangeAspect="1"/>
          </p:cNvPicPr>
          <p:nvPr/>
        </p:nvPicPr>
        <p:blipFill>
          <a:blip r:embed="rId1"/>
          <a:stretch>
            <a:fillRect/>
          </a:stretch>
        </p:blipFill>
        <p:spPr>
          <a:xfrm>
            <a:off x="6542405" y="702310"/>
            <a:ext cx="5551170" cy="2968625"/>
          </a:xfrm>
          <a:prstGeom prst="rect">
            <a:avLst/>
          </a:prstGeom>
        </p:spPr>
      </p:pic>
      <p:sp>
        <p:nvSpPr>
          <p:cNvPr id="32" name="下箭头 31"/>
          <p:cNvSpPr/>
          <p:nvPr/>
        </p:nvSpPr>
        <p:spPr>
          <a:xfrm rot="16200000">
            <a:off x="5880735" y="1650365"/>
            <a:ext cx="443230" cy="88138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85">
              <a:solidFill>
                <a:schemeClr val="bg1"/>
              </a:solidFill>
            </a:endParaRPr>
          </a:p>
        </p:txBody>
      </p:sp>
      <p:sp>
        <p:nvSpPr>
          <p:cNvPr id="7" name="文本框 6"/>
          <p:cNvSpPr txBox="1"/>
          <p:nvPr/>
        </p:nvSpPr>
        <p:spPr>
          <a:xfrm>
            <a:off x="4678045" y="116840"/>
            <a:ext cx="3625215" cy="645160"/>
          </a:xfrm>
          <a:prstGeom prst="rect">
            <a:avLst/>
          </a:prstGeom>
          <a:noFill/>
        </p:spPr>
        <p:txBody>
          <a:bodyPr wrap="square" rtlCol="0" anchor="t">
            <a:spAutoFit/>
          </a:bodyPr>
          <a:p>
            <a:r>
              <a:rPr lang="zh-CN" altLang="en-US" sz="3600" b="1" dirty="0">
                <a:solidFill>
                  <a:srgbClr val="4A78CA"/>
                </a:solidFill>
                <a:latin typeface="华文中宋" panose="02010600040101010101" pitchFamily="2" charset="-122"/>
                <a:ea typeface="华文中宋" panose="02010600040101010101" pitchFamily="2" charset="-122"/>
                <a:sym typeface="+mn-ea"/>
              </a:rPr>
              <a:t>什么是新航路？</a:t>
            </a:r>
            <a:endParaRPr lang="zh-CN" altLang="en-US" sz="3600" b="1" dirty="0">
              <a:solidFill>
                <a:srgbClr val="4A78CA"/>
              </a:solidFill>
              <a:latin typeface="华文中宋" panose="02010600040101010101" pitchFamily="2" charset="-122"/>
              <a:ea typeface="华文中宋" panose="02010600040101010101" pitchFamily="2" charset="-122"/>
              <a:sym typeface="+mn-ea"/>
            </a:endParaRPr>
          </a:p>
        </p:txBody>
      </p:sp>
      <p:sp>
        <p:nvSpPr>
          <p:cNvPr id="10" name="文本框 9"/>
          <p:cNvSpPr txBox="1"/>
          <p:nvPr/>
        </p:nvSpPr>
        <p:spPr>
          <a:xfrm>
            <a:off x="666750" y="3724275"/>
            <a:ext cx="4759325" cy="368300"/>
          </a:xfrm>
          <a:prstGeom prst="rect">
            <a:avLst/>
          </a:prstGeom>
          <a:noFill/>
        </p:spPr>
        <p:txBody>
          <a:bodyPr wrap="square" rtlCol="0" anchor="t">
            <a:spAutoFit/>
          </a:bodyPr>
          <a:p>
            <a:pPr algn="ctr"/>
            <a:r>
              <a:rPr lang="zh-CN" altLang="en-US" b="1" dirty="0">
                <a:latin typeface="仿宋" panose="02010609060101010101" charset="-122"/>
                <a:ea typeface="仿宋" panose="02010609060101010101" charset="-122"/>
              </a:rPr>
              <a:t>欧洲人去往东方的旧航路</a:t>
            </a:r>
            <a:endParaRPr lang="zh-CN" altLang="en-US" b="1" dirty="0">
              <a:latin typeface="仿宋" panose="02010609060101010101" charset="-122"/>
              <a:ea typeface="仿宋" panose="02010609060101010101" charset="-122"/>
            </a:endParaRPr>
          </a:p>
        </p:txBody>
      </p:sp>
      <p:sp>
        <p:nvSpPr>
          <p:cNvPr id="11" name="文本框 10"/>
          <p:cNvSpPr txBox="1"/>
          <p:nvPr/>
        </p:nvSpPr>
        <p:spPr>
          <a:xfrm>
            <a:off x="6868160" y="3670935"/>
            <a:ext cx="4643120" cy="368300"/>
          </a:xfrm>
          <a:prstGeom prst="rect">
            <a:avLst/>
          </a:prstGeom>
          <a:noFill/>
        </p:spPr>
        <p:txBody>
          <a:bodyPr wrap="square" rtlCol="0" anchor="t">
            <a:spAutoFit/>
          </a:bodyPr>
          <a:p>
            <a:pPr algn="ctr"/>
            <a:r>
              <a:rPr lang="zh-CN" altLang="en-US" b="1" dirty="0">
                <a:latin typeface="仿宋" panose="02010609060101010101" charset="-122"/>
                <a:ea typeface="仿宋" panose="02010609060101010101" charset="-122"/>
              </a:rPr>
              <a:t>欧洲人开辟的新航路</a:t>
            </a:r>
            <a:endParaRPr lang="zh-CN" altLang="en-US" b="1" dirty="0">
              <a:latin typeface="仿宋" panose="02010609060101010101" charset="-122"/>
              <a:ea typeface="仿宋" panose="02010609060101010101" charset="-122"/>
            </a:endParaRPr>
          </a:p>
        </p:txBody>
      </p:sp>
      <p:sp>
        <p:nvSpPr>
          <p:cNvPr id="12" name="文本框 11"/>
          <p:cNvSpPr txBox="1"/>
          <p:nvPr/>
        </p:nvSpPr>
        <p:spPr>
          <a:xfrm>
            <a:off x="184785" y="4092575"/>
            <a:ext cx="7747635" cy="2538095"/>
          </a:xfrm>
          <a:prstGeom prst="rect">
            <a:avLst/>
          </a:prstGeom>
          <a:noFill/>
        </p:spPr>
        <p:txBody>
          <a:bodyPr wrap="square" rtlCol="0" anchor="t">
            <a:spAutoFit/>
          </a:bodyPr>
          <a:p>
            <a:pPr indent="457200" fontAlgn="auto">
              <a:lnSpc>
                <a:spcPts val="3180"/>
              </a:lnSpc>
            </a:pP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世纪末到</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世纪初</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，西欧各国经过一系列航海探险活动，开辟了不经过地中海，而是</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绕过非洲到达亚洲</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通往美洲</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以及</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环球航行</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的航路，这一系列航路均被称为</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新航路</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。而在这个过程中，欧洲人发现了许多当时在欧洲不为人知的国家与地区，所以西方史学界又把新航路开辟的过程称为“</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地理大发现</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388" name="Picture 3" descr="1"/>
          <p:cNvPicPr>
            <a:picLocks noChangeAspect="1"/>
          </p:cNvPicPr>
          <p:nvPr/>
        </p:nvPicPr>
        <p:blipFill>
          <a:blip r:embed="rId2"/>
          <a:srcRect l="2902" t="5330" r="4132" b="6706"/>
          <a:stretch>
            <a:fillRect/>
          </a:stretch>
        </p:blipFill>
        <p:spPr>
          <a:xfrm>
            <a:off x="350520" y="720090"/>
            <a:ext cx="5311775" cy="2950845"/>
          </a:xfrm>
          <a:prstGeom prst="rect">
            <a:avLst/>
          </a:prstGeom>
          <a:noFill/>
          <a:ln w="9525">
            <a:noFill/>
          </a:ln>
        </p:spPr>
      </p:pic>
      <p:sp>
        <p:nvSpPr>
          <p:cNvPr id="22" name="矩形标注 21"/>
          <p:cNvSpPr/>
          <p:nvPr/>
        </p:nvSpPr>
        <p:spPr>
          <a:xfrm>
            <a:off x="8366760" y="4187190"/>
            <a:ext cx="3307080" cy="2117725"/>
          </a:xfrm>
          <a:prstGeom prst="wedgeRectCallout">
            <a:avLst>
              <a:gd name="adj1" fmla="val -65575"/>
              <a:gd name="adj2" fmla="val -10569"/>
            </a:avLst>
          </a:prstGeom>
          <a:solidFill>
            <a:schemeClr val="accent4"/>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b="1" dirty="0">
                <a:solidFill>
                  <a:schemeClr val="tx1"/>
                </a:solidFill>
                <a:latin typeface="华文中宋" panose="02010600040101010101" pitchFamily="2" charset="-122"/>
                <a:ea typeface="华文中宋" panose="02010600040101010101" pitchFamily="2" charset="-122"/>
              </a:rPr>
              <a:t>海洋中充满了无穷无尽的危险，并且已经有了旧航路，那为什么欧洲人还要开辟新航路呢？</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7" grpId="0"/>
      <p:bldP spid="7" grpId="1"/>
      <p:bldP spid="32" grpId="0" bldLvl="0" animBg="1"/>
      <p:bldP spid="32" grpId="1" animBg="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0970" y="4670425"/>
            <a:ext cx="11855450" cy="1198880"/>
          </a:xfrm>
          <a:prstGeom prst="rect">
            <a:avLst/>
          </a:prstGeom>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wrap="square" rtlCol="0">
            <a:spAutoFit/>
          </a:bodyPr>
          <a:p>
            <a:pPr lvl="0" algn="l">
              <a:buClrTx/>
              <a:buSzTx/>
              <a:buFontTx/>
            </a:pPr>
            <a:r>
              <a:rPr lang="zh-CN" altLang="en-US" sz="2400" b="1">
                <a:latin typeface="楷体" panose="02010609060101010101" charset="-122"/>
                <a:ea typeface="楷体" panose="02010609060101010101" charset="-122"/>
                <a:cs typeface="楷体" panose="02010609060101010101" charset="-122"/>
                <a:sym typeface="+mn-ea"/>
              </a:rPr>
              <a:t>材料四：文艺复兴和人文主义是欧洲史上过渡转型时期的新文化运动和思想解放运动。它在思想上、文化上和精神上哺育了新航路的开辟。    </a:t>
            </a:r>
            <a:endParaRPr lang="zh-CN" altLang="en-US" sz="2400" b="1">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《浅议新航路开辟的原因》</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grpSp>
        <p:nvGrpSpPr>
          <p:cNvPr id="4" name="组合 3"/>
          <p:cNvGrpSpPr/>
          <p:nvPr/>
        </p:nvGrpSpPr>
        <p:grpSpPr>
          <a:xfrm>
            <a:off x="19050" y="71120"/>
            <a:ext cx="6909920" cy="645160"/>
            <a:chOff x="30" y="417"/>
            <a:chExt cx="8739" cy="1016"/>
          </a:xfrm>
        </p:grpSpPr>
        <p:grpSp>
          <p:nvGrpSpPr>
            <p:cNvPr id="5" name="组合 6"/>
            <p:cNvGrpSpPr/>
            <p:nvPr/>
          </p:nvGrpSpPr>
          <p:grpSpPr>
            <a:xfrm>
              <a:off x="30" y="530"/>
              <a:ext cx="1603" cy="693"/>
              <a:chOff x="0" y="250166"/>
              <a:chExt cx="1337094" cy="439947"/>
            </a:xfrm>
          </p:grpSpPr>
          <p:sp>
            <p:nvSpPr>
              <p:cNvPr id="11" name="矩形 10"/>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3" name="文本框 5"/>
            <p:cNvSpPr txBox="1"/>
            <p:nvPr/>
          </p:nvSpPr>
          <p:spPr>
            <a:xfrm>
              <a:off x="1633" y="417"/>
              <a:ext cx="7136" cy="1016"/>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一、探寻新航路开辟的</a:t>
              </a:r>
              <a:r>
                <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rPr>
                <a:t>原因</a:t>
              </a:r>
              <a:endPar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
        <p:nvSpPr>
          <p:cNvPr id="7" name="文本框 6"/>
          <p:cNvSpPr txBox="1"/>
          <p:nvPr/>
        </p:nvSpPr>
        <p:spPr>
          <a:xfrm>
            <a:off x="140970" y="716280"/>
            <a:ext cx="11855450" cy="1198880"/>
          </a:xfrm>
          <a:prstGeom prst="rect">
            <a:avLst/>
          </a:prstGeom>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auto">
              <a:spcBef>
                <a:spcPts val="1800"/>
              </a:spcBef>
            </a:pPr>
            <a:r>
              <a:rPr lang="zh-CN" altLang="en-US" sz="2400" b="1">
                <a:latin typeface="楷体" panose="02010609060101010101" charset="-122"/>
                <a:ea typeface="楷体" panose="02010609060101010101" charset="-122"/>
                <a:cs typeface="楷体" panose="02010609060101010101" charset="-122"/>
              </a:rPr>
              <a:t>材料一：</a:t>
            </a:r>
            <a:r>
              <a:rPr lang="en-US" altLang="zh-CN" sz="2400" b="1">
                <a:latin typeface="楷体" panose="02010609060101010101" charset="-122"/>
                <a:ea typeface="楷体" panose="02010609060101010101" charset="-122"/>
                <a:cs typeface="楷体" panose="02010609060101010101" charset="-122"/>
              </a:rPr>
              <a:t>15</a:t>
            </a:r>
            <a:r>
              <a:rPr lang="zh-CN" altLang="en-US" sz="2400" b="1">
                <a:latin typeface="楷体" panose="02010609060101010101" charset="-122"/>
                <a:ea typeface="楷体" panose="02010609060101010101" charset="-122"/>
                <a:cs typeface="楷体" panose="02010609060101010101" charset="-122"/>
              </a:rPr>
              <a:t>世纪末期的欧洲，社会分工不断扩大，资本主义萌芽出现，城镇迅速增多，商品经济日益发展，货币的需要量大大增加。于是，西欧的国王、贵族和商人四处追求黄金白银，形成一股贵金属热。              </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王思德《世界通史》</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40970" y="2041525"/>
            <a:ext cx="11855450" cy="1198880"/>
          </a:xfrm>
          <a:prstGeom prst="rect">
            <a:avLst/>
          </a:prstGeom>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wrap="square" rtlCol="0">
            <a:spAutoFit/>
          </a:bodyPr>
          <a:p>
            <a:pPr eaLnBrk="0" fontAlgn="auto" hangingPunct="0">
              <a:lnSpc>
                <a:spcPct val="100000"/>
              </a:lnSpc>
            </a:pPr>
            <a:r>
              <a:rPr lang="zh-CN" altLang="en-US" sz="2400" b="1" dirty="0">
                <a:latin typeface="楷体" panose="02010609060101010101" charset="-122"/>
                <a:ea typeface="楷体" panose="02010609060101010101" charset="-122"/>
                <a:cs typeface="楷体" panose="02010609060101010101" charset="-122"/>
              </a:rPr>
              <a:t>材料二：</a:t>
            </a:r>
            <a:r>
              <a:rPr lang="zh-CN" altLang="en-US" sz="2400" b="1" dirty="0">
                <a:latin typeface="楷体" panose="02010609060101010101" charset="-122"/>
                <a:ea typeface="楷体" panose="02010609060101010101" charset="-122"/>
                <a:cs typeface="楷体" panose="02010609060101010101" charset="-122"/>
                <a:sym typeface="+mn-ea"/>
              </a:rPr>
              <a:t>“东方是</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金瓦盖顶</a:t>
            </a:r>
            <a:r>
              <a:rPr lang="zh-CN" altLang="en-US" sz="2400" b="1" dirty="0">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金砖铺地</a:t>
            </a:r>
            <a:r>
              <a:rPr lang="zh-CN" altLang="en-US" sz="2400" b="1" dirty="0">
                <a:latin typeface="楷体" panose="02010609060101010101" charset="-122"/>
                <a:ea typeface="楷体" panose="02010609060101010101" charset="-122"/>
                <a:cs typeface="楷体" panose="02010609060101010101" charset="-122"/>
                <a:sym typeface="+mn-ea"/>
              </a:rPr>
              <a:t>，门窗都是</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黄金装饰</a:t>
            </a:r>
            <a:r>
              <a:rPr lang="zh-CN" altLang="en-US" sz="2400" b="1" dirty="0">
                <a:latin typeface="楷体" panose="02010609060101010101" charset="-122"/>
                <a:ea typeface="楷体" panose="02010609060101010101" charset="-122"/>
                <a:cs typeface="楷体" panose="02010609060101010101" charset="-122"/>
                <a:sym typeface="+mn-ea"/>
              </a:rPr>
              <a:t>，连河道里都有滚动的矿石，东方简直是个灿烂辉煌的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黄金世界</a:t>
            </a:r>
            <a:r>
              <a:rPr lang="zh-CN" altLang="en-US" sz="2400" b="1" dirty="0">
                <a:latin typeface="楷体" panose="02010609060101010101" charset="-122"/>
                <a:ea typeface="楷体" panose="02010609060101010101" charset="-122"/>
                <a:cs typeface="楷体" panose="02010609060101010101" charset="-122"/>
                <a:sym typeface="+mn-ea"/>
              </a:rPr>
              <a:t>，冒险家的乐园。”              </a:t>
            </a:r>
            <a:endParaRPr lang="zh-CN" altLang="en-US" sz="2400" b="1" dirty="0">
              <a:latin typeface="楷体" panose="02010609060101010101" charset="-122"/>
              <a:ea typeface="楷体" panose="02010609060101010101" charset="-122"/>
              <a:cs typeface="楷体" panose="02010609060101010101" charset="-122"/>
              <a:sym typeface="+mn-ea"/>
            </a:endParaRPr>
          </a:p>
          <a:p>
            <a:pPr eaLnBrk="0" fontAlgn="auto" hangingPunct="0">
              <a:lnSpc>
                <a:spcPct val="100000"/>
              </a:lnSpc>
            </a:pPr>
            <a:r>
              <a:rPr lang="zh-CN" altLang="en-US" sz="2400" b="1" dirty="0">
                <a:latin typeface="楷体" panose="02010609060101010101" charset="-122"/>
                <a:ea typeface="楷体" panose="02010609060101010101" charset="-122"/>
                <a:cs typeface="楷体" panose="02010609060101010101" charset="-122"/>
                <a:sym typeface="+mn-ea"/>
              </a:rPr>
              <a:t>                                                  </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《马可</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波罗行纪》 </a:t>
            </a:r>
            <a:endParaRPr lang="zh-CN" altLang="en-US" sz="2400" b="1" dirty="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40970" y="3339465"/>
            <a:ext cx="11855450" cy="1198880"/>
          </a:xfrm>
          <a:prstGeom prst="rect">
            <a:avLst/>
          </a:prstGeom>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wrap="square" rtlCol="0">
            <a:spAutoFit/>
          </a:bodyPr>
          <a:p>
            <a:pPr lvl="0" algn="l">
              <a:buClrTx/>
              <a:buSzTx/>
              <a:buFontTx/>
            </a:pPr>
            <a:r>
              <a:rPr lang="zh-CN" altLang="en-US" sz="2400" b="1">
                <a:solidFill>
                  <a:schemeClr val="tx1"/>
                </a:solidFill>
                <a:latin typeface="楷体" panose="02010609060101010101" charset="-122"/>
                <a:ea typeface="楷体" panose="02010609060101010101" charset="-122"/>
                <a:cs typeface="楷体" panose="02010609060101010101" charset="-122"/>
              </a:rPr>
              <a:t>材料三：</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15世纪中叶奥斯曼土耳其帝国兴起，先后占领小亚细亚和巴尔干半岛，</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控制传统商路</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，对过往商品</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征收重税</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，（比原价高8-10倍）。因此，西欧各国迫切需要开辟一条通往东方的新航线。               ——周一良、吴于廑《世界通史》</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1273" name="Text Box 6"/>
          <p:cNvSpPr txBox="1"/>
          <p:nvPr/>
        </p:nvSpPr>
        <p:spPr>
          <a:xfrm>
            <a:off x="5175250" y="770890"/>
            <a:ext cx="6151880" cy="1076325"/>
          </a:xfrm>
          <a:prstGeom prst="rect">
            <a:avLst/>
          </a:prstGeom>
          <a:solidFill>
            <a:schemeClr val="accent4"/>
          </a:solidFill>
          <a:ln w="9525">
            <a:noFill/>
          </a:ln>
        </p:spPr>
        <p:txBody>
          <a:bodyPr wrap="square">
            <a:spAutoFit/>
          </a:bodyPr>
          <a:p>
            <a:pPr algn="ctr"/>
            <a:r>
              <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rPr>
              <a:t>①商品经济日趋发达，</a:t>
            </a:r>
            <a:r>
              <a:rPr lang="zh-CN" altLang="en-US" sz="3200" b="1" dirty="0">
                <a:solidFill>
                  <a:schemeClr val="tx1"/>
                </a:solidFill>
                <a:latin typeface="微软雅黑" panose="020B0503020204020204" pitchFamily="34" charset="-122"/>
                <a:ea typeface="微软雅黑" panose="020B0503020204020204" pitchFamily="34" charset="-122"/>
                <a:sym typeface="+mn-ea"/>
              </a:rPr>
              <a:t>新兴资产阶级渴求开拓新的贸易市场。</a:t>
            </a:r>
            <a:endPar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11274" name="Text Box 8"/>
          <p:cNvSpPr txBox="1"/>
          <p:nvPr/>
        </p:nvSpPr>
        <p:spPr>
          <a:xfrm>
            <a:off x="5175250" y="2087880"/>
            <a:ext cx="6151880" cy="1076325"/>
          </a:xfrm>
          <a:prstGeom prst="rect">
            <a:avLst/>
          </a:prstGeom>
          <a:solidFill>
            <a:schemeClr val="accent4"/>
          </a:solidFill>
          <a:ln w="9525">
            <a:noFill/>
          </a:ln>
        </p:spPr>
        <p:txBody>
          <a:bodyPr wrap="square">
            <a:spAutoFit/>
          </a:bodyPr>
          <a:p>
            <a:pPr algn="l"/>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en-US" altLang="zh-CN"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马可</a:t>
            </a:r>
            <a:r>
              <a:rPr lang="en-US" altLang="zh-CN"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波罗行纪</a:t>
            </a:r>
            <a:r>
              <a:rPr lang="en-US" altLang="zh-CN"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的影响激起</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欧洲人对东方的向往。</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275" name="Text Box 9"/>
          <p:cNvSpPr txBox="1"/>
          <p:nvPr/>
        </p:nvSpPr>
        <p:spPr>
          <a:xfrm>
            <a:off x="5174615" y="3462020"/>
            <a:ext cx="6152515" cy="1076325"/>
          </a:xfrm>
          <a:prstGeom prst="rect">
            <a:avLst/>
          </a:prstGeom>
          <a:solidFill>
            <a:schemeClr val="accent4"/>
          </a:solidFill>
          <a:ln w="9525">
            <a:noFill/>
          </a:ln>
        </p:spPr>
        <p:txBody>
          <a:bodyPr wrap="square">
            <a:spAutoFit/>
          </a:bodyPr>
          <a:p>
            <a:pPr algn="l"/>
            <a:r>
              <a:rPr lang="zh-CN" altLang="en-US" sz="3200" b="1" dirty="0">
                <a:solidFill>
                  <a:schemeClr val="tx1"/>
                </a:solidFill>
                <a:latin typeface="微软雅黑" panose="020B0503020204020204" pitchFamily="34" charset="-122"/>
                <a:ea typeface="微软雅黑" panose="020B0503020204020204" pitchFamily="34" charset="-122"/>
                <a:sym typeface="+mn-ea"/>
              </a:rPr>
              <a:t>③奥斯曼帝国控制了东西方贸易的所有重要商道。</a:t>
            </a:r>
            <a:endPar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18" name="线形标注 2 17"/>
          <p:cNvSpPr/>
          <p:nvPr/>
        </p:nvSpPr>
        <p:spPr>
          <a:xfrm>
            <a:off x="2120265" y="916940"/>
            <a:ext cx="2032635" cy="796925"/>
          </a:xfrm>
          <a:prstGeom prst="borderCallout2">
            <a:avLst>
              <a:gd name="adj1" fmla="val 53759"/>
              <a:gd name="adj2" fmla="val -1047"/>
              <a:gd name="adj3" fmla="val 59920"/>
              <a:gd name="adj4" fmla="val -13089"/>
              <a:gd name="adj5" fmla="val 126454"/>
              <a:gd name="adj6" fmla="val -42544"/>
            </a:avLst>
          </a:prstGeom>
          <a:solidFill>
            <a:schemeClr val="accent5"/>
          </a:solid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r>
              <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rPr>
              <a:t>根本原因</a:t>
            </a:r>
            <a:endParaRPr lang="zh-CN" altLang="en-US" sz="3200" b="1" dirty="0" smtClean="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6" name="线形标注 2 5"/>
          <p:cNvSpPr/>
          <p:nvPr/>
        </p:nvSpPr>
        <p:spPr>
          <a:xfrm>
            <a:off x="2120265" y="3030220"/>
            <a:ext cx="1969135" cy="796925"/>
          </a:xfrm>
          <a:prstGeom prst="borderCallout2">
            <a:avLst>
              <a:gd name="adj1" fmla="val 53759"/>
              <a:gd name="adj2" fmla="val -1047"/>
              <a:gd name="adj3" fmla="val 59920"/>
              <a:gd name="adj4" fmla="val -13089"/>
              <a:gd name="adj5" fmla="val 126454"/>
              <a:gd name="adj6" fmla="val -42544"/>
            </a:avLst>
          </a:prstGeom>
          <a:solidFill>
            <a:schemeClr val="accent5"/>
          </a:solidFill>
          <a:ln w="412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r>
              <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rPr>
              <a:t>直接原因</a:t>
            </a:r>
            <a:endParaRPr lang="zh-CN" altLang="en-US" sz="3200" b="1" dirty="0" smtClean="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14" name="线形标注 2 13"/>
          <p:cNvSpPr/>
          <p:nvPr/>
        </p:nvSpPr>
        <p:spPr>
          <a:xfrm>
            <a:off x="2120265" y="4871085"/>
            <a:ext cx="1969135" cy="796925"/>
          </a:xfrm>
          <a:prstGeom prst="borderCallout2">
            <a:avLst>
              <a:gd name="adj1" fmla="val 53759"/>
              <a:gd name="adj2" fmla="val -1047"/>
              <a:gd name="adj3" fmla="val 59920"/>
              <a:gd name="adj4" fmla="val -13089"/>
              <a:gd name="adj5" fmla="val 126454"/>
              <a:gd name="adj6" fmla="val -42544"/>
            </a:avLst>
          </a:prstGeom>
          <a:solidFill>
            <a:schemeClr val="accent5"/>
          </a:solidFill>
          <a:ln w="412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r>
              <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rPr>
              <a:t>精神动力</a:t>
            </a:r>
            <a:endParaRPr lang="zh-CN" altLang="en-US" sz="3200" b="1" dirty="0" smtClean="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15" name="Text Box 9"/>
          <p:cNvSpPr txBox="1"/>
          <p:nvPr/>
        </p:nvSpPr>
        <p:spPr>
          <a:xfrm>
            <a:off x="5174615" y="5069205"/>
            <a:ext cx="6152515" cy="583565"/>
          </a:xfrm>
          <a:prstGeom prst="rect">
            <a:avLst/>
          </a:prstGeom>
          <a:solidFill>
            <a:schemeClr val="accent4"/>
          </a:solidFill>
          <a:ln w="9525">
            <a:noFill/>
          </a:ln>
        </p:spPr>
        <p:txBody>
          <a:bodyPr wrap="square">
            <a:spAutoFit/>
          </a:bodyPr>
          <a:p>
            <a:pPr algn="l"/>
            <a:r>
              <a:rPr lang="zh-CN" altLang="en-US" sz="3200" b="1" dirty="0">
                <a:solidFill>
                  <a:schemeClr val="tx1"/>
                </a:solidFill>
                <a:latin typeface="微软雅黑" panose="020B0503020204020204" pitchFamily="34" charset="-122"/>
                <a:ea typeface="微软雅黑" panose="020B0503020204020204" pitchFamily="34" charset="-122"/>
                <a:sym typeface="+mn-ea"/>
              </a:rPr>
              <a:t>④</a:t>
            </a:r>
            <a:r>
              <a:rPr lang="zh-CN" sz="3200" b="1" dirty="0">
                <a:latin typeface="微软雅黑" panose="020B0503020204020204" pitchFamily="34" charset="-122"/>
                <a:ea typeface="微软雅黑" panose="020B0503020204020204" pitchFamily="34" charset="-122"/>
                <a:sym typeface="+mn-ea"/>
              </a:rPr>
              <a:t>文艺复兴倡导的开拓冒险精神。</a:t>
            </a:r>
            <a:endPar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19" name="文本框 9"/>
          <p:cNvSpPr txBox="1"/>
          <p:nvPr/>
        </p:nvSpPr>
        <p:spPr>
          <a:xfrm>
            <a:off x="154940" y="5951855"/>
            <a:ext cx="11827510" cy="829945"/>
          </a:xfrm>
          <a:prstGeom prst="rect">
            <a:avLst/>
          </a:prstGeom>
          <a:ln w="28575" cmpd="sng">
            <a:solidFill>
              <a:srgbClr val="FF0000"/>
            </a:solidFill>
            <a:prstDash val="solid"/>
          </a:ln>
        </p:spPr>
        <p:style>
          <a:lnRef idx="2">
            <a:schemeClr val="accent6"/>
          </a:lnRef>
          <a:fillRef idx="1">
            <a:schemeClr val="lt1"/>
          </a:fillRef>
          <a:effectRef idx="0">
            <a:schemeClr val="accent6"/>
          </a:effectRef>
          <a:fontRef idx="minor">
            <a:schemeClr val="dk1"/>
          </a:fontRef>
        </p:style>
        <p:txBody>
          <a:bodyPr wrap="square" rtlCol="0">
            <a:spAutoFit/>
          </a:bodyPr>
          <a:p>
            <a:pPr lvl="0"/>
            <a:r>
              <a:rPr lang="zh-CN" altLang="en-US" sz="2400" b="1" dirty="0" smtClean="0">
                <a:latin typeface="楷体" panose="02010609060101010101" charset="-122"/>
                <a:ea typeface="楷体" panose="02010609060101010101" charset="-122"/>
                <a:cs typeface="楷体" panose="02010609060101010101" charset="-122"/>
                <a:sym typeface="+mn-ea"/>
              </a:rPr>
              <a:t>材料五：基督教与欧亚其他广泛传播的宗教相比，更多地渗透着普救主义</a:t>
            </a:r>
            <a:r>
              <a:rPr lang="en-US" altLang="zh-CN" sz="2400" b="1" dirty="0" smtClean="0">
                <a:latin typeface="楷体" panose="02010609060101010101" charset="-122"/>
                <a:ea typeface="楷体" panose="02010609060101010101" charset="-122"/>
                <a:cs typeface="楷体" panose="02010609060101010101" charset="-122"/>
                <a:sym typeface="+mn-ea"/>
              </a:rPr>
              <a:t>……</a:t>
            </a:r>
            <a:r>
              <a:rPr lang="zh-CN" altLang="en-US" sz="2400" b="1" dirty="0" smtClean="0">
                <a:latin typeface="楷体" panose="02010609060101010101" charset="-122"/>
                <a:ea typeface="楷体" panose="02010609060101010101" charset="-122"/>
                <a:cs typeface="楷体" panose="02010609060101010101" charset="-122"/>
                <a:sym typeface="+mn-ea"/>
              </a:rPr>
              <a:t>教会鼓励人们传播基督福音于全世界。</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0" name="Text Box 9"/>
          <p:cNvSpPr txBox="1"/>
          <p:nvPr/>
        </p:nvSpPr>
        <p:spPr>
          <a:xfrm>
            <a:off x="5115484" y="6073614"/>
            <a:ext cx="6152515" cy="583565"/>
          </a:xfrm>
          <a:prstGeom prst="rect">
            <a:avLst/>
          </a:prstGeom>
          <a:solidFill>
            <a:schemeClr val="accent4"/>
          </a:solidFill>
          <a:ln w="9525">
            <a:noFill/>
          </a:ln>
        </p:spPr>
        <p:txBody>
          <a:bodyPr wrap="square">
            <a:spAutoFit/>
          </a:bodyPr>
          <a:p>
            <a:r>
              <a:rPr lang="zh-CN" altLang="en-US" sz="3200" b="1" dirty="0" smtClean="0">
                <a:latin typeface="微软雅黑" panose="020B0503020204020204" pitchFamily="34" charset="-122"/>
                <a:ea typeface="微软雅黑" panose="020B0503020204020204" pitchFamily="34" charset="-122"/>
                <a:sym typeface="+mn-ea"/>
              </a:rPr>
              <a:t>⑤对外传播基督教的需要。</a:t>
            </a:r>
            <a:endParaRPr lang="zh-CN" altLang="en-US" sz="3200" b="1" dirty="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21" name="线形标注 2 20"/>
          <p:cNvSpPr/>
          <p:nvPr/>
        </p:nvSpPr>
        <p:spPr>
          <a:xfrm>
            <a:off x="2122938" y="5997878"/>
            <a:ext cx="1969135" cy="796925"/>
          </a:xfrm>
          <a:prstGeom prst="borderCallout2">
            <a:avLst>
              <a:gd name="adj1" fmla="val 53759"/>
              <a:gd name="adj2" fmla="val -1047"/>
              <a:gd name="adj3" fmla="val 59920"/>
              <a:gd name="adj4" fmla="val -13089"/>
              <a:gd name="adj5" fmla="val 126454"/>
              <a:gd name="adj6" fmla="val -42544"/>
            </a:avLst>
          </a:prstGeom>
          <a:solidFill>
            <a:schemeClr val="accent5"/>
          </a:solidFill>
          <a:ln w="4127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r>
              <a:rPr lang="zh-CN" altLang="en-US" sz="3200" b="1" dirty="0" smtClean="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rPr>
              <a:t>宗教动力</a:t>
            </a:r>
            <a:endParaRPr lang="zh-CN" altLang="en-US" sz="3200" b="1" dirty="0" smtClean="0">
              <a:solidFill>
                <a:schemeClr val="tx1"/>
              </a:solidFill>
              <a:latin typeface="微软雅黑" panose="020B0503020204020204" pitchFamily="34" charset="-122"/>
              <a:ea typeface="微软雅黑" panose="020B0503020204020204" pitchFamily="34" charset="-122"/>
              <a:cs typeface="汉仪橄榄体简" panose="02010609000101010101" charset="-122"/>
              <a:sym typeface="+mn-ea"/>
            </a:endParaRPr>
          </a:p>
        </p:txBody>
      </p:sp>
      <p:sp>
        <p:nvSpPr>
          <p:cNvPr id="8" name="文本框 7"/>
          <p:cNvSpPr txBox="1"/>
          <p:nvPr/>
        </p:nvSpPr>
        <p:spPr>
          <a:xfrm>
            <a:off x="6459855" y="163830"/>
            <a:ext cx="1960880" cy="521970"/>
          </a:xfrm>
          <a:prstGeom prst="rect">
            <a:avLst/>
          </a:prstGeom>
          <a:noFill/>
        </p:spPr>
        <p:txBody>
          <a:bodyPr wrap="none" rtlCol="0">
            <a:spAutoFit/>
          </a:bodyPr>
          <a:p>
            <a:r>
              <a:rPr lang="en-US" altLang="zh-CN" sz="2800" b="1"/>
              <a:t>——</a:t>
            </a:r>
            <a:r>
              <a:rPr lang="zh-CN" altLang="en-US" sz="2800" b="1"/>
              <a:t>必然性</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000"/>
                                        <p:tgtEl>
                                          <p:spTgt spid="11273"/>
                                        </p:tgtEl>
                                      </p:cBhvr>
                                    </p:animEffect>
                                    <p:anim calcmode="lin" valueType="num">
                                      <p:cBhvr>
                                        <p:cTn id="8" dur="1000" fill="hold"/>
                                        <p:tgtEl>
                                          <p:spTgt spid="11273"/>
                                        </p:tgtEl>
                                        <p:attrNameLst>
                                          <p:attrName>ppt_x</p:attrName>
                                        </p:attrNameLst>
                                      </p:cBhvr>
                                      <p:tavLst>
                                        <p:tav tm="0">
                                          <p:val>
                                            <p:strVal val="#ppt_x"/>
                                          </p:val>
                                        </p:tav>
                                        <p:tav tm="100000">
                                          <p:val>
                                            <p:strVal val="#ppt_x"/>
                                          </p:val>
                                        </p:tav>
                                      </p:tavLst>
                                    </p:anim>
                                    <p:anim calcmode="lin" valueType="num">
                                      <p:cBhvr>
                                        <p:cTn id="9" dur="1000" fill="hold"/>
                                        <p:tgtEl>
                                          <p:spTgt spid="112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74"/>
                                        </p:tgtEl>
                                        <p:attrNameLst>
                                          <p:attrName>style.visibility</p:attrName>
                                        </p:attrNameLst>
                                      </p:cBhvr>
                                      <p:to>
                                        <p:strVal val="visible"/>
                                      </p:to>
                                    </p:set>
                                    <p:animEffect transition="in" filter="fade">
                                      <p:cBhvr>
                                        <p:cTn id="14" dur="1000"/>
                                        <p:tgtEl>
                                          <p:spTgt spid="11274"/>
                                        </p:tgtEl>
                                      </p:cBhvr>
                                    </p:animEffect>
                                    <p:anim calcmode="lin" valueType="num">
                                      <p:cBhvr>
                                        <p:cTn id="15" dur="1000" fill="hold"/>
                                        <p:tgtEl>
                                          <p:spTgt spid="11274"/>
                                        </p:tgtEl>
                                        <p:attrNameLst>
                                          <p:attrName>ppt_x</p:attrName>
                                        </p:attrNameLst>
                                      </p:cBhvr>
                                      <p:tavLst>
                                        <p:tav tm="0">
                                          <p:val>
                                            <p:strVal val="#ppt_x"/>
                                          </p:val>
                                        </p:tav>
                                        <p:tav tm="100000">
                                          <p:val>
                                            <p:strVal val="#ppt_x"/>
                                          </p:val>
                                        </p:tav>
                                      </p:tavLst>
                                    </p:anim>
                                    <p:anim calcmode="lin" valueType="num">
                                      <p:cBhvr>
                                        <p:cTn id="16"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75"/>
                                        </p:tgtEl>
                                        <p:attrNameLst>
                                          <p:attrName>style.visibility</p:attrName>
                                        </p:attrNameLst>
                                      </p:cBhvr>
                                      <p:to>
                                        <p:strVal val="visible"/>
                                      </p:to>
                                    </p:set>
                                    <p:animEffect transition="in" filter="fade">
                                      <p:cBhvr>
                                        <p:cTn id="21" dur="1000"/>
                                        <p:tgtEl>
                                          <p:spTgt spid="11275"/>
                                        </p:tgtEl>
                                      </p:cBhvr>
                                    </p:animEffect>
                                    <p:anim calcmode="lin" valueType="num">
                                      <p:cBhvr>
                                        <p:cTn id="22" dur="1000" fill="hold"/>
                                        <p:tgtEl>
                                          <p:spTgt spid="11275"/>
                                        </p:tgtEl>
                                        <p:attrNameLst>
                                          <p:attrName>ppt_x</p:attrName>
                                        </p:attrNameLst>
                                      </p:cBhvr>
                                      <p:tavLst>
                                        <p:tav tm="0">
                                          <p:val>
                                            <p:strVal val="#ppt_x"/>
                                          </p:val>
                                        </p:tav>
                                        <p:tav tm="100000">
                                          <p:val>
                                            <p:strVal val="#ppt_x"/>
                                          </p:val>
                                        </p:tav>
                                      </p:tavLst>
                                    </p:anim>
                                    <p:anim calcmode="lin" valueType="num">
                                      <p:cBhvr>
                                        <p:cTn id="23"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bldLvl="0" animBg="1"/>
      <p:bldP spid="11274" grpId="0" bldLvl="0" animBg="1"/>
      <p:bldP spid="11275" grpId="0" bldLvl="0" animBg="1"/>
      <p:bldP spid="18" grpId="0" bldLvl="0" animBg="1"/>
      <p:bldP spid="6" grpId="0" bldLvl="0" animBg="1"/>
      <p:bldP spid="14" grpId="0" bldLvl="0" animBg="1"/>
      <p:bldP spid="15" grpId="0" bldLvl="0" animBg="1"/>
      <p:bldP spid="20" grpId="0" bldLvl="0" animBg="1"/>
      <p:bldP spid="21" grpId="0" bldLvl="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50" y="71120"/>
            <a:ext cx="6133465" cy="645160"/>
            <a:chOff x="30" y="417"/>
            <a:chExt cx="7337" cy="1016"/>
          </a:xfrm>
        </p:grpSpPr>
        <p:grpSp>
          <p:nvGrpSpPr>
            <p:cNvPr id="6" name="组合 6"/>
            <p:cNvGrpSpPr/>
            <p:nvPr/>
          </p:nvGrpSpPr>
          <p:grpSpPr>
            <a:xfrm>
              <a:off x="30" y="530"/>
              <a:ext cx="1603" cy="693"/>
              <a:chOff x="0" y="250166"/>
              <a:chExt cx="1337094" cy="439947"/>
            </a:xfrm>
          </p:grpSpPr>
          <p:sp>
            <p:nvSpPr>
              <p:cNvPr id="7" name="矩形 6"/>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 name="矩形 7"/>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0" name="文本框 5"/>
            <p:cNvSpPr txBox="1"/>
            <p:nvPr/>
          </p:nvSpPr>
          <p:spPr>
            <a:xfrm>
              <a:off x="1633" y="417"/>
              <a:ext cx="5734" cy="1016"/>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探寻新航路的</a:t>
              </a:r>
              <a:r>
                <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rPr>
                <a:t>条件</a:t>
              </a:r>
              <a:endPar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
        <p:nvSpPr>
          <p:cNvPr id="9" name="文本框 8"/>
          <p:cNvSpPr txBox="1"/>
          <p:nvPr/>
        </p:nvSpPr>
        <p:spPr>
          <a:xfrm>
            <a:off x="5534025" y="683895"/>
            <a:ext cx="6522085" cy="3538220"/>
          </a:xfrm>
          <a:prstGeom prst="rect">
            <a:avLst/>
          </a:prstGeom>
          <a:noFill/>
          <a:ln w="34925">
            <a:noFill/>
            <a:prstDash val="lgDashDotDot"/>
            <a:miter lim="800000"/>
          </a:ln>
        </p:spPr>
        <p:txBody>
          <a:bodyPr wrap="square">
            <a:spAutoFit/>
          </a:bodyPr>
          <a:lstStyle/>
          <a:p>
            <a:pPr>
              <a:lnSpc>
                <a:spcPct val="100000"/>
              </a:lnSpc>
            </a:pPr>
            <a:endParaRPr lang="zh-CN" altLang="en-US" sz="3200" b="1" dirty="0">
              <a:solidFill>
                <a:srgbClr val="C00000"/>
              </a:solidFill>
              <a:effectLst/>
              <a:latin typeface="幼圆" panose="02010509060101010101" charset="-122"/>
              <a:ea typeface="幼圆" panose="02010509060101010101" charset="-122"/>
              <a:cs typeface="幼圆" panose="02010509060101010101" charset="-122"/>
              <a:sym typeface="+mn-ea"/>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a:p>
            <a:pPr>
              <a:lnSpc>
                <a:spcPct val="100000"/>
              </a:lnSpc>
            </a:pPr>
            <a:endParaRPr lang="zh-CN" altLang="en-US" sz="3200" b="1" dirty="0">
              <a:effectLst/>
              <a:latin typeface="幼圆" panose="02010509060101010101" charset="-122"/>
              <a:ea typeface="幼圆" panose="02010509060101010101" charset="-122"/>
              <a:cs typeface="幼圆" panose="02010509060101010101" charset="-122"/>
            </a:endParaRPr>
          </a:p>
        </p:txBody>
      </p:sp>
      <p:pic>
        <p:nvPicPr>
          <p:cNvPr id="13" name="图片 12"/>
          <p:cNvPicPr>
            <a:picLocks noChangeAspect="1"/>
          </p:cNvPicPr>
          <p:nvPr/>
        </p:nvPicPr>
        <p:blipFill>
          <a:blip r:embed="rId1" cstate="print"/>
          <a:srcRect/>
          <a:stretch>
            <a:fillRect/>
          </a:stretch>
        </p:blipFill>
        <p:spPr bwMode="auto">
          <a:xfrm>
            <a:off x="381000" y="992505"/>
            <a:ext cx="4693920" cy="2921000"/>
          </a:xfrm>
          <a:prstGeom prst="rect">
            <a:avLst/>
          </a:prstGeom>
          <a:noFill/>
          <a:ln w="9525">
            <a:noFill/>
            <a:miter lim="800000"/>
            <a:headEnd/>
            <a:tailEnd/>
          </a:ln>
        </p:spPr>
      </p:pic>
      <p:pic>
        <p:nvPicPr>
          <p:cNvPr id="23" name="Picture 2" descr="新航路"/>
          <p:cNvPicPr>
            <a:picLocks noChangeAspect="1" noChangeArrowheads="1"/>
          </p:cNvPicPr>
          <p:nvPr/>
        </p:nvPicPr>
        <p:blipFill>
          <a:blip r:embed="rId2">
            <a:clrChange>
              <a:clrFrom>
                <a:srgbClr val="785A1A"/>
              </a:clrFrom>
              <a:clrTo>
                <a:srgbClr val="785A1A">
                  <a:alpha val="0"/>
                </a:srgbClr>
              </a:clrTo>
            </a:clrChange>
          </a:blip>
          <a:srcRect l="24724" t="27456" r="38953" b="30734"/>
          <a:stretch>
            <a:fillRect/>
          </a:stretch>
        </p:blipFill>
        <p:spPr bwMode="auto">
          <a:xfrm>
            <a:off x="5534025" y="725805"/>
            <a:ext cx="2599055" cy="2243455"/>
          </a:xfrm>
          <a:prstGeom prst="ellipse">
            <a:avLst/>
          </a:prstGeom>
          <a:noFill/>
          <a:ln w="9525">
            <a:noFill/>
            <a:miter lim="800000"/>
            <a:headEnd/>
            <a:tailEnd/>
          </a:ln>
        </p:spPr>
      </p:pic>
      <p:sp>
        <p:nvSpPr>
          <p:cNvPr id="33" name="TextBox 32"/>
          <p:cNvSpPr txBox="1"/>
          <p:nvPr/>
        </p:nvSpPr>
        <p:spPr>
          <a:xfrm>
            <a:off x="8329295" y="763270"/>
            <a:ext cx="3862705" cy="2245360"/>
          </a:xfrm>
          <a:prstGeom prst="rect">
            <a:avLst/>
          </a:prstGeom>
          <a:noFill/>
          <a:ln w="9525">
            <a:noFill/>
          </a:ln>
        </p:spPr>
        <p:txBody>
          <a:bodyPr wrap="square">
            <a:spAutoFit/>
          </a:bodyPr>
          <a:lstStyle/>
          <a:p>
            <a:r>
              <a:rPr lang="en-US" altLang="zh-CN" sz="2800" b="1" noProof="1">
                <a:solidFill>
                  <a:schemeClr val="tx1"/>
                </a:solidFill>
                <a:effectLst/>
                <a:latin typeface="楷体" panose="02010609060101010101" charset="-122"/>
                <a:ea typeface="楷体" panose="02010609060101010101" charset="-122"/>
                <a:cs typeface="楷体" panose="02010609060101010101" charset="-122"/>
              </a:rPr>
              <a:t>12</a:t>
            </a:r>
            <a:r>
              <a:rPr lang="zh-CN" altLang="en-US" sz="2800" b="1" noProof="1">
                <a:solidFill>
                  <a:schemeClr val="tx1"/>
                </a:solidFill>
                <a:effectLst/>
                <a:latin typeface="楷体" panose="02010609060101010101" charset="-122"/>
                <a:ea typeface="楷体" panose="02010609060101010101" charset="-122"/>
                <a:cs typeface="楷体" panose="02010609060101010101" charset="-122"/>
              </a:rPr>
              <a:t>世纪末至</a:t>
            </a:r>
            <a:r>
              <a:rPr lang="en-US" altLang="zh-CN" sz="2800" b="1" noProof="1">
                <a:solidFill>
                  <a:schemeClr val="tx1"/>
                </a:solidFill>
                <a:effectLst/>
                <a:latin typeface="楷体" panose="02010609060101010101" charset="-122"/>
                <a:ea typeface="楷体" panose="02010609060101010101" charset="-122"/>
                <a:cs typeface="楷体" panose="02010609060101010101" charset="-122"/>
              </a:rPr>
              <a:t>13</a:t>
            </a:r>
            <a:r>
              <a:rPr lang="zh-CN" altLang="en-US" sz="2800" b="1" noProof="1">
                <a:solidFill>
                  <a:schemeClr val="tx1"/>
                </a:solidFill>
                <a:effectLst/>
                <a:latin typeface="楷体" panose="02010609060101010101" charset="-122"/>
                <a:ea typeface="楷体" panose="02010609060101010101" charset="-122"/>
                <a:cs typeface="楷体" panose="02010609060101010101" charset="-122"/>
              </a:rPr>
              <a:t>世纪初，中国人发明的指南针，用于罗盘导航技术，经阿拉伯商人传到欧洲，大大提高航行效率</a:t>
            </a:r>
            <a:endParaRPr lang="zh-CN" altLang="en-US" sz="2800" b="1" noProof="1">
              <a:solidFill>
                <a:schemeClr val="tx1"/>
              </a:solidFill>
              <a:effectLst/>
              <a:latin typeface="楷体" panose="02010609060101010101" charset="-122"/>
              <a:ea typeface="楷体" panose="02010609060101010101" charset="-122"/>
              <a:cs typeface="楷体" panose="02010609060101010101" charset="-122"/>
            </a:endParaRPr>
          </a:p>
        </p:txBody>
      </p:sp>
      <p:sp>
        <p:nvSpPr>
          <p:cNvPr id="32" name="TextBox 31"/>
          <p:cNvSpPr txBox="1"/>
          <p:nvPr/>
        </p:nvSpPr>
        <p:spPr>
          <a:xfrm>
            <a:off x="0" y="4319270"/>
            <a:ext cx="6358890" cy="2245360"/>
          </a:xfrm>
          <a:prstGeom prst="rect">
            <a:avLst/>
          </a:prstGeom>
          <a:noFill/>
          <a:ln w="38100" cmpd="sng">
            <a:solidFill>
              <a:srgbClr val="C00000"/>
            </a:solidFill>
            <a:prstDash val="sysDash"/>
          </a:ln>
        </p:spPr>
        <p:txBody>
          <a:bodyPr wrap="square">
            <a:spAutoFit/>
          </a:bodyPr>
          <a:lstStyle/>
          <a:p>
            <a:r>
              <a:rPr lang="zh-CN" altLang="en-US" sz="2800" b="1" noProof="1">
                <a:solidFill>
                  <a:schemeClr val="tx1"/>
                </a:solidFill>
                <a:effectLst/>
                <a:latin typeface="楷体" panose="02010609060101010101" charset="-122"/>
                <a:ea typeface="楷体" panose="02010609060101010101" charset="-122"/>
                <a:cs typeface="楷体" panose="02010609060101010101" charset="-122"/>
              </a:rPr>
              <a:t>●海上武器和战术的进步，从甲板上短兵相接过渡到用大炮轰击敌舰。</a:t>
            </a:r>
            <a:endParaRPr lang="zh-CN" altLang="en-US" sz="2800" b="1" noProof="1">
              <a:solidFill>
                <a:schemeClr val="tx1"/>
              </a:solidFill>
              <a:effectLst/>
              <a:latin typeface="楷体" panose="02010609060101010101" charset="-122"/>
              <a:ea typeface="楷体" panose="02010609060101010101" charset="-122"/>
              <a:cs typeface="楷体" panose="02010609060101010101" charset="-122"/>
            </a:endParaRPr>
          </a:p>
          <a:p>
            <a:r>
              <a:rPr lang="zh-CN" altLang="en-US" sz="2800" b="1">
                <a:effectLst/>
                <a:latin typeface="楷体" panose="02010609060101010101" charset="-122"/>
                <a:ea typeface="楷体" panose="02010609060101010101" charset="-122"/>
                <a:cs typeface="楷体" panose="02010609060101010101" charset="-122"/>
                <a:sym typeface="+mn-ea"/>
              </a:rPr>
              <a:t>●单桅帆船发展为多桅大船，在主桅上挂上更多的帆，适应不同的风向及海流。</a:t>
            </a:r>
            <a:endParaRPr lang="zh-CN" altLang="en-US" sz="2800" b="1">
              <a:effectLst/>
              <a:latin typeface="楷体" panose="02010609060101010101" charset="-122"/>
              <a:ea typeface="楷体" panose="02010609060101010101" charset="-122"/>
              <a:cs typeface="楷体" panose="02010609060101010101" charset="-122"/>
              <a:sym typeface="+mn-ea"/>
            </a:endParaRPr>
          </a:p>
          <a:p>
            <a:r>
              <a:rPr lang="zh-CN" altLang="en-US" sz="2800" b="1">
                <a:effectLst/>
                <a:latin typeface="楷体" panose="02010609060101010101" charset="-122"/>
                <a:ea typeface="楷体" panose="02010609060101010101" charset="-122"/>
                <a:cs typeface="楷体" panose="02010609060101010101" charset="-122"/>
                <a:sym typeface="+mn-ea"/>
              </a:rPr>
              <a:t>●载重量增大四倍，达到</a:t>
            </a:r>
            <a:r>
              <a:rPr lang="en-US" altLang="zh-CN" sz="2800" b="1">
                <a:effectLst/>
                <a:latin typeface="楷体" panose="02010609060101010101" charset="-122"/>
                <a:ea typeface="楷体" panose="02010609060101010101" charset="-122"/>
                <a:cs typeface="楷体" panose="02010609060101010101" charset="-122"/>
                <a:sym typeface="+mn-ea"/>
              </a:rPr>
              <a:t>600</a:t>
            </a:r>
            <a:r>
              <a:rPr lang="zh-CN" altLang="en-US" sz="2800" b="1">
                <a:effectLst/>
                <a:latin typeface="楷体" panose="02010609060101010101" charset="-122"/>
                <a:ea typeface="楷体" panose="02010609060101010101" charset="-122"/>
                <a:cs typeface="楷体" panose="02010609060101010101" charset="-122"/>
                <a:sym typeface="+mn-ea"/>
              </a:rPr>
              <a:t>～</a:t>
            </a:r>
            <a:r>
              <a:rPr lang="en-US" altLang="zh-CN" sz="2800" b="1">
                <a:effectLst/>
                <a:latin typeface="楷体" panose="02010609060101010101" charset="-122"/>
                <a:ea typeface="楷体" panose="02010609060101010101" charset="-122"/>
                <a:cs typeface="楷体" panose="02010609060101010101" charset="-122"/>
                <a:sym typeface="+mn-ea"/>
              </a:rPr>
              <a:t>800</a:t>
            </a:r>
            <a:r>
              <a:rPr lang="zh-CN" altLang="en-US" sz="2800" b="1">
                <a:effectLst/>
                <a:latin typeface="楷体" panose="02010609060101010101" charset="-122"/>
                <a:ea typeface="楷体" panose="02010609060101010101" charset="-122"/>
                <a:cs typeface="楷体" panose="02010609060101010101" charset="-122"/>
                <a:sym typeface="+mn-ea"/>
              </a:rPr>
              <a:t>吨。</a:t>
            </a:r>
            <a:endParaRPr lang="zh-CN" altLang="en-US" sz="2800" b="1" noProof="1">
              <a:solidFill>
                <a:schemeClr val="tx1"/>
              </a:solidFill>
              <a:effectLst/>
              <a:latin typeface="楷体" panose="02010609060101010101" charset="-122"/>
              <a:ea typeface="楷体" panose="02010609060101010101" charset="-122"/>
              <a:cs typeface="楷体" panose="02010609060101010101" charset="-122"/>
            </a:endParaRPr>
          </a:p>
        </p:txBody>
      </p:sp>
      <p:sp>
        <p:nvSpPr>
          <p:cNvPr id="31" name="圆角矩形 30"/>
          <p:cNvSpPr/>
          <p:nvPr/>
        </p:nvSpPr>
        <p:spPr>
          <a:xfrm>
            <a:off x="278765" y="2095500"/>
            <a:ext cx="4796155" cy="969645"/>
          </a:xfrm>
          <a:prstGeom prst="round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altLang="zh-CN"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地圆说</a:t>
            </a:r>
            <a:r>
              <a:rPr lang="en-US" altLang="zh-CN"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的流行</a:t>
            </a:r>
            <a:endParaRPr lang="zh-CN" altLang="en-US"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圆角矩形 26"/>
          <p:cNvSpPr/>
          <p:nvPr/>
        </p:nvSpPr>
        <p:spPr>
          <a:xfrm>
            <a:off x="6036945" y="929640"/>
            <a:ext cx="5897880" cy="1478915"/>
          </a:xfrm>
          <a:prstGeom prst="round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②航海技术的发展</a:t>
            </a:r>
            <a:r>
              <a:rPr lang="en-US" altLang="zh-CN"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指南针、</a:t>
            </a:r>
            <a:r>
              <a:rPr lang="zh-CN"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罗盘技术</a:t>
            </a: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的应用</a:t>
            </a:r>
            <a:endParaRPr lang="zh-CN" sz="3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圆角矩形 27"/>
          <p:cNvSpPr/>
          <p:nvPr/>
        </p:nvSpPr>
        <p:spPr>
          <a:xfrm>
            <a:off x="579755" y="5054600"/>
            <a:ext cx="5200015" cy="969645"/>
          </a:xfrm>
          <a:prstGeom prst="round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3600" b="1" dirty="0">
                <a:solidFill>
                  <a:srgbClr val="C00000"/>
                </a:solidFill>
                <a:latin typeface="微软雅黑" panose="020B0503020204020204" pitchFamily="34" charset="-122"/>
                <a:ea typeface="微软雅黑" panose="020B0503020204020204" pitchFamily="34" charset="-122"/>
                <a:sym typeface="+mn-ea"/>
              </a:rPr>
              <a:t>③</a:t>
            </a:r>
            <a:r>
              <a:rPr lang="zh-CN" sz="3600" b="1" dirty="0">
                <a:solidFill>
                  <a:srgbClr val="C00000"/>
                </a:solidFill>
                <a:latin typeface="微软雅黑" panose="020B0503020204020204" pitchFamily="34" charset="-122"/>
                <a:ea typeface="微软雅黑" panose="020B0503020204020204" pitchFamily="34" charset="-122"/>
                <a:sym typeface="+mn-ea"/>
              </a:rPr>
              <a:t>欧洲造船技术</a:t>
            </a:r>
            <a:r>
              <a:rPr lang="zh-CN" sz="3600" b="1" dirty="0" smtClean="0">
                <a:solidFill>
                  <a:srgbClr val="C00000"/>
                </a:solidFill>
                <a:latin typeface="微软雅黑" panose="020B0503020204020204" pitchFamily="34" charset="-122"/>
                <a:ea typeface="微软雅黑" panose="020B0503020204020204" pitchFamily="34" charset="-122"/>
                <a:sym typeface="+mn-ea"/>
              </a:rPr>
              <a:t>的</a:t>
            </a:r>
            <a:r>
              <a:rPr lang="zh-CN" altLang="en-US" sz="3600" b="1" dirty="0" smtClean="0">
                <a:solidFill>
                  <a:srgbClr val="C00000"/>
                </a:solidFill>
                <a:latin typeface="微软雅黑" panose="020B0503020204020204" pitchFamily="34" charset="-122"/>
                <a:ea typeface="微软雅黑" panose="020B0503020204020204" pitchFamily="34" charset="-122"/>
                <a:sym typeface="+mn-ea"/>
              </a:rPr>
              <a:t>发展</a:t>
            </a:r>
            <a:endParaRPr lang="zh-CN" sz="3600" b="1" dirty="0">
              <a:solidFill>
                <a:srgbClr val="C0000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6628130" y="3235960"/>
            <a:ext cx="5306695" cy="3538220"/>
          </a:xfrm>
          <a:prstGeom prst="rect">
            <a:avLst/>
          </a:prstGeom>
          <a:noFill/>
          <a:ln w="38100" cmpd="sng">
            <a:solidFill>
              <a:srgbClr val="C00000"/>
            </a:solidFill>
            <a:prstDash val="sysDash"/>
          </a:ln>
        </p:spPr>
        <p:txBody>
          <a:bodyPr wrap="square" rtlCol="0" anchor="t">
            <a:spAutoFit/>
          </a:bodyPr>
          <a:p>
            <a:pPr lvl="0" algn="l">
              <a:buClrTx/>
              <a:buSzTx/>
              <a:buFontTx/>
            </a:pPr>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西欧各国君主先后支持开辟新航路，大力向海外扩张。</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同时，也只有强大的中央集权政府才能满足开辟新航路所必需的人力、物力和财力等方面的条件，所以开辟新航路基本上都是政府支持下的航海活动。</a:t>
            </a:r>
            <a:endParaRPr lang="zh-CN" altLang="en-US" sz="2800" b="1">
              <a:latin typeface="楷体" panose="02010609060101010101" charset="-122"/>
              <a:ea typeface="楷体" panose="02010609060101010101" charset="-122"/>
              <a:cs typeface="楷体" panose="02010609060101010101" charset="-122"/>
              <a:sym typeface="+mn-ea"/>
            </a:endParaRPr>
          </a:p>
          <a:p>
            <a:pPr lvl="0" algn="r">
              <a:buClrTx/>
              <a:buSzTx/>
              <a:buFontTx/>
            </a:pPr>
            <a:r>
              <a:rPr lang="zh-CN" altLang="en-US" sz="2800" b="1">
                <a:latin typeface="楷体" panose="02010609060101010101" charset="-122"/>
                <a:ea typeface="楷体" panose="02010609060101010101" charset="-122"/>
                <a:cs typeface="楷体" panose="02010609060101010101" charset="-122"/>
                <a:sym typeface="+mn-ea"/>
              </a:rPr>
              <a:t>——王斯德主编《世界通史》</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2" name="圆角矩形 1"/>
          <p:cNvSpPr/>
          <p:nvPr/>
        </p:nvSpPr>
        <p:spPr>
          <a:xfrm>
            <a:off x="7276465" y="4222750"/>
            <a:ext cx="4009390" cy="1348105"/>
          </a:xfrm>
          <a:prstGeom prst="roundRect">
            <a:avLst/>
          </a:prstGeom>
          <a:ln w="34925"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p>
            <a:pPr algn="ctr"/>
            <a:r>
              <a:rPr lang="zh-CN" altLang="en-US" sz="3600" b="1" dirty="0">
                <a:solidFill>
                  <a:srgbClr val="C00000"/>
                </a:solidFill>
                <a:latin typeface="微软雅黑" panose="020B0503020204020204" pitchFamily="34" charset="-122"/>
                <a:ea typeface="微软雅黑" panose="020B0503020204020204" pitchFamily="34" charset="-122"/>
                <a:sym typeface="+mn-ea"/>
              </a:rPr>
              <a:t>④</a:t>
            </a:r>
            <a:r>
              <a:rPr lang="zh-CN" sz="3600" b="1" dirty="0">
                <a:solidFill>
                  <a:srgbClr val="C00000"/>
                </a:solidFill>
                <a:latin typeface="微软雅黑" panose="020B0503020204020204" pitchFamily="34" charset="-122"/>
                <a:ea typeface="微软雅黑" panose="020B0503020204020204" pitchFamily="34" charset="-122"/>
                <a:sym typeface="+mn-ea"/>
              </a:rPr>
              <a:t>西班牙、葡萄牙王室的支持</a:t>
            </a:r>
            <a:endParaRPr lang="zh-CN" sz="3600" b="1" dirty="0">
              <a:solidFill>
                <a:srgbClr val="C00000"/>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278765" y="882015"/>
            <a:ext cx="4899660" cy="3129280"/>
          </a:xfrm>
          <a:prstGeom prst="rect">
            <a:avLst/>
          </a:prstGeom>
          <a:noFill/>
          <a:ln w="3810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5435600" y="684530"/>
            <a:ext cx="6684010" cy="2379980"/>
          </a:xfrm>
          <a:prstGeom prst="rect">
            <a:avLst/>
          </a:prstGeom>
          <a:noFill/>
          <a:ln w="3810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4921250" y="163830"/>
            <a:ext cx="1960880" cy="521970"/>
          </a:xfrm>
          <a:prstGeom prst="rect">
            <a:avLst/>
          </a:prstGeom>
          <a:noFill/>
        </p:spPr>
        <p:txBody>
          <a:bodyPr wrap="none" rtlCol="0">
            <a:spAutoFit/>
          </a:bodyPr>
          <a:p>
            <a:r>
              <a:rPr lang="en-US" altLang="zh-CN" sz="2800" b="1"/>
              <a:t>——</a:t>
            </a:r>
            <a:r>
              <a:rPr lang="zh-CN" altLang="en-US" sz="2800" b="1"/>
              <a:t>可能性</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3" grpId="0"/>
      <p:bldP spid="32" grpId="0" bldLvl="0" animBg="1"/>
      <p:bldP spid="31" grpId="0" bldLvl="0" animBg="1"/>
      <p:bldP spid="27" grpId="0" bldLvl="0" animBg="1"/>
      <p:bldP spid="28" grpId="0" bldLvl="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43" name="Group 67"/>
          <p:cNvGraphicFramePr>
            <a:graphicFrameLocks noGrp="1"/>
          </p:cNvGraphicFramePr>
          <p:nvPr>
            <p:custDataLst>
              <p:tags r:id="rId1"/>
            </p:custDataLst>
          </p:nvPr>
        </p:nvGraphicFramePr>
        <p:xfrm>
          <a:off x="88617" y="634043"/>
          <a:ext cx="12124055" cy="6181090"/>
        </p:xfrm>
        <a:graphic>
          <a:graphicData uri="http://schemas.openxmlformats.org/drawingml/2006/table">
            <a:tbl>
              <a:tblPr/>
              <a:tblGrid>
                <a:gridCol w="1605915"/>
                <a:gridCol w="955675"/>
                <a:gridCol w="1292860"/>
                <a:gridCol w="1304290"/>
                <a:gridCol w="4206240"/>
                <a:gridCol w="2759075"/>
              </a:tblGrid>
              <a:tr h="894080">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rPr>
                        <a:t>航海家</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rPr>
                        <a:t>国  别</a:t>
                      </a:r>
                      <a:endPar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rPr>
                        <a:t>资助</a:t>
                      </a:r>
                      <a:endPar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rPr>
                        <a:t>国家</a:t>
                      </a:r>
                      <a:endPar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rPr>
                        <a:t>航行时间</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rPr>
                        <a:t>航　行　线　路</a:t>
                      </a:r>
                      <a:endParaRPr kumimoji="1" lang="zh-CN" altLang="en-US" sz="2665" b="1"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rPr>
                        <a:t>主 要 成 就</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45000"/>
                      </a:schemeClr>
                    </a:solidFill>
                  </a:tcPr>
                </a:tc>
              </a:tr>
              <a:tr h="1135380">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sym typeface="+mn-ea"/>
                        </a:rPr>
                        <a:t>迪亚士</a:t>
                      </a:r>
                      <a:endParaRPr kumimoji="0" lang="zh-CN" altLang="zh-CN"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sym typeface="+mn-ea"/>
                      </a:endParaRPr>
                    </a:p>
                  </a:txBody>
                  <a:tcPr marL="36000" marR="36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en-US" altLang="zh-CN" sz="213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1" lang="en-US" altLang="zh-CN" sz="213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1" lang="en-US"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en-US"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sym typeface="+mn-ea"/>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alpha val="50000"/>
                      </a:schemeClr>
                    </a:solidFill>
                  </a:tcPr>
                </a:tc>
              </a:tr>
              <a:tr h="1066800">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rPr>
                        <a:t>哥伦布</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1541780">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rPr>
                        <a:t>达</a:t>
                      </a:r>
                      <a:r>
                        <a:rPr kumimoji="1" lang="en-US" altLang="zh-CN"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rPr>
                        <a:t>·</a:t>
                      </a: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rPr>
                        <a:t>伽马</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cs typeface="华康古籍银杏W3" panose="02020309000000000000" charset="-122"/>
                      </a:endParaRPr>
                    </a:p>
                  </a:txBody>
                  <a:tcPr marL="36000" marR="36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1543050">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rPr>
                        <a:t>麦哲伦</a:t>
                      </a:r>
                      <a:endParaRPr kumimoji="1" lang="zh-CN" altLang="en-US" sz="2665" b="1"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c>
                  <a:txBody>
                    <a:bodyPr/>
                    <a:lstStyle>
                      <a:lvl1pPr algn="l">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algn="l">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algn="l">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algn="l">
                        <a:spcBef>
                          <a:spcPct val="20000"/>
                        </a:spcBef>
                        <a:defRPr>
                          <a:solidFill>
                            <a:schemeClr val="tx1"/>
                          </a:solidFill>
                          <a:latin typeface="Arial" panose="020B0604020202090204" pitchFamily="34" charset="0"/>
                          <a:ea typeface="宋体" panose="02010600030101010101" pitchFamily="2" charset="-122"/>
                        </a:defRPr>
                      </a:lvl4pPr>
                      <a:lvl5pPr marL="2057400" indent="-228600" algn="l">
                        <a:spcBef>
                          <a:spcPct val="20000"/>
                        </a:spcBef>
                        <a:defRPr>
                          <a:solidFill>
                            <a:schemeClr val="tx1"/>
                          </a:solidFill>
                          <a:latin typeface="Arial" panose="020B060402020209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1" lang="zh-CN" altLang="zh-CN" sz="2665" b="0" i="0" u="none" strike="noStrike" cap="none" normalizeH="0" baseline="0" dirty="0">
                        <a:ln>
                          <a:noFill/>
                        </a:ln>
                        <a:solidFill>
                          <a:srgbClr val="000000"/>
                        </a:solidFill>
                        <a:effectLst/>
                        <a:latin typeface="华康古籍银杏W3" panose="02020309000000000000" charset="-122"/>
                        <a:ea typeface="华康古籍银杏W3" panose="02020309000000000000" charset="-122"/>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82000"/>
                      </a:schemeClr>
                    </a:solidFill>
                  </a:tcPr>
                </a:tc>
              </a:tr>
            </a:tbl>
          </a:graphicData>
        </a:graphic>
      </p:graphicFrame>
      <p:sp>
        <p:nvSpPr>
          <p:cNvPr id="2" name="文本框 1"/>
          <p:cNvSpPr txBox="1">
            <a:spLocks noChangeArrowheads="1"/>
          </p:cNvSpPr>
          <p:nvPr/>
        </p:nvSpPr>
        <p:spPr bwMode="auto">
          <a:xfrm>
            <a:off x="1945666" y="1572763"/>
            <a:ext cx="564257"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latin typeface="楷体" panose="02010609060101010101" charset="-122"/>
                <a:ea typeface="楷体" panose="02010609060101010101" charset="-122"/>
                <a:sym typeface="宋体" panose="02010600030101010101" pitchFamily="2" charset="-122"/>
              </a:rPr>
              <a:t>葡萄牙</a:t>
            </a:r>
            <a:endParaRPr lang="zh-CN" altLang="en-US" sz="2800" dirty="0">
              <a:latin typeface="楷体" panose="02010609060101010101" charset="-122"/>
              <a:ea typeface="楷体" panose="02010609060101010101" charset="-122"/>
              <a:sym typeface="宋体" panose="02010600030101010101" pitchFamily="2" charset="-122"/>
            </a:endParaRPr>
          </a:p>
        </p:txBody>
      </p:sp>
      <p:sp>
        <p:nvSpPr>
          <p:cNvPr id="3" name="文本框 2"/>
          <p:cNvSpPr txBox="1">
            <a:spLocks noChangeArrowheads="1"/>
          </p:cNvSpPr>
          <p:nvPr/>
        </p:nvSpPr>
        <p:spPr bwMode="auto">
          <a:xfrm>
            <a:off x="3039946" y="1479580"/>
            <a:ext cx="61341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gn="l">
              <a:defRPr>
                <a:solidFill>
                  <a:schemeClr val="tx1"/>
                </a:solidFill>
                <a:latin typeface="Arial" panose="020B0604020202090204" pitchFamily="34" charset="0"/>
                <a:ea typeface="宋体" panose="02010600030101010101" pitchFamily="2" charset="-122"/>
              </a:defRPr>
            </a:lvl1pPr>
            <a:lvl2pPr marL="742950" indent="-285750" algn="l">
              <a:defRPr>
                <a:solidFill>
                  <a:schemeClr val="tx1"/>
                </a:solidFill>
                <a:latin typeface="Arial" panose="020B0604020202090204" pitchFamily="34" charset="0"/>
                <a:ea typeface="宋体" panose="02010600030101010101" pitchFamily="2" charset="-122"/>
              </a:defRPr>
            </a:lvl2pPr>
            <a:lvl3pPr marL="1143000" indent="-228600" algn="l">
              <a:defRPr>
                <a:solidFill>
                  <a:schemeClr val="tx1"/>
                </a:solidFill>
                <a:latin typeface="Arial" panose="020B0604020202090204" pitchFamily="34" charset="0"/>
                <a:ea typeface="宋体" panose="02010600030101010101" pitchFamily="2" charset="-122"/>
              </a:defRPr>
            </a:lvl3pPr>
            <a:lvl4pPr marL="1600200" indent="-228600" algn="l">
              <a:defRPr>
                <a:solidFill>
                  <a:schemeClr val="tx1"/>
                </a:solidFill>
                <a:latin typeface="Arial" panose="020B0604020202090204" pitchFamily="34" charset="0"/>
                <a:ea typeface="宋体" panose="02010600030101010101" pitchFamily="2" charset="-122"/>
              </a:defRPr>
            </a:lvl4pPr>
            <a:lvl5pPr marL="2057400" indent="-228600" algn="l">
              <a:defRPr>
                <a:solidFill>
                  <a:schemeClr val="tx1"/>
                </a:solidFill>
                <a:latin typeface="Arial" panose="020B060402020209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0" hangingPunct="0">
              <a:buFont typeface="Arial" panose="020B0604020202090204" pitchFamily="34" charset="0"/>
              <a:buNone/>
            </a:pP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葡萄牙</a:t>
            </a:r>
            <a:endParaRPr lang="zh-CN" altLang="en-US" sz="2800" b="1" dirty="0">
              <a:solidFill>
                <a:srgbClr val="FF0000"/>
              </a:solidFill>
              <a:latin typeface="楷体" panose="02010609060101010101" charset="-122"/>
              <a:ea typeface="楷体" panose="02010609060101010101" charset="-122"/>
              <a:sym typeface="宋体" panose="02010600030101010101" pitchFamily="2" charset="-122"/>
            </a:endParaRPr>
          </a:p>
        </p:txBody>
      </p:sp>
      <p:sp>
        <p:nvSpPr>
          <p:cNvPr id="4" name="文本框 3"/>
          <p:cNvSpPr txBox="1">
            <a:spLocks noChangeArrowheads="1"/>
          </p:cNvSpPr>
          <p:nvPr/>
        </p:nvSpPr>
        <p:spPr bwMode="auto">
          <a:xfrm>
            <a:off x="1899500" y="4048698"/>
            <a:ext cx="656591"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latin typeface="楷体" panose="02010609060101010101" charset="-122"/>
                <a:ea typeface="楷体" panose="02010609060101010101" charset="-122"/>
                <a:sym typeface="宋体" panose="02010600030101010101" pitchFamily="2" charset="-122"/>
              </a:rPr>
              <a:t>葡萄牙</a:t>
            </a:r>
            <a:endParaRPr lang="zh-CN" altLang="en-US" sz="2800" dirty="0">
              <a:latin typeface="楷体" panose="02010609060101010101" charset="-122"/>
              <a:ea typeface="楷体" panose="02010609060101010101" charset="-122"/>
              <a:sym typeface="宋体" panose="02010600030101010101" pitchFamily="2" charset="-122"/>
            </a:endParaRPr>
          </a:p>
        </p:txBody>
      </p:sp>
      <p:sp>
        <p:nvSpPr>
          <p:cNvPr id="5" name="文本框 4"/>
          <p:cNvSpPr txBox="1">
            <a:spLocks noChangeArrowheads="1"/>
          </p:cNvSpPr>
          <p:nvPr/>
        </p:nvSpPr>
        <p:spPr bwMode="auto">
          <a:xfrm>
            <a:off x="3037801" y="4026236"/>
            <a:ext cx="564257"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FF0000"/>
                </a:solidFill>
                <a:latin typeface="楷体" panose="02010609060101010101" charset="-122"/>
                <a:ea typeface="楷体" panose="02010609060101010101" charset="-122"/>
                <a:sym typeface="宋体" panose="02010600030101010101" pitchFamily="2" charset="-122"/>
              </a:rPr>
              <a:t>葡萄牙</a:t>
            </a:r>
            <a:endParaRPr lang="zh-CN" altLang="en-US" sz="2800" dirty="0">
              <a:solidFill>
                <a:srgbClr val="FF0000"/>
              </a:solidFill>
              <a:latin typeface="楷体" panose="02010609060101010101" charset="-122"/>
              <a:ea typeface="楷体" panose="02010609060101010101" charset="-122"/>
              <a:sym typeface="宋体" panose="02010600030101010101" pitchFamily="2" charset="-122"/>
            </a:endParaRPr>
          </a:p>
        </p:txBody>
      </p:sp>
      <p:sp>
        <p:nvSpPr>
          <p:cNvPr id="6" name="文本框 5"/>
          <p:cNvSpPr txBox="1">
            <a:spLocks noChangeArrowheads="1"/>
          </p:cNvSpPr>
          <p:nvPr/>
        </p:nvSpPr>
        <p:spPr bwMode="auto">
          <a:xfrm>
            <a:off x="1945871" y="5575156"/>
            <a:ext cx="564257"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latin typeface="楷体" panose="02010609060101010101" charset="-122"/>
                <a:ea typeface="楷体" panose="02010609060101010101" charset="-122"/>
                <a:sym typeface="宋体" panose="02010600030101010101" pitchFamily="2" charset="-122"/>
              </a:rPr>
              <a:t>葡萄牙</a:t>
            </a:r>
            <a:endParaRPr lang="zh-CN" altLang="en-US" sz="2800" dirty="0">
              <a:latin typeface="楷体" panose="02010609060101010101" charset="-122"/>
              <a:ea typeface="楷体" panose="02010609060101010101" charset="-122"/>
              <a:sym typeface="宋体" panose="02010600030101010101" pitchFamily="2" charset="-122"/>
            </a:endParaRPr>
          </a:p>
        </p:txBody>
      </p:sp>
      <p:sp>
        <p:nvSpPr>
          <p:cNvPr id="7" name="文本框 6"/>
          <p:cNvSpPr txBox="1">
            <a:spLocks noChangeArrowheads="1"/>
          </p:cNvSpPr>
          <p:nvPr/>
        </p:nvSpPr>
        <p:spPr bwMode="auto">
          <a:xfrm>
            <a:off x="4136195" y="1572763"/>
            <a:ext cx="930441"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pPr algn="ctr">
              <a:lnSpc>
                <a:spcPct val="70000"/>
              </a:lnSpc>
            </a:pPr>
            <a:r>
              <a:rPr lang="en-US" altLang="zh-CN" sz="2800" dirty="0">
                <a:solidFill>
                  <a:schemeClr val="tx1"/>
                </a:solidFill>
                <a:latin typeface="楷体" panose="02010609060101010101" charset="-122"/>
                <a:ea typeface="楷体" panose="02010609060101010101" charset="-122"/>
                <a:cs typeface="楷体" panose="02010609060101010101" charset="-122"/>
              </a:rPr>
              <a:t>1487</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a:p>
            <a:pPr algn="ctr">
              <a:lnSpc>
                <a:spcPct val="70000"/>
              </a:lnSpc>
            </a:pPr>
            <a:r>
              <a:rPr lang="zh-CN" altLang="en-US" sz="28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8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algn="ctr">
              <a:lnSpc>
                <a:spcPct val="70000"/>
              </a:lnSpc>
            </a:pPr>
            <a:r>
              <a:rPr lang="en-US" altLang="zh-CN" sz="28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1488</a:t>
            </a:r>
            <a:endParaRPr lang="en-US" altLang="zh-CN" sz="2800" dirty="0">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8" name="文本框 7"/>
          <p:cNvSpPr txBox="1">
            <a:spLocks noChangeArrowheads="1"/>
          </p:cNvSpPr>
          <p:nvPr/>
        </p:nvSpPr>
        <p:spPr bwMode="auto">
          <a:xfrm>
            <a:off x="5648960" y="1593850"/>
            <a:ext cx="355282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FF0000"/>
                </a:solidFill>
                <a:latin typeface="楷体" panose="02010609060101010101" charset="-122"/>
                <a:ea typeface="楷体" panose="02010609060101010101" charset="-122"/>
              </a:rPr>
              <a:t>向东</a:t>
            </a:r>
            <a:r>
              <a:rPr lang="zh-CN" altLang="en-US" sz="2800" dirty="0">
                <a:solidFill>
                  <a:schemeClr val="tx1"/>
                </a:solidFill>
                <a:latin typeface="楷体" panose="02010609060101010101" charset="-122"/>
                <a:ea typeface="楷体" panose="02010609060101010101" charset="-122"/>
              </a:rPr>
              <a:t>沿非洲西海岸，</a:t>
            </a:r>
            <a:endParaRPr lang="zh-CN" altLang="en-US" sz="2800" dirty="0">
              <a:solidFill>
                <a:schemeClr val="tx1"/>
              </a:solidFill>
              <a:latin typeface="楷体" panose="02010609060101010101" charset="-122"/>
              <a:ea typeface="楷体" panose="02010609060101010101" charset="-122"/>
            </a:endParaRPr>
          </a:p>
          <a:p>
            <a:r>
              <a:rPr lang="zh-CN" altLang="en-US" sz="2800" dirty="0">
                <a:solidFill>
                  <a:schemeClr val="tx1"/>
                </a:solidFill>
                <a:latin typeface="楷体" panose="02010609060101010101" charset="-122"/>
                <a:ea typeface="楷体" panose="02010609060101010101" charset="-122"/>
              </a:rPr>
              <a:t>到达非洲的</a:t>
            </a:r>
            <a:r>
              <a:rPr lang="zh-CN" altLang="en-US" sz="2800" dirty="0">
                <a:solidFill>
                  <a:srgbClr val="FF0000"/>
                </a:solidFill>
                <a:latin typeface="楷体" panose="02010609060101010101" charset="-122"/>
                <a:ea typeface="楷体" panose="02010609060101010101" charset="-122"/>
              </a:rPr>
              <a:t>好望角</a:t>
            </a:r>
            <a:endParaRPr lang="zh-CN" altLang="en-US" sz="2800" dirty="0">
              <a:solidFill>
                <a:srgbClr val="FF0000"/>
              </a:solidFill>
              <a:latin typeface="楷体" panose="02010609060101010101" charset="-122"/>
              <a:ea typeface="楷体" panose="02010609060101010101" charset="-122"/>
            </a:endParaRPr>
          </a:p>
        </p:txBody>
      </p:sp>
      <p:sp>
        <p:nvSpPr>
          <p:cNvPr id="9" name="文本框 8"/>
          <p:cNvSpPr txBox="1">
            <a:spLocks noChangeArrowheads="1"/>
          </p:cNvSpPr>
          <p:nvPr/>
        </p:nvSpPr>
        <p:spPr bwMode="auto">
          <a:xfrm>
            <a:off x="9585960" y="1864995"/>
            <a:ext cx="24866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chemeClr val="tx1"/>
                </a:solidFill>
                <a:latin typeface="楷体" panose="02010609060101010101" charset="-122"/>
                <a:ea typeface="楷体" panose="02010609060101010101" charset="-122"/>
              </a:rPr>
              <a:t>发现好望角</a:t>
            </a:r>
            <a:endParaRPr lang="zh-CN" altLang="en-US" sz="2800" dirty="0">
              <a:solidFill>
                <a:schemeClr val="tx1"/>
              </a:solidFill>
              <a:latin typeface="楷体" panose="02010609060101010101" charset="-122"/>
              <a:ea typeface="楷体" panose="02010609060101010101" charset="-122"/>
            </a:endParaRPr>
          </a:p>
        </p:txBody>
      </p:sp>
      <p:sp>
        <p:nvSpPr>
          <p:cNvPr id="10" name="文本框 9"/>
          <p:cNvSpPr txBox="1">
            <a:spLocks noChangeArrowheads="1"/>
          </p:cNvSpPr>
          <p:nvPr/>
        </p:nvSpPr>
        <p:spPr bwMode="auto">
          <a:xfrm>
            <a:off x="1945905" y="2694794"/>
            <a:ext cx="564257"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FF0000"/>
                </a:solidFill>
                <a:latin typeface="楷体" panose="02010609060101010101" charset="-122"/>
                <a:ea typeface="楷体" panose="02010609060101010101" charset="-122"/>
              </a:rPr>
              <a:t>意大利</a:t>
            </a:r>
            <a:endParaRPr lang="zh-CN" altLang="en-US" sz="2800" dirty="0">
              <a:solidFill>
                <a:srgbClr val="FF0000"/>
              </a:solidFill>
              <a:latin typeface="楷体" panose="02010609060101010101" charset="-122"/>
              <a:ea typeface="楷体" panose="02010609060101010101" charset="-122"/>
            </a:endParaRPr>
          </a:p>
        </p:txBody>
      </p:sp>
      <p:sp>
        <p:nvSpPr>
          <p:cNvPr id="11" name="文本框 10"/>
          <p:cNvSpPr txBox="1">
            <a:spLocks noChangeArrowheads="1"/>
          </p:cNvSpPr>
          <p:nvPr/>
        </p:nvSpPr>
        <p:spPr bwMode="auto">
          <a:xfrm>
            <a:off x="3060050" y="2694966"/>
            <a:ext cx="542388"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CC0099"/>
                </a:solidFill>
                <a:latin typeface="楷体" panose="02010609060101010101" charset="-122"/>
                <a:ea typeface="楷体" panose="02010609060101010101" charset="-122"/>
              </a:rPr>
              <a:t>西班牙</a:t>
            </a:r>
            <a:endParaRPr lang="zh-CN" altLang="en-US" sz="2800" dirty="0">
              <a:solidFill>
                <a:srgbClr val="CC0099"/>
              </a:solidFill>
              <a:latin typeface="楷体" panose="02010609060101010101" charset="-122"/>
              <a:ea typeface="楷体" panose="02010609060101010101" charset="-122"/>
            </a:endParaRPr>
          </a:p>
        </p:txBody>
      </p:sp>
      <p:sp>
        <p:nvSpPr>
          <p:cNvPr id="12" name="文本框 11"/>
          <p:cNvSpPr txBox="1">
            <a:spLocks noChangeArrowheads="1"/>
          </p:cNvSpPr>
          <p:nvPr/>
        </p:nvSpPr>
        <p:spPr bwMode="auto">
          <a:xfrm>
            <a:off x="3978567" y="2736965"/>
            <a:ext cx="1246495"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en-US" altLang="zh-CN" sz="2800" dirty="0">
                <a:solidFill>
                  <a:schemeClr val="tx1"/>
                </a:solidFill>
                <a:latin typeface="楷体" panose="02010609060101010101" charset="-122"/>
                <a:ea typeface="楷体" panose="02010609060101010101" charset="-122"/>
                <a:cs typeface="楷体" panose="02010609060101010101" charset="-122"/>
              </a:rPr>
              <a:t>1492</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a:p>
            <a:r>
              <a:rPr lang="zh-CN" altLang="en-US" sz="2800" dirty="0">
                <a:solidFill>
                  <a:schemeClr val="tx1"/>
                </a:solidFill>
                <a:latin typeface="楷体" panose="02010609060101010101" charset="-122"/>
                <a:ea typeface="楷体" panose="02010609060101010101" charset="-122"/>
                <a:cs typeface="楷体" panose="02010609060101010101" charset="-122"/>
              </a:rPr>
              <a:t>～</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r>
              <a:rPr lang="en-US" altLang="zh-CN" sz="2800" dirty="0">
                <a:solidFill>
                  <a:schemeClr val="tx1"/>
                </a:solidFill>
                <a:latin typeface="楷体" panose="02010609060101010101" charset="-122"/>
                <a:ea typeface="楷体" panose="02010609060101010101" charset="-122"/>
                <a:cs typeface="楷体" panose="02010609060101010101" charset="-122"/>
              </a:rPr>
              <a:t>1493</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p:txBody>
      </p:sp>
      <p:sp>
        <p:nvSpPr>
          <p:cNvPr id="13" name="文本框 12"/>
          <p:cNvSpPr txBox="1">
            <a:spLocks noChangeArrowheads="1"/>
          </p:cNvSpPr>
          <p:nvPr/>
        </p:nvSpPr>
        <p:spPr bwMode="auto">
          <a:xfrm>
            <a:off x="5480685" y="2724785"/>
            <a:ext cx="392811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chemeClr val="tx1"/>
                </a:solidFill>
                <a:latin typeface="楷体" panose="02010609060101010101" charset="-122"/>
                <a:ea typeface="楷体" panose="02010609060101010101" charset="-122"/>
              </a:rPr>
              <a:t>从西班牙出发，</a:t>
            </a:r>
            <a:r>
              <a:rPr lang="zh-CN" altLang="en-US" sz="2800" dirty="0">
                <a:solidFill>
                  <a:srgbClr val="FF0000"/>
                </a:solidFill>
                <a:latin typeface="楷体" panose="02010609060101010101" charset="-122"/>
                <a:ea typeface="楷体" panose="02010609060101010101" charset="-122"/>
              </a:rPr>
              <a:t>向西</a:t>
            </a:r>
            <a:r>
              <a:rPr lang="zh-CN" altLang="en-US" sz="2800" dirty="0">
                <a:solidFill>
                  <a:schemeClr val="tx1"/>
                </a:solidFill>
                <a:latin typeface="楷体" panose="02010609060101010101" charset="-122"/>
                <a:ea typeface="楷体" panose="02010609060101010101" charset="-122"/>
              </a:rPr>
              <a:t>横渡</a:t>
            </a:r>
            <a:r>
              <a:rPr lang="zh-CN" altLang="en-US" sz="2800" dirty="0">
                <a:solidFill>
                  <a:srgbClr val="FF0000"/>
                </a:solidFill>
                <a:latin typeface="楷体" panose="02010609060101010101" charset="-122"/>
                <a:ea typeface="楷体" panose="02010609060101010101" charset="-122"/>
              </a:rPr>
              <a:t>大西洋</a:t>
            </a:r>
            <a:r>
              <a:rPr lang="zh-CN" altLang="en-US" sz="2800" dirty="0">
                <a:solidFill>
                  <a:schemeClr val="tx1"/>
                </a:solidFill>
                <a:latin typeface="楷体" panose="02010609060101010101" charset="-122"/>
                <a:ea typeface="楷体" panose="02010609060101010101" charset="-122"/>
              </a:rPr>
              <a:t>，到达</a:t>
            </a:r>
            <a:r>
              <a:rPr lang="zh-CN" altLang="en-US" sz="2800" dirty="0">
                <a:solidFill>
                  <a:srgbClr val="FF0000"/>
                </a:solidFill>
                <a:latin typeface="楷体" panose="02010609060101010101" charset="-122"/>
                <a:ea typeface="楷体" panose="02010609060101010101" charset="-122"/>
              </a:rPr>
              <a:t>美洲</a:t>
            </a:r>
            <a:endParaRPr lang="zh-CN" altLang="en-US" sz="2800" dirty="0">
              <a:solidFill>
                <a:srgbClr val="FF0000"/>
              </a:solidFill>
              <a:latin typeface="楷体" panose="02010609060101010101" charset="-122"/>
              <a:ea typeface="楷体" panose="02010609060101010101" charset="-122"/>
            </a:endParaRPr>
          </a:p>
        </p:txBody>
      </p:sp>
      <p:sp>
        <p:nvSpPr>
          <p:cNvPr id="14" name="文本框 13"/>
          <p:cNvSpPr txBox="1">
            <a:spLocks noChangeArrowheads="1"/>
          </p:cNvSpPr>
          <p:nvPr/>
        </p:nvSpPr>
        <p:spPr bwMode="auto">
          <a:xfrm>
            <a:off x="9857299" y="2737055"/>
            <a:ext cx="1717684"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chemeClr val="tx1"/>
                </a:solidFill>
                <a:latin typeface="楷体" panose="02010609060101010101" charset="-122"/>
                <a:ea typeface="楷体" panose="02010609060101010101" charset="-122"/>
              </a:rPr>
              <a:t>发现新大陆</a:t>
            </a:r>
            <a:r>
              <a:rPr lang="zh-CN" altLang="en-US" sz="2800" dirty="0">
                <a:solidFill>
                  <a:srgbClr val="FF0000"/>
                </a:solidFill>
                <a:latin typeface="楷体" panose="02010609060101010101" charset="-122"/>
                <a:ea typeface="楷体" panose="02010609060101010101" charset="-122"/>
              </a:rPr>
              <a:t>美洲</a:t>
            </a:r>
            <a:endParaRPr lang="zh-CN" altLang="en-US" sz="2800" dirty="0">
              <a:solidFill>
                <a:srgbClr val="FF0000"/>
              </a:solidFill>
              <a:latin typeface="楷体" panose="02010609060101010101" charset="-122"/>
              <a:ea typeface="楷体" panose="02010609060101010101" charset="-122"/>
            </a:endParaRPr>
          </a:p>
        </p:txBody>
      </p:sp>
      <p:sp>
        <p:nvSpPr>
          <p:cNvPr id="15" name="文本框 14"/>
          <p:cNvSpPr txBox="1">
            <a:spLocks noChangeArrowheads="1"/>
          </p:cNvSpPr>
          <p:nvPr/>
        </p:nvSpPr>
        <p:spPr bwMode="auto">
          <a:xfrm>
            <a:off x="3997428" y="4026244"/>
            <a:ext cx="1227260"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en-US" altLang="zh-CN" sz="2800" dirty="0">
                <a:solidFill>
                  <a:schemeClr val="tx1"/>
                </a:solidFill>
                <a:latin typeface="楷体" panose="02010609060101010101" charset="-122"/>
                <a:ea typeface="楷体" panose="02010609060101010101" charset="-122"/>
                <a:cs typeface="楷体" panose="02010609060101010101" charset="-122"/>
              </a:rPr>
              <a:t>1497</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a:p>
            <a:r>
              <a:rPr lang="en-US" altLang="en-US" sz="2800" dirty="0">
                <a:solidFill>
                  <a:schemeClr val="tx1"/>
                </a:solidFill>
                <a:latin typeface="楷体" panose="02010609060101010101" charset="-122"/>
                <a:ea typeface="楷体" panose="02010609060101010101" charset="-122"/>
                <a:cs typeface="楷体" panose="02010609060101010101" charset="-122"/>
              </a:rPr>
              <a:t>～</a:t>
            </a:r>
            <a:endParaRPr lang="en-US" altLang="en-US" sz="2800" dirty="0">
              <a:solidFill>
                <a:schemeClr val="tx1"/>
              </a:solidFill>
              <a:latin typeface="楷体" panose="02010609060101010101" charset="-122"/>
              <a:ea typeface="楷体" panose="02010609060101010101" charset="-122"/>
              <a:cs typeface="楷体" panose="02010609060101010101" charset="-122"/>
            </a:endParaRPr>
          </a:p>
          <a:p>
            <a:r>
              <a:rPr lang="en-US" altLang="zh-CN" sz="2800" dirty="0">
                <a:solidFill>
                  <a:schemeClr val="tx1"/>
                </a:solidFill>
                <a:latin typeface="楷体" panose="02010609060101010101" charset="-122"/>
                <a:ea typeface="楷体" panose="02010609060101010101" charset="-122"/>
                <a:cs typeface="楷体" panose="02010609060101010101" charset="-122"/>
              </a:rPr>
              <a:t>1498</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p:txBody>
      </p:sp>
      <p:sp>
        <p:nvSpPr>
          <p:cNvPr id="16" name="文本框 15"/>
          <p:cNvSpPr txBox="1">
            <a:spLocks noChangeArrowheads="1"/>
          </p:cNvSpPr>
          <p:nvPr/>
        </p:nvSpPr>
        <p:spPr bwMode="auto">
          <a:xfrm>
            <a:off x="5343525" y="3811270"/>
            <a:ext cx="406654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chemeClr val="tx1"/>
                </a:solidFill>
                <a:latin typeface="楷体" panose="02010609060101010101" charset="-122"/>
                <a:ea typeface="楷体" panose="02010609060101010101" charset="-122"/>
              </a:rPr>
              <a:t>从葡萄牙出发，</a:t>
            </a:r>
            <a:r>
              <a:rPr lang="zh-CN" altLang="en-US" sz="2800" dirty="0">
                <a:solidFill>
                  <a:srgbClr val="FF0000"/>
                </a:solidFill>
                <a:latin typeface="楷体" panose="02010609060101010101" charset="-122"/>
                <a:ea typeface="楷体" panose="02010609060101010101" charset="-122"/>
              </a:rPr>
              <a:t>向东</a:t>
            </a:r>
            <a:r>
              <a:rPr lang="zh-CN" altLang="en-US" sz="2800" dirty="0">
                <a:solidFill>
                  <a:schemeClr val="tx1"/>
                </a:solidFill>
                <a:latin typeface="楷体" panose="02010609060101010101" charset="-122"/>
                <a:ea typeface="楷体" panose="02010609060101010101" charset="-122"/>
              </a:rPr>
              <a:t>绕过好望角，横渡印度洋，到达</a:t>
            </a:r>
            <a:r>
              <a:rPr lang="zh-CN" altLang="en-US" sz="2800" dirty="0">
                <a:solidFill>
                  <a:srgbClr val="FF0000"/>
                </a:solidFill>
                <a:latin typeface="楷体" panose="02010609060101010101" charset="-122"/>
                <a:ea typeface="楷体" panose="02010609060101010101" charset="-122"/>
              </a:rPr>
              <a:t>印度的</a:t>
            </a:r>
            <a:r>
              <a:rPr lang="zh-CN" altLang="en-US" sz="2800" dirty="0">
                <a:solidFill>
                  <a:schemeClr val="tx1"/>
                </a:solidFill>
                <a:latin typeface="楷体" panose="02010609060101010101" charset="-122"/>
                <a:ea typeface="楷体" panose="02010609060101010101" charset="-122"/>
              </a:rPr>
              <a:t>西海岸</a:t>
            </a:r>
            <a:endParaRPr lang="zh-CN" altLang="en-US" sz="2800" dirty="0">
              <a:solidFill>
                <a:schemeClr val="tx1"/>
              </a:solidFill>
              <a:latin typeface="楷体" panose="02010609060101010101" charset="-122"/>
              <a:ea typeface="楷体" panose="02010609060101010101" charset="-122"/>
            </a:endParaRPr>
          </a:p>
        </p:txBody>
      </p:sp>
      <p:sp>
        <p:nvSpPr>
          <p:cNvPr id="17" name="文本框 16"/>
          <p:cNvSpPr txBox="1">
            <a:spLocks noChangeArrowheads="1"/>
          </p:cNvSpPr>
          <p:nvPr/>
        </p:nvSpPr>
        <p:spPr bwMode="auto">
          <a:xfrm>
            <a:off x="9495155" y="3811270"/>
            <a:ext cx="279527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FF0000"/>
                </a:solidFill>
                <a:latin typeface="楷体" panose="02010609060101010101" charset="-122"/>
                <a:ea typeface="楷体" panose="02010609060101010101" charset="-122"/>
              </a:rPr>
              <a:t>第一个找到从西欧直通东方国家的新航路</a:t>
            </a:r>
            <a:endParaRPr lang="zh-CN" altLang="en-US" sz="2800" dirty="0">
              <a:solidFill>
                <a:srgbClr val="FF0000"/>
              </a:solidFill>
              <a:latin typeface="楷体" panose="02010609060101010101" charset="-122"/>
              <a:ea typeface="楷体" panose="02010609060101010101" charset="-122"/>
            </a:endParaRPr>
          </a:p>
        </p:txBody>
      </p:sp>
      <p:sp>
        <p:nvSpPr>
          <p:cNvPr id="19" name="文本框 18"/>
          <p:cNvSpPr txBox="1">
            <a:spLocks noChangeArrowheads="1"/>
          </p:cNvSpPr>
          <p:nvPr/>
        </p:nvSpPr>
        <p:spPr bwMode="auto">
          <a:xfrm>
            <a:off x="3059802" y="5612238"/>
            <a:ext cx="608991"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rgbClr val="CC0099"/>
                </a:solidFill>
                <a:latin typeface="楷体" panose="02010609060101010101" charset="-122"/>
                <a:ea typeface="楷体" panose="02010609060101010101" charset="-122"/>
                <a:sym typeface="宋体" panose="02010600030101010101" pitchFamily="2" charset="-122"/>
              </a:rPr>
              <a:t>西班牙</a:t>
            </a:r>
            <a:endParaRPr lang="zh-CN" altLang="en-US" sz="2800" dirty="0">
              <a:solidFill>
                <a:srgbClr val="CC0099"/>
              </a:solidFill>
              <a:latin typeface="楷体" panose="02010609060101010101" charset="-122"/>
              <a:ea typeface="楷体" panose="02010609060101010101" charset="-122"/>
              <a:sym typeface="宋体" panose="02010600030101010101" pitchFamily="2" charset="-122"/>
            </a:endParaRPr>
          </a:p>
        </p:txBody>
      </p:sp>
      <p:sp>
        <p:nvSpPr>
          <p:cNvPr id="21" name="文本框 20"/>
          <p:cNvSpPr txBox="1">
            <a:spLocks noChangeArrowheads="1"/>
          </p:cNvSpPr>
          <p:nvPr/>
        </p:nvSpPr>
        <p:spPr bwMode="auto">
          <a:xfrm>
            <a:off x="4009275" y="5539728"/>
            <a:ext cx="1184513" cy="9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lnSpc>
                <a:spcPct val="70000"/>
              </a:lnSpc>
              <a:buFont typeface="Arial" panose="020B0604020202090204" pitchFamily="34" charset="0"/>
              <a:buNone/>
              <a:defRPr sz="2000" b="1">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en-US" altLang="zh-CN" sz="2800" dirty="0">
                <a:solidFill>
                  <a:schemeClr val="tx1"/>
                </a:solidFill>
                <a:latin typeface="楷体" panose="02010609060101010101" charset="-122"/>
                <a:ea typeface="楷体" panose="02010609060101010101" charset="-122"/>
                <a:cs typeface="楷体" panose="02010609060101010101" charset="-122"/>
              </a:rPr>
              <a:t>1519</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a:p>
            <a:r>
              <a:rPr lang="zh-CN" altLang="en-US" sz="2800" dirty="0">
                <a:solidFill>
                  <a:schemeClr val="tx1"/>
                </a:solidFill>
                <a:latin typeface="楷体" panose="02010609060101010101" charset="-122"/>
                <a:ea typeface="楷体" panose="02010609060101010101" charset="-122"/>
                <a:cs typeface="楷体" panose="02010609060101010101" charset="-122"/>
              </a:rPr>
              <a:t>～</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r>
              <a:rPr lang="en-US" altLang="zh-CN" sz="2800" dirty="0">
                <a:solidFill>
                  <a:schemeClr val="tx1"/>
                </a:solidFill>
                <a:latin typeface="楷体" panose="02010609060101010101" charset="-122"/>
                <a:ea typeface="楷体" panose="02010609060101010101" charset="-122"/>
                <a:cs typeface="楷体" panose="02010609060101010101" charset="-122"/>
              </a:rPr>
              <a:t>1522</a:t>
            </a:r>
            <a:endParaRPr lang="en-US" altLang="zh-CN" sz="2800" dirty="0">
              <a:solidFill>
                <a:schemeClr val="tx1"/>
              </a:solidFill>
              <a:latin typeface="楷体" panose="02010609060101010101" charset="-122"/>
              <a:ea typeface="楷体" panose="02010609060101010101" charset="-122"/>
              <a:cs typeface="楷体" panose="02010609060101010101" charset="-122"/>
            </a:endParaRPr>
          </a:p>
        </p:txBody>
      </p:sp>
      <p:sp>
        <p:nvSpPr>
          <p:cNvPr id="22" name="文本框 21"/>
          <p:cNvSpPr txBox="1">
            <a:spLocks noChangeArrowheads="1"/>
          </p:cNvSpPr>
          <p:nvPr/>
        </p:nvSpPr>
        <p:spPr bwMode="auto">
          <a:xfrm>
            <a:off x="5144770" y="5289550"/>
            <a:ext cx="4559300" cy="146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pPr>
              <a:lnSpc>
                <a:spcPct val="80000"/>
              </a:lnSpc>
            </a:pPr>
            <a:r>
              <a:rPr lang="zh-CN" altLang="en-US" sz="2800" dirty="0">
                <a:solidFill>
                  <a:schemeClr val="tx1"/>
                </a:solidFill>
                <a:latin typeface="楷体" panose="02010609060101010101" charset="-122"/>
                <a:ea typeface="楷体" panose="02010609060101010101" charset="-122"/>
              </a:rPr>
              <a:t>从西班牙出发，</a:t>
            </a:r>
            <a:r>
              <a:rPr lang="zh-CN" altLang="en-US" sz="2800" dirty="0">
                <a:solidFill>
                  <a:srgbClr val="FF0000"/>
                </a:solidFill>
                <a:latin typeface="楷体" panose="02010609060101010101" charset="-122"/>
                <a:ea typeface="楷体" panose="02010609060101010101" charset="-122"/>
              </a:rPr>
              <a:t>向西</a:t>
            </a:r>
            <a:r>
              <a:rPr lang="zh-CN" altLang="en-US" sz="2800" dirty="0">
                <a:solidFill>
                  <a:schemeClr val="tx1"/>
                </a:solidFill>
                <a:latin typeface="楷体" panose="02010609060101010101" charset="-122"/>
                <a:ea typeface="楷体" panose="02010609060101010101" charset="-122"/>
              </a:rPr>
              <a:t>进入太平洋、印度洋，绕过好望角回到欧洲（大西洋</a:t>
            </a:r>
            <a:r>
              <a:rPr lang="en-US" altLang="zh-CN" sz="2800" dirty="0">
                <a:solidFill>
                  <a:schemeClr val="tx1"/>
                </a:solidFill>
                <a:latin typeface="楷体" panose="02010609060101010101" charset="-122"/>
                <a:ea typeface="楷体" panose="02010609060101010101" charset="-122"/>
              </a:rPr>
              <a:t>→</a:t>
            </a:r>
            <a:r>
              <a:rPr lang="zh-CN" altLang="en-US" sz="2800" dirty="0">
                <a:solidFill>
                  <a:schemeClr val="tx1"/>
                </a:solidFill>
                <a:latin typeface="楷体" panose="02010609060101010101" charset="-122"/>
                <a:ea typeface="楷体" panose="02010609060101010101" charset="-122"/>
              </a:rPr>
              <a:t>太平洋</a:t>
            </a:r>
            <a:r>
              <a:rPr lang="en-US" altLang="zh-CN" sz="2800" dirty="0">
                <a:solidFill>
                  <a:schemeClr val="tx1"/>
                </a:solidFill>
                <a:latin typeface="楷体" panose="02010609060101010101" charset="-122"/>
                <a:ea typeface="楷体" panose="02010609060101010101" charset="-122"/>
              </a:rPr>
              <a:t>→</a:t>
            </a:r>
            <a:r>
              <a:rPr lang="zh-CN" altLang="en-US" sz="2800" dirty="0">
                <a:solidFill>
                  <a:schemeClr val="tx1"/>
                </a:solidFill>
                <a:latin typeface="楷体" panose="02010609060101010101" charset="-122"/>
                <a:ea typeface="楷体" panose="02010609060101010101" charset="-122"/>
              </a:rPr>
              <a:t>印度洋</a:t>
            </a:r>
            <a:r>
              <a:rPr lang="en-US" altLang="zh-CN" sz="2800" dirty="0">
                <a:solidFill>
                  <a:schemeClr val="tx1"/>
                </a:solidFill>
                <a:latin typeface="楷体" panose="02010609060101010101" charset="-122"/>
                <a:ea typeface="楷体" panose="02010609060101010101" charset="-122"/>
              </a:rPr>
              <a:t>→</a:t>
            </a:r>
            <a:r>
              <a:rPr lang="zh-CN" altLang="en-US" sz="2800" dirty="0">
                <a:solidFill>
                  <a:schemeClr val="tx1"/>
                </a:solidFill>
                <a:latin typeface="楷体" panose="02010609060101010101" charset="-122"/>
                <a:ea typeface="楷体" panose="02010609060101010101" charset="-122"/>
              </a:rPr>
              <a:t>大西洋）</a:t>
            </a:r>
            <a:endParaRPr lang="zh-CN" altLang="en-US" sz="2800" dirty="0">
              <a:solidFill>
                <a:schemeClr val="tx1"/>
              </a:solidFill>
              <a:latin typeface="楷体" panose="02010609060101010101" charset="-122"/>
              <a:ea typeface="楷体" panose="02010609060101010101" charset="-122"/>
            </a:endParaRPr>
          </a:p>
        </p:txBody>
      </p:sp>
      <p:sp>
        <p:nvSpPr>
          <p:cNvPr id="23" name="文本框 22"/>
          <p:cNvSpPr txBox="1">
            <a:spLocks noChangeArrowheads="1"/>
          </p:cNvSpPr>
          <p:nvPr/>
        </p:nvSpPr>
        <p:spPr bwMode="auto">
          <a:xfrm>
            <a:off x="9585960" y="5380990"/>
            <a:ext cx="248666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buFont typeface="Arial" panose="020B0604020202090204" pitchFamily="34" charset="0"/>
              <a:buNone/>
              <a:defRPr sz="2000" b="1">
                <a:solidFill>
                  <a:srgbClr val="C00000"/>
                </a:solidFill>
                <a:latin typeface="方正舒体" panose="02010601030101010101" pitchFamily="2" charset="-122"/>
                <a:ea typeface="方正舒体" panose="02010601030101010101" pitchFamily="2" charset="-122"/>
              </a:defRPr>
            </a:lvl1pPr>
            <a:lvl2pPr marL="742950" indent="-285750">
              <a:defRPr>
                <a:latin typeface="Arial" panose="020B0604020202090204" pitchFamily="34" charset="0"/>
                <a:ea typeface="宋体" panose="02010600030101010101" pitchFamily="2" charset="-122"/>
              </a:defRPr>
            </a:lvl2pPr>
            <a:lvl3pPr marL="1143000" indent="-228600">
              <a:defRPr>
                <a:latin typeface="Arial" panose="020B0604020202090204" pitchFamily="34" charset="0"/>
                <a:ea typeface="宋体" panose="02010600030101010101" pitchFamily="2" charset="-122"/>
              </a:defRPr>
            </a:lvl3pPr>
            <a:lvl4pPr marL="1600200" indent="-228600">
              <a:defRPr>
                <a:latin typeface="Arial" panose="020B0604020202090204" pitchFamily="34" charset="0"/>
                <a:ea typeface="宋体" panose="02010600030101010101" pitchFamily="2" charset="-122"/>
              </a:defRPr>
            </a:lvl4pPr>
            <a:lvl5pPr marL="2057400" indent="-228600">
              <a:defRPr>
                <a:latin typeface="Arial" panose="020B0604020202090204" pitchFamily="34" charset="0"/>
                <a:ea typeface="宋体" panose="02010600030101010101" pitchFamily="2" charset="-122"/>
              </a:defRPr>
            </a:lvl5pPr>
            <a:lvl6pPr marL="2514600" indent="-228600" fontAlgn="base">
              <a:spcBef>
                <a:spcPct val="0"/>
              </a:spcBef>
              <a:spcAft>
                <a:spcPct val="0"/>
              </a:spcAft>
              <a:defRPr>
                <a:latin typeface="Arial" panose="020B0604020202090204" pitchFamily="34" charset="0"/>
                <a:ea typeface="宋体" panose="02010600030101010101" pitchFamily="2" charset="-122"/>
              </a:defRPr>
            </a:lvl6pPr>
            <a:lvl7pPr marL="2971800" indent="-228600" fontAlgn="base">
              <a:spcBef>
                <a:spcPct val="0"/>
              </a:spcBef>
              <a:spcAft>
                <a:spcPct val="0"/>
              </a:spcAft>
              <a:defRPr>
                <a:latin typeface="Arial" panose="020B0604020202090204" pitchFamily="34" charset="0"/>
                <a:ea typeface="宋体" panose="02010600030101010101" pitchFamily="2" charset="-122"/>
              </a:defRPr>
            </a:lvl7pPr>
            <a:lvl8pPr marL="3429000" indent="-228600" fontAlgn="base">
              <a:spcBef>
                <a:spcPct val="0"/>
              </a:spcBef>
              <a:spcAft>
                <a:spcPct val="0"/>
              </a:spcAft>
              <a:defRPr>
                <a:latin typeface="Arial" panose="020B0604020202090204" pitchFamily="34" charset="0"/>
                <a:ea typeface="宋体" panose="02010600030101010101" pitchFamily="2" charset="-122"/>
              </a:defRPr>
            </a:lvl8pPr>
            <a:lvl9pPr marL="3886200" indent="-228600" fontAlgn="base">
              <a:spcBef>
                <a:spcPct val="0"/>
              </a:spcBef>
              <a:spcAft>
                <a:spcPct val="0"/>
              </a:spcAft>
              <a:defRPr>
                <a:latin typeface="Arial" panose="020B0604020202090204" pitchFamily="34" charset="0"/>
                <a:ea typeface="宋体" panose="02010600030101010101" pitchFamily="2" charset="-122"/>
              </a:defRPr>
            </a:lvl9pPr>
          </a:lstStyle>
          <a:p>
            <a:r>
              <a:rPr lang="zh-CN" altLang="en-US" sz="2800" dirty="0">
                <a:solidFill>
                  <a:schemeClr val="tx1"/>
                </a:solidFill>
                <a:latin typeface="楷体" panose="02010609060101010101" charset="-122"/>
                <a:ea typeface="楷体" panose="02010609060101010101" charset="-122"/>
              </a:rPr>
              <a:t>他的</a:t>
            </a:r>
            <a:r>
              <a:rPr lang="zh-CN" altLang="en-US" sz="2800" dirty="0">
                <a:solidFill>
                  <a:srgbClr val="FF0000"/>
                </a:solidFill>
                <a:latin typeface="楷体" panose="02010609060101010101" charset="-122"/>
                <a:ea typeface="楷体" panose="02010609060101010101" charset="-122"/>
              </a:rPr>
              <a:t>船队</a:t>
            </a:r>
            <a:r>
              <a:rPr lang="zh-CN" altLang="en-US" sz="2800" dirty="0">
                <a:solidFill>
                  <a:schemeClr val="tx1"/>
                </a:solidFill>
                <a:latin typeface="楷体" panose="02010609060101010101" charset="-122"/>
                <a:ea typeface="楷体" panose="02010609060101010101" charset="-122"/>
              </a:rPr>
              <a:t>实现人类</a:t>
            </a:r>
            <a:r>
              <a:rPr lang="zh-CN" altLang="en-US" sz="2800" dirty="0">
                <a:solidFill>
                  <a:srgbClr val="FF0000"/>
                </a:solidFill>
                <a:latin typeface="楷体" panose="02010609060101010101" charset="-122"/>
                <a:ea typeface="楷体" panose="02010609060101010101" charset="-122"/>
              </a:rPr>
              <a:t>第一次环球航行</a:t>
            </a:r>
            <a:endParaRPr lang="zh-CN" altLang="en-US" sz="2800" dirty="0">
              <a:solidFill>
                <a:srgbClr val="FF0000"/>
              </a:solidFill>
              <a:latin typeface="楷体" panose="02010609060101010101" charset="-122"/>
              <a:ea typeface="楷体" panose="02010609060101010101" charset="-122"/>
            </a:endParaRPr>
          </a:p>
        </p:txBody>
      </p:sp>
      <p:sp>
        <p:nvSpPr>
          <p:cNvPr id="12339" name="TextBox 13"/>
          <p:cNvSpPr txBox="1"/>
          <p:nvPr/>
        </p:nvSpPr>
        <p:spPr>
          <a:xfrm>
            <a:off x="5694680" y="101600"/>
            <a:ext cx="6381115" cy="521970"/>
          </a:xfrm>
          <a:prstGeom prst="rect">
            <a:avLst/>
          </a:prstGeom>
          <a:noFill/>
          <a:ln w="9525">
            <a:noFill/>
          </a:ln>
        </p:spPr>
        <p:txBody>
          <a:bodyPr wrap="square">
            <a:spAutoFit/>
          </a:bodyPr>
          <a:p>
            <a:r>
              <a:rPr lang="zh-CN" altLang="en-US" sz="2800" b="1" dirty="0">
                <a:latin typeface="幼圆" panose="02010509060101010101" charset="-122"/>
                <a:ea typeface="幼圆" panose="02010509060101010101" charset="-122"/>
                <a:cs typeface="幼圆" panose="02010509060101010101" charset="-122"/>
              </a:rPr>
              <a:t>根据课本</a:t>
            </a:r>
            <a:r>
              <a:rPr lang="en-US" altLang="zh-CN" sz="2800" b="1" dirty="0">
                <a:latin typeface="幼圆" panose="02010509060101010101" charset="-122"/>
                <a:ea typeface="幼圆" panose="02010509060101010101" charset="-122"/>
                <a:cs typeface="幼圆" panose="02010509060101010101" charset="-122"/>
              </a:rPr>
              <a:t>72——73</a:t>
            </a:r>
            <a:r>
              <a:rPr lang="zh-CN" altLang="en-US" sz="2800" b="1" dirty="0">
                <a:latin typeface="幼圆" panose="02010509060101010101" charset="-122"/>
                <a:ea typeface="幼圆" panose="02010509060101010101" charset="-122"/>
                <a:cs typeface="幼圆" panose="02010509060101010101" charset="-122"/>
              </a:rPr>
              <a:t>页的内容，完成表格。</a:t>
            </a:r>
            <a:endParaRPr lang="zh-CN" altLang="en-US" sz="2800" b="1" dirty="0">
              <a:latin typeface="幼圆" panose="02010509060101010101" charset="-122"/>
              <a:ea typeface="幼圆" panose="02010509060101010101" charset="-122"/>
              <a:cs typeface="幼圆" panose="02010509060101010101" charset="-122"/>
            </a:endParaRPr>
          </a:p>
        </p:txBody>
      </p:sp>
      <p:grpSp>
        <p:nvGrpSpPr>
          <p:cNvPr id="31" name="组合 30"/>
          <p:cNvGrpSpPr/>
          <p:nvPr/>
        </p:nvGrpSpPr>
        <p:grpSpPr>
          <a:xfrm>
            <a:off x="19050" y="71120"/>
            <a:ext cx="6133465" cy="645160"/>
            <a:chOff x="30" y="417"/>
            <a:chExt cx="7337" cy="1016"/>
          </a:xfrm>
        </p:grpSpPr>
        <p:grpSp>
          <p:nvGrpSpPr>
            <p:cNvPr id="32" name="组合 6"/>
            <p:cNvGrpSpPr/>
            <p:nvPr/>
          </p:nvGrpSpPr>
          <p:grpSpPr>
            <a:xfrm>
              <a:off x="30" y="530"/>
              <a:ext cx="1603" cy="693"/>
              <a:chOff x="0" y="250166"/>
              <a:chExt cx="1337094" cy="439947"/>
            </a:xfrm>
          </p:grpSpPr>
          <p:sp>
            <p:nvSpPr>
              <p:cNvPr id="33" name="矩形 32"/>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4" name="矩形 33"/>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35" name="文本框 5"/>
            <p:cNvSpPr txBox="1"/>
            <p:nvPr/>
          </p:nvSpPr>
          <p:spPr>
            <a:xfrm>
              <a:off x="1633" y="417"/>
              <a:ext cx="5734" cy="1016"/>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二、新航路开辟的</a:t>
              </a:r>
              <a:r>
                <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rPr>
                <a:t>过程</a:t>
              </a:r>
              <a:endParaRPr lang="zh-CN" sz="3600" b="1" noProof="0" dirty="0">
                <a:solidFill>
                  <a:srgbClr val="FF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pic>
        <p:nvPicPr>
          <p:cNvPr id="18" name="图片 17"/>
          <p:cNvPicPr>
            <a:picLocks noChangeAspect="1"/>
          </p:cNvPicPr>
          <p:nvPr/>
        </p:nvPicPr>
        <p:blipFill>
          <a:blip r:embed="rId2"/>
          <a:stretch>
            <a:fillRect/>
          </a:stretch>
        </p:blipFill>
        <p:spPr>
          <a:xfrm>
            <a:off x="479425" y="2386965"/>
            <a:ext cx="4714240" cy="3908425"/>
          </a:xfrm>
          <a:prstGeom prst="rect">
            <a:avLst/>
          </a:prstGeom>
          <a:noFill/>
          <a:ln w="9525">
            <a:noFill/>
          </a:ln>
        </p:spPr>
      </p:pic>
      <p:sp>
        <p:nvSpPr>
          <p:cNvPr id="20" name="Rectangle 5"/>
          <p:cNvSpPr>
            <a:spLocks noChangeArrowheads="1"/>
          </p:cNvSpPr>
          <p:nvPr/>
        </p:nvSpPr>
        <p:spPr bwMode="auto">
          <a:xfrm>
            <a:off x="5384165" y="2287270"/>
            <a:ext cx="6906260" cy="4431665"/>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anchorCtr="1">
            <a:spAutoFit/>
          </a:bodyPr>
          <a:lstStyle>
            <a:lvl1pPr eaLnBrk="0" hangingPunct="0">
              <a:defRPr kumimoji="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457200" algn="l" defTabSz="914400" rtl="0" eaLnBrk="1" fontAlgn="base"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smtClean="0">
                <a:ln>
                  <a:noFill/>
                </a:ln>
                <a:solidFill>
                  <a:srgbClr val="000000"/>
                </a:solidFill>
                <a:effectLst/>
                <a:uLnTx/>
                <a:uFillTx/>
                <a:latin typeface="+mn-ea"/>
                <a:ea typeface="+mn-ea"/>
                <a:cs typeface="+mn-cs"/>
                <a:sym typeface="+mn-ea"/>
              </a:rPr>
              <a:t>“好望角”位于非洲西南端，最初称为“风暴角”。“好望角”一名的由来有着多种说法，其中一种说法是：</a:t>
            </a:r>
            <a:r>
              <a:rPr kumimoji="1" sz="3200" b="1" i="0" u="none" strike="noStrike" kern="1200" cap="none" spc="0" normalizeH="0" baseline="0" noProof="0" dirty="0" smtClean="0">
                <a:ln>
                  <a:noFill/>
                </a:ln>
                <a:solidFill>
                  <a:srgbClr val="000000"/>
                </a:solidFill>
                <a:effectLst/>
                <a:uLnTx/>
                <a:uFillTx/>
                <a:latin typeface="+mn-ea"/>
                <a:ea typeface="+mn-ea"/>
                <a:cs typeface="+mn-cs"/>
                <a:sym typeface="+mn-ea"/>
              </a:rPr>
              <a:t>一说为葡萄牙王国的探险家迪亚士1488年12月回到里斯本后，向若昂二世陈述了"风暴角"的见闻，若昂二世认为绕过这个海角，就有希望到达梦寐以求的印度，因此将"风暴角"改名为"好望角"</a:t>
            </a:r>
            <a:r>
              <a:rPr kumimoji="1" lang="zh-CN" sz="3200" b="1" i="0" u="none" strike="noStrike" kern="1200" cap="none" spc="0" normalizeH="0" baseline="0" noProof="0" dirty="0" smtClean="0">
                <a:ln>
                  <a:noFill/>
                </a:ln>
                <a:solidFill>
                  <a:srgbClr val="000000"/>
                </a:solidFill>
                <a:effectLst/>
                <a:uLnTx/>
                <a:uFillTx/>
                <a:latin typeface="+mn-ea"/>
                <a:ea typeface="+mn-ea"/>
                <a:cs typeface="+mn-cs"/>
                <a:sym typeface="+mn-ea"/>
              </a:rPr>
              <a:t>。</a:t>
            </a:r>
            <a:endParaRPr kumimoji="1" lang="zh-CN" sz="3200" b="1" i="0" u="none" strike="noStrike" kern="1200" cap="none" spc="0" normalizeH="0" baseline="0" noProof="0" dirty="0" smtClean="0">
              <a:ln>
                <a:noFill/>
              </a:ln>
              <a:solidFill>
                <a:srgbClr val="000000"/>
              </a:solidFill>
              <a:effectLst/>
              <a:uLnTx/>
              <a:uFillTx/>
              <a:latin typeface="+mn-ea"/>
              <a:ea typeface="+mn-ea"/>
              <a:cs typeface="+mn-cs"/>
              <a:sym typeface="+mn-ea"/>
            </a:endParaRPr>
          </a:p>
        </p:txBody>
      </p:sp>
      <p:pic>
        <p:nvPicPr>
          <p:cNvPr id="24" name="图片 23"/>
          <p:cNvPicPr>
            <a:picLocks noChangeAspect="1"/>
          </p:cNvPicPr>
          <p:nvPr/>
        </p:nvPicPr>
        <p:blipFill>
          <a:blip r:embed="rId3"/>
          <a:srcRect r="24417"/>
          <a:stretch>
            <a:fillRect/>
          </a:stretch>
        </p:blipFill>
        <p:spPr>
          <a:xfrm>
            <a:off x="5249545" y="582930"/>
            <a:ext cx="7041515" cy="6181725"/>
          </a:xfrm>
          <a:prstGeom prst="rect">
            <a:avLst/>
          </a:prstGeom>
        </p:spPr>
      </p:pic>
      <p:pic>
        <p:nvPicPr>
          <p:cNvPr id="25" name="图片 24"/>
          <p:cNvPicPr>
            <a:picLocks noChangeAspect="1"/>
          </p:cNvPicPr>
          <p:nvPr/>
        </p:nvPicPr>
        <p:blipFill>
          <a:blip r:embed="rId4"/>
          <a:srcRect r="23896"/>
          <a:stretch>
            <a:fillRect/>
          </a:stretch>
        </p:blipFill>
        <p:spPr>
          <a:xfrm>
            <a:off x="5249545" y="633730"/>
            <a:ext cx="7041515" cy="6180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nodeType="clickEffect">
                                  <p:stCondLst>
                                    <p:cond delay="0"/>
                                  </p:stCondLst>
                                  <p:childTnLst>
                                    <p:animEffect transition="out" filter="wipe(down)">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22" presetClass="exit" presetSubtype="4" fill="hold" grpId="1" nodeType="withEffect">
                                  <p:stCondLst>
                                    <p:cond delay="0"/>
                                  </p:stCondLst>
                                  <p:childTnLst>
                                    <p:animEffect transition="out" filter="wipe(down)">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xit" presetSubtype="4" fill="hold" nodeType="clickEffect">
                                  <p:stCondLst>
                                    <p:cond delay="0"/>
                                  </p:stCondLst>
                                  <p:childTnLst>
                                    <p:animEffect transition="out" filter="wipe(down)">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additive="base">
                                        <p:cTn id="90" dur="500" fill="hold"/>
                                        <p:tgtEl>
                                          <p:spTgt spid="5"/>
                                        </p:tgtEl>
                                        <p:attrNameLst>
                                          <p:attrName>ppt_x</p:attrName>
                                        </p:attrNameLst>
                                      </p:cBhvr>
                                      <p:tavLst>
                                        <p:tav tm="0">
                                          <p:val>
                                            <p:strVal val="#ppt_x"/>
                                          </p:val>
                                        </p:tav>
                                        <p:tav tm="100000">
                                          <p:val>
                                            <p:strVal val="#ppt_x"/>
                                          </p:val>
                                        </p:tav>
                                      </p:tavLst>
                                    </p:anim>
                                    <p:anim calcmode="lin" valueType="num">
                                      <p:cBhvr additive="base">
                                        <p:cTn id="9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fill="hold"/>
                                        <p:tgtEl>
                                          <p:spTgt spid="15"/>
                                        </p:tgtEl>
                                        <p:attrNameLst>
                                          <p:attrName>ppt_x</p:attrName>
                                        </p:attrNameLst>
                                      </p:cBhvr>
                                      <p:tavLst>
                                        <p:tav tm="0">
                                          <p:val>
                                            <p:strVal val="#ppt_x"/>
                                          </p:val>
                                        </p:tav>
                                        <p:tav tm="100000">
                                          <p:val>
                                            <p:strVal val="#ppt_x"/>
                                          </p:val>
                                        </p:tav>
                                      </p:tavLst>
                                    </p:anim>
                                    <p:anim calcmode="lin" valueType="num">
                                      <p:cBhvr additive="base">
                                        <p:cTn id="9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additive="base">
                                        <p:cTn id="102" dur="500" fill="hold"/>
                                        <p:tgtEl>
                                          <p:spTgt spid="16"/>
                                        </p:tgtEl>
                                        <p:attrNameLst>
                                          <p:attrName>ppt_x</p:attrName>
                                        </p:attrNameLst>
                                      </p:cBhvr>
                                      <p:tavLst>
                                        <p:tav tm="0">
                                          <p:val>
                                            <p:strVal val="#ppt_x"/>
                                          </p:val>
                                        </p:tav>
                                        <p:tav tm="100000">
                                          <p:val>
                                            <p:strVal val="#ppt_x"/>
                                          </p:val>
                                        </p:tav>
                                      </p:tavLst>
                                    </p:anim>
                                    <p:anim calcmode="lin" valueType="num">
                                      <p:cBhvr additive="base">
                                        <p:cTn id="10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500" fill="hold"/>
                                        <p:tgtEl>
                                          <p:spTgt spid="17"/>
                                        </p:tgtEl>
                                        <p:attrNameLst>
                                          <p:attrName>ppt_x</p:attrName>
                                        </p:attrNameLst>
                                      </p:cBhvr>
                                      <p:tavLst>
                                        <p:tav tm="0">
                                          <p:val>
                                            <p:strVal val="#ppt_x"/>
                                          </p:val>
                                        </p:tav>
                                        <p:tav tm="100000">
                                          <p:val>
                                            <p:strVal val="#ppt_x"/>
                                          </p:val>
                                        </p:tav>
                                      </p:tavLst>
                                    </p:anim>
                                    <p:anim calcmode="lin" valueType="num">
                                      <p:cBhvr additive="base">
                                        <p:cTn id="10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additive="base">
                                        <p:cTn id="114" dur="500" fill="hold"/>
                                        <p:tgtEl>
                                          <p:spTgt spid="25"/>
                                        </p:tgtEl>
                                        <p:attrNameLst>
                                          <p:attrName>ppt_x</p:attrName>
                                        </p:attrNameLst>
                                      </p:cBhvr>
                                      <p:tavLst>
                                        <p:tav tm="0">
                                          <p:val>
                                            <p:strVal val="#ppt_x"/>
                                          </p:val>
                                        </p:tav>
                                        <p:tav tm="100000">
                                          <p:val>
                                            <p:strVal val="#ppt_x"/>
                                          </p:val>
                                        </p:tav>
                                      </p:tavLst>
                                    </p:anim>
                                    <p:anim calcmode="lin" valueType="num">
                                      <p:cBhvr additive="base">
                                        <p:cTn id="1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nodeType="clickEffect">
                                  <p:stCondLst>
                                    <p:cond delay="0"/>
                                  </p:stCondLst>
                                  <p:childTnLst>
                                    <p:animEffect transition="out" filter="wipe(down)">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additive="base">
                                        <p:cTn id="125" dur="500" fill="hold"/>
                                        <p:tgtEl>
                                          <p:spTgt spid="19"/>
                                        </p:tgtEl>
                                        <p:attrNameLst>
                                          <p:attrName>ppt_x</p:attrName>
                                        </p:attrNameLst>
                                      </p:cBhvr>
                                      <p:tavLst>
                                        <p:tav tm="0">
                                          <p:val>
                                            <p:strVal val="#ppt_x"/>
                                          </p:val>
                                        </p:tav>
                                        <p:tav tm="100000">
                                          <p:val>
                                            <p:strVal val="#ppt_x"/>
                                          </p:val>
                                        </p:tav>
                                      </p:tavLst>
                                    </p:anim>
                                    <p:anim calcmode="lin" valueType="num">
                                      <p:cBhvr additive="base">
                                        <p:cTn id="1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additive="base">
                                        <p:cTn id="137" dur="500" fill="hold"/>
                                        <p:tgtEl>
                                          <p:spTgt spid="22"/>
                                        </p:tgtEl>
                                        <p:attrNameLst>
                                          <p:attrName>ppt_x</p:attrName>
                                        </p:attrNameLst>
                                      </p:cBhvr>
                                      <p:tavLst>
                                        <p:tav tm="0">
                                          <p:val>
                                            <p:strVal val="#ppt_x"/>
                                          </p:val>
                                        </p:tav>
                                        <p:tav tm="100000">
                                          <p:val>
                                            <p:strVal val="#ppt_x"/>
                                          </p:val>
                                        </p:tav>
                                      </p:tavLst>
                                    </p:anim>
                                    <p:anim calcmode="lin" valueType="num">
                                      <p:cBhvr additive="base">
                                        <p:cTn id="1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additive="base">
                                        <p:cTn id="143" dur="500" fill="hold"/>
                                        <p:tgtEl>
                                          <p:spTgt spid="23"/>
                                        </p:tgtEl>
                                        <p:attrNameLst>
                                          <p:attrName>ppt_x</p:attrName>
                                        </p:attrNameLst>
                                      </p:cBhvr>
                                      <p:tavLst>
                                        <p:tav tm="0">
                                          <p:val>
                                            <p:strVal val="#ppt_x"/>
                                          </p:val>
                                        </p:tav>
                                        <p:tav tm="100000">
                                          <p:val>
                                            <p:strVal val="#ppt_x"/>
                                          </p:val>
                                        </p:tav>
                                      </p:tavLst>
                                    </p:anim>
                                    <p:anim calcmode="lin" valueType="num">
                                      <p:cBhvr additive="base">
                                        <p:cTn id="1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P spid="14" grpId="0"/>
      <p:bldP spid="15" grpId="0"/>
      <p:bldP spid="16" grpId="0"/>
      <p:bldP spid="17" grpId="0"/>
      <p:bldP spid="19" grpId="0"/>
      <p:bldP spid="21" grpId="0"/>
      <p:bldP spid="22" grpId="0"/>
      <p:bldP spid="23" grpId="0"/>
      <p:bldP spid="20" grpId="0" bldLvl="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360se6\User Data\temp\631_53196_74650774adf48c5_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6880" y="1786255"/>
            <a:ext cx="2256790" cy="272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6"/>
          <p:cNvSpPr txBox="1">
            <a:spLocks noChangeArrowheads="1"/>
          </p:cNvSpPr>
          <p:nvPr/>
        </p:nvSpPr>
        <p:spPr bwMode="auto">
          <a:xfrm>
            <a:off x="309192" y="628405"/>
            <a:ext cx="2385293" cy="82994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b="1" dirty="0" smtClean="0">
                <a:solidFill>
                  <a:schemeClr val="tx1"/>
                </a:solidFill>
                <a:latin typeface="楷体" panose="02010609060101010101" charset="-122"/>
                <a:ea typeface="楷体" panose="02010609060101010101" charset="-122"/>
                <a:cs typeface="楷体" panose="02010609060101010101" charset="-122"/>
              </a:rPr>
              <a:t>达</a:t>
            </a:r>
            <a:r>
              <a:rPr lang="en-US" altLang="zh-CN"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chemeClr val="tx1"/>
                </a:solidFill>
                <a:latin typeface="楷体" panose="02010609060101010101" charset="-122"/>
                <a:ea typeface="楷体" panose="02010609060101010101" charset="-122"/>
                <a:cs typeface="楷体" panose="02010609060101010101" charset="-122"/>
              </a:rPr>
              <a:t>伽</a:t>
            </a:r>
            <a:r>
              <a:rPr lang="zh-CN" altLang="en-US" sz="2400" b="1" dirty="0" smtClean="0">
                <a:solidFill>
                  <a:schemeClr val="tx1"/>
                </a:solidFill>
                <a:latin typeface="楷体" panose="02010609060101010101" charset="-122"/>
                <a:ea typeface="楷体" panose="02010609060101010101" charset="-122"/>
                <a:cs typeface="楷体" panose="02010609060101010101" charset="-122"/>
              </a:rPr>
              <a:t>马</a:t>
            </a:r>
            <a:endParaRPr lang="en-US" altLang="zh-CN" sz="2400" b="1" dirty="0" smtClean="0">
              <a:solidFill>
                <a:schemeClr val="tx1"/>
              </a:solidFill>
              <a:latin typeface="楷体" panose="02010609060101010101" charset="-122"/>
              <a:ea typeface="楷体" panose="02010609060101010101" charset="-122"/>
              <a:cs typeface="楷体" panose="02010609060101010101" charset="-122"/>
            </a:endParaRPr>
          </a:p>
          <a:p>
            <a:pPr eaLnBrk="1" hangingPunct="1"/>
            <a:r>
              <a:rPr lang="en-US" altLang="zh-CN" sz="2400" b="1" dirty="0" smtClean="0">
                <a:solidFill>
                  <a:schemeClr val="tx1"/>
                </a:solidFill>
                <a:latin typeface="楷体" panose="02010609060101010101" charset="-122"/>
                <a:ea typeface="楷体" panose="02010609060101010101" charset="-122"/>
                <a:cs typeface="楷体" panose="02010609060101010101" charset="-122"/>
              </a:rPr>
              <a:t>1497-1498</a:t>
            </a:r>
            <a:r>
              <a:rPr lang="zh-CN" altLang="en-US" sz="2400" b="1" dirty="0" smtClean="0">
                <a:solidFill>
                  <a:schemeClr val="tx1"/>
                </a:solidFill>
                <a:latin typeface="楷体" panose="02010609060101010101" charset="-122"/>
                <a:ea typeface="楷体" panose="02010609060101010101" charset="-122"/>
                <a:cs typeface="楷体" panose="02010609060101010101" charset="-122"/>
              </a:rPr>
              <a:t>年</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9" name="TextBox 8"/>
          <p:cNvSpPr txBox="1"/>
          <p:nvPr/>
        </p:nvSpPr>
        <p:spPr>
          <a:xfrm>
            <a:off x="137787" y="4566563"/>
            <a:ext cx="5258180" cy="501650"/>
          </a:xfrm>
          <a:prstGeom prst="rect">
            <a:avLst/>
          </a:prstGeom>
          <a:noFill/>
        </p:spPr>
        <p:txBody>
          <a:bodyPr wrap="square" rtlCol="0">
            <a:spAutoFit/>
          </a:bodyPr>
          <a:lstStyle/>
          <a:p>
            <a:r>
              <a:rPr lang="zh-CN" altLang="en-US" sz="2665" b="1" dirty="0" smtClean="0">
                <a:solidFill>
                  <a:schemeClr val="tx1"/>
                </a:solidFill>
                <a:latin typeface="华文新魏" panose="02010800040101010101" pitchFamily="2" charset="-122"/>
                <a:ea typeface="华文新魏" panose="02010800040101010101" pitchFamily="2" charset="-122"/>
              </a:rPr>
              <a:t>出行人数：</a:t>
            </a:r>
            <a:r>
              <a:rPr lang="en-US" altLang="zh-CN" sz="2665" b="1" dirty="0" smtClean="0">
                <a:solidFill>
                  <a:schemeClr val="tx1"/>
                </a:solidFill>
                <a:latin typeface="华文新魏" panose="02010800040101010101" pitchFamily="2" charset="-122"/>
                <a:ea typeface="华文新魏" panose="02010800040101010101" pitchFamily="2" charset="-122"/>
              </a:rPr>
              <a:t>170</a:t>
            </a:r>
            <a:r>
              <a:rPr lang="zh-CN" altLang="en-US" sz="2665" b="1" dirty="0" smtClean="0">
                <a:solidFill>
                  <a:schemeClr val="tx1"/>
                </a:solidFill>
                <a:latin typeface="华文新魏" panose="02010800040101010101" pitchFamily="2" charset="-122"/>
                <a:ea typeface="华文新魏" panose="02010800040101010101" pitchFamily="2" charset="-122"/>
              </a:rPr>
              <a:t>余名</a:t>
            </a:r>
            <a:endParaRPr lang="zh-CN" altLang="en-US" sz="2665" b="1" dirty="0" smtClean="0">
              <a:solidFill>
                <a:schemeClr val="tx1"/>
              </a:solidFill>
              <a:latin typeface="华文新魏" panose="02010800040101010101" pitchFamily="2" charset="-122"/>
              <a:ea typeface="华文新魏" panose="02010800040101010101" pitchFamily="2" charset="-122"/>
            </a:endParaRPr>
          </a:p>
        </p:txBody>
      </p:sp>
      <p:sp>
        <p:nvSpPr>
          <p:cNvPr id="10" name="TextBox 9"/>
          <p:cNvSpPr txBox="1"/>
          <p:nvPr/>
        </p:nvSpPr>
        <p:spPr>
          <a:xfrm>
            <a:off x="200182" y="4835709"/>
            <a:ext cx="3631527" cy="706755"/>
          </a:xfrm>
          <a:prstGeom prst="rect">
            <a:avLst/>
          </a:prstGeom>
          <a:noFill/>
        </p:spPr>
        <p:txBody>
          <a:bodyPr wrap="square" rtlCol="0">
            <a:spAutoFit/>
          </a:bodyPr>
          <a:lstStyle/>
          <a:p>
            <a:r>
              <a:rPr lang="zh-CN" altLang="en-US" sz="2665" b="1" dirty="0" smtClean="0">
                <a:solidFill>
                  <a:srgbClr val="FF0000"/>
                </a:solidFill>
                <a:latin typeface="华文新魏" panose="02010800040101010101" pitchFamily="2" charset="-122"/>
                <a:ea typeface="华文新魏" panose="02010800040101010101" pitchFamily="2" charset="-122"/>
              </a:rPr>
              <a:t>回港人数：</a:t>
            </a:r>
            <a:r>
              <a:rPr lang="en-US" altLang="zh-CN" sz="4000" b="1" dirty="0" smtClean="0">
                <a:solidFill>
                  <a:srgbClr val="FF0000"/>
                </a:solidFill>
                <a:latin typeface="华文新魏" panose="02010800040101010101" pitchFamily="2" charset="-122"/>
                <a:ea typeface="华文新魏" panose="02010800040101010101" pitchFamily="2" charset="-122"/>
              </a:rPr>
              <a:t>55</a:t>
            </a:r>
            <a:r>
              <a:rPr lang="zh-CN" altLang="en-US" sz="4000" b="1" dirty="0">
                <a:solidFill>
                  <a:srgbClr val="FF0000"/>
                </a:solidFill>
                <a:latin typeface="华文新魏" panose="02010800040101010101" pitchFamily="2" charset="-122"/>
                <a:ea typeface="华文新魏" panose="02010800040101010101" pitchFamily="2" charset="-122"/>
              </a:rPr>
              <a:t>名</a:t>
            </a:r>
            <a:endParaRPr lang="zh-CN" altLang="en-US" sz="4000" b="1" dirty="0">
              <a:solidFill>
                <a:srgbClr val="FF0000"/>
              </a:solidFill>
              <a:latin typeface="华文新魏" panose="02010800040101010101" pitchFamily="2" charset="-122"/>
              <a:ea typeface="华文新魏" panose="02010800040101010101" pitchFamily="2" charset="-122"/>
            </a:endParaRPr>
          </a:p>
        </p:txBody>
      </p:sp>
      <p:pic>
        <p:nvPicPr>
          <p:cNvPr id="11" name="Picture 8" descr="d:\360se6\User Data\temp\01300001031171131950605088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1431925"/>
            <a:ext cx="2783205" cy="31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3652339" y="628858"/>
            <a:ext cx="2293297" cy="82994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b="1" dirty="0" smtClean="0">
                <a:solidFill>
                  <a:schemeClr val="tx1"/>
                </a:solidFill>
                <a:latin typeface="楷体" panose="02010609060101010101" charset="-122"/>
                <a:ea typeface="楷体" panose="02010609060101010101" charset="-122"/>
                <a:cs typeface="楷体" panose="02010609060101010101" charset="-122"/>
              </a:rPr>
              <a:t>麦哲伦</a:t>
            </a:r>
            <a:endParaRPr lang="en-US" altLang="zh-CN" sz="2400" b="1" dirty="0">
              <a:solidFill>
                <a:schemeClr val="tx1"/>
              </a:solidFill>
              <a:latin typeface="楷体" panose="02010609060101010101" charset="-122"/>
              <a:ea typeface="楷体" panose="02010609060101010101" charset="-122"/>
              <a:cs typeface="楷体" panose="02010609060101010101" charset="-122"/>
            </a:endParaRPr>
          </a:p>
          <a:p>
            <a:pPr eaLnBrk="1" hangingPunct="1"/>
            <a:r>
              <a:rPr lang="en-US" altLang="zh-CN" sz="2400" b="1" dirty="0" smtClean="0">
                <a:solidFill>
                  <a:schemeClr val="tx1"/>
                </a:solidFill>
                <a:latin typeface="楷体" panose="02010609060101010101" charset="-122"/>
                <a:ea typeface="楷体" panose="02010609060101010101" charset="-122"/>
                <a:cs typeface="楷体" panose="02010609060101010101" charset="-122"/>
              </a:rPr>
              <a:t>1519-1522</a:t>
            </a:r>
            <a:r>
              <a:rPr lang="zh-CN" altLang="en-US" sz="2400" b="1" dirty="0" smtClean="0">
                <a:solidFill>
                  <a:schemeClr val="tx1"/>
                </a:solidFill>
                <a:latin typeface="楷体" panose="02010609060101010101" charset="-122"/>
                <a:ea typeface="楷体" panose="02010609060101010101" charset="-122"/>
                <a:cs typeface="楷体" panose="02010609060101010101" charset="-122"/>
              </a:rPr>
              <a:t>年</a:t>
            </a:r>
            <a:endParaRPr lang="zh-CN" altLang="en-US" sz="24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13" name="TextBox 12"/>
          <p:cNvSpPr txBox="1"/>
          <p:nvPr/>
        </p:nvSpPr>
        <p:spPr>
          <a:xfrm>
            <a:off x="3201614" y="4523379"/>
            <a:ext cx="5258180" cy="501650"/>
          </a:xfrm>
          <a:prstGeom prst="rect">
            <a:avLst/>
          </a:prstGeom>
          <a:noFill/>
        </p:spPr>
        <p:txBody>
          <a:bodyPr wrap="square" rtlCol="0">
            <a:spAutoFit/>
          </a:bodyPr>
          <a:lstStyle/>
          <a:p>
            <a:r>
              <a:rPr lang="zh-CN" altLang="en-US" sz="2665" b="1" dirty="0" smtClean="0">
                <a:solidFill>
                  <a:schemeClr val="tx1"/>
                </a:solidFill>
                <a:latin typeface="华文新魏" panose="02010800040101010101" pitchFamily="2" charset="-122"/>
                <a:ea typeface="华文新魏" panose="02010800040101010101" pitchFamily="2" charset="-122"/>
              </a:rPr>
              <a:t>出行人数：</a:t>
            </a:r>
            <a:r>
              <a:rPr lang="en-US" altLang="zh-CN" sz="2665" b="1" dirty="0" smtClean="0">
                <a:solidFill>
                  <a:schemeClr val="tx1"/>
                </a:solidFill>
                <a:latin typeface="华文新魏" panose="02010800040101010101" pitchFamily="2" charset="-122"/>
                <a:ea typeface="华文新魏" panose="02010800040101010101" pitchFamily="2" charset="-122"/>
              </a:rPr>
              <a:t>265</a:t>
            </a:r>
            <a:r>
              <a:rPr lang="zh-CN" altLang="en-US" sz="2665" b="1" dirty="0">
                <a:solidFill>
                  <a:schemeClr val="tx1"/>
                </a:solidFill>
                <a:latin typeface="华文新魏" panose="02010800040101010101" pitchFamily="2" charset="-122"/>
                <a:ea typeface="华文新魏" panose="02010800040101010101" pitchFamily="2" charset="-122"/>
              </a:rPr>
              <a:t>名</a:t>
            </a:r>
            <a:endParaRPr lang="zh-CN" altLang="en-US" sz="2665" b="1" dirty="0">
              <a:solidFill>
                <a:schemeClr val="tx1"/>
              </a:solidFill>
              <a:latin typeface="华文新魏" panose="02010800040101010101" pitchFamily="2" charset="-122"/>
              <a:ea typeface="华文新魏" panose="02010800040101010101" pitchFamily="2" charset="-122"/>
            </a:endParaRPr>
          </a:p>
        </p:txBody>
      </p:sp>
      <p:sp>
        <p:nvSpPr>
          <p:cNvPr id="14" name="TextBox 13"/>
          <p:cNvSpPr txBox="1"/>
          <p:nvPr/>
        </p:nvSpPr>
        <p:spPr>
          <a:xfrm>
            <a:off x="3147714" y="4794178"/>
            <a:ext cx="3631527" cy="706755"/>
          </a:xfrm>
          <a:prstGeom prst="rect">
            <a:avLst/>
          </a:prstGeom>
          <a:noFill/>
        </p:spPr>
        <p:txBody>
          <a:bodyPr wrap="square" rtlCol="0">
            <a:spAutoFit/>
          </a:bodyPr>
          <a:lstStyle/>
          <a:p>
            <a:r>
              <a:rPr lang="zh-CN" altLang="en-US" sz="2665" b="1" dirty="0" smtClean="0">
                <a:solidFill>
                  <a:srgbClr val="FF0000"/>
                </a:solidFill>
                <a:latin typeface="华文新魏" panose="02010800040101010101" pitchFamily="2" charset="-122"/>
                <a:ea typeface="华文新魏" panose="02010800040101010101" pitchFamily="2" charset="-122"/>
              </a:rPr>
              <a:t>回港人数：</a:t>
            </a:r>
            <a:r>
              <a:rPr lang="en-US" altLang="zh-CN" sz="4000" b="1" dirty="0" smtClean="0">
                <a:solidFill>
                  <a:srgbClr val="FF0000"/>
                </a:solidFill>
                <a:latin typeface="华文新魏" panose="02010800040101010101" pitchFamily="2" charset="-122"/>
                <a:ea typeface="华文新魏" panose="02010800040101010101" pitchFamily="2" charset="-122"/>
              </a:rPr>
              <a:t>18</a:t>
            </a:r>
            <a:r>
              <a:rPr lang="zh-CN" altLang="en-US" sz="4000" b="1" dirty="0">
                <a:solidFill>
                  <a:srgbClr val="FF0000"/>
                </a:solidFill>
                <a:latin typeface="华文新魏" panose="02010800040101010101" pitchFamily="2" charset="-122"/>
                <a:ea typeface="华文新魏" panose="02010800040101010101" pitchFamily="2" charset="-122"/>
              </a:rPr>
              <a:t>名</a:t>
            </a:r>
            <a:endParaRPr lang="zh-CN" altLang="en-US" sz="4000" b="1" dirty="0">
              <a:solidFill>
                <a:srgbClr val="FF0000"/>
              </a:solidFill>
              <a:latin typeface="华文新魏" panose="02010800040101010101" pitchFamily="2" charset="-122"/>
              <a:ea typeface="华文新魏" panose="02010800040101010101" pitchFamily="2" charset="-122"/>
            </a:endParaRPr>
          </a:p>
        </p:txBody>
      </p:sp>
      <p:sp>
        <p:nvSpPr>
          <p:cNvPr id="15" name="圆角矩形 14"/>
          <p:cNvSpPr>
            <a:spLocks noChangeArrowheads="1"/>
          </p:cNvSpPr>
          <p:nvPr/>
        </p:nvSpPr>
        <p:spPr bwMode="auto">
          <a:xfrm>
            <a:off x="6314440" y="342265"/>
            <a:ext cx="5352415" cy="2666259"/>
          </a:xfrm>
          <a:prstGeom prst="roundRect">
            <a:avLst>
              <a:gd name="adj" fmla="val 7278"/>
            </a:avLst>
          </a:prstGeom>
          <a:solidFill>
            <a:schemeClr val="bg1"/>
          </a:solidFill>
          <a:ln w="25400">
            <a:solidFill>
              <a:srgbClr val="00B0F0"/>
            </a:solidFill>
            <a:prstDash val="sysDash"/>
            <a:round/>
          </a:ln>
        </p:spPr>
        <p:txBody>
          <a:bodyPr wrap="square">
            <a:spAutoFit/>
          </a:bodyPr>
          <a:lstStyle/>
          <a:p>
            <a:pPr>
              <a:buFont typeface="Arial" panose="020B0604020202090204" pitchFamily="34" charset="0"/>
              <a:buNone/>
            </a:pPr>
            <a:r>
              <a:rPr lang="zh-CN" altLang="zh-CN" sz="2665" b="1" dirty="0" smtClean="0">
                <a:latin typeface="楷体" panose="02010609060101010101" charset="-122"/>
                <a:ea typeface="楷体" panose="02010609060101010101" charset="-122"/>
                <a:cs typeface="楷体" panose="02010609060101010101" charset="-122"/>
                <a:sym typeface="微软雅黑" panose="020B0503020204020204" pitchFamily="34" charset="-122"/>
              </a:rPr>
              <a:t>我们</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船员大家都生着重病，牙床肿得厉害，又在身体上出现了</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大脓疮</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，这些脓疮使壮健男人即使没有什么别的疾病，也变为</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虚弱</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，以至</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死亡</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  </a:t>
            </a:r>
            <a:endPar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endParaRPr>
          </a:p>
          <a:p>
            <a:pPr algn="r">
              <a:buFont typeface="Arial" panose="020B0604020202090204" pitchFamily="34" charset="0"/>
              <a:buNone/>
            </a:pPr>
            <a:r>
              <a:rPr lang="zh-CN" altLang="zh-CN" sz="2665" b="1" dirty="0">
                <a:solidFill>
                  <a:schemeClr val="tx1"/>
                </a:solidFill>
                <a:latin typeface="楷体" panose="02010609060101010101" charset="-122"/>
                <a:ea typeface="楷体" panose="02010609060101010101" charset="-122"/>
                <a:cs typeface="楷体" panose="02010609060101010101" charset="-122"/>
                <a:sym typeface="微软雅黑" panose="020B0503020204020204" pitchFamily="34" charset="-122"/>
              </a:rPr>
              <a:t>——达•伽马航海</a:t>
            </a:r>
            <a:r>
              <a:rPr lang="zh-CN" altLang="zh-CN" sz="2665" b="1" dirty="0">
                <a:solidFill>
                  <a:srgbClr val="00B0F0"/>
                </a:solidFill>
                <a:latin typeface="楷体" panose="02010609060101010101" charset="-122"/>
                <a:ea typeface="楷体" panose="02010609060101010101" charset="-122"/>
                <a:cs typeface="楷体" panose="02010609060101010101" charset="-122"/>
                <a:sym typeface="微软雅黑" panose="020B0503020204020204" pitchFamily="34" charset="-122"/>
              </a:rPr>
              <a:t> </a:t>
            </a:r>
            <a:endParaRPr lang="zh-CN" altLang="zh-CN" sz="2665" b="1" dirty="0">
              <a:solidFill>
                <a:srgbClr val="00B0F0"/>
              </a:solidFill>
              <a:latin typeface="楷体" panose="02010609060101010101" charset="-122"/>
              <a:ea typeface="楷体" panose="02010609060101010101" charset="-122"/>
              <a:cs typeface="楷体" panose="02010609060101010101" charset="-122"/>
              <a:sym typeface="微软雅黑" panose="020B0503020204020204" pitchFamily="34" charset="-122"/>
            </a:endParaRPr>
          </a:p>
        </p:txBody>
      </p:sp>
      <p:sp>
        <p:nvSpPr>
          <p:cNvPr id="16" name="圆角矩形 15"/>
          <p:cNvSpPr>
            <a:spLocks noChangeArrowheads="1"/>
          </p:cNvSpPr>
          <p:nvPr/>
        </p:nvSpPr>
        <p:spPr bwMode="auto">
          <a:xfrm>
            <a:off x="6314440" y="3097530"/>
            <a:ext cx="5351780" cy="2667037"/>
          </a:xfrm>
          <a:prstGeom prst="roundRect">
            <a:avLst>
              <a:gd name="adj" fmla="val 7278"/>
            </a:avLst>
          </a:prstGeom>
          <a:solidFill>
            <a:schemeClr val="bg1"/>
          </a:solidFill>
          <a:ln w="25400">
            <a:solidFill>
              <a:srgbClr val="00B0F0"/>
            </a:solidFill>
            <a:prstDash val="sysDash"/>
            <a:round/>
          </a:ln>
        </p:spPr>
        <p:txBody>
          <a:bodyPr wrap="square">
            <a:spAutoFit/>
          </a:bodyPr>
          <a:lstStyle/>
          <a:p>
            <a:pPr>
              <a:buFont typeface="Arial" panose="020B0604020202090204" pitchFamily="34" charset="0"/>
              <a:buNone/>
            </a:pP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水手们因患</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败血症</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而虚弱了，只有一点淡水可喝，少量劣质</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腐烂的饼干</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可吃。他们渴望能抓着些老鼠，</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啃牛皮</a:t>
            </a:r>
            <a:r>
              <a:rPr lang="zh-CN" altLang="zh-CN" sz="2665" b="1" dirty="0" smtClean="0">
                <a:latin typeface="楷体" panose="02010609060101010101" charset="-122"/>
                <a:ea typeface="楷体" panose="02010609060101010101" charset="-122"/>
                <a:cs typeface="楷体" panose="02010609060101010101" charset="-122"/>
                <a:sym typeface="微软雅黑" panose="020B0503020204020204" pitchFamily="34" charset="-122"/>
              </a:rPr>
              <a:t>和</a:t>
            </a:r>
            <a:r>
              <a:rPr lang="zh-CN" altLang="en-US" sz="2665" b="1" dirty="0" smtClean="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吞</a:t>
            </a:r>
            <a:r>
              <a:rPr lang="zh-CN" altLang="zh-CN" sz="2665" b="1" dirty="0" smtClean="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食</a:t>
            </a:r>
            <a:r>
              <a:rPr lang="zh-CN" altLang="zh-CN" sz="2665" b="1" dirty="0">
                <a:solidFill>
                  <a:srgbClr val="FF0000"/>
                </a:solidFill>
                <a:latin typeface="楷体" panose="02010609060101010101" charset="-122"/>
                <a:ea typeface="楷体" panose="02010609060101010101" charset="-122"/>
                <a:cs typeface="楷体" panose="02010609060101010101" charset="-122"/>
                <a:sym typeface="微软雅黑" panose="020B0503020204020204" pitchFamily="34" charset="-122"/>
              </a:rPr>
              <a:t>锯末</a:t>
            </a:r>
            <a:r>
              <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rPr>
              <a:t>以暂时平息饥饿的阵阵剧痛。</a:t>
            </a:r>
            <a:endParaRPr lang="zh-CN" altLang="zh-CN" sz="2665" b="1" dirty="0">
              <a:latin typeface="楷体" panose="02010609060101010101" charset="-122"/>
              <a:ea typeface="楷体" panose="02010609060101010101" charset="-122"/>
              <a:cs typeface="楷体" panose="02010609060101010101" charset="-122"/>
              <a:sym typeface="微软雅黑" panose="020B0503020204020204" pitchFamily="34" charset="-122"/>
            </a:endParaRPr>
          </a:p>
          <a:p>
            <a:pPr algn="r">
              <a:buFont typeface="Arial" panose="020B0604020202090204" pitchFamily="34" charset="0"/>
              <a:buNone/>
            </a:pPr>
            <a:r>
              <a:rPr lang="en-US" altLang="zh-CN" sz="2665" b="1" dirty="0">
                <a:solidFill>
                  <a:schemeClr val="tx1"/>
                </a:solidFill>
                <a:latin typeface="楷体" panose="02010609060101010101" charset="-122"/>
                <a:ea typeface="楷体" panose="02010609060101010101" charset="-122"/>
                <a:cs typeface="楷体" panose="02010609060101010101" charset="-122"/>
                <a:sym typeface="微软雅黑" panose="020B0503020204020204" pitchFamily="34" charset="-122"/>
              </a:rPr>
              <a:t>——</a:t>
            </a:r>
            <a:r>
              <a:rPr lang="zh-CN" altLang="zh-CN" sz="2665" b="1" dirty="0">
                <a:solidFill>
                  <a:schemeClr val="tx1"/>
                </a:solidFill>
                <a:latin typeface="楷体" panose="02010609060101010101" charset="-122"/>
                <a:ea typeface="楷体" panose="02010609060101010101" charset="-122"/>
                <a:cs typeface="楷体" panose="02010609060101010101" charset="-122"/>
                <a:sym typeface="微软雅黑" panose="020B0503020204020204" pitchFamily="34" charset="-122"/>
              </a:rPr>
              <a:t>麦哲伦航海</a:t>
            </a:r>
            <a:r>
              <a:rPr lang="zh-CN" altLang="zh-CN" sz="2665" b="1" dirty="0">
                <a:solidFill>
                  <a:srgbClr val="00B0F0"/>
                </a:solidFill>
                <a:latin typeface="楷体" panose="02010609060101010101" charset="-122"/>
                <a:ea typeface="楷体" panose="02010609060101010101" charset="-122"/>
                <a:cs typeface="楷体" panose="02010609060101010101" charset="-122"/>
                <a:sym typeface="微软雅黑" panose="020B0503020204020204" pitchFamily="34" charset="-122"/>
              </a:rPr>
              <a:t>  </a:t>
            </a:r>
            <a:endParaRPr lang="zh-CN" altLang="zh-CN" sz="2665" b="1" dirty="0">
              <a:solidFill>
                <a:srgbClr val="00B0F0"/>
              </a:solidFill>
              <a:latin typeface="楷体" panose="02010609060101010101" charset="-122"/>
              <a:ea typeface="楷体" panose="02010609060101010101" charset="-122"/>
              <a:cs typeface="楷体" panose="02010609060101010101" charset="-122"/>
              <a:sym typeface="微软雅黑" panose="020B0503020204020204" pitchFamily="34" charset="-122"/>
            </a:endParaRPr>
          </a:p>
        </p:txBody>
      </p:sp>
      <p:sp>
        <p:nvSpPr>
          <p:cNvPr id="6" name="矩形 5"/>
          <p:cNvSpPr/>
          <p:nvPr/>
        </p:nvSpPr>
        <p:spPr>
          <a:xfrm>
            <a:off x="309245" y="501015"/>
            <a:ext cx="5801360" cy="5228590"/>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矩形 35"/>
          <p:cNvSpPr/>
          <p:nvPr/>
        </p:nvSpPr>
        <p:spPr>
          <a:xfrm>
            <a:off x="967105" y="6028055"/>
            <a:ext cx="10033635" cy="706755"/>
          </a:xfrm>
          <a:prstGeom prst="rect">
            <a:avLst/>
          </a:prstGeom>
          <a:solidFill>
            <a:srgbClr val="FFC000"/>
          </a:solidFill>
          <a:ln w="12700">
            <a:noFill/>
            <a:prstDash val="lgDash"/>
          </a:ln>
        </p:spPr>
        <p:txBody>
          <a:bodyPr wrap="square">
            <a:spAutoFit/>
          </a:bodyPr>
          <a:p>
            <a:pPr algn="l" fontAlgn="auto">
              <a:lnSpc>
                <a:spcPct val="100000"/>
              </a:lnSpc>
            </a:pPr>
            <a:r>
              <a:rPr lang="zh-CN" sz="4000" b="1" dirty="0">
                <a:latin typeface="华文中宋" panose="02010600040101010101" pitchFamily="2" charset="-122"/>
                <a:ea typeface="华文中宋" panose="02010600040101010101" pitchFamily="2" charset="-122"/>
              </a:rPr>
              <a:t>勇于开拓、创新进取、不怕牺牲、克服困难</a:t>
            </a:r>
            <a:endParaRPr lang="zh-CN" sz="40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3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1524000" y="481377"/>
            <a:ext cx="9144000" cy="6165849"/>
          </a:xfrm>
          <a:prstGeom prst="ellipse">
            <a:avLst/>
          </a:prstGeom>
          <a:gradFill rotWithShape="0">
            <a:gsLst>
              <a:gs pos="0">
                <a:srgbClr val="2F5E76"/>
              </a:gs>
              <a:gs pos="50000">
                <a:srgbClr val="66CCFF"/>
              </a:gs>
              <a:gs pos="100000">
                <a:srgbClr val="2F5E76"/>
              </a:gs>
            </a:gsLst>
            <a:lin ang="0" scaled="1"/>
          </a:gradFill>
          <a:ln w="57150">
            <a:solidFill>
              <a:schemeClr val="bg1"/>
            </a:solidFill>
            <a:round/>
          </a:ln>
        </p:spPr>
        <p:txBody>
          <a:bodyPr wrap="none" anchor="ctr"/>
          <a:lstStyle/>
          <a:p>
            <a:r>
              <a:rPr lang="en-US" altLang="zh-CN" sz="135" b="1">
                <a:solidFill>
                  <a:srgbClr val="0000FF"/>
                </a:solidFill>
                <a:latin typeface="黑体" panose="02010609060101010101" charset="-122"/>
                <a:ea typeface="黑体" panose="02010609060101010101" charset="-122"/>
              </a:rPr>
              <a:t>1519 </a:t>
            </a:r>
            <a:r>
              <a:rPr lang="zh-CN" altLang="zh-CN" sz="135" b="1">
                <a:solidFill>
                  <a:srgbClr val="0000FF"/>
                </a:solidFill>
                <a:latin typeface="黑体" panose="02010609060101010101" charset="-122"/>
                <a:ea typeface="黑体" panose="02010609060101010101" charset="-122"/>
              </a:rPr>
              <a:t>年</a:t>
            </a:r>
            <a:endParaRPr lang="zh-CN" altLang="zh-CN" sz="135">
              <a:solidFill>
                <a:schemeClr val="hlink"/>
              </a:solidFill>
              <a:latin typeface="Garamond" panose="02020404030301010803" pitchFamily="18" charset="0"/>
            </a:endParaRPr>
          </a:p>
        </p:txBody>
      </p:sp>
      <p:sp>
        <p:nvSpPr>
          <p:cNvPr id="52227" name="Freeform 4"/>
          <p:cNvSpPr/>
          <p:nvPr/>
        </p:nvSpPr>
        <p:spPr bwMode="auto">
          <a:xfrm>
            <a:off x="2743200" y="1226444"/>
            <a:ext cx="2233084" cy="3683000"/>
          </a:xfrm>
          <a:custGeom>
            <a:avLst/>
            <a:gdLst>
              <a:gd name="T0" fmla="*/ 2147483647 w 1407"/>
              <a:gd name="T1" fmla="*/ 2147483647 h 2320"/>
              <a:gd name="T2" fmla="*/ 2147483647 w 1407"/>
              <a:gd name="T3" fmla="*/ 2147483647 h 2320"/>
              <a:gd name="T4" fmla="*/ 2147483647 w 1407"/>
              <a:gd name="T5" fmla="*/ 2147483647 h 2320"/>
              <a:gd name="T6" fmla="*/ 2147483647 w 1407"/>
              <a:gd name="T7" fmla="*/ 2147483647 h 2320"/>
              <a:gd name="T8" fmla="*/ 2147483647 w 1407"/>
              <a:gd name="T9" fmla="*/ 2147483647 h 2320"/>
              <a:gd name="T10" fmla="*/ 2147483647 w 1407"/>
              <a:gd name="T11" fmla="*/ 2147483647 h 2320"/>
              <a:gd name="T12" fmla="*/ 2147483647 w 1407"/>
              <a:gd name="T13" fmla="*/ 2147483647 h 2320"/>
              <a:gd name="T14" fmla="*/ 2147483647 w 1407"/>
              <a:gd name="T15" fmla="*/ 2147483647 h 2320"/>
              <a:gd name="T16" fmla="*/ 2147483647 w 1407"/>
              <a:gd name="T17" fmla="*/ 2147483647 h 2320"/>
              <a:gd name="T18" fmla="*/ 2147483647 w 1407"/>
              <a:gd name="T19" fmla="*/ 2147483647 h 2320"/>
              <a:gd name="T20" fmla="*/ 2147483647 w 1407"/>
              <a:gd name="T21" fmla="*/ 2147483647 h 2320"/>
              <a:gd name="T22" fmla="*/ 2147483647 w 1407"/>
              <a:gd name="T23" fmla="*/ 2147483647 h 2320"/>
              <a:gd name="T24" fmla="*/ 2147483647 w 1407"/>
              <a:gd name="T25" fmla="*/ 2147483647 h 2320"/>
              <a:gd name="T26" fmla="*/ 2147483647 w 1407"/>
              <a:gd name="T27" fmla="*/ 2147483647 h 2320"/>
              <a:gd name="T28" fmla="*/ 2147483647 w 1407"/>
              <a:gd name="T29" fmla="*/ 2147483647 h 2320"/>
              <a:gd name="T30" fmla="*/ 2147483647 w 1407"/>
              <a:gd name="T31" fmla="*/ 2147483647 h 2320"/>
              <a:gd name="T32" fmla="*/ 2147483647 w 1407"/>
              <a:gd name="T33" fmla="*/ 2147483647 h 2320"/>
              <a:gd name="T34" fmla="*/ 2147483647 w 1407"/>
              <a:gd name="T35" fmla="*/ 2147483647 h 2320"/>
              <a:gd name="T36" fmla="*/ 2147483647 w 1407"/>
              <a:gd name="T37" fmla="*/ 2147483647 h 2320"/>
              <a:gd name="T38" fmla="*/ 2147483647 w 1407"/>
              <a:gd name="T39" fmla="*/ 2147483647 h 2320"/>
              <a:gd name="T40" fmla="*/ 2147483647 w 1407"/>
              <a:gd name="T41" fmla="*/ 2147483647 h 2320"/>
              <a:gd name="T42" fmla="*/ 2147483647 w 1407"/>
              <a:gd name="T43" fmla="*/ 2147483647 h 2320"/>
              <a:gd name="T44" fmla="*/ 2147483647 w 1407"/>
              <a:gd name="T45" fmla="*/ 2147483647 h 2320"/>
              <a:gd name="T46" fmla="*/ 2147483647 w 1407"/>
              <a:gd name="T47" fmla="*/ 2147483647 h 2320"/>
              <a:gd name="T48" fmla="*/ 2147483647 w 1407"/>
              <a:gd name="T49" fmla="*/ 2147483647 h 2320"/>
              <a:gd name="T50" fmla="*/ 2147483647 w 1407"/>
              <a:gd name="T51" fmla="*/ 2147483647 h 2320"/>
              <a:gd name="T52" fmla="*/ 2147483647 w 1407"/>
              <a:gd name="T53" fmla="*/ 2147483647 h 2320"/>
              <a:gd name="T54" fmla="*/ 2147483647 w 1407"/>
              <a:gd name="T55" fmla="*/ 2147483647 h 2320"/>
              <a:gd name="T56" fmla="*/ 2147483647 w 1407"/>
              <a:gd name="T57" fmla="*/ 2147483647 h 2320"/>
              <a:gd name="T58" fmla="*/ 2147483647 w 1407"/>
              <a:gd name="T59" fmla="*/ 2147483647 h 2320"/>
              <a:gd name="T60" fmla="*/ 2147483647 w 1407"/>
              <a:gd name="T61" fmla="*/ 2147483647 h 2320"/>
              <a:gd name="T62" fmla="*/ 2147483647 w 1407"/>
              <a:gd name="T63" fmla="*/ 2147483647 h 2320"/>
              <a:gd name="T64" fmla="*/ 2147483647 w 1407"/>
              <a:gd name="T65" fmla="*/ 2147483647 h 2320"/>
              <a:gd name="T66" fmla="*/ 2147483647 w 1407"/>
              <a:gd name="T67" fmla="*/ 2147483647 h 2320"/>
              <a:gd name="T68" fmla="*/ 2147483647 w 1407"/>
              <a:gd name="T69" fmla="*/ 2147483647 h 2320"/>
              <a:gd name="T70" fmla="*/ 2147483647 w 1407"/>
              <a:gd name="T71" fmla="*/ 2147483647 h 2320"/>
              <a:gd name="T72" fmla="*/ 2147483647 w 1407"/>
              <a:gd name="T73" fmla="*/ 2147483647 h 2320"/>
              <a:gd name="T74" fmla="*/ 2147483647 w 1407"/>
              <a:gd name="T75" fmla="*/ 2147483647 h 2320"/>
              <a:gd name="T76" fmla="*/ 2147483647 w 1407"/>
              <a:gd name="T77" fmla="*/ 2147483647 h 2320"/>
              <a:gd name="T78" fmla="*/ 2147483647 w 1407"/>
              <a:gd name="T79" fmla="*/ 2147483647 h 2320"/>
              <a:gd name="T80" fmla="*/ 2147483647 w 1407"/>
              <a:gd name="T81" fmla="*/ 2147483647 h 2320"/>
              <a:gd name="T82" fmla="*/ 2147483647 w 1407"/>
              <a:gd name="T83" fmla="*/ 2147483647 h 2320"/>
              <a:gd name="T84" fmla="*/ 2147483647 w 1407"/>
              <a:gd name="T85" fmla="*/ 2147483647 h 2320"/>
              <a:gd name="T86" fmla="*/ 2147483647 w 1407"/>
              <a:gd name="T87" fmla="*/ 2147483647 h 2320"/>
              <a:gd name="T88" fmla="*/ 2147483647 w 1407"/>
              <a:gd name="T89" fmla="*/ 2147483647 h 2320"/>
              <a:gd name="T90" fmla="*/ 2147483647 w 1407"/>
              <a:gd name="T91" fmla="*/ 2147483647 h 2320"/>
              <a:gd name="T92" fmla="*/ 2147483647 w 1407"/>
              <a:gd name="T93" fmla="*/ 2147483647 h 2320"/>
              <a:gd name="T94" fmla="*/ 2147483647 w 1407"/>
              <a:gd name="T95" fmla="*/ 2147483647 h 2320"/>
              <a:gd name="T96" fmla="*/ 2147483647 w 1407"/>
              <a:gd name="T97" fmla="*/ 2147483647 h 2320"/>
              <a:gd name="T98" fmla="*/ 2147483647 w 1407"/>
              <a:gd name="T99" fmla="*/ 2147483647 h 2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07" h="2320">
                <a:moveTo>
                  <a:pt x="243" y="85"/>
                </a:moveTo>
                <a:cubicBezTo>
                  <a:pt x="187" y="105"/>
                  <a:pt x="208" y="124"/>
                  <a:pt x="151" y="143"/>
                </a:cubicBezTo>
                <a:cubicBezTo>
                  <a:pt x="119" y="190"/>
                  <a:pt x="90" y="187"/>
                  <a:pt x="59" y="235"/>
                </a:cubicBezTo>
                <a:cubicBezTo>
                  <a:pt x="157" y="266"/>
                  <a:pt x="0" y="221"/>
                  <a:pt x="209" y="235"/>
                </a:cubicBezTo>
                <a:cubicBezTo>
                  <a:pt x="233" y="237"/>
                  <a:pt x="258" y="245"/>
                  <a:pt x="278" y="258"/>
                </a:cubicBezTo>
                <a:cubicBezTo>
                  <a:pt x="301" y="273"/>
                  <a:pt x="347" y="304"/>
                  <a:pt x="347" y="304"/>
                </a:cubicBezTo>
                <a:cubicBezTo>
                  <a:pt x="369" y="369"/>
                  <a:pt x="361" y="417"/>
                  <a:pt x="313" y="465"/>
                </a:cubicBezTo>
                <a:cubicBezTo>
                  <a:pt x="283" y="552"/>
                  <a:pt x="269" y="560"/>
                  <a:pt x="301" y="673"/>
                </a:cubicBezTo>
                <a:cubicBezTo>
                  <a:pt x="308" y="700"/>
                  <a:pt x="347" y="742"/>
                  <a:pt x="347" y="742"/>
                </a:cubicBezTo>
                <a:cubicBezTo>
                  <a:pt x="336" y="750"/>
                  <a:pt x="322" y="754"/>
                  <a:pt x="313" y="765"/>
                </a:cubicBezTo>
                <a:cubicBezTo>
                  <a:pt x="284" y="801"/>
                  <a:pt x="324" y="834"/>
                  <a:pt x="336" y="869"/>
                </a:cubicBezTo>
                <a:cubicBezTo>
                  <a:pt x="351" y="821"/>
                  <a:pt x="332" y="813"/>
                  <a:pt x="347" y="765"/>
                </a:cubicBezTo>
                <a:cubicBezTo>
                  <a:pt x="417" y="811"/>
                  <a:pt x="372" y="769"/>
                  <a:pt x="393" y="903"/>
                </a:cubicBezTo>
                <a:cubicBezTo>
                  <a:pt x="398" y="934"/>
                  <a:pt x="411" y="947"/>
                  <a:pt x="428" y="972"/>
                </a:cubicBezTo>
                <a:cubicBezTo>
                  <a:pt x="432" y="984"/>
                  <a:pt x="430" y="998"/>
                  <a:pt x="439" y="1007"/>
                </a:cubicBezTo>
                <a:cubicBezTo>
                  <a:pt x="458" y="1027"/>
                  <a:pt x="508" y="1053"/>
                  <a:pt x="508" y="1053"/>
                </a:cubicBezTo>
                <a:cubicBezTo>
                  <a:pt x="527" y="1049"/>
                  <a:pt x="547" y="1036"/>
                  <a:pt x="566" y="1041"/>
                </a:cubicBezTo>
                <a:cubicBezTo>
                  <a:pt x="582" y="1045"/>
                  <a:pt x="588" y="1066"/>
                  <a:pt x="601" y="1076"/>
                </a:cubicBezTo>
                <a:cubicBezTo>
                  <a:pt x="615" y="1086"/>
                  <a:pt x="632" y="1091"/>
                  <a:pt x="647" y="1099"/>
                </a:cubicBezTo>
                <a:cubicBezTo>
                  <a:pt x="670" y="1133"/>
                  <a:pt x="691" y="1152"/>
                  <a:pt x="704" y="1191"/>
                </a:cubicBezTo>
                <a:cubicBezTo>
                  <a:pt x="742" y="1185"/>
                  <a:pt x="786" y="1157"/>
                  <a:pt x="796" y="1214"/>
                </a:cubicBezTo>
                <a:cubicBezTo>
                  <a:pt x="800" y="1239"/>
                  <a:pt x="770" y="1265"/>
                  <a:pt x="762" y="1283"/>
                </a:cubicBezTo>
                <a:cubicBezTo>
                  <a:pt x="752" y="1305"/>
                  <a:pt x="739" y="1352"/>
                  <a:pt x="739" y="1352"/>
                </a:cubicBezTo>
                <a:cubicBezTo>
                  <a:pt x="740" y="1363"/>
                  <a:pt x="753" y="1505"/>
                  <a:pt x="773" y="1525"/>
                </a:cubicBezTo>
                <a:cubicBezTo>
                  <a:pt x="793" y="1545"/>
                  <a:pt x="842" y="1571"/>
                  <a:pt x="842" y="1571"/>
                </a:cubicBezTo>
                <a:cubicBezTo>
                  <a:pt x="878" y="1626"/>
                  <a:pt x="860" y="1593"/>
                  <a:pt x="889" y="1675"/>
                </a:cubicBezTo>
                <a:cubicBezTo>
                  <a:pt x="904" y="1718"/>
                  <a:pt x="958" y="1736"/>
                  <a:pt x="992" y="1767"/>
                </a:cubicBezTo>
                <a:cubicBezTo>
                  <a:pt x="970" y="1857"/>
                  <a:pt x="996" y="1773"/>
                  <a:pt x="958" y="1848"/>
                </a:cubicBezTo>
                <a:cubicBezTo>
                  <a:pt x="942" y="1879"/>
                  <a:pt x="935" y="1918"/>
                  <a:pt x="923" y="1951"/>
                </a:cubicBezTo>
                <a:cubicBezTo>
                  <a:pt x="949" y="2056"/>
                  <a:pt x="967" y="2150"/>
                  <a:pt x="1027" y="2239"/>
                </a:cubicBezTo>
                <a:cubicBezTo>
                  <a:pt x="1031" y="2254"/>
                  <a:pt x="1030" y="2271"/>
                  <a:pt x="1038" y="2285"/>
                </a:cubicBezTo>
                <a:cubicBezTo>
                  <a:pt x="1046" y="2299"/>
                  <a:pt x="1057" y="2320"/>
                  <a:pt x="1073" y="2320"/>
                </a:cubicBezTo>
                <a:cubicBezTo>
                  <a:pt x="1085" y="2320"/>
                  <a:pt x="1065" y="2297"/>
                  <a:pt x="1061" y="2285"/>
                </a:cubicBezTo>
                <a:cubicBezTo>
                  <a:pt x="1073" y="2277"/>
                  <a:pt x="1087" y="2273"/>
                  <a:pt x="1096" y="2262"/>
                </a:cubicBezTo>
                <a:cubicBezTo>
                  <a:pt x="1121" y="2231"/>
                  <a:pt x="1092" y="2179"/>
                  <a:pt x="1084" y="2147"/>
                </a:cubicBezTo>
                <a:cubicBezTo>
                  <a:pt x="1094" y="2101"/>
                  <a:pt x="1098" y="2058"/>
                  <a:pt x="1130" y="2021"/>
                </a:cubicBezTo>
                <a:cubicBezTo>
                  <a:pt x="1144" y="2004"/>
                  <a:pt x="1177" y="1974"/>
                  <a:pt x="1177" y="1974"/>
                </a:cubicBezTo>
                <a:cubicBezTo>
                  <a:pt x="1197" y="1913"/>
                  <a:pt x="1210" y="1855"/>
                  <a:pt x="1246" y="1802"/>
                </a:cubicBezTo>
                <a:cubicBezTo>
                  <a:pt x="1270" y="1724"/>
                  <a:pt x="1236" y="1807"/>
                  <a:pt x="1292" y="1744"/>
                </a:cubicBezTo>
                <a:cubicBezTo>
                  <a:pt x="1310" y="1723"/>
                  <a:pt x="1338" y="1675"/>
                  <a:pt x="1338" y="1675"/>
                </a:cubicBezTo>
                <a:cubicBezTo>
                  <a:pt x="1360" y="1606"/>
                  <a:pt x="1383" y="1537"/>
                  <a:pt x="1407" y="1468"/>
                </a:cubicBezTo>
                <a:cubicBezTo>
                  <a:pt x="1386" y="1406"/>
                  <a:pt x="1356" y="1409"/>
                  <a:pt x="1292" y="1398"/>
                </a:cubicBezTo>
                <a:cubicBezTo>
                  <a:pt x="1255" y="1362"/>
                  <a:pt x="1219" y="1358"/>
                  <a:pt x="1188" y="1318"/>
                </a:cubicBezTo>
                <a:cubicBezTo>
                  <a:pt x="1124" y="1237"/>
                  <a:pt x="1159" y="1248"/>
                  <a:pt x="1061" y="1214"/>
                </a:cubicBezTo>
                <a:cubicBezTo>
                  <a:pt x="1019" y="1172"/>
                  <a:pt x="1001" y="1174"/>
                  <a:pt x="946" y="1157"/>
                </a:cubicBezTo>
                <a:cubicBezTo>
                  <a:pt x="923" y="1150"/>
                  <a:pt x="877" y="1133"/>
                  <a:pt x="877" y="1133"/>
                </a:cubicBezTo>
                <a:cubicBezTo>
                  <a:pt x="854" y="1137"/>
                  <a:pt x="828" y="1133"/>
                  <a:pt x="808" y="1145"/>
                </a:cubicBezTo>
                <a:cubicBezTo>
                  <a:pt x="797" y="1151"/>
                  <a:pt x="808" y="1177"/>
                  <a:pt x="796" y="1180"/>
                </a:cubicBezTo>
                <a:cubicBezTo>
                  <a:pt x="783" y="1183"/>
                  <a:pt x="774" y="1163"/>
                  <a:pt x="762" y="1157"/>
                </a:cubicBezTo>
                <a:cubicBezTo>
                  <a:pt x="751" y="1151"/>
                  <a:pt x="739" y="1149"/>
                  <a:pt x="727" y="1145"/>
                </a:cubicBezTo>
                <a:cubicBezTo>
                  <a:pt x="718" y="1115"/>
                  <a:pt x="726" y="1075"/>
                  <a:pt x="704" y="1053"/>
                </a:cubicBezTo>
                <a:cubicBezTo>
                  <a:pt x="690" y="1039"/>
                  <a:pt x="666" y="1045"/>
                  <a:pt x="647" y="1041"/>
                </a:cubicBezTo>
                <a:cubicBezTo>
                  <a:pt x="651" y="1022"/>
                  <a:pt x="658" y="1003"/>
                  <a:pt x="658" y="984"/>
                </a:cubicBezTo>
                <a:cubicBezTo>
                  <a:pt x="658" y="972"/>
                  <a:pt x="659" y="951"/>
                  <a:pt x="647" y="949"/>
                </a:cubicBezTo>
                <a:cubicBezTo>
                  <a:pt x="623" y="945"/>
                  <a:pt x="577" y="972"/>
                  <a:pt x="577" y="972"/>
                </a:cubicBezTo>
                <a:cubicBezTo>
                  <a:pt x="562" y="968"/>
                  <a:pt x="543" y="971"/>
                  <a:pt x="531" y="961"/>
                </a:cubicBezTo>
                <a:cubicBezTo>
                  <a:pt x="512" y="946"/>
                  <a:pt x="522" y="893"/>
                  <a:pt x="531" y="880"/>
                </a:cubicBezTo>
                <a:cubicBezTo>
                  <a:pt x="550" y="853"/>
                  <a:pt x="583" y="838"/>
                  <a:pt x="601" y="811"/>
                </a:cubicBezTo>
                <a:cubicBezTo>
                  <a:pt x="609" y="799"/>
                  <a:pt x="616" y="788"/>
                  <a:pt x="624" y="776"/>
                </a:cubicBezTo>
                <a:cubicBezTo>
                  <a:pt x="643" y="780"/>
                  <a:pt x="665" y="778"/>
                  <a:pt x="681" y="788"/>
                </a:cubicBezTo>
                <a:cubicBezTo>
                  <a:pt x="708" y="806"/>
                  <a:pt x="750" y="857"/>
                  <a:pt x="750" y="857"/>
                </a:cubicBezTo>
                <a:cubicBezTo>
                  <a:pt x="754" y="845"/>
                  <a:pt x="762" y="834"/>
                  <a:pt x="762" y="822"/>
                </a:cubicBezTo>
                <a:cubicBezTo>
                  <a:pt x="762" y="814"/>
                  <a:pt x="733" y="753"/>
                  <a:pt x="762" y="742"/>
                </a:cubicBezTo>
                <a:cubicBezTo>
                  <a:pt x="794" y="729"/>
                  <a:pt x="831" y="734"/>
                  <a:pt x="865" y="730"/>
                </a:cubicBezTo>
                <a:cubicBezTo>
                  <a:pt x="908" y="689"/>
                  <a:pt x="916" y="625"/>
                  <a:pt x="935" y="569"/>
                </a:cubicBezTo>
                <a:cubicBezTo>
                  <a:pt x="939" y="558"/>
                  <a:pt x="958" y="561"/>
                  <a:pt x="969" y="557"/>
                </a:cubicBezTo>
                <a:cubicBezTo>
                  <a:pt x="981" y="546"/>
                  <a:pt x="989" y="528"/>
                  <a:pt x="1004" y="523"/>
                </a:cubicBezTo>
                <a:cubicBezTo>
                  <a:pt x="1015" y="519"/>
                  <a:pt x="1026" y="534"/>
                  <a:pt x="1038" y="534"/>
                </a:cubicBezTo>
                <a:cubicBezTo>
                  <a:pt x="1061" y="534"/>
                  <a:pt x="1084" y="527"/>
                  <a:pt x="1107" y="523"/>
                </a:cubicBezTo>
                <a:cubicBezTo>
                  <a:pt x="1115" y="511"/>
                  <a:pt x="1124" y="501"/>
                  <a:pt x="1130" y="488"/>
                </a:cubicBezTo>
                <a:cubicBezTo>
                  <a:pt x="1136" y="473"/>
                  <a:pt x="1128" y="450"/>
                  <a:pt x="1142" y="442"/>
                </a:cubicBezTo>
                <a:cubicBezTo>
                  <a:pt x="1156" y="434"/>
                  <a:pt x="1173" y="450"/>
                  <a:pt x="1188" y="454"/>
                </a:cubicBezTo>
                <a:cubicBezTo>
                  <a:pt x="1191" y="456"/>
                  <a:pt x="1259" y="517"/>
                  <a:pt x="1246" y="442"/>
                </a:cubicBezTo>
                <a:cubicBezTo>
                  <a:pt x="1243" y="426"/>
                  <a:pt x="1223" y="419"/>
                  <a:pt x="1211" y="408"/>
                </a:cubicBezTo>
                <a:cubicBezTo>
                  <a:pt x="1226" y="350"/>
                  <a:pt x="1243" y="313"/>
                  <a:pt x="1200" y="246"/>
                </a:cubicBezTo>
                <a:cubicBezTo>
                  <a:pt x="1189" y="229"/>
                  <a:pt x="1161" y="239"/>
                  <a:pt x="1142" y="235"/>
                </a:cubicBezTo>
                <a:cubicBezTo>
                  <a:pt x="1072" y="257"/>
                  <a:pt x="1134" y="250"/>
                  <a:pt x="1096" y="212"/>
                </a:cubicBezTo>
                <a:cubicBezTo>
                  <a:pt x="1087" y="203"/>
                  <a:pt x="1073" y="204"/>
                  <a:pt x="1061" y="200"/>
                </a:cubicBezTo>
                <a:cubicBezTo>
                  <a:pt x="1050" y="204"/>
                  <a:pt x="1030" y="200"/>
                  <a:pt x="1027" y="212"/>
                </a:cubicBezTo>
                <a:cubicBezTo>
                  <a:pt x="1016" y="251"/>
                  <a:pt x="1060" y="289"/>
                  <a:pt x="1027" y="327"/>
                </a:cubicBezTo>
                <a:cubicBezTo>
                  <a:pt x="1009" y="348"/>
                  <a:pt x="958" y="373"/>
                  <a:pt x="958" y="373"/>
                </a:cubicBezTo>
                <a:cubicBezTo>
                  <a:pt x="856" y="306"/>
                  <a:pt x="976" y="395"/>
                  <a:pt x="912" y="316"/>
                </a:cubicBezTo>
                <a:cubicBezTo>
                  <a:pt x="896" y="296"/>
                  <a:pt x="864" y="289"/>
                  <a:pt x="842" y="281"/>
                </a:cubicBezTo>
                <a:cubicBezTo>
                  <a:pt x="838" y="269"/>
                  <a:pt x="826" y="257"/>
                  <a:pt x="831" y="246"/>
                </a:cubicBezTo>
                <a:cubicBezTo>
                  <a:pt x="840" y="224"/>
                  <a:pt x="934" y="200"/>
                  <a:pt x="935" y="200"/>
                </a:cubicBezTo>
                <a:cubicBezTo>
                  <a:pt x="946" y="196"/>
                  <a:pt x="958" y="193"/>
                  <a:pt x="969" y="189"/>
                </a:cubicBezTo>
                <a:cubicBezTo>
                  <a:pt x="981" y="185"/>
                  <a:pt x="1004" y="177"/>
                  <a:pt x="1004" y="177"/>
                </a:cubicBezTo>
                <a:cubicBezTo>
                  <a:pt x="1010" y="168"/>
                  <a:pt x="1044" y="124"/>
                  <a:pt x="1038" y="108"/>
                </a:cubicBezTo>
                <a:cubicBezTo>
                  <a:pt x="1033" y="95"/>
                  <a:pt x="1015" y="93"/>
                  <a:pt x="1004" y="85"/>
                </a:cubicBezTo>
                <a:cubicBezTo>
                  <a:pt x="909" y="117"/>
                  <a:pt x="959" y="104"/>
                  <a:pt x="854" y="120"/>
                </a:cubicBezTo>
                <a:cubicBezTo>
                  <a:pt x="842" y="124"/>
                  <a:pt x="830" y="136"/>
                  <a:pt x="819" y="131"/>
                </a:cubicBezTo>
                <a:cubicBezTo>
                  <a:pt x="808" y="126"/>
                  <a:pt x="801" y="106"/>
                  <a:pt x="808" y="97"/>
                </a:cubicBezTo>
                <a:cubicBezTo>
                  <a:pt x="818" y="84"/>
                  <a:pt x="839" y="89"/>
                  <a:pt x="854" y="85"/>
                </a:cubicBezTo>
                <a:cubicBezTo>
                  <a:pt x="824" y="0"/>
                  <a:pt x="765" y="54"/>
                  <a:pt x="693" y="5"/>
                </a:cubicBezTo>
                <a:cubicBezTo>
                  <a:pt x="689" y="16"/>
                  <a:pt x="677" y="28"/>
                  <a:pt x="681" y="39"/>
                </a:cubicBezTo>
                <a:cubicBezTo>
                  <a:pt x="687" y="55"/>
                  <a:pt x="736" y="69"/>
                  <a:pt x="750" y="74"/>
                </a:cubicBezTo>
                <a:cubicBezTo>
                  <a:pt x="698" y="109"/>
                  <a:pt x="691" y="92"/>
                  <a:pt x="635" y="74"/>
                </a:cubicBezTo>
                <a:cubicBezTo>
                  <a:pt x="500" y="92"/>
                  <a:pt x="367" y="69"/>
                  <a:pt x="232" y="85"/>
                </a:cubicBezTo>
                <a:cubicBezTo>
                  <a:pt x="217" y="108"/>
                  <a:pt x="201" y="131"/>
                  <a:pt x="186" y="154"/>
                </a:cubicBezTo>
                <a:cubicBezTo>
                  <a:pt x="179" y="164"/>
                  <a:pt x="162" y="160"/>
                  <a:pt x="151" y="166"/>
                </a:cubicBezTo>
                <a:cubicBezTo>
                  <a:pt x="142" y="172"/>
                  <a:pt x="136" y="181"/>
                  <a:pt x="128" y="189"/>
                </a:cubicBezTo>
              </a:path>
            </a:pathLst>
          </a:custGeom>
          <a:noFill/>
          <a:ln w="57150" cap="flat" cmpd="sng">
            <a:solidFill>
              <a:srgbClr val="FFCC00"/>
            </a:solidFill>
            <a:prstDash val="solid"/>
            <a:round/>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52228" name="Freeform 5"/>
          <p:cNvSpPr/>
          <p:nvPr/>
        </p:nvSpPr>
        <p:spPr bwMode="auto">
          <a:xfrm>
            <a:off x="4715933" y="961860"/>
            <a:ext cx="1051984" cy="556684"/>
          </a:xfrm>
          <a:custGeom>
            <a:avLst/>
            <a:gdLst>
              <a:gd name="T0" fmla="*/ 2147483647 w 662"/>
              <a:gd name="T1" fmla="*/ 2147483647 h 351"/>
              <a:gd name="T2" fmla="*/ 2147483647 w 662"/>
              <a:gd name="T3" fmla="*/ 2147483647 h 351"/>
              <a:gd name="T4" fmla="*/ 2147483647 w 662"/>
              <a:gd name="T5" fmla="*/ 2147483647 h 351"/>
              <a:gd name="T6" fmla="*/ 2147483647 w 662"/>
              <a:gd name="T7" fmla="*/ 2147483647 h 351"/>
              <a:gd name="T8" fmla="*/ 2147483647 w 662"/>
              <a:gd name="T9" fmla="*/ 2147483647 h 351"/>
              <a:gd name="T10" fmla="*/ 2147483647 w 662"/>
              <a:gd name="T11" fmla="*/ 2147483647 h 351"/>
              <a:gd name="T12" fmla="*/ 2147483647 w 662"/>
              <a:gd name="T13" fmla="*/ 2147483647 h 351"/>
              <a:gd name="T14" fmla="*/ 2147483647 w 662"/>
              <a:gd name="T15" fmla="*/ 2147483647 h 351"/>
              <a:gd name="T16" fmla="*/ 2147483647 w 662"/>
              <a:gd name="T17" fmla="*/ 2147483647 h 351"/>
              <a:gd name="T18" fmla="*/ 2147483647 w 662"/>
              <a:gd name="T19" fmla="*/ 2147483647 h 351"/>
              <a:gd name="T20" fmla="*/ 2147483647 w 662"/>
              <a:gd name="T21" fmla="*/ 2147483647 h 351"/>
              <a:gd name="T22" fmla="*/ 2147483647 w 662"/>
              <a:gd name="T23" fmla="*/ 2147483647 h 351"/>
              <a:gd name="T24" fmla="*/ 2147483647 w 662"/>
              <a:gd name="T25" fmla="*/ 2147483647 h 351"/>
              <a:gd name="T26" fmla="*/ 2147483647 w 662"/>
              <a:gd name="T27" fmla="*/ 2147483647 h 351"/>
              <a:gd name="T28" fmla="*/ 2147483647 w 662"/>
              <a:gd name="T29" fmla="*/ 2147483647 h 351"/>
              <a:gd name="T30" fmla="*/ 2147483647 w 662"/>
              <a:gd name="T31" fmla="*/ 2147483647 h 351"/>
              <a:gd name="T32" fmla="*/ 2147483647 w 662"/>
              <a:gd name="T33" fmla="*/ 2147483647 h 3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2" h="351">
                <a:moveTo>
                  <a:pt x="63" y="49"/>
                </a:moveTo>
                <a:cubicBezTo>
                  <a:pt x="99" y="61"/>
                  <a:pt x="107" y="58"/>
                  <a:pt x="132" y="95"/>
                </a:cubicBezTo>
                <a:cubicBezTo>
                  <a:pt x="139" y="105"/>
                  <a:pt x="133" y="123"/>
                  <a:pt x="143" y="130"/>
                </a:cubicBezTo>
                <a:cubicBezTo>
                  <a:pt x="159" y="141"/>
                  <a:pt x="182" y="137"/>
                  <a:pt x="201" y="141"/>
                </a:cubicBezTo>
                <a:cubicBezTo>
                  <a:pt x="231" y="186"/>
                  <a:pt x="240" y="202"/>
                  <a:pt x="224" y="256"/>
                </a:cubicBezTo>
                <a:cubicBezTo>
                  <a:pt x="217" y="279"/>
                  <a:pt x="201" y="325"/>
                  <a:pt x="201" y="325"/>
                </a:cubicBezTo>
                <a:cubicBezTo>
                  <a:pt x="212" y="333"/>
                  <a:pt x="222" y="351"/>
                  <a:pt x="235" y="348"/>
                </a:cubicBezTo>
                <a:cubicBezTo>
                  <a:pt x="262" y="342"/>
                  <a:pt x="305" y="302"/>
                  <a:pt x="305" y="302"/>
                </a:cubicBezTo>
                <a:cubicBezTo>
                  <a:pt x="335" y="258"/>
                  <a:pt x="347" y="251"/>
                  <a:pt x="397" y="268"/>
                </a:cubicBezTo>
                <a:cubicBezTo>
                  <a:pt x="470" y="249"/>
                  <a:pt x="434" y="269"/>
                  <a:pt x="489" y="187"/>
                </a:cubicBezTo>
                <a:cubicBezTo>
                  <a:pt x="499" y="173"/>
                  <a:pt x="521" y="174"/>
                  <a:pt x="535" y="164"/>
                </a:cubicBezTo>
                <a:cubicBezTo>
                  <a:pt x="548" y="155"/>
                  <a:pt x="558" y="141"/>
                  <a:pt x="569" y="130"/>
                </a:cubicBezTo>
                <a:cubicBezTo>
                  <a:pt x="587" y="76"/>
                  <a:pt x="607" y="62"/>
                  <a:pt x="662" y="49"/>
                </a:cubicBezTo>
                <a:cubicBezTo>
                  <a:pt x="565" y="13"/>
                  <a:pt x="532" y="0"/>
                  <a:pt x="431" y="14"/>
                </a:cubicBezTo>
                <a:cubicBezTo>
                  <a:pt x="323" y="68"/>
                  <a:pt x="426" y="26"/>
                  <a:pt x="201" y="26"/>
                </a:cubicBezTo>
                <a:cubicBezTo>
                  <a:pt x="155" y="26"/>
                  <a:pt x="109" y="33"/>
                  <a:pt x="63" y="37"/>
                </a:cubicBezTo>
                <a:cubicBezTo>
                  <a:pt x="3" y="67"/>
                  <a:pt x="0" y="64"/>
                  <a:pt x="63" y="49"/>
                </a:cubicBezTo>
                <a:close/>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29" name="Freeform 6"/>
          <p:cNvSpPr/>
          <p:nvPr/>
        </p:nvSpPr>
        <p:spPr bwMode="auto">
          <a:xfrm>
            <a:off x="8417984" y="3639444"/>
            <a:ext cx="859367" cy="827616"/>
          </a:xfrm>
          <a:custGeom>
            <a:avLst/>
            <a:gdLst>
              <a:gd name="T0" fmla="*/ 2147483647 w 542"/>
              <a:gd name="T1" fmla="*/ 2147483647 h 521"/>
              <a:gd name="T2" fmla="*/ 2147483647 w 542"/>
              <a:gd name="T3" fmla="*/ 2147483647 h 521"/>
              <a:gd name="T4" fmla="*/ 2147483647 w 542"/>
              <a:gd name="T5" fmla="*/ 2147483647 h 521"/>
              <a:gd name="T6" fmla="*/ 2147483647 w 542"/>
              <a:gd name="T7" fmla="*/ 2147483647 h 521"/>
              <a:gd name="T8" fmla="*/ 2147483647 w 542"/>
              <a:gd name="T9" fmla="*/ 2147483647 h 521"/>
              <a:gd name="T10" fmla="*/ 2147483647 w 542"/>
              <a:gd name="T11" fmla="*/ 2147483647 h 521"/>
              <a:gd name="T12" fmla="*/ 2147483647 w 542"/>
              <a:gd name="T13" fmla="*/ 2147483647 h 521"/>
              <a:gd name="T14" fmla="*/ 2147483647 w 542"/>
              <a:gd name="T15" fmla="*/ 2147483647 h 521"/>
              <a:gd name="T16" fmla="*/ 2147483647 w 542"/>
              <a:gd name="T17" fmla="*/ 2147483647 h 521"/>
              <a:gd name="T18" fmla="*/ 2147483647 w 542"/>
              <a:gd name="T19" fmla="*/ 2147483647 h 521"/>
              <a:gd name="T20" fmla="*/ 2147483647 w 542"/>
              <a:gd name="T21" fmla="*/ 2147483647 h 521"/>
              <a:gd name="T22" fmla="*/ 2147483647 w 542"/>
              <a:gd name="T23" fmla="*/ 2147483647 h 521"/>
              <a:gd name="T24" fmla="*/ 2147483647 w 542"/>
              <a:gd name="T25" fmla="*/ 2147483647 h 521"/>
              <a:gd name="T26" fmla="*/ 2147483647 w 542"/>
              <a:gd name="T27" fmla="*/ 2147483647 h 521"/>
              <a:gd name="T28" fmla="*/ 2147483647 w 542"/>
              <a:gd name="T29" fmla="*/ 2147483647 h 521"/>
              <a:gd name="T30" fmla="*/ 2147483647 w 542"/>
              <a:gd name="T31" fmla="*/ 2147483647 h 521"/>
              <a:gd name="T32" fmla="*/ 2147483647 w 542"/>
              <a:gd name="T33" fmla="*/ 2147483647 h 521"/>
              <a:gd name="T34" fmla="*/ 2147483647 w 542"/>
              <a:gd name="T35" fmla="*/ 2147483647 h 521"/>
              <a:gd name="T36" fmla="*/ 2147483647 w 542"/>
              <a:gd name="T37" fmla="*/ 2147483647 h 521"/>
              <a:gd name="T38" fmla="*/ 2147483647 w 542"/>
              <a:gd name="T39" fmla="*/ 2147483647 h 521"/>
              <a:gd name="T40" fmla="*/ 2147483647 w 542"/>
              <a:gd name="T41" fmla="*/ 2147483647 h 521"/>
              <a:gd name="T42" fmla="*/ 2147483647 w 542"/>
              <a:gd name="T43" fmla="*/ 2147483647 h 521"/>
              <a:gd name="T44" fmla="*/ 2147483647 w 542"/>
              <a:gd name="T45" fmla="*/ 2147483647 h 521"/>
              <a:gd name="T46" fmla="*/ 2147483647 w 542"/>
              <a:gd name="T47" fmla="*/ 2147483647 h 521"/>
              <a:gd name="T48" fmla="*/ 2147483647 w 542"/>
              <a:gd name="T49" fmla="*/ 2147483647 h 521"/>
              <a:gd name="T50" fmla="*/ 2147483647 w 542"/>
              <a:gd name="T51" fmla="*/ 2147483647 h 5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2" h="521">
                <a:moveTo>
                  <a:pt x="278" y="21"/>
                </a:moveTo>
                <a:cubicBezTo>
                  <a:pt x="262" y="67"/>
                  <a:pt x="241" y="74"/>
                  <a:pt x="197" y="90"/>
                </a:cubicBezTo>
                <a:cubicBezTo>
                  <a:pt x="181" y="86"/>
                  <a:pt x="133" y="64"/>
                  <a:pt x="116" y="90"/>
                </a:cubicBezTo>
                <a:cubicBezTo>
                  <a:pt x="105" y="106"/>
                  <a:pt x="112" y="129"/>
                  <a:pt x="105" y="147"/>
                </a:cubicBezTo>
                <a:cubicBezTo>
                  <a:pt x="94" y="173"/>
                  <a:pt x="70" y="175"/>
                  <a:pt x="47" y="182"/>
                </a:cubicBezTo>
                <a:cubicBezTo>
                  <a:pt x="36" y="190"/>
                  <a:pt x="16" y="192"/>
                  <a:pt x="13" y="205"/>
                </a:cubicBezTo>
                <a:cubicBezTo>
                  <a:pt x="0" y="262"/>
                  <a:pt x="22" y="282"/>
                  <a:pt x="47" y="320"/>
                </a:cubicBezTo>
                <a:cubicBezTo>
                  <a:pt x="43" y="347"/>
                  <a:pt x="18" y="381"/>
                  <a:pt x="36" y="401"/>
                </a:cubicBezTo>
                <a:cubicBezTo>
                  <a:pt x="73" y="443"/>
                  <a:pt x="217" y="416"/>
                  <a:pt x="254" y="412"/>
                </a:cubicBezTo>
                <a:cubicBezTo>
                  <a:pt x="262" y="404"/>
                  <a:pt x="267" y="386"/>
                  <a:pt x="278" y="389"/>
                </a:cubicBezTo>
                <a:cubicBezTo>
                  <a:pt x="292" y="392"/>
                  <a:pt x="292" y="413"/>
                  <a:pt x="301" y="424"/>
                </a:cubicBezTo>
                <a:cubicBezTo>
                  <a:pt x="311" y="437"/>
                  <a:pt x="324" y="447"/>
                  <a:pt x="335" y="459"/>
                </a:cubicBezTo>
                <a:cubicBezTo>
                  <a:pt x="357" y="521"/>
                  <a:pt x="365" y="520"/>
                  <a:pt x="427" y="505"/>
                </a:cubicBezTo>
                <a:cubicBezTo>
                  <a:pt x="474" y="434"/>
                  <a:pt x="517" y="377"/>
                  <a:pt x="542" y="297"/>
                </a:cubicBezTo>
                <a:cubicBezTo>
                  <a:pt x="538" y="274"/>
                  <a:pt x="541" y="249"/>
                  <a:pt x="531" y="228"/>
                </a:cubicBezTo>
                <a:cubicBezTo>
                  <a:pt x="525" y="216"/>
                  <a:pt x="503" y="217"/>
                  <a:pt x="496" y="205"/>
                </a:cubicBezTo>
                <a:cubicBezTo>
                  <a:pt x="483" y="184"/>
                  <a:pt x="473" y="136"/>
                  <a:pt x="473" y="136"/>
                </a:cubicBezTo>
                <a:cubicBezTo>
                  <a:pt x="480" y="109"/>
                  <a:pt x="504" y="44"/>
                  <a:pt x="473" y="21"/>
                </a:cubicBezTo>
                <a:cubicBezTo>
                  <a:pt x="460" y="11"/>
                  <a:pt x="450" y="44"/>
                  <a:pt x="439" y="55"/>
                </a:cubicBezTo>
                <a:cubicBezTo>
                  <a:pt x="436" y="63"/>
                  <a:pt x="419" y="124"/>
                  <a:pt x="404" y="124"/>
                </a:cubicBezTo>
                <a:cubicBezTo>
                  <a:pt x="385" y="124"/>
                  <a:pt x="373" y="101"/>
                  <a:pt x="358" y="90"/>
                </a:cubicBezTo>
                <a:cubicBezTo>
                  <a:pt x="354" y="78"/>
                  <a:pt x="350" y="67"/>
                  <a:pt x="347" y="55"/>
                </a:cubicBezTo>
                <a:cubicBezTo>
                  <a:pt x="343" y="40"/>
                  <a:pt x="349" y="16"/>
                  <a:pt x="335" y="9"/>
                </a:cubicBezTo>
                <a:cubicBezTo>
                  <a:pt x="318" y="0"/>
                  <a:pt x="297" y="17"/>
                  <a:pt x="278" y="21"/>
                </a:cubicBezTo>
                <a:cubicBezTo>
                  <a:pt x="262" y="67"/>
                  <a:pt x="241" y="74"/>
                  <a:pt x="197" y="90"/>
                </a:cubicBezTo>
                <a:cubicBezTo>
                  <a:pt x="159" y="127"/>
                  <a:pt x="178" y="124"/>
                  <a:pt x="151" y="124"/>
                </a:cubicBezTo>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0" name="Freeform 7"/>
          <p:cNvSpPr>
            <a:spLocks noChangeArrowheads="1"/>
          </p:cNvSpPr>
          <p:nvPr/>
        </p:nvSpPr>
        <p:spPr bwMode="auto">
          <a:xfrm>
            <a:off x="5486400" y="1150244"/>
            <a:ext cx="3611033" cy="3158067"/>
          </a:xfrm>
          <a:custGeom>
            <a:avLst/>
            <a:gdLst>
              <a:gd name="T0" fmla="*/ 2147483647 w 2275"/>
              <a:gd name="T1" fmla="*/ 2147483647 h 1990"/>
              <a:gd name="T2" fmla="*/ 2147483647 w 2275"/>
              <a:gd name="T3" fmla="*/ 2147483647 h 1990"/>
              <a:gd name="T4" fmla="*/ 2147483647 w 2275"/>
              <a:gd name="T5" fmla="*/ 2147483647 h 1990"/>
              <a:gd name="T6" fmla="*/ 2147483647 w 2275"/>
              <a:gd name="T7" fmla="*/ 2147483647 h 1990"/>
              <a:gd name="T8" fmla="*/ 2147483647 w 2275"/>
              <a:gd name="T9" fmla="*/ 2147483647 h 1990"/>
              <a:gd name="T10" fmla="*/ 2147483647 w 2275"/>
              <a:gd name="T11" fmla="*/ 2147483647 h 1990"/>
              <a:gd name="T12" fmla="*/ 2147483647 w 2275"/>
              <a:gd name="T13" fmla="*/ 2147483647 h 1990"/>
              <a:gd name="T14" fmla="*/ 2147483647 w 2275"/>
              <a:gd name="T15" fmla="*/ 2147483647 h 1990"/>
              <a:gd name="T16" fmla="*/ 2147483647 w 2275"/>
              <a:gd name="T17" fmla="*/ 2147483647 h 1990"/>
              <a:gd name="T18" fmla="*/ 2147483647 w 2275"/>
              <a:gd name="T19" fmla="*/ 2147483647 h 1990"/>
              <a:gd name="T20" fmla="*/ 2147483647 w 2275"/>
              <a:gd name="T21" fmla="*/ 2147483647 h 1990"/>
              <a:gd name="T22" fmla="*/ 2147483647 w 2275"/>
              <a:gd name="T23" fmla="*/ 2147483647 h 1990"/>
              <a:gd name="T24" fmla="*/ 2147483647 w 2275"/>
              <a:gd name="T25" fmla="*/ 2147483647 h 1990"/>
              <a:gd name="T26" fmla="*/ 2147483647 w 2275"/>
              <a:gd name="T27" fmla="*/ 2147483647 h 1990"/>
              <a:gd name="T28" fmla="*/ 2147483647 w 2275"/>
              <a:gd name="T29" fmla="*/ 2147483647 h 1990"/>
              <a:gd name="T30" fmla="*/ 2147483647 w 2275"/>
              <a:gd name="T31" fmla="*/ 2147483647 h 1990"/>
              <a:gd name="T32" fmla="*/ 2147483647 w 2275"/>
              <a:gd name="T33" fmla="*/ 2147483647 h 1990"/>
              <a:gd name="T34" fmla="*/ 2147483647 w 2275"/>
              <a:gd name="T35" fmla="*/ 2147483647 h 1990"/>
              <a:gd name="T36" fmla="*/ 2147483647 w 2275"/>
              <a:gd name="T37" fmla="*/ 2147483647 h 1990"/>
              <a:gd name="T38" fmla="*/ 2147483647 w 2275"/>
              <a:gd name="T39" fmla="*/ 2147483647 h 1990"/>
              <a:gd name="T40" fmla="*/ 2147483647 w 2275"/>
              <a:gd name="T41" fmla="*/ 2147483647 h 1990"/>
              <a:gd name="T42" fmla="*/ 2147483647 w 2275"/>
              <a:gd name="T43" fmla="*/ 2147483647 h 1990"/>
              <a:gd name="T44" fmla="*/ 2147483647 w 2275"/>
              <a:gd name="T45" fmla="*/ 2147483647 h 1990"/>
              <a:gd name="T46" fmla="*/ 2147483647 w 2275"/>
              <a:gd name="T47" fmla="*/ 2147483647 h 1990"/>
              <a:gd name="T48" fmla="*/ 2147483647 w 2275"/>
              <a:gd name="T49" fmla="*/ 2147483647 h 1990"/>
              <a:gd name="T50" fmla="*/ 2147483647 w 2275"/>
              <a:gd name="T51" fmla="*/ 2147483647 h 1990"/>
              <a:gd name="T52" fmla="*/ 2147483647 w 2275"/>
              <a:gd name="T53" fmla="*/ 2147483647 h 1990"/>
              <a:gd name="T54" fmla="*/ 2147483647 w 2275"/>
              <a:gd name="T55" fmla="*/ 2147483647 h 1990"/>
              <a:gd name="T56" fmla="*/ 2147483647 w 2275"/>
              <a:gd name="T57" fmla="*/ 2147483647 h 1990"/>
              <a:gd name="T58" fmla="*/ 2147483647 w 2275"/>
              <a:gd name="T59" fmla="*/ 2147483647 h 1990"/>
              <a:gd name="T60" fmla="*/ 2147483647 w 2275"/>
              <a:gd name="T61" fmla="*/ 2147483647 h 1990"/>
              <a:gd name="T62" fmla="*/ 2147483647 w 2275"/>
              <a:gd name="T63" fmla="*/ 2147483647 h 1990"/>
              <a:gd name="T64" fmla="*/ 2147483647 w 2275"/>
              <a:gd name="T65" fmla="*/ 2147483647 h 1990"/>
              <a:gd name="T66" fmla="*/ 2147483647 w 2275"/>
              <a:gd name="T67" fmla="*/ 2147483647 h 1990"/>
              <a:gd name="T68" fmla="*/ 2147483647 w 2275"/>
              <a:gd name="T69" fmla="*/ 2147483647 h 1990"/>
              <a:gd name="T70" fmla="*/ 2147483647 w 2275"/>
              <a:gd name="T71" fmla="*/ 2147483647 h 1990"/>
              <a:gd name="T72" fmla="*/ 2147483647 w 2275"/>
              <a:gd name="T73" fmla="*/ 2147483647 h 1990"/>
              <a:gd name="T74" fmla="*/ 2147483647 w 2275"/>
              <a:gd name="T75" fmla="*/ 2147483647 h 1990"/>
              <a:gd name="T76" fmla="*/ 2147483647 w 2275"/>
              <a:gd name="T77" fmla="*/ 2147483647 h 1990"/>
              <a:gd name="T78" fmla="*/ 2147483647 w 2275"/>
              <a:gd name="T79" fmla="*/ 2147483647 h 1990"/>
              <a:gd name="T80" fmla="*/ 2147483647 w 2275"/>
              <a:gd name="T81" fmla="*/ 2147483647 h 1990"/>
              <a:gd name="T82" fmla="*/ 2147483647 w 2275"/>
              <a:gd name="T83" fmla="*/ 2147483647 h 1990"/>
              <a:gd name="T84" fmla="*/ 2147483647 w 2275"/>
              <a:gd name="T85" fmla="*/ 2147483647 h 1990"/>
              <a:gd name="T86" fmla="*/ 2147483647 w 2275"/>
              <a:gd name="T87" fmla="*/ 2147483647 h 1990"/>
              <a:gd name="T88" fmla="*/ 2147483647 w 2275"/>
              <a:gd name="T89" fmla="*/ 2147483647 h 1990"/>
              <a:gd name="T90" fmla="*/ 2147483647 w 2275"/>
              <a:gd name="T91" fmla="*/ 2147483647 h 1990"/>
              <a:gd name="T92" fmla="*/ 2147483647 w 2275"/>
              <a:gd name="T93" fmla="*/ 2147483647 h 1990"/>
              <a:gd name="T94" fmla="*/ 2147483647 w 2275"/>
              <a:gd name="T95" fmla="*/ 2147483647 h 1990"/>
              <a:gd name="T96" fmla="*/ 2147483647 w 2275"/>
              <a:gd name="T97" fmla="*/ 2147483647 h 1990"/>
              <a:gd name="T98" fmla="*/ 2147483647 w 2275"/>
              <a:gd name="T99" fmla="*/ 2147483647 h 1990"/>
              <a:gd name="T100" fmla="*/ 2147483647 w 2275"/>
              <a:gd name="T101" fmla="*/ 2147483647 h 1990"/>
              <a:gd name="T102" fmla="*/ 2147483647 w 2275"/>
              <a:gd name="T103" fmla="*/ 2147483647 h 1990"/>
              <a:gd name="T104" fmla="*/ 2147483647 w 2275"/>
              <a:gd name="T105" fmla="*/ 2147483647 h 1990"/>
              <a:gd name="T106" fmla="*/ 2147483647 w 2275"/>
              <a:gd name="T107" fmla="*/ 2147483647 h 19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75" h="1990">
                <a:moveTo>
                  <a:pt x="357" y="262"/>
                </a:moveTo>
                <a:cubicBezTo>
                  <a:pt x="353" y="274"/>
                  <a:pt x="340" y="286"/>
                  <a:pt x="345" y="297"/>
                </a:cubicBezTo>
                <a:cubicBezTo>
                  <a:pt x="358" y="330"/>
                  <a:pt x="449" y="328"/>
                  <a:pt x="484" y="332"/>
                </a:cubicBezTo>
                <a:cubicBezTo>
                  <a:pt x="492" y="320"/>
                  <a:pt x="494" y="302"/>
                  <a:pt x="507" y="297"/>
                </a:cubicBezTo>
                <a:cubicBezTo>
                  <a:pt x="543" y="282"/>
                  <a:pt x="548" y="328"/>
                  <a:pt x="553" y="343"/>
                </a:cubicBezTo>
                <a:cubicBezTo>
                  <a:pt x="487" y="429"/>
                  <a:pt x="537" y="386"/>
                  <a:pt x="368" y="412"/>
                </a:cubicBezTo>
                <a:cubicBezTo>
                  <a:pt x="341" y="416"/>
                  <a:pt x="288" y="424"/>
                  <a:pt x="288" y="424"/>
                </a:cubicBezTo>
                <a:cubicBezTo>
                  <a:pt x="284" y="447"/>
                  <a:pt x="288" y="473"/>
                  <a:pt x="276" y="493"/>
                </a:cubicBezTo>
                <a:cubicBezTo>
                  <a:pt x="270" y="503"/>
                  <a:pt x="247" y="493"/>
                  <a:pt x="242" y="504"/>
                </a:cubicBezTo>
                <a:cubicBezTo>
                  <a:pt x="189" y="609"/>
                  <a:pt x="273" y="571"/>
                  <a:pt x="196" y="596"/>
                </a:cubicBezTo>
                <a:cubicBezTo>
                  <a:pt x="188" y="604"/>
                  <a:pt x="182" y="614"/>
                  <a:pt x="173" y="620"/>
                </a:cubicBezTo>
                <a:cubicBezTo>
                  <a:pt x="163" y="626"/>
                  <a:pt x="141" y="619"/>
                  <a:pt x="138" y="631"/>
                </a:cubicBezTo>
                <a:cubicBezTo>
                  <a:pt x="129" y="664"/>
                  <a:pt x="181" y="672"/>
                  <a:pt x="196" y="677"/>
                </a:cubicBezTo>
                <a:cubicBezTo>
                  <a:pt x="285" y="648"/>
                  <a:pt x="181" y="692"/>
                  <a:pt x="242" y="631"/>
                </a:cubicBezTo>
                <a:cubicBezTo>
                  <a:pt x="250" y="623"/>
                  <a:pt x="265" y="624"/>
                  <a:pt x="276" y="620"/>
                </a:cubicBezTo>
                <a:cubicBezTo>
                  <a:pt x="358" y="564"/>
                  <a:pt x="318" y="579"/>
                  <a:pt x="392" y="562"/>
                </a:cubicBezTo>
                <a:cubicBezTo>
                  <a:pt x="414" y="594"/>
                  <a:pt x="439" y="622"/>
                  <a:pt x="461" y="654"/>
                </a:cubicBezTo>
                <a:cubicBezTo>
                  <a:pt x="480" y="596"/>
                  <a:pt x="477" y="584"/>
                  <a:pt x="426" y="550"/>
                </a:cubicBezTo>
                <a:cubicBezTo>
                  <a:pt x="438" y="542"/>
                  <a:pt x="447" y="524"/>
                  <a:pt x="461" y="527"/>
                </a:cubicBezTo>
                <a:cubicBezTo>
                  <a:pt x="481" y="531"/>
                  <a:pt x="488" y="584"/>
                  <a:pt x="495" y="596"/>
                </a:cubicBezTo>
                <a:cubicBezTo>
                  <a:pt x="501" y="606"/>
                  <a:pt x="512" y="611"/>
                  <a:pt x="518" y="620"/>
                </a:cubicBezTo>
                <a:cubicBezTo>
                  <a:pt x="563" y="689"/>
                  <a:pt x="514" y="648"/>
                  <a:pt x="576" y="689"/>
                </a:cubicBezTo>
                <a:cubicBezTo>
                  <a:pt x="591" y="643"/>
                  <a:pt x="594" y="603"/>
                  <a:pt x="622" y="562"/>
                </a:cubicBezTo>
                <a:cubicBezTo>
                  <a:pt x="622" y="561"/>
                  <a:pt x="643" y="494"/>
                  <a:pt x="645" y="493"/>
                </a:cubicBezTo>
                <a:cubicBezTo>
                  <a:pt x="656" y="488"/>
                  <a:pt x="668" y="500"/>
                  <a:pt x="680" y="504"/>
                </a:cubicBezTo>
                <a:cubicBezTo>
                  <a:pt x="763" y="587"/>
                  <a:pt x="730" y="547"/>
                  <a:pt x="783" y="620"/>
                </a:cubicBezTo>
                <a:cubicBezTo>
                  <a:pt x="772" y="624"/>
                  <a:pt x="761" y="631"/>
                  <a:pt x="749" y="631"/>
                </a:cubicBezTo>
                <a:cubicBezTo>
                  <a:pt x="718" y="631"/>
                  <a:pt x="687" y="614"/>
                  <a:pt x="656" y="620"/>
                </a:cubicBezTo>
                <a:cubicBezTo>
                  <a:pt x="643" y="623"/>
                  <a:pt x="641" y="643"/>
                  <a:pt x="633" y="654"/>
                </a:cubicBezTo>
                <a:cubicBezTo>
                  <a:pt x="660" y="695"/>
                  <a:pt x="679" y="708"/>
                  <a:pt x="726" y="723"/>
                </a:cubicBezTo>
                <a:cubicBezTo>
                  <a:pt x="770" y="790"/>
                  <a:pt x="750" y="789"/>
                  <a:pt x="680" y="804"/>
                </a:cubicBezTo>
                <a:cubicBezTo>
                  <a:pt x="661" y="800"/>
                  <a:pt x="640" y="799"/>
                  <a:pt x="622" y="792"/>
                </a:cubicBezTo>
                <a:cubicBezTo>
                  <a:pt x="609" y="787"/>
                  <a:pt x="601" y="766"/>
                  <a:pt x="587" y="769"/>
                </a:cubicBezTo>
                <a:cubicBezTo>
                  <a:pt x="549" y="778"/>
                  <a:pt x="521" y="814"/>
                  <a:pt x="484" y="827"/>
                </a:cubicBezTo>
                <a:cubicBezTo>
                  <a:pt x="453" y="737"/>
                  <a:pt x="389" y="703"/>
                  <a:pt x="299" y="689"/>
                </a:cubicBezTo>
                <a:cubicBezTo>
                  <a:pt x="220" y="742"/>
                  <a:pt x="256" y="744"/>
                  <a:pt x="196" y="723"/>
                </a:cubicBezTo>
                <a:cubicBezTo>
                  <a:pt x="181" y="746"/>
                  <a:pt x="159" y="766"/>
                  <a:pt x="150" y="792"/>
                </a:cubicBezTo>
                <a:cubicBezTo>
                  <a:pt x="146" y="804"/>
                  <a:pt x="147" y="818"/>
                  <a:pt x="138" y="827"/>
                </a:cubicBezTo>
                <a:cubicBezTo>
                  <a:pt x="130" y="835"/>
                  <a:pt x="115" y="834"/>
                  <a:pt x="104" y="838"/>
                </a:cubicBezTo>
                <a:cubicBezTo>
                  <a:pt x="71" y="887"/>
                  <a:pt x="54" y="930"/>
                  <a:pt x="23" y="977"/>
                </a:cubicBezTo>
                <a:cubicBezTo>
                  <a:pt x="16" y="1004"/>
                  <a:pt x="0" y="1029"/>
                  <a:pt x="0" y="1057"/>
                </a:cubicBezTo>
                <a:cubicBezTo>
                  <a:pt x="0" y="1139"/>
                  <a:pt x="50" y="1188"/>
                  <a:pt x="104" y="1242"/>
                </a:cubicBezTo>
                <a:cubicBezTo>
                  <a:pt x="156" y="1294"/>
                  <a:pt x="95" y="1265"/>
                  <a:pt x="161" y="1288"/>
                </a:cubicBezTo>
                <a:cubicBezTo>
                  <a:pt x="231" y="1270"/>
                  <a:pt x="244" y="1265"/>
                  <a:pt x="322" y="1276"/>
                </a:cubicBezTo>
                <a:cubicBezTo>
                  <a:pt x="363" y="1303"/>
                  <a:pt x="376" y="1323"/>
                  <a:pt x="392" y="1368"/>
                </a:cubicBezTo>
                <a:cubicBezTo>
                  <a:pt x="395" y="1393"/>
                  <a:pt x="397" y="1462"/>
                  <a:pt x="415" y="1495"/>
                </a:cubicBezTo>
                <a:cubicBezTo>
                  <a:pt x="428" y="1519"/>
                  <a:pt x="461" y="1564"/>
                  <a:pt x="461" y="1564"/>
                </a:cubicBezTo>
                <a:cubicBezTo>
                  <a:pt x="479" y="1622"/>
                  <a:pt x="476" y="1587"/>
                  <a:pt x="449" y="1668"/>
                </a:cubicBezTo>
                <a:cubicBezTo>
                  <a:pt x="445" y="1679"/>
                  <a:pt x="442" y="1691"/>
                  <a:pt x="438" y="1702"/>
                </a:cubicBezTo>
                <a:cubicBezTo>
                  <a:pt x="434" y="1714"/>
                  <a:pt x="426" y="1737"/>
                  <a:pt x="426" y="1737"/>
                </a:cubicBezTo>
                <a:cubicBezTo>
                  <a:pt x="443" y="1837"/>
                  <a:pt x="432" y="1831"/>
                  <a:pt x="530" y="1864"/>
                </a:cubicBezTo>
                <a:cubicBezTo>
                  <a:pt x="557" y="1944"/>
                  <a:pt x="546" y="1910"/>
                  <a:pt x="564" y="1967"/>
                </a:cubicBezTo>
                <a:cubicBezTo>
                  <a:pt x="571" y="1990"/>
                  <a:pt x="633" y="1990"/>
                  <a:pt x="633" y="1990"/>
                </a:cubicBezTo>
                <a:cubicBezTo>
                  <a:pt x="645" y="1979"/>
                  <a:pt x="660" y="1970"/>
                  <a:pt x="668" y="1956"/>
                </a:cubicBezTo>
                <a:cubicBezTo>
                  <a:pt x="710" y="1881"/>
                  <a:pt x="671" y="1874"/>
                  <a:pt x="737" y="1829"/>
                </a:cubicBezTo>
                <a:cubicBezTo>
                  <a:pt x="761" y="1760"/>
                  <a:pt x="765" y="1699"/>
                  <a:pt x="829" y="1656"/>
                </a:cubicBezTo>
                <a:cubicBezTo>
                  <a:pt x="848" y="1602"/>
                  <a:pt x="848" y="1620"/>
                  <a:pt x="829" y="1541"/>
                </a:cubicBezTo>
                <a:cubicBezTo>
                  <a:pt x="823" y="1517"/>
                  <a:pt x="806" y="1472"/>
                  <a:pt x="806" y="1472"/>
                </a:cubicBezTo>
                <a:cubicBezTo>
                  <a:pt x="829" y="1457"/>
                  <a:pt x="852" y="1441"/>
                  <a:pt x="875" y="1426"/>
                </a:cubicBezTo>
                <a:cubicBezTo>
                  <a:pt x="885" y="1419"/>
                  <a:pt x="881" y="1402"/>
                  <a:pt x="887" y="1391"/>
                </a:cubicBezTo>
                <a:cubicBezTo>
                  <a:pt x="908" y="1350"/>
                  <a:pt x="905" y="1359"/>
                  <a:pt x="944" y="1345"/>
                </a:cubicBezTo>
                <a:cubicBezTo>
                  <a:pt x="966" y="1283"/>
                  <a:pt x="1043" y="1196"/>
                  <a:pt x="933" y="1161"/>
                </a:cubicBezTo>
                <a:cubicBezTo>
                  <a:pt x="866" y="1182"/>
                  <a:pt x="873" y="1203"/>
                  <a:pt x="852" y="1276"/>
                </a:cubicBezTo>
                <a:cubicBezTo>
                  <a:pt x="840" y="1227"/>
                  <a:pt x="841" y="1175"/>
                  <a:pt x="829" y="1126"/>
                </a:cubicBezTo>
                <a:cubicBezTo>
                  <a:pt x="824" y="1106"/>
                  <a:pt x="783" y="1069"/>
                  <a:pt x="772" y="1057"/>
                </a:cubicBezTo>
                <a:cubicBezTo>
                  <a:pt x="760" y="1023"/>
                  <a:pt x="749" y="988"/>
                  <a:pt x="737" y="954"/>
                </a:cubicBezTo>
                <a:cubicBezTo>
                  <a:pt x="741" y="939"/>
                  <a:pt x="734" y="902"/>
                  <a:pt x="749" y="908"/>
                </a:cubicBezTo>
                <a:cubicBezTo>
                  <a:pt x="787" y="923"/>
                  <a:pt x="795" y="977"/>
                  <a:pt x="818" y="1011"/>
                </a:cubicBezTo>
                <a:cubicBezTo>
                  <a:pt x="826" y="1023"/>
                  <a:pt x="833" y="1034"/>
                  <a:pt x="841" y="1046"/>
                </a:cubicBezTo>
                <a:cubicBezTo>
                  <a:pt x="849" y="1057"/>
                  <a:pt x="864" y="1080"/>
                  <a:pt x="864" y="1080"/>
                </a:cubicBezTo>
                <a:cubicBezTo>
                  <a:pt x="881" y="1134"/>
                  <a:pt x="888" y="1146"/>
                  <a:pt x="944" y="1126"/>
                </a:cubicBezTo>
                <a:cubicBezTo>
                  <a:pt x="991" y="1060"/>
                  <a:pt x="1032" y="1047"/>
                  <a:pt x="1106" y="1034"/>
                </a:cubicBezTo>
                <a:cubicBezTo>
                  <a:pt x="1121" y="1026"/>
                  <a:pt x="1145" y="1027"/>
                  <a:pt x="1152" y="1011"/>
                </a:cubicBezTo>
                <a:cubicBezTo>
                  <a:pt x="1190" y="921"/>
                  <a:pt x="993" y="922"/>
                  <a:pt x="968" y="919"/>
                </a:cubicBezTo>
                <a:cubicBezTo>
                  <a:pt x="930" y="882"/>
                  <a:pt x="932" y="866"/>
                  <a:pt x="944" y="815"/>
                </a:cubicBezTo>
                <a:cubicBezTo>
                  <a:pt x="956" y="823"/>
                  <a:pt x="966" y="832"/>
                  <a:pt x="979" y="838"/>
                </a:cubicBezTo>
                <a:cubicBezTo>
                  <a:pt x="1001" y="848"/>
                  <a:pt x="1048" y="861"/>
                  <a:pt x="1048" y="861"/>
                </a:cubicBezTo>
                <a:cubicBezTo>
                  <a:pt x="1096" y="935"/>
                  <a:pt x="1123" y="921"/>
                  <a:pt x="1221" y="931"/>
                </a:cubicBezTo>
                <a:cubicBezTo>
                  <a:pt x="1241" y="971"/>
                  <a:pt x="1274" y="1063"/>
                  <a:pt x="1302" y="1103"/>
                </a:cubicBezTo>
                <a:cubicBezTo>
                  <a:pt x="1324" y="1134"/>
                  <a:pt x="1355" y="1168"/>
                  <a:pt x="1382" y="1196"/>
                </a:cubicBezTo>
                <a:cubicBezTo>
                  <a:pt x="1386" y="1215"/>
                  <a:pt x="1389" y="1234"/>
                  <a:pt x="1394" y="1253"/>
                </a:cubicBezTo>
                <a:cubicBezTo>
                  <a:pt x="1397" y="1265"/>
                  <a:pt x="1393" y="1285"/>
                  <a:pt x="1405" y="1288"/>
                </a:cubicBezTo>
                <a:cubicBezTo>
                  <a:pt x="1419" y="1292"/>
                  <a:pt x="1428" y="1273"/>
                  <a:pt x="1440" y="1265"/>
                </a:cubicBezTo>
                <a:cubicBezTo>
                  <a:pt x="1425" y="1242"/>
                  <a:pt x="1409" y="1219"/>
                  <a:pt x="1394" y="1196"/>
                </a:cubicBezTo>
                <a:cubicBezTo>
                  <a:pt x="1353" y="1134"/>
                  <a:pt x="1433" y="1061"/>
                  <a:pt x="1474" y="1034"/>
                </a:cubicBezTo>
                <a:cubicBezTo>
                  <a:pt x="1478" y="1023"/>
                  <a:pt x="1494" y="968"/>
                  <a:pt x="1509" y="965"/>
                </a:cubicBezTo>
                <a:cubicBezTo>
                  <a:pt x="1523" y="962"/>
                  <a:pt x="1532" y="980"/>
                  <a:pt x="1544" y="988"/>
                </a:cubicBezTo>
                <a:cubicBezTo>
                  <a:pt x="1597" y="1067"/>
                  <a:pt x="1564" y="1048"/>
                  <a:pt x="1624" y="1069"/>
                </a:cubicBezTo>
                <a:cubicBezTo>
                  <a:pt x="1645" y="1130"/>
                  <a:pt x="1670" y="1188"/>
                  <a:pt x="1705" y="1242"/>
                </a:cubicBezTo>
                <a:cubicBezTo>
                  <a:pt x="1701" y="1276"/>
                  <a:pt x="1721" y="1325"/>
                  <a:pt x="1693" y="1345"/>
                </a:cubicBezTo>
                <a:cubicBezTo>
                  <a:pt x="1670" y="1361"/>
                  <a:pt x="1624" y="1299"/>
                  <a:pt x="1624" y="1299"/>
                </a:cubicBezTo>
                <a:cubicBezTo>
                  <a:pt x="1667" y="1363"/>
                  <a:pt x="1687" y="1384"/>
                  <a:pt x="1751" y="1426"/>
                </a:cubicBezTo>
                <a:cubicBezTo>
                  <a:pt x="1770" y="1485"/>
                  <a:pt x="1809" y="1523"/>
                  <a:pt x="1866" y="1541"/>
                </a:cubicBezTo>
                <a:cubicBezTo>
                  <a:pt x="1882" y="1546"/>
                  <a:pt x="1834" y="1529"/>
                  <a:pt x="1820" y="1518"/>
                </a:cubicBezTo>
                <a:cubicBezTo>
                  <a:pt x="1798" y="1501"/>
                  <a:pt x="1762" y="1460"/>
                  <a:pt x="1762" y="1460"/>
                </a:cubicBezTo>
                <a:cubicBezTo>
                  <a:pt x="1761" y="1446"/>
                  <a:pt x="1764" y="1322"/>
                  <a:pt x="1739" y="1276"/>
                </a:cubicBezTo>
                <a:cubicBezTo>
                  <a:pt x="1726" y="1252"/>
                  <a:pt x="1693" y="1207"/>
                  <a:pt x="1693" y="1207"/>
                </a:cubicBezTo>
                <a:cubicBezTo>
                  <a:pt x="1689" y="1184"/>
                  <a:pt x="1674" y="1160"/>
                  <a:pt x="1682" y="1138"/>
                </a:cubicBezTo>
                <a:cubicBezTo>
                  <a:pt x="1686" y="1125"/>
                  <a:pt x="1696" y="1161"/>
                  <a:pt x="1705" y="1172"/>
                </a:cubicBezTo>
                <a:cubicBezTo>
                  <a:pt x="1725" y="1198"/>
                  <a:pt x="1734" y="1200"/>
                  <a:pt x="1762" y="1219"/>
                </a:cubicBezTo>
                <a:cubicBezTo>
                  <a:pt x="1774" y="1207"/>
                  <a:pt x="1788" y="1198"/>
                  <a:pt x="1797" y="1184"/>
                </a:cubicBezTo>
                <a:cubicBezTo>
                  <a:pt x="1826" y="1140"/>
                  <a:pt x="1774" y="1114"/>
                  <a:pt x="1751" y="1080"/>
                </a:cubicBezTo>
                <a:cubicBezTo>
                  <a:pt x="1771" y="935"/>
                  <a:pt x="1730" y="1042"/>
                  <a:pt x="1878" y="988"/>
                </a:cubicBezTo>
                <a:cubicBezTo>
                  <a:pt x="1889" y="984"/>
                  <a:pt x="1882" y="963"/>
                  <a:pt x="1889" y="954"/>
                </a:cubicBezTo>
                <a:cubicBezTo>
                  <a:pt x="1898" y="943"/>
                  <a:pt x="1912" y="939"/>
                  <a:pt x="1924" y="931"/>
                </a:cubicBezTo>
                <a:cubicBezTo>
                  <a:pt x="1939" y="885"/>
                  <a:pt x="1941" y="759"/>
                  <a:pt x="1912" y="723"/>
                </a:cubicBezTo>
                <a:cubicBezTo>
                  <a:pt x="1905" y="714"/>
                  <a:pt x="1889" y="717"/>
                  <a:pt x="1878" y="712"/>
                </a:cubicBezTo>
                <a:cubicBezTo>
                  <a:pt x="1862" y="705"/>
                  <a:pt x="1847" y="697"/>
                  <a:pt x="1832" y="689"/>
                </a:cubicBezTo>
                <a:cubicBezTo>
                  <a:pt x="1811" y="627"/>
                  <a:pt x="1813" y="666"/>
                  <a:pt x="1866" y="666"/>
                </a:cubicBezTo>
                <a:cubicBezTo>
                  <a:pt x="1878" y="666"/>
                  <a:pt x="1889" y="658"/>
                  <a:pt x="1901" y="654"/>
                </a:cubicBezTo>
                <a:cubicBezTo>
                  <a:pt x="1909" y="666"/>
                  <a:pt x="1942" y="729"/>
                  <a:pt x="1970" y="712"/>
                </a:cubicBezTo>
                <a:cubicBezTo>
                  <a:pt x="1987" y="702"/>
                  <a:pt x="1976" y="673"/>
                  <a:pt x="1981" y="654"/>
                </a:cubicBezTo>
                <a:cubicBezTo>
                  <a:pt x="1992" y="611"/>
                  <a:pt x="1990" y="622"/>
                  <a:pt x="2027" y="596"/>
                </a:cubicBezTo>
                <a:cubicBezTo>
                  <a:pt x="2057" y="512"/>
                  <a:pt x="2068" y="555"/>
                  <a:pt x="2050" y="447"/>
                </a:cubicBezTo>
                <a:cubicBezTo>
                  <a:pt x="2047" y="428"/>
                  <a:pt x="2052" y="404"/>
                  <a:pt x="2039" y="389"/>
                </a:cubicBezTo>
                <a:cubicBezTo>
                  <a:pt x="2037" y="387"/>
                  <a:pt x="1946" y="368"/>
                  <a:pt x="1935" y="366"/>
                </a:cubicBezTo>
                <a:cubicBezTo>
                  <a:pt x="1939" y="343"/>
                  <a:pt x="1940" y="319"/>
                  <a:pt x="1947" y="297"/>
                </a:cubicBezTo>
                <a:cubicBezTo>
                  <a:pt x="1951" y="284"/>
                  <a:pt x="1956" y="264"/>
                  <a:pt x="1970" y="262"/>
                </a:cubicBezTo>
                <a:cubicBezTo>
                  <a:pt x="2002" y="257"/>
                  <a:pt x="2031" y="286"/>
                  <a:pt x="2062" y="297"/>
                </a:cubicBezTo>
                <a:cubicBezTo>
                  <a:pt x="2077" y="293"/>
                  <a:pt x="2093" y="289"/>
                  <a:pt x="2108" y="285"/>
                </a:cubicBezTo>
                <a:cubicBezTo>
                  <a:pt x="2120" y="282"/>
                  <a:pt x="2134" y="265"/>
                  <a:pt x="2143" y="274"/>
                </a:cubicBezTo>
                <a:cubicBezTo>
                  <a:pt x="2160" y="291"/>
                  <a:pt x="2153" y="323"/>
                  <a:pt x="2166" y="343"/>
                </a:cubicBezTo>
                <a:cubicBezTo>
                  <a:pt x="2197" y="389"/>
                  <a:pt x="2177" y="370"/>
                  <a:pt x="2223" y="401"/>
                </a:cubicBezTo>
                <a:cubicBezTo>
                  <a:pt x="2214" y="382"/>
                  <a:pt x="2151" y="307"/>
                  <a:pt x="2189" y="285"/>
                </a:cubicBezTo>
                <a:cubicBezTo>
                  <a:pt x="2209" y="273"/>
                  <a:pt x="2235" y="278"/>
                  <a:pt x="2258" y="274"/>
                </a:cubicBezTo>
                <a:cubicBezTo>
                  <a:pt x="2262" y="251"/>
                  <a:pt x="2275" y="227"/>
                  <a:pt x="2269" y="205"/>
                </a:cubicBezTo>
                <a:cubicBezTo>
                  <a:pt x="2266" y="193"/>
                  <a:pt x="2247" y="195"/>
                  <a:pt x="2235" y="193"/>
                </a:cubicBezTo>
                <a:cubicBezTo>
                  <a:pt x="2189" y="184"/>
                  <a:pt x="2142" y="178"/>
                  <a:pt x="2096" y="170"/>
                </a:cubicBezTo>
                <a:cubicBezTo>
                  <a:pt x="2088" y="159"/>
                  <a:pt x="2084" y="145"/>
                  <a:pt x="2073" y="136"/>
                </a:cubicBezTo>
                <a:cubicBezTo>
                  <a:pt x="2038" y="108"/>
                  <a:pt x="1911" y="94"/>
                  <a:pt x="1878" y="90"/>
                </a:cubicBezTo>
                <a:cubicBezTo>
                  <a:pt x="1764" y="51"/>
                  <a:pt x="1635" y="112"/>
                  <a:pt x="1532" y="44"/>
                </a:cubicBezTo>
                <a:cubicBezTo>
                  <a:pt x="1501" y="48"/>
                  <a:pt x="1470" y="64"/>
                  <a:pt x="1440" y="55"/>
                </a:cubicBezTo>
                <a:cubicBezTo>
                  <a:pt x="1424" y="50"/>
                  <a:pt x="1433" y="14"/>
                  <a:pt x="1417" y="9"/>
                </a:cubicBezTo>
                <a:cubicBezTo>
                  <a:pt x="1387" y="0"/>
                  <a:pt x="1356" y="16"/>
                  <a:pt x="1325" y="20"/>
                </a:cubicBezTo>
                <a:cubicBezTo>
                  <a:pt x="1148" y="43"/>
                  <a:pt x="1345" y="26"/>
                  <a:pt x="1048" y="44"/>
                </a:cubicBezTo>
                <a:cubicBezTo>
                  <a:pt x="1044" y="55"/>
                  <a:pt x="1040" y="67"/>
                  <a:pt x="1037" y="78"/>
                </a:cubicBezTo>
                <a:cubicBezTo>
                  <a:pt x="1033" y="93"/>
                  <a:pt x="1038" y="114"/>
                  <a:pt x="1025" y="124"/>
                </a:cubicBezTo>
                <a:cubicBezTo>
                  <a:pt x="1016" y="131"/>
                  <a:pt x="1002" y="117"/>
                  <a:pt x="991" y="113"/>
                </a:cubicBezTo>
                <a:cubicBezTo>
                  <a:pt x="919" y="127"/>
                  <a:pt x="867" y="159"/>
                  <a:pt x="795" y="170"/>
                </a:cubicBezTo>
                <a:cubicBezTo>
                  <a:pt x="772" y="178"/>
                  <a:pt x="749" y="185"/>
                  <a:pt x="726" y="193"/>
                </a:cubicBezTo>
                <a:cubicBezTo>
                  <a:pt x="714" y="197"/>
                  <a:pt x="691" y="205"/>
                  <a:pt x="691" y="205"/>
                </a:cubicBezTo>
                <a:cubicBezTo>
                  <a:pt x="679" y="201"/>
                  <a:pt x="662" y="204"/>
                  <a:pt x="656" y="193"/>
                </a:cubicBezTo>
                <a:cubicBezTo>
                  <a:pt x="639" y="159"/>
                  <a:pt x="691" y="151"/>
                  <a:pt x="703" y="147"/>
                </a:cubicBezTo>
                <a:cubicBezTo>
                  <a:pt x="613" y="111"/>
                  <a:pt x="574" y="114"/>
                  <a:pt x="472" y="124"/>
                </a:cubicBezTo>
                <a:cubicBezTo>
                  <a:pt x="471" y="127"/>
                  <a:pt x="452" y="190"/>
                  <a:pt x="449" y="193"/>
                </a:cubicBezTo>
                <a:cubicBezTo>
                  <a:pt x="446" y="196"/>
                  <a:pt x="383" y="215"/>
                  <a:pt x="380" y="216"/>
                </a:cubicBezTo>
                <a:cubicBezTo>
                  <a:pt x="372" y="239"/>
                  <a:pt x="349" y="262"/>
                  <a:pt x="357" y="285"/>
                </a:cubicBezTo>
                <a:cubicBezTo>
                  <a:pt x="365" y="308"/>
                  <a:pt x="380" y="355"/>
                  <a:pt x="380" y="355"/>
                </a:cubicBezTo>
                <a:cubicBezTo>
                  <a:pt x="376" y="370"/>
                  <a:pt x="383" y="396"/>
                  <a:pt x="368" y="401"/>
                </a:cubicBezTo>
                <a:cubicBezTo>
                  <a:pt x="355" y="405"/>
                  <a:pt x="359" y="366"/>
                  <a:pt x="345" y="366"/>
                </a:cubicBezTo>
                <a:cubicBezTo>
                  <a:pt x="331" y="366"/>
                  <a:pt x="330" y="389"/>
                  <a:pt x="322" y="401"/>
                </a:cubicBezTo>
                <a:cubicBezTo>
                  <a:pt x="311" y="397"/>
                  <a:pt x="299" y="394"/>
                  <a:pt x="288" y="389"/>
                </a:cubicBezTo>
                <a:cubicBezTo>
                  <a:pt x="276" y="383"/>
                  <a:pt x="267" y="366"/>
                  <a:pt x="253" y="366"/>
                </a:cubicBezTo>
                <a:cubicBezTo>
                  <a:pt x="239" y="366"/>
                  <a:pt x="230" y="381"/>
                  <a:pt x="219" y="389"/>
                </a:cubicBezTo>
                <a:cubicBezTo>
                  <a:pt x="232" y="485"/>
                  <a:pt x="239" y="464"/>
                  <a:pt x="265" y="539"/>
                </a:cubicBezTo>
                <a:cubicBezTo>
                  <a:pt x="261" y="550"/>
                  <a:pt x="261" y="565"/>
                  <a:pt x="253" y="573"/>
                </a:cubicBezTo>
                <a:cubicBezTo>
                  <a:pt x="245" y="581"/>
                  <a:pt x="230" y="580"/>
                  <a:pt x="219" y="585"/>
                </a:cubicBezTo>
                <a:cubicBezTo>
                  <a:pt x="130" y="630"/>
                  <a:pt x="235" y="590"/>
                  <a:pt x="150" y="620"/>
                </a:cubicBezTo>
                <a:cubicBezTo>
                  <a:pt x="119" y="709"/>
                  <a:pt x="155" y="690"/>
                  <a:pt x="242" y="700"/>
                </a:cubicBezTo>
                <a:cubicBezTo>
                  <a:pt x="273" y="696"/>
                  <a:pt x="314" y="712"/>
                  <a:pt x="334" y="689"/>
                </a:cubicBezTo>
                <a:cubicBezTo>
                  <a:pt x="352" y="668"/>
                  <a:pt x="322" y="635"/>
                  <a:pt x="322" y="608"/>
                </a:cubicBezTo>
                <a:cubicBezTo>
                  <a:pt x="322" y="596"/>
                  <a:pt x="334" y="573"/>
                  <a:pt x="334" y="573"/>
                </a:cubicBezTo>
              </a:path>
            </a:pathLst>
          </a:custGeom>
          <a:solidFill>
            <a:srgbClr val="FFCC00"/>
          </a:solidFill>
          <a:ln w="57150">
            <a:solidFill>
              <a:srgbClr val="FFCC00"/>
            </a:solidFill>
            <a:round/>
            <a:tailEnd type="stealth" w="med" len="lg"/>
          </a:ln>
        </p:spPr>
        <p:txBody>
          <a:bodyPr/>
          <a:lstStyle/>
          <a:p>
            <a:endParaRPr lang="zh-CN" altLang="en-US" sz="2400"/>
          </a:p>
        </p:txBody>
      </p:sp>
      <p:sp>
        <p:nvSpPr>
          <p:cNvPr id="52231" name="Freeform 8"/>
          <p:cNvSpPr/>
          <p:nvPr/>
        </p:nvSpPr>
        <p:spPr bwMode="auto">
          <a:xfrm>
            <a:off x="8866717" y="3275377"/>
            <a:ext cx="563033" cy="429683"/>
          </a:xfrm>
          <a:custGeom>
            <a:avLst/>
            <a:gdLst>
              <a:gd name="T0" fmla="*/ 2147483647 w 355"/>
              <a:gd name="T1" fmla="*/ 2147483647 h 271"/>
              <a:gd name="T2" fmla="*/ 2147483647 w 355"/>
              <a:gd name="T3" fmla="*/ 2147483647 h 271"/>
              <a:gd name="T4" fmla="*/ 2147483647 w 355"/>
              <a:gd name="T5" fmla="*/ 2147483647 h 271"/>
              <a:gd name="T6" fmla="*/ 2147483647 w 355"/>
              <a:gd name="T7" fmla="*/ 2147483647 h 271"/>
              <a:gd name="T8" fmla="*/ 2147483647 w 355"/>
              <a:gd name="T9" fmla="*/ 2147483647 h 271"/>
              <a:gd name="T10" fmla="*/ 2147483647 w 355"/>
              <a:gd name="T11" fmla="*/ 2147483647 h 271"/>
              <a:gd name="T12" fmla="*/ 2147483647 w 355"/>
              <a:gd name="T13" fmla="*/ 2147483647 h 271"/>
              <a:gd name="T14" fmla="*/ 2147483647 w 355"/>
              <a:gd name="T15" fmla="*/ 2147483647 h 271"/>
              <a:gd name="T16" fmla="*/ 2147483647 w 355"/>
              <a:gd name="T17" fmla="*/ 2147483647 h 271"/>
              <a:gd name="T18" fmla="*/ 2147483647 w 355"/>
              <a:gd name="T19" fmla="*/ 2147483647 h 271"/>
              <a:gd name="T20" fmla="*/ 2147483647 w 355"/>
              <a:gd name="T21" fmla="*/ 2147483647 h 271"/>
              <a:gd name="T22" fmla="*/ 2147483647 w 355"/>
              <a:gd name="T23" fmla="*/ 2147483647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5" h="271">
                <a:moveTo>
                  <a:pt x="29" y="9"/>
                </a:moveTo>
                <a:cubicBezTo>
                  <a:pt x="53" y="102"/>
                  <a:pt x="27" y="82"/>
                  <a:pt x="133" y="113"/>
                </a:cubicBezTo>
                <a:cubicBezTo>
                  <a:pt x="141" y="124"/>
                  <a:pt x="151" y="134"/>
                  <a:pt x="156" y="147"/>
                </a:cubicBezTo>
                <a:cubicBezTo>
                  <a:pt x="163" y="165"/>
                  <a:pt x="149" y="197"/>
                  <a:pt x="167" y="205"/>
                </a:cubicBezTo>
                <a:cubicBezTo>
                  <a:pt x="189" y="215"/>
                  <a:pt x="236" y="182"/>
                  <a:pt x="236" y="182"/>
                </a:cubicBezTo>
                <a:cubicBezTo>
                  <a:pt x="248" y="193"/>
                  <a:pt x="257" y="207"/>
                  <a:pt x="271" y="216"/>
                </a:cubicBezTo>
                <a:cubicBezTo>
                  <a:pt x="355" y="271"/>
                  <a:pt x="266" y="133"/>
                  <a:pt x="259" y="113"/>
                </a:cubicBezTo>
                <a:cubicBezTo>
                  <a:pt x="189" y="160"/>
                  <a:pt x="253" y="133"/>
                  <a:pt x="213" y="101"/>
                </a:cubicBezTo>
                <a:cubicBezTo>
                  <a:pt x="201" y="91"/>
                  <a:pt x="182" y="93"/>
                  <a:pt x="167" y="89"/>
                </a:cubicBezTo>
                <a:cubicBezTo>
                  <a:pt x="133" y="66"/>
                  <a:pt x="103" y="57"/>
                  <a:pt x="64" y="43"/>
                </a:cubicBezTo>
                <a:cubicBezTo>
                  <a:pt x="60" y="32"/>
                  <a:pt x="63" y="14"/>
                  <a:pt x="52" y="9"/>
                </a:cubicBezTo>
                <a:cubicBezTo>
                  <a:pt x="34" y="0"/>
                  <a:pt x="0" y="38"/>
                  <a:pt x="29" y="9"/>
                </a:cubicBezTo>
                <a:close/>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2" name="Freeform 9"/>
          <p:cNvSpPr/>
          <p:nvPr/>
        </p:nvSpPr>
        <p:spPr bwMode="auto">
          <a:xfrm>
            <a:off x="8362951" y="3122977"/>
            <a:ext cx="270933" cy="306916"/>
          </a:xfrm>
          <a:custGeom>
            <a:avLst/>
            <a:gdLst>
              <a:gd name="T0" fmla="*/ 2147483647 w 171"/>
              <a:gd name="T1" fmla="*/ 0 h 193"/>
              <a:gd name="T2" fmla="*/ 2147483647 w 171"/>
              <a:gd name="T3" fmla="*/ 2147483647 h 193"/>
              <a:gd name="T4" fmla="*/ 0 w 171"/>
              <a:gd name="T5" fmla="*/ 2147483647 h 193"/>
              <a:gd name="T6" fmla="*/ 2147483647 w 171"/>
              <a:gd name="T7" fmla="*/ 2147483647 h 193"/>
              <a:gd name="T8" fmla="*/ 2147483647 w 171"/>
              <a:gd name="T9" fmla="*/ 2147483647 h 193"/>
              <a:gd name="T10" fmla="*/ 2147483647 w 171"/>
              <a:gd name="T11" fmla="*/ 2147483647 h 193"/>
              <a:gd name="T12" fmla="*/ 2147483647 w 171"/>
              <a:gd name="T13" fmla="*/ 0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193">
                <a:moveTo>
                  <a:pt x="93" y="0"/>
                </a:moveTo>
                <a:cubicBezTo>
                  <a:pt x="70" y="23"/>
                  <a:pt x="47" y="46"/>
                  <a:pt x="24" y="69"/>
                </a:cubicBezTo>
                <a:cubicBezTo>
                  <a:pt x="16" y="77"/>
                  <a:pt x="0" y="92"/>
                  <a:pt x="0" y="92"/>
                </a:cubicBezTo>
                <a:cubicBezTo>
                  <a:pt x="66" y="158"/>
                  <a:pt x="49" y="124"/>
                  <a:pt x="70" y="184"/>
                </a:cubicBezTo>
                <a:cubicBezTo>
                  <a:pt x="143" y="160"/>
                  <a:pt x="72" y="193"/>
                  <a:pt x="116" y="138"/>
                </a:cubicBezTo>
                <a:cubicBezTo>
                  <a:pt x="125" y="127"/>
                  <a:pt x="139" y="123"/>
                  <a:pt x="150" y="115"/>
                </a:cubicBezTo>
                <a:cubicBezTo>
                  <a:pt x="171" y="56"/>
                  <a:pt x="163" y="0"/>
                  <a:pt x="93" y="0"/>
                </a:cubicBezTo>
                <a:close/>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3" name="Freeform 10"/>
          <p:cNvSpPr/>
          <p:nvPr/>
        </p:nvSpPr>
        <p:spPr bwMode="auto">
          <a:xfrm>
            <a:off x="8748184" y="1876260"/>
            <a:ext cx="224367" cy="442384"/>
          </a:xfrm>
          <a:custGeom>
            <a:avLst/>
            <a:gdLst>
              <a:gd name="T0" fmla="*/ 2147483647 w 142"/>
              <a:gd name="T1" fmla="*/ 2147483647 h 279"/>
              <a:gd name="T2" fmla="*/ 2147483647 w 142"/>
              <a:gd name="T3" fmla="*/ 2147483647 h 279"/>
              <a:gd name="T4" fmla="*/ 2147483647 w 142"/>
              <a:gd name="T5" fmla="*/ 2147483647 h 279"/>
              <a:gd name="T6" fmla="*/ 2147483647 w 142"/>
              <a:gd name="T7" fmla="*/ 2147483647 h 279"/>
              <a:gd name="T8" fmla="*/ 2147483647 w 142"/>
              <a:gd name="T9" fmla="*/ 2147483647 h 279"/>
              <a:gd name="T10" fmla="*/ 2147483647 w 142"/>
              <a:gd name="T11" fmla="*/ 2147483647 h 279"/>
              <a:gd name="T12" fmla="*/ 2147483647 w 142"/>
              <a:gd name="T13" fmla="*/ 2147483647 h 279"/>
              <a:gd name="T14" fmla="*/ 2147483647 w 142"/>
              <a:gd name="T15" fmla="*/ 2147483647 h 279"/>
              <a:gd name="T16" fmla="*/ 2147483647 w 142"/>
              <a:gd name="T17" fmla="*/ 2147483647 h 279"/>
              <a:gd name="T18" fmla="*/ 2147483647 w 142"/>
              <a:gd name="T19" fmla="*/ 2147483647 h 279"/>
              <a:gd name="T20" fmla="*/ 2147483647 w 142"/>
              <a:gd name="T21" fmla="*/ 2147483647 h 279"/>
              <a:gd name="T22" fmla="*/ 2147483647 w 142"/>
              <a:gd name="T23" fmla="*/ 2147483647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79">
                <a:moveTo>
                  <a:pt x="46" y="72"/>
                </a:moveTo>
                <a:cubicBezTo>
                  <a:pt x="58" y="60"/>
                  <a:pt x="96" y="9"/>
                  <a:pt x="104" y="83"/>
                </a:cubicBezTo>
                <a:cubicBezTo>
                  <a:pt x="110" y="140"/>
                  <a:pt x="97" y="198"/>
                  <a:pt x="93" y="256"/>
                </a:cubicBezTo>
                <a:cubicBezTo>
                  <a:pt x="77" y="252"/>
                  <a:pt x="61" y="241"/>
                  <a:pt x="46" y="245"/>
                </a:cubicBezTo>
                <a:cubicBezTo>
                  <a:pt x="31" y="249"/>
                  <a:pt x="28" y="279"/>
                  <a:pt x="12" y="279"/>
                </a:cubicBezTo>
                <a:cubicBezTo>
                  <a:pt x="0" y="279"/>
                  <a:pt x="15" y="253"/>
                  <a:pt x="23" y="245"/>
                </a:cubicBezTo>
                <a:cubicBezTo>
                  <a:pt x="32" y="236"/>
                  <a:pt x="46" y="237"/>
                  <a:pt x="58" y="233"/>
                </a:cubicBezTo>
                <a:cubicBezTo>
                  <a:pt x="62" y="222"/>
                  <a:pt x="65" y="210"/>
                  <a:pt x="70" y="199"/>
                </a:cubicBezTo>
                <a:cubicBezTo>
                  <a:pt x="76" y="187"/>
                  <a:pt x="91" y="178"/>
                  <a:pt x="93" y="164"/>
                </a:cubicBezTo>
                <a:cubicBezTo>
                  <a:pt x="97" y="134"/>
                  <a:pt x="72" y="105"/>
                  <a:pt x="58" y="83"/>
                </a:cubicBezTo>
                <a:cubicBezTo>
                  <a:pt x="61" y="73"/>
                  <a:pt x="75" y="0"/>
                  <a:pt x="104" y="72"/>
                </a:cubicBezTo>
                <a:cubicBezTo>
                  <a:pt x="142" y="167"/>
                  <a:pt x="62" y="72"/>
                  <a:pt x="104" y="118"/>
                </a:cubicBezTo>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4" name="Freeform 11"/>
          <p:cNvSpPr/>
          <p:nvPr/>
        </p:nvSpPr>
        <p:spPr bwMode="auto">
          <a:xfrm>
            <a:off x="4193117" y="1057111"/>
            <a:ext cx="666749" cy="508000"/>
          </a:xfrm>
          <a:custGeom>
            <a:avLst/>
            <a:gdLst>
              <a:gd name="T0" fmla="*/ 2147483647 w 420"/>
              <a:gd name="T1" fmla="*/ 2147483647 h 320"/>
              <a:gd name="T2" fmla="*/ 2147483647 w 420"/>
              <a:gd name="T3" fmla="*/ 2147483647 h 320"/>
              <a:gd name="T4" fmla="*/ 2147483647 w 420"/>
              <a:gd name="T5" fmla="*/ 2147483647 h 320"/>
              <a:gd name="T6" fmla="*/ 2147483647 w 420"/>
              <a:gd name="T7" fmla="*/ 2147483647 h 320"/>
              <a:gd name="T8" fmla="*/ 2147483647 w 420"/>
              <a:gd name="T9" fmla="*/ 2147483647 h 320"/>
              <a:gd name="T10" fmla="*/ 2147483647 w 420"/>
              <a:gd name="T11" fmla="*/ 2147483647 h 320"/>
              <a:gd name="T12" fmla="*/ 2147483647 w 420"/>
              <a:gd name="T13" fmla="*/ 2147483647 h 320"/>
              <a:gd name="T14" fmla="*/ 2147483647 w 420"/>
              <a:gd name="T15" fmla="*/ 2147483647 h 320"/>
              <a:gd name="T16" fmla="*/ 2147483647 w 420"/>
              <a:gd name="T17" fmla="*/ 2147483647 h 320"/>
              <a:gd name="T18" fmla="*/ 2147483647 w 420"/>
              <a:gd name="T19" fmla="*/ 2147483647 h 320"/>
              <a:gd name="T20" fmla="*/ 2147483647 w 420"/>
              <a:gd name="T21" fmla="*/ 2147483647 h 320"/>
              <a:gd name="T22" fmla="*/ 2147483647 w 420"/>
              <a:gd name="T23" fmla="*/ 2147483647 h 320"/>
              <a:gd name="T24" fmla="*/ 2147483647 w 420"/>
              <a:gd name="T25" fmla="*/ 2147483647 h 320"/>
              <a:gd name="T26" fmla="*/ 2147483647 w 420"/>
              <a:gd name="T27" fmla="*/ 2147483647 h 320"/>
              <a:gd name="T28" fmla="*/ 2147483647 w 420"/>
              <a:gd name="T29" fmla="*/ 2147483647 h 320"/>
              <a:gd name="T30" fmla="*/ 2147483647 w 420"/>
              <a:gd name="T31" fmla="*/ 2147483647 h 320"/>
              <a:gd name="T32" fmla="*/ 2147483647 w 420"/>
              <a:gd name="T33" fmla="*/ 2147483647 h 320"/>
              <a:gd name="T34" fmla="*/ 2147483647 w 420"/>
              <a:gd name="T35" fmla="*/ 2147483647 h 320"/>
              <a:gd name="T36" fmla="*/ 2147483647 w 420"/>
              <a:gd name="T37" fmla="*/ 2147483647 h 320"/>
              <a:gd name="T38" fmla="*/ 2147483647 w 420"/>
              <a:gd name="T39" fmla="*/ 2147483647 h 320"/>
              <a:gd name="T40" fmla="*/ 2147483647 w 420"/>
              <a:gd name="T41" fmla="*/ 2147483647 h 320"/>
              <a:gd name="T42" fmla="*/ 2147483647 w 420"/>
              <a:gd name="T43" fmla="*/ 2147483647 h 320"/>
              <a:gd name="T44" fmla="*/ 2147483647 w 420"/>
              <a:gd name="T45" fmla="*/ 2147483647 h 320"/>
              <a:gd name="T46" fmla="*/ 2147483647 w 420"/>
              <a:gd name="T47" fmla="*/ 2147483647 h 320"/>
              <a:gd name="T48" fmla="*/ 2147483647 w 420"/>
              <a:gd name="T49" fmla="*/ 2147483647 h 320"/>
              <a:gd name="T50" fmla="*/ 2147483647 w 420"/>
              <a:gd name="T51" fmla="*/ 0 h 320"/>
              <a:gd name="T52" fmla="*/ 2147483647 w 420"/>
              <a:gd name="T53" fmla="*/ 2147483647 h 320"/>
              <a:gd name="T54" fmla="*/ 2147483647 w 420"/>
              <a:gd name="T55" fmla="*/ 2147483647 h 320"/>
              <a:gd name="T56" fmla="*/ 2147483647 w 420"/>
              <a:gd name="T57" fmla="*/ 2147483647 h 320"/>
              <a:gd name="T58" fmla="*/ 2147483647 w 420"/>
              <a:gd name="T59" fmla="*/ 2147483647 h 3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0" h="320">
                <a:moveTo>
                  <a:pt x="300" y="104"/>
                </a:moveTo>
                <a:cubicBezTo>
                  <a:pt x="312" y="108"/>
                  <a:pt x="324" y="110"/>
                  <a:pt x="335" y="116"/>
                </a:cubicBezTo>
                <a:cubicBezTo>
                  <a:pt x="359" y="129"/>
                  <a:pt x="404" y="162"/>
                  <a:pt x="404" y="162"/>
                </a:cubicBezTo>
                <a:cubicBezTo>
                  <a:pt x="408" y="173"/>
                  <a:pt x="420" y="185"/>
                  <a:pt x="416" y="196"/>
                </a:cubicBezTo>
                <a:cubicBezTo>
                  <a:pt x="411" y="209"/>
                  <a:pt x="392" y="228"/>
                  <a:pt x="381" y="219"/>
                </a:cubicBezTo>
                <a:cubicBezTo>
                  <a:pt x="362" y="204"/>
                  <a:pt x="366" y="173"/>
                  <a:pt x="358" y="150"/>
                </a:cubicBezTo>
                <a:cubicBezTo>
                  <a:pt x="354" y="137"/>
                  <a:pt x="335" y="135"/>
                  <a:pt x="323" y="127"/>
                </a:cubicBezTo>
                <a:cubicBezTo>
                  <a:pt x="300" y="131"/>
                  <a:pt x="277" y="139"/>
                  <a:pt x="254" y="139"/>
                </a:cubicBezTo>
                <a:cubicBezTo>
                  <a:pt x="242" y="139"/>
                  <a:pt x="220" y="139"/>
                  <a:pt x="220" y="127"/>
                </a:cubicBezTo>
                <a:cubicBezTo>
                  <a:pt x="220" y="113"/>
                  <a:pt x="243" y="112"/>
                  <a:pt x="254" y="104"/>
                </a:cubicBezTo>
                <a:cubicBezTo>
                  <a:pt x="306" y="122"/>
                  <a:pt x="310" y="144"/>
                  <a:pt x="323" y="196"/>
                </a:cubicBezTo>
                <a:cubicBezTo>
                  <a:pt x="319" y="211"/>
                  <a:pt x="305" y="228"/>
                  <a:pt x="312" y="242"/>
                </a:cubicBezTo>
                <a:cubicBezTo>
                  <a:pt x="351" y="320"/>
                  <a:pt x="364" y="247"/>
                  <a:pt x="370" y="231"/>
                </a:cubicBezTo>
                <a:cubicBezTo>
                  <a:pt x="347" y="163"/>
                  <a:pt x="376" y="225"/>
                  <a:pt x="323" y="173"/>
                </a:cubicBezTo>
                <a:cubicBezTo>
                  <a:pt x="243" y="94"/>
                  <a:pt x="361" y="180"/>
                  <a:pt x="266" y="116"/>
                </a:cubicBezTo>
                <a:cubicBezTo>
                  <a:pt x="260" y="120"/>
                  <a:pt x="211" y="157"/>
                  <a:pt x="197" y="150"/>
                </a:cubicBezTo>
                <a:cubicBezTo>
                  <a:pt x="191" y="147"/>
                  <a:pt x="178" y="86"/>
                  <a:pt x="174" y="70"/>
                </a:cubicBezTo>
                <a:cubicBezTo>
                  <a:pt x="151" y="74"/>
                  <a:pt x="122" y="65"/>
                  <a:pt x="105" y="81"/>
                </a:cubicBezTo>
                <a:cubicBezTo>
                  <a:pt x="94" y="92"/>
                  <a:pt x="102" y="120"/>
                  <a:pt x="116" y="127"/>
                </a:cubicBezTo>
                <a:cubicBezTo>
                  <a:pt x="127" y="133"/>
                  <a:pt x="124" y="104"/>
                  <a:pt x="128" y="93"/>
                </a:cubicBezTo>
                <a:cubicBezTo>
                  <a:pt x="96" y="72"/>
                  <a:pt x="52" y="46"/>
                  <a:pt x="12" y="46"/>
                </a:cubicBezTo>
                <a:cubicBezTo>
                  <a:pt x="0" y="46"/>
                  <a:pt x="35" y="56"/>
                  <a:pt x="47" y="58"/>
                </a:cubicBezTo>
                <a:cubicBezTo>
                  <a:pt x="74" y="64"/>
                  <a:pt x="101" y="66"/>
                  <a:pt x="128" y="70"/>
                </a:cubicBezTo>
                <a:cubicBezTo>
                  <a:pt x="162" y="66"/>
                  <a:pt x="196" y="58"/>
                  <a:pt x="231" y="58"/>
                </a:cubicBezTo>
                <a:cubicBezTo>
                  <a:pt x="243" y="58"/>
                  <a:pt x="257" y="79"/>
                  <a:pt x="266" y="70"/>
                </a:cubicBezTo>
                <a:cubicBezTo>
                  <a:pt x="283" y="53"/>
                  <a:pt x="289" y="0"/>
                  <a:pt x="289" y="0"/>
                </a:cubicBezTo>
                <a:cubicBezTo>
                  <a:pt x="304" y="4"/>
                  <a:pt x="323" y="2"/>
                  <a:pt x="335" y="12"/>
                </a:cubicBezTo>
                <a:cubicBezTo>
                  <a:pt x="344" y="19"/>
                  <a:pt x="356" y="39"/>
                  <a:pt x="347" y="46"/>
                </a:cubicBezTo>
                <a:cubicBezTo>
                  <a:pt x="328" y="61"/>
                  <a:pt x="292" y="40"/>
                  <a:pt x="277" y="58"/>
                </a:cubicBezTo>
                <a:cubicBezTo>
                  <a:pt x="266" y="71"/>
                  <a:pt x="292" y="89"/>
                  <a:pt x="300" y="104"/>
                </a:cubicBezTo>
                <a:close/>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5" name="Freeform 12"/>
          <p:cNvSpPr/>
          <p:nvPr/>
        </p:nvSpPr>
        <p:spPr bwMode="auto">
          <a:xfrm>
            <a:off x="2667000" y="1226444"/>
            <a:ext cx="2247900" cy="3672416"/>
          </a:xfrm>
          <a:custGeom>
            <a:avLst/>
            <a:gdLst>
              <a:gd name="T0" fmla="*/ 2147483647 w 1416"/>
              <a:gd name="T1" fmla="*/ 2147483647 h 2314"/>
              <a:gd name="T2" fmla="*/ 2147483647 w 1416"/>
              <a:gd name="T3" fmla="*/ 2147483647 h 2314"/>
              <a:gd name="T4" fmla="*/ 2147483647 w 1416"/>
              <a:gd name="T5" fmla="*/ 2147483647 h 2314"/>
              <a:gd name="T6" fmla="*/ 2147483647 w 1416"/>
              <a:gd name="T7" fmla="*/ 2147483647 h 2314"/>
              <a:gd name="T8" fmla="*/ 2147483647 w 1416"/>
              <a:gd name="T9" fmla="*/ 2147483647 h 2314"/>
              <a:gd name="T10" fmla="*/ 2147483647 w 1416"/>
              <a:gd name="T11" fmla="*/ 2147483647 h 2314"/>
              <a:gd name="T12" fmla="*/ 2147483647 w 1416"/>
              <a:gd name="T13" fmla="*/ 2147483647 h 2314"/>
              <a:gd name="T14" fmla="*/ 2147483647 w 1416"/>
              <a:gd name="T15" fmla="*/ 2147483647 h 2314"/>
              <a:gd name="T16" fmla="*/ 2147483647 w 1416"/>
              <a:gd name="T17" fmla="*/ 2147483647 h 2314"/>
              <a:gd name="T18" fmla="*/ 2147483647 w 1416"/>
              <a:gd name="T19" fmla="*/ 2147483647 h 2314"/>
              <a:gd name="T20" fmla="*/ 2147483647 w 1416"/>
              <a:gd name="T21" fmla="*/ 2147483647 h 2314"/>
              <a:gd name="T22" fmla="*/ 2147483647 w 1416"/>
              <a:gd name="T23" fmla="*/ 2147483647 h 2314"/>
              <a:gd name="T24" fmla="*/ 2147483647 w 1416"/>
              <a:gd name="T25" fmla="*/ 2147483647 h 2314"/>
              <a:gd name="T26" fmla="*/ 2147483647 w 1416"/>
              <a:gd name="T27" fmla="*/ 2147483647 h 2314"/>
              <a:gd name="T28" fmla="*/ 2147483647 w 1416"/>
              <a:gd name="T29" fmla="*/ 2147483647 h 2314"/>
              <a:gd name="T30" fmla="*/ 2147483647 w 1416"/>
              <a:gd name="T31" fmla="*/ 2147483647 h 2314"/>
              <a:gd name="T32" fmla="*/ 2147483647 w 1416"/>
              <a:gd name="T33" fmla="*/ 2147483647 h 2314"/>
              <a:gd name="T34" fmla="*/ 2147483647 w 1416"/>
              <a:gd name="T35" fmla="*/ 2147483647 h 2314"/>
              <a:gd name="T36" fmla="*/ 2147483647 w 1416"/>
              <a:gd name="T37" fmla="*/ 2147483647 h 2314"/>
              <a:gd name="T38" fmla="*/ 2147483647 w 1416"/>
              <a:gd name="T39" fmla="*/ 2147483647 h 2314"/>
              <a:gd name="T40" fmla="*/ 2147483647 w 1416"/>
              <a:gd name="T41" fmla="*/ 2147483647 h 2314"/>
              <a:gd name="T42" fmla="*/ 2147483647 w 1416"/>
              <a:gd name="T43" fmla="*/ 2147483647 h 2314"/>
              <a:gd name="T44" fmla="*/ 2147483647 w 1416"/>
              <a:gd name="T45" fmla="*/ 2147483647 h 2314"/>
              <a:gd name="T46" fmla="*/ 2147483647 w 1416"/>
              <a:gd name="T47" fmla="*/ 2147483647 h 2314"/>
              <a:gd name="T48" fmla="*/ 2147483647 w 1416"/>
              <a:gd name="T49" fmla="*/ 2147483647 h 2314"/>
              <a:gd name="T50" fmla="*/ 2147483647 w 1416"/>
              <a:gd name="T51" fmla="*/ 2147483647 h 2314"/>
              <a:gd name="T52" fmla="*/ 2147483647 w 1416"/>
              <a:gd name="T53" fmla="*/ 2147483647 h 2314"/>
              <a:gd name="T54" fmla="*/ 2147483647 w 1416"/>
              <a:gd name="T55" fmla="*/ 2147483647 h 2314"/>
              <a:gd name="T56" fmla="*/ 2147483647 w 1416"/>
              <a:gd name="T57" fmla="*/ 2147483647 h 2314"/>
              <a:gd name="T58" fmla="*/ 2147483647 w 1416"/>
              <a:gd name="T59" fmla="*/ 2147483647 h 2314"/>
              <a:gd name="T60" fmla="*/ 2147483647 w 1416"/>
              <a:gd name="T61" fmla="*/ 2147483647 h 2314"/>
              <a:gd name="T62" fmla="*/ 2147483647 w 1416"/>
              <a:gd name="T63" fmla="*/ 2147483647 h 2314"/>
              <a:gd name="T64" fmla="*/ 2147483647 w 1416"/>
              <a:gd name="T65" fmla="*/ 2147483647 h 2314"/>
              <a:gd name="T66" fmla="*/ 2147483647 w 1416"/>
              <a:gd name="T67" fmla="*/ 2147483647 h 2314"/>
              <a:gd name="T68" fmla="*/ 2147483647 w 1416"/>
              <a:gd name="T69" fmla="*/ 2147483647 h 2314"/>
              <a:gd name="T70" fmla="*/ 2147483647 w 1416"/>
              <a:gd name="T71" fmla="*/ 2147483647 h 2314"/>
              <a:gd name="T72" fmla="*/ 2147483647 w 1416"/>
              <a:gd name="T73" fmla="*/ 2147483647 h 2314"/>
              <a:gd name="T74" fmla="*/ 2147483647 w 1416"/>
              <a:gd name="T75" fmla="*/ 2147483647 h 2314"/>
              <a:gd name="T76" fmla="*/ 2147483647 w 1416"/>
              <a:gd name="T77" fmla="*/ 2147483647 h 2314"/>
              <a:gd name="T78" fmla="*/ 2147483647 w 1416"/>
              <a:gd name="T79" fmla="*/ 2147483647 h 2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16" h="2314">
                <a:moveTo>
                  <a:pt x="944" y="1122"/>
                </a:moveTo>
                <a:cubicBezTo>
                  <a:pt x="971" y="1126"/>
                  <a:pt x="999" y="1124"/>
                  <a:pt x="1024" y="1134"/>
                </a:cubicBezTo>
                <a:cubicBezTo>
                  <a:pt x="1039" y="1140"/>
                  <a:pt x="1045" y="1159"/>
                  <a:pt x="1059" y="1168"/>
                </a:cubicBezTo>
                <a:cubicBezTo>
                  <a:pt x="1069" y="1175"/>
                  <a:pt x="1082" y="1176"/>
                  <a:pt x="1093" y="1180"/>
                </a:cubicBezTo>
                <a:cubicBezTo>
                  <a:pt x="1102" y="1194"/>
                  <a:pt x="1155" y="1276"/>
                  <a:pt x="1174" y="1295"/>
                </a:cubicBezTo>
                <a:cubicBezTo>
                  <a:pt x="1221" y="1342"/>
                  <a:pt x="1211" y="1315"/>
                  <a:pt x="1255" y="1352"/>
                </a:cubicBezTo>
                <a:cubicBezTo>
                  <a:pt x="1313" y="1401"/>
                  <a:pt x="1262" y="1379"/>
                  <a:pt x="1324" y="1398"/>
                </a:cubicBezTo>
                <a:cubicBezTo>
                  <a:pt x="1353" y="1428"/>
                  <a:pt x="1386" y="1450"/>
                  <a:pt x="1416" y="1479"/>
                </a:cubicBezTo>
                <a:cubicBezTo>
                  <a:pt x="1404" y="1535"/>
                  <a:pt x="1394" y="1558"/>
                  <a:pt x="1370" y="1606"/>
                </a:cubicBezTo>
                <a:cubicBezTo>
                  <a:pt x="1365" y="1617"/>
                  <a:pt x="1365" y="1630"/>
                  <a:pt x="1358" y="1640"/>
                </a:cubicBezTo>
                <a:cubicBezTo>
                  <a:pt x="1349" y="1654"/>
                  <a:pt x="1334" y="1662"/>
                  <a:pt x="1324" y="1675"/>
                </a:cubicBezTo>
                <a:cubicBezTo>
                  <a:pt x="1315" y="1686"/>
                  <a:pt x="1309" y="1698"/>
                  <a:pt x="1301" y="1710"/>
                </a:cubicBezTo>
                <a:cubicBezTo>
                  <a:pt x="1299" y="1716"/>
                  <a:pt x="1284" y="1779"/>
                  <a:pt x="1278" y="1790"/>
                </a:cubicBezTo>
                <a:cubicBezTo>
                  <a:pt x="1258" y="1826"/>
                  <a:pt x="1223" y="1855"/>
                  <a:pt x="1209" y="1894"/>
                </a:cubicBezTo>
                <a:cubicBezTo>
                  <a:pt x="1187" y="1956"/>
                  <a:pt x="1183" y="2032"/>
                  <a:pt x="1151" y="2090"/>
                </a:cubicBezTo>
                <a:cubicBezTo>
                  <a:pt x="1081" y="2217"/>
                  <a:pt x="1122" y="2112"/>
                  <a:pt x="1093" y="2193"/>
                </a:cubicBezTo>
                <a:cubicBezTo>
                  <a:pt x="1097" y="2228"/>
                  <a:pt x="1112" y="2263"/>
                  <a:pt x="1105" y="2297"/>
                </a:cubicBezTo>
                <a:cubicBezTo>
                  <a:pt x="1102" y="2314"/>
                  <a:pt x="1088" y="2267"/>
                  <a:pt x="1082" y="2251"/>
                </a:cubicBezTo>
                <a:cubicBezTo>
                  <a:pt x="1062" y="2202"/>
                  <a:pt x="1050" y="2147"/>
                  <a:pt x="1024" y="2101"/>
                </a:cubicBezTo>
                <a:cubicBezTo>
                  <a:pt x="1011" y="2077"/>
                  <a:pt x="978" y="2032"/>
                  <a:pt x="978" y="2032"/>
                </a:cubicBezTo>
                <a:cubicBezTo>
                  <a:pt x="954" y="1930"/>
                  <a:pt x="992" y="1846"/>
                  <a:pt x="967" y="1733"/>
                </a:cubicBezTo>
                <a:cubicBezTo>
                  <a:pt x="957" y="1687"/>
                  <a:pt x="877" y="1608"/>
                  <a:pt x="840" y="1583"/>
                </a:cubicBezTo>
                <a:cubicBezTo>
                  <a:pt x="799" y="1521"/>
                  <a:pt x="793" y="1460"/>
                  <a:pt x="782" y="1387"/>
                </a:cubicBezTo>
                <a:cubicBezTo>
                  <a:pt x="787" y="1337"/>
                  <a:pt x="807" y="1224"/>
                  <a:pt x="782" y="1168"/>
                </a:cubicBezTo>
                <a:cubicBezTo>
                  <a:pt x="777" y="1157"/>
                  <a:pt x="759" y="1161"/>
                  <a:pt x="748" y="1157"/>
                </a:cubicBezTo>
                <a:cubicBezTo>
                  <a:pt x="736" y="1165"/>
                  <a:pt x="727" y="1180"/>
                  <a:pt x="713" y="1180"/>
                </a:cubicBezTo>
                <a:cubicBezTo>
                  <a:pt x="697" y="1180"/>
                  <a:pt x="618" y="1085"/>
                  <a:pt x="609" y="1076"/>
                </a:cubicBezTo>
                <a:cubicBezTo>
                  <a:pt x="591" y="1018"/>
                  <a:pt x="566" y="1031"/>
                  <a:pt x="506" y="1018"/>
                </a:cubicBezTo>
                <a:cubicBezTo>
                  <a:pt x="445" y="978"/>
                  <a:pt x="436" y="913"/>
                  <a:pt x="414" y="846"/>
                </a:cubicBezTo>
                <a:cubicBezTo>
                  <a:pt x="406" y="820"/>
                  <a:pt x="356" y="788"/>
                  <a:pt x="356" y="788"/>
                </a:cubicBezTo>
                <a:cubicBezTo>
                  <a:pt x="324" y="920"/>
                  <a:pt x="360" y="726"/>
                  <a:pt x="368" y="696"/>
                </a:cubicBezTo>
                <a:cubicBezTo>
                  <a:pt x="359" y="646"/>
                  <a:pt x="350" y="605"/>
                  <a:pt x="333" y="558"/>
                </a:cubicBezTo>
                <a:cubicBezTo>
                  <a:pt x="337" y="516"/>
                  <a:pt x="336" y="473"/>
                  <a:pt x="345" y="431"/>
                </a:cubicBezTo>
                <a:cubicBezTo>
                  <a:pt x="348" y="417"/>
                  <a:pt x="362" y="409"/>
                  <a:pt x="368" y="396"/>
                </a:cubicBezTo>
                <a:cubicBezTo>
                  <a:pt x="378" y="374"/>
                  <a:pt x="391" y="327"/>
                  <a:pt x="391" y="327"/>
                </a:cubicBezTo>
                <a:cubicBezTo>
                  <a:pt x="369" y="159"/>
                  <a:pt x="398" y="198"/>
                  <a:pt x="183" y="212"/>
                </a:cubicBezTo>
                <a:cubicBezTo>
                  <a:pt x="112" y="194"/>
                  <a:pt x="0" y="199"/>
                  <a:pt x="172" y="177"/>
                </a:cubicBezTo>
                <a:cubicBezTo>
                  <a:pt x="195" y="169"/>
                  <a:pt x="218" y="162"/>
                  <a:pt x="241" y="154"/>
                </a:cubicBezTo>
                <a:cubicBezTo>
                  <a:pt x="254" y="150"/>
                  <a:pt x="254" y="129"/>
                  <a:pt x="264" y="120"/>
                </a:cubicBezTo>
                <a:cubicBezTo>
                  <a:pt x="313" y="78"/>
                  <a:pt x="320" y="78"/>
                  <a:pt x="368" y="62"/>
                </a:cubicBezTo>
                <a:cubicBezTo>
                  <a:pt x="420" y="80"/>
                  <a:pt x="461" y="89"/>
                  <a:pt x="517" y="97"/>
                </a:cubicBezTo>
                <a:cubicBezTo>
                  <a:pt x="560" y="82"/>
                  <a:pt x="588" y="62"/>
                  <a:pt x="633" y="51"/>
                </a:cubicBezTo>
                <a:cubicBezTo>
                  <a:pt x="656" y="59"/>
                  <a:pt x="679" y="66"/>
                  <a:pt x="702" y="74"/>
                </a:cubicBezTo>
                <a:cubicBezTo>
                  <a:pt x="713" y="78"/>
                  <a:pt x="736" y="85"/>
                  <a:pt x="736" y="85"/>
                </a:cubicBezTo>
                <a:cubicBezTo>
                  <a:pt x="732" y="66"/>
                  <a:pt x="711" y="42"/>
                  <a:pt x="725" y="28"/>
                </a:cubicBezTo>
                <a:cubicBezTo>
                  <a:pt x="753" y="0"/>
                  <a:pt x="843" y="23"/>
                  <a:pt x="874" y="28"/>
                </a:cubicBezTo>
                <a:cubicBezTo>
                  <a:pt x="973" y="93"/>
                  <a:pt x="865" y="6"/>
                  <a:pt x="886" y="85"/>
                </a:cubicBezTo>
                <a:cubicBezTo>
                  <a:pt x="889" y="97"/>
                  <a:pt x="909" y="95"/>
                  <a:pt x="921" y="97"/>
                </a:cubicBezTo>
                <a:cubicBezTo>
                  <a:pt x="947" y="102"/>
                  <a:pt x="974" y="104"/>
                  <a:pt x="1001" y="108"/>
                </a:cubicBezTo>
                <a:cubicBezTo>
                  <a:pt x="1115" y="146"/>
                  <a:pt x="1074" y="119"/>
                  <a:pt x="978" y="154"/>
                </a:cubicBezTo>
                <a:cubicBezTo>
                  <a:pt x="965" y="159"/>
                  <a:pt x="955" y="169"/>
                  <a:pt x="944" y="177"/>
                </a:cubicBezTo>
                <a:cubicBezTo>
                  <a:pt x="931" y="215"/>
                  <a:pt x="910" y="243"/>
                  <a:pt x="897" y="281"/>
                </a:cubicBezTo>
                <a:cubicBezTo>
                  <a:pt x="905" y="293"/>
                  <a:pt x="909" y="308"/>
                  <a:pt x="921" y="316"/>
                </a:cubicBezTo>
                <a:cubicBezTo>
                  <a:pt x="988" y="360"/>
                  <a:pt x="955" y="288"/>
                  <a:pt x="978" y="362"/>
                </a:cubicBezTo>
                <a:cubicBezTo>
                  <a:pt x="993" y="358"/>
                  <a:pt x="1018" y="365"/>
                  <a:pt x="1024" y="350"/>
                </a:cubicBezTo>
                <a:cubicBezTo>
                  <a:pt x="1033" y="327"/>
                  <a:pt x="995" y="264"/>
                  <a:pt x="1024" y="235"/>
                </a:cubicBezTo>
                <a:cubicBezTo>
                  <a:pt x="1062" y="196"/>
                  <a:pt x="1085" y="192"/>
                  <a:pt x="1128" y="177"/>
                </a:cubicBezTo>
                <a:cubicBezTo>
                  <a:pt x="1159" y="219"/>
                  <a:pt x="1177" y="253"/>
                  <a:pt x="1220" y="281"/>
                </a:cubicBezTo>
                <a:cubicBezTo>
                  <a:pt x="1252" y="330"/>
                  <a:pt x="1285" y="368"/>
                  <a:pt x="1255" y="442"/>
                </a:cubicBezTo>
                <a:cubicBezTo>
                  <a:pt x="1248" y="460"/>
                  <a:pt x="1216" y="435"/>
                  <a:pt x="1197" y="431"/>
                </a:cubicBezTo>
                <a:cubicBezTo>
                  <a:pt x="1185" y="423"/>
                  <a:pt x="1176" y="405"/>
                  <a:pt x="1162" y="408"/>
                </a:cubicBezTo>
                <a:cubicBezTo>
                  <a:pt x="1120" y="416"/>
                  <a:pt x="1146" y="462"/>
                  <a:pt x="1151" y="477"/>
                </a:cubicBezTo>
                <a:cubicBezTo>
                  <a:pt x="1122" y="498"/>
                  <a:pt x="1102" y="530"/>
                  <a:pt x="1070" y="546"/>
                </a:cubicBezTo>
                <a:cubicBezTo>
                  <a:pt x="1042" y="560"/>
                  <a:pt x="1008" y="560"/>
                  <a:pt x="978" y="569"/>
                </a:cubicBezTo>
                <a:cubicBezTo>
                  <a:pt x="967" y="577"/>
                  <a:pt x="953" y="581"/>
                  <a:pt x="944" y="592"/>
                </a:cubicBezTo>
                <a:cubicBezTo>
                  <a:pt x="911" y="633"/>
                  <a:pt x="932" y="705"/>
                  <a:pt x="886" y="742"/>
                </a:cubicBezTo>
                <a:cubicBezTo>
                  <a:pt x="861" y="762"/>
                  <a:pt x="825" y="758"/>
                  <a:pt x="794" y="765"/>
                </a:cubicBezTo>
                <a:cubicBezTo>
                  <a:pt x="798" y="776"/>
                  <a:pt x="805" y="787"/>
                  <a:pt x="805" y="799"/>
                </a:cubicBezTo>
                <a:cubicBezTo>
                  <a:pt x="805" y="874"/>
                  <a:pt x="739" y="805"/>
                  <a:pt x="713" y="788"/>
                </a:cubicBezTo>
                <a:cubicBezTo>
                  <a:pt x="686" y="792"/>
                  <a:pt x="656" y="785"/>
                  <a:pt x="633" y="799"/>
                </a:cubicBezTo>
                <a:cubicBezTo>
                  <a:pt x="609" y="814"/>
                  <a:pt x="609" y="853"/>
                  <a:pt x="586" y="869"/>
                </a:cubicBezTo>
                <a:cubicBezTo>
                  <a:pt x="575" y="877"/>
                  <a:pt x="563" y="884"/>
                  <a:pt x="552" y="892"/>
                </a:cubicBezTo>
                <a:cubicBezTo>
                  <a:pt x="556" y="911"/>
                  <a:pt x="546" y="940"/>
                  <a:pt x="563" y="949"/>
                </a:cubicBezTo>
                <a:cubicBezTo>
                  <a:pt x="655" y="995"/>
                  <a:pt x="671" y="974"/>
                  <a:pt x="725" y="938"/>
                </a:cubicBezTo>
                <a:cubicBezTo>
                  <a:pt x="717" y="953"/>
                  <a:pt x="713" y="971"/>
                  <a:pt x="702" y="984"/>
                </a:cubicBezTo>
                <a:cubicBezTo>
                  <a:pt x="693" y="995"/>
                  <a:pt x="670" y="993"/>
                  <a:pt x="667" y="1007"/>
                </a:cubicBezTo>
                <a:cubicBezTo>
                  <a:pt x="660" y="1039"/>
                  <a:pt x="710" y="1048"/>
                  <a:pt x="725" y="1053"/>
                </a:cubicBezTo>
                <a:cubicBezTo>
                  <a:pt x="748" y="1088"/>
                  <a:pt x="759" y="1122"/>
                  <a:pt x="782" y="1157"/>
                </a:cubicBezTo>
                <a:cubicBezTo>
                  <a:pt x="805" y="1149"/>
                  <a:pt x="828" y="1142"/>
                  <a:pt x="851" y="1134"/>
                </a:cubicBezTo>
                <a:cubicBezTo>
                  <a:pt x="863" y="1130"/>
                  <a:pt x="886" y="1122"/>
                  <a:pt x="886" y="1122"/>
                </a:cubicBezTo>
                <a:cubicBezTo>
                  <a:pt x="948" y="1135"/>
                  <a:pt x="944" y="1154"/>
                  <a:pt x="944" y="1122"/>
                </a:cubicBezTo>
                <a:close/>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52236" name="Freeform 13"/>
          <p:cNvSpPr/>
          <p:nvPr/>
        </p:nvSpPr>
        <p:spPr bwMode="auto">
          <a:xfrm>
            <a:off x="4028017" y="2593811"/>
            <a:ext cx="465667" cy="256116"/>
          </a:xfrm>
          <a:custGeom>
            <a:avLst/>
            <a:gdLst>
              <a:gd name="T0" fmla="*/ 2147483647 w 292"/>
              <a:gd name="T1" fmla="*/ 2147483647 h 161"/>
              <a:gd name="T2" fmla="*/ 2147483647 w 292"/>
              <a:gd name="T3" fmla="*/ 2147483647 h 161"/>
              <a:gd name="T4" fmla="*/ 2147483647 w 292"/>
              <a:gd name="T5" fmla="*/ 2147483647 h 161"/>
              <a:gd name="T6" fmla="*/ 2147483647 w 292"/>
              <a:gd name="T7" fmla="*/ 0 h 161"/>
              <a:gd name="T8" fmla="*/ 0 w 292"/>
              <a:gd name="T9" fmla="*/ 2147483647 h 161"/>
              <a:gd name="T10" fmla="*/ 2147483647 w 292"/>
              <a:gd name="T11" fmla="*/ 2147483647 h 161"/>
              <a:gd name="T12" fmla="*/ 2147483647 w 292"/>
              <a:gd name="T13" fmla="*/ 2147483647 h 161"/>
              <a:gd name="T14" fmla="*/ 2147483647 w 292"/>
              <a:gd name="T15" fmla="*/ 2147483647 h 161"/>
              <a:gd name="T16" fmla="*/ 2147483647 w 292"/>
              <a:gd name="T17" fmla="*/ 2147483647 h 161"/>
              <a:gd name="T18" fmla="*/ 2147483647 w 292"/>
              <a:gd name="T19" fmla="*/ 2147483647 h 161"/>
              <a:gd name="T20" fmla="*/ 2147483647 w 292"/>
              <a:gd name="T21" fmla="*/ 2147483647 h 161"/>
              <a:gd name="T22" fmla="*/ 2147483647 w 292"/>
              <a:gd name="T23" fmla="*/ 2147483647 h 161"/>
              <a:gd name="T24" fmla="*/ 2147483647 w 292"/>
              <a:gd name="T25" fmla="*/ 2147483647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161">
                <a:moveTo>
                  <a:pt x="23" y="23"/>
                </a:moveTo>
                <a:cubicBezTo>
                  <a:pt x="35" y="27"/>
                  <a:pt x="48" y="27"/>
                  <a:pt x="58" y="35"/>
                </a:cubicBezTo>
                <a:cubicBezTo>
                  <a:pt x="69" y="44"/>
                  <a:pt x="75" y="81"/>
                  <a:pt x="81" y="69"/>
                </a:cubicBezTo>
                <a:cubicBezTo>
                  <a:pt x="107" y="15"/>
                  <a:pt x="62" y="10"/>
                  <a:pt x="35" y="0"/>
                </a:cubicBezTo>
                <a:cubicBezTo>
                  <a:pt x="23" y="4"/>
                  <a:pt x="0" y="0"/>
                  <a:pt x="0" y="12"/>
                </a:cubicBezTo>
                <a:cubicBezTo>
                  <a:pt x="0" y="22"/>
                  <a:pt x="80" y="81"/>
                  <a:pt x="81" y="81"/>
                </a:cubicBezTo>
                <a:cubicBezTo>
                  <a:pt x="110" y="91"/>
                  <a:pt x="142" y="88"/>
                  <a:pt x="173" y="92"/>
                </a:cubicBezTo>
                <a:cubicBezTo>
                  <a:pt x="158" y="96"/>
                  <a:pt x="138" y="115"/>
                  <a:pt x="127" y="104"/>
                </a:cubicBezTo>
                <a:cubicBezTo>
                  <a:pt x="117" y="94"/>
                  <a:pt x="148" y="83"/>
                  <a:pt x="162" y="81"/>
                </a:cubicBezTo>
                <a:cubicBezTo>
                  <a:pt x="178" y="79"/>
                  <a:pt x="193" y="88"/>
                  <a:pt x="208" y="92"/>
                </a:cubicBezTo>
                <a:cubicBezTo>
                  <a:pt x="219" y="104"/>
                  <a:pt x="232" y="114"/>
                  <a:pt x="242" y="127"/>
                </a:cubicBezTo>
                <a:cubicBezTo>
                  <a:pt x="251" y="138"/>
                  <a:pt x="251" y="161"/>
                  <a:pt x="265" y="161"/>
                </a:cubicBezTo>
                <a:cubicBezTo>
                  <a:pt x="292" y="161"/>
                  <a:pt x="244" y="117"/>
                  <a:pt x="242" y="115"/>
                </a:cubicBezTo>
              </a:path>
            </a:pathLst>
          </a:custGeom>
          <a:solidFill>
            <a:srgbClr val="FFCC00"/>
          </a:solidFill>
          <a:ln w="57150" cap="flat" cmpd="sng">
            <a:solidFill>
              <a:srgbClr val="FFCC00"/>
            </a:solidFill>
            <a:prstDash val="solid"/>
            <a:round/>
          </a:ln>
          <a:effectLst>
            <a:outerShdw dist="35921" dir="2700000" algn="ctr" rotWithShape="0">
              <a:srgbClr val="C0C0C0"/>
            </a:outerShdw>
          </a:effectLst>
        </p:spPr>
        <p:txBody>
          <a:bodyPr/>
          <a:lstStyle/>
          <a:p>
            <a:endParaRPr lang="zh-CN" altLang="en-US" sz="2400"/>
          </a:p>
        </p:txBody>
      </p:sp>
      <p:sp>
        <p:nvSpPr>
          <p:cNvPr id="93198" name="Freeform 14"/>
          <p:cNvSpPr>
            <a:spLocks noChangeArrowheads="1"/>
          </p:cNvSpPr>
          <p:nvPr/>
        </p:nvSpPr>
        <p:spPr bwMode="auto">
          <a:xfrm>
            <a:off x="4351867" y="2183177"/>
            <a:ext cx="1337733" cy="472016"/>
          </a:xfrm>
          <a:custGeom>
            <a:avLst/>
            <a:gdLst>
              <a:gd name="T0" fmla="*/ 2147483647 w 843"/>
              <a:gd name="T1" fmla="*/ 0 h 298"/>
              <a:gd name="T2" fmla="*/ 2147483647 w 843"/>
              <a:gd name="T3" fmla="*/ 2147483647 h 298"/>
              <a:gd name="T4" fmla="*/ 2147483647 w 843"/>
              <a:gd name="T5" fmla="*/ 2147483647 h 298"/>
              <a:gd name="T6" fmla="*/ 2147483647 w 843"/>
              <a:gd name="T7" fmla="*/ 2147483647 h 298"/>
              <a:gd name="T8" fmla="*/ 2147483647 w 843"/>
              <a:gd name="T9" fmla="*/ 2147483647 h 298"/>
              <a:gd name="T10" fmla="*/ 0 w 843"/>
              <a:gd name="T11" fmla="*/ 2147483647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3" h="298">
                <a:moveTo>
                  <a:pt x="843" y="0"/>
                </a:moveTo>
                <a:cubicBezTo>
                  <a:pt x="813" y="114"/>
                  <a:pt x="738" y="114"/>
                  <a:pt x="640" y="128"/>
                </a:cubicBezTo>
                <a:cubicBezTo>
                  <a:pt x="460" y="187"/>
                  <a:pt x="306" y="185"/>
                  <a:pt x="107" y="192"/>
                </a:cubicBezTo>
                <a:cubicBezTo>
                  <a:pt x="96" y="195"/>
                  <a:pt x="83" y="194"/>
                  <a:pt x="75" y="202"/>
                </a:cubicBezTo>
                <a:cubicBezTo>
                  <a:pt x="67" y="210"/>
                  <a:pt x="70" y="224"/>
                  <a:pt x="64" y="234"/>
                </a:cubicBezTo>
                <a:cubicBezTo>
                  <a:pt x="47" y="263"/>
                  <a:pt x="16" y="268"/>
                  <a:pt x="0" y="298"/>
                </a:cubicBezTo>
              </a:path>
            </a:pathLst>
          </a:custGeom>
          <a:noFill/>
          <a:ln w="28575">
            <a:solidFill>
              <a:srgbClr val="CC0099"/>
            </a:solidFill>
            <a:round/>
            <a:headEnd type="none" w="sm" len="lg"/>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199" name="Freeform 15"/>
          <p:cNvSpPr>
            <a:spLocks noChangeArrowheads="1"/>
          </p:cNvSpPr>
          <p:nvPr/>
        </p:nvSpPr>
        <p:spPr bwMode="auto">
          <a:xfrm>
            <a:off x="4436533" y="2227627"/>
            <a:ext cx="1168400" cy="482600"/>
          </a:xfrm>
          <a:custGeom>
            <a:avLst/>
            <a:gdLst>
              <a:gd name="T0" fmla="*/ 0 w 736"/>
              <a:gd name="T1" fmla="*/ 2147483647 h 304"/>
              <a:gd name="T2" fmla="*/ 2147483647 w 736"/>
              <a:gd name="T3" fmla="*/ 2147483647 h 304"/>
              <a:gd name="T4" fmla="*/ 2147483647 w 736"/>
              <a:gd name="T5" fmla="*/ 2147483647 h 304"/>
              <a:gd name="T6" fmla="*/ 2147483647 w 736"/>
              <a:gd name="T7" fmla="*/ 2147483647 h 304"/>
              <a:gd name="T8" fmla="*/ 2147483647 w 736"/>
              <a:gd name="T9" fmla="*/ 2147483647 h 304"/>
              <a:gd name="T10" fmla="*/ 2147483647 w 736"/>
              <a:gd name="T11" fmla="*/ 2147483647 h 304"/>
              <a:gd name="T12" fmla="*/ 2147483647 w 736"/>
              <a:gd name="T13" fmla="*/ 2147483647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6" h="304">
                <a:moveTo>
                  <a:pt x="0" y="281"/>
                </a:moveTo>
                <a:cubicBezTo>
                  <a:pt x="35" y="277"/>
                  <a:pt x="72" y="279"/>
                  <a:pt x="106" y="270"/>
                </a:cubicBezTo>
                <a:cubicBezTo>
                  <a:pt x="134" y="263"/>
                  <a:pt x="127" y="235"/>
                  <a:pt x="138" y="217"/>
                </a:cubicBezTo>
                <a:cubicBezTo>
                  <a:pt x="204" y="108"/>
                  <a:pt x="111" y="304"/>
                  <a:pt x="181" y="164"/>
                </a:cubicBezTo>
                <a:cubicBezTo>
                  <a:pt x="194" y="138"/>
                  <a:pt x="203" y="92"/>
                  <a:pt x="234" y="78"/>
                </a:cubicBezTo>
                <a:cubicBezTo>
                  <a:pt x="312" y="43"/>
                  <a:pt x="396" y="34"/>
                  <a:pt x="480" y="25"/>
                </a:cubicBezTo>
                <a:cubicBezTo>
                  <a:pt x="576" y="0"/>
                  <a:pt x="618" y="4"/>
                  <a:pt x="736" y="4"/>
                </a:cubicBezTo>
              </a:path>
            </a:pathLst>
          </a:custGeom>
          <a:noFill/>
          <a:ln w="28575">
            <a:solidFill>
              <a:srgbClr val="CC0099"/>
            </a:solidFill>
            <a:round/>
            <a:tailEnd type="stealth" w="med" len="lg"/>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0" name="Freeform 16"/>
          <p:cNvSpPr>
            <a:spLocks noChangeArrowheads="1"/>
          </p:cNvSpPr>
          <p:nvPr/>
        </p:nvSpPr>
        <p:spPr bwMode="auto">
          <a:xfrm>
            <a:off x="5350933" y="2147193"/>
            <a:ext cx="1354667" cy="2266951"/>
          </a:xfrm>
          <a:custGeom>
            <a:avLst/>
            <a:gdLst>
              <a:gd name="T0" fmla="*/ 2147483647 w 853"/>
              <a:gd name="T1" fmla="*/ 0 h 1428"/>
              <a:gd name="T2" fmla="*/ 2147483647 w 853"/>
              <a:gd name="T3" fmla="*/ 2147483647 h 1428"/>
              <a:gd name="T4" fmla="*/ 2147483647 w 853"/>
              <a:gd name="T5" fmla="*/ 2147483647 h 1428"/>
              <a:gd name="T6" fmla="*/ 2147483647 w 853"/>
              <a:gd name="T7" fmla="*/ 2147483647 h 1428"/>
              <a:gd name="T8" fmla="*/ 0 w 853"/>
              <a:gd name="T9" fmla="*/ 2147483647 h 1428"/>
              <a:gd name="T10" fmla="*/ 2147483647 w 853"/>
              <a:gd name="T11" fmla="*/ 2147483647 h 1428"/>
              <a:gd name="T12" fmla="*/ 2147483647 w 853"/>
              <a:gd name="T13" fmla="*/ 2147483647 h 1428"/>
              <a:gd name="T14" fmla="*/ 2147483647 w 853"/>
              <a:gd name="T15" fmla="*/ 2147483647 h 1428"/>
              <a:gd name="T16" fmla="*/ 2147483647 w 853"/>
              <a:gd name="T17" fmla="*/ 2147483647 h 1428"/>
              <a:gd name="T18" fmla="*/ 2147483647 w 853"/>
              <a:gd name="T19" fmla="*/ 2147483647 h 1428"/>
              <a:gd name="T20" fmla="*/ 2147483647 w 853"/>
              <a:gd name="T21" fmla="*/ 2147483647 h 1428"/>
              <a:gd name="T22" fmla="*/ 2147483647 w 853"/>
              <a:gd name="T23" fmla="*/ 2147483647 h 1428"/>
              <a:gd name="T24" fmla="*/ 2147483647 w 853"/>
              <a:gd name="T25" fmla="*/ 2147483647 h 1428"/>
              <a:gd name="T26" fmla="*/ 2147483647 w 853"/>
              <a:gd name="T27" fmla="*/ 2147483647 h 1428"/>
              <a:gd name="T28" fmla="*/ 2147483647 w 853"/>
              <a:gd name="T29" fmla="*/ 2147483647 h 1428"/>
              <a:gd name="T30" fmla="*/ 2147483647 w 853"/>
              <a:gd name="T31" fmla="*/ 2147483647 h 1428"/>
              <a:gd name="T32" fmla="*/ 2147483647 w 853"/>
              <a:gd name="T33" fmla="*/ 2147483647 h 1428"/>
              <a:gd name="T34" fmla="*/ 2147483647 w 853"/>
              <a:gd name="T35" fmla="*/ 2147483647 h 1428"/>
              <a:gd name="T36" fmla="*/ 2147483647 w 853"/>
              <a:gd name="T37" fmla="*/ 2147483647 h 1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53" h="1428">
                <a:moveTo>
                  <a:pt x="192" y="0"/>
                </a:moveTo>
                <a:cubicBezTo>
                  <a:pt x="179" y="51"/>
                  <a:pt x="167" y="69"/>
                  <a:pt x="117" y="86"/>
                </a:cubicBezTo>
                <a:cubicBezTo>
                  <a:pt x="97" y="117"/>
                  <a:pt x="73" y="140"/>
                  <a:pt x="53" y="171"/>
                </a:cubicBezTo>
                <a:cubicBezTo>
                  <a:pt x="44" y="224"/>
                  <a:pt x="37" y="279"/>
                  <a:pt x="21" y="331"/>
                </a:cubicBezTo>
                <a:cubicBezTo>
                  <a:pt x="15" y="353"/>
                  <a:pt x="0" y="395"/>
                  <a:pt x="0" y="395"/>
                </a:cubicBezTo>
                <a:cubicBezTo>
                  <a:pt x="3" y="463"/>
                  <a:pt x="4" y="531"/>
                  <a:pt x="10" y="598"/>
                </a:cubicBezTo>
                <a:cubicBezTo>
                  <a:pt x="21" y="723"/>
                  <a:pt x="199" y="696"/>
                  <a:pt x="288" y="726"/>
                </a:cubicBezTo>
                <a:cubicBezTo>
                  <a:pt x="307" y="756"/>
                  <a:pt x="312" y="756"/>
                  <a:pt x="320" y="790"/>
                </a:cubicBezTo>
                <a:cubicBezTo>
                  <a:pt x="324" y="807"/>
                  <a:pt x="318" y="829"/>
                  <a:pt x="330" y="843"/>
                </a:cubicBezTo>
                <a:cubicBezTo>
                  <a:pt x="346" y="861"/>
                  <a:pt x="373" y="864"/>
                  <a:pt x="394" y="875"/>
                </a:cubicBezTo>
                <a:cubicBezTo>
                  <a:pt x="401" y="900"/>
                  <a:pt x="402" y="928"/>
                  <a:pt x="416" y="950"/>
                </a:cubicBezTo>
                <a:cubicBezTo>
                  <a:pt x="425" y="963"/>
                  <a:pt x="454" y="956"/>
                  <a:pt x="458" y="971"/>
                </a:cubicBezTo>
                <a:cubicBezTo>
                  <a:pt x="473" y="1022"/>
                  <a:pt x="461" y="1078"/>
                  <a:pt x="469" y="1131"/>
                </a:cubicBezTo>
                <a:cubicBezTo>
                  <a:pt x="475" y="1174"/>
                  <a:pt x="536" y="1272"/>
                  <a:pt x="565" y="1302"/>
                </a:cubicBezTo>
                <a:cubicBezTo>
                  <a:pt x="568" y="1314"/>
                  <a:pt x="581" y="1384"/>
                  <a:pt x="586" y="1387"/>
                </a:cubicBezTo>
                <a:cubicBezTo>
                  <a:pt x="597" y="1393"/>
                  <a:pt x="700" y="1414"/>
                  <a:pt x="725" y="1419"/>
                </a:cubicBezTo>
                <a:cubicBezTo>
                  <a:pt x="817" y="1403"/>
                  <a:pt x="768" y="1428"/>
                  <a:pt x="810" y="1376"/>
                </a:cubicBezTo>
                <a:cubicBezTo>
                  <a:pt x="816" y="1368"/>
                  <a:pt x="826" y="1363"/>
                  <a:pt x="832" y="1355"/>
                </a:cubicBezTo>
                <a:cubicBezTo>
                  <a:pt x="840" y="1345"/>
                  <a:pt x="853" y="1323"/>
                  <a:pt x="853" y="1323"/>
                </a:cubicBezTo>
              </a:path>
            </a:pathLst>
          </a:custGeom>
          <a:noFill/>
          <a:ln w="28575">
            <a:solidFill>
              <a:srgbClr val="0000FF"/>
            </a:solidFill>
            <a:prstDash val="lgDash"/>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1" name="Freeform 17"/>
          <p:cNvSpPr>
            <a:spLocks noChangeArrowheads="1"/>
          </p:cNvSpPr>
          <p:nvPr/>
        </p:nvSpPr>
        <p:spPr bwMode="auto">
          <a:xfrm>
            <a:off x="5181600" y="2217044"/>
            <a:ext cx="1280584" cy="2211916"/>
          </a:xfrm>
          <a:custGeom>
            <a:avLst/>
            <a:gdLst>
              <a:gd name="T0" fmla="*/ 2147483647 w 806"/>
              <a:gd name="T1" fmla="*/ 0 h 1394"/>
              <a:gd name="T2" fmla="*/ 2147483647 w 806"/>
              <a:gd name="T3" fmla="*/ 2147483647 h 1394"/>
              <a:gd name="T4" fmla="*/ 2147483647 w 806"/>
              <a:gd name="T5" fmla="*/ 2147483647 h 1394"/>
              <a:gd name="T6" fmla="*/ 2147483647 w 806"/>
              <a:gd name="T7" fmla="*/ 2147483647 h 1394"/>
              <a:gd name="T8" fmla="*/ 2147483647 w 806"/>
              <a:gd name="T9" fmla="*/ 2147483647 h 1394"/>
              <a:gd name="T10" fmla="*/ 2147483647 w 806"/>
              <a:gd name="T11" fmla="*/ 2147483647 h 1394"/>
              <a:gd name="T12" fmla="*/ 2147483647 w 806"/>
              <a:gd name="T13" fmla="*/ 2147483647 h 1394"/>
              <a:gd name="T14" fmla="*/ 2147483647 w 806"/>
              <a:gd name="T15" fmla="*/ 2147483647 h 1394"/>
              <a:gd name="T16" fmla="*/ 2147483647 w 806"/>
              <a:gd name="T17" fmla="*/ 2147483647 h 1394"/>
              <a:gd name="T18" fmla="*/ 2147483647 w 806"/>
              <a:gd name="T19" fmla="*/ 2147483647 h 1394"/>
              <a:gd name="T20" fmla="*/ 2147483647 w 806"/>
              <a:gd name="T21" fmla="*/ 2147483647 h 1394"/>
              <a:gd name="T22" fmla="*/ 2147483647 w 806"/>
              <a:gd name="T23" fmla="*/ 2147483647 h 1394"/>
              <a:gd name="T24" fmla="*/ 2147483647 w 806"/>
              <a:gd name="T25" fmla="*/ 2147483647 h 1394"/>
              <a:gd name="T26" fmla="*/ 2147483647 w 806"/>
              <a:gd name="T27" fmla="*/ 2147483647 h 1394"/>
              <a:gd name="T28" fmla="*/ 2147483647 w 806"/>
              <a:gd name="T29" fmla="*/ 2147483647 h 1394"/>
              <a:gd name="T30" fmla="*/ 2147483647 w 806"/>
              <a:gd name="T31" fmla="*/ 2147483647 h 13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6" h="1394">
                <a:moveTo>
                  <a:pt x="262" y="0"/>
                </a:moveTo>
                <a:cubicBezTo>
                  <a:pt x="239" y="35"/>
                  <a:pt x="222" y="52"/>
                  <a:pt x="187" y="75"/>
                </a:cubicBezTo>
                <a:cubicBezTo>
                  <a:pt x="167" y="106"/>
                  <a:pt x="153" y="138"/>
                  <a:pt x="123" y="160"/>
                </a:cubicBezTo>
                <a:cubicBezTo>
                  <a:pt x="102" y="175"/>
                  <a:pt x="59" y="203"/>
                  <a:pt x="59" y="203"/>
                </a:cubicBezTo>
                <a:cubicBezTo>
                  <a:pt x="36" y="237"/>
                  <a:pt x="19" y="271"/>
                  <a:pt x="6" y="310"/>
                </a:cubicBezTo>
                <a:cubicBezTo>
                  <a:pt x="17" y="413"/>
                  <a:pt x="0" y="413"/>
                  <a:pt x="70" y="459"/>
                </a:cubicBezTo>
                <a:cubicBezTo>
                  <a:pt x="74" y="470"/>
                  <a:pt x="74" y="482"/>
                  <a:pt x="81" y="491"/>
                </a:cubicBezTo>
                <a:cubicBezTo>
                  <a:pt x="89" y="501"/>
                  <a:pt x="112" y="499"/>
                  <a:pt x="113" y="512"/>
                </a:cubicBezTo>
                <a:cubicBezTo>
                  <a:pt x="129" y="665"/>
                  <a:pt x="130" y="652"/>
                  <a:pt x="81" y="726"/>
                </a:cubicBezTo>
                <a:cubicBezTo>
                  <a:pt x="91" y="801"/>
                  <a:pt x="105" y="877"/>
                  <a:pt x="123" y="950"/>
                </a:cubicBezTo>
                <a:cubicBezTo>
                  <a:pt x="126" y="963"/>
                  <a:pt x="157" y="1049"/>
                  <a:pt x="166" y="1056"/>
                </a:cubicBezTo>
                <a:cubicBezTo>
                  <a:pt x="178" y="1065"/>
                  <a:pt x="195" y="1063"/>
                  <a:pt x="209" y="1067"/>
                </a:cubicBezTo>
                <a:cubicBezTo>
                  <a:pt x="253" y="1097"/>
                  <a:pt x="288" y="1125"/>
                  <a:pt x="337" y="1142"/>
                </a:cubicBezTo>
                <a:cubicBezTo>
                  <a:pt x="362" y="1180"/>
                  <a:pt x="394" y="1211"/>
                  <a:pt x="422" y="1248"/>
                </a:cubicBezTo>
                <a:cubicBezTo>
                  <a:pt x="426" y="1273"/>
                  <a:pt x="410" y="1312"/>
                  <a:pt x="433" y="1323"/>
                </a:cubicBezTo>
                <a:cubicBezTo>
                  <a:pt x="581" y="1394"/>
                  <a:pt x="669" y="1387"/>
                  <a:pt x="806" y="1387"/>
                </a:cubicBezTo>
              </a:path>
            </a:pathLst>
          </a:custGeom>
          <a:noFill/>
          <a:ln w="38100">
            <a:solidFill>
              <a:srgbClr val="006600"/>
            </a:solidFill>
            <a:round/>
            <a:tailEnd type="stealth" w="med" len="med"/>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2" name="Freeform 18"/>
          <p:cNvSpPr>
            <a:spLocks noChangeArrowheads="1"/>
          </p:cNvSpPr>
          <p:nvPr/>
        </p:nvSpPr>
        <p:spPr bwMode="auto">
          <a:xfrm>
            <a:off x="6688667" y="2959993"/>
            <a:ext cx="880533" cy="1270000"/>
          </a:xfrm>
          <a:custGeom>
            <a:avLst/>
            <a:gdLst>
              <a:gd name="T0" fmla="*/ 0 w 555"/>
              <a:gd name="T1" fmla="*/ 2147483647 h 800"/>
              <a:gd name="T2" fmla="*/ 2147483647 w 555"/>
              <a:gd name="T3" fmla="*/ 2147483647 h 800"/>
              <a:gd name="T4" fmla="*/ 2147483647 w 555"/>
              <a:gd name="T5" fmla="*/ 2147483647 h 800"/>
              <a:gd name="T6" fmla="*/ 2147483647 w 555"/>
              <a:gd name="T7" fmla="*/ 2147483647 h 800"/>
              <a:gd name="T8" fmla="*/ 2147483647 w 555"/>
              <a:gd name="T9" fmla="*/ 2147483647 h 800"/>
              <a:gd name="T10" fmla="*/ 2147483647 w 555"/>
              <a:gd name="T11" fmla="*/ 2147483647 h 800"/>
              <a:gd name="T12" fmla="*/ 2147483647 w 555"/>
              <a:gd name="T13" fmla="*/ 2147483647 h 800"/>
              <a:gd name="T14" fmla="*/ 2147483647 w 555"/>
              <a:gd name="T15" fmla="*/ 2147483647 h 800"/>
              <a:gd name="T16" fmla="*/ 2147483647 w 555"/>
              <a:gd name="T17" fmla="*/ 2147483647 h 800"/>
              <a:gd name="T18" fmla="*/ 2147483647 w 555"/>
              <a:gd name="T19" fmla="*/ 2147483647 h 800"/>
              <a:gd name="T20" fmla="*/ 2147483647 w 555"/>
              <a:gd name="T21" fmla="*/ 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5" h="800">
                <a:moveTo>
                  <a:pt x="0" y="800"/>
                </a:moveTo>
                <a:cubicBezTo>
                  <a:pt x="14" y="761"/>
                  <a:pt x="27" y="671"/>
                  <a:pt x="64" y="640"/>
                </a:cubicBezTo>
                <a:cubicBezTo>
                  <a:pt x="86" y="622"/>
                  <a:pt x="115" y="614"/>
                  <a:pt x="139" y="598"/>
                </a:cubicBezTo>
                <a:cubicBezTo>
                  <a:pt x="169" y="509"/>
                  <a:pt x="139" y="606"/>
                  <a:pt x="160" y="406"/>
                </a:cubicBezTo>
                <a:cubicBezTo>
                  <a:pt x="165" y="354"/>
                  <a:pt x="203" y="313"/>
                  <a:pt x="224" y="267"/>
                </a:cubicBezTo>
                <a:cubicBezTo>
                  <a:pt x="246" y="218"/>
                  <a:pt x="241" y="185"/>
                  <a:pt x="278" y="150"/>
                </a:cubicBezTo>
                <a:cubicBezTo>
                  <a:pt x="285" y="129"/>
                  <a:pt x="292" y="107"/>
                  <a:pt x="299" y="86"/>
                </a:cubicBezTo>
                <a:cubicBezTo>
                  <a:pt x="303" y="74"/>
                  <a:pt x="319" y="69"/>
                  <a:pt x="331" y="64"/>
                </a:cubicBezTo>
                <a:cubicBezTo>
                  <a:pt x="395" y="35"/>
                  <a:pt x="427" y="40"/>
                  <a:pt x="502" y="32"/>
                </a:cubicBezTo>
                <a:cubicBezTo>
                  <a:pt x="513" y="29"/>
                  <a:pt x="524" y="28"/>
                  <a:pt x="534" y="22"/>
                </a:cubicBezTo>
                <a:cubicBezTo>
                  <a:pt x="543" y="17"/>
                  <a:pt x="555" y="0"/>
                  <a:pt x="555" y="0"/>
                </a:cubicBezTo>
              </a:path>
            </a:pathLst>
          </a:custGeom>
          <a:noFill/>
          <a:ln w="38100">
            <a:solidFill>
              <a:srgbClr val="006600"/>
            </a:solidFill>
            <a:round/>
            <a:tailEnd type="stealth" w="med" len="lg"/>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3" name="Freeform 19"/>
          <p:cNvSpPr>
            <a:spLocks noChangeArrowheads="1"/>
          </p:cNvSpPr>
          <p:nvPr/>
        </p:nvSpPr>
        <p:spPr bwMode="auto">
          <a:xfrm>
            <a:off x="7281333" y="2881677"/>
            <a:ext cx="287867" cy="535516"/>
          </a:xfrm>
          <a:custGeom>
            <a:avLst/>
            <a:gdLst>
              <a:gd name="T0" fmla="*/ 2147483647 w 181"/>
              <a:gd name="T1" fmla="*/ 2147483647 h 338"/>
              <a:gd name="T2" fmla="*/ 2147483647 w 181"/>
              <a:gd name="T3" fmla="*/ 2147483647 h 338"/>
              <a:gd name="T4" fmla="*/ 2147483647 w 181"/>
              <a:gd name="T5" fmla="*/ 2147483647 h 338"/>
              <a:gd name="T6" fmla="*/ 2147483647 w 181"/>
              <a:gd name="T7" fmla="*/ 2147483647 h 338"/>
              <a:gd name="T8" fmla="*/ 0 w 181"/>
              <a:gd name="T9" fmla="*/ 2147483647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338">
                <a:moveTo>
                  <a:pt x="181" y="29"/>
                </a:moveTo>
                <a:cubicBezTo>
                  <a:pt x="136" y="17"/>
                  <a:pt x="90" y="0"/>
                  <a:pt x="42" y="29"/>
                </a:cubicBezTo>
                <a:cubicBezTo>
                  <a:pt x="27" y="38"/>
                  <a:pt x="36" y="65"/>
                  <a:pt x="32" y="82"/>
                </a:cubicBezTo>
                <a:cubicBezTo>
                  <a:pt x="29" y="93"/>
                  <a:pt x="25" y="103"/>
                  <a:pt x="21" y="114"/>
                </a:cubicBezTo>
                <a:cubicBezTo>
                  <a:pt x="10" y="333"/>
                  <a:pt x="61" y="277"/>
                  <a:pt x="0" y="338"/>
                </a:cubicBezTo>
              </a:path>
            </a:pathLst>
          </a:custGeom>
          <a:noFill/>
          <a:ln w="38100">
            <a:solidFill>
              <a:srgbClr val="006600"/>
            </a:solidFill>
            <a:round/>
            <a:tailEnd type="stealth" w="med" len="lg"/>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4" name="Freeform 20"/>
          <p:cNvSpPr>
            <a:spLocks noChangeArrowheads="1"/>
          </p:cNvSpPr>
          <p:nvPr/>
        </p:nvSpPr>
        <p:spPr bwMode="auto">
          <a:xfrm>
            <a:off x="1919817" y="2485860"/>
            <a:ext cx="3556000" cy="2794000"/>
          </a:xfrm>
          <a:custGeom>
            <a:avLst/>
            <a:gdLst>
              <a:gd name="T0" fmla="*/ 2147483647 w 2240"/>
              <a:gd name="T1" fmla="*/ 0 h 1760"/>
              <a:gd name="T2" fmla="*/ 2147483647 w 2240"/>
              <a:gd name="T3" fmla="*/ 2147483647 h 1760"/>
              <a:gd name="T4" fmla="*/ 2147483647 w 2240"/>
              <a:gd name="T5" fmla="*/ 2147483647 h 1760"/>
              <a:gd name="T6" fmla="*/ 2147483647 w 2240"/>
              <a:gd name="T7" fmla="*/ 2147483647 h 1760"/>
              <a:gd name="T8" fmla="*/ 2147483647 w 2240"/>
              <a:gd name="T9" fmla="*/ 2147483647 h 1760"/>
              <a:gd name="T10" fmla="*/ 2147483647 w 2240"/>
              <a:gd name="T11" fmla="*/ 2147483647 h 1760"/>
              <a:gd name="T12" fmla="*/ 2147483647 w 2240"/>
              <a:gd name="T13" fmla="*/ 2147483647 h 1760"/>
              <a:gd name="T14" fmla="*/ 2147483647 w 2240"/>
              <a:gd name="T15" fmla="*/ 2147483647 h 1760"/>
              <a:gd name="T16" fmla="*/ 2147483647 w 2240"/>
              <a:gd name="T17" fmla="*/ 2147483647 h 1760"/>
              <a:gd name="T18" fmla="*/ 2147483647 w 2240"/>
              <a:gd name="T19" fmla="*/ 2147483647 h 1760"/>
              <a:gd name="T20" fmla="*/ 2147483647 w 2240"/>
              <a:gd name="T21" fmla="*/ 2147483647 h 1760"/>
              <a:gd name="T22" fmla="*/ 2147483647 w 2240"/>
              <a:gd name="T23" fmla="*/ 2147483647 h 1760"/>
              <a:gd name="T24" fmla="*/ 2147483647 w 2240"/>
              <a:gd name="T25" fmla="*/ 2147483647 h 1760"/>
              <a:gd name="T26" fmla="*/ 2147483647 w 2240"/>
              <a:gd name="T27" fmla="*/ 2147483647 h 1760"/>
              <a:gd name="T28" fmla="*/ 2147483647 w 2240"/>
              <a:gd name="T29" fmla="*/ 2147483647 h 1760"/>
              <a:gd name="T30" fmla="*/ 2147483647 w 2240"/>
              <a:gd name="T31" fmla="*/ 2147483647 h 1760"/>
              <a:gd name="T32" fmla="*/ 2147483647 w 2240"/>
              <a:gd name="T33" fmla="*/ 2147483647 h 1760"/>
              <a:gd name="T34" fmla="*/ 2147483647 w 2240"/>
              <a:gd name="T35" fmla="*/ 2147483647 h 1760"/>
              <a:gd name="T36" fmla="*/ 2147483647 w 2240"/>
              <a:gd name="T37" fmla="*/ 2147483647 h 1760"/>
              <a:gd name="T38" fmla="*/ 2147483647 w 2240"/>
              <a:gd name="T39" fmla="*/ 2147483647 h 1760"/>
              <a:gd name="T40" fmla="*/ 2147483647 w 2240"/>
              <a:gd name="T41" fmla="*/ 2147483647 h 1760"/>
              <a:gd name="T42" fmla="*/ 2147483647 w 2240"/>
              <a:gd name="T43" fmla="*/ 2147483647 h 1760"/>
              <a:gd name="T44" fmla="*/ 2147483647 w 2240"/>
              <a:gd name="T45" fmla="*/ 2147483647 h 1760"/>
              <a:gd name="T46" fmla="*/ 2147483647 w 2240"/>
              <a:gd name="T47" fmla="*/ 2147483647 h 1760"/>
              <a:gd name="T48" fmla="*/ 2147483647 w 2240"/>
              <a:gd name="T49" fmla="*/ 2147483647 h 1760"/>
              <a:gd name="T50" fmla="*/ 2147483647 w 2240"/>
              <a:gd name="T51" fmla="*/ 2147483647 h 1760"/>
              <a:gd name="T52" fmla="*/ 0 w 2240"/>
              <a:gd name="T53" fmla="*/ 2147483647 h 17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40" h="1760">
                <a:moveTo>
                  <a:pt x="2240" y="0"/>
                </a:moveTo>
                <a:cubicBezTo>
                  <a:pt x="2213" y="28"/>
                  <a:pt x="2198" y="53"/>
                  <a:pt x="2165" y="75"/>
                </a:cubicBezTo>
                <a:cubicBezTo>
                  <a:pt x="2127" y="132"/>
                  <a:pt x="2062" y="203"/>
                  <a:pt x="1995" y="224"/>
                </a:cubicBezTo>
                <a:cubicBezTo>
                  <a:pt x="1948" y="271"/>
                  <a:pt x="1953" y="344"/>
                  <a:pt x="1941" y="406"/>
                </a:cubicBezTo>
                <a:cubicBezTo>
                  <a:pt x="1929" y="468"/>
                  <a:pt x="1913" y="535"/>
                  <a:pt x="1877" y="587"/>
                </a:cubicBezTo>
                <a:cubicBezTo>
                  <a:pt x="1833" y="727"/>
                  <a:pt x="1956" y="917"/>
                  <a:pt x="1824" y="1003"/>
                </a:cubicBezTo>
                <a:cubicBezTo>
                  <a:pt x="1821" y="1064"/>
                  <a:pt x="1848" y="1257"/>
                  <a:pt x="1749" y="1291"/>
                </a:cubicBezTo>
                <a:cubicBezTo>
                  <a:pt x="1728" y="1312"/>
                  <a:pt x="1708" y="1328"/>
                  <a:pt x="1696" y="1355"/>
                </a:cubicBezTo>
                <a:cubicBezTo>
                  <a:pt x="1676" y="1400"/>
                  <a:pt x="1678" y="1462"/>
                  <a:pt x="1653" y="1504"/>
                </a:cubicBezTo>
                <a:cubicBezTo>
                  <a:pt x="1634" y="1535"/>
                  <a:pt x="1613" y="1553"/>
                  <a:pt x="1600" y="1590"/>
                </a:cubicBezTo>
                <a:cubicBezTo>
                  <a:pt x="1596" y="1625"/>
                  <a:pt x="1613" y="1670"/>
                  <a:pt x="1589" y="1696"/>
                </a:cubicBezTo>
                <a:cubicBezTo>
                  <a:pt x="1567" y="1720"/>
                  <a:pt x="1523" y="1696"/>
                  <a:pt x="1493" y="1707"/>
                </a:cubicBezTo>
                <a:cubicBezTo>
                  <a:pt x="1481" y="1711"/>
                  <a:pt x="1483" y="1732"/>
                  <a:pt x="1472" y="1739"/>
                </a:cubicBezTo>
                <a:cubicBezTo>
                  <a:pt x="1453" y="1751"/>
                  <a:pt x="1408" y="1760"/>
                  <a:pt x="1408" y="1760"/>
                </a:cubicBezTo>
                <a:cubicBezTo>
                  <a:pt x="1390" y="1757"/>
                  <a:pt x="1372" y="1756"/>
                  <a:pt x="1355" y="1750"/>
                </a:cubicBezTo>
                <a:cubicBezTo>
                  <a:pt x="1320" y="1737"/>
                  <a:pt x="1303" y="1697"/>
                  <a:pt x="1269" y="1675"/>
                </a:cubicBezTo>
                <a:cubicBezTo>
                  <a:pt x="1261" y="1652"/>
                  <a:pt x="1250" y="1600"/>
                  <a:pt x="1227" y="1579"/>
                </a:cubicBezTo>
                <a:cubicBezTo>
                  <a:pt x="1143" y="1505"/>
                  <a:pt x="1033" y="1518"/>
                  <a:pt x="928" y="1504"/>
                </a:cubicBezTo>
                <a:cubicBezTo>
                  <a:pt x="869" y="1415"/>
                  <a:pt x="947" y="1518"/>
                  <a:pt x="875" y="1462"/>
                </a:cubicBezTo>
                <a:cubicBezTo>
                  <a:pt x="865" y="1454"/>
                  <a:pt x="863" y="1438"/>
                  <a:pt x="853" y="1430"/>
                </a:cubicBezTo>
                <a:cubicBezTo>
                  <a:pt x="818" y="1401"/>
                  <a:pt x="790" y="1406"/>
                  <a:pt x="747" y="1398"/>
                </a:cubicBezTo>
                <a:cubicBezTo>
                  <a:pt x="732" y="1395"/>
                  <a:pt x="718" y="1392"/>
                  <a:pt x="704" y="1387"/>
                </a:cubicBezTo>
                <a:cubicBezTo>
                  <a:pt x="689" y="1381"/>
                  <a:pt x="676" y="1370"/>
                  <a:pt x="661" y="1366"/>
                </a:cubicBezTo>
                <a:cubicBezTo>
                  <a:pt x="633" y="1359"/>
                  <a:pt x="604" y="1359"/>
                  <a:pt x="576" y="1355"/>
                </a:cubicBezTo>
                <a:cubicBezTo>
                  <a:pt x="430" y="1359"/>
                  <a:pt x="284" y="1357"/>
                  <a:pt x="139" y="1366"/>
                </a:cubicBezTo>
                <a:cubicBezTo>
                  <a:pt x="102" y="1368"/>
                  <a:pt x="68" y="1388"/>
                  <a:pt x="32" y="1398"/>
                </a:cubicBezTo>
                <a:cubicBezTo>
                  <a:pt x="21" y="1401"/>
                  <a:pt x="0" y="1408"/>
                  <a:pt x="0" y="1408"/>
                </a:cubicBezTo>
              </a:path>
            </a:pathLst>
          </a:custGeom>
          <a:noFill/>
          <a:ln w="38100">
            <a:solidFill>
              <a:srgbClr val="FF5050"/>
            </a:solidFill>
            <a:round/>
            <a:tailEnd type="stealth" w="med" len="lg"/>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93205" name="Freeform 21"/>
          <p:cNvSpPr>
            <a:spLocks noChangeArrowheads="1"/>
          </p:cNvSpPr>
          <p:nvPr/>
        </p:nvSpPr>
        <p:spPr bwMode="auto">
          <a:xfrm>
            <a:off x="5374217" y="2051944"/>
            <a:ext cx="5041900" cy="2377016"/>
          </a:xfrm>
          <a:custGeom>
            <a:avLst/>
            <a:gdLst>
              <a:gd name="T0" fmla="*/ 2147483647 w 3133"/>
              <a:gd name="T1" fmla="*/ 2147483647 h 1414"/>
              <a:gd name="T2" fmla="*/ 2147483647 w 3133"/>
              <a:gd name="T3" fmla="*/ 2147483647 h 1414"/>
              <a:gd name="T4" fmla="*/ 2147483647 w 3133"/>
              <a:gd name="T5" fmla="*/ 2147483647 h 1414"/>
              <a:gd name="T6" fmla="*/ 2147483647 w 3133"/>
              <a:gd name="T7" fmla="*/ 2147483647 h 1414"/>
              <a:gd name="T8" fmla="*/ 2147483647 w 3133"/>
              <a:gd name="T9" fmla="*/ 2147483647 h 1414"/>
              <a:gd name="T10" fmla="*/ 2147483647 w 3133"/>
              <a:gd name="T11" fmla="*/ 2147483647 h 1414"/>
              <a:gd name="T12" fmla="*/ 2147483647 w 3133"/>
              <a:gd name="T13" fmla="*/ 2147483647 h 1414"/>
              <a:gd name="T14" fmla="*/ 2147483647 w 3133"/>
              <a:gd name="T15" fmla="*/ 2147483647 h 1414"/>
              <a:gd name="T16" fmla="*/ 2147483647 w 3133"/>
              <a:gd name="T17" fmla="*/ 2147483647 h 1414"/>
              <a:gd name="T18" fmla="*/ 2147483647 w 3133"/>
              <a:gd name="T19" fmla="*/ 2147483647 h 1414"/>
              <a:gd name="T20" fmla="*/ 2147483647 w 3133"/>
              <a:gd name="T21" fmla="*/ 2147483647 h 1414"/>
              <a:gd name="T22" fmla="*/ 2147483647 w 3133"/>
              <a:gd name="T23" fmla="*/ 2147483647 h 1414"/>
              <a:gd name="T24" fmla="*/ 2147483647 w 3133"/>
              <a:gd name="T25" fmla="*/ 2147483647 h 1414"/>
              <a:gd name="T26" fmla="*/ 2147483647 w 3133"/>
              <a:gd name="T27" fmla="*/ 2147483647 h 1414"/>
              <a:gd name="T28" fmla="*/ 2147483647 w 3133"/>
              <a:gd name="T29" fmla="*/ 2147483647 h 1414"/>
              <a:gd name="T30" fmla="*/ 2147483647 w 3133"/>
              <a:gd name="T31" fmla="*/ 2147483647 h 1414"/>
              <a:gd name="T32" fmla="*/ 2147483647 w 3133"/>
              <a:gd name="T33" fmla="*/ 2147483647 h 1414"/>
              <a:gd name="T34" fmla="*/ 2147483647 w 3133"/>
              <a:gd name="T35" fmla="*/ 2147483647 h 1414"/>
              <a:gd name="T36" fmla="*/ 2147483647 w 3133"/>
              <a:gd name="T37" fmla="*/ 2147483647 h 1414"/>
              <a:gd name="T38" fmla="*/ 2147483647 w 3133"/>
              <a:gd name="T39" fmla="*/ 2147483647 h 1414"/>
              <a:gd name="T40" fmla="*/ 2147483647 w 3133"/>
              <a:gd name="T41" fmla="*/ 2147483647 h 1414"/>
              <a:gd name="T42" fmla="*/ 2147483647 w 3133"/>
              <a:gd name="T43" fmla="*/ 2147483647 h 1414"/>
              <a:gd name="T44" fmla="*/ 2147483647 w 3133"/>
              <a:gd name="T45" fmla="*/ 2147483647 h 1414"/>
              <a:gd name="T46" fmla="*/ 2147483647 w 3133"/>
              <a:gd name="T47" fmla="*/ 2147483647 h 1414"/>
              <a:gd name="T48" fmla="*/ 2147483647 w 3133"/>
              <a:gd name="T49" fmla="*/ 2147483647 h 1414"/>
              <a:gd name="T50" fmla="*/ 2147483647 w 3133"/>
              <a:gd name="T51" fmla="*/ 2147483647 h 1414"/>
              <a:gd name="T52" fmla="*/ 2147483647 w 3133"/>
              <a:gd name="T53" fmla="*/ 2147483647 h 1414"/>
              <a:gd name="T54" fmla="*/ 2147483647 w 3133"/>
              <a:gd name="T55" fmla="*/ 2147483647 h 1414"/>
              <a:gd name="T56" fmla="*/ 2147483647 w 3133"/>
              <a:gd name="T57" fmla="*/ 2147483647 h 1414"/>
              <a:gd name="T58" fmla="*/ 2147483647 w 3133"/>
              <a:gd name="T59" fmla="*/ 2147483647 h 1414"/>
              <a:gd name="T60" fmla="*/ 2147483647 w 3133"/>
              <a:gd name="T61" fmla="*/ 2147483647 h 1414"/>
              <a:gd name="T62" fmla="*/ 2147483647 w 3133"/>
              <a:gd name="T63" fmla="*/ 2147483647 h 1414"/>
              <a:gd name="T64" fmla="*/ 2147483647 w 3133"/>
              <a:gd name="T65" fmla="*/ 2147483647 h 14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33" h="1414">
                <a:moveTo>
                  <a:pt x="3133" y="1298"/>
                </a:moveTo>
                <a:cubicBezTo>
                  <a:pt x="3112" y="1294"/>
                  <a:pt x="3080" y="1305"/>
                  <a:pt x="3069" y="1287"/>
                </a:cubicBezTo>
                <a:cubicBezTo>
                  <a:pt x="3031" y="1225"/>
                  <a:pt x="3060" y="1131"/>
                  <a:pt x="3026" y="1063"/>
                </a:cubicBezTo>
                <a:cubicBezTo>
                  <a:pt x="2988" y="987"/>
                  <a:pt x="2879" y="957"/>
                  <a:pt x="2813" y="914"/>
                </a:cubicBezTo>
                <a:cubicBezTo>
                  <a:pt x="2807" y="905"/>
                  <a:pt x="2785" y="866"/>
                  <a:pt x="2770" y="861"/>
                </a:cubicBezTo>
                <a:cubicBezTo>
                  <a:pt x="2699" y="837"/>
                  <a:pt x="2601" y="831"/>
                  <a:pt x="2525" y="818"/>
                </a:cubicBezTo>
                <a:cubicBezTo>
                  <a:pt x="2508" y="792"/>
                  <a:pt x="2497" y="741"/>
                  <a:pt x="2472" y="722"/>
                </a:cubicBezTo>
                <a:cubicBezTo>
                  <a:pt x="2458" y="711"/>
                  <a:pt x="2359" y="645"/>
                  <a:pt x="2333" y="637"/>
                </a:cubicBezTo>
                <a:cubicBezTo>
                  <a:pt x="2257" y="643"/>
                  <a:pt x="2208" y="646"/>
                  <a:pt x="2141" y="669"/>
                </a:cubicBezTo>
                <a:cubicBezTo>
                  <a:pt x="2060" y="793"/>
                  <a:pt x="2191" y="924"/>
                  <a:pt x="2034" y="978"/>
                </a:cubicBezTo>
                <a:cubicBezTo>
                  <a:pt x="1955" y="1057"/>
                  <a:pt x="1910" y="1060"/>
                  <a:pt x="1800" y="1074"/>
                </a:cubicBezTo>
                <a:cubicBezTo>
                  <a:pt x="1732" y="1096"/>
                  <a:pt x="1692" y="1117"/>
                  <a:pt x="1618" y="1127"/>
                </a:cubicBezTo>
                <a:cubicBezTo>
                  <a:pt x="1576" y="1141"/>
                  <a:pt x="1551" y="1172"/>
                  <a:pt x="1512" y="1191"/>
                </a:cubicBezTo>
                <a:cubicBezTo>
                  <a:pt x="1406" y="1244"/>
                  <a:pt x="1255" y="1240"/>
                  <a:pt x="1149" y="1245"/>
                </a:cubicBezTo>
                <a:cubicBezTo>
                  <a:pt x="1072" y="1263"/>
                  <a:pt x="992" y="1266"/>
                  <a:pt x="914" y="1277"/>
                </a:cubicBezTo>
                <a:cubicBezTo>
                  <a:pt x="879" y="1288"/>
                  <a:pt x="843" y="1297"/>
                  <a:pt x="808" y="1309"/>
                </a:cubicBezTo>
                <a:cubicBezTo>
                  <a:pt x="795" y="1321"/>
                  <a:pt x="746" y="1367"/>
                  <a:pt x="733" y="1373"/>
                </a:cubicBezTo>
                <a:cubicBezTo>
                  <a:pt x="713" y="1383"/>
                  <a:pt x="669" y="1394"/>
                  <a:pt x="669" y="1394"/>
                </a:cubicBezTo>
                <a:cubicBezTo>
                  <a:pt x="581" y="1388"/>
                  <a:pt x="498" y="1414"/>
                  <a:pt x="456" y="1330"/>
                </a:cubicBezTo>
                <a:cubicBezTo>
                  <a:pt x="434" y="1286"/>
                  <a:pt x="429" y="1228"/>
                  <a:pt x="413" y="1181"/>
                </a:cubicBezTo>
                <a:cubicBezTo>
                  <a:pt x="409" y="1170"/>
                  <a:pt x="406" y="1160"/>
                  <a:pt x="402" y="1149"/>
                </a:cubicBezTo>
                <a:cubicBezTo>
                  <a:pt x="399" y="1138"/>
                  <a:pt x="395" y="1128"/>
                  <a:pt x="392" y="1117"/>
                </a:cubicBezTo>
                <a:cubicBezTo>
                  <a:pt x="388" y="1106"/>
                  <a:pt x="381" y="1085"/>
                  <a:pt x="381" y="1085"/>
                </a:cubicBezTo>
                <a:cubicBezTo>
                  <a:pt x="377" y="1024"/>
                  <a:pt x="383" y="962"/>
                  <a:pt x="370" y="903"/>
                </a:cubicBezTo>
                <a:cubicBezTo>
                  <a:pt x="368" y="892"/>
                  <a:pt x="348" y="897"/>
                  <a:pt x="338" y="893"/>
                </a:cubicBezTo>
                <a:cubicBezTo>
                  <a:pt x="218" y="840"/>
                  <a:pt x="330" y="866"/>
                  <a:pt x="146" y="850"/>
                </a:cubicBezTo>
                <a:cubicBezTo>
                  <a:pt x="143" y="807"/>
                  <a:pt x="146" y="764"/>
                  <a:pt x="136" y="722"/>
                </a:cubicBezTo>
                <a:cubicBezTo>
                  <a:pt x="132" y="705"/>
                  <a:pt x="113" y="694"/>
                  <a:pt x="104" y="679"/>
                </a:cubicBezTo>
                <a:cubicBezTo>
                  <a:pt x="78" y="634"/>
                  <a:pt x="74" y="592"/>
                  <a:pt x="29" y="562"/>
                </a:cubicBezTo>
                <a:cubicBezTo>
                  <a:pt x="1" y="481"/>
                  <a:pt x="0" y="378"/>
                  <a:pt x="18" y="295"/>
                </a:cubicBezTo>
                <a:cubicBezTo>
                  <a:pt x="26" y="260"/>
                  <a:pt x="104" y="231"/>
                  <a:pt x="104" y="231"/>
                </a:cubicBezTo>
                <a:cubicBezTo>
                  <a:pt x="139" y="177"/>
                  <a:pt x="137" y="151"/>
                  <a:pt x="146" y="82"/>
                </a:cubicBezTo>
                <a:cubicBezTo>
                  <a:pt x="157" y="0"/>
                  <a:pt x="132" y="7"/>
                  <a:pt x="178" y="7"/>
                </a:cubicBezTo>
              </a:path>
            </a:pathLst>
          </a:custGeom>
          <a:noFill/>
          <a:ln w="38100">
            <a:solidFill>
              <a:srgbClr val="FF5050"/>
            </a:solidFill>
            <a:round/>
            <a:tailEnd type="stealth" w="med" len="lg"/>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52245" name="Text Box 22"/>
          <p:cNvSpPr txBox="1">
            <a:spLocks noChangeArrowheads="1"/>
          </p:cNvSpPr>
          <p:nvPr/>
        </p:nvSpPr>
        <p:spPr bwMode="auto">
          <a:xfrm>
            <a:off x="3886200" y="1910127"/>
            <a:ext cx="1600200" cy="1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135">
                <a:latin typeface="Times New Roman" panose="02020603050405020304" pitchFamily="18" charset="0"/>
              </a:rPr>
              <a:t>1492-1493</a:t>
            </a:r>
            <a:r>
              <a:rPr lang="zh-CN" altLang="en-US" sz="135">
                <a:latin typeface="Times New Roman" panose="02020603050405020304" pitchFamily="18" charset="0"/>
              </a:rPr>
              <a:t>年</a:t>
            </a:r>
            <a:endParaRPr lang="zh-CN" altLang="en-US" sz="135">
              <a:latin typeface="Times New Roman" panose="02020603050405020304" pitchFamily="18" charset="0"/>
            </a:endParaRPr>
          </a:p>
        </p:txBody>
      </p:sp>
      <p:sp>
        <p:nvSpPr>
          <p:cNvPr id="52246" name="Text Box 23"/>
          <p:cNvSpPr txBox="1">
            <a:spLocks noChangeArrowheads="1"/>
          </p:cNvSpPr>
          <p:nvPr/>
        </p:nvSpPr>
        <p:spPr bwMode="auto">
          <a:xfrm>
            <a:off x="5562600" y="3283844"/>
            <a:ext cx="1600200" cy="1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135">
                <a:solidFill>
                  <a:schemeClr val="accent2"/>
                </a:solidFill>
                <a:latin typeface="Times New Roman" panose="02020603050405020304" pitchFamily="18" charset="0"/>
              </a:rPr>
              <a:t>1487-1488</a:t>
            </a:r>
            <a:r>
              <a:rPr lang="zh-CN" altLang="en-US" sz="135">
                <a:solidFill>
                  <a:schemeClr val="accent2"/>
                </a:solidFill>
                <a:latin typeface="Times New Roman" panose="02020603050405020304" pitchFamily="18" charset="0"/>
              </a:rPr>
              <a:t>年</a:t>
            </a:r>
            <a:endParaRPr lang="zh-CN" altLang="en-US" sz="135">
              <a:solidFill>
                <a:schemeClr val="accent2"/>
              </a:solidFill>
              <a:latin typeface="Times New Roman" panose="02020603050405020304" pitchFamily="18" charset="0"/>
            </a:endParaRPr>
          </a:p>
        </p:txBody>
      </p:sp>
      <p:sp>
        <p:nvSpPr>
          <p:cNvPr id="52247" name="Text Box 24"/>
          <p:cNvSpPr txBox="1">
            <a:spLocks noChangeArrowheads="1"/>
          </p:cNvSpPr>
          <p:nvPr/>
        </p:nvSpPr>
        <p:spPr bwMode="auto">
          <a:xfrm>
            <a:off x="6781800" y="2598044"/>
            <a:ext cx="1066800" cy="1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135">
                <a:solidFill>
                  <a:srgbClr val="006600"/>
                </a:solidFill>
                <a:latin typeface="Times New Roman" panose="02020603050405020304" pitchFamily="18" charset="0"/>
              </a:rPr>
              <a:t>1498</a:t>
            </a:r>
            <a:r>
              <a:rPr lang="zh-CN" altLang="en-US" sz="135">
                <a:solidFill>
                  <a:srgbClr val="006600"/>
                </a:solidFill>
                <a:latin typeface="Times New Roman" panose="02020603050405020304" pitchFamily="18" charset="0"/>
              </a:rPr>
              <a:t>年</a:t>
            </a:r>
            <a:endParaRPr lang="zh-CN" altLang="en-US" sz="135">
              <a:solidFill>
                <a:srgbClr val="006600"/>
              </a:solidFill>
              <a:latin typeface="Times New Roman" panose="02020603050405020304" pitchFamily="18" charset="0"/>
            </a:endParaRPr>
          </a:p>
        </p:txBody>
      </p:sp>
      <p:sp>
        <p:nvSpPr>
          <p:cNvPr id="93209" name="Text Box 25"/>
          <p:cNvSpPr txBox="1">
            <a:spLocks noChangeArrowheads="1"/>
          </p:cNvSpPr>
          <p:nvPr/>
        </p:nvSpPr>
        <p:spPr bwMode="auto">
          <a:xfrm>
            <a:off x="4800600" y="4503044"/>
            <a:ext cx="2209800" cy="112395"/>
          </a:xfrm>
          <a:prstGeom prst="rect">
            <a:avLst/>
          </a:prstGeom>
          <a:noFill/>
          <a:ln>
            <a:noFill/>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135">
                <a:solidFill>
                  <a:srgbClr val="CC0099"/>
                </a:solidFill>
                <a:latin typeface="Times New Roman" panose="02020603050405020304" pitchFamily="18" charset="0"/>
              </a:rPr>
              <a:t>1519-1522</a:t>
            </a:r>
            <a:r>
              <a:rPr lang="zh-CN" altLang="en-US" sz="135">
                <a:solidFill>
                  <a:srgbClr val="CC0099"/>
                </a:solidFill>
                <a:latin typeface="Times New Roman" panose="02020603050405020304" pitchFamily="18" charset="0"/>
              </a:rPr>
              <a:t>年</a:t>
            </a:r>
            <a:endParaRPr lang="zh-CN" altLang="en-US" sz="135">
              <a:solidFill>
                <a:srgbClr val="CC0099"/>
              </a:solidFill>
              <a:latin typeface="Times New Roman" panose="02020603050405020304" pitchFamily="18" charset="0"/>
            </a:endParaRPr>
          </a:p>
        </p:txBody>
      </p:sp>
      <p:sp>
        <p:nvSpPr>
          <p:cNvPr id="52249" name="Text Box 26"/>
          <p:cNvSpPr txBox="1">
            <a:spLocks noChangeArrowheads="1"/>
          </p:cNvSpPr>
          <p:nvPr/>
        </p:nvSpPr>
        <p:spPr bwMode="auto">
          <a:xfrm>
            <a:off x="2652395" y="2521844"/>
            <a:ext cx="54800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eaVert"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太     平     洋</a:t>
            </a:r>
            <a:endParaRPr lang="zh-CN" altLang="en-US" sz="2400">
              <a:solidFill>
                <a:schemeClr val="bg1"/>
              </a:solidFill>
              <a:latin typeface="Times New Roman" panose="02020603050405020304" pitchFamily="18" charset="0"/>
            </a:endParaRPr>
          </a:p>
        </p:txBody>
      </p:sp>
      <p:sp>
        <p:nvSpPr>
          <p:cNvPr id="52250" name="Text Box 27"/>
          <p:cNvSpPr txBox="1">
            <a:spLocks noChangeArrowheads="1"/>
          </p:cNvSpPr>
          <p:nvPr/>
        </p:nvSpPr>
        <p:spPr bwMode="auto">
          <a:xfrm>
            <a:off x="4572000" y="2521844"/>
            <a:ext cx="45720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大</a:t>
            </a:r>
            <a:endParaRPr lang="zh-CN" altLang="en-US" sz="2400">
              <a:solidFill>
                <a:schemeClr val="bg1"/>
              </a:solidFill>
              <a:latin typeface="Times New Roman" panose="02020603050405020304" pitchFamily="18" charset="0"/>
            </a:endParaRPr>
          </a:p>
        </p:txBody>
      </p:sp>
      <p:sp>
        <p:nvSpPr>
          <p:cNvPr id="52251" name="Text Box 28"/>
          <p:cNvSpPr txBox="1">
            <a:spLocks noChangeArrowheads="1"/>
          </p:cNvSpPr>
          <p:nvPr/>
        </p:nvSpPr>
        <p:spPr bwMode="auto">
          <a:xfrm>
            <a:off x="5029200" y="3360044"/>
            <a:ext cx="76200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西</a:t>
            </a:r>
            <a:endParaRPr lang="zh-CN" altLang="en-US" sz="2400">
              <a:solidFill>
                <a:schemeClr val="bg1"/>
              </a:solidFill>
              <a:latin typeface="Times New Roman" panose="02020603050405020304" pitchFamily="18" charset="0"/>
            </a:endParaRPr>
          </a:p>
        </p:txBody>
      </p:sp>
      <p:sp>
        <p:nvSpPr>
          <p:cNvPr id="52252" name="Text Box 29"/>
          <p:cNvSpPr txBox="1">
            <a:spLocks noChangeArrowheads="1"/>
          </p:cNvSpPr>
          <p:nvPr/>
        </p:nvSpPr>
        <p:spPr bwMode="auto">
          <a:xfrm>
            <a:off x="5638800" y="4045844"/>
            <a:ext cx="53340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洋</a:t>
            </a:r>
            <a:endParaRPr lang="zh-CN" altLang="en-US" sz="2400">
              <a:solidFill>
                <a:schemeClr val="bg1"/>
              </a:solidFill>
              <a:latin typeface="Times New Roman" panose="02020603050405020304" pitchFamily="18" charset="0"/>
            </a:endParaRPr>
          </a:p>
        </p:txBody>
      </p:sp>
      <p:sp>
        <p:nvSpPr>
          <p:cNvPr id="52253" name="Text Box 30"/>
          <p:cNvSpPr txBox="1">
            <a:spLocks noChangeArrowheads="1"/>
          </p:cNvSpPr>
          <p:nvPr/>
        </p:nvSpPr>
        <p:spPr bwMode="auto">
          <a:xfrm>
            <a:off x="9144000" y="2826644"/>
            <a:ext cx="121920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太平洋</a:t>
            </a:r>
            <a:endParaRPr lang="zh-CN" altLang="en-US" sz="2400">
              <a:solidFill>
                <a:schemeClr val="bg1"/>
              </a:solidFill>
              <a:latin typeface="Times New Roman" panose="02020603050405020304" pitchFamily="18" charset="0"/>
            </a:endParaRPr>
          </a:p>
        </p:txBody>
      </p:sp>
      <p:sp>
        <p:nvSpPr>
          <p:cNvPr id="52254" name="Text Box 31"/>
          <p:cNvSpPr txBox="1">
            <a:spLocks noChangeArrowheads="1"/>
          </p:cNvSpPr>
          <p:nvPr/>
        </p:nvSpPr>
        <p:spPr bwMode="auto">
          <a:xfrm>
            <a:off x="6959600" y="3567477"/>
            <a:ext cx="129540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400">
                <a:solidFill>
                  <a:schemeClr val="bg1"/>
                </a:solidFill>
                <a:latin typeface="Times New Roman" panose="02020603050405020304" pitchFamily="18" charset="0"/>
              </a:rPr>
              <a:t>印度洋</a:t>
            </a:r>
            <a:endParaRPr lang="zh-CN" altLang="en-US" sz="2400">
              <a:solidFill>
                <a:schemeClr val="bg1"/>
              </a:solidFill>
              <a:latin typeface="Times New Roman" panose="02020603050405020304" pitchFamily="18" charset="0"/>
            </a:endParaRPr>
          </a:p>
        </p:txBody>
      </p:sp>
      <p:sp>
        <p:nvSpPr>
          <p:cNvPr id="52255" name="Text Box 32"/>
          <p:cNvSpPr txBox="1">
            <a:spLocks noChangeArrowheads="1"/>
          </p:cNvSpPr>
          <p:nvPr/>
        </p:nvSpPr>
        <p:spPr bwMode="auto">
          <a:xfrm>
            <a:off x="7467600" y="2064644"/>
            <a:ext cx="10668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亚  洲</a:t>
            </a:r>
            <a:endParaRPr lang="zh-CN" altLang="en-US" sz="135">
              <a:solidFill>
                <a:srgbClr val="FF6600"/>
              </a:solidFill>
              <a:latin typeface="Times New Roman" panose="02020603050405020304" pitchFamily="18" charset="0"/>
            </a:endParaRPr>
          </a:p>
        </p:txBody>
      </p:sp>
      <p:sp>
        <p:nvSpPr>
          <p:cNvPr id="52256" name="Text Box 33"/>
          <p:cNvSpPr txBox="1">
            <a:spLocks noChangeArrowheads="1"/>
          </p:cNvSpPr>
          <p:nvPr/>
        </p:nvSpPr>
        <p:spPr bwMode="auto">
          <a:xfrm>
            <a:off x="6477000" y="1683644"/>
            <a:ext cx="8382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欧  洲</a:t>
            </a:r>
            <a:endParaRPr lang="zh-CN" altLang="en-US" sz="135">
              <a:solidFill>
                <a:srgbClr val="FF6600"/>
              </a:solidFill>
              <a:latin typeface="Times New Roman" panose="02020603050405020304" pitchFamily="18" charset="0"/>
            </a:endParaRPr>
          </a:p>
        </p:txBody>
      </p:sp>
      <p:sp>
        <p:nvSpPr>
          <p:cNvPr id="52257" name="Text Box 34"/>
          <p:cNvSpPr txBox="1">
            <a:spLocks noChangeArrowheads="1"/>
          </p:cNvSpPr>
          <p:nvPr/>
        </p:nvSpPr>
        <p:spPr bwMode="auto">
          <a:xfrm>
            <a:off x="5791200" y="2674244"/>
            <a:ext cx="7620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非洲</a:t>
            </a:r>
            <a:endParaRPr lang="zh-CN" altLang="en-US" sz="135">
              <a:solidFill>
                <a:srgbClr val="FF6600"/>
              </a:solidFill>
              <a:latin typeface="Times New Roman" panose="02020603050405020304" pitchFamily="18" charset="0"/>
            </a:endParaRPr>
          </a:p>
        </p:txBody>
      </p:sp>
      <p:sp>
        <p:nvSpPr>
          <p:cNvPr id="52258" name="Text Box 35"/>
          <p:cNvSpPr txBox="1">
            <a:spLocks noChangeArrowheads="1"/>
          </p:cNvSpPr>
          <p:nvPr/>
        </p:nvSpPr>
        <p:spPr bwMode="auto">
          <a:xfrm>
            <a:off x="8329084" y="3817244"/>
            <a:ext cx="11430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大洋洲</a:t>
            </a:r>
            <a:endParaRPr lang="zh-CN" altLang="en-US" sz="135">
              <a:solidFill>
                <a:srgbClr val="FF6600"/>
              </a:solidFill>
              <a:latin typeface="Times New Roman" panose="02020603050405020304" pitchFamily="18" charset="0"/>
            </a:endParaRPr>
          </a:p>
        </p:txBody>
      </p:sp>
      <p:sp>
        <p:nvSpPr>
          <p:cNvPr id="52259" name="Text Box 36"/>
          <p:cNvSpPr txBox="1">
            <a:spLocks noChangeArrowheads="1"/>
          </p:cNvSpPr>
          <p:nvPr/>
        </p:nvSpPr>
        <p:spPr bwMode="auto">
          <a:xfrm>
            <a:off x="3352800" y="1607444"/>
            <a:ext cx="10668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北美洲</a:t>
            </a:r>
            <a:endParaRPr lang="zh-CN" altLang="en-US" sz="135">
              <a:solidFill>
                <a:srgbClr val="FF6600"/>
              </a:solidFill>
              <a:latin typeface="Times New Roman" panose="02020603050405020304" pitchFamily="18" charset="0"/>
            </a:endParaRPr>
          </a:p>
        </p:txBody>
      </p:sp>
      <p:grpSp>
        <p:nvGrpSpPr>
          <p:cNvPr id="2" name="Group 37"/>
          <p:cNvGrpSpPr/>
          <p:nvPr/>
        </p:nvGrpSpPr>
        <p:grpSpPr bwMode="auto">
          <a:xfrm>
            <a:off x="6311900" y="4215177"/>
            <a:ext cx="1295400" cy="152400"/>
            <a:chOff x="3024" y="2784"/>
            <a:chExt cx="816" cy="96"/>
          </a:xfrm>
        </p:grpSpPr>
        <p:sp>
          <p:nvSpPr>
            <p:cNvPr id="52286" name="Oval 38"/>
            <p:cNvSpPr>
              <a:spLocks noChangeArrowheads="1"/>
            </p:cNvSpPr>
            <p:nvPr/>
          </p:nvSpPr>
          <p:spPr bwMode="auto">
            <a:xfrm>
              <a:off x="3072" y="2784"/>
              <a:ext cx="96" cy="96"/>
            </a:xfrm>
            <a:prstGeom prst="ellipse">
              <a:avLst/>
            </a:prstGeom>
            <a:solidFill>
              <a:srgbClr val="FF3300"/>
            </a:solidFill>
            <a:ln>
              <a:noFill/>
            </a:ln>
            <a:effectLst>
              <a:outerShdw dist="35921" dir="2700000" algn="ctr" rotWithShape="0">
                <a:srgbClr val="C0C0C0"/>
              </a:outerShdw>
            </a:effectLst>
            <a:extLst>
              <a:ext uri="{91240B29-F687-4F45-9708-019B960494DF}">
                <a14:hiddenLine xmlns:a14="http://schemas.microsoft.com/office/drawing/2010/main" w="57150">
                  <a:solidFill>
                    <a:srgbClr val="000000"/>
                  </a:solidFill>
                  <a:round/>
                </a14:hiddenLine>
              </a:ext>
            </a:extLst>
          </p:spPr>
          <p:txBody>
            <a:bodyPr wrap="none" lIns="90000" tIns="46800" rIns="90000" bIns="46800" anchor="ctr"/>
            <a:lstStyle/>
            <a:p>
              <a:pPr algn="ctr">
                <a:spcBef>
                  <a:spcPct val="50000"/>
                </a:spcBef>
              </a:pPr>
              <a:endParaRPr kumimoji="1" lang="zh-CN" altLang="en-US" sz="2000" b="1">
                <a:solidFill>
                  <a:srgbClr val="CC0099"/>
                </a:solidFill>
                <a:latin typeface="Times New Roman" panose="02020603050405020304" pitchFamily="18" charset="0"/>
              </a:endParaRPr>
            </a:p>
          </p:txBody>
        </p:sp>
        <p:sp>
          <p:nvSpPr>
            <p:cNvPr id="52287" name="Text Box 39"/>
            <p:cNvSpPr txBox="1">
              <a:spLocks noChangeArrowheads="1"/>
            </p:cNvSpPr>
            <p:nvPr/>
          </p:nvSpPr>
          <p:spPr bwMode="auto">
            <a:xfrm>
              <a:off x="3024" y="2784"/>
              <a:ext cx="81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latin typeface="Times New Roman" panose="02020603050405020304" pitchFamily="18" charset="0"/>
                </a:rPr>
                <a:t>好望角</a:t>
              </a:r>
              <a:endParaRPr lang="zh-CN" altLang="en-US" sz="135">
                <a:latin typeface="Times New Roman" panose="02020603050405020304" pitchFamily="18" charset="0"/>
              </a:endParaRPr>
            </a:p>
          </p:txBody>
        </p:sp>
      </p:grpSp>
      <p:sp>
        <p:nvSpPr>
          <p:cNvPr id="52261" name="Text Box 40"/>
          <p:cNvSpPr txBox="1">
            <a:spLocks noChangeArrowheads="1"/>
          </p:cNvSpPr>
          <p:nvPr/>
        </p:nvSpPr>
        <p:spPr bwMode="auto">
          <a:xfrm>
            <a:off x="3886200" y="3385444"/>
            <a:ext cx="1143000" cy="1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135">
                <a:solidFill>
                  <a:srgbClr val="FF6600"/>
                </a:solidFill>
                <a:latin typeface="Times New Roman" panose="02020603050405020304" pitchFamily="18" charset="0"/>
              </a:rPr>
              <a:t>南美洲</a:t>
            </a:r>
            <a:endParaRPr lang="zh-CN" altLang="en-US" sz="135">
              <a:solidFill>
                <a:srgbClr val="FF6600"/>
              </a:solidFill>
              <a:latin typeface="Times New Roman" panose="02020603050405020304" pitchFamily="18" charset="0"/>
            </a:endParaRPr>
          </a:p>
        </p:txBody>
      </p:sp>
      <p:sp>
        <p:nvSpPr>
          <p:cNvPr id="7" name="文本框 6"/>
          <p:cNvSpPr txBox="1">
            <a:spLocks noChangeArrowheads="1"/>
          </p:cNvSpPr>
          <p:nvPr/>
        </p:nvSpPr>
        <p:spPr bwMode="auto">
          <a:xfrm>
            <a:off x="5376333" y="1656127"/>
            <a:ext cx="11036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400" b="1" dirty="0">
                <a:solidFill>
                  <a:srgbClr val="0000FF"/>
                </a:solidFill>
                <a:latin typeface="黑体" panose="02010609060101010101" charset="-122"/>
                <a:ea typeface="黑体" panose="02010609060101010101" charset="-122"/>
              </a:rPr>
              <a:t>1487</a:t>
            </a:r>
            <a:r>
              <a:rPr lang="zh-CN" altLang="zh-CN" sz="2400" b="1" dirty="0">
                <a:solidFill>
                  <a:srgbClr val="0000FF"/>
                </a:solidFill>
                <a:latin typeface="黑体" panose="02010609060101010101" charset="-122"/>
                <a:ea typeface="黑体" panose="02010609060101010101" charset="-122"/>
              </a:rPr>
              <a:t>年</a:t>
            </a:r>
            <a:endParaRPr lang="zh-CN" altLang="en-US" sz="2400" dirty="0"/>
          </a:p>
        </p:txBody>
      </p:sp>
      <p:sp>
        <p:nvSpPr>
          <p:cNvPr id="8" name="文本框 7"/>
          <p:cNvSpPr txBox="1">
            <a:spLocks noChangeArrowheads="1"/>
          </p:cNvSpPr>
          <p:nvPr/>
        </p:nvSpPr>
        <p:spPr bwMode="auto">
          <a:xfrm>
            <a:off x="4193117" y="1656127"/>
            <a:ext cx="11036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400" b="1">
                <a:solidFill>
                  <a:srgbClr val="CC0099"/>
                </a:solidFill>
                <a:latin typeface="黑体" panose="02010609060101010101" charset="-122"/>
                <a:ea typeface="黑体" panose="02010609060101010101" charset="-122"/>
              </a:rPr>
              <a:t>1492</a:t>
            </a:r>
            <a:r>
              <a:rPr lang="zh-CN" altLang="zh-CN" sz="2400" b="1">
                <a:solidFill>
                  <a:srgbClr val="CC0099"/>
                </a:solidFill>
                <a:latin typeface="黑体" panose="02010609060101010101" charset="-122"/>
                <a:ea typeface="黑体" panose="02010609060101010101" charset="-122"/>
              </a:rPr>
              <a:t>年</a:t>
            </a:r>
            <a:endParaRPr lang="zh-CN" altLang="en-US" sz="2400" b="1">
              <a:solidFill>
                <a:srgbClr val="CC0099"/>
              </a:solidFill>
              <a:latin typeface="黑体" panose="02010609060101010101" charset="-122"/>
              <a:ea typeface="黑体" panose="02010609060101010101" charset="-122"/>
            </a:endParaRPr>
          </a:p>
        </p:txBody>
      </p:sp>
      <p:sp>
        <p:nvSpPr>
          <p:cNvPr id="10" name="文本框 9"/>
          <p:cNvSpPr txBox="1">
            <a:spLocks noChangeArrowheads="1"/>
          </p:cNvSpPr>
          <p:nvPr/>
        </p:nvSpPr>
        <p:spPr bwMode="auto">
          <a:xfrm>
            <a:off x="6441017" y="1656127"/>
            <a:ext cx="11036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400" b="1">
                <a:solidFill>
                  <a:srgbClr val="0000FF"/>
                </a:solidFill>
                <a:latin typeface="黑体" panose="02010609060101010101" charset="-122"/>
                <a:ea typeface="黑体" panose="02010609060101010101" charset="-122"/>
              </a:rPr>
              <a:t>1497</a:t>
            </a:r>
            <a:r>
              <a:rPr lang="zh-CN" altLang="zh-CN" sz="2400" b="1">
                <a:solidFill>
                  <a:srgbClr val="0000FF"/>
                </a:solidFill>
                <a:latin typeface="黑体" panose="02010609060101010101" charset="-122"/>
                <a:ea typeface="黑体" panose="02010609060101010101" charset="-122"/>
              </a:rPr>
              <a:t>年</a:t>
            </a:r>
            <a:endParaRPr lang="zh-CN" altLang="en-US" sz="2400"/>
          </a:p>
        </p:txBody>
      </p:sp>
      <p:sp>
        <p:nvSpPr>
          <p:cNvPr id="11" name="文本框 10"/>
          <p:cNvSpPr txBox="1">
            <a:spLocks noChangeArrowheads="1"/>
          </p:cNvSpPr>
          <p:nvPr/>
        </p:nvSpPr>
        <p:spPr bwMode="auto">
          <a:xfrm>
            <a:off x="3208867" y="1656127"/>
            <a:ext cx="11036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400" b="1">
                <a:solidFill>
                  <a:srgbClr val="CC0099"/>
                </a:solidFill>
                <a:latin typeface="黑体" panose="02010609060101010101" charset="-122"/>
                <a:ea typeface="黑体" panose="02010609060101010101" charset="-122"/>
                <a:sym typeface="宋体" panose="02010600030101010101" pitchFamily="2" charset="-122"/>
              </a:rPr>
              <a:t>1519</a:t>
            </a:r>
            <a:r>
              <a:rPr lang="zh-CN" altLang="zh-CN" sz="2400" b="1">
                <a:solidFill>
                  <a:srgbClr val="CC0099"/>
                </a:solidFill>
                <a:latin typeface="黑体" panose="02010609060101010101" charset="-122"/>
                <a:ea typeface="黑体" panose="02010609060101010101" charset="-122"/>
                <a:sym typeface="宋体" panose="02010600030101010101" pitchFamily="2" charset="-122"/>
              </a:rPr>
              <a:t>年</a:t>
            </a:r>
            <a:endParaRPr lang="zh-CN" altLang="en-US" sz="2400" b="1">
              <a:solidFill>
                <a:srgbClr val="CC0099"/>
              </a:solidFill>
              <a:latin typeface="黑体" panose="02010609060101010101" charset="-122"/>
              <a:ea typeface="黑体" panose="02010609060101010101" charset="-122"/>
              <a:sym typeface="宋体" panose="02010600030101010101" pitchFamily="2" charset="-122"/>
            </a:endParaRPr>
          </a:p>
        </p:txBody>
      </p:sp>
      <p:sp>
        <p:nvSpPr>
          <p:cNvPr id="45080" name="Text Box 24"/>
          <p:cNvSpPr txBox="1">
            <a:spLocks noChangeArrowheads="1"/>
          </p:cNvSpPr>
          <p:nvPr/>
        </p:nvSpPr>
        <p:spPr bwMode="auto">
          <a:xfrm>
            <a:off x="4620684" y="1146011"/>
            <a:ext cx="2161116" cy="583565"/>
          </a:xfrm>
          <a:prstGeom prst="rect">
            <a:avLst/>
          </a:prstGeom>
          <a:solidFill>
            <a:srgbClr val="FFFFCC"/>
          </a:solidFill>
          <a:ln w="31750">
            <a:solidFill>
              <a:schemeClr val="tx2"/>
            </a:solidFill>
            <a:miter lim="800000"/>
          </a:ln>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3200">
                <a:solidFill>
                  <a:srgbClr val="FF0000"/>
                </a:solidFill>
                <a:latin typeface="Times New Roman" panose="02020603050405020304" pitchFamily="18" charset="0"/>
                <a:ea typeface="黑体" panose="02010609060101010101" charset="-122"/>
              </a:rPr>
              <a:t>一个中心</a:t>
            </a:r>
            <a:endParaRPr lang="zh-CN" altLang="en-US" sz="3200">
              <a:solidFill>
                <a:srgbClr val="FF0000"/>
              </a:solidFill>
              <a:latin typeface="Times New Roman" panose="02020603050405020304" pitchFamily="18" charset="0"/>
              <a:ea typeface="黑体" panose="02010609060101010101" charset="-122"/>
            </a:endParaRPr>
          </a:p>
        </p:txBody>
      </p:sp>
      <p:sp>
        <p:nvSpPr>
          <p:cNvPr id="45084" name="Oval 28"/>
          <p:cNvSpPr>
            <a:spLocks noChangeArrowheads="1"/>
          </p:cNvSpPr>
          <p:nvPr/>
        </p:nvSpPr>
        <p:spPr bwMode="auto">
          <a:xfrm>
            <a:off x="6896100" y="1007539"/>
            <a:ext cx="1718733" cy="863600"/>
          </a:xfrm>
          <a:prstGeom prst="ellipse">
            <a:avLst/>
          </a:prstGeom>
          <a:solidFill>
            <a:schemeClr val="tx2"/>
          </a:solidFill>
          <a:ln w="41275">
            <a:solidFill>
              <a:srgbClr val="008000"/>
            </a:solidFill>
            <a:round/>
          </a:ln>
        </p:spPr>
        <p:txBody>
          <a:bodyPr wrap="none" anchor="ctr"/>
          <a:lstStyle/>
          <a:p>
            <a:r>
              <a:rPr lang="zh-CN" altLang="en-US" sz="3200" b="1" dirty="0">
                <a:solidFill>
                  <a:schemeClr val="bg1"/>
                </a:solidFill>
                <a:latin typeface="Times New Roman" panose="02020603050405020304" pitchFamily="18" charset="0"/>
                <a:ea typeface="黑体" panose="02010609060101010101" charset="-122"/>
              </a:rPr>
              <a:t>欧洲</a:t>
            </a:r>
            <a:endParaRPr lang="zh-CN" altLang="en-US" sz="3200" b="1" dirty="0">
              <a:solidFill>
                <a:schemeClr val="bg1"/>
              </a:solidFill>
              <a:latin typeface="Times New Roman" panose="02020603050405020304" pitchFamily="18" charset="0"/>
              <a:ea typeface="黑体" panose="02010609060101010101" charset="-122"/>
            </a:endParaRPr>
          </a:p>
        </p:txBody>
      </p:sp>
      <p:sp>
        <p:nvSpPr>
          <p:cNvPr id="45082" name="Rectangle 26"/>
          <p:cNvSpPr>
            <a:spLocks noChangeArrowheads="1"/>
          </p:cNvSpPr>
          <p:nvPr/>
        </p:nvSpPr>
        <p:spPr bwMode="auto">
          <a:xfrm>
            <a:off x="4787900" y="2598044"/>
            <a:ext cx="1828800" cy="1383665"/>
          </a:xfrm>
          <a:prstGeom prst="rect">
            <a:avLst/>
          </a:prstGeom>
          <a:solidFill>
            <a:srgbClr val="FFFFCC"/>
          </a:solidFill>
          <a:ln w="31750">
            <a:solidFill>
              <a:schemeClr val="tx2"/>
            </a:solidFill>
            <a:miter lim="800000"/>
          </a:ln>
        </p:spPr>
        <p:txBody>
          <a:bodyPr>
            <a:spAutoFit/>
          </a:bodyPr>
          <a:lstStyle/>
          <a:p>
            <a:r>
              <a:rPr lang="zh-CN" altLang="en-US" sz="2800" dirty="0" smtClean="0">
                <a:solidFill>
                  <a:srgbClr val="FF0000"/>
                </a:solidFill>
                <a:latin typeface="Times New Roman" panose="02020603050405020304" pitchFamily="18" charset="0"/>
                <a:ea typeface="黑体" panose="02010609060101010101" charset="-122"/>
              </a:rPr>
              <a:t>（向西）两</a:t>
            </a:r>
            <a:r>
              <a:rPr lang="zh-CN" altLang="en-US" sz="2800" dirty="0">
                <a:solidFill>
                  <a:srgbClr val="FF0000"/>
                </a:solidFill>
                <a:latin typeface="Times New Roman" panose="02020603050405020304" pitchFamily="18" charset="0"/>
                <a:ea typeface="黑体" panose="02010609060101010101" charset="-122"/>
              </a:rPr>
              <a:t>条</a:t>
            </a:r>
            <a:r>
              <a:rPr lang="zh-CN" altLang="en-US" sz="2800" dirty="0" smtClean="0">
                <a:solidFill>
                  <a:srgbClr val="FF0000"/>
                </a:solidFill>
                <a:latin typeface="Times New Roman" panose="02020603050405020304" pitchFamily="18" charset="0"/>
                <a:ea typeface="黑体" panose="02010609060101010101" charset="-122"/>
              </a:rPr>
              <a:t>航线（向东）</a:t>
            </a:r>
            <a:endParaRPr lang="zh-CN" altLang="en-US" sz="2800" dirty="0">
              <a:solidFill>
                <a:srgbClr val="FF0000"/>
              </a:solidFill>
              <a:latin typeface="Times New Roman" panose="02020603050405020304" pitchFamily="18" charset="0"/>
              <a:ea typeface="黑体" panose="02010609060101010101" charset="-122"/>
            </a:endParaRPr>
          </a:p>
        </p:txBody>
      </p:sp>
      <p:sp>
        <p:nvSpPr>
          <p:cNvPr id="45089" name="AutoShape 33"/>
          <p:cNvSpPr>
            <a:spLocks noChangeArrowheads="1"/>
          </p:cNvSpPr>
          <p:nvPr/>
        </p:nvSpPr>
        <p:spPr bwMode="auto">
          <a:xfrm>
            <a:off x="6815667" y="2655193"/>
            <a:ext cx="4258733" cy="721784"/>
          </a:xfrm>
          <a:prstGeom prst="roundRect">
            <a:avLst>
              <a:gd name="adj" fmla="val 16667"/>
            </a:avLst>
          </a:prstGeom>
          <a:solidFill>
            <a:schemeClr val="tx2"/>
          </a:solidFill>
          <a:ln w="41275">
            <a:solidFill>
              <a:srgbClr val="008000"/>
            </a:solidFill>
            <a:round/>
          </a:ln>
        </p:spPr>
        <p:txBody>
          <a:bodyPr wrap="none" anchor="ctr"/>
          <a:lstStyle/>
          <a:p>
            <a:r>
              <a:rPr lang="zh-CN" altLang="en-US" sz="2400" b="1">
                <a:solidFill>
                  <a:schemeClr val="bg1"/>
                </a:solidFill>
                <a:latin typeface="黑体" panose="02010609060101010101" charset="-122"/>
                <a:ea typeface="黑体" panose="02010609060101010101" charset="-122"/>
                <a:cs typeface="黑体" panose="02010609060101010101" charset="-122"/>
              </a:rPr>
              <a:t>西欧</a:t>
            </a:r>
            <a:r>
              <a:rPr lang="en-US" altLang="zh-CN" sz="2400" b="1">
                <a:solidFill>
                  <a:schemeClr val="bg1"/>
                </a:solidFill>
                <a:latin typeface="黑体" panose="02010609060101010101" charset="-122"/>
                <a:ea typeface="黑体" panose="02010609060101010101" charset="-122"/>
                <a:cs typeface="黑体" panose="02010609060101010101" charset="-122"/>
              </a:rPr>
              <a:t>—</a:t>
            </a:r>
            <a:r>
              <a:rPr lang="zh-CN" altLang="en-US" sz="2400" b="1">
                <a:solidFill>
                  <a:schemeClr val="bg1"/>
                </a:solidFill>
                <a:latin typeface="黑体" panose="02010609060101010101" charset="-122"/>
                <a:ea typeface="黑体" panose="02010609060101010101" charset="-122"/>
                <a:cs typeface="黑体" panose="02010609060101010101" charset="-122"/>
              </a:rPr>
              <a:t>非洲（好望角）</a:t>
            </a:r>
            <a:r>
              <a:rPr lang="en-US" altLang="zh-CN" sz="2400" b="1">
                <a:solidFill>
                  <a:schemeClr val="bg1"/>
                </a:solidFill>
                <a:latin typeface="黑体" panose="02010609060101010101" charset="-122"/>
                <a:ea typeface="黑体" panose="02010609060101010101" charset="-122"/>
                <a:cs typeface="黑体" panose="02010609060101010101" charset="-122"/>
              </a:rPr>
              <a:t>—</a:t>
            </a:r>
            <a:r>
              <a:rPr lang="zh-CN" altLang="en-US" sz="2400" b="1">
                <a:solidFill>
                  <a:schemeClr val="bg1"/>
                </a:solidFill>
                <a:latin typeface="黑体" panose="02010609060101010101" charset="-122"/>
                <a:ea typeface="黑体" panose="02010609060101010101" charset="-122"/>
                <a:cs typeface="黑体" panose="02010609060101010101" charset="-122"/>
              </a:rPr>
              <a:t>印度</a:t>
            </a:r>
            <a:endParaRPr lang="zh-CN" altLang="en-US" sz="2400" b="1">
              <a:solidFill>
                <a:schemeClr val="bg1"/>
              </a:solidFill>
              <a:latin typeface="黑体" panose="02010609060101010101" charset="-122"/>
              <a:ea typeface="黑体" panose="02010609060101010101" charset="-122"/>
              <a:cs typeface="黑体" panose="02010609060101010101" charset="-122"/>
            </a:endParaRPr>
          </a:p>
        </p:txBody>
      </p:sp>
      <p:sp>
        <p:nvSpPr>
          <p:cNvPr id="45090" name="AutoShape 34"/>
          <p:cNvSpPr>
            <a:spLocks noChangeArrowheads="1"/>
          </p:cNvSpPr>
          <p:nvPr/>
        </p:nvSpPr>
        <p:spPr bwMode="auto">
          <a:xfrm>
            <a:off x="1162051" y="2593811"/>
            <a:ext cx="3553883" cy="647700"/>
          </a:xfrm>
          <a:prstGeom prst="roundRect">
            <a:avLst>
              <a:gd name="adj" fmla="val 16667"/>
            </a:avLst>
          </a:prstGeom>
          <a:solidFill>
            <a:schemeClr val="tx2"/>
          </a:solidFill>
          <a:ln w="41275">
            <a:solidFill>
              <a:srgbClr val="008000"/>
            </a:solidFill>
            <a:round/>
          </a:ln>
        </p:spPr>
        <p:txBody>
          <a:bodyPr wrap="none" anchor="ctr"/>
          <a:lstStyle/>
          <a:p>
            <a:r>
              <a:rPr lang="zh-CN" altLang="en-US" sz="2400" b="1">
                <a:solidFill>
                  <a:schemeClr val="bg1"/>
                </a:solidFill>
                <a:latin typeface="Times New Roman" panose="02020603050405020304" pitchFamily="18" charset="0"/>
                <a:ea typeface="黑体" panose="02010609060101010101" charset="-122"/>
              </a:rPr>
              <a:t>西欧</a:t>
            </a:r>
            <a:r>
              <a:rPr lang="en-US" altLang="zh-CN" sz="2400" b="1">
                <a:solidFill>
                  <a:schemeClr val="bg1"/>
                </a:solidFill>
                <a:latin typeface="Times New Roman" panose="02020603050405020304" pitchFamily="18" charset="0"/>
                <a:ea typeface="黑体" panose="02010609060101010101" charset="-122"/>
              </a:rPr>
              <a:t>—</a:t>
            </a:r>
            <a:r>
              <a:rPr lang="zh-CN" altLang="en-US" sz="2400" b="1">
                <a:solidFill>
                  <a:schemeClr val="bg1"/>
                </a:solidFill>
                <a:latin typeface="Times New Roman" panose="02020603050405020304" pitchFamily="18" charset="0"/>
                <a:ea typeface="黑体" panose="02010609060101010101" charset="-122"/>
              </a:rPr>
              <a:t>美洲</a:t>
            </a:r>
            <a:r>
              <a:rPr lang="en-US" altLang="zh-CN" sz="2400" b="1">
                <a:solidFill>
                  <a:schemeClr val="bg1"/>
                </a:solidFill>
                <a:latin typeface="Times New Roman" panose="02020603050405020304" pitchFamily="18" charset="0"/>
                <a:ea typeface="黑体" panose="02010609060101010101" charset="-122"/>
              </a:rPr>
              <a:t>—</a:t>
            </a:r>
            <a:r>
              <a:rPr lang="zh-CN" altLang="en-US" sz="2400" b="1">
                <a:solidFill>
                  <a:schemeClr val="bg1"/>
                </a:solidFill>
                <a:latin typeface="Times New Roman" panose="02020603050405020304" pitchFamily="18" charset="0"/>
                <a:ea typeface="黑体" panose="02010609060101010101" charset="-122"/>
              </a:rPr>
              <a:t>亚洲</a:t>
            </a:r>
            <a:r>
              <a:rPr lang="en-US" altLang="zh-CN" sz="2400" b="1">
                <a:solidFill>
                  <a:schemeClr val="bg1"/>
                </a:solidFill>
                <a:latin typeface="Times New Roman" panose="02020603050405020304" pitchFamily="18" charset="0"/>
                <a:ea typeface="黑体" panose="02010609060101010101" charset="-122"/>
              </a:rPr>
              <a:t>—</a:t>
            </a:r>
            <a:r>
              <a:rPr lang="zh-CN" altLang="en-US" sz="2400" b="1">
                <a:solidFill>
                  <a:schemeClr val="bg1"/>
                </a:solidFill>
                <a:latin typeface="Times New Roman" panose="02020603050405020304" pitchFamily="18" charset="0"/>
                <a:ea typeface="黑体" panose="02010609060101010101" charset="-122"/>
              </a:rPr>
              <a:t>西欧</a:t>
            </a:r>
            <a:r>
              <a:rPr lang="zh-CN" altLang="en-US" sz="2400" b="1">
                <a:solidFill>
                  <a:schemeClr val="bg1"/>
                </a:solidFill>
                <a:latin typeface="Times New Roman" panose="02020603050405020304" pitchFamily="18" charset="0"/>
              </a:rPr>
              <a:t> </a:t>
            </a:r>
            <a:endParaRPr lang="zh-CN" altLang="en-US" sz="2400" b="1">
              <a:solidFill>
                <a:schemeClr val="bg1"/>
              </a:solidFill>
              <a:latin typeface="Times New Roman" panose="02020603050405020304" pitchFamily="18" charset="0"/>
            </a:endParaRPr>
          </a:p>
        </p:txBody>
      </p:sp>
      <p:sp>
        <p:nvSpPr>
          <p:cNvPr id="45083" name="Rectangle 27"/>
          <p:cNvSpPr>
            <a:spLocks noChangeArrowheads="1"/>
          </p:cNvSpPr>
          <p:nvPr/>
        </p:nvSpPr>
        <p:spPr bwMode="auto">
          <a:xfrm>
            <a:off x="5105400" y="4479760"/>
            <a:ext cx="1098551" cy="1076325"/>
          </a:xfrm>
          <a:prstGeom prst="rect">
            <a:avLst/>
          </a:prstGeom>
          <a:solidFill>
            <a:srgbClr val="FFFFCC"/>
          </a:solidFill>
          <a:ln w="31750">
            <a:solidFill>
              <a:schemeClr val="tx2"/>
            </a:solidFill>
            <a:miter lim="800000"/>
          </a:ln>
        </p:spPr>
        <p:txBody>
          <a:bodyPr>
            <a:spAutoFit/>
          </a:bodyPr>
          <a:lstStyle/>
          <a:p>
            <a:r>
              <a:rPr lang="zh-CN" altLang="en-US" sz="3200">
                <a:solidFill>
                  <a:srgbClr val="FF0000"/>
                </a:solidFill>
                <a:latin typeface="Times New Roman" panose="02020603050405020304" pitchFamily="18" charset="0"/>
                <a:ea typeface="黑体" panose="02010609060101010101" charset="-122"/>
              </a:rPr>
              <a:t>四个人物</a:t>
            </a:r>
            <a:endParaRPr lang="zh-CN" altLang="en-US" sz="3200">
              <a:solidFill>
                <a:srgbClr val="FF0000"/>
              </a:solidFill>
              <a:latin typeface="Times New Roman" panose="02020603050405020304" pitchFamily="18" charset="0"/>
              <a:ea typeface="黑体" panose="02010609060101010101" charset="-122"/>
            </a:endParaRPr>
          </a:p>
        </p:txBody>
      </p:sp>
      <p:sp>
        <p:nvSpPr>
          <p:cNvPr id="45092" name="AutoShape 36"/>
          <p:cNvSpPr>
            <a:spLocks noChangeArrowheads="1"/>
          </p:cNvSpPr>
          <p:nvPr/>
        </p:nvSpPr>
        <p:spPr bwMode="auto">
          <a:xfrm>
            <a:off x="6324600" y="4708360"/>
            <a:ext cx="3200400" cy="573617"/>
          </a:xfrm>
          <a:prstGeom prst="roundRect">
            <a:avLst>
              <a:gd name="adj" fmla="val 16667"/>
            </a:avLst>
          </a:prstGeom>
          <a:solidFill>
            <a:schemeClr val="tx2"/>
          </a:solidFill>
          <a:ln w="41275">
            <a:solidFill>
              <a:srgbClr val="008000"/>
            </a:solidFill>
            <a:round/>
          </a:ln>
        </p:spPr>
        <p:txBody>
          <a:bodyPr wrap="none" anchor="ctr"/>
          <a:lstStyle/>
          <a:p>
            <a:r>
              <a:rPr lang="zh-CN" altLang="en-US" sz="2400" b="1">
                <a:solidFill>
                  <a:schemeClr val="bg1"/>
                </a:solidFill>
                <a:latin typeface="Times New Roman" panose="02020603050405020304" pitchFamily="18" charset="0"/>
                <a:ea typeface="黑体" panose="02010609060101010101" charset="-122"/>
              </a:rPr>
              <a:t>迪亚士、达</a:t>
            </a:r>
            <a:r>
              <a:rPr lang="en-US" altLang="zh-CN" sz="2400" b="1">
                <a:solidFill>
                  <a:schemeClr val="bg1"/>
                </a:solidFill>
                <a:latin typeface="Times New Roman" panose="02020603050405020304" pitchFamily="18" charset="0"/>
                <a:ea typeface="黑体" panose="02010609060101010101" charset="-122"/>
              </a:rPr>
              <a:t>·</a:t>
            </a:r>
            <a:r>
              <a:rPr lang="zh-CN" altLang="en-US" sz="2400" b="1">
                <a:solidFill>
                  <a:schemeClr val="bg1"/>
                </a:solidFill>
                <a:latin typeface="Times New Roman" panose="02020603050405020304" pitchFamily="18" charset="0"/>
                <a:ea typeface="黑体" panose="02010609060101010101" charset="-122"/>
              </a:rPr>
              <a:t>伽马</a:t>
            </a:r>
            <a:endParaRPr lang="zh-CN" altLang="en-US" sz="2400" b="1">
              <a:solidFill>
                <a:schemeClr val="bg1"/>
              </a:solidFill>
              <a:latin typeface="Times New Roman" panose="02020603050405020304" pitchFamily="18" charset="0"/>
              <a:ea typeface="黑体" panose="02010609060101010101" charset="-122"/>
            </a:endParaRPr>
          </a:p>
        </p:txBody>
      </p:sp>
      <p:sp>
        <p:nvSpPr>
          <p:cNvPr id="45091" name="AutoShape 35"/>
          <p:cNvSpPr>
            <a:spLocks noChangeArrowheads="1"/>
          </p:cNvSpPr>
          <p:nvPr/>
        </p:nvSpPr>
        <p:spPr bwMode="auto">
          <a:xfrm>
            <a:off x="2514600" y="4784560"/>
            <a:ext cx="2520951" cy="573617"/>
          </a:xfrm>
          <a:prstGeom prst="roundRect">
            <a:avLst>
              <a:gd name="adj" fmla="val 16667"/>
            </a:avLst>
          </a:prstGeom>
          <a:solidFill>
            <a:schemeClr val="tx2"/>
          </a:solidFill>
          <a:ln w="41275">
            <a:solidFill>
              <a:srgbClr val="008000"/>
            </a:solidFill>
            <a:round/>
          </a:ln>
        </p:spPr>
        <p:txBody>
          <a:bodyPr wrap="none" anchor="ctr"/>
          <a:lstStyle/>
          <a:p>
            <a:r>
              <a:rPr lang="zh-CN" altLang="en-US" sz="2400" b="1">
                <a:solidFill>
                  <a:schemeClr val="bg1"/>
                </a:solidFill>
                <a:latin typeface="Times New Roman" panose="02020603050405020304" pitchFamily="18" charset="0"/>
                <a:ea typeface="黑体" panose="02010609060101010101" charset="-122"/>
              </a:rPr>
              <a:t>哥伦布、麦哲伦</a:t>
            </a:r>
            <a:r>
              <a:rPr lang="zh-CN" altLang="en-US" sz="2400" b="1">
                <a:solidFill>
                  <a:schemeClr val="bg1"/>
                </a:solidFill>
                <a:latin typeface="Times New Roman" panose="02020603050405020304" pitchFamily="18" charset="0"/>
              </a:rPr>
              <a:t> </a:t>
            </a:r>
            <a:endParaRPr lang="zh-CN" altLang="en-US" sz="2400" b="1">
              <a:solidFill>
                <a:schemeClr val="bg1"/>
              </a:solidFill>
              <a:latin typeface="Times New Roman" panose="02020603050405020304" pitchFamily="18" charset="0"/>
            </a:endParaRPr>
          </a:p>
        </p:txBody>
      </p:sp>
      <p:grpSp>
        <p:nvGrpSpPr>
          <p:cNvPr id="12" name="组合 11"/>
          <p:cNvGrpSpPr/>
          <p:nvPr/>
        </p:nvGrpSpPr>
        <p:grpSpPr bwMode="auto">
          <a:xfrm>
            <a:off x="9954684" y="68627"/>
            <a:ext cx="2550583" cy="2372350"/>
            <a:chOff x="7115" y="754"/>
            <a:chExt cx="3338" cy="4128"/>
          </a:xfrm>
        </p:grpSpPr>
        <p:pic>
          <p:nvPicPr>
            <p:cNvPr id="52284" name="图片 36" descr="diyashi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15" y="754"/>
              <a:ext cx="3338" cy="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5" name="文本框 12"/>
            <p:cNvSpPr txBox="1">
              <a:spLocks noChangeArrowheads="1"/>
            </p:cNvSpPr>
            <p:nvPr/>
          </p:nvSpPr>
          <p:spPr bwMode="auto">
            <a:xfrm>
              <a:off x="8097" y="4081"/>
              <a:ext cx="1768"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zh-CN" sz="2400" b="1">
                  <a:latin typeface="楷体" panose="02010609060101010101" charset="-122"/>
                  <a:ea typeface="楷体" panose="02010609060101010101" charset="-122"/>
                  <a:sym typeface="宋体" panose="02010600030101010101" pitchFamily="2" charset="-122"/>
                </a:rPr>
                <a:t>迪亚士 </a:t>
              </a:r>
              <a:endParaRPr lang="zh-CN" altLang="en-US" sz="2400" b="1">
                <a:latin typeface="楷体" panose="02010609060101010101" charset="-122"/>
                <a:ea typeface="楷体" panose="02010609060101010101" charset="-122"/>
                <a:sym typeface="宋体" panose="02010600030101010101" pitchFamily="2" charset="-122"/>
              </a:endParaRPr>
            </a:p>
          </p:txBody>
        </p:sp>
      </p:grpSp>
      <p:grpSp>
        <p:nvGrpSpPr>
          <p:cNvPr id="14" name="组合 13"/>
          <p:cNvGrpSpPr/>
          <p:nvPr/>
        </p:nvGrpSpPr>
        <p:grpSpPr bwMode="auto">
          <a:xfrm>
            <a:off x="10027708" y="3721355"/>
            <a:ext cx="2404533" cy="2702721"/>
            <a:chOff x="3559" y="754"/>
            <a:chExt cx="3131" cy="3546"/>
          </a:xfrm>
        </p:grpSpPr>
        <p:pic>
          <p:nvPicPr>
            <p:cNvPr id="52282" name="图片 38" descr="dajiama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 y="754"/>
              <a:ext cx="3130" cy="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3" name="文本框 14"/>
            <p:cNvSpPr txBox="1">
              <a:spLocks noChangeArrowheads="1"/>
            </p:cNvSpPr>
            <p:nvPr/>
          </p:nvSpPr>
          <p:spPr bwMode="auto">
            <a:xfrm>
              <a:off x="3849" y="3696"/>
              <a:ext cx="2841"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zh-CN" sz="2400">
                  <a:latin typeface="楷体" panose="02010609060101010101" charset="-122"/>
                  <a:ea typeface="楷体" panose="02010609060101010101" charset="-122"/>
                  <a:sym typeface="宋体" panose="02010600030101010101" pitchFamily="2" charset="-122"/>
                </a:rPr>
                <a:t> </a:t>
              </a:r>
              <a:r>
                <a:rPr lang="zh-CN" altLang="zh-CN" sz="2400" b="1">
                  <a:latin typeface="楷体" panose="02010609060101010101" charset="-122"/>
                  <a:ea typeface="楷体" panose="02010609060101010101" charset="-122"/>
                  <a:sym typeface="宋体" panose="02010600030101010101" pitchFamily="2" charset="-122"/>
                </a:rPr>
                <a:t>达 · 伽马 </a:t>
              </a:r>
              <a:endParaRPr lang="zh-CN" altLang="en-US" sz="2400" b="1"/>
            </a:p>
          </p:txBody>
        </p:sp>
      </p:grpSp>
      <p:grpSp>
        <p:nvGrpSpPr>
          <p:cNvPr id="16" name="组合 15"/>
          <p:cNvGrpSpPr/>
          <p:nvPr/>
        </p:nvGrpSpPr>
        <p:grpSpPr bwMode="auto">
          <a:xfrm>
            <a:off x="-49003" y="721617"/>
            <a:ext cx="2087033" cy="2395606"/>
            <a:chOff x="10880" y="1949"/>
            <a:chExt cx="2991" cy="3793"/>
          </a:xfrm>
        </p:grpSpPr>
        <p:pic>
          <p:nvPicPr>
            <p:cNvPr id="52280" name="图片 37" descr="gelunb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 y="1949"/>
              <a:ext cx="2991" cy="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1" name="文本框 16"/>
            <p:cNvSpPr txBox="1">
              <a:spLocks noChangeArrowheads="1"/>
            </p:cNvSpPr>
            <p:nvPr/>
          </p:nvSpPr>
          <p:spPr bwMode="auto">
            <a:xfrm>
              <a:off x="11428" y="5013"/>
              <a:ext cx="221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zh-CN" sz="2400" b="1">
                  <a:latin typeface="楷体" panose="02010609060101010101" charset="-122"/>
                  <a:ea typeface="楷体" panose="02010609060101010101" charset="-122"/>
                  <a:sym typeface="宋体" panose="02010600030101010101" pitchFamily="2" charset="-122"/>
                </a:rPr>
                <a:t>哥伦布</a:t>
              </a:r>
              <a:endParaRPr lang="zh-CN" altLang="en-US" sz="2400" b="1"/>
            </a:p>
          </p:txBody>
        </p:sp>
      </p:grpSp>
      <p:grpSp>
        <p:nvGrpSpPr>
          <p:cNvPr id="18" name="组合 17"/>
          <p:cNvGrpSpPr/>
          <p:nvPr/>
        </p:nvGrpSpPr>
        <p:grpSpPr bwMode="auto">
          <a:xfrm>
            <a:off x="-165420" y="3931544"/>
            <a:ext cx="2319867" cy="2715436"/>
            <a:chOff x="178" y="988"/>
            <a:chExt cx="3111" cy="3734"/>
          </a:xfrm>
        </p:grpSpPr>
        <p:pic>
          <p:nvPicPr>
            <p:cNvPr id="52278" name="图片 39" descr="maizhelu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 y="988"/>
              <a:ext cx="3111" cy="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9" name="文本框 18"/>
            <p:cNvSpPr txBox="1">
              <a:spLocks noChangeArrowheads="1"/>
            </p:cNvSpPr>
            <p:nvPr/>
          </p:nvSpPr>
          <p:spPr bwMode="auto">
            <a:xfrm>
              <a:off x="832" y="4089"/>
              <a:ext cx="171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zh-CN" sz="2400" b="1">
                  <a:latin typeface="楷体" panose="02010609060101010101" charset="-122"/>
                  <a:ea typeface="楷体" panose="02010609060101010101" charset="-122"/>
                  <a:sym typeface="宋体" panose="02010600030101010101" pitchFamily="2" charset="-122"/>
                </a:rPr>
                <a:t>麦哲伦</a:t>
              </a:r>
              <a:endParaRPr lang="zh-CN" altLang="en-US" sz="2400" b="1">
                <a:latin typeface="楷体" panose="02010609060101010101" charset="-122"/>
                <a:ea typeface="楷体" panose="02010609060101010101" charset="-122"/>
                <a:sym typeface="宋体" panose="02010600030101010101" pitchFamily="2" charset="-122"/>
              </a:endParaRPr>
            </a:p>
          </p:txBody>
        </p:sp>
      </p:grpSp>
      <p:sp>
        <p:nvSpPr>
          <p:cNvPr id="3" name="右箭头 2"/>
          <p:cNvSpPr/>
          <p:nvPr/>
        </p:nvSpPr>
        <p:spPr>
          <a:xfrm>
            <a:off x="1967123" y="6156443"/>
            <a:ext cx="7876753" cy="368251"/>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3"/>
          <p:cNvSpPr/>
          <p:nvPr/>
        </p:nvSpPr>
        <p:spPr>
          <a:xfrm>
            <a:off x="3907971" y="6214264"/>
            <a:ext cx="410633" cy="252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2461683" y="6214264"/>
            <a:ext cx="410633" cy="252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5676823" y="6180205"/>
            <a:ext cx="410633" cy="252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p:cNvSpPr/>
          <p:nvPr/>
        </p:nvSpPr>
        <p:spPr>
          <a:xfrm>
            <a:off x="7607300" y="6186651"/>
            <a:ext cx="410633" cy="2526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文本框 6"/>
          <p:cNvSpPr txBox="1">
            <a:spLocks noChangeArrowheads="1"/>
          </p:cNvSpPr>
          <p:nvPr/>
        </p:nvSpPr>
        <p:spPr bwMode="auto">
          <a:xfrm>
            <a:off x="2171700" y="6364027"/>
            <a:ext cx="10617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665" b="1" dirty="0">
                <a:latin typeface="华文行楷" panose="02010800040101010101" pitchFamily="2" charset="-122"/>
                <a:ea typeface="华文行楷" panose="02010800040101010101" pitchFamily="2" charset="-122"/>
              </a:rPr>
              <a:t>1487</a:t>
            </a:r>
            <a:r>
              <a:rPr lang="zh-CN" altLang="zh-CN" sz="2665" b="1" dirty="0">
                <a:latin typeface="华文行楷" panose="02010800040101010101" pitchFamily="2" charset="-122"/>
                <a:ea typeface="华文行楷" panose="02010800040101010101" pitchFamily="2" charset="-122"/>
              </a:rPr>
              <a:t>年</a:t>
            </a:r>
            <a:endParaRPr lang="zh-CN" altLang="en-US" sz="2665" b="1" dirty="0">
              <a:latin typeface="华文行楷" panose="02010800040101010101" pitchFamily="2" charset="-122"/>
              <a:ea typeface="华文行楷" panose="02010800040101010101" pitchFamily="2" charset="-122"/>
            </a:endParaRPr>
          </a:p>
        </p:txBody>
      </p:sp>
      <p:sp>
        <p:nvSpPr>
          <p:cNvPr id="77" name="文本框 6"/>
          <p:cNvSpPr txBox="1">
            <a:spLocks noChangeArrowheads="1"/>
          </p:cNvSpPr>
          <p:nvPr/>
        </p:nvSpPr>
        <p:spPr bwMode="auto">
          <a:xfrm>
            <a:off x="2171700" y="5605437"/>
            <a:ext cx="120205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665" b="1" dirty="0" smtClean="0">
                <a:latin typeface="华文行楷" panose="02010800040101010101" pitchFamily="2" charset="-122"/>
                <a:ea typeface="华文行楷" panose="02010800040101010101" pitchFamily="2" charset="-122"/>
              </a:rPr>
              <a:t>迪亚士</a:t>
            </a:r>
            <a:endParaRPr lang="zh-CN" altLang="en-US" sz="2665" b="1" dirty="0">
              <a:latin typeface="华文行楷" panose="02010800040101010101" pitchFamily="2" charset="-122"/>
              <a:ea typeface="华文行楷" panose="02010800040101010101" pitchFamily="2" charset="-122"/>
            </a:endParaRPr>
          </a:p>
        </p:txBody>
      </p:sp>
      <p:sp>
        <p:nvSpPr>
          <p:cNvPr id="78" name="文本框 6"/>
          <p:cNvSpPr txBox="1">
            <a:spLocks noChangeArrowheads="1"/>
          </p:cNvSpPr>
          <p:nvPr/>
        </p:nvSpPr>
        <p:spPr bwMode="auto">
          <a:xfrm>
            <a:off x="3576725" y="6400635"/>
            <a:ext cx="7264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665" b="1" dirty="0" smtClean="0">
                <a:solidFill>
                  <a:srgbClr val="FF0000"/>
                </a:solidFill>
                <a:latin typeface="华文行楷" panose="02010800040101010101" pitchFamily="2" charset="-122"/>
                <a:ea typeface="华文行楷" panose="02010800040101010101" pitchFamily="2" charset="-122"/>
              </a:rPr>
              <a:t>1492</a:t>
            </a:r>
            <a:endParaRPr lang="zh-CN" altLang="en-US" sz="2665" b="1" dirty="0">
              <a:solidFill>
                <a:srgbClr val="FF0000"/>
              </a:solidFill>
              <a:latin typeface="华文行楷" panose="02010800040101010101" pitchFamily="2" charset="-122"/>
              <a:ea typeface="华文行楷" panose="02010800040101010101" pitchFamily="2" charset="-122"/>
            </a:endParaRPr>
          </a:p>
        </p:txBody>
      </p:sp>
      <p:sp>
        <p:nvSpPr>
          <p:cNvPr id="79" name="文本框 6"/>
          <p:cNvSpPr txBox="1">
            <a:spLocks noChangeArrowheads="1"/>
          </p:cNvSpPr>
          <p:nvPr/>
        </p:nvSpPr>
        <p:spPr bwMode="auto">
          <a:xfrm>
            <a:off x="5417053" y="6398192"/>
            <a:ext cx="72580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665" b="1" dirty="0" smtClean="0">
                <a:solidFill>
                  <a:srgbClr val="FF0000"/>
                </a:solidFill>
                <a:latin typeface="华文行楷" panose="02010800040101010101" pitchFamily="2" charset="-122"/>
                <a:ea typeface="华文行楷" panose="02010800040101010101" pitchFamily="2" charset="-122"/>
              </a:rPr>
              <a:t>1497</a:t>
            </a:r>
            <a:endParaRPr lang="zh-CN" altLang="en-US" sz="2665" b="1" dirty="0">
              <a:solidFill>
                <a:srgbClr val="FF0000"/>
              </a:solidFill>
              <a:latin typeface="华文行楷" panose="02010800040101010101" pitchFamily="2" charset="-122"/>
              <a:ea typeface="华文行楷" panose="02010800040101010101" pitchFamily="2" charset="-122"/>
            </a:endParaRPr>
          </a:p>
        </p:txBody>
      </p:sp>
      <p:sp>
        <p:nvSpPr>
          <p:cNvPr id="80" name="文本框 6"/>
          <p:cNvSpPr txBox="1">
            <a:spLocks noChangeArrowheads="1"/>
          </p:cNvSpPr>
          <p:nvPr/>
        </p:nvSpPr>
        <p:spPr bwMode="auto">
          <a:xfrm>
            <a:off x="7366125" y="635214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en-US" altLang="zh-CN" sz="2665" b="1" dirty="0" smtClean="0">
                <a:latin typeface="华文行楷" panose="02010800040101010101" pitchFamily="2" charset="-122"/>
                <a:ea typeface="华文行楷" panose="02010800040101010101" pitchFamily="2" charset="-122"/>
              </a:rPr>
              <a:t>1519</a:t>
            </a:r>
            <a:endParaRPr lang="zh-CN" altLang="en-US" sz="2665" b="1" dirty="0">
              <a:latin typeface="华文行楷" panose="02010800040101010101" pitchFamily="2" charset="-122"/>
              <a:ea typeface="华文行楷" panose="02010800040101010101" pitchFamily="2" charset="-122"/>
            </a:endParaRPr>
          </a:p>
        </p:txBody>
      </p:sp>
      <p:sp>
        <p:nvSpPr>
          <p:cNvPr id="81" name="文本框 6"/>
          <p:cNvSpPr txBox="1">
            <a:spLocks noChangeArrowheads="1"/>
          </p:cNvSpPr>
          <p:nvPr/>
        </p:nvSpPr>
        <p:spPr bwMode="auto">
          <a:xfrm>
            <a:off x="3516749" y="5606179"/>
            <a:ext cx="120205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665" b="1" dirty="0" smtClean="0">
                <a:latin typeface="华文行楷" panose="02010800040101010101" pitchFamily="2" charset="-122"/>
                <a:ea typeface="华文行楷" panose="02010800040101010101" pitchFamily="2" charset="-122"/>
              </a:rPr>
              <a:t>哥伦布</a:t>
            </a:r>
            <a:endParaRPr lang="zh-CN" altLang="en-US" sz="2665" b="1" dirty="0">
              <a:latin typeface="华文行楷" panose="02010800040101010101" pitchFamily="2" charset="-122"/>
              <a:ea typeface="华文行楷" panose="02010800040101010101" pitchFamily="2" charset="-122"/>
            </a:endParaRPr>
          </a:p>
        </p:txBody>
      </p:sp>
      <p:sp>
        <p:nvSpPr>
          <p:cNvPr id="82" name="文本框 6"/>
          <p:cNvSpPr txBox="1">
            <a:spLocks noChangeArrowheads="1"/>
          </p:cNvSpPr>
          <p:nvPr/>
        </p:nvSpPr>
        <p:spPr bwMode="auto">
          <a:xfrm>
            <a:off x="5341040" y="5661859"/>
            <a:ext cx="154178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665" b="1" dirty="0" smtClean="0">
                <a:latin typeface="华文行楷" panose="02010800040101010101" pitchFamily="2" charset="-122"/>
                <a:ea typeface="华文行楷" panose="02010800040101010101" pitchFamily="2" charset="-122"/>
              </a:rPr>
              <a:t>达</a:t>
            </a:r>
            <a:r>
              <a:rPr lang="en-US" altLang="zh-CN" sz="2665" b="1" dirty="0" smtClean="0">
                <a:latin typeface="华文行楷" panose="02010800040101010101" pitchFamily="2" charset="-122"/>
                <a:ea typeface="华文行楷" panose="02010800040101010101" pitchFamily="2" charset="-122"/>
              </a:rPr>
              <a:t>·</a:t>
            </a:r>
            <a:r>
              <a:rPr lang="zh-CN" altLang="en-US" sz="2665" b="1" dirty="0" smtClean="0">
                <a:latin typeface="华文行楷" panose="02010800040101010101" pitchFamily="2" charset="-122"/>
                <a:ea typeface="华文行楷" panose="02010800040101010101" pitchFamily="2" charset="-122"/>
              </a:rPr>
              <a:t>伽马</a:t>
            </a:r>
            <a:endParaRPr lang="zh-CN" altLang="en-US" sz="2665" b="1" dirty="0">
              <a:latin typeface="华文行楷" panose="02010800040101010101" pitchFamily="2" charset="-122"/>
              <a:ea typeface="华文行楷" panose="02010800040101010101" pitchFamily="2" charset="-122"/>
            </a:endParaRPr>
          </a:p>
        </p:txBody>
      </p:sp>
      <p:sp>
        <p:nvSpPr>
          <p:cNvPr id="83" name="文本框 6"/>
          <p:cNvSpPr txBox="1">
            <a:spLocks noChangeArrowheads="1"/>
          </p:cNvSpPr>
          <p:nvPr/>
        </p:nvSpPr>
        <p:spPr bwMode="auto">
          <a:xfrm>
            <a:off x="7259095" y="5606179"/>
            <a:ext cx="120205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eaLnBrk="1" hangingPunct="1"/>
            <a:r>
              <a:rPr lang="zh-CN" altLang="en-US" sz="2665" b="1" dirty="0" smtClean="0">
                <a:latin typeface="华文行楷" panose="02010800040101010101" pitchFamily="2" charset="-122"/>
                <a:ea typeface="华文行楷" panose="02010800040101010101" pitchFamily="2" charset="-122"/>
              </a:rPr>
              <a:t>麦哲伦</a:t>
            </a:r>
            <a:endParaRPr lang="zh-CN" altLang="en-US" sz="2665" b="1"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3200"/>
                                        </p:tgtEl>
                                        <p:attrNameLst>
                                          <p:attrName>style.visibility</p:attrName>
                                        </p:attrNameLst>
                                      </p:cBhvr>
                                      <p:to>
                                        <p:strVal val="visible"/>
                                      </p:to>
                                    </p:set>
                                    <p:animEffect transition="in" filter="wipe(up)">
                                      <p:cBhvr>
                                        <p:cTn id="10" dur="1000"/>
                                        <p:tgtEl>
                                          <p:spTgt spid="9320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93198"/>
                                        </p:tgtEl>
                                        <p:attrNameLst>
                                          <p:attrName>style.visibility</p:attrName>
                                        </p:attrNameLst>
                                      </p:cBhvr>
                                      <p:to>
                                        <p:strVal val="visible"/>
                                      </p:to>
                                    </p:set>
                                    <p:animEffect transition="in" filter="wipe(right)">
                                      <p:cBhvr>
                                        <p:cTn id="26" dur="1000"/>
                                        <p:tgtEl>
                                          <p:spTgt spid="93198"/>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93199"/>
                                        </p:tgtEl>
                                        <p:attrNameLst>
                                          <p:attrName>style.visibility</p:attrName>
                                        </p:attrNameLst>
                                      </p:cBhvr>
                                      <p:to>
                                        <p:strVal val="visible"/>
                                      </p:to>
                                    </p:set>
                                    <p:animEffect transition="in" filter="wipe(left)">
                                      <p:cBhvr>
                                        <p:cTn id="30" dur="1000"/>
                                        <p:tgtEl>
                                          <p:spTgt spid="9319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0"/>
                            </p:stCondLst>
                            <p:childTnLst>
                              <p:par>
                                <p:cTn id="39" presetID="22" presetClass="entr" presetSubtype="1" fill="hold" grpId="0" nodeType="afterEffect">
                                  <p:stCondLst>
                                    <p:cond delay="0"/>
                                  </p:stCondLst>
                                  <p:childTnLst>
                                    <p:set>
                                      <p:cBhvr>
                                        <p:cTn id="40" dur="1" fill="hold">
                                          <p:stCondLst>
                                            <p:cond delay="0"/>
                                          </p:stCondLst>
                                        </p:cTn>
                                        <p:tgtEl>
                                          <p:spTgt spid="93201"/>
                                        </p:tgtEl>
                                        <p:attrNameLst>
                                          <p:attrName>style.visibility</p:attrName>
                                        </p:attrNameLst>
                                      </p:cBhvr>
                                      <p:to>
                                        <p:strVal val="visible"/>
                                      </p:to>
                                    </p:set>
                                    <p:animEffect transition="in" filter="wipe(up)">
                                      <p:cBhvr>
                                        <p:cTn id="41" dur="1000"/>
                                        <p:tgtEl>
                                          <p:spTgt spid="93201"/>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93202"/>
                                        </p:tgtEl>
                                        <p:attrNameLst>
                                          <p:attrName>style.visibility</p:attrName>
                                        </p:attrNameLst>
                                      </p:cBhvr>
                                      <p:to>
                                        <p:strVal val="visible"/>
                                      </p:to>
                                    </p:set>
                                    <p:animEffect transition="in" filter="wipe(down)">
                                      <p:cBhvr>
                                        <p:cTn id="45" dur="1000"/>
                                        <p:tgtEl>
                                          <p:spTgt spid="93202"/>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93203"/>
                                        </p:tgtEl>
                                        <p:attrNameLst>
                                          <p:attrName>style.visibility</p:attrName>
                                        </p:attrNameLst>
                                      </p:cBhvr>
                                      <p:to>
                                        <p:strVal val="visible"/>
                                      </p:to>
                                    </p:set>
                                    <p:animEffect transition="in" filter="wipe(up)">
                                      <p:cBhvr>
                                        <p:cTn id="49" dur="1000"/>
                                        <p:tgtEl>
                                          <p:spTgt spid="9320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par>
                          <p:cTn id="57" fill="hold">
                            <p:stCondLst>
                              <p:cond delay="0"/>
                            </p:stCondLst>
                            <p:childTnLst>
                              <p:par>
                                <p:cTn id="58" presetID="16" presetClass="entr" presetSubtype="42" fill="hold" grpId="0" nodeType="afterEffect">
                                  <p:stCondLst>
                                    <p:cond delay="0"/>
                                  </p:stCondLst>
                                  <p:childTnLst>
                                    <p:set>
                                      <p:cBhvr>
                                        <p:cTn id="59" dur="1" fill="hold">
                                          <p:stCondLst>
                                            <p:cond delay="0"/>
                                          </p:stCondLst>
                                        </p:cTn>
                                        <p:tgtEl>
                                          <p:spTgt spid="93209"/>
                                        </p:tgtEl>
                                        <p:attrNameLst>
                                          <p:attrName>style.visibility</p:attrName>
                                        </p:attrNameLst>
                                      </p:cBhvr>
                                      <p:to>
                                        <p:strVal val="visible"/>
                                      </p:to>
                                    </p:set>
                                    <p:animEffect transition="in" filter="barn(outHorizontal)">
                                      <p:cBhvr>
                                        <p:cTn id="60" dur="500"/>
                                        <p:tgtEl>
                                          <p:spTgt spid="93209"/>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93204"/>
                                        </p:tgtEl>
                                        <p:attrNameLst>
                                          <p:attrName>style.visibility</p:attrName>
                                        </p:attrNameLst>
                                      </p:cBhvr>
                                      <p:to>
                                        <p:strVal val="visible"/>
                                      </p:to>
                                    </p:set>
                                    <p:animEffect transition="in" filter="wipe(up)">
                                      <p:cBhvr>
                                        <p:cTn id="64" dur="1000"/>
                                        <p:tgtEl>
                                          <p:spTgt spid="93204"/>
                                        </p:tgtEl>
                                      </p:cBhvr>
                                    </p:animEffect>
                                  </p:childTnLst>
                                </p:cTn>
                              </p:par>
                            </p:childTnLst>
                          </p:cTn>
                        </p:par>
                        <p:par>
                          <p:cTn id="65" fill="hold">
                            <p:stCondLst>
                              <p:cond delay="1500"/>
                            </p:stCondLst>
                            <p:childTnLst>
                              <p:par>
                                <p:cTn id="66" presetID="22" presetClass="entr" presetSubtype="2" fill="hold" grpId="0" nodeType="afterEffect">
                                  <p:stCondLst>
                                    <p:cond delay="0"/>
                                  </p:stCondLst>
                                  <p:childTnLst>
                                    <p:set>
                                      <p:cBhvr>
                                        <p:cTn id="67" dur="1" fill="hold">
                                          <p:stCondLst>
                                            <p:cond delay="0"/>
                                          </p:stCondLst>
                                        </p:cTn>
                                        <p:tgtEl>
                                          <p:spTgt spid="93205"/>
                                        </p:tgtEl>
                                        <p:attrNameLst>
                                          <p:attrName>style.visibility</p:attrName>
                                        </p:attrNameLst>
                                      </p:cBhvr>
                                      <p:to>
                                        <p:strVal val="visible"/>
                                      </p:to>
                                    </p:set>
                                    <p:animEffect transition="in" filter="wipe(right)">
                                      <p:cBhvr>
                                        <p:cTn id="68" dur="1000"/>
                                        <p:tgtEl>
                                          <p:spTgt spid="9320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0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5084"/>
                                        </p:tgtEl>
                                        <p:attrNameLst>
                                          <p:attrName>style.visibility</p:attrName>
                                        </p:attrNameLst>
                                      </p:cBhvr>
                                      <p:to>
                                        <p:strVal val="visible"/>
                                      </p:to>
                                    </p:set>
                                    <p:animEffect transition="in" filter="wipe(left)">
                                      <p:cBhvr>
                                        <p:cTn id="77" dur="500"/>
                                        <p:tgtEl>
                                          <p:spTgt spid="4508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508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5089"/>
                                        </p:tgtEl>
                                        <p:attrNameLst>
                                          <p:attrName>style.visibility</p:attrName>
                                        </p:attrNameLst>
                                      </p:cBhvr>
                                      <p:to>
                                        <p:strVal val="visible"/>
                                      </p:to>
                                    </p:set>
                                    <p:animEffect transition="in" filter="wipe(left)">
                                      <p:cBhvr>
                                        <p:cTn id="86" dur="500"/>
                                        <p:tgtEl>
                                          <p:spTgt spid="4508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45090"/>
                                        </p:tgtEl>
                                        <p:attrNameLst>
                                          <p:attrName>style.visibility</p:attrName>
                                        </p:attrNameLst>
                                      </p:cBhvr>
                                      <p:to>
                                        <p:strVal val="visible"/>
                                      </p:to>
                                    </p:set>
                                    <p:animEffect transition="in" filter="wipe(right)">
                                      <p:cBhvr>
                                        <p:cTn id="91" dur="500"/>
                                        <p:tgtEl>
                                          <p:spTgt spid="4509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508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5092"/>
                                        </p:tgtEl>
                                        <p:attrNameLst>
                                          <p:attrName>style.visibility</p:attrName>
                                        </p:attrNameLst>
                                      </p:cBhvr>
                                      <p:to>
                                        <p:strVal val="visible"/>
                                      </p:to>
                                    </p:set>
                                    <p:animEffect transition="in" filter="wipe(left)">
                                      <p:cBhvr>
                                        <p:cTn id="100" dur="500"/>
                                        <p:tgtEl>
                                          <p:spTgt spid="4509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45091"/>
                                        </p:tgtEl>
                                        <p:attrNameLst>
                                          <p:attrName>style.visibility</p:attrName>
                                        </p:attrNameLst>
                                      </p:cBhvr>
                                      <p:to>
                                        <p:strVal val="visible"/>
                                      </p:to>
                                    </p:set>
                                    <p:animEffect transition="in" filter="wipe(right)">
                                      <p:cBhvr>
                                        <p:cTn id="105" dur="500"/>
                                        <p:tgtEl>
                                          <p:spTgt spid="45091"/>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1"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randombar(horizontal)">
                                      <p:cBhvr>
                                        <p:cTn id="110" dur="500"/>
                                        <p:tgtEl>
                                          <p:spTgt spid="75"/>
                                        </p:tgtEl>
                                      </p:cBhvr>
                                    </p:animEffect>
                                  </p:childTnLst>
                                </p:cTn>
                              </p:par>
                              <p:par>
                                <p:cTn id="111" presetID="14" presetClass="entr" presetSubtype="10" fill="hold" grpId="1"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randombar(horizontal)">
                                      <p:cBhvr>
                                        <p:cTn id="113" dur="500"/>
                                        <p:tgtEl>
                                          <p:spTgt spid="78"/>
                                        </p:tgtEl>
                                      </p:cBhvr>
                                    </p:animEffect>
                                  </p:childTnLst>
                                </p:cTn>
                              </p:par>
                              <p:par>
                                <p:cTn id="114" presetID="14" presetClass="entr" presetSubtype="10" fill="hold" grpId="1" nodeType="with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randombar(horizontal)">
                                      <p:cBhvr>
                                        <p:cTn id="116" dur="500"/>
                                        <p:tgtEl>
                                          <p:spTgt spid="79"/>
                                        </p:tgtEl>
                                      </p:cBhvr>
                                    </p:animEffect>
                                  </p:childTnLst>
                                </p:cTn>
                              </p:par>
                              <p:par>
                                <p:cTn id="117" presetID="14" presetClass="entr" presetSubtype="10" fill="hold" grpId="1" nodeType="with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randombar(horizontal)">
                                      <p:cBhvr>
                                        <p:cTn id="119" dur="500"/>
                                        <p:tgtEl>
                                          <p:spTgt spid="80"/>
                                        </p:tgtEl>
                                      </p:cBhvr>
                                    </p:animEffect>
                                  </p:childTnLst>
                                </p:cTn>
                              </p:par>
                              <p:par>
                                <p:cTn id="120" presetID="14" presetClass="entr" presetSubtype="10" fill="hold" grpId="1" nodeType="with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randombar(horizontal)">
                                      <p:cBhvr>
                                        <p:cTn id="122" dur="500"/>
                                        <p:tgtEl>
                                          <p:spTgt spid="81"/>
                                        </p:tgtEl>
                                      </p:cBhvr>
                                    </p:animEffect>
                                  </p:childTnLst>
                                </p:cTn>
                              </p:par>
                              <p:par>
                                <p:cTn id="123" presetID="14" presetClass="entr" presetSubtype="10" fill="hold" grpId="1" nodeType="with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randombar(horizontal)">
                                      <p:cBhvr>
                                        <p:cTn id="125" dur="500"/>
                                        <p:tgtEl>
                                          <p:spTgt spid="82"/>
                                        </p:tgtEl>
                                      </p:cBhvr>
                                    </p:animEffect>
                                  </p:childTnLst>
                                </p:cTn>
                              </p:par>
                              <p:par>
                                <p:cTn id="126" presetID="14" presetClass="entr" presetSubtype="10" fill="hold" grpId="1" nodeType="with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randombar(horizontal)">
                                      <p:cBhvr>
                                        <p:cTn id="128" dur="500"/>
                                        <p:tgtEl>
                                          <p:spTgt spid="83"/>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randombar(horizontal)">
                                      <p:cBhvr>
                                        <p:cTn id="131" dur="500"/>
                                        <p:tgtEl>
                                          <p:spTgt spid="3"/>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Effect transition="in" filter="randombar(horizontal)">
                                      <p:cBhvr>
                                        <p:cTn id="134" dur="500"/>
                                        <p:tgtEl>
                                          <p:spTgt spid="76"/>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randombar(horizontal)">
                                      <p:cBhvr>
                                        <p:cTn id="137" dur="500"/>
                                        <p:tgtEl>
                                          <p:spTgt spid="74"/>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
                                        </p:tgtEl>
                                        <p:attrNameLst>
                                          <p:attrName>style.visibility</p:attrName>
                                        </p:attrNameLst>
                                      </p:cBhvr>
                                      <p:to>
                                        <p:strVal val="visible"/>
                                      </p:to>
                                    </p:set>
                                    <p:animEffect transition="in" filter="randombar(horizontal)">
                                      <p:cBhvr>
                                        <p:cTn id="140" dur="500"/>
                                        <p:tgtEl>
                                          <p:spTgt spid="4"/>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randombar(horizontal)">
                                      <p:cBhvr>
                                        <p:cTn id="143" dur="500"/>
                                        <p:tgtEl>
                                          <p:spTgt spid="73"/>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77"/>
                                        </p:tgtEl>
                                        <p:attrNameLst>
                                          <p:attrName>style.visibility</p:attrName>
                                        </p:attrNameLst>
                                      </p:cBhvr>
                                      <p:to>
                                        <p:strVal val="visible"/>
                                      </p:to>
                                    </p:set>
                                    <p:animEffect transition="in" filter="randombar(horizontal)">
                                      <p:cBhvr>
                                        <p:cTn id="14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8" grpId="0" bldLvl="0" animBg="1"/>
      <p:bldP spid="93199" grpId="0" bldLvl="0" animBg="1"/>
      <p:bldP spid="93200" grpId="0" bldLvl="0" animBg="1"/>
      <p:bldP spid="93201" grpId="0" bldLvl="0" animBg="1"/>
      <p:bldP spid="93202" grpId="0" bldLvl="0" animBg="1"/>
      <p:bldP spid="93203" grpId="0" bldLvl="0" animBg="1"/>
      <p:bldP spid="93204" grpId="0" bldLvl="0" animBg="1"/>
      <p:bldP spid="93205" grpId="0" bldLvl="0" animBg="1"/>
      <p:bldP spid="93209" grpId="0" bldLvl="0" animBg="1"/>
      <p:bldP spid="7" grpId="0"/>
      <p:bldP spid="8" grpId="0"/>
      <p:bldP spid="10" grpId="0"/>
      <p:bldP spid="11" grpId="0"/>
      <p:bldP spid="45080" grpId="0" bldLvl="0" animBg="1"/>
      <p:bldP spid="45084" grpId="0" bldLvl="0" animBg="1"/>
      <p:bldP spid="45082" grpId="0" bldLvl="0" animBg="1"/>
      <p:bldP spid="45089" grpId="0" bldLvl="0" animBg="1"/>
      <p:bldP spid="45090" grpId="0" bldLvl="0" animBg="1"/>
      <p:bldP spid="45083" grpId="0" bldLvl="0" animBg="1"/>
      <p:bldP spid="45092" grpId="0" bldLvl="0" animBg="1"/>
      <p:bldP spid="45091" grpId="0" bldLvl="0" animBg="1"/>
      <p:bldP spid="3" grpId="0" bldLvl="0" animBg="1"/>
      <p:bldP spid="4" grpId="0" bldLvl="0" animBg="1"/>
      <p:bldP spid="73" grpId="0" bldLvl="0" animBg="1"/>
      <p:bldP spid="74" grpId="0" bldLvl="0" animBg="1"/>
      <p:bldP spid="76" grpId="0" bldLvl="0" animBg="1"/>
      <p:bldP spid="75" grpId="1"/>
      <p:bldP spid="77" grpId="0"/>
      <p:bldP spid="78" grpId="1"/>
      <p:bldP spid="79" grpId="1"/>
      <p:bldP spid="80" grpId="1"/>
      <p:bldP spid="81" grpId="1"/>
      <p:bldP spid="82" grpId="1"/>
      <p:bldP spid="8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2"/>
          <p:cNvSpPr txBox="1"/>
          <p:nvPr/>
        </p:nvSpPr>
        <p:spPr>
          <a:xfrm>
            <a:off x="123825" y="954405"/>
            <a:ext cx="11728450" cy="5631180"/>
          </a:xfrm>
          <a:prstGeom prst="rect">
            <a:avLst/>
          </a:prstGeom>
          <a:noFill/>
          <a:ln w="9525">
            <a:noFill/>
          </a:ln>
        </p:spPr>
        <p:txBody>
          <a:bodyPr wrap="square" anchor="t">
            <a:spAutoFit/>
          </a:bodyPr>
          <a:p>
            <a:pPr fontAlgn="auto">
              <a:lnSpc>
                <a:spcPct val="100000"/>
              </a:lnSpc>
              <a:spcBef>
                <a:spcPts val="0"/>
              </a:spcBef>
            </a:pPr>
            <a:r>
              <a:rPr lang="zh-CN" altLang="en-US" sz="2800" b="1" dirty="0">
                <a:latin typeface="楷体" panose="02010609060101010101" charset="-122"/>
                <a:ea typeface="楷体" panose="02010609060101010101" charset="-122"/>
                <a:sym typeface="宋体" panose="02010600030101010101" pitchFamily="2" charset="-122"/>
              </a:rPr>
              <a:t>材料一：随着西方殖民时代的到来，美洲的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农作物</a:t>
            </a:r>
            <a:r>
              <a:rPr lang="zh-CN" altLang="en-US" sz="2800" b="1" dirty="0">
                <a:latin typeface="楷体" panose="02010609060101010101" charset="-122"/>
                <a:ea typeface="楷体" panose="02010609060101010101" charset="-122"/>
                <a:sym typeface="宋体" panose="02010600030101010101" pitchFamily="2" charset="-122"/>
              </a:rPr>
              <a:t>，如烟草、玉米、马铃薯、甜菊、花生、西红柿传到欧洲、亚洲和非洲</a:t>
            </a:r>
            <a:r>
              <a:rPr lang="en-US" altLang="zh-CN" sz="2800" b="1">
                <a:latin typeface="楷体" panose="02010609060101010101" charset="-122"/>
                <a:ea typeface="楷体" panose="02010609060101010101" charset="-122"/>
                <a:sym typeface="宋体" panose="02010600030101010101" pitchFamily="2" charset="-122"/>
              </a:rPr>
              <a:t>……   </a:t>
            </a:r>
            <a:r>
              <a:rPr lang="zh-CN" altLang="en-US" sz="2800" b="1" dirty="0">
                <a:latin typeface="楷体" panose="02010609060101010101" charset="-122"/>
                <a:ea typeface="楷体" panose="02010609060101010101" charset="-122"/>
                <a:sym typeface="宋体" panose="02010600030101010101" pitchFamily="2" charset="-122"/>
              </a:rPr>
              <a:t>   </a:t>
            </a:r>
            <a:endParaRPr lang="zh-CN" altLang="en-US" sz="2800" b="1">
              <a:latin typeface="楷体" panose="02010609060101010101" charset="-122"/>
              <a:ea typeface="楷体" panose="02010609060101010101" charset="-122"/>
            </a:endParaRPr>
          </a:p>
          <a:p>
            <a:pPr algn="r" fontAlgn="auto">
              <a:lnSpc>
                <a:spcPct val="100000"/>
              </a:lnSpc>
              <a:spcBef>
                <a:spcPts val="0"/>
              </a:spcBef>
            </a:pP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出自周一良、吴于廑主编</a:t>
            </a: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世界通史资料选辑</a:t>
            </a:r>
            <a:r>
              <a:rPr lang="en-US" altLang="zh-CN" sz="2400" b="1">
                <a:latin typeface="楷体" panose="02010609060101010101" charset="-122"/>
                <a:ea typeface="楷体" panose="02010609060101010101" charset="-122"/>
                <a:sym typeface="宋体" panose="02010600030101010101" pitchFamily="2" charset="-122"/>
              </a:rPr>
              <a:t>》</a:t>
            </a:r>
            <a:endParaRPr lang="en-US" altLang="zh-CN" sz="2800" b="1">
              <a:latin typeface="楷体" panose="02010609060101010101" charset="-122"/>
              <a:ea typeface="楷体" panose="02010609060101010101" charset="-122"/>
              <a:sym typeface="宋体" panose="02010600030101010101" pitchFamily="2" charset="-122"/>
            </a:endParaRPr>
          </a:p>
          <a:p>
            <a:pPr fontAlgn="auto">
              <a:lnSpc>
                <a:spcPct val="100000"/>
              </a:lnSpc>
              <a:spcBef>
                <a:spcPts val="0"/>
              </a:spcBef>
            </a:pPr>
            <a:r>
              <a:rPr lang="zh-CN" altLang="en-US" sz="2800" b="1">
                <a:latin typeface="楷体" panose="02010609060101010101" charset="-122"/>
                <a:ea typeface="楷体" panose="02010609060101010101" charset="-122"/>
                <a:sym typeface="宋体" panose="02010600030101010101" pitchFamily="2" charset="-122"/>
              </a:rPr>
              <a:t>材料二：</a:t>
            </a:r>
            <a:r>
              <a:rPr lang="zh-CN" altLang="en-US" sz="2800" b="1" dirty="0">
                <a:latin typeface="楷体" panose="02010609060101010101" charset="-122"/>
                <a:ea typeface="楷体" panose="02010609060101010101" charset="-122"/>
                <a:sym typeface="宋体" panose="02010600030101010101" pitchFamily="2" charset="-122"/>
              </a:rPr>
              <a:t>地理大发现之后，欧洲商人的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贸易范围</a:t>
            </a:r>
            <a:r>
              <a:rPr lang="zh-CN" altLang="en-US" sz="2800" b="1" dirty="0">
                <a:latin typeface="楷体" panose="02010609060101010101" charset="-122"/>
                <a:ea typeface="楷体" panose="02010609060101010101" charset="-122"/>
                <a:sym typeface="宋体" panose="02010600030101010101" pitchFamily="2" charset="-122"/>
              </a:rPr>
              <a:t>空前扩大</a:t>
            </a:r>
            <a:r>
              <a:rPr lang="en-US" altLang="zh-CN" sz="2800" b="1" dirty="0">
                <a:latin typeface="楷体" panose="02010609060101010101" charset="-122"/>
                <a:ea typeface="楷体" panose="02010609060101010101" charset="-122"/>
                <a:sym typeface="宋体" panose="02010600030101010101" pitchFamily="2" charset="-122"/>
              </a:rPr>
              <a:t>...</a:t>
            </a:r>
            <a:r>
              <a:rPr lang="zh-CN" altLang="en-US" sz="2800" b="1" dirty="0">
                <a:latin typeface="楷体" panose="02010609060101010101" charset="-122"/>
                <a:ea typeface="楷体" panose="02010609060101010101" charset="-122"/>
                <a:sym typeface="宋体" panose="02010600030101010101" pitchFamily="2" charset="-122"/>
              </a:rPr>
              <a:t>意大利各城市的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商业地位</a:t>
            </a:r>
            <a:r>
              <a:rPr lang="zh-CN" altLang="en-US" sz="2800" b="1" dirty="0">
                <a:latin typeface="楷体" panose="02010609060101010101" charset="-122"/>
                <a:ea typeface="楷体" panose="02010609060101010101" charset="-122"/>
                <a:sym typeface="宋体" panose="02010600030101010101" pitchFamily="2" charset="-122"/>
              </a:rPr>
              <a:t>逐渐被葡萄牙的里斯本、西班牙的塞维利亚、尼德兰的安特卫普所排挤。                          </a:t>
            </a:r>
            <a:r>
              <a:rPr lang="zh-CN" altLang="en-US" sz="2400" b="1" dirty="0">
                <a:latin typeface="楷体" panose="02010609060101010101" charset="-122"/>
                <a:ea typeface="楷体" panose="02010609060101010101" charset="-122"/>
                <a:sym typeface="宋体" panose="02010600030101010101" pitchFamily="2" charset="-122"/>
              </a:rPr>
              <a:t> </a:t>
            </a:r>
            <a:r>
              <a:rPr lang="en-US" altLang="zh-CN" sz="2400" b="1">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张箭</a:t>
            </a:r>
            <a:r>
              <a:rPr lang="en-US" altLang="zh-CN" sz="2400" b="1">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地理大发现研究集</a:t>
            </a:r>
            <a:r>
              <a:rPr lang="en-US" altLang="zh-CN" sz="2400" b="1">
                <a:latin typeface="楷体" panose="02010609060101010101" charset="-122"/>
                <a:ea typeface="楷体" panose="02010609060101010101" charset="-122"/>
                <a:sym typeface="宋体" panose="02010600030101010101" pitchFamily="2" charset="-122"/>
              </a:rPr>
              <a:t>》</a:t>
            </a:r>
            <a:endParaRPr lang="en-US" altLang="zh-CN" sz="2800" b="1">
              <a:latin typeface="楷体" panose="02010609060101010101" charset="-122"/>
              <a:ea typeface="楷体" panose="02010609060101010101" charset="-122"/>
              <a:sym typeface="宋体" panose="02010600030101010101" pitchFamily="2" charset="-122"/>
            </a:endParaRPr>
          </a:p>
          <a:p>
            <a:pPr fontAlgn="auto">
              <a:lnSpc>
                <a:spcPct val="100000"/>
              </a:lnSpc>
              <a:spcBef>
                <a:spcPts val="0"/>
              </a:spcBef>
            </a:pPr>
            <a:r>
              <a:rPr lang="zh-CN" altLang="en-US" sz="2800" b="1" dirty="0">
                <a:latin typeface="楷体" panose="02010609060101010101" charset="-122"/>
                <a:ea typeface="楷体" panose="02010609060101010101" charset="-122"/>
                <a:sym typeface="宋体" panose="02010600030101010101" pitchFamily="2" charset="-122"/>
              </a:rPr>
              <a:t>材料三：商人们赚取了利润，而物产的流通则促进了</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世界各地</a:t>
            </a:r>
            <a:r>
              <a:rPr lang="zh-CN" altLang="en-US" sz="2800" b="1" dirty="0">
                <a:latin typeface="楷体" panose="02010609060101010101" charset="-122"/>
                <a:ea typeface="楷体" panose="02010609060101010101" charset="-122"/>
                <a:sym typeface="宋体" panose="02010600030101010101" pitchFamily="2" charset="-122"/>
              </a:rPr>
              <a:t>的经济交流。从那时候开始，人类的历史才称得上真正意义上的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世界史</a:t>
            </a:r>
            <a:r>
              <a:rPr lang="zh-CN" altLang="en-US" sz="2800" b="1" dirty="0">
                <a:latin typeface="楷体" panose="02010609060101010101" charset="-122"/>
                <a:ea typeface="楷体" panose="02010609060101010101" charset="-122"/>
                <a:sym typeface="宋体" panose="02010600030101010101" pitchFamily="2" charset="-122"/>
              </a:rPr>
              <a:t>。</a:t>
            </a:r>
            <a:endParaRPr lang="zh-CN" altLang="en-US" sz="2800" b="1" dirty="0">
              <a:latin typeface="楷体" panose="02010609060101010101" charset="-122"/>
              <a:ea typeface="楷体" panose="02010609060101010101" charset="-122"/>
            </a:endParaRPr>
          </a:p>
          <a:p>
            <a:pPr algn="r" fontAlgn="auto">
              <a:lnSpc>
                <a:spcPct val="100000"/>
              </a:lnSpc>
              <a:spcBef>
                <a:spcPts val="0"/>
              </a:spcBef>
            </a:pPr>
            <a:r>
              <a:rPr lang="zh-CN" altLang="en-US" sz="2800" b="1" dirty="0">
                <a:latin typeface="楷体" panose="02010609060101010101" charset="-122"/>
                <a:ea typeface="楷体" panose="02010609060101010101" charset="-122"/>
                <a:sym typeface="宋体" panose="02010600030101010101" pitchFamily="2" charset="-122"/>
              </a:rPr>
              <a:t>                         </a:t>
            </a:r>
            <a:r>
              <a:rPr lang="zh-CN" altLang="en-US" sz="2400" b="1" dirty="0">
                <a:latin typeface="楷体" panose="02010609060101010101" charset="-122"/>
                <a:ea typeface="楷体" panose="02010609060101010101" charset="-122"/>
                <a:sym typeface="宋体" panose="02010600030101010101" pitchFamily="2" charset="-122"/>
              </a:rPr>
              <a:t> ——摘编自《历史地图册·必修Ⅱ》</a:t>
            </a:r>
            <a:endParaRPr lang="zh-CN" altLang="en-US" sz="2800" b="1" dirty="0">
              <a:solidFill>
                <a:srgbClr val="7030A0"/>
              </a:solidFill>
              <a:latin typeface="华文楷体" panose="02010600040101010101" pitchFamily="2" charset="-122"/>
              <a:ea typeface="华文楷体" panose="02010600040101010101" pitchFamily="2" charset="-122"/>
            </a:endParaRPr>
          </a:p>
          <a:p>
            <a:pPr fontAlgn="auto">
              <a:lnSpc>
                <a:spcPct val="100000"/>
              </a:lnSpc>
              <a:spcBef>
                <a:spcPts val="0"/>
              </a:spcBef>
            </a:pPr>
            <a:r>
              <a:rPr lang="zh-CN" altLang="en-US" sz="2800" b="1" dirty="0">
                <a:latin typeface="楷体" panose="02010609060101010101" charset="-122"/>
                <a:ea typeface="楷体" panose="02010609060101010101" charset="-122"/>
                <a:sym typeface="宋体" panose="02010600030101010101" pitchFamily="2" charset="-122"/>
              </a:rPr>
              <a:t>材料四：</a:t>
            </a:r>
            <a:r>
              <a:rPr lang="en-US" altLang="zh-CN" sz="2800" b="1" dirty="0">
                <a:latin typeface="楷体" panose="02010609060101010101" charset="-122"/>
                <a:ea typeface="楷体" panose="02010609060101010101" charset="-122"/>
                <a:sym typeface="宋体" panose="02010600030101010101" pitchFamily="2" charset="-122"/>
              </a:rPr>
              <a:t>16</a:t>
            </a:r>
            <a:r>
              <a:rPr lang="zh-CN" altLang="en-US" sz="2800" b="1" dirty="0">
                <a:latin typeface="楷体" panose="02010609060101010101" charset="-122"/>
                <a:ea typeface="楷体" panose="02010609060101010101" charset="-122"/>
                <a:sym typeface="宋体" panose="02010600030101010101" pitchFamily="2" charset="-122"/>
              </a:rPr>
              <a:t>世纪，欧洲的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黄金</a:t>
            </a:r>
            <a:r>
              <a:rPr lang="zh-CN" altLang="en-US" sz="2800" b="1" dirty="0">
                <a:latin typeface="楷体" panose="02010609060101010101" charset="-122"/>
                <a:ea typeface="楷体" panose="02010609060101010101" charset="-122"/>
                <a:sym typeface="宋体" panose="02010600030101010101" pitchFamily="2" charset="-122"/>
              </a:rPr>
              <a:t>从</a:t>
            </a:r>
            <a:r>
              <a:rPr lang="en-US" altLang="zh-CN" sz="2800" b="1" dirty="0">
                <a:latin typeface="楷体" panose="02010609060101010101" charset="-122"/>
                <a:ea typeface="楷体" panose="02010609060101010101" charset="-122"/>
                <a:sym typeface="宋体" panose="02010600030101010101" pitchFamily="2" charset="-122"/>
              </a:rPr>
              <a:t>55</a:t>
            </a:r>
            <a:r>
              <a:rPr lang="zh-CN" altLang="en-US" sz="2800" b="1" dirty="0">
                <a:latin typeface="楷体" panose="02010609060101010101" charset="-122"/>
                <a:ea typeface="楷体" panose="02010609060101010101" charset="-122"/>
                <a:sym typeface="宋体" panose="02010600030101010101" pitchFamily="2" charset="-122"/>
              </a:rPr>
              <a:t>万公斤增加到</a:t>
            </a:r>
            <a:r>
              <a:rPr lang="en-US" altLang="zh-CN" sz="2800" b="1" dirty="0">
                <a:latin typeface="楷体" panose="02010609060101010101" charset="-122"/>
                <a:ea typeface="楷体" panose="02010609060101010101" charset="-122"/>
                <a:sym typeface="宋体" panose="02010600030101010101" pitchFamily="2" charset="-122"/>
              </a:rPr>
              <a:t>119</a:t>
            </a:r>
            <a:r>
              <a:rPr lang="zh-CN" altLang="en-US" sz="2800" b="1" dirty="0">
                <a:latin typeface="楷体" panose="02010609060101010101" charset="-122"/>
                <a:ea typeface="楷体" panose="02010609060101010101" charset="-122"/>
                <a:sym typeface="宋体" panose="02010600030101010101" pitchFamily="2" charset="-122"/>
              </a:rPr>
              <a:t>万多公斤，</a:t>
            </a:r>
            <a:r>
              <a:rPr lang="en-US" altLang="zh-CN" sz="2800" b="1">
                <a:latin typeface="楷体" panose="02010609060101010101" charset="-122"/>
                <a:ea typeface="楷体" panose="02010609060101010101" charset="-122"/>
                <a:sym typeface="宋体" panose="02010600030101010101" pitchFamily="2" charset="-122"/>
              </a:rPr>
              <a:t>…… </a:t>
            </a:r>
            <a:r>
              <a:rPr lang="zh-CN" altLang="en-US" sz="2800" b="1" dirty="0">
                <a:latin typeface="楷体" panose="02010609060101010101" charset="-122"/>
                <a:ea typeface="楷体" panose="02010609060101010101" charset="-122"/>
                <a:sym typeface="宋体" panose="02010600030101010101" pitchFamily="2" charset="-122"/>
              </a:rPr>
              <a:t>物价上涨使靠工资为生的工人实际工资下降，日趋贫困。按传统方式征收的定额货币地租的封建主，收入减少了。同时新兴的</a:t>
            </a:r>
            <a:r>
              <a:rPr lang="zh-CN" altLang="en-US" sz="2800" b="1" dirty="0">
                <a:solidFill>
                  <a:srgbClr val="FF0000"/>
                </a:solidFill>
                <a:latin typeface="楷体" panose="02010609060101010101" charset="-122"/>
                <a:ea typeface="楷体" panose="02010609060101010101" charset="-122"/>
                <a:sym typeface="宋体" panose="02010600030101010101" pitchFamily="2" charset="-122"/>
              </a:rPr>
              <a:t>资产阶级</a:t>
            </a:r>
            <a:r>
              <a:rPr lang="zh-CN" altLang="en-US" sz="2800" b="1" dirty="0">
                <a:latin typeface="楷体" panose="02010609060101010101" charset="-122"/>
                <a:ea typeface="楷体" panose="02010609060101010101" charset="-122"/>
                <a:sym typeface="宋体" panose="02010600030101010101" pitchFamily="2" charset="-122"/>
              </a:rPr>
              <a:t>靠使用廉价的劳动力和高价出售产品而得到好处。          </a:t>
            </a: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孔祥民主编</a:t>
            </a:r>
            <a:r>
              <a:rPr lang="en-US" altLang="zh-CN" sz="2400" b="1" dirty="0">
                <a:latin typeface="楷体" panose="02010609060101010101" charset="-122"/>
                <a:ea typeface="楷体" panose="02010609060101010101" charset="-122"/>
                <a:sym typeface="宋体" panose="02010600030101010101" pitchFamily="2" charset="-122"/>
              </a:rPr>
              <a:t>《</a:t>
            </a:r>
            <a:r>
              <a:rPr lang="zh-CN" altLang="en-US" sz="2400" b="1" dirty="0">
                <a:latin typeface="楷体" panose="02010609060101010101" charset="-122"/>
                <a:ea typeface="楷体" panose="02010609060101010101" charset="-122"/>
                <a:sym typeface="宋体" panose="02010600030101010101" pitchFamily="2" charset="-122"/>
              </a:rPr>
              <a:t>世界中古史</a:t>
            </a:r>
            <a:r>
              <a:rPr lang="en-US" altLang="zh-CN" sz="2400" b="1">
                <a:latin typeface="楷体" panose="02010609060101010101" charset="-122"/>
                <a:ea typeface="楷体" panose="02010609060101010101" charset="-122"/>
                <a:sym typeface="宋体" panose="02010600030101010101" pitchFamily="2" charset="-122"/>
              </a:rPr>
              <a:t>》</a:t>
            </a:r>
            <a:endParaRPr lang="en-US" altLang="zh-CN" sz="2400" b="1">
              <a:latin typeface="楷体" panose="02010609060101010101" charset="-122"/>
              <a:ea typeface="楷体" panose="02010609060101010101" charset="-122"/>
              <a:sym typeface="宋体" panose="02010600030101010101" pitchFamily="2" charset="-122"/>
            </a:endParaRPr>
          </a:p>
        </p:txBody>
      </p:sp>
      <p:sp>
        <p:nvSpPr>
          <p:cNvPr id="6" name="线形标注 2 5"/>
          <p:cNvSpPr/>
          <p:nvPr/>
        </p:nvSpPr>
        <p:spPr>
          <a:xfrm>
            <a:off x="7517130" y="715963"/>
            <a:ext cx="1811338" cy="527050"/>
          </a:xfrm>
          <a:prstGeom prst="borderCallout2">
            <a:avLst>
              <a:gd name="adj1" fmla="val 18750"/>
              <a:gd name="adj2" fmla="val -8333"/>
              <a:gd name="adj3" fmla="val 18750"/>
              <a:gd name="adj4" fmla="val -16667"/>
              <a:gd name="adj5" fmla="val 141266"/>
              <a:gd name="adj6" fmla="val -32764"/>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50000"/>
              </a:spcBef>
            </a:pPr>
            <a:r>
              <a:rPr lang="zh-CN" altLang="en-US" sz="2100" b="1" strike="noStrike" noProof="1">
                <a:solidFill>
                  <a:schemeClr val="bg1"/>
                </a:solidFill>
                <a:latin typeface="黑体" panose="02010609060101010101" charset="-122"/>
                <a:ea typeface="黑体" panose="02010609060101010101" charset="-122"/>
                <a:sym typeface="+mn-ea"/>
              </a:rPr>
              <a:t>商品种类增多</a:t>
            </a:r>
            <a:endParaRPr lang="zh-CN" altLang="en-US" sz="2100" b="1" strike="noStrike" noProof="1">
              <a:solidFill>
                <a:schemeClr val="bg1"/>
              </a:solidFill>
              <a:latin typeface="黑体" panose="02010609060101010101" charset="-122"/>
              <a:ea typeface="黑体" panose="02010609060101010101" charset="-122"/>
              <a:sym typeface="+mn-ea"/>
            </a:endParaRPr>
          </a:p>
        </p:txBody>
      </p:sp>
      <p:sp>
        <p:nvSpPr>
          <p:cNvPr id="7" name="线形标注 2 6"/>
          <p:cNvSpPr/>
          <p:nvPr/>
        </p:nvSpPr>
        <p:spPr>
          <a:xfrm>
            <a:off x="7685405" y="1668145"/>
            <a:ext cx="3771900" cy="525780"/>
          </a:xfrm>
          <a:prstGeom prst="borderCallout2">
            <a:avLst>
              <a:gd name="adj1" fmla="val 18750"/>
              <a:gd name="adj2" fmla="val -8333"/>
              <a:gd name="adj3" fmla="val 18750"/>
              <a:gd name="adj4" fmla="val -16667"/>
              <a:gd name="adj5" fmla="val 141266"/>
              <a:gd name="adj6" fmla="val -32764"/>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50000"/>
              </a:spcBef>
            </a:pPr>
            <a:r>
              <a:rPr lang="zh-CN" altLang="zh-CN" sz="2100" b="1" strike="noStrike" noProof="1">
                <a:solidFill>
                  <a:schemeClr val="bg1"/>
                </a:solidFill>
                <a:latin typeface="黑体" panose="02010609060101010101" charset="-122"/>
                <a:ea typeface="黑体" panose="02010609060101010101" charset="-122"/>
                <a:sym typeface="+mn-ea"/>
              </a:rPr>
              <a:t>贸易范围扩大</a:t>
            </a:r>
            <a:r>
              <a:rPr lang="en-US" altLang="zh-CN" sz="2100" b="1" strike="noStrike" noProof="1">
                <a:solidFill>
                  <a:schemeClr val="bg1"/>
                </a:solidFill>
                <a:latin typeface="黑体" panose="02010609060101010101" charset="-122"/>
                <a:ea typeface="黑体" panose="02010609060101010101" charset="-122"/>
                <a:sym typeface="+mn-ea"/>
              </a:rPr>
              <a:t>,</a:t>
            </a:r>
            <a:r>
              <a:rPr lang="zh-CN" altLang="en-US" sz="2100" b="1">
                <a:solidFill>
                  <a:schemeClr val="bg1"/>
                </a:solidFill>
                <a:latin typeface="黑体" panose="02010609060101010101" charset="-122"/>
                <a:ea typeface="黑体" panose="02010609060101010101" charset="-122"/>
                <a:sym typeface="+mn-ea"/>
              </a:rPr>
              <a:t>贸易中心转移</a:t>
            </a:r>
            <a:endParaRPr lang="en-US" altLang="zh-CN" sz="2100" b="1" strike="noStrike" noProof="1">
              <a:solidFill>
                <a:schemeClr val="bg1"/>
              </a:solidFill>
              <a:latin typeface="黑体" panose="02010609060101010101" charset="-122"/>
              <a:ea typeface="黑体" panose="02010609060101010101" charset="-122"/>
              <a:sym typeface="+mn-ea"/>
            </a:endParaRPr>
          </a:p>
        </p:txBody>
      </p:sp>
      <p:sp>
        <p:nvSpPr>
          <p:cNvPr id="9" name="线形标注 2 8"/>
          <p:cNvSpPr/>
          <p:nvPr/>
        </p:nvSpPr>
        <p:spPr>
          <a:xfrm>
            <a:off x="6412865" y="3358833"/>
            <a:ext cx="2408238" cy="584200"/>
          </a:xfrm>
          <a:prstGeom prst="borderCallout2">
            <a:avLst>
              <a:gd name="adj1" fmla="val 18750"/>
              <a:gd name="adj2" fmla="val -8333"/>
              <a:gd name="adj3" fmla="val 14448"/>
              <a:gd name="adj4" fmla="val -23917"/>
              <a:gd name="adj5" fmla="val 102119"/>
              <a:gd name="adj6" fmla="val -139274"/>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50000"/>
              </a:spcBef>
            </a:pPr>
            <a:r>
              <a:rPr lang="zh-CN" altLang="en-US" sz="2100" b="1" strike="noStrike" noProof="1">
                <a:solidFill>
                  <a:schemeClr val="bg1"/>
                </a:solidFill>
                <a:latin typeface="黑体" panose="02010609060101010101" charset="-122"/>
                <a:ea typeface="黑体" panose="02010609060101010101" charset="-122"/>
                <a:sym typeface="+mn-ea"/>
              </a:rPr>
              <a:t>世界开始连为整体</a:t>
            </a:r>
            <a:endParaRPr lang="zh-CN" altLang="en-US" sz="2100" b="1" strike="noStrike" noProof="1">
              <a:solidFill>
                <a:schemeClr val="bg1"/>
              </a:solidFill>
              <a:latin typeface="黑体" panose="02010609060101010101" charset="-122"/>
              <a:ea typeface="黑体" panose="02010609060101010101" charset="-122"/>
              <a:sym typeface="+mn-ea"/>
            </a:endParaRPr>
          </a:p>
        </p:txBody>
      </p:sp>
      <p:sp>
        <p:nvSpPr>
          <p:cNvPr id="10" name="线形标注 2 9"/>
          <p:cNvSpPr/>
          <p:nvPr/>
        </p:nvSpPr>
        <p:spPr>
          <a:xfrm>
            <a:off x="6778308" y="6058535"/>
            <a:ext cx="2454275" cy="527050"/>
          </a:xfrm>
          <a:prstGeom prst="borderCallout2">
            <a:avLst>
              <a:gd name="adj1" fmla="val 18750"/>
              <a:gd name="adj2" fmla="val -8333"/>
              <a:gd name="adj3" fmla="val 24886"/>
              <a:gd name="adj4" fmla="val -78803"/>
              <a:gd name="adj5" fmla="val -49049"/>
              <a:gd name="adj6" fmla="val -89466"/>
            </a:avLst>
          </a:prstGeom>
          <a:solidFill>
            <a:schemeClr val="tx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50000"/>
              </a:spcBef>
            </a:pPr>
            <a:r>
              <a:rPr lang="zh-CN" altLang="en-US" sz="2100" b="1" strike="noStrike" noProof="1">
                <a:solidFill>
                  <a:schemeClr val="bg1"/>
                </a:solidFill>
                <a:latin typeface="黑体" panose="02010609060101010101" charset="-122"/>
                <a:ea typeface="黑体" panose="02010609060101010101" charset="-122"/>
                <a:sym typeface="+mn-ea"/>
              </a:rPr>
              <a:t>促进资本主义发展</a:t>
            </a:r>
            <a:endParaRPr lang="zh-CN" altLang="en-US" sz="2100" b="1" strike="noStrike" noProof="1">
              <a:solidFill>
                <a:schemeClr val="bg1"/>
              </a:solidFill>
              <a:latin typeface="黑体" panose="02010609060101010101" charset="-122"/>
              <a:ea typeface="黑体" panose="02010609060101010101" charset="-122"/>
              <a:sym typeface="+mn-ea"/>
            </a:endParaRPr>
          </a:p>
        </p:txBody>
      </p:sp>
      <p:grpSp>
        <p:nvGrpSpPr>
          <p:cNvPr id="2" name="组合 1"/>
          <p:cNvGrpSpPr/>
          <p:nvPr/>
        </p:nvGrpSpPr>
        <p:grpSpPr>
          <a:xfrm>
            <a:off x="19050" y="71120"/>
            <a:ext cx="5735320" cy="645160"/>
            <a:chOff x="30" y="417"/>
            <a:chExt cx="9032" cy="1016"/>
          </a:xfrm>
        </p:grpSpPr>
        <p:grpSp>
          <p:nvGrpSpPr>
            <p:cNvPr id="3" name="组合 6"/>
            <p:cNvGrpSpPr/>
            <p:nvPr/>
          </p:nvGrpSpPr>
          <p:grpSpPr>
            <a:xfrm>
              <a:off x="30" y="530"/>
              <a:ext cx="1603" cy="693"/>
              <a:chOff x="0" y="250166"/>
              <a:chExt cx="1337094" cy="439947"/>
            </a:xfrm>
          </p:grpSpPr>
          <p:sp>
            <p:nvSpPr>
              <p:cNvPr id="5" name="矩形 4"/>
              <p:cNvSpPr/>
              <p:nvPr/>
            </p:nvSpPr>
            <p:spPr>
              <a:xfrm>
                <a:off x="0" y="250166"/>
                <a:ext cx="1086928" cy="439947"/>
              </a:xfrm>
              <a:prstGeom prst="rect">
                <a:avLst/>
              </a:prstGeom>
              <a:solidFill>
                <a:srgbClr val="54B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1153063" y="250166"/>
                <a:ext cx="184031" cy="439947"/>
              </a:xfrm>
              <a:prstGeom prst="rect">
                <a:avLst/>
              </a:prstGeom>
              <a:solidFill>
                <a:srgbClr val="F9C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8" name="文本框 5"/>
            <p:cNvSpPr txBox="1"/>
            <p:nvPr/>
          </p:nvSpPr>
          <p:spPr>
            <a:xfrm>
              <a:off x="1633" y="417"/>
              <a:ext cx="7429" cy="1016"/>
            </a:xfrm>
            <a:prstGeom prst="rect">
              <a:avLst/>
            </a:prstGeom>
            <a:noFill/>
            <a:ln w="9525">
              <a:noFill/>
            </a:ln>
          </p:spPr>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sz="3200" b="1" noProof="0" dirty="0">
                  <a:effectLst/>
                  <a:uLnTx/>
                  <a:uFillTx/>
                  <a:latin typeface="汉仪橄榄体简" panose="02010609000101010101" charset="-122"/>
                  <a:ea typeface="汉仪橄榄体简" panose="02010609000101010101" charset="-122"/>
                  <a:cs typeface="汉仪橄榄体简" panose="02010609000101010101" charset="-122"/>
                  <a:sym typeface="+mn-ea"/>
                </a:rPr>
                <a:t>三、新航路开辟的</a:t>
              </a:r>
              <a:r>
                <a:rPr 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rPr>
                <a:t>影响</a:t>
              </a:r>
              <a:endParaRPr lang="zh-CN" altLang="zh-CN" sz="3600" b="1" noProof="0" dirty="0">
                <a:solidFill>
                  <a:srgbClr val="C00000"/>
                </a:solidFill>
                <a:effectLst/>
                <a:uLnTx/>
                <a:uFillTx/>
                <a:latin typeface="汉仪橄榄体简" panose="02010609000101010101" charset="-122"/>
                <a:ea typeface="汉仪橄榄体简" panose="02010609000101010101" charset="-122"/>
                <a:cs typeface="汉仪橄榄体简" panose="0201060900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0"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TABLE_BEAUTIFY" val="smartTable{f11709fc-1e1d-45ce-9b5a-5e03cbca59d9}"/>
</p:tagLst>
</file>

<file path=ppt/tags/tag64.xml><?xml version="1.0" encoding="utf-8"?>
<p:tagLst xmlns:p="http://schemas.openxmlformats.org/presentationml/2006/main">
  <p:tag name="KSO_WM_UNIT_TABLE_BEAUTIFY" val="{68e4eb1d-3e84-4a5d-88be-cccc09bcb81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3815</Words>
  <Application>WPS 表格</Application>
  <PresentationFormat>宽屏</PresentationFormat>
  <Paragraphs>401</Paragraphs>
  <Slides>15</Slides>
  <Notes>4</Notes>
  <HiddenSlides>0</HiddenSlides>
  <MMClips>0</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15</vt:i4>
      </vt:variant>
    </vt:vector>
  </HeadingPairs>
  <TitlesOfParts>
    <vt:vector size="54" baseType="lpstr">
      <vt:lpstr>Arial</vt:lpstr>
      <vt:lpstr>方正书宋_GBK</vt:lpstr>
      <vt:lpstr>Wingdings</vt:lpstr>
      <vt:lpstr>微软雅黑</vt:lpstr>
      <vt:lpstr>汉仪旗黑</vt:lpstr>
      <vt:lpstr>Wingdings</vt:lpstr>
      <vt:lpstr>宋体</vt:lpstr>
      <vt:lpstr>迷你简菱心</vt:lpstr>
      <vt:lpstr>汉仪橄榄体简</vt:lpstr>
      <vt:lpstr>华文宋体</vt:lpstr>
      <vt:lpstr>微软雅黑 Light</vt:lpstr>
      <vt:lpstr>仿宋</vt:lpstr>
      <vt:lpstr>华文中宋</vt:lpstr>
      <vt:lpstr>等线</vt:lpstr>
      <vt:lpstr>楷体</vt:lpstr>
      <vt:lpstr>汉仪楷体KW</vt:lpstr>
      <vt:lpstr>幼圆</vt:lpstr>
      <vt:lpstr>汉仪书宋二KW</vt:lpstr>
      <vt:lpstr>华康古籍银杏W3</vt:lpstr>
      <vt:lpstr>冬青黑体简体中文</vt:lpstr>
      <vt:lpstr>方正舒体</vt:lpstr>
      <vt:lpstr>Times New Roman</vt:lpstr>
      <vt:lpstr>华文新魏</vt:lpstr>
      <vt:lpstr>黑体</vt:lpstr>
      <vt:lpstr>汉仪中黑KW</vt:lpstr>
      <vt:lpstr>Garamond</vt:lpstr>
      <vt:lpstr>华文行楷</vt:lpstr>
      <vt:lpstr>华文楷体</vt:lpstr>
      <vt:lpstr>Calibri</vt:lpstr>
      <vt:lpstr>Helvetica Neue</vt:lpstr>
      <vt:lpstr>宋体-简</vt:lpstr>
      <vt:lpstr>方正清刻本悦宋简体</vt:lpstr>
      <vt:lpstr>苹方-简</vt:lpstr>
      <vt:lpstr>宋体</vt:lpstr>
      <vt:lpstr>Arial Unicode MS</vt:lpstr>
      <vt:lpstr>方正仿宋_GBK</vt:lpstr>
      <vt:lpstr>汉仪中等线KW</vt:lpstr>
      <vt:lpstr>行楷-简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tracy</cp:lastModifiedBy>
  <cp:revision>200</cp:revision>
  <dcterms:created xsi:type="dcterms:W3CDTF">2021-09-13T13:32:32Z</dcterms:created>
  <dcterms:modified xsi:type="dcterms:W3CDTF">2021-09-13T13:32:32Z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2052-3.8.1.6116</vt:lpwstr>
  </property>
</Properties>
</file>