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81" r:id="rId3"/>
    <p:sldId id="282" r:id="rId4"/>
    <p:sldId id="259" r:id="rId5"/>
    <p:sldId id="261" r:id="rId6"/>
    <p:sldId id="280" r:id="rId7"/>
    <p:sldId id="262" r:id="rId8"/>
    <p:sldId id="260" r:id="rId9"/>
    <p:sldId id="289" r:id="rId10"/>
    <p:sldId id="273" r:id="rId11"/>
    <p:sldId id="263" r:id="rId12"/>
    <p:sldId id="278" r:id="rId13"/>
    <p:sldId id="266" r:id="rId14"/>
    <p:sldId id="279" r:id="rId15"/>
    <p:sldId id="264" r:id="rId16"/>
    <p:sldId id="269" r:id="rId17"/>
    <p:sldId id="265" r:id="rId18"/>
    <p:sldId id="272" r:id="rId19"/>
    <p:sldId id="267" r:id="rId20"/>
    <p:sldId id="283" r:id="rId21"/>
    <p:sldId id="284" r:id="rId22"/>
    <p:sldId id="275" r:id="rId23"/>
    <p:sldId id="276" r:id="rId24"/>
    <p:sldId id="274" r:id="rId25"/>
    <p:sldId id="277" r:id="rId26"/>
    <p:sldId id="286" r:id="rId27"/>
    <p:sldId id="287" r:id="rId28"/>
    <p:sldId id="288" r:id="rId2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0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5"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2020/11/29</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481013" y="1279525"/>
            <a:ext cx="6140450" cy="3454400"/>
          </a:xfrm>
        </p:spPr>
      </p:sp>
      <p:sp>
        <p:nvSpPr>
          <p:cNvPr id="16386" name="文本占位符 2"/>
          <p:cNvSpPr>
            <a:spLocks noGrp="1"/>
          </p:cNvSpPr>
          <p:nvPr>
            <p:ph type="body"/>
          </p:nvPr>
        </p:nvSpPr>
        <p:spPr/>
        <p:txBody>
          <a:bodyPr anchor="t"/>
          <a:lstStyle/>
          <a:p>
            <a:pPr lvl="0" indent="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noTextEdit="1"/>
          </p:cNvSpPr>
          <p:nvPr>
            <p:ph type="sldImg" idx="4294967295"/>
          </p:nvPr>
        </p:nvSpPr>
        <p:spPr>
          <a:xfrm>
            <a:off x="481013" y="1279525"/>
            <a:ext cx="6140450" cy="3454400"/>
          </a:xfrm>
          <a:ln>
            <a:miter lim="800000"/>
          </a:ln>
        </p:spPr>
      </p:sp>
      <p:sp>
        <p:nvSpPr>
          <p:cNvPr id="58370" name="文本占位符 2"/>
          <p:cNvSpPr>
            <a:spLocks noGrp="1" noChangeArrowheads="1"/>
          </p:cNvSpPr>
          <p:nvPr>
            <p:ph type="body" idx="4294967295"/>
          </p:nvPr>
        </p:nvSpPr>
        <p:spPr/>
        <p:txBody>
          <a:bodyPr>
            <a:prstTxWarp prst="textNoShape">
              <a:avLst/>
            </a:prstTxWarp>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2020/11/29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2020/11/29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2020/11/29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2020/11/29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2020/11/29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2020/11/29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2020/11/29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2020/11/29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2020/11/29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2020/11/29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2020/11/29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file:///C:\Users\Jou\Desktop\&#20844;&#24320;&#35838;&#26126;&#27835;&#32500;&#26032;\&#26126;&#27835;&#32500;&#26032;&#23450;&#31295;\&#27542;&#20135;&#20852;&#19994;%20&#19977;&#33777;.mp4"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audio" Target="file:///D:\&#20061;&#19979;&#26126;&#27835;&#32500;&#26032;&#33487;&#31185;&#22806;%20&#20844;&#24320;&#35838;%2020200916\&#27178;&#23665;&#33729;&#20816;%20-%20&#33521;&#38596;&#30340;&#40654;&#26126;.mp3" TargetMode="Externa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在9_06扫描的图象2004-9-13"/>
          <p:cNvPicPr>
            <a:picLocks noChangeAspect="1" noChangeArrowheads="1"/>
          </p:cNvPicPr>
          <p:nvPr/>
        </p:nvPicPr>
        <p:blipFill>
          <a:blip r:embed="rId2" cstate="print"/>
          <a:srcRect l="29044" t="3532" r="12118" b="18465"/>
          <a:stretch>
            <a:fillRect/>
          </a:stretch>
        </p:blipFill>
        <p:spPr bwMode="auto">
          <a:xfrm>
            <a:off x="7035282" y="2621902"/>
            <a:ext cx="5156718" cy="4236098"/>
          </a:xfrm>
          <a:prstGeom prst="rect">
            <a:avLst/>
          </a:prstGeom>
          <a:noFill/>
          <a:ln w="9525">
            <a:noFill/>
            <a:miter lim="800000"/>
            <a:headEnd/>
            <a:tailEnd/>
          </a:ln>
        </p:spPr>
      </p:pic>
      <p:sp>
        <p:nvSpPr>
          <p:cNvPr id="209922" name="Text Box 2"/>
          <p:cNvSpPr txBox="1">
            <a:spLocks noChangeArrowheads="1"/>
          </p:cNvSpPr>
          <p:nvPr/>
        </p:nvSpPr>
        <p:spPr bwMode="auto">
          <a:xfrm>
            <a:off x="3572933" y="4154488"/>
            <a:ext cx="184731" cy="369332"/>
          </a:xfrm>
          <a:prstGeom prst="rect">
            <a:avLst/>
          </a:prstGeom>
          <a:noFill/>
          <a:ln w="9525">
            <a:noFill/>
            <a:miter lim="800000"/>
            <a:headEnd/>
            <a:tailEnd/>
          </a:ln>
          <a:effectLst/>
        </p:spPr>
        <p:txBody>
          <a:bodyPr wrap="none">
            <a:spAutoFit/>
          </a:bodyPr>
          <a:lstStyle/>
          <a:p>
            <a:endParaRPr lang="zh-CN" altLang="zh-CN"/>
          </a:p>
        </p:txBody>
      </p:sp>
      <p:pic>
        <p:nvPicPr>
          <p:cNvPr id="209924" name="Picture 4" descr="在8_56扫描的图象2004-9-13"/>
          <p:cNvPicPr>
            <a:picLocks noChangeAspect="1" noChangeArrowheads="1"/>
          </p:cNvPicPr>
          <p:nvPr/>
        </p:nvPicPr>
        <p:blipFill>
          <a:blip r:embed="rId3" cstate="print"/>
          <a:srcRect l="14258" t="18858" r="5578" b="27071"/>
          <a:stretch>
            <a:fillRect/>
          </a:stretch>
        </p:blipFill>
        <p:spPr bwMode="auto">
          <a:xfrm>
            <a:off x="447473" y="1070043"/>
            <a:ext cx="6498077" cy="2733472"/>
          </a:xfrm>
          <a:prstGeom prst="rect">
            <a:avLst/>
          </a:prstGeom>
          <a:noFill/>
          <a:ln w="9525">
            <a:noFill/>
            <a:miter lim="800000"/>
            <a:headEnd/>
            <a:tailEnd/>
          </a:ln>
        </p:spPr>
      </p:pic>
      <p:sp>
        <p:nvSpPr>
          <p:cNvPr id="209943" name="WordArt 23"/>
          <p:cNvSpPr>
            <a:spLocks noChangeArrowheads="1" noChangeShapeType="1" noTextEdit="1"/>
          </p:cNvSpPr>
          <p:nvPr/>
        </p:nvSpPr>
        <p:spPr bwMode="auto">
          <a:xfrm>
            <a:off x="250713" y="258898"/>
            <a:ext cx="3131932" cy="601662"/>
          </a:xfrm>
          <a:prstGeom prst="rect">
            <a:avLst/>
          </a:prstGeom>
          <a:ln w="38100">
            <a:solidFill>
              <a:srgbClr val="00B050"/>
            </a:solidFill>
          </a:ln>
        </p:spPr>
        <p:txBody>
          <a:bodyPr wrap="none" fromWordArt="1">
            <a:prstTxWarp prst="textPlain">
              <a:avLst>
                <a:gd name="adj" fmla="val 50000"/>
              </a:avLst>
            </a:prstTxWarp>
          </a:bodyPr>
          <a:lstStyle/>
          <a:p>
            <a:pPr algn="ctr"/>
            <a:r>
              <a:rPr lang="en-US" altLang="zh-CN" sz="3600" b="1" kern="10" dirty="0">
                <a:ln w="12700">
                  <a:solidFill>
                    <a:srgbClr val="000000"/>
                  </a:solidFill>
                  <a:round/>
                  <a:headEnd/>
                  <a:tailEnd/>
                </a:ln>
                <a:solidFill>
                  <a:srgbClr val="FF0000">
                    <a:alpha val="50000"/>
                  </a:srgbClr>
                </a:solidFill>
                <a:effectLst>
                  <a:outerShdw dist="45791" dir="2021404" algn="ctr" rotWithShape="0">
                    <a:srgbClr val="9999FF"/>
                  </a:outerShdw>
                </a:effectLst>
                <a:latin typeface="宋体"/>
                <a:ea typeface="宋体"/>
              </a:rPr>
              <a:t>19</a:t>
            </a:r>
            <a:r>
              <a:rPr lang="zh-CN" altLang="en-US" sz="3600" b="1" kern="10" dirty="0">
                <a:ln w="12700">
                  <a:solidFill>
                    <a:srgbClr val="000000"/>
                  </a:solidFill>
                  <a:round/>
                  <a:headEnd/>
                  <a:tailEnd/>
                </a:ln>
                <a:solidFill>
                  <a:srgbClr val="FF0000">
                    <a:alpha val="50000"/>
                  </a:srgbClr>
                </a:solidFill>
                <a:effectLst>
                  <a:outerShdw dist="45791" dir="2021404" algn="ctr" rotWithShape="0">
                    <a:srgbClr val="9999FF"/>
                  </a:outerShdw>
                </a:effectLst>
                <a:latin typeface="宋体"/>
                <a:ea typeface="宋体"/>
              </a:rPr>
              <a:t>世纪中期</a:t>
            </a:r>
            <a:r>
              <a:rPr lang="en-US" altLang="zh-CN" sz="3600" b="1" kern="10" dirty="0">
                <a:ln w="12700">
                  <a:solidFill>
                    <a:srgbClr val="000000"/>
                  </a:solidFill>
                  <a:round/>
                  <a:headEnd/>
                  <a:tailEnd/>
                </a:ln>
                <a:solidFill>
                  <a:srgbClr val="FF0000">
                    <a:alpha val="50000"/>
                  </a:srgbClr>
                </a:solidFill>
                <a:effectLst>
                  <a:outerShdw dist="45791" dir="2021404" algn="ctr" rotWithShape="0">
                    <a:srgbClr val="9999FF"/>
                  </a:outerShdw>
                </a:effectLst>
                <a:latin typeface="宋体"/>
                <a:ea typeface="宋体"/>
              </a:rPr>
              <a:t>……</a:t>
            </a:r>
            <a:endParaRPr lang="zh-CN" altLang="en-US" sz="3600" b="1" kern="10" dirty="0">
              <a:ln w="12700">
                <a:solidFill>
                  <a:srgbClr val="000000"/>
                </a:solidFill>
                <a:round/>
                <a:headEnd/>
                <a:tailEnd/>
              </a:ln>
              <a:solidFill>
                <a:srgbClr val="FF0000">
                  <a:alpha val="50000"/>
                </a:srgbClr>
              </a:solidFill>
              <a:effectLst>
                <a:outerShdw dist="45791" dir="2021404" algn="ctr" rotWithShape="0">
                  <a:srgbClr val="9999FF"/>
                </a:outerShdw>
              </a:effectLst>
              <a:latin typeface="宋体"/>
              <a:ea typeface="宋体"/>
            </a:endParaRPr>
          </a:p>
        </p:txBody>
      </p:sp>
      <p:pic>
        <p:nvPicPr>
          <p:cNvPr id="11" name="Picture 6" descr="在9_06扫描的图象2004-9-13"/>
          <p:cNvPicPr>
            <a:picLocks noChangeAspect="1" noChangeArrowheads="1"/>
          </p:cNvPicPr>
          <p:nvPr/>
        </p:nvPicPr>
        <p:blipFill>
          <a:blip r:embed="rId2" cstate="print"/>
          <a:srcRect l="903" t="22718" r="71736" b="33298"/>
          <a:stretch>
            <a:fillRect/>
          </a:stretch>
        </p:blipFill>
        <p:spPr bwMode="auto">
          <a:xfrm>
            <a:off x="2435288" y="4469363"/>
            <a:ext cx="2397969" cy="2388637"/>
          </a:xfrm>
          <a:prstGeom prst="rect">
            <a:avLst/>
          </a:prstGeom>
          <a:noFill/>
          <a:ln w="9525">
            <a:noFill/>
            <a:miter lim="800000"/>
            <a:headEnd/>
            <a:tailEnd/>
          </a:ln>
        </p:spPr>
      </p:pic>
      <p:sp>
        <p:nvSpPr>
          <p:cNvPr id="12" name="WordArt 22"/>
          <p:cNvSpPr>
            <a:spLocks noChangeArrowheads="1" noChangeShapeType="1" noTextEdit="1"/>
          </p:cNvSpPr>
          <p:nvPr/>
        </p:nvSpPr>
        <p:spPr bwMode="auto">
          <a:xfrm>
            <a:off x="7286474" y="2297632"/>
            <a:ext cx="3788963" cy="604188"/>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none" fromWordArt="1">
            <a:prstTxWarp prst="textPlain">
              <a:avLst>
                <a:gd name="adj" fmla="val 50000"/>
              </a:avLst>
            </a:prstTxWarp>
          </a:bodyPr>
          <a:lstStyle/>
          <a:p>
            <a:pPr algn="ctr"/>
            <a:r>
              <a:rPr lang="en-US" altLang="zh-CN" sz="3600" b="1" kern="10" dirty="0">
                <a:ln w="12700">
                  <a:solidFill>
                    <a:srgbClr val="000000"/>
                  </a:solidFill>
                  <a:round/>
                  <a:headEnd/>
                  <a:tailEnd/>
                </a:ln>
                <a:solidFill>
                  <a:srgbClr val="FF0000">
                    <a:alpha val="50000"/>
                  </a:srgbClr>
                </a:solidFill>
                <a:effectLst>
                  <a:outerShdw dist="45791" dir="2021404" algn="ctr" rotWithShape="0">
                    <a:srgbClr val="9999FF"/>
                  </a:outerShdw>
                </a:effectLst>
                <a:latin typeface="宋体"/>
                <a:ea typeface="宋体"/>
              </a:rPr>
              <a:t>19</a:t>
            </a:r>
            <a:r>
              <a:rPr lang="zh-CN" altLang="en-US" sz="3600" b="1" kern="10" dirty="0">
                <a:ln w="12700">
                  <a:solidFill>
                    <a:srgbClr val="000000"/>
                  </a:solidFill>
                  <a:round/>
                  <a:headEnd/>
                  <a:tailEnd/>
                </a:ln>
                <a:solidFill>
                  <a:srgbClr val="FF0000">
                    <a:alpha val="50000"/>
                  </a:srgbClr>
                </a:solidFill>
                <a:effectLst>
                  <a:outerShdw dist="45791" dir="2021404" algn="ctr" rotWithShape="0">
                    <a:srgbClr val="9999FF"/>
                  </a:outerShdw>
                </a:effectLst>
                <a:latin typeface="宋体"/>
                <a:ea typeface="宋体"/>
              </a:rPr>
              <a:t>世纪末期</a:t>
            </a:r>
            <a:r>
              <a:rPr lang="en-US" altLang="zh-CN" sz="3600" b="1" kern="10" dirty="0">
                <a:ln w="12700">
                  <a:solidFill>
                    <a:srgbClr val="000000"/>
                  </a:solidFill>
                  <a:round/>
                  <a:headEnd/>
                  <a:tailEnd/>
                </a:ln>
                <a:solidFill>
                  <a:srgbClr val="FF0000">
                    <a:alpha val="50000"/>
                  </a:srgbClr>
                </a:solidFill>
                <a:effectLst>
                  <a:outerShdw dist="45791" dir="2021404" algn="ctr" rotWithShape="0">
                    <a:srgbClr val="9999FF"/>
                  </a:outerShdw>
                </a:effectLst>
                <a:latin typeface="宋体"/>
                <a:ea typeface="宋体"/>
              </a:rPr>
              <a:t>……</a:t>
            </a:r>
            <a:endParaRPr lang="zh-CN" altLang="en-US" sz="3600" b="1" kern="10" dirty="0">
              <a:ln w="12700">
                <a:solidFill>
                  <a:srgbClr val="000000"/>
                </a:solidFill>
                <a:round/>
                <a:headEnd/>
                <a:tailEnd/>
              </a:ln>
              <a:solidFill>
                <a:srgbClr val="FF0000">
                  <a:alpha val="50000"/>
                </a:srgbClr>
              </a:solidFill>
              <a:effectLst>
                <a:outerShdw dist="45791" dir="2021404" algn="ctr" rotWithShape="0">
                  <a:srgbClr val="9999FF"/>
                </a:outerShdw>
              </a:effectLst>
              <a:latin typeface="宋体"/>
              <a:ea typeface="宋体"/>
            </a:endParaRPr>
          </a:p>
        </p:txBody>
      </p:sp>
      <p:sp>
        <p:nvSpPr>
          <p:cNvPr id="14" name="下箭头 13"/>
          <p:cNvSpPr/>
          <p:nvPr/>
        </p:nvSpPr>
        <p:spPr>
          <a:xfrm>
            <a:off x="3172408" y="3321698"/>
            <a:ext cx="578498" cy="11849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4851918" y="5309119"/>
            <a:ext cx="1716832" cy="5411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54879" y="824598"/>
            <a:ext cx="6400801" cy="5316320"/>
          </a:xfrm>
        </p:spPr>
        <p:txBody>
          <a:bodyPr>
            <a:normAutofit/>
          </a:bodyPr>
          <a:lstStyle/>
          <a:p>
            <a:pPr>
              <a:lnSpc>
                <a:spcPct val="160000"/>
              </a:lnSpc>
              <a:buNone/>
            </a:pPr>
            <a:r>
              <a:rPr lang="en-US" altLang="zh-CN" b="1" dirty="0" smtClean="0">
                <a:solidFill>
                  <a:srgbClr val="FF0000"/>
                </a:solidFill>
                <a:latin typeface="黑体" pitchFamily="49" charset="-122"/>
                <a:ea typeface="黑体" pitchFamily="49" charset="-122"/>
              </a:rPr>
              <a:t>     1868</a:t>
            </a:r>
            <a:r>
              <a:rPr lang="zh-CN" altLang="en-US" b="1" dirty="0" smtClean="0">
                <a:solidFill>
                  <a:srgbClr val="FF0000"/>
                </a:solidFill>
                <a:latin typeface="黑体" pitchFamily="49" charset="-122"/>
                <a:ea typeface="黑体" pitchFamily="49" charset="-122"/>
              </a:rPr>
              <a:t>年</a:t>
            </a:r>
            <a:r>
              <a:rPr lang="en-US" altLang="zh-CN" b="1" dirty="0" smtClean="0">
                <a:solidFill>
                  <a:srgbClr val="FF0000"/>
                </a:solidFill>
                <a:latin typeface="黑体" pitchFamily="49" charset="-122"/>
                <a:ea typeface="黑体" pitchFamily="49" charset="-122"/>
              </a:rPr>
              <a:t>4</a:t>
            </a:r>
            <a:r>
              <a:rPr lang="zh-CN" altLang="en-US" b="1" dirty="0" smtClean="0">
                <a:solidFill>
                  <a:srgbClr val="FF0000"/>
                </a:solidFill>
                <a:latin typeface="黑体" pitchFamily="49" charset="-122"/>
                <a:ea typeface="黑体" pitchFamily="49" charset="-122"/>
              </a:rPr>
              <a:t>月，睦仁天皇率领公卿大臣向“天地神祇”宣誓：</a:t>
            </a:r>
          </a:p>
          <a:p>
            <a:pPr>
              <a:buNone/>
            </a:pPr>
            <a:r>
              <a:rPr lang="zh-CN" altLang="en-US" b="1" dirty="0" smtClean="0">
                <a:solidFill>
                  <a:srgbClr val="0070C0"/>
                </a:solidFill>
                <a:latin typeface="黑体" pitchFamily="49" charset="-122"/>
                <a:ea typeface="黑体" pitchFamily="49" charset="-122"/>
              </a:rPr>
              <a:t>一、广兴会议，万机决于公论；</a:t>
            </a:r>
          </a:p>
          <a:p>
            <a:pPr>
              <a:buNone/>
            </a:pPr>
            <a:r>
              <a:rPr lang="zh-CN" altLang="en-US" b="1" dirty="0" smtClean="0">
                <a:solidFill>
                  <a:srgbClr val="0070C0"/>
                </a:solidFill>
                <a:latin typeface="黑体" pitchFamily="49" charset="-122"/>
                <a:ea typeface="黑体" pitchFamily="49" charset="-122"/>
              </a:rPr>
              <a:t>二、上下一心，大展经纶；</a:t>
            </a:r>
          </a:p>
          <a:p>
            <a:pPr>
              <a:buNone/>
            </a:pPr>
            <a:r>
              <a:rPr lang="zh-CN" altLang="en-US" b="1" dirty="0" smtClean="0">
                <a:solidFill>
                  <a:srgbClr val="0070C0"/>
                </a:solidFill>
                <a:latin typeface="黑体" pitchFamily="49" charset="-122"/>
                <a:ea typeface="黑体" pitchFamily="49" charset="-122"/>
              </a:rPr>
              <a:t>三、官武一途，以至庶民，各遂其志，   </a:t>
            </a:r>
            <a:endParaRPr lang="en-US" altLang="zh-CN" b="1" dirty="0" smtClean="0">
              <a:solidFill>
                <a:srgbClr val="0070C0"/>
              </a:solidFill>
              <a:latin typeface="黑体" pitchFamily="49" charset="-122"/>
              <a:ea typeface="黑体" pitchFamily="49" charset="-122"/>
            </a:endParaRPr>
          </a:p>
          <a:p>
            <a:pPr>
              <a:buNone/>
            </a:pPr>
            <a:r>
              <a:rPr lang="en-US" altLang="zh-CN" b="1" dirty="0" smtClean="0">
                <a:solidFill>
                  <a:srgbClr val="0070C0"/>
                </a:solidFill>
                <a:latin typeface="黑体" pitchFamily="49" charset="-122"/>
                <a:ea typeface="黑体" pitchFamily="49" charset="-122"/>
              </a:rPr>
              <a:t>     </a:t>
            </a:r>
            <a:r>
              <a:rPr lang="zh-CN" altLang="en-US" b="1" dirty="0" smtClean="0">
                <a:solidFill>
                  <a:srgbClr val="0070C0"/>
                </a:solidFill>
                <a:latin typeface="黑体" pitchFamily="49" charset="-122"/>
                <a:ea typeface="黑体" pitchFamily="49" charset="-122"/>
              </a:rPr>
              <a:t>务使人心不倦；</a:t>
            </a:r>
          </a:p>
          <a:p>
            <a:pPr>
              <a:buNone/>
            </a:pPr>
            <a:r>
              <a:rPr lang="zh-CN" altLang="en-US" b="1" dirty="0" smtClean="0">
                <a:solidFill>
                  <a:srgbClr val="0070C0"/>
                </a:solidFill>
                <a:latin typeface="黑体" pitchFamily="49" charset="-122"/>
                <a:ea typeface="黑体" pitchFamily="49" charset="-122"/>
              </a:rPr>
              <a:t>四、破旧来之陋习，基天地之公道；</a:t>
            </a:r>
          </a:p>
          <a:p>
            <a:pPr>
              <a:buNone/>
            </a:pPr>
            <a:r>
              <a:rPr lang="zh-CN" altLang="en-US" b="1" dirty="0" smtClean="0">
                <a:solidFill>
                  <a:srgbClr val="0070C0"/>
                </a:solidFill>
                <a:latin typeface="黑体" pitchFamily="49" charset="-122"/>
                <a:ea typeface="黑体" pitchFamily="49" charset="-122"/>
              </a:rPr>
              <a:t>五、求知识于世界，大振皇基。</a:t>
            </a:r>
            <a:endParaRPr lang="en-US" altLang="zh-CN" b="1" dirty="0" smtClean="0">
              <a:solidFill>
                <a:srgbClr val="0070C0"/>
              </a:solidFill>
              <a:latin typeface="黑体" pitchFamily="49" charset="-122"/>
              <a:ea typeface="黑体" pitchFamily="49" charset="-122"/>
            </a:endParaRPr>
          </a:p>
          <a:p>
            <a:pPr algn="r">
              <a:buNone/>
            </a:pP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五条誓文</a:t>
            </a:r>
            <a:r>
              <a:rPr lang="en-US" altLang="zh-CN" b="1" dirty="0" smtClean="0">
                <a:latin typeface="黑体" pitchFamily="49" charset="-122"/>
                <a:ea typeface="黑体" pitchFamily="49" charset="-122"/>
              </a:rPr>
              <a:t>》</a:t>
            </a:r>
          </a:p>
          <a:p>
            <a:endParaRPr lang="zh-CN" altLang="en-US" dirty="0"/>
          </a:p>
        </p:txBody>
      </p:sp>
      <p:pic>
        <p:nvPicPr>
          <p:cNvPr id="1026" name="Picture 2" descr="https://gss0.bdstatic.com/94o3dSag_xI4khGkpoWK1HF6hhy/baike/c0%3Dbaike80%2C5%2C5%2C80%2C26/sign=1f0eed0ca8345982d187edc06d9d5ac8/ac6eddc451da81cbb108fab55766d016082431df.jpg"/>
          <p:cNvPicPr>
            <a:picLocks noChangeAspect="1" noChangeArrowheads="1"/>
          </p:cNvPicPr>
          <p:nvPr/>
        </p:nvPicPr>
        <p:blipFill>
          <a:blip r:embed="rId2" cstate="print"/>
          <a:srcRect/>
          <a:stretch>
            <a:fillRect/>
          </a:stretch>
        </p:blipFill>
        <p:spPr bwMode="auto">
          <a:xfrm>
            <a:off x="471638" y="142875"/>
            <a:ext cx="3762375" cy="6715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52913" y="4610501"/>
            <a:ext cx="3458698" cy="943276"/>
          </a:xfrm>
        </p:spPr>
        <p:txBody>
          <a:bodyPr>
            <a:noAutofit/>
          </a:bodyPr>
          <a:lstStyle/>
          <a:p>
            <a:pPr algn="ctr"/>
            <a:r>
              <a:rPr lang="zh-CN" altLang="en-US" sz="2800" dirty="0" smtClean="0">
                <a:solidFill>
                  <a:schemeClr val="tx1"/>
                </a:solidFill>
                <a:ea typeface="宋体" pitchFamily="2" charset="-122"/>
              </a:rPr>
              <a:t>大久保利通</a:t>
            </a:r>
            <a:r>
              <a:rPr lang="en-US" altLang="zh-CN" sz="2800" dirty="0" smtClean="0">
                <a:solidFill>
                  <a:schemeClr val="tx1"/>
                </a:solidFill>
                <a:ea typeface="宋体" pitchFamily="2" charset="-122"/>
              </a:rPr>
              <a:t/>
            </a:r>
            <a:br>
              <a:rPr lang="en-US" altLang="zh-CN" sz="2800" dirty="0" smtClean="0">
                <a:solidFill>
                  <a:schemeClr val="tx1"/>
                </a:solidFill>
                <a:ea typeface="宋体" pitchFamily="2" charset="-122"/>
              </a:rPr>
            </a:br>
            <a:r>
              <a:rPr lang="zh-CN" altLang="en-US" sz="2800" dirty="0" smtClean="0">
                <a:solidFill>
                  <a:srgbClr val="0070C0"/>
                </a:solidFill>
              </a:rPr>
              <a:t>萨摩藩下级武士家庭</a:t>
            </a:r>
            <a:endParaRPr lang="zh-CN" altLang="en-US" sz="2800" dirty="0" smtClean="0">
              <a:solidFill>
                <a:srgbClr val="0070C0"/>
              </a:solidFill>
              <a:ea typeface="宋体" pitchFamily="2" charset="-122"/>
            </a:endParaRPr>
          </a:p>
        </p:txBody>
      </p:sp>
      <p:sp>
        <p:nvSpPr>
          <p:cNvPr id="44035" name="Rectangle 3"/>
          <p:cNvSpPr>
            <a:spLocks noGrp="1" noChangeArrowheads="1"/>
          </p:cNvSpPr>
          <p:nvPr>
            <p:ph type="body" idx="1"/>
          </p:nvPr>
        </p:nvSpPr>
        <p:spPr>
          <a:xfrm>
            <a:off x="4271434" y="188914"/>
            <a:ext cx="4129617" cy="719137"/>
          </a:xfrm>
        </p:spPr>
        <p:txBody>
          <a:bodyPr/>
          <a:lstStyle/>
          <a:p>
            <a:pPr algn="ctr" eaLnBrk="1" hangingPunct="1">
              <a:buFontTx/>
              <a:buNone/>
            </a:pPr>
            <a:r>
              <a:rPr lang="zh-CN" altLang="en-US" sz="4000" b="1" dirty="0" smtClean="0">
                <a:latin typeface="黑体" pitchFamily="49" charset="-122"/>
                <a:ea typeface="黑体" pitchFamily="49" charset="-122"/>
              </a:rPr>
              <a:t>明治维新三杰</a:t>
            </a:r>
          </a:p>
        </p:txBody>
      </p:sp>
      <p:pic>
        <p:nvPicPr>
          <p:cNvPr id="44036" name="Picture 5" descr="8c1001e93901213f0865b64f54e736d12e2e95cb"/>
          <p:cNvPicPr>
            <a:picLocks noChangeAspect="1" noChangeArrowheads="1"/>
          </p:cNvPicPr>
          <p:nvPr/>
        </p:nvPicPr>
        <p:blipFill>
          <a:blip r:embed="rId2" cstate="print"/>
          <a:srcRect/>
          <a:stretch>
            <a:fillRect/>
          </a:stretch>
        </p:blipFill>
        <p:spPr bwMode="auto">
          <a:xfrm>
            <a:off x="4078818" y="1341439"/>
            <a:ext cx="3297767" cy="3240087"/>
          </a:xfrm>
          <a:prstGeom prst="rect">
            <a:avLst/>
          </a:prstGeom>
          <a:noFill/>
          <a:ln w="9525">
            <a:noFill/>
            <a:miter lim="800000"/>
            <a:headEnd/>
            <a:tailEnd/>
          </a:ln>
        </p:spPr>
      </p:pic>
      <p:pic>
        <p:nvPicPr>
          <p:cNvPr id="44037" name="Picture 6" descr="a71ea8d3fd1f413415d20196241f95cad0c85e74"/>
          <p:cNvPicPr>
            <a:picLocks noChangeAspect="1" noChangeArrowheads="1"/>
          </p:cNvPicPr>
          <p:nvPr/>
        </p:nvPicPr>
        <p:blipFill>
          <a:blip r:embed="rId3" cstate="print"/>
          <a:srcRect/>
          <a:stretch>
            <a:fillRect/>
          </a:stretch>
        </p:blipFill>
        <p:spPr bwMode="auto">
          <a:xfrm>
            <a:off x="7727951" y="1412876"/>
            <a:ext cx="3602567" cy="3167063"/>
          </a:xfrm>
          <a:prstGeom prst="rect">
            <a:avLst/>
          </a:prstGeom>
          <a:noFill/>
          <a:ln w="9525">
            <a:noFill/>
            <a:miter lim="800000"/>
            <a:headEnd/>
            <a:tailEnd/>
          </a:ln>
        </p:spPr>
      </p:pic>
      <p:pic>
        <p:nvPicPr>
          <p:cNvPr id="44038" name="Picture 7" descr="48540923dd54564e9cec4218b1de9c82d1584f01"/>
          <p:cNvPicPr>
            <a:picLocks noChangeAspect="1" noChangeArrowheads="1"/>
          </p:cNvPicPr>
          <p:nvPr/>
        </p:nvPicPr>
        <p:blipFill>
          <a:blip r:embed="rId4" cstate="print"/>
          <a:srcRect/>
          <a:stretch>
            <a:fillRect/>
          </a:stretch>
        </p:blipFill>
        <p:spPr bwMode="auto">
          <a:xfrm>
            <a:off x="334433" y="1341439"/>
            <a:ext cx="3403600" cy="3240087"/>
          </a:xfrm>
          <a:prstGeom prst="rect">
            <a:avLst/>
          </a:prstGeom>
          <a:noFill/>
          <a:ln w="9525">
            <a:noFill/>
            <a:miter lim="800000"/>
            <a:headEnd/>
            <a:tailEnd/>
          </a:ln>
        </p:spPr>
      </p:pic>
      <p:sp>
        <p:nvSpPr>
          <p:cNvPr id="44039" name="Rectangle 8"/>
          <p:cNvSpPr>
            <a:spLocks noChangeArrowheads="1"/>
          </p:cNvSpPr>
          <p:nvPr/>
        </p:nvSpPr>
        <p:spPr bwMode="auto">
          <a:xfrm>
            <a:off x="4186989" y="4797426"/>
            <a:ext cx="3359217" cy="530225"/>
          </a:xfrm>
          <a:prstGeom prst="rect">
            <a:avLst/>
          </a:prstGeom>
          <a:noFill/>
          <a:ln w="9525">
            <a:noFill/>
            <a:miter lim="800000"/>
            <a:headEnd/>
            <a:tailEnd/>
          </a:ln>
        </p:spPr>
        <p:txBody>
          <a:bodyPr lIns="0" tIns="0" rIns="0" bIns="0" anchor="ctr"/>
          <a:lstStyle/>
          <a:p>
            <a:pPr algn="ctr"/>
            <a:r>
              <a:rPr lang="zh-CN" altLang="en-US" sz="2800" dirty="0" smtClean="0">
                <a:latin typeface="+mj-lt"/>
                <a:ea typeface="+mj-ea"/>
                <a:cs typeface="+mj-cs"/>
              </a:rPr>
              <a:t>木户孝允</a:t>
            </a:r>
            <a:endParaRPr lang="en-US" altLang="zh-CN" sz="2800" dirty="0" smtClean="0">
              <a:latin typeface="+mj-lt"/>
              <a:ea typeface="+mj-ea"/>
              <a:cs typeface="+mj-cs"/>
            </a:endParaRPr>
          </a:p>
          <a:p>
            <a:pPr algn="ctr"/>
            <a:r>
              <a:rPr lang="zh-CN" altLang="en-US" sz="2800" dirty="0" smtClean="0">
                <a:solidFill>
                  <a:srgbClr val="0070C0"/>
                </a:solidFill>
                <a:latin typeface="+mj-lt"/>
                <a:ea typeface="+mj-ea"/>
                <a:cs typeface="+mj-cs"/>
              </a:rPr>
              <a:t>长州藩一医生家庭</a:t>
            </a:r>
          </a:p>
        </p:txBody>
      </p:sp>
      <p:sp>
        <p:nvSpPr>
          <p:cNvPr id="44040" name="Rectangle 9"/>
          <p:cNvSpPr>
            <a:spLocks noChangeArrowheads="1"/>
          </p:cNvSpPr>
          <p:nvPr/>
        </p:nvSpPr>
        <p:spPr bwMode="auto">
          <a:xfrm>
            <a:off x="8303685" y="4797426"/>
            <a:ext cx="2112433" cy="530225"/>
          </a:xfrm>
          <a:prstGeom prst="rect">
            <a:avLst/>
          </a:prstGeom>
          <a:noFill/>
          <a:ln w="9525">
            <a:noFill/>
            <a:miter lim="800000"/>
            <a:headEnd/>
            <a:tailEnd/>
          </a:ln>
        </p:spPr>
        <p:txBody>
          <a:bodyPr lIns="0" tIns="0" rIns="0" bIns="0" anchor="ctr"/>
          <a:lstStyle/>
          <a:p>
            <a:pPr algn="ctr"/>
            <a:r>
              <a:rPr lang="zh-CN" altLang="en-US" sz="2800" dirty="0">
                <a:ea typeface="宋体" pitchFamily="2" charset="-122"/>
              </a:rPr>
              <a:t>西乡</a:t>
            </a:r>
            <a:r>
              <a:rPr lang="zh-CN" altLang="en-US" sz="2800" dirty="0" smtClean="0">
                <a:ea typeface="宋体" pitchFamily="2" charset="-122"/>
              </a:rPr>
              <a:t>隆盛</a:t>
            </a:r>
            <a:endParaRPr lang="en-US" altLang="zh-CN" sz="2800" dirty="0" smtClean="0">
              <a:ea typeface="宋体" pitchFamily="2" charset="-122"/>
            </a:endParaRPr>
          </a:p>
          <a:p>
            <a:pPr algn="ctr"/>
            <a:r>
              <a:rPr lang="zh-CN" altLang="en-US" sz="2800" dirty="0" smtClean="0">
                <a:solidFill>
                  <a:srgbClr val="0070C0"/>
                </a:solidFill>
                <a:ea typeface="宋体" pitchFamily="2" charset="-122"/>
              </a:rPr>
              <a:t>萨摩藩武士</a:t>
            </a:r>
            <a:endParaRPr lang="zh-CN" altLang="en-US" sz="2800" dirty="0">
              <a:solidFill>
                <a:srgbClr val="0070C0"/>
              </a:solidFill>
              <a:ea typeface="宋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2480" y="182245"/>
            <a:ext cx="10515600" cy="1325563"/>
          </a:xfrm>
        </p:spPr>
        <p:txBody>
          <a:bodyPr>
            <a:normAutofit/>
          </a:bodyPr>
          <a:lstStyle/>
          <a:p>
            <a:r>
              <a:rPr lang="zh-CN" altLang="zh-CN" sz="3200" b="1" dirty="0" smtClean="0">
                <a:solidFill>
                  <a:srgbClr val="002060"/>
                </a:solidFill>
              </a:rPr>
              <a:t>明治维新时期著名政治家</a:t>
            </a:r>
            <a:r>
              <a:rPr lang="zh-CN" altLang="zh-CN" sz="3200" b="1" dirty="0" smtClean="0">
                <a:solidFill>
                  <a:srgbClr val="FF0000"/>
                </a:solidFill>
              </a:rPr>
              <a:t>大久保利通</a:t>
            </a:r>
            <a:r>
              <a:rPr lang="zh-CN" altLang="zh-CN" sz="3200" b="1" dirty="0" smtClean="0">
                <a:solidFill>
                  <a:srgbClr val="002060"/>
                </a:solidFill>
              </a:rPr>
              <a:t>在考察欧美之后说了这么</a:t>
            </a:r>
            <a:r>
              <a:rPr lang="zh-CN" altLang="en-US" sz="3200" b="1" dirty="0" smtClean="0">
                <a:solidFill>
                  <a:srgbClr val="002060"/>
                </a:solidFill>
              </a:rPr>
              <a:t>两</a:t>
            </a:r>
            <a:r>
              <a:rPr lang="zh-CN" altLang="zh-CN" sz="3200" b="1" dirty="0" smtClean="0">
                <a:solidFill>
                  <a:srgbClr val="002060"/>
                </a:solidFill>
              </a:rPr>
              <a:t>段话</a:t>
            </a:r>
            <a:r>
              <a:rPr lang="zh-CN" altLang="en-US" sz="3200" b="1" dirty="0" smtClean="0">
                <a:solidFill>
                  <a:srgbClr val="002060"/>
                </a:solidFill>
              </a:rPr>
              <a:t>：</a:t>
            </a:r>
            <a:endParaRPr lang="zh-CN" altLang="en-US" sz="3200" b="1" dirty="0">
              <a:solidFill>
                <a:srgbClr val="002060"/>
              </a:solidFill>
            </a:endParaRPr>
          </a:p>
        </p:txBody>
      </p:sp>
      <p:sp>
        <p:nvSpPr>
          <p:cNvPr id="3" name="内容占位符 2"/>
          <p:cNvSpPr>
            <a:spLocks noGrp="1"/>
          </p:cNvSpPr>
          <p:nvPr>
            <p:ph idx="1"/>
          </p:nvPr>
        </p:nvSpPr>
        <p:spPr>
          <a:xfrm>
            <a:off x="646176" y="1350137"/>
            <a:ext cx="10515600" cy="4351338"/>
          </a:xfrm>
        </p:spPr>
        <p:txBody>
          <a:bodyPr>
            <a:normAutofit fontScale="70000" lnSpcReduction="20000"/>
          </a:bodyPr>
          <a:lstStyle/>
          <a:p>
            <a:pPr>
              <a:lnSpc>
                <a:spcPts val="3200"/>
              </a:lnSpc>
            </a:pPr>
            <a:r>
              <a:rPr lang="zh-CN" altLang="zh-CN" b="1" dirty="0" smtClean="0"/>
              <a:t>“从</a:t>
            </a:r>
            <a:r>
              <a:rPr lang="en-US" altLang="zh-CN" b="1" dirty="0" smtClean="0"/>
              <a:t>9</a:t>
            </a:r>
            <a:r>
              <a:rPr lang="zh-CN" altLang="zh-CN" b="1" dirty="0" smtClean="0"/>
              <a:t>月</a:t>
            </a:r>
            <a:r>
              <a:rPr lang="en-US" altLang="zh-CN" b="1" dirty="0" smtClean="0"/>
              <a:t>28</a:t>
            </a:r>
            <a:r>
              <a:rPr lang="zh-CN" altLang="zh-CN" b="1" dirty="0" smtClean="0"/>
              <a:t>日起巡览英格兰、苏格兰……凡有名之场所，处处经过，监狱、学校、贸易公司、制作所、造船所，白糖厂，毛织丝织厂……但无有地上所产一物，唯是煤炭与铁而已，制造品皆自他国输入，又输出他国，其制作厂之盛，每到一地，黑烟冲天。由此足以知晓英国富强之所以也。</a:t>
            </a:r>
            <a:endParaRPr lang="en-US" altLang="zh-CN" b="1" dirty="0" smtClean="0"/>
          </a:p>
          <a:p>
            <a:pPr>
              <a:lnSpc>
                <a:spcPts val="3600"/>
              </a:lnSpc>
            </a:pPr>
            <a:r>
              <a:rPr lang="zh-CN" altLang="zh-CN" b="1" dirty="0" smtClean="0"/>
              <a:t>大久保还说：“大凡国之强弱系于人民之贫富，而人民之贫富系于物产之多寡。物产之多寡，虽依赖于人民致力工业与否，但寻其根源，又无不依赖于政府官员诱导奖励之力。”</a:t>
            </a:r>
            <a:endParaRPr lang="en-US" altLang="zh-CN" b="1" dirty="0" smtClean="0"/>
          </a:p>
          <a:p>
            <a:pPr>
              <a:lnSpc>
                <a:spcPts val="3600"/>
              </a:lnSpc>
            </a:pPr>
            <a:r>
              <a:rPr lang="zh-CN" altLang="en-US" b="1" dirty="0" smtClean="0">
                <a:solidFill>
                  <a:srgbClr val="FF0000"/>
                </a:solidFill>
              </a:rPr>
              <a:t>请</a:t>
            </a:r>
            <a:r>
              <a:rPr lang="zh-CN" altLang="zh-CN" b="1" dirty="0" smtClean="0">
                <a:solidFill>
                  <a:srgbClr val="FF0000"/>
                </a:solidFill>
              </a:rPr>
              <a:t>问：大久保利通认为英国富强的原因是什么？</a:t>
            </a:r>
            <a:endParaRPr lang="zh-CN" altLang="zh-CN" dirty="0" smtClean="0">
              <a:solidFill>
                <a:srgbClr val="FF0000"/>
              </a:solidFill>
            </a:endParaRPr>
          </a:p>
          <a:p>
            <a:pPr>
              <a:lnSpc>
                <a:spcPts val="3600"/>
              </a:lnSpc>
            </a:pPr>
            <a:endParaRPr lang="zh-CN" altLang="zh-CN" b="1" dirty="0" smtClean="0"/>
          </a:p>
          <a:p>
            <a:r>
              <a:rPr lang="zh-CN" altLang="zh-CN" b="1" dirty="0" smtClean="0">
                <a:solidFill>
                  <a:srgbClr val="FF0000"/>
                </a:solidFill>
              </a:rPr>
              <a:t>提问：那么，大久保利通认为应该怎么做才能发展工业呢？</a:t>
            </a:r>
          </a:p>
          <a:p>
            <a:endParaRPr lang="zh-CN" altLang="en-US" dirty="0"/>
          </a:p>
        </p:txBody>
      </p:sp>
      <p:sp>
        <p:nvSpPr>
          <p:cNvPr id="4" name="矩形 3"/>
          <p:cNvSpPr/>
          <p:nvPr/>
        </p:nvSpPr>
        <p:spPr>
          <a:xfrm>
            <a:off x="2311938" y="4670798"/>
            <a:ext cx="2040943" cy="461665"/>
          </a:xfrm>
          <a:prstGeom prst="rect">
            <a:avLst/>
          </a:prstGeom>
        </p:spPr>
        <p:txBody>
          <a:bodyPr wrap="none">
            <a:spAutoFit/>
          </a:bodyPr>
          <a:lstStyle/>
          <a:p>
            <a:r>
              <a:rPr lang="zh-CN" altLang="zh-CN" sz="2400" b="1" dirty="0" smtClean="0">
                <a:solidFill>
                  <a:srgbClr val="2000C0"/>
                </a:solidFill>
                <a:latin typeface="华光大标宋_CNKI" pitchFamily="2" charset="-122"/>
                <a:ea typeface="华光大标宋_CNKI" pitchFamily="2" charset="-122"/>
              </a:rPr>
              <a:t>工业的发达。</a:t>
            </a:r>
          </a:p>
        </p:txBody>
      </p:sp>
      <p:sp>
        <p:nvSpPr>
          <p:cNvPr id="5" name="矩形 4"/>
          <p:cNvSpPr/>
          <p:nvPr/>
        </p:nvSpPr>
        <p:spPr>
          <a:xfrm>
            <a:off x="1752792" y="5708291"/>
            <a:ext cx="3570208" cy="461665"/>
          </a:xfrm>
          <a:prstGeom prst="rect">
            <a:avLst/>
          </a:prstGeom>
        </p:spPr>
        <p:txBody>
          <a:bodyPr wrap="none">
            <a:spAutoFit/>
          </a:bodyPr>
          <a:lstStyle/>
          <a:p>
            <a:r>
              <a:rPr lang="zh-CN" altLang="zh-CN" sz="2400" b="1" dirty="0" smtClean="0">
                <a:solidFill>
                  <a:srgbClr val="2000C0"/>
                </a:solidFill>
                <a:latin typeface="华光大标宋_CNKI" pitchFamily="2" charset="-122"/>
                <a:ea typeface="华光大标宋_CNKI" pitchFamily="2" charset="-122"/>
              </a:rPr>
              <a:t>需要政府的鼓励和推动。</a:t>
            </a:r>
          </a:p>
        </p:txBody>
      </p:sp>
      <p:sp>
        <p:nvSpPr>
          <p:cNvPr id="31745" name="Rectangle 1"/>
          <p:cNvSpPr>
            <a:spLocks noChangeArrowheads="1"/>
          </p:cNvSpPr>
          <p:nvPr/>
        </p:nvSpPr>
        <p:spPr bwMode="auto">
          <a:xfrm>
            <a:off x="301752" y="6228177"/>
            <a:ext cx="819839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lang="zh-CN" altLang="zh-CN" sz="2000" b="1" dirty="0" smtClean="0">
                <a:solidFill>
                  <a:srgbClr val="FF0000"/>
                </a:solidFill>
              </a:rPr>
              <a:t>在明治维新的措施中，最能体现出大久保利通思想的措施是哪一项？</a:t>
            </a:r>
          </a:p>
        </p:txBody>
      </p:sp>
      <p:sp>
        <p:nvSpPr>
          <p:cNvPr id="7" name="椭圆 6"/>
          <p:cNvSpPr/>
          <p:nvPr/>
        </p:nvSpPr>
        <p:spPr>
          <a:xfrm>
            <a:off x="3160463" y="3491288"/>
            <a:ext cx="1576070" cy="774065"/>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8" name="椭圆 7"/>
          <p:cNvSpPr/>
          <p:nvPr/>
        </p:nvSpPr>
        <p:spPr>
          <a:xfrm>
            <a:off x="7878766" y="3473000"/>
            <a:ext cx="2746561" cy="774065"/>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745"/>
                                        </p:tgtEl>
                                        <p:attrNameLst>
                                          <p:attrName>style.visibility</p:attrName>
                                        </p:attrNameLst>
                                      </p:cBhvr>
                                      <p:to>
                                        <p:strVal val="visible"/>
                                      </p:to>
                                    </p:set>
                                    <p:anim calcmode="lin" valueType="num">
                                      <p:cBhvr additive="base">
                                        <p:cTn id="29" dur="500" fill="hold"/>
                                        <p:tgtEl>
                                          <p:spTgt spid="31745"/>
                                        </p:tgtEl>
                                        <p:attrNameLst>
                                          <p:attrName>ppt_x</p:attrName>
                                        </p:attrNameLst>
                                      </p:cBhvr>
                                      <p:tavLst>
                                        <p:tav tm="0">
                                          <p:val>
                                            <p:strVal val="#ppt_x"/>
                                          </p:val>
                                        </p:tav>
                                        <p:tav tm="100000">
                                          <p:val>
                                            <p:strVal val="#ppt_x"/>
                                          </p:val>
                                        </p:tav>
                                      </p:tavLst>
                                    </p:anim>
                                    <p:anim calcmode="lin" valueType="num">
                                      <p:cBhvr additive="base">
                                        <p:cTn id="30" dur="500" fill="hold"/>
                                        <p:tgtEl>
                                          <p:spTgt spid="317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1745" grpId="0"/>
      <p:bldP spid="7"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235986" y="4353709"/>
            <a:ext cx="5690252" cy="1754326"/>
          </a:xfrm>
          <a:prstGeom prst="rect">
            <a:avLst/>
          </a:prstGeom>
          <a:noFill/>
          <a:ln w="9525">
            <a:noFill/>
            <a:miter lim="800000"/>
            <a:headEnd/>
            <a:tailEnd/>
          </a:ln>
        </p:spPr>
        <p:txBody>
          <a:bodyPr wrap="square" anchor="ctr">
            <a:spAutoFit/>
          </a:bodyPr>
          <a:lstStyle/>
          <a:p>
            <a:pPr indent="328613" algn="ctr"/>
            <a:r>
              <a:rPr lang="zh-CN" altLang="en-US" sz="3600" b="1" dirty="0">
                <a:solidFill>
                  <a:srgbClr val="FF0000"/>
                </a:solidFill>
                <a:latin typeface="宋体" pitchFamily="2" charset="-122"/>
                <a:ea typeface="宋体" pitchFamily="2" charset="-122"/>
                <a:cs typeface="Times New Roman" pitchFamily="18" charset="0"/>
              </a:rPr>
              <a:t>名词解释：</a:t>
            </a:r>
            <a:r>
              <a:rPr lang="zh-CN" altLang="en-US" sz="3600" b="1" dirty="0">
                <a:solidFill>
                  <a:srgbClr val="000066"/>
                </a:solidFill>
                <a:latin typeface="楷体" pitchFamily="49" charset="-122"/>
                <a:ea typeface="楷体" pitchFamily="49" charset="-122"/>
                <a:cs typeface="Times New Roman" pitchFamily="18" charset="0"/>
              </a:rPr>
              <a:t>殖产兴业</a:t>
            </a:r>
            <a:endParaRPr lang="en-US" altLang="zh-CN" sz="3600" b="1" dirty="0">
              <a:solidFill>
                <a:srgbClr val="000000"/>
              </a:solidFill>
              <a:latin typeface="楷体" pitchFamily="49" charset="-122"/>
              <a:ea typeface="楷体" pitchFamily="49" charset="-122"/>
              <a:cs typeface="Times New Roman" pitchFamily="18" charset="0"/>
            </a:endParaRPr>
          </a:p>
          <a:p>
            <a:pPr indent="328613"/>
            <a:r>
              <a:rPr lang="zh-CN" altLang="en-US" sz="3600" b="1" dirty="0">
                <a:solidFill>
                  <a:srgbClr val="000000"/>
                </a:solidFill>
                <a:latin typeface="楷体" pitchFamily="49" charset="-122"/>
                <a:ea typeface="楷体" pitchFamily="49" charset="-122"/>
                <a:cs typeface="Times New Roman" pitchFamily="18" charset="0"/>
              </a:rPr>
              <a:t> </a:t>
            </a:r>
            <a:r>
              <a:rPr lang="zh-CN" altLang="en-US" sz="3600" b="1" dirty="0" smtClean="0">
                <a:solidFill>
                  <a:srgbClr val="000000"/>
                </a:solidFill>
                <a:latin typeface="楷体" pitchFamily="49" charset="-122"/>
                <a:ea typeface="楷体" pitchFamily="49" charset="-122"/>
                <a:cs typeface="Times New Roman" pitchFamily="18" charset="0"/>
              </a:rPr>
              <a:t> 政府</a:t>
            </a:r>
            <a:r>
              <a:rPr lang="zh-CN" altLang="en-US" sz="3600" b="1" dirty="0">
                <a:solidFill>
                  <a:srgbClr val="000000"/>
                </a:solidFill>
                <a:latin typeface="楷体" pitchFamily="49" charset="-122"/>
                <a:ea typeface="楷体" pitchFamily="49" charset="-122"/>
                <a:cs typeface="Times New Roman" pitchFamily="18" charset="0"/>
              </a:rPr>
              <a:t>运用国家的力量</a:t>
            </a:r>
            <a:r>
              <a:rPr lang="zh-CN" altLang="en-US" sz="3600" b="1" dirty="0" smtClean="0">
                <a:solidFill>
                  <a:srgbClr val="000000"/>
                </a:solidFill>
                <a:latin typeface="楷体" pitchFamily="49" charset="-122"/>
                <a:ea typeface="楷体" pitchFamily="49" charset="-122"/>
                <a:cs typeface="Times New Roman" pitchFamily="18" charset="0"/>
              </a:rPr>
              <a:t>大力扶持</a:t>
            </a:r>
            <a:r>
              <a:rPr lang="zh-CN" altLang="en-US" sz="3600" b="1" dirty="0">
                <a:solidFill>
                  <a:srgbClr val="000000"/>
                </a:solidFill>
                <a:latin typeface="楷体" pitchFamily="49" charset="-122"/>
                <a:ea typeface="楷体" pitchFamily="49" charset="-122"/>
                <a:cs typeface="Times New Roman" pitchFamily="18" charset="0"/>
              </a:rPr>
              <a:t>资本主义发展。</a:t>
            </a:r>
            <a:endParaRPr lang="zh-CN" altLang="en-US" sz="4000" b="1" dirty="0">
              <a:solidFill>
                <a:srgbClr val="FF0000"/>
              </a:solidFill>
              <a:latin typeface="宋体" pitchFamily="2" charset="-122"/>
              <a:ea typeface="宋体" pitchFamily="2" charset="-122"/>
              <a:cs typeface="Times New Roman" pitchFamily="18" charset="0"/>
            </a:endParaRPr>
          </a:p>
        </p:txBody>
      </p:sp>
      <p:pic>
        <p:nvPicPr>
          <p:cNvPr id="52227" name="Picture 3" descr="5fdf8db1cb134954c8d4011e554e9258d0094a86"/>
          <p:cNvPicPr>
            <a:picLocks noChangeAspect="1" noChangeArrowheads="1"/>
          </p:cNvPicPr>
          <p:nvPr/>
        </p:nvPicPr>
        <p:blipFill>
          <a:blip r:embed="rId3" cstate="print"/>
          <a:srcRect/>
          <a:stretch>
            <a:fillRect/>
          </a:stretch>
        </p:blipFill>
        <p:spPr bwMode="auto">
          <a:xfrm>
            <a:off x="7048943" y="433340"/>
            <a:ext cx="3123756" cy="3210009"/>
          </a:xfrm>
          <a:prstGeom prst="rect">
            <a:avLst/>
          </a:prstGeom>
          <a:noFill/>
          <a:ln w="9525">
            <a:noFill/>
            <a:miter lim="800000"/>
            <a:headEnd/>
            <a:tailEnd/>
          </a:ln>
        </p:spPr>
      </p:pic>
      <p:pic>
        <p:nvPicPr>
          <p:cNvPr id="4" name="殖产兴业 三菱.mp4">
            <a:hlinkClick r:id="" action="ppaction://media"/>
          </p:cNvPr>
          <p:cNvPicPr>
            <a:picLocks noRot="1" noChangeAspect="1"/>
          </p:cNvPicPr>
          <p:nvPr>
            <a:videoFile r:link="rId1"/>
          </p:nvPr>
        </p:nvPicPr>
        <p:blipFill>
          <a:blip r:embed="rId4" cstate="print"/>
          <a:stretch>
            <a:fillRect/>
          </a:stretch>
        </p:blipFill>
        <p:spPr>
          <a:xfrm>
            <a:off x="577362" y="158261"/>
            <a:ext cx="5436576" cy="4077433"/>
          </a:xfrm>
          <a:prstGeom prst="rect">
            <a:avLst/>
          </a:prstGeom>
        </p:spPr>
      </p:pic>
      <p:sp>
        <p:nvSpPr>
          <p:cNvPr id="5" name="文本框 10"/>
          <p:cNvSpPr txBox="1"/>
          <p:nvPr/>
        </p:nvSpPr>
        <p:spPr>
          <a:xfrm>
            <a:off x="6399189" y="4053009"/>
            <a:ext cx="4842725" cy="1815882"/>
          </a:xfrm>
          <a:prstGeom prst="rect">
            <a:avLst/>
          </a:prstGeom>
          <a:solidFill>
            <a:schemeClr val="accent1">
              <a:lumMod val="20000"/>
              <a:lumOff val="80000"/>
            </a:schemeClr>
          </a:solidFill>
        </p:spPr>
        <p:txBody>
          <a:bodyPr wrap="square">
            <a:spAutoFit/>
            <a:scene3d>
              <a:camera prst="orthographicFront"/>
              <a:lightRig rig="threePt" dir="t"/>
            </a:scene3d>
          </a:bodyPr>
          <a:lstStyle/>
          <a:p>
            <a:pPr>
              <a:defRPr/>
            </a:pPr>
            <a:r>
              <a:rPr lang="zh-CN" altLang="en-US" sz="2400" b="1" noProof="1">
                <a:effectLst>
                  <a:outerShdw blurRad="38100" dist="19050" dir="2700000" algn="tl" rotWithShape="0">
                    <a:schemeClr val="dk1">
                      <a:alpha val="40000"/>
                    </a:schemeClr>
                  </a:outerShdw>
                </a:effectLst>
              </a:rPr>
              <a:t>特点：政府主导； 以西方为样板；</a:t>
            </a:r>
          </a:p>
          <a:p>
            <a:pPr>
              <a:defRPr/>
            </a:pPr>
            <a:r>
              <a:rPr lang="zh-CN" altLang="en-US" sz="2400" b="1" noProof="1">
                <a:effectLst>
                  <a:outerShdw blurRad="38100" dist="19050" dir="2700000" algn="tl" rotWithShape="0">
                    <a:schemeClr val="dk1">
                      <a:alpha val="40000"/>
                    </a:schemeClr>
                  </a:outerShdw>
                </a:effectLst>
              </a:rPr>
              <a:t>           政府大力扶植私人资本家。</a:t>
            </a:r>
          </a:p>
          <a:p>
            <a:pPr>
              <a:defRPr/>
            </a:pPr>
            <a:endParaRPr lang="zh-CN" altLang="en-US" sz="3200" b="1" noProof="1">
              <a:effectLst>
                <a:outerShdw blurRad="38100" dist="19050" dir="2700000" algn="tl" rotWithShape="0">
                  <a:schemeClr val="dk1">
                    <a:alpha val="40000"/>
                  </a:schemeClr>
                </a:outerShdw>
              </a:effectLst>
            </a:endParaRPr>
          </a:p>
          <a:p>
            <a:pPr>
              <a:defRPr/>
            </a:pPr>
            <a:endParaRPr lang="zh-CN" altLang="en-US" sz="3200" b="1" noProof="1">
              <a:effectLst>
                <a:outerShdw blurRad="38100" dist="19050" dir="2700000" algn="tl" rotWithShape="0">
                  <a:schemeClr val="dk1">
                    <a:alpha val="40000"/>
                  </a:schemeClr>
                </a:outerShdw>
              </a:effectLst>
            </a:endParaRPr>
          </a:p>
        </p:txBody>
      </p:sp>
      <p:sp>
        <p:nvSpPr>
          <p:cNvPr id="6" name="Rectangle 5"/>
          <p:cNvSpPr>
            <a:spLocks noChangeArrowheads="1"/>
          </p:cNvSpPr>
          <p:nvPr/>
        </p:nvSpPr>
        <p:spPr bwMode="auto">
          <a:xfrm>
            <a:off x="5392737" y="5705964"/>
            <a:ext cx="6799263" cy="582613"/>
          </a:xfrm>
          <a:prstGeom prst="rect">
            <a:avLst/>
          </a:prstGeom>
          <a:solidFill>
            <a:schemeClr val="accent5">
              <a:lumMod val="40000"/>
              <a:lumOff val="60000"/>
            </a:schemeClr>
          </a:solidFill>
          <a:ln>
            <a:noFill/>
          </a:ln>
          <a:effectLst/>
        </p:spPr>
        <p:txBody>
          <a:bodyPr>
            <a:spAutoFit/>
          </a:bodyPr>
          <a:lstStyle/>
          <a:p>
            <a:pPr eaLnBrk="0" hangingPunct="0">
              <a:spcBef>
                <a:spcPct val="50000"/>
              </a:spcBef>
              <a:defRPr/>
            </a:pPr>
            <a:r>
              <a:rPr lang="zh-CN" altLang="en-US" sz="3200" b="1" noProof="1">
                <a:solidFill>
                  <a:srgbClr val="FF0000"/>
                </a:solidFill>
                <a:effectLst>
                  <a:outerShdw blurRad="38100" dist="38100" dir="2700000" algn="tl">
                    <a:srgbClr val="000000">
                      <a:alpha val="43137"/>
                    </a:srgbClr>
                  </a:outerShdw>
                </a:effectLst>
                <a:ea typeface="黑体" panose="02010600030101010101" pitchFamily="49" charset="-122"/>
              </a:rPr>
              <a:t>目的：实现资本主义工业化（富国）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blinds(horizontal)">
                                      <p:cBhvr>
                                        <p:cTn id="7" dur="500"/>
                                        <p:tgtEl>
                                          <p:spTgt spid="522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video>
              <p:cMediaNode>
                <p:cTn id="25"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The steamship Komei Maru (formerly known as the Yokohama Maru) bound for"/>
          <p:cNvPicPr>
            <a:picLocks noChangeAspect="1" noChangeArrowheads="1"/>
          </p:cNvPicPr>
          <p:nvPr/>
        </p:nvPicPr>
        <p:blipFill>
          <a:blip r:embed="rId2" cstate="print"/>
          <a:srcRect/>
          <a:stretch>
            <a:fillRect/>
          </a:stretch>
        </p:blipFill>
        <p:spPr bwMode="auto">
          <a:xfrm>
            <a:off x="-27517" y="406401"/>
            <a:ext cx="6123517" cy="3529013"/>
          </a:xfrm>
          <a:prstGeom prst="rect">
            <a:avLst/>
          </a:prstGeom>
          <a:noFill/>
          <a:ln w="9525">
            <a:noFill/>
            <a:miter lim="800000"/>
            <a:headEnd/>
            <a:tailEnd/>
          </a:ln>
          <a:effectLst/>
        </p:spPr>
      </p:pic>
      <p:pic>
        <p:nvPicPr>
          <p:cNvPr id="21508" name="Picture 4" descr="japan first"/>
          <p:cNvPicPr>
            <a:picLocks noChangeAspect="1" noChangeArrowheads="1"/>
          </p:cNvPicPr>
          <p:nvPr/>
        </p:nvPicPr>
        <p:blipFill>
          <a:blip r:embed="rId3" cstate="print"/>
          <a:srcRect/>
          <a:stretch>
            <a:fillRect/>
          </a:stretch>
        </p:blipFill>
        <p:spPr bwMode="auto">
          <a:xfrm>
            <a:off x="6193367" y="406401"/>
            <a:ext cx="5949951" cy="3527425"/>
          </a:xfrm>
          <a:prstGeom prst="rect">
            <a:avLst/>
          </a:prstGeom>
          <a:noFill/>
          <a:ln w="9525">
            <a:noFill/>
            <a:miter lim="800000"/>
            <a:headEnd/>
            <a:tailEnd/>
          </a:ln>
          <a:effectLst/>
        </p:spPr>
      </p:pic>
      <p:sp>
        <p:nvSpPr>
          <p:cNvPr id="21509" name="Text Box 5"/>
          <p:cNvSpPr txBox="1">
            <a:spLocks noChangeArrowheads="1"/>
          </p:cNvSpPr>
          <p:nvPr/>
        </p:nvSpPr>
        <p:spPr bwMode="auto">
          <a:xfrm>
            <a:off x="283464" y="3957701"/>
            <a:ext cx="5916168" cy="523220"/>
          </a:xfrm>
          <a:prstGeom prst="rect">
            <a:avLst/>
          </a:prstGeom>
          <a:noFill/>
          <a:ln w="9525">
            <a:noFill/>
            <a:miter lim="800000"/>
            <a:headEnd/>
            <a:tailEnd/>
          </a:ln>
          <a:effectLst/>
        </p:spPr>
        <p:txBody>
          <a:bodyPr wrap="square">
            <a:spAutoFit/>
          </a:bodyPr>
          <a:lstStyle/>
          <a:p>
            <a:r>
              <a:rPr lang="en-GB" altLang="zh-CN" sz="2800" b="1" dirty="0">
                <a:latin typeface="楷体_GB2312" charset="-122"/>
                <a:ea typeface="楷体_GB2312" charset="-122"/>
              </a:rPr>
              <a:t>1869</a:t>
            </a:r>
            <a:r>
              <a:rPr lang="zh-CN" altLang="en-GB" sz="2800" b="1" dirty="0">
                <a:latin typeface="楷体_GB2312" charset="-122"/>
                <a:ea typeface="楷体_GB2312" charset="-122"/>
              </a:rPr>
              <a:t>年，日本建造的第一艘轮船</a:t>
            </a:r>
          </a:p>
        </p:txBody>
      </p:sp>
      <p:sp>
        <p:nvSpPr>
          <p:cNvPr id="21510" name="Text Box 6"/>
          <p:cNvSpPr txBox="1">
            <a:spLocks noChangeArrowheads="1"/>
          </p:cNvSpPr>
          <p:nvPr/>
        </p:nvSpPr>
        <p:spPr bwMode="auto">
          <a:xfrm>
            <a:off x="6291072" y="3937699"/>
            <a:ext cx="5478357" cy="523220"/>
          </a:xfrm>
          <a:prstGeom prst="rect">
            <a:avLst/>
          </a:prstGeom>
          <a:noFill/>
          <a:ln w="9525">
            <a:noFill/>
            <a:miter lim="800000"/>
            <a:headEnd/>
            <a:tailEnd/>
          </a:ln>
          <a:effectLst/>
        </p:spPr>
        <p:txBody>
          <a:bodyPr wrap="square">
            <a:spAutoFit/>
          </a:bodyPr>
          <a:lstStyle/>
          <a:p>
            <a:r>
              <a:rPr lang="en-GB" altLang="zh-CN" sz="2800" b="1" dirty="0">
                <a:latin typeface="楷体_GB2312" charset="-122"/>
                <a:ea typeface="楷体_GB2312" charset="-122"/>
              </a:rPr>
              <a:t>1872</a:t>
            </a:r>
            <a:r>
              <a:rPr lang="zh-CN" altLang="en-GB" sz="2800" b="1" dirty="0">
                <a:latin typeface="楷体_GB2312" charset="-122"/>
                <a:ea typeface="楷体_GB2312" charset="-122"/>
              </a:rPr>
              <a:t>年，日本第一条铁路通车</a:t>
            </a:r>
          </a:p>
        </p:txBody>
      </p:sp>
      <p:sp>
        <p:nvSpPr>
          <p:cNvPr id="7" name="Rectangle 4"/>
          <p:cNvSpPr>
            <a:spLocks noChangeArrowheads="1"/>
          </p:cNvSpPr>
          <p:nvPr/>
        </p:nvSpPr>
        <p:spPr bwMode="auto">
          <a:xfrm>
            <a:off x="1706279" y="4631199"/>
            <a:ext cx="8640233" cy="519112"/>
          </a:xfrm>
          <a:prstGeom prst="rect">
            <a:avLst/>
          </a:prstGeom>
          <a:solidFill>
            <a:schemeClr val="bg1"/>
          </a:solidFill>
          <a:ln w="9525">
            <a:noFill/>
            <a:miter lim="800000"/>
            <a:headEnd/>
            <a:tailEnd/>
          </a:ln>
        </p:spPr>
        <p:txBody>
          <a:bodyPr anchor="ctr">
            <a:spAutoFit/>
          </a:bodyPr>
          <a:lstStyle/>
          <a:p>
            <a:pPr algn="ctr"/>
            <a:r>
              <a:rPr lang="en-US" altLang="zh-CN" sz="2800" b="1" dirty="0">
                <a:ea typeface="宋体" pitchFamily="2" charset="-122"/>
              </a:rPr>
              <a:t>1891 </a:t>
            </a:r>
            <a:r>
              <a:rPr lang="zh-CN" altLang="en-US" sz="2800" b="1" dirty="0">
                <a:ea typeface="宋体" pitchFamily="2" charset="-122"/>
              </a:rPr>
              <a:t>～ </a:t>
            </a:r>
            <a:r>
              <a:rPr lang="en-US" altLang="zh-CN" sz="2800" b="1" dirty="0">
                <a:ea typeface="宋体" pitchFamily="2" charset="-122"/>
              </a:rPr>
              <a:t>1899 </a:t>
            </a:r>
            <a:r>
              <a:rPr lang="zh-CN" altLang="en-US" sz="2800" b="1" dirty="0">
                <a:ea typeface="宋体" pitchFamily="2" charset="-122"/>
              </a:rPr>
              <a:t>年其工业年平均增长速度</a:t>
            </a:r>
          </a:p>
        </p:txBody>
      </p:sp>
      <p:graphicFrame>
        <p:nvGraphicFramePr>
          <p:cNvPr id="8" name="Group 28"/>
          <p:cNvGraphicFramePr>
            <a:graphicFrameLocks noGrp="1"/>
          </p:cNvGraphicFramePr>
          <p:nvPr/>
        </p:nvGraphicFramePr>
        <p:xfrm>
          <a:off x="973753" y="5262054"/>
          <a:ext cx="10383095" cy="1330770"/>
        </p:xfrm>
        <a:graphic>
          <a:graphicData uri="http://schemas.openxmlformats.org/drawingml/2006/table">
            <a:tbl>
              <a:tblPr/>
              <a:tblGrid>
                <a:gridCol w="1210950">
                  <a:extLst>
                    <a:ext uri="{9D8B030D-6E8A-4147-A177-3AD203B41FA5}"/>
                  </a:extLst>
                </a:gridCol>
                <a:gridCol w="1956153">
                  <a:extLst>
                    <a:ext uri="{9D8B030D-6E8A-4147-A177-3AD203B41FA5}"/>
                  </a:extLst>
                </a:gridCol>
                <a:gridCol w="1583551">
                  <a:extLst>
                    <a:ext uri="{9D8B030D-6E8A-4147-A177-3AD203B41FA5}"/>
                  </a:extLst>
                </a:gridCol>
                <a:gridCol w="1769852">
                  <a:extLst>
                    <a:ext uri="{9D8B030D-6E8A-4147-A177-3AD203B41FA5}"/>
                  </a:extLst>
                </a:gridCol>
                <a:gridCol w="1769852">
                  <a:extLst>
                    <a:ext uri="{9D8B030D-6E8A-4147-A177-3AD203B41FA5}"/>
                  </a:extLst>
                </a:gridCol>
                <a:gridCol w="2092737">
                  <a:extLst>
                    <a:ext uri="{9D8B030D-6E8A-4147-A177-3AD203B41FA5}"/>
                  </a:extLst>
                </a:gridCol>
              </a:tblGrid>
              <a:tr h="713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Arial" charset="0"/>
                          <a:ea typeface="宋体" pitchFamily="2" charset="-122"/>
                        </a:rPr>
                        <a:t>国家</a:t>
                      </a:r>
                    </a:p>
                  </a:txBody>
                  <a:tcPr marL="121919" marR="121919" marT="45738" marB="4573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smtClean="0">
                          <a:ln>
                            <a:noFill/>
                          </a:ln>
                          <a:solidFill>
                            <a:srgbClr val="000000"/>
                          </a:solidFill>
                          <a:effectLst/>
                          <a:latin typeface="Arial" charset="0"/>
                          <a:ea typeface="宋体" pitchFamily="2" charset="-122"/>
                        </a:rPr>
                        <a:t>日本</a:t>
                      </a:r>
                    </a:p>
                  </a:txBody>
                  <a:tcPr marL="121919" marR="121919" marT="45738" marB="4573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smtClean="0">
                          <a:ln>
                            <a:noFill/>
                          </a:ln>
                          <a:solidFill>
                            <a:srgbClr val="000000"/>
                          </a:solidFill>
                          <a:effectLst/>
                          <a:latin typeface="Arial" charset="0"/>
                          <a:ea typeface="宋体" pitchFamily="2" charset="-122"/>
                        </a:rPr>
                        <a:t>美国</a:t>
                      </a:r>
                    </a:p>
                  </a:txBody>
                  <a:tcPr marL="121919" marR="121919" marT="45738" marB="4573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smtClean="0">
                          <a:ln>
                            <a:noFill/>
                          </a:ln>
                          <a:solidFill>
                            <a:srgbClr val="000000"/>
                          </a:solidFill>
                          <a:effectLst/>
                          <a:latin typeface="Arial" charset="0"/>
                          <a:ea typeface="宋体" pitchFamily="2" charset="-122"/>
                        </a:rPr>
                        <a:t>德国</a:t>
                      </a:r>
                    </a:p>
                  </a:txBody>
                  <a:tcPr marL="121919" marR="121919" marT="45738" marB="4573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smtClean="0">
                          <a:ln>
                            <a:noFill/>
                          </a:ln>
                          <a:solidFill>
                            <a:srgbClr val="000000"/>
                          </a:solidFill>
                          <a:effectLst/>
                          <a:latin typeface="Arial" charset="0"/>
                          <a:ea typeface="宋体" pitchFamily="2" charset="-122"/>
                        </a:rPr>
                        <a:t>法国</a:t>
                      </a:r>
                    </a:p>
                  </a:txBody>
                  <a:tcPr marL="121919" marR="121919" marT="45738" marB="4573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smtClean="0">
                          <a:ln>
                            <a:noFill/>
                          </a:ln>
                          <a:solidFill>
                            <a:srgbClr val="000000"/>
                          </a:solidFill>
                          <a:effectLst/>
                          <a:latin typeface="Arial" charset="0"/>
                          <a:ea typeface="宋体" pitchFamily="2" charset="-122"/>
                        </a:rPr>
                        <a:t>英国</a:t>
                      </a:r>
                    </a:p>
                  </a:txBody>
                  <a:tcPr marL="121919" marR="121919" marT="45738" marB="4573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extLst>
              </a:tr>
              <a:tr h="6174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Arial" charset="0"/>
                          <a:ea typeface="宋体" pitchFamily="2" charset="-122"/>
                        </a:rPr>
                        <a:t>增速</a:t>
                      </a:r>
                      <a:endParaRPr kumimoji="0" lang="zh-CN" altLang="zh-CN" sz="2800" b="1" i="0" u="none" strike="noStrike" cap="none" normalizeH="0" baseline="0" dirty="0" smtClean="0">
                        <a:ln>
                          <a:noFill/>
                        </a:ln>
                        <a:solidFill>
                          <a:srgbClr val="000000"/>
                        </a:solidFill>
                        <a:effectLst/>
                        <a:latin typeface="Arial" charset="0"/>
                        <a:ea typeface="宋体" pitchFamily="2" charset="-122"/>
                      </a:endParaRPr>
                    </a:p>
                  </a:txBody>
                  <a:tcPr marL="121919" marR="121919" marT="45738" marB="4573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smtClean="0">
                          <a:ln>
                            <a:noFill/>
                          </a:ln>
                          <a:solidFill>
                            <a:srgbClr val="FF0000"/>
                          </a:solidFill>
                          <a:effectLst/>
                          <a:latin typeface="Arial" charset="0"/>
                          <a:ea typeface="宋体" pitchFamily="2" charset="-122"/>
                        </a:rPr>
                        <a:t>14.3 </a:t>
                      </a:r>
                      <a:r>
                        <a:rPr kumimoji="0" lang="zh-CN" altLang="en-US" sz="2800" b="1" i="0" u="none" strike="noStrike" cap="none" normalizeH="0" baseline="0" smtClean="0">
                          <a:ln>
                            <a:noFill/>
                          </a:ln>
                          <a:solidFill>
                            <a:srgbClr val="6600FF"/>
                          </a:solidFill>
                          <a:effectLst/>
                          <a:latin typeface="Arial" charset="0"/>
                          <a:ea typeface="宋体" pitchFamily="2" charset="-122"/>
                        </a:rPr>
                        <a:t>％</a:t>
                      </a:r>
                    </a:p>
                  </a:txBody>
                  <a:tcPr marL="121919" marR="121919" marT="45738" marB="4573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smtClean="0">
                          <a:ln>
                            <a:noFill/>
                          </a:ln>
                          <a:solidFill>
                            <a:srgbClr val="000000"/>
                          </a:solidFill>
                          <a:effectLst/>
                          <a:latin typeface="Arial" charset="0"/>
                          <a:ea typeface="宋体" pitchFamily="2" charset="-122"/>
                        </a:rPr>
                        <a:t>3.5 </a:t>
                      </a:r>
                      <a:r>
                        <a:rPr kumimoji="0" lang="zh-CN" altLang="en-US" sz="2800" b="1" i="0" u="none" strike="noStrike" cap="none" normalizeH="0" baseline="0" smtClean="0">
                          <a:ln>
                            <a:noFill/>
                          </a:ln>
                          <a:solidFill>
                            <a:srgbClr val="000000"/>
                          </a:solidFill>
                          <a:effectLst/>
                          <a:latin typeface="Arial" charset="0"/>
                          <a:ea typeface="宋体" pitchFamily="2" charset="-122"/>
                        </a:rPr>
                        <a:t>％</a:t>
                      </a:r>
                    </a:p>
                  </a:txBody>
                  <a:tcPr marL="121919" marR="121919" marT="45738" marB="4573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Arial" charset="0"/>
                          <a:ea typeface="宋体" pitchFamily="2" charset="-122"/>
                        </a:rPr>
                        <a:t> 4.8 </a:t>
                      </a:r>
                      <a:r>
                        <a:rPr kumimoji="0" lang="zh-CN" altLang="en-US" sz="2800" b="1" i="0" u="none" strike="noStrike" cap="none" normalizeH="0" baseline="0" dirty="0" smtClean="0">
                          <a:ln>
                            <a:noFill/>
                          </a:ln>
                          <a:solidFill>
                            <a:srgbClr val="000000"/>
                          </a:solidFill>
                          <a:effectLst/>
                          <a:latin typeface="Arial" charset="0"/>
                          <a:ea typeface="宋体" pitchFamily="2" charset="-122"/>
                        </a:rPr>
                        <a:t>％</a:t>
                      </a:r>
                    </a:p>
                  </a:txBody>
                  <a:tcPr marL="121919" marR="121919" marT="45738" marB="4573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smtClean="0">
                          <a:ln>
                            <a:noFill/>
                          </a:ln>
                          <a:solidFill>
                            <a:srgbClr val="000000"/>
                          </a:solidFill>
                          <a:effectLst/>
                          <a:latin typeface="Arial" charset="0"/>
                          <a:ea typeface="宋体" pitchFamily="2" charset="-122"/>
                        </a:rPr>
                        <a:t>2.6 </a:t>
                      </a:r>
                      <a:r>
                        <a:rPr kumimoji="0" lang="zh-CN" altLang="en-US" sz="2800" b="1" i="0" u="none" strike="noStrike" cap="none" normalizeH="0" baseline="0" smtClean="0">
                          <a:ln>
                            <a:noFill/>
                          </a:ln>
                          <a:solidFill>
                            <a:srgbClr val="000000"/>
                          </a:solidFill>
                          <a:effectLst/>
                          <a:latin typeface="Arial" charset="0"/>
                          <a:ea typeface="宋体" pitchFamily="2" charset="-122"/>
                        </a:rPr>
                        <a:t>％</a:t>
                      </a:r>
                    </a:p>
                  </a:txBody>
                  <a:tcPr marL="121919" marR="121919" marT="45738" marB="4573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Arial" charset="0"/>
                          <a:ea typeface="宋体" pitchFamily="2" charset="-122"/>
                        </a:rPr>
                        <a:t>1.6 </a:t>
                      </a:r>
                      <a:r>
                        <a:rPr kumimoji="0" lang="zh-CN" altLang="en-US" sz="2800" b="1" i="0" u="none" strike="noStrike" cap="none" normalizeH="0" baseline="0" dirty="0" smtClean="0">
                          <a:ln>
                            <a:noFill/>
                          </a:ln>
                          <a:solidFill>
                            <a:srgbClr val="000000"/>
                          </a:solidFill>
                          <a:effectLst/>
                          <a:latin typeface="Arial" charset="0"/>
                          <a:ea typeface="宋体" pitchFamily="2" charset="-122"/>
                        </a:rPr>
                        <a:t>％</a:t>
                      </a:r>
                    </a:p>
                  </a:txBody>
                  <a:tcPr marL="121919" marR="121919" marT="45738" marB="4573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extLst>
              </a:tr>
            </a:tbl>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9"/>
                                        </p:tgtEl>
                                        <p:attrNameLst>
                                          <p:attrName>style.visibility</p:attrName>
                                        </p:attrNameLst>
                                      </p:cBhvr>
                                      <p:to>
                                        <p:strVal val="visible"/>
                                      </p:to>
                                    </p:set>
                                    <p:animEffect transition="in" filter="blinds(horizontal)">
                                      <p:cBhvr>
                                        <p:cTn id="10" dur="500"/>
                                        <p:tgtEl>
                                          <p:spTgt spid="21509"/>
                                        </p:tgtEl>
                                      </p:cBhvr>
                                    </p:animEffect>
                                  </p:childTnLst>
                                </p:cTn>
                              </p:par>
                              <p:par>
                                <p:cTn id="11" presetID="3" presetClass="entr" presetSubtype="10"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blinds(horizontal)">
                                      <p:cBhvr>
                                        <p:cTn id="13" dur="500"/>
                                        <p:tgtEl>
                                          <p:spTgt spid="2150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10"/>
                                        </p:tgtEl>
                                        <p:attrNameLst>
                                          <p:attrName>style.visibility</p:attrName>
                                        </p:attrNameLst>
                                      </p:cBhvr>
                                      <p:to>
                                        <p:strVal val="visible"/>
                                      </p:to>
                                    </p:set>
                                    <p:animEffect transition="in" filter="blinds(horizontal)">
                                      <p:cBhvr>
                                        <p:cTn id="16" dur="500"/>
                                        <p:tgtEl>
                                          <p:spTgt spid="215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ldLvl="0" autoUpdateAnimBg="0"/>
      <p:bldP spid="21510" grpId="0" bldLvl="0" autoUpdateAnimBg="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7194" y="345875"/>
            <a:ext cx="5745480" cy="1325563"/>
          </a:xfrm>
        </p:spPr>
        <p:txBody>
          <a:bodyPr/>
          <a:lstStyle/>
          <a:p>
            <a:pPr algn="ctr"/>
            <a:r>
              <a:rPr lang="zh-CN" altLang="en-US" dirty="0" smtClean="0"/>
              <a:t>“</a:t>
            </a:r>
            <a:r>
              <a:rPr lang="zh-CN" altLang="en-US" b="1" dirty="0" smtClean="0"/>
              <a:t>废藩置县</a:t>
            </a:r>
            <a:r>
              <a:rPr lang="zh-CN" altLang="en-US" dirty="0" smtClean="0"/>
              <a:t>”诏书</a:t>
            </a:r>
            <a:endParaRPr lang="zh-CN" altLang="en-US" dirty="0"/>
          </a:p>
        </p:txBody>
      </p:sp>
      <p:sp>
        <p:nvSpPr>
          <p:cNvPr id="3" name="内容占位符 2"/>
          <p:cNvSpPr>
            <a:spLocks noGrp="1"/>
          </p:cNvSpPr>
          <p:nvPr>
            <p:ph idx="1"/>
          </p:nvPr>
        </p:nvSpPr>
        <p:spPr>
          <a:xfrm>
            <a:off x="532118" y="1422326"/>
            <a:ext cx="5918734" cy="4767680"/>
          </a:xfrm>
        </p:spPr>
        <p:txBody>
          <a:bodyPr>
            <a:normAutofit fontScale="92500" lnSpcReduction="10000"/>
          </a:bodyPr>
          <a:lstStyle/>
          <a:p>
            <a:pPr>
              <a:lnSpc>
                <a:spcPct val="150000"/>
              </a:lnSpc>
              <a:buNone/>
            </a:pPr>
            <a:r>
              <a:rPr lang="zh-CN" altLang="en-US" b="1" dirty="0" smtClean="0"/>
              <a:t>             朕惟值此更新之际，如欲内以保安亿兆，外以与各国对峙，宜使名实相副，政令归一。然数百年因袭之久，或有其名而不举其实，将何以得保安亿兆而与各国对峙哉？朕深为之慨叹！</a:t>
            </a:r>
            <a:r>
              <a:rPr lang="zh-CN" altLang="en-US" b="1" dirty="0" smtClean="0">
                <a:solidFill>
                  <a:srgbClr val="FF0000"/>
                </a:solidFill>
              </a:rPr>
              <a:t>故今更废藩为县</a:t>
            </a:r>
            <a:r>
              <a:rPr lang="zh-CN" altLang="en-US" b="1" dirty="0" smtClean="0"/>
              <a:t>，务除冗就简，去有名无实之弊，</a:t>
            </a:r>
            <a:r>
              <a:rPr lang="zh-CN" altLang="en-US" b="1" dirty="0" smtClean="0">
                <a:solidFill>
                  <a:srgbClr val="FF0000"/>
                </a:solidFill>
              </a:rPr>
              <a:t>无政令多歧之忧</a:t>
            </a:r>
            <a:r>
              <a:rPr lang="zh-CN" altLang="en-US" b="1" dirty="0" smtClean="0"/>
              <a:t>。汝等群臣须体察朕意！</a:t>
            </a:r>
            <a:endParaRPr lang="zh-CN" altLang="en-US" b="1" dirty="0"/>
          </a:p>
        </p:txBody>
      </p:sp>
      <p:pic>
        <p:nvPicPr>
          <p:cNvPr id="22530" name="Picture 2" descr="https://timgsa.baidu.com/timg?image&amp;quality=80&amp;size=b9999_10000&amp;sec=1575786163675&amp;di=1a0b5e2e611b68077808b50b26d980b8&amp;imgtype=jpg&amp;src=http%3A%2F%2Fimg3.imgtn.bdimg.com%2Fit%2Fu%3D3645089078%2C3634310288%26fm%3D214%26gp%3D0.jpg"/>
          <p:cNvPicPr>
            <a:picLocks noChangeAspect="1" noChangeArrowheads="1"/>
          </p:cNvPicPr>
          <p:nvPr/>
        </p:nvPicPr>
        <p:blipFill>
          <a:blip r:embed="rId2" cstate="print"/>
          <a:srcRect/>
          <a:stretch>
            <a:fillRect/>
          </a:stretch>
        </p:blipFill>
        <p:spPr bwMode="auto">
          <a:xfrm>
            <a:off x="6849208" y="0"/>
            <a:ext cx="5158154" cy="3671861"/>
          </a:xfrm>
          <a:prstGeom prst="rect">
            <a:avLst/>
          </a:prstGeom>
          <a:noFill/>
        </p:spPr>
      </p:pic>
      <p:sp>
        <p:nvSpPr>
          <p:cNvPr id="5" name="Rectangle 2"/>
          <p:cNvSpPr txBox="1">
            <a:spLocks noChangeArrowheads="1"/>
          </p:cNvSpPr>
          <p:nvPr/>
        </p:nvSpPr>
        <p:spPr>
          <a:xfrm>
            <a:off x="1067859" y="6113547"/>
            <a:ext cx="5911174" cy="527885"/>
          </a:xfrm>
          <a:prstGeom prst="rect">
            <a:avLst/>
          </a:prstGeom>
        </p:spPr>
        <p:txBody>
          <a:bodyPr/>
          <a:lstStyle/>
          <a:p>
            <a:pPr lvl="0">
              <a:lnSpc>
                <a:spcPct val="90000"/>
              </a:lnSpc>
              <a:spcBef>
                <a:spcPct val="0"/>
              </a:spcBef>
            </a:pPr>
            <a:r>
              <a:rPr lang="zh-CN" altLang="en-US" sz="3200" b="1" dirty="0" smtClean="0">
                <a:solidFill>
                  <a:srgbClr val="0070C0"/>
                </a:solidFill>
                <a:latin typeface="+mj-lt"/>
                <a:ea typeface="宋体" pitchFamily="2" charset="-122"/>
                <a:cs typeface="+mj-cs"/>
              </a:rPr>
              <a:t>◆为什么要“废藩置县”？</a:t>
            </a:r>
            <a:endParaRPr kumimoji="0" lang="zh-CN" altLang="en-US" sz="3200" b="1" i="0" u="none" strike="noStrike" kern="1200" cap="none" spc="0" normalizeH="0" baseline="0" noProof="0" dirty="0" smtClean="0">
              <a:ln>
                <a:noFill/>
              </a:ln>
              <a:solidFill>
                <a:srgbClr val="0070C0"/>
              </a:solidFill>
              <a:effectLst/>
              <a:uLnTx/>
              <a:uFillTx/>
              <a:latin typeface="+mj-lt"/>
              <a:ea typeface="宋体" pitchFamily="2" charset="-122"/>
              <a:cs typeface="+mj-cs"/>
            </a:endParaRPr>
          </a:p>
        </p:txBody>
      </p:sp>
      <p:sp>
        <p:nvSpPr>
          <p:cNvPr id="6" name="矩形 21508"/>
          <p:cNvSpPr/>
          <p:nvPr/>
        </p:nvSpPr>
        <p:spPr>
          <a:xfrm>
            <a:off x="6650306" y="4593493"/>
            <a:ext cx="5328920" cy="521970"/>
          </a:xfrm>
          <a:prstGeom prst="rect">
            <a:avLst/>
          </a:prstGeom>
          <a:solidFill>
            <a:srgbClr val="0000FF"/>
          </a:solidFill>
          <a:ln w="9525">
            <a:noFill/>
          </a:ln>
        </p:spPr>
        <p:txBody>
          <a:bodyPr wrap="square" anchor="t">
            <a:spAutoFit/>
          </a:bodyPr>
          <a:lstStyle/>
          <a:p>
            <a:r>
              <a:rPr lang="zh-CN" altLang="en-US" sz="2800" b="1" dirty="0">
                <a:solidFill>
                  <a:schemeClr val="bg1"/>
                </a:solidFill>
                <a:latin typeface="微软雅黑" panose="020B0503020204020204" charset="-122"/>
                <a:ea typeface="微软雅黑" panose="020B0503020204020204" charset="-122"/>
              </a:rPr>
              <a:t>政治</a:t>
            </a:r>
            <a:r>
              <a:rPr lang="zh-CN" altLang="en-US" sz="2800" b="1" dirty="0">
                <a:solidFill>
                  <a:schemeClr val="bg1"/>
                </a:solidFill>
                <a:latin typeface="Arial" panose="020B0604020202020204" pitchFamily="34" charset="0"/>
                <a:ea typeface="宋体" panose="02010600030101010101" pitchFamily="2" charset="-122"/>
              </a:rPr>
              <a:t>：</a:t>
            </a:r>
            <a:r>
              <a:rPr lang="zh-CN" sz="2800" b="1" dirty="0">
                <a:solidFill>
                  <a:schemeClr val="bg1"/>
                </a:solidFill>
                <a:latin typeface="Arial" panose="020B0604020202020204" pitchFamily="34" charset="0"/>
                <a:ea typeface="宋体" panose="02010600030101010101" pitchFamily="2" charset="-122"/>
              </a:rPr>
              <a:t>废藩置县，加强中央集权</a:t>
            </a:r>
          </a:p>
        </p:txBody>
      </p:sp>
      <p:sp>
        <p:nvSpPr>
          <p:cNvPr id="7" name="椭圆 6"/>
          <p:cNvSpPr/>
          <p:nvPr/>
        </p:nvSpPr>
        <p:spPr>
          <a:xfrm>
            <a:off x="1807151" y="4186232"/>
            <a:ext cx="1576070" cy="774065"/>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8" name="椭圆 7"/>
          <p:cNvSpPr/>
          <p:nvPr/>
        </p:nvSpPr>
        <p:spPr>
          <a:xfrm>
            <a:off x="2816000" y="4848684"/>
            <a:ext cx="485775" cy="552450"/>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9" name="椭圆 8"/>
          <p:cNvSpPr/>
          <p:nvPr/>
        </p:nvSpPr>
        <p:spPr>
          <a:xfrm>
            <a:off x="4771761" y="4823011"/>
            <a:ext cx="485775" cy="552450"/>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760657" y="171544"/>
            <a:ext cx="5235443" cy="4438650"/>
            <a:chOff x="0" y="709"/>
            <a:chExt cx="2190" cy="2796"/>
          </a:xfrm>
        </p:grpSpPr>
        <p:pic>
          <p:nvPicPr>
            <p:cNvPr id="55302" name="Picture 2" descr="征兵图"/>
            <p:cNvPicPr>
              <a:picLocks noChangeAspect="1" noChangeArrowheads="1"/>
            </p:cNvPicPr>
            <p:nvPr/>
          </p:nvPicPr>
          <p:blipFill>
            <a:blip r:embed="rId2" cstate="print"/>
            <a:srcRect/>
            <a:stretch>
              <a:fillRect/>
            </a:stretch>
          </p:blipFill>
          <p:spPr bwMode="auto">
            <a:xfrm>
              <a:off x="0" y="1434"/>
              <a:ext cx="2190" cy="2071"/>
            </a:xfrm>
            <a:prstGeom prst="rect">
              <a:avLst/>
            </a:prstGeom>
            <a:noFill/>
            <a:ln w="9525">
              <a:noFill/>
              <a:miter lim="800000"/>
              <a:headEnd/>
              <a:tailEnd/>
            </a:ln>
          </p:spPr>
        </p:pic>
        <p:sp>
          <p:nvSpPr>
            <p:cNvPr id="55303" name="WordArt 6"/>
            <p:cNvSpPr>
              <a:spLocks noChangeArrowheads="1" noChangeShapeType="1" noTextEdit="1"/>
            </p:cNvSpPr>
            <p:nvPr/>
          </p:nvSpPr>
          <p:spPr bwMode="auto">
            <a:xfrm>
              <a:off x="204" y="709"/>
              <a:ext cx="1835" cy="612"/>
            </a:xfrm>
            <a:prstGeom prst="rect">
              <a:avLst/>
            </a:prstGeom>
          </p:spPr>
          <p:txBody>
            <a:bodyPr wrap="none" fromWordArt="1">
              <a:prstTxWarp prst="textFadeUp">
                <a:avLst>
                  <a:gd name="adj" fmla="val 6750"/>
                </a:avLst>
              </a:prstTxWarp>
            </a:bodyPr>
            <a:lstStyle/>
            <a:p>
              <a:pPr algn="ctr"/>
              <a:r>
                <a:rPr lang="zh-CN" altLang="en-US" sz="4000" b="1" kern="10" dirty="0">
                  <a:ln w="12700">
                    <a:solidFill>
                      <a:srgbClr val="B2B2B2"/>
                    </a:solidFill>
                    <a:round/>
                    <a:headEnd/>
                    <a:tailEnd/>
                  </a:ln>
                  <a:solidFill>
                    <a:srgbClr val="FF0000"/>
                  </a:solidFill>
                  <a:effectLst>
                    <a:outerShdw dist="35921" dir="2700000" sy="50000" rotWithShape="0">
                      <a:srgbClr val="875B0D">
                        <a:alpha val="70000"/>
                      </a:srgbClr>
                    </a:outerShdw>
                  </a:effectLst>
                  <a:latin typeface="华文新魏"/>
                  <a:ea typeface="华文新魏"/>
                </a:rPr>
                <a:t>征兵制</a:t>
              </a:r>
            </a:p>
          </p:txBody>
        </p:sp>
      </p:grpSp>
      <p:sp>
        <p:nvSpPr>
          <p:cNvPr id="5" name="文本框 22531"/>
          <p:cNvSpPr txBox="1"/>
          <p:nvPr/>
        </p:nvSpPr>
        <p:spPr>
          <a:xfrm>
            <a:off x="6024830" y="1297941"/>
            <a:ext cx="6008908" cy="3298339"/>
          </a:xfrm>
          <a:prstGeom prst="rect">
            <a:avLst/>
          </a:prstGeom>
          <a:solidFill>
            <a:schemeClr val="bg1"/>
          </a:solidFill>
          <a:ln w="9525">
            <a:noFill/>
          </a:ln>
        </p:spPr>
        <p:txBody>
          <a:bodyPr wrap="square" anchor="t">
            <a:spAutoFit/>
          </a:bodyPr>
          <a:lstStyle/>
          <a:p>
            <a:pPr fontAlgn="auto">
              <a:lnSpc>
                <a:spcPts val="4960"/>
              </a:lnSpc>
            </a:pPr>
            <a:r>
              <a:rPr lang="en-US" altLang="zh-CN" sz="2800" b="1" dirty="0" smtClean="0">
                <a:latin typeface="楷体" panose="02010609060101010101" charset="-122"/>
                <a:ea typeface="楷体" panose="02010609060101010101" charset="-122"/>
                <a:cs typeface="楷体" panose="02010609060101010101" charset="-122"/>
              </a:rPr>
              <a:t>    “</a:t>
            </a:r>
            <a:r>
              <a:rPr lang="zh-CN" altLang="en-US" sz="2800" b="1" dirty="0">
                <a:latin typeface="楷体" panose="02010609060101010101" charset="-122"/>
                <a:ea typeface="楷体" panose="02010609060101010101" charset="-122"/>
                <a:cs typeface="楷体" panose="02010609060101010101" charset="-122"/>
              </a:rPr>
              <a:t>苟有国则有兵备，有兵备则人民不得不各就其役。</a:t>
            </a:r>
            <a:r>
              <a:rPr lang="zh-CN" altLang="en-US" sz="2800" b="1" dirty="0" smtClean="0">
                <a:latin typeface="楷体" panose="02010609060101010101" charset="-122"/>
                <a:ea typeface="楷体" panose="02010609060101010101" charset="-122"/>
                <a:cs typeface="楷体" panose="02010609060101010101" charset="-122"/>
              </a:rPr>
              <a:t>”</a:t>
            </a:r>
            <a:endParaRPr lang="en-US" altLang="zh-CN" sz="2800" b="1" dirty="0" smtClean="0">
              <a:latin typeface="楷体" panose="02010609060101010101" charset="-122"/>
              <a:ea typeface="楷体" panose="02010609060101010101" charset="-122"/>
              <a:cs typeface="楷体" panose="02010609060101010101" charset="-122"/>
            </a:endParaRPr>
          </a:p>
          <a:p>
            <a:pPr fontAlgn="auto">
              <a:lnSpc>
                <a:spcPts val="4960"/>
              </a:lnSpc>
            </a:pPr>
            <a:r>
              <a:rPr lang="zh-CN" altLang="en-US" sz="2800" b="1" dirty="0" smtClean="0">
                <a:latin typeface="楷体" panose="02010609060101010101" charset="-122"/>
                <a:ea typeface="楷体" panose="02010609060101010101" charset="-122"/>
                <a:cs typeface="楷体" panose="02010609060101010101" charset="-122"/>
              </a:rPr>
              <a:t>    使</a:t>
            </a:r>
            <a:r>
              <a:rPr lang="zh-CN" altLang="en-US" sz="2800" b="1" dirty="0">
                <a:latin typeface="楷体" panose="02010609060101010101" charset="-122"/>
                <a:ea typeface="楷体" panose="02010609060101010101" charset="-122"/>
                <a:cs typeface="楷体" panose="02010609060101010101" charset="-122"/>
              </a:rPr>
              <a:t>其具有</a:t>
            </a:r>
            <a:r>
              <a:rPr lang="zh-CN" altLang="en-US" sz="2800" b="1" dirty="0">
                <a:latin typeface="楷体" panose="02010609060101010101" charset="-122"/>
                <a:ea typeface="楷体" panose="02010609060101010101" charset="-122"/>
                <a:sym typeface="+mn-ea"/>
              </a:rPr>
              <a:t>武士道精神</a:t>
            </a:r>
            <a:r>
              <a:rPr lang="en-US" altLang="zh-CN" sz="2800" b="1" dirty="0">
                <a:latin typeface="楷体" panose="02010609060101010101" charset="-122"/>
                <a:ea typeface="楷体" panose="02010609060101010101" charset="-122"/>
                <a:sym typeface="+mn-ea"/>
              </a:rPr>
              <a:t>......</a:t>
            </a:r>
            <a:r>
              <a:rPr lang="zh-CN" altLang="en-US" sz="2800" b="1" dirty="0">
                <a:latin typeface="楷体" panose="02010609060101010101" charset="-122"/>
                <a:ea typeface="楷体" panose="02010609060101010101" charset="-122"/>
                <a:sym typeface="+mn-ea"/>
              </a:rPr>
              <a:t>使之誓死效忠天皇</a:t>
            </a:r>
            <a:r>
              <a:rPr lang="en-US" altLang="zh-CN" sz="2800" b="1" dirty="0">
                <a:latin typeface="楷体" panose="02010609060101010101" charset="-122"/>
                <a:ea typeface="楷体" panose="02010609060101010101" charset="-122"/>
                <a:sym typeface="+mn-ea"/>
              </a:rPr>
              <a:t>......      </a:t>
            </a:r>
            <a:endParaRPr lang="en-US" altLang="zh-CN" sz="2800" b="1" dirty="0" smtClean="0">
              <a:latin typeface="楷体" panose="02010609060101010101" charset="-122"/>
              <a:ea typeface="楷体" panose="02010609060101010101" charset="-122"/>
              <a:sym typeface="+mn-ea"/>
            </a:endParaRPr>
          </a:p>
          <a:p>
            <a:pPr fontAlgn="auto">
              <a:lnSpc>
                <a:spcPts val="4960"/>
              </a:lnSpc>
            </a:pPr>
            <a:r>
              <a:rPr lang="en-US" altLang="zh-CN" sz="2800" b="1" dirty="0" smtClean="0">
                <a:latin typeface="楷体" panose="02010609060101010101" charset="-122"/>
                <a:ea typeface="楷体" panose="02010609060101010101" charset="-122"/>
                <a:sym typeface="+mn-ea"/>
              </a:rPr>
              <a:t>             </a:t>
            </a:r>
            <a:r>
              <a:rPr lang="en-US" altLang="zh-CN" sz="2800" b="1" dirty="0">
                <a:latin typeface="Arial" panose="020B0604020202020204" pitchFamily="34" charset="0"/>
                <a:ea typeface="宋体" panose="02010600030101010101" pitchFamily="2" charset="-122"/>
              </a:rPr>
              <a:t>——</a:t>
            </a:r>
            <a:r>
              <a:rPr lang="en-US" altLang="zh-CN" sz="2800" b="1" dirty="0">
                <a:latin typeface="仿宋" panose="02010609060101010101" charset="-122"/>
                <a:ea typeface="仿宋" panose="02010609060101010101" charset="-122"/>
                <a:cs typeface="仿宋" panose="02010609060101010101" charset="-122"/>
              </a:rPr>
              <a:t>1872</a:t>
            </a:r>
            <a:r>
              <a:rPr lang="zh-CN" altLang="en-US" sz="2800" b="1" dirty="0">
                <a:latin typeface="仿宋" panose="02010609060101010101" charset="-122"/>
                <a:ea typeface="仿宋" panose="02010609060101010101" charset="-122"/>
                <a:cs typeface="仿宋" panose="02010609060101010101" charset="-122"/>
              </a:rPr>
              <a:t>年征兵告谕</a:t>
            </a:r>
          </a:p>
        </p:txBody>
      </p:sp>
      <p:sp>
        <p:nvSpPr>
          <p:cNvPr id="6" name="椭圆 5"/>
          <p:cNvSpPr/>
          <p:nvPr/>
        </p:nvSpPr>
        <p:spPr>
          <a:xfrm>
            <a:off x="8956724" y="1453759"/>
            <a:ext cx="819150" cy="581025"/>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7" name="椭圆 6"/>
          <p:cNvSpPr/>
          <p:nvPr/>
        </p:nvSpPr>
        <p:spPr>
          <a:xfrm>
            <a:off x="8173085" y="2624504"/>
            <a:ext cx="1975485" cy="688975"/>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8" name="椭圆 7"/>
          <p:cNvSpPr/>
          <p:nvPr/>
        </p:nvSpPr>
        <p:spPr>
          <a:xfrm>
            <a:off x="6082323" y="3274500"/>
            <a:ext cx="2218055" cy="688975"/>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9" name="矩形 21508"/>
          <p:cNvSpPr/>
          <p:nvPr/>
        </p:nvSpPr>
        <p:spPr>
          <a:xfrm>
            <a:off x="2411339" y="5449619"/>
            <a:ext cx="5753735" cy="521970"/>
          </a:xfrm>
          <a:prstGeom prst="rect">
            <a:avLst/>
          </a:prstGeom>
          <a:solidFill>
            <a:srgbClr val="0000FF"/>
          </a:solidFill>
          <a:ln w="9525">
            <a:noFill/>
          </a:ln>
        </p:spPr>
        <p:txBody>
          <a:bodyPr wrap="square" anchor="t">
            <a:spAutoFit/>
          </a:bodyPr>
          <a:lstStyle/>
          <a:p>
            <a:r>
              <a:rPr lang="zh-CN" altLang="en-US" sz="2800" b="1" dirty="0">
                <a:solidFill>
                  <a:schemeClr val="bg1"/>
                </a:solidFill>
                <a:latin typeface="微软雅黑" panose="020B0503020204020204" charset="-122"/>
                <a:ea typeface="微软雅黑" panose="020B0503020204020204" charset="-122"/>
              </a:rPr>
              <a:t>军事</a:t>
            </a:r>
            <a:r>
              <a:rPr lang="zh-CN" altLang="en-US" sz="2800" b="1" dirty="0">
                <a:solidFill>
                  <a:schemeClr val="bg1"/>
                </a:solidFill>
                <a:latin typeface="Arial" panose="020B0604020202020204" pitchFamily="34" charset="0"/>
                <a:ea typeface="宋体" panose="02010600030101010101" pitchFamily="2" charset="-122"/>
              </a:rPr>
              <a:t>：</a:t>
            </a:r>
            <a:r>
              <a:rPr lang="zh-CN" sz="2800" b="1" dirty="0">
                <a:solidFill>
                  <a:schemeClr val="bg1"/>
                </a:solidFill>
                <a:latin typeface="Arial" panose="020B0604020202020204" pitchFamily="34" charset="0"/>
                <a:ea typeface="宋体" panose="02010600030101010101" pitchFamily="2" charset="-122"/>
              </a:rPr>
              <a:t>实行征兵制</a:t>
            </a:r>
            <a:r>
              <a:rPr lang="zh-CN" altLang="en-US" sz="2800" b="1" dirty="0">
                <a:solidFill>
                  <a:schemeClr val="bg1"/>
                </a:solidFill>
                <a:latin typeface="Arial" panose="020B0604020202020204" pitchFamily="34" charset="0"/>
                <a:ea typeface="宋体" panose="02010600030101010101" pitchFamily="2" charset="-122"/>
              </a:rPr>
              <a:t>，建立新式军队</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01830" y="391461"/>
            <a:ext cx="10515600" cy="4351338"/>
          </a:xfrm>
        </p:spPr>
        <p:txBody>
          <a:bodyPr/>
          <a:lstStyle/>
          <a:p>
            <a:pPr algn="ctr">
              <a:buNone/>
            </a:pPr>
            <a:r>
              <a:rPr lang="zh-CN" altLang="en-US" b="1" dirty="0" smtClean="0"/>
              <a:t>“文明开化”</a:t>
            </a:r>
            <a:endParaRPr lang="en-US" altLang="zh-CN" b="1" dirty="0" smtClean="0"/>
          </a:p>
          <a:p>
            <a:pPr>
              <a:buNone/>
            </a:pPr>
            <a:r>
              <a:rPr lang="zh-CN" altLang="en-US" b="1" dirty="0" smtClean="0"/>
              <a:t>            指的是日本在明治维新时期，为了尽快赶上西方发达国家，在社会生活方面，全面西方化的一种革新运动，是明治维新改革的主要措施之一。其核心为教育改革。</a:t>
            </a:r>
            <a:endParaRPr lang="zh-CN" altLang="en-US" b="1" dirty="0"/>
          </a:p>
        </p:txBody>
      </p:sp>
      <p:pic>
        <p:nvPicPr>
          <p:cNvPr id="6" name="Picture 2" descr="10"/>
          <p:cNvPicPr>
            <a:picLocks noChangeAspect="1" noChangeArrowheads="1"/>
          </p:cNvPicPr>
          <p:nvPr/>
        </p:nvPicPr>
        <p:blipFill>
          <a:blip r:embed="rId2" cstate="print"/>
          <a:srcRect t="23888"/>
          <a:stretch>
            <a:fillRect/>
          </a:stretch>
        </p:blipFill>
        <p:spPr>
          <a:xfrm>
            <a:off x="7639035" y="2332026"/>
            <a:ext cx="4100362" cy="3903479"/>
          </a:xfrm>
          <a:prstGeom prst="rect">
            <a:avLst/>
          </a:prstGeom>
          <a:noFill/>
        </p:spPr>
      </p:pic>
      <p:pic>
        <p:nvPicPr>
          <p:cNvPr id="7" name="Picture 5" descr="20070823051247"/>
          <p:cNvPicPr>
            <a:picLocks noChangeAspect="1" noChangeArrowheads="1"/>
          </p:cNvPicPr>
          <p:nvPr/>
        </p:nvPicPr>
        <p:blipFill>
          <a:blip r:embed="rId3" cstate="print"/>
          <a:srcRect l="13474" t="53645" r="56552" b="26869"/>
          <a:stretch>
            <a:fillRect/>
          </a:stretch>
        </p:blipFill>
        <p:spPr bwMode="auto">
          <a:xfrm>
            <a:off x="114300" y="2326136"/>
            <a:ext cx="3941983" cy="3613484"/>
          </a:xfrm>
          <a:prstGeom prst="rect">
            <a:avLst/>
          </a:prstGeom>
          <a:noFill/>
        </p:spPr>
      </p:pic>
      <p:sp>
        <p:nvSpPr>
          <p:cNvPr id="8" name="Text Box 6"/>
          <p:cNvSpPr txBox="1">
            <a:spLocks noChangeArrowheads="1"/>
          </p:cNvSpPr>
          <p:nvPr/>
        </p:nvSpPr>
        <p:spPr bwMode="auto">
          <a:xfrm>
            <a:off x="856648" y="5961247"/>
            <a:ext cx="26670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kumimoji="1" lang="zh-CN" altLang="en-US" sz="2000" dirty="0">
                <a:solidFill>
                  <a:srgbClr val="0000FF"/>
                </a:solidFill>
                <a:latin typeface="Times New Roman" pitchFamily="18" charset="0"/>
                <a:ea typeface="黑体" pitchFamily="49" charset="-122"/>
              </a:rPr>
              <a:t>明治时期教育普及率</a:t>
            </a:r>
          </a:p>
        </p:txBody>
      </p:sp>
      <p:sp>
        <p:nvSpPr>
          <p:cNvPr id="9" name="Rectangle 2"/>
          <p:cNvSpPr txBox="1">
            <a:spLocks noChangeArrowheads="1"/>
          </p:cNvSpPr>
          <p:nvPr/>
        </p:nvSpPr>
        <p:spPr>
          <a:xfrm>
            <a:off x="2761905" y="6330115"/>
            <a:ext cx="8037639" cy="527885"/>
          </a:xfrm>
          <a:prstGeom prst="rect">
            <a:avLst/>
          </a:prstGeom>
        </p:spPr>
        <p:txBody>
          <a:bodyPr/>
          <a:lstStyle/>
          <a:p>
            <a:pPr lvl="0">
              <a:lnSpc>
                <a:spcPct val="90000"/>
              </a:lnSpc>
              <a:spcBef>
                <a:spcPct val="0"/>
              </a:spcBef>
            </a:pPr>
            <a:r>
              <a:rPr lang="zh-CN" altLang="en-US" sz="3200" b="1" dirty="0" smtClean="0">
                <a:solidFill>
                  <a:srgbClr val="0070C0"/>
                </a:solidFill>
                <a:latin typeface="+mj-lt"/>
                <a:ea typeface="宋体" pitchFamily="2" charset="-122"/>
                <a:cs typeface="+mj-cs"/>
              </a:rPr>
              <a:t>◆结合图片，说说“文明开化”的表现？</a:t>
            </a:r>
            <a:endParaRPr kumimoji="0" lang="zh-CN" altLang="en-US" sz="3200" b="1" i="0" u="none" strike="noStrike" kern="1200" cap="none" spc="0" normalizeH="0" baseline="0" noProof="0" dirty="0" smtClean="0">
              <a:ln>
                <a:noFill/>
              </a:ln>
              <a:solidFill>
                <a:srgbClr val="0070C0"/>
              </a:solidFill>
              <a:effectLst/>
              <a:uLnTx/>
              <a:uFillTx/>
              <a:latin typeface="+mj-lt"/>
              <a:ea typeface="宋体" pitchFamily="2" charset="-122"/>
              <a:cs typeface="+mj-cs"/>
            </a:endParaRPr>
          </a:p>
        </p:txBody>
      </p:sp>
      <p:pic>
        <p:nvPicPr>
          <p:cNvPr id="10" name="Picture 5" descr="8c1001e93901213f0865b64f54e736d12e2e95cb"/>
          <p:cNvPicPr>
            <a:picLocks noChangeAspect="1" noChangeArrowheads="1"/>
          </p:cNvPicPr>
          <p:nvPr/>
        </p:nvPicPr>
        <p:blipFill>
          <a:blip r:embed="rId4" cstate="print"/>
          <a:srcRect/>
          <a:stretch>
            <a:fillRect/>
          </a:stretch>
        </p:blipFill>
        <p:spPr bwMode="auto">
          <a:xfrm>
            <a:off x="4078818" y="2414101"/>
            <a:ext cx="3297767" cy="3240087"/>
          </a:xfrm>
          <a:prstGeom prst="rect">
            <a:avLst/>
          </a:prstGeom>
          <a:noFill/>
          <a:ln w="9525">
            <a:noFill/>
            <a:miter lim="800000"/>
            <a:headEnd/>
            <a:tailEnd/>
          </a:ln>
        </p:spPr>
      </p:pic>
      <p:sp>
        <p:nvSpPr>
          <p:cNvPr id="11" name="椭圆 10"/>
          <p:cNvSpPr/>
          <p:nvPr/>
        </p:nvSpPr>
        <p:spPr>
          <a:xfrm>
            <a:off x="4486342" y="1571048"/>
            <a:ext cx="2902009" cy="774065"/>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graphicFrame>
        <p:nvGraphicFramePr>
          <p:cNvPr id="4" name="内容占位符 3"/>
          <p:cNvGraphicFramePr>
            <a:graphicFrameLocks noGrp="1"/>
          </p:cNvGraphicFramePr>
          <p:nvPr>
            <p:ph idx="1"/>
          </p:nvPr>
        </p:nvGraphicFramePr>
        <p:xfrm>
          <a:off x="0" y="0"/>
          <a:ext cx="12192000" cy="2590800"/>
        </p:xfrm>
        <a:graphic>
          <a:graphicData uri="http://schemas.openxmlformats.org/drawingml/2006/table">
            <a:tbl>
              <a:tblPr firstRow="1" bandRow="1">
                <a:tableStyleId>{5C22544A-7EE6-4342-B048-85BDC9FD1C3A}</a:tableStyleId>
              </a:tblPr>
              <a:tblGrid>
                <a:gridCol w="1682885"/>
                <a:gridCol w="10509115"/>
              </a:tblGrid>
              <a:tr h="310191">
                <a:tc gridSpan="2">
                  <a:txBody>
                    <a:bodyPr/>
                    <a:lstStyle/>
                    <a:p>
                      <a:pPr algn="ctr"/>
                      <a:r>
                        <a:rPr lang="zh-CN" altLang="en-US" sz="2800" dirty="0" smtClean="0"/>
                        <a:t>明治维新的措施</a:t>
                      </a:r>
                      <a:endParaRPr lang="zh-CN" altLang="en-US" sz="2800" dirty="0"/>
                    </a:p>
                  </a:txBody>
                  <a:tcPr/>
                </a:tc>
                <a:tc hMerge="1">
                  <a:txBody>
                    <a:bodyPr/>
                    <a:lstStyle/>
                    <a:p>
                      <a:endParaRPr lang="zh-CN" altLang="en-US" dirty="0"/>
                    </a:p>
                  </a:txBody>
                  <a:tcPr/>
                </a:tc>
              </a:tr>
              <a:tr h="310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zh-CN" altLang="en-US" sz="2800" b="1" dirty="0" smtClean="0">
                          <a:solidFill>
                            <a:srgbClr val="FF0000"/>
                          </a:solidFill>
                          <a:latin typeface="Times New Roman" pitchFamily="18" charset="0"/>
                        </a:rPr>
                        <a:t>政治</a:t>
                      </a:r>
                      <a:endParaRPr lang="zh-CN" altLang="en-US" sz="28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1" dirty="0" smtClean="0">
                          <a:latin typeface="Times New Roman" pitchFamily="18" charset="0"/>
                        </a:rPr>
                        <a:t>废藩置县；实现中央集权。</a:t>
                      </a:r>
                      <a:r>
                        <a:rPr lang="zh-CN" altLang="en-US" sz="2800" dirty="0" smtClean="0">
                          <a:latin typeface="Times New Roman" pitchFamily="18" charset="0"/>
                        </a:rPr>
                        <a:t> </a:t>
                      </a:r>
                      <a:endParaRPr lang="zh-CN" altLang="en-US" sz="2800" dirty="0"/>
                    </a:p>
                  </a:txBody>
                  <a:tcPr/>
                </a:tc>
              </a:tr>
              <a:tr h="310191">
                <a:tc>
                  <a:txBody>
                    <a:bodyPr/>
                    <a:lstStyle/>
                    <a:p>
                      <a:pPr algn="ctr"/>
                      <a:r>
                        <a:rPr kumimoji="1" lang="zh-CN" altLang="en-US" sz="2800" b="1" dirty="0" smtClean="0">
                          <a:solidFill>
                            <a:srgbClr val="FF0000"/>
                          </a:solidFill>
                          <a:latin typeface="Times New Roman" pitchFamily="18" charset="0"/>
                        </a:rPr>
                        <a:t>军事</a:t>
                      </a:r>
                      <a:endParaRPr lang="zh-CN" altLang="en-US" sz="2800" dirty="0">
                        <a:solidFill>
                          <a:srgbClr val="FF0000"/>
                        </a:solidFill>
                      </a:endParaRPr>
                    </a:p>
                  </a:txBody>
                  <a:tcPr/>
                </a:tc>
                <a:tc>
                  <a:txBody>
                    <a:bodyPr/>
                    <a:lstStyle/>
                    <a:p>
                      <a:r>
                        <a:rPr lang="zh-CN" altLang="en-US" sz="2800" b="1" kern="1200" dirty="0" smtClean="0">
                          <a:solidFill>
                            <a:schemeClr val="dk1"/>
                          </a:solidFill>
                          <a:latin typeface="Times New Roman" pitchFamily="18" charset="0"/>
                          <a:ea typeface="+mn-ea"/>
                          <a:cs typeface="+mn-cs"/>
                        </a:rPr>
                        <a:t>实行征兵制，建立新式军队， “武士道”精神。</a:t>
                      </a:r>
                      <a:endParaRPr lang="zh-CN" altLang="en-US" sz="2800" b="1" kern="1200" dirty="0">
                        <a:solidFill>
                          <a:schemeClr val="dk1"/>
                        </a:solidFill>
                        <a:latin typeface="Times New Roman" pitchFamily="18" charset="0"/>
                        <a:ea typeface="+mn-ea"/>
                        <a:cs typeface="+mn-cs"/>
                      </a:endParaRPr>
                    </a:p>
                  </a:txBody>
                  <a:tcPr/>
                </a:tc>
              </a:tr>
              <a:tr h="517511">
                <a:tc>
                  <a:txBody>
                    <a:bodyPr/>
                    <a:lstStyle/>
                    <a:p>
                      <a:pPr algn="ctr"/>
                      <a:r>
                        <a:rPr kumimoji="1" lang="zh-CN" altLang="en-US" sz="2800" b="1" dirty="0" smtClean="0">
                          <a:solidFill>
                            <a:srgbClr val="FF0000"/>
                          </a:solidFill>
                          <a:latin typeface="Times New Roman" pitchFamily="18" charset="0"/>
                        </a:rPr>
                        <a:t>经济</a:t>
                      </a:r>
                      <a:endParaRPr lang="zh-CN" altLang="en-US" sz="2800" dirty="0">
                        <a:solidFill>
                          <a:srgbClr val="FF0000"/>
                        </a:solidFill>
                      </a:endParaRPr>
                    </a:p>
                  </a:txBody>
                  <a:tcPr/>
                </a:tc>
                <a:tc>
                  <a:txBody>
                    <a:bodyPr/>
                    <a:lstStyle/>
                    <a:p>
                      <a:r>
                        <a:rPr lang="zh-CN" altLang="en-US" sz="2800" b="1" dirty="0" smtClean="0">
                          <a:latin typeface="Times New Roman" pitchFamily="18" charset="0"/>
                        </a:rPr>
                        <a:t>推行地税改革，在“殖产兴业”的口号下 </a:t>
                      </a:r>
                      <a:r>
                        <a:rPr lang="en-US" altLang="zh-CN" sz="2800" b="1" dirty="0" smtClean="0">
                          <a:latin typeface="Times New Roman" pitchFamily="18" charset="0"/>
                        </a:rPr>
                        <a:t>,</a:t>
                      </a:r>
                      <a:r>
                        <a:rPr lang="zh-CN" altLang="en-US" sz="2800" b="1" dirty="0" smtClean="0">
                          <a:latin typeface="Times New Roman" pitchFamily="18" charset="0"/>
                        </a:rPr>
                        <a:t>发展近代经济。</a:t>
                      </a:r>
                      <a:endParaRPr lang="zh-CN" altLang="en-US" sz="2800" dirty="0"/>
                    </a:p>
                  </a:txBody>
                  <a:tcPr/>
                </a:tc>
              </a:tr>
              <a:tr h="475706">
                <a:tc>
                  <a:txBody>
                    <a:bodyPr/>
                    <a:lstStyle/>
                    <a:p>
                      <a:pPr marL="457200" indent="-457200" algn="ctr">
                        <a:buFontTx/>
                        <a:buNone/>
                      </a:pPr>
                      <a:r>
                        <a:rPr kumimoji="1" lang="zh-CN" altLang="en-US" sz="2800" b="1" dirty="0" smtClean="0">
                          <a:solidFill>
                            <a:srgbClr val="FF0000"/>
                          </a:solidFill>
                          <a:latin typeface="Times New Roman" pitchFamily="18" charset="0"/>
                        </a:rPr>
                        <a:t>社会生活</a:t>
                      </a:r>
                      <a:endParaRPr lang="zh-CN" altLang="en-US" sz="2800" dirty="0">
                        <a:solidFill>
                          <a:srgbClr val="FF0000"/>
                        </a:solidFill>
                      </a:endParaRPr>
                    </a:p>
                  </a:txBody>
                  <a:tcPr/>
                </a:tc>
                <a:tc>
                  <a:txBody>
                    <a:bodyPr/>
                    <a:lstStyle/>
                    <a:p>
                      <a:pPr marL="457200" indent="-457200">
                        <a:buFontTx/>
                        <a:buNone/>
                      </a:pPr>
                      <a:r>
                        <a:rPr lang="zh-CN" altLang="en-US" sz="2800" b="1" dirty="0" smtClean="0">
                          <a:latin typeface="Times New Roman" pitchFamily="18" charset="0"/>
                        </a:rPr>
                        <a:t>“文明开化”，即向西方学习 ，改造日本教育</a:t>
                      </a:r>
                      <a:r>
                        <a:rPr lang="zh-CN" altLang="en-US" sz="2800" b="1" dirty="0" smtClean="0"/>
                        <a:t>、</a:t>
                      </a:r>
                      <a:r>
                        <a:rPr lang="zh-CN" altLang="en-US" sz="2800" b="1" dirty="0" smtClean="0">
                          <a:latin typeface="Times New Roman" pitchFamily="18" charset="0"/>
                        </a:rPr>
                        <a:t>文化和生活方式。</a:t>
                      </a:r>
                      <a:endParaRPr lang="zh-CN" altLang="en-US" sz="2800" dirty="0"/>
                    </a:p>
                  </a:txBody>
                  <a:tcPr/>
                </a:tc>
              </a:tr>
            </a:tbl>
          </a:graphicData>
        </a:graphic>
      </p:graphicFrame>
      <p:sp>
        <p:nvSpPr>
          <p:cNvPr id="5" name="Rectangle 4"/>
          <p:cNvSpPr>
            <a:spLocks noChangeArrowheads="1"/>
          </p:cNvSpPr>
          <p:nvPr/>
        </p:nvSpPr>
        <p:spPr bwMode="auto">
          <a:xfrm>
            <a:off x="0" y="3054486"/>
            <a:ext cx="12192000" cy="3170099"/>
          </a:xfrm>
          <a:prstGeom prst="rect">
            <a:avLst/>
          </a:prstGeom>
          <a:noFill/>
          <a:ln w="9525">
            <a:noFill/>
            <a:miter lim="800000"/>
            <a:headEnd/>
            <a:tailEnd/>
          </a:ln>
          <a:effectLst/>
        </p:spPr>
        <p:txBody>
          <a:bodyPr wrap="square">
            <a:spAutoFit/>
          </a:bodyPr>
          <a:lstStyle/>
          <a:p>
            <a:r>
              <a:rPr kumimoji="1" lang="en-US" altLang="zh-CN" sz="3200" b="1" dirty="0" smtClean="0">
                <a:solidFill>
                  <a:srgbClr val="0070C0"/>
                </a:solidFill>
                <a:latin typeface="黑体" pitchFamily="49" charset="-122"/>
                <a:ea typeface="黑体" pitchFamily="49" charset="-122"/>
              </a:rPr>
              <a:t>◆</a:t>
            </a:r>
            <a:r>
              <a:rPr kumimoji="1" lang="zh-CN" altLang="en-US" sz="2800" b="1" dirty="0" smtClean="0">
                <a:solidFill>
                  <a:srgbClr val="0070C0"/>
                </a:solidFill>
                <a:latin typeface="黑体" pitchFamily="49" charset="-122"/>
                <a:ea typeface="黑体" pitchFamily="49" charset="-122"/>
              </a:rPr>
              <a:t>明治维新有没有促进资本主义的发展？理由。</a:t>
            </a:r>
            <a:r>
              <a:rPr kumimoji="1" lang="zh-CN" altLang="en-US" sz="2800" b="1" dirty="0" smtClean="0">
                <a:solidFill>
                  <a:srgbClr val="FF0000"/>
                </a:solidFill>
                <a:latin typeface="黑体" pitchFamily="49" charset="-122"/>
                <a:ea typeface="黑体" pitchFamily="49" charset="-122"/>
              </a:rPr>
              <a:t>（独立思考）</a:t>
            </a:r>
            <a:endParaRPr kumimoji="1" lang="en-US" altLang="zh-CN" sz="2800" b="1" dirty="0" smtClean="0">
              <a:solidFill>
                <a:srgbClr val="FF0000"/>
              </a:solidFill>
              <a:latin typeface="黑体" pitchFamily="49" charset="-122"/>
              <a:ea typeface="黑体" pitchFamily="49" charset="-122"/>
            </a:endParaRPr>
          </a:p>
          <a:p>
            <a:endParaRPr kumimoji="1" lang="en-US" altLang="zh-CN" sz="2800" b="1" dirty="0" smtClean="0">
              <a:solidFill>
                <a:srgbClr val="0070C0"/>
              </a:solidFill>
              <a:latin typeface="黑体" pitchFamily="49" charset="-122"/>
              <a:ea typeface="黑体" pitchFamily="49" charset="-122"/>
            </a:endParaRPr>
          </a:p>
          <a:p>
            <a:r>
              <a:rPr kumimoji="1" lang="en-US" altLang="zh-CN" sz="2800" b="1" dirty="0" smtClean="0">
                <a:solidFill>
                  <a:srgbClr val="0070C0"/>
                </a:solidFill>
                <a:latin typeface="黑体" pitchFamily="49" charset="-122"/>
                <a:ea typeface="黑体" pitchFamily="49" charset="-122"/>
              </a:rPr>
              <a:t>◆</a:t>
            </a:r>
            <a:r>
              <a:rPr kumimoji="1" lang="zh-CN" altLang="en-US" sz="2800" b="1" dirty="0" smtClean="0">
                <a:solidFill>
                  <a:srgbClr val="0070C0"/>
                </a:solidFill>
                <a:latin typeface="黑体" pitchFamily="49" charset="-122"/>
                <a:ea typeface="黑体" pitchFamily="49" charset="-122"/>
              </a:rPr>
              <a:t>这些措施中，你觉得最具战略眼光、前瞻性的措施是什么？</a:t>
            </a:r>
            <a:r>
              <a:rPr kumimoji="1" lang="zh-CN" altLang="en-US" sz="2800" b="1" dirty="0" smtClean="0">
                <a:solidFill>
                  <a:srgbClr val="FF0000"/>
                </a:solidFill>
                <a:latin typeface="黑体" pitchFamily="49" charset="-122"/>
                <a:ea typeface="黑体" pitchFamily="49" charset="-122"/>
              </a:rPr>
              <a:t>（独立思考）</a:t>
            </a:r>
            <a:endParaRPr kumimoji="1" lang="en-US" altLang="zh-CN" sz="2800" b="1" dirty="0" smtClean="0">
              <a:solidFill>
                <a:srgbClr val="FF0000"/>
              </a:solidFill>
              <a:latin typeface="黑体" pitchFamily="49" charset="-122"/>
              <a:ea typeface="黑体" pitchFamily="49" charset="-122"/>
            </a:endParaRPr>
          </a:p>
          <a:p>
            <a:endParaRPr kumimoji="1" lang="en-US" altLang="zh-CN" sz="2800" b="1" dirty="0" smtClean="0">
              <a:solidFill>
                <a:srgbClr val="0070C0"/>
              </a:solidFill>
              <a:latin typeface="黑体" pitchFamily="49" charset="-122"/>
              <a:ea typeface="黑体" pitchFamily="49" charset="-122"/>
            </a:endParaRPr>
          </a:p>
          <a:p>
            <a:r>
              <a:rPr kumimoji="1" lang="en-US" altLang="zh-CN" sz="2800" b="1" dirty="0" smtClean="0">
                <a:solidFill>
                  <a:srgbClr val="0070C0"/>
                </a:solidFill>
                <a:latin typeface="黑体" pitchFamily="49" charset="-122"/>
                <a:ea typeface="黑体" pitchFamily="49" charset="-122"/>
              </a:rPr>
              <a:t>◆</a:t>
            </a:r>
            <a:r>
              <a:rPr kumimoji="1" lang="zh-CN" altLang="en-US" sz="2800" b="1" dirty="0" smtClean="0">
                <a:solidFill>
                  <a:srgbClr val="0070C0"/>
                </a:solidFill>
                <a:latin typeface="黑体" pitchFamily="49" charset="-122"/>
                <a:ea typeface="黑体" pitchFamily="49" charset="-122"/>
              </a:rPr>
              <a:t>有人说日本明治维新的精髓是“和魂洋才”，谈谈你的理解。</a:t>
            </a:r>
            <a:r>
              <a:rPr kumimoji="1" lang="zh-CN" altLang="en-US" sz="2800" b="1" dirty="0" smtClean="0">
                <a:solidFill>
                  <a:srgbClr val="FF0000"/>
                </a:solidFill>
                <a:latin typeface="黑体" pitchFamily="49" charset="-122"/>
                <a:ea typeface="黑体" pitchFamily="49" charset="-122"/>
              </a:rPr>
              <a:t>（小组讨论）</a:t>
            </a:r>
            <a:endParaRPr kumimoji="1" lang="en-US" altLang="zh-CN" sz="2800" b="1" dirty="0" smtClean="0">
              <a:solidFill>
                <a:srgbClr val="FF0000"/>
              </a:solidFill>
              <a:latin typeface="黑体" pitchFamily="49" charset="-122"/>
              <a:ea typeface="黑体" pitchFamily="49" charset="-122"/>
            </a:endParaRPr>
          </a:p>
          <a:p>
            <a:endParaRPr kumimoji="1" lang="en-US" altLang="zh-CN" sz="2800" b="1" dirty="0" smtClean="0">
              <a:solidFill>
                <a:srgbClr val="0070C0"/>
              </a:solidFill>
              <a:latin typeface="黑体" pitchFamily="49" charset="-122"/>
              <a:ea typeface="黑体" pitchFamily="49" charset="-122"/>
            </a:endParaRPr>
          </a:p>
          <a:p>
            <a:r>
              <a:rPr kumimoji="1" lang="en-US" altLang="zh-CN" sz="2800" b="1" dirty="0" smtClean="0">
                <a:solidFill>
                  <a:srgbClr val="0070C0"/>
                </a:solidFill>
                <a:latin typeface="黑体" pitchFamily="49" charset="-122"/>
                <a:ea typeface="黑体" pitchFamily="49" charset="-122"/>
              </a:rPr>
              <a:t>◆</a:t>
            </a:r>
            <a:r>
              <a:rPr kumimoji="1" lang="zh-CN" altLang="en-US" sz="2800" b="1" dirty="0" smtClean="0">
                <a:solidFill>
                  <a:srgbClr val="0070C0"/>
                </a:solidFill>
                <a:latin typeface="黑体" pitchFamily="49" charset="-122"/>
                <a:ea typeface="黑体" pitchFamily="49" charset="-122"/>
              </a:rPr>
              <a:t>结合近代中日关系说明：“和魂”对日本国策的影响。 </a:t>
            </a:r>
            <a:r>
              <a:rPr kumimoji="1" lang="zh-CN" altLang="en-US" sz="2800" b="1" dirty="0" smtClean="0">
                <a:solidFill>
                  <a:srgbClr val="FF0000"/>
                </a:solidFill>
                <a:latin typeface="黑体" pitchFamily="49" charset="-122"/>
                <a:ea typeface="黑体" pitchFamily="49" charset="-122"/>
              </a:rPr>
              <a:t>（小组讨论）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graphicFrame>
        <p:nvGraphicFramePr>
          <p:cNvPr id="4" name="内容占位符 3"/>
          <p:cNvGraphicFramePr>
            <a:graphicFrameLocks noGrp="1"/>
          </p:cNvGraphicFramePr>
          <p:nvPr>
            <p:ph idx="1"/>
          </p:nvPr>
        </p:nvGraphicFramePr>
        <p:xfrm>
          <a:off x="0" y="0"/>
          <a:ext cx="12192000" cy="2590800"/>
        </p:xfrm>
        <a:graphic>
          <a:graphicData uri="http://schemas.openxmlformats.org/drawingml/2006/table">
            <a:tbl>
              <a:tblPr firstRow="1" bandRow="1">
                <a:tableStyleId>{5C22544A-7EE6-4342-B048-85BDC9FD1C3A}</a:tableStyleId>
              </a:tblPr>
              <a:tblGrid>
                <a:gridCol w="1682885"/>
                <a:gridCol w="10509115"/>
              </a:tblGrid>
              <a:tr h="310191">
                <a:tc gridSpan="2">
                  <a:txBody>
                    <a:bodyPr/>
                    <a:lstStyle/>
                    <a:p>
                      <a:pPr algn="ctr"/>
                      <a:r>
                        <a:rPr lang="zh-CN" altLang="en-US" sz="2800" dirty="0" smtClean="0"/>
                        <a:t>明治维新的措施</a:t>
                      </a:r>
                      <a:endParaRPr lang="zh-CN" altLang="en-US" sz="2800" dirty="0"/>
                    </a:p>
                  </a:txBody>
                  <a:tcPr/>
                </a:tc>
                <a:tc hMerge="1">
                  <a:txBody>
                    <a:bodyPr/>
                    <a:lstStyle/>
                    <a:p>
                      <a:endParaRPr lang="zh-CN" altLang="en-US" dirty="0"/>
                    </a:p>
                  </a:txBody>
                  <a:tcPr/>
                </a:tc>
              </a:tr>
              <a:tr h="310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zh-CN" altLang="en-US" sz="2800" b="1" dirty="0" smtClean="0">
                          <a:solidFill>
                            <a:srgbClr val="FF0000"/>
                          </a:solidFill>
                          <a:latin typeface="Times New Roman" pitchFamily="18" charset="0"/>
                        </a:rPr>
                        <a:t>政治</a:t>
                      </a:r>
                      <a:endParaRPr lang="zh-CN" altLang="en-US" sz="28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1" dirty="0" smtClean="0">
                          <a:latin typeface="Times New Roman" pitchFamily="18" charset="0"/>
                        </a:rPr>
                        <a:t>废藩置县；实现中央集权。</a:t>
                      </a:r>
                      <a:r>
                        <a:rPr lang="zh-CN" altLang="en-US" sz="2800" dirty="0" smtClean="0">
                          <a:latin typeface="Times New Roman" pitchFamily="18" charset="0"/>
                        </a:rPr>
                        <a:t> </a:t>
                      </a:r>
                      <a:endParaRPr lang="zh-CN" altLang="en-US" sz="2800" dirty="0"/>
                    </a:p>
                  </a:txBody>
                  <a:tcPr/>
                </a:tc>
              </a:tr>
              <a:tr h="310191">
                <a:tc>
                  <a:txBody>
                    <a:bodyPr/>
                    <a:lstStyle/>
                    <a:p>
                      <a:pPr algn="ctr"/>
                      <a:r>
                        <a:rPr kumimoji="1" lang="zh-CN" altLang="en-US" sz="2800" b="1" dirty="0" smtClean="0">
                          <a:solidFill>
                            <a:srgbClr val="FF0000"/>
                          </a:solidFill>
                          <a:latin typeface="Times New Roman" pitchFamily="18" charset="0"/>
                        </a:rPr>
                        <a:t>军事</a:t>
                      </a:r>
                      <a:endParaRPr lang="zh-CN" altLang="en-US" sz="2800" dirty="0">
                        <a:solidFill>
                          <a:srgbClr val="FF0000"/>
                        </a:solidFill>
                      </a:endParaRPr>
                    </a:p>
                  </a:txBody>
                  <a:tcPr/>
                </a:tc>
                <a:tc>
                  <a:txBody>
                    <a:bodyPr/>
                    <a:lstStyle/>
                    <a:p>
                      <a:r>
                        <a:rPr lang="zh-CN" altLang="en-US" sz="2400" b="1" dirty="0" smtClean="0"/>
                        <a:t>实行征兵制，建立新式军队，提倡效忠</a:t>
                      </a:r>
                      <a:r>
                        <a:rPr lang="zh-CN" altLang="zh-CN" sz="2400" b="1" dirty="0" smtClean="0"/>
                        <a:t>、</a:t>
                      </a:r>
                      <a:r>
                        <a:rPr lang="zh-CN" altLang="en-US" sz="2400" b="1" dirty="0" smtClean="0"/>
                        <a:t>服从</a:t>
                      </a:r>
                      <a:r>
                        <a:rPr lang="zh-CN" altLang="zh-CN" sz="2400" b="1" dirty="0" smtClean="0"/>
                        <a:t>、</a:t>
                      </a:r>
                      <a:r>
                        <a:rPr lang="zh-CN" altLang="en-US" sz="2400" b="1" dirty="0" smtClean="0"/>
                        <a:t>不怕死的“武士道”精神。</a:t>
                      </a:r>
                      <a:endParaRPr lang="zh-CN" altLang="en-US" sz="2400" dirty="0"/>
                    </a:p>
                  </a:txBody>
                  <a:tcPr/>
                </a:tc>
              </a:tr>
              <a:tr h="517511">
                <a:tc>
                  <a:txBody>
                    <a:bodyPr/>
                    <a:lstStyle/>
                    <a:p>
                      <a:pPr algn="ctr"/>
                      <a:r>
                        <a:rPr kumimoji="1" lang="zh-CN" altLang="en-US" sz="2800" b="1" dirty="0" smtClean="0">
                          <a:solidFill>
                            <a:srgbClr val="FF0000"/>
                          </a:solidFill>
                          <a:latin typeface="Times New Roman" pitchFamily="18" charset="0"/>
                        </a:rPr>
                        <a:t>经济</a:t>
                      </a:r>
                      <a:endParaRPr lang="zh-CN" altLang="en-US" sz="2800" dirty="0">
                        <a:solidFill>
                          <a:srgbClr val="FF0000"/>
                        </a:solidFill>
                      </a:endParaRPr>
                    </a:p>
                  </a:txBody>
                  <a:tcPr/>
                </a:tc>
                <a:tc>
                  <a:txBody>
                    <a:bodyPr/>
                    <a:lstStyle/>
                    <a:p>
                      <a:r>
                        <a:rPr lang="zh-CN" altLang="en-US" sz="2800" b="1" dirty="0" smtClean="0">
                          <a:latin typeface="Times New Roman" pitchFamily="18" charset="0"/>
                        </a:rPr>
                        <a:t>推行地税改革，在“殖产兴业”的口号下 </a:t>
                      </a:r>
                      <a:r>
                        <a:rPr lang="en-US" altLang="zh-CN" sz="2800" b="1" dirty="0" smtClean="0">
                          <a:latin typeface="Times New Roman" pitchFamily="18" charset="0"/>
                        </a:rPr>
                        <a:t>,</a:t>
                      </a:r>
                      <a:r>
                        <a:rPr lang="zh-CN" altLang="en-US" sz="2800" b="1" dirty="0" smtClean="0">
                          <a:latin typeface="Times New Roman" pitchFamily="18" charset="0"/>
                        </a:rPr>
                        <a:t>发展近代经济。</a:t>
                      </a:r>
                      <a:endParaRPr lang="zh-CN" altLang="en-US" sz="2800" dirty="0"/>
                    </a:p>
                  </a:txBody>
                  <a:tcPr/>
                </a:tc>
              </a:tr>
              <a:tr h="475706">
                <a:tc>
                  <a:txBody>
                    <a:bodyPr/>
                    <a:lstStyle/>
                    <a:p>
                      <a:pPr marL="457200" indent="-457200" algn="ctr">
                        <a:buFontTx/>
                        <a:buNone/>
                      </a:pPr>
                      <a:r>
                        <a:rPr kumimoji="1" lang="zh-CN" altLang="en-US" sz="2800" b="1" dirty="0" smtClean="0">
                          <a:solidFill>
                            <a:srgbClr val="FF0000"/>
                          </a:solidFill>
                          <a:latin typeface="Times New Roman" pitchFamily="18" charset="0"/>
                        </a:rPr>
                        <a:t>社会生活</a:t>
                      </a:r>
                      <a:endParaRPr lang="zh-CN" altLang="en-US" sz="2800" dirty="0">
                        <a:solidFill>
                          <a:srgbClr val="FF0000"/>
                        </a:solidFill>
                      </a:endParaRPr>
                    </a:p>
                  </a:txBody>
                  <a:tcPr/>
                </a:tc>
                <a:tc>
                  <a:txBody>
                    <a:bodyPr/>
                    <a:lstStyle/>
                    <a:p>
                      <a:pPr marL="457200" indent="-457200">
                        <a:buFontTx/>
                        <a:buNone/>
                      </a:pPr>
                      <a:r>
                        <a:rPr lang="zh-CN" altLang="en-US" sz="2800" b="1" dirty="0" smtClean="0">
                          <a:latin typeface="Times New Roman" pitchFamily="18" charset="0"/>
                        </a:rPr>
                        <a:t>“文明开化”，即向西方学习 ，改造日本教育</a:t>
                      </a:r>
                      <a:r>
                        <a:rPr lang="zh-CN" altLang="en-US" sz="2800" b="1" dirty="0" smtClean="0"/>
                        <a:t>、</a:t>
                      </a:r>
                      <a:r>
                        <a:rPr lang="zh-CN" altLang="en-US" sz="2800" b="1" dirty="0" smtClean="0">
                          <a:latin typeface="Times New Roman" pitchFamily="18" charset="0"/>
                        </a:rPr>
                        <a:t>文化和生活方式。</a:t>
                      </a:r>
                      <a:endParaRPr lang="zh-CN" altLang="en-US" sz="2800" dirty="0"/>
                    </a:p>
                  </a:txBody>
                  <a:tcPr/>
                </a:tc>
              </a:tr>
            </a:tbl>
          </a:graphicData>
        </a:graphic>
      </p:graphicFrame>
      <p:sp>
        <p:nvSpPr>
          <p:cNvPr id="5" name="Rectangle 4"/>
          <p:cNvSpPr>
            <a:spLocks noChangeArrowheads="1"/>
          </p:cNvSpPr>
          <p:nvPr/>
        </p:nvSpPr>
        <p:spPr bwMode="auto">
          <a:xfrm>
            <a:off x="155642" y="2782111"/>
            <a:ext cx="11861260" cy="3539430"/>
          </a:xfrm>
          <a:prstGeom prst="rect">
            <a:avLst/>
          </a:prstGeom>
          <a:noFill/>
          <a:ln w="9525">
            <a:noFill/>
            <a:miter lim="800000"/>
            <a:headEnd/>
            <a:tailEnd/>
          </a:ln>
          <a:effectLst/>
        </p:spPr>
        <p:txBody>
          <a:bodyPr wrap="square">
            <a:spAutoFit/>
          </a:bodyPr>
          <a:lstStyle/>
          <a:p>
            <a:r>
              <a:rPr kumimoji="1" lang="en-US" altLang="zh-CN" sz="3200" b="1" dirty="0" smtClean="0">
                <a:latin typeface="黑体" pitchFamily="49" charset="-122"/>
                <a:ea typeface="黑体" pitchFamily="49" charset="-122"/>
              </a:rPr>
              <a:t>◆</a:t>
            </a:r>
            <a:r>
              <a:rPr kumimoji="1" lang="zh-CN" altLang="en-US" sz="3200" b="1" dirty="0" smtClean="0">
                <a:latin typeface="黑体" pitchFamily="49" charset="-122"/>
                <a:ea typeface="黑体" pitchFamily="49" charset="-122"/>
              </a:rPr>
              <a:t>评价</a:t>
            </a:r>
            <a:endParaRPr lang="zh-CN" altLang="en-US" sz="3200" b="1" dirty="0" smtClean="0">
              <a:latin typeface="黑体" pitchFamily="49" charset="-122"/>
              <a:ea typeface="黑体" pitchFamily="49" charset="-122"/>
            </a:endParaRPr>
          </a:p>
          <a:p>
            <a:r>
              <a:rPr lang="zh-CN" altLang="en-US" sz="3200" b="1" dirty="0" smtClean="0">
                <a:solidFill>
                  <a:srgbClr val="00B050"/>
                </a:solidFill>
                <a:latin typeface="黑体" pitchFamily="49" charset="-122"/>
                <a:ea typeface="黑体" pitchFamily="49" charset="-122"/>
              </a:rPr>
              <a:t>①性质：资产阶级性质改革；</a:t>
            </a:r>
          </a:p>
          <a:p>
            <a:r>
              <a:rPr lang="zh-CN" altLang="en-US" sz="3200" b="1" dirty="0" smtClean="0">
                <a:solidFill>
                  <a:srgbClr val="FF0000"/>
                </a:solidFill>
                <a:latin typeface="黑体" pitchFamily="49" charset="-122"/>
                <a:ea typeface="黑体" pitchFamily="49" charset="-122"/>
              </a:rPr>
              <a:t>②</a:t>
            </a:r>
            <a:r>
              <a:rPr lang="zh-CN" altLang="en-US" sz="3200" b="1" dirty="0">
                <a:solidFill>
                  <a:srgbClr val="FF0000"/>
                </a:solidFill>
                <a:latin typeface="黑体" pitchFamily="49" charset="-122"/>
                <a:ea typeface="黑体" pitchFamily="49" charset="-122"/>
              </a:rPr>
              <a:t>作用：</a:t>
            </a:r>
            <a:r>
              <a:rPr kumimoji="1" lang="zh-CN" altLang="en-US" sz="3200" b="1" dirty="0">
                <a:solidFill>
                  <a:srgbClr val="FF0000"/>
                </a:solidFill>
                <a:latin typeface="黑体" pitchFamily="49" charset="-122"/>
                <a:ea typeface="黑体" pitchFamily="49" charset="-122"/>
                <a:sym typeface="Wingdings" pitchFamily="2" charset="2"/>
              </a:rPr>
              <a:t>明治维新成为日本历史上的重大转折点，通过</a:t>
            </a:r>
            <a:r>
              <a:rPr kumimoji="1" lang="zh-CN" altLang="en-US" sz="3200" b="1" dirty="0" smtClean="0">
                <a:solidFill>
                  <a:srgbClr val="FF0000"/>
                </a:solidFill>
                <a:latin typeface="黑体" pitchFamily="49" charset="-122"/>
                <a:ea typeface="黑体" pitchFamily="49" charset="-122"/>
                <a:sym typeface="Wingdings" pitchFamily="2" charset="2"/>
              </a:rPr>
              <a:t>明治维新，</a:t>
            </a:r>
            <a:endParaRPr kumimoji="1" lang="en-US" altLang="zh-CN" sz="3200" b="1" dirty="0" smtClean="0">
              <a:solidFill>
                <a:srgbClr val="FF0000"/>
              </a:solidFill>
              <a:latin typeface="黑体" pitchFamily="49" charset="-122"/>
              <a:ea typeface="黑体" pitchFamily="49" charset="-122"/>
              <a:sym typeface="Wingdings" pitchFamily="2" charset="2"/>
            </a:endParaRPr>
          </a:p>
          <a:p>
            <a:r>
              <a:rPr kumimoji="1" lang="en-US" altLang="zh-CN" sz="3200" b="1" dirty="0" smtClean="0">
                <a:solidFill>
                  <a:srgbClr val="FF0000"/>
                </a:solidFill>
                <a:latin typeface="黑体" pitchFamily="49" charset="-122"/>
                <a:ea typeface="黑体" pitchFamily="49" charset="-122"/>
                <a:sym typeface="Wingdings" pitchFamily="2" charset="2"/>
              </a:rPr>
              <a:t>        </a:t>
            </a:r>
            <a:r>
              <a:rPr kumimoji="1" lang="zh-CN" altLang="en-US" sz="3200" b="1" dirty="0" smtClean="0">
                <a:solidFill>
                  <a:srgbClr val="FF0000"/>
                </a:solidFill>
                <a:latin typeface="黑体" pitchFamily="49" charset="-122"/>
                <a:ea typeface="黑体" pitchFamily="49" charset="-122"/>
                <a:sym typeface="Wingdings" pitchFamily="2" charset="2"/>
              </a:rPr>
              <a:t>日本</a:t>
            </a:r>
            <a:r>
              <a:rPr kumimoji="1" lang="zh-CN" altLang="en-US" sz="3200" b="1" dirty="0">
                <a:solidFill>
                  <a:srgbClr val="FF0000"/>
                </a:solidFill>
                <a:latin typeface="黑体" pitchFamily="49" charset="-122"/>
                <a:ea typeface="黑体" pitchFamily="49" charset="-122"/>
                <a:sym typeface="Wingdings" pitchFamily="2" charset="2"/>
              </a:rPr>
              <a:t>迅速</a:t>
            </a:r>
            <a:r>
              <a:rPr kumimoji="1" lang="zh-CN" altLang="en-US" sz="3200" b="1" dirty="0" smtClean="0">
                <a:solidFill>
                  <a:srgbClr val="FF0000"/>
                </a:solidFill>
                <a:latin typeface="黑体" pitchFamily="49" charset="-122"/>
                <a:ea typeface="黑体" pitchFamily="49" charset="-122"/>
                <a:sym typeface="Wingdings" pitchFamily="2" charset="2"/>
              </a:rPr>
              <a:t>走上了资本主义道路，</a:t>
            </a:r>
            <a:r>
              <a:rPr kumimoji="1" lang="zh-CN" altLang="en-US" sz="3200" b="1" dirty="0">
                <a:solidFill>
                  <a:srgbClr val="FF0000"/>
                </a:solidFill>
                <a:latin typeface="黑体" pitchFamily="49" charset="-122"/>
                <a:ea typeface="黑体" pitchFamily="49" charset="-122"/>
                <a:sym typeface="Wingdings" pitchFamily="2" charset="2"/>
              </a:rPr>
              <a:t>实现了“富国强兵”</a:t>
            </a:r>
            <a:r>
              <a:rPr kumimoji="1" lang="en-US" altLang="zh-CN" sz="3200" b="1" dirty="0">
                <a:solidFill>
                  <a:srgbClr val="FF0000"/>
                </a:solidFill>
                <a:latin typeface="黑体" pitchFamily="49" charset="-122"/>
                <a:ea typeface="黑体" pitchFamily="49" charset="-122"/>
                <a:sym typeface="Wingdings" pitchFamily="2" charset="2"/>
              </a:rPr>
              <a:t>,</a:t>
            </a:r>
            <a:r>
              <a:rPr kumimoji="1" lang="zh-CN" altLang="en-US" sz="3200" b="1" dirty="0" smtClean="0">
                <a:solidFill>
                  <a:srgbClr val="FF0000"/>
                </a:solidFill>
                <a:latin typeface="黑体" pitchFamily="49" charset="-122"/>
                <a:ea typeface="黑体" pitchFamily="49" charset="-122"/>
                <a:sym typeface="Wingdings" pitchFamily="2" charset="2"/>
              </a:rPr>
              <a:t>开</a:t>
            </a:r>
            <a:endParaRPr kumimoji="1" lang="en-US" altLang="zh-CN" sz="3200" b="1" dirty="0" smtClean="0">
              <a:solidFill>
                <a:srgbClr val="FF0000"/>
              </a:solidFill>
              <a:latin typeface="黑体" pitchFamily="49" charset="-122"/>
              <a:ea typeface="黑体" pitchFamily="49" charset="-122"/>
              <a:sym typeface="Wingdings" pitchFamily="2" charset="2"/>
            </a:endParaRPr>
          </a:p>
          <a:p>
            <a:r>
              <a:rPr kumimoji="1" lang="en-US" altLang="zh-CN" sz="3200" b="1" dirty="0" smtClean="0">
                <a:solidFill>
                  <a:srgbClr val="FF0000"/>
                </a:solidFill>
                <a:latin typeface="黑体" pitchFamily="49" charset="-122"/>
                <a:ea typeface="黑体" pitchFamily="49" charset="-122"/>
                <a:sym typeface="Wingdings" pitchFamily="2" charset="2"/>
              </a:rPr>
              <a:t>        </a:t>
            </a:r>
            <a:r>
              <a:rPr kumimoji="1" lang="zh-CN" altLang="en-US" sz="3200" b="1" dirty="0" smtClean="0">
                <a:solidFill>
                  <a:srgbClr val="FF0000"/>
                </a:solidFill>
                <a:latin typeface="黑体" pitchFamily="49" charset="-122"/>
                <a:ea typeface="黑体" pitchFamily="49" charset="-122"/>
                <a:sym typeface="Wingdings" pitchFamily="2" charset="2"/>
              </a:rPr>
              <a:t>始</a:t>
            </a:r>
            <a:r>
              <a:rPr kumimoji="1" lang="zh-CN" altLang="en-US" sz="3200" b="1" dirty="0">
                <a:solidFill>
                  <a:srgbClr val="FF0000"/>
                </a:solidFill>
                <a:latin typeface="黑体" pitchFamily="49" charset="-122"/>
                <a:ea typeface="黑体" pitchFamily="49" charset="-122"/>
                <a:sym typeface="Wingdings" pitchFamily="2" charset="2"/>
              </a:rPr>
              <a:t>跻身于资本主义强国之列</a:t>
            </a:r>
            <a:r>
              <a:rPr lang="zh-CN" altLang="en-US" sz="3200" b="1" dirty="0" smtClean="0">
                <a:solidFill>
                  <a:srgbClr val="FF0000"/>
                </a:solidFill>
                <a:latin typeface="黑体" pitchFamily="49" charset="-122"/>
                <a:ea typeface="黑体" pitchFamily="49" charset="-122"/>
              </a:rPr>
              <a:t>。</a:t>
            </a:r>
            <a:endParaRPr lang="en-US" altLang="zh-CN" sz="3200" b="1" dirty="0" smtClean="0">
              <a:solidFill>
                <a:srgbClr val="FF0000"/>
              </a:solidFill>
              <a:latin typeface="黑体" pitchFamily="49" charset="-122"/>
              <a:ea typeface="黑体" pitchFamily="49" charset="-122"/>
            </a:endParaRPr>
          </a:p>
          <a:p>
            <a:r>
              <a:rPr lang="zh-CN" altLang="en-US" sz="3200" b="1" dirty="0" smtClean="0">
                <a:solidFill>
                  <a:srgbClr val="7030A0"/>
                </a:solidFill>
                <a:latin typeface="黑体" pitchFamily="49" charset="-122"/>
                <a:ea typeface="黑体" pitchFamily="49" charset="-122"/>
              </a:rPr>
              <a:t>③局限：但是改革保留了大量旧制度的残余，军国主义色彩浓厚。</a:t>
            </a:r>
            <a:endParaRPr lang="en-US" altLang="zh-CN" sz="3200" b="1" dirty="0" smtClean="0">
              <a:solidFill>
                <a:srgbClr val="7030A0"/>
              </a:solidFill>
              <a:latin typeface="黑体" pitchFamily="49" charset="-122"/>
              <a:ea typeface="黑体" pitchFamily="49" charset="-122"/>
            </a:endParaRPr>
          </a:p>
          <a:p>
            <a:r>
              <a:rPr lang="en-US" altLang="zh-CN" sz="3200" b="1" dirty="0" smtClean="0">
                <a:solidFill>
                  <a:srgbClr val="7030A0"/>
                </a:solidFill>
                <a:latin typeface="黑体" pitchFamily="49" charset="-122"/>
                <a:ea typeface="黑体" pitchFamily="49" charset="-122"/>
              </a:rPr>
              <a:t>        </a:t>
            </a:r>
            <a:r>
              <a:rPr lang="zh-CN" altLang="en-US" sz="3200" b="1" dirty="0" smtClean="0">
                <a:solidFill>
                  <a:srgbClr val="7030A0"/>
                </a:solidFill>
                <a:latin typeface="黑体" pitchFamily="49" charset="-122"/>
                <a:ea typeface="黑体" pitchFamily="49" charset="-122"/>
              </a:rPr>
              <a:t>很快走上了对外侵略扩张的道路。</a:t>
            </a:r>
            <a:endParaRPr kumimoji="1" lang="zh-CN" altLang="en-US" sz="3200" b="1" dirty="0">
              <a:solidFill>
                <a:srgbClr val="7030A0"/>
              </a:solidFill>
              <a:latin typeface="黑体" pitchFamily="49" charset="-122"/>
              <a:ea typeface="黑体" pitchFamily="49" charset="-122"/>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文本框 39951"/>
          <p:cNvSpPr txBox="1"/>
          <p:nvPr/>
        </p:nvSpPr>
        <p:spPr>
          <a:xfrm>
            <a:off x="2275669" y="1346591"/>
            <a:ext cx="6778625" cy="3000821"/>
          </a:xfrm>
          <a:prstGeom prst="rect">
            <a:avLst/>
          </a:prstGeom>
          <a:noFill/>
          <a:ln w="9525">
            <a:noFill/>
          </a:ln>
        </p:spPr>
        <p:txBody>
          <a:bodyPr wrap="square" anchor="t">
            <a:spAutoFit/>
          </a:bodyPr>
          <a:lstStyle/>
          <a:p>
            <a:pPr>
              <a:spcBef>
                <a:spcPct val="50000"/>
              </a:spcBef>
            </a:pPr>
            <a:r>
              <a:rPr lang="zh-CN" altLang="en-US" sz="5400" b="1" spc="200" noProof="1">
                <a:solidFill>
                  <a:schemeClr val="tx1"/>
                </a:solidFill>
                <a:uFillTx/>
                <a:latin typeface="Arial" panose="020B0604020202020204" pitchFamily="34" charset="0"/>
                <a:ea typeface="宋体" panose="02010600030101010101" pitchFamily="2" charset="-122"/>
                <a:cs typeface="+mn-ea"/>
              </a:rPr>
              <a:t>第</a:t>
            </a:r>
            <a:r>
              <a:rPr lang="en-US" altLang="zh-CN" sz="5400" b="1" spc="200" noProof="1">
                <a:solidFill>
                  <a:schemeClr val="tx1"/>
                </a:solidFill>
                <a:uFillTx/>
                <a:latin typeface="Arial" panose="020B0604020202020204" pitchFamily="34" charset="0"/>
                <a:ea typeface="宋体" panose="02010600030101010101" pitchFamily="2" charset="-122"/>
                <a:cs typeface="+mn-ea"/>
              </a:rPr>
              <a:t>4</a:t>
            </a:r>
            <a:r>
              <a:rPr lang="zh-CN" altLang="en-US" sz="5400" b="1" spc="200" noProof="1">
                <a:solidFill>
                  <a:schemeClr val="tx1"/>
                </a:solidFill>
                <a:uFillTx/>
                <a:latin typeface="Arial" panose="020B0604020202020204" pitchFamily="34" charset="0"/>
                <a:ea typeface="宋体" panose="02010600030101010101" pitchFamily="2" charset="-122"/>
                <a:cs typeface="+mn-ea"/>
              </a:rPr>
              <a:t>课  日本</a:t>
            </a:r>
            <a:r>
              <a:rPr lang="zh-CN" altLang="en-US" sz="5400" b="1" spc="200" noProof="1" smtClean="0">
                <a:solidFill>
                  <a:schemeClr val="tx1"/>
                </a:solidFill>
                <a:uFillTx/>
                <a:latin typeface="Arial" panose="020B0604020202020204" pitchFamily="34" charset="0"/>
                <a:ea typeface="宋体" panose="02010600030101010101" pitchFamily="2" charset="-122"/>
                <a:cs typeface="+mn-ea"/>
              </a:rPr>
              <a:t>明治维新</a:t>
            </a:r>
            <a:r>
              <a:rPr lang="zh-CN" altLang="en-US" sz="5400" b="1" dirty="0" smtClean="0">
                <a:latin typeface="楷体_GB2312" pitchFamily="49" charset="-122"/>
                <a:ea typeface="楷体_GB2312" pitchFamily="49" charset="-122"/>
              </a:rPr>
              <a:t>（1868年）</a:t>
            </a:r>
          </a:p>
          <a:p>
            <a:pPr>
              <a:spcBef>
                <a:spcPct val="50000"/>
              </a:spcBef>
            </a:pPr>
            <a:endParaRPr lang="zh-CN" altLang="en-US" sz="5400" b="1" spc="200" noProof="1">
              <a:solidFill>
                <a:schemeClr val="tx1"/>
              </a:solidFill>
              <a:uFillTx/>
              <a:latin typeface="Arial" panose="020B0604020202020204" pitchFamily="34" charset="0"/>
              <a:ea typeface="宋体" panose="02010600030101010101" pitchFamily="2" charset="-122"/>
              <a:cs typeface="+mn-ea"/>
            </a:endParaRPr>
          </a:p>
        </p:txBody>
      </p:sp>
      <p:sp>
        <p:nvSpPr>
          <p:cNvPr id="9" name="椭圆 8"/>
          <p:cNvSpPr/>
          <p:nvPr/>
        </p:nvSpPr>
        <p:spPr>
          <a:xfrm>
            <a:off x="6031914" y="1250217"/>
            <a:ext cx="1514475" cy="1163320"/>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5" name="文本框 39951"/>
          <p:cNvSpPr txBox="1"/>
          <p:nvPr/>
        </p:nvSpPr>
        <p:spPr>
          <a:xfrm>
            <a:off x="6155592" y="2405771"/>
            <a:ext cx="1331595" cy="1138773"/>
          </a:xfrm>
          <a:prstGeom prst="rect">
            <a:avLst/>
          </a:prstGeom>
          <a:noFill/>
          <a:ln w="9525">
            <a:noFill/>
          </a:ln>
        </p:spPr>
        <p:txBody>
          <a:bodyPr wrap="square" anchor="t">
            <a:spAutoFit/>
          </a:bodyPr>
          <a:lstStyle/>
          <a:p>
            <a:pPr>
              <a:spcBef>
                <a:spcPct val="50000"/>
              </a:spcBef>
            </a:pPr>
            <a:r>
              <a:rPr lang="zh-CN" sz="4000" b="1" spc="200" noProof="1" smtClean="0">
                <a:solidFill>
                  <a:srgbClr val="0000FF"/>
                </a:solidFill>
                <a:uFillTx/>
                <a:latin typeface="微软雅黑" panose="020B0503020204020204" charset="-122"/>
                <a:ea typeface="微软雅黑" panose="020B0503020204020204" charset="-122"/>
                <a:cs typeface="+mn-ea"/>
              </a:rPr>
              <a:t>天皇</a:t>
            </a:r>
            <a:r>
              <a:rPr lang="zh-CN" altLang="en-US" sz="2800" b="1" spc="200" noProof="1" smtClean="0">
                <a:solidFill>
                  <a:srgbClr val="0000FF"/>
                </a:solidFill>
                <a:latin typeface="微软雅黑" panose="020B0503020204020204" charset="-122"/>
                <a:ea typeface="微软雅黑" panose="020B0503020204020204" charset="-122"/>
                <a:cs typeface="+mn-ea"/>
              </a:rPr>
              <a:t>（年号）</a:t>
            </a:r>
            <a:endParaRPr lang="zh-CN" sz="2800" b="1" spc="200" noProof="1">
              <a:solidFill>
                <a:srgbClr val="0000FF"/>
              </a:solidFill>
              <a:uFillTx/>
              <a:latin typeface="微软雅黑" panose="020B0503020204020204" charset="-122"/>
              <a:ea typeface="微软雅黑" panose="020B0503020204020204" charset="-122"/>
              <a:cs typeface="+mn-ea"/>
            </a:endParaRPr>
          </a:p>
        </p:txBody>
      </p:sp>
      <p:cxnSp>
        <p:nvCxnSpPr>
          <p:cNvPr id="6" name="直接连接符 5"/>
          <p:cNvCxnSpPr/>
          <p:nvPr/>
        </p:nvCxnSpPr>
        <p:spPr>
          <a:xfrm>
            <a:off x="7590351" y="2209019"/>
            <a:ext cx="1381760" cy="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2" name="横卷形 1"/>
          <p:cNvSpPr/>
          <p:nvPr/>
        </p:nvSpPr>
        <p:spPr>
          <a:xfrm>
            <a:off x="236220" y="131445"/>
            <a:ext cx="4629150" cy="1116965"/>
          </a:xfrm>
          <a:prstGeom prst="horizontalScroll">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t>日本近代化的起航</a:t>
            </a:r>
          </a:p>
        </p:txBody>
      </p:sp>
      <p:grpSp>
        <p:nvGrpSpPr>
          <p:cNvPr id="4" name="组合 12"/>
          <p:cNvGrpSpPr/>
          <p:nvPr/>
        </p:nvGrpSpPr>
        <p:grpSpPr>
          <a:xfrm>
            <a:off x="7637682" y="2238912"/>
            <a:ext cx="1330960" cy="915670"/>
            <a:chOff x="12194" y="5312"/>
            <a:chExt cx="2096" cy="1442"/>
          </a:xfrm>
        </p:grpSpPr>
        <p:sp>
          <p:nvSpPr>
            <p:cNvPr id="3" name="下箭头 2"/>
            <p:cNvSpPr/>
            <p:nvPr/>
          </p:nvSpPr>
          <p:spPr>
            <a:xfrm>
              <a:off x="12992" y="5312"/>
              <a:ext cx="426" cy="521"/>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39951"/>
            <p:cNvSpPr txBox="1"/>
            <p:nvPr/>
          </p:nvSpPr>
          <p:spPr>
            <a:xfrm>
              <a:off x="12194" y="5642"/>
              <a:ext cx="2097" cy="1113"/>
            </a:xfrm>
            <a:prstGeom prst="rect">
              <a:avLst/>
            </a:prstGeom>
            <a:noFill/>
            <a:ln w="9525">
              <a:noFill/>
            </a:ln>
          </p:spPr>
          <p:txBody>
            <a:bodyPr wrap="square" anchor="t">
              <a:spAutoFit/>
            </a:bodyPr>
            <a:lstStyle/>
            <a:p>
              <a:pPr>
                <a:spcBef>
                  <a:spcPct val="50000"/>
                </a:spcBef>
              </a:pPr>
              <a:r>
                <a:rPr lang="zh-CN" sz="4000" b="1" spc="200" noProof="1">
                  <a:solidFill>
                    <a:srgbClr val="0000FF"/>
                  </a:solidFill>
                  <a:uFillTx/>
                  <a:latin typeface="微软雅黑" panose="020B0503020204020204" charset="-122"/>
                  <a:ea typeface="微软雅黑" panose="020B0503020204020204" charset="-122"/>
                  <a:cs typeface="+mn-ea"/>
                </a:rPr>
                <a:t>改革</a:t>
              </a:r>
            </a:p>
          </p:txBody>
        </p:sp>
      </p:grpSp>
      <p:pic>
        <p:nvPicPr>
          <p:cNvPr id="10" name="Picture 15" descr="SC20030927133642703">
            <a:hlinkClick r:id="" action="ppaction://noaction"/>
          </p:cNvPr>
          <p:cNvPicPr>
            <a:picLocks noChangeAspect="1" noChangeArrowheads="1"/>
          </p:cNvPicPr>
          <p:nvPr/>
        </p:nvPicPr>
        <p:blipFill>
          <a:blip r:embed="rId3" cstate="print"/>
          <a:srcRect/>
          <a:stretch>
            <a:fillRect/>
          </a:stretch>
        </p:blipFill>
        <p:spPr bwMode="auto">
          <a:xfrm>
            <a:off x="570759" y="4101308"/>
            <a:ext cx="2409833" cy="2756691"/>
          </a:xfrm>
          <a:prstGeom prst="rect">
            <a:avLst/>
          </a:prstGeom>
          <a:noFill/>
          <a:ln w="9525">
            <a:noFill/>
            <a:miter lim="800000"/>
            <a:headEnd/>
            <a:tailEnd/>
          </a:ln>
        </p:spPr>
      </p:pic>
      <p:pic>
        <p:nvPicPr>
          <p:cNvPr id="11" name="Picture 3" descr="The steamship Komei Maru (formerly known as the Yokohama Maru) bound for"/>
          <p:cNvPicPr>
            <a:picLocks noChangeAspect="1" noChangeArrowheads="1"/>
          </p:cNvPicPr>
          <p:nvPr/>
        </p:nvPicPr>
        <p:blipFill>
          <a:blip r:embed="rId4" cstate="print"/>
          <a:srcRect/>
          <a:stretch>
            <a:fillRect/>
          </a:stretch>
        </p:blipFill>
        <p:spPr bwMode="auto">
          <a:xfrm>
            <a:off x="4013734" y="4080190"/>
            <a:ext cx="3310258" cy="2543624"/>
          </a:xfrm>
          <a:prstGeom prst="rect">
            <a:avLst/>
          </a:prstGeom>
          <a:noFill/>
          <a:ln w="9525">
            <a:noFill/>
            <a:miter lim="800000"/>
            <a:headEnd/>
            <a:tailEnd/>
          </a:ln>
        </p:spPr>
      </p:pic>
      <p:pic>
        <p:nvPicPr>
          <p:cNvPr id="13" name="Picture 4" descr="91190211"/>
          <p:cNvPicPr>
            <a:picLocks noChangeAspect="1" noChangeArrowheads="1"/>
          </p:cNvPicPr>
          <p:nvPr/>
        </p:nvPicPr>
        <p:blipFill>
          <a:blip r:embed="rId5" cstate="print"/>
          <a:srcRect/>
          <a:stretch>
            <a:fillRect/>
          </a:stretch>
        </p:blipFill>
        <p:spPr bwMode="auto">
          <a:xfrm>
            <a:off x="8682567" y="4066700"/>
            <a:ext cx="2545210" cy="2567563"/>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1"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5"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图片 4"/>
          <p:cNvPicPr>
            <a:picLocks noChangeAspect="1" noChangeArrowheads="1"/>
          </p:cNvPicPr>
          <p:nvPr/>
        </p:nvPicPr>
        <p:blipFill>
          <a:blip r:embed="rId2" cstate="print">
            <a:lum bright="54000" contrast="-42000"/>
          </a:blip>
          <a:srcRect b="7805"/>
          <a:stretch>
            <a:fillRect/>
          </a:stretch>
        </p:blipFill>
        <p:spPr bwMode="auto">
          <a:xfrm>
            <a:off x="0" y="0"/>
            <a:ext cx="12192000" cy="6858000"/>
          </a:xfrm>
          <a:prstGeom prst="rect">
            <a:avLst/>
          </a:prstGeom>
          <a:noFill/>
          <a:ln w="9525">
            <a:noFill/>
            <a:miter lim="800000"/>
            <a:headEnd/>
            <a:tailEnd/>
          </a:ln>
        </p:spPr>
      </p:pic>
      <p:sp>
        <p:nvSpPr>
          <p:cNvPr id="8193" name="文本框 3"/>
          <p:cNvSpPr txBox="1"/>
          <p:nvPr/>
        </p:nvSpPr>
        <p:spPr>
          <a:xfrm>
            <a:off x="750887" y="2565400"/>
            <a:ext cx="10599981" cy="1200329"/>
          </a:xfrm>
          <a:prstGeom prst="rect">
            <a:avLst/>
          </a:prstGeom>
          <a:solidFill>
            <a:schemeClr val="bg1"/>
          </a:solidFill>
          <a:ln w="9525">
            <a:noFill/>
          </a:ln>
        </p:spPr>
        <p:txBody>
          <a:bodyPr wrap="square">
            <a:spAutoFit/>
          </a:bodyPr>
          <a:lstStyle/>
          <a:p>
            <a:pPr>
              <a:defRPr/>
            </a:pPr>
            <a:r>
              <a:rPr lang="zh-CN" altLang="en-US" sz="7200" b="1" noProof="1" smtClean="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第三幕  </a:t>
            </a:r>
            <a:r>
              <a:rPr lang="zh-CN" altLang="en-US" sz="7200" b="1" noProof="1" smtClean="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此</a:t>
            </a:r>
            <a:r>
              <a:rPr lang="zh-CN" altLang="en-US" sz="72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花开后百花杀</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p:cNvGrpSpPr>
            <a:grpSpLocks/>
          </p:cNvGrpSpPr>
          <p:nvPr/>
        </p:nvGrpSpPr>
        <p:grpSpPr bwMode="auto">
          <a:xfrm>
            <a:off x="523875" y="4025900"/>
            <a:ext cx="11771313" cy="2622550"/>
            <a:chOff x="824" y="6340"/>
            <a:chExt cx="18539" cy="4129"/>
          </a:xfrm>
        </p:grpSpPr>
        <p:pic>
          <p:nvPicPr>
            <p:cNvPr id="57346" name="图片 8"/>
            <p:cNvPicPr>
              <a:picLocks noChangeAspect="1" noChangeArrowheads="1"/>
            </p:cNvPicPr>
            <p:nvPr/>
          </p:nvPicPr>
          <p:blipFill>
            <a:blip r:embed="rId4" cstate="print"/>
            <a:srcRect l="8592"/>
            <a:stretch>
              <a:fillRect/>
            </a:stretch>
          </p:blipFill>
          <p:spPr bwMode="auto">
            <a:xfrm>
              <a:off x="824" y="6344"/>
              <a:ext cx="6160" cy="3886"/>
            </a:xfrm>
            <a:prstGeom prst="rect">
              <a:avLst/>
            </a:prstGeom>
            <a:noFill/>
            <a:ln w="9525">
              <a:noFill/>
              <a:miter lim="800000"/>
              <a:headEnd/>
              <a:tailEnd/>
            </a:ln>
          </p:spPr>
        </p:pic>
        <p:pic>
          <p:nvPicPr>
            <p:cNvPr id="57347" name="图片 15"/>
            <p:cNvPicPr>
              <a:picLocks noChangeAspect="1" noChangeArrowheads="1"/>
            </p:cNvPicPr>
            <p:nvPr/>
          </p:nvPicPr>
          <p:blipFill>
            <a:blip r:embed="rId5" cstate="print"/>
            <a:srcRect/>
            <a:stretch>
              <a:fillRect/>
            </a:stretch>
          </p:blipFill>
          <p:spPr bwMode="auto">
            <a:xfrm>
              <a:off x="7073" y="6340"/>
              <a:ext cx="5820" cy="3890"/>
            </a:xfrm>
            <a:prstGeom prst="rect">
              <a:avLst/>
            </a:prstGeom>
            <a:noFill/>
            <a:ln w="9525">
              <a:noFill/>
              <a:miter lim="800000"/>
              <a:headEnd/>
              <a:tailEnd/>
            </a:ln>
          </p:spPr>
        </p:pic>
        <p:pic>
          <p:nvPicPr>
            <p:cNvPr id="57348" name="图片 12"/>
            <p:cNvPicPr>
              <a:picLocks noChangeAspect="1" noChangeArrowheads="1"/>
            </p:cNvPicPr>
            <p:nvPr/>
          </p:nvPicPr>
          <p:blipFill>
            <a:blip r:embed="rId6" cstate="print"/>
            <a:srcRect l="-5540" b="13884"/>
            <a:stretch>
              <a:fillRect/>
            </a:stretch>
          </p:blipFill>
          <p:spPr bwMode="auto">
            <a:xfrm>
              <a:off x="12723" y="6345"/>
              <a:ext cx="6641" cy="4124"/>
            </a:xfrm>
            <a:prstGeom prst="rect">
              <a:avLst/>
            </a:prstGeom>
            <a:noFill/>
            <a:ln w="9525">
              <a:noFill/>
              <a:miter lim="800000"/>
              <a:headEnd/>
              <a:tailEnd/>
            </a:ln>
          </p:spPr>
        </p:pic>
      </p:grpSp>
      <p:grpSp>
        <p:nvGrpSpPr>
          <p:cNvPr id="4" name="组合 7"/>
          <p:cNvGrpSpPr>
            <a:grpSpLocks/>
          </p:cNvGrpSpPr>
          <p:nvPr/>
        </p:nvGrpSpPr>
        <p:grpSpPr bwMode="auto">
          <a:xfrm>
            <a:off x="180975" y="63500"/>
            <a:ext cx="12114213" cy="2732088"/>
            <a:chOff x="284" y="101"/>
            <a:chExt cx="19079" cy="4302"/>
          </a:xfrm>
        </p:grpSpPr>
        <p:pic>
          <p:nvPicPr>
            <p:cNvPr id="57350" name="图片 5"/>
            <p:cNvPicPr>
              <a:picLocks noChangeAspect="1" noChangeArrowheads="1"/>
            </p:cNvPicPr>
            <p:nvPr/>
          </p:nvPicPr>
          <p:blipFill>
            <a:blip r:embed="rId7" cstate="print"/>
            <a:srcRect/>
            <a:stretch>
              <a:fillRect/>
            </a:stretch>
          </p:blipFill>
          <p:spPr bwMode="auto">
            <a:xfrm>
              <a:off x="6694" y="171"/>
              <a:ext cx="6199" cy="4075"/>
            </a:xfrm>
            <a:prstGeom prst="rect">
              <a:avLst/>
            </a:prstGeom>
            <a:noFill/>
            <a:ln w="9525">
              <a:noFill/>
              <a:miter lim="800000"/>
              <a:headEnd/>
              <a:tailEnd/>
            </a:ln>
          </p:spPr>
        </p:pic>
        <p:pic>
          <p:nvPicPr>
            <p:cNvPr id="57351" name="图片 7"/>
            <p:cNvPicPr>
              <a:picLocks noChangeAspect="1" noChangeArrowheads="1"/>
            </p:cNvPicPr>
            <p:nvPr/>
          </p:nvPicPr>
          <p:blipFill>
            <a:blip r:embed="rId8" cstate="print"/>
            <a:srcRect/>
            <a:stretch>
              <a:fillRect/>
            </a:stretch>
          </p:blipFill>
          <p:spPr bwMode="auto">
            <a:xfrm>
              <a:off x="284" y="197"/>
              <a:ext cx="6172" cy="4111"/>
            </a:xfrm>
            <a:prstGeom prst="rect">
              <a:avLst/>
            </a:prstGeom>
            <a:noFill/>
            <a:ln w="9525">
              <a:noFill/>
              <a:miter lim="800000"/>
              <a:headEnd/>
              <a:tailEnd/>
            </a:ln>
          </p:spPr>
        </p:pic>
        <p:pic>
          <p:nvPicPr>
            <p:cNvPr id="57352" name="图片 5"/>
            <p:cNvPicPr>
              <a:picLocks noChangeAspect="1" noChangeArrowheads="1"/>
            </p:cNvPicPr>
            <p:nvPr/>
          </p:nvPicPr>
          <p:blipFill>
            <a:blip r:embed="rId9" cstate="print"/>
            <a:srcRect/>
            <a:stretch>
              <a:fillRect/>
            </a:stretch>
          </p:blipFill>
          <p:spPr bwMode="auto">
            <a:xfrm>
              <a:off x="13187" y="101"/>
              <a:ext cx="6177" cy="4303"/>
            </a:xfrm>
            <a:prstGeom prst="rect">
              <a:avLst/>
            </a:prstGeom>
            <a:noFill/>
            <a:ln w="9525">
              <a:noFill/>
              <a:miter lim="800000"/>
              <a:headEnd/>
              <a:tailEnd/>
            </a:ln>
          </p:spPr>
        </p:pic>
      </p:grpSp>
      <p:pic>
        <p:nvPicPr>
          <p:cNvPr id="2" name="横山菁児 - 英雄的黎明.mp3">
            <a:hlinkClick r:id="" action="ppaction://media"/>
          </p:cNvPr>
          <p:cNvPicPr>
            <a:picLocks noRot="1" noChangeAspect="1" noChangeArrowheads="1"/>
          </p:cNvPicPr>
          <p:nvPr>
            <a:audioFile r:link="rId1"/>
          </p:nvPr>
        </p:nvPicPr>
        <p:blipFill>
          <a:blip r:embed="rId10" cstate="print"/>
          <a:srcRect/>
          <a:stretch>
            <a:fillRect/>
          </a:stretch>
        </p:blipFill>
        <p:spPr bwMode="auto">
          <a:xfrm>
            <a:off x="11888788" y="6083300"/>
            <a:ext cx="406400" cy="40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5000"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5000"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1+#ppt_w/2"/>
                                          </p:val>
                                        </p:tav>
                                        <p:tav tm="100000">
                                          <p:val>
                                            <p:strVal val="#ppt_x"/>
                                          </p:val>
                                        </p:tav>
                                      </p:tavLst>
                                    </p:anim>
                                    <p:anim calcmode="lin" valueType="num">
                                      <p:cBhvr additive="base">
                                        <p:cTn id="14" dur="5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2150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0"/>
            <a:ext cx="12192000" cy="6858000"/>
          </a:xfrm>
          <a:solidFill>
            <a:srgbClr val="CCFFFF"/>
          </a:solidFill>
        </p:spPr>
        <p:txBody>
          <a:bodyPr/>
          <a:lstStyle/>
          <a:p>
            <a:pPr algn="l" eaLnBrk="1" hangingPunct="1"/>
            <a:r>
              <a:rPr lang="zh-CN" altLang="en-US" sz="2800" b="1" smtClean="0">
                <a:solidFill>
                  <a:srgbClr val="FF0000"/>
                </a:solidFill>
                <a:latin typeface="黑体" pitchFamily="49" charset="-122"/>
                <a:ea typeface="黑体" pitchFamily="49" charset="-122"/>
              </a:rPr>
              <a:t>  </a:t>
            </a:r>
            <a:r>
              <a:rPr lang="en-US" altLang="zh-CN" sz="2800" b="1" smtClean="0">
                <a:solidFill>
                  <a:srgbClr val="FF0000"/>
                </a:solidFill>
                <a:latin typeface="黑体" pitchFamily="49" charset="-122"/>
                <a:ea typeface="黑体" pitchFamily="49" charset="-122"/>
              </a:rPr>
              <a:t/>
            </a:r>
            <a:br>
              <a:rPr lang="en-US" altLang="zh-CN" sz="2800" b="1" smtClean="0">
                <a:solidFill>
                  <a:srgbClr val="FF0000"/>
                </a:solidFill>
                <a:latin typeface="黑体" pitchFamily="49" charset="-122"/>
                <a:ea typeface="黑体" pitchFamily="49" charset="-122"/>
              </a:rPr>
            </a:br>
            <a:r>
              <a:rPr lang="zh-CN" altLang="en-US" sz="2800" b="1" smtClean="0">
                <a:solidFill>
                  <a:srgbClr val="FF0000"/>
                </a:solidFill>
                <a:latin typeface="黑体" pitchFamily="49" charset="-122"/>
                <a:ea typeface="黑体" pitchFamily="49" charset="-122"/>
              </a:rPr>
              <a:t>   古代史上，日本在亚洲拜认了第一位老师。</a:t>
            </a:r>
            <a:r>
              <a:rPr lang="zh-CN" altLang="en-US" sz="2800" b="1" smtClean="0">
                <a:solidFill>
                  <a:srgbClr val="000000"/>
                </a:solidFill>
                <a:latin typeface="黑体" pitchFamily="49" charset="-122"/>
                <a:ea typeface="黑体" pitchFamily="49" charset="-122"/>
              </a:rPr>
              <a:t> </a:t>
            </a:r>
            <a:r>
              <a:rPr lang="en-US" altLang="zh-CN" sz="2800" b="1" smtClean="0">
                <a:solidFill>
                  <a:srgbClr val="000000"/>
                </a:solidFill>
                <a:latin typeface="黑体" pitchFamily="49" charset="-122"/>
                <a:ea typeface="黑体" pitchFamily="49" charset="-122"/>
              </a:rPr>
              <a:t>19</a:t>
            </a:r>
            <a:r>
              <a:rPr lang="zh-CN" altLang="en-US" sz="2800" b="1" smtClean="0">
                <a:solidFill>
                  <a:srgbClr val="000000"/>
                </a:solidFill>
                <a:latin typeface="黑体" pitchFamily="49" charset="-122"/>
                <a:ea typeface="黑体" pitchFamily="49" charset="-122"/>
              </a:rPr>
              <a:t>世纪中期，日本民族矛盾激化。为了改变现状，</a:t>
            </a:r>
            <a:r>
              <a:rPr lang="zh-CN" altLang="en-US" sz="2800" b="1" smtClean="0">
                <a:solidFill>
                  <a:srgbClr val="FF0000"/>
                </a:solidFill>
                <a:latin typeface="黑体" pitchFamily="49" charset="-122"/>
                <a:ea typeface="黑体" pitchFamily="49" charset="-122"/>
              </a:rPr>
              <a:t>日本又拜欧美为师。</a:t>
            </a:r>
            <a:r>
              <a:rPr lang="zh-CN" altLang="en-US" sz="2800" b="1" smtClean="0">
                <a:solidFill>
                  <a:srgbClr val="000000"/>
                </a:solidFill>
                <a:latin typeface="黑体" pitchFamily="49" charset="-122"/>
                <a:ea typeface="黑体" pitchFamily="49" charset="-122"/>
              </a:rPr>
              <a:t>              </a:t>
            </a:r>
            <a:r>
              <a:rPr lang="en-US" sz="2800" b="1" smtClean="0">
                <a:solidFill>
                  <a:srgbClr val="000000"/>
                </a:solidFill>
                <a:latin typeface="黑体" pitchFamily="49" charset="-122"/>
                <a:ea typeface="黑体" pitchFamily="49" charset="-122"/>
              </a:rPr>
              <a:t/>
            </a:r>
            <a:br>
              <a:rPr lang="en-US" sz="2800" b="1" smtClean="0">
                <a:solidFill>
                  <a:srgbClr val="000000"/>
                </a:solidFill>
                <a:latin typeface="黑体" pitchFamily="49" charset="-122"/>
                <a:ea typeface="黑体" pitchFamily="49" charset="-122"/>
              </a:rPr>
            </a:br>
            <a:r>
              <a:rPr lang="zh-CN" altLang="en-US" sz="2800" b="1" smtClean="0">
                <a:solidFill>
                  <a:srgbClr val="000000"/>
                </a:solidFill>
                <a:latin typeface="黑体" pitchFamily="49" charset="-122"/>
                <a:ea typeface="黑体" pitchFamily="49" charset="-122"/>
              </a:rPr>
              <a:t>                      </a:t>
            </a:r>
            <a:r>
              <a:rPr lang="en-US" altLang="zh-CN" sz="2800" b="1" smtClean="0">
                <a:solidFill>
                  <a:srgbClr val="000000"/>
                </a:solidFill>
                <a:latin typeface="Arial" pitchFamily="34" charset="0"/>
                <a:ea typeface="黑体" pitchFamily="49" charset="-122"/>
              </a:rPr>
              <a:t>——</a:t>
            </a:r>
            <a:r>
              <a:rPr lang="zh-CN" altLang="en-US" sz="2800" b="1" smtClean="0">
                <a:solidFill>
                  <a:srgbClr val="000000"/>
                </a:solidFill>
                <a:latin typeface="黑体" pitchFamily="49" charset="-122"/>
                <a:ea typeface="黑体" pitchFamily="49" charset="-122"/>
              </a:rPr>
              <a:t>摘自陈冰</a:t>
            </a:r>
            <a:r>
              <a:rPr lang="en-US" altLang="zh-CN" sz="2800" b="1" smtClean="0">
                <a:solidFill>
                  <a:srgbClr val="000000"/>
                </a:solidFill>
                <a:latin typeface="黑体" pitchFamily="49" charset="-122"/>
                <a:ea typeface="黑体" pitchFamily="49" charset="-122"/>
              </a:rPr>
              <a:t>《</a:t>
            </a:r>
            <a:r>
              <a:rPr lang="zh-CN" altLang="en-US" sz="2800" b="1" smtClean="0">
                <a:solidFill>
                  <a:srgbClr val="000000"/>
                </a:solidFill>
                <a:latin typeface="黑体" pitchFamily="49" charset="-122"/>
                <a:ea typeface="黑体" pitchFamily="49" charset="-122"/>
              </a:rPr>
              <a:t>作坊里的日本</a:t>
            </a:r>
            <a:r>
              <a:rPr lang="en-US" altLang="zh-CN" sz="2800" b="1" smtClean="0">
                <a:solidFill>
                  <a:srgbClr val="000000"/>
                </a:solidFill>
                <a:latin typeface="黑体" pitchFamily="49" charset="-122"/>
                <a:ea typeface="黑体" pitchFamily="49" charset="-122"/>
              </a:rPr>
              <a:t>》</a:t>
            </a:r>
            <a:r>
              <a:rPr lang="en-US" altLang="zh-CN" sz="2800" b="1" smtClean="0">
                <a:solidFill>
                  <a:srgbClr val="000000"/>
                </a:solidFill>
                <a:latin typeface="楷体_GB2312" pitchFamily="49" charset="-122"/>
                <a:ea typeface="楷体_GB2312" pitchFamily="49" charset="-122"/>
              </a:rPr>
              <a:t/>
            </a:r>
            <a:br>
              <a:rPr lang="en-US" altLang="zh-CN" sz="2800" b="1" smtClean="0">
                <a:solidFill>
                  <a:srgbClr val="000000"/>
                </a:solidFill>
                <a:latin typeface="楷体_GB2312" pitchFamily="49" charset="-122"/>
                <a:ea typeface="楷体_GB2312" pitchFamily="49" charset="-122"/>
              </a:rPr>
            </a:br>
            <a:endParaRPr lang="en-US" altLang="zh-CN" sz="2800" b="1" smtClean="0">
              <a:solidFill>
                <a:srgbClr val="000000"/>
              </a:solidFill>
              <a:latin typeface="楷体_GB2312" pitchFamily="49" charset="-122"/>
              <a:ea typeface="楷体_GB2312" pitchFamily="49" charset="-122"/>
            </a:endParaRPr>
          </a:p>
        </p:txBody>
      </p:sp>
      <p:sp>
        <p:nvSpPr>
          <p:cNvPr id="34819" name="Rectangle 6"/>
          <p:cNvSpPr>
            <a:spLocks noChangeArrowheads="1"/>
          </p:cNvSpPr>
          <p:nvPr/>
        </p:nvSpPr>
        <p:spPr bwMode="auto">
          <a:xfrm>
            <a:off x="1" y="1052513"/>
            <a:ext cx="6000751" cy="1008062"/>
          </a:xfrm>
          <a:prstGeom prst="rect">
            <a:avLst/>
          </a:prstGeom>
          <a:solidFill>
            <a:srgbClr val="FFFF00"/>
          </a:solidFill>
          <a:ln w="9525">
            <a:solidFill>
              <a:schemeClr val="tx1"/>
            </a:solidFill>
            <a:miter lim="800000"/>
            <a:headEnd/>
            <a:tailEnd/>
          </a:ln>
        </p:spPr>
        <p:txBody>
          <a:bodyPr anchor="ctr"/>
          <a:lstStyle/>
          <a:p>
            <a:pPr algn="ctr"/>
            <a:r>
              <a:rPr lang="zh-CN" altLang="en-US" sz="4000" b="1">
                <a:solidFill>
                  <a:srgbClr val="CC0000"/>
                </a:solidFill>
                <a:latin typeface="Times New Roman" pitchFamily="18" charset="0"/>
                <a:ea typeface="楷体_GB2312" pitchFamily="49" charset="-122"/>
              </a:rPr>
              <a:t>老师：中国（隋唐）</a:t>
            </a:r>
          </a:p>
        </p:txBody>
      </p:sp>
      <p:sp>
        <p:nvSpPr>
          <p:cNvPr id="34820" name="Rectangle 2"/>
          <p:cNvSpPr>
            <a:spLocks noChangeArrowheads="1"/>
          </p:cNvSpPr>
          <p:nvPr/>
        </p:nvSpPr>
        <p:spPr bwMode="auto">
          <a:xfrm>
            <a:off x="6288618" y="1052513"/>
            <a:ext cx="5903383" cy="1008062"/>
          </a:xfrm>
          <a:prstGeom prst="rect">
            <a:avLst/>
          </a:prstGeom>
          <a:solidFill>
            <a:srgbClr val="FFFF00"/>
          </a:solidFill>
          <a:ln w="9525">
            <a:solidFill>
              <a:schemeClr val="tx1"/>
            </a:solidFill>
            <a:miter lim="800000"/>
            <a:headEnd/>
            <a:tailEnd/>
          </a:ln>
        </p:spPr>
        <p:txBody>
          <a:bodyPr anchor="ctr"/>
          <a:lstStyle/>
          <a:p>
            <a:pPr algn="ctr"/>
            <a:r>
              <a:rPr lang="zh-CN" altLang="en-US" sz="7200" b="1">
                <a:solidFill>
                  <a:srgbClr val="CC0000"/>
                </a:solidFill>
                <a:latin typeface="Times New Roman" pitchFamily="18" charset="0"/>
                <a:ea typeface="楷体_GB2312" pitchFamily="49" charset="-122"/>
              </a:rPr>
              <a:t>大化改新</a:t>
            </a:r>
          </a:p>
        </p:txBody>
      </p:sp>
      <p:sp>
        <p:nvSpPr>
          <p:cNvPr id="34821" name="Text Box 4"/>
          <p:cNvSpPr txBox="1">
            <a:spLocks noChangeArrowheads="1"/>
          </p:cNvSpPr>
          <p:nvPr/>
        </p:nvSpPr>
        <p:spPr bwMode="auto">
          <a:xfrm>
            <a:off x="1390651" y="333375"/>
            <a:ext cx="9889067" cy="762000"/>
          </a:xfrm>
          <a:prstGeom prst="rect">
            <a:avLst/>
          </a:prstGeom>
          <a:noFill/>
          <a:ln w="9525">
            <a:noFill/>
            <a:miter lim="800000"/>
            <a:headEnd/>
            <a:tailEnd/>
          </a:ln>
        </p:spPr>
        <p:txBody>
          <a:bodyPr>
            <a:spAutoFit/>
          </a:bodyPr>
          <a:lstStyle/>
          <a:p>
            <a:pPr>
              <a:spcBef>
                <a:spcPct val="50000"/>
              </a:spcBef>
            </a:pPr>
            <a:r>
              <a:rPr lang="zh-CN" altLang="en-US" sz="4400" b="1">
                <a:latin typeface="Times New Roman" pitchFamily="18" charset="0"/>
                <a:ea typeface="楷体_GB2312" pitchFamily="49" charset="-122"/>
              </a:rPr>
              <a:t>由奴隶社会</a:t>
            </a:r>
            <a:r>
              <a:rPr lang="zh-CN" altLang="en-US" sz="4400" b="1">
                <a:solidFill>
                  <a:srgbClr val="FF0000"/>
                </a:solidFill>
                <a:latin typeface="Times New Roman" pitchFamily="18" charset="0"/>
                <a:ea typeface="楷体_GB2312" pitchFamily="49" charset="-122"/>
              </a:rPr>
              <a:t>过渡</a:t>
            </a:r>
            <a:r>
              <a:rPr lang="zh-CN" altLang="en-US" sz="4400" b="1">
                <a:latin typeface="Times New Roman" pitchFamily="18" charset="0"/>
                <a:ea typeface="楷体_GB2312" pitchFamily="49" charset="-122"/>
              </a:rPr>
              <a:t>到封建社会</a:t>
            </a:r>
          </a:p>
        </p:txBody>
      </p:sp>
      <p:sp>
        <p:nvSpPr>
          <p:cNvPr id="34822" name="Rectangle 7"/>
          <p:cNvSpPr>
            <a:spLocks noChangeArrowheads="1"/>
          </p:cNvSpPr>
          <p:nvPr/>
        </p:nvSpPr>
        <p:spPr bwMode="auto">
          <a:xfrm>
            <a:off x="1" y="4581526"/>
            <a:ext cx="6000751" cy="1008063"/>
          </a:xfrm>
          <a:prstGeom prst="rect">
            <a:avLst/>
          </a:prstGeom>
          <a:solidFill>
            <a:srgbClr val="FFFF00"/>
          </a:solidFill>
          <a:ln w="9525">
            <a:solidFill>
              <a:schemeClr val="tx1"/>
            </a:solidFill>
            <a:miter lim="800000"/>
            <a:headEnd/>
            <a:tailEnd/>
          </a:ln>
        </p:spPr>
        <p:txBody>
          <a:bodyPr anchor="ctr"/>
          <a:lstStyle/>
          <a:p>
            <a:pPr algn="ctr"/>
            <a:r>
              <a:rPr lang="zh-CN" altLang="en-US" sz="4000" b="1">
                <a:solidFill>
                  <a:srgbClr val="CC0000"/>
                </a:solidFill>
                <a:latin typeface="Times New Roman" pitchFamily="18" charset="0"/>
                <a:ea typeface="楷体_GB2312" pitchFamily="49" charset="-122"/>
              </a:rPr>
              <a:t>老师：欧美</a:t>
            </a:r>
          </a:p>
        </p:txBody>
      </p:sp>
      <p:sp>
        <p:nvSpPr>
          <p:cNvPr id="34823" name="Rectangle 3"/>
          <p:cNvSpPr>
            <a:spLocks noChangeArrowheads="1"/>
          </p:cNvSpPr>
          <p:nvPr/>
        </p:nvSpPr>
        <p:spPr bwMode="auto">
          <a:xfrm>
            <a:off x="6383867" y="4581526"/>
            <a:ext cx="5808133" cy="1008063"/>
          </a:xfrm>
          <a:prstGeom prst="rect">
            <a:avLst/>
          </a:prstGeom>
          <a:solidFill>
            <a:srgbClr val="FFFF00"/>
          </a:solidFill>
          <a:ln w="9525">
            <a:solidFill>
              <a:schemeClr val="tx1"/>
            </a:solidFill>
            <a:miter lim="800000"/>
            <a:headEnd/>
            <a:tailEnd/>
          </a:ln>
        </p:spPr>
        <p:txBody>
          <a:bodyPr anchor="ctr"/>
          <a:lstStyle/>
          <a:p>
            <a:pPr algn="ctr"/>
            <a:r>
              <a:rPr lang="zh-CN" altLang="en-US" sz="7200" b="1">
                <a:solidFill>
                  <a:srgbClr val="CC0000"/>
                </a:solidFill>
                <a:latin typeface="Times New Roman" pitchFamily="18" charset="0"/>
                <a:ea typeface="楷体_GB2312" pitchFamily="49" charset="-122"/>
              </a:rPr>
              <a:t>明治维新</a:t>
            </a:r>
          </a:p>
        </p:txBody>
      </p:sp>
      <p:sp>
        <p:nvSpPr>
          <p:cNvPr id="34824" name="Text Box 5"/>
          <p:cNvSpPr txBox="1">
            <a:spLocks noChangeArrowheads="1"/>
          </p:cNvSpPr>
          <p:nvPr/>
        </p:nvSpPr>
        <p:spPr bwMode="auto">
          <a:xfrm>
            <a:off x="912285" y="5805488"/>
            <a:ext cx="10847916" cy="762000"/>
          </a:xfrm>
          <a:prstGeom prst="rect">
            <a:avLst/>
          </a:prstGeom>
          <a:noFill/>
          <a:ln w="9525">
            <a:noFill/>
            <a:miter lim="800000"/>
            <a:headEnd/>
            <a:tailEnd/>
          </a:ln>
        </p:spPr>
        <p:txBody>
          <a:bodyPr>
            <a:spAutoFit/>
          </a:bodyPr>
          <a:lstStyle/>
          <a:p>
            <a:pPr>
              <a:spcBef>
                <a:spcPct val="50000"/>
              </a:spcBef>
            </a:pPr>
            <a:r>
              <a:rPr lang="zh-CN" altLang="en-US" sz="4400" b="1">
                <a:latin typeface="Times New Roman" pitchFamily="18" charset="0"/>
                <a:ea typeface="楷体_GB2312" pitchFamily="49" charset="-122"/>
              </a:rPr>
              <a:t>从封建社会</a:t>
            </a:r>
            <a:r>
              <a:rPr lang="zh-CN" altLang="en-US" sz="4400" b="1">
                <a:solidFill>
                  <a:srgbClr val="FF0000"/>
                </a:solidFill>
                <a:latin typeface="Times New Roman" pitchFamily="18" charset="0"/>
                <a:ea typeface="楷体_GB2312" pitchFamily="49" charset="-122"/>
              </a:rPr>
              <a:t>走上</a:t>
            </a:r>
            <a:r>
              <a:rPr lang="zh-CN" altLang="en-US" sz="4400" b="1">
                <a:latin typeface="Times New Roman" pitchFamily="18" charset="0"/>
                <a:ea typeface="楷体_GB2312" pitchFamily="49" charset="-122"/>
              </a:rPr>
              <a:t>资本主义道路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linds(horizontal)">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linds(horizontal)">
                                      <p:cBhvr>
                                        <p:cTn id="12" dur="500"/>
                                        <p:tgtEl>
                                          <p:spTgt spid="348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blinds(horizontal)">
                                      <p:cBhvr>
                                        <p:cTn id="17" dur="500"/>
                                        <p:tgtEl>
                                          <p:spTgt spid="348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22"/>
                                        </p:tgtEl>
                                        <p:attrNameLst>
                                          <p:attrName>style.visibility</p:attrName>
                                        </p:attrNameLst>
                                      </p:cBhvr>
                                      <p:to>
                                        <p:strVal val="visible"/>
                                      </p:to>
                                    </p:set>
                                    <p:animEffect transition="in" filter="blinds(horizontal)">
                                      <p:cBhvr>
                                        <p:cTn id="22" dur="500"/>
                                        <p:tgtEl>
                                          <p:spTgt spid="348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823"/>
                                        </p:tgtEl>
                                        <p:attrNameLst>
                                          <p:attrName>style.visibility</p:attrName>
                                        </p:attrNameLst>
                                      </p:cBhvr>
                                      <p:to>
                                        <p:strVal val="visible"/>
                                      </p:to>
                                    </p:set>
                                    <p:animEffect transition="in" filter="blinds(horizontal)">
                                      <p:cBhvr>
                                        <p:cTn id="27" dur="500"/>
                                        <p:tgtEl>
                                          <p:spTgt spid="348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824"/>
                                        </p:tgtEl>
                                        <p:attrNameLst>
                                          <p:attrName>style.visibility</p:attrName>
                                        </p:attrNameLst>
                                      </p:cBhvr>
                                      <p:to>
                                        <p:strVal val="visible"/>
                                      </p:to>
                                    </p:set>
                                    <p:animEffect transition="in" filter="blinds(horizontal)">
                                      <p:cBhvr>
                                        <p:cTn id="32"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autoUpdateAnimBg="0"/>
      <p:bldP spid="34820" grpId="0" animBg="1" autoUpdateAnimBg="0"/>
      <p:bldP spid="34821" grpId="0" autoUpdateAnimBg="0"/>
      <p:bldP spid="34822" grpId="0" animBg="1" autoUpdateAnimBg="0"/>
      <p:bldP spid="34823" grpId="0" animBg="1" autoUpdateAnimBg="0"/>
      <p:bldP spid="3482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ph idx="4294967295"/>
          </p:nvPr>
        </p:nvGraphicFramePr>
        <p:xfrm>
          <a:off x="167205" y="1046285"/>
          <a:ext cx="12024795" cy="5672525"/>
        </p:xfrm>
        <a:graphic>
          <a:graphicData uri="http://schemas.openxmlformats.org/drawingml/2006/table">
            <a:tbl>
              <a:tblPr/>
              <a:tblGrid>
                <a:gridCol w="1667734"/>
                <a:gridCol w="4675497"/>
                <a:gridCol w="5681564"/>
              </a:tblGrid>
              <a:tr h="7488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zh-CN" altLang="en-US" sz="2800" b="1" i="0" u="none" strike="noStrike" cap="none" normalizeH="0" baseline="0" dirty="0" smtClean="0">
                        <a:ln>
                          <a:noFill/>
                        </a:ln>
                        <a:solidFill>
                          <a:schemeClr val="tx1"/>
                        </a:solidFill>
                        <a:effectLst/>
                        <a:latin typeface="Verdana" pitchFamily="34" charset="0"/>
                        <a:ea typeface="宋体"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dirty="0" smtClean="0">
                          <a:ln>
                            <a:noFill/>
                          </a:ln>
                          <a:solidFill>
                            <a:srgbClr val="FF3300"/>
                          </a:solidFill>
                          <a:effectLst/>
                          <a:latin typeface="Verdana" pitchFamily="34" charset="0"/>
                          <a:ea typeface="宋体" charset="-122"/>
                        </a:rPr>
                        <a:t>明治维新</a:t>
                      </a:r>
                      <a:r>
                        <a:rPr kumimoji="0" lang="en-US" altLang="zh-CN" sz="2800" b="1" i="0" u="none" strike="noStrike" cap="none" normalizeH="0" baseline="0" dirty="0" smtClean="0">
                          <a:ln>
                            <a:noFill/>
                          </a:ln>
                          <a:solidFill>
                            <a:srgbClr val="FF3300"/>
                          </a:solidFill>
                          <a:effectLst/>
                          <a:latin typeface="Verdana" pitchFamily="34" charset="0"/>
                          <a:ea typeface="宋体" charset="-122"/>
                        </a:rPr>
                        <a:t>1868</a:t>
                      </a:r>
                      <a:endParaRPr kumimoji="0" lang="zh-CN" altLang="en-US" sz="2800" b="1" i="0" u="none" strike="noStrike" cap="none" normalizeH="0" baseline="0" dirty="0" smtClean="0">
                        <a:ln>
                          <a:noFill/>
                        </a:ln>
                        <a:solidFill>
                          <a:srgbClr val="FF3300"/>
                        </a:solidFill>
                        <a:effectLst/>
                        <a:latin typeface="Verdana" pitchFamily="34" charset="0"/>
                        <a:ea typeface="宋体"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dirty="0" smtClean="0">
                          <a:ln>
                            <a:noFill/>
                          </a:ln>
                          <a:solidFill>
                            <a:srgbClr val="FF3300"/>
                          </a:solidFill>
                          <a:effectLst/>
                          <a:latin typeface="Verdana" pitchFamily="34" charset="0"/>
                          <a:ea typeface="宋体" charset="-122"/>
                        </a:rPr>
                        <a:t>戊戌变法</a:t>
                      </a:r>
                      <a:r>
                        <a:rPr kumimoji="0" lang="en-US" altLang="zh-CN" sz="2800" b="1" i="0" u="none" strike="noStrike" cap="none" normalizeH="0" baseline="0" dirty="0" smtClean="0">
                          <a:ln>
                            <a:noFill/>
                          </a:ln>
                          <a:solidFill>
                            <a:srgbClr val="FF3300"/>
                          </a:solidFill>
                          <a:effectLst/>
                          <a:latin typeface="Verdana" pitchFamily="34" charset="0"/>
                          <a:ea typeface="宋体" charset="-122"/>
                        </a:rPr>
                        <a:t>1898</a:t>
                      </a:r>
                      <a:endParaRPr kumimoji="0" lang="zh-CN" altLang="en-US" sz="2800" b="1" i="0" u="none" strike="noStrike" cap="none" normalizeH="0" baseline="0" dirty="0" smtClean="0">
                        <a:ln>
                          <a:noFill/>
                        </a:ln>
                        <a:solidFill>
                          <a:srgbClr val="FF3300"/>
                        </a:solidFill>
                        <a:effectLst/>
                        <a:latin typeface="Verdana" pitchFamily="34" charset="0"/>
                        <a:ea typeface="宋体"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8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smtClean="0">
                          <a:ln>
                            <a:noFill/>
                          </a:ln>
                          <a:solidFill>
                            <a:srgbClr val="0000FF"/>
                          </a:solidFill>
                          <a:effectLst/>
                          <a:latin typeface="Verdana" pitchFamily="34" charset="0"/>
                          <a:ea typeface="宋体" charset="-122"/>
                        </a:rPr>
                        <a:t>主要</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smtClean="0">
                          <a:ln>
                            <a:noFill/>
                          </a:ln>
                          <a:solidFill>
                            <a:srgbClr val="0000FF"/>
                          </a:solidFill>
                          <a:effectLst/>
                          <a:latin typeface="Verdana" pitchFamily="34" charset="0"/>
                          <a:ea typeface="宋体" charset="-122"/>
                        </a:rPr>
                        <a:t>人物</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dirty="0" smtClean="0">
                          <a:ln>
                            <a:noFill/>
                          </a:ln>
                          <a:solidFill>
                            <a:srgbClr val="FF3300"/>
                          </a:solidFill>
                          <a:effectLst/>
                          <a:latin typeface="Verdana" pitchFamily="34" charset="0"/>
                          <a:ea typeface="宋体" charset="-122"/>
                        </a:rPr>
                        <a:t>明治天皇</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smtClean="0">
                          <a:ln>
                            <a:noFill/>
                          </a:ln>
                          <a:solidFill>
                            <a:srgbClr val="FF3300"/>
                          </a:solidFill>
                          <a:effectLst/>
                          <a:latin typeface="Verdana" pitchFamily="34" charset="0"/>
                          <a:ea typeface="宋体" charset="-122"/>
                        </a:rPr>
                        <a:t>光绪帝、康有为、梁启超</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3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smtClean="0">
                          <a:ln>
                            <a:noFill/>
                          </a:ln>
                          <a:solidFill>
                            <a:srgbClr val="0000FF"/>
                          </a:solidFill>
                          <a:effectLst/>
                          <a:latin typeface="Verdana" pitchFamily="34" charset="0"/>
                          <a:ea typeface="宋体" charset="-122"/>
                        </a:rPr>
                        <a:t>性质</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dirty="0" smtClean="0">
                          <a:ln>
                            <a:noFill/>
                          </a:ln>
                          <a:solidFill>
                            <a:srgbClr val="FF3300"/>
                          </a:solidFill>
                          <a:effectLst/>
                          <a:latin typeface="Verdana" pitchFamily="34" charset="0"/>
                          <a:ea typeface="宋体" charset="-122"/>
                        </a:rPr>
                        <a:t>都是资产阶级改革</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6105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smtClean="0">
                          <a:ln>
                            <a:noFill/>
                          </a:ln>
                          <a:solidFill>
                            <a:srgbClr val="0000FF"/>
                          </a:solidFill>
                          <a:effectLst/>
                          <a:latin typeface="Verdana" pitchFamily="34" charset="0"/>
                          <a:ea typeface="宋体" charset="-122"/>
                        </a:rPr>
                        <a:t>方式</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smtClean="0">
                          <a:ln>
                            <a:noFill/>
                          </a:ln>
                          <a:solidFill>
                            <a:srgbClr val="FF3300"/>
                          </a:solidFill>
                          <a:effectLst/>
                          <a:latin typeface="Verdana" pitchFamily="34" charset="0"/>
                          <a:ea typeface="宋体" charset="-122"/>
                        </a:rPr>
                        <a:t>都是自上而下的改革</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6868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smtClean="0">
                          <a:ln>
                            <a:noFill/>
                          </a:ln>
                          <a:solidFill>
                            <a:srgbClr val="0000FF"/>
                          </a:solidFill>
                          <a:effectLst/>
                          <a:latin typeface="Verdana" pitchFamily="34" charset="0"/>
                          <a:ea typeface="宋体" charset="-122"/>
                        </a:rPr>
                        <a:t>结果</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smtClean="0">
                          <a:ln>
                            <a:noFill/>
                          </a:ln>
                          <a:solidFill>
                            <a:srgbClr val="FF3300"/>
                          </a:solidFill>
                          <a:effectLst/>
                          <a:latin typeface="Verdana" pitchFamily="34" charset="0"/>
                          <a:ea typeface="宋体" charset="-122"/>
                        </a:rPr>
                        <a:t>成功</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dirty="0" smtClean="0">
                          <a:ln>
                            <a:noFill/>
                          </a:ln>
                          <a:solidFill>
                            <a:srgbClr val="FF3300"/>
                          </a:solidFill>
                          <a:effectLst/>
                          <a:latin typeface="Verdana" pitchFamily="34" charset="0"/>
                          <a:ea typeface="宋体" charset="-122"/>
                        </a:rPr>
                        <a:t>失败</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10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smtClean="0">
                          <a:ln>
                            <a:noFill/>
                          </a:ln>
                          <a:solidFill>
                            <a:srgbClr val="0000FF"/>
                          </a:solidFill>
                          <a:effectLst/>
                          <a:latin typeface="Verdana" pitchFamily="34" charset="0"/>
                          <a:ea typeface="宋体" charset="-122"/>
                        </a:rPr>
                        <a:t>原因</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smtClean="0">
                          <a:ln>
                            <a:noFill/>
                          </a:ln>
                          <a:solidFill>
                            <a:srgbClr val="FF3300"/>
                          </a:solidFill>
                          <a:effectLst/>
                          <a:latin typeface="Verdana" pitchFamily="34" charset="0"/>
                          <a:ea typeface="宋体" charset="-122"/>
                        </a:rPr>
                        <a:t>倒幕派推翻幕府统治后，手中握有实权，得到人民的拥护。</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dirty="0" smtClean="0">
                          <a:ln>
                            <a:noFill/>
                          </a:ln>
                          <a:solidFill>
                            <a:srgbClr val="FF3300"/>
                          </a:solidFill>
                          <a:effectLst/>
                          <a:latin typeface="Verdana" pitchFamily="34" charset="0"/>
                          <a:ea typeface="宋体" charset="-122"/>
                        </a:rPr>
                        <a:t>维新派依靠没有实权的皇帝，不敢发动群众，仅以有资产阶级倾向的士大夫知识分子为核心。没有基地，也无兵权和财权。</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矩形 2"/>
          <p:cNvSpPr/>
          <p:nvPr/>
        </p:nvSpPr>
        <p:spPr>
          <a:xfrm>
            <a:off x="1222131" y="327397"/>
            <a:ext cx="3780692" cy="584775"/>
          </a:xfrm>
          <a:prstGeom prst="rect">
            <a:avLst/>
          </a:prstGeom>
        </p:spPr>
        <p:txBody>
          <a:bodyPr wrap="square">
            <a:spAutoFit/>
          </a:bodyPr>
          <a:lstStyle/>
          <a:p>
            <a:pPr lvl="0" fontAlgn="base">
              <a:spcBef>
                <a:spcPct val="20000"/>
              </a:spcBef>
              <a:spcAft>
                <a:spcPct val="0"/>
              </a:spcAft>
              <a:buClr>
                <a:schemeClr val="hlink"/>
              </a:buClr>
              <a:buSzPct val="70000"/>
            </a:pPr>
            <a:r>
              <a:rPr lang="zh-CN" altLang="en-US" sz="3200" b="1" dirty="0" smtClean="0">
                <a:solidFill>
                  <a:srgbClr val="FF3300"/>
                </a:solidFill>
                <a:latin typeface="Verdana" pitchFamily="34" charset="0"/>
                <a:ea typeface="宋体" charset="-122"/>
              </a:rPr>
              <a:t>明治维新</a:t>
            </a:r>
            <a:r>
              <a:rPr lang="en-US" altLang="zh-CN" sz="3200" b="1" dirty="0" smtClean="0">
                <a:solidFill>
                  <a:srgbClr val="FF3300"/>
                </a:solidFill>
                <a:latin typeface="Verdana" pitchFamily="34" charset="0"/>
                <a:ea typeface="宋体" charset="-122"/>
              </a:rPr>
              <a:t>1868</a:t>
            </a:r>
            <a:endParaRPr lang="zh-CN" altLang="en-US" sz="3200" b="1" dirty="0" smtClean="0">
              <a:solidFill>
                <a:srgbClr val="FF3300"/>
              </a:solidFill>
              <a:latin typeface="Verdana" pitchFamily="34" charset="0"/>
              <a:ea typeface="宋体" charset="-122"/>
            </a:endParaRPr>
          </a:p>
        </p:txBody>
      </p:sp>
      <p:sp>
        <p:nvSpPr>
          <p:cNvPr id="4" name="矩形 3"/>
          <p:cNvSpPr/>
          <p:nvPr/>
        </p:nvSpPr>
        <p:spPr>
          <a:xfrm>
            <a:off x="7657803" y="231035"/>
            <a:ext cx="2999539" cy="584775"/>
          </a:xfrm>
          <a:prstGeom prst="rect">
            <a:avLst/>
          </a:prstGeom>
        </p:spPr>
        <p:txBody>
          <a:bodyPr wrap="none">
            <a:spAutoFit/>
          </a:bodyPr>
          <a:lstStyle/>
          <a:p>
            <a:pPr lvl="0" fontAlgn="base">
              <a:spcBef>
                <a:spcPct val="20000"/>
              </a:spcBef>
              <a:spcAft>
                <a:spcPct val="0"/>
              </a:spcAft>
              <a:buClr>
                <a:schemeClr val="hlink"/>
              </a:buClr>
              <a:buSzPct val="70000"/>
            </a:pPr>
            <a:r>
              <a:rPr lang="zh-CN" altLang="en-US" sz="3200" b="1" dirty="0" smtClean="0">
                <a:solidFill>
                  <a:srgbClr val="FF3300"/>
                </a:solidFill>
                <a:latin typeface="Verdana" pitchFamily="34" charset="0"/>
                <a:ea typeface="宋体" charset="-122"/>
              </a:rPr>
              <a:t>戊戌变法</a:t>
            </a:r>
            <a:r>
              <a:rPr lang="en-US" altLang="zh-CN" sz="3200" b="1" dirty="0" smtClean="0">
                <a:solidFill>
                  <a:srgbClr val="FF3300"/>
                </a:solidFill>
                <a:latin typeface="Verdana" pitchFamily="34" charset="0"/>
                <a:ea typeface="宋体" charset="-122"/>
              </a:rPr>
              <a:t>1898</a:t>
            </a:r>
            <a:endParaRPr lang="zh-CN" altLang="en-US" sz="3200" b="1" dirty="0" smtClean="0">
              <a:solidFill>
                <a:srgbClr val="FF3300"/>
              </a:solidFill>
              <a:latin typeface="Verdana" pitchFamily="34" charset="0"/>
              <a:ea typeface="宋体" charset="-122"/>
            </a:endParaRPr>
          </a:p>
        </p:txBody>
      </p:sp>
      <p:sp>
        <p:nvSpPr>
          <p:cNvPr id="5" name="矩形 4"/>
          <p:cNvSpPr/>
          <p:nvPr/>
        </p:nvSpPr>
        <p:spPr>
          <a:xfrm>
            <a:off x="5679970" y="105508"/>
            <a:ext cx="9150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VS</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5"/>
          <p:cNvSpPr>
            <a:spLocks noChangeArrowheads="1" noChangeShapeType="1" noTextEdit="1"/>
          </p:cNvSpPr>
          <p:nvPr/>
        </p:nvSpPr>
        <p:spPr bwMode="auto">
          <a:xfrm>
            <a:off x="3695701" y="188913"/>
            <a:ext cx="3839633" cy="863600"/>
          </a:xfrm>
          <a:prstGeom prst="rect">
            <a:avLst/>
          </a:prstGeom>
        </p:spPr>
        <p:txBody>
          <a:bodyPr wrap="none" fromWordArt="1">
            <a:prstTxWarp prst="textPlain">
              <a:avLst>
                <a:gd name="adj" fmla="val 50000"/>
              </a:avLst>
            </a:prstTxWarp>
          </a:bodyPr>
          <a:lstStyle/>
          <a:p>
            <a:pPr algn="ctr"/>
            <a:r>
              <a:rPr lang="zh-CN" altLang="en-US" sz="3600" b="1" kern="10">
                <a:ln w="19050">
                  <a:solidFill>
                    <a:srgbClr val="99CCFF"/>
                  </a:solidFill>
                  <a:round/>
                  <a:headEnd/>
                  <a:tailEnd/>
                </a:ln>
                <a:solidFill>
                  <a:srgbClr val="0066CC"/>
                </a:solidFill>
                <a:effectLst>
                  <a:outerShdw dist="35921" dir="2700000" algn="ctr" rotWithShape="0">
                    <a:srgbClr val="990000"/>
                  </a:outerShdw>
                </a:effectLst>
                <a:latin typeface="黑体"/>
                <a:ea typeface="黑体"/>
              </a:rPr>
              <a:t>学史明智</a:t>
            </a:r>
          </a:p>
        </p:txBody>
      </p:sp>
      <p:sp>
        <p:nvSpPr>
          <p:cNvPr id="59395" name="TextBox 4"/>
          <p:cNvSpPr txBox="1">
            <a:spLocks noChangeArrowheads="1"/>
          </p:cNvSpPr>
          <p:nvPr/>
        </p:nvSpPr>
        <p:spPr bwMode="auto">
          <a:xfrm>
            <a:off x="0" y="1196976"/>
            <a:ext cx="12192000" cy="830263"/>
          </a:xfrm>
          <a:prstGeom prst="rect">
            <a:avLst/>
          </a:prstGeom>
          <a:noFill/>
          <a:ln w="9525">
            <a:noFill/>
            <a:miter lim="800000"/>
            <a:headEnd/>
            <a:tailEnd/>
          </a:ln>
        </p:spPr>
        <p:txBody>
          <a:bodyPr>
            <a:spAutoFit/>
          </a:bodyPr>
          <a:lstStyle/>
          <a:p>
            <a:r>
              <a:rPr lang="zh-CN" altLang="en-US" sz="2400" b="1">
                <a:latin typeface="Times New Roman" pitchFamily="18" charset="0"/>
                <a:ea typeface="宋体" pitchFamily="2" charset="-122"/>
              </a:rPr>
              <a:t>材料一：</a:t>
            </a:r>
            <a:r>
              <a:rPr lang="zh-CN" altLang="en-US" sz="2400" b="1">
                <a:solidFill>
                  <a:srgbClr val="FF0000"/>
                </a:solidFill>
                <a:latin typeface="Times New Roman" pitchFamily="18" charset="0"/>
                <a:ea typeface="宋体" pitchFamily="2" charset="-122"/>
              </a:rPr>
              <a:t>明治维新后，</a:t>
            </a:r>
            <a:r>
              <a:rPr lang="zh-CN" altLang="en-US" sz="2400" b="1">
                <a:latin typeface="Times New Roman" pitchFamily="18" charset="0"/>
                <a:ea typeface="宋体" pitchFamily="2" charset="-122"/>
              </a:rPr>
              <a:t>日本成功摆脱了沦为殖民地的民族危机，走上了发展资本主义的道路，并逐步</a:t>
            </a:r>
            <a:r>
              <a:rPr lang="zh-CN" altLang="en-US" sz="2400" b="1">
                <a:solidFill>
                  <a:srgbClr val="FF0000"/>
                </a:solidFill>
                <a:latin typeface="Times New Roman" pitchFamily="18" charset="0"/>
                <a:ea typeface="宋体" pitchFamily="2" charset="-122"/>
              </a:rPr>
              <a:t>跻身</a:t>
            </a:r>
            <a:r>
              <a:rPr lang="zh-CN" altLang="en-US" sz="2400" b="1">
                <a:latin typeface="Times New Roman" pitchFamily="18" charset="0"/>
                <a:ea typeface="宋体" pitchFamily="2" charset="-122"/>
              </a:rPr>
              <a:t>资本主义</a:t>
            </a:r>
            <a:r>
              <a:rPr lang="zh-CN" altLang="en-US" sz="2400" b="1">
                <a:solidFill>
                  <a:srgbClr val="FF0000"/>
                </a:solidFill>
                <a:latin typeface="Times New Roman" pitchFamily="18" charset="0"/>
                <a:ea typeface="宋体" pitchFamily="2" charset="-122"/>
              </a:rPr>
              <a:t>强国</a:t>
            </a:r>
            <a:r>
              <a:rPr lang="zh-CN" altLang="en-US" sz="2400" b="1">
                <a:latin typeface="Times New Roman" pitchFamily="18" charset="0"/>
                <a:ea typeface="宋体" pitchFamily="2" charset="-122"/>
              </a:rPr>
              <a:t>。</a:t>
            </a:r>
          </a:p>
        </p:txBody>
      </p:sp>
      <p:sp>
        <p:nvSpPr>
          <p:cNvPr id="59396" name="TextBox 5"/>
          <p:cNvSpPr txBox="1">
            <a:spLocks noChangeArrowheads="1"/>
          </p:cNvSpPr>
          <p:nvPr/>
        </p:nvSpPr>
        <p:spPr bwMode="auto">
          <a:xfrm>
            <a:off x="0" y="2781300"/>
            <a:ext cx="12192000" cy="1200329"/>
          </a:xfrm>
          <a:prstGeom prst="rect">
            <a:avLst/>
          </a:prstGeom>
          <a:noFill/>
          <a:ln w="9525">
            <a:noFill/>
            <a:miter lim="800000"/>
            <a:headEnd/>
            <a:tailEnd/>
          </a:ln>
        </p:spPr>
        <p:txBody>
          <a:bodyPr>
            <a:spAutoFit/>
          </a:bodyPr>
          <a:lstStyle/>
          <a:p>
            <a:r>
              <a:rPr lang="zh-CN" altLang="en-US" sz="2400" b="1">
                <a:latin typeface="Times New Roman" pitchFamily="18" charset="0"/>
                <a:ea typeface="宋体" pitchFamily="2" charset="-122"/>
              </a:rPr>
              <a:t>材料二：日本有“心灵紧闭”但“眼观八方”的特征。在国弱时，他们卑谦地对外点头哈腰，默默</a:t>
            </a:r>
            <a:r>
              <a:rPr lang="zh-CN" altLang="en-US" sz="2400" b="1">
                <a:solidFill>
                  <a:srgbClr val="FF0000"/>
                </a:solidFill>
                <a:latin typeface="Times New Roman" pitchFamily="18" charset="0"/>
                <a:ea typeface="宋体" pitchFamily="2" charset="-122"/>
              </a:rPr>
              <a:t>拿来先进才智</a:t>
            </a:r>
            <a:r>
              <a:rPr lang="zh-CN" altLang="en-US" sz="2400" b="1">
                <a:latin typeface="Times New Roman" pitchFamily="18" charset="0"/>
                <a:ea typeface="宋体" pitchFamily="2" charset="-122"/>
              </a:rPr>
              <a:t>，然后悄悄地在作坊里加班加点地</a:t>
            </a:r>
            <a:r>
              <a:rPr lang="zh-CN" altLang="en-US" sz="2400" b="1">
                <a:solidFill>
                  <a:srgbClr val="FF0000"/>
                </a:solidFill>
                <a:latin typeface="Times New Roman" pitchFamily="18" charset="0"/>
                <a:ea typeface="宋体" pitchFamily="2" charset="-122"/>
              </a:rPr>
              <a:t>消化</a:t>
            </a:r>
            <a:r>
              <a:rPr lang="zh-CN" altLang="en-US" sz="2400" b="1">
                <a:latin typeface="Times New Roman" pitchFamily="18" charset="0"/>
                <a:ea typeface="宋体" pitchFamily="2" charset="-122"/>
              </a:rPr>
              <a:t>，乃至</a:t>
            </a:r>
            <a:r>
              <a:rPr lang="zh-CN" altLang="en-US" sz="2400" b="1">
                <a:solidFill>
                  <a:srgbClr val="FF0000"/>
                </a:solidFill>
                <a:latin typeface="Times New Roman" pitchFamily="18" charset="0"/>
                <a:ea typeface="宋体" pitchFamily="2" charset="-122"/>
              </a:rPr>
              <a:t>超越</a:t>
            </a:r>
            <a:r>
              <a:rPr lang="zh-CN" altLang="en-US" sz="2400" b="1">
                <a:latin typeface="Times New Roman" pitchFamily="18" charset="0"/>
                <a:ea typeface="宋体" pitchFamily="2" charset="-122"/>
              </a:rPr>
              <a:t>。</a:t>
            </a:r>
            <a:br>
              <a:rPr lang="zh-CN" altLang="en-US" sz="2400" b="1">
                <a:latin typeface="Times New Roman" pitchFamily="18" charset="0"/>
                <a:ea typeface="宋体" pitchFamily="2" charset="-122"/>
              </a:rPr>
            </a:br>
            <a:r>
              <a:rPr lang="zh-CN" altLang="en-US" sz="2400" b="1">
                <a:latin typeface="Times New Roman" pitchFamily="18" charset="0"/>
                <a:ea typeface="宋体" pitchFamily="2" charset="-122"/>
              </a:rPr>
              <a:t>                                                 </a:t>
            </a:r>
            <a:r>
              <a:rPr lang="en-US" altLang="zh-CN" sz="2400" b="1">
                <a:latin typeface="Times New Roman" pitchFamily="18" charset="0"/>
                <a:ea typeface="宋体" pitchFamily="2" charset="-122"/>
              </a:rPr>
              <a:t>——</a:t>
            </a:r>
            <a:r>
              <a:rPr lang="zh-CN" altLang="en-US" sz="2400" b="1">
                <a:latin typeface="Times New Roman" pitchFamily="18" charset="0"/>
                <a:ea typeface="宋体" pitchFamily="2" charset="-122"/>
              </a:rPr>
              <a:t>摘自陈冰</a:t>
            </a:r>
            <a:r>
              <a:rPr lang="en-US" altLang="zh-CN" sz="2400" b="1">
                <a:latin typeface="Times New Roman" pitchFamily="18" charset="0"/>
                <a:ea typeface="宋体" pitchFamily="2" charset="-122"/>
              </a:rPr>
              <a:t>《</a:t>
            </a:r>
            <a:r>
              <a:rPr lang="zh-CN" altLang="en-US" sz="2400" b="1">
                <a:latin typeface="Times New Roman" pitchFamily="18" charset="0"/>
                <a:ea typeface="宋体" pitchFamily="2" charset="-122"/>
              </a:rPr>
              <a:t>作坊里的日本</a:t>
            </a:r>
            <a:r>
              <a:rPr lang="en-US" altLang="zh-CN" sz="2400" b="1">
                <a:latin typeface="Times New Roman" pitchFamily="18" charset="0"/>
                <a:ea typeface="宋体" pitchFamily="2" charset="-122"/>
              </a:rPr>
              <a:t>》</a:t>
            </a:r>
            <a:endParaRPr lang="zh-CN" altLang="en-US" sz="2400" b="1">
              <a:latin typeface="Times New Roman" pitchFamily="18" charset="0"/>
              <a:ea typeface="宋体" pitchFamily="2" charset="-122"/>
            </a:endParaRPr>
          </a:p>
        </p:txBody>
      </p:sp>
      <p:sp>
        <p:nvSpPr>
          <p:cNvPr id="59397" name="TextBox 7"/>
          <p:cNvSpPr txBox="1">
            <a:spLocks noChangeArrowheads="1"/>
          </p:cNvSpPr>
          <p:nvPr/>
        </p:nvSpPr>
        <p:spPr bwMode="auto">
          <a:xfrm>
            <a:off x="0" y="5157788"/>
            <a:ext cx="12192000" cy="830997"/>
          </a:xfrm>
          <a:prstGeom prst="rect">
            <a:avLst/>
          </a:prstGeom>
          <a:noFill/>
          <a:ln w="9525">
            <a:noFill/>
            <a:miter lim="800000"/>
            <a:headEnd/>
            <a:tailEnd/>
          </a:ln>
        </p:spPr>
        <p:txBody>
          <a:bodyPr>
            <a:spAutoFit/>
          </a:bodyPr>
          <a:lstStyle/>
          <a:p>
            <a:r>
              <a:rPr lang="zh-CN" altLang="en-US" sz="2400" b="1">
                <a:latin typeface="Times New Roman" pitchFamily="18" charset="0"/>
                <a:ea typeface="宋体" pitchFamily="2" charset="-122"/>
              </a:rPr>
              <a:t>材料三：明治维新中，日本大力引进西方先进</a:t>
            </a:r>
            <a:r>
              <a:rPr lang="zh-CN" altLang="en-US" sz="2400" b="1">
                <a:solidFill>
                  <a:srgbClr val="FF0000"/>
                </a:solidFill>
                <a:latin typeface="Times New Roman" pitchFamily="18" charset="0"/>
                <a:ea typeface="宋体" pitchFamily="2" charset="-122"/>
              </a:rPr>
              <a:t>技术</a:t>
            </a:r>
            <a:r>
              <a:rPr lang="zh-CN" altLang="en-US" sz="2400" b="1">
                <a:latin typeface="Times New Roman" pitchFamily="18" charset="0"/>
                <a:ea typeface="宋体" pitchFamily="2" charset="-122"/>
              </a:rPr>
              <a:t>，积极钻研，并全面推行</a:t>
            </a:r>
            <a:r>
              <a:rPr lang="zh-CN" altLang="en-US" sz="2400" b="1">
                <a:solidFill>
                  <a:srgbClr val="FF0000"/>
                </a:solidFill>
                <a:latin typeface="Times New Roman" pitchFamily="18" charset="0"/>
                <a:ea typeface="宋体" pitchFamily="2" charset="-122"/>
              </a:rPr>
              <a:t>义务教育</a:t>
            </a:r>
            <a:r>
              <a:rPr lang="zh-CN" altLang="en-US" sz="2400" b="1">
                <a:latin typeface="Times New Roman" pitchFamily="18" charset="0"/>
                <a:ea typeface="宋体" pitchFamily="2" charset="-122"/>
              </a:rPr>
              <a:t>，使国家</a:t>
            </a:r>
            <a:r>
              <a:rPr lang="zh-CN" altLang="en-US" sz="2400" b="1">
                <a:solidFill>
                  <a:srgbClr val="FF0000"/>
                </a:solidFill>
                <a:latin typeface="Times New Roman" pitchFamily="18" charset="0"/>
                <a:ea typeface="宋体" pitchFamily="2" charset="-122"/>
              </a:rPr>
              <a:t>科技、文化水平飞速发展</a:t>
            </a:r>
            <a:r>
              <a:rPr lang="zh-CN" altLang="en-US" sz="2400" b="1">
                <a:latin typeface="Times New Roman" pitchFamily="18" charset="0"/>
                <a:ea typeface="宋体" pitchFamily="2" charset="-122"/>
              </a:rPr>
              <a:t>，逐步赶超世界先进水平。</a:t>
            </a:r>
          </a:p>
        </p:txBody>
      </p:sp>
      <p:sp>
        <p:nvSpPr>
          <p:cNvPr id="35846" name="Text Box 3"/>
          <p:cNvSpPr txBox="1">
            <a:spLocks noChangeArrowheads="1"/>
          </p:cNvSpPr>
          <p:nvPr/>
        </p:nvSpPr>
        <p:spPr bwMode="auto">
          <a:xfrm>
            <a:off x="624418" y="2133600"/>
            <a:ext cx="8119530" cy="523220"/>
          </a:xfrm>
          <a:prstGeom prst="rect">
            <a:avLst/>
          </a:prstGeom>
          <a:solidFill>
            <a:schemeClr val="bg1"/>
          </a:solidFill>
          <a:ln w="28575">
            <a:solidFill>
              <a:srgbClr val="FF0000"/>
            </a:solidFill>
            <a:miter lim="800000"/>
            <a:headEnd/>
            <a:tailEnd/>
          </a:ln>
        </p:spPr>
        <p:txBody>
          <a:bodyPr wrap="none">
            <a:spAutoFit/>
          </a:bodyPr>
          <a:lstStyle/>
          <a:p>
            <a:r>
              <a:rPr lang="zh-CN" altLang="en-US" sz="2800" b="1">
                <a:solidFill>
                  <a:schemeClr val="accent2"/>
                </a:solidFill>
                <a:latin typeface="华文新魏" pitchFamily="2" charset="-122"/>
                <a:ea typeface="宋体" pitchFamily="2" charset="-122"/>
              </a:rPr>
              <a:t>顺应时代的改革推动社会发展（改革是强国之路）</a:t>
            </a:r>
          </a:p>
        </p:txBody>
      </p:sp>
      <p:sp>
        <p:nvSpPr>
          <p:cNvPr id="35847" name="Text Box 2"/>
          <p:cNvSpPr txBox="1">
            <a:spLocks noChangeArrowheads="1"/>
          </p:cNvSpPr>
          <p:nvPr/>
        </p:nvSpPr>
        <p:spPr bwMode="auto">
          <a:xfrm>
            <a:off x="814917" y="4437064"/>
            <a:ext cx="11089216" cy="523220"/>
          </a:xfrm>
          <a:prstGeom prst="rect">
            <a:avLst/>
          </a:prstGeom>
          <a:solidFill>
            <a:schemeClr val="bg1"/>
          </a:solidFill>
          <a:ln w="28575">
            <a:solidFill>
              <a:srgbClr val="FF0000"/>
            </a:solidFill>
            <a:miter lim="800000"/>
            <a:headEnd/>
            <a:tailEnd/>
          </a:ln>
        </p:spPr>
        <p:txBody>
          <a:bodyPr>
            <a:spAutoFit/>
          </a:bodyPr>
          <a:lstStyle/>
          <a:p>
            <a:r>
              <a:rPr lang="zh-CN" altLang="en-US" sz="2800" b="1">
                <a:solidFill>
                  <a:schemeClr val="accent2"/>
                </a:solidFill>
                <a:latin typeface="华文新魏" pitchFamily="2" charset="-122"/>
                <a:ea typeface="宋体" pitchFamily="2" charset="-122"/>
              </a:rPr>
              <a:t>要善于学习外国先进的文化</a:t>
            </a:r>
            <a:r>
              <a:rPr lang="en-US" altLang="zh-CN" sz="2800" b="1">
                <a:solidFill>
                  <a:schemeClr val="accent2"/>
                </a:solidFill>
                <a:latin typeface="华文新魏" pitchFamily="2" charset="-122"/>
                <a:ea typeface="宋体" pitchFamily="2" charset="-122"/>
              </a:rPr>
              <a:t>,</a:t>
            </a:r>
            <a:r>
              <a:rPr lang="zh-CN" altLang="en-US" sz="2800" b="1">
                <a:solidFill>
                  <a:schemeClr val="accent2"/>
                </a:solidFill>
                <a:latin typeface="华文新魏" pitchFamily="2" charset="-122"/>
                <a:ea typeface="宋体" pitchFamily="2" charset="-122"/>
              </a:rPr>
              <a:t>取其精华，弃其糟粕。</a:t>
            </a:r>
          </a:p>
        </p:txBody>
      </p:sp>
      <p:sp>
        <p:nvSpPr>
          <p:cNvPr id="35848" name="Text Box 4"/>
          <p:cNvSpPr txBox="1">
            <a:spLocks noChangeArrowheads="1"/>
          </p:cNvSpPr>
          <p:nvPr/>
        </p:nvSpPr>
        <p:spPr bwMode="auto">
          <a:xfrm>
            <a:off x="2639485" y="6092826"/>
            <a:ext cx="7393516" cy="523220"/>
          </a:xfrm>
          <a:prstGeom prst="rect">
            <a:avLst/>
          </a:prstGeom>
          <a:solidFill>
            <a:schemeClr val="bg1"/>
          </a:solidFill>
          <a:ln w="38100">
            <a:solidFill>
              <a:srgbClr val="FF0000"/>
            </a:solidFill>
            <a:miter lim="800000"/>
            <a:headEnd/>
            <a:tailEnd/>
          </a:ln>
        </p:spPr>
        <p:txBody>
          <a:bodyPr>
            <a:spAutoFit/>
          </a:bodyPr>
          <a:lstStyle/>
          <a:p>
            <a:r>
              <a:rPr lang="zh-CN" altLang="en-US" sz="2800" b="1" dirty="0">
                <a:solidFill>
                  <a:schemeClr val="accent2"/>
                </a:solidFill>
                <a:latin typeface="华文新魏" pitchFamily="2" charset="-122"/>
                <a:ea typeface="宋体" pitchFamily="2" charset="-122"/>
              </a:rPr>
              <a:t>要坚持科教兴国，人才强国战略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blinds(horizontal)">
                                      <p:cBhvr>
                                        <p:cTn id="7" dur="500"/>
                                        <p:tgtEl>
                                          <p:spTgt spid="358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blinds(horizontal)">
                                      <p:cBhvr>
                                        <p:cTn id="12" dur="500"/>
                                        <p:tgtEl>
                                          <p:spTgt spid="358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8"/>
                                        </p:tgtEl>
                                        <p:attrNameLst>
                                          <p:attrName>style.visibility</p:attrName>
                                        </p:attrNameLst>
                                      </p:cBhvr>
                                      <p:to>
                                        <p:strVal val="visible"/>
                                      </p:to>
                                    </p:set>
                                    <p:animEffect transition="in" filter="blinds(horizontal)">
                                      <p:cBhvr>
                                        <p:cTn id="17"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autoUpdateAnimBg="0"/>
      <p:bldP spid="35847" grpId="0" animBg="1" autoUpdateAnimBg="0"/>
      <p:bldP spid="3584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Untitled-7"/>
          <p:cNvPicPr>
            <a:picLocks noChangeAspect="1" noChangeArrowheads="1"/>
          </p:cNvPicPr>
          <p:nvPr/>
        </p:nvPicPr>
        <p:blipFill>
          <a:blip r:embed="rId2" cstate="print"/>
          <a:srcRect/>
          <a:stretch>
            <a:fillRect/>
          </a:stretch>
        </p:blipFill>
        <p:spPr bwMode="auto">
          <a:xfrm>
            <a:off x="0" y="0"/>
            <a:ext cx="12192000" cy="615950"/>
          </a:xfrm>
          <a:prstGeom prst="rect">
            <a:avLst/>
          </a:prstGeom>
          <a:noFill/>
          <a:ln w="9525">
            <a:noFill/>
            <a:miter lim="800000"/>
            <a:headEnd/>
            <a:tailEnd/>
          </a:ln>
        </p:spPr>
      </p:pic>
      <p:pic>
        <p:nvPicPr>
          <p:cNvPr id="28675" name="Picture 3" descr="Untitled-24"/>
          <p:cNvPicPr>
            <a:picLocks noChangeAspect="1" noChangeArrowheads="1"/>
          </p:cNvPicPr>
          <p:nvPr/>
        </p:nvPicPr>
        <p:blipFill>
          <a:blip r:embed="rId3" cstate="print"/>
          <a:srcRect/>
          <a:stretch>
            <a:fillRect/>
          </a:stretch>
        </p:blipFill>
        <p:spPr bwMode="auto">
          <a:xfrm>
            <a:off x="10881784" y="44450"/>
            <a:ext cx="1083733" cy="514350"/>
          </a:xfrm>
          <a:prstGeom prst="rect">
            <a:avLst/>
          </a:prstGeom>
          <a:noFill/>
          <a:ln w="9525">
            <a:noFill/>
            <a:miter lim="800000"/>
            <a:headEnd/>
            <a:tailEnd/>
          </a:ln>
        </p:spPr>
      </p:pic>
      <p:sp>
        <p:nvSpPr>
          <p:cNvPr id="28676" name="Rectangle 4"/>
          <p:cNvSpPr>
            <a:spLocks noGrp="1" noChangeArrowheads="1"/>
          </p:cNvSpPr>
          <p:nvPr>
            <p:ph type="title"/>
          </p:nvPr>
        </p:nvSpPr>
        <p:spPr>
          <a:xfrm>
            <a:off x="794238" y="-219807"/>
            <a:ext cx="10515600" cy="1325563"/>
          </a:xfrm>
        </p:spPr>
        <p:txBody>
          <a:bodyPr/>
          <a:lstStyle/>
          <a:p>
            <a:pPr algn="ctr"/>
            <a:r>
              <a:rPr lang="zh-CN" altLang="en-US" sz="4000" b="1" dirty="0">
                <a:solidFill>
                  <a:srgbClr val="FF0000"/>
                </a:solidFill>
                <a:ea typeface="楷体_GB2312" charset="-122"/>
              </a:rPr>
              <a:t>知识清单</a:t>
            </a:r>
          </a:p>
        </p:txBody>
      </p:sp>
      <p:sp>
        <p:nvSpPr>
          <p:cNvPr id="28677" name="Rectangle 5"/>
          <p:cNvSpPr>
            <a:spLocks noGrp="1" noChangeArrowheads="1"/>
          </p:cNvSpPr>
          <p:nvPr>
            <p:ph type="body" idx="1"/>
          </p:nvPr>
        </p:nvSpPr>
        <p:spPr>
          <a:xfrm>
            <a:off x="207942" y="717389"/>
            <a:ext cx="11808884" cy="5903912"/>
          </a:xfrm>
          <a:solidFill>
            <a:schemeClr val="bg1">
              <a:alpha val="75000"/>
            </a:schemeClr>
          </a:solidFill>
        </p:spPr>
        <p:txBody>
          <a:bodyPr lIns="90170" tIns="46990" rIns="90170" bIns="46990">
            <a:normAutofit fontScale="92500" lnSpcReduction="20000"/>
          </a:bodyPr>
          <a:lstStyle/>
          <a:p>
            <a:pPr>
              <a:lnSpc>
                <a:spcPct val="150000"/>
              </a:lnSpc>
            </a:pPr>
            <a:r>
              <a:rPr lang="zh-CN" altLang="en-US" b="1" noProof="1">
                <a:latin typeface="楷体_GB2312" charset="-122"/>
                <a:ea typeface="楷体_GB2312" charset="-122"/>
              </a:rPr>
              <a:t>1、明治维新的背景（原因）：①日本幕府的封建统治阻碍了资本主义发展</a:t>
            </a:r>
            <a:r>
              <a:rPr lang="zh-CN" altLang="en-US" b="1" noProof="1" smtClean="0">
                <a:latin typeface="楷体_GB2312" charset="-122"/>
                <a:ea typeface="楷体_GB2312" charset="-122"/>
              </a:rPr>
              <a:t>；</a:t>
            </a:r>
            <a:endParaRPr lang="en-US" altLang="zh-CN" b="1" noProof="1" smtClean="0">
              <a:latin typeface="楷体_GB2312" charset="-122"/>
              <a:ea typeface="楷体_GB2312" charset="-122"/>
            </a:endParaRPr>
          </a:p>
          <a:p>
            <a:pPr>
              <a:lnSpc>
                <a:spcPct val="150000"/>
              </a:lnSpc>
            </a:pPr>
            <a:r>
              <a:rPr lang="zh-CN" altLang="en-US" b="1" noProof="1" smtClean="0">
                <a:latin typeface="楷体_GB2312" charset="-122"/>
                <a:ea typeface="楷体_GB2312" charset="-122"/>
              </a:rPr>
              <a:t>②</a:t>
            </a:r>
            <a:r>
              <a:rPr lang="zh-CN" altLang="en-US" b="1" noProof="1">
                <a:latin typeface="楷体_GB2312" charset="-122"/>
                <a:ea typeface="楷体_GB2312" charset="-122"/>
              </a:rPr>
              <a:t>民族危机加深</a:t>
            </a:r>
          </a:p>
          <a:p>
            <a:pPr>
              <a:lnSpc>
                <a:spcPct val="150000"/>
              </a:lnSpc>
            </a:pPr>
            <a:r>
              <a:rPr lang="zh-CN" altLang="en-US" b="1" noProof="1">
                <a:latin typeface="楷体_GB2312" charset="-122"/>
                <a:ea typeface="楷体_GB2312" charset="-122"/>
              </a:rPr>
              <a:t>2、倒幕运动的作用：推翻了幕府统治，为明治维新扫清</a:t>
            </a:r>
            <a:r>
              <a:rPr lang="zh-CN" altLang="en-US" b="1" noProof="1" smtClean="0">
                <a:latin typeface="楷体_GB2312" charset="-122"/>
                <a:ea typeface="楷体_GB2312" charset="-122"/>
              </a:rPr>
              <a:t>了障碍（政治前提）</a:t>
            </a:r>
            <a:endParaRPr lang="zh-CN" altLang="en-US" b="1" noProof="1">
              <a:latin typeface="楷体_GB2312" charset="-122"/>
              <a:ea typeface="楷体_GB2312" charset="-122"/>
            </a:endParaRPr>
          </a:p>
          <a:p>
            <a:pPr>
              <a:lnSpc>
                <a:spcPct val="150000"/>
              </a:lnSpc>
            </a:pPr>
            <a:r>
              <a:rPr lang="zh-CN" altLang="en-US" b="1" noProof="1">
                <a:latin typeface="楷体_GB2312" charset="-122"/>
                <a:ea typeface="楷体_GB2312" charset="-122"/>
              </a:rPr>
              <a:t>3、明治维新内容：政治、经济、军事、文化等</a:t>
            </a:r>
          </a:p>
          <a:p>
            <a:pPr>
              <a:lnSpc>
                <a:spcPct val="150000"/>
              </a:lnSpc>
            </a:pPr>
            <a:r>
              <a:rPr lang="zh-CN" altLang="en-US" b="1" noProof="1">
                <a:latin typeface="楷体_GB2312" charset="-122"/>
                <a:ea typeface="楷体_GB2312" charset="-122"/>
              </a:rPr>
              <a:t>4、明治维新的性质：</a:t>
            </a:r>
            <a:r>
              <a:rPr lang="zh-CN" altLang="en-US" b="1" dirty="0">
                <a:latin typeface="楷体_GB2312" charset="-122"/>
                <a:ea typeface="楷体_GB2312" charset="-122"/>
              </a:rPr>
              <a:t>自上而下的</a:t>
            </a:r>
            <a:r>
              <a:rPr lang="zh-CN" altLang="en-US" b="1" noProof="1">
                <a:latin typeface="楷体_GB2312" charset="-122"/>
                <a:ea typeface="楷体_GB2312" charset="-122"/>
              </a:rPr>
              <a:t>资产阶级改革</a:t>
            </a:r>
          </a:p>
          <a:p>
            <a:pPr>
              <a:lnSpc>
                <a:spcPct val="150000"/>
              </a:lnSpc>
            </a:pPr>
            <a:r>
              <a:rPr lang="zh-CN" altLang="en-US" b="1" noProof="1">
                <a:latin typeface="楷体_GB2312" charset="-122"/>
                <a:ea typeface="楷体_GB2312" charset="-122"/>
              </a:rPr>
              <a:t>5、明治维新的积极作用：使日本走上资本主义道路并摆脱民族危机</a:t>
            </a:r>
          </a:p>
          <a:p>
            <a:pPr>
              <a:lnSpc>
                <a:spcPct val="150000"/>
              </a:lnSpc>
            </a:pPr>
            <a:r>
              <a:rPr lang="zh-CN" altLang="en-US" b="1" noProof="1">
                <a:latin typeface="楷体_GB2312" charset="-122"/>
                <a:ea typeface="楷体_GB2312" charset="-122"/>
              </a:rPr>
              <a:t>6、局限性：保留了封建残余，走上对外侵略扩张的道路</a:t>
            </a:r>
          </a:p>
          <a:p>
            <a:pPr>
              <a:lnSpc>
                <a:spcPct val="150000"/>
              </a:lnSpc>
            </a:pPr>
            <a:r>
              <a:rPr lang="zh-CN" altLang="en-US" b="1" noProof="1">
                <a:latin typeface="楷体_GB2312" charset="-122"/>
                <a:ea typeface="楷体_GB2312" charset="-122"/>
              </a:rPr>
              <a:t>7、给我国的启示： ①改革是强国之路，要坚持改革开放 ② 要善于学习外国先进</a:t>
            </a:r>
            <a:r>
              <a:rPr lang="zh-CN" altLang="en-US" b="1" noProof="1" smtClean="0">
                <a:latin typeface="楷体_GB2312" charset="-122"/>
                <a:ea typeface="楷体_GB2312" charset="-122"/>
              </a:rPr>
              <a:t>文化。要坚持科教兴国，人才强国战略</a:t>
            </a:r>
          </a:p>
          <a:p>
            <a:pPr>
              <a:lnSpc>
                <a:spcPct val="150000"/>
              </a:lnSpc>
            </a:pPr>
            <a:endParaRPr lang="zh-CN" altLang="en-US" b="1" noProof="1">
              <a:latin typeface="楷体_GB2312" charset="-122"/>
              <a:ea typeface="楷体_GB231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right)">
                                      <p:cBhvr>
                                        <p:cTn id="7" dur="500"/>
                                        <p:tgtEl>
                                          <p:spTgt spid="286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fade">
                                      <p:cBhvr>
                                        <p:cTn id="11" dur="500"/>
                                        <p:tgtEl>
                                          <p:spTgt spid="28675"/>
                                        </p:tgtEl>
                                      </p:cBhvr>
                                    </p:animEffect>
                                  </p:childTnLst>
                                </p:cTn>
                              </p:par>
                            </p:childTnLst>
                          </p:cTn>
                        </p:par>
                        <p:par>
                          <p:cTn id="12" fill="hold">
                            <p:stCondLst>
                              <p:cond delay="1000"/>
                            </p:stCondLst>
                            <p:childTnLst>
                              <p:par>
                                <p:cTn id="13" presetID="22" presetClass="entr" presetSubtype="2" fill="hold" grpId="0" nodeType="afterEffect">
                                  <p:stCondLst>
                                    <p:cond delay="0"/>
                                  </p:stCondLst>
                                  <p:endCondLst>
                                    <p:cond evt="begin" delay="0">
                                      <p:tn val="13"/>
                                    </p:cond>
                                  </p:endCondLst>
                                  <p:childTnLst>
                                    <p:set>
                                      <p:cBhvr>
                                        <p:cTn id="14" dur="1" fill="hold">
                                          <p:stCondLst>
                                            <p:cond delay="0"/>
                                          </p:stCondLst>
                                        </p:cTn>
                                        <p:tgtEl>
                                          <p:spTgt spid="28676"/>
                                        </p:tgtEl>
                                        <p:attrNameLst>
                                          <p:attrName>style.visibility</p:attrName>
                                        </p:attrNameLst>
                                      </p:cBhvr>
                                      <p:to>
                                        <p:strVal val="visible"/>
                                      </p:to>
                                    </p:set>
                                    <p:animEffect transition="in" filter="wipe(right)">
                                      <p:cBhvr>
                                        <p:cTn id="15" dur="500"/>
                                        <p:tgtEl>
                                          <p:spTgt spid="28676"/>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8677">
                                            <p:bg/>
                                          </p:spTgt>
                                        </p:tgtEl>
                                        <p:attrNameLst>
                                          <p:attrName>style.visibility</p:attrName>
                                        </p:attrNameLst>
                                      </p:cBhvr>
                                      <p:to>
                                        <p:strVal val="visible"/>
                                      </p:to>
                                    </p:set>
                                    <p:animEffect transition="in" filter="blinds(horizontal)">
                                      <p:cBhvr>
                                        <p:cTn id="19" dur="500"/>
                                        <p:tgtEl>
                                          <p:spTgt spid="28677">
                                            <p:bg/>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8677">
                                            <p:txEl>
                                              <p:pRg st="0" end="0"/>
                                            </p:txEl>
                                          </p:spTgt>
                                        </p:tgtEl>
                                        <p:attrNameLst>
                                          <p:attrName>style.visibility</p:attrName>
                                        </p:attrNameLst>
                                      </p:cBhvr>
                                      <p:to>
                                        <p:strVal val="visible"/>
                                      </p:to>
                                    </p:set>
                                    <p:animEffect transition="in" filter="blinds(horizontal)">
                                      <p:cBhvr>
                                        <p:cTn id="23" dur="500"/>
                                        <p:tgtEl>
                                          <p:spTgt spid="28677">
                                            <p:txEl>
                                              <p:pRg st="0" end="0"/>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8677">
                                            <p:txEl>
                                              <p:pRg st="1" end="1"/>
                                            </p:txEl>
                                          </p:spTgt>
                                        </p:tgtEl>
                                        <p:attrNameLst>
                                          <p:attrName>style.visibility</p:attrName>
                                        </p:attrNameLst>
                                      </p:cBhvr>
                                      <p:to>
                                        <p:strVal val="visible"/>
                                      </p:to>
                                    </p:set>
                                    <p:animEffect transition="in" filter="blinds(horizontal)">
                                      <p:cBhvr>
                                        <p:cTn id="27" dur="500"/>
                                        <p:tgtEl>
                                          <p:spTgt spid="28677">
                                            <p:txEl>
                                              <p:pRg st="1" end="1"/>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8677">
                                            <p:txEl>
                                              <p:pRg st="2" end="2"/>
                                            </p:txEl>
                                          </p:spTgt>
                                        </p:tgtEl>
                                        <p:attrNameLst>
                                          <p:attrName>style.visibility</p:attrName>
                                        </p:attrNameLst>
                                      </p:cBhvr>
                                      <p:to>
                                        <p:strVal val="visible"/>
                                      </p:to>
                                    </p:set>
                                    <p:animEffect transition="in" filter="blinds(horizontal)">
                                      <p:cBhvr>
                                        <p:cTn id="31" dur="500"/>
                                        <p:tgtEl>
                                          <p:spTgt spid="28677">
                                            <p:txEl>
                                              <p:pRg st="2" end="2"/>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28677">
                                            <p:txEl>
                                              <p:pRg st="3" end="3"/>
                                            </p:txEl>
                                          </p:spTgt>
                                        </p:tgtEl>
                                        <p:attrNameLst>
                                          <p:attrName>style.visibility</p:attrName>
                                        </p:attrNameLst>
                                      </p:cBhvr>
                                      <p:to>
                                        <p:strVal val="visible"/>
                                      </p:to>
                                    </p:set>
                                    <p:animEffect transition="in" filter="blinds(horizontal)">
                                      <p:cBhvr>
                                        <p:cTn id="35" dur="500"/>
                                        <p:tgtEl>
                                          <p:spTgt spid="28677">
                                            <p:txEl>
                                              <p:pRg st="3" end="3"/>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28677">
                                            <p:txEl>
                                              <p:pRg st="4" end="4"/>
                                            </p:txEl>
                                          </p:spTgt>
                                        </p:tgtEl>
                                        <p:attrNameLst>
                                          <p:attrName>style.visibility</p:attrName>
                                        </p:attrNameLst>
                                      </p:cBhvr>
                                      <p:to>
                                        <p:strVal val="visible"/>
                                      </p:to>
                                    </p:set>
                                    <p:animEffect transition="in" filter="blinds(horizontal)">
                                      <p:cBhvr>
                                        <p:cTn id="39" dur="500"/>
                                        <p:tgtEl>
                                          <p:spTgt spid="28677">
                                            <p:txEl>
                                              <p:pRg st="4" end="4"/>
                                            </p:txEl>
                                          </p:spTgt>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28677">
                                            <p:txEl>
                                              <p:pRg st="5" end="5"/>
                                            </p:txEl>
                                          </p:spTgt>
                                        </p:tgtEl>
                                        <p:attrNameLst>
                                          <p:attrName>style.visibility</p:attrName>
                                        </p:attrNameLst>
                                      </p:cBhvr>
                                      <p:to>
                                        <p:strVal val="visible"/>
                                      </p:to>
                                    </p:set>
                                    <p:animEffect transition="in" filter="blinds(horizontal)">
                                      <p:cBhvr>
                                        <p:cTn id="43" dur="500"/>
                                        <p:tgtEl>
                                          <p:spTgt spid="28677">
                                            <p:txEl>
                                              <p:pRg st="5" end="5"/>
                                            </p:txEl>
                                          </p:spTgt>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28677">
                                            <p:txEl>
                                              <p:pRg st="6" end="6"/>
                                            </p:txEl>
                                          </p:spTgt>
                                        </p:tgtEl>
                                        <p:attrNameLst>
                                          <p:attrName>style.visibility</p:attrName>
                                        </p:attrNameLst>
                                      </p:cBhvr>
                                      <p:to>
                                        <p:strVal val="visible"/>
                                      </p:to>
                                    </p:set>
                                    <p:animEffect transition="in" filter="blinds(horizontal)">
                                      <p:cBhvr>
                                        <p:cTn id="47" dur="500"/>
                                        <p:tgtEl>
                                          <p:spTgt spid="28677">
                                            <p:txEl>
                                              <p:pRg st="6" end="6"/>
                                            </p:txEl>
                                          </p:spTgt>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28677">
                                            <p:txEl>
                                              <p:pRg st="7" end="7"/>
                                            </p:txEl>
                                          </p:spTgt>
                                        </p:tgtEl>
                                        <p:attrNameLst>
                                          <p:attrName>style.visibility</p:attrName>
                                        </p:attrNameLst>
                                      </p:cBhvr>
                                      <p:to>
                                        <p:strVal val="visible"/>
                                      </p:to>
                                    </p:set>
                                    <p:animEffect transition="in" filter="blinds(horizontal)">
                                      <p:cBhvr>
                                        <p:cTn id="51" dur="500"/>
                                        <p:tgtEl>
                                          <p:spTgt spid="2867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P spid="28677" grpId="0" build="p"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21507"/>
          <p:cNvSpPr txBox="1"/>
          <p:nvPr/>
        </p:nvSpPr>
        <p:spPr>
          <a:xfrm>
            <a:off x="320040" y="2119630"/>
            <a:ext cx="11612245" cy="4354195"/>
          </a:xfrm>
          <a:prstGeom prst="rect">
            <a:avLst/>
          </a:prstGeom>
          <a:solidFill>
            <a:schemeClr val="bg1">
              <a:lumMod val="85000"/>
            </a:schemeClr>
          </a:solidFill>
          <a:ln w="9525">
            <a:solidFill>
              <a:schemeClr val="tx1"/>
            </a:solidFill>
          </a:ln>
        </p:spPr>
        <p:txBody>
          <a:bodyPr wrap="square" anchor="t">
            <a:spAutoFit/>
          </a:bodyPr>
          <a:lstStyle/>
          <a:p>
            <a:pPr lvl="0" algn="l" fontAlgn="auto">
              <a:lnSpc>
                <a:spcPts val="5540"/>
              </a:lnSpc>
              <a:spcBef>
                <a:spcPts val="0"/>
              </a:spcBef>
            </a:pPr>
            <a:r>
              <a:rPr lang="en-US" altLang="zh-CN" sz="3200" b="1" spc="200" dirty="0">
                <a:uFillTx/>
                <a:latin typeface="楷体" panose="02010609060101010101" charset="-122"/>
                <a:ea typeface="楷体" panose="02010609060101010101" charset="-122"/>
                <a:cs typeface="+mn-ea"/>
                <a:sym typeface="+mn-ea"/>
              </a:rPr>
              <a:t>21.19世纪70年代起，在日本过去认为是脏物的牛肉</a:t>
            </a:r>
            <a:r>
              <a:rPr lang="zh-CN" altLang="en-US" sz="3200" b="1" spc="200" dirty="0">
                <a:uFillTx/>
                <a:latin typeface="楷体" panose="02010609060101010101" charset="-122"/>
                <a:ea typeface="楷体" panose="02010609060101010101" charset="-122"/>
                <a:cs typeface="+mn-ea"/>
                <a:sym typeface="+mn-ea"/>
              </a:rPr>
              <a:t>、牛奶开始被列为上等食品，东京、大阪、横滨、神户各地出现许多牛肉菜馆。</a:t>
            </a:r>
            <a:r>
              <a:rPr lang="en-US" altLang="zh-CN" sz="3200" b="1" spc="200" dirty="0">
                <a:uFillTx/>
                <a:latin typeface="楷体" panose="02010609060101010101" charset="-122"/>
                <a:ea typeface="楷体" panose="02010609060101010101" charset="-122"/>
                <a:cs typeface="+mn-ea"/>
                <a:sym typeface="+mn-ea"/>
              </a:rPr>
              <a:t>“</a:t>
            </a:r>
            <a:r>
              <a:rPr lang="zh-CN" altLang="en-US" sz="3200" b="1" spc="200" dirty="0">
                <a:uFillTx/>
                <a:latin typeface="楷体" panose="02010609060101010101" charset="-122"/>
                <a:ea typeface="楷体" panose="02010609060101010101" charset="-122"/>
                <a:cs typeface="+mn-ea"/>
                <a:sym typeface="+mn-ea"/>
              </a:rPr>
              <a:t>士农工商，男女老少，贤愚贫富等咸以不吃牛肉为不开化</a:t>
            </a:r>
            <a:r>
              <a:rPr lang="en-US" altLang="zh-CN" sz="3200" b="1" spc="200" dirty="0">
                <a:uFillTx/>
                <a:latin typeface="楷体" panose="02010609060101010101" charset="-122"/>
                <a:ea typeface="楷体" panose="02010609060101010101" charset="-122"/>
                <a:cs typeface="+mn-ea"/>
                <a:sym typeface="+mn-ea"/>
              </a:rPr>
              <a:t>”</a:t>
            </a:r>
            <a:r>
              <a:rPr lang="zh-CN" altLang="en-US" sz="3200" b="1" spc="200" dirty="0">
                <a:uFillTx/>
                <a:latin typeface="楷体" panose="02010609060101010101" charset="-122"/>
                <a:ea typeface="楷体" panose="02010609060101010101" charset="-122"/>
                <a:cs typeface="+mn-ea"/>
                <a:sym typeface="+mn-ea"/>
              </a:rPr>
              <a:t>。上述变化表明日本</a:t>
            </a:r>
            <a:r>
              <a:rPr lang="en-US" altLang="zh-CN" sz="3200" b="1" spc="200" dirty="0">
                <a:uFillTx/>
                <a:latin typeface="楷体" panose="02010609060101010101" charset="-122"/>
                <a:ea typeface="楷体" panose="02010609060101010101" charset="-122"/>
                <a:cs typeface="+mn-ea"/>
                <a:sym typeface="+mn-ea"/>
              </a:rPr>
              <a:t>(     )</a:t>
            </a:r>
            <a:endParaRPr lang="zh-CN" altLang="en-US" sz="3200" b="1" spc="200" dirty="0">
              <a:uFillTx/>
              <a:latin typeface="楷体" panose="02010609060101010101" charset="-122"/>
              <a:ea typeface="楷体" panose="02010609060101010101" charset="-122"/>
              <a:cs typeface="+mn-ea"/>
              <a:sym typeface="+mn-ea"/>
            </a:endParaRPr>
          </a:p>
          <a:p>
            <a:pPr lvl="0" algn="l" fontAlgn="auto">
              <a:lnSpc>
                <a:spcPts val="5540"/>
              </a:lnSpc>
              <a:spcBef>
                <a:spcPts val="0"/>
              </a:spcBef>
            </a:pPr>
            <a:r>
              <a:rPr lang="en-US" altLang="zh-CN" sz="3200" b="1" spc="200" dirty="0">
                <a:uFillTx/>
                <a:latin typeface="楷体" panose="02010609060101010101" charset="-122"/>
                <a:ea typeface="楷体" panose="02010609060101010101" charset="-122"/>
                <a:cs typeface="+mn-ea"/>
                <a:sym typeface="+mn-ea"/>
              </a:rPr>
              <a:t> A.</a:t>
            </a:r>
            <a:r>
              <a:rPr lang="zh-CN" altLang="en-US" sz="3200" b="1" spc="200" dirty="0">
                <a:uFillTx/>
                <a:latin typeface="楷体" panose="02010609060101010101" charset="-122"/>
                <a:ea typeface="楷体" panose="02010609060101010101" charset="-122"/>
                <a:cs typeface="+mn-ea"/>
                <a:sym typeface="+mn-ea"/>
              </a:rPr>
              <a:t>政治改革促进社会平等   </a:t>
            </a:r>
            <a:r>
              <a:rPr lang="en-US" altLang="zh-CN" sz="3200" b="1" spc="200" dirty="0">
                <a:uFillTx/>
                <a:latin typeface="楷体" panose="02010609060101010101" charset="-122"/>
                <a:ea typeface="楷体" panose="02010609060101010101" charset="-122"/>
                <a:cs typeface="+mn-ea"/>
                <a:sym typeface="+mn-ea"/>
              </a:rPr>
              <a:t>B.</a:t>
            </a:r>
            <a:r>
              <a:rPr lang="zh-CN" altLang="en-US" sz="3200" b="1" spc="200" dirty="0">
                <a:uFillTx/>
                <a:latin typeface="楷体" panose="02010609060101010101" charset="-122"/>
                <a:ea typeface="楷体" panose="02010609060101010101" charset="-122"/>
                <a:cs typeface="+mn-ea"/>
                <a:sym typeface="+mn-ea"/>
              </a:rPr>
              <a:t>殖产兴业推动经济发展</a:t>
            </a:r>
          </a:p>
          <a:p>
            <a:pPr lvl="0" algn="l" fontAlgn="auto">
              <a:lnSpc>
                <a:spcPts val="5540"/>
              </a:lnSpc>
              <a:spcBef>
                <a:spcPts val="0"/>
              </a:spcBef>
            </a:pPr>
            <a:r>
              <a:rPr lang="zh-CN" altLang="en-US" sz="3200" b="1" spc="200" dirty="0">
                <a:uFillTx/>
                <a:latin typeface="楷体" panose="02010609060101010101" charset="-122"/>
                <a:ea typeface="楷体" panose="02010609060101010101" charset="-122"/>
                <a:cs typeface="+mn-ea"/>
                <a:sym typeface="+mn-ea"/>
              </a:rPr>
              <a:t> </a:t>
            </a:r>
            <a:r>
              <a:rPr lang="en-US" altLang="zh-CN" sz="3200" b="1" spc="200" dirty="0">
                <a:uFillTx/>
                <a:latin typeface="楷体" panose="02010609060101010101" charset="-122"/>
                <a:ea typeface="楷体" panose="02010609060101010101" charset="-122"/>
                <a:cs typeface="+mn-ea"/>
                <a:sym typeface="+mn-ea"/>
              </a:rPr>
              <a:t>C.</a:t>
            </a:r>
            <a:r>
              <a:rPr lang="zh-CN" altLang="en-US" sz="3200" b="1" spc="200" dirty="0">
                <a:uFillTx/>
                <a:latin typeface="楷体" panose="02010609060101010101" charset="-122"/>
                <a:ea typeface="楷体" panose="02010609060101010101" charset="-122"/>
                <a:cs typeface="+mn-ea"/>
                <a:sym typeface="+mn-ea"/>
              </a:rPr>
              <a:t>文明开化影响社会生活   </a:t>
            </a:r>
            <a:r>
              <a:rPr lang="en-US" altLang="zh-CN" sz="3200" b="1" spc="200" dirty="0">
                <a:uFillTx/>
                <a:latin typeface="楷体" panose="02010609060101010101" charset="-122"/>
                <a:ea typeface="楷体" panose="02010609060101010101" charset="-122"/>
                <a:cs typeface="+mn-ea"/>
                <a:sym typeface="+mn-ea"/>
              </a:rPr>
              <a:t>D.</a:t>
            </a:r>
            <a:r>
              <a:rPr lang="zh-CN" altLang="en-US" sz="3200" b="1" spc="200" dirty="0">
                <a:uFillTx/>
                <a:latin typeface="楷体" panose="02010609060101010101" charset="-122"/>
                <a:ea typeface="楷体" panose="02010609060101010101" charset="-122"/>
                <a:cs typeface="+mn-ea"/>
                <a:sym typeface="+mn-ea"/>
              </a:rPr>
              <a:t>教育发展提升国民素质</a:t>
            </a:r>
          </a:p>
        </p:txBody>
      </p:sp>
      <p:sp>
        <p:nvSpPr>
          <p:cNvPr id="5" name="文本框 4"/>
          <p:cNvSpPr txBox="1"/>
          <p:nvPr/>
        </p:nvSpPr>
        <p:spPr>
          <a:xfrm>
            <a:off x="451485" y="986155"/>
            <a:ext cx="8345170" cy="583565"/>
          </a:xfrm>
          <a:prstGeom prst="rect">
            <a:avLst/>
          </a:prstGeom>
          <a:noFill/>
        </p:spPr>
        <p:txBody>
          <a:bodyPr wrap="none" rtlCol="0">
            <a:spAutoFit/>
          </a:bodyPr>
          <a:lstStyle/>
          <a:p>
            <a:pPr algn="l"/>
            <a:r>
              <a:rPr lang="en-US" sz="3200" b="1" spc="200" dirty="0">
                <a:uFillTx/>
                <a:latin typeface="微软雅黑" panose="020B0503020204020204" charset="-122"/>
                <a:ea typeface="微软雅黑" panose="020B0503020204020204" charset="-122"/>
                <a:cs typeface="+mn-ea"/>
                <a:sym typeface="+mn-ea"/>
              </a:rPr>
              <a:t> </a:t>
            </a:r>
            <a:r>
              <a:rPr lang="zh-CN" altLang="en-US" sz="3200" b="1" spc="200" dirty="0">
                <a:uFillTx/>
                <a:latin typeface="微软雅黑" panose="020B0503020204020204" charset="-122"/>
                <a:ea typeface="微软雅黑" panose="020B0503020204020204" charset="-122"/>
                <a:cs typeface="+mn-ea"/>
                <a:sym typeface="+mn-ea"/>
              </a:rPr>
              <a:t>真题演练【</a:t>
            </a:r>
            <a:r>
              <a:rPr lang="en-US" altLang="zh-CN" sz="3200" b="1" spc="200" dirty="0">
                <a:solidFill>
                  <a:srgbClr val="0000FF"/>
                </a:solidFill>
                <a:uFillTx/>
                <a:latin typeface="微软雅黑" panose="020B0503020204020204" charset="-122"/>
                <a:ea typeface="微软雅黑" panose="020B0503020204020204" charset="-122"/>
                <a:cs typeface="+mn-ea"/>
                <a:sym typeface="+mn-ea"/>
              </a:rPr>
              <a:t>2019</a:t>
            </a:r>
            <a:r>
              <a:rPr lang="zh-CN" altLang="en-US" sz="3200" b="1" spc="200" dirty="0">
                <a:solidFill>
                  <a:srgbClr val="0000FF"/>
                </a:solidFill>
                <a:uFillTx/>
                <a:latin typeface="微软雅黑" panose="020B0503020204020204" charset="-122"/>
                <a:ea typeface="微软雅黑" panose="020B0503020204020204" charset="-122"/>
                <a:cs typeface="+mn-ea"/>
                <a:sym typeface="+mn-ea"/>
              </a:rPr>
              <a:t>年广东中考历史试题</a:t>
            </a:r>
            <a:r>
              <a:rPr lang="zh-CN" altLang="en-US" sz="3200" b="1" spc="200" dirty="0">
                <a:uFillTx/>
                <a:latin typeface="微软雅黑" panose="020B0503020204020204" charset="-122"/>
                <a:ea typeface="微软雅黑" panose="020B0503020204020204" charset="-122"/>
                <a:cs typeface="+mn-ea"/>
                <a:sym typeface="+mn-ea"/>
              </a:rPr>
              <a:t>】</a:t>
            </a:r>
            <a:r>
              <a:rPr lang="zh-CN" sz="3200" b="1" spc="200" dirty="0">
                <a:uFillTx/>
                <a:latin typeface="楷体" panose="02010609060101010101" charset="-122"/>
                <a:ea typeface="楷体" panose="02010609060101010101" charset="-122"/>
                <a:cs typeface="+mn-ea"/>
                <a:sym typeface="+mn-ea"/>
              </a:rPr>
              <a:t>：</a:t>
            </a:r>
            <a:endParaRPr lang="zh-CN" altLang="en-US" sz="3200" b="1" spc="200" noProof="1">
              <a:solidFill>
                <a:schemeClr val="tx1"/>
              </a:solidFill>
              <a:uFillTx/>
              <a:latin typeface="楷体" panose="02010609060101010101" charset="-122"/>
              <a:ea typeface="楷体" panose="02010609060101010101" charset="-122"/>
              <a:cs typeface="+mn-ea"/>
            </a:endParaRPr>
          </a:p>
        </p:txBody>
      </p:sp>
      <p:sp>
        <p:nvSpPr>
          <p:cNvPr id="3" name="矩形 2"/>
          <p:cNvSpPr/>
          <p:nvPr/>
        </p:nvSpPr>
        <p:spPr>
          <a:xfrm>
            <a:off x="7840663" y="4224655"/>
            <a:ext cx="644525" cy="922020"/>
          </a:xfrm>
          <a:prstGeom prst="rect">
            <a:avLst/>
          </a:prstGeom>
          <a:noFill/>
          <a:ln>
            <a:noFill/>
          </a:ln>
        </p:spPr>
        <p:txBody>
          <a:bodyPr wrap="none" rtlCol="0" anchor="t">
            <a:spAutoFit/>
          </a:bodyPr>
          <a:lstStyle/>
          <a:p>
            <a:pPr algn="ctr"/>
            <a:r>
              <a:rPr lang="en-US" altLang="zh-CN" sz="5400" b="1">
                <a:solidFill>
                  <a:srgbClr val="0000FF"/>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C</a:t>
            </a:r>
          </a:p>
        </p:txBody>
      </p:sp>
      <p:sp>
        <p:nvSpPr>
          <p:cNvPr id="4" name="椭圆 3"/>
          <p:cNvSpPr/>
          <p:nvPr/>
        </p:nvSpPr>
        <p:spPr>
          <a:xfrm>
            <a:off x="9372600" y="2119630"/>
            <a:ext cx="2259965" cy="862965"/>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2" name="椭圆 1"/>
          <p:cNvSpPr/>
          <p:nvPr/>
        </p:nvSpPr>
        <p:spPr>
          <a:xfrm>
            <a:off x="791210" y="3684905"/>
            <a:ext cx="941070" cy="589280"/>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12" name="椭圆 11"/>
          <p:cNvSpPr/>
          <p:nvPr/>
        </p:nvSpPr>
        <p:spPr>
          <a:xfrm>
            <a:off x="405765" y="4374515"/>
            <a:ext cx="917575" cy="608965"/>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2" grpId="0" bldLvl="0" animBg="1"/>
      <p:bldP spid="1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39951"/>
          <p:cNvSpPr txBox="1"/>
          <p:nvPr/>
        </p:nvSpPr>
        <p:spPr>
          <a:xfrm>
            <a:off x="1216025" y="2693670"/>
            <a:ext cx="9196705" cy="3046095"/>
          </a:xfrm>
          <a:prstGeom prst="rect">
            <a:avLst/>
          </a:prstGeom>
          <a:solidFill>
            <a:schemeClr val="bg1">
              <a:lumMod val="85000"/>
            </a:schemeClr>
          </a:solidFill>
          <a:ln w="9525">
            <a:solidFill>
              <a:schemeClr val="tx1"/>
            </a:solidFill>
          </a:ln>
        </p:spPr>
        <p:txBody>
          <a:bodyPr wrap="square" anchor="t">
            <a:spAutoFit/>
          </a:bodyPr>
          <a:lstStyle/>
          <a:p>
            <a:pPr fontAlgn="auto">
              <a:lnSpc>
                <a:spcPct val="200000"/>
              </a:lnSpc>
              <a:spcBef>
                <a:spcPts val="0"/>
              </a:spcBef>
            </a:pPr>
            <a:r>
              <a:rPr lang="en-US" altLang="zh-CN" sz="3200" b="1" spc="200" dirty="0">
                <a:uFillTx/>
                <a:latin typeface="楷体" panose="02010609060101010101" charset="-122"/>
                <a:ea typeface="楷体" panose="02010609060101010101" charset="-122"/>
                <a:cs typeface="+mn-ea"/>
                <a:sym typeface="+mn-ea"/>
              </a:rPr>
              <a:t>29. </a:t>
            </a:r>
            <a:r>
              <a:rPr lang="en-US" sz="3200" b="1" spc="200" dirty="0">
                <a:uFillTx/>
                <a:latin typeface="楷体" panose="02010609060101010101" charset="-122"/>
                <a:ea typeface="楷体" panose="02010609060101010101" charset="-122"/>
                <a:cs typeface="+mn-ea"/>
                <a:sym typeface="+mn-ea"/>
              </a:rPr>
              <a:t>......1868</a:t>
            </a:r>
            <a:r>
              <a:rPr lang="zh-CN" altLang="en-US" sz="3200" b="1" spc="200" dirty="0">
                <a:uFillTx/>
                <a:latin typeface="楷体" panose="02010609060101010101" charset="-122"/>
                <a:ea typeface="楷体" panose="02010609060101010101" charset="-122"/>
                <a:cs typeface="+mn-ea"/>
                <a:sym typeface="+mn-ea"/>
              </a:rPr>
              <a:t>年，推翻幕府以后，日本政府实行了一系列资产阶级性质的改革，这些改革被称为</a:t>
            </a:r>
            <a:r>
              <a:rPr lang="en-US" altLang="zh-CN" sz="3200" b="1" spc="200" dirty="0">
                <a:uFillTx/>
                <a:latin typeface="楷体" panose="02010609060101010101" charset="-122"/>
                <a:ea typeface="楷体" panose="02010609060101010101" charset="-122"/>
                <a:cs typeface="+mn-ea"/>
                <a:sym typeface="+mn-ea"/>
              </a:rPr>
              <a:t>“</a:t>
            </a:r>
            <a:r>
              <a:rPr lang="en-US" altLang="zh-CN" sz="3200" b="1" u="sng" spc="200" dirty="0">
                <a:uFillTx/>
                <a:latin typeface="楷体" panose="02010609060101010101" charset="-122"/>
                <a:ea typeface="楷体" panose="02010609060101010101" charset="-122"/>
                <a:cs typeface="+mn-ea"/>
                <a:sym typeface="+mn-ea"/>
              </a:rPr>
              <a:t>          </a:t>
            </a:r>
            <a:r>
              <a:rPr lang="en-US" altLang="zh-CN" sz="3200" b="1" spc="200" dirty="0">
                <a:uFillTx/>
                <a:latin typeface="楷体" panose="02010609060101010101" charset="-122"/>
                <a:ea typeface="楷体" panose="02010609060101010101" charset="-122"/>
                <a:cs typeface="+mn-ea"/>
                <a:sym typeface="+mn-ea"/>
              </a:rPr>
              <a:t>”</a:t>
            </a:r>
            <a:endParaRPr lang="en-US" altLang="zh-CN" sz="3200" b="1" spc="200" noProof="1">
              <a:solidFill>
                <a:schemeClr val="tx1"/>
              </a:solidFill>
              <a:uFillTx/>
              <a:latin typeface="楷体" panose="02010609060101010101" charset="-122"/>
              <a:ea typeface="楷体" panose="02010609060101010101" charset="-122"/>
              <a:cs typeface="+mn-ea"/>
              <a:sym typeface="+mn-ea"/>
            </a:endParaRPr>
          </a:p>
        </p:txBody>
      </p:sp>
      <p:sp>
        <p:nvSpPr>
          <p:cNvPr id="5" name="文本框 4"/>
          <p:cNvSpPr txBox="1"/>
          <p:nvPr/>
        </p:nvSpPr>
        <p:spPr>
          <a:xfrm>
            <a:off x="414655" y="989965"/>
            <a:ext cx="8776970" cy="583565"/>
          </a:xfrm>
          <a:prstGeom prst="rect">
            <a:avLst/>
          </a:prstGeom>
          <a:noFill/>
        </p:spPr>
        <p:txBody>
          <a:bodyPr wrap="none" rtlCol="0">
            <a:spAutoFit/>
          </a:bodyPr>
          <a:lstStyle/>
          <a:p>
            <a:pPr algn="l"/>
            <a:r>
              <a:rPr lang="en-US" sz="3200" b="1" spc="200" dirty="0">
                <a:uFillTx/>
                <a:latin typeface="微软雅黑" panose="020B0503020204020204" charset="-122"/>
                <a:ea typeface="微软雅黑" panose="020B0503020204020204" charset="-122"/>
                <a:cs typeface="+mn-ea"/>
                <a:sym typeface="+mn-ea"/>
              </a:rPr>
              <a:t> </a:t>
            </a:r>
            <a:r>
              <a:rPr lang="zh-CN" altLang="en-US" sz="3200" b="1" spc="200" dirty="0">
                <a:uFillTx/>
                <a:latin typeface="微软雅黑" panose="020B0503020204020204" charset="-122"/>
                <a:ea typeface="微软雅黑" panose="020B0503020204020204" charset="-122"/>
                <a:cs typeface="+mn-ea"/>
                <a:sym typeface="+mn-ea"/>
              </a:rPr>
              <a:t>真题演练【</a:t>
            </a:r>
            <a:r>
              <a:rPr lang="en-US" altLang="zh-CN" sz="3200" b="1" spc="200" dirty="0">
                <a:solidFill>
                  <a:srgbClr val="0000FF"/>
                </a:solidFill>
                <a:uFillTx/>
                <a:latin typeface="微软雅黑" panose="020B0503020204020204" charset="-122"/>
                <a:ea typeface="微软雅黑" panose="020B0503020204020204" charset="-122"/>
                <a:cs typeface="+mn-ea"/>
                <a:sym typeface="+mn-ea"/>
              </a:rPr>
              <a:t>2018</a:t>
            </a:r>
            <a:r>
              <a:rPr lang="zh-CN" altLang="en-US" sz="3200" b="1" spc="200" dirty="0">
                <a:solidFill>
                  <a:srgbClr val="0000FF"/>
                </a:solidFill>
                <a:uFillTx/>
                <a:latin typeface="微软雅黑" panose="020B0503020204020204" charset="-122"/>
                <a:ea typeface="微软雅黑" panose="020B0503020204020204" charset="-122"/>
                <a:cs typeface="+mn-ea"/>
                <a:sym typeface="+mn-ea"/>
              </a:rPr>
              <a:t>年苏州市历史中考试题</a:t>
            </a:r>
            <a:r>
              <a:rPr lang="zh-CN" altLang="en-US" sz="3200" b="1" spc="200" dirty="0">
                <a:uFillTx/>
                <a:latin typeface="微软雅黑" panose="020B0503020204020204" charset="-122"/>
                <a:ea typeface="微软雅黑" panose="020B0503020204020204" charset="-122"/>
                <a:cs typeface="+mn-ea"/>
                <a:sym typeface="+mn-ea"/>
              </a:rPr>
              <a:t>】</a:t>
            </a:r>
            <a:r>
              <a:rPr lang="zh-CN" sz="3200" b="1" spc="200" dirty="0">
                <a:uFillTx/>
                <a:latin typeface="楷体" panose="02010609060101010101" charset="-122"/>
                <a:ea typeface="楷体" panose="02010609060101010101" charset="-122"/>
                <a:cs typeface="+mn-ea"/>
                <a:sym typeface="+mn-ea"/>
              </a:rPr>
              <a:t>：</a:t>
            </a:r>
            <a:endParaRPr lang="zh-CN" altLang="en-US" sz="3200" b="1" spc="200" noProof="1">
              <a:solidFill>
                <a:schemeClr val="tx1"/>
              </a:solidFill>
              <a:uFillTx/>
              <a:latin typeface="楷体" panose="02010609060101010101" charset="-122"/>
              <a:ea typeface="楷体" panose="02010609060101010101" charset="-122"/>
              <a:cs typeface="+mn-ea"/>
            </a:endParaRPr>
          </a:p>
        </p:txBody>
      </p:sp>
      <p:sp>
        <p:nvSpPr>
          <p:cNvPr id="2" name="文本框 1"/>
          <p:cNvSpPr txBox="1"/>
          <p:nvPr/>
        </p:nvSpPr>
        <p:spPr>
          <a:xfrm>
            <a:off x="3300730" y="4979670"/>
            <a:ext cx="2213610" cy="583565"/>
          </a:xfrm>
          <a:prstGeom prst="rect">
            <a:avLst/>
          </a:prstGeom>
          <a:noFill/>
          <a:ln w="9525">
            <a:noFill/>
          </a:ln>
        </p:spPr>
        <p:txBody>
          <a:bodyPr wrap="square" anchor="t">
            <a:spAutoFit/>
          </a:bodyPr>
          <a:lstStyle/>
          <a:p>
            <a:r>
              <a:rPr lang="zh-CN" sz="3200" b="1" spc="200" dirty="0">
                <a:solidFill>
                  <a:srgbClr val="0000FF"/>
                </a:solidFill>
                <a:uFillTx/>
                <a:latin typeface="微软雅黑" panose="020B0503020204020204" charset="-122"/>
                <a:ea typeface="微软雅黑" panose="020B0503020204020204" charset="-122"/>
                <a:cs typeface="+mn-ea"/>
                <a:sym typeface="+mn-ea"/>
              </a:rPr>
              <a:t>明治维新</a:t>
            </a:r>
          </a:p>
        </p:txBody>
      </p:sp>
      <p:sp>
        <p:nvSpPr>
          <p:cNvPr id="3" name="椭圆 2"/>
          <p:cNvSpPr/>
          <p:nvPr/>
        </p:nvSpPr>
        <p:spPr>
          <a:xfrm>
            <a:off x="3900805" y="3919220"/>
            <a:ext cx="2647315" cy="869950"/>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32"/>
          <p:cNvPicPr>
            <a:picLocks noChangeAspect="1" noChangeArrowheads="1"/>
          </p:cNvPicPr>
          <p:nvPr/>
        </p:nvPicPr>
        <p:blipFill>
          <a:blip r:embed="rId2" cstate="print"/>
          <a:srcRect/>
          <a:stretch>
            <a:fillRect/>
          </a:stretch>
        </p:blipFill>
        <p:spPr bwMode="auto">
          <a:xfrm>
            <a:off x="448056" y="786384"/>
            <a:ext cx="10853928" cy="3319272"/>
          </a:xfrm>
          <a:prstGeom prst="rect">
            <a:avLst/>
          </a:prstGeom>
          <a:noFill/>
          <a:ln w="9525">
            <a:noFill/>
            <a:miter lim="800000"/>
            <a:headEnd/>
            <a:tailEnd/>
          </a:ln>
          <a:effectLst/>
        </p:spPr>
      </p:pic>
      <p:sp>
        <p:nvSpPr>
          <p:cNvPr id="1027" name="Rectangle 3"/>
          <p:cNvSpPr>
            <a:spLocks noChangeArrowheads="1"/>
          </p:cNvSpPr>
          <p:nvPr/>
        </p:nvSpPr>
        <p:spPr bwMode="auto">
          <a:xfrm>
            <a:off x="312652" y="4276262"/>
            <a:ext cx="1187934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b="1" i="0" u="none" strike="noStrike" cap="none" normalizeH="0" baseline="0" dirty="0" smtClean="0">
                <a:ln>
                  <a:noFill/>
                </a:ln>
                <a:solidFill>
                  <a:srgbClr val="333333"/>
                </a:solidFill>
                <a:effectLst/>
                <a:latin typeface="微软雅黑" pitchFamily="34" charset="-122"/>
                <a:ea typeface="微软雅黑" pitchFamily="34" charset="-122"/>
                <a:cs typeface="宋体" pitchFamily="2" charset="-122"/>
              </a:rPr>
              <a:t>材料二 有学者指出：明治政府在改革过程中出现了许多看起来非常矛盾和不符合西方现代化模式的改革措施，其改革过程中融入了大量日本本身的传统文化的因素。</a:t>
            </a:r>
            <a:endParaRPr kumimoji="0" lang="zh-CN"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200000"/>
              </a:lnSpc>
              <a:spcBef>
                <a:spcPct val="0"/>
              </a:spcBef>
              <a:spcAft>
                <a:spcPct val="0"/>
              </a:spcAft>
              <a:buClrTx/>
              <a:buSzTx/>
              <a:tabLst/>
            </a:pPr>
            <a:r>
              <a:rPr lang="en-US" altLang="zh-CN" sz="1600" b="1" dirty="0" smtClean="0">
                <a:solidFill>
                  <a:srgbClr val="FF0000"/>
                </a:solidFill>
                <a:latin typeface="微软雅黑" pitchFamily="34" charset="-122"/>
                <a:ea typeface="微软雅黑" pitchFamily="34" charset="-122"/>
                <a:cs typeface="宋体" pitchFamily="2" charset="-122"/>
              </a:rPr>
              <a:t>  (1)</a:t>
            </a:r>
            <a:r>
              <a:rPr kumimoji="0" lang="zh-CN" sz="1600" b="1" i="0" u="none" strike="noStrike" cap="none" normalizeH="0" baseline="0" dirty="0" smtClean="0">
                <a:ln>
                  <a:noFill/>
                </a:ln>
                <a:solidFill>
                  <a:srgbClr val="FF0000"/>
                </a:solidFill>
                <a:effectLst/>
                <a:latin typeface="微软雅黑" pitchFamily="34" charset="-122"/>
                <a:ea typeface="微软雅黑" pitchFamily="34" charset="-122"/>
                <a:cs typeface="宋体" pitchFamily="2" charset="-122"/>
              </a:rPr>
              <a:t>表格中属于“文明开化”政策的是</a:t>
            </a:r>
            <a:r>
              <a:rPr kumimoji="0" lang="en-US" altLang="zh-CN" sz="1600" b="1" i="0" u="none" strike="noStrike" cap="none" normalizeH="0" baseline="0" dirty="0" smtClean="0">
                <a:ln>
                  <a:noFill/>
                </a:ln>
                <a:solidFill>
                  <a:srgbClr val="FF0000"/>
                </a:solidFill>
                <a:effectLst/>
                <a:latin typeface="微软雅黑" pitchFamily="34" charset="-122"/>
                <a:ea typeface="微软雅黑" pitchFamily="34" charset="-122"/>
                <a:cs typeface="宋体" pitchFamily="2" charset="-122"/>
              </a:rPr>
              <a:t>___________</a:t>
            </a:r>
            <a:r>
              <a:rPr kumimoji="0" lang="zh-CN" altLang="en-US" sz="1600" b="1" i="0" u="none" strike="noStrike" cap="none" normalizeH="0" baseline="0" dirty="0" smtClean="0">
                <a:ln>
                  <a:noFill/>
                </a:ln>
                <a:solidFill>
                  <a:srgbClr val="FF0000"/>
                </a:solidFill>
                <a:effectLst/>
                <a:latin typeface="微软雅黑" pitchFamily="34" charset="-122"/>
                <a:ea typeface="微软雅黑" pitchFamily="34" charset="-122"/>
                <a:cs typeface="宋体" pitchFamily="2" charset="-122"/>
              </a:rPr>
              <a:t>（写出序号），并依据材料一简要归纳日本向西方学习的特点。</a:t>
            </a:r>
          </a:p>
          <a:p>
            <a:pPr marL="0" marR="0" lvl="0" indent="0" algn="l" defTabSz="914400" rtl="0" eaLnBrk="0" fontAlgn="base" latinLnBrk="0" hangingPunct="0">
              <a:lnSpc>
                <a:spcPct val="200000"/>
              </a:lnSpc>
              <a:spcBef>
                <a:spcPct val="0"/>
              </a:spcBef>
              <a:spcAft>
                <a:spcPct val="0"/>
              </a:spcAft>
              <a:buClrTx/>
              <a:buSzTx/>
              <a:buFontTx/>
              <a:buNone/>
              <a:tabLst/>
            </a:pPr>
            <a:r>
              <a:rPr kumimoji="0" lang="zh-CN" altLang="en-US" sz="1600" b="1" i="0" u="none" strike="noStrike" cap="none" normalizeH="0" baseline="0" dirty="0" smtClean="0">
                <a:ln>
                  <a:noFill/>
                </a:ln>
                <a:solidFill>
                  <a:srgbClr val="FF0000"/>
                </a:solidFill>
                <a:effectLst/>
                <a:latin typeface="微软雅黑" pitchFamily="34" charset="-122"/>
                <a:ea typeface="微软雅黑" pitchFamily="34" charset="-122"/>
                <a:cs typeface="宋体" pitchFamily="2" charset="-122"/>
              </a:rPr>
              <a:t>（</a:t>
            </a:r>
            <a:r>
              <a:rPr kumimoji="0" lang="en-US" altLang="zh-CN" sz="1600" b="1" i="0" u="none" strike="noStrike" cap="none" normalizeH="0" baseline="0" dirty="0" smtClean="0">
                <a:ln>
                  <a:noFill/>
                </a:ln>
                <a:solidFill>
                  <a:srgbClr val="FF0000"/>
                </a:solidFill>
                <a:effectLst/>
                <a:latin typeface="微软雅黑" pitchFamily="34" charset="-122"/>
                <a:ea typeface="微软雅黑" pitchFamily="34" charset="-122"/>
                <a:cs typeface="宋体" pitchFamily="2" charset="-122"/>
              </a:rPr>
              <a:t>2</a:t>
            </a:r>
            <a:r>
              <a:rPr kumimoji="0" lang="zh-CN" altLang="en-US" sz="1600" b="1" i="0" u="none" strike="noStrike" cap="none" normalizeH="0" baseline="0" dirty="0" smtClean="0">
                <a:ln>
                  <a:noFill/>
                </a:ln>
                <a:solidFill>
                  <a:srgbClr val="FF0000"/>
                </a:solidFill>
                <a:effectLst/>
                <a:latin typeface="微软雅黑" pitchFamily="34" charset="-122"/>
                <a:ea typeface="微软雅黑" pitchFamily="34" charset="-122"/>
                <a:cs typeface="宋体" pitchFamily="2" charset="-122"/>
              </a:rPr>
              <a:t>）依据上述材料并结合所学知识，指出日本明治维新在经济和政治领域采取了哪些“不符合西方现代化模式的改革措施”？ </a:t>
            </a:r>
          </a:p>
        </p:txBody>
      </p:sp>
      <p:sp>
        <p:nvSpPr>
          <p:cNvPr id="6" name="矩形 5"/>
          <p:cNvSpPr/>
          <p:nvPr/>
        </p:nvSpPr>
        <p:spPr>
          <a:xfrm>
            <a:off x="1501902" y="299966"/>
            <a:ext cx="5219699" cy="369332"/>
          </a:xfrm>
          <a:prstGeom prst="rect">
            <a:avLst/>
          </a:prstGeom>
        </p:spPr>
        <p:txBody>
          <a:bodyPr wrap="none">
            <a:spAutoFit/>
          </a:bodyPr>
          <a:lstStyle/>
          <a:p>
            <a:r>
              <a:rPr lang="zh-CN" altLang="en-US" b="1" spc="200" dirty="0" smtClean="0">
                <a:latin typeface="微软雅黑" panose="020B0503020204020204" charset="-122"/>
                <a:ea typeface="微软雅黑" panose="020B0503020204020204" charset="-122"/>
                <a:cs typeface="+mn-ea"/>
                <a:sym typeface="+mn-ea"/>
              </a:rPr>
              <a:t>真题演练【</a:t>
            </a:r>
            <a:r>
              <a:rPr lang="en-US" altLang="zh-CN" b="1" spc="200" dirty="0" smtClean="0">
                <a:solidFill>
                  <a:srgbClr val="0000FF"/>
                </a:solidFill>
                <a:latin typeface="微软雅黑" panose="020B0503020204020204" charset="-122"/>
                <a:ea typeface="微软雅黑" panose="020B0503020204020204" charset="-122"/>
                <a:cs typeface="+mn-ea"/>
                <a:sym typeface="+mn-ea"/>
              </a:rPr>
              <a:t>2019</a:t>
            </a:r>
            <a:r>
              <a:rPr lang="zh-CN" altLang="en-US" b="1" spc="200" dirty="0" smtClean="0">
                <a:solidFill>
                  <a:srgbClr val="0000FF"/>
                </a:solidFill>
                <a:latin typeface="微软雅黑" panose="020B0503020204020204" charset="-122"/>
                <a:ea typeface="微软雅黑" panose="020B0503020204020204" charset="-122"/>
                <a:cs typeface="+mn-ea"/>
                <a:sym typeface="+mn-ea"/>
              </a:rPr>
              <a:t>年苏州市历史中考试题</a:t>
            </a:r>
            <a:r>
              <a:rPr lang="zh-CN" altLang="en-US" b="1" spc="200" dirty="0" smtClean="0">
                <a:latin typeface="微软雅黑" panose="020B0503020204020204" charset="-122"/>
                <a:ea typeface="微软雅黑" panose="020B0503020204020204" charset="-122"/>
                <a:cs typeface="+mn-ea"/>
                <a:sym typeface="+mn-ea"/>
              </a:rPr>
              <a:t>】</a:t>
            </a:r>
            <a:r>
              <a:rPr lang="zh-CN" altLang="zh-CN" b="1" spc="200" dirty="0" smtClean="0">
                <a:latin typeface="楷体" panose="02010609060101010101" charset="-122"/>
                <a:ea typeface="楷体" panose="02010609060101010101" charset="-122"/>
                <a:cs typeface="+mn-ea"/>
                <a:sym typeface="+mn-ea"/>
              </a:rPr>
              <a:t>：</a:t>
            </a:r>
            <a:endParaRPr lang="zh-CN" altLang="en-US" b="1" spc="200" noProof="1">
              <a:latin typeface="楷体" panose="02010609060101010101" charset="-122"/>
              <a:ea typeface="楷体" panose="02010609060101010101" charset="-122"/>
              <a:cs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明治维新时期黑船驶抵浦贺港"/>
          <p:cNvPicPr>
            <a:picLocks noChangeAspect="1" noChangeArrowheads="1"/>
          </p:cNvPicPr>
          <p:nvPr>
            <p:custDataLst>
              <p:tags r:id="rId2"/>
            </p:custDataLst>
          </p:nvPr>
        </p:nvPicPr>
        <p:blipFill>
          <a:blip r:embed="rId4" cstate="print">
            <a:lum bright="58000" contrast="-40000"/>
          </a:blip>
          <a:srcRect t="7915"/>
          <a:stretch>
            <a:fillRect/>
          </a:stretch>
        </p:blipFill>
        <p:spPr bwMode="auto">
          <a:xfrm>
            <a:off x="-347663" y="0"/>
            <a:ext cx="12885738" cy="6708775"/>
          </a:xfrm>
          <a:prstGeom prst="rect">
            <a:avLst/>
          </a:prstGeom>
          <a:noFill/>
          <a:ln w="9525">
            <a:noFill/>
            <a:miter lim="800000"/>
            <a:headEnd/>
            <a:tailEnd/>
          </a:ln>
        </p:spPr>
      </p:pic>
      <p:sp>
        <p:nvSpPr>
          <p:cNvPr id="8193" name="文本框 3"/>
          <p:cNvSpPr txBox="1"/>
          <p:nvPr/>
        </p:nvSpPr>
        <p:spPr>
          <a:xfrm>
            <a:off x="817562" y="2865438"/>
            <a:ext cx="10726737" cy="1477328"/>
          </a:xfrm>
          <a:prstGeom prst="rect">
            <a:avLst/>
          </a:prstGeom>
          <a:solidFill>
            <a:schemeClr val="bg1"/>
          </a:solidFill>
          <a:ln w="9525">
            <a:noFill/>
          </a:ln>
        </p:spPr>
        <p:txBody>
          <a:bodyPr wrap="square">
            <a:spAutoFit/>
          </a:bodyPr>
          <a:lstStyle/>
          <a:p>
            <a:pPr>
              <a:defRPr/>
            </a:pPr>
            <a:r>
              <a:rPr lang="zh-CN" altLang="en-US" sz="7200" b="1" noProof="1" smtClean="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第一幕  一</a:t>
            </a:r>
            <a:r>
              <a:rPr lang="zh-CN" altLang="en-US" sz="72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夜新霜著瓦轻</a:t>
            </a:r>
            <a:endParaRPr lang="zh-CN" altLang="en-US" sz="72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a:p>
            <a:pPr>
              <a:defRPr/>
            </a:pPr>
            <a:endParaRPr lang="zh-CN" altLang="en-US" b="1" noProof="1">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t="955" r="4623"/>
          <a:stretch>
            <a:fillRect/>
          </a:stretch>
        </p:blipFill>
        <p:spPr bwMode="auto">
          <a:xfrm>
            <a:off x="246132" y="182266"/>
            <a:ext cx="3149333" cy="5119309"/>
          </a:xfrm>
          <a:prstGeom prst="rect">
            <a:avLst/>
          </a:prstGeom>
          <a:noFill/>
          <a:ln w="9525">
            <a:noFill/>
            <a:miter lim="800000"/>
            <a:headEnd/>
            <a:tailEnd/>
          </a:ln>
          <a:effectLst/>
        </p:spPr>
      </p:pic>
      <p:sp>
        <p:nvSpPr>
          <p:cNvPr id="3" name="Rectangle 12"/>
          <p:cNvSpPr>
            <a:spLocks noChangeArrowheads="1"/>
          </p:cNvSpPr>
          <p:nvPr/>
        </p:nvSpPr>
        <p:spPr bwMode="auto">
          <a:xfrm>
            <a:off x="3647872" y="0"/>
            <a:ext cx="8544128" cy="5262979"/>
          </a:xfrm>
          <a:prstGeom prst="rect">
            <a:avLst/>
          </a:prstGeom>
          <a:noFill/>
          <a:ln w="9525">
            <a:noFill/>
            <a:miter lim="800000"/>
            <a:headEnd/>
            <a:tailEnd/>
          </a:ln>
        </p:spPr>
        <p:txBody>
          <a:bodyPr wrap="square" anchor="ctr">
            <a:spAutoFit/>
          </a:bodyPr>
          <a:lstStyle/>
          <a:p>
            <a:pPr algn="ctr"/>
            <a:r>
              <a:rPr kumimoji="1" lang="en-US" altLang="zh-CN" sz="2800" b="1" dirty="0" smtClean="0">
                <a:solidFill>
                  <a:srgbClr val="0070C0"/>
                </a:solidFill>
                <a:latin typeface="楷体" pitchFamily="49" charset="-122"/>
                <a:ea typeface="楷体" pitchFamily="49" charset="-122"/>
              </a:rPr>
              <a:t>19</a:t>
            </a:r>
            <a:r>
              <a:rPr kumimoji="1" lang="zh-CN" altLang="en-US" sz="2800" b="1" dirty="0" smtClean="0">
                <a:solidFill>
                  <a:srgbClr val="0070C0"/>
                </a:solidFill>
                <a:latin typeface="楷体" pitchFamily="49" charset="-122"/>
                <a:ea typeface="楷体" pitchFamily="49" charset="-122"/>
              </a:rPr>
              <a:t>世纪中期的日本</a:t>
            </a:r>
            <a:r>
              <a:rPr kumimoji="1" lang="zh-CN" altLang="en-US" sz="2800" b="1" dirty="0" smtClean="0">
                <a:latin typeface="楷体" pitchFamily="49" charset="-122"/>
                <a:ea typeface="楷体" pitchFamily="49" charset="-122"/>
              </a:rPr>
              <a:t>    </a:t>
            </a:r>
            <a:endParaRPr kumimoji="1" lang="en-US" altLang="zh-CN" sz="2800" b="1" dirty="0" smtClean="0">
              <a:latin typeface="楷体" pitchFamily="49" charset="-122"/>
              <a:ea typeface="楷体" pitchFamily="49" charset="-122"/>
            </a:endParaRPr>
          </a:p>
          <a:p>
            <a:r>
              <a:rPr kumimoji="1" lang="zh-CN" altLang="en-US" sz="2800" b="1" dirty="0" smtClean="0">
                <a:latin typeface="楷体" pitchFamily="49" charset="-122"/>
                <a:ea typeface="楷体" pitchFamily="49" charset="-122"/>
              </a:rPr>
              <a:t>    占</a:t>
            </a:r>
            <a:r>
              <a:rPr kumimoji="1" lang="zh-CN" altLang="en-US" sz="2800" b="1" dirty="0">
                <a:latin typeface="楷体" pitchFamily="49" charset="-122"/>
                <a:ea typeface="楷体" pitchFamily="49" charset="-122"/>
              </a:rPr>
              <a:t>日本人口</a:t>
            </a:r>
            <a:r>
              <a:rPr kumimoji="1" lang="en-US" altLang="zh-CN" sz="2800" b="1" dirty="0">
                <a:latin typeface="楷体" pitchFamily="49" charset="-122"/>
                <a:ea typeface="楷体" pitchFamily="49" charset="-122"/>
              </a:rPr>
              <a:t>80%</a:t>
            </a:r>
            <a:r>
              <a:rPr kumimoji="1" lang="zh-CN" altLang="en-US" sz="2800" b="1" dirty="0">
                <a:latin typeface="楷体" pitchFamily="49" charset="-122"/>
                <a:ea typeface="楷体" pitchFamily="49" charset="-122"/>
              </a:rPr>
              <a:t>的农民“衣不蔽体，饥寒交迫”，农民不许吃大米，只能吃萝卜叶、豆叶。世代被束缚在土地上，终年辛苦，却要将一半以上的收获物交给幕府</a:t>
            </a:r>
            <a:r>
              <a:rPr kumimoji="1" lang="zh-CN" altLang="en-US" sz="2800" b="1" dirty="0" smtClean="0">
                <a:latin typeface="楷体" pitchFamily="49" charset="-122"/>
                <a:ea typeface="楷体" pitchFamily="49" charset="-122"/>
              </a:rPr>
              <a:t>。</a:t>
            </a:r>
            <a:endParaRPr kumimoji="1" lang="en-US" altLang="zh-CN" sz="2800" b="1" dirty="0" smtClean="0">
              <a:latin typeface="楷体" pitchFamily="49" charset="-122"/>
              <a:ea typeface="楷体" pitchFamily="49" charset="-122"/>
            </a:endParaRPr>
          </a:p>
          <a:p>
            <a:r>
              <a:rPr kumimoji="1" lang="zh-CN" altLang="en-US" sz="2800" b="1" dirty="0" smtClean="0">
                <a:latin typeface="楷体" pitchFamily="49" charset="-122"/>
                <a:ea typeface="楷体" pitchFamily="49" charset="-122"/>
              </a:rPr>
              <a:t>    新兴资产阶级活跃了日本商品经济，但封建幕府在全国设立的</a:t>
            </a:r>
            <a:r>
              <a:rPr kumimoji="1" lang="en-US" altLang="zh-CN" sz="2800" b="1" dirty="0" smtClean="0">
                <a:latin typeface="楷体" pitchFamily="49" charset="-122"/>
                <a:ea typeface="楷体" pitchFamily="49" charset="-122"/>
              </a:rPr>
              <a:t>250</a:t>
            </a:r>
            <a:r>
              <a:rPr kumimoji="1" lang="zh-CN" altLang="en-US" sz="2800" b="1" dirty="0" smtClean="0">
                <a:latin typeface="楷体" pitchFamily="49" charset="-122"/>
                <a:ea typeface="楷体" pitchFamily="49" charset="-122"/>
              </a:rPr>
              <a:t>多个藩国各自为政，各藩通过征收高额税收阻止其他藩国产品的流入，阻碍了资本主义经济的发展。</a:t>
            </a:r>
            <a:endParaRPr kumimoji="1" lang="en-US" altLang="zh-CN" sz="2800" b="1" dirty="0" smtClean="0">
              <a:latin typeface="楷体" pitchFamily="49" charset="-122"/>
              <a:ea typeface="楷体" pitchFamily="49" charset="-122"/>
            </a:endParaRPr>
          </a:p>
          <a:p>
            <a:r>
              <a:rPr kumimoji="1" lang="zh-CN" altLang="en-US" sz="2800" b="1" dirty="0" smtClean="0">
                <a:latin typeface="楷体" pitchFamily="49" charset="-122"/>
                <a:ea typeface="楷体" pitchFamily="49" charset="-122"/>
              </a:rPr>
              <a:t>    幕府用减少甚至停发中下级武士俸禄的手段解决财政困难，日益贫困的武士对幕府 “恨主如仇” 。他们迫于生计不得不从商，促使他们向资产阶级转化。</a:t>
            </a:r>
            <a:endParaRPr kumimoji="1" lang="zh-CN" altLang="en-US" sz="2800" b="1" dirty="0">
              <a:latin typeface="楷体" pitchFamily="49" charset="-122"/>
              <a:ea typeface="楷体" pitchFamily="49" charset="-122"/>
            </a:endParaRPr>
          </a:p>
        </p:txBody>
      </p:sp>
      <p:sp>
        <p:nvSpPr>
          <p:cNvPr id="4" name="Text Box 5"/>
          <p:cNvSpPr txBox="1">
            <a:spLocks noChangeArrowheads="1"/>
          </p:cNvSpPr>
          <p:nvPr/>
        </p:nvSpPr>
        <p:spPr bwMode="auto">
          <a:xfrm>
            <a:off x="214313" y="142875"/>
            <a:ext cx="8351837" cy="646331"/>
          </a:xfrm>
          <a:prstGeom prst="rect">
            <a:avLst/>
          </a:prstGeom>
          <a:noFill/>
          <a:ln w="9525">
            <a:noFill/>
            <a:miter lim="800000"/>
            <a:headEnd/>
            <a:tailEnd/>
          </a:ln>
        </p:spPr>
        <p:txBody>
          <a:bodyPr>
            <a:spAutoFit/>
          </a:bodyPr>
          <a:lstStyle/>
          <a:p>
            <a:pPr>
              <a:spcBef>
                <a:spcPct val="50000"/>
              </a:spcBef>
            </a:pPr>
            <a:r>
              <a:rPr kumimoji="1" lang="zh-CN" altLang="en-US" sz="3600" b="1" dirty="0">
                <a:latin typeface="隶书" pitchFamily="49" charset="-122"/>
                <a:ea typeface="隶书" pitchFamily="49" charset="-122"/>
              </a:rPr>
              <a:t>   </a:t>
            </a:r>
          </a:p>
        </p:txBody>
      </p:sp>
      <p:sp>
        <p:nvSpPr>
          <p:cNvPr id="5" name="矩形 4"/>
          <p:cNvSpPr/>
          <p:nvPr/>
        </p:nvSpPr>
        <p:spPr>
          <a:xfrm>
            <a:off x="713362" y="5715159"/>
            <a:ext cx="10285188" cy="523220"/>
          </a:xfrm>
          <a:prstGeom prst="rect">
            <a:avLst/>
          </a:prstGeom>
        </p:spPr>
        <p:txBody>
          <a:bodyPr wrap="none">
            <a:spAutoFit/>
          </a:bodyPr>
          <a:lstStyle/>
          <a:p>
            <a:r>
              <a:rPr kumimoji="1" lang="zh-CN" altLang="en-US" sz="2800" b="1" dirty="0" smtClean="0">
                <a:solidFill>
                  <a:srgbClr val="0070C0"/>
                </a:solidFill>
                <a:latin typeface="楷体" pitchFamily="49" charset="-122"/>
                <a:ea typeface="楷体" pitchFamily="49" charset="-122"/>
              </a:rPr>
              <a:t>◆结合图片和材料，说说</a:t>
            </a:r>
            <a:r>
              <a:rPr kumimoji="1" lang="en-US" altLang="zh-CN" sz="2800" b="1" dirty="0" smtClean="0">
                <a:solidFill>
                  <a:srgbClr val="0070C0"/>
                </a:solidFill>
                <a:latin typeface="楷体" pitchFamily="49" charset="-122"/>
                <a:ea typeface="楷体" pitchFamily="49" charset="-122"/>
              </a:rPr>
              <a:t>19</a:t>
            </a:r>
            <a:r>
              <a:rPr kumimoji="1" lang="zh-CN" altLang="en-US" sz="2800" b="1" dirty="0" smtClean="0">
                <a:solidFill>
                  <a:srgbClr val="0070C0"/>
                </a:solidFill>
                <a:latin typeface="楷体" pitchFamily="49" charset="-122"/>
                <a:ea typeface="楷体" pitchFamily="49" charset="-122"/>
              </a:rPr>
              <a:t>世纪中期的日本存在哪些社会矛盾？</a:t>
            </a:r>
          </a:p>
        </p:txBody>
      </p:sp>
      <p:pic>
        <p:nvPicPr>
          <p:cNvPr id="15363" name="Picture 3"/>
          <p:cNvPicPr>
            <a:picLocks noChangeAspect="1" noChangeArrowheads="1"/>
          </p:cNvPicPr>
          <p:nvPr/>
        </p:nvPicPr>
        <p:blipFill>
          <a:blip r:embed="rId3" cstate="print"/>
          <a:srcRect/>
          <a:stretch>
            <a:fillRect/>
          </a:stretch>
        </p:blipFill>
        <p:spPr bwMode="auto">
          <a:xfrm>
            <a:off x="5317137" y="511352"/>
            <a:ext cx="4893013" cy="4962692"/>
          </a:xfrm>
          <a:prstGeom prst="rect">
            <a:avLst/>
          </a:prstGeom>
          <a:noFill/>
          <a:ln w="9525">
            <a:noFill/>
            <a:miter lim="800000"/>
            <a:headEnd/>
            <a:tailEnd/>
          </a:ln>
          <a:effectLst/>
        </p:spPr>
      </p:pic>
      <p:sp>
        <p:nvSpPr>
          <p:cNvPr id="7" name="椭圆 6"/>
          <p:cNvSpPr/>
          <p:nvPr/>
        </p:nvSpPr>
        <p:spPr>
          <a:xfrm>
            <a:off x="3480503" y="1708209"/>
            <a:ext cx="1237801" cy="623512"/>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8" name="椭圆 7"/>
          <p:cNvSpPr/>
          <p:nvPr/>
        </p:nvSpPr>
        <p:spPr>
          <a:xfrm>
            <a:off x="11247120" y="2019104"/>
            <a:ext cx="777240" cy="774065"/>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9" name="椭圆 8"/>
          <p:cNvSpPr/>
          <p:nvPr/>
        </p:nvSpPr>
        <p:spPr>
          <a:xfrm>
            <a:off x="4221167" y="3895344"/>
            <a:ext cx="1064065" cy="470593"/>
          </a:xfrm>
          <a:prstGeom prst="ellipse">
            <a:avLst/>
          </a:prstGeom>
          <a:solidFill>
            <a:srgbClr val="FF0000">
              <a:alpha val="0"/>
            </a:srgbClr>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363"/>
                                        </p:tgtEl>
                                        <p:attrNameLst>
                                          <p:attrName>style.visibility</p:attrName>
                                        </p:attrNameLst>
                                      </p:cBhvr>
                                      <p:to>
                                        <p:strVal val="visible"/>
                                      </p:to>
                                    </p:set>
                                    <p:animEffect transition="in" filter="box(in)">
                                      <p:cBhvr>
                                        <p:cTn id="2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出岛"/>
          <p:cNvPicPr>
            <a:picLocks noChangeAspect="1" noChangeArrowheads="1"/>
          </p:cNvPicPr>
          <p:nvPr/>
        </p:nvPicPr>
        <p:blipFill>
          <a:blip r:embed="rId2" cstate="print"/>
          <a:srcRect/>
          <a:stretch>
            <a:fillRect/>
          </a:stretch>
        </p:blipFill>
        <p:spPr bwMode="auto">
          <a:xfrm>
            <a:off x="0" y="0"/>
            <a:ext cx="4976445" cy="2807971"/>
          </a:xfrm>
          <a:prstGeom prst="rect">
            <a:avLst/>
          </a:prstGeom>
          <a:noFill/>
        </p:spPr>
      </p:pic>
      <p:sp>
        <p:nvSpPr>
          <p:cNvPr id="39939" name="Text Box 3"/>
          <p:cNvSpPr txBox="1">
            <a:spLocks noChangeArrowheads="1"/>
          </p:cNvSpPr>
          <p:nvPr/>
        </p:nvSpPr>
        <p:spPr bwMode="auto">
          <a:xfrm>
            <a:off x="123092" y="0"/>
            <a:ext cx="4813967" cy="369332"/>
          </a:xfrm>
          <a:prstGeom prst="rect">
            <a:avLst/>
          </a:prstGeom>
          <a:solidFill>
            <a:srgbClr val="FFFF00"/>
          </a:solidFill>
          <a:ln w="9525">
            <a:noFill/>
            <a:miter lim="800000"/>
            <a:headEnd/>
            <a:tailEnd/>
          </a:ln>
          <a:effectLst/>
        </p:spPr>
        <p:txBody>
          <a:bodyPr wrap="square">
            <a:spAutoFit/>
          </a:bodyPr>
          <a:lstStyle/>
          <a:p>
            <a:r>
              <a:rPr lang="zh-CN" altLang="en-US" dirty="0"/>
              <a:t>幕府允许荷兰商人进行贸易的唯一地点：</a:t>
            </a:r>
            <a:r>
              <a:rPr lang="zh-CN" altLang="en-US" dirty="0">
                <a:solidFill>
                  <a:srgbClr val="FF0000"/>
                </a:solidFill>
              </a:rPr>
              <a:t>长崎</a:t>
            </a:r>
          </a:p>
        </p:txBody>
      </p:sp>
      <p:pic>
        <p:nvPicPr>
          <p:cNvPr id="39940" name="Picture 4" descr="明治维新时期黑船驶抵浦贺港"/>
          <p:cNvPicPr>
            <a:picLocks noChangeAspect="1" noChangeArrowheads="1"/>
          </p:cNvPicPr>
          <p:nvPr/>
        </p:nvPicPr>
        <p:blipFill>
          <a:blip r:embed="rId3" cstate="print"/>
          <a:srcRect/>
          <a:stretch>
            <a:fillRect/>
          </a:stretch>
        </p:blipFill>
        <p:spPr bwMode="auto">
          <a:xfrm>
            <a:off x="0" y="2827583"/>
            <a:ext cx="4967654" cy="2087562"/>
          </a:xfrm>
          <a:prstGeom prst="rect">
            <a:avLst/>
          </a:prstGeom>
          <a:noFill/>
        </p:spPr>
      </p:pic>
      <p:sp>
        <p:nvSpPr>
          <p:cNvPr id="39941" name="Text Box 5"/>
          <p:cNvSpPr txBox="1">
            <a:spLocks noChangeArrowheads="1"/>
          </p:cNvSpPr>
          <p:nvPr/>
        </p:nvSpPr>
        <p:spPr bwMode="auto">
          <a:xfrm>
            <a:off x="2609199" y="3062655"/>
            <a:ext cx="2037737" cy="369332"/>
          </a:xfrm>
          <a:prstGeom prst="rect">
            <a:avLst/>
          </a:prstGeom>
          <a:solidFill>
            <a:srgbClr val="FFFF00"/>
          </a:solidFill>
          <a:ln w="9525">
            <a:noFill/>
            <a:miter lim="800000"/>
            <a:headEnd/>
            <a:tailEnd/>
          </a:ln>
          <a:effectLst/>
        </p:spPr>
        <p:txBody>
          <a:bodyPr wrap="none">
            <a:spAutoFit/>
          </a:bodyPr>
          <a:lstStyle/>
          <a:p>
            <a:r>
              <a:rPr lang="en-US" altLang="zh-CN" dirty="0"/>
              <a:t>1853</a:t>
            </a:r>
            <a:r>
              <a:rPr lang="zh-CN" altLang="en-US" dirty="0"/>
              <a:t>年，黑船事件</a:t>
            </a:r>
          </a:p>
        </p:txBody>
      </p:sp>
      <p:pic>
        <p:nvPicPr>
          <p:cNvPr id="39949" name="Picture 13"/>
          <p:cNvPicPr>
            <a:picLocks noChangeAspect="1" noChangeArrowheads="1"/>
          </p:cNvPicPr>
          <p:nvPr/>
        </p:nvPicPr>
        <p:blipFill>
          <a:blip r:embed="rId4" cstate="print"/>
          <a:srcRect/>
          <a:stretch>
            <a:fillRect/>
          </a:stretch>
        </p:blipFill>
        <p:spPr bwMode="auto">
          <a:xfrm>
            <a:off x="0" y="4770438"/>
            <a:ext cx="4976446" cy="2087562"/>
          </a:xfrm>
          <a:prstGeom prst="rect">
            <a:avLst/>
          </a:prstGeom>
          <a:noFill/>
        </p:spPr>
      </p:pic>
      <p:sp>
        <p:nvSpPr>
          <p:cNvPr id="39950" name="Text Box 14"/>
          <p:cNvSpPr txBox="1">
            <a:spLocks noChangeArrowheads="1"/>
          </p:cNvSpPr>
          <p:nvPr/>
        </p:nvSpPr>
        <p:spPr bwMode="auto">
          <a:xfrm>
            <a:off x="199943" y="4848471"/>
            <a:ext cx="2316660" cy="400110"/>
          </a:xfrm>
          <a:prstGeom prst="rect">
            <a:avLst/>
          </a:prstGeom>
          <a:solidFill>
            <a:srgbClr val="FFFF00"/>
          </a:solidFill>
          <a:ln w="9525">
            <a:noFill/>
            <a:miter lim="800000"/>
            <a:headEnd/>
            <a:tailEnd/>
          </a:ln>
          <a:effectLst/>
        </p:spPr>
        <p:txBody>
          <a:bodyPr wrap="none">
            <a:spAutoFit/>
          </a:bodyPr>
          <a:lstStyle/>
          <a:p>
            <a:r>
              <a:rPr lang="zh-CN" altLang="en-US" sz="2000" b="1" dirty="0">
                <a:solidFill>
                  <a:srgbClr val="FF0000"/>
                </a:solidFill>
              </a:rPr>
              <a:t>美国</a:t>
            </a:r>
            <a:r>
              <a:rPr lang="zh-CN" altLang="en-US" dirty="0"/>
              <a:t>海军在日本登陆</a:t>
            </a:r>
          </a:p>
        </p:txBody>
      </p:sp>
      <p:sp>
        <p:nvSpPr>
          <p:cNvPr id="15" name="矩形 14"/>
          <p:cNvSpPr/>
          <p:nvPr/>
        </p:nvSpPr>
        <p:spPr>
          <a:xfrm>
            <a:off x="5307622" y="4211515"/>
            <a:ext cx="6236677" cy="1815882"/>
          </a:xfrm>
          <a:prstGeom prst="rect">
            <a:avLst/>
          </a:prstGeom>
        </p:spPr>
        <p:txBody>
          <a:bodyPr wrap="square">
            <a:spAutoFit/>
          </a:bodyPr>
          <a:lstStyle/>
          <a:p>
            <a:r>
              <a:rPr kumimoji="1" lang="zh-CN" altLang="en-US" sz="2800" b="1" dirty="0" smtClean="0">
                <a:solidFill>
                  <a:srgbClr val="0070C0"/>
                </a:solidFill>
                <a:latin typeface="楷体" pitchFamily="49" charset="-122"/>
                <a:ea typeface="楷体" pitchFamily="49" charset="-122"/>
              </a:rPr>
              <a:t>◆结合史料思考：（</a:t>
            </a:r>
            <a:r>
              <a:rPr kumimoji="1" lang="en-US" altLang="zh-CN" sz="2800" b="1" dirty="0" smtClean="0">
                <a:solidFill>
                  <a:srgbClr val="0070C0"/>
                </a:solidFill>
                <a:latin typeface="楷体" pitchFamily="49" charset="-122"/>
                <a:ea typeface="楷体" pitchFamily="49" charset="-122"/>
              </a:rPr>
              <a:t>1</a:t>
            </a:r>
            <a:r>
              <a:rPr kumimoji="1" lang="zh-CN" altLang="en-US" sz="2800" b="1" dirty="0" smtClean="0">
                <a:solidFill>
                  <a:srgbClr val="0070C0"/>
                </a:solidFill>
                <a:latin typeface="楷体" pitchFamily="49" charset="-122"/>
                <a:ea typeface="楷体" pitchFamily="49" charset="-122"/>
              </a:rPr>
              <a:t>）</a:t>
            </a:r>
            <a:r>
              <a:rPr kumimoji="1" lang="en-US" altLang="zh-CN" sz="2800" b="1" dirty="0" smtClean="0">
                <a:solidFill>
                  <a:srgbClr val="0070C0"/>
                </a:solidFill>
                <a:latin typeface="楷体" pitchFamily="49" charset="-122"/>
                <a:ea typeface="楷体" pitchFamily="49" charset="-122"/>
              </a:rPr>
              <a:t>19</a:t>
            </a:r>
            <a:r>
              <a:rPr kumimoji="1" lang="zh-CN" altLang="en-US" sz="2800" b="1" dirty="0" smtClean="0">
                <a:solidFill>
                  <a:srgbClr val="0070C0"/>
                </a:solidFill>
                <a:latin typeface="楷体" pitchFamily="49" charset="-122"/>
                <a:ea typeface="楷体" pitchFamily="49" charset="-122"/>
              </a:rPr>
              <a:t>世纪中期，日本的对外政策发生了什么变化？</a:t>
            </a:r>
            <a:endParaRPr kumimoji="1" lang="en-US" altLang="zh-CN" sz="2800" b="1" dirty="0" smtClean="0">
              <a:solidFill>
                <a:srgbClr val="0070C0"/>
              </a:solidFill>
              <a:latin typeface="楷体" pitchFamily="49" charset="-122"/>
              <a:ea typeface="楷体" pitchFamily="49" charset="-122"/>
            </a:endParaRPr>
          </a:p>
          <a:p>
            <a:r>
              <a:rPr kumimoji="1" lang="zh-CN" altLang="en-US" sz="2800" b="1" dirty="0" smtClean="0">
                <a:solidFill>
                  <a:srgbClr val="0070C0"/>
                </a:solidFill>
                <a:latin typeface="楷体" pitchFamily="49" charset="-122"/>
                <a:ea typeface="楷体" pitchFamily="49" charset="-122"/>
              </a:rPr>
              <a:t>（</a:t>
            </a:r>
            <a:r>
              <a:rPr kumimoji="1" lang="en-US" altLang="zh-CN" sz="2800" b="1" dirty="0" smtClean="0">
                <a:solidFill>
                  <a:srgbClr val="0070C0"/>
                </a:solidFill>
                <a:latin typeface="楷体" pitchFamily="49" charset="-122"/>
                <a:ea typeface="楷体" pitchFamily="49" charset="-122"/>
              </a:rPr>
              <a:t>2</a:t>
            </a:r>
            <a:r>
              <a:rPr kumimoji="1" lang="zh-CN" altLang="en-US" sz="2800" b="1" dirty="0" smtClean="0">
                <a:solidFill>
                  <a:srgbClr val="0070C0"/>
                </a:solidFill>
                <a:latin typeface="楷体" pitchFamily="49" charset="-122"/>
                <a:ea typeface="楷体" pitchFamily="49" charset="-122"/>
              </a:rPr>
              <a:t>）这种变化给日本社会带来了什么影响，对日本人的生活有什么影响？</a:t>
            </a:r>
          </a:p>
        </p:txBody>
      </p:sp>
      <p:sp>
        <p:nvSpPr>
          <p:cNvPr id="10" name="文本框 1"/>
          <p:cNvSpPr txBox="1">
            <a:spLocks noChangeArrowheads="1"/>
          </p:cNvSpPr>
          <p:nvPr/>
        </p:nvSpPr>
        <p:spPr bwMode="auto">
          <a:xfrm>
            <a:off x="5145569" y="158090"/>
            <a:ext cx="6734908" cy="3906711"/>
          </a:xfrm>
          <a:prstGeom prst="rect">
            <a:avLst/>
          </a:prstGeom>
          <a:noFill/>
          <a:ln w="9525">
            <a:noFill/>
            <a:miter lim="800000"/>
            <a:headEnd/>
            <a:tailEnd/>
          </a:ln>
        </p:spPr>
        <p:txBody>
          <a:bodyPr wrap="square">
            <a:spAutoFit/>
          </a:bodyPr>
          <a:lstStyle/>
          <a:p>
            <a:pPr>
              <a:lnSpc>
                <a:spcPct val="120000"/>
              </a:lnSpc>
            </a:pPr>
            <a:r>
              <a:rPr lang="en-US" altLang="zh-CN" sz="2800" dirty="0"/>
              <a:t>      </a:t>
            </a:r>
            <a:r>
              <a:rPr lang="en-US" altLang="zh-CN" sz="2800" b="1" dirty="0"/>
              <a:t> </a:t>
            </a:r>
            <a:r>
              <a:rPr lang="en-US" altLang="zh-CN" sz="2800" b="1" dirty="0" smtClean="0"/>
              <a:t>                     </a:t>
            </a:r>
            <a:r>
              <a:rPr lang="en-US" altLang="zh-CN" b="1" dirty="0" err="1" smtClean="0"/>
              <a:t>故事链接</a:t>
            </a:r>
            <a:r>
              <a:rPr lang="en-US" altLang="zh-CN" b="1" dirty="0" err="1"/>
              <a:t>：黑船事件</a:t>
            </a:r>
            <a:endParaRPr lang="en-US" altLang="zh-CN" b="1" dirty="0"/>
          </a:p>
          <a:p>
            <a:pPr>
              <a:lnSpc>
                <a:spcPct val="120000"/>
              </a:lnSpc>
            </a:pPr>
            <a:r>
              <a:rPr lang="en-US" altLang="zh-CN" b="1" dirty="0"/>
              <a:t>      </a:t>
            </a:r>
            <a:r>
              <a:rPr lang="zh-CN" altLang="en-US" b="1" dirty="0"/>
              <a:t>1853年7月8日，美国海军准将马修·佩里率领4艘军舰，驶入江户附近的浦贺港。由于其船体为黑色，又不断喷出漆黑的浓烟，发出轰鸣，史称“黑船事件”。</a:t>
            </a:r>
          </a:p>
          <a:p>
            <a:pPr>
              <a:lnSpc>
                <a:spcPct val="120000"/>
              </a:lnSpc>
            </a:pPr>
            <a:r>
              <a:rPr lang="zh-CN" altLang="en-US" b="1" dirty="0"/>
              <a:t>       佩里把美国总统写给日本天皇的信交给了幕府政府，要求同日本建立外交关系和进行贸易，否则开战。</a:t>
            </a:r>
          </a:p>
          <a:p>
            <a:pPr>
              <a:lnSpc>
                <a:spcPct val="120000"/>
              </a:lnSpc>
            </a:pPr>
            <a:r>
              <a:rPr lang="zh-CN" altLang="en-US" b="1" dirty="0"/>
              <a:t>      在武力威逼之下，面对美军的强硬态度，第二年，日本幕府只好与美国签订了不平等的《日美神奈川条约》和《下田条约》。</a:t>
            </a:r>
          </a:p>
          <a:p>
            <a:pPr>
              <a:lnSpc>
                <a:spcPct val="120000"/>
              </a:lnSpc>
            </a:pPr>
            <a:r>
              <a:rPr lang="zh-CN" altLang="en-US" b="1" dirty="0"/>
              <a:t>       这是锁国以来，外国军人首次踏上日本国土，从此打开了日本的大门。西方列强风闻日本开国，纷纷来到日本强行与其签订各自的不平等条约。日本面临着沦为半殖民地的危机。</a:t>
            </a:r>
          </a:p>
        </p:txBody>
      </p:sp>
      <p:cxnSp>
        <p:nvCxnSpPr>
          <p:cNvPr id="11" name="直接连接符 10"/>
          <p:cNvCxnSpPr/>
          <p:nvPr/>
        </p:nvCxnSpPr>
        <p:spPr>
          <a:xfrm flipV="1">
            <a:off x="6569319" y="2026139"/>
            <a:ext cx="4213225" cy="25400"/>
          </a:xfrm>
          <a:prstGeom prst="line">
            <a:avLst/>
          </a:prstGeom>
          <a:ln w="666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938596" y="1032608"/>
            <a:ext cx="4213225" cy="25400"/>
          </a:xfrm>
          <a:prstGeom prst="line">
            <a:avLst/>
          </a:prstGeom>
          <a:ln w="666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0181492" y="3318608"/>
            <a:ext cx="1629753" cy="13677"/>
          </a:xfrm>
          <a:prstGeom prst="line">
            <a:avLst/>
          </a:prstGeom>
          <a:ln w="666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250473" y="3657600"/>
            <a:ext cx="1053612" cy="2931"/>
          </a:xfrm>
          <a:prstGeom prst="line">
            <a:avLst/>
          </a:prstGeom>
          <a:ln w="666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369419" y="3982915"/>
            <a:ext cx="3295650" cy="29308"/>
          </a:xfrm>
          <a:prstGeom prst="line">
            <a:avLst/>
          </a:prstGeom>
          <a:ln w="666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27518" y="260350"/>
            <a:ext cx="1807635" cy="5976938"/>
          </a:xfrm>
          <a:prstGeom prst="verticalScroll">
            <a:avLst>
              <a:gd name="adj" fmla="val 14144"/>
            </a:avLst>
          </a:prstGeom>
          <a:solidFill>
            <a:srgbClr val="F8FFBB"/>
          </a:solidFill>
          <a:ln w="9525" cmpd="sng">
            <a:solidFill>
              <a:schemeClr val="tx1"/>
            </a:solidFill>
            <a:round/>
            <a:headEnd/>
            <a:tailEnd/>
          </a:ln>
          <a:effectLst/>
        </p:spPr>
        <p:txBody>
          <a:bodyPr vert="eaVert" wrap="none" anchor="ctr"/>
          <a:lstStyle/>
          <a:p>
            <a:pPr algn="ctr"/>
            <a:r>
              <a:rPr lang="zh-CN" altLang="en-GB" sz="4000" b="1">
                <a:latin typeface="Times New Roman" pitchFamily="18" charset="0"/>
                <a:ea typeface="楷体_GB2312" charset="-122"/>
              </a:rPr>
              <a:t>德川幕府统治下的日本</a:t>
            </a:r>
          </a:p>
        </p:txBody>
      </p:sp>
      <p:sp>
        <p:nvSpPr>
          <p:cNvPr id="13315" name="Rectangle 3"/>
          <p:cNvSpPr>
            <a:spLocks noChangeArrowheads="1"/>
          </p:cNvSpPr>
          <p:nvPr/>
        </p:nvSpPr>
        <p:spPr bwMode="auto">
          <a:xfrm>
            <a:off x="3600451" y="2997200"/>
            <a:ext cx="5323416" cy="641350"/>
          </a:xfrm>
          <a:prstGeom prst="rect">
            <a:avLst/>
          </a:prstGeom>
          <a:noFill/>
          <a:ln w="9525">
            <a:noFill/>
            <a:miter lim="800000"/>
            <a:headEnd/>
            <a:tailEnd/>
          </a:ln>
          <a:effectLst/>
        </p:spPr>
        <p:txBody>
          <a:bodyPr>
            <a:spAutoFit/>
          </a:bodyPr>
          <a:lstStyle/>
          <a:p>
            <a:r>
              <a:rPr lang="zh-CN" altLang="en-GB" sz="3600" b="1">
                <a:latin typeface="仿宋_GB2312" pitchFamily="1" charset="-122"/>
                <a:ea typeface="仿宋_GB2312" pitchFamily="1" charset="-122"/>
              </a:rPr>
              <a:t>外患：民族危机</a:t>
            </a:r>
          </a:p>
        </p:txBody>
      </p:sp>
      <p:pic>
        <p:nvPicPr>
          <p:cNvPr id="13316" name="Picture 4" descr="1853年美国培利舰队入侵日本"/>
          <p:cNvPicPr>
            <a:picLocks noChangeAspect="1" noChangeArrowheads="1"/>
          </p:cNvPicPr>
          <p:nvPr/>
        </p:nvPicPr>
        <p:blipFill>
          <a:blip r:embed="rId2" cstate="print"/>
          <a:srcRect/>
          <a:stretch>
            <a:fillRect/>
          </a:stretch>
        </p:blipFill>
        <p:spPr bwMode="auto">
          <a:xfrm>
            <a:off x="1775884" y="981076"/>
            <a:ext cx="10363200" cy="5402263"/>
          </a:xfrm>
          <a:prstGeom prst="rect">
            <a:avLst/>
          </a:prstGeom>
          <a:noFill/>
          <a:ln w="9525">
            <a:noFill/>
            <a:miter lim="800000"/>
            <a:headEnd/>
            <a:tailEnd/>
          </a:ln>
        </p:spPr>
      </p:pic>
      <p:sp>
        <p:nvSpPr>
          <p:cNvPr id="13317" name="Text Box 5"/>
          <p:cNvSpPr txBox="1">
            <a:spLocks noChangeArrowheads="1"/>
          </p:cNvSpPr>
          <p:nvPr/>
        </p:nvSpPr>
        <p:spPr bwMode="auto">
          <a:xfrm>
            <a:off x="1775885" y="260350"/>
            <a:ext cx="10560049" cy="579438"/>
          </a:xfrm>
          <a:prstGeom prst="rect">
            <a:avLst/>
          </a:prstGeom>
          <a:solidFill>
            <a:schemeClr val="bg1"/>
          </a:solidFill>
          <a:ln w="9525">
            <a:noFill/>
            <a:miter lim="800000"/>
            <a:headEnd/>
            <a:tailEnd/>
          </a:ln>
          <a:effectLst/>
        </p:spPr>
        <p:txBody>
          <a:bodyPr>
            <a:spAutoFit/>
          </a:bodyPr>
          <a:lstStyle/>
          <a:p>
            <a:r>
              <a:rPr lang="zh-CN" altLang="en-US" sz="3200" b="1">
                <a:latin typeface="楷体_GB2312" charset="-122"/>
                <a:ea typeface="楷体_GB2312" charset="-122"/>
              </a:rPr>
              <a:t>1853年美国海军准将佩里率舰队入侵日本</a:t>
            </a:r>
          </a:p>
        </p:txBody>
      </p:sp>
      <p:sp>
        <p:nvSpPr>
          <p:cNvPr id="13318" name="Text Box 6"/>
          <p:cNvSpPr txBox="1">
            <a:spLocks noChangeArrowheads="1"/>
          </p:cNvSpPr>
          <p:nvPr/>
        </p:nvSpPr>
        <p:spPr bwMode="auto">
          <a:xfrm>
            <a:off x="2131813" y="1628776"/>
            <a:ext cx="797654" cy="3313113"/>
          </a:xfrm>
          <a:prstGeom prst="rect">
            <a:avLst/>
          </a:prstGeom>
          <a:solidFill>
            <a:srgbClr val="FFFF00"/>
          </a:solidFill>
          <a:ln w="9525">
            <a:noFill/>
            <a:miter lim="800000"/>
            <a:headEnd/>
            <a:tailEnd/>
          </a:ln>
          <a:effectLst/>
        </p:spPr>
        <p:txBody>
          <a:bodyPr vert="eaVert" lIns="90170" tIns="46990" rIns="90170" bIns="46990">
            <a:spAutoFit/>
          </a:bodyPr>
          <a:lstStyle/>
          <a:p>
            <a:pPr algn="ctr">
              <a:spcBef>
                <a:spcPct val="50000"/>
              </a:spcBef>
            </a:pPr>
            <a:r>
              <a:rPr lang="zh-CN" altLang="en-GB" sz="4000" b="1">
                <a:solidFill>
                  <a:srgbClr val="FF0000"/>
                </a:solidFill>
                <a:latin typeface="Times New Roman" pitchFamily="18" charset="0"/>
                <a:ea typeface="楷体_GB2312" charset="-122"/>
              </a:rPr>
              <a:t>惊醒太平梦</a:t>
            </a:r>
          </a:p>
        </p:txBody>
      </p:sp>
      <p:sp>
        <p:nvSpPr>
          <p:cNvPr id="13319" name="Text Box 7"/>
          <p:cNvSpPr txBox="1">
            <a:spLocks noChangeArrowheads="1"/>
          </p:cNvSpPr>
          <p:nvPr/>
        </p:nvSpPr>
        <p:spPr bwMode="auto">
          <a:xfrm>
            <a:off x="11248297" y="1701800"/>
            <a:ext cx="797654" cy="3384550"/>
          </a:xfrm>
          <a:prstGeom prst="rect">
            <a:avLst/>
          </a:prstGeom>
          <a:solidFill>
            <a:srgbClr val="FFFF00"/>
          </a:solidFill>
          <a:ln w="9525">
            <a:noFill/>
            <a:miter lim="800000"/>
            <a:headEnd/>
            <a:tailEnd/>
          </a:ln>
        </p:spPr>
        <p:txBody>
          <a:bodyPr vert="eaVert" lIns="90170" tIns="46990" rIns="90170" bIns="46990">
            <a:spAutoFit/>
          </a:bodyPr>
          <a:lstStyle/>
          <a:p>
            <a:pPr algn="ctr"/>
            <a:r>
              <a:rPr lang="zh-CN" altLang="en-GB" sz="4000" b="1">
                <a:solidFill>
                  <a:srgbClr val="FF0000"/>
                </a:solidFill>
                <a:latin typeface="Arial Black" pitchFamily="34" charset="0"/>
                <a:ea typeface="楷体_GB2312" charset="-122"/>
              </a:rPr>
              <a:t>几只蒸汽船</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linds(horizontal)">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fade">
                                      <p:cBhvr>
                                        <p:cTn id="12" dur="1000"/>
                                        <p:tgtEl>
                                          <p:spTgt spid="13319"/>
                                        </p:tgtEl>
                                      </p:cBhvr>
                                    </p:animEffect>
                                    <p:anim calcmode="lin" valueType="num">
                                      <p:cBhvr>
                                        <p:cTn id="13" dur="1000" fill="hold"/>
                                        <p:tgtEl>
                                          <p:spTgt spid="13319"/>
                                        </p:tgtEl>
                                        <p:attrNameLst>
                                          <p:attrName>ppt_x</p:attrName>
                                        </p:attrNameLst>
                                      </p:cBhvr>
                                      <p:tavLst>
                                        <p:tav tm="0">
                                          <p:val>
                                            <p:strVal val="#ppt_x"/>
                                          </p:val>
                                        </p:tav>
                                        <p:tav tm="100000">
                                          <p:val>
                                            <p:strVal val="#ppt_x"/>
                                          </p:val>
                                        </p:tav>
                                      </p:tavLst>
                                    </p:anim>
                                    <p:anim calcmode="lin" valueType="num">
                                      <p:cBhvr>
                                        <p:cTn id="14" dur="1000" fill="hold"/>
                                        <p:tgtEl>
                                          <p:spTgt spid="133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318"/>
                                        </p:tgtEl>
                                        <p:attrNameLst>
                                          <p:attrName>style.visibility</p:attrName>
                                        </p:attrNameLst>
                                      </p:cBhvr>
                                      <p:to>
                                        <p:strVal val="visible"/>
                                      </p:to>
                                    </p:set>
                                    <p:animEffect transition="in" filter="fade">
                                      <p:cBhvr>
                                        <p:cTn id="18" dur="1000"/>
                                        <p:tgtEl>
                                          <p:spTgt spid="13318"/>
                                        </p:tgtEl>
                                      </p:cBhvr>
                                    </p:animEffect>
                                    <p:anim calcmode="lin" valueType="num">
                                      <p:cBhvr>
                                        <p:cTn id="19" dur="1000" fill="hold"/>
                                        <p:tgtEl>
                                          <p:spTgt spid="13318"/>
                                        </p:tgtEl>
                                        <p:attrNameLst>
                                          <p:attrName>ppt_x</p:attrName>
                                        </p:attrNameLst>
                                      </p:cBhvr>
                                      <p:tavLst>
                                        <p:tav tm="0">
                                          <p:val>
                                            <p:strVal val="#ppt_x"/>
                                          </p:val>
                                        </p:tav>
                                        <p:tav tm="100000">
                                          <p:val>
                                            <p:strVal val="#ppt_x"/>
                                          </p:val>
                                        </p:tav>
                                      </p:tavLst>
                                    </p:anim>
                                    <p:anim calcmode="lin" valueType="num">
                                      <p:cBhvr>
                                        <p:cTn id="20" dur="1000" fill="hold"/>
                                        <p:tgtEl>
                                          <p:spTgt spid="13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ldLvl="0" animBg="1" autoUpdateAnimBg="0"/>
      <p:bldP spid="13318" grpId="0" bldLvl="0" animBg="1" autoUpdateAnimBg="0"/>
      <p:bldP spid="13319"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6"/>
          <p:cNvSpPr txBox="1">
            <a:spLocks noChangeArrowheads="1"/>
          </p:cNvSpPr>
          <p:nvPr/>
        </p:nvSpPr>
        <p:spPr bwMode="auto">
          <a:xfrm>
            <a:off x="276682" y="1744363"/>
            <a:ext cx="11521017" cy="2308324"/>
          </a:xfrm>
          <a:prstGeom prst="rect">
            <a:avLst/>
          </a:prstGeom>
          <a:solidFill>
            <a:schemeClr val="tx1"/>
          </a:solidFill>
          <a:ln w="9525">
            <a:noFill/>
            <a:miter lim="800000"/>
            <a:headEnd/>
            <a:tailEnd/>
          </a:ln>
        </p:spPr>
        <p:txBody>
          <a:bodyPr>
            <a:spAutoFit/>
          </a:bodyPr>
          <a:lstStyle/>
          <a:p>
            <a:pPr>
              <a:spcBef>
                <a:spcPct val="50000"/>
              </a:spcBef>
              <a:buFontTx/>
              <a:buNone/>
            </a:pPr>
            <a:r>
              <a:rPr kumimoji="1" lang="zh-CN" altLang="en-US" sz="3600" dirty="0" smtClean="0">
                <a:solidFill>
                  <a:schemeClr val="bg1"/>
                </a:solidFill>
                <a:latin typeface="Times New Roman" pitchFamily="18" charset="0"/>
                <a:ea typeface="华文行楷" pitchFamily="2" charset="-122"/>
              </a:rPr>
              <a:t>明治维新的原因：</a:t>
            </a:r>
            <a:endParaRPr kumimoji="1" lang="zh-CN" altLang="en-US" sz="3600" dirty="0">
              <a:solidFill>
                <a:schemeClr val="bg1"/>
              </a:solidFill>
              <a:latin typeface="Times New Roman" pitchFamily="18" charset="0"/>
              <a:ea typeface="华文行楷" pitchFamily="2" charset="-122"/>
            </a:endParaRPr>
          </a:p>
          <a:p>
            <a:pPr>
              <a:spcBef>
                <a:spcPct val="50000"/>
              </a:spcBef>
              <a:buFontTx/>
              <a:buNone/>
            </a:pPr>
            <a:r>
              <a:rPr kumimoji="1" lang="en-US" altLang="zh-CN" sz="3600" dirty="0" smtClean="0">
                <a:solidFill>
                  <a:schemeClr val="bg1"/>
                </a:solidFill>
                <a:latin typeface="Times New Roman" pitchFamily="18" charset="0"/>
                <a:ea typeface="华文行楷" pitchFamily="2" charset="-122"/>
              </a:rPr>
              <a:t>1</a:t>
            </a:r>
            <a:r>
              <a:rPr kumimoji="1" lang="zh-CN" altLang="en-US" sz="3600" dirty="0" smtClean="0">
                <a:solidFill>
                  <a:schemeClr val="bg1"/>
                </a:solidFill>
                <a:latin typeface="Times New Roman" pitchFamily="18" charset="0"/>
                <a:ea typeface="华文行楷" pitchFamily="2" charset="-122"/>
              </a:rPr>
              <a:t>、内忧：</a:t>
            </a:r>
            <a:r>
              <a:rPr kumimoji="1" lang="zh-CN" altLang="en-US" sz="3600" u="sng" dirty="0" smtClean="0">
                <a:solidFill>
                  <a:schemeClr val="bg1"/>
                </a:solidFill>
                <a:latin typeface="Times New Roman" pitchFamily="18" charset="0"/>
                <a:ea typeface="华文行楷" pitchFamily="2" charset="-122"/>
              </a:rPr>
              <a:t>                 </a:t>
            </a:r>
            <a:r>
              <a:rPr lang="zh-CN" altLang="en-US" sz="3200" b="1" dirty="0" smtClean="0">
                <a:solidFill>
                  <a:schemeClr val="bg1"/>
                </a:solidFill>
                <a:latin typeface="Times New Roman" pitchFamily="18" charset="0"/>
                <a:ea typeface="华文行楷" pitchFamily="2" charset="-122"/>
              </a:rPr>
              <a:t>专制</a:t>
            </a:r>
            <a:r>
              <a:rPr lang="zh-CN" altLang="en-US" sz="3200" b="1" dirty="0">
                <a:solidFill>
                  <a:schemeClr val="bg1"/>
                </a:solidFill>
                <a:latin typeface="Times New Roman" pitchFamily="18" charset="0"/>
                <a:ea typeface="华文行楷" pitchFamily="2" charset="-122"/>
              </a:rPr>
              <a:t>统治阻碍了资本主义发展（</a:t>
            </a:r>
            <a:r>
              <a:rPr lang="zh-CN" altLang="en-US" sz="3200" b="1" dirty="0">
                <a:solidFill>
                  <a:srgbClr val="FF0066"/>
                </a:solidFill>
                <a:latin typeface="Times New Roman" pitchFamily="18" charset="0"/>
                <a:ea typeface="华文行楷" pitchFamily="2" charset="-122"/>
              </a:rPr>
              <a:t>根因</a:t>
            </a:r>
            <a:r>
              <a:rPr lang="zh-CN" altLang="en-US" sz="3200" b="1" dirty="0">
                <a:solidFill>
                  <a:schemeClr val="bg1"/>
                </a:solidFill>
                <a:latin typeface="Times New Roman" pitchFamily="18" charset="0"/>
                <a:ea typeface="华文行楷" pitchFamily="2" charset="-122"/>
              </a:rPr>
              <a:t>）</a:t>
            </a:r>
            <a:endParaRPr kumimoji="1" lang="zh-CN" altLang="en-US" sz="3600" dirty="0">
              <a:solidFill>
                <a:srgbClr val="FFCC00"/>
              </a:solidFill>
              <a:latin typeface="Times New Roman" pitchFamily="18" charset="0"/>
              <a:ea typeface="华文行楷" pitchFamily="2" charset="-122"/>
            </a:endParaRPr>
          </a:p>
          <a:p>
            <a:pPr>
              <a:spcBef>
                <a:spcPct val="50000"/>
              </a:spcBef>
              <a:buFontTx/>
              <a:buNone/>
            </a:pPr>
            <a:r>
              <a:rPr kumimoji="1" lang="en-US" altLang="zh-CN" sz="3600" dirty="0" smtClean="0">
                <a:solidFill>
                  <a:schemeClr val="bg1"/>
                </a:solidFill>
                <a:latin typeface="Times New Roman" pitchFamily="18" charset="0"/>
                <a:ea typeface="华文行楷" pitchFamily="2" charset="-122"/>
              </a:rPr>
              <a:t>2</a:t>
            </a:r>
            <a:r>
              <a:rPr kumimoji="1" lang="zh-CN" altLang="en-US" sz="3600" dirty="0" smtClean="0">
                <a:solidFill>
                  <a:schemeClr val="bg1"/>
                </a:solidFill>
                <a:latin typeface="Times New Roman" pitchFamily="18" charset="0"/>
                <a:ea typeface="华文行楷" pitchFamily="2" charset="-122"/>
              </a:rPr>
              <a:t>、外患：</a:t>
            </a:r>
            <a:r>
              <a:rPr lang="zh-CN" altLang="en-US" sz="3200" b="1" dirty="0" smtClean="0">
                <a:solidFill>
                  <a:schemeClr val="bg1"/>
                </a:solidFill>
                <a:latin typeface="Times New Roman" pitchFamily="18" charset="0"/>
                <a:ea typeface="华文行楷" pitchFamily="2" charset="-122"/>
              </a:rPr>
              <a:t>美国培里舰队叩关</a:t>
            </a:r>
            <a:r>
              <a:rPr lang="en-US" altLang="zh-CN" sz="3200" b="1" dirty="0" smtClean="0">
                <a:solidFill>
                  <a:schemeClr val="bg1"/>
                </a:solidFill>
                <a:latin typeface="Times New Roman" pitchFamily="18" charset="0"/>
                <a:ea typeface="华文行楷" pitchFamily="2" charset="-122"/>
              </a:rPr>
              <a:t>——</a:t>
            </a:r>
            <a:r>
              <a:rPr lang="zh-CN" altLang="en-US" sz="3200" b="1" dirty="0" smtClean="0">
                <a:solidFill>
                  <a:schemeClr val="bg1"/>
                </a:solidFill>
                <a:latin typeface="Times New Roman" pitchFamily="18" charset="0"/>
                <a:ea typeface="华文行楷" pitchFamily="2" charset="-122"/>
              </a:rPr>
              <a:t> </a:t>
            </a:r>
            <a:r>
              <a:rPr lang="zh-CN" altLang="en-US" sz="3200" b="1" u="sng" dirty="0" smtClean="0">
                <a:solidFill>
                  <a:schemeClr val="bg1"/>
                </a:solidFill>
                <a:latin typeface="Times New Roman" pitchFamily="18" charset="0"/>
                <a:ea typeface="华文行楷" pitchFamily="2" charset="-122"/>
              </a:rPr>
              <a:t>              </a:t>
            </a:r>
            <a:r>
              <a:rPr lang="zh-CN" altLang="en-US" sz="3200" b="1" dirty="0" smtClean="0">
                <a:solidFill>
                  <a:schemeClr val="bg1"/>
                </a:solidFill>
                <a:latin typeface="Times New Roman" pitchFamily="18" charset="0"/>
                <a:ea typeface="华文行楷" pitchFamily="2" charset="-122"/>
              </a:rPr>
              <a:t>危机</a:t>
            </a:r>
            <a:r>
              <a:rPr lang="zh-CN" altLang="en-US" sz="3200" b="1" dirty="0">
                <a:solidFill>
                  <a:schemeClr val="bg1"/>
                </a:solidFill>
                <a:latin typeface="Times New Roman" pitchFamily="18" charset="0"/>
                <a:ea typeface="华文行楷" pitchFamily="2" charset="-122"/>
              </a:rPr>
              <a:t>加深</a:t>
            </a:r>
          </a:p>
        </p:txBody>
      </p:sp>
      <p:sp>
        <p:nvSpPr>
          <p:cNvPr id="3" name="TextBox 2"/>
          <p:cNvSpPr txBox="1"/>
          <p:nvPr/>
        </p:nvSpPr>
        <p:spPr>
          <a:xfrm>
            <a:off x="2180492" y="2514600"/>
            <a:ext cx="2655277" cy="584775"/>
          </a:xfrm>
          <a:prstGeom prst="rect">
            <a:avLst/>
          </a:prstGeom>
          <a:noFill/>
        </p:spPr>
        <p:txBody>
          <a:bodyPr wrap="square" rtlCol="0">
            <a:spAutoFit/>
          </a:bodyPr>
          <a:lstStyle/>
          <a:p>
            <a:r>
              <a:rPr lang="zh-CN" altLang="en-US" sz="3200" b="1" dirty="0" smtClean="0">
                <a:solidFill>
                  <a:srgbClr val="FFFF00"/>
                </a:solidFill>
                <a:latin typeface="Times New Roman" pitchFamily="18" charset="0"/>
                <a:ea typeface="华文行楷" pitchFamily="2" charset="-122"/>
              </a:rPr>
              <a:t>幕府的封建</a:t>
            </a:r>
          </a:p>
        </p:txBody>
      </p:sp>
      <p:sp>
        <p:nvSpPr>
          <p:cNvPr id="4" name="TextBox 3"/>
          <p:cNvSpPr txBox="1"/>
          <p:nvPr/>
        </p:nvSpPr>
        <p:spPr>
          <a:xfrm>
            <a:off x="6690946" y="3367454"/>
            <a:ext cx="2145323" cy="584775"/>
          </a:xfrm>
          <a:prstGeom prst="rect">
            <a:avLst/>
          </a:prstGeom>
          <a:noFill/>
        </p:spPr>
        <p:txBody>
          <a:bodyPr wrap="square" rtlCol="0">
            <a:spAutoFit/>
          </a:bodyPr>
          <a:lstStyle/>
          <a:p>
            <a:r>
              <a:rPr lang="zh-CN" altLang="en-US" sz="3200" b="1" dirty="0" smtClean="0">
                <a:solidFill>
                  <a:srgbClr val="FFFF00"/>
                </a:solidFill>
                <a:latin typeface="Times New Roman" pitchFamily="18" charset="0"/>
                <a:ea typeface="华文行楷" pitchFamily="2" charset="-122"/>
              </a:rPr>
              <a:t>民族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imgsa.baidu.com/timg?image&amp;quality=80&amp;size=b9999_10000&amp;sec=1575783503133&amp;di=7ad22b5c5379a820d0f7802f08574c78&amp;imgtype=0&amp;src=http%3A%2F%2F5b0988e595225.cdn.sohucs.com%2Fq_70%2Cc_zoom%2Cw_640%2Fimages%2F20180226%2F8f36b9b35ad04100a6b2757c53935c1a.jpeg"/>
          <p:cNvPicPr>
            <a:picLocks noChangeAspect="1" noChangeArrowheads="1"/>
          </p:cNvPicPr>
          <p:nvPr/>
        </p:nvPicPr>
        <p:blipFill>
          <a:blip r:embed="rId2" cstate="print"/>
          <a:srcRect/>
          <a:stretch>
            <a:fillRect/>
          </a:stretch>
        </p:blipFill>
        <p:spPr bwMode="auto">
          <a:xfrm>
            <a:off x="3843154" y="1008983"/>
            <a:ext cx="4428518" cy="3245486"/>
          </a:xfrm>
          <a:prstGeom prst="rect">
            <a:avLst/>
          </a:prstGeom>
          <a:noFill/>
        </p:spPr>
      </p:pic>
      <p:pic>
        <p:nvPicPr>
          <p:cNvPr id="19460" name="Picture 4" descr="https://timgsa.baidu.com/timg?image&amp;quality=80&amp;size=b9999_10000&amp;sec=1575783615977&amp;di=1a793f4266216bde093544d0a54c1561&amp;imgtype=0&amp;src=http%3A%2F%2F5b0988e595225.cdn.sohucs.com%2Fq_70%2Cc_zoom%2Cw_640%2Fimages%2F20180716%2F2133708882cc483a94829e643b509551.jpeg"/>
          <p:cNvPicPr>
            <a:picLocks noChangeAspect="1" noChangeArrowheads="1"/>
          </p:cNvPicPr>
          <p:nvPr/>
        </p:nvPicPr>
        <p:blipFill>
          <a:blip r:embed="rId3" cstate="print"/>
          <a:srcRect/>
          <a:stretch>
            <a:fillRect/>
          </a:stretch>
        </p:blipFill>
        <p:spPr bwMode="auto">
          <a:xfrm>
            <a:off x="381134" y="1008882"/>
            <a:ext cx="3314967" cy="3262348"/>
          </a:xfrm>
          <a:prstGeom prst="rect">
            <a:avLst/>
          </a:prstGeom>
          <a:noFill/>
        </p:spPr>
      </p:pic>
      <p:pic>
        <p:nvPicPr>
          <p:cNvPr id="19462" name="Picture 6" descr="https://gss2.bdstatic.com/9fo3dSag_xI4khGkpoWK1HF6hhy/baike/c0%3Dbaike80%2C5%2C5%2C80%2C26/sign=e9ff60cdfa03918fc3dc359830544df2/3b292df5e0fe992536e95e7d39a85edf8db17131.jpg"/>
          <p:cNvPicPr>
            <a:picLocks noChangeAspect="1" noChangeArrowheads="1"/>
          </p:cNvPicPr>
          <p:nvPr/>
        </p:nvPicPr>
        <p:blipFill>
          <a:blip r:embed="rId4" cstate="print"/>
          <a:srcRect/>
          <a:stretch>
            <a:fillRect/>
          </a:stretch>
        </p:blipFill>
        <p:spPr bwMode="auto">
          <a:xfrm>
            <a:off x="8533731" y="1029902"/>
            <a:ext cx="3390900" cy="3205214"/>
          </a:xfrm>
          <a:prstGeom prst="rect">
            <a:avLst/>
          </a:prstGeom>
          <a:noFill/>
        </p:spPr>
      </p:pic>
      <p:sp>
        <p:nvSpPr>
          <p:cNvPr id="6" name="Rectangle 2"/>
          <p:cNvSpPr txBox="1">
            <a:spLocks noChangeArrowheads="1"/>
          </p:cNvSpPr>
          <p:nvPr/>
        </p:nvSpPr>
        <p:spPr>
          <a:xfrm>
            <a:off x="0" y="1"/>
            <a:ext cx="4192621" cy="963038"/>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800" b="0" i="0" u="none" strike="noStrike" kern="1200" cap="none" spc="0" normalizeH="0" baseline="0" noProof="0" dirty="0" smtClean="0">
                <a:ln>
                  <a:noFill/>
                </a:ln>
                <a:solidFill>
                  <a:schemeClr val="tx1"/>
                </a:solidFill>
                <a:effectLst/>
                <a:uLnTx/>
                <a:uFillTx/>
                <a:latin typeface="+mj-lt"/>
                <a:ea typeface="宋体" pitchFamily="2" charset="-122"/>
                <a:cs typeface="+mj-cs"/>
              </a:rPr>
              <a:t>1867</a:t>
            </a:r>
            <a:r>
              <a:rPr kumimoji="0" lang="zh-CN" altLang="en-US" sz="2800" b="0" i="0" u="none" strike="noStrike" kern="1200" cap="none" spc="0" normalizeH="0" baseline="0" noProof="0" dirty="0" smtClean="0">
                <a:ln>
                  <a:noFill/>
                </a:ln>
                <a:solidFill>
                  <a:schemeClr val="tx1"/>
                </a:solidFill>
                <a:effectLst/>
                <a:uLnTx/>
                <a:uFillTx/>
                <a:latin typeface="+mj-lt"/>
                <a:ea typeface="宋体" pitchFamily="2" charset="-122"/>
                <a:cs typeface="+mj-cs"/>
              </a:rPr>
              <a:t>年大政奉还</a:t>
            </a:r>
            <a:endParaRPr kumimoji="0" lang="en-US" altLang="zh-CN" sz="2800" b="0" i="0" u="none" strike="noStrike" kern="1200" cap="none" spc="0" normalizeH="0" baseline="0" noProof="0" dirty="0" smtClean="0">
              <a:ln>
                <a:noFill/>
              </a:ln>
              <a:solidFill>
                <a:schemeClr val="tx1"/>
              </a:solidFill>
              <a:effectLst/>
              <a:uLnTx/>
              <a:uFillTx/>
              <a:latin typeface="+mj-lt"/>
              <a:ea typeface="宋体" pitchFamily="2" charset="-122"/>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zh-CN" altLang="en-US" sz="2800" dirty="0" smtClean="0">
                <a:latin typeface="+mj-lt"/>
                <a:ea typeface="宋体" pitchFamily="2" charset="-122"/>
                <a:cs typeface="+mj-cs"/>
              </a:rPr>
              <a:t>（幕府假意归还政权）</a:t>
            </a:r>
            <a:endParaRPr kumimoji="0" lang="zh-CN" altLang="en-US" sz="2800" b="0" i="0" u="none" strike="noStrike" kern="1200" cap="none" spc="0" normalizeH="0" baseline="0" noProof="0" dirty="0" smtClean="0">
              <a:ln>
                <a:noFill/>
              </a:ln>
              <a:solidFill>
                <a:schemeClr val="tx1"/>
              </a:solidFill>
              <a:effectLst/>
              <a:uLnTx/>
              <a:uFillTx/>
              <a:latin typeface="+mj-lt"/>
              <a:ea typeface="宋体" pitchFamily="2" charset="-122"/>
              <a:cs typeface="+mj-cs"/>
            </a:endParaRPr>
          </a:p>
        </p:txBody>
      </p:sp>
      <p:sp>
        <p:nvSpPr>
          <p:cNvPr id="7" name="Rectangle 2"/>
          <p:cNvSpPr txBox="1">
            <a:spLocks noChangeArrowheads="1"/>
          </p:cNvSpPr>
          <p:nvPr/>
        </p:nvSpPr>
        <p:spPr>
          <a:xfrm>
            <a:off x="3985098" y="0"/>
            <a:ext cx="4192621" cy="963038"/>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800" b="0" i="0" u="none" strike="noStrike" kern="1200" cap="none" spc="0" normalizeH="0" baseline="0" noProof="0" dirty="0" smtClean="0">
                <a:ln>
                  <a:noFill/>
                </a:ln>
                <a:solidFill>
                  <a:schemeClr val="tx1"/>
                </a:solidFill>
                <a:effectLst/>
                <a:uLnTx/>
                <a:uFillTx/>
                <a:latin typeface="+mj-lt"/>
                <a:ea typeface="宋体" pitchFamily="2" charset="-122"/>
                <a:cs typeface="+mj-cs"/>
              </a:rPr>
              <a:t>1868</a:t>
            </a:r>
            <a:r>
              <a:rPr kumimoji="0" lang="zh-CN" altLang="en-US" sz="2800" b="0" i="0" u="none" strike="noStrike" kern="1200" cap="none" spc="0" normalizeH="0" baseline="0" noProof="0" dirty="0" smtClean="0">
                <a:ln>
                  <a:noFill/>
                </a:ln>
                <a:solidFill>
                  <a:schemeClr val="tx1"/>
                </a:solidFill>
                <a:effectLst/>
                <a:uLnTx/>
                <a:uFillTx/>
                <a:latin typeface="+mj-lt"/>
                <a:ea typeface="宋体" pitchFamily="2" charset="-122"/>
                <a:cs typeface="+mj-cs"/>
              </a:rPr>
              <a:t>年王政复古</a:t>
            </a:r>
            <a:endParaRPr kumimoji="0" lang="en-US" altLang="zh-CN" sz="2800" b="0" i="0" u="none" strike="noStrike" kern="1200" cap="none" spc="0" normalizeH="0" baseline="0" noProof="0" dirty="0" smtClean="0">
              <a:ln>
                <a:noFill/>
              </a:ln>
              <a:solidFill>
                <a:schemeClr val="tx1"/>
              </a:solidFill>
              <a:effectLst/>
              <a:uLnTx/>
              <a:uFillTx/>
              <a:latin typeface="+mj-lt"/>
              <a:ea typeface="宋体" pitchFamily="2" charset="-122"/>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zh-CN" altLang="en-US" sz="2800" dirty="0" smtClean="0">
                <a:latin typeface="+mj-lt"/>
                <a:ea typeface="宋体" pitchFamily="2" charset="-122"/>
                <a:cs typeface="+mj-cs"/>
              </a:rPr>
              <a:t>（倒幕派政变）</a:t>
            </a:r>
            <a:endParaRPr kumimoji="0" lang="zh-CN" altLang="en-US" sz="2800" b="0" i="0" u="none" strike="noStrike" kern="1200" cap="none" spc="0" normalizeH="0" baseline="0" noProof="0" dirty="0" smtClean="0">
              <a:ln>
                <a:noFill/>
              </a:ln>
              <a:solidFill>
                <a:schemeClr val="tx1"/>
              </a:solidFill>
              <a:effectLst/>
              <a:uLnTx/>
              <a:uFillTx/>
              <a:latin typeface="+mj-lt"/>
              <a:ea typeface="宋体" pitchFamily="2" charset="-122"/>
              <a:cs typeface="+mj-cs"/>
            </a:endParaRPr>
          </a:p>
        </p:txBody>
      </p:sp>
      <p:sp>
        <p:nvSpPr>
          <p:cNvPr id="8" name="Rectangle 2"/>
          <p:cNvSpPr txBox="1">
            <a:spLocks noChangeArrowheads="1"/>
          </p:cNvSpPr>
          <p:nvPr/>
        </p:nvSpPr>
        <p:spPr>
          <a:xfrm>
            <a:off x="7999379" y="171855"/>
            <a:ext cx="4192621" cy="963038"/>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800" b="0" i="0" u="none" strike="noStrike" kern="1200" cap="none" spc="0" normalizeH="0" baseline="0" noProof="0" dirty="0" smtClean="0">
                <a:ln>
                  <a:noFill/>
                </a:ln>
                <a:solidFill>
                  <a:schemeClr val="tx1"/>
                </a:solidFill>
                <a:effectLst/>
                <a:uLnTx/>
                <a:uFillTx/>
                <a:latin typeface="+mj-lt"/>
                <a:ea typeface="宋体" pitchFamily="2" charset="-122"/>
                <a:cs typeface="+mj-cs"/>
              </a:rPr>
              <a:t>1868</a:t>
            </a:r>
            <a:r>
              <a:rPr kumimoji="0" lang="zh-CN" altLang="en-US" sz="2800" b="0" i="0" u="none" strike="noStrike" kern="1200" cap="none" spc="0" normalizeH="0" baseline="0" noProof="0" dirty="0" smtClean="0">
                <a:ln>
                  <a:noFill/>
                </a:ln>
                <a:solidFill>
                  <a:schemeClr val="tx1"/>
                </a:solidFill>
                <a:effectLst/>
                <a:uLnTx/>
                <a:uFillTx/>
                <a:latin typeface="+mj-lt"/>
                <a:ea typeface="宋体" pitchFamily="2" charset="-122"/>
                <a:cs typeface="+mj-cs"/>
              </a:rPr>
              <a:t>年</a:t>
            </a:r>
            <a:r>
              <a:rPr lang="zh-CN" altLang="en-US" sz="2800" dirty="0" smtClean="0">
                <a:latin typeface="+mj-lt"/>
                <a:ea typeface="宋体" pitchFamily="2" charset="-122"/>
                <a:cs typeface="+mj-cs"/>
              </a:rPr>
              <a:t>戊辰战争</a:t>
            </a:r>
            <a:endParaRPr kumimoji="0" lang="en-US" altLang="zh-CN" sz="2800" b="0" i="0" u="none" strike="noStrike" kern="1200" cap="none" spc="0" normalizeH="0" baseline="0" noProof="0" dirty="0" smtClean="0">
              <a:ln>
                <a:noFill/>
              </a:ln>
              <a:solidFill>
                <a:schemeClr val="tx1"/>
              </a:solidFill>
              <a:effectLst/>
              <a:uLnTx/>
              <a:uFillTx/>
              <a:latin typeface="+mj-lt"/>
              <a:ea typeface="宋体" pitchFamily="2" charset="-122"/>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zh-CN" altLang="en-US" sz="2800" dirty="0" smtClean="0">
                <a:latin typeface="+mj-lt"/>
                <a:ea typeface="宋体" pitchFamily="2" charset="-122"/>
                <a:cs typeface="+mj-cs"/>
              </a:rPr>
              <a:t>（击败幕府）</a:t>
            </a:r>
            <a:endParaRPr kumimoji="0" lang="zh-CN" altLang="en-US" sz="2800" b="0" i="0" u="none" strike="noStrike" kern="1200" cap="none" spc="0" normalizeH="0" baseline="0" noProof="0" dirty="0" smtClean="0">
              <a:ln>
                <a:noFill/>
              </a:ln>
              <a:solidFill>
                <a:schemeClr val="tx1"/>
              </a:solidFill>
              <a:effectLst/>
              <a:uLnTx/>
              <a:uFillTx/>
              <a:latin typeface="+mj-lt"/>
              <a:ea typeface="宋体" pitchFamily="2" charset="-122"/>
              <a:cs typeface="+mj-cs"/>
            </a:endParaRPr>
          </a:p>
        </p:txBody>
      </p:sp>
      <p:sp>
        <p:nvSpPr>
          <p:cNvPr id="9" name="Rectangle 2"/>
          <p:cNvSpPr txBox="1">
            <a:spLocks noChangeArrowheads="1"/>
          </p:cNvSpPr>
          <p:nvPr/>
        </p:nvSpPr>
        <p:spPr>
          <a:xfrm>
            <a:off x="376136" y="4656308"/>
            <a:ext cx="4789251" cy="1462390"/>
          </a:xfrm>
          <a:prstGeom prst="rect">
            <a:avLst/>
          </a:prstGeom>
        </p:spPr>
        <p:txBody>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0070C0"/>
                </a:solidFill>
                <a:effectLst/>
                <a:uLnTx/>
                <a:uFillTx/>
                <a:latin typeface="+mj-lt"/>
                <a:ea typeface="宋体" pitchFamily="2" charset="-122"/>
                <a:cs typeface="+mj-cs"/>
              </a:rPr>
              <a:t>天皇：</a:t>
            </a:r>
            <a:r>
              <a:rPr kumimoji="0" lang="zh-CN" altLang="en-US" sz="3200" b="1" i="0" u="none" strike="noStrike" kern="1200" cap="none" spc="0" normalizeH="0" baseline="0" noProof="0" dirty="0" smtClean="0">
                <a:ln>
                  <a:noFill/>
                </a:ln>
                <a:solidFill>
                  <a:srgbClr val="FF0000"/>
                </a:solidFill>
                <a:effectLst/>
                <a:uLnTx/>
                <a:uFillTx/>
                <a:latin typeface="+mj-lt"/>
                <a:ea typeface="宋体" pitchFamily="2" charset="-122"/>
                <a:cs typeface="+mj-cs"/>
              </a:rPr>
              <a:t>明治天皇</a:t>
            </a:r>
            <a:endParaRPr kumimoji="0" lang="en-US" altLang="zh-CN" sz="3200" b="1" i="0" u="none" strike="noStrike" kern="1200" cap="none" spc="0" normalizeH="0" baseline="0" noProof="0" dirty="0" smtClean="0">
              <a:ln>
                <a:noFill/>
              </a:ln>
              <a:solidFill>
                <a:srgbClr val="FF0000"/>
              </a:solidFill>
              <a:effectLst/>
              <a:uLnTx/>
              <a:uFillTx/>
              <a:latin typeface="+mj-lt"/>
              <a:ea typeface="宋体" pitchFamily="2" charset="-122"/>
              <a:cs typeface="+mj-cs"/>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0070C0"/>
                </a:solidFill>
                <a:effectLst/>
                <a:uLnTx/>
                <a:uFillTx/>
                <a:latin typeface="+mj-lt"/>
                <a:ea typeface="宋体" pitchFamily="2" charset="-122"/>
                <a:cs typeface="+mj-cs"/>
              </a:rPr>
              <a:t>年号：</a:t>
            </a:r>
            <a:r>
              <a:rPr kumimoji="0" lang="zh-CN" altLang="en-US" sz="3200" b="1" i="0" u="none" strike="noStrike" kern="1200" cap="none" spc="0" normalizeH="0" baseline="0" noProof="0" dirty="0" smtClean="0">
                <a:ln>
                  <a:noFill/>
                </a:ln>
                <a:solidFill>
                  <a:srgbClr val="FF0000"/>
                </a:solidFill>
                <a:effectLst/>
                <a:uLnTx/>
                <a:uFillTx/>
                <a:latin typeface="+mj-lt"/>
                <a:ea typeface="宋体" pitchFamily="2" charset="-122"/>
                <a:cs typeface="+mj-cs"/>
              </a:rPr>
              <a:t>明治</a:t>
            </a:r>
            <a:endParaRPr kumimoji="0" lang="en-US" altLang="zh-CN" sz="3200" b="1" i="0" u="none" strike="noStrike" kern="1200" cap="none" spc="0" normalizeH="0" baseline="0" noProof="0" dirty="0" smtClean="0">
              <a:ln>
                <a:noFill/>
              </a:ln>
              <a:solidFill>
                <a:srgbClr val="FF0000"/>
              </a:solidFill>
              <a:effectLst/>
              <a:uLnTx/>
              <a:uFillTx/>
              <a:latin typeface="+mj-lt"/>
              <a:ea typeface="宋体" pitchFamily="2" charset="-122"/>
              <a:cs typeface="+mj-cs"/>
            </a:endParaRPr>
          </a:p>
          <a:p>
            <a:pPr marL="0" marR="0" lvl="0" indent="0" defTabSz="914400" rtl="0" eaLnBrk="1" fontAlgn="auto" latinLnBrk="0" hangingPunct="1">
              <a:lnSpc>
                <a:spcPct val="90000"/>
              </a:lnSpc>
              <a:spcBef>
                <a:spcPct val="0"/>
              </a:spcBef>
              <a:spcAft>
                <a:spcPts val="0"/>
              </a:spcAft>
              <a:buClrTx/>
              <a:buSzTx/>
              <a:buFontTx/>
              <a:buNone/>
              <a:tabLst/>
              <a:defRPr/>
            </a:pPr>
            <a:r>
              <a:rPr lang="zh-CN" altLang="en-US" sz="3200" b="1" dirty="0" smtClean="0">
                <a:solidFill>
                  <a:srgbClr val="0070C0"/>
                </a:solidFill>
                <a:latin typeface="+mj-lt"/>
                <a:ea typeface="宋体" pitchFamily="2" charset="-122"/>
                <a:cs typeface="+mj-cs"/>
              </a:rPr>
              <a:t>都城：</a:t>
            </a:r>
            <a:r>
              <a:rPr lang="en-US" altLang="zh-CN" sz="3200" b="1" dirty="0" smtClean="0">
                <a:solidFill>
                  <a:srgbClr val="FF0000"/>
                </a:solidFill>
                <a:latin typeface="+mj-lt"/>
                <a:ea typeface="宋体" pitchFamily="2" charset="-122"/>
                <a:cs typeface="+mj-cs"/>
              </a:rPr>
              <a:t>1869</a:t>
            </a:r>
            <a:r>
              <a:rPr lang="zh-CN" altLang="en-US" sz="3200" b="1" dirty="0" smtClean="0">
                <a:solidFill>
                  <a:srgbClr val="FF0000"/>
                </a:solidFill>
                <a:latin typeface="+mj-lt"/>
                <a:ea typeface="宋体" pitchFamily="2" charset="-122"/>
                <a:cs typeface="+mj-cs"/>
              </a:rPr>
              <a:t>年，迁都东京</a:t>
            </a:r>
            <a:endParaRPr kumimoji="0" lang="zh-CN" altLang="en-US" sz="3200" b="1" i="0" u="none" strike="noStrike" kern="1200" cap="none" spc="0" normalizeH="0" baseline="0" noProof="0" dirty="0" smtClean="0">
              <a:ln>
                <a:noFill/>
              </a:ln>
              <a:solidFill>
                <a:srgbClr val="FF0000"/>
              </a:solidFill>
              <a:effectLst/>
              <a:uLnTx/>
              <a:uFillTx/>
              <a:latin typeface="+mj-lt"/>
              <a:ea typeface="宋体" pitchFamily="2" charset="-122"/>
              <a:cs typeface="+mj-cs"/>
            </a:endParaRPr>
          </a:p>
        </p:txBody>
      </p:sp>
      <p:sp>
        <p:nvSpPr>
          <p:cNvPr id="10" name="Rectangle 2"/>
          <p:cNvSpPr txBox="1">
            <a:spLocks noChangeArrowheads="1"/>
          </p:cNvSpPr>
          <p:nvPr/>
        </p:nvSpPr>
        <p:spPr>
          <a:xfrm>
            <a:off x="6044120" y="4409875"/>
            <a:ext cx="5911174" cy="2029836"/>
          </a:xfrm>
          <a:prstGeom prst="rect">
            <a:avLst/>
          </a:prstGeom>
        </p:spPr>
        <p:txBody>
          <a:bodyPr/>
          <a:lstStyle/>
          <a:p>
            <a:pPr lvl="0">
              <a:lnSpc>
                <a:spcPct val="90000"/>
              </a:lnSpc>
              <a:spcBef>
                <a:spcPct val="0"/>
              </a:spcBef>
            </a:pPr>
            <a:r>
              <a:rPr lang="zh-CN" altLang="en-US" sz="3200" b="1" dirty="0" smtClean="0">
                <a:solidFill>
                  <a:srgbClr val="0070C0"/>
                </a:solidFill>
                <a:latin typeface="+mj-lt"/>
                <a:ea typeface="宋体" pitchFamily="2" charset="-122"/>
                <a:cs typeface="+mj-cs"/>
              </a:rPr>
              <a:t>◆没有倒幕运动，也就不会有后面的明治维新，为什么这么说？</a:t>
            </a:r>
            <a:endParaRPr kumimoji="0" lang="zh-CN" altLang="en-US" sz="3200" b="1" i="0" u="none" strike="noStrike" kern="1200" cap="none" spc="0" normalizeH="0" baseline="0" noProof="0" dirty="0" smtClean="0">
              <a:ln>
                <a:noFill/>
              </a:ln>
              <a:solidFill>
                <a:srgbClr val="0070C0"/>
              </a:solidFill>
              <a:effectLst/>
              <a:uLnTx/>
              <a:uFillTx/>
              <a:latin typeface="+mj-lt"/>
              <a:ea typeface="宋体" pitchFamily="2" charset="-122"/>
              <a:cs typeface="+mj-cs"/>
            </a:endParaRPr>
          </a:p>
        </p:txBody>
      </p:sp>
      <p:sp>
        <p:nvSpPr>
          <p:cNvPr id="11" name="矩形 10"/>
          <p:cNvSpPr/>
          <p:nvPr/>
        </p:nvSpPr>
        <p:spPr>
          <a:xfrm>
            <a:off x="6180160" y="5464278"/>
            <a:ext cx="4886425" cy="954107"/>
          </a:xfrm>
          <a:prstGeom prst="rect">
            <a:avLst/>
          </a:prstGeom>
        </p:spPr>
        <p:txBody>
          <a:bodyPr wrap="square">
            <a:spAutoFit/>
          </a:bodyPr>
          <a:lstStyle/>
          <a:p>
            <a:r>
              <a:rPr lang="zh-CN" altLang="en-US" sz="2800" b="1" dirty="0" smtClean="0">
                <a:ea typeface="楷体_GB2312" pitchFamily="49" charset="-122"/>
              </a:rPr>
              <a:t>◆倒幕运动</a:t>
            </a:r>
            <a:r>
              <a:rPr lang="zh-CN" altLang="en-US" sz="2800" b="1" dirty="0" smtClean="0">
                <a:solidFill>
                  <a:srgbClr val="FF0000"/>
                </a:solidFill>
                <a:ea typeface="楷体_GB2312" pitchFamily="49" charset="-122"/>
              </a:rPr>
              <a:t>为明治维新扫清障碍（政治前提）</a:t>
            </a:r>
            <a:endParaRPr lang="zh-CN" altLang="en-US" sz="2800" b="1" dirty="0">
              <a:solidFill>
                <a:srgbClr val="FF0000"/>
              </a:solidFill>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3"/>
          <p:cNvPicPr>
            <a:picLocks noChangeAspect="1" noChangeArrowheads="1"/>
          </p:cNvPicPr>
          <p:nvPr/>
        </p:nvPicPr>
        <p:blipFill>
          <a:blip r:embed="rId2" cstate="print">
            <a:lum bright="60000" contrast="-54000"/>
          </a:blip>
          <a:srcRect/>
          <a:stretch>
            <a:fillRect/>
          </a:stretch>
        </p:blipFill>
        <p:spPr bwMode="auto">
          <a:xfrm>
            <a:off x="0" y="38100"/>
            <a:ext cx="12201525" cy="6781800"/>
          </a:xfrm>
          <a:prstGeom prst="rect">
            <a:avLst/>
          </a:prstGeom>
          <a:noFill/>
          <a:ln w="9525">
            <a:noFill/>
            <a:miter lim="800000"/>
            <a:headEnd/>
            <a:tailEnd/>
          </a:ln>
        </p:spPr>
      </p:pic>
      <p:sp>
        <p:nvSpPr>
          <p:cNvPr id="8193" name="文本框 3"/>
          <p:cNvSpPr txBox="1"/>
          <p:nvPr/>
        </p:nvSpPr>
        <p:spPr>
          <a:xfrm>
            <a:off x="1078646" y="2664436"/>
            <a:ext cx="10456862" cy="1477328"/>
          </a:xfrm>
          <a:prstGeom prst="rect">
            <a:avLst/>
          </a:prstGeom>
          <a:solidFill>
            <a:schemeClr val="bg1"/>
          </a:solidFill>
          <a:ln w="9525">
            <a:noFill/>
          </a:ln>
        </p:spPr>
        <p:txBody>
          <a:bodyPr wrap="square">
            <a:spAutoFit/>
          </a:bodyPr>
          <a:lstStyle/>
          <a:p>
            <a:pPr>
              <a:defRPr/>
            </a:pPr>
            <a:r>
              <a:rPr lang="zh-CN" altLang="en-US" sz="7200" b="1" noProof="1" smtClean="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第二幕  耐寒</a:t>
            </a:r>
            <a:r>
              <a:rPr lang="zh-CN" altLang="en-US" sz="72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唯有东篱菊</a:t>
            </a:r>
            <a:endParaRPr lang="zh-CN" altLang="en-US" sz="7200" noProof="1">
              <a:effectLst>
                <a:outerShdw blurRad="38100" dist="19050" dir="2700000" algn="tl" rotWithShape="0">
                  <a:schemeClr val="dk1">
                    <a:alpha val="40000"/>
                  </a:schemeClr>
                </a:outerShdw>
              </a:effectLst>
              <a:sym typeface="+mn-ea"/>
            </a:endParaRPr>
          </a:p>
          <a:p>
            <a:pPr>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950,&quot;width&quot;:67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TotalTime>
  <Words>2104</Words>
  <Application>Microsoft Office PowerPoint</Application>
  <PresentationFormat>自定义</PresentationFormat>
  <Paragraphs>188</Paragraphs>
  <Slides>28</Slides>
  <Notes>2</Notes>
  <HiddenSlides>0</HiddenSlides>
  <MMClips>2</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大久保利通 萨摩藩下级武士家庭</vt:lpstr>
      <vt:lpstr>明治维新时期著名政治家大久保利通在考察欧美之后说了这么两段话：</vt:lpstr>
      <vt:lpstr>幻灯片 13</vt:lpstr>
      <vt:lpstr>幻灯片 14</vt:lpstr>
      <vt:lpstr>“废藩置县”诏书</vt:lpstr>
      <vt:lpstr>幻灯片 16</vt:lpstr>
      <vt:lpstr>幻灯片 17</vt:lpstr>
      <vt:lpstr>幻灯片 18</vt:lpstr>
      <vt:lpstr>幻灯片 19</vt:lpstr>
      <vt:lpstr>幻灯片 20</vt:lpstr>
      <vt:lpstr>幻灯片 21</vt:lpstr>
      <vt:lpstr>      古代史上，日本在亚洲拜认了第一位老师。 19世纪中期，日本民族矛盾激化。为了改变现状，日本又拜欧美为师。                                     ——摘自陈冰《作坊里的日本》 </vt:lpstr>
      <vt:lpstr>幻灯片 23</vt:lpstr>
      <vt:lpstr>幻灯片 24</vt:lpstr>
      <vt:lpstr>知识清单</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Jou</cp:lastModifiedBy>
  <cp:revision>47</cp:revision>
  <dcterms:created xsi:type="dcterms:W3CDTF">2018-09-12T13:26:00Z</dcterms:created>
  <dcterms:modified xsi:type="dcterms:W3CDTF">2020-11-29T01:13:50Z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2052-10.1.0.7359</vt:lpwstr>
  </property>
</Properties>
</file>