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467" r:id="rId5"/>
    <p:sldId id="524" r:id="rId7"/>
    <p:sldId id="396" r:id="rId8"/>
    <p:sldId id="490" r:id="rId9"/>
    <p:sldId id="411" r:id="rId10"/>
    <p:sldId id="491" r:id="rId11"/>
    <p:sldId id="402" r:id="rId12"/>
    <p:sldId id="511" r:id="rId13"/>
    <p:sldId id="415" r:id="rId14"/>
    <p:sldId id="416" r:id="rId15"/>
    <p:sldId id="401" r:id="rId16"/>
    <p:sldId id="515" r:id="rId17"/>
    <p:sldId id="516" r:id="rId18"/>
    <p:sldId id="404" r:id="rId19"/>
    <p:sldId id="517" r:id="rId20"/>
    <p:sldId id="420" r:id="rId21"/>
    <p:sldId id="518" r:id="rId22"/>
    <p:sldId id="432" r:id="rId23"/>
    <p:sldId id="429" r:id="rId24"/>
    <p:sldId id="430" r:id="rId25"/>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44808" initials="4"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04T11:32:36.282"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100"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2"/>
          <p:cNvSpPr>
            <a:spLocks noGrp="1" noRot="1" noTextEdit="1"/>
          </p:cNvSpPr>
          <p:nvPr>
            <p:ph type="sldImg"/>
          </p:nvPr>
        </p:nvSpPr>
        <p:spPr/>
      </p:sp>
      <p:sp>
        <p:nvSpPr>
          <p:cNvPr id="6146" name="Rectangle 3"/>
          <p:cNvSpPr>
            <a:spLocks noGrp="1"/>
          </p:cNvSpPr>
          <p:nvPr>
            <p:ph type="body"/>
          </p:nvPr>
        </p:nvSpPr>
        <p:spPr/>
        <p:txBody>
          <a:bodyPr wrap="square" lIns="91440" tIns="45720" rIns="91440" bIns="45720" anchor="t"/>
          <a:p>
            <a:pPr lvl="0"/>
            <a:r>
              <a:rPr lang="zh-CN" altLang="en-US" dirty="0"/>
              <a:t>孙中山亲手设计的中山装成为新中国领袖们长期标准着装</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2"/>
          <p:cNvSpPr>
            <a:spLocks noGrp="1" noRot="1" noTextEdit="1"/>
          </p:cNvSpPr>
          <p:nvPr>
            <p:ph type="sldImg"/>
          </p:nvPr>
        </p:nvSpPr>
        <p:spPr/>
      </p:sp>
      <p:sp>
        <p:nvSpPr>
          <p:cNvPr id="6146" name="Rectangle 3"/>
          <p:cNvSpPr>
            <a:spLocks noGrp="1"/>
          </p:cNvSpPr>
          <p:nvPr>
            <p:ph type="body"/>
          </p:nvPr>
        </p:nvSpPr>
        <p:spPr/>
        <p:txBody>
          <a:bodyPr wrap="square" lIns="91440" tIns="45720" rIns="91440" bIns="45720" anchor="t"/>
          <a:p>
            <a:pPr lvl="0"/>
            <a:r>
              <a:rPr lang="zh-CN" altLang="en-US" dirty="0"/>
              <a:t>问题没新意，干巴巴的</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2"/>
          <p:cNvSpPr>
            <a:spLocks noGrp="1" noRot="1" noTextEdit="1"/>
          </p:cNvSpPr>
          <p:nvPr>
            <p:ph type="sldImg"/>
          </p:nvPr>
        </p:nvSpPr>
        <p:spPr/>
      </p:sp>
      <p:sp>
        <p:nvSpPr>
          <p:cNvPr id="10242" name="Rectangle 3"/>
          <p:cNvSpPr>
            <a:spLocks noGrp="1"/>
          </p:cNvSpPr>
          <p:nvPr>
            <p:ph type="body"/>
          </p:nvPr>
        </p:nvSpPr>
        <p:spPr/>
        <p:txBody>
          <a:bodyPr wrap="square" lIns="91440" tIns="45720" rIns="91440" bIns="45720" anchor="t"/>
          <a:p>
            <a:pPr lvl="0"/>
            <a:r>
              <a:rPr lang="en-US" altLang="zh-CN" dirty="0"/>
              <a:t>1927</a:t>
            </a:r>
            <a:r>
              <a:rPr lang="zh-CN" altLang="en-US" dirty="0"/>
              <a:t>年</a:t>
            </a:r>
            <a:r>
              <a:rPr lang="en-US" altLang="zh-CN" dirty="0"/>
              <a:t>4</a:t>
            </a:r>
            <a:r>
              <a:rPr lang="zh-CN" altLang="en-US" dirty="0"/>
              <a:t>月至</a:t>
            </a:r>
            <a:r>
              <a:rPr lang="en-US" altLang="zh-CN" dirty="0"/>
              <a:t>1928</a:t>
            </a:r>
            <a:r>
              <a:rPr lang="zh-CN" altLang="en-US" dirty="0"/>
              <a:t>年上半年，死难党员、团员、工农群众、和其他革命人士</a:t>
            </a:r>
            <a:r>
              <a:rPr lang="en-US" altLang="zh-CN" dirty="0"/>
              <a:t>337000</a:t>
            </a:r>
            <a:r>
              <a:rPr lang="zh-CN" altLang="en-US" dirty="0"/>
              <a:t>人，至</a:t>
            </a:r>
            <a:r>
              <a:rPr lang="en-US" altLang="zh-CN" dirty="0"/>
              <a:t>1932</a:t>
            </a:r>
            <a:r>
              <a:rPr lang="zh-CN" altLang="en-US" dirty="0"/>
              <a:t>年以前打到</a:t>
            </a:r>
            <a:r>
              <a:rPr lang="en-US" altLang="zh-CN" dirty="0"/>
              <a:t>100</a:t>
            </a:r>
            <a:r>
              <a:rPr lang="zh-CN" altLang="en-US" dirty="0"/>
              <a:t>万以上。周恩来说，敌人可以在几分钟之内摧毁我们的革命领袖，而我们却不能在几分钟之内锻炼出我们的革命领袖，。</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p:cNvSpPr>
          <p:nvPr>
            <p:ph type="sldImg"/>
          </p:nvPr>
        </p:nvSpPr>
        <p:spPr/>
      </p:sp>
      <p:sp>
        <p:nvSpPr>
          <p:cNvPr id="16386"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p>
        </p:txBody>
      </p:sp>
      <p:sp>
        <p:nvSpPr>
          <p:cNvPr id="8" name="页脚占位符 7"/>
          <p:cNvSpPr>
            <a:spLocks noGrp="1"/>
          </p:cNvSpPr>
          <p:nvPr>
            <p:ph type="ftr" sz="quarter" idx="11"/>
          </p:nvPr>
        </p:nvSpPr>
        <p:spPr/>
        <p:txBody>
          <a:bodyPr/>
          <a:p>
            <a:pPr lvl="0" fontAlgn="base"/>
            <a:endParaRPr lang="zh-CN" strike="noStrike" noProof="1"/>
          </a:p>
        </p:txBody>
      </p:sp>
      <p:sp>
        <p:nvSpPr>
          <p:cNvPr id="9" name="灯片编号占位符 8"/>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p>
        </p:txBody>
      </p:sp>
      <p:sp>
        <p:nvSpPr>
          <p:cNvPr id="4" name="页脚占位符 3"/>
          <p:cNvSpPr>
            <a:spLocks noGrp="1"/>
          </p:cNvSpPr>
          <p:nvPr>
            <p:ph type="ftr" sz="quarter" idx="11"/>
          </p:nvPr>
        </p:nvSpPr>
        <p:spPr/>
        <p:txBody>
          <a:bodyPr/>
          <a:p>
            <a:pPr lvl="0" fontAlgn="base"/>
            <a:endParaRPr lang="zh-CN" strike="noStrike" noProof="1"/>
          </a:p>
        </p:txBody>
      </p:sp>
      <p:sp>
        <p:nvSpPr>
          <p:cNvPr id="5" name="灯片编号占位符 4"/>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p>
        </p:txBody>
      </p:sp>
      <p:sp>
        <p:nvSpPr>
          <p:cNvPr id="3" name="页脚占位符 2"/>
          <p:cNvSpPr>
            <a:spLocks noGrp="1"/>
          </p:cNvSpPr>
          <p:nvPr>
            <p:ph type="ftr" sz="quarter" idx="11"/>
          </p:nvPr>
        </p:nvSpPr>
        <p:spPr/>
        <p:txBody>
          <a:bodyPr/>
          <a:p>
            <a:pPr lvl="0" fontAlgn="base"/>
            <a:endParaRPr lang="zh-CN" strike="noStrike" noProof="1"/>
          </a:p>
        </p:txBody>
      </p:sp>
      <p:sp>
        <p:nvSpPr>
          <p:cNvPr id="4" name="灯片编号占位符 3"/>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p>
        </p:txBody>
      </p:sp>
      <p:sp>
        <p:nvSpPr>
          <p:cNvPr id="8" name="页脚占位符 7"/>
          <p:cNvSpPr>
            <a:spLocks noGrp="1"/>
          </p:cNvSpPr>
          <p:nvPr>
            <p:ph type="ftr" sz="quarter" idx="11"/>
          </p:nvPr>
        </p:nvSpPr>
        <p:spPr/>
        <p:txBody>
          <a:bodyPr/>
          <a:p>
            <a:pPr lvl="0" fontAlgn="base"/>
            <a:endParaRPr lang="zh-CN" strike="noStrike" noProof="1"/>
          </a:p>
        </p:txBody>
      </p:sp>
      <p:sp>
        <p:nvSpPr>
          <p:cNvPr id="9" name="灯片编号占位符 8"/>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p>
        </p:txBody>
      </p:sp>
      <p:sp>
        <p:nvSpPr>
          <p:cNvPr id="4" name="页脚占位符 3"/>
          <p:cNvSpPr>
            <a:spLocks noGrp="1"/>
          </p:cNvSpPr>
          <p:nvPr>
            <p:ph type="ftr" sz="quarter" idx="11"/>
          </p:nvPr>
        </p:nvSpPr>
        <p:spPr/>
        <p:txBody>
          <a:bodyPr/>
          <a:p>
            <a:pPr lvl="0" fontAlgn="base"/>
            <a:endParaRPr lang="zh-CN" strike="noStrike" noProof="1"/>
          </a:p>
        </p:txBody>
      </p:sp>
      <p:sp>
        <p:nvSpPr>
          <p:cNvPr id="5" name="灯片编号占位符 4"/>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p>
        </p:txBody>
      </p:sp>
      <p:sp>
        <p:nvSpPr>
          <p:cNvPr id="3" name="页脚占位符 2"/>
          <p:cNvSpPr>
            <a:spLocks noGrp="1"/>
          </p:cNvSpPr>
          <p:nvPr>
            <p:ph type="ftr" sz="quarter" idx="11"/>
          </p:nvPr>
        </p:nvSpPr>
        <p:spPr/>
        <p:txBody>
          <a:bodyPr/>
          <a:p>
            <a:pPr lvl="0" fontAlgn="base"/>
            <a:endParaRPr lang="zh-CN" strike="noStrike" noProof="1"/>
          </a:p>
        </p:txBody>
      </p:sp>
      <p:sp>
        <p:nvSpPr>
          <p:cNvPr id="4" name="灯片编号占位符 3"/>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p>
        </p:txBody>
      </p:sp>
      <p:sp>
        <p:nvSpPr>
          <p:cNvPr id="8" name="页脚占位符 7"/>
          <p:cNvSpPr>
            <a:spLocks noGrp="1"/>
          </p:cNvSpPr>
          <p:nvPr>
            <p:ph type="ftr" sz="quarter" idx="11"/>
          </p:nvPr>
        </p:nvSpPr>
        <p:spPr/>
        <p:txBody>
          <a:bodyPr/>
          <a:p>
            <a:pPr lvl="0" fontAlgn="base"/>
            <a:endParaRPr lang="zh-CN" strike="noStrike" noProof="1"/>
          </a:p>
        </p:txBody>
      </p:sp>
      <p:sp>
        <p:nvSpPr>
          <p:cNvPr id="9" name="灯片编号占位符 8"/>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p>
        </p:txBody>
      </p:sp>
      <p:sp>
        <p:nvSpPr>
          <p:cNvPr id="4" name="页脚占位符 3"/>
          <p:cNvSpPr>
            <a:spLocks noGrp="1"/>
          </p:cNvSpPr>
          <p:nvPr>
            <p:ph type="ftr" sz="quarter" idx="11"/>
          </p:nvPr>
        </p:nvSpPr>
        <p:spPr/>
        <p:txBody>
          <a:bodyPr/>
          <a:p>
            <a:pPr lvl="0" fontAlgn="base"/>
            <a:endParaRPr lang="zh-CN" strike="noStrike" noProof="1"/>
          </a:p>
        </p:txBody>
      </p:sp>
      <p:sp>
        <p:nvSpPr>
          <p:cNvPr id="5" name="灯片编号占位符 4"/>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p>
        </p:txBody>
      </p:sp>
      <p:sp>
        <p:nvSpPr>
          <p:cNvPr id="3" name="页脚占位符 2"/>
          <p:cNvSpPr>
            <a:spLocks noGrp="1"/>
          </p:cNvSpPr>
          <p:nvPr>
            <p:ph type="ftr" sz="quarter" idx="11"/>
          </p:nvPr>
        </p:nvSpPr>
        <p:spPr/>
        <p:txBody>
          <a:bodyPr/>
          <a:p>
            <a:pPr lvl="0" fontAlgn="base"/>
            <a:endParaRPr lang="zh-CN" strike="noStrike" noProof="1"/>
          </a:p>
        </p:txBody>
      </p:sp>
      <p:sp>
        <p:nvSpPr>
          <p:cNvPr id="4" name="灯片编号占位符 3"/>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fontAlgn="base"/>
            <a:endParaRPr lang="zh-CN" altLang="en-US" strike="noStrike" noProof="1"/>
          </a:p>
        </p:txBody>
      </p:sp>
      <p:sp>
        <p:nvSpPr>
          <p:cNvPr id="1029" name="页脚占位符 1028"/>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strike="noStrike" noProof="1"/>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fontAlgn="base"/>
            <a:endParaRPr lang="zh-CN" altLang="en-US" strike="noStrike" noProof="1"/>
          </a:p>
        </p:txBody>
      </p:sp>
      <p:sp>
        <p:nvSpPr>
          <p:cNvPr id="1029" name="页脚占位符 1028"/>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strike="noStrike" noProof="1"/>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3075"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fontAlgn="base"/>
            <a:endParaRPr lang="zh-CN" altLang="en-US" strike="noStrike" noProof="1"/>
          </a:p>
        </p:txBody>
      </p:sp>
      <p:sp>
        <p:nvSpPr>
          <p:cNvPr id="1029" name="页脚占位符 1028"/>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strike="noStrike" noProof="1"/>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898" name="图片 6" descr="a2cc7cd98d1001e99d36f3bfb80e7bec55e736d12f2eb744.jpg"/>
          <p:cNvPicPr>
            <a:picLocks noChangeAspect="1"/>
          </p:cNvPicPr>
          <p:nvPr/>
        </p:nvPicPr>
        <p:blipFill>
          <a:blip r:embed="rId1"/>
          <a:stretch>
            <a:fillRect/>
          </a:stretch>
        </p:blipFill>
        <p:spPr>
          <a:xfrm>
            <a:off x="0" y="0"/>
            <a:ext cx="2409825" cy="3284538"/>
          </a:xfrm>
          <a:prstGeom prst="rect">
            <a:avLst/>
          </a:prstGeom>
          <a:noFill/>
          <a:ln w="9525">
            <a:noFill/>
          </a:ln>
        </p:spPr>
      </p:pic>
      <p:pic>
        <p:nvPicPr>
          <p:cNvPr id="80899" name="图片 3" descr="750-200219202208.jpg"/>
          <p:cNvPicPr>
            <a:picLocks noChangeAspect="1"/>
          </p:cNvPicPr>
          <p:nvPr/>
        </p:nvPicPr>
        <p:blipFill>
          <a:blip r:embed="rId2"/>
          <a:srcRect l="14226" t="3947" r="6694" b="6535"/>
          <a:stretch>
            <a:fillRect/>
          </a:stretch>
        </p:blipFill>
        <p:spPr>
          <a:xfrm>
            <a:off x="2339975" y="0"/>
            <a:ext cx="3671888" cy="3305175"/>
          </a:xfrm>
          <a:prstGeom prst="rect">
            <a:avLst/>
          </a:prstGeom>
          <a:noFill/>
          <a:ln w="9525">
            <a:noFill/>
          </a:ln>
        </p:spPr>
      </p:pic>
      <p:pic>
        <p:nvPicPr>
          <p:cNvPr id="80900" name="图片 4" descr="69031293.jpg"/>
          <p:cNvPicPr>
            <a:picLocks noChangeAspect="1"/>
          </p:cNvPicPr>
          <p:nvPr/>
        </p:nvPicPr>
        <p:blipFill>
          <a:blip r:embed="rId3"/>
          <a:srcRect r="11583" b="21593"/>
          <a:stretch>
            <a:fillRect/>
          </a:stretch>
        </p:blipFill>
        <p:spPr>
          <a:xfrm>
            <a:off x="5543550" y="0"/>
            <a:ext cx="3636963" cy="3303588"/>
          </a:xfrm>
          <a:prstGeom prst="rect">
            <a:avLst/>
          </a:prstGeom>
          <a:noFill/>
          <a:ln w="9525">
            <a:noFill/>
          </a:ln>
        </p:spPr>
      </p:pic>
      <p:pic>
        <p:nvPicPr>
          <p:cNvPr id="80906" name="Picture 10" descr="u=1838791887,990005302&amp;fm=23&amp;gp=0"/>
          <p:cNvPicPr>
            <a:picLocks noChangeAspect="1"/>
          </p:cNvPicPr>
          <p:nvPr/>
        </p:nvPicPr>
        <p:blipFill>
          <a:blip r:embed="rId4"/>
          <a:srcRect l="12579" r="6715"/>
          <a:stretch>
            <a:fillRect/>
          </a:stretch>
        </p:blipFill>
        <p:spPr>
          <a:xfrm>
            <a:off x="0" y="3567113"/>
            <a:ext cx="3922713" cy="3290887"/>
          </a:xfrm>
          <a:prstGeom prst="rect">
            <a:avLst/>
          </a:prstGeom>
          <a:noFill/>
          <a:ln w="9525">
            <a:noFill/>
          </a:ln>
        </p:spPr>
      </p:pic>
      <p:pic>
        <p:nvPicPr>
          <p:cNvPr id="80908" name="Picture 12" descr="11"/>
          <p:cNvPicPr>
            <a:picLocks noChangeAspect="1"/>
          </p:cNvPicPr>
          <p:nvPr/>
        </p:nvPicPr>
        <p:blipFill>
          <a:blip r:embed="rId5"/>
          <a:stretch>
            <a:fillRect/>
          </a:stretch>
        </p:blipFill>
        <p:spPr>
          <a:xfrm>
            <a:off x="3365500" y="3568700"/>
            <a:ext cx="2422525" cy="3290888"/>
          </a:xfrm>
          <a:prstGeom prst="rect">
            <a:avLst/>
          </a:prstGeom>
          <a:noFill/>
          <a:ln w="9525">
            <a:noFill/>
          </a:ln>
        </p:spPr>
      </p:pic>
      <p:pic>
        <p:nvPicPr>
          <p:cNvPr id="80902" name="Picture 6" descr="201308010852499362"/>
          <p:cNvPicPr>
            <a:picLocks noChangeAspect="1"/>
          </p:cNvPicPr>
          <p:nvPr/>
        </p:nvPicPr>
        <p:blipFill>
          <a:blip r:embed="rId6"/>
          <a:srcRect l="13327" r="9842"/>
          <a:stretch>
            <a:fillRect/>
          </a:stretch>
        </p:blipFill>
        <p:spPr>
          <a:xfrm>
            <a:off x="5724525" y="3560763"/>
            <a:ext cx="3455988" cy="3297237"/>
          </a:xfrm>
          <a:prstGeom prst="rect">
            <a:avLst/>
          </a:prstGeom>
          <a:noFill/>
          <a:ln w="9525">
            <a:noFill/>
          </a:ln>
        </p:spPr>
      </p:pic>
      <p:grpSp>
        <p:nvGrpSpPr>
          <p:cNvPr id="2" name="Group 11"/>
          <p:cNvGrpSpPr/>
          <p:nvPr/>
        </p:nvGrpSpPr>
        <p:grpSpPr>
          <a:xfrm>
            <a:off x="2744788" y="1566863"/>
            <a:ext cx="3652837" cy="2844800"/>
            <a:chOff x="2112" y="1298"/>
            <a:chExt cx="2174" cy="1665"/>
          </a:xfrm>
        </p:grpSpPr>
        <p:sp>
          <p:nvSpPr>
            <p:cNvPr id="5128" name="Oval 8" descr="图片1"/>
            <p:cNvSpPr/>
            <p:nvPr/>
          </p:nvSpPr>
          <p:spPr>
            <a:xfrm>
              <a:off x="2112" y="1298"/>
              <a:ext cx="2174" cy="1665"/>
            </a:xfrm>
            <a:prstGeom prst="ellipse">
              <a:avLst/>
            </a:prstGeom>
            <a:blipFill rotWithShape="1">
              <a:blip r:embed="rId7"/>
              <a:stretch>
                <a:fillRect/>
              </a:stretch>
            </a:blipFill>
            <a:ln w="9525" cap="flat" cmpd="sng">
              <a:solidFill>
                <a:schemeClr val="tx1"/>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5129" name="WordArt 9"/>
            <p:cNvSpPr>
              <a:spLocks noTextEdit="1"/>
            </p:cNvSpPr>
            <p:nvPr/>
          </p:nvSpPr>
          <p:spPr>
            <a:xfrm rot="5400000">
              <a:off x="3300" y="1888"/>
              <a:ext cx="907" cy="353"/>
            </a:xfrm>
            <a:prstGeom prst="rect">
              <a:avLst/>
            </a:prstGeom>
          </p:spPr>
          <p:txBody>
            <a:bodyPr vert="eaVert" wrap="none" fromWordArt="1">
              <a:prstTxWarp prst="textPlain">
                <a:avLst>
                  <a:gd name="adj" fmla="val 50000"/>
                </a:avLst>
              </a:prstTxWarp>
              <a:normAutofit/>
            </a:bodyPr>
            <a:p>
              <a:pPr algn="ctr"/>
              <a:r>
                <a:rPr lang="zh-CN" altLang="en-US" sz="3600" b="1">
                  <a:ln w="9525" cap="flat" cmpd="sng">
                    <a:solidFill>
                      <a:srgbClr val="000000"/>
                    </a:solidFill>
                    <a:prstDash val="solid"/>
                    <a:round/>
                    <a:headEnd type="none" w="med" len="med"/>
                    <a:tailEnd type="none" w="med" len="med"/>
                  </a:ln>
                  <a:solidFill>
                    <a:srgbClr val="000000"/>
                  </a:solidFill>
                  <a:latin typeface="黑体" panose="02010609060101010101" charset="-122"/>
                  <a:ea typeface="黑体" panose="02010609060101010101" charset="-122"/>
                </a:rPr>
                <a:t>中山装</a:t>
              </a:r>
              <a:endParaRPr lang="zh-CN" altLang="en-US" sz="3600" b="1">
                <a:ln w="9525" cap="flat" cmpd="sng">
                  <a:solidFill>
                    <a:srgbClr val="000000"/>
                  </a:solidFill>
                  <a:prstDash val="solid"/>
                  <a:round/>
                  <a:headEnd type="none" w="med" len="med"/>
                  <a:tailEnd type="none" w="med" len="med"/>
                </a:ln>
                <a:solidFill>
                  <a:srgbClr val="000000"/>
                </a:solidFill>
                <a:latin typeface="黑体" panose="02010609060101010101" charset="-122"/>
                <a:ea typeface="黑体" panose="02010609060101010101" charset="-122"/>
              </a:endParaRPr>
            </a:p>
          </p:txBody>
        </p:sp>
      </p:grpSp>
      <p:sp>
        <p:nvSpPr>
          <p:cNvPr id="4097" name="文本框 4097"/>
          <p:cNvSpPr txBox="1"/>
          <p:nvPr/>
        </p:nvSpPr>
        <p:spPr>
          <a:xfrm>
            <a:off x="325438" y="1074738"/>
            <a:ext cx="8502650" cy="4708525"/>
          </a:xfrm>
          <a:prstGeom prst="rect">
            <a:avLst/>
          </a:prstGeom>
          <a:solidFill>
            <a:schemeClr val="bg1"/>
          </a:solidFill>
          <a:ln w="9525">
            <a:noFill/>
          </a:ln>
        </p:spPr>
        <p:txBody>
          <a:bodyPr wrap="square" anchor="t">
            <a:spAutoFit/>
          </a:bodyPr>
          <a:p>
            <a:pPr algn="ctr"/>
            <a:r>
              <a:rPr lang="zh-CN" altLang="en-US" sz="8000" b="1" dirty="0">
                <a:latin typeface="黑体" panose="02010609060101010101" charset="-122"/>
                <a:ea typeface="黑体" panose="02010609060101010101" charset="-122"/>
                <a:sym typeface="仿宋_GB2312" charset="-122"/>
              </a:rPr>
              <a:t>国共关系的演变</a:t>
            </a:r>
            <a:r>
              <a:rPr lang="zh-CN" altLang="en-US" sz="8000" b="1" dirty="0">
                <a:latin typeface="黑体" panose="02010609060101010101" charset="-122"/>
                <a:ea typeface="黑体" panose="02010609060101010101" charset="-122"/>
              </a:rPr>
              <a:t> </a:t>
            </a:r>
            <a:endParaRPr lang="zh-CN" altLang="en-US" sz="8000" b="1" dirty="0">
              <a:latin typeface="黑体" panose="02010609060101010101" charset="-122"/>
              <a:ea typeface="黑体" panose="02010609060101010101" charset="-122"/>
            </a:endParaRPr>
          </a:p>
          <a:p>
            <a:pPr algn="ctr"/>
            <a:r>
              <a:rPr lang="zh-CN" altLang="en-US" sz="4400" b="1" dirty="0">
                <a:latin typeface="Arial" panose="020B0604020202020204" pitchFamily="34" charset="0"/>
                <a:ea typeface="宋体" panose="02010600030101010101" pitchFamily="2" charset="-122"/>
              </a:rPr>
              <a:t>（合作与对抗）</a:t>
            </a:r>
            <a:r>
              <a:rPr lang="zh-CN" altLang="en-US" sz="3600" b="1" dirty="0">
                <a:latin typeface="Arial" panose="020B0604020202020204" pitchFamily="34" charset="0"/>
                <a:ea typeface="宋体" panose="02010600030101010101" pitchFamily="2" charset="-122"/>
              </a:rPr>
              <a:t>     </a:t>
            </a:r>
            <a:endParaRPr lang="zh-CN" altLang="en-US" sz="3600" b="1" dirty="0">
              <a:latin typeface="Arial" panose="020B0604020202020204" pitchFamily="34" charset="0"/>
              <a:ea typeface="宋体" panose="02010600030101010101" pitchFamily="2" charset="-122"/>
            </a:endParaRPr>
          </a:p>
          <a:p>
            <a:r>
              <a:rPr lang="zh-CN" altLang="en-US" sz="2800" b="1" dirty="0">
                <a:latin typeface="楷体" panose="02010609060101010101" charset="-122"/>
                <a:ea typeface="楷体" panose="02010609060101010101" charset="-122"/>
              </a:rPr>
              <a:t>学习目标</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    </a:t>
            </a:r>
            <a:endParaRPr lang="zh-CN" altLang="en-US" sz="2800" b="1" dirty="0">
              <a:latin typeface="楷体" panose="02010609060101010101" charset="-122"/>
              <a:ea typeface="楷体" panose="02010609060101010101" charset="-122"/>
            </a:endParaRPr>
          </a:p>
          <a:p>
            <a:r>
              <a:rPr lang="en-US" altLang="zh-CN" sz="2800" b="1" dirty="0">
                <a:latin typeface="楷体" panose="02010609060101010101" charset="-122"/>
                <a:ea typeface="楷体" panose="02010609060101010101" charset="-122"/>
              </a:rPr>
              <a:t>1.</a:t>
            </a:r>
            <a:r>
              <a:rPr lang="zh-CN" altLang="en-US" sz="2800" b="1" dirty="0">
                <a:latin typeface="楷体" panose="02010609060101010101" charset="-122"/>
                <a:ea typeface="楷体" panose="02010609060101010101" charset="-122"/>
              </a:rPr>
              <a:t>了解近代国共关系变化过程中主要史实，认识国共关系变化对中国产生的影响。</a:t>
            </a:r>
            <a:endParaRPr lang="zh-CN" altLang="en-US" sz="2800" b="1" dirty="0">
              <a:latin typeface="楷体" panose="02010609060101010101" charset="-122"/>
              <a:ea typeface="楷体" panose="02010609060101010101" charset="-122"/>
            </a:endParaRPr>
          </a:p>
          <a:p>
            <a:r>
              <a:rPr lang="en-US" altLang="zh-CN" sz="2800" b="1" dirty="0">
                <a:latin typeface="楷体" panose="02010609060101010101" charset="-122"/>
                <a:ea typeface="楷体" panose="02010609060101010101" charset="-122"/>
              </a:rPr>
              <a:t>2.</a:t>
            </a:r>
            <a:r>
              <a:rPr lang="zh-CN" altLang="en-US" sz="2800" b="1" dirty="0">
                <a:latin typeface="楷体" panose="02010609060101010101" charset="-122"/>
                <a:ea typeface="楷体" panose="02010609060101010101" charset="-122"/>
              </a:rPr>
              <a:t>分析影响国共关系的因素。</a:t>
            </a:r>
            <a:endParaRPr lang="zh-CN" altLang="en-US" sz="2800" b="1" dirty="0">
              <a:latin typeface="楷体" panose="02010609060101010101" charset="-122"/>
              <a:ea typeface="楷体" panose="02010609060101010101" charset="-122"/>
            </a:endParaRPr>
          </a:p>
          <a:p>
            <a:r>
              <a:rPr lang="en-US" altLang="zh-CN" sz="2800" b="1" dirty="0">
                <a:latin typeface="楷体" panose="02010609060101010101" charset="-122"/>
                <a:ea typeface="楷体" panose="02010609060101010101" charset="-122"/>
                <a:sym typeface="宋体" panose="02010600030101010101" pitchFamily="2" charset="-122"/>
              </a:rPr>
              <a:t>3.</a:t>
            </a:r>
            <a:r>
              <a:rPr lang="zh-CN" altLang="en-US" sz="2800" b="1" dirty="0">
                <a:latin typeface="楷体" panose="02010609060101010101" charset="-122"/>
                <a:ea typeface="楷体" panose="02010609060101010101" charset="-122"/>
                <a:sym typeface="宋体" panose="02010600030101010101" pitchFamily="2" charset="-122"/>
              </a:rPr>
              <a:t>明确国共关系对国家独立、民族富强、国家统一具有深远影响</a:t>
            </a:r>
            <a:r>
              <a:rPr lang="zh-CN" altLang="en-US" sz="2800" dirty="0">
                <a:latin typeface="楷体" panose="02010609060101010101" charset="-122"/>
                <a:ea typeface="楷体" panose="02010609060101010101" charset="-122"/>
                <a:sym typeface="宋体" panose="02010600030101010101" pitchFamily="2" charset="-122"/>
              </a:rPr>
              <a:t>。</a:t>
            </a:r>
            <a:r>
              <a:rPr lang="zh-CN" altLang="en-US" sz="3600" b="1" dirty="0">
                <a:latin typeface="Arial" panose="020B0604020202020204" pitchFamily="34" charset="0"/>
                <a:ea typeface="宋体" panose="02010600030101010101" pitchFamily="2" charset="-122"/>
              </a:rPr>
              <a:t>                       </a:t>
            </a:r>
            <a:endParaRPr lang="zh-CN" altLang="en-US" sz="3600" b="1" dirty="0">
              <a:latin typeface="楷体" panose="02010609060101010101" charset="-122"/>
              <a:ea typeface="楷体" panose="02010609060101010101" charset="-122"/>
              <a:sym typeface="仿宋_GB231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1000" fill="hold"/>
                                        <p:tgtEl>
                                          <p:spTgt spid="80898"/>
                                        </p:tgtEl>
                                        <p:attrNameLst>
                                          <p:attrName>ppt_w</p:attrName>
                                        </p:attrNameLst>
                                      </p:cBhvr>
                                      <p:tavLst>
                                        <p:tav tm="0">
                                          <p:val>
                                            <p:strVal val="#ppt_w*0.70"/>
                                          </p:val>
                                        </p:tav>
                                        <p:tav tm="100000">
                                          <p:val>
                                            <p:strVal val="#ppt_w"/>
                                          </p:val>
                                        </p:tav>
                                      </p:tavLst>
                                    </p:anim>
                                    <p:anim calcmode="lin" valueType="num">
                                      <p:cBhvr>
                                        <p:cTn id="8" dur="1000" fill="hold"/>
                                        <p:tgtEl>
                                          <p:spTgt spid="80898"/>
                                        </p:tgtEl>
                                        <p:attrNameLst>
                                          <p:attrName>ppt_h</p:attrName>
                                        </p:attrNameLst>
                                      </p:cBhvr>
                                      <p:tavLst>
                                        <p:tav tm="0">
                                          <p:val>
                                            <p:strVal val="#ppt_h"/>
                                          </p:val>
                                        </p:tav>
                                        <p:tav tm="100000">
                                          <p:val>
                                            <p:strVal val="#ppt_h"/>
                                          </p:val>
                                        </p:tav>
                                      </p:tavLst>
                                    </p:anim>
                                    <p:animEffect transition="in" filter="fade">
                                      <p:cBhvr>
                                        <p:cTn id="9" dur="1000"/>
                                        <p:tgtEl>
                                          <p:spTgt spid="80898"/>
                                        </p:tgtEl>
                                      </p:cBhvr>
                                    </p:animEffect>
                                  </p:childTnLst>
                                </p:cTn>
                              </p:par>
                              <p:par>
                                <p:cTn id="10" presetID="55" presetClass="entr" presetSubtype="0" fill="hold" nodeType="withEffect">
                                  <p:stCondLst>
                                    <p:cond delay="0"/>
                                  </p:stCondLst>
                                  <p:childTnLst>
                                    <p:set>
                                      <p:cBhvr>
                                        <p:cTn id="11" dur="1" fill="hold">
                                          <p:stCondLst>
                                            <p:cond delay="0"/>
                                          </p:stCondLst>
                                        </p:cTn>
                                        <p:tgtEl>
                                          <p:spTgt spid="80899"/>
                                        </p:tgtEl>
                                        <p:attrNameLst>
                                          <p:attrName>style.visibility</p:attrName>
                                        </p:attrNameLst>
                                      </p:cBhvr>
                                      <p:to>
                                        <p:strVal val="visible"/>
                                      </p:to>
                                    </p:set>
                                    <p:anim calcmode="lin" valueType="num">
                                      <p:cBhvr>
                                        <p:cTn id="12" dur="1000" fill="hold"/>
                                        <p:tgtEl>
                                          <p:spTgt spid="80899"/>
                                        </p:tgtEl>
                                        <p:attrNameLst>
                                          <p:attrName>ppt_w</p:attrName>
                                        </p:attrNameLst>
                                      </p:cBhvr>
                                      <p:tavLst>
                                        <p:tav tm="0">
                                          <p:val>
                                            <p:strVal val="#ppt_w*0.70"/>
                                          </p:val>
                                        </p:tav>
                                        <p:tav tm="100000">
                                          <p:val>
                                            <p:strVal val="#ppt_w"/>
                                          </p:val>
                                        </p:tav>
                                      </p:tavLst>
                                    </p:anim>
                                    <p:anim calcmode="lin" valueType="num">
                                      <p:cBhvr>
                                        <p:cTn id="13" dur="1000" fill="hold"/>
                                        <p:tgtEl>
                                          <p:spTgt spid="80899"/>
                                        </p:tgtEl>
                                        <p:attrNameLst>
                                          <p:attrName>ppt_h</p:attrName>
                                        </p:attrNameLst>
                                      </p:cBhvr>
                                      <p:tavLst>
                                        <p:tav tm="0">
                                          <p:val>
                                            <p:strVal val="#ppt_h"/>
                                          </p:val>
                                        </p:tav>
                                        <p:tav tm="100000">
                                          <p:val>
                                            <p:strVal val="#ppt_h"/>
                                          </p:val>
                                        </p:tav>
                                      </p:tavLst>
                                    </p:anim>
                                    <p:animEffect transition="in" filter="fade">
                                      <p:cBhvr>
                                        <p:cTn id="14" dur="1000"/>
                                        <p:tgtEl>
                                          <p:spTgt spid="80899"/>
                                        </p:tgtEl>
                                      </p:cBhvr>
                                    </p:animEffect>
                                  </p:childTnLst>
                                </p:cTn>
                              </p:par>
                              <p:par>
                                <p:cTn id="15" presetID="55" presetClass="entr" presetSubtype="0" fill="hold" nodeType="withEffect">
                                  <p:stCondLst>
                                    <p:cond delay="0"/>
                                  </p:stCondLst>
                                  <p:childTnLst>
                                    <p:set>
                                      <p:cBhvr>
                                        <p:cTn id="16" dur="1" fill="hold">
                                          <p:stCondLst>
                                            <p:cond delay="0"/>
                                          </p:stCondLst>
                                        </p:cTn>
                                        <p:tgtEl>
                                          <p:spTgt spid="80900"/>
                                        </p:tgtEl>
                                        <p:attrNameLst>
                                          <p:attrName>style.visibility</p:attrName>
                                        </p:attrNameLst>
                                      </p:cBhvr>
                                      <p:to>
                                        <p:strVal val="visible"/>
                                      </p:to>
                                    </p:set>
                                    <p:anim calcmode="lin" valueType="num">
                                      <p:cBhvr>
                                        <p:cTn id="17" dur="1000" fill="hold"/>
                                        <p:tgtEl>
                                          <p:spTgt spid="80900"/>
                                        </p:tgtEl>
                                        <p:attrNameLst>
                                          <p:attrName>ppt_w</p:attrName>
                                        </p:attrNameLst>
                                      </p:cBhvr>
                                      <p:tavLst>
                                        <p:tav tm="0">
                                          <p:val>
                                            <p:strVal val="#ppt_w*0.70"/>
                                          </p:val>
                                        </p:tav>
                                        <p:tav tm="100000">
                                          <p:val>
                                            <p:strVal val="#ppt_w"/>
                                          </p:val>
                                        </p:tav>
                                      </p:tavLst>
                                    </p:anim>
                                    <p:anim calcmode="lin" valueType="num">
                                      <p:cBhvr>
                                        <p:cTn id="18" dur="1000" fill="hold"/>
                                        <p:tgtEl>
                                          <p:spTgt spid="80900"/>
                                        </p:tgtEl>
                                        <p:attrNameLst>
                                          <p:attrName>ppt_h</p:attrName>
                                        </p:attrNameLst>
                                      </p:cBhvr>
                                      <p:tavLst>
                                        <p:tav tm="0">
                                          <p:val>
                                            <p:strVal val="#ppt_h"/>
                                          </p:val>
                                        </p:tav>
                                        <p:tav tm="100000">
                                          <p:val>
                                            <p:strVal val="#ppt_h"/>
                                          </p:val>
                                        </p:tav>
                                      </p:tavLst>
                                    </p:anim>
                                    <p:animEffect transition="in" filter="fade">
                                      <p:cBhvr>
                                        <p:cTn id="19" dur="1000"/>
                                        <p:tgtEl>
                                          <p:spTgt spid="80900"/>
                                        </p:tgtEl>
                                      </p:cBhvr>
                                    </p:animEffect>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80906"/>
                                        </p:tgtEl>
                                        <p:attrNameLst>
                                          <p:attrName>style.visibility</p:attrName>
                                        </p:attrNameLst>
                                      </p:cBhvr>
                                      <p:to>
                                        <p:strVal val="visible"/>
                                      </p:to>
                                    </p:set>
                                    <p:anim calcmode="lin" valueType="num">
                                      <p:cBhvr>
                                        <p:cTn id="23" dur="1000" fill="hold"/>
                                        <p:tgtEl>
                                          <p:spTgt spid="80906"/>
                                        </p:tgtEl>
                                        <p:attrNameLst>
                                          <p:attrName>ppt_w</p:attrName>
                                        </p:attrNameLst>
                                      </p:cBhvr>
                                      <p:tavLst>
                                        <p:tav tm="0">
                                          <p:val>
                                            <p:strVal val="#ppt_w*0.70"/>
                                          </p:val>
                                        </p:tav>
                                        <p:tav tm="100000">
                                          <p:val>
                                            <p:strVal val="#ppt_w"/>
                                          </p:val>
                                        </p:tav>
                                      </p:tavLst>
                                    </p:anim>
                                    <p:anim calcmode="lin" valueType="num">
                                      <p:cBhvr>
                                        <p:cTn id="24" dur="1000" fill="hold"/>
                                        <p:tgtEl>
                                          <p:spTgt spid="80906"/>
                                        </p:tgtEl>
                                        <p:attrNameLst>
                                          <p:attrName>ppt_h</p:attrName>
                                        </p:attrNameLst>
                                      </p:cBhvr>
                                      <p:tavLst>
                                        <p:tav tm="0">
                                          <p:val>
                                            <p:strVal val="#ppt_h"/>
                                          </p:val>
                                        </p:tav>
                                        <p:tav tm="100000">
                                          <p:val>
                                            <p:strVal val="#ppt_h"/>
                                          </p:val>
                                        </p:tav>
                                      </p:tavLst>
                                    </p:anim>
                                    <p:animEffect transition="in" filter="fade">
                                      <p:cBhvr>
                                        <p:cTn id="25" dur="1000"/>
                                        <p:tgtEl>
                                          <p:spTgt spid="80906"/>
                                        </p:tgtEl>
                                      </p:cBhvr>
                                    </p:animEffect>
                                  </p:childTnLst>
                                </p:cTn>
                              </p:par>
                              <p:par>
                                <p:cTn id="26" presetID="55" presetClass="entr" presetSubtype="0" fill="hold" nodeType="withEffect">
                                  <p:stCondLst>
                                    <p:cond delay="0"/>
                                  </p:stCondLst>
                                  <p:childTnLst>
                                    <p:set>
                                      <p:cBhvr>
                                        <p:cTn id="27" dur="1" fill="hold">
                                          <p:stCondLst>
                                            <p:cond delay="0"/>
                                          </p:stCondLst>
                                        </p:cTn>
                                        <p:tgtEl>
                                          <p:spTgt spid="80908"/>
                                        </p:tgtEl>
                                        <p:attrNameLst>
                                          <p:attrName>style.visibility</p:attrName>
                                        </p:attrNameLst>
                                      </p:cBhvr>
                                      <p:to>
                                        <p:strVal val="visible"/>
                                      </p:to>
                                    </p:set>
                                    <p:anim calcmode="lin" valueType="num">
                                      <p:cBhvr>
                                        <p:cTn id="28" dur="1000" fill="hold"/>
                                        <p:tgtEl>
                                          <p:spTgt spid="80908"/>
                                        </p:tgtEl>
                                        <p:attrNameLst>
                                          <p:attrName>ppt_w</p:attrName>
                                        </p:attrNameLst>
                                      </p:cBhvr>
                                      <p:tavLst>
                                        <p:tav tm="0">
                                          <p:val>
                                            <p:strVal val="#ppt_w*0.70"/>
                                          </p:val>
                                        </p:tav>
                                        <p:tav tm="100000">
                                          <p:val>
                                            <p:strVal val="#ppt_w"/>
                                          </p:val>
                                        </p:tav>
                                      </p:tavLst>
                                    </p:anim>
                                    <p:anim calcmode="lin" valueType="num">
                                      <p:cBhvr>
                                        <p:cTn id="29" dur="1000" fill="hold"/>
                                        <p:tgtEl>
                                          <p:spTgt spid="80908"/>
                                        </p:tgtEl>
                                        <p:attrNameLst>
                                          <p:attrName>ppt_h</p:attrName>
                                        </p:attrNameLst>
                                      </p:cBhvr>
                                      <p:tavLst>
                                        <p:tav tm="0">
                                          <p:val>
                                            <p:strVal val="#ppt_h"/>
                                          </p:val>
                                        </p:tav>
                                        <p:tav tm="100000">
                                          <p:val>
                                            <p:strVal val="#ppt_h"/>
                                          </p:val>
                                        </p:tav>
                                      </p:tavLst>
                                    </p:anim>
                                    <p:animEffect transition="in" filter="fade">
                                      <p:cBhvr>
                                        <p:cTn id="30" dur="1000"/>
                                        <p:tgtEl>
                                          <p:spTgt spid="80908"/>
                                        </p:tgtEl>
                                      </p:cBhvr>
                                    </p:animEffect>
                                  </p:childTnLst>
                                </p:cTn>
                              </p:par>
                              <p:par>
                                <p:cTn id="31" presetID="55" presetClass="entr" presetSubtype="0" fill="hold" nodeType="withEffect">
                                  <p:stCondLst>
                                    <p:cond delay="0"/>
                                  </p:stCondLst>
                                  <p:childTnLst>
                                    <p:set>
                                      <p:cBhvr>
                                        <p:cTn id="32" dur="1" fill="hold">
                                          <p:stCondLst>
                                            <p:cond delay="0"/>
                                          </p:stCondLst>
                                        </p:cTn>
                                        <p:tgtEl>
                                          <p:spTgt spid="80902"/>
                                        </p:tgtEl>
                                        <p:attrNameLst>
                                          <p:attrName>style.visibility</p:attrName>
                                        </p:attrNameLst>
                                      </p:cBhvr>
                                      <p:to>
                                        <p:strVal val="visible"/>
                                      </p:to>
                                    </p:set>
                                    <p:anim calcmode="lin" valueType="num">
                                      <p:cBhvr>
                                        <p:cTn id="33" dur="1000" fill="hold"/>
                                        <p:tgtEl>
                                          <p:spTgt spid="80902"/>
                                        </p:tgtEl>
                                        <p:attrNameLst>
                                          <p:attrName>ppt_w</p:attrName>
                                        </p:attrNameLst>
                                      </p:cBhvr>
                                      <p:tavLst>
                                        <p:tav tm="0">
                                          <p:val>
                                            <p:strVal val="#ppt_w*0.70"/>
                                          </p:val>
                                        </p:tav>
                                        <p:tav tm="100000">
                                          <p:val>
                                            <p:strVal val="#ppt_w"/>
                                          </p:val>
                                        </p:tav>
                                      </p:tavLst>
                                    </p:anim>
                                    <p:anim calcmode="lin" valueType="num">
                                      <p:cBhvr>
                                        <p:cTn id="34" dur="1000" fill="hold"/>
                                        <p:tgtEl>
                                          <p:spTgt spid="80902"/>
                                        </p:tgtEl>
                                        <p:attrNameLst>
                                          <p:attrName>ppt_h</p:attrName>
                                        </p:attrNameLst>
                                      </p:cBhvr>
                                      <p:tavLst>
                                        <p:tav tm="0">
                                          <p:val>
                                            <p:strVal val="#ppt_h"/>
                                          </p:val>
                                        </p:tav>
                                        <p:tav tm="100000">
                                          <p:val>
                                            <p:strVal val="#ppt_h"/>
                                          </p:val>
                                        </p:tav>
                                      </p:tavLst>
                                    </p:anim>
                                    <p:animEffect transition="in" filter="fade">
                                      <p:cBhvr>
                                        <p:cTn id="35" dur="1000"/>
                                        <p:tgtEl>
                                          <p:spTgt spid="80902"/>
                                        </p:tgtEl>
                                      </p:cBhvr>
                                    </p:animEffect>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style.rotation</p:attrName>
                                        </p:attrNameLst>
                                      </p:cBhvr>
                                      <p:tavLst>
                                        <p:tav tm="0">
                                          <p:val>
                                            <p:fltVal val="720.000000"/>
                                          </p:val>
                                        </p:tav>
                                        <p:tav tm="100000">
                                          <p:val>
                                            <p:fltVal val="0.000000"/>
                                          </p:val>
                                        </p:tav>
                                      </p:tavLst>
                                    </p:anim>
                                    <p:anim calcmode="lin" valueType="num">
                                      <p:cBhvr>
                                        <p:cTn id="42" dur="1000" fill="hold"/>
                                        <p:tgtEl>
                                          <p:spTgt spid="2"/>
                                        </p:tgtEl>
                                        <p:attrNameLst>
                                          <p:attrName>ppt_h</p:attrName>
                                        </p:attrNameLst>
                                      </p:cBhvr>
                                      <p:tavLst>
                                        <p:tav tm="0">
                                          <p:val>
                                            <p:fltVal val="0.000000"/>
                                          </p:val>
                                        </p:tav>
                                        <p:tav tm="100000">
                                          <p:val>
                                            <p:strVal val="#ppt_h"/>
                                          </p:val>
                                        </p:tav>
                                      </p:tavLst>
                                    </p:anim>
                                    <p:anim calcmode="lin" valueType="num">
                                      <p:cBhvr>
                                        <p:cTn id="43" dur="1000" fill="hold"/>
                                        <p:tgtEl>
                                          <p:spTgt spid="2"/>
                                        </p:tgtEl>
                                        <p:attrNameLst>
                                          <p:attrName>ppt_w</p:attrName>
                                        </p:attrNameLst>
                                      </p:cBhvr>
                                      <p:tavLst>
                                        <p:tav tm="0">
                                          <p:val>
                                            <p:fltVal val="0.00000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15" nodeType="clickEffect">
                                  <p:stCondLst>
                                    <p:cond delay="0"/>
                                  </p:stCondLst>
                                  <p:childTnLst>
                                    <p:set>
                                      <p:cBhvr>
                                        <p:cTn id="47" dur="1" fill="hold">
                                          <p:stCondLst>
                                            <p:cond delay="0"/>
                                          </p:stCondLst>
                                        </p:cTn>
                                        <p:tgtEl>
                                          <p:spTgt spid="4097"/>
                                        </p:tgtEl>
                                        <p:attrNameLst>
                                          <p:attrName>style.visibility</p:attrName>
                                        </p:attrNameLst>
                                      </p:cBhvr>
                                      <p:to>
                                        <p:strVal val="visible"/>
                                      </p:to>
                                    </p:set>
                                    <p:animEffect transition="in" filter="box(in)">
                                      <p:cBhvr>
                                        <p:cTn id="48" dur="2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097" grpId="1"/>
      <p:bldP spid="4097" grpId="2"/>
      <p:bldP spid="4097" grpId="3"/>
      <p:bldP spid="4097" grpId="4"/>
      <p:bldP spid="4097" grpId="5"/>
      <p:bldP spid="4097" grpId="6"/>
      <p:bldP spid="4097" grpId="7"/>
      <p:bldP spid="4097" grpId="8"/>
      <p:bldP spid="4097" grpId="9"/>
      <p:bldP spid="4097" grpId="10"/>
      <p:bldP spid="4097" grpId="11"/>
      <p:bldP spid="4097" grpId="12"/>
      <p:bldP spid="4097" grpId="13"/>
      <p:bldP spid="4097" grpId="14"/>
      <p:bldP spid="4097" grpId="15"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框 1"/>
          <p:cNvSpPr txBox="1"/>
          <p:nvPr/>
        </p:nvSpPr>
        <p:spPr>
          <a:xfrm>
            <a:off x="0" y="30163"/>
            <a:ext cx="9144000" cy="5016500"/>
          </a:xfrm>
          <a:prstGeom prst="rect">
            <a:avLst/>
          </a:prstGeom>
          <a:noFill/>
          <a:ln w="9525">
            <a:noFill/>
          </a:ln>
        </p:spPr>
        <p:txBody>
          <a:bodyPr anchor="t">
            <a:spAutoFit/>
          </a:bodyPr>
          <a:p>
            <a:pPr indent="266700" algn="just" eaLnBrk="0" hangingPunct="0"/>
            <a:r>
              <a:rPr lang="en-US" altLang="zh-CN" sz="3600" b="1" dirty="0">
                <a:solidFill>
                  <a:srgbClr val="FF0000"/>
                </a:solidFill>
                <a:latin typeface="华文新魏" pitchFamily="2" charset="-122"/>
                <a:ea typeface="华文新魏" pitchFamily="2" charset="-122"/>
              </a:rPr>
              <a:t>        </a:t>
            </a:r>
            <a:endParaRPr lang="en-US" altLang="zh-CN" sz="3600" b="1" dirty="0">
              <a:solidFill>
                <a:srgbClr val="FF0000"/>
              </a:solidFill>
              <a:latin typeface="华文新魏" pitchFamily="2" charset="-122"/>
              <a:ea typeface="华文新魏" pitchFamily="2" charset="-122"/>
            </a:endParaRPr>
          </a:p>
          <a:p>
            <a:pPr indent="266700" algn="just" eaLnBrk="0" hangingPunct="0"/>
            <a:r>
              <a:rPr lang="zh-CN" altLang="en-US" sz="2800" b="1" dirty="0">
                <a:latin typeface="华文新魏" pitchFamily="2" charset="-122"/>
                <a:ea typeface="华文新魏" pitchFamily="2" charset="-122"/>
              </a:rPr>
              <a:t>材料三</a:t>
            </a:r>
            <a:endParaRPr lang="en-US" altLang="zh-CN" sz="2800" b="1" dirty="0">
              <a:latin typeface="华文新魏" pitchFamily="2" charset="-122"/>
              <a:ea typeface="华文新魏" pitchFamily="2" charset="-122"/>
            </a:endParaRPr>
          </a:p>
          <a:p>
            <a:pPr indent="266700" algn="just" eaLnBrk="0" hangingPunct="0"/>
            <a:endParaRPr lang="en-US" altLang="zh-CN" sz="2800" b="1" dirty="0">
              <a:latin typeface="华文楷体" pitchFamily="2" charset="-122"/>
              <a:ea typeface="华文楷体" pitchFamily="2" charset="-122"/>
            </a:endParaRPr>
          </a:p>
          <a:p>
            <a:pPr indent="266700" algn="just" eaLnBrk="0" hangingPunct="0"/>
            <a:endParaRPr lang="en-US" altLang="zh-CN" sz="2800" b="1" dirty="0">
              <a:latin typeface="华文楷体" pitchFamily="2" charset="-122"/>
              <a:ea typeface="华文楷体" pitchFamily="2" charset="-122"/>
            </a:endParaRPr>
          </a:p>
          <a:p>
            <a:pPr indent="266700" algn="just" eaLnBrk="0" hangingPunct="0"/>
            <a:endParaRPr lang="en-US" altLang="zh-CN" sz="2800" b="1" dirty="0">
              <a:latin typeface="华文楷体" pitchFamily="2" charset="-122"/>
              <a:ea typeface="华文楷体" pitchFamily="2" charset="-122"/>
            </a:endParaRPr>
          </a:p>
          <a:p>
            <a:pPr indent="266700" algn="just" eaLnBrk="0" hangingPunct="0"/>
            <a:endParaRPr lang="en-US" altLang="zh-CN" sz="2800" b="1" dirty="0">
              <a:latin typeface="华文楷体" pitchFamily="2" charset="-122"/>
              <a:ea typeface="华文楷体" pitchFamily="2" charset="-122"/>
            </a:endParaRPr>
          </a:p>
          <a:p>
            <a:pPr indent="266700" algn="just" eaLnBrk="0" hangingPunct="0"/>
            <a:endParaRPr lang="en-US" altLang="zh-CN" sz="2800" b="1" dirty="0">
              <a:latin typeface="华文楷体" pitchFamily="2" charset="-122"/>
              <a:ea typeface="华文楷体" pitchFamily="2" charset="-122"/>
            </a:endParaRPr>
          </a:p>
          <a:p>
            <a:pPr indent="266700" algn="just" eaLnBrk="0" hangingPunct="0"/>
            <a:r>
              <a:rPr lang="zh-CN" altLang="en-US" sz="2000" b="1" dirty="0">
                <a:latin typeface="华文楷体" pitchFamily="2" charset="-122"/>
                <a:ea typeface="华文楷体" pitchFamily="2" charset="-122"/>
              </a:rPr>
              <a:t>图</a:t>
            </a:r>
            <a:r>
              <a:rPr lang="en-US" altLang="zh-CN" sz="2000" b="1" dirty="0">
                <a:latin typeface="华文楷体" pitchFamily="2" charset="-122"/>
                <a:ea typeface="华文楷体" pitchFamily="2" charset="-122"/>
              </a:rPr>
              <a:t>1  </a:t>
            </a:r>
            <a:r>
              <a:rPr lang="zh-CN" altLang="en-US" sz="2000" b="1" dirty="0">
                <a:latin typeface="华文楷体" pitchFamily="2" charset="-122"/>
                <a:ea typeface="华文楷体" pitchFamily="2" charset="-122"/>
              </a:rPr>
              <a:t>大渡河     图</a:t>
            </a:r>
            <a:r>
              <a:rPr lang="en-US" altLang="zh-CN" sz="2000" b="1" dirty="0">
                <a:latin typeface="华文楷体" pitchFamily="2" charset="-122"/>
                <a:ea typeface="华文楷体" pitchFamily="2" charset="-122"/>
              </a:rPr>
              <a:t>2  </a:t>
            </a:r>
            <a:r>
              <a:rPr lang="zh-CN" altLang="en-US" sz="2000" b="1" dirty="0">
                <a:latin typeface="华文楷体" pitchFamily="2" charset="-122"/>
                <a:ea typeface="华文楷体" pitchFamily="2" charset="-122"/>
              </a:rPr>
              <a:t>金沙江皎平渡口    图</a:t>
            </a:r>
            <a:r>
              <a:rPr lang="en-US" altLang="zh-CN" sz="2000" b="1" dirty="0">
                <a:latin typeface="华文楷体" pitchFamily="2" charset="-122"/>
                <a:ea typeface="华文楷体" pitchFamily="2" charset="-122"/>
              </a:rPr>
              <a:t>3</a:t>
            </a:r>
            <a:r>
              <a:rPr lang="zh-CN" altLang="en-US" sz="2000" b="1" dirty="0">
                <a:latin typeface="华文楷体" pitchFamily="2" charset="-122"/>
                <a:ea typeface="华文楷体" pitchFamily="2" charset="-122"/>
              </a:rPr>
              <a:t>赤水河      图</a:t>
            </a:r>
            <a:r>
              <a:rPr lang="en-US" altLang="zh-CN" sz="2000" b="1" dirty="0">
                <a:latin typeface="华文楷体" pitchFamily="2" charset="-122"/>
                <a:ea typeface="华文楷体" pitchFamily="2" charset="-122"/>
              </a:rPr>
              <a:t>4  </a:t>
            </a:r>
            <a:r>
              <a:rPr lang="zh-CN" altLang="en-US" sz="2000" b="1" dirty="0">
                <a:latin typeface="华文楷体" pitchFamily="2" charset="-122"/>
                <a:ea typeface="华文楷体" pitchFamily="2" charset="-122"/>
              </a:rPr>
              <a:t>三军会师</a:t>
            </a:r>
            <a:endParaRPr lang="en-US" altLang="zh-CN" sz="2000" b="1" dirty="0">
              <a:latin typeface="华文楷体" pitchFamily="2" charset="-122"/>
              <a:ea typeface="华文楷体" pitchFamily="2" charset="-122"/>
            </a:endParaRPr>
          </a:p>
          <a:p>
            <a:pPr indent="266700" algn="just" eaLnBrk="0" hangingPunct="0"/>
            <a:r>
              <a:rPr lang="en-US" altLang="zh-CN" sz="2800" b="1" dirty="0">
                <a:solidFill>
                  <a:srgbClr val="002060"/>
                </a:solidFill>
                <a:latin typeface="华文新魏" pitchFamily="2" charset="-122"/>
                <a:ea typeface="华文新魏" pitchFamily="2" charset="-122"/>
              </a:rPr>
              <a:t>(3)</a:t>
            </a:r>
            <a:r>
              <a:rPr lang="zh-CN" altLang="en-US" sz="3200" b="1" dirty="0">
                <a:solidFill>
                  <a:srgbClr val="002060"/>
                </a:solidFill>
                <a:latin typeface="华文新魏" pitchFamily="2" charset="-122"/>
                <a:ea typeface="华文新魏" pitchFamily="2" charset="-122"/>
              </a:rPr>
              <a:t>按照红军长征顺序排列上述四幅图？写出图三发生的战役名称，并结合所学知识分析为什么毛泽东说这是他的得意之笔？</a:t>
            </a:r>
            <a:endParaRPr lang="zh-CN" altLang="en-US" sz="3200" b="1" dirty="0">
              <a:solidFill>
                <a:srgbClr val="002060"/>
              </a:solidFill>
              <a:latin typeface="华文新魏" pitchFamily="2" charset="-122"/>
              <a:ea typeface="华文新魏" pitchFamily="2" charset="-122"/>
            </a:endParaRPr>
          </a:p>
        </p:txBody>
      </p:sp>
      <p:grpSp>
        <p:nvGrpSpPr>
          <p:cNvPr id="18434" name="组合 2"/>
          <p:cNvGrpSpPr/>
          <p:nvPr/>
        </p:nvGrpSpPr>
        <p:grpSpPr>
          <a:xfrm>
            <a:off x="-23812" y="1149350"/>
            <a:ext cx="9074150" cy="1962150"/>
            <a:chOff x="70488" y="1538796"/>
            <a:chExt cx="9073119" cy="1962211"/>
          </a:xfrm>
        </p:grpSpPr>
        <p:pic>
          <p:nvPicPr>
            <p:cNvPr id="18435" name="图片 2"/>
            <p:cNvPicPr>
              <a:picLocks noChangeAspect="1"/>
            </p:cNvPicPr>
            <p:nvPr/>
          </p:nvPicPr>
          <p:blipFill>
            <a:blip r:embed="rId1"/>
            <a:stretch>
              <a:fillRect/>
            </a:stretch>
          </p:blipFill>
          <p:spPr>
            <a:xfrm>
              <a:off x="4858512" y="1546774"/>
              <a:ext cx="1873728" cy="1954233"/>
            </a:xfrm>
            <a:prstGeom prst="rect">
              <a:avLst/>
            </a:prstGeom>
            <a:noFill/>
            <a:ln w="9525">
              <a:noFill/>
            </a:ln>
          </p:spPr>
        </p:pic>
        <p:pic>
          <p:nvPicPr>
            <p:cNvPr id="18436" name="图片 3"/>
            <p:cNvPicPr>
              <a:picLocks noChangeAspect="1"/>
            </p:cNvPicPr>
            <p:nvPr/>
          </p:nvPicPr>
          <p:blipFill>
            <a:blip r:embed="rId2"/>
            <a:stretch>
              <a:fillRect/>
            </a:stretch>
          </p:blipFill>
          <p:spPr>
            <a:xfrm>
              <a:off x="2266224" y="1564769"/>
              <a:ext cx="2521800" cy="1936238"/>
            </a:xfrm>
            <a:prstGeom prst="rect">
              <a:avLst/>
            </a:prstGeom>
            <a:noFill/>
            <a:ln w="9525">
              <a:noFill/>
            </a:ln>
          </p:spPr>
        </p:pic>
        <p:pic>
          <p:nvPicPr>
            <p:cNvPr id="18437" name="图片 4"/>
            <p:cNvPicPr>
              <a:picLocks noChangeAspect="1"/>
            </p:cNvPicPr>
            <p:nvPr/>
          </p:nvPicPr>
          <p:blipFill>
            <a:blip r:embed="rId3"/>
            <a:stretch>
              <a:fillRect/>
            </a:stretch>
          </p:blipFill>
          <p:spPr>
            <a:xfrm>
              <a:off x="70488" y="1538796"/>
              <a:ext cx="2125248" cy="1962211"/>
            </a:xfrm>
            <a:prstGeom prst="rect">
              <a:avLst/>
            </a:prstGeom>
            <a:noFill/>
            <a:ln w="9525">
              <a:noFill/>
            </a:ln>
          </p:spPr>
        </p:pic>
        <p:pic>
          <p:nvPicPr>
            <p:cNvPr id="18438" name="图片 5"/>
            <p:cNvPicPr>
              <a:picLocks noChangeAspect="1"/>
            </p:cNvPicPr>
            <p:nvPr/>
          </p:nvPicPr>
          <p:blipFill>
            <a:blip r:embed="rId4"/>
            <a:stretch>
              <a:fillRect/>
            </a:stretch>
          </p:blipFill>
          <p:spPr>
            <a:xfrm>
              <a:off x="6859000" y="1556792"/>
              <a:ext cx="2284607" cy="1944215"/>
            </a:xfrm>
            <a:prstGeom prst="rect">
              <a:avLst/>
            </a:prstGeom>
            <a:noFill/>
            <a:ln w="9525">
              <a:noFill/>
            </a:ln>
          </p:spPr>
        </p:pic>
      </p:grpSp>
      <p:sp>
        <p:nvSpPr>
          <p:cNvPr id="4" name="文本框 3"/>
          <p:cNvSpPr txBox="1"/>
          <p:nvPr/>
        </p:nvSpPr>
        <p:spPr>
          <a:xfrm>
            <a:off x="373063" y="5046663"/>
            <a:ext cx="3978275" cy="585787"/>
          </a:xfrm>
          <a:prstGeom prst="rect">
            <a:avLst/>
          </a:prstGeom>
          <a:noFill/>
          <a:ln w="9525">
            <a:noFill/>
          </a:ln>
        </p:spPr>
        <p:txBody>
          <a:bodyPr wrap="none" anchor="t">
            <a:spAutoFit/>
          </a:bodyPr>
          <a:p>
            <a:pPr eaLnBrk="0" hangingPunct="0"/>
            <a:r>
              <a:rPr lang="zh-CN" altLang="en-US" sz="3200" b="1" dirty="0">
                <a:solidFill>
                  <a:srgbClr val="FF0000"/>
                </a:solidFill>
                <a:latin typeface="Arial" panose="020B0604020202020204" pitchFamily="34" charset="0"/>
                <a:ea typeface="宋体" panose="02010600030101010101" pitchFamily="2" charset="-122"/>
              </a:rPr>
              <a:t>图</a:t>
            </a:r>
            <a:r>
              <a:rPr lang="en-US" altLang="zh-CN" sz="3200" b="1" dirty="0">
                <a:solidFill>
                  <a:srgbClr val="FF0000"/>
                </a:solidFill>
                <a:latin typeface="Arial" panose="020B0604020202020204" pitchFamily="34" charset="0"/>
                <a:ea typeface="宋体" panose="02010600030101010101" pitchFamily="2" charset="-122"/>
              </a:rPr>
              <a:t>3</a:t>
            </a:r>
            <a:r>
              <a:rPr lang="zh-CN" altLang="en-US" sz="3200" b="1" dirty="0">
                <a:solidFill>
                  <a:srgbClr val="FF0000"/>
                </a:solidFill>
                <a:latin typeface="Arial" panose="020B0604020202020204" pitchFamily="34" charset="0"/>
                <a:ea typeface="宋体" panose="02010600030101010101" pitchFamily="2" charset="-122"/>
              </a:rPr>
              <a:t>、图</a:t>
            </a:r>
            <a:r>
              <a:rPr lang="en-US" altLang="zh-CN" sz="3200" b="1" dirty="0">
                <a:solidFill>
                  <a:srgbClr val="FF0000"/>
                </a:solidFill>
                <a:latin typeface="Arial" panose="020B0604020202020204" pitchFamily="34" charset="0"/>
                <a:ea typeface="宋体" panose="02010600030101010101" pitchFamily="2" charset="-122"/>
              </a:rPr>
              <a:t>2</a:t>
            </a:r>
            <a:r>
              <a:rPr lang="zh-CN" altLang="en-US" sz="3200" b="1" dirty="0">
                <a:solidFill>
                  <a:srgbClr val="FF0000"/>
                </a:solidFill>
                <a:latin typeface="Arial" panose="020B0604020202020204" pitchFamily="34" charset="0"/>
                <a:ea typeface="宋体" panose="02010600030101010101" pitchFamily="2" charset="-122"/>
              </a:rPr>
              <a:t>、图</a:t>
            </a:r>
            <a:r>
              <a:rPr lang="en-US" altLang="zh-CN" sz="3200" b="1" dirty="0">
                <a:solidFill>
                  <a:srgbClr val="FF0000"/>
                </a:solidFill>
                <a:latin typeface="Arial" panose="020B0604020202020204" pitchFamily="34" charset="0"/>
                <a:ea typeface="宋体" panose="02010600030101010101" pitchFamily="2" charset="-122"/>
              </a:rPr>
              <a:t>1</a:t>
            </a:r>
            <a:r>
              <a:rPr lang="zh-CN" altLang="en-US" sz="3200" b="1" dirty="0">
                <a:solidFill>
                  <a:srgbClr val="FF0000"/>
                </a:solidFill>
                <a:latin typeface="Arial" panose="020B0604020202020204" pitchFamily="34" charset="0"/>
                <a:ea typeface="宋体" panose="02010600030101010101" pitchFamily="2" charset="-122"/>
              </a:rPr>
              <a:t>、图</a:t>
            </a:r>
            <a:r>
              <a:rPr lang="en-US" altLang="zh-CN" sz="3200" b="1" dirty="0">
                <a:solidFill>
                  <a:srgbClr val="FF0000"/>
                </a:solidFill>
                <a:latin typeface="Arial" panose="020B0604020202020204" pitchFamily="34" charset="0"/>
                <a:ea typeface="宋体" panose="02010600030101010101" pitchFamily="2" charset="-122"/>
              </a:rPr>
              <a:t>4</a:t>
            </a:r>
            <a:endParaRPr lang="zh-CN" altLang="en-US" sz="3200" b="1" dirty="0">
              <a:solidFill>
                <a:srgbClr val="FF0000"/>
              </a:solidFill>
              <a:latin typeface="Arial" panose="020B0604020202020204" pitchFamily="34" charset="0"/>
              <a:ea typeface="宋体" panose="02010600030101010101" pitchFamily="2" charset="-122"/>
            </a:endParaRPr>
          </a:p>
        </p:txBody>
      </p:sp>
      <p:sp>
        <p:nvSpPr>
          <p:cNvPr id="5" name="文本框 4"/>
          <p:cNvSpPr txBox="1"/>
          <p:nvPr/>
        </p:nvSpPr>
        <p:spPr>
          <a:xfrm>
            <a:off x="214313" y="5694363"/>
            <a:ext cx="6775450" cy="585787"/>
          </a:xfrm>
          <a:prstGeom prst="rect">
            <a:avLst/>
          </a:prstGeom>
          <a:noFill/>
          <a:ln w="9525">
            <a:noFill/>
          </a:ln>
        </p:spPr>
        <p:txBody>
          <a:bodyPr wrap="none" anchor="t">
            <a:spAutoFit/>
          </a:bodyPr>
          <a:p>
            <a:pPr eaLnBrk="0" hangingPunct="0"/>
            <a:r>
              <a:rPr lang="zh-CN" altLang="en-US" sz="3200" b="1" dirty="0">
                <a:solidFill>
                  <a:srgbClr val="FF0000"/>
                </a:solidFill>
                <a:latin typeface="Arial" panose="020B0604020202020204" pitchFamily="34" charset="0"/>
                <a:ea typeface="宋体" panose="02010600030101010101" pitchFamily="2" charset="-122"/>
              </a:rPr>
              <a:t>四渡赤水，打乱了国民党的追剿计划</a:t>
            </a:r>
            <a:endParaRPr lang="zh-CN" altLang="en-US" sz="3200" b="1" dirty="0">
              <a:solidFill>
                <a:srgbClr val="FF0000"/>
              </a:solidFill>
              <a:latin typeface="Arial" panose="020B0604020202020204" pitchFamily="34" charset="0"/>
              <a:ea typeface="宋体" panose="02010600030101010101" pitchFamily="2" charset="-122"/>
            </a:endParaRPr>
          </a:p>
        </p:txBody>
      </p:sp>
      <p:sp>
        <p:nvSpPr>
          <p:cNvPr id="18441" name="文本框 5121"/>
          <p:cNvSpPr txBox="1"/>
          <p:nvPr/>
        </p:nvSpPr>
        <p:spPr>
          <a:xfrm>
            <a:off x="0" y="0"/>
            <a:ext cx="9144000" cy="584200"/>
          </a:xfrm>
          <a:prstGeom prst="rect">
            <a:avLst/>
          </a:prstGeom>
          <a:blipFill rotWithShape="1">
            <a:blip r:embed="rId5"/>
          </a:blipFill>
          <a:ln w="9525">
            <a:noFill/>
          </a:ln>
        </p:spPr>
        <p:txBody>
          <a:bodyPr wrap="square" anchor="t">
            <a:spAutoFit/>
          </a:bodyPr>
          <a:p>
            <a:r>
              <a:rPr lang="zh-CN" altLang="en-US" sz="3200" b="1" dirty="0">
                <a:solidFill>
                  <a:schemeClr val="bg1"/>
                </a:solidFill>
                <a:latin typeface="黑体" panose="02010609060101010101" charset="-122"/>
                <a:ea typeface="黑体" panose="02010609060101010101" charset="-122"/>
              </a:rPr>
              <a:t>二 、兄弟干戈起 豺狼却得利</a:t>
            </a:r>
            <a:r>
              <a:rPr lang="zh-CN" altLang="en-US" sz="3200" b="1" dirty="0">
                <a:solidFill>
                  <a:schemeClr val="bg1"/>
                </a:solidFill>
                <a:latin typeface="Arial" panose="020B0604020202020204" pitchFamily="34" charset="0"/>
                <a:ea typeface="宋体" panose="02010600030101010101" pitchFamily="2" charset="-122"/>
              </a:rPr>
              <a:t>——土地革命时期</a:t>
            </a:r>
            <a:endParaRPr lang="zh-CN" altLang="en-US" sz="3200" b="1" dirty="0">
              <a:solidFill>
                <a:schemeClr val="bg1"/>
              </a:solidFill>
              <a:latin typeface="Arial" panose="020B0604020202020204" pitchFamily="34" charset="0"/>
              <a:ea typeface="宋体" panose="02010600030101010101" pitchFamily="2"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Text Box 4"/>
          <p:cNvSpPr txBox="1"/>
          <p:nvPr/>
        </p:nvSpPr>
        <p:spPr>
          <a:xfrm>
            <a:off x="0" y="1263650"/>
            <a:ext cx="2736850" cy="3968750"/>
          </a:xfrm>
          <a:prstGeom prst="rect">
            <a:avLst/>
          </a:prstGeom>
          <a:noFill/>
          <a:ln w="9525">
            <a:noFill/>
          </a:ln>
        </p:spPr>
        <p:txBody>
          <a:bodyPr wrap="square" anchor="t">
            <a:spAutoFit/>
          </a:bodyPr>
          <a:p>
            <a:r>
              <a:rPr lang="zh-CN" altLang="en-US" sz="2800" b="1" dirty="0">
                <a:solidFill>
                  <a:srgbClr val="FF0000"/>
                </a:solidFill>
                <a:latin typeface="Arial" panose="020B0604020202020204" pitchFamily="34" charset="0"/>
                <a:ea typeface="黑体" panose="02010609060101010101" charset="-122"/>
              </a:rPr>
              <a:t>（三）</a:t>
            </a:r>
            <a:endParaRPr lang="zh-CN" altLang="en-US" sz="2800" b="1" dirty="0">
              <a:solidFill>
                <a:srgbClr val="FF0000"/>
              </a:solidFill>
              <a:latin typeface="Arial" panose="020B0604020202020204" pitchFamily="34" charset="0"/>
              <a:ea typeface="黑体" panose="02010609060101010101" charset="-122"/>
            </a:endParaRPr>
          </a:p>
          <a:p>
            <a:r>
              <a:rPr lang="zh-CN" altLang="en-US" sz="2800" b="1" dirty="0">
                <a:solidFill>
                  <a:srgbClr val="FF0000"/>
                </a:solidFill>
                <a:latin typeface="Arial" panose="020B0604020202020204" pitchFamily="34" charset="0"/>
                <a:ea typeface="黑体" panose="02010609060101010101" charset="-122"/>
              </a:rPr>
              <a:t>你手持汉阳造</a:t>
            </a:r>
            <a:endParaRPr lang="zh-CN" altLang="en-US" sz="2800" b="1" dirty="0">
              <a:solidFill>
                <a:srgbClr val="FF0000"/>
              </a:solidFill>
              <a:latin typeface="Arial" panose="020B0604020202020204" pitchFamily="34" charset="0"/>
              <a:ea typeface="黑体" panose="02010609060101010101" charset="-122"/>
            </a:endParaRPr>
          </a:p>
          <a:p>
            <a:r>
              <a:rPr lang="zh-CN" altLang="en-US" sz="2800" b="1" dirty="0">
                <a:solidFill>
                  <a:srgbClr val="FF0000"/>
                </a:solidFill>
                <a:latin typeface="Arial" panose="020B0604020202020204" pitchFamily="34" charset="0"/>
                <a:ea typeface="黑体" panose="02010609060101010101" charset="-122"/>
              </a:rPr>
              <a:t>血染台儿庄</a:t>
            </a:r>
            <a:endParaRPr lang="zh-CN" altLang="en-US" sz="2800" b="1" dirty="0">
              <a:solidFill>
                <a:srgbClr val="FF0000"/>
              </a:solidFill>
              <a:latin typeface="Arial" panose="020B0604020202020204" pitchFamily="34" charset="0"/>
              <a:ea typeface="黑体" panose="02010609060101010101" charset="-122"/>
            </a:endParaRPr>
          </a:p>
          <a:p>
            <a:r>
              <a:rPr lang="zh-CN" altLang="en-US" sz="2800" b="1" dirty="0">
                <a:solidFill>
                  <a:srgbClr val="FF0000"/>
                </a:solidFill>
                <a:latin typeface="Arial" panose="020B0604020202020204" pitchFamily="34" charset="0"/>
                <a:ea typeface="黑体" panose="02010609060101010101" charset="-122"/>
              </a:rPr>
              <a:t>我手握大片刀</a:t>
            </a:r>
            <a:endParaRPr lang="zh-CN" altLang="en-US" sz="2800" b="1" dirty="0">
              <a:solidFill>
                <a:srgbClr val="FF0000"/>
              </a:solidFill>
              <a:latin typeface="Arial" panose="020B0604020202020204" pitchFamily="34" charset="0"/>
              <a:ea typeface="黑体" panose="02010609060101010101" charset="-122"/>
            </a:endParaRPr>
          </a:p>
          <a:p>
            <a:r>
              <a:rPr lang="zh-CN" altLang="en-US" sz="2800" b="1" dirty="0">
                <a:solidFill>
                  <a:srgbClr val="FF0000"/>
                </a:solidFill>
                <a:latin typeface="Arial" panose="020B0604020202020204" pitchFamily="34" charset="0"/>
                <a:ea typeface="黑体" panose="02010609060101010101" charset="-122"/>
              </a:rPr>
              <a:t>喋血平型关</a:t>
            </a:r>
            <a:endParaRPr lang="zh-CN" altLang="en-US" sz="2800" b="1" dirty="0">
              <a:solidFill>
                <a:srgbClr val="FF0000"/>
              </a:solidFill>
              <a:latin typeface="Arial" panose="020B0604020202020204" pitchFamily="34" charset="0"/>
              <a:ea typeface="黑体" panose="02010609060101010101" charset="-122"/>
            </a:endParaRPr>
          </a:p>
          <a:p>
            <a:r>
              <a:rPr lang="zh-CN" altLang="en-US" sz="2800" b="1" dirty="0">
                <a:solidFill>
                  <a:srgbClr val="FF0000"/>
                </a:solidFill>
                <a:latin typeface="Arial" panose="020B0604020202020204" pitchFamily="34" charset="0"/>
                <a:ea typeface="黑体" panose="02010609060101010101" charset="-122"/>
              </a:rPr>
              <a:t>在战壕中你我</a:t>
            </a:r>
            <a:endParaRPr lang="zh-CN" altLang="en-US" sz="2800" b="1" dirty="0">
              <a:solidFill>
                <a:srgbClr val="FF0000"/>
              </a:solidFill>
              <a:latin typeface="Arial" panose="020B0604020202020204" pitchFamily="34" charset="0"/>
              <a:ea typeface="黑体" panose="02010609060101010101" charset="-122"/>
            </a:endParaRPr>
          </a:p>
          <a:p>
            <a:r>
              <a:rPr lang="zh-CN" altLang="en-US" sz="2800" b="1" dirty="0">
                <a:solidFill>
                  <a:srgbClr val="FF0000"/>
                </a:solidFill>
                <a:latin typeface="Arial" panose="020B0604020202020204" pitchFamily="34" charset="0"/>
                <a:ea typeface="黑体" panose="02010609060101010101" charset="-122"/>
              </a:rPr>
              <a:t>分享着一口干粮</a:t>
            </a:r>
            <a:endParaRPr lang="zh-CN" altLang="en-US" sz="2800" b="1" dirty="0">
              <a:solidFill>
                <a:srgbClr val="FF0000"/>
              </a:solidFill>
              <a:latin typeface="Arial" panose="020B0604020202020204" pitchFamily="34" charset="0"/>
              <a:ea typeface="黑体" panose="02010609060101010101" charset="-122"/>
            </a:endParaRPr>
          </a:p>
          <a:p>
            <a:r>
              <a:rPr lang="zh-CN" altLang="en-US" sz="2800" b="1" dirty="0">
                <a:solidFill>
                  <a:srgbClr val="FF0000"/>
                </a:solidFill>
                <a:latin typeface="Arial" panose="020B0604020202020204" pitchFamily="34" charset="0"/>
                <a:ea typeface="黑体" panose="02010609060101010101" charset="-122"/>
              </a:rPr>
              <a:t>在青纱帐里你我</a:t>
            </a:r>
            <a:endParaRPr lang="zh-CN" altLang="en-US" sz="2800" b="1" dirty="0">
              <a:solidFill>
                <a:srgbClr val="FF0000"/>
              </a:solidFill>
              <a:latin typeface="Arial" panose="020B0604020202020204" pitchFamily="34" charset="0"/>
              <a:ea typeface="黑体" panose="02010609060101010101" charset="-122"/>
            </a:endParaRPr>
          </a:p>
          <a:p>
            <a:r>
              <a:rPr lang="zh-CN" altLang="en-US" sz="2800" b="1" dirty="0">
                <a:solidFill>
                  <a:srgbClr val="FF0000"/>
                </a:solidFill>
                <a:latin typeface="Arial" panose="020B0604020202020204" pitchFamily="34" charset="0"/>
                <a:ea typeface="黑体" panose="02010609060101010101" charset="-122"/>
              </a:rPr>
              <a:t>一同擦拭刀枪</a:t>
            </a:r>
            <a:endParaRPr lang="zh-CN" altLang="en-US" sz="2800" b="1" dirty="0">
              <a:solidFill>
                <a:srgbClr val="FF0000"/>
              </a:solidFill>
              <a:latin typeface="Arial" panose="020B0604020202020204" pitchFamily="34" charset="0"/>
              <a:ea typeface="黑体" panose="02010609060101010101" charset="-122"/>
            </a:endParaRPr>
          </a:p>
        </p:txBody>
      </p:sp>
      <p:sp>
        <p:nvSpPr>
          <p:cNvPr id="4" name="文本框 3"/>
          <p:cNvSpPr txBox="1"/>
          <p:nvPr/>
        </p:nvSpPr>
        <p:spPr>
          <a:xfrm>
            <a:off x="241300" y="5729288"/>
            <a:ext cx="8661400" cy="1198562"/>
          </a:xfrm>
          <a:prstGeom prst="rect">
            <a:avLst/>
          </a:prstGeom>
          <a:noFill/>
          <a:ln w="9525">
            <a:noFill/>
          </a:ln>
        </p:spPr>
        <p:txBody>
          <a:bodyPr wrap="square" anchor="t">
            <a:spAutoFit/>
          </a:bodyPr>
          <a:p>
            <a:r>
              <a:rPr lang="zh-CN" altLang="en-US" sz="3600" b="1">
                <a:latin typeface="Arial" panose="020B0604020202020204" pitchFamily="34" charset="0"/>
                <a:ea typeface="宋体" panose="02010600030101010101" pitchFamily="2" charset="-122"/>
              </a:rPr>
              <a:t>从材料和图片你能得到哪些历史信息，说明当时</a:t>
            </a:r>
            <a:r>
              <a:rPr lang="zh-CN" altLang="en-US" sz="3600" b="1">
                <a:latin typeface="Arial" panose="020B0604020202020204" pitchFamily="34" charset="0"/>
                <a:ea typeface="宋体" panose="02010600030101010101" pitchFamily="2" charset="-122"/>
                <a:sym typeface="宋体" panose="02010600030101010101" pitchFamily="2" charset="-122"/>
              </a:rPr>
              <a:t>国共关系</a:t>
            </a:r>
            <a:r>
              <a:rPr lang="zh-CN" altLang="en-US" sz="3600" b="1">
                <a:latin typeface="Arial" panose="020B0604020202020204" pitchFamily="34" charset="0"/>
                <a:ea typeface="宋体" panose="02010600030101010101" pitchFamily="2" charset="-122"/>
              </a:rPr>
              <a:t>如何？</a:t>
            </a:r>
            <a:endParaRPr lang="zh-CN" altLang="en-US" sz="3600" b="1">
              <a:latin typeface="Arial" panose="020B0604020202020204" pitchFamily="34" charset="0"/>
              <a:ea typeface="宋体" panose="02010600030101010101" pitchFamily="2" charset="-122"/>
            </a:endParaRPr>
          </a:p>
        </p:txBody>
      </p:sp>
      <p:sp>
        <p:nvSpPr>
          <p:cNvPr id="19459" name="文本框 5121"/>
          <p:cNvSpPr txBox="1"/>
          <p:nvPr/>
        </p:nvSpPr>
        <p:spPr>
          <a:xfrm>
            <a:off x="-134937" y="0"/>
            <a:ext cx="9642475" cy="584200"/>
          </a:xfrm>
          <a:prstGeom prst="rect">
            <a:avLst/>
          </a:prstGeom>
          <a:blipFill rotWithShape="1">
            <a:blip r:embed="rId1"/>
          </a:blipFill>
          <a:ln w="9525">
            <a:noFill/>
          </a:ln>
        </p:spPr>
        <p:txBody>
          <a:bodyPr wrap="square" anchor="t">
            <a:spAutoFit/>
          </a:bodyPr>
          <a:p>
            <a:pPr algn="ctr"/>
            <a:r>
              <a:rPr lang="zh-CN" altLang="en-US" sz="3200" b="1" dirty="0">
                <a:solidFill>
                  <a:schemeClr val="bg1"/>
                </a:solidFill>
                <a:latin typeface="Arial" panose="020B0604020202020204" pitchFamily="34" charset="0"/>
                <a:ea typeface="宋体" panose="02010600030101010101" pitchFamily="2" charset="-122"/>
              </a:rPr>
              <a:t>三、兄弟再联手 一雪百年耻——抗日战争时期</a:t>
            </a:r>
            <a:endParaRPr lang="zh-CN" altLang="en-US" sz="3200" b="1" dirty="0">
              <a:solidFill>
                <a:schemeClr val="bg1"/>
              </a:solidFill>
              <a:latin typeface="Arial" panose="020B0604020202020204" pitchFamily="34" charset="0"/>
              <a:ea typeface="宋体" panose="02010600030101010101" pitchFamily="2" charset="-122"/>
            </a:endParaRPr>
          </a:p>
        </p:txBody>
      </p:sp>
      <p:pic>
        <p:nvPicPr>
          <p:cNvPr id="19460" name="图片 1" descr="src=http___img_mp_itc_cn_upload_20170610_fab399546efc4bcb9ea10c729ab6cd33_jpg&amp;refer=http___img_mp_itc"/>
          <p:cNvPicPr>
            <a:picLocks noChangeAspect="1"/>
          </p:cNvPicPr>
          <p:nvPr/>
        </p:nvPicPr>
        <p:blipFill>
          <a:blip r:embed="rId2"/>
          <a:stretch>
            <a:fillRect/>
          </a:stretch>
        </p:blipFill>
        <p:spPr>
          <a:xfrm>
            <a:off x="2871788" y="504825"/>
            <a:ext cx="3021012" cy="2551113"/>
          </a:xfrm>
          <a:prstGeom prst="rect">
            <a:avLst/>
          </a:prstGeom>
          <a:noFill/>
          <a:ln w="9525">
            <a:noFill/>
          </a:ln>
        </p:spPr>
      </p:pic>
      <p:pic>
        <p:nvPicPr>
          <p:cNvPr id="19461" name="图片 2" descr="b151f8198618367adab4339e553b9cd4b31c87014f15"/>
          <p:cNvPicPr>
            <a:picLocks noChangeAspect="1"/>
          </p:cNvPicPr>
          <p:nvPr/>
        </p:nvPicPr>
        <p:blipFill>
          <a:blip r:embed="rId3"/>
          <a:stretch>
            <a:fillRect/>
          </a:stretch>
        </p:blipFill>
        <p:spPr>
          <a:xfrm>
            <a:off x="5783263" y="504825"/>
            <a:ext cx="3251200" cy="2393950"/>
          </a:xfrm>
          <a:prstGeom prst="rect">
            <a:avLst/>
          </a:prstGeom>
          <a:noFill/>
          <a:ln w="9525">
            <a:noFill/>
          </a:ln>
        </p:spPr>
      </p:pic>
      <p:pic>
        <p:nvPicPr>
          <p:cNvPr id="19462" name="图片 4" descr="src=http___img_ifeng_com_res_200803_0324_349298_jpg&amp;refer=http___img_ifeng"/>
          <p:cNvPicPr>
            <a:picLocks noChangeAspect="1"/>
          </p:cNvPicPr>
          <p:nvPr/>
        </p:nvPicPr>
        <p:blipFill>
          <a:blip r:embed="rId4"/>
          <a:stretch>
            <a:fillRect/>
          </a:stretch>
        </p:blipFill>
        <p:spPr>
          <a:xfrm>
            <a:off x="2736850" y="3055938"/>
            <a:ext cx="3155950" cy="2574925"/>
          </a:xfrm>
          <a:prstGeom prst="rect">
            <a:avLst/>
          </a:prstGeom>
          <a:noFill/>
          <a:ln w="9525">
            <a:noFill/>
          </a:ln>
        </p:spPr>
      </p:pic>
      <p:pic>
        <p:nvPicPr>
          <p:cNvPr id="19463" name="图片 5" descr="ea0dc05c103853439586b9cd9613b07ecb8088bc"/>
          <p:cNvPicPr>
            <a:picLocks noChangeAspect="1"/>
          </p:cNvPicPr>
          <p:nvPr/>
        </p:nvPicPr>
        <p:blipFill>
          <a:blip r:embed="rId5"/>
          <a:stretch>
            <a:fillRect/>
          </a:stretch>
        </p:blipFill>
        <p:spPr>
          <a:xfrm>
            <a:off x="5892800" y="2705100"/>
            <a:ext cx="3227388" cy="30241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框 5121"/>
          <p:cNvSpPr txBox="1"/>
          <p:nvPr/>
        </p:nvSpPr>
        <p:spPr>
          <a:xfrm>
            <a:off x="-249237" y="0"/>
            <a:ext cx="9642475" cy="584200"/>
          </a:xfrm>
          <a:prstGeom prst="rect">
            <a:avLst/>
          </a:prstGeom>
          <a:blipFill rotWithShape="1">
            <a:blip r:embed="rId1"/>
          </a:blipFill>
          <a:ln w="9525">
            <a:noFill/>
          </a:ln>
        </p:spPr>
        <p:txBody>
          <a:bodyPr wrap="square" anchor="t">
            <a:spAutoFit/>
          </a:bodyPr>
          <a:p>
            <a:pPr algn="ctr"/>
            <a:r>
              <a:rPr lang="zh-CN" altLang="en-US" sz="3200" b="1" dirty="0">
                <a:solidFill>
                  <a:schemeClr val="bg1"/>
                </a:solidFill>
                <a:latin typeface="Arial" panose="020B0604020202020204" pitchFamily="34" charset="0"/>
                <a:ea typeface="宋体" panose="02010600030101010101" pitchFamily="2" charset="-122"/>
              </a:rPr>
              <a:t>三、兄弟再联手 一雪百年耻——抗日战争时期</a:t>
            </a:r>
            <a:endParaRPr lang="zh-CN" altLang="en-US" sz="3200" b="1" dirty="0">
              <a:solidFill>
                <a:schemeClr val="bg1"/>
              </a:solidFill>
              <a:latin typeface="Arial" panose="020B0604020202020204" pitchFamily="34" charset="0"/>
              <a:ea typeface="宋体" panose="02010600030101010101" pitchFamily="2" charset="-122"/>
            </a:endParaRPr>
          </a:p>
        </p:txBody>
      </p:sp>
      <p:cxnSp>
        <p:nvCxnSpPr>
          <p:cNvPr id="2" name="直接箭头连接符 1"/>
          <p:cNvCxnSpPr/>
          <p:nvPr/>
        </p:nvCxnSpPr>
        <p:spPr>
          <a:xfrm flipV="1">
            <a:off x="150813" y="2822575"/>
            <a:ext cx="8842375" cy="0"/>
          </a:xfrm>
          <a:prstGeom prst="straightConnector1">
            <a:avLst/>
          </a:prstGeom>
          <a:ln>
            <a:solidFill>
              <a:srgbClr val="C00000"/>
            </a:solidFill>
            <a:tailEnd type="arrow" w="med" len="med"/>
          </a:ln>
        </p:spPr>
        <p:style>
          <a:lnRef idx="1">
            <a:schemeClr val="accent4"/>
          </a:lnRef>
          <a:fillRef idx="0">
            <a:schemeClr val="accent4"/>
          </a:fillRef>
          <a:effectRef idx="0">
            <a:schemeClr val="accent4"/>
          </a:effectRef>
          <a:fontRef idx="minor">
            <a:schemeClr val="tx1"/>
          </a:fontRef>
        </p:style>
      </p:cxnSp>
      <p:cxnSp>
        <p:nvCxnSpPr>
          <p:cNvPr id="3" name="直接连接符 2"/>
          <p:cNvCxnSpPr/>
          <p:nvPr/>
        </p:nvCxnSpPr>
        <p:spPr>
          <a:xfrm>
            <a:off x="536575" y="2611438"/>
            <a:ext cx="14288" cy="21113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160588" y="2611438"/>
            <a:ext cx="14288" cy="21113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035550" y="2611438"/>
            <a:ext cx="14288" cy="21113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213475" y="2611438"/>
            <a:ext cx="14288" cy="21113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245350" y="2611438"/>
            <a:ext cx="14288" cy="21113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862388" y="2611438"/>
            <a:ext cx="14288" cy="21113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489" name="文本框 10"/>
          <p:cNvSpPr txBox="1"/>
          <p:nvPr/>
        </p:nvSpPr>
        <p:spPr>
          <a:xfrm>
            <a:off x="150813" y="1966913"/>
            <a:ext cx="1030287" cy="644525"/>
          </a:xfrm>
          <a:prstGeom prst="rect">
            <a:avLst/>
          </a:prstGeom>
          <a:noFill/>
          <a:ln w="9525">
            <a:noFill/>
          </a:ln>
        </p:spPr>
        <p:txBody>
          <a:bodyPr wrap="square" anchor="t">
            <a:spAutoFit/>
          </a:bodyPr>
          <a:p>
            <a:r>
              <a:rPr lang="en-US" altLang="zh-CN">
                <a:latin typeface="Arial" panose="020B0604020202020204" pitchFamily="34" charset="0"/>
                <a:ea typeface="宋体" panose="02010600030101010101" pitchFamily="2" charset="-122"/>
              </a:rPr>
              <a:t>1931</a:t>
            </a:r>
            <a:r>
              <a:rPr lang="zh-CN" altLang="en-US">
                <a:latin typeface="Arial" panose="020B0604020202020204" pitchFamily="34" charset="0"/>
                <a:ea typeface="宋体" panose="02010600030101010101" pitchFamily="2" charset="-122"/>
              </a:rPr>
              <a:t>年</a:t>
            </a:r>
            <a:r>
              <a:rPr lang="en-US" altLang="zh-CN">
                <a:latin typeface="Arial" panose="020B0604020202020204" pitchFamily="34" charset="0"/>
                <a:ea typeface="宋体" panose="02010600030101010101" pitchFamily="2" charset="-122"/>
              </a:rPr>
              <a:t>9</a:t>
            </a:r>
            <a:r>
              <a:rPr lang="zh-CN" altLang="en-US">
                <a:latin typeface="Arial" panose="020B0604020202020204" pitchFamily="34" charset="0"/>
                <a:ea typeface="宋体" panose="02010600030101010101" pitchFamily="2" charset="-122"/>
              </a:rPr>
              <a:t>月</a:t>
            </a:r>
            <a:r>
              <a:rPr lang="en-US" altLang="zh-CN">
                <a:latin typeface="Arial" panose="020B0604020202020204" pitchFamily="34" charset="0"/>
                <a:ea typeface="宋体" panose="02010600030101010101" pitchFamily="2" charset="-122"/>
              </a:rPr>
              <a:t>18</a:t>
            </a:r>
            <a:r>
              <a:rPr lang="zh-CN" altLang="en-US">
                <a:latin typeface="Arial" panose="020B0604020202020204" pitchFamily="34" charset="0"/>
                <a:ea typeface="宋体" panose="02010600030101010101" pitchFamily="2" charset="-122"/>
              </a:rPr>
              <a:t>日</a:t>
            </a:r>
            <a:endParaRPr lang="zh-CN" altLang="en-US">
              <a:latin typeface="Arial" panose="020B0604020202020204" pitchFamily="34" charset="0"/>
              <a:ea typeface="宋体" panose="02010600030101010101" pitchFamily="2" charset="-122"/>
            </a:endParaRPr>
          </a:p>
        </p:txBody>
      </p:sp>
      <p:sp>
        <p:nvSpPr>
          <p:cNvPr id="20490" name="文本框 11"/>
          <p:cNvSpPr txBox="1"/>
          <p:nvPr/>
        </p:nvSpPr>
        <p:spPr>
          <a:xfrm>
            <a:off x="0" y="3106738"/>
            <a:ext cx="1816100" cy="644525"/>
          </a:xfrm>
          <a:prstGeom prst="rect">
            <a:avLst/>
          </a:prstGeom>
          <a:noFill/>
          <a:ln w="9525">
            <a:noFill/>
          </a:ln>
        </p:spPr>
        <p:txBody>
          <a:bodyPr wrap="square" anchor="t">
            <a:spAutoFit/>
          </a:bodyPr>
          <a:p>
            <a:r>
              <a:rPr lang="zh-CN" altLang="en-US">
                <a:latin typeface="Arial" panose="020B0604020202020204" pitchFamily="34" charset="0"/>
                <a:ea typeface="宋体" panose="02010600030101010101" pitchFamily="2" charset="-122"/>
              </a:rPr>
              <a:t>九一八事变</a:t>
            </a:r>
            <a:endParaRPr lang="zh-CN" altLang="en-US">
              <a:latin typeface="Arial" panose="020B0604020202020204" pitchFamily="34" charset="0"/>
              <a:ea typeface="宋体" panose="02010600030101010101" pitchFamily="2" charset="-122"/>
            </a:endParaRPr>
          </a:p>
          <a:p>
            <a:r>
              <a:rPr lang="zh-CN" altLang="en-US">
                <a:latin typeface="Arial" panose="020B0604020202020204" pitchFamily="34" charset="0"/>
                <a:ea typeface="宋体" panose="02010600030101010101" pitchFamily="2" charset="-122"/>
              </a:rPr>
              <a:t>（局部抗战开始）</a:t>
            </a:r>
            <a:endParaRPr lang="zh-CN" altLang="en-US">
              <a:latin typeface="Arial" panose="020B0604020202020204" pitchFamily="34" charset="0"/>
              <a:ea typeface="宋体" panose="02010600030101010101" pitchFamily="2" charset="-122"/>
            </a:endParaRPr>
          </a:p>
        </p:txBody>
      </p:sp>
      <p:sp>
        <p:nvSpPr>
          <p:cNvPr id="20491" name="文本框 12"/>
          <p:cNvSpPr txBox="1"/>
          <p:nvPr/>
        </p:nvSpPr>
        <p:spPr>
          <a:xfrm>
            <a:off x="1816100" y="1965325"/>
            <a:ext cx="1031875" cy="646113"/>
          </a:xfrm>
          <a:prstGeom prst="rect">
            <a:avLst/>
          </a:prstGeom>
          <a:noFill/>
          <a:ln w="9525">
            <a:noFill/>
          </a:ln>
        </p:spPr>
        <p:txBody>
          <a:bodyPr wrap="square" anchor="t">
            <a:spAutoFit/>
          </a:bodyPr>
          <a:p>
            <a:r>
              <a:rPr lang="en-US" altLang="zh-CN">
                <a:latin typeface="Arial" panose="020B0604020202020204" pitchFamily="34" charset="0"/>
                <a:ea typeface="宋体" panose="02010600030101010101" pitchFamily="2" charset="-122"/>
              </a:rPr>
              <a:t>1935</a:t>
            </a:r>
            <a:r>
              <a:rPr lang="zh-CN" altLang="en-US">
                <a:latin typeface="Arial" panose="020B0604020202020204" pitchFamily="34" charset="0"/>
                <a:ea typeface="宋体" panose="02010600030101010101" pitchFamily="2" charset="-122"/>
              </a:rPr>
              <a:t>年</a:t>
            </a:r>
            <a:r>
              <a:rPr lang="zh-CN" altLang="zh-CN">
                <a:latin typeface="Arial" panose="020B0604020202020204" pitchFamily="34" charset="0"/>
                <a:ea typeface="宋体" panose="02010600030101010101" pitchFamily="2" charset="-122"/>
              </a:rPr>
              <a:t>下半年</a:t>
            </a:r>
            <a:endParaRPr lang="zh-CN" altLang="zh-CN">
              <a:latin typeface="Arial" panose="020B0604020202020204" pitchFamily="34" charset="0"/>
              <a:ea typeface="宋体" panose="02010600030101010101" pitchFamily="2" charset="-122"/>
            </a:endParaRPr>
          </a:p>
        </p:txBody>
      </p:sp>
      <p:sp>
        <p:nvSpPr>
          <p:cNvPr id="20492" name="文本框 13"/>
          <p:cNvSpPr txBox="1"/>
          <p:nvPr/>
        </p:nvSpPr>
        <p:spPr>
          <a:xfrm>
            <a:off x="1816100" y="3106738"/>
            <a:ext cx="1554163" cy="1198562"/>
          </a:xfrm>
          <a:prstGeom prst="rect">
            <a:avLst/>
          </a:prstGeom>
          <a:noFill/>
          <a:ln w="9525">
            <a:noFill/>
          </a:ln>
        </p:spPr>
        <p:txBody>
          <a:bodyPr wrap="square" anchor="t">
            <a:spAutoFit/>
          </a:bodyPr>
          <a:p>
            <a:r>
              <a:rPr lang="zh-CN" altLang="en-US">
                <a:latin typeface="Arial" panose="020B0604020202020204" pitchFamily="34" charset="0"/>
                <a:ea typeface="宋体" panose="02010600030101010101" pitchFamily="2" charset="-122"/>
              </a:rPr>
              <a:t>华北危机</a:t>
            </a:r>
            <a:endParaRPr lang="zh-CN" altLang="en-US">
              <a:latin typeface="Arial" panose="020B0604020202020204" pitchFamily="34" charset="0"/>
              <a:ea typeface="宋体" panose="02010600030101010101" pitchFamily="2" charset="-122"/>
            </a:endParaRPr>
          </a:p>
          <a:p>
            <a:r>
              <a:rPr lang="zh-CN" altLang="en-US">
                <a:latin typeface="Arial" panose="020B0604020202020204" pitchFamily="34" charset="0"/>
                <a:ea typeface="宋体" panose="02010600030101010101" pitchFamily="2" charset="-122"/>
              </a:rPr>
              <a:t>（中日矛盾成为国内的主要矛盾）</a:t>
            </a:r>
            <a:endParaRPr lang="zh-CN" altLang="en-US">
              <a:latin typeface="Arial" panose="020B0604020202020204" pitchFamily="34" charset="0"/>
              <a:ea typeface="宋体" panose="02010600030101010101" pitchFamily="2" charset="-122"/>
            </a:endParaRPr>
          </a:p>
        </p:txBody>
      </p:sp>
      <p:sp>
        <p:nvSpPr>
          <p:cNvPr id="20493" name="文本框 14"/>
          <p:cNvSpPr txBox="1"/>
          <p:nvPr/>
        </p:nvSpPr>
        <p:spPr>
          <a:xfrm>
            <a:off x="3368675" y="1965325"/>
            <a:ext cx="1031875" cy="646113"/>
          </a:xfrm>
          <a:prstGeom prst="rect">
            <a:avLst/>
          </a:prstGeom>
          <a:noFill/>
          <a:ln w="9525">
            <a:noFill/>
          </a:ln>
        </p:spPr>
        <p:txBody>
          <a:bodyPr wrap="square" anchor="t">
            <a:spAutoFit/>
          </a:bodyPr>
          <a:p>
            <a:r>
              <a:rPr lang="en-US" altLang="zh-CN">
                <a:latin typeface="Arial" panose="020B0604020202020204" pitchFamily="34" charset="0"/>
                <a:ea typeface="宋体" panose="02010600030101010101" pitchFamily="2" charset="-122"/>
              </a:rPr>
              <a:t>1935</a:t>
            </a:r>
            <a:r>
              <a:rPr lang="zh-CN" altLang="en-US">
                <a:latin typeface="Arial" panose="020B0604020202020204" pitchFamily="34" charset="0"/>
                <a:ea typeface="宋体" panose="02010600030101010101" pitchFamily="2" charset="-122"/>
              </a:rPr>
              <a:t>年底</a:t>
            </a:r>
            <a:endParaRPr lang="zh-CN" altLang="zh-CN">
              <a:latin typeface="Arial" panose="020B0604020202020204" pitchFamily="34" charset="0"/>
              <a:ea typeface="宋体" panose="02010600030101010101" pitchFamily="2" charset="-122"/>
            </a:endParaRPr>
          </a:p>
        </p:txBody>
      </p:sp>
      <p:sp>
        <p:nvSpPr>
          <p:cNvPr id="20494" name="文本框 15"/>
          <p:cNvSpPr txBox="1"/>
          <p:nvPr/>
        </p:nvSpPr>
        <p:spPr>
          <a:xfrm>
            <a:off x="3368675" y="3106738"/>
            <a:ext cx="1390650" cy="1476375"/>
          </a:xfrm>
          <a:prstGeom prst="rect">
            <a:avLst/>
          </a:prstGeom>
          <a:noFill/>
          <a:ln w="9525">
            <a:noFill/>
          </a:ln>
        </p:spPr>
        <p:txBody>
          <a:bodyPr wrap="square" anchor="t">
            <a:spAutoFit/>
          </a:bodyPr>
          <a:p>
            <a:r>
              <a:rPr lang="en-US" altLang="zh-CN">
                <a:latin typeface="Arial" panose="020B0604020202020204" pitchFamily="34" charset="0"/>
                <a:ea typeface="宋体" panose="02010600030101010101" pitchFamily="2" charset="-122"/>
              </a:rPr>
              <a:t>——</a:t>
            </a:r>
            <a:r>
              <a:rPr lang="zh-CN" altLang="en-US">
                <a:latin typeface="Arial" panose="020B0604020202020204" pitchFamily="34" charset="0"/>
                <a:ea typeface="宋体" panose="02010600030101010101" pitchFamily="2" charset="-122"/>
              </a:rPr>
              <a:t>会议</a:t>
            </a:r>
            <a:endParaRPr lang="zh-CN" altLang="en-US">
              <a:latin typeface="Arial" panose="020B0604020202020204" pitchFamily="34" charset="0"/>
              <a:ea typeface="宋体" panose="02010600030101010101" pitchFamily="2" charset="-122"/>
            </a:endParaRPr>
          </a:p>
          <a:p>
            <a:r>
              <a:rPr lang="zh-CN" altLang="en-US">
                <a:latin typeface="Arial" panose="020B0604020202020204" pitchFamily="34" charset="0"/>
                <a:ea typeface="宋体" panose="02010600030101010101" pitchFamily="2" charset="-122"/>
              </a:rPr>
              <a:t>中共确立建立抗日民族统一战线的方针</a:t>
            </a:r>
            <a:endParaRPr lang="zh-CN" altLang="en-US">
              <a:latin typeface="Arial" panose="020B0604020202020204" pitchFamily="34" charset="0"/>
              <a:ea typeface="宋体" panose="02010600030101010101" pitchFamily="2" charset="-122"/>
            </a:endParaRPr>
          </a:p>
        </p:txBody>
      </p:sp>
      <p:sp>
        <p:nvSpPr>
          <p:cNvPr id="20495" name="文本框 16"/>
          <p:cNvSpPr txBox="1"/>
          <p:nvPr/>
        </p:nvSpPr>
        <p:spPr>
          <a:xfrm>
            <a:off x="4564063" y="1965325"/>
            <a:ext cx="1541462" cy="646113"/>
          </a:xfrm>
          <a:prstGeom prst="rect">
            <a:avLst/>
          </a:prstGeom>
          <a:noFill/>
          <a:ln w="9525">
            <a:noFill/>
          </a:ln>
        </p:spPr>
        <p:txBody>
          <a:bodyPr wrap="square" anchor="t">
            <a:spAutoFit/>
          </a:bodyPr>
          <a:p>
            <a:r>
              <a:rPr lang="en-US" altLang="zh-CN">
                <a:latin typeface="Arial" panose="020B0604020202020204" pitchFamily="34" charset="0"/>
                <a:ea typeface="宋体" panose="02010600030101010101" pitchFamily="2" charset="-122"/>
              </a:rPr>
              <a:t>1936</a:t>
            </a:r>
            <a:r>
              <a:rPr lang="zh-CN" altLang="en-US">
                <a:latin typeface="Arial" panose="020B0604020202020204" pitchFamily="34" charset="0"/>
                <a:ea typeface="宋体" panose="02010600030101010101" pitchFamily="2" charset="-122"/>
              </a:rPr>
              <a:t>年</a:t>
            </a:r>
            <a:endParaRPr lang="zh-CN" altLang="en-US">
              <a:latin typeface="Arial" panose="020B0604020202020204" pitchFamily="34" charset="0"/>
              <a:ea typeface="宋体" panose="02010600030101010101" pitchFamily="2" charset="-122"/>
            </a:endParaRPr>
          </a:p>
          <a:p>
            <a:r>
              <a:rPr lang="en-US" altLang="zh-CN">
                <a:latin typeface="Arial" panose="020B0604020202020204" pitchFamily="34" charset="0"/>
                <a:ea typeface="宋体" panose="02010600030101010101" pitchFamily="2" charset="-122"/>
              </a:rPr>
              <a:t>12</a:t>
            </a:r>
            <a:r>
              <a:rPr lang="zh-CN" altLang="en-US">
                <a:latin typeface="Arial" panose="020B0604020202020204" pitchFamily="34" charset="0"/>
                <a:ea typeface="宋体" panose="02010600030101010101" pitchFamily="2" charset="-122"/>
              </a:rPr>
              <a:t>月</a:t>
            </a:r>
            <a:r>
              <a:rPr lang="en-US" altLang="zh-CN">
                <a:latin typeface="Arial" panose="020B0604020202020204" pitchFamily="34" charset="0"/>
                <a:ea typeface="宋体" panose="02010600030101010101" pitchFamily="2" charset="-122"/>
              </a:rPr>
              <a:t>12</a:t>
            </a:r>
            <a:r>
              <a:rPr lang="zh-CN" altLang="en-US">
                <a:latin typeface="Arial" panose="020B0604020202020204" pitchFamily="34" charset="0"/>
                <a:ea typeface="宋体" panose="02010600030101010101" pitchFamily="2" charset="-122"/>
              </a:rPr>
              <a:t>日</a:t>
            </a:r>
            <a:endParaRPr lang="zh-CN" altLang="en-US">
              <a:latin typeface="Arial" panose="020B0604020202020204" pitchFamily="34" charset="0"/>
              <a:ea typeface="宋体" panose="02010600030101010101" pitchFamily="2" charset="-122"/>
            </a:endParaRPr>
          </a:p>
        </p:txBody>
      </p:sp>
      <p:sp>
        <p:nvSpPr>
          <p:cNvPr id="20496" name="文本框 17"/>
          <p:cNvSpPr txBox="1"/>
          <p:nvPr/>
        </p:nvSpPr>
        <p:spPr>
          <a:xfrm>
            <a:off x="5838825" y="1965325"/>
            <a:ext cx="1406525" cy="646113"/>
          </a:xfrm>
          <a:prstGeom prst="rect">
            <a:avLst/>
          </a:prstGeom>
          <a:noFill/>
          <a:ln w="9525">
            <a:noFill/>
          </a:ln>
        </p:spPr>
        <p:txBody>
          <a:bodyPr wrap="square" anchor="t">
            <a:spAutoFit/>
          </a:bodyPr>
          <a:p>
            <a:r>
              <a:rPr lang="en-US" altLang="zh-CN">
                <a:latin typeface="Arial" panose="020B0604020202020204" pitchFamily="34" charset="0"/>
                <a:ea typeface="宋体" panose="02010600030101010101" pitchFamily="2" charset="-122"/>
              </a:rPr>
              <a:t>1937</a:t>
            </a:r>
            <a:r>
              <a:rPr lang="zh-CN" altLang="en-US">
                <a:latin typeface="Arial" panose="020B0604020202020204" pitchFamily="34" charset="0"/>
                <a:ea typeface="宋体" panose="02010600030101010101" pitchFamily="2" charset="-122"/>
              </a:rPr>
              <a:t>年</a:t>
            </a:r>
            <a:endParaRPr lang="zh-CN" altLang="en-US">
              <a:latin typeface="Arial" panose="020B0604020202020204" pitchFamily="34" charset="0"/>
              <a:ea typeface="宋体" panose="02010600030101010101" pitchFamily="2" charset="-122"/>
            </a:endParaRPr>
          </a:p>
          <a:p>
            <a:r>
              <a:rPr lang="en-US" altLang="zh-CN">
                <a:latin typeface="Arial" panose="020B0604020202020204" pitchFamily="34" charset="0"/>
                <a:ea typeface="宋体" panose="02010600030101010101" pitchFamily="2" charset="-122"/>
              </a:rPr>
              <a:t>7</a:t>
            </a:r>
            <a:r>
              <a:rPr lang="zh-CN" altLang="en-US">
                <a:latin typeface="Arial" panose="020B0604020202020204" pitchFamily="34" charset="0"/>
                <a:ea typeface="宋体" panose="02010600030101010101" pitchFamily="2" charset="-122"/>
              </a:rPr>
              <a:t>月</a:t>
            </a:r>
            <a:r>
              <a:rPr lang="en-US" altLang="zh-CN">
                <a:latin typeface="Arial" panose="020B0604020202020204" pitchFamily="34" charset="0"/>
                <a:ea typeface="宋体" panose="02010600030101010101" pitchFamily="2" charset="-122"/>
              </a:rPr>
              <a:t>7</a:t>
            </a:r>
            <a:r>
              <a:rPr lang="zh-CN" altLang="en-US">
                <a:latin typeface="Arial" panose="020B0604020202020204" pitchFamily="34" charset="0"/>
                <a:ea typeface="宋体" panose="02010600030101010101" pitchFamily="2" charset="-122"/>
              </a:rPr>
              <a:t>日</a:t>
            </a:r>
            <a:endParaRPr lang="zh-CN" altLang="en-US">
              <a:latin typeface="Arial" panose="020B0604020202020204" pitchFamily="34" charset="0"/>
              <a:ea typeface="宋体" panose="02010600030101010101" pitchFamily="2" charset="-122"/>
            </a:endParaRPr>
          </a:p>
        </p:txBody>
      </p:sp>
      <p:sp>
        <p:nvSpPr>
          <p:cNvPr id="20497" name="文本框 18"/>
          <p:cNvSpPr txBox="1"/>
          <p:nvPr/>
        </p:nvSpPr>
        <p:spPr>
          <a:xfrm>
            <a:off x="5838825" y="3230563"/>
            <a:ext cx="1038225" cy="1476375"/>
          </a:xfrm>
          <a:prstGeom prst="rect">
            <a:avLst/>
          </a:prstGeom>
          <a:noFill/>
          <a:ln w="9525">
            <a:noFill/>
          </a:ln>
        </p:spPr>
        <p:txBody>
          <a:bodyPr wrap="square" anchor="t">
            <a:spAutoFit/>
          </a:bodyPr>
          <a:p>
            <a:r>
              <a:rPr lang="zh-CN" altLang="en-US">
                <a:latin typeface="Arial" panose="020B0604020202020204" pitchFamily="34" charset="0"/>
                <a:ea typeface="宋体" panose="02010600030101010101" pitchFamily="2" charset="-122"/>
              </a:rPr>
              <a:t>七七事变</a:t>
            </a:r>
            <a:endParaRPr lang="zh-CN" altLang="en-US">
              <a:latin typeface="Arial" panose="020B0604020202020204" pitchFamily="34" charset="0"/>
              <a:ea typeface="宋体" panose="02010600030101010101" pitchFamily="2" charset="-122"/>
            </a:endParaRPr>
          </a:p>
          <a:p>
            <a:r>
              <a:rPr lang="zh-CN" altLang="en-US">
                <a:latin typeface="Arial" panose="020B0604020202020204" pitchFamily="34" charset="0"/>
                <a:ea typeface="宋体" panose="02010600030101010101" pitchFamily="2" charset="-122"/>
              </a:rPr>
              <a:t>（全民族抗战开始）</a:t>
            </a:r>
            <a:endParaRPr lang="zh-CN" altLang="en-US">
              <a:latin typeface="Arial" panose="020B0604020202020204" pitchFamily="34" charset="0"/>
              <a:ea typeface="宋体" panose="02010600030101010101" pitchFamily="2" charset="-122"/>
            </a:endParaRPr>
          </a:p>
        </p:txBody>
      </p:sp>
      <p:cxnSp>
        <p:nvCxnSpPr>
          <p:cNvPr id="21" name="直接连接符 20"/>
          <p:cNvCxnSpPr/>
          <p:nvPr/>
        </p:nvCxnSpPr>
        <p:spPr>
          <a:xfrm>
            <a:off x="8299450" y="2611438"/>
            <a:ext cx="14288" cy="21113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499" name="文本框 21"/>
          <p:cNvSpPr txBox="1"/>
          <p:nvPr/>
        </p:nvSpPr>
        <p:spPr>
          <a:xfrm>
            <a:off x="7735888" y="1966913"/>
            <a:ext cx="1408112" cy="368300"/>
          </a:xfrm>
          <a:prstGeom prst="rect">
            <a:avLst/>
          </a:prstGeom>
          <a:noFill/>
          <a:ln w="9525">
            <a:noFill/>
          </a:ln>
        </p:spPr>
        <p:txBody>
          <a:bodyPr wrap="square" anchor="t">
            <a:spAutoFit/>
          </a:bodyPr>
          <a:p>
            <a:r>
              <a:rPr lang="en-US" altLang="zh-CN">
                <a:latin typeface="Arial" panose="020B0604020202020204" pitchFamily="34" charset="0"/>
                <a:ea typeface="宋体" panose="02010600030101010101" pitchFamily="2" charset="-122"/>
              </a:rPr>
              <a:t>1937</a:t>
            </a:r>
            <a:r>
              <a:rPr lang="zh-CN" altLang="en-US">
                <a:latin typeface="Arial" panose="020B0604020202020204" pitchFamily="34" charset="0"/>
                <a:ea typeface="宋体" panose="02010600030101010101" pitchFamily="2" charset="-122"/>
              </a:rPr>
              <a:t>年</a:t>
            </a:r>
            <a:r>
              <a:rPr lang="en-US" altLang="zh-CN">
                <a:latin typeface="Arial" panose="020B0604020202020204" pitchFamily="34" charset="0"/>
                <a:ea typeface="宋体" panose="02010600030101010101" pitchFamily="2" charset="-122"/>
              </a:rPr>
              <a:t>9</a:t>
            </a:r>
            <a:r>
              <a:rPr lang="zh-CN" altLang="en-US">
                <a:latin typeface="Arial" panose="020B0604020202020204" pitchFamily="34" charset="0"/>
                <a:ea typeface="宋体" panose="02010600030101010101" pitchFamily="2" charset="-122"/>
              </a:rPr>
              <a:t>月</a:t>
            </a:r>
            <a:endParaRPr lang="zh-CN" altLang="en-US">
              <a:latin typeface="Arial" panose="020B0604020202020204" pitchFamily="34" charset="0"/>
              <a:ea typeface="宋体" panose="02010600030101010101" pitchFamily="2" charset="-122"/>
            </a:endParaRPr>
          </a:p>
        </p:txBody>
      </p:sp>
      <p:sp>
        <p:nvSpPr>
          <p:cNvPr id="23" name="矩形 22"/>
          <p:cNvSpPr/>
          <p:nvPr/>
        </p:nvSpPr>
        <p:spPr>
          <a:xfrm>
            <a:off x="3514090" y="2611755"/>
            <a:ext cx="887095" cy="922020"/>
          </a:xfrm>
          <a:prstGeom prst="rect">
            <a:avLst/>
          </a:prstGeom>
          <a:noFill/>
          <a:ln>
            <a:noFill/>
          </a:ln>
        </p:spPr>
        <p:txBody>
          <a:bodyPr wrap="square" rtlCol="0" anchor="t">
            <a:spAutoFit/>
          </a:bodyPr>
          <a:p>
            <a:pPr algn="ctr" fontAlgn="base"/>
            <a:r>
              <a:rPr lang="zh-CN" altLang="en-US" sz="5400" b="1" strike="noStrike" noProof="1">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cs typeface="+mn-cs"/>
              </a:rPr>
              <a:t>？</a:t>
            </a:r>
            <a:endParaRPr lang="zh-CN" altLang="en-US" sz="5400" b="1" strike="noStrike" noProof="1">
              <a:ln w="22225">
                <a:solidFill>
                  <a:schemeClr val="accent2"/>
                </a:solidFill>
                <a:prstDash val="solid"/>
              </a:ln>
              <a:solidFill>
                <a:schemeClr val="accent2">
                  <a:lumMod val="40000"/>
                  <a:lumOff val="60000"/>
                </a:schemeClr>
              </a:solidFill>
              <a:effectLst/>
            </a:endParaRPr>
          </a:p>
        </p:txBody>
      </p:sp>
      <p:sp>
        <p:nvSpPr>
          <p:cNvPr id="24" name="文本框 23"/>
          <p:cNvSpPr txBox="1"/>
          <p:nvPr/>
        </p:nvSpPr>
        <p:spPr>
          <a:xfrm>
            <a:off x="4759960" y="2983230"/>
            <a:ext cx="744220" cy="768350"/>
          </a:xfrm>
          <a:prstGeom prst="rect">
            <a:avLst/>
          </a:prstGeom>
          <a:noFill/>
        </p:spPr>
        <p:txBody>
          <a:bodyPr wrap="none" rtlCol="0" anchor="t">
            <a:spAutoFit/>
          </a:bodyPr>
          <a:p>
            <a:r>
              <a:rPr lang="zh-CN" altLang="en-US" sz="4400" b="1"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sym typeface="+mn-ea"/>
              </a:rPr>
              <a:t>？</a:t>
            </a:r>
            <a:endParaRPr lang="zh-CN" altLang="en-US" sz="4400" b="1" noProof="1">
              <a:ln w="22225">
                <a:solidFill>
                  <a:schemeClr val="accent2"/>
                </a:solidFill>
                <a:prstDash val="solid"/>
              </a:ln>
              <a:solidFill>
                <a:schemeClr val="accent2">
                  <a:lumMod val="40000"/>
                  <a:lumOff val="60000"/>
                </a:schemeClr>
              </a:solidFill>
              <a:sym typeface="+mn-ea"/>
            </a:endParaRPr>
          </a:p>
        </p:txBody>
      </p:sp>
      <p:sp>
        <p:nvSpPr>
          <p:cNvPr id="27" name="文本框 26"/>
          <p:cNvSpPr txBox="1"/>
          <p:nvPr/>
        </p:nvSpPr>
        <p:spPr>
          <a:xfrm>
            <a:off x="6991985" y="3044825"/>
            <a:ext cx="744220" cy="768350"/>
          </a:xfrm>
          <a:prstGeom prst="rect">
            <a:avLst/>
          </a:prstGeom>
          <a:noFill/>
        </p:spPr>
        <p:txBody>
          <a:bodyPr wrap="none" rtlCol="0" anchor="t">
            <a:spAutoFit/>
          </a:bodyPr>
          <a:p>
            <a:r>
              <a:rPr lang="zh-CN" altLang="en-US" sz="4400" b="1"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sym typeface="+mn-ea"/>
              </a:rPr>
              <a:t>？</a:t>
            </a:r>
            <a:endParaRPr lang="zh-CN" altLang="en-US" sz="4400" b="1" noProof="1">
              <a:ln w="22225">
                <a:solidFill>
                  <a:schemeClr val="accent2"/>
                </a:solidFill>
                <a:prstDash val="solid"/>
              </a:ln>
              <a:solidFill>
                <a:schemeClr val="accent2">
                  <a:lumMod val="40000"/>
                  <a:lumOff val="60000"/>
                </a:schemeClr>
              </a:solidFill>
              <a:sym typeface="+mn-ea"/>
            </a:endParaRPr>
          </a:p>
        </p:txBody>
      </p:sp>
      <p:sp>
        <p:nvSpPr>
          <p:cNvPr id="28" name="文本框 27"/>
          <p:cNvSpPr txBox="1"/>
          <p:nvPr/>
        </p:nvSpPr>
        <p:spPr>
          <a:xfrm>
            <a:off x="7934325" y="3044825"/>
            <a:ext cx="744220" cy="768350"/>
          </a:xfrm>
          <a:prstGeom prst="rect">
            <a:avLst/>
          </a:prstGeom>
          <a:noFill/>
        </p:spPr>
        <p:txBody>
          <a:bodyPr wrap="none" rtlCol="0" anchor="t">
            <a:spAutoFit/>
          </a:bodyPr>
          <a:p>
            <a:r>
              <a:rPr lang="zh-CN" altLang="en-US" sz="4400" b="1" noProof="1">
                <a:ln w="22225">
                  <a:solidFill>
                    <a:schemeClr val="accent2"/>
                  </a:solidFill>
                  <a:prstDash val="solid"/>
                </a:ln>
                <a:solidFill>
                  <a:schemeClr val="accent2">
                    <a:lumMod val="40000"/>
                    <a:lumOff val="60000"/>
                  </a:schemeClr>
                </a:solidFill>
                <a:latin typeface="Arial" panose="020B0604020202020204" pitchFamily="34" charset="0"/>
                <a:ea typeface="宋体" panose="02010600030101010101" pitchFamily="2" charset="-122"/>
                <a:cs typeface="+mn-cs"/>
                <a:sym typeface="+mn-ea"/>
              </a:rPr>
              <a:t>？</a:t>
            </a:r>
            <a:endParaRPr lang="zh-CN" altLang="en-US" sz="4400" b="1" noProof="1">
              <a:ln w="22225">
                <a:solidFill>
                  <a:schemeClr val="accent2"/>
                </a:solidFill>
                <a:prstDash val="solid"/>
              </a:ln>
              <a:solidFill>
                <a:schemeClr val="accent2">
                  <a:lumMod val="40000"/>
                  <a:lumOff val="60000"/>
                </a:schemeClr>
              </a:solidFill>
              <a:sym typeface="+mn-ea"/>
            </a:endParaRPr>
          </a:p>
        </p:txBody>
      </p:sp>
      <p:sp>
        <p:nvSpPr>
          <p:cNvPr id="20504" name="文本框 28"/>
          <p:cNvSpPr txBox="1"/>
          <p:nvPr/>
        </p:nvSpPr>
        <p:spPr>
          <a:xfrm>
            <a:off x="151130" y="859790"/>
            <a:ext cx="8837613" cy="829945"/>
          </a:xfrm>
          <a:prstGeom prst="rect">
            <a:avLst/>
          </a:prstGeom>
          <a:noFill/>
          <a:ln w="9525">
            <a:noFill/>
          </a:ln>
        </p:spPr>
        <p:txBody>
          <a:bodyPr wrap="square" anchor="t">
            <a:spAutoFit/>
          </a:bodyPr>
          <a:p>
            <a:r>
              <a:rPr lang="zh-CN" altLang="en-US" sz="2400" b="1">
                <a:latin typeface="Arial" panose="020B0604020202020204" pitchFamily="34" charset="0"/>
                <a:ea typeface="宋体" panose="02010600030101010101" pitchFamily="2" charset="-122"/>
              </a:rPr>
              <a:t>这里有一份同学整理的抗日民族统一战线形成的过程，但部分内容有缺失，请将其补充完整，并阐明理由。</a:t>
            </a:r>
            <a:endParaRPr lang="zh-CN" altLang="en-US" sz="2400" b="1">
              <a:latin typeface="Arial" panose="020B0604020202020204" pitchFamily="34" charset="0"/>
              <a:ea typeface="宋体" panose="02010600030101010101" pitchFamily="2" charset="-122"/>
            </a:endParaRPr>
          </a:p>
        </p:txBody>
      </p:sp>
      <p:sp>
        <p:nvSpPr>
          <p:cNvPr id="30" name="文本框 29"/>
          <p:cNvSpPr txBox="1"/>
          <p:nvPr/>
        </p:nvSpPr>
        <p:spPr>
          <a:xfrm>
            <a:off x="150813" y="4930775"/>
            <a:ext cx="8305800" cy="520700"/>
          </a:xfrm>
          <a:prstGeom prst="rect">
            <a:avLst/>
          </a:prstGeom>
          <a:noFill/>
          <a:ln w="9525">
            <a:noFill/>
          </a:ln>
        </p:spPr>
        <p:txBody>
          <a:bodyPr wrap="square" anchor="t">
            <a:spAutoFit/>
          </a:bodyPr>
          <a:p>
            <a:r>
              <a:rPr lang="zh-CN" altLang="en-US" sz="2800" b="1">
                <a:latin typeface="Arial" panose="020B0604020202020204" pitchFamily="34" charset="0"/>
                <a:ea typeface="宋体" panose="02010600030101010101" pitchFamily="2" charset="-122"/>
              </a:rPr>
              <a:t>思考：国共实现第二次合作的根本原因？</a:t>
            </a:r>
            <a:endParaRPr lang="zh-CN" altLang="en-US" sz="2800" b="1">
              <a:latin typeface="Arial" panose="020B0604020202020204" pitchFamily="34" charset="0"/>
              <a:ea typeface="宋体" panose="02010600030101010101" pitchFamily="2" charset="-122"/>
            </a:endParaRPr>
          </a:p>
        </p:txBody>
      </p:sp>
      <p:sp>
        <p:nvSpPr>
          <p:cNvPr id="31" name="文本框 30"/>
          <p:cNvSpPr txBox="1"/>
          <p:nvPr/>
        </p:nvSpPr>
        <p:spPr>
          <a:xfrm>
            <a:off x="150813" y="5735638"/>
            <a:ext cx="7319962" cy="460375"/>
          </a:xfrm>
          <a:prstGeom prst="rect">
            <a:avLst/>
          </a:prstGeom>
          <a:noFill/>
          <a:ln w="9525">
            <a:noFill/>
          </a:ln>
        </p:spPr>
        <p:txBody>
          <a:bodyPr wrap="square" anchor="t">
            <a:spAutoFit/>
          </a:bodyPr>
          <a:p>
            <a:r>
              <a:rPr lang="zh-CN" altLang="en-US" sz="2400" b="1">
                <a:solidFill>
                  <a:srgbClr val="FF0000"/>
                </a:solidFill>
                <a:latin typeface="Arial" panose="020B0604020202020204" pitchFamily="34" charset="0"/>
                <a:ea typeface="宋体" panose="02010600030101010101" pitchFamily="2" charset="-122"/>
              </a:rPr>
              <a:t>民族矛盾激化，中日矛盾上升为国内的主要 矛盾。</a:t>
            </a:r>
            <a:endParaRPr lang="zh-CN" altLang="en-US" sz="2400" b="1">
              <a:solidFill>
                <a:srgbClr val="FF0000"/>
              </a:solidFill>
              <a:latin typeface="Arial" panose="020B0604020202020204" pitchFamily="34" charset="0"/>
              <a:ea typeface="宋体" panose="02010600030101010101" pitchFamily="2" charset="-122"/>
            </a:endParaRPr>
          </a:p>
        </p:txBody>
      </p:sp>
      <p:sp>
        <p:nvSpPr>
          <p:cNvPr id="5" name="文本框 21"/>
          <p:cNvSpPr txBox="1"/>
          <p:nvPr/>
        </p:nvSpPr>
        <p:spPr>
          <a:xfrm>
            <a:off x="6660198" y="1965008"/>
            <a:ext cx="1408112" cy="368300"/>
          </a:xfrm>
          <a:prstGeom prst="rect">
            <a:avLst/>
          </a:prstGeom>
          <a:noFill/>
          <a:ln w="9525">
            <a:noFill/>
          </a:ln>
        </p:spPr>
        <p:txBody>
          <a:bodyPr wrap="square" anchor="t">
            <a:spAutoFit/>
          </a:bodyPr>
          <a:p>
            <a:r>
              <a:rPr lang="en-US" altLang="zh-CN">
                <a:latin typeface="Arial" panose="020B0604020202020204" pitchFamily="34" charset="0"/>
                <a:ea typeface="宋体" panose="02010600030101010101" pitchFamily="2" charset="-122"/>
              </a:rPr>
              <a:t>1937</a:t>
            </a:r>
            <a:r>
              <a:rPr lang="zh-CN" altLang="en-US">
                <a:latin typeface="Arial" panose="020B0604020202020204" pitchFamily="34" charset="0"/>
                <a:ea typeface="宋体" panose="02010600030101010101" pitchFamily="2" charset="-122"/>
              </a:rPr>
              <a:t>年</a:t>
            </a:r>
            <a:r>
              <a:rPr lang="en-US" altLang="zh-CN">
                <a:latin typeface="Arial" panose="020B0604020202020204" pitchFamily="34" charset="0"/>
                <a:ea typeface="宋体" panose="02010600030101010101" pitchFamily="2" charset="-122"/>
              </a:rPr>
              <a:t>8</a:t>
            </a:r>
            <a:r>
              <a:rPr lang="zh-CN" altLang="en-US">
                <a:latin typeface="Arial" panose="020B0604020202020204" pitchFamily="34" charset="0"/>
                <a:ea typeface="宋体" panose="02010600030101010101" pitchFamily="2" charset="-122"/>
              </a:rPr>
              <a:t>月</a:t>
            </a:r>
            <a:endParaRPr lang="zh-CN" altLang="en-US">
              <a:latin typeface="Arial" panose="020B0604020202020204" pitchFamily="34" charset="0"/>
              <a:ea typeface="宋体" panose="02010600030101010101" pitchFamily="2" charset="-122"/>
            </a:endParaRPr>
          </a:p>
        </p:txBody>
      </p:sp>
      <p:sp>
        <p:nvSpPr>
          <p:cNvPr id="114710" name="矩形 114709"/>
          <p:cNvSpPr/>
          <p:nvPr/>
        </p:nvSpPr>
        <p:spPr>
          <a:xfrm>
            <a:off x="114935" y="1965325"/>
            <a:ext cx="8915400" cy="3046095"/>
          </a:xfrm>
          <a:prstGeom prst="rect">
            <a:avLst/>
          </a:prstGeom>
          <a:solidFill>
            <a:schemeClr val="bg1"/>
          </a:solidFill>
          <a:ln w="9525">
            <a:noFill/>
          </a:ln>
        </p:spPr>
        <p:txBody>
          <a:bodyPr wrap="square" anchor="t">
            <a:spAutoFit/>
          </a:bodyPr>
          <a:p>
            <a:pPr eaLnBrk="0" hangingPunct="0"/>
            <a:r>
              <a:rPr lang="en-US" altLang="zh-CN" sz="2400" b="1" dirty="0">
                <a:solidFill>
                  <a:srgbClr val="FF0000"/>
                </a:solidFill>
                <a:latin typeface="黑体" panose="02010609060101010101" charset="-122"/>
                <a:ea typeface="黑体" panose="02010609060101010101" charset="-122"/>
              </a:rPr>
              <a:t>1935</a:t>
            </a:r>
            <a:r>
              <a:rPr lang="zh-CN" altLang="en-US" sz="2400" b="1" dirty="0">
                <a:solidFill>
                  <a:srgbClr val="FF0000"/>
                </a:solidFill>
                <a:latin typeface="黑体" panose="02010609060101010101" charset="-122"/>
                <a:ea typeface="黑体" panose="02010609060101010101" charset="-122"/>
              </a:rPr>
              <a:t>年华北事变</a:t>
            </a:r>
            <a:r>
              <a:rPr lang="zh-CN" altLang="en-US" sz="2400" b="1" dirty="0">
                <a:latin typeface="黑体" panose="02010609060101010101" charset="-122"/>
                <a:ea typeface="黑体" panose="02010609060101010101" charset="-122"/>
              </a:rPr>
              <a:t>后，</a:t>
            </a:r>
            <a:r>
              <a:rPr lang="en-US" altLang="zh-CN" sz="2400" b="1" dirty="0">
                <a:latin typeface="黑体" panose="02010609060101010101" charset="-122"/>
                <a:ea typeface="黑体" panose="02010609060101010101" charset="-122"/>
              </a:rPr>
              <a:t>1935</a:t>
            </a:r>
            <a:r>
              <a:rPr lang="zh-CN" altLang="en-US" sz="2400" b="1" dirty="0">
                <a:latin typeface="黑体" panose="02010609060101010101" charset="-122"/>
                <a:ea typeface="黑体" panose="02010609060101010101" charset="-122"/>
              </a:rPr>
              <a:t>年</a:t>
            </a:r>
            <a:r>
              <a:rPr lang="en-US" altLang="zh-CN" sz="2400" b="1" dirty="0">
                <a:latin typeface="黑体" panose="02010609060101010101" charset="-122"/>
                <a:ea typeface="黑体" panose="02010609060101010101" charset="-122"/>
              </a:rPr>
              <a:t>8</a:t>
            </a:r>
            <a:r>
              <a:rPr lang="zh-CN" altLang="en-US" sz="2400" b="1" dirty="0">
                <a:latin typeface="黑体" panose="02010609060101010101" charset="-122"/>
                <a:ea typeface="黑体" panose="02010609060101010101" charset="-122"/>
              </a:rPr>
              <a:t>月</a:t>
            </a:r>
            <a:r>
              <a:rPr lang="en-US" altLang="zh-CN" sz="2400" b="1" dirty="0">
                <a:latin typeface="黑体" panose="02010609060101010101" charset="-122"/>
                <a:ea typeface="黑体" panose="02010609060101010101" charset="-122"/>
              </a:rPr>
              <a:t>1</a:t>
            </a:r>
            <a:r>
              <a:rPr lang="zh-CN" altLang="en-US" sz="2400" b="1" dirty="0">
                <a:latin typeface="黑体" panose="02010609060101010101" charset="-122"/>
                <a:ea typeface="黑体" panose="02010609060101010101" charset="-122"/>
              </a:rPr>
              <a:t>日“八一宣言”号召“停止内战、一致抗日”，</a:t>
            </a:r>
            <a:r>
              <a:rPr lang="en-US" altLang="zh-CN" sz="2400" b="1" dirty="0">
                <a:latin typeface="黑体" panose="02010609060101010101" charset="-122"/>
                <a:ea typeface="黑体" panose="02010609060101010101" charset="-122"/>
              </a:rPr>
              <a:t>1935</a:t>
            </a:r>
            <a:r>
              <a:rPr lang="zh-CN" altLang="en-US" sz="2400" b="1" dirty="0">
                <a:latin typeface="黑体" panose="02010609060101010101" charset="-122"/>
                <a:ea typeface="黑体" panose="02010609060101010101" charset="-122"/>
              </a:rPr>
              <a:t>年底</a:t>
            </a:r>
            <a:r>
              <a:rPr lang="zh-CN" altLang="en-US" sz="2400" b="1" dirty="0">
                <a:solidFill>
                  <a:srgbClr val="0000FF"/>
                </a:solidFill>
                <a:latin typeface="黑体" panose="02010609060101010101" charset="-122"/>
                <a:ea typeface="黑体" panose="02010609060101010101" charset="-122"/>
              </a:rPr>
              <a:t>瓦窑堡会议</a:t>
            </a:r>
            <a:r>
              <a:rPr lang="zh-CN" altLang="en-US" sz="2400" b="1" dirty="0">
                <a:latin typeface="黑体" panose="02010609060101010101" charset="-122"/>
                <a:ea typeface="黑体" panose="02010609060101010101" charset="-122"/>
              </a:rPr>
              <a:t>确定了建立抗日民族统一战线的方针。</a:t>
            </a:r>
            <a:endParaRPr lang="zh-CN" altLang="en-US" sz="2400" b="1" dirty="0">
              <a:latin typeface="黑体" panose="02010609060101010101" charset="-122"/>
              <a:ea typeface="黑体" panose="02010609060101010101" charset="-122"/>
            </a:endParaRPr>
          </a:p>
          <a:p>
            <a:pPr eaLnBrk="0" hangingPunct="0"/>
            <a:r>
              <a:rPr lang="en-US" altLang="zh-CN" sz="2400" b="1" dirty="0">
                <a:solidFill>
                  <a:srgbClr val="FF0000"/>
                </a:solidFill>
                <a:latin typeface="黑体" panose="02010609060101010101" charset="-122"/>
                <a:ea typeface="黑体" panose="02010609060101010101" charset="-122"/>
              </a:rPr>
              <a:t>1936</a:t>
            </a:r>
            <a:r>
              <a:rPr lang="zh-CN" altLang="en-US" sz="2400" b="1" dirty="0">
                <a:solidFill>
                  <a:srgbClr val="FF0000"/>
                </a:solidFill>
                <a:latin typeface="黑体" panose="02010609060101010101" charset="-122"/>
                <a:ea typeface="黑体" panose="02010609060101010101" charset="-122"/>
              </a:rPr>
              <a:t>年西安事变</a:t>
            </a:r>
            <a:r>
              <a:rPr lang="zh-CN" altLang="en-US" sz="2400" b="1" dirty="0">
                <a:latin typeface="黑体" panose="02010609060101010101" charset="-122"/>
                <a:ea typeface="黑体" panose="02010609060101010101" charset="-122"/>
              </a:rPr>
              <a:t>的和平解决，蒋介石被迫答应“停止内战、联共抗日”，</a:t>
            </a:r>
            <a:r>
              <a:rPr lang="zh-CN" altLang="en-US" sz="2400" b="1" dirty="0">
                <a:solidFill>
                  <a:srgbClr val="0000FF"/>
                </a:solidFill>
                <a:latin typeface="黑体" panose="02010609060101010101" charset="-122"/>
                <a:ea typeface="黑体" panose="02010609060101010101" charset="-122"/>
              </a:rPr>
              <a:t>标志着抗日民族统一战线</a:t>
            </a:r>
            <a:r>
              <a:rPr lang="zh-CN" altLang="en-US" sz="2400" b="1" dirty="0">
                <a:solidFill>
                  <a:srgbClr val="FF0000"/>
                </a:solidFill>
                <a:latin typeface="黑体" panose="02010609060101010101" charset="-122"/>
                <a:ea typeface="黑体" panose="02010609060101010101" charset="-122"/>
              </a:rPr>
              <a:t>初步形成。</a:t>
            </a:r>
            <a:endParaRPr lang="zh-CN" altLang="en-US" sz="2400" b="1" dirty="0">
              <a:solidFill>
                <a:srgbClr val="0000FF"/>
              </a:solidFill>
              <a:latin typeface="黑体" panose="02010609060101010101" charset="-122"/>
              <a:ea typeface="黑体" panose="02010609060101010101" charset="-122"/>
            </a:endParaRPr>
          </a:p>
          <a:p>
            <a:pPr eaLnBrk="0" hangingPunct="0"/>
            <a:r>
              <a:rPr lang="en-US" altLang="zh-CN" sz="2400" b="1" dirty="0">
                <a:solidFill>
                  <a:srgbClr val="FF0000"/>
                </a:solidFill>
                <a:latin typeface="黑体" panose="02010609060101010101" charset="-122"/>
                <a:ea typeface="黑体" panose="02010609060101010101" charset="-122"/>
              </a:rPr>
              <a:t>1937</a:t>
            </a:r>
            <a:r>
              <a:rPr lang="zh-CN" altLang="en-US" sz="2400" b="1" dirty="0">
                <a:solidFill>
                  <a:srgbClr val="FF0000"/>
                </a:solidFill>
                <a:latin typeface="黑体" panose="02010609060101010101" charset="-122"/>
                <a:ea typeface="黑体" panose="02010609060101010101" charset="-122"/>
              </a:rPr>
              <a:t>年</a:t>
            </a:r>
            <a:r>
              <a:rPr lang="en-US" altLang="zh-CN" sz="2400" b="1" dirty="0">
                <a:solidFill>
                  <a:srgbClr val="FF0000"/>
                </a:solidFill>
                <a:latin typeface="黑体" panose="02010609060101010101" charset="-122"/>
                <a:ea typeface="黑体" panose="02010609060101010101" charset="-122"/>
              </a:rPr>
              <a:t>8</a:t>
            </a:r>
            <a:r>
              <a:rPr lang="zh-CN" altLang="en-US" sz="2400" b="1" dirty="0">
                <a:solidFill>
                  <a:srgbClr val="FF0000"/>
                </a:solidFill>
                <a:latin typeface="黑体" panose="02010609060101010101" charset="-122"/>
                <a:ea typeface="黑体" panose="02010609060101010101" charset="-122"/>
              </a:rPr>
              <a:t>月</a:t>
            </a:r>
            <a:r>
              <a:rPr lang="zh-CN" altLang="en-US" sz="2400" b="1" dirty="0">
                <a:latin typeface="黑体" panose="02010609060101010101" charset="-122"/>
                <a:ea typeface="黑体" panose="02010609060101010101" charset="-122"/>
              </a:rPr>
              <a:t>，</a:t>
            </a:r>
            <a:r>
              <a:rPr lang="zh-CN" altLang="en-US" sz="2400" b="1" dirty="0">
                <a:solidFill>
                  <a:srgbClr val="0000FF"/>
                </a:solidFill>
                <a:latin typeface="黑体" panose="02010609060101010101" charset="-122"/>
                <a:ea typeface="黑体" panose="02010609060101010101" charset="-122"/>
              </a:rPr>
              <a:t>中共工农红军改编为八路军、新四军。</a:t>
            </a:r>
            <a:endParaRPr lang="zh-CN" altLang="en-US" sz="2400" b="1" dirty="0">
              <a:latin typeface="黑体" panose="02010609060101010101" charset="-122"/>
              <a:ea typeface="黑体" panose="02010609060101010101" charset="-122"/>
            </a:endParaRPr>
          </a:p>
          <a:p>
            <a:pPr eaLnBrk="0" hangingPunct="0"/>
            <a:r>
              <a:rPr lang="en-US" altLang="zh-CN" sz="2400" b="1" dirty="0">
                <a:solidFill>
                  <a:srgbClr val="FF0000"/>
                </a:solidFill>
                <a:latin typeface="黑体" panose="02010609060101010101" charset="-122"/>
                <a:ea typeface="黑体" panose="02010609060101010101" charset="-122"/>
              </a:rPr>
              <a:t>1937</a:t>
            </a:r>
            <a:r>
              <a:rPr lang="zh-CN" altLang="en-US" sz="2400" b="1" dirty="0">
                <a:solidFill>
                  <a:srgbClr val="FF0000"/>
                </a:solidFill>
                <a:latin typeface="黑体" panose="02010609060101010101" charset="-122"/>
                <a:ea typeface="黑体" panose="02010609060101010101" charset="-122"/>
              </a:rPr>
              <a:t>年</a:t>
            </a:r>
            <a:r>
              <a:rPr lang="en-US" altLang="zh-CN" sz="2400" b="1" dirty="0">
                <a:solidFill>
                  <a:srgbClr val="FF0000"/>
                </a:solidFill>
                <a:latin typeface="黑体" panose="02010609060101010101" charset="-122"/>
                <a:ea typeface="黑体" panose="02010609060101010101" charset="-122"/>
              </a:rPr>
              <a:t>9</a:t>
            </a:r>
            <a:r>
              <a:rPr lang="zh-CN" altLang="en-US" sz="2400" b="1" dirty="0">
                <a:solidFill>
                  <a:srgbClr val="FF0000"/>
                </a:solidFill>
                <a:latin typeface="黑体" panose="02010609060101010101" charset="-122"/>
                <a:ea typeface="黑体" panose="02010609060101010101" charset="-122"/>
              </a:rPr>
              <a:t>月</a:t>
            </a:r>
            <a:r>
              <a:rPr lang="zh-CN" altLang="en-US" sz="2400" b="1" dirty="0">
                <a:latin typeface="黑体" panose="02010609060101010101" charset="-122"/>
                <a:ea typeface="黑体" panose="02010609060101010101" charset="-122"/>
              </a:rPr>
              <a:t>，国民党公布国共合作宣言书，</a:t>
            </a:r>
            <a:r>
              <a:rPr lang="zh-CN" altLang="en-US" sz="2400" b="1" dirty="0">
                <a:solidFill>
                  <a:srgbClr val="0000FF"/>
                </a:solidFill>
                <a:latin typeface="黑体" panose="02010609060101010101" charset="-122"/>
                <a:ea typeface="黑体" panose="02010609060101010101" charset="-122"/>
              </a:rPr>
              <a:t>标志着抗日民族统一战线</a:t>
            </a:r>
            <a:r>
              <a:rPr lang="zh-CN" altLang="en-US" sz="2400" b="1" dirty="0">
                <a:solidFill>
                  <a:srgbClr val="FF0000"/>
                </a:solidFill>
                <a:latin typeface="黑体" panose="02010609060101010101" charset="-122"/>
                <a:ea typeface="黑体" panose="02010609060101010101" charset="-122"/>
              </a:rPr>
              <a:t>正式形成</a:t>
            </a:r>
            <a:r>
              <a:rPr lang="zh-CN" altLang="en-US" sz="2400" b="1" dirty="0">
                <a:solidFill>
                  <a:srgbClr val="0000FF"/>
                </a:solidFill>
                <a:latin typeface="黑体" panose="02010609060101010101" charset="-122"/>
                <a:ea typeface="黑体" panose="02010609060101010101" charset="-122"/>
              </a:rPr>
              <a:t>。</a:t>
            </a:r>
            <a:endParaRPr lang="zh-CN" altLang="en-US" sz="2400" b="1" dirty="0">
              <a:solidFill>
                <a:srgbClr val="0000FF"/>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710"/>
                                        </p:tgtEl>
                                        <p:attrNameLst>
                                          <p:attrName>style.visibility</p:attrName>
                                        </p:attrNameLst>
                                      </p:cBhvr>
                                      <p:to>
                                        <p:strVal val="visible"/>
                                      </p:to>
                                    </p:set>
                                    <p:anim calcmode="lin" valueType="num">
                                      <p:cBhvr>
                                        <p:cTn id="7" dur="500" fill="hold"/>
                                        <p:tgtEl>
                                          <p:spTgt spid="114710"/>
                                        </p:tgtEl>
                                        <p:attrNameLst>
                                          <p:attrName>ppt_x</p:attrName>
                                        </p:attrNameLst>
                                      </p:cBhvr>
                                      <p:tavLst>
                                        <p:tav tm="0">
                                          <p:val>
                                            <p:strVal val="#ppt_x"/>
                                          </p:val>
                                        </p:tav>
                                        <p:tav tm="100000">
                                          <p:val>
                                            <p:strVal val="#ppt_x"/>
                                          </p:val>
                                        </p:tav>
                                      </p:tavLst>
                                    </p:anim>
                                    <p:anim calcmode="lin" valueType="num">
                                      <p:cBhvr>
                                        <p:cTn id="8" dur="500" fill="hold"/>
                                        <p:tgtEl>
                                          <p:spTgt spid="1147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0" grpId="0" bldLvl="0" animBg="1"/>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文本框 99"/>
          <p:cNvSpPr txBox="1"/>
          <p:nvPr/>
        </p:nvSpPr>
        <p:spPr>
          <a:xfrm>
            <a:off x="0" y="146050"/>
            <a:ext cx="9144000" cy="6308725"/>
          </a:xfrm>
          <a:prstGeom prst="rect">
            <a:avLst/>
          </a:prstGeom>
          <a:noFill/>
          <a:ln w="9525">
            <a:noFill/>
          </a:ln>
        </p:spPr>
        <p:txBody>
          <a:bodyPr wrap="square" anchor="t">
            <a:spAutoFit/>
          </a:bodyPr>
          <a:p>
            <a:r>
              <a:rPr lang="zh-CN" altLang="zh-CN" sz="2400" b="1" dirty="0">
                <a:solidFill>
                  <a:srgbClr val="FF0000"/>
                </a:solidFill>
                <a:latin typeface="Calibri" panose="020F0502020204030204" charset="0"/>
                <a:ea typeface="宋体" panose="02010600030101010101" pitchFamily="2" charset="-122"/>
              </a:rPr>
              <a:t>【大展身手】</a:t>
            </a:r>
            <a:endParaRPr lang="en-US" altLang="zh-CN" sz="2400" b="1" dirty="0">
              <a:solidFill>
                <a:srgbClr val="FF0000"/>
              </a:solidFill>
              <a:latin typeface="Calibri" panose="020F0502020204030204" charset="0"/>
              <a:ea typeface="宋体" panose="02010600030101010101" pitchFamily="2" charset="-122"/>
            </a:endParaRPr>
          </a:p>
          <a:p>
            <a:r>
              <a:rPr lang="zh-CN" altLang="zh-CN" sz="2400" b="1">
                <a:latin typeface="Arial" panose="020B0604020202020204" pitchFamily="34" charset="0"/>
                <a:ea typeface="黑体" panose="02010609060101010101" charset="-122"/>
              </a:rPr>
              <a:t>材料一   </a:t>
            </a:r>
            <a:r>
              <a:rPr lang="zh-CN" altLang="zh-CN" sz="2400" b="1">
                <a:latin typeface="Times New Roman" panose="02020603050405020304" pitchFamily="18" charset="0"/>
                <a:ea typeface="宋体" panose="02010600030101010101" pitchFamily="2" charset="-122"/>
              </a:rPr>
              <a:t>中华民族不畏强敌，不怕牺牲。淞沪会战中，守卫宝山的</a:t>
            </a:r>
            <a:r>
              <a:rPr lang="en-US" altLang="zh-CN" sz="2400" b="1">
                <a:latin typeface="Times New Roman" panose="02020603050405020304" pitchFamily="18" charset="0"/>
                <a:ea typeface="宋体" panose="02010600030101010101" pitchFamily="2" charset="-122"/>
              </a:rPr>
              <a:t>500</a:t>
            </a:r>
            <a:r>
              <a:rPr lang="zh-CN" altLang="zh-CN" sz="2400" b="1">
                <a:latin typeface="Times New Roman" panose="02020603050405020304" pitchFamily="18" charset="0"/>
                <a:ea typeface="宋体" panose="02010600030101010101" pitchFamily="2" charset="-122"/>
              </a:rPr>
              <a:t>名官兵与敌巷战肉搏，全部壮烈殉国。</a:t>
            </a:r>
            <a:r>
              <a:rPr lang="zh-CN" altLang="zh-CN" sz="2400" b="1">
                <a:latin typeface="Arial" panose="020B0604020202020204" pitchFamily="34" charset="0"/>
                <a:ea typeface="楷体_GB2312" charset="0"/>
              </a:rPr>
              <a:t>……</a:t>
            </a:r>
            <a:r>
              <a:rPr lang="zh-CN" altLang="zh-CN" sz="2400" b="1">
                <a:latin typeface="Times New Roman" panose="02020603050405020304" pitchFamily="18" charset="0"/>
                <a:ea typeface="宋体" panose="02010600030101010101" pitchFamily="2" charset="-122"/>
              </a:rPr>
              <a:t>为粉碎日军对敌后抗日根据地的“扫荡”和封锁，振奋抗战军民的士气，（在某次战役中）八路军共作战</a:t>
            </a:r>
            <a:r>
              <a:rPr lang="en-US" altLang="zh-CN" sz="2400" b="1">
                <a:latin typeface="Times New Roman" panose="02020603050405020304" pitchFamily="18" charset="0"/>
                <a:ea typeface="宋体" panose="02010600030101010101" pitchFamily="2" charset="-122"/>
              </a:rPr>
              <a:t>1800</a:t>
            </a:r>
            <a:r>
              <a:rPr lang="zh-CN" altLang="zh-CN" sz="2400" b="1">
                <a:latin typeface="Times New Roman" panose="02020603050405020304" pitchFamily="18" charset="0"/>
                <a:ea typeface="宋体" panose="02010600030101010101" pitchFamily="2" charset="-122"/>
              </a:rPr>
              <a:t>余次，毙伤日、伪军</a:t>
            </a:r>
            <a:r>
              <a:rPr lang="en-US" altLang="zh-CN" sz="2400" b="1">
                <a:latin typeface="Times New Roman" panose="02020603050405020304" pitchFamily="18" charset="0"/>
                <a:ea typeface="宋体" panose="02010600030101010101" pitchFamily="2" charset="-122"/>
              </a:rPr>
              <a:t>2.5</a:t>
            </a:r>
            <a:r>
              <a:rPr lang="zh-CN" altLang="zh-CN" sz="2400" b="1">
                <a:latin typeface="Times New Roman" panose="02020603050405020304" pitchFamily="18" charset="0"/>
                <a:ea typeface="宋体" panose="02010600030101010101" pitchFamily="2" charset="-122"/>
              </a:rPr>
              <a:t>万多人，自身也付出了伤亡</a:t>
            </a:r>
            <a:r>
              <a:rPr lang="en-US" altLang="zh-CN" sz="2400" b="1">
                <a:latin typeface="Times New Roman" panose="02020603050405020304" pitchFamily="18" charset="0"/>
                <a:ea typeface="宋体" panose="02010600030101010101" pitchFamily="2" charset="-122"/>
              </a:rPr>
              <a:t>1</a:t>
            </a:r>
            <a:r>
              <a:rPr lang="zh-CN" altLang="zh-CN" sz="2400" b="1">
                <a:latin typeface="Times New Roman" panose="02020603050405020304" pitchFamily="18" charset="0"/>
                <a:ea typeface="宋体" panose="02010600030101010101" pitchFamily="2" charset="-122"/>
              </a:rPr>
              <a:t>．</a:t>
            </a:r>
            <a:r>
              <a:rPr lang="en-US" altLang="zh-CN" sz="2400" b="1">
                <a:latin typeface="Times New Roman" panose="02020603050405020304" pitchFamily="18" charset="0"/>
                <a:ea typeface="宋体" panose="02010600030101010101" pitchFamily="2" charset="-122"/>
              </a:rPr>
              <a:t>7</a:t>
            </a:r>
            <a:r>
              <a:rPr lang="zh-CN" altLang="zh-CN" sz="2400" b="1">
                <a:latin typeface="Times New Roman" panose="02020603050405020304" pitchFamily="18" charset="0"/>
                <a:ea typeface="宋体" panose="02010600030101010101" pitchFamily="2" charset="-122"/>
              </a:rPr>
              <a:t>万余人的重大代价。</a:t>
            </a:r>
            <a:endParaRPr lang="zh-CN" altLang="zh-CN" sz="2400" b="1">
              <a:latin typeface="Times New Roman" panose="02020603050405020304" pitchFamily="18" charset="0"/>
              <a:ea typeface="宋体" panose="02010600030101010101" pitchFamily="2" charset="-122"/>
            </a:endParaRPr>
          </a:p>
          <a:p>
            <a:r>
              <a:rPr lang="zh-CN" altLang="zh-CN" sz="2400" b="1">
                <a:latin typeface="Arial" panose="020B0604020202020204" pitchFamily="34" charset="0"/>
                <a:ea typeface="宋体" panose="02010600030101010101" pitchFamily="2" charset="-122"/>
                <a:cs typeface="楷体_GB2312" charset="0"/>
              </a:rPr>
              <a:t>      </a:t>
            </a:r>
            <a:r>
              <a:rPr lang="zh-CN" altLang="zh-CN" sz="2400" b="1">
                <a:latin typeface="Arial" panose="020B0604020202020204" pitchFamily="34" charset="0"/>
                <a:ea typeface="楷体_GB2312" charset="0"/>
              </a:rPr>
              <a:t>——</a:t>
            </a:r>
            <a:r>
              <a:rPr lang="zh-CN" altLang="zh-CN" sz="2400" b="1">
                <a:latin typeface="Times New Roman" panose="02020603050405020304" pitchFamily="18" charset="0"/>
                <a:ea typeface="宋体" panose="02010600030101010101" pitchFamily="2" charset="-122"/>
              </a:rPr>
              <a:t>摘编自《光明日报》：《抗日战争时期的中华民族精神》</a:t>
            </a:r>
            <a:endParaRPr lang="zh-CN" altLang="zh-CN" sz="2400" b="1">
              <a:latin typeface="Times New Roman" panose="02020603050405020304" pitchFamily="18" charset="0"/>
              <a:ea typeface="宋体" panose="02010600030101010101" pitchFamily="2" charset="-122"/>
            </a:endParaRPr>
          </a:p>
          <a:p>
            <a:r>
              <a:rPr lang="zh-CN" altLang="zh-CN" sz="2400" b="1">
                <a:latin typeface="Times New Roman" panose="02020603050405020304" pitchFamily="18" charset="0"/>
                <a:ea typeface="宋体" panose="02010600030101010101" pitchFamily="2" charset="-122"/>
              </a:rPr>
              <a:t>（</a:t>
            </a:r>
            <a:r>
              <a:rPr lang="en-US" altLang="zh-CN" sz="2400" b="1">
                <a:latin typeface="Times New Roman" panose="02020603050405020304" pitchFamily="18" charset="0"/>
                <a:ea typeface="宋体" panose="02010600030101010101" pitchFamily="2" charset="-122"/>
              </a:rPr>
              <a:t>1</a:t>
            </a:r>
            <a:r>
              <a:rPr lang="zh-CN" altLang="zh-CN" sz="2400" b="1">
                <a:latin typeface="Times New Roman" panose="02020603050405020304" pitchFamily="18" charset="0"/>
                <a:ea typeface="宋体" panose="02010600030101010101" pitchFamily="2" charset="-122"/>
              </a:rPr>
              <a:t>）根据材料一并结合所学知识，指出淞沪会战在抗战中的意义。材料中的“某次战役”是指哪次战役？</a:t>
            </a:r>
            <a:endParaRPr lang="zh-CN" altLang="zh-CN" sz="2400" b="1">
              <a:latin typeface="Arial" panose="020B0604020202020204" pitchFamily="34" charset="0"/>
              <a:ea typeface="黑体" panose="02010609060101010101" charset="-122"/>
            </a:endParaRPr>
          </a:p>
          <a:p>
            <a:endParaRPr lang="zh-CN" altLang="zh-CN" sz="2000" b="1">
              <a:latin typeface="Times New Roman" panose="02020603050405020304" pitchFamily="18" charset="0"/>
              <a:ea typeface="宋体" panose="02010600030101010101" pitchFamily="2" charset="-122"/>
            </a:endParaRPr>
          </a:p>
          <a:p>
            <a:endParaRPr lang="zh-CN" altLang="zh-CN" sz="2000" b="1">
              <a:latin typeface="Times New Roman" panose="02020603050405020304" pitchFamily="18" charset="0"/>
              <a:ea typeface="宋体" panose="02010600030101010101" pitchFamily="2" charset="-122"/>
            </a:endParaRPr>
          </a:p>
          <a:p>
            <a:r>
              <a:rPr lang="zh-CN" altLang="zh-CN" sz="2400" b="1">
                <a:latin typeface="Times New Roman" panose="02020603050405020304" pitchFamily="18" charset="0"/>
                <a:ea typeface="宋体" panose="02010600030101010101" pitchFamily="2" charset="-122"/>
              </a:rPr>
              <a:t>材料二   对于南京大屠杀，日本新编历史教科书的表述发生了变化，修改前，都提到了“屠杀”，谈及屠杀的数字，少的说有“十几万人”，多的说“</a:t>
            </a:r>
            <a:r>
              <a:rPr lang="en-US" altLang="zh-CN" sz="2400" b="1">
                <a:latin typeface="Times New Roman" panose="02020603050405020304" pitchFamily="18" charset="0"/>
                <a:ea typeface="宋体" panose="02010600030101010101" pitchFamily="2" charset="-122"/>
              </a:rPr>
              <a:t>30</a:t>
            </a:r>
            <a:r>
              <a:rPr lang="zh-CN" altLang="zh-CN" sz="2400" b="1">
                <a:latin typeface="Times New Roman" panose="02020603050405020304" pitchFamily="18" charset="0"/>
                <a:ea typeface="宋体" panose="02010600030101010101" pitchFamily="2" charset="-122"/>
              </a:rPr>
              <a:t>万人以上”。但在修改稿中，用“大量、许多”等词语模糊其词，有的还公然写着“没有定论”。</a:t>
            </a:r>
            <a:endParaRPr lang="zh-CN" altLang="zh-CN" sz="2400" b="1">
              <a:latin typeface="Times New Roman" panose="02020603050405020304" pitchFamily="18" charset="0"/>
              <a:ea typeface="宋体" panose="02010600030101010101" pitchFamily="2" charset="-122"/>
            </a:endParaRPr>
          </a:p>
          <a:p>
            <a:r>
              <a:rPr lang="zh-CN" altLang="zh-CN" sz="2400" b="1">
                <a:latin typeface="Times New Roman" panose="02020603050405020304" pitchFamily="18" charset="0"/>
                <a:ea typeface="宋体" panose="02010600030101010101" pitchFamily="2" charset="-122"/>
              </a:rPr>
              <a:t>（</a:t>
            </a:r>
            <a:r>
              <a:rPr lang="en-US" altLang="zh-CN" sz="2400" b="1">
                <a:latin typeface="Times New Roman" panose="02020603050405020304" pitchFamily="18" charset="0"/>
                <a:ea typeface="宋体" panose="02010600030101010101" pitchFamily="2" charset="-122"/>
              </a:rPr>
              <a:t>2</a:t>
            </a:r>
            <a:r>
              <a:rPr lang="zh-CN" altLang="zh-CN" sz="2400" b="1">
                <a:latin typeface="Times New Roman" panose="02020603050405020304" pitchFamily="18" charset="0"/>
                <a:ea typeface="宋体" panose="02010600030101010101" pitchFamily="2" charset="-122"/>
              </a:rPr>
              <a:t>）根据材料二并结合所学知识，谈谈你的认识。</a:t>
            </a:r>
            <a:endParaRPr lang="zh-CN" altLang="zh-CN" sz="2400" b="1">
              <a:latin typeface="Arial" panose="020B0604020202020204" pitchFamily="34" charset="0"/>
              <a:ea typeface="黑体" panose="02010609060101010101" charset="-122"/>
            </a:endParaRPr>
          </a:p>
          <a:p>
            <a:endParaRPr lang="zh-CN" altLang="en-US" sz="2800" b="1">
              <a:latin typeface="Times New Roman" panose="02020603050405020304" pitchFamily="18" charset="0"/>
              <a:ea typeface="黑体" panose="02010609060101010101" charset="-122"/>
            </a:endParaRPr>
          </a:p>
        </p:txBody>
      </p:sp>
      <p:sp>
        <p:nvSpPr>
          <p:cNvPr id="3" name="文本框 2"/>
          <p:cNvSpPr txBox="1"/>
          <p:nvPr/>
        </p:nvSpPr>
        <p:spPr>
          <a:xfrm>
            <a:off x="114300" y="3532188"/>
            <a:ext cx="7199313" cy="398462"/>
          </a:xfrm>
          <a:prstGeom prst="rect">
            <a:avLst/>
          </a:prstGeom>
          <a:noFill/>
          <a:ln w="9525">
            <a:noFill/>
          </a:ln>
        </p:spPr>
        <p:txBody>
          <a:bodyPr wrap="square" anchor="t">
            <a:spAutoFit/>
          </a:bodyPr>
          <a:p>
            <a:r>
              <a:rPr lang="zh-CN" altLang="en-US" sz="2000" b="1">
                <a:solidFill>
                  <a:srgbClr val="C00000"/>
                </a:solidFill>
                <a:latin typeface="Arial" panose="020B0604020202020204" pitchFamily="34" charset="0"/>
                <a:ea typeface="宋体" panose="02010600030101010101" pitchFamily="2" charset="-122"/>
              </a:rPr>
              <a:t>打破了日本3个月灭亡中国的迷梦，激发了全国人民的斗志。</a:t>
            </a:r>
            <a:endParaRPr lang="zh-CN" altLang="en-US" sz="2000" b="1">
              <a:solidFill>
                <a:srgbClr val="C00000"/>
              </a:solidFill>
              <a:latin typeface="Arial" panose="020B0604020202020204" pitchFamily="34" charset="0"/>
              <a:ea typeface="宋体" panose="02010600030101010101" pitchFamily="2" charset="-122"/>
            </a:endParaRPr>
          </a:p>
        </p:txBody>
      </p:sp>
      <p:sp>
        <p:nvSpPr>
          <p:cNvPr id="4" name="文本框 3"/>
          <p:cNvSpPr txBox="1"/>
          <p:nvPr/>
        </p:nvSpPr>
        <p:spPr>
          <a:xfrm>
            <a:off x="7313613" y="3532188"/>
            <a:ext cx="1522412" cy="398462"/>
          </a:xfrm>
          <a:prstGeom prst="rect">
            <a:avLst/>
          </a:prstGeom>
          <a:noFill/>
          <a:ln w="9525">
            <a:noFill/>
          </a:ln>
        </p:spPr>
        <p:txBody>
          <a:bodyPr wrap="square" anchor="t">
            <a:spAutoFit/>
          </a:bodyPr>
          <a:p>
            <a:r>
              <a:rPr lang="zh-CN" altLang="en-US" sz="2000" b="1">
                <a:solidFill>
                  <a:srgbClr val="C00000"/>
                </a:solidFill>
                <a:latin typeface="Arial" panose="020B0604020202020204" pitchFamily="34" charset="0"/>
                <a:ea typeface="宋体" panose="02010600030101010101" pitchFamily="2" charset="-122"/>
              </a:rPr>
              <a:t>百团大战</a:t>
            </a:r>
            <a:endParaRPr lang="zh-CN" altLang="en-US" sz="2000" b="1">
              <a:solidFill>
                <a:srgbClr val="C00000"/>
              </a:solidFill>
              <a:latin typeface="Arial" panose="020B0604020202020204" pitchFamily="34" charset="0"/>
              <a:ea typeface="宋体" panose="02010600030101010101" pitchFamily="2" charset="-122"/>
            </a:endParaRPr>
          </a:p>
        </p:txBody>
      </p:sp>
      <p:sp>
        <p:nvSpPr>
          <p:cNvPr id="5" name="文本框 4"/>
          <p:cNvSpPr txBox="1"/>
          <p:nvPr/>
        </p:nvSpPr>
        <p:spPr>
          <a:xfrm>
            <a:off x="114300" y="5986463"/>
            <a:ext cx="8574088" cy="706437"/>
          </a:xfrm>
          <a:prstGeom prst="rect">
            <a:avLst/>
          </a:prstGeom>
          <a:noFill/>
          <a:ln w="9525">
            <a:noFill/>
          </a:ln>
        </p:spPr>
        <p:txBody>
          <a:bodyPr wrap="square" anchor="t">
            <a:spAutoFit/>
          </a:bodyPr>
          <a:p>
            <a:r>
              <a:rPr lang="zh-CN" altLang="en-US" sz="2000" b="1">
                <a:solidFill>
                  <a:srgbClr val="C00000"/>
                </a:solidFill>
                <a:latin typeface="Arial" panose="020B0604020202020204" pitchFamily="34" charset="0"/>
                <a:ea typeface="宋体" panose="02010600030101010101" pitchFamily="2" charset="-122"/>
              </a:rPr>
              <a:t>企图掩盖和否认战争罪行；严重损害了中国人民的民族感情。我们要不忘国耻，居安思危，努力提高综合国力等。</a:t>
            </a:r>
            <a:endParaRPr lang="zh-CN" altLang="en-US" sz="2000" b="1">
              <a:solidFill>
                <a:srgbClr val="C0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WordArt 6"/>
          <p:cNvSpPr>
            <a:spLocks noTextEdit="1"/>
          </p:cNvSpPr>
          <p:nvPr/>
        </p:nvSpPr>
        <p:spPr>
          <a:xfrm>
            <a:off x="1085850" y="1060450"/>
            <a:ext cx="1255713" cy="431800"/>
          </a:xfrm>
          <a:prstGeom prst="rect">
            <a:avLst/>
          </a:prstGeom>
        </p:spPr>
        <p:txBody>
          <a:bodyPr wrap="none" fromWordArt="1">
            <a:prstTxWarp prst="textSlantUp">
              <a:avLst>
                <a:gd name="adj" fmla="val 0"/>
              </a:avLst>
            </a:prstTxWarp>
            <a:normAutofit fontScale="70000"/>
          </a:bodyPr>
          <a:p>
            <a:pPr algn="l" fontAlgn="base">
              <a:buClrTx/>
              <a:buSzTx/>
              <a:buNone/>
            </a:pPr>
            <a:r>
              <a:rPr lang="zh-CN" altLang="en-US" sz="3200" b="1" strike="noStrike" noProof="1" dirty="0">
                <a:solidFill>
                  <a:srgbClr val="FF0000"/>
                </a:solidFill>
                <a:latin typeface="Arial" panose="020B0604020202020204" pitchFamily="34" charset="0"/>
                <a:ea typeface="黑体" panose="02010609060101010101" charset="-122"/>
                <a:cs typeface="+mn-cs"/>
              </a:rPr>
              <a:t>（四）</a:t>
            </a:r>
            <a:endParaRPr lang="zh-CN" altLang="en-US" sz="3200" b="1" strike="noStrike" noProof="1" dirty="0">
              <a:solidFill>
                <a:srgbClr val="FF0000"/>
              </a:solidFill>
              <a:ea typeface="黑体" panose="02010609060101010101" charset="-122"/>
            </a:endParaRPr>
          </a:p>
        </p:txBody>
      </p:sp>
      <p:pic>
        <p:nvPicPr>
          <p:cNvPr id="69641" name="Picture 5" descr="u=2055303727,3685479417&amp;fm=23&amp;gp=0"/>
          <p:cNvPicPr>
            <a:picLocks noChangeAspect="1"/>
          </p:cNvPicPr>
          <p:nvPr/>
        </p:nvPicPr>
        <p:blipFill>
          <a:blip r:embed="rId1"/>
          <a:stretch>
            <a:fillRect/>
          </a:stretch>
        </p:blipFill>
        <p:spPr>
          <a:xfrm>
            <a:off x="3859213" y="2825750"/>
            <a:ext cx="4662487" cy="2709863"/>
          </a:xfrm>
          <a:prstGeom prst="rect">
            <a:avLst/>
          </a:prstGeom>
          <a:noFill/>
          <a:ln w="9525">
            <a:noFill/>
          </a:ln>
        </p:spPr>
      </p:pic>
      <p:sp>
        <p:nvSpPr>
          <p:cNvPr id="34819" name="Text Box 3"/>
          <p:cNvSpPr txBox="1"/>
          <p:nvPr/>
        </p:nvSpPr>
        <p:spPr>
          <a:xfrm>
            <a:off x="0" y="2152650"/>
            <a:ext cx="3860800" cy="2552700"/>
          </a:xfrm>
          <a:prstGeom prst="rect">
            <a:avLst/>
          </a:prstGeom>
          <a:noFill/>
          <a:ln w="9525">
            <a:noFill/>
          </a:ln>
        </p:spPr>
        <p:txBody>
          <a:bodyPr wrap="square" anchor="t">
            <a:spAutoFit/>
          </a:bodyPr>
          <a:p>
            <a:r>
              <a:rPr lang="zh-CN" altLang="en-US" sz="3200" b="1" dirty="0">
                <a:solidFill>
                  <a:srgbClr val="FF0000"/>
                </a:solidFill>
                <a:latin typeface="Arial" panose="020B0604020202020204" pitchFamily="34" charset="0"/>
                <a:ea typeface="黑体" panose="02010609060101010101" charset="-122"/>
              </a:rPr>
              <a:t>本可握手言和</a:t>
            </a:r>
            <a:endParaRPr lang="zh-CN" altLang="en-US" sz="3200" b="1" dirty="0">
              <a:solidFill>
                <a:srgbClr val="FF0000"/>
              </a:solidFill>
              <a:latin typeface="Arial" panose="020B0604020202020204" pitchFamily="34" charset="0"/>
              <a:ea typeface="黑体" panose="02010609060101010101" charset="-122"/>
            </a:endParaRPr>
          </a:p>
          <a:p>
            <a:r>
              <a:rPr lang="zh-CN" altLang="en-US" sz="3200" b="1" dirty="0">
                <a:solidFill>
                  <a:srgbClr val="FF0000"/>
                </a:solidFill>
                <a:latin typeface="Arial" panose="020B0604020202020204" pitchFamily="34" charset="0"/>
                <a:ea typeface="黑体" panose="02010609060101010101" charset="-122"/>
              </a:rPr>
              <a:t>我们却再次兵戎相见</a:t>
            </a:r>
            <a:endParaRPr lang="zh-CN" altLang="en-US" sz="3200" b="1" dirty="0">
              <a:solidFill>
                <a:srgbClr val="FF0000"/>
              </a:solidFill>
              <a:latin typeface="Arial" panose="020B0604020202020204" pitchFamily="34" charset="0"/>
              <a:ea typeface="黑体" panose="02010609060101010101" charset="-122"/>
            </a:endParaRPr>
          </a:p>
          <a:p>
            <a:r>
              <a:rPr lang="zh-CN" altLang="en-US" sz="3200" b="1" dirty="0">
                <a:solidFill>
                  <a:srgbClr val="FF0000"/>
                </a:solidFill>
                <a:latin typeface="Arial" panose="020B0604020202020204" pitchFamily="34" charset="0"/>
                <a:ea typeface="黑体" panose="02010609060101010101" charset="-122"/>
              </a:rPr>
              <a:t>那浅浅的海峡成为了 </a:t>
            </a:r>
            <a:endParaRPr lang="zh-CN" altLang="en-US" sz="3200" b="1" dirty="0">
              <a:solidFill>
                <a:srgbClr val="FF0000"/>
              </a:solidFill>
              <a:latin typeface="Arial" panose="020B0604020202020204" pitchFamily="34" charset="0"/>
              <a:ea typeface="黑体" panose="02010609060101010101" charset="-122"/>
            </a:endParaRPr>
          </a:p>
          <a:p>
            <a:r>
              <a:rPr lang="zh-CN" altLang="en-US" sz="3200" b="1" u="sng" dirty="0">
                <a:solidFill>
                  <a:srgbClr val="FF0000"/>
                </a:solidFill>
                <a:latin typeface="Arial" panose="020B0604020202020204" pitchFamily="34" charset="0"/>
                <a:ea typeface="黑体" panose="02010609060101010101" charset="-122"/>
              </a:rPr>
              <a:t>我们最深刻的伤痛和乡愁</a:t>
            </a:r>
            <a:endParaRPr lang="zh-CN" altLang="en-US" sz="3200" b="1" u="sng" dirty="0">
              <a:solidFill>
                <a:srgbClr val="FF0000"/>
              </a:solidFill>
              <a:latin typeface="Arial" panose="020B0604020202020204" pitchFamily="34" charset="0"/>
              <a:ea typeface="黑体" panose="02010609060101010101" charset="-122"/>
            </a:endParaRPr>
          </a:p>
        </p:txBody>
      </p:sp>
      <p:pic>
        <p:nvPicPr>
          <p:cNvPr id="34820" name="图片 2" descr="2012072105455372794022"/>
          <p:cNvPicPr>
            <a:picLocks noChangeAspect="1"/>
          </p:cNvPicPr>
          <p:nvPr/>
        </p:nvPicPr>
        <p:blipFill>
          <a:blip r:embed="rId2"/>
          <a:stretch>
            <a:fillRect/>
          </a:stretch>
        </p:blipFill>
        <p:spPr>
          <a:xfrm>
            <a:off x="4078288" y="250825"/>
            <a:ext cx="4224337" cy="2574925"/>
          </a:xfrm>
          <a:prstGeom prst="rect">
            <a:avLst/>
          </a:prstGeom>
          <a:noFill/>
          <a:ln w="9525">
            <a:noFill/>
          </a:ln>
        </p:spPr>
      </p:pic>
      <p:sp>
        <p:nvSpPr>
          <p:cNvPr id="5" name="文本框 4"/>
          <p:cNvSpPr txBox="1"/>
          <p:nvPr/>
        </p:nvSpPr>
        <p:spPr>
          <a:xfrm>
            <a:off x="287338" y="5535613"/>
            <a:ext cx="8661400" cy="1198562"/>
          </a:xfrm>
          <a:prstGeom prst="rect">
            <a:avLst/>
          </a:prstGeom>
          <a:noFill/>
          <a:ln w="9525">
            <a:noFill/>
          </a:ln>
        </p:spPr>
        <p:txBody>
          <a:bodyPr wrap="square" anchor="t">
            <a:spAutoFit/>
          </a:bodyPr>
          <a:p>
            <a:r>
              <a:rPr lang="zh-CN" altLang="en-US" sz="3600" b="1">
                <a:latin typeface="Arial" panose="020B0604020202020204" pitchFamily="34" charset="0"/>
                <a:ea typeface="宋体" panose="02010600030101010101" pitchFamily="2" charset="-122"/>
              </a:rPr>
              <a:t>材料和图片体现了哪些历史史实，说明这时</a:t>
            </a:r>
            <a:r>
              <a:rPr lang="zh-CN" altLang="en-US" sz="3600" b="1">
                <a:latin typeface="Arial" panose="020B0604020202020204" pitchFamily="34" charset="0"/>
                <a:ea typeface="宋体" panose="02010600030101010101" pitchFamily="2" charset="-122"/>
                <a:sym typeface="宋体" panose="02010600030101010101" pitchFamily="2" charset="-122"/>
              </a:rPr>
              <a:t>国共关系</a:t>
            </a:r>
            <a:r>
              <a:rPr lang="zh-CN" altLang="en-US" sz="3600" b="1">
                <a:latin typeface="Arial" panose="020B0604020202020204" pitchFamily="34" charset="0"/>
                <a:ea typeface="宋体" panose="02010600030101010101" pitchFamily="2" charset="-122"/>
              </a:rPr>
              <a:t>怎样？</a:t>
            </a:r>
            <a:endParaRPr lang="zh-CN" altLang="en-US" sz="3600" b="1">
              <a:latin typeface="Arial" panose="020B0604020202020204" pitchFamily="34" charset="0"/>
              <a:ea typeface="宋体" panose="02010600030101010101" pitchFamily="2" charset="-122"/>
            </a:endParaRPr>
          </a:p>
        </p:txBody>
      </p:sp>
      <p:sp>
        <p:nvSpPr>
          <p:cNvPr id="22534" name="文本框 5121"/>
          <p:cNvSpPr txBox="1"/>
          <p:nvPr/>
        </p:nvSpPr>
        <p:spPr>
          <a:xfrm>
            <a:off x="-261937" y="0"/>
            <a:ext cx="9759950" cy="584200"/>
          </a:xfrm>
          <a:prstGeom prst="rect">
            <a:avLst/>
          </a:prstGeom>
          <a:blipFill rotWithShape="1">
            <a:blip r:embed="rId3"/>
          </a:blipFill>
          <a:ln w="9525">
            <a:noFill/>
          </a:ln>
        </p:spPr>
        <p:txBody>
          <a:bodyPr wrap="square" anchor="t">
            <a:spAutoFit/>
          </a:bodyPr>
          <a:p>
            <a:pPr algn="ctr"/>
            <a:r>
              <a:rPr lang="zh-CN" altLang="en-US" sz="3200" b="1" dirty="0">
                <a:latin typeface="Arial" panose="020B0604020202020204" pitchFamily="34" charset="0"/>
                <a:ea typeface="宋体" panose="02010600030101010101" pitchFamily="2" charset="-122"/>
              </a:rPr>
              <a:t> </a:t>
            </a:r>
            <a:r>
              <a:rPr lang="zh-CN" altLang="en-US" sz="3200" b="1" dirty="0">
                <a:solidFill>
                  <a:schemeClr val="bg1"/>
                </a:solidFill>
                <a:latin typeface="Arial" panose="020B0604020202020204" pitchFamily="34" charset="0"/>
                <a:ea typeface="宋体" panose="02010600030101010101" pitchFamily="2" charset="-122"/>
              </a:rPr>
              <a:t>四 、和谈成空文 相煎何太急 ——解放战争时期</a:t>
            </a:r>
            <a:endParaRPr lang="zh-CN" altLang="en-US" sz="32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文本框 5121"/>
          <p:cNvSpPr txBox="1"/>
          <p:nvPr/>
        </p:nvSpPr>
        <p:spPr>
          <a:xfrm>
            <a:off x="-307975" y="0"/>
            <a:ext cx="9759950" cy="584200"/>
          </a:xfrm>
          <a:prstGeom prst="rect">
            <a:avLst/>
          </a:prstGeom>
          <a:blipFill rotWithShape="1">
            <a:blip r:embed="rId1"/>
          </a:blipFill>
          <a:ln w="9525">
            <a:noFill/>
          </a:ln>
        </p:spPr>
        <p:txBody>
          <a:bodyPr wrap="square" anchor="t">
            <a:spAutoFit/>
          </a:bodyPr>
          <a:p>
            <a:pPr algn="ctr"/>
            <a:r>
              <a:rPr lang="zh-CN" altLang="en-US" sz="3200" b="1" dirty="0">
                <a:latin typeface="Arial" panose="020B0604020202020204" pitchFamily="34" charset="0"/>
                <a:ea typeface="宋体" panose="02010600030101010101" pitchFamily="2" charset="-122"/>
              </a:rPr>
              <a:t> </a:t>
            </a:r>
            <a:r>
              <a:rPr lang="zh-CN" altLang="en-US" sz="3200" b="1" dirty="0">
                <a:solidFill>
                  <a:schemeClr val="bg1"/>
                </a:solidFill>
                <a:latin typeface="Arial" panose="020B0604020202020204" pitchFamily="34" charset="0"/>
                <a:ea typeface="宋体" panose="02010600030101010101" pitchFamily="2" charset="-122"/>
              </a:rPr>
              <a:t>四 、和谈成空文 相煎何太急 ——解放战争时期</a:t>
            </a:r>
            <a:endParaRPr lang="zh-CN" altLang="en-US" sz="3200" b="1" dirty="0">
              <a:solidFill>
                <a:schemeClr val="bg1"/>
              </a:solidFill>
              <a:latin typeface="Arial" panose="020B0604020202020204" pitchFamily="34" charset="0"/>
              <a:ea typeface="宋体" panose="02010600030101010101" pitchFamily="2" charset="-122"/>
            </a:endParaRPr>
          </a:p>
        </p:txBody>
      </p:sp>
      <p:cxnSp>
        <p:nvCxnSpPr>
          <p:cNvPr id="5" name="直接连接符 4"/>
          <p:cNvCxnSpPr/>
          <p:nvPr/>
        </p:nvCxnSpPr>
        <p:spPr>
          <a:xfrm flipH="1">
            <a:off x="1771650" y="860425"/>
            <a:ext cx="46038" cy="594995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左大括号 6"/>
          <p:cNvSpPr/>
          <p:nvPr/>
        </p:nvSpPr>
        <p:spPr>
          <a:xfrm>
            <a:off x="2014538" y="1573213"/>
            <a:ext cx="293688" cy="1158875"/>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fontAlgn="base"/>
            <a:endParaRPr lang="zh-CN" altLang="en-US" strike="noStrike" noProof="1"/>
          </a:p>
        </p:txBody>
      </p:sp>
      <p:sp>
        <p:nvSpPr>
          <p:cNvPr id="9" name="左大括号 8"/>
          <p:cNvSpPr/>
          <p:nvPr/>
        </p:nvSpPr>
        <p:spPr>
          <a:xfrm>
            <a:off x="2613025" y="4092575"/>
            <a:ext cx="396875" cy="1489075"/>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fontAlgn="base"/>
            <a:endParaRPr lang="zh-CN" altLang="en-US" strike="noStrike" noProof="1"/>
          </a:p>
        </p:txBody>
      </p:sp>
      <p:sp>
        <p:nvSpPr>
          <p:cNvPr id="23557" name="文本框 10"/>
          <p:cNvSpPr txBox="1"/>
          <p:nvPr/>
        </p:nvSpPr>
        <p:spPr>
          <a:xfrm>
            <a:off x="560388" y="860425"/>
            <a:ext cx="908050" cy="522288"/>
          </a:xfrm>
          <a:prstGeom prst="rect">
            <a:avLst/>
          </a:prstGeom>
          <a:noFill/>
          <a:ln w="9525">
            <a:noFill/>
          </a:ln>
        </p:spPr>
        <p:txBody>
          <a:bodyPr wrap="square" anchor="t">
            <a:spAutoFit/>
          </a:bodyPr>
          <a:p>
            <a:r>
              <a:rPr lang="zh-CN" altLang="en-US" sz="2800" b="1">
                <a:latin typeface="Arial" panose="020B0604020202020204" pitchFamily="34" charset="0"/>
                <a:ea typeface="宋体" panose="02010600030101010101" pitchFamily="2" charset="-122"/>
              </a:rPr>
              <a:t>开始</a:t>
            </a:r>
            <a:endParaRPr lang="zh-CN" altLang="en-US" sz="2800" b="1">
              <a:latin typeface="Arial" panose="020B0604020202020204" pitchFamily="34" charset="0"/>
              <a:ea typeface="宋体" panose="02010600030101010101" pitchFamily="2" charset="-122"/>
            </a:endParaRPr>
          </a:p>
        </p:txBody>
      </p:sp>
      <p:sp>
        <p:nvSpPr>
          <p:cNvPr id="23558" name="文本框 11"/>
          <p:cNvSpPr txBox="1"/>
          <p:nvPr/>
        </p:nvSpPr>
        <p:spPr>
          <a:xfrm>
            <a:off x="2014538" y="938213"/>
            <a:ext cx="5570537" cy="368300"/>
          </a:xfrm>
          <a:prstGeom prst="rect">
            <a:avLst/>
          </a:prstGeom>
          <a:noFill/>
          <a:ln w="9525">
            <a:noFill/>
          </a:ln>
        </p:spPr>
        <p:txBody>
          <a:bodyPr wrap="square" anchor="t">
            <a:spAutoFit/>
          </a:bodyPr>
          <a:p>
            <a:r>
              <a:rPr lang="en-US" altLang="zh-CN" b="1">
                <a:latin typeface="Arial" panose="020B0604020202020204" pitchFamily="34" charset="0"/>
                <a:ea typeface="宋体" panose="02010600030101010101" pitchFamily="2" charset="-122"/>
              </a:rPr>
              <a:t>1946</a:t>
            </a:r>
            <a:r>
              <a:rPr lang="zh-CN" altLang="en-US" b="1">
                <a:latin typeface="Arial" panose="020B0604020202020204" pitchFamily="34" charset="0"/>
                <a:ea typeface="宋体" panose="02010600030101010101" pitchFamily="2" charset="-122"/>
              </a:rPr>
              <a:t>年</a:t>
            </a:r>
            <a:r>
              <a:rPr lang="en-US" altLang="zh-CN" b="1">
                <a:latin typeface="Arial" panose="020B0604020202020204" pitchFamily="34" charset="0"/>
                <a:ea typeface="宋体" panose="02010600030101010101" pitchFamily="2" charset="-122"/>
              </a:rPr>
              <a:t>6</a:t>
            </a:r>
            <a:r>
              <a:rPr lang="zh-CN" altLang="en-US" b="1">
                <a:latin typeface="Arial" panose="020B0604020202020204" pitchFamily="34" charset="0"/>
                <a:ea typeface="宋体" panose="02010600030101010101" pitchFamily="2" charset="-122"/>
              </a:rPr>
              <a:t>月  标志：国民党进攻中原解放区</a:t>
            </a:r>
            <a:endParaRPr lang="zh-CN" altLang="en-US" b="1">
              <a:latin typeface="Arial" panose="020B0604020202020204" pitchFamily="34" charset="0"/>
              <a:ea typeface="宋体" panose="02010600030101010101" pitchFamily="2" charset="-122"/>
            </a:endParaRPr>
          </a:p>
        </p:txBody>
      </p:sp>
      <p:sp>
        <p:nvSpPr>
          <p:cNvPr id="23559" name="文本框 12"/>
          <p:cNvSpPr txBox="1"/>
          <p:nvPr/>
        </p:nvSpPr>
        <p:spPr>
          <a:xfrm>
            <a:off x="560388" y="1779588"/>
            <a:ext cx="908050" cy="952500"/>
          </a:xfrm>
          <a:prstGeom prst="rect">
            <a:avLst/>
          </a:prstGeom>
          <a:noFill/>
          <a:ln w="9525">
            <a:noFill/>
          </a:ln>
        </p:spPr>
        <p:txBody>
          <a:bodyPr wrap="square" anchor="t">
            <a:spAutoFit/>
          </a:bodyPr>
          <a:p>
            <a:r>
              <a:rPr lang="zh-CN" altLang="en-US" sz="2800" b="1">
                <a:latin typeface="Arial" panose="020B0604020202020204" pitchFamily="34" charset="0"/>
                <a:ea typeface="宋体" panose="02010600030101010101" pitchFamily="2" charset="-122"/>
              </a:rPr>
              <a:t>战略防御</a:t>
            </a:r>
            <a:endParaRPr lang="zh-CN" altLang="en-US" sz="2800" b="1">
              <a:latin typeface="Arial" panose="020B0604020202020204" pitchFamily="34" charset="0"/>
              <a:ea typeface="宋体" panose="02010600030101010101" pitchFamily="2" charset="-122"/>
            </a:endParaRPr>
          </a:p>
        </p:txBody>
      </p:sp>
      <p:sp>
        <p:nvSpPr>
          <p:cNvPr id="23560" name="文本框 13"/>
          <p:cNvSpPr txBox="1"/>
          <p:nvPr/>
        </p:nvSpPr>
        <p:spPr>
          <a:xfrm>
            <a:off x="560388" y="4422775"/>
            <a:ext cx="908050" cy="952500"/>
          </a:xfrm>
          <a:prstGeom prst="rect">
            <a:avLst/>
          </a:prstGeom>
          <a:noFill/>
          <a:ln w="9525">
            <a:noFill/>
          </a:ln>
        </p:spPr>
        <p:txBody>
          <a:bodyPr wrap="square" anchor="t">
            <a:spAutoFit/>
          </a:bodyPr>
          <a:p>
            <a:r>
              <a:rPr lang="zh-CN" altLang="en-US" sz="2800" b="1">
                <a:latin typeface="Arial" panose="020B0604020202020204" pitchFamily="34" charset="0"/>
                <a:ea typeface="宋体" panose="02010600030101010101" pitchFamily="2" charset="-122"/>
              </a:rPr>
              <a:t>战略决战</a:t>
            </a:r>
            <a:endParaRPr lang="zh-CN" altLang="en-US" sz="2800" b="1">
              <a:latin typeface="Arial" panose="020B0604020202020204" pitchFamily="34" charset="0"/>
              <a:ea typeface="宋体" panose="02010600030101010101" pitchFamily="2" charset="-122"/>
            </a:endParaRPr>
          </a:p>
        </p:txBody>
      </p:sp>
      <p:sp>
        <p:nvSpPr>
          <p:cNvPr id="23561" name="文本框 14"/>
          <p:cNvSpPr txBox="1"/>
          <p:nvPr/>
        </p:nvSpPr>
        <p:spPr>
          <a:xfrm>
            <a:off x="560388" y="3228975"/>
            <a:ext cx="908050" cy="952500"/>
          </a:xfrm>
          <a:prstGeom prst="rect">
            <a:avLst/>
          </a:prstGeom>
          <a:noFill/>
          <a:ln w="9525">
            <a:noFill/>
          </a:ln>
        </p:spPr>
        <p:txBody>
          <a:bodyPr wrap="square" anchor="t">
            <a:spAutoFit/>
          </a:bodyPr>
          <a:p>
            <a:r>
              <a:rPr lang="zh-CN" altLang="en-US" sz="2800" b="1">
                <a:latin typeface="Arial" panose="020B0604020202020204" pitchFamily="34" charset="0"/>
                <a:ea typeface="宋体" panose="02010600030101010101" pitchFamily="2" charset="-122"/>
              </a:rPr>
              <a:t>战略反攻</a:t>
            </a:r>
            <a:endParaRPr lang="zh-CN" altLang="en-US" sz="2800" b="1">
              <a:latin typeface="Arial" panose="020B0604020202020204" pitchFamily="34" charset="0"/>
              <a:ea typeface="宋体" panose="02010600030101010101" pitchFamily="2" charset="-122"/>
            </a:endParaRPr>
          </a:p>
        </p:txBody>
      </p:sp>
      <p:sp>
        <p:nvSpPr>
          <p:cNvPr id="16" name="流程图: 摘录 15"/>
          <p:cNvSpPr/>
          <p:nvPr/>
        </p:nvSpPr>
        <p:spPr>
          <a:xfrm rot="11340000">
            <a:off x="1651000" y="1014413"/>
            <a:ext cx="287338" cy="2159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3563" name="文本框 19"/>
          <p:cNvSpPr txBox="1"/>
          <p:nvPr/>
        </p:nvSpPr>
        <p:spPr>
          <a:xfrm>
            <a:off x="2584450" y="1676400"/>
            <a:ext cx="5664200" cy="368300"/>
          </a:xfrm>
          <a:prstGeom prst="rect">
            <a:avLst/>
          </a:prstGeom>
          <a:noFill/>
          <a:ln w="9525">
            <a:noFill/>
          </a:ln>
        </p:spPr>
        <p:txBody>
          <a:bodyPr wrap="square" anchor="t">
            <a:spAutoFit/>
          </a:bodyPr>
          <a:p>
            <a:r>
              <a:rPr lang="zh-CN" altLang="en-US" b="1">
                <a:latin typeface="Arial" panose="020B0604020202020204" pitchFamily="34" charset="0"/>
                <a:ea typeface="宋体" panose="02010600030101010101" pitchFamily="2" charset="-122"/>
              </a:rPr>
              <a:t>①1946年6月——1947年初粉碎国民党的_________        </a:t>
            </a:r>
            <a:r>
              <a:rPr lang="zh-CN" altLang="en-US" u="sng">
                <a:latin typeface="Arial" panose="020B0604020202020204" pitchFamily="34" charset="0"/>
                <a:ea typeface="宋体" panose="02010600030101010101" pitchFamily="2" charset="-122"/>
              </a:rPr>
              <a:t>        </a:t>
            </a:r>
            <a:r>
              <a:rPr lang="zh-CN" altLang="en-US">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23564" name="文本框 20"/>
          <p:cNvSpPr txBox="1"/>
          <p:nvPr/>
        </p:nvSpPr>
        <p:spPr>
          <a:xfrm>
            <a:off x="2584450" y="2260600"/>
            <a:ext cx="5664200" cy="644525"/>
          </a:xfrm>
          <a:prstGeom prst="rect">
            <a:avLst/>
          </a:prstGeom>
          <a:noFill/>
          <a:ln w="9525">
            <a:noFill/>
          </a:ln>
        </p:spPr>
        <p:txBody>
          <a:bodyPr wrap="square" anchor="t">
            <a:spAutoFit/>
          </a:bodyPr>
          <a:p>
            <a:r>
              <a:rPr lang="zh-CN" altLang="en-US" b="1">
                <a:latin typeface="Arial" panose="020B0604020202020204" pitchFamily="34" charset="0"/>
                <a:ea typeface="宋体" panose="02010600030101010101" pitchFamily="2" charset="-122"/>
              </a:rPr>
              <a:t>②194</a:t>
            </a:r>
            <a:r>
              <a:rPr lang="en-US" altLang="zh-CN" b="1">
                <a:latin typeface="Arial" panose="020B0604020202020204" pitchFamily="34" charset="0"/>
                <a:ea typeface="宋体" panose="02010600030101010101" pitchFamily="2" charset="-122"/>
              </a:rPr>
              <a:t>7</a:t>
            </a:r>
            <a:r>
              <a:rPr lang="zh-CN" altLang="en-US" b="1">
                <a:latin typeface="Arial" panose="020B0604020202020204" pitchFamily="34" charset="0"/>
                <a:ea typeface="宋体" panose="02010600030101010101" pitchFamily="2" charset="-122"/>
              </a:rPr>
              <a:t>年</a:t>
            </a:r>
            <a:r>
              <a:rPr lang="en-US" altLang="zh-CN" b="1">
                <a:latin typeface="Arial" panose="020B0604020202020204" pitchFamily="34" charset="0"/>
                <a:ea typeface="宋体" panose="02010600030101010101" pitchFamily="2" charset="-122"/>
              </a:rPr>
              <a:t>3</a:t>
            </a:r>
            <a:r>
              <a:rPr lang="zh-CN" altLang="en-US" b="1">
                <a:latin typeface="Arial" panose="020B0604020202020204" pitchFamily="34" charset="0"/>
                <a:ea typeface="宋体" panose="02010600030101010101" pitchFamily="2" charset="-122"/>
              </a:rPr>
              <a:t>月</a:t>
            </a:r>
            <a:r>
              <a:rPr lang="en-US" altLang="zh-CN" b="1">
                <a:latin typeface="Arial" panose="020B0604020202020204" pitchFamily="34" charset="0"/>
                <a:ea typeface="宋体" panose="02010600030101010101" pitchFamily="2" charset="-122"/>
              </a:rPr>
              <a:t>——1947</a:t>
            </a:r>
            <a:r>
              <a:rPr lang="zh-CN" altLang="en-US" b="1">
                <a:latin typeface="Arial" panose="020B0604020202020204" pitchFamily="34" charset="0"/>
                <a:ea typeface="宋体" panose="02010600030101010101" pitchFamily="2" charset="-122"/>
              </a:rPr>
              <a:t>年夏粉碎国民党对</a:t>
            </a:r>
            <a:r>
              <a:rPr lang="en-US" altLang="zh-CN" b="1">
                <a:latin typeface="Arial" panose="020B0604020202020204" pitchFamily="34" charset="0"/>
                <a:ea typeface="宋体" panose="02010600030101010101" pitchFamily="2" charset="-122"/>
              </a:rPr>
              <a:t>__</a:t>
            </a:r>
            <a:r>
              <a:rPr lang="zh-CN" altLang="en-US" b="1">
                <a:latin typeface="Arial" panose="020B0604020202020204" pitchFamily="34" charset="0"/>
                <a:ea typeface="宋体" panose="02010600030101010101" pitchFamily="2" charset="-122"/>
              </a:rPr>
              <a:t>________和        </a:t>
            </a:r>
            <a:r>
              <a:rPr lang="en-US" altLang="zh-CN" b="1">
                <a:latin typeface="Arial" panose="020B0604020202020204" pitchFamily="34" charset="0"/>
                <a:ea typeface="宋体" panose="02010600030101010101" pitchFamily="2" charset="-122"/>
              </a:rPr>
              <a:t>____________</a:t>
            </a:r>
            <a:r>
              <a:rPr lang="zh-CN" altLang="en-US" b="1">
                <a:latin typeface="Arial" panose="020B0604020202020204" pitchFamily="34" charset="0"/>
                <a:ea typeface="宋体" panose="02010600030101010101" pitchFamily="2" charset="-122"/>
              </a:rPr>
              <a:t> 的重点进攻       </a:t>
            </a:r>
            <a:r>
              <a:rPr lang="zh-CN" altLang="en-US" u="sng">
                <a:latin typeface="Arial" panose="020B0604020202020204" pitchFamily="34" charset="0"/>
                <a:ea typeface="宋体" panose="02010600030101010101" pitchFamily="2" charset="-122"/>
              </a:rPr>
              <a:t>        </a:t>
            </a:r>
            <a:r>
              <a:rPr lang="zh-CN" altLang="en-US">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23565" name="文本框 21"/>
          <p:cNvSpPr txBox="1"/>
          <p:nvPr/>
        </p:nvSpPr>
        <p:spPr>
          <a:xfrm>
            <a:off x="2308225" y="3300413"/>
            <a:ext cx="5664200" cy="368300"/>
          </a:xfrm>
          <a:prstGeom prst="rect">
            <a:avLst/>
          </a:prstGeom>
          <a:noFill/>
          <a:ln w="9525">
            <a:noFill/>
          </a:ln>
        </p:spPr>
        <p:txBody>
          <a:bodyPr wrap="square" anchor="t">
            <a:spAutoFit/>
          </a:bodyPr>
          <a:p>
            <a:r>
              <a:rPr lang="en-US" altLang="zh-CN" b="1">
                <a:latin typeface="Arial" panose="020B0604020202020204" pitchFamily="34" charset="0"/>
                <a:ea typeface="宋体" panose="02010600030101010101" pitchFamily="2" charset="-122"/>
              </a:rPr>
              <a:t>1947</a:t>
            </a:r>
            <a:r>
              <a:rPr lang="zh-CN" altLang="en-US" b="1">
                <a:latin typeface="Arial" panose="020B0604020202020204" pitchFamily="34" charset="0"/>
                <a:ea typeface="宋体" panose="02010600030101010101" pitchFamily="2" charset="-122"/>
              </a:rPr>
              <a:t>年夏  标志：__</a:t>
            </a:r>
            <a:r>
              <a:rPr lang="en-US" altLang="zh-CN" b="1">
                <a:latin typeface="Arial" panose="020B0604020202020204" pitchFamily="34" charset="0"/>
                <a:ea typeface="宋体" panose="02010600030101010101" pitchFamily="2" charset="-122"/>
              </a:rPr>
              <a:t>_________________________</a:t>
            </a:r>
            <a:r>
              <a:rPr lang="zh-CN" altLang="en-US" b="1">
                <a:latin typeface="Arial" panose="020B0604020202020204" pitchFamily="34" charset="0"/>
                <a:ea typeface="宋体" panose="02010600030101010101" pitchFamily="2" charset="-122"/>
              </a:rPr>
              <a:t>      </a:t>
            </a:r>
            <a:r>
              <a:rPr lang="zh-CN" altLang="en-US" u="sng">
                <a:latin typeface="Arial" panose="020B0604020202020204" pitchFamily="34" charset="0"/>
                <a:ea typeface="宋体" panose="02010600030101010101" pitchFamily="2" charset="-122"/>
              </a:rPr>
              <a:t>        </a:t>
            </a:r>
            <a:r>
              <a:rPr lang="zh-CN" altLang="en-US">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23566" name="文本框 22"/>
          <p:cNvSpPr txBox="1"/>
          <p:nvPr/>
        </p:nvSpPr>
        <p:spPr>
          <a:xfrm>
            <a:off x="3159125" y="4181475"/>
            <a:ext cx="5664200" cy="368300"/>
          </a:xfrm>
          <a:prstGeom prst="rect">
            <a:avLst/>
          </a:prstGeom>
          <a:noFill/>
          <a:ln w="9525">
            <a:noFill/>
          </a:ln>
        </p:spPr>
        <p:txBody>
          <a:bodyPr wrap="square" anchor="t">
            <a:spAutoFit/>
          </a:bodyPr>
          <a:p>
            <a:r>
              <a:rPr lang="zh-CN" altLang="en-US" b="1">
                <a:latin typeface="Arial" panose="020B0604020202020204" pitchFamily="34" charset="0"/>
                <a:ea typeface="宋体" panose="02010600030101010101" pitchFamily="2" charset="-122"/>
              </a:rPr>
              <a:t>①194</a:t>
            </a:r>
            <a:r>
              <a:rPr lang="en-US" altLang="zh-CN" b="1">
                <a:latin typeface="Arial" panose="020B0604020202020204" pitchFamily="34" charset="0"/>
                <a:ea typeface="宋体" panose="02010600030101010101" pitchFamily="2" charset="-122"/>
              </a:rPr>
              <a:t>8</a:t>
            </a:r>
            <a:r>
              <a:rPr lang="zh-CN" altLang="en-US" b="1">
                <a:latin typeface="Arial" panose="020B0604020202020204" pitchFamily="34" charset="0"/>
                <a:ea typeface="宋体" panose="02010600030101010101" pitchFamily="2" charset="-122"/>
              </a:rPr>
              <a:t>年</a:t>
            </a:r>
            <a:r>
              <a:rPr lang="en-US" altLang="zh-CN" b="1">
                <a:latin typeface="Arial" panose="020B0604020202020204" pitchFamily="34" charset="0"/>
                <a:ea typeface="宋体" panose="02010600030101010101" pitchFamily="2" charset="-122"/>
              </a:rPr>
              <a:t>9</a:t>
            </a:r>
            <a:r>
              <a:rPr lang="zh-CN" altLang="en-US" b="1">
                <a:latin typeface="Arial" panose="020B0604020202020204" pitchFamily="34" charset="0"/>
                <a:ea typeface="宋体" panose="02010600030101010101" pitchFamily="2" charset="-122"/>
              </a:rPr>
              <a:t>月——</a:t>
            </a:r>
            <a:r>
              <a:rPr lang="en-US" altLang="zh-CN" b="1">
                <a:latin typeface="Arial" panose="020B0604020202020204" pitchFamily="34" charset="0"/>
                <a:ea typeface="宋体" panose="02010600030101010101" pitchFamily="2" charset="-122"/>
              </a:rPr>
              <a:t>11</a:t>
            </a:r>
            <a:r>
              <a:rPr lang="zh-CN" altLang="en-US" b="1">
                <a:latin typeface="Arial" panose="020B0604020202020204" pitchFamily="34" charset="0"/>
                <a:ea typeface="宋体" panose="02010600030101010101" pitchFamily="2" charset="-122"/>
              </a:rPr>
              <a:t>月  _________        </a:t>
            </a:r>
            <a:r>
              <a:rPr lang="zh-CN" altLang="en-US" u="sng">
                <a:latin typeface="Arial" panose="020B0604020202020204" pitchFamily="34" charset="0"/>
                <a:ea typeface="宋体" panose="02010600030101010101" pitchFamily="2" charset="-122"/>
              </a:rPr>
              <a:t>        </a:t>
            </a:r>
            <a:r>
              <a:rPr lang="zh-CN" altLang="en-US">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23567" name="文本框 23"/>
          <p:cNvSpPr txBox="1"/>
          <p:nvPr/>
        </p:nvSpPr>
        <p:spPr>
          <a:xfrm>
            <a:off x="3159125" y="4768850"/>
            <a:ext cx="5664200" cy="368300"/>
          </a:xfrm>
          <a:prstGeom prst="rect">
            <a:avLst/>
          </a:prstGeom>
          <a:noFill/>
          <a:ln w="9525">
            <a:noFill/>
          </a:ln>
        </p:spPr>
        <p:txBody>
          <a:bodyPr wrap="square" anchor="t">
            <a:spAutoFit/>
          </a:bodyPr>
          <a:p>
            <a:r>
              <a:rPr lang="zh-CN" altLang="en-US" b="1">
                <a:latin typeface="Arial" panose="020B0604020202020204" pitchFamily="34" charset="0"/>
                <a:ea typeface="宋体" panose="02010600030101010101" pitchFamily="2" charset="-122"/>
              </a:rPr>
              <a:t>①194</a:t>
            </a:r>
            <a:r>
              <a:rPr lang="en-US" altLang="zh-CN" b="1">
                <a:latin typeface="Arial" panose="020B0604020202020204" pitchFamily="34" charset="0"/>
                <a:ea typeface="宋体" panose="02010600030101010101" pitchFamily="2" charset="-122"/>
              </a:rPr>
              <a:t>8</a:t>
            </a:r>
            <a:r>
              <a:rPr lang="zh-CN" altLang="en-US" b="1">
                <a:latin typeface="Arial" panose="020B0604020202020204" pitchFamily="34" charset="0"/>
                <a:ea typeface="宋体" panose="02010600030101010101" pitchFamily="2" charset="-122"/>
              </a:rPr>
              <a:t>年</a:t>
            </a:r>
            <a:r>
              <a:rPr lang="en-US" altLang="zh-CN" b="1">
                <a:latin typeface="Arial" panose="020B0604020202020204" pitchFamily="34" charset="0"/>
                <a:ea typeface="宋体" panose="02010600030101010101" pitchFamily="2" charset="-122"/>
              </a:rPr>
              <a:t>11</a:t>
            </a:r>
            <a:r>
              <a:rPr lang="zh-CN" altLang="en-US" b="1">
                <a:latin typeface="Arial" panose="020B0604020202020204" pitchFamily="34" charset="0"/>
                <a:ea typeface="宋体" panose="02010600030101010101" pitchFamily="2" charset="-122"/>
              </a:rPr>
              <a:t>月——194</a:t>
            </a:r>
            <a:r>
              <a:rPr lang="en-US" altLang="zh-CN" b="1">
                <a:latin typeface="Arial" panose="020B0604020202020204" pitchFamily="34" charset="0"/>
                <a:ea typeface="宋体" panose="02010600030101010101" pitchFamily="2" charset="-122"/>
              </a:rPr>
              <a:t>9</a:t>
            </a:r>
            <a:r>
              <a:rPr lang="zh-CN" altLang="en-US" b="1">
                <a:latin typeface="Arial" panose="020B0604020202020204" pitchFamily="34" charset="0"/>
                <a:ea typeface="宋体" panose="02010600030101010101" pitchFamily="2" charset="-122"/>
              </a:rPr>
              <a:t>年</a:t>
            </a:r>
            <a:r>
              <a:rPr lang="en-US" altLang="zh-CN" b="1">
                <a:latin typeface="Arial" panose="020B0604020202020204" pitchFamily="34" charset="0"/>
                <a:ea typeface="宋体" panose="02010600030101010101" pitchFamily="2" charset="-122"/>
              </a:rPr>
              <a:t>1</a:t>
            </a:r>
            <a:r>
              <a:rPr lang="zh-CN" altLang="en-US" b="1">
                <a:latin typeface="Arial" panose="020B0604020202020204" pitchFamily="34" charset="0"/>
                <a:ea typeface="宋体" panose="02010600030101010101" pitchFamily="2" charset="-122"/>
              </a:rPr>
              <a:t>月_________        </a:t>
            </a:r>
            <a:r>
              <a:rPr lang="zh-CN" altLang="en-US" u="sng">
                <a:latin typeface="Arial" panose="020B0604020202020204" pitchFamily="34" charset="0"/>
                <a:ea typeface="宋体" panose="02010600030101010101" pitchFamily="2" charset="-122"/>
              </a:rPr>
              <a:t>        </a:t>
            </a:r>
            <a:r>
              <a:rPr lang="zh-CN" altLang="en-US">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23568" name="文本框 24"/>
          <p:cNvSpPr txBox="1"/>
          <p:nvPr/>
        </p:nvSpPr>
        <p:spPr>
          <a:xfrm>
            <a:off x="3159125" y="5251450"/>
            <a:ext cx="5664200" cy="368300"/>
          </a:xfrm>
          <a:prstGeom prst="rect">
            <a:avLst/>
          </a:prstGeom>
          <a:noFill/>
          <a:ln w="9525">
            <a:noFill/>
          </a:ln>
        </p:spPr>
        <p:txBody>
          <a:bodyPr wrap="square" anchor="t">
            <a:spAutoFit/>
          </a:bodyPr>
          <a:p>
            <a:r>
              <a:rPr lang="zh-CN" altLang="en-US" b="1">
                <a:latin typeface="Arial" panose="020B0604020202020204" pitchFamily="34" charset="0"/>
                <a:ea typeface="宋体" panose="02010600030101010101" pitchFamily="2" charset="-122"/>
              </a:rPr>
              <a:t>①194</a:t>
            </a:r>
            <a:r>
              <a:rPr lang="en-US" altLang="zh-CN" b="1">
                <a:latin typeface="Arial" panose="020B0604020202020204" pitchFamily="34" charset="0"/>
                <a:ea typeface="宋体" panose="02010600030101010101" pitchFamily="2" charset="-122"/>
              </a:rPr>
              <a:t>8</a:t>
            </a:r>
            <a:r>
              <a:rPr lang="zh-CN" altLang="en-US" b="1">
                <a:latin typeface="Arial" panose="020B0604020202020204" pitchFamily="34" charset="0"/>
                <a:ea typeface="宋体" panose="02010600030101010101" pitchFamily="2" charset="-122"/>
              </a:rPr>
              <a:t>年</a:t>
            </a:r>
            <a:r>
              <a:rPr lang="en-US" altLang="zh-CN" b="1">
                <a:latin typeface="Arial" panose="020B0604020202020204" pitchFamily="34" charset="0"/>
                <a:ea typeface="宋体" panose="02010600030101010101" pitchFamily="2" charset="-122"/>
              </a:rPr>
              <a:t>11</a:t>
            </a:r>
            <a:r>
              <a:rPr lang="zh-CN" altLang="en-US" b="1">
                <a:latin typeface="Arial" panose="020B0604020202020204" pitchFamily="34" charset="0"/>
                <a:ea typeface="宋体" panose="02010600030101010101" pitchFamily="2" charset="-122"/>
              </a:rPr>
              <a:t>月——194</a:t>
            </a:r>
            <a:r>
              <a:rPr lang="en-US" altLang="zh-CN" b="1">
                <a:latin typeface="Arial" panose="020B0604020202020204" pitchFamily="34" charset="0"/>
                <a:ea typeface="宋体" panose="02010600030101010101" pitchFamily="2" charset="-122"/>
              </a:rPr>
              <a:t>9</a:t>
            </a:r>
            <a:r>
              <a:rPr lang="zh-CN" altLang="en-US" b="1">
                <a:latin typeface="Arial" panose="020B0604020202020204" pitchFamily="34" charset="0"/>
                <a:ea typeface="宋体" panose="02010600030101010101" pitchFamily="2" charset="-122"/>
              </a:rPr>
              <a:t>年</a:t>
            </a:r>
            <a:r>
              <a:rPr lang="en-US" altLang="zh-CN" b="1">
                <a:latin typeface="Arial" panose="020B0604020202020204" pitchFamily="34" charset="0"/>
                <a:ea typeface="宋体" panose="02010600030101010101" pitchFamily="2" charset="-122"/>
              </a:rPr>
              <a:t>1</a:t>
            </a:r>
            <a:r>
              <a:rPr lang="zh-CN" altLang="en-US" b="1">
                <a:latin typeface="Arial" panose="020B0604020202020204" pitchFamily="34" charset="0"/>
                <a:ea typeface="宋体" panose="02010600030101010101" pitchFamily="2" charset="-122"/>
              </a:rPr>
              <a:t>月_________        </a:t>
            </a:r>
            <a:r>
              <a:rPr lang="zh-CN" altLang="en-US" u="sng">
                <a:latin typeface="Arial" panose="020B0604020202020204" pitchFamily="34" charset="0"/>
                <a:ea typeface="宋体" panose="02010600030101010101" pitchFamily="2" charset="-122"/>
              </a:rPr>
              <a:t>        </a:t>
            </a:r>
            <a:r>
              <a:rPr lang="zh-CN" altLang="en-US">
                <a:latin typeface="Arial" panose="020B0604020202020204" pitchFamily="34" charset="0"/>
                <a:ea typeface="宋体" panose="02010600030101010101" pitchFamily="2" charset="-122"/>
              </a:rPr>
              <a:t>  </a:t>
            </a:r>
            <a:endParaRPr lang="zh-CN" altLang="en-US">
              <a:latin typeface="Arial" panose="020B0604020202020204" pitchFamily="34" charset="0"/>
              <a:ea typeface="宋体" panose="02010600030101010101" pitchFamily="2" charset="-122"/>
            </a:endParaRPr>
          </a:p>
        </p:txBody>
      </p:sp>
      <p:sp>
        <p:nvSpPr>
          <p:cNvPr id="23569" name="文本框 25"/>
          <p:cNvSpPr txBox="1"/>
          <p:nvPr/>
        </p:nvSpPr>
        <p:spPr>
          <a:xfrm>
            <a:off x="1817688" y="4422775"/>
            <a:ext cx="909637" cy="828675"/>
          </a:xfrm>
          <a:prstGeom prst="rect">
            <a:avLst/>
          </a:prstGeom>
          <a:noFill/>
          <a:ln w="9525">
            <a:noFill/>
          </a:ln>
        </p:spPr>
        <p:txBody>
          <a:bodyPr wrap="square" anchor="t">
            <a:spAutoFit/>
          </a:bodyPr>
          <a:p>
            <a:r>
              <a:rPr lang="zh-CN" altLang="en-US" sz="2400" b="1">
                <a:latin typeface="Arial" panose="020B0604020202020204" pitchFamily="34" charset="0"/>
                <a:ea typeface="宋体" panose="02010600030101010101" pitchFamily="2" charset="-122"/>
              </a:rPr>
              <a:t>三大战役</a:t>
            </a:r>
            <a:endParaRPr lang="zh-CN" altLang="en-US" sz="2400" b="1">
              <a:latin typeface="Arial" panose="020B0604020202020204" pitchFamily="34" charset="0"/>
              <a:ea typeface="宋体" panose="02010600030101010101" pitchFamily="2" charset="-122"/>
            </a:endParaRPr>
          </a:p>
        </p:txBody>
      </p:sp>
      <p:sp>
        <p:nvSpPr>
          <p:cNvPr id="27" name="流程图: 摘录 26"/>
          <p:cNvSpPr/>
          <p:nvPr/>
        </p:nvSpPr>
        <p:spPr>
          <a:xfrm rot="10800000">
            <a:off x="1651000" y="6111875"/>
            <a:ext cx="287338" cy="2159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3571" name="文本框 27"/>
          <p:cNvSpPr txBox="1"/>
          <p:nvPr/>
        </p:nvSpPr>
        <p:spPr>
          <a:xfrm>
            <a:off x="560388" y="5743575"/>
            <a:ext cx="908050" cy="952500"/>
          </a:xfrm>
          <a:prstGeom prst="rect">
            <a:avLst/>
          </a:prstGeom>
          <a:noFill/>
          <a:ln w="9525">
            <a:noFill/>
          </a:ln>
        </p:spPr>
        <p:txBody>
          <a:bodyPr wrap="square" anchor="t">
            <a:spAutoFit/>
          </a:bodyPr>
          <a:p>
            <a:r>
              <a:rPr lang="zh-CN" altLang="en-US" sz="2800" b="1">
                <a:latin typeface="Arial" panose="020B0604020202020204" pitchFamily="34" charset="0"/>
                <a:ea typeface="宋体" panose="02010600030101010101" pitchFamily="2" charset="-122"/>
              </a:rPr>
              <a:t>战略决胜</a:t>
            </a:r>
            <a:endParaRPr lang="zh-CN" altLang="en-US" sz="2800" b="1">
              <a:latin typeface="Arial" panose="020B0604020202020204" pitchFamily="34" charset="0"/>
              <a:ea typeface="宋体" panose="02010600030101010101" pitchFamily="2" charset="-122"/>
            </a:endParaRPr>
          </a:p>
        </p:txBody>
      </p:sp>
      <p:sp>
        <p:nvSpPr>
          <p:cNvPr id="23572" name="文本框 28"/>
          <p:cNvSpPr txBox="1"/>
          <p:nvPr/>
        </p:nvSpPr>
        <p:spPr>
          <a:xfrm>
            <a:off x="2308225" y="6111875"/>
            <a:ext cx="5570538" cy="368300"/>
          </a:xfrm>
          <a:prstGeom prst="rect">
            <a:avLst/>
          </a:prstGeom>
          <a:noFill/>
          <a:ln w="9525">
            <a:noFill/>
          </a:ln>
        </p:spPr>
        <p:txBody>
          <a:bodyPr wrap="square" anchor="t">
            <a:spAutoFit/>
          </a:bodyPr>
          <a:p>
            <a:r>
              <a:rPr lang="en-US" altLang="zh-CN" b="1">
                <a:latin typeface="Arial" panose="020B0604020202020204" pitchFamily="34" charset="0"/>
                <a:ea typeface="宋体" panose="02010600030101010101" pitchFamily="2" charset="-122"/>
              </a:rPr>
              <a:t>1949</a:t>
            </a:r>
            <a:r>
              <a:rPr lang="zh-CN" altLang="en-US" b="1">
                <a:latin typeface="Arial" panose="020B0604020202020204" pitchFamily="34" charset="0"/>
                <a:ea typeface="宋体" panose="02010600030101010101" pitchFamily="2" charset="-122"/>
              </a:rPr>
              <a:t>年</a:t>
            </a:r>
            <a:r>
              <a:rPr lang="en-US" altLang="zh-CN" b="1">
                <a:latin typeface="Arial" panose="020B0604020202020204" pitchFamily="34" charset="0"/>
                <a:ea typeface="宋体" panose="02010600030101010101" pitchFamily="2" charset="-122"/>
              </a:rPr>
              <a:t>4</a:t>
            </a:r>
            <a:r>
              <a:rPr lang="zh-CN" altLang="en-US" b="1">
                <a:latin typeface="Arial" panose="020B0604020202020204" pitchFamily="34" charset="0"/>
                <a:ea typeface="宋体" panose="02010600030101010101" pitchFamily="2" charset="-122"/>
              </a:rPr>
              <a:t>月</a:t>
            </a:r>
            <a:r>
              <a:rPr lang="en-US" altLang="zh-CN" b="1">
                <a:latin typeface="Arial" panose="020B0604020202020204" pitchFamily="34" charset="0"/>
                <a:ea typeface="宋体" panose="02010600030101010101" pitchFamily="2" charset="-122"/>
              </a:rPr>
              <a:t>________</a:t>
            </a:r>
            <a:r>
              <a:rPr lang="zh-CN" altLang="en-US" b="1">
                <a:latin typeface="Arial" panose="020B0604020202020204" pitchFamily="34" charset="0"/>
                <a:ea typeface="宋体" panose="02010600030101010101" pitchFamily="2" charset="-122"/>
              </a:rPr>
              <a:t>       结束了国民党在大陆的统治</a:t>
            </a:r>
            <a:endParaRPr lang="zh-CN" altLang="en-US" b="1">
              <a:latin typeface="Arial" panose="020B0604020202020204" pitchFamily="34" charset="0"/>
              <a:ea typeface="宋体" panose="02010600030101010101" pitchFamily="2" charset="-122"/>
            </a:endParaRPr>
          </a:p>
        </p:txBody>
      </p:sp>
      <p:sp>
        <p:nvSpPr>
          <p:cNvPr id="30" name="流程图: 摘录 29"/>
          <p:cNvSpPr/>
          <p:nvPr/>
        </p:nvSpPr>
        <p:spPr>
          <a:xfrm rot="11340000">
            <a:off x="1665288" y="1917700"/>
            <a:ext cx="288925" cy="2159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1" name="流程图: 摘录 30"/>
          <p:cNvSpPr/>
          <p:nvPr/>
        </p:nvSpPr>
        <p:spPr>
          <a:xfrm rot="11340000">
            <a:off x="1635125" y="3321050"/>
            <a:ext cx="288925" cy="2159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2" name="流程图: 摘录 31"/>
          <p:cNvSpPr/>
          <p:nvPr/>
        </p:nvSpPr>
        <p:spPr>
          <a:xfrm rot="11340000">
            <a:off x="1665288" y="4791075"/>
            <a:ext cx="288925" cy="2159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4" name="文本框 33"/>
          <p:cNvSpPr txBox="1"/>
          <p:nvPr/>
        </p:nvSpPr>
        <p:spPr>
          <a:xfrm>
            <a:off x="7072313" y="1498600"/>
            <a:ext cx="1577975" cy="398463"/>
          </a:xfrm>
          <a:prstGeom prst="rect">
            <a:avLst/>
          </a:prstGeom>
          <a:noFill/>
          <a:ln w="9525">
            <a:noFill/>
          </a:ln>
        </p:spPr>
        <p:txBody>
          <a:bodyPr wrap="square" anchor="t">
            <a:spAutoFit/>
          </a:bodyPr>
          <a:p>
            <a:r>
              <a:rPr lang="zh-CN" altLang="en-US" sz="2000" b="1">
                <a:solidFill>
                  <a:srgbClr val="C00000"/>
                </a:solidFill>
                <a:latin typeface="Arial" panose="020B0604020202020204" pitchFamily="34" charset="0"/>
                <a:ea typeface="宋体" panose="02010600030101010101" pitchFamily="2" charset="-122"/>
              </a:rPr>
              <a:t>全面进攻</a:t>
            </a:r>
            <a:endParaRPr lang="zh-CN" altLang="en-US" sz="2000" b="1">
              <a:solidFill>
                <a:srgbClr val="C00000"/>
              </a:solidFill>
              <a:latin typeface="Arial" panose="020B0604020202020204" pitchFamily="34" charset="0"/>
              <a:ea typeface="宋体" panose="02010600030101010101" pitchFamily="2" charset="-122"/>
            </a:endParaRPr>
          </a:p>
        </p:txBody>
      </p:sp>
      <p:sp>
        <p:nvSpPr>
          <p:cNvPr id="35" name="文本框 34"/>
          <p:cNvSpPr txBox="1"/>
          <p:nvPr/>
        </p:nvSpPr>
        <p:spPr>
          <a:xfrm>
            <a:off x="3506788" y="2506663"/>
            <a:ext cx="1577975" cy="398462"/>
          </a:xfrm>
          <a:prstGeom prst="rect">
            <a:avLst/>
          </a:prstGeom>
          <a:noFill/>
          <a:ln w="9525">
            <a:noFill/>
          </a:ln>
        </p:spPr>
        <p:txBody>
          <a:bodyPr wrap="square" anchor="t">
            <a:spAutoFit/>
          </a:bodyPr>
          <a:p>
            <a:r>
              <a:rPr lang="zh-CN" altLang="en-US" sz="2000" b="1">
                <a:solidFill>
                  <a:srgbClr val="C00000"/>
                </a:solidFill>
                <a:latin typeface="Arial" panose="020B0604020202020204" pitchFamily="34" charset="0"/>
                <a:ea typeface="宋体" panose="02010600030101010101" pitchFamily="2" charset="-122"/>
              </a:rPr>
              <a:t>山东解放区</a:t>
            </a:r>
            <a:endParaRPr lang="zh-CN" altLang="en-US" sz="2000" b="1">
              <a:solidFill>
                <a:srgbClr val="C00000"/>
              </a:solidFill>
              <a:latin typeface="Arial" panose="020B0604020202020204" pitchFamily="34" charset="0"/>
              <a:ea typeface="宋体" panose="02010600030101010101" pitchFamily="2" charset="-122"/>
            </a:endParaRPr>
          </a:p>
        </p:txBody>
      </p:sp>
      <p:sp>
        <p:nvSpPr>
          <p:cNvPr id="36" name="文本框 35"/>
          <p:cNvSpPr txBox="1"/>
          <p:nvPr/>
        </p:nvSpPr>
        <p:spPr>
          <a:xfrm>
            <a:off x="4576763" y="3159125"/>
            <a:ext cx="3008312" cy="400050"/>
          </a:xfrm>
          <a:prstGeom prst="rect">
            <a:avLst/>
          </a:prstGeom>
          <a:noFill/>
          <a:ln w="9525">
            <a:noFill/>
          </a:ln>
        </p:spPr>
        <p:txBody>
          <a:bodyPr wrap="square" anchor="t">
            <a:spAutoFit/>
          </a:bodyPr>
          <a:p>
            <a:r>
              <a:rPr lang="zh-CN" altLang="en-US" sz="2000" b="1">
                <a:solidFill>
                  <a:srgbClr val="C00000"/>
                </a:solidFill>
                <a:latin typeface="Arial" panose="020B0604020202020204" pitchFamily="34" charset="0"/>
                <a:ea typeface="宋体" panose="02010600030101010101" pitchFamily="2" charset="-122"/>
              </a:rPr>
              <a:t>刘邓大军千里挺进大别山</a:t>
            </a:r>
            <a:endParaRPr lang="zh-CN" altLang="en-US" sz="2000" b="1">
              <a:solidFill>
                <a:srgbClr val="C00000"/>
              </a:solidFill>
              <a:latin typeface="Arial" panose="020B0604020202020204" pitchFamily="34" charset="0"/>
              <a:ea typeface="宋体" panose="02010600030101010101" pitchFamily="2" charset="-122"/>
            </a:endParaRPr>
          </a:p>
        </p:txBody>
      </p:sp>
      <p:sp>
        <p:nvSpPr>
          <p:cNvPr id="37" name="文本框 36"/>
          <p:cNvSpPr txBox="1"/>
          <p:nvPr/>
        </p:nvSpPr>
        <p:spPr>
          <a:xfrm>
            <a:off x="5868988" y="4022725"/>
            <a:ext cx="1579562" cy="400050"/>
          </a:xfrm>
          <a:prstGeom prst="rect">
            <a:avLst/>
          </a:prstGeom>
          <a:noFill/>
          <a:ln w="9525">
            <a:noFill/>
          </a:ln>
        </p:spPr>
        <p:txBody>
          <a:bodyPr wrap="square" anchor="t">
            <a:spAutoFit/>
          </a:bodyPr>
          <a:p>
            <a:r>
              <a:rPr lang="zh-CN" altLang="en-US" sz="2000" b="1">
                <a:solidFill>
                  <a:srgbClr val="C00000"/>
                </a:solidFill>
                <a:latin typeface="Arial" panose="020B0604020202020204" pitchFamily="34" charset="0"/>
                <a:ea typeface="宋体" panose="02010600030101010101" pitchFamily="2" charset="-122"/>
              </a:rPr>
              <a:t>辽沈战役</a:t>
            </a:r>
            <a:endParaRPr lang="zh-CN" altLang="en-US" sz="2000" b="1">
              <a:solidFill>
                <a:srgbClr val="C00000"/>
              </a:solidFill>
              <a:latin typeface="Arial" panose="020B0604020202020204" pitchFamily="34" charset="0"/>
              <a:ea typeface="宋体" panose="02010600030101010101" pitchFamily="2" charset="-122"/>
            </a:endParaRPr>
          </a:p>
        </p:txBody>
      </p:sp>
      <p:sp>
        <p:nvSpPr>
          <p:cNvPr id="38" name="文本框 37"/>
          <p:cNvSpPr txBox="1"/>
          <p:nvPr/>
        </p:nvSpPr>
        <p:spPr>
          <a:xfrm>
            <a:off x="6489700" y="4638675"/>
            <a:ext cx="1577975" cy="398463"/>
          </a:xfrm>
          <a:prstGeom prst="rect">
            <a:avLst/>
          </a:prstGeom>
          <a:noFill/>
          <a:ln w="9525">
            <a:noFill/>
          </a:ln>
        </p:spPr>
        <p:txBody>
          <a:bodyPr wrap="square" anchor="t">
            <a:spAutoFit/>
          </a:bodyPr>
          <a:p>
            <a:r>
              <a:rPr lang="zh-CN" altLang="en-US" sz="2000" b="1">
                <a:solidFill>
                  <a:srgbClr val="C00000"/>
                </a:solidFill>
                <a:latin typeface="Arial" panose="020B0604020202020204" pitchFamily="34" charset="0"/>
                <a:ea typeface="宋体" panose="02010600030101010101" pitchFamily="2" charset="-122"/>
              </a:rPr>
              <a:t>淮海战役</a:t>
            </a:r>
            <a:endParaRPr lang="zh-CN" altLang="en-US" sz="2000" b="1">
              <a:solidFill>
                <a:srgbClr val="C00000"/>
              </a:solidFill>
              <a:latin typeface="Arial" panose="020B0604020202020204" pitchFamily="34" charset="0"/>
              <a:ea typeface="宋体" panose="02010600030101010101" pitchFamily="2" charset="-122"/>
            </a:endParaRPr>
          </a:p>
        </p:txBody>
      </p:sp>
      <p:sp>
        <p:nvSpPr>
          <p:cNvPr id="39" name="文本框 38"/>
          <p:cNvSpPr txBox="1"/>
          <p:nvPr/>
        </p:nvSpPr>
        <p:spPr>
          <a:xfrm>
            <a:off x="6299200" y="5183188"/>
            <a:ext cx="1579563" cy="398462"/>
          </a:xfrm>
          <a:prstGeom prst="rect">
            <a:avLst/>
          </a:prstGeom>
          <a:noFill/>
          <a:ln w="9525">
            <a:noFill/>
          </a:ln>
        </p:spPr>
        <p:txBody>
          <a:bodyPr wrap="square" anchor="t">
            <a:spAutoFit/>
          </a:bodyPr>
          <a:p>
            <a:r>
              <a:rPr lang="zh-CN" altLang="en-US" sz="2000" b="1">
                <a:solidFill>
                  <a:srgbClr val="C00000"/>
                </a:solidFill>
                <a:latin typeface="Arial" panose="020B0604020202020204" pitchFamily="34" charset="0"/>
                <a:ea typeface="宋体" panose="02010600030101010101" pitchFamily="2" charset="-122"/>
              </a:rPr>
              <a:t>平津战役</a:t>
            </a:r>
            <a:endParaRPr lang="zh-CN" altLang="en-US" sz="2000" b="1">
              <a:solidFill>
                <a:srgbClr val="C00000"/>
              </a:solidFill>
              <a:latin typeface="Arial" panose="020B0604020202020204" pitchFamily="34" charset="0"/>
              <a:ea typeface="宋体" panose="02010600030101010101" pitchFamily="2" charset="-122"/>
            </a:endParaRPr>
          </a:p>
        </p:txBody>
      </p:sp>
      <p:sp>
        <p:nvSpPr>
          <p:cNvPr id="40" name="文本框 39"/>
          <p:cNvSpPr txBox="1"/>
          <p:nvPr/>
        </p:nvSpPr>
        <p:spPr>
          <a:xfrm>
            <a:off x="6907213" y="2108200"/>
            <a:ext cx="1577975" cy="398463"/>
          </a:xfrm>
          <a:prstGeom prst="rect">
            <a:avLst/>
          </a:prstGeom>
          <a:noFill/>
          <a:ln w="9525">
            <a:noFill/>
          </a:ln>
        </p:spPr>
        <p:txBody>
          <a:bodyPr wrap="square" anchor="t">
            <a:spAutoFit/>
          </a:bodyPr>
          <a:p>
            <a:r>
              <a:rPr lang="zh-CN" altLang="en-US" sz="2000" b="1">
                <a:solidFill>
                  <a:srgbClr val="C00000"/>
                </a:solidFill>
                <a:latin typeface="Arial" panose="020B0604020202020204" pitchFamily="34" charset="0"/>
                <a:ea typeface="宋体" panose="02010600030101010101" pitchFamily="2" charset="-122"/>
              </a:rPr>
              <a:t>陕北解放区</a:t>
            </a:r>
            <a:endParaRPr lang="zh-CN" altLang="en-US" sz="2000" b="1">
              <a:solidFill>
                <a:srgbClr val="C00000"/>
              </a:solidFill>
              <a:latin typeface="Arial" panose="020B0604020202020204" pitchFamily="34" charset="0"/>
              <a:ea typeface="宋体" panose="02010600030101010101" pitchFamily="2" charset="-122"/>
            </a:endParaRPr>
          </a:p>
        </p:txBody>
      </p:sp>
      <p:sp>
        <p:nvSpPr>
          <p:cNvPr id="41" name="文本框 40"/>
          <p:cNvSpPr txBox="1"/>
          <p:nvPr/>
        </p:nvSpPr>
        <p:spPr>
          <a:xfrm>
            <a:off x="3506788" y="6081713"/>
            <a:ext cx="1577975" cy="398462"/>
          </a:xfrm>
          <a:prstGeom prst="rect">
            <a:avLst/>
          </a:prstGeom>
          <a:noFill/>
          <a:ln w="9525">
            <a:noFill/>
          </a:ln>
        </p:spPr>
        <p:txBody>
          <a:bodyPr wrap="square" anchor="t">
            <a:spAutoFit/>
          </a:bodyPr>
          <a:p>
            <a:r>
              <a:rPr lang="zh-CN" altLang="en-US" sz="2000" b="1">
                <a:solidFill>
                  <a:srgbClr val="C00000"/>
                </a:solidFill>
                <a:latin typeface="Arial" panose="020B0604020202020204" pitchFamily="34" charset="0"/>
                <a:ea typeface="宋体" panose="02010600030101010101" pitchFamily="2" charset="-122"/>
              </a:rPr>
              <a:t>渡江战役</a:t>
            </a:r>
            <a:endParaRPr lang="zh-CN" altLang="en-US" sz="2000" b="1">
              <a:solidFill>
                <a:srgbClr val="C00000"/>
              </a:solidFill>
              <a:latin typeface="Arial" panose="020B0604020202020204" pitchFamily="34" charset="0"/>
              <a:ea typeface="宋体" panose="02010600030101010101" pitchFamily="2" charset="-122"/>
            </a:endParaRPr>
          </a:p>
        </p:txBody>
      </p:sp>
      <p:sp>
        <p:nvSpPr>
          <p:cNvPr id="33" name="矩形 32"/>
          <p:cNvSpPr/>
          <p:nvPr/>
        </p:nvSpPr>
        <p:spPr>
          <a:xfrm>
            <a:off x="533400" y="2732088"/>
            <a:ext cx="8077200" cy="2138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just" fontAlgn="base">
              <a:buNone/>
            </a:pPr>
            <a:r>
              <a:rPr lang="zh-CN" altLang="zh-CN" sz="3200" b="1" strike="noStrike" noProof="1" dirty="0">
                <a:solidFill>
                  <a:schemeClr val="tx1"/>
                </a:solidFill>
                <a:latin typeface="华文新魏" pitchFamily="2" charset="-122"/>
                <a:ea typeface="华文新魏" pitchFamily="2" charset="-122"/>
                <a:sym typeface="+mn-ea"/>
              </a:rPr>
              <a:t>解放战争胜利的原因：</a:t>
            </a:r>
            <a:endParaRPr lang="zh-CN" altLang="zh-CN" sz="3200" b="1" strike="noStrike" noProof="1" dirty="0">
              <a:solidFill>
                <a:schemeClr val="tx1"/>
              </a:solidFill>
              <a:latin typeface="华文新魏" pitchFamily="2" charset="-122"/>
              <a:ea typeface="华文新魏" pitchFamily="2" charset="-122"/>
            </a:endParaRPr>
          </a:p>
          <a:p>
            <a:pPr marL="0" indent="0" algn="just" fontAlgn="base">
              <a:buNone/>
            </a:pPr>
            <a:r>
              <a:rPr lang="en-US" altLang="zh-CN" sz="3200" b="1" strike="noStrike" noProof="1" dirty="0">
                <a:solidFill>
                  <a:schemeClr val="tx1"/>
                </a:solidFill>
                <a:latin typeface="华文新魏" pitchFamily="2" charset="-122"/>
                <a:ea typeface="华文新魏" pitchFamily="2" charset="-122"/>
                <a:sym typeface="+mn-ea"/>
              </a:rPr>
              <a:t>①</a:t>
            </a:r>
            <a:r>
              <a:rPr lang="zh-CN" altLang="zh-CN" sz="3200" b="1" strike="noStrike" noProof="1" dirty="0">
                <a:solidFill>
                  <a:schemeClr val="tx1"/>
                </a:solidFill>
                <a:latin typeface="华文新魏" pitchFamily="2" charset="-122"/>
                <a:ea typeface="华文新魏" pitchFamily="2" charset="-122"/>
                <a:sym typeface="+mn-ea"/>
              </a:rPr>
              <a:t>中共的正确领导</a:t>
            </a:r>
            <a:r>
              <a:rPr lang="en-US" altLang="zh-CN" sz="3200" b="1" strike="noStrike" noProof="1" dirty="0">
                <a:solidFill>
                  <a:schemeClr val="tx1"/>
                </a:solidFill>
                <a:latin typeface="华文新魏" pitchFamily="2" charset="-122"/>
                <a:ea typeface="华文新魏" pitchFamily="2" charset="-122"/>
                <a:sym typeface="+mn-ea"/>
              </a:rPr>
              <a:t>②</a:t>
            </a:r>
            <a:r>
              <a:rPr lang="zh-CN" altLang="zh-CN" sz="3200" b="1" strike="noStrike" noProof="1" dirty="0">
                <a:solidFill>
                  <a:schemeClr val="tx1"/>
                </a:solidFill>
                <a:latin typeface="华文新魏" pitchFamily="2" charset="-122"/>
                <a:ea typeface="华文新魏" pitchFamily="2" charset="-122"/>
                <a:sym typeface="+mn-ea"/>
              </a:rPr>
              <a:t>人民群众的支持</a:t>
            </a:r>
            <a:endParaRPr lang="zh-CN" altLang="zh-CN" sz="3200" b="1" strike="noStrike" noProof="1" dirty="0">
              <a:solidFill>
                <a:schemeClr val="tx1"/>
              </a:solidFill>
              <a:latin typeface="华文新魏" pitchFamily="2" charset="-122"/>
              <a:ea typeface="华文新魏" pitchFamily="2" charset="-122"/>
              <a:sym typeface="+mn-ea"/>
            </a:endParaRPr>
          </a:p>
          <a:p>
            <a:pPr marL="0" indent="0" algn="just" fontAlgn="base">
              <a:buNone/>
            </a:pPr>
            <a:r>
              <a:rPr lang="en-US" altLang="zh-CN" sz="3200" b="1" strike="noStrike" noProof="1" dirty="0">
                <a:solidFill>
                  <a:schemeClr val="tx1"/>
                </a:solidFill>
                <a:latin typeface="华文新魏" pitchFamily="2" charset="-122"/>
                <a:ea typeface="华文新魏" pitchFamily="2" charset="-122"/>
                <a:sym typeface="+mn-ea"/>
              </a:rPr>
              <a:t>③</a:t>
            </a:r>
            <a:r>
              <a:rPr lang="zh-CN" altLang="zh-CN" sz="3200" b="1" strike="noStrike" noProof="1" dirty="0">
                <a:solidFill>
                  <a:schemeClr val="tx1"/>
                </a:solidFill>
                <a:latin typeface="华文新魏" pitchFamily="2" charset="-122"/>
                <a:ea typeface="华文新魏" pitchFamily="2" charset="-122"/>
                <a:sym typeface="+mn-ea"/>
              </a:rPr>
              <a:t>解放军英勇善战</a:t>
            </a:r>
            <a:r>
              <a:rPr lang="en-US" altLang="zh-CN" sz="3200" b="1" strike="noStrike" noProof="1" dirty="0">
                <a:solidFill>
                  <a:schemeClr val="tx1"/>
                </a:solidFill>
                <a:latin typeface="华文新魏" pitchFamily="2" charset="-122"/>
                <a:ea typeface="华文新魏" pitchFamily="2" charset="-122"/>
                <a:sym typeface="+mn-ea"/>
              </a:rPr>
              <a:t>④</a:t>
            </a:r>
            <a:r>
              <a:rPr lang="zh-CN" altLang="zh-CN" sz="3200" b="1" strike="noStrike" noProof="1" dirty="0">
                <a:solidFill>
                  <a:schemeClr val="tx1"/>
                </a:solidFill>
                <a:latin typeface="华文新魏" pitchFamily="2" charset="-122"/>
                <a:ea typeface="华文新魏" pitchFamily="2" charset="-122"/>
                <a:sym typeface="+mn-ea"/>
              </a:rPr>
              <a:t>反动派不得民心</a:t>
            </a:r>
            <a:endParaRPr lang="zh-CN" altLang="zh-CN" sz="3200" b="1" strike="noStrike" noProof="1" dirty="0">
              <a:solidFill>
                <a:schemeClr val="tx1"/>
              </a:solidFill>
              <a:latin typeface="华文新魏" pitchFamily="2" charset="-122"/>
              <a:ea typeface="华文新魏"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ppt_x</p:attrName>
                                        </p:attrNameLst>
                                      </p:cBhvr>
                                      <p:tavLst>
                                        <p:tav tm="0">
                                          <p:val>
                                            <p:strVal val="#ppt_x"/>
                                          </p:val>
                                        </p:tav>
                                        <p:tav tm="100000">
                                          <p:val>
                                            <p:strVal val="#ppt_x"/>
                                          </p:val>
                                        </p:tav>
                                      </p:tavLst>
                                    </p:anim>
                                    <p:anim calcmode="lin" valueType="num">
                                      <p:cBhvr>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ppt_x</p:attrName>
                                        </p:attrNameLst>
                                      </p:cBhvr>
                                      <p:tavLst>
                                        <p:tav tm="0">
                                          <p:val>
                                            <p:strVal val="#ppt_x"/>
                                          </p:val>
                                        </p:tav>
                                        <p:tav tm="100000">
                                          <p:val>
                                            <p:strVal val="#ppt_x"/>
                                          </p:val>
                                        </p:tav>
                                      </p:tavLst>
                                    </p:anim>
                                    <p:anim calcmode="lin" valueType="num">
                                      <p:cBhvr>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ppt_x</p:attrName>
                                        </p:attrNameLst>
                                      </p:cBhvr>
                                      <p:tavLst>
                                        <p:tav tm="0">
                                          <p:val>
                                            <p:strVal val="#ppt_x"/>
                                          </p:val>
                                        </p:tav>
                                        <p:tav tm="100000">
                                          <p:val>
                                            <p:strVal val="#ppt_x"/>
                                          </p:val>
                                        </p:tav>
                                      </p:tavLst>
                                    </p:anim>
                                    <p:anim calcmode="lin" valueType="num">
                                      <p:cBhvr>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ppt_x</p:attrName>
                                        </p:attrNameLst>
                                      </p:cBhvr>
                                      <p:tavLst>
                                        <p:tav tm="0">
                                          <p:val>
                                            <p:strVal val="#ppt_x"/>
                                          </p:val>
                                        </p:tav>
                                        <p:tav tm="100000">
                                          <p:val>
                                            <p:strVal val="#ppt_x"/>
                                          </p:val>
                                        </p:tav>
                                      </p:tavLst>
                                    </p:anim>
                                    <p:anim calcmode="lin" valueType="num">
                                      <p:cBhvr>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ppt_x</p:attrName>
                                        </p:attrNameLst>
                                      </p:cBhvr>
                                      <p:tavLst>
                                        <p:tav tm="0">
                                          <p:val>
                                            <p:strVal val="#ppt_x"/>
                                          </p:val>
                                        </p:tav>
                                        <p:tav tm="100000">
                                          <p:val>
                                            <p:strVal val="#ppt_x"/>
                                          </p:val>
                                        </p:tav>
                                      </p:tavLst>
                                    </p:anim>
                                    <p:anim calcmode="lin" valueType="num">
                                      <p:cBhvr>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ppt_x</p:attrName>
                                        </p:attrNameLst>
                                      </p:cBhvr>
                                      <p:tavLst>
                                        <p:tav tm="0">
                                          <p:val>
                                            <p:strVal val="#ppt_x"/>
                                          </p:val>
                                        </p:tav>
                                        <p:tav tm="100000">
                                          <p:val>
                                            <p:strVal val="#ppt_x"/>
                                          </p:val>
                                        </p:tav>
                                      </p:tavLst>
                                    </p:anim>
                                    <p:anim calcmode="lin" valueType="num">
                                      <p:cBhvr>
                                        <p:cTn id="5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p:bldP spid="35" grpId="0"/>
      <p:bldP spid="36" grpId="0"/>
      <p:bldP spid="37" grpId="0"/>
      <p:bldP spid="38" grpId="0"/>
      <p:bldP spid="39"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3"/>
          <p:cNvSpPr>
            <a:spLocks noGrp="1"/>
          </p:cNvSpPr>
          <p:nvPr>
            <p:ph idx="1"/>
          </p:nvPr>
        </p:nvSpPr>
        <p:spPr>
          <a:xfrm>
            <a:off x="0" y="584200"/>
            <a:ext cx="9144000" cy="4105275"/>
          </a:xfrm>
        </p:spPr>
        <p:txBody>
          <a:bodyPr wrap="square" lIns="91440" tIns="45720" rIns="91440" bIns="45720" anchor="t"/>
          <a:p>
            <a:pPr>
              <a:buNone/>
            </a:pPr>
            <a:r>
              <a:rPr lang="zh-CN" altLang="en-US" sz="2400" b="1" dirty="0">
                <a:solidFill>
                  <a:srgbClr val="FF0000"/>
                </a:solidFill>
                <a:ea typeface="华文新魏" pitchFamily="2" charset="-122"/>
              </a:rPr>
              <a:t> </a:t>
            </a:r>
            <a:r>
              <a:rPr lang="zh-CN" altLang="zh-CN" b="1" dirty="0">
                <a:solidFill>
                  <a:srgbClr val="FF0000"/>
                </a:solidFill>
                <a:ea typeface="华文新魏" pitchFamily="2" charset="-122"/>
              </a:rPr>
              <a:t>【大展身手】</a:t>
            </a:r>
            <a:endParaRPr lang="en-US" altLang="zh-CN" b="1" dirty="0">
              <a:ea typeface="华文新魏" pitchFamily="2" charset="-122"/>
            </a:endParaRPr>
          </a:p>
          <a:p>
            <a:pPr>
              <a:buNone/>
            </a:pPr>
            <a:r>
              <a:rPr lang="zh-CN" altLang="en-US" b="1" dirty="0">
                <a:latin typeface="华文新魏" pitchFamily="2" charset="-122"/>
                <a:ea typeface="华文新魏" pitchFamily="2" charset="-122"/>
              </a:rPr>
              <a:t> 材料一：在中国新民主主义革命时期，国共两党几度和谈共谋大业，中国共产党的杰出领导人周恩来亲历和谈并起了重要作用。</a:t>
            </a:r>
            <a:r>
              <a:rPr lang="zh-CN" altLang="en-US" sz="3600" b="1" dirty="0">
                <a:latin typeface="华文新魏" pitchFamily="2" charset="-122"/>
                <a:ea typeface="华文新魏" pitchFamily="2" charset="-122"/>
              </a:rPr>
              <a:t>  </a:t>
            </a:r>
            <a:endParaRPr lang="zh-CN" altLang="en-US" sz="3600" b="1" dirty="0">
              <a:latin typeface="华文新魏" pitchFamily="2" charset="-122"/>
              <a:ea typeface="华文新魏" pitchFamily="2" charset="-122"/>
            </a:endParaRPr>
          </a:p>
          <a:p>
            <a:pPr>
              <a:buNone/>
            </a:pPr>
            <a:r>
              <a:rPr lang="zh-CN" altLang="en-US" b="1" dirty="0">
                <a:solidFill>
                  <a:srgbClr val="002060"/>
                </a:solidFill>
                <a:latin typeface="华文新魏" pitchFamily="2" charset="-122"/>
                <a:ea typeface="华文新魏" pitchFamily="2" charset="-122"/>
              </a:rPr>
              <a:t>（</a:t>
            </a:r>
            <a:r>
              <a:rPr lang="en-US" altLang="zh-CN" b="1" dirty="0">
                <a:solidFill>
                  <a:srgbClr val="002060"/>
                </a:solidFill>
                <a:latin typeface="华文新魏" pitchFamily="2" charset="-122"/>
                <a:ea typeface="华文新魏" pitchFamily="2" charset="-122"/>
              </a:rPr>
              <a:t>1</a:t>
            </a:r>
            <a:r>
              <a:rPr lang="zh-CN" altLang="en-US" b="1" dirty="0">
                <a:solidFill>
                  <a:srgbClr val="002060"/>
                </a:solidFill>
                <a:latin typeface="华文新魏" pitchFamily="2" charset="-122"/>
                <a:ea typeface="华文新魏" pitchFamily="2" charset="-122"/>
              </a:rPr>
              <a:t>）</a:t>
            </a:r>
            <a:r>
              <a:rPr lang="en-US" altLang="zh-CN" b="1" dirty="0">
                <a:solidFill>
                  <a:srgbClr val="002060"/>
                </a:solidFill>
                <a:latin typeface="华文新魏" pitchFamily="2" charset="-122"/>
                <a:ea typeface="华文新魏" pitchFamily="2" charset="-122"/>
              </a:rPr>
              <a:t>20</a:t>
            </a:r>
            <a:r>
              <a:rPr lang="zh-CN" altLang="en-US" b="1" dirty="0">
                <a:solidFill>
                  <a:srgbClr val="002060"/>
                </a:solidFill>
                <a:latin typeface="华文新魏" pitchFamily="2" charset="-122"/>
                <a:ea typeface="华文新魏" pitchFamily="2" charset="-122"/>
              </a:rPr>
              <a:t>世纪</a:t>
            </a:r>
            <a:r>
              <a:rPr lang="en-US" altLang="zh-CN" b="1" dirty="0">
                <a:solidFill>
                  <a:srgbClr val="002060"/>
                </a:solidFill>
                <a:latin typeface="华文新魏" pitchFamily="2" charset="-122"/>
                <a:ea typeface="华文新魏" pitchFamily="2" charset="-122"/>
              </a:rPr>
              <a:t>30—40</a:t>
            </a:r>
            <a:r>
              <a:rPr lang="zh-CN" altLang="en-US" b="1" dirty="0">
                <a:solidFill>
                  <a:srgbClr val="002060"/>
                </a:solidFill>
                <a:latin typeface="华文新魏" pitchFamily="2" charset="-122"/>
                <a:ea typeface="华文新魏" pitchFamily="2" charset="-122"/>
              </a:rPr>
              <a:t>年代，周恩来参加了哪两次重要的国共谈判？蒋介石为什么说周恩来是他的部下？周恩来说“红军也可以听蒋先生的指挥”是指哪一历史时期？</a:t>
            </a:r>
            <a:endParaRPr lang="zh-CN" altLang="en-US" b="1" dirty="0">
              <a:solidFill>
                <a:srgbClr val="002060"/>
              </a:solidFill>
              <a:latin typeface="华文新魏" pitchFamily="2" charset="-122"/>
              <a:ea typeface="华文新魏" pitchFamily="2" charset="-122"/>
            </a:endParaRPr>
          </a:p>
          <a:p>
            <a:pPr>
              <a:buNone/>
            </a:pPr>
            <a:endParaRPr lang="zh-CN" altLang="en-US" sz="2800" b="1" dirty="0">
              <a:latin typeface="华文新魏" pitchFamily="2" charset="-122"/>
              <a:ea typeface="华文新魏" pitchFamily="2" charset="-122"/>
            </a:endParaRPr>
          </a:p>
        </p:txBody>
      </p:sp>
      <p:sp>
        <p:nvSpPr>
          <p:cNvPr id="22531" name="文本框 1"/>
          <p:cNvSpPr txBox="1"/>
          <p:nvPr/>
        </p:nvSpPr>
        <p:spPr>
          <a:xfrm>
            <a:off x="225425" y="4721225"/>
            <a:ext cx="4305300" cy="585788"/>
          </a:xfrm>
          <a:prstGeom prst="rect">
            <a:avLst/>
          </a:prstGeom>
          <a:noFill/>
          <a:ln w="9525">
            <a:noFill/>
          </a:ln>
        </p:spPr>
        <p:txBody>
          <a:bodyPr wrap="none" anchor="t">
            <a:spAutoFit/>
          </a:bodyPr>
          <a:p>
            <a:pPr eaLnBrk="0" hangingPunct="0"/>
            <a:r>
              <a:rPr lang="zh-CN" altLang="en-US" sz="3200" b="1" dirty="0">
                <a:solidFill>
                  <a:srgbClr val="FF0000"/>
                </a:solidFill>
                <a:latin typeface="Arial" panose="020B0604020202020204" pitchFamily="34" charset="0"/>
                <a:ea typeface="宋体" panose="02010600030101010101" pitchFamily="2" charset="-122"/>
              </a:rPr>
              <a:t>西安事变和重庆谈判；</a:t>
            </a:r>
            <a:endParaRPr lang="zh-CN" altLang="en-US" sz="3200" b="1" dirty="0">
              <a:solidFill>
                <a:srgbClr val="FF0000"/>
              </a:solidFill>
              <a:latin typeface="Arial" panose="020B0604020202020204" pitchFamily="34" charset="0"/>
              <a:ea typeface="宋体" panose="02010600030101010101" pitchFamily="2" charset="-122"/>
            </a:endParaRPr>
          </a:p>
        </p:txBody>
      </p:sp>
      <p:sp>
        <p:nvSpPr>
          <p:cNvPr id="22532" name="文本框 2"/>
          <p:cNvSpPr txBox="1"/>
          <p:nvPr/>
        </p:nvSpPr>
        <p:spPr>
          <a:xfrm>
            <a:off x="225425" y="5307013"/>
            <a:ext cx="8955088" cy="1076325"/>
          </a:xfrm>
          <a:prstGeom prst="rect">
            <a:avLst/>
          </a:prstGeom>
          <a:noFill/>
          <a:ln w="9525">
            <a:noFill/>
          </a:ln>
        </p:spPr>
        <p:txBody>
          <a:bodyPr anchor="t">
            <a:spAutoFit/>
          </a:bodyPr>
          <a:p>
            <a:pPr eaLnBrk="0" hangingPunct="0"/>
            <a:r>
              <a:rPr lang="zh-CN" altLang="en-US" sz="3200" b="1" dirty="0">
                <a:solidFill>
                  <a:srgbClr val="FF0000"/>
                </a:solidFill>
                <a:latin typeface="Arial" panose="020B0604020202020204" pitchFamily="34" charset="0"/>
                <a:ea typeface="宋体" panose="02010600030101010101" pitchFamily="2" charset="-122"/>
              </a:rPr>
              <a:t>因为在黄埔军校里蒋介石是校长，周恩来曾经</a:t>
            </a:r>
            <a:endParaRPr lang="en-US" altLang="zh-CN" sz="3200" b="1" dirty="0">
              <a:solidFill>
                <a:srgbClr val="FF0000"/>
              </a:solidFill>
              <a:latin typeface="Arial" panose="020B0604020202020204" pitchFamily="34" charset="0"/>
              <a:ea typeface="宋体" panose="02010600030101010101" pitchFamily="2" charset="-122"/>
            </a:endParaRPr>
          </a:p>
          <a:p>
            <a:pPr eaLnBrk="0" hangingPunct="0"/>
            <a:r>
              <a:rPr lang="zh-CN" altLang="en-US" sz="3200" b="1" dirty="0">
                <a:solidFill>
                  <a:srgbClr val="FF0000"/>
                </a:solidFill>
                <a:latin typeface="Arial" panose="020B0604020202020204" pitchFamily="34" charset="0"/>
                <a:ea typeface="宋体" panose="02010600030101010101" pitchFamily="2" charset="-122"/>
              </a:rPr>
              <a:t>是政治部主任；</a:t>
            </a:r>
            <a:endParaRPr lang="zh-CN" altLang="en-US" sz="3200" b="1" dirty="0">
              <a:solidFill>
                <a:srgbClr val="FF0000"/>
              </a:solidFill>
              <a:latin typeface="Arial" panose="020B0604020202020204" pitchFamily="34" charset="0"/>
              <a:ea typeface="宋体" panose="02010600030101010101" pitchFamily="2" charset="-122"/>
            </a:endParaRPr>
          </a:p>
        </p:txBody>
      </p:sp>
      <p:sp>
        <p:nvSpPr>
          <p:cNvPr id="22533" name="文本框 3"/>
          <p:cNvSpPr txBox="1"/>
          <p:nvPr/>
        </p:nvSpPr>
        <p:spPr>
          <a:xfrm>
            <a:off x="225425" y="6273800"/>
            <a:ext cx="7188200" cy="584200"/>
          </a:xfrm>
          <a:prstGeom prst="rect">
            <a:avLst/>
          </a:prstGeom>
          <a:noFill/>
          <a:ln w="9525">
            <a:noFill/>
          </a:ln>
        </p:spPr>
        <p:txBody>
          <a:bodyPr wrap="none" anchor="t">
            <a:spAutoFit/>
          </a:bodyPr>
          <a:p>
            <a:pPr eaLnBrk="0" hangingPunct="0"/>
            <a:r>
              <a:rPr lang="zh-CN" altLang="en-US" sz="3200" b="1" dirty="0">
                <a:solidFill>
                  <a:srgbClr val="FF0000"/>
                </a:solidFill>
                <a:latin typeface="Arial" panose="020B0604020202020204" pitchFamily="34" charset="0"/>
                <a:ea typeface="宋体" panose="02010600030101010101" pitchFamily="2" charset="-122"/>
              </a:rPr>
              <a:t>抗日战争时期或第二次国共合作时期。</a:t>
            </a:r>
            <a:endParaRPr lang="zh-CN" altLang="en-US" sz="3200" b="1" dirty="0">
              <a:solidFill>
                <a:srgbClr val="FF0000"/>
              </a:solidFill>
              <a:latin typeface="Arial" panose="020B0604020202020204" pitchFamily="34" charset="0"/>
              <a:ea typeface="宋体" panose="02010600030101010101" pitchFamily="2" charset="-122"/>
            </a:endParaRPr>
          </a:p>
        </p:txBody>
      </p:sp>
      <p:sp>
        <p:nvSpPr>
          <p:cNvPr id="24581" name="文本框 5121"/>
          <p:cNvSpPr txBox="1"/>
          <p:nvPr/>
        </p:nvSpPr>
        <p:spPr>
          <a:xfrm>
            <a:off x="-261937" y="0"/>
            <a:ext cx="9759950" cy="584200"/>
          </a:xfrm>
          <a:prstGeom prst="rect">
            <a:avLst/>
          </a:prstGeom>
          <a:blipFill rotWithShape="1">
            <a:blip r:embed="rId1"/>
          </a:blipFill>
          <a:ln w="9525">
            <a:noFill/>
          </a:ln>
        </p:spPr>
        <p:txBody>
          <a:bodyPr wrap="square" anchor="t">
            <a:spAutoFit/>
          </a:bodyPr>
          <a:p>
            <a:pPr algn="ctr"/>
            <a:r>
              <a:rPr lang="zh-CN" altLang="en-US" sz="3200" b="1" dirty="0">
                <a:latin typeface="Arial" panose="020B0604020202020204" pitchFamily="34" charset="0"/>
                <a:ea typeface="宋体" panose="02010600030101010101" pitchFamily="2" charset="-122"/>
              </a:rPr>
              <a:t> </a:t>
            </a:r>
            <a:r>
              <a:rPr lang="zh-CN" altLang="en-US" sz="3200" b="1" dirty="0">
                <a:solidFill>
                  <a:schemeClr val="bg1"/>
                </a:solidFill>
                <a:latin typeface="Arial" panose="020B0604020202020204" pitchFamily="34" charset="0"/>
                <a:ea typeface="宋体" panose="02010600030101010101" pitchFamily="2" charset="-122"/>
              </a:rPr>
              <a:t>四 、和谈成空文 相煎何太急 ——解放战争时期</a:t>
            </a:r>
            <a:endParaRPr lang="zh-CN" altLang="en-US" sz="3200" b="1" dirty="0">
              <a:solidFill>
                <a:schemeClr val="bg1"/>
              </a:solidFill>
              <a:latin typeface="Arial" panose="020B0604020202020204" pitchFamily="34" charset="0"/>
              <a:ea typeface="宋体" panose="02010600030101010101" pitchFamily="2"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ppt_x</p:attrName>
                                        </p:attrNameLst>
                                      </p:cBhvr>
                                      <p:tavLst>
                                        <p:tav tm="0">
                                          <p:val>
                                            <p:strVal val="#ppt_x"/>
                                          </p:val>
                                        </p:tav>
                                        <p:tav tm="100000">
                                          <p:val>
                                            <p:strVal val="#ppt_x"/>
                                          </p:val>
                                        </p:tav>
                                      </p:tavLst>
                                    </p:anim>
                                    <p:anim calcmode="lin" valueType="num">
                                      <p:cBhvr>
                                        <p:cTn id="8"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2"/>
                                        </p:tgtEl>
                                        <p:attrNameLst>
                                          <p:attrName>style.visibility</p:attrName>
                                        </p:attrNameLst>
                                      </p:cBhvr>
                                      <p:to>
                                        <p:strVal val="visible"/>
                                      </p:to>
                                    </p:set>
                                    <p:anim calcmode="lin" valueType="num">
                                      <p:cBhvr>
                                        <p:cTn id="13" dur="500" fill="hold"/>
                                        <p:tgtEl>
                                          <p:spTgt spid="22532"/>
                                        </p:tgtEl>
                                        <p:attrNameLst>
                                          <p:attrName>ppt_x</p:attrName>
                                        </p:attrNameLst>
                                      </p:cBhvr>
                                      <p:tavLst>
                                        <p:tav tm="0">
                                          <p:val>
                                            <p:strVal val="#ppt_x"/>
                                          </p:val>
                                        </p:tav>
                                        <p:tav tm="100000">
                                          <p:val>
                                            <p:strVal val="#ppt_x"/>
                                          </p:val>
                                        </p:tav>
                                      </p:tavLst>
                                    </p:anim>
                                    <p:anim calcmode="lin" valueType="num">
                                      <p:cBhvr>
                                        <p:cTn id="14"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533"/>
                                        </p:tgtEl>
                                        <p:attrNameLst>
                                          <p:attrName>style.visibility</p:attrName>
                                        </p:attrNameLst>
                                      </p:cBhvr>
                                      <p:to>
                                        <p:strVal val="visible"/>
                                      </p:to>
                                    </p:set>
                                    <p:animEffect transition="in" filter="fade">
                                      <p:cBhvr>
                                        <p:cTn id="19" dur="1000"/>
                                        <p:tgtEl>
                                          <p:spTgt spid="22533"/>
                                        </p:tgtEl>
                                      </p:cBhvr>
                                    </p:animEffect>
                                    <p:anim calcmode="lin" valueType="num">
                                      <p:cBhvr>
                                        <p:cTn id="20" dur="1000" fill="hold"/>
                                        <p:tgtEl>
                                          <p:spTgt spid="22533"/>
                                        </p:tgtEl>
                                        <p:attrNameLst>
                                          <p:attrName>ppt_x</p:attrName>
                                        </p:attrNameLst>
                                      </p:cBhvr>
                                      <p:tavLst>
                                        <p:tav tm="0">
                                          <p:val>
                                            <p:strVal val="#ppt_x"/>
                                          </p:val>
                                        </p:tav>
                                        <p:tav tm="100000">
                                          <p:val>
                                            <p:strVal val="#ppt_x"/>
                                          </p:val>
                                        </p:tav>
                                      </p:tavLst>
                                    </p:anim>
                                    <p:anim calcmode="lin" valueType="num">
                                      <p:cBhvr>
                                        <p:cTn id="21" dur="1000" fill="hold"/>
                                        <p:tgtEl>
                                          <p:spTgt spid="225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P spid="225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a:xfrm>
            <a:off x="-1643062" y="1195388"/>
            <a:ext cx="5759450" cy="333375"/>
          </a:xfrm>
        </p:spPr>
        <p:txBody>
          <a:bodyPr wrap="square" lIns="91440" tIns="45720" rIns="91440" bIns="45720" anchor="ctr"/>
          <a:p>
            <a:r>
              <a:rPr lang="zh-CN" altLang="zh-CN" sz="3600" b="1" dirty="0">
                <a:solidFill>
                  <a:srgbClr val="FF0000"/>
                </a:solidFill>
                <a:ea typeface="华文新魏" pitchFamily="2" charset="-122"/>
              </a:rPr>
              <a:t>【大展身手】</a:t>
            </a:r>
            <a:br>
              <a:rPr lang="en-US" altLang="zh-CN" sz="3600" b="1" dirty="0">
                <a:ea typeface="华文新魏" pitchFamily="2" charset="-122"/>
              </a:rPr>
            </a:br>
            <a:endParaRPr lang="zh-CN" altLang="en-US" dirty="0"/>
          </a:p>
        </p:txBody>
      </p:sp>
      <p:sp>
        <p:nvSpPr>
          <p:cNvPr id="25602" name="文本框 99"/>
          <p:cNvSpPr txBox="1"/>
          <p:nvPr/>
        </p:nvSpPr>
        <p:spPr>
          <a:xfrm>
            <a:off x="0" y="1338263"/>
            <a:ext cx="8634413" cy="4892675"/>
          </a:xfrm>
          <a:prstGeom prst="rect">
            <a:avLst/>
          </a:prstGeom>
          <a:noFill/>
          <a:ln w="9525">
            <a:noFill/>
          </a:ln>
        </p:spPr>
        <p:txBody>
          <a:bodyPr wrap="square" anchor="t">
            <a:spAutoFit/>
          </a:bodyPr>
          <a:p>
            <a:pPr indent="266700"/>
            <a:r>
              <a:rPr lang="zh-CN" altLang="zh-CN" sz="2400" b="1">
                <a:latin typeface="Times New Roman" panose="02020603050405020304" pitchFamily="18" charset="0"/>
                <a:ea typeface="宋体" panose="02010600030101010101" pitchFamily="2" charset="-122"/>
              </a:rPr>
              <a:t>材料二      电影《决胜时刻》聚焦了中华人民共和国成立前夕的照情岁月。影片以</a:t>
            </a:r>
            <a:r>
              <a:rPr lang="en-US" altLang="zh-CN" sz="2400" b="1">
                <a:latin typeface="Times New Roman" panose="02020603050405020304" pitchFamily="18" charset="0"/>
                <a:ea typeface="宋体" panose="02010600030101010101" pitchFamily="2" charset="-122"/>
              </a:rPr>
              <a:t>1949</a:t>
            </a:r>
            <a:r>
              <a:rPr lang="zh-CN" altLang="zh-CN" sz="2400" b="1">
                <a:latin typeface="Times New Roman" panose="02020603050405020304" pitchFamily="18" charset="0"/>
                <a:ea typeface="宋体" panose="02010600030101010101" pitchFamily="2" charset="-122"/>
              </a:rPr>
              <a:t>年毛泽东等党中央领导进驻北京春山后的活动为主线，讲述：这一年春天，毛泽东等中其中央领导人踏上了“进京赶考路”，翻开了中华民族历史的新篇章；这一年，国共和谈破裂。中国人民解放军渡过长江。迎来解放的曙光；也在这一年，共产党人齐心协力，负重前行，架构起新中国的四梁八柱，举办开国大典，宣告中国人民从此站起来了！</a:t>
            </a:r>
            <a:endParaRPr lang="zh-CN" altLang="zh-CN" sz="2400">
              <a:latin typeface="Times New Roman" panose="02020603050405020304" pitchFamily="18" charset="0"/>
              <a:ea typeface="宋体" panose="02010600030101010101" pitchFamily="2" charset="-122"/>
            </a:endParaRPr>
          </a:p>
          <a:p>
            <a:pPr indent="266700"/>
            <a:r>
              <a:rPr lang="zh-CN" altLang="zh-CN" sz="2400" b="1">
                <a:latin typeface="Times New Roman" panose="02020603050405020304" pitchFamily="18" charset="0"/>
                <a:ea typeface="宋体" panose="02010600030101010101" pitchFamily="2" charset="-122"/>
              </a:rPr>
              <a:t>（2）联系所学知识，回答：在踏上“进京赶考路”之前，中共中央在河北西柏坡召开的七届二中全会上，确定党的工作重心要完成怎样的转移？</a:t>
            </a:r>
            <a:endParaRPr lang="zh-CN" altLang="zh-CN" sz="2400" b="1">
              <a:latin typeface="Times New Roman" panose="02020603050405020304" pitchFamily="18" charset="0"/>
              <a:ea typeface="宋体" panose="02010600030101010101" pitchFamily="2" charset="-122"/>
            </a:endParaRPr>
          </a:p>
          <a:p>
            <a:pPr indent="266700"/>
            <a:endParaRPr lang="zh-CN" altLang="zh-CN" sz="2400" b="1">
              <a:latin typeface="Times New Roman" panose="02020603050405020304" pitchFamily="18" charset="0"/>
              <a:ea typeface="宋体" panose="02010600030101010101" pitchFamily="2" charset="-122"/>
            </a:endParaRPr>
          </a:p>
          <a:p>
            <a:pPr indent="266700"/>
            <a:r>
              <a:rPr lang="zh-CN" altLang="zh-CN" sz="2400" b="1">
                <a:latin typeface="Times New Roman" panose="02020603050405020304" pitchFamily="18" charset="0"/>
                <a:ea typeface="宋体" panose="02010600030101010101" pitchFamily="2" charset="-122"/>
              </a:rPr>
              <a:t>（3）为什么说“中国人民解放军渡过长江，迎来解放的曙光”？</a:t>
            </a:r>
            <a:endParaRPr lang="zh-CN" altLang="zh-CN" sz="2400" b="1">
              <a:latin typeface="Times New Roman" panose="02020603050405020304" pitchFamily="18" charset="0"/>
              <a:ea typeface="宋体" panose="02010600030101010101" pitchFamily="2" charset="-122"/>
            </a:endParaRPr>
          </a:p>
        </p:txBody>
      </p:sp>
      <p:sp>
        <p:nvSpPr>
          <p:cNvPr id="25603" name="文本框 5121"/>
          <p:cNvSpPr txBox="1"/>
          <p:nvPr/>
        </p:nvSpPr>
        <p:spPr>
          <a:xfrm>
            <a:off x="-307975" y="0"/>
            <a:ext cx="9759950" cy="584200"/>
          </a:xfrm>
          <a:prstGeom prst="rect">
            <a:avLst/>
          </a:prstGeom>
          <a:blipFill rotWithShape="1">
            <a:blip r:embed="rId1"/>
          </a:blipFill>
          <a:ln w="9525">
            <a:noFill/>
          </a:ln>
        </p:spPr>
        <p:txBody>
          <a:bodyPr wrap="square" anchor="t">
            <a:spAutoFit/>
          </a:bodyPr>
          <a:p>
            <a:pPr algn="ctr"/>
            <a:r>
              <a:rPr lang="zh-CN" altLang="en-US" sz="3200" b="1" dirty="0">
                <a:latin typeface="Arial" panose="020B0604020202020204" pitchFamily="34" charset="0"/>
                <a:ea typeface="宋体" panose="02010600030101010101" pitchFamily="2" charset="-122"/>
              </a:rPr>
              <a:t> </a:t>
            </a:r>
            <a:r>
              <a:rPr lang="zh-CN" altLang="en-US" sz="3200" b="1" dirty="0">
                <a:solidFill>
                  <a:schemeClr val="bg1"/>
                </a:solidFill>
                <a:latin typeface="Arial" panose="020B0604020202020204" pitchFamily="34" charset="0"/>
                <a:ea typeface="宋体" panose="02010600030101010101" pitchFamily="2" charset="-122"/>
              </a:rPr>
              <a:t>四 、和谈成空文 相煎何太急 ——解放战争时期</a:t>
            </a:r>
            <a:endParaRPr lang="zh-CN" altLang="en-US" sz="3200" b="1" dirty="0">
              <a:solidFill>
                <a:schemeClr val="bg1"/>
              </a:solidFill>
              <a:latin typeface="Arial" panose="020B0604020202020204" pitchFamily="34" charset="0"/>
              <a:ea typeface="宋体" panose="02010600030101010101" pitchFamily="2" charset="-122"/>
            </a:endParaRPr>
          </a:p>
        </p:txBody>
      </p:sp>
      <p:sp>
        <p:nvSpPr>
          <p:cNvPr id="2" name="文本框 1"/>
          <p:cNvSpPr txBox="1"/>
          <p:nvPr/>
        </p:nvSpPr>
        <p:spPr>
          <a:xfrm>
            <a:off x="3517900" y="4822825"/>
            <a:ext cx="4379913" cy="460375"/>
          </a:xfrm>
          <a:prstGeom prst="rect">
            <a:avLst/>
          </a:prstGeom>
          <a:noFill/>
          <a:ln w="9525">
            <a:noFill/>
          </a:ln>
        </p:spPr>
        <p:txBody>
          <a:bodyPr wrap="square" anchor="t">
            <a:spAutoFit/>
          </a:bodyPr>
          <a:p>
            <a:r>
              <a:rPr lang="zh-CN" altLang="en-US" sz="2400" b="1">
                <a:solidFill>
                  <a:srgbClr val="C00000"/>
                </a:solidFill>
                <a:latin typeface="Arial" panose="020B0604020202020204" pitchFamily="34" charset="0"/>
                <a:ea typeface="宋体" panose="02010600030101010101" pitchFamily="2" charset="-122"/>
              </a:rPr>
              <a:t>党的工作重心由乡村转向城市</a:t>
            </a:r>
            <a:endParaRPr lang="zh-CN" altLang="en-US" sz="2400" b="1">
              <a:solidFill>
                <a:srgbClr val="C00000"/>
              </a:solidFill>
              <a:latin typeface="Arial" panose="020B0604020202020204" pitchFamily="34" charset="0"/>
              <a:ea typeface="宋体" panose="02010600030101010101" pitchFamily="2" charset="-122"/>
            </a:endParaRPr>
          </a:p>
        </p:txBody>
      </p:sp>
      <p:sp>
        <p:nvSpPr>
          <p:cNvPr id="3" name="文本框 2"/>
          <p:cNvSpPr txBox="1"/>
          <p:nvPr/>
        </p:nvSpPr>
        <p:spPr>
          <a:xfrm>
            <a:off x="1193800" y="5770563"/>
            <a:ext cx="7615238" cy="830262"/>
          </a:xfrm>
          <a:prstGeom prst="rect">
            <a:avLst/>
          </a:prstGeom>
          <a:noFill/>
          <a:ln w="9525">
            <a:noFill/>
          </a:ln>
        </p:spPr>
        <p:txBody>
          <a:bodyPr wrap="square" anchor="t">
            <a:spAutoFit/>
          </a:bodyPr>
          <a:p>
            <a:r>
              <a:rPr lang="zh-CN" altLang="en-US" sz="2400" b="1">
                <a:solidFill>
                  <a:srgbClr val="C00000"/>
                </a:solidFill>
                <a:latin typeface="Arial" panose="020B0604020202020204" pitchFamily="34" charset="0"/>
                <a:ea typeface="宋体" panose="02010600030101010101" pitchFamily="2" charset="-122"/>
              </a:rPr>
              <a:t>人民解放军渡江作战，占领南京，结束了国民党在大陆的统治</a:t>
            </a:r>
            <a:endParaRPr lang="zh-CN" altLang="en-US" sz="2400" b="1">
              <a:solidFill>
                <a:srgbClr val="C00000"/>
              </a:solidFill>
              <a:latin typeface="Arial" panose="020B0604020202020204" pitchFamily="34" charset="0"/>
              <a:ea typeface="宋体" panose="02010600030101010101" pitchFamily="2"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WordArt 8" descr="line2-3"/>
          <p:cNvSpPr>
            <a:spLocks noTextEdit="1"/>
          </p:cNvSpPr>
          <p:nvPr/>
        </p:nvSpPr>
        <p:spPr>
          <a:xfrm>
            <a:off x="609600" y="446088"/>
            <a:ext cx="3429000" cy="685800"/>
          </a:xfrm>
          <a:prstGeom prst="rect">
            <a:avLst/>
          </a:prstGeom>
        </p:spPr>
        <p:txBody>
          <a:bodyPr wrap="none" fromWordArt="1">
            <a:prstTxWarp prst="textPlain">
              <a:avLst>
                <a:gd name="adj" fmla="val 50000"/>
              </a:avLst>
            </a:prstTxWarp>
            <a:normAutofit/>
          </a:bodyPr>
          <a:p>
            <a:pPr algn="ctr"/>
            <a:r>
              <a:rPr lang="zh-CN" altLang="en-US" sz="3600" b="1">
                <a:ln w="9525" cap="flat" cmpd="sng">
                  <a:solidFill>
                    <a:srgbClr val="FFFF99"/>
                  </a:solidFill>
                  <a:prstDash val="solid"/>
                  <a:round/>
                  <a:headEnd type="none" w="med" len="med"/>
                  <a:tailEnd type="none" w="med" len="med"/>
                </a:ln>
                <a:blipFill rotWithShape="1">
                  <a:blip r:embed="rId1"/>
                  <a:stretch>
                    <a:fillRect/>
                  </a:stretch>
                </a:blipFill>
                <a:effectLst>
                  <a:outerShdw dist="35921" dir="2699999" algn="ctr" rotWithShape="0">
                    <a:srgbClr val="808080">
                      <a:alpha val="79999"/>
                    </a:srgbClr>
                  </a:outerShdw>
                </a:effectLst>
                <a:latin typeface="隶书" charset="0"/>
                <a:ea typeface="隶书" charset="0"/>
              </a:rPr>
              <a:t>展望国共关系</a:t>
            </a:r>
            <a:endParaRPr lang="zh-CN" altLang="en-US" sz="3600" b="1">
              <a:ln w="9525" cap="flat" cmpd="sng">
                <a:solidFill>
                  <a:srgbClr val="FFFF99"/>
                </a:solidFill>
                <a:prstDash val="solid"/>
                <a:round/>
                <a:headEnd type="none" w="med" len="med"/>
                <a:tailEnd type="none" w="med" len="med"/>
              </a:ln>
              <a:blipFill rotWithShape="1">
                <a:blip r:embed="rId1"/>
                <a:stretch>
                  <a:fillRect/>
                </a:stretch>
              </a:blipFill>
              <a:effectLst>
                <a:outerShdw dist="35921" dir="2699999" algn="ctr" rotWithShape="0">
                  <a:srgbClr val="808080">
                    <a:alpha val="79999"/>
                  </a:srgbClr>
                </a:outerShdw>
              </a:effectLst>
              <a:latin typeface="隶书" charset="0"/>
              <a:ea typeface="隶书" charset="0"/>
            </a:endParaRPr>
          </a:p>
        </p:txBody>
      </p:sp>
      <p:pic>
        <p:nvPicPr>
          <p:cNvPr id="26626" name="图片 55302" descr="3411918c2f4369ad193bc87de32f92d3"/>
          <p:cNvPicPr>
            <a:picLocks noChangeAspect="1"/>
          </p:cNvPicPr>
          <p:nvPr/>
        </p:nvPicPr>
        <p:blipFill>
          <a:blip r:embed="rId2"/>
          <a:stretch>
            <a:fillRect/>
          </a:stretch>
        </p:blipFill>
        <p:spPr>
          <a:xfrm>
            <a:off x="457200" y="1630363"/>
            <a:ext cx="3733800" cy="2971800"/>
          </a:xfrm>
          <a:prstGeom prst="rect">
            <a:avLst/>
          </a:prstGeom>
          <a:noFill/>
          <a:ln w="28575" cap="flat" cmpd="sng">
            <a:solidFill>
              <a:srgbClr val="000000"/>
            </a:solidFill>
            <a:prstDash val="solid"/>
            <a:miter/>
            <a:headEnd type="none" w="med" len="med"/>
            <a:tailEnd type="none" w="med" len="med"/>
          </a:ln>
        </p:spPr>
      </p:pic>
      <p:pic>
        <p:nvPicPr>
          <p:cNvPr id="26627" name="图片 55303" descr="W020130225583406958023"/>
          <p:cNvPicPr>
            <a:picLocks noChangeAspect="1"/>
          </p:cNvPicPr>
          <p:nvPr/>
        </p:nvPicPr>
        <p:blipFill>
          <a:blip r:embed="rId3"/>
          <a:stretch>
            <a:fillRect/>
          </a:stretch>
        </p:blipFill>
        <p:spPr>
          <a:xfrm>
            <a:off x="4191000" y="1630363"/>
            <a:ext cx="3733800" cy="2971800"/>
          </a:xfrm>
          <a:prstGeom prst="rect">
            <a:avLst/>
          </a:prstGeom>
          <a:noFill/>
          <a:ln w="28575" cap="flat" cmpd="sng">
            <a:solidFill>
              <a:srgbClr val="000000"/>
            </a:solidFill>
            <a:prstDash val="solid"/>
            <a:miter/>
            <a:headEnd type="none" w="med" len="med"/>
            <a:tailEnd type="none" w="med" len="med"/>
          </a:ln>
        </p:spPr>
      </p:pic>
      <p:sp>
        <p:nvSpPr>
          <p:cNvPr id="40961" name="Text Box 3"/>
          <p:cNvSpPr txBox="1"/>
          <p:nvPr/>
        </p:nvSpPr>
        <p:spPr>
          <a:xfrm>
            <a:off x="223838" y="4759325"/>
            <a:ext cx="7924800" cy="1814513"/>
          </a:xfrm>
          <a:prstGeom prst="rect">
            <a:avLst/>
          </a:prstGeom>
          <a:noFill/>
          <a:ln w="9525">
            <a:noFill/>
          </a:ln>
        </p:spPr>
        <p:txBody>
          <a:bodyPr wrap="square" anchor="t">
            <a:spAutoFit/>
          </a:bodyPr>
          <a:p>
            <a:r>
              <a:rPr lang="zh-CN" altLang="en-US" sz="2800" b="1" dirty="0">
                <a:solidFill>
                  <a:srgbClr val="FF0000"/>
                </a:solidFill>
                <a:latin typeface="黑体" panose="02010609060101010101" charset="-122"/>
                <a:ea typeface="黑体" panose="02010609060101010101" charset="-122"/>
              </a:rPr>
              <a:t>（五 ）  但是兄弟不和鹬蚌相争</a:t>
            </a:r>
            <a:endParaRPr lang="zh-CN" altLang="en-US" sz="2800" b="1" dirty="0">
              <a:solidFill>
                <a:srgbClr val="FF0000"/>
              </a:solidFill>
              <a:latin typeface="黑体" panose="02010609060101010101" charset="-122"/>
              <a:ea typeface="黑体" panose="02010609060101010101" charset="-122"/>
            </a:endParaRPr>
          </a:p>
          <a:p>
            <a:r>
              <a:rPr lang="zh-CN" altLang="en-US" sz="2800" b="1" dirty="0">
                <a:solidFill>
                  <a:srgbClr val="FF0000"/>
                </a:solidFill>
                <a:latin typeface="黑体" panose="02010609060101010101" charset="-122"/>
                <a:ea typeface="黑体" panose="02010609060101010101" charset="-122"/>
              </a:rPr>
              <a:t>         渔利的总是</a:t>
            </a:r>
            <a:r>
              <a:rPr lang="zh-CN" altLang="en-US" sz="2800" b="1" u="sng" dirty="0">
                <a:solidFill>
                  <a:srgbClr val="FF0000"/>
                </a:solidFill>
                <a:latin typeface="黑体" panose="02010609060101010101" charset="-122"/>
                <a:ea typeface="黑体" panose="02010609060101010101" charset="-122"/>
              </a:rPr>
              <a:t>门外的豺狼</a:t>
            </a:r>
            <a:endParaRPr lang="zh-CN" altLang="en-US" sz="2800" b="1" u="sng" dirty="0">
              <a:solidFill>
                <a:srgbClr val="FF0000"/>
              </a:solidFill>
              <a:latin typeface="黑体" panose="02010609060101010101" charset="-122"/>
              <a:ea typeface="黑体" panose="02010609060101010101" charset="-122"/>
            </a:endParaRPr>
          </a:p>
          <a:p>
            <a:r>
              <a:rPr lang="zh-CN" altLang="en-US" sz="2800" b="1" dirty="0">
                <a:solidFill>
                  <a:srgbClr val="FF0000"/>
                </a:solidFill>
                <a:latin typeface="黑体" panose="02010609060101010101" charset="-122"/>
                <a:ea typeface="黑体" panose="02010609060101010101" charset="-122"/>
              </a:rPr>
              <a:t>         要想在外族人面前真正地昂起头颅</a:t>
            </a:r>
            <a:endParaRPr lang="zh-CN" altLang="en-US" sz="2800" b="1" dirty="0">
              <a:solidFill>
                <a:srgbClr val="FF0000"/>
              </a:solidFill>
              <a:latin typeface="黑体" panose="02010609060101010101" charset="-122"/>
              <a:ea typeface="黑体" panose="02010609060101010101" charset="-122"/>
            </a:endParaRPr>
          </a:p>
          <a:p>
            <a:r>
              <a:rPr lang="zh-CN" altLang="en-US" sz="2800" b="1" dirty="0">
                <a:solidFill>
                  <a:srgbClr val="FF0000"/>
                </a:solidFill>
                <a:latin typeface="黑体" panose="02010609060101010101" charset="-122"/>
                <a:ea typeface="黑体" panose="02010609060101010101" charset="-122"/>
              </a:rPr>
              <a:t>         还需要你我兄弟联手  实现紫气东来</a:t>
            </a:r>
            <a:r>
              <a:rPr lang="zh-CN" altLang="en-US" sz="2800" dirty="0">
                <a:solidFill>
                  <a:srgbClr val="FF0000"/>
                </a:solidFill>
                <a:latin typeface="黑体" panose="02010609060101010101" charset="-122"/>
                <a:ea typeface="黑体" panose="02010609060101010101" charset="-122"/>
              </a:rPr>
              <a:t> </a:t>
            </a:r>
            <a:endParaRPr lang="zh-CN" altLang="en-US" sz="2800" dirty="0">
              <a:solidFill>
                <a:srgbClr val="FF0000"/>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box(in)">
                                      <p:cBhvr>
                                        <p:cTn id="7" dur="2000"/>
                                        <p:tgtEl>
                                          <p:spTgt spid="4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2"/>
          <p:cNvSpPr>
            <a:spLocks noChangeArrowheads="1"/>
          </p:cNvSpPr>
          <p:nvPr/>
        </p:nvSpPr>
        <p:spPr bwMode="auto">
          <a:xfrm>
            <a:off x="448310" y="688975"/>
            <a:ext cx="7908925" cy="644525"/>
          </a:xfrm>
          <a:prstGeom prst="rect">
            <a:avLst/>
          </a:prstGeom>
          <a:noFill/>
          <a:ln w="9525">
            <a:noFill/>
            <a:miter lim="800000"/>
          </a:ln>
          <a:effectLst>
            <a:outerShdw dist="17961" dir="2700000" algn="ctr" rotWithShape="0">
              <a:schemeClr val="tx1"/>
            </a:outerShdw>
          </a:effectLst>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600" b="1" strike="noStrike" noProof="1" dirty="0">
                <a:latin typeface="Arial" panose="020B0604020202020204" pitchFamily="34" charset="0"/>
                <a:ea typeface="宋体" panose="02010600030101010101" pitchFamily="2" charset="-122"/>
                <a:cs typeface="+mn-cs"/>
                <a:sym typeface="+mn-ea"/>
              </a:rPr>
              <a:t>你认为影响国共关系的因素有哪些？</a:t>
            </a: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0115" name="Text Box 3"/>
          <p:cNvSpPr txBox="1"/>
          <p:nvPr/>
        </p:nvSpPr>
        <p:spPr>
          <a:xfrm>
            <a:off x="448310" y="2040255"/>
            <a:ext cx="8216900" cy="4614863"/>
          </a:xfrm>
          <a:prstGeom prst="rect">
            <a:avLst/>
          </a:prstGeom>
          <a:solidFill>
            <a:schemeClr val="bg1"/>
          </a:solidFill>
          <a:ln w="9525">
            <a:noFill/>
          </a:ln>
        </p:spPr>
        <p:txBody>
          <a:bodyPr wrap="square" anchor="t">
            <a:spAutoFit/>
          </a:bodyPr>
          <a:p>
            <a:pPr>
              <a:spcBef>
                <a:spcPct val="50000"/>
              </a:spcBef>
            </a:pPr>
            <a:r>
              <a:rPr lang="zh-CN" altLang="en-US" sz="2800" b="1" dirty="0">
                <a:solidFill>
                  <a:srgbClr val="FF0000"/>
                </a:solidFill>
                <a:latin typeface="Arial" panose="020B0604020202020204" pitchFamily="34" charset="0"/>
                <a:ea typeface="宋体" panose="02010600030101010101" pitchFamily="2" charset="-122"/>
              </a:rPr>
              <a:t>①两党的阶级性质不同。</a:t>
            </a:r>
            <a:r>
              <a:rPr lang="zh-CN" altLang="en-US" sz="2800" b="1" dirty="0">
                <a:latin typeface="Arial" panose="020B0604020202020204" pitchFamily="34" charset="0"/>
                <a:ea typeface="宋体" panose="02010600030101010101" pitchFamily="2" charset="-122"/>
              </a:rPr>
              <a:t>国民党维护资产阶级、地主阶级利益，是统治阶级的代表；中共代表广大人民群众的利益，是被统治阶级的代表。阶级性质的不同，是国共关系矛盾、斗争直到分裂的根本原因。 </a:t>
            </a:r>
            <a:br>
              <a:rPr lang="zh-CN" altLang="en-US" sz="2800" b="1" dirty="0">
                <a:latin typeface="Arial" panose="020B0604020202020204" pitchFamily="34" charset="0"/>
                <a:ea typeface="宋体" panose="02010600030101010101" pitchFamily="2" charset="-122"/>
              </a:rPr>
            </a:br>
            <a:r>
              <a:rPr lang="zh-CN" altLang="en-US" sz="2800" b="1" dirty="0">
                <a:solidFill>
                  <a:srgbClr val="FF0000"/>
                </a:solidFill>
                <a:latin typeface="Arial" panose="020B0604020202020204" pitchFamily="34" charset="0"/>
                <a:ea typeface="宋体" panose="02010600030101010101" pitchFamily="2" charset="-122"/>
              </a:rPr>
              <a:t>②社会主要矛盾的变化。</a:t>
            </a:r>
            <a:r>
              <a:rPr lang="zh-CN" altLang="en-US" sz="2800" b="1" dirty="0">
                <a:latin typeface="Arial" panose="020B0604020202020204" pitchFamily="34" charset="0"/>
                <a:ea typeface="宋体" panose="02010600030101010101" pitchFamily="2" charset="-122"/>
              </a:rPr>
              <a:t>当民族矛盾上升为主要矛盾时，两党就有从结束对抗走向合作的可能。 </a:t>
            </a:r>
            <a:endParaRPr lang="zh-CN" altLang="en-US" sz="2800" b="1" dirty="0">
              <a:latin typeface="Arial" panose="020B0604020202020204" pitchFamily="34" charset="0"/>
              <a:ea typeface="宋体" panose="02010600030101010101" pitchFamily="2" charset="-122"/>
            </a:endParaRPr>
          </a:p>
          <a:p>
            <a:pPr>
              <a:spcBef>
                <a:spcPct val="50000"/>
              </a:spcBef>
            </a:pPr>
            <a:r>
              <a:rPr lang="zh-CN" altLang="en-US" sz="2800" b="1" dirty="0">
                <a:solidFill>
                  <a:srgbClr val="FF0000"/>
                </a:solidFill>
                <a:latin typeface="Arial" panose="020B0604020202020204" pitchFamily="34" charset="0"/>
                <a:ea typeface="宋体" panose="02010600030101010101" pitchFamily="2" charset="-122"/>
              </a:rPr>
              <a:t>③国际政治势力的态度和国际环境的影响。</a:t>
            </a:r>
            <a:r>
              <a:rPr lang="zh-CN" altLang="en-US" sz="2800" b="1" dirty="0">
                <a:latin typeface="Arial" panose="020B0604020202020204" pitchFamily="34" charset="0"/>
                <a:ea typeface="宋体" panose="02010600030101010101" pitchFamily="2" charset="-122"/>
              </a:rPr>
              <a:t>进步的国际政治势力和有利的国际环境能够促成两党之间的合作，反之，反动的国际政治势力的插手，又会加速两党关系的破裂。 </a:t>
            </a:r>
            <a:endParaRPr lang="zh-CN" altLang="en-US" sz="2800" b="1" dirty="0">
              <a:latin typeface="Arial" panose="020B0604020202020204" pitchFamily="34" charset="0"/>
              <a:ea typeface="宋体" panose="02010600030101010101" pitchFamily="2" charset="-122"/>
            </a:endParaRPr>
          </a:p>
        </p:txBody>
      </p:sp>
      <p:sp>
        <p:nvSpPr>
          <p:cNvPr id="27651" name="文本框 1"/>
          <p:cNvSpPr txBox="1"/>
          <p:nvPr/>
        </p:nvSpPr>
        <p:spPr>
          <a:xfrm>
            <a:off x="139700" y="147638"/>
            <a:ext cx="3038475" cy="644525"/>
          </a:xfrm>
          <a:prstGeom prst="rect">
            <a:avLst/>
          </a:prstGeom>
          <a:noFill/>
          <a:ln w="9525">
            <a:noFill/>
          </a:ln>
        </p:spPr>
        <p:txBody>
          <a:bodyPr wrap="square" anchor="t">
            <a:spAutoFit/>
          </a:bodyPr>
          <a:p>
            <a:r>
              <a:rPr lang="zh-CN" altLang="en-US" sz="3600" b="1">
                <a:latin typeface="黑体" panose="02010609060101010101" charset="-122"/>
                <a:ea typeface="黑体" panose="02010609060101010101" charset="-122"/>
              </a:rPr>
              <a:t>深度探究</a:t>
            </a:r>
            <a:endParaRPr lang="zh-CN" altLang="en-US" sz="3600" b="1">
              <a:latin typeface="黑体" panose="02010609060101010101" charset="-122"/>
              <a:ea typeface="黑体" panose="02010609060101010101" charset="-122"/>
            </a:endParaRPr>
          </a:p>
        </p:txBody>
      </p:sp>
      <p:sp>
        <p:nvSpPr>
          <p:cNvPr id="2" name="文本框 1"/>
          <p:cNvSpPr txBox="1"/>
          <p:nvPr/>
        </p:nvSpPr>
        <p:spPr>
          <a:xfrm>
            <a:off x="549910" y="1333500"/>
            <a:ext cx="8310245" cy="706755"/>
          </a:xfrm>
          <a:prstGeom prst="rect">
            <a:avLst/>
          </a:prstGeom>
          <a:noFill/>
        </p:spPr>
        <p:txBody>
          <a:bodyPr wrap="square" rtlCol="0">
            <a:spAutoFit/>
          </a:bodyPr>
          <a:p>
            <a:r>
              <a:rPr lang="zh-CN" altLang="en-US" sz="2000" b="1"/>
              <a:t>提示：可以分为内部因素、外部因素、导致国共合作的原因、导致国共合作破裂的主要原因等</a:t>
            </a:r>
            <a:endParaRPr lang="zh-CN" altLang="en-US" sz="20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blinds(horizontal)">
                                      <p:cBhvr>
                                        <p:cTn id="7" dur="5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5835650" y="1134110"/>
            <a:ext cx="1487170" cy="829945"/>
          </a:xfrm>
          <a:prstGeom prst="rect">
            <a:avLst/>
          </a:prstGeom>
          <a:solidFill>
            <a:schemeClr val="bg1"/>
          </a:solidFill>
        </p:spPr>
        <p:txBody>
          <a:bodyPr wrap="square" rtlCol="0">
            <a:spAutoFit/>
          </a:bodyPr>
          <a:p>
            <a:pPr algn="ctr"/>
            <a:r>
              <a:rPr lang="zh-CN" altLang="en-US" sz="2400" b="1">
                <a:latin typeface="黑体" panose="02010609060101010101" charset="-122"/>
                <a:ea typeface="黑体" panose="02010609060101010101" charset="-122"/>
              </a:rPr>
              <a:t>解放战争</a:t>
            </a:r>
            <a:endParaRPr lang="zh-CN" altLang="en-US" sz="2400" b="1">
              <a:latin typeface="黑体" panose="02010609060101010101" charset="-122"/>
              <a:ea typeface="黑体" panose="02010609060101010101" charset="-122"/>
            </a:endParaRPr>
          </a:p>
          <a:p>
            <a:pPr algn="ctr"/>
            <a:r>
              <a:rPr lang="zh-CN" altLang="en-US" sz="2400" b="1">
                <a:latin typeface="黑体" panose="02010609060101010101" charset="-122"/>
                <a:ea typeface="黑体" panose="02010609060101010101" charset="-122"/>
              </a:rPr>
              <a:t>时期</a:t>
            </a:r>
            <a:endParaRPr lang="zh-CN" altLang="en-US" sz="2400" b="1">
              <a:latin typeface="黑体" panose="02010609060101010101" charset="-122"/>
              <a:ea typeface="黑体" panose="02010609060101010101" charset="-122"/>
            </a:endParaRPr>
          </a:p>
        </p:txBody>
      </p:sp>
      <p:sp>
        <p:nvSpPr>
          <p:cNvPr id="12" name="文本框 11"/>
          <p:cNvSpPr txBox="1"/>
          <p:nvPr/>
        </p:nvSpPr>
        <p:spPr>
          <a:xfrm>
            <a:off x="3996055" y="1344930"/>
            <a:ext cx="2118360" cy="829945"/>
          </a:xfrm>
          <a:prstGeom prst="rect">
            <a:avLst/>
          </a:prstGeom>
          <a:solidFill>
            <a:schemeClr val="bg1"/>
          </a:solidFill>
        </p:spPr>
        <p:txBody>
          <a:bodyPr wrap="square" rtlCol="0">
            <a:spAutoFit/>
          </a:bodyPr>
          <a:p>
            <a:pPr algn="ctr"/>
            <a:r>
              <a:rPr lang="zh-CN" altLang="en-US" sz="2400" b="1">
                <a:latin typeface="黑体" panose="02010609060101010101" charset="-122"/>
                <a:ea typeface="黑体" panose="02010609060101010101" charset="-122"/>
              </a:rPr>
              <a:t>抗日战争</a:t>
            </a:r>
            <a:endParaRPr lang="zh-CN" altLang="en-US" sz="2400" b="1">
              <a:latin typeface="黑体" panose="02010609060101010101" charset="-122"/>
              <a:ea typeface="黑体" panose="02010609060101010101" charset="-122"/>
            </a:endParaRPr>
          </a:p>
          <a:p>
            <a:pPr algn="ctr"/>
            <a:r>
              <a:rPr lang="zh-CN" altLang="en-US" sz="2400" b="1">
                <a:latin typeface="黑体" panose="02010609060101010101" charset="-122"/>
                <a:ea typeface="黑体" panose="02010609060101010101" charset="-122"/>
              </a:rPr>
              <a:t>时期</a:t>
            </a:r>
            <a:endParaRPr lang="zh-CN" altLang="en-US" sz="2400" b="1">
              <a:latin typeface="黑体" panose="02010609060101010101" charset="-122"/>
              <a:ea typeface="黑体" panose="02010609060101010101" charset="-122"/>
            </a:endParaRPr>
          </a:p>
        </p:txBody>
      </p:sp>
      <p:sp>
        <p:nvSpPr>
          <p:cNvPr id="11" name="文本框 10"/>
          <p:cNvSpPr txBox="1"/>
          <p:nvPr/>
        </p:nvSpPr>
        <p:spPr>
          <a:xfrm>
            <a:off x="2257425" y="1294130"/>
            <a:ext cx="1533525" cy="829945"/>
          </a:xfrm>
          <a:prstGeom prst="rect">
            <a:avLst/>
          </a:prstGeom>
          <a:solidFill>
            <a:schemeClr val="bg1"/>
          </a:solidFill>
        </p:spPr>
        <p:txBody>
          <a:bodyPr wrap="square" rtlCol="0">
            <a:spAutoFit/>
          </a:bodyPr>
          <a:p>
            <a:pPr algn="ctr"/>
            <a:r>
              <a:rPr lang="zh-CN" altLang="en-US" sz="2400" b="1">
                <a:latin typeface="黑体" panose="02010609060101010101" charset="-122"/>
                <a:ea typeface="黑体" panose="02010609060101010101" charset="-122"/>
              </a:rPr>
              <a:t>土地革命</a:t>
            </a:r>
            <a:endParaRPr lang="zh-CN" altLang="en-US" sz="2400" b="1">
              <a:latin typeface="黑体" panose="02010609060101010101" charset="-122"/>
              <a:ea typeface="黑体" panose="02010609060101010101" charset="-122"/>
            </a:endParaRPr>
          </a:p>
          <a:p>
            <a:pPr algn="ctr"/>
            <a:r>
              <a:rPr lang="zh-CN" altLang="en-US" sz="2400" b="1">
                <a:latin typeface="黑体" panose="02010609060101010101" charset="-122"/>
                <a:ea typeface="黑体" panose="02010609060101010101" charset="-122"/>
              </a:rPr>
              <a:t>时期</a:t>
            </a:r>
            <a:endParaRPr lang="zh-CN" altLang="en-US" sz="2400" b="1">
              <a:latin typeface="黑体" panose="02010609060101010101" charset="-122"/>
              <a:ea typeface="黑体" panose="02010609060101010101" charset="-122"/>
            </a:endParaRPr>
          </a:p>
        </p:txBody>
      </p:sp>
      <p:sp>
        <p:nvSpPr>
          <p:cNvPr id="10" name="文本框 9"/>
          <p:cNvSpPr txBox="1"/>
          <p:nvPr/>
        </p:nvSpPr>
        <p:spPr>
          <a:xfrm>
            <a:off x="411480" y="1294130"/>
            <a:ext cx="1687195" cy="829945"/>
          </a:xfrm>
          <a:prstGeom prst="rect">
            <a:avLst/>
          </a:prstGeom>
          <a:solidFill>
            <a:schemeClr val="bg1"/>
          </a:solidFill>
        </p:spPr>
        <p:txBody>
          <a:bodyPr wrap="square" rtlCol="0">
            <a:spAutoFit/>
          </a:bodyPr>
          <a:p>
            <a:r>
              <a:rPr lang="zh-CN" altLang="en-US" sz="2400" b="1">
                <a:latin typeface="黑体" panose="02010609060101010101" charset="-122"/>
                <a:ea typeface="黑体" panose="02010609060101010101" charset="-122"/>
              </a:rPr>
              <a:t>国民革命</a:t>
            </a:r>
            <a:endParaRPr lang="zh-CN" altLang="en-US" sz="2400" b="1">
              <a:latin typeface="黑体" panose="02010609060101010101" charset="-122"/>
              <a:ea typeface="黑体" panose="02010609060101010101" charset="-122"/>
            </a:endParaRPr>
          </a:p>
          <a:p>
            <a:r>
              <a:rPr lang="zh-CN" altLang="en-US" sz="2400" b="1">
                <a:latin typeface="黑体" panose="02010609060101010101" charset="-122"/>
                <a:ea typeface="黑体" panose="02010609060101010101" charset="-122"/>
              </a:rPr>
              <a:t>  时期</a:t>
            </a:r>
            <a:endParaRPr lang="zh-CN" altLang="en-US" sz="2400" b="1">
              <a:latin typeface="黑体" panose="02010609060101010101" charset="-122"/>
              <a:ea typeface="黑体" panose="02010609060101010101" charset="-122"/>
            </a:endParaRPr>
          </a:p>
        </p:txBody>
      </p:sp>
      <p:sp>
        <p:nvSpPr>
          <p:cNvPr id="5121" name="Line 4"/>
          <p:cNvSpPr/>
          <p:nvPr/>
        </p:nvSpPr>
        <p:spPr>
          <a:xfrm>
            <a:off x="323850" y="3492500"/>
            <a:ext cx="8351838" cy="0"/>
          </a:xfrm>
          <a:prstGeom prst="line">
            <a:avLst/>
          </a:prstGeom>
          <a:ln w="38100" cap="flat" cmpd="sng">
            <a:solidFill>
              <a:schemeClr val="tx1"/>
            </a:solidFill>
            <a:prstDash val="solid"/>
            <a:round/>
            <a:headEnd type="none" w="med" len="med"/>
            <a:tailEnd type="triangle" w="med" len="med"/>
          </a:ln>
        </p:spPr>
      </p:sp>
      <p:sp>
        <p:nvSpPr>
          <p:cNvPr id="5122" name="Line 5"/>
          <p:cNvSpPr/>
          <p:nvPr/>
        </p:nvSpPr>
        <p:spPr>
          <a:xfrm>
            <a:off x="611188" y="3203575"/>
            <a:ext cx="0" cy="360363"/>
          </a:xfrm>
          <a:prstGeom prst="line">
            <a:avLst/>
          </a:prstGeom>
          <a:ln w="38100" cap="flat" cmpd="sng">
            <a:solidFill>
              <a:schemeClr val="tx1"/>
            </a:solidFill>
            <a:prstDash val="solid"/>
            <a:round/>
            <a:headEnd type="none" w="med" len="med"/>
            <a:tailEnd type="none" w="med" len="med"/>
          </a:ln>
        </p:spPr>
      </p:sp>
      <p:sp>
        <p:nvSpPr>
          <p:cNvPr id="5123" name="Line 6"/>
          <p:cNvSpPr/>
          <p:nvPr/>
        </p:nvSpPr>
        <p:spPr>
          <a:xfrm>
            <a:off x="1908175" y="3203575"/>
            <a:ext cx="0" cy="360363"/>
          </a:xfrm>
          <a:prstGeom prst="line">
            <a:avLst/>
          </a:prstGeom>
          <a:ln w="38100" cap="flat" cmpd="sng">
            <a:solidFill>
              <a:schemeClr val="tx1"/>
            </a:solidFill>
            <a:prstDash val="solid"/>
            <a:round/>
            <a:headEnd type="none" w="med" len="med"/>
            <a:tailEnd type="none" w="med" len="med"/>
          </a:ln>
        </p:spPr>
      </p:sp>
      <p:sp>
        <p:nvSpPr>
          <p:cNvPr id="5124" name="Line 8"/>
          <p:cNvSpPr/>
          <p:nvPr/>
        </p:nvSpPr>
        <p:spPr>
          <a:xfrm>
            <a:off x="5940425" y="3213100"/>
            <a:ext cx="0" cy="360363"/>
          </a:xfrm>
          <a:prstGeom prst="line">
            <a:avLst/>
          </a:prstGeom>
          <a:ln w="38100" cap="flat" cmpd="sng">
            <a:solidFill>
              <a:schemeClr val="tx1"/>
            </a:solidFill>
            <a:prstDash val="solid"/>
            <a:round/>
            <a:headEnd type="none" w="med" len="med"/>
            <a:tailEnd type="none" w="med" len="med"/>
          </a:ln>
        </p:spPr>
      </p:sp>
      <p:sp>
        <p:nvSpPr>
          <p:cNvPr id="5125" name="Line 9"/>
          <p:cNvSpPr/>
          <p:nvPr/>
        </p:nvSpPr>
        <p:spPr>
          <a:xfrm>
            <a:off x="6732588" y="3213100"/>
            <a:ext cx="0" cy="360363"/>
          </a:xfrm>
          <a:prstGeom prst="line">
            <a:avLst/>
          </a:prstGeom>
          <a:ln w="38100" cap="flat" cmpd="sng">
            <a:solidFill>
              <a:schemeClr val="tx1"/>
            </a:solidFill>
            <a:prstDash val="solid"/>
            <a:round/>
            <a:headEnd type="none" w="med" len="med"/>
            <a:tailEnd type="none" w="med" len="med"/>
          </a:ln>
        </p:spPr>
      </p:sp>
      <p:sp>
        <p:nvSpPr>
          <p:cNvPr id="5126" name="WordArt 10"/>
          <p:cNvSpPr>
            <a:spLocks noTextEdit="1"/>
          </p:cNvSpPr>
          <p:nvPr/>
        </p:nvSpPr>
        <p:spPr>
          <a:xfrm>
            <a:off x="250825" y="3635375"/>
            <a:ext cx="709613" cy="369888"/>
          </a:xfrm>
          <a:prstGeom prst="rect">
            <a:avLst/>
          </a:prstGeom>
        </p:spPr>
        <p:txBody>
          <a:bodyPr wrap="none" fromWordArt="1">
            <a:prstTxWarp prst="textSlantUp">
              <a:avLst>
                <a:gd name="adj" fmla="val 0"/>
              </a:avLst>
            </a:prstTxWarp>
            <a:normAutofit fontScale="50000"/>
          </a:bodyPr>
          <a:p>
            <a:pPr algn="ctr"/>
            <a:r>
              <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rPr>
              <a:t>1924年</a:t>
            </a:r>
            <a:endPar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127" name="WordArt 11"/>
          <p:cNvSpPr>
            <a:spLocks noTextEdit="1"/>
          </p:cNvSpPr>
          <p:nvPr/>
        </p:nvSpPr>
        <p:spPr>
          <a:xfrm>
            <a:off x="1547813" y="3602038"/>
            <a:ext cx="709612" cy="369887"/>
          </a:xfrm>
          <a:prstGeom prst="rect">
            <a:avLst/>
          </a:prstGeom>
        </p:spPr>
        <p:txBody>
          <a:bodyPr wrap="none" fromWordArt="1">
            <a:prstTxWarp prst="textSlantUp">
              <a:avLst>
                <a:gd name="adj" fmla="val 0"/>
              </a:avLst>
            </a:prstTxWarp>
            <a:normAutofit fontScale="50000"/>
          </a:bodyPr>
          <a:p>
            <a:pPr algn="ctr"/>
            <a:r>
              <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rPr>
              <a:t>1927年</a:t>
            </a:r>
            <a:endPar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128" name="WordArt 12"/>
          <p:cNvSpPr>
            <a:spLocks noTextEdit="1"/>
          </p:cNvSpPr>
          <p:nvPr/>
        </p:nvSpPr>
        <p:spPr>
          <a:xfrm>
            <a:off x="3635375" y="3602038"/>
            <a:ext cx="709613" cy="369887"/>
          </a:xfrm>
          <a:prstGeom prst="rect">
            <a:avLst/>
          </a:prstGeom>
        </p:spPr>
        <p:txBody>
          <a:bodyPr wrap="none" fromWordArt="1">
            <a:prstTxWarp prst="textSlantUp">
              <a:avLst>
                <a:gd name="adj" fmla="val 0"/>
              </a:avLst>
            </a:prstTxWarp>
            <a:normAutofit fontScale="50000"/>
          </a:bodyPr>
          <a:p>
            <a:pPr algn="ctr"/>
            <a:r>
              <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rPr>
              <a:t>1937年</a:t>
            </a:r>
            <a:endPar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129" name="WordArt 13"/>
          <p:cNvSpPr>
            <a:spLocks noTextEdit="1"/>
          </p:cNvSpPr>
          <p:nvPr/>
        </p:nvSpPr>
        <p:spPr>
          <a:xfrm>
            <a:off x="5580063" y="3635375"/>
            <a:ext cx="709612" cy="369888"/>
          </a:xfrm>
          <a:prstGeom prst="rect">
            <a:avLst/>
          </a:prstGeom>
        </p:spPr>
        <p:txBody>
          <a:bodyPr wrap="none" fromWordArt="1">
            <a:prstTxWarp prst="textSlantUp">
              <a:avLst>
                <a:gd name="adj" fmla="val 0"/>
              </a:avLst>
            </a:prstTxWarp>
            <a:normAutofit fontScale="50000"/>
          </a:bodyPr>
          <a:p>
            <a:pPr algn="ctr"/>
            <a:r>
              <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rPr>
              <a:t>1946年</a:t>
            </a:r>
            <a:endPar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130" name="WordArt 14"/>
          <p:cNvSpPr>
            <a:spLocks noTextEdit="1"/>
          </p:cNvSpPr>
          <p:nvPr/>
        </p:nvSpPr>
        <p:spPr>
          <a:xfrm>
            <a:off x="6443663" y="3635375"/>
            <a:ext cx="709612" cy="369888"/>
          </a:xfrm>
          <a:prstGeom prst="rect">
            <a:avLst/>
          </a:prstGeom>
        </p:spPr>
        <p:txBody>
          <a:bodyPr wrap="none" fromWordArt="1">
            <a:prstTxWarp prst="textSlantUp">
              <a:avLst>
                <a:gd name="adj" fmla="val 0"/>
              </a:avLst>
            </a:prstTxWarp>
            <a:normAutofit fontScale="50000"/>
          </a:bodyPr>
          <a:p>
            <a:pPr algn="ctr"/>
            <a:r>
              <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rPr>
              <a:t>1949年</a:t>
            </a:r>
            <a:endPar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0187" name="WordArt 15"/>
          <p:cNvSpPr>
            <a:spLocks noTextEdit="1"/>
          </p:cNvSpPr>
          <p:nvPr/>
        </p:nvSpPr>
        <p:spPr>
          <a:xfrm>
            <a:off x="8243888" y="3563938"/>
            <a:ext cx="709613" cy="369888"/>
          </a:xfrm>
          <a:prstGeom prst="rect">
            <a:avLst/>
          </a:prstGeom>
        </p:spPr>
        <p:txBody>
          <a:bodyPr wrap="none" fromWordArt="1">
            <a:prstTxWarp prst="textSlantUp">
              <a:avLst>
                <a:gd name="adj" fmla="val 0"/>
              </a:avLst>
            </a:prstTxWarp>
            <a:normAutofit fontScale="50000"/>
          </a:bodyPr>
          <a:p>
            <a:pPr algn="ctr" fontAlgn="base"/>
            <a:r>
              <a:rPr lang="zh-CN" altLang="en-US" sz="3600" b="1" strike="noStrike" noProof="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cs typeface="+mn-cs"/>
              </a:rPr>
              <a:t>201</a:t>
            </a:r>
            <a:r>
              <a:rPr lang="en-US" altLang="zh-CN" sz="3600" b="1" strike="noStrike" noProof="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cs typeface="+mn-cs"/>
              </a:rPr>
              <a:t>9</a:t>
            </a:r>
            <a:r>
              <a:rPr lang="zh-CN" altLang="en-US" sz="3600" b="1" strike="noStrike" noProof="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cs typeface="+mn-cs"/>
              </a:rPr>
              <a:t>年</a:t>
            </a:r>
            <a:endParaRPr lang="zh-CN" altLang="en-US" sz="3600" b="1" strike="noStrike" noProof="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endParaRPr>
          </a:p>
        </p:txBody>
      </p:sp>
      <p:grpSp>
        <p:nvGrpSpPr>
          <p:cNvPr id="5132" name="Group 24"/>
          <p:cNvGrpSpPr/>
          <p:nvPr/>
        </p:nvGrpSpPr>
        <p:grpSpPr>
          <a:xfrm>
            <a:off x="687388" y="2124075"/>
            <a:ext cx="1081087" cy="1081088"/>
            <a:chOff x="433" y="890"/>
            <a:chExt cx="681" cy="681"/>
          </a:xfrm>
        </p:grpSpPr>
        <p:sp>
          <p:nvSpPr>
            <p:cNvPr id="5133" name="Oval 16"/>
            <p:cNvSpPr/>
            <p:nvPr/>
          </p:nvSpPr>
          <p:spPr>
            <a:xfrm>
              <a:off x="433" y="890"/>
              <a:ext cx="681" cy="681"/>
            </a:xfrm>
            <a:prstGeom prst="ellipse">
              <a:avLst/>
            </a:prstGeom>
            <a:noFill/>
            <a:ln w="38100" cap="flat" cmpd="sng">
              <a:solidFill>
                <a:schemeClr val="tx1"/>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5134" name="WordArt 22"/>
            <p:cNvSpPr>
              <a:spLocks noTextEdit="1"/>
            </p:cNvSpPr>
            <p:nvPr/>
          </p:nvSpPr>
          <p:spPr>
            <a:xfrm>
              <a:off x="567" y="1117"/>
              <a:ext cx="447" cy="233"/>
            </a:xfrm>
            <a:prstGeom prst="rect">
              <a:avLst/>
            </a:prstGeom>
          </p:spPr>
          <p:txBody>
            <a:bodyPr wrap="none" fromWordArt="1">
              <a:prstTxWarp prst="textSlantUp">
                <a:avLst>
                  <a:gd name="adj" fmla="val 0"/>
                </a:avLst>
              </a:prstTxWarp>
              <a:normAutofit/>
            </a:bodyPr>
            <a:p>
              <a:pPr algn="ctr"/>
              <a:r>
                <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rPr>
                <a:t>国共</a:t>
              </a:r>
              <a:endPar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endParaRPr>
            </a:p>
          </p:txBody>
        </p:sp>
      </p:grpSp>
      <p:sp>
        <p:nvSpPr>
          <p:cNvPr id="5135" name="Line 7"/>
          <p:cNvSpPr/>
          <p:nvPr/>
        </p:nvSpPr>
        <p:spPr>
          <a:xfrm>
            <a:off x="3995738" y="3203575"/>
            <a:ext cx="0" cy="360363"/>
          </a:xfrm>
          <a:prstGeom prst="line">
            <a:avLst/>
          </a:prstGeom>
          <a:ln w="38100" cap="flat" cmpd="sng">
            <a:solidFill>
              <a:schemeClr val="tx1"/>
            </a:solidFill>
            <a:prstDash val="solid"/>
            <a:round/>
            <a:headEnd type="none" w="med" len="med"/>
            <a:tailEnd type="none" w="med" len="med"/>
          </a:ln>
        </p:spPr>
      </p:sp>
      <p:grpSp>
        <p:nvGrpSpPr>
          <p:cNvPr id="5136" name="Group 34"/>
          <p:cNvGrpSpPr/>
          <p:nvPr/>
        </p:nvGrpSpPr>
        <p:grpSpPr>
          <a:xfrm>
            <a:off x="2462213" y="2174875"/>
            <a:ext cx="1081087" cy="1081088"/>
            <a:chOff x="1551" y="890"/>
            <a:chExt cx="681" cy="681"/>
          </a:xfrm>
        </p:grpSpPr>
        <p:sp>
          <p:nvSpPr>
            <p:cNvPr id="5137" name="Oval 18"/>
            <p:cNvSpPr/>
            <p:nvPr/>
          </p:nvSpPr>
          <p:spPr>
            <a:xfrm>
              <a:off x="1551" y="890"/>
              <a:ext cx="681" cy="681"/>
            </a:xfrm>
            <a:prstGeom prst="ellipse">
              <a:avLst/>
            </a:prstGeom>
            <a:noFill/>
            <a:ln w="38100" cap="flat" cmpd="sng">
              <a:solidFill>
                <a:schemeClr val="tx1"/>
              </a:solidFill>
              <a:prstDash val="dash"/>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5138" name="Line 20"/>
            <p:cNvSpPr/>
            <p:nvPr/>
          </p:nvSpPr>
          <p:spPr>
            <a:xfrm>
              <a:off x="1895" y="890"/>
              <a:ext cx="0" cy="680"/>
            </a:xfrm>
            <a:prstGeom prst="line">
              <a:avLst/>
            </a:prstGeom>
            <a:ln w="38100" cap="flat" cmpd="sng">
              <a:solidFill>
                <a:schemeClr val="tx1"/>
              </a:solidFill>
              <a:prstDash val="solid"/>
              <a:round/>
              <a:headEnd type="none" w="med" len="med"/>
              <a:tailEnd type="none" w="med" len="med"/>
            </a:ln>
          </p:spPr>
        </p:sp>
        <p:sp>
          <p:nvSpPr>
            <p:cNvPr id="5139" name="WordArt 23"/>
            <p:cNvSpPr>
              <a:spLocks noTextEdit="1"/>
            </p:cNvSpPr>
            <p:nvPr/>
          </p:nvSpPr>
          <p:spPr>
            <a:xfrm>
              <a:off x="1679" y="1111"/>
              <a:ext cx="447" cy="233"/>
            </a:xfrm>
            <a:prstGeom prst="rect">
              <a:avLst/>
            </a:prstGeom>
          </p:spPr>
          <p:txBody>
            <a:bodyPr wrap="none" fromWordArt="1">
              <a:prstTxWarp prst="textSlantUp">
                <a:avLst>
                  <a:gd name="adj" fmla="val 0"/>
                </a:avLst>
              </a:prstTxWarp>
              <a:normAutofit/>
            </a:bodyPr>
            <a:p>
              <a:pPr algn="ctr"/>
              <a:r>
                <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rPr>
                <a:t>国共</a:t>
              </a:r>
              <a:endPar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endParaRPr>
            </a:p>
          </p:txBody>
        </p:sp>
      </p:grpSp>
      <p:grpSp>
        <p:nvGrpSpPr>
          <p:cNvPr id="5140" name="Group 26"/>
          <p:cNvGrpSpPr/>
          <p:nvPr/>
        </p:nvGrpSpPr>
        <p:grpSpPr>
          <a:xfrm>
            <a:off x="4427538" y="2195513"/>
            <a:ext cx="1081087" cy="1081087"/>
            <a:chOff x="433" y="890"/>
            <a:chExt cx="681" cy="681"/>
          </a:xfrm>
        </p:grpSpPr>
        <p:sp>
          <p:nvSpPr>
            <p:cNvPr id="5141" name="Oval 27"/>
            <p:cNvSpPr/>
            <p:nvPr/>
          </p:nvSpPr>
          <p:spPr>
            <a:xfrm>
              <a:off x="433" y="890"/>
              <a:ext cx="681" cy="681"/>
            </a:xfrm>
            <a:prstGeom prst="ellipse">
              <a:avLst/>
            </a:prstGeom>
            <a:noFill/>
            <a:ln w="38100" cap="flat" cmpd="sng">
              <a:solidFill>
                <a:schemeClr val="tx1"/>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5142" name="WordArt 28"/>
            <p:cNvSpPr>
              <a:spLocks noTextEdit="1"/>
            </p:cNvSpPr>
            <p:nvPr/>
          </p:nvSpPr>
          <p:spPr>
            <a:xfrm>
              <a:off x="567" y="1117"/>
              <a:ext cx="447" cy="233"/>
            </a:xfrm>
            <a:prstGeom prst="rect">
              <a:avLst/>
            </a:prstGeom>
          </p:spPr>
          <p:txBody>
            <a:bodyPr wrap="none" fromWordArt="1">
              <a:prstTxWarp prst="textSlantUp">
                <a:avLst>
                  <a:gd name="adj" fmla="val 0"/>
                </a:avLst>
              </a:prstTxWarp>
              <a:normAutofit/>
            </a:bodyPr>
            <a:p>
              <a:pPr algn="ctr"/>
              <a:r>
                <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rPr>
                <a:t>国共</a:t>
              </a:r>
              <a:endPar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endParaRPr>
            </a:p>
          </p:txBody>
        </p:sp>
      </p:grpSp>
      <p:grpSp>
        <p:nvGrpSpPr>
          <p:cNvPr id="5143" name="Group 35"/>
          <p:cNvGrpSpPr/>
          <p:nvPr/>
        </p:nvGrpSpPr>
        <p:grpSpPr>
          <a:xfrm>
            <a:off x="5835650" y="2195513"/>
            <a:ext cx="1081088" cy="1081087"/>
            <a:chOff x="1551" y="890"/>
            <a:chExt cx="681" cy="681"/>
          </a:xfrm>
        </p:grpSpPr>
        <p:sp>
          <p:nvSpPr>
            <p:cNvPr id="5144" name="Oval 36"/>
            <p:cNvSpPr/>
            <p:nvPr/>
          </p:nvSpPr>
          <p:spPr>
            <a:xfrm>
              <a:off x="1551" y="890"/>
              <a:ext cx="681" cy="681"/>
            </a:xfrm>
            <a:prstGeom prst="ellipse">
              <a:avLst/>
            </a:prstGeom>
            <a:noFill/>
            <a:ln w="38100" cap="flat" cmpd="sng">
              <a:solidFill>
                <a:schemeClr val="tx1"/>
              </a:solidFill>
              <a:prstDash val="dash"/>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5145" name="Line 37"/>
            <p:cNvSpPr/>
            <p:nvPr/>
          </p:nvSpPr>
          <p:spPr>
            <a:xfrm>
              <a:off x="1895" y="890"/>
              <a:ext cx="0" cy="680"/>
            </a:xfrm>
            <a:prstGeom prst="line">
              <a:avLst/>
            </a:prstGeom>
            <a:ln w="38100" cap="flat" cmpd="sng">
              <a:solidFill>
                <a:schemeClr val="tx1"/>
              </a:solidFill>
              <a:prstDash val="solid"/>
              <a:round/>
              <a:headEnd type="none" w="med" len="med"/>
              <a:tailEnd type="none" w="med" len="med"/>
            </a:ln>
          </p:spPr>
        </p:sp>
        <p:sp>
          <p:nvSpPr>
            <p:cNvPr id="5146" name="WordArt 38"/>
            <p:cNvSpPr>
              <a:spLocks noTextEdit="1"/>
            </p:cNvSpPr>
            <p:nvPr/>
          </p:nvSpPr>
          <p:spPr>
            <a:xfrm>
              <a:off x="1679" y="1111"/>
              <a:ext cx="447" cy="233"/>
            </a:xfrm>
            <a:prstGeom prst="rect">
              <a:avLst/>
            </a:prstGeom>
          </p:spPr>
          <p:txBody>
            <a:bodyPr wrap="none" fromWordArt="1">
              <a:prstTxWarp prst="textSlantUp">
                <a:avLst>
                  <a:gd name="adj" fmla="val 0"/>
                </a:avLst>
              </a:prstTxWarp>
              <a:normAutofit/>
            </a:bodyPr>
            <a:p>
              <a:pPr algn="ctr"/>
              <a:r>
                <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rPr>
                <a:t>国共</a:t>
              </a:r>
              <a:endParaRPr lang="zh-CN" altLang="en-US" sz="3600" b="1">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endParaRPr>
            </a:p>
          </p:txBody>
        </p:sp>
      </p:grpSp>
      <p:sp>
        <p:nvSpPr>
          <p:cNvPr id="11283" name="WordArt 40"/>
          <p:cNvSpPr>
            <a:spLocks noTextEdit="1"/>
          </p:cNvSpPr>
          <p:nvPr/>
        </p:nvSpPr>
        <p:spPr>
          <a:xfrm>
            <a:off x="2257425" y="121603"/>
            <a:ext cx="4659313" cy="503238"/>
          </a:xfrm>
          <a:prstGeom prst="rect">
            <a:avLst/>
          </a:prstGeom>
        </p:spPr>
        <p:txBody>
          <a:bodyPr wrap="none" fromWordArt="1">
            <a:prstTxWarp prst="textPlain">
              <a:avLst>
                <a:gd name="adj" fmla="val 50000"/>
              </a:avLst>
            </a:prstTxWarp>
            <a:normAutofit fontScale="70000"/>
          </a:bodyPr>
          <a:p>
            <a:pPr algn="ctr" fontAlgn="base"/>
            <a:r>
              <a:rPr lang="zh-CN" altLang="en-US" sz="3600" b="1" strike="noStrike" noProof="1">
                <a:solidFill>
                  <a:srgbClr val="FF0000"/>
                </a:solidFill>
                <a:effectLst>
                  <a:outerShdw dist="35921" dir="2699999" algn="ctr" rotWithShape="0">
                    <a:srgbClr val="990000"/>
                  </a:outerShdw>
                </a:effectLst>
                <a:latin typeface="黑体" panose="02010609060101010101" charset="-122"/>
                <a:ea typeface="黑体" panose="02010609060101010101" charset="-122"/>
                <a:cs typeface="+mn-cs"/>
              </a:rPr>
              <a:t>国共关系的发展变化</a:t>
            </a:r>
            <a:endParaRPr lang="zh-CN" altLang="en-US" sz="3600" b="1" strike="noStrike" noProof="1">
              <a:solidFill>
                <a:srgbClr val="FF0000"/>
              </a:solidFill>
              <a:effectLst>
                <a:outerShdw dist="35921" dir="2699999" algn="ctr" rotWithShape="0">
                  <a:srgbClr val="990000"/>
                </a:outerShdw>
              </a:effectLst>
              <a:latin typeface="黑体" panose="02010609060101010101" charset="-122"/>
              <a:ea typeface="黑体" panose="02010609060101010101" charset="-122"/>
            </a:endParaRPr>
          </a:p>
        </p:txBody>
      </p:sp>
      <p:sp>
        <p:nvSpPr>
          <p:cNvPr id="5149" name="Text Box 41"/>
          <p:cNvSpPr txBox="1"/>
          <p:nvPr/>
        </p:nvSpPr>
        <p:spPr>
          <a:xfrm>
            <a:off x="250825" y="4159250"/>
            <a:ext cx="8797925" cy="1814513"/>
          </a:xfrm>
          <a:prstGeom prst="rect">
            <a:avLst/>
          </a:prstGeom>
          <a:noFill/>
          <a:ln w="9525">
            <a:noFill/>
          </a:ln>
        </p:spPr>
        <p:txBody>
          <a:bodyPr wrap="square" anchor="t">
            <a:spAutoFit/>
          </a:bodyPr>
          <a:p>
            <a:pPr>
              <a:spcBef>
                <a:spcPct val="50000"/>
              </a:spcBef>
            </a:pPr>
            <a:r>
              <a:rPr lang="zh-CN" altLang="en-US" sz="3200" b="1" dirty="0">
                <a:latin typeface="Arial" panose="020B0604020202020204" pitchFamily="34" charset="0"/>
                <a:ea typeface="宋体" panose="02010600030101010101" pitchFamily="2" charset="-122"/>
              </a:rPr>
              <a:t>根据示意图，说说</a:t>
            </a:r>
            <a:r>
              <a:rPr lang="en-US" altLang="zh-CN" sz="3200" b="1" dirty="0">
                <a:latin typeface="Arial" panose="020B0604020202020204" pitchFamily="34" charset="0"/>
                <a:ea typeface="宋体" panose="02010600030101010101" pitchFamily="2" charset="-122"/>
              </a:rPr>
              <a:t>A</a:t>
            </a:r>
            <a:r>
              <a:rPr lang="zh-CN" altLang="en-US" sz="3200" b="1" dirty="0">
                <a:latin typeface="Arial" panose="020B0604020202020204" pitchFamily="34" charset="0"/>
                <a:ea typeface="宋体" panose="02010600030101010101" pitchFamily="2" charset="-122"/>
              </a:rPr>
              <a:t>、</a:t>
            </a:r>
            <a:r>
              <a:rPr lang="en-US" altLang="zh-CN" sz="3200" b="1" dirty="0">
                <a:latin typeface="Arial" panose="020B0604020202020204" pitchFamily="34" charset="0"/>
                <a:ea typeface="宋体" panose="02010600030101010101" pitchFamily="2" charset="-122"/>
              </a:rPr>
              <a:t>B</a:t>
            </a:r>
            <a:r>
              <a:rPr lang="zh-CN" altLang="en-US" sz="3200" b="1" dirty="0">
                <a:latin typeface="Arial" panose="020B0604020202020204" pitchFamily="34" charset="0"/>
                <a:ea typeface="宋体" panose="02010600030101010101" pitchFamily="2" charset="-122"/>
              </a:rPr>
              <a:t>、</a:t>
            </a:r>
            <a:r>
              <a:rPr lang="en-US" altLang="zh-CN" sz="3200" b="1" dirty="0">
                <a:latin typeface="Arial" panose="020B0604020202020204" pitchFamily="34" charset="0"/>
                <a:ea typeface="宋体" panose="02010600030101010101" pitchFamily="2" charset="-122"/>
              </a:rPr>
              <a:t>C</a:t>
            </a:r>
            <a:r>
              <a:rPr lang="zh-CN" altLang="en-US" sz="3200" b="1" dirty="0">
                <a:latin typeface="Arial" panose="020B0604020202020204" pitchFamily="34" charset="0"/>
                <a:ea typeface="宋体" panose="02010600030101010101" pitchFamily="2" charset="-122"/>
              </a:rPr>
              <a:t>、</a:t>
            </a:r>
            <a:r>
              <a:rPr lang="en-US" altLang="zh-CN" sz="3200" b="1" dirty="0">
                <a:latin typeface="Arial" panose="020B0604020202020204" pitchFamily="34" charset="0"/>
                <a:ea typeface="宋体" panose="02010600030101010101" pitchFamily="2" charset="-122"/>
              </a:rPr>
              <a:t>D</a:t>
            </a:r>
            <a:r>
              <a:rPr lang="zh-CN" altLang="en-US" sz="3200" b="1" dirty="0">
                <a:latin typeface="Arial" panose="020B0604020202020204" pitchFamily="34" charset="0"/>
                <a:ea typeface="宋体" panose="02010600030101010101" pitchFamily="2" charset="-122"/>
              </a:rPr>
              <a:t>四个不同时期国共关系状态，以相关重大史实。</a:t>
            </a:r>
            <a:endParaRPr lang="zh-CN" altLang="en-US" sz="3200" b="1" dirty="0">
              <a:latin typeface="Arial" panose="020B0604020202020204" pitchFamily="34" charset="0"/>
              <a:ea typeface="宋体" panose="02010600030101010101" pitchFamily="2" charset="-122"/>
            </a:endParaRPr>
          </a:p>
          <a:p>
            <a:pPr>
              <a:spcBef>
                <a:spcPct val="50000"/>
              </a:spcBef>
            </a:pPr>
            <a:endParaRPr lang="zh-CN" altLang="en-US" sz="3200" b="1" dirty="0">
              <a:latin typeface="Arial" panose="020B0604020202020204" pitchFamily="34" charset="0"/>
              <a:ea typeface="宋体" panose="02010600030101010101" pitchFamily="2" charset="-122"/>
            </a:endParaRPr>
          </a:p>
        </p:txBody>
      </p:sp>
      <p:pic>
        <p:nvPicPr>
          <p:cNvPr id="2" name="图片 1" descr="苏嘉宁"/>
          <p:cNvPicPr>
            <a:picLocks noChangeAspect="1"/>
          </p:cNvPicPr>
          <p:nvPr/>
        </p:nvPicPr>
        <p:blipFill>
          <a:blip r:embed="rId1"/>
          <a:stretch>
            <a:fillRect/>
          </a:stretch>
        </p:blipFill>
        <p:spPr>
          <a:xfrm rot="5400000">
            <a:off x="1292225" y="-955040"/>
            <a:ext cx="6527800" cy="8924290"/>
          </a:xfrm>
          <a:prstGeom prst="rect">
            <a:avLst/>
          </a:prstGeom>
        </p:spPr>
      </p:pic>
      <p:pic>
        <p:nvPicPr>
          <p:cNvPr id="4" name="图片 3" descr="王艺灵1"/>
          <p:cNvPicPr>
            <a:picLocks noChangeAspect="1"/>
          </p:cNvPicPr>
          <p:nvPr/>
        </p:nvPicPr>
        <p:blipFill>
          <a:blip r:embed="rId2"/>
          <a:stretch>
            <a:fillRect/>
          </a:stretch>
        </p:blipFill>
        <p:spPr>
          <a:xfrm rot="16200000">
            <a:off x="1250315" y="-913765"/>
            <a:ext cx="6498590" cy="8811895"/>
          </a:xfrm>
          <a:prstGeom prst="rect">
            <a:avLst/>
          </a:prstGeom>
        </p:spPr>
      </p:pic>
      <p:pic>
        <p:nvPicPr>
          <p:cNvPr id="5" name="图片 4" descr="王艺灵2"/>
          <p:cNvPicPr>
            <a:picLocks noChangeAspect="1"/>
          </p:cNvPicPr>
          <p:nvPr/>
        </p:nvPicPr>
        <p:blipFill>
          <a:blip r:embed="rId3"/>
          <a:srcRect l="-7707" t="7570" r="1736" b="4899"/>
          <a:stretch>
            <a:fillRect/>
          </a:stretch>
        </p:blipFill>
        <p:spPr>
          <a:xfrm rot="16200000">
            <a:off x="1175385" y="-913130"/>
            <a:ext cx="6326505" cy="8948420"/>
          </a:xfrm>
          <a:prstGeom prst="rect">
            <a:avLst/>
          </a:prstGeom>
        </p:spPr>
      </p:pic>
      <p:pic>
        <p:nvPicPr>
          <p:cNvPr id="6" name="图片 5" descr="魏一如"/>
          <p:cNvPicPr>
            <a:picLocks noChangeAspect="1"/>
          </p:cNvPicPr>
          <p:nvPr/>
        </p:nvPicPr>
        <p:blipFill>
          <a:blip r:embed="rId4"/>
          <a:stretch>
            <a:fillRect/>
          </a:stretch>
        </p:blipFill>
        <p:spPr>
          <a:xfrm>
            <a:off x="353695" y="-170180"/>
            <a:ext cx="8292465" cy="6894830"/>
          </a:xfrm>
          <a:prstGeom prst="rect">
            <a:avLst/>
          </a:prstGeom>
        </p:spPr>
      </p:pic>
      <p:pic>
        <p:nvPicPr>
          <p:cNvPr id="7" name="图片 6" descr="魏一如2"/>
          <p:cNvPicPr>
            <a:picLocks noChangeAspect="1"/>
          </p:cNvPicPr>
          <p:nvPr/>
        </p:nvPicPr>
        <p:blipFill>
          <a:blip r:embed="rId5"/>
          <a:stretch>
            <a:fillRect/>
          </a:stretch>
        </p:blipFill>
        <p:spPr>
          <a:xfrm>
            <a:off x="-27940" y="-851535"/>
            <a:ext cx="8674100" cy="7709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set>
                                      <p:cBhvr override="childStyle">
                                        <p:cTn dur="65" fill="hold" display="1"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subTnLst>
                                    <p:set>
                                      <p:cBhvr override="childStyle">
                                        <p:cTn dur="65" fill="hold" display="1"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subTnLst>
                                    <p:set>
                                      <p:cBhvr override="childStyle">
                                        <p:cTn dur="65" fill="hold" display="1" masterRel="nextClick" afterEffect="1"/>
                                        <p:tgtEl>
                                          <p:spTgt spid="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subTnLst>
                                    <p:set>
                                      <p:cBhvr override="childStyle">
                                        <p:cTn dur="65" fill="hold" display="1" masterRel="nextClick" afterEffect="1"/>
                                        <p:tgtEl>
                                          <p:spTgt spid="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Text Box 2"/>
          <p:cNvSpPr txBox="1"/>
          <p:nvPr/>
        </p:nvSpPr>
        <p:spPr>
          <a:xfrm>
            <a:off x="755650" y="2324100"/>
            <a:ext cx="7920038" cy="2245360"/>
          </a:xfrm>
          <a:prstGeom prst="rect">
            <a:avLst/>
          </a:prstGeom>
          <a:noFill/>
          <a:ln w="9525">
            <a:noFill/>
          </a:ln>
        </p:spPr>
        <p:txBody>
          <a:bodyPr anchor="t">
            <a:spAutoFit/>
          </a:bodyPr>
          <a:p>
            <a:r>
              <a:rPr lang="zh-CN" altLang="en-US" sz="2800" b="1" dirty="0">
                <a:latin typeface="Arial" panose="020B0604020202020204" pitchFamily="34" charset="0"/>
                <a:ea typeface="宋体" panose="02010600030101010101" pitchFamily="2" charset="-122"/>
              </a:rPr>
              <a:t>①合则两利，分则两害。国共双方的矛盾斗争有其必然性，但只要从民族和国家利益出发，就能实现合作，推动中国革命发展和祖国统一。</a:t>
            </a:r>
            <a:endParaRPr lang="zh-CN" altLang="en-US" sz="2800" b="1" dirty="0">
              <a:latin typeface="Arial" panose="020B0604020202020204" pitchFamily="34" charset="0"/>
              <a:ea typeface="宋体" panose="02010600030101010101" pitchFamily="2" charset="-122"/>
            </a:endParaRPr>
          </a:p>
          <a:p>
            <a:r>
              <a:rPr lang="zh-CN" altLang="en-US" sz="2800" b="1" dirty="0">
                <a:latin typeface="Arial" panose="020B0604020202020204" pitchFamily="34" charset="0"/>
                <a:ea typeface="宋体" panose="02010600030101010101" pitchFamily="2" charset="-122"/>
              </a:rPr>
              <a:t>②国共关系的变化直接影响到今天海峡两岸关系，合作两利，祖国统一是历史发展的必然趋势。</a:t>
            </a:r>
            <a:endParaRPr lang="zh-CN" altLang="en-US" sz="2800" b="1" dirty="0">
              <a:latin typeface="Arial" panose="020B0604020202020204" pitchFamily="34" charset="0"/>
              <a:ea typeface="宋体" panose="02010600030101010101" pitchFamily="2" charset="-122"/>
            </a:endParaRPr>
          </a:p>
        </p:txBody>
      </p:sp>
      <p:sp>
        <p:nvSpPr>
          <p:cNvPr id="28674" name="Text Box 3"/>
          <p:cNvSpPr txBox="1"/>
          <p:nvPr/>
        </p:nvSpPr>
        <p:spPr>
          <a:xfrm>
            <a:off x="139700" y="1000125"/>
            <a:ext cx="8769350" cy="644525"/>
          </a:xfrm>
          <a:prstGeom prst="rect">
            <a:avLst/>
          </a:prstGeom>
          <a:noFill/>
          <a:ln w="9525">
            <a:noFill/>
          </a:ln>
          <a:effectLst>
            <a:outerShdw dist="17961" dir="2699999" algn="ctr" rotWithShape="0">
              <a:schemeClr val="tx1"/>
            </a:outerShdw>
          </a:effectLst>
        </p:spPr>
        <p:txBody>
          <a:bodyPr wrap="square" anchor="t">
            <a:spAutoFit/>
          </a:bodyPr>
          <a:p>
            <a:pPr>
              <a:spcBef>
                <a:spcPct val="50000"/>
              </a:spcBef>
            </a:pPr>
            <a:r>
              <a:rPr lang="zh-CN" altLang="en-US" sz="3600" b="1">
                <a:solidFill>
                  <a:srgbClr val="FF0000"/>
                </a:solidFill>
                <a:latin typeface="Arial" panose="020B0604020202020204" pitchFamily="34" charset="0"/>
                <a:ea typeface="楷体_GB2312" charset="-122"/>
              </a:rPr>
              <a:t>两党关系所产生的不同影响给我们的启示？</a:t>
            </a:r>
            <a:endParaRPr lang="zh-CN" altLang="en-US" sz="3600" b="1">
              <a:solidFill>
                <a:srgbClr val="FF0000"/>
              </a:solidFill>
              <a:latin typeface="Arial" panose="020B0604020202020204" pitchFamily="34" charset="0"/>
              <a:ea typeface="楷体_GB2312" charset="-122"/>
            </a:endParaRPr>
          </a:p>
        </p:txBody>
      </p:sp>
      <p:sp>
        <p:nvSpPr>
          <p:cNvPr id="28675" name="文本框 1"/>
          <p:cNvSpPr txBox="1"/>
          <p:nvPr/>
        </p:nvSpPr>
        <p:spPr>
          <a:xfrm>
            <a:off x="139700" y="147638"/>
            <a:ext cx="3038475" cy="645160"/>
          </a:xfrm>
          <a:prstGeom prst="rect">
            <a:avLst/>
          </a:prstGeom>
          <a:noFill/>
          <a:ln w="9525">
            <a:noFill/>
          </a:ln>
        </p:spPr>
        <p:txBody>
          <a:bodyPr wrap="square" anchor="t">
            <a:spAutoFit/>
          </a:bodyPr>
          <a:p>
            <a:r>
              <a:rPr lang="zh-CN" altLang="en-US" sz="3600" b="1">
                <a:latin typeface="黑体" panose="02010609060101010101" charset="-122"/>
                <a:ea typeface="黑体" panose="02010609060101010101" charset="-122"/>
              </a:rPr>
              <a:t>思考：</a:t>
            </a:r>
            <a:r>
              <a:rPr lang="en-US" altLang="zh-CN" sz="3600" b="1">
                <a:latin typeface="黑体" panose="02010609060101010101" charset="-122"/>
                <a:ea typeface="黑体" panose="02010609060101010101" charset="-122"/>
              </a:rPr>
              <a:t> </a:t>
            </a:r>
            <a:endParaRPr lang="en-US" altLang="zh-CN" sz="3600" b="1">
              <a:latin typeface="黑体" panose="02010609060101010101" charset="-122"/>
              <a:ea typeface="黑体" panose="02010609060101010101" charset="-122"/>
            </a:endParaRPr>
          </a:p>
        </p:txBody>
      </p:sp>
      <p:pic>
        <p:nvPicPr>
          <p:cNvPr id="4" name="../Upload/image/201708040200461.jpg"/>
          <p:cNvPicPr>
            <a:picLocks noChangeAspect="1"/>
          </p:cNvPicPr>
          <p:nvPr/>
        </p:nvPicPr>
        <p:blipFill>
          <a:blip r:embed="rId1"/>
          <a:stretch>
            <a:fillRect/>
          </a:stretch>
        </p:blipFill>
        <p:spPr>
          <a:xfrm>
            <a:off x="252095" y="1554480"/>
            <a:ext cx="8639175" cy="49657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set>
                                      <p:cBhvr override="childStyle">
                                        <p:cTn dur="65" fill="hold" display="1"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1138"/>
                                        </p:tgtEl>
                                        <p:attrNameLst>
                                          <p:attrName>style.visibility</p:attrName>
                                        </p:attrNameLst>
                                      </p:cBhvr>
                                      <p:to>
                                        <p:strVal val="visible"/>
                                      </p:to>
                                    </p:set>
                                    <p:animEffect transition="in" filter="blinds(horizontal)">
                                      <p:cBhvr>
                                        <p:cTn id="13" dur="5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WordArt 12"/>
          <p:cNvSpPr>
            <a:spLocks noTextEdit="1"/>
          </p:cNvSpPr>
          <p:nvPr/>
        </p:nvSpPr>
        <p:spPr>
          <a:xfrm>
            <a:off x="323850" y="968375"/>
            <a:ext cx="1255713" cy="431800"/>
          </a:xfrm>
          <a:prstGeom prst="rect">
            <a:avLst/>
          </a:prstGeom>
        </p:spPr>
        <p:txBody>
          <a:bodyPr wrap="none" fromWordArt="1">
            <a:prstTxWarp prst="textSlantUp">
              <a:avLst>
                <a:gd name="adj" fmla="val 0"/>
              </a:avLst>
            </a:prstTxWarp>
            <a:normAutofit fontScale="70000"/>
          </a:bodyPr>
          <a:p>
            <a:pPr algn="ctr" fontAlgn="base"/>
            <a:r>
              <a:rPr lang="zh-CN" altLang="en-US" sz="3200" b="1" strike="noStrike" noProof="1" dirty="0">
                <a:solidFill>
                  <a:srgbClr val="FF0000"/>
                </a:solidFill>
                <a:latin typeface="黑体" panose="02010609060101010101" charset="-122"/>
                <a:ea typeface="黑体" panose="02010609060101010101" charset="-122"/>
                <a:cs typeface="+mn-cs"/>
              </a:rPr>
              <a:t>（一）</a:t>
            </a:r>
            <a:endParaRPr lang="zh-CN" altLang="en-US" sz="3600" strike="noStrike" noProof="1">
              <a:ln w="9525" cap="flat" cmpd="sng">
                <a:solidFill>
                  <a:srgbClr val="000000"/>
                </a:solidFill>
                <a:prstDash val="solid"/>
                <a:round/>
                <a:headEnd type="none" w="med" len="med"/>
                <a:tailEnd type="none" w="med" len="med"/>
              </a:ln>
              <a:solidFill>
                <a:srgbClr val="000000"/>
              </a:solidFill>
              <a:latin typeface="黑体" panose="02010609060101010101" charset="-122"/>
              <a:ea typeface="黑体" panose="02010609060101010101" charset="-122"/>
            </a:endParaRPr>
          </a:p>
        </p:txBody>
      </p:sp>
      <p:sp>
        <p:nvSpPr>
          <p:cNvPr id="9218" name="Text Box 7"/>
          <p:cNvSpPr txBox="1"/>
          <p:nvPr/>
        </p:nvSpPr>
        <p:spPr>
          <a:xfrm>
            <a:off x="0" y="1685925"/>
            <a:ext cx="3084513" cy="2552700"/>
          </a:xfrm>
          <a:prstGeom prst="rect">
            <a:avLst/>
          </a:prstGeom>
          <a:noFill/>
          <a:ln w="9525">
            <a:noFill/>
          </a:ln>
        </p:spPr>
        <p:txBody>
          <a:bodyPr wrap="square" anchor="t">
            <a:spAutoFit/>
          </a:bodyPr>
          <a:p>
            <a:r>
              <a:rPr lang="zh-CN" altLang="en-US" sz="3200" b="1" dirty="0">
                <a:solidFill>
                  <a:srgbClr val="FF0000"/>
                </a:solidFill>
                <a:latin typeface="黑体" panose="02010609060101010101" charset="-122"/>
                <a:ea typeface="黑体" panose="02010609060101010101" charset="-122"/>
              </a:rPr>
              <a:t>想当初</a:t>
            </a:r>
            <a:endParaRPr lang="zh-CN" altLang="en-US" sz="3200" b="1" dirty="0">
              <a:solidFill>
                <a:srgbClr val="FF0000"/>
              </a:solidFill>
              <a:latin typeface="黑体" panose="02010609060101010101" charset="-122"/>
              <a:ea typeface="黑体" panose="02010609060101010101" charset="-122"/>
            </a:endParaRPr>
          </a:p>
          <a:p>
            <a:r>
              <a:rPr lang="zh-CN" altLang="en-US" sz="3200" b="1" dirty="0">
                <a:solidFill>
                  <a:srgbClr val="FF0000"/>
                </a:solidFill>
                <a:latin typeface="黑体" panose="02010609060101010101" charset="-122"/>
                <a:ea typeface="黑体" panose="02010609060101010101" charset="-122"/>
              </a:rPr>
              <a:t>是你拉着我的手</a:t>
            </a:r>
            <a:endParaRPr lang="en-US" altLang="zh-CN" sz="3200" b="1" dirty="0">
              <a:solidFill>
                <a:srgbClr val="FF0000"/>
              </a:solidFill>
              <a:latin typeface="黑体" panose="02010609060101010101" charset="-122"/>
              <a:ea typeface="黑体" panose="02010609060101010101" charset="-122"/>
            </a:endParaRPr>
          </a:p>
          <a:p>
            <a:r>
              <a:rPr lang="zh-CN" altLang="en-US" sz="3200" b="1" dirty="0">
                <a:solidFill>
                  <a:srgbClr val="FF0000"/>
                </a:solidFill>
                <a:latin typeface="黑体" panose="02010609060101010101" charset="-122"/>
                <a:ea typeface="黑体" panose="02010609060101010101" charset="-122"/>
              </a:rPr>
              <a:t>在村口的大树旁</a:t>
            </a:r>
            <a:endParaRPr lang="en-US" altLang="zh-CN" sz="3200" b="1" dirty="0">
              <a:solidFill>
                <a:srgbClr val="FF0000"/>
              </a:solidFill>
              <a:latin typeface="黑体" panose="02010609060101010101" charset="-122"/>
              <a:ea typeface="黑体" panose="02010609060101010101" charset="-122"/>
            </a:endParaRPr>
          </a:p>
          <a:p>
            <a:r>
              <a:rPr lang="zh-CN" altLang="en-US" sz="3200" b="1" dirty="0">
                <a:solidFill>
                  <a:srgbClr val="FF0000"/>
                </a:solidFill>
                <a:latin typeface="黑体" panose="02010609060101010101" charset="-122"/>
                <a:ea typeface="黑体" panose="02010609060101010101" charset="-122"/>
              </a:rPr>
              <a:t>一同告别了咱娘</a:t>
            </a:r>
            <a:endParaRPr lang="en-US" altLang="zh-CN" sz="3200" b="1" dirty="0">
              <a:solidFill>
                <a:srgbClr val="FF0000"/>
              </a:solidFill>
              <a:latin typeface="黑体" panose="02010609060101010101" charset="-122"/>
              <a:ea typeface="黑体" panose="02010609060101010101" charset="-122"/>
            </a:endParaRPr>
          </a:p>
          <a:p>
            <a:r>
              <a:rPr lang="zh-CN" altLang="en-US" sz="3200" b="1" dirty="0">
                <a:solidFill>
                  <a:srgbClr val="FF0000"/>
                </a:solidFill>
                <a:latin typeface="黑体" panose="02010609060101010101" charset="-122"/>
                <a:ea typeface="黑体" panose="02010609060101010101" charset="-122"/>
              </a:rPr>
              <a:t>踏上北伐的战场</a:t>
            </a:r>
            <a:endParaRPr lang="en-US" altLang="zh-CN" sz="3200" b="1" dirty="0">
              <a:solidFill>
                <a:srgbClr val="FF0000"/>
              </a:solidFill>
              <a:latin typeface="黑体" panose="02010609060101010101" charset="-122"/>
              <a:ea typeface="黑体" panose="02010609060101010101" charset="-122"/>
            </a:endParaRPr>
          </a:p>
        </p:txBody>
      </p:sp>
      <p:pic>
        <p:nvPicPr>
          <p:cNvPr id="66574" name="Picture 14" descr="北伐战争漫画"/>
          <p:cNvPicPr>
            <a:picLocks noChangeAspect="1"/>
          </p:cNvPicPr>
          <p:nvPr/>
        </p:nvPicPr>
        <p:blipFill>
          <a:blip r:embed="rId1"/>
          <a:stretch>
            <a:fillRect/>
          </a:stretch>
        </p:blipFill>
        <p:spPr>
          <a:xfrm>
            <a:off x="3084513" y="635000"/>
            <a:ext cx="5986462" cy="4545013"/>
          </a:xfrm>
          <a:prstGeom prst="rect">
            <a:avLst/>
          </a:prstGeom>
          <a:noFill/>
          <a:ln w="9525">
            <a:noFill/>
          </a:ln>
        </p:spPr>
      </p:pic>
      <p:sp>
        <p:nvSpPr>
          <p:cNvPr id="4" name="文本框 3"/>
          <p:cNvSpPr txBox="1"/>
          <p:nvPr/>
        </p:nvSpPr>
        <p:spPr>
          <a:xfrm>
            <a:off x="323850" y="5180013"/>
            <a:ext cx="8661400" cy="1198562"/>
          </a:xfrm>
          <a:prstGeom prst="rect">
            <a:avLst/>
          </a:prstGeom>
          <a:noFill/>
          <a:ln w="9525">
            <a:noFill/>
          </a:ln>
        </p:spPr>
        <p:txBody>
          <a:bodyPr wrap="square" anchor="t">
            <a:spAutoFit/>
          </a:bodyPr>
          <a:p>
            <a:r>
              <a:rPr lang="zh-CN" altLang="en-US" sz="3600" b="1">
                <a:latin typeface="Arial" panose="020B0604020202020204" pitchFamily="34" charset="0"/>
                <a:ea typeface="宋体" panose="02010600030101010101" pitchFamily="2" charset="-122"/>
              </a:rPr>
              <a:t>从材料和图片中你能得到哪些历史信息，体现了当时国共两党怎样的关系？</a:t>
            </a:r>
            <a:endParaRPr lang="zh-CN" altLang="en-US" sz="3600" b="1">
              <a:latin typeface="Arial" panose="020B0604020202020204" pitchFamily="34" charset="0"/>
              <a:ea typeface="宋体" panose="02010600030101010101" pitchFamily="2" charset="-122"/>
            </a:endParaRPr>
          </a:p>
        </p:txBody>
      </p:sp>
      <p:sp>
        <p:nvSpPr>
          <p:cNvPr id="9221" name="文本框 1"/>
          <p:cNvSpPr txBox="1"/>
          <p:nvPr/>
        </p:nvSpPr>
        <p:spPr>
          <a:xfrm>
            <a:off x="0" y="0"/>
            <a:ext cx="9144000" cy="522288"/>
          </a:xfrm>
          <a:prstGeom prst="rect">
            <a:avLst/>
          </a:prstGeom>
          <a:blipFill rotWithShape="1">
            <a:blip r:embed="rId2"/>
          </a:blipFill>
          <a:ln w="9525">
            <a:noFill/>
          </a:ln>
        </p:spPr>
        <p:txBody>
          <a:bodyPr wrap="square" anchor="t">
            <a:spAutoFit/>
          </a:bodyPr>
          <a:p>
            <a:r>
              <a:rPr lang="zh-CN" altLang="en-US" sz="2800" b="1">
                <a:solidFill>
                  <a:schemeClr val="bg1"/>
                </a:solidFill>
                <a:latin typeface="楷体" panose="02010609060101010101" charset="-122"/>
                <a:ea typeface="楷体" panose="02010609060101010101" charset="-122"/>
              </a:rPr>
              <a:t>一、国共合作 共奏胜利曲</a:t>
            </a:r>
            <a:r>
              <a:rPr lang="en-US" altLang="zh-CN" sz="2800" b="1">
                <a:solidFill>
                  <a:schemeClr val="bg1"/>
                </a:solidFill>
                <a:latin typeface="楷体" panose="02010609060101010101" charset="-122"/>
                <a:ea typeface="楷体" panose="02010609060101010101" charset="-122"/>
              </a:rPr>
              <a:t>——</a:t>
            </a:r>
            <a:r>
              <a:rPr lang="zh-CN" altLang="en-US" sz="2800" b="1">
                <a:solidFill>
                  <a:schemeClr val="bg1"/>
                </a:solidFill>
                <a:latin typeface="楷体" panose="02010609060101010101" charset="-122"/>
                <a:ea typeface="楷体" panose="02010609060101010101" charset="-122"/>
              </a:rPr>
              <a:t>国民大革命时期</a:t>
            </a:r>
            <a:endParaRPr lang="zh-CN" altLang="en-US" sz="2800" b="1">
              <a:solidFill>
                <a:schemeClr val="bg1"/>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26988" y="-23812"/>
          <a:ext cx="9091930" cy="6769100"/>
        </p:xfrm>
        <a:graphic>
          <a:graphicData uri="http://schemas.openxmlformats.org/drawingml/2006/table">
            <a:tbl>
              <a:tblPr firstRow="1" bandRow="1">
                <a:tableStyleId>{5C22544A-7EE6-4342-B048-85BDC9FD1C3A}</a:tableStyleId>
              </a:tblPr>
              <a:tblGrid>
                <a:gridCol w="1085850"/>
                <a:gridCol w="8006080"/>
              </a:tblGrid>
              <a:tr h="642620">
                <a:tc gridSpan="2">
                  <a:txBody>
                    <a:bodyPr/>
                    <a:p>
                      <a:pPr algn="ctr">
                        <a:buNone/>
                      </a:pPr>
                      <a:r>
                        <a:rPr lang="zh-CN" altLang="en-US" sz="3600">
                          <a:solidFill>
                            <a:schemeClr val="tx1"/>
                          </a:solidFill>
                        </a:rPr>
                        <a:t>第一次国共合作（</a:t>
                      </a:r>
                      <a:r>
                        <a:rPr lang="en-US" altLang="zh-CN" sz="3600">
                          <a:solidFill>
                            <a:schemeClr val="tx1"/>
                          </a:solidFill>
                        </a:rPr>
                        <a:t>1924-1927</a:t>
                      </a:r>
                      <a:r>
                        <a:rPr lang="zh-CN" altLang="en-US" sz="3600">
                          <a:solidFill>
                            <a:schemeClr val="tx1"/>
                          </a:solidFill>
                        </a:rPr>
                        <a:t>）</a:t>
                      </a:r>
                      <a:endParaRPr lang="zh-CN" altLang="en-US" sz="3600">
                        <a:solidFill>
                          <a:schemeClr val="tx1"/>
                        </a:solidFill>
                      </a:endParaRPr>
                    </a:p>
                  </a:txBody>
                  <a:tcPr/>
                </a:tc>
                <a:tc hMerge="1">
                  <a:tcPr/>
                </a:tc>
              </a:tr>
              <a:tr h="2995295">
                <a:tc>
                  <a:txBody>
                    <a:bodyPr/>
                    <a:p>
                      <a:pPr>
                        <a:buNone/>
                      </a:pPr>
                      <a:endParaRPr lang="zh-CN" altLang="en-US"/>
                    </a:p>
                    <a:p>
                      <a:pPr>
                        <a:buNone/>
                      </a:pPr>
                      <a:r>
                        <a:rPr lang="zh-CN" altLang="en-US" sz="3200" b="1"/>
                        <a:t>原因</a:t>
                      </a:r>
                      <a:r>
                        <a:rPr lang="zh-CN" altLang="en-US" sz="2800" b="1"/>
                        <a:t>：</a:t>
                      </a:r>
                      <a:endParaRPr lang="zh-CN" altLang="en-US" sz="2800" b="1"/>
                    </a:p>
                    <a:p>
                      <a:pPr>
                        <a:buNone/>
                      </a:pPr>
                      <a:endParaRPr lang="zh-CN" altLang="en-US"/>
                    </a:p>
                    <a:p>
                      <a:pPr>
                        <a:buNone/>
                      </a:pPr>
                      <a:endParaRPr lang="zh-CN" altLang="en-US"/>
                    </a:p>
                    <a:p>
                      <a:pPr>
                        <a:buNone/>
                      </a:pPr>
                      <a:endParaRPr lang="zh-CN" altLang="en-US"/>
                    </a:p>
                  </a:txBody>
                  <a:tcPr/>
                </a:tc>
                <a:tc>
                  <a:txBody>
                    <a:bodyPr/>
                    <a:p>
                      <a:pPr algn="l">
                        <a:buNone/>
                      </a:pPr>
                      <a:r>
                        <a:rPr lang="en-US" altLang="zh-CN" sz="2400" b="1" dirty="0">
                          <a:latin typeface="华文新魏" pitchFamily="2" charset="-122"/>
                          <a:ea typeface="华文新魏" pitchFamily="2" charset="-122"/>
                          <a:sym typeface="+mn-ea"/>
                        </a:rPr>
                        <a:t>①</a:t>
                      </a:r>
                      <a:r>
                        <a:rPr lang="zh-CN" altLang="zh-CN" sz="2400" b="1" dirty="0">
                          <a:latin typeface="华文新魏" pitchFamily="2" charset="-122"/>
                          <a:ea typeface="华文新魏" pitchFamily="2" charset="-122"/>
                          <a:sym typeface="+mn-ea"/>
                        </a:rPr>
                        <a:t>一战后，推翻</a:t>
                      </a:r>
                      <a:r>
                        <a:rPr lang="en-US" altLang="zh-CN" sz="2400" b="1" u="sng" dirty="0">
                          <a:latin typeface="华文新魏" pitchFamily="2" charset="-122"/>
                          <a:ea typeface="华文新魏" pitchFamily="2" charset="-122"/>
                          <a:sym typeface="+mn-ea"/>
                        </a:rPr>
                        <a:t>           </a:t>
                      </a:r>
                      <a:r>
                        <a:rPr lang="zh-CN" altLang="zh-CN" sz="2400" b="1" dirty="0">
                          <a:latin typeface="华文新魏" pitchFamily="2" charset="-122"/>
                          <a:ea typeface="华文新魏" pitchFamily="2" charset="-122"/>
                          <a:sym typeface="+mn-ea"/>
                        </a:rPr>
                        <a:t>，统一全国成为全国人民的共同愿望。</a:t>
                      </a:r>
                      <a:endParaRPr lang="zh-CN" altLang="zh-CN" sz="2400" b="1" dirty="0">
                        <a:latin typeface="华文新魏" pitchFamily="2" charset="-122"/>
                        <a:ea typeface="华文新魏" pitchFamily="2" charset="-122"/>
                        <a:sym typeface="+mn-ea"/>
                      </a:endParaRPr>
                    </a:p>
                    <a:p>
                      <a:pPr algn="l">
                        <a:buNone/>
                      </a:pPr>
                      <a:r>
                        <a:rPr lang="en-US" altLang="zh-CN" sz="2400" b="1" dirty="0">
                          <a:latin typeface="华文新魏" pitchFamily="2" charset="-122"/>
                          <a:ea typeface="华文新魏" pitchFamily="2" charset="-122"/>
                          <a:sym typeface="+mn-ea"/>
                        </a:rPr>
                        <a:t>②</a:t>
                      </a:r>
                      <a:r>
                        <a:rPr lang="zh-CN" altLang="zh-CN" sz="2400" b="1" dirty="0">
                          <a:latin typeface="华文新魏" pitchFamily="2" charset="-122"/>
                          <a:ea typeface="华文新魏" pitchFamily="2" charset="-122"/>
                          <a:sym typeface="+mn-ea"/>
                        </a:rPr>
                        <a:t>中国共产党认识到要战胜强大的敌人必须建立</a:t>
                      </a:r>
                      <a:endParaRPr lang="zh-CN" altLang="zh-CN" sz="2400" b="1" dirty="0">
                        <a:latin typeface="华文新魏" pitchFamily="2" charset="-122"/>
                        <a:ea typeface="华文新魏" pitchFamily="2" charset="-122"/>
                        <a:sym typeface="+mn-ea"/>
                      </a:endParaRPr>
                    </a:p>
                    <a:p>
                      <a:pPr algn="l">
                        <a:buNone/>
                      </a:pPr>
                      <a:r>
                        <a:rPr lang="zh-CN" altLang="zh-CN" sz="2400" b="1" dirty="0">
                          <a:latin typeface="华文新魏" pitchFamily="2" charset="-122"/>
                          <a:ea typeface="华文新魏" pitchFamily="2" charset="-122"/>
                          <a:sym typeface="+mn-ea"/>
                        </a:rPr>
                        <a:t> </a:t>
                      </a:r>
                      <a:r>
                        <a:rPr lang="zh-CN" altLang="zh-CN" sz="2400" b="1" u="sng" dirty="0">
                          <a:latin typeface="华文新魏" pitchFamily="2" charset="-122"/>
                          <a:ea typeface="华文新魏" pitchFamily="2" charset="-122"/>
                          <a:sym typeface="+mn-ea"/>
                        </a:rPr>
                        <a:t>       </a:t>
                      </a:r>
                      <a:r>
                        <a:rPr lang="zh-CN" altLang="zh-CN" sz="2400" b="1" dirty="0">
                          <a:latin typeface="华文新魏" pitchFamily="2" charset="-122"/>
                          <a:ea typeface="华文新魏" pitchFamily="2" charset="-122"/>
                          <a:sym typeface="+mn-ea"/>
                        </a:rPr>
                        <a:t>统</a:t>
                      </a:r>
                      <a:r>
                        <a:rPr lang="zh-CN" altLang="zh-CN" sz="2400" b="1" dirty="0">
                          <a:latin typeface="华文新魏" pitchFamily="2" charset="-122"/>
                          <a:ea typeface="华文新魏" pitchFamily="2" charset="-122"/>
                          <a:sym typeface="+mn-ea"/>
                        </a:rPr>
                        <a:t>一战线。 </a:t>
                      </a:r>
                      <a:endParaRPr lang="zh-CN" altLang="zh-CN" sz="2400" b="1" dirty="0">
                        <a:latin typeface="华文新魏" pitchFamily="2" charset="-122"/>
                        <a:ea typeface="华文新魏" pitchFamily="2" charset="-122"/>
                        <a:sym typeface="+mn-ea"/>
                      </a:endParaRPr>
                    </a:p>
                    <a:p>
                      <a:pPr algn="l">
                        <a:buNone/>
                      </a:pPr>
                      <a:r>
                        <a:rPr lang="en-US" altLang="zh-CN" sz="2400" b="1" dirty="0">
                          <a:latin typeface="华文新魏" pitchFamily="2" charset="-122"/>
                          <a:ea typeface="华文新魏" pitchFamily="2" charset="-122"/>
                          <a:sym typeface="+mn-ea"/>
                        </a:rPr>
                        <a:t>③</a:t>
                      </a:r>
                      <a:r>
                        <a:rPr lang="zh-CN" altLang="en-US" sz="2400" b="1" dirty="0">
                          <a:latin typeface="华文新魏" pitchFamily="2" charset="-122"/>
                          <a:ea typeface="华文新魏" pitchFamily="2" charset="-122"/>
                          <a:sym typeface="+mn-ea"/>
                        </a:rPr>
                        <a:t>孙中山领导革命屡次失败，迫切需要改组国民党并寻求支持。</a:t>
                      </a:r>
                      <a:endParaRPr lang="zh-CN" altLang="en-US" sz="2400" b="1" dirty="0">
                        <a:latin typeface="华文新魏" pitchFamily="2" charset="-122"/>
                        <a:ea typeface="华文新魏" pitchFamily="2" charset="-122"/>
                        <a:sym typeface="+mn-ea"/>
                      </a:endParaRPr>
                    </a:p>
                    <a:p>
                      <a:pPr algn="l">
                        <a:buNone/>
                      </a:pPr>
                      <a:r>
                        <a:rPr lang="zh-CN" altLang="en-US" sz="2400" b="1" dirty="0">
                          <a:latin typeface="华文新魏" pitchFamily="2" charset="-122"/>
                          <a:ea typeface="华文新魏" pitchFamily="2" charset="-122"/>
                          <a:sym typeface="+mn-ea"/>
                        </a:rPr>
                        <a:t>④（外部原因）</a:t>
                      </a:r>
                      <a:r>
                        <a:rPr lang="en-US" altLang="zh-CN" sz="2400" b="1" u="sng" dirty="0">
                          <a:latin typeface="华文新魏" pitchFamily="2" charset="-122"/>
                          <a:ea typeface="华文新魏" pitchFamily="2" charset="-122"/>
                          <a:sym typeface="+mn-ea"/>
                        </a:rPr>
                        <a:t>          </a:t>
                      </a:r>
                      <a:r>
                        <a:rPr lang="zh-CN" altLang="zh-CN" sz="2400" b="1" dirty="0">
                          <a:latin typeface="华文新魏" pitchFamily="2" charset="-122"/>
                          <a:ea typeface="华文新魏" pitchFamily="2" charset="-122"/>
                          <a:sym typeface="+mn-ea"/>
                        </a:rPr>
                        <a:t>的促进作用。</a:t>
                      </a:r>
                      <a:endParaRPr lang="zh-CN" altLang="zh-CN" sz="2400" b="1" dirty="0">
                        <a:latin typeface="华文新魏" pitchFamily="2" charset="-122"/>
                        <a:ea typeface="华文新魏" pitchFamily="2" charset="-122"/>
                        <a:sym typeface="+mn-ea"/>
                      </a:endParaRPr>
                    </a:p>
                    <a:p>
                      <a:pPr algn="l">
                        <a:buNone/>
                      </a:pPr>
                      <a:r>
                        <a:rPr lang="zh-CN" altLang="zh-CN" sz="2400" b="1" dirty="0">
                          <a:latin typeface="华文新魏" pitchFamily="2" charset="-122"/>
                          <a:ea typeface="华文新魏" pitchFamily="2" charset="-122"/>
                          <a:sym typeface="+mn-ea"/>
                        </a:rPr>
                        <a:t>⑤合作基础： </a:t>
                      </a:r>
                      <a:r>
                        <a:rPr lang="en-US" altLang="zh-CN" sz="2400" b="1" u="sng" dirty="0">
                          <a:latin typeface="华文新魏" pitchFamily="2" charset="-122"/>
                          <a:ea typeface="华文新魏" pitchFamily="2" charset="-122"/>
                          <a:sym typeface="+mn-ea"/>
                        </a:rPr>
                        <a:t> </a:t>
                      </a:r>
                      <a:r>
                        <a:rPr lang="en-US" altLang="zh-CN" sz="2400" b="1" u="sng" dirty="0">
                          <a:solidFill>
                            <a:schemeClr val="tx1"/>
                          </a:solidFill>
                          <a:latin typeface="华文新魏" pitchFamily="2" charset="-122"/>
                          <a:ea typeface="华文新魏" pitchFamily="2" charset="-122"/>
                          <a:sym typeface="+mn-ea"/>
                        </a:rPr>
                        <a:t>               </a:t>
                      </a:r>
                      <a:r>
                        <a:rPr lang="en-US" altLang="zh-CN" sz="2400" b="1" u="sng" dirty="0">
                          <a:latin typeface="华文新魏" pitchFamily="2" charset="-122"/>
                          <a:ea typeface="华文新魏" pitchFamily="2" charset="-122"/>
                          <a:sym typeface="+mn-ea"/>
                        </a:rPr>
                        <a:t> </a:t>
                      </a:r>
                      <a:endParaRPr lang="zh-CN" altLang="zh-CN" sz="2400" b="1" dirty="0">
                        <a:latin typeface="华文新魏" pitchFamily="2" charset="-122"/>
                        <a:ea typeface="华文新魏" pitchFamily="2" charset="-122"/>
                      </a:endParaRPr>
                    </a:p>
                  </a:txBody>
                  <a:tcPr/>
                </a:tc>
              </a:tr>
              <a:tr h="1188720">
                <a:tc>
                  <a:txBody>
                    <a:bodyPr/>
                    <a:p>
                      <a:pPr algn="l">
                        <a:buClrTx/>
                        <a:buSzTx/>
                        <a:buNone/>
                      </a:pPr>
                      <a:r>
                        <a:rPr lang="zh-CN" altLang="en-US" sz="3200" b="1"/>
                        <a:t>成果：</a:t>
                      </a:r>
                      <a:endParaRPr lang="zh-CN" altLang="en-US" sz="3200" b="1"/>
                    </a:p>
                  </a:txBody>
                  <a:tcPr/>
                </a:tc>
                <a:tc>
                  <a:txBody>
                    <a:bodyPr/>
                    <a:p>
                      <a:pPr algn="l">
                        <a:buClrTx/>
                        <a:buSzTx/>
                        <a:buNone/>
                      </a:pPr>
                      <a:r>
                        <a:rPr lang="zh-CN" altLang="zh-CN" sz="2400" b="1" dirty="0">
                          <a:latin typeface="华文新魏" pitchFamily="2" charset="-122"/>
                          <a:ea typeface="华文新魏" pitchFamily="2" charset="-122"/>
                          <a:sym typeface="+mn-ea"/>
                        </a:rPr>
                        <a:t>① </a:t>
                      </a:r>
                      <a:r>
                        <a:rPr lang="en-US" altLang="zh-CN" sz="2400" b="1" u="sng" dirty="0">
                          <a:solidFill>
                            <a:schemeClr val="tx1"/>
                          </a:solidFill>
                          <a:latin typeface="华文新魏" pitchFamily="2" charset="-122"/>
                          <a:ea typeface="华文新魏" pitchFamily="2" charset="-122"/>
                          <a:sym typeface="+mn-ea"/>
                        </a:rPr>
                        <a:t>               </a:t>
                      </a:r>
                      <a:r>
                        <a:rPr lang="zh-CN" altLang="zh-CN" sz="2400" b="1" u="sng" dirty="0">
                          <a:latin typeface="华文新魏" pitchFamily="2" charset="-122"/>
                          <a:ea typeface="华文新魏" pitchFamily="2" charset="-122"/>
                          <a:sym typeface="+mn-ea"/>
                        </a:rPr>
                        <a:t> </a:t>
                      </a:r>
                      <a:r>
                        <a:rPr lang="zh-CN" altLang="zh-CN" sz="2400" b="1" dirty="0">
                          <a:latin typeface="华文新魏" pitchFamily="2" charset="-122"/>
                          <a:ea typeface="华文新魏" pitchFamily="2" charset="-122"/>
                          <a:sym typeface="+mn-ea"/>
                        </a:rPr>
                        <a:t>的</a:t>
                      </a:r>
                      <a:r>
                        <a:rPr lang="zh-CN" altLang="zh-CN" sz="2400" b="1" dirty="0">
                          <a:latin typeface="华文新魏" pitchFamily="2" charset="-122"/>
                          <a:ea typeface="华文新魏" pitchFamily="2" charset="-122"/>
                          <a:sym typeface="+mn-ea"/>
                        </a:rPr>
                        <a:t>建立</a:t>
                      </a:r>
                      <a:endParaRPr lang="zh-CN" altLang="zh-CN" sz="2400" b="1" dirty="0">
                        <a:latin typeface="华文新魏" pitchFamily="2" charset="-122"/>
                        <a:ea typeface="华文新魏" pitchFamily="2" charset="-122"/>
                        <a:sym typeface="+mn-ea"/>
                      </a:endParaRPr>
                    </a:p>
                    <a:p>
                      <a:pPr algn="l">
                        <a:buClrTx/>
                        <a:buSzTx/>
                        <a:buNone/>
                      </a:pPr>
                      <a:r>
                        <a:rPr lang="zh-CN" altLang="zh-CN" sz="2400" b="1" dirty="0">
                          <a:latin typeface="华文新魏" pitchFamily="2" charset="-122"/>
                          <a:ea typeface="华文新魏" pitchFamily="2" charset="-122"/>
                          <a:sym typeface="+mn-ea"/>
                        </a:rPr>
                        <a:t>② </a:t>
                      </a:r>
                      <a:r>
                        <a:rPr lang="zh-CN" altLang="zh-CN" sz="2400" b="1" u="sng" dirty="0">
                          <a:latin typeface="华文新魏" pitchFamily="2" charset="-122"/>
                          <a:ea typeface="华文新魏" pitchFamily="2" charset="-122"/>
                          <a:sym typeface="+mn-ea"/>
                        </a:rPr>
                        <a:t>               </a:t>
                      </a:r>
                      <a:r>
                        <a:rPr lang="zh-CN" altLang="zh-CN" sz="2400" b="1" dirty="0">
                          <a:latin typeface="华文新魏" pitchFamily="2" charset="-122"/>
                          <a:ea typeface="华文新魏" pitchFamily="2" charset="-122"/>
                          <a:sym typeface="+mn-ea"/>
                        </a:rPr>
                        <a:t>取得重大胜利，</a:t>
                      </a:r>
                      <a:r>
                        <a:rPr lang="zh-CN" altLang="zh-CN" sz="2400" b="1" dirty="0">
                          <a:latin typeface="华文新魏" pitchFamily="2" charset="-122"/>
                          <a:ea typeface="华文新魏" pitchFamily="2" charset="-122"/>
                          <a:sym typeface="+mn-ea"/>
                        </a:rPr>
                        <a:t>基本推翻了北洋军阀的反动统治</a:t>
                      </a:r>
                      <a:r>
                        <a:rPr lang="zh-CN" altLang="zh-CN" sz="2400" b="1" dirty="0">
                          <a:latin typeface="华文新魏" pitchFamily="2" charset="-122"/>
                          <a:ea typeface="华文新魏" pitchFamily="2" charset="-122"/>
                          <a:sym typeface="+mn-ea"/>
                        </a:rPr>
                        <a:t>          </a:t>
                      </a:r>
                      <a:endParaRPr lang="zh-CN" altLang="zh-CN" sz="1800" b="1" dirty="0">
                        <a:solidFill>
                          <a:schemeClr val="tx1"/>
                        </a:solidFill>
                        <a:latin typeface="华文新魏" pitchFamily="2" charset="-122"/>
                        <a:ea typeface="华文新魏" pitchFamily="2" charset="-122"/>
                      </a:endParaRPr>
                    </a:p>
                  </a:txBody>
                  <a:tcPr/>
                </a:tc>
              </a:tr>
              <a:tr h="1668780">
                <a:tc>
                  <a:txBody>
                    <a:bodyPr/>
                    <a:p>
                      <a:pPr>
                        <a:buNone/>
                      </a:pPr>
                      <a:endParaRPr lang="zh-CN" altLang="en-US"/>
                    </a:p>
                    <a:p>
                      <a:pPr>
                        <a:buNone/>
                      </a:pPr>
                      <a:endParaRPr lang="zh-CN" altLang="en-US"/>
                    </a:p>
                    <a:p>
                      <a:pPr algn="l">
                        <a:buClrTx/>
                        <a:buSzTx/>
                        <a:buNone/>
                      </a:pPr>
                      <a:r>
                        <a:rPr lang="zh-CN" altLang="en-US" sz="3200" b="1"/>
                        <a:t>分裂</a:t>
                      </a:r>
                      <a:endParaRPr lang="zh-CN" altLang="en-US" sz="3200" b="1"/>
                    </a:p>
                    <a:p>
                      <a:pPr algn="l">
                        <a:buClrTx/>
                        <a:buSzTx/>
                        <a:buNone/>
                      </a:pPr>
                      <a:r>
                        <a:rPr lang="zh-CN" altLang="en-US" sz="3200" b="1"/>
                        <a:t>原因：</a:t>
                      </a:r>
                      <a:endParaRPr lang="zh-CN" altLang="en-US" sz="3200" b="1"/>
                    </a:p>
                  </a:txBody>
                  <a:tcPr/>
                </a:tc>
                <a:tc>
                  <a:txBody>
                    <a:bodyPr/>
                    <a:p>
                      <a:pPr eaLnBrk="0" hangingPunct="0"/>
                      <a:r>
                        <a:rPr lang="zh-CN" altLang="zh-CN" sz="2400" b="1" dirty="0">
                          <a:latin typeface="华文新魏" pitchFamily="2" charset="-122"/>
                          <a:ea typeface="华文新魏" pitchFamily="2" charset="-122"/>
                          <a:sym typeface="+mn-ea"/>
                        </a:rPr>
                        <a:t>①根本原因：国共两党所代表的阶级利益不同。共产党代表</a:t>
                      </a:r>
                      <a:r>
                        <a:rPr lang="zh-CN" altLang="zh-CN" sz="2400" b="1" u="sng" dirty="0">
                          <a:latin typeface="华文新魏" pitchFamily="2" charset="-122"/>
                          <a:ea typeface="华文新魏" pitchFamily="2" charset="-122"/>
                          <a:sym typeface="+mn-ea"/>
                        </a:rPr>
                        <a:t>            </a:t>
                      </a:r>
                      <a:r>
                        <a:rPr lang="zh-CN" altLang="zh-CN" sz="2400" b="1" dirty="0">
                          <a:latin typeface="华文新魏" pitchFamily="2" charset="-122"/>
                          <a:ea typeface="华文新魏" pitchFamily="2" charset="-122"/>
                          <a:sym typeface="+mn-ea"/>
                        </a:rPr>
                        <a:t>的利益，国民党代表</a:t>
                      </a:r>
                      <a:r>
                        <a:rPr lang="zh-CN" altLang="zh-CN" sz="2400" b="1" u="sng" dirty="0">
                          <a:latin typeface="华文新魏" pitchFamily="2" charset="-122"/>
                          <a:ea typeface="华文新魏" pitchFamily="2" charset="-122"/>
                          <a:sym typeface="+mn-ea"/>
                        </a:rPr>
                        <a:t>            </a:t>
                      </a:r>
                      <a:r>
                        <a:rPr lang="zh-CN" altLang="zh-CN" sz="2400" b="1" dirty="0">
                          <a:latin typeface="华文新魏" pitchFamily="2" charset="-122"/>
                          <a:ea typeface="华文新魏" pitchFamily="2" charset="-122"/>
                          <a:sym typeface="+mn-ea"/>
                        </a:rPr>
                        <a:t>的利益 </a:t>
                      </a:r>
                      <a:r>
                        <a:rPr lang="zh-CN" altLang="zh-CN" sz="2400" b="1" dirty="0">
                          <a:latin typeface="华文新魏" pitchFamily="2" charset="-122"/>
                          <a:ea typeface="华文新魏" pitchFamily="2" charset="-122"/>
                          <a:sym typeface="+mn-ea"/>
                        </a:rPr>
                        <a:t>            </a:t>
                      </a:r>
                      <a:endParaRPr lang="zh-CN" altLang="zh-CN" sz="2400" b="1" dirty="0">
                        <a:latin typeface="华文新魏" pitchFamily="2" charset="-122"/>
                        <a:ea typeface="华文新魏" pitchFamily="2" charset="-122"/>
                      </a:endParaRPr>
                    </a:p>
                    <a:p>
                      <a:pPr eaLnBrk="0" hangingPunct="0"/>
                      <a:r>
                        <a:rPr lang="zh-CN" altLang="zh-CN" sz="2400" b="1" dirty="0">
                          <a:latin typeface="华文新魏" pitchFamily="2" charset="-122"/>
                          <a:ea typeface="华文新魏" pitchFamily="2" charset="-122"/>
                          <a:sym typeface="+mn-ea"/>
                        </a:rPr>
                        <a:t>②直接原因是</a:t>
                      </a:r>
                      <a:r>
                        <a:rPr lang="zh-CN" altLang="zh-CN" sz="2400" b="1" u="sng" dirty="0">
                          <a:latin typeface="华文新魏" pitchFamily="2" charset="-122"/>
                          <a:ea typeface="华文新魏" pitchFamily="2" charset="-122"/>
                          <a:sym typeface="+mn-ea"/>
                        </a:rPr>
                        <a:t>                </a:t>
                      </a:r>
                      <a:r>
                        <a:rPr lang="zh-CN" altLang="zh-CN" sz="2400" b="1" dirty="0">
                          <a:latin typeface="华文新魏" pitchFamily="2" charset="-122"/>
                          <a:ea typeface="华文新魏" pitchFamily="2" charset="-122"/>
                          <a:sym typeface="+mn-ea"/>
                        </a:rPr>
                        <a:t>等国民党右派叛变革命，大肆屠杀共产党人。</a:t>
                      </a:r>
                      <a:endParaRPr lang="zh-CN" altLang="zh-CN" sz="2400" b="1" dirty="0">
                        <a:latin typeface="华文新魏" pitchFamily="2" charset="-122"/>
                        <a:ea typeface="华文新魏" pitchFamily="2" charset="-122"/>
                      </a:endParaRPr>
                    </a:p>
                    <a:p>
                      <a:pPr eaLnBrk="0" hangingPunct="0"/>
                      <a:r>
                        <a:rPr lang="zh-CN" altLang="zh-CN" sz="2400" b="1" dirty="0">
                          <a:latin typeface="华文新魏" pitchFamily="2" charset="-122"/>
                          <a:ea typeface="华文新魏" pitchFamily="2" charset="-122"/>
                          <a:sym typeface="+mn-ea"/>
                        </a:rPr>
                        <a:t>③共产党的力量小经验不足。</a:t>
                      </a:r>
                      <a:endParaRPr lang="zh-CN" altLang="zh-CN" sz="2400" b="1" dirty="0">
                        <a:latin typeface="华文新魏" pitchFamily="2" charset="-122"/>
                        <a:ea typeface="华文新魏" pitchFamily="2" charset="-122"/>
                      </a:endParaRPr>
                    </a:p>
                  </a:txBody>
                  <a:tcPr/>
                </a:tc>
              </a:tr>
            </a:tbl>
          </a:graphicData>
        </a:graphic>
      </p:graphicFrame>
      <p:sp>
        <p:nvSpPr>
          <p:cNvPr id="3" name="文本框 2"/>
          <p:cNvSpPr txBox="1"/>
          <p:nvPr/>
        </p:nvSpPr>
        <p:spPr>
          <a:xfrm>
            <a:off x="3444875" y="600075"/>
            <a:ext cx="1682750" cy="398463"/>
          </a:xfrm>
          <a:prstGeom prst="rect">
            <a:avLst/>
          </a:prstGeom>
          <a:solidFill>
            <a:schemeClr val="bg1"/>
          </a:solidFill>
          <a:ln w="9525">
            <a:noFill/>
          </a:ln>
        </p:spPr>
        <p:txBody>
          <a:bodyPr wrap="square" anchor="t">
            <a:spAutoFit/>
          </a:bodyPr>
          <a:p>
            <a:r>
              <a:rPr lang="zh-CN" altLang="en-US" sz="2000" b="1">
                <a:solidFill>
                  <a:srgbClr val="FF0000"/>
                </a:solidFill>
                <a:latin typeface="Arial" panose="020B0604020202020204" pitchFamily="34" charset="0"/>
                <a:ea typeface="宋体" panose="02010600030101010101" pitchFamily="2" charset="-122"/>
              </a:rPr>
              <a:t>北洋军阀</a:t>
            </a:r>
            <a:endParaRPr lang="zh-CN" altLang="en-US" sz="2000" b="1">
              <a:solidFill>
                <a:srgbClr val="FF0000"/>
              </a:solidFill>
              <a:latin typeface="Arial" panose="020B0604020202020204" pitchFamily="34" charset="0"/>
              <a:ea typeface="宋体" panose="02010600030101010101" pitchFamily="2" charset="-122"/>
            </a:endParaRPr>
          </a:p>
        </p:txBody>
      </p:sp>
      <p:sp>
        <p:nvSpPr>
          <p:cNvPr id="4" name="文本框 3"/>
          <p:cNvSpPr txBox="1"/>
          <p:nvPr/>
        </p:nvSpPr>
        <p:spPr>
          <a:xfrm>
            <a:off x="1646238" y="1749425"/>
            <a:ext cx="763587" cy="398463"/>
          </a:xfrm>
          <a:prstGeom prst="rect">
            <a:avLst/>
          </a:prstGeom>
          <a:solidFill>
            <a:schemeClr val="bg1"/>
          </a:solidFill>
          <a:ln w="9525">
            <a:noFill/>
          </a:ln>
        </p:spPr>
        <p:txBody>
          <a:bodyPr wrap="square" anchor="t">
            <a:spAutoFit/>
          </a:bodyPr>
          <a:p>
            <a:r>
              <a:rPr lang="zh-CN" altLang="en-US" sz="2000" b="1">
                <a:solidFill>
                  <a:srgbClr val="FF0000"/>
                </a:solidFill>
                <a:latin typeface="Arial" panose="020B0604020202020204" pitchFamily="34" charset="0"/>
                <a:ea typeface="宋体" panose="02010600030101010101" pitchFamily="2" charset="-122"/>
              </a:rPr>
              <a:t>革命</a:t>
            </a:r>
            <a:endParaRPr lang="zh-CN" altLang="en-US" sz="2000" b="1">
              <a:solidFill>
                <a:srgbClr val="FF0000"/>
              </a:solidFill>
              <a:latin typeface="Arial" panose="020B0604020202020204" pitchFamily="34" charset="0"/>
              <a:ea typeface="宋体" panose="02010600030101010101" pitchFamily="2" charset="-122"/>
            </a:endParaRPr>
          </a:p>
        </p:txBody>
      </p:sp>
      <p:sp>
        <p:nvSpPr>
          <p:cNvPr id="5" name="文本框 4"/>
          <p:cNvSpPr txBox="1"/>
          <p:nvPr/>
        </p:nvSpPr>
        <p:spPr>
          <a:xfrm>
            <a:off x="3267075" y="2854325"/>
            <a:ext cx="1252538" cy="400050"/>
          </a:xfrm>
          <a:prstGeom prst="rect">
            <a:avLst/>
          </a:prstGeom>
          <a:solidFill>
            <a:schemeClr val="bg1"/>
          </a:solidFill>
          <a:ln w="9525">
            <a:noFill/>
          </a:ln>
        </p:spPr>
        <p:txBody>
          <a:bodyPr wrap="square" anchor="t">
            <a:spAutoFit/>
          </a:bodyPr>
          <a:p>
            <a:r>
              <a:rPr lang="zh-CN" altLang="en-US" sz="2000" b="1">
                <a:solidFill>
                  <a:srgbClr val="FF0000"/>
                </a:solidFill>
                <a:latin typeface="Arial" panose="020B0604020202020204" pitchFamily="34" charset="0"/>
                <a:ea typeface="宋体" panose="02010600030101010101" pitchFamily="2" charset="-122"/>
              </a:rPr>
              <a:t>共产国际</a:t>
            </a:r>
            <a:endParaRPr lang="zh-CN" altLang="en-US" sz="2000" b="1">
              <a:solidFill>
                <a:srgbClr val="FF0000"/>
              </a:solidFill>
              <a:latin typeface="Arial" panose="020B0604020202020204" pitchFamily="34" charset="0"/>
              <a:ea typeface="宋体" panose="02010600030101010101" pitchFamily="2" charset="-122"/>
            </a:endParaRPr>
          </a:p>
        </p:txBody>
      </p:sp>
      <p:sp>
        <p:nvSpPr>
          <p:cNvPr id="6" name="文本框 5"/>
          <p:cNvSpPr txBox="1"/>
          <p:nvPr/>
        </p:nvSpPr>
        <p:spPr>
          <a:xfrm>
            <a:off x="3267075" y="3162300"/>
            <a:ext cx="1684338" cy="398463"/>
          </a:xfrm>
          <a:prstGeom prst="rect">
            <a:avLst/>
          </a:prstGeom>
          <a:solidFill>
            <a:schemeClr val="bg1"/>
          </a:solidFill>
          <a:ln w="9525">
            <a:noFill/>
          </a:ln>
        </p:spPr>
        <p:txBody>
          <a:bodyPr wrap="square" anchor="t">
            <a:spAutoFit/>
          </a:bodyPr>
          <a:p>
            <a:r>
              <a:rPr lang="zh-CN" altLang="en-US" sz="2000" b="1">
                <a:solidFill>
                  <a:srgbClr val="FF0000"/>
                </a:solidFill>
                <a:latin typeface="Arial" panose="020B0604020202020204" pitchFamily="34" charset="0"/>
                <a:ea typeface="宋体" panose="02010600030101010101" pitchFamily="2" charset="-122"/>
              </a:rPr>
              <a:t>新三民主义</a:t>
            </a:r>
            <a:endParaRPr lang="zh-CN" altLang="en-US" sz="2000" b="1">
              <a:solidFill>
                <a:srgbClr val="FF0000"/>
              </a:solidFill>
              <a:latin typeface="Arial" panose="020B0604020202020204" pitchFamily="34" charset="0"/>
              <a:ea typeface="宋体" panose="02010600030101010101" pitchFamily="2" charset="-122"/>
            </a:endParaRPr>
          </a:p>
        </p:txBody>
      </p:sp>
      <p:sp>
        <p:nvSpPr>
          <p:cNvPr id="7" name="文本框 6"/>
          <p:cNvSpPr txBox="1"/>
          <p:nvPr/>
        </p:nvSpPr>
        <p:spPr>
          <a:xfrm>
            <a:off x="1762125" y="3629025"/>
            <a:ext cx="1682750" cy="398463"/>
          </a:xfrm>
          <a:prstGeom prst="rect">
            <a:avLst/>
          </a:prstGeom>
          <a:solidFill>
            <a:schemeClr val="bg1"/>
          </a:solidFill>
          <a:ln w="9525">
            <a:noFill/>
          </a:ln>
        </p:spPr>
        <p:txBody>
          <a:bodyPr wrap="square" anchor="t">
            <a:spAutoFit/>
          </a:bodyPr>
          <a:p>
            <a:r>
              <a:rPr lang="zh-CN" altLang="en-US" sz="2000" b="1">
                <a:solidFill>
                  <a:srgbClr val="FF0000"/>
                </a:solidFill>
                <a:latin typeface="Arial" panose="020B0604020202020204" pitchFamily="34" charset="0"/>
                <a:ea typeface="宋体" panose="02010600030101010101" pitchFamily="2" charset="-122"/>
              </a:rPr>
              <a:t>黄埔军校 </a:t>
            </a:r>
            <a:endParaRPr lang="zh-CN" altLang="en-US" sz="2000" b="1">
              <a:solidFill>
                <a:srgbClr val="FF0000"/>
              </a:solidFill>
              <a:latin typeface="Arial" panose="020B0604020202020204" pitchFamily="34" charset="0"/>
              <a:ea typeface="宋体" panose="02010600030101010101" pitchFamily="2" charset="-122"/>
            </a:endParaRPr>
          </a:p>
        </p:txBody>
      </p:sp>
      <p:sp>
        <p:nvSpPr>
          <p:cNvPr id="8" name="文本框 7"/>
          <p:cNvSpPr txBox="1"/>
          <p:nvPr/>
        </p:nvSpPr>
        <p:spPr>
          <a:xfrm>
            <a:off x="2276475" y="4027488"/>
            <a:ext cx="1682750" cy="398780"/>
          </a:xfrm>
          <a:prstGeom prst="rect">
            <a:avLst/>
          </a:prstGeom>
          <a:solidFill>
            <a:schemeClr val="bg1"/>
          </a:solidFill>
          <a:ln w="9525">
            <a:noFill/>
          </a:ln>
        </p:spPr>
        <p:txBody>
          <a:bodyPr wrap="square" anchor="t">
            <a:spAutoFit/>
          </a:bodyPr>
          <a:p>
            <a:r>
              <a:rPr lang="zh-CN" altLang="en-US" sz="2000" b="1">
                <a:solidFill>
                  <a:srgbClr val="FF0000"/>
                </a:solidFill>
                <a:latin typeface="Arial" panose="020B0604020202020204" pitchFamily="34" charset="0"/>
                <a:ea typeface="宋体" panose="02010600030101010101" pitchFamily="2" charset="-122"/>
              </a:rPr>
              <a:t>北伐战争</a:t>
            </a:r>
            <a:endParaRPr lang="zh-CN" altLang="en-US" sz="2000" b="1">
              <a:solidFill>
                <a:srgbClr val="FF0000"/>
              </a:solidFill>
              <a:latin typeface="Arial" panose="020B0604020202020204" pitchFamily="34" charset="0"/>
              <a:ea typeface="宋体" panose="02010600030101010101" pitchFamily="2" charset="-122"/>
            </a:endParaRPr>
          </a:p>
        </p:txBody>
      </p:sp>
      <p:sp>
        <p:nvSpPr>
          <p:cNvPr id="9" name="文本框 8"/>
          <p:cNvSpPr txBox="1"/>
          <p:nvPr/>
        </p:nvSpPr>
        <p:spPr>
          <a:xfrm>
            <a:off x="1762125" y="5199063"/>
            <a:ext cx="1374775" cy="398462"/>
          </a:xfrm>
          <a:prstGeom prst="rect">
            <a:avLst/>
          </a:prstGeom>
          <a:solidFill>
            <a:schemeClr val="bg1"/>
          </a:solidFill>
          <a:ln w="9525">
            <a:noFill/>
          </a:ln>
        </p:spPr>
        <p:txBody>
          <a:bodyPr wrap="square" anchor="t">
            <a:spAutoFit/>
          </a:bodyPr>
          <a:p>
            <a:r>
              <a:rPr lang="zh-CN" altLang="en-US" sz="2000" b="1">
                <a:solidFill>
                  <a:srgbClr val="FF0000"/>
                </a:solidFill>
                <a:latin typeface="Arial" panose="020B0604020202020204" pitchFamily="34" charset="0"/>
                <a:ea typeface="宋体" panose="02010600030101010101" pitchFamily="2" charset="-122"/>
              </a:rPr>
              <a:t>工农群众</a:t>
            </a:r>
            <a:endParaRPr lang="zh-CN" altLang="en-US" sz="2000" b="1">
              <a:solidFill>
                <a:srgbClr val="FF0000"/>
              </a:solidFill>
              <a:latin typeface="Arial" panose="020B0604020202020204" pitchFamily="34" charset="0"/>
              <a:ea typeface="宋体" panose="02010600030101010101" pitchFamily="2" charset="-122"/>
            </a:endParaRPr>
          </a:p>
        </p:txBody>
      </p:sp>
      <p:sp>
        <p:nvSpPr>
          <p:cNvPr id="10" name="文本框 9"/>
          <p:cNvSpPr txBox="1"/>
          <p:nvPr/>
        </p:nvSpPr>
        <p:spPr>
          <a:xfrm>
            <a:off x="6176963" y="5199063"/>
            <a:ext cx="2252662" cy="398462"/>
          </a:xfrm>
          <a:prstGeom prst="rect">
            <a:avLst/>
          </a:prstGeom>
          <a:solidFill>
            <a:schemeClr val="bg1"/>
          </a:solidFill>
          <a:ln w="9525">
            <a:noFill/>
          </a:ln>
        </p:spPr>
        <p:txBody>
          <a:bodyPr wrap="square" anchor="t">
            <a:spAutoFit/>
          </a:bodyPr>
          <a:p>
            <a:r>
              <a:rPr lang="zh-CN" altLang="en-US" sz="2000" b="1">
                <a:solidFill>
                  <a:srgbClr val="FF0000"/>
                </a:solidFill>
                <a:latin typeface="Arial" panose="020B0604020202020204" pitchFamily="34" charset="0"/>
                <a:ea typeface="宋体" panose="02010600030101010101" pitchFamily="2" charset="-122"/>
              </a:rPr>
              <a:t>大地主大资产阶级</a:t>
            </a:r>
            <a:endParaRPr lang="zh-CN" altLang="en-US" sz="2000" b="1">
              <a:solidFill>
                <a:srgbClr val="FF0000"/>
              </a:solidFill>
              <a:latin typeface="Arial" panose="020B0604020202020204" pitchFamily="34" charset="0"/>
              <a:ea typeface="宋体" panose="02010600030101010101" pitchFamily="2" charset="-122"/>
            </a:endParaRPr>
          </a:p>
        </p:txBody>
      </p:sp>
      <p:sp>
        <p:nvSpPr>
          <p:cNvPr id="11" name="文本框 10"/>
          <p:cNvSpPr txBox="1"/>
          <p:nvPr/>
        </p:nvSpPr>
        <p:spPr>
          <a:xfrm>
            <a:off x="3136900" y="5597525"/>
            <a:ext cx="2300288" cy="400050"/>
          </a:xfrm>
          <a:prstGeom prst="rect">
            <a:avLst/>
          </a:prstGeom>
          <a:solidFill>
            <a:schemeClr val="bg1"/>
          </a:solidFill>
          <a:ln w="9525">
            <a:noFill/>
          </a:ln>
        </p:spPr>
        <p:txBody>
          <a:bodyPr wrap="square" anchor="t">
            <a:spAutoFit/>
          </a:bodyPr>
          <a:p>
            <a:r>
              <a:rPr lang="zh-CN" altLang="en-US" sz="2000" b="1">
                <a:solidFill>
                  <a:srgbClr val="FF0000"/>
                </a:solidFill>
                <a:latin typeface="Arial" panose="020B0604020202020204" pitchFamily="34" charset="0"/>
                <a:ea typeface="宋体" panose="02010600030101010101" pitchFamily="2" charset="-122"/>
              </a:rPr>
              <a:t>蒋介石、汪精卫</a:t>
            </a:r>
            <a:endParaRPr lang="zh-CN" altLang="en-US" sz="2000" b="1">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ppt_x</p:attrName>
                                        </p:attrNameLst>
                                      </p:cBhvr>
                                      <p:tavLst>
                                        <p:tav tm="0">
                                          <p:val>
                                            <p:strVal val="#ppt_x"/>
                                          </p:val>
                                        </p:tav>
                                        <p:tav tm="100000">
                                          <p:val>
                                            <p:strVal val="#ppt_x"/>
                                          </p:val>
                                        </p:tav>
                                      </p:tavLst>
                                    </p:anim>
                                    <p:anim calcmode="lin" valueType="num">
                                      <p:cBhvr>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ppt_x</p:attrName>
                                        </p:attrNameLst>
                                      </p:cBhvr>
                                      <p:tavLst>
                                        <p:tav tm="0">
                                          <p:val>
                                            <p:strVal val="#ppt_x"/>
                                          </p:val>
                                        </p:tav>
                                        <p:tav tm="100000">
                                          <p:val>
                                            <p:strVal val="#ppt_x"/>
                                          </p:val>
                                        </p:tav>
                                      </p:tavLst>
                                    </p:anim>
                                    <p:anim calcmode="lin" valueType="num">
                                      <p:cBhvr>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ppt_x</p:attrName>
                                        </p:attrNameLst>
                                      </p:cBhvr>
                                      <p:tavLst>
                                        <p:tav tm="0">
                                          <p:val>
                                            <p:strVal val="#ppt_x"/>
                                          </p:val>
                                        </p:tav>
                                        <p:tav tm="100000">
                                          <p:val>
                                            <p:strVal val="#ppt_x"/>
                                          </p:val>
                                        </p:tav>
                                      </p:tavLst>
                                    </p:anim>
                                    <p:anim calcmode="lin" valueType="num">
                                      <p:cBhvr>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框 1"/>
          <p:cNvSpPr txBox="1"/>
          <p:nvPr/>
        </p:nvSpPr>
        <p:spPr>
          <a:xfrm>
            <a:off x="0" y="522288"/>
            <a:ext cx="9144000" cy="6035675"/>
          </a:xfrm>
          <a:prstGeom prst="rect">
            <a:avLst/>
          </a:prstGeom>
          <a:noFill/>
          <a:ln w="9525">
            <a:noFill/>
          </a:ln>
        </p:spPr>
        <p:txBody>
          <a:bodyPr wrap="square" anchor="t">
            <a:spAutoFit/>
          </a:bodyPr>
          <a:p>
            <a:pPr indent="266700" algn="just" eaLnBrk="0" hangingPunct="0"/>
            <a:r>
              <a:rPr lang="zh-CN" altLang="zh-CN" sz="2800" b="1" noProof="1" dirty="0">
                <a:solidFill>
                  <a:srgbClr val="FF0000"/>
                </a:solidFill>
                <a:latin typeface="黑体" panose="02010609060101010101" charset="-122"/>
                <a:ea typeface="黑体" panose="02010609060101010101" charset="-122"/>
                <a:cs typeface="+mn-cs"/>
              </a:rPr>
              <a:t>【小试牛刀】</a:t>
            </a:r>
            <a:endParaRPr lang="zh-CN" altLang="zh-CN" sz="2800" b="1" noProof="1" dirty="0">
              <a:solidFill>
                <a:srgbClr val="FF0000"/>
              </a:solidFill>
              <a:latin typeface="黑体" panose="02010609060101010101" charset="-122"/>
              <a:ea typeface="黑体" panose="02010609060101010101" charset="-122"/>
            </a:endParaRPr>
          </a:p>
          <a:p>
            <a:pPr indent="266700" algn="just" eaLnBrk="0" hangingPunct="0"/>
            <a:r>
              <a:rPr lang="en-US" altLang="zh-CN" sz="2800" b="1" noProof="1" dirty="0">
                <a:latin typeface="宋体" panose="02010600030101010101" pitchFamily="2" charset="-122"/>
                <a:ea typeface="华文新魏" pitchFamily="2" charset="-122"/>
                <a:cs typeface="+mn-cs"/>
              </a:rPr>
              <a:t>1.</a:t>
            </a:r>
            <a:r>
              <a:rPr lang="zh-CN" altLang="en-US" sz="2800" b="1" noProof="1" dirty="0">
                <a:latin typeface="宋体" panose="02010600030101010101" pitchFamily="2" charset="-122"/>
                <a:ea typeface="华文新魏" pitchFamily="2" charset="-122"/>
                <a:cs typeface="+mn-cs"/>
              </a:rPr>
              <a:t> </a:t>
            </a:r>
            <a:r>
              <a:rPr lang="zh-CN" altLang="zh-CN" sz="2800" b="1" noProof="1" dirty="0">
                <a:latin typeface="Calibri" panose="020F0502020204030204" charset="0"/>
                <a:ea typeface="华文新魏" pitchFamily="2" charset="-122"/>
                <a:cs typeface="+mn-cs"/>
              </a:rPr>
              <a:t>孙中山先生认为：“世界潮流，浩浩荡荡，顺之则昌，逆之则亡。”纵观孙中山先生的一生，他顺应世界潮流的做法有①成立中国同盟会　②推动国共第一次合作　③创办黄埔军校　④领导北伐战争</a:t>
            </a:r>
            <a:r>
              <a:rPr lang="en-US" altLang="zh-CN" sz="2800" b="1" noProof="1" dirty="0">
                <a:latin typeface="Calibri" panose="020F0502020204030204" charset="0"/>
                <a:ea typeface="华文新魏" pitchFamily="2" charset="-122"/>
                <a:cs typeface="+mn-cs"/>
              </a:rPr>
              <a:t>       </a:t>
            </a:r>
            <a:endParaRPr lang="en-US" altLang="zh-CN" sz="2800" b="1" noProof="1" dirty="0">
              <a:latin typeface="Calibri" panose="020F0502020204030204" charset="0"/>
              <a:ea typeface="华文新魏" pitchFamily="2" charset="-122"/>
            </a:endParaRPr>
          </a:p>
          <a:p>
            <a:pPr>
              <a:lnSpc>
                <a:spcPct val="130000"/>
              </a:lnSpc>
            </a:pPr>
            <a:r>
              <a:rPr lang="en-US" altLang="zh-CN" sz="2800" b="1" noProof="1" dirty="0">
                <a:solidFill>
                  <a:srgbClr val="002060"/>
                </a:solidFill>
                <a:latin typeface="Calibri" panose="020F0502020204030204" charset="0"/>
                <a:ea typeface="华文新魏" pitchFamily="2" charset="-122"/>
                <a:cs typeface="+mn-cs"/>
              </a:rPr>
              <a:t>A</a:t>
            </a:r>
            <a:r>
              <a:rPr lang="zh-CN" altLang="zh-CN" sz="2800" b="1" noProof="1" dirty="0">
                <a:solidFill>
                  <a:srgbClr val="002060"/>
                </a:solidFill>
                <a:latin typeface="Calibri" panose="020F0502020204030204" charset="0"/>
                <a:ea typeface="华文新魏" pitchFamily="2" charset="-122"/>
                <a:cs typeface="+mn-cs"/>
              </a:rPr>
              <a:t>．①②③</a:t>
            </a:r>
            <a:r>
              <a:rPr lang="en-US" altLang="zh-CN" sz="2800" b="1" noProof="1" dirty="0">
                <a:solidFill>
                  <a:srgbClr val="002060"/>
                </a:solidFill>
                <a:latin typeface="Calibri" panose="020F0502020204030204" charset="0"/>
                <a:ea typeface="华文新魏" pitchFamily="2" charset="-122"/>
                <a:cs typeface="+mn-cs"/>
              </a:rPr>
              <a:t>   B</a:t>
            </a:r>
            <a:r>
              <a:rPr lang="zh-CN" altLang="zh-CN" sz="2800" b="1" noProof="1" dirty="0">
                <a:solidFill>
                  <a:srgbClr val="002060"/>
                </a:solidFill>
                <a:latin typeface="Calibri" panose="020F0502020204030204" charset="0"/>
                <a:ea typeface="华文新魏" pitchFamily="2" charset="-122"/>
                <a:cs typeface="+mn-cs"/>
              </a:rPr>
              <a:t>．①③④　</a:t>
            </a:r>
            <a:r>
              <a:rPr lang="en-US" altLang="zh-CN" sz="2800" b="1" noProof="1" dirty="0">
                <a:solidFill>
                  <a:srgbClr val="002060"/>
                </a:solidFill>
                <a:latin typeface="Calibri" panose="020F0502020204030204" charset="0"/>
                <a:ea typeface="华文新魏" pitchFamily="2" charset="-122"/>
                <a:cs typeface="+mn-cs"/>
              </a:rPr>
              <a:t>C</a:t>
            </a:r>
            <a:r>
              <a:rPr lang="zh-CN" altLang="zh-CN" sz="2800" b="1" noProof="1" dirty="0">
                <a:solidFill>
                  <a:srgbClr val="002060"/>
                </a:solidFill>
                <a:latin typeface="Calibri" panose="020F0502020204030204" charset="0"/>
                <a:ea typeface="华文新魏" pitchFamily="2" charset="-122"/>
                <a:cs typeface="+mn-cs"/>
              </a:rPr>
              <a:t>．①②④   </a:t>
            </a:r>
            <a:r>
              <a:rPr lang="en-US" altLang="zh-CN" sz="2800" b="1" noProof="1" dirty="0">
                <a:solidFill>
                  <a:srgbClr val="002060"/>
                </a:solidFill>
                <a:latin typeface="Calibri" panose="020F0502020204030204" charset="0"/>
                <a:ea typeface="华文新魏" pitchFamily="2" charset="-122"/>
                <a:cs typeface="+mn-cs"/>
              </a:rPr>
              <a:t>D</a:t>
            </a:r>
            <a:r>
              <a:rPr lang="zh-CN" altLang="zh-CN" sz="2800" b="1" noProof="1" dirty="0">
                <a:solidFill>
                  <a:srgbClr val="002060"/>
                </a:solidFill>
                <a:latin typeface="Calibri" panose="020F0502020204030204" charset="0"/>
                <a:ea typeface="华文新魏" pitchFamily="2" charset="-122"/>
                <a:cs typeface="+mn-cs"/>
              </a:rPr>
              <a:t>．②③④</a:t>
            </a:r>
            <a:endParaRPr lang="zh-CN" altLang="zh-CN" sz="2800" b="1" noProof="1" dirty="0">
              <a:solidFill>
                <a:srgbClr val="002060"/>
              </a:solidFill>
              <a:latin typeface="Calibri" panose="020F0502020204030204" charset="0"/>
              <a:ea typeface="华文新魏" pitchFamily="2" charset="-122"/>
            </a:endParaRPr>
          </a:p>
          <a:p>
            <a:pPr>
              <a:lnSpc>
                <a:spcPct val="130000"/>
              </a:lnSpc>
            </a:pPr>
            <a:r>
              <a:rPr lang="en-US" altLang="zh-CN" sz="2800" b="1" noProof="1" dirty="0">
                <a:latin typeface="宋体" panose="02010600030101010101" pitchFamily="2" charset="-122"/>
                <a:ea typeface="华文新魏" pitchFamily="2" charset="-122"/>
                <a:cs typeface="+mn-cs"/>
              </a:rPr>
              <a:t>2.</a:t>
            </a:r>
            <a:r>
              <a:rPr lang="en-US" altLang="zh-CN" sz="2800" b="1" noProof="1" dirty="0">
                <a:latin typeface="宋体" panose="02010600030101010101" pitchFamily="2" charset="-122"/>
                <a:ea typeface="华文新魏" pitchFamily="2" charset="-122"/>
                <a:cs typeface="+mn-cs"/>
                <a:sym typeface="宋体" panose="02010600030101010101" pitchFamily="2" charset="-122"/>
              </a:rPr>
              <a:t>国</a:t>
            </a:r>
            <a:r>
              <a:rPr lang="zh-CN" altLang="en-US" sz="2800" b="1" noProof="1" dirty="0">
                <a:solidFill>
                  <a:srgbClr val="000000"/>
                </a:solidFill>
                <a:latin typeface="宋体" panose="02010600030101010101" pitchFamily="2" charset="-122"/>
                <a:ea typeface="宋体" panose="02010600030101010101" pitchFamily="2" charset="-122"/>
                <a:cs typeface="+mn-cs"/>
                <a:sym typeface="宋体" panose="02010600030101010101" pitchFamily="2" charset="-122"/>
              </a:rPr>
              <a:t>民革命失败的依据是（　　）</a:t>
            </a:r>
            <a:endParaRPr lang="zh-CN" altLang="en-US" sz="2800" b="1" noProof="1" dirty="0">
              <a:solidFill>
                <a:srgbClr val="000000"/>
              </a:solidFill>
              <a:latin typeface="宋体" panose="02010600030101010101" pitchFamily="2" charset="-122"/>
              <a:sym typeface="宋体" panose="02010600030101010101" pitchFamily="2" charset="-122"/>
            </a:endParaRPr>
          </a:p>
          <a:p>
            <a:pPr>
              <a:lnSpc>
                <a:spcPct val="130000"/>
              </a:lnSpc>
            </a:pPr>
            <a:r>
              <a:rPr lang="zh-CN" altLang="en-US" sz="2800" b="1" noProof="1" dirty="0">
                <a:solidFill>
                  <a:srgbClr val="000000"/>
                </a:solidFill>
                <a:latin typeface="宋体" panose="02010600030101010101" pitchFamily="2" charset="-122"/>
                <a:ea typeface="宋体" panose="02010600030101010101" pitchFamily="2" charset="-122"/>
                <a:cs typeface="+mn-cs"/>
                <a:sym typeface="宋体" panose="02010600030101010101" pitchFamily="2" charset="-122"/>
              </a:rPr>
              <a:t>A．这次革命没有完成反帝反封建的革命任务</a:t>
            </a:r>
            <a:endParaRPr lang="zh-CN" altLang="en-US" sz="2800" b="1" noProof="1" dirty="0">
              <a:solidFill>
                <a:srgbClr val="000000"/>
              </a:solidFill>
              <a:latin typeface="宋体" panose="02010600030101010101" pitchFamily="2" charset="-122"/>
              <a:sym typeface="宋体" panose="02010600030101010101" pitchFamily="2" charset="-122"/>
            </a:endParaRPr>
          </a:p>
          <a:p>
            <a:pPr>
              <a:lnSpc>
                <a:spcPct val="130000"/>
              </a:lnSpc>
            </a:pPr>
            <a:r>
              <a:rPr lang="zh-CN" altLang="en-US" sz="2800" b="1" noProof="1" dirty="0">
                <a:solidFill>
                  <a:srgbClr val="000000"/>
                </a:solidFill>
                <a:latin typeface="宋体" panose="02010600030101010101" pitchFamily="2" charset="-122"/>
                <a:ea typeface="宋体" panose="02010600030101010101" pitchFamily="2" charset="-122"/>
                <a:cs typeface="+mn-cs"/>
                <a:sym typeface="宋体" panose="02010600030101010101" pitchFamily="2" charset="-122"/>
              </a:rPr>
              <a:t>B．帝国主义联合支持国民党右派突然叛变</a:t>
            </a:r>
            <a:endParaRPr lang="zh-CN" altLang="en-US" sz="2800" b="1" noProof="1" dirty="0">
              <a:solidFill>
                <a:srgbClr val="000000"/>
              </a:solidFill>
              <a:latin typeface="宋体" panose="02010600030101010101" pitchFamily="2" charset="-122"/>
              <a:sym typeface="宋体" panose="02010600030101010101" pitchFamily="2" charset="-122"/>
            </a:endParaRPr>
          </a:p>
          <a:p>
            <a:pPr>
              <a:lnSpc>
                <a:spcPct val="130000"/>
              </a:lnSpc>
            </a:pPr>
            <a:r>
              <a:rPr lang="zh-CN" altLang="en-US" sz="2800" b="1" noProof="1" dirty="0">
                <a:solidFill>
                  <a:srgbClr val="000000"/>
                </a:solidFill>
                <a:latin typeface="宋体" panose="02010600030101010101" pitchFamily="2" charset="-122"/>
                <a:ea typeface="宋体" panose="02010600030101010101" pitchFamily="2" charset="-122"/>
                <a:cs typeface="+mn-cs"/>
                <a:sym typeface="宋体" panose="02010600030101010101" pitchFamily="2" charset="-122"/>
              </a:rPr>
              <a:t>C．国民革命没有建立起统一的真正的民主共和国</a:t>
            </a:r>
            <a:endParaRPr lang="zh-CN" altLang="en-US" sz="2800" b="1" noProof="1" dirty="0">
              <a:solidFill>
                <a:srgbClr val="000000"/>
              </a:solidFill>
              <a:latin typeface="宋体" panose="02010600030101010101" pitchFamily="2" charset="-122"/>
              <a:sym typeface="宋体" panose="02010600030101010101" pitchFamily="2" charset="-122"/>
            </a:endParaRPr>
          </a:p>
          <a:p>
            <a:pPr>
              <a:lnSpc>
                <a:spcPct val="130000"/>
              </a:lnSpc>
            </a:pPr>
            <a:r>
              <a:rPr lang="zh-CN" altLang="en-US" sz="2800" b="1" noProof="1" dirty="0">
                <a:solidFill>
                  <a:srgbClr val="000000"/>
                </a:solidFill>
                <a:latin typeface="宋体" panose="02010600030101010101" pitchFamily="2" charset="-122"/>
                <a:ea typeface="宋体" panose="02010600030101010101" pitchFamily="2" charset="-122"/>
                <a:cs typeface="+mn-cs"/>
                <a:sym typeface="宋体" panose="02010600030101010101" pitchFamily="2" charset="-122"/>
              </a:rPr>
              <a:t>D．国共第一次合作的破裂</a:t>
            </a:r>
            <a:endParaRPr lang="zh-CN" altLang="en-US" sz="2800" b="1" noProof="1" dirty="0">
              <a:solidFill>
                <a:srgbClr val="000000"/>
              </a:solidFill>
              <a:latin typeface="宋体" panose="02010600030101010101" pitchFamily="2" charset="-122"/>
              <a:sym typeface="宋体" panose="02010600030101010101" pitchFamily="2" charset="-122"/>
            </a:endParaRPr>
          </a:p>
          <a:p>
            <a:pPr indent="266700" algn="just" eaLnBrk="0" hangingPunct="0"/>
            <a:endParaRPr lang="zh-CN" altLang="en-US" sz="2800" b="1" noProof="1" dirty="0">
              <a:solidFill>
                <a:srgbClr val="000000"/>
              </a:solidFill>
              <a:latin typeface="宋体" panose="02010600030101010101" pitchFamily="2" charset="-122"/>
              <a:ea typeface="华文新魏" pitchFamily="2" charset="-122"/>
              <a:sym typeface="宋体" panose="02010600030101010101" pitchFamily="2" charset="-122"/>
            </a:endParaRPr>
          </a:p>
        </p:txBody>
      </p:sp>
      <p:sp>
        <p:nvSpPr>
          <p:cNvPr id="4" name="矩形 3"/>
          <p:cNvSpPr/>
          <p:nvPr/>
        </p:nvSpPr>
        <p:spPr>
          <a:xfrm>
            <a:off x="5830888" y="2147888"/>
            <a:ext cx="539750" cy="706437"/>
          </a:xfrm>
          <a:prstGeom prst="rect">
            <a:avLst/>
          </a:prstGeom>
          <a:noFill/>
          <a:ln w="9525">
            <a:noFill/>
          </a:ln>
        </p:spPr>
        <p:txBody>
          <a:bodyPr wrap="none" anchor="t">
            <a:spAutoFit/>
          </a:bodyPr>
          <a:p>
            <a:pPr algn="ctr" eaLnBrk="0" hangingPunct="0"/>
            <a:r>
              <a:rPr lang="en-US" altLang="zh-CN" sz="4000" dirty="0">
                <a:solidFill>
                  <a:srgbClr val="FF0000"/>
                </a:solidFill>
                <a:latin typeface="华文行楷" pitchFamily="2" charset="-122"/>
                <a:ea typeface="华文行楷" pitchFamily="2" charset="-122"/>
              </a:rPr>
              <a:t>A</a:t>
            </a:r>
            <a:endParaRPr lang="zh-CN" altLang="en-US" sz="4000" dirty="0">
              <a:solidFill>
                <a:srgbClr val="FF0000"/>
              </a:solidFill>
              <a:latin typeface="华文行楷" pitchFamily="2" charset="-122"/>
              <a:ea typeface="华文行楷" pitchFamily="2" charset="-122"/>
            </a:endParaRPr>
          </a:p>
        </p:txBody>
      </p:sp>
      <p:sp>
        <p:nvSpPr>
          <p:cNvPr id="12291" name="文本框 1"/>
          <p:cNvSpPr txBox="1"/>
          <p:nvPr/>
        </p:nvSpPr>
        <p:spPr>
          <a:xfrm>
            <a:off x="0" y="0"/>
            <a:ext cx="9144000" cy="522288"/>
          </a:xfrm>
          <a:prstGeom prst="rect">
            <a:avLst/>
          </a:prstGeom>
          <a:blipFill rotWithShape="1">
            <a:blip r:embed="rId1"/>
          </a:blipFill>
          <a:ln w="9525">
            <a:noFill/>
          </a:ln>
        </p:spPr>
        <p:txBody>
          <a:bodyPr wrap="square" anchor="t">
            <a:spAutoFit/>
          </a:bodyPr>
          <a:p>
            <a:r>
              <a:rPr lang="zh-CN" altLang="en-US" sz="2800" b="1">
                <a:solidFill>
                  <a:schemeClr val="bg1"/>
                </a:solidFill>
                <a:latin typeface="楷体" panose="02010609060101010101" charset="-122"/>
                <a:ea typeface="楷体" panose="02010609060101010101" charset="-122"/>
              </a:rPr>
              <a:t>国共合作 共奏胜利曲</a:t>
            </a:r>
            <a:r>
              <a:rPr lang="en-US" altLang="zh-CN" sz="2800" b="1">
                <a:solidFill>
                  <a:schemeClr val="bg1"/>
                </a:solidFill>
                <a:latin typeface="楷体" panose="02010609060101010101" charset="-122"/>
                <a:ea typeface="楷体" panose="02010609060101010101" charset="-122"/>
              </a:rPr>
              <a:t>——</a:t>
            </a:r>
            <a:r>
              <a:rPr lang="zh-CN" altLang="en-US" sz="2800" b="1">
                <a:solidFill>
                  <a:schemeClr val="bg1"/>
                </a:solidFill>
                <a:latin typeface="楷体" panose="02010609060101010101" charset="-122"/>
                <a:ea typeface="楷体" panose="02010609060101010101" charset="-122"/>
              </a:rPr>
              <a:t>国民大革命时期</a:t>
            </a:r>
            <a:endParaRPr lang="zh-CN" altLang="en-US" sz="2800" b="1">
              <a:solidFill>
                <a:schemeClr val="bg1"/>
              </a:solidFill>
              <a:latin typeface="楷体" panose="02010609060101010101" charset="-122"/>
              <a:ea typeface="楷体" panose="02010609060101010101" charset="-122"/>
            </a:endParaRPr>
          </a:p>
        </p:txBody>
      </p:sp>
      <p:sp>
        <p:nvSpPr>
          <p:cNvPr id="3" name="矩形 2"/>
          <p:cNvSpPr/>
          <p:nvPr/>
        </p:nvSpPr>
        <p:spPr>
          <a:xfrm>
            <a:off x="4537075" y="3187700"/>
            <a:ext cx="539750" cy="706438"/>
          </a:xfrm>
          <a:prstGeom prst="rect">
            <a:avLst/>
          </a:prstGeom>
          <a:noFill/>
          <a:ln w="9525">
            <a:noFill/>
          </a:ln>
        </p:spPr>
        <p:txBody>
          <a:bodyPr wrap="none" anchor="t">
            <a:spAutoFit/>
          </a:bodyPr>
          <a:p>
            <a:pPr algn="ctr" eaLnBrk="0" hangingPunct="0"/>
            <a:r>
              <a:rPr lang="en-US" altLang="zh-CN" sz="4000" dirty="0">
                <a:solidFill>
                  <a:srgbClr val="FF0000"/>
                </a:solidFill>
                <a:latin typeface="华文行楷" pitchFamily="2" charset="-122"/>
                <a:ea typeface="华文行楷" pitchFamily="2" charset="-122"/>
              </a:rPr>
              <a:t>A</a:t>
            </a:r>
            <a:endParaRPr lang="zh-CN" altLang="en-US" sz="4000" dirty="0">
              <a:solidFill>
                <a:srgbClr val="FF0000"/>
              </a:solidFill>
              <a:latin typeface="华文行楷" pitchFamily="2" charset="-122"/>
              <a:ea typeface="华文行楷" pitchFamily="2"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000000"/>
                                          </p:val>
                                        </p:tav>
                                        <p:tav tm="100000">
                                          <p:val>
                                            <p:strVal val="#ppt_w"/>
                                          </p:val>
                                        </p:tav>
                                      </p:tavLst>
                                    </p:anim>
                                    <p:anim calcmode="lin" valueType="num">
                                      <p:cBhvr>
                                        <p:cTn id="15" dur="500" fill="hold"/>
                                        <p:tgtEl>
                                          <p:spTgt spid="3"/>
                                        </p:tgtEl>
                                        <p:attrNameLst>
                                          <p:attrName>ppt_h</p:attrName>
                                        </p:attrNameLst>
                                      </p:cBhvr>
                                      <p:tavLst>
                                        <p:tav tm="0">
                                          <p:val>
                                            <p:fltVal val="0.00000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文本框 2"/>
          <p:cNvSpPr txBox="1">
            <a:spLocks noChangeArrowheads="1"/>
          </p:cNvSpPr>
          <p:nvPr/>
        </p:nvSpPr>
        <p:spPr bwMode="auto">
          <a:xfrm>
            <a:off x="0" y="522288"/>
            <a:ext cx="8918575"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材料一、依中国社会的现状，</a:t>
            </a:r>
            <a:r>
              <a:rPr kumimoji="0" lang="zh-CN" altLang="en-US" sz="2400" b="1" i="0" u="none" strike="noStrike" kern="1200" cap="none" spc="0" normalizeH="0" baseline="0" noProof="0" dirty="0" smtClean="0">
                <a:ln>
                  <a:noFill/>
                </a:ln>
                <a:solidFill>
                  <a:srgbClr val="FF0000"/>
                </a:solidFill>
                <a:effectLst/>
                <a:uLnTx/>
                <a:uFillTx/>
                <a:latin typeface="华文新魏" pitchFamily="2" charset="-122"/>
                <a:ea typeface="华文新魏" pitchFamily="2" charset="-122"/>
                <a:cs typeface="+mn-cs"/>
              </a:rPr>
              <a:t>宜有一个</a:t>
            </a:r>
            <a:r>
              <a:rPr kumimoji="0" lang="zh-CN" altLang="en-US" sz="2400" b="1" i="0" u="none" strike="noStrike" kern="1200" cap="none" spc="0" normalizeH="0" baseline="0" noProof="0" dirty="0" smtClean="0">
                <a:ln>
                  <a:noFill/>
                </a:ln>
                <a:solidFill>
                  <a:srgbClr val="FF0000"/>
                </a:solidFill>
                <a:effectLst/>
                <a:uLnTx/>
                <a:uFillTx/>
                <a:latin typeface="华文新魏" pitchFamily="2" charset="-122"/>
                <a:ea typeface="华文新魏" pitchFamily="2" charset="-122"/>
                <a:cs typeface="+mn-cs"/>
              </a:rPr>
              <a:t>势力集中的党</a:t>
            </a:r>
            <a:r>
              <a:rPr kumimoji="0" lang="zh-CN" altLang="en-US"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为国民革命运动之大本营，中国现有的党，只有国民党比较是一个国民革命的党，同时依社会各阶级的现状，很难另造一个比国民党更大更革命的党。……工人阶级尚未强大起来，自然不能产生一个强大的共产党一个大群众的党，以应目前革命之需要。</a:t>
            </a:r>
            <a:endParaRPr kumimoji="0" lang="zh-CN" altLang="en-US"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                            ——摘自《中共中央文件选集》</a:t>
            </a:r>
            <a:endParaRPr kumimoji="0" lang="zh-CN" altLang="en-US"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材料二：七月一日，蒋介石下达“北伐部队动员令”：“本军继承</a:t>
            </a:r>
            <a:r>
              <a:rPr kumimoji="0" lang="zh-CN" altLang="en-US" sz="2400" b="1" i="0" u="none" strike="noStrike" kern="1200" cap="none" spc="0" normalizeH="0" baseline="0" noProof="0" dirty="0" smtClean="0">
                <a:ln>
                  <a:noFill/>
                </a:ln>
                <a:solidFill>
                  <a:srgbClr val="FF0000"/>
                </a:solidFill>
                <a:effectLst/>
                <a:uLnTx/>
                <a:uFillTx/>
                <a:latin typeface="华文新魏" pitchFamily="2" charset="-122"/>
                <a:ea typeface="华文新魏" pitchFamily="2" charset="-122"/>
                <a:cs typeface="+mn-cs"/>
              </a:rPr>
              <a:t>先大元帅</a:t>
            </a:r>
            <a:r>
              <a:rPr kumimoji="0" lang="zh-CN" altLang="en-US"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遗志，欲求贯彻革命主张，保障革命利益，必先打倒一切军阀，肃清反动势力，方得实行三民主义，完成国民革命</a:t>
            </a:r>
            <a:r>
              <a:rPr kumimoji="0" lang="en-US" altLang="zh-CN"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a:t>
            </a:r>
            <a:r>
              <a:rPr kumimoji="0" lang="zh-CN" altLang="en-US"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先定三湘，复规武汉，进而与我友军国民军会师，以期统一中国，继承遗志。</a:t>
            </a:r>
            <a:endParaRPr kumimoji="0" lang="zh-CN" altLang="en-US"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框 3"/>
          <p:cNvSpPr txBox="1"/>
          <p:nvPr/>
        </p:nvSpPr>
        <p:spPr>
          <a:xfrm>
            <a:off x="3001963" y="5989638"/>
            <a:ext cx="1101725" cy="460375"/>
          </a:xfrm>
          <a:prstGeom prst="rect">
            <a:avLst/>
          </a:prstGeom>
          <a:noFill/>
          <a:ln w="9525">
            <a:noFill/>
          </a:ln>
        </p:spPr>
        <p:txBody>
          <a:bodyPr wrap="none" anchor="t">
            <a:spAutoFit/>
          </a:bodyPr>
          <a:p>
            <a:pPr eaLnBrk="0" hangingPunct="0"/>
            <a:r>
              <a:rPr lang="zh-CN" altLang="en-US" sz="2400" b="1" dirty="0">
                <a:solidFill>
                  <a:srgbClr val="FF0000"/>
                </a:solidFill>
                <a:latin typeface="Arial" panose="020B0604020202020204" pitchFamily="34" charset="0"/>
                <a:ea typeface="宋体" panose="02010600030101010101" pitchFamily="2" charset="-122"/>
              </a:rPr>
              <a:t>孙中山</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5" name="文本框 4"/>
          <p:cNvSpPr txBox="1"/>
          <p:nvPr/>
        </p:nvSpPr>
        <p:spPr>
          <a:xfrm>
            <a:off x="4303713" y="5989638"/>
            <a:ext cx="6716712" cy="582612"/>
          </a:xfrm>
          <a:prstGeom prst="rect">
            <a:avLst/>
          </a:prstGeom>
          <a:noFill/>
          <a:ln w="9525">
            <a:noFill/>
          </a:ln>
        </p:spPr>
        <p:txBody>
          <a:bodyPr wrap="none" anchor="t">
            <a:spAutoFit/>
          </a:bodyPr>
          <a:p>
            <a:pPr eaLnBrk="0" hangingPunct="0">
              <a:buSzTx/>
            </a:pPr>
            <a:r>
              <a:rPr lang="zh-CN" altLang="en-US" sz="2400" b="1" dirty="0">
                <a:solidFill>
                  <a:srgbClr val="FF0000"/>
                </a:solidFill>
                <a:latin typeface="Arial" panose="020B0604020202020204" pitchFamily="34" charset="0"/>
                <a:ea typeface="宋体" panose="02010600030101010101" pitchFamily="2" charset="-122"/>
              </a:rPr>
              <a:t>打倒帝国主义，除军阀，统一中国。</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13316" name="文本框 1"/>
          <p:cNvSpPr txBox="1"/>
          <p:nvPr/>
        </p:nvSpPr>
        <p:spPr>
          <a:xfrm>
            <a:off x="149225" y="0"/>
            <a:ext cx="9144000" cy="522288"/>
          </a:xfrm>
          <a:prstGeom prst="rect">
            <a:avLst/>
          </a:prstGeom>
          <a:blipFill rotWithShape="1">
            <a:blip r:embed="rId1"/>
          </a:blipFill>
          <a:ln w="9525">
            <a:noFill/>
          </a:ln>
        </p:spPr>
        <p:txBody>
          <a:bodyPr wrap="square" anchor="t">
            <a:spAutoFit/>
          </a:bodyPr>
          <a:p>
            <a:r>
              <a:rPr lang="zh-CN" altLang="en-US" sz="2800" b="1">
                <a:solidFill>
                  <a:schemeClr val="bg1"/>
                </a:solidFill>
                <a:latin typeface="楷体" panose="02010609060101010101" charset="-122"/>
                <a:ea typeface="楷体" panose="02010609060101010101" charset="-122"/>
              </a:rPr>
              <a:t>国共合作 共奏胜利曲</a:t>
            </a:r>
            <a:r>
              <a:rPr lang="en-US" altLang="zh-CN" sz="2800" b="1">
                <a:solidFill>
                  <a:schemeClr val="bg1"/>
                </a:solidFill>
                <a:latin typeface="楷体" panose="02010609060101010101" charset="-122"/>
                <a:ea typeface="楷体" panose="02010609060101010101" charset="-122"/>
              </a:rPr>
              <a:t>——</a:t>
            </a:r>
            <a:r>
              <a:rPr lang="zh-CN" altLang="en-US" sz="2800" b="1">
                <a:solidFill>
                  <a:schemeClr val="bg1"/>
                </a:solidFill>
                <a:latin typeface="楷体" panose="02010609060101010101" charset="-122"/>
                <a:ea typeface="楷体" panose="02010609060101010101" charset="-122"/>
              </a:rPr>
              <a:t>国民大革命时期</a:t>
            </a:r>
            <a:endParaRPr lang="zh-CN" altLang="en-US" sz="2800" b="1">
              <a:solidFill>
                <a:schemeClr val="bg1"/>
              </a:solidFill>
              <a:latin typeface="楷体" panose="02010609060101010101" charset="-122"/>
              <a:ea typeface="楷体" panose="02010609060101010101" charset="-122"/>
            </a:endParaRPr>
          </a:p>
        </p:txBody>
      </p:sp>
      <p:sp>
        <p:nvSpPr>
          <p:cNvPr id="13317" name="文本框 1"/>
          <p:cNvSpPr txBox="1"/>
          <p:nvPr/>
        </p:nvSpPr>
        <p:spPr>
          <a:xfrm>
            <a:off x="0" y="5513388"/>
            <a:ext cx="8769350" cy="1198562"/>
          </a:xfrm>
          <a:prstGeom prst="rect">
            <a:avLst/>
          </a:prstGeom>
          <a:noFill/>
          <a:ln w="9525">
            <a:noFill/>
          </a:ln>
        </p:spPr>
        <p:txBody>
          <a:bodyPr wrap="square" anchor="t">
            <a:spAutoFit/>
          </a:bodyPr>
          <a:p>
            <a:pPr eaLnBrk="0" hangingPunct="0">
              <a:buSzTx/>
            </a:pPr>
            <a:r>
              <a:rPr lang="zh-CN" altLang="en-US" sz="2400" b="1" dirty="0">
                <a:solidFill>
                  <a:srgbClr val="002060"/>
                </a:solidFill>
                <a:latin typeface="宋体" panose="02010600030101010101" pitchFamily="2" charset="-122"/>
                <a:ea typeface="宋体" panose="02010600030101010101" pitchFamily="2" charset="-122"/>
              </a:rPr>
              <a:t>（</a:t>
            </a:r>
            <a:r>
              <a:rPr lang="en-US" altLang="zh-CN" sz="2400" b="1" dirty="0">
                <a:solidFill>
                  <a:srgbClr val="002060"/>
                </a:solidFill>
                <a:latin typeface="宋体" panose="02010600030101010101" pitchFamily="2" charset="-122"/>
                <a:ea typeface="宋体" panose="02010600030101010101" pitchFamily="2" charset="-122"/>
              </a:rPr>
              <a:t>2</a:t>
            </a:r>
            <a:r>
              <a:rPr lang="zh-CN" altLang="en-US" sz="2400" b="1" dirty="0">
                <a:solidFill>
                  <a:srgbClr val="002060"/>
                </a:solidFill>
                <a:latin typeface="宋体" panose="02010600030101010101" pitchFamily="2" charset="-122"/>
                <a:ea typeface="宋体" panose="02010600030101010101" pitchFamily="2" charset="-122"/>
              </a:rPr>
              <a:t>）材料二中“先大元帅”指谁？</a:t>
            </a:r>
            <a:r>
              <a:rPr lang="zh-CN" altLang="en-US" sz="2400" b="1" dirty="0">
                <a:solidFill>
                  <a:srgbClr val="002060"/>
                </a:solidFill>
                <a:latin typeface="Arial" panose="020B0604020202020204" pitchFamily="34" charset="0"/>
                <a:ea typeface="宋体" panose="02010600030101010101" pitchFamily="2" charset="-122"/>
              </a:rPr>
              <a:t>在</a:t>
            </a:r>
            <a:r>
              <a:rPr lang="en-US" altLang="zh-CN" sz="2400" b="1" dirty="0">
                <a:solidFill>
                  <a:srgbClr val="002060"/>
                </a:solidFill>
                <a:latin typeface="Arial" panose="020B0604020202020204" pitchFamily="34" charset="0"/>
                <a:ea typeface="宋体" panose="02010600030101010101" pitchFamily="2" charset="-122"/>
              </a:rPr>
              <a:t>“</a:t>
            </a:r>
            <a:r>
              <a:rPr lang="zh-CN" altLang="en-US" sz="2400" b="1" dirty="0">
                <a:solidFill>
                  <a:srgbClr val="002060"/>
                </a:solidFill>
                <a:latin typeface="Arial" panose="020B0604020202020204" pitchFamily="34" charset="0"/>
                <a:ea typeface="宋体" panose="02010600030101010101" pitchFamily="2" charset="-122"/>
              </a:rPr>
              <a:t>北伐部队动员令”中提到北伐的目的是什么？</a:t>
            </a:r>
            <a:endParaRPr lang="zh-CN" altLang="en-US" sz="2400" b="1" dirty="0">
              <a:solidFill>
                <a:srgbClr val="002060"/>
              </a:solidFill>
              <a:latin typeface="Arial" panose="020B0604020202020204" pitchFamily="34" charset="0"/>
              <a:ea typeface="宋体" panose="02010600030101010101" pitchFamily="2" charset="-122"/>
            </a:endParaRPr>
          </a:p>
          <a:p>
            <a:pPr eaLnBrk="0" hangingPunct="0">
              <a:buSzTx/>
            </a:pPr>
            <a:endParaRPr lang="zh-CN" altLang="en-US" sz="2400" b="1" dirty="0">
              <a:solidFill>
                <a:srgbClr val="002060"/>
              </a:solidFill>
              <a:latin typeface="Arial" panose="020B0604020202020204" pitchFamily="34" charset="0"/>
              <a:ea typeface="宋体" panose="02010600030101010101" pitchFamily="2" charset="-122"/>
            </a:endParaRPr>
          </a:p>
        </p:txBody>
      </p:sp>
      <p:sp>
        <p:nvSpPr>
          <p:cNvPr id="13318" name="文本框 2"/>
          <p:cNvSpPr txBox="1"/>
          <p:nvPr/>
        </p:nvSpPr>
        <p:spPr>
          <a:xfrm>
            <a:off x="74930" y="4528820"/>
            <a:ext cx="8769350" cy="830263"/>
          </a:xfrm>
          <a:prstGeom prst="rect">
            <a:avLst/>
          </a:prstGeom>
          <a:noFill/>
          <a:ln w="9525">
            <a:noFill/>
          </a:ln>
        </p:spPr>
        <p:txBody>
          <a:bodyPr wrap="square" anchor="t">
            <a:spAutoFit/>
          </a:bodyPr>
          <a:p>
            <a:pPr eaLnBrk="0" hangingPunct="0">
              <a:buSzTx/>
            </a:pPr>
            <a:r>
              <a:rPr lang="zh-CN" altLang="en-US" sz="2400" b="1" dirty="0">
                <a:solidFill>
                  <a:srgbClr val="002060"/>
                </a:solidFill>
                <a:latin typeface="宋体" panose="02010600030101010101" pitchFamily="2" charset="-122"/>
                <a:ea typeface="宋体" panose="02010600030101010101" pitchFamily="2" charset="-122"/>
                <a:sym typeface="宋体" panose="02010600030101010101" pitchFamily="2" charset="-122"/>
              </a:rPr>
              <a:t>（</a:t>
            </a:r>
            <a:r>
              <a:rPr lang="en-US" altLang="zh-CN" sz="2400" b="1" dirty="0">
                <a:solidFill>
                  <a:srgbClr val="002060"/>
                </a:solidFill>
                <a:latin typeface="宋体" panose="02010600030101010101" pitchFamily="2" charset="-122"/>
                <a:ea typeface="宋体" panose="02010600030101010101" pitchFamily="2" charset="-122"/>
                <a:sym typeface="宋体" panose="02010600030101010101" pitchFamily="2" charset="-122"/>
              </a:rPr>
              <a:t>1</a:t>
            </a:r>
            <a:r>
              <a:rPr lang="zh-CN" altLang="en-US" sz="2400" b="1" dirty="0">
                <a:solidFill>
                  <a:srgbClr val="002060"/>
                </a:solidFill>
                <a:latin typeface="宋体" panose="02010600030101010101" pitchFamily="2" charset="-122"/>
                <a:ea typeface="宋体" panose="02010600030101010101" pitchFamily="2" charset="-122"/>
                <a:sym typeface="宋体" panose="02010600030101010101" pitchFamily="2" charset="-122"/>
              </a:rPr>
              <a:t>）根据材料一</a:t>
            </a:r>
            <a:r>
              <a:rPr lang="zh-CN" altLang="zh-CN" sz="2400" b="1" dirty="0">
                <a:solidFill>
                  <a:srgbClr val="002060"/>
                </a:solidFill>
                <a:latin typeface="Arial" panose="020B0604020202020204" pitchFamily="34" charset="0"/>
                <a:ea typeface="宋体" panose="02010600030101010101" pitchFamily="2" charset="-122"/>
                <a:sym typeface="宋体" panose="02010600030101010101" pitchFamily="2" charset="-122"/>
              </a:rPr>
              <a:t>结合所学知识，分析共产党是如何促成“一个势力集中的党”出现的？</a:t>
            </a:r>
            <a:endParaRPr lang="zh-CN" altLang="zh-CN" sz="2400" b="1" dirty="0">
              <a:solidFill>
                <a:srgbClr val="002060"/>
              </a:solidFill>
              <a:latin typeface="Arial" panose="020B0604020202020204" pitchFamily="34" charset="0"/>
              <a:ea typeface="宋体" panose="02010600030101010101" pitchFamily="2" charset="-122"/>
              <a:sym typeface="宋体" panose="02010600030101010101" pitchFamily="2" charset="-122"/>
            </a:endParaRPr>
          </a:p>
        </p:txBody>
      </p:sp>
      <p:sp>
        <p:nvSpPr>
          <p:cNvPr id="100" name="文本框 99"/>
          <p:cNvSpPr txBox="1"/>
          <p:nvPr/>
        </p:nvSpPr>
        <p:spPr>
          <a:xfrm>
            <a:off x="3354388" y="4953635"/>
            <a:ext cx="5080000" cy="706755"/>
          </a:xfrm>
          <a:prstGeom prst="rect">
            <a:avLst/>
          </a:prstGeom>
          <a:noFill/>
          <a:ln w="9525">
            <a:noFill/>
          </a:ln>
        </p:spPr>
        <p:txBody>
          <a:bodyPr anchor="t">
            <a:spAutoFit/>
          </a:bodyPr>
          <a:p>
            <a:r>
              <a:rPr lang="zh-CN" altLang="zh-CN" sz="2000" b="1">
                <a:solidFill>
                  <a:srgbClr val="FF0000"/>
                </a:solidFill>
                <a:latin typeface="Times New Roman" panose="02020603050405020304" pitchFamily="18" charset="0"/>
                <a:ea typeface="宋体" panose="02010600030101010101" pitchFamily="2" charset="-122"/>
              </a:rPr>
              <a:t>开展国共合作，共产党以个人身份加入国民党，进行国民大革命</a:t>
            </a:r>
            <a:endParaRPr lang="zh-CN" altLang="en-US" sz="20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00000"/>
                                          </p:val>
                                        </p:tav>
                                        <p:tav tm="100000">
                                          <p:val>
                                            <p:fltVal val="1.000000"/>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000000"/>
                                          </p:val>
                                        </p:tav>
                                        <p:tav tm="100000">
                                          <p:val>
                                            <p:fltVal val="1.000000"/>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000000"/>
                                          </p:val>
                                        </p:tav>
                                        <p:tav tm="100000">
                                          <p:val>
                                            <p:fltVal val="1.000000"/>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000000"/>
                                          </p:val>
                                        </p:tav>
                                        <p:tav tm="100000">
                                          <p:val>
                                            <p:fltVal val="1.000000"/>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
                                          </p:val>
                                        </p:tav>
                                        <p:tav tm="100000">
                                          <p:val>
                                            <p:strVal val="#ppt_x"/>
                                          </p:val>
                                        </p:tav>
                                      </p:tavLst>
                                    </p:anim>
                                    <p:anim calcmode="lin" valueType="num">
                                      <p:cBhvr>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WordArt 6"/>
          <p:cNvSpPr>
            <a:spLocks noTextEdit="1"/>
          </p:cNvSpPr>
          <p:nvPr/>
        </p:nvSpPr>
        <p:spPr>
          <a:xfrm>
            <a:off x="358775" y="752475"/>
            <a:ext cx="1255713" cy="431800"/>
          </a:xfrm>
          <a:prstGeom prst="rect">
            <a:avLst/>
          </a:prstGeom>
        </p:spPr>
        <p:txBody>
          <a:bodyPr wrap="none" fromWordArt="1">
            <a:prstTxWarp prst="textSlantUp">
              <a:avLst>
                <a:gd name="adj" fmla="val 0"/>
              </a:avLst>
            </a:prstTxWarp>
            <a:normAutofit fontScale="70000"/>
          </a:bodyPr>
          <a:p>
            <a:pPr algn="ctr" eaLnBrk="0" fontAlgn="base" hangingPunct="0"/>
            <a:r>
              <a:rPr lang="zh-CN" altLang="en-US" sz="3200" b="1" strike="noStrike" noProof="1" dirty="0">
                <a:solidFill>
                  <a:srgbClr val="FF0000"/>
                </a:solidFill>
                <a:latin typeface="Arial" panose="020B0604020202020204" pitchFamily="34" charset="0"/>
                <a:ea typeface="黑体" panose="02010609060101010101" charset="-122"/>
                <a:cs typeface="+mn-cs"/>
              </a:rPr>
              <a:t>（二）</a:t>
            </a:r>
            <a:endParaRPr lang="zh-CN" altLang="en-US" sz="3600" strike="noStrike" noProof="1">
              <a:ln w="9525" cap="flat" cmpd="sng">
                <a:solidFill>
                  <a:srgbClr val="000000"/>
                </a:solidFill>
                <a:prstDash val="solid"/>
                <a:headEnd type="none" w="med" len="med"/>
                <a:tailEnd type="none" w="med" len="med"/>
              </a:ln>
              <a:solidFill>
                <a:srgbClr val="000000"/>
              </a:solidFill>
              <a:latin typeface="黑体" panose="02010609060101010101" charset="-122"/>
              <a:ea typeface="黑体" panose="02010609060101010101" charset="-122"/>
            </a:endParaRPr>
          </a:p>
        </p:txBody>
      </p:sp>
      <p:pic>
        <p:nvPicPr>
          <p:cNvPr id="14338" name="Picture 4" descr="u103130229_12de40fa75fg214"/>
          <p:cNvPicPr>
            <a:picLocks noChangeAspect="1"/>
          </p:cNvPicPr>
          <p:nvPr/>
        </p:nvPicPr>
        <p:blipFill>
          <a:blip r:embed="rId1"/>
          <a:stretch>
            <a:fillRect/>
          </a:stretch>
        </p:blipFill>
        <p:spPr>
          <a:xfrm>
            <a:off x="3362325" y="644525"/>
            <a:ext cx="4791075" cy="3522663"/>
          </a:xfrm>
          <a:prstGeom prst="rect">
            <a:avLst/>
          </a:prstGeom>
          <a:noFill/>
          <a:ln w="9525">
            <a:noFill/>
          </a:ln>
        </p:spPr>
      </p:pic>
      <p:sp>
        <p:nvSpPr>
          <p:cNvPr id="14339" name="Text Box 3"/>
          <p:cNvSpPr txBox="1"/>
          <p:nvPr/>
        </p:nvSpPr>
        <p:spPr>
          <a:xfrm>
            <a:off x="0" y="1274763"/>
            <a:ext cx="3154363" cy="3046412"/>
          </a:xfrm>
          <a:prstGeom prst="rect">
            <a:avLst/>
          </a:prstGeom>
          <a:noFill/>
          <a:ln w="9525">
            <a:noFill/>
          </a:ln>
        </p:spPr>
        <p:txBody>
          <a:bodyPr wrap="square" anchor="t">
            <a:spAutoFit/>
          </a:bodyPr>
          <a:p>
            <a:r>
              <a:rPr lang="zh-CN" altLang="en-US" sz="3200" b="1" dirty="0">
                <a:solidFill>
                  <a:srgbClr val="FF0000"/>
                </a:solidFill>
                <a:latin typeface="Arial" panose="020B0604020202020204" pitchFamily="34" charset="0"/>
                <a:ea typeface="黑体" panose="02010609060101010101" charset="-122"/>
              </a:rPr>
              <a:t>政治上的歧见使</a:t>
            </a:r>
            <a:endParaRPr lang="zh-CN" altLang="en-US" sz="3200" b="1" dirty="0">
              <a:solidFill>
                <a:srgbClr val="FF0000"/>
              </a:solidFill>
              <a:latin typeface="Arial" panose="020B0604020202020204" pitchFamily="34" charset="0"/>
              <a:ea typeface="黑体" panose="02010609060101010101" charset="-122"/>
            </a:endParaRPr>
          </a:p>
          <a:p>
            <a:r>
              <a:rPr lang="zh-CN" altLang="en-US" sz="3200" b="1" dirty="0">
                <a:solidFill>
                  <a:srgbClr val="FF0000"/>
                </a:solidFill>
                <a:latin typeface="Arial" panose="020B0604020202020204" pitchFamily="34" charset="0"/>
                <a:ea typeface="黑体" panose="02010609060101010101" charset="-122"/>
              </a:rPr>
              <a:t>你我渐行渐远</a:t>
            </a:r>
            <a:endParaRPr lang="zh-CN" altLang="en-US" sz="3200" b="1" dirty="0">
              <a:solidFill>
                <a:srgbClr val="FF0000"/>
              </a:solidFill>
              <a:latin typeface="Arial" panose="020B0604020202020204" pitchFamily="34" charset="0"/>
              <a:ea typeface="黑体" panose="02010609060101010101" charset="-122"/>
            </a:endParaRPr>
          </a:p>
          <a:p>
            <a:r>
              <a:rPr lang="zh-CN" altLang="en-US" sz="3200" b="1" dirty="0">
                <a:solidFill>
                  <a:srgbClr val="FF0000"/>
                </a:solidFill>
                <a:latin typeface="Arial" panose="020B0604020202020204" pitchFamily="34" charset="0"/>
                <a:ea typeface="黑体" panose="02010609060101010101" charset="-122"/>
              </a:rPr>
              <a:t>政见的不同使你我兵戎相见</a:t>
            </a:r>
            <a:endParaRPr lang="zh-CN" altLang="en-US" sz="3200" b="1" dirty="0">
              <a:solidFill>
                <a:srgbClr val="FF0000"/>
              </a:solidFill>
              <a:latin typeface="Arial" panose="020B0604020202020204" pitchFamily="34" charset="0"/>
              <a:ea typeface="黑体" panose="02010609060101010101" charset="-122"/>
            </a:endParaRPr>
          </a:p>
          <a:p>
            <a:r>
              <a:rPr lang="zh-CN" altLang="en-US" sz="3200" b="1" dirty="0">
                <a:solidFill>
                  <a:srgbClr val="FF0000"/>
                </a:solidFill>
                <a:latin typeface="Arial" panose="020B0604020202020204" pitchFamily="34" charset="0"/>
                <a:ea typeface="黑体" panose="02010609060101010101" charset="-122"/>
              </a:rPr>
              <a:t>我们的</a:t>
            </a:r>
            <a:r>
              <a:rPr lang="zh-CN" altLang="en-US" sz="3200" b="1" u="sng" dirty="0">
                <a:solidFill>
                  <a:srgbClr val="FF0000"/>
                </a:solidFill>
                <a:latin typeface="Arial" panose="020B0604020202020204" pitchFamily="34" charset="0"/>
                <a:ea typeface="黑体" panose="02010609060101010101" charset="-122"/>
              </a:rPr>
              <a:t>相互敌视</a:t>
            </a:r>
            <a:endParaRPr lang="zh-CN" altLang="en-US" sz="3200" b="1" u="sng" dirty="0">
              <a:solidFill>
                <a:srgbClr val="FF0000"/>
              </a:solidFill>
              <a:latin typeface="Arial" panose="020B0604020202020204" pitchFamily="34" charset="0"/>
              <a:ea typeface="黑体" panose="02010609060101010101" charset="-122"/>
            </a:endParaRPr>
          </a:p>
          <a:p>
            <a:r>
              <a:rPr lang="zh-CN" altLang="en-US" sz="3200" b="1" u="sng" dirty="0">
                <a:solidFill>
                  <a:srgbClr val="FF0000"/>
                </a:solidFill>
                <a:latin typeface="Arial" panose="020B0604020202020204" pitchFamily="34" charset="0"/>
                <a:ea typeface="黑体" panose="02010609060101010101" charset="-122"/>
              </a:rPr>
              <a:t>亲者痛仇者快</a:t>
            </a:r>
            <a:endParaRPr lang="zh-CN" altLang="en-US" sz="3200" b="1" u="sng" dirty="0">
              <a:solidFill>
                <a:srgbClr val="FF0000"/>
              </a:solidFill>
              <a:latin typeface="Arial" panose="020B0604020202020204" pitchFamily="34" charset="0"/>
              <a:ea typeface="黑体" panose="02010609060101010101" charset="-122"/>
            </a:endParaRPr>
          </a:p>
        </p:txBody>
      </p:sp>
      <p:sp>
        <p:nvSpPr>
          <p:cNvPr id="14340" name="文本框 3"/>
          <p:cNvSpPr txBox="1"/>
          <p:nvPr/>
        </p:nvSpPr>
        <p:spPr>
          <a:xfrm>
            <a:off x="119063" y="4321175"/>
            <a:ext cx="8661400" cy="1198563"/>
          </a:xfrm>
          <a:prstGeom prst="rect">
            <a:avLst/>
          </a:prstGeom>
          <a:noFill/>
          <a:ln w="9525">
            <a:noFill/>
          </a:ln>
        </p:spPr>
        <p:txBody>
          <a:bodyPr wrap="square" anchor="t">
            <a:spAutoFit/>
          </a:bodyPr>
          <a:p>
            <a:r>
              <a:rPr lang="en-US" altLang="zh-CN" sz="3600" b="1">
                <a:latin typeface="Arial" panose="020B0604020202020204" pitchFamily="34" charset="0"/>
                <a:ea typeface="宋体" panose="02010600030101010101" pitchFamily="2" charset="-122"/>
              </a:rPr>
              <a:t>1.</a:t>
            </a:r>
            <a:r>
              <a:rPr lang="zh-CN" altLang="en-US" sz="3600" b="1">
                <a:latin typeface="Arial" panose="020B0604020202020204" pitchFamily="34" charset="0"/>
                <a:ea typeface="宋体" panose="02010600030101010101" pitchFamily="2" charset="-122"/>
              </a:rPr>
              <a:t>从材料和图片中你能得到哪些历史信息，说明此时</a:t>
            </a:r>
            <a:r>
              <a:rPr lang="zh-CN" altLang="en-US" sz="3600" b="1">
                <a:latin typeface="Arial" panose="020B0604020202020204" pitchFamily="34" charset="0"/>
                <a:ea typeface="宋体" panose="02010600030101010101" pitchFamily="2" charset="-122"/>
                <a:sym typeface="宋体" panose="02010600030101010101" pitchFamily="2" charset="-122"/>
              </a:rPr>
              <a:t>国共关系</a:t>
            </a:r>
            <a:r>
              <a:rPr lang="zh-CN" altLang="en-US" sz="3600" b="1">
                <a:latin typeface="Arial" panose="020B0604020202020204" pitchFamily="34" charset="0"/>
                <a:ea typeface="宋体" panose="02010600030101010101" pitchFamily="2" charset="-122"/>
              </a:rPr>
              <a:t>怎样？</a:t>
            </a:r>
            <a:endParaRPr lang="zh-CN" altLang="en-US" sz="3600" b="1">
              <a:latin typeface="Arial" panose="020B0604020202020204" pitchFamily="34" charset="0"/>
              <a:ea typeface="宋体" panose="02010600030101010101" pitchFamily="2" charset="-122"/>
            </a:endParaRPr>
          </a:p>
        </p:txBody>
      </p:sp>
      <p:sp>
        <p:nvSpPr>
          <p:cNvPr id="14341" name="文本框 5121"/>
          <p:cNvSpPr txBox="1"/>
          <p:nvPr/>
        </p:nvSpPr>
        <p:spPr>
          <a:xfrm>
            <a:off x="0" y="0"/>
            <a:ext cx="9144000" cy="584200"/>
          </a:xfrm>
          <a:prstGeom prst="rect">
            <a:avLst/>
          </a:prstGeom>
          <a:blipFill rotWithShape="1">
            <a:blip r:embed="rId2"/>
          </a:blipFill>
          <a:ln w="9525">
            <a:noFill/>
          </a:ln>
        </p:spPr>
        <p:txBody>
          <a:bodyPr wrap="square" anchor="t">
            <a:spAutoFit/>
          </a:bodyPr>
          <a:p>
            <a:r>
              <a:rPr lang="zh-CN" altLang="en-US" sz="3200" b="1" dirty="0">
                <a:solidFill>
                  <a:schemeClr val="bg1"/>
                </a:solidFill>
                <a:latin typeface="黑体" panose="02010609060101010101" charset="-122"/>
                <a:ea typeface="黑体" panose="02010609060101010101" charset="-122"/>
              </a:rPr>
              <a:t>二 、兄弟干戈起 豺狼却得利</a:t>
            </a:r>
            <a:r>
              <a:rPr lang="zh-CN" altLang="en-US" sz="3200" b="1" dirty="0">
                <a:solidFill>
                  <a:schemeClr val="bg1"/>
                </a:solidFill>
                <a:latin typeface="Arial" panose="020B0604020202020204" pitchFamily="34" charset="0"/>
                <a:ea typeface="宋体" panose="02010600030101010101" pitchFamily="2" charset="-122"/>
              </a:rPr>
              <a:t>——土地革命时期</a:t>
            </a:r>
            <a:endParaRPr lang="zh-CN" altLang="en-US" sz="3200" b="1" dirty="0">
              <a:solidFill>
                <a:schemeClr val="bg1"/>
              </a:solidFill>
              <a:latin typeface="Arial" panose="020B0604020202020204" pitchFamily="34" charset="0"/>
              <a:ea typeface="宋体" panose="02010600030101010101" pitchFamily="2" charset="-122"/>
            </a:endParaRPr>
          </a:p>
        </p:txBody>
      </p:sp>
      <p:sp>
        <p:nvSpPr>
          <p:cNvPr id="14342" name="文本框 1"/>
          <p:cNvSpPr txBox="1"/>
          <p:nvPr/>
        </p:nvSpPr>
        <p:spPr>
          <a:xfrm>
            <a:off x="119063" y="5521325"/>
            <a:ext cx="9024937" cy="1198880"/>
          </a:xfrm>
          <a:prstGeom prst="rect">
            <a:avLst/>
          </a:prstGeom>
          <a:noFill/>
          <a:ln w="9525">
            <a:noFill/>
          </a:ln>
        </p:spPr>
        <p:txBody>
          <a:bodyPr wrap="square" anchor="t">
            <a:spAutoFit/>
          </a:bodyPr>
          <a:p>
            <a:r>
              <a:rPr lang="en-US" altLang="zh-CN" sz="3600" b="1">
                <a:latin typeface="Arial" panose="020B0604020202020204" pitchFamily="34" charset="0"/>
                <a:ea typeface="宋体" panose="02010600030101010101" pitchFamily="2" charset="-122"/>
              </a:rPr>
              <a:t>2.</a:t>
            </a:r>
            <a:r>
              <a:rPr lang="zh-CN" altLang="en-US" sz="3600" b="1">
                <a:latin typeface="Arial" panose="020B0604020202020204" pitchFamily="34" charset="0"/>
                <a:ea typeface="宋体" panose="02010600030101010101" pitchFamily="2" charset="-122"/>
              </a:rPr>
              <a:t>用史实说明</a:t>
            </a:r>
            <a:r>
              <a:rPr lang="en-US" altLang="zh-CN" sz="3600" b="1">
                <a:latin typeface="Arial" panose="020B0604020202020204" pitchFamily="34" charset="0"/>
                <a:ea typeface="宋体" panose="02010600030101010101" pitchFamily="2" charset="-122"/>
              </a:rPr>
              <a:t>“</a:t>
            </a:r>
            <a:r>
              <a:rPr lang="zh-CN" altLang="en-US" sz="3600" b="1">
                <a:latin typeface="Arial" panose="020B0604020202020204" pitchFamily="34" charset="0"/>
                <a:ea typeface="宋体" panose="02010600030101010101" pitchFamily="2" charset="-122"/>
              </a:rPr>
              <a:t>我们兵戎相见，我们的相互敌视，亲者痛仇者快</a:t>
            </a:r>
            <a:r>
              <a:rPr lang="en-US" altLang="zh-CN" sz="3600" b="1">
                <a:latin typeface="Arial" panose="020B0604020202020204" pitchFamily="34" charset="0"/>
                <a:ea typeface="宋体" panose="02010600030101010101" pitchFamily="2" charset="-122"/>
              </a:rPr>
              <a:t>”</a:t>
            </a:r>
            <a:r>
              <a:rPr lang="zh-CN" altLang="en-US" sz="3600" b="1">
                <a:latin typeface="Arial" panose="020B0604020202020204" pitchFamily="34" charset="0"/>
                <a:ea typeface="宋体" panose="02010600030101010101" pitchFamily="2" charset="-122"/>
              </a:rPr>
              <a:t>。</a:t>
            </a:r>
            <a:endParaRPr lang="zh-CN" altLang="en-US" sz="3600" b="1">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ppt_x"/>
                                          </p:val>
                                        </p:tav>
                                        <p:tav tm="100000">
                                          <p:val>
                                            <p:strVal val="#ppt_x"/>
                                          </p:val>
                                        </p:tav>
                                      </p:tavLst>
                                    </p:anim>
                                    <p:anim calcmode="lin" valueType="num">
                                      <p:cBhvr additive="base">
                                        <p:cTn id="8"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文本框 5121"/>
          <p:cNvSpPr txBox="1"/>
          <p:nvPr/>
        </p:nvSpPr>
        <p:spPr>
          <a:xfrm>
            <a:off x="0" y="0"/>
            <a:ext cx="9144000" cy="584200"/>
          </a:xfrm>
          <a:prstGeom prst="rect">
            <a:avLst/>
          </a:prstGeom>
          <a:blipFill rotWithShape="1">
            <a:blip r:embed="rId1"/>
          </a:blipFill>
          <a:ln w="9525">
            <a:noFill/>
          </a:ln>
        </p:spPr>
        <p:txBody>
          <a:bodyPr wrap="square" anchor="t">
            <a:spAutoFit/>
          </a:bodyPr>
          <a:p>
            <a:r>
              <a:rPr lang="zh-CN" altLang="en-US" sz="3200" b="1" dirty="0">
                <a:solidFill>
                  <a:schemeClr val="bg1"/>
                </a:solidFill>
                <a:latin typeface="黑体" panose="02010609060101010101" charset="-122"/>
                <a:ea typeface="黑体" panose="02010609060101010101" charset="-122"/>
              </a:rPr>
              <a:t>二 、兄弟干戈起 豺狼却得利</a:t>
            </a:r>
            <a:r>
              <a:rPr lang="zh-CN" altLang="en-US" sz="3200" b="1" dirty="0">
                <a:solidFill>
                  <a:schemeClr val="bg1"/>
                </a:solidFill>
                <a:latin typeface="Arial" panose="020B0604020202020204" pitchFamily="34" charset="0"/>
                <a:ea typeface="宋体" panose="02010600030101010101" pitchFamily="2" charset="-122"/>
              </a:rPr>
              <a:t>——土地革命时期</a:t>
            </a:r>
            <a:endParaRPr lang="zh-CN" altLang="en-US" sz="3200" b="1" dirty="0">
              <a:solidFill>
                <a:schemeClr val="bg1"/>
              </a:solidFill>
              <a:latin typeface="Arial" panose="020B0604020202020204" pitchFamily="34" charset="0"/>
              <a:ea typeface="宋体" panose="02010600030101010101" pitchFamily="2" charset="-122"/>
            </a:endParaRPr>
          </a:p>
        </p:txBody>
      </p:sp>
      <p:graphicFrame>
        <p:nvGraphicFramePr>
          <p:cNvPr id="2" name="表格 1"/>
          <p:cNvGraphicFramePr/>
          <p:nvPr/>
        </p:nvGraphicFramePr>
        <p:xfrm>
          <a:off x="26988" y="620713"/>
          <a:ext cx="9132888" cy="6373813"/>
        </p:xfrm>
        <a:graphic>
          <a:graphicData uri="http://schemas.openxmlformats.org/drawingml/2006/table">
            <a:tbl>
              <a:tblPr firstRow="1" bandRow="1">
                <a:tableStyleId>{5C22544A-7EE6-4342-B048-85BDC9FD1C3A}</a:tableStyleId>
              </a:tblPr>
              <a:tblGrid>
                <a:gridCol w="2474595"/>
                <a:gridCol w="6657975"/>
              </a:tblGrid>
              <a:tr h="725170">
                <a:tc gridSpan="2">
                  <a:txBody>
                    <a:bodyPr/>
                    <a:p>
                      <a:pPr algn="ctr">
                        <a:buNone/>
                      </a:pPr>
                      <a:r>
                        <a:rPr lang="zh-CN" altLang="en-US" sz="3600">
                          <a:solidFill>
                            <a:srgbClr val="FF0000"/>
                          </a:solidFill>
                        </a:rPr>
                        <a:t>国共十年对峙时期</a:t>
                      </a:r>
                      <a:endParaRPr lang="zh-CN" altLang="en-US" sz="3600">
                        <a:solidFill>
                          <a:srgbClr val="FF0000"/>
                        </a:solidFill>
                      </a:endParaRPr>
                    </a:p>
                  </a:txBody>
                  <a:tcPr/>
                </a:tc>
                <a:tc hMerge="1">
                  <a:tcPr/>
                </a:tc>
              </a:tr>
              <a:tr h="557530">
                <a:tc>
                  <a:txBody>
                    <a:bodyPr/>
                    <a:p>
                      <a:pPr algn="ctr">
                        <a:buNone/>
                      </a:pPr>
                      <a:r>
                        <a:rPr lang="zh-CN" altLang="en-US" sz="2800" b="1"/>
                        <a:t>国民党</a:t>
                      </a:r>
                      <a:endParaRPr lang="zh-CN" altLang="en-US" sz="2800" b="1"/>
                    </a:p>
                  </a:txBody>
                  <a:tcPr/>
                </a:tc>
                <a:tc>
                  <a:txBody>
                    <a:bodyPr/>
                    <a:p>
                      <a:pPr algn="ctr">
                        <a:buNone/>
                      </a:pPr>
                      <a:r>
                        <a:rPr lang="zh-CN" altLang="en-US" sz="2800" b="1"/>
                        <a:t>共产党</a:t>
                      </a:r>
                      <a:endParaRPr lang="zh-CN" altLang="en-US" sz="2800" b="1"/>
                    </a:p>
                  </a:txBody>
                  <a:tcPr/>
                </a:tc>
              </a:tr>
              <a:tr h="2121535">
                <a:tc>
                  <a:txBody>
                    <a:bodyPr/>
                    <a:p>
                      <a:pPr algn="ctr">
                        <a:buNone/>
                      </a:pPr>
                      <a:endParaRPr lang="zh-CN" altLang="en-US" sz="1600" b="1">
                        <a:solidFill>
                          <a:srgbClr val="FF0000"/>
                        </a:solidFill>
                      </a:endParaRPr>
                    </a:p>
                    <a:p>
                      <a:pPr algn="ctr">
                        <a:buNone/>
                      </a:pPr>
                      <a:endParaRPr lang="zh-CN" altLang="en-US" sz="1600" b="1">
                        <a:solidFill>
                          <a:srgbClr val="FF0000"/>
                        </a:solidFill>
                      </a:endParaRPr>
                    </a:p>
                    <a:p>
                      <a:pPr algn="ctr">
                        <a:buClrTx/>
                        <a:buSzTx/>
                        <a:buNone/>
                      </a:pPr>
                      <a:r>
                        <a:rPr lang="zh-CN" altLang="en-US" sz="1800" b="1"/>
                        <a:t>屠杀政策 </a:t>
                      </a:r>
                      <a:endParaRPr lang="zh-CN" altLang="en-US" sz="1800" b="1"/>
                    </a:p>
                  </a:txBody>
                  <a:tcPr/>
                </a:tc>
                <a:tc>
                  <a:txBody>
                    <a:bodyPr/>
                    <a:p>
                      <a:pPr>
                        <a:buNone/>
                      </a:pPr>
                      <a:r>
                        <a:rPr lang="zh-CN" altLang="en-US" sz="2000" b="1"/>
                        <a:t>武装反抗：</a:t>
                      </a:r>
                      <a:endParaRPr lang="zh-CN" altLang="en-US" sz="2000" b="1"/>
                    </a:p>
                    <a:p>
                      <a:pPr>
                        <a:buNone/>
                      </a:pPr>
                      <a:r>
                        <a:rPr lang="zh-CN" altLang="en-US" sz="2000" b="1"/>
                        <a:t>①</a:t>
                      </a:r>
                      <a:r>
                        <a:rPr lang="zh-CN" altLang="en-US" sz="2000" b="1" u="sng"/>
                        <a:t>               </a:t>
                      </a:r>
                      <a:r>
                        <a:rPr lang="zh-CN" altLang="en-US" sz="2000" b="1"/>
                        <a:t>（武装反抗国民党反动统治的第一枪，是中国共产党独立领导武装斗争、创建革命军队的开始）</a:t>
                      </a:r>
                      <a:endParaRPr lang="zh-CN" altLang="en-US" sz="2000" b="1"/>
                    </a:p>
                    <a:p>
                      <a:pPr>
                        <a:buNone/>
                      </a:pPr>
                      <a:r>
                        <a:rPr lang="zh-CN" altLang="en-US" sz="2000" b="1"/>
                        <a:t>② </a:t>
                      </a:r>
                      <a:r>
                        <a:rPr lang="zh-CN" altLang="en-US" sz="2000" b="1" u="sng"/>
                        <a:t>              </a:t>
                      </a:r>
                      <a:r>
                        <a:rPr lang="en-US" altLang="zh-CN" sz="2000" b="1" u="sng"/>
                        <a:t>(</a:t>
                      </a:r>
                      <a:r>
                        <a:rPr lang="zh-CN" altLang="en-US" sz="2000" b="1"/>
                        <a:t>拉开中国革命从城市转入农村、建立农村革命根据地的序幕</a:t>
                      </a:r>
                      <a:r>
                        <a:rPr lang="en-US" altLang="zh-CN" sz="2000" b="1"/>
                        <a:t>)</a:t>
                      </a:r>
                      <a:endParaRPr lang="en-US" altLang="zh-CN" sz="2000" b="1"/>
                    </a:p>
                    <a:p>
                      <a:pPr>
                        <a:buNone/>
                      </a:pPr>
                      <a:r>
                        <a:rPr lang="zh-CN" altLang="en-US" sz="2000" b="1"/>
                        <a:t>③创建了第一个农村革命根据地</a:t>
                      </a:r>
                      <a:r>
                        <a:rPr lang="zh-CN" altLang="en-US" sz="2000" b="1" u="sng"/>
                        <a:t>                          </a:t>
                      </a:r>
                      <a:r>
                        <a:rPr lang="zh-CN" altLang="en-US" sz="2000" b="1"/>
                        <a:t>。</a:t>
                      </a:r>
                      <a:endParaRPr lang="zh-CN" altLang="en-US" sz="2000" b="1"/>
                    </a:p>
                  </a:txBody>
                  <a:tcPr/>
                </a:tc>
              </a:tr>
              <a:tr h="1588770">
                <a:tc>
                  <a:txBody>
                    <a:bodyPr/>
                    <a:p>
                      <a:pPr algn="ctr">
                        <a:buNone/>
                      </a:pPr>
                      <a:r>
                        <a:rPr lang="zh-CN" altLang="en-US" sz="2000" b="1"/>
                        <a:t>围剿：</a:t>
                      </a:r>
                      <a:r>
                        <a:rPr lang="en-US" altLang="zh-CN" sz="2000" b="1" dirty="0">
                          <a:latin typeface="华文新魏" pitchFamily="2" charset="-122"/>
                          <a:ea typeface="华文新魏" pitchFamily="2" charset="-122"/>
                          <a:sym typeface="+mn-ea"/>
                        </a:rPr>
                        <a:t>930</a:t>
                      </a:r>
                      <a:r>
                        <a:rPr lang="zh-CN" altLang="zh-CN" sz="2000" b="1" dirty="0">
                          <a:latin typeface="华文新魏" pitchFamily="2" charset="-122"/>
                          <a:ea typeface="华文新魏" pitchFamily="2" charset="-122"/>
                          <a:sym typeface="+mn-ea"/>
                        </a:rPr>
                        <a:t>年到</a:t>
                      </a:r>
                      <a:r>
                        <a:rPr lang="en-US" altLang="zh-CN" sz="2000" b="1" dirty="0">
                          <a:latin typeface="华文新魏" pitchFamily="2" charset="-122"/>
                          <a:ea typeface="华文新魏" pitchFamily="2" charset="-122"/>
                          <a:sym typeface="+mn-ea"/>
                        </a:rPr>
                        <a:t>1933</a:t>
                      </a:r>
                      <a:r>
                        <a:rPr lang="zh-CN" altLang="zh-CN" sz="2000" b="1" dirty="0">
                          <a:latin typeface="华文新魏" pitchFamily="2" charset="-122"/>
                          <a:ea typeface="华文新魏" pitchFamily="2" charset="-122"/>
                          <a:sym typeface="+mn-ea"/>
                        </a:rPr>
                        <a:t>年，蒋介石对中央根据地发动五次“围剿”</a:t>
                      </a:r>
                      <a:endParaRPr lang="zh-CN" altLang="zh-CN" sz="2000" b="1" dirty="0">
                        <a:latin typeface="华文新魏" pitchFamily="2" charset="-122"/>
                        <a:ea typeface="华文新魏" pitchFamily="2" charset="-122"/>
                        <a:sym typeface="+mn-ea"/>
                      </a:endParaRPr>
                    </a:p>
                  </a:txBody>
                  <a:tcPr/>
                </a:tc>
                <a:tc>
                  <a:txBody>
                    <a:bodyPr/>
                    <a:p>
                      <a:pPr algn="l">
                        <a:buClrTx/>
                        <a:buSzTx/>
                        <a:buNone/>
                      </a:pPr>
                      <a:r>
                        <a:rPr lang="zh-CN" altLang="en-US" sz="2000" b="1"/>
                        <a:t>反围剿：①</a:t>
                      </a:r>
                      <a:r>
                        <a:rPr lang="zh-CN" altLang="en-US" sz="2000" b="1">
                          <a:sym typeface="+mn-ea"/>
                        </a:rPr>
                        <a:t>中央红军取得前四次反“围剿”的胜利</a:t>
                      </a:r>
                      <a:endParaRPr lang="zh-CN" altLang="en-US" sz="2000" b="1">
                        <a:sym typeface="+mn-ea"/>
                      </a:endParaRPr>
                    </a:p>
                    <a:p>
                      <a:pPr>
                        <a:buNone/>
                      </a:pPr>
                      <a:r>
                        <a:rPr lang="zh-CN" altLang="en-US" sz="2000" b="1">
                          <a:sym typeface="+mn-ea"/>
                        </a:rPr>
                        <a:t>②由于中共临时中央负责人犯了</a:t>
                      </a:r>
                      <a:r>
                        <a:rPr lang="zh-CN" altLang="zh-CN" sz="1800" b="1" u="sng" dirty="0">
                          <a:latin typeface="华文新魏" pitchFamily="2" charset="-122"/>
                          <a:ea typeface="华文新魏" pitchFamily="2" charset="-122"/>
                          <a:sym typeface="+mn-ea"/>
                        </a:rPr>
                        <a:t>         </a:t>
                      </a:r>
                      <a:r>
                        <a:rPr lang="zh-CN" altLang="zh-CN" sz="1800" b="1" dirty="0">
                          <a:latin typeface="华文新魏" pitchFamily="2" charset="-122"/>
                          <a:ea typeface="华文新魏" pitchFamily="2" charset="-122"/>
                          <a:sym typeface="+mn-ea"/>
                        </a:rPr>
                        <a:t> ，</a:t>
                      </a:r>
                      <a:r>
                        <a:rPr lang="zh-CN" altLang="en-US" sz="2000" b="1">
                          <a:sym typeface="+mn-ea"/>
                        </a:rPr>
                        <a:t>第五次反“围剿”失利，红军被迫长征。</a:t>
                      </a:r>
                      <a:endParaRPr lang="zh-CN" altLang="en-US" sz="2000" b="1">
                        <a:sym typeface="+mn-ea"/>
                      </a:endParaRPr>
                    </a:p>
                    <a:p>
                      <a:pPr>
                        <a:buNone/>
                      </a:pPr>
                      <a:r>
                        <a:rPr lang="zh-CN" altLang="en-US" sz="2000" b="1"/>
                        <a:t>③长征途中生死攸关的转折点</a:t>
                      </a:r>
                      <a:r>
                        <a:rPr lang="zh-CN" altLang="en-US" sz="2000" b="1" u="sng"/>
                        <a:t>                   </a:t>
                      </a:r>
                      <a:r>
                        <a:rPr lang="zh-CN" altLang="en-US" sz="1800" b="1"/>
                        <a:t>。</a:t>
                      </a:r>
                      <a:endParaRPr lang="zh-CN" altLang="en-US" sz="1800" b="1"/>
                    </a:p>
                  </a:txBody>
                  <a:tcPr/>
                </a:tc>
              </a:tr>
              <a:tr h="1379855">
                <a:tc gridSpan="2">
                  <a:txBody>
                    <a:bodyPr/>
                    <a:p>
                      <a:pPr algn="ctr">
                        <a:buNone/>
                      </a:pPr>
                      <a:r>
                        <a:rPr lang="zh-CN" altLang="en-US" sz="2400" b="1"/>
                        <a:t>影响：</a:t>
                      </a:r>
                      <a:r>
                        <a:rPr lang="zh-CN" altLang="zh-CN" sz="2000" b="1" dirty="0">
                          <a:latin typeface="华文新魏" pitchFamily="2" charset="-122"/>
                          <a:ea typeface="华文新魏" pitchFamily="2" charset="-122"/>
                          <a:sym typeface="+mn-ea"/>
                        </a:rPr>
                        <a:t>战争一方面造成大量伤亡和经济破坏，另一方面内战给</a:t>
                      </a:r>
                      <a:r>
                        <a:rPr lang="en-US" altLang="zh-CN" sz="2000" b="1" u="sng" dirty="0">
                          <a:latin typeface="华文新魏" pitchFamily="2" charset="-122"/>
                          <a:ea typeface="华文新魏" pitchFamily="2" charset="-122"/>
                          <a:sym typeface="+mn-ea"/>
                        </a:rPr>
                        <a:t> </a:t>
                      </a:r>
                      <a:endParaRPr lang="en-US" altLang="zh-CN" sz="2000" b="1" u="sng" dirty="0">
                        <a:latin typeface="华文新魏" pitchFamily="2" charset="-122"/>
                        <a:ea typeface="华文新魏" pitchFamily="2" charset="-122"/>
                        <a:sym typeface="+mn-ea"/>
                      </a:endParaRPr>
                    </a:p>
                    <a:p>
                      <a:pPr algn="ctr">
                        <a:buNone/>
                      </a:pPr>
                      <a:r>
                        <a:rPr lang="en-US" altLang="zh-CN" sz="2000" b="1" u="sng" dirty="0">
                          <a:latin typeface="华文新魏" pitchFamily="2" charset="-122"/>
                          <a:ea typeface="华文新魏" pitchFamily="2" charset="-122"/>
                          <a:sym typeface="+mn-ea"/>
                        </a:rPr>
                        <a:t>            </a:t>
                      </a:r>
                      <a:r>
                        <a:rPr lang="zh-CN" altLang="zh-CN" sz="2000" b="1" dirty="0">
                          <a:latin typeface="华文新魏" pitchFamily="2" charset="-122"/>
                          <a:ea typeface="华文新魏" pitchFamily="2" charset="-122"/>
                          <a:sym typeface="+mn-ea"/>
                        </a:rPr>
                        <a:t>以可乘之机，趁机发动了</a:t>
                      </a:r>
                      <a:r>
                        <a:rPr lang="zh-CN" altLang="en-US" sz="1600" b="1" u="sng">
                          <a:sym typeface="+mn-ea"/>
                        </a:rPr>
                        <a:t>               </a:t>
                      </a:r>
                      <a:r>
                        <a:rPr lang="zh-CN" altLang="en-US" sz="1600" b="1">
                          <a:sym typeface="+mn-ea"/>
                        </a:rPr>
                        <a:t>           和   </a:t>
                      </a:r>
                      <a:r>
                        <a:rPr lang="zh-CN" altLang="en-US" sz="1600" b="1" u="sng">
                          <a:sym typeface="+mn-ea"/>
                        </a:rPr>
                        <a:t>                     </a:t>
                      </a:r>
                      <a:r>
                        <a:rPr lang="zh-CN" altLang="en-US" sz="1600" b="1">
                          <a:sym typeface="+mn-ea"/>
                        </a:rPr>
                        <a:t>。</a:t>
                      </a:r>
                      <a:endParaRPr lang="zh-CN" altLang="en-US" sz="1600" b="1">
                        <a:sym typeface="+mn-ea"/>
                      </a:endParaRPr>
                    </a:p>
                  </a:txBody>
                  <a:tcPr/>
                </a:tc>
                <a:tc hMerge="1">
                  <a:tcPr/>
                </a:tc>
              </a:tr>
            </a:tbl>
          </a:graphicData>
        </a:graphic>
      </p:graphicFrame>
      <p:sp>
        <p:nvSpPr>
          <p:cNvPr id="3" name="文本框 2"/>
          <p:cNvSpPr txBox="1"/>
          <p:nvPr/>
        </p:nvSpPr>
        <p:spPr>
          <a:xfrm>
            <a:off x="2894013" y="2225675"/>
            <a:ext cx="1154112" cy="368300"/>
          </a:xfrm>
          <a:prstGeom prst="rect">
            <a:avLst/>
          </a:prstGeom>
          <a:solidFill>
            <a:schemeClr val="bg1"/>
          </a:solidFill>
          <a:ln w="9525">
            <a:noFill/>
          </a:ln>
        </p:spPr>
        <p:txBody>
          <a:bodyPr wrap="square" anchor="t">
            <a:spAutoFit/>
          </a:bodyPr>
          <a:p>
            <a:r>
              <a:rPr lang="zh-CN" altLang="en-US" b="1">
                <a:solidFill>
                  <a:srgbClr val="C00000"/>
                </a:solidFill>
                <a:latin typeface="Arial" panose="020B0604020202020204" pitchFamily="34" charset="0"/>
                <a:ea typeface="宋体" panose="02010600030101010101" pitchFamily="2" charset="-122"/>
              </a:rPr>
              <a:t>南昌起义</a:t>
            </a:r>
            <a:endParaRPr lang="zh-CN" altLang="en-US" b="1">
              <a:solidFill>
                <a:srgbClr val="C00000"/>
              </a:solidFill>
              <a:latin typeface="Arial" panose="020B0604020202020204" pitchFamily="34" charset="0"/>
              <a:ea typeface="宋体" panose="02010600030101010101" pitchFamily="2" charset="-122"/>
            </a:endParaRPr>
          </a:p>
        </p:txBody>
      </p:sp>
      <p:sp>
        <p:nvSpPr>
          <p:cNvPr id="4" name="文本框 3"/>
          <p:cNvSpPr txBox="1"/>
          <p:nvPr/>
        </p:nvSpPr>
        <p:spPr>
          <a:xfrm>
            <a:off x="2894013" y="2860675"/>
            <a:ext cx="1154112" cy="368300"/>
          </a:xfrm>
          <a:prstGeom prst="rect">
            <a:avLst/>
          </a:prstGeom>
          <a:solidFill>
            <a:schemeClr val="bg1"/>
          </a:solidFill>
          <a:ln w="9525">
            <a:noFill/>
          </a:ln>
        </p:spPr>
        <p:txBody>
          <a:bodyPr wrap="square" anchor="t">
            <a:spAutoFit/>
          </a:bodyPr>
          <a:p>
            <a:r>
              <a:rPr lang="zh-CN" altLang="en-US" b="1">
                <a:solidFill>
                  <a:srgbClr val="C00000"/>
                </a:solidFill>
                <a:latin typeface="Arial" panose="020B0604020202020204" pitchFamily="34" charset="0"/>
                <a:ea typeface="宋体" panose="02010600030101010101" pitchFamily="2" charset="-122"/>
              </a:rPr>
              <a:t>秋收起义</a:t>
            </a:r>
            <a:endParaRPr lang="zh-CN" altLang="en-US" b="1">
              <a:solidFill>
                <a:srgbClr val="C00000"/>
              </a:solidFill>
              <a:latin typeface="Arial" panose="020B0604020202020204" pitchFamily="34" charset="0"/>
              <a:ea typeface="宋体" panose="02010600030101010101" pitchFamily="2" charset="-122"/>
            </a:endParaRPr>
          </a:p>
        </p:txBody>
      </p:sp>
      <p:sp>
        <p:nvSpPr>
          <p:cNvPr id="5" name="文本框 4"/>
          <p:cNvSpPr txBox="1"/>
          <p:nvPr/>
        </p:nvSpPr>
        <p:spPr>
          <a:xfrm>
            <a:off x="6262688" y="3378200"/>
            <a:ext cx="2684462" cy="368300"/>
          </a:xfrm>
          <a:prstGeom prst="rect">
            <a:avLst/>
          </a:prstGeom>
          <a:solidFill>
            <a:schemeClr val="bg1"/>
          </a:solidFill>
          <a:ln w="9525">
            <a:noFill/>
          </a:ln>
        </p:spPr>
        <p:txBody>
          <a:bodyPr wrap="square" anchor="t">
            <a:spAutoFit/>
          </a:bodyPr>
          <a:p>
            <a:r>
              <a:rPr lang="zh-CN" altLang="en-US" b="1">
                <a:solidFill>
                  <a:srgbClr val="C00000"/>
                </a:solidFill>
                <a:latin typeface="Arial" panose="020B0604020202020204" pitchFamily="34" charset="0"/>
                <a:ea typeface="宋体" panose="02010600030101010101" pitchFamily="2" charset="-122"/>
              </a:rPr>
              <a:t>井冈山革命根据地</a:t>
            </a:r>
            <a:endParaRPr lang="zh-CN" altLang="en-US" b="1">
              <a:solidFill>
                <a:srgbClr val="C00000"/>
              </a:solidFill>
              <a:latin typeface="Arial" panose="020B0604020202020204" pitchFamily="34" charset="0"/>
              <a:ea typeface="宋体" panose="02010600030101010101" pitchFamily="2" charset="-122"/>
            </a:endParaRPr>
          </a:p>
        </p:txBody>
      </p:sp>
      <p:sp>
        <p:nvSpPr>
          <p:cNvPr id="6" name="文本框 5"/>
          <p:cNvSpPr txBox="1"/>
          <p:nvPr/>
        </p:nvSpPr>
        <p:spPr>
          <a:xfrm>
            <a:off x="6262688" y="4310063"/>
            <a:ext cx="1154112" cy="368300"/>
          </a:xfrm>
          <a:prstGeom prst="rect">
            <a:avLst/>
          </a:prstGeom>
          <a:solidFill>
            <a:schemeClr val="bg1"/>
          </a:solidFill>
          <a:ln w="9525">
            <a:noFill/>
          </a:ln>
        </p:spPr>
        <p:txBody>
          <a:bodyPr wrap="square" anchor="t">
            <a:spAutoFit/>
          </a:bodyPr>
          <a:p>
            <a:r>
              <a:rPr lang="zh-CN" altLang="en-US" b="1">
                <a:solidFill>
                  <a:srgbClr val="C00000"/>
                </a:solidFill>
                <a:latin typeface="Arial" panose="020B0604020202020204" pitchFamily="34" charset="0"/>
                <a:ea typeface="宋体" panose="02010600030101010101" pitchFamily="2" charset="-122"/>
              </a:rPr>
              <a:t>左倾错误</a:t>
            </a:r>
            <a:endParaRPr lang="zh-CN" altLang="en-US" b="1">
              <a:solidFill>
                <a:srgbClr val="C00000"/>
              </a:solidFill>
              <a:latin typeface="Arial" panose="020B0604020202020204" pitchFamily="34" charset="0"/>
              <a:ea typeface="宋体" panose="02010600030101010101" pitchFamily="2" charset="-122"/>
            </a:endParaRPr>
          </a:p>
        </p:txBody>
      </p:sp>
      <p:sp>
        <p:nvSpPr>
          <p:cNvPr id="7" name="文本框 6"/>
          <p:cNvSpPr txBox="1"/>
          <p:nvPr/>
        </p:nvSpPr>
        <p:spPr>
          <a:xfrm>
            <a:off x="6091238" y="4914900"/>
            <a:ext cx="1154112" cy="368300"/>
          </a:xfrm>
          <a:prstGeom prst="rect">
            <a:avLst/>
          </a:prstGeom>
          <a:solidFill>
            <a:schemeClr val="bg1"/>
          </a:solidFill>
          <a:ln w="9525">
            <a:noFill/>
          </a:ln>
        </p:spPr>
        <p:txBody>
          <a:bodyPr wrap="square" anchor="t">
            <a:spAutoFit/>
          </a:bodyPr>
          <a:p>
            <a:r>
              <a:rPr lang="zh-CN" altLang="en-US" b="1">
                <a:solidFill>
                  <a:srgbClr val="C00000"/>
                </a:solidFill>
                <a:latin typeface="Arial" panose="020B0604020202020204" pitchFamily="34" charset="0"/>
                <a:ea typeface="宋体" panose="02010600030101010101" pitchFamily="2" charset="-122"/>
              </a:rPr>
              <a:t>遵义会议</a:t>
            </a:r>
            <a:endParaRPr lang="zh-CN" altLang="en-US" b="1">
              <a:solidFill>
                <a:srgbClr val="C00000"/>
              </a:solidFill>
              <a:latin typeface="Arial" panose="020B0604020202020204" pitchFamily="34" charset="0"/>
              <a:ea typeface="宋体" panose="02010600030101010101" pitchFamily="2" charset="-122"/>
            </a:endParaRPr>
          </a:p>
        </p:txBody>
      </p:sp>
      <p:sp>
        <p:nvSpPr>
          <p:cNvPr id="8" name="文本框 7"/>
          <p:cNvSpPr txBox="1"/>
          <p:nvPr/>
        </p:nvSpPr>
        <p:spPr>
          <a:xfrm>
            <a:off x="1047750" y="6073775"/>
            <a:ext cx="1095375" cy="368300"/>
          </a:xfrm>
          <a:prstGeom prst="rect">
            <a:avLst/>
          </a:prstGeom>
          <a:solidFill>
            <a:schemeClr val="bg1"/>
          </a:solidFill>
          <a:ln w="9525">
            <a:noFill/>
          </a:ln>
        </p:spPr>
        <p:txBody>
          <a:bodyPr wrap="square" anchor="t">
            <a:spAutoFit/>
          </a:bodyPr>
          <a:p>
            <a:r>
              <a:rPr lang="zh-CN" altLang="en-US" b="1">
                <a:solidFill>
                  <a:srgbClr val="C00000"/>
                </a:solidFill>
                <a:latin typeface="Arial" panose="020B0604020202020204" pitchFamily="34" charset="0"/>
                <a:ea typeface="宋体" panose="02010600030101010101" pitchFamily="2" charset="-122"/>
              </a:rPr>
              <a:t>日本</a:t>
            </a:r>
            <a:endParaRPr lang="zh-CN" altLang="en-US" b="1">
              <a:solidFill>
                <a:srgbClr val="C00000"/>
              </a:solidFill>
              <a:latin typeface="Arial" panose="020B0604020202020204" pitchFamily="34" charset="0"/>
              <a:ea typeface="宋体" panose="02010600030101010101" pitchFamily="2" charset="-122"/>
            </a:endParaRPr>
          </a:p>
        </p:txBody>
      </p:sp>
      <p:sp>
        <p:nvSpPr>
          <p:cNvPr id="9" name="文本框 8"/>
          <p:cNvSpPr txBox="1"/>
          <p:nvPr/>
        </p:nvSpPr>
        <p:spPr>
          <a:xfrm>
            <a:off x="5157788" y="6073775"/>
            <a:ext cx="1347787" cy="368300"/>
          </a:xfrm>
          <a:prstGeom prst="rect">
            <a:avLst/>
          </a:prstGeom>
          <a:solidFill>
            <a:schemeClr val="bg1"/>
          </a:solidFill>
          <a:ln w="9525">
            <a:noFill/>
          </a:ln>
        </p:spPr>
        <p:txBody>
          <a:bodyPr wrap="square" anchor="t">
            <a:spAutoFit/>
          </a:bodyPr>
          <a:p>
            <a:r>
              <a:rPr lang="zh-CN" altLang="en-US" b="1">
                <a:solidFill>
                  <a:srgbClr val="C00000"/>
                </a:solidFill>
                <a:latin typeface="Arial" panose="020B0604020202020204" pitchFamily="34" charset="0"/>
                <a:ea typeface="宋体" panose="02010600030101010101" pitchFamily="2" charset="-122"/>
              </a:rPr>
              <a:t>九一八事变</a:t>
            </a:r>
            <a:endParaRPr lang="zh-CN" altLang="en-US" b="1">
              <a:solidFill>
                <a:srgbClr val="C00000"/>
              </a:solidFill>
              <a:latin typeface="Arial" panose="020B0604020202020204" pitchFamily="34" charset="0"/>
              <a:ea typeface="宋体" panose="02010600030101010101" pitchFamily="2" charset="-122"/>
            </a:endParaRPr>
          </a:p>
        </p:txBody>
      </p:sp>
      <p:sp>
        <p:nvSpPr>
          <p:cNvPr id="10" name="文本框 9"/>
          <p:cNvSpPr txBox="1"/>
          <p:nvPr/>
        </p:nvSpPr>
        <p:spPr>
          <a:xfrm>
            <a:off x="6969125" y="6073775"/>
            <a:ext cx="1751013" cy="368300"/>
          </a:xfrm>
          <a:prstGeom prst="rect">
            <a:avLst/>
          </a:prstGeom>
          <a:solidFill>
            <a:schemeClr val="bg1"/>
          </a:solidFill>
          <a:ln w="9525">
            <a:noFill/>
          </a:ln>
        </p:spPr>
        <p:txBody>
          <a:bodyPr wrap="square" anchor="t">
            <a:spAutoFit/>
          </a:bodyPr>
          <a:p>
            <a:r>
              <a:rPr lang="en-US" altLang="zh-CN" b="1">
                <a:solidFill>
                  <a:srgbClr val="C00000"/>
                </a:solidFill>
                <a:latin typeface="Arial" panose="020B0604020202020204" pitchFamily="34" charset="0"/>
                <a:ea typeface="宋体" panose="02010600030101010101" pitchFamily="2" charset="-122"/>
              </a:rPr>
              <a:t> </a:t>
            </a:r>
            <a:r>
              <a:rPr lang="zh-CN" altLang="en-US" b="1">
                <a:solidFill>
                  <a:srgbClr val="C00000"/>
                </a:solidFill>
                <a:latin typeface="Arial" panose="020B0604020202020204" pitchFamily="34" charset="0"/>
                <a:ea typeface="宋体" panose="02010600030101010101" pitchFamily="2" charset="-122"/>
              </a:rPr>
              <a:t>华北事变</a:t>
            </a:r>
            <a:endParaRPr lang="zh-CN" altLang="en-US" b="1">
              <a:solidFill>
                <a:srgbClr val="C0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ppt_x</p:attrName>
                                        </p:attrNameLst>
                                      </p:cBhvr>
                                      <p:tavLst>
                                        <p:tav tm="0">
                                          <p:val>
                                            <p:strVal val="#ppt_x"/>
                                          </p:val>
                                        </p:tav>
                                        <p:tav tm="100000">
                                          <p:val>
                                            <p:strVal val="#ppt_x"/>
                                          </p:val>
                                        </p:tav>
                                      </p:tavLst>
                                    </p:anim>
                                    <p:anim calcmode="lin" valueType="num">
                                      <p:cBhvr>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ppt_x</p:attrName>
                                        </p:attrNameLst>
                                      </p:cBhvr>
                                      <p:tavLst>
                                        <p:tav tm="0">
                                          <p:val>
                                            <p:strVal val="#ppt_x"/>
                                          </p:val>
                                        </p:tav>
                                        <p:tav tm="100000">
                                          <p:val>
                                            <p:strVal val="#ppt_x"/>
                                          </p:val>
                                        </p:tav>
                                      </p:tavLst>
                                    </p:anim>
                                    <p:anim calcmode="lin" valueType="num">
                                      <p:cBhvr>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P spid="7" grpId="0" bldLvl="0" animBg="1"/>
      <p:bldP spid="8" grpId="0" bldLvl="0" animBg="1"/>
      <p:bldP spid="9" grpId="0" bldLvl="0" animBg="1"/>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文本框 1"/>
          <p:cNvSpPr txBox="1">
            <a:spLocks noChangeArrowheads="1"/>
          </p:cNvSpPr>
          <p:nvPr/>
        </p:nvSpPr>
        <p:spPr bwMode="auto">
          <a:xfrm>
            <a:off x="0" y="696913"/>
            <a:ext cx="8964613"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266700" algn="just" defTabSz="914400" rtl="0" eaLnBrk="0" fontAlgn="base" latinLnBrk="0" hangingPunct="0">
              <a:lnSpc>
                <a:spcPct val="100000"/>
              </a:lnSpc>
              <a:spcBef>
                <a:spcPct val="0"/>
              </a:spcBef>
              <a:spcAft>
                <a:spcPct val="0"/>
              </a:spcAft>
              <a:buClrTx/>
              <a:buSzTx/>
              <a:buFontTx/>
              <a:buNone/>
              <a:defRPr/>
            </a:pPr>
            <a:r>
              <a:rPr kumimoji="0" lang="zh-CN" altLang="zh-CN" sz="2400" b="1" i="0" u="none" strike="noStrike" kern="1200" cap="none" spc="0" normalizeH="0" baseline="0" noProof="0" dirty="0" smtClean="0">
                <a:ln>
                  <a:noFill/>
                </a:ln>
                <a:solidFill>
                  <a:srgbClr val="FF0000"/>
                </a:solidFill>
                <a:effectLst/>
                <a:uLnTx/>
                <a:uFillTx/>
                <a:latin typeface="华文新魏" pitchFamily="2" charset="-122"/>
                <a:ea typeface="华文新魏" pitchFamily="2" charset="-122"/>
                <a:cs typeface="Times New Roman" panose="02020603050405020304" pitchFamily="18" charset="0"/>
              </a:rPr>
              <a:t>【大展身手】</a:t>
            </a:r>
            <a:endParaRPr kumimoji="0" lang="en-US" altLang="zh-CN" sz="3600" b="1" i="0" u="none" strike="noStrike" kern="1200" cap="none" spc="0" normalizeH="0" baseline="0" noProof="0" dirty="0" smtClean="0">
              <a:ln>
                <a:noFill/>
              </a:ln>
              <a:solidFill>
                <a:srgbClr val="FF0000"/>
              </a:solidFill>
              <a:effectLst/>
              <a:uLnTx/>
              <a:uFillTx/>
              <a:latin typeface="华文新魏" pitchFamily="2" charset="-122"/>
              <a:ea typeface="华文新魏"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Times New Roman" panose="02020603050405020304" pitchFamily="18" charset="0"/>
              </a:rPr>
              <a:t>材料一  1928年起，毛泽东先后写下了许多著作，其中指出“马克思主义书本上并没有讲到中国湖南、湖北，它讲的只是基本原理”，“共产党的任务……不是先占城市后取农村，而是走相反的道路”，逐步形成了中国革命新道路的理论。                   ——摘编自石崇科《毛泽东选集》（第二版）等</a:t>
            </a:r>
            <a:endParaRPr kumimoji="0" lang="zh-CN" altLang="en-US" sz="2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Times New Roman" panose="02020603050405020304" pitchFamily="18" charset="0"/>
              </a:rPr>
              <a:t>（</a:t>
            </a:r>
            <a:r>
              <a:rPr kumimoji="0" lang="en-US" altLang="zh-CN" sz="2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Times New Roman" panose="02020603050405020304" pitchFamily="18" charset="0"/>
              </a:rPr>
              <a:t>1</a:t>
            </a:r>
            <a:r>
              <a:rPr kumimoji="0" lang="zh-CN" altLang="en-US" sz="2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Times New Roman" panose="02020603050405020304" pitchFamily="18" charset="0"/>
              </a:rPr>
              <a:t>）结合所学知识说明，这条“相反的道路”是什么？中国革命重心实现了怎样的变化？</a:t>
            </a:r>
            <a:endParaRPr kumimoji="0" lang="zh-CN" altLang="en-US" sz="2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Times New Roman" panose="02020603050405020304" pitchFamily="18" charset="0"/>
              </a:rPr>
              <a:t>材料二   </a:t>
            </a:r>
            <a:r>
              <a:rPr lang="zh-CN" altLang="en-US" sz="2000" b="1" strike="noStrike" noProof="0" dirty="0" smtClean="0">
                <a:ln>
                  <a:noFill/>
                </a:ln>
                <a:effectLst/>
                <a:uLnTx/>
                <a:uFillTx/>
                <a:latin typeface="华文新魏" pitchFamily="2" charset="-122"/>
                <a:ea typeface="华文新魏" pitchFamily="2" charset="-122"/>
                <a:cs typeface="Times New Roman" panose="02020603050405020304" pitchFamily="18" charset="0"/>
                <a:sym typeface="+mn-ea"/>
              </a:rPr>
              <a:t>1935年10月，陈云在向共产国际的报告中写道：此次会议“撤换了‘靠铅笔指挥的战略家’，推选毛泽东同志担任领导”。“目前我们党在新的情况下能够自已提出新的任务”。</a:t>
            </a:r>
            <a:endParaRPr lang="zh-CN" altLang="en-US" sz="2000" b="1" strike="noStrike" noProof="0" dirty="0" smtClean="0">
              <a:ln>
                <a:noFill/>
              </a:ln>
              <a:effectLst/>
              <a:uLnTx/>
              <a:uFillTx/>
              <a:latin typeface="华文新魏" pitchFamily="2" charset="-122"/>
              <a:ea typeface="华文新魏" pitchFamily="2" charset="-122"/>
              <a:cs typeface="Times New Roman" panose="02020603050405020304" pitchFamily="18" charset="0"/>
              <a:sym typeface="+mn-ea"/>
            </a:endParaRPr>
          </a:p>
          <a:p>
            <a:pPr marL="0" marR="0" lvl="0" indent="0" algn="just" defTabSz="914400" rtl="0" eaLnBrk="0" fontAlgn="base" latinLnBrk="0" hangingPunct="0">
              <a:lnSpc>
                <a:spcPct val="100000"/>
              </a:lnSpc>
              <a:spcBef>
                <a:spcPct val="0"/>
              </a:spcBef>
              <a:spcAft>
                <a:spcPct val="0"/>
              </a:spcAft>
              <a:buClrTx/>
              <a:buSzTx/>
              <a:buFontTx/>
              <a:buNone/>
              <a:defRPr/>
            </a:pPr>
            <a:r>
              <a:rPr lang="zh-CN" altLang="en-US" sz="2000" b="1" strike="noStrike" noProof="0" dirty="0" smtClean="0">
                <a:ln>
                  <a:noFill/>
                </a:ln>
                <a:effectLst/>
                <a:uLnTx/>
                <a:uFillTx/>
                <a:latin typeface="华文新魏" pitchFamily="2" charset="-122"/>
                <a:ea typeface="华文新魏" pitchFamily="2" charset="-122"/>
                <a:cs typeface="Times New Roman" panose="02020603050405020304" pitchFamily="18" charset="0"/>
                <a:sym typeface="+mn-ea"/>
              </a:rPr>
              <a:t>                        ——摘编自姚明华《1935年陈云莫斯科之行述论》（2）材料二中的“会议”指的是哪次会议？简述其历史意义。</a:t>
            </a:r>
            <a:endParaRPr lang="zh-CN" altLang="en-US" sz="2000" b="1" strike="noStrike" noProof="0" dirty="0" smtClean="0">
              <a:ln>
                <a:noFill/>
              </a:ln>
              <a:effectLst/>
              <a:uLnTx/>
              <a:uFillTx/>
              <a:latin typeface="华文新魏" pitchFamily="2" charset="-122"/>
              <a:ea typeface="华文新魏" pitchFamily="2" charset="-122"/>
              <a:cs typeface="Times New Roman" panose="02020603050405020304" pitchFamily="18" charset="0"/>
            </a:endParaRPr>
          </a:p>
          <a:p>
            <a:pPr marL="0" marR="0" lvl="0" algn="just" defTabSz="914400" rtl="0" eaLnBrk="0" fontAlgn="base" latinLnBrk="0" hangingPunct="0">
              <a:lnSpc>
                <a:spcPct val="100000"/>
              </a:lnSpc>
              <a:buClrTx/>
              <a:buSzTx/>
              <a:buFontTx/>
              <a:buNone/>
              <a:defRPr/>
            </a:pPr>
            <a:endParaRPr lang="zh-CN" altLang="en-US" sz="2000" b="1" strike="noStrike" noProof="0" dirty="0" smtClean="0">
              <a:ln>
                <a:noFill/>
              </a:ln>
              <a:effectLst/>
              <a:uLnTx/>
              <a:uFillTx/>
              <a:latin typeface="华文新魏" pitchFamily="2" charset="-122"/>
              <a:ea typeface="华文新魏" pitchFamily="2" charset="-122"/>
              <a:cs typeface="Times New Roman" panose="02020603050405020304" pitchFamily="18" charset="0"/>
              <a:sym typeface="+mn-ea"/>
            </a:endParaRPr>
          </a:p>
          <a:p>
            <a:pPr marL="0" marR="0" lvl="0" algn="just" defTabSz="914400" rtl="0" eaLnBrk="0" fontAlgn="base" latinLnBrk="0" hangingPunct="0">
              <a:lnSpc>
                <a:spcPct val="100000"/>
              </a:lnSpc>
              <a:buClrTx/>
              <a:buSzTx/>
              <a:buFontTx/>
              <a:buNone/>
              <a:defRPr/>
            </a:pPr>
            <a:endParaRPr kumimoji="0" lang="zh-CN" altLang="en-US" sz="2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Times New Roman" panose="02020603050405020304" pitchFamily="18" charset="0"/>
              <a:sym typeface="+mn-ea"/>
            </a:endParaRPr>
          </a:p>
        </p:txBody>
      </p:sp>
      <p:sp>
        <p:nvSpPr>
          <p:cNvPr id="17410" name="文本框 5121"/>
          <p:cNvSpPr txBox="1"/>
          <p:nvPr/>
        </p:nvSpPr>
        <p:spPr>
          <a:xfrm>
            <a:off x="0" y="0"/>
            <a:ext cx="9144000" cy="584200"/>
          </a:xfrm>
          <a:prstGeom prst="rect">
            <a:avLst/>
          </a:prstGeom>
          <a:blipFill rotWithShape="1">
            <a:blip r:embed="rId1"/>
          </a:blipFill>
          <a:ln w="9525">
            <a:noFill/>
          </a:ln>
        </p:spPr>
        <p:txBody>
          <a:bodyPr wrap="square" anchor="t">
            <a:spAutoFit/>
          </a:bodyPr>
          <a:p>
            <a:r>
              <a:rPr lang="zh-CN" altLang="en-US" sz="3200" b="1" dirty="0">
                <a:solidFill>
                  <a:schemeClr val="bg1"/>
                </a:solidFill>
                <a:latin typeface="黑体" panose="02010609060101010101" charset="-122"/>
                <a:ea typeface="黑体" panose="02010609060101010101" charset="-122"/>
              </a:rPr>
              <a:t>二 、兄弟干戈起 豺狼却得利</a:t>
            </a:r>
            <a:r>
              <a:rPr lang="zh-CN" altLang="en-US" sz="3200" b="1" dirty="0">
                <a:solidFill>
                  <a:schemeClr val="bg1"/>
                </a:solidFill>
                <a:latin typeface="Arial" panose="020B0604020202020204" pitchFamily="34" charset="0"/>
                <a:ea typeface="宋体" panose="02010600030101010101" pitchFamily="2" charset="-122"/>
              </a:rPr>
              <a:t>——土地革命时期</a:t>
            </a:r>
            <a:endParaRPr lang="zh-CN" altLang="en-US" sz="3200" b="1" dirty="0">
              <a:solidFill>
                <a:schemeClr val="bg1"/>
              </a:solidFill>
              <a:latin typeface="Arial" panose="020B0604020202020204" pitchFamily="34" charset="0"/>
              <a:ea typeface="宋体" panose="02010600030101010101" pitchFamily="2" charset="-122"/>
            </a:endParaRPr>
          </a:p>
        </p:txBody>
      </p:sp>
      <p:sp>
        <p:nvSpPr>
          <p:cNvPr id="5" name="文本框 4"/>
          <p:cNvSpPr txBox="1"/>
          <p:nvPr/>
        </p:nvSpPr>
        <p:spPr>
          <a:xfrm>
            <a:off x="1600200" y="2884488"/>
            <a:ext cx="5943600" cy="368300"/>
          </a:xfrm>
          <a:prstGeom prst="rect">
            <a:avLst/>
          </a:prstGeom>
          <a:noFill/>
          <a:ln w="9525">
            <a:noFill/>
          </a:ln>
        </p:spPr>
        <p:txBody>
          <a:bodyPr wrap="square" anchor="t">
            <a:spAutoFit/>
          </a:bodyPr>
          <a:p>
            <a:r>
              <a:rPr lang="zh-CN" altLang="en-US" b="1">
                <a:solidFill>
                  <a:srgbClr val="C00000"/>
                </a:solidFill>
                <a:latin typeface="Arial" panose="020B0604020202020204" pitchFamily="34" charset="0"/>
                <a:ea typeface="宋体" panose="02010600030101010101" pitchFamily="2" charset="-122"/>
              </a:rPr>
              <a:t>井冈山道路：农村包围城市，武装夺取政权。</a:t>
            </a:r>
            <a:endParaRPr lang="zh-CN" altLang="en-US" b="1">
              <a:solidFill>
                <a:srgbClr val="C00000"/>
              </a:solidFill>
              <a:latin typeface="Arial" panose="020B0604020202020204" pitchFamily="34" charset="0"/>
              <a:ea typeface="宋体" panose="02010600030101010101" pitchFamily="2" charset="-122"/>
            </a:endParaRPr>
          </a:p>
        </p:txBody>
      </p:sp>
      <p:sp>
        <p:nvSpPr>
          <p:cNvPr id="6" name="文本框 5"/>
          <p:cNvSpPr txBox="1"/>
          <p:nvPr/>
        </p:nvSpPr>
        <p:spPr>
          <a:xfrm>
            <a:off x="1749425" y="3432175"/>
            <a:ext cx="5943600" cy="368300"/>
          </a:xfrm>
          <a:prstGeom prst="rect">
            <a:avLst/>
          </a:prstGeom>
          <a:noFill/>
          <a:ln w="9525">
            <a:noFill/>
          </a:ln>
        </p:spPr>
        <p:txBody>
          <a:bodyPr wrap="square" anchor="t">
            <a:spAutoFit/>
          </a:bodyPr>
          <a:p>
            <a:r>
              <a:rPr lang="zh-CN" altLang="en-US" b="1">
                <a:solidFill>
                  <a:srgbClr val="C00000"/>
                </a:solidFill>
                <a:latin typeface="Arial" panose="020B0604020202020204" pitchFamily="34" charset="0"/>
                <a:ea typeface="宋体" panose="02010600030101010101" pitchFamily="2" charset="-122"/>
              </a:rPr>
              <a:t>革命重心由城市转移到农村。</a:t>
            </a:r>
            <a:endParaRPr lang="zh-CN" altLang="en-US" b="1">
              <a:solidFill>
                <a:srgbClr val="C00000"/>
              </a:solidFill>
              <a:latin typeface="Arial" panose="020B0604020202020204" pitchFamily="34" charset="0"/>
              <a:ea typeface="宋体" panose="02010600030101010101" pitchFamily="2" charset="-122"/>
            </a:endParaRPr>
          </a:p>
        </p:txBody>
      </p:sp>
      <p:sp>
        <p:nvSpPr>
          <p:cNvPr id="7" name="文本框 6"/>
          <p:cNvSpPr txBox="1"/>
          <p:nvPr/>
        </p:nvSpPr>
        <p:spPr>
          <a:xfrm>
            <a:off x="831850" y="5441950"/>
            <a:ext cx="7778750" cy="1198563"/>
          </a:xfrm>
          <a:prstGeom prst="rect">
            <a:avLst/>
          </a:prstGeom>
          <a:noFill/>
          <a:ln w="9525">
            <a:noFill/>
          </a:ln>
        </p:spPr>
        <p:txBody>
          <a:bodyPr wrap="square" anchor="t">
            <a:spAutoFit/>
          </a:bodyPr>
          <a:p>
            <a:r>
              <a:rPr lang="zh-CN" altLang="en-US" b="1">
                <a:solidFill>
                  <a:srgbClr val="C00000"/>
                </a:solidFill>
                <a:latin typeface="Arial" panose="020B0604020202020204" pitchFamily="34" charset="0"/>
                <a:ea typeface="宋体" panose="02010600030101010101" pitchFamily="2" charset="-122"/>
              </a:rPr>
              <a:t>遵义会议。开始确立以毛泽东为主要代表的马克思主义正确路线在中共中央的领导地位；在极其危急的情况下，挽救了党，挽救了红军，挽救了中国革命，是中国共产竞历史上一个生死攸关的转折点；标志着中国共产党从幼年走向成熟。</a:t>
            </a:r>
            <a:endParaRPr lang="zh-CN" altLang="en-US" b="1">
              <a:solidFill>
                <a:srgbClr val="C00000"/>
              </a:solidFill>
              <a:latin typeface="Arial" panose="020B0604020202020204" pitchFamily="34" charset="0"/>
              <a:ea typeface="宋体" panose="02010600030101010101" pitchFamily="2"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ags/tag1.xml><?xml version="1.0" encoding="utf-8"?>
<p:tagLst xmlns:p="http://schemas.openxmlformats.org/presentationml/2006/main">
  <p:tag name="KSO_WM_UNIT_TABLE_BEAUTIFY" val="smartTable{813c85e9-0620-4b59-86d9-c698d73d6898}"/>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9525">
          <a:noFill/>
        </a:ln>
      </a:spPr>
      <a:bodyPr wrap="square" anchor="t">
        <a:spAutoFit/>
      </a:bodyPr>
      <a:lstStyle>
        <a:defPPr>
          <a:spcBef>
            <a:spcPct val="50000"/>
          </a:spcBef>
          <a:defRPr lang="zh-CN" altLang="en-US" sz="2800" b="1" dirty="0">
            <a:solidFill>
              <a:srgbClr val="FF0000"/>
            </a:solidFill>
            <a:latin typeface="Arial" panose="020B0604020202020204" pitchFamily="34" charset="0"/>
            <a:ea typeface="宋体" panose="02010600030101010101" pitchFamily="2" charset="-122"/>
          </a:defRPr>
        </a:defPPr>
      </a:lstStyle>
    </a:txDef>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5433</Words>
  <Application>WPS 演示</Application>
  <PresentationFormat/>
  <Paragraphs>425</Paragraphs>
  <Slides>20</Slides>
  <Notes>0</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20</vt:i4>
      </vt:variant>
    </vt:vector>
  </HeadingPairs>
  <TitlesOfParts>
    <vt:vector size="41" baseType="lpstr">
      <vt:lpstr>Arial</vt:lpstr>
      <vt:lpstr>宋体</vt:lpstr>
      <vt:lpstr>Wingdings</vt:lpstr>
      <vt:lpstr>黑体</vt:lpstr>
      <vt:lpstr>仿宋_GB2312</vt:lpstr>
      <vt:lpstr>仿宋</vt:lpstr>
      <vt:lpstr>楷体</vt:lpstr>
      <vt:lpstr>华文新魏</vt:lpstr>
      <vt:lpstr>Calibri</vt:lpstr>
      <vt:lpstr>华文行楷</vt:lpstr>
      <vt:lpstr>Times New Roman</vt:lpstr>
      <vt:lpstr>华文楷体</vt:lpstr>
      <vt:lpstr>微软雅黑</vt:lpstr>
      <vt:lpstr>Arial Unicode MS</vt:lpstr>
      <vt:lpstr>楷体_GB2312</vt:lpstr>
      <vt:lpstr>新宋体</vt:lpstr>
      <vt:lpstr>隶书</vt:lpstr>
      <vt:lpstr>楷体_GB2312</vt:lpstr>
      <vt:lpstr>默认设计模板</vt:lpstr>
      <vt:lpstr>1_默认设计模板</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【大展身手】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cy</dc:creator>
  <cp:lastModifiedBy>爱喝酸奶斯基</cp:lastModifiedBy>
  <cp:revision>81</cp:revision>
  <dcterms:created xsi:type="dcterms:W3CDTF">2013-03-25T14:38:00Z</dcterms:created>
  <dcterms:modified xsi:type="dcterms:W3CDTF">2021-01-06T01:15:08Z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