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345" r:id="rId3"/>
    <p:sldId id="260" r:id="rId5"/>
    <p:sldId id="363" r:id="rId6"/>
    <p:sldId id="364" r:id="rId7"/>
    <p:sldId id="339" r:id="rId8"/>
    <p:sldId id="340" r:id="rId9"/>
    <p:sldId id="365" r:id="rId10"/>
    <p:sldId id="346" r:id="rId11"/>
    <p:sldId id="367" r:id="rId12"/>
    <p:sldId id="329" r:id="rId13"/>
    <p:sldId id="366" r:id="rId14"/>
    <p:sldId id="317" r:id="rId15"/>
    <p:sldId id="296" r:id="rId16"/>
    <p:sldId id="343" r:id="rId17"/>
    <p:sldId id="289" r:id="rId18"/>
    <p:sldId id="360" r:id="rId19"/>
    <p:sldId id="362" r:id="rId20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0000CC"/>
    <a:srgbClr val="FDF1E9"/>
    <a:srgbClr val="CC6600"/>
    <a:srgbClr val="800080"/>
    <a:srgbClr val="33CC33"/>
    <a:srgbClr val="A39A8B"/>
    <a:srgbClr val="F7F9F3"/>
    <a:srgbClr val="D2CFC6"/>
    <a:srgbClr val="B8B1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637" autoAdjust="0"/>
    <p:restoredTop sz="91187" autoAdjust="0"/>
  </p:normalViewPr>
  <p:slideViewPr>
    <p:cSldViewPr snapToGrid="0" snapToObjects="1">
      <p:cViewPr>
        <p:scale>
          <a:sx n="70" d="100"/>
          <a:sy n="70" d="100"/>
        </p:scale>
        <p:origin x="-756" y="-108"/>
      </p:cViewPr>
      <p:guideLst>
        <p:guide orient="horz" pos="2151"/>
        <p:guide pos="394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4" Type="http://schemas.openxmlformats.org/officeDocument/2006/relationships/tags" Target="tags/tag4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71A2C7-D4B4-4706-8875-69BBCA3C8CD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530" y="1143000"/>
            <a:ext cx="548694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20EB5C-24B1-4869-AFC6-058737BB3DF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江南不仅风光美丽，而且在当今，经济地位也越来越来重要，</a:t>
            </a:r>
            <a:r>
              <a:rPr lang="en-US" altLang="zh-CN"/>
              <a:t>    </a:t>
            </a:r>
            <a:r>
              <a:rPr lang="zh-CN" altLang="en-US"/>
              <a:t>江南的发展是历史长期发展的结果。同学们知道江南地区是何时得以逐步开发的？这就是今天我们要学习的内容</a:t>
            </a:r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东晋南朝时期江南地区得到开发、发展的原因有哪些呢？</a:t>
            </a:r>
            <a:endParaRPr lang="zh-CN" altLang="en-US" dirty="0"/>
          </a:p>
          <a:p>
            <a:endParaRPr lang="zh-CN" altLang="en-US" dirty="0"/>
          </a:p>
          <a:p>
            <a:r>
              <a:rPr lang="zh-CN" altLang="en-US" dirty="0">
                <a:sym typeface="+mn-ea"/>
              </a:rPr>
              <a:t>三国两晋南北朝时期的绝大部分时间都处于分裂割据状态，由于气候的寒冷及北方频繁的战乱，北方少数民族大量内迁，推动了民族交往、交流、交融。政治分裂，民族融合，南方经济发展构成了该时期的时代特征</a:t>
            </a:r>
            <a:endParaRPr lang="zh-CN" altLang="en-US" dirty="0"/>
          </a:p>
          <a:p>
            <a:r>
              <a:rPr lang="zh-CN" altLang="en-US" dirty="0"/>
              <a:t>江南地区的开发，为后续经济重心的南移奠定了基础，也为今天南方经济腾飞奠定了基础。我们为生活在南方感到幸福自豪，更要为故乡发展贡献才智，所以，同学们一定要珍惜学习机会努力学习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0EB5C-24B1-4869-AFC6-058737BB3D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31876-7123-411E-9373-FA1B09F18E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三国政权分立局面是如何结束的？西晋再度实现了一统，西晋也是一个短命王朝，西晋灭亡后建立了东晋</a:t>
            </a:r>
            <a:endParaRPr lang="zh-CN" altLang="en-US" dirty="0"/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0EB5C-24B1-4869-AFC6-058737BB3D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东晋俗语反应了怎样的特点？门阀政治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0EB5C-24B1-4869-AFC6-058737BB3D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东晋有没有和西晋一样实现全国统一呢</a:t>
            </a:r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东晋政权后来被大将篡夺，南方先后出现了宋齐梁陈四个政权，我们称之为南朝，</a:t>
            </a:r>
            <a:r>
              <a:rPr lang="zh-CN" altLang="zh-CN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观看地图，总结南朝的政治特点</a:t>
            </a:r>
            <a:endParaRPr lang="zh-CN" altLang="zh-CN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endParaRPr lang="zh-CN" altLang="en-US" dirty="0"/>
          </a:p>
          <a:p>
            <a:r>
              <a:rPr lang="zh-CN" altLang="en-US" dirty="0"/>
              <a:t>常州齐梁故里</a:t>
            </a:r>
            <a:endParaRPr lang="zh-CN" altLang="en-US" dirty="0"/>
          </a:p>
          <a:p>
            <a:endParaRPr lang="zh-CN" altLang="en-US" dirty="0"/>
          </a:p>
          <a:p>
            <a:r>
              <a:rPr lang="zh-CN" altLang="en-US" dirty="0"/>
              <a:t>哪些朝代？六朝古都</a:t>
            </a:r>
            <a:endParaRPr lang="zh-CN" altLang="en-US" dirty="0"/>
          </a:p>
          <a:p>
            <a:endParaRPr lang="zh-CN" altLang="en-US" dirty="0"/>
          </a:p>
          <a:p>
            <a:r>
              <a:rPr lang="zh-CN" altLang="en-US" dirty="0"/>
              <a:t>而北方也相继出现了北魏</a:t>
            </a:r>
            <a:r>
              <a:rPr lang="en-US" altLang="zh-CN" dirty="0"/>
              <a:t> </a:t>
            </a:r>
            <a:r>
              <a:rPr lang="zh-CN" altLang="en-US" dirty="0"/>
              <a:t>东魏西魏</a:t>
            </a:r>
            <a:r>
              <a:rPr lang="en-US" altLang="zh-CN" dirty="0"/>
              <a:t> </a:t>
            </a:r>
            <a:r>
              <a:rPr lang="zh-CN" altLang="en-US" dirty="0"/>
              <a:t>北齐北周</a:t>
            </a:r>
            <a:r>
              <a:rPr lang="en-US" altLang="zh-CN" dirty="0"/>
              <a:t> </a:t>
            </a:r>
            <a:r>
              <a:rPr lang="zh-CN" altLang="en-US" dirty="0"/>
              <a:t>称之为北朝，这是我们下一节课要学习的内容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0EB5C-24B1-4869-AFC6-058737BB3D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在政治分裂的东晋南北朝时期，相对而言，南方较为安定，这给南方带来了怎样的发展机遇？</a:t>
            </a:r>
            <a:endParaRPr lang="zh-CN" altLang="en-US" dirty="0"/>
          </a:p>
          <a:p>
            <a:r>
              <a:rPr lang="zh-CN" altLang="en-US" dirty="0"/>
              <a:t>通过对比说明了什么？江南经济得到发展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0EB5C-24B1-4869-AFC6-058737BB3D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江南地区得到了怎么样的发展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0EB5C-24B1-4869-AFC6-058737BB3D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4.png"/><Relationship Id="rId5" Type="http://schemas.microsoft.com/office/2007/relationships/hdphoto" Target="../media/image3.wdp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image6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image6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0"/>
            <a:ext cx="12434524" cy="6858000"/>
          </a:xfrm>
          <a:prstGeom prst="rect">
            <a:avLst/>
          </a:prstGeom>
        </p:spPr>
      </p:pic>
      <p:sp>
        <p:nvSpPr>
          <p:cNvPr id="8" name="椭圆 7"/>
          <p:cNvSpPr/>
          <p:nvPr userDrawn="1"/>
        </p:nvSpPr>
        <p:spPr>
          <a:xfrm>
            <a:off x="7259038" y="2463717"/>
            <a:ext cx="2709383" cy="2709116"/>
          </a:xfrm>
          <a:prstGeom prst="ellipse">
            <a:avLst/>
          </a:prstGeom>
          <a:solidFill>
            <a:srgbClr val="F7F9F3"/>
          </a:solidFill>
          <a:ln>
            <a:noFill/>
          </a:ln>
          <a:effectLst>
            <a:outerShdw blurRad="2159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ea typeface="楷体" panose="02010609060101010101" pitchFamily="49" charset="-122"/>
            </a:endParaRPr>
          </a:p>
        </p:txBody>
      </p:sp>
      <p:sp>
        <p:nvSpPr>
          <p:cNvPr id="10" name="椭圆 9"/>
          <p:cNvSpPr/>
          <p:nvPr userDrawn="1"/>
        </p:nvSpPr>
        <p:spPr>
          <a:xfrm>
            <a:off x="9968420" y="1918267"/>
            <a:ext cx="387079" cy="387041"/>
          </a:xfrm>
          <a:prstGeom prst="ellipse">
            <a:avLst/>
          </a:prstGeom>
          <a:solidFill>
            <a:srgbClr val="F7F9F3"/>
          </a:solidFill>
          <a:ln>
            <a:noFill/>
          </a:ln>
          <a:effectLst>
            <a:outerShdw blurRad="2159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ea typeface="楷体" panose="02010609060101010101" pitchFamily="49" charset="-122"/>
            </a:endParaRPr>
          </a:p>
        </p:txBody>
      </p:sp>
      <p:sp>
        <p:nvSpPr>
          <p:cNvPr id="11" name="PA-图片 27"/>
          <p:cNvSpPr/>
          <p:nvPr userDrawn="1">
            <p:custDataLst>
              <p:tags r:id="rId3"/>
            </p:custDataLst>
          </p:nvPr>
        </p:nvSpPr>
        <p:spPr>
          <a:xfrm>
            <a:off x="4001529" y="2088515"/>
            <a:ext cx="922111" cy="671195"/>
          </a:xfrm>
          <a:custGeom>
            <a:avLst/>
            <a:gdLst/>
            <a:ahLst/>
            <a:cxnLst/>
            <a:rect l="0" t="0" r="0" b="0"/>
            <a:pathLst>
              <a:path w="3298119" h="1554143">
                <a:moveTo>
                  <a:pt x="0" y="0"/>
                </a:moveTo>
                <a:lnTo>
                  <a:pt x="3298118" y="0"/>
                </a:lnTo>
                <a:lnTo>
                  <a:pt x="3298118" y="1554142"/>
                </a:lnTo>
                <a:lnTo>
                  <a:pt x="0" y="1554142"/>
                </a:lnTo>
                <a:close/>
              </a:path>
            </a:pathLst>
          </a:custGeom>
          <a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楷体" panose="02010609060101010101" pitchFamily="49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 rot="2236662">
            <a:off x="8816107" y="-729616"/>
            <a:ext cx="3078783" cy="5636260"/>
          </a:xfrm>
          <a:prstGeom prst="rect">
            <a:avLst/>
          </a:prstGeom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r>
              <a:rPr kumimoji="1" lang="zh-CN" altLang="en-US"/>
              <a:t>编辑母版文本样式
第二级
第三级
第四级
第五级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E4F28-AF1B-D443-B9DC-5D1C35B08E4E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2DA4-E61D-BB42-9A66-0FBBD53C76F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759" y="365125"/>
            <a:ext cx="2629159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83" y="365125"/>
            <a:ext cx="7735062" cy="5811838"/>
          </a:xfrm>
        </p:spPr>
        <p:txBody>
          <a:bodyPr vert="eaVert"/>
          <a:lstStyle/>
          <a:p>
            <a:r>
              <a:rPr kumimoji="1" lang="zh-CN" altLang="en-US"/>
              <a:t>编辑母版文本样式
第二级
第三级
第四级
第五级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E4F28-AF1B-D443-B9DC-5D1C35B08E4E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2DA4-E61D-BB42-9A66-0FBBD53C76F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36059" y="1763815"/>
            <a:ext cx="11521082" cy="25752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04167E-6 -1.11111E-6 C -0.06575 -0.01204 -0.12851 -0.01551 -0.19726 -0.03565 C -0.27357 -0.05393 -0.30677 -0.07639 -0.36107 -0.0963 " pathEditMode="relative" rAng="0" ptsTypes="AAA">
                                      <p:cBhvr>
                                        <p:cTn id="9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60" y="-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bldLvl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/>
        </p:nvSpPr>
        <p:spPr>
          <a:xfrm>
            <a:off x="213777" y="166255"/>
            <a:ext cx="11793358" cy="6507677"/>
          </a:xfrm>
          <a:prstGeom prst="rect">
            <a:avLst/>
          </a:prstGeom>
          <a:solidFill>
            <a:srgbClr val="F7F9F3"/>
          </a:solidFill>
          <a:ln>
            <a:noFill/>
          </a:ln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ea typeface="楷体" panose="02010609060101010101" pitchFamily="49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5" b="21625" l="0" r="22622"/>
                    </a14:imgEffect>
                  </a14:imgLayer>
                </a14:imgProps>
              </a:ext>
            </a:extLst>
          </a:blip>
          <a:srcRect r="83285" b="75065"/>
          <a:stretch>
            <a:fillRect/>
          </a:stretch>
        </p:blipFill>
        <p:spPr>
          <a:xfrm>
            <a:off x="0" y="0"/>
            <a:ext cx="1698338" cy="13973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213777" y="166255"/>
            <a:ext cx="11793358" cy="6507677"/>
          </a:xfrm>
          <a:prstGeom prst="rect">
            <a:avLst/>
          </a:prstGeom>
          <a:solidFill>
            <a:srgbClr val="F7F9F3"/>
          </a:solidFill>
          <a:ln>
            <a:noFill/>
          </a:ln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ea typeface="楷体" panose="02010609060101010101" pitchFamily="49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27125" l="91033" r="100000">
                        <a14:foregroundMark x1="97622" y1="875" x2="99049" y2="3000"/>
                      </a14:backgroundRemoval>
                    </a14:imgEffect>
                  </a14:imgLayer>
                </a14:imgProps>
              </a:ext>
            </a:extLst>
          </a:blip>
          <a:srcRect l="90820" b="69841"/>
          <a:stretch>
            <a:fillRect/>
          </a:stretch>
        </p:blipFill>
        <p:spPr>
          <a:xfrm>
            <a:off x="11063641" y="-2"/>
            <a:ext cx="1141438" cy="20682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83" y="1825625"/>
            <a:ext cx="5182110" cy="435133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808" y="1825625"/>
            <a:ext cx="5182110" cy="435133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E4F28-AF1B-D443-B9DC-5D1C35B08E4E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2DA4-E61D-BB42-9A66-0FBBD53C76F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71" y="365125"/>
            <a:ext cx="10516635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871" y="1681163"/>
            <a:ext cx="515829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CN" altLang="en-US"/>
              <a:t>编辑母版文本样式
第二级
第三级
第四级
第五级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871" y="2505075"/>
            <a:ext cx="5158295" cy="368458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808" y="1681163"/>
            <a:ext cx="518369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CN" altLang="en-US"/>
              <a:t>编辑母版文本样式
第二级
第三级
第四级
第五级</a:t>
            </a:r>
            <a:endParaRPr kumimoji="1"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808" y="2505075"/>
            <a:ext cx="5183698" cy="368458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E4F28-AF1B-D443-B9DC-5D1C35B08E4E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2DA4-E61D-BB42-9A66-0FBBD53C76FE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783305" y="6447451"/>
            <a:ext cx="775212" cy="245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schemeClr val="bg2">
                    <a:lumMod val="9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schemeClr val="bg2">
                    <a:lumMod val="9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schemeClr val="bg2">
                    <a:lumMod val="9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www.1ppt.com/moban/     </a:t>
            </a:r>
            <a:r>
              <a:rPr lang="zh-CN" altLang="en-US" sz="100" dirty="0">
                <a:solidFill>
                  <a:schemeClr val="bg2">
                    <a:lumMod val="9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schemeClr val="bg2">
                    <a:lumMod val="9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schemeClr val="bg2">
                    <a:lumMod val="9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schemeClr val="bg2">
                    <a:lumMod val="9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  <a:endParaRPr lang="en-US" altLang="zh-CN" sz="100" dirty="0">
              <a:solidFill>
                <a:schemeClr val="bg2">
                  <a:lumMod val="90000"/>
                </a:schemeClr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schemeClr val="bg2">
                    <a:lumMod val="9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schemeClr val="bg2">
                    <a:lumMod val="9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schemeClr val="bg2">
                    <a:lumMod val="9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schemeClr val="bg2">
                    <a:lumMod val="9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 PPT</a:t>
            </a:r>
            <a:r>
              <a:rPr lang="zh-CN" altLang="en-US" sz="100" dirty="0">
                <a:solidFill>
                  <a:schemeClr val="bg2">
                    <a:lumMod val="9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schemeClr val="bg2">
                    <a:lumMod val="9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  <a:endParaRPr lang="en-US" altLang="zh-CN" sz="100" dirty="0">
              <a:solidFill>
                <a:schemeClr val="bg2">
                  <a:lumMod val="90000"/>
                </a:schemeClr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schemeClr val="bg2">
                    <a:lumMod val="9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schemeClr val="bg2">
                    <a:lumMod val="9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schemeClr val="bg2">
                    <a:lumMod val="9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PPT</a:t>
            </a:r>
            <a:r>
              <a:rPr lang="zh-CN" altLang="en-US" sz="100" dirty="0">
                <a:solidFill>
                  <a:schemeClr val="bg2">
                    <a:lumMod val="9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schemeClr val="bg2">
                    <a:lumMod val="9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  <a:endParaRPr lang="en-US" altLang="zh-CN" sz="100" dirty="0">
              <a:solidFill>
                <a:schemeClr val="bg2">
                  <a:lumMod val="90000"/>
                </a:schemeClr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schemeClr val="bg2">
                    <a:lumMod val="9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优秀</a:t>
            </a:r>
            <a:r>
              <a:rPr lang="en-US" altLang="zh-CN" sz="100" dirty="0">
                <a:solidFill>
                  <a:schemeClr val="bg2">
                    <a:lumMod val="9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schemeClr val="bg2">
                    <a:lumMod val="9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schemeClr val="bg2">
                    <a:lumMod val="9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PPT</a:t>
            </a:r>
            <a:r>
              <a:rPr lang="zh-CN" altLang="en-US" sz="100" dirty="0">
                <a:solidFill>
                  <a:schemeClr val="bg2">
                    <a:lumMod val="9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schemeClr val="bg2">
                    <a:lumMod val="9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  <a:endParaRPr lang="en-US" altLang="zh-CN" sz="100" dirty="0">
              <a:solidFill>
                <a:schemeClr val="bg2">
                  <a:lumMod val="90000"/>
                </a:schemeClr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schemeClr val="bg2">
                    <a:lumMod val="9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Word</a:t>
            </a:r>
            <a:r>
              <a:rPr lang="zh-CN" altLang="en-US" sz="100" dirty="0">
                <a:solidFill>
                  <a:schemeClr val="bg2">
                    <a:lumMod val="9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schemeClr val="bg2">
                    <a:lumMod val="9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www.1ppt.com/word/              Excel</a:t>
            </a:r>
            <a:r>
              <a:rPr lang="zh-CN" altLang="en-US" sz="100" dirty="0">
                <a:solidFill>
                  <a:schemeClr val="bg2">
                    <a:lumMod val="9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schemeClr val="bg2">
                    <a:lumMod val="9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www.1ppt.com/excel/  </a:t>
            </a:r>
            <a:endParaRPr lang="en-US" altLang="zh-CN" sz="100" dirty="0">
              <a:solidFill>
                <a:schemeClr val="bg2">
                  <a:lumMod val="90000"/>
                </a:schemeClr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schemeClr val="bg2">
                    <a:lumMod val="9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schemeClr val="bg2">
                    <a:lumMod val="9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www.1ppt.com/ziliao/                PPT</a:t>
            </a:r>
            <a:r>
              <a:rPr lang="zh-CN" altLang="en-US" sz="100" dirty="0">
                <a:solidFill>
                  <a:schemeClr val="bg2">
                    <a:lumMod val="9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schemeClr val="bg2">
                    <a:lumMod val="9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www.1ppt.com/kejian/ </a:t>
            </a:r>
            <a:endParaRPr lang="en-US" altLang="zh-CN" sz="100" dirty="0">
              <a:solidFill>
                <a:schemeClr val="bg2">
                  <a:lumMod val="90000"/>
                </a:schemeClr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schemeClr val="bg2">
                    <a:lumMod val="9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schemeClr val="bg2">
                    <a:lumMod val="9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www.1ppt.com/fanwen/             </a:t>
            </a:r>
            <a:r>
              <a:rPr lang="zh-CN" altLang="en-US" sz="100" dirty="0">
                <a:solidFill>
                  <a:schemeClr val="bg2">
                    <a:lumMod val="9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schemeClr val="bg2">
                    <a:lumMod val="9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www.1ppt.com/shiti/  </a:t>
            </a:r>
            <a:endParaRPr lang="en-US" altLang="zh-CN" sz="100" dirty="0">
              <a:solidFill>
                <a:schemeClr val="bg2">
                  <a:lumMod val="90000"/>
                </a:schemeClr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schemeClr val="bg2">
                    <a:lumMod val="9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schemeClr val="bg2">
                    <a:lumMod val="9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www.1ppt.com/jiaoan/  </a:t>
            </a:r>
            <a:r>
              <a:rPr lang="en-US" altLang="zh-CN" sz="100" dirty="0" smtClean="0">
                <a:solidFill>
                  <a:schemeClr val="bg2">
                    <a:lumMod val="9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      </a:t>
            </a:r>
            <a:endParaRPr lang="en-US" altLang="zh-CN" sz="100" dirty="0">
              <a:solidFill>
                <a:schemeClr val="bg2">
                  <a:lumMod val="90000"/>
                </a:schemeClr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 smtClean="0">
                <a:solidFill>
                  <a:schemeClr val="bg2">
                    <a:lumMod val="9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 smtClean="0">
                <a:solidFill>
                  <a:schemeClr val="bg2">
                    <a:lumMod val="9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  <a:endParaRPr lang="en-US" altLang="zh-CN" sz="100" dirty="0">
              <a:solidFill>
                <a:schemeClr val="bg2">
                  <a:lumMod val="90000"/>
                </a:schemeClr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schemeClr val="bg2">
                    <a:lumMod val="90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zh-CN" altLang="en-US" sz="100" dirty="0">
              <a:solidFill>
                <a:schemeClr val="bg2">
                  <a:lumMod val="90000"/>
                </a:schemeClr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E4F28-AF1B-D443-B9DC-5D1C35B08E4E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2DA4-E61D-BB42-9A66-0FBBD53C76F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E4F28-AF1B-D443-B9DC-5D1C35B08E4E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2DA4-E61D-BB42-9A66-0FBBD53C76F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71" y="457200"/>
            <a:ext cx="3932624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698" y="987425"/>
            <a:ext cx="6172808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kumimoji="1" lang="zh-CN" altLang="en-US"/>
              <a:t>编辑母版文本样式
第二级
第三级
第四级
第五级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871" y="2057400"/>
            <a:ext cx="3932624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CN" altLang="en-US"/>
              <a:t>编辑母版文本样式
第二级
第三级
第四级
第五级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E4F28-AF1B-D443-B9DC-5D1C35B08E4E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2DA4-E61D-BB42-9A66-0FBBD53C76F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71" y="457200"/>
            <a:ext cx="3932624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698" y="987425"/>
            <a:ext cx="6172808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871" y="2057400"/>
            <a:ext cx="3932624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CN" altLang="en-US"/>
              <a:t>编辑母版文本样式
第二级
第三级
第四级
第五级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E4F28-AF1B-D443-B9DC-5D1C35B08E4E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2DA4-E61D-BB42-9A66-0FBBD53C76F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image" Target="../media/image9.jpeg"/><Relationship Id="rId14" Type="http://schemas.openxmlformats.org/officeDocument/2006/relationships/image" Target="../media/image8.jpe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CF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83" y="365125"/>
            <a:ext cx="105166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83" y="1825625"/>
            <a:ext cx="1051663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zh-CN" altLang="en-US"/>
              <a:t>编辑母版文本样式
第二级
第三级
第四级
第五级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83" y="6356350"/>
            <a:ext cx="27434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E4F28-AF1B-D443-B9DC-5D1C35B08E4E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998" y="6356350"/>
            <a:ext cx="4115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448" y="6356350"/>
            <a:ext cx="27434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62DA4-E61D-BB42-9A66-0FBBD53C76FE}" type="slidenum">
              <a:rPr kumimoji="1" lang="zh-CN" altLang="en-US" smtClean="0"/>
            </a:fld>
            <a:endParaRPr kumimoji="1"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4" cstate="screen"/>
          <a:srcRect/>
          <a:stretch>
            <a:fillRect/>
          </a:stretch>
        </p:blipFill>
        <p:spPr>
          <a:xfrm>
            <a:off x="28578" y="-8890"/>
            <a:ext cx="5370089" cy="15805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5" cstate="screen"/>
          <a:srcRect/>
          <a:stretch>
            <a:fillRect/>
          </a:stretch>
        </p:blipFill>
        <p:spPr>
          <a:xfrm>
            <a:off x="9544355" y="-8890"/>
            <a:ext cx="2674883" cy="24079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6" Type="http://schemas.microsoft.com/office/2007/relationships/media" Target="file:///C:\Users\asus\Desktop\0001.&#21716;&#21737;&#21716;&#21737;-&#65288;&#36153;&#29577;&#28165;&#65289;&#27743;&#21335;&#26032;&#26790;.mp3" TargetMode="External"/><Relationship Id="rId5" Type="http://schemas.openxmlformats.org/officeDocument/2006/relationships/audio" Target="file:///C:\Users\asus\Desktop\0001.&#21716;&#21737;&#21716;&#21737;-&#65288;&#36153;&#29577;&#28165;&#65289;&#27743;&#21335;&#26032;&#26790;.mp3" TargetMode="External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25.png"/><Relationship Id="rId6" Type="http://schemas.openxmlformats.org/officeDocument/2006/relationships/tags" Target="../tags/tag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3" Type="http://schemas.openxmlformats.org/officeDocument/2006/relationships/image" Target="../media/image42.jpeg"/><Relationship Id="rId2" Type="http://schemas.openxmlformats.org/officeDocument/2006/relationships/image" Target="../media/image20.png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1.jpeg"/><Relationship Id="rId3" Type="http://schemas.openxmlformats.org/officeDocument/2006/relationships/image" Target="../media/image50.png"/><Relationship Id="rId2" Type="http://schemas.microsoft.com/office/2007/relationships/hdphoto" Target="../media/image49.wdp"/><Relationship Id="rId1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3.png"/><Relationship Id="rId1" Type="http://schemas.openxmlformats.org/officeDocument/2006/relationships/tags" Target="../tags/tag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17.png"/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5.png"/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jpeg"/><Relationship Id="rId2" Type="http://schemas.openxmlformats.org/officeDocument/2006/relationships/image" Target="../media/image20.png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gimg2.baidu.com/image_search/src=http%3A%2F%2Fimg.pconline.com.cn%2Fimages%2Fphotoblog%2F6%2F3%2F2%2F0%2F6320720%2F20088%2F13%2F1218607278676_mthumb.jpg&amp;refer=http%3A%2F%2Fimg.pconline.com.cn&amp;app=2002&amp;size=f9999,10000&amp;q=a80&amp;n=0&amp;g=0n&amp;fmt=jpeg?sec=1620382176&amp;t=cd662b4dd4ade0dc890be487d32f8415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311499" y="2755696"/>
            <a:ext cx="6153456" cy="4102303"/>
          </a:xfrm>
          <a:prstGeom prst="rect">
            <a:avLst/>
          </a:prstGeom>
          <a:noFill/>
        </p:spPr>
      </p:pic>
      <p:pic>
        <p:nvPicPr>
          <p:cNvPr id="23556" name="Picture 4" descr="https://gimg2.baidu.com/image_search/src=http%3A%2F%2F5b0988e595225.cdn.sohucs.com%2Fimages%2F20190130%2Fac843bfb8e0f4143a6ab598a411a5556.jpeg&amp;refer=http%3A%2F%2F5b0988e595225.cdn.sohucs.com&amp;app=2002&amp;size=f9999,10000&amp;q=a80&amp;n=0&amp;g=0n&amp;fmt=jpeg?sec=1620382231&amp;t=86b1ed10faa89bcdb6f5fc04bd9b093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77407"/>
            <a:ext cx="6311498" cy="3502996"/>
          </a:xfrm>
          <a:prstGeom prst="rect">
            <a:avLst/>
          </a:prstGeom>
          <a:noFill/>
        </p:spPr>
      </p:pic>
      <p:pic>
        <p:nvPicPr>
          <p:cNvPr id="23558" name="Picture 6" descr="https://gimg2.baidu.com/image_search/src=http%3A%2F%2Fb-ssl.duitang.com%2Fuploads%2Fitem%2F201711%2F23%2F20171123101934_Q2YUS.jpeg&amp;refer=http%3A%2F%2Fb-ssl.duitang.com&amp;app=2002&amp;size=f9999,10000&amp;q=a80&amp;n=0&amp;g=0n&amp;fmt=jpeg?sec=1620382231&amp;t=dc494f13ab394f852db9e9c99c0b76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425589"/>
            <a:ext cx="6311499" cy="3432410"/>
          </a:xfrm>
          <a:prstGeom prst="rect">
            <a:avLst/>
          </a:prstGeom>
          <a:noFill/>
        </p:spPr>
      </p:pic>
      <p:pic>
        <p:nvPicPr>
          <p:cNvPr id="23560" name="Picture 8" descr="https://gimg2.baidu.com/image_search/src=http%3A%2F%2F5b0988e595225.cdn.sohucs.com%2Fimages%2F20181014%2F0d5e01671af14331bc375fdeacd5e9d8.jpeg&amp;refer=http%3A%2F%2F5b0988e595225.cdn.sohucs.com&amp;app=2002&amp;size=f9999,10000&amp;q=a80&amp;n=0&amp;g=0n&amp;fmt=jpeg?sec=1620382355&amp;t=0dce5633050fb97d64ed64747921398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11499" y="-77407"/>
            <a:ext cx="6153456" cy="3502996"/>
          </a:xfrm>
          <a:prstGeom prst="rect">
            <a:avLst/>
          </a:prstGeom>
          <a:noFill/>
        </p:spPr>
      </p:pic>
      <p:pic>
        <p:nvPicPr>
          <p:cNvPr id="6" name="0001.哔哩哔哩-（费玉清）江南新梦.mp3">
            <a:hlinkClick r:id="" action="ppaction://media"/>
          </p:cNvPr>
          <p:cNvPicPr>
            <a:picLocks noRot="1"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link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7364" y="3101454"/>
            <a:ext cx="648269" cy="648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1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组合 75"/>
          <p:cNvGrpSpPr/>
          <p:nvPr/>
        </p:nvGrpSpPr>
        <p:grpSpPr>
          <a:xfrm>
            <a:off x="9940716" y="146987"/>
            <a:ext cx="1447720" cy="507511"/>
            <a:chOff x="9940716" y="146987"/>
            <a:chExt cx="1447720" cy="507511"/>
          </a:xfrm>
        </p:grpSpPr>
        <p:cxnSp>
          <p:nvCxnSpPr>
            <p:cNvPr id="73" name="直接箭头连接符 72"/>
            <p:cNvCxnSpPr/>
            <p:nvPr/>
          </p:nvCxnSpPr>
          <p:spPr bwMode="auto">
            <a:xfrm flipV="1">
              <a:off x="9940716" y="375769"/>
              <a:ext cx="426888" cy="1554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圆角矩形 73"/>
            <p:cNvSpPr/>
            <p:nvPr/>
          </p:nvSpPr>
          <p:spPr>
            <a:xfrm>
              <a:off x="10379034" y="146987"/>
              <a:ext cx="1009402" cy="50751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800" b="1" dirty="0" smtClean="0">
                  <a:solidFill>
                    <a:srgbClr val="0000CC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北朝</a:t>
              </a:r>
              <a:endParaRPr lang="zh-CN" altLang="en-US" sz="2800" b="1" dirty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"/>
          <a:srcRect l="38435" t="62395" r="26920" b="3465"/>
          <a:stretch>
            <a:fillRect/>
          </a:stretch>
        </p:blipFill>
        <p:spPr bwMode="auto">
          <a:xfrm>
            <a:off x="767080" y="1993265"/>
            <a:ext cx="4654550" cy="3552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150" y="1233170"/>
            <a:ext cx="2759075" cy="2482850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80080" y="1233170"/>
            <a:ext cx="2856865" cy="2527935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3370" y="3876040"/>
            <a:ext cx="2776855" cy="242379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5480" y="3874770"/>
            <a:ext cx="2831465" cy="2425065"/>
          </a:xfrm>
          <a:prstGeom prst="rect">
            <a:avLst/>
          </a:prstGeom>
        </p:spPr>
      </p:pic>
      <p:grpSp>
        <p:nvGrpSpPr>
          <p:cNvPr id="77" name="组合 76"/>
          <p:cNvGrpSpPr/>
          <p:nvPr/>
        </p:nvGrpSpPr>
        <p:grpSpPr>
          <a:xfrm>
            <a:off x="9952146" y="851263"/>
            <a:ext cx="1436290" cy="507511"/>
            <a:chOff x="9952146" y="146987"/>
            <a:chExt cx="1436290" cy="507511"/>
          </a:xfrm>
        </p:grpSpPr>
        <p:cxnSp>
          <p:nvCxnSpPr>
            <p:cNvPr id="78" name="直接箭头连接符 77"/>
            <p:cNvCxnSpPr/>
            <p:nvPr/>
          </p:nvCxnSpPr>
          <p:spPr bwMode="auto">
            <a:xfrm flipV="1">
              <a:off x="9952146" y="411329"/>
              <a:ext cx="426888" cy="1554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圆角矩形 78"/>
            <p:cNvSpPr/>
            <p:nvPr/>
          </p:nvSpPr>
          <p:spPr>
            <a:xfrm>
              <a:off x="10379034" y="146987"/>
              <a:ext cx="1009402" cy="50751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800" b="1" dirty="0" smtClean="0">
                  <a:solidFill>
                    <a:srgbClr val="0000CC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南朝</a:t>
              </a:r>
              <a:endParaRPr lang="zh-CN" altLang="en-US" sz="2800" b="1" dirty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2" name="文本框 9"/>
          <p:cNvSpPr txBox="1">
            <a:spLocks noChangeArrowheads="1"/>
          </p:cNvSpPr>
          <p:nvPr/>
        </p:nvSpPr>
        <p:spPr bwMode="auto">
          <a:xfrm>
            <a:off x="6162675" y="1475105"/>
            <a:ext cx="5299710" cy="239966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</a:ln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zh-CN" sz="28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观看地图，总结南朝的政治特点</a:t>
            </a:r>
            <a:endParaRPr lang="zh-CN" altLang="zh-CN" sz="2800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</a:t>
            </a:r>
            <a:endParaRPr lang="zh-CN" altLang="en-US" sz="2400" b="1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endParaRPr lang="zh-CN" altLang="en-US" sz="2400" b="1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endParaRPr lang="zh-CN" altLang="en-US" sz="2400" b="1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9" name="椭圆 28"/>
          <p:cNvSpPr>
            <a:spLocks noChangeArrowheads="1"/>
          </p:cNvSpPr>
          <p:nvPr/>
        </p:nvSpPr>
        <p:spPr bwMode="auto">
          <a:xfrm>
            <a:off x="2162175" y="2225040"/>
            <a:ext cx="688340" cy="611505"/>
          </a:xfrm>
          <a:prstGeom prst="ellipse">
            <a:avLst/>
          </a:prstGeom>
          <a:solidFill>
            <a:schemeClr val="bg1">
              <a:alpha val="0"/>
            </a:schemeClr>
          </a:solidFill>
          <a:ln w="28575">
            <a:solidFill>
              <a:srgbClr val="FF0000"/>
            </a:solidFill>
            <a:round/>
          </a:ln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defRPr/>
            </a:pPr>
            <a:endParaRPr lang="zh-CN" altLang="en-US">
              <a:latin typeface="+mn-ea"/>
              <a:ea typeface="+mn-ea"/>
            </a:endParaRPr>
          </a:p>
        </p:txBody>
      </p:sp>
      <p:sp>
        <p:nvSpPr>
          <p:cNvPr id="27" name="椭圆 26"/>
          <p:cNvSpPr>
            <a:spLocks noChangeArrowheads="1"/>
          </p:cNvSpPr>
          <p:nvPr/>
        </p:nvSpPr>
        <p:spPr bwMode="auto">
          <a:xfrm>
            <a:off x="5297805" y="2280920"/>
            <a:ext cx="687070" cy="555625"/>
          </a:xfrm>
          <a:prstGeom prst="ellipse">
            <a:avLst/>
          </a:prstGeom>
          <a:solidFill>
            <a:schemeClr val="bg1">
              <a:alpha val="0"/>
            </a:schemeClr>
          </a:solidFill>
          <a:ln w="28575">
            <a:solidFill>
              <a:srgbClr val="FF0000"/>
            </a:solidFill>
            <a:round/>
          </a:ln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defRPr/>
            </a:pPr>
            <a:endParaRPr lang="zh-CN" altLang="en-US">
              <a:latin typeface="+mn-ea"/>
              <a:ea typeface="+mn-ea"/>
            </a:endParaRPr>
          </a:p>
        </p:txBody>
      </p:sp>
      <p:sp>
        <p:nvSpPr>
          <p:cNvPr id="26" name="椭圆 25"/>
          <p:cNvSpPr>
            <a:spLocks noChangeArrowheads="1"/>
          </p:cNvSpPr>
          <p:nvPr/>
        </p:nvSpPr>
        <p:spPr bwMode="auto">
          <a:xfrm>
            <a:off x="2297430" y="4918710"/>
            <a:ext cx="754380" cy="473710"/>
          </a:xfrm>
          <a:prstGeom prst="ellipse">
            <a:avLst/>
          </a:prstGeom>
          <a:solidFill>
            <a:schemeClr val="bg1">
              <a:alpha val="0"/>
            </a:schemeClr>
          </a:solidFill>
          <a:ln w="28575">
            <a:solidFill>
              <a:srgbClr val="FF0000"/>
            </a:solidFill>
            <a:round/>
          </a:ln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defRPr/>
            </a:pPr>
            <a:endParaRPr lang="zh-CN" altLang="en-US">
              <a:latin typeface="+mn-ea"/>
              <a:ea typeface="+mn-ea"/>
            </a:endParaRPr>
          </a:p>
        </p:txBody>
      </p:sp>
      <p:sp>
        <p:nvSpPr>
          <p:cNvPr id="28" name="椭圆 27"/>
          <p:cNvSpPr>
            <a:spLocks noChangeArrowheads="1"/>
          </p:cNvSpPr>
          <p:nvPr/>
        </p:nvSpPr>
        <p:spPr bwMode="auto">
          <a:xfrm>
            <a:off x="5192395" y="4918710"/>
            <a:ext cx="753745" cy="473075"/>
          </a:xfrm>
          <a:prstGeom prst="ellipse">
            <a:avLst/>
          </a:prstGeom>
          <a:solidFill>
            <a:schemeClr val="bg1">
              <a:alpha val="0"/>
            </a:schemeClr>
          </a:solidFill>
          <a:ln w="28575">
            <a:solidFill>
              <a:srgbClr val="FF0000"/>
            </a:solidFill>
            <a:round/>
          </a:ln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defRPr/>
            </a:pPr>
            <a:endParaRPr lang="zh-CN" altLang="en-US">
              <a:latin typeface="+mn-ea"/>
              <a:ea typeface="+mn-ea"/>
            </a:endParaRPr>
          </a:p>
        </p:txBody>
      </p:sp>
      <p:sp>
        <p:nvSpPr>
          <p:cNvPr id="3" name="TextBox 37"/>
          <p:cNvSpPr txBox="1">
            <a:spLocks noChangeArrowheads="1"/>
          </p:cNvSpPr>
          <p:nvPr/>
        </p:nvSpPr>
        <p:spPr bwMode="auto">
          <a:xfrm>
            <a:off x="6162040" y="2098040"/>
            <a:ext cx="5012641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 b="1" dirty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隶书" panose="02010800040101010101" pitchFamily="2" charset="-122"/>
                <a:sym typeface="+mn-ea"/>
              </a:rPr>
              <a:t>①</a:t>
            </a:r>
            <a:r>
              <a:rPr lang="zh-CN" altLang="en-US" sz="3000" b="1" dirty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隶书" panose="02010800040101010101" pitchFamily="2" charset="-122"/>
              </a:rPr>
              <a:t>偏</a:t>
            </a:r>
            <a:r>
              <a:rPr lang="zh-CN" altLang="en-US" sz="3000" b="1" dirty="0" smtClean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隶书" panose="02010800040101010101" pitchFamily="2" charset="-122"/>
              </a:rPr>
              <a:t>安南方，定都</a:t>
            </a:r>
            <a:r>
              <a:rPr lang="zh-CN" altLang="en-US" sz="3000" b="1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隶书" panose="02010800040101010101" pitchFamily="2" charset="-122"/>
              </a:rPr>
              <a:t>建康</a:t>
            </a:r>
            <a:r>
              <a:rPr lang="zh-CN" altLang="en-US" sz="3000" b="1" dirty="0" smtClean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隶书" panose="02010800040101010101" pitchFamily="2" charset="-122"/>
              </a:rPr>
              <a:t>；</a:t>
            </a:r>
            <a:endParaRPr lang="en-US" altLang="zh-CN" sz="3000" b="1" dirty="0">
              <a:solidFill>
                <a:srgbClr val="0000CC"/>
              </a:solidFill>
              <a:latin typeface="黑体" panose="02010609060101010101" pitchFamily="49" charset="-122"/>
              <a:ea typeface="黑体" panose="02010609060101010101" pitchFamily="49" charset="-122"/>
              <a:cs typeface="华文隶书" panose="02010800040101010101" pitchFamily="2" charset="-122"/>
            </a:endParaRPr>
          </a:p>
        </p:txBody>
      </p:sp>
      <p:sp>
        <p:nvSpPr>
          <p:cNvPr id="6" name="矩形 28"/>
          <p:cNvSpPr>
            <a:spLocks noChangeArrowheads="1"/>
          </p:cNvSpPr>
          <p:nvPr/>
        </p:nvSpPr>
        <p:spPr bwMode="auto">
          <a:xfrm>
            <a:off x="311150" y="1833245"/>
            <a:ext cx="1704313" cy="52322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存续</a:t>
            </a:r>
            <a:r>
              <a:rPr lang="en-US" altLang="zh-CN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59</a:t>
            </a:r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zh-CN" altLang="en-US" sz="28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28"/>
          <p:cNvSpPr>
            <a:spLocks noChangeArrowheads="1"/>
          </p:cNvSpPr>
          <p:nvPr/>
        </p:nvSpPr>
        <p:spPr bwMode="auto">
          <a:xfrm>
            <a:off x="3180080" y="1833255"/>
            <a:ext cx="1704313" cy="52322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存续</a:t>
            </a:r>
            <a:r>
              <a:rPr lang="en-US" altLang="zh-CN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23</a:t>
            </a:r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</a:t>
            </a:r>
            <a:endParaRPr lang="zh-CN" altLang="en-US" sz="28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" name="矩形 28"/>
          <p:cNvSpPr>
            <a:spLocks noChangeArrowheads="1"/>
          </p:cNvSpPr>
          <p:nvPr/>
        </p:nvSpPr>
        <p:spPr bwMode="auto">
          <a:xfrm>
            <a:off x="311150" y="4296430"/>
            <a:ext cx="1704313" cy="52322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存续</a:t>
            </a:r>
            <a:r>
              <a:rPr lang="en-US" altLang="zh-CN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55</a:t>
            </a:r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</a:t>
            </a:r>
            <a:endParaRPr lang="zh-CN" altLang="en-US" sz="28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28"/>
          <p:cNvSpPr>
            <a:spLocks noChangeArrowheads="1"/>
          </p:cNvSpPr>
          <p:nvPr/>
        </p:nvSpPr>
        <p:spPr bwMode="auto">
          <a:xfrm>
            <a:off x="3205480" y="4345930"/>
            <a:ext cx="1704313" cy="52322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存续</a:t>
            </a:r>
            <a:r>
              <a:rPr lang="en-US" altLang="zh-CN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32</a:t>
            </a:r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</a:t>
            </a:r>
            <a:endParaRPr lang="zh-CN" altLang="en-US" sz="28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1" name="TextBox 37"/>
          <p:cNvSpPr txBox="1">
            <a:spLocks noChangeArrowheads="1"/>
          </p:cNvSpPr>
          <p:nvPr/>
        </p:nvSpPr>
        <p:spPr bwMode="auto">
          <a:xfrm>
            <a:off x="6149785" y="2650846"/>
            <a:ext cx="337259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 b="1" dirty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隶书" panose="02010800040101010101" pitchFamily="2" charset="-122"/>
                <a:sym typeface="+mn-ea"/>
              </a:rPr>
              <a:t>②</a:t>
            </a:r>
            <a:r>
              <a:rPr lang="zh-CN" altLang="en-US" sz="3000" b="1" dirty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隶书" panose="02010800040101010101" pitchFamily="2" charset="-122"/>
              </a:rPr>
              <a:t>政权更迭频繁；</a:t>
            </a:r>
            <a:endParaRPr lang="en-US" altLang="zh-CN" sz="3000" b="1" dirty="0">
              <a:solidFill>
                <a:srgbClr val="0000CC"/>
              </a:solidFill>
              <a:latin typeface="黑体" panose="02010609060101010101" pitchFamily="49" charset="-122"/>
              <a:ea typeface="黑体" panose="02010609060101010101" pitchFamily="49" charset="-122"/>
              <a:cs typeface="华文隶书" panose="02010800040101010101" pitchFamily="2" charset="-122"/>
            </a:endParaRPr>
          </a:p>
        </p:txBody>
      </p:sp>
      <p:sp>
        <p:nvSpPr>
          <p:cNvPr id="82" name="矩形 81"/>
          <p:cNvSpPr/>
          <p:nvPr/>
        </p:nvSpPr>
        <p:spPr>
          <a:xfrm>
            <a:off x="6162001" y="3234515"/>
            <a:ext cx="250260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000" b="1" dirty="0" smtClean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隶书" panose="02010800040101010101" pitchFamily="2" charset="-122"/>
              </a:rPr>
              <a:t>③武将篡权。</a:t>
            </a:r>
            <a:endParaRPr lang="zh-CN" altLang="en-US" sz="3000" b="1" dirty="0" smtClean="0">
              <a:solidFill>
                <a:srgbClr val="0000CC"/>
              </a:solidFill>
              <a:latin typeface="黑体" panose="02010609060101010101" pitchFamily="49" charset="-122"/>
              <a:ea typeface="黑体" panose="02010609060101010101" pitchFamily="49" charset="-122"/>
              <a:cs typeface="华文隶书" panose="02010800040101010101" pitchFamily="2" charset="-122"/>
            </a:endParaRPr>
          </a:p>
        </p:txBody>
      </p:sp>
      <p:graphicFrame>
        <p:nvGraphicFramePr>
          <p:cNvPr id="43" name="表格 42"/>
          <p:cNvGraphicFramePr/>
          <p:nvPr>
            <p:custDataLst>
              <p:tags r:id="rId6"/>
            </p:custDataLst>
          </p:nvPr>
        </p:nvGraphicFramePr>
        <p:xfrm>
          <a:off x="6139815" y="4005580"/>
          <a:ext cx="5778500" cy="26085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5700"/>
                <a:gridCol w="1155700"/>
                <a:gridCol w="1155700"/>
                <a:gridCol w="1155700"/>
                <a:gridCol w="1155700"/>
              </a:tblGrid>
              <a:tr h="713740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2000" b="1" spc="12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朝代</a:t>
                      </a:r>
                      <a:endParaRPr lang="zh-CN" altLang="en-US" sz="2000" b="1" spc="12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0" marR="127000" marT="107950" marB="10795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2000" b="1" spc="12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宋</a:t>
                      </a:r>
                      <a:endParaRPr lang="zh-CN" altLang="en-US" sz="2000" b="1" spc="12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0" marR="127000" marT="107950" marB="10795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2000" b="1" spc="12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齐</a:t>
                      </a:r>
                      <a:endParaRPr lang="zh-CN" altLang="en-US" sz="2000" b="1" spc="12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0" marR="127000" marT="107950" marB="10795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2000" b="1" spc="12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梁</a:t>
                      </a:r>
                      <a:endParaRPr lang="zh-CN" altLang="en-US" sz="2000" b="1" spc="12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0" marR="127000" marT="107950" marB="10795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2000" b="1" spc="12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陈</a:t>
                      </a:r>
                      <a:endParaRPr lang="zh-CN" altLang="en-US" sz="2000" b="1" spc="12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0" marR="127000" marT="107950" marB="107950" anchor="ctr"/>
                </a:tc>
              </a:tr>
              <a:tr h="713740"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2000" b="1" spc="12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开国</a:t>
                      </a:r>
                      <a:endParaRPr lang="zh-CN" altLang="en-US" sz="2000" b="1" spc="12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2000" b="1" spc="12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皇帝</a:t>
                      </a:r>
                      <a:endParaRPr lang="zh-CN" altLang="en-US" sz="2000" b="1" spc="12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0" marR="127000" marT="107950" marB="10795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2000" b="1" spc="120" dirty="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宋</a:t>
                      </a:r>
                      <a:r>
                        <a:rPr lang="zh-CN" altLang="en-US" sz="2000" b="1" spc="120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武</a:t>
                      </a:r>
                      <a:r>
                        <a:rPr lang="zh-CN" altLang="en-US" sz="2000" b="1" spc="120" dirty="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帝</a:t>
                      </a:r>
                      <a:endParaRPr lang="zh-CN" altLang="en-US" sz="2000" b="1" spc="120" dirty="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2000" b="1" spc="120" dirty="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刘裕</a:t>
                      </a:r>
                      <a:endParaRPr lang="zh-CN" altLang="en-US" sz="2000" b="1" spc="120" dirty="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0" marR="127000" marT="107950" marB="10795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2000" b="1" spc="120" dirty="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齐高帝</a:t>
                      </a:r>
                      <a:endParaRPr lang="zh-CN" altLang="en-US" sz="2000" b="1" spc="120" dirty="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2000" b="1" spc="120" dirty="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萧道成</a:t>
                      </a:r>
                      <a:endParaRPr lang="zh-CN" altLang="en-US" sz="2000" b="1" spc="120" dirty="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0" marR="127000" marT="107950" marB="10795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2000" b="1" spc="120" dirty="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梁</a:t>
                      </a:r>
                      <a:r>
                        <a:rPr lang="zh-CN" altLang="en-US" sz="2000" b="1" spc="120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武</a:t>
                      </a:r>
                      <a:r>
                        <a:rPr lang="zh-CN" altLang="en-US" sz="2000" b="1" spc="120" dirty="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帝萧衍</a:t>
                      </a:r>
                      <a:endParaRPr lang="zh-CN" altLang="en-US" sz="2000" b="1" spc="120" dirty="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0" marR="127000" marT="107950" marB="10795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2000" b="1" spc="120" dirty="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陈</a:t>
                      </a:r>
                      <a:r>
                        <a:rPr lang="zh-CN" altLang="en-US" sz="2000" b="1" spc="120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武</a:t>
                      </a:r>
                      <a:r>
                        <a:rPr lang="zh-CN" altLang="en-US" sz="2000" b="1" spc="120" dirty="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帝</a:t>
                      </a:r>
                      <a:endParaRPr lang="zh-CN" altLang="en-US" sz="2000" b="1" spc="120" dirty="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2000" b="1" spc="120" dirty="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陈霸先</a:t>
                      </a:r>
                      <a:endParaRPr lang="zh-CN" altLang="en-US" sz="2000" b="1" spc="120" dirty="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0" marR="127000" marT="107950" marB="107950" anchor="ctr"/>
                </a:tc>
              </a:tr>
              <a:tr h="713740"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2000" b="1" spc="12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曾任</a:t>
                      </a:r>
                      <a:endParaRPr lang="zh-CN" altLang="en-US" sz="2000" b="1" spc="12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2000" b="1" spc="12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官职</a:t>
                      </a:r>
                      <a:endParaRPr lang="zh-CN" altLang="en-US" sz="2000" b="1" spc="12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0" marR="127000" marT="107950" marB="10795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2000" b="1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平北</a:t>
                      </a:r>
                      <a:endParaRPr lang="zh-CN" altLang="en-US" sz="2000" b="1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2000" b="1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将军</a:t>
                      </a:r>
                      <a:endParaRPr lang="zh-CN" altLang="en-US" sz="2000" b="1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0" marR="127000" marT="107950" marB="10795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2000" b="1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骠骑大将军</a:t>
                      </a:r>
                      <a:endParaRPr lang="zh-CN" altLang="en-US" sz="2000" b="1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0" marR="127000" marT="107950" marB="10795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2000" b="1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大司马</a:t>
                      </a:r>
                      <a:endParaRPr lang="zh-CN" altLang="en-US" sz="2000" b="1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0" marR="127000" marT="107950" marB="10795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2000" b="1" spc="120" dirty="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车骑</a:t>
                      </a:r>
                      <a:endParaRPr lang="zh-CN" altLang="en-US" sz="2000" b="1" spc="120" dirty="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2000" b="1" spc="120" dirty="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将军</a:t>
                      </a:r>
                      <a:endParaRPr lang="zh-CN" altLang="en-US" sz="2000" b="1" spc="120" dirty="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0" marR="127000" marT="107950" marB="107950" anchor="ctr"/>
                </a:tc>
              </a:tr>
            </a:tbl>
          </a:graphicData>
        </a:graphic>
      </p:graphicFrame>
      <p:sp>
        <p:nvSpPr>
          <p:cNvPr id="44" name="矩形 43"/>
          <p:cNvSpPr/>
          <p:nvPr/>
        </p:nvSpPr>
        <p:spPr>
          <a:xfrm>
            <a:off x="7311390" y="5718810"/>
            <a:ext cx="4368165" cy="825500"/>
          </a:xfrm>
          <a:prstGeom prst="rect">
            <a:avLst/>
          </a:pr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6" name="组合 45"/>
          <p:cNvGrpSpPr/>
          <p:nvPr/>
        </p:nvGrpSpPr>
        <p:grpSpPr>
          <a:xfrm>
            <a:off x="5238162" y="165460"/>
            <a:ext cx="4557884" cy="1159979"/>
            <a:chOff x="4978000" y="165517"/>
            <a:chExt cx="4557884" cy="1159979"/>
          </a:xfrm>
        </p:grpSpPr>
        <p:grpSp>
          <p:nvGrpSpPr>
            <p:cNvPr id="47" name="组合 28"/>
            <p:cNvGrpSpPr/>
            <p:nvPr/>
          </p:nvGrpSpPr>
          <p:grpSpPr>
            <a:xfrm>
              <a:off x="6134705" y="189267"/>
              <a:ext cx="3401179" cy="1136229"/>
              <a:chOff x="6267190" y="274591"/>
              <a:chExt cx="3990048" cy="1407626"/>
            </a:xfrm>
          </p:grpSpPr>
          <p:sp>
            <p:nvSpPr>
              <p:cNvPr id="50" name="右箭头 49"/>
              <p:cNvSpPr/>
              <p:nvPr/>
            </p:nvSpPr>
            <p:spPr>
              <a:xfrm>
                <a:off x="6267190" y="684006"/>
                <a:ext cx="671803" cy="40941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圆角矩形 50"/>
              <p:cNvSpPr/>
              <p:nvPr/>
            </p:nvSpPr>
            <p:spPr>
              <a:xfrm>
                <a:off x="6992356" y="601631"/>
                <a:ext cx="1236137" cy="59877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800" b="1" dirty="0" smtClean="0">
                    <a:solidFill>
                      <a:srgbClr val="0000CC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西晋</a:t>
                </a:r>
                <a:endParaRPr lang="zh-CN" altLang="en-US" sz="2800" b="1" dirty="0">
                  <a:solidFill>
                    <a:srgbClr val="0000CC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53" name="右大括号 52"/>
              <p:cNvSpPr/>
              <p:nvPr/>
            </p:nvSpPr>
            <p:spPr bwMode="auto">
              <a:xfrm rot="10800000">
                <a:off x="8228493" y="504403"/>
                <a:ext cx="348615" cy="802005"/>
              </a:xfrm>
              <a:prstGeom prst="rightBrace">
                <a:avLst>
                  <a:gd name="adj1" fmla="val 0"/>
                  <a:gd name="adj2" fmla="val 52211"/>
                </a:avLst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zh-CN" altLang="en-US"/>
              </a:p>
            </p:txBody>
          </p:sp>
          <p:sp>
            <p:nvSpPr>
              <p:cNvPr id="55" name="圆角矩形 54"/>
              <p:cNvSpPr/>
              <p:nvPr/>
            </p:nvSpPr>
            <p:spPr>
              <a:xfrm>
                <a:off x="8577108" y="1055789"/>
                <a:ext cx="1680130" cy="62642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zh-CN" altLang="en-US" sz="2800" b="1" dirty="0" smtClean="0">
                    <a:solidFill>
                      <a:srgbClr val="0000CC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 东晋</a:t>
                </a:r>
                <a:endParaRPr lang="zh-CN" altLang="en-US" sz="2800" b="1" dirty="0">
                  <a:solidFill>
                    <a:srgbClr val="0000CC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57" name="圆角矩形 56"/>
              <p:cNvSpPr/>
              <p:nvPr/>
            </p:nvSpPr>
            <p:spPr>
              <a:xfrm>
                <a:off x="8577108" y="274591"/>
                <a:ext cx="1680130" cy="64548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zh-CN" altLang="en-US" sz="2800" b="1" dirty="0" smtClean="0">
                    <a:solidFill>
                      <a:srgbClr val="0000CC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十六国</a:t>
                </a:r>
                <a:endParaRPr lang="zh-CN" altLang="en-US" sz="2800" b="1" dirty="0">
                  <a:solidFill>
                    <a:srgbClr val="0000CC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pic>
          <p:nvPicPr>
            <p:cNvPr id="49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8000" y="165517"/>
              <a:ext cx="1131620" cy="10895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2" name="矩形 71"/>
          <p:cNvSpPr/>
          <p:nvPr/>
        </p:nvSpPr>
        <p:spPr>
          <a:xfrm>
            <a:off x="297180" y="345719"/>
            <a:ext cx="4300700" cy="5650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</a:t>
            </a:r>
            <a:r>
              <a:rPr lang="zh-CN" altLang="en-US" sz="28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二、南朝的政治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右箭头标注 37"/>
          <p:cNvSpPr/>
          <p:nvPr/>
        </p:nvSpPr>
        <p:spPr>
          <a:xfrm>
            <a:off x="311150" y="1021971"/>
            <a:ext cx="2160244" cy="556486"/>
          </a:xfrm>
          <a:prstGeom prst="rightArrowCallout">
            <a:avLst>
              <a:gd name="adj1" fmla="val 46340"/>
              <a:gd name="adj2" fmla="val 25000"/>
              <a:gd name="adj3" fmla="val 25000"/>
              <a:gd name="adj4" fmla="val 64977"/>
            </a:avLst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420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年起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左箭头标注 39"/>
          <p:cNvSpPr/>
          <p:nvPr/>
        </p:nvSpPr>
        <p:spPr>
          <a:xfrm>
            <a:off x="3752603" y="6053455"/>
            <a:ext cx="2193538" cy="490640"/>
          </a:xfrm>
          <a:prstGeom prst="leftArrowCallout">
            <a:avLst>
              <a:gd name="adj1" fmla="val 50000"/>
              <a:gd name="adj2" fmla="val 25000"/>
              <a:gd name="adj3" fmla="val 25000"/>
              <a:gd name="adj4" fmla="val 64977"/>
            </a:avLst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589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年止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6" grpId="0" bldLvl="0" animBg="1"/>
      <p:bldP spid="4" grpId="0" bldLvl="0" animBg="1"/>
      <p:bldP spid="5" grpId="0" bldLvl="0" animBg="1"/>
      <p:bldP spid="8" grpId="0" bldLvl="0" animBg="1"/>
      <p:bldP spid="82" grpId="0"/>
      <p:bldP spid="44" grpId="0" bldLvl="0" animBg="1"/>
      <p:bldP spid="38" grpId="0" bldLvl="0" animBg="1"/>
      <p:bldP spid="40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9264"/>
            <a:ext cx="12206919" cy="684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46" y="572775"/>
            <a:ext cx="11754107" cy="5712447"/>
          </a:xfrm>
          <a:prstGeom prst="rect">
            <a:avLst/>
          </a:prstGeom>
        </p:spPr>
      </p:pic>
      <p:pic>
        <p:nvPicPr>
          <p:cNvPr id="5" name="图片占位符 10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838504" y="695113"/>
            <a:ext cx="5629360" cy="546776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01145" y="998730"/>
            <a:ext cx="1493208" cy="1530170"/>
          </a:xfrm>
          <a:prstGeom prst="rect">
            <a:avLst/>
          </a:prstGeom>
        </p:spPr>
      </p:pic>
      <p:pic>
        <p:nvPicPr>
          <p:cNvPr id="9" name="图片 8" descr="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0856" y="2717669"/>
            <a:ext cx="6934200" cy="2533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矩形 89"/>
          <p:cNvSpPr>
            <a:spLocks noChangeArrowheads="1"/>
          </p:cNvSpPr>
          <p:nvPr/>
        </p:nvSpPr>
        <p:spPr bwMode="auto">
          <a:xfrm>
            <a:off x="408220" y="2237105"/>
            <a:ext cx="11506276" cy="2108269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  <a:miter lim="800000"/>
          </a:ln>
        </p:spPr>
        <p:txBody>
          <a:bodyPr wrap="square">
            <a:spAutoFit/>
          </a:bodyPr>
          <a:lstStyle/>
          <a:p>
            <a:pPr indent="-342900">
              <a:lnSpc>
                <a:spcPct val="150000"/>
              </a:lnSpc>
              <a:spcBef>
                <a:spcPts val="600"/>
              </a:spcBef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   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楚、越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之地，地广人希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（稀）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，饭稻羹鱼，或火耕而水耨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2800" b="1" dirty="0" err="1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nòu</a:t>
            </a:r>
            <a:r>
              <a:rPr lang="zh-CN" altLang="en-US" sz="28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）（除草）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……不待贾</a:t>
            </a:r>
            <a:r>
              <a:rPr lang="zh-CN" altLang="en-US" sz="2800" b="1" dirty="0" smtClean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2800" b="1" dirty="0" err="1" smtClean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gǔ</a:t>
            </a:r>
            <a:r>
              <a:rPr lang="zh-CN" altLang="en-US" sz="2800" b="1" dirty="0" smtClean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而足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无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积聚而多贫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28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-342900">
              <a:lnSpc>
                <a:spcPct val="150000"/>
              </a:lnSpc>
              <a:spcBef>
                <a:spcPts val="600"/>
              </a:spcBef>
            </a:pP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                          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司马迁《史记·货殖列传》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1" name="TextBox 1"/>
          <p:cNvSpPr txBox="1"/>
          <p:nvPr/>
        </p:nvSpPr>
        <p:spPr>
          <a:xfrm>
            <a:off x="591857" y="1203566"/>
            <a:ext cx="9960610" cy="7372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《史记》中的江南 </a:t>
            </a:r>
            <a:r>
              <a:rPr lang="zh-CN" altLang="en-US" sz="2800" b="1" u="sng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、                    、                 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。</a:t>
            </a:r>
            <a:endParaRPr lang="en-US" altLang="zh-CN" sz="28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2" name="矩形标注 7"/>
          <p:cNvSpPr>
            <a:spLocks noChangeArrowheads="1"/>
          </p:cNvSpPr>
          <p:nvPr/>
        </p:nvSpPr>
        <p:spPr bwMode="auto">
          <a:xfrm>
            <a:off x="3680220" y="1275308"/>
            <a:ext cx="6452227" cy="723444"/>
          </a:xfrm>
          <a:prstGeom prst="wedgeRectCallout">
            <a:avLst>
              <a:gd name="adj1" fmla="val -3780"/>
              <a:gd name="adj2" fmla="val -51863"/>
            </a:avLst>
          </a:prstGeom>
          <a:noFill/>
          <a:ln w="9525">
            <a:noFill/>
            <a:round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zh-CN" altLang="en-US" sz="28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地广人稀   生产水平落后    商业不发达</a:t>
            </a:r>
            <a:endParaRPr lang="zh-CN" altLang="en-US" sz="2800" b="1" dirty="0" smtClean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spcBef>
                <a:spcPct val="20000"/>
              </a:spcBef>
            </a:pPr>
            <a:endParaRPr lang="zh-CN" altLang="en-US" sz="2800" b="1" dirty="0" smtClean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spcBef>
                <a:spcPct val="20000"/>
              </a:spcBef>
            </a:pPr>
            <a:endParaRPr lang="zh-CN" altLang="en-US" sz="2800" b="1" dirty="0" smtClean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9" name="减号 98"/>
          <p:cNvSpPr/>
          <p:nvPr/>
        </p:nvSpPr>
        <p:spPr>
          <a:xfrm>
            <a:off x="3205027" y="2800637"/>
            <a:ext cx="2599146" cy="188223"/>
          </a:xfrm>
          <a:prstGeom prst="mathMinus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1" name="减号 100"/>
          <p:cNvSpPr/>
          <p:nvPr/>
        </p:nvSpPr>
        <p:spPr>
          <a:xfrm>
            <a:off x="6036475" y="2800636"/>
            <a:ext cx="1910407" cy="188223"/>
          </a:xfrm>
          <a:prstGeom prst="mathMinus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减号 102"/>
          <p:cNvSpPr/>
          <p:nvPr/>
        </p:nvSpPr>
        <p:spPr>
          <a:xfrm>
            <a:off x="8046085" y="2800637"/>
            <a:ext cx="3006747" cy="188223"/>
          </a:xfrm>
          <a:prstGeom prst="mathMinus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5" name="减号 104"/>
          <p:cNvSpPr/>
          <p:nvPr/>
        </p:nvSpPr>
        <p:spPr>
          <a:xfrm>
            <a:off x="2288767" y="3386058"/>
            <a:ext cx="3859513" cy="188223"/>
          </a:xfrm>
          <a:prstGeom prst="mathMinus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5" name="组合 114"/>
          <p:cNvGrpSpPr/>
          <p:nvPr/>
        </p:nvGrpSpPr>
        <p:grpSpPr>
          <a:xfrm>
            <a:off x="4991575" y="25114"/>
            <a:ext cx="6150274" cy="1211787"/>
            <a:chOff x="5238162" y="146987"/>
            <a:chExt cx="6150274" cy="1211787"/>
          </a:xfrm>
        </p:grpSpPr>
        <p:grpSp>
          <p:nvGrpSpPr>
            <p:cNvPr id="59" name="组合 58"/>
            <p:cNvGrpSpPr/>
            <p:nvPr/>
          </p:nvGrpSpPr>
          <p:grpSpPr>
            <a:xfrm>
              <a:off x="5238162" y="165460"/>
              <a:ext cx="4557884" cy="1159979"/>
              <a:chOff x="4978000" y="165517"/>
              <a:chExt cx="4557884" cy="1159979"/>
            </a:xfrm>
          </p:grpSpPr>
          <p:grpSp>
            <p:nvGrpSpPr>
              <p:cNvPr id="60" name="组合 28"/>
              <p:cNvGrpSpPr/>
              <p:nvPr/>
            </p:nvGrpSpPr>
            <p:grpSpPr>
              <a:xfrm>
                <a:off x="6134705" y="189267"/>
                <a:ext cx="3401179" cy="1136229"/>
                <a:chOff x="6267190" y="274591"/>
                <a:chExt cx="3990048" cy="1407626"/>
              </a:xfrm>
            </p:grpSpPr>
            <p:sp>
              <p:nvSpPr>
                <p:cNvPr id="62" name="右箭头 61"/>
                <p:cNvSpPr/>
                <p:nvPr/>
              </p:nvSpPr>
              <p:spPr>
                <a:xfrm>
                  <a:off x="6267190" y="684006"/>
                  <a:ext cx="671803" cy="409415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3" name="圆角矩形 62"/>
                <p:cNvSpPr/>
                <p:nvPr/>
              </p:nvSpPr>
              <p:spPr>
                <a:xfrm>
                  <a:off x="6992356" y="601631"/>
                  <a:ext cx="1236137" cy="598771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2800" b="1" dirty="0" smtClean="0">
                      <a:solidFill>
                        <a:srgbClr val="0000CC"/>
                      </a:solidFill>
                      <a:latin typeface="楷体" panose="02010609060101010101" pitchFamily="49" charset="-122"/>
                      <a:ea typeface="楷体" panose="02010609060101010101" pitchFamily="49" charset="-122"/>
                    </a:rPr>
                    <a:t>西晋</a:t>
                  </a:r>
                  <a:endParaRPr lang="zh-CN" altLang="en-US" sz="2800" b="1" dirty="0">
                    <a:solidFill>
                      <a:srgbClr val="0000CC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endParaRPr>
                </a:p>
              </p:txBody>
            </p:sp>
            <p:sp>
              <p:nvSpPr>
                <p:cNvPr id="95" name="右大括号 94"/>
                <p:cNvSpPr/>
                <p:nvPr/>
              </p:nvSpPr>
              <p:spPr bwMode="auto">
                <a:xfrm rot="10800000">
                  <a:off x="8228493" y="504403"/>
                  <a:ext cx="348615" cy="802005"/>
                </a:xfrm>
                <a:prstGeom prst="rightBrace">
                  <a:avLst>
                    <a:gd name="adj1" fmla="val 0"/>
                    <a:gd name="adj2" fmla="val 52211"/>
                  </a:avLst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0" hangingPunct="0">
                    <a:defRPr/>
                  </a:pPr>
                  <a:endParaRPr lang="zh-CN" altLang="en-US"/>
                </a:p>
              </p:txBody>
            </p:sp>
            <p:sp>
              <p:nvSpPr>
                <p:cNvPr id="97" name="圆角矩形 96"/>
                <p:cNvSpPr/>
                <p:nvPr/>
              </p:nvSpPr>
              <p:spPr>
                <a:xfrm>
                  <a:off x="8577108" y="1055789"/>
                  <a:ext cx="1680130" cy="62642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zh-CN" altLang="en-US" sz="2800" b="1" dirty="0" smtClean="0">
                      <a:solidFill>
                        <a:srgbClr val="0000CC"/>
                      </a:solidFill>
                      <a:latin typeface="楷体" panose="02010609060101010101" pitchFamily="49" charset="-122"/>
                      <a:ea typeface="楷体" panose="02010609060101010101" pitchFamily="49" charset="-122"/>
                    </a:rPr>
                    <a:t> 东晋</a:t>
                  </a:r>
                  <a:endParaRPr lang="zh-CN" altLang="en-US" sz="2800" b="1" dirty="0">
                    <a:solidFill>
                      <a:srgbClr val="0000CC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endParaRPr>
                </a:p>
              </p:txBody>
            </p:sp>
            <p:sp>
              <p:nvSpPr>
                <p:cNvPr id="107" name="圆角矩形 106"/>
                <p:cNvSpPr/>
                <p:nvPr/>
              </p:nvSpPr>
              <p:spPr>
                <a:xfrm>
                  <a:off x="8577108" y="274591"/>
                  <a:ext cx="1680130" cy="64548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zh-CN" altLang="en-US" sz="2800" b="1" dirty="0" smtClean="0">
                      <a:solidFill>
                        <a:srgbClr val="0000CC"/>
                      </a:solidFill>
                      <a:latin typeface="楷体" panose="02010609060101010101" pitchFamily="49" charset="-122"/>
                      <a:ea typeface="楷体" panose="02010609060101010101" pitchFamily="49" charset="-122"/>
                    </a:rPr>
                    <a:t>十六国</a:t>
                  </a:r>
                  <a:endParaRPr lang="zh-CN" altLang="en-US" sz="2800" b="1" dirty="0">
                    <a:solidFill>
                      <a:srgbClr val="0000CC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endParaRPr>
                </a:p>
              </p:txBody>
            </p:sp>
          </p:grpSp>
          <p:pic>
            <p:nvPicPr>
              <p:cNvPr id="61" name="Picture 3"/>
              <p:cNvPicPr>
                <a:picLocks noChangeAspect="1" noChangeArrowheads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78000" y="165517"/>
                <a:ext cx="1131620" cy="10895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08" name="组合 107"/>
            <p:cNvGrpSpPr/>
            <p:nvPr/>
          </p:nvGrpSpPr>
          <p:grpSpPr>
            <a:xfrm>
              <a:off x="9940716" y="146987"/>
              <a:ext cx="1447720" cy="507511"/>
              <a:chOff x="9940716" y="146987"/>
              <a:chExt cx="1447720" cy="507511"/>
            </a:xfrm>
          </p:grpSpPr>
          <p:cxnSp>
            <p:nvCxnSpPr>
              <p:cNvPr id="109" name="直接箭头连接符 108"/>
              <p:cNvCxnSpPr/>
              <p:nvPr/>
            </p:nvCxnSpPr>
            <p:spPr bwMode="auto">
              <a:xfrm flipV="1">
                <a:off x="9940716" y="375769"/>
                <a:ext cx="426888" cy="1554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圆角矩形 109"/>
              <p:cNvSpPr/>
              <p:nvPr/>
            </p:nvSpPr>
            <p:spPr>
              <a:xfrm>
                <a:off x="10379034" y="146987"/>
                <a:ext cx="1009402" cy="50751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zh-CN" altLang="en-US" sz="2800" b="1" dirty="0" smtClean="0">
                    <a:solidFill>
                      <a:srgbClr val="0000CC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北朝</a:t>
                </a:r>
                <a:endParaRPr lang="zh-CN" altLang="en-US" sz="2800" b="1" dirty="0">
                  <a:solidFill>
                    <a:srgbClr val="0000CC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grpSp>
          <p:nvGrpSpPr>
            <p:cNvPr id="111" name="组合 110"/>
            <p:cNvGrpSpPr/>
            <p:nvPr/>
          </p:nvGrpSpPr>
          <p:grpSpPr>
            <a:xfrm>
              <a:off x="9952146" y="851263"/>
              <a:ext cx="1436290" cy="507511"/>
              <a:chOff x="9952146" y="146987"/>
              <a:chExt cx="1436290" cy="507511"/>
            </a:xfrm>
          </p:grpSpPr>
          <p:cxnSp>
            <p:nvCxnSpPr>
              <p:cNvPr id="112" name="直接箭头连接符 111"/>
              <p:cNvCxnSpPr>
                <a:endCxn id="113" idx="1"/>
              </p:cNvCxnSpPr>
              <p:nvPr/>
            </p:nvCxnSpPr>
            <p:spPr bwMode="auto">
              <a:xfrm flipV="1">
                <a:off x="9952146" y="400743"/>
                <a:ext cx="426888" cy="1425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" name="圆角矩形 112"/>
              <p:cNvSpPr/>
              <p:nvPr/>
            </p:nvSpPr>
            <p:spPr>
              <a:xfrm>
                <a:off x="10379034" y="146987"/>
                <a:ext cx="1009402" cy="50751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zh-CN" altLang="en-US" sz="2800" b="1" dirty="0" smtClean="0">
                    <a:solidFill>
                      <a:srgbClr val="0000CC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南朝</a:t>
                </a:r>
                <a:endParaRPr lang="zh-CN" altLang="en-US" sz="2800" b="1" dirty="0">
                  <a:solidFill>
                    <a:srgbClr val="0000CC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</p:grpSp>
      <p:sp>
        <p:nvSpPr>
          <p:cNvPr id="93" name="矩形 92"/>
          <p:cNvSpPr/>
          <p:nvPr/>
        </p:nvSpPr>
        <p:spPr>
          <a:xfrm>
            <a:off x="8117290" y="691575"/>
            <a:ext cx="3089598" cy="511991"/>
          </a:xfrm>
          <a:prstGeom prst="rect">
            <a:avLst/>
          </a:pr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408220" y="302435"/>
            <a:ext cx="4300700" cy="5650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</a:t>
            </a:r>
            <a:r>
              <a:rPr lang="zh-CN" altLang="en-US" sz="28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三、江南的开发</a:t>
            </a:r>
            <a:endParaRPr lang="zh-CN" altLang="en-US" sz="2800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矩形 28"/>
          <p:cNvSpPr>
            <a:spLocks noChangeArrowheads="1"/>
          </p:cNvSpPr>
          <p:nvPr/>
        </p:nvSpPr>
        <p:spPr bwMode="auto">
          <a:xfrm>
            <a:off x="395142" y="4510838"/>
            <a:ext cx="11506276" cy="2031325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  <a:miter lim="800000"/>
          </a:ln>
        </p:spPr>
        <p:txBody>
          <a:bodyPr wrap="square">
            <a:spAutoFit/>
          </a:bodyPr>
          <a:lstStyle/>
          <a:p>
            <a:pPr indent="-342900">
              <a:lnSpc>
                <a:spcPct val="150000"/>
              </a:lnSpc>
              <a:spcBef>
                <a:spcPts val="600"/>
              </a:spcBef>
            </a:pP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（南朝宋）江南之为国盛矣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地广野丰，民勤本业，一岁或稔（丰收）则数郡忘饥。 ……渔盐杞梓之利，充仞八方；丝绵布帛之饶，覆衣天下。                                            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——《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宋书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en-US" altLang="zh-CN" sz="28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0" name="减号 29"/>
          <p:cNvSpPr/>
          <p:nvPr/>
        </p:nvSpPr>
        <p:spPr>
          <a:xfrm>
            <a:off x="5804173" y="5054792"/>
            <a:ext cx="2015952" cy="188223"/>
          </a:xfrm>
          <a:prstGeom prst="mathMinus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减号 30"/>
          <p:cNvSpPr/>
          <p:nvPr/>
        </p:nvSpPr>
        <p:spPr>
          <a:xfrm>
            <a:off x="7533507" y="5054792"/>
            <a:ext cx="2015952" cy="188223"/>
          </a:xfrm>
          <a:prstGeom prst="mathMinus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减号 31"/>
          <p:cNvSpPr/>
          <p:nvPr/>
        </p:nvSpPr>
        <p:spPr>
          <a:xfrm>
            <a:off x="9371380" y="5054792"/>
            <a:ext cx="2820620" cy="188223"/>
          </a:xfrm>
          <a:prstGeom prst="mathMinus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减号 32"/>
          <p:cNvSpPr/>
          <p:nvPr/>
        </p:nvSpPr>
        <p:spPr>
          <a:xfrm>
            <a:off x="0" y="5707610"/>
            <a:ext cx="3425588" cy="188223"/>
          </a:xfrm>
          <a:prstGeom prst="mathMinus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减号 34"/>
          <p:cNvSpPr/>
          <p:nvPr/>
        </p:nvSpPr>
        <p:spPr>
          <a:xfrm>
            <a:off x="6525531" y="5707610"/>
            <a:ext cx="2015952" cy="188223"/>
          </a:xfrm>
          <a:prstGeom prst="mathMinus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减号 35"/>
          <p:cNvSpPr/>
          <p:nvPr/>
        </p:nvSpPr>
        <p:spPr>
          <a:xfrm>
            <a:off x="177422" y="6353940"/>
            <a:ext cx="1351128" cy="188223"/>
          </a:xfrm>
          <a:prstGeom prst="mathMinus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减号 36"/>
          <p:cNvSpPr/>
          <p:nvPr/>
        </p:nvSpPr>
        <p:spPr>
          <a:xfrm>
            <a:off x="10840872" y="5707610"/>
            <a:ext cx="1351128" cy="188223"/>
          </a:xfrm>
          <a:prstGeom prst="mathMinus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TextBox 1"/>
          <p:cNvSpPr txBox="1"/>
          <p:nvPr/>
        </p:nvSpPr>
        <p:spPr>
          <a:xfrm>
            <a:off x="591857" y="3608139"/>
            <a:ext cx="9960610" cy="7386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《宋书》中的江南 </a:t>
            </a:r>
            <a:r>
              <a:rPr lang="zh-CN" altLang="en-US" sz="2800" b="1" u="sng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                               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。</a:t>
            </a:r>
            <a:endParaRPr lang="en-US" altLang="zh-CN" sz="28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矩形标注 7"/>
          <p:cNvSpPr>
            <a:spLocks noChangeArrowheads="1"/>
          </p:cNvSpPr>
          <p:nvPr/>
        </p:nvSpPr>
        <p:spPr bwMode="auto">
          <a:xfrm>
            <a:off x="3467433" y="3677951"/>
            <a:ext cx="6279971" cy="723444"/>
          </a:xfrm>
          <a:prstGeom prst="wedgeRectCallout">
            <a:avLst>
              <a:gd name="adj1" fmla="val -3780"/>
              <a:gd name="adj2" fmla="val -51863"/>
            </a:avLst>
          </a:prstGeom>
          <a:noFill/>
          <a:ln w="9525">
            <a:noFill/>
            <a:round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zh-CN" altLang="en-US" sz="28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地广人稀、 粮食产量高、手工业发达</a:t>
            </a:r>
            <a:endParaRPr lang="zh-CN" altLang="en-US" sz="2800" b="1" dirty="0" smtClean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bldLvl="0" animBg="1"/>
      <p:bldP spid="92" grpId="0" bldLvl="0" animBg="1"/>
      <p:bldP spid="38" grpId="0" bldLvl="0" animBg="1"/>
      <p:bldP spid="39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组合 76"/>
          <p:cNvGrpSpPr/>
          <p:nvPr/>
        </p:nvGrpSpPr>
        <p:grpSpPr>
          <a:xfrm>
            <a:off x="288925" y="302260"/>
            <a:ext cx="11638280" cy="3790950"/>
            <a:chOff x="455" y="4519"/>
            <a:chExt cx="18328" cy="5970"/>
          </a:xfrm>
        </p:grpSpPr>
        <p:grpSp>
          <p:nvGrpSpPr>
            <p:cNvPr id="20" name="组合 19"/>
            <p:cNvGrpSpPr/>
            <p:nvPr/>
          </p:nvGrpSpPr>
          <p:grpSpPr>
            <a:xfrm>
              <a:off x="455" y="5582"/>
              <a:ext cx="18296" cy="4907"/>
              <a:chOff x="29" y="4359"/>
              <a:chExt cx="18694" cy="4907"/>
            </a:xfrm>
          </p:grpSpPr>
          <p:grpSp>
            <p:nvGrpSpPr>
              <p:cNvPr id="24" name="组合 23"/>
              <p:cNvGrpSpPr/>
              <p:nvPr/>
            </p:nvGrpSpPr>
            <p:grpSpPr>
              <a:xfrm>
                <a:off x="29" y="4359"/>
                <a:ext cx="18694" cy="4907"/>
                <a:chOff x="-1380" y="6629"/>
                <a:chExt cx="18694" cy="4907"/>
              </a:xfrm>
            </p:grpSpPr>
            <p:sp>
              <p:nvSpPr>
                <p:cNvPr id="25" name="圆角矩形 24"/>
                <p:cNvSpPr/>
                <p:nvPr/>
              </p:nvSpPr>
              <p:spPr>
                <a:xfrm>
                  <a:off x="-1380" y="6629"/>
                  <a:ext cx="18694" cy="4907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31" name="直接连接符 30"/>
                <p:cNvCxnSpPr/>
                <p:nvPr/>
              </p:nvCxnSpPr>
              <p:spPr>
                <a:xfrm>
                  <a:off x="9579" y="7266"/>
                  <a:ext cx="0" cy="313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" name="组合 35"/>
              <p:cNvGrpSpPr/>
              <p:nvPr/>
            </p:nvGrpSpPr>
            <p:grpSpPr>
              <a:xfrm>
                <a:off x="951" y="4690"/>
                <a:ext cx="17142" cy="3779"/>
                <a:chOff x="1071" y="4271"/>
                <a:chExt cx="17142" cy="3779"/>
              </a:xfrm>
            </p:grpSpPr>
            <p:sp>
              <p:nvSpPr>
                <p:cNvPr id="37" name="TextBox 37"/>
                <p:cNvSpPr txBox="1">
                  <a:spLocks noChangeArrowheads="1"/>
                </p:cNvSpPr>
                <p:nvPr/>
              </p:nvSpPr>
              <p:spPr bwMode="auto">
                <a:xfrm>
                  <a:off x="2389" y="5343"/>
                  <a:ext cx="1014" cy="15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r>
                    <a:rPr lang="zh-CN" altLang="en-US" sz="3000" b="1" dirty="0">
                      <a:solidFill>
                        <a:schemeClr val="tx1"/>
                      </a:solidFill>
                      <a:latin typeface="楷体" panose="02010609060101010101" pitchFamily="49" charset="-122"/>
                      <a:ea typeface="楷体" panose="02010609060101010101" pitchFamily="49" charset="-122"/>
                      <a:cs typeface="华文隶书" panose="02010800040101010101" pitchFamily="2" charset="-122"/>
                      <a:sym typeface="+mn-ea"/>
                    </a:rPr>
                    <a:t>荔枝</a:t>
                  </a:r>
                  <a:endParaRPr lang="zh-CN" altLang="en-US" sz="3000" b="1" dirty="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华文隶书" panose="02010800040101010101" pitchFamily="2" charset="-122"/>
                    <a:sym typeface="+mn-ea"/>
                  </a:endParaRPr>
                </a:p>
              </p:txBody>
            </p:sp>
            <p:sp>
              <p:nvSpPr>
                <p:cNvPr id="38" name="TextBox 37"/>
                <p:cNvSpPr txBox="1">
                  <a:spLocks noChangeArrowheads="1"/>
                </p:cNvSpPr>
                <p:nvPr/>
              </p:nvSpPr>
              <p:spPr bwMode="auto">
                <a:xfrm>
                  <a:off x="3403" y="5361"/>
                  <a:ext cx="1014" cy="15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r>
                    <a:rPr lang="zh-CN" altLang="en-US" sz="3000" b="1" dirty="0">
                      <a:solidFill>
                        <a:schemeClr val="tx1"/>
                      </a:solidFill>
                      <a:latin typeface="楷体" panose="02010609060101010101" pitchFamily="49" charset="-122"/>
                      <a:ea typeface="楷体" panose="02010609060101010101" pitchFamily="49" charset="-122"/>
                      <a:cs typeface="华文隶书" panose="02010800040101010101" pitchFamily="2" charset="-122"/>
                      <a:sym typeface="+mn-ea"/>
                    </a:rPr>
                    <a:t>龙眼</a:t>
                  </a:r>
                  <a:endParaRPr lang="zh-CN" altLang="en-US" sz="3000" b="1" dirty="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华文隶书" panose="02010800040101010101" pitchFamily="2" charset="-122"/>
                    <a:sym typeface="+mn-ea"/>
                  </a:endParaRPr>
                </a:p>
              </p:txBody>
            </p:sp>
            <p:sp>
              <p:nvSpPr>
                <p:cNvPr id="39" name="TextBox 37"/>
                <p:cNvSpPr txBox="1">
                  <a:spLocks noChangeArrowheads="1"/>
                </p:cNvSpPr>
                <p:nvPr/>
              </p:nvSpPr>
              <p:spPr bwMode="auto">
                <a:xfrm>
                  <a:off x="5735" y="5361"/>
                  <a:ext cx="1014" cy="15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r>
                    <a:rPr lang="zh-CN" altLang="en-US" sz="3000" b="1" dirty="0">
                      <a:solidFill>
                        <a:schemeClr val="tx1"/>
                      </a:solidFill>
                      <a:latin typeface="楷体" panose="02010609060101010101" pitchFamily="49" charset="-122"/>
                      <a:ea typeface="楷体" panose="02010609060101010101" pitchFamily="49" charset="-122"/>
                      <a:cs typeface="华文隶书" panose="02010800040101010101" pitchFamily="2" charset="-122"/>
                      <a:sym typeface="+mn-ea"/>
                    </a:rPr>
                    <a:t>莲藕</a:t>
                  </a:r>
                  <a:endParaRPr lang="zh-CN" altLang="en-US" sz="3000" b="1" dirty="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华文隶书" panose="02010800040101010101" pitchFamily="2" charset="-122"/>
                    <a:sym typeface="+mn-ea"/>
                  </a:endParaRPr>
                </a:p>
              </p:txBody>
            </p:sp>
            <p:sp>
              <p:nvSpPr>
                <p:cNvPr id="40" name="TextBox 37"/>
                <p:cNvSpPr txBox="1">
                  <a:spLocks noChangeArrowheads="1"/>
                </p:cNvSpPr>
                <p:nvPr/>
              </p:nvSpPr>
              <p:spPr bwMode="auto">
                <a:xfrm>
                  <a:off x="6749" y="5362"/>
                  <a:ext cx="1014" cy="15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r>
                    <a:rPr lang="zh-CN" altLang="en-US" sz="3000" b="1" dirty="0">
                      <a:solidFill>
                        <a:schemeClr val="tx1"/>
                      </a:solidFill>
                      <a:latin typeface="楷体" panose="02010609060101010101" pitchFamily="49" charset="-122"/>
                      <a:ea typeface="楷体" panose="02010609060101010101" pitchFamily="49" charset="-122"/>
                      <a:cs typeface="华文隶书" panose="02010800040101010101" pitchFamily="2" charset="-122"/>
                      <a:sym typeface="+mn-ea"/>
                    </a:rPr>
                    <a:t>春芹</a:t>
                  </a:r>
                  <a:endParaRPr lang="zh-CN" altLang="en-US" sz="3000" b="1" dirty="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华文隶书" panose="02010800040101010101" pitchFamily="2" charset="-122"/>
                    <a:sym typeface="+mn-ea"/>
                  </a:endParaRPr>
                </a:p>
              </p:txBody>
            </p:sp>
            <p:sp>
              <p:nvSpPr>
                <p:cNvPr id="41" name="TextBox 37"/>
                <p:cNvSpPr txBox="1">
                  <a:spLocks noChangeArrowheads="1"/>
                </p:cNvSpPr>
                <p:nvPr/>
              </p:nvSpPr>
              <p:spPr bwMode="auto">
                <a:xfrm>
                  <a:off x="10094" y="5231"/>
                  <a:ext cx="1014" cy="23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r>
                    <a:rPr lang="zh-CN" altLang="en-US" sz="3000" b="1" dirty="0">
                      <a:solidFill>
                        <a:schemeClr val="tx1"/>
                      </a:solidFill>
                      <a:latin typeface="楷体" panose="02010609060101010101" pitchFamily="49" charset="-122"/>
                      <a:ea typeface="楷体" panose="02010609060101010101" pitchFamily="49" charset="-122"/>
                      <a:cs typeface="华文隶书" panose="02010800040101010101" pitchFamily="2" charset="-122"/>
                      <a:sym typeface="+mn-ea"/>
                    </a:rPr>
                    <a:t>鸭卵子</a:t>
                  </a:r>
                  <a:endParaRPr lang="zh-CN" altLang="en-US" sz="3000" b="1" dirty="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华文隶书" panose="02010800040101010101" pitchFamily="2" charset="-122"/>
                    <a:sym typeface="+mn-ea"/>
                  </a:endParaRPr>
                </a:p>
              </p:txBody>
            </p:sp>
            <p:sp>
              <p:nvSpPr>
                <p:cNvPr id="42" name="TextBox 37"/>
                <p:cNvSpPr txBox="1">
                  <a:spLocks noChangeArrowheads="1"/>
                </p:cNvSpPr>
                <p:nvPr/>
              </p:nvSpPr>
              <p:spPr bwMode="auto">
                <a:xfrm>
                  <a:off x="9194" y="5362"/>
                  <a:ext cx="1014" cy="15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r>
                    <a:rPr lang="zh-CN" altLang="en-US" sz="3000" b="1" dirty="0">
                      <a:solidFill>
                        <a:schemeClr val="tx1"/>
                      </a:solidFill>
                      <a:latin typeface="楷体" panose="02010609060101010101" pitchFamily="49" charset="-122"/>
                      <a:ea typeface="楷体" panose="02010609060101010101" pitchFamily="49" charset="-122"/>
                      <a:cs typeface="华文隶书" panose="02010800040101010101" pitchFamily="2" charset="-122"/>
                      <a:sym typeface="+mn-ea"/>
                    </a:rPr>
                    <a:t>肉炙</a:t>
                  </a:r>
                  <a:endParaRPr lang="zh-CN" altLang="en-US" sz="3000" b="1" dirty="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华文隶书" panose="02010800040101010101" pitchFamily="2" charset="-122"/>
                    <a:sym typeface="+mn-ea"/>
                  </a:endParaRPr>
                </a:p>
              </p:txBody>
            </p:sp>
            <p:sp>
              <p:nvSpPr>
                <p:cNvPr id="50" name="TextBox 37"/>
                <p:cNvSpPr txBox="1">
                  <a:spLocks noChangeArrowheads="1"/>
                </p:cNvSpPr>
                <p:nvPr/>
              </p:nvSpPr>
              <p:spPr bwMode="auto">
                <a:xfrm>
                  <a:off x="13541" y="4577"/>
                  <a:ext cx="1014" cy="30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r>
                    <a:rPr lang="zh-CN" altLang="en-US" sz="3000" b="1" dirty="0">
                      <a:solidFill>
                        <a:schemeClr val="tx1"/>
                      </a:solidFill>
                      <a:latin typeface="楷体" panose="02010609060101010101" pitchFamily="49" charset="-122"/>
                      <a:ea typeface="楷体" panose="02010609060101010101" pitchFamily="49" charset="-122"/>
                      <a:cs typeface="华文隶书" panose="02010800040101010101" pitchFamily="2" charset="-122"/>
                      <a:sym typeface="+mn-ea"/>
                    </a:rPr>
                    <a:t>扁尖鸭臛</a:t>
                  </a:r>
                  <a:endParaRPr lang="zh-CN" altLang="en-US" sz="3000" b="1" dirty="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华文隶书" panose="02010800040101010101" pitchFamily="2" charset="-122"/>
                    <a:sym typeface="+mn-ea"/>
                  </a:endParaRPr>
                </a:p>
              </p:txBody>
            </p:sp>
            <p:sp>
              <p:nvSpPr>
                <p:cNvPr id="52" name="TextBox 37"/>
                <p:cNvSpPr txBox="1">
                  <a:spLocks noChangeArrowheads="1"/>
                </p:cNvSpPr>
                <p:nvPr/>
              </p:nvSpPr>
              <p:spPr bwMode="auto">
                <a:xfrm>
                  <a:off x="11108" y="4271"/>
                  <a:ext cx="1071" cy="37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r>
                    <a:rPr lang="zh-CN" altLang="en-US" sz="3000" b="1" dirty="0">
                      <a:solidFill>
                        <a:schemeClr val="tx1"/>
                      </a:solidFill>
                      <a:latin typeface="楷体" panose="02010609060101010101" pitchFamily="49" charset="-122"/>
                      <a:ea typeface="楷体" panose="02010609060101010101" pitchFamily="49" charset="-122"/>
                      <a:cs typeface="华文隶书" panose="02010800040101010101" pitchFamily="2" charset="-122"/>
                      <a:sym typeface="+mn-ea"/>
                    </a:rPr>
                    <a:t>金</a:t>
                  </a:r>
                  <a:endParaRPr lang="zh-CN" altLang="en-US" sz="3000" b="1" dirty="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华文隶书" panose="02010800040101010101" pitchFamily="2" charset="-122"/>
                    <a:sym typeface="+mn-ea"/>
                  </a:endParaRPr>
                </a:p>
                <a:p>
                  <a:pPr eaLnBrk="1" hangingPunct="1"/>
                  <a:r>
                    <a:rPr lang="zh-CN" altLang="en-US" sz="3000" b="1" dirty="0">
                      <a:solidFill>
                        <a:schemeClr val="tx1"/>
                      </a:solidFill>
                      <a:latin typeface="楷体" panose="02010609060101010101" pitchFamily="49" charset="-122"/>
                      <a:ea typeface="楷体" panose="02010609060101010101" pitchFamily="49" charset="-122"/>
                      <a:cs typeface="华文隶书" panose="02010800040101010101" pitchFamily="2" charset="-122"/>
                      <a:sym typeface="+mn-ea"/>
                    </a:rPr>
                    <a:t>齑</a:t>
                  </a:r>
                  <a:endParaRPr lang="zh-CN" altLang="en-US" sz="3000" b="1" dirty="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华文隶书" panose="02010800040101010101" pitchFamily="2" charset="-122"/>
                    <a:sym typeface="+mn-ea"/>
                  </a:endParaRPr>
                </a:p>
                <a:p>
                  <a:pPr eaLnBrk="1" hangingPunct="1"/>
                  <a:r>
                    <a:rPr lang="zh-CN" altLang="en-US" sz="3000" b="1" dirty="0">
                      <a:solidFill>
                        <a:schemeClr val="tx1"/>
                      </a:solidFill>
                      <a:latin typeface="楷体" panose="02010609060101010101" pitchFamily="49" charset="-122"/>
                      <a:ea typeface="楷体" panose="02010609060101010101" pitchFamily="49" charset="-122"/>
                      <a:cs typeface="华文隶书" panose="02010800040101010101" pitchFamily="2" charset="-122"/>
                      <a:sym typeface="+mn-ea"/>
                    </a:rPr>
                    <a:t>鲈</a:t>
                  </a:r>
                  <a:endParaRPr lang="zh-CN" altLang="en-US" sz="3000" b="1" dirty="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华文隶书" panose="02010800040101010101" pitchFamily="2" charset="-122"/>
                    <a:sym typeface="+mn-ea"/>
                  </a:endParaRPr>
                </a:p>
                <a:p>
                  <a:pPr eaLnBrk="1" hangingPunct="1"/>
                  <a:r>
                    <a:rPr lang="zh-CN" altLang="en-US" sz="3000" b="1" dirty="0">
                      <a:solidFill>
                        <a:schemeClr val="tx1"/>
                      </a:solidFill>
                      <a:latin typeface="楷体" panose="02010609060101010101" pitchFamily="49" charset="-122"/>
                      <a:ea typeface="楷体" panose="02010609060101010101" pitchFamily="49" charset="-122"/>
                      <a:cs typeface="华文隶书" panose="02010800040101010101" pitchFamily="2" charset="-122"/>
                      <a:sym typeface="+mn-ea"/>
                    </a:rPr>
                    <a:t>鱼</a:t>
                  </a:r>
                  <a:endParaRPr lang="zh-CN" altLang="en-US" sz="3000" b="1" dirty="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华文隶书" panose="02010800040101010101" pitchFamily="2" charset="-122"/>
                    <a:sym typeface="+mn-ea"/>
                  </a:endParaRPr>
                </a:p>
                <a:p>
                  <a:pPr eaLnBrk="1" hangingPunct="1"/>
                  <a:r>
                    <a:rPr lang="zh-CN" altLang="en-US" sz="3000" b="1" dirty="0">
                      <a:solidFill>
                        <a:schemeClr val="tx1"/>
                      </a:solidFill>
                      <a:latin typeface="楷体" panose="02010609060101010101" pitchFamily="49" charset="-122"/>
                      <a:ea typeface="楷体" panose="02010609060101010101" pitchFamily="49" charset="-122"/>
                      <a:cs typeface="华文隶书" panose="02010800040101010101" pitchFamily="2" charset="-122"/>
                      <a:sym typeface="+mn-ea"/>
                    </a:rPr>
                    <a:t>脍</a:t>
                  </a:r>
                  <a:endParaRPr lang="zh-CN" altLang="en-US" sz="3000" b="1" dirty="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华文隶书" panose="02010800040101010101" pitchFamily="2" charset="-122"/>
                    <a:sym typeface="+mn-ea"/>
                  </a:endParaRPr>
                </a:p>
              </p:txBody>
            </p:sp>
            <p:sp>
              <p:nvSpPr>
                <p:cNvPr id="58" name="TextBox 37"/>
                <p:cNvSpPr txBox="1">
                  <a:spLocks noChangeArrowheads="1"/>
                </p:cNvSpPr>
                <p:nvPr/>
              </p:nvSpPr>
              <p:spPr bwMode="auto">
                <a:xfrm>
                  <a:off x="17199" y="5362"/>
                  <a:ext cx="1014" cy="15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r>
                    <a:rPr lang="zh-CN" altLang="en-US" sz="3000" b="1" dirty="0">
                      <a:solidFill>
                        <a:schemeClr val="tx1"/>
                      </a:solidFill>
                      <a:latin typeface="楷体" panose="02010609060101010101" pitchFamily="49" charset="-122"/>
                      <a:ea typeface="楷体" panose="02010609060101010101" pitchFamily="49" charset="-122"/>
                      <a:cs typeface="华文隶书" panose="02010800040101010101" pitchFamily="2" charset="-122"/>
                      <a:sym typeface="+mn-ea"/>
                    </a:rPr>
                    <a:t>蒸饼</a:t>
                  </a:r>
                  <a:endParaRPr lang="zh-CN" altLang="en-US" sz="3000" b="1" dirty="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华文隶书" panose="02010800040101010101" pitchFamily="2" charset="-122"/>
                    <a:sym typeface="+mn-ea"/>
                  </a:endParaRPr>
                </a:p>
              </p:txBody>
            </p:sp>
            <p:sp>
              <p:nvSpPr>
                <p:cNvPr id="66" name="TextBox 37"/>
                <p:cNvSpPr txBox="1">
                  <a:spLocks noChangeArrowheads="1"/>
                </p:cNvSpPr>
                <p:nvPr/>
              </p:nvSpPr>
              <p:spPr bwMode="auto">
                <a:xfrm>
                  <a:off x="16185" y="5362"/>
                  <a:ext cx="1014" cy="15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r>
                    <a:rPr lang="zh-CN" altLang="en-US" sz="3000" b="1" dirty="0">
                      <a:solidFill>
                        <a:schemeClr val="tx1"/>
                      </a:solidFill>
                      <a:latin typeface="楷体" panose="02010609060101010101" pitchFamily="49" charset="-122"/>
                      <a:ea typeface="楷体" panose="02010609060101010101" pitchFamily="49" charset="-122"/>
                      <a:cs typeface="华文隶书" panose="02010800040101010101" pitchFamily="2" charset="-122"/>
                      <a:sym typeface="+mn-ea"/>
                    </a:rPr>
                    <a:t>米饭</a:t>
                  </a:r>
                  <a:endParaRPr lang="zh-CN" altLang="en-US" sz="3000" b="1" dirty="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华文隶书" panose="02010800040101010101" pitchFamily="2" charset="-122"/>
                    <a:sym typeface="+mn-ea"/>
                  </a:endParaRPr>
                </a:p>
              </p:txBody>
            </p:sp>
            <p:sp>
              <p:nvSpPr>
                <p:cNvPr id="67" name="矩形 66"/>
                <p:cNvSpPr/>
                <p:nvPr/>
              </p:nvSpPr>
              <p:spPr>
                <a:xfrm flipH="1">
                  <a:off x="1071" y="4372"/>
                  <a:ext cx="1318" cy="3540"/>
                </a:xfrm>
                <a:prstGeom prst="rect">
                  <a:avLst/>
                </a:prstGeom>
                <a:noFill/>
                <a:ln w="66675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320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开胃水果</a:t>
                  </a:r>
                  <a:endParaRPr lang="zh-CN" altLang="en-US" sz="3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cxnSp>
              <p:nvCxnSpPr>
                <p:cNvPr id="68" name="直接连接符 67"/>
                <p:cNvCxnSpPr/>
                <p:nvPr/>
              </p:nvCxnSpPr>
              <p:spPr>
                <a:xfrm>
                  <a:off x="3403" y="4696"/>
                  <a:ext cx="0" cy="313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9" name="矩形 68"/>
                <p:cNvSpPr/>
                <p:nvPr/>
              </p:nvSpPr>
              <p:spPr>
                <a:xfrm flipH="1">
                  <a:off x="4417" y="4372"/>
                  <a:ext cx="1318" cy="2857"/>
                </a:xfrm>
                <a:prstGeom prst="rect">
                  <a:avLst/>
                </a:prstGeom>
                <a:noFill/>
                <a:ln w="66675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320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素菜</a:t>
                  </a:r>
                  <a:endParaRPr lang="zh-CN" altLang="en-US" sz="3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cxnSp>
              <p:nvCxnSpPr>
                <p:cNvPr id="70" name="直接连接符 69"/>
                <p:cNvCxnSpPr/>
                <p:nvPr/>
              </p:nvCxnSpPr>
              <p:spPr>
                <a:xfrm>
                  <a:off x="6749" y="4696"/>
                  <a:ext cx="0" cy="313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1" name="矩形 70"/>
                <p:cNvSpPr/>
                <p:nvPr/>
              </p:nvSpPr>
              <p:spPr>
                <a:xfrm flipH="1">
                  <a:off x="7762" y="4390"/>
                  <a:ext cx="1318" cy="2839"/>
                </a:xfrm>
                <a:prstGeom prst="rect">
                  <a:avLst/>
                </a:prstGeom>
                <a:noFill/>
                <a:ln w="666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320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荤菜</a:t>
                  </a:r>
                  <a:endParaRPr lang="zh-CN" altLang="en-US" sz="3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cxnSp>
              <p:nvCxnSpPr>
                <p:cNvPr id="72" name="直接连接符 71"/>
                <p:cNvCxnSpPr/>
                <p:nvPr/>
              </p:nvCxnSpPr>
              <p:spPr>
                <a:xfrm>
                  <a:off x="10094" y="4577"/>
                  <a:ext cx="0" cy="313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3" name="矩形 72"/>
                <p:cNvSpPr/>
                <p:nvPr/>
              </p:nvSpPr>
              <p:spPr>
                <a:xfrm flipH="1">
                  <a:off x="12136" y="4391"/>
                  <a:ext cx="1318" cy="2838"/>
                </a:xfrm>
                <a:prstGeom prst="rect">
                  <a:avLst/>
                </a:prstGeom>
                <a:noFill/>
                <a:ln w="66675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320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汤类</a:t>
                  </a:r>
                  <a:endParaRPr lang="zh-CN" altLang="en-US" sz="3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74" name="矩形 73"/>
                <p:cNvSpPr/>
                <p:nvPr/>
              </p:nvSpPr>
              <p:spPr>
                <a:xfrm flipH="1">
                  <a:off x="14759" y="4372"/>
                  <a:ext cx="1318" cy="2857"/>
                </a:xfrm>
                <a:prstGeom prst="rect">
                  <a:avLst/>
                </a:prstGeom>
                <a:noFill/>
                <a:ln w="66675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320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主食</a:t>
                  </a:r>
                  <a:endParaRPr lang="zh-CN" altLang="en-US" sz="3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cxnSp>
              <p:nvCxnSpPr>
                <p:cNvPr id="75" name="直接连接符 74"/>
                <p:cNvCxnSpPr/>
                <p:nvPr/>
              </p:nvCxnSpPr>
              <p:spPr>
                <a:xfrm>
                  <a:off x="17199" y="4696"/>
                  <a:ext cx="0" cy="313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6" name="矩形 28"/>
            <p:cNvSpPr>
              <a:spLocks noChangeArrowheads="1"/>
            </p:cNvSpPr>
            <p:nvPr/>
          </p:nvSpPr>
          <p:spPr bwMode="auto">
            <a:xfrm>
              <a:off x="7730" y="4519"/>
              <a:ext cx="11053" cy="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“</a:t>
              </a:r>
              <a:r>
                <a:rPr lang="zh-CN" altLang="en-US" sz="3200" b="1" dirty="0" smtClean="0">
                  <a:solidFill>
                    <a:srgbClr val="0000CC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舌尖上的六朝</a:t>
              </a:r>
              <a:r>
                <a:rPr lang="en-US" altLang="zh-CN" sz="2800" b="1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”</a:t>
              </a:r>
              <a:r>
                <a:rPr lang="en-US" altLang="zh-CN" sz="3200" b="1" dirty="0" smtClean="0">
                  <a:solidFill>
                    <a:srgbClr val="0000CC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——</a:t>
              </a:r>
              <a:r>
                <a:rPr lang="zh-CN" altLang="en-US" sz="3200" b="1" dirty="0" smtClean="0">
                  <a:solidFill>
                    <a:srgbClr val="0000CC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选自六朝博物馆</a:t>
              </a:r>
              <a:endParaRPr lang="zh-CN" altLang="en-US" sz="3200" b="1" dirty="0" smtClean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</p:txBody>
        </p:sp>
      </p:grpSp>
      <p:sp>
        <p:nvSpPr>
          <p:cNvPr id="22" name="矩形 21"/>
          <p:cNvSpPr/>
          <p:nvPr/>
        </p:nvSpPr>
        <p:spPr>
          <a:xfrm>
            <a:off x="408220" y="302435"/>
            <a:ext cx="4300700" cy="5650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</a:t>
            </a:r>
            <a:r>
              <a:rPr lang="zh-CN" altLang="en-US" sz="28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三、江南的开发</a:t>
            </a:r>
            <a:endParaRPr lang="zh-CN" altLang="en-US" sz="2800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288756" y="4367838"/>
            <a:ext cx="2859894" cy="2295759"/>
            <a:chOff x="631451" y="1421570"/>
            <a:chExt cx="2859894" cy="2295759"/>
          </a:xfrm>
        </p:grpSpPr>
        <p:pic>
          <p:nvPicPr>
            <p:cNvPr id="44" name="Picture 1" descr="1BFF0BCE6C9C5BD6E93589A2870392ED"/>
            <p:cNvPicPr>
              <a:picLocks noChangeAspect="1" noChangeArrowheads="1"/>
            </p:cNvPicPr>
            <p:nvPr/>
          </p:nvPicPr>
          <p:blipFill>
            <a:blip r:embed="rId1"/>
            <a:srcRect r="8882" b="51074"/>
            <a:stretch>
              <a:fillRect/>
            </a:stretch>
          </p:blipFill>
          <p:spPr bwMode="auto">
            <a:xfrm>
              <a:off x="631451" y="1421570"/>
              <a:ext cx="2859893" cy="17725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63500"/>
            </a:effectLst>
          </p:spPr>
        </p:pic>
        <p:sp>
          <p:nvSpPr>
            <p:cNvPr id="45" name="矩形 28"/>
            <p:cNvSpPr>
              <a:spLocks noChangeArrowheads="1"/>
            </p:cNvSpPr>
            <p:nvPr/>
          </p:nvSpPr>
          <p:spPr bwMode="auto">
            <a:xfrm>
              <a:off x="631452" y="3194109"/>
              <a:ext cx="2859893" cy="523220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rgbClr val="0000CC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青瓷</a:t>
              </a:r>
              <a:r>
                <a:rPr lang="zh-CN" altLang="en-US" sz="28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隔</a:t>
              </a:r>
              <a:endPara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3089044" y="4093305"/>
            <a:ext cx="2170019" cy="2509270"/>
            <a:chOff x="3491344" y="1374668"/>
            <a:chExt cx="2170019" cy="2217219"/>
          </a:xfrm>
        </p:grpSpPr>
        <p:pic>
          <p:nvPicPr>
            <p:cNvPr id="47" name="Picture 2" descr="AC3454B339E41CF35E86BE286B3F1E7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491344" y="1374668"/>
              <a:ext cx="2170019" cy="183344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8" name="矩形 28"/>
            <p:cNvSpPr>
              <a:spLocks noChangeArrowheads="1"/>
            </p:cNvSpPr>
            <p:nvPr/>
          </p:nvSpPr>
          <p:spPr bwMode="auto">
            <a:xfrm>
              <a:off x="3506500" y="3129564"/>
              <a:ext cx="1984212" cy="462323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rgbClr val="0000CC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青瓷</a:t>
              </a:r>
              <a:r>
                <a:rPr lang="zh-CN" altLang="en-US" sz="28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耳杯</a:t>
              </a:r>
              <a:endPara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57" name="矩形 56"/>
          <p:cNvSpPr/>
          <p:nvPr/>
        </p:nvSpPr>
        <p:spPr>
          <a:xfrm>
            <a:off x="5644368" y="3217298"/>
            <a:ext cx="2034639" cy="1150258"/>
          </a:xfrm>
          <a:prstGeom prst="rect">
            <a:avLst/>
          </a:pr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10339070" y="1783080"/>
            <a:ext cx="1092200" cy="1157605"/>
          </a:xfrm>
          <a:prstGeom prst="rect">
            <a:avLst/>
          </a:pr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Box 1"/>
          <p:cNvSpPr txBox="1"/>
          <p:nvPr/>
        </p:nvSpPr>
        <p:spPr>
          <a:xfrm>
            <a:off x="7993982" y="3199940"/>
            <a:ext cx="3913165" cy="3416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p"/>
              <a:defRPr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农业的发展变化：</a:t>
            </a:r>
            <a:endParaRPr lang="en-US" altLang="zh-CN" sz="2800" b="1" noProof="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altLang="zh-CN" sz="2800" b="1" noProof="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altLang="zh-CN" sz="2800" b="1" noProof="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altLang="zh-CN" sz="2800" b="1" noProof="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7" name="TextBox 37"/>
          <p:cNvSpPr txBox="1">
            <a:spLocks noChangeArrowheads="1"/>
          </p:cNvSpPr>
          <p:nvPr/>
        </p:nvSpPr>
        <p:spPr bwMode="auto">
          <a:xfrm>
            <a:off x="8010492" y="4459705"/>
            <a:ext cx="4111216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lang="zh-CN" altLang="en-US" sz="3000" b="1" dirty="0" smtClean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隶书" panose="02010800040101010101" pitchFamily="2" charset="-122"/>
              </a:rPr>
              <a:t>生产技术进步；</a:t>
            </a:r>
            <a:endParaRPr lang="en-US" altLang="zh-CN" sz="3000" b="1" dirty="0">
              <a:solidFill>
                <a:srgbClr val="0000CC"/>
              </a:solidFill>
              <a:latin typeface="黑体" panose="02010609060101010101" pitchFamily="49" charset="-122"/>
              <a:ea typeface="黑体" panose="02010609060101010101" pitchFamily="49" charset="-122"/>
              <a:cs typeface="华文隶书" panose="02010800040101010101" pitchFamily="2" charset="-122"/>
            </a:endParaRPr>
          </a:p>
        </p:txBody>
      </p:sp>
      <p:sp>
        <p:nvSpPr>
          <p:cNvPr id="32" name="TextBox 37"/>
          <p:cNvSpPr txBox="1">
            <a:spLocks noChangeArrowheads="1"/>
          </p:cNvSpPr>
          <p:nvPr/>
        </p:nvSpPr>
        <p:spPr bwMode="auto">
          <a:xfrm>
            <a:off x="8011127" y="3929480"/>
            <a:ext cx="4111216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Wingdings" panose="05000000000000000000" pitchFamily="2" charset="2"/>
              <a:buChar char="l"/>
            </a:pPr>
            <a:r>
              <a:rPr lang="zh-CN" altLang="en-US" sz="3000" b="1" dirty="0" smtClean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隶书" panose="02010800040101010101" pitchFamily="2" charset="-122"/>
              </a:rPr>
              <a:t>推广稻麦兼作制；</a:t>
            </a:r>
            <a:endParaRPr lang="en-US" altLang="zh-CN" sz="3000" b="1" dirty="0" smtClean="0">
              <a:solidFill>
                <a:srgbClr val="0000CC"/>
              </a:solidFill>
              <a:latin typeface="黑体" panose="02010609060101010101" pitchFamily="49" charset="-122"/>
              <a:ea typeface="黑体" panose="02010609060101010101" pitchFamily="49" charset="-122"/>
              <a:cs typeface="华文隶书" panose="02010800040101010101" pitchFamily="2" charset="-122"/>
            </a:endParaRPr>
          </a:p>
        </p:txBody>
      </p:sp>
      <p:sp>
        <p:nvSpPr>
          <p:cNvPr id="103" name="TextBox 37"/>
          <p:cNvSpPr txBox="1">
            <a:spLocks noChangeArrowheads="1"/>
          </p:cNvSpPr>
          <p:nvPr/>
        </p:nvSpPr>
        <p:spPr bwMode="auto">
          <a:xfrm>
            <a:off x="8010492" y="4970999"/>
            <a:ext cx="4111216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Wingdings" panose="05000000000000000000" pitchFamily="2" charset="2"/>
              <a:buChar char="l"/>
            </a:pPr>
            <a:r>
              <a:rPr lang="zh-CN" altLang="en-US" sz="3000" b="1" dirty="0" smtClean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隶书" panose="02010800040101010101" pitchFamily="2" charset="-122"/>
                <a:sym typeface="+mn-ea"/>
              </a:rPr>
              <a:t>耕地面积增加；</a:t>
            </a:r>
            <a:endParaRPr lang="en-US" altLang="zh-CN" sz="3000" b="1" dirty="0" smtClean="0">
              <a:solidFill>
                <a:srgbClr val="0000CC"/>
              </a:solidFill>
              <a:latin typeface="黑体" panose="02010609060101010101" pitchFamily="49" charset="-122"/>
              <a:ea typeface="黑体" panose="02010609060101010101" pitchFamily="49" charset="-122"/>
              <a:cs typeface="华文隶书" panose="02010800040101010101" pitchFamily="2" charset="-122"/>
            </a:endParaRPr>
          </a:p>
        </p:txBody>
      </p:sp>
      <p:sp>
        <p:nvSpPr>
          <p:cNvPr id="34" name="TextBox 37"/>
          <p:cNvSpPr txBox="1">
            <a:spLocks noChangeArrowheads="1"/>
          </p:cNvSpPr>
          <p:nvPr/>
        </p:nvSpPr>
        <p:spPr bwMode="auto">
          <a:xfrm>
            <a:off x="8014302" y="5517424"/>
            <a:ext cx="3913165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Wingdings" panose="05000000000000000000" pitchFamily="2" charset="2"/>
              <a:buChar char="l"/>
            </a:pPr>
            <a:r>
              <a:rPr lang="zh-CN" altLang="en-US" sz="3000" b="1" dirty="0" smtClean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隶书" panose="02010800040101010101" pitchFamily="2" charset="-122"/>
                <a:sym typeface="+mn-ea"/>
              </a:rPr>
              <a:t>粮食产量提高；</a:t>
            </a:r>
            <a:endParaRPr lang="en-US" altLang="zh-CN" sz="3000" b="1" dirty="0" smtClean="0">
              <a:solidFill>
                <a:srgbClr val="0000CC"/>
              </a:solidFill>
              <a:latin typeface="黑体" panose="02010609060101010101" pitchFamily="49" charset="-122"/>
              <a:ea typeface="黑体" panose="02010609060101010101" pitchFamily="49" charset="-122"/>
              <a:cs typeface="华文隶书" panose="02010800040101010101" pitchFamily="2" charset="-122"/>
            </a:endParaRPr>
          </a:p>
          <a:p>
            <a:r>
              <a:rPr lang="en-US" altLang="zh-CN" sz="30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隶书" panose="02010800040101010101" pitchFamily="2" charset="-122"/>
              </a:rPr>
              <a:t>   ……</a:t>
            </a:r>
            <a:endParaRPr lang="en-US" altLang="zh-CN" sz="30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隶书" panose="02010800040101010101" pitchFamily="2" charset="-122"/>
            </a:endParaRPr>
          </a:p>
        </p:txBody>
      </p:sp>
      <p:sp>
        <p:nvSpPr>
          <p:cNvPr id="54" name="TextBox 1"/>
          <p:cNvSpPr txBox="1"/>
          <p:nvPr/>
        </p:nvSpPr>
        <p:spPr>
          <a:xfrm>
            <a:off x="8030572" y="3908803"/>
            <a:ext cx="3864510" cy="26765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p"/>
              <a:defRPr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手工业的发展变化：</a:t>
            </a:r>
            <a:endParaRPr kumimoji="0" lang="en-US" altLang="zh-CN" sz="2800" b="1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altLang="zh-CN" sz="28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altLang="zh-CN" sz="2800" b="1" noProof="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altLang="zh-CN" sz="2800" b="1" noProof="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TextBox 37"/>
          <p:cNvSpPr txBox="1">
            <a:spLocks noChangeArrowheads="1"/>
          </p:cNvSpPr>
          <p:nvPr/>
        </p:nvSpPr>
        <p:spPr bwMode="auto">
          <a:xfrm>
            <a:off x="8030755" y="4631482"/>
            <a:ext cx="4111216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Wingdings" panose="05000000000000000000" pitchFamily="2" charset="2"/>
              <a:buChar char="l"/>
            </a:pPr>
            <a:r>
              <a:rPr lang="zh-CN" altLang="en-US" sz="3000" b="1" dirty="0" smtClean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隶书" panose="02010800040101010101" pitchFamily="2" charset="-122"/>
              </a:rPr>
              <a:t>制瓷业发展；</a:t>
            </a:r>
            <a:endParaRPr lang="en-US" altLang="zh-CN" sz="3000" b="1" dirty="0">
              <a:solidFill>
                <a:srgbClr val="0000CC"/>
              </a:solidFill>
              <a:latin typeface="黑体" panose="02010609060101010101" pitchFamily="49" charset="-122"/>
              <a:ea typeface="黑体" panose="02010609060101010101" pitchFamily="49" charset="-122"/>
              <a:cs typeface="华文隶书" panose="02010800040101010101" pitchFamily="2" charset="-122"/>
            </a:endParaRPr>
          </a:p>
        </p:txBody>
      </p:sp>
      <p:sp>
        <p:nvSpPr>
          <p:cNvPr id="56" name="TextBox 37"/>
          <p:cNvSpPr txBox="1">
            <a:spLocks noChangeArrowheads="1"/>
          </p:cNvSpPr>
          <p:nvPr/>
        </p:nvSpPr>
        <p:spPr bwMode="auto">
          <a:xfrm>
            <a:off x="8030755" y="5276255"/>
            <a:ext cx="3858162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lang="zh-CN" altLang="en-US" sz="3000" b="1" dirty="0" smtClean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隶书" panose="02010800040101010101" pitchFamily="2" charset="-122"/>
              </a:rPr>
              <a:t>纺织业、冶铸、造船、造纸等发展显著。</a:t>
            </a:r>
            <a:endParaRPr lang="en-US" altLang="zh-CN" sz="3000" b="1" dirty="0" smtClean="0">
              <a:solidFill>
                <a:srgbClr val="0000CC"/>
              </a:solidFill>
              <a:latin typeface="黑体" panose="02010609060101010101" pitchFamily="49" charset="-122"/>
              <a:ea typeface="黑体" panose="02010609060101010101" pitchFamily="49" charset="-122"/>
              <a:cs typeface="华文隶书" panose="02010800040101010101" pitchFamily="2" charset="-122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4908707" y="2120071"/>
            <a:ext cx="3122295" cy="4570096"/>
            <a:chOff x="8441150" y="1533576"/>
            <a:chExt cx="3828783" cy="5258881"/>
          </a:xfrm>
        </p:grpSpPr>
        <p:sp>
          <p:nvSpPr>
            <p:cNvPr id="53" name="矩形 28"/>
            <p:cNvSpPr>
              <a:spLocks noChangeArrowheads="1"/>
            </p:cNvSpPr>
            <p:nvPr/>
          </p:nvSpPr>
          <p:spPr bwMode="auto">
            <a:xfrm>
              <a:off x="8441150" y="6191818"/>
              <a:ext cx="3828783" cy="60063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rgbClr val="0000CC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南朝：青瓷莲花尊</a:t>
              </a:r>
              <a:endParaRPr lang="zh-CN" altLang="en-US" sz="2800" b="1" dirty="0" smtClean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pic>
          <p:nvPicPr>
            <p:cNvPr id="51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801680" y="1533576"/>
              <a:ext cx="3309653" cy="4799223"/>
            </a:xfrm>
            <a:prstGeom prst="roundRect">
              <a:avLst/>
            </a:prstGeom>
            <a:noFill/>
            <a:ln w="9525">
              <a:solidFill>
                <a:schemeClr val="accent1">
                  <a:lumMod val="40000"/>
                  <a:lumOff val="60000"/>
                </a:schemeClr>
              </a:solidFill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127000"/>
            </a:effec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bldLvl="0" animBg="1"/>
      <p:bldP spid="35" grpId="0" bldLvl="0" animBg="1"/>
      <p:bldP spid="26" grpId="0" bldLvl="0" animBg="1"/>
      <p:bldP spid="54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332509" y="1350387"/>
            <a:ext cx="5284520" cy="2399665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  <a:miter lim="800000"/>
          </a:ln>
        </p:spPr>
        <p:txBody>
          <a:bodyPr wrap="square">
            <a:spAutoFit/>
          </a:bodyPr>
          <a:lstStyle/>
          <a:p>
            <a:pPr lvl="0" indent="25400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600" b="1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zh-CN" altLang="zh-CN" sz="2600" b="1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以建康为代表的商业城市的兴起，其周围有许多市场，贸易来往，舟船车辆云集，人口集中，最盛时达一百四十万左右。</a:t>
            </a:r>
            <a:endParaRPr lang="zh-CN" altLang="zh-CN" sz="2600" b="1" dirty="0" smtClean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0" indent="25400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endParaRPr lang="zh-CN" altLang="zh-CN" sz="2600" b="1" dirty="0" smtClean="0"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  <a:p>
            <a:pPr lvl="0" indent="25400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zh-CN" sz="2600" b="1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——罗宗真《探索历史的真相》</a:t>
            </a:r>
            <a:endParaRPr lang="zh-CN" altLang="zh-CN" sz="2600" b="1" dirty="0" smtClean="0"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3" name="矩形 4"/>
          <p:cNvSpPr>
            <a:spLocks noChangeArrowheads="1"/>
          </p:cNvSpPr>
          <p:nvPr/>
        </p:nvSpPr>
        <p:spPr bwMode="auto">
          <a:xfrm>
            <a:off x="332509" y="3967468"/>
            <a:ext cx="5013355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从材料中可以得出六朝时期经济发展的表现有</a:t>
            </a:r>
            <a:endParaRPr lang="en-US" altLang="zh-CN" sz="28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□商业繁荣   □城市发展</a:t>
            </a:r>
            <a:endParaRPr lang="en-US" altLang="zh-CN" sz="28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□交通便捷   □人口增长</a:t>
            </a:r>
            <a:endParaRPr lang="en-US" altLang="zh-CN" sz="28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□海外贸易繁荣</a:t>
            </a:r>
            <a:endParaRPr lang="en-US" altLang="zh-CN" sz="28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en-US" altLang="zh-CN" sz="28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9467" b="94675" l="9677" r="897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947" y="5417820"/>
            <a:ext cx="792480" cy="720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9467" b="94675" l="9677" r="897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70" y="4774772"/>
            <a:ext cx="792480" cy="720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9467" b="94675" l="9677" r="897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70" y="5417820"/>
            <a:ext cx="792480" cy="720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9467" b="94675" l="9677" r="897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947" y="4774772"/>
            <a:ext cx="792480" cy="720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组合 12"/>
          <p:cNvGrpSpPr/>
          <p:nvPr/>
        </p:nvGrpSpPr>
        <p:grpSpPr>
          <a:xfrm>
            <a:off x="5770574" y="173501"/>
            <a:ext cx="6190651" cy="3793967"/>
            <a:chOff x="789103" y="1484416"/>
            <a:chExt cx="6190651" cy="3879723"/>
          </a:xfrm>
        </p:grpSpPr>
        <p:pic>
          <p:nvPicPr>
            <p:cNvPr id="14" name="图片 2" descr="图片包含 家具&#10;&#10;已生成高可信度的说明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89103" y="1484416"/>
              <a:ext cx="3361551" cy="38797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矩形 28"/>
            <p:cNvSpPr>
              <a:spLocks noChangeArrowheads="1"/>
            </p:cNvSpPr>
            <p:nvPr/>
          </p:nvSpPr>
          <p:spPr bwMode="auto">
            <a:xfrm>
              <a:off x="4276868" y="1898733"/>
              <a:ext cx="2702886" cy="1288966"/>
            </a:xfrm>
            <a:prstGeom prst="rect">
              <a:avLst/>
            </a:prstGeom>
            <a:noFill/>
            <a:ln w="38100">
              <a:solidFill>
                <a:srgbClr val="C00000"/>
              </a:solidFill>
              <a:prstDash val="dash"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rgbClr val="0000CC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文物小卡片</a:t>
              </a:r>
              <a:r>
                <a:rPr lang="en-US" altLang="zh-CN" sz="2800" b="1" dirty="0" smtClean="0">
                  <a:solidFill>
                    <a:srgbClr val="0000CC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1</a:t>
              </a:r>
              <a:endParaRPr lang="en-US" altLang="zh-CN" sz="2800" b="1" dirty="0" smtClean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algn="ctr"/>
              <a:r>
                <a:rPr lang="zh-CN" altLang="en-US" sz="24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梁朝</a:t>
              </a:r>
              <a:r>
                <a:rPr lang="en-US" altLang="zh-CN" sz="24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《</a:t>
              </a:r>
              <a:r>
                <a:rPr lang="zh-CN" altLang="en-US" sz="2400" b="1" dirty="0" smtClean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职贡</a:t>
              </a:r>
              <a:r>
                <a:rPr lang="zh-CN" altLang="en-US" sz="24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图</a:t>
              </a:r>
              <a:r>
                <a:rPr lang="en-US" altLang="zh-CN" sz="24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》</a:t>
              </a:r>
              <a:r>
                <a:rPr lang="zh-CN" altLang="en-US" sz="24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endPara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algn="ctr"/>
              <a:r>
                <a:rPr lang="zh-CN" altLang="en-US" sz="24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现藏于国家博物馆</a:t>
              </a:r>
              <a:endPara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16" name="椭圆 15"/>
          <p:cNvSpPr>
            <a:spLocks noChangeArrowheads="1"/>
          </p:cNvSpPr>
          <p:nvPr/>
        </p:nvSpPr>
        <p:spPr bwMode="auto">
          <a:xfrm>
            <a:off x="6365620" y="173501"/>
            <a:ext cx="605642" cy="1689553"/>
          </a:xfrm>
          <a:prstGeom prst="ellipse">
            <a:avLst/>
          </a:prstGeom>
          <a:solidFill>
            <a:srgbClr val="FFFF00">
              <a:alpha val="0"/>
            </a:srgbClr>
          </a:solidFill>
          <a:ln w="57150">
            <a:solidFill>
              <a:srgbClr val="FFFF00"/>
            </a:solidFill>
            <a:round/>
          </a:ln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endParaRPr lang="zh-CN" altLang="en-US"/>
          </a:p>
        </p:txBody>
      </p:sp>
      <p:grpSp>
        <p:nvGrpSpPr>
          <p:cNvPr id="22" name="组合 21"/>
          <p:cNvGrpSpPr/>
          <p:nvPr/>
        </p:nvGrpSpPr>
        <p:grpSpPr>
          <a:xfrm>
            <a:off x="5172683" y="3990328"/>
            <a:ext cx="6788693" cy="2762339"/>
            <a:chOff x="5110075" y="3561850"/>
            <a:chExt cx="6443285" cy="3317959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36" b="12595"/>
            <a:stretch>
              <a:fillRect/>
            </a:stretch>
          </p:blipFill>
          <p:spPr>
            <a:xfrm>
              <a:off x="5110075" y="3561850"/>
              <a:ext cx="4097414" cy="331795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9" name="矩形 28"/>
            <p:cNvSpPr>
              <a:spLocks noChangeArrowheads="1"/>
            </p:cNvSpPr>
            <p:nvPr/>
          </p:nvSpPr>
          <p:spPr bwMode="auto">
            <a:xfrm>
              <a:off x="8987997" y="3953087"/>
              <a:ext cx="2565363" cy="1515701"/>
            </a:xfrm>
            <a:prstGeom prst="rect">
              <a:avLst/>
            </a:prstGeom>
            <a:noFill/>
            <a:ln w="38100">
              <a:solidFill>
                <a:srgbClr val="C00000"/>
              </a:solidFill>
              <a:prstDash val="dash"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rgbClr val="0000CC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文物小卡片</a:t>
              </a:r>
              <a:r>
                <a:rPr lang="en-US" altLang="zh-CN" sz="2800" b="1" dirty="0" smtClean="0">
                  <a:solidFill>
                    <a:srgbClr val="0000CC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2</a:t>
              </a:r>
              <a:endParaRPr lang="en-US" altLang="zh-CN" sz="2800" b="1" dirty="0" smtClean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algn="ctr"/>
              <a:r>
                <a:rPr lang="zh-CN" altLang="en-US" sz="24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东晋</a:t>
              </a:r>
              <a:r>
                <a:rPr lang="zh-CN" altLang="en-US" sz="2400" b="1" dirty="0" smtClean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玻璃</a:t>
              </a:r>
              <a:r>
                <a:rPr lang="zh-CN" altLang="en-US" sz="24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罐</a:t>
              </a:r>
              <a:endPara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algn="ctr"/>
              <a:r>
                <a:rPr lang="zh-CN" altLang="en-US" sz="24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现藏于南京博物院</a:t>
              </a:r>
              <a:endPara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9467" b="94675" l="9677" r="897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70" y="6009717"/>
            <a:ext cx="792480" cy="720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减号 24"/>
          <p:cNvSpPr/>
          <p:nvPr/>
        </p:nvSpPr>
        <p:spPr>
          <a:xfrm>
            <a:off x="362678" y="2817125"/>
            <a:ext cx="3023749" cy="188223"/>
          </a:xfrm>
          <a:prstGeom prst="mathMinus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减号 25"/>
          <p:cNvSpPr/>
          <p:nvPr/>
        </p:nvSpPr>
        <p:spPr>
          <a:xfrm>
            <a:off x="3017883" y="1674831"/>
            <a:ext cx="2599146" cy="188223"/>
          </a:xfrm>
          <a:prstGeom prst="mathMinus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减号 26"/>
          <p:cNvSpPr/>
          <p:nvPr/>
        </p:nvSpPr>
        <p:spPr>
          <a:xfrm>
            <a:off x="2746718" y="2020648"/>
            <a:ext cx="3023856" cy="188223"/>
          </a:xfrm>
          <a:prstGeom prst="mathMinus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减号 27"/>
          <p:cNvSpPr/>
          <p:nvPr/>
        </p:nvSpPr>
        <p:spPr>
          <a:xfrm>
            <a:off x="147570" y="2460865"/>
            <a:ext cx="2599147" cy="188223"/>
          </a:xfrm>
          <a:prstGeom prst="mathMinus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08220" y="302435"/>
            <a:ext cx="4300700" cy="5650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</a:t>
            </a:r>
            <a:r>
              <a:rPr lang="zh-CN" altLang="en-US" sz="28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三、江南的开发</a:t>
            </a:r>
            <a:endParaRPr lang="zh-CN" altLang="en-US" sz="2800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16" grpId="0" bldLvl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4881245" y="302360"/>
            <a:ext cx="6501130" cy="667385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结合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材料</a:t>
            </a:r>
            <a:r>
              <a:rPr lang="zh-CN" altLang="en-US" sz="2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24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小组讨论</a:t>
            </a:r>
            <a:r>
              <a:rPr lang="zh-CN" altLang="en-US" sz="2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江南地区得到开发的原因</a:t>
            </a:r>
            <a:endParaRPr lang="zh-CN" altLang="en-US" sz="2400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33"/>
          <p:cNvSpPr>
            <a:spLocks noChangeArrowheads="1"/>
          </p:cNvSpPr>
          <p:nvPr/>
        </p:nvSpPr>
        <p:spPr bwMode="auto">
          <a:xfrm>
            <a:off x="4996180" y="969745"/>
            <a:ext cx="6807835" cy="2308324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  <a:miter lim="800000"/>
          </a:ln>
        </p:spPr>
        <p:txBody>
          <a:bodyPr wrap="square">
            <a:spAutoFit/>
          </a:bodyPr>
          <a:lstStyle/>
          <a:p>
            <a:pPr fontAlgn="auto"/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材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料二   </a:t>
            </a:r>
            <a:r>
              <a:rPr lang="zh-CN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《齐民要术》记载，当时中原</a:t>
            </a:r>
            <a:r>
              <a:rPr lang="zh-CN" altLang="zh-CN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农业生产工具</a:t>
            </a:r>
            <a:r>
              <a:rPr lang="zh-CN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不下</a:t>
            </a:r>
            <a:r>
              <a: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30</a:t>
            </a:r>
            <a:r>
              <a:rPr lang="zh-CN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种，随着北方人民的大量南徙，可以断言，必然会把生产工具携带而来。适合南方的，可能有所推广；不适合的，则会</a:t>
            </a:r>
            <a:r>
              <a:rPr lang="zh-CN" altLang="zh-CN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不断</a:t>
            </a:r>
            <a:r>
              <a:rPr lang="zh-CN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地</a:t>
            </a:r>
            <a:r>
              <a:rPr lang="zh-CN" altLang="zh-CN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改进</a:t>
            </a:r>
            <a:r>
              <a:rPr lang="zh-CN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，在南北生产工具中</a:t>
            </a:r>
            <a:r>
              <a:rPr lang="zh-CN" altLang="zh-CN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择善而用</a:t>
            </a:r>
            <a:r>
              <a:rPr lang="zh-CN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zh-CN" altLang="zh-CN" sz="24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fontAlgn="auto"/>
            <a:r>
              <a: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     </a:t>
            </a:r>
            <a:r>
              <a:rPr lang="zh-CN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——许辉、蒋福亚主编《六朝经济史》</a:t>
            </a:r>
            <a:endParaRPr lang="zh-CN" altLang="zh-CN" sz="24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96850" y="2615534"/>
            <a:ext cx="4684395" cy="4059540"/>
            <a:chOff x="970" y="1583"/>
            <a:chExt cx="7377" cy="8402"/>
          </a:xfrm>
        </p:grpSpPr>
        <p:pic>
          <p:nvPicPr>
            <p:cNvPr id="4" name="图片 2" descr="图片包含 文字, 地图&#10;&#10;已生成极高可信度的说明"/>
            <p:cNvPicPr>
              <a:picLocks noChangeAspect="1" noChangeArrowheads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1336" y="1583"/>
              <a:ext cx="6633" cy="75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矩形 28"/>
            <p:cNvSpPr>
              <a:spLocks noChangeArrowheads="1"/>
            </p:cNvSpPr>
            <p:nvPr/>
          </p:nvSpPr>
          <p:spPr bwMode="auto">
            <a:xfrm>
              <a:off x="970" y="8267"/>
              <a:ext cx="7377" cy="17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 smtClean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材料一  西晋末年至南朝时期</a:t>
              </a:r>
              <a:endParaRPr lang="en-US" altLang="zh-CN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algn="ctr"/>
              <a:r>
                <a:rPr lang="zh-CN" altLang="en-US" sz="2400" b="1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北方人口</a:t>
              </a:r>
              <a:r>
                <a:rPr lang="zh-CN" altLang="en-US" sz="2400" b="1" dirty="0" smtClean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迁徙示意图</a:t>
              </a:r>
              <a:endParaRPr lang="zh-CN" altLang="en-US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631452" y="1137285"/>
            <a:ext cx="2974340" cy="52197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rgbClr val="0000FF"/>
                </a:solidFill>
                <a:latin typeface="微软雅黑" panose="020B0503020204020204" pitchFamily="34" charset="-122"/>
              </a:rPr>
              <a:t>▲  </a:t>
            </a:r>
            <a:r>
              <a:rPr lang="zh-CN" altLang="en-US" sz="28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北方人的南迁</a:t>
            </a:r>
            <a:endParaRPr lang="zh-CN" altLang="en-US" sz="2800" b="1" dirty="0" smtClean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4"/>
          <p:cNvSpPr txBox="1">
            <a:spLocks noChangeArrowheads="1"/>
          </p:cNvSpPr>
          <p:nvPr/>
        </p:nvSpPr>
        <p:spPr bwMode="auto">
          <a:xfrm>
            <a:off x="631452" y="2185731"/>
            <a:ext cx="3950335" cy="60928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2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</a:rPr>
              <a:t>带来生产工具和技术</a:t>
            </a:r>
            <a:endParaRPr lang="zh-CN" altLang="en-US" sz="2800" b="1" dirty="0">
              <a:solidFill>
                <a:srgbClr val="0000CC"/>
              </a:solidFill>
              <a:latin typeface="微软雅黑" panose="020B0503020204020204" pitchFamily="34" charset="-122"/>
            </a:endParaRPr>
          </a:p>
        </p:txBody>
      </p:sp>
      <p:sp>
        <p:nvSpPr>
          <p:cNvPr id="17" name="文本框 4"/>
          <p:cNvSpPr txBox="1">
            <a:spLocks noChangeArrowheads="1"/>
          </p:cNvSpPr>
          <p:nvPr/>
        </p:nvSpPr>
        <p:spPr bwMode="auto">
          <a:xfrm>
            <a:off x="608529" y="2795016"/>
            <a:ext cx="3188335" cy="52197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rgbClr val="0000FF"/>
                </a:solidFill>
                <a:latin typeface="微软雅黑" panose="020B0503020204020204" pitchFamily="34" charset="-122"/>
              </a:rPr>
              <a:t>▲  </a:t>
            </a:r>
            <a:r>
              <a:rPr lang="zh-CN" altLang="zh-CN" sz="28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南方社会安定</a:t>
            </a:r>
            <a:endParaRPr lang="zh-CN" altLang="zh-CN" sz="2800" b="1" dirty="0" smtClean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9"/>
          <p:cNvSpPr txBox="1">
            <a:spLocks noChangeArrowheads="1"/>
          </p:cNvSpPr>
          <p:nvPr/>
        </p:nvSpPr>
        <p:spPr bwMode="auto">
          <a:xfrm>
            <a:off x="4996180" y="3278069"/>
            <a:ext cx="6849110" cy="83099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sysDash"/>
            <a:miter lim="800000"/>
          </a:ln>
        </p:spPr>
        <p:txBody>
          <a:bodyPr wrap="square">
            <a:spAutoFit/>
          </a:bodyPr>
          <a:lstStyle/>
          <a:p>
            <a:pPr fontAlgn="auto"/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材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料三    </a:t>
            </a:r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天下无事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，时和年丰，</a:t>
            </a:r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百姓乐业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，谷帛殷阜，几乎家给人足矣。</a:t>
            </a:r>
            <a:r>
              <a:rPr lang="zh-CN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——《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晋书</a:t>
            </a:r>
            <a:r>
              <a: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·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食货志</a:t>
            </a:r>
            <a:r>
              <a:rPr lang="zh-CN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》</a:t>
            </a:r>
            <a:endParaRPr lang="zh-CN" altLang="zh-CN" sz="2400" b="1" dirty="0" smtClean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9" name="文本框 4"/>
          <p:cNvSpPr txBox="1">
            <a:spLocks noChangeArrowheads="1"/>
          </p:cNvSpPr>
          <p:nvPr/>
        </p:nvSpPr>
        <p:spPr bwMode="auto">
          <a:xfrm>
            <a:off x="612104" y="3316986"/>
            <a:ext cx="3188970" cy="52197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800" b="1" dirty="0" smtClean="0">
                <a:solidFill>
                  <a:srgbClr val="0000FF"/>
                </a:solidFill>
                <a:latin typeface="微软雅黑" panose="020B0503020204020204" pitchFamily="34" charset="-122"/>
              </a:rPr>
              <a:t>▲  </a:t>
            </a:r>
            <a:r>
              <a:rPr lang="zh-CN" altLang="zh-CN" sz="28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自然条件优越</a:t>
            </a:r>
            <a:endParaRPr lang="zh-CN" altLang="zh-CN" sz="2800" b="1" dirty="0" smtClean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08220" y="302435"/>
            <a:ext cx="4300700" cy="5650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</a:t>
            </a:r>
            <a:r>
              <a:rPr lang="zh-CN" altLang="en-US" sz="28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三、江南的开发</a:t>
            </a:r>
            <a:endParaRPr lang="zh-CN" altLang="en-US" sz="2800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9"/>
          <p:cNvSpPr txBox="1">
            <a:spLocks noChangeArrowheads="1"/>
          </p:cNvSpPr>
          <p:nvPr/>
        </p:nvSpPr>
        <p:spPr bwMode="auto">
          <a:xfrm>
            <a:off x="4996180" y="4366750"/>
            <a:ext cx="6849110" cy="2308324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sysDash"/>
            <a:miter lim="800000"/>
          </a:ln>
        </p:spPr>
        <p:txBody>
          <a:bodyPr wrap="square">
            <a:spAutoFit/>
          </a:bodyPr>
          <a:lstStyle/>
          <a:p>
            <a:pPr fontAlgn="auto"/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材料四   这个地区古代森林、沼泽广泛分布</a:t>
            </a:r>
            <a:r>
              <a: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, 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正如</a:t>
            </a:r>
            <a:r>
              <a: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《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禹贡</a:t>
            </a:r>
            <a:r>
              <a: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》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所记古扬州之地</a:t>
            </a:r>
            <a:r>
              <a: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: “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厥草惟夭</a:t>
            </a:r>
            <a:r>
              <a: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,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厥木维乔</a:t>
            </a:r>
            <a:r>
              <a: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,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厥土惟涂泥。”</a:t>
            </a:r>
            <a:r>
              <a: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(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这里的草很茂盛，这里的树很高大。这里的土是潮湿的泥。</a:t>
            </a:r>
            <a:r>
              <a: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) 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具备了农业发展的良好条件。</a:t>
            </a:r>
            <a:endParaRPr lang="en-US" altLang="zh-CN" sz="2400" b="1" dirty="0" smtClean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fontAlgn="auto"/>
            <a:r>
              <a: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    ——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罗宗真</a:t>
            </a:r>
            <a:r>
              <a: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《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六朝时期的江南农业经济</a:t>
            </a:r>
            <a:r>
              <a: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》</a:t>
            </a:r>
            <a:endParaRPr lang="en-US" altLang="zh-CN" sz="2400" b="1" dirty="0" smtClean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4" name="文本框 4"/>
          <p:cNvSpPr txBox="1">
            <a:spLocks noChangeArrowheads="1"/>
          </p:cNvSpPr>
          <p:nvPr/>
        </p:nvSpPr>
        <p:spPr bwMode="auto">
          <a:xfrm>
            <a:off x="631452" y="1659255"/>
            <a:ext cx="3592195" cy="73723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</a:rPr>
              <a:t>带来充足的劳动力</a:t>
            </a:r>
            <a:endParaRPr lang="zh-CN" altLang="en-US" sz="2800" b="1" dirty="0">
              <a:solidFill>
                <a:srgbClr val="0000CC"/>
              </a:solidFill>
              <a:latin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6" grpId="0" animBg="1"/>
      <p:bldP spid="17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683467" y="49353"/>
            <a:ext cx="2938780" cy="9220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牛刀小试</a:t>
            </a:r>
            <a:endParaRPr lang="zh-CN" alt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2740" y="672465"/>
            <a:ext cx="11748135" cy="6185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三国两晋南北朝时期，江南地区经济得以迅速发展的原因是（   ）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①南方的工具比北方先进              ②北方农民南迁，带来先进生产技术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③南方战乱较少，社会秩序比较安定    ④南方自然条件优越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．①②③④       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B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．①②③     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C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．②③④     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D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．②③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 南京被称为“六朝古都”，因为它曾做过六个朝代的都城，下列以它为都城的六个朝代的排列顺序正确的是  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①东吴   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②宋   ③齐   ④梁   ⑤陈    ⑥东晋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3.</a:t>
            </a:r>
            <a:r>
              <a:rPr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李白的诗句“三川北虏乱如麻，四海南奔似永嘉”，反映西晋都城洛阳被攻破时，中原人民纷纷南迁的境况。他的积极影响是 </a:t>
            </a:r>
            <a:endParaRPr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A．加剧了南方的混乱局面  B．使南北人口结构基本平衡 </a:t>
            </a:r>
            <a:endParaRPr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C．北方人口急剧减少      D．促进了经济重心的南移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058596" y="558835"/>
            <a:ext cx="528955" cy="9220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C</a:t>
            </a:r>
            <a:endParaRPr lang="zh-CN" alt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855548" y="3411615"/>
            <a:ext cx="3246120" cy="70675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①⑥②③④⑤</a:t>
            </a:r>
            <a:endParaRPr lang="zh-CN" alt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155933" y="4974645"/>
            <a:ext cx="528955" cy="9220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D</a:t>
            </a:r>
            <a:endParaRPr lang="zh-CN" alt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992020" y="311608"/>
            <a:ext cx="7761605" cy="9220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结合所学知识，完成填空</a:t>
            </a:r>
            <a:endParaRPr lang="zh-CN" alt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31523"/>
          <a:stretch>
            <a:fillRect/>
          </a:stretch>
        </p:blipFill>
        <p:spPr>
          <a:xfrm>
            <a:off x="1242695" y="2044065"/>
            <a:ext cx="10241280" cy="3282950"/>
          </a:xfrm>
          <a:prstGeom prst="rect">
            <a:avLst/>
          </a:prstGeom>
        </p:spPr>
      </p:pic>
      <p:sp>
        <p:nvSpPr>
          <p:cNvPr id="16" name="对话气泡: 椭圆形 1"/>
          <p:cNvSpPr/>
          <p:nvPr/>
        </p:nvSpPr>
        <p:spPr bwMode="auto">
          <a:xfrm>
            <a:off x="691792" y="2336447"/>
            <a:ext cx="1213315" cy="831808"/>
          </a:xfrm>
          <a:prstGeom prst="wedgeEllipseCallout">
            <a:avLst>
              <a:gd name="adj1" fmla="val 77362"/>
              <a:gd name="adj2" fmla="val -22246"/>
            </a:avLst>
          </a:prstGeom>
          <a:solidFill>
            <a:schemeClr val="bg1"/>
          </a:solidFill>
          <a:ln w="38100" cap="flat" cmpd="sng" algn="ctr">
            <a:solidFill>
              <a:srgbClr val="FF0000"/>
            </a:solidFill>
            <a:prstDash val="solid"/>
          </a:ln>
          <a:effectLst>
            <a:softEdge rad="0"/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zh-CN" altLang="en-US" sz="2400" kern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赤壁之战</a:t>
            </a:r>
            <a:endParaRPr lang="zh-CN" altLang="en-US" sz="2400" kern="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513455" y="2199005"/>
            <a:ext cx="5384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②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对话气泡: 椭圆形 1"/>
          <p:cNvSpPr/>
          <p:nvPr/>
        </p:nvSpPr>
        <p:spPr bwMode="auto">
          <a:xfrm>
            <a:off x="3894097" y="1047397"/>
            <a:ext cx="1213315" cy="831808"/>
          </a:xfrm>
          <a:prstGeom prst="wedgeEllipseCallout">
            <a:avLst>
              <a:gd name="adj1" fmla="val -56407"/>
              <a:gd name="adj2" fmla="val 90049"/>
            </a:avLst>
          </a:prstGeom>
          <a:solidFill>
            <a:schemeClr val="bg1"/>
          </a:solidFill>
          <a:ln w="38100" cap="flat" cmpd="sng" algn="ctr">
            <a:solidFill>
              <a:srgbClr val="FF0000"/>
            </a:solidFill>
            <a:prstDash val="solid"/>
          </a:ln>
          <a:effectLst>
            <a:softEdge rad="0"/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zh-CN" altLang="en-US" sz="2400" kern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魏</a:t>
            </a:r>
            <a:endParaRPr lang="zh-CN" altLang="en-US" sz="2400" kern="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240655" y="3168015"/>
            <a:ext cx="544830" cy="52197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③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161530" y="3787775"/>
            <a:ext cx="427355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④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对话气泡: 椭圆形 1"/>
          <p:cNvSpPr/>
          <p:nvPr/>
        </p:nvSpPr>
        <p:spPr bwMode="auto">
          <a:xfrm>
            <a:off x="6429017" y="5327297"/>
            <a:ext cx="1213315" cy="831808"/>
          </a:xfrm>
          <a:prstGeom prst="wedgeEllipseCallout">
            <a:avLst>
              <a:gd name="adj1" fmla="val -63630"/>
              <a:gd name="adj2" fmla="val -103624"/>
            </a:avLst>
          </a:prstGeom>
          <a:solidFill>
            <a:schemeClr val="bg1"/>
          </a:solidFill>
          <a:ln w="38100" cap="flat" cmpd="sng" algn="ctr">
            <a:solidFill>
              <a:srgbClr val="FF0000"/>
            </a:solidFill>
            <a:prstDash val="solid"/>
          </a:ln>
          <a:effectLst>
            <a:softEdge rad="0"/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zh-CN" altLang="en-US" sz="2400" kern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经济重心</a:t>
            </a:r>
            <a:endParaRPr lang="zh-CN" altLang="en-US" sz="2400" kern="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017260" y="4533900"/>
            <a:ext cx="411480" cy="368300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t">
            <a:spAutoFit/>
          </a:bodyPr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⑤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对话气泡: 椭圆形 1"/>
          <p:cNvSpPr/>
          <p:nvPr/>
        </p:nvSpPr>
        <p:spPr bwMode="auto">
          <a:xfrm>
            <a:off x="4051935" y="3479800"/>
            <a:ext cx="1202690" cy="504825"/>
          </a:xfrm>
          <a:prstGeom prst="wedgeEllipseCallout">
            <a:avLst>
              <a:gd name="adj1" fmla="val 61034"/>
              <a:gd name="adj2" fmla="val -47610"/>
            </a:avLst>
          </a:prstGeom>
          <a:solidFill>
            <a:schemeClr val="bg1"/>
          </a:solidFill>
          <a:ln w="38100" cap="flat" cmpd="sng" algn="ctr">
            <a:solidFill>
              <a:srgbClr val="FF0000"/>
            </a:solidFill>
            <a:prstDash val="solid"/>
          </a:ln>
          <a:effectLst>
            <a:softEdge rad="0"/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zh-CN" altLang="en-US" sz="2400" kern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东晋</a:t>
            </a:r>
            <a:endParaRPr lang="zh-CN" altLang="en-US" sz="2400" kern="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对话气泡: 椭圆形 1"/>
          <p:cNvSpPr/>
          <p:nvPr/>
        </p:nvSpPr>
        <p:spPr bwMode="auto">
          <a:xfrm>
            <a:off x="7493635" y="2971800"/>
            <a:ext cx="1213485" cy="621030"/>
          </a:xfrm>
          <a:prstGeom prst="wedgeEllipseCallout">
            <a:avLst>
              <a:gd name="adj1" fmla="val -49656"/>
              <a:gd name="adj2" fmla="val 108294"/>
            </a:avLst>
          </a:prstGeom>
          <a:solidFill>
            <a:schemeClr val="bg1"/>
          </a:solidFill>
          <a:ln w="38100" cap="flat" cmpd="sng" algn="ctr">
            <a:solidFill>
              <a:srgbClr val="FF0000"/>
            </a:solidFill>
            <a:prstDash val="solid"/>
          </a:ln>
          <a:effectLst>
            <a:softEdge rad="0"/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zh-CN" altLang="en-US" sz="2400" kern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北方</a:t>
            </a:r>
            <a:endParaRPr lang="zh-CN" altLang="en-US" sz="2400" kern="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6" grpId="0" bldLvl="0" animBg="1"/>
      <p:bldP spid="9" grpId="0" bldLvl="0" animBg="1"/>
      <p:bldP spid="11" grpId="0" bldLvl="0" animBg="1"/>
      <p:bldP spid="12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"/>
          <p:cNvSpPr txBox="1">
            <a:spLocks noChangeArrowheads="1"/>
          </p:cNvSpPr>
          <p:nvPr/>
        </p:nvSpPr>
        <p:spPr bwMode="auto">
          <a:xfrm>
            <a:off x="2132965" y="2818765"/>
            <a:ext cx="8931275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44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44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18</a:t>
            </a:r>
            <a:r>
              <a:rPr lang="zh-CN" altLang="en-US" sz="44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东晋南朝时期</a:t>
            </a:r>
            <a:endParaRPr lang="en-US" altLang="zh-CN" sz="4400" b="1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zh-CN" altLang="en-US" sz="44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江南地区的开发</a:t>
            </a:r>
            <a:endParaRPr lang="zh-CN" altLang="en-US" sz="4400" b="1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endParaRPr lang="zh-CN" altLang="en-US" sz="4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zh-CN" altLang="en-US" sz="4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</a:t>
            </a:r>
            <a:endParaRPr lang="zh-CN" altLang="en-US" sz="4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zh-CN" altLang="en-US" sz="4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  </a:t>
            </a:r>
            <a:endParaRPr lang="zh-CN" altLang="en-US" sz="32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98271" y="343222"/>
            <a:ext cx="7597422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b="1" dirty="0" smtClean="0"/>
              <a:t>第四单元  三国两晋南北朝时期：政权分立与民族交融</a:t>
            </a:r>
            <a:endParaRPr lang="zh-CN" altLang="en-US" sz="2200" b="1" dirty="0"/>
          </a:p>
        </p:txBody>
      </p:sp>
    </p:spTree>
  </p:cSld>
  <p:clrMapOvr>
    <a:masterClrMapping/>
  </p:clrMapOvr>
  <p:transition spd="slow" advTm="3000">
    <p:blinds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9264"/>
            <a:ext cx="12206919" cy="684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矩形 3"/>
          <p:cNvSpPr/>
          <p:nvPr/>
        </p:nvSpPr>
        <p:spPr>
          <a:xfrm>
            <a:off x="220293" y="102637"/>
            <a:ext cx="11763858" cy="6634065"/>
          </a:xfrm>
          <a:prstGeom prst="rect">
            <a:avLst/>
          </a:prstGeom>
          <a:noFill/>
          <a:ln w="22225">
            <a:solidFill>
              <a:schemeClr val="tx1">
                <a:lumMod val="65000"/>
                <a:lumOff val="35000"/>
                <a:alpha val="7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130025" y="506747"/>
            <a:ext cx="17383525" cy="2562214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9522069" y="2752756"/>
            <a:ext cx="2418891" cy="135248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586854" y="3735946"/>
            <a:ext cx="11068333" cy="27003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9574786" y="2675718"/>
            <a:ext cx="2313455" cy="13692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r"/>
            <a:r>
              <a:rPr lang="zh-CN" altLang="en-US" sz="8300" b="1" dirty="0">
                <a:solidFill>
                  <a:srgbClr val="C48657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目录</a:t>
            </a:r>
            <a:endParaRPr lang="zh-CN" altLang="en-US" sz="8300" b="1" dirty="0">
              <a:solidFill>
                <a:srgbClr val="C48657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04387" y="3850923"/>
            <a:ext cx="103843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 smtClean="0">
                <a:solidFill>
                  <a:schemeClr val="bg2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晋家南渡日，此地旧长安</a:t>
            </a:r>
            <a:r>
              <a:rPr lang="en-US" altLang="zh-CN" sz="3600" b="1" dirty="0" smtClean="0">
                <a:solidFill>
                  <a:schemeClr val="bg2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3600" b="1" dirty="0" smtClean="0">
                <a:solidFill>
                  <a:schemeClr val="bg2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东晋的兴亡</a:t>
            </a:r>
            <a:endParaRPr lang="en-US" altLang="zh-CN" sz="3600" b="1" dirty="0">
              <a:solidFill>
                <a:schemeClr val="bg2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 smtClean="0">
                <a:solidFill>
                  <a:schemeClr val="bg2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六代兴亡国，三杯为尔歌</a:t>
            </a:r>
            <a:r>
              <a:rPr lang="en-US" altLang="zh-CN" sz="3600" b="1" dirty="0" smtClean="0">
                <a:solidFill>
                  <a:schemeClr val="bg2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3600" b="1" dirty="0" smtClean="0">
                <a:solidFill>
                  <a:schemeClr val="bg2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南朝的政治</a:t>
            </a:r>
            <a:endParaRPr lang="en-US" altLang="zh-CN" sz="3600" b="1" dirty="0">
              <a:solidFill>
                <a:schemeClr val="bg2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 smtClean="0">
                <a:solidFill>
                  <a:schemeClr val="bg2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一畦春韭绿，十里稻花香</a:t>
            </a:r>
            <a:r>
              <a:rPr lang="en-US" altLang="zh-CN" sz="3600" b="1" dirty="0" smtClean="0">
                <a:solidFill>
                  <a:schemeClr val="bg2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3600" b="1" dirty="0" smtClean="0">
                <a:solidFill>
                  <a:schemeClr val="bg2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江南的开发</a:t>
            </a:r>
            <a:endParaRPr lang="zh-CN" altLang="en-US" b="1" dirty="0">
              <a:solidFill>
                <a:schemeClr val="bg2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718" y="4057847"/>
            <a:ext cx="540060" cy="5534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2718" y="5697117"/>
            <a:ext cx="540060" cy="55342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2718" y="4874057"/>
            <a:ext cx="540060" cy="5534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Singl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9264"/>
            <a:ext cx="12206919" cy="684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46" y="572775"/>
            <a:ext cx="11754107" cy="5712447"/>
          </a:xfrm>
          <a:prstGeom prst="rect">
            <a:avLst/>
          </a:prstGeom>
        </p:spPr>
      </p:pic>
      <p:pic>
        <p:nvPicPr>
          <p:cNvPr id="5" name="图片占位符 10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89681" y="638635"/>
            <a:ext cx="5580537" cy="558072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01145" y="998730"/>
            <a:ext cx="1493208" cy="1530170"/>
          </a:xfrm>
          <a:prstGeom prst="rect">
            <a:avLst/>
          </a:prstGeom>
        </p:spPr>
      </p:pic>
      <p:pic>
        <p:nvPicPr>
          <p:cNvPr id="7" name="图片 6" descr="16178021048960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00" y="3006571"/>
            <a:ext cx="6934200" cy="2533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右箭头 17"/>
          <p:cNvSpPr/>
          <p:nvPr/>
        </p:nvSpPr>
        <p:spPr>
          <a:xfrm>
            <a:off x="6129778" y="658586"/>
            <a:ext cx="671803" cy="4094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圆角矩形 27"/>
          <p:cNvSpPr/>
          <p:nvPr/>
        </p:nvSpPr>
        <p:spPr>
          <a:xfrm>
            <a:off x="6801581" y="563909"/>
            <a:ext cx="1236137" cy="59877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b="1" dirty="0" smtClean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西晋</a:t>
            </a:r>
            <a:endParaRPr lang="zh-CN" altLang="en-US" sz="2800" b="1" dirty="0">
              <a:solidFill>
                <a:srgbClr val="0000CC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56109" y="1623695"/>
            <a:ext cx="5183588" cy="3923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右大括号 31"/>
          <p:cNvSpPr/>
          <p:nvPr/>
        </p:nvSpPr>
        <p:spPr bwMode="auto">
          <a:xfrm rot="10800000">
            <a:off x="8109743" y="441533"/>
            <a:ext cx="348615" cy="802005"/>
          </a:xfrm>
          <a:prstGeom prst="rightBrace">
            <a:avLst>
              <a:gd name="adj1" fmla="val 0"/>
              <a:gd name="adj2" fmla="val 52211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CN" altLang="en-US"/>
          </a:p>
        </p:txBody>
      </p:sp>
      <p:sp>
        <p:nvSpPr>
          <p:cNvPr id="33" name="圆角矩形 32"/>
          <p:cNvSpPr/>
          <p:nvPr/>
        </p:nvSpPr>
        <p:spPr>
          <a:xfrm>
            <a:off x="8458358" y="996111"/>
            <a:ext cx="1319910" cy="49485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b="1" dirty="0" smtClean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东晋</a:t>
            </a:r>
            <a:endParaRPr lang="zh-CN" altLang="en-US" sz="2800" b="1" dirty="0">
              <a:solidFill>
                <a:srgbClr val="0000CC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4" name="圆角矩形 33"/>
          <p:cNvSpPr/>
          <p:nvPr/>
        </p:nvSpPr>
        <p:spPr>
          <a:xfrm>
            <a:off x="8458358" y="274591"/>
            <a:ext cx="1343464" cy="50751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b="1" dirty="0" smtClean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十六国</a:t>
            </a:r>
            <a:endParaRPr lang="zh-CN" altLang="en-US" sz="2800" b="1" dirty="0">
              <a:solidFill>
                <a:srgbClr val="0000CC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67190" y="1623695"/>
            <a:ext cx="5183588" cy="3923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8" name="组合 37"/>
          <p:cNvGrpSpPr/>
          <p:nvPr/>
        </p:nvGrpSpPr>
        <p:grpSpPr>
          <a:xfrm>
            <a:off x="1024345" y="2168525"/>
            <a:ext cx="4096528" cy="2677656"/>
            <a:chOff x="2268538" y="188913"/>
            <a:chExt cx="4727740" cy="2677656"/>
          </a:xfrm>
        </p:grpSpPr>
        <p:sp>
          <p:nvSpPr>
            <p:cNvPr id="39" name="TextBox 1"/>
            <p:cNvSpPr txBox="1"/>
            <p:nvPr/>
          </p:nvSpPr>
          <p:spPr>
            <a:xfrm>
              <a:off x="2268538" y="188913"/>
              <a:ext cx="4727575" cy="267765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dk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        东晋的建立</a:t>
              </a:r>
              <a:endPara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dk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时   </a:t>
              </a: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dk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间：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dk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建立者：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dk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都   城：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40" name="直接连接符 39"/>
            <p:cNvCxnSpPr/>
            <p:nvPr/>
          </p:nvCxnSpPr>
          <p:spPr>
            <a:xfrm>
              <a:off x="3635375" y="1436053"/>
              <a:ext cx="3240088" cy="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>
              <a:off x="3747851" y="2098607"/>
              <a:ext cx="3240087" cy="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>
              <a:off x="3756190" y="2687391"/>
              <a:ext cx="3240088" cy="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矩形 42"/>
          <p:cNvSpPr/>
          <p:nvPr/>
        </p:nvSpPr>
        <p:spPr>
          <a:xfrm>
            <a:off x="2552700" y="2825362"/>
            <a:ext cx="1195705" cy="73723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317</a:t>
            </a:r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zh-CN" altLang="en-US" sz="28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2552700" y="3415665"/>
            <a:ext cx="1261884" cy="662554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司马睿</a:t>
            </a:r>
            <a:endParaRPr lang="zh-CN" altLang="en-US" sz="28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2552700" y="4004449"/>
            <a:ext cx="2339102" cy="662554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建康（南京）</a:t>
            </a:r>
            <a:endParaRPr lang="zh-CN" altLang="en-US" sz="28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97180" y="345719"/>
            <a:ext cx="4300700" cy="5650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4"/>
          <p:cNvSpPr>
            <a:spLocks noChangeArrowheads="1"/>
          </p:cNvSpPr>
          <p:nvPr/>
        </p:nvSpPr>
        <p:spPr bwMode="auto">
          <a:xfrm>
            <a:off x="934720" y="205105"/>
            <a:ext cx="2813685" cy="662554"/>
          </a:xfrm>
          <a:prstGeom prst="rect">
            <a:avLst/>
          </a:prstGeom>
          <a:noFill/>
          <a:ln>
            <a:noFill/>
          </a:ln>
        </p:spPr>
        <p:txBody>
          <a:bodyPr wrap="square" anchor="ctr" anchorCtr="0">
            <a:sp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一、东晋的兴亡</a:t>
            </a:r>
            <a:endParaRPr lang="zh-CN" altLang="en-US" sz="28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292" y="205153"/>
            <a:ext cx="1253890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8835" y="1641475"/>
            <a:ext cx="6096000" cy="3905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8" grpId="0" bldLvl="0" animBg="1"/>
      <p:bldP spid="32" grpId="0" bldLvl="0" animBg="1"/>
      <p:bldP spid="33" grpId="0" bldLvl="0" animBg="1"/>
      <p:bldP spid="34" grpId="0" animBg="1"/>
      <p:bldP spid="43" grpId="0"/>
      <p:bldP spid="44" grpId="0"/>
      <p:bldP spid="45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/>
        </p:nvSpPr>
        <p:spPr>
          <a:xfrm>
            <a:off x="5243674" y="1799590"/>
            <a:ext cx="6660619" cy="4437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b="1" dirty="0">
                <a:solidFill>
                  <a:schemeClr val="bg1">
                    <a:lumMod val="9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东晋司马氏在政治上威望不高，整个朝廷都由士族大家把持。司马睿从东渡到登基，主要依赖了北方大族琅琊（今山东省临沂市）的王氏家族王导、王敦兄弟的大力支持。司马睿政治上依靠王导，军事上依靠王敦。王氏其他子弟也都得到不同程度重用，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3/4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朝野官员是王家人或与王家相关的人，王家南朝时出了八位皇后。司马睿举行即位大典时，居然邀请王导共坐御床。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5" name="图片 14"/>
          <p:cNvPicPr>
            <a:picLocks noChangeAspect="1" noChangeArrowheads="1"/>
          </p:cNvPicPr>
          <p:nvPr/>
        </p:nvPicPr>
        <p:blipFill>
          <a:blip r:embed="rId1"/>
          <a:srcRect l="9781" t="45601" r="9532" b="1289"/>
          <a:stretch>
            <a:fillRect/>
          </a:stretch>
        </p:blipFill>
        <p:spPr bwMode="auto">
          <a:xfrm>
            <a:off x="593502" y="2459616"/>
            <a:ext cx="3893908" cy="305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85" y="1110046"/>
            <a:ext cx="2251263" cy="1765474"/>
          </a:xfrm>
          <a:prstGeom prst="rect">
            <a:avLst/>
          </a:prstGeom>
        </p:spPr>
      </p:pic>
      <p:sp>
        <p:nvSpPr>
          <p:cNvPr id="57" name="矩形 28"/>
          <p:cNvSpPr>
            <a:spLocks noChangeArrowheads="1"/>
          </p:cNvSpPr>
          <p:nvPr/>
        </p:nvSpPr>
        <p:spPr bwMode="auto">
          <a:xfrm>
            <a:off x="703712" y="5549568"/>
            <a:ext cx="3673488" cy="892552"/>
          </a:xfrm>
          <a:prstGeom prst="rect">
            <a:avLst/>
          </a:prstGeom>
          <a:noFill/>
          <a:ln w="38100">
            <a:solidFill>
              <a:srgbClr val="FF505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王</a:t>
            </a:r>
            <a:r>
              <a:rPr lang="zh-CN" altLang="en-US" sz="28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</a:t>
            </a:r>
            <a:r>
              <a:rPr lang="zh-CN" altLang="en-US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马</a:t>
            </a:r>
            <a:r>
              <a:rPr lang="zh-CN" altLang="en-US" sz="28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共</a:t>
            </a:r>
            <a:r>
              <a:rPr lang="zh-CN" altLang="en-US" sz="28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天下</a:t>
            </a:r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endParaRPr lang="en-US" altLang="zh-CN" sz="2800" dirty="0" smtClean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/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——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房玄龄等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《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晋书 </a:t>
            </a:r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》</a:t>
            </a:r>
            <a:endParaRPr lang="en-US" altLang="zh-CN" sz="2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028" name="Picture 4" descr="https://timgsa.baidu.com/timg?image&amp;quality=80&amp;size=b9999_10000&amp;sec=1606734784287&amp;di=f74ba02cd19a05a2f917c711704f2e10&amp;imgtype=0&amp;src=http%3A%2F%2Fhbimg.b0.upaiyun.com%2Fd7db1e520e8464e46bc6041ef639f22d1d887bc663f2f-awS7kz_fw65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381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组合 16"/>
          <p:cNvGrpSpPr/>
          <p:nvPr/>
        </p:nvGrpSpPr>
        <p:grpSpPr>
          <a:xfrm>
            <a:off x="4978000" y="165517"/>
            <a:ext cx="4557884" cy="1089556"/>
            <a:chOff x="4978000" y="165517"/>
            <a:chExt cx="4557884" cy="1089556"/>
          </a:xfrm>
        </p:grpSpPr>
        <p:grpSp>
          <p:nvGrpSpPr>
            <p:cNvPr id="19" name="组合 28"/>
            <p:cNvGrpSpPr/>
            <p:nvPr/>
          </p:nvGrpSpPr>
          <p:grpSpPr>
            <a:xfrm>
              <a:off x="6134705" y="189267"/>
              <a:ext cx="3401179" cy="981853"/>
              <a:chOff x="6267190" y="274591"/>
              <a:chExt cx="3990048" cy="1216375"/>
            </a:xfrm>
          </p:grpSpPr>
          <p:sp>
            <p:nvSpPr>
              <p:cNvPr id="21" name="右箭头 20"/>
              <p:cNvSpPr/>
              <p:nvPr/>
            </p:nvSpPr>
            <p:spPr>
              <a:xfrm>
                <a:off x="6267190" y="684006"/>
                <a:ext cx="671803" cy="40941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圆角矩形 21"/>
              <p:cNvSpPr/>
              <p:nvPr/>
            </p:nvSpPr>
            <p:spPr>
              <a:xfrm>
                <a:off x="6992356" y="601631"/>
                <a:ext cx="1236137" cy="59877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800" b="1" dirty="0" smtClean="0">
                    <a:solidFill>
                      <a:srgbClr val="0000CC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西晋</a:t>
                </a:r>
                <a:endParaRPr lang="zh-CN" altLang="en-US" sz="2800" b="1" dirty="0">
                  <a:solidFill>
                    <a:srgbClr val="0000CC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23" name="右大括号 22"/>
              <p:cNvSpPr/>
              <p:nvPr/>
            </p:nvSpPr>
            <p:spPr bwMode="auto">
              <a:xfrm rot="10800000">
                <a:off x="8228493" y="504403"/>
                <a:ext cx="348615" cy="802005"/>
              </a:xfrm>
              <a:prstGeom prst="rightBrace">
                <a:avLst>
                  <a:gd name="adj1" fmla="val 0"/>
                  <a:gd name="adj2" fmla="val 52211"/>
                </a:avLst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zh-CN" altLang="en-US"/>
              </a:p>
            </p:txBody>
          </p:sp>
          <p:sp>
            <p:nvSpPr>
              <p:cNvPr id="24" name="圆角矩形 23"/>
              <p:cNvSpPr/>
              <p:nvPr/>
            </p:nvSpPr>
            <p:spPr>
              <a:xfrm>
                <a:off x="8577108" y="996113"/>
                <a:ext cx="1680130" cy="49485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zh-CN" altLang="en-US" sz="2800" b="1" dirty="0" smtClean="0">
                    <a:solidFill>
                      <a:srgbClr val="0000CC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 </a:t>
                </a:r>
                <a:r>
                  <a:rPr lang="zh-CN" altLang="en-US" sz="2800" b="1" dirty="0" smtClean="0">
                    <a:solidFill>
                      <a:srgbClr val="C0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东晋</a:t>
                </a:r>
                <a:endParaRPr lang="zh-CN" altLang="en-US" sz="2800" b="1" dirty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25" name="圆角矩形 24"/>
              <p:cNvSpPr/>
              <p:nvPr/>
            </p:nvSpPr>
            <p:spPr>
              <a:xfrm>
                <a:off x="8577108" y="274591"/>
                <a:ext cx="1680130" cy="50751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zh-CN" altLang="en-US" sz="2800" b="1" dirty="0" smtClean="0">
                    <a:solidFill>
                      <a:srgbClr val="0000CC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十六国</a:t>
                </a:r>
                <a:endParaRPr lang="zh-CN" altLang="en-US" sz="2800" b="1" dirty="0">
                  <a:solidFill>
                    <a:srgbClr val="0000CC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8000" y="165517"/>
              <a:ext cx="1131620" cy="10895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6" name="对话气泡: 椭圆形 1"/>
          <p:cNvSpPr/>
          <p:nvPr/>
        </p:nvSpPr>
        <p:spPr bwMode="auto">
          <a:xfrm>
            <a:off x="4217312" y="4552597"/>
            <a:ext cx="1213315" cy="831808"/>
          </a:xfrm>
          <a:prstGeom prst="wedgeEllipseCallout">
            <a:avLst>
              <a:gd name="adj1" fmla="val -85820"/>
              <a:gd name="adj2" fmla="val 88141"/>
            </a:avLst>
          </a:prstGeom>
          <a:solidFill>
            <a:schemeClr val="bg1"/>
          </a:solidFill>
          <a:ln w="38100" cap="flat" cmpd="sng" algn="ctr">
            <a:solidFill>
              <a:srgbClr val="FF0000"/>
            </a:solidFill>
            <a:prstDash val="solid"/>
          </a:ln>
          <a:effectLst>
            <a:softEdge rad="0"/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zh-CN" altLang="en-US" sz="2400" kern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门阀</a:t>
            </a:r>
            <a:r>
              <a:rPr lang="zh-CN" altLang="en-US" sz="2400" kern="0" dirty="0">
                <a:latin typeface="黑体" panose="02010609060101010101" pitchFamily="49" charset="-122"/>
                <a:ea typeface="黑体" panose="02010609060101010101" pitchFamily="49" charset="-122"/>
              </a:rPr>
              <a:t>政治</a:t>
            </a:r>
            <a:endParaRPr lang="zh-CN" altLang="en-US" sz="2400" kern="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对话气泡: 椭圆形 1"/>
          <p:cNvSpPr/>
          <p:nvPr/>
        </p:nvSpPr>
        <p:spPr bwMode="auto">
          <a:xfrm>
            <a:off x="4015105" y="1799590"/>
            <a:ext cx="1315720" cy="831850"/>
          </a:xfrm>
          <a:prstGeom prst="wedgeEllipseCallout">
            <a:avLst>
              <a:gd name="adj1" fmla="val -76544"/>
              <a:gd name="adj2" fmla="val 95496"/>
            </a:avLst>
          </a:prstGeom>
          <a:solidFill>
            <a:schemeClr val="bg1"/>
          </a:solidFill>
          <a:ln w="38100" cap="flat" cmpd="sng" algn="ctr">
            <a:solidFill>
              <a:srgbClr val="FF0000"/>
            </a:solidFill>
            <a:prstDash val="solid"/>
          </a:ln>
          <a:effectLst>
            <a:softEdge rad="0"/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zh-CN" altLang="en-US" sz="2400" kern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大贵族</a:t>
            </a:r>
            <a:endParaRPr lang="zh-CN" altLang="en-US" sz="2400" kern="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297180" y="345719"/>
            <a:ext cx="4300700" cy="5650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4"/>
          <p:cNvSpPr>
            <a:spLocks noChangeArrowheads="1"/>
          </p:cNvSpPr>
          <p:nvPr/>
        </p:nvSpPr>
        <p:spPr bwMode="auto">
          <a:xfrm>
            <a:off x="934720" y="205105"/>
            <a:ext cx="2813685" cy="662554"/>
          </a:xfrm>
          <a:prstGeom prst="rect">
            <a:avLst/>
          </a:prstGeom>
          <a:noFill/>
          <a:ln>
            <a:noFill/>
          </a:ln>
        </p:spPr>
        <p:txBody>
          <a:bodyPr wrap="square" anchor="ctr" anchorCtr="0">
            <a:sp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一、东晋的兴亡</a:t>
            </a:r>
            <a:endParaRPr lang="zh-CN" altLang="en-US" sz="28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1" animBg="1"/>
      <p:bldP spid="57" grpId="0" bldLvl="0" animBg="1"/>
      <p:bldP spid="16" grpId="0" bldLvl="0" animBg="1"/>
      <p:bldP spid="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20293" y="102637"/>
            <a:ext cx="11763858" cy="6634065"/>
          </a:xfrm>
          <a:prstGeom prst="rect">
            <a:avLst/>
          </a:prstGeom>
          <a:noFill/>
          <a:ln w="22225">
            <a:solidFill>
              <a:schemeClr val="tx1">
                <a:lumMod val="65000"/>
                <a:lumOff val="35000"/>
                <a:alpha val="7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824208" y="818710"/>
            <a:ext cx="10477745" cy="1743747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  <a:prstDash val="solid"/>
          </a:ln>
        </p:spPr>
        <p:txBody>
          <a:bodyPr wrap="square">
            <a:spAutoFit/>
          </a:bodyPr>
          <a:lstStyle/>
          <a:p>
            <a:pPr lvl="0" indent="457200"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（东晋时期）晋主虽有南面之尊，无总御之实，宰辅执政，政出多门，权去公家，遂成习俗。                </a:t>
            </a:r>
            <a:endParaRPr lang="zh-CN" altLang="en-US" sz="24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0" algn="r"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                </a:t>
            </a:r>
            <a:r>
              <a:rPr lang="en-US" altLang="zh-CN" sz="2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——《</a:t>
            </a:r>
            <a:r>
              <a:rPr lang="zh-CN" altLang="en-US" sz="2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晋书</a:t>
            </a:r>
            <a:r>
              <a:rPr lang="en-US" altLang="zh-CN" sz="2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2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卷</a:t>
            </a:r>
            <a:r>
              <a:rPr lang="en-US" altLang="zh-CN" sz="2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117&lt;</a:t>
            </a:r>
            <a:r>
              <a:rPr lang="zh-CN" altLang="en-US" sz="2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姚兴载记</a:t>
            </a:r>
            <a:r>
              <a:rPr lang="en-US" altLang="zh-CN" sz="2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&gt;》</a:t>
            </a:r>
            <a:endParaRPr lang="zh-CN" altLang="en-US" sz="20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24205" y="2723905"/>
            <a:ext cx="10477745" cy="185243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lvl="0" indent="457200"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（</a:t>
            </a:r>
            <a:r>
              <a: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东晋谢安）又于土山营墅，楼馆林竹甚盛，每携中外子侄往来游集，肴馔亦屡费百金。</a:t>
            </a:r>
            <a:endParaRPr lang="zh-CN" altLang="en-US" sz="24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0" indent="457200" algn="r"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                </a:t>
            </a:r>
            <a:r>
              <a:rPr lang="en-US" altLang="zh-CN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——《</a:t>
            </a:r>
            <a:r>
              <a: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晋书</a:t>
            </a:r>
            <a:r>
              <a:rPr lang="en-US" altLang="zh-CN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卷</a:t>
            </a:r>
            <a:r>
              <a:rPr lang="en-US" altLang="zh-CN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79&lt;</a:t>
            </a:r>
            <a:r>
              <a: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谢安传</a:t>
            </a:r>
            <a:r>
              <a:rPr lang="en-US" altLang="zh-CN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&gt;》</a:t>
            </a:r>
            <a:endParaRPr lang="zh-CN" altLang="en-US" sz="24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24206" y="4737784"/>
            <a:ext cx="10477745" cy="185243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lvl="0" indent="457200"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（</a:t>
            </a:r>
            <a:r>
              <a: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东晋时期）崔卢王谢子弟，生发（胎毛）未燥，已拜列候，身未离裙褓，业被冠戴。      </a:t>
            </a:r>
            <a:endParaRPr lang="zh-CN" altLang="en-US" sz="24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0" indent="457200" algn="r"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                     </a:t>
            </a:r>
            <a:r>
              <a:rPr lang="en-US" altLang="zh-CN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——《</a:t>
            </a:r>
            <a:r>
              <a: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鸿苞节录</a:t>
            </a:r>
            <a:r>
              <a:rPr lang="en-US" altLang="zh-CN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zh-CN" altLang="en-US" sz="24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330915" y="1493785"/>
            <a:ext cx="3449320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门阀士族把持朝政</a:t>
            </a:r>
            <a:endParaRPr lang="zh-CN" alt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875481" y="3443383"/>
            <a:ext cx="3449320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门阀士族经济富庶</a:t>
            </a:r>
            <a:endParaRPr lang="zh-CN" alt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170675" y="5409127"/>
            <a:ext cx="5137785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累世公卿拥有特权</a:t>
            </a:r>
            <a:endParaRPr lang="zh-CN" alt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20338" y="6042110"/>
            <a:ext cx="6353897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政权特点：①门阀士族与王权相互依存</a:t>
            </a:r>
            <a:endParaRPr lang="zh-CN" altLang="en-US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97180" y="345719"/>
            <a:ext cx="4300700" cy="5650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4"/>
          <p:cNvSpPr>
            <a:spLocks noChangeArrowheads="1"/>
          </p:cNvSpPr>
          <p:nvPr/>
        </p:nvSpPr>
        <p:spPr bwMode="auto">
          <a:xfrm>
            <a:off x="934720" y="205105"/>
            <a:ext cx="2813685" cy="662554"/>
          </a:xfrm>
          <a:prstGeom prst="rect">
            <a:avLst/>
          </a:prstGeom>
          <a:noFill/>
          <a:ln>
            <a:noFill/>
          </a:ln>
        </p:spPr>
        <p:txBody>
          <a:bodyPr wrap="square" anchor="ctr" anchorCtr="0">
            <a:sp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一、东晋的兴亡</a:t>
            </a:r>
            <a:endParaRPr lang="zh-CN" altLang="en-US" sz="28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98150" y="1553016"/>
            <a:ext cx="5229208" cy="5010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上箭头标注 18"/>
          <p:cNvSpPr/>
          <p:nvPr/>
        </p:nvSpPr>
        <p:spPr>
          <a:xfrm rot="20104642">
            <a:off x="2455784" y="2981748"/>
            <a:ext cx="1325461" cy="1461084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38156"/>
            </a:avLst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北伐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0" name="组合 19"/>
          <p:cNvGrpSpPr/>
          <p:nvPr/>
        </p:nvGrpSpPr>
        <p:grpSpPr bwMode="auto">
          <a:xfrm>
            <a:off x="6847865" y="1553016"/>
            <a:ext cx="4488815" cy="5094243"/>
            <a:chOff x="508237" y="-1175466"/>
            <a:chExt cx="5103783" cy="4164609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47789" y="-1175466"/>
              <a:ext cx="4424681" cy="2002472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3"/>
            <a:srcRect l="5788" t="6770" r="3876" b="3523"/>
            <a:stretch>
              <a:fillRect/>
            </a:stretch>
          </p:blipFill>
          <p:spPr bwMode="auto">
            <a:xfrm>
              <a:off x="508237" y="827006"/>
              <a:ext cx="5103783" cy="2162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0" t="10863" r="3023" b="10310"/>
          <a:stretch>
            <a:fillRect/>
          </a:stretch>
        </p:blipFill>
        <p:spPr>
          <a:xfrm>
            <a:off x="11144885" y="1764665"/>
            <a:ext cx="751840" cy="18567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0" t="9977" r="5882" b="12089"/>
          <a:stretch>
            <a:fillRect/>
          </a:stretch>
        </p:blipFill>
        <p:spPr>
          <a:xfrm>
            <a:off x="11205845" y="4318635"/>
            <a:ext cx="690880" cy="19018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6" name="对话气泡: 椭圆形 1"/>
          <p:cNvSpPr/>
          <p:nvPr/>
        </p:nvSpPr>
        <p:spPr bwMode="auto">
          <a:xfrm>
            <a:off x="10198100" y="4141470"/>
            <a:ext cx="946785" cy="806450"/>
          </a:xfrm>
          <a:prstGeom prst="wedgeEllipseCallout">
            <a:avLst>
              <a:gd name="adj1" fmla="val -60798"/>
              <a:gd name="adj2" fmla="val 33307"/>
            </a:avLst>
          </a:prstGeom>
          <a:solidFill>
            <a:schemeClr val="bg1"/>
          </a:solidFill>
          <a:ln w="381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>
            <a:softEdge rad="0"/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2400" kern="0" dirty="0">
                <a:latin typeface="黑体" panose="02010609060101010101" pitchFamily="49" charset="-122"/>
                <a:ea typeface="黑体" panose="02010609060101010101" pitchFamily="49" charset="-122"/>
              </a:rPr>
              <a:t>……</a:t>
            </a:r>
            <a:endParaRPr lang="en-US" sz="2400" kern="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297180" y="345719"/>
            <a:ext cx="4300700" cy="5650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"/>
          <p:cNvSpPr>
            <a:spLocks noChangeArrowheads="1"/>
          </p:cNvSpPr>
          <p:nvPr/>
        </p:nvSpPr>
        <p:spPr bwMode="auto">
          <a:xfrm>
            <a:off x="934720" y="205105"/>
            <a:ext cx="2813685" cy="662554"/>
          </a:xfrm>
          <a:prstGeom prst="rect">
            <a:avLst/>
          </a:prstGeom>
          <a:noFill/>
          <a:ln>
            <a:noFill/>
          </a:ln>
        </p:spPr>
        <p:txBody>
          <a:bodyPr wrap="square" anchor="ctr" anchorCtr="0">
            <a:sp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一、东晋的兴亡</a:t>
            </a:r>
            <a:endParaRPr lang="zh-CN" altLang="en-US" sz="28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5727359" y="671691"/>
            <a:ext cx="646464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东晋建立之后，中原地区沦丧于胡人之手，爱国之将士每每以北伐中原收复失土为己任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……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祖逖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(266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-321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年），曾率部北伐，得到各地人民响应，数年间收复黄河以南大片领土，使石勒不敢南侵，进封镇西将军。后因势力强盛受到东晋朝廷忌惮，功业未成，祖逖忧愤而死。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北伐结果：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由于东晋朝廷对北伐将领心存疑虑，多方牵制，使北伐缺少后援，最终未能恢复中原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,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局部统一，偏安江南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3" name="文本框 12"/>
          <p:cNvSpPr txBox="1"/>
          <p:nvPr/>
        </p:nvSpPr>
        <p:spPr>
          <a:xfrm>
            <a:off x="4597880" y="6220460"/>
            <a:ext cx="7488132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政权特点：②北伐失败，局部统一，偏安江南</a:t>
            </a:r>
            <a:endParaRPr lang="zh-CN" altLang="en-US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6" grpId="0" bldLvl="0" animBg="1"/>
      <p:bldP spid="42" grpId="0"/>
      <p:bldP spid="42" grpId="1"/>
      <p:bldP spid="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9264"/>
            <a:ext cx="12206919" cy="684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46" y="572775"/>
            <a:ext cx="11754107" cy="5712447"/>
          </a:xfrm>
          <a:prstGeom prst="rect">
            <a:avLst/>
          </a:prstGeom>
        </p:spPr>
      </p:pic>
      <p:pic>
        <p:nvPicPr>
          <p:cNvPr id="5" name="图片占位符 10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889308" y="636960"/>
            <a:ext cx="5680164" cy="558407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145" y="998730"/>
            <a:ext cx="1493209" cy="1530170"/>
          </a:xfrm>
          <a:prstGeom prst="rect">
            <a:avLst/>
          </a:prstGeom>
        </p:spPr>
      </p:pic>
      <p:pic>
        <p:nvPicPr>
          <p:cNvPr id="8" name="图片 7" descr="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8853" y="2994689"/>
            <a:ext cx="6934200" cy="2533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PA" val="v4.3.3"/>
</p:tagLst>
</file>

<file path=ppt/tags/tag2.xml><?xml version="1.0" encoding="utf-8"?>
<p:tagLst xmlns:p="http://schemas.openxmlformats.org/presentationml/2006/main">
  <p:tag name="KSO_WM_UNIT_TABLE_BEAUTIFY" val="smartTable{b2460fb9-344b-47c9-b0a7-e5c96ee86d04}"/>
  <p:tag name="TABLE_ENDDRAG_ORIGIN_RECT" val="455*168"/>
  <p:tag name="TABLE_ENDDRAG_RECT" val="481*321*455*168"/>
</p:tagLst>
</file>

<file path=ppt/tags/tag3.xml><?xml version="1.0" encoding="utf-8"?>
<p:tagLst xmlns:p="http://schemas.openxmlformats.org/presentationml/2006/main">
  <p:tag name="KSO_WM_UNIT_PLACING_PICTURE_USER_VIEWPORT" val="{&quot;height&quot;:4527,&quot;width&quot;:11020}"/>
</p:tagLst>
</file>

<file path=ppt/tags/tag4.xml><?xml version="1.0" encoding="utf-8"?>
<p:tagLst xmlns:p="http://schemas.openxmlformats.org/presentationml/2006/main">
  <p:tag name="ISPRING_PRESENTATION_TITLE" val="35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2639</Words>
  <Application>WPS 演示</Application>
  <PresentationFormat>自定义</PresentationFormat>
  <Paragraphs>331</Paragraphs>
  <Slides>17</Slides>
  <Notes>8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1" baseType="lpstr">
      <vt:lpstr>Arial</vt:lpstr>
      <vt:lpstr>宋体</vt:lpstr>
      <vt:lpstr>Wingdings</vt:lpstr>
      <vt:lpstr>楷体</vt:lpstr>
      <vt:lpstr>Calibri</vt:lpstr>
      <vt:lpstr>微软雅黑</vt:lpstr>
      <vt:lpstr>黑体</vt:lpstr>
      <vt:lpstr>华文隶书</vt:lpstr>
      <vt:lpstr>Times New Roman</vt:lpstr>
      <vt:lpstr>Wingdings</vt:lpstr>
      <vt:lpstr>等线</vt:lpstr>
      <vt:lpstr>Arial Unicode MS</vt:lpstr>
      <vt:lpstr>等线 Light</vt:lpstr>
      <vt:lpstr>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第一PPT，www.1ppt.com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中国风</dc:title>
  <dc:creator>第一PPT</dc:creator>
  <cp:keywords>www.1ppt.com</cp:keywords>
  <dc:description>www.1ppt.com</dc:description>
  <cp:lastModifiedBy>Administrator</cp:lastModifiedBy>
  <cp:revision>691</cp:revision>
  <dcterms:created xsi:type="dcterms:W3CDTF">2018-09-26T04:37:00Z</dcterms:created>
  <dcterms:modified xsi:type="dcterms:W3CDTF">2021-04-09T21:23:25Z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2052-11.1.0.10356</vt:lpwstr>
  </property>
  <property fmtid="{D5CDD505-2E9C-101B-9397-08002B2CF9AE}" pid="3" name="ICV">
    <vt:lpwstr>F8EFBA298BDA4EFA96058801192A5A48</vt:lpwstr>
  </property>
</Properties>
</file>