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8"/>
  </p:notesMasterIdLst>
  <p:handoutMasterIdLst>
    <p:handoutMasterId r:id="rId35"/>
  </p:handoutMasterIdLst>
  <p:sldIdLst>
    <p:sldId id="756" r:id="rId4"/>
    <p:sldId id="260" r:id="rId5"/>
    <p:sldId id="755" r:id="rId6"/>
    <p:sldId id="481" r:id="rId7"/>
    <p:sldId id="278" r:id="rId9"/>
    <p:sldId id="279" r:id="rId10"/>
    <p:sldId id="482" r:id="rId11"/>
    <p:sldId id="283" r:id="rId12"/>
    <p:sldId id="285" r:id="rId13"/>
    <p:sldId id="528" r:id="rId14"/>
    <p:sldId id="576" r:id="rId15"/>
    <p:sldId id="577" r:id="rId16"/>
    <p:sldId id="282" r:id="rId17"/>
    <p:sldId id="296" r:id="rId18"/>
    <p:sldId id="297" r:id="rId19"/>
    <p:sldId id="295" r:id="rId20"/>
    <p:sldId id="329" r:id="rId21"/>
    <p:sldId id="801" r:id="rId22"/>
    <p:sldId id="298" r:id="rId23"/>
    <p:sldId id="257" r:id="rId24"/>
    <p:sldId id="579" r:id="rId25"/>
    <p:sldId id="293" r:id="rId26"/>
    <p:sldId id="385" r:id="rId27"/>
    <p:sldId id="316" r:id="rId28"/>
    <p:sldId id="791" r:id="rId29"/>
    <p:sldId id="318" r:id="rId30"/>
    <p:sldId id="331" r:id="rId31"/>
    <p:sldId id="699" r:id="rId32"/>
    <p:sldId id="574" r:id="rId33"/>
    <p:sldId id="575"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cmAuthor id="2" name="weihua" initials="w" lastIdx="1" clrIdx="1"/>
  <p:cmAuthor id="3" name="user" initials="u" lastIdx="1" clrIdx="0"/>
  <p:cmAuthor id="4" name="Administrat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99"/>
    <a:srgbClr val="F2F2F2"/>
    <a:srgbClr val="0FB62A"/>
    <a:srgbClr val="B13600"/>
    <a:srgbClr val="1C981C"/>
    <a:srgbClr val="96ADC0"/>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8" d="100"/>
          <a:sy n="78" d="100"/>
        </p:scale>
        <p:origin x="654" y="54"/>
      </p:cViewPr>
      <p:guideLst>
        <p:guide orient="horz" pos="2118"/>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fontAlgn="base">
              <a:lnSpc>
                <a:spcPts val="4640"/>
              </a:lnSpc>
              <a:spcBef>
                <a:spcPct val="0"/>
              </a:spcBef>
              <a:spcAft>
                <a:spcPct val="0"/>
              </a:spcAft>
            </a:pPr>
            <a:endParaRPr lang="zh-CN" dirty="0" smtClean="0">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r" fontAlgn="base">
              <a:lnSpc>
                <a:spcPts val="4640"/>
              </a:lnSpc>
              <a:spcBef>
                <a:spcPct val="0"/>
              </a:spcBef>
              <a:spcAft>
                <a:spcPct val="0"/>
              </a:spcAft>
            </a:pPr>
            <a:r>
              <a:rPr lang="zh-CN" altLang="en-US" dirty="0">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dirty="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dirty="0">
                <a:latin typeface="华文中宋" panose="02010600040101010101" pitchFamily="2" charset="-122"/>
                <a:ea typeface="华文中宋" panose="02010600040101010101" pitchFamily="2" charset="-122"/>
                <a:cs typeface="华文中宋" panose="02010600040101010101" pitchFamily="2" charset="-122"/>
                <a:sym typeface="+mn-ea"/>
              </a:rPr>
              <a:t>顾颉刚</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r" fontAlgn="base">
              <a:lnSpc>
                <a:spcPts val="4640"/>
              </a:lnSpc>
              <a:spcBef>
                <a:spcPct val="0"/>
              </a:spcBef>
              <a:spcAft>
                <a:spcPct val="0"/>
              </a:spcAft>
            </a:pPr>
            <a:r>
              <a:rPr lang="zh-CN" altLang="zh-CN" dirty="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zh-CN" dirty="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dirty="0" smtClean="0">
                <a:latin typeface="华文中宋" panose="02010600040101010101" pitchFamily="2" charset="-122"/>
                <a:ea typeface="华文中宋" panose="02010600040101010101" pitchFamily="2" charset="-122"/>
                <a:cs typeface="华文中宋" panose="02010600040101010101" pitchFamily="2" charset="-122"/>
                <a:sym typeface="+mn-ea"/>
              </a:rPr>
              <a:t>王子今</a:t>
            </a:r>
            <a:r>
              <a:rPr lang="en-US" altLang="zh-CN" dirty="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dirty="0" smtClean="0">
                <a:latin typeface="华文中宋" panose="02010600040101010101" pitchFamily="2" charset="-122"/>
                <a:ea typeface="华文中宋" panose="02010600040101010101" pitchFamily="2" charset="-122"/>
                <a:cs typeface="华文中宋" panose="02010600040101010101" pitchFamily="2" charset="-122"/>
                <a:sym typeface="+mn-ea"/>
              </a:rPr>
              <a:t>秦汉史</a:t>
            </a:r>
            <a:r>
              <a:rPr lang="en-US" altLang="zh-CN" dirty="0" smtClean="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dirty="0">
                <a:latin typeface="华文中宋" panose="02010600040101010101" pitchFamily="2" charset="-122"/>
                <a:ea typeface="华文中宋" panose="02010600040101010101" pitchFamily="2" charset="-122"/>
                <a:cs typeface="华文中宋" panose="02010600040101010101" pitchFamily="2" charset="-122"/>
                <a:sym typeface="+mn-ea"/>
              </a:rPr>
              <a:t>                                 </a:t>
            </a:r>
            <a:r>
              <a:rPr lang="en-US" altLang="zh-CN" dirty="0">
                <a:latin typeface="华文中宋" panose="02010600040101010101" pitchFamily="2" charset="-122"/>
                <a:ea typeface="华文中宋" panose="02010600040101010101" pitchFamily="2" charset="-122"/>
                <a:cs typeface="华文中宋" panose="02010600040101010101" pitchFamily="2" charset="-122"/>
                <a:sym typeface="+mn-ea"/>
              </a:rPr>
              <a:t>——</a:t>
            </a:r>
            <a:r>
              <a:rPr lang="zh-CN" altLang="en-US" dirty="0">
                <a:latin typeface="华文中宋" panose="02010600040101010101" pitchFamily="2" charset="-122"/>
                <a:ea typeface="华文中宋" panose="02010600040101010101" pitchFamily="2" charset="-122"/>
                <a:cs typeface="华文中宋" panose="02010600040101010101" pitchFamily="2" charset="-122"/>
                <a:sym typeface="+mn-ea"/>
              </a:rPr>
              <a:t>顾颉刚</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r" fontAlgn="base">
              <a:lnSpc>
                <a:spcPts val="4640"/>
              </a:lnSpc>
              <a:spcBef>
                <a:spcPct val="0"/>
              </a:spcBef>
              <a:spcAft>
                <a:spcPct val="0"/>
              </a:spcAft>
            </a:pP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r" fontAlgn="base">
              <a:lnSpc>
                <a:spcPts val="4640"/>
              </a:lnSpc>
              <a:spcBef>
                <a:spcPct val="0"/>
              </a:spcBef>
              <a:spcAft>
                <a:spcPct val="0"/>
              </a:spcAft>
            </a:pP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r" fontAlgn="base">
              <a:lnSpc>
                <a:spcPts val="4640"/>
              </a:lnSpc>
              <a:spcBef>
                <a:spcPct val="0"/>
              </a:spcBef>
              <a:spcAft>
                <a:spcPct val="0"/>
              </a:spcAft>
            </a:pP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r" fontAlgn="base">
              <a:lnSpc>
                <a:spcPts val="4640"/>
              </a:lnSpc>
              <a:spcBef>
                <a:spcPct val="0"/>
              </a:spcBef>
              <a:spcAft>
                <a:spcPct val="0"/>
              </a:spcAft>
            </a:pP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gn="just" eaLnBrk="1" hangingPunct="1"/>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9"/>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3700" y="0"/>
            <a:ext cx="12184601" cy="6858000"/>
          </a:xfrm>
          <a:prstGeom prst="rect">
            <a:avLst/>
          </a:prstGeom>
        </p:spPr>
      </p:pic>
      <p:pic>
        <p:nvPicPr>
          <p:cNvPr id="27" name="图片 26"/>
          <p:cNvPicPr>
            <a:picLocks noChangeAspect="1"/>
          </p:cNvPicPr>
          <p:nvPr>
            <p:custDataLst>
              <p:tags r:id="rId4"/>
            </p:custDataLst>
          </p:nvPr>
        </p:nvPicPr>
        <p:blipFill>
          <a:blip r:embed="rId5" cstate="email"/>
          <a:stretch>
            <a:fillRect/>
          </a:stretch>
        </p:blipFill>
        <p:spPr>
          <a:xfrm flipH="1">
            <a:off x="12820" y="0"/>
            <a:ext cx="3630096" cy="1596571"/>
          </a:xfrm>
          <a:prstGeom prst="rect">
            <a:avLst/>
          </a:prstGeom>
        </p:spPr>
      </p:pic>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r="40527"/>
          <a:stretch>
            <a:fillRect/>
          </a:stretch>
        </p:blipFill>
        <p:spPr bwMode="auto">
          <a:xfrm>
            <a:off x="10272713" y="4378325"/>
            <a:ext cx="1919287" cy="1709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AA895CE8-199D-4301-8F83-927D952E5F88}"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2E4C0199-6993-43D6-88C3-C85CEA474D67}" type="slidenum">
              <a:rPr lang="zh-CN" altLang="en-US"/>
            </a:fld>
            <a:endParaRPr lang="zh-CN" altLang="en-US" sz="1800">
              <a:solidFill>
                <a:schemeClr val="tx1"/>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DA0D15ED-FDAD-4DAE-A1F7-D48719019377}"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021269FB-9E15-4CF2-B199-2D6144A8346F}" type="slidenum">
              <a:rPr lang="zh-CN" altLang="en-US"/>
            </a:fld>
            <a:endParaRPr lang="zh-CN" altLang="en-US" sz="1800">
              <a:solidFill>
                <a:schemeClr val="tx1"/>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282B319-78BF-4E91-9BD7-F8B10D13CB05}"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9D73DC2C-A515-47DF-86E0-CB8CA47678EA}" type="slidenum">
              <a:rPr lang="zh-CN" altLang="en-US"/>
            </a:fld>
            <a:endParaRPr lang="zh-CN" altLang="en-US" sz="1800">
              <a:solidFill>
                <a:schemeClr val="tx1"/>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B536064B-374A-4806-924E-C1C6CFC4BA65}"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E9794C74-A53E-428C-95B3-9BA5AE6230CD}" type="slidenum">
              <a:rPr lang="zh-CN" altLang="en-US"/>
            </a:fld>
            <a:endParaRPr lang="zh-CN" altLang="en-US" sz="1800">
              <a:solidFill>
                <a:schemeClr val="tx1"/>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0236AB00-66B7-44D5-99FE-26770C3739E2}" type="datetime1">
              <a:rPr lang="zh-CN" altLang="en-US"/>
            </a:fld>
            <a:endParaRPr lang="zh-CN" altLang="en-US" sz="1800">
              <a:solidFill>
                <a:schemeClr val="tx1"/>
              </a:solidFill>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9" name="灯片编号占位符 5"/>
          <p:cNvSpPr>
            <a:spLocks noGrp="1" noChangeArrowheads="1"/>
          </p:cNvSpPr>
          <p:nvPr>
            <p:ph type="sldNum" sz="quarter" idx="12"/>
          </p:nvPr>
        </p:nvSpPr>
        <p:spPr/>
        <p:txBody>
          <a:bodyPr/>
          <a:lstStyle>
            <a:lvl1pPr>
              <a:defRPr/>
            </a:lvl1pPr>
          </a:lstStyle>
          <a:p>
            <a:pPr>
              <a:defRPr/>
            </a:pPr>
            <a:fld id="{4B3CD529-545C-474F-8114-7FD1FD92A5A4}" type="slidenum">
              <a:rPr lang="zh-CN" altLang="en-US"/>
            </a:fld>
            <a:endParaRPr lang="zh-CN" altLang="en-US" sz="1800">
              <a:solidFill>
                <a:schemeClr val="tx1"/>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877ED1F0-7A80-42BF-9CB2-A78E5A7684D2}" type="datetime1">
              <a:rPr lang="zh-CN" altLang="en-US"/>
            </a:fld>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pPr>
              <a:defRPr/>
            </a:pPr>
            <a:fld id="{8FA3AD7D-E5F5-4BDC-B5E1-21B258937BC7}" type="slidenum">
              <a:rPr lang="zh-CN" altLang="en-US"/>
            </a:fld>
            <a:endParaRPr lang="zh-CN" altLang="en-US" sz="1800">
              <a:solidFill>
                <a:schemeClr val="tx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solidFill>
            <a:srgbClr val="000099"/>
          </a:solidFill>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3017D185-BE16-467C-9429-7643F9F5418D}" type="datetime1">
              <a:rPr lang="zh-CN" altLang="en-US"/>
            </a:fld>
            <a:endParaRPr lang="zh-CN" altLang="en-US" sz="1800">
              <a:solidFill>
                <a:schemeClr val="tx1"/>
              </a:solidFill>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4" name="灯片编号占位符 5"/>
          <p:cNvSpPr>
            <a:spLocks noGrp="1" noChangeArrowheads="1"/>
          </p:cNvSpPr>
          <p:nvPr>
            <p:ph type="sldNum" sz="quarter" idx="12"/>
          </p:nvPr>
        </p:nvSpPr>
        <p:spPr/>
        <p:txBody>
          <a:bodyPr/>
          <a:lstStyle>
            <a:lvl1pPr>
              <a:defRPr/>
            </a:lvl1pPr>
          </a:lstStyle>
          <a:p>
            <a:pPr>
              <a:defRPr/>
            </a:pPr>
            <a:fld id="{1733B226-BE1C-4156-8EDC-1BE56738301E}" type="slidenum">
              <a:rPr lang="zh-CN" altLang="en-US"/>
            </a:fld>
            <a:endParaRPr lang="zh-CN" altLang="en-US" sz="1800">
              <a:solidFill>
                <a:schemeClr val="tx1"/>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659E695D-0662-48A6-9154-5C53C28EA4D0}"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F897CE72-A651-46C2-9DA0-E43FC9728734}" type="slidenum">
              <a:rPr lang="zh-CN" altLang="en-US"/>
            </a:fld>
            <a:endParaRPr lang="zh-CN" altLang="en-US" sz="1800">
              <a:solidFill>
                <a:schemeClr val="tx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Calibri" panose="020F0502020204030204" pitchFamily="34" charset="0"/>
            </a:endParaRPr>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804EBB80-88FD-4902-872B-EC89E63809A8}" type="datetime1">
              <a:rPr lang="zh-CN" altLang="en-US"/>
            </a:fld>
            <a:endParaRPr lang="zh-CN" altLang="en-US" sz="1800">
              <a:solidFill>
                <a:schemeClr val="tx1"/>
              </a:solidFill>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7" name="灯片编号占位符 5"/>
          <p:cNvSpPr>
            <a:spLocks noGrp="1" noChangeArrowheads="1"/>
          </p:cNvSpPr>
          <p:nvPr>
            <p:ph type="sldNum" sz="quarter" idx="12"/>
          </p:nvPr>
        </p:nvSpPr>
        <p:spPr/>
        <p:txBody>
          <a:bodyPr/>
          <a:lstStyle>
            <a:lvl1pPr>
              <a:defRPr/>
            </a:lvl1pPr>
          </a:lstStyle>
          <a:p>
            <a:pPr>
              <a:defRPr/>
            </a:pPr>
            <a:fld id="{E4D56B59-A6CC-4F5A-B40E-EC733994E412}" type="slidenum">
              <a:rPr lang="zh-CN" altLang="en-US"/>
            </a:fld>
            <a:endParaRPr lang="zh-CN" altLang="en-US" sz="1800">
              <a:solidFill>
                <a:schemeClr val="tx1"/>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2C855BC7-B80E-4AEA-ADC6-5C9A2524592E}"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48F5DC6F-BD47-4942-9F1E-823AFAD5CE96}" type="slidenum">
              <a:rPr lang="zh-CN" altLang="en-US"/>
            </a:fld>
            <a:endParaRPr lang="zh-CN" altLang="en-US" sz="1800">
              <a:solidFill>
                <a:schemeClr val="tx1"/>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91848C7A-E73D-4323-BE7B-40C23AFDA3B4}" type="datetime1">
              <a:rPr lang="zh-CN" altLang="en-US"/>
            </a:fld>
            <a:endParaRPr lang="zh-CN" altLang="en-US" sz="1800">
              <a:solidFill>
                <a:schemeClr val="tx1"/>
              </a:solidFill>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6" name="灯片编号占位符 5"/>
          <p:cNvSpPr>
            <a:spLocks noGrp="1" noChangeArrowheads="1"/>
          </p:cNvSpPr>
          <p:nvPr>
            <p:ph type="sldNum" sz="quarter" idx="12"/>
          </p:nvPr>
        </p:nvSpPr>
        <p:spPr/>
        <p:txBody>
          <a:bodyPr/>
          <a:lstStyle>
            <a:lvl1pPr>
              <a:defRPr/>
            </a:lvl1pPr>
          </a:lstStyle>
          <a:p>
            <a:pPr>
              <a:defRPr/>
            </a:pPr>
            <a:fld id="{8CD5693D-A8AC-4ADF-A306-992369D7CFE6}" type="slidenum">
              <a:rPr lang="zh-CN" altLang="en-US"/>
            </a:fld>
            <a:endParaRPr lang="zh-CN" altLang="en-US" sz="1800">
              <a:solidFill>
                <a:schemeClr val="tx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2"/>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200152"/>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77"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77"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15" y="273049"/>
            <a:ext cx="4011084" cy="1162051"/>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64"/>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15" y="1435104"/>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51"/>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011F0B60-2EF8-4AD1-A5C1-02B9F32AA0F4}"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8BE6194-881F-4578-8EA3-92E34E7D8191}"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2.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11F0B60-2EF8-4AD1-A5C1-02B9F32AA0F4}" type="datetimeFigureOut">
              <a:rPr lang="zh-CN" altLang="en-US" smtClean="0"/>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98BE6194-881F-4578-8EA3-92E34E7D819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no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sym typeface="Calibri" panose="020F0502020204030204" pitchFamily="34" charset="0"/>
              </a:rPr>
              <a:t>单击此处编辑母版标题样式</a:t>
            </a:r>
            <a:endParaRPr lang="zh-CN" altLang="zh-CN">
              <a:sym typeface="Calibri" panose="020F0502020204030204" pitchFamily="34" charset="0"/>
            </a:endParaRPr>
          </a:p>
        </p:txBody>
      </p:sp>
      <p:sp>
        <p:nvSpPr>
          <p:cNvPr id="1027" name="文本占位符 2"/>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sym typeface="Calibri" panose="020F0502020204030204" pitchFamily="34" charset="0"/>
              </a:rPr>
              <a:t>单击此处编辑母版文本样式</a:t>
            </a:r>
            <a:endParaRPr lang="zh-CN" altLang="zh-CN">
              <a:sym typeface="Calibri" panose="020F0502020204030204" pitchFamily="34" charset="0"/>
            </a:endParaRPr>
          </a:p>
          <a:p>
            <a:pPr lvl="1"/>
            <a:r>
              <a:rPr lang="zh-CN" altLang="zh-CN">
                <a:sym typeface="Calibri" panose="020F0502020204030204" pitchFamily="34" charset="0"/>
              </a:rPr>
              <a:t>第二级</a:t>
            </a:r>
            <a:endParaRPr lang="zh-CN" altLang="zh-CN">
              <a:sym typeface="Calibri" panose="020F0502020204030204" pitchFamily="34" charset="0"/>
            </a:endParaRPr>
          </a:p>
          <a:p>
            <a:pPr lvl="2"/>
            <a:r>
              <a:rPr lang="zh-CN" altLang="zh-CN">
                <a:sym typeface="Calibri" panose="020F0502020204030204" pitchFamily="34" charset="0"/>
              </a:rPr>
              <a:t>第三级</a:t>
            </a:r>
            <a:endParaRPr lang="zh-CN" altLang="zh-CN">
              <a:sym typeface="Calibri" panose="020F0502020204030204" pitchFamily="34" charset="0"/>
            </a:endParaRPr>
          </a:p>
          <a:p>
            <a:pPr lvl="3"/>
            <a:r>
              <a:rPr lang="zh-CN" altLang="zh-CN">
                <a:sym typeface="Calibri" panose="020F0502020204030204" pitchFamily="34" charset="0"/>
              </a:rPr>
              <a:t>第四级</a:t>
            </a:r>
            <a:endParaRPr lang="zh-CN" altLang="zh-CN">
              <a:sym typeface="Calibri" panose="020F0502020204030204" pitchFamily="34" charset="0"/>
            </a:endParaRPr>
          </a:p>
          <a:p>
            <a:pPr lvl="4"/>
            <a:r>
              <a:rPr lang="zh-CN" altLang="zh-CN">
                <a:sym typeface="Calibri" panose="020F0502020204030204" pitchFamily="34" charset="0"/>
              </a:rPr>
              <a:t>第五级</a:t>
            </a:r>
            <a:endParaRPr lang="zh-CN" altLang="zh-CN">
              <a:sym typeface="Calibri" panose="020F0502020204030204" pitchFamily="34" charset="0"/>
            </a:endParaRPr>
          </a:p>
        </p:txBody>
      </p:sp>
      <p:sp>
        <p:nvSpPr>
          <p:cNvPr id="1028" name="日期占位符 3"/>
          <p:cNvSpPr>
            <a:spLocks noGrp="1" noChangeArrowheads="1"/>
          </p:cNvSpPr>
          <p:nvPr>
            <p:ph type="dt" sz="half" idx="2"/>
          </p:nvPr>
        </p:nvSpPr>
        <p:spPr bwMode="auto">
          <a:xfrm>
            <a:off x="609600" y="6356350"/>
            <a:ext cx="2844800" cy="365125"/>
          </a:xfrm>
          <a:prstGeom prst="rect">
            <a:avLst/>
          </a:prstGeom>
          <a:noFill/>
          <a:ln>
            <a:noFill/>
          </a:ln>
        </p:spPr>
        <p:txBody>
          <a:bodyPr vert="horz" wrap="square" lIns="91440" tIns="45720" rIns="91440" bIns="45720" numCol="1" anchor="ctr" anchorCtr="0" compatLnSpc="1"/>
          <a:lstStyle>
            <a:lvl1pPr eaLnBrk="1" hangingPunct="1">
              <a:defRPr sz="1200">
                <a:solidFill>
                  <a:srgbClr val="898989"/>
                </a:solidFill>
                <a:ea typeface="+mn-ea"/>
              </a:defRPr>
            </a:lvl1pPr>
          </a:lstStyle>
          <a:p>
            <a:pPr>
              <a:defRPr/>
            </a:pPr>
            <a:fld id="{304F6CB0-260B-4D9C-8CDE-E0F85500C682}" type="datetime1">
              <a:rPr lang="zh-CN" altLang="en-US"/>
            </a:fld>
            <a:endParaRPr lang="zh-CN" altLang="en-US" sz="1800">
              <a:solidFill>
                <a:schemeClr val="tx1"/>
              </a:solidFill>
            </a:endParaRPr>
          </a:p>
        </p:txBody>
      </p:sp>
      <p:sp>
        <p:nvSpPr>
          <p:cNvPr id="1029" name="页脚占位符 4"/>
          <p:cNvSpPr>
            <a:spLocks noGrp="1" noChangeArrowheads="1"/>
          </p:cNvSpPr>
          <p:nvPr>
            <p:ph type="ftr" sz="quarter" idx="3"/>
          </p:nvPr>
        </p:nvSpPr>
        <p:spPr bwMode="auto">
          <a:xfrm>
            <a:off x="4165600" y="6356350"/>
            <a:ext cx="3860800" cy="365125"/>
          </a:xfrm>
          <a:prstGeom prst="rect">
            <a:avLst/>
          </a:prstGeom>
          <a:noFill/>
          <a:ln>
            <a:noFill/>
          </a:ln>
        </p:spPr>
        <p:txBody>
          <a:bodyPr vert="horz" wrap="square" lIns="91440" tIns="45720" rIns="91440" bIns="45720" numCol="1" anchor="ctr" anchorCtr="0" compatLnSpc="1"/>
          <a:lstStyle>
            <a:lvl1pPr algn="ctr" eaLnBrk="1" hangingPunct="1">
              <a:defRPr sz="1200">
                <a:solidFill>
                  <a:srgbClr val="898989"/>
                </a:solidFill>
                <a:ea typeface="+mn-ea"/>
              </a:defRPr>
            </a:lvl1pPr>
          </a:lstStyle>
          <a:p>
            <a:pPr>
              <a:defRPr/>
            </a:pPr>
            <a:endParaRPr lang="zh-CN" altLang="zh-CN"/>
          </a:p>
        </p:txBody>
      </p:sp>
      <p:sp>
        <p:nvSpPr>
          <p:cNvPr id="1030" name="灯片编号占位符 5"/>
          <p:cNvSpPr>
            <a:spLocks noGrp="1" noChangeArrowheads="1"/>
          </p:cNvSpPr>
          <p:nvPr>
            <p:ph type="sldNum" sz="quarter" idx="4"/>
          </p:nvPr>
        </p:nvSpPr>
        <p:spPr bwMode="auto">
          <a:xfrm>
            <a:off x="8737600" y="6356350"/>
            <a:ext cx="2844800" cy="365125"/>
          </a:xfrm>
          <a:prstGeom prst="rect">
            <a:avLst/>
          </a:prstGeom>
          <a:noFill/>
          <a:ln>
            <a:noFill/>
          </a:ln>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26FF93BC-5B06-4108-A825-B524B3974913}" type="slidenum">
              <a:rPr lang="zh-CN" altLang="en-US"/>
            </a:fld>
            <a:endParaRPr lang="zh-CN" altLang="en-US" sz="1800">
              <a:solidFill>
                <a:schemeClr val="tx1"/>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p:txStyles>
    <p:titleStyle>
      <a:lvl1pPr marL="914400" indent="-914400"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914400" indent="-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13716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18288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22860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2743200" indent="-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3.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15.xml"/><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17.xml"/><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2.xml"/><Relationship Id="rId6" Type="http://schemas.openxmlformats.org/officeDocument/2006/relationships/tags" Target="../tags/tag21.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tags" Target="../tags/tag20.xml"/><Relationship Id="rId2" Type="http://schemas.openxmlformats.org/officeDocument/2006/relationships/image" Target="../media/image30.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openxmlformats.org/officeDocument/2006/relationships/tags" Target="../tags/tag2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image" Target="../media/image11.png"/></Relationships>
</file>

<file path=ppt/slides/_rels/slide21.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1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 Id="rId3" Type="http://schemas.openxmlformats.org/officeDocument/2006/relationships/image" Target="../media/image38.jpeg"/><Relationship Id="rId2" Type="http://schemas.openxmlformats.org/officeDocument/2006/relationships/image" Target="../media/image37.jpeg"/><Relationship Id="rId11" Type="http://schemas.openxmlformats.org/officeDocument/2006/relationships/notesSlide" Target="../notesSlides/notesSlide12.xml"/><Relationship Id="rId10" Type="http://schemas.openxmlformats.org/officeDocument/2006/relationships/slideLayout" Target="../slideLayouts/slideLayout2.xml"/><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tags" Target="../tags/tag26.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xml"/><Relationship Id="rId7" Type="http://schemas.openxmlformats.org/officeDocument/2006/relationships/tags" Target="../tags/tag2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2.xml"/><Relationship Id="rId5" Type="http://schemas.openxmlformats.org/officeDocument/2006/relationships/tags" Target="../tags/tag28.xml"/><Relationship Id="rId4" Type="http://schemas.openxmlformats.org/officeDocument/2006/relationships/image" Target="../media/image50.png"/><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tags" Target="../tags/tag29.xml"/><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tags" Target="../tags/tag30.xml"/><Relationship Id="rId4" Type="http://schemas.openxmlformats.org/officeDocument/2006/relationships/image" Target="../media/image56.png"/><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13.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xml"/><Relationship Id="rId5" Type="http://schemas.openxmlformats.org/officeDocument/2006/relationships/tags" Target="../tags/tag31.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13.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tags" Target="../tags/tag33.xml"/><Relationship Id="rId2" Type="http://schemas.openxmlformats.org/officeDocument/2006/relationships/image" Target="../media/image60.png"/><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4.xml"/><Relationship Id="rId1"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5.xml"/><Relationship Id="rId1"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9.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合成1"/>
          <p:cNvPicPr>
            <a:picLocks noChangeAspect="1"/>
          </p:cNvPicPr>
          <p:nvPr/>
        </p:nvPicPr>
        <p:blipFill>
          <a:blip r:embed="rId1">
            <a:lum bright="-30000"/>
          </a:blip>
          <a:stretch>
            <a:fillRect/>
          </a:stretch>
        </p:blipFill>
        <p:spPr>
          <a:xfrm>
            <a:off x="0" y="0"/>
            <a:ext cx="12191365" cy="6858000"/>
          </a:xfrm>
          <a:prstGeom prst="rect">
            <a:avLst/>
          </a:prstGeom>
        </p:spPr>
      </p:pic>
      <p:sp>
        <p:nvSpPr>
          <p:cNvPr id="7" name="Rectangle 4"/>
          <p:cNvSpPr>
            <a:spLocks noChangeArrowheads="1"/>
          </p:cNvSpPr>
          <p:nvPr/>
        </p:nvSpPr>
        <p:spPr bwMode="auto">
          <a:xfrm>
            <a:off x="3907790" y="2406015"/>
            <a:ext cx="7894955" cy="1008380"/>
          </a:xfrm>
          <a:prstGeom prst="rect">
            <a:avLst/>
          </a:prstGeom>
          <a:solidFill>
            <a:schemeClr val="accent1">
              <a:alpha val="50000"/>
            </a:schemeClr>
          </a:solidFill>
          <a:ln>
            <a:noFill/>
          </a:ln>
          <a:effectLst/>
        </p:spPr>
        <p:txBody>
          <a:bodyPr wrap="none" anchor="ctr"/>
          <a:lstStyle>
            <a:defPPr>
              <a:defRPr lang="en-US"/>
            </a:defPPr>
            <a:lvl1pPr algn="l" rtl="0" eaLnBrk="0" fontAlgn="base" hangingPunct="0">
              <a:spcBef>
                <a:spcPct val="0"/>
              </a:spcBef>
              <a:spcAft>
                <a:spcPct val="0"/>
              </a:spcAft>
              <a:buFont typeface="Arial" panose="020B0604020202020204" pitchFamily="34" charset="0"/>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13" name="TextBox 12"/>
          <p:cNvSpPr txBox="1"/>
          <p:nvPr/>
        </p:nvSpPr>
        <p:spPr>
          <a:xfrm>
            <a:off x="7633970" y="614680"/>
            <a:ext cx="4057650" cy="564515"/>
          </a:xfrm>
          <a:prstGeom prst="rect">
            <a:avLst/>
          </a:prstGeom>
          <a:noFill/>
        </p:spPr>
        <p:txBody>
          <a:bodyPr wrap="square" lIns="72503" tIns="36251" rIns="72503" bIns="36251" rtlCol="0">
            <a:spAutoFit/>
          </a:bodyPr>
          <a:p>
            <a:pPr algn="dist"/>
            <a:r>
              <a:rPr lang="zh-CN" altLang="en-US" sz="3200" b="1" dirty="0" smtClean="0">
                <a:solidFill>
                  <a:schemeClr val="bg1"/>
                </a:solidFill>
                <a:latin typeface="黑体" panose="02010609060101010101" pitchFamily="49" charset="-122"/>
                <a:ea typeface="黑体" panose="02010609060101010101" pitchFamily="49" charset="-122"/>
              </a:rPr>
              <a:t>中考历史       复习</a:t>
            </a:r>
            <a:endParaRPr lang="zh-CN" altLang="en-US" sz="3200" b="1" dirty="0" smtClean="0">
              <a:solidFill>
                <a:schemeClr val="bg1"/>
              </a:solidFill>
              <a:latin typeface="黑体" panose="02010609060101010101" pitchFamily="49" charset="-122"/>
              <a:ea typeface="黑体" panose="02010609060101010101" pitchFamily="49" charset="-122"/>
            </a:endParaRPr>
          </a:p>
        </p:txBody>
      </p:sp>
      <p:grpSp>
        <p:nvGrpSpPr>
          <p:cNvPr id="2" name="组合 1"/>
          <p:cNvGrpSpPr/>
          <p:nvPr/>
        </p:nvGrpSpPr>
        <p:grpSpPr>
          <a:xfrm>
            <a:off x="9469120" y="331470"/>
            <a:ext cx="1286510" cy="908685"/>
            <a:chOff x="14912" y="282"/>
            <a:chExt cx="2026" cy="1431"/>
          </a:xfrm>
        </p:grpSpPr>
        <p:pic>
          <p:nvPicPr>
            <p:cNvPr id="14" name="图片 13"/>
            <p:cNvPicPr>
              <a:picLocks noChangeAspect="1"/>
            </p:cNvPicPr>
            <p:nvPr/>
          </p:nvPicPr>
          <p:blipFill>
            <a:blip r:embed="rId2">
              <a:clrChange>
                <a:clrFrom>
                  <a:srgbClr val="F5F2F5">
                    <a:alpha val="100000"/>
                  </a:srgbClr>
                </a:clrFrom>
                <a:clrTo>
                  <a:srgbClr val="F5F2F5">
                    <a:alpha val="100000"/>
                    <a:alpha val="0"/>
                  </a:srgbClr>
                </a:clrTo>
              </a:clrChange>
            </a:blip>
            <a:srcRect r="53881" b="-619"/>
            <a:stretch>
              <a:fillRect/>
            </a:stretch>
          </p:blipFill>
          <p:spPr>
            <a:xfrm>
              <a:off x="14912" y="282"/>
              <a:ext cx="866" cy="959"/>
            </a:xfrm>
            <a:prstGeom prst="rect">
              <a:avLst/>
            </a:prstGeom>
          </p:spPr>
        </p:pic>
        <p:pic>
          <p:nvPicPr>
            <p:cNvPr id="11" name="图片 10"/>
            <p:cNvPicPr>
              <a:picLocks noChangeAspect="1"/>
            </p:cNvPicPr>
            <p:nvPr/>
          </p:nvPicPr>
          <p:blipFill>
            <a:blip r:embed="rId2">
              <a:clrChange>
                <a:clrFrom>
                  <a:srgbClr val="F5F2F5">
                    <a:alpha val="100000"/>
                  </a:srgbClr>
                </a:clrFrom>
                <a:clrTo>
                  <a:srgbClr val="F5F2F5">
                    <a:alpha val="100000"/>
                    <a:alpha val="0"/>
                  </a:srgbClr>
                </a:clrTo>
              </a:clrChange>
            </a:blip>
            <a:srcRect l="49058" t="2140" r="999" b="5912"/>
            <a:stretch>
              <a:fillRect/>
            </a:stretch>
          </p:blipFill>
          <p:spPr>
            <a:xfrm>
              <a:off x="15778" y="631"/>
              <a:ext cx="1160" cy="1083"/>
            </a:xfrm>
            <a:prstGeom prst="rect">
              <a:avLst/>
            </a:prstGeom>
          </p:spPr>
        </p:pic>
      </p:grpSp>
      <p:sp>
        <p:nvSpPr>
          <p:cNvPr id="8" name="矩形 1"/>
          <p:cNvSpPr>
            <a:spLocks noChangeArrowheads="1"/>
          </p:cNvSpPr>
          <p:nvPr/>
        </p:nvSpPr>
        <p:spPr bwMode="auto">
          <a:xfrm>
            <a:off x="3834765" y="2307347"/>
            <a:ext cx="7758430" cy="1106805"/>
          </a:xfrm>
          <a:prstGeom prst="rect">
            <a:avLst/>
          </a:prstGeom>
          <a:noFill/>
          <a:ln>
            <a:noFill/>
          </a:ln>
        </p:spPr>
        <p:txBody>
          <a:bodyPr wrap="non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隶书" panose="02010509060101010101" charset="-122"/>
              </a:rPr>
              <a:t>治乱兴衰</a:t>
            </a:r>
            <a:r>
              <a:rPr kumimoji="0" lang="zh-CN" alt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华文隶书" panose="02010800040101010101" pitchFamily="2" charset="-122"/>
                <a:ea typeface="华文隶书" panose="02010800040101010101" pitchFamily="2" charset="-122"/>
                <a:cs typeface="隶书" panose="02010509060101010101" charset="-122"/>
              </a:rPr>
              <a:t>·</a:t>
            </a:r>
            <a:r>
              <a:rPr kumimoji="0" lang="zh-CN" alt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隶书" panose="02010509060101010101" charset="-122"/>
              </a:rPr>
              <a:t>鉴古知今</a:t>
            </a:r>
            <a:endParaRPr kumimoji="0" lang="zh-CN" altLang="en-US"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隶书" panose="02010509060101010101" charset="-122"/>
              <a:ea typeface="隶书" panose="02010509060101010101" charset="-122"/>
              <a:cs typeface="隶书" panose="02010509060101010101" charset="-122"/>
            </a:endParaRPr>
          </a:p>
        </p:txBody>
      </p:sp>
      <p:pic>
        <p:nvPicPr>
          <p:cNvPr id="3" name="图片 2" descr="未标题-1"/>
          <p:cNvPicPr>
            <a:picLocks noChangeAspect="1"/>
          </p:cNvPicPr>
          <p:nvPr/>
        </p:nvPicPr>
        <p:blipFill>
          <a:blip r:embed="rId3"/>
          <a:stretch>
            <a:fillRect/>
          </a:stretch>
        </p:blipFill>
        <p:spPr>
          <a:xfrm>
            <a:off x="107950" y="940435"/>
            <a:ext cx="4052570" cy="4380230"/>
          </a:xfrm>
          <a:prstGeom prst="rect">
            <a:avLst/>
          </a:prstGeom>
        </p:spPr>
      </p:pic>
      <p:sp>
        <p:nvSpPr>
          <p:cNvPr id="6" name="副标题 5"/>
          <p:cNvSpPr/>
          <p:nvPr>
            <p:ph type="subTitle" idx="1"/>
          </p:nvPr>
        </p:nvSpPr>
        <p:spPr/>
        <p:txBody>
          <a:bodyPr/>
          <a:p>
            <a:endParaRPr lang="zh-CN" altLang="en-US"/>
          </a:p>
        </p:txBody>
      </p:sp>
      <p:pic>
        <p:nvPicPr>
          <p:cNvPr id="9" name="图片 8" descr="未标题22323-3"/>
          <p:cNvPicPr>
            <a:picLocks noChangeAspect="1"/>
          </p:cNvPicPr>
          <p:nvPr/>
        </p:nvPicPr>
        <p:blipFill>
          <a:blip r:embed="rId4"/>
          <a:stretch>
            <a:fillRect/>
          </a:stretch>
        </p:blipFill>
        <p:spPr>
          <a:xfrm>
            <a:off x="4559672" y="3886098"/>
            <a:ext cx="5058431" cy="1571872"/>
          </a:xfrm>
          <a:prstGeom prst="rect">
            <a:avLst/>
          </a:prstGeom>
        </p:spPr>
      </p:pic>
      <p:pic>
        <p:nvPicPr>
          <p:cNvPr id="26" name="图片 25" descr="timg (1)副本"/>
          <p:cNvPicPr>
            <a:picLocks noChangeAspect="1"/>
          </p:cNvPicPr>
          <p:nvPr/>
        </p:nvPicPr>
        <p:blipFill>
          <a:blip r:embed="rId5"/>
          <a:stretch>
            <a:fillRect/>
          </a:stretch>
        </p:blipFill>
        <p:spPr>
          <a:xfrm>
            <a:off x="232645" y="4424825"/>
            <a:ext cx="2989688" cy="2299825"/>
          </a:xfrm>
          <a:prstGeom prst="rect">
            <a:avLst/>
          </a:prstGeo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4544695" y="609600"/>
            <a:ext cx="3103245" cy="932815"/>
            <a:chOff x="6852" y="4681"/>
            <a:chExt cx="4887" cy="1469"/>
          </a:xfrm>
        </p:grpSpPr>
        <p:pic>
          <p:nvPicPr>
            <p:cNvPr id="8" name="图片 7"/>
            <p:cNvPicPr>
              <a:picLocks noChangeAspect="1"/>
            </p:cNvPicPr>
            <p:nvPr/>
          </p:nvPicPr>
          <p:blipFill>
            <a:blip r:embed="rId1"/>
            <a:srcRect t="3894" r="11022"/>
            <a:stretch>
              <a:fillRect/>
            </a:stretch>
          </p:blipFill>
          <p:spPr>
            <a:xfrm>
              <a:off x="6978" y="4808"/>
              <a:ext cx="4666" cy="1234"/>
            </a:xfrm>
            <a:prstGeom prst="rect">
              <a:avLst/>
            </a:prstGeom>
            <a:ln>
              <a:solidFill>
                <a:srgbClr val="FFFF00"/>
              </a:solidFill>
            </a:ln>
          </p:spPr>
        </p:pic>
        <p:sp>
          <p:nvSpPr>
            <p:cNvPr id="6" name="文本框 5"/>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民族交融</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9" name="矩形 8"/>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文本框 9"/>
          <p:cNvSpPr txBox="1"/>
          <p:nvPr/>
        </p:nvSpPr>
        <p:spPr>
          <a:xfrm>
            <a:off x="652780" y="3914140"/>
            <a:ext cx="3971925" cy="2306955"/>
          </a:xfrm>
          <a:prstGeom prst="rect">
            <a:avLst/>
          </a:prstGeom>
          <a:noFill/>
        </p:spPr>
        <p:txBody>
          <a:bodyPr wrap="square" rtlCol="0" anchor="t">
            <a:spAutoFit/>
          </a:bodyPr>
          <a:p>
            <a:pPr>
              <a:lnSpc>
                <a:spcPct val="100000"/>
              </a:lnSpc>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问题：</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）列举秦汉民族关系的相关史实，概括秦汉时期，民族交往的主要方式。</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）如何评价汉匈民族之间的战争？</a:t>
            </a:r>
            <a:endParaRPr lang="zh-CN" altLang="en-US" b="1"/>
          </a:p>
        </p:txBody>
      </p:sp>
      <p:grpSp>
        <p:nvGrpSpPr>
          <p:cNvPr id="14" name="组合 13"/>
          <p:cNvGrpSpPr/>
          <p:nvPr/>
        </p:nvGrpSpPr>
        <p:grpSpPr>
          <a:xfrm>
            <a:off x="652780" y="1783080"/>
            <a:ext cx="10982960" cy="2131060"/>
            <a:chOff x="1028" y="2808"/>
            <a:chExt cx="17296" cy="3356"/>
          </a:xfrm>
        </p:grpSpPr>
        <p:grpSp>
          <p:nvGrpSpPr>
            <p:cNvPr id="7" name="组合 6"/>
            <p:cNvGrpSpPr/>
            <p:nvPr/>
          </p:nvGrpSpPr>
          <p:grpSpPr>
            <a:xfrm>
              <a:off x="1028" y="2808"/>
              <a:ext cx="10648" cy="2776"/>
              <a:chOff x="760" y="2808"/>
              <a:chExt cx="10423" cy="2335"/>
            </a:xfrm>
          </p:grpSpPr>
          <p:pic>
            <p:nvPicPr>
              <p:cNvPr id="16" name="Picture 2" descr="42"/>
              <p:cNvPicPr>
                <a:picLocks noChangeAspect="1" noChangeArrowheads="1"/>
              </p:cNvPicPr>
              <p:nvPr/>
            </p:nvPicPr>
            <p:blipFill>
              <a:blip r:embed="rId2"/>
              <a:srcRect/>
              <a:stretch>
                <a:fillRect/>
              </a:stretch>
            </p:blipFill>
            <p:spPr bwMode="auto">
              <a:xfrm>
                <a:off x="4203" y="2835"/>
                <a:ext cx="3077" cy="2308"/>
              </a:xfrm>
              <a:prstGeom prst="rect">
                <a:avLst/>
              </a:prstGeom>
              <a:noFill/>
            </p:spPr>
          </p:pic>
          <p:pic>
            <p:nvPicPr>
              <p:cNvPr id="2" name="Picture 4" descr="匈奴南下形势图"/>
              <p:cNvPicPr>
                <a:picLocks noChangeAspect="1" noChangeArrowheads="1"/>
              </p:cNvPicPr>
              <p:nvPr/>
            </p:nvPicPr>
            <p:blipFill>
              <a:blip r:embed="rId3"/>
              <a:srcRect b="3566"/>
              <a:stretch>
                <a:fillRect/>
              </a:stretch>
            </p:blipFill>
            <p:spPr bwMode="auto">
              <a:xfrm>
                <a:off x="760" y="2808"/>
                <a:ext cx="3300" cy="2290"/>
              </a:xfrm>
              <a:prstGeom prst="rect">
                <a:avLst/>
              </a:prstGeom>
              <a:noFill/>
            </p:spPr>
          </p:pic>
          <p:pic>
            <p:nvPicPr>
              <p:cNvPr id="3" name="图片 2"/>
              <p:cNvPicPr>
                <a:picLocks noChangeAspect="1"/>
              </p:cNvPicPr>
              <p:nvPr/>
            </p:nvPicPr>
            <p:blipFill>
              <a:blip r:embed="rId4"/>
              <a:stretch>
                <a:fillRect/>
              </a:stretch>
            </p:blipFill>
            <p:spPr>
              <a:xfrm>
                <a:off x="7368" y="2835"/>
                <a:ext cx="3815" cy="2305"/>
              </a:xfrm>
              <a:prstGeom prst="rect">
                <a:avLst/>
              </a:prstGeom>
            </p:spPr>
          </p:pic>
        </p:grpSp>
        <p:pic>
          <p:nvPicPr>
            <p:cNvPr id="4" name="图片 3"/>
            <p:cNvPicPr>
              <a:picLocks noChangeAspect="1"/>
            </p:cNvPicPr>
            <p:nvPr/>
          </p:nvPicPr>
          <p:blipFill>
            <a:blip r:embed="rId5"/>
            <a:srcRect r="-473" b="2556"/>
            <a:stretch>
              <a:fillRect/>
            </a:stretch>
          </p:blipFill>
          <p:spPr>
            <a:xfrm>
              <a:off x="11772" y="2835"/>
              <a:ext cx="6552" cy="2749"/>
            </a:xfrm>
            <a:prstGeom prst="rect">
              <a:avLst/>
            </a:prstGeom>
          </p:spPr>
        </p:pic>
        <p:sp>
          <p:nvSpPr>
            <p:cNvPr id="11" name="文本框 10"/>
            <p:cNvSpPr txBox="1"/>
            <p:nvPr/>
          </p:nvSpPr>
          <p:spPr>
            <a:xfrm>
              <a:off x="2367" y="5584"/>
              <a:ext cx="13434" cy="580"/>
            </a:xfrm>
            <a:prstGeom prst="rect">
              <a:avLst/>
            </a:prstGeom>
            <a:noFill/>
          </p:spPr>
          <p:txBody>
            <a:bodyPr wrap="square" rtlCol="0" anchor="t">
              <a:spAutoFit/>
            </a:bodyPr>
            <a:p>
              <a:r>
                <a:rPr lang="zh-CN" altLang="en-US"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图</a:t>
              </a:r>
              <a:r>
                <a:rPr lang="en-US" altLang="zh-CN"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                </a:t>
              </a:r>
              <a:r>
                <a:rPr lang="zh-CN" altLang="en-US"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图</a:t>
              </a:r>
              <a:r>
                <a:rPr lang="en-US" altLang="zh-CN"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                 </a:t>
              </a:r>
              <a:r>
                <a:rPr lang="zh-CN" altLang="en-US"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图</a:t>
              </a:r>
              <a:r>
                <a:rPr lang="en-US" altLang="zh-CN"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3                         </a:t>
              </a:r>
              <a:r>
                <a:rPr lang="zh-CN" altLang="en-US" b="1">
                  <a:solidFill>
                    <a:srgbClr val="FFFFFF"/>
                  </a:solidFill>
                  <a:latin typeface="黑体" panose="02010609060101010101" pitchFamily="49" charset="-122"/>
                  <a:ea typeface="黑体" panose="02010609060101010101" pitchFamily="49" charset="-122"/>
                  <a:cs typeface="黑体" panose="02010609060101010101" pitchFamily="49" charset="-122"/>
                  <a:sym typeface="+mn-ea"/>
                </a:rPr>
                <a:t>图</a:t>
              </a:r>
              <a:r>
                <a:rPr lang="en-US" altLang="zh-CN" b="1">
                  <a:solidFill>
                    <a:srgbClr val="FFFFFF"/>
                  </a:solidFill>
                  <a:latin typeface="黑体" panose="02010609060101010101" pitchFamily="49" charset="-122"/>
                  <a:ea typeface="黑体" panose="02010609060101010101" pitchFamily="49" charset="-122"/>
                  <a:cs typeface="黑体" panose="02010609060101010101" pitchFamily="49" charset="-122"/>
                  <a:sym typeface="+mn-ea"/>
                </a:rPr>
                <a:t>4</a:t>
              </a:r>
              <a:endParaRPr lang="en-US" altLang="zh-CN"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grpSp>
      <p:sp>
        <p:nvSpPr>
          <p:cNvPr id="13" name="文本框 12"/>
          <p:cNvSpPr txBox="1"/>
          <p:nvPr/>
        </p:nvSpPr>
        <p:spPr>
          <a:xfrm>
            <a:off x="4344035" y="3933190"/>
            <a:ext cx="7237095" cy="2306955"/>
          </a:xfrm>
          <a:prstGeom prst="rect">
            <a:avLst/>
          </a:prstGeom>
          <a:noFill/>
        </p:spPr>
        <p:txBody>
          <a:bodyPr wrap="square" rtlCol="0" anchor="t">
            <a:spAutoFit/>
          </a:bodyPr>
          <a:p>
            <a:pPr>
              <a:lnSpc>
                <a:spcPct val="100000"/>
              </a:lnSpc>
            </a:pPr>
            <a:r>
              <a:rPr lang="zh-CN" altLang="en-US"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秦：</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蒙恬北击匈奴、秦军南伐越族、筑长城、开灵渠</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zh-CN" altLang="en-US"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汉：</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卫青、霍去病击匈奴、张骞第一次出使西域 </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（目的是联络大月氏夹攻匈奴） </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张骞第二次出使西域</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设西域都护府、班超经营西域</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和亲、互市</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5" name="矩形 14"/>
          <p:cNvSpPr/>
          <p:nvPr/>
        </p:nvSpPr>
        <p:spPr>
          <a:xfrm>
            <a:off x="652780" y="3933190"/>
            <a:ext cx="3728720" cy="2268855"/>
          </a:xfrm>
          <a:prstGeom prst="rect">
            <a:avLst/>
          </a:prstGeom>
          <a:noFill/>
          <a:ln w="28575">
            <a:solidFill>
              <a:srgbClr val="0FB62A"/>
            </a:solidFill>
            <a:prstDash val="dash"/>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19" name="矩形 18"/>
          <p:cNvSpPr/>
          <p:nvPr/>
        </p:nvSpPr>
        <p:spPr>
          <a:xfrm>
            <a:off x="4939665" y="5071110"/>
            <a:ext cx="4099560" cy="1130935"/>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
        <p:nvSpPr>
          <p:cNvPr id="20" name="矩形 19"/>
          <p:cNvSpPr/>
          <p:nvPr/>
        </p:nvSpPr>
        <p:spPr>
          <a:xfrm>
            <a:off x="9240520" y="3933190"/>
            <a:ext cx="2340610" cy="417195"/>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
        <p:nvSpPr>
          <p:cNvPr id="18" name="文本框 17"/>
          <p:cNvSpPr txBox="1"/>
          <p:nvPr/>
        </p:nvSpPr>
        <p:spPr>
          <a:xfrm>
            <a:off x="4448175" y="3895090"/>
            <a:ext cx="7188200" cy="2676525"/>
          </a:xfrm>
          <a:prstGeom prst="rect">
            <a:avLst/>
          </a:prstGeom>
          <a:solidFill>
            <a:srgbClr val="000099"/>
          </a:solidFill>
        </p:spPr>
        <p:txBody>
          <a:bodyPr wrap="square" rtlCol="0" anchor="t">
            <a:spAutoFit/>
          </a:bodyPr>
          <a:p>
            <a:pPr>
              <a:lnSpc>
                <a:spcPct val="100000"/>
              </a:lnSpc>
            </a:pPr>
            <a:r>
              <a:rPr lang="zh-CN" altLang="en-US"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答题妙招：</a:t>
            </a:r>
            <a:r>
              <a:rPr lang="en-US" altLang="zh-CN"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两不两有、一主一共</a:t>
            </a:r>
            <a:r>
              <a:rPr lang="en-US" altLang="zh-CN"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a:t>
            </a:r>
            <a:endParaRPr lang="zh-CN" altLang="en-US"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不是</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侵略</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与</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反侵略</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，但有正义和非正义 </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之分。</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战争虽然也是汉匈民族交往的一种方式，但和平</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仍然是民族关系的主流。</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秦汉历史是各民族共同创造的。</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100000"/>
              </a:lnSpc>
            </a:pP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linds(horizont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ldLvl="0" animBg="1"/>
      <p:bldP spid="19" grpId="0" bldLvl="0" animBg="1"/>
      <p:bldP spid="2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310130" y="522605"/>
            <a:ext cx="7571740" cy="734060"/>
            <a:chOff x="3169" y="823"/>
            <a:chExt cx="11924" cy="1156"/>
          </a:xfrm>
        </p:grpSpPr>
        <p:grpSp>
          <p:nvGrpSpPr>
            <p:cNvPr id="2" name="Group 9"/>
            <p:cNvGrpSpPr>
              <a:grpSpLocks noChangeAspect="1"/>
            </p:cNvGrpSpPr>
            <p:nvPr/>
          </p:nvGrpSpPr>
          <p:grpSpPr bwMode="auto">
            <a:xfrm rot="0">
              <a:off x="3169" y="1662"/>
              <a:ext cx="11924" cy="317"/>
              <a:chOff x="1927" y="2201"/>
              <a:chExt cx="4019" cy="107"/>
            </a:xfrm>
          </p:grpSpPr>
          <p:sp>
            <p:nvSpPr>
              <p:cNvPr id="3"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
                <a:endParaRPr lang="zh-CN" altLang="en-US"/>
              </a:p>
            </p:txBody>
          </p:sp>
          <p:sp>
            <p:nvSpPr>
              <p:cNvPr id="4"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
                <a:endParaRPr lang="zh-CN" altLang="en-US"/>
              </a:p>
            </p:txBody>
          </p:sp>
          <p:sp>
            <p:nvSpPr>
              <p:cNvPr id="5"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92" tIns="45696" rIns="91392" bIns="45696" numCol="1" anchor="t" anchorCtr="0" compatLnSpc="1"/>
              <a:p>
                <a:endParaRPr lang="zh-CN" altLang="en-US" b="1">
                  <a:solidFill>
                    <a:schemeClr val="tx1"/>
                  </a:solidFill>
                  <a:latin typeface="黑体" panose="02010609060101010101" pitchFamily="49" charset="-122"/>
                  <a:ea typeface="黑体" panose="02010609060101010101" pitchFamily="49" charset="-122"/>
                </a:endParaRPr>
              </a:p>
            </p:txBody>
          </p:sp>
        </p:grpSp>
        <p:sp>
          <p:nvSpPr>
            <p:cNvPr id="11" name="文本框 10"/>
            <p:cNvSpPr txBox="1"/>
            <p:nvPr/>
          </p:nvSpPr>
          <p:spPr>
            <a:xfrm>
              <a:off x="7003" y="823"/>
              <a:ext cx="4248" cy="1016"/>
            </a:xfrm>
            <a:prstGeom prst="rect">
              <a:avLst/>
            </a:prstGeom>
            <a:noFill/>
          </p:spPr>
          <p:txBody>
            <a:bodyPr wrap="square" rtlCol="0">
              <a:spAutoFit/>
            </a:bodyPr>
            <a:p>
              <a:pPr algn="dist"/>
              <a:r>
                <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rPr>
                <a:t>规范作答</a:t>
              </a:r>
              <a:endPar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endParaRPr>
            </a:p>
          </p:txBody>
        </p:sp>
      </p:grpSp>
      <p:pic>
        <p:nvPicPr>
          <p:cNvPr id="48" name="图片 47"/>
          <p:cNvPicPr>
            <a:picLocks noChangeAspect="1"/>
          </p:cNvPicPr>
          <p:nvPr/>
        </p:nvPicPr>
        <p:blipFill>
          <a:blip r:embed="rId1"/>
          <a:stretch>
            <a:fillRect/>
          </a:stretch>
        </p:blipFill>
        <p:spPr>
          <a:xfrm>
            <a:off x="10876280" y="5977890"/>
            <a:ext cx="762000" cy="350520"/>
          </a:xfrm>
          <a:prstGeom prst="rect">
            <a:avLst/>
          </a:prstGeom>
        </p:spPr>
      </p:pic>
      <p:cxnSp>
        <p:nvCxnSpPr>
          <p:cNvPr id="16" name="直接连接符 15"/>
          <p:cNvCxnSpPr/>
          <p:nvPr/>
        </p:nvCxnSpPr>
        <p:spPr>
          <a:xfrm>
            <a:off x="6927215" y="5333365"/>
            <a:ext cx="61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400550" y="5405755"/>
            <a:ext cx="61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824230" y="1621155"/>
            <a:ext cx="10393680" cy="3784600"/>
          </a:xfrm>
          <a:prstGeom prst="rect">
            <a:avLst/>
          </a:prstGeom>
          <a:noFill/>
        </p:spPr>
        <p:txBody>
          <a:bodyPr wrap="square" rtlCol="0">
            <a:spAutoFit/>
          </a:bodyPr>
          <a:p>
            <a:pPr>
              <a:lnSpc>
                <a:spcPct val="100000"/>
              </a:lnSpc>
            </a:pP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18. 科技发明与国防建设见证了一个国家的综合国力。 阅读下列材料，结合所学知识，回答问题。</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dist">
              <a:lnSpc>
                <a:spcPct val="100000"/>
              </a:lnSpc>
            </a:pP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材料一 古代造长城的最初目的就是防御游牧民族到中原进行掠夺。 从战国到唐代，草原地区基本上都是游牧民族的天下。 那时候汉民族又要进行中原争夺，又要防范游牧民族掠夺，所以北方的一些国家就修建了长城。 中国古代的万里长城，作为军事防御设施，早已完成了它的历史使命。今天，当人们把长城喻为中华民族的象征之一时，长城又具有了新的现实意义。</a:t>
            </a:r>
            <a:r>
              <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endPar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dist">
              <a:lnSpc>
                <a:spcPct val="100000"/>
              </a:lnSpc>
            </a:pPr>
            <a:r>
              <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——摘编自朱耀廷《古代长城》</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lnSpc>
                <a:spcPct val="100000"/>
              </a:lnSpc>
            </a:pP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lnSpc>
                <a:spcPct val="100000"/>
              </a:lnSpc>
            </a:pP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（1）如何理解材料一中“长城又具有了新的现实意义”？（2 分）</a:t>
            </a:r>
            <a:endParaRPr lang="zh-CN" altLang="en-US" sz="240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636905" y="1474470"/>
            <a:ext cx="10926445" cy="334645"/>
          </a:xfrm>
          <a:prstGeom prst="rect">
            <a:avLst/>
          </a:prstGeom>
          <a:solidFill>
            <a:schemeClr val="bg1"/>
          </a:solidFill>
          <a:ln w="19050">
            <a:noFill/>
            <a:prstDash val="dashDot"/>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27" name="矩形 26"/>
          <p:cNvSpPr/>
          <p:nvPr/>
        </p:nvSpPr>
        <p:spPr>
          <a:xfrm>
            <a:off x="636905" y="4606290"/>
            <a:ext cx="10926445" cy="1541145"/>
          </a:xfrm>
          <a:prstGeom prst="rect">
            <a:avLst/>
          </a:prstGeom>
          <a:solidFill>
            <a:schemeClr val="bg1"/>
          </a:solidFill>
          <a:ln w="19050">
            <a:noFill/>
            <a:prstDash val="dashDot"/>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a:p>
        </p:txBody>
      </p:sp>
      <p:sp>
        <p:nvSpPr>
          <p:cNvPr id="26" name="矩形 25"/>
          <p:cNvSpPr/>
          <p:nvPr/>
        </p:nvSpPr>
        <p:spPr>
          <a:xfrm>
            <a:off x="636905" y="2990215"/>
            <a:ext cx="10926445" cy="1518920"/>
          </a:xfrm>
          <a:prstGeom prst="rect">
            <a:avLst/>
          </a:prstGeom>
          <a:solidFill>
            <a:schemeClr val="bg1"/>
          </a:solidFill>
          <a:ln w="19050">
            <a:noFill/>
            <a:prstDash val="dashDot"/>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a:p>
        </p:txBody>
      </p:sp>
      <p:sp>
        <p:nvSpPr>
          <p:cNvPr id="15" name="矩形 14"/>
          <p:cNvSpPr/>
          <p:nvPr/>
        </p:nvSpPr>
        <p:spPr>
          <a:xfrm>
            <a:off x="6082665" y="1967865"/>
            <a:ext cx="5480685" cy="877570"/>
          </a:xfrm>
          <a:prstGeom prst="rect">
            <a:avLst/>
          </a:prstGeom>
          <a:solidFill>
            <a:schemeClr val="bg1"/>
          </a:solidFill>
          <a:ln w="19050">
            <a:noFill/>
            <a:prstDash val="dashDot"/>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13" name="矩形 12"/>
          <p:cNvSpPr/>
          <p:nvPr/>
        </p:nvSpPr>
        <p:spPr>
          <a:xfrm>
            <a:off x="637540" y="1967865"/>
            <a:ext cx="5374005" cy="877570"/>
          </a:xfrm>
          <a:prstGeom prst="rect">
            <a:avLst/>
          </a:prstGeom>
          <a:solidFill>
            <a:schemeClr val="bg1"/>
          </a:solidFill>
          <a:ln w="19050">
            <a:noFill/>
            <a:prstDash val="dashDot"/>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pic>
        <p:nvPicPr>
          <p:cNvPr id="14" name="图片 13"/>
          <p:cNvPicPr>
            <a:picLocks noChangeAspect="1"/>
          </p:cNvPicPr>
          <p:nvPr/>
        </p:nvPicPr>
        <p:blipFill>
          <a:blip r:embed="rId1"/>
          <a:srcRect l="1528" r="2155" b="55835"/>
          <a:stretch>
            <a:fillRect/>
          </a:stretch>
        </p:blipFill>
        <p:spPr>
          <a:xfrm>
            <a:off x="740410" y="4719320"/>
            <a:ext cx="10704830" cy="1333500"/>
          </a:xfrm>
          <a:prstGeom prst="rect">
            <a:avLst/>
          </a:prstGeom>
        </p:spPr>
      </p:pic>
      <p:pic>
        <p:nvPicPr>
          <p:cNvPr id="8" name="图片 7"/>
          <p:cNvPicPr>
            <a:picLocks noChangeAspect="1"/>
          </p:cNvPicPr>
          <p:nvPr/>
        </p:nvPicPr>
        <p:blipFill>
          <a:blip r:embed="rId2"/>
          <a:stretch>
            <a:fillRect/>
          </a:stretch>
        </p:blipFill>
        <p:spPr>
          <a:xfrm>
            <a:off x="6139815" y="2026285"/>
            <a:ext cx="5362575" cy="751840"/>
          </a:xfrm>
          <a:prstGeom prst="rect">
            <a:avLst/>
          </a:prstGeom>
        </p:spPr>
      </p:pic>
      <p:pic>
        <p:nvPicPr>
          <p:cNvPr id="16" name="图片 15"/>
          <p:cNvPicPr>
            <a:picLocks noChangeAspect="1"/>
          </p:cNvPicPr>
          <p:nvPr/>
        </p:nvPicPr>
        <p:blipFill>
          <a:blip r:embed="rId3"/>
          <a:stretch>
            <a:fillRect/>
          </a:stretch>
        </p:blipFill>
        <p:spPr>
          <a:xfrm>
            <a:off x="711835" y="3113405"/>
            <a:ext cx="10761980" cy="1296035"/>
          </a:xfrm>
          <a:prstGeom prst="rect">
            <a:avLst/>
          </a:prstGeom>
        </p:spPr>
      </p:pic>
      <p:grpSp>
        <p:nvGrpSpPr>
          <p:cNvPr id="2" name="组合 1"/>
          <p:cNvGrpSpPr/>
          <p:nvPr/>
        </p:nvGrpSpPr>
        <p:grpSpPr>
          <a:xfrm>
            <a:off x="2310130" y="522605"/>
            <a:ext cx="7571740" cy="734060"/>
            <a:chOff x="3169" y="823"/>
            <a:chExt cx="11924" cy="1156"/>
          </a:xfrm>
        </p:grpSpPr>
        <p:grpSp>
          <p:nvGrpSpPr>
            <p:cNvPr id="3" name="Group 9"/>
            <p:cNvGrpSpPr>
              <a:grpSpLocks noChangeAspect="1"/>
            </p:cNvGrpSpPr>
            <p:nvPr/>
          </p:nvGrpSpPr>
          <p:grpSpPr bwMode="auto">
            <a:xfrm rot="0">
              <a:off x="3169" y="1662"/>
              <a:ext cx="11924" cy="317"/>
              <a:chOff x="1927" y="2201"/>
              <a:chExt cx="4019" cy="107"/>
            </a:xfrm>
          </p:grpSpPr>
          <p:sp>
            <p:nvSpPr>
              <p:cNvPr id="4"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
                <a:endParaRPr lang="zh-CN" altLang="en-US"/>
              </a:p>
            </p:txBody>
          </p:sp>
          <p:sp>
            <p:nvSpPr>
              <p:cNvPr id="5"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
                <a:endParaRPr lang="zh-CN" altLang="en-US"/>
              </a:p>
            </p:txBody>
          </p:sp>
          <p:sp>
            <p:nvSpPr>
              <p:cNvPr id="6"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92" tIns="45696" rIns="91392" bIns="45696" numCol="1" anchor="t" anchorCtr="0" compatLnSpc="1"/>
              <a:p>
                <a:endParaRPr lang="zh-CN" altLang="en-US">
                  <a:solidFill>
                    <a:schemeClr val="tx1"/>
                  </a:solidFill>
                </a:endParaRPr>
              </a:p>
            </p:txBody>
          </p:sp>
        </p:grpSp>
        <p:sp>
          <p:nvSpPr>
            <p:cNvPr id="11" name="文本框 10"/>
            <p:cNvSpPr txBox="1"/>
            <p:nvPr/>
          </p:nvSpPr>
          <p:spPr>
            <a:xfrm>
              <a:off x="7003" y="823"/>
              <a:ext cx="4248" cy="1016"/>
            </a:xfrm>
            <a:prstGeom prst="rect">
              <a:avLst/>
            </a:prstGeom>
            <a:noFill/>
          </p:spPr>
          <p:txBody>
            <a:bodyPr wrap="square" rtlCol="0">
              <a:spAutoFit/>
            </a:bodyPr>
            <a:p>
              <a:pPr algn="dist"/>
              <a:r>
                <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sym typeface="+mn-ea"/>
                </a:rPr>
                <a:t>规范作答</a:t>
              </a:r>
              <a:endPar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endParaRPr>
            </a:p>
          </p:txBody>
        </p:sp>
      </p:grpSp>
      <p:grpSp>
        <p:nvGrpSpPr>
          <p:cNvPr id="10" name="组合 9"/>
          <p:cNvGrpSpPr/>
          <p:nvPr/>
        </p:nvGrpSpPr>
        <p:grpSpPr>
          <a:xfrm>
            <a:off x="740630" y="2046950"/>
            <a:ext cx="5179668" cy="796089"/>
            <a:chOff x="1078" y="3190"/>
            <a:chExt cx="8822" cy="1695"/>
          </a:xfrm>
        </p:grpSpPr>
        <p:pic>
          <p:nvPicPr>
            <p:cNvPr id="17" name="图片 16"/>
            <p:cNvPicPr>
              <a:picLocks noChangeAspect="1"/>
            </p:cNvPicPr>
            <p:nvPr/>
          </p:nvPicPr>
          <p:blipFill>
            <a:blip r:embed="rId4"/>
            <a:stretch>
              <a:fillRect/>
            </a:stretch>
          </p:blipFill>
          <p:spPr>
            <a:xfrm>
              <a:off x="1078" y="3190"/>
              <a:ext cx="8822" cy="1494"/>
            </a:xfrm>
            <a:prstGeom prst="rect">
              <a:avLst/>
            </a:prstGeom>
            <a:ln>
              <a:noFill/>
            </a:ln>
          </p:spPr>
        </p:pic>
        <p:sp>
          <p:nvSpPr>
            <p:cNvPr id="9" name="文本框 8"/>
            <p:cNvSpPr txBox="1"/>
            <p:nvPr/>
          </p:nvSpPr>
          <p:spPr>
            <a:xfrm>
              <a:off x="8801" y="4232"/>
              <a:ext cx="1099" cy="653"/>
            </a:xfrm>
            <a:prstGeom prst="rect">
              <a:avLst/>
            </a:prstGeom>
            <a:solidFill>
              <a:srgbClr val="000099"/>
            </a:solidFill>
          </p:spPr>
          <p:txBody>
            <a:bodyPr wrap="square" rtlCol="0">
              <a:spAutoFit/>
            </a:bodyPr>
            <a:p>
              <a:r>
                <a:rPr lang="zh-CN" altLang="en-US" sz="1400" b="1">
                  <a:solidFill>
                    <a:srgbClr val="FFFF00"/>
                  </a:solidFill>
                  <a:latin typeface="黑体" panose="02010609060101010101" pitchFamily="49" charset="-122"/>
                  <a:ea typeface="黑体" panose="02010609060101010101" pitchFamily="49" charset="-122"/>
                  <a:cs typeface="黑体" panose="02010609060101010101" pitchFamily="49" charset="-122"/>
                </a:rPr>
                <a:t>案例</a:t>
              </a:r>
              <a:r>
                <a:rPr lang="en-US" altLang="zh-CN" sz="1400" b="1">
                  <a:solidFill>
                    <a:srgbClr val="FFFF00"/>
                  </a:solidFill>
                  <a:latin typeface="黑体" panose="02010609060101010101" pitchFamily="49" charset="-122"/>
                  <a:ea typeface="黑体" panose="02010609060101010101" pitchFamily="49" charset="-122"/>
                  <a:cs typeface="黑体" panose="02010609060101010101" pitchFamily="49" charset="-122"/>
                </a:rPr>
                <a:t>1</a:t>
              </a:r>
              <a:endParaRPr lang="en-US" altLang="zh-CN" sz="1400" b="1">
                <a:solidFill>
                  <a:srgbClr val="FFFF00"/>
                </a:solidFill>
                <a:latin typeface="黑体" panose="02010609060101010101" pitchFamily="49" charset="-122"/>
                <a:ea typeface="黑体" panose="02010609060101010101" pitchFamily="49" charset="-122"/>
                <a:cs typeface="黑体" panose="02010609060101010101" pitchFamily="49" charset="-122"/>
              </a:endParaRPr>
            </a:p>
          </p:txBody>
        </p:sp>
      </p:grpSp>
      <p:sp>
        <p:nvSpPr>
          <p:cNvPr id="18" name="文本框 17"/>
          <p:cNvSpPr txBox="1"/>
          <p:nvPr/>
        </p:nvSpPr>
        <p:spPr>
          <a:xfrm>
            <a:off x="10712028" y="2505937"/>
            <a:ext cx="790862" cy="337185"/>
          </a:xfrm>
          <a:prstGeom prst="rect">
            <a:avLst/>
          </a:prstGeom>
          <a:solidFill>
            <a:srgbClr val="000099"/>
          </a:solidFill>
        </p:spPr>
        <p:txBody>
          <a:bodyPr wrap="square" rtlCol="0">
            <a:spAutoFit/>
          </a:bodyPr>
          <a:p>
            <a:r>
              <a:rPr lang="zh-CN" altLang="en-US" sz="1600" b="1">
                <a:solidFill>
                  <a:srgbClr val="FFFF00"/>
                </a:solidFill>
                <a:latin typeface="黑体" panose="02010609060101010101" pitchFamily="49" charset="-122"/>
                <a:ea typeface="黑体" panose="02010609060101010101" pitchFamily="49" charset="-122"/>
                <a:cs typeface="黑体" panose="02010609060101010101" pitchFamily="49" charset="-122"/>
              </a:rPr>
              <a:t>案例</a:t>
            </a:r>
            <a:r>
              <a:rPr lang="en-US" altLang="zh-CN" sz="1600" b="1">
                <a:solidFill>
                  <a:srgbClr val="FFFF00"/>
                </a:solidFill>
                <a:latin typeface="黑体" panose="02010609060101010101" pitchFamily="49" charset="-122"/>
                <a:ea typeface="黑体" panose="02010609060101010101" pitchFamily="49" charset="-122"/>
                <a:cs typeface="黑体" panose="02010609060101010101" pitchFamily="49" charset="-122"/>
              </a:rPr>
              <a:t>2</a:t>
            </a:r>
            <a:endParaRPr lang="en-US" altLang="zh-CN" sz="1600" b="1">
              <a:solidFill>
                <a:srgbClr val="FFFF00"/>
              </a:solidFill>
              <a:latin typeface="黑体" panose="02010609060101010101" pitchFamily="49" charset="-122"/>
              <a:ea typeface="黑体" panose="02010609060101010101" pitchFamily="49" charset="-122"/>
              <a:cs typeface="黑体" panose="02010609060101010101" pitchFamily="49" charset="-122"/>
            </a:endParaRPr>
          </a:p>
        </p:txBody>
      </p:sp>
      <p:sp>
        <p:nvSpPr>
          <p:cNvPr id="19" name="文本框 18"/>
          <p:cNvSpPr txBox="1"/>
          <p:nvPr/>
        </p:nvSpPr>
        <p:spPr>
          <a:xfrm>
            <a:off x="707603" y="2952977"/>
            <a:ext cx="790862" cy="337185"/>
          </a:xfrm>
          <a:prstGeom prst="rect">
            <a:avLst/>
          </a:prstGeom>
          <a:solidFill>
            <a:srgbClr val="000099"/>
          </a:solidFill>
        </p:spPr>
        <p:txBody>
          <a:bodyPr wrap="square" rtlCol="0">
            <a:spAutoFit/>
          </a:bodyPr>
          <a:p>
            <a:r>
              <a:rPr lang="zh-CN" altLang="en-US" sz="1600" b="1">
                <a:solidFill>
                  <a:srgbClr val="FFFF00"/>
                </a:solidFill>
                <a:latin typeface="黑体" panose="02010609060101010101" pitchFamily="49" charset="-122"/>
                <a:ea typeface="黑体" panose="02010609060101010101" pitchFamily="49" charset="-122"/>
                <a:cs typeface="黑体" panose="02010609060101010101" pitchFamily="49" charset="-122"/>
              </a:rPr>
              <a:t>案例</a:t>
            </a:r>
            <a:r>
              <a:rPr lang="en-US" altLang="zh-CN" sz="1600" b="1">
                <a:solidFill>
                  <a:srgbClr val="FFFF00"/>
                </a:solidFill>
                <a:latin typeface="黑体" panose="02010609060101010101" pitchFamily="49" charset="-122"/>
                <a:ea typeface="黑体" panose="02010609060101010101" pitchFamily="49" charset="-122"/>
                <a:cs typeface="黑体" panose="02010609060101010101" pitchFamily="49" charset="-122"/>
              </a:rPr>
              <a:t>3</a:t>
            </a:r>
            <a:endParaRPr lang="en-US" altLang="zh-CN" sz="1600" b="1">
              <a:solidFill>
                <a:srgbClr val="FFFF00"/>
              </a:solidFill>
              <a:latin typeface="黑体" panose="02010609060101010101" pitchFamily="49" charset="-122"/>
              <a:ea typeface="黑体" panose="02010609060101010101" pitchFamily="49" charset="-122"/>
              <a:cs typeface="黑体" panose="02010609060101010101" pitchFamily="49" charset="-122"/>
            </a:endParaRPr>
          </a:p>
        </p:txBody>
      </p:sp>
      <p:sp>
        <p:nvSpPr>
          <p:cNvPr id="20" name="文本框 19"/>
          <p:cNvSpPr txBox="1"/>
          <p:nvPr/>
        </p:nvSpPr>
        <p:spPr>
          <a:xfrm>
            <a:off x="707603" y="4606517"/>
            <a:ext cx="790862" cy="337185"/>
          </a:xfrm>
          <a:prstGeom prst="rect">
            <a:avLst/>
          </a:prstGeom>
          <a:solidFill>
            <a:srgbClr val="000099"/>
          </a:solidFill>
        </p:spPr>
        <p:txBody>
          <a:bodyPr wrap="square" rtlCol="0">
            <a:spAutoFit/>
          </a:bodyPr>
          <a:p>
            <a:r>
              <a:rPr lang="zh-CN" altLang="en-US" sz="1600" b="1">
                <a:solidFill>
                  <a:srgbClr val="FFFF00"/>
                </a:solidFill>
                <a:latin typeface="黑体" panose="02010609060101010101" pitchFamily="49" charset="-122"/>
                <a:ea typeface="黑体" panose="02010609060101010101" pitchFamily="49" charset="-122"/>
                <a:cs typeface="黑体" panose="02010609060101010101" pitchFamily="49" charset="-122"/>
              </a:rPr>
              <a:t>案例</a:t>
            </a:r>
            <a:r>
              <a:rPr lang="en-US" altLang="zh-CN" sz="1600" b="1">
                <a:solidFill>
                  <a:srgbClr val="FFFF00"/>
                </a:solidFill>
                <a:latin typeface="黑体" panose="02010609060101010101" pitchFamily="49" charset="-122"/>
                <a:ea typeface="黑体" panose="02010609060101010101" pitchFamily="49" charset="-122"/>
                <a:cs typeface="黑体" panose="02010609060101010101" pitchFamily="49" charset="-122"/>
              </a:rPr>
              <a:t>4</a:t>
            </a:r>
            <a:endParaRPr lang="en-US" altLang="zh-CN" sz="1600" b="1">
              <a:solidFill>
                <a:srgbClr val="FFFF00"/>
              </a:solidFill>
              <a:latin typeface="黑体" panose="02010609060101010101" pitchFamily="49" charset="-122"/>
              <a:ea typeface="黑体" panose="02010609060101010101" pitchFamily="49" charset="-122"/>
              <a:cs typeface="黑体" panose="02010609060101010101" pitchFamily="49" charset="-122"/>
            </a:endParaRPr>
          </a:p>
        </p:txBody>
      </p:sp>
      <p:sp>
        <p:nvSpPr>
          <p:cNvPr id="29" name="文本框 28"/>
          <p:cNvSpPr txBox="1"/>
          <p:nvPr/>
        </p:nvSpPr>
        <p:spPr>
          <a:xfrm>
            <a:off x="634578" y="1441677"/>
            <a:ext cx="790862" cy="398780"/>
          </a:xfrm>
          <a:prstGeom prst="rect">
            <a:avLst/>
          </a:prstGeom>
          <a:solidFill>
            <a:srgbClr val="000099"/>
          </a:solidFill>
        </p:spPr>
        <p:txBody>
          <a:bodyPr wrap="square" rtlCol="0">
            <a:spAutoFit/>
          </a:bodyPr>
          <a:p>
            <a:r>
              <a:rPr lang="zh-CN" altLang="en-US" sz="2000" b="1">
                <a:solidFill>
                  <a:srgbClr val="FFFF00"/>
                </a:solidFill>
                <a:latin typeface="黑体" panose="02010609060101010101" pitchFamily="49" charset="-122"/>
                <a:ea typeface="黑体" panose="02010609060101010101" pitchFamily="49" charset="-122"/>
                <a:cs typeface="黑体" panose="02010609060101010101" pitchFamily="49" charset="-122"/>
              </a:rPr>
              <a:t>设问：</a:t>
            </a:r>
            <a:endParaRPr lang="zh-CN" altLang="en-US" sz="2000" b="1">
              <a:solidFill>
                <a:srgbClr val="FFFF00"/>
              </a:solidFill>
              <a:latin typeface="黑体" panose="02010609060101010101" pitchFamily="49" charset="-122"/>
              <a:ea typeface="黑体" panose="02010609060101010101" pitchFamily="49" charset="-122"/>
              <a:cs typeface="黑体" panose="02010609060101010101" pitchFamily="49" charset="-122"/>
            </a:endParaRPr>
          </a:p>
        </p:txBody>
      </p:sp>
      <p:pic>
        <p:nvPicPr>
          <p:cNvPr id="12" name="图片 11"/>
          <p:cNvPicPr>
            <a:picLocks noChangeAspect="1"/>
          </p:cNvPicPr>
          <p:nvPr/>
        </p:nvPicPr>
        <p:blipFill>
          <a:blip r:embed="rId5"/>
          <a:stretch>
            <a:fillRect/>
          </a:stretch>
        </p:blipFill>
        <p:spPr>
          <a:xfrm>
            <a:off x="4445" y="2952750"/>
            <a:ext cx="12192000" cy="3393440"/>
          </a:xfrm>
          <a:prstGeom prst="rect">
            <a:avLst/>
          </a:prstGeom>
        </p:spPr>
      </p:pic>
      <p:sp>
        <p:nvSpPr>
          <p:cNvPr id="23" name="矩形 22"/>
          <p:cNvSpPr/>
          <p:nvPr/>
        </p:nvSpPr>
        <p:spPr>
          <a:xfrm>
            <a:off x="1419225" y="2139950"/>
            <a:ext cx="588645" cy="38544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24" name="矩形 23"/>
          <p:cNvSpPr/>
          <p:nvPr/>
        </p:nvSpPr>
        <p:spPr>
          <a:xfrm>
            <a:off x="6853555" y="2236470"/>
            <a:ext cx="825500" cy="26987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25" name="矩形 24"/>
          <p:cNvSpPr/>
          <p:nvPr/>
        </p:nvSpPr>
        <p:spPr>
          <a:xfrm>
            <a:off x="7679055" y="2526665"/>
            <a:ext cx="941705" cy="26987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21" name="文本框 3"/>
          <p:cNvSpPr txBox="1"/>
          <p:nvPr/>
        </p:nvSpPr>
        <p:spPr>
          <a:xfrm>
            <a:off x="628015" y="1967865"/>
            <a:ext cx="10928985" cy="922020"/>
          </a:xfrm>
          <a:prstGeom prst="rect">
            <a:avLst/>
          </a:prstGeom>
          <a:solidFill>
            <a:srgbClr val="000099"/>
          </a:solidFill>
          <a:ln w="9525">
            <a:noFill/>
          </a:ln>
          <a:extLst>
            <a:ext uri="{909E8E84-426E-40DD-AFC4-6F175D3DCCD1}">
              <a14:hiddenFill xmlns:a14="http://schemas.microsoft.com/office/drawing/2010/main">
                <a:solidFill>
                  <a:srgbClr val="F2F2F2"/>
                </a:solidFill>
              </a14:hiddenFill>
            </a:ext>
          </a:extLst>
        </p:spPr>
        <p:txBody>
          <a:bodyPr wrap="square">
            <a:spAutoFit/>
          </a:bodyPr>
          <a:p>
            <a:pPr algn="just">
              <a:lnSpc>
                <a:spcPct val="90000"/>
              </a:lnSpc>
            </a:pPr>
            <a:r>
              <a:rPr lang="zh-CN" sz="2000" b="1" dirty="0">
                <a:solidFill>
                  <a:srgbClr val="FFFF00"/>
                </a:solidFill>
                <a:latin typeface="黑体" panose="02010609060101010101" pitchFamily="49" charset="-122"/>
                <a:ea typeface="黑体" panose="02010609060101010101" pitchFamily="49" charset="-122"/>
                <a:cs typeface="黑体" panose="02010609060101010101" pitchFamily="49" charset="-122"/>
              </a:rPr>
              <a:t>答案：</a:t>
            </a:r>
            <a:r>
              <a:rPr sz="2000" b="1" dirty="0">
                <a:solidFill>
                  <a:schemeClr val="bg1"/>
                </a:solidFill>
                <a:latin typeface="黑体" panose="02010609060101010101" pitchFamily="49" charset="-122"/>
                <a:ea typeface="黑体" panose="02010609060101010101" pitchFamily="49" charset="-122"/>
                <a:cs typeface="黑体" panose="02010609060101010101" pitchFamily="49" charset="-122"/>
              </a:rPr>
              <a:t>长城体现中华民族众志成城、团结一致的民族精神；长城也是中国人民抗击外辱的国防象征；长城也是凝聚着民族集体记忆的符号，成为我们宝贵的历史文化遗产。 评分说明：答出任意一点得1分，共2分。</a:t>
            </a:r>
            <a:r>
              <a:rPr sz="2000" b="1" dirty="0">
                <a:latin typeface="黑体" panose="02010609060101010101" pitchFamily="49" charset="-122"/>
                <a:ea typeface="黑体" panose="02010609060101010101" pitchFamily="49" charset="-122"/>
                <a:cs typeface="黑体" panose="02010609060101010101" pitchFamily="49" charset="-122"/>
              </a:rPr>
              <a:t> </a:t>
            </a:r>
            <a:endParaRPr sz="2000" b="1" dirty="0">
              <a:latin typeface="黑体" panose="02010609060101010101" pitchFamily="49" charset="-122"/>
              <a:ea typeface="黑体" panose="02010609060101010101" pitchFamily="49" charset="-122"/>
              <a:cs typeface="黑体" panose="02010609060101010101" pitchFamily="49" charset="-122"/>
            </a:endParaRPr>
          </a:p>
        </p:txBody>
      </p:sp>
      <p:sp>
        <p:nvSpPr>
          <p:cNvPr id="22" name="文本框 21"/>
          <p:cNvSpPr txBox="1"/>
          <p:nvPr/>
        </p:nvSpPr>
        <p:spPr>
          <a:xfrm>
            <a:off x="1226185" y="1462405"/>
            <a:ext cx="7715250" cy="398780"/>
          </a:xfrm>
          <a:prstGeom prst="rect">
            <a:avLst/>
          </a:prstGeom>
          <a:noFill/>
        </p:spPr>
        <p:txBody>
          <a:bodyPr wrap="none" rtlCol="0" anchor="t">
            <a:spAutoFit/>
          </a:bodyPr>
          <a:p>
            <a:pPr algn="l" defTabSz="1219200"/>
            <a:r>
              <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sym typeface="+mn-ea"/>
              </a:rPr>
              <a:t>（1）如何理解材料一中“长城又具有了新的现实意义”？（2 分）</a:t>
            </a:r>
            <a:endParaRPr lang="zh-CN" altLang="en-US" sz="2000" b="1">
              <a:solidFill>
                <a:schemeClr val="tx1"/>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linds(horizontal)">
                                      <p:cBhvr>
                                        <p:cTn id="12" dur="500"/>
                                        <p:tgtEl>
                                          <p:spTgt spid="2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linds(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23" grpId="0" animBg="1"/>
      <p:bldP spid="24" grpId="0" bldLvl="0" animBg="1"/>
      <p:bldP spid="2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TextBox 12"/>
          <p:cNvSpPr txBox="1"/>
          <p:nvPr/>
        </p:nvSpPr>
        <p:spPr>
          <a:xfrm>
            <a:off x="1977390" y="3665220"/>
            <a:ext cx="8237220" cy="1106805"/>
          </a:xfrm>
          <a:prstGeom prst="rect">
            <a:avLst/>
          </a:prstGeom>
          <a:noFill/>
        </p:spPr>
        <p:txBody>
          <a:bodyPr wrap="square" rtlCol="0">
            <a:spAutoFit/>
          </a:bodyPr>
          <a:lstStyle>
            <a:defPPr>
              <a:defRPr lang="zh-CN"/>
            </a:defPPr>
            <a:lvl1pPr algn="ctr">
              <a:defRPr sz="5400" b="1">
                <a:latin typeface="微软雅黑" panose="020B0503020204020204" charset="-122"/>
                <a:ea typeface="微软雅黑" panose="020B0503020204020204" charset="-122"/>
              </a:defRPr>
            </a:lvl1pPr>
          </a:lstStyle>
          <a:p>
            <a:r>
              <a:rPr lang="zh-CN" sz="660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制度建设·政治认同</a:t>
            </a:r>
            <a:endParaRPr lang="zh-CN" sz="6600"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46" name="Group 9"/>
          <p:cNvGrpSpPr>
            <a:grpSpLocks noChangeAspect="1"/>
          </p:cNvGrpSpPr>
          <p:nvPr/>
        </p:nvGrpSpPr>
        <p:grpSpPr bwMode="auto">
          <a:xfrm rot="0">
            <a:off x="2312670" y="4647565"/>
            <a:ext cx="7571740" cy="201295"/>
            <a:chOff x="1927" y="2201"/>
            <a:chExt cx="4019" cy="107"/>
          </a:xfrm>
        </p:grpSpPr>
        <p:sp>
          <p:nvSpPr>
            <p:cNvPr id="47"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p>
          </p:txBody>
        </p:sp>
        <p:sp>
          <p:nvSpPr>
            <p:cNvPr id="48"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p>
          </p:txBody>
        </p:sp>
        <p:sp>
          <p:nvSpPr>
            <p:cNvPr id="49"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92" tIns="45696" rIns="91392" bIns="45696" numCol="1" anchor="t" anchorCtr="0" compatLnSpc="1"/>
            <a:lstStyle/>
            <a:p>
              <a:endParaRPr lang="zh-CN" altLang="en-US" b="1">
                <a:solidFill>
                  <a:schemeClr val="tx1"/>
                </a:solidFill>
                <a:latin typeface="黑体" panose="02010609060101010101" pitchFamily="49" charset="-122"/>
                <a:ea typeface="黑体" panose="02010609060101010101" pitchFamily="49" charset="-122"/>
              </a:endParaRPr>
            </a:p>
          </p:txBody>
        </p:sp>
      </p:grpSp>
      <p:grpSp>
        <p:nvGrpSpPr>
          <p:cNvPr id="3" name="组合 2"/>
          <p:cNvGrpSpPr/>
          <p:nvPr/>
        </p:nvGrpSpPr>
        <p:grpSpPr>
          <a:xfrm>
            <a:off x="4748530" y="1370330"/>
            <a:ext cx="2695056" cy="2498149"/>
            <a:chOff x="7879" y="2829"/>
            <a:chExt cx="3587" cy="3599"/>
          </a:xfrm>
        </p:grpSpPr>
        <p:pic>
          <p:nvPicPr>
            <p:cNvPr id="11" name="图片 10" descr="图片1"/>
            <p:cNvPicPr>
              <a:picLocks noChangeAspect="1"/>
            </p:cNvPicPr>
            <p:nvPr/>
          </p:nvPicPr>
          <p:blipFill>
            <a:blip r:embed="rId1"/>
            <a:stretch>
              <a:fillRect/>
            </a:stretch>
          </p:blipFill>
          <p:spPr>
            <a:xfrm>
              <a:off x="7879" y="2829"/>
              <a:ext cx="3587" cy="3599"/>
            </a:xfrm>
            <a:prstGeom prst="rect">
              <a:avLst/>
            </a:prstGeom>
          </p:spPr>
        </p:pic>
        <p:sp>
          <p:nvSpPr>
            <p:cNvPr id="12" name="椭圆 11"/>
            <p:cNvSpPr/>
            <p:nvPr/>
          </p:nvSpPr>
          <p:spPr>
            <a:xfrm>
              <a:off x="8852" y="3841"/>
              <a:ext cx="1641" cy="1575"/>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grpSp>
      <p:sp>
        <p:nvSpPr>
          <p:cNvPr id="2" name="文本框 1"/>
          <p:cNvSpPr txBox="1"/>
          <p:nvPr/>
        </p:nvSpPr>
        <p:spPr>
          <a:xfrm>
            <a:off x="5761990" y="2028190"/>
            <a:ext cx="1717040" cy="1106805"/>
          </a:xfrm>
          <a:prstGeom prst="rect">
            <a:avLst/>
          </a:prstGeom>
          <a:noFill/>
        </p:spPr>
        <p:txBody>
          <a:bodyPr wrap="square" rtlCol="0">
            <a:spAutoFit/>
          </a:bodyPr>
          <a:lstStyle/>
          <a:p>
            <a:r>
              <a:rPr lang="en-US" altLang="zh-CN" sz="6600" b="1" dirty="0">
                <a:solidFill>
                  <a:schemeClr val="bg1"/>
                </a:solidFill>
                <a:latin typeface="黑体" panose="02010609060101010101" pitchFamily="49" charset="-122"/>
                <a:ea typeface="黑体" panose="02010609060101010101" pitchFamily="49" charset="-122"/>
              </a:rPr>
              <a:t>2</a:t>
            </a:r>
            <a:endParaRPr lang="en-US" altLang="zh-CN" sz="6600" b="1" dirty="0">
              <a:solidFill>
                <a:schemeClr val="bg1"/>
              </a:solidFill>
              <a:latin typeface="黑体" panose="02010609060101010101" pitchFamily="49" charset="-122"/>
              <a:ea typeface="黑体" panose="02010609060101010101" pitchFamily="49" charset="-122"/>
            </a:endParaRPr>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1" name="组合 20"/>
          <p:cNvGrpSpPr/>
          <p:nvPr/>
        </p:nvGrpSpPr>
        <p:grpSpPr>
          <a:xfrm>
            <a:off x="7722870" y="1830070"/>
            <a:ext cx="3482975" cy="4074795"/>
            <a:chOff x="11826" y="2882"/>
            <a:chExt cx="5485" cy="6417"/>
          </a:xfrm>
        </p:grpSpPr>
        <p:sp>
          <p:nvSpPr>
            <p:cNvPr id="14" name="文本框 13"/>
            <p:cNvSpPr txBox="1"/>
            <p:nvPr/>
          </p:nvSpPr>
          <p:spPr>
            <a:xfrm>
              <a:off x="11826" y="2882"/>
              <a:ext cx="5484" cy="5879"/>
            </a:xfrm>
            <a:prstGeom prst="rect">
              <a:avLst/>
            </a:prstGeom>
            <a:solidFill>
              <a:srgbClr val="000099"/>
            </a:solidFill>
          </p:spPr>
          <p:txBody>
            <a:bodyPr wrap="square" rtlCol="0">
              <a:spAutoFit/>
            </a:bodyPr>
            <a:p>
              <a:pPr>
                <a:lnSpc>
                  <a:spcPct val="160000"/>
                </a:lnSpc>
              </a:pPr>
              <a:r>
                <a:rPr lang="en-US" altLang="zh-CN" sz="2800" b="1">
                  <a:solidFill>
                    <a:srgbClr val="FFFF00"/>
                  </a:solidFill>
                  <a:latin typeface="黑体" panose="02010609060101010101" pitchFamily="49" charset="-122"/>
                  <a:ea typeface="黑体" panose="02010609060101010101" pitchFamily="49" charset="-122"/>
                  <a:cs typeface="黑体" panose="02010609060101010101" pitchFamily="49" charset="-122"/>
                </a:rPr>
                <a:t> </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如何阅读思维导图？</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nSpc>
                  <a:spcPct val="160000"/>
                </a:lnSpc>
              </a:pPr>
              <a:r>
                <a:rPr lang="en-US" altLang="zh-CN" sz="2400" b="1">
                  <a:solidFill>
                    <a:srgbClr val="FFFF00"/>
                  </a:solidFill>
                  <a:latin typeface="黑体" panose="02010609060101010101" pitchFamily="49" charset="-122"/>
                  <a:ea typeface="黑体" panose="02010609060101010101" pitchFamily="49" charset="-122"/>
                  <a:cs typeface="黑体" panose="02010609060101010101" pitchFamily="49" charset="-122"/>
                </a:rPr>
                <a:t> </a:t>
              </a:r>
              <a:r>
                <a:rPr lang="zh-CN" altLang="en-US" sz="2400" b="1">
                  <a:solidFill>
                    <a:srgbClr val="FFFF00"/>
                  </a:solidFill>
                  <a:latin typeface="黑体" panose="02010609060101010101" pitchFamily="49" charset="-122"/>
                  <a:ea typeface="黑体" panose="02010609060101010101" pitchFamily="49" charset="-122"/>
                  <a:cs typeface="黑体" panose="02010609060101010101" pitchFamily="49" charset="-122"/>
                </a:rPr>
                <a:t>方法点睛：</a:t>
              </a:r>
              <a:endParaRPr lang="zh-CN" altLang="en-US" sz="2400" b="1">
                <a:solidFill>
                  <a:srgbClr val="FFFF00"/>
                </a:solidFill>
                <a:latin typeface="黑体" panose="02010609060101010101" pitchFamily="49" charset="-122"/>
                <a:ea typeface="黑体" panose="02010609060101010101" pitchFamily="49" charset="-122"/>
                <a:cs typeface="黑体" panose="02010609060101010101" pitchFamily="49" charset="-122"/>
              </a:endParaRPr>
            </a:p>
            <a:p>
              <a:pPr>
                <a:lnSpc>
                  <a:spcPct val="160000"/>
                </a:lnSpc>
              </a:pP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 ·了解主题和整体架构</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nSpc>
                  <a:spcPct val="160000"/>
                </a:lnSpc>
              </a:pP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掌握分类层次</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nSpc>
                  <a:spcPct val="160000"/>
                </a:lnSpc>
              </a:pP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阅读细节内容</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nSpc>
                  <a:spcPct val="160000"/>
                </a:lnSpc>
              </a:pP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重复重点内容</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20" name="矩形 19"/>
            <p:cNvSpPr/>
            <p:nvPr/>
          </p:nvSpPr>
          <p:spPr>
            <a:xfrm>
              <a:off x="11901" y="2905"/>
              <a:ext cx="5410" cy="6394"/>
            </a:xfrm>
            <a:prstGeom prst="rect">
              <a:avLst/>
            </a:prstGeom>
            <a:noFill/>
            <a:ln w="28575">
              <a:solidFill>
                <a:srgbClr val="0FB62A"/>
              </a:solidFill>
              <a:prstDash val="dashDot"/>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grpSp>
      <p:sp>
        <p:nvSpPr>
          <p:cNvPr id="9" name="文本框 8"/>
          <p:cNvSpPr txBox="1"/>
          <p:nvPr/>
        </p:nvSpPr>
        <p:spPr>
          <a:xfrm>
            <a:off x="869315" y="1845310"/>
            <a:ext cx="5511800" cy="3230245"/>
          </a:xfrm>
          <a:prstGeom prst="rect">
            <a:avLst/>
          </a:prstGeom>
          <a:noFill/>
        </p:spPr>
        <p:txBody>
          <a:bodyPr wrap="square" rtlCol="0">
            <a:spAutoFit/>
          </a:bodyPr>
          <a:p>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rPr>
              <a:t>问题：观察思维导图</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rPr>
              <a:t>1</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rPr>
              <a:t>，简述皇帝与丞相、中央与地方的关系。</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pic>
        <p:nvPicPr>
          <p:cNvPr id="11266" name="图片 -2147482606"/>
          <p:cNvPicPr>
            <a:picLocks noChangeAspect="1"/>
          </p:cNvPicPr>
          <p:nvPr/>
        </p:nvPicPr>
        <p:blipFill>
          <a:blip r:embed="rId1"/>
          <a:stretch>
            <a:fillRect/>
          </a:stretch>
        </p:blipFill>
        <p:spPr>
          <a:xfrm>
            <a:off x="932815" y="2522855"/>
            <a:ext cx="5266690" cy="3174365"/>
          </a:xfrm>
          <a:prstGeom prst="rect">
            <a:avLst/>
          </a:prstGeom>
          <a:noFill/>
          <a:ln w="9525">
            <a:noFill/>
          </a:ln>
        </p:spPr>
      </p:pic>
      <p:grpSp>
        <p:nvGrpSpPr>
          <p:cNvPr id="5" name="组合 4"/>
          <p:cNvGrpSpPr/>
          <p:nvPr/>
        </p:nvGrpSpPr>
        <p:grpSpPr>
          <a:xfrm>
            <a:off x="4544695" y="609600"/>
            <a:ext cx="3103245" cy="932815"/>
            <a:chOff x="6852" y="4681"/>
            <a:chExt cx="4887" cy="1469"/>
          </a:xfrm>
        </p:grpSpPr>
        <p:pic>
          <p:nvPicPr>
            <p:cNvPr id="3" name="图片 2"/>
            <p:cNvPicPr>
              <a:picLocks noChangeAspect="1"/>
            </p:cNvPicPr>
            <p:nvPr/>
          </p:nvPicPr>
          <p:blipFill>
            <a:blip r:embed="rId2"/>
            <a:srcRect t="3894" r="11022"/>
            <a:stretch>
              <a:fillRect/>
            </a:stretch>
          </p:blipFill>
          <p:spPr>
            <a:xfrm>
              <a:off x="6978" y="4808"/>
              <a:ext cx="4666" cy="1234"/>
            </a:xfrm>
            <a:prstGeom prst="rect">
              <a:avLst/>
            </a:prstGeom>
            <a:ln>
              <a:solidFill>
                <a:srgbClr val="FFFF00"/>
              </a:solidFill>
            </a:ln>
          </p:spPr>
        </p:pic>
        <p:sp>
          <p:nvSpPr>
            <p:cNvPr id="7" name="文本框 6"/>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制度建设</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2" name="矩形 1"/>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grpSp>
      <p:grpSp>
        <p:nvGrpSpPr>
          <p:cNvPr id="19" name="组合 18"/>
          <p:cNvGrpSpPr/>
          <p:nvPr/>
        </p:nvGrpSpPr>
        <p:grpSpPr>
          <a:xfrm>
            <a:off x="7313930" y="1814195"/>
            <a:ext cx="4392930" cy="4430853"/>
            <a:chOff x="11595" y="2906"/>
            <a:chExt cx="6918" cy="6856"/>
          </a:xfrm>
        </p:grpSpPr>
        <p:sp>
          <p:nvSpPr>
            <p:cNvPr id="18" name="矩形 17"/>
            <p:cNvSpPr/>
            <p:nvPr/>
          </p:nvSpPr>
          <p:spPr>
            <a:xfrm>
              <a:off x="11595" y="8476"/>
              <a:ext cx="6691" cy="796"/>
            </a:xfrm>
            <a:prstGeom prst="rect">
              <a:avLst/>
            </a:prstGeom>
            <a:solidFill>
              <a:srgbClr val="000099"/>
            </a:solidFill>
            <a:ln>
              <a:noFill/>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grpSp>
          <p:nvGrpSpPr>
            <p:cNvPr id="17" name="组合 16"/>
            <p:cNvGrpSpPr/>
            <p:nvPr/>
          </p:nvGrpSpPr>
          <p:grpSpPr>
            <a:xfrm>
              <a:off x="11678" y="2906"/>
              <a:ext cx="6835" cy="6856"/>
              <a:chOff x="11678" y="2906"/>
              <a:chExt cx="6835" cy="6856"/>
            </a:xfrm>
          </p:grpSpPr>
          <p:grpSp>
            <p:nvGrpSpPr>
              <p:cNvPr id="16" name="组合 15"/>
              <p:cNvGrpSpPr/>
              <p:nvPr/>
            </p:nvGrpSpPr>
            <p:grpSpPr>
              <a:xfrm>
                <a:off x="11837" y="2906"/>
                <a:ext cx="6369" cy="6083"/>
                <a:chOff x="11837" y="2906"/>
                <a:chExt cx="6369" cy="6083"/>
              </a:xfrm>
            </p:grpSpPr>
            <p:sp>
              <p:nvSpPr>
                <p:cNvPr id="12" name="文本框 11"/>
                <p:cNvSpPr txBox="1"/>
                <p:nvPr/>
              </p:nvSpPr>
              <p:spPr>
                <a:xfrm>
                  <a:off x="11837" y="2906"/>
                  <a:ext cx="6369" cy="5856"/>
                </a:xfrm>
                <a:prstGeom prst="rect">
                  <a:avLst/>
                </a:prstGeom>
                <a:solidFill>
                  <a:srgbClr val="000099"/>
                </a:solidFill>
              </p:spPr>
              <p:txBody>
                <a:bodyPr wrap="square" rtlCol="0" anchor="t">
                  <a:spAutoFit/>
                </a:bodyPr>
                <a:p>
                  <a:pPr algn="l"/>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问题：观察思维导图</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，简述秦开创的政治制度对中国历史的影响。</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8" name="图片 7"/>
                <p:cNvPicPr>
                  <a:picLocks noChangeAspect="1"/>
                </p:cNvPicPr>
                <p:nvPr/>
              </p:nvPicPr>
              <p:blipFill>
                <a:blip r:embed="rId3"/>
                <a:stretch>
                  <a:fillRect/>
                </a:stretch>
              </p:blipFill>
              <p:spPr>
                <a:xfrm>
                  <a:off x="12108" y="4019"/>
                  <a:ext cx="5714" cy="4970"/>
                </a:xfrm>
                <a:prstGeom prst="rect">
                  <a:avLst/>
                </a:prstGeom>
              </p:spPr>
            </p:pic>
          </p:grpSp>
          <p:sp>
            <p:nvSpPr>
              <p:cNvPr id="13" name="文本框 12"/>
              <p:cNvSpPr txBox="1"/>
              <p:nvPr/>
            </p:nvSpPr>
            <p:spPr>
              <a:xfrm>
                <a:off x="11678" y="9145"/>
                <a:ext cx="6835" cy="617"/>
              </a:xfrm>
              <a:prstGeom prst="rect">
                <a:avLst/>
              </a:prstGeom>
              <a:solidFill>
                <a:srgbClr val="000099"/>
              </a:solidFill>
            </p:spPr>
            <p:txBody>
              <a:bodyPr wrap="square" rtlCol="0" anchor="t">
                <a:spAutoFit/>
              </a:bodyPr>
              <a:p>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图</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 </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封建专制主义中央集权制的演变 </a:t>
                </a:r>
                <a:endParaRPr lang="zh-CN" altLang="en-US" b="1">
                  <a:cs typeface="黑体" panose="02010609060101010101" pitchFamily="49" charset="-122"/>
                </a:endParaRPr>
              </a:p>
            </p:txBody>
          </p:sp>
        </p:grpSp>
      </p:grpSp>
      <p:sp>
        <p:nvSpPr>
          <p:cNvPr id="23" name="文本框 22"/>
          <p:cNvSpPr txBox="1"/>
          <p:nvPr/>
        </p:nvSpPr>
        <p:spPr>
          <a:xfrm>
            <a:off x="1950720" y="5846445"/>
            <a:ext cx="3247390" cy="398780"/>
          </a:xfrm>
          <a:prstGeom prst="rect">
            <a:avLst/>
          </a:prstGeom>
          <a:noFill/>
        </p:spPr>
        <p:txBody>
          <a:bodyPr wrap="none" rtlCol="0" anchor="t">
            <a:spAutoFit/>
          </a:bodyPr>
          <a:p>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图</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 </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秦朝的政治建制示意图</a:t>
            </a:r>
            <a:endParaRPr lang="zh-CN" altLang="en-US" b="1">
              <a:cs typeface="黑体" panose="02010609060101010101" pitchFamily="49" charset="-122"/>
            </a:endParaRPr>
          </a:p>
        </p:txBody>
      </p:sp>
      <p:sp>
        <p:nvSpPr>
          <p:cNvPr id="4" name="文本框 3"/>
          <p:cNvSpPr txBox="1"/>
          <p:nvPr/>
        </p:nvSpPr>
        <p:spPr>
          <a:xfrm>
            <a:off x="6127750" y="3257550"/>
            <a:ext cx="1561465" cy="1568450"/>
          </a:xfrm>
          <a:prstGeom prst="rect">
            <a:avLst/>
          </a:prstGeom>
          <a:noFill/>
        </p:spPr>
        <p:txBody>
          <a:bodyPr wrap="square" rtlCol="0">
            <a:spAutoFit/>
          </a:bodyPr>
          <a:p>
            <a:r>
              <a:rPr lang="zh-CN" altLang="en-US" sz="2400" b="1">
                <a:solidFill>
                  <a:srgbClr val="FFFF00"/>
                </a:solidFill>
                <a:latin typeface="黑体" panose="02010609060101010101" pitchFamily="49" charset="-122"/>
                <a:ea typeface="黑体" panose="02010609060101010101" pitchFamily="49" charset="-122"/>
              </a:rPr>
              <a:t>决策方式</a:t>
            </a:r>
            <a:endParaRPr lang="zh-CN" altLang="en-US" sz="2400" b="1">
              <a:solidFill>
                <a:srgbClr val="FFFF00"/>
              </a:solidFill>
              <a:latin typeface="黑体" panose="02010609060101010101" pitchFamily="49" charset="-122"/>
              <a:ea typeface="黑体" panose="02010609060101010101" pitchFamily="49" charset="-122"/>
            </a:endParaRPr>
          </a:p>
          <a:p>
            <a:endParaRPr lang="zh-CN" altLang="en-US" sz="2400" b="1">
              <a:solidFill>
                <a:srgbClr val="FFFF00"/>
              </a:solidFill>
              <a:latin typeface="黑体" panose="02010609060101010101" pitchFamily="49" charset="-122"/>
              <a:ea typeface="黑体" panose="02010609060101010101" pitchFamily="49" charset="-122"/>
            </a:endParaRPr>
          </a:p>
          <a:p>
            <a:endParaRPr lang="zh-CN" altLang="en-US" sz="2400" b="1">
              <a:solidFill>
                <a:srgbClr val="FFFF00"/>
              </a:solidFill>
              <a:latin typeface="黑体" panose="02010609060101010101" pitchFamily="49" charset="-122"/>
              <a:ea typeface="黑体" panose="02010609060101010101" pitchFamily="49" charset="-122"/>
            </a:endParaRPr>
          </a:p>
          <a:p>
            <a:r>
              <a:rPr lang="zh-CN" altLang="en-US" sz="2400" b="1">
                <a:solidFill>
                  <a:srgbClr val="FFFF00"/>
                </a:solidFill>
                <a:latin typeface="黑体" panose="02010609060101010101" pitchFamily="49" charset="-122"/>
                <a:ea typeface="黑体" panose="02010609060101010101" pitchFamily="49" charset="-122"/>
              </a:rPr>
              <a:t>管理方式</a:t>
            </a:r>
            <a:endParaRPr lang="zh-CN" altLang="en-US" sz="2400" b="1">
              <a:solidFill>
                <a:srgbClr val="FFFF00"/>
              </a:solidFill>
              <a:latin typeface="黑体" panose="02010609060101010101" pitchFamily="49" charset="-122"/>
              <a:ea typeface="黑体" panose="02010609060101010101" pitchFamily="49"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表格 2"/>
          <p:cNvGraphicFramePr>
            <a:graphicFrameLocks noGrp="1"/>
          </p:cNvGraphicFramePr>
          <p:nvPr>
            <p:custDataLst>
              <p:tags r:id="rId1"/>
            </p:custDataLst>
          </p:nvPr>
        </p:nvGraphicFramePr>
        <p:xfrm>
          <a:off x="818515" y="2019935"/>
          <a:ext cx="10610850" cy="3662045"/>
        </p:xfrm>
        <a:graphic>
          <a:graphicData uri="http://schemas.openxmlformats.org/drawingml/2006/table">
            <a:tbl>
              <a:tblPr firstRow="1" bandRow="1">
                <a:tableStyleId>{F5AB1C69-6EDB-4FF4-983F-18BD219EF322}</a:tableStyleId>
              </a:tblPr>
              <a:tblGrid>
                <a:gridCol w="3375025"/>
                <a:gridCol w="3617595"/>
                <a:gridCol w="3618230"/>
              </a:tblGrid>
              <a:tr h="944880">
                <a:tc>
                  <a:txBody>
                    <a:bodyPr/>
                    <a:p>
                      <a:pPr algn="ctr"/>
                      <a:r>
                        <a:rPr lang="en-US" altLang="zh-CN"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阶段一</a:t>
                      </a:r>
                      <a:r>
                        <a:rPr lang="en-US" altLang="zh-CN"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endParaRPr lang="en-US" altLang="zh-CN"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ctr"/>
                      <a:r>
                        <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早期国家</a:t>
                      </a:r>
                      <a:endPar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txBody>
                  <a:tcPr>
                    <a:noFill/>
                  </a:tcPr>
                </a:tc>
                <a:tc>
                  <a:txBody>
                    <a:bodyPr/>
                    <a:p>
                      <a:pPr algn="ctr"/>
                      <a:r>
                        <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阶段二</a:t>
                      </a:r>
                      <a:endParaRPr lang="en-US" altLang="zh-CN"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ctr"/>
                      <a:r>
                        <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向成熟国家过渡</a:t>
                      </a:r>
                      <a:endPar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txBody>
                  <a:tcPr>
                    <a:noFill/>
                  </a:tcPr>
                </a:tc>
                <a:tc>
                  <a:txBody>
                    <a:bodyPr/>
                    <a:p>
                      <a:pPr algn="ctr"/>
                      <a:r>
                        <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阶段三</a:t>
                      </a:r>
                      <a:endParaRPr lang="en-US" altLang="zh-CN"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ctr"/>
                      <a:r>
                        <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统一的中央集权国家</a:t>
                      </a:r>
                      <a:endPar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txBody>
                  <a:tcPr>
                    <a:noFill/>
                  </a:tcPr>
                </a:tc>
              </a:tr>
              <a:tr h="579120">
                <a:tc>
                  <a:txBody>
                    <a:bodyPr/>
                    <a:p>
                      <a:pPr algn="ctr"/>
                      <a:r>
                        <a:rPr lang="zh-CN" altLang="en-US" sz="32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rPr>
                        <a:t>夏商周</a:t>
                      </a:r>
                      <a:endParaRPr lang="zh-CN" altLang="en-US" sz="32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endParaRPr>
                    </a:p>
                  </a:txBody>
                  <a:tcPr>
                    <a:noFill/>
                  </a:tcPr>
                </a:tc>
                <a:tc>
                  <a:txBody>
                    <a:bodyPr/>
                    <a:p>
                      <a:pPr algn="ctr"/>
                      <a:r>
                        <a:rPr lang="zh-CN" altLang="en-US" sz="32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rPr>
                        <a:t>春秋战国</a:t>
                      </a:r>
                      <a:endParaRPr lang="zh-CN" altLang="en-US" sz="32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endParaRPr>
                    </a:p>
                  </a:txBody>
                  <a:tcPr>
                    <a:noFill/>
                  </a:tcPr>
                </a:tc>
                <a:tc>
                  <a:txBody>
                    <a:bodyPr/>
                    <a:p>
                      <a:pPr algn="ctr"/>
                      <a:r>
                        <a:rPr lang="zh-CN" altLang="en-US" sz="32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rPr>
                        <a:t>秦汉时期</a:t>
                      </a:r>
                      <a:endParaRPr lang="zh-CN" altLang="en-US" sz="32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endParaRPr>
                    </a:p>
                  </a:txBody>
                  <a:tcPr>
                    <a:noFill/>
                  </a:tcPr>
                </a:tc>
              </a:tr>
              <a:tr h="2138045">
                <a:tc>
                  <a:txBody>
                    <a:bodyPr/>
                    <a:p>
                      <a:pPr algn="ctr">
                        <a:lnSpc>
                          <a:spcPts val="3840"/>
                        </a:lnSpc>
                      </a:pPr>
                      <a:endPar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ctr">
                        <a:lnSpc>
                          <a:spcPts val="3840"/>
                        </a:lnSpc>
                      </a:pPr>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分封制</a:t>
                      </a:r>
                      <a:endParaRPr lang="en-US" altLang="zh-CN"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ctr">
                        <a:lnSpc>
                          <a:spcPts val="3840"/>
                        </a:lnSpc>
                      </a:pPr>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en-US" altLang="zh-CN"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endParaRPr lang="zh-CN" altLang="en-US" sz="2400" b="1" dirty="0" smtClean="0">
                        <a:solidFill>
                          <a:srgbClr val="FFFF00"/>
                        </a:solidFill>
                        <a:latin typeface="黑体" panose="02010609060101010101" pitchFamily="49" charset="-122"/>
                        <a:ea typeface="黑体" panose="02010609060101010101" pitchFamily="49" charset="-122"/>
                        <a:cs typeface="黑体" panose="02010609060101010101" pitchFamily="49" charset="-122"/>
                      </a:endParaRPr>
                    </a:p>
                  </a:txBody>
                  <a:tcPr>
                    <a:noFill/>
                  </a:tcPr>
                </a:tc>
                <a:tc>
                  <a:txBody>
                    <a:bodyPr/>
                    <a:p>
                      <a:pPr marL="0" marR="0" indent="0" algn="l" defTabSz="914400" rtl="0" eaLnBrk="1" fontAlgn="auto" latinLnBrk="0" hangingPunct="1">
                        <a:lnSpc>
                          <a:spcPts val="4440"/>
                        </a:lnSpc>
                        <a:spcBef>
                          <a:spcPts val="0"/>
                        </a:spcBef>
                        <a:spcAft>
                          <a:spcPts val="0"/>
                        </a:spcAft>
                        <a:buClrTx/>
                        <a:buSzTx/>
                        <a:buFontTx/>
                        <a:buNone/>
                        <a:defRPr/>
                      </a:pPr>
                      <a:endParaRPr lang="en-US"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endParaRPr>
                    </a:p>
                  </a:txBody>
                  <a:tcPr>
                    <a:noFill/>
                  </a:tcPr>
                </a:tc>
                <a:tc>
                  <a:txBody>
                    <a:bodyPr/>
                    <a:p>
                      <a:pPr algn="ctr">
                        <a:lnSpc>
                          <a:spcPts val="3840"/>
                        </a:lnSpc>
                      </a:pPr>
                      <a:r>
                        <a:rPr lang="zh-CN" altLang="en-US"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rPr>
                        <a:t>皇帝制</a:t>
                      </a:r>
                      <a:endParaRPr lang="en-US"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endParaRPr>
                    </a:p>
                    <a:p>
                      <a:pPr marL="0" marR="0" indent="0" algn="ctr" defTabSz="914400" rtl="0" eaLnBrk="1" fontAlgn="auto" latinLnBrk="0" hangingPunct="1">
                        <a:lnSpc>
                          <a:spcPts val="3840"/>
                        </a:lnSpc>
                        <a:spcBef>
                          <a:spcPts val="0"/>
                        </a:spcBef>
                        <a:spcAft>
                          <a:spcPts val="0"/>
                        </a:spcAft>
                        <a:buClrTx/>
                        <a:buSzTx/>
                        <a:buFontTx/>
                        <a:buNone/>
                        <a:defRPr/>
                      </a:pPr>
                      <a:r>
                        <a:rPr lang="zh-CN" altLang="en-US"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rPr>
                        <a:t>郡县制</a:t>
                      </a:r>
                      <a:endParaRPr lang="en-US"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endParaRPr>
                    </a:p>
                    <a:p>
                      <a:pPr algn="ctr">
                        <a:lnSpc>
                          <a:spcPts val="3840"/>
                        </a:lnSpc>
                      </a:pPr>
                      <a:r>
                        <a:rPr lang="zh-CN" altLang="en-US"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rPr>
                        <a:t>官僚体制</a:t>
                      </a:r>
                      <a:endPar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endParaRPr>
                    </a:p>
                  </a:txBody>
                  <a:tcPr>
                    <a:noFill/>
                  </a:tcPr>
                </a:tc>
              </a:tr>
            </a:tbl>
          </a:graphicData>
        </a:graphic>
      </p:graphicFrame>
      <p:sp>
        <p:nvSpPr>
          <p:cNvPr id="5" name="右箭头 4"/>
          <p:cNvSpPr/>
          <p:nvPr/>
        </p:nvSpPr>
        <p:spPr>
          <a:xfrm>
            <a:off x="3955509" y="3670683"/>
            <a:ext cx="4281110" cy="445198"/>
          </a:xfrm>
          <a:prstGeom prst="rightArrow">
            <a:avLst/>
          </a:prstGeom>
          <a:solidFill>
            <a:schemeClr val="bg1"/>
          </a:solidFill>
          <a:ln>
            <a:solidFill>
              <a:schemeClr val="accent5">
                <a:lumMod val="50000"/>
              </a:schemeClr>
            </a:solid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p>
            <a:pPr algn="ctr"/>
            <a:endParaRPr kumimoji="1" lang="zh-CN" altLang="en-US"/>
          </a:p>
        </p:txBody>
      </p:sp>
      <p:grpSp>
        <p:nvGrpSpPr>
          <p:cNvPr id="2" name="组合 1"/>
          <p:cNvGrpSpPr/>
          <p:nvPr/>
        </p:nvGrpSpPr>
        <p:grpSpPr>
          <a:xfrm>
            <a:off x="4544695" y="609600"/>
            <a:ext cx="3103245" cy="932815"/>
            <a:chOff x="6852" y="4681"/>
            <a:chExt cx="4887" cy="1469"/>
          </a:xfrm>
        </p:grpSpPr>
        <p:pic>
          <p:nvPicPr>
            <p:cNvPr id="6" name="图片 5"/>
            <p:cNvPicPr>
              <a:picLocks noChangeAspect="1"/>
            </p:cNvPicPr>
            <p:nvPr/>
          </p:nvPicPr>
          <p:blipFill>
            <a:blip r:embed="rId2"/>
            <a:srcRect t="3894" r="11022"/>
            <a:stretch>
              <a:fillRect/>
            </a:stretch>
          </p:blipFill>
          <p:spPr>
            <a:xfrm>
              <a:off x="6978" y="4808"/>
              <a:ext cx="4666" cy="1234"/>
            </a:xfrm>
            <a:prstGeom prst="rect">
              <a:avLst/>
            </a:prstGeom>
            <a:ln>
              <a:solidFill>
                <a:srgbClr val="FFFF00"/>
              </a:solidFill>
            </a:ln>
          </p:spPr>
        </p:pic>
        <p:sp>
          <p:nvSpPr>
            <p:cNvPr id="7" name="文本框 6"/>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政治认同</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文本框 3"/>
          <p:cNvSpPr txBox="1"/>
          <p:nvPr/>
        </p:nvSpPr>
        <p:spPr>
          <a:xfrm>
            <a:off x="5454015" y="4116070"/>
            <a:ext cx="1101090" cy="460375"/>
          </a:xfrm>
          <a:prstGeom prst="rect">
            <a:avLst/>
          </a:prstGeom>
          <a:noFill/>
        </p:spPr>
        <p:txBody>
          <a:bodyPr wrap="none" rtlCol="0" anchor="t">
            <a:spAutoFit/>
          </a:bodyPr>
          <a:p>
            <a:r>
              <a:rPr lang="zh-CN" altLang="en-US"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rPr>
              <a:t>郡县制</a:t>
            </a:r>
            <a:endParaRPr lang="zh-CN" altLang="en-US"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endParaRPr>
          </a:p>
        </p:txBody>
      </p:sp>
      <p:sp>
        <p:nvSpPr>
          <p:cNvPr id="8" name="文本框 7"/>
          <p:cNvSpPr txBox="1"/>
          <p:nvPr/>
        </p:nvSpPr>
        <p:spPr>
          <a:xfrm>
            <a:off x="2944495" y="4495165"/>
            <a:ext cx="2325370" cy="1152000"/>
          </a:xfrm>
          <a:prstGeom prst="rect">
            <a:avLst/>
          </a:prstGeom>
          <a:solidFill>
            <a:srgbClr val="000099"/>
          </a:solidFill>
        </p:spPr>
        <p:txBody>
          <a:bodyPr wrap="none" rtlCol="0" anchor="t">
            <a:spAutoFit/>
          </a:bodyPr>
          <a:p>
            <a:r>
              <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rPr>
              <a:t>官员世袭产生</a:t>
            </a:r>
            <a:endPar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endParaRPr>
          </a:p>
          <a:p>
            <a:r>
              <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rPr>
              <a:t>以血缘为基础</a:t>
            </a:r>
            <a:endPar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endParaRPr>
          </a:p>
          <a:p>
            <a:r>
              <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rPr>
              <a:t>易形成分裂割据</a:t>
            </a:r>
            <a:endPar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endParaRPr>
          </a:p>
        </p:txBody>
      </p:sp>
      <p:sp>
        <p:nvSpPr>
          <p:cNvPr id="13" name="圆角矩形 12"/>
          <p:cNvSpPr/>
          <p:nvPr/>
        </p:nvSpPr>
        <p:spPr>
          <a:xfrm>
            <a:off x="1891665" y="4170045"/>
            <a:ext cx="1166495" cy="406400"/>
          </a:xfrm>
          <a:prstGeom prst="roundRect">
            <a:avLst/>
          </a:prstGeom>
          <a:noFill/>
          <a:ln w="28575">
            <a:solidFill>
              <a:srgbClr val="92D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00"/>
              </a:solidFill>
            </a:endParaRPr>
          </a:p>
        </p:txBody>
      </p:sp>
      <p:sp>
        <p:nvSpPr>
          <p:cNvPr id="14" name="圆角矩形 13"/>
          <p:cNvSpPr/>
          <p:nvPr/>
        </p:nvSpPr>
        <p:spPr>
          <a:xfrm>
            <a:off x="9032240" y="4177665"/>
            <a:ext cx="1166495" cy="406400"/>
          </a:xfrm>
          <a:prstGeom prst="roundRect">
            <a:avLst/>
          </a:prstGeom>
          <a:noFill/>
          <a:ln w="28575">
            <a:solidFill>
              <a:srgbClr val="92D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00"/>
              </a:solidFill>
            </a:endParaRPr>
          </a:p>
        </p:txBody>
      </p:sp>
      <p:grpSp>
        <p:nvGrpSpPr>
          <p:cNvPr id="12" name="组合 11"/>
          <p:cNvGrpSpPr/>
          <p:nvPr/>
        </p:nvGrpSpPr>
        <p:grpSpPr>
          <a:xfrm>
            <a:off x="6732270" y="4482465"/>
            <a:ext cx="3243580" cy="1211580"/>
            <a:chOff x="2519" y="759"/>
            <a:chExt cx="5108" cy="1908"/>
          </a:xfrm>
        </p:grpSpPr>
        <p:pic>
          <p:nvPicPr>
            <p:cNvPr id="15" name="图片 14"/>
            <p:cNvPicPr>
              <a:picLocks noChangeAspect="1"/>
            </p:cNvPicPr>
            <p:nvPr/>
          </p:nvPicPr>
          <p:blipFill>
            <a:blip r:embed="rId3"/>
            <a:stretch>
              <a:fillRect/>
            </a:stretch>
          </p:blipFill>
          <p:spPr>
            <a:xfrm>
              <a:off x="2594" y="759"/>
              <a:ext cx="3114" cy="1879"/>
            </a:xfrm>
            <a:prstGeom prst="rect">
              <a:avLst/>
            </a:prstGeom>
          </p:spPr>
        </p:pic>
        <p:sp>
          <p:nvSpPr>
            <p:cNvPr id="16" name="文本框 15"/>
            <p:cNvSpPr txBox="1"/>
            <p:nvPr/>
          </p:nvSpPr>
          <p:spPr>
            <a:xfrm>
              <a:off x="2519" y="779"/>
              <a:ext cx="5108" cy="1888"/>
            </a:xfrm>
            <a:prstGeom prst="rect">
              <a:avLst/>
            </a:prstGeom>
            <a:noFill/>
          </p:spPr>
          <p:txBody>
            <a:bodyPr wrap="none" rtlCol="0" anchor="t">
              <a:spAutoFit/>
            </a:bodyPr>
            <a:p>
              <a:r>
                <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rPr>
                <a:t>官员皇帝任免</a:t>
              </a:r>
              <a:endPar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endParaRPr>
            </a:p>
            <a:p>
              <a:r>
                <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rPr>
                <a:t>按地域划分</a:t>
              </a:r>
              <a:endPar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endParaRPr>
            </a:p>
            <a:p>
              <a:r>
                <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rPr>
                <a:t>有利于维护国家的统一</a:t>
              </a:r>
              <a:endParaRPr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endParaRPr>
            </a:p>
          </p:txBody>
        </p:sp>
      </p:grpSp>
      <p:sp>
        <p:nvSpPr>
          <p:cNvPr id="9" name="文本框 8"/>
          <p:cNvSpPr txBox="1"/>
          <p:nvPr/>
        </p:nvSpPr>
        <p:spPr>
          <a:xfrm>
            <a:off x="986155" y="5952490"/>
            <a:ext cx="4467860" cy="460375"/>
          </a:xfrm>
          <a:prstGeom prst="rect">
            <a:avLst/>
          </a:prstGeom>
          <a:solidFill>
            <a:srgbClr val="000099"/>
          </a:solidFill>
        </p:spPr>
        <p:txBody>
          <a:bodyPr wrap="none" rtlCol="0" anchor="t">
            <a:spAutoFit/>
          </a:bodyPr>
          <a:p>
            <a:r>
              <a:rPr lang="zh-CN" altLang="zh-CN"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rPr>
              <a:t>问题：分封制与郡县制的不同？</a:t>
            </a:r>
            <a:endParaRPr lang="zh-CN" altLang="zh-CN"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endParaRPr>
          </a:p>
        </p:txBody>
      </p:sp>
      <p:sp>
        <p:nvSpPr>
          <p:cNvPr id="10" name="文本框 9"/>
          <p:cNvSpPr txBox="1"/>
          <p:nvPr/>
        </p:nvSpPr>
        <p:spPr>
          <a:xfrm>
            <a:off x="6396990" y="5694045"/>
            <a:ext cx="3249930" cy="1198880"/>
          </a:xfrm>
          <a:prstGeom prst="rect">
            <a:avLst/>
          </a:prstGeom>
          <a:solidFill>
            <a:srgbClr val="000099"/>
          </a:solidFill>
        </p:spPr>
        <p:txBody>
          <a:bodyPr wrap="none" rtlCol="0" anchor="t">
            <a:spAutoFit/>
          </a:bodyPr>
          <a:p>
            <a:r>
              <a:rPr lang="zh-CN" altLang="zh-CN"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sym typeface="+mn-ea"/>
              </a:rPr>
              <a:t>方法点睛：</a:t>
            </a:r>
            <a:r>
              <a:rPr lang="zh-CN"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rPr>
              <a:t>官员的产生</a:t>
            </a:r>
            <a:endParaRPr lang="zh-CN"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endParaRPr>
          </a:p>
          <a:p>
            <a:r>
              <a:rPr lang="zh-CN"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rPr>
              <a:t> </a:t>
            </a:r>
            <a:r>
              <a:rPr lang="en-US"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rPr>
              <a:t>         </a:t>
            </a:r>
            <a:r>
              <a:rPr lang="zh-CN"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rPr>
              <a:t>划分的依据</a:t>
            </a:r>
            <a:endParaRPr lang="zh-CN"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endParaRPr>
          </a:p>
          <a:p>
            <a:r>
              <a:rPr lang="en-US"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rPr>
              <a:t>          </a:t>
            </a:r>
            <a:r>
              <a:rPr lang="zh-CN"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rPr>
              <a:t>产生的影响</a:t>
            </a:r>
            <a:endParaRPr lang="zh-CN" altLang="zh-CN" sz="24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000" fill="hold">
                                          <p:stCondLst>
                                            <p:cond delay="0"/>
                                          </p:stCondLst>
                                        </p:cTn>
                                        <p:tgtEl>
                                          <p:spTgt spid="13"/>
                                        </p:tgtEl>
                                        <p:attrNameLst>
                                          <p:attrName>style.visibility</p:attrName>
                                        </p:attrNameLst>
                                      </p:cBhvr>
                                      <p:to>
                                        <p:strVal val="visible"/>
                                      </p:to>
                                    </p:set>
                                    <p:animEffect transition="in" filter="wheel(2)">
                                      <p:cBhvr>
                                        <p:cTn id="7" dur="1000"/>
                                        <p:tgtEl>
                                          <p:spTgt spid="13"/>
                                        </p:tgtEl>
                                      </p:cBhvr>
                                    </p:animEffect>
                                  </p:childTnLst>
                                </p:cTn>
                              </p:par>
                              <p:par>
                                <p:cTn id="8" presetID="21" presetClass="entr" presetSubtype="2" fill="hold" grpId="0" nodeType="withEffect">
                                  <p:stCondLst>
                                    <p:cond delay="0"/>
                                  </p:stCondLst>
                                  <p:childTnLst>
                                    <p:set>
                                      <p:cBhvr>
                                        <p:cTn id="9" dur="1000" fill="hold">
                                          <p:stCondLst>
                                            <p:cond delay="0"/>
                                          </p:stCondLst>
                                        </p:cTn>
                                        <p:tgtEl>
                                          <p:spTgt spid="14"/>
                                        </p:tgtEl>
                                        <p:attrNameLst>
                                          <p:attrName>style.visibility</p:attrName>
                                        </p:attrNameLst>
                                      </p:cBhvr>
                                      <p:to>
                                        <p:strVal val="visible"/>
                                      </p:to>
                                    </p:set>
                                    <p:animEffect transition="in" filter="wheel(2)">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 grpId="0" bldLvl="0" animBg="1"/>
      <p:bldP spid="14" grpId="0" bldLvl="0" animBg="1"/>
      <p:bldP spid="9" grpId="0" bldLvl="0" animBg="1"/>
      <p:bldP spid="1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2" name="组合 11"/>
          <p:cNvGrpSpPr/>
          <p:nvPr/>
        </p:nvGrpSpPr>
        <p:grpSpPr>
          <a:xfrm>
            <a:off x="2310130" y="522605"/>
            <a:ext cx="7571740" cy="734060"/>
            <a:chOff x="3169" y="823"/>
            <a:chExt cx="11924" cy="1156"/>
          </a:xfrm>
        </p:grpSpPr>
        <p:grpSp>
          <p:nvGrpSpPr>
            <p:cNvPr id="2" name="Group 9"/>
            <p:cNvGrpSpPr>
              <a:grpSpLocks noChangeAspect="1"/>
            </p:cNvGrpSpPr>
            <p:nvPr/>
          </p:nvGrpSpPr>
          <p:grpSpPr bwMode="auto">
            <a:xfrm rot="0">
              <a:off x="3169" y="1662"/>
              <a:ext cx="11924" cy="317"/>
              <a:chOff x="1927" y="2201"/>
              <a:chExt cx="4019" cy="107"/>
            </a:xfrm>
          </p:grpSpPr>
          <p:sp>
            <p:nvSpPr>
              <p:cNvPr id="3"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
                <a:endParaRPr lang="zh-CN" altLang="en-US"/>
              </a:p>
            </p:txBody>
          </p:sp>
          <p:sp>
            <p:nvSpPr>
              <p:cNvPr id="4"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
                <a:endParaRPr lang="zh-CN" altLang="en-US"/>
              </a:p>
            </p:txBody>
          </p:sp>
          <p:sp>
            <p:nvSpPr>
              <p:cNvPr id="5"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92" tIns="45696" rIns="91392" bIns="45696" numCol="1" anchor="t" anchorCtr="0" compatLnSpc="1"/>
              <a:p>
                <a:endParaRPr lang="zh-CN" altLang="en-US" b="1">
                  <a:solidFill>
                    <a:schemeClr val="tx1"/>
                  </a:solidFill>
                  <a:latin typeface="黑体" panose="02010609060101010101" pitchFamily="49" charset="-122"/>
                  <a:ea typeface="黑体" panose="02010609060101010101" pitchFamily="49" charset="-122"/>
                </a:endParaRPr>
              </a:p>
            </p:txBody>
          </p:sp>
        </p:grpSp>
        <p:sp>
          <p:nvSpPr>
            <p:cNvPr id="11" name="文本框 10"/>
            <p:cNvSpPr txBox="1"/>
            <p:nvPr/>
          </p:nvSpPr>
          <p:spPr>
            <a:xfrm>
              <a:off x="7003" y="823"/>
              <a:ext cx="4248" cy="1016"/>
            </a:xfrm>
            <a:prstGeom prst="rect">
              <a:avLst/>
            </a:prstGeom>
            <a:noFill/>
          </p:spPr>
          <p:txBody>
            <a:bodyPr wrap="square" rtlCol="0">
              <a:spAutoFit/>
            </a:bodyPr>
            <a:p>
              <a:pPr algn="dist"/>
              <a:r>
                <a:rPr lang="zh-CN" altLang="en-US" sz="36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试题</a:t>
              </a:r>
              <a:endParaRPr lang="zh-CN" altLang="en-US" sz="36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sp>
        <p:nvSpPr>
          <p:cNvPr id="46084" name="文本框 3"/>
          <p:cNvSpPr txBox="1"/>
          <p:nvPr/>
        </p:nvSpPr>
        <p:spPr>
          <a:xfrm>
            <a:off x="659765" y="1256665"/>
            <a:ext cx="10675620" cy="1744345"/>
          </a:xfrm>
          <a:prstGeom prst="rect">
            <a:avLst/>
          </a:prstGeom>
          <a:noFill/>
          <a:ln w="9525">
            <a:noFill/>
          </a:ln>
          <a:extLst>
            <a:ext uri="{909E8E84-426E-40DD-AFC4-6F175D3DCCD1}">
              <a14:hiddenFill xmlns:a14="http://schemas.microsoft.com/office/drawing/2010/main">
                <a:solidFill>
                  <a:srgbClr val="F2F2F2"/>
                </a:solidFill>
              </a14:hiddenFill>
            </a:ext>
          </a:extLst>
        </p:spPr>
        <p:txBody>
          <a:bodyPr wrap="square">
            <a:spAutoFit/>
          </a:bodyPr>
          <a:p>
            <a:pPr algn="just">
              <a:lnSpc>
                <a:spcPct val="140000"/>
              </a:lnSpc>
              <a:spcBef>
                <a:spcPts val="800"/>
              </a:spcBef>
              <a:spcAft>
                <a:spcPts val="0"/>
              </a:spcAft>
            </a:pPr>
            <a:r>
              <a:rPr 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2020</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常州）</a:t>
            </a:r>
            <a:r>
              <a:rPr 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2．廉政和反腐败是政权维护自身生存的基本手段。我国封建王朝第一次在中央专门设置的设具有廉政作用的监察官职是</a:t>
            </a:r>
            <a:endParaRPr 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just">
              <a:lnSpc>
                <a:spcPct val="140000"/>
              </a:lnSpc>
              <a:spcBef>
                <a:spcPts val="800"/>
              </a:spcBef>
              <a:spcAft>
                <a:spcPts val="0"/>
              </a:spcAft>
            </a:pPr>
            <a:r>
              <a:rPr 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A．御史大夫</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B．刺史</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C．节度使</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rPr>
              <a:t>D．锦衣卫</a:t>
            </a:r>
            <a:endParaRPr 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6" name="文本框 5"/>
          <p:cNvSpPr txBox="1"/>
          <p:nvPr/>
        </p:nvSpPr>
        <p:spPr>
          <a:xfrm>
            <a:off x="10474325" y="1868805"/>
            <a:ext cx="411480" cy="645160"/>
          </a:xfrm>
          <a:prstGeom prst="rect">
            <a:avLst/>
          </a:prstGeom>
          <a:noFill/>
        </p:spPr>
        <p:txBody>
          <a:bodyPr wrap="square" rtlCol="0" anchor="t">
            <a:spAutoFit/>
          </a:bodyPr>
          <a:p>
            <a:r>
              <a:rPr lang="en-US" altLang="zh-CN" sz="36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A</a:t>
            </a:r>
            <a:endParaRPr lang="en-US" altLang="zh-CN" sz="36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0" name="矩形 9"/>
          <p:cNvSpPr/>
          <p:nvPr/>
        </p:nvSpPr>
        <p:spPr>
          <a:xfrm>
            <a:off x="2512060" y="1947545"/>
            <a:ext cx="763905" cy="36258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13" name="矩形 12"/>
          <p:cNvSpPr/>
          <p:nvPr/>
        </p:nvSpPr>
        <p:spPr>
          <a:xfrm>
            <a:off x="7193280" y="1868805"/>
            <a:ext cx="1238250" cy="44132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14" name="文本框 13"/>
          <p:cNvSpPr txBox="1"/>
          <p:nvPr/>
        </p:nvSpPr>
        <p:spPr>
          <a:xfrm>
            <a:off x="659765" y="3503930"/>
            <a:ext cx="10556240" cy="2676525"/>
          </a:xfrm>
          <a:prstGeom prst="rect">
            <a:avLst/>
          </a:prstGeom>
          <a:noFill/>
        </p:spPr>
        <p:txBody>
          <a:bodyPr wrap="square" rtlCol="0">
            <a:spAutoFit/>
          </a:bodyPr>
          <a:p>
            <a:r>
              <a:rPr 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2020</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常州）</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15</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材料一秦王朝组成了遍布全国各地的统治网络，分天下以为三十六郡，那之下设县，县下设乡、里。这就建构了从朝任到地方多梯级的统治机构。</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r>
              <a:rPr lang="en-US" altLang="zh-CN" sz="2400" b="1">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——摘编自白寿舞、高敏、安作璋(中国通史第4卷)</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请回答:</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(1)据材料并结合所学，指出秦朝在地方实施的行政制度及高期“多梯级的统治机构"塔尖的职位名称。</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16" name="矩形 15"/>
          <p:cNvSpPr/>
          <p:nvPr/>
        </p:nvSpPr>
        <p:spPr>
          <a:xfrm>
            <a:off x="5424805" y="5360035"/>
            <a:ext cx="763905" cy="42481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17" name="矩形 16"/>
          <p:cNvSpPr/>
          <p:nvPr/>
        </p:nvSpPr>
        <p:spPr>
          <a:xfrm>
            <a:off x="1748155" y="5680710"/>
            <a:ext cx="763905" cy="42481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linds(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linds(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ldLvl="0" animBg="1"/>
      <p:bldP spid="13" grpId="0" bldLvl="0" animBg="1"/>
      <p:bldP spid="16" grpId="0" bldLvl="0" animBg="1"/>
      <p:bldP spid="1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TextBox 12"/>
          <p:cNvSpPr txBox="1"/>
          <p:nvPr/>
        </p:nvSpPr>
        <p:spPr>
          <a:xfrm>
            <a:off x="1977390" y="3665220"/>
            <a:ext cx="8237220" cy="1106805"/>
          </a:xfrm>
          <a:prstGeom prst="rect">
            <a:avLst/>
          </a:prstGeom>
          <a:noFill/>
        </p:spPr>
        <p:txBody>
          <a:bodyPr wrap="square" rtlCol="0">
            <a:spAutoFit/>
          </a:bodyPr>
          <a:lstStyle>
            <a:defPPr>
              <a:defRPr lang="zh-CN"/>
            </a:defPPr>
            <a:lvl1pPr algn="ctr">
              <a:defRPr sz="5400" b="1">
                <a:latin typeface="微软雅黑" panose="020B0503020204020204" charset="-122"/>
                <a:ea typeface="微软雅黑" panose="020B0503020204020204" charset="-122"/>
              </a:defRPr>
            </a:lvl1pPr>
          </a:lstStyle>
          <a:p>
            <a:r>
              <a:rPr lang="zh-CN" sz="660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思想之光·文化认同</a:t>
            </a:r>
            <a:endParaRPr lang="zh-CN" sz="6600"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46" name="Group 9"/>
          <p:cNvGrpSpPr>
            <a:grpSpLocks noChangeAspect="1"/>
          </p:cNvGrpSpPr>
          <p:nvPr/>
        </p:nvGrpSpPr>
        <p:grpSpPr bwMode="auto">
          <a:xfrm rot="0">
            <a:off x="2312670" y="4647565"/>
            <a:ext cx="7571740" cy="201295"/>
            <a:chOff x="1927" y="2201"/>
            <a:chExt cx="4019" cy="107"/>
          </a:xfrm>
        </p:grpSpPr>
        <p:sp>
          <p:nvSpPr>
            <p:cNvPr id="47"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p>
          </p:txBody>
        </p:sp>
        <p:sp>
          <p:nvSpPr>
            <p:cNvPr id="48"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p>
          </p:txBody>
        </p:sp>
        <p:sp>
          <p:nvSpPr>
            <p:cNvPr id="49"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92" tIns="45696" rIns="91392" bIns="45696" numCol="1" anchor="t" anchorCtr="0" compatLnSpc="1"/>
            <a:lstStyle/>
            <a:p>
              <a:endParaRPr lang="zh-CN" altLang="en-US" b="1">
                <a:solidFill>
                  <a:schemeClr val="tx1"/>
                </a:solidFill>
                <a:latin typeface="黑体" panose="02010609060101010101" pitchFamily="49" charset="-122"/>
                <a:ea typeface="黑体" panose="02010609060101010101" pitchFamily="49" charset="-122"/>
              </a:endParaRPr>
            </a:p>
          </p:txBody>
        </p:sp>
      </p:grpSp>
      <p:grpSp>
        <p:nvGrpSpPr>
          <p:cNvPr id="3" name="组合 2"/>
          <p:cNvGrpSpPr/>
          <p:nvPr/>
        </p:nvGrpSpPr>
        <p:grpSpPr>
          <a:xfrm>
            <a:off x="4748530" y="1370330"/>
            <a:ext cx="2695056" cy="2498149"/>
            <a:chOff x="7879" y="2829"/>
            <a:chExt cx="3587" cy="3599"/>
          </a:xfrm>
        </p:grpSpPr>
        <p:pic>
          <p:nvPicPr>
            <p:cNvPr id="11" name="图片 10" descr="图片1"/>
            <p:cNvPicPr>
              <a:picLocks noChangeAspect="1"/>
            </p:cNvPicPr>
            <p:nvPr/>
          </p:nvPicPr>
          <p:blipFill>
            <a:blip r:embed="rId1"/>
            <a:stretch>
              <a:fillRect/>
            </a:stretch>
          </p:blipFill>
          <p:spPr>
            <a:xfrm>
              <a:off x="7879" y="2829"/>
              <a:ext cx="3587" cy="3599"/>
            </a:xfrm>
            <a:prstGeom prst="rect">
              <a:avLst/>
            </a:prstGeom>
          </p:spPr>
        </p:pic>
        <p:sp>
          <p:nvSpPr>
            <p:cNvPr id="12" name="椭圆 11"/>
            <p:cNvSpPr/>
            <p:nvPr/>
          </p:nvSpPr>
          <p:spPr>
            <a:xfrm>
              <a:off x="8852" y="3841"/>
              <a:ext cx="1641" cy="1575"/>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grpSp>
      <p:sp>
        <p:nvSpPr>
          <p:cNvPr id="2" name="文本框 1"/>
          <p:cNvSpPr txBox="1"/>
          <p:nvPr/>
        </p:nvSpPr>
        <p:spPr>
          <a:xfrm>
            <a:off x="5761990" y="2028190"/>
            <a:ext cx="1717040" cy="1106805"/>
          </a:xfrm>
          <a:prstGeom prst="rect">
            <a:avLst/>
          </a:prstGeom>
          <a:noFill/>
        </p:spPr>
        <p:txBody>
          <a:bodyPr wrap="square" rtlCol="0">
            <a:spAutoFit/>
          </a:bodyPr>
          <a:lstStyle/>
          <a:p>
            <a:r>
              <a:rPr lang="en-US" altLang="zh-CN" sz="6600" b="1" dirty="0">
                <a:solidFill>
                  <a:schemeClr val="bg1"/>
                </a:solidFill>
                <a:latin typeface="黑体" panose="02010609060101010101" pitchFamily="49" charset="-122"/>
                <a:ea typeface="黑体" panose="02010609060101010101" pitchFamily="49" charset="-122"/>
              </a:rPr>
              <a:t>3</a:t>
            </a:r>
            <a:endParaRPr lang="en-US" altLang="zh-CN" sz="6600" b="1" dirty="0">
              <a:solidFill>
                <a:schemeClr val="bg1"/>
              </a:solidFill>
              <a:latin typeface="黑体" panose="02010609060101010101" pitchFamily="49" charset="-122"/>
              <a:ea typeface="黑体" panose="02010609060101010101" pitchFamily="49"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4544695" y="609600"/>
            <a:ext cx="3103245" cy="932815"/>
            <a:chOff x="6852" y="4681"/>
            <a:chExt cx="4887" cy="1469"/>
          </a:xfrm>
        </p:grpSpPr>
        <p:pic>
          <p:nvPicPr>
            <p:cNvPr id="2" name="图片 1"/>
            <p:cNvPicPr>
              <a:picLocks noChangeAspect="1"/>
            </p:cNvPicPr>
            <p:nvPr/>
          </p:nvPicPr>
          <p:blipFill>
            <a:blip r:embed="rId1"/>
            <a:srcRect t="3894" r="11022"/>
            <a:stretch>
              <a:fillRect/>
            </a:stretch>
          </p:blipFill>
          <p:spPr>
            <a:xfrm>
              <a:off x="6978" y="4808"/>
              <a:ext cx="4666" cy="1234"/>
            </a:xfrm>
            <a:prstGeom prst="rect">
              <a:avLst/>
            </a:prstGeom>
            <a:ln>
              <a:solidFill>
                <a:srgbClr val="FFFF00"/>
              </a:solidFill>
            </a:ln>
          </p:spPr>
        </p:pic>
        <p:sp>
          <p:nvSpPr>
            <p:cNvPr id="7" name="文本框 6"/>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文化交流</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文本框 13"/>
          <p:cNvSpPr txBox="1"/>
          <p:nvPr/>
        </p:nvSpPr>
        <p:spPr>
          <a:xfrm>
            <a:off x="758190" y="5469255"/>
            <a:ext cx="9852025" cy="46037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zh-CN" altLang="en-US" sz="2400" b="1" dirty="0" smtClean="0">
                <a:solidFill>
                  <a:schemeClr val="bg1"/>
                </a:solidFill>
                <a:latin typeface="黑体" panose="02010609060101010101" pitchFamily="49" charset="-122"/>
                <a:ea typeface="黑体" panose="02010609060101010101" pitchFamily="49" charset="-122"/>
              </a:rPr>
              <a:t>问题：说明图例的事件，并阐述其历史意义。</a:t>
            </a:r>
            <a:endParaRPr lang="zh-CN" altLang="en-US" sz="2400" b="1" dirty="0" smtClean="0">
              <a:solidFill>
                <a:schemeClr val="bg1"/>
              </a:solidFill>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2"/>
          <a:stretch>
            <a:fillRect/>
          </a:stretch>
        </p:blipFill>
        <p:spPr>
          <a:xfrm>
            <a:off x="6901180" y="2962910"/>
            <a:ext cx="4506595" cy="931545"/>
          </a:xfrm>
          <a:prstGeom prst="rect">
            <a:avLst/>
          </a:prstGeom>
        </p:spPr>
      </p:pic>
      <p:sp>
        <p:nvSpPr>
          <p:cNvPr id="13" name="文本框 12"/>
          <p:cNvSpPr txBox="1"/>
          <p:nvPr/>
        </p:nvSpPr>
        <p:spPr>
          <a:xfrm>
            <a:off x="8016240" y="4394835"/>
            <a:ext cx="2685415" cy="521970"/>
          </a:xfrm>
          <a:prstGeom prst="rect">
            <a:avLst/>
          </a:prstGeom>
          <a:noFill/>
        </p:spPr>
        <p:txBody>
          <a:bodyPr wrap="none" rtlCol="0" anchor="t">
            <a:spAutoFit/>
          </a:bodyPr>
          <a:p>
            <a:r>
              <a:rPr lang="en-US" altLang="zh-CN"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马</a:t>
            </a:r>
            <a:r>
              <a:rPr lang="en-US" altLang="zh-CN"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字的演变</a:t>
            </a:r>
            <a:endPar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grpSp>
        <p:nvGrpSpPr>
          <p:cNvPr id="10" name="组合 9"/>
          <p:cNvGrpSpPr/>
          <p:nvPr/>
        </p:nvGrpSpPr>
        <p:grpSpPr>
          <a:xfrm>
            <a:off x="758190" y="2050415"/>
            <a:ext cx="5939790" cy="2866390"/>
            <a:chOff x="4818" y="3030"/>
            <a:chExt cx="9612" cy="4740"/>
          </a:xfrm>
        </p:grpSpPr>
        <p:pic>
          <p:nvPicPr>
            <p:cNvPr id="12" name="图片 11"/>
            <p:cNvPicPr>
              <a:picLocks noChangeAspect="1"/>
            </p:cNvPicPr>
            <p:nvPr>
              <p:custDataLst>
                <p:tags r:id="rId3"/>
              </p:custDataLst>
            </p:nvPr>
          </p:nvPicPr>
          <p:blipFill>
            <a:blip r:embed="rId4">
              <a:biLevel thresh="50000"/>
            </a:blip>
            <a:stretch>
              <a:fillRect/>
            </a:stretch>
          </p:blipFill>
          <p:spPr>
            <a:xfrm>
              <a:off x="4818" y="3030"/>
              <a:ext cx="9612" cy="4740"/>
            </a:xfrm>
            <a:prstGeom prst="rect">
              <a:avLst/>
            </a:prstGeom>
          </p:spPr>
        </p:pic>
        <p:sp>
          <p:nvSpPr>
            <p:cNvPr id="15" name="矩形 14"/>
            <p:cNvSpPr/>
            <p:nvPr/>
          </p:nvSpPr>
          <p:spPr>
            <a:xfrm>
              <a:off x="11808" y="7047"/>
              <a:ext cx="2467" cy="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grpSp>
      <p:pic>
        <p:nvPicPr>
          <p:cNvPr id="3" name="图片 2"/>
          <p:cNvPicPr>
            <a:picLocks noChangeAspect="1"/>
          </p:cNvPicPr>
          <p:nvPr/>
        </p:nvPicPr>
        <p:blipFill>
          <a:blip r:embed="rId5"/>
          <a:stretch>
            <a:fillRect/>
          </a:stretch>
        </p:blipFill>
        <p:spPr>
          <a:xfrm>
            <a:off x="5867400" y="3200400"/>
            <a:ext cx="457200" cy="457200"/>
          </a:xfrm>
          <a:prstGeom prst="rect">
            <a:avLst/>
          </a:prstGeom>
        </p:spPr>
      </p:pic>
    </p:spTree>
    <p:custDataLst>
      <p:tags r:id="rId6"/>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组合 1"/>
          <p:cNvGrpSpPr/>
          <p:nvPr/>
        </p:nvGrpSpPr>
        <p:grpSpPr>
          <a:xfrm>
            <a:off x="4544695" y="609600"/>
            <a:ext cx="3103245" cy="932815"/>
            <a:chOff x="6852" y="4681"/>
            <a:chExt cx="4887" cy="1469"/>
          </a:xfrm>
        </p:grpSpPr>
        <p:pic>
          <p:nvPicPr>
            <p:cNvPr id="7" name="图片 6"/>
            <p:cNvPicPr>
              <a:picLocks noChangeAspect="1"/>
            </p:cNvPicPr>
            <p:nvPr/>
          </p:nvPicPr>
          <p:blipFill>
            <a:blip r:embed="rId1"/>
            <a:srcRect t="3894" r="11022"/>
            <a:stretch>
              <a:fillRect/>
            </a:stretch>
          </p:blipFill>
          <p:spPr>
            <a:xfrm>
              <a:off x="6978" y="4808"/>
              <a:ext cx="4666" cy="1234"/>
            </a:xfrm>
            <a:prstGeom prst="rect">
              <a:avLst/>
            </a:prstGeom>
            <a:ln>
              <a:solidFill>
                <a:srgbClr val="FFFF00"/>
              </a:solidFill>
            </a:ln>
          </p:spPr>
        </p:pic>
        <p:sp>
          <p:nvSpPr>
            <p:cNvPr id="11" name="文本框 10"/>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文化认同</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12" name="矩形 11"/>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3" name="图片 12"/>
          <p:cNvPicPr>
            <a:picLocks noChangeAspect="1"/>
          </p:cNvPicPr>
          <p:nvPr/>
        </p:nvPicPr>
        <p:blipFill>
          <a:blip r:embed="rId2"/>
          <a:stretch>
            <a:fillRect/>
          </a:stretch>
        </p:blipFill>
        <p:spPr>
          <a:xfrm>
            <a:off x="5075555" y="2719705"/>
            <a:ext cx="3251835" cy="2440305"/>
          </a:xfrm>
          <a:prstGeom prst="roundRect">
            <a:avLst/>
          </a:prstGeom>
        </p:spPr>
      </p:pic>
      <p:sp>
        <p:nvSpPr>
          <p:cNvPr id="14" name="文本框 13"/>
          <p:cNvSpPr txBox="1"/>
          <p:nvPr/>
        </p:nvSpPr>
        <p:spPr>
          <a:xfrm>
            <a:off x="1847850" y="5149850"/>
            <a:ext cx="9852025" cy="46037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zh-CN" altLang="en-US" sz="2400" b="1" dirty="0" smtClean="0">
                <a:solidFill>
                  <a:schemeClr val="bg1"/>
                </a:solidFill>
                <a:latin typeface="黑体" panose="02010609060101010101" pitchFamily="49" charset="-122"/>
                <a:ea typeface="黑体" panose="02010609060101010101" pitchFamily="49" charset="-122"/>
              </a:rPr>
              <a:t>百 家 争 鸣               焚 书 坑 儒           汉代讲经图</a:t>
            </a:r>
            <a:endParaRPr lang="zh-CN" altLang="en-US" sz="2400" b="1" dirty="0" smtClean="0">
              <a:solidFill>
                <a:schemeClr val="bg1"/>
              </a:solidFill>
              <a:latin typeface="黑体" panose="02010609060101010101" pitchFamily="49" charset="-122"/>
              <a:ea typeface="黑体" panose="02010609060101010101" pitchFamily="49" charset="-122"/>
            </a:endParaRPr>
          </a:p>
        </p:txBody>
      </p:sp>
      <p:pic>
        <p:nvPicPr>
          <p:cNvPr id="15" name="图片 14" descr="QQ截图20200228214515_副本"/>
          <p:cNvPicPr>
            <a:picLocks noChangeAspect="1"/>
          </p:cNvPicPr>
          <p:nvPr/>
        </p:nvPicPr>
        <p:blipFill>
          <a:blip r:embed="rId3"/>
          <a:stretch>
            <a:fillRect/>
          </a:stretch>
        </p:blipFill>
        <p:spPr>
          <a:xfrm>
            <a:off x="734060" y="2771775"/>
            <a:ext cx="4051300" cy="2384425"/>
          </a:xfrm>
          <a:prstGeom prst="roundRect">
            <a:avLst/>
          </a:prstGeom>
        </p:spPr>
      </p:pic>
      <p:pic>
        <p:nvPicPr>
          <p:cNvPr id="16" name="图片 15"/>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568690" y="2625090"/>
            <a:ext cx="2914650" cy="2603500"/>
          </a:xfrm>
          <a:prstGeom prst="rect">
            <a:avLst/>
          </a:prstGeom>
        </p:spPr>
      </p:pic>
      <p:sp>
        <p:nvSpPr>
          <p:cNvPr id="3" name="文本框 2"/>
          <p:cNvSpPr txBox="1"/>
          <p:nvPr/>
        </p:nvSpPr>
        <p:spPr>
          <a:xfrm>
            <a:off x="594360" y="1718310"/>
            <a:ext cx="9852025" cy="82994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zh-CN" altLang="en-US" sz="2400" b="1" dirty="0" smtClean="0">
                <a:solidFill>
                  <a:schemeClr val="bg1"/>
                </a:solidFill>
                <a:latin typeface="黑体" panose="02010609060101010101" pitchFamily="49" charset="-122"/>
                <a:ea typeface="黑体" panose="02010609060101010101" pitchFamily="49" charset="-122"/>
              </a:rPr>
              <a:t>问题：</a:t>
            </a:r>
            <a:r>
              <a:rPr lang="en-US" altLang="zh-CN" sz="2400" b="1" dirty="0" smtClean="0">
                <a:solidFill>
                  <a:schemeClr val="bg1"/>
                </a:solidFill>
                <a:latin typeface="黑体" panose="02010609060101010101" pitchFamily="49" charset="-122"/>
                <a:ea typeface="黑体" panose="02010609060101010101" pitchFamily="49" charset="-122"/>
              </a:rPr>
              <a:t>1.</a:t>
            </a:r>
            <a:r>
              <a:rPr lang="zh-CN" altLang="en-US" sz="2400" b="1" dirty="0" smtClean="0">
                <a:solidFill>
                  <a:schemeClr val="bg1"/>
                </a:solidFill>
                <a:latin typeface="黑体" panose="02010609060101010101" pitchFamily="49" charset="-122"/>
                <a:ea typeface="黑体" panose="02010609060101010101" pitchFamily="49" charset="-122"/>
              </a:rPr>
              <a:t>根据下图，简述儒家思想的形成及其发展。</a:t>
            </a:r>
            <a:endParaRPr lang="zh-CN" altLang="en-US" sz="2400" b="1" dirty="0" smtClean="0">
              <a:solidFill>
                <a:schemeClr val="bg1"/>
              </a:solidFill>
              <a:latin typeface="黑体" panose="02010609060101010101" pitchFamily="49" charset="-122"/>
              <a:ea typeface="黑体" panose="02010609060101010101" pitchFamily="49" charset="-122"/>
            </a:endParaRPr>
          </a:p>
          <a:p>
            <a:pPr indent="0" algn="l"/>
            <a:r>
              <a:rPr lang="zh-CN" altLang="en-US" sz="2400" b="1" dirty="0" smtClean="0">
                <a:solidFill>
                  <a:schemeClr val="bg1"/>
                </a:solidFill>
                <a:latin typeface="黑体" panose="02010609060101010101" pitchFamily="49" charset="-122"/>
                <a:ea typeface="黑体" panose="02010609060101010101" pitchFamily="49" charset="-122"/>
              </a:rPr>
              <a:t>      </a:t>
            </a:r>
            <a:r>
              <a:rPr lang="en-US" altLang="zh-CN" sz="2400" b="1" dirty="0" smtClean="0">
                <a:solidFill>
                  <a:schemeClr val="bg1"/>
                </a:solidFill>
                <a:latin typeface="黑体" panose="02010609060101010101" pitchFamily="49" charset="-122"/>
                <a:ea typeface="黑体" panose="02010609060101010101" pitchFamily="49" charset="-122"/>
              </a:rPr>
              <a:t>2.</a:t>
            </a:r>
            <a:r>
              <a:rPr lang="zh-CN" altLang="en-US" sz="2400" b="1" dirty="0" smtClean="0">
                <a:solidFill>
                  <a:schemeClr val="bg1"/>
                </a:solidFill>
                <a:latin typeface="黑体" panose="02010609060101010101" pitchFamily="49" charset="-122"/>
                <a:ea typeface="黑体" panose="02010609060101010101" pitchFamily="49" charset="-122"/>
              </a:rPr>
              <a:t>对比</a:t>
            </a:r>
            <a:r>
              <a:rPr lang="en-US" altLang="zh-CN" sz="2400" b="1" dirty="0" smtClean="0">
                <a:solidFill>
                  <a:schemeClr val="bg1"/>
                </a:solidFill>
                <a:latin typeface="黑体" panose="02010609060101010101" pitchFamily="49" charset="-122"/>
                <a:ea typeface="黑体" panose="02010609060101010101" pitchFamily="49" charset="-122"/>
              </a:rPr>
              <a:t>“</a:t>
            </a:r>
            <a:r>
              <a:rPr lang="zh-CN" altLang="en-US" sz="2400" b="1" dirty="0" smtClean="0">
                <a:solidFill>
                  <a:schemeClr val="bg1"/>
                </a:solidFill>
                <a:latin typeface="黑体" panose="02010609060101010101" pitchFamily="49" charset="-122"/>
                <a:ea typeface="黑体" panose="02010609060101010101" pitchFamily="49" charset="-122"/>
              </a:rPr>
              <a:t>焚书坑儒</a:t>
            </a:r>
            <a:r>
              <a:rPr lang="en-US" altLang="zh-CN" sz="2400" b="1" dirty="0" smtClean="0">
                <a:solidFill>
                  <a:schemeClr val="bg1"/>
                </a:solidFill>
                <a:latin typeface="黑体" panose="02010609060101010101" pitchFamily="49" charset="-122"/>
                <a:ea typeface="黑体" panose="02010609060101010101" pitchFamily="49" charset="-122"/>
              </a:rPr>
              <a:t>”</a:t>
            </a:r>
            <a:r>
              <a:rPr lang="zh-CN" altLang="en-US" sz="2400" b="1" dirty="0" smtClean="0">
                <a:solidFill>
                  <a:schemeClr val="bg1"/>
                </a:solidFill>
                <a:latin typeface="黑体" panose="02010609060101010101" pitchFamily="49" charset="-122"/>
                <a:ea typeface="黑体" panose="02010609060101010101" pitchFamily="49" charset="-122"/>
              </a:rPr>
              <a:t>和</a:t>
            </a:r>
            <a:r>
              <a:rPr lang="en-US" altLang="zh-CN" sz="2400" b="1" dirty="0" smtClean="0">
                <a:solidFill>
                  <a:schemeClr val="bg1"/>
                </a:solidFill>
                <a:latin typeface="黑体" panose="02010609060101010101" pitchFamily="49" charset="-122"/>
                <a:ea typeface="黑体" panose="02010609060101010101" pitchFamily="49" charset="-122"/>
              </a:rPr>
              <a:t>“</a:t>
            </a:r>
            <a:r>
              <a:rPr lang="zh-CN" altLang="en-US" sz="2400" b="1" dirty="0" smtClean="0">
                <a:solidFill>
                  <a:schemeClr val="bg1"/>
                </a:solidFill>
                <a:latin typeface="黑体" panose="02010609060101010101" pitchFamily="49" charset="-122"/>
                <a:ea typeface="黑体" panose="02010609060101010101" pitchFamily="49" charset="-122"/>
              </a:rPr>
              <a:t>罢黜百家，独尊儒术</a:t>
            </a:r>
            <a:r>
              <a:rPr lang="en-US" altLang="zh-CN" sz="2400" b="1" dirty="0" smtClean="0">
                <a:solidFill>
                  <a:schemeClr val="bg1"/>
                </a:solidFill>
                <a:latin typeface="黑体" panose="02010609060101010101" pitchFamily="49" charset="-122"/>
                <a:ea typeface="黑体" panose="02010609060101010101" pitchFamily="49" charset="-122"/>
              </a:rPr>
              <a:t>”</a:t>
            </a:r>
            <a:r>
              <a:rPr lang="zh-CN" altLang="en-US" sz="2400" b="1" dirty="0" smtClean="0">
                <a:solidFill>
                  <a:schemeClr val="bg1"/>
                </a:solidFill>
                <a:latin typeface="黑体" panose="02010609060101010101" pitchFamily="49" charset="-122"/>
                <a:ea typeface="黑体" panose="02010609060101010101" pitchFamily="49" charset="-122"/>
              </a:rPr>
              <a:t>的异同。</a:t>
            </a:r>
            <a:endParaRPr lang="zh-CN" altLang="en-US" sz="2400" b="1" dirty="0" smtClean="0">
              <a:solidFill>
                <a:schemeClr val="bg1"/>
              </a:solidFill>
              <a:latin typeface="黑体" panose="02010609060101010101" pitchFamily="49" charset="-122"/>
              <a:ea typeface="黑体" panose="02010609060101010101" pitchFamily="49" charset="-122"/>
            </a:endParaRPr>
          </a:p>
        </p:txBody>
      </p:sp>
      <p:sp>
        <p:nvSpPr>
          <p:cNvPr id="4" name="文本框 3"/>
          <p:cNvSpPr txBox="1"/>
          <p:nvPr/>
        </p:nvSpPr>
        <p:spPr>
          <a:xfrm>
            <a:off x="594360" y="5699760"/>
            <a:ext cx="10882630" cy="521970"/>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zh-CN" altLang="en-US" sz="2800" b="1" dirty="0" smtClean="0">
                <a:solidFill>
                  <a:srgbClr val="FFFF00"/>
                </a:solidFill>
                <a:latin typeface="黑体" panose="02010609060101010101" pitchFamily="49" charset="-122"/>
                <a:ea typeface="黑体" panose="02010609060101010101" pitchFamily="49" charset="-122"/>
              </a:rPr>
              <a:t>方法点睛：</a:t>
            </a:r>
            <a:r>
              <a:rPr lang="zh-CN" altLang="en-US" sz="2800" b="1" dirty="0" smtClean="0">
                <a:solidFill>
                  <a:schemeClr val="bg1"/>
                </a:solidFill>
                <a:latin typeface="黑体" panose="02010609060101010101" pitchFamily="49" charset="-122"/>
                <a:ea typeface="黑体" panose="02010609060101010101" pitchFamily="49" charset="-122"/>
              </a:rPr>
              <a:t>时间、内容、实质、对历史的影响（对当时和对以后）</a:t>
            </a:r>
            <a:endParaRPr lang="zh-CN" altLang="en-US" sz="2800" b="1" dirty="0" smtClean="0">
              <a:solidFill>
                <a:schemeClr val="bg1"/>
              </a:solidFill>
              <a:latin typeface="黑体" panose="02010609060101010101" pitchFamily="49" charset="-122"/>
              <a:ea typeface="黑体" panose="02010609060101010101" pitchFamily="49"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6" name="Group 9"/>
          <p:cNvGrpSpPr>
            <a:grpSpLocks noChangeAspect="1"/>
          </p:cNvGrpSpPr>
          <p:nvPr/>
        </p:nvGrpSpPr>
        <p:grpSpPr bwMode="auto">
          <a:xfrm rot="0">
            <a:off x="2310130" y="1055370"/>
            <a:ext cx="7571740" cy="201295"/>
            <a:chOff x="1927" y="2201"/>
            <a:chExt cx="4019" cy="107"/>
          </a:xfrm>
        </p:grpSpPr>
        <p:sp>
          <p:nvSpPr>
            <p:cNvPr id="47"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p>
          </p:txBody>
        </p:sp>
        <p:sp>
          <p:nvSpPr>
            <p:cNvPr id="48"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p>
          </p:txBody>
        </p:sp>
        <p:sp>
          <p:nvSpPr>
            <p:cNvPr id="49"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92" tIns="45696" rIns="91392" bIns="45696" numCol="1" anchor="t" anchorCtr="0" compatLnSpc="1"/>
            <a:lstStyle/>
            <a:p>
              <a:endParaRPr lang="zh-CN" altLang="en-US" b="1">
                <a:solidFill>
                  <a:schemeClr val="tx1"/>
                </a:solidFill>
                <a:latin typeface="黑体" panose="02010609060101010101" pitchFamily="49" charset="-122"/>
                <a:ea typeface="黑体" panose="02010609060101010101" pitchFamily="49" charset="-122"/>
              </a:endParaRPr>
            </a:p>
          </p:txBody>
        </p:sp>
      </p:grpSp>
      <p:grpSp>
        <p:nvGrpSpPr>
          <p:cNvPr id="10" name="组 9"/>
          <p:cNvGrpSpPr/>
          <p:nvPr/>
        </p:nvGrpSpPr>
        <p:grpSpPr>
          <a:xfrm>
            <a:off x="1035864" y="1438282"/>
            <a:ext cx="5828665" cy="4535170"/>
            <a:chOff x="742494" y="1126712"/>
            <a:chExt cx="5828665" cy="4535170"/>
          </a:xfrm>
        </p:grpSpPr>
        <p:sp>
          <p:nvSpPr>
            <p:cNvPr id="3" name="矩形 2"/>
            <p:cNvSpPr/>
            <p:nvPr/>
          </p:nvSpPr>
          <p:spPr>
            <a:xfrm>
              <a:off x="776784" y="1126712"/>
              <a:ext cx="5793740" cy="518795"/>
            </a:xfrm>
            <a:prstGeom prst="rect">
              <a:avLst/>
            </a:prstGeom>
            <a:noFill/>
            <a:ln w="11429" cap="flat" cmpd="sng" algn="ctr">
              <a:solidFill>
                <a:srgbClr val="C5D1D7">
                  <a:lumMod val="50000"/>
                </a:srgbClr>
              </a:solidFill>
              <a:prstDash val="sysDash"/>
            </a:ln>
            <a:effectLst/>
            <a:extLst>
              <a:ext uri="{909E8E84-426E-40DD-AFC4-6F175D3DCCD1}">
                <a14:hiddenFill xmlns:a14="http://schemas.microsoft.com/office/drawing/2010/main">
                  <a:solidFill>
                    <a:srgbClr val="96ADC0"/>
                  </a:solidFill>
                </a14:hiddenFill>
              </a:ext>
            </a:extLst>
          </p:spPr>
          <p:txBody>
            <a:bodyPr rtlCol="0" anchor="ctr"/>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第</a:t>
              </a:r>
              <a:r>
                <a:rPr lang="en-US" altLang="zh-CN" sz="2800" b="1" kern="0" dirty="0">
                  <a:solidFill>
                    <a:schemeClr val="bg1"/>
                  </a:solidFill>
                  <a:latin typeface="黑体" panose="02010609060101010101" pitchFamily="49" charset="-122"/>
                  <a:ea typeface="黑体" panose="02010609060101010101" pitchFamily="49" charset="-122"/>
                  <a:cs typeface="黑体" panose="02010609060101010101" pitchFamily="49" charset="-122"/>
                </a:rPr>
                <a:t>9</a:t>
              </a: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课 </a:t>
              </a:r>
              <a:r>
                <a:rPr kumimoji="0" lang="en-US" altLang="zh-CN"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 </a:t>
              </a:r>
              <a:r>
                <a:rPr lang="zh-CN" altLang="en-US" sz="2800" b="1" kern="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秦统一中国</a:t>
              </a:r>
              <a:endPar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sp>
          <p:nvSpPr>
            <p:cNvPr id="4" name="矩形 3"/>
            <p:cNvSpPr/>
            <p:nvPr/>
          </p:nvSpPr>
          <p:spPr>
            <a:xfrm>
              <a:off x="759639" y="1728057"/>
              <a:ext cx="5810885" cy="518795"/>
            </a:xfrm>
            <a:prstGeom prst="rect">
              <a:avLst/>
            </a:prstGeom>
            <a:noFill/>
            <a:ln w="11429" cap="flat" cmpd="sng" algn="ctr">
              <a:solidFill>
                <a:srgbClr val="C5D1D7">
                  <a:lumMod val="50000"/>
                </a:srgbClr>
              </a:solidFill>
              <a:prstDash val="sysDash"/>
            </a:ln>
            <a:effectLst/>
            <a:extLst>
              <a:ext uri="{909E8E84-426E-40DD-AFC4-6F175D3DCCD1}">
                <a14:hiddenFill xmlns:a14="http://schemas.microsoft.com/office/drawing/2010/main">
                  <a:solidFill>
                    <a:schemeClr val="bg2">
                      <a:lumMod val="90000"/>
                    </a:schemeClr>
                  </a:solidFill>
                </a14:hiddenFill>
              </a:ext>
            </a:extLst>
          </p:spPr>
          <p:txBody>
            <a:bodyPr rtlCol="0" anchor="ctr"/>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第</a:t>
              </a:r>
              <a:r>
                <a:rPr lang="zh-CN" altLang="zh-CN" sz="2800" b="1" kern="0" noProof="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a:t>
              </a:r>
              <a:r>
                <a:rPr lang="en-US" altLang="zh-CN" sz="2800" b="1" kern="0" noProof="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0</a:t>
              </a: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课 </a:t>
              </a:r>
              <a:r>
                <a:rPr lang="zh-CN" altLang="en-US" sz="2800" b="1" kern="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秦末农民大起义</a:t>
              </a:r>
              <a:endPar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sp>
          <p:nvSpPr>
            <p:cNvPr id="5" name="矩形 4"/>
            <p:cNvSpPr/>
            <p:nvPr/>
          </p:nvSpPr>
          <p:spPr>
            <a:xfrm>
              <a:off x="759639" y="2393537"/>
              <a:ext cx="5810885" cy="518795"/>
            </a:xfrm>
            <a:prstGeom prst="rect">
              <a:avLst/>
            </a:prstGeom>
            <a:noFill/>
            <a:ln w="11429" cap="flat" cmpd="sng" algn="ctr">
              <a:noFill/>
              <a:prstDash val="sysDash"/>
            </a:ln>
            <a:effectLst/>
            <a:extLst>
              <a:ext uri="{909E8E84-426E-40DD-AFC4-6F175D3DCCD1}">
                <a14:hiddenFill xmlns:a14="http://schemas.microsoft.com/office/drawing/2010/main">
                  <a:solidFill>
                    <a:schemeClr val="bg2">
                      <a:lumMod val="90000"/>
                    </a:schemeClr>
                  </a:solidFill>
                </a14:hiddenFill>
              </a:ext>
            </a:extLst>
          </p:spPr>
          <p:txBody>
            <a:bodyPr rtlCol="0" anchor="ctr"/>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第</a:t>
              </a:r>
              <a:r>
                <a:rPr lang="zh-CN" altLang="zh-CN" sz="2800" b="1" kern="0" noProof="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a:t>
              </a:r>
              <a:r>
                <a:rPr lang="en-US" altLang="zh-CN" sz="2800" b="1" kern="0" noProof="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a:t>
              </a: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课 </a:t>
              </a:r>
              <a:r>
                <a:rPr lang="zh-CN" altLang="en-US" sz="2800" b="1" kern="0" noProof="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西汉建立和“文景之治”</a:t>
              </a:r>
              <a:endPar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sp>
          <p:nvSpPr>
            <p:cNvPr id="6" name="矩形 5"/>
            <p:cNvSpPr/>
            <p:nvPr/>
          </p:nvSpPr>
          <p:spPr>
            <a:xfrm>
              <a:off x="759639" y="3104737"/>
              <a:ext cx="5811520" cy="518795"/>
            </a:xfrm>
            <a:prstGeom prst="rect">
              <a:avLst/>
            </a:prstGeom>
            <a:noFill/>
            <a:ln w="11429" cap="flat" cmpd="sng" algn="ctr">
              <a:noFill/>
              <a:prstDash val="sysDash"/>
            </a:ln>
            <a:effectLst/>
            <a:extLst>
              <a:ext uri="{909E8E84-426E-40DD-AFC4-6F175D3DCCD1}">
                <a14:hiddenFill xmlns:a14="http://schemas.microsoft.com/office/drawing/2010/main">
                  <a:solidFill>
                    <a:schemeClr val="bg2">
                      <a:lumMod val="90000"/>
                    </a:schemeClr>
                  </a:solidFill>
                </a14:hiddenFill>
              </a:ext>
            </a:extLst>
          </p:spPr>
          <p:txBody>
            <a:bodyPr rtlCol="0" anchor="ctr"/>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第</a:t>
              </a:r>
              <a:r>
                <a:rPr lang="zh-CN" altLang="zh-CN" sz="2800" b="1" kern="0" noProof="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a:t>
              </a:r>
              <a:r>
                <a:rPr lang="zh-CN" altLang="zh-CN" sz="2800" b="1" kern="0" dirty="0">
                  <a:solidFill>
                    <a:schemeClr val="bg1"/>
                  </a:solidFill>
                  <a:latin typeface="黑体" panose="02010609060101010101" pitchFamily="49" charset="-122"/>
                  <a:ea typeface="黑体" panose="02010609060101010101" pitchFamily="49" charset="-122"/>
                  <a:cs typeface="黑体" panose="02010609060101010101" pitchFamily="49" charset="-122"/>
                </a:rPr>
                <a:t>2</a:t>
              </a: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课 </a:t>
              </a:r>
              <a:r>
                <a:rPr lang="zh-CN" altLang="en-US" sz="2800" b="1" kern="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汉武帝巩固大一统王朝</a:t>
              </a:r>
              <a:endPar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sp>
          <p:nvSpPr>
            <p:cNvPr id="7" name="矩形 6"/>
            <p:cNvSpPr/>
            <p:nvPr/>
          </p:nvSpPr>
          <p:spPr>
            <a:xfrm>
              <a:off x="743129" y="3833082"/>
              <a:ext cx="5827395" cy="518795"/>
            </a:xfrm>
            <a:prstGeom prst="rect">
              <a:avLst/>
            </a:prstGeom>
            <a:noFill/>
            <a:ln w="11429" cap="flat" cmpd="sng" algn="ctr">
              <a:noFill/>
              <a:prstDash val="sysDash"/>
            </a:ln>
            <a:effectLst/>
            <a:extLst>
              <a:ext uri="{909E8E84-426E-40DD-AFC4-6F175D3DCCD1}">
                <a14:hiddenFill xmlns:a14="http://schemas.microsoft.com/office/drawing/2010/main">
                  <a:solidFill>
                    <a:schemeClr val="bg2">
                      <a:lumMod val="90000"/>
                    </a:schemeClr>
                  </a:solidFill>
                </a14:hiddenFill>
              </a:ext>
            </a:extLst>
          </p:spPr>
          <p:txBody>
            <a:bodyPr rtlCol="0" anchor="ctr"/>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第</a:t>
              </a:r>
              <a:r>
                <a:rPr lang="zh-CN" altLang="zh-CN" sz="2800" b="1" kern="0" noProof="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a:t>
              </a:r>
              <a:r>
                <a:rPr lang="zh-CN" altLang="zh-CN" sz="2800" b="1" kern="0" dirty="0">
                  <a:solidFill>
                    <a:schemeClr val="bg1"/>
                  </a:solidFill>
                  <a:latin typeface="黑体" panose="02010609060101010101" pitchFamily="49" charset="-122"/>
                  <a:ea typeface="黑体" panose="02010609060101010101" pitchFamily="49" charset="-122"/>
                  <a:cs typeface="黑体" panose="02010609060101010101" pitchFamily="49" charset="-122"/>
                </a:rPr>
                <a:t>3</a:t>
              </a: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课 </a:t>
              </a:r>
              <a:r>
                <a:rPr lang="zh-CN" altLang="en-US" sz="2800" b="1" kern="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东汉的兴亡</a:t>
              </a:r>
              <a:endPar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sp>
          <p:nvSpPr>
            <p:cNvPr id="8" name="矩形 7"/>
            <p:cNvSpPr/>
            <p:nvPr/>
          </p:nvSpPr>
          <p:spPr>
            <a:xfrm>
              <a:off x="742494" y="4506182"/>
              <a:ext cx="5827395" cy="518795"/>
            </a:xfrm>
            <a:prstGeom prst="rect">
              <a:avLst/>
            </a:prstGeom>
            <a:noFill/>
            <a:ln w="11429" cap="flat" cmpd="sng" algn="ctr">
              <a:noFill/>
              <a:prstDash val="sysDash"/>
            </a:ln>
            <a:effectLst/>
            <a:extLst>
              <a:ext uri="{909E8E84-426E-40DD-AFC4-6F175D3DCCD1}">
                <a14:hiddenFill xmlns:a14="http://schemas.microsoft.com/office/drawing/2010/main">
                  <a:solidFill>
                    <a:schemeClr val="bg2">
                      <a:lumMod val="90000"/>
                    </a:schemeClr>
                  </a:solidFill>
                </a14:hiddenFill>
              </a:ext>
            </a:extLst>
          </p:spPr>
          <p:txBody>
            <a:bodyPr rtlCol="0" anchor="ctr"/>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第</a:t>
              </a:r>
              <a:r>
                <a:rPr lang="zh-CN" altLang="zh-CN" sz="2800" b="1" kern="0" noProof="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a:t>
              </a:r>
              <a:r>
                <a:rPr lang="zh-CN" altLang="zh-CN" sz="2800" b="1" kern="0" dirty="0">
                  <a:solidFill>
                    <a:schemeClr val="bg1"/>
                  </a:solidFill>
                  <a:latin typeface="黑体" panose="02010609060101010101" pitchFamily="49" charset="-122"/>
                  <a:ea typeface="黑体" panose="02010609060101010101" pitchFamily="49" charset="-122"/>
                  <a:cs typeface="黑体" panose="02010609060101010101" pitchFamily="49" charset="-122"/>
                </a:rPr>
                <a:t>4</a:t>
              </a: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课</a:t>
              </a:r>
              <a:r>
                <a:rPr kumimoji="0" lang="en-US" altLang="zh-CN"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 </a:t>
              </a: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沟通中外文明的“丝绸之路”</a:t>
              </a:r>
              <a:endPar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sp>
          <p:nvSpPr>
            <p:cNvPr id="9" name="矩形 8"/>
            <p:cNvSpPr/>
            <p:nvPr/>
          </p:nvSpPr>
          <p:spPr>
            <a:xfrm>
              <a:off x="743129" y="5143087"/>
              <a:ext cx="5828030" cy="518795"/>
            </a:xfrm>
            <a:prstGeom prst="rect">
              <a:avLst/>
            </a:prstGeom>
            <a:noFill/>
            <a:ln w="11429" cap="flat" cmpd="sng" algn="ctr">
              <a:noFill/>
              <a:prstDash val="sysDash"/>
            </a:ln>
            <a:effectLst/>
            <a:extLst>
              <a:ext uri="{909E8E84-426E-40DD-AFC4-6F175D3DCCD1}">
                <a14:hiddenFill xmlns:a14="http://schemas.microsoft.com/office/drawing/2010/main">
                  <a:solidFill>
                    <a:schemeClr val="bg2">
                      <a:lumMod val="90000"/>
                    </a:schemeClr>
                  </a:solidFill>
                </a14:hiddenFill>
              </a:ext>
            </a:extLst>
          </p:spPr>
          <p:txBody>
            <a:bodyPr rtlCol="0" anchor="ctr"/>
            <a:p>
              <a:pPr marL="0" marR="0" lvl="0" indent="0"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第</a:t>
              </a:r>
              <a:r>
                <a:rPr lang="zh-CN" altLang="zh-CN" sz="2800" b="1" kern="0" noProof="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a:t>
              </a:r>
              <a:r>
                <a:rPr lang="zh-CN" altLang="zh-CN" sz="2800" b="1" kern="0" dirty="0">
                  <a:solidFill>
                    <a:schemeClr val="bg1"/>
                  </a:solidFill>
                  <a:latin typeface="黑体" panose="02010609060101010101" pitchFamily="49" charset="-122"/>
                  <a:ea typeface="黑体" panose="02010609060101010101" pitchFamily="49" charset="-122"/>
                  <a:cs typeface="黑体" panose="02010609060101010101" pitchFamily="49" charset="-122"/>
                </a:rPr>
                <a:t>5</a:t>
              </a:r>
              <a:r>
                <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课 </a:t>
              </a:r>
              <a:r>
                <a:rPr lang="zh-CN" altLang="en-US" sz="2800" b="1" kern="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两汉的科技和文化</a:t>
              </a:r>
              <a:endParaRPr kumimoji="0" lang="zh-CN" altLang="en-US" sz="2800" b="1" i="0" u="none" strike="noStrike" kern="0" cap="none" spc="0" normalizeH="0" baseline="0" noProof="0" dirty="0" smtClean="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grpSp>
      <p:sp>
        <p:nvSpPr>
          <p:cNvPr id="11" name="文本框 10"/>
          <p:cNvSpPr txBox="1"/>
          <p:nvPr/>
        </p:nvSpPr>
        <p:spPr>
          <a:xfrm>
            <a:off x="4747260" y="540385"/>
            <a:ext cx="2697480" cy="645160"/>
          </a:xfrm>
          <a:prstGeom prst="rect">
            <a:avLst/>
          </a:prstGeom>
          <a:noFill/>
        </p:spPr>
        <p:txBody>
          <a:bodyPr wrap="square" rtlCol="0">
            <a:spAutoFit/>
          </a:bodyPr>
          <a:p>
            <a:pPr algn="dist"/>
            <a:r>
              <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rPr>
              <a:t>主题目录</a:t>
            </a:r>
            <a:endPar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endParaRPr>
          </a:p>
        </p:txBody>
      </p:sp>
      <p:sp>
        <p:nvSpPr>
          <p:cNvPr id="12" name="文本框 11"/>
          <p:cNvSpPr txBox="1"/>
          <p:nvPr/>
        </p:nvSpPr>
        <p:spPr>
          <a:xfrm>
            <a:off x="7998460" y="1714500"/>
            <a:ext cx="2950210" cy="645160"/>
          </a:xfrm>
          <a:prstGeom prst="rect">
            <a:avLst/>
          </a:prstGeom>
          <a:noFill/>
        </p:spPr>
        <p:txBody>
          <a:bodyPr wrap="square" rtlCol="0">
            <a:spAutoFit/>
          </a:bodyPr>
          <a:p>
            <a:r>
              <a:rPr kumimoji="1" lang="zh-CN" altLang="en-US" sz="36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rPr>
              <a:t>秦朝的兴亡</a:t>
            </a:r>
            <a:endParaRPr kumimoji="1" lang="zh-CN" altLang="en-US" sz="36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endParaRPr>
          </a:p>
        </p:txBody>
      </p:sp>
      <p:grpSp>
        <p:nvGrpSpPr>
          <p:cNvPr id="33" name="组合 32"/>
          <p:cNvGrpSpPr/>
          <p:nvPr/>
        </p:nvGrpSpPr>
        <p:grpSpPr>
          <a:xfrm>
            <a:off x="6953885" y="1853565"/>
            <a:ext cx="1101090" cy="337185"/>
            <a:chOff x="10865" y="2485"/>
            <a:chExt cx="1734" cy="938"/>
          </a:xfrm>
          <a:solidFill>
            <a:schemeClr val="bg1"/>
          </a:solidFill>
        </p:grpSpPr>
        <p:sp>
          <p:nvSpPr>
            <p:cNvPr id="30" name="燕尾形 29"/>
            <p:cNvSpPr/>
            <p:nvPr/>
          </p:nvSpPr>
          <p:spPr>
            <a:xfrm>
              <a:off x="11443" y="2485"/>
              <a:ext cx="578" cy="938"/>
            </a:xfrm>
            <a:prstGeom prst="chevron">
              <a:avLst/>
            </a:prstGeom>
            <a:grpFill/>
            <a:ln w="1905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dirty="0">
                <a:ln>
                  <a:noFill/>
                </a:ln>
                <a:solidFill>
                  <a:srgbClr val="25B7C0">
                    <a:lumMod val="60000"/>
                    <a:lumOff val="40000"/>
                  </a:srgbClr>
                </a:solidFill>
                <a:effectLst/>
                <a:uLnTx/>
                <a:uFillTx/>
                <a:latin typeface="黑体" panose="02010609060101010101" pitchFamily="49" charset="-122"/>
                <a:ea typeface="黑体" panose="02010609060101010101" pitchFamily="49" charset="-122"/>
                <a:cs typeface="+mn-ea"/>
              </a:endParaRPr>
            </a:p>
          </p:txBody>
        </p:sp>
        <p:sp>
          <p:nvSpPr>
            <p:cNvPr id="31" name="燕尾形 30"/>
            <p:cNvSpPr/>
            <p:nvPr/>
          </p:nvSpPr>
          <p:spPr>
            <a:xfrm>
              <a:off x="10865" y="2485"/>
              <a:ext cx="578" cy="938"/>
            </a:xfrm>
            <a:prstGeom prst="chevron">
              <a:avLst/>
            </a:prstGeom>
            <a:grpFill/>
            <a:ln w="19050" cap="flat" cmpd="sng" algn="ctr">
              <a:noFill/>
              <a:prstDash val="solid"/>
              <a:miter lim="800000"/>
            </a:ln>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dirty="0">
                <a:ln>
                  <a:noFill/>
                </a:ln>
                <a:solidFill>
                  <a:srgbClr val="25B7C0">
                    <a:lumMod val="60000"/>
                    <a:lumOff val="40000"/>
                  </a:srgbClr>
                </a:solidFill>
                <a:effectLst/>
                <a:uLnTx/>
                <a:uFillTx/>
                <a:latin typeface="黑体" panose="02010609060101010101" pitchFamily="49" charset="-122"/>
                <a:ea typeface="黑体" panose="02010609060101010101" pitchFamily="49" charset="-122"/>
                <a:cs typeface="+mn-ea"/>
              </a:endParaRPr>
            </a:p>
          </p:txBody>
        </p:sp>
        <p:sp>
          <p:nvSpPr>
            <p:cNvPr id="32" name="燕尾形 31"/>
            <p:cNvSpPr/>
            <p:nvPr/>
          </p:nvSpPr>
          <p:spPr>
            <a:xfrm>
              <a:off x="12021" y="2485"/>
              <a:ext cx="578" cy="938"/>
            </a:xfrm>
            <a:prstGeom prst="chevron">
              <a:avLst/>
            </a:prstGeom>
            <a:grpFill/>
            <a:ln w="19050" cap="flat" cmpd="sng" algn="ctr">
              <a:noFill/>
              <a:prstDash val="solid"/>
              <a:miter lim="800000"/>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dirty="0">
                <a:ln>
                  <a:noFill/>
                </a:ln>
                <a:solidFill>
                  <a:srgbClr val="25B7C0">
                    <a:lumMod val="60000"/>
                    <a:lumOff val="40000"/>
                  </a:srgbClr>
                </a:solidFill>
                <a:effectLst/>
                <a:uLnTx/>
                <a:uFillTx/>
                <a:latin typeface="黑体" panose="02010609060101010101" pitchFamily="49" charset="-122"/>
                <a:ea typeface="黑体" panose="02010609060101010101" pitchFamily="49" charset="-122"/>
                <a:cs typeface="+mn-ea"/>
              </a:endParaRPr>
            </a:p>
          </p:txBody>
        </p:sp>
      </p:grpSp>
      <p:sp>
        <p:nvSpPr>
          <p:cNvPr id="42" name="矩形 41"/>
          <p:cNvSpPr/>
          <p:nvPr/>
        </p:nvSpPr>
        <p:spPr>
          <a:xfrm>
            <a:off x="1035050" y="2633980"/>
            <a:ext cx="5829935" cy="3339465"/>
          </a:xfrm>
          <a:prstGeom prst="rect">
            <a:avLst/>
          </a:prstGeom>
          <a:noFill/>
          <a:ln w="3175">
            <a:solidFill>
              <a:schemeClr val="bg1">
                <a:lumMod val="50000"/>
              </a:schemeClr>
            </a:solidFill>
            <a:prstDash val="sys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
        <p:nvSpPr>
          <p:cNvPr id="13" name="文本框 12"/>
          <p:cNvSpPr txBox="1"/>
          <p:nvPr/>
        </p:nvSpPr>
        <p:spPr>
          <a:xfrm>
            <a:off x="7998460" y="3721735"/>
            <a:ext cx="2898140" cy="645160"/>
          </a:xfrm>
          <a:prstGeom prst="rect">
            <a:avLst/>
          </a:prstGeom>
          <a:noFill/>
        </p:spPr>
        <p:txBody>
          <a:bodyPr wrap="square" rtlCol="0">
            <a:spAutoFit/>
          </a:bodyPr>
          <a:p>
            <a:r>
              <a:rPr kumimoji="1" lang="zh-CN" altLang="en-US" sz="36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rPr>
              <a:t>汉朝的兴亡</a:t>
            </a:r>
            <a:endParaRPr kumimoji="1" lang="zh-CN" altLang="en-US" sz="3600" b="1" dirty="0" smtClean="0">
              <a:solidFill>
                <a:schemeClr val="bg1"/>
              </a:solidFill>
              <a:latin typeface="黑体" panose="02010609060101010101" pitchFamily="49" charset="-122"/>
              <a:ea typeface="黑体" panose="02010609060101010101" pitchFamily="49" charset="-122"/>
              <a:cs typeface="华文中宋" panose="02010600040101010101" pitchFamily="2" charset="-122"/>
            </a:endParaRPr>
          </a:p>
        </p:txBody>
      </p:sp>
      <p:grpSp>
        <p:nvGrpSpPr>
          <p:cNvPr id="14" name="组合 13"/>
          <p:cNvGrpSpPr/>
          <p:nvPr/>
        </p:nvGrpSpPr>
        <p:grpSpPr>
          <a:xfrm>
            <a:off x="6953885" y="3906520"/>
            <a:ext cx="1101090" cy="337185"/>
            <a:chOff x="10865" y="2485"/>
            <a:chExt cx="1734" cy="938"/>
          </a:xfrm>
          <a:solidFill>
            <a:schemeClr val="bg1"/>
          </a:solidFill>
        </p:grpSpPr>
        <p:sp>
          <p:nvSpPr>
            <p:cNvPr id="15" name="燕尾形 14"/>
            <p:cNvSpPr/>
            <p:nvPr/>
          </p:nvSpPr>
          <p:spPr>
            <a:xfrm>
              <a:off x="11443" y="2485"/>
              <a:ext cx="578" cy="938"/>
            </a:xfrm>
            <a:prstGeom prst="chevron">
              <a:avLst/>
            </a:prstGeom>
            <a:grpFill/>
            <a:ln w="19050" cap="flat" cmpd="sng" algn="ctr">
              <a:noFill/>
              <a:prstDash val="solid"/>
              <a:miter lim="800000"/>
            </a:ln>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dirty="0">
                <a:ln>
                  <a:noFill/>
                </a:ln>
                <a:solidFill>
                  <a:srgbClr val="25B7C0">
                    <a:lumMod val="60000"/>
                    <a:lumOff val="40000"/>
                  </a:srgbClr>
                </a:solidFill>
                <a:effectLst/>
                <a:uLnTx/>
                <a:uFillTx/>
                <a:latin typeface="黑体" panose="02010609060101010101" pitchFamily="49" charset="-122"/>
                <a:ea typeface="黑体" panose="02010609060101010101" pitchFamily="49" charset="-122"/>
                <a:cs typeface="+mn-ea"/>
              </a:endParaRPr>
            </a:p>
          </p:txBody>
        </p:sp>
        <p:sp>
          <p:nvSpPr>
            <p:cNvPr id="16" name="燕尾形 15"/>
            <p:cNvSpPr/>
            <p:nvPr/>
          </p:nvSpPr>
          <p:spPr>
            <a:xfrm>
              <a:off x="10865" y="2485"/>
              <a:ext cx="578" cy="938"/>
            </a:xfrm>
            <a:prstGeom prst="chevron">
              <a:avLst/>
            </a:prstGeom>
            <a:grpFill/>
            <a:ln w="19050" cap="flat" cmpd="sng" algn="ctr">
              <a:noFill/>
              <a:prstDash val="solid"/>
              <a:miter lim="800000"/>
            </a:ln>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dirty="0">
                <a:ln>
                  <a:noFill/>
                </a:ln>
                <a:solidFill>
                  <a:srgbClr val="25B7C0">
                    <a:lumMod val="60000"/>
                    <a:lumOff val="40000"/>
                  </a:srgbClr>
                </a:solidFill>
                <a:effectLst/>
                <a:uLnTx/>
                <a:uFillTx/>
                <a:latin typeface="黑体" panose="02010609060101010101" pitchFamily="49" charset="-122"/>
                <a:ea typeface="黑体" panose="02010609060101010101" pitchFamily="49" charset="-122"/>
                <a:cs typeface="+mn-ea"/>
              </a:endParaRPr>
            </a:p>
          </p:txBody>
        </p:sp>
        <p:sp>
          <p:nvSpPr>
            <p:cNvPr id="17" name="燕尾形 16"/>
            <p:cNvSpPr/>
            <p:nvPr/>
          </p:nvSpPr>
          <p:spPr>
            <a:xfrm>
              <a:off x="12021" y="2485"/>
              <a:ext cx="578" cy="938"/>
            </a:xfrm>
            <a:prstGeom prst="chevron">
              <a:avLst/>
            </a:prstGeom>
            <a:grpFill/>
            <a:ln w="19050" cap="flat" cmpd="sng" algn="ctr">
              <a:noFill/>
              <a:prstDash val="solid"/>
              <a:miter lim="800000"/>
            </a:ln>
            <a:effectLst/>
          </p:spPr>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1" i="0" u="none" strike="noStrike" kern="0" cap="none" spc="0" normalizeH="0" baseline="0" noProof="0" dirty="0">
                <a:ln>
                  <a:noFill/>
                </a:ln>
                <a:solidFill>
                  <a:srgbClr val="25B7C0">
                    <a:lumMod val="60000"/>
                    <a:lumOff val="40000"/>
                  </a:srgbClr>
                </a:solidFill>
                <a:effectLst/>
                <a:uLnTx/>
                <a:uFillTx/>
                <a:latin typeface="黑体" panose="02010609060101010101" pitchFamily="49" charset="-122"/>
                <a:ea typeface="黑体" panose="02010609060101010101" pitchFamily="49" charset="-122"/>
                <a:cs typeface="+mn-ea"/>
              </a:endParaRPr>
            </a:p>
          </p:txBody>
        </p:sp>
      </p:grpSp>
      <p:sp>
        <p:nvSpPr>
          <p:cNvPr id="18" name="文本框 17"/>
          <p:cNvSpPr txBox="1"/>
          <p:nvPr/>
        </p:nvSpPr>
        <p:spPr>
          <a:xfrm>
            <a:off x="7223760" y="2287905"/>
            <a:ext cx="4135120" cy="2435225"/>
          </a:xfrm>
          <a:prstGeom prst="rect">
            <a:avLst/>
          </a:prstGeom>
          <a:noFill/>
        </p:spPr>
        <p:txBody>
          <a:bodyPr wrap="square" rtlCol="0">
            <a:spAutoFit/>
          </a:bodyPr>
          <a:p>
            <a:r>
              <a:rPr kumimoji="1"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rPr>
              <a:t>（统一多民族国家的建立）</a:t>
            </a:r>
            <a:endParaRPr kumimoji="1"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endParaRPr>
          </a:p>
          <a:p>
            <a:endParaRPr kumimoji="1"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endParaRPr>
          </a:p>
          <a:p>
            <a:endParaRPr kumimoji="1"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endParaRPr>
          </a:p>
          <a:p>
            <a:endParaRPr kumimoji="1"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endParaRPr>
          </a:p>
          <a:p>
            <a:endParaRPr kumimoji="1"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endParaRPr>
          </a:p>
          <a:p>
            <a:pPr>
              <a:lnSpc>
                <a:spcPct val="100000"/>
              </a:lnSpc>
              <a:spcBef>
                <a:spcPts val="1000"/>
              </a:spcBef>
              <a:spcAft>
                <a:spcPts val="0"/>
              </a:spcAft>
            </a:pPr>
            <a:r>
              <a:rPr kumimoji="1"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rPr>
              <a:t>（统一多民族国家的巩固）</a:t>
            </a:r>
            <a:endParaRPr kumimoji="1" lang="zh-CN" altLang="en-US" sz="2400" b="1" dirty="0" smtClean="0">
              <a:solidFill>
                <a:srgbClr val="FFFF00"/>
              </a:solidFill>
              <a:latin typeface="黑体" panose="02010609060101010101" pitchFamily="49" charset="-122"/>
              <a:ea typeface="黑体" panose="02010609060101010101" pitchFamily="49" charset="-122"/>
              <a:cs typeface="华文中宋" panose="02010600040101010101" pitchFamily="2" charset="-122"/>
            </a:endParaRPr>
          </a:p>
        </p:txBody>
      </p:sp>
      <p:cxnSp>
        <p:nvCxnSpPr>
          <p:cNvPr id="2" name="直接箭头连接符 1"/>
          <p:cNvCxnSpPr/>
          <p:nvPr/>
        </p:nvCxnSpPr>
        <p:spPr>
          <a:xfrm flipH="1">
            <a:off x="9052560" y="2705100"/>
            <a:ext cx="6350" cy="106680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TextBox 12"/>
          <p:cNvSpPr txBox="1"/>
          <p:nvPr/>
        </p:nvSpPr>
        <p:spPr>
          <a:xfrm>
            <a:off x="1977390" y="3665220"/>
            <a:ext cx="8237220" cy="1106805"/>
          </a:xfrm>
          <a:prstGeom prst="rect">
            <a:avLst/>
          </a:prstGeom>
          <a:noFill/>
        </p:spPr>
        <p:txBody>
          <a:bodyPr wrap="square" rtlCol="0">
            <a:spAutoFit/>
          </a:bodyPr>
          <a:lstStyle>
            <a:defPPr>
              <a:defRPr lang="zh-CN"/>
            </a:defPPr>
            <a:lvl1pPr algn="ctr">
              <a:defRPr sz="5400" b="1">
                <a:latin typeface="微软雅黑" panose="020B0503020204020204" charset="-122"/>
                <a:ea typeface="微软雅黑" panose="020B0503020204020204" charset="-122"/>
              </a:defRPr>
            </a:lvl1pPr>
          </a:lstStyle>
          <a:p>
            <a:r>
              <a:rPr lang="zh-CN" sz="660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人物春秋·创新发展</a:t>
            </a:r>
            <a:endParaRPr lang="zh-CN" sz="6600"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46" name="Group 9"/>
          <p:cNvGrpSpPr>
            <a:grpSpLocks noChangeAspect="1"/>
          </p:cNvGrpSpPr>
          <p:nvPr/>
        </p:nvGrpSpPr>
        <p:grpSpPr bwMode="auto">
          <a:xfrm rot="0">
            <a:off x="2312670" y="4647565"/>
            <a:ext cx="7571740" cy="201295"/>
            <a:chOff x="1927" y="2201"/>
            <a:chExt cx="4019" cy="107"/>
          </a:xfrm>
        </p:grpSpPr>
        <p:sp>
          <p:nvSpPr>
            <p:cNvPr id="47"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p>
          </p:txBody>
        </p:sp>
        <p:sp>
          <p:nvSpPr>
            <p:cNvPr id="48"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p>
          </p:txBody>
        </p:sp>
        <p:sp>
          <p:nvSpPr>
            <p:cNvPr id="49"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92" tIns="45696" rIns="91392" bIns="45696" numCol="1" anchor="t" anchorCtr="0" compatLnSpc="1"/>
            <a:lstStyle/>
            <a:p>
              <a:endParaRPr lang="zh-CN" altLang="en-US" b="1">
                <a:solidFill>
                  <a:schemeClr val="tx1"/>
                </a:solidFill>
                <a:latin typeface="黑体" panose="02010609060101010101" pitchFamily="49" charset="-122"/>
                <a:ea typeface="黑体" panose="02010609060101010101" pitchFamily="49" charset="-122"/>
              </a:endParaRPr>
            </a:p>
          </p:txBody>
        </p:sp>
      </p:grpSp>
      <p:grpSp>
        <p:nvGrpSpPr>
          <p:cNvPr id="3" name="组合 2"/>
          <p:cNvGrpSpPr/>
          <p:nvPr/>
        </p:nvGrpSpPr>
        <p:grpSpPr>
          <a:xfrm>
            <a:off x="4748530" y="1370330"/>
            <a:ext cx="2695056" cy="2498149"/>
            <a:chOff x="7879" y="2829"/>
            <a:chExt cx="3587" cy="3599"/>
          </a:xfrm>
        </p:grpSpPr>
        <p:pic>
          <p:nvPicPr>
            <p:cNvPr id="11" name="图片 10" descr="图片1"/>
            <p:cNvPicPr>
              <a:picLocks noChangeAspect="1"/>
            </p:cNvPicPr>
            <p:nvPr/>
          </p:nvPicPr>
          <p:blipFill>
            <a:blip r:embed="rId1"/>
            <a:stretch>
              <a:fillRect/>
            </a:stretch>
          </p:blipFill>
          <p:spPr>
            <a:xfrm>
              <a:off x="7879" y="2829"/>
              <a:ext cx="3587" cy="3599"/>
            </a:xfrm>
            <a:prstGeom prst="rect">
              <a:avLst/>
            </a:prstGeom>
          </p:spPr>
        </p:pic>
        <p:sp>
          <p:nvSpPr>
            <p:cNvPr id="12" name="椭圆 11"/>
            <p:cNvSpPr/>
            <p:nvPr/>
          </p:nvSpPr>
          <p:spPr>
            <a:xfrm>
              <a:off x="8852" y="3841"/>
              <a:ext cx="1641" cy="1575"/>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grpSp>
      <p:sp>
        <p:nvSpPr>
          <p:cNvPr id="2" name="文本框 1"/>
          <p:cNvSpPr txBox="1"/>
          <p:nvPr/>
        </p:nvSpPr>
        <p:spPr>
          <a:xfrm>
            <a:off x="5761990" y="2028190"/>
            <a:ext cx="1717040" cy="1106805"/>
          </a:xfrm>
          <a:prstGeom prst="rect">
            <a:avLst/>
          </a:prstGeom>
          <a:noFill/>
        </p:spPr>
        <p:txBody>
          <a:bodyPr wrap="square" rtlCol="0">
            <a:spAutoFit/>
          </a:bodyPr>
          <a:lstStyle/>
          <a:p>
            <a:r>
              <a:rPr lang="en-US" altLang="zh-CN" sz="6600" b="1" dirty="0">
                <a:solidFill>
                  <a:schemeClr val="bg1"/>
                </a:solidFill>
                <a:latin typeface="黑体" panose="02010609060101010101" pitchFamily="49" charset="-122"/>
                <a:ea typeface="黑体" panose="02010609060101010101" pitchFamily="49" charset="-122"/>
              </a:rPr>
              <a:t>4</a:t>
            </a:r>
            <a:endParaRPr lang="en-US" altLang="zh-CN" sz="6600" b="1" dirty="0">
              <a:solidFill>
                <a:schemeClr val="bg1"/>
              </a:solidFill>
              <a:latin typeface="黑体" panose="02010609060101010101" pitchFamily="49" charset="-122"/>
              <a:ea typeface="黑体" panose="02010609060101010101" pitchFamily="49" charset="-122"/>
            </a:endParaRP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635635" y="4698365"/>
            <a:ext cx="11134725" cy="46037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en-US" altLang="zh-CN"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秦始皇     汉高祖      汉文帝        汉景帝      汉武帝      光武帝</a:t>
            </a:r>
            <a:endPar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pic>
        <p:nvPicPr>
          <p:cNvPr id="29" name="图片 28" descr="t016235dac40c146fd9.jpg"/>
          <p:cNvPicPr>
            <a:picLocks noChangeAspect="1"/>
          </p:cNvPicPr>
          <p:nvPr/>
        </p:nvPicPr>
        <p:blipFill>
          <a:blip r:embed="rId1"/>
          <a:srcRect l="9756" r="4878"/>
          <a:stretch>
            <a:fillRect/>
          </a:stretch>
        </p:blipFill>
        <p:spPr>
          <a:xfrm>
            <a:off x="9859645" y="2668270"/>
            <a:ext cx="1640205" cy="2030095"/>
          </a:xfrm>
          <a:prstGeom prst="rect">
            <a:avLst/>
          </a:prstGeom>
          <a:ln>
            <a:noFill/>
          </a:ln>
          <a:effectLst/>
        </p:spPr>
      </p:pic>
      <p:pic>
        <p:nvPicPr>
          <p:cNvPr id="38" name="图片 37" descr="u=2517153338,3293635836&amp;fm=21&amp;gp=0.jpg"/>
          <p:cNvPicPr>
            <a:picLocks noChangeAspect="1"/>
          </p:cNvPicPr>
          <p:nvPr/>
        </p:nvPicPr>
        <p:blipFill>
          <a:blip r:embed="rId2"/>
          <a:stretch>
            <a:fillRect/>
          </a:stretch>
        </p:blipFill>
        <p:spPr>
          <a:xfrm>
            <a:off x="536575" y="2689860"/>
            <a:ext cx="1631315" cy="1960880"/>
          </a:xfrm>
          <a:prstGeom prst="rect">
            <a:avLst/>
          </a:prstGeom>
          <a:ln w="28575">
            <a:solidFill>
              <a:srgbClr val="800000"/>
            </a:solidFill>
          </a:ln>
        </p:spPr>
      </p:pic>
      <p:pic>
        <p:nvPicPr>
          <p:cNvPr id="22" name="Picture 12" descr="汉高祖刘邦像"/>
          <p:cNvPicPr>
            <a:picLocks noChangeAspect="1" noChangeArrowheads="1"/>
          </p:cNvPicPr>
          <p:nvPr/>
        </p:nvPicPr>
        <p:blipFill>
          <a:blip r:embed="rId3"/>
          <a:srcRect l="15975" t="-60" r="11185" b="6257"/>
          <a:stretch>
            <a:fillRect/>
          </a:stretch>
        </p:blipFill>
        <p:spPr bwMode="auto">
          <a:xfrm>
            <a:off x="2277110" y="2667635"/>
            <a:ext cx="1657985" cy="1975485"/>
          </a:xfrm>
          <a:prstGeom prst="rect">
            <a:avLst/>
          </a:prstGeom>
          <a:noFill/>
        </p:spPr>
      </p:pic>
      <p:pic>
        <p:nvPicPr>
          <p:cNvPr id="24" name="Picture 14" descr="汉文帝"/>
          <p:cNvPicPr>
            <a:picLocks noChangeAspect="1" noChangeArrowheads="1"/>
          </p:cNvPicPr>
          <p:nvPr/>
        </p:nvPicPr>
        <p:blipFill>
          <a:blip r:embed="rId4"/>
          <a:srcRect t="-521" r="18034" b="9321"/>
          <a:stretch>
            <a:fillRect/>
          </a:stretch>
        </p:blipFill>
        <p:spPr bwMode="auto">
          <a:xfrm>
            <a:off x="4026535" y="2668270"/>
            <a:ext cx="1775460" cy="2002155"/>
          </a:xfrm>
          <a:prstGeom prst="rect">
            <a:avLst/>
          </a:prstGeom>
          <a:noFill/>
        </p:spPr>
      </p:pic>
      <p:pic>
        <p:nvPicPr>
          <p:cNvPr id="2" name="图片 1"/>
          <p:cNvPicPr>
            <a:picLocks noChangeAspect="1"/>
          </p:cNvPicPr>
          <p:nvPr/>
        </p:nvPicPr>
        <p:blipFill>
          <a:blip r:embed="rId5"/>
          <a:stretch>
            <a:fillRect/>
          </a:stretch>
        </p:blipFill>
        <p:spPr>
          <a:xfrm>
            <a:off x="7881620" y="2689860"/>
            <a:ext cx="1892300" cy="2007870"/>
          </a:xfrm>
          <a:prstGeom prst="rect">
            <a:avLst/>
          </a:prstGeom>
        </p:spPr>
      </p:pic>
      <p:grpSp>
        <p:nvGrpSpPr>
          <p:cNvPr id="18" name="组合 17"/>
          <p:cNvGrpSpPr/>
          <p:nvPr/>
        </p:nvGrpSpPr>
        <p:grpSpPr>
          <a:xfrm>
            <a:off x="5915660" y="2658110"/>
            <a:ext cx="1832610" cy="2000250"/>
            <a:chOff x="9316" y="3562"/>
            <a:chExt cx="2886" cy="3150"/>
          </a:xfrm>
        </p:grpSpPr>
        <p:pic>
          <p:nvPicPr>
            <p:cNvPr id="26" name="Picture 17" descr="汉景帝"/>
            <p:cNvPicPr>
              <a:picLocks noChangeAspect="1" noChangeArrowheads="1"/>
            </p:cNvPicPr>
            <p:nvPr/>
          </p:nvPicPr>
          <p:blipFill>
            <a:blip r:embed="rId6"/>
            <a:srcRect l="45323" t="13541" r="12946" b="13086"/>
            <a:stretch>
              <a:fillRect/>
            </a:stretch>
          </p:blipFill>
          <p:spPr bwMode="auto">
            <a:xfrm>
              <a:off x="9316" y="3562"/>
              <a:ext cx="2886" cy="3150"/>
            </a:xfrm>
            <a:prstGeom prst="rect">
              <a:avLst/>
            </a:prstGeom>
            <a:noFill/>
          </p:spPr>
        </p:pic>
        <p:pic>
          <p:nvPicPr>
            <p:cNvPr id="17" name="图片 16"/>
            <p:cNvPicPr>
              <a:picLocks noChangeAspect="1"/>
            </p:cNvPicPr>
            <p:nvPr/>
          </p:nvPicPr>
          <p:blipFill>
            <a:blip r:embed="rId7"/>
            <a:stretch>
              <a:fillRect/>
            </a:stretch>
          </p:blipFill>
          <p:spPr>
            <a:xfrm>
              <a:off x="11696" y="4496"/>
              <a:ext cx="437" cy="936"/>
            </a:xfrm>
            <a:prstGeom prst="rect">
              <a:avLst/>
            </a:prstGeom>
          </p:spPr>
        </p:pic>
      </p:grpSp>
      <p:sp>
        <p:nvSpPr>
          <p:cNvPr id="19" name="文本框 18"/>
          <p:cNvSpPr txBox="1"/>
          <p:nvPr/>
        </p:nvSpPr>
        <p:spPr>
          <a:xfrm>
            <a:off x="544195" y="5648325"/>
            <a:ext cx="11134725" cy="46037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en-US" altLang="zh-CN"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完成统一   休养生息          文景之治             大一统     光武中兴</a:t>
            </a:r>
            <a:endPar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5" name="组合 4"/>
          <p:cNvGrpSpPr/>
          <p:nvPr/>
        </p:nvGrpSpPr>
        <p:grpSpPr>
          <a:xfrm>
            <a:off x="4544695" y="609600"/>
            <a:ext cx="3103245" cy="932815"/>
            <a:chOff x="6852" y="4681"/>
            <a:chExt cx="4887" cy="1469"/>
          </a:xfrm>
        </p:grpSpPr>
        <p:pic>
          <p:nvPicPr>
            <p:cNvPr id="3" name="图片 2"/>
            <p:cNvPicPr>
              <a:picLocks noChangeAspect="1"/>
            </p:cNvPicPr>
            <p:nvPr/>
          </p:nvPicPr>
          <p:blipFill>
            <a:blip r:embed="rId8"/>
            <a:srcRect t="3894" r="11022"/>
            <a:stretch>
              <a:fillRect/>
            </a:stretch>
          </p:blipFill>
          <p:spPr>
            <a:xfrm>
              <a:off x="6978" y="4808"/>
              <a:ext cx="4666" cy="1234"/>
            </a:xfrm>
            <a:prstGeom prst="rect">
              <a:avLst/>
            </a:prstGeom>
            <a:ln>
              <a:solidFill>
                <a:srgbClr val="FFFF00"/>
              </a:solidFill>
            </a:ln>
          </p:spPr>
        </p:pic>
        <p:sp>
          <p:nvSpPr>
            <p:cNvPr id="7" name="文本框 6"/>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封建帝王</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右箭头 3"/>
          <p:cNvSpPr/>
          <p:nvPr/>
        </p:nvSpPr>
        <p:spPr>
          <a:xfrm>
            <a:off x="356870" y="4707255"/>
            <a:ext cx="11478260" cy="401955"/>
          </a:xfrm>
          <a:prstGeom prst="rightArrow">
            <a:avLst/>
          </a:prstGeom>
          <a:solidFill>
            <a:srgbClr val="FFFF00">
              <a:alpha val="39000"/>
            </a:srgbClr>
          </a:solidFill>
          <a:ln>
            <a:noFill/>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15" name="文本框 14"/>
          <p:cNvSpPr txBox="1"/>
          <p:nvPr/>
        </p:nvSpPr>
        <p:spPr>
          <a:xfrm>
            <a:off x="422275" y="1621155"/>
            <a:ext cx="10882630" cy="1014730"/>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zh-CN" altLang="en-US" sz="2000" b="1" dirty="0" smtClean="0">
                <a:solidFill>
                  <a:schemeClr val="bg1"/>
                </a:solidFill>
                <a:latin typeface="黑体" panose="02010609060101010101" pitchFamily="49" charset="-122"/>
                <a:ea typeface="黑体" panose="02010609060101010101" pitchFamily="49" charset="-122"/>
              </a:rPr>
              <a:t>应知应会：</a:t>
            </a:r>
            <a:r>
              <a:rPr lang="en-US" altLang="zh-CN" sz="2000" b="1" dirty="0" smtClean="0">
                <a:solidFill>
                  <a:schemeClr val="bg1"/>
                </a:solidFill>
                <a:latin typeface="黑体" panose="02010609060101010101" pitchFamily="49" charset="-122"/>
                <a:ea typeface="黑体" panose="02010609060101010101" pitchFamily="49" charset="-122"/>
              </a:rPr>
              <a:t>1.</a:t>
            </a:r>
            <a:r>
              <a:rPr lang="zh-CN" altLang="en-US" sz="2000" b="1" dirty="0" smtClean="0">
                <a:solidFill>
                  <a:schemeClr val="bg1"/>
                </a:solidFill>
                <a:latin typeface="黑体" panose="02010609060101010101" pitchFamily="49" charset="-122"/>
                <a:ea typeface="黑体" panose="02010609060101010101" pitchFamily="49" charset="-122"/>
              </a:rPr>
              <a:t>简述下列君主的历史贡献。 </a:t>
            </a:r>
            <a:endParaRPr lang="zh-CN" altLang="en-US" sz="2000" b="1" dirty="0" smtClean="0">
              <a:solidFill>
                <a:schemeClr val="bg1"/>
              </a:solidFill>
              <a:latin typeface="黑体" panose="02010609060101010101" pitchFamily="49" charset="-122"/>
              <a:ea typeface="黑体" panose="02010609060101010101" pitchFamily="49" charset="-122"/>
            </a:endParaRPr>
          </a:p>
          <a:p>
            <a:pPr indent="0" algn="l"/>
            <a:r>
              <a:rPr lang="zh-CN" altLang="en-US" sz="2000" b="1" dirty="0" smtClean="0">
                <a:solidFill>
                  <a:schemeClr val="bg1"/>
                </a:solidFill>
                <a:latin typeface="黑体" panose="02010609060101010101" pitchFamily="49" charset="-122"/>
                <a:ea typeface="黑体" panose="02010609060101010101" pitchFamily="49" charset="-122"/>
              </a:rPr>
              <a:t>          </a:t>
            </a:r>
            <a:r>
              <a:rPr lang="en-US" altLang="zh-CN" sz="2000" b="1" dirty="0" smtClean="0">
                <a:solidFill>
                  <a:schemeClr val="bg1"/>
                </a:solidFill>
                <a:latin typeface="黑体" panose="02010609060101010101" pitchFamily="49" charset="-122"/>
                <a:ea typeface="黑体" panose="02010609060101010101" pitchFamily="49" charset="-122"/>
              </a:rPr>
              <a:t>2.</a:t>
            </a:r>
            <a:r>
              <a:rPr lang="zh-CN" altLang="en-US" sz="2000" b="1" dirty="0" smtClean="0">
                <a:solidFill>
                  <a:schemeClr val="bg1"/>
                </a:solidFill>
                <a:latin typeface="黑体" panose="02010609060101010101" pitchFamily="49" charset="-122"/>
                <a:ea typeface="黑体" panose="02010609060101010101" pitchFamily="49" charset="-122"/>
              </a:rPr>
              <a:t>概括封建盛世的共同点。</a:t>
            </a:r>
            <a:endParaRPr lang="zh-CN" altLang="en-US" sz="2000" b="1" dirty="0" smtClean="0">
              <a:solidFill>
                <a:schemeClr val="bg1"/>
              </a:solidFill>
              <a:latin typeface="黑体" panose="02010609060101010101" pitchFamily="49" charset="-122"/>
              <a:ea typeface="黑体" panose="02010609060101010101" pitchFamily="49" charset="-122"/>
            </a:endParaRPr>
          </a:p>
          <a:p>
            <a:pPr indent="0" algn="l"/>
            <a:r>
              <a:rPr lang="zh-CN" altLang="en-US" sz="2000" b="1" dirty="0" smtClean="0">
                <a:solidFill>
                  <a:schemeClr val="bg1"/>
                </a:solidFill>
                <a:latin typeface="黑体" panose="02010609060101010101" pitchFamily="49" charset="-122"/>
                <a:ea typeface="黑体" panose="02010609060101010101" pitchFamily="49" charset="-122"/>
              </a:rPr>
              <a:t>          </a:t>
            </a:r>
            <a:r>
              <a:rPr lang="en-US" altLang="zh-CN" sz="2000" b="1" dirty="0" smtClean="0">
                <a:solidFill>
                  <a:schemeClr val="bg1"/>
                </a:solidFill>
                <a:latin typeface="黑体" panose="02010609060101010101" pitchFamily="49" charset="-122"/>
                <a:ea typeface="黑体" panose="02010609060101010101" pitchFamily="49" charset="-122"/>
              </a:rPr>
              <a:t>3.</a:t>
            </a:r>
            <a:r>
              <a:rPr lang="zh-CN" altLang="en-US" sz="2000" b="1" dirty="0" smtClean="0">
                <a:solidFill>
                  <a:schemeClr val="bg1"/>
                </a:solidFill>
                <a:latin typeface="黑体" panose="02010609060101010101" pitchFamily="49" charset="-122"/>
                <a:ea typeface="黑体" panose="02010609060101010101" pitchFamily="49" charset="-122"/>
              </a:rPr>
              <a:t>探究</a:t>
            </a:r>
            <a:r>
              <a:rPr lang="zh-CN" altLang="en-US" sz="2000" b="1" dirty="0" smtClean="0">
                <a:solidFill>
                  <a:schemeClr val="bg1"/>
                </a:solidFill>
                <a:latin typeface="黑体" panose="02010609060101010101" pitchFamily="49" charset="-122"/>
                <a:ea typeface="黑体" panose="02010609060101010101" pitchFamily="49" charset="-122"/>
              </a:rPr>
              <a:t>朝代兴亡的规律。</a:t>
            </a:r>
            <a:endParaRPr lang="zh-CN" altLang="en-US" sz="2000" b="1" dirty="0" smtClean="0">
              <a:solidFill>
                <a:schemeClr val="bg1"/>
              </a:solidFill>
              <a:latin typeface="黑体" panose="02010609060101010101" pitchFamily="49" charset="-122"/>
              <a:ea typeface="黑体" panose="02010609060101010101" pitchFamily="49" charset="-122"/>
            </a:endParaRPr>
          </a:p>
        </p:txBody>
      </p:sp>
      <p:grpSp>
        <p:nvGrpSpPr>
          <p:cNvPr id="37" name="组合 36"/>
          <p:cNvGrpSpPr/>
          <p:nvPr/>
        </p:nvGrpSpPr>
        <p:grpSpPr>
          <a:xfrm>
            <a:off x="7509510" y="1621155"/>
            <a:ext cx="3990340" cy="1014730"/>
            <a:chOff x="11826" y="2553"/>
            <a:chExt cx="6284" cy="1598"/>
          </a:xfrm>
        </p:grpSpPr>
        <p:sp>
          <p:nvSpPr>
            <p:cNvPr id="35" name="文本框 34"/>
            <p:cNvSpPr txBox="1"/>
            <p:nvPr/>
          </p:nvSpPr>
          <p:spPr>
            <a:xfrm>
              <a:off x="13754" y="2553"/>
              <a:ext cx="4356" cy="1598"/>
            </a:xfrm>
            <a:prstGeom prst="rect">
              <a:avLst/>
            </a:prstGeom>
            <a:noFill/>
          </p:spPr>
          <p:txBody>
            <a:bodyPr wrap="none" rtlCol="0" anchor="t">
              <a:spAutoFit/>
            </a:bodyPr>
            <a:p>
              <a:pPr marL="285750" indent="-285750" algn="l">
                <a:buFont typeface="Wingdings" panose="05000000000000000000" charset="0"/>
                <a:buChar char="Ø"/>
              </a:pPr>
              <a:r>
                <a:rPr lang="zh-CN" altLang="en-US" sz="2000" b="1" dirty="0">
                  <a:solidFill>
                    <a:schemeClr val="bg1"/>
                  </a:solidFill>
                  <a:latin typeface="黑体" panose="02010609060101010101" pitchFamily="49" charset="-122"/>
                  <a:ea typeface="黑体" panose="02010609060101010101" pitchFamily="49" charset="-122"/>
                  <a:sym typeface="+mn-ea"/>
                </a:rPr>
                <a:t>勤俭立国、奢侈丧邦</a:t>
              </a:r>
              <a:endParaRPr lang="zh-CN" altLang="en-US" sz="2000" b="1" dirty="0">
                <a:solidFill>
                  <a:schemeClr val="bg1"/>
                </a:solidFill>
                <a:latin typeface="黑体" panose="02010609060101010101" pitchFamily="49" charset="-122"/>
                <a:ea typeface="黑体" panose="02010609060101010101" pitchFamily="49" charset="-122"/>
                <a:sym typeface="+mn-ea"/>
              </a:endParaRPr>
            </a:p>
            <a:p>
              <a:pPr marL="285750" indent="-285750" algn="l">
                <a:buFont typeface="Wingdings" panose="05000000000000000000" charset="0"/>
                <a:buChar char="Ø"/>
              </a:pPr>
              <a:r>
                <a:rPr lang="zh-CN" altLang="en-US" sz="2000" b="1" dirty="0">
                  <a:solidFill>
                    <a:schemeClr val="bg1"/>
                  </a:solidFill>
                  <a:latin typeface="黑体" panose="02010609060101010101" pitchFamily="49" charset="-122"/>
                  <a:ea typeface="黑体" panose="02010609060101010101" pitchFamily="49" charset="-122"/>
                  <a:sym typeface="+mn-ea"/>
                </a:rPr>
                <a:t>制度创新、顺应时代</a:t>
              </a:r>
              <a:endParaRPr lang="zh-CN" altLang="en-US" sz="2000" b="1" dirty="0">
                <a:solidFill>
                  <a:schemeClr val="bg1"/>
                </a:solidFill>
                <a:latin typeface="黑体" panose="02010609060101010101" pitchFamily="49" charset="-122"/>
                <a:ea typeface="黑体" panose="02010609060101010101" pitchFamily="49" charset="-122"/>
                <a:sym typeface="+mn-ea"/>
              </a:endParaRPr>
            </a:p>
            <a:p>
              <a:pPr marL="285750" indent="-285750" algn="l">
                <a:buFont typeface="Wingdings" panose="05000000000000000000" charset="0"/>
                <a:buChar char="Ø"/>
              </a:pPr>
              <a:r>
                <a:rPr lang="zh-CN" altLang="en-US" sz="2000" b="1" dirty="0">
                  <a:solidFill>
                    <a:schemeClr val="bg1"/>
                  </a:solidFill>
                  <a:latin typeface="黑体" panose="02010609060101010101" pitchFamily="49" charset="-122"/>
                  <a:ea typeface="黑体" panose="02010609060101010101" pitchFamily="49" charset="-122"/>
                  <a:sym typeface="+mn-ea"/>
                </a:rPr>
                <a:t>关注民生、重视人才</a:t>
              </a:r>
              <a:endParaRPr lang="zh-CN" altLang="en-US" sz="2000" b="1" dirty="0">
                <a:solidFill>
                  <a:schemeClr val="bg1"/>
                </a:solidFill>
                <a:latin typeface="黑体" panose="02010609060101010101" pitchFamily="49" charset="-122"/>
                <a:ea typeface="黑体" panose="02010609060101010101" pitchFamily="49" charset="-122"/>
                <a:sym typeface="+mn-ea"/>
              </a:endParaRPr>
            </a:p>
          </p:txBody>
        </p:sp>
        <p:sp>
          <p:nvSpPr>
            <p:cNvPr id="36" name="文本框 35"/>
            <p:cNvSpPr txBox="1"/>
            <p:nvPr/>
          </p:nvSpPr>
          <p:spPr>
            <a:xfrm>
              <a:off x="11826" y="2553"/>
              <a:ext cx="2298" cy="628"/>
            </a:xfrm>
            <a:prstGeom prst="rect">
              <a:avLst/>
            </a:prstGeom>
            <a:noFill/>
          </p:spPr>
          <p:txBody>
            <a:bodyPr wrap="none" rtlCol="0" anchor="t">
              <a:spAutoFit/>
            </a:bodyPr>
            <a:p>
              <a:r>
                <a:rPr lang="zh-CN" altLang="en-US" sz="2000" b="1" dirty="0" smtClean="0">
                  <a:solidFill>
                    <a:srgbClr val="FFFF00"/>
                  </a:solidFill>
                  <a:latin typeface="黑体" panose="02010609060101010101" pitchFamily="49" charset="-122"/>
                  <a:ea typeface="黑体" panose="02010609060101010101" pitchFamily="49" charset="-122"/>
                  <a:sym typeface="+mn-ea"/>
                </a:rPr>
                <a:t>历史启示：</a:t>
              </a:r>
              <a:endParaRPr lang="zh-CN" altLang="en-US" sz="2000" b="1" dirty="0" smtClean="0">
                <a:solidFill>
                  <a:srgbClr val="FFFF00"/>
                </a:solidFill>
                <a:latin typeface="黑体" panose="02010609060101010101" pitchFamily="49" charset="-122"/>
                <a:ea typeface="黑体" panose="02010609060101010101" pitchFamily="49" charset="-122"/>
                <a:sym typeface="+mn-ea"/>
              </a:endParaRPr>
            </a:p>
          </p:txBody>
        </p:sp>
      </p:grpSp>
      <p:sp>
        <p:nvSpPr>
          <p:cNvPr id="20" name="下箭头 19"/>
          <p:cNvSpPr/>
          <p:nvPr/>
        </p:nvSpPr>
        <p:spPr>
          <a:xfrm>
            <a:off x="1219200" y="5176520"/>
            <a:ext cx="266065" cy="5016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
        <p:nvSpPr>
          <p:cNvPr id="27" name="下箭头 26"/>
          <p:cNvSpPr/>
          <p:nvPr/>
        </p:nvSpPr>
        <p:spPr>
          <a:xfrm>
            <a:off x="2973070" y="5176520"/>
            <a:ext cx="266065" cy="5016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
        <p:nvSpPr>
          <p:cNvPr id="28" name="下箭头 27"/>
          <p:cNvSpPr/>
          <p:nvPr/>
        </p:nvSpPr>
        <p:spPr>
          <a:xfrm>
            <a:off x="5649595" y="5176520"/>
            <a:ext cx="266065" cy="5016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
        <p:nvSpPr>
          <p:cNvPr id="30" name="下箭头 29"/>
          <p:cNvSpPr/>
          <p:nvPr/>
        </p:nvSpPr>
        <p:spPr>
          <a:xfrm>
            <a:off x="8694420" y="5176520"/>
            <a:ext cx="266065" cy="5016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
        <p:nvSpPr>
          <p:cNvPr id="31" name="下箭头 30"/>
          <p:cNvSpPr/>
          <p:nvPr/>
        </p:nvSpPr>
        <p:spPr>
          <a:xfrm>
            <a:off x="10600690" y="5176520"/>
            <a:ext cx="266065" cy="50165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
        <p:nvSpPr>
          <p:cNvPr id="9" name="文本框 8"/>
          <p:cNvSpPr txBox="1"/>
          <p:nvPr/>
        </p:nvSpPr>
        <p:spPr>
          <a:xfrm>
            <a:off x="422275" y="5497195"/>
            <a:ext cx="11146790" cy="1134745"/>
          </a:xfrm>
          <a:prstGeom prst="rect">
            <a:avLst/>
          </a:prstGeom>
          <a:solidFill>
            <a:srgbClr val="000099"/>
          </a:solidFill>
          <a:ln w="19050">
            <a:solidFill>
              <a:srgbClr val="92D050"/>
            </a:solidFill>
            <a:prstDash val="dashDot"/>
          </a:ln>
          <a:extLst>
            <a:ext uri="{909E8E84-426E-40DD-AFC4-6F175D3DCCD1}">
              <a14:hiddenFill xmlns:a14="http://schemas.microsoft.com/office/drawing/2010/main">
                <a:solidFill>
                  <a:schemeClr val="bg1">
                    <a:lumMod val="95000"/>
                  </a:schemeClr>
                </a:solidFill>
              </a14:hiddenFill>
            </a:ext>
          </a:extLst>
        </p:spPr>
        <p:txBody>
          <a:bodyPr wrap="square" lIns="136525" tIns="136525" rIns="136525" bIns="136525">
            <a:spAutoFit/>
          </a:bodyPr>
          <a:p>
            <a:pPr indent="0" algn="l">
              <a:lnSpc>
                <a:spcPct val="100000"/>
              </a:lnSpc>
              <a:spcBef>
                <a:spcPts val="0"/>
              </a:spcBef>
              <a:spcAft>
                <a:spcPts val="0"/>
              </a:spcAft>
            </a:pPr>
            <a:r>
              <a:rPr lang="zh-CN" altLang="en-US" sz="2800" b="1" dirty="0" smtClean="0">
                <a:solidFill>
                  <a:srgbClr val="FFFF00"/>
                </a:solidFill>
                <a:latin typeface="黑体" panose="02010609060101010101" pitchFamily="49" charset="-122"/>
                <a:ea typeface="黑体" panose="02010609060101010101" pitchFamily="49" charset="-122"/>
              </a:rPr>
              <a:t>规律总结：</a:t>
            </a:r>
            <a:r>
              <a:rPr lang="zh-CN" altLang="en-US" sz="2800" b="1" dirty="0" smtClean="0">
                <a:solidFill>
                  <a:schemeClr val="bg1"/>
                </a:solidFill>
                <a:latin typeface="黑体" panose="02010609060101010101" pitchFamily="49" charset="-122"/>
                <a:ea typeface="黑体" panose="02010609060101010101" pitchFamily="49" charset="-122"/>
              </a:rPr>
              <a:t>国家统一、政策保障、民族交往、中外交流、生产力进步、</a:t>
            </a:r>
            <a:r>
              <a:rPr lang="zh-CN" altLang="en-US" sz="2800" b="1" dirty="0" smtClean="0">
                <a:solidFill>
                  <a:schemeClr val="bg1"/>
                </a:solidFill>
                <a:latin typeface="黑体" panose="02010609060101010101" pitchFamily="49" charset="-122"/>
                <a:ea typeface="黑体" panose="02010609060101010101" pitchFamily="49" charset="-122"/>
                <a:sym typeface="+mn-ea"/>
              </a:rPr>
              <a:t>继承前朝、</a:t>
            </a:r>
            <a:r>
              <a:rPr lang="zh-CN" altLang="en-US" sz="2800" b="1" dirty="0" smtClean="0">
                <a:solidFill>
                  <a:schemeClr val="bg1"/>
                </a:solidFill>
                <a:latin typeface="黑体" panose="02010609060101010101" pitchFamily="49" charset="-122"/>
                <a:ea typeface="黑体" panose="02010609060101010101" pitchFamily="49" charset="-122"/>
              </a:rPr>
              <a:t>人民的辛勤劳动</a:t>
            </a:r>
            <a:endParaRPr lang="zh-CN" altLang="en-US" sz="2800" b="1" dirty="0" smtClean="0">
              <a:solidFill>
                <a:schemeClr val="bg1"/>
              </a:solidFill>
              <a:latin typeface="黑体" panose="02010609060101010101" pitchFamily="49" charset="-122"/>
              <a:ea typeface="黑体" panose="02010609060101010101" pitchFamily="49"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subTnLst>
                                    <p:set>
                                      <p:cBhvr override="childStyle">
                                        <p:cTn dur="65" fill="hold" display="1" masterRel="nextClick" afterEffect="1"/>
                                        <p:tgtEl>
                                          <p:spTgt spid="20"/>
                                        </p:tgtEl>
                                        <p:attrNameLst>
                                          <p:attrName>style.visibility</p:attrName>
                                        </p:attrNameLst>
                                      </p:cBhvr>
                                      <p:to>
                                        <p:strVal val="hidden"/>
                                      </p:to>
                                    </p:set>
                                  </p:subTnLst>
                                </p:cTn>
                              </p:par>
                              <p:par>
                                <p:cTn id="8" presetID="3"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linds(horizontal)">
                                      <p:cBhvr>
                                        <p:cTn id="10" dur="500"/>
                                        <p:tgtEl>
                                          <p:spTgt spid="27"/>
                                        </p:tgtEl>
                                      </p:cBhvr>
                                    </p:animEffect>
                                  </p:childTnLst>
                                  <p:subTnLst>
                                    <p:set>
                                      <p:cBhvr override="childStyle">
                                        <p:cTn dur="65" fill="hold" display="1" masterRel="nextClick" afterEffect="1"/>
                                        <p:tgtEl>
                                          <p:spTgt spid="27"/>
                                        </p:tgtEl>
                                        <p:attrNameLst>
                                          <p:attrName>style.visibility</p:attrName>
                                        </p:attrNameLst>
                                      </p:cBhvr>
                                      <p:to>
                                        <p:strVal val="hidden"/>
                                      </p:to>
                                    </p:set>
                                  </p:subTnLst>
                                </p:cTn>
                              </p:par>
                              <p:par>
                                <p:cTn id="11" presetID="3" presetClass="entr" presetSubtype="1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linds(horizontal)">
                                      <p:cBhvr>
                                        <p:cTn id="13" dur="500"/>
                                        <p:tgtEl>
                                          <p:spTgt spid="28"/>
                                        </p:tgtEl>
                                      </p:cBhvr>
                                    </p:animEffect>
                                  </p:childTnLst>
                                  <p:subTnLst>
                                    <p:set>
                                      <p:cBhvr override="childStyle">
                                        <p:cTn dur="65" fill="hold" display="1" masterRel="nextClick" afterEffect="1"/>
                                        <p:tgtEl>
                                          <p:spTgt spid="28"/>
                                        </p:tgtEl>
                                        <p:attrNameLst>
                                          <p:attrName>style.visibility</p:attrName>
                                        </p:attrNameLst>
                                      </p:cBhvr>
                                      <p:to>
                                        <p:strVal val="hidden"/>
                                      </p:to>
                                    </p:set>
                                  </p:subTnLst>
                                </p:cTn>
                              </p:par>
                              <p:par>
                                <p:cTn id="14" presetID="3" presetClass="entr" presetSubtype="1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linds(horizontal)">
                                      <p:cBhvr>
                                        <p:cTn id="16" dur="500"/>
                                        <p:tgtEl>
                                          <p:spTgt spid="31"/>
                                        </p:tgtEl>
                                      </p:cBhvr>
                                    </p:animEffect>
                                  </p:childTnLst>
                                  <p:subTnLst>
                                    <p:set>
                                      <p:cBhvr override="childStyle">
                                        <p:cTn dur="65" fill="hold" display="1" masterRel="nextClick" afterEffect="1"/>
                                        <p:tgtEl>
                                          <p:spTgt spid="31"/>
                                        </p:tgtEl>
                                        <p:attrNameLst>
                                          <p:attrName>style.visibility</p:attrName>
                                        </p:attrNameLst>
                                      </p:cBhvr>
                                      <p:to>
                                        <p:strVal val="hidden"/>
                                      </p:to>
                                    </p:set>
                                  </p:subTnLst>
                                </p:cTn>
                              </p:par>
                              <p:par>
                                <p:cTn id="17" presetID="3" presetClass="entr" presetSubtype="1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linds(horizontal)">
                                      <p:cBhvr>
                                        <p:cTn id="19" dur="500"/>
                                        <p:tgtEl>
                                          <p:spTgt spid="30"/>
                                        </p:tgtEl>
                                      </p:cBhvr>
                                    </p:animEffect>
                                  </p:childTnLst>
                                  <p:subTnLst>
                                    <p:set>
                                      <p:cBhvr override="childStyle">
                                        <p:cTn dur="65" fill="hold" display="1" masterRel="nextClick" afterEffect="1"/>
                                        <p:tgtEl>
                                          <p:spTgt spid="30"/>
                                        </p:tgtEl>
                                        <p:attrNameLst>
                                          <p:attrName>style.visibility</p:attrName>
                                        </p:attrNameLst>
                                      </p:cBhvr>
                                      <p:to>
                                        <p:strVal val="hidden"/>
                                      </p:to>
                                    </p:set>
                                  </p:subTnLst>
                                </p:cTn>
                              </p:par>
                              <p:par>
                                <p:cTn id="20" presetID="3"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subTnLst>
                                    <p:set>
                                      <p:cBhvr override="childStyle">
                                        <p:cTn dur="65" fill="hold" display="1" masterRel="nextClick" afterEffect="1"/>
                                        <p:tgtEl>
                                          <p:spTgt spid="1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blinds(horizontal)">
                                      <p:cBhvr>
                                        <p:cTn id="3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bldLvl="0" animBg="1"/>
      <p:bldP spid="20" grpId="0" bldLvl="0" animBg="1"/>
      <p:bldP spid="27" grpId="0" bldLvl="0" animBg="1"/>
      <p:bldP spid="28" grpId="0" bldLvl="0" animBg="1"/>
      <p:bldP spid="30" grpId="0" bldLvl="0" animBg="1"/>
      <p:bldP spid="31" grpId="0" bldLvl="0" animBg="1"/>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格 18"/>
          <p:cNvGraphicFramePr/>
          <p:nvPr>
            <p:custDataLst>
              <p:tags r:id="rId1"/>
            </p:custDataLst>
          </p:nvPr>
        </p:nvGraphicFramePr>
        <p:xfrm>
          <a:off x="3738880" y="1811655"/>
          <a:ext cx="7480935" cy="4276725"/>
        </p:xfrm>
        <a:graphic>
          <a:graphicData uri="http://schemas.openxmlformats.org/drawingml/2006/table">
            <a:tbl>
              <a:tblPr firstRow="1" bandRow="1">
                <a:tableStyleId>{5C22544A-7EE6-4342-B048-85BDC9FD1C3A}</a:tableStyleId>
              </a:tblPr>
              <a:tblGrid>
                <a:gridCol w="761365"/>
                <a:gridCol w="3565525"/>
                <a:gridCol w="3154045"/>
              </a:tblGrid>
              <a:tr h="426720">
                <a:tc>
                  <a:txBody>
                    <a:bodyPr/>
                    <a:p>
                      <a:pPr algn="ctr">
                        <a:buNone/>
                      </a:pPr>
                      <a:endParaRPr lang="zh-CN" altLang="en-US" sz="2000" b="1">
                        <a:solidFill>
                          <a:schemeClr val="bg1"/>
                        </a:solidFill>
                        <a:latin typeface="黑体" panose="02010609060101010101" pitchFamily="49" charset="-122"/>
                        <a:ea typeface="黑体" panose="02010609060101010101" pitchFamily="49" charset="-122"/>
                      </a:endParaRPr>
                    </a:p>
                  </a:txBody>
                  <a:tcPr marL="121920" marR="121920" marT="60960" marB="60960">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noFill/>
                  </a:tcPr>
                </a:tc>
                <a:tc>
                  <a:txBody>
                    <a:bodyPr/>
                    <a:p>
                      <a:pPr algn="ctr">
                        <a:buNone/>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秦始皇</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121920" marR="121920" marT="60960" marB="60960" anchor="ctr" anchorCtr="1">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noFill/>
                  </a:tcPr>
                </a:tc>
                <a:tc>
                  <a:txBody>
                    <a:bodyPr/>
                    <a:p>
                      <a:pPr algn="ctr">
                        <a:buNone/>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汉武帝</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121920" marR="121920" marT="60960" marB="60960" anchor="ctr" anchorCtr="1">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noFill/>
                  </a:tcPr>
                </a:tc>
              </a:tr>
              <a:tr h="1186180">
                <a:tc>
                  <a:txBody>
                    <a:bodyPr/>
                    <a:p>
                      <a:pPr algn="l">
                        <a:buNone/>
                      </a:pPr>
                      <a:r>
                        <a:rPr lang="zh-CN" altLang="en-US" sz="2000" b="1">
                          <a:solidFill>
                            <a:schemeClr val="bg1"/>
                          </a:solidFill>
                          <a:latin typeface="黑体" panose="02010609060101010101" pitchFamily="49" charset="-122"/>
                          <a:ea typeface="黑体" panose="02010609060101010101" pitchFamily="49" charset="-122"/>
                        </a:rPr>
                        <a:t>政治</a:t>
                      </a:r>
                      <a:endParaRPr lang="zh-CN" altLang="en-US" sz="2000" b="1">
                        <a:solidFill>
                          <a:schemeClr val="bg1"/>
                        </a:solidFill>
                        <a:latin typeface="黑体" panose="02010609060101010101" pitchFamily="49" charset="-122"/>
                        <a:ea typeface="黑体" panose="02010609060101010101" pitchFamily="49" charset="-122"/>
                      </a:endParaRPr>
                    </a:p>
                  </a:txBody>
                  <a:tcPr marL="121920" marR="121920" marT="60960" marB="60960" anchor="ctr" anchorCtr="1">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noFill/>
                  </a:tcPr>
                </a:tc>
                <a:tc>
                  <a:txBody>
                    <a:bodyPr/>
                    <a:p>
                      <a:pPr algn="l">
                        <a:buNone/>
                      </a:pPr>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noFill/>
                  </a:tcPr>
                </a:tc>
                <a:tc>
                  <a:txBody>
                    <a:bodyPr/>
                    <a:p>
                      <a:pPr algn="l">
                        <a:buNone/>
                      </a:pP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noFill/>
                  </a:tcPr>
                </a:tc>
              </a:tr>
              <a:tr h="1185545">
                <a:tc>
                  <a:txBody>
                    <a:bodyPr/>
                    <a:p>
                      <a:pPr algn="l">
                        <a:buNone/>
                      </a:pPr>
                      <a:r>
                        <a:rPr lang="zh-CN" altLang="en-US" sz="2000" b="1">
                          <a:solidFill>
                            <a:schemeClr val="bg1"/>
                          </a:solidFill>
                          <a:latin typeface="黑体" panose="02010609060101010101" pitchFamily="49" charset="-122"/>
                          <a:ea typeface="黑体" panose="02010609060101010101" pitchFamily="49" charset="-122"/>
                        </a:rPr>
                        <a:t>经济</a:t>
                      </a:r>
                      <a:endParaRPr lang="zh-CN" altLang="en-US" sz="2000" b="1">
                        <a:solidFill>
                          <a:schemeClr val="bg1"/>
                        </a:solidFill>
                        <a:latin typeface="黑体" panose="02010609060101010101" pitchFamily="49" charset="-122"/>
                        <a:ea typeface="黑体" panose="02010609060101010101" pitchFamily="49" charset="-122"/>
                      </a:endParaRPr>
                    </a:p>
                  </a:txBody>
                  <a:tcPr marL="121920" marR="121920" marT="60960" marB="60960" anchor="ctr" anchorCtr="1">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c>
                  <a:txBody>
                    <a:bodyPr/>
                    <a:p>
                      <a:pPr algn="l"/>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c>
                  <a:txBody>
                    <a:bodyPr/>
                    <a:p>
                      <a:pPr algn="l">
                        <a:buNone/>
                      </a:pPr>
                      <a:endParaRPr lang="zh-CN" altLang="en-US" sz="2000" b="1">
                        <a:solidFill>
                          <a:schemeClr val="bg1"/>
                        </a:solidFill>
                        <a:latin typeface="黑体" panose="02010609060101010101" pitchFamily="49" charset="-122"/>
                        <a:ea typeface="黑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r>
              <a:tr h="830580">
                <a:tc>
                  <a:txBody>
                    <a:bodyPr/>
                    <a:p>
                      <a:pPr algn="l">
                        <a:buNone/>
                      </a:pPr>
                      <a:r>
                        <a:rPr lang="zh-CN" altLang="en-US" sz="2000" b="1">
                          <a:solidFill>
                            <a:schemeClr val="bg1"/>
                          </a:solidFill>
                          <a:latin typeface="黑体" panose="02010609060101010101" pitchFamily="49" charset="-122"/>
                          <a:ea typeface="黑体" panose="02010609060101010101" pitchFamily="49" charset="-122"/>
                        </a:rPr>
                        <a:t>思想文化</a:t>
                      </a:r>
                      <a:endParaRPr lang="zh-CN" altLang="en-US" sz="2000" b="1">
                        <a:solidFill>
                          <a:schemeClr val="bg1"/>
                        </a:solidFill>
                        <a:latin typeface="黑体" panose="02010609060101010101" pitchFamily="49" charset="-122"/>
                        <a:ea typeface="黑体" panose="02010609060101010101" pitchFamily="49" charset="-122"/>
                      </a:endParaRPr>
                    </a:p>
                  </a:txBody>
                  <a:tcPr marL="121920" marR="121920" marT="60960" marB="60960" anchor="ctr" anchorCtr="1">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c>
                  <a:txBody>
                    <a:bodyPr/>
                    <a:p>
                      <a:pPr algn="l"/>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c>
                  <a:txBody>
                    <a:bodyPr/>
                    <a:p>
                      <a:pPr algn="l">
                        <a:buNone/>
                      </a:pP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r>
              <a:tr h="647700">
                <a:tc>
                  <a:txBody>
                    <a:bodyPr/>
                    <a:p>
                      <a:pPr algn="l">
                        <a:buNone/>
                      </a:pPr>
                      <a:r>
                        <a:rPr lang="zh-CN" altLang="en-US" sz="2000" b="1">
                          <a:solidFill>
                            <a:schemeClr val="bg1"/>
                          </a:solidFill>
                          <a:latin typeface="黑体" panose="02010609060101010101" pitchFamily="49" charset="-122"/>
                          <a:ea typeface="黑体" panose="02010609060101010101" pitchFamily="49" charset="-122"/>
                          <a:sym typeface="+mn-ea"/>
                        </a:rPr>
                        <a:t>军事</a:t>
                      </a:r>
                      <a:endParaRPr lang="zh-CN" altLang="en-US" sz="2000" b="1">
                        <a:solidFill>
                          <a:schemeClr val="bg1"/>
                        </a:solidFill>
                        <a:latin typeface="黑体" panose="02010609060101010101" pitchFamily="49" charset="-122"/>
                        <a:ea typeface="黑体" panose="02010609060101010101" pitchFamily="49" charset="-122"/>
                        <a:sym typeface="+mn-ea"/>
                      </a:endParaRPr>
                    </a:p>
                  </a:txBody>
                  <a:tcPr marL="121920" marR="121920" marT="60960" marB="60960" anchor="ctr" anchorCtr="1">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noFill/>
                  </a:tcPr>
                </a:tc>
                <a:tc>
                  <a:txBody>
                    <a:bodyPr/>
                    <a:p>
                      <a:pPr marL="0" indent="0" algn="l"/>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noFill/>
                  </a:tcPr>
                </a:tc>
                <a:tc>
                  <a:txBody>
                    <a:bodyPr/>
                    <a:p>
                      <a:pPr algn="l">
                        <a:buNone/>
                      </a:pPr>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noFill/>
                  </a:tcPr>
                </a:tc>
              </a:tr>
            </a:tbl>
          </a:graphicData>
        </a:graphic>
      </p:graphicFrame>
      <p:graphicFrame>
        <p:nvGraphicFramePr>
          <p:cNvPr id="6" name="表格 5"/>
          <p:cNvGraphicFramePr/>
          <p:nvPr>
            <p:custDataLst>
              <p:tags r:id="rId2"/>
            </p:custDataLst>
          </p:nvPr>
        </p:nvGraphicFramePr>
        <p:xfrm>
          <a:off x="3738880" y="1811655"/>
          <a:ext cx="7480935" cy="4351655"/>
        </p:xfrm>
        <a:graphic>
          <a:graphicData uri="http://schemas.openxmlformats.org/drawingml/2006/table">
            <a:tbl>
              <a:tblPr firstRow="1" bandRow="1">
                <a:tableStyleId>{5C22544A-7EE6-4342-B048-85BDC9FD1C3A}</a:tableStyleId>
              </a:tblPr>
              <a:tblGrid>
                <a:gridCol w="761365"/>
                <a:gridCol w="3565525"/>
                <a:gridCol w="3154045"/>
              </a:tblGrid>
              <a:tr h="433070">
                <a:tc>
                  <a:txBody>
                    <a:bodyPr/>
                    <a:lstStyle/>
                    <a:p>
                      <a:pPr algn="ctr">
                        <a:buNone/>
                      </a:pPr>
                      <a:endParaRPr lang="zh-CN" altLang="en-US" sz="2000" b="1">
                        <a:solidFill>
                          <a:schemeClr val="bg1"/>
                        </a:solidFill>
                        <a:latin typeface="黑体" panose="02010609060101010101" pitchFamily="49" charset="-122"/>
                        <a:ea typeface="黑体" panose="02010609060101010101" pitchFamily="49" charset="-122"/>
                      </a:endParaRPr>
                    </a:p>
                  </a:txBody>
                  <a:tcPr marL="121920" marR="121920" marT="60960" marB="60960">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noFill/>
                  </a:tcPr>
                </a:tc>
                <a:tc>
                  <a:txBody>
                    <a:bodyPr/>
                    <a:lstStyle/>
                    <a:p>
                      <a:pPr algn="ctr">
                        <a:buNone/>
                      </a:pP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121920" marR="121920" marT="60960" marB="60960" anchor="ctr" anchorCtr="1">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noFill/>
                  </a:tcPr>
                </a:tc>
                <a:tc>
                  <a:txBody>
                    <a:bodyPr/>
                    <a:lstStyle/>
                    <a:p>
                      <a:pPr algn="ctr">
                        <a:buNone/>
                      </a:pP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121920" marR="121920" marT="60960" marB="60960" anchor="ctr" anchorCtr="1">
                    <a:lnL w="9525">
                      <a:solidFill>
                        <a:srgbClr val="848587"/>
                      </a:solidFill>
                      <a:prstDash val="sysDash"/>
                    </a:lnL>
                    <a:lnR w="9525">
                      <a:solidFill>
                        <a:srgbClr val="848587"/>
                      </a:solidFill>
                      <a:prstDash val="sysDash"/>
                    </a:lnR>
                    <a:lnT w="28575">
                      <a:solidFill>
                        <a:srgbClr val="848587"/>
                      </a:solidFill>
                      <a:prstDash val="solid"/>
                    </a:lnT>
                    <a:lnB w="28575">
                      <a:solidFill>
                        <a:srgbClr val="848587"/>
                      </a:solidFill>
                      <a:prstDash val="solid"/>
                    </a:lnB>
                    <a:noFill/>
                  </a:tcPr>
                </a:tc>
              </a:tr>
              <a:tr h="1181100">
                <a:tc>
                  <a:txBody>
                    <a:bodyPr/>
                    <a:lstStyle/>
                    <a:p>
                      <a:pPr algn="l">
                        <a:buNone/>
                      </a:pPr>
                      <a:endParaRPr lang="zh-CN" altLang="en-US" sz="2000" b="1">
                        <a:solidFill>
                          <a:schemeClr val="bg1"/>
                        </a:solidFill>
                        <a:latin typeface="黑体" panose="02010609060101010101" pitchFamily="49" charset="-122"/>
                        <a:ea typeface="黑体" panose="02010609060101010101" pitchFamily="49" charset="-122"/>
                      </a:endParaRPr>
                    </a:p>
                  </a:txBody>
                  <a:tcPr marL="121920" marR="121920" marT="60960" marB="60960" anchor="ctr" anchorCtr="1">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noFill/>
                  </a:tcPr>
                </a:tc>
                <a:tc>
                  <a:txBody>
                    <a:bodyPr/>
                    <a:lstStyle/>
                    <a:p>
                      <a:pPr algn="l">
                        <a:buNone/>
                      </a:pPr>
                      <a:r>
                        <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最高统治者称皇帝</a:t>
                      </a:r>
                      <a:endPar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p>
                      <a:pPr algn="l">
                        <a:buNone/>
                      </a:pPr>
                      <a:r>
                        <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中央设丞相、太尉、御史大夫</a:t>
                      </a:r>
                      <a:endPar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p>
                      <a:pPr algn="l">
                        <a:buNone/>
                      </a:pPr>
                      <a:r>
                        <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地方推行郡县制</a:t>
                      </a:r>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noFill/>
                  </a:tcPr>
                </a:tc>
                <a:tc>
                  <a:txBody>
                    <a:bodyPr/>
                    <a:lstStyle/>
                    <a:p>
                      <a:pPr algn="l">
                        <a:buNone/>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颁布</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推恩令</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buNone/>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设置刺史制度</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28575">
                      <a:solidFill>
                        <a:srgbClr val="848587"/>
                      </a:solidFill>
                      <a:prstDash val="solid"/>
                    </a:lnT>
                    <a:lnB w="9525">
                      <a:solidFill>
                        <a:srgbClr val="848587"/>
                      </a:solidFill>
                      <a:prstDash val="sysDash"/>
                    </a:lnB>
                    <a:noFill/>
                  </a:tcPr>
                </a:tc>
              </a:tr>
              <a:tr h="1179195">
                <a:tc>
                  <a:txBody>
                    <a:bodyPr/>
                    <a:lstStyle/>
                    <a:p>
                      <a:pPr algn="l">
                        <a:buNone/>
                      </a:pPr>
                      <a:endParaRPr lang="zh-CN" altLang="en-US" sz="2000" b="1">
                        <a:solidFill>
                          <a:schemeClr val="bg1"/>
                        </a:solidFill>
                        <a:latin typeface="黑体" panose="02010609060101010101" pitchFamily="49" charset="-122"/>
                        <a:ea typeface="黑体" panose="02010609060101010101" pitchFamily="49" charset="-122"/>
                      </a:endParaRPr>
                    </a:p>
                  </a:txBody>
                  <a:tcPr marL="121920" marR="121920" marT="60960" marB="60960" anchor="ctr" anchorCtr="1">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c>
                  <a:txBody>
                    <a:bodyPr/>
                    <a:lstStyle/>
                    <a:p>
                      <a:pPr algn="l"/>
                      <a:r>
                        <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统一货币</a:t>
                      </a:r>
                      <a:endPar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p>
                      <a:pPr algn="l"/>
                      <a:r>
                        <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统一度量衡</a:t>
                      </a:r>
                      <a:endPar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p>
                      <a:pPr algn="l"/>
                      <a:r>
                        <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车同轨</a:t>
                      </a:r>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c>
                  <a:txBody>
                    <a:bodyPr/>
                    <a:lstStyle/>
                    <a:p>
                      <a:pPr algn="l">
                        <a:buNone/>
                      </a:pPr>
                      <a:r>
                        <a:rPr lang="zh-CN" altLang="en-US" sz="2000" b="1">
                          <a:solidFill>
                            <a:schemeClr val="bg1"/>
                          </a:solidFill>
                          <a:latin typeface="黑体" panose="02010609060101010101" pitchFamily="49" charset="-122"/>
                          <a:ea typeface="黑体" panose="02010609060101010101" pitchFamily="49" charset="-122"/>
                          <a:sym typeface="+mn-ea"/>
                        </a:rPr>
                        <a:t>统一制造五铢钱</a:t>
                      </a:r>
                      <a:endParaRPr lang="zh-CN" altLang="en-US" sz="2000" b="1">
                        <a:solidFill>
                          <a:schemeClr val="bg1"/>
                        </a:solidFill>
                        <a:latin typeface="黑体" panose="02010609060101010101" pitchFamily="49" charset="-122"/>
                        <a:ea typeface="黑体" panose="02010609060101010101" pitchFamily="49" charset="-122"/>
                        <a:sym typeface="+mn-ea"/>
                      </a:endParaRPr>
                    </a:p>
                    <a:p>
                      <a:pPr algn="l">
                        <a:buNone/>
                      </a:pPr>
                      <a:r>
                        <a:rPr lang="zh-CN" altLang="en-US" sz="2000" b="1">
                          <a:solidFill>
                            <a:schemeClr val="bg1"/>
                          </a:solidFill>
                          <a:latin typeface="黑体" panose="02010609060101010101" pitchFamily="49" charset="-122"/>
                          <a:ea typeface="黑体" panose="02010609060101010101" pitchFamily="49" charset="-122"/>
                          <a:sym typeface="+mn-ea"/>
                        </a:rPr>
                        <a:t>实行盐铁官营、专卖</a:t>
                      </a:r>
                      <a:endParaRPr lang="zh-CN" altLang="en-US" sz="2000" b="1">
                        <a:solidFill>
                          <a:schemeClr val="bg1"/>
                        </a:solidFill>
                        <a:latin typeface="黑体" panose="02010609060101010101" pitchFamily="49" charset="-122"/>
                        <a:ea typeface="黑体" panose="02010609060101010101" pitchFamily="49" charset="-122"/>
                        <a:sym typeface="+mn-ea"/>
                      </a:endParaRPr>
                    </a:p>
                    <a:p>
                      <a:pPr algn="l">
                        <a:buNone/>
                      </a:pPr>
                      <a:r>
                        <a:rPr lang="zh-CN" altLang="en-US" sz="2000" b="1">
                          <a:solidFill>
                            <a:schemeClr val="bg1"/>
                          </a:solidFill>
                          <a:latin typeface="黑体" panose="02010609060101010101" pitchFamily="49" charset="-122"/>
                          <a:ea typeface="黑体" panose="02010609060101010101" pitchFamily="49" charset="-122"/>
                          <a:sym typeface="+mn-ea"/>
                        </a:rPr>
                        <a:t>统一调配物资、平抑物价</a:t>
                      </a:r>
                      <a:endParaRPr lang="zh-CN" altLang="en-US" sz="2000" b="1">
                        <a:solidFill>
                          <a:schemeClr val="bg1"/>
                        </a:solidFill>
                        <a:latin typeface="黑体" panose="02010609060101010101" pitchFamily="49" charset="-122"/>
                        <a:ea typeface="黑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r>
              <a:tr h="826770">
                <a:tc>
                  <a:txBody>
                    <a:bodyPr/>
                    <a:p>
                      <a:pPr algn="l">
                        <a:buNone/>
                      </a:pPr>
                      <a:endParaRPr lang="zh-CN" altLang="en-US" sz="2000" b="1">
                        <a:solidFill>
                          <a:schemeClr val="bg1"/>
                        </a:solidFill>
                        <a:latin typeface="黑体" panose="02010609060101010101" pitchFamily="49" charset="-122"/>
                        <a:ea typeface="黑体" panose="02010609060101010101" pitchFamily="49" charset="-122"/>
                      </a:endParaRPr>
                    </a:p>
                  </a:txBody>
                  <a:tcPr marL="121920" marR="121920" marT="60960" marB="60960" anchor="ctr" anchorCtr="1">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c>
                  <a:txBody>
                    <a:bodyPr/>
                    <a:p>
                      <a:pPr algn="l"/>
                      <a:r>
                        <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焚书坑儒</a:t>
                      </a:r>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p>
                      <a:pPr algn="l"/>
                      <a:r>
                        <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统一文字（小篆）</a:t>
                      </a:r>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c>
                  <a:txBody>
                    <a:bodyPr/>
                    <a:p>
                      <a:pPr algn="l">
                        <a:buNone/>
                      </a:pP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罢黜百家，独尊儒术</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buNone/>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在长安设太学</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9525">
                      <a:solidFill>
                        <a:srgbClr val="848587"/>
                      </a:solidFill>
                      <a:prstDash val="sysDash"/>
                    </a:lnB>
                    <a:noFill/>
                  </a:tcPr>
                </a:tc>
              </a:tr>
              <a:tr h="681990">
                <a:tc>
                  <a:txBody>
                    <a:bodyPr/>
                    <a:lstStyle/>
                    <a:p>
                      <a:pPr algn="l">
                        <a:buNone/>
                      </a:pPr>
                      <a:r>
                        <a:rPr lang="en-US" altLang="zh-CN" sz="2000" b="1">
                          <a:solidFill>
                            <a:schemeClr val="bg1"/>
                          </a:solidFill>
                          <a:latin typeface="黑体" panose="02010609060101010101" pitchFamily="49" charset="-122"/>
                          <a:ea typeface="黑体" panose="02010609060101010101" pitchFamily="49" charset="-122"/>
                        </a:rPr>
                        <a:t>      </a:t>
                      </a:r>
                      <a:endParaRPr lang="en-US" altLang="zh-CN" sz="2000" b="1">
                        <a:solidFill>
                          <a:schemeClr val="bg1"/>
                        </a:solidFill>
                        <a:latin typeface="黑体" panose="02010609060101010101" pitchFamily="49" charset="-122"/>
                        <a:ea typeface="黑体" panose="02010609060101010101" pitchFamily="49" charset="-122"/>
                      </a:endParaRPr>
                    </a:p>
                  </a:txBody>
                  <a:tcPr marL="121920" marR="121920" marT="60960" marB="60960" anchor="ctr" anchorCtr="1">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noFill/>
                  </a:tcPr>
                </a:tc>
                <a:tc>
                  <a:txBody>
                    <a:bodyPr/>
                    <a:lstStyle/>
                    <a:p>
                      <a:pPr marL="0" indent="0" algn="l"/>
                      <a:r>
                        <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北击匈奴，修筑长城</a:t>
                      </a:r>
                      <a:endPar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p>
                      <a:pPr marL="0" indent="0" algn="l"/>
                      <a:r>
                        <a:rPr lang="zh-CN"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rPr>
                        <a:t>开灵渠</a:t>
                      </a:r>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noFill/>
                  </a:tcPr>
                </a:tc>
                <a:tc>
                  <a:txBody>
                    <a:bodyPr/>
                    <a:lstStyle/>
                    <a:p>
                      <a:pPr algn="l">
                        <a:buNone/>
                      </a:pPr>
                      <a:r>
                        <a:rPr lang="zh-CN" altLang="en-US" sz="2000" b="1">
                          <a:solidFill>
                            <a:schemeClr val="bg1"/>
                          </a:solidFill>
                          <a:latin typeface="黑体" panose="02010609060101010101" pitchFamily="49" charset="-122"/>
                          <a:ea typeface="黑体" panose="02010609060101010101" pitchFamily="49" charset="-122"/>
                          <a:sym typeface="+mn-ea"/>
                        </a:rPr>
                        <a:t>派卫青、霍去病北击匈奴</a:t>
                      </a:r>
                      <a:endParaRPr lang="zh-CN" altLang="en-US" sz="2000" b="1">
                        <a:solidFill>
                          <a:schemeClr val="bg1"/>
                        </a:solidFill>
                        <a:latin typeface="黑体" panose="02010609060101010101" pitchFamily="49" charset="-122"/>
                        <a:ea typeface="黑体" panose="02010609060101010101" pitchFamily="49" charset="-122"/>
                        <a:cs typeface="楷体" panose="02010609060101010101" pitchFamily="49" charset="-122"/>
                        <a:sym typeface="+mn-ea"/>
                      </a:endParaRPr>
                    </a:p>
                  </a:txBody>
                  <a:tcPr marL="121920" marR="121920" marT="60960" marB="60960" anchor="ctr" anchorCtr="0">
                    <a:lnL w="9525">
                      <a:solidFill>
                        <a:srgbClr val="848587"/>
                      </a:solidFill>
                      <a:prstDash val="sysDash"/>
                    </a:lnL>
                    <a:lnR w="9525">
                      <a:solidFill>
                        <a:srgbClr val="848587"/>
                      </a:solidFill>
                      <a:prstDash val="sysDash"/>
                    </a:lnR>
                    <a:lnT w="9525">
                      <a:solidFill>
                        <a:srgbClr val="848587"/>
                      </a:solidFill>
                      <a:prstDash val="sysDash"/>
                    </a:lnT>
                    <a:lnB w="28575">
                      <a:solidFill>
                        <a:srgbClr val="848587"/>
                      </a:solidFill>
                      <a:prstDash val="solid"/>
                    </a:lnB>
                    <a:noFill/>
                  </a:tcPr>
                </a:tc>
              </a:tr>
            </a:tbl>
          </a:graphicData>
        </a:graphic>
      </p:graphicFrame>
      <p:grpSp>
        <p:nvGrpSpPr>
          <p:cNvPr id="5" name="组合 4"/>
          <p:cNvGrpSpPr/>
          <p:nvPr/>
        </p:nvGrpSpPr>
        <p:grpSpPr>
          <a:xfrm>
            <a:off x="4544695" y="609600"/>
            <a:ext cx="3103245" cy="932815"/>
            <a:chOff x="6852" y="4681"/>
            <a:chExt cx="4887" cy="1469"/>
          </a:xfrm>
        </p:grpSpPr>
        <p:pic>
          <p:nvPicPr>
            <p:cNvPr id="3" name="图片 2"/>
            <p:cNvPicPr>
              <a:picLocks noChangeAspect="1"/>
            </p:cNvPicPr>
            <p:nvPr/>
          </p:nvPicPr>
          <p:blipFill>
            <a:blip r:embed="rId3"/>
            <a:srcRect t="3894" r="11022"/>
            <a:stretch>
              <a:fillRect/>
            </a:stretch>
          </p:blipFill>
          <p:spPr>
            <a:xfrm>
              <a:off x="6978" y="4808"/>
              <a:ext cx="4666" cy="1234"/>
            </a:xfrm>
            <a:prstGeom prst="rect">
              <a:avLst/>
            </a:prstGeom>
            <a:ln>
              <a:solidFill>
                <a:srgbClr val="FFFF00"/>
              </a:solidFill>
            </a:ln>
          </p:spPr>
        </p:pic>
        <p:sp>
          <p:nvSpPr>
            <p:cNvPr id="7" name="文本框 6"/>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秦皇汉武</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grpSp>
      <p:sp>
        <p:nvSpPr>
          <p:cNvPr id="12" name="矩形 11"/>
          <p:cNvSpPr/>
          <p:nvPr/>
        </p:nvSpPr>
        <p:spPr>
          <a:xfrm>
            <a:off x="684530" y="3713480"/>
            <a:ext cx="2910205" cy="2273300"/>
          </a:xfrm>
          <a:prstGeom prst="rect">
            <a:avLst/>
          </a:prstGeom>
          <a:noFill/>
          <a:ln w="28575">
            <a:solidFill>
              <a:srgbClr val="92D050"/>
            </a:solidFill>
            <a:prstDash val="dashDot"/>
          </a:ln>
          <a:extLst>
            <a:ext uri="{909E8E84-426E-40DD-AFC4-6F175D3DCCD1}">
              <a14:hiddenFill xmlns:a14="http://schemas.microsoft.com/office/drawing/2010/main">
                <a:solidFill>
                  <a:schemeClr val="bg1"/>
                </a:solidFill>
              </a14:hiddenFill>
            </a:ext>
          </a:extLst>
        </p:spPr>
        <p:txBody>
          <a:bodyPr wrap="square" lIns="136525" tIns="136525" rIns="136525" bIns="136525">
            <a:spAutoFit/>
          </a:bodyPr>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kumimoji="0" lang="zh-CN" altLang="en-US" sz="20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黑体" panose="02010609060101010101" pitchFamily="49" charset="-122"/>
              </a:rPr>
              <a:t>评价方法点睛：</a:t>
            </a:r>
            <a:endParaRPr kumimoji="0" lang="zh-CN" altLang="en-US" sz="2000" b="1" i="0" u="none" strike="noStrike" kern="1200" cap="none" spc="0" normalizeH="0" baseline="0" noProof="0" dirty="0">
              <a:ln>
                <a:noFill/>
              </a:ln>
              <a:solidFill>
                <a:srgbClr val="FFFF00"/>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1</a:t>
            </a:r>
            <a:r>
              <a:rPr kumimoji="0" lang="en-US" altLang="zh-CN"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a:t>
            </a:r>
            <a:r>
              <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事迹分类，详析作</a:t>
            </a:r>
            <a:r>
              <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rPr>
              <a:t>用。</a:t>
            </a:r>
            <a:endPar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endParaRPr>
          </a:p>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lang="zh-CN" altLang="en-US" sz="2000" b="1"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2.主观愿望与客观效果。</a:t>
            </a:r>
            <a:endParaRPr lang="zh-CN" altLang="en-US" sz="2000" b="1"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lang="zh-CN" altLang="en-US" sz="2000" b="1"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3.历史人物与人民群众。</a:t>
            </a:r>
            <a:endParaRPr lang="zh-CN" altLang="en-US" sz="2000" b="1"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sym typeface="+mn-ea"/>
            </a:endParaRPr>
          </a:p>
          <a:p>
            <a:pPr marR="0" lvl="0" indent="0" algn="l" defTabSz="914400" rtl="0" eaLnBrk="1" fontAlgn="auto" latinLnBrk="0" hangingPunct="1">
              <a:lnSpc>
                <a:spcPct val="130000"/>
              </a:lnSpc>
              <a:spcBef>
                <a:spcPts val="0"/>
              </a:spcBef>
              <a:spcAft>
                <a:spcPts val="0"/>
              </a:spcAft>
              <a:buClrTx/>
              <a:buSzTx/>
              <a:buFont typeface="Wingdings" panose="05000000000000000000" pitchFamily="2" charset="2"/>
              <a:buNone/>
              <a:defRPr/>
            </a:pPr>
            <a:r>
              <a:rPr lang="zh-CN" altLang="en-US" sz="2000" b="1"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sym typeface="+mn-ea"/>
              </a:rPr>
              <a:t>4.两点论与重点论。</a:t>
            </a:r>
            <a:endParaRPr kumimoji="0" lang="zh-CN" altLang="en-US" sz="20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黑体" panose="02010609060101010101" pitchFamily="49" charset="-122"/>
            </a:endParaRPr>
          </a:p>
        </p:txBody>
      </p:sp>
      <p:sp>
        <p:nvSpPr>
          <p:cNvPr id="8" name="文本框 7"/>
          <p:cNvSpPr txBox="1"/>
          <p:nvPr/>
        </p:nvSpPr>
        <p:spPr>
          <a:xfrm>
            <a:off x="684530" y="1811655"/>
            <a:ext cx="2800350" cy="1783715"/>
          </a:xfrm>
          <a:prstGeom prst="rect">
            <a:avLst/>
          </a:prstGeom>
          <a:noFill/>
        </p:spPr>
        <p:txBody>
          <a:bodyPr wrap="square" rtlCol="0" anchor="t">
            <a:spAutoFit/>
          </a:bodyPr>
          <a:p>
            <a:pPr>
              <a:lnSpc>
                <a:spcPct val="110000"/>
              </a:lnSpc>
            </a:pPr>
            <a:r>
              <a:rPr lang="zh-CN" altLang="en-US" sz="2000" b="1">
                <a:solidFill>
                  <a:srgbClr val="FFFF00"/>
                </a:solidFill>
                <a:latin typeface="黑体" panose="02010609060101010101" pitchFamily="49" charset="-122"/>
                <a:ea typeface="黑体" panose="02010609060101010101" pitchFamily="49" charset="-122"/>
                <a:cs typeface="黑体" panose="02010609060101010101" pitchFamily="49" charset="-122"/>
              </a:rPr>
              <a:t>应知应会：</a:t>
            </a:r>
            <a:endParaRPr lang="zh-CN" altLang="en-US" sz="2000" b="1">
              <a:solidFill>
                <a:srgbClr val="FFFF00"/>
              </a:solidFill>
              <a:latin typeface="黑体" panose="02010609060101010101" pitchFamily="49" charset="-122"/>
              <a:ea typeface="黑体" panose="02010609060101010101" pitchFamily="49" charset="-122"/>
              <a:cs typeface="黑体" panose="02010609060101010101" pitchFamily="49" charset="-122"/>
            </a:endParaRPr>
          </a:p>
          <a:p>
            <a:pPr>
              <a:lnSpc>
                <a:spcPct val="110000"/>
              </a:lnSpc>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·设计表格，列出秦始皇、汉武帝的历史功过。</a:t>
            </a:r>
            <a:endParaRPr lang="zh-CN" altLang="en-US" sz="2000" b="1" dirty="0">
              <a:latin typeface="黑体" panose="02010609060101010101" pitchFamily="49" charset="-122"/>
              <a:ea typeface="黑体" panose="02010609060101010101" pitchFamily="49" charset="-122"/>
              <a:cs typeface="黑体" panose="02010609060101010101" pitchFamily="49" charset="-122"/>
            </a:endParaRPr>
          </a:p>
          <a:p>
            <a:pPr>
              <a:lnSpc>
                <a:spcPct val="110000"/>
              </a:lnSpc>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rPr>
              <a:t>对秦始皇和汉武帝进行正确</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评价</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rPr>
              <a:t>。</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26" name="组合 25"/>
          <p:cNvGrpSpPr/>
          <p:nvPr/>
        </p:nvGrpSpPr>
        <p:grpSpPr>
          <a:xfrm>
            <a:off x="4570730" y="2298065"/>
            <a:ext cx="6743065" cy="3688715"/>
            <a:chOff x="7237" y="3619"/>
            <a:chExt cx="10619" cy="5809"/>
          </a:xfrm>
        </p:grpSpPr>
        <p:sp>
          <p:nvSpPr>
            <p:cNvPr id="9" name="文本框 8"/>
            <p:cNvSpPr txBox="1"/>
            <p:nvPr/>
          </p:nvSpPr>
          <p:spPr>
            <a:xfrm>
              <a:off x="12743" y="3664"/>
              <a:ext cx="4807" cy="1655"/>
            </a:xfrm>
            <a:prstGeom prst="rect">
              <a:avLst/>
            </a:prstGeom>
            <a:solidFill>
              <a:schemeClr val="bg1"/>
            </a:solidFill>
          </p:spPr>
          <p:txBody>
            <a:bodyPr wrap="square" rtlCol="0">
              <a:spAutoFit/>
            </a:bodyPr>
            <a:p>
              <a:pPr>
                <a:lnSpc>
                  <a:spcPct val="130000"/>
                </a:lnSpc>
              </a:pPr>
              <a:r>
                <a:rPr lang="zh-CN" altLang="en-US" sz="1600" b="1">
                  <a:solidFill>
                    <a:srgbClr val="FF0000"/>
                  </a:solidFill>
                  <a:latin typeface="黑体" panose="02010609060101010101" pitchFamily="49" charset="-122"/>
                  <a:ea typeface="黑体" panose="02010609060101010101" pitchFamily="49" charset="-122"/>
                  <a:cs typeface="黑体" panose="02010609060101010101" pitchFamily="49" charset="-122"/>
                </a:rPr>
                <a:t>加强了中央集权，中央对地方的控制大大加强；强化了皇权；巩固了</a:t>
              </a:r>
              <a:r>
                <a:rPr lang="en-US" altLang="zh-CN" sz="1600"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sz="1600" b="1">
                  <a:solidFill>
                    <a:srgbClr val="FF0000"/>
                  </a:solidFill>
                  <a:latin typeface="黑体" panose="02010609060101010101" pitchFamily="49" charset="-122"/>
                  <a:ea typeface="黑体" panose="02010609060101010101" pitchFamily="49" charset="-122"/>
                  <a:cs typeface="黑体" panose="02010609060101010101" pitchFamily="49" charset="-122"/>
                </a:rPr>
                <a:t>大一统</a:t>
              </a:r>
              <a:r>
                <a:rPr lang="en-US" altLang="zh-CN" sz="1600" b="1">
                  <a:solidFill>
                    <a:srgbClr val="FF0000"/>
                  </a:solidFill>
                  <a:latin typeface="黑体" panose="02010609060101010101" pitchFamily="49" charset="-122"/>
                  <a:ea typeface="黑体" panose="02010609060101010101" pitchFamily="49" charset="-122"/>
                  <a:cs typeface="黑体" panose="02010609060101010101" pitchFamily="49" charset="-122"/>
                </a:rPr>
                <a:t>”</a:t>
              </a:r>
              <a:r>
                <a:rPr lang="zh-CN" altLang="en-US" sz="1600" b="1">
                  <a:solidFill>
                    <a:srgbClr val="FF0000"/>
                  </a:solidFill>
                  <a:latin typeface="黑体" panose="02010609060101010101" pitchFamily="49" charset="-122"/>
                  <a:ea typeface="黑体" panose="02010609060101010101" pitchFamily="49" charset="-122"/>
                  <a:cs typeface="黑体" panose="02010609060101010101" pitchFamily="49" charset="-122"/>
                </a:rPr>
                <a:t>局面。</a:t>
              </a:r>
              <a:endParaRPr lang="zh-CN" altLang="en-US" sz="1600" b="1">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
          <p:nvSpPr>
            <p:cNvPr id="16" name="文本框 15"/>
            <p:cNvSpPr txBox="1"/>
            <p:nvPr/>
          </p:nvSpPr>
          <p:spPr>
            <a:xfrm>
              <a:off x="12773" y="5560"/>
              <a:ext cx="4807" cy="1537"/>
            </a:xfrm>
            <a:prstGeom prst="rect">
              <a:avLst/>
            </a:prstGeom>
            <a:solidFill>
              <a:schemeClr val="bg1"/>
            </a:solidFill>
          </p:spPr>
          <p:txBody>
            <a:bodyPr wrap="square" rtlCol="0">
              <a:spAutoFit/>
            </a:bodyPr>
            <a:p>
              <a:pPr>
                <a:lnSpc>
                  <a:spcPct val="120000"/>
                </a:lnSpc>
              </a:pPr>
              <a:r>
                <a:rPr lang="zh-CN" altLang="en-US" sz="1600" b="1">
                  <a:solidFill>
                    <a:srgbClr val="FF0000"/>
                  </a:solidFill>
                  <a:latin typeface="黑体" panose="02010609060101010101" pitchFamily="49" charset="-122"/>
                  <a:ea typeface="黑体" panose="02010609060101010101" pitchFamily="49" charset="-122"/>
                </a:rPr>
                <a:t>使国家的财政状况有了很大改善，为汉武帝许多政策的推行奠定了经济基础。</a:t>
              </a:r>
              <a:endParaRPr lang="zh-CN" altLang="en-US" sz="1600" b="1">
                <a:solidFill>
                  <a:srgbClr val="FF0000"/>
                </a:solidFill>
                <a:latin typeface="黑体" panose="02010609060101010101" pitchFamily="49" charset="-122"/>
                <a:ea typeface="黑体" panose="02010609060101010101" pitchFamily="49" charset="-122"/>
              </a:endParaRPr>
            </a:p>
          </p:txBody>
        </p:sp>
        <p:sp>
          <p:nvSpPr>
            <p:cNvPr id="17" name="文本框 16"/>
            <p:cNvSpPr txBox="1"/>
            <p:nvPr/>
          </p:nvSpPr>
          <p:spPr>
            <a:xfrm>
              <a:off x="12772" y="7319"/>
              <a:ext cx="4808" cy="1189"/>
            </a:xfrm>
            <a:prstGeom prst="rect">
              <a:avLst/>
            </a:prstGeom>
            <a:solidFill>
              <a:schemeClr val="bg1"/>
            </a:solidFill>
          </p:spPr>
          <p:txBody>
            <a:bodyPr wrap="square" rtlCol="0">
              <a:spAutoFit/>
            </a:bodyPr>
            <a:p>
              <a:pPr>
                <a:lnSpc>
                  <a:spcPct val="90000"/>
                </a:lnSpc>
              </a:pPr>
              <a:r>
                <a:rPr lang="zh-CN" altLang="en-US" sz="1600" b="1">
                  <a:solidFill>
                    <a:srgbClr val="FF0000"/>
                  </a:solidFill>
                  <a:latin typeface="黑体" panose="02010609060101010101" pitchFamily="49" charset="-122"/>
                  <a:ea typeface="黑体" panose="02010609060101010101" pitchFamily="49" charset="-122"/>
                  <a:sym typeface="+mn-ea"/>
                </a:rPr>
                <a:t>儒学</a:t>
              </a:r>
              <a:r>
                <a:rPr lang="zh-CN" altLang="en-US" sz="1600" b="1">
                  <a:solidFill>
                    <a:srgbClr val="FF0000"/>
                  </a:solidFill>
                  <a:latin typeface="黑体" panose="02010609060101010101" pitchFamily="49" charset="-122"/>
                  <a:ea typeface="黑体" panose="02010609060101010101" pitchFamily="49" charset="-122"/>
                </a:rPr>
                <a:t>成为封建正统思想，为历代王朝所推崇，影响深远。巩固了统一。</a:t>
              </a:r>
              <a:endParaRPr lang="zh-CN" altLang="en-US" sz="1600" b="1">
                <a:solidFill>
                  <a:srgbClr val="FF0000"/>
                </a:solidFill>
                <a:latin typeface="黑体" panose="02010609060101010101" pitchFamily="49" charset="-122"/>
                <a:ea typeface="黑体" panose="02010609060101010101" pitchFamily="49" charset="-122"/>
              </a:endParaRPr>
            </a:p>
          </p:txBody>
        </p:sp>
        <p:sp>
          <p:nvSpPr>
            <p:cNvPr id="20" name="文本框 19"/>
            <p:cNvSpPr txBox="1"/>
            <p:nvPr/>
          </p:nvSpPr>
          <p:spPr>
            <a:xfrm>
              <a:off x="7237" y="3619"/>
              <a:ext cx="5286" cy="1626"/>
            </a:xfrm>
            <a:prstGeom prst="rect">
              <a:avLst/>
            </a:prstGeom>
            <a:solidFill>
              <a:schemeClr val="bg1"/>
            </a:solidFill>
          </p:spPr>
          <p:txBody>
            <a:bodyPr wrap="square" rIns="36195" rtlCol="0" anchor="ctr" anchorCtr="0">
              <a:spAutoFit/>
            </a:bodyPr>
            <a:p>
              <a:pPr>
                <a:lnSpc>
                  <a:spcPct val="170000"/>
                </a:lnSpc>
              </a:pPr>
              <a:r>
                <a:rPr lang="zh-CN" b="1">
                  <a:solidFill>
                    <a:srgbClr val="FF0000"/>
                  </a:solidFill>
                  <a:latin typeface="黑体" panose="02010609060101010101" pitchFamily="49" charset="-122"/>
                  <a:ea typeface="黑体" panose="02010609060101010101" pitchFamily="49" charset="-122"/>
                </a:rPr>
                <a:t>奠定了中国两千多年封建统治制度的基本格局</a:t>
              </a:r>
              <a:r>
                <a:rPr lang="zh-CN" altLang="en-US" b="1">
                  <a:solidFill>
                    <a:srgbClr val="FF0000"/>
                  </a:solidFill>
                  <a:latin typeface="黑体" panose="02010609060101010101" pitchFamily="49" charset="-122"/>
                  <a:ea typeface="黑体" panose="02010609060101010101" pitchFamily="49" charset="-122"/>
                </a:rPr>
                <a:t>。</a:t>
              </a:r>
              <a:endParaRPr lang="zh-CN" altLang="en-US" b="1">
                <a:solidFill>
                  <a:srgbClr val="FF0000"/>
                </a:solidFill>
                <a:latin typeface="黑体" panose="02010609060101010101" pitchFamily="49" charset="-122"/>
                <a:ea typeface="黑体" panose="02010609060101010101" pitchFamily="49" charset="-122"/>
              </a:endParaRPr>
            </a:p>
          </p:txBody>
        </p:sp>
        <p:sp>
          <p:nvSpPr>
            <p:cNvPr id="22" name="文本框 21"/>
            <p:cNvSpPr txBox="1"/>
            <p:nvPr/>
          </p:nvSpPr>
          <p:spPr>
            <a:xfrm>
              <a:off x="7322" y="5516"/>
              <a:ext cx="5286" cy="1626"/>
            </a:xfrm>
            <a:prstGeom prst="rect">
              <a:avLst/>
            </a:prstGeom>
            <a:solidFill>
              <a:schemeClr val="bg1"/>
            </a:solidFill>
          </p:spPr>
          <p:txBody>
            <a:bodyPr wrap="square" rIns="36195" rtlCol="0">
              <a:spAutoFit/>
            </a:bodyPr>
            <a:p>
              <a:pPr>
                <a:lnSpc>
                  <a:spcPct val="170000"/>
                </a:lnSpc>
              </a:pPr>
              <a:r>
                <a:rPr lang="zh-CN" b="1">
                  <a:solidFill>
                    <a:srgbClr val="FF0000"/>
                  </a:solidFill>
                  <a:latin typeface="黑体" panose="02010609060101010101" pitchFamily="49" charset="-122"/>
                  <a:ea typeface="黑体" panose="02010609060101010101" pitchFamily="49" charset="-122"/>
                </a:rPr>
                <a:t>促进了各地经济交流，巩固了国家统一</a:t>
              </a:r>
              <a:r>
                <a:rPr lang="zh-CN" altLang="en-US" b="1">
                  <a:solidFill>
                    <a:srgbClr val="FF0000"/>
                  </a:solidFill>
                  <a:latin typeface="黑体" panose="02010609060101010101" pitchFamily="49" charset="-122"/>
                  <a:ea typeface="黑体" panose="02010609060101010101" pitchFamily="49" charset="-122"/>
                </a:rPr>
                <a:t>。</a:t>
              </a:r>
              <a:endParaRPr lang="zh-CN" altLang="en-US" b="1">
                <a:solidFill>
                  <a:srgbClr val="FF0000"/>
                </a:solidFill>
                <a:latin typeface="黑体" panose="02010609060101010101" pitchFamily="49" charset="-122"/>
                <a:ea typeface="黑体" panose="02010609060101010101" pitchFamily="49" charset="-122"/>
              </a:endParaRPr>
            </a:p>
          </p:txBody>
        </p:sp>
        <p:sp>
          <p:nvSpPr>
            <p:cNvPr id="23" name="文本框 22"/>
            <p:cNvSpPr txBox="1"/>
            <p:nvPr/>
          </p:nvSpPr>
          <p:spPr>
            <a:xfrm>
              <a:off x="7237" y="7434"/>
              <a:ext cx="5286" cy="1074"/>
            </a:xfrm>
            <a:prstGeom prst="rect">
              <a:avLst/>
            </a:prstGeom>
            <a:solidFill>
              <a:schemeClr val="bg1"/>
            </a:solidFill>
          </p:spPr>
          <p:txBody>
            <a:bodyPr wrap="square" rIns="36195" rtlCol="0">
              <a:spAutoFit/>
            </a:bodyPr>
            <a:p>
              <a:pPr algn="dist">
                <a:lnSpc>
                  <a:spcPct val="80000"/>
                </a:lnSpc>
              </a:pPr>
              <a:r>
                <a:rPr lang="zh-CN" sz="1600" b="1">
                  <a:solidFill>
                    <a:srgbClr val="FF0000"/>
                  </a:solidFill>
                  <a:latin typeface="黑体" panose="02010609060101010101" pitchFamily="49" charset="-122"/>
                  <a:ea typeface="黑体" panose="02010609060101010101" pitchFamily="49" charset="-122"/>
                </a:rPr>
                <a:t>促进了各地文化交流，加强思想控制，巩固了国家统一</a:t>
              </a:r>
              <a:r>
                <a:rPr lang="zh-CN" altLang="en-US" sz="1600" b="1">
                  <a:solidFill>
                    <a:srgbClr val="FF0000"/>
                  </a:solidFill>
                  <a:latin typeface="黑体" panose="02010609060101010101" pitchFamily="49" charset="-122"/>
                  <a:ea typeface="黑体" panose="02010609060101010101" pitchFamily="49" charset="-122"/>
                </a:rPr>
                <a:t>。也造成了思</a:t>
              </a:r>
              <a:endParaRPr lang="zh-CN" altLang="en-US" sz="1600" b="1">
                <a:solidFill>
                  <a:srgbClr val="FF0000"/>
                </a:solidFill>
                <a:latin typeface="黑体" panose="02010609060101010101" pitchFamily="49" charset="-122"/>
                <a:ea typeface="黑体" panose="02010609060101010101" pitchFamily="49" charset="-122"/>
              </a:endParaRPr>
            </a:p>
            <a:p>
              <a:pPr algn="l">
                <a:lnSpc>
                  <a:spcPct val="80000"/>
                </a:lnSpc>
              </a:pPr>
              <a:r>
                <a:rPr lang="zh-CN" altLang="en-US" sz="1600" b="1">
                  <a:solidFill>
                    <a:srgbClr val="FF0000"/>
                  </a:solidFill>
                  <a:latin typeface="黑体" panose="02010609060101010101" pitchFamily="49" charset="-122"/>
                  <a:ea typeface="黑体" panose="02010609060101010101" pitchFamily="49" charset="-122"/>
                </a:rPr>
                <a:t>想专制和文化的一场浩劫。</a:t>
              </a:r>
              <a:endParaRPr lang="zh-CN" altLang="en-US" sz="1600" b="1">
                <a:solidFill>
                  <a:srgbClr val="FF0000"/>
                </a:solidFill>
                <a:latin typeface="黑体" panose="02010609060101010101" pitchFamily="49" charset="-122"/>
                <a:ea typeface="黑体" panose="02010609060101010101" pitchFamily="49" charset="-122"/>
              </a:endParaRPr>
            </a:p>
          </p:txBody>
        </p:sp>
        <p:sp>
          <p:nvSpPr>
            <p:cNvPr id="25" name="文本框 24"/>
            <p:cNvSpPr txBox="1"/>
            <p:nvPr/>
          </p:nvSpPr>
          <p:spPr>
            <a:xfrm>
              <a:off x="7543" y="8805"/>
              <a:ext cx="10313" cy="623"/>
            </a:xfrm>
            <a:prstGeom prst="rect">
              <a:avLst/>
            </a:prstGeom>
            <a:solidFill>
              <a:schemeClr val="bg1"/>
            </a:solidFill>
          </p:spPr>
          <p:txBody>
            <a:bodyPr wrap="square" rtlCol="0">
              <a:spAutoFit/>
            </a:bodyPr>
            <a:p>
              <a:pPr algn="ctr">
                <a:lnSpc>
                  <a:spcPct val="110000"/>
                </a:lnSpc>
              </a:pPr>
              <a:r>
                <a:rPr lang="zh-CN" b="1">
                  <a:solidFill>
                    <a:srgbClr val="FF0000"/>
                  </a:solidFill>
                  <a:latin typeface="黑体" panose="02010609060101010101" pitchFamily="49" charset="-122"/>
                  <a:ea typeface="黑体" panose="02010609060101010101" pitchFamily="49" charset="-122"/>
                </a:rPr>
                <a:t>促进民族交融，巩固了国家统一</a:t>
              </a:r>
              <a:r>
                <a:rPr lang="zh-CN" altLang="en-US" b="1">
                  <a:solidFill>
                    <a:srgbClr val="FF0000"/>
                  </a:solidFill>
                  <a:latin typeface="黑体" panose="02010609060101010101" pitchFamily="49" charset="-122"/>
                  <a:ea typeface="黑体" panose="02010609060101010101" pitchFamily="49" charset="-122"/>
                </a:rPr>
                <a:t>。</a:t>
              </a:r>
              <a:endParaRPr lang="zh-CN" altLang="en-US" b="1">
                <a:solidFill>
                  <a:srgbClr val="FF0000"/>
                </a:solidFill>
                <a:latin typeface="黑体" panose="02010609060101010101" pitchFamily="49" charset="-122"/>
                <a:ea typeface="黑体" panose="02010609060101010101" pitchFamily="49"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50"/>
    </mc:Choice>
    <mc:Fallback>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linds(horizontal)">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4544695" y="609600"/>
            <a:ext cx="3103245" cy="932815"/>
            <a:chOff x="6852" y="4681"/>
            <a:chExt cx="4887" cy="1469"/>
          </a:xfrm>
        </p:grpSpPr>
        <p:pic>
          <p:nvPicPr>
            <p:cNvPr id="3" name="图片 2"/>
            <p:cNvPicPr>
              <a:picLocks noChangeAspect="1"/>
            </p:cNvPicPr>
            <p:nvPr/>
          </p:nvPicPr>
          <p:blipFill>
            <a:blip r:embed="rId1"/>
            <a:srcRect t="3894" r="11022"/>
            <a:stretch>
              <a:fillRect/>
            </a:stretch>
          </p:blipFill>
          <p:spPr>
            <a:xfrm>
              <a:off x="6978" y="4808"/>
              <a:ext cx="4666" cy="1234"/>
            </a:xfrm>
            <a:prstGeom prst="rect">
              <a:avLst/>
            </a:prstGeom>
            <a:ln>
              <a:solidFill>
                <a:srgbClr val="FFFF00"/>
              </a:solidFill>
            </a:ln>
          </p:spPr>
        </p:pic>
        <p:sp>
          <p:nvSpPr>
            <p:cNvPr id="7" name="文本框 6"/>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杰出人物</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4" name="组合 3"/>
          <p:cNvGrpSpPr/>
          <p:nvPr/>
        </p:nvGrpSpPr>
        <p:grpSpPr>
          <a:xfrm>
            <a:off x="1188085" y="2475865"/>
            <a:ext cx="12167870" cy="3537585"/>
            <a:chOff x="2472" y="3326"/>
            <a:chExt cx="19162" cy="5571"/>
          </a:xfrm>
        </p:grpSpPr>
        <p:pic>
          <p:nvPicPr>
            <p:cNvPr id="8" name="Picture 19" descr="bot"/>
            <p:cNvPicPr>
              <a:picLocks noChangeAspect="1" noChangeArrowheads="1"/>
            </p:cNvPicPr>
            <p:nvPr/>
          </p:nvPicPr>
          <p:blipFill>
            <a:blip r:embed="rId2">
              <a:lum bright="-18000" contrast="-30000"/>
            </a:blip>
            <a:srcRect l="34106" t="15750" r="35386"/>
            <a:stretch>
              <a:fillRect/>
            </a:stretch>
          </p:blipFill>
          <p:spPr bwMode="auto">
            <a:xfrm>
              <a:off x="2472" y="3640"/>
              <a:ext cx="926" cy="624"/>
            </a:xfrm>
            <a:prstGeom prst="rect">
              <a:avLst/>
            </a:prstGeom>
            <a:noFill/>
          </p:spPr>
        </p:pic>
        <p:pic>
          <p:nvPicPr>
            <p:cNvPr id="9" name="Picture 19" descr="bot"/>
            <p:cNvPicPr>
              <a:picLocks noChangeAspect="1" noChangeArrowheads="1"/>
            </p:cNvPicPr>
            <p:nvPr/>
          </p:nvPicPr>
          <p:blipFill>
            <a:blip r:embed="rId2">
              <a:lum bright="-18000" contrast="-30000"/>
            </a:blip>
            <a:srcRect l="34106" t="15750" r="35386"/>
            <a:stretch>
              <a:fillRect/>
            </a:stretch>
          </p:blipFill>
          <p:spPr bwMode="auto">
            <a:xfrm>
              <a:off x="2472" y="4735"/>
              <a:ext cx="926" cy="624"/>
            </a:xfrm>
            <a:prstGeom prst="rect">
              <a:avLst/>
            </a:prstGeom>
            <a:noFill/>
          </p:spPr>
        </p:pic>
        <p:pic>
          <p:nvPicPr>
            <p:cNvPr id="10" name="Picture 19" descr="bot"/>
            <p:cNvPicPr>
              <a:picLocks noChangeAspect="1" noChangeArrowheads="1"/>
            </p:cNvPicPr>
            <p:nvPr/>
          </p:nvPicPr>
          <p:blipFill>
            <a:blip r:embed="rId2">
              <a:lum bright="-18000" contrast="-30000"/>
            </a:blip>
            <a:srcRect l="34106" t="15750" r="35386"/>
            <a:stretch>
              <a:fillRect/>
            </a:stretch>
          </p:blipFill>
          <p:spPr bwMode="auto">
            <a:xfrm>
              <a:off x="2472" y="5838"/>
              <a:ext cx="926" cy="624"/>
            </a:xfrm>
            <a:prstGeom prst="rect">
              <a:avLst/>
            </a:prstGeom>
            <a:noFill/>
          </p:spPr>
        </p:pic>
        <p:pic>
          <p:nvPicPr>
            <p:cNvPr id="12" name="Picture 19" descr="bot"/>
            <p:cNvPicPr>
              <a:picLocks noChangeAspect="1" noChangeArrowheads="1"/>
            </p:cNvPicPr>
            <p:nvPr/>
          </p:nvPicPr>
          <p:blipFill>
            <a:blip r:embed="rId2">
              <a:lum bright="-18000" contrast="-30000"/>
            </a:blip>
            <a:srcRect l="34106" t="15750" r="35386"/>
            <a:stretch>
              <a:fillRect/>
            </a:stretch>
          </p:blipFill>
          <p:spPr bwMode="auto">
            <a:xfrm>
              <a:off x="2472" y="6982"/>
              <a:ext cx="926" cy="624"/>
            </a:xfrm>
            <a:prstGeom prst="rect">
              <a:avLst/>
            </a:prstGeom>
            <a:noFill/>
          </p:spPr>
        </p:pic>
        <p:pic>
          <p:nvPicPr>
            <p:cNvPr id="13" name="Picture 19" descr="bot"/>
            <p:cNvPicPr>
              <a:picLocks noChangeAspect="1" noChangeArrowheads="1"/>
            </p:cNvPicPr>
            <p:nvPr/>
          </p:nvPicPr>
          <p:blipFill>
            <a:blip r:embed="rId2">
              <a:lum bright="-18000" contrast="-30000"/>
            </a:blip>
            <a:srcRect l="34106" t="15750" r="35386"/>
            <a:stretch>
              <a:fillRect/>
            </a:stretch>
          </p:blipFill>
          <p:spPr bwMode="auto">
            <a:xfrm>
              <a:off x="2472" y="8003"/>
              <a:ext cx="926" cy="624"/>
            </a:xfrm>
            <a:prstGeom prst="rect">
              <a:avLst/>
            </a:prstGeom>
            <a:noFill/>
          </p:spPr>
        </p:pic>
        <p:sp>
          <p:nvSpPr>
            <p:cNvPr id="19" name="文本框 18"/>
            <p:cNvSpPr txBox="1"/>
            <p:nvPr/>
          </p:nvSpPr>
          <p:spPr>
            <a:xfrm>
              <a:off x="3525" y="3326"/>
              <a:ext cx="18109" cy="5571"/>
            </a:xfrm>
            <a:prstGeom prst="rect">
              <a:avLst/>
            </a:prstGeom>
            <a:noFill/>
            <a:ln w="9525">
              <a:noFill/>
            </a:ln>
          </p:spPr>
          <p:txBody>
            <a:bodyPr wrap="square">
              <a:spAutoFit/>
            </a:bodyPr>
            <a:p>
              <a:pPr indent="0" algn="l">
                <a:lnSpc>
                  <a:spcPct val="140000"/>
                </a:lnSpc>
              </a:pPr>
              <a:r>
                <a:rPr lang="zh-CN" altLang="en-US" sz="3200" b="1" dirty="0" smtClean="0">
                  <a:solidFill>
                    <a:schemeClr val="bg1"/>
                  </a:solidFill>
                  <a:latin typeface="黑体" panose="02010609060101010101" pitchFamily="49" charset="-122"/>
                  <a:ea typeface="黑体" panose="02010609060101010101" pitchFamily="49" charset="-122"/>
                  <a:sym typeface="+mn-ea"/>
                </a:rPr>
                <a:t>项  羽</a:t>
              </a:r>
              <a:endParaRPr lang="zh-CN" altLang="en-US" sz="3200" b="1" dirty="0" smtClean="0">
                <a:solidFill>
                  <a:schemeClr val="bg1"/>
                </a:solidFill>
                <a:latin typeface="黑体" panose="02010609060101010101" pitchFamily="49" charset="-122"/>
                <a:ea typeface="黑体" panose="02010609060101010101" pitchFamily="49" charset="-122"/>
                <a:sym typeface="+mn-ea"/>
              </a:endParaRPr>
            </a:p>
            <a:p>
              <a:pPr indent="0" algn="l">
                <a:lnSpc>
                  <a:spcPct val="140000"/>
                </a:lnSpc>
              </a:pPr>
              <a:r>
                <a:rPr lang="zh-CN" altLang="en-US" sz="3200" b="1" dirty="0" smtClean="0">
                  <a:solidFill>
                    <a:schemeClr val="bg1"/>
                  </a:solidFill>
                  <a:latin typeface="黑体" panose="02010609060101010101" pitchFamily="49" charset="-122"/>
                  <a:ea typeface="黑体" panose="02010609060101010101" pitchFamily="49" charset="-122"/>
                  <a:sym typeface="+mn-ea"/>
                </a:rPr>
                <a:t>李  斯  </a:t>
              </a:r>
              <a:r>
                <a:rPr lang="zh-CN" altLang="en-US" sz="3200" b="1" dirty="0" smtClean="0">
                  <a:solidFill>
                    <a:schemeClr val="bg1"/>
                  </a:solidFill>
                  <a:latin typeface="黑体" panose="02010609060101010101" pitchFamily="49" charset="-122"/>
                  <a:ea typeface="黑体" panose="02010609060101010101" pitchFamily="49" charset="-122"/>
                </a:rPr>
                <a:t>主父偃  董仲舒   </a:t>
              </a:r>
              <a:endParaRPr lang="zh-CN" altLang="en-US" sz="3200" b="1" dirty="0" smtClean="0">
                <a:solidFill>
                  <a:schemeClr val="bg1"/>
                </a:solidFill>
                <a:latin typeface="黑体" panose="02010609060101010101" pitchFamily="49" charset="-122"/>
                <a:ea typeface="黑体" panose="02010609060101010101" pitchFamily="49" charset="-122"/>
              </a:endParaRPr>
            </a:p>
            <a:p>
              <a:pPr indent="0" algn="l">
                <a:lnSpc>
                  <a:spcPct val="140000"/>
                </a:lnSpc>
              </a:pPr>
              <a:r>
                <a:rPr lang="zh-CN" altLang="en-US" sz="3200" b="1" dirty="0" smtClean="0">
                  <a:solidFill>
                    <a:schemeClr val="bg1"/>
                  </a:solidFill>
                  <a:latin typeface="黑体" panose="02010609060101010101" pitchFamily="49" charset="-122"/>
                  <a:ea typeface="黑体" panose="02010609060101010101" pitchFamily="49" charset="-122"/>
                </a:rPr>
                <a:t>蒙  恬  卫  青  霍去病  </a:t>
              </a:r>
              <a:endParaRPr lang="zh-CN" altLang="en-US" sz="3200" b="1" dirty="0" smtClean="0">
                <a:solidFill>
                  <a:schemeClr val="bg1"/>
                </a:solidFill>
                <a:latin typeface="黑体" panose="02010609060101010101" pitchFamily="49" charset="-122"/>
                <a:ea typeface="黑体" panose="02010609060101010101" pitchFamily="49" charset="-122"/>
              </a:endParaRPr>
            </a:p>
            <a:p>
              <a:pPr indent="0" algn="l">
                <a:lnSpc>
                  <a:spcPct val="140000"/>
                </a:lnSpc>
              </a:pPr>
              <a:r>
                <a:rPr lang="zh-CN" altLang="en-US" sz="3200" b="1" dirty="0" smtClean="0">
                  <a:solidFill>
                    <a:schemeClr val="bg1"/>
                  </a:solidFill>
                  <a:latin typeface="黑体" panose="02010609060101010101" pitchFamily="49" charset="-122"/>
                  <a:ea typeface="黑体" panose="02010609060101010101" pitchFamily="49" charset="-122"/>
                  <a:sym typeface="+mn-ea"/>
                </a:rPr>
                <a:t>张  骞  班  超  甘  英</a:t>
              </a:r>
              <a:endParaRPr lang="zh-CN" altLang="en-US" sz="3200" b="1" dirty="0" smtClean="0">
                <a:solidFill>
                  <a:schemeClr val="bg1"/>
                </a:solidFill>
                <a:latin typeface="黑体" panose="02010609060101010101" pitchFamily="49" charset="-122"/>
                <a:ea typeface="黑体" panose="02010609060101010101" pitchFamily="49" charset="-122"/>
                <a:sym typeface="+mn-ea"/>
              </a:endParaRPr>
            </a:p>
            <a:p>
              <a:pPr indent="0" algn="l">
                <a:lnSpc>
                  <a:spcPct val="140000"/>
                </a:lnSpc>
              </a:pPr>
              <a:r>
                <a:rPr lang="zh-CN" altLang="en-US" sz="3200" b="1" dirty="0" smtClean="0">
                  <a:solidFill>
                    <a:schemeClr val="bg1"/>
                  </a:solidFill>
                  <a:latin typeface="黑体" panose="02010609060101010101" pitchFamily="49" charset="-122"/>
                  <a:ea typeface="黑体" panose="02010609060101010101" pitchFamily="49" charset="-122"/>
                  <a:sym typeface="+mn-ea"/>
                </a:rPr>
                <a:t>蔡  伦  张仲景  华  佗  司马迁  张  角</a:t>
              </a:r>
              <a:endParaRPr lang="zh-CN" altLang="en-US" sz="3200" b="1" dirty="0" smtClean="0">
                <a:solidFill>
                  <a:schemeClr val="bg1"/>
                </a:solidFill>
                <a:latin typeface="黑体" panose="02010609060101010101" pitchFamily="49" charset="-122"/>
                <a:ea typeface="黑体" panose="02010609060101010101" pitchFamily="49" charset="-122"/>
                <a:sym typeface="+mn-ea"/>
              </a:endParaRPr>
            </a:p>
          </p:txBody>
        </p:sp>
      </p:grpSp>
      <p:sp>
        <p:nvSpPr>
          <p:cNvPr id="6" name="文本框 5"/>
          <p:cNvSpPr txBox="1"/>
          <p:nvPr/>
        </p:nvSpPr>
        <p:spPr>
          <a:xfrm>
            <a:off x="934403" y="1685290"/>
            <a:ext cx="10323195" cy="829945"/>
          </a:xfrm>
          <a:prstGeom prst="rect">
            <a:avLst/>
          </a:prstGeom>
          <a:noFill/>
        </p:spPr>
        <p:txBody>
          <a:bodyPr wrap="square" rtlCol="0" anchor="t">
            <a:spAutoFit/>
          </a:bodyPr>
          <a:p>
            <a:r>
              <a:rPr lang="zh-CN" altLang="en-US" sz="2400" b="1" dirty="0" smtClean="0">
                <a:solidFill>
                  <a:schemeClr val="bg1"/>
                </a:solidFill>
                <a:latin typeface="黑体" panose="02010609060101010101" pitchFamily="49" charset="-122"/>
                <a:ea typeface="黑体" panose="02010609060101010101" pitchFamily="49" charset="-122"/>
                <a:sym typeface="+mn-ea"/>
              </a:rPr>
              <a:t>问题：下列历史人物的分类依据是什么？请简述他们的历史贡献，概括其共  </a:t>
            </a:r>
            <a:endParaRPr lang="zh-CN" altLang="en-US" sz="2400" b="1" dirty="0" smtClean="0">
              <a:solidFill>
                <a:schemeClr val="bg1"/>
              </a:solidFill>
              <a:latin typeface="黑体" panose="02010609060101010101" pitchFamily="49" charset="-122"/>
              <a:ea typeface="黑体" panose="02010609060101010101" pitchFamily="49" charset="-122"/>
              <a:sym typeface="+mn-ea"/>
            </a:endParaRPr>
          </a:p>
          <a:p>
            <a:r>
              <a:rPr lang="zh-CN" altLang="en-US" sz="2400" b="1" dirty="0" smtClean="0">
                <a:solidFill>
                  <a:schemeClr val="bg1"/>
                </a:solidFill>
                <a:latin typeface="黑体" panose="02010609060101010101" pitchFamily="49" charset="-122"/>
                <a:ea typeface="黑体" panose="02010609060101010101" pitchFamily="49" charset="-122"/>
                <a:sym typeface="+mn-ea"/>
              </a:rPr>
              <a:t>      同的精神品质。</a:t>
            </a:r>
            <a:endParaRPr lang="zh-CN" altLang="en-US" sz="2400" b="1" dirty="0" smtClean="0">
              <a:solidFill>
                <a:schemeClr val="bg1"/>
              </a:solidFill>
              <a:latin typeface="黑体" panose="02010609060101010101" pitchFamily="49" charset="-122"/>
              <a:ea typeface="黑体" panose="02010609060101010101" pitchFamily="49" charset="-122"/>
              <a:sym typeface="+mn-ea"/>
            </a:endParaRPr>
          </a:p>
        </p:txBody>
      </p:sp>
      <p:grpSp>
        <p:nvGrpSpPr>
          <p:cNvPr id="17" name="组合 16"/>
          <p:cNvGrpSpPr/>
          <p:nvPr/>
        </p:nvGrpSpPr>
        <p:grpSpPr>
          <a:xfrm>
            <a:off x="7276465" y="2743200"/>
            <a:ext cx="4519295" cy="2221230"/>
            <a:chOff x="11459" y="4320"/>
            <a:chExt cx="7117" cy="3498"/>
          </a:xfrm>
        </p:grpSpPr>
        <p:sp>
          <p:nvSpPr>
            <p:cNvPr id="2" name="文本框 1"/>
            <p:cNvSpPr txBox="1"/>
            <p:nvPr/>
          </p:nvSpPr>
          <p:spPr>
            <a:xfrm>
              <a:off x="11564" y="4393"/>
              <a:ext cx="7012" cy="3343"/>
            </a:xfrm>
            <a:prstGeom prst="rect">
              <a:avLst/>
            </a:prstGeom>
            <a:noFill/>
          </p:spPr>
          <p:txBody>
            <a:bodyPr wrap="square" rtlCol="0" anchor="t">
              <a:spAutoFit/>
            </a:bodyPr>
            <a:p>
              <a:pPr algn="l">
                <a:lnSpc>
                  <a:spcPct val="110000"/>
                </a:lnSpc>
              </a:pP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项  羽：力拔山兮气盖世</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lnSpc>
                  <a:spcPct val="110000"/>
                </a:lnSpc>
              </a:pP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霍去病：匈奴未灭，无以为家</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lnSpc>
                  <a:spcPct val="110000"/>
                </a:lnSpc>
              </a:pP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司马迁：人固有一死，或重于泰 </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lnSpc>
                  <a:spcPct val="110000"/>
                </a:lnSpc>
              </a:pP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山，或轻于鸿毛。</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lnSpc>
                  <a:spcPct val="110000"/>
                </a:lnSpc>
              </a:pP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张  骞：不辱君命、持汉节不失</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l">
                <a:lnSpc>
                  <a:spcPct val="110000"/>
                </a:lnSpc>
              </a:pP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班  超：不入虎穴，焉得虎子</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5" name="矩形 14"/>
            <p:cNvSpPr/>
            <p:nvPr/>
          </p:nvSpPr>
          <p:spPr>
            <a:xfrm>
              <a:off x="11459" y="4320"/>
              <a:ext cx="6070" cy="3498"/>
            </a:xfrm>
            <a:prstGeom prst="rect">
              <a:avLst/>
            </a:prstGeom>
            <a:noFill/>
            <a:ln w="19050">
              <a:solidFill>
                <a:srgbClr val="B13600"/>
              </a:solidFill>
              <a:prstDash val="lgDash"/>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grpSp>
      <p:grpSp>
        <p:nvGrpSpPr>
          <p:cNvPr id="14" name="组合 13"/>
          <p:cNvGrpSpPr/>
          <p:nvPr/>
        </p:nvGrpSpPr>
        <p:grpSpPr>
          <a:xfrm>
            <a:off x="7276465" y="2597785"/>
            <a:ext cx="3854450" cy="2595880"/>
            <a:chOff x="6569" y="1110"/>
            <a:chExt cx="6070" cy="4088"/>
          </a:xfrm>
        </p:grpSpPr>
        <p:pic>
          <p:nvPicPr>
            <p:cNvPr id="18" name="图片 17"/>
            <p:cNvPicPr>
              <a:picLocks noChangeAspect="1"/>
            </p:cNvPicPr>
            <p:nvPr/>
          </p:nvPicPr>
          <p:blipFill>
            <a:blip r:embed="rId3"/>
            <a:srcRect l="37908" t="-53"/>
            <a:stretch>
              <a:fillRect/>
            </a:stretch>
          </p:blipFill>
          <p:spPr>
            <a:xfrm>
              <a:off x="6569" y="1110"/>
              <a:ext cx="6070" cy="4088"/>
            </a:xfrm>
            <a:prstGeom prst="rect">
              <a:avLst/>
            </a:prstGeom>
          </p:spPr>
        </p:pic>
        <p:pic>
          <p:nvPicPr>
            <p:cNvPr id="20" name="图片 19"/>
            <p:cNvPicPr>
              <a:picLocks noChangeAspect="1"/>
            </p:cNvPicPr>
            <p:nvPr/>
          </p:nvPicPr>
          <p:blipFill>
            <a:blip r:embed="rId4"/>
            <a:stretch>
              <a:fillRect/>
            </a:stretch>
          </p:blipFill>
          <p:spPr>
            <a:xfrm>
              <a:off x="6895" y="1440"/>
              <a:ext cx="1440" cy="533"/>
            </a:xfrm>
            <a:prstGeom prst="rect">
              <a:avLst/>
            </a:prstGeom>
          </p:spPr>
        </p:pic>
        <p:pic>
          <p:nvPicPr>
            <p:cNvPr id="21" name="图片 20"/>
            <p:cNvPicPr>
              <a:picLocks noChangeAspect="1"/>
            </p:cNvPicPr>
            <p:nvPr/>
          </p:nvPicPr>
          <p:blipFill>
            <a:blip r:embed="rId5"/>
            <a:stretch>
              <a:fillRect/>
            </a:stretch>
          </p:blipFill>
          <p:spPr>
            <a:xfrm>
              <a:off x="6931" y="2353"/>
              <a:ext cx="1404" cy="606"/>
            </a:xfrm>
            <a:prstGeom prst="rect">
              <a:avLst/>
            </a:prstGeom>
          </p:spPr>
        </p:pic>
        <p:pic>
          <p:nvPicPr>
            <p:cNvPr id="22" name="图片 21"/>
            <p:cNvPicPr>
              <a:picLocks noChangeAspect="1"/>
            </p:cNvPicPr>
            <p:nvPr/>
          </p:nvPicPr>
          <p:blipFill>
            <a:blip r:embed="rId6"/>
            <a:stretch>
              <a:fillRect/>
            </a:stretch>
          </p:blipFill>
          <p:spPr>
            <a:xfrm>
              <a:off x="6895" y="3296"/>
              <a:ext cx="1428" cy="541"/>
            </a:xfrm>
            <a:prstGeom prst="rect">
              <a:avLst/>
            </a:prstGeom>
          </p:spPr>
        </p:pic>
      </p:gr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4544695" y="609600"/>
            <a:ext cx="3103245" cy="932815"/>
            <a:chOff x="6852" y="4681"/>
            <a:chExt cx="4887" cy="1469"/>
          </a:xfrm>
        </p:grpSpPr>
        <p:pic>
          <p:nvPicPr>
            <p:cNvPr id="3" name="图片 2"/>
            <p:cNvPicPr>
              <a:picLocks noChangeAspect="1"/>
            </p:cNvPicPr>
            <p:nvPr/>
          </p:nvPicPr>
          <p:blipFill>
            <a:blip r:embed="rId1"/>
            <a:srcRect t="3894" r="11022"/>
            <a:stretch>
              <a:fillRect/>
            </a:stretch>
          </p:blipFill>
          <p:spPr>
            <a:xfrm>
              <a:off x="6978" y="4808"/>
              <a:ext cx="4666" cy="1234"/>
            </a:xfrm>
            <a:prstGeom prst="rect">
              <a:avLst/>
            </a:prstGeom>
            <a:ln>
              <a:solidFill>
                <a:srgbClr val="FFFF00"/>
              </a:solidFill>
            </a:ln>
          </p:spPr>
        </p:pic>
        <p:sp>
          <p:nvSpPr>
            <p:cNvPr id="7" name="文本框 6"/>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杰出人物</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6" name="文本框 15"/>
          <p:cNvSpPr txBox="1"/>
          <p:nvPr/>
        </p:nvSpPr>
        <p:spPr>
          <a:xfrm>
            <a:off x="755650" y="4125595"/>
            <a:ext cx="10422890" cy="1783715"/>
          </a:xfrm>
          <a:prstGeom prst="rect">
            <a:avLst/>
          </a:prstGeom>
          <a:noFill/>
        </p:spPr>
        <p:txBody>
          <a:bodyPr wrap="square" rtlCol="0">
            <a:spAutoFit/>
          </a:bodyPr>
          <a:p>
            <a:pPr algn="just">
              <a:lnSpc>
                <a:spcPct val="110000"/>
              </a:lnSpc>
            </a:pPr>
            <a:r>
              <a:rPr lang="zh-CN" sz="2000" b="1">
                <a:solidFill>
                  <a:schemeClr val="bg1"/>
                </a:solidFill>
                <a:latin typeface="黑体" panose="02010609060101010101" pitchFamily="49" charset="-122"/>
                <a:ea typeface="黑体" panose="02010609060101010101" pitchFamily="49" charset="-122"/>
                <a:cs typeface="黑体" panose="02010609060101010101" pitchFamily="49" charset="-122"/>
              </a:rPr>
              <a:t>（</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rPr>
              <a:t>2019·</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rPr>
              <a:t>常州）</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just">
              <a:lnSpc>
                <a:spcPct val="110000"/>
              </a:lnSpc>
            </a:pP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rPr>
              <a:t>15</a:t>
            </a:r>
            <a:r>
              <a:rPr sz="2000" b="1">
                <a:solidFill>
                  <a:schemeClr val="bg1"/>
                </a:solidFill>
                <a:latin typeface="黑体" panose="02010609060101010101" pitchFamily="49" charset="-122"/>
                <a:ea typeface="黑体" panose="02010609060101010101" pitchFamily="49" charset="-122"/>
                <a:cs typeface="黑体" panose="02010609060101010101" pitchFamily="49" charset="-122"/>
              </a:rPr>
              <a:t>材料一  西汉一朝各方面的代表人物，集中出现在汉武帝时期。这些代表人物的许多活动及其成果，都是具有开创性的、集大成的，在中国古代历史上有着巨大的、长久的影响。</a:t>
            </a:r>
            <a:endParaRPr sz="2000" b="1">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just">
              <a:lnSpc>
                <a:spcPct val="110000"/>
              </a:lnSpc>
            </a:pPr>
            <a:r>
              <a:rPr sz="2000" b="1">
                <a:solidFill>
                  <a:schemeClr val="bg1"/>
                </a:solidFill>
                <a:latin typeface="黑体" panose="02010609060101010101" pitchFamily="49" charset="-122"/>
                <a:ea typeface="黑体" panose="02010609060101010101" pitchFamily="49" charset="-122"/>
                <a:cs typeface="黑体" panose="02010609060101010101" pitchFamily="49" charset="-122"/>
              </a:rPr>
              <a:t>（1）据材料一并结合所学知识，举出一例汉武帝时期“具有开创性、集大成”特点的代表人物及其主要成果。（2分）</a:t>
            </a:r>
            <a:endParaRPr sz="20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15" name="矩形 14"/>
          <p:cNvSpPr/>
          <p:nvPr/>
        </p:nvSpPr>
        <p:spPr>
          <a:xfrm>
            <a:off x="755650" y="4116070"/>
            <a:ext cx="10436225" cy="2123440"/>
          </a:xfrm>
          <a:prstGeom prst="rect">
            <a:avLst/>
          </a:prstGeom>
          <a:noFill/>
          <a:ln w="19050">
            <a:solidFill>
              <a:srgbClr val="92D050"/>
            </a:solidFill>
            <a:prstDash val="dashDot"/>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8" name="矩形 7"/>
          <p:cNvSpPr/>
          <p:nvPr/>
        </p:nvSpPr>
        <p:spPr>
          <a:xfrm>
            <a:off x="5681345" y="5131435"/>
            <a:ext cx="853440" cy="38544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2" name="矩形 1"/>
          <p:cNvSpPr/>
          <p:nvPr/>
        </p:nvSpPr>
        <p:spPr>
          <a:xfrm>
            <a:off x="1834515" y="5516880"/>
            <a:ext cx="1066800" cy="38544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10" name="矩形 9"/>
          <p:cNvSpPr/>
          <p:nvPr/>
        </p:nvSpPr>
        <p:spPr>
          <a:xfrm>
            <a:off x="882015" y="5516880"/>
            <a:ext cx="563245" cy="38544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17" name="矩形 16"/>
          <p:cNvSpPr/>
          <p:nvPr/>
        </p:nvSpPr>
        <p:spPr>
          <a:xfrm>
            <a:off x="7170420" y="5131435"/>
            <a:ext cx="2478405" cy="385445"/>
          </a:xfrm>
          <a:prstGeom prst="rect">
            <a:avLst/>
          </a:prstGeom>
          <a:noFill/>
          <a:ln w="38100">
            <a:solidFill>
              <a:srgbClr val="FF0000"/>
            </a:solidFill>
          </a:ln>
          <a:extLst>
            <a:ext uri="{909E8E84-426E-40DD-AFC4-6F175D3DCCD1}">
              <a14:hiddenFill xmlns:a14="http://schemas.microsoft.com/office/drawing/2010/main">
                <a:solidFill>
                  <a:schemeClr val="accent1">
                    <a:alpha val="50000"/>
                  </a:schemeClr>
                </a:solidFill>
              </a14:hiddenFill>
            </a:ext>
          </a:extLst>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grpSp>
        <p:nvGrpSpPr>
          <p:cNvPr id="33" name="组合 32"/>
          <p:cNvGrpSpPr/>
          <p:nvPr/>
        </p:nvGrpSpPr>
        <p:grpSpPr>
          <a:xfrm>
            <a:off x="236220" y="1770380"/>
            <a:ext cx="11003915" cy="2314575"/>
            <a:chOff x="546" y="7099"/>
            <a:chExt cx="17329" cy="3645"/>
          </a:xfrm>
        </p:grpSpPr>
        <p:sp>
          <p:nvSpPr>
            <p:cNvPr id="34" name="矩形 33"/>
            <p:cNvSpPr/>
            <p:nvPr/>
          </p:nvSpPr>
          <p:spPr>
            <a:xfrm>
              <a:off x="546" y="7127"/>
              <a:ext cx="17329" cy="2892"/>
            </a:xfrm>
            <a:prstGeom prst="rect">
              <a:avLst/>
            </a:prstGeom>
            <a:solidFill>
              <a:srgbClr val="000099"/>
            </a:solidFill>
            <a:ln>
              <a:noFill/>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a:latin typeface="黑体" panose="02010609060101010101" pitchFamily="49" charset="-122"/>
                <a:ea typeface="黑体" panose="02010609060101010101" pitchFamily="49" charset="-122"/>
              </a:endParaRPr>
            </a:p>
          </p:txBody>
        </p:sp>
        <p:grpSp>
          <p:nvGrpSpPr>
            <p:cNvPr id="39" name="组合 38"/>
            <p:cNvGrpSpPr/>
            <p:nvPr/>
          </p:nvGrpSpPr>
          <p:grpSpPr>
            <a:xfrm rot="0">
              <a:off x="969" y="7099"/>
              <a:ext cx="8991" cy="3645"/>
              <a:chOff x="6124" y="6384"/>
              <a:chExt cx="8991" cy="3645"/>
            </a:xfrm>
          </p:grpSpPr>
          <p:pic>
            <p:nvPicPr>
              <p:cNvPr id="40" name="Picture 4" descr="ZS025106"/>
              <p:cNvPicPr>
                <a:picLocks noChangeAspect="1" noChangeArrowheads="1"/>
              </p:cNvPicPr>
              <p:nvPr/>
            </p:nvPicPr>
            <p:blipFill>
              <a:blip r:embed="rId2"/>
              <a:srcRect t="13265" r="160" b="13030"/>
              <a:stretch>
                <a:fillRect/>
              </a:stretch>
            </p:blipFill>
            <p:spPr bwMode="auto">
              <a:xfrm>
                <a:off x="6124" y="6384"/>
                <a:ext cx="8991" cy="2796"/>
              </a:xfrm>
              <a:prstGeom prst="rect">
                <a:avLst/>
              </a:prstGeom>
              <a:noFill/>
            </p:spPr>
          </p:pic>
          <p:sp>
            <p:nvSpPr>
              <p:cNvPr id="41" name="文本框 40"/>
              <p:cNvSpPr txBox="1"/>
              <p:nvPr/>
            </p:nvSpPr>
            <p:spPr>
              <a:xfrm>
                <a:off x="8040" y="9304"/>
                <a:ext cx="5159" cy="72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en-US" altLang="zh-CN"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张骞出使西域（敦煌壁画）</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grpSp>
      <p:pic>
        <p:nvPicPr>
          <p:cNvPr id="18" name="图片 17" descr="63d0f703918fa0ec08fa109bf3dd4eee3d6d55fb6d58"/>
          <p:cNvPicPr>
            <a:picLocks noChangeAspect="1"/>
          </p:cNvPicPr>
          <p:nvPr/>
        </p:nvPicPr>
        <p:blipFill>
          <a:blip r:embed="rId3"/>
          <a:stretch>
            <a:fillRect/>
          </a:stretch>
        </p:blipFill>
        <p:spPr>
          <a:xfrm>
            <a:off x="9236710" y="1760855"/>
            <a:ext cx="1600200" cy="2094865"/>
          </a:xfrm>
          <a:prstGeom prst="rect">
            <a:avLst/>
          </a:prstGeom>
        </p:spPr>
      </p:pic>
      <p:sp>
        <p:nvSpPr>
          <p:cNvPr id="22" name="文本框 21"/>
          <p:cNvSpPr txBox="1"/>
          <p:nvPr/>
        </p:nvSpPr>
        <p:spPr>
          <a:xfrm>
            <a:off x="10989945" y="2148840"/>
            <a:ext cx="490220" cy="1374140"/>
          </a:xfrm>
          <a:prstGeom prst="rect">
            <a:avLst/>
          </a:prstGeom>
          <a:noFill/>
        </p:spPr>
        <p:txBody>
          <a:bodyPr vert="eaVert" wrap="square" rtlCol="0">
            <a:spAutoFit/>
          </a:bodyPr>
          <a:p>
            <a:pPr algn="ctr"/>
            <a:r>
              <a:rPr lang="zh-CN" altLang="en-US" sz="2000" b="1">
                <a:solidFill>
                  <a:schemeClr val="bg1"/>
                </a:solidFill>
                <a:latin typeface="黑体" panose="02010609060101010101" pitchFamily="49" charset="-122"/>
                <a:ea typeface="黑体" panose="02010609060101010101" pitchFamily="49" charset="-122"/>
              </a:rPr>
              <a:t>董仲舒</a:t>
            </a:r>
            <a:endParaRPr lang="zh-CN" altLang="en-US" sz="2000" b="1">
              <a:solidFill>
                <a:schemeClr val="bg1"/>
              </a:solidFill>
              <a:latin typeface="黑体" panose="02010609060101010101" pitchFamily="49" charset="-122"/>
              <a:ea typeface="黑体" panose="02010609060101010101" pitchFamily="49" charset="-122"/>
            </a:endParaRPr>
          </a:p>
        </p:txBody>
      </p:sp>
      <p:pic>
        <p:nvPicPr>
          <p:cNvPr id="23" name="图片 22"/>
          <p:cNvPicPr>
            <a:picLocks noChangeAspect="1"/>
          </p:cNvPicPr>
          <p:nvPr/>
        </p:nvPicPr>
        <p:blipFill>
          <a:blip r:embed="rId4"/>
          <a:srcRect t="911" r="297"/>
          <a:stretch>
            <a:fillRect/>
          </a:stretch>
        </p:blipFill>
        <p:spPr>
          <a:xfrm>
            <a:off x="6751955" y="1770380"/>
            <a:ext cx="1697990" cy="2075180"/>
          </a:xfrm>
          <a:prstGeom prst="rect">
            <a:avLst/>
          </a:prstGeom>
        </p:spPr>
      </p:pic>
      <p:sp>
        <p:nvSpPr>
          <p:cNvPr id="24" name="文本框 23"/>
          <p:cNvSpPr txBox="1"/>
          <p:nvPr/>
        </p:nvSpPr>
        <p:spPr>
          <a:xfrm>
            <a:off x="8593455" y="2171700"/>
            <a:ext cx="490220" cy="1374140"/>
          </a:xfrm>
          <a:prstGeom prst="rect">
            <a:avLst/>
          </a:prstGeom>
          <a:noFill/>
        </p:spPr>
        <p:txBody>
          <a:bodyPr vert="eaVert" wrap="square" rtlCol="0">
            <a:spAutoFit/>
          </a:bodyPr>
          <a:p>
            <a:pPr algn="ctr"/>
            <a:r>
              <a:rPr lang="zh-CN" altLang="en-US" sz="2000" b="1">
                <a:solidFill>
                  <a:schemeClr val="bg1"/>
                </a:solidFill>
                <a:latin typeface="黑体" panose="02010609060101010101" pitchFamily="49" charset="-122"/>
                <a:ea typeface="黑体" panose="02010609060101010101" pitchFamily="49" charset="-122"/>
              </a:rPr>
              <a:t>司马迁</a:t>
            </a:r>
            <a:endParaRPr lang="zh-CN" altLang="en-US" sz="2000" b="1">
              <a:solidFill>
                <a:schemeClr val="bg1"/>
              </a:solidFill>
              <a:latin typeface="黑体" panose="02010609060101010101" pitchFamily="49" charset="-122"/>
              <a:ea typeface="黑体" panose="02010609060101010101" pitchFamily="49"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linds(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P spid="10" grpId="0" bldLvl="0" animBg="1"/>
      <p:bldP spid="1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4544695" y="609600"/>
            <a:ext cx="3103245" cy="932815"/>
            <a:chOff x="6852" y="4681"/>
            <a:chExt cx="4887" cy="1469"/>
          </a:xfrm>
        </p:grpSpPr>
        <p:pic>
          <p:nvPicPr>
            <p:cNvPr id="3" name="图片 2"/>
            <p:cNvPicPr>
              <a:picLocks noChangeAspect="1"/>
            </p:cNvPicPr>
            <p:nvPr/>
          </p:nvPicPr>
          <p:blipFill>
            <a:blip r:embed="rId1"/>
            <a:srcRect t="3894" r="11022"/>
            <a:stretch>
              <a:fillRect/>
            </a:stretch>
          </p:blipFill>
          <p:spPr>
            <a:xfrm>
              <a:off x="6978" y="4808"/>
              <a:ext cx="4666" cy="1234"/>
            </a:xfrm>
            <a:prstGeom prst="rect">
              <a:avLst/>
            </a:prstGeom>
            <a:ln>
              <a:solidFill>
                <a:srgbClr val="FFFF00"/>
              </a:solidFill>
            </a:ln>
          </p:spPr>
        </p:pic>
        <p:sp>
          <p:nvSpPr>
            <p:cNvPr id="7" name="文本框 6"/>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中外交流</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黑体" panose="02010609060101010101" pitchFamily="49" charset="-122"/>
                <a:ea typeface="黑体" panose="02010609060101010101" pitchFamily="49" charset="-122"/>
              </a:endParaRPr>
            </a:p>
          </p:txBody>
        </p:sp>
      </p:grpSp>
      <p:grpSp>
        <p:nvGrpSpPr>
          <p:cNvPr id="13" name="组合 12"/>
          <p:cNvGrpSpPr/>
          <p:nvPr/>
        </p:nvGrpSpPr>
        <p:grpSpPr>
          <a:xfrm>
            <a:off x="552450" y="2115185"/>
            <a:ext cx="10705919" cy="2267816"/>
            <a:chOff x="8183" y="3178"/>
            <a:chExt cx="18553" cy="3927"/>
          </a:xfrm>
        </p:grpSpPr>
        <p:pic>
          <p:nvPicPr>
            <p:cNvPr id="38914" name="图片 29" descr="学科网(www.zxxk.com)--教育资源门户，提供试卷、教案、课件、论文、素材及各类教学资源下载，还有大量而丰富的教学相关资讯！"/>
            <p:cNvPicPr>
              <a:picLocks noChangeAspect="1" noChangeArrowheads="1"/>
            </p:cNvPicPr>
            <p:nvPr/>
          </p:nvPicPr>
          <p:blipFill>
            <a:blip r:embed="rId2" cstate="print"/>
            <a:srcRect r="-690" b="41240"/>
            <a:stretch>
              <a:fillRect/>
            </a:stretch>
          </p:blipFill>
          <p:spPr bwMode="auto">
            <a:xfrm>
              <a:off x="8183" y="3178"/>
              <a:ext cx="8359" cy="3236"/>
            </a:xfrm>
            <a:prstGeom prst="rect">
              <a:avLst/>
            </a:prstGeom>
            <a:noFill/>
          </p:spPr>
        </p:pic>
        <p:sp>
          <p:nvSpPr>
            <p:cNvPr id="9" name="文本框 8"/>
            <p:cNvSpPr txBox="1"/>
            <p:nvPr/>
          </p:nvSpPr>
          <p:spPr>
            <a:xfrm>
              <a:off x="10193" y="6414"/>
              <a:ext cx="16543" cy="691"/>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图</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丝绸之路线路图</a:t>
              </a:r>
              <a:r>
                <a:rPr lang="zh-CN" altLang="en-US" sz="2000" b="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图</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2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丝绸之路往来货物</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sp>
        <p:nvSpPr>
          <p:cNvPr id="2" name="文本框 1"/>
          <p:cNvSpPr txBox="1"/>
          <p:nvPr/>
        </p:nvSpPr>
        <p:spPr>
          <a:xfrm>
            <a:off x="443230" y="1654810"/>
            <a:ext cx="10882630" cy="46037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问题：</a:t>
            </a:r>
            <a:r>
              <a:rPr lang="en-US" altLang="zh-CN"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a:t>
            </a:r>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绘制丝绸之路的示意简图。        </a:t>
            </a:r>
            <a:r>
              <a:rPr lang="en-US" altLang="zh-CN"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2.</a:t>
            </a:r>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根据下图简述丝绸之路的作用。</a:t>
            </a:r>
            <a:endPar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31" name="组合 30"/>
          <p:cNvGrpSpPr/>
          <p:nvPr/>
        </p:nvGrpSpPr>
        <p:grpSpPr>
          <a:xfrm>
            <a:off x="379730" y="4669155"/>
            <a:ext cx="5721350" cy="857885"/>
            <a:chOff x="598" y="7353"/>
            <a:chExt cx="9010" cy="1351"/>
          </a:xfrm>
        </p:grpSpPr>
        <p:sp>
          <p:nvSpPr>
            <p:cNvPr id="10" name="文本框 9"/>
            <p:cNvSpPr txBox="1"/>
            <p:nvPr/>
          </p:nvSpPr>
          <p:spPr>
            <a:xfrm>
              <a:off x="598" y="7637"/>
              <a:ext cx="9010" cy="72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欧洲         西域   河西走廊   长安</a:t>
              </a:r>
              <a:endPar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23" name="文本框 22"/>
            <p:cNvSpPr txBox="1"/>
            <p:nvPr/>
          </p:nvSpPr>
          <p:spPr>
            <a:xfrm>
              <a:off x="2116" y="7353"/>
              <a:ext cx="1252" cy="725"/>
            </a:xfrm>
            <a:prstGeom prst="rect">
              <a:avLst/>
            </a:prstGeom>
            <a:noFill/>
          </p:spPr>
          <p:txBody>
            <a:bodyPr wrap="none" rtlCol="0" anchor="t">
              <a:spAutoFit/>
            </a:bodyPr>
            <a:p>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中亚</a:t>
              </a:r>
              <a:endParaRPr lang="zh-CN" altLang="en-US"/>
            </a:p>
          </p:txBody>
        </p:sp>
        <p:sp>
          <p:nvSpPr>
            <p:cNvPr id="25" name="文本框 24"/>
            <p:cNvSpPr txBox="1"/>
            <p:nvPr/>
          </p:nvSpPr>
          <p:spPr>
            <a:xfrm>
              <a:off x="2116" y="7979"/>
              <a:ext cx="1252" cy="725"/>
            </a:xfrm>
            <a:prstGeom prst="rect">
              <a:avLst/>
            </a:prstGeom>
            <a:noFill/>
          </p:spPr>
          <p:txBody>
            <a:bodyPr wrap="none" rtlCol="0" anchor="t">
              <a:spAutoFit/>
            </a:bodyPr>
            <a:p>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西</a:t>
              </a:r>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亚</a:t>
              </a:r>
              <a:endParaRPr lang="zh-CN" altLang="en-US"/>
            </a:p>
          </p:txBody>
        </p:sp>
        <p:sp>
          <p:nvSpPr>
            <p:cNvPr id="26" name="左箭头 25"/>
            <p:cNvSpPr/>
            <p:nvPr/>
          </p:nvSpPr>
          <p:spPr>
            <a:xfrm>
              <a:off x="4875" y="7882"/>
              <a:ext cx="701" cy="276"/>
            </a:xfrm>
            <a:prstGeom prst="leftArrow">
              <a:avLst/>
            </a:prstGeom>
            <a:solidFill>
              <a:schemeClr val="bg1"/>
            </a:solidFill>
            <a:ln>
              <a:solidFill>
                <a:schemeClr val="bg1"/>
              </a:solidFill>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a:p>
          </p:txBody>
        </p:sp>
        <p:sp>
          <p:nvSpPr>
            <p:cNvPr id="27" name="左箭头 26"/>
            <p:cNvSpPr/>
            <p:nvPr/>
          </p:nvSpPr>
          <p:spPr>
            <a:xfrm>
              <a:off x="7551" y="7882"/>
              <a:ext cx="701" cy="276"/>
            </a:xfrm>
            <a:prstGeom prst="leftArrow">
              <a:avLst/>
            </a:prstGeom>
            <a:solidFill>
              <a:schemeClr val="bg1"/>
            </a:solidFill>
            <a:ln>
              <a:solidFill>
                <a:schemeClr val="bg1"/>
              </a:solidFill>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a:p>
          </p:txBody>
        </p:sp>
        <p:sp>
          <p:nvSpPr>
            <p:cNvPr id="29" name="左箭头 28"/>
            <p:cNvSpPr/>
            <p:nvPr/>
          </p:nvSpPr>
          <p:spPr>
            <a:xfrm>
              <a:off x="3218" y="7882"/>
              <a:ext cx="701" cy="276"/>
            </a:xfrm>
            <a:prstGeom prst="leftArrow">
              <a:avLst/>
            </a:prstGeom>
            <a:solidFill>
              <a:schemeClr val="bg1"/>
            </a:solidFill>
            <a:ln>
              <a:solidFill>
                <a:schemeClr val="bg1"/>
              </a:solidFill>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a:p>
          </p:txBody>
        </p:sp>
        <p:sp>
          <p:nvSpPr>
            <p:cNvPr id="30" name="左箭头 29"/>
            <p:cNvSpPr/>
            <p:nvPr/>
          </p:nvSpPr>
          <p:spPr>
            <a:xfrm>
              <a:off x="1703" y="7882"/>
              <a:ext cx="701" cy="276"/>
            </a:xfrm>
            <a:prstGeom prst="leftArrow">
              <a:avLst/>
            </a:prstGeom>
            <a:solidFill>
              <a:schemeClr val="bg1"/>
            </a:solidFill>
            <a:ln>
              <a:solidFill>
                <a:schemeClr val="bg1"/>
              </a:solidFill>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a:p>
          </p:txBody>
        </p:sp>
      </p:grpSp>
      <p:sp>
        <p:nvSpPr>
          <p:cNvPr id="32" name="文本框 31"/>
          <p:cNvSpPr txBox="1"/>
          <p:nvPr/>
        </p:nvSpPr>
        <p:spPr>
          <a:xfrm>
            <a:off x="491490" y="4496435"/>
            <a:ext cx="10471150" cy="1529715"/>
          </a:xfrm>
          <a:prstGeom prst="rect">
            <a:avLst/>
          </a:prstGeom>
          <a:solidFill>
            <a:srgbClr val="000099"/>
          </a:solidFill>
          <a:ln w="19050">
            <a:solidFill>
              <a:srgbClr val="92D050"/>
            </a:solidFill>
            <a:prstDash val="dash"/>
          </a:ln>
        </p:spPr>
        <p:txBody>
          <a:bodyPr wrap="square" rtlCol="0" anchor="t">
            <a:spAutoFit/>
          </a:bodyPr>
          <a:p>
            <a:pPr>
              <a:lnSpc>
                <a:spcPct val="130000"/>
              </a:lnSpc>
            </a:pPr>
            <a:r>
              <a:rPr lang="zh-CN" altLang="en-US" sz="2400" b="1">
                <a:solidFill>
                  <a:srgbClr val="FFFF00"/>
                </a:solidFill>
                <a:latin typeface="黑体" panose="02010609060101010101" pitchFamily="49" charset="-122"/>
                <a:ea typeface="黑体" panose="02010609060101010101" pitchFamily="49" charset="-122"/>
                <a:cs typeface="黑体" panose="02010609060101010101" pitchFamily="49" charset="-122"/>
              </a:rPr>
              <a:t>学史心得：</a:t>
            </a:r>
            <a:endParaRPr lang="zh-CN" altLang="en-US" sz="2400" b="1">
              <a:solidFill>
                <a:srgbClr val="FFFF00"/>
              </a:solidFill>
              <a:latin typeface="黑体" panose="02010609060101010101" pitchFamily="49" charset="-122"/>
              <a:ea typeface="黑体" panose="02010609060101010101" pitchFamily="49" charset="-122"/>
              <a:cs typeface="黑体" panose="02010609060101010101" pitchFamily="49" charset="-122"/>
            </a:endParaRPr>
          </a:p>
          <a:p>
            <a:pPr>
              <a:lnSpc>
                <a:spcPct val="130000"/>
              </a:lnSpc>
            </a:pPr>
            <a:r>
              <a:rPr lang="zh-CN" altLang="en-US" sz="2400" b="1">
                <a:solidFill>
                  <a:srgbClr val="FFFF00"/>
                </a:solidFill>
                <a:latin typeface="黑体" panose="02010609060101010101" pitchFamily="49" charset="-122"/>
                <a:ea typeface="黑体" panose="02010609060101010101" pitchFamily="49" charset="-122"/>
                <a:cs typeface="黑体" panose="02010609060101010101" pitchFamily="49" charset="-122"/>
              </a:rPr>
              <a:t>    </a:t>
            </a:r>
            <a:r>
              <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rPr>
              <a:t>通过绘制示意简图，可以帮助我们对历史事件的空间和时间上的联系有更直观的了解。</a:t>
            </a:r>
            <a:endParaRPr lang="zh-CN" altLang="en-US" sz="2400"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pic>
        <p:nvPicPr>
          <p:cNvPr id="44" name="图片 43"/>
          <p:cNvPicPr>
            <a:picLocks noChangeAspect="1"/>
          </p:cNvPicPr>
          <p:nvPr/>
        </p:nvPicPr>
        <p:blipFill>
          <a:blip r:embed="rId3"/>
          <a:stretch>
            <a:fillRect/>
          </a:stretch>
        </p:blipFill>
        <p:spPr>
          <a:xfrm>
            <a:off x="6574155" y="3034665"/>
            <a:ext cx="4579620" cy="1011555"/>
          </a:xfrm>
          <a:prstGeom prst="rect">
            <a:avLst/>
          </a:prstGeom>
        </p:spPr>
      </p:pic>
      <p:pic>
        <p:nvPicPr>
          <p:cNvPr id="45" name="图片 44"/>
          <p:cNvPicPr>
            <a:picLocks noChangeAspect="1"/>
          </p:cNvPicPr>
          <p:nvPr/>
        </p:nvPicPr>
        <p:blipFill>
          <a:blip r:embed="rId4"/>
          <a:stretch>
            <a:fillRect/>
          </a:stretch>
        </p:blipFill>
        <p:spPr>
          <a:xfrm>
            <a:off x="6487160" y="2074545"/>
            <a:ext cx="4587240" cy="960120"/>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4544695" y="609600"/>
            <a:ext cx="3103245" cy="932815"/>
            <a:chOff x="6852" y="4681"/>
            <a:chExt cx="4887" cy="1469"/>
          </a:xfrm>
        </p:grpSpPr>
        <p:pic>
          <p:nvPicPr>
            <p:cNvPr id="3" name="图片 2"/>
            <p:cNvPicPr>
              <a:picLocks noChangeAspect="1"/>
            </p:cNvPicPr>
            <p:nvPr/>
          </p:nvPicPr>
          <p:blipFill>
            <a:blip r:embed="rId1"/>
            <a:srcRect t="3894" r="11022"/>
            <a:stretch>
              <a:fillRect/>
            </a:stretch>
          </p:blipFill>
          <p:spPr>
            <a:xfrm>
              <a:off x="6978" y="4808"/>
              <a:ext cx="4666" cy="1234"/>
            </a:xfrm>
            <a:prstGeom prst="rect">
              <a:avLst/>
            </a:prstGeom>
            <a:ln>
              <a:solidFill>
                <a:srgbClr val="FFFF00"/>
              </a:solidFill>
            </a:ln>
          </p:spPr>
        </p:pic>
        <p:sp>
          <p:nvSpPr>
            <p:cNvPr id="7" name="文本框 6"/>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人民群众</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 name="直接箭头连接符 1"/>
          <p:cNvCxnSpPr/>
          <p:nvPr/>
        </p:nvCxnSpPr>
        <p:spPr>
          <a:xfrm>
            <a:off x="730885" y="4283075"/>
            <a:ext cx="10783570" cy="0"/>
          </a:xfrm>
          <a:prstGeom prst="straightConnector1">
            <a:avLst/>
          </a:prstGeom>
          <a:ln w="28575">
            <a:solidFill>
              <a:schemeClr val="bg1"/>
            </a:solidFill>
            <a:tailEnd type="arrow" w="med" len="med"/>
          </a:ln>
        </p:spPr>
        <p:style>
          <a:lnRef idx="1">
            <a:schemeClr val="dk1"/>
          </a:lnRef>
          <a:fillRef idx="0">
            <a:schemeClr val="dk1"/>
          </a:fillRef>
          <a:effectRef idx="0">
            <a:schemeClr val="dk1"/>
          </a:effectRef>
          <a:fontRef idx="minor">
            <a:schemeClr val="tx1"/>
          </a:fontRef>
        </p:style>
      </p:cxnSp>
      <p:sp>
        <p:nvSpPr>
          <p:cNvPr id="17" name="文本框 16"/>
          <p:cNvSpPr txBox="1"/>
          <p:nvPr/>
        </p:nvSpPr>
        <p:spPr>
          <a:xfrm>
            <a:off x="730885" y="4296410"/>
            <a:ext cx="11460480" cy="2245360"/>
          </a:xfrm>
          <a:prstGeom prst="rect">
            <a:avLst/>
          </a:prstGeom>
          <a:noFill/>
        </p:spPr>
        <p:txBody>
          <a:bodyPr wrap="square" rtlCol="0">
            <a:spAutoFit/>
          </a:bodyPr>
          <a:p>
            <a:pPr algn="l"/>
            <a:r>
              <a:rPr lang="zh-CN" altLang="en-US" sz="2000" b="1" dirty="0" smtClean="0">
                <a:solidFill>
                  <a:schemeClr val="bg1">
                    <a:alpha val="0"/>
                  </a:schemeClr>
                </a:solidFill>
                <a:latin typeface="黑体" panose="02010609060101010101" pitchFamily="49" charset="-122"/>
                <a:ea typeface="黑体" panose="02010609060101010101" pitchFamily="49" charset="-122"/>
                <a:cs typeface="黑体" panose="02010609060101010101" pitchFamily="49" charset="-122"/>
              </a:rPr>
              <a:t>前</a:t>
            </a:r>
            <a:r>
              <a:rPr lang="en-US" altLang="zh-CN" sz="2000" b="1" dirty="0" smtClean="0">
                <a:solidFill>
                  <a:schemeClr val="bg1">
                    <a:alpha val="0"/>
                  </a:schemeClr>
                </a:solidFill>
                <a:latin typeface="黑体" panose="02010609060101010101" pitchFamily="49" charset="-122"/>
                <a:ea typeface="黑体" panose="02010609060101010101" pitchFamily="49" charset="-122"/>
                <a:cs typeface="黑体" panose="02010609060101010101" pitchFamily="49" charset="-122"/>
              </a:rPr>
              <a:t>221</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前</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209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前</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207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前</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202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前</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138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9   25      184    200   208    220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年</a:t>
            </a:r>
            <a:endPar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秦朝  陈胜  秦朝   西汉      张骞            新   东汉    黄巾   官渡  赤壁   东汉</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建立  吴广  灭亡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建立      出使           建立  建立    起义   之战  之战   灭亡</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起义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西域</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cxnSp>
        <p:nvCxnSpPr>
          <p:cNvPr id="37" name="直接连接符 36"/>
          <p:cNvCxnSpPr/>
          <p:nvPr/>
        </p:nvCxnSpPr>
        <p:spPr>
          <a:xfrm>
            <a:off x="1135380" y="4079875"/>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a:off x="1883410" y="406019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a:off x="3495675" y="4079875"/>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2" name="直接连接符 41"/>
          <p:cNvCxnSpPr/>
          <p:nvPr/>
        </p:nvCxnSpPr>
        <p:spPr>
          <a:xfrm>
            <a:off x="6709410" y="406019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3" name="直接连接符 42"/>
          <p:cNvCxnSpPr/>
          <p:nvPr/>
        </p:nvCxnSpPr>
        <p:spPr>
          <a:xfrm>
            <a:off x="7349490" y="406019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4" name="直接连接符 43"/>
          <p:cNvCxnSpPr/>
          <p:nvPr/>
        </p:nvCxnSpPr>
        <p:spPr>
          <a:xfrm>
            <a:off x="8413115" y="406019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5" name="直接连接符 44"/>
          <p:cNvCxnSpPr/>
          <p:nvPr/>
        </p:nvCxnSpPr>
        <p:spPr>
          <a:xfrm>
            <a:off x="9295765" y="4079875"/>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6" name="直接连接符 45"/>
          <p:cNvCxnSpPr/>
          <p:nvPr/>
        </p:nvCxnSpPr>
        <p:spPr>
          <a:xfrm>
            <a:off x="10046335" y="4079875"/>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7" name="直接连接符 46"/>
          <p:cNvCxnSpPr/>
          <p:nvPr/>
        </p:nvCxnSpPr>
        <p:spPr>
          <a:xfrm>
            <a:off x="10904220" y="406019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8" name="直接连接符 47"/>
          <p:cNvCxnSpPr/>
          <p:nvPr/>
        </p:nvCxnSpPr>
        <p:spPr>
          <a:xfrm>
            <a:off x="2641600" y="406019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pic>
        <p:nvPicPr>
          <p:cNvPr id="4" name="图片 3"/>
          <p:cNvPicPr>
            <a:picLocks noChangeAspect="1"/>
          </p:cNvPicPr>
          <p:nvPr/>
        </p:nvPicPr>
        <p:blipFill>
          <a:blip r:embed="rId2">
            <a:clrChange>
              <a:clrFrom>
                <a:srgbClr val="F7F7F7">
                  <a:alpha val="100000"/>
                </a:srgbClr>
              </a:clrFrom>
              <a:clrTo>
                <a:srgbClr val="F7F7F7">
                  <a:alpha val="100000"/>
                  <a:alpha val="0"/>
                </a:srgbClr>
              </a:clrTo>
            </a:clrChange>
          </a:blip>
          <a:stretch>
            <a:fillRect/>
          </a:stretch>
        </p:blipFill>
        <p:spPr>
          <a:xfrm>
            <a:off x="1692275" y="3730625"/>
            <a:ext cx="537210" cy="552450"/>
          </a:xfrm>
          <a:prstGeom prst="rect">
            <a:avLst/>
          </a:prstGeom>
          <a:ln>
            <a:noFill/>
          </a:ln>
        </p:spPr>
      </p:pic>
      <p:pic>
        <p:nvPicPr>
          <p:cNvPr id="13" name="图片 12"/>
          <p:cNvPicPr>
            <a:picLocks noChangeAspect="1"/>
          </p:cNvPicPr>
          <p:nvPr/>
        </p:nvPicPr>
        <p:blipFill>
          <a:blip r:embed="rId2">
            <a:clrChange>
              <a:clrFrom>
                <a:srgbClr val="F7F7F7">
                  <a:alpha val="100000"/>
                </a:srgbClr>
              </a:clrFrom>
              <a:clrTo>
                <a:srgbClr val="F7F7F7">
                  <a:alpha val="100000"/>
                  <a:alpha val="0"/>
                </a:srgbClr>
              </a:clrTo>
            </a:clrChange>
          </a:blip>
          <a:stretch>
            <a:fillRect/>
          </a:stretch>
        </p:blipFill>
        <p:spPr>
          <a:xfrm>
            <a:off x="8186420" y="3740150"/>
            <a:ext cx="537210" cy="552450"/>
          </a:xfrm>
          <a:prstGeom prst="rect">
            <a:avLst/>
          </a:prstGeom>
        </p:spPr>
      </p:pic>
      <p:pic>
        <p:nvPicPr>
          <p:cNvPr id="14" name="Picture 21" descr="12"/>
          <p:cNvPicPr>
            <a:picLocks noChangeAspect="1" noChangeArrowheads="1"/>
          </p:cNvPicPr>
          <p:nvPr/>
        </p:nvPicPr>
        <p:blipFill>
          <a:blip r:embed="rId3"/>
          <a:srcRect/>
          <a:stretch>
            <a:fillRect/>
          </a:stretch>
        </p:blipFill>
        <p:spPr bwMode="auto">
          <a:xfrm>
            <a:off x="1293495" y="2855595"/>
            <a:ext cx="1334135" cy="816610"/>
          </a:xfrm>
          <a:prstGeom prst="rect">
            <a:avLst/>
          </a:prstGeom>
          <a:noFill/>
        </p:spPr>
      </p:pic>
      <p:pic>
        <p:nvPicPr>
          <p:cNvPr id="6" name="图片 5"/>
          <p:cNvPicPr>
            <a:picLocks noChangeAspect="1"/>
          </p:cNvPicPr>
          <p:nvPr/>
        </p:nvPicPr>
        <p:blipFill>
          <a:blip r:embed="rId4"/>
          <a:stretch>
            <a:fillRect/>
          </a:stretch>
        </p:blipFill>
        <p:spPr>
          <a:xfrm>
            <a:off x="7842250" y="2855595"/>
            <a:ext cx="1226185" cy="791845"/>
          </a:xfrm>
          <a:prstGeom prst="rect">
            <a:avLst/>
          </a:prstGeom>
        </p:spPr>
      </p:pic>
      <p:sp>
        <p:nvSpPr>
          <p:cNvPr id="15" name="文本框 14"/>
          <p:cNvSpPr txBox="1"/>
          <p:nvPr/>
        </p:nvSpPr>
        <p:spPr>
          <a:xfrm>
            <a:off x="654685" y="2072005"/>
            <a:ext cx="10882630" cy="46037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zh-CN" altLang="en-US" sz="2400" b="1" dirty="0" smtClean="0">
                <a:solidFill>
                  <a:schemeClr val="bg1"/>
                </a:solidFill>
                <a:latin typeface="黑体" panose="02010609060101010101" pitchFamily="49" charset="-122"/>
                <a:ea typeface="黑体" panose="02010609060101010101" pitchFamily="49" charset="-122"/>
              </a:rPr>
              <a:t>寻找规律：秦汉时期的农民起义有什么共同点？</a:t>
            </a:r>
            <a:endParaRPr lang="zh-CN" altLang="en-US" sz="2400" b="1" dirty="0" smtClean="0">
              <a:solidFill>
                <a:schemeClr val="bg1"/>
              </a:solidFill>
              <a:latin typeface="黑体" panose="02010609060101010101" pitchFamily="49" charset="-122"/>
              <a:ea typeface="黑体" panose="02010609060101010101" pitchFamily="49" charset="-122"/>
            </a:endParaRPr>
          </a:p>
        </p:txBody>
      </p:sp>
      <p:sp>
        <p:nvSpPr>
          <p:cNvPr id="9" name="文本框 8"/>
          <p:cNvSpPr txBox="1"/>
          <p:nvPr/>
        </p:nvSpPr>
        <p:spPr>
          <a:xfrm>
            <a:off x="741045" y="5692140"/>
            <a:ext cx="10882630" cy="46037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zh-CN" sz="2400" b="1" dirty="0" smtClean="0">
                <a:solidFill>
                  <a:srgbClr val="FFFF00"/>
                </a:solidFill>
                <a:latin typeface="黑体" panose="02010609060101010101" pitchFamily="49" charset="-122"/>
                <a:ea typeface="黑体" panose="02010609060101010101" pitchFamily="49" charset="-122"/>
              </a:rPr>
              <a:t>方法点睛：</a:t>
            </a:r>
            <a:r>
              <a:rPr lang="zh-CN" sz="2400" b="1" dirty="0" smtClean="0">
                <a:solidFill>
                  <a:schemeClr val="bg1"/>
                </a:solidFill>
                <a:latin typeface="黑体" panose="02010609060101010101" pitchFamily="49" charset="-122"/>
                <a:ea typeface="黑体" panose="02010609060101010101" pitchFamily="49" charset="-122"/>
              </a:rPr>
              <a:t>爆发时间、领导人物、结果、影响</a:t>
            </a:r>
            <a:endParaRPr lang="zh-CN" sz="2400" b="1" dirty="0" smtClean="0">
              <a:solidFill>
                <a:schemeClr val="bg1"/>
              </a:solidFill>
              <a:latin typeface="黑体" panose="02010609060101010101" pitchFamily="49" charset="-122"/>
              <a:ea typeface="黑体" panose="02010609060101010101" pitchFamily="49"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1000"/>
                            </p:stCondLst>
                            <p:childTnLst>
                              <p:par>
                                <p:cTn id="12" presetID="22" presetClass="entr" presetSubtype="4" fill="hold" nodeType="afterEffect">
                                  <p:stCondLst>
                                    <p:cond delay="0"/>
                                  </p:stCondLst>
                                  <p:childTnLst>
                                    <p:set>
                                      <p:cBhvr>
                                        <p:cTn id="13" dur="1000" fill="hold">
                                          <p:stCondLst>
                                            <p:cond delay="0"/>
                                          </p:stCondLst>
                                        </p:cTn>
                                        <p:tgtEl>
                                          <p:spTgt spid="13"/>
                                        </p:tgtEl>
                                        <p:attrNameLst>
                                          <p:attrName>style.visibility</p:attrName>
                                        </p:attrNameLst>
                                      </p:cBhvr>
                                      <p:to>
                                        <p:strVal val="visible"/>
                                      </p:to>
                                    </p:set>
                                    <p:animEffect transition="in" filter="wipe(down)">
                                      <p:cBhvr>
                                        <p:cTn id="14" dur="1000"/>
                                        <p:tgtEl>
                                          <p:spTgt spid="13"/>
                                        </p:tgtEl>
                                      </p:cBhvr>
                                    </p:animEffec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4544695" y="609600"/>
            <a:ext cx="3103245" cy="932815"/>
            <a:chOff x="6852" y="4681"/>
            <a:chExt cx="4887" cy="1469"/>
          </a:xfrm>
        </p:grpSpPr>
        <p:pic>
          <p:nvPicPr>
            <p:cNvPr id="3" name="图片 2"/>
            <p:cNvPicPr>
              <a:picLocks noChangeAspect="1"/>
            </p:cNvPicPr>
            <p:nvPr/>
          </p:nvPicPr>
          <p:blipFill>
            <a:blip r:embed="rId1"/>
            <a:srcRect t="3894" r="11022"/>
            <a:stretch>
              <a:fillRect/>
            </a:stretch>
          </p:blipFill>
          <p:spPr>
            <a:xfrm>
              <a:off x="6978" y="4808"/>
              <a:ext cx="4666" cy="1234"/>
            </a:xfrm>
            <a:prstGeom prst="rect">
              <a:avLst/>
            </a:prstGeom>
            <a:ln>
              <a:solidFill>
                <a:srgbClr val="FFFF00"/>
              </a:solidFill>
            </a:ln>
          </p:spPr>
        </p:pic>
        <p:sp>
          <p:nvSpPr>
            <p:cNvPr id="7" name="文本框 6"/>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人民群众</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11" name="矩形 10"/>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pic>
        <p:nvPicPr>
          <p:cNvPr id="15" name="图片 14"/>
          <p:cNvPicPr>
            <a:picLocks noChangeAspect="1"/>
          </p:cNvPicPr>
          <p:nvPr/>
        </p:nvPicPr>
        <p:blipFill>
          <a:blip r:embed="rId2"/>
          <a:stretch>
            <a:fillRect/>
          </a:stretch>
        </p:blipFill>
        <p:spPr>
          <a:xfrm>
            <a:off x="4797425" y="2310130"/>
            <a:ext cx="3021330" cy="2401570"/>
          </a:xfrm>
          <a:prstGeom prst="rect">
            <a:avLst/>
          </a:prstGeom>
        </p:spPr>
      </p:pic>
      <p:pic>
        <p:nvPicPr>
          <p:cNvPr id="22" name="图片 21"/>
          <p:cNvPicPr>
            <a:picLocks noChangeAspect="1"/>
          </p:cNvPicPr>
          <p:nvPr/>
        </p:nvPicPr>
        <p:blipFill>
          <a:blip r:embed="rId3"/>
          <a:stretch>
            <a:fillRect/>
          </a:stretch>
        </p:blipFill>
        <p:spPr>
          <a:xfrm>
            <a:off x="789305" y="2328545"/>
            <a:ext cx="3844925" cy="2383155"/>
          </a:xfrm>
          <a:prstGeom prst="rect">
            <a:avLst/>
          </a:prstGeom>
        </p:spPr>
      </p:pic>
      <p:pic>
        <p:nvPicPr>
          <p:cNvPr id="23" name="图片 22"/>
          <p:cNvPicPr>
            <a:picLocks noChangeAspect="1"/>
          </p:cNvPicPr>
          <p:nvPr/>
        </p:nvPicPr>
        <p:blipFill>
          <a:blip r:embed="rId4"/>
          <a:stretch>
            <a:fillRect/>
          </a:stretch>
        </p:blipFill>
        <p:spPr>
          <a:xfrm>
            <a:off x="7962265" y="2310130"/>
            <a:ext cx="3407410" cy="2401570"/>
          </a:xfrm>
          <a:prstGeom prst="rect">
            <a:avLst/>
          </a:prstGeom>
        </p:spPr>
      </p:pic>
      <p:sp>
        <p:nvSpPr>
          <p:cNvPr id="2" name="文本框 1"/>
          <p:cNvSpPr txBox="1"/>
          <p:nvPr/>
        </p:nvSpPr>
        <p:spPr>
          <a:xfrm>
            <a:off x="850265" y="4711700"/>
            <a:ext cx="10882630" cy="460375"/>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r>
              <a:rPr lang="en-US" altLang="zh-CN" sz="2400" b="1" dirty="0" smtClean="0">
                <a:solidFill>
                  <a:schemeClr val="bg1"/>
                </a:solidFill>
                <a:latin typeface="黑体" panose="02010609060101010101" pitchFamily="49" charset="-122"/>
                <a:ea typeface="黑体" panose="02010609060101010101" pitchFamily="49" charset="-122"/>
              </a:rPr>
              <a:t>   </a:t>
            </a:r>
            <a:r>
              <a:rPr lang="zh-CN" sz="2400" b="1" dirty="0" smtClean="0">
                <a:solidFill>
                  <a:schemeClr val="bg1"/>
                </a:solidFill>
                <a:latin typeface="黑体" panose="02010609060101010101" pitchFamily="49" charset="-122"/>
                <a:ea typeface="黑体" panose="02010609060101010101" pitchFamily="49" charset="-122"/>
              </a:rPr>
              <a:t>图</a:t>
            </a:r>
            <a:r>
              <a:rPr lang="en-US" altLang="zh-CN" sz="2400" b="1" dirty="0" smtClean="0">
                <a:solidFill>
                  <a:schemeClr val="bg1"/>
                </a:solidFill>
                <a:latin typeface="黑体" panose="02010609060101010101" pitchFamily="49" charset="-122"/>
                <a:ea typeface="黑体" panose="02010609060101010101" pitchFamily="49" charset="-122"/>
              </a:rPr>
              <a:t>1 </a:t>
            </a:r>
            <a:r>
              <a:rPr lang="zh-CN" altLang="en-US" sz="2400" b="1" dirty="0" smtClean="0">
                <a:solidFill>
                  <a:schemeClr val="bg1"/>
                </a:solidFill>
                <a:latin typeface="黑体" panose="02010609060101010101" pitchFamily="49" charset="-122"/>
                <a:ea typeface="黑体" panose="02010609060101010101" pitchFamily="49" charset="-122"/>
              </a:rPr>
              <a:t>秦长城示意图           图</a:t>
            </a:r>
            <a:r>
              <a:rPr lang="en-US" altLang="zh-CN" sz="2400" b="1" dirty="0" smtClean="0">
                <a:solidFill>
                  <a:schemeClr val="bg1"/>
                </a:solidFill>
                <a:latin typeface="黑体" panose="02010609060101010101" pitchFamily="49" charset="-122"/>
                <a:ea typeface="黑体" panose="02010609060101010101" pitchFamily="49" charset="-122"/>
              </a:rPr>
              <a:t>2 </a:t>
            </a:r>
            <a:r>
              <a:rPr lang="zh-CN" altLang="en-US" sz="2400" b="1" dirty="0" smtClean="0">
                <a:solidFill>
                  <a:schemeClr val="bg1"/>
                </a:solidFill>
                <a:latin typeface="黑体" panose="02010609060101010101" pitchFamily="49" charset="-122"/>
                <a:ea typeface="黑体" panose="02010609060101010101" pitchFamily="49" charset="-122"/>
              </a:rPr>
              <a:t>灵渠             图</a:t>
            </a:r>
            <a:r>
              <a:rPr lang="en-US" altLang="zh-CN" sz="2400" b="1" dirty="0" smtClean="0">
                <a:solidFill>
                  <a:schemeClr val="bg1"/>
                </a:solidFill>
                <a:latin typeface="黑体" panose="02010609060101010101" pitchFamily="49" charset="-122"/>
                <a:ea typeface="黑体" panose="02010609060101010101" pitchFamily="49" charset="-122"/>
              </a:rPr>
              <a:t>3 </a:t>
            </a:r>
            <a:r>
              <a:rPr lang="zh-CN" altLang="en-US" sz="2400" b="1" dirty="0" smtClean="0">
                <a:solidFill>
                  <a:schemeClr val="bg1"/>
                </a:solidFill>
                <a:latin typeface="黑体" panose="02010609060101010101" pitchFamily="49" charset="-122"/>
                <a:ea typeface="黑体" panose="02010609060101010101" pitchFamily="49" charset="-122"/>
              </a:rPr>
              <a:t>秦兵马俑</a:t>
            </a:r>
            <a:endParaRPr lang="zh-CN" altLang="en-US" sz="2400" b="1" dirty="0" smtClean="0">
              <a:solidFill>
                <a:schemeClr val="bg1"/>
              </a:solidFill>
              <a:latin typeface="黑体" panose="02010609060101010101" pitchFamily="49" charset="-122"/>
              <a:ea typeface="黑体" panose="02010609060101010101" pitchFamily="49" charset="-122"/>
            </a:endParaRPr>
          </a:p>
        </p:txBody>
      </p:sp>
      <p:sp>
        <p:nvSpPr>
          <p:cNvPr id="4" name="文本框 3"/>
          <p:cNvSpPr txBox="1"/>
          <p:nvPr/>
        </p:nvSpPr>
        <p:spPr>
          <a:xfrm>
            <a:off x="789305" y="1696085"/>
            <a:ext cx="6916420" cy="460375"/>
          </a:xfrm>
          <a:prstGeom prst="rect">
            <a:avLst/>
          </a:prstGeom>
          <a:noFill/>
        </p:spPr>
        <p:txBody>
          <a:bodyPr wrap="none" rtlCol="0" anchor="t">
            <a:spAutoFit/>
          </a:bodyPr>
          <a:p>
            <a:r>
              <a:rPr lang="zh-CN" altLang="en-US" sz="2400" b="1" dirty="0" smtClean="0">
                <a:solidFill>
                  <a:schemeClr val="bg1"/>
                </a:solidFill>
                <a:latin typeface="黑体" panose="02010609060101010101" pitchFamily="49" charset="-122"/>
                <a:ea typeface="黑体" panose="02010609060101010101" pitchFamily="49" charset="-122"/>
                <a:sym typeface="+mn-ea"/>
              </a:rPr>
              <a:t>问题：简述下列历史遗址遗迹所包含的历史价值。</a:t>
            </a:r>
            <a:endParaRPr lang="zh-CN" altLang="en-US" sz="2400" b="1" dirty="0" smtClean="0">
              <a:solidFill>
                <a:schemeClr val="bg1"/>
              </a:solidFill>
              <a:latin typeface="黑体" panose="02010609060101010101" pitchFamily="49" charset="-122"/>
              <a:ea typeface="黑体" panose="02010609060101010101" pitchFamily="49" charset="-122"/>
              <a:sym typeface="+mn-ea"/>
            </a:endParaRPr>
          </a:p>
        </p:txBody>
      </p:sp>
      <p:sp>
        <p:nvSpPr>
          <p:cNvPr id="9" name="文本框 8"/>
          <p:cNvSpPr txBox="1"/>
          <p:nvPr/>
        </p:nvSpPr>
        <p:spPr>
          <a:xfrm>
            <a:off x="789305" y="5278755"/>
            <a:ext cx="10882630" cy="902970"/>
          </a:xfrm>
          <a:prstGeom prst="rect">
            <a:avLst/>
          </a:prstGeom>
          <a:noFill/>
          <a:ln w="9525">
            <a:noFill/>
          </a:ln>
          <a:extLst>
            <a:ext uri="{909E8E84-426E-40DD-AFC4-6F175D3DCCD1}">
              <a14:hiddenFill xmlns:a14="http://schemas.microsoft.com/office/drawing/2010/main">
                <a:solidFill>
                  <a:schemeClr val="bg1">
                    <a:lumMod val="95000"/>
                  </a:schemeClr>
                </a:solidFill>
              </a14:hiddenFill>
            </a:ext>
          </a:extLst>
        </p:spPr>
        <p:txBody>
          <a:bodyPr wrap="square">
            <a:spAutoFit/>
          </a:bodyPr>
          <a:p>
            <a:pPr indent="0" algn="l">
              <a:lnSpc>
                <a:spcPct val="110000"/>
              </a:lnSpc>
            </a:pPr>
            <a:r>
              <a:rPr lang="zh-CN" sz="2400" b="1" dirty="0" smtClean="0">
                <a:solidFill>
                  <a:srgbClr val="FFFF00"/>
                </a:solidFill>
                <a:latin typeface="黑体" panose="02010609060101010101" pitchFamily="49" charset="-122"/>
                <a:ea typeface="黑体" panose="02010609060101010101" pitchFamily="49" charset="-122"/>
              </a:rPr>
              <a:t>答题妙招：</a:t>
            </a:r>
            <a:r>
              <a:rPr lang="zh-CN" sz="2400" b="1" dirty="0" smtClean="0">
                <a:solidFill>
                  <a:schemeClr val="bg1"/>
                </a:solidFill>
                <a:latin typeface="黑体" panose="02010609060101010101" pitchFamily="49" charset="-122"/>
                <a:ea typeface="黑体" panose="02010609060101010101" pitchFamily="49" charset="-122"/>
              </a:rPr>
              <a:t>产生时间、物质的（有形的）价值、精神的（无形的）价值；历史意义、现实意义；对中国和对世界等</a:t>
            </a:r>
            <a:endParaRPr lang="zh-CN" sz="2400" b="1" dirty="0" smtClean="0">
              <a:solidFill>
                <a:schemeClr val="bg1"/>
              </a:solidFill>
              <a:latin typeface="黑体" panose="02010609060101010101" pitchFamily="49" charset="-122"/>
              <a:ea typeface="黑体" panose="02010609060101010101" pitchFamily="49"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42" name="TextBox 48"/>
          <p:cNvSpPr txBox="1"/>
          <p:nvPr/>
        </p:nvSpPr>
        <p:spPr>
          <a:xfrm>
            <a:off x="731033" y="588927"/>
            <a:ext cx="7930450" cy="515620"/>
          </a:xfrm>
          <a:prstGeom prst="rect">
            <a:avLst/>
          </a:prstGeom>
          <a:noFill/>
          <a:ln w="9525">
            <a:noFill/>
          </a:ln>
        </p:spPr>
        <p:txBody>
          <a:bodyPr>
            <a:spAutoFit/>
          </a:bodyPr>
          <a:p>
            <a:r>
              <a:rPr lang="zh-CN" altLang="en-US" sz="2755" b="1">
                <a:solidFill>
                  <a:srgbClr val="FFFF00"/>
                </a:solidFill>
                <a:latin typeface="黑体" panose="02010609060101010101" pitchFamily="49" charset="-122"/>
                <a:ea typeface="黑体" panose="02010609060101010101" pitchFamily="49" charset="-122"/>
                <a:cs typeface="微软雅黑" panose="020B0503020204020204" charset="-122"/>
              </a:rPr>
              <a:t>三、史观指导</a:t>
            </a:r>
            <a:endParaRPr lang="zh-CN" altLang="en-US" sz="2755" b="1">
              <a:solidFill>
                <a:srgbClr val="FFFF00"/>
              </a:solidFill>
              <a:latin typeface="黑体" panose="02010609060101010101" pitchFamily="49" charset="-122"/>
              <a:ea typeface="黑体" panose="02010609060101010101" pitchFamily="49" charset="-122"/>
              <a:cs typeface="微软雅黑" panose="020B0503020204020204" charset="-122"/>
            </a:endParaRPr>
          </a:p>
        </p:txBody>
      </p:sp>
      <p:sp>
        <p:nvSpPr>
          <p:cNvPr id="46084" name="文本框 3"/>
          <p:cNvSpPr txBox="1"/>
          <p:nvPr/>
        </p:nvSpPr>
        <p:spPr>
          <a:xfrm>
            <a:off x="1241425" y="1104265"/>
            <a:ext cx="9709150" cy="460375"/>
          </a:xfrm>
          <a:prstGeom prst="rect">
            <a:avLst/>
          </a:prstGeom>
          <a:noFill/>
          <a:ln w="9525">
            <a:noFill/>
          </a:ln>
          <a:extLst>
            <a:ext uri="{909E8E84-426E-40DD-AFC4-6F175D3DCCD1}">
              <a14:hiddenFill xmlns:a14="http://schemas.microsoft.com/office/drawing/2010/main">
                <a:solidFill>
                  <a:srgbClr val="F2F2F2"/>
                </a:solidFill>
              </a14:hiddenFill>
            </a:ext>
          </a:extLst>
        </p:spPr>
        <p:txBody>
          <a:bodyPr wrap="square">
            <a:spAutoFit/>
          </a:bodyPr>
          <a:p>
            <a:pPr algn="just" fontAlgn="auto">
              <a:lnSpc>
                <a:spcPct val="100000"/>
              </a:lnSpc>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问题：从历史坐标尺的不同维度列举秦汉时期的文明成就。</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 name="文本框 3"/>
          <p:cNvSpPr txBox="1"/>
          <p:nvPr/>
        </p:nvSpPr>
        <p:spPr>
          <a:xfrm>
            <a:off x="811213" y="5330190"/>
            <a:ext cx="10569575" cy="829945"/>
          </a:xfrm>
          <a:prstGeom prst="rect">
            <a:avLst/>
          </a:prstGeom>
          <a:noFill/>
          <a:ln w="9525">
            <a:noFill/>
          </a:ln>
          <a:extLst>
            <a:ext uri="{909E8E84-426E-40DD-AFC4-6F175D3DCCD1}">
              <a14:hiddenFill xmlns:a14="http://schemas.microsoft.com/office/drawing/2010/main">
                <a:solidFill>
                  <a:srgbClr val="F2F2F2"/>
                </a:solidFill>
              </a14:hiddenFill>
            </a:ext>
          </a:extLst>
        </p:spPr>
        <p:txBody>
          <a:bodyPr wrap="square">
            <a:spAutoFit/>
          </a:bodyPr>
          <a:p>
            <a:pPr algn="just" fontAlgn="auto">
              <a:lnSpc>
                <a:spcPct val="100000"/>
              </a:lnSpc>
            </a:pPr>
            <a:r>
              <a:rPr lang="zh-CN" altLang="en-US"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学史心得：</a:t>
            </a:r>
            <a:endParaRPr lang="zh-CN" altLang="en-US"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endParaRPr>
          </a:p>
          <a:p>
            <a:pPr algn="just" fontAlgn="auto">
              <a:lnSpc>
                <a:spcPct val="100000"/>
              </a:lnSpc>
            </a:pPr>
            <a:r>
              <a:rPr lang="zh-CN" altLang="en-US"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推动人类社会进步的根本原因是生产力的发展；文明具有多元性和多样性。</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2" name="图片 1"/>
          <p:cNvPicPr>
            <a:picLocks noChangeAspect="1"/>
          </p:cNvPicPr>
          <p:nvPr>
            <p:custDataLst>
              <p:tags r:id="rId1"/>
            </p:custDataLst>
          </p:nvPr>
        </p:nvPicPr>
        <p:blipFill>
          <a:blip r:embed="rId2"/>
          <a:stretch>
            <a:fillRect/>
          </a:stretch>
        </p:blipFill>
        <p:spPr>
          <a:xfrm>
            <a:off x="2692400" y="1644015"/>
            <a:ext cx="7137400" cy="3743325"/>
          </a:xfrm>
          <a:prstGeom prst="rect">
            <a:avLst/>
          </a:prstGeom>
        </p:spPr>
      </p:pic>
    </p:spTree>
    <p:custDataLst>
      <p:tags r:id="rId3"/>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5782" name="图片 12"/>
          <p:cNvPicPr>
            <a:picLocks noChangeAspect="1"/>
          </p:cNvPicPr>
          <p:nvPr/>
        </p:nvPicPr>
        <p:blipFill>
          <a:blip r:embed="rId1"/>
          <a:stretch>
            <a:fillRect/>
          </a:stretch>
        </p:blipFill>
        <p:spPr>
          <a:xfrm>
            <a:off x="380048" y="1662748"/>
            <a:ext cx="11431587" cy="2090737"/>
          </a:xfrm>
          <a:prstGeom prst="rect">
            <a:avLst/>
          </a:prstGeom>
          <a:noFill/>
          <a:ln w="9525">
            <a:noFill/>
          </a:ln>
        </p:spPr>
      </p:pic>
      <p:sp>
        <p:nvSpPr>
          <p:cNvPr id="16" name="矩形 15"/>
          <p:cNvSpPr/>
          <p:nvPr/>
        </p:nvSpPr>
        <p:spPr>
          <a:xfrm>
            <a:off x="2142173" y="2019935"/>
            <a:ext cx="2838450" cy="1404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17" name="矩形 16"/>
          <p:cNvSpPr/>
          <p:nvPr/>
        </p:nvSpPr>
        <p:spPr>
          <a:xfrm>
            <a:off x="6056948" y="2037398"/>
            <a:ext cx="1076325" cy="1404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18" name="矩形 17"/>
          <p:cNvSpPr/>
          <p:nvPr/>
        </p:nvSpPr>
        <p:spPr>
          <a:xfrm>
            <a:off x="7374573" y="2037398"/>
            <a:ext cx="152400" cy="1404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19" name="矩形 18"/>
          <p:cNvSpPr/>
          <p:nvPr/>
        </p:nvSpPr>
        <p:spPr>
          <a:xfrm>
            <a:off x="8288973" y="2037398"/>
            <a:ext cx="839788" cy="13874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20" name="矩形 19"/>
          <p:cNvSpPr/>
          <p:nvPr/>
        </p:nvSpPr>
        <p:spPr>
          <a:xfrm>
            <a:off x="10205085" y="2037398"/>
            <a:ext cx="1530350" cy="14049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等线" panose="02010600030101010101" charset="-122"/>
              <a:ea typeface="等线" panose="02010600030101010101" charset="-122"/>
              <a:cs typeface="+mn-cs"/>
            </a:endParaRPr>
          </a:p>
        </p:txBody>
      </p:sp>
      <p:sp>
        <p:nvSpPr>
          <p:cNvPr id="11" name="矩形 10"/>
          <p:cNvSpPr/>
          <p:nvPr/>
        </p:nvSpPr>
        <p:spPr>
          <a:xfrm>
            <a:off x="1399223" y="4293870"/>
            <a:ext cx="10287000" cy="1106805"/>
          </a:xfrm>
          <a:prstGeom prst="rect">
            <a:avLst/>
          </a:prstGeom>
        </p:spPr>
        <p:txBody>
          <a:bodyPr wrap="none">
            <a:spAutoFit/>
          </a:bodyPr>
          <a:p>
            <a:pPr marL="0" marR="0" lvl="0" indent="0" algn="l" defTabSz="914400" rtl="0" eaLnBrk="1" fontAlgn="auto" latinLnBrk="0" hangingPunct="1">
              <a:lnSpc>
                <a:spcPct val="150000"/>
              </a:lnSpc>
              <a:spcBef>
                <a:spcPts val="0"/>
              </a:spcBef>
              <a:spcAft>
                <a:spcPts val="0"/>
              </a:spcAft>
              <a:buClrTx/>
              <a:buSzTx/>
              <a:buFontTx/>
              <a:buNone/>
              <a:defRPr/>
            </a:pPr>
            <a:r>
              <a:rPr lang="zh-CN" altLang="en-US" sz="4400" b="1" noProof="0" dirty="0">
                <a:ln>
                  <a:noFill/>
                </a:ln>
                <a:solidFill>
                  <a:schemeClr val="bg1"/>
                </a:solidFill>
                <a:effectLst/>
                <a:uLnTx/>
                <a:uFillTx/>
                <a:latin typeface="黑体" panose="02010609060101010101" pitchFamily="49" charset="-122"/>
                <a:ea typeface="黑体" panose="02010609060101010101" pitchFamily="49" charset="-122"/>
                <a:sym typeface="+mn-ea"/>
              </a:rPr>
              <a:t>多元一体格局铸牢中华民族共同体意识</a:t>
            </a:r>
            <a:r>
              <a:rPr kumimoji="0" lang="zh-CN" altLang="en-US" sz="44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cs"/>
              </a:rPr>
              <a:t>！</a:t>
            </a:r>
            <a:endParaRPr kumimoji="0" lang="zh-CN" altLang="en-US" sz="4400" b="1" i="0" u="none" strike="noStrike" kern="1200" cap="none" spc="0" normalizeH="0" baseline="0" noProof="0" dirty="0">
              <a:ln>
                <a:noFill/>
              </a:ln>
              <a:solidFill>
                <a:schemeClr val="bg1"/>
              </a:solidFill>
              <a:effectLst/>
              <a:uLnTx/>
              <a:uFillTx/>
              <a:latin typeface="黑体" panose="02010609060101010101" pitchFamily="49" charset="-122"/>
              <a:ea typeface="黑体" panose="02010609060101010101" pitchFamily="49" charset="-122"/>
              <a:cs typeface="+mn-cs"/>
            </a:endParaRPr>
          </a:p>
        </p:txBody>
      </p:sp>
      <p:sp>
        <p:nvSpPr>
          <p:cNvPr id="2" name="文本框 1"/>
          <p:cNvSpPr txBox="1"/>
          <p:nvPr/>
        </p:nvSpPr>
        <p:spPr>
          <a:xfrm>
            <a:off x="916305" y="1023620"/>
            <a:ext cx="8140700" cy="460375"/>
          </a:xfrm>
          <a:prstGeom prst="rect">
            <a:avLst/>
          </a:prstGeom>
          <a:noFill/>
        </p:spPr>
        <p:txBody>
          <a:bodyPr wrap="none" rtlCol="0" anchor="t">
            <a:spAutoFit/>
          </a:bodyPr>
          <a:p>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问题：根据下面的年代尺，概括中国古代历史发展的趋势。</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Horizont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18" grpId="0" bldLvl="0" animBg="1"/>
      <p:bldP spid="19" grpId="0" bldLvl="0" animBg="1"/>
      <p:bldP spid="20" grpId="0" bldLvl="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9"/>
          <p:cNvGrpSpPr>
            <a:grpSpLocks noChangeAspect="1"/>
          </p:cNvGrpSpPr>
          <p:nvPr/>
        </p:nvGrpSpPr>
        <p:grpSpPr bwMode="auto">
          <a:xfrm rot="0">
            <a:off x="2311065" y="1055957"/>
            <a:ext cx="7569871" cy="201245"/>
            <a:chOff x="1927" y="2201"/>
            <a:chExt cx="4019" cy="107"/>
          </a:xfrm>
        </p:grpSpPr>
        <p:sp>
          <p:nvSpPr>
            <p:cNvPr id="3"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69" tIns="45684" rIns="91369" bIns="45684" numCol="1" anchor="t" anchorCtr="0" compatLnSpc="1"/>
            <a:p>
              <a:endParaRPr lang="zh-CN" altLang="en-US"/>
            </a:p>
          </p:txBody>
        </p:sp>
        <p:sp>
          <p:nvSpPr>
            <p:cNvPr id="4"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69" tIns="45684" rIns="91369" bIns="45684" numCol="1" anchor="t" anchorCtr="0" compatLnSpc="1"/>
            <a:p>
              <a:endParaRPr lang="zh-CN" altLang="en-US"/>
            </a:p>
          </p:txBody>
        </p:sp>
        <p:sp>
          <p:nvSpPr>
            <p:cNvPr id="5"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69" tIns="45684" rIns="91369" bIns="45684" numCol="1" anchor="t" anchorCtr="0" compatLnSpc="1"/>
            <a:p>
              <a:endParaRPr lang="zh-CN" altLang="en-US">
                <a:solidFill>
                  <a:schemeClr val="tx1"/>
                </a:solidFill>
              </a:endParaRPr>
            </a:p>
          </p:txBody>
        </p:sp>
      </p:grpSp>
      <p:sp>
        <p:nvSpPr>
          <p:cNvPr id="11" name="文本框 10"/>
          <p:cNvSpPr txBox="1"/>
          <p:nvPr/>
        </p:nvSpPr>
        <p:spPr>
          <a:xfrm>
            <a:off x="4747593" y="541098"/>
            <a:ext cx="2696814" cy="645160"/>
          </a:xfrm>
          <a:prstGeom prst="rect">
            <a:avLst/>
          </a:prstGeom>
          <a:noFill/>
        </p:spPr>
        <p:txBody>
          <a:bodyPr wrap="square" rtlCol="0">
            <a:spAutoFit/>
          </a:bodyPr>
          <a:p>
            <a:pPr algn="dist"/>
            <a:r>
              <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rPr>
              <a:t>中考解读</a:t>
            </a:r>
            <a:endPar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endParaRPr>
          </a:p>
        </p:txBody>
      </p:sp>
      <p:graphicFrame>
        <p:nvGraphicFramePr>
          <p:cNvPr id="10" name="表格 9"/>
          <p:cNvGraphicFramePr/>
          <p:nvPr>
            <p:custDataLst>
              <p:tags r:id="rId1"/>
            </p:custDataLst>
          </p:nvPr>
        </p:nvGraphicFramePr>
        <p:xfrm>
          <a:off x="991860" y="1942198"/>
          <a:ext cx="10208260" cy="4149725"/>
        </p:xfrm>
        <a:graphic>
          <a:graphicData uri="http://schemas.openxmlformats.org/drawingml/2006/table">
            <a:tbl>
              <a:tblPr firstRow="1" bandRow="1">
                <a:tableStyleId>{5C22544A-7EE6-4342-B048-85BDC9FD1C3A}</a:tableStyleId>
              </a:tblPr>
              <a:tblGrid>
                <a:gridCol w="1080770"/>
                <a:gridCol w="2413635"/>
                <a:gridCol w="3320415"/>
                <a:gridCol w="3393440"/>
              </a:tblGrid>
              <a:tr h="563880">
                <a:tc>
                  <a:txBody>
                    <a:bodyPr/>
                    <a:p>
                      <a:pPr indent="0" algn="ctr">
                        <a:buNone/>
                      </a:pPr>
                      <a:endParaRPr lang="zh-CN" altLang="en-US" sz="2000" b="1" dirty="0">
                        <a:solidFill>
                          <a:schemeClr val="bg1"/>
                        </a:solidFill>
                        <a:latin typeface="黑体" panose="02010609060101010101" pitchFamily="49" charset="-122"/>
                        <a:ea typeface="黑体" panose="02010609060101010101" pitchFamily="49" charset="-122"/>
                        <a:cs typeface="微软雅黑" panose="020B0503020204020204" charset="-122"/>
                      </a:endParaRPr>
                    </a:p>
                  </a:txBody>
                  <a:tcPr marL="0" marR="0" marT="0" marB="0" anchor="ctr">
                    <a:noFill/>
                  </a:tcPr>
                </a:tc>
                <a:tc>
                  <a:txBody>
                    <a:bodyPr/>
                    <a:p>
                      <a:pPr indent="0" algn="ctr">
                        <a:buNone/>
                      </a:pPr>
                      <a:r>
                        <a:rPr lang="en-US" altLang="zh-CN" sz="2000" b="1" dirty="0">
                          <a:solidFill>
                            <a:schemeClr val="bg1"/>
                          </a:solidFill>
                          <a:latin typeface="黑体" panose="02010609060101010101" pitchFamily="49" charset="-122"/>
                          <a:ea typeface="黑体" panose="02010609060101010101" pitchFamily="49" charset="-122"/>
                          <a:cs typeface="黑体" panose="02010609060101010101" pitchFamily="49" charset="-122"/>
                        </a:rPr>
                        <a:t>2018</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rPr>
                        <a:t>年常州中考</a:t>
                      </a:r>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endParaRPr>
                    </a:p>
                  </a:txBody>
                  <a:tcPr marL="0" marR="0" marT="0" marB="0" anchor="ctr">
                    <a:noFill/>
                  </a:tcPr>
                </a:tc>
                <a:tc>
                  <a:txBody>
                    <a:bodyPr/>
                    <a:p>
                      <a:pPr indent="0" algn="ctr">
                        <a:buNone/>
                      </a:pPr>
                      <a:r>
                        <a:rPr lang="en-US" altLang="zh-CN" sz="2000" b="1" dirty="0">
                          <a:solidFill>
                            <a:schemeClr val="bg1"/>
                          </a:solidFill>
                          <a:latin typeface="黑体" panose="02010609060101010101" pitchFamily="49" charset="-122"/>
                          <a:ea typeface="黑体" panose="02010609060101010101" pitchFamily="49" charset="-122"/>
                          <a:cs typeface="黑体" panose="02010609060101010101" pitchFamily="49" charset="-122"/>
                        </a:rPr>
                        <a:t>2019</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rPr>
                        <a:t>年</a:t>
                      </a:r>
                      <a:r>
                        <a:rPr lang="zh-CN" altLang="en-US" sz="20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常州</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rPr>
                        <a:t>中考</a:t>
                      </a:r>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endParaRPr>
                    </a:p>
                  </a:txBody>
                  <a:tcPr marL="0" marR="0" marT="0" marB="0" anchor="ctr">
                    <a:noFill/>
                  </a:tcPr>
                </a:tc>
                <a:tc>
                  <a:txBody>
                    <a:bodyPr/>
                    <a:p>
                      <a:pPr indent="0" algn="ctr">
                        <a:buNone/>
                      </a:pPr>
                      <a:r>
                        <a:rPr lang="en-US" altLang="zh-CN" sz="2000" b="1" dirty="0">
                          <a:solidFill>
                            <a:schemeClr val="bg1"/>
                          </a:solidFill>
                          <a:latin typeface="黑体" panose="02010609060101010101" pitchFamily="49" charset="-122"/>
                          <a:ea typeface="黑体" panose="02010609060101010101" pitchFamily="49" charset="-122"/>
                          <a:cs typeface="黑体" panose="02010609060101010101" pitchFamily="49" charset="-122"/>
                        </a:rPr>
                        <a:t>2020</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rPr>
                        <a:t>年</a:t>
                      </a:r>
                      <a:r>
                        <a:rPr lang="zh-CN" altLang="en-US" sz="200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常州</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rPr>
                        <a:t>中考</a:t>
                      </a:r>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endParaRPr>
                    </a:p>
                  </a:txBody>
                  <a:tcPr marL="0" marR="0" marT="0" marB="0" anchor="ctr">
                    <a:noFill/>
                  </a:tcPr>
                </a:tc>
              </a:tr>
              <a:tr h="470535">
                <a:tc>
                  <a:txBody>
                    <a:bodyPr/>
                    <a:p>
                      <a:pPr indent="0" algn="ctr">
                        <a:buNone/>
                      </a:pPr>
                      <a:r>
                        <a:rPr lang="zh-CN" altLang="en-US" sz="2000" b="1" dirty="0">
                          <a:solidFill>
                            <a:schemeClr val="bg1"/>
                          </a:solidFill>
                          <a:latin typeface="黑体" panose="02010609060101010101" pitchFamily="49" charset="-122"/>
                          <a:ea typeface="黑体" panose="02010609060101010101" pitchFamily="49" charset="-122"/>
                        </a:rPr>
                        <a:t>题型</a:t>
                      </a:r>
                      <a:endParaRPr lang="zh-CN" altLang="en-US" sz="2000" b="1" dirty="0">
                        <a:solidFill>
                          <a:schemeClr val="bg1"/>
                        </a:solidFill>
                        <a:latin typeface="黑体" panose="02010609060101010101" pitchFamily="49" charset="-122"/>
                        <a:ea typeface="黑体" panose="02010609060101010101" pitchFamily="49" charset="-122"/>
                        <a:cs typeface="微软雅黑" panose="020B0503020204020204" charset="-122"/>
                      </a:endParaRPr>
                    </a:p>
                  </a:txBody>
                  <a:tcPr marL="0" marR="0" marT="0" marB="0" anchor="ctr">
                    <a:noFill/>
                  </a:tcPr>
                </a:tc>
                <a:tc>
                  <a:txBody>
                    <a:bodyPr/>
                    <a:p>
                      <a:pPr>
                        <a:buNone/>
                      </a:pPr>
                      <a:r>
                        <a:rPr lang="zh-CN" altLang="en-US" sz="2000" b="1">
                          <a:solidFill>
                            <a:schemeClr val="bg1"/>
                          </a:solidFill>
                          <a:latin typeface="黑体" panose="02010609060101010101" pitchFamily="49" charset="-122"/>
                          <a:ea typeface="黑体" panose="02010609060101010101" pitchFamily="49" charset="-122"/>
                          <a:sym typeface="+mn-ea"/>
                        </a:rPr>
                        <a:t>材料题</a:t>
                      </a:r>
                      <a:endParaRPr lang="zh-CN" altLang="en-US" sz="2000" b="1">
                        <a:solidFill>
                          <a:schemeClr val="bg1"/>
                        </a:solidFill>
                        <a:latin typeface="黑体" panose="02010609060101010101" pitchFamily="49" charset="-122"/>
                        <a:ea typeface="黑体" panose="02010609060101010101" pitchFamily="49" charset="-122"/>
                        <a:sym typeface="+mn-ea"/>
                      </a:endParaRPr>
                    </a:p>
                  </a:txBody>
                  <a:tcPr marL="91417" marR="91417" marT="45708" marB="45708" anchor="ctr" anchorCtr="1">
                    <a:noFill/>
                  </a:tcPr>
                </a:tc>
                <a:tc>
                  <a:txBody>
                    <a:bodyPr/>
                    <a:p>
                      <a:pPr>
                        <a:buNone/>
                      </a:pPr>
                      <a:r>
                        <a:rPr lang="zh-CN" altLang="en-US" sz="2000" b="1">
                          <a:solidFill>
                            <a:schemeClr val="bg1"/>
                          </a:solidFill>
                          <a:latin typeface="黑体" panose="02010609060101010101" pitchFamily="49" charset="-122"/>
                          <a:ea typeface="黑体" panose="02010609060101010101" pitchFamily="49" charset="-122"/>
                          <a:sym typeface="+mn-ea"/>
                        </a:rPr>
                        <a:t>材料题</a:t>
                      </a:r>
                      <a:endParaRPr lang="zh-CN" altLang="en-US" sz="2000" b="1">
                        <a:solidFill>
                          <a:schemeClr val="bg1"/>
                        </a:solidFill>
                        <a:latin typeface="黑体" panose="02010609060101010101" pitchFamily="49" charset="-122"/>
                        <a:ea typeface="黑体" panose="02010609060101010101" pitchFamily="49" charset="-122"/>
                        <a:sym typeface="+mn-ea"/>
                      </a:endParaRPr>
                    </a:p>
                  </a:txBody>
                  <a:tcPr marL="91417" marR="91417" marT="45708" marB="45708" anchor="ctr" anchorCtr="1">
                    <a:noFill/>
                  </a:tcPr>
                </a:tc>
                <a:tc>
                  <a:txBody>
                    <a:bodyPr/>
                    <a:p>
                      <a:pPr>
                        <a:buNone/>
                      </a:pPr>
                      <a:r>
                        <a:rPr lang="zh-CN" altLang="en-US" sz="2000" b="1">
                          <a:solidFill>
                            <a:schemeClr val="bg1"/>
                          </a:solidFill>
                          <a:latin typeface="黑体" panose="02010609060101010101" pitchFamily="49" charset="-122"/>
                          <a:ea typeface="黑体" panose="02010609060101010101" pitchFamily="49" charset="-122"/>
                          <a:sym typeface="+mn-ea"/>
                        </a:rPr>
                        <a:t>选择题、材料题</a:t>
                      </a:r>
                      <a:endParaRPr lang="zh-CN" altLang="en-US" sz="2000" b="1">
                        <a:solidFill>
                          <a:schemeClr val="bg1"/>
                        </a:solidFill>
                        <a:latin typeface="黑体" panose="02010609060101010101" pitchFamily="49" charset="-122"/>
                        <a:ea typeface="黑体" panose="02010609060101010101" pitchFamily="49" charset="-122"/>
                        <a:sym typeface="+mn-ea"/>
                      </a:endParaRPr>
                    </a:p>
                  </a:txBody>
                  <a:tcPr marL="91417" marR="91417" marT="45708" marB="45708" anchor="ctr" anchorCtr="1">
                    <a:noFill/>
                  </a:tcPr>
                </a:tc>
              </a:tr>
              <a:tr h="471170">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schemeClr val="bg1"/>
                          </a:solidFill>
                          <a:latin typeface="黑体" panose="02010609060101010101" pitchFamily="49" charset="-122"/>
                          <a:ea typeface="黑体" panose="02010609060101010101" pitchFamily="49" charset="-122"/>
                        </a:rPr>
                        <a:t>分值</a:t>
                      </a:r>
                      <a:endParaRPr lang="zh-CN" altLang="en-US" sz="2000" b="1" dirty="0">
                        <a:solidFill>
                          <a:schemeClr val="bg1"/>
                        </a:solidFill>
                        <a:latin typeface="黑体" panose="02010609060101010101" pitchFamily="49" charset="-122"/>
                        <a:ea typeface="黑体" panose="02010609060101010101" pitchFamily="49" charset="-122"/>
                        <a:cs typeface="微软雅黑" panose="020B0503020204020204" charset="-122"/>
                      </a:endParaRPr>
                    </a:p>
                  </a:txBody>
                  <a:tcPr marL="0" marR="0" marT="0" marB="0" anchor="ctr" anchorCtr="1">
                    <a:noFill/>
                  </a:tcPr>
                </a:tc>
                <a:tc>
                  <a:txBody>
                    <a:bodyPr/>
                    <a:p>
                      <a:pPr>
                        <a:buNone/>
                      </a:pPr>
                      <a:r>
                        <a:rPr lang="en-US" altLang="zh-CN" sz="2000" b="1">
                          <a:solidFill>
                            <a:schemeClr val="bg1"/>
                          </a:solidFill>
                          <a:latin typeface="黑体" panose="02010609060101010101" pitchFamily="49" charset="-122"/>
                          <a:ea typeface="黑体" panose="02010609060101010101" pitchFamily="49" charset="-122"/>
                        </a:rPr>
                        <a:t>3</a:t>
                      </a:r>
                      <a:endParaRPr lang="en-US" altLang="zh-CN" sz="2000" b="1">
                        <a:solidFill>
                          <a:schemeClr val="bg1"/>
                        </a:solidFill>
                        <a:latin typeface="黑体" panose="02010609060101010101" pitchFamily="49" charset="-122"/>
                        <a:ea typeface="黑体" panose="02010609060101010101" pitchFamily="49" charset="-122"/>
                      </a:endParaRPr>
                    </a:p>
                  </a:txBody>
                  <a:tcPr marL="91417" marR="91417" marT="45708" marB="45708" anchor="ctr" anchorCtr="1">
                    <a:noFill/>
                  </a:tcPr>
                </a:tc>
                <a:tc>
                  <a:txBody>
                    <a:bodyPr/>
                    <a:p>
                      <a:pPr algn="l">
                        <a:buClrTx/>
                        <a:buSzTx/>
                        <a:buFontTx/>
                        <a:buNone/>
                      </a:pPr>
                      <a:r>
                        <a:rPr lang="en-US" altLang="zh-CN" sz="2000" b="1">
                          <a:solidFill>
                            <a:schemeClr val="bg1"/>
                          </a:solidFill>
                          <a:latin typeface="黑体" panose="02010609060101010101" pitchFamily="49" charset="-122"/>
                          <a:ea typeface="黑体" panose="02010609060101010101" pitchFamily="49" charset="-122"/>
                        </a:rPr>
                        <a:t>2</a:t>
                      </a:r>
                      <a:endParaRPr lang="en-US" altLang="zh-CN" sz="2000" b="1">
                        <a:solidFill>
                          <a:schemeClr val="bg1"/>
                        </a:solidFill>
                        <a:latin typeface="黑体" panose="02010609060101010101" pitchFamily="49" charset="-122"/>
                        <a:ea typeface="黑体" panose="02010609060101010101" pitchFamily="49" charset="-122"/>
                      </a:endParaRPr>
                    </a:p>
                  </a:txBody>
                  <a:tcPr marL="91417" marR="91417" marT="45708" marB="45708" anchor="ctr" anchorCtr="1">
                    <a:noFill/>
                  </a:tcPr>
                </a:tc>
                <a:tc>
                  <a:txBody>
                    <a:bodyPr/>
                    <a:p>
                      <a:pPr>
                        <a:buNone/>
                      </a:pPr>
                      <a:r>
                        <a:rPr lang="en-US" altLang="zh-CN" sz="2000" b="1">
                          <a:solidFill>
                            <a:schemeClr val="bg1"/>
                          </a:solidFill>
                          <a:latin typeface="黑体" panose="02010609060101010101" pitchFamily="49" charset="-122"/>
                          <a:ea typeface="黑体" panose="02010609060101010101" pitchFamily="49" charset="-122"/>
                        </a:rPr>
                        <a:t>4.5</a:t>
                      </a:r>
                      <a:endParaRPr lang="en-US" altLang="zh-CN" sz="2000" b="1">
                        <a:solidFill>
                          <a:schemeClr val="bg1"/>
                        </a:solidFill>
                        <a:latin typeface="黑体" panose="02010609060101010101" pitchFamily="49" charset="-122"/>
                        <a:ea typeface="黑体" panose="02010609060101010101" pitchFamily="49" charset="-122"/>
                      </a:endParaRPr>
                    </a:p>
                  </a:txBody>
                  <a:tcPr marL="91417" marR="91417" marT="45708" marB="45708" anchor="ctr" anchorCtr="1">
                    <a:noFill/>
                  </a:tcPr>
                </a:tc>
              </a:tr>
              <a:tr h="1557655">
                <a:tc>
                  <a:txBody>
                    <a:bodyPr/>
                    <a:p>
                      <a:pPr algn="ctr">
                        <a:buClrTx/>
                        <a:buSzTx/>
                        <a:buFontTx/>
                        <a:buNone/>
                      </a:pPr>
                      <a:r>
                        <a:rPr lang="zh-CN" altLang="en-US" sz="2000" b="1" dirty="0">
                          <a:solidFill>
                            <a:schemeClr val="bg1"/>
                          </a:solidFill>
                          <a:latin typeface="黑体" panose="02010609060101010101" pitchFamily="49" charset="-122"/>
                          <a:ea typeface="黑体" panose="02010609060101010101" pitchFamily="49" charset="-122"/>
                          <a:sym typeface="+mn-ea"/>
                        </a:rPr>
                        <a:t>内容</a:t>
                      </a:r>
                      <a:endParaRPr lang="zh-CN" altLang="en-US" sz="2000" b="1" kern="1200" dirty="0">
                        <a:solidFill>
                          <a:schemeClr val="bg1"/>
                        </a:solidFill>
                        <a:latin typeface="黑体" panose="02010609060101010101" pitchFamily="49" charset="-122"/>
                        <a:ea typeface="黑体" panose="02010609060101010101" pitchFamily="49" charset="-122"/>
                        <a:cs typeface="+mn-cs"/>
                        <a:sym typeface="+mn-ea"/>
                      </a:endParaRPr>
                    </a:p>
                  </a:txBody>
                  <a:tcPr marL="0" marR="0" marT="0" marB="0" anchor="ctr" anchorCtr="1">
                    <a:noFill/>
                  </a:tcPr>
                </a:tc>
                <a:tc>
                  <a:txBody>
                    <a:bodyPr/>
                    <a:p>
                      <a:pPr>
                        <a:buNone/>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秦始皇（</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分）</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buNone/>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秦统一及影响（</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分）</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91417" marR="91417" marT="45708" marB="45708" anchor="ctr" anchorCtr="1">
                    <a:noFill/>
                  </a:tcPr>
                </a:tc>
                <a:tc>
                  <a:txBody>
                    <a:bodyPr/>
                    <a:p>
                      <a:pPr>
                        <a:buNone/>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rPr>
                        <a:t>汉武帝时代表人物及成果（</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rPr>
                        <a:t>2</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rPr>
                        <a:t>分）</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endParaRPr>
                    </a:p>
                  </a:txBody>
                  <a:tcPr marL="91417" marR="91417" marT="45708" marB="45708" anchor="ctr" anchorCtr="1">
                    <a:noFill/>
                  </a:tcPr>
                </a:tc>
                <a:tc>
                  <a:txBody>
                    <a:bodyPr/>
                    <a:p>
                      <a:pPr marL="0" marR="0" lvl="0" indent="0" algn="l" defTabSz="914400" rtl="0" eaLnBrk="1" fontAlgn="base" latinLnBrk="0" hangingPunct="1">
                        <a:lnSpc>
                          <a:spcPct val="100000"/>
                        </a:lnSpc>
                        <a:spcBef>
                          <a:spcPct val="0"/>
                        </a:spcBef>
                        <a:spcAft>
                          <a:spcPct val="0"/>
                        </a:spcAft>
                        <a:buClrTx/>
                        <a:buSzTx/>
                        <a:buFontTx/>
                        <a:buNone/>
                        <a:defRPr/>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御史大夫（</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1.5</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分）</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皇帝（</a:t>
                      </a:r>
                      <a:r>
                        <a:rPr lang="en-US" altLang="zh-CN"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分）</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r>
                        <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郡县制（2分)</a:t>
                      </a: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marL="0" marR="0" lvl="0" indent="0" algn="l" defTabSz="914400" rtl="0" eaLnBrk="1" fontAlgn="base" latinLnBrk="0" hangingPunct="1">
                        <a:lnSpc>
                          <a:spcPct val="100000"/>
                        </a:lnSpc>
                        <a:spcBef>
                          <a:spcPct val="0"/>
                        </a:spcBef>
                        <a:spcAft>
                          <a:spcPct val="0"/>
                        </a:spcAft>
                        <a:buClrTx/>
                        <a:buSzTx/>
                        <a:buFontTx/>
                        <a:buNone/>
                        <a:defRPr/>
                      </a:pPr>
                      <a:endParaRPr lang="zh-CN" altLang="en-US" sz="2000" b="1">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91417" marR="91417" marT="45708" marB="45708" anchor="ctr" anchorCtr="1">
                    <a:noFill/>
                  </a:tcPr>
                </a:tc>
              </a:tr>
              <a:tr h="1086485">
                <a:tc>
                  <a:txBody>
                    <a:bodyPr/>
                    <a:p>
                      <a:pPr algn="ctr">
                        <a:buClrTx/>
                        <a:buSzTx/>
                        <a:buFontTx/>
                        <a:buNone/>
                      </a:pPr>
                      <a:r>
                        <a:rPr lang="zh-CN" altLang="en-US" sz="2000" b="1" dirty="0">
                          <a:solidFill>
                            <a:schemeClr val="bg1"/>
                          </a:solidFill>
                          <a:latin typeface="黑体" panose="02010609060101010101" pitchFamily="49" charset="-122"/>
                          <a:ea typeface="黑体" panose="02010609060101010101" pitchFamily="49" charset="-122"/>
                          <a:sym typeface="+mn-ea"/>
                        </a:rPr>
                        <a:t>试题分析</a:t>
                      </a:r>
                      <a:endParaRPr lang="zh-CN" altLang="en-US" sz="2000" b="1" kern="1200" dirty="0">
                        <a:solidFill>
                          <a:schemeClr val="bg1"/>
                        </a:solidFill>
                        <a:latin typeface="黑体" panose="02010609060101010101" pitchFamily="49" charset="-122"/>
                        <a:ea typeface="黑体" panose="02010609060101010101" pitchFamily="49" charset="-122"/>
                        <a:cs typeface="+mn-cs"/>
                        <a:sym typeface="+mn-ea"/>
                      </a:endParaRPr>
                    </a:p>
                  </a:txBody>
                  <a:tcPr marL="0" marR="0" marT="0" marB="0" anchor="ctr">
                    <a:noFill/>
                  </a:tcPr>
                </a:tc>
                <a:tc gridSpan="3">
                  <a:txBody>
                    <a:bodyPr/>
                    <a:p>
                      <a:pPr indent="266700"/>
                      <a:r>
                        <a:rPr lang="zh-CN" altLang="zh-CN" sz="2000" b="1" kern="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本主题常出现在政治制度、经济文明、传统文化专题中，落实价值观考查，即弘扬中华民族优秀传统文化，理解中华民族多元一体格局的形成。</a:t>
                      </a:r>
                      <a:endParaRPr lang="zh-CN" altLang="zh-CN" sz="2000" b="1" kern="0"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txBody>
                  <a:tcPr marL="0" marR="0" marT="0" marB="0" anchor="ctr">
                    <a:noFill/>
                  </a:tcPr>
                </a:tc>
                <a:tc hMerge="1">
                  <a:tcPr marL="0" marR="0" marT="0" marB="0" anchor="ctr"/>
                </a:tc>
                <a:tc hMerge="1">
                  <a:tcPr marL="0" marR="0" marT="0" marB="0" anchor="ctr"/>
                </a:tc>
              </a:tr>
            </a:tbl>
          </a:graphicData>
        </a:graphic>
      </p:graphicFrame>
      <p:sp>
        <p:nvSpPr>
          <p:cNvPr id="6" name="文本框 5"/>
          <p:cNvSpPr txBox="1"/>
          <p:nvPr/>
        </p:nvSpPr>
        <p:spPr>
          <a:xfrm>
            <a:off x="1061058" y="1361950"/>
            <a:ext cx="9817735" cy="475615"/>
          </a:xfrm>
          <a:prstGeom prst="rect">
            <a:avLst/>
          </a:prstGeom>
          <a:noFill/>
        </p:spPr>
        <p:txBody>
          <a:bodyPr wrap="none" rtlCol="0" anchor="t">
            <a:spAutoFit/>
          </a:bodyPr>
          <a:p>
            <a:pPr fontAlgn="auto">
              <a:lnSpc>
                <a:spcPts val="3000"/>
              </a:lnSpc>
              <a:spcBef>
                <a:spcPts val="0"/>
              </a:spcBef>
              <a:buFont typeface="Wingdings" panose="05000000000000000000" charset="0"/>
              <a:buChar char="l"/>
            </a:pPr>
            <a:r>
              <a:rPr lang="zh-CN" altLang="en-US" sz="2000" b="1">
                <a:solidFill>
                  <a:srgbClr val="FFFF00"/>
                </a:solidFill>
                <a:latin typeface="黑体" panose="02010609060101010101" pitchFamily="49" charset="-122"/>
                <a:ea typeface="黑体" panose="02010609060101010101" pitchFamily="49" charset="-122"/>
                <a:sym typeface="+mn-ea"/>
              </a:rPr>
              <a:t>传承中华优秀文化和独特文明，以阶段基本特征为核心，同时重视中外交流的发展。</a:t>
            </a:r>
            <a:endParaRPr lang="zh-CN" altLang="en-US" sz="2000" b="1">
              <a:solidFill>
                <a:srgbClr val="FFFF00"/>
              </a:solidFill>
              <a:latin typeface="黑体" panose="02010609060101010101" pitchFamily="49" charset="-122"/>
              <a:ea typeface="黑体" panose="02010609060101010101" pitchFamily="49" charset="-122"/>
              <a:sym typeface="+mn-ea"/>
            </a:endParaRPr>
          </a:p>
        </p:txBody>
      </p:sp>
    </p:spTree>
    <p:custDataLst>
      <p:tags r:id="rId2"/>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9"/>
          <p:cNvGrpSpPr>
            <a:grpSpLocks noChangeAspect="1"/>
          </p:cNvGrpSpPr>
          <p:nvPr/>
        </p:nvGrpSpPr>
        <p:grpSpPr bwMode="auto">
          <a:xfrm rot="0">
            <a:off x="2310130" y="1055370"/>
            <a:ext cx="7571740" cy="201295"/>
            <a:chOff x="1927" y="2201"/>
            <a:chExt cx="4019" cy="107"/>
          </a:xfrm>
        </p:grpSpPr>
        <p:sp>
          <p:nvSpPr>
            <p:cNvPr id="3"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
              <a:endParaRPr lang="zh-CN" altLang="en-US"/>
            </a:p>
          </p:txBody>
        </p:sp>
        <p:sp>
          <p:nvSpPr>
            <p:cNvPr id="4"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
              <a:endParaRPr lang="zh-CN" altLang="en-US"/>
            </a:p>
          </p:txBody>
        </p:sp>
        <p:sp>
          <p:nvSpPr>
            <p:cNvPr id="5"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92" tIns="45696" rIns="91392" bIns="45696" numCol="1" anchor="t" anchorCtr="0" compatLnSpc="1"/>
            <a:p>
              <a:endParaRPr lang="zh-CN" altLang="en-US">
                <a:solidFill>
                  <a:schemeClr val="tx1"/>
                </a:solidFill>
              </a:endParaRPr>
            </a:p>
          </p:txBody>
        </p:sp>
      </p:grpSp>
      <p:sp>
        <p:nvSpPr>
          <p:cNvPr id="11" name="文本框 10"/>
          <p:cNvSpPr txBox="1"/>
          <p:nvPr/>
        </p:nvSpPr>
        <p:spPr>
          <a:xfrm>
            <a:off x="4747260" y="540385"/>
            <a:ext cx="2697480" cy="645160"/>
          </a:xfrm>
          <a:prstGeom prst="rect">
            <a:avLst/>
          </a:prstGeom>
          <a:noFill/>
        </p:spPr>
        <p:txBody>
          <a:bodyPr wrap="square" rtlCol="0">
            <a:spAutoFit/>
          </a:bodyPr>
          <a:p>
            <a:pPr algn="dist"/>
            <a:r>
              <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rPr>
              <a:t>复习建议</a:t>
            </a:r>
            <a:endPar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endParaRPr>
          </a:p>
        </p:txBody>
      </p:sp>
      <p:pic>
        <p:nvPicPr>
          <p:cNvPr id="15" name="图片 14"/>
          <p:cNvPicPr>
            <a:picLocks noChangeAspect="1"/>
          </p:cNvPicPr>
          <p:nvPr/>
        </p:nvPicPr>
        <p:blipFill>
          <a:blip r:embed="rId1"/>
          <a:stretch>
            <a:fillRect/>
          </a:stretch>
        </p:blipFill>
        <p:spPr>
          <a:xfrm>
            <a:off x="2964180" y="1339850"/>
            <a:ext cx="5664200" cy="5081270"/>
          </a:xfrm>
          <a:prstGeom prst="rect">
            <a:avLst/>
          </a:prstGeom>
        </p:spPr>
      </p:pic>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9"/>
          <p:cNvGrpSpPr>
            <a:grpSpLocks noChangeAspect="1"/>
          </p:cNvGrpSpPr>
          <p:nvPr/>
        </p:nvGrpSpPr>
        <p:grpSpPr bwMode="auto">
          <a:xfrm rot="0">
            <a:off x="2310130" y="1055370"/>
            <a:ext cx="7571740" cy="201295"/>
            <a:chOff x="1927" y="2201"/>
            <a:chExt cx="4019" cy="107"/>
          </a:xfrm>
        </p:grpSpPr>
        <p:sp>
          <p:nvSpPr>
            <p:cNvPr id="3"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
              <a:endParaRPr lang="zh-CN" altLang="en-US"/>
            </a:p>
          </p:txBody>
        </p:sp>
        <p:sp>
          <p:nvSpPr>
            <p:cNvPr id="4"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p>
              <a:endParaRPr lang="zh-CN" altLang="en-US"/>
            </a:p>
          </p:txBody>
        </p:sp>
        <p:sp>
          <p:nvSpPr>
            <p:cNvPr id="5"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92" tIns="45696" rIns="91392" bIns="45696" numCol="1" anchor="t" anchorCtr="0" compatLnSpc="1"/>
            <a:p>
              <a:endParaRPr lang="zh-CN" altLang="en-US" b="1">
                <a:solidFill>
                  <a:schemeClr val="tx1"/>
                </a:solidFill>
                <a:latin typeface="黑体" panose="02010609060101010101" pitchFamily="49" charset="-122"/>
                <a:ea typeface="黑体" panose="02010609060101010101" pitchFamily="49" charset="-122"/>
              </a:endParaRPr>
            </a:p>
          </p:txBody>
        </p:sp>
      </p:grpSp>
      <p:sp>
        <p:nvSpPr>
          <p:cNvPr id="11" name="文本框 10"/>
          <p:cNvSpPr txBox="1"/>
          <p:nvPr/>
        </p:nvSpPr>
        <p:spPr>
          <a:xfrm>
            <a:off x="4747260" y="540385"/>
            <a:ext cx="2697480" cy="645160"/>
          </a:xfrm>
          <a:prstGeom prst="rect">
            <a:avLst/>
          </a:prstGeom>
          <a:noFill/>
        </p:spPr>
        <p:txBody>
          <a:bodyPr wrap="square" rtlCol="0">
            <a:spAutoFit/>
          </a:bodyPr>
          <a:p>
            <a:pPr algn="dist"/>
            <a:r>
              <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rPr>
              <a:t>复习策略</a:t>
            </a:r>
            <a:endParaRPr lang="zh-CN" altLang="en-US" sz="3600" b="1" dirty="0" smtClean="0">
              <a:solidFill>
                <a:schemeClr val="bg1"/>
              </a:solidFill>
              <a:latin typeface="黑体" panose="02010609060101010101" pitchFamily="49" charset="-122"/>
              <a:ea typeface="黑体" panose="02010609060101010101" pitchFamily="49" charset="-122"/>
              <a:cs typeface="华文隶书" panose="02010800040101010101" pitchFamily="2" charset="-122"/>
            </a:endParaRPr>
          </a:p>
        </p:txBody>
      </p:sp>
      <p:sp>
        <p:nvSpPr>
          <p:cNvPr id="5142" name="TextBox 48"/>
          <p:cNvSpPr txBox="1"/>
          <p:nvPr/>
        </p:nvSpPr>
        <p:spPr>
          <a:xfrm>
            <a:off x="2969260" y="1817370"/>
            <a:ext cx="6253480" cy="3248025"/>
          </a:xfrm>
          <a:prstGeom prst="rect">
            <a:avLst/>
          </a:prstGeom>
          <a:noFill/>
          <a:ln w="9525">
            <a:noFill/>
          </a:ln>
        </p:spPr>
        <p:txBody>
          <a:bodyPr wrap="square">
            <a:spAutoFit/>
          </a:bodyPr>
          <a:p>
            <a:pPr algn="dist">
              <a:lnSpc>
                <a:spcPct val="190000"/>
              </a:lnSpc>
            </a:pPr>
            <a:r>
              <a:rPr lang="zh-CN" altLang="en-US" sz="3600" b="1" dirty="0">
                <a:solidFill>
                  <a:srgbClr val="FFFFFF"/>
                </a:solidFill>
                <a:latin typeface="黑体" panose="02010609060101010101" pitchFamily="49" charset="-122"/>
                <a:ea typeface="黑体" panose="02010609060101010101" pitchFamily="49" charset="-122"/>
                <a:cs typeface="黑体" panose="02010609060101010101" pitchFamily="49" charset="-122"/>
              </a:rPr>
              <a:t>一、</a:t>
            </a:r>
            <a:r>
              <a:rPr sz="3600" b="1">
                <a:solidFill>
                  <a:srgbClr val="FFFFFF"/>
                </a:solidFill>
                <a:latin typeface="黑体" panose="02010609060101010101" pitchFamily="49" charset="-122"/>
                <a:ea typeface="黑体" panose="02010609060101010101" pitchFamily="49" charset="-122"/>
                <a:cs typeface="黑体" panose="02010609060101010101" pitchFamily="49" charset="-122"/>
              </a:rPr>
              <a:t>时空定位，找准阶段特征</a:t>
            </a:r>
            <a:endParaRPr sz="3600" b="1">
              <a:solidFill>
                <a:srgbClr val="FFFFFF"/>
              </a:solidFill>
              <a:latin typeface="黑体" panose="02010609060101010101" pitchFamily="49" charset="-122"/>
              <a:ea typeface="黑体" panose="02010609060101010101" pitchFamily="49" charset="-122"/>
              <a:cs typeface="黑体" panose="02010609060101010101" pitchFamily="49" charset="-122"/>
            </a:endParaRPr>
          </a:p>
          <a:p>
            <a:pPr algn="dist">
              <a:lnSpc>
                <a:spcPct val="190000"/>
              </a:lnSpc>
            </a:pPr>
            <a:r>
              <a:rPr lang="zh-CN" altLang="en-US" sz="3600" b="1" dirty="0">
                <a:solidFill>
                  <a:srgbClr val="FFFFFF"/>
                </a:solidFill>
                <a:latin typeface="黑体" panose="02010609060101010101" pitchFamily="49" charset="-122"/>
                <a:ea typeface="黑体" panose="02010609060101010101" pitchFamily="49" charset="-122"/>
                <a:cs typeface="黑体" panose="02010609060101010101" pitchFamily="49" charset="-122"/>
                <a:sym typeface="+mn-ea"/>
              </a:rPr>
              <a:t>二、</a:t>
            </a:r>
            <a:r>
              <a:rPr sz="3600" b="1">
                <a:solidFill>
                  <a:srgbClr val="FFFFFF"/>
                </a:solidFill>
                <a:latin typeface="黑体" panose="02010609060101010101" pitchFamily="49" charset="-122"/>
                <a:ea typeface="黑体" panose="02010609060101010101" pitchFamily="49" charset="-122"/>
                <a:cs typeface="黑体" panose="02010609060101010101" pitchFamily="49" charset="-122"/>
                <a:sym typeface="+mn-ea"/>
              </a:rPr>
              <a:t>确定主线，进行知识建构</a:t>
            </a:r>
            <a:endParaRPr sz="3600" b="1">
              <a:solidFill>
                <a:srgbClr val="FFFFFF"/>
              </a:solidFill>
              <a:latin typeface="黑体" panose="02010609060101010101" pitchFamily="49" charset="-122"/>
              <a:ea typeface="黑体" panose="02010609060101010101" pitchFamily="49" charset="-122"/>
              <a:cs typeface="黑体" panose="02010609060101010101" pitchFamily="49" charset="-122"/>
              <a:sym typeface="+mn-ea"/>
            </a:endParaRPr>
          </a:p>
          <a:p>
            <a:pPr algn="dist">
              <a:lnSpc>
                <a:spcPct val="190000"/>
              </a:lnSpc>
            </a:pPr>
            <a:r>
              <a:rPr lang="zh-CN" altLang="en-US" sz="3600" b="1" dirty="0">
                <a:solidFill>
                  <a:srgbClr val="FFFFFF"/>
                </a:solidFill>
                <a:latin typeface="黑体" panose="02010609060101010101" pitchFamily="49" charset="-122"/>
                <a:ea typeface="黑体" panose="02010609060101010101" pitchFamily="49" charset="-122"/>
                <a:cs typeface="黑体" panose="02010609060101010101" pitchFamily="49" charset="-122"/>
                <a:sym typeface="+mn-ea"/>
              </a:rPr>
              <a:t>三、</a:t>
            </a:r>
            <a:r>
              <a:rPr sz="3600" b="1">
                <a:solidFill>
                  <a:srgbClr val="FFFFFF"/>
                </a:solidFill>
                <a:latin typeface="黑体" panose="02010609060101010101" pitchFamily="49" charset="-122"/>
                <a:ea typeface="黑体" panose="02010609060101010101" pitchFamily="49" charset="-122"/>
                <a:cs typeface="黑体" panose="02010609060101010101" pitchFamily="49" charset="-122"/>
                <a:sym typeface="+mn-ea"/>
              </a:rPr>
              <a:t>史观指导，提升思维品质</a:t>
            </a:r>
            <a:endParaRPr lang="zh-CN" altLang="en-US" sz="3600" b="1" dirty="0">
              <a:solidFill>
                <a:srgbClr val="FFFFFF"/>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2" name="直接箭头连接符 1"/>
          <p:cNvCxnSpPr/>
          <p:nvPr/>
        </p:nvCxnSpPr>
        <p:spPr>
          <a:xfrm>
            <a:off x="730885" y="3415665"/>
            <a:ext cx="10783570" cy="0"/>
          </a:xfrm>
          <a:prstGeom prst="straightConnector1">
            <a:avLst/>
          </a:prstGeom>
          <a:ln w="28575">
            <a:solidFill>
              <a:schemeClr val="bg1"/>
            </a:solidFill>
            <a:tailEnd type="arrow" w="med" len="med"/>
          </a:ln>
        </p:spPr>
        <p:style>
          <a:lnRef idx="1">
            <a:schemeClr val="dk1"/>
          </a:lnRef>
          <a:fillRef idx="0">
            <a:schemeClr val="dk1"/>
          </a:fillRef>
          <a:effectRef idx="0">
            <a:schemeClr val="dk1"/>
          </a:effectRef>
          <a:fontRef idx="minor">
            <a:schemeClr val="tx1"/>
          </a:fontRef>
        </p:style>
      </p:cxnSp>
      <p:sp>
        <p:nvSpPr>
          <p:cNvPr id="17" name="文本框 16"/>
          <p:cNvSpPr txBox="1"/>
          <p:nvPr/>
        </p:nvSpPr>
        <p:spPr>
          <a:xfrm>
            <a:off x="730885" y="3449320"/>
            <a:ext cx="11460480" cy="2245360"/>
          </a:xfrm>
          <a:prstGeom prst="rect">
            <a:avLst/>
          </a:prstGeom>
          <a:noFill/>
          <a:ln>
            <a:noFill/>
          </a:ln>
        </p:spPr>
        <p:txBody>
          <a:bodyPr wrap="square" rtlCol="0">
            <a:spAutoFit/>
          </a:bodyPr>
          <a:p>
            <a:pPr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前</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221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前</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209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前</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207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前</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202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前</a:t>
            </a:r>
            <a:r>
              <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138            9   25      184    200   208    220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年</a:t>
            </a:r>
            <a:endParaRPr lang="en-US" altLang="zh-CN"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秦朝  陈胜  秦朝   西汉      张骞            新   东汉    黄巾   官渡  赤壁   东汉</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建立  吴广  灭亡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建立      出使            建立 建立    起义   之战  之战   灭亡</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起义                   </a:t>
            </a:r>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西域</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endParaRPr lang="zh-CN" altLang="en-US" sz="20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a:p>
            <a:pPr algn="l"/>
            <a:r>
              <a:rPr lang="zh-CN" altLang="en-US" sz="200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                                        </a:t>
            </a:r>
            <a:endParaRPr lang="zh-CN" altLang="en-US" sz="2000"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15" name="文本框 14"/>
          <p:cNvSpPr txBox="1"/>
          <p:nvPr/>
        </p:nvSpPr>
        <p:spPr>
          <a:xfrm>
            <a:off x="5798820" y="3487420"/>
            <a:ext cx="643890" cy="368300"/>
          </a:xfrm>
          <a:prstGeom prst="rect">
            <a:avLst/>
          </a:prstGeom>
          <a:noFill/>
          <a:ln>
            <a:noFill/>
          </a:ln>
        </p:spPr>
        <p:txBody>
          <a:bodyPr wrap="none" rtlCol="0" anchor="t">
            <a:spAutoFit/>
          </a:bodyPr>
          <a:p>
            <a:r>
              <a:rPr lang="zh-CN" altLang="en-US"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前</a:t>
            </a:r>
            <a:r>
              <a:rPr lang="en-US" altLang="zh-CN"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27</a:t>
            </a:r>
            <a:endParaRPr lang="en-US" altLang="zh-CN"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16" name="文本框 15"/>
          <p:cNvSpPr txBox="1"/>
          <p:nvPr/>
        </p:nvSpPr>
        <p:spPr>
          <a:xfrm>
            <a:off x="89535" y="5288280"/>
            <a:ext cx="7551420" cy="521970"/>
          </a:xfrm>
          <a:prstGeom prst="rect">
            <a:avLst/>
          </a:prstGeom>
          <a:noFill/>
        </p:spPr>
        <p:txBody>
          <a:bodyPr wrap="square" rtlCol="0" anchor="t">
            <a:spAutoFit/>
          </a:bodyPr>
          <a:p>
            <a:r>
              <a:rPr lang="en-US" altLang="zh-CN"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罗马共和国时期      罗马帝国建立</a:t>
            </a:r>
            <a:endPar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cxnSp>
        <p:nvCxnSpPr>
          <p:cNvPr id="18" name="直接连接符 17"/>
          <p:cNvCxnSpPr/>
          <p:nvPr/>
        </p:nvCxnSpPr>
        <p:spPr>
          <a:xfrm>
            <a:off x="3498215" y="2345055"/>
            <a:ext cx="6985" cy="906780"/>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a:off x="10893425" y="2456815"/>
            <a:ext cx="2540" cy="80454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21" name="直接箭头连接符 20"/>
          <p:cNvCxnSpPr/>
          <p:nvPr/>
        </p:nvCxnSpPr>
        <p:spPr>
          <a:xfrm>
            <a:off x="3529330" y="2664460"/>
            <a:ext cx="7341870" cy="5080"/>
          </a:xfrm>
          <a:prstGeom prst="straightConnector1">
            <a:avLst/>
          </a:prstGeom>
          <a:ln w="19050">
            <a:solidFill>
              <a:schemeClr val="bg1"/>
            </a:solidFill>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22" name="文本框 21"/>
          <p:cNvSpPr txBox="1"/>
          <p:nvPr/>
        </p:nvSpPr>
        <p:spPr>
          <a:xfrm>
            <a:off x="6397625" y="2118995"/>
            <a:ext cx="1612900" cy="521970"/>
          </a:xfrm>
          <a:prstGeom prst="rect">
            <a:avLst/>
          </a:prstGeom>
          <a:noFill/>
        </p:spPr>
        <p:txBody>
          <a:bodyPr wrap="none" rtlCol="0" anchor="t">
            <a:spAutoFit/>
          </a:bodyPr>
          <a:p>
            <a:r>
              <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两汉时期</a:t>
            </a:r>
            <a:endParaRPr lang="zh-CN" altLang="en-US" sz="28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24" name="矩形 23"/>
          <p:cNvSpPr/>
          <p:nvPr/>
        </p:nvSpPr>
        <p:spPr>
          <a:xfrm>
            <a:off x="6704965" y="2844165"/>
            <a:ext cx="643890" cy="561975"/>
          </a:xfrm>
          <a:prstGeom prst="rect">
            <a:avLst/>
          </a:prstGeom>
          <a:solidFill>
            <a:schemeClr val="accent2">
              <a:lumMod val="75000"/>
            </a:schemeClr>
          </a:solidFill>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2"/>
          </a:lnRef>
          <a:fillRef idx="3">
            <a:schemeClr val="accent2"/>
          </a:fillRef>
          <a:effectRef idx="3">
            <a:schemeClr val="accent2"/>
          </a:effectRef>
          <a:fontRef idx="minor">
            <a:schemeClr val="lt1"/>
          </a:fontRef>
        </p:style>
        <p:txBody>
          <a:bodyPr rtlCol="0" anchor="ctr"/>
          <a:p>
            <a:pPr algn="ctr"/>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新</a:t>
            </a:r>
            <a:endPar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cxnSp>
        <p:nvCxnSpPr>
          <p:cNvPr id="29" name="直接连接符 28"/>
          <p:cNvCxnSpPr/>
          <p:nvPr/>
        </p:nvCxnSpPr>
        <p:spPr>
          <a:xfrm flipH="1">
            <a:off x="6204585" y="3855720"/>
            <a:ext cx="17145" cy="1360170"/>
          </a:xfrm>
          <a:prstGeom prst="line">
            <a:avLst/>
          </a:prstGeom>
          <a:ln w="28575">
            <a:solidFill>
              <a:schemeClr val="bg1"/>
            </a:solidFill>
            <a:prstDash val="dash"/>
          </a:ln>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a:xfrm>
            <a:off x="1135380" y="3212465"/>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a:off x="1883410" y="319278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39" name="直接连接符 38"/>
          <p:cNvCxnSpPr/>
          <p:nvPr/>
        </p:nvCxnSpPr>
        <p:spPr>
          <a:xfrm>
            <a:off x="3495675" y="3212465"/>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a:xfrm>
            <a:off x="4829810" y="319278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2" name="直接连接符 41"/>
          <p:cNvCxnSpPr/>
          <p:nvPr/>
        </p:nvCxnSpPr>
        <p:spPr>
          <a:xfrm>
            <a:off x="6709410" y="319278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3" name="直接连接符 42"/>
          <p:cNvCxnSpPr/>
          <p:nvPr/>
        </p:nvCxnSpPr>
        <p:spPr>
          <a:xfrm>
            <a:off x="7349490" y="319278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4" name="直接连接符 43"/>
          <p:cNvCxnSpPr/>
          <p:nvPr/>
        </p:nvCxnSpPr>
        <p:spPr>
          <a:xfrm>
            <a:off x="8413115" y="319278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5" name="直接连接符 44"/>
          <p:cNvCxnSpPr/>
          <p:nvPr/>
        </p:nvCxnSpPr>
        <p:spPr>
          <a:xfrm>
            <a:off x="9295765" y="3212465"/>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6" name="直接连接符 45"/>
          <p:cNvCxnSpPr/>
          <p:nvPr/>
        </p:nvCxnSpPr>
        <p:spPr>
          <a:xfrm>
            <a:off x="10046335" y="3212465"/>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7" name="直接连接符 46"/>
          <p:cNvCxnSpPr/>
          <p:nvPr/>
        </p:nvCxnSpPr>
        <p:spPr>
          <a:xfrm>
            <a:off x="10904220" y="319278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cxnSp>
        <p:nvCxnSpPr>
          <p:cNvPr id="48" name="直接连接符 47"/>
          <p:cNvCxnSpPr/>
          <p:nvPr/>
        </p:nvCxnSpPr>
        <p:spPr>
          <a:xfrm>
            <a:off x="2641600" y="3192780"/>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26" name="矩形 25"/>
          <p:cNvSpPr/>
          <p:nvPr/>
        </p:nvSpPr>
        <p:spPr>
          <a:xfrm>
            <a:off x="1135380" y="2849880"/>
            <a:ext cx="1512570" cy="556260"/>
          </a:xfrm>
          <a:prstGeom prst="rect">
            <a:avLst/>
          </a:prstGeom>
          <a:solidFill>
            <a:srgbClr val="6600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p>
            <a:pPr algn="ctr"/>
            <a:r>
              <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秦</a:t>
            </a:r>
            <a:endParaRPr lang="zh-CN" altLang="en-US" sz="24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23" name="矩形 22"/>
          <p:cNvSpPr/>
          <p:nvPr/>
        </p:nvSpPr>
        <p:spPr>
          <a:xfrm>
            <a:off x="3514725" y="2849245"/>
            <a:ext cx="3175635" cy="556895"/>
          </a:xfrm>
          <a:prstGeom prst="rect">
            <a:avLst/>
          </a:prstGeom>
          <a:ln>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p>
            <a:pPr algn="ctr"/>
            <a:r>
              <a:rPr lang="zh-CN" altLang="en-US" sz="3200" b="1" dirty="0">
                <a:solidFill>
                  <a:schemeClr val="bg1"/>
                </a:solidFill>
                <a:latin typeface="黑体" panose="02010609060101010101" pitchFamily="49" charset="-122"/>
                <a:ea typeface="黑体" panose="02010609060101010101" pitchFamily="49" charset="-122"/>
                <a:cs typeface="黑体" panose="02010609060101010101" pitchFamily="49" charset="-122"/>
              </a:rPr>
              <a:t>西汉</a:t>
            </a:r>
            <a:endParaRPr lang="zh-CN" altLang="en-US" sz="3200" b="1" dirty="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25" name="矩形 24"/>
          <p:cNvSpPr/>
          <p:nvPr/>
        </p:nvSpPr>
        <p:spPr>
          <a:xfrm>
            <a:off x="7338695" y="2844165"/>
            <a:ext cx="3554730" cy="5619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6"/>
          </a:lnRef>
          <a:fillRef idx="3">
            <a:schemeClr val="accent6"/>
          </a:fillRef>
          <a:effectRef idx="3">
            <a:schemeClr val="accent6"/>
          </a:effectRef>
          <a:fontRef idx="minor">
            <a:schemeClr val="lt1"/>
          </a:fontRef>
        </p:style>
        <p:txBody>
          <a:bodyPr rtlCol="0" anchor="ctr"/>
          <a:p>
            <a:pPr algn="ctr"/>
            <a:r>
              <a:rPr lang="zh-CN" altLang="en-US" sz="32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东汉</a:t>
            </a:r>
            <a:endParaRPr lang="zh-CN" altLang="en-US" sz="32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cxnSp>
        <p:nvCxnSpPr>
          <p:cNvPr id="41" name="直接连接符 40"/>
          <p:cNvCxnSpPr/>
          <p:nvPr/>
        </p:nvCxnSpPr>
        <p:spPr>
          <a:xfrm>
            <a:off x="6204585" y="3212465"/>
            <a:ext cx="0" cy="222885"/>
          </a:xfrm>
          <a:prstGeom prst="line">
            <a:avLst/>
          </a:prstGeom>
          <a:ln w="28575">
            <a:solidFill>
              <a:schemeClr val="bg1"/>
            </a:solidFill>
          </a:ln>
        </p:spPr>
        <p:style>
          <a:lnRef idx="1">
            <a:schemeClr val="dk1"/>
          </a:lnRef>
          <a:fillRef idx="0">
            <a:schemeClr val="dk1"/>
          </a:fillRef>
          <a:effectRef idx="0">
            <a:schemeClr val="dk1"/>
          </a:effectRef>
          <a:fontRef idx="minor">
            <a:schemeClr val="tx1"/>
          </a:fontRef>
        </p:style>
      </p:cxnSp>
      <p:sp>
        <p:nvSpPr>
          <p:cNvPr id="49" name="文本框 48"/>
          <p:cNvSpPr txBox="1"/>
          <p:nvPr/>
        </p:nvSpPr>
        <p:spPr>
          <a:xfrm>
            <a:off x="2714855" y="1012721"/>
            <a:ext cx="7249171" cy="645160"/>
          </a:xfrm>
          <a:prstGeom prst="rect">
            <a:avLst/>
          </a:prstGeom>
          <a:noFill/>
        </p:spPr>
        <p:txBody>
          <a:bodyPr wrap="square" rtlCol="0">
            <a:spAutoFit/>
          </a:bodyPr>
          <a:p>
            <a:pPr algn="ctr"/>
            <a:r>
              <a:rPr lang="zh-CN" altLang="en-US" sz="36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统一多民族国家的建立和</a:t>
            </a:r>
            <a:r>
              <a:rPr lang="zh-CN" sz="36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巩固</a:t>
            </a:r>
            <a:endParaRPr lang="zh-CN" sz="3600" b="1"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5142" name="TextBox 48"/>
          <p:cNvSpPr txBox="1"/>
          <p:nvPr/>
        </p:nvSpPr>
        <p:spPr>
          <a:xfrm>
            <a:off x="731033" y="588927"/>
            <a:ext cx="7930450" cy="515620"/>
          </a:xfrm>
          <a:prstGeom prst="rect">
            <a:avLst/>
          </a:prstGeom>
          <a:noFill/>
          <a:ln w="9525">
            <a:noFill/>
          </a:ln>
        </p:spPr>
        <p:txBody>
          <a:bodyPr>
            <a:spAutoFit/>
          </a:bodyPr>
          <a:p>
            <a:r>
              <a:rPr lang="zh-CN" altLang="en-US" sz="2755" b="1">
                <a:solidFill>
                  <a:srgbClr val="FFFF00"/>
                </a:solidFill>
                <a:latin typeface="黑体" panose="02010609060101010101" pitchFamily="49" charset="-122"/>
                <a:ea typeface="黑体" panose="02010609060101010101" pitchFamily="49" charset="-122"/>
                <a:cs typeface="微软雅黑" panose="020B0503020204020204" charset="-122"/>
              </a:rPr>
              <a:t>一、</a:t>
            </a:r>
            <a:r>
              <a:rPr lang="zh-CN" altLang="en-US" sz="2750" b="1" dirty="0">
                <a:solidFill>
                  <a:srgbClr val="FFFF00"/>
                </a:solidFill>
                <a:latin typeface="黑体" panose="02010609060101010101" pitchFamily="49" charset="-122"/>
                <a:ea typeface="黑体" panose="02010609060101010101" pitchFamily="49" charset="-122"/>
                <a:cs typeface="微软雅黑" panose="020B0503020204020204" charset="-122"/>
                <a:sym typeface="+mn-ea"/>
              </a:rPr>
              <a:t>时空定位</a:t>
            </a:r>
            <a:endParaRPr lang="zh-CN" altLang="en-US" sz="2755" b="1" dirty="0">
              <a:solidFill>
                <a:srgbClr val="FFFF00"/>
              </a:solidFill>
              <a:latin typeface="黑体" panose="02010609060101010101" pitchFamily="49" charset="-122"/>
              <a:ea typeface="黑体" panose="02010609060101010101" pitchFamily="49" charset="-122"/>
              <a:cs typeface="微软雅黑" panose="020B0503020204020204" charset="-122"/>
            </a:endParaRPr>
          </a:p>
        </p:txBody>
      </p:sp>
      <p:sp>
        <p:nvSpPr>
          <p:cNvPr id="50" name="文本框 49"/>
          <p:cNvSpPr txBox="1"/>
          <p:nvPr/>
        </p:nvSpPr>
        <p:spPr>
          <a:xfrm>
            <a:off x="10181590" y="1741805"/>
            <a:ext cx="1120140" cy="445135"/>
          </a:xfrm>
          <a:prstGeom prst="rect">
            <a:avLst/>
          </a:prstGeom>
          <a:solidFill>
            <a:srgbClr val="1F2DA8"/>
          </a:solidFill>
          <a:ln>
            <a:solidFill>
              <a:srgbClr val="FFFF00"/>
            </a:solidFill>
          </a:ln>
        </p:spPr>
        <p:txBody>
          <a:bodyPr wrap="square" rtlCol="0" anchor="t">
            <a:spAutoFit/>
          </a:bodyPr>
          <a:p>
            <a:pPr algn="ctr"/>
            <a:r>
              <a:rPr lang="zh-CN" altLang="en-US" sz="2295" b="1" noProof="0" dirty="0">
                <a:ln>
                  <a:noFill/>
                </a:ln>
                <a:solidFill>
                  <a:schemeClr val="bg1"/>
                </a:solidFill>
                <a:effectLst/>
                <a:uLnTx/>
                <a:uFillTx/>
                <a:latin typeface="黑体" panose="02010609060101010101" pitchFamily="49" charset="-122"/>
                <a:ea typeface="黑体" panose="02010609060101010101" pitchFamily="49" charset="-122"/>
                <a:sym typeface="+mn-ea"/>
              </a:rPr>
              <a:t>中国史</a:t>
            </a:r>
            <a:endParaRPr lang="zh-CN" altLang="en-US" sz="2295" b="1" noProof="0" dirty="0">
              <a:ln>
                <a:noFill/>
              </a:ln>
              <a:solidFill>
                <a:schemeClr val="bg1"/>
              </a:solidFill>
              <a:effectLst/>
              <a:uLnTx/>
              <a:uFillTx/>
              <a:latin typeface="黑体" panose="02010609060101010101" pitchFamily="49" charset="-122"/>
              <a:ea typeface="黑体" panose="02010609060101010101" pitchFamily="49" charset="-122"/>
              <a:sym typeface="+mn-ea"/>
            </a:endParaRPr>
          </a:p>
        </p:txBody>
      </p:sp>
      <p:sp>
        <p:nvSpPr>
          <p:cNvPr id="51" name="文本框 50"/>
          <p:cNvSpPr txBox="1"/>
          <p:nvPr/>
        </p:nvSpPr>
        <p:spPr>
          <a:xfrm>
            <a:off x="10181590" y="5249545"/>
            <a:ext cx="1120140" cy="445135"/>
          </a:xfrm>
          <a:prstGeom prst="rect">
            <a:avLst/>
          </a:prstGeom>
          <a:solidFill>
            <a:srgbClr val="1F2DA8"/>
          </a:solidFill>
          <a:ln>
            <a:solidFill>
              <a:srgbClr val="FFFF00"/>
            </a:solidFill>
          </a:ln>
        </p:spPr>
        <p:txBody>
          <a:bodyPr wrap="square" rtlCol="0" anchor="t">
            <a:spAutoFit/>
          </a:bodyPr>
          <a:p>
            <a:pPr algn="ctr"/>
            <a:r>
              <a:rPr lang="zh-CN" altLang="en-US" sz="2295" b="1" noProof="0" dirty="0">
                <a:ln>
                  <a:noFill/>
                </a:ln>
                <a:solidFill>
                  <a:schemeClr val="bg1"/>
                </a:solidFill>
                <a:effectLst/>
                <a:uLnTx/>
                <a:uFillTx/>
                <a:latin typeface="黑体" panose="02010609060101010101" pitchFamily="49" charset="-122"/>
                <a:ea typeface="黑体" panose="02010609060101010101" pitchFamily="49" charset="-122"/>
                <a:sym typeface="+mn-ea"/>
              </a:rPr>
              <a:t>世界史</a:t>
            </a:r>
            <a:endParaRPr lang="zh-CN" altLang="en-US" sz="2295" b="1" noProof="0" dirty="0">
              <a:ln>
                <a:noFill/>
              </a:ln>
              <a:solidFill>
                <a:schemeClr val="bg1"/>
              </a:solidFill>
              <a:effectLst/>
              <a:uLnTx/>
              <a:uFillTx/>
              <a:latin typeface="黑体" panose="02010609060101010101" pitchFamily="49" charset="-122"/>
              <a:ea typeface="黑体" panose="02010609060101010101" pitchFamily="49"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23" grpId="0" bldLvl="0" animBg="1"/>
      <p:bldP spid="26" grpId="1" bldLvl="0" animBg="1"/>
      <p:bldP spid="24" grpId="0" bldLvl="0" animBg="1"/>
      <p:bldP spid="25" grpId="0" bldLvl="0" animBg="1"/>
      <p:bldP spid="16" grpId="0"/>
      <p:bldP spid="22" grpId="0"/>
      <p:bldP spid="50" grpId="0" bldLvl="0" animBg="1"/>
      <p:bldP spid="51" grpId="0" bldLvl="0" animBg="1"/>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42" name="TextBox 48"/>
          <p:cNvSpPr txBox="1"/>
          <p:nvPr/>
        </p:nvSpPr>
        <p:spPr>
          <a:xfrm>
            <a:off x="731033" y="588927"/>
            <a:ext cx="7930450" cy="515620"/>
          </a:xfrm>
          <a:prstGeom prst="rect">
            <a:avLst/>
          </a:prstGeom>
          <a:noFill/>
          <a:ln w="9525">
            <a:noFill/>
          </a:ln>
        </p:spPr>
        <p:txBody>
          <a:bodyPr>
            <a:spAutoFit/>
          </a:bodyPr>
          <a:p>
            <a:r>
              <a:rPr lang="zh-CN" altLang="en-US" sz="2755" b="1">
                <a:solidFill>
                  <a:srgbClr val="FFFF00"/>
                </a:solidFill>
                <a:latin typeface="黑体" panose="02010609060101010101" pitchFamily="49" charset="-122"/>
                <a:ea typeface="黑体" panose="02010609060101010101" pitchFamily="49" charset="-122"/>
                <a:cs typeface="微软雅黑" panose="020B0503020204020204" charset="-122"/>
              </a:rPr>
              <a:t>一、</a:t>
            </a:r>
            <a:r>
              <a:rPr lang="zh-CN" altLang="en-US" sz="2750" b="1" dirty="0">
                <a:solidFill>
                  <a:srgbClr val="FFFF00"/>
                </a:solidFill>
                <a:latin typeface="黑体" panose="02010609060101010101" pitchFamily="49" charset="-122"/>
                <a:ea typeface="黑体" panose="02010609060101010101" pitchFamily="49" charset="-122"/>
                <a:cs typeface="微软雅黑" panose="020B0503020204020204" charset="-122"/>
                <a:sym typeface="+mn-ea"/>
              </a:rPr>
              <a:t>时空定位</a:t>
            </a:r>
            <a:endParaRPr lang="zh-CN" altLang="en-US" sz="2755" b="1">
              <a:solidFill>
                <a:srgbClr val="FFFF00"/>
              </a:solidFill>
              <a:latin typeface="黑体" panose="02010609060101010101" pitchFamily="49" charset="-122"/>
              <a:ea typeface="黑体" panose="02010609060101010101" pitchFamily="49" charset="-122"/>
              <a:cs typeface="微软雅黑" panose="020B0503020204020204" charset="-122"/>
            </a:endParaRPr>
          </a:p>
        </p:txBody>
      </p:sp>
      <p:sp>
        <p:nvSpPr>
          <p:cNvPr id="46084" name="文本框 3"/>
          <p:cNvSpPr txBox="1"/>
          <p:nvPr/>
        </p:nvSpPr>
        <p:spPr>
          <a:xfrm>
            <a:off x="1241425" y="1200785"/>
            <a:ext cx="9709150" cy="1420495"/>
          </a:xfrm>
          <a:prstGeom prst="rect">
            <a:avLst/>
          </a:prstGeom>
          <a:noFill/>
          <a:ln w="9525">
            <a:noFill/>
          </a:ln>
          <a:extLst>
            <a:ext uri="{909E8E84-426E-40DD-AFC4-6F175D3DCCD1}">
              <a14:hiddenFill xmlns:a14="http://schemas.microsoft.com/office/drawing/2010/main">
                <a:solidFill>
                  <a:srgbClr val="F2F2F2"/>
                </a:solidFill>
              </a14:hiddenFill>
            </a:ext>
          </a:extLst>
        </p:spPr>
        <p:txBody>
          <a:bodyPr wrap="square">
            <a:spAutoFit/>
          </a:bodyPr>
          <a:p>
            <a:pPr algn="just" fontAlgn="auto">
              <a:lnSpc>
                <a:spcPct val="120000"/>
              </a:lnSpc>
            </a:pP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（2019·山西）11.世界古代历史上曾经存在过这样一个帝国：地中海一度成为其内湖，与中国汉朝处于同一时期。这个帝国是 </a:t>
            </a:r>
            <a:endPar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gn="just" fontAlgn="auto">
              <a:lnSpc>
                <a:spcPct val="120000"/>
              </a:lnSpc>
            </a:pP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A.亚历山大帝国 	B.罗马帝国    C.阿拉伯帝国 	D.拜占庭帝国  </a:t>
            </a:r>
            <a:endPar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pic>
        <p:nvPicPr>
          <p:cNvPr id="7" name="图片 6"/>
          <p:cNvPicPr>
            <a:picLocks noChangeAspect="1"/>
          </p:cNvPicPr>
          <p:nvPr/>
        </p:nvPicPr>
        <p:blipFill>
          <a:blip r:embed="rId1"/>
          <a:stretch>
            <a:fillRect/>
          </a:stretch>
        </p:blipFill>
        <p:spPr>
          <a:xfrm>
            <a:off x="3108325" y="2843530"/>
            <a:ext cx="6255385" cy="3205480"/>
          </a:xfrm>
          <a:prstGeom prst="rect">
            <a:avLst/>
          </a:prstGeom>
        </p:spPr>
      </p:pic>
      <p:cxnSp>
        <p:nvCxnSpPr>
          <p:cNvPr id="16" name="直接连接符 15"/>
          <p:cNvCxnSpPr/>
          <p:nvPr/>
        </p:nvCxnSpPr>
        <p:spPr>
          <a:xfrm>
            <a:off x="4698365" y="2124075"/>
            <a:ext cx="61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直接连接符 1"/>
          <p:cNvCxnSpPr/>
          <p:nvPr/>
        </p:nvCxnSpPr>
        <p:spPr>
          <a:xfrm>
            <a:off x="4117340" y="2124075"/>
            <a:ext cx="50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9921240" y="1723390"/>
            <a:ext cx="972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906780" y="4010660"/>
            <a:ext cx="10492105" cy="398780"/>
          </a:xfrm>
          <a:prstGeom prst="rect">
            <a:avLst/>
          </a:prstGeom>
          <a:noFill/>
        </p:spPr>
        <p:txBody>
          <a:bodyPr wrap="square" rtlCol="0" anchor="t">
            <a:spAutoFit/>
          </a:bodyPr>
          <a:p>
            <a:r>
              <a:rPr lang="zh-CN" altLang="en-US" sz="20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古罗马文明成就                                                    秦汉文明成就</a:t>
            </a:r>
            <a:endParaRPr lang="zh-CN" altLang="en-US" sz="20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5" name="文本框 4"/>
          <p:cNvSpPr txBox="1"/>
          <p:nvPr/>
        </p:nvSpPr>
        <p:spPr>
          <a:xfrm>
            <a:off x="906780" y="2843530"/>
            <a:ext cx="10043795" cy="1014730"/>
          </a:xfrm>
          <a:prstGeom prst="rect">
            <a:avLst/>
          </a:prstGeom>
          <a:noFill/>
        </p:spPr>
        <p:txBody>
          <a:bodyPr wrap="square" rtlCol="0" anchor="t">
            <a:spAutoFit/>
          </a:bodyPr>
          <a:p>
            <a:r>
              <a:rPr lang="en-US" altLang="zh-CN"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争霸                                                             分裂</a:t>
            </a:r>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称霸、地跨三洲                                                        统一                                                          </a:t>
            </a:r>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6" name="文本框 5"/>
          <p:cNvSpPr txBox="1"/>
          <p:nvPr/>
        </p:nvSpPr>
        <p:spPr>
          <a:xfrm>
            <a:off x="906780" y="4535805"/>
            <a:ext cx="10716895" cy="1322070"/>
          </a:xfrm>
          <a:prstGeom prst="rect">
            <a:avLst/>
          </a:prstGeom>
          <a:noFill/>
        </p:spPr>
        <p:txBody>
          <a:bodyPr wrap="square" rtlCol="0" anchor="t">
            <a:spAutoFit/>
          </a:bodyPr>
          <a:p>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元老院、元首制                                                    专制主义中央集权</a:t>
            </a:r>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法制建设                                                          法家思想 </a:t>
            </a:r>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大竞技场、引水桥                                                  秦陵兵马俑</a:t>
            </a:r>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r>
              <a:rPr lang="en-US" altLang="zh-CN"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儒略历</a:t>
            </a:r>
            <a:r>
              <a:rPr lang="en-US" altLang="zh-CN"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cxnSp>
        <p:nvCxnSpPr>
          <p:cNvPr id="10" name="直接箭头连接符 9"/>
          <p:cNvCxnSpPr/>
          <p:nvPr/>
        </p:nvCxnSpPr>
        <p:spPr>
          <a:xfrm>
            <a:off x="1905635" y="3143250"/>
            <a:ext cx="0" cy="41529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a:off x="10136505" y="3143250"/>
            <a:ext cx="0" cy="41529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a:stretch>
            <a:fillRect/>
          </a:stretch>
        </p:blipFill>
        <p:spPr>
          <a:xfrm>
            <a:off x="908050" y="2843530"/>
            <a:ext cx="1995170" cy="947420"/>
          </a:xfrm>
          <a:prstGeom prst="rect">
            <a:avLst/>
          </a:prstGeom>
        </p:spPr>
      </p:pic>
      <p:pic>
        <p:nvPicPr>
          <p:cNvPr id="13" name="图片 12"/>
          <p:cNvPicPr>
            <a:picLocks noChangeAspect="1"/>
          </p:cNvPicPr>
          <p:nvPr/>
        </p:nvPicPr>
        <p:blipFill>
          <a:blip r:embed="rId2"/>
          <a:stretch>
            <a:fillRect/>
          </a:stretch>
        </p:blipFill>
        <p:spPr>
          <a:xfrm>
            <a:off x="9507855" y="2843530"/>
            <a:ext cx="1995170" cy="947420"/>
          </a:xfrm>
          <a:prstGeom prst="rect">
            <a:avLst/>
          </a:prstGeom>
        </p:spPr>
      </p:pic>
      <p:pic>
        <p:nvPicPr>
          <p:cNvPr id="14" name="图片 13"/>
          <p:cNvPicPr>
            <a:picLocks noChangeAspect="1"/>
          </p:cNvPicPr>
          <p:nvPr/>
        </p:nvPicPr>
        <p:blipFill>
          <a:blip r:embed="rId2"/>
          <a:stretch>
            <a:fillRect/>
          </a:stretch>
        </p:blipFill>
        <p:spPr>
          <a:xfrm>
            <a:off x="908050" y="4010025"/>
            <a:ext cx="1995170" cy="399415"/>
          </a:xfrm>
          <a:prstGeom prst="rect">
            <a:avLst/>
          </a:prstGeom>
        </p:spPr>
      </p:pic>
      <p:pic>
        <p:nvPicPr>
          <p:cNvPr id="15" name="图片 14"/>
          <p:cNvPicPr>
            <a:picLocks noChangeAspect="1"/>
          </p:cNvPicPr>
          <p:nvPr/>
        </p:nvPicPr>
        <p:blipFill>
          <a:blip r:embed="rId2"/>
          <a:stretch>
            <a:fillRect/>
          </a:stretch>
        </p:blipFill>
        <p:spPr>
          <a:xfrm>
            <a:off x="9363710" y="4010025"/>
            <a:ext cx="1995170" cy="399415"/>
          </a:xfrm>
          <a:prstGeom prst="rect">
            <a:avLst/>
          </a:prstGeom>
        </p:spPr>
      </p:pic>
      <p:pic>
        <p:nvPicPr>
          <p:cNvPr id="17" name="图片 16"/>
          <p:cNvPicPr>
            <a:picLocks noChangeAspect="1"/>
          </p:cNvPicPr>
          <p:nvPr/>
        </p:nvPicPr>
        <p:blipFill>
          <a:blip r:embed="rId2"/>
          <a:stretch>
            <a:fillRect/>
          </a:stretch>
        </p:blipFill>
        <p:spPr>
          <a:xfrm>
            <a:off x="937895" y="4603750"/>
            <a:ext cx="2129790" cy="1322070"/>
          </a:xfrm>
          <a:prstGeom prst="rect">
            <a:avLst/>
          </a:prstGeom>
        </p:spPr>
      </p:pic>
      <p:pic>
        <p:nvPicPr>
          <p:cNvPr id="18" name="图片 17"/>
          <p:cNvPicPr>
            <a:picLocks noChangeAspect="1"/>
          </p:cNvPicPr>
          <p:nvPr/>
        </p:nvPicPr>
        <p:blipFill>
          <a:blip r:embed="rId2"/>
          <a:stretch>
            <a:fillRect/>
          </a:stretch>
        </p:blipFill>
        <p:spPr>
          <a:xfrm>
            <a:off x="9373235" y="4409440"/>
            <a:ext cx="2129790" cy="1322070"/>
          </a:xfrm>
          <a:prstGeom prst="rect">
            <a:avLst/>
          </a:prstGeom>
        </p:spPr>
      </p:pic>
      <p:sp>
        <p:nvSpPr>
          <p:cNvPr id="8" name="文本框 7"/>
          <p:cNvSpPr txBox="1"/>
          <p:nvPr/>
        </p:nvSpPr>
        <p:spPr>
          <a:xfrm>
            <a:off x="10520045" y="1696720"/>
            <a:ext cx="411480" cy="645160"/>
          </a:xfrm>
          <a:prstGeom prst="rect">
            <a:avLst/>
          </a:prstGeom>
          <a:noFill/>
        </p:spPr>
        <p:txBody>
          <a:bodyPr wrap="square" rtlCol="0" anchor="t">
            <a:spAutoFit/>
          </a:bodyPr>
          <a:p>
            <a:r>
              <a:rPr lang="en-US" altLang="zh-CN" sz="36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B</a:t>
            </a:r>
            <a:endParaRPr lang="en-US" altLang="zh-CN" sz="36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xit" presetSubtype="10" fill="hold" nodeType="clickEffect">
                                  <p:stCondLst>
                                    <p:cond delay="0"/>
                                  </p:stCondLst>
                                  <p:childTnLst>
                                    <p:animEffect transition="out" filter="blinds(horizont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nodeType="clickEffect">
                                  <p:stCondLst>
                                    <p:cond delay="0"/>
                                  </p:stCondLst>
                                  <p:childTnLst>
                                    <p:animEffect transition="out" filter="blinds(horizontal)">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42" name="TextBox 48"/>
          <p:cNvSpPr txBox="1"/>
          <p:nvPr/>
        </p:nvSpPr>
        <p:spPr>
          <a:xfrm>
            <a:off x="3866515" y="588645"/>
            <a:ext cx="4458970" cy="4028440"/>
          </a:xfrm>
          <a:prstGeom prst="rect">
            <a:avLst/>
          </a:prstGeom>
          <a:noFill/>
          <a:ln w="9525">
            <a:noFill/>
          </a:ln>
        </p:spPr>
        <p:txBody>
          <a:bodyPr wrap="square">
            <a:spAutoFit/>
          </a:bodyPr>
          <a:p>
            <a:pPr algn="l" fontAlgn="auto">
              <a:lnSpc>
                <a:spcPct val="160000"/>
              </a:lnSpc>
            </a:pPr>
            <a:endParaRPr sz="3200" b="1">
              <a:solidFill>
                <a:srgbClr val="FFFFFF"/>
              </a:solidFill>
              <a:latin typeface="黑体" panose="02010609060101010101" pitchFamily="49" charset="-122"/>
              <a:ea typeface="黑体" panose="02010609060101010101" pitchFamily="49" charset="-122"/>
              <a:cs typeface="黑体" panose="02010609060101010101" pitchFamily="49" charset="-122"/>
            </a:endParaRPr>
          </a:p>
          <a:p>
            <a:pPr algn="dist" fontAlgn="auto">
              <a:lnSpc>
                <a:spcPct val="160000"/>
              </a:lnSpc>
            </a:pPr>
            <a:r>
              <a:rPr sz="3200" b="1">
                <a:solidFill>
                  <a:srgbClr val="FFFFFF"/>
                </a:solidFill>
                <a:latin typeface="黑体" panose="02010609060101010101" pitchFamily="49" charset="-122"/>
                <a:ea typeface="黑体" panose="02010609060101010101" pitchFamily="49" charset="-122"/>
                <a:cs typeface="黑体" panose="02010609060101010101" pitchFamily="49" charset="-122"/>
              </a:rPr>
              <a:t>    </a:t>
            </a:r>
            <a:endParaRPr sz="3200" b="1">
              <a:solidFill>
                <a:srgbClr val="FFFFFF"/>
              </a:solidFill>
              <a:latin typeface="黑体" panose="02010609060101010101" pitchFamily="49" charset="-122"/>
              <a:ea typeface="黑体" panose="02010609060101010101" pitchFamily="49" charset="-122"/>
              <a:cs typeface="黑体" panose="02010609060101010101" pitchFamily="49" charset="-122"/>
            </a:endParaRPr>
          </a:p>
          <a:p>
            <a:pPr algn="dist" fontAlgn="auto">
              <a:lnSpc>
                <a:spcPct val="160000"/>
              </a:lnSpc>
            </a:pPr>
            <a:r>
              <a:rPr sz="3200" b="1">
                <a:solidFill>
                  <a:srgbClr val="FFFFFF"/>
                </a:solidFill>
                <a:latin typeface="黑体" panose="02010609060101010101" pitchFamily="49" charset="-122"/>
                <a:ea typeface="黑体" panose="02010609060101010101" pitchFamily="49" charset="-122"/>
                <a:cs typeface="黑体" panose="02010609060101010101" pitchFamily="49" charset="-122"/>
              </a:rPr>
              <a:t>制度建设·政治认同  </a:t>
            </a:r>
            <a:endParaRPr sz="3200" b="1">
              <a:solidFill>
                <a:srgbClr val="FFFFFF"/>
              </a:solidFill>
              <a:latin typeface="黑体" panose="02010609060101010101" pitchFamily="49" charset="-122"/>
              <a:ea typeface="黑体" panose="02010609060101010101" pitchFamily="49" charset="-122"/>
              <a:cs typeface="黑体" panose="02010609060101010101" pitchFamily="49" charset="-122"/>
            </a:endParaRPr>
          </a:p>
          <a:p>
            <a:pPr algn="dist" fontAlgn="auto">
              <a:lnSpc>
                <a:spcPct val="160000"/>
              </a:lnSpc>
            </a:pPr>
            <a:r>
              <a:rPr sz="3200" b="1">
                <a:solidFill>
                  <a:srgbClr val="FFFFFF"/>
                </a:solidFill>
                <a:latin typeface="黑体" panose="02010609060101010101" pitchFamily="49" charset="-122"/>
                <a:ea typeface="黑体" panose="02010609060101010101" pitchFamily="49" charset="-122"/>
                <a:cs typeface="黑体" panose="02010609060101010101" pitchFamily="49" charset="-122"/>
              </a:rPr>
              <a:t>思想之光·文化认同  </a:t>
            </a:r>
            <a:endParaRPr sz="3200" b="1">
              <a:solidFill>
                <a:srgbClr val="FFFFFF"/>
              </a:solidFill>
              <a:latin typeface="黑体" panose="02010609060101010101" pitchFamily="49" charset="-122"/>
              <a:ea typeface="黑体" panose="02010609060101010101" pitchFamily="49" charset="-122"/>
              <a:cs typeface="黑体" panose="02010609060101010101" pitchFamily="49" charset="-122"/>
            </a:endParaRPr>
          </a:p>
          <a:p>
            <a:pPr algn="dist" fontAlgn="auto">
              <a:lnSpc>
                <a:spcPct val="160000"/>
              </a:lnSpc>
            </a:pPr>
            <a:r>
              <a:rPr sz="3200" b="1">
                <a:solidFill>
                  <a:srgbClr val="FFFFFF"/>
                </a:solidFill>
                <a:latin typeface="黑体" panose="02010609060101010101" pitchFamily="49" charset="-122"/>
                <a:ea typeface="黑体" panose="02010609060101010101" pitchFamily="49" charset="-122"/>
                <a:cs typeface="黑体" panose="02010609060101010101" pitchFamily="49" charset="-122"/>
              </a:rPr>
              <a:t>人物春秋·创新发展</a:t>
            </a:r>
            <a:endParaRPr sz="3200" b="1">
              <a:solidFill>
                <a:srgbClr val="FFFFFF"/>
              </a:solidFill>
              <a:latin typeface="黑体" panose="02010609060101010101" pitchFamily="49" charset="-122"/>
              <a:ea typeface="黑体" panose="02010609060101010101" pitchFamily="49" charset="-122"/>
              <a:cs typeface="黑体" panose="02010609060101010101" pitchFamily="49" charset="-122"/>
            </a:endParaRPr>
          </a:p>
        </p:txBody>
      </p:sp>
      <p:sp>
        <p:nvSpPr>
          <p:cNvPr id="6" name="TextBox 48"/>
          <p:cNvSpPr txBox="1"/>
          <p:nvPr/>
        </p:nvSpPr>
        <p:spPr>
          <a:xfrm>
            <a:off x="731033" y="588927"/>
            <a:ext cx="7930450" cy="515620"/>
          </a:xfrm>
          <a:prstGeom prst="rect">
            <a:avLst/>
          </a:prstGeom>
          <a:noFill/>
          <a:ln w="9525">
            <a:noFill/>
          </a:ln>
        </p:spPr>
        <p:txBody>
          <a:bodyPr>
            <a:spAutoFit/>
          </a:bodyPr>
          <a:p>
            <a:r>
              <a:rPr lang="zh-CN" altLang="en-US" sz="2755" b="1">
                <a:solidFill>
                  <a:srgbClr val="FFFF00"/>
                </a:solidFill>
                <a:latin typeface="黑体" panose="02010609060101010101" pitchFamily="49" charset="-122"/>
                <a:ea typeface="黑体" panose="02010609060101010101" pitchFamily="49" charset="-122"/>
                <a:cs typeface="微软雅黑" panose="020B0503020204020204" charset="-122"/>
              </a:rPr>
              <a:t>二、确定主线</a:t>
            </a:r>
            <a:endParaRPr lang="zh-CN" altLang="en-US" sz="2755" b="1">
              <a:solidFill>
                <a:srgbClr val="FFFF00"/>
              </a:solidFill>
              <a:latin typeface="黑体" panose="02010609060101010101" pitchFamily="49" charset="-122"/>
              <a:ea typeface="黑体" panose="02010609060101010101" pitchFamily="49" charset="-122"/>
              <a:cs typeface="微软雅黑" panose="020B0503020204020204" charset="-122"/>
            </a:endParaRPr>
          </a:p>
        </p:txBody>
      </p:sp>
      <p:sp>
        <p:nvSpPr>
          <p:cNvPr id="8" name="文本框 7"/>
          <p:cNvSpPr txBox="1"/>
          <p:nvPr/>
        </p:nvSpPr>
        <p:spPr>
          <a:xfrm>
            <a:off x="3853180" y="1635760"/>
            <a:ext cx="4472940" cy="583565"/>
          </a:xfrm>
          <a:prstGeom prst="rect">
            <a:avLst/>
          </a:prstGeom>
          <a:noFill/>
        </p:spPr>
        <p:txBody>
          <a:bodyPr wrap="square" rtlCol="0" anchor="t">
            <a:spAutoFit/>
          </a:bodyPr>
          <a:p>
            <a:pPr algn="dist"/>
            <a:r>
              <a:rPr sz="3200" b="1">
                <a:solidFill>
                  <a:srgbClr val="FFFFFF"/>
                </a:solidFill>
                <a:latin typeface="黑体" panose="02010609060101010101" pitchFamily="49" charset="-122"/>
                <a:ea typeface="黑体" panose="02010609060101010101" pitchFamily="49" charset="-122"/>
                <a:cs typeface="黑体" panose="02010609060101010101" pitchFamily="49" charset="-122"/>
                <a:sym typeface="+mn-ea"/>
              </a:rPr>
              <a:t>疆域变迁·民族认同</a:t>
            </a:r>
            <a:endParaRPr lang="zh-CN" altLang="en-US" sz="3200" b="1">
              <a:solidFill>
                <a:srgbClr val="FFFFFF"/>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 name="TextBox 12"/>
          <p:cNvSpPr txBox="1"/>
          <p:nvPr/>
        </p:nvSpPr>
        <p:spPr>
          <a:xfrm>
            <a:off x="1977390" y="3665220"/>
            <a:ext cx="8237220" cy="1106805"/>
          </a:xfrm>
          <a:prstGeom prst="rect">
            <a:avLst/>
          </a:prstGeom>
          <a:noFill/>
        </p:spPr>
        <p:txBody>
          <a:bodyPr wrap="square" rtlCol="0">
            <a:spAutoFit/>
          </a:bodyPr>
          <a:lstStyle>
            <a:defPPr>
              <a:defRPr lang="zh-CN"/>
            </a:defPPr>
            <a:lvl1pPr algn="ctr">
              <a:defRPr sz="5400" b="1">
                <a:latin typeface="微软雅黑" panose="020B0503020204020204" charset="-122"/>
                <a:ea typeface="微软雅黑" panose="020B0503020204020204" charset="-122"/>
              </a:defRPr>
            </a:lvl1pPr>
          </a:lstStyle>
          <a:p>
            <a:r>
              <a:rPr lang="zh-CN" sz="6600" dirty="0" smtClean="0">
                <a:solidFill>
                  <a:schemeClr val="bg1"/>
                </a:solidFill>
                <a:latin typeface="黑体" panose="02010609060101010101" pitchFamily="49" charset="-122"/>
                <a:ea typeface="黑体" panose="02010609060101010101" pitchFamily="49" charset="-122"/>
                <a:cs typeface="黑体" panose="02010609060101010101" pitchFamily="49" charset="-122"/>
              </a:rPr>
              <a:t>疆域变迁·民族认同 </a:t>
            </a:r>
            <a:endParaRPr lang="zh-CN" sz="6600" dirty="0" smtClean="0">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46" name="Group 9"/>
          <p:cNvGrpSpPr>
            <a:grpSpLocks noChangeAspect="1"/>
          </p:cNvGrpSpPr>
          <p:nvPr/>
        </p:nvGrpSpPr>
        <p:grpSpPr bwMode="auto">
          <a:xfrm rot="0">
            <a:off x="2310130" y="4647565"/>
            <a:ext cx="7571740" cy="201295"/>
            <a:chOff x="1927" y="2201"/>
            <a:chExt cx="4019" cy="107"/>
          </a:xfrm>
        </p:grpSpPr>
        <p:sp>
          <p:nvSpPr>
            <p:cNvPr id="47" name="Line 10"/>
            <p:cNvSpPr>
              <a:spLocks noChangeShapeType="1"/>
            </p:cNvSpPr>
            <p:nvPr/>
          </p:nvSpPr>
          <p:spPr bwMode="auto">
            <a:xfrm>
              <a:off x="4169"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p>
          </p:txBody>
        </p:sp>
        <p:sp>
          <p:nvSpPr>
            <p:cNvPr id="48" name="Line 11"/>
            <p:cNvSpPr>
              <a:spLocks noChangeShapeType="1"/>
            </p:cNvSpPr>
            <p:nvPr/>
          </p:nvSpPr>
          <p:spPr bwMode="auto">
            <a:xfrm>
              <a:off x="1927" y="2255"/>
              <a:ext cx="1777" cy="0"/>
            </a:xfrm>
            <a:prstGeom prst="line">
              <a:avLst/>
            </a:prstGeom>
            <a:noFill/>
            <a:ln w="14288" cap="flat">
              <a:solidFill>
                <a:srgbClr val="FFFF00"/>
              </a:solidFill>
              <a:prstDash val="solid"/>
              <a:miter lim="800000"/>
            </a:ln>
            <a:extLst>
              <a:ext uri="{909E8E84-426E-40DD-AFC4-6F175D3DCCD1}">
                <a14:hiddenFill xmlns:a14="http://schemas.microsoft.com/office/drawing/2010/main">
                  <a:noFill/>
                </a14:hiddenFill>
              </a:ext>
            </a:extLst>
          </p:spPr>
          <p:txBody>
            <a:bodyPr vert="horz" wrap="square" lIns="91392" tIns="45696" rIns="91392" bIns="45696" numCol="1" anchor="t" anchorCtr="0" compatLnSpc="1"/>
            <a:lstStyle/>
            <a:p>
              <a:endParaRPr lang="zh-CN" altLang="en-US"/>
            </a:p>
          </p:txBody>
        </p:sp>
        <p:sp>
          <p:nvSpPr>
            <p:cNvPr id="49" name="Freeform 12"/>
            <p:cNvSpPr>
              <a:spLocks noEditPoints="1"/>
            </p:cNvSpPr>
            <p:nvPr/>
          </p:nvSpPr>
          <p:spPr bwMode="auto">
            <a:xfrm>
              <a:off x="3728" y="2201"/>
              <a:ext cx="415" cy="107"/>
            </a:xfrm>
            <a:custGeom>
              <a:avLst/>
              <a:gdLst>
                <a:gd name="T0" fmla="*/ 593 w 959"/>
                <a:gd name="T1" fmla="*/ 114 h 228"/>
                <a:gd name="T2" fmla="*/ 479 w 959"/>
                <a:gd name="T3" fmla="*/ 228 h 228"/>
                <a:gd name="T4" fmla="*/ 365 w 959"/>
                <a:gd name="T5" fmla="*/ 114 h 228"/>
                <a:gd name="T6" fmla="*/ 479 w 959"/>
                <a:gd name="T7" fmla="*/ 0 h 228"/>
                <a:gd name="T8" fmla="*/ 593 w 959"/>
                <a:gd name="T9" fmla="*/ 114 h 228"/>
                <a:gd name="T10" fmla="*/ 7 w 959"/>
                <a:gd name="T11" fmla="*/ 105 h 228"/>
                <a:gd name="T12" fmla="*/ 149 w 959"/>
                <a:gd name="T13" fmla="*/ 30 h 228"/>
                <a:gd name="T14" fmla="*/ 158 w 959"/>
                <a:gd name="T15" fmla="*/ 30 h 228"/>
                <a:gd name="T16" fmla="*/ 300 w 959"/>
                <a:gd name="T17" fmla="*/ 102 h 228"/>
                <a:gd name="T18" fmla="*/ 301 w 959"/>
                <a:gd name="T19" fmla="*/ 120 h 228"/>
                <a:gd name="T20" fmla="*/ 159 w 959"/>
                <a:gd name="T21" fmla="*/ 198 h 228"/>
                <a:gd name="T22" fmla="*/ 149 w 959"/>
                <a:gd name="T23" fmla="*/ 198 h 228"/>
                <a:gd name="T24" fmla="*/ 7 w 959"/>
                <a:gd name="T25" fmla="*/ 123 h 228"/>
                <a:gd name="T26" fmla="*/ 7 w 959"/>
                <a:gd name="T27" fmla="*/ 105 h 228"/>
                <a:gd name="T28" fmla="*/ 951 w 959"/>
                <a:gd name="T29" fmla="*/ 105 h 228"/>
                <a:gd name="T30" fmla="*/ 809 w 959"/>
                <a:gd name="T31" fmla="*/ 30 h 228"/>
                <a:gd name="T32" fmla="*/ 800 w 959"/>
                <a:gd name="T33" fmla="*/ 30 h 228"/>
                <a:gd name="T34" fmla="*/ 658 w 959"/>
                <a:gd name="T35" fmla="*/ 102 h 228"/>
                <a:gd name="T36" fmla="*/ 657 w 959"/>
                <a:gd name="T37" fmla="*/ 120 h 228"/>
                <a:gd name="T38" fmla="*/ 800 w 959"/>
                <a:gd name="T39" fmla="*/ 198 h 228"/>
                <a:gd name="T40" fmla="*/ 809 w 959"/>
                <a:gd name="T41" fmla="*/ 198 h 228"/>
                <a:gd name="T42" fmla="*/ 951 w 959"/>
                <a:gd name="T43" fmla="*/ 123 h 228"/>
                <a:gd name="T44" fmla="*/ 951 w 959"/>
                <a:gd name="T45" fmla="*/ 105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59" h="228">
                  <a:moveTo>
                    <a:pt x="593" y="114"/>
                  </a:moveTo>
                  <a:cubicBezTo>
                    <a:pt x="593" y="177"/>
                    <a:pt x="542" y="228"/>
                    <a:pt x="479" y="228"/>
                  </a:cubicBezTo>
                  <a:cubicBezTo>
                    <a:pt x="416" y="228"/>
                    <a:pt x="365" y="177"/>
                    <a:pt x="365" y="114"/>
                  </a:cubicBezTo>
                  <a:cubicBezTo>
                    <a:pt x="365" y="51"/>
                    <a:pt x="416" y="0"/>
                    <a:pt x="479" y="0"/>
                  </a:cubicBezTo>
                  <a:cubicBezTo>
                    <a:pt x="542" y="0"/>
                    <a:pt x="593" y="51"/>
                    <a:pt x="593" y="114"/>
                  </a:cubicBezTo>
                  <a:close/>
                  <a:moveTo>
                    <a:pt x="7" y="105"/>
                  </a:moveTo>
                  <a:lnTo>
                    <a:pt x="149" y="30"/>
                  </a:lnTo>
                  <a:cubicBezTo>
                    <a:pt x="152" y="29"/>
                    <a:pt x="155" y="29"/>
                    <a:pt x="158" y="30"/>
                  </a:cubicBezTo>
                  <a:lnTo>
                    <a:pt x="300" y="102"/>
                  </a:lnTo>
                  <a:cubicBezTo>
                    <a:pt x="308" y="106"/>
                    <a:pt x="308" y="116"/>
                    <a:pt x="301" y="120"/>
                  </a:cubicBezTo>
                  <a:lnTo>
                    <a:pt x="159" y="198"/>
                  </a:lnTo>
                  <a:cubicBezTo>
                    <a:pt x="156" y="200"/>
                    <a:pt x="152" y="200"/>
                    <a:pt x="149" y="198"/>
                  </a:cubicBezTo>
                  <a:lnTo>
                    <a:pt x="7" y="123"/>
                  </a:lnTo>
                  <a:cubicBezTo>
                    <a:pt x="0" y="119"/>
                    <a:pt x="0" y="109"/>
                    <a:pt x="7" y="105"/>
                  </a:cubicBezTo>
                  <a:close/>
                  <a:moveTo>
                    <a:pt x="951" y="105"/>
                  </a:moveTo>
                  <a:lnTo>
                    <a:pt x="809" y="30"/>
                  </a:lnTo>
                  <a:cubicBezTo>
                    <a:pt x="806" y="29"/>
                    <a:pt x="803" y="29"/>
                    <a:pt x="800" y="30"/>
                  </a:cubicBezTo>
                  <a:lnTo>
                    <a:pt x="658" y="102"/>
                  </a:lnTo>
                  <a:cubicBezTo>
                    <a:pt x="650" y="106"/>
                    <a:pt x="650" y="116"/>
                    <a:pt x="657" y="120"/>
                  </a:cubicBezTo>
                  <a:lnTo>
                    <a:pt x="800" y="198"/>
                  </a:lnTo>
                  <a:cubicBezTo>
                    <a:pt x="803" y="200"/>
                    <a:pt x="806" y="200"/>
                    <a:pt x="809" y="198"/>
                  </a:cubicBezTo>
                  <a:lnTo>
                    <a:pt x="951" y="123"/>
                  </a:lnTo>
                  <a:cubicBezTo>
                    <a:pt x="959" y="119"/>
                    <a:pt x="959" y="109"/>
                    <a:pt x="951" y="105"/>
                  </a:cubicBezTo>
                  <a:close/>
                </a:path>
              </a:pathLst>
            </a:custGeom>
            <a:solidFill>
              <a:srgbClr val="FFFF00"/>
            </a:solidFill>
            <a:ln w="9525">
              <a:solidFill>
                <a:srgbClr val="FFFF00"/>
              </a:solidFill>
              <a:round/>
            </a:ln>
          </p:spPr>
          <p:txBody>
            <a:bodyPr vert="horz" wrap="square" lIns="91392" tIns="45696" rIns="91392" bIns="45696" numCol="1" anchor="t" anchorCtr="0" compatLnSpc="1"/>
            <a:lstStyle/>
            <a:p>
              <a:endParaRPr lang="zh-CN" altLang="en-US" b="1">
                <a:solidFill>
                  <a:schemeClr val="tx1"/>
                </a:solidFill>
                <a:latin typeface="黑体" panose="02010609060101010101" pitchFamily="49" charset="-122"/>
                <a:ea typeface="黑体" panose="02010609060101010101" pitchFamily="49" charset="-122"/>
              </a:endParaRPr>
            </a:p>
          </p:txBody>
        </p:sp>
      </p:grpSp>
      <p:grpSp>
        <p:nvGrpSpPr>
          <p:cNvPr id="3" name="组合 2"/>
          <p:cNvGrpSpPr/>
          <p:nvPr/>
        </p:nvGrpSpPr>
        <p:grpSpPr>
          <a:xfrm>
            <a:off x="4748530" y="1370330"/>
            <a:ext cx="2695056" cy="2498149"/>
            <a:chOff x="7879" y="2829"/>
            <a:chExt cx="3587" cy="3599"/>
          </a:xfrm>
        </p:grpSpPr>
        <p:pic>
          <p:nvPicPr>
            <p:cNvPr id="11" name="图片 10" descr="图片1"/>
            <p:cNvPicPr>
              <a:picLocks noChangeAspect="1"/>
            </p:cNvPicPr>
            <p:nvPr/>
          </p:nvPicPr>
          <p:blipFill>
            <a:blip r:embed="rId1"/>
            <a:stretch>
              <a:fillRect/>
            </a:stretch>
          </p:blipFill>
          <p:spPr>
            <a:xfrm>
              <a:off x="7879" y="2829"/>
              <a:ext cx="3587" cy="3599"/>
            </a:xfrm>
            <a:prstGeom prst="rect">
              <a:avLst/>
            </a:prstGeom>
          </p:spPr>
        </p:pic>
        <p:sp>
          <p:nvSpPr>
            <p:cNvPr id="12" name="椭圆 11"/>
            <p:cNvSpPr/>
            <p:nvPr/>
          </p:nvSpPr>
          <p:spPr>
            <a:xfrm>
              <a:off x="8852" y="3841"/>
              <a:ext cx="1641" cy="1575"/>
            </a:xfrm>
            <a:prstGeom prst="ellipse">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文本框 1"/>
          <p:cNvSpPr txBox="1"/>
          <p:nvPr/>
        </p:nvSpPr>
        <p:spPr>
          <a:xfrm>
            <a:off x="5761990" y="2028190"/>
            <a:ext cx="1717040" cy="1106805"/>
          </a:xfrm>
          <a:prstGeom prst="rect">
            <a:avLst/>
          </a:prstGeom>
          <a:noFill/>
        </p:spPr>
        <p:txBody>
          <a:bodyPr wrap="square" rtlCol="0">
            <a:spAutoFit/>
          </a:bodyPr>
          <a:lstStyle/>
          <a:p>
            <a:r>
              <a:rPr lang="en-US" altLang="zh-CN" sz="6600" b="1" dirty="0">
                <a:solidFill>
                  <a:schemeClr val="bg1"/>
                </a:solidFill>
                <a:latin typeface="黑体" panose="02010609060101010101" pitchFamily="49" charset="-122"/>
                <a:ea typeface="黑体" panose="02010609060101010101" pitchFamily="49" charset="-122"/>
              </a:rPr>
              <a:t>1</a:t>
            </a:r>
            <a:endParaRPr lang="en-US" altLang="zh-CN" sz="6600" b="1" dirty="0">
              <a:solidFill>
                <a:schemeClr val="bg1"/>
              </a:solidFill>
              <a:latin typeface="黑体" panose="02010609060101010101" pitchFamily="49" charset="-122"/>
              <a:ea typeface="黑体" panose="02010609060101010101" pitchFamily="49"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3180080" y="3228340"/>
            <a:ext cx="2012950" cy="2141220"/>
          </a:xfrm>
          <a:prstGeom prst="rect">
            <a:avLst/>
          </a:prstGeom>
        </p:spPr>
      </p:pic>
      <p:grpSp>
        <p:nvGrpSpPr>
          <p:cNvPr id="10" name="组合 9"/>
          <p:cNvGrpSpPr/>
          <p:nvPr/>
        </p:nvGrpSpPr>
        <p:grpSpPr>
          <a:xfrm>
            <a:off x="4544695" y="609600"/>
            <a:ext cx="3103245" cy="932815"/>
            <a:chOff x="6852" y="4681"/>
            <a:chExt cx="4887" cy="1469"/>
          </a:xfrm>
        </p:grpSpPr>
        <p:pic>
          <p:nvPicPr>
            <p:cNvPr id="8" name="图片 7"/>
            <p:cNvPicPr>
              <a:picLocks noChangeAspect="1"/>
            </p:cNvPicPr>
            <p:nvPr/>
          </p:nvPicPr>
          <p:blipFill>
            <a:blip r:embed="rId2"/>
            <a:srcRect t="3894" r="11022"/>
            <a:stretch>
              <a:fillRect/>
            </a:stretch>
          </p:blipFill>
          <p:spPr>
            <a:xfrm>
              <a:off x="6978" y="4808"/>
              <a:ext cx="4666" cy="1234"/>
            </a:xfrm>
            <a:prstGeom prst="rect">
              <a:avLst/>
            </a:prstGeom>
            <a:ln>
              <a:solidFill>
                <a:srgbClr val="FFFF00"/>
              </a:solidFill>
            </a:ln>
          </p:spPr>
        </p:pic>
        <p:sp>
          <p:nvSpPr>
            <p:cNvPr id="100" name="文本框 99"/>
            <p:cNvSpPr txBox="1"/>
            <p:nvPr/>
          </p:nvSpPr>
          <p:spPr>
            <a:xfrm>
              <a:off x="7651" y="4940"/>
              <a:ext cx="3336" cy="919"/>
            </a:xfrm>
            <a:prstGeom prst="rect">
              <a:avLst/>
            </a:prstGeom>
            <a:solidFill>
              <a:srgbClr val="000099"/>
            </a:solidFill>
            <a:ln w="9525">
              <a:solidFill>
                <a:srgbClr val="FFFF00"/>
              </a:solidFill>
            </a:ln>
          </p:spPr>
          <p:txBody>
            <a:bodyPr wrap="square">
              <a:spAutoFit/>
            </a:bodyPr>
            <a:p>
              <a:pPr indent="0" algn="ctr"/>
              <a:r>
                <a:rPr lang="zh-CN" altLang="en-US" sz="3200" b="1" dirty="0" smtClean="0">
                  <a:solidFill>
                    <a:schemeClr val="bg1"/>
                  </a:solidFill>
                  <a:latin typeface="黑体" panose="02010609060101010101" pitchFamily="49" charset="-122"/>
                  <a:ea typeface="黑体" panose="02010609060101010101" pitchFamily="49" charset="-122"/>
                </a:rPr>
                <a:t>疆域认同</a:t>
              </a:r>
              <a:endParaRPr lang="zh-CN" altLang="en-US" sz="3200" b="1" dirty="0" smtClean="0">
                <a:solidFill>
                  <a:schemeClr val="bg1"/>
                </a:solidFill>
                <a:latin typeface="黑体" panose="02010609060101010101" pitchFamily="49" charset="-122"/>
                <a:ea typeface="黑体" panose="02010609060101010101" pitchFamily="49" charset="-122"/>
              </a:endParaRPr>
            </a:p>
          </p:txBody>
        </p:sp>
        <p:sp>
          <p:nvSpPr>
            <p:cNvPr id="9" name="矩形 8"/>
            <p:cNvSpPr/>
            <p:nvPr/>
          </p:nvSpPr>
          <p:spPr>
            <a:xfrm>
              <a:off x="6852" y="4681"/>
              <a:ext cx="4887" cy="1469"/>
            </a:xfrm>
            <a:prstGeom prst="rect">
              <a:avLst/>
            </a:prstGeom>
            <a:noFill/>
            <a:ln w="19050">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grpSp>
      <p:sp>
        <p:nvSpPr>
          <p:cNvPr id="5" name="文本框 4"/>
          <p:cNvSpPr txBox="1"/>
          <p:nvPr/>
        </p:nvSpPr>
        <p:spPr>
          <a:xfrm>
            <a:off x="1012825" y="5411470"/>
            <a:ext cx="10461625" cy="398780"/>
          </a:xfrm>
          <a:prstGeom prst="rect">
            <a:avLst/>
          </a:prstGeom>
          <a:noFill/>
        </p:spPr>
        <p:txBody>
          <a:bodyPr wrap="square" rtlCol="0" anchor="t">
            <a:spAutoFit/>
          </a:bodyPr>
          <a:p>
            <a:r>
              <a:rPr lang="en-US" altLang="zh-CN"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图1 战国形势图   图2 秦</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朝形势图</a:t>
            </a:r>
            <a:r>
              <a:rPr lang="en-US" altLang="zh-CN"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图</a:t>
            </a:r>
            <a:r>
              <a:rPr lang="en-US" altLang="zh-CN"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3 </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西汉的疆域           图</a:t>
            </a:r>
            <a:r>
              <a:rPr lang="en-US" altLang="zh-CN"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4 </a:t>
            </a:r>
            <a:r>
              <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东汉的疆域</a:t>
            </a:r>
            <a:endParaRPr lang="zh-CN" altLang="en-US" sz="20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122" name="TextBox 21"/>
          <p:cNvSpPr txBox="1"/>
          <p:nvPr/>
        </p:nvSpPr>
        <p:spPr>
          <a:xfrm>
            <a:off x="4283710" y="1739265"/>
            <a:ext cx="7356475" cy="1292860"/>
          </a:xfrm>
          <a:prstGeom prst="rect">
            <a:avLst/>
          </a:prstGeom>
          <a:noFill/>
          <a:ln w="9525">
            <a:noFill/>
          </a:ln>
        </p:spPr>
        <p:txBody>
          <a:bodyPr wrap="square">
            <a:spAutoFit/>
          </a:bodyPr>
          <a:p>
            <a:pPr>
              <a:lnSpc>
                <a:spcPct val="90000"/>
              </a:lnSpc>
              <a:spcBef>
                <a:spcPts val="800"/>
              </a:spcBef>
              <a:spcAft>
                <a:spcPts val="0"/>
              </a:spcAft>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问题：</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1.</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根据下图说明秦统一的历史意义。</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90000"/>
              </a:lnSpc>
              <a:spcBef>
                <a:spcPts val="800"/>
              </a:spcBef>
              <a:spcAft>
                <a:spcPts val="0"/>
              </a:spcAft>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绘制秦朝的疆域示意图。</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pPr>
              <a:lnSpc>
                <a:spcPct val="90000"/>
              </a:lnSpc>
              <a:spcBef>
                <a:spcPts val="800"/>
              </a:spcBef>
              <a:spcAft>
                <a:spcPts val="0"/>
              </a:spcAft>
            </a:pP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3.</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列举两汉时期，政府对</a:t>
            </a:r>
            <a:r>
              <a:rPr lang="zh-CN" altLang="en-US" sz="2400" b="1" dirty="0">
                <a:solidFill>
                  <a:srgbClr val="FFFF00"/>
                </a:solidFill>
                <a:latin typeface="黑体" panose="02010609060101010101" pitchFamily="49" charset="-122"/>
                <a:ea typeface="黑体" panose="02010609060101010101" pitchFamily="49" charset="-122"/>
                <a:cs typeface="黑体" panose="02010609060101010101" pitchFamily="49" charset="-122"/>
                <a:sym typeface="+mn-ea"/>
              </a:rPr>
              <a:t>西域</a:t>
            </a:r>
            <a:r>
              <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地区的管理措施。</a:t>
            </a:r>
            <a:endParaRPr lang="zh-CN" altLang="en-US" sz="2400"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p:txBody>
      </p:sp>
      <p:grpSp>
        <p:nvGrpSpPr>
          <p:cNvPr id="4" name="组合 3"/>
          <p:cNvGrpSpPr/>
          <p:nvPr/>
        </p:nvGrpSpPr>
        <p:grpSpPr>
          <a:xfrm>
            <a:off x="5253990" y="3228340"/>
            <a:ext cx="6257925" cy="2130425"/>
            <a:chOff x="8254" y="3239"/>
            <a:chExt cx="9855" cy="3355"/>
          </a:xfrm>
        </p:grpSpPr>
        <p:pic>
          <p:nvPicPr>
            <p:cNvPr id="7" name="Picture 15" descr="075DongHanJiangYuTu"/>
            <p:cNvPicPr>
              <a:picLocks noRot="1" noChangeAspect="1" noChangeArrowheads="1"/>
            </p:cNvPicPr>
            <p:nvPr/>
          </p:nvPicPr>
          <p:blipFill>
            <a:blip r:embed="rId3"/>
            <a:srcRect l="4734" t="2386" r="1905" b="2900"/>
            <a:stretch>
              <a:fillRect/>
            </a:stretch>
          </p:blipFill>
          <p:spPr bwMode="auto">
            <a:xfrm>
              <a:off x="13317" y="3239"/>
              <a:ext cx="4792" cy="3354"/>
            </a:xfrm>
            <a:prstGeom prst="rect">
              <a:avLst/>
            </a:prstGeom>
            <a:ln>
              <a:noFill/>
            </a:ln>
            <a:effectLst>
              <a:outerShdw blurRad="292100" dist="139700" dir="2700000" algn="tl" rotWithShape="0">
                <a:srgbClr val="333333">
                  <a:alpha val="65000"/>
                </a:srgbClr>
              </a:outerShdw>
            </a:effectLst>
          </p:spPr>
        </p:pic>
        <p:pic>
          <p:nvPicPr>
            <p:cNvPr id="12" name="图片 11" descr="cca219350902d08357ea8939db308ce4.png"/>
            <p:cNvPicPr>
              <a:picLocks noChangeAspect="1"/>
            </p:cNvPicPr>
            <p:nvPr/>
          </p:nvPicPr>
          <p:blipFill>
            <a:blip r:embed="rId4"/>
            <a:stretch>
              <a:fillRect/>
            </a:stretch>
          </p:blipFill>
          <p:spPr>
            <a:xfrm>
              <a:off x="8254" y="3239"/>
              <a:ext cx="4920" cy="3355"/>
            </a:xfrm>
            <a:prstGeom prst="rect">
              <a:avLst/>
            </a:prstGeom>
            <a:ln>
              <a:noFill/>
            </a:ln>
            <a:effectLst>
              <a:outerShdw blurRad="292100" dist="139700" dir="2700000" algn="tl" rotWithShape="0">
                <a:srgbClr val="333333">
                  <a:alpha val="65000"/>
                </a:srgbClr>
              </a:outerShdw>
            </a:effectLst>
          </p:spPr>
        </p:pic>
      </p:grpSp>
      <p:pic>
        <p:nvPicPr>
          <p:cNvPr id="14" name="图片 13"/>
          <p:cNvPicPr>
            <a:picLocks noChangeAspect="1"/>
          </p:cNvPicPr>
          <p:nvPr/>
        </p:nvPicPr>
        <p:blipFill>
          <a:blip r:embed="rId5"/>
          <a:stretch>
            <a:fillRect/>
          </a:stretch>
        </p:blipFill>
        <p:spPr>
          <a:xfrm>
            <a:off x="689610" y="3227070"/>
            <a:ext cx="2420620" cy="2143125"/>
          </a:xfrm>
          <a:prstGeom prst="rect">
            <a:avLst/>
          </a:prstGeom>
        </p:spPr>
      </p:pic>
      <p:grpSp>
        <p:nvGrpSpPr>
          <p:cNvPr id="20" name="组合 19"/>
          <p:cNvGrpSpPr/>
          <p:nvPr/>
        </p:nvGrpSpPr>
        <p:grpSpPr>
          <a:xfrm>
            <a:off x="1438910" y="1002665"/>
            <a:ext cx="2927985" cy="2030095"/>
            <a:chOff x="1595" y="1348"/>
            <a:chExt cx="4611" cy="3197"/>
          </a:xfrm>
        </p:grpSpPr>
        <p:sp>
          <p:nvSpPr>
            <p:cNvPr id="17" name="文本框 16"/>
            <p:cNvSpPr txBox="1"/>
            <p:nvPr/>
          </p:nvSpPr>
          <p:spPr>
            <a:xfrm>
              <a:off x="1595" y="1348"/>
              <a:ext cx="4611" cy="3197"/>
            </a:xfrm>
            <a:prstGeom prst="rect">
              <a:avLst/>
            </a:prstGeom>
            <a:noFill/>
          </p:spPr>
          <p:txBody>
            <a:bodyPr wrap="square" rtlCol="0" anchor="t">
              <a:spAutoFit/>
            </a:bodyPr>
            <a:p>
              <a:r>
                <a:rPr lang="en-US" altLang="zh-CN"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a:t>
              </a:r>
              <a:r>
                <a:rPr lang="zh-CN" altLang="en-US"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长城一带</a:t>
              </a:r>
              <a:endParaRPr lang="zh-CN" altLang="en-US" b="1">
                <a:latin typeface="黑体" panose="02010609060101010101" pitchFamily="49" charset="-122"/>
                <a:ea typeface="黑体" panose="02010609060101010101" pitchFamily="49" charset="-122"/>
                <a:cs typeface="黑体" panose="02010609060101010101" pitchFamily="49" charset="-122"/>
              </a:endParaRPr>
            </a:p>
            <a:p>
              <a:endParaRPr lang="zh-CN" altLang="en-US"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endParaRPr lang="zh-CN" altLang="en-US"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r>
                <a:rPr lang="zh-CN" altLang="en-US"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rPr>
                <a:t>  陇西            东海</a:t>
              </a:r>
              <a:endParaRPr lang="zh-CN" altLang="en-US" b="1" dirty="0">
                <a:solidFill>
                  <a:schemeClr val="bg1"/>
                </a:solidFill>
                <a:latin typeface="黑体" panose="02010609060101010101" pitchFamily="49" charset="-122"/>
                <a:ea typeface="黑体" panose="02010609060101010101" pitchFamily="49" charset="-122"/>
                <a:cs typeface="黑体" panose="02010609060101010101" pitchFamily="49" charset="-122"/>
                <a:sym typeface="+mn-ea"/>
              </a:endParaRPr>
            </a:p>
            <a:p>
              <a:endParaRPr lang="zh-CN" altLang="en-US" b="1">
                <a:latin typeface="黑体" panose="02010609060101010101" pitchFamily="49" charset="-122"/>
                <a:ea typeface="黑体" panose="02010609060101010101" pitchFamily="49" charset="-122"/>
                <a:cs typeface="黑体" panose="02010609060101010101" pitchFamily="49" charset="-122"/>
              </a:endParaRPr>
            </a:p>
            <a:p>
              <a:endParaRPr lang="zh-CN" altLang="en-US" b="1">
                <a:latin typeface="黑体" panose="02010609060101010101" pitchFamily="49" charset="-122"/>
                <a:ea typeface="黑体" panose="02010609060101010101" pitchFamily="49" charset="-122"/>
                <a:cs typeface="黑体" panose="02010609060101010101" pitchFamily="49" charset="-122"/>
              </a:endParaRPr>
            </a:p>
            <a:p>
              <a:r>
                <a:rPr lang="zh-CN" altLang="en-US" b="1">
                  <a:latin typeface="黑体" panose="02010609060101010101" pitchFamily="49" charset="-122"/>
                  <a:ea typeface="黑体" panose="02010609060101010101" pitchFamily="49" charset="-122"/>
                  <a:cs typeface="黑体" panose="02010609060101010101" pitchFamily="49" charset="-122"/>
                </a:rPr>
                <a:t>        </a:t>
              </a:r>
              <a:r>
                <a:rPr lang="zh-CN" altLang="en-US" b="1">
                  <a:solidFill>
                    <a:schemeClr val="bg1"/>
                  </a:solidFill>
                  <a:latin typeface="黑体" panose="02010609060101010101" pitchFamily="49" charset="-122"/>
                  <a:ea typeface="黑体" panose="02010609060101010101" pitchFamily="49" charset="-122"/>
                  <a:cs typeface="黑体" panose="02010609060101010101" pitchFamily="49" charset="-122"/>
                </a:rPr>
                <a:t>南   海</a:t>
              </a:r>
              <a:endParaRPr lang="zh-CN" altLang="en-US" b="1">
                <a:solidFill>
                  <a:schemeClr val="bg1"/>
                </a:solidFill>
                <a:latin typeface="黑体" panose="02010609060101010101" pitchFamily="49" charset="-122"/>
                <a:ea typeface="黑体" panose="02010609060101010101" pitchFamily="49" charset="-122"/>
                <a:cs typeface="黑体" panose="02010609060101010101" pitchFamily="49" charset="-122"/>
              </a:endParaRPr>
            </a:p>
          </p:txBody>
        </p:sp>
        <p:sp>
          <p:nvSpPr>
            <p:cNvPr id="18" name="左右箭头 17"/>
            <p:cNvSpPr/>
            <p:nvPr/>
          </p:nvSpPr>
          <p:spPr>
            <a:xfrm>
              <a:off x="2885" y="2890"/>
              <a:ext cx="1998" cy="120"/>
            </a:xfrm>
            <a:prstGeom prst="leftRightArrow">
              <a:avLst/>
            </a:prstGeom>
            <a:solidFill>
              <a:schemeClr val="bg1"/>
            </a:solidFill>
            <a:ln>
              <a:solidFill>
                <a:schemeClr val="bg1"/>
              </a:solidFill>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sp>
          <p:nvSpPr>
            <p:cNvPr id="19" name="左右箭头 18"/>
            <p:cNvSpPr/>
            <p:nvPr/>
          </p:nvSpPr>
          <p:spPr>
            <a:xfrm rot="16200000">
              <a:off x="2885" y="2890"/>
              <a:ext cx="1998" cy="120"/>
            </a:xfrm>
            <a:prstGeom prst="leftRightArrow">
              <a:avLst/>
            </a:prstGeom>
            <a:solidFill>
              <a:schemeClr val="bg1"/>
            </a:solidFill>
            <a:ln>
              <a:solidFill>
                <a:schemeClr val="bg1"/>
              </a:solidFill>
            </a:ln>
          </p:spPr>
          <p:txBody>
            <a:bodyPr wrap="none" anchor="ctr"/>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lang="zh-CN" altLang="en-US" b="1">
                <a:latin typeface="黑体" panose="02010609060101010101" pitchFamily="49" charset="-122"/>
                <a:ea typeface="黑体" panose="02010609060101010101" pitchFamily="49" charset="-122"/>
              </a:endParaRPr>
            </a:p>
          </p:txBody>
        </p:sp>
      </p:grpSp>
      <p:sp>
        <p:nvSpPr>
          <p:cNvPr id="11" name="椭圆 10"/>
          <p:cNvSpPr/>
          <p:nvPr/>
        </p:nvSpPr>
        <p:spPr>
          <a:xfrm>
            <a:off x="4178300" y="5024755"/>
            <a:ext cx="690245" cy="3454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
        <p:nvSpPr>
          <p:cNvPr id="13" name="椭圆 12"/>
          <p:cNvSpPr/>
          <p:nvPr/>
        </p:nvSpPr>
        <p:spPr>
          <a:xfrm>
            <a:off x="5560695" y="3878580"/>
            <a:ext cx="690245" cy="3454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
        <p:nvSpPr>
          <p:cNvPr id="16" name="椭圆 15"/>
          <p:cNvSpPr/>
          <p:nvPr/>
        </p:nvSpPr>
        <p:spPr>
          <a:xfrm>
            <a:off x="8658225" y="3878580"/>
            <a:ext cx="690245" cy="345440"/>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latin typeface="黑体" panose="02010609060101010101" pitchFamily="49" charset="-122"/>
              <a:ea typeface="黑体" panose="02010609060101010101" pitchFamily="49"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000" fill="hold">
                                          <p:stCondLst>
                                            <p:cond delay="0"/>
                                          </p:stCondLst>
                                        </p:cTn>
                                        <p:tgtEl>
                                          <p:spTgt spid="20"/>
                                        </p:tgtEl>
                                        <p:attrNameLst>
                                          <p:attrName>style.visibility</p:attrName>
                                        </p:attrNameLst>
                                      </p:cBhvr>
                                      <p:to>
                                        <p:strVal val="visible"/>
                                      </p:to>
                                    </p:set>
                                    <p:animEffect transition="in" filter="box(ou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000"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000" fill="hold">
                                          <p:stCondLst>
                                            <p:cond delay="0"/>
                                          </p:stCondLst>
                                        </p:cTn>
                                        <p:tgtEl>
                                          <p:spTgt spid="13"/>
                                        </p:tgtEl>
                                        <p:attrNameLst>
                                          <p:attrName>style.visibility</p:attrName>
                                        </p:attrNameLst>
                                      </p:cBhvr>
                                      <p:to>
                                        <p:strVal val="visible"/>
                                      </p:to>
                                    </p:set>
                                    <p:animEffect transition="in" filter="wheel(1)">
                                      <p:cBhvr>
                                        <p:cTn id="17" dur="1000"/>
                                        <p:tgtEl>
                                          <p:spTgt spid="13"/>
                                        </p:tgtEl>
                                      </p:cBhvr>
                                    </p:animEffect>
                                  </p:childTnLst>
                                </p:cTn>
                              </p:par>
                            </p:childTnLst>
                          </p:cTn>
                        </p:par>
                        <p:par>
                          <p:cTn id="18" fill="hold">
                            <p:stCondLst>
                              <p:cond delay="1000"/>
                            </p:stCondLst>
                            <p:childTnLst>
                              <p:par>
                                <p:cTn id="19" presetID="21" presetClass="entr" presetSubtype="1" fill="hold" grpId="0" nodeType="afterEffect">
                                  <p:stCondLst>
                                    <p:cond delay="0"/>
                                  </p:stCondLst>
                                  <p:childTnLst>
                                    <p:set>
                                      <p:cBhvr>
                                        <p:cTn id="20" dur="1000" fill="hold">
                                          <p:stCondLst>
                                            <p:cond delay="0"/>
                                          </p:stCondLst>
                                        </p:cTn>
                                        <p:tgtEl>
                                          <p:spTgt spid="16"/>
                                        </p:tgtEl>
                                        <p:attrNameLst>
                                          <p:attrName>style.visibility</p:attrName>
                                        </p:attrNameLst>
                                      </p:cBhvr>
                                      <p:to>
                                        <p:strVal val="visible"/>
                                      </p:to>
                                    </p:set>
                                    <p:animEffect transition="in" filter="wheel(1)">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bldLvl="0" animBg="1"/>
      <p:bldP spid="16" grpId="0" bldLvl="0" animBg="1"/>
    </p:bldLst>
  </p:timing>
</p:sld>
</file>

<file path=ppt/tags/tag1.xml><?xml version="1.0" encoding="utf-8"?>
<p:tagLst xmlns:p="http://schemas.openxmlformats.org/presentationml/2006/main">
  <p:tag name="KSO_WM_UNIT_LARGE_SHAPE"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BEAUTIFY_FLAG" val="#wm#"/>
  <p:tag name="KSO_WM_TEMPLATE_CATEGORY" val="custom"/>
  <p:tag name="KSO_WM_TEMPLATE_INDEX" val="20187308"/>
</p:tagLst>
</file>

<file path=ppt/tags/tag11.xml><?xml version="1.0" encoding="utf-8"?>
<p:tagLst xmlns:p="http://schemas.openxmlformats.org/presentationml/2006/main">
  <p:tag name="KSO_WM_BEAUTIFY_FLAG" val="#wm#"/>
  <p:tag name="KSO_WM_TEMPLATE_CATEGORY" val="custom"/>
  <p:tag name="KSO_WM_TEMPLATE_INDEX" val="20187308"/>
</p:tagLst>
</file>

<file path=ppt/tags/tag12.xml><?xml version="1.0" encoding="utf-8"?>
<p:tagLst xmlns:p="http://schemas.openxmlformats.org/presentationml/2006/main">
  <p:tag name="KSO_WM_BEAUTIFY_FLAG" val="#wm#"/>
  <p:tag name="KSO_WM_TEMPLATE_CATEGORY" val="custom"/>
  <p:tag name="KSO_WM_TEMPLATE_INDEX" val="20187308"/>
</p:tagLst>
</file>

<file path=ppt/tags/tag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p="http://schemas.openxmlformats.org/presentationml/2006/main">
  <p:tag name="KSO_WM_BEAUTIFY_FLAG" val="#wm#"/>
  <p:tag name="KSO_WM_TEMPLATE_CATEGORY" val="custom"/>
  <p:tag name="KSO_WM_TEMPLATE_INDEX" val="20187308"/>
</p:tagLst>
</file>

<file path=ppt/tags/tag15.xml><?xml version="1.0" encoding="utf-8"?>
<p:tagLst xmlns:p="http://schemas.openxmlformats.org/presentationml/2006/main">
  <p:tag name="KSO_WM_BEAUTIFY_FLAG" val="#wm#"/>
  <p:tag name="KSO_WM_TEMPLATE_CATEGORY" val="custom"/>
  <p:tag name="KSO_WM_TEMPLATE_INDEX" val="20187308"/>
</p:tagLst>
</file>

<file path=ppt/tags/tag16.xml><?xml version="1.0" encoding="utf-8"?>
<p:tagLst xmlns:p="http://schemas.openxmlformats.org/presentationml/2006/main">
  <p:tag name="KSO_WM_UNIT_TABLE_BEAUTIFY" val="smartTable{fe1c64be-1a5c-44e5-b939-eacd7039d5aa}"/>
</p:tagLst>
</file>

<file path=ppt/tags/tag17.xml><?xml version="1.0" encoding="utf-8"?>
<p:tagLst xmlns:p="http://schemas.openxmlformats.org/presentationml/2006/main">
  <p:tag name="KSO_WM_BEAUTIFY_FLAG" val="#wm#"/>
  <p:tag name="KSO_WM_TEMPLATE_CATEGORY" val="custom"/>
  <p:tag name="KSO_WM_TEMPLATE_INDEX" val="20187308"/>
</p:tagLst>
</file>

<file path=ppt/tags/tag18.xml><?xml version="1.0" encoding="utf-8"?>
<p:tagLst xmlns:p="http://schemas.openxmlformats.org/presentationml/2006/main">
  <p:tag name="KSO_WM_BEAUTIFY_FLAG" val="#wm#"/>
  <p:tag name="KSO_WM_TEMPLATE_CATEGORY" val="custom"/>
  <p:tag name="KSO_WM_TEMPLATE_INDEX" val="20187308"/>
</p:tagLst>
</file>

<file path=ppt/tags/tag19.xml><?xml version="1.0" encoding="utf-8"?>
<p:tagLst xmlns:p="http://schemas.openxmlformats.org/presentationml/2006/main">
  <p:tag name="KSO_WM_BEAUTIFY_FLAG" val="#wm#"/>
  <p:tag name="KSO_WM_TEMPLATE_CATEGORY" val="custom"/>
  <p:tag name="KSO_WM_TEMPLATE_INDEX" val="20187308"/>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REFSHAPE" val="427131588"/>
  <p:tag name="KSO_WM_UNIT_PLACING_PICTURE_USER_VIEWPORT" val="{&quot;height&quot;:4740,&quot;width&quot;:9612}"/>
</p:tagLst>
</file>

<file path=ppt/tags/tag21.xml><?xml version="1.0" encoding="utf-8"?>
<p:tagLst xmlns:p="http://schemas.openxmlformats.org/presentationml/2006/main">
  <p:tag name="KSO_WM_BEAUTIFY_FLAG" val="#wm#"/>
  <p:tag name="KSO_WM_TEMPLATE_CATEGORY" val="custom"/>
  <p:tag name="KSO_WM_TEMPLATE_INDEX" val="20187308"/>
</p:tagLst>
</file>

<file path=ppt/tags/tag22.xml><?xml version="1.0" encoding="utf-8"?>
<p:tagLst xmlns:p="http://schemas.openxmlformats.org/presentationml/2006/main">
  <p:tag name="KSO_WM_BEAUTIFY_FLAG" val="#wm#"/>
  <p:tag name="KSO_WM_TEMPLATE_CATEGORY" val="custom"/>
  <p:tag name="KSO_WM_TEMPLATE_INDEX" val="20187308"/>
</p:tagLst>
</file>

<file path=ppt/tags/tag23.xml><?xml version="1.0" encoding="utf-8"?>
<p:tagLst xmlns:p="http://schemas.openxmlformats.org/presentationml/2006/main">
  <p:tag name="KSO_WM_BEAUTIFY_FLAG" val="#wm#"/>
  <p:tag name="KSO_WM_TEMPLATE_CATEGORY" val="custom"/>
  <p:tag name="KSO_WM_TEMPLATE_INDEX" val="20187308"/>
</p:tagLst>
</file>

<file path=ppt/tags/tag24.xml><?xml version="1.0" encoding="utf-8"?>
<p:tagLst xmlns:p="http://schemas.openxmlformats.org/presentationml/2006/main">
  <p:tag name="KSO_WM_BEAUTIFY_FLAG" val="#wm#"/>
  <p:tag name="KSO_WM_TEMPLATE_CATEGORY" val="custom"/>
  <p:tag name="KSO_WM_TEMPLATE_INDEX" val="20187308"/>
</p:tagLst>
</file>

<file path=ppt/tags/tag25.xml><?xml version="1.0" encoding="utf-8"?>
<p:tagLst xmlns:p="http://schemas.openxmlformats.org/presentationml/2006/main">
  <p:tag name="KSO_WM_UNIT_TABLE_BEAUTIFY" val="smartTable{045db277-f996-4407-af0f-2cb6da119265}"/>
  <p:tag name="TABLE_SKINIDX" val="-1"/>
  <p:tag name="TABLE_ENCOLOR" val="#FFFFFF"/>
  <p:tag name="TABLE_EMPHASIZE_COLOR" val="8684935"/>
  <p:tag name="TABLE_COLORIDX" val="l"/>
</p:tagLst>
</file>

<file path=ppt/tags/tag26.xml><?xml version="1.0" encoding="utf-8"?>
<p:tagLst xmlns:p="http://schemas.openxmlformats.org/presentationml/2006/main">
  <p:tag name="KSO_WM_UNIT_TABLE_BEAUTIFY" val="smartTable{e54f02e4-96f9-4e30-86d2-dfa15d775d73}"/>
  <p:tag name="TABLE_SKINIDX" val="-1"/>
  <p:tag name="TABLE_ENCOLOR" val="#FFFFFF"/>
  <p:tag name="TABLE_EMPHASIZE_COLOR" val="8684935"/>
  <p:tag name="TABLE_COLORIDX" val="l"/>
</p:tagLst>
</file>

<file path=ppt/tags/tag27.xml><?xml version="1.0" encoding="utf-8"?>
<p:tagLst xmlns:p="http://schemas.openxmlformats.org/presentationml/2006/main">
  <p:tag name="KSO_WM_BEAUTIFY_FLAG" val="#wm#"/>
  <p:tag name="KSO_WM_TEMPLATE_CATEGORY" val="custom"/>
  <p:tag name="KSO_WM_TEMPLATE_INDEX" val="20187308"/>
</p:tagLst>
</file>

<file path=ppt/tags/tag28.xml><?xml version="1.0" encoding="utf-8"?>
<p:tagLst xmlns:p="http://schemas.openxmlformats.org/presentationml/2006/main">
  <p:tag name="KSO_WM_BEAUTIFY_FLAG" val="#wm#"/>
  <p:tag name="KSO_WM_TEMPLATE_CATEGORY" val="custom"/>
  <p:tag name="KSO_WM_TEMPLATE_INDEX" val="20187308"/>
</p:tagLst>
</file>

<file path=ppt/tags/tag29.xml><?xml version="1.0" encoding="utf-8"?>
<p:tagLst xmlns:p="http://schemas.openxmlformats.org/presentationml/2006/main">
  <p:tag name="KSO_WM_BEAUTIFY_FLAG" val="#wm#"/>
  <p:tag name="KSO_WM_TEMPLATE_CATEGORY" val="custom"/>
  <p:tag name="KSO_WM_TEMPLATE_INDEX" val="20187308"/>
</p:tagLst>
</file>

<file path=ppt/tags/tag3.xml><?xml version="1.0" encoding="utf-8"?>
<p:tagLst xmlns:p="http://schemas.openxmlformats.org/presentationml/2006/main">
  <p:tag name="KSO_WM_BEAUTIFY_FLAG" val="#wm#"/>
  <p:tag name="KSO_WM_TEMPLATE_CATEGORY" val="custom"/>
  <p:tag name="KSO_WM_TEMPLATE_INDEX" val="20187308"/>
</p:tagLst>
</file>

<file path=ppt/tags/tag30.xml><?xml version="1.0" encoding="utf-8"?>
<p:tagLst xmlns:p="http://schemas.openxmlformats.org/presentationml/2006/main">
  <p:tag name="KSO_WM_BEAUTIFY_FLAG" val="#wm#"/>
  <p:tag name="KSO_WM_TEMPLATE_CATEGORY" val="custom"/>
  <p:tag name="KSO_WM_TEMPLATE_INDEX" val="20187308"/>
</p:tagLst>
</file>

<file path=ppt/tags/tag31.xml><?xml version="1.0" encoding="utf-8"?>
<p:tagLst xmlns:p="http://schemas.openxmlformats.org/presentationml/2006/main">
  <p:tag name="KSO_WM_BEAUTIFY_FLAG" val="#wm#"/>
  <p:tag name="KSO_WM_TEMPLATE_CATEGORY" val="custom"/>
  <p:tag name="KSO_WM_TEMPLATE_INDEX" val="20187308"/>
</p:tagLst>
</file>

<file path=ppt/tags/tag32.xml><?xml version="1.0" encoding="utf-8"?>
<p:tagLst xmlns:p="http://schemas.openxmlformats.org/presentationml/2006/main">
  <p:tag name="REFSHAPE" val="267938524"/>
  <p:tag name="KSO_WM_UNIT_PLACING_PICTURE_USER_VIEWPORT" val="{&quot;height&quot;:5895,&quot;width&quot;:11240}"/>
</p:tagLst>
</file>

<file path=ppt/tags/tag33.xml><?xml version="1.0" encoding="utf-8"?>
<p:tagLst xmlns:p="http://schemas.openxmlformats.org/presentationml/2006/main">
  <p:tag name="KSO_WM_BEAUTIFY_FLAG" val="#wm#"/>
  <p:tag name="KSO_WM_TEMPLATE_CATEGORY" val="custom"/>
  <p:tag name="KSO_WM_TEMPLATE_INDEX" val="20187308"/>
</p:tagLst>
</file>

<file path=ppt/tags/tag34.xml><?xml version="1.0" encoding="utf-8"?>
<p:tagLst xmlns:p="http://schemas.openxmlformats.org/presentationml/2006/main">
  <p:tag name="KSO_WM_BEAUTIFY_FLAG" val="#wm#"/>
  <p:tag name="KSO_WM_TEMPLATE_CATEGORY" val="custom"/>
  <p:tag name="KSO_WM_TEMPLATE_INDEX" val="20187308"/>
</p:tagLst>
</file>

<file path=ppt/tags/tag35.xml><?xml version="1.0" encoding="utf-8"?>
<p:tagLst xmlns:p="http://schemas.openxmlformats.org/presentationml/2006/main">
  <p:tag name="KSO_WM_BEAUTIFY_FLAG" val="#wm#"/>
  <p:tag name="KSO_WM_TEMPLATE_CATEGORY" val="custom"/>
  <p:tag name="KSO_WM_TEMPLATE_INDEX" val="20187308"/>
</p:tagLst>
</file>

<file path=ppt/tags/tag4.xml><?xml version="1.0" encoding="utf-8"?>
<p:tagLst xmlns:p="http://schemas.openxmlformats.org/presentationml/2006/main">
  <p:tag name="KSO_WM_UNIT_TABLE_BEAUTIFY" val="smartTable{40bf532e-2f3e-4428-861a-fb620bdb09cf}"/>
</p:tagLst>
</file>

<file path=ppt/tags/tag5.xml><?xml version="1.0" encoding="utf-8"?>
<p:tagLst xmlns:p="http://schemas.openxmlformats.org/presentationml/2006/main">
  <p:tag name="KSO_WM_BEAUTIFY_FLAG" val="#wm#"/>
  <p:tag name="KSO_WM_TEMPLATE_CATEGORY" val="custom"/>
  <p:tag name="KSO_WM_TEMPLATE_INDEX" val="20187308"/>
</p:tagLst>
</file>

<file path=ppt/tags/tag6.xml><?xml version="1.0" encoding="utf-8"?>
<p:tagLst xmlns:p="http://schemas.openxmlformats.org/presentationml/2006/main">
  <p:tag name="KSO_WM_BEAUTIFY_FLAG" val="#wm#"/>
  <p:tag name="KSO_WM_TEMPLATE_CATEGORY" val="custom"/>
  <p:tag name="KSO_WM_TEMPLATE_INDEX" val="20187308"/>
</p:tagLst>
</file>

<file path=ppt/tags/tag7.xml><?xml version="1.0" encoding="utf-8"?>
<p:tagLst xmlns:p="http://schemas.openxmlformats.org/presentationml/2006/main">
  <p:tag name="KSO_WM_BEAUTIFY_FLAG" val="#wm#"/>
  <p:tag name="KSO_WM_TEMPLATE_CATEGORY" val="custom"/>
  <p:tag name="KSO_WM_TEMPLATE_INDEX" val="20187308"/>
</p:tagLst>
</file>

<file path=ppt/tags/tag8.xml><?xml version="1.0" encoding="utf-8"?>
<p:tagLst xmlns:p="http://schemas.openxmlformats.org/presentationml/2006/main">
  <p:tag name="KSO_WM_BEAUTIFY_FLAG" val="#wm#"/>
  <p:tag name="KSO_WM_TEMPLATE_CATEGORY" val="custom"/>
  <p:tag name="KSO_WM_TEMPLATE_INDEX" val="20187308"/>
</p:tagLst>
</file>

<file path=ppt/tags/tag9.xml><?xml version="1.0" encoding="utf-8"?>
<p:tagLst xmlns:p="http://schemas.openxmlformats.org/presentationml/2006/main">
  <p:tag name="KSO_WM_BEAUTIFY_FLAG" val="#wm#"/>
  <p:tag name="KSO_WM_TEMPLATE_CATEGORY" val="custom"/>
  <p:tag name="KSO_WM_TEMPLATE_INDEX" val="2018730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alpha val="50000"/>
          </a:schemeClr>
        </a:solidFill>
        <a:ln>
          <a:noFill/>
        </a:ln>
      </a:spPr>
      <a:bodyPr wrap="none" anchor="ctr"/>
      <a:lstStyle>
        <a:def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5130</Words>
  <Application>WPS 演示</Application>
  <PresentationFormat>宽屏</PresentationFormat>
  <Paragraphs>491</Paragraphs>
  <Slides>30</Slides>
  <Notes>1</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30</vt:i4>
      </vt:variant>
    </vt:vector>
  </HeadingPairs>
  <TitlesOfParts>
    <vt:vector size="46" baseType="lpstr">
      <vt:lpstr>Arial</vt:lpstr>
      <vt:lpstr>宋体</vt:lpstr>
      <vt:lpstr>Wingdings</vt:lpstr>
      <vt:lpstr>Calibri</vt:lpstr>
      <vt:lpstr>微软雅黑</vt:lpstr>
      <vt:lpstr>Times New Roman</vt:lpstr>
      <vt:lpstr>黑体</vt:lpstr>
      <vt:lpstr>隶书</vt:lpstr>
      <vt:lpstr>华文隶书</vt:lpstr>
      <vt:lpstr>华文中宋</vt:lpstr>
      <vt:lpstr>Wingdings</vt:lpstr>
      <vt:lpstr>Arial Unicode MS</vt:lpstr>
      <vt:lpstr>楷体</vt:lpstr>
      <vt:lpstr>等线</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徐  ＋</cp:lastModifiedBy>
  <cp:revision>147</cp:revision>
  <dcterms:created xsi:type="dcterms:W3CDTF">2019-06-19T02:08:00Z</dcterms:created>
  <dcterms:modified xsi:type="dcterms:W3CDTF">2021-04-15T15:39:27Z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2052-11.1.0.10356</vt:lpwstr>
  </property>
  <property fmtid="{D5CDD505-2E9C-101B-9397-08002B2CF9AE}" pid="3" name="ICV">
    <vt:lpwstr>A65C8252022046388254FED19149CB74</vt:lpwstr>
  </property>
</Properties>
</file>