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401" r:id="rId3"/>
    <p:sldId id="256" r:id="rId4"/>
    <p:sldId id="257" r:id="rId6"/>
    <p:sldId id="367" r:id="rId7"/>
    <p:sldId id="315" r:id="rId8"/>
    <p:sldId id="462" r:id="rId9"/>
    <p:sldId id="521" r:id="rId10"/>
    <p:sldId id="337" r:id="rId11"/>
    <p:sldId id="338" r:id="rId12"/>
    <p:sldId id="340" r:id="rId13"/>
    <p:sldId id="341" r:id="rId14"/>
    <p:sldId id="348" r:id="rId15"/>
    <p:sldId id="538" r:id="rId16"/>
    <p:sldId id="507" r:id="rId17"/>
    <p:sldId id="352" r:id="rId18"/>
    <p:sldId id="505" r:id="rId19"/>
    <p:sldId id="356" r:id="rId20"/>
    <p:sldId id="519" r:id="rId21"/>
    <p:sldId id="520" r:id="rId22"/>
    <p:sldId id="359" r:id="rId23"/>
    <p:sldId id="363" r:id="rId24"/>
    <p:sldId id="364" r:id="rId25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A" lastIdx="4" clrIdx="0"/>
  <p:cmAuthor id="1" name="xiao" initials="x" lastIdx="0" clrIdx="0"/>
  <p:cmAuthor id="2" name="yang" initials="y" lastIdx="2" clrIdx="1"/>
  <p:cmAuthor id="3" name="新课标第一网" initials="新" lastIdx="2" clrIdx="0"/>
  <p:cmAuthor id="4" name="zhang yishuai" initials="zy" lastIdx="1" clrIdx="3"/>
  <p:cmAuthor id="5" name="lenovo" initials="l" lastIdx="2" clrIdx="0"/>
  <p:cmAuthor id="6" name="王子涵" initials="王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5307B2"/>
    <a:srgbClr val="1552D1"/>
    <a:srgbClr val="EEB77E"/>
    <a:srgbClr val="EEC920"/>
    <a:srgbClr val="8B2C4C"/>
    <a:srgbClr val="31455D"/>
    <a:srgbClr val="B0D08D"/>
    <a:srgbClr val="F0F0F0"/>
    <a:srgbClr val="2A3F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150" d="100"/>
          <a:sy n="150" d="100"/>
        </p:scale>
        <p:origin x="-2016" y="-1212"/>
      </p:cViewPr>
      <p:guideLst>
        <p:guide orient="horz" pos="1995"/>
        <p:guide pos="37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0" Type="http://schemas.openxmlformats.org/officeDocument/2006/relationships/tags" Target="tags/tag3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16BFE-DB6F-4C08-BA92-76D4F0809B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B0C69-B185-4F87-ACD1-A59C352B9D7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B0C69-B185-4F87-ACD1-A59C352B9D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477AD-F554-4B9D-A17B-9916D1DE5E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B0C69-B185-4F87-ACD1-A59C352B9D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477AD-F554-4B9D-A17B-9916D1DE5E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B0C69-B185-4F87-ACD1-A59C352B9D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>
                <a:sym typeface="+mn-ea"/>
              </a:rPr>
              <a:t>同学们，以史为鉴，今天的中国吸取了清朝的教训，走上了开放强国之路；实行民主法治，依法治国，最终取得了举世瞩目的成就，让每一个中国人都发自内心的感叹：厉害了，我的国！</a:t>
            </a:r>
            <a:endParaRPr lang="zh-CN" altLang="en-US" dirty="0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05FDB-FE6A-4E19-8D46-518D1C73D1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>
                <a:sym typeface="+mn-ea"/>
              </a:rPr>
              <a:t>同学们，以史为鉴，今天的中国吸取了清朝的教训，走上了开放强国之路；实行民主法治，依法治国，最终取得了举世瞩目的成就，让每一个中国人都发自内心的感叹：厉害了，我的国！</a:t>
            </a:r>
            <a:endParaRPr lang="zh-CN" altLang="en-US" dirty="0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05FDB-FE6A-4E19-8D46-518D1C73D1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>
                <a:sym typeface="+mn-ea"/>
              </a:rPr>
              <a:t>同学们，以史为鉴，今天的中国吸取了清朝的教训，走上了开放强国之路；实行民主法治，依法治国，最终取得了举世瞩目的成就，让每一个中国人都发自内心的感叹：厉害了，我的国！</a:t>
            </a:r>
            <a:endParaRPr lang="zh-CN" altLang="en-US" dirty="0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05FDB-FE6A-4E19-8D46-518D1C73D1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B0C69-B185-4F87-ACD1-A59C352B9D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B0C69-B185-4F87-ACD1-A59C352B9D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477AD-F554-4B9D-A17B-9916D1DE5E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/>
              <a:t>1.</a:t>
            </a:r>
            <a:r>
              <a:rPr lang="zh-CN" altLang="en-US"/>
              <a:t>内阁：办理一般性的日常公事。</a:t>
            </a:r>
            <a:r>
              <a:rPr lang="en-US" altLang="zh-CN"/>
              <a:t>2.描绘了我国古代臣子上朝礼仪的变化：由宋以前的坐到宋太祖以后的站，到了明代只能是跪着说话了。君臣关系的这种变化，反映了中国古代中央政治制度演变的重要特点是君主专制不断加强</a:t>
            </a:r>
            <a:r>
              <a:rPr lang="zh-CN" altLang="en-US"/>
              <a:t>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B0C69-B185-4F87-ACD1-A59C352B9D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477AD-F554-4B9D-A17B-9916D1DE5E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477AD-F554-4B9D-A17B-9916D1DE5E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88" b="10341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FB3D9-E55C-4FFF-B015-7986B46A01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12A87-B862-4B07-936B-1DB8909089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FB3D9-E55C-4FFF-B015-7986B46A01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12A87-B862-4B07-936B-1DB8909089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88" b="10341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-635" y="-881652"/>
            <a:ext cx="12179934" cy="8620680"/>
            <a:chOff x="2857129" y="1079500"/>
            <a:chExt cx="7177400" cy="5080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92" r="17592"/>
            <a:stretch>
              <a:fillRect/>
            </a:stretch>
          </p:blipFill>
          <p:spPr>
            <a:xfrm rot="5400000">
              <a:off x="4603751" y="2190750"/>
              <a:ext cx="5080000" cy="28575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92" r="17592"/>
            <a:stretch>
              <a:fillRect/>
            </a:stretch>
          </p:blipFill>
          <p:spPr>
            <a:xfrm rot="5400000">
              <a:off x="1745879" y="2190750"/>
              <a:ext cx="5080000" cy="285750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92" t="48573" r="17592"/>
            <a:stretch>
              <a:fillRect/>
            </a:stretch>
          </p:blipFill>
          <p:spPr>
            <a:xfrm rot="5400000">
              <a:off x="6759772" y="2884743"/>
              <a:ext cx="5080000" cy="1469514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2" t="72622"/>
          <a:stretch>
            <a:fillRect/>
          </a:stretch>
        </p:blipFill>
        <p:spPr>
          <a:xfrm flipH="1">
            <a:off x="0" y="6156292"/>
            <a:ext cx="1809750" cy="68054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2" t="72622"/>
          <a:stretch>
            <a:fillRect/>
          </a:stretch>
        </p:blipFill>
        <p:spPr>
          <a:xfrm>
            <a:off x="10077450" y="6041674"/>
            <a:ext cx="2114550" cy="795159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FB3D9-E55C-4FFF-B015-7986B46A01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12A87-B862-4B07-936B-1DB8909089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FB3D9-E55C-4FFF-B015-7986B46A01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12A87-B862-4B07-936B-1DB8909089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FB3D9-E55C-4FFF-B015-7986B46A01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12A87-B862-4B07-936B-1DB8909089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FB3D9-E55C-4FFF-B015-7986B46A01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12A87-B862-4B07-936B-1DB8909089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FB3D9-E55C-4FFF-B015-7986B46A01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12A87-B862-4B07-936B-1DB8909089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FB3D9-E55C-4FFF-B015-7986B46A01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12A87-B862-4B07-936B-1DB8909089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FB3D9-E55C-4FFF-B015-7986B46A01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12A87-B862-4B07-936B-1DB8909089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4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FB3D9-E55C-4FFF-B015-7986B46A01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12A87-B862-4B07-936B-1DB8909089B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视频水印小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881870" y="6429375"/>
            <a:ext cx="2108200" cy="292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8.xml"/><Relationship Id="rId2" Type="http://schemas.openxmlformats.org/officeDocument/2006/relationships/image" Target="NULL" TargetMode="External"/><Relationship Id="rId1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slide" Target="slide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第20课导入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video fullScrn="0">
              <p:cMediaNode vol="55000"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253365" y="36195"/>
            <a:ext cx="501777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rgbClr val="EEB77E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</a:lstStyle>
          <a:p>
            <a: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思想控制</a:t>
            </a:r>
            <a:r>
              <a:rPr lang="en-US" altLang="zh-CN" sz="32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·</a:t>
            </a:r>
            <a: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万马齐喑</a:t>
            </a:r>
            <a:endParaRPr lang="zh-CN" altLang="en-US" sz="3200">
              <a:solidFill>
                <a:srgbClr val="EEB77E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endParaRPr lang="zh-CN" altLang="en-US" sz="3200" dirty="0">
              <a:solidFill>
                <a:srgbClr val="EEB77E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8755380" y="191770"/>
            <a:ext cx="2271395" cy="549275"/>
            <a:chOff x="1257302" y="2321393"/>
            <a:chExt cx="4957763" cy="543009"/>
          </a:xfrm>
        </p:grpSpPr>
        <p:sp>
          <p:nvSpPr>
            <p:cNvPr id="73" name="文本框 72"/>
            <p:cNvSpPr txBox="1"/>
            <p:nvPr/>
          </p:nvSpPr>
          <p:spPr>
            <a:xfrm>
              <a:off x="1297784" y="2334151"/>
              <a:ext cx="4876801" cy="516015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+mn-ea"/>
                  <a:sym typeface="+mn-lt"/>
                </a:rPr>
                <a:t>文字狱</a:t>
              </a:r>
              <a:endParaRPr lang="zh-CN" altLang="en-US" sz="2800" b="1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+mn-lt"/>
              </a:endParaRPr>
            </a:p>
          </p:txBody>
        </p:sp>
        <p:sp>
          <p:nvSpPr>
            <p:cNvPr id="74" name="图文框 73"/>
            <p:cNvSpPr/>
            <p:nvPr/>
          </p:nvSpPr>
          <p:spPr>
            <a:xfrm>
              <a:off x="1257302" y="2321393"/>
              <a:ext cx="4957763" cy="543009"/>
            </a:xfrm>
            <a:prstGeom prst="frame">
              <a:avLst>
                <a:gd name="adj1" fmla="val 4056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58750" y="869950"/>
            <a:ext cx="11647805" cy="440753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marL="342900" marR="0" lvl="0" indent="-342900" algn="l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kern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 </a:t>
            </a:r>
            <a:r>
              <a:rPr lang="en-US" altLang="zh-CN" sz="2800" b="1" kern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 </a:t>
            </a:r>
            <a:r>
              <a:rPr lang="zh-CN" altLang="en-US" sz="2800" b="1" kern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材料一：今之文人，一涉笔唯</a:t>
            </a:r>
            <a:r>
              <a:rPr lang="zh-CN" altLang="en-US" sz="2800" b="1" kern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恐</a:t>
            </a:r>
            <a:r>
              <a:rPr lang="zh-CN" altLang="en-US" sz="2800" b="1" kern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触碍于天下国家。</a:t>
            </a:r>
            <a:r>
              <a:rPr lang="en-US" altLang="zh-CN" sz="2800" b="1" kern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……</a:t>
            </a:r>
            <a:r>
              <a:rPr lang="zh-CN" altLang="en-US" sz="2800" b="1" kern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人情望风看景，未必太甚</a:t>
            </a:r>
            <a:r>
              <a:rPr lang="en-US" altLang="zh-CN" sz="2800" b="1" kern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……</a:t>
            </a:r>
            <a:r>
              <a:rPr lang="zh-CN" altLang="en-US" sz="2800" b="1" kern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消刚正之气</a:t>
            </a:r>
            <a:r>
              <a:rPr lang="zh-CN" altLang="en-US" sz="2800" b="1" kern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，长</a:t>
            </a:r>
            <a:r>
              <a:rPr lang="zh-CN" altLang="en-US" sz="2800" b="1" kern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柔媚之风</a:t>
            </a:r>
            <a:r>
              <a:rPr lang="zh-CN" altLang="en-US" sz="2800" b="1" kern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。此与世道人心，实有关系。</a:t>
            </a:r>
            <a:endParaRPr lang="zh-CN" altLang="en-US" sz="2800" b="1" kern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0030101010101" charset="-122"/>
              <a:ea typeface="黑体" panose="02010600030101010101" charset="-122"/>
              <a:cs typeface="黑体" panose="02010600030101010101" charset="-122"/>
              <a:sym typeface="+mn-ea"/>
            </a:endParaRPr>
          </a:p>
          <a:p>
            <a:pPr marL="342900" marR="0" lvl="0" indent="-342900" algn="l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kern="0" noProof="0" smtClean="0">
                <a:ln>
                  <a:noFill/>
                </a:ln>
                <a:effectLst/>
                <a:uLnTx/>
                <a:uFillTx/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                                   ——</a:t>
            </a:r>
            <a:r>
              <a:rPr lang="zh-CN" altLang="en-US" sz="2800" b="1" kern="0" noProof="0" smtClean="0">
                <a:ln>
                  <a:noFill/>
                </a:ln>
                <a:effectLst/>
                <a:uLnTx/>
                <a:uFillTx/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李祖陶</a:t>
            </a:r>
            <a:r>
              <a:rPr lang="en-US" altLang="zh-CN" sz="2800" b="1" kern="0" noProof="0" smtClean="0">
                <a:ln>
                  <a:noFill/>
                </a:ln>
                <a:effectLst/>
                <a:uLnTx/>
                <a:uFillTx/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《</a:t>
            </a:r>
            <a:r>
              <a:rPr lang="zh-CN" altLang="en-US" sz="2800" b="1" kern="0" noProof="0" smtClean="0">
                <a:ln>
                  <a:noFill/>
                </a:ln>
                <a:effectLst/>
                <a:uLnTx/>
                <a:uFillTx/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迈堂文集</a:t>
            </a:r>
            <a:r>
              <a:rPr lang="en-US" altLang="zh-CN" sz="2800" b="1" kern="0" noProof="0" smtClean="0">
                <a:ln>
                  <a:noFill/>
                </a:ln>
                <a:effectLst/>
                <a:uLnTx/>
                <a:uFillTx/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》</a:t>
            </a:r>
            <a:r>
              <a:rPr lang="zh-CN" altLang="en-US" sz="2800" b="1" kern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                       </a:t>
            </a:r>
            <a:endParaRPr lang="zh-CN" altLang="en-US" sz="2800" b="1" kern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0030101010101" charset="-122"/>
              <a:ea typeface="黑体" panose="02010600030101010101" charset="-122"/>
              <a:cs typeface="黑体" panose="02010600030101010101" charset="-122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25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 材料二：</a:t>
            </a:r>
            <a:r>
              <a:rPr lang="zh-CN" altLang="en-US" sz="2800" b="1">
                <a:solidFill>
                  <a:schemeClr val="accent4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避席畏闻文字狱，著书都为稻粱谋。</a:t>
            </a:r>
            <a:r>
              <a:rPr lang="en-US" altLang="zh-CN" sz="2800" b="1">
                <a:solidFill>
                  <a:schemeClr val="accent2">
                    <a:lumMod val="50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---</a:t>
            </a:r>
            <a:r>
              <a:rPr lang="zh-CN" altLang="en-US" sz="2800" b="1">
                <a:solidFill>
                  <a:schemeClr val="accent2">
                    <a:lumMod val="50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清代龚自珍的《咏史》</a:t>
            </a:r>
            <a:endParaRPr lang="zh-CN" altLang="en-US" sz="2800" b="1">
              <a:solidFill>
                <a:schemeClr val="accent2">
                  <a:lumMod val="50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pPr marL="342900" marR="0" lvl="0" indent="-342900" algn="l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(</a:t>
            </a:r>
            <a:r>
              <a:rPr lang="zh-CN" altLang="en-US" sz="28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中途离席是因为怕听到有关文字狱的消息和议论，著书写作只是为了糊口而已。</a:t>
            </a:r>
            <a:r>
              <a:rPr lang="en-US" altLang="zh-CN" sz="28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)</a:t>
            </a:r>
            <a:endParaRPr lang="en-US" altLang="zh-CN" sz="28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25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  <a:sym typeface="+mn-ea"/>
              </a:rPr>
              <a:t>材料三：</a:t>
            </a:r>
            <a:r>
              <a:rPr lang="zh-CN" altLang="en-US" sz="2800" b="1">
                <a:solidFill>
                  <a:schemeClr val="accent4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乾隆在位60年，制造的各种规模的文字案共计130多起，可以说五个月就要对文人“刀斧伺候”一次。</a:t>
            </a:r>
            <a:r>
              <a:rPr lang="zh-CN" altLang="en-US" sz="2800" b="1">
                <a:solidFill>
                  <a:schemeClr val="accent2">
                    <a:lumMod val="50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《清代文字狱简表》</a:t>
            </a:r>
            <a:endParaRPr lang="zh-CN" altLang="en-US" sz="2800" b="1">
              <a:solidFill>
                <a:schemeClr val="accent2">
                  <a:lumMod val="50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25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28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  <p:sp>
        <p:nvSpPr>
          <p:cNvPr id="14" name="内容占位符 5"/>
          <p:cNvSpPr txBox="1"/>
          <p:nvPr/>
        </p:nvSpPr>
        <p:spPr>
          <a:xfrm>
            <a:off x="2607945" y="5422265"/>
            <a:ext cx="3928745" cy="571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造成了社会恐怖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419215" y="5410200"/>
            <a:ext cx="4841240" cy="583565"/>
          </a:xfrm>
          <a:prstGeom prst="rect">
            <a:avLst/>
          </a:prstGeom>
        </p:spPr>
        <p:txBody>
          <a:bodyPr wrap="none">
            <a:spAutoFit/>
          </a:bodyPr>
          <a:p>
            <a:pPr marL="457200" indent="-457200" algn="l">
              <a:buFont typeface="Wingdings" panose="05000000000000000000" charset="0"/>
              <a:buChar char="n"/>
            </a:pPr>
            <a:r>
              <a:rPr lang="zh-CN" altLang="en-US" sz="3200" b="1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摧残了人才</a:t>
            </a:r>
            <a:r>
              <a:rPr lang="en-US" altLang="zh-CN" sz="3200" b="1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,</a:t>
            </a:r>
            <a:r>
              <a:rPr lang="zh-CN" altLang="en-US" sz="3200" b="1" dirty="0" smtClean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禁锢了思想</a:t>
            </a:r>
            <a:endParaRPr lang="zh-CN" altLang="en-US" sz="3200" b="1" dirty="0" smtClean="0">
              <a:solidFill>
                <a:srgbClr val="FF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399030" y="6067425"/>
            <a:ext cx="6356350" cy="583565"/>
          </a:xfrm>
          <a:prstGeom prst="rect">
            <a:avLst/>
          </a:prstGeom>
        </p:spPr>
        <p:txBody>
          <a:bodyPr wrap="none">
            <a:spAutoFit/>
          </a:bodyPr>
          <a:p>
            <a:pPr marL="457200" indent="-457200">
              <a:buFont typeface="Wingdings" panose="05000000000000000000" charset="0"/>
              <a:buChar char="n"/>
            </a:pPr>
            <a:r>
              <a:rPr lang="zh-CN" altLang="en-US" sz="3200" b="1" dirty="0" smtClean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社会缺乏创新，阻碍了社会进步</a:t>
            </a:r>
            <a:endParaRPr lang="zh-CN" altLang="en-US" sz="3200" b="1" dirty="0" smtClean="0">
              <a:solidFill>
                <a:srgbClr val="FF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47750" y="5422265"/>
            <a:ext cx="15601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>
                <a:latin typeface="黑体" panose="02010600030101010101" charset="-122"/>
                <a:ea typeface="黑体" panose="02010600030101010101" charset="-122"/>
              </a:rPr>
              <a:t>危害：</a:t>
            </a:r>
            <a:endParaRPr lang="zh-CN" altLang="en-US" sz="3600" b="1">
              <a:latin typeface="黑体" panose="02010600030101010101" charset="-122"/>
              <a:ea typeface="黑体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shred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253365" y="36195"/>
            <a:ext cx="50177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rgbClr val="EEB77E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</a:lstStyle>
          <a:p>
            <a:r>
              <a:rPr lang="zh-CN" altLang="en-US" sz="280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思想控制</a:t>
            </a:r>
            <a:r>
              <a:rPr lang="en-US" altLang="zh-CN" sz="280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·</a:t>
            </a:r>
            <a:r>
              <a:rPr lang="zh-CN" altLang="en-US" sz="280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万马齐喑</a:t>
            </a:r>
            <a:endParaRPr lang="zh-CN" altLang="en-US" sz="2800">
              <a:solidFill>
                <a:srgbClr val="EEB77E"/>
              </a:solidFill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  <a:p>
            <a:endParaRPr lang="zh-CN" altLang="en-US" sz="2800" dirty="0">
              <a:solidFill>
                <a:srgbClr val="EEB77E"/>
              </a:solidFill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5885" y="742315"/>
            <a:ext cx="5977255" cy="12109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just" eaLnBrk="0" hangingPunct="0">
              <a:lnSpc>
                <a:spcPct val="130000"/>
              </a:lnSpc>
            </a:pPr>
            <a:r>
              <a:rPr lang="en-US" altLang="zh-CN" sz="2800" b="1" dirty="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1.</a:t>
            </a:r>
            <a:r>
              <a:rPr lang="zh-CN" altLang="en-US" sz="2800" b="1" dirty="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大力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提倡尊孔读经</a:t>
            </a:r>
            <a:r>
              <a:rPr lang="zh-CN" altLang="en-US" sz="2800" b="1" dirty="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，组织人力大规模进行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整理文献和编纂</a:t>
            </a:r>
            <a:r>
              <a:rPr lang="zh-CN" altLang="en-US" sz="2800" b="1" dirty="0" smtClean="0">
                <a:solidFill>
                  <a:srgbClr val="FF0000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书籍</a:t>
            </a:r>
            <a:r>
              <a:rPr lang="zh-CN" altLang="en-US" sz="2800" b="1" dirty="0" smtClean="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的</a:t>
            </a:r>
            <a:r>
              <a:rPr lang="zh-CN" altLang="en-US" sz="2800" b="1" dirty="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活动；</a:t>
            </a:r>
            <a:endParaRPr lang="zh-CN" altLang="en-US" sz="2800"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8132445" y="207645"/>
            <a:ext cx="2757170" cy="549275"/>
            <a:chOff x="1257302" y="2321393"/>
            <a:chExt cx="4958168" cy="543009"/>
          </a:xfrm>
        </p:grpSpPr>
        <p:sp>
          <p:nvSpPr>
            <p:cNvPr id="73" name="文本框 72"/>
            <p:cNvSpPr txBox="1"/>
            <p:nvPr/>
          </p:nvSpPr>
          <p:spPr>
            <a:xfrm>
              <a:off x="1257302" y="2333948"/>
              <a:ext cx="4958168" cy="516015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0030101010101" charset="-122"/>
                  <a:ea typeface="黑体" panose="02010600030101010101" charset="-122"/>
                  <a:cs typeface="+mn-ea"/>
                  <a:sym typeface="+mn-lt"/>
                </a:rPr>
                <a:t>文化专制政策</a:t>
              </a:r>
              <a:endParaRPr lang="zh-CN" altLang="en-US" sz="2800" b="1" dirty="0">
                <a:solidFill>
                  <a:schemeClr val="bg1"/>
                </a:solidFill>
                <a:latin typeface="黑体" panose="02010600030101010101" charset="-122"/>
                <a:ea typeface="黑体" panose="02010600030101010101" charset="-122"/>
                <a:cs typeface="+mn-ea"/>
                <a:sym typeface="+mn-lt"/>
              </a:endParaRPr>
            </a:p>
          </p:txBody>
        </p:sp>
        <p:sp>
          <p:nvSpPr>
            <p:cNvPr id="74" name="图文框 73"/>
            <p:cNvSpPr/>
            <p:nvPr/>
          </p:nvSpPr>
          <p:spPr>
            <a:xfrm>
              <a:off x="1257302" y="2321393"/>
              <a:ext cx="4957763" cy="543009"/>
            </a:xfrm>
            <a:prstGeom prst="frame">
              <a:avLst>
                <a:gd name="adj1" fmla="val 4056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endParaRPr lang="zh-CN" altLang="en-US" dirty="0">
                <a:solidFill>
                  <a:schemeClr val="bg1"/>
                </a:solidFill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248920" y="2072640"/>
            <a:ext cx="5671185" cy="4132580"/>
            <a:chOff x="392" y="3264"/>
            <a:chExt cx="8931" cy="6508"/>
          </a:xfrm>
        </p:grpSpPr>
        <p:pic>
          <p:nvPicPr>
            <p:cNvPr id="40" name="图片 39" descr="C:/Users/lenovo/AppData/Local/Temp/kaimatting/20200604154107/output_aiMatting_20200604154125.pngoutput_aiMatting_20200604154125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3" y="3264"/>
              <a:ext cx="7235" cy="5201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392" y="8465"/>
              <a:ext cx="8931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fontAlgn="auto">
                <a:lnSpc>
                  <a:spcPts val="2880"/>
                </a:lnSpc>
              </a:pPr>
              <a:r>
                <a:rPr lang="zh-CN" altLang="en-US" sz="2400" b="1">
                  <a:solidFill>
                    <a:srgbClr val="5307B2"/>
                  </a:solidFill>
                  <a:latin typeface="黑体" panose="02010600030101010101" charset="-122"/>
                  <a:ea typeface="黑体" panose="02010600030101010101" charset="-122"/>
                  <a:cs typeface="黑体" panose="02010600030101010101" charset="-122"/>
                  <a:sym typeface="+mn-ea"/>
                </a:rPr>
                <a:t>中国古代最大丛书</a:t>
              </a:r>
              <a:r>
                <a:rPr lang="en-US" altLang="zh-CN" sz="2400" b="1">
                  <a:solidFill>
                    <a:srgbClr val="5307B2"/>
                  </a:solidFill>
                  <a:latin typeface="黑体" panose="02010600030101010101" charset="-122"/>
                  <a:ea typeface="黑体" panose="02010600030101010101" charset="-122"/>
                  <a:cs typeface="黑体" panose="02010600030101010101" charset="-122"/>
                  <a:sym typeface="+mn-ea"/>
                </a:rPr>
                <a:t>——</a:t>
              </a:r>
              <a:endParaRPr lang="zh-CN" altLang="en-US" sz="2400" b="1">
                <a:solidFill>
                  <a:srgbClr val="5307B2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endParaRPr>
            </a:p>
            <a:p>
              <a:pPr algn="l" fontAlgn="auto">
                <a:lnSpc>
                  <a:spcPts val="2880"/>
                </a:lnSpc>
              </a:pPr>
              <a:r>
                <a:rPr lang="zh-CN" altLang="en-US" sz="2400" b="1">
                  <a:solidFill>
                    <a:srgbClr val="5307B2"/>
                  </a:solidFill>
                  <a:latin typeface="黑体" panose="02010600030101010101" charset="-122"/>
                  <a:ea typeface="黑体" panose="02010600030101010101" charset="-122"/>
                  <a:cs typeface="黑体" panose="02010600030101010101" charset="-122"/>
                  <a:sym typeface="+mn-ea"/>
                </a:rPr>
                <a:t>乾隆时期纂修的《四库全书》</a:t>
              </a:r>
              <a:endParaRPr lang="zh-CN" altLang="en-US" sz="2400" b="1">
                <a:solidFill>
                  <a:srgbClr val="5307B2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endParaRPr>
            </a:p>
          </p:txBody>
        </p:sp>
      </p:grpSp>
      <p:sp>
        <p:nvSpPr>
          <p:cNvPr id="42" name="椭圆 41"/>
          <p:cNvSpPr/>
          <p:nvPr/>
        </p:nvSpPr>
        <p:spPr>
          <a:xfrm>
            <a:off x="3380105" y="5811520"/>
            <a:ext cx="410845" cy="393700"/>
          </a:xfrm>
          <a:prstGeom prst="ellipse">
            <a:avLst/>
          </a:prstGeom>
          <a:noFill/>
          <a:ln w="28575" cmpd="sng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149340" y="1360170"/>
            <a:ext cx="5778500" cy="521970"/>
          </a:xfrm>
          <a:prstGeom prst="rect">
            <a:avLst/>
          </a:prstGeom>
          <a:noFill/>
          <a:ln w="28575" cmpd="sng">
            <a:solidFill>
              <a:srgbClr val="EEB77E"/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5307B2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 </a:t>
            </a:r>
            <a:r>
              <a:rPr lang="zh-CN" altLang="en-US" sz="2800" b="1">
                <a:solidFill>
                  <a:srgbClr val="5307B2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借编书之名行查书之实，破坏古书</a:t>
            </a:r>
            <a:endParaRPr lang="zh-CN" altLang="en-US" sz="2800" b="1">
              <a:solidFill>
                <a:srgbClr val="5307B2"/>
              </a:solidFill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073140" y="899160"/>
            <a:ext cx="6076315" cy="12528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just">
              <a:lnSpc>
                <a:spcPct val="90000"/>
              </a:lnSpc>
            </a:pPr>
            <a:r>
              <a:rPr lang="en-US" altLang="zh-CN" sz="2800" b="1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2.</a:t>
            </a:r>
            <a:r>
              <a:rPr lang="zh-CN" altLang="en-US" sz="2800" b="1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对全国书籍进行全面</a:t>
            </a:r>
            <a:r>
              <a:rPr lang="zh-CN" altLang="en-US" sz="2800" b="1">
                <a:solidFill>
                  <a:srgbClr val="FF0000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检查</a:t>
            </a:r>
            <a:r>
              <a:rPr lang="zh-CN" altLang="en-US" sz="2800" b="1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，把认为是对清朝统治不利的书籍列为</a:t>
            </a:r>
            <a:r>
              <a:rPr lang="zh-CN" altLang="en-US" sz="2800" b="1">
                <a:solidFill>
                  <a:srgbClr val="FF0000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禁书</a:t>
            </a:r>
            <a:r>
              <a:rPr lang="zh-CN" altLang="en-US" sz="2800" b="1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，</a:t>
            </a:r>
            <a:r>
              <a:rPr lang="zh-CN" altLang="en-US" sz="2800" b="1">
                <a:solidFill>
                  <a:srgbClr val="FF0000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收缴</a:t>
            </a:r>
            <a:r>
              <a:rPr lang="zh-CN" altLang="en-US" sz="2800" b="1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并</a:t>
            </a:r>
            <a:r>
              <a:rPr lang="zh-CN" altLang="en-US" sz="2800" b="1">
                <a:solidFill>
                  <a:srgbClr val="FF0000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销毁</a:t>
            </a:r>
            <a:r>
              <a:rPr lang="zh-CN" altLang="en-US" sz="2800" b="1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。</a:t>
            </a:r>
            <a:endParaRPr lang="zh-CN" altLang="en-US" sz="2800" b="1"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65455" y="2152015"/>
            <a:ext cx="10525125" cy="4288155"/>
            <a:chOff x="1447" y="3165"/>
            <a:chExt cx="16575" cy="6753"/>
          </a:xfrm>
        </p:grpSpPr>
        <p:pic>
          <p:nvPicPr>
            <p:cNvPr id="46" name="图片 45" descr="C:\Users\Administrator\Pictures\搜狗截图18年06月12日1115_4.jpg搜狗截图18年06月12日1115_4"/>
            <p:cNvPicPr>
              <a:picLocks noChangeAspect="1"/>
            </p:cNvPicPr>
            <p:nvPr/>
          </p:nvPicPr>
          <p:blipFill>
            <a:blip r:embed="rId2"/>
            <a:srcRect l="1852" t="3354" r="1630"/>
            <a:stretch>
              <a:fillRect/>
            </a:stretch>
          </p:blipFill>
          <p:spPr>
            <a:xfrm>
              <a:off x="1447" y="3165"/>
              <a:ext cx="16575" cy="544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7" name="文本框 46"/>
            <p:cNvSpPr txBox="1"/>
            <p:nvPr/>
          </p:nvSpPr>
          <p:spPr>
            <a:xfrm>
              <a:off x="1447" y="8611"/>
              <a:ext cx="16575" cy="1307"/>
            </a:xfrm>
            <a:prstGeom prst="rect">
              <a:avLst/>
            </a:prstGeom>
            <a:solidFill>
              <a:schemeClr val="bg1"/>
            </a:solidFill>
            <a:ln w="19050">
              <a:noFill/>
              <a:prstDash val="sysDot"/>
            </a:ln>
          </p:spPr>
          <p:txBody>
            <a:bodyPr wrap="square" rtlCol="0" anchor="t">
              <a:spAutoFit/>
            </a:bodyPr>
            <a:p>
              <a:r>
                <a:rPr lang="zh-CN" altLang="en-US" sz="2400" dirty="0">
                  <a:solidFill>
                    <a:schemeClr val="tx1"/>
                  </a:solidFill>
                  <a:latin typeface="黑体" panose="02010600030101010101" charset="-122"/>
                  <a:ea typeface="黑体" panose="02010600030101010101" charset="-122"/>
                  <a:cs typeface="黑体" panose="02010600030101010101" charset="-122"/>
                </a:rPr>
                <a:t>“（乾隆）在长达19年的禁书过程中，共禁毁书籍</a:t>
              </a:r>
              <a:r>
                <a:rPr lang="zh-CN" altLang="en-US" sz="2400" dirty="0">
                  <a:solidFill>
                    <a:srgbClr val="FF0000"/>
                  </a:solidFill>
                  <a:latin typeface="黑体" panose="02010600030101010101" charset="-122"/>
                  <a:ea typeface="黑体" panose="02010600030101010101" charset="-122"/>
                  <a:cs typeface="黑体" panose="02010600030101010101" charset="-122"/>
                </a:rPr>
                <a:t>3100</a:t>
              </a:r>
              <a:r>
                <a:rPr lang="zh-CN" altLang="en-US" sz="2400" dirty="0">
                  <a:solidFill>
                    <a:schemeClr val="tx1"/>
                  </a:solidFill>
                  <a:latin typeface="黑体" panose="02010600030101010101" charset="-122"/>
                  <a:ea typeface="黑体" panose="02010600030101010101" charset="-122"/>
                  <a:cs typeface="黑体" panose="02010600030101010101" charset="-122"/>
                </a:rPr>
                <a:t>多种、</a:t>
              </a:r>
              <a:r>
                <a:rPr lang="zh-CN" altLang="en-US" sz="2400" dirty="0">
                  <a:solidFill>
                    <a:srgbClr val="FF0000"/>
                  </a:solidFill>
                  <a:latin typeface="黑体" panose="02010600030101010101" charset="-122"/>
                  <a:ea typeface="黑体" panose="02010600030101010101" charset="-122"/>
                  <a:cs typeface="黑体" panose="02010600030101010101" charset="-122"/>
                </a:rPr>
                <a:t>151000</a:t>
              </a:r>
              <a:r>
                <a:rPr lang="zh-CN" altLang="en-US" sz="2400" dirty="0">
                  <a:solidFill>
                    <a:schemeClr val="tx1"/>
                  </a:solidFill>
                  <a:latin typeface="黑体" panose="02010600030101010101" charset="-122"/>
                  <a:ea typeface="黑体" panose="02010600030101010101" charset="-122"/>
                  <a:cs typeface="黑体" panose="02010600030101010101" charset="-122"/>
                </a:rPr>
                <a:t>多部，销毁书板</a:t>
              </a:r>
              <a:r>
                <a:rPr lang="zh-CN" altLang="en-US" sz="2400" dirty="0">
                  <a:solidFill>
                    <a:srgbClr val="FF0000"/>
                  </a:solidFill>
                  <a:latin typeface="黑体" panose="02010600030101010101" charset="-122"/>
                  <a:ea typeface="黑体" panose="02010600030101010101" charset="-122"/>
                  <a:cs typeface="黑体" panose="02010600030101010101" charset="-122"/>
                </a:rPr>
                <a:t>80000</a:t>
              </a:r>
              <a:r>
                <a:rPr lang="zh-CN" altLang="en-US" sz="2400" dirty="0">
                  <a:solidFill>
                    <a:schemeClr val="tx1"/>
                  </a:solidFill>
                  <a:latin typeface="黑体" panose="02010600030101010101" charset="-122"/>
                  <a:ea typeface="黑体" panose="02010600030101010101" charset="-122"/>
                  <a:cs typeface="黑体" panose="02010600030101010101" charset="-122"/>
                </a:rPr>
                <a:t>块以上。”</a:t>
              </a:r>
              <a:endParaRPr lang="zh-CN" altLang="en-US" sz="2400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endParaRPr>
            </a:p>
          </p:txBody>
        </p:sp>
      </p:grpSp>
      <p:sp>
        <p:nvSpPr>
          <p:cNvPr id="49" name="文本框 48"/>
          <p:cNvSpPr txBox="1"/>
          <p:nvPr/>
        </p:nvSpPr>
        <p:spPr>
          <a:xfrm>
            <a:off x="332105" y="3629660"/>
            <a:ext cx="10792460" cy="977265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t">
            <a:spAutoFit/>
          </a:bodyPr>
          <a:p>
            <a:pPr algn="ctr">
              <a:lnSpc>
                <a:spcPct val="160000"/>
              </a:lnSpc>
            </a:pPr>
            <a:r>
              <a:rPr lang="zh-CN" altLang="en-US" sz="3600" b="1">
                <a:latin typeface="黑体" panose="02010600030101010101" charset="-122"/>
                <a:ea typeface="黑体" panose="02010600030101010101" charset="-122"/>
              </a:rPr>
              <a:t>目的：加强思想文化控制，维护君主专制统治</a:t>
            </a:r>
            <a:endParaRPr lang="zh-CN" altLang="en-US" sz="3600" b="1">
              <a:latin typeface="黑体" panose="02010600030101010101" charset="-122"/>
              <a:ea typeface="黑体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shred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42" grpId="0" bldLvl="0" animBg="1"/>
      <p:bldP spid="43" grpId="0" bldLvl="0" animBg="1"/>
      <p:bldP spid="44" grpId="0" bldLvl="0" animBg="1"/>
      <p:bldP spid="4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513840" y="2161540"/>
            <a:ext cx="93694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3600" dirty="0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三、盛世危机</a:t>
            </a:r>
            <a:r>
              <a:rPr lang="en-US" altLang="zh-CN" sz="3600" dirty="0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·</a:t>
            </a:r>
            <a:r>
              <a:rPr lang="zh-CN" altLang="en-US" sz="3600" dirty="0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逆流而行</a:t>
            </a:r>
            <a:r>
              <a:rPr lang="zh-CN" altLang="en-US" sz="3600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     </a:t>
            </a:r>
            <a:r>
              <a:rPr lang="zh-CN" altLang="en-US" sz="4000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 </a:t>
            </a:r>
            <a:endParaRPr lang="zh-CN" altLang="en-US" sz="4000">
              <a:solidFill>
                <a:srgbClr val="EEB77E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4000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   </a:t>
            </a:r>
            <a:r>
              <a:rPr lang="en-US" altLang="zh-CN" sz="4000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</a:t>
            </a:r>
            <a:r>
              <a:rPr lang="zh-CN" altLang="en-US" sz="4000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内部：不断加剧的社会矛盾</a:t>
            </a:r>
            <a:endParaRPr lang="zh-CN" altLang="en-US" sz="4000">
              <a:solidFill>
                <a:srgbClr val="EEB77E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4000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          对外：闭关锁国</a:t>
            </a:r>
            <a:endParaRPr lang="zh-CN" altLang="en-US" sz="4000">
              <a:solidFill>
                <a:srgbClr val="EEB77E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35585" y="239395"/>
            <a:ext cx="3840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dirty="0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盛世危机</a:t>
            </a:r>
            <a:r>
              <a:rPr lang="en-US" altLang="zh-CN" sz="3200" dirty="0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·</a:t>
            </a:r>
            <a:r>
              <a:rPr lang="zh-CN" altLang="en-US" sz="3200" dirty="0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逆流而行</a:t>
            </a:r>
            <a:r>
              <a:rPr lang="zh-CN" altLang="en-US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 </a:t>
            </a:r>
            <a:endParaRPr lang="zh-CN" altLang="en-US">
              <a:solidFill>
                <a:srgbClr val="EEB77E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59155" y="1536065"/>
            <a:ext cx="567118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rgbClr val="001D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“和珅跌倒，嘉庆吃饱”</a:t>
            </a:r>
            <a:endParaRPr lang="zh-CN" altLang="en-US" sz="3200" b="1">
              <a:solidFill>
                <a:srgbClr val="001DFF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6730" y="2236470"/>
            <a:ext cx="567118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射箭箭虚发；驰马人堕地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  <a:endParaRPr lang="en-US" altLang="zh-CN" sz="32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27925" y="1487170"/>
            <a:ext cx="22225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官场腐败</a:t>
            </a:r>
            <a:endParaRPr lang="zh-CN" altLang="en-US" sz="32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58075" y="2089150"/>
            <a:ext cx="2292350" cy="730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30000"/>
              </a:lnSpc>
              <a:buFontTx/>
              <a:buNone/>
            </a:pPr>
            <a:r>
              <a:rPr lang="zh-CN" altLang="en-US" sz="3200" b="1" spc="1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军备松弛</a:t>
            </a:r>
            <a:endParaRPr lang="zh-CN" altLang="en-US" sz="3200" b="1" spc="1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774940" y="4204335"/>
            <a:ext cx="22923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 spc="1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财政危机</a:t>
            </a:r>
            <a:endParaRPr lang="zh-CN" altLang="en-US" sz="3200" b="1" spc="1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77915" y="6004560"/>
            <a:ext cx="492315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FontTx/>
              <a:buNone/>
            </a:pPr>
            <a:r>
              <a:rPr lang="zh-CN" altLang="en-US" sz="3200" b="1" spc="1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土地兼并严重、</a:t>
            </a:r>
            <a:r>
              <a:rPr lang="zh-CN" altLang="en-US" sz="3200" b="1" spc="10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人民困苦</a:t>
            </a:r>
            <a:endParaRPr lang="zh-CN" altLang="en-US" sz="3200" b="1" spc="100" dirty="0">
              <a:solidFill>
                <a:srgbClr val="FF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5750" y="3011170"/>
            <a:ext cx="1144841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3200" b="1" kern="100" dirty="0">
                <a:solidFill>
                  <a:srgbClr val="5307B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嘉庆元年（1796年）时，国库存银为5658万两，而到嘉庆19年时，仅为1240万两，只相当于乾隆朝存银最多时的1∕6。</a:t>
            </a:r>
            <a:endParaRPr lang="zh-CN" altLang="en-US" sz="3200" b="1" kern="100" dirty="0">
              <a:solidFill>
                <a:srgbClr val="5307B2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2110" y="4928235"/>
            <a:ext cx="1126172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到乾隆时，湖北已是“今日田之归于富户者十之五六，旧时之人，今俱为佃耕之户”。</a:t>
            </a:r>
            <a:endParaRPr lang="zh-CN" altLang="en-US" sz="3200" b="1"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11655" y="822960"/>
            <a:ext cx="839660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zh-CN" sz="3200" b="1">
                <a:solidFill>
                  <a:schemeClr val="tx1"/>
                </a:solidFill>
              </a:rPr>
              <a:t>据材料，思考清朝</a:t>
            </a:r>
            <a:r>
              <a:rPr lang="zh-CN" altLang="en-US" sz="3200" b="1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  <a:cs typeface="方正粗黑宋简体" panose="02000000000000000000" charset="-122"/>
                <a:sym typeface="+mn-ea"/>
              </a:rPr>
              <a:t>不断加剧的社会矛盾的表现：</a:t>
            </a:r>
            <a:endParaRPr lang="zh-CN" altLang="en-US" sz="3200" b="1">
              <a:solidFill>
                <a:srgbClr val="EEB77E"/>
              </a:solidFill>
              <a:latin typeface="黑体" panose="02010600030101010101" charset="-122"/>
              <a:ea typeface="黑体" panose="02010600030101010101" charset="-122"/>
              <a:cs typeface="方正粗黑宋简体" panose="02000000000000000000" charset="-122"/>
            </a:endParaRPr>
          </a:p>
          <a:p>
            <a:endParaRPr lang="zh-CN" altLang="en-US" sz="3200" b="1">
              <a:solidFill>
                <a:srgbClr val="EEB77E"/>
              </a:solidFill>
              <a:latin typeface="黑体" panose="02010600030101010101" charset="-122"/>
              <a:ea typeface="黑体" panose="02010600030101010101" charset="-122"/>
              <a:cs typeface="方正粗黑宋简体" panose="02000000000000000000" charset="-122"/>
            </a:endParaRPr>
          </a:p>
        </p:txBody>
      </p:sp>
      <p:sp>
        <p:nvSpPr>
          <p:cNvPr id="12" name="右箭头 11"/>
          <p:cNvSpPr/>
          <p:nvPr/>
        </p:nvSpPr>
        <p:spPr>
          <a:xfrm>
            <a:off x="5755640" y="1536065"/>
            <a:ext cx="97917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>
            <a:off x="5991225" y="2285365"/>
            <a:ext cx="97917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/>
        </p:nvSpPr>
        <p:spPr>
          <a:xfrm>
            <a:off x="5424805" y="4204335"/>
            <a:ext cx="97917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/>
        </p:nvSpPr>
        <p:spPr>
          <a:xfrm>
            <a:off x="5198745" y="6004560"/>
            <a:ext cx="97917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39395" y="135890"/>
            <a:ext cx="3840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dirty="0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盛世危机</a:t>
            </a:r>
            <a:r>
              <a:rPr lang="en-US" altLang="zh-CN" sz="3200" dirty="0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·</a:t>
            </a:r>
            <a:r>
              <a:rPr lang="zh-CN" altLang="en-US" sz="3200" dirty="0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逆流而行</a:t>
            </a:r>
            <a:r>
              <a:rPr lang="zh-CN" altLang="en-US" sz="3200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 </a:t>
            </a:r>
            <a:r>
              <a:rPr lang="zh-CN" altLang="en-US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   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588000" y="353060"/>
            <a:ext cx="324612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+mn-lt"/>
              </a:rPr>
              <a:t>闭关锁国政策</a:t>
            </a:r>
            <a:endParaRPr lang="zh-CN" altLang="en-US" sz="4000" b="1" dirty="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33015" y="1867535"/>
            <a:ext cx="201930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  <a:sym typeface="+mn-ea"/>
              </a:rPr>
              <a:t>严格限制</a:t>
            </a:r>
            <a:endParaRPr lang="zh-CN" altLang="en-US" sz="3600" b="1">
              <a:solidFill>
                <a:schemeClr val="tx1"/>
              </a:solidFill>
              <a:latin typeface="黑体" panose="02010600030101010101" charset="-122"/>
              <a:ea typeface="黑体" panose="0201060003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76520" y="1867535"/>
            <a:ext cx="11569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800" b="1">
                <a:solidFill>
                  <a:srgbClr val="FF0000"/>
                </a:solidFill>
                <a:latin typeface="黑体" panose="02010600030101010101" charset="-122"/>
                <a:ea typeface="黑体" panose="02010600030101010101" charset="-122"/>
                <a:cs typeface="Arial" panose="020B0604020202020204" pitchFamily="34" charset="0"/>
                <a:sym typeface="+mn-ea"/>
              </a:rPr>
              <a:t>≠</a:t>
            </a:r>
            <a:endParaRPr lang="zh-CN" altLang="en-US" sz="4800" b="1">
              <a:solidFill>
                <a:srgbClr val="FF0000"/>
              </a:solidFill>
              <a:latin typeface="黑体" panose="02010600030101010101" charset="-122"/>
              <a:ea typeface="黑体" panose="0201060003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09080" y="1837055"/>
            <a:ext cx="222504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4000" b="1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  <a:sym typeface="+mn-ea"/>
              </a:rPr>
              <a:t>绝对禁止</a:t>
            </a:r>
            <a:endParaRPr lang="zh-CN" altLang="en-US" sz="4000" b="1">
              <a:solidFill>
                <a:schemeClr val="tx1"/>
              </a:solidFill>
              <a:latin typeface="黑体" panose="02010600030101010101" charset="-122"/>
              <a:ea typeface="黑体" panose="0201060003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33015" y="2697480"/>
            <a:ext cx="523303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>
                <a:solidFill>
                  <a:srgbClr val="1552D1"/>
                </a:solidFill>
              </a:rPr>
              <a:t>表现：严格限制对外贸易</a:t>
            </a:r>
            <a:endParaRPr lang="zh-CN" altLang="en-US" sz="3600" b="1">
              <a:solidFill>
                <a:srgbClr val="1552D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8460" y="1145540"/>
            <a:ext cx="11813540" cy="4972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24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闭关锁国，指闭关自守，</a:t>
            </a:r>
            <a:r>
              <a:rPr lang="zh-CN" altLang="en-US" sz="24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严格限制对外经济、文化、科学等方面交流</a:t>
            </a:r>
            <a:r>
              <a:rPr lang="zh-CN" altLang="en-US" sz="24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的一种国家政策。</a:t>
            </a:r>
            <a:endParaRPr lang="zh-CN" altLang="en-US" sz="24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33015" y="3611880"/>
            <a:ext cx="57277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顺治</a:t>
            </a:r>
            <a:r>
              <a:rPr lang="zh-CN" alt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：限制海上贸易（禁海令）</a:t>
            </a:r>
            <a:endParaRPr lang="zh-CN" altLang="en-US" sz="32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33015" y="4367530"/>
            <a:ext cx="508254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康熙</a:t>
            </a:r>
            <a:r>
              <a:rPr lang="zh-CN" alt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：限制商品</a:t>
            </a:r>
            <a:r>
              <a:rPr lang="zh-CN" alt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种类、重量</a:t>
            </a:r>
            <a:endParaRPr lang="zh-CN" altLang="en-US" sz="32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6985" y="5123180"/>
            <a:ext cx="304101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方正粗黑宋简体" panose="02000000000000000000" charset="-122"/>
                <a:sym typeface="+mn-ea"/>
              </a:rPr>
              <a:t>乾隆</a:t>
            </a:r>
            <a:r>
              <a:rPr lang="zh-CN" alt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方正粗黑宋简体" panose="02000000000000000000" charset="-122"/>
                <a:sym typeface="+mn-ea"/>
              </a:rPr>
              <a:t>：限制口岸</a:t>
            </a:r>
            <a:endParaRPr lang="zh-CN" altLang="en-US" sz="32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宋体" panose="02010600030101010101" pitchFamily="2" charset="-122"/>
              <a:ea typeface="宋体" panose="02010600030101010101" pitchFamily="2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05000" y="5878830"/>
            <a:ext cx="79444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1757</a:t>
            </a:r>
            <a:r>
              <a:rPr lang="zh-CN" alt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年只开广州一处作为对外通商口岸）</a:t>
            </a:r>
            <a:endParaRPr lang="zh-CN" altLang="en-US" sz="32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111760" y="125730"/>
            <a:ext cx="3383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dirty="0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盛世危机</a:t>
            </a:r>
            <a:r>
              <a:rPr lang="en-US" altLang="zh-CN" sz="2800" dirty="0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·</a:t>
            </a:r>
            <a:r>
              <a:rPr lang="zh-CN" altLang="en-US" sz="2800" dirty="0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逆流而行</a:t>
            </a:r>
            <a:r>
              <a:rPr lang="zh-CN" altLang="en-US" sz="2800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    </a:t>
            </a:r>
            <a:endParaRPr lang="zh-CN" altLang="en-US" sz="2800">
              <a:solidFill>
                <a:srgbClr val="EEB77E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9143365" y="231775"/>
            <a:ext cx="2778760" cy="549275"/>
            <a:chOff x="160786" y="2321393"/>
            <a:chExt cx="6054541" cy="543262"/>
          </a:xfrm>
        </p:grpSpPr>
        <p:sp>
          <p:nvSpPr>
            <p:cNvPr id="36" name="文本框 35"/>
            <p:cNvSpPr txBox="1"/>
            <p:nvPr/>
          </p:nvSpPr>
          <p:spPr>
            <a:xfrm>
              <a:off x="160786" y="2333954"/>
              <a:ext cx="6012264" cy="516256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+mn-ea"/>
                  <a:sym typeface="+mn-lt"/>
                </a:rPr>
                <a:t>闭关锁国政策</a:t>
              </a:r>
              <a:endParaRPr lang="zh-CN" altLang="en-US" sz="2800" b="1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+mn-lt"/>
              </a:endParaRPr>
            </a:p>
          </p:txBody>
        </p:sp>
        <p:sp>
          <p:nvSpPr>
            <p:cNvPr id="77" name="图文框 76"/>
            <p:cNvSpPr/>
            <p:nvPr/>
          </p:nvSpPr>
          <p:spPr>
            <a:xfrm>
              <a:off x="160786" y="2321393"/>
              <a:ext cx="6054541" cy="543262"/>
            </a:xfrm>
            <a:prstGeom prst="frame">
              <a:avLst>
                <a:gd name="adj1" fmla="val 4056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</p:grp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-46355" y="1182370"/>
            <a:ext cx="11968480" cy="20612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3200" b="1" noProof="1">
                <a:solidFill>
                  <a:srgbClr val="0070C0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材料一：</a:t>
            </a:r>
            <a:r>
              <a:rPr lang="zh-CN" altLang="en-US" sz="3200" b="1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“天朝物产丰盈，无所不有，原不籍外夷货物以通有无。”</a:t>
            </a:r>
            <a:endParaRPr lang="zh-CN" altLang="en-US" sz="3200" b="1"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  <a:p>
            <a:pPr algn="ctr" defTabSz="121856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 noProof="1">
                <a:solidFill>
                  <a:srgbClr val="000000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   </a:t>
            </a:r>
            <a:endParaRPr lang="zh-CN" altLang="zh-CN" sz="3200" b="1" noProof="1">
              <a:solidFill>
                <a:srgbClr val="000000"/>
              </a:solidFill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  <a:p>
            <a:pPr algn="ctr" defTabSz="121856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 noProof="1">
                <a:solidFill>
                  <a:srgbClr val="000000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                                                                    </a:t>
            </a:r>
            <a:endParaRPr lang="zh-CN" altLang="en-US" sz="3200" b="1" noProof="1">
              <a:solidFill>
                <a:srgbClr val="000000"/>
              </a:solidFill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</p:txBody>
      </p:sp>
      <p:sp>
        <p:nvSpPr>
          <p:cNvPr id="23556" name="文本框 9"/>
          <p:cNvSpPr txBox="1">
            <a:spLocks noChangeArrowheads="1"/>
          </p:cNvSpPr>
          <p:nvPr/>
        </p:nvSpPr>
        <p:spPr bwMode="auto">
          <a:xfrm>
            <a:off x="384175" y="2345690"/>
            <a:ext cx="11035665" cy="117348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>
                <a:solidFill>
                  <a:srgbClr val="0070C0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材料二：</a:t>
            </a:r>
            <a:r>
              <a:rPr sz="3200" b="1" kern="1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洋船至宁波者甚多，将来帆舶云集，留住日久，将又成粤省之澳门矣。</a:t>
            </a:r>
            <a:r>
              <a:rPr sz="3200" kern="1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——《粤海关志》 </a:t>
            </a:r>
            <a:endParaRPr lang="en-US" altLang="zh-CN" sz="3200" b="1">
              <a:solidFill>
                <a:schemeClr val="tx1"/>
              </a:solidFill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</p:txBody>
      </p:sp>
      <p:sp>
        <p:nvSpPr>
          <p:cNvPr id="23557" name="TextBox 49"/>
          <p:cNvSpPr txBox="1">
            <a:spLocks noChangeArrowheads="1"/>
          </p:cNvSpPr>
          <p:nvPr/>
        </p:nvSpPr>
        <p:spPr bwMode="auto">
          <a:xfrm>
            <a:off x="-101600" y="534670"/>
            <a:ext cx="108712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85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00B0F0"/>
                </a:solidFill>
                <a:latin typeface="黑体" panose="02010600030101010101" charset="-122"/>
                <a:ea typeface="黑体" panose="02010600030101010101" charset="-122"/>
              </a:rPr>
              <a:t>据下列材料和书本，</a:t>
            </a:r>
            <a:r>
              <a:rPr lang="zh-CN" altLang="en-US" sz="2800" b="1" u="sng">
                <a:solidFill>
                  <a:srgbClr val="00B0F0"/>
                </a:solidFill>
                <a:latin typeface="黑体" panose="02010600030101010101" charset="-122"/>
                <a:ea typeface="黑体" panose="02010600030101010101" charset="-122"/>
              </a:rPr>
              <a:t>谈谈清朝实行闭关锁国政策的原因。</a:t>
            </a:r>
            <a:endParaRPr lang="zh-CN" altLang="en-US" sz="2800" b="1" u="sng">
              <a:solidFill>
                <a:srgbClr val="00B0F0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40585" y="1700530"/>
            <a:ext cx="4709795" cy="6451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盲目自大</a:t>
            </a:r>
            <a:endParaRPr lang="zh-CN" altLang="en-US" sz="36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0" y="4351655"/>
            <a:ext cx="11967845" cy="865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清朝统治者担心国家领土主权受到侵犯，</a:t>
            </a:r>
            <a:endParaRPr lang="zh-CN" altLang="en-US" sz="2800" b="1" dirty="0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  <a:p>
            <a:pPr lvl="0" algn="ctr">
              <a:lnSpc>
                <a:spcPct val="9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惧怕沿海人民同外国人交往，会危及自己的统治</a:t>
            </a:r>
            <a:endParaRPr lang="zh-CN" altLang="en-US" sz="2800" b="1" dirty="0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8455" y="3769360"/>
            <a:ext cx="11081385" cy="70675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>
                <a:solidFill>
                  <a:schemeClr val="accent4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2.</a:t>
            </a:r>
            <a:r>
              <a:rPr lang="zh-CN" sz="3600">
                <a:solidFill>
                  <a:schemeClr val="accent4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清朝统治者担心国家领土主权受到侵犯。</a:t>
            </a: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自我防卫</a:t>
            </a:r>
            <a:endParaRPr lang="zh-CN" altLang="en-US" sz="40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5855335"/>
            <a:ext cx="11967845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lnSpc>
                <a:spcPct val="9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男耕女织，小农经济</a:t>
            </a:r>
            <a:endParaRPr lang="zh-CN" altLang="en-US" sz="2800" b="1" dirty="0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351020" y="5908040"/>
            <a:ext cx="5488940" cy="70675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4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3.</a:t>
            </a: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自给自足的自然经济</a:t>
            </a:r>
            <a:endParaRPr lang="zh-CN" altLang="en-US" sz="40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03935" y="5803265"/>
            <a:ext cx="2796540" cy="8115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3600" b="1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  <a:sym typeface="+mn-ea"/>
              </a:rPr>
              <a:t>（根本原因）</a:t>
            </a:r>
            <a:endParaRPr lang="zh-CN" altLang="en-US" sz="3600" b="1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7510" y="4726940"/>
            <a:ext cx="11615420" cy="10763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>
                <a:solidFill>
                  <a:srgbClr val="0070C0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材料三：</a:t>
            </a:r>
            <a:r>
              <a:rPr lang="zh-CN" altLang="en-US" sz="3200" b="1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你</a:t>
            </a:r>
            <a:r>
              <a:rPr lang="zh-CN" altLang="en-US" sz="3200" b="1">
                <a:solidFill>
                  <a:srgbClr val="FF0000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耕田</a:t>
            </a:r>
            <a:r>
              <a:rPr lang="zh-CN" altLang="en-US" sz="3200" b="1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来我</a:t>
            </a:r>
            <a:r>
              <a:rPr lang="zh-CN" altLang="en-US" sz="3200" b="1">
                <a:solidFill>
                  <a:srgbClr val="FF0000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织布</a:t>
            </a:r>
            <a:r>
              <a:rPr lang="zh-CN" altLang="en-US" sz="3200" b="1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，</a:t>
            </a:r>
            <a:r>
              <a:rPr lang="en-US" altLang="zh-CN" sz="3200" b="1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我挑水来你浇园</a:t>
            </a:r>
            <a:r>
              <a:rPr lang="zh-CN" altLang="en-US" sz="3200" b="1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，</a:t>
            </a:r>
            <a:r>
              <a:rPr lang="en-US" altLang="zh-CN" sz="3200" b="1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寒窑虽破能避风雨</a:t>
            </a:r>
            <a:endParaRPr lang="en-US" altLang="zh-CN" sz="3200" b="1">
              <a:latin typeface="黑体" panose="02010600030101010101" charset="-122"/>
              <a:ea typeface="黑体" panose="02010600030101010101" charset="-122"/>
              <a:cs typeface="黑体" panose="02010600030101010101" charset="-122"/>
              <a:sym typeface="+mn-ea"/>
            </a:endParaRPr>
          </a:p>
          <a:p>
            <a:r>
              <a:rPr lang="en-US" altLang="zh-CN" sz="3200" b="1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                                     ——《</a:t>
            </a:r>
            <a:r>
              <a:rPr lang="zh-CN" altLang="en-US" sz="3200" b="1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天仙配</a:t>
            </a:r>
            <a:r>
              <a:rPr lang="en-US" altLang="zh-CN" sz="3200" b="1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》</a:t>
            </a:r>
            <a:endParaRPr lang="en-US" altLang="zh-CN" sz="3200" b="1">
              <a:latin typeface="黑体" panose="02010600030101010101" charset="-122"/>
              <a:ea typeface="黑体" panose="02010600030101010101" charset="-122"/>
              <a:cs typeface="黑体" panose="0201060003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shred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 bldLvl="0" animBg="1"/>
      <p:bldP spid="12" grpId="0" bldLvl="0" animBg="1"/>
      <p:bldP spid="5" grpId="0" bldLvl="0" animBg="1"/>
      <p:bldP spid="13" grpId="0" bldLvl="0" animBg="1"/>
      <p:bldP spid="1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4"/>
          <p:cNvSpPr/>
          <p:nvPr/>
        </p:nvSpPr>
        <p:spPr>
          <a:xfrm>
            <a:off x="6736080" y="2172970"/>
            <a:ext cx="517334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en-US" sz="2800">
                <a:solidFill>
                  <a:schemeClr val="accent4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1</a:t>
            </a:r>
            <a:r>
              <a:rPr lang="zh-CN" altLang="en-US" sz="2800">
                <a:solidFill>
                  <a:schemeClr val="accent4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、</a:t>
            </a:r>
            <a:r>
              <a:rPr sz="2800">
                <a:solidFill>
                  <a:schemeClr val="accent4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对西方殖民者的侵略活动起到一定的自卫作用</a:t>
            </a:r>
            <a:r>
              <a:rPr lang="zh-CN" sz="2800">
                <a:solidFill>
                  <a:schemeClr val="accent4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，但不能抵御外国的侵略。</a:t>
            </a:r>
            <a:endParaRPr lang="zh-CN" sz="2800">
              <a:solidFill>
                <a:schemeClr val="accent4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38430" y="335280"/>
            <a:ext cx="1287145" cy="1099185"/>
            <a:chOff x="-42" y="1006"/>
            <a:chExt cx="3072" cy="1731"/>
          </a:xfrm>
        </p:grpSpPr>
        <p:sp>
          <p:nvSpPr>
            <p:cNvPr id="4" name="矩形 3"/>
            <p:cNvSpPr/>
            <p:nvPr/>
          </p:nvSpPr>
          <p:spPr>
            <a:xfrm>
              <a:off x="-42" y="1006"/>
              <a:ext cx="3052" cy="150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 sz="3600" b="1">
                  <a:solidFill>
                    <a:schemeClr val="tx1"/>
                  </a:solidFill>
                  <a:latin typeface="方正粗宋_GBK" panose="03000509000000000000" charset="-122"/>
                  <a:ea typeface="方正粗宋_GBK" panose="03000509000000000000" charset="-122"/>
                </a:rPr>
                <a:t>影响</a:t>
              </a:r>
              <a:endParaRPr lang="zh-CN" altLang="en-US" sz="3600" b="1">
                <a:solidFill>
                  <a:schemeClr val="tx1"/>
                </a:solidFill>
                <a:latin typeface="方正粗宋_GBK" panose="03000509000000000000" charset="-122"/>
                <a:ea typeface="方正粗宋_GBK" panose="03000509000000000000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3010" y="1568"/>
              <a:ext cx="20" cy="1169"/>
            </a:xfrm>
            <a:prstGeom prst="line">
              <a:avLst/>
            </a:prstGeom>
            <a:ln w="38100" cmpd="sng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圆角矩形 14"/>
          <p:cNvSpPr/>
          <p:nvPr/>
        </p:nvSpPr>
        <p:spPr>
          <a:xfrm>
            <a:off x="220980" y="1890395"/>
            <a:ext cx="6242685" cy="45427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800" kern="100" dirty="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仿宋" panose="02010609060101010101" charset="-122"/>
                <a:sym typeface="+mn-ea"/>
              </a:rPr>
              <a:t>材料研读：</a:t>
            </a:r>
            <a:r>
              <a:rPr sz="2800" b="1" kern="100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满清王朝是封建闭关社会的典型，最终它将重新堕落到野蛮和贫困的状态。</a:t>
            </a:r>
            <a:endParaRPr sz="2800" b="1" kern="100" dirty="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sz="2800" b="1" kern="100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</a:t>
            </a:r>
            <a:r>
              <a:rPr lang="en-US" sz="2800" b="1" kern="100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</a:t>
            </a:r>
            <a:r>
              <a:rPr sz="2800" b="1" kern="100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——马嘎尔尼日记</a:t>
            </a:r>
            <a:endParaRPr sz="2800" b="1" kern="100" dirty="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sz="2800" b="1" kern="100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“闭关自守的中国，就像一具木乃伊，一直密闭在棺材中，不与外界接触，一旦与新鲜空气接触，就立即腐烂。” </a:t>
            </a:r>
            <a:endParaRPr sz="2800" b="1" kern="100" dirty="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      </a:t>
            </a:r>
            <a:r>
              <a:rPr sz="2800" b="1" kern="100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——马克思 </a:t>
            </a:r>
            <a:endParaRPr lang="en-US" sz="2800" b="1" kern="100" dirty="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73737" name="矩形 73736"/>
          <p:cNvSpPr/>
          <p:nvPr/>
        </p:nvSpPr>
        <p:spPr>
          <a:xfrm>
            <a:off x="1668145" y="335280"/>
            <a:ext cx="1012571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r>
              <a:rPr lang="zh-CN" altLang="en-US" sz="2800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仿宋" panose="02010609060101010101" charset="-122"/>
              </a:rPr>
              <a:t>想一想：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闭关锁国政策是否能够抵御外国的侵略？据材料分析清朝实行“闭关锁国”政策对中国的发展有什么重要影响？</a:t>
            </a:r>
            <a:endParaRPr lang="zh-CN" altLang="en-US" sz="2800" b="1" dirty="0">
              <a:solidFill>
                <a:srgbClr val="FF0000"/>
              </a:solidFill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</p:txBody>
      </p:sp>
      <p:sp>
        <p:nvSpPr>
          <p:cNvPr id="6" name="矩形 4"/>
          <p:cNvSpPr/>
          <p:nvPr/>
        </p:nvSpPr>
        <p:spPr>
          <a:xfrm>
            <a:off x="6736080" y="3685540"/>
            <a:ext cx="517334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en-US" sz="2800">
                <a:solidFill>
                  <a:schemeClr val="accent4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2</a:t>
            </a:r>
            <a:r>
              <a:rPr lang="zh-CN" altLang="en-US" sz="2800">
                <a:solidFill>
                  <a:schemeClr val="accent4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、</a:t>
            </a:r>
            <a:r>
              <a:rPr sz="2800">
                <a:solidFill>
                  <a:schemeClr val="accent4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中国逐渐落伍于世界历史的发展进程。</a:t>
            </a:r>
            <a:endParaRPr sz="2800">
              <a:solidFill>
                <a:schemeClr val="accent4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pic>
        <p:nvPicPr>
          <p:cNvPr id="145410" name="Picture 1" descr="C:\Users\CD7Z\AppData\Roaming\Tencent\Users\814769503\QQ\WinTemp\RichOle\Y`]UY@D{4YGT]_USJDF`F`C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75670" y="717550"/>
            <a:ext cx="1116330" cy="1455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C:/Users/Administrator/AppData/Roaming/JisuOffice/ETemp/7924_8793872/image34.jpeg"/>
          <p:cNvPicPr>
            <a:picLocks noChangeAspect="1"/>
          </p:cNvPicPr>
          <p:nvPr/>
        </p:nvPicPr>
        <p:blipFill rotWithShape="1">
          <a:blip r:embed="rId2" cstate="hqprint"/>
          <a:srcRect r="3049" b="1796"/>
          <a:stretch>
            <a:fillRect/>
          </a:stretch>
        </p:blipFill>
        <p:spPr>
          <a:xfrm>
            <a:off x="1299210" y="1564640"/>
            <a:ext cx="4085590" cy="4598670"/>
          </a:xfrm>
          <a:prstGeom prst="rect">
            <a:avLst/>
          </a:prstGeom>
          <a:noFill/>
          <a:ln w="38100" cap="flat" cmpd="sng">
            <a:solidFill>
              <a:schemeClr val="tx1">
                <a:alpha val="100000"/>
              </a:schemeClr>
            </a:solidFill>
            <a:prstDash val="solid"/>
          </a:ln>
        </p:spPr>
      </p:pic>
      <p:sp>
        <p:nvSpPr>
          <p:cNvPr id="7" name="矩形 4"/>
          <p:cNvSpPr/>
          <p:nvPr/>
        </p:nvSpPr>
        <p:spPr>
          <a:xfrm>
            <a:off x="6851650" y="4974590"/>
            <a:ext cx="494220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en-US" sz="2800">
                <a:solidFill>
                  <a:schemeClr val="accent4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3</a:t>
            </a:r>
            <a:r>
              <a:rPr lang="zh-CN" altLang="en-US" sz="2800">
                <a:solidFill>
                  <a:schemeClr val="accent4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、</a:t>
            </a:r>
            <a:r>
              <a:rPr sz="2800">
                <a:solidFill>
                  <a:schemeClr val="accent4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阻碍了中外联系，影响了中国吸收世界先进文化和科学技术</a:t>
            </a:r>
            <a:r>
              <a:rPr lang="zh-CN" sz="2800">
                <a:solidFill>
                  <a:schemeClr val="accent4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。</a:t>
            </a:r>
            <a:endParaRPr lang="zh-CN" sz="2800">
              <a:solidFill>
                <a:schemeClr val="accent4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1" animBg="1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737360" y="2120265"/>
            <a:ext cx="900239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3600" b="1" dirty="0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四、以史推今</a:t>
            </a:r>
            <a:r>
              <a:rPr lang="en-US" altLang="zh-CN" sz="3600" b="1" dirty="0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·</a:t>
            </a:r>
            <a:r>
              <a:rPr lang="zh-CN" altLang="en-US" sz="3600" b="1" dirty="0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不进则退</a:t>
            </a:r>
            <a:r>
              <a:rPr lang="zh-CN" altLang="en-US" sz="3600" b="1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</a:t>
            </a:r>
            <a:r>
              <a:rPr lang="zh-CN" altLang="en-US" sz="4000" b="1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      </a:t>
            </a:r>
            <a:endParaRPr lang="zh-CN" altLang="en-US" sz="4000" b="1">
              <a:solidFill>
                <a:srgbClr val="EEB77E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4000" b="1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           </a:t>
            </a:r>
            <a:r>
              <a:rPr lang="en-US" altLang="zh-CN" sz="4000" b="1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</a:t>
            </a:r>
            <a:r>
              <a:rPr lang="zh-CN" altLang="en-US" sz="4000" b="1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感悟</a:t>
            </a:r>
            <a:r>
              <a:rPr lang="en-US" altLang="zh-CN" sz="4000" b="1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·</a:t>
            </a:r>
            <a:r>
              <a:rPr lang="zh-CN" altLang="en-US" sz="4000" b="1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反思</a:t>
            </a:r>
            <a:endParaRPr lang="zh-CN" altLang="en-US" sz="4000" b="1">
              <a:solidFill>
                <a:srgbClr val="EEB77E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47320" y="318770"/>
            <a:ext cx="2259330" cy="1287780"/>
            <a:chOff x="190" y="427"/>
            <a:chExt cx="3052" cy="2310"/>
          </a:xfrm>
        </p:grpSpPr>
        <p:sp>
          <p:nvSpPr>
            <p:cNvPr id="4" name="矩形 3"/>
            <p:cNvSpPr/>
            <p:nvPr/>
          </p:nvSpPr>
          <p:spPr>
            <a:xfrm>
              <a:off x="190" y="427"/>
              <a:ext cx="3052" cy="1162"/>
            </a:xfrm>
            <a:prstGeom prst="rect">
              <a:avLst/>
            </a:prstGeom>
            <a:solidFill>
              <a:srgbClr val="B50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 sz="3600" b="1">
                  <a:solidFill>
                    <a:schemeClr val="bg1"/>
                  </a:solidFill>
                  <a:latin typeface="方正粗宋_GBK" panose="03000509000000000000" charset="-122"/>
                  <a:ea typeface="方正粗宋_GBK" panose="03000509000000000000" charset="-122"/>
                </a:rPr>
                <a:t>以史为鉴</a:t>
              </a:r>
              <a:endParaRPr lang="zh-CN" altLang="en-US" sz="3600" b="1">
                <a:solidFill>
                  <a:schemeClr val="bg1"/>
                </a:solidFill>
                <a:latin typeface="方正粗宋_GBK" panose="03000509000000000000" charset="-122"/>
                <a:ea typeface="方正粗宋_GBK" panose="03000509000000000000" charset="-122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3010" y="1568"/>
              <a:ext cx="20" cy="1169"/>
            </a:xfrm>
            <a:prstGeom prst="line">
              <a:avLst/>
            </a:prstGeom>
            <a:ln w="38100" cmpd="sng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本框 17"/>
          <p:cNvSpPr txBox="1"/>
          <p:nvPr/>
        </p:nvSpPr>
        <p:spPr>
          <a:xfrm>
            <a:off x="2567305" y="646430"/>
            <a:ext cx="890714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 defTabSz="685800" fontAlgn="auto">
              <a:buClrTx/>
              <a:buSzTx/>
              <a:buFontTx/>
            </a:pPr>
            <a:r>
              <a:rPr lang="zh-CN" altLang="en-US" sz="3200" b="1" spc="200" dirty="0">
                <a:solidFill>
                  <a:srgbClr val="1552D1"/>
                </a:solidFill>
                <a:effectLst/>
                <a:uFillTx/>
                <a:latin typeface="黑体" panose="02010600030101010101" charset="-122"/>
                <a:ea typeface="黑体" panose="02010600030101010101" charset="-122"/>
                <a:cs typeface="+mj-cs"/>
                <a:sym typeface="+mn-ea"/>
              </a:rPr>
              <a:t>对比唐、宋、明、清的对外政策，谈谈对今天中国发展经济，扩大对外开放的启示。</a:t>
            </a:r>
            <a:r>
              <a:rPr lang="zh-CN" altLang="en-US" sz="3200" spc="200" dirty="0">
                <a:solidFill>
                  <a:srgbClr val="1552D1"/>
                </a:solidFill>
                <a:effectLst/>
                <a:uFillTx/>
                <a:latin typeface="方正粗黑宋简体" panose="02000000000000000000" charset="-122"/>
                <a:ea typeface="方正粗黑宋简体" panose="02000000000000000000" charset="-122"/>
                <a:cs typeface="+mj-cs"/>
                <a:sym typeface="+mn-ea"/>
              </a:rPr>
              <a:t> </a:t>
            </a:r>
            <a:endParaRPr lang="zh-CN" altLang="en-US" sz="3200" spc="200" dirty="0">
              <a:solidFill>
                <a:srgbClr val="1552D1"/>
              </a:solidFill>
              <a:effectLst/>
              <a:uFillTx/>
              <a:latin typeface="方正粗黑宋简体" panose="02000000000000000000" charset="-122"/>
              <a:ea typeface="方正粗黑宋简体" panose="02000000000000000000" charset="-122"/>
              <a:cs typeface="+mj-cs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370330" y="5166995"/>
            <a:ext cx="9930130" cy="13836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indent="0" algn="l" fontAlgn="auto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启示：</a:t>
            </a:r>
            <a:r>
              <a:rPr lang="zh-CN" altLang="zh-CN" sz="2800" kern="100" dirty="0">
                <a:solidFill>
                  <a:srgbClr val="1552D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开放促进繁荣，闭关导致落后（或开放兴，闭关穷）；</a:t>
            </a:r>
            <a:endParaRPr lang="zh-CN" altLang="zh-CN" sz="2800" kern="100" dirty="0">
              <a:solidFill>
                <a:srgbClr val="1552D1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indent="0" algn="l" fontAlgn="auto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solidFill>
                  <a:srgbClr val="1552D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中国必须坚持对外开放政策；改革开放才是强国之路</a:t>
            </a:r>
            <a:r>
              <a:rPr lang="zh-CN" altLang="zh-CN" sz="2800" kern="100" dirty="0">
                <a:solidFill>
                  <a:srgbClr val="1552D1"/>
                </a:solidFill>
                <a:latin typeface="Arial" panose="020B0604020202020204" pitchFamily="34" charset="0"/>
                <a:ea typeface="方正粗黑宋简体" panose="02000000000000000000" charset="-122"/>
                <a:cs typeface="Arial" panose="020B0604020202020204" pitchFamily="34" charset="0"/>
              </a:rPr>
              <a:t>…</a:t>
            </a:r>
            <a:r>
              <a:rPr lang="zh-CN" altLang="zh-CN" sz="2800" kern="100" dirty="0">
                <a:solidFill>
                  <a:schemeClr val="accent4"/>
                </a:solidFill>
                <a:latin typeface="Arial" panose="020B0604020202020204" pitchFamily="34" charset="0"/>
                <a:ea typeface="方正粗黑宋简体" panose="02000000000000000000" charset="-122"/>
                <a:cs typeface="Arial" panose="020B0604020202020204" pitchFamily="34" charset="0"/>
              </a:rPr>
              <a:t>…</a:t>
            </a:r>
            <a:endParaRPr lang="zh-CN" altLang="zh-CN" sz="2800" kern="100" dirty="0">
              <a:solidFill>
                <a:schemeClr val="accent4"/>
              </a:solidFill>
              <a:latin typeface="Arial" panose="020B0604020202020204" pitchFamily="34" charset="0"/>
              <a:ea typeface="方正粗黑宋简体" panose="02000000000000000000" charset="-122"/>
              <a:cs typeface="Arial" panose="020B0604020202020204" pitchFamily="34" charset="0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387985" y="3348990"/>
            <a:ext cx="11367770" cy="254635"/>
          </a:xfrm>
          <a:prstGeom prst="rightArrow">
            <a:avLst/>
          </a:prstGeom>
          <a:solidFill>
            <a:schemeClr val="bg1"/>
          </a:solidFill>
          <a:ln>
            <a:solidFill>
              <a:srgbClr val="300E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形标注 7"/>
          <p:cNvSpPr/>
          <p:nvPr/>
        </p:nvSpPr>
        <p:spPr>
          <a:xfrm>
            <a:off x="1252855" y="2219325"/>
            <a:ext cx="1153795" cy="1074420"/>
          </a:xfrm>
          <a:prstGeom prst="wedgeEllipseCallou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>
                <a:solidFill>
                  <a:schemeClr val="bg2">
                    <a:lumMod val="10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唐</a:t>
            </a:r>
            <a:endParaRPr lang="zh-CN" altLang="en-US" sz="4400">
              <a:solidFill>
                <a:schemeClr val="bg2">
                  <a:lumMod val="10000"/>
                </a:schemeClr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9" name="椭圆形标注 8"/>
          <p:cNvSpPr/>
          <p:nvPr/>
        </p:nvSpPr>
        <p:spPr>
          <a:xfrm>
            <a:off x="4003675" y="2219325"/>
            <a:ext cx="1247775" cy="1092835"/>
          </a:xfrm>
          <a:prstGeom prst="wedgeEllipseCallou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 b="1">
                <a:solidFill>
                  <a:schemeClr val="bg2">
                    <a:lumMod val="10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宋</a:t>
            </a:r>
            <a:endParaRPr lang="zh-CN" altLang="en-US" sz="4400" b="1">
              <a:solidFill>
                <a:schemeClr val="bg2">
                  <a:lumMod val="10000"/>
                </a:schemeClr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10" name="椭圆形标注 9"/>
          <p:cNvSpPr/>
          <p:nvPr/>
        </p:nvSpPr>
        <p:spPr>
          <a:xfrm>
            <a:off x="6754495" y="2219325"/>
            <a:ext cx="1225550" cy="1149350"/>
          </a:xfrm>
          <a:prstGeom prst="wedgeEllipseCallou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>
                <a:solidFill>
                  <a:schemeClr val="bg2">
                    <a:lumMod val="10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明</a:t>
            </a:r>
            <a:endParaRPr lang="zh-CN" altLang="en-US" sz="4400">
              <a:solidFill>
                <a:schemeClr val="bg2">
                  <a:lumMod val="10000"/>
                </a:schemeClr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11" name="椭圆形标注 10"/>
          <p:cNvSpPr/>
          <p:nvPr/>
        </p:nvSpPr>
        <p:spPr>
          <a:xfrm>
            <a:off x="9135745" y="2144395"/>
            <a:ext cx="1153795" cy="1151890"/>
          </a:xfrm>
          <a:prstGeom prst="wedgeEllipseCallou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>
                <a:solidFill>
                  <a:schemeClr val="bg2">
                    <a:lumMod val="10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清</a:t>
            </a:r>
            <a:endParaRPr lang="zh-CN" altLang="en-US" sz="4400">
              <a:solidFill>
                <a:schemeClr val="bg2">
                  <a:lumMod val="10000"/>
                </a:schemeClr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35000" y="3603625"/>
            <a:ext cx="2208530" cy="1454150"/>
          </a:xfrm>
          <a:prstGeom prst="rect">
            <a:avLst/>
          </a:prstGeom>
          <a:solidFill>
            <a:schemeClr val="accent4"/>
          </a:solidFill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800" b="1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遣唐使来华</a:t>
            </a:r>
            <a:endParaRPr lang="zh-CN" altLang="en-US" sz="2800" b="1"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2800" b="1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玄奘西行</a:t>
            </a:r>
            <a:endParaRPr lang="zh-CN" altLang="en-US" sz="2800" b="1"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2800" b="1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鉴真东渡</a:t>
            </a:r>
            <a:endParaRPr lang="zh-CN" altLang="en-US" sz="2800" b="1"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489325" y="3762375"/>
            <a:ext cx="2398395" cy="953135"/>
          </a:xfrm>
          <a:prstGeom prst="rect">
            <a:avLst/>
          </a:prstGeom>
          <a:solidFill>
            <a:schemeClr val="accent4"/>
          </a:solidFill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设立市舶司</a:t>
            </a:r>
            <a:endParaRPr lang="zh-CN" altLang="en-US" sz="2800"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280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海外贸易兴盛</a:t>
            </a:r>
            <a:endParaRPr lang="zh-CN" altLang="en-US" sz="2800"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468745" y="3762375"/>
            <a:ext cx="2085340" cy="521970"/>
          </a:xfrm>
          <a:prstGeom prst="rect">
            <a:avLst/>
          </a:prstGeom>
          <a:solidFill>
            <a:schemeClr val="accent4"/>
          </a:solidFill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郑和下西洋</a:t>
            </a:r>
            <a:endParaRPr lang="zh-CN" altLang="en-US" sz="2800"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135745" y="3762375"/>
            <a:ext cx="1732280" cy="521970"/>
          </a:xfrm>
          <a:prstGeom prst="rect">
            <a:avLst/>
          </a:prstGeom>
          <a:solidFill>
            <a:srgbClr val="C00000"/>
          </a:solidFill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闭关锁国</a:t>
            </a:r>
            <a:endParaRPr lang="zh-CN" altLang="en-US" sz="2800"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 sz="3600">
                <a:solidFill>
                  <a:schemeClr val="bg1"/>
                </a:solidFill>
                <a:latin typeface="方正粗圆简体" panose="02000000000000000000" pitchFamily="65" charset="-122"/>
                <a:ea typeface="方正粗圆简体" panose="02000000000000000000" pitchFamily="65" charset="-122"/>
              </a:rPr>
              <a:t>     </a:t>
            </a:r>
            <a:r>
              <a:rPr lang="en-US" altLang="zh-CN" sz="5400">
                <a:solidFill>
                  <a:schemeClr val="tx1"/>
                </a:solidFill>
                <a:latin typeface="方正粗圆简体" panose="02000000000000000000" pitchFamily="65" charset="-122"/>
                <a:ea typeface="方正粗圆简体" panose="02000000000000000000" pitchFamily="65" charset="-122"/>
              </a:rPr>
              <a:t> </a:t>
            </a:r>
            <a:r>
              <a:rPr lang="zh-CN" altLang="en-US" sz="5400">
                <a:solidFill>
                  <a:schemeClr val="tx1"/>
                </a:solidFill>
                <a:latin typeface="方正粗圆简体" panose="02000000000000000000" pitchFamily="65" charset="-122"/>
                <a:ea typeface="方正粗圆简体" panose="02000000000000000000" pitchFamily="65" charset="-122"/>
              </a:rPr>
              <a:t>总结拓展</a:t>
            </a:r>
            <a:endParaRPr lang="zh-CN" altLang="en-US" sz="5400">
              <a:solidFill>
                <a:schemeClr val="tx1"/>
              </a:solidFill>
              <a:latin typeface="方正粗圆简体" panose="02000000000000000000" pitchFamily="65" charset="-122"/>
              <a:ea typeface="方正粗圆简体" panose="02000000000000000000" pitchFamily="65" charset="-122"/>
              <a:sym typeface="+mn-ea"/>
            </a:endParaRPr>
          </a:p>
        </p:txBody>
      </p:sp>
      <p:sp>
        <p:nvSpPr>
          <p:cNvPr id="14" name="右中括号 13"/>
          <p:cNvSpPr/>
          <p:nvPr/>
        </p:nvSpPr>
        <p:spPr>
          <a:xfrm>
            <a:off x="3375690" y="2382587"/>
            <a:ext cx="495300" cy="1152525"/>
          </a:xfrm>
          <a:prstGeom prst="rightBracket">
            <a:avLst/>
          </a:prstGeom>
          <a:noFill/>
          <a:ln w="63500"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anchor="ctr"/>
          <a:p>
            <a:pPr algn="ctr"/>
            <a:endParaRPr lang="zh-CN" altLang="en-US" noProof="1">
              <a:solidFill>
                <a:schemeClr val="bg1"/>
              </a:solidFill>
              <a:ea typeface="黑体" panose="02010600030101010101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287020" y="1927860"/>
            <a:ext cx="2849245" cy="64643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</a:rPr>
              <a:t>设立军机处</a:t>
            </a:r>
            <a:endParaRPr lang="zh-CN" altLang="en-US" sz="320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53035" y="2974975"/>
            <a:ext cx="3066415" cy="11182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</a:rPr>
              <a:t>文字狱与文化</a:t>
            </a:r>
            <a:endParaRPr lang="zh-CN" altLang="en-US" sz="320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algn="ctr"/>
            <a: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</a:rPr>
              <a:t>专制政策</a:t>
            </a:r>
            <a:endParaRPr lang="zh-CN" altLang="en-US" sz="320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99060" y="4556760"/>
            <a:ext cx="3344545" cy="80899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</a:rPr>
              <a:t>闭关锁国政策</a:t>
            </a:r>
            <a:endParaRPr lang="zh-CN" altLang="en-US" sz="320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4788535" y="2242185"/>
            <a:ext cx="2591435" cy="970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</a:rPr>
              <a:t>君主专制</a:t>
            </a:r>
            <a:endParaRPr lang="zh-CN" altLang="en-US" sz="320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algn="ctr"/>
            <a: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</a:rPr>
              <a:t>进一步加强</a:t>
            </a:r>
            <a:endParaRPr lang="zh-CN" altLang="en-US" sz="320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8" name="虚尾箭头 17"/>
          <p:cNvSpPr/>
          <p:nvPr/>
        </p:nvSpPr>
        <p:spPr>
          <a:xfrm>
            <a:off x="4034626" y="2574063"/>
            <a:ext cx="828155" cy="689302"/>
          </a:xfrm>
          <a:prstGeom prst="stripedRightArrow">
            <a:avLst/>
          </a:prstGeom>
          <a:solidFill>
            <a:schemeClr val="accent4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4497070" y="4556760"/>
            <a:ext cx="2606675" cy="970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</a:rPr>
              <a:t>维护封建</a:t>
            </a:r>
            <a:endParaRPr lang="zh-CN" altLang="en-US" sz="320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algn="ctr"/>
            <a: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</a:rPr>
              <a:t>集权统治</a:t>
            </a:r>
            <a:endParaRPr lang="zh-CN" altLang="en-US" sz="320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20" name="虚尾箭头 19"/>
          <p:cNvSpPr/>
          <p:nvPr/>
        </p:nvSpPr>
        <p:spPr>
          <a:xfrm>
            <a:off x="3870796" y="4616223"/>
            <a:ext cx="828155" cy="689302"/>
          </a:xfrm>
          <a:prstGeom prst="stripedRightArrow">
            <a:avLst/>
          </a:prstGeom>
          <a:solidFill>
            <a:schemeClr val="accent4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虚尾箭头 20"/>
          <p:cNvSpPr/>
          <p:nvPr/>
        </p:nvSpPr>
        <p:spPr>
          <a:xfrm>
            <a:off x="7379806" y="2382293"/>
            <a:ext cx="828155" cy="689302"/>
          </a:xfrm>
          <a:prstGeom prst="stripedRightArrow">
            <a:avLst/>
          </a:prstGeom>
          <a:solidFill>
            <a:schemeClr val="accent4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8441055" y="2032635"/>
            <a:ext cx="2912110" cy="100520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</a:rPr>
              <a:t>社会矛盾</a:t>
            </a:r>
            <a:endParaRPr lang="zh-CN" altLang="en-US" sz="320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algn="ctr"/>
            <a: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</a:rPr>
              <a:t>不断加剧</a:t>
            </a:r>
            <a:endParaRPr lang="zh-CN" altLang="en-US" sz="320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24" name="虚尾箭头 23"/>
          <p:cNvSpPr/>
          <p:nvPr/>
        </p:nvSpPr>
        <p:spPr>
          <a:xfrm>
            <a:off x="7379806" y="4616223"/>
            <a:ext cx="828155" cy="689302"/>
          </a:xfrm>
          <a:prstGeom prst="stripedRightArrow">
            <a:avLst/>
          </a:prstGeom>
          <a:solidFill>
            <a:schemeClr val="accent4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8441055" y="4556760"/>
            <a:ext cx="3436620" cy="101473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</a:rPr>
              <a:t>中国逐渐落</a:t>
            </a:r>
            <a:endParaRPr lang="zh-CN" altLang="en-US" sz="320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algn="ctr"/>
            <a: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</a:rPr>
              <a:t>后于西方</a:t>
            </a:r>
            <a:endParaRPr lang="zh-CN" altLang="en-US" sz="320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2" name="虚尾箭头 1"/>
          <p:cNvSpPr/>
          <p:nvPr/>
        </p:nvSpPr>
        <p:spPr>
          <a:xfrm rot="5400000">
            <a:off x="9534361" y="3449093"/>
            <a:ext cx="828155" cy="689302"/>
          </a:xfrm>
          <a:prstGeom prst="stripedRightArrow">
            <a:avLst/>
          </a:prstGeom>
          <a:solidFill>
            <a:schemeClr val="accent4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2" grpId="0" bldLvl="0" animBg="1"/>
      <p:bldP spid="12" grpId="1" animBg="1"/>
      <p:bldP spid="13" grpId="0" bldLvl="0" animBg="1"/>
      <p:bldP spid="13" grpId="1" animBg="1"/>
      <p:bldP spid="15" grpId="0" bldLvl="0" animBg="1"/>
      <p:bldP spid="15" grpId="1" animBg="1"/>
      <p:bldP spid="16" grpId="0" bldLvl="0" animBg="1"/>
      <p:bldP spid="16" grpId="1" animBg="1"/>
      <p:bldP spid="18" grpId="0" bldLvl="0" animBg="1"/>
      <p:bldP spid="19" grpId="0" bldLvl="0" animBg="1"/>
      <p:bldP spid="19" grpId="1" animBg="1"/>
      <p:bldP spid="20" grpId="0" bldLvl="0" animBg="1"/>
      <p:bldP spid="21" grpId="0" bldLvl="0" animBg="1"/>
      <p:bldP spid="22" grpId="0" bldLvl="0" animBg="1"/>
      <p:bldP spid="22" grpId="1" animBg="1"/>
      <p:bldP spid="24" grpId="0" bldLvl="0" animBg="1"/>
      <p:bldP spid="25" grpId="0" bldLvl="0" animBg="1"/>
      <p:bldP spid="25" grpId="1" animBg="1"/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74395" y="1684020"/>
            <a:ext cx="10160635" cy="3300095"/>
          </a:xfrm>
          <a:prstGeom prst="rect">
            <a:avLst/>
          </a:prstGeom>
          <a:noFill/>
        </p:spPr>
        <p:txBody>
          <a:bodyPr wrap="square" lIns="51433" tIns="25717" rIns="51433" bIns="25717" rtlCol="0">
            <a:spAutoFit/>
            <a:scene3d>
              <a:camera prst="orthographicFront"/>
              <a:lightRig rig="threePt" dir="t"/>
            </a:scene3d>
          </a:bodyPr>
          <a:p>
            <a:pPr algn="ctr">
              <a:lnSpc>
                <a:spcPct val="110000"/>
              </a:lnSpc>
            </a:pPr>
            <a:r>
              <a:rPr kumimoji="1" lang="zh-CN" altLang="en-US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第</a:t>
            </a:r>
            <a:r>
              <a:rPr kumimoji="1" lang="en-US" altLang="zh-CN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20</a:t>
            </a:r>
            <a:r>
              <a:rPr kumimoji="1" lang="zh-CN" altLang="en-US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课  </a:t>
            </a:r>
            <a:endParaRPr kumimoji="1" lang="zh-CN" altLang="en-US" sz="48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algn="ctr">
              <a:lnSpc>
                <a:spcPct val="110000"/>
              </a:lnSpc>
            </a:pPr>
            <a:r>
              <a:rPr kumimoji="1" lang="zh-CN" altLang="en-US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清朝君主专制的强化</a:t>
            </a:r>
            <a:endParaRPr kumimoji="1" lang="zh-CN" altLang="en-US" sz="48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algn="ctr">
              <a:lnSpc>
                <a:spcPct val="110000"/>
              </a:lnSpc>
            </a:pPr>
            <a:endParaRPr kumimoji="1" lang="zh-CN" altLang="en-US" sz="48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algn="ctr">
              <a:lnSpc>
                <a:spcPct val="110000"/>
              </a:lnSpc>
            </a:pPr>
            <a:r>
              <a:rPr kumimoji="1" lang="zh-CN" altLang="en-US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                                                            </a:t>
            </a:r>
            <a:endParaRPr kumimoji="1" lang="zh-CN" altLang="en-US" sz="2800" b="1" dirty="0" smtClean="0">
              <a:ln w="1016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/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635" y="960755"/>
            <a:ext cx="12178665" cy="53765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417060" y="140970"/>
            <a:ext cx="2778760" cy="596265"/>
            <a:chOff x="160786" y="2321393"/>
            <a:chExt cx="6054541" cy="589738"/>
          </a:xfrm>
        </p:grpSpPr>
        <p:sp>
          <p:nvSpPr>
            <p:cNvPr id="9" name="文本框 8"/>
            <p:cNvSpPr txBox="1"/>
            <p:nvPr/>
          </p:nvSpPr>
          <p:spPr>
            <a:xfrm>
              <a:off x="160786" y="2333954"/>
              <a:ext cx="6012264" cy="577177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rPr>
                <a:t>课堂练习</a:t>
              </a:r>
              <a:endParaRPr lang="zh-CN" altLang="en-US" sz="32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" name="图文框 9"/>
            <p:cNvSpPr/>
            <p:nvPr/>
          </p:nvSpPr>
          <p:spPr>
            <a:xfrm>
              <a:off x="160786" y="2321393"/>
              <a:ext cx="6054541" cy="543262"/>
            </a:xfrm>
            <a:prstGeom prst="frame">
              <a:avLst>
                <a:gd name="adj1" fmla="val 4056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28625" y="994410"/>
            <a:ext cx="11359515" cy="306133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marL="0" marR="0" lvl="0" indent="0" algn="l" defTabSz="914400" rtl="0" eaLnBrk="0" fontAlgn="auto" hangingPunct="0">
              <a:lnSpc>
                <a:spcPts val="38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</a:t>
            </a:r>
            <a:r>
              <a:rPr lang="zh-CN" altLang="en-US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如果你到故宫参观，你可以在“军机处”景点的文字说明上发现这样的文字“军机处一日日程：接折（阅读奏折）</a:t>
            </a:r>
            <a:r>
              <a:rPr lang="en-US" altLang="zh-CN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--</a:t>
            </a:r>
            <a:r>
              <a:rPr lang="zh-CN" altLang="en-US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见面（请皇帝旨）</a:t>
            </a:r>
            <a:r>
              <a:rPr lang="en-US" altLang="zh-CN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--</a:t>
            </a:r>
            <a:r>
              <a:rPr lang="zh-CN" altLang="en-US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述旨（拟皇帝旨意</a:t>
            </a:r>
            <a:r>
              <a:rPr lang="en-US" altLang="zh-CN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)--</a:t>
            </a:r>
            <a:r>
              <a:rPr lang="zh-CN" altLang="en-US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过朱（皇帝过目确定）</a:t>
            </a:r>
            <a:r>
              <a:rPr lang="en-US" altLang="zh-CN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--</a:t>
            </a:r>
            <a:r>
              <a:rPr lang="zh-CN" altLang="en-US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交发（下发旨意）</a:t>
            </a:r>
            <a:r>
              <a:rPr lang="en-US" altLang="zh-CN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这说明了军机处的主要职能是（     ）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0" fontAlgn="auto" hangingPunct="0">
              <a:lnSpc>
                <a:spcPts val="38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A</a:t>
            </a:r>
            <a:r>
              <a:rPr lang="zh-CN" altLang="en-US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．纵论军务，谋划战事　      </a:t>
            </a:r>
            <a:r>
              <a:rPr lang="en-US" altLang="zh-CN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B</a:t>
            </a:r>
            <a:r>
              <a:rPr lang="zh-CN" altLang="en-US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．辅佐皇帝，参与决策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0" fontAlgn="auto" hangingPunct="0">
              <a:lnSpc>
                <a:spcPts val="38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C</a:t>
            </a:r>
            <a:r>
              <a:rPr lang="zh-CN" altLang="en-US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．陪读陪写，赋诗作赋　      </a:t>
            </a:r>
            <a:r>
              <a:rPr lang="en-US" altLang="zh-CN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D</a:t>
            </a:r>
            <a:r>
              <a:rPr lang="zh-CN" altLang="en-US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．照旨拟文，上传下达</a:t>
            </a:r>
            <a:endParaRPr lang="zh-CN" altLang="en-US" sz="32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文本框 1"/>
          <p:cNvSpPr txBox="1">
            <a:spLocks noChangeArrowheads="1"/>
          </p:cNvSpPr>
          <p:nvPr/>
        </p:nvSpPr>
        <p:spPr bwMode="auto">
          <a:xfrm>
            <a:off x="10081895" y="2343785"/>
            <a:ext cx="1038225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D</a:t>
            </a:r>
            <a:endParaRPr kumimoji="0" lang="en-US" altLang="zh-CN" sz="5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28625" y="4170680"/>
            <a:ext cx="11609070" cy="157607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l" defTabSz="914400" rtl="0" eaLnBrk="0" fontAlgn="auto" hangingPunct="0">
              <a:lnSpc>
                <a:spcPts val="38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清政府只开广州商埠，关闭其他开放港口后，广州统一经营管理对外贸易的是（</a:t>
            </a:r>
            <a:r>
              <a:rPr kumimoji="0" lang="en-US" altLang="zh-CN" sz="32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</a:t>
            </a: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kumimoji="0" lang="zh-CN" altLang="zh-CN" sz="3200" b="1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0" fontAlgn="auto" hangingPunct="0">
              <a:lnSpc>
                <a:spcPts val="38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A.</a:t>
            </a: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“广州十三行”   </a:t>
            </a:r>
            <a:r>
              <a:rPr kumimoji="0" lang="en-US" altLang="zh-CN" sz="32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B.</a:t>
            </a: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市舶使   </a:t>
            </a:r>
            <a:r>
              <a:rPr kumimoji="0" lang="en-US" altLang="zh-CN" sz="32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C.</a:t>
            </a: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市舶司     </a:t>
            </a:r>
            <a:r>
              <a:rPr kumimoji="0" lang="en-US" altLang="zh-CN" sz="32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D.</a:t>
            </a: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宣政院</a:t>
            </a:r>
            <a:endParaRPr kumimoji="0" lang="zh-CN" altLang="zh-CN" sz="3200" b="1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1" name="文本框 1"/>
          <p:cNvSpPr txBox="1">
            <a:spLocks noChangeArrowheads="1"/>
          </p:cNvSpPr>
          <p:nvPr/>
        </p:nvSpPr>
        <p:spPr bwMode="auto">
          <a:xfrm>
            <a:off x="4251960" y="4625340"/>
            <a:ext cx="1108075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A</a:t>
            </a:r>
            <a:endParaRPr kumimoji="0" lang="en-US" altLang="zh-CN" sz="5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635" y="960755"/>
            <a:ext cx="12178665" cy="53765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4417060" y="140970"/>
            <a:ext cx="2778760" cy="549275"/>
            <a:chOff x="160786" y="2321393"/>
            <a:chExt cx="6054541" cy="543262"/>
          </a:xfrm>
        </p:grpSpPr>
        <p:sp>
          <p:nvSpPr>
            <p:cNvPr id="9" name="文本框 8"/>
            <p:cNvSpPr txBox="1"/>
            <p:nvPr/>
          </p:nvSpPr>
          <p:spPr>
            <a:xfrm>
              <a:off x="160786" y="2333954"/>
              <a:ext cx="6012264" cy="516256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+mn-ea"/>
                  <a:sym typeface="+mn-lt"/>
                </a:rPr>
                <a:t>课堂练习</a:t>
              </a:r>
              <a:endParaRPr lang="zh-CN" altLang="en-US" sz="2800" b="1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+mn-lt"/>
              </a:endParaRPr>
            </a:p>
          </p:txBody>
        </p:sp>
        <p:sp>
          <p:nvSpPr>
            <p:cNvPr id="10" name="图文框 9"/>
            <p:cNvSpPr/>
            <p:nvPr/>
          </p:nvSpPr>
          <p:spPr>
            <a:xfrm>
              <a:off x="160786" y="2321393"/>
              <a:ext cx="6054541" cy="543262"/>
            </a:xfrm>
            <a:prstGeom prst="frame">
              <a:avLst>
                <a:gd name="adj1" fmla="val 4056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</p:grpSp>
      <p:sp>
        <p:nvSpPr>
          <p:cNvPr id="22529" name="矩形 61441"/>
          <p:cNvSpPr/>
          <p:nvPr/>
        </p:nvSpPr>
        <p:spPr>
          <a:xfrm>
            <a:off x="455930" y="1166813"/>
            <a:ext cx="1070165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p>
            <a:pPr algn="just" eaLnBrk="0" fontAlgn="auto" hangingPunct="0">
              <a:lnSpc>
                <a:spcPct val="150000"/>
              </a:lnSpc>
              <a:spcBef>
                <a:spcPts val="0"/>
              </a:spcBef>
            </a:pPr>
            <a:r>
              <a:rPr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观察漫画，分析大清国不开门导致的消极影响（    ）</a:t>
            </a:r>
            <a:endParaRPr lang="en-US" altLang="zh-CN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 eaLnBrk="0" fontAlgn="auto" hangingPunct="0">
              <a:lnSpc>
                <a:spcPct val="150000"/>
              </a:lnSpc>
              <a:spcBef>
                <a:spcPts val="0"/>
              </a:spcBef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①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完全隔断了中国与世界的联系 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 eaLnBrk="0" fontAlgn="auto" hangingPunct="0">
              <a:lnSpc>
                <a:spcPct val="150000"/>
              </a:lnSpc>
              <a:spcBef>
                <a:spcPts val="0"/>
              </a:spcBef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②限制了中外正当的经济文化交流　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 eaLnBrk="0" fontAlgn="auto" hangingPunct="0">
              <a:lnSpc>
                <a:spcPct val="150000"/>
              </a:lnSpc>
              <a:spcBef>
                <a:spcPts val="0"/>
              </a:spcBef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③不利于我国人民接触外国的先进文化和科学技术　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 eaLnBrk="0" fontAlgn="auto" hangingPunct="0">
              <a:lnSpc>
                <a:spcPct val="150000"/>
              </a:lnSpc>
              <a:spcBef>
                <a:spcPts val="0"/>
              </a:spcBef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④阻碍了中国社会的进步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 eaLnBrk="0" fontAlgn="auto" hangingPunct="0">
              <a:lnSpc>
                <a:spcPct val="150000"/>
              </a:lnSpc>
              <a:spcBef>
                <a:spcPts val="0"/>
              </a:spcBef>
            </a:pPr>
            <a:r>
              <a:rPr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A.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①②③   </a:t>
            </a:r>
            <a:r>
              <a:rPr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B.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②③④   </a:t>
            </a:r>
            <a:r>
              <a:rPr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C.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①③④    </a:t>
            </a:r>
            <a:r>
              <a:rPr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D.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①②④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文本框 1"/>
          <p:cNvSpPr txBox="1">
            <a:spLocks noChangeArrowheads="1"/>
          </p:cNvSpPr>
          <p:nvPr/>
        </p:nvSpPr>
        <p:spPr bwMode="auto">
          <a:xfrm>
            <a:off x="9412605" y="1294765"/>
            <a:ext cx="1108075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B</a:t>
            </a:r>
            <a:endParaRPr kumimoji="0" lang="en-US" altLang="zh-CN" sz="4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22531" name="图片 61443" descr="C:/Users/Administrator/Desktop/七下历史（人教）百分闯关教师用书已导PDF（梁慧琳）2017/LCKR37A.tif"/>
          <p:cNvPicPr>
            <a:picLocks noChangeAspect="1"/>
          </p:cNvPicPr>
          <p:nvPr/>
        </p:nvPicPr>
        <p:blipFill>
          <a:blip r:embed="rId1" r:link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0731"/>
          <a:stretch>
            <a:fillRect/>
          </a:stretch>
        </p:blipFill>
        <p:spPr>
          <a:xfrm>
            <a:off x="9622790" y="3735705"/>
            <a:ext cx="2458085" cy="2882900"/>
          </a:xfrm>
          <a:prstGeom prst="round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335" y="1067435"/>
            <a:ext cx="12178665" cy="53765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846320" y="322580"/>
            <a:ext cx="2778760" cy="596265"/>
            <a:chOff x="160786" y="2321393"/>
            <a:chExt cx="6054541" cy="589738"/>
          </a:xfrm>
        </p:grpSpPr>
        <p:sp>
          <p:nvSpPr>
            <p:cNvPr id="9" name="文本框 8"/>
            <p:cNvSpPr txBox="1"/>
            <p:nvPr/>
          </p:nvSpPr>
          <p:spPr>
            <a:xfrm>
              <a:off x="160786" y="2333954"/>
              <a:ext cx="6012264" cy="577177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rPr>
                <a:t>课堂练习</a:t>
              </a:r>
              <a:endParaRPr lang="zh-CN" altLang="en-US" sz="32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" name="图文框 9"/>
            <p:cNvSpPr/>
            <p:nvPr/>
          </p:nvSpPr>
          <p:spPr>
            <a:xfrm>
              <a:off x="160786" y="2321393"/>
              <a:ext cx="6054541" cy="543262"/>
            </a:xfrm>
            <a:prstGeom prst="frame">
              <a:avLst>
                <a:gd name="adj1" fmla="val 4056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2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6" name="副标题 4"/>
          <p:cNvSpPr>
            <a:spLocks noGrp="1" noRot="1"/>
          </p:cNvSpPr>
          <p:nvPr/>
        </p:nvSpPr>
        <p:spPr>
          <a:xfrm>
            <a:off x="395288" y="4057968"/>
            <a:ext cx="8350250" cy="17145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None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-4572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None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-9144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None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-13716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None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-18288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None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/>
            <a:endParaRPr lang="zh-CN" altLang="en-US" b="1" strike="noStrike" noProof="1">
              <a:solidFill>
                <a:srgbClr val="000000"/>
              </a:solidFill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246553" y="1282065"/>
            <a:ext cx="6032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</a:t>
            </a:r>
            <a:endParaRPr lang="en-US" altLang="zh-CN" sz="32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副标题 4"/>
          <p:cNvSpPr>
            <a:spLocks noGrp="1" noRot="1"/>
          </p:cNvSpPr>
          <p:nvPr/>
        </p:nvSpPr>
        <p:spPr>
          <a:xfrm>
            <a:off x="539750" y="6074093"/>
            <a:ext cx="8350250" cy="17145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None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-4572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None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-9144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None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-13716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None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-18288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None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/>
            <a:endParaRPr lang="zh-CN" altLang="en-US" b="1" strike="noStrike" noProof="1">
              <a:solidFill>
                <a:srgbClr val="000000"/>
              </a:solidFill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9750" y="2982595"/>
            <a:ext cx="1063307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 noProof="1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4.</a:t>
            </a:r>
            <a:r>
              <a:rPr lang="zh-CN" altLang="en-US" sz="3200" b="1" noProof="1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军机处创设于(       ) </a:t>
            </a:r>
            <a:endParaRPr lang="zh-CN" altLang="en-US" sz="3200" b="1" noProof="1">
              <a:solidFill>
                <a:srgbClr val="000000"/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noProof="1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A.</a:t>
            </a:r>
            <a:r>
              <a:rPr lang="zh-CN" altLang="en-US" sz="3200" b="1" noProof="1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顺治时期   </a:t>
            </a:r>
            <a:r>
              <a:rPr lang="en-US" altLang="zh-CN" sz="3200" b="1" noProof="1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B.</a:t>
            </a:r>
            <a:r>
              <a:rPr lang="zh-CN" altLang="en-US" sz="3200" b="1" noProof="1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康熙时期   </a:t>
            </a:r>
            <a:r>
              <a:rPr lang="en-US" altLang="zh-CN" sz="3200" b="1" noProof="1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C.</a:t>
            </a:r>
            <a:r>
              <a:rPr lang="zh-CN" altLang="en-US" sz="3200" b="1" noProof="1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雍正时期  </a:t>
            </a:r>
            <a:r>
              <a:rPr lang="en-US" altLang="zh-CN" sz="3200" b="1" noProof="1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D.</a:t>
            </a:r>
            <a:r>
              <a:rPr lang="zh-CN" altLang="en-US" sz="3200" b="1" noProof="1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乾隆时期</a:t>
            </a:r>
            <a:endParaRPr lang="zh-CN" altLang="en-US" sz="3200" b="1" noProof="1">
              <a:solidFill>
                <a:srgbClr val="000000"/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5605" y="1140460"/>
            <a:ext cx="10240010" cy="18630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3200" b="1" noProof="1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5.</a:t>
            </a:r>
            <a:r>
              <a:rPr lang="zh-CN" altLang="en-US" sz="3200" b="1" noProof="1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标志着我国封建君主集权的进一步强化的是（    ）</a:t>
            </a:r>
            <a:endParaRPr lang="zh-CN" altLang="en-US" sz="3200" b="1" noProof="1">
              <a:solidFill>
                <a:srgbClr val="000000"/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noProof="1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A.</a:t>
            </a:r>
            <a:r>
              <a:rPr lang="zh-CN" altLang="en-US" sz="3200" b="1" noProof="1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议政王大臣会议</a:t>
            </a:r>
            <a:r>
              <a:rPr lang="en-US" altLang="zh-CN" sz="3200" b="1" noProof="1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B.</a:t>
            </a:r>
            <a:r>
              <a:rPr lang="zh-CN" altLang="en-US" sz="3200" b="1" noProof="1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内阁和六部的设置</a:t>
            </a:r>
            <a:r>
              <a:rPr lang="en-US" altLang="zh-CN" sz="3200" b="1" noProof="1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endParaRPr lang="en-US" altLang="zh-CN" sz="3200" b="1" noProof="1">
              <a:solidFill>
                <a:srgbClr val="000000"/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noProof="1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C.</a:t>
            </a:r>
            <a:r>
              <a:rPr lang="zh-CN" altLang="en-US" sz="3200" b="1" noProof="1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军机处的设置</a:t>
            </a:r>
            <a:r>
              <a:rPr lang="en-US" altLang="zh-CN" sz="3200" b="1" noProof="1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D.</a:t>
            </a:r>
            <a:r>
              <a:rPr lang="zh-CN" altLang="en-US" sz="3200" b="1" noProof="1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文字狱的实行</a:t>
            </a:r>
            <a:endParaRPr lang="zh-CN" altLang="en-US" sz="3200" b="1" noProof="1">
              <a:solidFill>
                <a:srgbClr val="000000"/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54000" y="4752340"/>
            <a:ext cx="10292715" cy="14700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40000"/>
              </a:lnSpc>
            </a:pPr>
            <a:r>
              <a:rPr lang="en-US" altLang="zh-CN" sz="3200" b="1" noProof="1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6.</a:t>
            </a:r>
            <a:r>
              <a:rPr lang="zh-CN" altLang="en-US" sz="3200" b="1" noProof="1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在我国封建社会里，文字狱最严重的朝代是（     ）  </a:t>
            </a:r>
            <a:endParaRPr lang="zh-CN" altLang="en-US" sz="3200" b="1" noProof="1">
              <a:solidFill>
                <a:srgbClr val="000000"/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noProof="1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A.</a:t>
            </a:r>
            <a:r>
              <a:rPr lang="zh-CN" altLang="en-US" sz="3200" b="1" noProof="1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秦朝      </a:t>
            </a:r>
            <a:r>
              <a:rPr lang="en-US" altLang="zh-CN" sz="3200" b="1" noProof="1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B.</a:t>
            </a:r>
            <a:r>
              <a:rPr lang="zh-CN" altLang="en-US" sz="3200" b="1" noProof="1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汉朝      </a:t>
            </a:r>
            <a:r>
              <a:rPr lang="en-US" altLang="zh-CN" sz="3200" b="1" noProof="1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C.</a:t>
            </a:r>
            <a:r>
              <a:rPr lang="zh-CN" altLang="en-US" sz="3200" b="1" noProof="1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明朝     </a:t>
            </a:r>
            <a:r>
              <a:rPr lang="en-US" altLang="zh-CN" sz="3200" b="1" noProof="1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D.</a:t>
            </a:r>
            <a:r>
              <a:rPr lang="zh-CN" altLang="en-US" sz="3200" b="1" noProof="1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清朝</a:t>
            </a:r>
            <a:endParaRPr lang="zh-CN" altLang="en-US" sz="3200" b="1" noProof="1">
              <a:solidFill>
                <a:srgbClr val="000000"/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839210" y="3239135"/>
            <a:ext cx="604838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</a:t>
            </a:r>
            <a:endParaRPr lang="en-US" altLang="zh-CN" sz="32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123363" y="4752023"/>
            <a:ext cx="604837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D</a:t>
            </a:r>
            <a:endParaRPr lang="en-US" altLang="zh-CN" sz="32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00630" y="1175385"/>
            <a:ext cx="52120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600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一、君主专制</a:t>
            </a:r>
            <a:r>
              <a:rPr lang="en-US" altLang="zh-CN" sz="3600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·</a:t>
            </a:r>
            <a:r>
              <a:rPr lang="zh-CN" altLang="en-US" sz="3600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空前绝后</a:t>
            </a:r>
            <a:endParaRPr lang="zh-CN" altLang="en-US" sz="3600" dirty="0"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00630" y="1960245"/>
            <a:ext cx="52120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600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二、思想控制</a:t>
            </a:r>
            <a:r>
              <a:rPr lang="en-US" altLang="zh-CN" sz="3600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·</a:t>
            </a:r>
            <a:r>
              <a:rPr lang="zh-CN" altLang="en-US" sz="3600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万马齐喑</a:t>
            </a:r>
            <a:endParaRPr lang="zh-CN" altLang="en-US" sz="3600" dirty="0"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00630" y="2940685"/>
            <a:ext cx="52120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600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三、盛世危机</a:t>
            </a:r>
            <a:r>
              <a:rPr lang="en-US" altLang="zh-CN" sz="3600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·</a:t>
            </a:r>
            <a:r>
              <a:rPr lang="zh-CN" altLang="en-US" sz="3600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逆流而行</a:t>
            </a:r>
            <a:endParaRPr lang="zh-CN" altLang="en-US" sz="3600" dirty="0"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500630" y="4013835"/>
            <a:ext cx="52120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600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四、以史推今</a:t>
            </a:r>
            <a:r>
              <a:rPr lang="en-US" altLang="zh-CN" sz="3600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·</a:t>
            </a:r>
            <a:r>
              <a:rPr lang="zh-CN" altLang="en-US" sz="3600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不进则退</a:t>
            </a:r>
            <a:endParaRPr lang="zh-CN" altLang="en-US" sz="3600" dirty="0"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370965" y="2178685"/>
            <a:ext cx="1073912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zh-CN" altLang="en-US" sz="3600" b="1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一、君主专制·空前绝后</a:t>
            </a:r>
            <a:endParaRPr lang="zh-CN" altLang="en-US" sz="3600" b="1">
              <a:solidFill>
                <a:srgbClr val="EEB77E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4400" b="1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               </a:t>
            </a:r>
            <a:r>
              <a:rPr lang="zh-CN" altLang="en-US" sz="5400" b="1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en-US" altLang="zh-CN" sz="4000" b="1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</a:t>
            </a:r>
            <a:r>
              <a:rPr lang="zh-CN" altLang="en-US" sz="4000" b="1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军机处的设立</a:t>
            </a:r>
            <a:endParaRPr lang="zh-CN" altLang="en-US" sz="4000" b="1">
              <a:solidFill>
                <a:srgbClr val="EEB77E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768975" y="1264920"/>
            <a:ext cx="2895600" cy="1957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本框 12"/>
          <p:cNvSpPr txBox="1"/>
          <p:nvPr/>
        </p:nvSpPr>
        <p:spPr>
          <a:xfrm>
            <a:off x="141605" y="619760"/>
            <a:ext cx="11679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rgbClr val="EEB77E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</a:lstStyle>
          <a:p>
            <a:r>
              <a:rPr lang="zh-CN" altLang="en-US" sz="3600" b="1">
                <a:solidFill>
                  <a:srgbClr val="1552D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读</a:t>
            </a:r>
            <a:r>
              <a:rPr lang="en-US" altLang="zh-CN" sz="3600" b="1">
                <a:solidFill>
                  <a:srgbClr val="1552D1"/>
                </a:solidFill>
                <a:latin typeface="华文中宋" panose="02010600040101010101" charset="-122"/>
                <a:ea typeface="华文中宋" panose="02010600040101010101" charset="-122"/>
                <a:cs typeface="微软雅黑" panose="020B0503020204020204" charset="-122"/>
                <a:sym typeface="+mn-ea"/>
              </a:rPr>
              <a:t>P101</a:t>
            </a:r>
            <a:r>
              <a:rPr lang="zh-CN" altLang="en-US" sz="3600" b="1">
                <a:solidFill>
                  <a:srgbClr val="1552D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总结清朝初年中枢机构发展过程？</a:t>
            </a:r>
            <a:endParaRPr lang="zh-CN" altLang="en-US" sz="3600" b="1" dirty="0" smtClean="0">
              <a:solidFill>
                <a:srgbClr val="1552D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53695" y="1936115"/>
            <a:ext cx="2801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顺治        </a:t>
            </a:r>
            <a:endParaRPr lang="zh-CN" altLang="en-US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7960" y="41910"/>
            <a:ext cx="3400425" cy="52197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君主专制·空前绝后</a:t>
            </a:r>
            <a:endParaRPr lang="zh-CN" altLang="en-US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9464675" y="259080"/>
            <a:ext cx="2256790" cy="52197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自主学习</a:t>
            </a:r>
            <a:endParaRPr lang="zh-CN" altLang="en-US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721360" y="2844165"/>
            <a:ext cx="14738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康熙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516890" y="3981450"/>
            <a:ext cx="12147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雍正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187960" y="1932273"/>
            <a:ext cx="5258435" cy="607727"/>
            <a:chOff x="761" y="4218"/>
            <a:chExt cx="9148" cy="828"/>
          </a:xfrm>
        </p:grpSpPr>
        <p:sp>
          <p:nvSpPr>
            <p:cNvPr id="61" name="矩形 17"/>
            <p:cNvSpPr>
              <a:spLocks noChangeArrowheads="1"/>
            </p:cNvSpPr>
            <p:nvPr/>
          </p:nvSpPr>
          <p:spPr bwMode="auto">
            <a:xfrm>
              <a:off x="2935" y="4218"/>
              <a:ext cx="6974" cy="7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p>
              <a:pPr algn="r"/>
              <a:r>
                <a:rPr lang="zh-CN" altLang="en-US" sz="32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微软雅黑" panose="020B0503020204020204" charset="-122"/>
                </a:rPr>
                <a:t>保留议政王大臣会议</a:t>
              </a:r>
              <a:endPara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charset="-122"/>
              </a:endParaRPr>
            </a:p>
          </p:txBody>
        </p:sp>
        <p:sp>
          <p:nvSpPr>
            <p:cNvPr id="65" name="圆角矩形 64"/>
            <p:cNvSpPr/>
            <p:nvPr/>
          </p:nvSpPr>
          <p:spPr>
            <a:xfrm>
              <a:off x="761" y="4224"/>
              <a:ext cx="9148" cy="822"/>
            </a:xfrm>
            <a:prstGeom prst="roundRect">
              <a:avLst/>
            </a:prstGeom>
            <a:noFill/>
            <a:ln w="28575" cmpd="sng">
              <a:solidFill>
                <a:srgbClr val="EEB77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640080" y="2844800"/>
            <a:ext cx="3656965" cy="616291"/>
            <a:chOff x="3137" y="5314"/>
            <a:chExt cx="6246" cy="849"/>
          </a:xfrm>
        </p:grpSpPr>
        <p:sp>
          <p:nvSpPr>
            <p:cNvPr id="62" name="矩形 17"/>
            <p:cNvSpPr>
              <a:spLocks noChangeArrowheads="1"/>
            </p:cNvSpPr>
            <p:nvPr/>
          </p:nvSpPr>
          <p:spPr bwMode="auto">
            <a:xfrm>
              <a:off x="5267" y="5359"/>
              <a:ext cx="4115" cy="8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p>
              <a:r>
                <a:rPr lang="zh-CN" altLang="en-US" sz="3200" b="1" dirty="0">
                  <a:solidFill>
                    <a:srgbClr val="1552D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微软雅黑" panose="020B0503020204020204" charset="-122"/>
                </a:rPr>
                <a:t>设立南书房</a:t>
              </a:r>
              <a:endParaRPr lang="zh-CN" altLang="en-US" sz="3200" b="1" dirty="0">
                <a:solidFill>
                  <a:srgbClr val="1552D1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charset="-122"/>
              </a:endParaRPr>
            </a:p>
          </p:txBody>
        </p:sp>
        <p:sp>
          <p:nvSpPr>
            <p:cNvPr id="67" name="圆角矩形 66"/>
            <p:cNvSpPr/>
            <p:nvPr/>
          </p:nvSpPr>
          <p:spPr>
            <a:xfrm>
              <a:off x="3137" y="5314"/>
              <a:ext cx="6246" cy="822"/>
            </a:xfrm>
            <a:prstGeom prst="roundRect">
              <a:avLst/>
            </a:prstGeom>
            <a:noFill/>
            <a:ln w="28575" cmpd="sng">
              <a:solidFill>
                <a:srgbClr val="EEB77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78" name="矩形 17"/>
          <p:cNvSpPr>
            <a:spLocks noChangeArrowheads="1"/>
          </p:cNvSpPr>
          <p:nvPr/>
        </p:nvSpPr>
        <p:spPr bwMode="auto">
          <a:xfrm>
            <a:off x="8950960" y="1463675"/>
            <a:ext cx="5008245" cy="10763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r>
              <a:rPr lang="zh-CN" altLang="en-US" sz="3200" b="1" dirty="0" smtClean="0">
                <a:solidFill>
                  <a:srgbClr val="1552D1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charset="-122"/>
              </a:rPr>
              <a:t>皇权</a:t>
            </a:r>
            <a:endParaRPr lang="zh-CN" altLang="en-US" sz="3200" b="1" dirty="0" smtClean="0">
              <a:solidFill>
                <a:srgbClr val="1552D1"/>
              </a:solidFill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charset="-122"/>
            </a:endParaRPr>
          </a:p>
          <a:p>
            <a:r>
              <a:rPr lang="zh-CN" altLang="en-US" sz="3200" b="1" dirty="0" smtClean="0">
                <a:solidFill>
                  <a:srgbClr val="1552D1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charset="-122"/>
              </a:rPr>
              <a:t>受限</a:t>
            </a:r>
            <a:endParaRPr lang="zh-CN" altLang="en-US" sz="3200" b="1" dirty="0" smtClean="0">
              <a:solidFill>
                <a:srgbClr val="1552D1"/>
              </a:solidFill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sp>
        <p:nvSpPr>
          <p:cNvPr id="81" name="矩形 17"/>
          <p:cNvSpPr>
            <a:spLocks noChangeArrowheads="1"/>
          </p:cNvSpPr>
          <p:nvPr/>
        </p:nvSpPr>
        <p:spPr bwMode="auto">
          <a:xfrm>
            <a:off x="8951595" y="2961005"/>
            <a:ext cx="5008245" cy="10763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r>
              <a:rPr lang="zh-CN" altLang="en-US" sz="3200" b="1" dirty="0" smtClean="0">
                <a:solidFill>
                  <a:srgbClr val="1552D1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charset="-122"/>
              </a:rPr>
              <a:t>皇权</a:t>
            </a:r>
            <a:endParaRPr lang="zh-CN" altLang="en-US" sz="3200" b="1" dirty="0" smtClean="0">
              <a:solidFill>
                <a:srgbClr val="1552D1"/>
              </a:solidFill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charset="-122"/>
            </a:endParaRPr>
          </a:p>
          <a:p>
            <a:r>
              <a:rPr lang="zh-CN" altLang="en-US" sz="3200" b="1" dirty="0" smtClean="0">
                <a:solidFill>
                  <a:srgbClr val="1552D1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charset="-122"/>
              </a:rPr>
              <a:t>扩大</a:t>
            </a:r>
            <a:endParaRPr lang="zh-CN" altLang="en-US" sz="3200" b="1" dirty="0" smtClean="0">
              <a:solidFill>
                <a:srgbClr val="1552D1"/>
              </a:solidFill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5753735" y="1384935"/>
            <a:ext cx="2897505" cy="11309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p>
            <a:pPr algn="ctr" fontAlgn="auto">
              <a:lnSpc>
                <a:spcPct val="70000"/>
              </a:lnSpc>
              <a:spcBef>
                <a:spcPts val="600"/>
              </a:spcBef>
            </a:pPr>
            <a:endParaRPr lang="zh-CN" altLang="en-US" sz="2400" b="1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fontAlgn="auto">
              <a:lnSpc>
                <a:spcPct val="70000"/>
              </a:lnSpc>
              <a:spcBef>
                <a:spcPts val="600"/>
              </a:spcBef>
            </a:pPr>
            <a:r>
              <a:rPr lang="zh-CN" altLang="en-US" sz="32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满洲贵族组成，</a:t>
            </a:r>
            <a:endParaRPr lang="zh-CN" altLang="en-US" sz="3200" b="1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fontAlgn="auto">
              <a:lnSpc>
                <a:spcPct val="70000"/>
              </a:lnSpc>
              <a:spcBef>
                <a:spcPts val="600"/>
              </a:spcBef>
            </a:pPr>
            <a:r>
              <a:rPr lang="zh-CN" altLang="en-US" sz="32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决定军国大事。</a:t>
            </a:r>
            <a:endParaRPr lang="zh-CN" altLang="en-US" sz="3200" b="1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1040" y="2844800"/>
            <a:ext cx="2894965" cy="171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" name="矩形 83"/>
          <p:cNvSpPr/>
          <p:nvPr/>
        </p:nvSpPr>
        <p:spPr>
          <a:xfrm>
            <a:off x="5780405" y="2961005"/>
            <a:ext cx="2896235" cy="10204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6" tIns="45718" rIns="91436" bIns="45718" rtlCol="0" anchor="ctr"/>
          <a:p>
            <a:pPr algn="ctr">
              <a:lnSpc>
                <a:spcPct val="70000"/>
              </a:lnSpc>
              <a:spcBef>
                <a:spcPts val="200"/>
              </a:spcBef>
              <a:spcAft>
                <a:spcPts val="200"/>
              </a:spcAft>
            </a:pPr>
            <a:endParaRPr lang="zh-CN" altLang="en-US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70000"/>
              </a:lnSpc>
              <a:spcBef>
                <a:spcPts val="200"/>
              </a:spcBef>
              <a:spcAft>
                <a:spcPts val="200"/>
              </a:spcAft>
            </a:pP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草拟</a:t>
            </a:r>
            <a:r>
              <a:rPr lang="zh-CN" altLang="en-US" sz="32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谕旨，</a:t>
            </a:r>
            <a:endParaRPr lang="zh-CN" altLang="en-US" sz="3200" b="1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70000"/>
              </a:lnSpc>
              <a:spcBef>
                <a:spcPts val="200"/>
              </a:spcBef>
              <a:spcAft>
                <a:spcPts val="200"/>
              </a:spcAft>
            </a:pPr>
            <a:r>
              <a:rPr lang="zh-CN" altLang="en-US" sz="32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处理奏章。</a:t>
            </a:r>
            <a:endParaRPr lang="zh-CN" altLang="en-US" sz="3200" b="1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/>
          <a:srcRect b="11569"/>
          <a:stretch>
            <a:fillRect/>
          </a:stretch>
        </p:blipFill>
        <p:spPr bwMode="auto">
          <a:xfrm>
            <a:off x="5781675" y="4201795"/>
            <a:ext cx="2894330" cy="1499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9" name="组合 68"/>
          <p:cNvGrpSpPr/>
          <p:nvPr/>
        </p:nvGrpSpPr>
        <p:grpSpPr>
          <a:xfrm>
            <a:off x="516890" y="4037330"/>
            <a:ext cx="3885553" cy="635995"/>
            <a:chOff x="468" y="5659"/>
            <a:chExt cx="9022" cy="808"/>
          </a:xfrm>
        </p:grpSpPr>
        <p:sp>
          <p:nvSpPr>
            <p:cNvPr id="63" name="矩形 17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3289" y="5693"/>
              <a:ext cx="6201" cy="7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p>
              <a:r>
                <a:rPr lang="en-US" altLang="zh-CN" sz="32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微软雅黑" panose="020B0503020204020204" charset="-122"/>
                </a:rPr>
                <a:t> </a:t>
              </a:r>
              <a:r>
                <a:rPr lang="zh-CN" altLang="en-US" sz="3200" b="1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微软雅黑" panose="020B0503020204020204" charset="-122"/>
                </a:rPr>
                <a:t>设立军机处</a:t>
              </a:r>
              <a:endPara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endParaRPr>
            </a:p>
          </p:txBody>
        </p:sp>
        <p:sp>
          <p:nvSpPr>
            <p:cNvPr id="66" name="圆角矩形 65"/>
            <p:cNvSpPr/>
            <p:nvPr/>
          </p:nvSpPr>
          <p:spPr>
            <a:xfrm>
              <a:off x="468" y="5659"/>
              <a:ext cx="8646" cy="808"/>
            </a:xfrm>
            <a:prstGeom prst="roundRect">
              <a:avLst/>
            </a:prstGeom>
            <a:noFill/>
            <a:ln w="28575" cmpd="sng">
              <a:solidFill>
                <a:srgbClr val="EEB77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7422" name="TextBox 14"/>
          <p:cNvSpPr txBox="1"/>
          <p:nvPr/>
        </p:nvSpPr>
        <p:spPr>
          <a:xfrm>
            <a:off x="5753735" y="4201795"/>
            <a:ext cx="3164840" cy="15684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00000"/>
              </a:lnSpc>
            </a:pPr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跪受笔录，</a:t>
            </a:r>
            <a:endParaRPr lang="zh-CN" altLang="en-US" sz="3200" b="1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辅助皇帝处理政务，并无实权</a:t>
            </a:r>
            <a:endParaRPr lang="zh-CN" altLang="en-US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  <p:bldP spid="57" grpId="0"/>
      <p:bldP spid="58" grpId="0"/>
      <p:bldP spid="83" grpId="0" bldLvl="0" animBg="1"/>
      <p:bldP spid="78" grpId="0"/>
      <p:bldP spid="84" grpId="0" bldLvl="0" animBg="1"/>
      <p:bldP spid="81" grpId="0"/>
      <p:bldP spid="17422" grpId="0" bldLvl="0" animBg="1"/>
      <p:bldP spid="174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1720" y="1989455"/>
            <a:ext cx="5786755" cy="24212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39875" y="168275"/>
            <a:ext cx="9150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>
                <a:solidFill>
                  <a:srgbClr val="001D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阅读材料，说说军机处的设置会产生什么影响？</a:t>
            </a:r>
            <a:endParaRPr lang="zh-CN" altLang="en-US" sz="3200" b="1">
              <a:solidFill>
                <a:srgbClr val="001DFF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4720" y="934085"/>
            <a:ext cx="97561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b="1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材料</a:t>
            </a:r>
            <a:r>
              <a:rPr lang="en-US" altLang="zh-CN" sz="2800" b="1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1</a:t>
            </a:r>
            <a:r>
              <a:rPr lang="zh-CN" altLang="en-US" sz="2800" b="1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：</a:t>
            </a:r>
            <a:r>
              <a:rPr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军机处总揽军、政大权，成为执政的最高国家机关。</a:t>
            </a:r>
            <a:endParaRPr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/>
            <a:r>
              <a:rPr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完全置于皇帝的直接掌握之下，等于皇帝的私人秘书处。</a:t>
            </a:r>
            <a:endParaRPr lang="zh-CN" altLang="en-US" sz="2800" b="1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34720" y="2069465"/>
            <a:ext cx="14687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材料</a:t>
            </a:r>
            <a:r>
              <a:rPr lang="en-US" altLang="zh-CN" sz="2800" b="1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2</a:t>
            </a:r>
            <a:r>
              <a:rPr lang="zh-CN" altLang="en-US" sz="2800" b="1">
                <a:solidFill>
                  <a:srgbClr val="C00000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：</a:t>
            </a:r>
            <a:endParaRPr lang="zh-CN" altLang="en-US" sz="2800" b="1">
              <a:solidFill>
                <a:srgbClr val="C00000"/>
              </a:solidFill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659890" y="4512945"/>
            <a:ext cx="9120505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indent="0" algn="l">
              <a:buNone/>
            </a:pPr>
            <a:r>
              <a:rPr lang="zh-CN" altLang="en-US" sz="2800" b="1" dirty="0">
                <a:solidFill>
                  <a:srgbClr val="BE4182"/>
                </a:solidFill>
                <a:latin typeface="黑体" panose="02010600030101010101" charset="-122"/>
                <a:ea typeface="黑体" panose="02010600030101010101" charset="-122"/>
                <a:sym typeface="+mn-ea"/>
              </a:rPr>
              <a:t>影响：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便于皇帝独掌朝政，使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皇帝具有至高无上的权威，</a:t>
            </a:r>
            <a:endParaRPr lang="zh-CN" altLang="en-US" sz="2800" b="1" dirty="0">
              <a:solidFill>
                <a:schemeClr val="accent6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 algn="l">
              <a:buNone/>
            </a:pP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一切都要服从皇帝的意志，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使君主专制进一步强化。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2553970" y="5768340"/>
            <a:ext cx="7320200" cy="721360"/>
            <a:chOff x="3737" y="8756"/>
            <a:chExt cx="11352" cy="1136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47" t="20648" r="12245" b="20746"/>
            <a:stretch>
              <a:fillRect/>
            </a:stretch>
          </p:blipFill>
          <p:spPr>
            <a:xfrm>
              <a:off x="3737" y="8756"/>
              <a:ext cx="11072" cy="1136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4206" y="8865"/>
              <a:ext cx="1088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0" algn="l">
                <a:buNone/>
              </a:pPr>
              <a:r>
                <a:rPr lang="zh-CN" altLang="en-US" sz="3200" b="1" dirty="0">
                  <a:solidFill>
                    <a:srgbClr val="CC3A6B"/>
                  </a:solidFill>
                  <a:latin typeface="黑体" panose="02010600030101010101" charset="-122"/>
                  <a:ea typeface="黑体" panose="02010600030101010101" charset="-122"/>
                  <a:sym typeface="+mn-ea"/>
                </a:rPr>
                <a:t>标志着我国封建君主专制达到</a:t>
              </a:r>
              <a:r>
                <a:rPr lang="zh-CN" altLang="en-US" sz="3200" b="1" dirty="0" smtClean="0">
                  <a:solidFill>
                    <a:srgbClr val="CC3A6B"/>
                  </a:solidFill>
                  <a:latin typeface="黑体" panose="02010600030101010101" charset="-122"/>
                  <a:ea typeface="黑体" panose="02010600030101010101" charset="-122"/>
                  <a:sym typeface="+mn-ea"/>
                </a:rPr>
                <a:t>顶峰！</a:t>
              </a:r>
              <a:endParaRPr lang="zh-CN" altLang="en-US" sz="3200" b="1" dirty="0" smtClean="0">
                <a:solidFill>
                  <a:srgbClr val="CC3A6B"/>
                </a:solidFill>
                <a:latin typeface="黑体" panose="02010600030101010101" charset="-122"/>
                <a:ea typeface="黑体" panose="02010600030101010101" charset="-122"/>
                <a:sym typeface="+mn-ea"/>
              </a:endParaRPr>
            </a:p>
          </p:txBody>
        </p:sp>
      </p:grpSp>
      <p:cxnSp>
        <p:nvCxnSpPr>
          <p:cNvPr id="37" name="直接连接符 36"/>
          <p:cNvCxnSpPr>
            <a:stCxn id="15" idx="2"/>
          </p:cNvCxnSpPr>
          <p:nvPr/>
        </p:nvCxnSpPr>
        <p:spPr>
          <a:xfrm>
            <a:off x="6220460" y="5466080"/>
            <a:ext cx="3323590" cy="25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V="1">
            <a:off x="1250315" y="1866265"/>
            <a:ext cx="4137025" cy="209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55354" y="1725572"/>
            <a:ext cx="11372468" cy="2129121"/>
            <a:chOff x="399474" y="1825267"/>
            <a:chExt cx="11372468" cy="2129121"/>
          </a:xfrm>
        </p:grpSpPr>
        <p:sp>
          <p:nvSpPr>
            <p:cNvPr id="41" name="Rectangle 43"/>
            <p:cNvSpPr/>
            <p:nvPr/>
          </p:nvSpPr>
          <p:spPr>
            <a:xfrm>
              <a:off x="399474" y="3621108"/>
              <a:ext cx="11372468" cy="45719"/>
            </a:xfrm>
            <a:prstGeom prst="rect">
              <a:avLst/>
            </a:prstGeom>
            <a:solidFill>
              <a:srgbClr val="987362"/>
            </a:solidFill>
            <a:ln>
              <a:solidFill>
                <a:srgbClr val="9873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grpSp>
          <p:nvGrpSpPr>
            <p:cNvPr id="42" name="Group 22"/>
            <p:cNvGrpSpPr/>
            <p:nvPr/>
          </p:nvGrpSpPr>
          <p:grpSpPr>
            <a:xfrm>
              <a:off x="1490280" y="3306316"/>
              <a:ext cx="646764" cy="648072"/>
              <a:chOff x="2495600" y="3102417"/>
              <a:chExt cx="646764" cy="648072"/>
            </a:xfrm>
          </p:grpSpPr>
          <p:grpSp>
            <p:nvGrpSpPr>
              <p:cNvPr id="43" name="组合 79"/>
              <p:cNvGrpSpPr/>
              <p:nvPr/>
            </p:nvGrpSpPr>
            <p:grpSpPr bwMode="auto">
              <a:xfrm>
                <a:off x="2495600" y="3102417"/>
                <a:ext cx="646764" cy="648072"/>
                <a:chOff x="6379729" y="2488774"/>
                <a:chExt cx="2513016" cy="2513016"/>
              </a:xfrm>
            </p:grpSpPr>
            <p:sp>
              <p:nvSpPr>
                <p:cNvPr id="45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6" name="任意多边形 83"/>
                <p:cNvSpPr/>
                <p:nvPr/>
              </p:nvSpPr>
              <p:spPr>
                <a:xfrm rot="16377237">
                  <a:off x="6397834" y="2506880"/>
                  <a:ext cx="2476803" cy="2476801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lang="zh-CN" altLang="en-US"/>
                </a:p>
              </p:txBody>
            </p:sp>
          </p:grpSp>
          <p:sp>
            <p:nvSpPr>
              <p:cNvPr id="44" name="椭圆 80"/>
              <p:cNvSpPr/>
              <p:nvPr/>
            </p:nvSpPr>
            <p:spPr bwMode="auto">
              <a:xfrm>
                <a:off x="2631544" y="3238636"/>
                <a:ext cx="374874" cy="375634"/>
              </a:xfrm>
              <a:prstGeom prst="ellipse">
                <a:avLst/>
              </a:prstGeom>
              <a:solidFill>
                <a:srgbClr val="987362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47" name="Group 23"/>
            <p:cNvGrpSpPr/>
            <p:nvPr/>
          </p:nvGrpSpPr>
          <p:grpSpPr>
            <a:xfrm>
              <a:off x="4230328" y="3306316"/>
              <a:ext cx="646764" cy="648072"/>
              <a:chOff x="2495600" y="3102417"/>
              <a:chExt cx="646764" cy="648072"/>
            </a:xfrm>
          </p:grpSpPr>
          <p:grpSp>
            <p:nvGrpSpPr>
              <p:cNvPr id="48" name="组合 79"/>
              <p:cNvGrpSpPr/>
              <p:nvPr/>
            </p:nvGrpSpPr>
            <p:grpSpPr bwMode="auto">
              <a:xfrm>
                <a:off x="2495600" y="3102417"/>
                <a:ext cx="646764" cy="648072"/>
                <a:chOff x="6379729" y="2488774"/>
                <a:chExt cx="2513016" cy="2513016"/>
              </a:xfrm>
            </p:grpSpPr>
            <p:sp>
              <p:nvSpPr>
                <p:cNvPr id="50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1" name="任意多边形 83"/>
                <p:cNvSpPr/>
                <p:nvPr/>
              </p:nvSpPr>
              <p:spPr>
                <a:xfrm rot="16377237">
                  <a:off x="6397834" y="2506880"/>
                  <a:ext cx="2476803" cy="2476801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49" name="椭圆 80"/>
              <p:cNvSpPr/>
              <p:nvPr/>
            </p:nvSpPr>
            <p:spPr bwMode="auto">
              <a:xfrm>
                <a:off x="2631544" y="3238636"/>
                <a:ext cx="374874" cy="375634"/>
              </a:xfrm>
              <a:prstGeom prst="ellipse">
                <a:avLst/>
              </a:prstGeom>
              <a:solidFill>
                <a:srgbClr val="49273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2" name="Group 28"/>
            <p:cNvGrpSpPr/>
            <p:nvPr/>
          </p:nvGrpSpPr>
          <p:grpSpPr>
            <a:xfrm>
              <a:off x="7209562" y="3294985"/>
              <a:ext cx="646764" cy="648072"/>
              <a:chOff x="2495600" y="3102417"/>
              <a:chExt cx="646764" cy="648072"/>
            </a:xfrm>
          </p:grpSpPr>
          <p:grpSp>
            <p:nvGrpSpPr>
              <p:cNvPr id="53" name="组合 79"/>
              <p:cNvGrpSpPr/>
              <p:nvPr/>
            </p:nvGrpSpPr>
            <p:grpSpPr bwMode="auto">
              <a:xfrm>
                <a:off x="2495600" y="3102417"/>
                <a:ext cx="646764" cy="648072"/>
                <a:chOff x="6379729" y="2488774"/>
                <a:chExt cx="2513016" cy="2513016"/>
              </a:xfrm>
            </p:grpSpPr>
            <p:sp>
              <p:nvSpPr>
                <p:cNvPr id="55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6" name="任意多边形 83"/>
                <p:cNvSpPr/>
                <p:nvPr/>
              </p:nvSpPr>
              <p:spPr>
                <a:xfrm rot="16377237">
                  <a:off x="6397834" y="2506880"/>
                  <a:ext cx="2476803" cy="2476801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lang="zh-CN" altLang="en-US"/>
                </a:p>
              </p:txBody>
            </p:sp>
          </p:grpSp>
          <p:sp>
            <p:nvSpPr>
              <p:cNvPr id="54" name="椭圆 80"/>
              <p:cNvSpPr/>
              <p:nvPr/>
            </p:nvSpPr>
            <p:spPr bwMode="auto">
              <a:xfrm>
                <a:off x="2631544" y="3238636"/>
                <a:ext cx="374874" cy="375634"/>
              </a:xfrm>
              <a:prstGeom prst="ellipse">
                <a:avLst/>
              </a:prstGeom>
              <a:solidFill>
                <a:srgbClr val="98736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7" name="Group 33"/>
            <p:cNvGrpSpPr/>
            <p:nvPr/>
          </p:nvGrpSpPr>
          <p:grpSpPr>
            <a:xfrm>
              <a:off x="10120137" y="3283608"/>
              <a:ext cx="646764" cy="648072"/>
              <a:chOff x="2495600" y="3102417"/>
              <a:chExt cx="646764" cy="648072"/>
            </a:xfrm>
          </p:grpSpPr>
          <p:grpSp>
            <p:nvGrpSpPr>
              <p:cNvPr id="58" name="组合 79"/>
              <p:cNvGrpSpPr/>
              <p:nvPr/>
            </p:nvGrpSpPr>
            <p:grpSpPr bwMode="auto">
              <a:xfrm>
                <a:off x="2495600" y="3102417"/>
                <a:ext cx="646764" cy="648072"/>
                <a:chOff x="6379729" y="2488774"/>
                <a:chExt cx="2513016" cy="2513016"/>
              </a:xfrm>
            </p:grpSpPr>
            <p:sp>
              <p:nvSpPr>
                <p:cNvPr id="60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1" name="任意多边形 83"/>
                <p:cNvSpPr/>
                <p:nvPr/>
              </p:nvSpPr>
              <p:spPr>
                <a:xfrm rot="16377237">
                  <a:off x="6397834" y="2506880"/>
                  <a:ext cx="2476803" cy="2476801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lang="zh-CN" altLang="en-US"/>
                </a:p>
              </p:txBody>
            </p:sp>
          </p:grpSp>
          <p:sp>
            <p:nvSpPr>
              <p:cNvPr id="59" name="椭圆 80"/>
              <p:cNvSpPr/>
              <p:nvPr/>
            </p:nvSpPr>
            <p:spPr bwMode="auto">
              <a:xfrm>
                <a:off x="2631544" y="3238636"/>
                <a:ext cx="374874" cy="375634"/>
              </a:xfrm>
              <a:prstGeom prst="ellipse">
                <a:avLst/>
              </a:prstGeom>
              <a:solidFill>
                <a:srgbClr val="49273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62" name="Teardrop 44"/>
            <p:cNvSpPr/>
            <p:nvPr/>
          </p:nvSpPr>
          <p:spPr>
            <a:xfrm rot="8228570">
              <a:off x="1243892" y="1827299"/>
              <a:ext cx="1139536" cy="1177043"/>
            </a:xfrm>
            <a:prstGeom prst="teardrop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rgbClr val="9873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63" name="Teardrop 45"/>
            <p:cNvSpPr/>
            <p:nvPr/>
          </p:nvSpPr>
          <p:spPr>
            <a:xfrm rot="8228570">
              <a:off x="3983940" y="1827300"/>
              <a:ext cx="1139536" cy="1177043"/>
            </a:xfrm>
            <a:prstGeom prst="teardrop">
              <a:avLst/>
            </a:prstGeom>
            <a:solidFill>
              <a:srgbClr val="EC88AB"/>
            </a:solidFill>
            <a:ln w="38100">
              <a:solidFill>
                <a:srgbClr val="9873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64" name="Teardrop 46"/>
            <p:cNvSpPr/>
            <p:nvPr/>
          </p:nvSpPr>
          <p:spPr>
            <a:xfrm rot="8228570">
              <a:off x="6963174" y="1825267"/>
              <a:ext cx="1139536" cy="1177043"/>
            </a:xfrm>
            <a:prstGeom prst="teardrop">
              <a:avLst/>
            </a:prstGeom>
            <a:solidFill>
              <a:srgbClr val="00B050"/>
            </a:solidFill>
            <a:ln w="38100">
              <a:solidFill>
                <a:srgbClr val="9873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65" name="Teardrop 47"/>
            <p:cNvSpPr/>
            <p:nvPr/>
          </p:nvSpPr>
          <p:spPr>
            <a:xfrm rot="8228570">
              <a:off x="9873751" y="1826707"/>
              <a:ext cx="1139536" cy="1177043"/>
            </a:xfrm>
            <a:prstGeom prst="teardrop">
              <a:avLst/>
            </a:prstGeom>
            <a:solidFill>
              <a:srgbClr val="B92A31"/>
            </a:solidFill>
            <a:ln w="38100">
              <a:solidFill>
                <a:srgbClr val="9873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66" name="TextBox 51"/>
            <p:cNvSpPr txBox="1"/>
            <p:nvPr/>
          </p:nvSpPr>
          <p:spPr>
            <a:xfrm>
              <a:off x="1365944" y="2170707"/>
              <a:ext cx="95567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vi-VN" sz="2800" b="1" dirty="0">
                  <a:solidFill>
                    <a:schemeClr val="bg1"/>
                  </a:solidFill>
                  <a:latin typeface="华文细黑" panose="02010600040101010101" charset="-122"/>
                  <a:ea typeface="华文细黑" panose="02010600040101010101" charset="-122"/>
                  <a:cs typeface="Arial" panose="020B0604020202020204" pitchFamily="34" charset="0"/>
                </a:rPr>
                <a:t>秦朝</a:t>
              </a:r>
              <a:endParaRPr lang="zh-CN" altLang="vi-VN" sz="2800" b="1" dirty="0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51"/>
          <p:cNvSpPr txBox="1"/>
          <p:nvPr/>
        </p:nvSpPr>
        <p:spPr>
          <a:xfrm>
            <a:off x="4161214" y="2104667"/>
            <a:ext cx="955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vi-VN" sz="2800" b="1" dirty="0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  <a:cs typeface="Arial" panose="020B0604020202020204" pitchFamily="34" charset="0"/>
              </a:rPr>
              <a:t>西汉</a:t>
            </a:r>
            <a:endParaRPr lang="zh-CN" altLang="vi-VN" sz="2800" b="1" dirty="0">
              <a:solidFill>
                <a:schemeClr val="bg1"/>
              </a:solidFill>
              <a:latin typeface="华文细黑" panose="02010600040101010101" charset="-122"/>
              <a:ea typeface="华文细黑" panose="02010600040101010101" charset="-122"/>
              <a:cs typeface="Arial" panose="020B0604020202020204" pitchFamily="34" charset="0"/>
            </a:endParaRPr>
          </a:p>
        </p:txBody>
      </p:sp>
      <p:sp>
        <p:nvSpPr>
          <p:cNvPr id="5" name="TextBox 51"/>
          <p:cNvSpPr txBox="1"/>
          <p:nvPr/>
        </p:nvSpPr>
        <p:spPr>
          <a:xfrm>
            <a:off x="7099994" y="2104667"/>
            <a:ext cx="955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vi-VN" sz="2800" b="1" dirty="0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  <a:cs typeface="Arial" panose="020B0604020202020204" pitchFamily="34" charset="0"/>
              </a:rPr>
              <a:t>明朝</a:t>
            </a:r>
            <a:endParaRPr lang="zh-CN" altLang="vi-VN" sz="2800" b="1" dirty="0">
              <a:solidFill>
                <a:schemeClr val="bg1"/>
              </a:solidFill>
              <a:latin typeface="华文细黑" panose="02010600040101010101" charset="-122"/>
              <a:ea typeface="华文细黑" panose="02010600040101010101" charset="-122"/>
              <a:cs typeface="Arial" panose="020B0604020202020204" pitchFamily="34" charset="0"/>
            </a:endParaRPr>
          </a:p>
        </p:txBody>
      </p:sp>
      <p:sp>
        <p:nvSpPr>
          <p:cNvPr id="6" name="TextBox 51"/>
          <p:cNvSpPr txBox="1"/>
          <p:nvPr/>
        </p:nvSpPr>
        <p:spPr>
          <a:xfrm>
            <a:off x="10050839" y="2104667"/>
            <a:ext cx="955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vi-VN" sz="2800" b="1" dirty="0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  <a:cs typeface="Arial" panose="020B0604020202020204" pitchFamily="34" charset="0"/>
              </a:rPr>
              <a:t>清朝</a:t>
            </a:r>
            <a:endParaRPr lang="zh-CN" altLang="vi-VN" sz="2800" b="1" dirty="0">
              <a:solidFill>
                <a:schemeClr val="bg1"/>
              </a:solidFill>
              <a:latin typeface="华文细黑" panose="02010600040101010101" charset="-122"/>
              <a:ea typeface="华文细黑" panose="02010600040101010101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66775" y="3968115"/>
            <a:ext cx="1820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B92A31"/>
                </a:solidFill>
                <a:latin typeface="黑体" panose="02010600030101010101" charset="-122"/>
                <a:ea typeface="黑体" panose="02010600030101010101" charset="-122"/>
              </a:rPr>
              <a:t>焚书坑儒</a:t>
            </a:r>
            <a:endParaRPr lang="zh-CN" altLang="en-US" sz="3200" b="1">
              <a:solidFill>
                <a:srgbClr val="B92A31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05200" y="3968115"/>
            <a:ext cx="210566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accent6"/>
                </a:solidFill>
                <a:latin typeface="黑体" panose="02010600030101010101" charset="-122"/>
                <a:ea typeface="黑体" panose="02010600030101010101" charset="-122"/>
                <a:sym typeface="+mn-ea"/>
              </a:rPr>
              <a:t>罢黜百家 </a:t>
            </a:r>
            <a:endParaRPr lang="zh-CN" altLang="en-US" sz="3200" b="1">
              <a:solidFill>
                <a:schemeClr val="accent6"/>
              </a:solidFill>
              <a:latin typeface="黑体" panose="02010600030101010101" charset="-122"/>
              <a:ea typeface="黑体" panose="02010600030101010101" charset="-122"/>
              <a:sym typeface="+mn-ea"/>
            </a:endParaRPr>
          </a:p>
          <a:p>
            <a:r>
              <a:rPr lang="zh-CN" altLang="en-US" sz="3200" b="1">
                <a:solidFill>
                  <a:schemeClr val="accent6"/>
                </a:solidFill>
                <a:latin typeface="黑体" panose="02010600030101010101" charset="-122"/>
                <a:ea typeface="黑体" panose="02010600030101010101" charset="-122"/>
                <a:sym typeface="+mn-ea"/>
              </a:rPr>
              <a:t>独尊儒术</a:t>
            </a:r>
            <a:endParaRPr lang="zh-CN" altLang="en-US" sz="3200" b="1">
              <a:solidFill>
                <a:schemeClr val="accent6"/>
              </a:solidFill>
              <a:latin typeface="黑体" panose="02010600030101010101" charset="-122"/>
              <a:ea typeface="黑体" panose="02010600030101010101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809740" y="3944620"/>
            <a:ext cx="20142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accent5">
                    <a:lumMod val="75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八股取士</a:t>
            </a:r>
            <a:endParaRPr lang="zh-CN" altLang="en-US" sz="3200" b="1">
              <a:solidFill>
                <a:schemeClr val="accent5">
                  <a:lumMod val="75000"/>
                </a:schemeClr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960000">
            <a:off x="9977120" y="3964940"/>
            <a:ext cx="884555" cy="1175385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4041775" y="400685"/>
            <a:ext cx="5790565" cy="685800"/>
          </a:xfrm>
          <a:prstGeom prst="roundRect">
            <a:avLst/>
          </a:prstGeom>
          <a:solidFill>
            <a:srgbClr val="AA5C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latin typeface="黑体" panose="02010600030101010101" charset="-122"/>
                <a:ea typeface="黑体" panose="02010600030101010101" charset="-122"/>
              </a:rPr>
              <a:t>古代王朝加强思想文化控制</a:t>
            </a:r>
            <a:endParaRPr lang="zh-CN" altLang="en-US" sz="3600">
              <a:latin typeface="黑体" panose="02010600030101010101" charset="-122"/>
              <a:ea typeface="黑体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5" grpId="0"/>
      <p:bldP spid="1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788795" y="2301875"/>
            <a:ext cx="8244205" cy="1845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600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二、思想控制</a:t>
            </a:r>
            <a:r>
              <a:rPr lang="en-US" altLang="zh-CN" sz="3600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·</a:t>
            </a:r>
            <a:r>
              <a:rPr lang="zh-CN" altLang="en-US" sz="3600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万马齐喑</a:t>
            </a:r>
            <a:endParaRPr lang="zh-CN" altLang="en-US" sz="4000">
              <a:solidFill>
                <a:srgbClr val="EEB77E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       </a:t>
            </a:r>
            <a:r>
              <a:rPr lang="en-US" altLang="zh-CN" sz="4000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</a:t>
            </a:r>
            <a:r>
              <a:rPr lang="zh-CN" altLang="en-US" sz="4000">
                <a:solidFill>
                  <a:srgbClr val="EEB77E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文字狱与文化专制政策</a:t>
            </a:r>
            <a:endParaRPr lang="zh-CN" altLang="en-US" sz="4000">
              <a:solidFill>
                <a:srgbClr val="EEB77E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376555" y="95250"/>
            <a:ext cx="5017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rgbClr val="EEB77E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</a:lstStyle>
          <a:p>
            <a:r>
              <a:rPr lang="zh-CN" altLang="en-US" sz="28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思想控制</a:t>
            </a:r>
            <a:r>
              <a:rPr lang="en-US" altLang="zh-CN" sz="28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·</a:t>
            </a:r>
            <a:r>
              <a:rPr lang="zh-CN" altLang="en-US" sz="28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万马齐喑</a:t>
            </a:r>
            <a:endParaRPr lang="zh-CN" altLang="en-US" sz="2800" dirty="0">
              <a:solidFill>
                <a:srgbClr val="EEB77E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graphicFrame>
        <p:nvGraphicFramePr>
          <p:cNvPr id="31" name="表格 30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695" y="725170"/>
          <a:ext cx="6483985" cy="13119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3985"/>
              </a:tblGrid>
              <a:tr h="1311910">
                <a:tc>
                  <a:txBody>
                    <a:bodyPr/>
                    <a:lstStyle/>
                    <a:p>
                      <a:pPr marL="0" marR="0" indent="0" algn="just" defTabSz="9144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defRPr/>
                      </a:pPr>
                      <a:r>
                        <a:rPr lang="zh-CN" altLang="en-US" sz="3600" b="1" dirty="0" smtClean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“清风不识字，何故乱翻书。”</a:t>
                      </a:r>
                      <a:endParaRPr lang="zh-CN" altLang="en-US" sz="3600" b="1" dirty="0" smtClean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marR="0" indent="0" algn="just" defTabSz="9144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defRPr/>
                      </a:pPr>
                      <a:r>
                        <a:rPr lang="en-US" altLang="zh-CN" sz="3600" b="1" dirty="0" smtClean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             </a:t>
                      </a:r>
                      <a:r>
                        <a:rPr lang="en-US" altLang="zh-CN" sz="3600" b="1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—</a:t>
                      </a:r>
                      <a:r>
                        <a:rPr lang="zh-CN" altLang="en-US" sz="3600" b="1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徐骏</a:t>
                      </a:r>
                      <a:endParaRPr lang="zh-CN" altLang="en-US" sz="3600" b="1" dirty="0" smtClean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68580" marR="68580" marT="34290" marB="34290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34" name="矩形 33"/>
          <p:cNvSpPr/>
          <p:nvPr/>
        </p:nvSpPr>
        <p:spPr>
          <a:xfrm>
            <a:off x="1916430" y="1224915"/>
            <a:ext cx="2162175" cy="812800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zh-CN" altLang="en-US" sz="4400" b="1" dirty="0" smtClean="0">
                <a:solidFill>
                  <a:schemeClr val="accent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斩首</a:t>
            </a:r>
            <a:endParaRPr lang="zh-CN" altLang="en-US" sz="4400" b="1" dirty="0" smtClean="0">
              <a:solidFill>
                <a:schemeClr val="accent1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588676" y="1461662"/>
            <a:ext cx="10261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72" name="组合 71"/>
          <p:cNvGrpSpPr/>
          <p:nvPr/>
        </p:nvGrpSpPr>
        <p:grpSpPr>
          <a:xfrm>
            <a:off x="9051925" y="1948815"/>
            <a:ext cx="2271395" cy="549275"/>
            <a:chOff x="1257302" y="2321393"/>
            <a:chExt cx="4957763" cy="543009"/>
          </a:xfrm>
        </p:grpSpPr>
        <p:sp>
          <p:nvSpPr>
            <p:cNvPr id="73" name="文本框 72"/>
            <p:cNvSpPr txBox="1"/>
            <p:nvPr/>
          </p:nvSpPr>
          <p:spPr>
            <a:xfrm>
              <a:off x="1297784" y="2334151"/>
              <a:ext cx="4876801" cy="516015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+mn-ea"/>
                  <a:sym typeface="+mn-lt"/>
                </a:rPr>
                <a:t>文字狱</a:t>
              </a:r>
              <a:endParaRPr lang="zh-CN" altLang="en-US" sz="2800" b="1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+mn-lt"/>
              </a:endParaRPr>
            </a:p>
          </p:txBody>
        </p:sp>
        <p:sp>
          <p:nvSpPr>
            <p:cNvPr id="74" name="图文框 73"/>
            <p:cNvSpPr/>
            <p:nvPr/>
          </p:nvSpPr>
          <p:spPr>
            <a:xfrm>
              <a:off x="1257302" y="2321393"/>
              <a:ext cx="4957763" cy="543009"/>
            </a:xfrm>
            <a:prstGeom prst="frame">
              <a:avLst>
                <a:gd name="adj1" fmla="val 4056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</p:grpSp>
      <p:sp>
        <p:nvSpPr>
          <p:cNvPr id="45" name="TextBox 3"/>
          <p:cNvSpPr txBox="1">
            <a:spLocks noChangeArrowheads="1"/>
          </p:cNvSpPr>
          <p:nvPr/>
        </p:nvSpPr>
        <p:spPr bwMode="auto">
          <a:xfrm>
            <a:off x="6283325" y="166370"/>
            <a:ext cx="5750560" cy="18148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lvl="0" algn="just" eaLnBrk="1" fontAlgn="base" hangingPunct="1"/>
            <a:r>
              <a:rPr lang="en-US" altLang="zh-CN" sz="2400" b="1" noProof="1" smtClean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 </a:t>
            </a:r>
            <a:r>
              <a:rPr lang="en-US" altLang="zh-CN" sz="2400" b="1" noProof="1" smtClean="0">
                <a:solidFill>
                  <a:srgbClr val="1552D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 </a:t>
            </a:r>
            <a:r>
              <a:rPr lang="zh-CN" altLang="en-US" sz="2800" b="1" noProof="1" smtClean="0">
                <a:solidFill>
                  <a:srgbClr val="1552D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所谓文字狱，</a:t>
            </a:r>
            <a:r>
              <a:rPr lang="zh-CN" altLang="en-US" sz="2800" b="1" dirty="0">
                <a:solidFill>
                  <a:srgbClr val="1552D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康熙、雍正、乾隆三朝，从知识分子的诗词文章中摘取只言片语，加以歪曲解释，再借题发挥，罗织罪状，制造了大批冤狱。</a:t>
            </a:r>
            <a:endParaRPr lang="zh-CN" altLang="en-US" sz="2800" b="1" noProof="1" dirty="0" smtClean="0">
              <a:solidFill>
                <a:srgbClr val="1552D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ea"/>
            </a:endParaRPr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3471" y1="14133" x2="24132" y2="89867"/>
                        <a14:foregroundMark x1="8926" y1="90933" x2="33388" y2="89867"/>
                        <a14:foregroundMark x1="20165" y1="38667" x2="22810" y2="17333"/>
                        <a14:foregroundMark x1="23471" y1="12000" x2="28099" y2="14133"/>
                        <a14:foregroundMark x1="7603" y1="88800" x2="17521" y2="88800"/>
                        <a14:foregroundMark x1="39339" y1="32267" x2="55207" y2="39733"/>
                        <a14:foregroundMark x1="38017" y1="44000" x2="93554" y2="57867"/>
                        <a14:foregroundMark x1="76364" y1="37600" x2="80331" y2="48267"/>
                        <a14:foregroundMark x1="67769" y1="37600" x2="75041" y2="42933"/>
                        <a14:foregroundMark x1="43306" y1="31200" x2="54545" y2="28000"/>
                        <a14:foregroundMark x1="41322" y1="86667" x2="53884" y2="86667"/>
                        <a14:foregroundMark x1="79669" y1="93067" x2="59174" y2="64267"/>
                        <a14:foregroundMark x1="40000" y1="72800" x2="59835" y2="62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4600"/>
            <a:ext cx="4518025" cy="280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99695" y="2415540"/>
            <a:ext cx="6266815" cy="119888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t">
            <a:spAutoFit/>
          </a:bodyPr>
          <a:p>
            <a:r>
              <a:rPr lang="zh-CN" altLang="en-US" sz="36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“一把心肠论浊清”</a:t>
            </a:r>
            <a:endParaRPr lang="zh-CN" altLang="en-US" sz="360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r>
              <a:rPr lang="zh-CN" altLang="en-US" sz="36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                    </a:t>
            </a:r>
            <a:r>
              <a:rPr lang="en-US" altLang="zh-CN" sz="36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——胡中藻</a:t>
            </a:r>
            <a:endParaRPr lang="en-US" altLang="zh-CN" sz="360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2874676" y="2984392"/>
            <a:ext cx="10261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1915795" y="2415540"/>
            <a:ext cx="2162810" cy="1286510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>
            <a:spAutoFit/>
          </a:bodyPr>
          <a:p>
            <a:pPr lvl="0" algn="ctr">
              <a:lnSpc>
                <a:spcPct val="110000"/>
              </a:lnSpc>
            </a:pPr>
            <a:r>
              <a:rPr lang="zh-CN" altLang="en-US" sz="3600" b="1" dirty="0">
                <a:solidFill>
                  <a:schemeClr val="accent1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株连族人</a:t>
            </a:r>
            <a:endParaRPr lang="zh-CN" altLang="en-US" sz="3600" b="1" dirty="0">
              <a:solidFill>
                <a:schemeClr val="accent1"/>
              </a:solidFill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  <a:p>
            <a:pPr lvl="0" algn="ctr">
              <a:lnSpc>
                <a:spcPct val="110000"/>
              </a:lnSpc>
            </a:pPr>
            <a:r>
              <a:rPr lang="zh-CN" altLang="en-US" sz="3600" b="1" dirty="0">
                <a:solidFill>
                  <a:schemeClr val="accent1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祸及师友</a:t>
            </a:r>
            <a:endParaRPr lang="zh-CN" altLang="en-US" sz="3600" b="1" dirty="0" smtClean="0">
              <a:solidFill>
                <a:schemeClr val="accent1"/>
              </a:solidFill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shred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4" grpId="0" bldLvl="0" animBg="1"/>
      <p:bldP spid="34" grpId="1" animBg="1"/>
      <p:bldP spid="4" grpId="0" bldLvl="0" animBg="1"/>
      <p:bldP spid="4" grpId="1" animBg="1"/>
      <p:bldP spid="2" grpId="0" bldLvl="0" animBg="1"/>
      <p:bldP spid="45" grpId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255*5055*690*69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.xml><?xml version="1.0" encoding="utf-8"?>
<p:tagLst xmlns:p="http://schemas.openxmlformats.org/presentationml/2006/main">
  <p:tag name="KSO_WM_UNIT_TABLE_BEAUTIFY" val="smartTable{bdcd7743-3d9b-411e-b6bd-42075b38ee4a}"/>
</p:tagLst>
</file>

<file path=ppt/tags/tag3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AF251B"/>
      </a:accent1>
      <a:accent2>
        <a:srgbClr val="31445C"/>
      </a:accent2>
      <a:accent3>
        <a:srgbClr val="CF0606"/>
      </a:accent3>
      <a:accent4>
        <a:srgbClr val="8B0504"/>
      </a:accent4>
      <a:accent5>
        <a:srgbClr val="792D2B"/>
      </a:accent5>
      <a:accent6>
        <a:srgbClr val="510912"/>
      </a:accent6>
      <a:hlink>
        <a:srgbClr val="4472C4"/>
      </a:hlink>
      <a:folHlink>
        <a:srgbClr val="BFBFBF"/>
      </a:folHlink>
    </a:clrScheme>
    <a:fontScheme name="Temp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AF251B"/>
    </a:accent1>
    <a:accent2>
      <a:srgbClr val="31445C"/>
    </a:accent2>
    <a:accent3>
      <a:srgbClr val="CF0606"/>
    </a:accent3>
    <a:accent4>
      <a:srgbClr val="8B0504"/>
    </a:accent4>
    <a:accent5>
      <a:srgbClr val="792D2B"/>
    </a:accent5>
    <a:accent6>
      <a:srgbClr val="510912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AF251B"/>
    </a:accent1>
    <a:accent2>
      <a:srgbClr val="31445C"/>
    </a:accent2>
    <a:accent3>
      <a:srgbClr val="CF0606"/>
    </a:accent3>
    <a:accent4>
      <a:srgbClr val="8B0504"/>
    </a:accent4>
    <a:accent5>
      <a:srgbClr val="792D2B"/>
    </a:accent5>
    <a:accent6>
      <a:srgbClr val="510912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AF251B"/>
    </a:accent1>
    <a:accent2>
      <a:srgbClr val="31445C"/>
    </a:accent2>
    <a:accent3>
      <a:srgbClr val="CF0606"/>
    </a:accent3>
    <a:accent4>
      <a:srgbClr val="8B0504"/>
    </a:accent4>
    <a:accent5>
      <a:srgbClr val="792D2B"/>
    </a:accent5>
    <a:accent6>
      <a:srgbClr val="510912"/>
    </a:accent6>
    <a:hlink>
      <a:srgbClr val="4472C4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AF251B"/>
    </a:accent1>
    <a:accent2>
      <a:srgbClr val="31445C"/>
    </a:accent2>
    <a:accent3>
      <a:srgbClr val="CF0606"/>
    </a:accent3>
    <a:accent4>
      <a:srgbClr val="8B0504"/>
    </a:accent4>
    <a:accent5>
      <a:srgbClr val="792D2B"/>
    </a:accent5>
    <a:accent6>
      <a:srgbClr val="510912"/>
    </a:accent6>
    <a:hlink>
      <a:srgbClr val="4472C4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AF251B"/>
    </a:accent1>
    <a:accent2>
      <a:srgbClr val="31445C"/>
    </a:accent2>
    <a:accent3>
      <a:srgbClr val="CF0606"/>
    </a:accent3>
    <a:accent4>
      <a:srgbClr val="8B0504"/>
    </a:accent4>
    <a:accent5>
      <a:srgbClr val="792D2B"/>
    </a:accent5>
    <a:accent6>
      <a:srgbClr val="510912"/>
    </a:accent6>
    <a:hlink>
      <a:srgbClr val="4472C4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AF251B"/>
    </a:accent1>
    <a:accent2>
      <a:srgbClr val="31445C"/>
    </a:accent2>
    <a:accent3>
      <a:srgbClr val="CF0606"/>
    </a:accent3>
    <a:accent4>
      <a:srgbClr val="8B0504"/>
    </a:accent4>
    <a:accent5>
      <a:srgbClr val="792D2B"/>
    </a:accent5>
    <a:accent6>
      <a:srgbClr val="510912"/>
    </a:accent6>
    <a:hlink>
      <a:srgbClr val="4472C4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AF251B"/>
    </a:accent1>
    <a:accent2>
      <a:srgbClr val="31445C"/>
    </a:accent2>
    <a:accent3>
      <a:srgbClr val="CF0606"/>
    </a:accent3>
    <a:accent4>
      <a:srgbClr val="8B0504"/>
    </a:accent4>
    <a:accent5>
      <a:srgbClr val="792D2B"/>
    </a:accent5>
    <a:accent6>
      <a:srgbClr val="510912"/>
    </a:accent6>
    <a:hlink>
      <a:srgbClr val="4472C4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AF251B"/>
    </a:accent1>
    <a:accent2>
      <a:srgbClr val="31445C"/>
    </a:accent2>
    <a:accent3>
      <a:srgbClr val="CF0606"/>
    </a:accent3>
    <a:accent4>
      <a:srgbClr val="8B0504"/>
    </a:accent4>
    <a:accent5>
      <a:srgbClr val="792D2B"/>
    </a:accent5>
    <a:accent6>
      <a:srgbClr val="510912"/>
    </a:accent6>
    <a:hlink>
      <a:srgbClr val="4472C4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AF251B"/>
    </a:accent1>
    <a:accent2>
      <a:srgbClr val="31445C"/>
    </a:accent2>
    <a:accent3>
      <a:srgbClr val="CF0606"/>
    </a:accent3>
    <a:accent4>
      <a:srgbClr val="8B0504"/>
    </a:accent4>
    <a:accent5>
      <a:srgbClr val="792D2B"/>
    </a:accent5>
    <a:accent6>
      <a:srgbClr val="510912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3029</Words>
  <Application>WPS 演示</Application>
  <PresentationFormat>宽屏</PresentationFormat>
  <Paragraphs>318</Paragraphs>
  <Slides>22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5" baseType="lpstr">
      <vt:lpstr>Arial</vt:lpstr>
      <vt:lpstr>宋体</vt:lpstr>
      <vt:lpstr>Wingdings</vt:lpstr>
      <vt:lpstr>方正粗黑宋简体</vt:lpstr>
      <vt:lpstr>字魂73号-江南手书</vt:lpstr>
      <vt:lpstr>微软雅黑</vt:lpstr>
      <vt:lpstr>华文中宋</vt:lpstr>
      <vt:lpstr>黑体</vt:lpstr>
      <vt:lpstr>楷体</vt:lpstr>
      <vt:lpstr>Arial</vt:lpstr>
      <vt:lpstr>华文细黑</vt:lpstr>
      <vt:lpstr>华文新魏</vt:lpstr>
      <vt:lpstr>Wingdings</vt:lpstr>
      <vt:lpstr>Arial Unicode MS</vt:lpstr>
      <vt:lpstr>等线</vt:lpstr>
      <vt:lpstr>仿宋</vt:lpstr>
      <vt:lpstr>仿宋_GB2312</vt:lpstr>
      <vt:lpstr>方正粗宋_GBK</vt:lpstr>
      <vt:lpstr>方正粗圆简体</vt:lpstr>
      <vt:lpstr>Calibri</vt:lpstr>
      <vt:lpstr>楷体_GB2312</vt:lpstr>
      <vt:lpstr>思源黑体 CN Normal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总结拓展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摄图网</dc:creator>
  <cp:lastModifiedBy>Administrator</cp:lastModifiedBy>
  <cp:revision>63</cp:revision>
  <dcterms:created xsi:type="dcterms:W3CDTF">2019-12-08T13:00:00Z</dcterms:created>
  <dcterms:modified xsi:type="dcterms:W3CDTF">2021-06-01T19:39:10Z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