
<file path=[Content_Types].xml><?xml version="1.0" encoding="utf-8"?>
<Types xmlns="http://schemas.openxmlformats.org/package/2006/content-types">
  <Default Extension="wav" ContentType="audio/x-wav"/>
  <Default Extension="gif" ContentType="image/gif"/>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916" r:id="rId3"/>
    <p:sldId id="825" r:id="rId4"/>
    <p:sldId id="871" r:id="rId6"/>
    <p:sldId id="866" r:id="rId7"/>
    <p:sldId id="865" r:id="rId8"/>
    <p:sldId id="872" r:id="rId9"/>
    <p:sldId id="877" r:id="rId10"/>
    <p:sldId id="875" r:id="rId11"/>
    <p:sldId id="900" r:id="rId12"/>
    <p:sldId id="878" r:id="rId13"/>
    <p:sldId id="879" r:id="rId14"/>
    <p:sldId id="880" r:id="rId15"/>
    <p:sldId id="901" r:id="rId16"/>
    <p:sldId id="886" r:id="rId17"/>
    <p:sldId id="904" r:id="rId18"/>
    <p:sldId id="906" r:id="rId19"/>
    <p:sldId id="909" r:id="rId20"/>
    <p:sldId id="888" r:id="rId21"/>
    <p:sldId id="911" r:id="rId22"/>
    <p:sldId id="912" r:id="rId23"/>
    <p:sldId id="910" r:id="rId24"/>
    <p:sldId id="893" r:id="rId25"/>
    <p:sldId id="894" r:id="rId26"/>
    <p:sldId id="914" r:id="rId27"/>
    <p:sldId id="923" r:id="rId28"/>
    <p:sldId id="896" r:id="rId29"/>
    <p:sldId id="913" r:id="rId30"/>
    <p:sldId id="917" r:id="rId31"/>
    <p:sldId id="921" r:id="rId32"/>
    <p:sldId id="919" r:id="rId33"/>
    <p:sldId id="918" r:id="rId34"/>
  </p:sldIdLst>
  <p:sldSz cx="11522075" cy="7200900"/>
  <p:notesSz cx="6858000" cy="9144000"/>
  <p:custDataLst>
    <p:tags r:id="rId38"/>
  </p:custDataLst>
  <p:defaultTex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00"/>
    <a:srgbClr val="660033"/>
    <a:srgbClr val="990000"/>
    <a:srgbClr val="993300"/>
    <a:srgbClr val="800000"/>
    <a:srgbClr val="FFFFFF"/>
    <a:srgbClr val="FFFFCC"/>
    <a:srgbClr val="663300"/>
    <a:srgbClr val="7600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9" autoAdjust="0"/>
    <p:restoredTop sz="99879" autoAdjust="0"/>
  </p:normalViewPr>
  <p:slideViewPr>
    <p:cSldViewPr>
      <p:cViewPr>
        <p:scale>
          <a:sx n="82" d="100"/>
          <a:sy n="82" d="100"/>
        </p:scale>
        <p:origin x="-120" y="-468"/>
      </p:cViewPr>
      <p:guideLst>
        <p:guide orient="horz" pos="2268"/>
        <p:guide pos="362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776"/>
    </p:cViewPr>
  </p:sorterViewPr>
  <p:notesViewPr>
    <p:cSldViewPr>
      <p:cViewPr varScale="1">
        <p:scale>
          <a:sx n="53" d="100"/>
          <a:sy n="53"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BC03DA-8B7D-447E-9C29-3A60D78EE7F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924613-4AE4-47A1-995F-688A24B3495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069975" rtl="0" eaLnBrk="1" latinLnBrk="0" hangingPunct="1">
      <a:defRPr sz="1400" kern="1200">
        <a:solidFill>
          <a:schemeClr val="tx1"/>
        </a:solidFill>
        <a:latin typeface="+mn-lt"/>
        <a:ea typeface="+mn-ea"/>
        <a:cs typeface="+mn-cs"/>
      </a:defRPr>
    </a:lvl1pPr>
    <a:lvl2pPr marL="534670" algn="l" defTabSz="1069975" rtl="0" eaLnBrk="1" latinLnBrk="0" hangingPunct="1">
      <a:defRPr sz="1400" kern="1200">
        <a:solidFill>
          <a:schemeClr val="tx1"/>
        </a:solidFill>
        <a:latin typeface="+mn-lt"/>
        <a:ea typeface="+mn-ea"/>
        <a:cs typeface="+mn-cs"/>
      </a:defRPr>
    </a:lvl2pPr>
    <a:lvl3pPr marL="1069975" algn="l" defTabSz="1069975" rtl="0" eaLnBrk="1" latinLnBrk="0" hangingPunct="1">
      <a:defRPr sz="1400" kern="1200">
        <a:solidFill>
          <a:schemeClr val="tx1"/>
        </a:solidFill>
        <a:latin typeface="+mn-lt"/>
        <a:ea typeface="+mn-ea"/>
        <a:cs typeface="+mn-cs"/>
      </a:defRPr>
    </a:lvl3pPr>
    <a:lvl4pPr marL="1604645" algn="l" defTabSz="1069975" rtl="0" eaLnBrk="1" latinLnBrk="0" hangingPunct="1">
      <a:defRPr sz="1400" kern="1200">
        <a:solidFill>
          <a:schemeClr val="tx1"/>
        </a:solidFill>
        <a:latin typeface="+mn-lt"/>
        <a:ea typeface="+mn-ea"/>
        <a:cs typeface="+mn-cs"/>
      </a:defRPr>
    </a:lvl4pPr>
    <a:lvl5pPr marL="2139950" algn="l" defTabSz="1069975" rtl="0" eaLnBrk="1" latinLnBrk="0" hangingPunct="1">
      <a:defRPr sz="1400" kern="1200">
        <a:solidFill>
          <a:schemeClr val="tx1"/>
        </a:solidFill>
        <a:latin typeface="+mn-lt"/>
        <a:ea typeface="+mn-ea"/>
        <a:cs typeface="+mn-cs"/>
      </a:defRPr>
    </a:lvl5pPr>
    <a:lvl6pPr marL="2674620" algn="l" defTabSz="1069975" rtl="0" eaLnBrk="1" latinLnBrk="0" hangingPunct="1">
      <a:defRPr sz="1400" kern="1200">
        <a:solidFill>
          <a:schemeClr val="tx1"/>
        </a:solidFill>
        <a:latin typeface="+mn-lt"/>
        <a:ea typeface="+mn-ea"/>
        <a:cs typeface="+mn-cs"/>
      </a:defRPr>
    </a:lvl6pPr>
    <a:lvl7pPr marL="3209290" algn="l" defTabSz="1069975" rtl="0" eaLnBrk="1" latinLnBrk="0" hangingPunct="1">
      <a:defRPr sz="1400" kern="1200">
        <a:solidFill>
          <a:schemeClr val="tx1"/>
        </a:solidFill>
        <a:latin typeface="+mn-lt"/>
        <a:ea typeface="+mn-ea"/>
        <a:cs typeface="+mn-cs"/>
      </a:defRPr>
    </a:lvl7pPr>
    <a:lvl8pPr marL="3744595" algn="l" defTabSz="1069975" rtl="0" eaLnBrk="1" latinLnBrk="0" hangingPunct="1">
      <a:defRPr sz="1400" kern="1200">
        <a:solidFill>
          <a:schemeClr val="tx1"/>
        </a:solidFill>
        <a:latin typeface="+mn-lt"/>
        <a:ea typeface="+mn-ea"/>
        <a:cs typeface="+mn-cs"/>
      </a:defRPr>
    </a:lvl8pPr>
    <a:lvl9pPr marL="4279265" algn="l" defTabSz="106997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6" y="2236947"/>
            <a:ext cx="9793764" cy="154352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728311" y="4080510"/>
            <a:ext cx="8065453" cy="1840230"/>
          </a:xfrm>
        </p:spPr>
        <p:txBody>
          <a:bodyPr/>
          <a:lstStyle>
            <a:lvl1pPr marL="0" indent="0" algn="ctr">
              <a:buNone/>
              <a:defRPr>
                <a:solidFill>
                  <a:schemeClr val="tx1">
                    <a:tint val="75000"/>
                  </a:schemeClr>
                </a:solidFill>
              </a:defRPr>
            </a:lvl1pPr>
            <a:lvl2pPr marL="534670" indent="0" algn="ctr">
              <a:buNone/>
              <a:defRPr>
                <a:solidFill>
                  <a:schemeClr val="tx1">
                    <a:tint val="75000"/>
                  </a:schemeClr>
                </a:solidFill>
              </a:defRPr>
            </a:lvl2pPr>
            <a:lvl3pPr marL="1069975" indent="0" algn="ctr">
              <a:buNone/>
              <a:defRPr>
                <a:solidFill>
                  <a:schemeClr val="tx1">
                    <a:tint val="75000"/>
                  </a:schemeClr>
                </a:solidFill>
              </a:defRPr>
            </a:lvl3pPr>
            <a:lvl4pPr marL="1604645" indent="0" algn="ctr">
              <a:buNone/>
              <a:defRPr>
                <a:solidFill>
                  <a:schemeClr val="tx1">
                    <a:tint val="75000"/>
                  </a:schemeClr>
                </a:solidFill>
              </a:defRPr>
            </a:lvl4pPr>
            <a:lvl5pPr marL="2139950" indent="0" algn="ctr">
              <a:buNone/>
              <a:defRPr>
                <a:solidFill>
                  <a:schemeClr val="tx1">
                    <a:tint val="75000"/>
                  </a:schemeClr>
                </a:solidFill>
              </a:defRPr>
            </a:lvl5pPr>
            <a:lvl6pPr marL="2674620" indent="0" algn="ctr">
              <a:buNone/>
              <a:defRPr>
                <a:solidFill>
                  <a:schemeClr val="tx1">
                    <a:tint val="75000"/>
                  </a:schemeClr>
                </a:solidFill>
              </a:defRPr>
            </a:lvl6pPr>
            <a:lvl7pPr marL="3209290" indent="0" algn="ctr">
              <a:buNone/>
              <a:defRPr>
                <a:solidFill>
                  <a:schemeClr val="tx1">
                    <a:tint val="75000"/>
                  </a:schemeClr>
                </a:solidFill>
              </a:defRPr>
            </a:lvl7pPr>
            <a:lvl8pPr marL="3744595" indent="0" algn="ctr">
              <a:buNone/>
              <a:defRPr>
                <a:solidFill>
                  <a:schemeClr val="tx1">
                    <a:tint val="75000"/>
                  </a:schemeClr>
                </a:solidFill>
              </a:defRPr>
            </a:lvl8pPr>
            <a:lvl9pPr marL="42792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25896" y="303372"/>
            <a:ext cx="3266589" cy="645080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26131" y="303372"/>
            <a:ext cx="9607730" cy="645080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627245"/>
            <a:ext cx="9793764" cy="1430179"/>
          </a:xfrm>
        </p:spPr>
        <p:txBody>
          <a:bodyPr anchor="t"/>
          <a:lstStyle>
            <a:lvl1pPr algn="l">
              <a:defRPr sz="47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3052049"/>
            <a:ext cx="9793764" cy="1575196"/>
          </a:xfrm>
        </p:spPr>
        <p:txBody>
          <a:bodyPr anchor="b"/>
          <a:lstStyle>
            <a:lvl1pPr marL="0" indent="0">
              <a:buNone/>
              <a:defRPr sz="2300">
                <a:solidFill>
                  <a:schemeClr val="tx1">
                    <a:tint val="75000"/>
                  </a:schemeClr>
                </a:solidFill>
              </a:defRPr>
            </a:lvl1pPr>
            <a:lvl2pPr marL="534670" indent="0">
              <a:buNone/>
              <a:defRPr sz="2100">
                <a:solidFill>
                  <a:schemeClr val="tx1">
                    <a:tint val="75000"/>
                  </a:schemeClr>
                </a:solidFill>
              </a:defRPr>
            </a:lvl2pPr>
            <a:lvl3pPr marL="1069975" indent="0">
              <a:buNone/>
              <a:defRPr sz="1900">
                <a:solidFill>
                  <a:schemeClr val="tx1">
                    <a:tint val="75000"/>
                  </a:schemeClr>
                </a:solidFill>
              </a:defRPr>
            </a:lvl3pPr>
            <a:lvl4pPr marL="1604645" indent="0">
              <a:buNone/>
              <a:defRPr sz="1600">
                <a:solidFill>
                  <a:schemeClr val="tx1">
                    <a:tint val="75000"/>
                  </a:schemeClr>
                </a:solidFill>
              </a:defRPr>
            </a:lvl4pPr>
            <a:lvl5pPr marL="2139950" indent="0">
              <a:buNone/>
              <a:defRPr sz="1600">
                <a:solidFill>
                  <a:schemeClr val="tx1">
                    <a:tint val="75000"/>
                  </a:schemeClr>
                </a:solidFill>
              </a:defRPr>
            </a:lvl5pPr>
            <a:lvl6pPr marL="2674620" indent="0">
              <a:buNone/>
              <a:defRPr sz="1600">
                <a:solidFill>
                  <a:schemeClr val="tx1">
                    <a:tint val="75000"/>
                  </a:schemeClr>
                </a:solidFill>
              </a:defRPr>
            </a:lvl6pPr>
            <a:lvl7pPr marL="3209290" indent="0">
              <a:buNone/>
              <a:defRPr sz="1600">
                <a:solidFill>
                  <a:schemeClr val="tx1">
                    <a:tint val="75000"/>
                  </a:schemeClr>
                </a:solidFill>
              </a:defRPr>
            </a:lvl7pPr>
            <a:lvl8pPr marL="3744595" indent="0">
              <a:buNone/>
              <a:defRPr sz="1600">
                <a:solidFill>
                  <a:schemeClr val="tx1">
                    <a:tint val="75000"/>
                  </a:schemeClr>
                </a:solidFill>
              </a:defRPr>
            </a:lvl8pPr>
            <a:lvl9pPr marL="42792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26132" y="1763554"/>
            <a:ext cx="6437159" cy="499062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7355326" y="1763554"/>
            <a:ext cx="6437159" cy="499062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4" y="288370"/>
            <a:ext cx="10369868" cy="12001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11869"/>
            <a:ext cx="5090917" cy="671750"/>
          </a:xfrm>
        </p:spPr>
        <p:txBody>
          <a:bodyPr anchor="b"/>
          <a:lstStyle>
            <a:lvl1pPr marL="0" indent="0">
              <a:buNone/>
              <a:defRPr sz="2800" b="1"/>
            </a:lvl1pPr>
            <a:lvl2pPr marL="534670" indent="0">
              <a:buNone/>
              <a:defRPr sz="2300" b="1"/>
            </a:lvl2pPr>
            <a:lvl3pPr marL="1069975" indent="0">
              <a:buNone/>
              <a:defRPr sz="2100" b="1"/>
            </a:lvl3pPr>
            <a:lvl4pPr marL="1604645" indent="0">
              <a:buNone/>
              <a:defRPr sz="1900" b="1"/>
            </a:lvl4pPr>
            <a:lvl5pPr marL="2139950" indent="0">
              <a:buNone/>
              <a:defRPr sz="1900" b="1"/>
            </a:lvl5pPr>
            <a:lvl6pPr marL="2674620" indent="0">
              <a:buNone/>
              <a:defRPr sz="1900" b="1"/>
            </a:lvl6pPr>
            <a:lvl7pPr marL="3209290" indent="0">
              <a:buNone/>
              <a:defRPr sz="1900" b="1"/>
            </a:lvl7pPr>
            <a:lvl8pPr marL="3744595" indent="0">
              <a:buNone/>
              <a:defRPr sz="1900" b="1"/>
            </a:lvl8pPr>
            <a:lvl9pPr marL="4279265" indent="0">
              <a:buNone/>
              <a:defRPr sz="1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283619"/>
            <a:ext cx="5090917" cy="414885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611869"/>
            <a:ext cx="5092917" cy="671750"/>
          </a:xfrm>
        </p:spPr>
        <p:txBody>
          <a:bodyPr anchor="b"/>
          <a:lstStyle>
            <a:lvl1pPr marL="0" indent="0">
              <a:buNone/>
              <a:defRPr sz="2800" b="1"/>
            </a:lvl1pPr>
            <a:lvl2pPr marL="534670" indent="0">
              <a:buNone/>
              <a:defRPr sz="2300" b="1"/>
            </a:lvl2pPr>
            <a:lvl3pPr marL="1069975" indent="0">
              <a:buNone/>
              <a:defRPr sz="2100" b="1"/>
            </a:lvl3pPr>
            <a:lvl4pPr marL="1604645" indent="0">
              <a:buNone/>
              <a:defRPr sz="1900" b="1"/>
            </a:lvl4pPr>
            <a:lvl5pPr marL="2139950" indent="0">
              <a:buNone/>
              <a:defRPr sz="1900" b="1"/>
            </a:lvl5pPr>
            <a:lvl6pPr marL="2674620" indent="0">
              <a:buNone/>
              <a:defRPr sz="1900" b="1"/>
            </a:lvl6pPr>
            <a:lvl7pPr marL="3209290" indent="0">
              <a:buNone/>
              <a:defRPr sz="1900" b="1"/>
            </a:lvl7pPr>
            <a:lvl8pPr marL="3744595" indent="0">
              <a:buNone/>
              <a:defRPr sz="1900" b="1"/>
            </a:lvl8pPr>
            <a:lvl9pPr marL="4279265" indent="0">
              <a:buNone/>
              <a:defRPr sz="1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283619"/>
            <a:ext cx="5092917" cy="414885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86702"/>
            <a:ext cx="3790683" cy="1220153"/>
          </a:xfrm>
        </p:spPr>
        <p:txBody>
          <a:bodyPr anchor="b"/>
          <a:lstStyle>
            <a:lvl1pPr algn="l">
              <a:defRPr sz="2300" b="1"/>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86703"/>
            <a:ext cx="6441160" cy="6145769"/>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506856"/>
            <a:ext cx="3790683" cy="4925616"/>
          </a:xfrm>
        </p:spPr>
        <p:txBody>
          <a:bodyPr/>
          <a:lstStyle>
            <a:lvl1pPr marL="0" indent="0">
              <a:buNone/>
              <a:defRPr sz="1600"/>
            </a:lvl1pPr>
            <a:lvl2pPr marL="534670" indent="0">
              <a:buNone/>
              <a:defRPr sz="1400"/>
            </a:lvl2pPr>
            <a:lvl3pPr marL="1069975" indent="0">
              <a:buNone/>
              <a:defRPr sz="1200"/>
            </a:lvl3pPr>
            <a:lvl4pPr marL="1604645" indent="0">
              <a:buNone/>
              <a:defRPr sz="1100"/>
            </a:lvl4pPr>
            <a:lvl5pPr marL="2139950" indent="0">
              <a:buNone/>
              <a:defRPr sz="1100"/>
            </a:lvl5pPr>
            <a:lvl6pPr marL="2674620" indent="0">
              <a:buNone/>
              <a:defRPr sz="1100"/>
            </a:lvl6pPr>
            <a:lvl7pPr marL="3209290" indent="0">
              <a:buNone/>
              <a:defRPr sz="1100"/>
            </a:lvl7pPr>
            <a:lvl8pPr marL="3744595" indent="0">
              <a:buNone/>
              <a:defRPr sz="1100"/>
            </a:lvl8pPr>
            <a:lvl9pPr marL="4279265"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5040630"/>
            <a:ext cx="6913245" cy="595075"/>
          </a:xfrm>
        </p:spPr>
        <p:txBody>
          <a:bodyPr anchor="b"/>
          <a:lstStyle>
            <a:lvl1pPr algn="l">
              <a:defRPr sz="23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643414"/>
            <a:ext cx="6913245" cy="4320540"/>
          </a:xfrm>
        </p:spPr>
        <p:txBody>
          <a:bodyPr/>
          <a:lstStyle>
            <a:lvl1pPr marL="0" indent="0">
              <a:buNone/>
              <a:defRPr sz="3700"/>
            </a:lvl1pPr>
            <a:lvl2pPr marL="534670" indent="0">
              <a:buNone/>
              <a:defRPr sz="3300"/>
            </a:lvl2pPr>
            <a:lvl3pPr marL="1069975" indent="0">
              <a:buNone/>
              <a:defRPr sz="2800"/>
            </a:lvl3pPr>
            <a:lvl4pPr marL="1604645" indent="0">
              <a:buNone/>
              <a:defRPr sz="2300"/>
            </a:lvl4pPr>
            <a:lvl5pPr marL="2139950" indent="0">
              <a:buNone/>
              <a:defRPr sz="2300"/>
            </a:lvl5pPr>
            <a:lvl6pPr marL="2674620" indent="0">
              <a:buNone/>
              <a:defRPr sz="2300"/>
            </a:lvl6pPr>
            <a:lvl7pPr marL="3209290" indent="0">
              <a:buNone/>
              <a:defRPr sz="2300"/>
            </a:lvl7pPr>
            <a:lvl8pPr marL="3744595" indent="0">
              <a:buNone/>
              <a:defRPr sz="2300"/>
            </a:lvl8pPr>
            <a:lvl9pPr marL="4279265" indent="0">
              <a:buNone/>
              <a:defRPr sz="2300"/>
            </a:lvl9pPr>
          </a:lstStyle>
          <a:p>
            <a:endParaRPr lang="zh-CN" altLang="en-US"/>
          </a:p>
        </p:txBody>
      </p:sp>
      <p:sp>
        <p:nvSpPr>
          <p:cNvPr id="4" name="文本占位符 3"/>
          <p:cNvSpPr>
            <a:spLocks noGrp="1"/>
          </p:cNvSpPr>
          <p:nvPr>
            <p:ph type="body" sz="half" idx="2"/>
          </p:nvPr>
        </p:nvSpPr>
        <p:spPr>
          <a:xfrm>
            <a:off x="2258407" y="5635705"/>
            <a:ext cx="6913245" cy="845105"/>
          </a:xfrm>
        </p:spPr>
        <p:txBody>
          <a:bodyPr/>
          <a:lstStyle>
            <a:lvl1pPr marL="0" indent="0">
              <a:buNone/>
              <a:defRPr sz="1600"/>
            </a:lvl1pPr>
            <a:lvl2pPr marL="534670" indent="0">
              <a:buNone/>
              <a:defRPr sz="1400"/>
            </a:lvl2pPr>
            <a:lvl3pPr marL="1069975" indent="0">
              <a:buNone/>
              <a:defRPr sz="1200"/>
            </a:lvl3pPr>
            <a:lvl4pPr marL="1604645" indent="0">
              <a:buNone/>
              <a:defRPr sz="1100"/>
            </a:lvl4pPr>
            <a:lvl5pPr marL="2139950" indent="0">
              <a:buNone/>
              <a:defRPr sz="1100"/>
            </a:lvl5pPr>
            <a:lvl6pPr marL="2674620" indent="0">
              <a:buNone/>
              <a:defRPr sz="1100"/>
            </a:lvl6pPr>
            <a:lvl7pPr marL="3209290" indent="0">
              <a:buNone/>
              <a:defRPr sz="1100"/>
            </a:lvl7pPr>
            <a:lvl8pPr marL="3744595" indent="0">
              <a:buNone/>
              <a:defRPr sz="1100"/>
            </a:lvl8pPr>
            <a:lvl9pPr marL="4279265"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4" y="288370"/>
            <a:ext cx="10369868" cy="1200150"/>
          </a:xfrm>
          <a:prstGeom prst="rect">
            <a:avLst/>
          </a:prstGeom>
        </p:spPr>
        <p:txBody>
          <a:bodyPr vert="horz" lIns="106985" tIns="53492" rIns="106985" bIns="53492"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80211"/>
            <a:ext cx="10369868" cy="4752261"/>
          </a:xfrm>
          <a:prstGeom prst="rect">
            <a:avLst/>
          </a:prstGeom>
        </p:spPr>
        <p:txBody>
          <a:bodyPr vert="horz" lIns="106985" tIns="53492" rIns="106985" bIns="53492"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576104" y="6674168"/>
            <a:ext cx="2688484" cy="383381"/>
          </a:xfrm>
          <a:prstGeom prst="rect">
            <a:avLst/>
          </a:prstGeom>
        </p:spPr>
        <p:txBody>
          <a:bodyPr vert="horz" lIns="106985" tIns="53492" rIns="106985" bIns="53492" rtlCol="0" anchor="ctr"/>
          <a:lstStyle>
            <a:lvl1pPr algn="l">
              <a:defRPr sz="1400">
                <a:solidFill>
                  <a:schemeClr val="tx1">
                    <a:tint val="75000"/>
                  </a:schemeClr>
                </a:solidFill>
              </a:defRPr>
            </a:lvl1pPr>
          </a:lstStyle>
          <a:p>
            <a:fld id="{28C937AB-5291-48FC-9075-9F29944D13C7}" type="datetimeFigureOut">
              <a:rPr lang="zh-CN" altLang="en-US" smtClean="0"/>
            </a:fld>
            <a:endParaRPr lang="zh-CN" altLang="en-US"/>
          </a:p>
        </p:txBody>
      </p:sp>
      <p:sp>
        <p:nvSpPr>
          <p:cNvPr id="5" name="页脚占位符 4"/>
          <p:cNvSpPr>
            <a:spLocks noGrp="1"/>
          </p:cNvSpPr>
          <p:nvPr>
            <p:ph type="ftr" sz="quarter" idx="3"/>
          </p:nvPr>
        </p:nvSpPr>
        <p:spPr>
          <a:xfrm>
            <a:off x="3936709" y="6674168"/>
            <a:ext cx="3648657" cy="383381"/>
          </a:xfrm>
          <a:prstGeom prst="rect">
            <a:avLst/>
          </a:prstGeom>
        </p:spPr>
        <p:txBody>
          <a:bodyPr vert="horz" lIns="106985" tIns="53492" rIns="106985" bIns="53492"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7" y="6674168"/>
            <a:ext cx="2688484" cy="383381"/>
          </a:xfrm>
          <a:prstGeom prst="rect">
            <a:avLst/>
          </a:prstGeom>
        </p:spPr>
        <p:txBody>
          <a:bodyPr vert="horz" lIns="106985" tIns="53492" rIns="106985" bIns="53492" rtlCol="0" anchor="ctr"/>
          <a:lstStyle>
            <a:lvl1pPr algn="r">
              <a:defRPr sz="1400">
                <a:solidFill>
                  <a:schemeClr val="tx1">
                    <a:tint val="75000"/>
                  </a:schemeClr>
                </a:solidFill>
              </a:defRPr>
            </a:lvl1pPr>
          </a:lstStyle>
          <a:p>
            <a:fld id="{78A3CECD-E187-45A6-BE7A-E277637993E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69975" rtl="0" eaLnBrk="1" latinLnBrk="0" hangingPunct="1">
        <a:spcBef>
          <a:spcPct val="0"/>
        </a:spcBef>
        <a:buNone/>
        <a:defRPr sz="5100" kern="1200">
          <a:solidFill>
            <a:schemeClr val="tx1"/>
          </a:solidFill>
          <a:latin typeface="+mj-lt"/>
          <a:ea typeface="+mj-ea"/>
          <a:cs typeface="+mj-cs"/>
        </a:defRPr>
      </a:lvl1pPr>
    </p:titleStyle>
    <p:bodyStyle>
      <a:lvl1pPr marL="401320" indent="-401320" algn="l" defTabSz="106997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69315" indent="-334645" algn="l" defTabSz="106997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37310" indent="-267335" algn="l" defTabSz="10699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198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0728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4195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726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93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60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jpe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31.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image" Target="../media/image11.jpeg"/><Relationship Id="rId2" Type="http://schemas.openxmlformats.org/officeDocument/2006/relationships/image" Target="../media/image16.pn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png"/><Relationship Id="rId2" Type="http://schemas.openxmlformats.org/officeDocument/2006/relationships/image" Target="../media/image20.jpeg"/><Relationship Id="rId10" Type="http://schemas.openxmlformats.org/officeDocument/2006/relationships/notesSlide" Target="../notesSlides/notesSlide12.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42.jpeg"/><Relationship Id="rId3" Type="http://schemas.openxmlformats.org/officeDocument/2006/relationships/image" Target="../media/image20.jpeg"/><Relationship Id="rId2" Type="http://schemas.openxmlformats.org/officeDocument/2006/relationships/image" Target="../media/image41.jpe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20.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45.jpeg"/><Relationship Id="rId2" Type="http://schemas.openxmlformats.org/officeDocument/2006/relationships/image" Target="../media/image20.jpe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image" Target="../media/image47.png"/><Relationship Id="rId3" Type="http://schemas.openxmlformats.org/officeDocument/2006/relationships/image" Target="../media/image46.jpeg"/><Relationship Id="rId2" Type="http://schemas.openxmlformats.org/officeDocument/2006/relationships/image" Target="../media/image20.jpe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48.jpeg"/><Relationship Id="rId2" Type="http://schemas.openxmlformats.org/officeDocument/2006/relationships/image" Target="../media/image16.png"/><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53.jpeg"/><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20.jpeg"/><Relationship Id="rId2" Type="http://schemas.openxmlformats.org/officeDocument/2006/relationships/image" Target="../media/image49.jpeg"/><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16.png"/><Relationship Id="rId2" Type="http://schemas.openxmlformats.org/officeDocument/2006/relationships/image" Target="../media/image15.jpeg"/><Relationship Id="rId13" Type="http://schemas.openxmlformats.org/officeDocument/2006/relationships/notesSlide" Target="../notesSlides/notesSlide19.xml"/><Relationship Id="rId12" Type="http://schemas.openxmlformats.org/officeDocument/2006/relationships/slideLayout" Target="../slideLayouts/slideLayout1.xml"/><Relationship Id="rId11" Type="http://schemas.openxmlformats.org/officeDocument/2006/relationships/image" Target="../media/image62.png"/><Relationship Id="rId10" Type="http://schemas.openxmlformats.org/officeDocument/2006/relationships/image" Target="../media/image61.png"/><Relationship Id="rId1" Type="http://schemas.openxmlformats.org/officeDocument/2006/relationships/image" Target="../media/image5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63.jpeg"/><Relationship Id="rId2" Type="http://schemas.openxmlformats.org/officeDocument/2006/relationships/image" Target="../media/image20.jpe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66.jpeg"/><Relationship Id="rId2" Type="http://schemas.openxmlformats.org/officeDocument/2006/relationships/image" Target="../media/image20.jpeg"/><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slide" Target="slide4.xml"/><Relationship Id="rId2" Type="http://schemas.openxmlformats.org/officeDocument/2006/relationships/image" Target="../media/image67.GIF"/><Relationship Id="rId1" Type="http://schemas.openxmlformats.org/officeDocument/2006/relationships/image" Target="../media/image15.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slide" Target="slide6.xml"/><Relationship Id="rId3" Type="http://schemas.openxmlformats.org/officeDocument/2006/relationships/image" Target="../media/image67.GIF"/><Relationship Id="rId2" Type="http://schemas.openxmlformats.org/officeDocument/2006/relationships/image" Target="../media/image15.jpeg"/><Relationship Id="rId1" Type="http://schemas.openxmlformats.org/officeDocument/2006/relationships/image" Target="../media/image70.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71.png"/><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0.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673482" y="2406134"/>
            <a:ext cx="6175112" cy="3590449"/>
          </a:xfrm>
        </p:spPr>
      </p:pic>
      <p:pic>
        <p:nvPicPr>
          <p:cNvPr id="5" name="图片 4" descr="8117-110P91HS743.jpg"/>
          <p:cNvPicPr>
            <a:picLocks noChangeAspect="1"/>
          </p:cNvPicPr>
          <p:nvPr/>
        </p:nvPicPr>
        <p:blipFill>
          <a:blip r:embed="rId2"/>
          <a:srcRect b="3449"/>
          <a:stretch>
            <a:fillRect/>
          </a:stretch>
        </p:blipFill>
        <p:spPr>
          <a:xfrm>
            <a:off x="1" y="0"/>
            <a:ext cx="11522075" cy="7200900"/>
          </a:xfrm>
          <a:prstGeom prst="rect">
            <a:avLst/>
          </a:prstGeom>
        </p:spPr>
      </p:pic>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1"/>
            <a:ext cx="11525494" cy="6701368"/>
          </a:xfrm>
          <a:prstGeom prst="rect">
            <a:avLst/>
          </a:prstGeom>
        </p:spPr>
      </p:pic>
      <p:sp>
        <p:nvSpPr>
          <p:cNvPr id="4" name="TextBox 3"/>
          <p:cNvSpPr txBox="1"/>
          <p:nvPr/>
        </p:nvSpPr>
        <p:spPr>
          <a:xfrm>
            <a:off x="3107790" y="6601727"/>
            <a:ext cx="7912177" cy="646331"/>
          </a:xfrm>
          <a:prstGeom prst="rect">
            <a:avLst/>
          </a:prstGeom>
          <a:noFill/>
        </p:spPr>
        <p:txBody>
          <a:bodyPr wrap="square" rtlCol="0">
            <a:spAutoFit/>
          </a:bodyPr>
          <a:lstStyle/>
          <a:p>
            <a:r>
              <a:rPr lang="en-US" altLang="zh-CN" sz="3600" b="1" dirty="0" smtClean="0">
                <a:solidFill>
                  <a:srgbClr val="FF0000"/>
                </a:solidFill>
              </a:rPr>
              <a:t>《</a:t>
            </a:r>
            <a:r>
              <a:rPr lang="zh-CN" altLang="en-US" sz="3600" b="1" dirty="0" smtClean="0">
                <a:solidFill>
                  <a:srgbClr val="FF0000"/>
                </a:solidFill>
              </a:rPr>
              <a:t>清明上河图</a:t>
            </a:r>
            <a:r>
              <a:rPr lang="en-US" altLang="zh-CN" sz="3600" b="1" dirty="0" smtClean="0">
                <a:solidFill>
                  <a:srgbClr val="FF0000"/>
                </a:solidFill>
              </a:rPr>
              <a:t>》</a:t>
            </a:r>
            <a:r>
              <a:rPr lang="zh-CN" altLang="en-US" sz="3600" b="1" dirty="0" smtClean="0">
                <a:solidFill>
                  <a:srgbClr val="FF0000"/>
                </a:solidFill>
              </a:rPr>
              <a:t>动图</a:t>
            </a:r>
            <a:endParaRPr lang="zh-CN" altLang="en-US" sz="3600" b="1" dirty="0">
              <a:solidFill>
                <a:srgbClr val="FF0000"/>
              </a:solidFill>
            </a:endParaRPr>
          </a:p>
        </p:txBody>
      </p:sp>
      <p:pic>
        <p:nvPicPr>
          <p:cNvPr id="7" name="排骨教主 - 清明上河图.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633245" y="663845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9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ttps://timgsa.baidu.com/timg?image&amp;quality=80&amp;size=b9999_10000&amp;sec=1489148763278&amp;di=e536dee8909c56f1a8caee368bfe3a32&amp;imgtype=0&amp;src=http%3A%2F%2Fwww.pep.com.cn%2Fczls%2Fjs%2Ftbjx%2Ftp%2F7x%2Fu2%2F201008%2FW020100825447741283628.jpg"/>
          <p:cNvPicPr>
            <a:picLocks noChangeAspect="1" noChangeArrowheads="1"/>
          </p:cNvPicPr>
          <p:nvPr/>
        </p:nvPicPr>
        <p:blipFill>
          <a:blip r:embed="rId1"/>
          <a:srcRect/>
          <a:stretch>
            <a:fillRect/>
          </a:stretch>
        </p:blipFill>
        <p:spPr bwMode="auto">
          <a:xfrm>
            <a:off x="5832475" y="2173666"/>
            <a:ext cx="5143536" cy="5027234"/>
          </a:xfrm>
          <a:prstGeom prst="rect">
            <a:avLst/>
          </a:prstGeom>
          <a:noFill/>
          <a:ln w="9525">
            <a:noFill/>
            <a:miter lim="800000"/>
            <a:headEnd/>
            <a:tailEnd/>
          </a:ln>
        </p:spPr>
      </p:pic>
      <p:pic>
        <p:nvPicPr>
          <p:cNvPr id="54" name="图片 53"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07950"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9" name="Text Box 11"/>
          <p:cNvSpPr txBox="1">
            <a:spLocks noChangeArrowheads="1"/>
          </p:cNvSpPr>
          <p:nvPr/>
        </p:nvSpPr>
        <p:spPr bwMode="auto">
          <a:xfrm>
            <a:off x="45997" y="3206551"/>
            <a:ext cx="4490904" cy="4081117"/>
          </a:xfrm>
          <a:prstGeom prst="rect">
            <a:avLst/>
          </a:prstGeom>
          <a:noFill/>
          <a:ln w="9525" algn="ctr">
            <a:noFill/>
            <a:miter lim="800000"/>
          </a:ln>
          <a:effectLst/>
        </p:spPr>
        <p:txBody>
          <a:bodyPr wrap="square">
            <a:spAutoFit/>
          </a:bodyPr>
          <a:lstStyle/>
          <a:p>
            <a:pPr marL="342900" indent="-342900" eaLnBrk="0" hangingPunct="0">
              <a:spcBef>
                <a:spcPct val="20000"/>
              </a:spcBef>
              <a:buClr>
                <a:srgbClr val="996633"/>
              </a:buClr>
              <a:buSzPct val="70000"/>
              <a:buFont typeface="Wingdings" panose="05000000000000000000" pitchFamily="2" charset="2"/>
              <a:buNone/>
            </a:pPr>
            <a:r>
              <a:rPr lang="zh-CN" altLang="en-US" sz="2800" b="1" dirty="0" smtClean="0">
                <a:latin typeface="Times New Roman" panose="02020603050405020304" pitchFamily="18" charset="0"/>
                <a:ea typeface="华文新魏" pitchFamily="2" charset="-122"/>
              </a:rPr>
              <a:t>    </a:t>
            </a:r>
            <a:r>
              <a:rPr lang="zh-CN" altLang="en-US" sz="3600" b="1" dirty="0" smtClean="0">
                <a:latin typeface="Times New Roman" panose="02020603050405020304" pitchFamily="18" charset="0"/>
                <a:ea typeface="华文新魏" pitchFamily="2" charset="-122"/>
              </a:rPr>
              <a:t>李复国选择在他的田地里种上水稻、棉花和茶叶。</a:t>
            </a:r>
            <a:endParaRPr lang="en-US" altLang="zh-CN" sz="3600" b="1" dirty="0" smtClean="0">
              <a:latin typeface="Times New Roman" panose="02020603050405020304" pitchFamily="18" charset="0"/>
              <a:ea typeface="华文新魏" pitchFamily="2" charset="-122"/>
            </a:endParaRPr>
          </a:p>
          <a:p>
            <a:pPr marL="342900" indent="-342900" eaLnBrk="0" hangingPunct="0">
              <a:spcBef>
                <a:spcPct val="20000"/>
              </a:spcBef>
              <a:buClr>
                <a:srgbClr val="996633"/>
              </a:buClr>
              <a:buSzPct val="70000"/>
              <a:buFont typeface="Wingdings" panose="05000000000000000000" pitchFamily="2" charset="2"/>
              <a:buNone/>
            </a:pPr>
            <a:r>
              <a:rPr lang="en-US" altLang="zh-CN" sz="3600" b="1" dirty="0" smtClean="0">
                <a:latin typeface="Times New Roman" panose="02020603050405020304" pitchFamily="18" charset="0"/>
                <a:ea typeface="华文新魏" pitchFamily="2" charset="-122"/>
              </a:rPr>
              <a:t>      </a:t>
            </a:r>
            <a:r>
              <a:rPr lang="zh-CN" altLang="en-US" sz="3600" b="1" dirty="0" smtClean="0">
                <a:latin typeface="Times New Roman" panose="02020603050405020304" pitchFamily="18" charset="0"/>
                <a:ea typeface="华文新魏" pitchFamily="2" charset="-122"/>
              </a:rPr>
              <a:t>在闲暇之余，李复国将当地一个庄园人民劳作的一幕临摹了下来。</a:t>
            </a:r>
            <a:endParaRPr lang="zh-CN" altLang="en-US" sz="3600" b="1" dirty="0">
              <a:latin typeface="Times New Roman" panose="02020603050405020304" pitchFamily="18" charset="0"/>
              <a:ea typeface="华文新魏" pitchFamily="2" charset="-122"/>
            </a:endParaRPr>
          </a:p>
        </p:txBody>
      </p:sp>
      <p:sp>
        <p:nvSpPr>
          <p:cNvPr id="20" name="Line 18"/>
          <p:cNvSpPr>
            <a:spLocks noChangeShapeType="1"/>
          </p:cNvSpPr>
          <p:nvPr/>
        </p:nvSpPr>
        <p:spPr bwMode="auto">
          <a:xfrm>
            <a:off x="441325" y="3292459"/>
            <a:ext cx="0" cy="3233738"/>
          </a:xfrm>
          <a:prstGeom prst="line">
            <a:avLst/>
          </a:prstGeom>
          <a:noFill/>
          <a:ln w="9525">
            <a:solidFill>
              <a:srgbClr val="6A3630"/>
            </a:solidFill>
            <a:round/>
          </a:ln>
        </p:spPr>
        <p:txBody>
          <a:bodyPr/>
          <a:lstStyle/>
          <a:p>
            <a:endParaRPr lang="zh-CN" altLang="en-US"/>
          </a:p>
        </p:txBody>
      </p:sp>
      <p:sp>
        <p:nvSpPr>
          <p:cNvPr id="21" name="Rectangle 19"/>
          <p:cNvSpPr>
            <a:spLocks noChangeArrowheads="1"/>
          </p:cNvSpPr>
          <p:nvPr/>
        </p:nvSpPr>
        <p:spPr bwMode="auto">
          <a:xfrm>
            <a:off x="179388" y="3278172"/>
            <a:ext cx="263525" cy="263525"/>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2"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3" name="Rectangle 15"/>
          <p:cNvSpPr>
            <a:spLocks noChangeArrowheads="1"/>
          </p:cNvSpPr>
          <p:nvPr/>
        </p:nvSpPr>
        <p:spPr bwMode="auto">
          <a:xfrm>
            <a:off x="1403319"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4" name="Rectangle 16"/>
          <p:cNvSpPr>
            <a:spLocks noChangeArrowheads="1"/>
          </p:cNvSpPr>
          <p:nvPr/>
        </p:nvSpPr>
        <p:spPr bwMode="auto">
          <a:xfrm>
            <a:off x="26031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农业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5"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6"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7"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29" name="图片 3" descr="345"/>
          <p:cNvPicPr>
            <a:picLocks noChangeAspect="1" noChangeArrowheads="1"/>
          </p:cNvPicPr>
          <p:nvPr/>
        </p:nvPicPr>
        <p:blipFill>
          <a:blip r:embed="rId3" cstate="print"/>
          <a:srcRect/>
          <a:stretch>
            <a:fillRect/>
          </a:stretch>
        </p:blipFill>
        <p:spPr bwMode="auto">
          <a:xfrm>
            <a:off x="2189137" y="1957376"/>
            <a:ext cx="642942" cy="944648"/>
          </a:xfrm>
          <a:prstGeom prst="rect">
            <a:avLst/>
          </a:prstGeom>
          <a:noFill/>
          <a:ln w="9525">
            <a:noFill/>
            <a:miter lim="800000"/>
            <a:headEnd/>
            <a:tailEnd/>
          </a:ln>
        </p:spPr>
      </p:pic>
      <p:sp>
        <p:nvSpPr>
          <p:cNvPr id="30" name="圆角矩形 29"/>
          <p:cNvSpPr/>
          <p:nvPr/>
        </p:nvSpPr>
        <p:spPr>
          <a:xfrm>
            <a:off x="3717884" y="712450"/>
            <a:ext cx="7858180" cy="2485787"/>
          </a:xfrm>
          <a:prstGeom prst="roundRect">
            <a:avLst/>
          </a:prstGeom>
          <a:solidFill>
            <a:schemeClr val="bg2">
              <a:lumMod val="90000"/>
            </a:schemeClr>
          </a:solidFill>
          <a:scene3d>
            <a:camera prst="orthographicFront"/>
            <a:lightRig rig="threePt" dir="t"/>
          </a:scene3d>
          <a:sp3d>
            <a:bevelT/>
          </a:sp3d>
        </p:spPr>
        <p:txBody>
          <a:bodyPr wrap="square">
            <a:spAutoFit/>
          </a:bodyPr>
          <a:lstStyle/>
          <a:p>
            <a:pPr>
              <a:spcBef>
                <a:spcPct val="0"/>
              </a:spcBef>
              <a:defRPr/>
            </a:pPr>
            <a:r>
              <a:rPr lang="zh-CN" altLang="en-US" sz="2800" dirty="0" smtClean="0">
                <a:latin typeface="华文新魏" pitchFamily="2" charset="-122"/>
                <a:ea typeface="华文新魏" pitchFamily="2" charset="-122"/>
                <a:cs typeface="华文新魏" pitchFamily="2" charset="-122"/>
              </a:rPr>
              <a:t>看图读史：</a:t>
            </a:r>
            <a:endParaRPr lang="en-US" altLang="zh-CN" sz="2800" dirty="0" smtClean="0">
              <a:latin typeface="华文新魏" pitchFamily="2" charset="-122"/>
              <a:ea typeface="华文新魏" pitchFamily="2" charset="-122"/>
              <a:cs typeface="华文新魏" pitchFamily="2" charset="-122"/>
            </a:endParaRPr>
          </a:p>
          <a:p>
            <a:pPr>
              <a:spcBef>
                <a:spcPct val="0"/>
              </a:spcBef>
              <a:defRPr/>
            </a:pPr>
            <a:r>
              <a:rPr lang="en-US" altLang="zh-CN" sz="2800" dirty="0" smtClean="0">
                <a:latin typeface="华文新魏" pitchFamily="2" charset="-122"/>
                <a:ea typeface="华文新魏" pitchFamily="2" charset="-122"/>
                <a:cs typeface="华文新魏" pitchFamily="2" charset="-122"/>
              </a:rPr>
              <a:t>1.</a:t>
            </a:r>
            <a:r>
              <a:rPr lang="zh-CN" altLang="en-US" sz="2800" dirty="0" smtClean="0">
                <a:latin typeface="华文新魏" pitchFamily="2" charset="-122"/>
                <a:ea typeface="华文新魏" pitchFamily="2" charset="-122"/>
                <a:cs typeface="华文新魏" pitchFamily="2" charset="-122"/>
              </a:rPr>
              <a:t>从上图正上方耕田环节开始顺时针观察此图，说说图中的人物在从事哪些劳动？</a:t>
            </a:r>
            <a:endParaRPr lang="en-US" altLang="zh-CN" sz="2800" dirty="0" smtClean="0">
              <a:latin typeface="华文新魏" pitchFamily="2" charset="-122"/>
              <a:ea typeface="华文新魏" pitchFamily="2" charset="-122"/>
              <a:cs typeface="华文新魏" pitchFamily="2" charset="-122"/>
            </a:endParaRPr>
          </a:p>
          <a:p>
            <a:pPr>
              <a:spcBef>
                <a:spcPct val="0"/>
              </a:spcBef>
              <a:defRPr/>
            </a:pPr>
            <a:r>
              <a:rPr lang="en-US" altLang="zh-CN" sz="2800" dirty="0" smtClean="0">
                <a:latin typeface="华文新魏" pitchFamily="2" charset="-122"/>
                <a:ea typeface="华文新魏" pitchFamily="2" charset="-122"/>
                <a:cs typeface="华文新魏" pitchFamily="2" charset="-122"/>
              </a:rPr>
              <a:t>2.</a:t>
            </a:r>
            <a:r>
              <a:rPr lang="zh-CN" altLang="en-US" sz="2800" dirty="0" smtClean="0">
                <a:latin typeface="华文新魏" pitchFamily="2" charset="-122"/>
                <a:ea typeface="华文新魏" pitchFamily="2" charset="-122"/>
                <a:cs typeface="华文新魏" pitchFamily="2" charset="-122"/>
              </a:rPr>
              <a:t>根据图画中插秧和收获同时进行的现象，说说宋朝江南水乡的水稻最少一年几熟？</a:t>
            </a:r>
            <a:endParaRPr lang="en-US" altLang="zh-CN" sz="2800" dirty="0">
              <a:latin typeface="华文新魏" pitchFamily="2" charset="-122"/>
              <a:ea typeface="华文新魏" pitchFamily="2" charset="-122"/>
              <a:cs typeface="华文新魏" pitchFamily="2" charset="-122"/>
            </a:endParaRPr>
          </a:p>
        </p:txBody>
      </p:sp>
      <p:sp>
        <p:nvSpPr>
          <p:cNvPr id="31" name="矩形 6"/>
          <p:cNvSpPr>
            <a:spLocks noChangeArrowheads="1"/>
          </p:cNvSpPr>
          <p:nvPr/>
        </p:nvSpPr>
        <p:spPr bwMode="auto">
          <a:xfrm>
            <a:off x="7761301" y="3457574"/>
            <a:ext cx="792163" cy="520686"/>
          </a:xfrm>
          <a:prstGeom prst="roundRect">
            <a:avLst/>
          </a:prstGeom>
          <a:solidFill>
            <a:srgbClr val="800000"/>
          </a:solidFill>
          <a:ln w="9525" algn="ctr">
            <a:noFill/>
            <a:round/>
          </a:ln>
        </p:spPr>
        <p:txBody>
          <a:bodyPr wrap="none"/>
          <a:lstStyle/>
          <a:p>
            <a:pPr>
              <a:spcBef>
                <a:spcPct val="0"/>
              </a:spcBef>
            </a:pPr>
            <a:r>
              <a:rPr lang="zh-CN" altLang="en-US" sz="2400" b="1" dirty="0">
                <a:solidFill>
                  <a:schemeClr val="bg1"/>
                </a:solidFill>
                <a:latin typeface="Times New Roman" panose="02020603050405020304" pitchFamily="18" charset="0"/>
                <a:ea typeface="华文新魏" pitchFamily="2" charset="-122"/>
              </a:rPr>
              <a:t>耕田</a:t>
            </a:r>
            <a:endParaRPr lang="zh-CN" altLang="en-US" sz="2400" b="1" dirty="0">
              <a:solidFill>
                <a:schemeClr val="bg1"/>
              </a:solidFill>
              <a:latin typeface="Times New Roman" panose="02020603050405020304" pitchFamily="18" charset="0"/>
              <a:ea typeface="华文新魏" pitchFamily="2" charset="-122"/>
            </a:endParaRPr>
          </a:p>
        </p:txBody>
      </p:sp>
      <p:sp>
        <p:nvSpPr>
          <p:cNvPr id="32" name="圆角矩形 31"/>
          <p:cNvSpPr>
            <a:spLocks noChangeArrowheads="1"/>
          </p:cNvSpPr>
          <p:nvPr/>
        </p:nvSpPr>
        <p:spPr bwMode="auto">
          <a:xfrm>
            <a:off x="9547251" y="4100516"/>
            <a:ext cx="792162" cy="520686"/>
          </a:xfrm>
          <a:prstGeom prst="roundRect">
            <a:avLst/>
          </a:prstGeom>
          <a:solidFill>
            <a:srgbClr val="800000"/>
          </a:solidFill>
          <a:ln w="9525" algn="ctr">
            <a:noFill/>
            <a:round/>
          </a:ln>
        </p:spPr>
        <p:txBody>
          <a:bodyPr wrap="none"/>
          <a:lstStyle/>
          <a:p>
            <a:pPr>
              <a:spcBef>
                <a:spcPct val="0"/>
              </a:spcBef>
            </a:pPr>
            <a:r>
              <a:rPr lang="zh-CN" altLang="en-US" sz="2400" b="1" dirty="0">
                <a:solidFill>
                  <a:schemeClr val="bg1"/>
                </a:solidFill>
                <a:latin typeface="Times New Roman" panose="02020603050405020304" pitchFamily="18" charset="0"/>
                <a:ea typeface="华文新魏" pitchFamily="2" charset="-122"/>
              </a:rPr>
              <a:t>灌溉</a:t>
            </a:r>
            <a:endParaRPr lang="zh-CN" altLang="en-US" sz="2400" b="1" dirty="0">
              <a:solidFill>
                <a:schemeClr val="bg1"/>
              </a:solidFill>
              <a:latin typeface="Times New Roman" panose="02020603050405020304" pitchFamily="18" charset="0"/>
              <a:ea typeface="华文新魏" pitchFamily="2" charset="-122"/>
            </a:endParaRPr>
          </a:p>
        </p:txBody>
      </p:sp>
      <p:sp>
        <p:nvSpPr>
          <p:cNvPr id="33" name="圆角矩形 32"/>
          <p:cNvSpPr>
            <a:spLocks noChangeArrowheads="1"/>
          </p:cNvSpPr>
          <p:nvPr/>
        </p:nvSpPr>
        <p:spPr bwMode="auto">
          <a:xfrm>
            <a:off x="9404375" y="5886466"/>
            <a:ext cx="790575" cy="520686"/>
          </a:xfrm>
          <a:prstGeom prst="roundRect">
            <a:avLst/>
          </a:prstGeom>
          <a:solidFill>
            <a:srgbClr val="800000"/>
          </a:solidFill>
          <a:ln w="9525" algn="ctr">
            <a:noFill/>
            <a:round/>
          </a:ln>
        </p:spPr>
        <p:txBody>
          <a:bodyPr wrap="none"/>
          <a:lstStyle/>
          <a:p>
            <a:pPr>
              <a:spcBef>
                <a:spcPct val="0"/>
              </a:spcBef>
            </a:pPr>
            <a:r>
              <a:rPr lang="zh-CN" altLang="en-US" sz="2400" b="1" dirty="0">
                <a:solidFill>
                  <a:schemeClr val="bg1"/>
                </a:solidFill>
                <a:latin typeface="Times New Roman" panose="02020603050405020304" pitchFamily="18" charset="0"/>
                <a:ea typeface="华文新魏" pitchFamily="2" charset="-122"/>
              </a:rPr>
              <a:t>插秧</a:t>
            </a:r>
            <a:endParaRPr lang="zh-CN" altLang="en-US" sz="2400" b="1" dirty="0">
              <a:solidFill>
                <a:schemeClr val="bg1"/>
              </a:solidFill>
              <a:latin typeface="Times New Roman" panose="02020603050405020304" pitchFamily="18" charset="0"/>
              <a:ea typeface="华文新魏" pitchFamily="2" charset="-122"/>
            </a:endParaRPr>
          </a:p>
        </p:txBody>
      </p:sp>
      <p:sp>
        <p:nvSpPr>
          <p:cNvPr id="34" name="圆角矩形 33"/>
          <p:cNvSpPr>
            <a:spLocks noChangeArrowheads="1"/>
          </p:cNvSpPr>
          <p:nvPr/>
        </p:nvSpPr>
        <p:spPr bwMode="auto">
          <a:xfrm>
            <a:off x="6761169" y="5886466"/>
            <a:ext cx="792162" cy="520686"/>
          </a:xfrm>
          <a:prstGeom prst="roundRect">
            <a:avLst/>
          </a:prstGeom>
          <a:solidFill>
            <a:srgbClr val="800000"/>
          </a:solidFill>
          <a:ln w="9525" algn="ctr">
            <a:noFill/>
            <a:round/>
          </a:ln>
        </p:spPr>
        <p:txBody>
          <a:bodyPr wrap="none"/>
          <a:lstStyle/>
          <a:p>
            <a:pPr>
              <a:spcBef>
                <a:spcPct val="0"/>
              </a:spcBef>
            </a:pPr>
            <a:r>
              <a:rPr lang="zh-CN" altLang="en-US" sz="2400" b="1" dirty="0">
                <a:solidFill>
                  <a:schemeClr val="bg1"/>
                </a:solidFill>
                <a:latin typeface="Times New Roman" panose="02020603050405020304" pitchFamily="18" charset="0"/>
                <a:ea typeface="华文新魏" pitchFamily="2" charset="-122"/>
              </a:rPr>
              <a:t>收获</a:t>
            </a:r>
            <a:endParaRPr lang="zh-CN" altLang="en-US" sz="2400" b="1" dirty="0">
              <a:solidFill>
                <a:schemeClr val="bg1"/>
              </a:solidFill>
              <a:latin typeface="Times New Roman" panose="02020603050405020304" pitchFamily="18" charset="0"/>
              <a:ea typeface="华文新魏" pitchFamily="2" charset="-122"/>
            </a:endParaRPr>
          </a:p>
        </p:txBody>
      </p:sp>
      <p:sp>
        <p:nvSpPr>
          <p:cNvPr id="35" name="圆角矩形 34"/>
          <p:cNvSpPr>
            <a:spLocks noChangeArrowheads="1"/>
          </p:cNvSpPr>
          <p:nvPr/>
        </p:nvSpPr>
        <p:spPr bwMode="auto">
          <a:xfrm>
            <a:off x="5864262" y="4008458"/>
            <a:ext cx="792162" cy="520686"/>
          </a:xfrm>
          <a:prstGeom prst="roundRect">
            <a:avLst/>
          </a:prstGeom>
          <a:solidFill>
            <a:srgbClr val="800000"/>
          </a:solidFill>
          <a:ln w="9525" algn="ctr">
            <a:noFill/>
            <a:round/>
          </a:ln>
        </p:spPr>
        <p:txBody>
          <a:bodyPr wrap="none"/>
          <a:lstStyle/>
          <a:p>
            <a:pPr>
              <a:spcBef>
                <a:spcPct val="0"/>
              </a:spcBef>
            </a:pPr>
            <a:r>
              <a:rPr lang="zh-CN" altLang="en-US" sz="2400" b="1" dirty="0">
                <a:solidFill>
                  <a:schemeClr val="bg1"/>
                </a:solidFill>
                <a:latin typeface="Times New Roman" panose="02020603050405020304" pitchFamily="18" charset="0"/>
                <a:ea typeface="华文新魏" pitchFamily="2" charset="-122"/>
              </a:rPr>
              <a:t>舂米</a:t>
            </a:r>
            <a:endParaRPr lang="zh-CN" altLang="en-US" sz="2400" b="1" dirty="0">
              <a:solidFill>
                <a:schemeClr val="bg1"/>
              </a:solidFill>
              <a:latin typeface="Times New Roman" panose="02020603050405020304" pitchFamily="18" charset="0"/>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1" animBg="1"/>
      <p:bldP spid="32" grpId="0" animBg="1" autoUpdateAnimBg="0"/>
      <p:bldP spid="33" grpId="0" animBg="1" autoUpdateAnimBg="0"/>
      <p:bldP spid="34" grpId="0" animBg="1" autoUpdateAnimBg="0"/>
      <p:bldP spid="35"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1224" y="173543"/>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8" name="Text Box 11"/>
          <p:cNvSpPr txBox="1">
            <a:spLocks noChangeArrowheads="1"/>
          </p:cNvSpPr>
          <p:nvPr/>
        </p:nvSpPr>
        <p:spPr bwMode="auto">
          <a:xfrm>
            <a:off x="107950" y="3041989"/>
            <a:ext cx="5427578" cy="3637919"/>
          </a:xfrm>
          <a:prstGeom prst="rect">
            <a:avLst/>
          </a:prstGeom>
          <a:noFill/>
          <a:ln w="9525" algn="ctr">
            <a:noFill/>
            <a:miter lim="800000"/>
          </a:ln>
          <a:effectLst/>
        </p:spPr>
        <p:txBody>
          <a:bodyPr wrap="square">
            <a:spAutoFit/>
          </a:bodyPr>
          <a:lstStyle/>
          <a:p>
            <a:pPr marL="342900" indent="-342900" eaLnBrk="0">
              <a:spcBef>
                <a:spcPct val="20000"/>
              </a:spcBef>
              <a:buClr>
                <a:srgbClr val="996633"/>
              </a:buClr>
              <a:buSzPct val="70000"/>
              <a:buFont typeface="Wingdings" panose="05000000000000000000" pitchFamily="2" charset="2"/>
              <a:buNone/>
            </a:pPr>
            <a:r>
              <a:rPr lang="zh-CN" altLang="en-US" sz="2800" b="1" dirty="0" smtClean="0">
                <a:latin typeface="Times New Roman" panose="02020603050405020304" pitchFamily="18" charset="0"/>
                <a:ea typeface="华文新魏" pitchFamily="2" charset="-122"/>
              </a:rPr>
              <a:t>    </a:t>
            </a:r>
            <a:r>
              <a:rPr lang="zh-CN" altLang="en-US" sz="3200" b="1" dirty="0" smtClean="0">
                <a:latin typeface="Times New Roman" panose="02020603050405020304" pitchFamily="18" charset="0"/>
                <a:ea typeface="华文新魏" pitchFamily="2" charset="-122"/>
              </a:rPr>
              <a:t>李复国吃上了自己种的稻米，并且把多的粮食和棉花、茶叶卖出去了，收获了一笔钱。</a:t>
            </a:r>
            <a:endParaRPr lang="en-US" altLang="zh-CN" sz="3200" b="1" dirty="0" smtClean="0">
              <a:latin typeface="Times New Roman" panose="02020603050405020304" pitchFamily="18" charset="0"/>
              <a:ea typeface="华文新魏" pitchFamily="2" charset="-122"/>
            </a:endParaRPr>
          </a:p>
          <a:p>
            <a:pPr marL="342900" indent="-342900" eaLnBrk="0">
              <a:spcBef>
                <a:spcPct val="20000"/>
              </a:spcBef>
              <a:buClr>
                <a:srgbClr val="996633"/>
              </a:buClr>
              <a:buSzPct val="70000"/>
              <a:buFont typeface="Wingdings" panose="05000000000000000000" pitchFamily="2" charset="2"/>
              <a:buNone/>
            </a:pPr>
            <a:r>
              <a:rPr lang="en-US" altLang="zh-CN" sz="3200" b="1" dirty="0">
                <a:solidFill>
                  <a:schemeClr val="tx2">
                    <a:lumMod val="60000"/>
                    <a:lumOff val="40000"/>
                  </a:schemeClr>
                </a:solidFill>
                <a:latin typeface="Times New Roman" panose="02020603050405020304" pitchFamily="18" charset="0"/>
                <a:ea typeface="华文新魏" pitchFamily="2" charset="-122"/>
              </a:rPr>
              <a:t> </a:t>
            </a:r>
            <a:r>
              <a:rPr lang="en-US" altLang="zh-CN" sz="3200" b="1" dirty="0" smtClean="0">
                <a:solidFill>
                  <a:schemeClr val="tx2">
                    <a:lumMod val="60000"/>
                    <a:lumOff val="40000"/>
                  </a:schemeClr>
                </a:solidFill>
                <a:latin typeface="Times New Roman" panose="02020603050405020304" pitchFamily="18" charset="0"/>
                <a:ea typeface="华文新魏" pitchFamily="2" charset="-122"/>
              </a:rPr>
              <a:t>   </a:t>
            </a:r>
            <a:r>
              <a:rPr lang="zh-CN" altLang="en-US" sz="3200" b="1" dirty="0" smtClean="0">
                <a:solidFill>
                  <a:schemeClr val="tx2">
                    <a:lumMod val="60000"/>
                    <a:lumOff val="40000"/>
                  </a:schemeClr>
                </a:solidFill>
                <a:latin typeface="Times New Roman" panose="02020603050405020304" pitchFamily="18" charset="0"/>
                <a:ea typeface="华文新魏" pitchFamily="2" charset="-122"/>
              </a:rPr>
              <a:t>困惑</a:t>
            </a:r>
            <a:r>
              <a:rPr lang="en-US" altLang="zh-CN" sz="3200" b="1" dirty="0" smtClean="0">
                <a:solidFill>
                  <a:schemeClr val="tx2">
                    <a:lumMod val="60000"/>
                    <a:lumOff val="40000"/>
                  </a:schemeClr>
                </a:solidFill>
                <a:latin typeface="Times New Roman" panose="02020603050405020304" pitchFamily="18" charset="0"/>
                <a:ea typeface="华文新魏" pitchFamily="2" charset="-122"/>
              </a:rPr>
              <a:t>2</a:t>
            </a:r>
            <a:r>
              <a:rPr lang="zh-CN" altLang="en-US" sz="3200" b="1" dirty="0" smtClean="0">
                <a:solidFill>
                  <a:schemeClr val="tx2">
                    <a:lumMod val="60000"/>
                    <a:lumOff val="40000"/>
                  </a:schemeClr>
                </a:solidFill>
                <a:latin typeface="Times New Roman" panose="02020603050405020304" pitchFamily="18" charset="0"/>
                <a:ea typeface="华文新魏" pitchFamily="2" charset="-122"/>
              </a:rPr>
              <a:t>：他想要利用这笔钱来经营一项手工业。请你帮他建议？并结合</a:t>
            </a:r>
            <a:r>
              <a:rPr lang="en-US" altLang="zh-CN" sz="3200" b="1" dirty="0" smtClean="0">
                <a:solidFill>
                  <a:schemeClr val="tx2">
                    <a:lumMod val="60000"/>
                    <a:lumOff val="40000"/>
                  </a:schemeClr>
                </a:solidFill>
                <a:latin typeface="Times New Roman" panose="02020603050405020304" pitchFamily="18" charset="0"/>
                <a:ea typeface="华文新魏" pitchFamily="2" charset="-122"/>
              </a:rPr>
              <a:t>P42-43</a:t>
            </a:r>
            <a:r>
              <a:rPr lang="zh-CN" altLang="en-US" sz="3200" b="1" dirty="0" smtClean="0">
                <a:solidFill>
                  <a:schemeClr val="tx2">
                    <a:lumMod val="60000"/>
                    <a:lumOff val="40000"/>
                  </a:schemeClr>
                </a:solidFill>
                <a:latin typeface="Times New Roman" panose="02020603050405020304" pitchFamily="18" charset="0"/>
                <a:ea typeface="华文新魏" pitchFamily="2" charset="-122"/>
              </a:rPr>
              <a:t>页概括出手工业发展表现。</a:t>
            </a:r>
            <a:endParaRPr lang="zh-CN" altLang="en-US" sz="3200" b="1" dirty="0">
              <a:solidFill>
                <a:schemeClr val="tx2">
                  <a:lumMod val="60000"/>
                  <a:lumOff val="40000"/>
                </a:schemeClr>
              </a:solidFill>
              <a:latin typeface="Times New Roman" panose="02020603050405020304" pitchFamily="18" charset="0"/>
              <a:ea typeface="华文新魏" pitchFamily="2" charset="-122"/>
            </a:endParaRPr>
          </a:p>
        </p:txBody>
      </p:sp>
      <p:sp>
        <p:nvSpPr>
          <p:cNvPr id="19" name="Line 18"/>
          <p:cNvSpPr>
            <a:spLocks noChangeShapeType="1"/>
          </p:cNvSpPr>
          <p:nvPr/>
        </p:nvSpPr>
        <p:spPr bwMode="auto">
          <a:xfrm>
            <a:off x="441325" y="3292458"/>
            <a:ext cx="1588" cy="3951329"/>
          </a:xfrm>
          <a:prstGeom prst="line">
            <a:avLst/>
          </a:prstGeom>
          <a:noFill/>
          <a:ln w="9525">
            <a:solidFill>
              <a:srgbClr val="6A3630"/>
            </a:solidFill>
            <a:round/>
          </a:ln>
        </p:spPr>
        <p:txBody>
          <a:bodyPr/>
          <a:lstStyle/>
          <a:p>
            <a:endParaRPr lang="zh-CN" altLang="en-US"/>
          </a:p>
        </p:txBody>
      </p:sp>
      <p:sp>
        <p:nvSpPr>
          <p:cNvPr id="20" name="Rectangle 19"/>
          <p:cNvSpPr>
            <a:spLocks noChangeArrowheads="1"/>
          </p:cNvSpPr>
          <p:nvPr/>
        </p:nvSpPr>
        <p:spPr bwMode="auto">
          <a:xfrm>
            <a:off x="179388" y="3243260"/>
            <a:ext cx="244475" cy="29843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1"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2" name="Rectangle 15"/>
          <p:cNvSpPr>
            <a:spLocks noChangeArrowheads="1"/>
          </p:cNvSpPr>
          <p:nvPr/>
        </p:nvSpPr>
        <p:spPr bwMode="auto">
          <a:xfrm>
            <a:off x="1658910"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3" name="Rectangle 16"/>
          <p:cNvSpPr>
            <a:spLocks noChangeArrowheads="1"/>
          </p:cNvSpPr>
          <p:nvPr/>
        </p:nvSpPr>
        <p:spPr bwMode="auto">
          <a:xfrm>
            <a:off x="39367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手工业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4"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5"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6"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27" name="图片 3" descr="345"/>
          <p:cNvPicPr>
            <a:picLocks noChangeAspect="1" noChangeArrowheads="1"/>
          </p:cNvPicPr>
          <p:nvPr/>
        </p:nvPicPr>
        <p:blipFill>
          <a:blip r:embed="rId2" cstate="print"/>
          <a:srcRect/>
          <a:stretch>
            <a:fillRect/>
          </a:stretch>
        </p:blipFill>
        <p:spPr bwMode="auto">
          <a:xfrm>
            <a:off x="2189137" y="1957376"/>
            <a:ext cx="642942" cy="944648"/>
          </a:xfrm>
          <a:prstGeom prst="rect">
            <a:avLst/>
          </a:prstGeom>
          <a:noFill/>
          <a:ln w="9525">
            <a:noFill/>
            <a:miter lim="800000"/>
            <a:headEnd/>
            <a:tailEnd/>
          </a:ln>
        </p:spPr>
      </p:pic>
      <p:pic>
        <p:nvPicPr>
          <p:cNvPr id="29" name="图片 28" descr="mwkppsu20lo.jpg"/>
          <p:cNvPicPr>
            <a:picLocks noChangeAspect="1"/>
          </p:cNvPicPr>
          <p:nvPr/>
        </p:nvPicPr>
        <p:blipFill>
          <a:blip r:embed="rId3"/>
          <a:srcRect b="19263"/>
          <a:stretch>
            <a:fillRect/>
          </a:stretch>
        </p:blipFill>
        <p:spPr>
          <a:xfrm>
            <a:off x="6332541" y="3243260"/>
            <a:ext cx="3316204" cy="1928826"/>
          </a:xfrm>
          <a:prstGeom prst="rect">
            <a:avLst/>
          </a:prstGeom>
          <a:ln>
            <a:noFill/>
          </a:ln>
          <a:effectLst>
            <a:outerShdw blurRad="292100" dist="139700" dir="2700000" algn="tl" rotWithShape="0">
              <a:srgbClr val="333333">
                <a:alpha val="65000"/>
              </a:srgbClr>
            </a:outerShdw>
          </a:effectLst>
        </p:spPr>
      </p:pic>
      <p:pic>
        <p:nvPicPr>
          <p:cNvPr id="31" name="图片 30" descr="1.jpg"/>
          <p:cNvPicPr>
            <a:picLocks noChangeAspect="1"/>
          </p:cNvPicPr>
          <p:nvPr/>
        </p:nvPicPr>
        <p:blipFill>
          <a:blip r:embed="rId4"/>
          <a:stretch>
            <a:fillRect/>
          </a:stretch>
        </p:blipFill>
        <p:spPr>
          <a:xfrm>
            <a:off x="6332541" y="1171558"/>
            <a:ext cx="3283672" cy="1990726"/>
          </a:xfrm>
          <a:prstGeom prst="rect">
            <a:avLst/>
          </a:prstGeom>
          <a:ln>
            <a:noFill/>
          </a:ln>
          <a:effectLst>
            <a:outerShdw blurRad="292100" dist="139700" dir="2700000" algn="tl" rotWithShape="0">
              <a:srgbClr val="333333">
                <a:alpha val="65000"/>
              </a:srgbClr>
            </a:outerShdw>
          </a:effectLst>
        </p:spPr>
      </p:pic>
      <p:sp>
        <p:nvSpPr>
          <p:cNvPr id="32" name="TextBox 31"/>
          <p:cNvSpPr txBox="1"/>
          <p:nvPr/>
        </p:nvSpPr>
        <p:spPr>
          <a:xfrm>
            <a:off x="6366374" y="5544666"/>
            <a:ext cx="1569660"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纺织业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sp>
        <p:nvSpPr>
          <p:cNvPr id="33" name="TextBox 32"/>
          <p:cNvSpPr txBox="1"/>
          <p:nvPr/>
        </p:nvSpPr>
        <p:spPr>
          <a:xfrm>
            <a:off x="8079085" y="5544665"/>
            <a:ext cx="1569660"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制瓷业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sp>
        <p:nvSpPr>
          <p:cNvPr id="34" name="TextBox 33"/>
          <p:cNvSpPr txBox="1"/>
          <p:nvPr/>
        </p:nvSpPr>
        <p:spPr>
          <a:xfrm>
            <a:off x="9926974" y="5539917"/>
            <a:ext cx="1569660"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造船业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69536" y="60088"/>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9" name="Rectangle 2"/>
          <p:cNvSpPr txBox="1">
            <a:spLocks noChangeArrowheads="1"/>
          </p:cNvSpPr>
          <p:nvPr/>
        </p:nvSpPr>
        <p:spPr>
          <a:xfrm>
            <a:off x="295749" y="5110206"/>
            <a:ext cx="5329237" cy="428628"/>
          </a:xfrm>
          <a:prstGeom prst="rect">
            <a:avLst/>
          </a:prstGeom>
          <a:noFill/>
        </p:spPr>
        <p:txBody>
          <a:bodyPr/>
          <a:lstStyle/>
          <a:p>
            <a:pPr algn="ctr">
              <a:spcBef>
                <a:spcPct val="0"/>
              </a:spcBef>
              <a:defRPr/>
            </a:pPr>
            <a:r>
              <a:rPr lang="en-US" altLang="zh-CN" sz="2800" b="1" kern="0" dirty="0">
                <a:latin typeface="华文新魏" pitchFamily="2" charset="-122"/>
                <a:ea typeface="华文新魏" pitchFamily="2" charset="-122"/>
                <a:cs typeface="+mj-cs"/>
              </a:rPr>
              <a:t>“</a:t>
            </a:r>
            <a:r>
              <a:rPr lang="zh-CN" altLang="en-US" sz="2800" b="1" kern="0" dirty="0">
                <a:latin typeface="华文新魏" pitchFamily="2" charset="-122"/>
                <a:ea typeface="华文新魏" pitchFamily="2" charset="-122"/>
                <a:cs typeface="+mj-cs"/>
              </a:rPr>
              <a:t>号为冠天下”的蜀地丝织品</a:t>
            </a:r>
            <a:endParaRPr lang="zh-CN" altLang="en-US" sz="2800" b="1" kern="0" dirty="0">
              <a:latin typeface="华文新魏" pitchFamily="2" charset="-122"/>
              <a:ea typeface="华文新魏" pitchFamily="2" charset="-122"/>
              <a:cs typeface="+mj-cs"/>
            </a:endParaRPr>
          </a:p>
        </p:txBody>
      </p:sp>
      <p:pic>
        <p:nvPicPr>
          <p:cNvPr id="20" name="Picture 3" descr="200582385945191[1]"/>
          <p:cNvPicPr>
            <a:picLocks noChangeAspect="1" noChangeArrowheads="1"/>
          </p:cNvPicPr>
          <p:nvPr/>
        </p:nvPicPr>
        <p:blipFill>
          <a:blip r:embed="rId2"/>
          <a:srcRect/>
          <a:stretch>
            <a:fillRect/>
          </a:stretch>
        </p:blipFill>
        <p:spPr bwMode="auto">
          <a:xfrm>
            <a:off x="617345" y="1712268"/>
            <a:ext cx="2168893" cy="3340096"/>
          </a:xfrm>
          <a:prstGeom prst="rect">
            <a:avLst/>
          </a:prstGeom>
          <a:ln>
            <a:noFill/>
          </a:ln>
          <a:effectLst>
            <a:outerShdw blurRad="292100" dist="139700" dir="2700000" algn="tl" rotWithShape="0">
              <a:srgbClr val="333333">
                <a:alpha val="65000"/>
              </a:srgbClr>
            </a:outerShdw>
          </a:effectLst>
        </p:spPr>
      </p:pic>
      <p:pic>
        <p:nvPicPr>
          <p:cNvPr id="21" name="Picture 4" descr="200582385945502[1]"/>
          <p:cNvPicPr>
            <a:picLocks noChangeAspect="1" noChangeArrowheads="1"/>
          </p:cNvPicPr>
          <p:nvPr/>
        </p:nvPicPr>
        <p:blipFill>
          <a:blip r:embed="rId3"/>
          <a:srcRect/>
          <a:stretch>
            <a:fillRect/>
          </a:stretch>
        </p:blipFill>
        <p:spPr bwMode="auto">
          <a:xfrm>
            <a:off x="2786238" y="1728204"/>
            <a:ext cx="2182810" cy="3361527"/>
          </a:xfrm>
          <a:prstGeom prst="rect">
            <a:avLst/>
          </a:prstGeom>
          <a:ln>
            <a:noFill/>
          </a:ln>
          <a:effectLst>
            <a:outerShdw blurRad="292100" dist="139700" dir="2700000" algn="tl" rotWithShape="0">
              <a:srgbClr val="333333">
                <a:alpha val="65000"/>
              </a:srgbClr>
            </a:outerShdw>
          </a:effectLst>
        </p:spPr>
      </p:pic>
      <p:pic>
        <p:nvPicPr>
          <p:cNvPr id="22" name="Picture 5" descr="南宋棉毯"/>
          <p:cNvPicPr>
            <a:picLocks noChangeAspect="1" noChangeArrowheads="1"/>
          </p:cNvPicPr>
          <p:nvPr/>
        </p:nvPicPr>
        <p:blipFill>
          <a:blip r:embed="rId4"/>
          <a:srcRect l="6683" r="6438" b="14479"/>
          <a:stretch>
            <a:fillRect/>
          </a:stretch>
        </p:blipFill>
        <p:spPr bwMode="auto">
          <a:xfrm>
            <a:off x="6923110" y="2444242"/>
            <a:ext cx="2571768" cy="1969839"/>
          </a:xfrm>
          <a:prstGeom prst="rect">
            <a:avLst/>
          </a:prstGeom>
          <a:noFill/>
          <a:ln w="9525">
            <a:noFill/>
            <a:miter lim="800000"/>
            <a:headEnd/>
            <a:tailEnd/>
          </a:ln>
        </p:spPr>
      </p:pic>
      <p:sp>
        <p:nvSpPr>
          <p:cNvPr id="23" name="Text Box 6"/>
          <p:cNvSpPr txBox="1">
            <a:spLocks noChangeArrowheads="1"/>
          </p:cNvSpPr>
          <p:nvPr/>
        </p:nvSpPr>
        <p:spPr bwMode="auto">
          <a:xfrm>
            <a:off x="7390785" y="4394259"/>
            <a:ext cx="2771775" cy="523220"/>
          </a:xfrm>
          <a:prstGeom prst="rect">
            <a:avLst/>
          </a:prstGeom>
          <a:noFill/>
          <a:ln w="9525">
            <a:noFill/>
            <a:miter lim="800000"/>
          </a:ln>
        </p:spPr>
        <p:txBody>
          <a:bodyPr>
            <a:spAutoFit/>
          </a:bodyPr>
          <a:lstStyle/>
          <a:p>
            <a:pPr eaLnBrk="0" hangingPunct="0"/>
            <a:r>
              <a:rPr lang="zh-CN" altLang="en-US" sz="2800" b="1" dirty="0">
                <a:latin typeface="华文新魏" pitchFamily="2" charset="-122"/>
                <a:ea typeface="华文新魏" pitchFamily="2" charset="-122"/>
              </a:rPr>
              <a:t>南宋棉毯</a:t>
            </a:r>
            <a:endParaRPr lang="zh-CN" altLang="en-US" sz="2800" b="1" dirty="0">
              <a:latin typeface="华文新魏" pitchFamily="2" charset="-122"/>
              <a:ea typeface="华文新魏" pitchFamily="2" charset="-122"/>
            </a:endParaRPr>
          </a:p>
        </p:txBody>
      </p:sp>
      <p:sp>
        <p:nvSpPr>
          <p:cNvPr id="25" name="TextBox 24"/>
          <p:cNvSpPr txBox="1"/>
          <p:nvPr/>
        </p:nvSpPr>
        <p:spPr>
          <a:xfrm>
            <a:off x="295749" y="5630102"/>
            <a:ext cx="11231744" cy="1569660"/>
          </a:xfrm>
          <a:prstGeom prst="rect">
            <a:avLst/>
          </a:prstGeom>
          <a:noFill/>
        </p:spPr>
        <p:txBody>
          <a:bodyPr wrap="square">
            <a:spAutoFit/>
          </a:bodyPr>
          <a:lstStyle/>
          <a:p>
            <a:pPr>
              <a:spcBef>
                <a:spcPct val="0"/>
              </a:spcBef>
              <a:defRPr/>
            </a:pPr>
            <a:r>
              <a:rPr lang="zh-CN" altLang="en-US" sz="3200" b="1" dirty="0" smtClean="0">
                <a:latin typeface="Times New Roman" panose="02020603050405020304" pitchFamily="18" charset="0"/>
                <a:ea typeface="华文新魏" pitchFamily="2" charset="-122"/>
              </a:rPr>
              <a:t>南方丝织业胜过北方。四川、江浙地区的丝织生产发达。南宋后期，棉织业兴起，海南岛已有比较先进的棉纺织工具，棉纺织品种类较多。</a:t>
            </a:r>
            <a:endParaRPr lang="zh-CN" altLang="en-US" sz="3200" b="1" dirty="0">
              <a:latin typeface="Times New Roman" panose="02020603050405020304" pitchFamily="18" charset="0"/>
              <a:ea typeface="华文新魏" pitchFamily="2" charset="-122"/>
            </a:endParaRPr>
          </a:p>
        </p:txBody>
      </p:sp>
      <p:pic>
        <p:nvPicPr>
          <p:cNvPr id="27" name="图片 26" descr="Redocn_2010042915214815.jpg"/>
          <p:cNvPicPr>
            <a:picLocks noChangeAspect="1"/>
          </p:cNvPicPr>
          <p:nvPr/>
        </p:nvPicPr>
        <p:blipFill>
          <a:blip r:embed="rId5">
            <a:clrChange>
              <a:clrFrom>
                <a:srgbClr val="FFFFFF"/>
              </a:clrFrom>
              <a:clrTo>
                <a:srgbClr val="FFFFFF">
                  <a:alpha val="0"/>
                </a:srgbClr>
              </a:clrTo>
            </a:clrChange>
          </a:blip>
          <a:srcRect l="11664" t="29421" r="9611" b="31707"/>
          <a:stretch>
            <a:fillRect/>
          </a:stretch>
        </p:blipFill>
        <p:spPr>
          <a:xfrm>
            <a:off x="1" y="742931"/>
            <a:ext cx="3877642" cy="895268"/>
          </a:xfrm>
          <a:prstGeom prst="rect">
            <a:avLst/>
          </a:prstGeom>
        </p:spPr>
      </p:pic>
      <p:sp>
        <p:nvSpPr>
          <p:cNvPr id="29" name="矩形 28"/>
          <p:cNvSpPr/>
          <p:nvPr/>
        </p:nvSpPr>
        <p:spPr>
          <a:xfrm>
            <a:off x="-96879" y="742930"/>
            <a:ext cx="3841692" cy="646331"/>
          </a:xfrm>
          <a:prstGeom prst="rect">
            <a:avLst/>
          </a:prstGeom>
        </p:spPr>
        <p:txBody>
          <a:bodyPr wrap="square">
            <a:spAutoFit/>
          </a:bodyPr>
          <a:lstStyle/>
          <a:p>
            <a:r>
              <a:rPr lang="zh-CN" altLang="en-US" sz="3600" b="1" dirty="0" smtClean="0">
                <a:solidFill>
                  <a:schemeClr val="bg1"/>
                </a:solidFill>
                <a:latin typeface="华文新魏" pitchFamily="2" charset="-122"/>
                <a:ea typeface="华文新魏" pitchFamily="2" charset="-122"/>
              </a:rPr>
              <a:t>手工业发展表现</a:t>
            </a:r>
            <a:endParaRPr lang="zh-CN" altLang="en-US" sz="3600" b="1" dirty="0">
              <a:solidFill>
                <a:schemeClr val="bg1"/>
              </a:solidFill>
              <a:latin typeface="华文新魏" pitchFamily="2" charset="-122"/>
              <a:ea typeface="华文新魏" pitchFamily="2" charset="-122"/>
            </a:endParaRPr>
          </a:p>
        </p:txBody>
      </p:sp>
      <p:sp>
        <p:nvSpPr>
          <p:cNvPr id="30" name="TextBox 29"/>
          <p:cNvSpPr txBox="1"/>
          <p:nvPr/>
        </p:nvSpPr>
        <p:spPr>
          <a:xfrm>
            <a:off x="4248869" y="814368"/>
            <a:ext cx="2031325"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a:t>
            </a:r>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纺织业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19439" y="138388"/>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30" name="图片 29"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0" y="742931"/>
            <a:ext cx="3799272" cy="877174"/>
          </a:xfrm>
          <a:prstGeom prst="rect">
            <a:avLst/>
          </a:prstGeom>
        </p:spPr>
      </p:pic>
      <p:sp>
        <p:nvSpPr>
          <p:cNvPr id="31" name="矩形 30"/>
          <p:cNvSpPr/>
          <p:nvPr/>
        </p:nvSpPr>
        <p:spPr>
          <a:xfrm>
            <a:off x="-96879" y="742930"/>
            <a:ext cx="3416320" cy="646331"/>
          </a:xfrm>
          <a:prstGeom prst="rect">
            <a:avLst/>
          </a:prstGeom>
        </p:spPr>
        <p:txBody>
          <a:bodyPr wrap="none">
            <a:spAutoFit/>
          </a:bodyPr>
          <a:lstStyle/>
          <a:p>
            <a:r>
              <a:rPr lang="zh-CN" altLang="en-US" sz="3600" b="1" dirty="0" smtClean="0">
                <a:solidFill>
                  <a:schemeClr val="bg1"/>
                </a:solidFill>
                <a:latin typeface="华文新魏" pitchFamily="2" charset="-122"/>
                <a:ea typeface="华文新魏" pitchFamily="2" charset="-122"/>
              </a:rPr>
              <a:t>手工业发展表现</a:t>
            </a:r>
            <a:endParaRPr lang="zh-CN" altLang="en-US" sz="3600" b="1" dirty="0">
              <a:solidFill>
                <a:schemeClr val="bg1"/>
              </a:solidFill>
              <a:latin typeface="华文新魏" pitchFamily="2" charset="-122"/>
              <a:ea typeface="华文新魏" pitchFamily="2" charset="-122"/>
            </a:endParaRPr>
          </a:p>
        </p:txBody>
      </p:sp>
      <p:sp>
        <p:nvSpPr>
          <p:cNvPr id="32" name="TextBox 31"/>
          <p:cNvSpPr txBox="1"/>
          <p:nvPr/>
        </p:nvSpPr>
        <p:spPr>
          <a:xfrm>
            <a:off x="3799272" y="788029"/>
            <a:ext cx="2031325"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a:t>
            </a:r>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制瓷业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pic>
        <p:nvPicPr>
          <p:cNvPr id="34" name="Picture 2"/>
          <p:cNvPicPr>
            <a:picLocks noChangeAspect="1" noChangeArrowheads="1"/>
          </p:cNvPicPr>
          <p:nvPr/>
        </p:nvPicPr>
        <p:blipFill>
          <a:blip r:embed="rId3" cstate="print"/>
          <a:srcRect l="6046" t="3934" r="5522" b="27222"/>
          <a:stretch>
            <a:fillRect/>
          </a:stretch>
        </p:blipFill>
        <p:spPr bwMode="auto">
          <a:xfrm>
            <a:off x="119439" y="1600186"/>
            <a:ext cx="5212970" cy="5410190"/>
          </a:xfrm>
          <a:prstGeom prst="rect">
            <a:avLst/>
          </a:prstGeom>
          <a:ln>
            <a:noFill/>
          </a:ln>
          <a:effectLst>
            <a:outerShdw blurRad="292100" dist="139700" dir="2700000" algn="tl" rotWithShape="0">
              <a:srgbClr val="333333">
                <a:alpha val="65000"/>
              </a:srgbClr>
            </a:outerShdw>
          </a:effectLst>
        </p:spPr>
      </p:pic>
      <p:sp>
        <p:nvSpPr>
          <p:cNvPr id="35" name="椭圆 4"/>
          <p:cNvSpPr>
            <a:spLocks noChangeArrowheads="1"/>
          </p:cNvSpPr>
          <p:nvPr/>
        </p:nvSpPr>
        <p:spPr bwMode="auto">
          <a:xfrm>
            <a:off x="2619768" y="2171690"/>
            <a:ext cx="1008062" cy="649288"/>
          </a:xfrm>
          <a:prstGeom prst="ellipse">
            <a:avLst/>
          </a:prstGeom>
          <a:solidFill>
            <a:srgbClr val="660033"/>
          </a:solidFill>
          <a:ln w="9525" algn="ctr">
            <a:solidFill>
              <a:schemeClr val="tx1"/>
            </a:solidFill>
            <a:round/>
          </a:ln>
          <a:scene3d>
            <a:camera prst="orthographicFront"/>
            <a:lightRig rig="threePt" dir="t"/>
          </a:scene3d>
          <a:sp3d>
            <a:bevelT/>
          </a:sp3d>
        </p:spPr>
        <p:txBody>
          <a:bodyPr wrap="none"/>
          <a:lstStyle/>
          <a:p>
            <a:pPr>
              <a:spcBef>
                <a:spcPct val="0"/>
              </a:spcBef>
            </a:pPr>
            <a:r>
              <a:rPr lang="zh-CN" altLang="en-US" sz="2400" b="1" dirty="0">
                <a:solidFill>
                  <a:schemeClr val="bg1"/>
                </a:solidFill>
                <a:latin typeface="黑体" panose="02010609060101010101" pitchFamily="49" charset="-122"/>
                <a:ea typeface="黑体" panose="02010609060101010101" pitchFamily="49" charset="-122"/>
                <a:cs typeface="华文新魏" pitchFamily="2" charset="-122"/>
              </a:rPr>
              <a:t>定窑</a:t>
            </a:r>
            <a:endParaRPr lang="zh-CN" altLang="en-US" sz="2400" b="1" dirty="0">
              <a:solidFill>
                <a:schemeClr val="bg1"/>
              </a:solidFill>
              <a:latin typeface="黑体" panose="02010609060101010101" pitchFamily="49" charset="-122"/>
              <a:ea typeface="黑体" panose="02010609060101010101" pitchFamily="49" charset="-122"/>
              <a:cs typeface="华文新魏" pitchFamily="2" charset="-122"/>
            </a:endParaRPr>
          </a:p>
        </p:txBody>
      </p:sp>
      <p:sp>
        <p:nvSpPr>
          <p:cNvPr id="36" name="椭圆 5"/>
          <p:cNvSpPr>
            <a:spLocks noChangeArrowheads="1"/>
          </p:cNvSpPr>
          <p:nvPr/>
        </p:nvSpPr>
        <p:spPr bwMode="auto">
          <a:xfrm>
            <a:off x="3048396" y="4100516"/>
            <a:ext cx="1079500" cy="576263"/>
          </a:xfrm>
          <a:prstGeom prst="ellipse">
            <a:avLst/>
          </a:prstGeom>
          <a:solidFill>
            <a:srgbClr val="800000"/>
          </a:solidFill>
          <a:ln w="9525" algn="ctr">
            <a:solidFill>
              <a:schemeClr val="tx1"/>
            </a:solidFill>
            <a:round/>
          </a:ln>
          <a:scene3d>
            <a:camera prst="orthographicFront"/>
            <a:lightRig rig="threePt" dir="t"/>
          </a:scene3d>
          <a:sp3d>
            <a:bevelT/>
          </a:sp3d>
        </p:spPr>
        <p:txBody>
          <a:bodyPr wrap="none"/>
          <a:lstStyle/>
          <a:p>
            <a:pPr>
              <a:spcBef>
                <a:spcPct val="0"/>
              </a:spcBef>
            </a:pPr>
            <a:r>
              <a:rPr lang="zh-CN" altLang="en-US" sz="2400" b="1" dirty="0">
                <a:solidFill>
                  <a:schemeClr val="bg1"/>
                </a:solidFill>
                <a:latin typeface="黑体" panose="02010609060101010101" pitchFamily="49" charset="-122"/>
                <a:ea typeface="黑体" panose="02010609060101010101" pitchFamily="49" charset="-122"/>
                <a:cs typeface="华文新魏" pitchFamily="2" charset="-122"/>
              </a:rPr>
              <a:t>官窑</a:t>
            </a:r>
            <a:endParaRPr lang="zh-CN" altLang="en-US" sz="2400" b="1" dirty="0">
              <a:solidFill>
                <a:schemeClr val="bg1"/>
              </a:solidFill>
              <a:latin typeface="黑体" panose="02010609060101010101" pitchFamily="49" charset="-122"/>
              <a:ea typeface="黑体" panose="02010609060101010101" pitchFamily="49" charset="-122"/>
              <a:cs typeface="华文新魏" pitchFamily="2" charset="-122"/>
            </a:endParaRPr>
          </a:p>
        </p:txBody>
      </p:sp>
      <p:sp>
        <p:nvSpPr>
          <p:cNvPr id="38" name="椭圆 6"/>
          <p:cNvSpPr>
            <a:spLocks noChangeArrowheads="1"/>
          </p:cNvSpPr>
          <p:nvPr/>
        </p:nvSpPr>
        <p:spPr bwMode="auto">
          <a:xfrm>
            <a:off x="1762512" y="3457574"/>
            <a:ext cx="1008062" cy="720725"/>
          </a:xfrm>
          <a:prstGeom prst="ellipse">
            <a:avLst/>
          </a:prstGeom>
          <a:solidFill>
            <a:srgbClr val="660033"/>
          </a:solidFill>
          <a:ln w="9525" algn="ctr">
            <a:solidFill>
              <a:schemeClr val="tx1"/>
            </a:solidFill>
            <a:round/>
          </a:ln>
          <a:scene3d>
            <a:camera prst="orthographicFront"/>
            <a:lightRig rig="threePt" dir="t"/>
          </a:scene3d>
          <a:sp3d>
            <a:bevelT/>
          </a:sp3d>
        </p:spPr>
        <p:txBody>
          <a:bodyPr wrap="none"/>
          <a:lstStyle/>
          <a:p>
            <a:pPr>
              <a:spcBef>
                <a:spcPct val="0"/>
              </a:spcBef>
            </a:pPr>
            <a:r>
              <a:rPr lang="zh-CN" altLang="en-US" sz="2400" b="1" dirty="0">
                <a:solidFill>
                  <a:schemeClr val="bg1"/>
                </a:solidFill>
                <a:latin typeface="黑体" panose="02010609060101010101" pitchFamily="49" charset="-122"/>
                <a:ea typeface="黑体" panose="02010609060101010101" pitchFamily="49" charset="-122"/>
                <a:cs typeface="华文新魏" pitchFamily="2" charset="-122"/>
              </a:rPr>
              <a:t>汝窑</a:t>
            </a:r>
            <a:endParaRPr lang="zh-CN" altLang="en-US" sz="2400" b="1" dirty="0">
              <a:solidFill>
                <a:schemeClr val="bg1"/>
              </a:solidFill>
              <a:latin typeface="黑体" panose="02010609060101010101" pitchFamily="49" charset="-122"/>
              <a:ea typeface="黑体" panose="02010609060101010101" pitchFamily="49" charset="-122"/>
              <a:cs typeface="华文新魏" pitchFamily="2" charset="-122"/>
            </a:endParaRPr>
          </a:p>
        </p:txBody>
      </p:sp>
      <p:sp>
        <p:nvSpPr>
          <p:cNvPr id="39" name="椭圆 7"/>
          <p:cNvSpPr>
            <a:spLocks noChangeArrowheads="1"/>
          </p:cNvSpPr>
          <p:nvPr/>
        </p:nvSpPr>
        <p:spPr bwMode="auto">
          <a:xfrm>
            <a:off x="2405454" y="3314698"/>
            <a:ext cx="1081087" cy="574675"/>
          </a:xfrm>
          <a:prstGeom prst="ellipse">
            <a:avLst/>
          </a:prstGeom>
          <a:solidFill>
            <a:srgbClr val="660033"/>
          </a:solidFill>
          <a:ln w="9525" algn="ctr">
            <a:solidFill>
              <a:schemeClr val="tx1"/>
            </a:solidFill>
            <a:round/>
          </a:ln>
          <a:scene3d>
            <a:camera prst="orthographicFront"/>
            <a:lightRig rig="threePt" dir="t"/>
          </a:scene3d>
          <a:sp3d>
            <a:bevelT/>
          </a:sp3d>
        </p:spPr>
        <p:txBody>
          <a:bodyPr wrap="none"/>
          <a:lstStyle/>
          <a:p>
            <a:pPr>
              <a:spcBef>
                <a:spcPct val="0"/>
              </a:spcBef>
            </a:pPr>
            <a:r>
              <a:rPr lang="zh-CN" altLang="en-US" sz="2400" b="1" dirty="0">
                <a:solidFill>
                  <a:schemeClr val="bg1"/>
                </a:solidFill>
                <a:latin typeface="黑体" panose="02010609060101010101" pitchFamily="49" charset="-122"/>
                <a:ea typeface="黑体" panose="02010609060101010101" pitchFamily="49" charset="-122"/>
                <a:cs typeface="华文新魏" pitchFamily="2" charset="-122"/>
              </a:rPr>
              <a:t>钧窑</a:t>
            </a:r>
            <a:endParaRPr lang="zh-CN" altLang="en-US" sz="2400" b="1" dirty="0">
              <a:solidFill>
                <a:schemeClr val="bg1"/>
              </a:solidFill>
              <a:latin typeface="黑体" panose="02010609060101010101" pitchFamily="49" charset="-122"/>
              <a:ea typeface="黑体" panose="02010609060101010101" pitchFamily="49" charset="-122"/>
              <a:cs typeface="华文新魏" pitchFamily="2" charset="-122"/>
            </a:endParaRPr>
          </a:p>
        </p:txBody>
      </p:sp>
      <p:sp>
        <p:nvSpPr>
          <p:cNvPr id="40" name="椭圆 39"/>
          <p:cNvSpPr/>
          <p:nvPr/>
        </p:nvSpPr>
        <p:spPr bwMode="auto">
          <a:xfrm>
            <a:off x="2191140" y="2671756"/>
            <a:ext cx="935038" cy="647700"/>
          </a:xfrm>
          <a:prstGeom prst="ellipse">
            <a:avLst/>
          </a:prstGeom>
          <a:solidFill>
            <a:srgbClr val="800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none"/>
          <a:lstStyle/>
          <a:p>
            <a:pPr>
              <a:spcBef>
                <a:spcPct val="0"/>
              </a:spcBef>
              <a:defRPr/>
            </a:pPr>
            <a:r>
              <a:rPr lang="zh-CN" altLang="en-US" sz="2400" b="1" dirty="0">
                <a:solidFill>
                  <a:schemeClr val="bg1"/>
                </a:solidFill>
                <a:latin typeface="黑体" panose="02010609060101010101" pitchFamily="49" charset="-122"/>
                <a:ea typeface="黑体" panose="02010609060101010101" pitchFamily="49" charset="-122"/>
              </a:rPr>
              <a:t>官窑</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41" name="椭圆 40"/>
          <p:cNvSpPr/>
          <p:nvPr/>
        </p:nvSpPr>
        <p:spPr bwMode="auto">
          <a:xfrm>
            <a:off x="3262710" y="4814896"/>
            <a:ext cx="1073124" cy="647700"/>
          </a:xfrm>
          <a:prstGeom prst="ellipse">
            <a:avLst/>
          </a:prstGeom>
          <a:solidFill>
            <a:srgbClr val="66003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none"/>
          <a:lstStyle/>
          <a:p>
            <a:pPr>
              <a:spcBef>
                <a:spcPct val="0"/>
              </a:spcBef>
              <a:defRPr/>
            </a:pPr>
            <a:r>
              <a:rPr lang="zh-CN" altLang="en-US" sz="2400" b="1" dirty="0">
                <a:solidFill>
                  <a:schemeClr val="bg1"/>
                </a:solidFill>
                <a:latin typeface="黑体" panose="02010609060101010101" pitchFamily="49" charset="-122"/>
                <a:ea typeface="黑体" panose="02010609060101010101" pitchFamily="49" charset="-122"/>
              </a:rPr>
              <a:t>哥窑</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42" name="椭圆 41"/>
          <p:cNvSpPr/>
          <p:nvPr/>
        </p:nvSpPr>
        <p:spPr bwMode="auto">
          <a:xfrm>
            <a:off x="2048264" y="4457706"/>
            <a:ext cx="1571636" cy="714380"/>
          </a:xfrm>
          <a:prstGeom prst="ellipse">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none"/>
          <a:lstStyle/>
          <a:p>
            <a:pPr>
              <a:spcBef>
                <a:spcPct val="0"/>
              </a:spcBef>
              <a:defRPr/>
            </a:pPr>
            <a:r>
              <a:rPr lang="zh-CN" altLang="en-US" sz="2400" b="1" dirty="0" smtClean="0">
                <a:solidFill>
                  <a:schemeClr val="bg1"/>
                </a:solidFill>
                <a:latin typeface="黑体" panose="02010609060101010101" pitchFamily="49" charset="-122"/>
                <a:ea typeface="黑体" panose="02010609060101010101" pitchFamily="49" charset="-122"/>
              </a:rPr>
              <a:t>景德镇</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62" name="TextBox 61"/>
          <p:cNvSpPr txBox="1"/>
          <p:nvPr/>
        </p:nvSpPr>
        <p:spPr>
          <a:xfrm>
            <a:off x="5403847" y="814368"/>
            <a:ext cx="6046790" cy="2246769"/>
          </a:xfrm>
          <a:prstGeom prst="rect">
            <a:avLst/>
          </a:prstGeom>
          <a:noFill/>
        </p:spPr>
        <p:txBody>
          <a:bodyPr wrap="square" rtlCol="0">
            <a:spAutoFit/>
          </a:bodyPr>
          <a:lstStyle/>
          <a:p>
            <a:r>
              <a:rPr lang="zh-CN" altLang="en-US" sz="2800" b="1" dirty="0" smtClean="0">
                <a:latin typeface="华文新魏" pitchFamily="2" charset="-122"/>
                <a:ea typeface="华文新魏" pitchFamily="2" charset="-122"/>
              </a:rPr>
              <a:t>        宋代的陶瓷是我国的鼎盛时期，宋瓷也闻名世界。</a:t>
            </a:r>
            <a:r>
              <a:rPr lang="zh-CN" altLang="en-US" sz="2800" b="1" dirty="0" smtClean="0">
                <a:solidFill>
                  <a:srgbClr val="800000"/>
                </a:solidFill>
                <a:latin typeface="华文新魏" pitchFamily="2" charset="-122"/>
                <a:ea typeface="华文新魏" pitchFamily="2" charset="-122"/>
              </a:rPr>
              <a:t>定窑</a:t>
            </a:r>
            <a:r>
              <a:rPr lang="zh-CN" altLang="en-US" sz="2800" b="1" dirty="0" smtClean="0">
                <a:latin typeface="华文新魏" pitchFamily="2" charset="-122"/>
                <a:ea typeface="华文新魏" pitchFamily="2" charset="-122"/>
              </a:rPr>
              <a:t>、</a:t>
            </a:r>
            <a:r>
              <a:rPr lang="zh-CN" altLang="en-US" sz="2800" b="1" dirty="0" smtClean="0">
                <a:solidFill>
                  <a:srgbClr val="800000"/>
                </a:solidFill>
                <a:latin typeface="华文新魏" pitchFamily="2" charset="-122"/>
                <a:ea typeface="华文新魏" pitchFamily="2" charset="-122"/>
              </a:rPr>
              <a:t>汝窑</a:t>
            </a:r>
            <a:r>
              <a:rPr lang="zh-CN" altLang="en-US" sz="2800" b="1" dirty="0" smtClean="0">
                <a:latin typeface="华文新魏" pitchFamily="2" charset="-122"/>
                <a:ea typeface="华文新魏" pitchFamily="2" charset="-122"/>
              </a:rPr>
              <a:t>、</a:t>
            </a:r>
            <a:r>
              <a:rPr lang="zh-CN" altLang="en-US" sz="2800" b="1" dirty="0" smtClean="0">
                <a:solidFill>
                  <a:srgbClr val="800000"/>
                </a:solidFill>
                <a:latin typeface="华文新魏" pitchFamily="2" charset="-122"/>
                <a:ea typeface="华文新魏" pitchFamily="2" charset="-122"/>
              </a:rPr>
              <a:t>官窑</a:t>
            </a:r>
            <a:r>
              <a:rPr lang="zh-CN" altLang="en-US" sz="2800" b="1" dirty="0" smtClean="0">
                <a:latin typeface="华文新魏" pitchFamily="2" charset="-122"/>
                <a:ea typeface="华文新魏" pitchFamily="2" charset="-122"/>
              </a:rPr>
              <a:t>、</a:t>
            </a:r>
            <a:r>
              <a:rPr lang="zh-CN" altLang="en-US" sz="2800" b="1" dirty="0" smtClean="0">
                <a:solidFill>
                  <a:srgbClr val="800000"/>
                </a:solidFill>
                <a:latin typeface="华文新魏" pitchFamily="2" charset="-122"/>
                <a:ea typeface="华文新魏" pitchFamily="2" charset="-122"/>
              </a:rPr>
              <a:t>哥窑</a:t>
            </a:r>
            <a:r>
              <a:rPr lang="zh-CN" altLang="en-US" sz="2800" b="1" dirty="0" smtClean="0">
                <a:latin typeface="华文新魏" pitchFamily="2" charset="-122"/>
                <a:ea typeface="华文新魏" pitchFamily="2" charset="-122"/>
              </a:rPr>
              <a:t>、</a:t>
            </a:r>
            <a:r>
              <a:rPr lang="zh-CN" altLang="en-US" sz="2800" b="1" dirty="0" smtClean="0">
                <a:solidFill>
                  <a:srgbClr val="800000"/>
                </a:solidFill>
                <a:latin typeface="华文新魏" pitchFamily="2" charset="-122"/>
                <a:ea typeface="华文新魏" pitchFamily="2" charset="-122"/>
              </a:rPr>
              <a:t>钧窑</a:t>
            </a:r>
            <a:r>
              <a:rPr lang="zh-CN" altLang="en-US" sz="2800" b="1" dirty="0" smtClean="0">
                <a:latin typeface="华文新魏" pitchFamily="2" charset="-122"/>
                <a:ea typeface="华文新魏" pitchFamily="2" charset="-122"/>
              </a:rPr>
              <a:t>为五大名窑，形制优美，高雅凝重，不但超载前人的成就，即使后人仿制也少能匹敌。</a:t>
            </a:r>
            <a:endParaRPr lang="zh-CN" altLang="en-US" sz="2800" b="1" dirty="0">
              <a:latin typeface="华文新魏" pitchFamily="2" charset="-122"/>
              <a:ea typeface="华文新魏" pitchFamily="2" charset="-122"/>
            </a:endParaRPr>
          </a:p>
        </p:txBody>
      </p:sp>
      <p:grpSp>
        <p:nvGrpSpPr>
          <p:cNvPr id="65" name="Group 9"/>
          <p:cNvGrpSpPr/>
          <p:nvPr/>
        </p:nvGrpSpPr>
        <p:grpSpPr bwMode="auto">
          <a:xfrm>
            <a:off x="5610264" y="3095649"/>
            <a:ext cx="2808288" cy="1873250"/>
            <a:chOff x="0" y="0"/>
            <a:chExt cx="1769" cy="1180"/>
          </a:xfrm>
        </p:grpSpPr>
        <p:pic>
          <p:nvPicPr>
            <p:cNvPr id="66" name="Picture 10" descr="官窑葵瓣洗"/>
            <p:cNvPicPr>
              <a:picLocks noChangeAspect="1" noChangeArrowheads="1"/>
            </p:cNvPicPr>
            <p:nvPr/>
          </p:nvPicPr>
          <p:blipFill>
            <a:blip r:embed="rId4"/>
            <a:srcRect/>
            <a:stretch>
              <a:fillRect/>
            </a:stretch>
          </p:blipFill>
          <p:spPr bwMode="auto">
            <a:xfrm>
              <a:off x="0" y="0"/>
              <a:ext cx="1769" cy="1180"/>
            </a:xfrm>
            <a:prstGeom prst="rect">
              <a:avLst/>
            </a:prstGeom>
            <a:noFill/>
            <a:ln w="9525">
              <a:noFill/>
              <a:miter lim="800000"/>
              <a:headEnd/>
              <a:tailEnd/>
            </a:ln>
          </p:spPr>
        </p:pic>
        <p:sp>
          <p:nvSpPr>
            <p:cNvPr id="67" name="Rectangle 11"/>
            <p:cNvSpPr>
              <a:spLocks noChangeArrowheads="1"/>
            </p:cNvSpPr>
            <p:nvPr/>
          </p:nvSpPr>
          <p:spPr bwMode="auto">
            <a:xfrm>
              <a:off x="0" y="0"/>
              <a:ext cx="876" cy="231"/>
            </a:xfrm>
            <a:prstGeom prst="rect">
              <a:avLst/>
            </a:prstGeom>
            <a:noFill/>
            <a:ln w="9525">
              <a:noFill/>
              <a:miter lim="800000"/>
            </a:ln>
          </p:spPr>
          <p:txBody>
            <a:bodyPr wrap="none" anchor="ctr">
              <a:spAutoFit/>
            </a:bodyPr>
            <a:lstStyle/>
            <a:p>
              <a:pPr>
                <a:spcBef>
                  <a:spcPct val="0"/>
                </a:spcBef>
                <a:buFont typeface="Arial" panose="020B0604020202020204" pitchFamily="34" charset="0"/>
                <a:buNone/>
              </a:pPr>
              <a:r>
                <a:rPr lang="zh-CN" altLang="en-US">
                  <a:latin typeface="Arial" panose="020B0604020202020204" pitchFamily="34" charset="0"/>
                </a:rPr>
                <a:t>官窑葵瓣洗 </a:t>
              </a:r>
              <a:endParaRPr lang="zh-CN" altLang="en-US">
                <a:latin typeface="Arial" panose="020B0604020202020204" pitchFamily="34" charset="0"/>
              </a:endParaRPr>
            </a:p>
          </p:txBody>
        </p:sp>
      </p:grpSp>
      <p:grpSp>
        <p:nvGrpSpPr>
          <p:cNvPr id="68" name="Group 12"/>
          <p:cNvGrpSpPr/>
          <p:nvPr/>
        </p:nvGrpSpPr>
        <p:grpSpPr bwMode="auto">
          <a:xfrm>
            <a:off x="5610264" y="5113361"/>
            <a:ext cx="2768600" cy="1916113"/>
            <a:chOff x="0" y="0"/>
            <a:chExt cx="1744" cy="1134"/>
          </a:xfrm>
        </p:grpSpPr>
        <p:pic>
          <p:nvPicPr>
            <p:cNvPr id="69" name="Picture 13" descr="定窑孩儿枕"/>
            <p:cNvPicPr>
              <a:picLocks noChangeAspect="1" noChangeArrowheads="1"/>
            </p:cNvPicPr>
            <p:nvPr/>
          </p:nvPicPr>
          <p:blipFill>
            <a:blip r:embed="rId5"/>
            <a:srcRect/>
            <a:stretch>
              <a:fillRect/>
            </a:stretch>
          </p:blipFill>
          <p:spPr bwMode="auto">
            <a:xfrm>
              <a:off x="20" y="0"/>
              <a:ext cx="1724" cy="1134"/>
            </a:xfrm>
            <a:prstGeom prst="rect">
              <a:avLst/>
            </a:prstGeom>
            <a:ln>
              <a:noFill/>
            </a:ln>
            <a:effectLst>
              <a:outerShdw blurRad="292100" dist="139700" dir="2700000" algn="tl" rotWithShape="0">
                <a:srgbClr val="333333">
                  <a:alpha val="65000"/>
                </a:srgbClr>
              </a:outerShdw>
            </a:effectLst>
          </p:spPr>
        </p:pic>
        <p:sp>
          <p:nvSpPr>
            <p:cNvPr id="70" name="Rectangle 14"/>
            <p:cNvSpPr>
              <a:spLocks noChangeArrowheads="1"/>
            </p:cNvSpPr>
            <p:nvPr/>
          </p:nvSpPr>
          <p:spPr bwMode="auto">
            <a:xfrm>
              <a:off x="0" y="0"/>
              <a:ext cx="836" cy="217"/>
            </a:xfrm>
            <a:prstGeom prst="rect">
              <a:avLst/>
            </a:prstGeom>
            <a:noFill/>
            <a:ln w="9525">
              <a:noFill/>
              <a:miter lim="800000"/>
            </a:ln>
          </p:spPr>
          <p:txBody>
            <a:bodyPr wrap="none">
              <a:spAutoFit/>
            </a:bodyPr>
            <a:lstStyle/>
            <a:p>
              <a:pPr>
                <a:spcBef>
                  <a:spcPct val="0"/>
                </a:spcBef>
                <a:buFont typeface="Arial" panose="020B0604020202020204" pitchFamily="34" charset="0"/>
                <a:buNone/>
              </a:pPr>
              <a:r>
                <a:rPr lang="zh-CN" altLang="en-US">
                  <a:latin typeface="Arial" panose="020B0604020202020204" pitchFamily="34" charset="0"/>
                </a:rPr>
                <a:t>定窑孩儿枕</a:t>
              </a:r>
              <a:endParaRPr lang="zh-CN" altLang="en-US">
                <a:latin typeface="Arial" panose="020B0604020202020204" pitchFamily="34" charset="0"/>
              </a:endParaRPr>
            </a:p>
          </p:txBody>
        </p:sp>
      </p:grpSp>
      <p:grpSp>
        <p:nvGrpSpPr>
          <p:cNvPr id="74" name="Group 18"/>
          <p:cNvGrpSpPr/>
          <p:nvPr/>
        </p:nvGrpSpPr>
        <p:grpSpPr bwMode="auto">
          <a:xfrm>
            <a:off x="8547119" y="3100384"/>
            <a:ext cx="2774950" cy="1871663"/>
            <a:chOff x="0" y="0"/>
            <a:chExt cx="1748" cy="1179"/>
          </a:xfrm>
        </p:grpSpPr>
        <p:pic>
          <p:nvPicPr>
            <p:cNvPr id="75" name="Picture 19" descr="汝窑三足洗"/>
            <p:cNvPicPr>
              <a:picLocks noChangeAspect="1" noChangeArrowheads="1"/>
            </p:cNvPicPr>
            <p:nvPr/>
          </p:nvPicPr>
          <p:blipFill>
            <a:blip r:embed="rId6"/>
            <a:srcRect/>
            <a:stretch>
              <a:fillRect/>
            </a:stretch>
          </p:blipFill>
          <p:spPr bwMode="auto">
            <a:xfrm>
              <a:off x="0" y="0"/>
              <a:ext cx="1748" cy="1179"/>
            </a:xfrm>
            <a:prstGeom prst="rect">
              <a:avLst/>
            </a:prstGeom>
            <a:ln>
              <a:noFill/>
            </a:ln>
            <a:effectLst>
              <a:outerShdw blurRad="292100" dist="139700" dir="2700000" algn="tl" rotWithShape="0">
                <a:srgbClr val="333333">
                  <a:alpha val="65000"/>
                </a:srgbClr>
              </a:outerShdw>
            </a:effectLst>
          </p:spPr>
        </p:pic>
        <p:sp>
          <p:nvSpPr>
            <p:cNvPr id="76" name="Rectangle 20"/>
            <p:cNvSpPr>
              <a:spLocks noChangeArrowheads="1"/>
            </p:cNvSpPr>
            <p:nvPr/>
          </p:nvSpPr>
          <p:spPr bwMode="auto">
            <a:xfrm>
              <a:off x="10" y="0"/>
              <a:ext cx="876" cy="231"/>
            </a:xfrm>
            <a:prstGeom prst="rect">
              <a:avLst/>
            </a:prstGeom>
            <a:noFill/>
            <a:ln w="9525">
              <a:noFill/>
              <a:miter lim="800000"/>
            </a:ln>
          </p:spPr>
          <p:txBody>
            <a:bodyPr wrap="none" anchor="ctr">
              <a:spAutoFit/>
            </a:bodyPr>
            <a:lstStyle/>
            <a:p>
              <a:pPr>
                <a:spcBef>
                  <a:spcPct val="0"/>
                </a:spcBef>
                <a:buFont typeface="Arial" panose="020B0604020202020204" pitchFamily="34" charset="0"/>
                <a:buNone/>
              </a:pPr>
              <a:r>
                <a:rPr lang="zh-CN" altLang="en-US">
                  <a:latin typeface="Arial" panose="020B0604020202020204" pitchFamily="34" charset="0"/>
                </a:rPr>
                <a:t>汝窑三足洗 </a:t>
              </a:r>
              <a:endParaRPr lang="zh-CN" altLang="en-US">
                <a:latin typeface="Arial" panose="020B0604020202020204" pitchFamily="34" charset="0"/>
              </a:endParaRPr>
            </a:p>
          </p:txBody>
        </p:sp>
      </p:grpSp>
      <p:grpSp>
        <p:nvGrpSpPr>
          <p:cNvPr id="77" name="Group 21"/>
          <p:cNvGrpSpPr/>
          <p:nvPr/>
        </p:nvGrpSpPr>
        <p:grpSpPr bwMode="auto">
          <a:xfrm>
            <a:off x="8596351" y="5156224"/>
            <a:ext cx="2736850" cy="1873250"/>
            <a:chOff x="0" y="0"/>
            <a:chExt cx="1679" cy="1090"/>
          </a:xfrm>
        </p:grpSpPr>
        <p:pic>
          <p:nvPicPr>
            <p:cNvPr id="78" name="Picture 22" descr="哥瓷"/>
            <p:cNvPicPr>
              <a:picLocks noChangeAspect="1" noChangeArrowheads="1"/>
            </p:cNvPicPr>
            <p:nvPr/>
          </p:nvPicPr>
          <p:blipFill>
            <a:blip r:embed="rId7"/>
            <a:srcRect/>
            <a:stretch>
              <a:fillRect/>
            </a:stretch>
          </p:blipFill>
          <p:spPr bwMode="auto">
            <a:xfrm>
              <a:off x="0" y="0"/>
              <a:ext cx="1679" cy="1090"/>
            </a:xfrm>
            <a:prstGeom prst="rect">
              <a:avLst/>
            </a:prstGeom>
            <a:ln>
              <a:noFill/>
            </a:ln>
            <a:effectLst>
              <a:outerShdw blurRad="292100" dist="139700" dir="2700000" algn="tl" rotWithShape="0">
                <a:srgbClr val="333333">
                  <a:alpha val="65000"/>
                </a:srgbClr>
              </a:outerShdw>
            </a:effectLst>
          </p:spPr>
        </p:pic>
        <p:sp>
          <p:nvSpPr>
            <p:cNvPr id="79" name="Rectangle 23"/>
            <p:cNvSpPr>
              <a:spLocks noChangeArrowheads="1"/>
            </p:cNvSpPr>
            <p:nvPr/>
          </p:nvSpPr>
          <p:spPr bwMode="auto">
            <a:xfrm>
              <a:off x="10" y="8"/>
              <a:ext cx="432" cy="214"/>
            </a:xfrm>
            <a:prstGeom prst="rect">
              <a:avLst/>
            </a:prstGeom>
            <a:noFill/>
            <a:ln w="9525">
              <a:noFill/>
              <a:miter lim="800000"/>
            </a:ln>
          </p:spPr>
          <p:txBody>
            <a:bodyPr wrap="none" anchor="ctr">
              <a:spAutoFit/>
            </a:bodyPr>
            <a:lstStyle/>
            <a:p>
              <a:pPr>
                <a:spcBef>
                  <a:spcPct val="0"/>
                </a:spcBef>
                <a:buFont typeface="Arial" panose="020B0604020202020204" pitchFamily="34" charset="0"/>
                <a:buNone/>
              </a:pPr>
              <a:r>
                <a:rPr lang="zh-CN" altLang="en-US">
                  <a:latin typeface="Arial" panose="020B0604020202020204" pitchFamily="34" charset="0"/>
                </a:rPr>
                <a:t>哥瓷 </a:t>
              </a:r>
              <a:endParaRPr lang="zh-CN" altLang="en-US">
                <a:latin typeface="Arial" panose="020B0604020202020204" pitchFamily="34" charset="0"/>
              </a:endParaRPr>
            </a:p>
          </p:txBody>
        </p:sp>
      </p:grpSp>
      <p:grpSp>
        <p:nvGrpSpPr>
          <p:cNvPr id="71" name="Group 15"/>
          <p:cNvGrpSpPr/>
          <p:nvPr/>
        </p:nvGrpSpPr>
        <p:grpSpPr bwMode="auto">
          <a:xfrm>
            <a:off x="6904045" y="4014803"/>
            <a:ext cx="2879725" cy="1871663"/>
            <a:chOff x="0" y="0"/>
            <a:chExt cx="1890" cy="1179"/>
          </a:xfrm>
        </p:grpSpPr>
        <p:pic>
          <p:nvPicPr>
            <p:cNvPr id="72" name="Picture 16" descr="钧窑鼓钉三足洗"/>
            <p:cNvPicPr>
              <a:picLocks noChangeAspect="1" noChangeArrowheads="1"/>
            </p:cNvPicPr>
            <p:nvPr/>
          </p:nvPicPr>
          <p:blipFill>
            <a:blip r:embed="rId8"/>
            <a:srcRect/>
            <a:stretch>
              <a:fillRect/>
            </a:stretch>
          </p:blipFill>
          <p:spPr bwMode="auto">
            <a:xfrm>
              <a:off x="30" y="0"/>
              <a:ext cx="1860" cy="1179"/>
            </a:xfrm>
            <a:prstGeom prst="rect">
              <a:avLst/>
            </a:prstGeom>
            <a:ln>
              <a:noFill/>
            </a:ln>
            <a:effectLst>
              <a:outerShdw blurRad="292100" dist="139700" dir="2700000" algn="tl" rotWithShape="0">
                <a:srgbClr val="333333">
                  <a:alpha val="65000"/>
                </a:srgbClr>
              </a:outerShdw>
            </a:effectLst>
          </p:spPr>
        </p:pic>
        <p:sp>
          <p:nvSpPr>
            <p:cNvPr id="73" name="Rectangle 17"/>
            <p:cNvSpPr>
              <a:spLocks noChangeArrowheads="1"/>
            </p:cNvSpPr>
            <p:nvPr/>
          </p:nvSpPr>
          <p:spPr bwMode="auto">
            <a:xfrm>
              <a:off x="0" y="0"/>
              <a:ext cx="1213" cy="231"/>
            </a:xfrm>
            <a:prstGeom prst="rect">
              <a:avLst/>
            </a:prstGeom>
            <a:noFill/>
            <a:ln w="9525">
              <a:noFill/>
              <a:miter lim="800000"/>
            </a:ln>
          </p:spPr>
          <p:txBody>
            <a:bodyPr wrap="none" anchor="ctr">
              <a:spAutoFit/>
            </a:bodyPr>
            <a:lstStyle/>
            <a:p>
              <a:pPr>
                <a:spcBef>
                  <a:spcPct val="0"/>
                </a:spcBef>
                <a:buFont typeface="Arial" panose="020B0604020202020204" pitchFamily="34" charset="0"/>
                <a:buNone/>
              </a:pPr>
              <a:r>
                <a:rPr lang="zh-CN" altLang="en-US">
                  <a:latin typeface="Arial" panose="020B0604020202020204" pitchFamily="34" charset="0"/>
                </a:rPr>
                <a:t>钧窑鼓钉三足洗 </a:t>
              </a:r>
              <a:endParaRPr lang="zh-CN" altLang="en-US">
                <a:latin typeface="Arial" panose="020B0604020202020204" pitchFamily="34" charset="0"/>
              </a:endParaRPr>
            </a:p>
          </p:txBody>
        </p:sp>
      </p:grpSp>
      <p:sp>
        <p:nvSpPr>
          <p:cNvPr id="84" name="圆角矩形标注 83"/>
          <p:cNvSpPr/>
          <p:nvPr/>
        </p:nvSpPr>
        <p:spPr>
          <a:xfrm>
            <a:off x="546063" y="5600714"/>
            <a:ext cx="4643470" cy="1285884"/>
          </a:xfrm>
          <a:prstGeom prst="wedgeRoundRectCallout">
            <a:avLst>
              <a:gd name="adj1" fmla="val -6359"/>
              <a:gd name="adj2" fmla="val -83277"/>
              <a:gd name="adj3" fmla="val 16667"/>
            </a:avLst>
          </a:prstGeom>
          <a:solidFill>
            <a:schemeClr val="accent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华文新魏" pitchFamily="2" charset="-122"/>
                <a:ea typeface="华文新魏" pitchFamily="2" charset="-122"/>
              </a:rPr>
              <a:t>北宋兴起的江西景德镇，后来发展成为著名的瓷都，南宋时，江南地区已成为我国制瓷业中心。</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dissolv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dissolv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dissolv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dissolv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dissolve">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dissolve">
                                      <p:cBhvr>
                                        <p:cTn id="52" dur="500"/>
                                        <p:tgtEl>
                                          <p:spTgt spid="7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dissolv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wipe(up)">
                                      <p:cBhvr>
                                        <p:cTn id="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0" grpId="0" animBg="1"/>
      <p:bldP spid="41" grpId="0" animBg="1"/>
      <p:bldP spid="42" grpId="0" animBg="1"/>
      <p:bldP spid="62" grpId="0"/>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288429" y="2071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288429" y="138388"/>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24" name="图片 23" descr="t016f5c9232882166c6.jpg"/>
          <p:cNvPicPr>
            <a:picLocks noChangeAspect="1"/>
          </p:cNvPicPr>
          <p:nvPr/>
        </p:nvPicPr>
        <p:blipFill>
          <a:blip r:embed="rId2"/>
          <a:srcRect t="10317" b="10317"/>
          <a:stretch>
            <a:fillRect/>
          </a:stretch>
        </p:blipFill>
        <p:spPr>
          <a:xfrm>
            <a:off x="974691" y="1671624"/>
            <a:ext cx="8929750" cy="4961006"/>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1546195" y="6029342"/>
            <a:ext cx="9286940" cy="461665"/>
          </a:xfrm>
          <a:prstGeom prst="rect">
            <a:avLst/>
          </a:prstGeom>
          <a:noFill/>
        </p:spPr>
        <p:txBody>
          <a:bodyPr wrap="square" rtlCol="0">
            <a:spAutoFit/>
          </a:bodyPr>
          <a:lstStyle/>
          <a:p>
            <a:r>
              <a:rPr lang="zh-CN" altLang="en-US" sz="2400" dirty="0" smtClean="0">
                <a:solidFill>
                  <a:schemeClr val="bg1"/>
                </a:solidFill>
                <a:latin typeface="黑体" panose="02010609060101010101" pitchFamily="49" charset="-122"/>
                <a:ea typeface="黑体" panose="02010609060101010101" pitchFamily="49" charset="-122"/>
              </a:rPr>
              <a:t>沉睡在南海海底</a:t>
            </a:r>
            <a:r>
              <a:rPr lang="en-US" sz="2400" dirty="0" smtClean="0">
                <a:solidFill>
                  <a:schemeClr val="bg1"/>
                </a:solidFill>
                <a:latin typeface="黑体" panose="02010609060101010101" pitchFamily="49" charset="-122"/>
                <a:ea typeface="黑体" panose="02010609060101010101" pitchFamily="49" charset="-122"/>
              </a:rPr>
              <a:t>840</a:t>
            </a:r>
            <a:r>
              <a:rPr lang="zh-CN" altLang="en-US" sz="2400" dirty="0" smtClean="0">
                <a:solidFill>
                  <a:schemeClr val="bg1"/>
                </a:solidFill>
                <a:latin typeface="黑体" panose="02010609060101010101" pitchFamily="49" charset="-122"/>
                <a:ea typeface="黑体" panose="02010609060101010101" pitchFamily="49" charset="-122"/>
              </a:rPr>
              <a:t>多年的南宋沉船</a:t>
            </a:r>
            <a:r>
              <a:rPr lang="en-US" altLang="zh-CN" sz="2400" dirty="0" smtClean="0">
                <a:solidFill>
                  <a:schemeClr val="bg1"/>
                </a:solidFill>
                <a:latin typeface="黑体" panose="02010609060101010101" pitchFamily="49" charset="-122"/>
                <a:ea typeface="黑体" panose="02010609060101010101" pitchFamily="49" charset="-122"/>
              </a:rPr>
              <a:t>——</a:t>
            </a:r>
            <a:r>
              <a:rPr lang="zh-CN" altLang="en-US" sz="2400" dirty="0" smtClean="0">
                <a:solidFill>
                  <a:schemeClr val="bg1"/>
                </a:solidFill>
                <a:latin typeface="黑体" panose="02010609060101010101" pitchFamily="49" charset="-122"/>
                <a:ea typeface="黑体" panose="02010609060101010101" pitchFamily="49" charset="-122"/>
              </a:rPr>
              <a:t>南海一号被发现</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26" name="矩形 25"/>
          <p:cNvSpPr/>
          <p:nvPr/>
        </p:nvSpPr>
        <p:spPr>
          <a:xfrm>
            <a:off x="1046129" y="1743062"/>
            <a:ext cx="1880643" cy="769441"/>
          </a:xfrm>
          <a:prstGeom prst="rect">
            <a:avLst/>
          </a:prstGeom>
        </p:spPr>
        <p:txBody>
          <a:bodyPr wrap="none">
            <a:spAutoFit/>
          </a:bodyPr>
          <a:lstStyle/>
          <a:p>
            <a:r>
              <a:rPr lang="en-US" sz="4400" dirty="0" smtClean="0">
                <a:solidFill>
                  <a:prstClr val="black"/>
                </a:solidFill>
                <a:latin typeface="华文隶书" pitchFamily="2" charset="-122"/>
                <a:ea typeface="华文隶书" pitchFamily="2" charset="-122"/>
              </a:rPr>
              <a:t> 1987</a:t>
            </a:r>
            <a:r>
              <a:rPr lang="zh-CN" altLang="en-US" sz="4400" dirty="0" smtClean="0">
                <a:solidFill>
                  <a:prstClr val="black"/>
                </a:solidFill>
                <a:latin typeface="华文隶书" pitchFamily="2" charset="-122"/>
                <a:ea typeface="华文隶书" pitchFamily="2" charset="-122"/>
              </a:rPr>
              <a:t>年</a:t>
            </a:r>
            <a:endParaRPr lang="zh-CN" altLang="en-US" sz="4400" dirty="0">
              <a:latin typeface="华文隶书" pitchFamily="2" charset="-122"/>
              <a:ea typeface="华文隶书" pitchFamily="2" charset="-122"/>
            </a:endParaRPr>
          </a:p>
        </p:txBody>
      </p:sp>
      <p:pic>
        <p:nvPicPr>
          <p:cNvPr id="27" name="图片 26" descr="Redocn_2010042915214815.jpg"/>
          <p:cNvPicPr>
            <a:picLocks noChangeAspect="1"/>
          </p:cNvPicPr>
          <p:nvPr/>
        </p:nvPicPr>
        <p:blipFill>
          <a:blip r:embed="rId3">
            <a:clrChange>
              <a:clrFrom>
                <a:srgbClr val="FFFFFF"/>
              </a:clrFrom>
              <a:clrTo>
                <a:srgbClr val="FFFFFF">
                  <a:alpha val="0"/>
                </a:srgbClr>
              </a:clrTo>
            </a:clrChange>
          </a:blip>
          <a:srcRect l="11664" t="29421" r="9611" b="31707"/>
          <a:stretch>
            <a:fillRect/>
          </a:stretch>
        </p:blipFill>
        <p:spPr>
          <a:xfrm>
            <a:off x="1" y="742931"/>
            <a:ext cx="3403582" cy="785817"/>
          </a:xfrm>
          <a:prstGeom prst="rect">
            <a:avLst/>
          </a:prstGeom>
        </p:spPr>
      </p:pic>
      <p:sp>
        <p:nvSpPr>
          <p:cNvPr id="29" name="矩形 28"/>
          <p:cNvSpPr/>
          <p:nvPr/>
        </p:nvSpPr>
        <p:spPr>
          <a:xfrm>
            <a:off x="-96879" y="742930"/>
            <a:ext cx="3057247" cy="584775"/>
          </a:xfrm>
          <a:prstGeom prst="rect">
            <a:avLst/>
          </a:prstGeom>
        </p:spPr>
        <p:txBody>
          <a:bodyPr wrap="none">
            <a:spAutoFit/>
          </a:bodyPr>
          <a:lstStyle/>
          <a:p>
            <a:r>
              <a:rPr lang="zh-CN" altLang="en-US" sz="3200" b="1" dirty="0" smtClean="0">
                <a:solidFill>
                  <a:schemeClr val="bg1"/>
                </a:solidFill>
                <a:latin typeface="华文新魏" pitchFamily="2" charset="-122"/>
                <a:ea typeface="华文新魏" pitchFamily="2" charset="-122"/>
              </a:rPr>
              <a:t>手工业发展表现</a:t>
            </a:r>
            <a:endParaRPr lang="zh-CN" altLang="en-US" sz="3200" b="1" dirty="0">
              <a:solidFill>
                <a:schemeClr val="bg1"/>
              </a:solidFill>
              <a:latin typeface="华文新魏" pitchFamily="2" charset="-122"/>
              <a:ea typeface="华文新魏" pitchFamily="2" charset="-122"/>
            </a:endParaRPr>
          </a:p>
        </p:txBody>
      </p:sp>
      <p:sp>
        <p:nvSpPr>
          <p:cNvPr id="30" name="TextBox 29"/>
          <p:cNvSpPr txBox="1"/>
          <p:nvPr/>
        </p:nvSpPr>
        <p:spPr>
          <a:xfrm>
            <a:off x="3546459" y="814368"/>
            <a:ext cx="1569660"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制瓷业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pic>
        <p:nvPicPr>
          <p:cNvPr id="31" name="图片 7" descr="a08b87d6277f9e2f9150a9001f30e924b899f355.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516346" y="1028682"/>
            <a:ext cx="3005729" cy="306707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69537"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7" name="图片 16"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1" y="742931"/>
            <a:ext cx="3403582" cy="785817"/>
          </a:xfrm>
          <a:prstGeom prst="rect">
            <a:avLst/>
          </a:prstGeom>
        </p:spPr>
      </p:pic>
      <p:sp>
        <p:nvSpPr>
          <p:cNvPr id="18" name="矩形 17"/>
          <p:cNvSpPr/>
          <p:nvPr/>
        </p:nvSpPr>
        <p:spPr>
          <a:xfrm>
            <a:off x="-96879" y="742930"/>
            <a:ext cx="3057247" cy="584775"/>
          </a:xfrm>
          <a:prstGeom prst="rect">
            <a:avLst/>
          </a:prstGeom>
        </p:spPr>
        <p:txBody>
          <a:bodyPr wrap="none">
            <a:spAutoFit/>
          </a:bodyPr>
          <a:lstStyle/>
          <a:p>
            <a:r>
              <a:rPr lang="zh-CN" altLang="en-US" sz="3200" b="1" dirty="0" smtClean="0">
                <a:solidFill>
                  <a:schemeClr val="bg1"/>
                </a:solidFill>
                <a:latin typeface="华文新魏" pitchFamily="2" charset="-122"/>
                <a:ea typeface="华文新魏" pitchFamily="2" charset="-122"/>
              </a:rPr>
              <a:t>手工业发展表现</a:t>
            </a:r>
            <a:endParaRPr lang="zh-CN" altLang="en-US" sz="3200" b="1" dirty="0">
              <a:solidFill>
                <a:schemeClr val="bg1"/>
              </a:solidFill>
              <a:latin typeface="华文新魏" pitchFamily="2" charset="-122"/>
              <a:ea typeface="华文新魏" pitchFamily="2" charset="-122"/>
            </a:endParaRPr>
          </a:p>
        </p:txBody>
      </p:sp>
      <p:sp>
        <p:nvSpPr>
          <p:cNvPr id="19" name="TextBox 18"/>
          <p:cNvSpPr txBox="1"/>
          <p:nvPr/>
        </p:nvSpPr>
        <p:spPr>
          <a:xfrm>
            <a:off x="3546459" y="814368"/>
            <a:ext cx="1569660"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制瓷业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pic>
        <p:nvPicPr>
          <p:cNvPr id="21" name="图片 20" descr="船舱位置散落着一摞摞白瓷器和绿釉器.jpg"/>
          <p:cNvPicPr>
            <a:picLocks noChangeAspect="1"/>
          </p:cNvPicPr>
          <p:nvPr/>
        </p:nvPicPr>
        <p:blipFill>
          <a:blip r:embed="rId3"/>
          <a:stretch>
            <a:fillRect/>
          </a:stretch>
        </p:blipFill>
        <p:spPr>
          <a:xfrm>
            <a:off x="5975351" y="1528748"/>
            <a:ext cx="3929090" cy="2569020"/>
          </a:xfrm>
          <a:prstGeom prst="rect">
            <a:avLst/>
          </a:prstGeom>
          <a:ln>
            <a:noFill/>
          </a:ln>
          <a:effectLst>
            <a:outerShdw blurRad="292100" dist="139700" dir="2700000" algn="tl" rotWithShape="0">
              <a:srgbClr val="333333">
                <a:alpha val="65000"/>
              </a:srgbClr>
            </a:outerShdw>
          </a:effectLst>
        </p:spPr>
      </p:pic>
      <p:pic>
        <p:nvPicPr>
          <p:cNvPr id="22" name="图片 21" descr="001372a9a9040c9d9f0e18.jpg"/>
          <p:cNvPicPr>
            <a:picLocks noChangeAspect="1"/>
          </p:cNvPicPr>
          <p:nvPr/>
        </p:nvPicPr>
        <p:blipFill>
          <a:blip r:embed="rId4"/>
          <a:stretch>
            <a:fillRect/>
          </a:stretch>
        </p:blipFill>
        <p:spPr>
          <a:xfrm>
            <a:off x="1831947" y="1528748"/>
            <a:ext cx="3714776" cy="2532239"/>
          </a:xfrm>
          <a:prstGeom prst="rect">
            <a:avLst/>
          </a:prstGeom>
        </p:spPr>
      </p:pic>
      <p:sp>
        <p:nvSpPr>
          <p:cNvPr id="23" name="矩形 22"/>
          <p:cNvSpPr/>
          <p:nvPr/>
        </p:nvSpPr>
        <p:spPr>
          <a:xfrm>
            <a:off x="974691" y="4171954"/>
            <a:ext cx="9787006" cy="954107"/>
          </a:xfrm>
          <a:prstGeom prst="rect">
            <a:avLst/>
          </a:prstGeom>
        </p:spPr>
        <p:txBody>
          <a:bodyPr wrap="square">
            <a:spAutoFit/>
          </a:bodyPr>
          <a:lstStyle/>
          <a:p>
            <a:r>
              <a:rPr lang="zh-CN" altLang="en-US" sz="2800" dirty="0" smtClean="0">
                <a:latin typeface="黑体" panose="02010609060101010101" pitchFamily="49" charset="-122"/>
                <a:ea typeface="黑体" panose="02010609060101010101" pitchFamily="49" charset="-122"/>
              </a:rPr>
              <a:t>出水瓷器带有明显的异域风格，被认为是宋代接受海外订货</a:t>
            </a:r>
            <a:r>
              <a:rPr lang="en-US"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来样加工</a:t>
            </a:r>
            <a:r>
              <a:rPr lang="en-US"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的产品。</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340152"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7" name="图片 16"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1" y="742931"/>
            <a:ext cx="3744812" cy="864600"/>
          </a:xfrm>
          <a:prstGeom prst="rect">
            <a:avLst/>
          </a:prstGeom>
        </p:spPr>
      </p:pic>
      <p:sp>
        <p:nvSpPr>
          <p:cNvPr id="18" name="矩形 17"/>
          <p:cNvSpPr/>
          <p:nvPr/>
        </p:nvSpPr>
        <p:spPr>
          <a:xfrm>
            <a:off x="-96879" y="742930"/>
            <a:ext cx="3416320" cy="646331"/>
          </a:xfrm>
          <a:prstGeom prst="rect">
            <a:avLst/>
          </a:prstGeom>
        </p:spPr>
        <p:txBody>
          <a:bodyPr wrap="none">
            <a:spAutoFit/>
          </a:bodyPr>
          <a:lstStyle/>
          <a:p>
            <a:r>
              <a:rPr lang="zh-CN" altLang="en-US" sz="3600" b="1" dirty="0" smtClean="0">
                <a:solidFill>
                  <a:schemeClr val="bg1"/>
                </a:solidFill>
                <a:latin typeface="华文新魏" pitchFamily="2" charset="-122"/>
                <a:ea typeface="华文新魏" pitchFamily="2" charset="-122"/>
              </a:rPr>
              <a:t>手工业发展表现</a:t>
            </a:r>
            <a:endParaRPr lang="zh-CN" altLang="en-US" sz="3600" b="1" dirty="0">
              <a:solidFill>
                <a:schemeClr val="bg1"/>
              </a:solidFill>
              <a:latin typeface="华文新魏" pitchFamily="2" charset="-122"/>
              <a:ea typeface="华文新魏" pitchFamily="2" charset="-122"/>
            </a:endParaRPr>
          </a:p>
        </p:txBody>
      </p:sp>
      <p:sp>
        <p:nvSpPr>
          <p:cNvPr id="20" name="TextBox 19"/>
          <p:cNvSpPr txBox="1"/>
          <p:nvPr/>
        </p:nvSpPr>
        <p:spPr>
          <a:xfrm>
            <a:off x="4000267" y="783889"/>
            <a:ext cx="2031325"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a:t>
            </a:r>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造船业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pic>
        <p:nvPicPr>
          <p:cNvPr id="21" name="图片 20" descr="103766160.jpg"/>
          <p:cNvPicPr>
            <a:picLocks noChangeAspect="1"/>
          </p:cNvPicPr>
          <p:nvPr/>
        </p:nvPicPr>
        <p:blipFill>
          <a:blip r:embed="rId3"/>
          <a:stretch>
            <a:fillRect/>
          </a:stretch>
        </p:blipFill>
        <p:spPr>
          <a:xfrm>
            <a:off x="1345917" y="2405687"/>
            <a:ext cx="8085101" cy="2880320"/>
          </a:xfrm>
          <a:prstGeom prst="rect">
            <a:avLst/>
          </a:prstGeom>
          <a:ln>
            <a:noFill/>
          </a:ln>
          <a:effectLst>
            <a:softEdge rad="112500"/>
          </a:effectLst>
        </p:spPr>
      </p:pic>
      <p:sp>
        <p:nvSpPr>
          <p:cNvPr id="25" name="TextBox 24"/>
          <p:cNvSpPr txBox="1"/>
          <p:nvPr/>
        </p:nvSpPr>
        <p:spPr>
          <a:xfrm>
            <a:off x="188873" y="1457310"/>
            <a:ext cx="11047450" cy="1077218"/>
          </a:xfrm>
          <a:prstGeom prst="rect">
            <a:avLst/>
          </a:prstGeom>
          <a:noFill/>
        </p:spPr>
        <p:txBody>
          <a:bodyPr wrap="square" rtlCol="0">
            <a:spAutoFit/>
          </a:bodyPr>
          <a:lstStyle/>
          <a:p>
            <a:r>
              <a:rPr lang="zh-CN" altLang="en-US" sz="2800" b="1" dirty="0" smtClean="0">
                <a:latin typeface="华文新魏" pitchFamily="2" charset="-122"/>
                <a:ea typeface="华文新魏" pitchFamily="2" charset="-122"/>
              </a:rPr>
              <a:t>        </a:t>
            </a:r>
            <a:r>
              <a:rPr lang="zh-CN" altLang="en-US" sz="3200" b="1" dirty="0" smtClean="0">
                <a:latin typeface="华文新魏" pitchFamily="2" charset="-122"/>
                <a:ea typeface="华文新魏" pitchFamily="2" charset="-122"/>
              </a:rPr>
              <a:t>广州、泉州、明州的造船业，都有很高的水平，在当时世界上居于领先地位。</a:t>
            </a:r>
            <a:endParaRPr lang="zh-CN" altLang="en-US" sz="3200" b="1" dirty="0">
              <a:latin typeface="华文新魏" pitchFamily="2" charset="-122"/>
              <a:ea typeface="华文新魏" pitchFamily="2" charset="-122"/>
            </a:endParaRPr>
          </a:p>
        </p:txBody>
      </p:sp>
      <p:sp>
        <p:nvSpPr>
          <p:cNvPr id="26" name="矩形 25"/>
          <p:cNvSpPr/>
          <p:nvPr/>
        </p:nvSpPr>
        <p:spPr>
          <a:xfrm>
            <a:off x="715871" y="5286007"/>
            <a:ext cx="9993453" cy="1384995"/>
          </a:xfrm>
          <a:prstGeom prst="rect">
            <a:avLst/>
          </a:prstGeom>
        </p:spPr>
        <p:txBody>
          <a:bodyPr wrap="square">
            <a:spAutoFit/>
          </a:bodyPr>
          <a:lstStyle/>
          <a:p>
            <a:r>
              <a:rPr lang="zh-CN" altLang="en-US" sz="2400" b="1" dirty="0" smtClean="0">
                <a:latin typeface="华文新魏" pitchFamily="2" charset="-122"/>
                <a:ea typeface="华文新魏" pitchFamily="2" charset="-122"/>
              </a:rPr>
              <a:t>       </a:t>
            </a:r>
            <a:r>
              <a:rPr lang="zh-CN" altLang="en-US" sz="2800" b="1" dirty="0" smtClean="0">
                <a:latin typeface="华文新魏" pitchFamily="2" charset="-122"/>
                <a:ea typeface="华文新魏" pitchFamily="2" charset="-122"/>
              </a:rPr>
              <a:t>舟师还掌握了“牵星术”、深水探测技术，使用罗盘导航，指南针引路，并编制了海道图。这些都大大促成了宋代海外贸易的兴盛。</a:t>
            </a:r>
            <a:endParaRPr lang="zh-CN" altLang="en-US" sz="2800" b="1" dirty="0">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228254"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7" name="图片 16"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1" y="742931"/>
            <a:ext cx="3403582" cy="785817"/>
          </a:xfrm>
          <a:prstGeom prst="rect">
            <a:avLst/>
          </a:prstGeom>
        </p:spPr>
      </p:pic>
      <p:sp>
        <p:nvSpPr>
          <p:cNvPr id="18" name="矩形 17"/>
          <p:cNvSpPr/>
          <p:nvPr/>
        </p:nvSpPr>
        <p:spPr>
          <a:xfrm>
            <a:off x="-96879" y="742930"/>
            <a:ext cx="3057247" cy="584775"/>
          </a:xfrm>
          <a:prstGeom prst="rect">
            <a:avLst/>
          </a:prstGeom>
        </p:spPr>
        <p:txBody>
          <a:bodyPr wrap="none">
            <a:spAutoFit/>
          </a:bodyPr>
          <a:lstStyle/>
          <a:p>
            <a:r>
              <a:rPr lang="zh-CN" altLang="en-US" sz="3200" b="1" dirty="0" smtClean="0">
                <a:solidFill>
                  <a:schemeClr val="bg1"/>
                </a:solidFill>
                <a:latin typeface="华文新魏" pitchFamily="2" charset="-122"/>
                <a:ea typeface="华文新魏" pitchFamily="2" charset="-122"/>
              </a:rPr>
              <a:t>手工业发展表现</a:t>
            </a:r>
            <a:endParaRPr lang="zh-CN" altLang="en-US" sz="3200" b="1" dirty="0">
              <a:solidFill>
                <a:schemeClr val="bg1"/>
              </a:solidFill>
              <a:latin typeface="华文新魏" pitchFamily="2" charset="-122"/>
              <a:ea typeface="华文新魏" pitchFamily="2" charset="-122"/>
            </a:endParaRPr>
          </a:p>
        </p:txBody>
      </p:sp>
      <p:sp>
        <p:nvSpPr>
          <p:cNvPr id="19" name="TextBox 18"/>
          <p:cNvSpPr txBox="1"/>
          <p:nvPr/>
        </p:nvSpPr>
        <p:spPr>
          <a:xfrm>
            <a:off x="3546459" y="814368"/>
            <a:ext cx="1569660" cy="646331"/>
          </a:xfrm>
          <a:prstGeom prst="rect">
            <a:avLst/>
          </a:prstGeom>
          <a:noFill/>
        </p:spPr>
        <p:txBody>
          <a:bodyPr wrap="none" rtlCol="0">
            <a:spAutoFit/>
          </a:bodyPr>
          <a:lstStyle/>
          <a:p>
            <a:r>
              <a:rPr lang="zh-CN" altLang="en-US" sz="3600" b="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造船业</a:t>
            </a:r>
            <a:endParaRPr lang="zh-CN" altLang="en-US" sz="3600" b="1" dirty="0">
              <a:solidFill>
                <a:srgbClr val="800000"/>
              </a:solidFill>
              <a:effectLst>
                <a:outerShdw blurRad="38100" dist="38100" dir="2700000" algn="tl">
                  <a:srgbClr val="000000">
                    <a:alpha val="43137"/>
                  </a:srgbClr>
                </a:outerShdw>
              </a:effectLst>
              <a:latin typeface="华文新魏" pitchFamily="2" charset="-122"/>
              <a:ea typeface="华文新魏" pitchFamily="2" charset="-122"/>
            </a:endParaRPr>
          </a:p>
        </p:txBody>
      </p:sp>
      <p:sp>
        <p:nvSpPr>
          <p:cNvPr id="23" name="TextBox 22"/>
          <p:cNvSpPr txBox="1"/>
          <p:nvPr/>
        </p:nvSpPr>
        <p:spPr>
          <a:xfrm>
            <a:off x="617501" y="1668235"/>
            <a:ext cx="7673896" cy="646331"/>
          </a:xfrm>
          <a:prstGeom prst="rect">
            <a:avLst/>
          </a:prstGeom>
          <a:noFill/>
        </p:spPr>
        <p:txBody>
          <a:bodyPr wrap="none" rtlCol="0">
            <a:spAutoFit/>
          </a:bodyPr>
          <a:lstStyle/>
          <a:p>
            <a:r>
              <a:rPr lang="zh-CN" altLang="en-US" sz="3200" b="1" dirty="0" smtClean="0">
                <a:latin typeface="华文新魏" pitchFamily="2" charset="-122"/>
                <a:ea typeface="华文新魏" pitchFamily="2" charset="-122"/>
              </a:rPr>
              <a:t>北宋东京郊外，建有世界上最早的</a:t>
            </a:r>
            <a:r>
              <a:rPr lang="zh-CN" altLang="en-US" sz="3600" b="1" i="1" dirty="0" smtClean="0">
                <a:solidFill>
                  <a:srgbClr val="800000"/>
                </a:solidFill>
                <a:effectLst>
                  <a:outerShdw blurRad="38100" dist="38100" dir="2700000" algn="tl">
                    <a:srgbClr val="000000">
                      <a:alpha val="43137"/>
                    </a:srgbClr>
                  </a:outerShdw>
                </a:effectLst>
                <a:latin typeface="华文新魏" pitchFamily="2" charset="-122"/>
                <a:ea typeface="华文新魏" pitchFamily="2" charset="-122"/>
              </a:rPr>
              <a:t>船坞</a:t>
            </a:r>
            <a:r>
              <a:rPr lang="zh-CN" altLang="en-US" sz="3200" b="1" dirty="0" smtClean="0">
                <a:latin typeface="华文新魏" pitchFamily="2" charset="-122"/>
                <a:ea typeface="华文新魏" pitchFamily="2" charset="-122"/>
              </a:rPr>
              <a:t>。</a:t>
            </a:r>
            <a:endParaRPr lang="zh-CN" altLang="en-US" sz="3200" b="1" dirty="0">
              <a:latin typeface="华文新魏" pitchFamily="2" charset="-122"/>
              <a:ea typeface="华文新魏" pitchFamily="2" charset="-122"/>
            </a:endParaRPr>
          </a:p>
        </p:txBody>
      </p:sp>
      <p:pic>
        <p:nvPicPr>
          <p:cNvPr id="24" name="图片 23" descr="20b58PICjS8.jpg"/>
          <p:cNvPicPr>
            <a:picLocks noChangeAspect="1"/>
          </p:cNvPicPr>
          <p:nvPr/>
        </p:nvPicPr>
        <p:blipFill>
          <a:blip r:embed="rId3"/>
          <a:srcRect l="7706" t="5780" r="5600" b="5600"/>
          <a:stretch>
            <a:fillRect/>
          </a:stretch>
        </p:blipFill>
        <p:spPr>
          <a:xfrm>
            <a:off x="7618425" y="2814632"/>
            <a:ext cx="3214710" cy="3286148"/>
          </a:xfrm>
          <a:prstGeom prst="rect">
            <a:avLst/>
          </a:prstGeom>
        </p:spPr>
      </p:pic>
      <p:sp>
        <p:nvSpPr>
          <p:cNvPr id="25" name="矩形 24"/>
          <p:cNvSpPr/>
          <p:nvPr/>
        </p:nvSpPr>
        <p:spPr>
          <a:xfrm>
            <a:off x="7975615" y="3929967"/>
            <a:ext cx="2571768" cy="1384995"/>
          </a:xfrm>
          <a:prstGeom prst="rect">
            <a:avLst/>
          </a:prstGeom>
        </p:spPr>
        <p:txBody>
          <a:bodyPr wrap="square">
            <a:spAutoFit/>
          </a:bodyPr>
          <a:lstStyle/>
          <a:p>
            <a:r>
              <a:rPr lang="zh-CN" altLang="en-US" sz="2800" b="1" dirty="0" smtClean="0">
                <a:latin typeface="华文新魏" pitchFamily="2" charset="-122"/>
                <a:ea typeface="华文新魏" pitchFamily="2" charset="-122"/>
              </a:rPr>
              <a:t>      用于修造船</a:t>
            </a:r>
            <a:endParaRPr lang="en-US" altLang="zh-CN" sz="2800" b="1" dirty="0" smtClean="0">
              <a:latin typeface="华文新魏" pitchFamily="2" charset="-122"/>
              <a:ea typeface="华文新魏" pitchFamily="2" charset="-122"/>
            </a:endParaRPr>
          </a:p>
          <a:p>
            <a:r>
              <a:rPr lang="zh-CN" altLang="en-US" sz="2800" b="1" dirty="0" smtClean="0">
                <a:latin typeface="华文新魏" pitchFamily="2" charset="-122"/>
                <a:ea typeface="华文新魏" pitchFamily="2" charset="-122"/>
              </a:rPr>
              <a:t>舶的水工建筑物。</a:t>
            </a:r>
            <a:endParaRPr lang="zh-CN" altLang="en-US" sz="2800" b="1" dirty="0">
              <a:latin typeface="华文新魏" pitchFamily="2" charset="-122"/>
              <a:ea typeface="华文新魏" pitchFamily="2" charset="-122"/>
            </a:endParaRPr>
          </a:p>
        </p:txBody>
      </p:sp>
      <p:sp>
        <p:nvSpPr>
          <p:cNvPr id="26" name="矩形 25"/>
          <p:cNvSpPr/>
          <p:nvPr/>
        </p:nvSpPr>
        <p:spPr>
          <a:xfrm>
            <a:off x="8689995" y="3243260"/>
            <a:ext cx="902811" cy="523220"/>
          </a:xfrm>
          <a:prstGeom prst="rect">
            <a:avLst/>
          </a:prstGeom>
        </p:spPr>
        <p:txBody>
          <a:bodyPr wrap="none">
            <a:spAutoFit/>
          </a:bodyPr>
          <a:lstStyle/>
          <a:p>
            <a:r>
              <a:rPr lang="zh-CN" altLang="en-US" sz="2800" b="1" dirty="0" smtClean="0">
                <a:solidFill>
                  <a:prstClr val="black"/>
                </a:solidFill>
                <a:latin typeface="华文新魏" pitchFamily="2" charset="-122"/>
                <a:ea typeface="华文新魏" pitchFamily="2" charset="-122"/>
              </a:rPr>
              <a:t>船坞</a:t>
            </a:r>
            <a:endParaRPr lang="zh-CN" altLang="en-US" sz="2800" b="1" dirty="0">
              <a:latin typeface="华文新魏" pitchFamily="2" charset="-122"/>
              <a:ea typeface="华文新魏" pitchFamily="2" charset="-122"/>
            </a:endParaRPr>
          </a:p>
        </p:txBody>
      </p:sp>
      <p:pic>
        <p:nvPicPr>
          <p:cNvPr id="30" name="图片 29" descr="2012081510041466160350562.png"/>
          <p:cNvPicPr>
            <a:picLocks noChangeAspect="1"/>
          </p:cNvPicPr>
          <p:nvPr/>
        </p:nvPicPr>
        <p:blipFill>
          <a:blip r:embed="rId4"/>
          <a:stretch>
            <a:fillRect/>
          </a:stretch>
        </p:blipFill>
        <p:spPr>
          <a:xfrm>
            <a:off x="1760509" y="2528880"/>
            <a:ext cx="4286280" cy="434677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86977"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8" name="Text Box 11"/>
          <p:cNvSpPr txBox="1">
            <a:spLocks noChangeArrowheads="1"/>
          </p:cNvSpPr>
          <p:nvPr/>
        </p:nvSpPr>
        <p:spPr bwMode="auto">
          <a:xfrm>
            <a:off x="468313" y="3123691"/>
            <a:ext cx="4880312" cy="4031873"/>
          </a:xfrm>
          <a:prstGeom prst="rect">
            <a:avLst/>
          </a:prstGeom>
          <a:noFill/>
          <a:ln w="9525" algn="ctr">
            <a:noFill/>
            <a:miter lim="800000"/>
          </a:ln>
          <a:effectLst/>
        </p:spPr>
        <p:txBody>
          <a:bodyPr wrap="square">
            <a:spAutoFit/>
          </a:bodyPr>
          <a:lstStyle/>
          <a:p>
            <a:pPr>
              <a:buFontTx/>
              <a:buNone/>
            </a:pPr>
            <a:r>
              <a:rPr lang="zh-CN" altLang="en-US" sz="3200" b="1" dirty="0" smtClean="0">
                <a:latin typeface="Times New Roman" panose="02020603050405020304" pitchFamily="18" charset="0"/>
                <a:ea typeface="华文新魏" pitchFamily="2" charset="-122"/>
              </a:rPr>
              <a:t>李复国在苏州小镇上已经度过了十多年，也有了一笔不少的积蓄，他准备进城逛逛，感受城里的商业气息。</a:t>
            </a:r>
            <a:endParaRPr lang="en-US" altLang="zh-CN" sz="3200" b="1" dirty="0" smtClean="0">
              <a:latin typeface="Times New Roman" panose="02020603050405020304" pitchFamily="18" charset="0"/>
              <a:ea typeface="华文新魏" pitchFamily="2" charset="-122"/>
            </a:endParaRPr>
          </a:p>
          <a:p>
            <a:pPr>
              <a:buFontTx/>
              <a:buNone/>
            </a:pPr>
            <a:r>
              <a:rPr lang="zh-CN" altLang="en-US" sz="3200" b="1" dirty="0" smtClean="0">
                <a:solidFill>
                  <a:schemeClr val="accent1"/>
                </a:solidFill>
                <a:latin typeface="Times New Roman" panose="02020603050405020304" pitchFamily="18" charset="0"/>
                <a:ea typeface="华文新魏" pitchFamily="2" charset="-122"/>
              </a:rPr>
              <a:t>困惑</a:t>
            </a:r>
            <a:r>
              <a:rPr lang="en-US" altLang="zh-CN" sz="3200" b="1" dirty="0" smtClean="0">
                <a:solidFill>
                  <a:schemeClr val="accent1"/>
                </a:solidFill>
                <a:latin typeface="Times New Roman" panose="02020603050405020304" pitchFamily="18" charset="0"/>
                <a:ea typeface="华文新魏" pitchFamily="2" charset="-122"/>
              </a:rPr>
              <a:t>3</a:t>
            </a:r>
            <a:r>
              <a:rPr lang="zh-CN" altLang="en-US" sz="3200" b="1" dirty="0" smtClean="0">
                <a:solidFill>
                  <a:schemeClr val="accent1"/>
                </a:solidFill>
                <a:latin typeface="Times New Roman" panose="02020603050405020304" pitchFamily="18" charset="0"/>
                <a:ea typeface="华文新魏" pitchFamily="2" charset="-122"/>
              </a:rPr>
              <a:t>：他最好选择哪些大城市呢？并结合</a:t>
            </a:r>
            <a:r>
              <a:rPr lang="en-US" altLang="zh-CN" sz="3200" b="1" dirty="0" smtClean="0">
                <a:solidFill>
                  <a:schemeClr val="accent1"/>
                </a:solidFill>
                <a:latin typeface="Times New Roman" panose="02020603050405020304" pitchFamily="18" charset="0"/>
                <a:ea typeface="华文新魏" pitchFamily="2" charset="-122"/>
              </a:rPr>
              <a:t>P44-46</a:t>
            </a:r>
            <a:r>
              <a:rPr lang="zh-CN" altLang="en-US" sz="3200" b="1" dirty="0" smtClean="0">
                <a:solidFill>
                  <a:schemeClr val="accent1"/>
                </a:solidFill>
                <a:latin typeface="Times New Roman" panose="02020603050405020304" pitchFamily="18" charset="0"/>
                <a:ea typeface="华文新魏" pitchFamily="2" charset="-122"/>
              </a:rPr>
              <a:t>页概括出商业发展表现。</a:t>
            </a:r>
            <a:endParaRPr lang="zh-CN" altLang="en-US" sz="3200" b="1" dirty="0" smtClean="0">
              <a:solidFill>
                <a:schemeClr val="accent1"/>
              </a:solidFill>
              <a:latin typeface="华文新魏" pitchFamily="2" charset="-122"/>
              <a:ea typeface="华文新魏" pitchFamily="2" charset="-122"/>
            </a:endParaRPr>
          </a:p>
        </p:txBody>
      </p:sp>
      <p:sp>
        <p:nvSpPr>
          <p:cNvPr id="19" name="Line 18"/>
          <p:cNvSpPr>
            <a:spLocks noChangeShapeType="1"/>
          </p:cNvSpPr>
          <p:nvPr/>
        </p:nvSpPr>
        <p:spPr bwMode="auto">
          <a:xfrm>
            <a:off x="441325" y="3292458"/>
            <a:ext cx="26988" cy="3879891"/>
          </a:xfrm>
          <a:prstGeom prst="line">
            <a:avLst/>
          </a:prstGeom>
          <a:noFill/>
          <a:ln w="9525">
            <a:solidFill>
              <a:srgbClr val="6A3630"/>
            </a:solidFill>
            <a:round/>
          </a:ln>
        </p:spPr>
        <p:txBody>
          <a:bodyPr/>
          <a:lstStyle/>
          <a:p>
            <a:endParaRPr lang="zh-CN" altLang="en-US"/>
          </a:p>
        </p:txBody>
      </p:sp>
      <p:sp>
        <p:nvSpPr>
          <p:cNvPr id="20" name="Rectangle 19"/>
          <p:cNvSpPr>
            <a:spLocks noChangeArrowheads="1"/>
          </p:cNvSpPr>
          <p:nvPr/>
        </p:nvSpPr>
        <p:spPr bwMode="auto">
          <a:xfrm>
            <a:off x="179388" y="3278172"/>
            <a:ext cx="263525" cy="263525"/>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1"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2" name="Rectangle 15"/>
          <p:cNvSpPr>
            <a:spLocks noChangeArrowheads="1"/>
          </p:cNvSpPr>
          <p:nvPr/>
        </p:nvSpPr>
        <p:spPr bwMode="auto">
          <a:xfrm>
            <a:off x="1403319"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3" name="Rectangle 16"/>
          <p:cNvSpPr>
            <a:spLocks noChangeArrowheads="1"/>
          </p:cNvSpPr>
          <p:nvPr/>
        </p:nvSpPr>
        <p:spPr bwMode="auto">
          <a:xfrm>
            <a:off x="26031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商业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4"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5"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6"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27" name="图片 3" descr="345"/>
          <p:cNvPicPr>
            <a:picLocks noChangeAspect="1" noChangeArrowheads="1"/>
          </p:cNvPicPr>
          <p:nvPr/>
        </p:nvPicPr>
        <p:blipFill>
          <a:blip r:embed="rId2" cstate="print"/>
          <a:srcRect/>
          <a:stretch>
            <a:fillRect/>
          </a:stretch>
        </p:blipFill>
        <p:spPr bwMode="auto">
          <a:xfrm>
            <a:off x="2189137" y="1957376"/>
            <a:ext cx="642942" cy="944648"/>
          </a:xfrm>
          <a:prstGeom prst="rect">
            <a:avLst/>
          </a:prstGeom>
          <a:noFill/>
          <a:ln w="9525">
            <a:noFill/>
            <a:miter lim="800000"/>
            <a:headEnd/>
            <a:tailEnd/>
          </a:ln>
        </p:spPr>
      </p:pic>
      <p:pic>
        <p:nvPicPr>
          <p:cNvPr id="61" name="图片 60" descr="u=176449243,2863392283&amp;fm=214&amp;gp=0.jpg"/>
          <p:cNvPicPr>
            <a:picLocks noChangeAspect="1"/>
          </p:cNvPicPr>
          <p:nvPr/>
        </p:nvPicPr>
        <p:blipFill>
          <a:blip r:embed="rId3"/>
          <a:stretch>
            <a:fillRect/>
          </a:stretch>
        </p:blipFill>
        <p:spPr>
          <a:xfrm>
            <a:off x="5617021" y="1196162"/>
            <a:ext cx="5628490" cy="5522956"/>
          </a:xfrm>
          <a:prstGeom prst="rect">
            <a:avLst/>
          </a:prstGeom>
          <a:solidFill>
            <a:srgbClr val="990000"/>
          </a:solidFill>
        </p:spPr>
      </p:pic>
      <p:sp>
        <p:nvSpPr>
          <p:cNvPr id="64" name="TextBox 63"/>
          <p:cNvSpPr txBox="1"/>
          <p:nvPr/>
        </p:nvSpPr>
        <p:spPr>
          <a:xfrm>
            <a:off x="7689863" y="2957508"/>
            <a:ext cx="846653" cy="510778"/>
          </a:xfrm>
          <a:prstGeom prst="roundRect">
            <a:avLst/>
          </a:prstGeom>
          <a:solidFill>
            <a:srgbClr val="990000"/>
          </a:solidFill>
          <a:ln>
            <a:solidFill>
              <a:srgbClr val="FFC000"/>
            </a:solidFill>
          </a:ln>
        </p:spPr>
        <p:txBody>
          <a:bodyPr wrap="none" rtlCol="0">
            <a:spAutoFit/>
          </a:bodyPr>
          <a:lstStyle/>
          <a:p>
            <a:r>
              <a:rPr lang="zh-CN" altLang="en-US" sz="2400" b="1" dirty="0" smtClean="0">
                <a:solidFill>
                  <a:schemeClr val="bg1"/>
                </a:solidFill>
                <a:latin typeface="华文新魏" pitchFamily="2" charset="-122"/>
                <a:ea typeface="华文新魏" pitchFamily="2" charset="-122"/>
              </a:rPr>
              <a:t>开封</a:t>
            </a:r>
            <a:endParaRPr lang="zh-CN" altLang="en-US" sz="2400" b="1" dirty="0">
              <a:solidFill>
                <a:schemeClr val="bg1"/>
              </a:solidFill>
              <a:latin typeface="华文新魏" pitchFamily="2" charset="-122"/>
              <a:ea typeface="华文新魏" pitchFamily="2" charset="-122"/>
            </a:endParaRPr>
          </a:p>
        </p:txBody>
      </p:sp>
      <p:sp>
        <p:nvSpPr>
          <p:cNvPr id="65" name="TextBox 64"/>
          <p:cNvSpPr txBox="1"/>
          <p:nvPr/>
        </p:nvSpPr>
        <p:spPr>
          <a:xfrm>
            <a:off x="8761433" y="3957640"/>
            <a:ext cx="846653" cy="510778"/>
          </a:xfrm>
          <a:prstGeom prst="roundRect">
            <a:avLst/>
          </a:prstGeom>
          <a:solidFill>
            <a:srgbClr val="990000"/>
          </a:solidFill>
          <a:ln>
            <a:solidFill>
              <a:srgbClr val="FFC000"/>
            </a:solidFill>
          </a:ln>
        </p:spPr>
        <p:txBody>
          <a:bodyPr wrap="none" rtlCol="0">
            <a:spAutoFit/>
          </a:bodyPr>
          <a:lstStyle/>
          <a:p>
            <a:r>
              <a:rPr lang="zh-CN" altLang="en-US" sz="2400" b="1" dirty="0" smtClean="0">
                <a:solidFill>
                  <a:schemeClr val="bg1"/>
                </a:solidFill>
                <a:latin typeface="华文新魏" pitchFamily="2" charset="-122"/>
                <a:ea typeface="华文新魏" pitchFamily="2" charset="-122"/>
              </a:rPr>
              <a:t>杭州</a:t>
            </a:r>
            <a:endParaRPr lang="zh-CN" altLang="en-US" sz="2400" b="1" dirty="0">
              <a:solidFill>
                <a:schemeClr val="bg1"/>
              </a:solidFill>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dissolve">
                                      <p:cBhvr>
                                        <p:cTn id="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56816"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32" name="Picture 5" descr="D:\历史组\初一年级\公开课\图片\清明上河图10.jpg"/>
          <p:cNvPicPr>
            <a:picLocks noChangeAspect="1" noChangeArrowheads="1"/>
          </p:cNvPicPr>
          <p:nvPr/>
        </p:nvPicPr>
        <p:blipFill>
          <a:blip r:embed="rId2"/>
          <a:srcRect/>
          <a:stretch>
            <a:fillRect/>
          </a:stretch>
        </p:blipFill>
        <p:spPr bwMode="auto">
          <a:xfrm>
            <a:off x="5332409" y="2457442"/>
            <a:ext cx="5256213" cy="3941762"/>
          </a:xfrm>
          <a:prstGeom prst="rect">
            <a:avLst/>
          </a:prstGeom>
          <a:noFill/>
          <a:ln w="9525">
            <a:noFill/>
            <a:miter lim="800000"/>
            <a:headEnd/>
            <a:tailEnd/>
          </a:ln>
        </p:spPr>
      </p:pic>
      <p:sp>
        <p:nvSpPr>
          <p:cNvPr id="34" name="Oval 11"/>
          <p:cNvSpPr>
            <a:spLocks noChangeArrowheads="1"/>
          </p:cNvSpPr>
          <p:nvPr/>
        </p:nvSpPr>
        <p:spPr bwMode="auto">
          <a:xfrm>
            <a:off x="7594633" y="3251190"/>
            <a:ext cx="1366838" cy="1368425"/>
          </a:xfrm>
          <a:prstGeom prst="ellipse">
            <a:avLst/>
          </a:prstGeom>
          <a:noFill/>
          <a:ln w="28575">
            <a:solidFill>
              <a:srgbClr val="FF0000"/>
            </a:solidFill>
            <a:round/>
          </a:ln>
        </p:spPr>
        <p:txBody>
          <a:bodyPr wrap="none" anchor="ctr"/>
          <a:lstStyle/>
          <a:p>
            <a:pPr>
              <a:spcBef>
                <a:spcPct val="0"/>
              </a:spcBef>
              <a:buFont typeface="Arial" panose="020B0604020202020204" pitchFamily="34" charset="0"/>
              <a:buNone/>
            </a:pPr>
            <a:endParaRPr lang="zh-CN" altLang="en-US">
              <a:latin typeface="Arial" panose="020B0604020202020204" pitchFamily="34" charset="0"/>
            </a:endParaRPr>
          </a:p>
        </p:txBody>
      </p:sp>
      <p:sp>
        <p:nvSpPr>
          <p:cNvPr id="35" name="Oval 12"/>
          <p:cNvSpPr>
            <a:spLocks noChangeArrowheads="1"/>
          </p:cNvSpPr>
          <p:nvPr/>
        </p:nvSpPr>
        <p:spPr bwMode="auto">
          <a:xfrm>
            <a:off x="8832871" y="3814764"/>
            <a:ext cx="1368425" cy="720725"/>
          </a:xfrm>
          <a:prstGeom prst="ellipse">
            <a:avLst/>
          </a:prstGeom>
          <a:noFill/>
          <a:ln w="28575">
            <a:solidFill>
              <a:srgbClr val="FF0000"/>
            </a:solidFill>
            <a:round/>
          </a:ln>
        </p:spPr>
        <p:txBody>
          <a:bodyPr wrap="none" anchor="ctr"/>
          <a:lstStyle/>
          <a:p>
            <a:pPr>
              <a:spcBef>
                <a:spcPct val="0"/>
              </a:spcBef>
              <a:buFont typeface="Arial" panose="020B0604020202020204" pitchFamily="34" charset="0"/>
              <a:buNone/>
            </a:pPr>
            <a:endParaRPr lang="zh-CN" altLang="en-US">
              <a:latin typeface="Arial" panose="020B0604020202020204" pitchFamily="34" charset="0"/>
            </a:endParaRPr>
          </a:p>
        </p:txBody>
      </p:sp>
      <p:sp>
        <p:nvSpPr>
          <p:cNvPr id="36" name="Rectangle 13"/>
          <p:cNvSpPr>
            <a:spLocks noChangeArrowheads="1"/>
          </p:cNvSpPr>
          <p:nvPr/>
        </p:nvSpPr>
        <p:spPr bwMode="auto">
          <a:xfrm>
            <a:off x="6546855" y="4743458"/>
            <a:ext cx="3429024" cy="504825"/>
          </a:xfrm>
          <a:prstGeom prst="roundRect">
            <a:avLst/>
          </a:prstGeom>
          <a:solidFill>
            <a:schemeClr val="bg2">
              <a:lumMod val="50000"/>
            </a:schemeClr>
          </a:solidFill>
          <a:ln w="9525">
            <a:noFill/>
            <a:miter lim="800000"/>
          </a:ln>
          <a:scene3d>
            <a:camera prst="orthographicFront"/>
            <a:lightRig rig="threePt" dir="t"/>
          </a:scene3d>
          <a:sp3d>
            <a:bevelT/>
          </a:sp3d>
        </p:spPr>
        <p:txBody>
          <a:bodyPr wrap="none" anchor="ctr"/>
          <a:lstStyle/>
          <a:p>
            <a:pPr algn="ctr">
              <a:spcBef>
                <a:spcPct val="0"/>
              </a:spcBef>
              <a:buFont typeface="Arial" panose="020B0604020202020204" pitchFamily="34" charset="0"/>
              <a:buNone/>
            </a:pPr>
            <a:r>
              <a:rPr lang="zh-CN" altLang="en-US" sz="2800" b="1" dirty="0" smtClean="0">
                <a:latin typeface="华文新魏" pitchFamily="2" charset="-122"/>
                <a:ea typeface="华文新魏" pitchFamily="2" charset="-122"/>
              </a:rPr>
              <a:t>店铺增加，随处</a:t>
            </a:r>
            <a:r>
              <a:rPr lang="zh-CN" altLang="en-US" sz="2800" b="1" dirty="0">
                <a:latin typeface="华文新魏" pitchFamily="2" charset="-122"/>
                <a:ea typeface="华文新魏" pitchFamily="2" charset="-122"/>
              </a:rPr>
              <a:t>开设</a:t>
            </a:r>
            <a:endParaRPr lang="zh-CN" altLang="en-US" sz="2800" b="1" dirty="0">
              <a:latin typeface="华文新魏" pitchFamily="2" charset="-122"/>
              <a:ea typeface="华文新魏" pitchFamily="2" charset="-122"/>
            </a:endParaRPr>
          </a:p>
        </p:txBody>
      </p:sp>
      <p:pic>
        <p:nvPicPr>
          <p:cNvPr id="59" name="图片 58" descr="Redocn_2010042915214815.jpg"/>
          <p:cNvPicPr>
            <a:picLocks noChangeAspect="1"/>
          </p:cNvPicPr>
          <p:nvPr/>
        </p:nvPicPr>
        <p:blipFill>
          <a:blip r:embed="rId3">
            <a:clrChange>
              <a:clrFrom>
                <a:srgbClr val="FFFFFF"/>
              </a:clrFrom>
              <a:clrTo>
                <a:srgbClr val="FFFFFF">
                  <a:alpha val="0"/>
                </a:srgbClr>
              </a:clrTo>
            </a:clrChange>
          </a:blip>
          <a:srcRect l="11664" t="29421" r="9611" b="31707"/>
          <a:stretch>
            <a:fillRect/>
          </a:stretch>
        </p:blipFill>
        <p:spPr>
          <a:xfrm>
            <a:off x="1" y="742931"/>
            <a:ext cx="3528788" cy="889394"/>
          </a:xfrm>
          <a:prstGeom prst="rect">
            <a:avLst/>
          </a:prstGeom>
        </p:spPr>
      </p:pic>
      <p:sp>
        <p:nvSpPr>
          <p:cNvPr id="60" name="矩形 59"/>
          <p:cNvSpPr/>
          <p:nvPr/>
        </p:nvSpPr>
        <p:spPr>
          <a:xfrm>
            <a:off x="-96879" y="742930"/>
            <a:ext cx="2954655" cy="646331"/>
          </a:xfrm>
          <a:prstGeom prst="rect">
            <a:avLst/>
          </a:prstGeom>
        </p:spPr>
        <p:txBody>
          <a:bodyPr wrap="none">
            <a:spAutoFit/>
          </a:bodyPr>
          <a:lstStyle/>
          <a:p>
            <a:r>
              <a:rPr lang="zh-CN" altLang="en-US" sz="3600" b="1" dirty="0" smtClean="0">
                <a:solidFill>
                  <a:schemeClr val="bg1"/>
                </a:solidFill>
                <a:latin typeface="华文新魏" pitchFamily="2" charset="-122"/>
                <a:ea typeface="华文新魏" pitchFamily="2" charset="-122"/>
              </a:rPr>
              <a:t>商业发展表现</a:t>
            </a:r>
            <a:endParaRPr lang="zh-CN" altLang="en-US" sz="3600" b="1" dirty="0">
              <a:solidFill>
                <a:schemeClr val="bg1"/>
              </a:solidFill>
              <a:latin typeface="华文新魏" pitchFamily="2" charset="-122"/>
              <a:ea typeface="华文新魏" pitchFamily="2" charset="-122"/>
            </a:endParaRPr>
          </a:p>
        </p:txBody>
      </p:sp>
      <p:pic>
        <p:nvPicPr>
          <p:cNvPr id="63" name="图片 62" descr="1144262_138214855524193.jpg"/>
          <p:cNvPicPr>
            <a:picLocks noChangeAspect="1"/>
          </p:cNvPicPr>
          <p:nvPr/>
        </p:nvPicPr>
        <p:blipFill>
          <a:blip r:embed="rId4"/>
          <a:stretch>
            <a:fillRect/>
          </a:stretch>
        </p:blipFill>
        <p:spPr>
          <a:xfrm>
            <a:off x="474625" y="2205059"/>
            <a:ext cx="4362450" cy="4467225"/>
          </a:xfrm>
          <a:prstGeom prst="rect">
            <a:avLst/>
          </a:prstGeom>
        </p:spPr>
      </p:pic>
      <p:pic>
        <p:nvPicPr>
          <p:cNvPr id="33" name="Picture 14" descr="孙家正店和茶肆"/>
          <p:cNvPicPr>
            <a:picLocks noChangeAspect="1" noChangeArrowheads="1"/>
          </p:cNvPicPr>
          <p:nvPr/>
        </p:nvPicPr>
        <p:blipFill>
          <a:blip r:embed="rId5"/>
          <a:srcRect/>
          <a:stretch>
            <a:fillRect/>
          </a:stretch>
        </p:blipFill>
        <p:spPr bwMode="auto">
          <a:xfrm>
            <a:off x="5332409" y="2457442"/>
            <a:ext cx="5256212" cy="3941762"/>
          </a:xfrm>
          <a:prstGeom prst="rect">
            <a:avLst/>
          </a:prstGeom>
          <a:noFill/>
          <a:ln w="9525">
            <a:noFill/>
            <a:miter lim="800000"/>
            <a:headEnd/>
            <a:tailEnd/>
          </a:ln>
        </p:spPr>
      </p:pic>
      <p:sp>
        <p:nvSpPr>
          <p:cNvPr id="39" name="Rectangle 16"/>
          <p:cNvSpPr>
            <a:spLocks noChangeArrowheads="1"/>
          </p:cNvSpPr>
          <p:nvPr/>
        </p:nvSpPr>
        <p:spPr bwMode="auto">
          <a:xfrm>
            <a:off x="5761037" y="5172086"/>
            <a:ext cx="4462458" cy="866775"/>
          </a:xfrm>
          <a:prstGeom prst="roundRect">
            <a:avLst/>
          </a:prstGeom>
          <a:solidFill>
            <a:schemeClr val="bg2">
              <a:lumMod val="75000"/>
            </a:schemeClr>
          </a:solidFill>
          <a:ln w="9525">
            <a:solidFill>
              <a:schemeClr val="tx1"/>
            </a:solidFill>
            <a:miter lim="800000"/>
          </a:ln>
          <a:scene3d>
            <a:camera prst="orthographicFront"/>
            <a:lightRig rig="threePt" dir="t"/>
          </a:scene3d>
          <a:sp3d>
            <a:bevelT/>
          </a:sp3d>
        </p:spPr>
        <p:txBody>
          <a:bodyPr wrap="none" anchor="ctr"/>
          <a:lstStyle/>
          <a:p>
            <a:pPr algn="ctr">
              <a:spcBef>
                <a:spcPct val="0"/>
              </a:spcBef>
              <a:buFont typeface="Arial" panose="020B0604020202020204" pitchFamily="34" charset="0"/>
              <a:buNone/>
            </a:pPr>
            <a:r>
              <a:rPr lang="zh-CN" altLang="en-US" sz="2800" b="1" dirty="0">
                <a:latin typeface="华文新魏" pitchFamily="2" charset="-122"/>
                <a:ea typeface="华文新魏" pitchFamily="2" charset="-122"/>
              </a:rPr>
              <a:t>灯笼：经营时间不受限制</a:t>
            </a:r>
            <a:endParaRPr lang="zh-CN" altLang="en-US" sz="2800" b="1" dirty="0">
              <a:latin typeface="华文新魏" pitchFamily="2" charset="-122"/>
              <a:ea typeface="华文新魏" pitchFamily="2" charset="-122"/>
            </a:endParaRPr>
          </a:p>
          <a:p>
            <a:pPr algn="ctr">
              <a:spcBef>
                <a:spcPct val="0"/>
              </a:spcBef>
              <a:buFont typeface="Arial" panose="020B0604020202020204" pitchFamily="34" charset="0"/>
              <a:buNone/>
            </a:pPr>
            <a:r>
              <a:rPr lang="zh-CN" altLang="en-US" sz="2800" b="1" dirty="0">
                <a:latin typeface="华文新魏" pitchFamily="2" charset="-122"/>
                <a:ea typeface="华文新魏" pitchFamily="2" charset="-122"/>
              </a:rPr>
              <a:t>出现夜市、早市</a:t>
            </a:r>
            <a:endParaRPr lang="zh-CN" altLang="en-US" sz="2800" b="1" dirty="0">
              <a:latin typeface="华文新魏" pitchFamily="2" charset="-122"/>
              <a:ea typeface="华文新魏" pitchFamily="2" charset="-122"/>
            </a:endParaRPr>
          </a:p>
        </p:txBody>
      </p:sp>
      <p:sp>
        <p:nvSpPr>
          <p:cNvPr id="40" name="Oval 18"/>
          <p:cNvSpPr>
            <a:spLocks noChangeArrowheads="1"/>
          </p:cNvSpPr>
          <p:nvPr/>
        </p:nvSpPr>
        <p:spPr bwMode="auto">
          <a:xfrm>
            <a:off x="6118228" y="3957641"/>
            <a:ext cx="428628" cy="928694"/>
          </a:xfrm>
          <a:prstGeom prst="ellipse">
            <a:avLst/>
          </a:prstGeom>
          <a:noFill/>
          <a:ln w="28575">
            <a:solidFill>
              <a:srgbClr val="FF0000"/>
            </a:solidFill>
            <a:round/>
          </a:ln>
        </p:spPr>
        <p:txBody>
          <a:bodyPr wrap="none" anchor="ctr"/>
          <a:lstStyle/>
          <a:p>
            <a:pPr>
              <a:spcBef>
                <a:spcPct val="0"/>
              </a:spcBef>
              <a:buFont typeface="Arial" panose="020B0604020202020204" pitchFamily="34" charset="0"/>
              <a:buNone/>
            </a:pPr>
            <a:endParaRPr lang="zh-CN" altLang="en-US">
              <a:latin typeface="Arial" panose="020B0604020202020204" pitchFamily="34" charset="0"/>
            </a:endParaRPr>
          </a:p>
        </p:txBody>
      </p:sp>
      <p:sp>
        <p:nvSpPr>
          <p:cNvPr id="43" name="Oval 21"/>
          <p:cNvSpPr>
            <a:spLocks noChangeArrowheads="1"/>
          </p:cNvSpPr>
          <p:nvPr/>
        </p:nvSpPr>
        <p:spPr bwMode="auto">
          <a:xfrm>
            <a:off x="6975483" y="3957641"/>
            <a:ext cx="428628" cy="928694"/>
          </a:xfrm>
          <a:prstGeom prst="ellipse">
            <a:avLst/>
          </a:prstGeom>
          <a:noFill/>
          <a:ln w="28575">
            <a:solidFill>
              <a:srgbClr val="FF0000"/>
            </a:solidFill>
            <a:round/>
          </a:ln>
        </p:spPr>
        <p:txBody>
          <a:bodyPr wrap="none" anchor="ctr"/>
          <a:lstStyle/>
          <a:p>
            <a:pPr>
              <a:spcBef>
                <a:spcPct val="0"/>
              </a:spcBef>
              <a:buFont typeface="Arial" panose="020B0604020202020204" pitchFamily="34" charset="0"/>
              <a:buNone/>
            </a:pPr>
            <a:endParaRPr lang="zh-CN" altLang="en-US">
              <a:latin typeface="Arial" panose="020B0604020202020204" pitchFamily="34" charset="0"/>
            </a:endParaRPr>
          </a:p>
        </p:txBody>
      </p:sp>
      <p:pic>
        <p:nvPicPr>
          <p:cNvPr id="68" name="图片 8"/>
          <p:cNvPicPr>
            <a:picLocks noChangeAspect="1" noChangeArrowheads="1"/>
          </p:cNvPicPr>
          <p:nvPr/>
        </p:nvPicPr>
        <p:blipFill>
          <a:blip r:embed="rId6"/>
          <a:srcRect b="7403"/>
          <a:stretch>
            <a:fillRect/>
          </a:stretch>
        </p:blipFill>
        <p:spPr bwMode="auto">
          <a:xfrm>
            <a:off x="5260971" y="2457442"/>
            <a:ext cx="5427828" cy="3929090"/>
          </a:xfrm>
          <a:prstGeom prst="rect">
            <a:avLst/>
          </a:prstGeom>
          <a:noFill/>
          <a:ln w="9525">
            <a:noFill/>
            <a:miter lim="800000"/>
            <a:headEnd/>
            <a:tailEnd/>
          </a:ln>
        </p:spPr>
      </p:pic>
      <p:sp>
        <p:nvSpPr>
          <p:cNvPr id="69" name="Rectangle 16"/>
          <p:cNvSpPr>
            <a:spLocks noChangeArrowheads="1"/>
          </p:cNvSpPr>
          <p:nvPr/>
        </p:nvSpPr>
        <p:spPr bwMode="auto">
          <a:xfrm>
            <a:off x="5118095" y="5314962"/>
            <a:ext cx="6000792" cy="776294"/>
          </a:xfrm>
          <a:prstGeom prst="roundRect">
            <a:avLst/>
          </a:prstGeom>
          <a:solidFill>
            <a:schemeClr val="bg2">
              <a:lumMod val="75000"/>
            </a:schemeClr>
          </a:solidFill>
          <a:ln w="9525">
            <a:solidFill>
              <a:schemeClr val="tx1"/>
            </a:solidFill>
            <a:miter lim="800000"/>
          </a:ln>
          <a:scene3d>
            <a:camera prst="orthographicFront"/>
            <a:lightRig rig="threePt" dir="t"/>
          </a:scene3d>
          <a:sp3d>
            <a:bevelT/>
          </a:sp3d>
        </p:spPr>
        <p:txBody>
          <a:bodyPr wrap="none" anchor="ctr"/>
          <a:lstStyle/>
          <a:p>
            <a:pPr>
              <a:spcBef>
                <a:spcPct val="0"/>
              </a:spcBef>
              <a:buFont typeface="Arial" panose="020B0604020202020204" pitchFamily="34" charset="0"/>
              <a:buNone/>
            </a:pPr>
            <a:r>
              <a:rPr lang="zh-CN" altLang="en-US" sz="2800" b="1" dirty="0" smtClean="0">
                <a:latin typeface="华文新魏" pitchFamily="2" charset="-122"/>
                <a:ea typeface="华文新魏" pitchFamily="2" charset="-122"/>
              </a:rPr>
              <a:t>都市商贸活动辐射到乡镇，形成草市。</a:t>
            </a:r>
            <a:endParaRPr lang="zh-CN" altLang="en-US" sz="2800" b="1" dirty="0">
              <a:latin typeface="华文新魏" pitchFamily="2" charset="-122"/>
              <a:ea typeface="华文新魏" pitchFamily="2" charset="-122"/>
            </a:endParaRPr>
          </a:p>
        </p:txBody>
      </p:sp>
      <p:pic>
        <p:nvPicPr>
          <p:cNvPr id="65" name="图片 64" descr="4b9a96c379310a5528528075b74543a98326106d.jpg"/>
          <p:cNvPicPr>
            <a:picLocks noChangeAspect="1"/>
          </p:cNvPicPr>
          <p:nvPr/>
        </p:nvPicPr>
        <p:blipFill>
          <a:blip r:embed="rId7"/>
          <a:stretch>
            <a:fillRect/>
          </a:stretch>
        </p:blipFill>
        <p:spPr>
          <a:xfrm>
            <a:off x="403187" y="2386004"/>
            <a:ext cx="10787138" cy="4035878"/>
          </a:xfrm>
          <a:prstGeom prst="rect">
            <a:avLst/>
          </a:prstGeom>
        </p:spPr>
      </p:pic>
      <p:sp>
        <p:nvSpPr>
          <p:cNvPr id="66" name="Rectangle 16"/>
          <p:cNvSpPr>
            <a:spLocks noChangeArrowheads="1"/>
          </p:cNvSpPr>
          <p:nvPr/>
        </p:nvSpPr>
        <p:spPr bwMode="auto">
          <a:xfrm>
            <a:off x="1689071" y="4957772"/>
            <a:ext cx="8715436" cy="857256"/>
          </a:xfrm>
          <a:prstGeom prst="roundRect">
            <a:avLst/>
          </a:prstGeom>
          <a:solidFill>
            <a:schemeClr val="bg2">
              <a:lumMod val="75000"/>
            </a:schemeClr>
          </a:solidFill>
          <a:ln w="9525">
            <a:solidFill>
              <a:schemeClr val="tx1"/>
            </a:solidFill>
            <a:miter lim="800000"/>
          </a:ln>
          <a:scene3d>
            <a:camera prst="orthographicFront"/>
            <a:lightRig rig="threePt" dir="t"/>
          </a:scene3d>
          <a:sp3d>
            <a:bevelT/>
          </a:sp3d>
        </p:spPr>
        <p:txBody>
          <a:bodyPr wrap="none" anchor="ctr"/>
          <a:lstStyle/>
          <a:p>
            <a:pPr>
              <a:spcBef>
                <a:spcPct val="0"/>
              </a:spcBef>
              <a:buFont typeface="Arial" panose="020B0604020202020204" pitchFamily="34" charset="0"/>
              <a:buNone/>
            </a:pPr>
            <a:r>
              <a:rPr lang="zh-CN" altLang="en-US" sz="2800" b="1" dirty="0" smtClean="0">
                <a:latin typeface="华文新魏" pitchFamily="2" charset="-122"/>
                <a:ea typeface="华文新魏" pitchFamily="2" charset="-122"/>
              </a:rPr>
              <a:t>城市与乡村之间的市镇也发展成为重要的商业贸易区。</a:t>
            </a:r>
            <a:endParaRPr lang="zh-CN" altLang="en-US" sz="2800" b="1" dirty="0">
              <a:latin typeface="华文新魏" pitchFamily="2" charset="-122"/>
              <a:ea typeface="华文新魏" pitchFamily="2" charset="-122"/>
            </a:endParaRPr>
          </a:p>
        </p:txBody>
      </p:sp>
      <p:sp>
        <p:nvSpPr>
          <p:cNvPr id="38" name="标题 14338"/>
          <p:cNvSpPr txBox="1">
            <a:spLocks noRot="1"/>
          </p:cNvSpPr>
          <p:nvPr/>
        </p:nvSpPr>
        <p:spPr>
          <a:xfrm>
            <a:off x="3620989" y="855328"/>
            <a:ext cx="7947288" cy="1216024"/>
          </a:xfrm>
          <a:prstGeom prst="rect">
            <a:avLst/>
          </a:prstGeom>
        </p:spPr>
        <p:txBody>
          <a:bodyPr vert="horz" wrap="square" lIns="106985" tIns="53492" rIns="106985" bIns="53492" rtlCol="0" anchor="b">
            <a:spAutoFit/>
          </a:bodyPr>
          <a:lstStyle/>
          <a:p>
            <a:pPr>
              <a:spcBef>
                <a:spcPct val="0"/>
              </a:spcBef>
              <a:defRPr/>
            </a:pPr>
            <a:r>
              <a:rPr lang="zh-CN" altLang="en-US" sz="3600" b="1" dirty="0" smtClean="0">
                <a:latin typeface="华文新魏" pitchFamily="2" charset="-122"/>
                <a:ea typeface="华文新魏" pitchFamily="2" charset="-122"/>
              </a:rPr>
              <a:t>① 黄河、长江及运河沿岸兴起了很多商业城市</a:t>
            </a:r>
            <a:r>
              <a:rPr lang="zh-CN" altLang="en-US" sz="3200" b="1" dirty="0" smtClean="0">
                <a:latin typeface="华文新魏" pitchFamily="2" charset="-122"/>
                <a:ea typeface="华文新魏" pitchFamily="2" charset="-122"/>
              </a:rPr>
              <a:t>。</a:t>
            </a:r>
            <a:endParaRPr kumimoji="0" lang="zh-CN" altLang="en-US" sz="3200" b="1" i="0" u="none" strike="noStrike" kern="1200" cap="none" spc="0" normalizeH="0" baseline="0" noProof="0" dirty="0" smtClean="0">
              <a:ln>
                <a:noFill/>
              </a:ln>
              <a:effectLst/>
              <a:uLnTx/>
              <a:uFillTx/>
              <a:latin typeface="华文新魏" pitchFamily="2" charset="-122"/>
              <a:ea typeface="华文新魏"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1000" fill="hold"/>
                                        <p:tgtEl>
                                          <p:spTgt spid="36"/>
                                        </p:tgtEl>
                                        <p:attrNameLst>
                                          <p:attrName>ppt_w</p:attrName>
                                        </p:attrNameLst>
                                      </p:cBhvr>
                                      <p:tavLst>
                                        <p:tav tm="0">
                                          <p:val>
                                            <p:fltVal val="0"/>
                                          </p:val>
                                        </p:tav>
                                        <p:tav tm="100000">
                                          <p:val>
                                            <p:strVal val="#ppt_w"/>
                                          </p:val>
                                        </p:tav>
                                      </p:tavLst>
                                    </p:anim>
                                    <p:anim calcmode="lin" valueType="num">
                                      <p:cBhvr>
                                        <p:cTn id="24" dur="10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xit" presetSubtype="32" fill="hold" grpId="1" nodeType="clickEffect">
                                  <p:stCondLst>
                                    <p:cond delay="1500"/>
                                  </p:stCondLst>
                                  <p:childTnLst>
                                    <p:anim calcmode="lin" valueType="num">
                                      <p:cBhvr>
                                        <p:cTn id="28" dur="500"/>
                                        <p:tgtEl>
                                          <p:spTgt spid="36"/>
                                        </p:tgtEl>
                                        <p:attrNameLst>
                                          <p:attrName>ppt_w</p:attrName>
                                        </p:attrNameLst>
                                      </p:cBhvr>
                                      <p:tavLst>
                                        <p:tav tm="0">
                                          <p:val>
                                            <p:strVal val="ppt_w"/>
                                          </p:val>
                                        </p:tav>
                                        <p:tav tm="100000">
                                          <p:val>
                                            <p:fltVal val="0"/>
                                          </p:val>
                                        </p:tav>
                                      </p:tavLst>
                                    </p:anim>
                                    <p:anim calcmode="lin" valueType="num">
                                      <p:cBhvr>
                                        <p:cTn id="29" dur="500"/>
                                        <p:tgtEl>
                                          <p:spTgt spid="36"/>
                                        </p:tgtEl>
                                        <p:attrNameLst>
                                          <p:attrName>ppt_h</p:attrName>
                                        </p:attrNameLst>
                                      </p:cBhvr>
                                      <p:tavLst>
                                        <p:tav tm="0">
                                          <p:val>
                                            <p:strVal val="ppt_h"/>
                                          </p:val>
                                        </p:tav>
                                        <p:tav tm="100000">
                                          <p:val>
                                            <p:fltVal val="0"/>
                                          </p:val>
                                        </p:tav>
                                      </p:tavLst>
                                    </p:anim>
                                    <p:set>
                                      <p:cBhvr>
                                        <p:cTn id="30" dur="1" fill="hold">
                                          <p:stCondLst>
                                            <p:cond delay="499"/>
                                          </p:stCondLst>
                                        </p:cTn>
                                        <p:tgtEl>
                                          <p:spTgt spid="36"/>
                                        </p:tgtEl>
                                        <p:attrNameLst>
                                          <p:attrName>style.visibility</p:attrName>
                                        </p:attrNameLst>
                                      </p:cBhvr>
                                      <p:to>
                                        <p:strVal val="hidden"/>
                                      </p:to>
                                    </p:set>
                                  </p:childTnLst>
                                </p:cTn>
                              </p:par>
                              <p:par>
                                <p:cTn id="31" presetID="23" presetClass="exit" presetSubtype="32" fill="hold" grpId="1" nodeType="withEffect">
                                  <p:stCondLst>
                                    <p:cond delay="1500"/>
                                  </p:stCondLst>
                                  <p:childTnLst>
                                    <p:anim calcmode="lin" valueType="num">
                                      <p:cBhvr>
                                        <p:cTn id="32" dur="500"/>
                                        <p:tgtEl>
                                          <p:spTgt spid="35"/>
                                        </p:tgtEl>
                                        <p:attrNameLst>
                                          <p:attrName>ppt_w</p:attrName>
                                        </p:attrNameLst>
                                      </p:cBhvr>
                                      <p:tavLst>
                                        <p:tav tm="0">
                                          <p:val>
                                            <p:strVal val="ppt_w"/>
                                          </p:val>
                                        </p:tav>
                                        <p:tav tm="100000">
                                          <p:val>
                                            <p:fltVal val="0"/>
                                          </p:val>
                                        </p:tav>
                                      </p:tavLst>
                                    </p:anim>
                                    <p:anim calcmode="lin" valueType="num">
                                      <p:cBhvr>
                                        <p:cTn id="33" dur="500"/>
                                        <p:tgtEl>
                                          <p:spTgt spid="35"/>
                                        </p:tgtEl>
                                        <p:attrNameLst>
                                          <p:attrName>ppt_h</p:attrName>
                                        </p:attrNameLst>
                                      </p:cBhvr>
                                      <p:tavLst>
                                        <p:tav tm="0">
                                          <p:val>
                                            <p:strVal val="ppt_h"/>
                                          </p:val>
                                        </p:tav>
                                        <p:tav tm="100000">
                                          <p:val>
                                            <p:fltVal val="0"/>
                                          </p:val>
                                        </p:tav>
                                      </p:tavLst>
                                    </p:anim>
                                    <p:set>
                                      <p:cBhvr>
                                        <p:cTn id="34" dur="1" fill="hold">
                                          <p:stCondLst>
                                            <p:cond delay="499"/>
                                          </p:stCondLst>
                                        </p:cTn>
                                        <p:tgtEl>
                                          <p:spTgt spid="35"/>
                                        </p:tgtEl>
                                        <p:attrNameLst>
                                          <p:attrName>style.visibility</p:attrName>
                                        </p:attrNameLst>
                                      </p:cBhvr>
                                      <p:to>
                                        <p:strVal val="hidden"/>
                                      </p:to>
                                    </p:set>
                                  </p:childTnLst>
                                </p:cTn>
                              </p:par>
                              <p:par>
                                <p:cTn id="35" presetID="23" presetClass="exit" presetSubtype="32" fill="hold" grpId="1" nodeType="withEffect">
                                  <p:stCondLst>
                                    <p:cond delay="1500"/>
                                  </p:stCondLst>
                                  <p:childTnLst>
                                    <p:anim calcmode="lin" valueType="num">
                                      <p:cBhvr>
                                        <p:cTn id="36" dur="500"/>
                                        <p:tgtEl>
                                          <p:spTgt spid="34"/>
                                        </p:tgtEl>
                                        <p:attrNameLst>
                                          <p:attrName>ppt_w</p:attrName>
                                        </p:attrNameLst>
                                      </p:cBhvr>
                                      <p:tavLst>
                                        <p:tav tm="0">
                                          <p:val>
                                            <p:strVal val="ppt_w"/>
                                          </p:val>
                                        </p:tav>
                                        <p:tav tm="100000">
                                          <p:val>
                                            <p:fltVal val="0"/>
                                          </p:val>
                                        </p:tav>
                                      </p:tavLst>
                                    </p:anim>
                                    <p:anim calcmode="lin" valueType="num">
                                      <p:cBhvr>
                                        <p:cTn id="37" dur="500"/>
                                        <p:tgtEl>
                                          <p:spTgt spid="34"/>
                                        </p:tgtEl>
                                        <p:attrNameLst>
                                          <p:attrName>ppt_h</p:attrName>
                                        </p:attrNameLst>
                                      </p:cBhvr>
                                      <p:tavLst>
                                        <p:tav tm="0">
                                          <p:val>
                                            <p:strVal val="ppt_h"/>
                                          </p:val>
                                        </p:tav>
                                        <p:tav tm="100000">
                                          <p:val>
                                            <p:fltVal val="0"/>
                                          </p:val>
                                        </p:tav>
                                      </p:tavLst>
                                    </p:anim>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xit" presetSubtype="32" fill="hold" nodeType="clickEffect">
                                  <p:stCondLst>
                                    <p:cond delay="0"/>
                                  </p:stCondLst>
                                  <p:childTnLst>
                                    <p:anim calcmode="lin" valueType="num">
                                      <p:cBhvr>
                                        <p:cTn id="42" dur="1000"/>
                                        <p:tgtEl>
                                          <p:spTgt spid="32"/>
                                        </p:tgtEl>
                                        <p:attrNameLst>
                                          <p:attrName>ppt_w</p:attrName>
                                        </p:attrNameLst>
                                      </p:cBhvr>
                                      <p:tavLst>
                                        <p:tav tm="0">
                                          <p:val>
                                            <p:strVal val="ppt_w"/>
                                          </p:val>
                                        </p:tav>
                                        <p:tav tm="100000">
                                          <p:val>
                                            <p:fltVal val="0"/>
                                          </p:val>
                                        </p:tav>
                                      </p:tavLst>
                                    </p:anim>
                                    <p:anim calcmode="lin" valueType="num">
                                      <p:cBhvr>
                                        <p:cTn id="43" dur="1000"/>
                                        <p:tgtEl>
                                          <p:spTgt spid="32"/>
                                        </p:tgtEl>
                                        <p:attrNameLst>
                                          <p:attrName>ppt_h</p:attrName>
                                        </p:attrNameLst>
                                      </p:cBhvr>
                                      <p:tavLst>
                                        <p:tav tm="0">
                                          <p:val>
                                            <p:strVal val="ppt_h"/>
                                          </p:val>
                                        </p:tav>
                                        <p:tav tm="100000">
                                          <p:val>
                                            <p:fltVal val="0"/>
                                          </p:val>
                                        </p:tav>
                                      </p:tavLst>
                                    </p:anim>
                                    <p:set>
                                      <p:cBhvr>
                                        <p:cTn id="44" dur="1" fill="hold">
                                          <p:stCondLst>
                                            <p:cond delay="998"/>
                                          </p:stCondLst>
                                        </p:cTn>
                                        <p:tgtEl>
                                          <p:spTgt spid="32"/>
                                        </p:tgtEl>
                                        <p:attrNameLst>
                                          <p:attrName>style.visibility</p:attrName>
                                        </p:attrNameLst>
                                      </p:cBhvr>
                                      <p:to>
                                        <p:strVal val="hidden"/>
                                      </p:to>
                                    </p:set>
                                  </p:childTnLst>
                                </p:cTn>
                              </p:par>
                              <p:par>
                                <p:cTn id="45" presetID="23" presetClass="entr" presetSubtype="16"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1000" fill="hold"/>
                                        <p:tgtEl>
                                          <p:spTgt spid="40"/>
                                        </p:tgtEl>
                                        <p:attrNameLst>
                                          <p:attrName>ppt_w</p:attrName>
                                        </p:attrNameLst>
                                      </p:cBhvr>
                                      <p:tavLst>
                                        <p:tav tm="0">
                                          <p:val>
                                            <p:fltVal val="0"/>
                                          </p:val>
                                        </p:tav>
                                        <p:tav tm="100000">
                                          <p:val>
                                            <p:strVal val="#ppt_w"/>
                                          </p:val>
                                        </p:tav>
                                      </p:tavLst>
                                    </p:anim>
                                    <p:anim calcmode="lin" valueType="num">
                                      <p:cBhvr>
                                        <p:cTn id="52" dur="1000" fill="hold"/>
                                        <p:tgtEl>
                                          <p:spTgt spid="40"/>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1000" fill="hold"/>
                                        <p:tgtEl>
                                          <p:spTgt spid="43"/>
                                        </p:tgtEl>
                                        <p:attrNameLst>
                                          <p:attrName>ppt_w</p:attrName>
                                        </p:attrNameLst>
                                      </p:cBhvr>
                                      <p:tavLst>
                                        <p:tav tm="0">
                                          <p:val>
                                            <p:fltVal val="0"/>
                                          </p:val>
                                        </p:tav>
                                        <p:tav tm="100000">
                                          <p:val>
                                            <p:strVal val="#ppt_w"/>
                                          </p:val>
                                        </p:tav>
                                      </p:tavLst>
                                    </p:anim>
                                    <p:anim calcmode="lin" valueType="num">
                                      <p:cBhvr>
                                        <p:cTn id="56" dur="10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xit" presetSubtype="32" fill="hold" grpId="1" nodeType="clickEffect">
                                  <p:stCondLst>
                                    <p:cond delay="1500"/>
                                  </p:stCondLst>
                                  <p:childTnLst>
                                    <p:anim calcmode="lin" valueType="num">
                                      <p:cBhvr>
                                        <p:cTn id="66" dur="1000"/>
                                        <p:tgtEl>
                                          <p:spTgt spid="39"/>
                                        </p:tgtEl>
                                        <p:attrNameLst>
                                          <p:attrName>ppt_w</p:attrName>
                                        </p:attrNameLst>
                                      </p:cBhvr>
                                      <p:tavLst>
                                        <p:tav tm="0">
                                          <p:val>
                                            <p:strVal val="ppt_w"/>
                                          </p:val>
                                        </p:tav>
                                        <p:tav tm="100000">
                                          <p:val>
                                            <p:fltVal val="0"/>
                                          </p:val>
                                        </p:tav>
                                      </p:tavLst>
                                    </p:anim>
                                    <p:anim calcmode="lin" valueType="num">
                                      <p:cBhvr>
                                        <p:cTn id="67" dur="1000"/>
                                        <p:tgtEl>
                                          <p:spTgt spid="39"/>
                                        </p:tgtEl>
                                        <p:attrNameLst>
                                          <p:attrName>ppt_h</p:attrName>
                                        </p:attrNameLst>
                                      </p:cBhvr>
                                      <p:tavLst>
                                        <p:tav tm="0">
                                          <p:val>
                                            <p:strVal val="ppt_h"/>
                                          </p:val>
                                        </p:tav>
                                        <p:tav tm="100000">
                                          <p:val>
                                            <p:fltVal val="0"/>
                                          </p:val>
                                        </p:tav>
                                      </p:tavLst>
                                    </p:anim>
                                    <p:set>
                                      <p:cBhvr>
                                        <p:cTn id="68" dur="1" fill="hold">
                                          <p:stCondLst>
                                            <p:cond delay="998"/>
                                          </p:stCondLst>
                                        </p:cTn>
                                        <p:tgtEl>
                                          <p:spTgt spid="3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dissolve">
                                      <p:cBhvr>
                                        <p:cTn id="73" dur="500"/>
                                        <p:tgtEl>
                                          <p:spTgt spid="68"/>
                                        </p:tgtEl>
                                      </p:cBhvr>
                                    </p:animEffect>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69"/>
                                        </p:tgtEl>
                                        <p:attrNameLst>
                                          <p:attrName>style.visibility</p:attrName>
                                        </p:attrNameLst>
                                      </p:cBhvr>
                                      <p:to>
                                        <p:strVal val="visible"/>
                                      </p:to>
                                    </p:set>
                                    <p:anim calcmode="lin" valueType="num">
                                      <p:cBhvr>
                                        <p:cTn id="78" dur="500" fill="hold"/>
                                        <p:tgtEl>
                                          <p:spTgt spid="69"/>
                                        </p:tgtEl>
                                        <p:attrNameLst>
                                          <p:attrName>ppt_w</p:attrName>
                                        </p:attrNameLst>
                                      </p:cBhvr>
                                      <p:tavLst>
                                        <p:tav tm="0">
                                          <p:val>
                                            <p:fltVal val="0"/>
                                          </p:val>
                                        </p:tav>
                                        <p:tav tm="100000">
                                          <p:val>
                                            <p:strVal val="#ppt_w"/>
                                          </p:val>
                                        </p:tav>
                                      </p:tavLst>
                                    </p:anim>
                                    <p:anim calcmode="lin" valueType="num">
                                      <p:cBhvr>
                                        <p:cTn id="79" dur="500" fill="hold"/>
                                        <p:tgtEl>
                                          <p:spTgt spid="69"/>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dissolve">
                                      <p:cBhvr>
                                        <p:cTn id="84" dur="500"/>
                                        <p:tgtEl>
                                          <p:spTgt spid="65"/>
                                        </p:tgtEl>
                                      </p:cBhvr>
                                    </p:animEffect>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p:cTn id="89" dur="500" fill="hold"/>
                                        <p:tgtEl>
                                          <p:spTgt spid="66"/>
                                        </p:tgtEl>
                                        <p:attrNameLst>
                                          <p:attrName>ppt_w</p:attrName>
                                        </p:attrNameLst>
                                      </p:cBhvr>
                                      <p:tavLst>
                                        <p:tav tm="0">
                                          <p:val>
                                            <p:fltVal val="0"/>
                                          </p:val>
                                        </p:tav>
                                        <p:tav tm="100000">
                                          <p:val>
                                            <p:strVal val="#ppt_w"/>
                                          </p:val>
                                        </p:tav>
                                      </p:tavLst>
                                    </p:anim>
                                    <p:anim calcmode="lin" valueType="num">
                                      <p:cBhvr>
                                        <p:cTn id="90"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4" grpId="1" bldLvl="0" animBg="1"/>
      <p:bldP spid="35" grpId="0" bldLvl="0" animBg="1"/>
      <p:bldP spid="35" grpId="1" bldLvl="0" animBg="1"/>
      <p:bldP spid="36" grpId="0" bldLvl="0" animBg="1"/>
      <p:bldP spid="36" grpId="1" bldLvl="0" animBg="1"/>
      <p:bldP spid="39" grpId="0" bldLvl="0" animBg="1"/>
      <p:bldP spid="39" grpId="1" bldLvl="0" animBg="1"/>
      <p:bldP spid="40" grpId="0" bldLvl="0" animBg="1"/>
      <p:bldP spid="43" grpId="0" bldLvl="0" animBg="1"/>
      <p:bldP spid="69" grpId="0" bldLvl="0" animBg="1"/>
      <p:bldP spid="6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8117-110P91HS743.jpg"/>
          <p:cNvPicPr>
            <a:picLocks noChangeAspect="1"/>
          </p:cNvPicPr>
          <p:nvPr/>
        </p:nvPicPr>
        <p:blipFill>
          <a:blip r:embed="rId1"/>
          <a:srcRect b="3449"/>
          <a:stretch>
            <a:fillRect/>
          </a:stretch>
        </p:blipFill>
        <p:spPr>
          <a:xfrm>
            <a:off x="0" y="0"/>
            <a:ext cx="11522075" cy="7200900"/>
          </a:xfrm>
          <a:prstGeom prst="rect">
            <a:avLst/>
          </a:prstGeom>
        </p:spPr>
      </p:pic>
      <p:pic>
        <p:nvPicPr>
          <p:cNvPr id="78" name="图片 77" descr="bizhensizhixiaoguobeijingsucai_5730857.jpg"/>
          <p:cNvPicPr>
            <a:picLocks noChangeAspect="1"/>
          </p:cNvPicPr>
          <p:nvPr/>
        </p:nvPicPr>
        <p:blipFill>
          <a:blip r:embed="rId2">
            <a:clrChange>
              <a:clrFrom>
                <a:srgbClr val="FFFFFF"/>
              </a:clrFrom>
              <a:clrTo>
                <a:srgbClr val="FFFFFF">
                  <a:alpha val="0"/>
                </a:srgbClr>
              </a:clrTo>
            </a:clrChange>
            <a:duotone>
              <a:prstClr val="black"/>
              <a:schemeClr val="accent6">
                <a:tint val="45000"/>
                <a:satMod val="400000"/>
              </a:schemeClr>
            </a:duotone>
          </a:blip>
          <a:srcRect l="2362" t="26511" r="2362" b="21566"/>
          <a:stretch>
            <a:fillRect/>
          </a:stretch>
        </p:blipFill>
        <p:spPr>
          <a:xfrm>
            <a:off x="576924" y="484888"/>
            <a:ext cx="10080657" cy="714380"/>
          </a:xfrm>
          <a:prstGeom prst="rect">
            <a:avLst/>
          </a:prstGeom>
        </p:spPr>
      </p:pic>
      <p:pic>
        <p:nvPicPr>
          <p:cNvPr id="74" name="图片 73" descr="10.jpg"/>
          <p:cNvPicPr>
            <a:picLocks noChangeAspect="1"/>
          </p:cNvPicPr>
          <p:nvPr/>
        </p:nvPicPr>
        <p:blipFill>
          <a:blip r:embed="rId3"/>
          <a:stretch>
            <a:fillRect/>
          </a:stretch>
        </p:blipFill>
        <p:spPr>
          <a:xfrm>
            <a:off x="117435" y="2028814"/>
            <a:ext cx="11215766" cy="2000264"/>
          </a:xfrm>
          <a:prstGeom prst="rect">
            <a:avLst/>
          </a:prstGeom>
        </p:spPr>
      </p:pic>
      <p:sp>
        <p:nvSpPr>
          <p:cNvPr id="9" name="矩形 8"/>
          <p:cNvSpPr/>
          <p:nvPr/>
        </p:nvSpPr>
        <p:spPr bwMode="auto">
          <a:xfrm flipV="1">
            <a:off x="-25440" y="-17169"/>
            <a:ext cx="11547516" cy="45719"/>
          </a:xfrm>
          <a:prstGeom prst="rect">
            <a:avLst/>
          </a:prstGeom>
          <a:solidFill>
            <a:srgbClr val="A85008"/>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10" name="矩形 9"/>
          <p:cNvSpPr/>
          <p:nvPr/>
        </p:nvSpPr>
        <p:spPr bwMode="auto">
          <a:xfrm flipV="1">
            <a:off x="0" y="7198068"/>
            <a:ext cx="11522075" cy="45719"/>
          </a:xfrm>
          <a:prstGeom prst="rect">
            <a:avLst/>
          </a:prstGeom>
          <a:solidFill>
            <a:srgbClr val="660033"/>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68" name="TextBox 67"/>
          <p:cNvSpPr txBox="1"/>
          <p:nvPr/>
        </p:nvSpPr>
        <p:spPr>
          <a:xfrm>
            <a:off x="677687" y="549691"/>
            <a:ext cx="11452579" cy="584775"/>
          </a:xfrm>
          <a:prstGeom prst="rect">
            <a:avLst/>
          </a:prstGeom>
          <a:noFill/>
        </p:spPr>
        <p:txBody>
          <a:bodyPr wrap="square" rtlCol="0">
            <a:spAutoFit/>
          </a:bodyPr>
          <a:lstStyle/>
          <a:p>
            <a:r>
              <a:rPr lang="zh-CN" altLang="en-US" sz="32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第二单元   辽宋夏金元时期：民族关系发展和社会变化</a:t>
            </a:r>
            <a:endParaRPr lang="zh-CN" altLang="en-US" sz="32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70" name="TextBox 69"/>
          <p:cNvSpPr txBox="1"/>
          <p:nvPr/>
        </p:nvSpPr>
        <p:spPr>
          <a:xfrm>
            <a:off x="2501518" y="4320530"/>
            <a:ext cx="6598281" cy="830997"/>
          </a:xfrm>
          <a:prstGeom prst="rect">
            <a:avLst/>
          </a:prstGeom>
          <a:noFill/>
        </p:spPr>
        <p:txBody>
          <a:bodyPr wrap="none" rtlCol="0">
            <a:spAutoFit/>
          </a:bodyPr>
          <a:lstStyle/>
          <a:p>
            <a:r>
              <a:rPr lang="zh-CN" altLang="en-US" sz="4800" b="1" dirty="0" smtClean="0">
                <a:effectLst>
                  <a:outerShdw blurRad="38100" dist="38100" dir="2700000" algn="tl">
                    <a:srgbClr val="000000">
                      <a:alpha val="43137"/>
                    </a:srgbClr>
                  </a:outerShdw>
                </a:effectLst>
                <a:latin typeface="华文隶书" pitchFamily="2" charset="-122"/>
                <a:ea typeface="华文隶书" pitchFamily="2" charset="-122"/>
              </a:rPr>
              <a:t>第</a:t>
            </a:r>
            <a:r>
              <a:rPr lang="en-US" altLang="zh-CN" sz="4800" b="1" dirty="0" smtClean="0">
                <a:effectLst>
                  <a:outerShdw blurRad="38100" dist="38100" dir="2700000" algn="tl">
                    <a:srgbClr val="000000">
                      <a:alpha val="43137"/>
                    </a:srgbClr>
                  </a:outerShdw>
                </a:effectLst>
                <a:latin typeface="华文隶书" pitchFamily="2" charset="-122"/>
                <a:ea typeface="华文隶书" pitchFamily="2" charset="-122"/>
              </a:rPr>
              <a:t>9 </a:t>
            </a:r>
            <a:r>
              <a:rPr lang="zh-CN" altLang="en-US" sz="4800" b="1" dirty="0" smtClean="0">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4800" b="1" dirty="0">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29" name="图片 28" descr="1.jpg"/>
          <p:cNvPicPr>
            <a:picLocks noChangeAspect="1"/>
          </p:cNvPicPr>
          <p:nvPr/>
        </p:nvPicPr>
        <p:blipFill>
          <a:blip r:embed="rId4"/>
          <a:stretch>
            <a:fillRect/>
          </a:stretch>
        </p:blipFill>
        <p:spPr>
          <a:xfrm>
            <a:off x="306709" y="2157404"/>
            <a:ext cx="2953998" cy="1790861"/>
          </a:xfrm>
          <a:prstGeom prst="rect">
            <a:avLst/>
          </a:prstGeom>
          <a:ln w="28575">
            <a:solidFill>
              <a:schemeClr val="bg2">
                <a:lumMod val="25000"/>
              </a:schemeClr>
            </a:solidFill>
          </a:ln>
        </p:spPr>
      </p:pic>
      <p:pic>
        <p:nvPicPr>
          <p:cNvPr id="30" name="图片 29" descr="d0b537706337d14f376f9230a3730c4a.png"/>
          <p:cNvPicPr>
            <a:picLocks noChangeAspect="1"/>
          </p:cNvPicPr>
          <p:nvPr/>
        </p:nvPicPr>
        <p:blipFill>
          <a:blip r:embed="rId5"/>
          <a:stretch>
            <a:fillRect/>
          </a:stretch>
        </p:blipFill>
        <p:spPr>
          <a:xfrm>
            <a:off x="5260971" y="2171690"/>
            <a:ext cx="1042243" cy="1714512"/>
          </a:xfrm>
          <a:prstGeom prst="rect">
            <a:avLst/>
          </a:prstGeom>
          <a:ln w="28575">
            <a:solidFill>
              <a:schemeClr val="bg2">
                <a:lumMod val="25000"/>
              </a:schemeClr>
            </a:solidFill>
          </a:ln>
        </p:spPr>
      </p:pic>
      <p:pic>
        <p:nvPicPr>
          <p:cNvPr id="31" name="图片 30" descr="Gucn_20120425330852191155Pic1.jpg"/>
          <p:cNvPicPr>
            <a:picLocks noChangeAspect="1"/>
          </p:cNvPicPr>
          <p:nvPr/>
        </p:nvPicPr>
        <p:blipFill>
          <a:blip r:embed="rId6" cstate="print"/>
          <a:srcRect l="18006" t="6349" r="17262" b="6349"/>
          <a:stretch>
            <a:fillRect/>
          </a:stretch>
        </p:blipFill>
        <p:spPr>
          <a:xfrm>
            <a:off x="3403584" y="2157403"/>
            <a:ext cx="1714511" cy="1734218"/>
          </a:xfrm>
          <a:prstGeom prst="rect">
            <a:avLst/>
          </a:prstGeom>
          <a:ln w="28575">
            <a:solidFill>
              <a:schemeClr val="bg2">
                <a:lumMod val="25000"/>
              </a:schemeClr>
            </a:solidFill>
          </a:ln>
        </p:spPr>
      </p:pic>
      <p:pic>
        <p:nvPicPr>
          <p:cNvPr id="32" name="图片 31" descr="W020090224367930046836.jpg"/>
          <p:cNvPicPr>
            <a:picLocks noChangeAspect="1"/>
          </p:cNvPicPr>
          <p:nvPr/>
        </p:nvPicPr>
        <p:blipFill>
          <a:blip r:embed="rId7"/>
          <a:stretch>
            <a:fillRect/>
          </a:stretch>
        </p:blipFill>
        <p:spPr>
          <a:xfrm>
            <a:off x="6403978" y="2171690"/>
            <a:ext cx="1850711" cy="1714512"/>
          </a:xfrm>
          <a:prstGeom prst="rect">
            <a:avLst/>
          </a:prstGeom>
          <a:ln w="28575">
            <a:solidFill>
              <a:schemeClr val="bg2">
                <a:lumMod val="25000"/>
              </a:schemeClr>
            </a:solidFill>
          </a:ln>
        </p:spPr>
      </p:pic>
      <p:pic>
        <p:nvPicPr>
          <p:cNvPr id="33" name="图片 32" descr="res01_attpic_brief.jpg"/>
          <p:cNvPicPr>
            <a:picLocks noChangeAspect="1"/>
          </p:cNvPicPr>
          <p:nvPr/>
        </p:nvPicPr>
        <p:blipFill>
          <a:blip r:embed="rId8"/>
          <a:srcRect t="11250" b="12500"/>
          <a:stretch>
            <a:fillRect/>
          </a:stretch>
        </p:blipFill>
        <p:spPr>
          <a:xfrm>
            <a:off x="8332805" y="2182164"/>
            <a:ext cx="1500198" cy="1720163"/>
          </a:xfrm>
          <a:prstGeom prst="rect">
            <a:avLst/>
          </a:prstGeom>
          <a:ln w="28575">
            <a:solidFill>
              <a:schemeClr val="bg2">
                <a:lumMod val="25000"/>
              </a:schemeClr>
            </a:solidFill>
          </a:ln>
        </p:spPr>
      </p:pic>
      <p:pic>
        <p:nvPicPr>
          <p:cNvPr id="34" name="图片 33" descr="mwkppsu20lo.jpg"/>
          <p:cNvPicPr>
            <a:picLocks noChangeAspect="1"/>
          </p:cNvPicPr>
          <p:nvPr/>
        </p:nvPicPr>
        <p:blipFill>
          <a:blip r:embed="rId9"/>
          <a:srcRect r="45902"/>
          <a:stretch>
            <a:fillRect/>
          </a:stretch>
        </p:blipFill>
        <p:spPr>
          <a:xfrm>
            <a:off x="9902830" y="2171690"/>
            <a:ext cx="1287495" cy="1714512"/>
          </a:xfrm>
          <a:prstGeom prst="rect">
            <a:avLst/>
          </a:prstGeom>
          <a:ln w="28575">
            <a:solidFill>
              <a:schemeClr val="bg2">
                <a:lumMod val="25000"/>
              </a:schemeClr>
            </a:solidFill>
          </a:ln>
        </p:spPr>
      </p:pic>
      <p:sp>
        <p:nvSpPr>
          <p:cNvPr id="2" name="TextBox 1"/>
          <p:cNvSpPr txBox="1"/>
          <p:nvPr/>
        </p:nvSpPr>
        <p:spPr>
          <a:xfrm>
            <a:off x="3928347" y="5400650"/>
            <a:ext cx="5904656" cy="584775"/>
          </a:xfrm>
          <a:prstGeom prst="rect">
            <a:avLst/>
          </a:prstGeom>
          <a:noFill/>
        </p:spPr>
        <p:txBody>
          <a:bodyPr wrap="square" rtlCol="0">
            <a:spAutoFit/>
          </a:bodyPr>
          <a:lstStyle/>
          <a:p>
            <a:r>
              <a:rPr lang="zh-CN" altLang="en-US" sz="3200" dirty="0" smtClean="0">
                <a:latin typeface="华文行楷" pitchFamily="2" charset="-122"/>
                <a:ea typeface="华文行楷" pitchFamily="2" charset="-122"/>
              </a:rPr>
              <a:t>人民路初中   鲁焕</a:t>
            </a:r>
            <a:endParaRPr lang="zh-CN" altLang="en-US" sz="3200" dirty="0">
              <a:latin typeface="华文行楷" pitchFamily="2" charset="-122"/>
              <a:ea typeface="华文行楷"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图片6"/>
          <p:cNvPicPr>
            <a:picLocks noChangeAspect="1"/>
          </p:cNvPicPr>
          <p:nvPr/>
        </p:nvPicPr>
        <p:blipFill>
          <a:blip r:embed="rId1"/>
          <a:srcRect/>
          <a:stretch>
            <a:fillRect/>
          </a:stretch>
        </p:blipFill>
        <p:spPr bwMode="auto">
          <a:xfrm>
            <a:off x="3927462" y="1171558"/>
            <a:ext cx="7391421" cy="5543566"/>
          </a:xfrm>
          <a:prstGeom prst="rect">
            <a:avLst/>
          </a:prstGeom>
          <a:noFill/>
          <a:ln w="9525">
            <a:noFill/>
            <a:miter lim="800000"/>
            <a:headEnd/>
            <a:tailEnd/>
          </a:ln>
        </p:spPr>
      </p:pic>
      <p:pic>
        <p:nvPicPr>
          <p:cNvPr id="54" name="图片 53"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61073"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8" name="Text Box 11"/>
          <p:cNvSpPr txBox="1">
            <a:spLocks noChangeArrowheads="1"/>
          </p:cNvSpPr>
          <p:nvPr/>
        </p:nvSpPr>
        <p:spPr bwMode="auto">
          <a:xfrm>
            <a:off x="468313" y="3100384"/>
            <a:ext cx="3506774" cy="3970318"/>
          </a:xfrm>
          <a:prstGeom prst="rect">
            <a:avLst/>
          </a:prstGeom>
          <a:noFill/>
          <a:ln w="9525" algn="ctr">
            <a:noFill/>
            <a:miter lim="800000"/>
          </a:ln>
          <a:effectLst/>
        </p:spPr>
        <p:txBody>
          <a:bodyPr wrap="square">
            <a:spAutoFit/>
          </a:bodyPr>
          <a:lstStyle/>
          <a:p>
            <a:pPr>
              <a:buFontTx/>
              <a:buNone/>
            </a:pPr>
            <a:r>
              <a:rPr lang="zh-CN" altLang="en-US" sz="2800" b="1" dirty="0" smtClean="0">
                <a:latin typeface="Times New Roman" panose="02020603050405020304" pitchFamily="18" charset="0"/>
                <a:ea typeface="华文新魏" pitchFamily="2" charset="-122"/>
              </a:rPr>
              <a:t>李复国</a:t>
            </a:r>
            <a:r>
              <a:rPr lang="zh-CN" altLang="en-US" sz="2800" b="1" dirty="0" smtClean="0">
                <a:latin typeface="华文新魏" pitchFamily="2" charset="-122"/>
                <a:ea typeface="华文新魏" pitchFamily="2" charset="-122"/>
              </a:rPr>
              <a:t>发现通过海外贸易可以赚取更多的财富。</a:t>
            </a:r>
            <a:endParaRPr lang="en-US" altLang="zh-CN" sz="2800" b="1" dirty="0" smtClean="0">
              <a:latin typeface="华文新魏" pitchFamily="2" charset="-122"/>
              <a:ea typeface="华文新魏" pitchFamily="2" charset="-122"/>
            </a:endParaRPr>
          </a:p>
          <a:p>
            <a:pPr>
              <a:buFontTx/>
              <a:buNone/>
            </a:pPr>
            <a:r>
              <a:rPr lang="zh-CN" altLang="en-US" sz="2800" b="1" dirty="0" smtClean="0">
                <a:solidFill>
                  <a:schemeClr val="tx2"/>
                </a:solidFill>
                <a:latin typeface="华文新魏" pitchFamily="2" charset="-122"/>
                <a:ea typeface="华文新魏" pitchFamily="2" charset="-122"/>
              </a:rPr>
              <a:t>困惑</a:t>
            </a:r>
            <a:r>
              <a:rPr lang="en-US" altLang="zh-CN" sz="2800" b="1" dirty="0" smtClean="0">
                <a:solidFill>
                  <a:schemeClr val="tx2"/>
                </a:solidFill>
                <a:latin typeface="华文新魏" pitchFamily="2" charset="-122"/>
                <a:ea typeface="华文新魏" pitchFamily="2" charset="-122"/>
              </a:rPr>
              <a:t>4</a:t>
            </a:r>
            <a:r>
              <a:rPr lang="zh-CN" altLang="en-US" sz="2800" b="1" dirty="0" smtClean="0">
                <a:solidFill>
                  <a:schemeClr val="tx2"/>
                </a:solidFill>
                <a:latin typeface="华文新魏" pitchFamily="2" charset="-122"/>
                <a:ea typeface="华文新魏" pitchFamily="2" charset="-122"/>
              </a:rPr>
              <a:t>：他的商船可能在哪些对外贸易港口运货？他的商品可能销售到哪些地方？商船进出港口，会接受哪个机构的检查？</a:t>
            </a:r>
            <a:endParaRPr lang="zh-CN" altLang="en-US" sz="2800" b="1" dirty="0" smtClean="0">
              <a:solidFill>
                <a:schemeClr val="tx2"/>
              </a:solidFill>
              <a:latin typeface="华文新魏" pitchFamily="2" charset="-122"/>
              <a:ea typeface="华文新魏" pitchFamily="2" charset="-122"/>
            </a:endParaRPr>
          </a:p>
        </p:txBody>
      </p:sp>
      <p:sp>
        <p:nvSpPr>
          <p:cNvPr id="19" name="Line 18"/>
          <p:cNvSpPr>
            <a:spLocks noChangeShapeType="1"/>
          </p:cNvSpPr>
          <p:nvPr/>
        </p:nvSpPr>
        <p:spPr bwMode="auto">
          <a:xfrm>
            <a:off x="441325" y="3292459"/>
            <a:ext cx="0" cy="3233738"/>
          </a:xfrm>
          <a:prstGeom prst="line">
            <a:avLst/>
          </a:prstGeom>
          <a:noFill/>
          <a:ln w="9525">
            <a:solidFill>
              <a:srgbClr val="6A3630"/>
            </a:solidFill>
            <a:round/>
          </a:ln>
        </p:spPr>
        <p:txBody>
          <a:bodyPr/>
          <a:lstStyle/>
          <a:p>
            <a:endParaRPr lang="zh-CN" altLang="en-US"/>
          </a:p>
        </p:txBody>
      </p:sp>
      <p:sp>
        <p:nvSpPr>
          <p:cNvPr id="20" name="Rectangle 19"/>
          <p:cNvSpPr>
            <a:spLocks noChangeArrowheads="1"/>
          </p:cNvSpPr>
          <p:nvPr/>
        </p:nvSpPr>
        <p:spPr bwMode="auto">
          <a:xfrm>
            <a:off x="179388" y="3278172"/>
            <a:ext cx="263525" cy="263525"/>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1"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2" name="Rectangle 15"/>
          <p:cNvSpPr>
            <a:spLocks noChangeArrowheads="1"/>
          </p:cNvSpPr>
          <p:nvPr/>
        </p:nvSpPr>
        <p:spPr bwMode="auto">
          <a:xfrm>
            <a:off x="1403319"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3" name="Rectangle 16"/>
          <p:cNvSpPr>
            <a:spLocks noChangeArrowheads="1"/>
          </p:cNvSpPr>
          <p:nvPr/>
        </p:nvSpPr>
        <p:spPr bwMode="auto">
          <a:xfrm>
            <a:off x="26031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商业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4"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5"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6"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27" name="图片 3" descr="345"/>
          <p:cNvPicPr>
            <a:picLocks noChangeAspect="1" noChangeArrowheads="1"/>
          </p:cNvPicPr>
          <p:nvPr/>
        </p:nvPicPr>
        <p:blipFill>
          <a:blip r:embed="rId3" cstate="print"/>
          <a:srcRect/>
          <a:stretch>
            <a:fillRect/>
          </a:stretch>
        </p:blipFill>
        <p:spPr bwMode="auto">
          <a:xfrm>
            <a:off x="2189137" y="1957376"/>
            <a:ext cx="642942" cy="944648"/>
          </a:xfrm>
          <a:prstGeom prst="rect">
            <a:avLst/>
          </a:prstGeom>
          <a:noFill/>
          <a:ln w="9525">
            <a:noFill/>
            <a:miter lim="800000"/>
            <a:headEnd/>
            <a:tailEnd/>
          </a:ln>
        </p:spPr>
      </p:pic>
      <p:sp>
        <p:nvSpPr>
          <p:cNvPr id="32" name="TextBox 31"/>
          <p:cNvSpPr txBox="1"/>
          <p:nvPr/>
        </p:nvSpPr>
        <p:spPr>
          <a:xfrm>
            <a:off x="9618689" y="3814764"/>
            <a:ext cx="846653" cy="510778"/>
          </a:xfrm>
          <a:prstGeom prst="roundRect">
            <a:avLst/>
          </a:prstGeom>
          <a:solidFill>
            <a:srgbClr val="990000"/>
          </a:solidFill>
          <a:ln>
            <a:solidFill>
              <a:srgbClr val="FFC000"/>
            </a:solidFill>
          </a:ln>
        </p:spPr>
        <p:txBody>
          <a:bodyPr wrap="none" rtlCol="0">
            <a:spAutoFit/>
          </a:bodyPr>
          <a:lstStyle/>
          <a:p>
            <a:r>
              <a:rPr lang="zh-CN" altLang="en-US" sz="2400" b="1" dirty="0" smtClean="0">
                <a:solidFill>
                  <a:schemeClr val="bg1"/>
                </a:solidFill>
                <a:latin typeface="华文新魏" pitchFamily="2" charset="-122"/>
                <a:ea typeface="华文新魏" pitchFamily="2" charset="-122"/>
              </a:rPr>
              <a:t>广州</a:t>
            </a:r>
            <a:endParaRPr lang="zh-CN" altLang="en-US" sz="2400" b="1" dirty="0">
              <a:solidFill>
                <a:schemeClr val="bg1"/>
              </a:solidFill>
              <a:latin typeface="华文新魏" pitchFamily="2" charset="-122"/>
              <a:ea typeface="华文新魏" pitchFamily="2" charset="-122"/>
            </a:endParaRPr>
          </a:p>
        </p:txBody>
      </p:sp>
      <p:sp>
        <p:nvSpPr>
          <p:cNvPr id="33" name="TextBox 32"/>
          <p:cNvSpPr txBox="1"/>
          <p:nvPr/>
        </p:nvSpPr>
        <p:spPr>
          <a:xfrm>
            <a:off x="10547383" y="3600450"/>
            <a:ext cx="846653" cy="510778"/>
          </a:xfrm>
          <a:prstGeom prst="roundRect">
            <a:avLst/>
          </a:prstGeom>
          <a:solidFill>
            <a:srgbClr val="990000"/>
          </a:solidFill>
          <a:ln>
            <a:solidFill>
              <a:srgbClr val="FFC000"/>
            </a:solidFill>
          </a:ln>
        </p:spPr>
        <p:txBody>
          <a:bodyPr wrap="none" rtlCol="0">
            <a:spAutoFit/>
          </a:bodyPr>
          <a:lstStyle/>
          <a:p>
            <a:r>
              <a:rPr lang="zh-CN" altLang="en-US" sz="2400" b="1" dirty="0" smtClean="0">
                <a:solidFill>
                  <a:schemeClr val="bg1"/>
                </a:solidFill>
                <a:latin typeface="华文新魏" pitchFamily="2" charset="-122"/>
                <a:ea typeface="华文新魏" pitchFamily="2" charset="-122"/>
              </a:rPr>
              <a:t>泉州</a:t>
            </a:r>
            <a:endParaRPr lang="zh-CN" altLang="en-US" sz="2400" b="1" dirty="0">
              <a:solidFill>
                <a:schemeClr val="bg1"/>
              </a:solidFill>
              <a:latin typeface="华文新魏" pitchFamily="2" charset="-122"/>
              <a:ea typeface="华文新魏" pitchFamily="2" charset="-122"/>
            </a:endParaRPr>
          </a:p>
        </p:txBody>
      </p:sp>
      <p:grpSp>
        <p:nvGrpSpPr>
          <p:cNvPr id="39" name="Group 3"/>
          <p:cNvGrpSpPr/>
          <p:nvPr/>
        </p:nvGrpSpPr>
        <p:grpSpPr bwMode="auto">
          <a:xfrm>
            <a:off x="10337775" y="4143389"/>
            <a:ext cx="628650" cy="1130300"/>
            <a:chOff x="5088" y="2160"/>
            <a:chExt cx="396" cy="712"/>
          </a:xfrm>
        </p:grpSpPr>
        <p:sp>
          <p:nvSpPr>
            <p:cNvPr id="40" name="AutoShape 4"/>
            <p:cNvSpPr>
              <a:spLocks noChangeArrowheads="1"/>
            </p:cNvSpPr>
            <p:nvPr/>
          </p:nvSpPr>
          <p:spPr bwMode="auto">
            <a:xfrm rot="-7533773">
              <a:off x="4949" y="2444"/>
              <a:ext cx="712" cy="144"/>
            </a:xfrm>
            <a:prstGeom prst="leftArrow">
              <a:avLst>
                <a:gd name="adj1" fmla="val 37194"/>
                <a:gd name="adj2" fmla="val 77875"/>
              </a:avLst>
            </a:prstGeom>
            <a:solidFill>
              <a:schemeClr val="accent1"/>
            </a:solidFill>
            <a:ln w="15875">
              <a:solidFill>
                <a:srgbClr val="FF0000"/>
              </a:solidFill>
              <a:miter lim="800000"/>
            </a:ln>
          </p:spPr>
          <p:txBody>
            <a:bodyPr wrap="none" anchor="ctr"/>
            <a:lstStyle/>
            <a:p>
              <a:pPr>
                <a:spcBef>
                  <a:spcPct val="0"/>
                </a:spcBef>
              </a:pPr>
              <a:endParaRPr lang="zh-CN" altLang="en-US">
                <a:latin typeface="Arial" panose="020B0604020202020204" pitchFamily="34" charset="0"/>
              </a:endParaRPr>
            </a:p>
          </p:txBody>
        </p:sp>
        <p:pic>
          <p:nvPicPr>
            <p:cNvPr id="41" name="Picture 5" descr="si2"/>
            <p:cNvPicPr>
              <a:picLocks noChangeAspect="1"/>
            </p:cNvPicPr>
            <p:nvPr/>
          </p:nvPicPr>
          <p:blipFill>
            <a:blip r:embed="rId4"/>
            <a:srcRect/>
            <a:stretch>
              <a:fillRect/>
            </a:stretch>
          </p:blipFill>
          <p:spPr bwMode="auto">
            <a:xfrm>
              <a:off x="5088" y="2213"/>
              <a:ext cx="330" cy="156"/>
            </a:xfrm>
            <a:prstGeom prst="rect">
              <a:avLst/>
            </a:prstGeom>
            <a:noFill/>
            <a:ln w="9525">
              <a:noFill/>
              <a:miter lim="800000"/>
              <a:headEnd/>
              <a:tailEnd/>
            </a:ln>
          </p:spPr>
        </p:pic>
        <p:pic>
          <p:nvPicPr>
            <p:cNvPr id="42" name="Picture 6" descr="ci3"/>
            <p:cNvPicPr>
              <a:picLocks noChangeAspect="1"/>
            </p:cNvPicPr>
            <p:nvPr/>
          </p:nvPicPr>
          <p:blipFill>
            <a:blip r:embed="rId5"/>
            <a:srcRect/>
            <a:stretch>
              <a:fillRect/>
            </a:stretch>
          </p:blipFill>
          <p:spPr bwMode="auto">
            <a:xfrm>
              <a:off x="5232" y="2309"/>
              <a:ext cx="252" cy="294"/>
            </a:xfrm>
            <a:prstGeom prst="rect">
              <a:avLst/>
            </a:prstGeom>
            <a:noFill/>
            <a:ln w="9525">
              <a:noFill/>
              <a:miter lim="800000"/>
              <a:headEnd/>
              <a:tailEnd/>
            </a:ln>
          </p:spPr>
        </p:pic>
      </p:grpSp>
      <p:grpSp>
        <p:nvGrpSpPr>
          <p:cNvPr id="43" name="Group 12"/>
          <p:cNvGrpSpPr/>
          <p:nvPr/>
        </p:nvGrpSpPr>
        <p:grpSpPr bwMode="auto">
          <a:xfrm>
            <a:off x="9880575" y="2924189"/>
            <a:ext cx="1143000" cy="533400"/>
            <a:chOff x="4800" y="1392"/>
            <a:chExt cx="720" cy="336"/>
          </a:xfrm>
        </p:grpSpPr>
        <p:sp>
          <p:nvSpPr>
            <p:cNvPr id="45" name="AutoShape 13"/>
            <p:cNvSpPr>
              <a:spLocks noChangeArrowheads="1"/>
            </p:cNvSpPr>
            <p:nvPr/>
          </p:nvSpPr>
          <p:spPr bwMode="auto">
            <a:xfrm rot="8712790">
              <a:off x="4800" y="1392"/>
              <a:ext cx="480" cy="144"/>
            </a:xfrm>
            <a:prstGeom prst="leftArrow">
              <a:avLst>
                <a:gd name="adj1" fmla="val 37194"/>
                <a:gd name="adj2" fmla="val 52500"/>
              </a:avLst>
            </a:prstGeom>
            <a:solidFill>
              <a:schemeClr val="accent1"/>
            </a:solidFill>
            <a:ln w="15875">
              <a:solidFill>
                <a:schemeClr val="tx1"/>
              </a:solidFill>
              <a:miter lim="800000"/>
            </a:ln>
          </p:spPr>
          <p:txBody>
            <a:bodyPr wrap="none" anchor="ctr"/>
            <a:lstStyle/>
            <a:p>
              <a:pPr>
                <a:spcBef>
                  <a:spcPct val="0"/>
                </a:spcBef>
              </a:pPr>
              <a:endParaRPr lang="zh-CN" altLang="en-US">
                <a:latin typeface="Arial" panose="020B0604020202020204" pitchFamily="34" charset="0"/>
              </a:endParaRPr>
            </a:p>
          </p:txBody>
        </p:sp>
        <p:sp>
          <p:nvSpPr>
            <p:cNvPr id="53" name="AutoShape 14"/>
            <p:cNvSpPr>
              <a:spLocks noChangeArrowheads="1"/>
            </p:cNvSpPr>
            <p:nvPr/>
          </p:nvSpPr>
          <p:spPr bwMode="auto">
            <a:xfrm rot="9146249">
              <a:off x="5184" y="1584"/>
              <a:ext cx="336" cy="144"/>
            </a:xfrm>
            <a:prstGeom prst="leftArrow">
              <a:avLst>
                <a:gd name="adj1" fmla="val 37194"/>
                <a:gd name="adj2" fmla="val 36750"/>
              </a:avLst>
            </a:prstGeom>
            <a:solidFill>
              <a:schemeClr val="accent1"/>
            </a:solidFill>
            <a:ln w="15875">
              <a:solidFill>
                <a:srgbClr val="FF00FF"/>
              </a:solidFill>
              <a:miter lim="800000"/>
            </a:ln>
          </p:spPr>
          <p:txBody>
            <a:bodyPr wrap="none" anchor="ctr"/>
            <a:lstStyle/>
            <a:p>
              <a:pPr>
                <a:spcBef>
                  <a:spcPct val="0"/>
                </a:spcBef>
              </a:pPr>
              <a:endParaRPr lang="zh-CN" altLang="en-US">
                <a:latin typeface="Arial" panose="020B0604020202020204" pitchFamily="34" charset="0"/>
              </a:endParaRPr>
            </a:p>
          </p:txBody>
        </p:sp>
        <p:pic>
          <p:nvPicPr>
            <p:cNvPr id="56" name="Picture 15" descr="ci"/>
            <p:cNvPicPr>
              <a:picLocks noChangeAspect="1"/>
            </p:cNvPicPr>
            <p:nvPr/>
          </p:nvPicPr>
          <p:blipFill>
            <a:blip r:embed="rId6"/>
            <a:srcRect/>
            <a:stretch>
              <a:fillRect/>
            </a:stretch>
          </p:blipFill>
          <p:spPr bwMode="auto">
            <a:xfrm>
              <a:off x="4848" y="1392"/>
              <a:ext cx="132" cy="204"/>
            </a:xfrm>
            <a:prstGeom prst="rect">
              <a:avLst/>
            </a:prstGeom>
            <a:noFill/>
            <a:ln w="9525">
              <a:noFill/>
              <a:miter lim="800000"/>
              <a:headEnd/>
              <a:tailEnd/>
            </a:ln>
          </p:spPr>
        </p:pic>
        <p:pic>
          <p:nvPicPr>
            <p:cNvPr id="58" name="Picture 16" descr="si"/>
            <p:cNvPicPr>
              <a:picLocks noChangeAspect="1"/>
            </p:cNvPicPr>
            <p:nvPr/>
          </p:nvPicPr>
          <p:blipFill>
            <a:blip r:embed="rId7"/>
            <a:srcRect/>
            <a:stretch>
              <a:fillRect/>
            </a:stretch>
          </p:blipFill>
          <p:spPr bwMode="auto">
            <a:xfrm>
              <a:off x="5088" y="1536"/>
              <a:ext cx="342" cy="156"/>
            </a:xfrm>
            <a:prstGeom prst="rect">
              <a:avLst/>
            </a:prstGeom>
            <a:noFill/>
            <a:ln w="9525">
              <a:noFill/>
              <a:miter lim="800000"/>
              <a:headEnd/>
              <a:tailEnd/>
            </a:ln>
          </p:spPr>
        </p:pic>
      </p:grpSp>
      <p:grpSp>
        <p:nvGrpSpPr>
          <p:cNvPr id="59" name="Group 17"/>
          <p:cNvGrpSpPr/>
          <p:nvPr/>
        </p:nvGrpSpPr>
        <p:grpSpPr bwMode="auto">
          <a:xfrm>
            <a:off x="7191402" y="4314834"/>
            <a:ext cx="2498725" cy="571500"/>
            <a:chOff x="2692" y="2250"/>
            <a:chExt cx="1574" cy="360"/>
          </a:xfrm>
        </p:grpSpPr>
        <p:sp>
          <p:nvSpPr>
            <p:cNvPr id="60" name="AutoShape 18"/>
            <p:cNvSpPr>
              <a:spLocks noChangeArrowheads="1"/>
            </p:cNvSpPr>
            <p:nvPr/>
          </p:nvSpPr>
          <p:spPr bwMode="auto">
            <a:xfrm rot="-1266784">
              <a:off x="2692" y="2448"/>
              <a:ext cx="1574" cy="144"/>
            </a:xfrm>
            <a:prstGeom prst="leftArrow">
              <a:avLst>
                <a:gd name="adj1" fmla="val 37194"/>
                <a:gd name="adj2" fmla="val 171954"/>
              </a:avLst>
            </a:prstGeom>
            <a:solidFill>
              <a:schemeClr val="accent1"/>
            </a:solidFill>
            <a:ln w="15875">
              <a:solidFill>
                <a:srgbClr val="0000FF"/>
              </a:solidFill>
              <a:miter lim="800000"/>
            </a:ln>
          </p:spPr>
          <p:txBody>
            <a:bodyPr wrap="none" anchor="ctr"/>
            <a:lstStyle/>
            <a:p>
              <a:pPr>
                <a:spcBef>
                  <a:spcPct val="0"/>
                </a:spcBef>
              </a:pPr>
              <a:endParaRPr lang="zh-CN" altLang="en-US">
                <a:latin typeface="Arial" panose="020B0604020202020204" pitchFamily="34" charset="0"/>
              </a:endParaRPr>
            </a:p>
          </p:txBody>
        </p:sp>
        <p:pic>
          <p:nvPicPr>
            <p:cNvPr id="62" name="Picture 19" descr="cha"/>
            <p:cNvPicPr>
              <a:picLocks noChangeAspect="1"/>
            </p:cNvPicPr>
            <p:nvPr/>
          </p:nvPicPr>
          <p:blipFill>
            <a:blip r:embed="rId8">
              <a:lum bright="-24000" contrast="16000"/>
            </a:blip>
            <a:srcRect/>
            <a:stretch>
              <a:fillRect/>
            </a:stretch>
          </p:blipFill>
          <p:spPr bwMode="auto">
            <a:xfrm>
              <a:off x="3216" y="2400"/>
              <a:ext cx="276" cy="210"/>
            </a:xfrm>
            <a:prstGeom prst="rect">
              <a:avLst/>
            </a:prstGeom>
            <a:noFill/>
            <a:ln w="9525">
              <a:noFill/>
              <a:miter lim="800000"/>
              <a:headEnd/>
              <a:tailEnd/>
            </a:ln>
          </p:spPr>
        </p:pic>
        <p:pic>
          <p:nvPicPr>
            <p:cNvPr id="63" name="Picture 20" descr="si"/>
            <p:cNvPicPr>
              <a:picLocks noChangeAspect="1"/>
            </p:cNvPicPr>
            <p:nvPr/>
          </p:nvPicPr>
          <p:blipFill>
            <a:blip r:embed="rId7"/>
            <a:srcRect/>
            <a:stretch>
              <a:fillRect/>
            </a:stretch>
          </p:blipFill>
          <p:spPr bwMode="auto">
            <a:xfrm>
              <a:off x="3648" y="2250"/>
              <a:ext cx="342" cy="156"/>
            </a:xfrm>
            <a:prstGeom prst="rect">
              <a:avLst/>
            </a:prstGeom>
            <a:noFill/>
            <a:ln w="9525">
              <a:noFill/>
              <a:miter lim="800000"/>
              <a:headEnd/>
              <a:tailEnd/>
            </a:ln>
          </p:spPr>
        </p:pic>
      </p:grpSp>
      <p:grpSp>
        <p:nvGrpSpPr>
          <p:cNvPr id="66" name="Group 21"/>
          <p:cNvGrpSpPr/>
          <p:nvPr/>
        </p:nvGrpSpPr>
        <p:grpSpPr bwMode="auto">
          <a:xfrm>
            <a:off x="5476919" y="3743326"/>
            <a:ext cx="3856018" cy="857250"/>
            <a:chOff x="288" y="2064"/>
            <a:chExt cx="3941" cy="540"/>
          </a:xfrm>
        </p:grpSpPr>
        <p:sp>
          <p:nvSpPr>
            <p:cNvPr id="67" name="AutoShape 22"/>
            <p:cNvSpPr>
              <a:spLocks noChangeArrowheads="1"/>
            </p:cNvSpPr>
            <p:nvPr/>
          </p:nvSpPr>
          <p:spPr bwMode="auto">
            <a:xfrm rot="-670678">
              <a:off x="288" y="2400"/>
              <a:ext cx="3941" cy="144"/>
            </a:xfrm>
            <a:prstGeom prst="leftArrow">
              <a:avLst>
                <a:gd name="adj1" fmla="val 37194"/>
                <a:gd name="adj2" fmla="val 430540"/>
              </a:avLst>
            </a:prstGeom>
            <a:solidFill>
              <a:schemeClr val="accent1"/>
            </a:solidFill>
            <a:ln w="15875">
              <a:solidFill>
                <a:srgbClr val="FF0000"/>
              </a:solidFill>
              <a:miter lim="800000"/>
            </a:ln>
          </p:spPr>
          <p:txBody>
            <a:bodyPr wrap="none" anchor="ctr"/>
            <a:lstStyle/>
            <a:p>
              <a:pPr>
                <a:spcBef>
                  <a:spcPct val="0"/>
                </a:spcBef>
              </a:pPr>
              <a:endParaRPr lang="zh-CN" altLang="en-US">
                <a:latin typeface="Arial" panose="020B0604020202020204" pitchFamily="34" charset="0"/>
              </a:endParaRPr>
            </a:p>
          </p:txBody>
        </p:sp>
        <p:pic>
          <p:nvPicPr>
            <p:cNvPr id="68" name="Picture 23" descr="zhi"/>
            <p:cNvPicPr>
              <a:picLocks noChangeAspect="1"/>
            </p:cNvPicPr>
            <p:nvPr/>
          </p:nvPicPr>
          <p:blipFill>
            <a:blip r:embed="rId9"/>
            <a:srcRect/>
            <a:stretch>
              <a:fillRect/>
            </a:stretch>
          </p:blipFill>
          <p:spPr bwMode="auto">
            <a:xfrm>
              <a:off x="3600" y="2064"/>
              <a:ext cx="210" cy="138"/>
            </a:xfrm>
            <a:prstGeom prst="rect">
              <a:avLst/>
            </a:prstGeom>
            <a:noFill/>
            <a:ln w="9525">
              <a:noFill/>
              <a:miter lim="800000"/>
              <a:headEnd/>
              <a:tailEnd/>
            </a:ln>
          </p:spPr>
        </p:pic>
        <p:pic>
          <p:nvPicPr>
            <p:cNvPr id="69" name="Picture 24" descr="tong"/>
            <p:cNvPicPr>
              <a:picLocks noChangeAspect="1"/>
            </p:cNvPicPr>
            <p:nvPr/>
          </p:nvPicPr>
          <p:blipFill>
            <a:blip r:embed="rId10"/>
            <a:srcRect/>
            <a:stretch>
              <a:fillRect/>
            </a:stretch>
          </p:blipFill>
          <p:spPr bwMode="auto">
            <a:xfrm>
              <a:off x="3072" y="2160"/>
              <a:ext cx="156" cy="138"/>
            </a:xfrm>
            <a:prstGeom prst="rect">
              <a:avLst/>
            </a:prstGeom>
            <a:noFill/>
            <a:ln w="9525">
              <a:noFill/>
              <a:miter lim="800000"/>
              <a:headEnd/>
              <a:tailEnd/>
            </a:ln>
          </p:spPr>
        </p:pic>
        <p:pic>
          <p:nvPicPr>
            <p:cNvPr id="70" name="Picture 25" descr="ci3"/>
            <p:cNvPicPr>
              <a:picLocks noChangeAspect="1"/>
            </p:cNvPicPr>
            <p:nvPr/>
          </p:nvPicPr>
          <p:blipFill>
            <a:blip r:embed="rId5"/>
            <a:srcRect/>
            <a:stretch>
              <a:fillRect/>
            </a:stretch>
          </p:blipFill>
          <p:spPr bwMode="auto">
            <a:xfrm>
              <a:off x="2256" y="2208"/>
              <a:ext cx="252" cy="294"/>
            </a:xfrm>
            <a:prstGeom prst="rect">
              <a:avLst/>
            </a:prstGeom>
            <a:noFill/>
            <a:ln w="9525">
              <a:noFill/>
              <a:miter lim="800000"/>
              <a:headEnd/>
              <a:tailEnd/>
            </a:ln>
          </p:spPr>
        </p:pic>
        <p:pic>
          <p:nvPicPr>
            <p:cNvPr id="71" name="Picture 26" descr="ci"/>
            <p:cNvPicPr>
              <a:picLocks noChangeAspect="1"/>
            </p:cNvPicPr>
            <p:nvPr/>
          </p:nvPicPr>
          <p:blipFill>
            <a:blip r:embed="rId6"/>
            <a:srcRect/>
            <a:stretch>
              <a:fillRect/>
            </a:stretch>
          </p:blipFill>
          <p:spPr bwMode="auto">
            <a:xfrm>
              <a:off x="1536" y="2400"/>
              <a:ext cx="132" cy="204"/>
            </a:xfrm>
            <a:prstGeom prst="rect">
              <a:avLst/>
            </a:prstGeom>
            <a:noFill/>
            <a:ln w="9525">
              <a:noFill/>
              <a:miter lim="800000"/>
              <a:headEnd/>
              <a:tailEnd/>
            </a:ln>
          </p:spPr>
        </p:pic>
      </p:grpSp>
      <p:grpSp>
        <p:nvGrpSpPr>
          <p:cNvPr id="72" name="Group 27"/>
          <p:cNvGrpSpPr/>
          <p:nvPr/>
        </p:nvGrpSpPr>
        <p:grpSpPr bwMode="auto">
          <a:xfrm>
            <a:off x="6200824" y="3533789"/>
            <a:ext cx="3132113" cy="495289"/>
            <a:chOff x="1055" y="1776"/>
            <a:chExt cx="3168" cy="282"/>
          </a:xfrm>
        </p:grpSpPr>
        <p:sp>
          <p:nvSpPr>
            <p:cNvPr id="73" name="AutoShape 28"/>
            <p:cNvSpPr>
              <a:spLocks noChangeArrowheads="1"/>
            </p:cNvSpPr>
            <p:nvPr/>
          </p:nvSpPr>
          <p:spPr bwMode="auto">
            <a:xfrm rot="-190789">
              <a:off x="1055" y="1914"/>
              <a:ext cx="3168" cy="144"/>
            </a:xfrm>
            <a:prstGeom prst="leftArrow">
              <a:avLst>
                <a:gd name="adj1" fmla="val 37194"/>
                <a:gd name="adj2" fmla="val 346500"/>
              </a:avLst>
            </a:prstGeom>
            <a:solidFill>
              <a:schemeClr val="accent1"/>
            </a:solidFill>
            <a:ln w="15875">
              <a:solidFill>
                <a:srgbClr val="FF00FF"/>
              </a:solidFill>
              <a:miter lim="800000"/>
            </a:ln>
          </p:spPr>
          <p:txBody>
            <a:bodyPr wrap="none" anchor="ctr"/>
            <a:lstStyle/>
            <a:p>
              <a:pPr>
                <a:spcBef>
                  <a:spcPct val="0"/>
                </a:spcBef>
              </a:pPr>
              <a:endParaRPr lang="zh-CN" altLang="en-US">
                <a:latin typeface="Arial" panose="020B0604020202020204" pitchFamily="34" charset="0"/>
              </a:endParaRPr>
            </a:p>
          </p:txBody>
        </p:sp>
        <p:pic>
          <p:nvPicPr>
            <p:cNvPr id="74" name="Picture 29" descr="si"/>
            <p:cNvPicPr>
              <a:picLocks noChangeAspect="1"/>
            </p:cNvPicPr>
            <p:nvPr/>
          </p:nvPicPr>
          <p:blipFill>
            <a:blip r:embed="rId7"/>
            <a:srcRect/>
            <a:stretch>
              <a:fillRect/>
            </a:stretch>
          </p:blipFill>
          <p:spPr bwMode="auto">
            <a:xfrm>
              <a:off x="3744" y="1776"/>
              <a:ext cx="342" cy="156"/>
            </a:xfrm>
            <a:prstGeom prst="rect">
              <a:avLst/>
            </a:prstGeom>
            <a:noFill/>
            <a:ln w="9525">
              <a:noFill/>
              <a:miter lim="800000"/>
              <a:headEnd/>
              <a:tailEnd/>
            </a:ln>
          </p:spPr>
        </p:pic>
        <p:pic>
          <p:nvPicPr>
            <p:cNvPr id="75" name="Picture 30" descr="ci"/>
            <p:cNvPicPr>
              <a:picLocks noChangeAspect="1"/>
            </p:cNvPicPr>
            <p:nvPr/>
          </p:nvPicPr>
          <p:blipFill>
            <a:blip r:embed="rId6"/>
            <a:srcRect/>
            <a:stretch>
              <a:fillRect/>
            </a:stretch>
          </p:blipFill>
          <p:spPr bwMode="auto">
            <a:xfrm>
              <a:off x="2736" y="1776"/>
              <a:ext cx="132" cy="204"/>
            </a:xfrm>
            <a:prstGeom prst="rect">
              <a:avLst/>
            </a:prstGeom>
            <a:noFill/>
            <a:ln w="9525">
              <a:noFill/>
              <a:miter lim="800000"/>
              <a:headEnd/>
              <a:tailEnd/>
            </a:ln>
          </p:spPr>
        </p:pic>
        <p:pic>
          <p:nvPicPr>
            <p:cNvPr id="76" name="Picture 31" descr="si2"/>
            <p:cNvPicPr>
              <a:picLocks noChangeAspect="1"/>
            </p:cNvPicPr>
            <p:nvPr/>
          </p:nvPicPr>
          <p:blipFill>
            <a:blip r:embed="rId4"/>
            <a:srcRect/>
            <a:stretch>
              <a:fillRect/>
            </a:stretch>
          </p:blipFill>
          <p:spPr bwMode="auto">
            <a:xfrm>
              <a:off x="2064" y="1872"/>
              <a:ext cx="330" cy="156"/>
            </a:xfrm>
            <a:prstGeom prst="rect">
              <a:avLst/>
            </a:prstGeom>
            <a:noFill/>
            <a:ln w="9525">
              <a:noFill/>
              <a:miter lim="800000"/>
              <a:headEnd/>
              <a:tailEnd/>
            </a:ln>
          </p:spPr>
        </p:pic>
        <p:pic>
          <p:nvPicPr>
            <p:cNvPr id="77" name="Picture 32" descr="zhi"/>
            <p:cNvPicPr>
              <a:picLocks noChangeAspect="1"/>
            </p:cNvPicPr>
            <p:nvPr/>
          </p:nvPicPr>
          <p:blipFill>
            <a:blip r:embed="rId9"/>
            <a:srcRect/>
            <a:stretch>
              <a:fillRect/>
            </a:stretch>
          </p:blipFill>
          <p:spPr bwMode="auto">
            <a:xfrm>
              <a:off x="3216" y="1824"/>
              <a:ext cx="210" cy="138"/>
            </a:xfrm>
            <a:prstGeom prst="rect">
              <a:avLst/>
            </a:prstGeom>
            <a:noFill/>
            <a:ln w="9525">
              <a:noFill/>
              <a:miter lim="800000"/>
              <a:headEnd/>
              <a:tailEnd/>
            </a:ln>
          </p:spPr>
        </p:pic>
      </p:grpSp>
      <p:pic>
        <p:nvPicPr>
          <p:cNvPr id="78" name="Picture 33" descr="arab"/>
          <p:cNvPicPr>
            <a:picLocks noChangeAspect="1"/>
          </p:cNvPicPr>
          <p:nvPr/>
        </p:nvPicPr>
        <p:blipFill>
          <a:blip r:embed="rId11"/>
          <a:srcRect/>
          <a:stretch>
            <a:fillRect/>
          </a:stretch>
        </p:blipFill>
        <p:spPr bwMode="auto">
          <a:xfrm>
            <a:off x="4403715" y="2671756"/>
            <a:ext cx="1133475" cy="1276350"/>
          </a:xfrm>
          <a:prstGeom prst="rect">
            <a:avLst/>
          </a:prstGeom>
          <a:noFill/>
          <a:ln w="9525">
            <a:noFill/>
            <a:miter lim="800000"/>
            <a:headEnd/>
            <a:tailEnd/>
          </a:ln>
        </p:spPr>
      </p:pic>
      <p:sp>
        <p:nvSpPr>
          <p:cNvPr id="79" name="Text Box 11"/>
          <p:cNvSpPr txBox="1">
            <a:spLocks noChangeArrowheads="1"/>
          </p:cNvSpPr>
          <p:nvPr/>
        </p:nvSpPr>
        <p:spPr bwMode="auto">
          <a:xfrm>
            <a:off x="4119079" y="2957509"/>
            <a:ext cx="1157764" cy="2071701"/>
          </a:xfrm>
          <a:prstGeom prst="roundRect">
            <a:avLst/>
          </a:prstGeom>
          <a:solidFill>
            <a:srgbClr val="993300"/>
          </a:solidFill>
          <a:ln w="9525">
            <a:noFill/>
            <a:miter lim="800000"/>
          </a:ln>
          <a:scene3d>
            <a:camera prst="orthographicFront"/>
            <a:lightRig rig="threePt" dir="t"/>
          </a:scene3d>
          <a:sp3d>
            <a:bevelT/>
          </a:sp3d>
        </p:spPr>
        <p:txBody>
          <a:bodyPr vert="eaVert" wrap="square">
            <a:spAutoFit/>
          </a:bodyPr>
          <a:lstStyle/>
          <a:p>
            <a:r>
              <a:rPr lang="zh-CN" altLang="en-US" sz="2800" b="1" dirty="0">
                <a:solidFill>
                  <a:schemeClr val="bg1"/>
                </a:solidFill>
                <a:latin typeface="华文新魏" pitchFamily="2" charset="-122"/>
                <a:ea typeface="华文新魏" pitchFamily="2" charset="-122"/>
              </a:rPr>
              <a:t>阿拉伯半岛、非洲东海岸</a:t>
            </a:r>
            <a:endParaRPr lang="zh-CN" altLang="en-US" sz="2800" b="1" dirty="0">
              <a:solidFill>
                <a:schemeClr val="bg1"/>
              </a:solidFill>
              <a:latin typeface="华文新魏" pitchFamily="2" charset="-122"/>
              <a:ea typeface="华文新魏" pitchFamily="2" charset="-122"/>
            </a:endParaRPr>
          </a:p>
        </p:txBody>
      </p:sp>
      <p:sp>
        <p:nvSpPr>
          <p:cNvPr id="80" name="Text Box 10"/>
          <p:cNvSpPr txBox="1">
            <a:spLocks noChangeArrowheads="1"/>
          </p:cNvSpPr>
          <p:nvPr/>
        </p:nvSpPr>
        <p:spPr bwMode="auto">
          <a:xfrm>
            <a:off x="10791643" y="1785953"/>
            <a:ext cx="612934" cy="1743060"/>
          </a:xfrm>
          <a:prstGeom prst="roundRect">
            <a:avLst/>
          </a:prstGeom>
          <a:solidFill>
            <a:schemeClr val="accent2">
              <a:lumMod val="50000"/>
            </a:schemeClr>
          </a:solidFill>
          <a:ln w="9525">
            <a:noFill/>
            <a:miter lim="800000"/>
          </a:ln>
          <a:scene3d>
            <a:camera prst="orthographicFront"/>
            <a:lightRig rig="threePt" dir="t"/>
          </a:scene3d>
          <a:sp3d>
            <a:bevelT/>
          </a:sp3d>
        </p:spPr>
        <p:txBody>
          <a:bodyPr vert="eaVert" wrap="square">
            <a:spAutoFit/>
          </a:bodyPr>
          <a:lstStyle/>
          <a:p>
            <a:r>
              <a:rPr lang="zh-CN" altLang="en-US" sz="2400" b="1" dirty="0">
                <a:solidFill>
                  <a:schemeClr val="bg1"/>
                </a:solidFill>
                <a:latin typeface="华文新魏" pitchFamily="2" charset="-122"/>
                <a:ea typeface="华文新魏" pitchFamily="2" charset="-122"/>
              </a:rPr>
              <a:t>朝鲜、日本</a:t>
            </a:r>
            <a:endParaRPr lang="zh-CN" altLang="en-US" sz="2400" b="1" dirty="0">
              <a:solidFill>
                <a:schemeClr val="bg1"/>
              </a:solidFill>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ipe(right)">
                                      <p:cBhvr>
                                        <p:cTn id="15" dur="3000"/>
                                        <p:tgtEl>
                                          <p:spTgt spid="72"/>
                                        </p:tgtEl>
                                      </p:cBhvr>
                                    </p:animEffect>
                                  </p:childTnLst>
                                </p:cTn>
                              </p:par>
                              <p:par>
                                <p:cTn id="16" presetID="22" presetClass="entr" presetSubtype="2"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right)">
                                      <p:cBhvr>
                                        <p:cTn id="18" dur="3000"/>
                                        <p:tgtEl>
                                          <p:spTgt spid="66"/>
                                        </p:tgtEl>
                                      </p:cBhvr>
                                    </p:animEffect>
                                  </p:childTnLst>
                                </p:cTn>
                              </p:par>
                              <p:par>
                                <p:cTn id="19" presetID="22" presetClass="entr" presetSubtype="2"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right)">
                                      <p:cBhvr>
                                        <p:cTn id="21" dur="3000"/>
                                        <p:tgtEl>
                                          <p:spTgt spid="59"/>
                                        </p:tgtEl>
                                      </p:cBhvr>
                                    </p:animEffect>
                                  </p:childTnLst>
                                </p:cTn>
                              </p:par>
                              <p:par>
                                <p:cTn id="22" presetID="22" presetClass="entr" presetSubtype="1"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3000"/>
                                        <p:tgtEl>
                                          <p:spTgt spid="39"/>
                                        </p:tgtEl>
                                      </p:cBhvr>
                                    </p:animEffect>
                                  </p:childTnLst>
                                </p:cTn>
                              </p:par>
                              <p:par>
                                <p:cTn id="25" presetID="22" presetClass="entr" presetSubtype="8"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3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2000"/>
                                        <p:tgtEl>
                                          <p:spTgt spid="78"/>
                                        </p:tgtEl>
                                      </p:cBhvr>
                                    </p:animEffect>
                                    <p:anim calcmode="lin" valueType="num">
                                      <p:cBhvr>
                                        <p:cTn id="33" dur="2000" fill="hold"/>
                                        <p:tgtEl>
                                          <p:spTgt spid="78"/>
                                        </p:tgtEl>
                                        <p:attrNameLst>
                                          <p:attrName>style.rotation</p:attrName>
                                        </p:attrNameLst>
                                      </p:cBhvr>
                                      <p:tavLst>
                                        <p:tav tm="0">
                                          <p:val>
                                            <p:fltVal val="720"/>
                                          </p:val>
                                        </p:tav>
                                        <p:tav tm="100000">
                                          <p:val>
                                            <p:fltVal val="0"/>
                                          </p:val>
                                        </p:tav>
                                      </p:tavLst>
                                    </p:anim>
                                    <p:anim calcmode="lin" valueType="num">
                                      <p:cBhvr>
                                        <p:cTn id="34" dur="2000" fill="hold"/>
                                        <p:tgtEl>
                                          <p:spTgt spid="78"/>
                                        </p:tgtEl>
                                        <p:attrNameLst>
                                          <p:attrName>ppt_h</p:attrName>
                                        </p:attrNameLst>
                                      </p:cBhvr>
                                      <p:tavLst>
                                        <p:tav tm="0">
                                          <p:val>
                                            <p:fltVal val="0"/>
                                          </p:val>
                                        </p:tav>
                                        <p:tav tm="100000">
                                          <p:val>
                                            <p:strVal val="#ppt_h"/>
                                          </p:val>
                                        </p:tav>
                                      </p:tavLst>
                                    </p:anim>
                                    <p:anim calcmode="lin" valueType="num">
                                      <p:cBhvr>
                                        <p:cTn id="35" dur="2000" fill="hold"/>
                                        <p:tgtEl>
                                          <p:spTgt spid="78"/>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additive="base">
                                        <p:cTn id="40" dur="500" fill="hold"/>
                                        <p:tgtEl>
                                          <p:spTgt spid="79"/>
                                        </p:tgtEl>
                                        <p:attrNameLst>
                                          <p:attrName>ppt_x</p:attrName>
                                        </p:attrNameLst>
                                      </p:cBhvr>
                                      <p:tavLst>
                                        <p:tav tm="0">
                                          <p:val>
                                            <p:strVal val="0-#ppt_w/2"/>
                                          </p:val>
                                        </p:tav>
                                        <p:tav tm="100000">
                                          <p:val>
                                            <p:strVal val="#ppt_x"/>
                                          </p:val>
                                        </p:tav>
                                      </p:tavLst>
                                    </p:anim>
                                    <p:anim calcmode="lin" valueType="num">
                                      <p:cBhvr additive="base">
                                        <p:cTn id="41"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 calcmode="lin" valueType="num">
                                      <p:cBhvr additive="base">
                                        <p:cTn id="46" dur="500" fill="hold"/>
                                        <p:tgtEl>
                                          <p:spTgt spid="80"/>
                                        </p:tgtEl>
                                        <p:attrNameLst>
                                          <p:attrName>ppt_x</p:attrName>
                                        </p:attrNameLst>
                                      </p:cBhvr>
                                      <p:tavLst>
                                        <p:tav tm="0">
                                          <p:val>
                                            <p:strVal val="1+#ppt_w/2"/>
                                          </p:val>
                                        </p:tav>
                                        <p:tav tm="100000">
                                          <p:val>
                                            <p:strVal val="#ppt_x"/>
                                          </p:val>
                                        </p:tav>
                                      </p:tavLst>
                                    </p:anim>
                                    <p:anim calcmode="lin" valueType="num">
                                      <p:cBhvr additive="base">
                                        <p:cTn id="47"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79" grpId="0" animBg="1"/>
      <p:bldP spid="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44413"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7" name="图片 16"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pic>
        <p:nvPicPr>
          <p:cNvPr id="18" name="图片 17"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0" y="742931"/>
            <a:ext cx="3623647" cy="913303"/>
          </a:xfrm>
          <a:prstGeom prst="rect">
            <a:avLst/>
          </a:prstGeom>
        </p:spPr>
      </p:pic>
      <p:sp>
        <p:nvSpPr>
          <p:cNvPr id="19" name="矩形 18"/>
          <p:cNvSpPr/>
          <p:nvPr/>
        </p:nvSpPr>
        <p:spPr>
          <a:xfrm>
            <a:off x="-96879" y="742930"/>
            <a:ext cx="2954655" cy="646331"/>
          </a:xfrm>
          <a:prstGeom prst="rect">
            <a:avLst/>
          </a:prstGeom>
        </p:spPr>
        <p:txBody>
          <a:bodyPr wrap="none">
            <a:spAutoFit/>
          </a:bodyPr>
          <a:lstStyle/>
          <a:p>
            <a:r>
              <a:rPr lang="zh-CN" altLang="en-US" sz="3600" b="1" dirty="0" smtClean="0">
                <a:solidFill>
                  <a:schemeClr val="bg1"/>
                </a:solidFill>
                <a:latin typeface="华文新魏" pitchFamily="2" charset="-122"/>
                <a:ea typeface="华文新魏" pitchFamily="2" charset="-122"/>
              </a:rPr>
              <a:t>商业发展表现</a:t>
            </a:r>
            <a:endParaRPr lang="zh-CN" altLang="en-US" sz="3600" b="1" dirty="0">
              <a:solidFill>
                <a:schemeClr val="bg1"/>
              </a:solidFill>
              <a:latin typeface="华文新魏" pitchFamily="2" charset="-122"/>
              <a:ea typeface="华文新魏" pitchFamily="2" charset="-122"/>
            </a:endParaRPr>
          </a:p>
        </p:txBody>
      </p:sp>
      <p:sp>
        <p:nvSpPr>
          <p:cNvPr id="20" name="标题 14338"/>
          <p:cNvSpPr txBox="1">
            <a:spLocks noRot="1"/>
          </p:cNvSpPr>
          <p:nvPr/>
        </p:nvSpPr>
        <p:spPr>
          <a:xfrm>
            <a:off x="3623647" y="783889"/>
            <a:ext cx="7852430" cy="1216024"/>
          </a:xfrm>
          <a:prstGeom prst="rect">
            <a:avLst/>
          </a:prstGeom>
        </p:spPr>
        <p:txBody>
          <a:bodyPr vert="horz" wrap="square" lIns="106985" tIns="53492" rIns="106985" bIns="53492" rtlCol="0" anchor="b">
            <a:spAutoFit/>
          </a:bodyPr>
          <a:lstStyle/>
          <a:p>
            <a:pPr>
              <a:spcBef>
                <a:spcPct val="0"/>
              </a:spcBef>
              <a:defRPr/>
            </a:pPr>
            <a:r>
              <a:rPr lang="zh-CN" altLang="en-US" sz="3600" b="1" dirty="0" smtClean="0">
                <a:latin typeface="华文新魏" pitchFamily="2" charset="-122"/>
                <a:ea typeface="华文新魏" pitchFamily="2" charset="-122"/>
              </a:rPr>
              <a:t>② 海外贸易超过前代，成为当时世界上从事海外贸易的重要国家。</a:t>
            </a:r>
            <a:endParaRPr kumimoji="0" lang="zh-CN" altLang="en-US" sz="3600" b="1" i="0" u="none" strike="noStrike" kern="1200" cap="none" spc="0" normalizeH="0" baseline="0" noProof="0" dirty="0" smtClean="0">
              <a:ln>
                <a:noFill/>
              </a:ln>
              <a:effectLst/>
              <a:uLnTx/>
              <a:uFillTx/>
              <a:latin typeface="华文新魏" pitchFamily="2" charset="-122"/>
              <a:ea typeface="华文新魏" pitchFamily="2" charset="-122"/>
              <a:cs typeface="+mj-cs"/>
            </a:endParaRPr>
          </a:p>
        </p:txBody>
      </p:sp>
      <p:sp>
        <p:nvSpPr>
          <p:cNvPr id="23" name="TextBox 22"/>
          <p:cNvSpPr txBox="1"/>
          <p:nvPr/>
        </p:nvSpPr>
        <p:spPr>
          <a:xfrm>
            <a:off x="7055030" y="2703404"/>
            <a:ext cx="2071702" cy="3416320"/>
          </a:xfrm>
          <a:prstGeom prst="rect">
            <a:avLst/>
          </a:prstGeom>
          <a:noFill/>
        </p:spPr>
        <p:txBody>
          <a:bodyPr wrap="square" rtlCol="0">
            <a:spAutoFit/>
          </a:bodyPr>
          <a:lstStyle/>
          <a:p>
            <a:r>
              <a:rPr lang="zh-CN" altLang="en-US" sz="3600" dirty="0" smtClean="0">
                <a:latin typeface="华文新魏" pitchFamily="2" charset="-122"/>
                <a:ea typeface="华文新魏" pitchFamily="2" charset="-122"/>
              </a:rPr>
              <a:t>朝廷鼓励海外贸易，在主要港口设立</a:t>
            </a:r>
            <a:r>
              <a:rPr lang="zh-CN" altLang="en-US" sz="3600" b="1" dirty="0" smtClean="0">
                <a:solidFill>
                  <a:srgbClr val="990000"/>
                </a:solidFill>
                <a:effectLst>
                  <a:outerShdw blurRad="38100" dist="38100" dir="2700000" algn="tl">
                    <a:srgbClr val="000000">
                      <a:alpha val="43137"/>
                    </a:srgbClr>
                  </a:outerShdw>
                </a:effectLst>
                <a:latin typeface="华文新魏" pitchFamily="2" charset="-122"/>
                <a:ea typeface="华文新魏" pitchFamily="2" charset="-122"/>
              </a:rPr>
              <a:t>市舶司</a:t>
            </a:r>
            <a:r>
              <a:rPr lang="zh-CN" altLang="en-US" sz="3600" dirty="0" smtClean="0">
                <a:latin typeface="华文新魏" pitchFamily="2" charset="-122"/>
                <a:ea typeface="华文新魏" pitchFamily="2" charset="-122"/>
              </a:rPr>
              <a:t>，加以管理。</a:t>
            </a:r>
            <a:endParaRPr lang="zh-CN" altLang="en-US" sz="3600" dirty="0">
              <a:latin typeface="华文新魏" pitchFamily="2" charset="-122"/>
              <a:ea typeface="华文新魏" pitchFamily="2" charset="-122"/>
            </a:endParaRPr>
          </a:p>
        </p:txBody>
      </p:sp>
      <p:pic>
        <p:nvPicPr>
          <p:cNvPr id="27" name="图片 26" descr="01300000377178124222696603406.jpg"/>
          <p:cNvPicPr>
            <a:picLocks noChangeAspect="1"/>
          </p:cNvPicPr>
          <p:nvPr/>
        </p:nvPicPr>
        <p:blipFill>
          <a:blip r:embed="rId3"/>
          <a:srcRect l="11369"/>
          <a:stretch>
            <a:fillRect/>
          </a:stretch>
        </p:blipFill>
        <p:spPr>
          <a:xfrm>
            <a:off x="1244262" y="2473635"/>
            <a:ext cx="4306351" cy="350652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82373"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8" name="Text Box 11"/>
          <p:cNvSpPr txBox="1">
            <a:spLocks noChangeArrowheads="1"/>
          </p:cNvSpPr>
          <p:nvPr/>
        </p:nvSpPr>
        <p:spPr bwMode="auto">
          <a:xfrm>
            <a:off x="482670" y="2754297"/>
            <a:ext cx="5292724" cy="5189113"/>
          </a:xfrm>
          <a:prstGeom prst="rect">
            <a:avLst/>
          </a:prstGeom>
          <a:noFill/>
          <a:ln w="9525" algn="ctr">
            <a:noFill/>
            <a:miter lim="800000"/>
          </a:ln>
          <a:effectLst/>
        </p:spPr>
        <p:txBody>
          <a:bodyPr wrap="square">
            <a:spAutoFit/>
          </a:bodyPr>
          <a:lstStyle/>
          <a:p>
            <a:pPr>
              <a:lnSpc>
                <a:spcPct val="115000"/>
              </a:lnSpc>
              <a:spcBef>
                <a:spcPct val="0"/>
              </a:spcBef>
              <a:buFont typeface="Arial" panose="020B0604020202020204" pitchFamily="34" charset="0"/>
              <a:buNone/>
            </a:pPr>
            <a:r>
              <a:rPr lang="zh-CN" altLang="en-US" sz="3600" b="1" dirty="0" smtClean="0">
                <a:latin typeface="华文新魏" pitchFamily="2" charset="-122"/>
                <a:ea typeface="华文新魏" pitchFamily="2" charset="-122"/>
              </a:rPr>
              <a:t>李复国经常到全国经营丝绸生意，每天需要带着大量的金属货币穿行在大街小巷，既不安全，也不方便。</a:t>
            </a:r>
            <a:endParaRPr lang="zh-CN" altLang="en-US" sz="3600" b="1" dirty="0" smtClean="0">
              <a:latin typeface="华文新魏" pitchFamily="2" charset="-122"/>
              <a:ea typeface="华文新魏" pitchFamily="2" charset="-122"/>
            </a:endParaRPr>
          </a:p>
          <a:p>
            <a:pPr>
              <a:lnSpc>
                <a:spcPct val="115000"/>
              </a:lnSpc>
              <a:spcBef>
                <a:spcPct val="0"/>
              </a:spcBef>
              <a:buFont typeface="Arial" panose="020B0604020202020204" pitchFamily="34" charset="0"/>
              <a:buNone/>
            </a:pPr>
            <a:r>
              <a:rPr lang="zh-CN" altLang="en-US" sz="3600" b="1" dirty="0" smtClean="0">
                <a:solidFill>
                  <a:schemeClr val="tx2"/>
                </a:solidFill>
                <a:latin typeface="华文新魏" pitchFamily="2" charset="-122"/>
                <a:ea typeface="华文新魏" pitchFamily="2" charset="-122"/>
              </a:rPr>
              <a:t>困惑</a:t>
            </a:r>
            <a:r>
              <a:rPr lang="en-US" altLang="zh-CN" sz="3600" b="1" dirty="0" smtClean="0">
                <a:solidFill>
                  <a:schemeClr val="tx2"/>
                </a:solidFill>
                <a:latin typeface="华文新魏" pitchFamily="2" charset="-122"/>
                <a:ea typeface="华文新魏" pitchFamily="2" charset="-122"/>
              </a:rPr>
              <a:t>5</a:t>
            </a:r>
            <a:r>
              <a:rPr lang="zh-CN" altLang="en-US" sz="3600" b="1" dirty="0" smtClean="0">
                <a:solidFill>
                  <a:schemeClr val="tx2"/>
                </a:solidFill>
                <a:latin typeface="华文新魏" pitchFamily="2" charset="-122"/>
                <a:ea typeface="华文新魏" pitchFamily="2" charset="-122"/>
              </a:rPr>
              <a:t>：有什么办法可以解决他的烦恼呢？</a:t>
            </a:r>
            <a:r>
              <a:rPr lang="en-US" altLang="zh-CN" sz="3600" b="1" dirty="0" smtClean="0">
                <a:solidFill>
                  <a:schemeClr val="tx2"/>
                </a:solidFill>
                <a:latin typeface="华文新魏" pitchFamily="2" charset="-122"/>
                <a:ea typeface="华文新魏" pitchFamily="2" charset="-122"/>
              </a:rPr>
              <a:t>    </a:t>
            </a:r>
            <a:endParaRPr lang="en-US" altLang="zh-CN" sz="3600" b="1" dirty="0" smtClean="0">
              <a:solidFill>
                <a:schemeClr val="tx2"/>
              </a:solidFill>
              <a:latin typeface="华文新魏" pitchFamily="2" charset="-122"/>
              <a:ea typeface="华文新魏" pitchFamily="2" charset="-122"/>
            </a:endParaRPr>
          </a:p>
          <a:p>
            <a:pPr>
              <a:lnSpc>
                <a:spcPct val="115000"/>
              </a:lnSpc>
              <a:spcBef>
                <a:spcPct val="0"/>
              </a:spcBef>
              <a:buFont typeface="Arial" panose="020B0604020202020204" pitchFamily="34" charset="0"/>
              <a:buNone/>
            </a:pPr>
            <a:r>
              <a:rPr lang="en-US" altLang="zh-CN" sz="3600" b="1" dirty="0" smtClean="0">
                <a:latin typeface="华文新魏" pitchFamily="2" charset="-122"/>
                <a:ea typeface="华文新魏" pitchFamily="2" charset="-122"/>
              </a:rPr>
              <a:t>       </a:t>
            </a:r>
            <a:endParaRPr lang="en-US" altLang="zh-CN" sz="3600" b="1" dirty="0">
              <a:latin typeface="华文新魏" pitchFamily="2" charset="-122"/>
              <a:ea typeface="华文新魏" pitchFamily="2" charset="-122"/>
            </a:endParaRPr>
          </a:p>
        </p:txBody>
      </p:sp>
      <p:sp>
        <p:nvSpPr>
          <p:cNvPr id="19" name="Line 18"/>
          <p:cNvSpPr>
            <a:spLocks noChangeShapeType="1"/>
          </p:cNvSpPr>
          <p:nvPr/>
        </p:nvSpPr>
        <p:spPr bwMode="auto">
          <a:xfrm>
            <a:off x="441325" y="3292459"/>
            <a:ext cx="0" cy="3233738"/>
          </a:xfrm>
          <a:prstGeom prst="line">
            <a:avLst/>
          </a:prstGeom>
          <a:noFill/>
          <a:ln w="9525">
            <a:solidFill>
              <a:srgbClr val="6A3630"/>
            </a:solidFill>
            <a:round/>
          </a:ln>
        </p:spPr>
        <p:txBody>
          <a:bodyPr/>
          <a:lstStyle/>
          <a:p>
            <a:endParaRPr lang="zh-CN" altLang="en-US"/>
          </a:p>
        </p:txBody>
      </p:sp>
      <p:sp>
        <p:nvSpPr>
          <p:cNvPr id="20" name="Rectangle 19"/>
          <p:cNvSpPr>
            <a:spLocks noChangeArrowheads="1"/>
          </p:cNvSpPr>
          <p:nvPr/>
        </p:nvSpPr>
        <p:spPr bwMode="auto">
          <a:xfrm>
            <a:off x="179388" y="3278172"/>
            <a:ext cx="263525" cy="263525"/>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1"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2" name="Rectangle 15"/>
          <p:cNvSpPr>
            <a:spLocks noChangeArrowheads="1"/>
          </p:cNvSpPr>
          <p:nvPr/>
        </p:nvSpPr>
        <p:spPr bwMode="auto">
          <a:xfrm>
            <a:off x="1403319"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3" name="Rectangle 16"/>
          <p:cNvSpPr>
            <a:spLocks noChangeArrowheads="1"/>
          </p:cNvSpPr>
          <p:nvPr/>
        </p:nvSpPr>
        <p:spPr bwMode="auto">
          <a:xfrm>
            <a:off x="26031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商业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4"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5"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6"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27" name="图片 3" descr="345"/>
          <p:cNvPicPr>
            <a:picLocks noChangeAspect="1" noChangeArrowheads="1"/>
          </p:cNvPicPr>
          <p:nvPr/>
        </p:nvPicPr>
        <p:blipFill>
          <a:blip r:embed="rId2" cstate="print"/>
          <a:srcRect/>
          <a:stretch>
            <a:fillRect/>
          </a:stretch>
        </p:blipFill>
        <p:spPr bwMode="auto">
          <a:xfrm>
            <a:off x="2189137" y="1957376"/>
            <a:ext cx="642942" cy="944648"/>
          </a:xfrm>
          <a:prstGeom prst="rect">
            <a:avLst/>
          </a:prstGeom>
          <a:noFill/>
          <a:ln w="9525">
            <a:noFill/>
            <a:miter lim="800000"/>
            <a:headEnd/>
            <a:tailEnd/>
          </a:ln>
        </p:spPr>
      </p:pic>
      <p:sp>
        <p:nvSpPr>
          <p:cNvPr id="30" name="文本框 88069"/>
          <p:cNvSpPr txBox="1">
            <a:spLocks noChangeArrowheads="1"/>
          </p:cNvSpPr>
          <p:nvPr/>
        </p:nvSpPr>
        <p:spPr bwMode="auto">
          <a:xfrm>
            <a:off x="6162701" y="6315094"/>
            <a:ext cx="3313112" cy="707886"/>
          </a:xfrm>
          <a:prstGeom prst="rect">
            <a:avLst/>
          </a:prstGeom>
          <a:noFill/>
          <a:ln w="9525">
            <a:noFill/>
            <a:miter lim="800000"/>
          </a:ln>
        </p:spPr>
        <p:txBody>
          <a:bodyPr>
            <a:spAutoFit/>
          </a:bodyPr>
          <a:lstStyle/>
          <a:p>
            <a:pPr algn="ctr">
              <a:spcBef>
                <a:spcPct val="0"/>
              </a:spcBef>
              <a:buFont typeface="Arial" panose="020B0604020202020204" pitchFamily="34" charset="0"/>
              <a:buNone/>
            </a:pPr>
            <a:r>
              <a:rPr lang="zh-CN" altLang="en-US" sz="4000" b="1" dirty="0">
                <a:solidFill>
                  <a:srgbClr val="990000"/>
                </a:solidFill>
                <a:effectLst>
                  <a:outerShdw blurRad="38100" dist="38100" dir="2700000" algn="tl">
                    <a:srgbClr val="000000">
                      <a:alpha val="43137"/>
                    </a:srgbClr>
                  </a:outerShdw>
                </a:effectLst>
                <a:latin typeface="华文新魏" pitchFamily="2" charset="-122"/>
                <a:ea typeface="华文新魏" pitchFamily="2" charset="-122"/>
              </a:rPr>
              <a:t>使用纸币</a:t>
            </a:r>
            <a:endParaRPr lang="zh-CN" altLang="en-US" sz="4000" b="1" dirty="0">
              <a:solidFill>
                <a:srgbClr val="990000"/>
              </a:solidFill>
              <a:effectLst>
                <a:outerShdw blurRad="38100" dist="38100" dir="2700000" algn="tl">
                  <a:srgbClr val="000000">
                    <a:alpha val="43137"/>
                  </a:srgbClr>
                </a:outerShdw>
              </a:effectLst>
              <a:latin typeface="华文新魏" pitchFamily="2" charset="-122"/>
              <a:ea typeface="华文新魏" pitchFamily="2" charset="-122"/>
            </a:endParaRPr>
          </a:p>
        </p:txBody>
      </p:sp>
      <p:pic>
        <p:nvPicPr>
          <p:cNvPr id="31" name="Picture 3"/>
          <p:cNvPicPr>
            <a:picLocks noChangeAspect="1" noChangeArrowheads="1"/>
          </p:cNvPicPr>
          <p:nvPr/>
        </p:nvPicPr>
        <p:blipFill>
          <a:blip r:embed="rId3"/>
          <a:srcRect l="62749"/>
          <a:stretch>
            <a:fillRect/>
          </a:stretch>
        </p:blipFill>
        <p:spPr bwMode="auto">
          <a:xfrm>
            <a:off x="5580063" y="1125538"/>
            <a:ext cx="3563937" cy="2519362"/>
          </a:xfrm>
          <a:prstGeom prst="rect">
            <a:avLst/>
          </a:prstGeom>
          <a:noFill/>
          <a:ln w="9525">
            <a:noFill/>
            <a:miter lim="800000"/>
            <a:headEnd/>
            <a:tailEnd/>
          </a:ln>
        </p:spPr>
      </p:pic>
      <p:pic>
        <p:nvPicPr>
          <p:cNvPr id="33" name="图片 32" descr="1985613cbb21213455.jpg"/>
          <p:cNvPicPr>
            <a:picLocks noChangeAspect="1"/>
          </p:cNvPicPr>
          <p:nvPr/>
        </p:nvPicPr>
        <p:blipFill>
          <a:blip r:embed="rId4"/>
          <a:stretch>
            <a:fillRect/>
          </a:stretch>
        </p:blipFill>
        <p:spPr>
          <a:xfrm>
            <a:off x="5689599" y="3814764"/>
            <a:ext cx="3506792" cy="23326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5900" y="-27862"/>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216421" y="9373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21" name="图片 20"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0" y="742931"/>
            <a:ext cx="3623647" cy="913303"/>
          </a:xfrm>
          <a:prstGeom prst="rect">
            <a:avLst/>
          </a:prstGeom>
        </p:spPr>
      </p:pic>
      <p:sp>
        <p:nvSpPr>
          <p:cNvPr id="22" name="矩形 21"/>
          <p:cNvSpPr/>
          <p:nvPr/>
        </p:nvSpPr>
        <p:spPr>
          <a:xfrm>
            <a:off x="-96879" y="742930"/>
            <a:ext cx="2954655" cy="646331"/>
          </a:xfrm>
          <a:prstGeom prst="rect">
            <a:avLst/>
          </a:prstGeom>
        </p:spPr>
        <p:txBody>
          <a:bodyPr wrap="none">
            <a:spAutoFit/>
          </a:bodyPr>
          <a:lstStyle/>
          <a:p>
            <a:r>
              <a:rPr lang="zh-CN" altLang="en-US" sz="3600" b="1" dirty="0" smtClean="0">
                <a:solidFill>
                  <a:schemeClr val="bg1"/>
                </a:solidFill>
                <a:latin typeface="华文新魏" pitchFamily="2" charset="-122"/>
                <a:ea typeface="华文新魏" pitchFamily="2" charset="-122"/>
              </a:rPr>
              <a:t>商业发展表现</a:t>
            </a:r>
            <a:endParaRPr lang="zh-CN" altLang="en-US" sz="3600" b="1" dirty="0">
              <a:solidFill>
                <a:schemeClr val="bg1"/>
              </a:solidFill>
              <a:latin typeface="华文新魏" pitchFamily="2" charset="-122"/>
              <a:ea typeface="华文新魏" pitchFamily="2" charset="-122"/>
            </a:endParaRPr>
          </a:p>
        </p:txBody>
      </p:sp>
      <p:sp>
        <p:nvSpPr>
          <p:cNvPr id="23" name="矩形 22"/>
          <p:cNvSpPr/>
          <p:nvPr/>
        </p:nvSpPr>
        <p:spPr>
          <a:xfrm>
            <a:off x="3403583" y="814368"/>
            <a:ext cx="7786742" cy="1754326"/>
          </a:xfrm>
          <a:prstGeom prst="rect">
            <a:avLst/>
          </a:prstGeom>
        </p:spPr>
        <p:txBody>
          <a:bodyPr wrap="square">
            <a:spAutoFit/>
          </a:bodyPr>
          <a:lstStyle/>
          <a:p>
            <a:r>
              <a:rPr lang="zh-CN" altLang="en-US" sz="3600" b="1" dirty="0" smtClean="0">
                <a:latin typeface="华文新魏" pitchFamily="2" charset="-122"/>
                <a:ea typeface="华文新魏" pitchFamily="2" charset="-122"/>
              </a:rPr>
              <a:t>③北宋前期四川地区出现“交子”，这是世界上最早的纸币</a:t>
            </a:r>
            <a:r>
              <a:rPr lang="zh-CN" altLang="en-US" sz="3600" b="1" dirty="0" smtClean="0">
                <a:latin typeface="华文新魏" pitchFamily="2" charset="-122"/>
                <a:ea typeface="华文新魏" pitchFamily="2" charset="-122"/>
              </a:rPr>
              <a:t>。南宋时，纸币发展成与铜钱并行的货币。</a:t>
            </a:r>
            <a:endParaRPr lang="zh-CN" altLang="en-US" sz="3600" b="1" dirty="0">
              <a:latin typeface="华文新魏" pitchFamily="2" charset="-122"/>
              <a:ea typeface="华文新魏" pitchFamily="2" charset="-122"/>
            </a:endParaRPr>
          </a:p>
        </p:txBody>
      </p:sp>
      <p:pic>
        <p:nvPicPr>
          <p:cNvPr id="26" name="图片 25" descr="t0169a9b085c552f753.jpg"/>
          <p:cNvPicPr>
            <a:picLocks noChangeAspect="1"/>
          </p:cNvPicPr>
          <p:nvPr/>
        </p:nvPicPr>
        <p:blipFill>
          <a:blip r:embed="rId3"/>
          <a:stretch>
            <a:fillRect/>
          </a:stretch>
        </p:blipFill>
        <p:spPr>
          <a:xfrm>
            <a:off x="546063" y="2028814"/>
            <a:ext cx="2844808" cy="4681195"/>
          </a:xfrm>
          <a:prstGeom prst="rect">
            <a:avLst/>
          </a:prstGeom>
          <a:ln>
            <a:noFill/>
          </a:ln>
          <a:effectLst>
            <a:outerShdw blurRad="292100" dist="139700" dir="2700000" algn="tl" rotWithShape="0">
              <a:srgbClr val="333333">
                <a:alpha val="65000"/>
              </a:srgbClr>
            </a:outerShdw>
          </a:effectLst>
        </p:spPr>
      </p:pic>
      <p:sp>
        <p:nvSpPr>
          <p:cNvPr id="27" name="圆角矩形 26"/>
          <p:cNvSpPr/>
          <p:nvPr/>
        </p:nvSpPr>
        <p:spPr>
          <a:xfrm>
            <a:off x="4189401" y="2528880"/>
            <a:ext cx="6286544" cy="2826306"/>
          </a:xfrm>
          <a:prstGeom prst="roundRect">
            <a:avLst/>
          </a:prstGeom>
          <a:solidFill>
            <a:schemeClr val="bg2">
              <a:lumMod val="75000"/>
            </a:schemeClr>
          </a:solidFill>
          <a:ln>
            <a:noFill/>
          </a:ln>
          <a:scene3d>
            <a:camera prst="orthographicFront"/>
            <a:lightRig rig="threePt" dir="t"/>
          </a:scene3d>
          <a:sp3d>
            <a:bevelT/>
          </a:sp3d>
        </p:spPr>
        <p:txBody>
          <a:bodyPr wrap="square">
            <a:spAutoFit/>
          </a:bodyPr>
          <a:lstStyle/>
          <a:p>
            <a:r>
              <a:rPr lang="en-US" altLang="zh-CN" sz="3200" dirty="0" smtClean="0">
                <a:latin typeface="华文新魏" pitchFamily="2" charset="-122"/>
                <a:ea typeface="华文新魏" pitchFamily="2" charset="-122"/>
              </a:rPr>
              <a:t>《</a:t>
            </a:r>
            <a:r>
              <a:rPr lang="zh-CN" altLang="en-US" sz="3200" dirty="0" smtClean="0">
                <a:latin typeface="华文新魏" pitchFamily="2" charset="-122"/>
                <a:ea typeface="华文新魏" pitchFamily="2" charset="-122"/>
              </a:rPr>
              <a:t>文献通考</a:t>
            </a:r>
            <a:r>
              <a:rPr lang="en-US" altLang="zh-CN" sz="3200" dirty="0" smtClean="0">
                <a:latin typeface="华文新魏" pitchFamily="2" charset="-122"/>
                <a:ea typeface="华文新魏" pitchFamily="2" charset="-122"/>
              </a:rPr>
              <a:t>》</a:t>
            </a:r>
            <a:r>
              <a:rPr lang="zh-CN" altLang="en-US" sz="3200" dirty="0" smtClean="0">
                <a:latin typeface="华文新魏" pitchFamily="2" charset="-122"/>
                <a:ea typeface="华文新魏" pitchFamily="2" charset="-122"/>
              </a:rPr>
              <a:t>记载：“（北宋时）初蜀人以铁钱重，私为券，谓之交子，以便贸易。</a:t>
            </a:r>
            <a:r>
              <a:rPr lang="zh-CN" altLang="en-US" sz="3200" dirty="0" smtClean="0">
                <a:latin typeface="华文新魏" pitchFamily="2" charset="-122"/>
                <a:ea typeface="华文新魏" pitchFamily="2" charset="-122"/>
              </a:rPr>
              <a:t>”</a:t>
            </a:r>
            <a:endParaRPr lang="en-US" altLang="zh-CN" sz="3200" dirty="0" smtClean="0">
              <a:latin typeface="华文新魏" pitchFamily="2" charset="-122"/>
              <a:ea typeface="华文新魏" pitchFamily="2" charset="-122"/>
            </a:endParaRPr>
          </a:p>
          <a:p>
            <a:r>
              <a:rPr lang="zh-CN" altLang="en-US" sz="3200" dirty="0" smtClean="0">
                <a:latin typeface="华文新魏" pitchFamily="2" charset="-122"/>
                <a:ea typeface="华文新魏" pitchFamily="2" charset="-122"/>
              </a:rPr>
              <a:t>结合材料及所学知识，分析纸币出现的原因及作用？</a:t>
            </a:r>
            <a:endParaRPr lang="zh-CN" altLang="en-US" sz="3200" dirty="0">
              <a:latin typeface="华文新魏" pitchFamily="2" charset="-122"/>
              <a:ea typeface="华文新魏" pitchFamily="2" charset="-122"/>
            </a:endParaRPr>
          </a:p>
        </p:txBody>
      </p:sp>
      <p:sp>
        <p:nvSpPr>
          <p:cNvPr id="24" name="圆角矩形 23"/>
          <p:cNvSpPr/>
          <p:nvPr/>
        </p:nvSpPr>
        <p:spPr>
          <a:xfrm>
            <a:off x="4218010" y="5358138"/>
            <a:ext cx="6286544" cy="1736646"/>
          </a:xfrm>
          <a:prstGeom prst="roundRect">
            <a:avLst/>
          </a:prstGeom>
          <a:solidFill>
            <a:schemeClr val="bg2">
              <a:lumMod val="75000"/>
            </a:schemeClr>
          </a:solidFill>
          <a:ln>
            <a:noFill/>
          </a:ln>
          <a:scene3d>
            <a:camera prst="orthographicFront"/>
            <a:lightRig rig="threePt" dir="t"/>
          </a:scene3d>
          <a:sp3d>
            <a:bevelT/>
          </a:sp3d>
        </p:spPr>
        <p:txBody>
          <a:bodyPr wrap="square">
            <a:spAutoFit/>
          </a:bodyPr>
          <a:lstStyle/>
          <a:p>
            <a:r>
              <a:rPr lang="zh-CN" altLang="en-US" sz="3200" dirty="0" smtClean="0">
                <a:latin typeface="华文新魏" pitchFamily="2" charset="-122"/>
                <a:ea typeface="华文新魏" pitchFamily="2" charset="-122"/>
              </a:rPr>
              <a:t>原因：商贸的繁荣促进货币交易量增长；金属货币携带不方便。</a:t>
            </a:r>
            <a:endParaRPr lang="en-US" altLang="zh-CN" sz="3200" dirty="0" smtClean="0">
              <a:latin typeface="华文新魏" pitchFamily="2" charset="-122"/>
              <a:ea typeface="华文新魏" pitchFamily="2" charset="-122"/>
            </a:endParaRPr>
          </a:p>
          <a:p>
            <a:r>
              <a:rPr lang="zh-CN" altLang="en-US" sz="3200" dirty="0" smtClean="0">
                <a:latin typeface="华文新魏" pitchFamily="2" charset="-122"/>
                <a:ea typeface="华文新魏" pitchFamily="2" charset="-122"/>
              </a:rPr>
              <a:t>作用：有利于商品流通。</a:t>
            </a:r>
            <a:endParaRPr lang="zh-CN" altLang="en-US" sz="3200" dirty="0">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198360"/>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24759" y="98495"/>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8" name="Picture 2" descr="1tbiHgyydz-6UoUPEgABsZ&amp;part=4"/>
          <p:cNvPicPr>
            <a:picLocks noChangeAspect="1" noChangeArrowheads="1"/>
          </p:cNvPicPr>
          <p:nvPr/>
        </p:nvPicPr>
        <p:blipFill>
          <a:blip r:embed="rId2"/>
          <a:srcRect l="776" t="1279" r="1128"/>
          <a:stretch>
            <a:fillRect/>
          </a:stretch>
        </p:blipFill>
        <p:spPr bwMode="auto">
          <a:xfrm>
            <a:off x="2332013" y="1242996"/>
            <a:ext cx="6215106" cy="5515073"/>
          </a:xfrm>
          <a:prstGeom prst="rect">
            <a:avLst/>
          </a:prstGeom>
          <a:noFill/>
          <a:ln w="9525">
            <a:noFill/>
            <a:miter lim="800000"/>
            <a:headEnd/>
            <a:tailEnd/>
          </a:ln>
        </p:spPr>
      </p:pic>
      <p:sp>
        <p:nvSpPr>
          <p:cNvPr id="20" name="Text Box 4"/>
          <p:cNvSpPr txBox="1">
            <a:spLocks noChangeArrowheads="1"/>
          </p:cNvSpPr>
          <p:nvPr/>
        </p:nvSpPr>
        <p:spPr bwMode="auto">
          <a:xfrm>
            <a:off x="7904177" y="2957508"/>
            <a:ext cx="817245" cy="2282825"/>
          </a:xfrm>
          <a:prstGeom prst="wedgeRoundRectCallout">
            <a:avLst>
              <a:gd name="adj1" fmla="val -157374"/>
              <a:gd name="adj2" fmla="val -1997"/>
              <a:gd name="adj3" fmla="val 16667"/>
            </a:avLst>
          </a:prstGeom>
          <a:solidFill>
            <a:schemeClr val="bg2">
              <a:lumMod val="25000"/>
            </a:schemeClr>
          </a:solidFill>
          <a:ln w="9525">
            <a:noFill/>
            <a:miter lim="800000"/>
          </a:ln>
          <a:scene3d>
            <a:camera prst="orthographicFront"/>
            <a:lightRig rig="threePt" dir="t"/>
          </a:scene3d>
          <a:sp3d>
            <a:bevelT/>
          </a:sp3d>
        </p:spPr>
        <p:txBody>
          <a:bodyPr vert="eaVert" wrap="square">
            <a:spAutoFit/>
          </a:bodyPr>
          <a:lstStyle/>
          <a:p>
            <a:pPr eaLnBrk="0" hangingPunct="0">
              <a:buFont typeface="Arial" panose="020B0604020202020204" pitchFamily="34" charset="0"/>
              <a:buNone/>
            </a:pPr>
            <a:r>
              <a:rPr lang="zh-CN" altLang="en-US" sz="3600" b="1" dirty="0">
                <a:solidFill>
                  <a:schemeClr val="bg1"/>
                </a:solidFill>
                <a:latin typeface="Arial" panose="020B0604020202020204" pitchFamily="34" charset="0"/>
                <a:ea typeface="华文新魏" pitchFamily="2" charset="-122"/>
              </a:rPr>
              <a:t>商业中心</a:t>
            </a:r>
            <a:endParaRPr lang="zh-CN" altLang="en-US" sz="3600" b="1" dirty="0">
              <a:solidFill>
                <a:schemeClr val="bg1"/>
              </a:solidFill>
              <a:latin typeface="Arial" panose="020B0604020202020204" pitchFamily="34" charset="0"/>
              <a:ea typeface="华文新魏" pitchFamily="2" charset="-122"/>
            </a:endParaRPr>
          </a:p>
        </p:txBody>
      </p:sp>
      <p:sp>
        <p:nvSpPr>
          <p:cNvPr id="21" name="Line 5"/>
          <p:cNvSpPr>
            <a:spLocks noChangeShapeType="1"/>
          </p:cNvSpPr>
          <p:nvPr/>
        </p:nvSpPr>
        <p:spPr bwMode="auto">
          <a:xfrm flipH="1">
            <a:off x="7189797" y="4171790"/>
            <a:ext cx="991035" cy="0"/>
          </a:xfrm>
          <a:prstGeom prst="roundRect">
            <a:avLst/>
          </a:prstGeom>
          <a:solidFill>
            <a:schemeClr val="bg2">
              <a:lumMod val="25000"/>
            </a:schemeClr>
          </a:solidFill>
          <a:ln w="63500">
            <a:solidFill>
              <a:srgbClr val="0000FF"/>
            </a:solidFill>
            <a:round/>
            <a:tailEnd type="triangle" w="med" len="med"/>
          </a:ln>
          <a:scene3d>
            <a:camera prst="orthographicFront"/>
            <a:lightRig rig="threePt" dir="t"/>
          </a:scene3d>
          <a:sp3d>
            <a:bevelT/>
          </a:sp3d>
        </p:spPr>
        <p:txBody>
          <a:bodyPr/>
          <a:lstStyle/>
          <a:p>
            <a:endParaRPr lang="zh-CN" altLang="en-US">
              <a:solidFill>
                <a:schemeClr val="bg1"/>
              </a:solidFill>
            </a:endParaRPr>
          </a:p>
        </p:txBody>
      </p:sp>
      <p:sp>
        <p:nvSpPr>
          <p:cNvPr id="23" name="Text Box 7"/>
          <p:cNvSpPr txBox="1">
            <a:spLocks noChangeArrowheads="1"/>
          </p:cNvSpPr>
          <p:nvPr/>
        </p:nvSpPr>
        <p:spPr bwMode="auto">
          <a:xfrm>
            <a:off x="6403979" y="1028682"/>
            <a:ext cx="714380" cy="2375297"/>
          </a:xfrm>
          <a:prstGeom prst="wedgeRoundRectCallout">
            <a:avLst>
              <a:gd name="adj1" fmla="val 13878"/>
              <a:gd name="adj2" fmla="val 74897"/>
              <a:gd name="adj3" fmla="val 16667"/>
            </a:avLst>
          </a:prstGeom>
          <a:solidFill>
            <a:schemeClr val="bg2">
              <a:lumMod val="25000"/>
            </a:schemeClr>
          </a:solidFill>
          <a:ln w="9525">
            <a:noFill/>
            <a:miter lim="800000"/>
          </a:ln>
          <a:scene3d>
            <a:camera prst="orthographicFront"/>
            <a:lightRig rig="threePt" dir="t"/>
          </a:scene3d>
          <a:sp3d>
            <a:bevelT/>
          </a:sp3d>
        </p:spPr>
        <p:txBody>
          <a:bodyPr wrap="square">
            <a:spAutoFit/>
          </a:bodyPr>
          <a:lstStyle/>
          <a:p>
            <a:pPr eaLnBrk="0" hangingPunct="0">
              <a:buFont typeface="Arial" panose="020B0604020202020204" pitchFamily="34" charset="0"/>
              <a:buNone/>
            </a:pPr>
            <a:r>
              <a:rPr lang="zh-CN" altLang="en-US" sz="3600" b="1" dirty="0">
                <a:solidFill>
                  <a:schemeClr val="bg1"/>
                </a:solidFill>
                <a:latin typeface="Arial" panose="020B0604020202020204" pitchFamily="34" charset="0"/>
                <a:ea typeface="华文新魏" pitchFamily="2" charset="-122"/>
              </a:rPr>
              <a:t>苏湖粮仓</a:t>
            </a:r>
            <a:endParaRPr lang="zh-CN" altLang="en-US" sz="3600" b="1" dirty="0">
              <a:solidFill>
                <a:schemeClr val="bg1"/>
              </a:solidFill>
              <a:latin typeface="Arial" panose="020B0604020202020204" pitchFamily="34" charset="0"/>
              <a:ea typeface="华文新魏" pitchFamily="2" charset="-122"/>
            </a:endParaRPr>
          </a:p>
        </p:txBody>
      </p:sp>
      <p:sp>
        <p:nvSpPr>
          <p:cNvPr id="26" name="Text Box 10"/>
          <p:cNvSpPr txBox="1">
            <a:spLocks noChangeArrowheads="1"/>
          </p:cNvSpPr>
          <p:nvPr/>
        </p:nvSpPr>
        <p:spPr bwMode="auto">
          <a:xfrm>
            <a:off x="3189269" y="2457442"/>
            <a:ext cx="2057400" cy="646986"/>
          </a:xfrm>
          <a:prstGeom prst="wedgeRoundRectCallout">
            <a:avLst>
              <a:gd name="adj1" fmla="val 123800"/>
              <a:gd name="adj2" fmla="val 199041"/>
              <a:gd name="adj3" fmla="val 16667"/>
            </a:avLst>
          </a:prstGeom>
          <a:solidFill>
            <a:schemeClr val="bg2">
              <a:lumMod val="25000"/>
            </a:schemeClr>
          </a:solidFill>
          <a:ln w="9525">
            <a:noFill/>
            <a:miter lim="800000"/>
          </a:ln>
          <a:scene3d>
            <a:camera prst="orthographicFront"/>
            <a:lightRig rig="threePt" dir="t"/>
          </a:scene3d>
          <a:sp3d>
            <a:bevelT/>
          </a:sp3d>
        </p:spPr>
        <p:txBody>
          <a:bodyPr>
            <a:spAutoFit/>
          </a:bodyPr>
          <a:lstStyle/>
          <a:p>
            <a:pPr eaLnBrk="0" hangingPunct="0">
              <a:buFont typeface="Arial" panose="020B0604020202020204" pitchFamily="34" charset="0"/>
              <a:buNone/>
            </a:pPr>
            <a:r>
              <a:rPr lang="zh-CN" altLang="en-US" sz="3200" b="1" dirty="0">
                <a:solidFill>
                  <a:schemeClr val="bg1"/>
                </a:solidFill>
                <a:latin typeface="Arial" panose="020B0604020202020204" pitchFamily="34" charset="0"/>
                <a:ea typeface="华文新魏" pitchFamily="2" charset="-122"/>
              </a:rPr>
              <a:t>纺织中心</a:t>
            </a:r>
            <a:endParaRPr lang="zh-CN" altLang="en-US" sz="3200" b="1" dirty="0">
              <a:solidFill>
                <a:schemeClr val="bg1"/>
              </a:solidFill>
              <a:latin typeface="Arial" panose="020B0604020202020204" pitchFamily="34" charset="0"/>
              <a:ea typeface="华文新魏" pitchFamily="2" charset="-122"/>
            </a:endParaRPr>
          </a:p>
        </p:txBody>
      </p:sp>
      <p:sp>
        <p:nvSpPr>
          <p:cNvPr id="31" name="Text Box 14"/>
          <p:cNvSpPr txBox="1">
            <a:spLocks noChangeArrowheads="1"/>
          </p:cNvSpPr>
          <p:nvPr/>
        </p:nvSpPr>
        <p:spPr bwMode="auto">
          <a:xfrm>
            <a:off x="2895600" y="4030670"/>
            <a:ext cx="2057400" cy="646986"/>
          </a:xfrm>
          <a:prstGeom prst="wedgeRoundRectCallout">
            <a:avLst>
              <a:gd name="adj1" fmla="val 123047"/>
              <a:gd name="adj2" fmla="val -30923"/>
              <a:gd name="adj3" fmla="val 16667"/>
            </a:avLst>
          </a:prstGeom>
          <a:solidFill>
            <a:schemeClr val="bg2">
              <a:lumMod val="25000"/>
            </a:schemeClr>
          </a:solidFill>
          <a:ln w="9525">
            <a:noFill/>
            <a:miter lim="800000"/>
          </a:ln>
          <a:scene3d>
            <a:camera prst="orthographicFront"/>
            <a:lightRig rig="threePt" dir="t"/>
          </a:scene3d>
          <a:sp3d>
            <a:bevelT/>
          </a:sp3d>
        </p:spPr>
        <p:txBody>
          <a:bodyPr>
            <a:spAutoFit/>
          </a:bodyPr>
          <a:lstStyle/>
          <a:p>
            <a:pPr eaLnBrk="0" hangingPunct="0">
              <a:buFont typeface="Arial" panose="020B0604020202020204" pitchFamily="34" charset="0"/>
              <a:buNone/>
            </a:pPr>
            <a:r>
              <a:rPr lang="zh-CN" altLang="en-US" sz="3200" b="1" dirty="0">
                <a:solidFill>
                  <a:schemeClr val="bg1"/>
                </a:solidFill>
                <a:latin typeface="华文新魏" pitchFamily="2" charset="-122"/>
                <a:ea typeface="华文新魏" pitchFamily="2" charset="-122"/>
              </a:rPr>
              <a:t>制瓷中心</a:t>
            </a:r>
            <a:endParaRPr lang="zh-CN" altLang="en-US" sz="3200" b="1" dirty="0">
              <a:solidFill>
                <a:schemeClr val="bg1"/>
              </a:solidFill>
              <a:latin typeface="华文新魏" pitchFamily="2" charset="-122"/>
              <a:ea typeface="华文新魏" pitchFamily="2" charset="-122"/>
            </a:endParaRPr>
          </a:p>
        </p:txBody>
      </p:sp>
      <p:sp>
        <p:nvSpPr>
          <p:cNvPr id="32" name="Line 15"/>
          <p:cNvSpPr>
            <a:spLocks noChangeShapeType="1"/>
          </p:cNvSpPr>
          <p:nvPr/>
        </p:nvSpPr>
        <p:spPr bwMode="auto">
          <a:xfrm>
            <a:off x="5546723" y="4386268"/>
            <a:ext cx="457200" cy="0"/>
          </a:xfrm>
          <a:prstGeom prst="roundRect">
            <a:avLst/>
          </a:prstGeom>
          <a:solidFill>
            <a:schemeClr val="bg2">
              <a:lumMod val="25000"/>
            </a:schemeClr>
          </a:solidFill>
          <a:ln w="63500">
            <a:solidFill>
              <a:srgbClr val="0000FF"/>
            </a:solidFill>
            <a:round/>
            <a:tailEnd type="triangle" w="med" len="med"/>
          </a:ln>
          <a:scene3d>
            <a:camera prst="orthographicFront"/>
            <a:lightRig rig="threePt" dir="t"/>
          </a:scene3d>
          <a:sp3d>
            <a:bevelT/>
          </a:sp3d>
        </p:spPr>
        <p:txBody>
          <a:bodyPr/>
          <a:lstStyle/>
          <a:p>
            <a:endParaRPr lang="zh-CN" altLang="en-US" sz="3200">
              <a:solidFill>
                <a:schemeClr val="bg1"/>
              </a:solidFill>
              <a:latin typeface="华文新魏" pitchFamily="2" charset="-122"/>
              <a:ea typeface="华文新魏" pitchFamily="2" charset="-122"/>
            </a:endParaRPr>
          </a:p>
        </p:txBody>
      </p:sp>
      <p:graphicFrame>
        <p:nvGraphicFramePr>
          <p:cNvPr id="25" name="表格 24"/>
          <p:cNvGraphicFramePr/>
          <p:nvPr/>
        </p:nvGraphicFramePr>
        <p:xfrm>
          <a:off x="1785949" y="2281912"/>
          <a:ext cx="8641557" cy="4890438"/>
        </p:xfrm>
        <a:graphic>
          <a:graphicData uri="http://schemas.openxmlformats.org/drawingml/2006/table">
            <a:tbl>
              <a:tblPr/>
              <a:tblGrid>
                <a:gridCol w="1191215"/>
                <a:gridCol w="1117702"/>
                <a:gridCol w="2155888"/>
                <a:gridCol w="2160389"/>
                <a:gridCol w="2016363"/>
              </a:tblGrid>
              <a:tr h="908200">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朝代</a:t>
                      </a:r>
                      <a:endParaRPr lang="zh-CN" altLang="en-US" sz="3800" b="1" dirty="0"/>
                    </a:p>
                  </a:txBody>
                  <a:tcPr marL="86416" marR="86416" marT="47993" marB="4799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项目</a:t>
                      </a:r>
                      <a:endParaRPr lang="zh-CN" altLang="en-US" sz="3800" b="1" dirty="0"/>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南方诸路</a:t>
                      </a:r>
                      <a:endParaRPr lang="zh-CN" altLang="en-US" sz="3800" b="1" dirty="0"/>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北方诸路</a:t>
                      </a:r>
                      <a:endParaRPr lang="zh-CN" altLang="en-US" sz="3800" b="1" dirty="0"/>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南北比例</a:t>
                      </a:r>
                      <a:endParaRPr lang="zh-CN" altLang="en-US" sz="3800" b="1" dirty="0"/>
                    </a:p>
                  </a:txBody>
                  <a:tcPr marL="86416" marR="86416" marT="47993" marB="4799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r>
              <a:tr h="1171493">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buNone/>
                      </a:pPr>
                      <a:r>
                        <a:rPr lang="zh-CN" altLang="en-US" sz="3800" b="1" dirty="0"/>
                        <a:t>北宋</a:t>
                      </a:r>
                      <a:r>
                        <a:rPr lang="en-US" altLang="zh-CN" sz="2900" b="1"/>
                        <a:t>1045</a:t>
                      </a:r>
                      <a:r>
                        <a:rPr lang="zh-CN" altLang="en-US" sz="2300" b="1" dirty="0"/>
                        <a:t>年</a:t>
                      </a:r>
                      <a:endParaRPr lang="zh-CN" altLang="en-US" sz="2300" b="1" dirty="0"/>
                    </a:p>
                  </a:txBody>
                  <a:tcPr marL="86416" marR="86416" marT="47993" marB="4799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赋税</a:t>
                      </a:r>
                      <a:endParaRPr lang="zh-CN" altLang="en-US" sz="3800" b="1" dirty="0"/>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en-US" altLang="zh-CN" sz="3800" b="1"/>
                        <a:t>35811000</a:t>
                      </a:r>
                      <a:endParaRPr lang="en-US" altLang="zh-CN" sz="3800" b="1"/>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en-US" altLang="zh-CN" sz="3800" b="1"/>
                        <a:t>45095000</a:t>
                      </a:r>
                      <a:endParaRPr lang="en-US" altLang="zh-CN" sz="3800" b="1"/>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en-US" altLang="zh-CN" sz="3800" b="1"/>
                        <a:t>44</a:t>
                      </a:r>
                      <a:r>
                        <a:rPr lang="zh-CN" altLang="en-US" sz="3800" b="1" dirty="0"/>
                        <a:t>：</a:t>
                      </a:r>
                      <a:r>
                        <a:rPr lang="en-US" altLang="zh-CN" sz="3800" b="1"/>
                        <a:t>56</a:t>
                      </a:r>
                      <a:endParaRPr lang="en-US" altLang="zh-CN" sz="3800" b="1"/>
                    </a:p>
                  </a:txBody>
                  <a:tcPr marL="86416" marR="86416" marT="47993" marB="4799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r>
              <a:tr h="1184123">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buNone/>
                      </a:pPr>
                      <a:r>
                        <a:rPr lang="zh-CN" altLang="en-US" sz="4200" b="1" dirty="0">
                          <a:solidFill>
                            <a:srgbClr val="FF0000"/>
                          </a:solidFill>
                        </a:rPr>
                        <a:t>南宋</a:t>
                      </a:r>
                      <a:r>
                        <a:rPr lang="en-US" altLang="zh-CN" sz="2900" b="1"/>
                        <a:t>1196</a:t>
                      </a:r>
                      <a:r>
                        <a:rPr lang="zh-CN" altLang="en-US" sz="2300" b="1" dirty="0"/>
                        <a:t>年</a:t>
                      </a:r>
                      <a:endParaRPr lang="zh-CN" altLang="en-US" sz="2300" b="1" dirty="0"/>
                    </a:p>
                  </a:txBody>
                  <a:tcPr marL="86416" marR="86416" marT="47993" marB="4799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zh-CN" altLang="en-US" sz="3800" b="1" dirty="0"/>
                        <a:t>赋税</a:t>
                      </a:r>
                      <a:endParaRPr lang="zh-CN" altLang="en-US" sz="3800" b="1" dirty="0"/>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en-US" altLang="zh-CN" sz="3800" b="1"/>
                        <a:t>60000000</a:t>
                      </a:r>
                      <a:endParaRPr lang="en-US" altLang="zh-CN" sz="3800" b="1"/>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en-US" altLang="zh-CN" sz="3800" b="1"/>
                        <a:t>14319000</a:t>
                      </a:r>
                      <a:endParaRPr lang="en-US" altLang="zh-CN" sz="3800" b="1"/>
                    </a:p>
                  </a:txBody>
                  <a:tcPr marL="86416" marR="86416" marT="47993" marB="4799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342900" lvl="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400" kern="1200">
                          <a:solidFill>
                            <a:schemeClr val="tx1"/>
                          </a:solidFill>
                          <a:latin typeface="+mn-lt"/>
                          <a:ea typeface="+mn-ea"/>
                        </a:defRPr>
                      </a:lvl2pPr>
                      <a:lvl3pPr marL="1143000" lvl="2" indent="-228600" algn="l" rtl="0" eaLnBrk="0" fontAlgn="base" hangingPunct="0">
                        <a:spcBef>
                          <a:spcPct val="20000"/>
                        </a:spcBef>
                        <a:spcAft>
                          <a:spcPct val="0"/>
                        </a:spcAft>
                        <a:buChar char="•"/>
                        <a:defRPr sz="2000" kern="1200">
                          <a:solidFill>
                            <a:schemeClr val="tx1"/>
                          </a:solidFill>
                          <a:latin typeface="+mn-lt"/>
                          <a:ea typeface="+mn-ea"/>
                        </a:defRPr>
                      </a:lvl3pPr>
                      <a:lvl4pPr marL="1600200" lvl="3" indent="-228600" algn="l" rtl="0" eaLnBrk="0" fontAlgn="base" hangingPunct="0">
                        <a:spcBef>
                          <a:spcPct val="20000"/>
                        </a:spcBef>
                        <a:spcAft>
                          <a:spcPct val="0"/>
                        </a:spcAft>
                        <a:buChar char="–"/>
                        <a:defRPr sz="1800" kern="1200">
                          <a:solidFill>
                            <a:schemeClr val="tx1"/>
                          </a:solidFill>
                          <a:latin typeface="+mn-lt"/>
                          <a:ea typeface="+mn-ea"/>
                        </a:defRPr>
                      </a:lvl4pPr>
                      <a:lvl5pPr marL="2057400" lvl="4" indent="-228600" algn="l" rtl="0" eaLnBrk="0" fontAlgn="base" hangingPunct="0">
                        <a:spcBef>
                          <a:spcPct val="20000"/>
                        </a:spcBef>
                        <a:spcAft>
                          <a:spcPct val="0"/>
                        </a:spcAft>
                        <a:buChar char="»"/>
                        <a:defRPr sz="1800" kern="1200">
                          <a:solidFill>
                            <a:schemeClr val="tx1"/>
                          </a:solidFill>
                          <a:latin typeface="+mn-lt"/>
                          <a:ea typeface="+mn-ea"/>
                        </a:defRPr>
                      </a:lvl5pPr>
                    </a:lstStyle>
                    <a:p>
                      <a:pPr marL="0" lvl="0" indent="0" algn="ctr">
                        <a:buNone/>
                      </a:pPr>
                      <a:r>
                        <a:rPr lang="en-US" altLang="zh-CN" sz="3800" b="1" dirty="0">
                          <a:solidFill>
                            <a:srgbClr val="0000FF"/>
                          </a:solidFill>
                        </a:rPr>
                        <a:t>81</a:t>
                      </a:r>
                      <a:r>
                        <a:rPr lang="zh-CN" altLang="en-US" sz="3800" b="1" dirty="0">
                          <a:solidFill>
                            <a:srgbClr val="0000FF"/>
                          </a:solidFill>
                        </a:rPr>
                        <a:t>：</a:t>
                      </a:r>
                      <a:r>
                        <a:rPr lang="en-US" altLang="zh-CN" sz="3800" b="1" dirty="0">
                          <a:solidFill>
                            <a:srgbClr val="0000FF"/>
                          </a:solidFill>
                        </a:rPr>
                        <a:t>19</a:t>
                      </a:r>
                      <a:endParaRPr lang="en-US" altLang="zh-CN" sz="3800" b="1" dirty="0">
                        <a:solidFill>
                          <a:srgbClr val="0000FF"/>
                        </a:solidFill>
                      </a:endParaRPr>
                    </a:p>
                  </a:txBody>
                  <a:tcPr marL="86416" marR="86416" marT="47993" marB="4799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FFFF00"/>
                    </a:solidFill>
                  </a:tcPr>
                </a:tc>
              </a:tr>
            </a:tbl>
          </a:graphicData>
        </a:graphic>
      </p:graphicFrame>
      <p:sp>
        <p:nvSpPr>
          <p:cNvPr id="28" name="AutoShape 130"/>
          <p:cNvSpPr>
            <a:spLocks noChangeArrowheads="1"/>
          </p:cNvSpPr>
          <p:nvPr/>
        </p:nvSpPr>
        <p:spPr bwMode="auto">
          <a:xfrm rot="1802238">
            <a:off x="2520454" y="1200150"/>
            <a:ext cx="6464665" cy="4460558"/>
          </a:xfrm>
          <a:prstGeom prst="rightArrow">
            <a:avLst>
              <a:gd name="adj1" fmla="val 50000"/>
              <a:gd name="adj2" fmla="val 40196"/>
            </a:avLst>
          </a:prstGeom>
          <a:solidFill>
            <a:srgbClr val="FF0000"/>
          </a:solidFill>
          <a:ln w="9525">
            <a:solidFill>
              <a:schemeClr val="tx1"/>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p>
        </p:txBody>
      </p:sp>
      <p:sp>
        <p:nvSpPr>
          <p:cNvPr id="29" name="Text Box 131"/>
          <p:cNvSpPr txBox="1">
            <a:spLocks noChangeArrowheads="1"/>
          </p:cNvSpPr>
          <p:nvPr/>
        </p:nvSpPr>
        <p:spPr bwMode="auto">
          <a:xfrm rot="1826415">
            <a:off x="2835512" y="2371578"/>
            <a:ext cx="53079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zh-CN" altLang="en-US" sz="5400" b="1" dirty="0"/>
              <a:t>经济重心南移到南宋时最终完成</a:t>
            </a:r>
            <a:endParaRPr lang="zh-CN" altLang="en-US" sz="5400" b="1" dirty="0"/>
          </a:p>
        </p:txBody>
      </p:sp>
      <p:sp>
        <p:nvSpPr>
          <p:cNvPr id="33" name="Text Box 18"/>
          <p:cNvSpPr txBox="1">
            <a:spLocks noChangeArrowheads="1"/>
          </p:cNvSpPr>
          <p:nvPr/>
        </p:nvSpPr>
        <p:spPr bwMode="auto">
          <a:xfrm>
            <a:off x="7904177" y="198360"/>
            <a:ext cx="3504631" cy="2031325"/>
          </a:xfrm>
          <a:prstGeom prst="rect">
            <a:avLst/>
          </a:prstGeom>
          <a:solidFill>
            <a:srgbClr val="CCFFFF"/>
          </a:solidFill>
          <a:ln w="38100">
            <a:solidFill>
              <a:srgbClr val="0000FF"/>
            </a:solidFill>
            <a:miter lim="800000"/>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dirty="0">
                <a:solidFill>
                  <a:srgbClr val="FF0000"/>
                </a:solidFill>
                <a:latin typeface="黑体" panose="02010609060101010101" pitchFamily="49" charset="-122"/>
                <a:ea typeface="黑体" panose="02010609060101010101" pitchFamily="49" charset="-122"/>
              </a:rPr>
              <a:t>“</a:t>
            </a:r>
            <a:r>
              <a:rPr lang="zh-CN" altLang="en-US" sz="3600" b="1" dirty="0">
                <a:solidFill>
                  <a:srgbClr val="FF0000"/>
                </a:solidFill>
                <a:latin typeface="黑体" panose="02010609060101010101" pitchFamily="49" charset="-122"/>
                <a:ea typeface="黑体" panose="02010609060101010101" pitchFamily="49" charset="-122"/>
              </a:rPr>
              <a:t>国家根本，仰给东南。”</a:t>
            </a:r>
            <a:endParaRPr lang="zh-CN" altLang="en-US" sz="3600" b="1" dirty="0">
              <a:solidFill>
                <a:srgbClr val="FF0000"/>
              </a:solidFill>
              <a:latin typeface="黑体" panose="02010609060101010101" pitchFamily="49" charset="-122"/>
              <a:ea typeface="黑体" panose="02010609060101010101" pitchFamily="49" charset="-122"/>
            </a:endParaRPr>
          </a:p>
          <a:p>
            <a:pPr eaLnBrk="1" hangingPunct="1">
              <a:spcBef>
                <a:spcPct val="50000"/>
              </a:spcBef>
              <a:buFont typeface="Arial" panose="020B0604020202020204" pitchFamily="34" charset="0"/>
              <a:buNone/>
            </a:pPr>
            <a:r>
              <a:rPr lang="zh-CN" altLang="en-US" sz="3600" b="1" dirty="0">
                <a:solidFill>
                  <a:srgbClr val="FF0000"/>
                </a:solidFill>
                <a:latin typeface="黑体" panose="02010609060101010101" pitchFamily="49" charset="-122"/>
                <a:ea typeface="黑体" panose="02010609060101010101" pitchFamily="49" charset="-122"/>
              </a:rPr>
              <a:t> </a:t>
            </a:r>
            <a:r>
              <a:rPr lang="en-US" altLang="zh-CN" sz="3600" b="1" dirty="0">
                <a:solidFill>
                  <a:srgbClr val="FF0000"/>
                </a:solidFill>
                <a:latin typeface="黑体" panose="02010609060101010101" pitchFamily="49" charset="-122"/>
                <a:ea typeface="黑体" panose="02010609060101010101" pitchFamily="49" charset="-122"/>
              </a:rPr>
              <a:t>——《</a:t>
            </a:r>
            <a:r>
              <a:rPr lang="zh-CN" altLang="en-US" sz="3600" b="1" dirty="0">
                <a:solidFill>
                  <a:srgbClr val="FF0000"/>
                </a:solidFill>
                <a:latin typeface="黑体" panose="02010609060101010101" pitchFamily="49" charset="-122"/>
                <a:ea typeface="黑体" panose="02010609060101010101" pitchFamily="49" charset="-122"/>
              </a:rPr>
              <a:t>宋史</a:t>
            </a:r>
            <a:r>
              <a:rPr lang="en-US" altLang="zh-CN" sz="3600" b="1" dirty="0">
                <a:solidFill>
                  <a:srgbClr val="FF0000"/>
                </a:solidFill>
                <a:latin typeface="黑体" panose="02010609060101010101" pitchFamily="49" charset="-122"/>
                <a:ea typeface="黑体" panose="02010609060101010101" pitchFamily="49" charset="-122"/>
              </a:rPr>
              <a:t>》</a:t>
            </a:r>
            <a:endParaRPr lang="en-US" altLang="zh-CN"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linds(horizont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ppt_x</p:attrName>
                                        </p:attrNameLst>
                                      </p:cBhvr>
                                      <p:tavLst>
                                        <p:tav tm="0">
                                          <p:val>
                                            <p:strVal val="0-#ppt_w/2"/>
                                          </p:val>
                                        </p:tav>
                                        <p:tav tm="100000">
                                          <p:val>
                                            <p:strVal val="#ppt_x"/>
                                          </p:val>
                                        </p:tav>
                                      </p:tavLst>
                                    </p:anim>
                                    <p:anim calcmode="lin" valueType="num">
                                      <p:cBhvr>
                                        <p:cTn id="32" dur="500" fill="hold"/>
                                        <p:tgtEl>
                                          <p:spTgt spid="28"/>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ppt_x</p:attrName>
                                        </p:attrNameLst>
                                      </p:cBhvr>
                                      <p:tavLst>
                                        <p:tav tm="0">
                                          <p:val>
                                            <p:strVal val="0-#ppt_w/2"/>
                                          </p:val>
                                        </p:tav>
                                        <p:tav tm="100000">
                                          <p:val>
                                            <p:strVal val="#ppt_x"/>
                                          </p:val>
                                        </p:tav>
                                      </p:tavLst>
                                    </p:anim>
                                    <p:anim calcmode="lin" valueType="num">
                                      <p:cBhvr>
                                        <p:cTn id="36"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1" grpId="0" animBg="1"/>
      <p:bldP spid="28" grpId="0" bldLvl="0" animBg="1"/>
      <p:bldP spid="29" grpId="0"/>
      <p:bldP spid="3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左大括号 167937"/>
          <p:cNvSpPr/>
          <p:nvPr/>
        </p:nvSpPr>
        <p:spPr bwMode="auto">
          <a:xfrm>
            <a:off x="3130566" y="1256824"/>
            <a:ext cx="234042" cy="2030254"/>
          </a:xfrm>
          <a:prstGeom prst="leftBrace">
            <a:avLst>
              <a:gd name="adj1" fmla="val 86222"/>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06972" tIns="53485" rIns="106972" bIns="53485"/>
          <a:lstStyle/>
          <a:p>
            <a:endParaRPr lang="zh-CN" altLang="en-US"/>
          </a:p>
        </p:txBody>
      </p:sp>
      <p:sp>
        <p:nvSpPr>
          <p:cNvPr id="167939" name="文本框 167938"/>
          <p:cNvSpPr txBox="1"/>
          <p:nvPr/>
        </p:nvSpPr>
        <p:spPr>
          <a:xfrm>
            <a:off x="3674662" y="953454"/>
            <a:ext cx="2630473" cy="538902"/>
          </a:xfrm>
          <a:prstGeom prst="rect">
            <a:avLst/>
          </a:prstGeom>
          <a:noFill/>
          <a:ln w="9525">
            <a:noFill/>
            <a:miter/>
          </a:ln>
        </p:spPr>
        <p:txBody>
          <a:bodyPr lIns="106972" tIns="53485" rIns="106972" bIns="53485">
            <a:spAutoFit/>
          </a:bodyPr>
          <a:lstStyle/>
          <a:p>
            <a:pPr>
              <a:spcBef>
                <a:spcPct val="50000"/>
              </a:spcBef>
              <a:defRPr/>
            </a:pPr>
            <a:r>
              <a:rPr lang="zh-CN" altLang="en-US" sz="2800" b="1">
                <a:solidFill>
                  <a:srgbClr val="FF3300"/>
                </a:solidFill>
                <a:effectLst>
                  <a:outerShdw blurRad="38100" dist="38100" dir="2700000" algn="tl">
                    <a:srgbClr val="C0C0C0"/>
                  </a:outerShdw>
                </a:effectLst>
                <a:latin typeface="Times New Roman" panose="02020603050405020304" pitchFamily="18" charset="0"/>
              </a:rPr>
              <a:t>魏晋南北朝</a:t>
            </a:r>
            <a:endParaRPr lang="zh-CN" altLang="en-US" sz="2800" b="1">
              <a:solidFill>
                <a:srgbClr val="FF3300"/>
              </a:solidFill>
              <a:effectLst>
                <a:outerShdw blurRad="38100" dist="38100" dir="2700000" algn="tl">
                  <a:srgbClr val="C0C0C0"/>
                </a:outerShdw>
              </a:effectLst>
              <a:latin typeface="Times New Roman" panose="02020603050405020304" pitchFamily="18" charset="0"/>
            </a:endParaRPr>
          </a:p>
        </p:txBody>
      </p:sp>
      <p:sp>
        <p:nvSpPr>
          <p:cNvPr id="167940" name="文本框 167939"/>
          <p:cNvSpPr txBox="1"/>
          <p:nvPr/>
        </p:nvSpPr>
        <p:spPr>
          <a:xfrm>
            <a:off x="3400613" y="2843689"/>
            <a:ext cx="3744674" cy="538902"/>
          </a:xfrm>
          <a:prstGeom prst="rect">
            <a:avLst/>
          </a:prstGeom>
          <a:noFill/>
          <a:ln w="9525">
            <a:noFill/>
            <a:miter/>
          </a:ln>
        </p:spPr>
        <p:txBody>
          <a:bodyPr lIns="106972" tIns="53485" rIns="106972" bIns="53485">
            <a:spAutoFit/>
          </a:bodyPr>
          <a:lstStyle/>
          <a:p>
            <a:pPr>
              <a:spcBef>
                <a:spcPct val="50000"/>
              </a:spcBef>
              <a:defRPr/>
            </a:pPr>
            <a:r>
              <a:rPr lang="zh-CN" altLang="en-US" sz="2800" b="1">
                <a:solidFill>
                  <a:srgbClr val="0000CC"/>
                </a:solidFill>
                <a:effectLst>
                  <a:outerShdw blurRad="38100" dist="38100" dir="2700000" algn="tl">
                    <a:srgbClr val="C0C0C0"/>
                  </a:outerShdw>
                </a:effectLst>
                <a:latin typeface="Times New Roman" panose="02020603050405020304" pitchFamily="18" charset="0"/>
              </a:rPr>
              <a:t>唐代中后期</a:t>
            </a:r>
            <a:endParaRPr lang="zh-CN" altLang="en-US" sz="2800" b="1">
              <a:solidFill>
                <a:srgbClr val="0000CC"/>
              </a:solidFill>
              <a:effectLst>
                <a:outerShdw blurRad="38100" dist="38100" dir="2700000" algn="tl">
                  <a:srgbClr val="C0C0C0"/>
                </a:outerShdw>
              </a:effectLst>
              <a:latin typeface="Times New Roman" panose="02020603050405020304" pitchFamily="18" charset="0"/>
            </a:endParaRPr>
          </a:p>
        </p:txBody>
      </p:sp>
      <p:sp>
        <p:nvSpPr>
          <p:cNvPr id="270341" name="下箭头 167941"/>
          <p:cNvSpPr>
            <a:spLocks noChangeArrowheads="1"/>
          </p:cNvSpPr>
          <p:nvPr/>
        </p:nvSpPr>
        <p:spPr bwMode="auto">
          <a:xfrm>
            <a:off x="498090" y="2541985"/>
            <a:ext cx="1088196" cy="2298620"/>
          </a:xfrm>
          <a:prstGeom prst="downArrow">
            <a:avLst>
              <a:gd name="adj1" fmla="val 50000"/>
              <a:gd name="adj2" fmla="val 63244"/>
            </a:avLst>
          </a:prstGeom>
          <a:solidFill>
            <a:srgbClr val="FF0000"/>
          </a:solidFill>
          <a:ln w="9525">
            <a:solidFill>
              <a:schemeClr val="tx1"/>
            </a:solidFill>
            <a:miter lim="800000"/>
          </a:ln>
        </p:spPr>
        <p:txBody>
          <a:bodyPr lIns="106972" tIns="53485" rIns="106972" bIns="53485"/>
          <a:lstStyle/>
          <a:p>
            <a:endParaRPr lang="zh-CN" altLang="en-US"/>
          </a:p>
        </p:txBody>
      </p:sp>
      <p:sp>
        <p:nvSpPr>
          <p:cNvPr id="167943" name="文本框 167942"/>
          <p:cNvSpPr txBox="1"/>
          <p:nvPr/>
        </p:nvSpPr>
        <p:spPr>
          <a:xfrm>
            <a:off x="0" y="4810603"/>
            <a:ext cx="1920346" cy="538902"/>
          </a:xfrm>
          <a:prstGeom prst="rect">
            <a:avLst/>
          </a:prstGeom>
          <a:noFill/>
          <a:ln w="9525" cap="flat" cmpd="sng">
            <a:solidFill>
              <a:srgbClr val="FF5050"/>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a:solidFill>
                  <a:srgbClr val="FF3300"/>
                </a:solidFill>
                <a:effectLst>
                  <a:outerShdw blurRad="38100" dist="38100" dir="2700000" algn="tl">
                    <a:srgbClr val="C0C0C0"/>
                  </a:outerShdw>
                </a:effectLst>
                <a:latin typeface="Times New Roman" panose="02020603050405020304" pitchFamily="18" charset="0"/>
              </a:rPr>
              <a:t>人口南迁</a:t>
            </a:r>
            <a:endParaRPr lang="zh-CN" altLang="en-US" sz="2800" b="1">
              <a:solidFill>
                <a:srgbClr val="FF3300"/>
              </a:solidFill>
              <a:effectLst>
                <a:outerShdw blurRad="38100" dist="38100" dir="2700000" algn="tl">
                  <a:srgbClr val="C0C0C0"/>
                </a:outerShdw>
              </a:effectLst>
              <a:latin typeface="Times New Roman" panose="02020603050405020304" pitchFamily="18" charset="0"/>
            </a:endParaRPr>
          </a:p>
        </p:txBody>
      </p:sp>
      <p:sp>
        <p:nvSpPr>
          <p:cNvPr id="167944" name="右箭头 167943"/>
          <p:cNvSpPr>
            <a:spLocks noChangeArrowheads="1"/>
          </p:cNvSpPr>
          <p:nvPr/>
        </p:nvSpPr>
        <p:spPr bwMode="auto">
          <a:xfrm>
            <a:off x="1950352" y="4733925"/>
            <a:ext cx="288052" cy="640080"/>
          </a:xfrm>
          <a:prstGeom prst="rightArrow">
            <a:avLst>
              <a:gd name="adj1" fmla="val 50000"/>
              <a:gd name="adj2" fmla="val 25000"/>
            </a:avLst>
          </a:prstGeom>
          <a:solidFill>
            <a:srgbClr val="FF5050"/>
          </a:solidFill>
          <a:ln w="9525">
            <a:solidFill>
              <a:schemeClr val="tx1"/>
            </a:solidFill>
            <a:miter lim="800000"/>
          </a:ln>
        </p:spPr>
        <p:txBody>
          <a:bodyPr lIns="106972" tIns="53485" rIns="106972" bIns="53485"/>
          <a:lstStyle/>
          <a:p>
            <a:endParaRPr lang="zh-CN" altLang="en-US"/>
          </a:p>
        </p:txBody>
      </p:sp>
      <p:sp>
        <p:nvSpPr>
          <p:cNvPr id="167945" name="文本框 167944"/>
          <p:cNvSpPr txBox="1"/>
          <p:nvPr/>
        </p:nvSpPr>
        <p:spPr>
          <a:xfrm>
            <a:off x="2369623" y="3752138"/>
            <a:ext cx="646920" cy="3175396"/>
          </a:xfrm>
          <a:prstGeom prst="rect">
            <a:avLst/>
          </a:prstGeom>
          <a:noFill/>
          <a:ln w="9525" cap="flat" cmpd="sng">
            <a:solidFill>
              <a:srgbClr val="FF5050"/>
            </a:solidFill>
            <a:prstDash val="solid"/>
            <a:miter/>
            <a:headEnd type="none" w="med" len="med"/>
            <a:tailEnd type="none" w="med" len="med"/>
          </a:ln>
        </p:spPr>
        <p:txBody>
          <a:bodyPr vert="eaVert" lIns="106972" tIns="53485" rIns="106972" bIns="53485">
            <a:spAutoFit/>
          </a:bodyPr>
          <a:lstStyle/>
          <a:p>
            <a:pPr>
              <a:spcBef>
                <a:spcPct val="50000"/>
              </a:spcBef>
              <a:defRPr/>
            </a:pPr>
            <a:r>
              <a:rPr lang="zh-CN" altLang="en-US" sz="2800" b="1">
                <a:solidFill>
                  <a:srgbClr val="FF3300"/>
                </a:solidFill>
                <a:effectLst>
                  <a:outerShdw blurRad="38100" dist="38100" dir="2700000" algn="tl">
                    <a:srgbClr val="C0C0C0"/>
                  </a:outerShdw>
                </a:effectLst>
                <a:latin typeface="Times New Roman" panose="02020603050405020304" pitchFamily="18" charset="0"/>
              </a:rPr>
              <a:t>南方经济发展</a:t>
            </a:r>
            <a:endParaRPr lang="zh-CN" altLang="en-US" sz="2800" b="1">
              <a:solidFill>
                <a:srgbClr val="FF3300"/>
              </a:solidFill>
              <a:effectLst>
                <a:outerShdw blurRad="38100" dist="38100" dir="2700000" algn="tl">
                  <a:srgbClr val="C0C0C0"/>
                </a:outerShdw>
              </a:effectLst>
              <a:latin typeface="Times New Roman" panose="02020603050405020304" pitchFamily="18" charset="0"/>
            </a:endParaRPr>
          </a:p>
        </p:txBody>
      </p:sp>
      <p:sp>
        <p:nvSpPr>
          <p:cNvPr id="167946" name="左大括号 167945"/>
          <p:cNvSpPr/>
          <p:nvPr/>
        </p:nvSpPr>
        <p:spPr bwMode="auto">
          <a:xfrm>
            <a:off x="3038549" y="3902155"/>
            <a:ext cx="192035" cy="2160270"/>
          </a:xfrm>
          <a:prstGeom prst="leftBrace">
            <a:avLst>
              <a:gd name="adj1" fmla="val 112500"/>
              <a:gd name="adj2" fmla="val 50000"/>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lIns="106972" tIns="53485" rIns="106972" bIns="53485"/>
          <a:lstStyle/>
          <a:p>
            <a:endParaRPr lang="zh-CN" altLang="en-US"/>
          </a:p>
        </p:txBody>
      </p:sp>
      <p:sp>
        <p:nvSpPr>
          <p:cNvPr id="167947" name="文本框 167946"/>
          <p:cNvSpPr txBox="1"/>
          <p:nvPr/>
        </p:nvSpPr>
        <p:spPr>
          <a:xfrm>
            <a:off x="3220581" y="3752138"/>
            <a:ext cx="1824329" cy="538902"/>
          </a:xfrm>
          <a:prstGeom prst="rect">
            <a:avLst/>
          </a:prstGeom>
          <a:noFill/>
          <a:ln w="9525" cap="flat" cmpd="sng">
            <a:solidFill>
              <a:schemeClr val="tx1"/>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dirty="0">
                <a:solidFill>
                  <a:srgbClr val="FF3300"/>
                </a:solidFill>
                <a:effectLst>
                  <a:outerShdw blurRad="38100" dist="38100" dir="2700000" algn="tl">
                    <a:srgbClr val="C0C0C0"/>
                  </a:outerShdw>
                </a:effectLst>
                <a:latin typeface="Times New Roman" panose="02020603050405020304" pitchFamily="18" charset="0"/>
              </a:rPr>
              <a:t>农业发展</a:t>
            </a:r>
            <a:endParaRPr lang="zh-CN" altLang="en-US" sz="2800" b="1" dirty="0">
              <a:solidFill>
                <a:srgbClr val="FF3300"/>
              </a:solidFill>
              <a:effectLst>
                <a:outerShdw blurRad="38100" dist="38100" dir="2700000" algn="tl">
                  <a:srgbClr val="C0C0C0"/>
                </a:outerShdw>
              </a:effectLst>
              <a:latin typeface="Times New Roman" panose="02020603050405020304" pitchFamily="18" charset="0"/>
            </a:endParaRPr>
          </a:p>
        </p:txBody>
      </p:sp>
      <p:sp>
        <p:nvSpPr>
          <p:cNvPr id="167948" name="文本框 167947"/>
          <p:cNvSpPr txBox="1"/>
          <p:nvPr/>
        </p:nvSpPr>
        <p:spPr>
          <a:xfrm>
            <a:off x="3220580" y="6095764"/>
            <a:ext cx="2208398" cy="538902"/>
          </a:xfrm>
          <a:prstGeom prst="rect">
            <a:avLst/>
          </a:prstGeom>
          <a:noFill/>
          <a:ln w="9525" cap="flat" cmpd="sng">
            <a:solidFill>
              <a:schemeClr val="tx1"/>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a:solidFill>
                  <a:srgbClr val="FF3300"/>
                </a:solidFill>
                <a:effectLst>
                  <a:outerShdw blurRad="38100" dist="38100" dir="2700000" algn="tl">
                    <a:srgbClr val="C0C0C0"/>
                  </a:outerShdw>
                </a:effectLst>
                <a:latin typeface="Times New Roman" panose="02020603050405020304" pitchFamily="18" charset="0"/>
              </a:rPr>
              <a:t>手工业进步</a:t>
            </a:r>
            <a:endParaRPr lang="zh-CN" altLang="en-US" sz="2800" b="1">
              <a:solidFill>
                <a:srgbClr val="FF3300"/>
              </a:solidFill>
              <a:effectLst>
                <a:outerShdw blurRad="38100" dist="38100" dir="2700000" algn="tl">
                  <a:srgbClr val="C0C0C0"/>
                </a:outerShdw>
              </a:effectLst>
              <a:latin typeface="Times New Roman" panose="02020603050405020304" pitchFamily="18" charset="0"/>
            </a:endParaRPr>
          </a:p>
        </p:txBody>
      </p:sp>
      <p:sp>
        <p:nvSpPr>
          <p:cNvPr id="167949" name="文本框 167948"/>
          <p:cNvSpPr txBox="1"/>
          <p:nvPr/>
        </p:nvSpPr>
        <p:spPr>
          <a:xfrm>
            <a:off x="0" y="2011920"/>
            <a:ext cx="3072553" cy="538902"/>
          </a:xfrm>
          <a:prstGeom prst="rect">
            <a:avLst/>
          </a:prstGeom>
          <a:noFill/>
          <a:ln w="9525" cap="flat" cmpd="sng">
            <a:solidFill>
              <a:srgbClr val="FF5050"/>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a:solidFill>
                  <a:srgbClr val="FF3300"/>
                </a:solidFill>
                <a:effectLst>
                  <a:outerShdw blurRad="38100" dist="38100" dir="2700000" algn="tl">
                    <a:srgbClr val="C0C0C0"/>
                  </a:outerShdw>
                </a:effectLst>
                <a:latin typeface="Times New Roman" panose="02020603050405020304" pitchFamily="18" charset="0"/>
              </a:rPr>
              <a:t>南移的过程</a:t>
            </a:r>
            <a:endParaRPr lang="zh-CN" altLang="en-US" sz="2800" b="1">
              <a:solidFill>
                <a:srgbClr val="FF3300"/>
              </a:solidFill>
              <a:effectLst>
                <a:outerShdw blurRad="38100" dist="38100" dir="2700000" algn="tl">
                  <a:srgbClr val="C0C0C0"/>
                </a:outerShdw>
              </a:effectLst>
              <a:latin typeface="Times New Roman" panose="02020603050405020304" pitchFamily="18" charset="0"/>
            </a:endParaRPr>
          </a:p>
        </p:txBody>
      </p:sp>
      <p:sp>
        <p:nvSpPr>
          <p:cNvPr id="167950" name="右大括号 167949"/>
          <p:cNvSpPr/>
          <p:nvPr/>
        </p:nvSpPr>
        <p:spPr bwMode="auto">
          <a:xfrm>
            <a:off x="5488988" y="4205526"/>
            <a:ext cx="192035" cy="1920240"/>
          </a:xfrm>
          <a:prstGeom prst="rightBrace">
            <a:avLst>
              <a:gd name="adj1" fmla="val 100000"/>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06972" tIns="53485" rIns="106972" bIns="53485"/>
          <a:lstStyle/>
          <a:p>
            <a:endParaRPr lang="zh-CN" altLang="en-US"/>
          </a:p>
        </p:txBody>
      </p:sp>
      <p:sp>
        <p:nvSpPr>
          <p:cNvPr id="167951" name="文本框 167950"/>
          <p:cNvSpPr txBox="1"/>
          <p:nvPr/>
        </p:nvSpPr>
        <p:spPr>
          <a:xfrm>
            <a:off x="3674662" y="4960621"/>
            <a:ext cx="1824329" cy="538902"/>
          </a:xfrm>
          <a:prstGeom prst="rect">
            <a:avLst/>
          </a:prstGeom>
          <a:noFill/>
          <a:ln w="9525" cap="flat" cmpd="sng">
            <a:solidFill>
              <a:schemeClr val="tx1"/>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dirty="0">
                <a:solidFill>
                  <a:srgbClr val="FF3300"/>
                </a:solidFill>
                <a:effectLst>
                  <a:outerShdw blurRad="38100" dist="38100" dir="2700000" algn="tl">
                    <a:srgbClr val="C0C0C0"/>
                  </a:outerShdw>
                </a:effectLst>
                <a:latin typeface="Times New Roman" panose="02020603050405020304" pitchFamily="18" charset="0"/>
              </a:rPr>
              <a:t>商业繁荣</a:t>
            </a:r>
            <a:endParaRPr lang="zh-CN" altLang="en-US" sz="2800" b="1" dirty="0">
              <a:solidFill>
                <a:srgbClr val="FF3300"/>
              </a:solidFill>
              <a:effectLst>
                <a:outerShdw blurRad="38100" dist="38100" dir="2700000" algn="tl">
                  <a:srgbClr val="C0C0C0"/>
                </a:outerShdw>
              </a:effectLst>
              <a:latin typeface="Times New Roman" panose="02020603050405020304" pitchFamily="18" charset="0"/>
            </a:endParaRPr>
          </a:p>
        </p:txBody>
      </p:sp>
      <p:sp>
        <p:nvSpPr>
          <p:cNvPr id="167952" name="文本框 167951"/>
          <p:cNvSpPr txBox="1"/>
          <p:nvPr/>
        </p:nvSpPr>
        <p:spPr>
          <a:xfrm>
            <a:off x="725328" y="2616994"/>
            <a:ext cx="646920" cy="1813560"/>
          </a:xfrm>
          <a:prstGeom prst="rect">
            <a:avLst/>
          </a:prstGeom>
          <a:noFill/>
          <a:ln w="9525">
            <a:noFill/>
            <a:miter/>
          </a:ln>
        </p:spPr>
        <p:txBody>
          <a:bodyPr vert="eaVert" lIns="106972" tIns="53485" rIns="106972" bIns="53485">
            <a:spAutoFit/>
          </a:bodyPr>
          <a:lstStyle/>
          <a:p>
            <a:pPr>
              <a:spcBef>
                <a:spcPct val="50000"/>
              </a:spcBef>
              <a:defRPr/>
            </a:pPr>
            <a:r>
              <a:rPr lang="zh-CN" altLang="en-US" sz="2800" b="1">
                <a:solidFill>
                  <a:srgbClr val="FFFF00"/>
                </a:solidFill>
                <a:effectLst>
                  <a:outerShdw blurRad="38100" dist="38100" dir="2700000" algn="tl">
                    <a:srgbClr val="C0C0C0"/>
                  </a:outerShdw>
                </a:effectLst>
                <a:latin typeface="Times New Roman" panose="02020603050405020304" pitchFamily="18" charset="0"/>
              </a:rPr>
              <a:t>北方战乱</a:t>
            </a:r>
            <a:endParaRPr lang="zh-CN" altLang="en-US" sz="2800" b="1">
              <a:solidFill>
                <a:srgbClr val="FFFF00"/>
              </a:solidFill>
              <a:effectLst>
                <a:outerShdw blurRad="38100" dist="38100" dir="2700000" algn="tl">
                  <a:srgbClr val="C0C0C0"/>
                </a:outerShdw>
              </a:effectLst>
              <a:latin typeface="Times New Roman" panose="02020603050405020304" pitchFamily="18" charset="0"/>
            </a:endParaRPr>
          </a:p>
        </p:txBody>
      </p:sp>
      <p:sp>
        <p:nvSpPr>
          <p:cNvPr id="167953" name="右箭头 167952"/>
          <p:cNvSpPr>
            <a:spLocks noChangeArrowheads="1"/>
          </p:cNvSpPr>
          <p:nvPr/>
        </p:nvSpPr>
        <p:spPr bwMode="auto">
          <a:xfrm>
            <a:off x="5671022" y="4885611"/>
            <a:ext cx="288052" cy="480060"/>
          </a:xfrm>
          <a:prstGeom prst="rightArrow">
            <a:avLst>
              <a:gd name="adj1" fmla="val 50000"/>
              <a:gd name="adj2" fmla="val 25000"/>
            </a:avLst>
          </a:prstGeom>
          <a:solidFill>
            <a:srgbClr val="FF5050"/>
          </a:solidFill>
          <a:ln w="9525">
            <a:solidFill>
              <a:schemeClr val="tx1"/>
            </a:solidFill>
            <a:miter lim="800000"/>
          </a:ln>
        </p:spPr>
        <p:txBody>
          <a:bodyPr lIns="106972" tIns="53485" rIns="106972" bIns="53485"/>
          <a:lstStyle/>
          <a:p>
            <a:endParaRPr lang="zh-CN" altLang="en-US"/>
          </a:p>
        </p:txBody>
      </p:sp>
      <p:sp>
        <p:nvSpPr>
          <p:cNvPr id="167954" name="下箭头 167953"/>
          <p:cNvSpPr>
            <a:spLocks noChangeArrowheads="1"/>
          </p:cNvSpPr>
          <p:nvPr/>
        </p:nvSpPr>
        <p:spPr bwMode="auto">
          <a:xfrm>
            <a:off x="3402613" y="4357211"/>
            <a:ext cx="192035" cy="1600200"/>
          </a:xfrm>
          <a:prstGeom prst="downArrow">
            <a:avLst>
              <a:gd name="adj1" fmla="val 50000"/>
              <a:gd name="adj2" fmla="val 250000"/>
            </a:avLst>
          </a:prstGeom>
          <a:solidFill>
            <a:srgbClr val="FF99CC"/>
          </a:solidFill>
          <a:ln w="9525">
            <a:solidFill>
              <a:schemeClr val="tx1"/>
            </a:solidFill>
            <a:miter lim="800000"/>
          </a:ln>
        </p:spPr>
        <p:txBody>
          <a:bodyPr lIns="106972" tIns="53485" rIns="106972" bIns="53485"/>
          <a:lstStyle/>
          <a:p>
            <a:endParaRPr lang="zh-CN" altLang="en-US"/>
          </a:p>
        </p:txBody>
      </p:sp>
      <p:sp>
        <p:nvSpPr>
          <p:cNvPr id="167955" name="上箭头 167954"/>
          <p:cNvSpPr>
            <a:spLocks noChangeArrowheads="1"/>
          </p:cNvSpPr>
          <p:nvPr/>
        </p:nvSpPr>
        <p:spPr bwMode="auto">
          <a:xfrm>
            <a:off x="4672841" y="5565696"/>
            <a:ext cx="192035" cy="480060"/>
          </a:xfrm>
          <a:prstGeom prst="upArrow">
            <a:avLst>
              <a:gd name="adj1" fmla="val 50000"/>
              <a:gd name="adj2" fmla="val 75000"/>
            </a:avLst>
          </a:prstGeom>
          <a:solidFill>
            <a:srgbClr val="FF99CC"/>
          </a:solidFill>
          <a:ln w="9525">
            <a:solidFill>
              <a:schemeClr val="tx1"/>
            </a:solidFill>
            <a:miter lim="800000"/>
          </a:ln>
        </p:spPr>
        <p:txBody>
          <a:bodyPr lIns="106972" tIns="53485" rIns="106972" bIns="53485"/>
          <a:lstStyle/>
          <a:p>
            <a:endParaRPr lang="zh-CN" altLang="en-US"/>
          </a:p>
        </p:txBody>
      </p:sp>
      <p:sp>
        <p:nvSpPr>
          <p:cNvPr id="167956" name="下箭头 167955"/>
          <p:cNvSpPr>
            <a:spLocks noChangeArrowheads="1"/>
          </p:cNvSpPr>
          <p:nvPr/>
        </p:nvSpPr>
        <p:spPr bwMode="auto">
          <a:xfrm>
            <a:off x="4672841" y="4357211"/>
            <a:ext cx="192035" cy="560070"/>
          </a:xfrm>
          <a:prstGeom prst="downArrow">
            <a:avLst>
              <a:gd name="adj1" fmla="val 50000"/>
              <a:gd name="adj2" fmla="val 87500"/>
            </a:avLst>
          </a:prstGeom>
          <a:solidFill>
            <a:srgbClr val="FF99CC"/>
          </a:solidFill>
          <a:ln w="9525">
            <a:solidFill>
              <a:schemeClr val="tx1"/>
            </a:solidFill>
            <a:miter lim="800000"/>
          </a:ln>
        </p:spPr>
        <p:txBody>
          <a:bodyPr lIns="106972" tIns="53485" rIns="106972" bIns="53485"/>
          <a:lstStyle/>
          <a:p>
            <a:endParaRPr lang="zh-CN" altLang="en-US"/>
          </a:p>
        </p:txBody>
      </p:sp>
      <p:sp>
        <p:nvSpPr>
          <p:cNvPr id="167957" name="文本框 167956"/>
          <p:cNvSpPr txBox="1"/>
          <p:nvPr/>
        </p:nvSpPr>
        <p:spPr>
          <a:xfrm>
            <a:off x="6043089" y="4960621"/>
            <a:ext cx="5569003" cy="538902"/>
          </a:xfrm>
          <a:prstGeom prst="rect">
            <a:avLst/>
          </a:prstGeom>
          <a:noFill/>
          <a:ln w="9525" cap="flat" cmpd="sng">
            <a:solidFill>
              <a:schemeClr val="tx1"/>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a:solidFill>
                  <a:srgbClr val="0000CC"/>
                </a:solidFill>
                <a:effectLst>
                  <a:outerShdw blurRad="38100" dist="38100" dir="2700000" algn="tl">
                    <a:srgbClr val="C0C0C0"/>
                  </a:outerShdw>
                </a:effectLst>
                <a:latin typeface="Times New Roman" panose="02020603050405020304" pitchFamily="18" charset="0"/>
              </a:rPr>
              <a:t>南宋：经济重心南移最后完成</a:t>
            </a:r>
            <a:endParaRPr lang="zh-CN" altLang="en-US" sz="2800" b="1">
              <a:solidFill>
                <a:srgbClr val="0000CC"/>
              </a:solidFill>
              <a:effectLst>
                <a:outerShdw blurRad="38100" dist="38100" dir="2700000" algn="tl">
                  <a:srgbClr val="C0C0C0"/>
                </a:outerShdw>
              </a:effectLst>
              <a:latin typeface="Times New Roman" panose="02020603050405020304" pitchFamily="18" charset="0"/>
            </a:endParaRPr>
          </a:p>
        </p:txBody>
      </p:sp>
      <p:sp>
        <p:nvSpPr>
          <p:cNvPr id="167958" name="文本框 167957"/>
          <p:cNvSpPr txBox="1"/>
          <p:nvPr/>
        </p:nvSpPr>
        <p:spPr>
          <a:xfrm>
            <a:off x="7485348" y="651749"/>
            <a:ext cx="3810687" cy="969789"/>
          </a:xfrm>
          <a:prstGeom prst="rect">
            <a:avLst/>
          </a:prstGeom>
          <a:noFill/>
          <a:ln w="9525" cap="flat" cmpd="sng">
            <a:solidFill>
              <a:schemeClr val="tx1"/>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a:solidFill>
                  <a:srgbClr val="FF3300"/>
                </a:solidFill>
                <a:effectLst>
                  <a:outerShdw blurRad="38100" dist="38100" dir="2700000" algn="tl">
                    <a:srgbClr val="C0C0C0"/>
                  </a:outerShdw>
                </a:effectLst>
                <a:latin typeface="Times New Roman" panose="02020603050405020304" pitchFamily="18" charset="0"/>
              </a:rPr>
              <a:t>江南的开发为经济重心的南移奠定基础</a:t>
            </a:r>
            <a:endParaRPr lang="zh-CN" altLang="en-US" sz="2800" b="1">
              <a:solidFill>
                <a:srgbClr val="FF3300"/>
              </a:solidFill>
              <a:effectLst>
                <a:outerShdw blurRad="38100" dist="38100" dir="2700000" algn="tl">
                  <a:srgbClr val="C0C0C0"/>
                </a:outerShdw>
              </a:effectLst>
              <a:latin typeface="Times New Roman" panose="02020603050405020304" pitchFamily="18" charset="0"/>
            </a:endParaRPr>
          </a:p>
        </p:txBody>
      </p:sp>
      <p:sp>
        <p:nvSpPr>
          <p:cNvPr id="167959" name="文本框 167958"/>
          <p:cNvSpPr txBox="1"/>
          <p:nvPr/>
        </p:nvSpPr>
        <p:spPr>
          <a:xfrm>
            <a:off x="7665382" y="2768681"/>
            <a:ext cx="3360605" cy="538902"/>
          </a:xfrm>
          <a:prstGeom prst="rect">
            <a:avLst/>
          </a:prstGeom>
          <a:noFill/>
          <a:ln w="9525" cap="flat" cmpd="sng">
            <a:solidFill>
              <a:schemeClr val="tx1"/>
            </a:solidFill>
            <a:prstDash val="solid"/>
            <a:miter/>
            <a:headEnd type="none" w="med" len="med"/>
            <a:tailEnd type="none" w="med" len="med"/>
          </a:ln>
        </p:spPr>
        <p:txBody>
          <a:bodyPr lIns="106972" tIns="53485" rIns="106972" bIns="53485">
            <a:spAutoFit/>
          </a:bodyPr>
          <a:lstStyle/>
          <a:p>
            <a:pPr>
              <a:spcBef>
                <a:spcPct val="50000"/>
              </a:spcBef>
              <a:defRPr/>
            </a:pPr>
            <a:r>
              <a:rPr lang="zh-CN" altLang="en-US" sz="2800" b="1">
                <a:solidFill>
                  <a:srgbClr val="0000CC"/>
                </a:solidFill>
                <a:effectLst>
                  <a:outerShdw blurRad="38100" dist="38100" dir="2700000" algn="tl">
                    <a:srgbClr val="C0C0C0"/>
                  </a:outerShdw>
                </a:effectLst>
                <a:latin typeface="Times New Roman" panose="02020603050405020304" pitchFamily="18" charset="0"/>
              </a:rPr>
              <a:t>经济重心开始南移</a:t>
            </a:r>
            <a:endParaRPr lang="zh-CN" altLang="en-US" sz="2800" b="1">
              <a:solidFill>
                <a:srgbClr val="0000CC"/>
              </a:solidFill>
              <a:effectLst>
                <a:outerShdw blurRad="38100" dist="38100" dir="2700000" algn="tl">
                  <a:srgbClr val="C0C0C0"/>
                </a:outerShdw>
              </a:effectLst>
              <a:latin typeface="Times New Roman" panose="02020603050405020304" pitchFamily="18" charset="0"/>
            </a:endParaRPr>
          </a:p>
        </p:txBody>
      </p:sp>
      <p:sp>
        <p:nvSpPr>
          <p:cNvPr id="167963" name="下箭头 167962"/>
          <p:cNvSpPr>
            <a:spLocks noChangeArrowheads="1"/>
          </p:cNvSpPr>
          <p:nvPr/>
        </p:nvSpPr>
        <p:spPr bwMode="auto">
          <a:xfrm>
            <a:off x="9299675" y="3525441"/>
            <a:ext cx="288052" cy="1200150"/>
          </a:xfrm>
          <a:prstGeom prst="downArrow">
            <a:avLst>
              <a:gd name="adj1" fmla="val 50000"/>
              <a:gd name="adj2" fmla="val 125000"/>
            </a:avLst>
          </a:prstGeom>
          <a:solidFill>
            <a:srgbClr val="FF99CC"/>
          </a:solidFill>
          <a:ln w="9525">
            <a:solidFill>
              <a:schemeClr val="tx1"/>
            </a:solidFill>
            <a:miter lim="800000"/>
          </a:ln>
        </p:spPr>
        <p:txBody>
          <a:bodyPr lIns="106972" tIns="53485" rIns="106972" bIns="53485"/>
          <a:lstStyle/>
          <a:p>
            <a:endParaRPr lang="zh-CN" altLang="en-US"/>
          </a:p>
        </p:txBody>
      </p:sp>
      <p:sp>
        <p:nvSpPr>
          <p:cNvPr id="167964" name="右箭头 167963"/>
          <p:cNvSpPr>
            <a:spLocks noChangeArrowheads="1"/>
          </p:cNvSpPr>
          <p:nvPr/>
        </p:nvSpPr>
        <p:spPr bwMode="auto">
          <a:xfrm>
            <a:off x="6305135" y="1105139"/>
            <a:ext cx="816147" cy="160020"/>
          </a:xfrm>
          <a:prstGeom prst="rightArrow">
            <a:avLst>
              <a:gd name="adj1" fmla="val 50000"/>
              <a:gd name="adj2" fmla="val 106250"/>
            </a:avLst>
          </a:prstGeom>
          <a:solidFill>
            <a:srgbClr val="FF99CC"/>
          </a:solidFill>
          <a:ln w="9525">
            <a:solidFill>
              <a:schemeClr val="tx1"/>
            </a:solidFill>
            <a:miter lim="800000"/>
          </a:ln>
        </p:spPr>
        <p:txBody>
          <a:bodyPr lIns="106972" tIns="53485" rIns="106972" bIns="53485"/>
          <a:lstStyle/>
          <a:p>
            <a:endParaRPr lang="zh-CN" altLang="en-US"/>
          </a:p>
        </p:txBody>
      </p:sp>
      <p:sp>
        <p:nvSpPr>
          <p:cNvPr id="167965" name="右箭头 167964"/>
          <p:cNvSpPr>
            <a:spLocks noChangeArrowheads="1"/>
          </p:cNvSpPr>
          <p:nvPr/>
        </p:nvSpPr>
        <p:spPr bwMode="auto">
          <a:xfrm>
            <a:off x="6215120" y="2995375"/>
            <a:ext cx="726130" cy="160020"/>
          </a:xfrm>
          <a:prstGeom prst="rightArrow">
            <a:avLst>
              <a:gd name="adj1" fmla="val 50000"/>
              <a:gd name="adj2" fmla="val 94339"/>
            </a:avLst>
          </a:prstGeom>
          <a:solidFill>
            <a:srgbClr val="FF99CC"/>
          </a:solidFill>
          <a:ln w="9525">
            <a:solidFill>
              <a:schemeClr val="tx1"/>
            </a:solidFill>
            <a:miter lim="800000"/>
          </a:ln>
        </p:spPr>
        <p:txBody>
          <a:bodyPr lIns="106972" tIns="53485" rIns="106972" bIns="53485"/>
          <a:lstStyle/>
          <a:p>
            <a:endParaRPr lang="zh-CN" altLang="en-US"/>
          </a:p>
        </p:txBody>
      </p:sp>
      <p:sp>
        <p:nvSpPr>
          <p:cNvPr id="2" name="下箭头 1"/>
          <p:cNvSpPr>
            <a:spLocks noChangeArrowheads="1"/>
          </p:cNvSpPr>
          <p:nvPr/>
        </p:nvSpPr>
        <p:spPr bwMode="auto">
          <a:xfrm>
            <a:off x="9279672" y="1625205"/>
            <a:ext cx="288052" cy="1050131"/>
          </a:xfrm>
          <a:prstGeom prst="downArrow">
            <a:avLst>
              <a:gd name="adj1" fmla="val 50000"/>
              <a:gd name="adj2" fmla="val 124809"/>
            </a:avLst>
          </a:prstGeom>
          <a:solidFill>
            <a:srgbClr val="FF99CC"/>
          </a:solidFill>
          <a:ln w="9525">
            <a:solidFill>
              <a:schemeClr val="tx1"/>
            </a:solidFill>
            <a:miter lim="800000"/>
          </a:ln>
        </p:spPr>
        <p:txBody>
          <a:bodyPr lIns="106972" tIns="53485" rIns="106972" bIns="53485"/>
          <a:lstStyle/>
          <a:p>
            <a:endParaRPr lang="zh-CN" altLang="en-US"/>
          </a:p>
        </p:txBody>
      </p:sp>
      <p:sp>
        <p:nvSpPr>
          <p:cNvPr id="3" name="矩形 2"/>
          <p:cNvSpPr/>
          <p:nvPr/>
        </p:nvSpPr>
        <p:spPr>
          <a:xfrm>
            <a:off x="167086" y="30124"/>
            <a:ext cx="2967480" cy="923330"/>
          </a:xfrm>
          <a:prstGeom prst="rect">
            <a:avLst/>
          </a:prstGeom>
          <a:noFill/>
        </p:spPr>
        <p:txBody>
          <a:bodyPr wrap="none" lIns="91440" tIns="45720" rIns="91440" bIns="45720">
            <a:spAutoFit/>
          </a:bodyPr>
          <a:lstStyle/>
          <a:p>
            <a:pPr algn="ctr"/>
            <a:r>
              <a:rPr lang="zh-CN" altLang="en-US" sz="5400" b="1" dirty="0" smtClean="0">
                <a:ln w="10541" cmpd="sng">
                  <a:solidFill>
                    <a:srgbClr val="7D7D7D">
                      <a:tint val="100000"/>
                      <a:shade val="100000"/>
                      <a:satMod val="110000"/>
                    </a:srgbClr>
                  </a:solidFill>
                  <a:prstDash val="solid"/>
                </a:ln>
              </a:rPr>
              <a:t>知识小结</a:t>
            </a:r>
            <a:endParaRPr lang="zh-CN" altLang="en-US" sz="5400" b="1" cap="none" spc="0" dirty="0">
              <a:ln w="10541" cmpd="sng">
                <a:solidFill>
                  <a:srgbClr val="7D7D7D">
                    <a:tint val="100000"/>
                    <a:shade val="100000"/>
                    <a:satMod val="110000"/>
                  </a:srgbClr>
                </a:solidFill>
                <a:prstDash val="solid"/>
              </a:ln>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7949"/>
                                        </p:tgtEl>
                                        <p:attrNameLst>
                                          <p:attrName>style.visibility</p:attrName>
                                        </p:attrNameLst>
                                      </p:cBhvr>
                                      <p:to>
                                        <p:strVal val="visible"/>
                                      </p:to>
                                    </p:set>
                                    <p:anim calcmode="lin" valueType="num">
                                      <p:cBhvr>
                                        <p:cTn id="7" dur="500" fill="hold"/>
                                        <p:tgtEl>
                                          <p:spTgt spid="167949"/>
                                        </p:tgtEl>
                                        <p:attrNameLst>
                                          <p:attrName>ppt_w</p:attrName>
                                        </p:attrNameLst>
                                      </p:cBhvr>
                                      <p:tavLst>
                                        <p:tav tm="0">
                                          <p:val>
                                            <p:fltVal val="0"/>
                                          </p:val>
                                        </p:tav>
                                        <p:tav tm="100000">
                                          <p:val>
                                            <p:strVal val="#ppt_w"/>
                                          </p:val>
                                        </p:tav>
                                      </p:tavLst>
                                    </p:anim>
                                    <p:anim calcmode="lin" valueType="num">
                                      <p:cBhvr>
                                        <p:cTn id="8" dur="500" fill="hold"/>
                                        <p:tgtEl>
                                          <p:spTgt spid="16794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167938"/>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16793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679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nodeType="clickEffect">
                                  <p:stCondLst>
                                    <p:cond delay="0"/>
                                  </p:stCondLst>
                                  <p:childTnLst>
                                    <p:set>
                                      <p:cBhvr>
                                        <p:cTn id="21" dur="1" fill="hold">
                                          <p:stCondLst>
                                            <p:cond delay="0"/>
                                          </p:stCondLst>
                                        </p:cTn>
                                        <p:tgtEl>
                                          <p:spTgt spid="167964"/>
                                        </p:tgtEl>
                                        <p:attrNameLst>
                                          <p:attrName>style.visibility</p:attrName>
                                        </p:attrNameLst>
                                      </p:cBhvr>
                                      <p:to>
                                        <p:strVal val="visible"/>
                                      </p:to>
                                    </p:set>
                                    <p:anim calcmode="lin" valueType="num">
                                      <p:cBhvr>
                                        <p:cTn id="22" dur="500" fill="hold"/>
                                        <p:tgtEl>
                                          <p:spTgt spid="167964"/>
                                        </p:tgtEl>
                                        <p:attrNameLst>
                                          <p:attrName>ppt_x</p:attrName>
                                        </p:attrNameLst>
                                      </p:cBhvr>
                                      <p:tavLst>
                                        <p:tav tm="0">
                                          <p:val>
                                            <p:strVal val="#ppt_x-#ppt_w/2"/>
                                          </p:val>
                                        </p:tav>
                                        <p:tav tm="100000">
                                          <p:val>
                                            <p:strVal val="#ppt_x"/>
                                          </p:val>
                                        </p:tav>
                                      </p:tavLst>
                                    </p:anim>
                                    <p:anim calcmode="lin" valueType="num">
                                      <p:cBhvr>
                                        <p:cTn id="23" dur="500" fill="hold"/>
                                        <p:tgtEl>
                                          <p:spTgt spid="167964"/>
                                        </p:tgtEl>
                                        <p:attrNameLst>
                                          <p:attrName>ppt_y</p:attrName>
                                        </p:attrNameLst>
                                      </p:cBhvr>
                                      <p:tavLst>
                                        <p:tav tm="0">
                                          <p:val>
                                            <p:strVal val="#ppt_y"/>
                                          </p:val>
                                        </p:tav>
                                        <p:tav tm="100000">
                                          <p:val>
                                            <p:strVal val="#ppt_y"/>
                                          </p:val>
                                        </p:tav>
                                      </p:tavLst>
                                    </p:anim>
                                    <p:anim calcmode="lin" valueType="num">
                                      <p:cBhvr>
                                        <p:cTn id="24" dur="500" fill="hold"/>
                                        <p:tgtEl>
                                          <p:spTgt spid="167964"/>
                                        </p:tgtEl>
                                        <p:attrNameLst>
                                          <p:attrName>ppt_w</p:attrName>
                                        </p:attrNameLst>
                                      </p:cBhvr>
                                      <p:tavLst>
                                        <p:tav tm="0">
                                          <p:val>
                                            <p:fltVal val="0"/>
                                          </p:val>
                                        </p:tav>
                                        <p:tav tm="100000">
                                          <p:val>
                                            <p:strVal val="#ppt_w"/>
                                          </p:val>
                                        </p:tav>
                                      </p:tavLst>
                                    </p:anim>
                                    <p:anim calcmode="lin" valueType="num">
                                      <p:cBhvr>
                                        <p:cTn id="25" dur="500" fill="hold"/>
                                        <p:tgtEl>
                                          <p:spTgt spid="167964"/>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1679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67965"/>
                                        </p:tgtEl>
                                        <p:attrNameLst>
                                          <p:attrName>style.visibility</p:attrName>
                                        </p:attrNameLst>
                                      </p:cBhvr>
                                      <p:to>
                                        <p:strVal val="visible"/>
                                      </p:to>
                                    </p:set>
                                    <p:anim calcmode="lin" valueType="num">
                                      <p:cBhvr>
                                        <p:cTn id="33" dur="500" fill="hold"/>
                                        <p:tgtEl>
                                          <p:spTgt spid="167965"/>
                                        </p:tgtEl>
                                        <p:attrNameLst>
                                          <p:attrName>ppt_x</p:attrName>
                                        </p:attrNameLst>
                                      </p:cBhvr>
                                      <p:tavLst>
                                        <p:tav tm="0">
                                          <p:val>
                                            <p:strVal val="#ppt_x-#ppt_w/2"/>
                                          </p:val>
                                        </p:tav>
                                        <p:tav tm="100000">
                                          <p:val>
                                            <p:strVal val="#ppt_x"/>
                                          </p:val>
                                        </p:tav>
                                      </p:tavLst>
                                    </p:anim>
                                    <p:anim calcmode="lin" valueType="num">
                                      <p:cBhvr>
                                        <p:cTn id="34" dur="500" fill="hold"/>
                                        <p:tgtEl>
                                          <p:spTgt spid="167965"/>
                                        </p:tgtEl>
                                        <p:attrNameLst>
                                          <p:attrName>ppt_y</p:attrName>
                                        </p:attrNameLst>
                                      </p:cBhvr>
                                      <p:tavLst>
                                        <p:tav tm="0">
                                          <p:val>
                                            <p:strVal val="#ppt_y"/>
                                          </p:val>
                                        </p:tav>
                                        <p:tav tm="100000">
                                          <p:val>
                                            <p:strVal val="#ppt_y"/>
                                          </p:val>
                                        </p:tav>
                                      </p:tavLst>
                                    </p:anim>
                                    <p:anim calcmode="lin" valueType="num">
                                      <p:cBhvr>
                                        <p:cTn id="35" dur="500" fill="hold"/>
                                        <p:tgtEl>
                                          <p:spTgt spid="167965"/>
                                        </p:tgtEl>
                                        <p:attrNameLst>
                                          <p:attrName>ppt_w</p:attrName>
                                        </p:attrNameLst>
                                      </p:cBhvr>
                                      <p:tavLst>
                                        <p:tav tm="0">
                                          <p:val>
                                            <p:fltVal val="0"/>
                                          </p:val>
                                        </p:tav>
                                        <p:tav tm="100000">
                                          <p:val>
                                            <p:strVal val="#ppt_w"/>
                                          </p:val>
                                        </p:tav>
                                      </p:tavLst>
                                    </p:anim>
                                    <p:anim calcmode="lin" valueType="num">
                                      <p:cBhvr>
                                        <p:cTn id="36" dur="500" fill="hold"/>
                                        <p:tgtEl>
                                          <p:spTgt spid="16796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499"/>
                                          </p:stCondLst>
                                        </p:cTn>
                                        <p:tgtEl>
                                          <p:spTgt spid="1679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ppt_x</p:attrName>
                                        </p:attrNameLst>
                                      </p:cBhvr>
                                      <p:tavLst>
                                        <p:tav tm="0">
                                          <p:val>
                                            <p:strVal val="#ppt_x"/>
                                          </p:val>
                                        </p:tav>
                                        <p:tav tm="100000">
                                          <p:val>
                                            <p:strVal val="#ppt_x"/>
                                          </p:val>
                                        </p:tav>
                                      </p:tavLst>
                                    </p:anim>
                                    <p:anim calcmode="lin" valueType="num">
                                      <p:cBhvr>
                                        <p:cTn id="45" dur="500" fill="hold"/>
                                        <p:tgtEl>
                                          <p:spTgt spid="2"/>
                                        </p:tgtEl>
                                        <p:attrNameLst>
                                          <p:attrName>ppt_y</p:attrName>
                                        </p:attrNameLst>
                                      </p:cBhvr>
                                      <p:tavLst>
                                        <p:tav tm="0">
                                          <p:val>
                                            <p:strVal val="#ppt_y-#ppt_h/2"/>
                                          </p:val>
                                        </p:tav>
                                        <p:tav tm="100000">
                                          <p:val>
                                            <p:strVal val="#ppt_y"/>
                                          </p:val>
                                        </p:tav>
                                      </p:tavLst>
                                    </p:anim>
                                    <p:anim calcmode="lin" valueType="num">
                                      <p:cBhvr>
                                        <p:cTn id="46" dur="500" fill="hold"/>
                                        <p:tgtEl>
                                          <p:spTgt spid="2"/>
                                        </p:tgtEl>
                                        <p:attrNameLst>
                                          <p:attrName>ppt_w</p:attrName>
                                        </p:attrNameLst>
                                      </p:cBhvr>
                                      <p:tavLst>
                                        <p:tav tm="0">
                                          <p:val>
                                            <p:strVal val="#ppt_w"/>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 fill="hold" nodeType="clickEffect">
                                  <p:stCondLst>
                                    <p:cond delay="0"/>
                                  </p:stCondLst>
                                  <p:childTnLst>
                                    <p:set>
                                      <p:cBhvr>
                                        <p:cTn id="51" dur="1" fill="hold">
                                          <p:stCondLst>
                                            <p:cond delay="0"/>
                                          </p:stCondLst>
                                        </p:cTn>
                                        <p:tgtEl>
                                          <p:spTgt spid="270341"/>
                                        </p:tgtEl>
                                        <p:attrNameLst>
                                          <p:attrName>style.visibility</p:attrName>
                                        </p:attrNameLst>
                                      </p:cBhvr>
                                      <p:to>
                                        <p:strVal val="visible"/>
                                      </p:to>
                                    </p:set>
                                    <p:anim calcmode="lin" valueType="num">
                                      <p:cBhvr>
                                        <p:cTn id="52" dur="500" fill="hold"/>
                                        <p:tgtEl>
                                          <p:spTgt spid="270341"/>
                                        </p:tgtEl>
                                        <p:attrNameLst>
                                          <p:attrName>ppt_x</p:attrName>
                                        </p:attrNameLst>
                                      </p:cBhvr>
                                      <p:tavLst>
                                        <p:tav tm="0">
                                          <p:val>
                                            <p:strVal val="#ppt_x"/>
                                          </p:val>
                                        </p:tav>
                                        <p:tav tm="100000">
                                          <p:val>
                                            <p:strVal val="#ppt_x"/>
                                          </p:val>
                                        </p:tav>
                                      </p:tavLst>
                                    </p:anim>
                                    <p:anim calcmode="lin" valueType="num">
                                      <p:cBhvr>
                                        <p:cTn id="53" dur="500" fill="hold"/>
                                        <p:tgtEl>
                                          <p:spTgt spid="270341"/>
                                        </p:tgtEl>
                                        <p:attrNameLst>
                                          <p:attrName>ppt_y</p:attrName>
                                        </p:attrNameLst>
                                      </p:cBhvr>
                                      <p:tavLst>
                                        <p:tav tm="0">
                                          <p:val>
                                            <p:strVal val="#ppt_y-#ppt_h/2"/>
                                          </p:val>
                                        </p:tav>
                                        <p:tav tm="100000">
                                          <p:val>
                                            <p:strVal val="#ppt_y"/>
                                          </p:val>
                                        </p:tav>
                                      </p:tavLst>
                                    </p:anim>
                                    <p:anim calcmode="lin" valueType="num">
                                      <p:cBhvr>
                                        <p:cTn id="54" dur="500" fill="hold"/>
                                        <p:tgtEl>
                                          <p:spTgt spid="270341"/>
                                        </p:tgtEl>
                                        <p:attrNameLst>
                                          <p:attrName>ppt_w</p:attrName>
                                        </p:attrNameLst>
                                      </p:cBhvr>
                                      <p:tavLst>
                                        <p:tav tm="0">
                                          <p:val>
                                            <p:strVal val="#ppt_w"/>
                                          </p:val>
                                        </p:tav>
                                        <p:tav tm="100000">
                                          <p:val>
                                            <p:strVal val="#ppt_w"/>
                                          </p:val>
                                        </p:tav>
                                      </p:tavLst>
                                    </p:anim>
                                    <p:anim calcmode="lin" valueType="num">
                                      <p:cBhvr>
                                        <p:cTn id="55" dur="500" fill="hold"/>
                                        <p:tgtEl>
                                          <p:spTgt spid="270341"/>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17" presetClass="entr" presetSubtype="1" fill="hold" grpId="0" nodeType="afterEffect">
                                  <p:stCondLst>
                                    <p:cond delay="0"/>
                                  </p:stCondLst>
                                  <p:childTnLst>
                                    <p:set>
                                      <p:cBhvr>
                                        <p:cTn id="58" dur="1" fill="hold">
                                          <p:stCondLst>
                                            <p:cond delay="0"/>
                                          </p:stCondLst>
                                        </p:cTn>
                                        <p:tgtEl>
                                          <p:spTgt spid="167952"/>
                                        </p:tgtEl>
                                        <p:attrNameLst>
                                          <p:attrName>style.visibility</p:attrName>
                                        </p:attrNameLst>
                                      </p:cBhvr>
                                      <p:to>
                                        <p:strVal val="visible"/>
                                      </p:to>
                                    </p:set>
                                    <p:anim calcmode="lin" valueType="num">
                                      <p:cBhvr>
                                        <p:cTn id="59" dur="500" fill="hold"/>
                                        <p:tgtEl>
                                          <p:spTgt spid="167952"/>
                                        </p:tgtEl>
                                        <p:attrNameLst>
                                          <p:attrName>ppt_x</p:attrName>
                                        </p:attrNameLst>
                                      </p:cBhvr>
                                      <p:tavLst>
                                        <p:tav tm="0">
                                          <p:val>
                                            <p:strVal val="#ppt_x"/>
                                          </p:val>
                                        </p:tav>
                                        <p:tav tm="100000">
                                          <p:val>
                                            <p:strVal val="#ppt_x"/>
                                          </p:val>
                                        </p:tav>
                                      </p:tavLst>
                                    </p:anim>
                                    <p:anim calcmode="lin" valueType="num">
                                      <p:cBhvr>
                                        <p:cTn id="60" dur="500" fill="hold"/>
                                        <p:tgtEl>
                                          <p:spTgt spid="167952"/>
                                        </p:tgtEl>
                                        <p:attrNameLst>
                                          <p:attrName>ppt_y</p:attrName>
                                        </p:attrNameLst>
                                      </p:cBhvr>
                                      <p:tavLst>
                                        <p:tav tm="0">
                                          <p:val>
                                            <p:strVal val="#ppt_y-#ppt_h/2"/>
                                          </p:val>
                                        </p:tav>
                                        <p:tav tm="100000">
                                          <p:val>
                                            <p:strVal val="#ppt_y"/>
                                          </p:val>
                                        </p:tav>
                                      </p:tavLst>
                                    </p:anim>
                                    <p:anim calcmode="lin" valueType="num">
                                      <p:cBhvr>
                                        <p:cTn id="61" dur="500" fill="hold"/>
                                        <p:tgtEl>
                                          <p:spTgt spid="167952"/>
                                        </p:tgtEl>
                                        <p:attrNameLst>
                                          <p:attrName>ppt_w</p:attrName>
                                        </p:attrNameLst>
                                      </p:cBhvr>
                                      <p:tavLst>
                                        <p:tav tm="0">
                                          <p:val>
                                            <p:strVal val="#ppt_w"/>
                                          </p:val>
                                        </p:tav>
                                        <p:tav tm="100000">
                                          <p:val>
                                            <p:strVal val="#ppt_w"/>
                                          </p:val>
                                        </p:tav>
                                      </p:tavLst>
                                    </p:anim>
                                    <p:anim calcmode="lin" valueType="num">
                                      <p:cBhvr>
                                        <p:cTn id="62" dur="500" fill="hold"/>
                                        <p:tgtEl>
                                          <p:spTgt spid="167952"/>
                                        </p:tgtEl>
                                        <p:attrNameLst>
                                          <p:attrName>ppt_h</p:attrName>
                                        </p:attrNameLst>
                                      </p:cBhvr>
                                      <p:tavLst>
                                        <p:tav tm="0">
                                          <p:val>
                                            <p:fltVal val="0"/>
                                          </p:val>
                                        </p:tav>
                                        <p:tav tm="100000">
                                          <p:val>
                                            <p:strVal val="#ppt_h"/>
                                          </p:val>
                                        </p:tav>
                                      </p:tavLst>
                                    </p:anim>
                                  </p:childTnLst>
                                </p:cTn>
                              </p:par>
                            </p:childTnLst>
                          </p:cTn>
                        </p:par>
                        <p:par>
                          <p:cTn id="63" fill="hold">
                            <p:stCondLst>
                              <p:cond delay="1000"/>
                            </p:stCondLst>
                            <p:childTnLst>
                              <p:par>
                                <p:cTn id="64" presetID="23" presetClass="entr" presetSubtype="16" fill="hold" grpId="0" nodeType="afterEffect">
                                  <p:stCondLst>
                                    <p:cond delay="0"/>
                                  </p:stCondLst>
                                  <p:childTnLst>
                                    <p:set>
                                      <p:cBhvr>
                                        <p:cTn id="65" dur="1" fill="hold">
                                          <p:stCondLst>
                                            <p:cond delay="0"/>
                                          </p:stCondLst>
                                        </p:cTn>
                                        <p:tgtEl>
                                          <p:spTgt spid="167943"/>
                                        </p:tgtEl>
                                        <p:attrNameLst>
                                          <p:attrName>style.visibility</p:attrName>
                                        </p:attrNameLst>
                                      </p:cBhvr>
                                      <p:to>
                                        <p:strVal val="visible"/>
                                      </p:to>
                                    </p:set>
                                    <p:anim calcmode="lin" valueType="num">
                                      <p:cBhvr>
                                        <p:cTn id="66" dur="500" fill="hold"/>
                                        <p:tgtEl>
                                          <p:spTgt spid="167943"/>
                                        </p:tgtEl>
                                        <p:attrNameLst>
                                          <p:attrName>ppt_w</p:attrName>
                                        </p:attrNameLst>
                                      </p:cBhvr>
                                      <p:tavLst>
                                        <p:tav tm="0">
                                          <p:val>
                                            <p:fltVal val="0"/>
                                          </p:val>
                                        </p:tav>
                                        <p:tav tm="100000">
                                          <p:val>
                                            <p:strVal val="#ppt_w"/>
                                          </p:val>
                                        </p:tav>
                                      </p:tavLst>
                                    </p:anim>
                                    <p:anim calcmode="lin" valueType="num">
                                      <p:cBhvr>
                                        <p:cTn id="67" dur="500" fill="hold"/>
                                        <p:tgtEl>
                                          <p:spTgt spid="167943"/>
                                        </p:tgtEl>
                                        <p:attrNameLst>
                                          <p:attrName>ppt_h</p:attrName>
                                        </p:attrNameLst>
                                      </p:cBhvr>
                                      <p:tavLst>
                                        <p:tav tm="0">
                                          <p:val>
                                            <p:fltVal val="0"/>
                                          </p:val>
                                        </p:tav>
                                        <p:tav tm="100000">
                                          <p:val>
                                            <p:strVal val="#ppt_h"/>
                                          </p:val>
                                        </p:tav>
                                      </p:tavLst>
                                    </p:anim>
                                  </p:childTnLst>
                                </p:cTn>
                              </p:par>
                            </p:childTnLst>
                          </p:cTn>
                        </p:par>
                        <p:par>
                          <p:cTn id="68" fill="hold">
                            <p:stCondLst>
                              <p:cond delay="1500"/>
                            </p:stCondLst>
                            <p:childTnLst>
                              <p:par>
                                <p:cTn id="69" presetID="17" presetClass="entr" presetSubtype="8" fill="hold" nodeType="afterEffect">
                                  <p:stCondLst>
                                    <p:cond delay="0"/>
                                  </p:stCondLst>
                                  <p:childTnLst>
                                    <p:set>
                                      <p:cBhvr>
                                        <p:cTn id="70" dur="1" fill="hold">
                                          <p:stCondLst>
                                            <p:cond delay="0"/>
                                          </p:stCondLst>
                                        </p:cTn>
                                        <p:tgtEl>
                                          <p:spTgt spid="167944"/>
                                        </p:tgtEl>
                                        <p:attrNameLst>
                                          <p:attrName>style.visibility</p:attrName>
                                        </p:attrNameLst>
                                      </p:cBhvr>
                                      <p:to>
                                        <p:strVal val="visible"/>
                                      </p:to>
                                    </p:set>
                                    <p:anim calcmode="lin" valueType="num">
                                      <p:cBhvr>
                                        <p:cTn id="71" dur="500" fill="hold"/>
                                        <p:tgtEl>
                                          <p:spTgt spid="167944"/>
                                        </p:tgtEl>
                                        <p:attrNameLst>
                                          <p:attrName>ppt_x</p:attrName>
                                        </p:attrNameLst>
                                      </p:cBhvr>
                                      <p:tavLst>
                                        <p:tav tm="0">
                                          <p:val>
                                            <p:strVal val="#ppt_x-#ppt_w/2"/>
                                          </p:val>
                                        </p:tav>
                                        <p:tav tm="100000">
                                          <p:val>
                                            <p:strVal val="#ppt_x"/>
                                          </p:val>
                                        </p:tav>
                                      </p:tavLst>
                                    </p:anim>
                                    <p:anim calcmode="lin" valueType="num">
                                      <p:cBhvr>
                                        <p:cTn id="72" dur="500" fill="hold"/>
                                        <p:tgtEl>
                                          <p:spTgt spid="167944"/>
                                        </p:tgtEl>
                                        <p:attrNameLst>
                                          <p:attrName>ppt_y</p:attrName>
                                        </p:attrNameLst>
                                      </p:cBhvr>
                                      <p:tavLst>
                                        <p:tav tm="0">
                                          <p:val>
                                            <p:strVal val="#ppt_y"/>
                                          </p:val>
                                        </p:tav>
                                        <p:tav tm="100000">
                                          <p:val>
                                            <p:strVal val="#ppt_y"/>
                                          </p:val>
                                        </p:tav>
                                      </p:tavLst>
                                    </p:anim>
                                    <p:anim calcmode="lin" valueType="num">
                                      <p:cBhvr>
                                        <p:cTn id="73" dur="500" fill="hold"/>
                                        <p:tgtEl>
                                          <p:spTgt spid="167944"/>
                                        </p:tgtEl>
                                        <p:attrNameLst>
                                          <p:attrName>ppt_w</p:attrName>
                                        </p:attrNameLst>
                                      </p:cBhvr>
                                      <p:tavLst>
                                        <p:tav tm="0">
                                          <p:val>
                                            <p:fltVal val="0"/>
                                          </p:val>
                                        </p:tav>
                                        <p:tav tm="100000">
                                          <p:val>
                                            <p:strVal val="#ppt_w"/>
                                          </p:val>
                                        </p:tav>
                                      </p:tavLst>
                                    </p:anim>
                                    <p:anim calcmode="lin" valueType="num">
                                      <p:cBhvr>
                                        <p:cTn id="74" dur="500" fill="hold"/>
                                        <p:tgtEl>
                                          <p:spTgt spid="167944"/>
                                        </p:tgtEl>
                                        <p:attrNameLst>
                                          <p:attrName>ppt_h</p:attrName>
                                        </p:attrNameLst>
                                      </p:cBhvr>
                                      <p:tavLst>
                                        <p:tav tm="0">
                                          <p:val>
                                            <p:strVal val="#ppt_h"/>
                                          </p:val>
                                        </p:tav>
                                        <p:tav tm="100000">
                                          <p:val>
                                            <p:strVal val="#ppt_h"/>
                                          </p:val>
                                        </p:tav>
                                      </p:tavLst>
                                    </p:anim>
                                  </p:childTnLst>
                                </p:cTn>
                              </p:par>
                            </p:childTnLst>
                          </p:cTn>
                        </p:par>
                        <p:par>
                          <p:cTn id="75" fill="hold">
                            <p:stCondLst>
                              <p:cond delay="2000"/>
                            </p:stCondLst>
                            <p:childTnLst>
                              <p:par>
                                <p:cTn id="76" presetID="23" presetClass="entr" presetSubtype="16" fill="hold" grpId="0" nodeType="afterEffect">
                                  <p:stCondLst>
                                    <p:cond delay="0"/>
                                  </p:stCondLst>
                                  <p:childTnLst>
                                    <p:set>
                                      <p:cBhvr>
                                        <p:cTn id="77" dur="1" fill="hold">
                                          <p:stCondLst>
                                            <p:cond delay="0"/>
                                          </p:stCondLst>
                                        </p:cTn>
                                        <p:tgtEl>
                                          <p:spTgt spid="167945"/>
                                        </p:tgtEl>
                                        <p:attrNameLst>
                                          <p:attrName>style.visibility</p:attrName>
                                        </p:attrNameLst>
                                      </p:cBhvr>
                                      <p:to>
                                        <p:strVal val="visible"/>
                                      </p:to>
                                    </p:set>
                                    <p:anim calcmode="lin" valueType="num">
                                      <p:cBhvr>
                                        <p:cTn id="78" dur="500" fill="hold"/>
                                        <p:tgtEl>
                                          <p:spTgt spid="167945"/>
                                        </p:tgtEl>
                                        <p:attrNameLst>
                                          <p:attrName>ppt_w</p:attrName>
                                        </p:attrNameLst>
                                      </p:cBhvr>
                                      <p:tavLst>
                                        <p:tav tm="0">
                                          <p:val>
                                            <p:fltVal val="0"/>
                                          </p:val>
                                        </p:tav>
                                        <p:tav tm="100000">
                                          <p:val>
                                            <p:strVal val="#ppt_w"/>
                                          </p:val>
                                        </p:tav>
                                      </p:tavLst>
                                    </p:anim>
                                    <p:anim calcmode="lin" valueType="num">
                                      <p:cBhvr>
                                        <p:cTn id="79" dur="500" fill="hold"/>
                                        <p:tgtEl>
                                          <p:spTgt spid="167945"/>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499"/>
                                          </p:stCondLst>
                                        </p:cTn>
                                        <p:tgtEl>
                                          <p:spTgt spid="167946"/>
                                        </p:tgtEl>
                                        <p:attrNameLst>
                                          <p:attrName>style.visibility</p:attrName>
                                        </p:attrNameLst>
                                      </p:cBhvr>
                                      <p:to>
                                        <p:strVal val="visible"/>
                                      </p:to>
                                    </p:set>
                                  </p:childTnLst>
                                </p:cTn>
                              </p:par>
                            </p:childTnLst>
                          </p:cTn>
                        </p:par>
                        <p:par>
                          <p:cTn id="84" fill="hold">
                            <p:stCondLst>
                              <p:cond delay="500"/>
                            </p:stCondLst>
                            <p:childTnLst>
                              <p:par>
                                <p:cTn id="85" presetID="23" presetClass="entr" presetSubtype="16" fill="hold" grpId="0" nodeType="afterEffect">
                                  <p:stCondLst>
                                    <p:cond delay="0"/>
                                  </p:stCondLst>
                                  <p:childTnLst>
                                    <p:set>
                                      <p:cBhvr>
                                        <p:cTn id="86" dur="1" fill="hold">
                                          <p:stCondLst>
                                            <p:cond delay="0"/>
                                          </p:stCondLst>
                                        </p:cTn>
                                        <p:tgtEl>
                                          <p:spTgt spid="167947"/>
                                        </p:tgtEl>
                                        <p:attrNameLst>
                                          <p:attrName>style.visibility</p:attrName>
                                        </p:attrNameLst>
                                      </p:cBhvr>
                                      <p:to>
                                        <p:strVal val="visible"/>
                                      </p:to>
                                    </p:set>
                                    <p:anim calcmode="lin" valueType="num">
                                      <p:cBhvr>
                                        <p:cTn id="87" dur="500" fill="hold"/>
                                        <p:tgtEl>
                                          <p:spTgt spid="167947"/>
                                        </p:tgtEl>
                                        <p:attrNameLst>
                                          <p:attrName>ppt_w</p:attrName>
                                        </p:attrNameLst>
                                      </p:cBhvr>
                                      <p:tavLst>
                                        <p:tav tm="0">
                                          <p:val>
                                            <p:fltVal val="0"/>
                                          </p:val>
                                        </p:tav>
                                        <p:tav tm="100000">
                                          <p:val>
                                            <p:strVal val="#ppt_w"/>
                                          </p:val>
                                        </p:tav>
                                      </p:tavLst>
                                    </p:anim>
                                    <p:anim calcmode="lin" valueType="num">
                                      <p:cBhvr>
                                        <p:cTn id="88" dur="500" fill="hold"/>
                                        <p:tgtEl>
                                          <p:spTgt spid="167947"/>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1" fill="hold" nodeType="clickEffect">
                                  <p:stCondLst>
                                    <p:cond delay="0"/>
                                  </p:stCondLst>
                                  <p:childTnLst>
                                    <p:set>
                                      <p:cBhvr>
                                        <p:cTn id="92" dur="1" fill="hold">
                                          <p:stCondLst>
                                            <p:cond delay="0"/>
                                          </p:stCondLst>
                                        </p:cTn>
                                        <p:tgtEl>
                                          <p:spTgt spid="167954"/>
                                        </p:tgtEl>
                                        <p:attrNameLst>
                                          <p:attrName>style.visibility</p:attrName>
                                        </p:attrNameLst>
                                      </p:cBhvr>
                                      <p:to>
                                        <p:strVal val="visible"/>
                                      </p:to>
                                    </p:set>
                                    <p:anim calcmode="lin" valueType="num">
                                      <p:cBhvr>
                                        <p:cTn id="93" dur="500" fill="hold"/>
                                        <p:tgtEl>
                                          <p:spTgt spid="167954"/>
                                        </p:tgtEl>
                                        <p:attrNameLst>
                                          <p:attrName>ppt_x</p:attrName>
                                        </p:attrNameLst>
                                      </p:cBhvr>
                                      <p:tavLst>
                                        <p:tav tm="0">
                                          <p:val>
                                            <p:strVal val="#ppt_x"/>
                                          </p:val>
                                        </p:tav>
                                        <p:tav tm="100000">
                                          <p:val>
                                            <p:strVal val="#ppt_x"/>
                                          </p:val>
                                        </p:tav>
                                      </p:tavLst>
                                    </p:anim>
                                    <p:anim calcmode="lin" valueType="num">
                                      <p:cBhvr>
                                        <p:cTn id="94" dur="500" fill="hold"/>
                                        <p:tgtEl>
                                          <p:spTgt spid="167954"/>
                                        </p:tgtEl>
                                        <p:attrNameLst>
                                          <p:attrName>ppt_y</p:attrName>
                                        </p:attrNameLst>
                                      </p:cBhvr>
                                      <p:tavLst>
                                        <p:tav tm="0">
                                          <p:val>
                                            <p:strVal val="#ppt_y-#ppt_h/2"/>
                                          </p:val>
                                        </p:tav>
                                        <p:tav tm="100000">
                                          <p:val>
                                            <p:strVal val="#ppt_y"/>
                                          </p:val>
                                        </p:tav>
                                      </p:tavLst>
                                    </p:anim>
                                    <p:anim calcmode="lin" valueType="num">
                                      <p:cBhvr>
                                        <p:cTn id="95" dur="500" fill="hold"/>
                                        <p:tgtEl>
                                          <p:spTgt spid="167954"/>
                                        </p:tgtEl>
                                        <p:attrNameLst>
                                          <p:attrName>ppt_w</p:attrName>
                                        </p:attrNameLst>
                                      </p:cBhvr>
                                      <p:tavLst>
                                        <p:tav tm="0">
                                          <p:val>
                                            <p:strVal val="#ppt_w"/>
                                          </p:val>
                                        </p:tav>
                                        <p:tav tm="100000">
                                          <p:val>
                                            <p:strVal val="#ppt_w"/>
                                          </p:val>
                                        </p:tav>
                                      </p:tavLst>
                                    </p:anim>
                                    <p:anim calcmode="lin" valueType="num">
                                      <p:cBhvr>
                                        <p:cTn id="96" dur="500" fill="hold"/>
                                        <p:tgtEl>
                                          <p:spTgt spid="167954"/>
                                        </p:tgtEl>
                                        <p:attrNameLst>
                                          <p:attrName>ppt_h</p:attrName>
                                        </p:attrNameLst>
                                      </p:cBhvr>
                                      <p:tavLst>
                                        <p:tav tm="0">
                                          <p:val>
                                            <p:fltVal val="0"/>
                                          </p:val>
                                        </p:tav>
                                        <p:tav tm="100000">
                                          <p:val>
                                            <p:strVal val="#ppt_h"/>
                                          </p:val>
                                        </p:tav>
                                      </p:tavLst>
                                    </p:anim>
                                  </p:childTnLst>
                                </p:cTn>
                              </p:par>
                            </p:childTnLst>
                          </p:cTn>
                        </p:par>
                        <p:par>
                          <p:cTn id="97" fill="hold">
                            <p:stCondLst>
                              <p:cond delay="500"/>
                            </p:stCondLst>
                            <p:childTnLst>
                              <p:par>
                                <p:cTn id="98" presetID="23" presetClass="entr" presetSubtype="16" fill="hold" grpId="0" nodeType="afterEffect">
                                  <p:stCondLst>
                                    <p:cond delay="0"/>
                                  </p:stCondLst>
                                  <p:childTnLst>
                                    <p:set>
                                      <p:cBhvr>
                                        <p:cTn id="99" dur="1" fill="hold">
                                          <p:stCondLst>
                                            <p:cond delay="0"/>
                                          </p:stCondLst>
                                        </p:cTn>
                                        <p:tgtEl>
                                          <p:spTgt spid="167948"/>
                                        </p:tgtEl>
                                        <p:attrNameLst>
                                          <p:attrName>style.visibility</p:attrName>
                                        </p:attrNameLst>
                                      </p:cBhvr>
                                      <p:to>
                                        <p:strVal val="visible"/>
                                      </p:to>
                                    </p:set>
                                    <p:anim calcmode="lin" valueType="num">
                                      <p:cBhvr>
                                        <p:cTn id="100" dur="500" fill="hold"/>
                                        <p:tgtEl>
                                          <p:spTgt spid="167948"/>
                                        </p:tgtEl>
                                        <p:attrNameLst>
                                          <p:attrName>ppt_w</p:attrName>
                                        </p:attrNameLst>
                                      </p:cBhvr>
                                      <p:tavLst>
                                        <p:tav tm="0">
                                          <p:val>
                                            <p:fltVal val="0"/>
                                          </p:val>
                                        </p:tav>
                                        <p:tav tm="100000">
                                          <p:val>
                                            <p:strVal val="#ppt_w"/>
                                          </p:val>
                                        </p:tav>
                                      </p:tavLst>
                                    </p:anim>
                                    <p:anim calcmode="lin" valueType="num">
                                      <p:cBhvr>
                                        <p:cTn id="101" dur="500" fill="hold"/>
                                        <p:tgtEl>
                                          <p:spTgt spid="167948"/>
                                        </p:tgtEl>
                                        <p:attrNameLst>
                                          <p:attrName>ppt_h</p:attrName>
                                        </p:attrNameLst>
                                      </p:cBhvr>
                                      <p:tavLst>
                                        <p:tav tm="0">
                                          <p:val>
                                            <p:fltVal val="0"/>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7" presetClass="entr" presetSubtype="1" fill="hold" nodeType="clickEffect">
                                  <p:stCondLst>
                                    <p:cond delay="0"/>
                                  </p:stCondLst>
                                  <p:childTnLst>
                                    <p:set>
                                      <p:cBhvr>
                                        <p:cTn id="105" dur="1" fill="hold">
                                          <p:stCondLst>
                                            <p:cond delay="0"/>
                                          </p:stCondLst>
                                        </p:cTn>
                                        <p:tgtEl>
                                          <p:spTgt spid="167956"/>
                                        </p:tgtEl>
                                        <p:attrNameLst>
                                          <p:attrName>style.visibility</p:attrName>
                                        </p:attrNameLst>
                                      </p:cBhvr>
                                      <p:to>
                                        <p:strVal val="visible"/>
                                      </p:to>
                                    </p:set>
                                    <p:anim calcmode="lin" valueType="num">
                                      <p:cBhvr>
                                        <p:cTn id="106" dur="500" fill="hold"/>
                                        <p:tgtEl>
                                          <p:spTgt spid="167956"/>
                                        </p:tgtEl>
                                        <p:attrNameLst>
                                          <p:attrName>ppt_x</p:attrName>
                                        </p:attrNameLst>
                                      </p:cBhvr>
                                      <p:tavLst>
                                        <p:tav tm="0">
                                          <p:val>
                                            <p:strVal val="#ppt_x"/>
                                          </p:val>
                                        </p:tav>
                                        <p:tav tm="100000">
                                          <p:val>
                                            <p:strVal val="#ppt_x"/>
                                          </p:val>
                                        </p:tav>
                                      </p:tavLst>
                                    </p:anim>
                                    <p:anim calcmode="lin" valueType="num">
                                      <p:cBhvr>
                                        <p:cTn id="107" dur="500" fill="hold"/>
                                        <p:tgtEl>
                                          <p:spTgt spid="167956"/>
                                        </p:tgtEl>
                                        <p:attrNameLst>
                                          <p:attrName>ppt_y</p:attrName>
                                        </p:attrNameLst>
                                      </p:cBhvr>
                                      <p:tavLst>
                                        <p:tav tm="0">
                                          <p:val>
                                            <p:strVal val="#ppt_y-#ppt_h/2"/>
                                          </p:val>
                                        </p:tav>
                                        <p:tav tm="100000">
                                          <p:val>
                                            <p:strVal val="#ppt_y"/>
                                          </p:val>
                                        </p:tav>
                                      </p:tavLst>
                                    </p:anim>
                                    <p:anim calcmode="lin" valueType="num">
                                      <p:cBhvr>
                                        <p:cTn id="108" dur="500" fill="hold"/>
                                        <p:tgtEl>
                                          <p:spTgt spid="167956"/>
                                        </p:tgtEl>
                                        <p:attrNameLst>
                                          <p:attrName>ppt_w</p:attrName>
                                        </p:attrNameLst>
                                      </p:cBhvr>
                                      <p:tavLst>
                                        <p:tav tm="0">
                                          <p:val>
                                            <p:strVal val="#ppt_w"/>
                                          </p:val>
                                        </p:tav>
                                        <p:tav tm="100000">
                                          <p:val>
                                            <p:strVal val="#ppt_w"/>
                                          </p:val>
                                        </p:tav>
                                      </p:tavLst>
                                    </p:anim>
                                    <p:anim calcmode="lin" valueType="num">
                                      <p:cBhvr>
                                        <p:cTn id="109" dur="500" fill="hold"/>
                                        <p:tgtEl>
                                          <p:spTgt spid="167956"/>
                                        </p:tgtEl>
                                        <p:attrNameLst>
                                          <p:attrName>ppt_h</p:attrName>
                                        </p:attrNameLst>
                                      </p:cBhvr>
                                      <p:tavLst>
                                        <p:tav tm="0">
                                          <p:val>
                                            <p:fltVal val="0"/>
                                          </p:val>
                                        </p:tav>
                                        <p:tav tm="100000">
                                          <p:val>
                                            <p:strVal val="#ppt_h"/>
                                          </p:val>
                                        </p:tav>
                                      </p:tavLst>
                                    </p:anim>
                                  </p:childTnLst>
                                </p:cTn>
                              </p:par>
                            </p:childTnLst>
                          </p:cTn>
                        </p:par>
                        <p:par>
                          <p:cTn id="110" fill="hold">
                            <p:stCondLst>
                              <p:cond delay="500"/>
                            </p:stCondLst>
                            <p:childTnLst>
                              <p:par>
                                <p:cTn id="111" presetID="17" presetClass="entr" presetSubtype="4" fill="hold" nodeType="afterEffect">
                                  <p:stCondLst>
                                    <p:cond delay="0"/>
                                  </p:stCondLst>
                                  <p:childTnLst>
                                    <p:set>
                                      <p:cBhvr>
                                        <p:cTn id="112" dur="1" fill="hold">
                                          <p:stCondLst>
                                            <p:cond delay="0"/>
                                          </p:stCondLst>
                                        </p:cTn>
                                        <p:tgtEl>
                                          <p:spTgt spid="167955"/>
                                        </p:tgtEl>
                                        <p:attrNameLst>
                                          <p:attrName>style.visibility</p:attrName>
                                        </p:attrNameLst>
                                      </p:cBhvr>
                                      <p:to>
                                        <p:strVal val="visible"/>
                                      </p:to>
                                    </p:set>
                                    <p:anim calcmode="lin" valueType="num">
                                      <p:cBhvr>
                                        <p:cTn id="113" dur="500" fill="hold"/>
                                        <p:tgtEl>
                                          <p:spTgt spid="167955"/>
                                        </p:tgtEl>
                                        <p:attrNameLst>
                                          <p:attrName>ppt_x</p:attrName>
                                        </p:attrNameLst>
                                      </p:cBhvr>
                                      <p:tavLst>
                                        <p:tav tm="0">
                                          <p:val>
                                            <p:strVal val="#ppt_x"/>
                                          </p:val>
                                        </p:tav>
                                        <p:tav tm="100000">
                                          <p:val>
                                            <p:strVal val="#ppt_x"/>
                                          </p:val>
                                        </p:tav>
                                      </p:tavLst>
                                    </p:anim>
                                    <p:anim calcmode="lin" valueType="num">
                                      <p:cBhvr>
                                        <p:cTn id="114" dur="500" fill="hold"/>
                                        <p:tgtEl>
                                          <p:spTgt spid="167955"/>
                                        </p:tgtEl>
                                        <p:attrNameLst>
                                          <p:attrName>ppt_y</p:attrName>
                                        </p:attrNameLst>
                                      </p:cBhvr>
                                      <p:tavLst>
                                        <p:tav tm="0">
                                          <p:val>
                                            <p:strVal val="#ppt_y+#ppt_h/2"/>
                                          </p:val>
                                        </p:tav>
                                        <p:tav tm="100000">
                                          <p:val>
                                            <p:strVal val="#ppt_y"/>
                                          </p:val>
                                        </p:tav>
                                      </p:tavLst>
                                    </p:anim>
                                    <p:anim calcmode="lin" valueType="num">
                                      <p:cBhvr>
                                        <p:cTn id="115" dur="500" fill="hold"/>
                                        <p:tgtEl>
                                          <p:spTgt spid="167955"/>
                                        </p:tgtEl>
                                        <p:attrNameLst>
                                          <p:attrName>ppt_w</p:attrName>
                                        </p:attrNameLst>
                                      </p:cBhvr>
                                      <p:tavLst>
                                        <p:tav tm="0">
                                          <p:val>
                                            <p:strVal val="#ppt_w"/>
                                          </p:val>
                                        </p:tav>
                                        <p:tav tm="100000">
                                          <p:val>
                                            <p:strVal val="#ppt_w"/>
                                          </p:val>
                                        </p:tav>
                                      </p:tavLst>
                                    </p:anim>
                                    <p:anim calcmode="lin" valueType="num">
                                      <p:cBhvr>
                                        <p:cTn id="116" dur="500" fill="hold"/>
                                        <p:tgtEl>
                                          <p:spTgt spid="167955"/>
                                        </p:tgtEl>
                                        <p:attrNameLst>
                                          <p:attrName>ppt_h</p:attrName>
                                        </p:attrNameLst>
                                      </p:cBhvr>
                                      <p:tavLst>
                                        <p:tav tm="0">
                                          <p:val>
                                            <p:fltVal val="0"/>
                                          </p:val>
                                        </p:tav>
                                        <p:tav tm="100000">
                                          <p:val>
                                            <p:strVal val="#ppt_h"/>
                                          </p:val>
                                        </p:tav>
                                      </p:tavLst>
                                    </p:anim>
                                  </p:childTnLst>
                                </p:cTn>
                              </p:par>
                            </p:childTnLst>
                          </p:cTn>
                        </p:par>
                        <p:par>
                          <p:cTn id="117" fill="hold">
                            <p:stCondLst>
                              <p:cond delay="1000"/>
                            </p:stCondLst>
                            <p:childTnLst>
                              <p:par>
                                <p:cTn id="118" presetID="23" presetClass="entr" presetSubtype="16" fill="hold" grpId="0" nodeType="afterEffect">
                                  <p:stCondLst>
                                    <p:cond delay="0"/>
                                  </p:stCondLst>
                                  <p:childTnLst>
                                    <p:set>
                                      <p:cBhvr>
                                        <p:cTn id="119" dur="1" fill="hold">
                                          <p:stCondLst>
                                            <p:cond delay="0"/>
                                          </p:stCondLst>
                                        </p:cTn>
                                        <p:tgtEl>
                                          <p:spTgt spid="167951"/>
                                        </p:tgtEl>
                                        <p:attrNameLst>
                                          <p:attrName>style.visibility</p:attrName>
                                        </p:attrNameLst>
                                      </p:cBhvr>
                                      <p:to>
                                        <p:strVal val="visible"/>
                                      </p:to>
                                    </p:set>
                                    <p:anim calcmode="lin" valueType="num">
                                      <p:cBhvr>
                                        <p:cTn id="120" dur="500" fill="hold"/>
                                        <p:tgtEl>
                                          <p:spTgt spid="167951"/>
                                        </p:tgtEl>
                                        <p:attrNameLst>
                                          <p:attrName>ppt_w</p:attrName>
                                        </p:attrNameLst>
                                      </p:cBhvr>
                                      <p:tavLst>
                                        <p:tav tm="0">
                                          <p:val>
                                            <p:fltVal val="0"/>
                                          </p:val>
                                        </p:tav>
                                        <p:tav tm="100000">
                                          <p:val>
                                            <p:strVal val="#ppt_w"/>
                                          </p:val>
                                        </p:tav>
                                      </p:tavLst>
                                    </p:anim>
                                    <p:anim calcmode="lin" valueType="num">
                                      <p:cBhvr>
                                        <p:cTn id="121" dur="500" fill="hold"/>
                                        <p:tgtEl>
                                          <p:spTgt spid="167951"/>
                                        </p:tgtEl>
                                        <p:attrNameLst>
                                          <p:attrName>ppt_h</p:attrName>
                                        </p:attrNameLst>
                                      </p:cBhvr>
                                      <p:tavLst>
                                        <p:tav tm="0">
                                          <p:val>
                                            <p:fltVal val="0"/>
                                          </p:val>
                                        </p:tav>
                                        <p:tav tm="100000">
                                          <p:val>
                                            <p:strVal val="#ppt_h"/>
                                          </p:val>
                                        </p:tav>
                                      </p:tavLst>
                                    </p:anim>
                                  </p:childTnLst>
                                </p:cTn>
                              </p:par>
                            </p:childTnLst>
                          </p:cTn>
                        </p:par>
                        <p:par>
                          <p:cTn id="122" fill="hold">
                            <p:stCondLst>
                              <p:cond delay="1500"/>
                            </p:stCondLst>
                            <p:childTnLst>
                              <p:par>
                                <p:cTn id="123" presetID="17" presetClass="entr" presetSubtype="1" fill="hold" nodeType="afterEffect">
                                  <p:stCondLst>
                                    <p:cond delay="0"/>
                                  </p:stCondLst>
                                  <p:childTnLst>
                                    <p:set>
                                      <p:cBhvr>
                                        <p:cTn id="124" dur="1" fill="hold">
                                          <p:stCondLst>
                                            <p:cond delay="0"/>
                                          </p:stCondLst>
                                        </p:cTn>
                                        <p:tgtEl>
                                          <p:spTgt spid="167963"/>
                                        </p:tgtEl>
                                        <p:attrNameLst>
                                          <p:attrName>style.visibility</p:attrName>
                                        </p:attrNameLst>
                                      </p:cBhvr>
                                      <p:to>
                                        <p:strVal val="visible"/>
                                      </p:to>
                                    </p:set>
                                    <p:anim calcmode="lin" valueType="num">
                                      <p:cBhvr>
                                        <p:cTn id="125" dur="500" fill="hold"/>
                                        <p:tgtEl>
                                          <p:spTgt spid="167963"/>
                                        </p:tgtEl>
                                        <p:attrNameLst>
                                          <p:attrName>ppt_x</p:attrName>
                                        </p:attrNameLst>
                                      </p:cBhvr>
                                      <p:tavLst>
                                        <p:tav tm="0">
                                          <p:val>
                                            <p:strVal val="#ppt_x"/>
                                          </p:val>
                                        </p:tav>
                                        <p:tav tm="100000">
                                          <p:val>
                                            <p:strVal val="#ppt_x"/>
                                          </p:val>
                                        </p:tav>
                                      </p:tavLst>
                                    </p:anim>
                                    <p:anim calcmode="lin" valueType="num">
                                      <p:cBhvr>
                                        <p:cTn id="126" dur="500" fill="hold"/>
                                        <p:tgtEl>
                                          <p:spTgt spid="167963"/>
                                        </p:tgtEl>
                                        <p:attrNameLst>
                                          <p:attrName>ppt_y</p:attrName>
                                        </p:attrNameLst>
                                      </p:cBhvr>
                                      <p:tavLst>
                                        <p:tav tm="0">
                                          <p:val>
                                            <p:strVal val="#ppt_y-#ppt_h/2"/>
                                          </p:val>
                                        </p:tav>
                                        <p:tav tm="100000">
                                          <p:val>
                                            <p:strVal val="#ppt_y"/>
                                          </p:val>
                                        </p:tav>
                                      </p:tavLst>
                                    </p:anim>
                                    <p:anim calcmode="lin" valueType="num">
                                      <p:cBhvr>
                                        <p:cTn id="127" dur="500" fill="hold"/>
                                        <p:tgtEl>
                                          <p:spTgt spid="167963"/>
                                        </p:tgtEl>
                                        <p:attrNameLst>
                                          <p:attrName>ppt_w</p:attrName>
                                        </p:attrNameLst>
                                      </p:cBhvr>
                                      <p:tavLst>
                                        <p:tav tm="0">
                                          <p:val>
                                            <p:strVal val="#ppt_w"/>
                                          </p:val>
                                        </p:tav>
                                        <p:tav tm="100000">
                                          <p:val>
                                            <p:strVal val="#ppt_w"/>
                                          </p:val>
                                        </p:tav>
                                      </p:tavLst>
                                    </p:anim>
                                    <p:anim calcmode="lin" valueType="num">
                                      <p:cBhvr>
                                        <p:cTn id="128" dur="500" fill="hold"/>
                                        <p:tgtEl>
                                          <p:spTgt spid="167963"/>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499"/>
                                          </p:stCondLst>
                                        </p:cTn>
                                        <p:tgtEl>
                                          <p:spTgt spid="167950"/>
                                        </p:tgtEl>
                                        <p:attrNameLst>
                                          <p:attrName>style.visibility</p:attrName>
                                        </p:attrNameLst>
                                      </p:cBhvr>
                                      <p:to>
                                        <p:strVal val="visible"/>
                                      </p:to>
                                    </p:set>
                                  </p:childTnLst>
                                </p:cTn>
                              </p:par>
                            </p:childTnLst>
                          </p:cTn>
                        </p:par>
                        <p:par>
                          <p:cTn id="133" fill="hold">
                            <p:stCondLst>
                              <p:cond delay="500"/>
                            </p:stCondLst>
                            <p:childTnLst>
                              <p:par>
                                <p:cTn id="134" presetID="17" presetClass="entr" presetSubtype="8" fill="hold" nodeType="afterEffect">
                                  <p:stCondLst>
                                    <p:cond delay="0"/>
                                  </p:stCondLst>
                                  <p:childTnLst>
                                    <p:set>
                                      <p:cBhvr>
                                        <p:cTn id="135" dur="1" fill="hold">
                                          <p:stCondLst>
                                            <p:cond delay="0"/>
                                          </p:stCondLst>
                                        </p:cTn>
                                        <p:tgtEl>
                                          <p:spTgt spid="167953"/>
                                        </p:tgtEl>
                                        <p:attrNameLst>
                                          <p:attrName>style.visibility</p:attrName>
                                        </p:attrNameLst>
                                      </p:cBhvr>
                                      <p:to>
                                        <p:strVal val="visible"/>
                                      </p:to>
                                    </p:set>
                                    <p:anim calcmode="lin" valueType="num">
                                      <p:cBhvr>
                                        <p:cTn id="136" dur="500" fill="hold"/>
                                        <p:tgtEl>
                                          <p:spTgt spid="167953"/>
                                        </p:tgtEl>
                                        <p:attrNameLst>
                                          <p:attrName>ppt_x</p:attrName>
                                        </p:attrNameLst>
                                      </p:cBhvr>
                                      <p:tavLst>
                                        <p:tav tm="0">
                                          <p:val>
                                            <p:strVal val="#ppt_x-#ppt_w/2"/>
                                          </p:val>
                                        </p:tav>
                                        <p:tav tm="100000">
                                          <p:val>
                                            <p:strVal val="#ppt_x"/>
                                          </p:val>
                                        </p:tav>
                                      </p:tavLst>
                                    </p:anim>
                                    <p:anim calcmode="lin" valueType="num">
                                      <p:cBhvr>
                                        <p:cTn id="137" dur="500" fill="hold"/>
                                        <p:tgtEl>
                                          <p:spTgt spid="167953"/>
                                        </p:tgtEl>
                                        <p:attrNameLst>
                                          <p:attrName>ppt_y</p:attrName>
                                        </p:attrNameLst>
                                      </p:cBhvr>
                                      <p:tavLst>
                                        <p:tav tm="0">
                                          <p:val>
                                            <p:strVal val="#ppt_y"/>
                                          </p:val>
                                        </p:tav>
                                        <p:tav tm="100000">
                                          <p:val>
                                            <p:strVal val="#ppt_y"/>
                                          </p:val>
                                        </p:tav>
                                      </p:tavLst>
                                    </p:anim>
                                    <p:anim calcmode="lin" valueType="num">
                                      <p:cBhvr>
                                        <p:cTn id="138" dur="500" fill="hold"/>
                                        <p:tgtEl>
                                          <p:spTgt spid="167953"/>
                                        </p:tgtEl>
                                        <p:attrNameLst>
                                          <p:attrName>ppt_w</p:attrName>
                                        </p:attrNameLst>
                                      </p:cBhvr>
                                      <p:tavLst>
                                        <p:tav tm="0">
                                          <p:val>
                                            <p:fltVal val="0"/>
                                          </p:val>
                                        </p:tav>
                                        <p:tav tm="100000">
                                          <p:val>
                                            <p:strVal val="#ppt_w"/>
                                          </p:val>
                                        </p:tav>
                                      </p:tavLst>
                                    </p:anim>
                                    <p:anim calcmode="lin" valueType="num">
                                      <p:cBhvr>
                                        <p:cTn id="139" dur="500" fill="hold"/>
                                        <p:tgtEl>
                                          <p:spTgt spid="167953"/>
                                        </p:tgtEl>
                                        <p:attrNameLst>
                                          <p:attrName>ppt_h</p:attrName>
                                        </p:attrNameLst>
                                      </p:cBhvr>
                                      <p:tavLst>
                                        <p:tav tm="0">
                                          <p:val>
                                            <p:strVal val="#ppt_h"/>
                                          </p:val>
                                        </p:tav>
                                        <p:tav tm="100000">
                                          <p:val>
                                            <p:strVal val="#ppt_h"/>
                                          </p:val>
                                        </p:tav>
                                      </p:tavLst>
                                    </p:anim>
                                  </p:childTnLst>
                                </p:cTn>
                              </p:par>
                            </p:childTnLst>
                          </p:cTn>
                        </p:par>
                        <p:par>
                          <p:cTn id="140" fill="hold">
                            <p:stCondLst>
                              <p:cond delay="1000"/>
                            </p:stCondLst>
                            <p:childTnLst>
                              <p:par>
                                <p:cTn id="141" presetID="23" presetClass="entr" presetSubtype="16" fill="hold" grpId="0" nodeType="afterEffect">
                                  <p:stCondLst>
                                    <p:cond delay="0"/>
                                  </p:stCondLst>
                                  <p:childTnLst>
                                    <p:set>
                                      <p:cBhvr>
                                        <p:cTn id="142" dur="1" fill="hold">
                                          <p:stCondLst>
                                            <p:cond delay="0"/>
                                          </p:stCondLst>
                                        </p:cTn>
                                        <p:tgtEl>
                                          <p:spTgt spid="167957"/>
                                        </p:tgtEl>
                                        <p:attrNameLst>
                                          <p:attrName>style.visibility</p:attrName>
                                        </p:attrNameLst>
                                      </p:cBhvr>
                                      <p:to>
                                        <p:strVal val="visible"/>
                                      </p:to>
                                    </p:set>
                                    <p:anim calcmode="lin" valueType="num">
                                      <p:cBhvr>
                                        <p:cTn id="143" dur="500" fill="hold"/>
                                        <p:tgtEl>
                                          <p:spTgt spid="167957"/>
                                        </p:tgtEl>
                                        <p:attrNameLst>
                                          <p:attrName>ppt_w</p:attrName>
                                        </p:attrNameLst>
                                      </p:cBhvr>
                                      <p:tavLst>
                                        <p:tav tm="0">
                                          <p:val>
                                            <p:fltVal val="0"/>
                                          </p:val>
                                        </p:tav>
                                        <p:tav tm="100000">
                                          <p:val>
                                            <p:strVal val="#ppt_w"/>
                                          </p:val>
                                        </p:tav>
                                      </p:tavLst>
                                    </p:anim>
                                    <p:anim calcmode="lin" valueType="num">
                                      <p:cBhvr>
                                        <p:cTn id="144" dur="500" fill="hold"/>
                                        <p:tgtEl>
                                          <p:spTgt spid="1679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p:bldP spid="167940" grpId="0"/>
      <p:bldP spid="167943" grpId="0" bldLvl="0" animBg="1"/>
      <p:bldP spid="167945" grpId="0" bldLvl="0" animBg="1"/>
      <p:bldP spid="167947" grpId="0" bldLvl="0" animBg="1"/>
      <p:bldP spid="167948" grpId="0" bldLvl="0" animBg="1"/>
      <p:bldP spid="167949" grpId="0" bldLvl="0" animBg="1"/>
      <p:bldP spid="167951" grpId="0" bldLvl="0" animBg="1"/>
      <p:bldP spid="167952" grpId="0"/>
      <p:bldP spid="167957" grpId="0" bldLvl="0" animBg="1"/>
      <p:bldP spid="167958" grpId="0" bldLvl="0" animBg="1"/>
      <p:bldP spid="16795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960120"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pic>
        <p:nvPicPr>
          <p:cNvPr id="55" name="图片 54" descr="网站标志"/>
          <p:cNvPicPr>
            <a:picLocks noChangeAspect="1"/>
          </p:cNvPicPr>
          <p:nvPr/>
        </p:nvPicPr>
        <p:blipFill>
          <a:blip r:embed="rId2"/>
          <a:stretch>
            <a:fillRect/>
          </a:stretch>
        </p:blipFill>
        <p:spPr>
          <a:xfrm>
            <a:off x="161925" y="50165"/>
            <a:ext cx="603250" cy="601980"/>
          </a:xfrm>
          <a:prstGeom prst="rect">
            <a:avLst/>
          </a:prstGeom>
        </p:spPr>
      </p:pic>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28" name="Picture 26" descr="9">
            <a:hlinkClick r:id="rId3" action="ppaction://hlinksldjump"/>
          </p:cNvPr>
          <p:cNvPicPr>
            <a:picLocks noChangeAspect="1" noChangeArrowheads="1"/>
          </p:cNvPicPr>
          <p:nvPr/>
        </p:nvPicPr>
        <p:blipFill>
          <a:blip r:embed="rId4">
            <a:clrChange>
              <a:clrFrom>
                <a:srgbClr val="FAFFFF"/>
              </a:clrFrom>
              <a:clrTo>
                <a:srgbClr val="FAFFFF">
                  <a:alpha val="0"/>
                </a:srgbClr>
              </a:clrTo>
            </a:clrChange>
          </a:blip>
          <a:srcRect/>
          <a:stretch>
            <a:fillRect/>
          </a:stretch>
        </p:blipFill>
        <p:spPr bwMode="auto">
          <a:xfrm>
            <a:off x="10818852" y="6553225"/>
            <a:ext cx="657225" cy="619125"/>
          </a:xfrm>
          <a:prstGeom prst="rect">
            <a:avLst/>
          </a:prstGeom>
          <a:noFill/>
        </p:spPr>
      </p:pic>
      <p:pic>
        <p:nvPicPr>
          <p:cNvPr id="27" name="Picture 8" descr="12-13_2"/>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0" y="1439862"/>
            <a:ext cx="11522075" cy="5761038"/>
          </a:xfrm>
          <a:prstGeom prst="rect">
            <a:avLst/>
          </a:prstGeom>
          <a:noFill/>
        </p:spPr>
      </p:pic>
      <p:graphicFrame>
        <p:nvGraphicFramePr>
          <p:cNvPr id="29" name="Group 2"/>
          <p:cNvGraphicFramePr>
            <a:graphicFrameLocks noGrp="1"/>
          </p:cNvGraphicFramePr>
          <p:nvPr/>
        </p:nvGraphicFramePr>
        <p:xfrm>
          <a:off x="1089051" y="2081196"/>
          <a:ext cx="609600" cy="533400"/>
        </p:xfrm>
        <a:graphic>
          <a:graphicData uri="http://schemas.openxmlformats.org/drawingml/2006/table">
            <a:tbl>
              <a:tblPr/>
              <a:tblGrid>
                <a:gridCol w="609600"/>
              </a:tblGrid>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北</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bl>
          </a:graphicData>
        </a:graphic>
      </p:graphicFrame>
      <p:graphicFrame>
        <p:nvGraphicFramePr>
          <p:cNvPr id="30" name="Group 8"/>
          <p:cNvGraphicFramePr>
            <a:graphicFrameLocks noGrp="1"/>
          </p:cNvGraphicFramePr>
          <p:nvPr/>
        </p:nvGraphicFramePr>
        <p:xfrm>
          <a:off x="2613051" y="1623996"/>
          <a:ext cx="609600" cy="533400"/>
        </p:xfrm>
        <a:graphic>
          <a:graphicData uri="http://schemas.openxmlformats.org/drawingml/2006/table">
            <a:tbl>
              <a:tblPr/>
              <a:tblGrid>
                <a:gridCol w="609600"/>
              </a:tblGrid>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南</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graphicFrame>
        <p:nvGraphicFramePr>
          <p:cNvPr id="31" name="Group 14"/>
          <p:cNvGraphicFramePr>
            <a:graphicFrameLocks noGrp="1"/>
          </p:cNvGraphicFramePr>
          <p:nvPr/>
        </p:nvGraphicFramePr>
        <p:xfrm>
          <a:off x="4365651" y="1928796"/>
          <a:ext cx="609600" cy="533400"/>
        </p:xfrm>
        <a:graphic>
          <a:graphicData uri="http://schemas.openxmlformats.org/drawingml/2006/table">
            <a:tbl>
              <a:tblPr/>
              <a:tblGrid>
                <a:gridCol w="609600"/>
              </a:tblGrid>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北</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bl>
          </a:graphicData>
        </a:graphic>
      </p:graphicFrame>
      <p:graphicFrame>
        <p:nvGraphicFramePr>
          <p:cNvPr id="32" name="Group 20"/>
          <p:cNvGraphicFramePr>
            <a:graphicFrameLocks noGrp="1"/>
          </p:cNvGraphicFramePr>
          <p:nvPr/>
        </p:nvGraphicFramePr>
        <p:xfrm>
          <a:off x="6042051" y="1928796"/>
          <a:ext cx="609600" cy="533400"/>
        </p:xfrm>
        <a:graphic>
          <a:graphicData uri="http://schemas.openxmlformats.org/drawingml/2006/table">
            <a:tbl>
              <a:tblPr/>
              <a:tblGrid>
                <a:gridCol w="609600"/>
              </a:tblGrid>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南</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graphicFrame>
        <p:nvGraphicFramePr>
          <p:cNvPr id="33" name="Group 26"/>
          <p:cNvGraphicFramePr>
            <a:graphicFrameLocks noGrp="1"/>
          </p:cNvGraphicFramePr>
          <p:nvPr/>
        </p:nvGraphicFramePr>
        <p:xfrm>
          <a:off x="7489851" y="1547796"/>
          <a:ext cx="609600" cy="533400"/>
        </p:xfrm>
        <a:graphic>
          <a:graphicData uri="http://schemas.openxmlformats.org/drawingml/2006/table">
            <a:tbl>
              <a:tblPr/>
              <a:tblGrid>
                <a:gridCol w="609600"/>
              </a:tblGrid>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北</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r>
            </a:tbl>
          </a:graphicData>
        </a:graphic>
      </p:graphicFrame>
      <p:graphicFrame>
        <p:nvGraphicFramePr>
          <p:cNvPr id="34" name="Group 32"/>
          <p:cNvGraphicFramePr>
            <a:graphicFrameLocks noGrp="1"/>
          </p:cNvGraphicFramePr>
          <p:nvPr/>
        </p:nvGraphicFramePr>
        <p:xfrm>
          <a:off x="8937651" y="2157396"/>
          <a:ext cx="609600" cy="533400"/>
        </p:xfrm>
        <a:graphic>
          <a:graphicData uri="http://schemas.openxmlformats.org/drawingml/2006/table">
            <a:tbl>
              <a:tblPr/>
              <a:tblGrid>
                <a:gridCol w="609600"/>
              </a:tblGrid>
              <a:tr h="5334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rPr>
                        <a:t>南</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sp>
        <p:nvSpPr>
          <p:cNvPr id="35" name="Line 38"/>
          <p:cNvSpPr>
            <a:spLocks noChangeShapeType="1"/>
          </p:cNvSpPr>
          <p:nvPr/>
        </p:nvSpPr>
        <p:spPr bwMode="auto">
          <a:xfrm flipV="1">
            <a:off x="1317651" y="1776396"/>
            <a:ext cx="0" cy="3048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36" name="Line 39"/>
          <p:cNvSpPr>
            <a:spLocks noChangeShapeType="1"/>
          </p:cNvSpPr>
          <p:nvPr/>
        </p:nvSpPr>
        <p:spPr bwMode="auto">
          <a:xfrm flipV="1">
            <a:off x="2917851" y="1319196"/>
            <a:ext cx="0" cy="3048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38" name="Line 40"/>
          <p:cNvSpPr>
            <a:spLocks noChangeShapeType="1"/>
          </p:cNvSpPr>
          <p:nvPr/>
        </p:nvSpPr>
        <p:spPr bwMode="auto">
          <a:xfrm flipV="1">
            <a:off x="1317651" y="1319196"/>
            <a:ext cx="1600200" cy="4572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39" name="Line 41"/>
          <p:cNvSpPr>
            <a:spLocks noChangeShapeType="1"/>
          </p:cNvSpPr>
          <p:nvPr/>
        </p:nvSpPr>
        <p:spPr bwMode="auto">
          <a:xfrm>
            <a:off x="2155851" y="1547796"/>
            <a:ext cx="0" cy="20574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40" name="Line 42"/>
          <p:cNvSpPr>
            <a:spLocks noChangeShapeType="1"/>
          </p:cNvSpPr>
          <p:nvPr/>
        </p:nvSpPr>
        <p:spPr bwMode="auto">
          <a:xfrm>
            <a:off x="1927251" y="3605196"/>
            <a:ext cx="533400" cy="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41" name="Line 43"/>
          <p:cNvSpPr>
            <a:spLocks noChangeShapeType="1"/>
          </p:cNvSpPr>
          <p:nvPr/>
        </p:nvSpPr>
        <p:spPr bwMode="auto">
          <a:xfrm flipV="1">
            <a:off x="4594251" y="1623996"/>
            <a:ext cx="0" cy="3048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42" name="Line 44"/>
          <p:cNvSpPr>
            <a:spLocks noChangeShapeType="1"/>
          </p:cNvSpPr>
          <p:nvPr/>
        </p:nvSpPr>
        <p:spPr bwMode="auto">
          <a:xfrm>
            <a:off x="4594251" y="1623996"/>
            <a:ext cx="1752600" cy="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43" name="Line 45"/>
          <p:cNvSpPr>
            <a:spLocks noChangeShapeType="1"/>
          </p:cNvSpPr>
          <p:nvPr/>
        </p:nvSpPr>
        <p:spPr bwMode="auto">
          <a:xfrm>
            <a:off x="6346851" y="1623996"/>
            <a:ext cx="0" cy="2286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45" name="Line 46"/>
          <p:cNvSpPr>
            <a:spLocks noChangeShapeType="1"/>
          </p:cNvSpPr>
          <p:nvPr/>
        </p:nvSpPr>
        <p:spPr bwMode="auto">
          <a:xfrm>
            <a:off x="5508651" y="1623996"/>
            <a:ext cx="0" cy="19050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53" name="Line 47"/>
          <p:cNvSpPr>
            <a:spLocks noChangeShapeType="1"/>
          </p:cNvSpPr>
          <p:nvPr/>
        </p:nvSpPr>
        <p:spPr bwMode="auto">
          <a:xfrm>
            <a:off x="5280051" y="3528996"/>
            <a:ext cx="457200" cy="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56" name="Line 48"/>
          <p:cNvSpPr>
            <a:spLocks noChangeShapeType="1"/>
          </p:cNvSpPr>
          <p:nvPr/>
        </p:nvSpPr>
        <p:spPr bwMode="auto">
          <a:xfrm flipV="1">
            <a:off x="7794651" y="1242996"/>
            <a:ext cx="0" cy="3048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58" name="Line 49"/>
          <p:cNvSpPr>
            <a:spLocks noChangeShapeType="1"/>
          </p:cNvSpPr>
          <p:nvPr/>
        </p:nvSpPr>
        <p:spPr bwMode="auto">
          <a:xfrm flipV="1">
            <a:off x="9242451" y="1852596"/>
            <a:ext cx="0" cy="3048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59" name="Line 50"/>
          <p:cNvSpPr>
            <a:spLocks noChangeShapeType="1"/>
          </p:cNvSpPr>
          <p:nvPr/>
        </p:nvSpPr>
        <p:spPr bwMode="auto">
          <a:xfrm>
            <a:off x="7794651" y="1242996"/>
            <a:ext cx="1447800" cy="6096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60" name="Line 51"/>
          <p:cNvSpPr>
            <a:spLocks noChangeShapeType="1"/>
          </p:cNvSpPr>
          <p:nvPr/>
        </p:nvSpPr>
        <p:spPr bwMode="auto">
          <a:xfrm>
            <a:off x="8556651" y="1547796"/>
            <a:ext cx="0" cy="198120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61" name="Line 52"/>
          <p:cNvSpPr>
            <a:spLocks noChangeShapeType="1"/>
          </p:cNvSpPr>
          <p:nvPr/>
        </p:nvSpPr>
        <p:spPr bwMode="auto">
          <a:xfrm>
            <a:off x="8328051" y="3528996"/>
            <a:ext cx="533400" cy="0"/>
          </a:xfrm>
          <a:prstGeom prst="line">
            <a:avLst/>
          </a:prstGeom>
          <a:noFill/>
          <a:ln w="28575">
            <a:solidFill>
              <a:schemeClr val="tx1"/>
            </a:solidFill>
            <a:round/>
          </a:ln>
        </p:spPr>
        <p:txBody>
          <a:bodyPr wrap="none"/>
          <a:lstStyle/>
          <a:p>
            <a:endParaRPr lang="zh-CN" altLang="en-US" sz="3200">
              <a:latin typeface="黑体" panose="02010609060101010101" pitchFamily="49" charset="-122"/>
              <a:ea typeface="黑体" panose="02010609060101010101" pitchFamily="49" charset="-122"/>
            </a:endParaRPr>
          </a:p>
        </p:txBody>
      </p:sp>
      <p:sp>
        <p:nvSpPr>
          <p:cNvPr id="62" name="AutoShape 53"/>
          <p:cNvSpPr>
            <a:spLocks noChangeArrowheads="1"/>
          </p:cNvSpPr>
          <p:nvPr/>
        </p:nvSpPr>
        <p:spPr bwMode="auto">
          <a:xfrm>
            <a:off x="3222651" y="2538396"/>
            <a:ext cx="762000" cy="304800"/>
          </a:xfrm>
          <a:prstGeom prst="rightArrow">
            <a:avLst>
              <a:gd name="adj1" fmla="val 50000"/>
              <a:gd name="adj2" fmla="val 62500"/>
            </a:avLst>
          </a:prstGeom>
          <a:solidFill>
            <a:schemeClr val="bg2">
              <a:lumMod val="50000"/>
            </a:schemeClr>
          </a:solidFill>
          <a:ln w="9525">
            <a:solidFill>
              <a:schemeClr val="tx1"/>
            </a:solidFill>
            <a:miter lim="800000"/>
          </a:ln>
          <a:effectLst>
            <a:glow rad="228600">
              <a:schemeClr val="accent3">
                <a:satMod val="175000"/>
                <a:alpha val="40000"/>
              </a:schemeClr>
            </a:glow>
          </a:effectLst>
        </p:spPr>
        <p:txBody>
          <a:bodyPr wrap="none" anchor="ctr"/>
          <a:lstStyle/>
          <a:p>
            <a:endParaRPr lang="zh-CN" altLang="en-US" sz="3200">
              <a:latin typeface="黑体" panose="02010609060101010101" pitchFamily="49" charset="-122"/>
              <a:ea typeface="黑体" panose="02010609060101010101" pitchFamily="49" charset="-122"/>
            </a:endParaRPr>
          </a:p>
        </p:txBody>
      </p:sp>
      <p:sp>
        <p:nvSpPr>
          <p:cNvPr id="63" name="AutoShape 54"/>
          <p:cNvSpPr>
            <a:spLocks noChangeArrowheads="1"/>
          </p:cNvSpPr>
          <p:nvPr/>
        </p:nvSpPr>
        <p:spPr bwMode="auto">
          <a:xfrm>
            <a:off x="6804051" y="2538396"/>
            <a:ext cx="762000" cy="304800"/>
          </a:xfrm>
          <a:prstGeom prst="rightArrow">
            <a:avLst>
              <a:gd name="adj1" fmla="val 50000"/>
              <a:gd name="adj2" fmla="val 62500"/>
            </a:avLst>
          </a:prstGeom>
          <a:solidFill>
            <a:schemeClr val="bg2">
              <a:lumMod val="50000"/>
            </a:schemeClr>
          </a:solidFill>
          <a:ln w="9525">
            <a:solidFill>
              <a:schemeClr val="tx1"/>
            </a:solidFill>
            <a:miter lim="800000"/>
          </a:ln>
          <a:effectLst>
            <a:glow rad="228600">
              <a:schemeClr val="accent3">
                <a:satMod val="175000"/>
                <a:alpha val="40000"/>
              </a:schemeClr>
            </a:glow>
          </a:effectLst>
        </p:spPr>
        <p:txBody>
          <a:bodyPr wrap="none" anchor="ctr"/>
          <a:lstStyle/>
          <a:p>
            <a:endParaRPr lang="zh-CN" altLang="en-US" sz="3200">
              <a:latin typeface="黑体" panose="02010609060101010101" pitchFamily="49" charset="-122"/>
              <a:ea typeface="黑体" panose="02010609060101010101" pitchFamily="49" charset="-122"/>
            </a:endParaRPr>
          </a:p>
        </p:txBody>
      </p:sp>
      <p:sp>
        <p:nvSpPr>
          <p:cNvPr id="64" name="Text Box 55"/>
          <p:cNvSpPr txBox="1">
            <a:spLocks noChangeArrowheads="1"/>
          </p:cNvSpPr>
          <p:nvPr/>
        </p:nvSpPr>
        <p:spPr bwMode="auto">
          <a:xfrm>
            <a:off x="1774851" y="4367196"/>
            <a:ext cx="1219200" cy="584775"/>
          </a:xfrm>
          <a:prstGeom prst="rect">
            <a:avLst/>
          </a:prstGeom>
          <a:noFill/>
          <a:ln w="9525">
            <a:noFill/>
            <a:miter lim="800000"/>
          </a:ln>
        </p:spPr>
        <p:txBody>
          <a:bodyPr>
            <a:spAutoFit/>
          </a:bodyPr>
          <a:lstStyle/>
          <a:p>
            <a:pPr>
              <a:spcBef>
                <a:spcPct val="50000"/>
              </a:spcBef>
            </a:pPr>
            <a:r>
              <a:rPr kumimoji="1" lang="zh-CN" altLang="en-US" sz="3200">
                <a:latin typeface="黑体" panose="02010609060101010101" pitchFamily="49" charset="-122"/>
                <a:ea typeface="黑体" panose="02010609060101010101" pitchFamily="49" charset="-122"/>
              </a:rPr>
              <a:t>西汉</a:t>
            </a:r>
            <a:endParaRPr kumimoji="1" lang="zh-CN" altLang="en-US" sz="3200">
              <a:latin typeface="黑体" panose="02010609060101010101" pitchFamily="49" charset="-122"/>
              <a:ea typeface="黑体" panose="02010609060101010101" pitchFamily="49" charset="-122"/>
            </a:endParaRPr>
          </a:p>
        </p:txBody>
      </p:sp>
      <p:sp>
        <p:nvSpPr>
          <p:cNvPr id="65" name="Text Box 56"/>
          <p:cNvSpPr txBox="1">
            <a:spLocks noChangeArrowheads="1"/>
          </p:cNvSpPr>
          <p:nvPr/>
        </p:nvSpPr>
        <p:spPr bwMode="auto">
          <a:xfrm>
            <a:off x="4289451" y="4367196"/>
            <a:ext cx="2667000" cy="584775"/>
          </a:xfrm>
          <a:prstGeom prst="rect">
            <a:avLst/>
          </a:prstGeom>
          <a:noFill/>
          <a:ln w="9525">
            <a:noFill/>
            <a:miter lim="800000"/>
          </a:ln>
        </p:spPr>
        <p:txBody>
          <a:bodyPr>
            <a:spAutoFit/>
          </a:bodyPr>
          <a:lstStyle/>
          <a:p>
            <a:pPr>
              <a:spcBef>
                <a:spcPct val="50000"/>
              </a:spcBef>
            </a:pPr>
            <a:r>
              <a:rPr kumimoji="1" lang="zh-CN" altLang="en-US" sz="3200">
                <a:latin typeface="黑体" panose="02010609060101010101" pitchFamily="49" charset="-122"/>
                <a:ea typeface="黑体" panose="02010609060101010101" pitchFamily="49" charset="-122"/>
              </a:rPr>
              <a:t>魏晋南北朝</a:t>
            </a:r>
            <a:endParaRPr kumimoji="1" lang="zh-CN" altLang="en-US" sz="3200">
              <a:latin typeface="黑体" panose="02010609060101010101" pitchFamily="49" charset="-122"/>
              <a:ea typeface="黑体" panose="02010609060101010101" pitchFamily="49" charset="-122"/>
            </a:endParaRPr>
          </a:p>
        </p:txBody>
      </p:sp>
      <p:sp>
        <p:nvSpPr>
          <p:cNvPr id="66" name="Text Box 57"/>
          <p:cNvSpPr txBox="1">
            <a:spLocks noChangeArrowheads="1"/>
          </p:cNvSpPr>
          <p:nvPr/>
        </p:nvSpPr>
        <p:spPr bwMode="auto">
          <a:xfrm>
            <a:off x="8096276" y="4356084"/>
            <a:ext cx="1219200" cy="584775"/>
          </a:xfrm>
          <a:prstGeom prst="rect">
            <a:avLst/>
          </a:prstGeom>
          <a:noFill/>
          <a:ln w="9525">
            <a:noFill/>
            <a:miter lim="800000"/>
          </a:ln>
        </p:spPr>
        <p:txBody>
          <a:bodyPr>
            <a:spAutoFit/>
          </a:bodyPr>
          <a:lstStyle/>
          <a:p>
            <a:pPr>
              <a:spcBef>
                <a:spcPct val="50000"/>
              </a:spcBef>
            </a:pPr>
            <a:r>
              <a:rPr kumimoji="1" lang="zh-CN" altLang="en-US" sz="3200" dirty="0" smtClean="0">
                <a:latin typeface="黑体" panose="02010609060101010101" pitchFamily="49" charset="-122"/>
                <a:ea typeface="黑体" panose="02010609060101010101" pitchFamily="49" charset="-122"/>
              </a:rPr>
              <a:t>南宋</a:t>
            </a:r>
            <a:endParaRPr kumimoji="1" lang="zh-CN" altLang="en-US" sz="3200" dirty="0">
              <a:latin typeface="黑体" panose="02010609060101010101" pitchFamily="49" charset="-122"/>
              <a:ea typeface="黑体" panose="02010609060101010101" pitchFamily="49" charset="-122"/>
            </a:endParaRPr>
          </a:p>
        </p:txBody>
      </p:sp>
      <p:sp>
        <p:nvSpPr>
          <p:cNvPr id="67" name="AutoShape 58"/>
          <p:cNvSpPr>
            <a:spLocks noChangeArrowheads="1"/>
          </p:cNvSpPr>
          <p:nvPr/>
        </p:nvSpPr>
        <p:spPr bwMode="auto">
          <a:xfrm>
            <a:off x="3298851" y="4519596"/>
            <a:ext cx="762000" cy="304800"/>
          </a:xfrm>
          <a:prstGeom prst="rightArrow">
            <a:avLst>
              <a:gd name="adj1" fmla="val 50000"/>
              <a:gd name="adj2" fmla="val 62500"/>
            </a:avLst>
          </a:prstGeom>
          <a:solidFill>
            <a:schemeClr val="bg2">
              <a:lumMod val="50000"/>
            </a:schemeClr>
          </a:solidFill>
          <a:ln w="9525">
            <a:solidFill>
              <a:schemeClr val="tx1"/>
            </a:solidFill>
            <a:miter lim="800000"/>
          </a:ln>
          <a:effectLst>
            <a:glow rad="228600">
              <a:schemeClr val="accent3">
                <a:satMod val="175000"/>
                <a:alpha val="40000"/>
              </a:schemeClr>
            </a:glow>
          </a:effectLst>
        </p:spPr>
        <p:txBody>
          <a:bodyPr wrap="none" anchor="ctr"/>
          <a:lstStyle/>
          <a:p>
            <a:endParaRPr lang="zh-CN" altLang="en-US" sz="3200">
              <a:latin typeface="黑体" panose="02010609060101010101" pitchFamily="49" charset="-122"/>
              <a:ea typeface="黑体" panose="02010609060101010101" pitchFamily="49" charset="-122"/>
            </a:endParaRPr>
          </a:p>
        </p:txBody>
      </p:sp>
      <p:sp>
        <p:nvSpPr>
          <p:cNvPr id="68" name="AutoShape 59"/>
          <p:cNvSpPr>
            <a:spLocks noChangeArrowheads="1"/>
          </p:cNvSpPr>
          <p:nvPr/>
        </p:nvSpPr>
        <p:spPr bwMode="auto">
          <a:xfrm>
            <a:off x="6880251" y="4519596"/>
            <a:ext cx="762000" cy="304800"/>
          </a:xfrm>
          <a:prstGeom prst="rightArrow">
            <a:avLst>
              <a:gd name="adj1" fmla="val 50000"/>
              <a:gd name="adj2" fmla="val 62500"/>
            </a:avLst>
          </a:prstGeom>
          <a:solidFill>
            <a:schemeClr val="bg2">
              <a:lumMod val="50000"/>
            </a:schemeClr>
          </a:solidFill>
          <a:ln w="9525">
            <a:solidFill>
              <a:schemeClr val="tx1"/>
            </a:solidFill>
            <a:miter lim="800000"/>
          </a:ln>
          <a:effectLst>
            <a:glow rad="228600">
              <a:schemeClr val="accent3">
                <a:satMod val="175000"/>
                <a:alpha val="40000"/>
              </a:schemeClr>
            </a:glow>
          </a:effectLst>
        </p:spPr>
        <p:txBody>
          <a:bodyPr wrap="none" anchor="ctr"/>
          <a:lstStyle/>
          <a:p>
            <a:endParaRPr lang="zh-CN" altLang="en-US" sz="3200">
              <a:latin typeface="黑体" panose="02010609060101010101" pitchFamily="49" charset="-122"/>
              <a:ea typeface="黑体" panose="02010609060101010101" pitchFamily="49" charset="-122"/>
            </a:endParaRPr>
          </a:p>
        </p:txBody>
      </p:sp>
      <p:sp>
        <p:nvSpPr>
          <p:cNvPr id="69" name="TextBox 68"/>
          <p:cNvSpPr txBox="1"/>
          <p:nvPr/>
        </p:nvSpPr>
        <p:spPr>
          <a:xfrm>
            <a:off x="7118359" y="4898293"/>
            <a:ext cx="4000528" cy="830997"/>
          </a:xfrm>
          <a:prstGeom prst="rect">
            <a:avLst/>
          </a:prstGeom>
          <a:noFill/>
        </p:spPr>
        <p:txBody>
          <a:bodyPr wrap="square" rtlCol="0">
            <a:spAutoFit/>
          </a:bodyPr>
          <a:lstStyle/>
          <a:p>
            <a:r>
              <a:rPr lang="zh-CN" altLang="en-US" sz="2400" dirty="0" smtClean="0">
                <a:solidFill>
                  <a:srgbClr val="99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从唐朝中期开始的经济重心南移，到南宋时最后完成</a:t>
            </a:r>
            <a:endParaRPr lang="zh-CN" altLang="en-US" sz="2400" dirty="0">
              <a:solidFill>
                <a:srgbClr val="99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0" name="圆角矩形 69"/>
          <p:cNvSpPr/>
          <p:nvPr/>
        </p:nvSpPr>
        <p:spPr>
          <a:xfrm>
            <a:off x="974691" y="6314385"/>
            <a:ext cx="9429816" cy="715089"/>
          </a:xfrm>
          <a:prstGeom prst="roundRect">
            <a:avLst/>
          </a:prstGeom>
          <a:solidFill>
            <a:schemeClr val="bg2">
              <a:lumMod val="50000"/>
            </a:schemeClr>
          </a:solidFill>
          <a:scene3d>
            <a:camera prst="orthographicFront"/>
            <a:lightRig rig="threePt" dir="t"/>
          </a:scene3d>
          <a:sp3d>
            <a:bevelT/>
          </a:sp3d>
        </p:spPr>
        <p:txBody>
          <a:bodyPr wrap="square">
            <a:spAutoFit/>
          </a:bodyPr>
          <a:lstStyle/>
          <a:p>
            <a:pPr eaLnBrk="0" hangingPunct="0">
              <a:buFont typeface="Arial" panose="020B0604020202020204" pitchFamily="34" charset="0"/>
              <a:buNone/>
            </a:pPr>
            <a:r>
              <a:rPr lang="zh-CN" altLang="en-US" sz="3600" b="1" dirty="0" smtClean="0">
                <a:solidFill>
                  <a:schemeClr val="bg1"/>
                </a:solidFill>
                <a:effectLst>
                  <a:outerShdw blurRad="38100" dist="38100" dir="2700000" algn="tl">
                    <a:srgbClr val="000000">
                      <a:alpha val="43137"/>
                    </a:srgbClr>
                  </a:outerShdw>
                </a:effectLst>
                <a:latin typeface="华文行楷" pitchFamily="2" charset="-122"/>
                <a:ea typeface="华文行楷" pitchFamily="2" charset="-122"/>
              </a:rPr>
              <a:t>“国家根本，仰给东南。” </a:t>
            </a:r>
            <a:r>
              <a:rPr lang="en-US" altLang="zh-CN" sz="3600" b="1" dirty="0" smtClean="0">
                <a:solidFill>
                  <a:schemeClr val="bg1"/>
                </a:solidFill>
                <a:effectLst>
                  <a:outerShdw blurRad="38100" dist="38100" dir="2700000" algn="tl">
                    <a:srgbClr val="000000">
                      <a:alpha val="43137"/>
                    </a:srgbClr>
                  </a:outerShdw>
                </a:effectLst>
                <a:latin typeface="华文行楷" pitchFamily="2" charset="-122"/>
                <a:ea typeface="华文行楷" pitchFamily="2" charset="-122"/>
              </a:rPr>
              <a:t>——《</a:t>
            </a:r>
            <a:r>
              <a:rPr lang="zh-CN" altLang="en-US" sz="3600" b="1" dirty="0" smtClean="0">
                <a:solidFill>
                  <a:schemeClr val="bg1"/>
                </a:solidFill>
                <a:effectLst>
                  <a:outerShdw blurRad="38100" dist="38100" dir="2700000" algn="tl">
                    <a:srgbClr val="000000">
                      <a:alpha val="43137"/>
                    </a:srgbClr>
                  </a:outerShdw>
                </a:effectLst>
                <a:latin typeface="华文行楷" pitchFamily="2" charset="-122"/>
                <a:ea typeface="华文行楷" pitchFamily="2" charset="-122"/>
              </a:rPr>
              <a:t>宋史</a:t>
            </a:r>
            <a:r>
              <a:rPr lang="en-US" altLang="zh-CN" sz="3600" b="1" dirty="0" smtClean="0">
                <a:solidFill>
                  <a:schemeClr val="bg1"/>
                </a:solidFill>
                <a:effectLst>
                  <a:outerShdw blurRad="38100" dist="38100" dir="2700000" algn="tl">
                    <a:srgbClr val="000000">
                      <a:alpha val="43137"/>
                    </a:srgbClr>
                  </a:outerShdw>
                </a:effectLst>
                <a:latin typeface="华文行楷" pitchFamily="2" charset="-122"/>
                <a:ea typeface="华文行楷" pitchFamily="2" charset="-122"/>
              </a:rPr>
              <a:t>》</a:t>
            </a:r>
            <a:endParaRPr lang="en-US" altLang="zh-CN" sz="3600" dirty="0">
              <a:solidFill>
                <a:schemeClr val="bg1"/>
              </a:solidFill>
              <a:effectLst>
                <a:outerShdw blurRad="38100" dist="38100" dir="2700000" algn="tl">
                  <a:srgbClr val="000000">
                    <a:alpha val="43137"/>
                  </a:srgbClr>
                </a:outerShdw>
              </a:effectLst>
              <a:latin typeface="华文行楷" pitchFamily="2" charset="-122"/>
              <a:ea typeface="华文行楷"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left)">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dissolve">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animBg="1"/>
      <p:bldP spid="68" grpId="0" animBg="1"/>
      <p:bldP spid="69" grpId="0"/>
      <p:bldP spid="7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33" descr="45c01bc45331cc4a91cb0b197dcede1f"/>
          <p:cNvPicPr>
            <a:picLocks noChangeAspect="1" noChangeArrowheads="1"/>
          </p:cNvPicPr>
          <p:nvPr/>
        </p:nvPicPr>
        <p:blipFill>
          <a:blip r:embed="rId1"/>
          <a:srcRect b="74019"/>
          <a:stretch>
            <a:fillRect/>
          </a:stretch>
        </p:blipFill>
        <p:spPr bwMode="auto">
          <a:xfrm>
            <a:off x="0" y="5886467"/>
            <a:ext cx="11564024" cy="1357321"/>
          </a:xfrm>
          <a:prstGeom prst="rect">
            <a:avLst/>
          </a:prstGeom>
          <a:noFill/>
        </p:spPr>
      </p:pic>
      <p:pic>
        <p:nvPicPr>
          <p:cNvPr id="54" name="图片 53"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2">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960120"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pic>
        <p:nvPicPr>
          <p:cNvPr id="55" name="图片 54" descr="网站标志"/>
          <p:cNvPicPr>
            <a:picLocks noChangeAspect="1"/>
          </p:cNvPicPr>
          <p:nvPr/>
        </p:nvPicPr>
        <p:blipFill>
          <a:blip r:embed="rId3"/>
          <a:stretch>
            <a:fillRect/>
          </a:stretch>
        </p:blipFill>
        <p:spPr>
          <a:xfrm>
            <a:off x="161925" y="50165"/>
            <a:ext cx="603250" cy="601980"/>
          </a:xfrm>
          <a:prstGeom prst="rect">
            <a:avLst/>
          </a:prstGeom>
        </p:spPr>
      </p:pic>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53" name="TextBox 52"/>
          <p:cNvSpPr txBox="1"/>
          <p:nvPr/>
        </p:nvSpPr>
        <p:spPr>
          <a:xfrm>
            <a:off x="45997" y="2171690"/>
            <a:ext cx="615553" cy="2706831"/>
          </a:xfrm>
          <a:prstGeom prst="rect">
            <a:avLst/>
          </a:prstGeom>
          <a:noFill/>
        </p:spPr>
        <p:txBody>
          <a:bodyPr vert="eaVert" wrap="none" rtlCol="0">
            <a:spAutoFit/>
          </a:bodyPr>
          <a:lstStyle/>
          <a:p>
            <a:r>
              <a:rPr lang="zh-CN" altLang="en-US" sz="2800" b="1" dirty="0" smtClean="0">
                <a:effectLst>
                  <a:outerShdw blurRad="38100" dist="38100" dir="2700000" algn="tl">
                    <a:srgbClr val="000000">
                      <a:alpha val="43137"/>
                    </a:srgbClr>
                  </a:outerShdw>
                </a:effectLst>
                <a:latin typeface="华文隶书" pitchFamily="2" charset="-122"/>
                <a:ea typeface="华文隶书" pitchFamily="2" charset="-122"/>
              </a:rPr>
              <a:t>宋代经济的发展</a:t>
            </a:r>
            <a:endParaRPr lang="zh-CN" altLang="en-US" sz="2800" b="1" dirty="0">
              <a:effectLst>
                <a:outerShdw blurRad="38100" dist="38100" dir="2700000" algn="tl">
                  <a:srgbClr val="000000">
                    <a:alpha val="43137"/>
                  </a:srgbClr>
                </a:outerShdw>
              </a:effectLst>
              <a:latin typeface="华文隶书" pitchFamily="2" charset="-122"/>
              <a:ea typeface="华文隶书" pitchFamily="2" charset="-122"/>
            </a:endParaRPr>
          </a:p>
        </p:txBody>
      </p:sp>
      <p:sp>
        <p:nvSpPr>
          <p:cNvPr id="58" name="左大括号 57"/>
          <p:cNvSpPr/>
          <p:nvPr/>
        </p:nvSpPr>
        <p:spPr>
          <a:xfrm>
            <a:off x="617501" y="1457310"/>
            <a:ext cx="357190" cy="3429024"/>
          </a:xfrm>
          <a:prstGeom prst="leftBrace">
            <a:avLst>
              <a:gd name="adj1" fmla="val 42247"/>
              <a:gd name="adj2" fmla="val 50000"/>
            </a:avLst>
          </a:prstGeom>
          <a:ln w="28575">
            <a:solidFill>
              <a:srgbClr val="33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4" name="TextBox 63">
            <a:hlinkClick r:id="rId4" action="ppaction://hlinksldjump"/>
          </p:cNvPr>
          <p:cNvSpPr txBox="1"/>
          <p:nvPr/>
        </p:nvSpPr>
        <p:spPr>
          <a:xfrm>
            <a:off x="974691" y="1171558"/>
            <a:ext cx="906017" cy="523220"/>
          </a:xfrm>
          <a:prstGeom prst="rect">
            <a:avLst/>
          </a:prstGeom>
          <a:noFill/>
        </p:spPr>
        <p:txBody>
          <a:bodyPr wrap="none" rtlCol="0">
            <a:spAutoFit/>
          </a:bodyPr>
          <a:lstStyle/>
          <a:p>
            <a:r>
              <a:rPr lang="zh-CN" altLang="en-US" sz="2800"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农业</a:t>
            </a:r>
            <a:endParaRPr lang="zh-CN" altLang="en-US" sz="2800"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9" name="TextBox 68">
            <a:hlinkClick r:id="" action="ppaction://noaction"/>
          </p:cNvPr>
          <p:cNvSpPr txBox="1"/>
          <p:nvPr/>
        </p:nvSpPr>
        <p:spPr>
          <a:xfrm>
            <a:off x="903253" y="2814632"/>
            <a:ext cx="1500198" cy="523220"/>
          </a:xfrm>
          <a:prstGeom prst="rect">
            <a:avLst/>
          </a:prstGeom>
          <a:noFill/>
        </p:spPr>
        <p:txBody>
          <a:bodyPr wrap="square" rtlCol="0">
            <a:spAutoFit/>
          </a:bodyPr>
          <a:lstStyle/>
          <a:p>
            <a:r>
              <a:rPr lang="zh-CN" altLang="en-US" sz="2800"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手工业</a:t>
            </a:r>
            <a:endParaRPr lang="zh-CN" altLang="en-US" sz="2800"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3" name="TextBox 42">
            <a:hlinkClick r:id="" action="ppaction://noaction"/>
          </p:cNvPr>
          <p:cNvSpPr txBox="1"/>
          <p:nvPr/>
        </p:nvSpPr>
        <p:spPr>
          <a:xfrm>
            <a:off x="903253" y="4600582"/>
            <a:ext cx="1785950" cy="523220"/>
          </a:xfrm>
          <a:prstGeom prst="rect">
            <a:avLst/>
          </a:prstGeom>
          <a:noFill/>
        </p:spPr>
        <p:txBody>
          <a:bodyPr wrap="square" rtlCol="0">
            <a:spAutoFit/>
          </a:bodyPr>
          <a:lstStyle/>
          <a:p>
            <a:r>
              <a:rPr lang="zh-CN" altLang="en-US" sz="2800"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商业</a:t>
            </a:r>
            <a:endParaRPr lang="zh-CN" altLang="en-US" sz="2800"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23" name="Text Box 4"/>
          <p:cNvSpPr txBox="1">
            <a:spLocks noChangeArrowheads="1"/>
          </p:cNvSpPr>
          <p:nvPr/>
        </p:nvSpPr>
        <p:spPr bwMode="auto">
          <a:xfrm>
            <a:off x="3654411" y="2176448"/>
            <a:ext cx="1581530" cy="400110"/>
          </a:xfrm>
          <a:prstGeom prst="rect">
            <a:avLst/>
          </a:prstGeom>
          <a:noFill/>
          <a:ln w="9525">
            <a:noFill/>
            <a:miter lim="800000"/>
          </a:ln>
        </p:spPr>
        <p:txBody>
          <a:bodyPr wrap="square">
            <a:spAutoFit/>
          </a:bodyPr>
          <a:lstStyle/>
          <a:p>
            <a:pPr>
              <a:buFont typeface="Arial" panose="020B0604020202020204" pitchFamily="34" charset="0"/>
              <a:buNone/>
            </a:pPr>
            <a:endParaRPr lang="zh-CN" altLang="en-US" sz="2000">
              <a:latin typeface="黑体" panose="02010609060101010101" pitchFamily="49" charset="-122"/>
              <a:ea typeface="黑体" panose="02010609060101010101" pitchFamily="49" charset="-122"/>
            </a:endParaRPr>
          </a:p>
        </p:txBody>
      </p:sp>
      <p:sp>
        <p:nvSpPr>
          <p:cNvPr id="24" name="Text Box 6"/>
          <p:cNvSpPr txBox="1">
            <a:spLocks noChangeArrowheads="1"/>
          </p:cNvSpPr>
          <p:nvPr/>
        </p:nvSpPr>
        <p:spPr bwMode="auto">
          <a:xfrm>
            <a:off x="3475022" y="1242996"/>
            <a:ext cx="6403979" cy="400110"/>
          </a:xfrm>
          <a:prstGeom prst="rect">
            <a:avLst/>
          </a:prstGeom>
          <a:noFill/>
          <a:ln w="9525">
            <a:noFill/>
            <a:miter lim="800000"/>
          </a:ln>
        </p:spPr>
        <p:txBody>
          <a:bodyPr wrap="square">
            <a:spAutoFit/>
          </a:bodyPr>
          <a:lstStyle/>
          <a:p>
            <a:pPr lvl="0">
              <a:spcBef>
                <a:spcPct val="0"/>
              </a:spcBef>
              <a:defRPr/>
            </a:pPr>
            <a:r>
              <a:rPr lang="zh-CN" altLang="en-US" sz="2000" b="1" dirty="0" smtClean="0">
                <a:latin typeface="黑体" panose="02010609060101010101" pitchFamily="49" charset="-122"/>
                <a:ea typeface="黑体" panose="02010609060101010101" pitchFamily="49" charset="-122"/>
              </a:rPr>
              <a:t>①南方水稻种植面积迅速增长。</a:t>
            </a:r>
            <a:endParaRPr lang="zh-CN" altLang="en-US" sz="2000" b="1" dirty="0" smtClean="0">
              <a:latin typeface="黑体" panose="02010609060101010101" pitchFamily="49" charset="-122"/>
              <a:ea typeface="黑体" panose="02010609060101010101" pitchFamily="49" charset="-122"/>
            </a:endParaRPr>
          </a:p>
        </p:txBody>
      </p:sp>
      <p:sp>
        <p:nvSpPr>
          <p:cNvPr id="25" name="Text Box 7"/>
          <p:cNvSpPr txBox="1">
            <a:spLocks noChangeArrowheads="1"/>
          </p:cNvSpPr>
          <p:nvPr/>
        </p:nvSpPr>
        <p:spPr bwMode="auto">
          <a:xfrm>
            <a:off x="3475021" y="1600186"/>
            <a:ext cx="8001056" cy="707886"/>
          </a:xfrm>
          <a:prstGeom prst="rect">
            <a:avLst/>
          </a:prstGeom>
          <a:noFill/>
          <a:ln w="9525">
            <a:noFill/>
            <a:miter lim="800000"/>
          </a:ln>
        </p:spPr>
        <p:txBody>
          <a:bodyPr wrap="square">
            <a:spAutoFit/>
          </a:bodyPr>
          <a:lstStyle/>
          <a:p>
            <a:pPr eaLnBrk="0" hangingPunct="0"/>
            <a:r>
              <a:rPr lang="zh-CN" altLang="en-US" sz="2000" b="1" dirty="0" smtClean="0">
                <a:latin typeface="黑体" panose="02010609060101010101" pitchFamily="49" charset="-122"/>
                <a:ea typeface="黑体" panose="02010609060101010101" pitchFamily="49" charset="-122"/>
              </a:rPr>
              <a:t>②南方各地普遍种植茶树，产茶的州县比以往有所增加。 </a:t>
            </a:r>
            <a:endParaRPr lang="en-US" altLang="zh-CN" sz="2000" b="1" dirty="0" smtClean="0">
              <a:latin typeface="黑体" panose="02010609060101010101" pitchFamily="49" charset="-122"/>
              <a:ea typeface="黑体" panose="02010609060101010101" pitchFamily="49" charset="-122"/>
            </a:endParaRPr>
          </a:p>
          <a:p>
            <a:pPr eaLnBrk="0" hangingPunct="0">
              <a:buFont typeface="Arial" panose="020B0604020202020204" pitchFamily="34" charset="0"/>
              <a:buNone/>
            </a:pP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26" name="Text Box 8"/>
          <p:cNvSpPr txBox="1">
            <a:spLocks noChangeArrowheads="1"/>
          </p:cNvSpPr>
          <p:nvPr/>
        </p:nvSpPr>
        <p:spPr bwMode="auto">
          <a:xfrm>
            <a:off x="3475021" y="1995777"/>
            <a:ext cx="6687416" cy="400110"/>
          </a:xfrm>
          <a:prstGeom prst="rect">
            <a:avLst/>
          </a:prstGeom>
          <a:noFill/>
          <a:ln w="9525">
            <a:noFill/>
            <a:miter lim="800000"/>
          </a:ln>
        </p:spPr>
        <p:txBody>
          <a:bodyPr wrap="square">
            <a:spAutoFit/>
          </a:bodyPr>
          <a:lstStyle/>
          <a:p>
            <a:pPr eaLnBrk="0" hangingPunct="0"/>
            <a:r>
              <a:rPr lang="zh-CN" altLang="en-US" sz="2000" b="1" dirty="0" smtClean="0">
                <a:latin typeface="黑体" panose="02010609060101010101" pitchFamily="49" charset="-122"/>
                <a:ea typeface="黑体" panose="02010609060101010101" pitchFamily="49" charset="-122"/>
              </a:rPr>
              <a:t>③棉花种植区已向北推进到江淮和川蜀一带。</a:t>
            </a:r>
            <a:endParaRPr lang="zh-CN" altLang="en-US" sz="2000" b="1" dirty="0">
              <a:solidFill>
                <a:srgbClr val="0033CC"/>
              </a:solidFill>
              <a:latin typeface="黑体" panose="02010609060101010101" pitchFamily="49" charset="-122"/>
              <a:ea typeface="黑体" panose="02010609060101010101" pitchFamily="49" charset="-122"/>
            </a:endParaRPr>
          </a:p>
        </p:txBody>
      </p:sp>
      <p:sp>
        <p:nvSpPr>
          <p:cNvPr id="28" name="左大括号 27"/>
          <p:cNvSpPr/>
          <p:nvPr/>
        </p:nvSpPr>
        <p:spPr>
          <a:xfrm>
            <a:off x="2046261" y="1100120"/>
            <a:ext cx="285752" cy="785818"/>
          </a:xfrm>
          <a:prstGeom prst="leftBrace">
            <a:avLst>
              <a:gd name="adj1" fmla="val 42247"/>
              <a:gd name="adj2" fmla="val 50000"/>
            </a:avLst>
          </a:prstGeom>
          <a:ln w="28575">
            <a:solidFill>
              <a:srgbClr val="33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TextBox 28">
            <a:hlinkClick r:id="rId4" action="ppaction://hlinksldjump"/>
          </p:cNvPr>
          <p:cNvSpPr txBox="1"/>
          <p:nvPr/>
        </p:nvSpPr>
        <p:spPr>
          <a:xfrm>
            <a:off x="2260575" y="742930"/>
            <a:ext cx="906017" cy="523220"/>
          </a:xfrm>
          <a:prstGeom prst="rect">
            <a:avLst/>
          </a:prstGeom>
          <a:noFill/>
        </p:spPr>
        <p:txBody>
          <a:bodyPr wrap="none" rtlCol="0">
            <a:spAutoFit/>
          </a:bodyPr>
          <a:lstStyle/>
          <a:p>
            <a:r>
              <a:rPr lang="zh-CN" altLang="en-US" sz="2800"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原因</a:t>
            </a:r>
            <a:endParaRPr lang="zh-CN" altLang="en-US" sz="2800"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0" name="TextBox 29">
            <a:hlinkClick r:id="rId4" action="ppaction://hlinksldjump"/>
          </p:cNvPr>
          <p:cNvSpPr txBox="1"/>
          <p:nvPr/>
        </p:nvSpPr>
        <p:spPr>
          <a:xfrm>
            <a:off x="2260575" y="1528748"/>
            <a:ext cx="906017" cy="523220"/>
          </a:xfrm>
          <a:prstGeom prst="rect">
            <a:avLst/>
          </a:prstGeom>
          <a:noFill/>
        </p:spPr>
        <p:txBody>
          <a:bodyPr wrap="none" rtlCol="0">
            <a:spAutoFit/>
          </a:bodyPr>
          <a:lstStyle/>
          <a:p>
            <a:r>
              <a:rPr lang="zh-CN" altLang="en-US" sz="2800"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表现</a:t>
            </a:r>
            <a:endParaRPr lang="zh-CN" altLang="en-US" sz="2800"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1" name="左大括号 30"/>
          <p:cNvSpPr/>
          <p:nvPr/>
        </p:nvSpPr>
        <p:spPr>
          <a:xfrm>
            <a:off x="3260707" y="1385872"/>
            <a:ext cx="285752" cy="1000132"/>
          </a:xfrm>
          <a:prstGeom prst="leftBrace">
            <a:avLst>
              <a:gd name="adj1" fmla="val 42247"/>
              <a:gd name="adj2" fmla="val 50000"/>
            </a:avLst>
          </a:prstGeom>
          <a:ln w="28575">
            <a:solidFill>
              <a:srgbClr val="33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黑体" panose="02010609060101010101" pitchFamily="49" charset="-122"/>
              <a:ea typeface="黑体" panose="02010609060101010101" pitchFamily="49" charset="-122"/>
            </a:endParaRPr>
          </a:p>
        </p:txBody>
      </p:sp>
      <p:sp>
        <p:nvSpPr>
          <p:cNvPr id="33" name="矩形 32"/>
          <p:cNvSpPr/>
          <p:nvPr/>
        </p:nvSpPr>
        <p:spPr>
          <a:xfrm>
            <a:off x="2474889" y="2386004"/>
            <a:ext cx="8643998" cy="400110"/>
          </a:xfrm>
          <a:prstGeom prst="rect">
            <a:avLst/>
          </a:prstGeom>
        </p:spPr>
        <p:txBody>
          <a:bodyPr wrap="square">
            <a:spAutoFit/>
          </a:bodyPr>
          <a:lstStyle/>
          <a:p>
            <a:pPr>
              <a:spcBef>
                <a:spcPct val="0"/>
              </a:spcBef>
            </a:pPr>
            <a:r>
              <a:rPr lang="zh-CN" altLang="en-US" sz="2000" b="1" dirty="0" smtClean="0">
                <a:latin typeface="黑体" panose="02010609060101010101" pitchFamily="49" charset="-122"/>
                <a:ea typeface="黑体" panose="02010609060101010101" pitchFamily="49" charset="-122"/>
              </a:rPr>
              <a:t>①纺织业：南方丝织业胜过北方（江浙、四川），棉织业兴起。</a:t>
            </a:r>
            <a:endParaRPr lang="zh-CN" altLang="en-US" sz="2000" b="1" dirty="0">
              <a:latin typeface="黑体" panose="02010609060101010101" pitchFamily="49" charset="-122"/>
              <a:ea typeface="黑体" panose="02010609060101010101" pitchFamily="49" charset="-122"/>
            </a:endParaRPr>
          </a:p>
        </p:txBody>
      </p:sp>
      <p:sp>
        <p:nvSpPr>
          <p:cNvPr id="35" name="左大括号 34"/>
          <p:cNvSpPr/>
          <p:nvPr/>
        </p:nvSpPr>
        <p:spPr>
          <a:xfrm>
            <a:off x="2189137" y="2743194"/>
            <a:ext cx="285752" cy="857256"/>
          </a:xfrm>
          <a:prstGeom prst="leftBrace">
            <a:avLst>
              <a:gd name="adj1" fmla="val 42247"/>
              <a:gd name="adj2" fmla="val 50000"/>
            </a:avLst>
          </a:prstGeom>
          <a:ln w="28575">
            <a:solidFill>
              <a:srgbClr val="33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36" name="矩形 35"/>
          <p:cNvSpPr/>
          <p:nvPr/>
        </p:nvSpPr>
        <p:spPr>
          <a:xfrm>
            <a:off x="2474889" y="2814632"/>
            <a:ext cx="8689996" cy="400110"/>
          </a:xfrm>
          <a:prstGeom prst="rect">
            <a:avLst/>
          </a:prstGeom>
        </p:spPr>
        <p:txBody>
          <a:bodyPr wrap="square">
            <a:spAutoFit/>
          </a:bodyPr>
          <a:lstStyle/>
          <a:p>
            <a:pPr>
              <a:spcBef>
                <a:spcPct val="0"/>
              </a:spcBef>
            </a:pPr>
            <a:r>
              <a:rPr lang="zh-CN" altLang="en-US" sz="2000" b="1" dirty="0" smtClean="0">
                <a:latin typeface="黑体" panose="02010609060101010101" pitchFamily="49" charset="-122"/>
                <a:ea typeface="黑体" panose="02010609060101010101" pitchFamily="49" charset="-122"/>
              </a:rPr>
              <a:t>②制瓷业：五大名窑、著名瓷都</a:t>
            </a:r>
            <a:r>
              <a:rPr lang="en-US" altLang="zh-CN" sz="2000" b="1" dirty="0" smtClean="0">
                <a:latin typeface="黑体" panose="02010609060101010101" pitchFamily="49" charset="-122"/>
                <a:ea typeface="黑体" panose="02010609060101010101" pitchFamily="49" charset="-122"/>
              </a:rPr>
              <a:t>——</a:t>
            </a:r>
            <a:r>
              <a:rPr lang="zh-CN" altLang="en-US" sz="2000" b="1" dirty="0" smtClean="0">
                <a:latin typeface="黑体" panose="02010609060101010101" pitchFamily="49" charset="-122"/>
                <a:ea typeface="黑体" panose="02010609060101010101" pitchFamily="49" charset="-122"/>
              </a:rPr>
              <a:t>江西景德镇南宋时，制瓷中心在江南</a:t>
            </a:r>
            <a:endParaRPr lang="zh-CN" altLang="en-US" sz="2000" b="1" dirty="0">
              <a:latin typeface="黑体" panose="02010609060101010101" pitchFamily="49" charset="-122"/>
              <a:ea typeface="黑体" panose="02010609060101010101" pitchFamily="49" charset="-122"/>
            </a:endParaRPr>
          </a:p>
        </p:txBody>
      </p:sp>
      <p:sp>
        <p:nvSpPr>
          <p:cNvPr id="37" name="矩形 36"/>
          <p:cNvSpPr/>
          <p:nvPr/>
        </p:nvSpPr>
        <p:spPr>
          <a:xfrm>
            <a:off x="2474889" y="3370605"/>
            <a:ext cx="8689996" cy="1015663"/>
          </a:xfrm>
          <a:prstGeom prst="rect">
            <a:avLst/>
          </a:prstGeom>
        </p:spPr>
        <p:txBody>
          <a:bodyPr wrap="square">
            <a:spAutoFit/>
          </a:bodyPr>
          <a:lstStyle/>
          <a:p>
            <a:pPr>
              <a:spcBef>
                <a:spcPct val="0"/>
              </a:spcBef>
            </a:pPr>
            <a:r>
              <a:rPr lang="zh-CN" altLang="en-US" sz="2000" b="1" dirty="0" smtClean="0">
                <a:latin typeface="黑体" panose="02010609060101010101" pitchFamily="49" charset="-122"/>
                <a:ea typeface="黑体" panose="02010609060101010101" pitchFamily="49" charset="-122"/>
              </a:rPr>
              <a:t>③造船业：</a:t>
            </a:r>
            <a:r>
              <a:rPr lang="en-US" altLang="zh-CN" sz="2000" b="1" dirty="0" smtClean="0">
                <a:latin typeface="黑体" panose="02010609060101010101" pitchFamily="49" charset="-122"/>
                <a:ea typeface="黑体" panose="02010609060101010101" pitchFamily="49" charset="-122"/>
              </a:rPr>
              <a:t>a.</a:t>
            </a:r>
            <a:r>
              <a:rPr lang="zh-CN" altLang="en-US" sz="2000" b="1" dirty="0" smtClean="0">
                <a:latin typeface="黑体" panose="02010609060101010101" pitchFamily="49" charset="-122"/>
                <a:ea typeface="黑体" panose="02010609060101010101" pitchFamily="49" charset="-122"/>
              </a:rPr>
              <a:t>广州、泉州、明州的造船业，在当时世界上居于领先地位。</a:t>
            </a:r>
            <a:endParaRPr lang="en-US" altLang="zh-CN" sz="2000" b="1" dirty="0" smtClean="0">
              <a:latin typeface="黑体" panose="02010609060101010101" pitchFamily="49" charset="-122"/>
              <a:ea typeface="黑体" panose="02010609060101010101" pitchFamily="49" charset="-122"/>
            </a:endParaRPr>
          </a:p>
          <a:p>
            <a:pPr>
              <a:spcBef>
                <a:spcPct val="0"/>
              </a:spcBef>
            </a:pPr>
            <a:r>
              <a:rPr lang="en-US" altLang="zh-CN" sz="2000" b="1" dirty="0" smtClean="0">
                <a:latin typeface="黑体" panose="02010609060101010101" pitchFamily="49" charset="-122"/>
                <a:ea typeface="黑体" panose="02010609060101010101" pitchFamily="49" charset="-122"/>
              </a:rPr>
              <a:t>          b.</a:t>
            </a:r>
            <a:r>
              <a:rPr lang="zh-CN" altLang="en-US" sz="2000" b="1" dirty="0" smtClean="0">
                <a:latin typeface="黑体" panose="02010609060101010101" pitchFamily="49" charset="-122"/>
                <a:ea typeface="黑体" panose="02010609060101010101" pitchFamily="49" charset="-122"/>
              </a:rPr>
              <a:t>北宋东京郊外建有世界上最早的船坞。</a:t>
            </a:r>
            <a:endParaRPr lang="en-US" altLang="zh-CN" sz="2000" b="1" dirty="0" smtClean="0">
              <a:latin typeface="黑体" panose="02010609060101010101" pitchFamily="49" charset="-122"/>
              <a:ea typeface="黑体" panose="02010609060101010101" pitchFamily="49" charset="-122"/>
            </a:endParaRPr>
          </a:p>
          <a:p>
            <a:pPr>
              <a:spcBef>
                <a:spcPct val="0"/>
              </a:spcBef>
            </a:pPr>
            <a:r>
              <a:rPr lang="en-US" altLang="zh-CN" sz="2000" b="1" dirty="0" smtClean="0">
                <a:latin typeface="黑体" panose="02010609060101010101" pitchFamily="49" charset="-122"/>
                <a:ea typeface="黑体" panose="02010609060101010101" pitchFamily="49" charset="-122"/>
              </a:rPr>
              <a:t>          C.</a:t>
            </a:r>
            <a:r>
              <a:rPr lang="zh-CN" altLang="en-US" sz="2000" b="1" dirty="0" smtClean="0">
                <a:latin typeface="黑体" panose="02010609060101010101" pitchFamily="49" charset="-122"/>
                <a:ea typeface="黑体" panose="02010609060101010101" pitchFamily="49" charset="-122"/>
              </a:rPr>
              <a:t>南宋的海船，规模宏大，配备先进的指南针。</a:t>
            </a:r>
            <a:endParaRPr lang="zh-CN" altLang="en-US" sz="2000" b="1" dirty="0">
              <a:latin typeface="黑体" panose="02010609060101010101" pitchFamily="49" charset="-122"/>
              <a:ea typeface="黑体" panose="02010609060101010101" pitchFamily="49" charset="-122"/>
            </a:endParaRPr>
          </a:p>
        </p:txBody>
      </p:sp>
      <p:sp>
        <p:nvSpPr>
          <p:cNvPr id="60" name="Text Box 4"/>
          <p:cNvSpPr txBox="1">
            <a:spLocks noChangeArrowheads="1"/>
          </p:cNvSpPr>
          <p:nvPr/>
        </p:nvSpPr>
        <p:spPr bwMode="auto">
          <a:xfrm>
            <a:off x="179388" y="5584851"/>
            <a:ext cx="2160587" cy="366712"/>
          </a:xfrm>
          <a:prstGeom prst="rect">
            <a:avLst/>
          </a:prstGeom>
          <a:noFill/>
          <a:ln w="9525">
            <a:noFill/>
            <a:miter lim="800000"/>
          </a:ln>
        </p:spPr>
        <p:txBody>
          <a:bodyPr>
            <a:spAutoFit/>
          </a:bodyPr>
          <a:lstStyle/>
          <a:p>
            <a:pPr>
              <a:buFont typeface="Arial" panose="020B0604020202020204" pitchFamily="34" charset="0"/>
              <a:buNone/>
            </a:pPr>
            <a:endParaRPr lang="zh-CN" altLang="en-US">
              <a:latin typeface="Arial" panose="020B0604020202020204" pitchFamily="34" charset="0"/>
            </a:endParaRPr>
          </a:p>
        </p:txBody>
      </p:sp>
      <p:sp>
        <p:nvSpPr>
          <p:cNvPr id="70" name="左大括号 69"/>
          <p:cNvSpPr/>
          <p:nvPr/>
        </p:nvSpPr>
        <p:spPr>
          <a:xfrm>
            <a:off x="1831947" y="4529144"/>
            <a:ext cx="285752" cy="857256"/>
          </a:xfrm>
          <a:prstGeom prst="leftBrace">
            <a:avLst>
              <a:gd name="adj1" fmla="val 42247"/>
              <a:gd name="adj2" fmla="val 50000"/>
            </a:avLst>
          </a:prstGeom>
          <a:ln w="28575">
            <a:solidFill>
              <a:srgbClr val="33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72" name="矩形 71"/>
          <p:cNvSpPr/>
          <p:nvPr/>
        </p:nvSpPr>
        <p:spPr>
          <a:xfrm>
            <a:off x="2117699" y="5200604"/>
            <a:ext cx="9644130" cy="400110"/>
          </a:xfrm>
          <a:prstGeom prst="rect">
            <a:avLst/>
          </a:prstGeom>
        </p:spPr>
        <p:txBody>
          <a:bodyPr wrap="square">
            <a:spAutoFit/>
          </a:bodyPr>
          <a:lstStyle/>
          <a:p>
            <a:r>
              <a:rPr lang="zh-CN" altLang="en-US" sz="2000" b="1" dirty="0" smtClean="0">
                <a:latin typeface="黑体" panose="02010609060101010101" pitchFamily="49" charset="-122"/>
                <a:ea typeface="黑体" panose="02010609060101010101" pitchFamily="49" charset="-122"/>
              </a:rPr>
              <a:t>③北宋前期四川地区出现“交子”，这是世界上最早的纸币。</a:t>
            </a:r>
            <a:endParaRPr lang="zh-CN" altLang="en-US" sz="2000" b="1" dirty="0">
              <a:latin typeface="黑体" panose="02010609060101010101" pitchFamily="49" charset="-122"/>
              <a:ea typeface="黑体" panose="02010609060101010101" pitchFamily="49" charset="-122"/>
            </a:endParaRPr>
          </a:p>
        </p:txBody>
      </p:sp>
      <p:sp>
        <p:nvSpPr>
          <p:cNvPr id="73" name="矩形 72"/>
          <p:cNvSpPr/>
          <p:nvPr/>
        </p:nvSpPr>
        <p:spPr>
          <a:xfrm>
            <a:off x="2117699" y="4814896"/>
            <a:ext cx="9190062" cy="400110"/>
          </a:xfrm>
          <a:prstGeom prst="rect">
            <a:avLst/>
          </a:prstGeom>
        </p:spPr>
        <p:txBody>
          <a:bodyPr wrap="square">
            <a:spAutoFit/>
          </a:bodyPr>
          <a:lstStyle/>
          <a:p>
            <a:pPr>
              <a:spcBef>
                <a:spcPct val="0"/>
              </a:spcBef>
              <a:defRPr/>
            </a:pPr>
            <a:r>
              <a:rPr lang="zh-CN" altLang="en-US" sz="2000" b="1" dirty="0" smtClean="0">
                <a:latin typeface="黑体" panose="02010609060101010101" pitchFamily="49" charset="-122"/>
                <a:ea typeface="黑体" panose="02010609060101010101" pitchFamily="49" charset="-122"/>
              </a:rPr>
              <a:t>② 海外贸易超过前代，成为当时世界上从事海外贸易的重要国家。</a:t>
            </a:r>
            <a:endParaRPr lang="zh-CN" altLang="en-US" sz="2000" b="1" dirty="0" smtClean="0">
              <a:latin typeface="黑体" panose="02010609060101010101" pitchFamily="49" charset="-122"/>
              <a:ea typeface="黑体" panose="02010609060101010101" pitchFamily="49" charset="-122"/>
            </a:endParaRPr>
          </a:p>
        </p:txBody>
      </p:sp>
      <p:sp>
        <p:nvSpPr>
          <p:cNvPr id="74" name="矩形 73"/>
          <p:cNvSpPr/>
          <p:nvPr/>
        </p:nvSpPr>
        <p:spPr>
          <a:xfrm>
            <a:off x="2117699" y="4386268"/>
            <a:ext cx="7143800" cy="400110"/>
          </a:xfrm>
          <a:prstGeom prst="rect">
            <a:avLst/>
          </a:prstGeom>
        </p:spPr>
        <p:txBody>
          <a:bodyPr wrap="square">
            <a:spAutoFit/>
          </a:bodyPr>
          <a:lstStyle/>
          <a:p>
            <a:pPr>
              <a:spcBef>
                <a:spcPct val="0"/>
              </a:spcBef>
              <a:defRPr/>
            </a:pPr>
            <a:r>
              <a:rPr lang="zh-CN" altLang="en-US" sz="2000" b="1" dirty="0" smtClean="0">
                <a:latin typeface="黑体" panose="02010609060101010101" pitchFamily="49" charset="-122"/>
                <a:ea typeface="黑体" panose="02010609060101010101" pitchFamily="49" charset="-122"/>
              </a:rPr>
              <a:t>① 黄河、长江及运河沿岸兴趣了很我商业城市。</a:t>
            </a:r>
            <a:endParaRPr lang="zh-CN" altLang="en-US" sz="2000" b="1" dirty="0" smtClean="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dissolv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dissolv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dissolv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dissolv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ssolv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ssolv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dissolv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dissolv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dissolv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dissolve">
                                      <p:cBhvr>
                                        <p:cTn id="82" dur="5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dissolve">
                                      <p:cBhvr>
                                        <p:cTn id="87" dur="5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dissolve">
                                      <p:cBhvr>
                                        <p:cTn id="92" dur="500"/>
                                        <p:tgtEl>
                                          <p:spTgt spid="73"/>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dissolve">
                                      <p:cBhvr>
                                        <p:cTn id="9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p:bldP spid="69" grpId="0"/>
      <p:bldP spid="43" grpId="0"/>
      <p:bldP spid="24" grpId="0"/>
      <p:bldP spid="25" grpId="0"/>
      <p:bldP spid="26" grpId="0"/>
      <p:bldP spid="28" grpId="0" animBg="1"/>
      <p:bldP spid="29" grpId="0"/>
      <p:bldP spid="30" grpId="0"/>
      <p:bldP spid="31" grpId="0" animBg="1"/>
      <p:bldP spid="33" grpId="0"/>
      <p:bldP spid="35" grpId="0" animBg="1"/>
      <p:bldP spid="36" grpId="0"/>
      <p:bldP spid="37" grpId="0"/>
      <p:bldP spid="70" grpId="0" animBg="1"/>
      <p:bldP spid="72" grpId="0"/>
      <p:bldP spid="73" grpId="0"/>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4" name="矩形 3"/>
          <p:cNvSpPr/>
          <p:nvPr/>
        </p:nvSpPr>
        <p:spPr>
          <a:xfrm>
            <a:off x="-25441" y="-49666"/>
            <a:ext cx="2967480" cy="923330"/>
          </a:xfrm>
          <a:prstGeom prst="rect">
            <a:avLst/>
          </a:prstGeom>
          <a:noFill/>
        </p:spPr>
        <p:txBody>
          <a:bodyPr wrap="none" lIns="91440" tIns="45720" rIns="91440" bIns="45720">
            <a:spAutoFit/>
          </a:bodyPr>
          <a:lstStyle/>
          <a:p>
            <a:pPr algn="ctr"/>
            <a:r>
              <a:rPr lang="zh-CN" altLang="en-US" sz="5400" b="1" cap="none" spc="0" dirty="0" smtClean="0">
                <a:ln w="10541" cmpd="sng">
                  <a:solidFill>
                    <a:srgbClr val="7D7D7D">
                      <a:tint val="100000"/>
                      <a:shade val="100000"/>
                      <a:satMod val="110000"/>
                    </a:srgbClr>
                  </a:solidFill>
                  <a:prstDash val="solid"/>
                </a:ln>
                <a:solidFill>
                  <a:schemeClr val="tx2">
                    <a:lumMod val="60000"/>
                    <a:lumOff val="40000"/>
                  </a:schemeClr>
                </a:solidFill>
                <a:effectLst/>
              </a:rPr>
              <a:t>合作探究</a:t>
            </a:r>
            <a:endParaRPr lang="zh-CN" altLang="en-US" sz="5400" b="1" cap="none" spc="0" dirty="0">
              <a:ln w="10541" cmpd="sng">
                <a:solidFill>
                  <a:srgbClr val="7D7D7D">
                    <a:tint val="100000"/>
                    <a:shade val="100000"/>
                    <a:satMod val="110000"/>
                  </a:srgbClr>
                </a:solidFill>
                <a:prstDash val="solid"/>
              </a:ln>
              <a:solidFill>
                <a:schemeClr val="tx2">
                  <a:lumMod val="60000"/>
                  <a:lumOff val="40000"/>
                </a:schemeClr>
              </a:solidFill>
              <a:effectLst/>
            </a:endParaRPr>
          </a:p>
        </p:txBody>
      </p:sp>
      <p:sp>
        <p:nvSpPr>
          <p:cNvPr id="32" name="Text Box 42"/>
          <p:cNvSpPr txBox="1">
            <a:spLocks noChangeArrowheads="1"/>
          </p:cNvSpPr>
          <p:nvPr/>
        </p:nvSpPr>
        <p:spPr bwMode="auto">
          <a:xfrm>
            <a:off x="3056551" y="58341"/>
            <a:ext cx="8335502" cy="6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3700" b="1" smtClean="0">
                <a:solidFill>
                  <a:schemeClr val="bg1"/>
                </a:solidFill>
                <a:ea typeface="黑体" panose="02010609060101010101" pitchFamily="49" charset="-122"/>
              </a:rPr>
              <a:t>经济重心南移的</a:t>
            </a:r>
            <a:r>
              <a:rPr lang="zh-CN" altLang="en-US" sz="3700" b="1" dirty="0">
                <a:solidFill>
                  <a:schemeClr val="bg1"/>
                </a:solidFill>
                <a:ea typeface="黑体" panose="02010609060101010101" pitchFamily="49" charset="-122"/>
              </a:rPr>
              <a:t>原因有哪些</a:t>
            </a:r>
            <a:r>
              <a:rPr lang="zh-CN" altLang="en-US" sz="3700" b="1" dirty="0" smtClean="0">
                <a:solidFill>
                  <a:schemeClr val="bg1"/>
                </a:solidFill>
                <a:ea typeface="黑体" panose="02010609060101010101" pitchFamily="49" charset="-122"/>
              </a:rPr>
              <a:t>？</a:t>
            </a:r>
            <a:endParaRPr lang="zh-CN" altLang="en-US" sz="1900" b="1" dirty="0">
              <a:solidFill>
                <a:schemeClr val="bg1"/>
              </a:solidFill>
              <a:ea typeface="黑体" panose="02010609060101010101" pitchFamily="49" charset="-122"/>
            </a:endParaRPr>
          </a:p>
        </p:txBody>
      </p:sp>
      <p:sp>
        <p:nvSpPr>
          <p:cNvPr id="34" name="Rectangle 40"/>
          <p:cNvSpPr>
            <a:spLocks noChangeArrowheads="1"/>
          </p:cNvSpPr>
          <p:nvPr/>
        </p:nvSpPr>
        <p:spPr bwMode="auto">
          <a:xfrm>
            <a:off x="0" y="726758"/>
            <a:ext cx="11527493" cy="6445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lstStyle/>
          <a:p>
            <a:pPr>
              <a:lnSpc>
                <a:spcPct val="110000"/>
              </a:lnSpc>
            </a:pPr>
            <a:r>
              <a:rPr lang="zh-CN" altLang="en-US" sz="2800" b="1" dirty="0">
                <a:latin typeface="Verdana" panose="020B0604030504040204" pitchFamily="34" charset="0"/>
              </a:rPr>
              <a:t>材料一：唐后期，安史之乱与藩镇割据混战使关中地区经济受到严重破坏。其后，北方历经靖康之难、宋金对峙、蒙古灭金，战乱不休。</a:t>
            </a:r>
            <a:endParaRPr lang="zh-CN" altLang="en-US" sz="2800" b="1" dirty="0">
              <a:latin typeface="Verdana" panose="020B0604030504040204" pitchFamily="34" charset="0"/>
            </a:endParaRPr>
          </a:p>
          <a:p>
            <a:pPr>
              <a:lnSpc>
                <a:spcPct val="110000"/>
              </a:lnSpc>
            </a:pPr>
            <a:endParaRPr lang="en-US" altLang="zh-CN" sz="2800" b="1" dirty="0" smtClean="0">
              <a:latin typeface="Verdana" panose="020B0604030504040204" pitchFamily="34" charset="0"/>
            </a:endParaRPr>
          </a:p>
          <a:p>
            <a:pPr>
              <a:lnSpc>
                <a:spcPct val="110000"/>
              </a:lnSpc>
            </a:pPr>
            <a:r>
              <a:rPr lang="zh-CN" altLang="en-US" sz="2800" b="1" dirty="0" smtClean="0">
                <a:latin typeface="Verdana" panose="020B0604030504040204" pitchFamily="34" charset="0"/>
              </a:rPr>
              <a:t>材料二：</a:t>
            </a:r>
            <a:endParaRPr lang="zh-CN" altLang="en-US" sz="2800" b="1" dirty="0">
              <a:latin typeface="Verdana" panose="020B0604030504040204" pitchFamily="34" charset="0"/>
            </a:endParaRPr>
          </a:p>
          <a:p>
            <a:pPr>
              <a:lnSpc>
                <a:spcPct val="110000"/>
              </a:lnSpc>
            </a:pPr>
            <a:endParaRPr lang="zh-CN" altLang="en-US" sz="2800" b="1" dirty="0">
              <a:latin typeface="Verdana" panose="020B0604030504040204" pitchFamily="34" charset="0"/>
            </a:endParaRPr>
          </a:p>
          <a:p>
            <a:pPr>
              <a:lnSpc>
                <a:spcPct val="110000"/>
              </a:lnSpc>
            </a:pPr>
            <a:endParaRPr lang="zh-CN" altLang="en-US" sz="2800" b="1" dirty="0">
              <a:latin typeface="Verdana" panose="020B0604030504040204" pitchFamily="34" charset="0"/>
            </a:endParaRPr>
          </a:p>
          <a:p>
            <a:pPr>
              <a:lnSpc>
                <a:spcPct val="110000"/>
              </a:lnSpc>
            </a:pPr>
            <a:endParaRPr lang="zh-CN" altLang="en-US" sz="2800" b="1" dirty="0">
              <a:latin typeface="Verdana" panose="020B0604030504040204" pitchFamily="34" charset="0"/>
            </a:endParaRPr>
          </a:p>
          <a:p>
            <a:pPr>
              <a:lnSpc>
                <a:spcPct val="110000"/>
              </a:lnSpc>
            </a:pPr>
            <a:endParaRPr lang="zh-CN" altLang="en-US" sz="2800" b="1" dirty="0">
              <a:latin typeface="Verdana" panose="020B0604030504040204" pitchFamily="34" charset="0"/>
            </a:endParaRPr>
          </a:p>
          <a:p>
            <a:pPr>
              <a:lnSpc>
                <a:spcPct val="110000"/>
              </a:lnSpc>
            </a:pPr>
            <a:r>
              <a:rPr lang="zh-CN" altLang="en-US" sz="2800" b="1" dirty="0" smtClean="0">
                <a:latin typeface="Verdana" panose="020B0604030504040204" pitchFamily="34" charset="0"/>
              </a:rPr>
              <a:t>材料</a:t>
            </a:r>
            <a:r>
              <a:rPr lang="zh-CN" altLang="en-US" sz="2800" b="1" dirty="0">
                <a:latin typeface="Verdana" panose="020B0604030504040204" pitchFamily="34" charset="0"/>
              </a:rPr>
              <a:t>三：宋代时南北气温普遍变冷，南方相对适宜农作物生长。北方环境遭到严重破坏，而南方受到的破坏较小，南方农业发展较快。</a:t>
            </a:r>
            <a:endParaRPr lang="zh-CN" altLang="en-US" sz="2800" b="1" dirty="0">
              <a:latin typeface="Verdana" panose="020B0604030504040204" pitchFamily="34" charset="0"/>
            </a:endParaRPr>
          </a:p>
          <a:p>
            <a:pPr>
              <a:lnSpc>
                <a:spcPct val="110000"/>
              </a:lnSpc>
            </a:pPr>
            <a:endParaRPr lang="zh-CN" altLang="en-US" sz="2800" b="1" dirty="0">
              <a:latin typeface="Verdana" panose="020B0604030504040204" pitchFamily="34" charset="0"/>
            </a:endParaRPr>
          </a:p>
          <a:p>
            <a:pPr>
              <a:lnSpc>
                <a:spcPct val="110000"/>
              </a:lnSpc>
            </a:pPr>
            <a:r>
              <a:rPr lang="zh-CN" altLang="en-US" sz="2800" b="1" dirty="0">
                <a:latin typeface="Verdana" panose="020B0604030504040204" pitchFamily="34" charset="0"/>
              </a:rPr>
              <a:t>材料四：</a:t>
            </a:r>
            <a:r>
              <a:rPr lang="zh-CN" altLang="en-US" sz="2800" b="1" dirty="0"/>
              <a:t>南宋政府帮助解决耕牛、种子、农具等，将生产发展作为考核官吏的重要依据。</a:t>
            </a:r>
            <a:endParaRPr lang="zh-CN" altLang="en-US" sz="2800" b="1" dirty="0"/>
          </a:p>
          <a:p>
            <a:pPr>
              <a:spcBef>
                <a:spcPct val="50000"/>
              </a:spcBef>
              <a:buClr>
                <a:schemeClr val="accent2"/>
              </a:buClr>
              <a:buFont typeface="Wingdings" panose="05000000000000000000" pitchFamily="2" charset="2"/>
              <a:buNone/>
            </a:pPr>
            <a:endParaRPr lang="zh-CN" altLang="en-US" sz="2800" b="1" dirty="0">
              <a:solidFill>
                <a:srgbClr val="FF3300"/>
              </a:solidFill>
            </a:endParaRPr>
          </a:p>
        </p:txBody>
      </p:sp>
      <p:pic>
        <p:nvPicPr>
          <p:cNvPr id="35" name="图片 1" descr="图片得到1"/>
          <p:cNvPicPr>
            <a:picLocks noChangeAspect="1"/>
          </p:cNvPicPr>
          <p:nvPr/>
        </p:nvPicPr>
        <p:blipFill>
          <a:blip r:embed="rId2">
            <a:biLevel thresh="50000"/>
            <a:grayscl/>
            <a:extLst>
              <a:ext uri="{28A0092B-C50C-407E-A947-70E740481C1C}">
                <a14:useLocalDpi xmlns:a14="http://schemas.microsoft.com/office/drawing/2010/main" val="0"/>
              </a:ext>
            </a:extLst>
          </a:blip>
          <a:srcRect/>
          <a:stretch>
            <a:fillRect/>
          </a:stretch>
        </p:blipFill>
        <p:spPr bwMode="auto">
          <a:xfrm>
            <a:off x="1458299" y="2088282"/>
            <a:ext cx="9979571" cy="2178605"/>
          </a:xfrm>
          <a:prstGeom prst="rect">
            <a:avLst/>
          </a:prstGeom>
          <a:gradFill rotWithShape="0">
            <a:gsLst>
              <a:gs pos="0">
                <a:srgbClr val="FE4444"/>
              </a:gs>
              <a:gs pos="100000">
                <a:srgbClr val="832B2B"/>
              </a:gs>
            </a:gsLst>
            <a:lin ang="5400000"/>
          </a:gradFill>
          <a:ln w="9525">
            <a:solidFill>
              <a:schemeClr val="accent1"/>
            </a:solidFill>
            <a:miter lim="800000"/>
            <a:headEnd/>
            <a:tailEnd/>
          </a:ln>
        </p:spPr>
      </p:pic>
      <p:sp>
        <p:nvSpPr>
          <p:cNvPr id="36" name="Rectangle 45"/>
          <p:cNvSpPr>
            <a:spLocks noChangeArrowheads="1"/>
          </p:cNvSpPr>
          <p:nvPr/>
        </p:nvSpPr>
        <p:spPr bwMode="auto">
          <a:xfrm>
            <a:off x="1800598" y="1628537"/>
            <a:ext cx="8504522" cy="6158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p>
            <a:r>
              <a:rPr lang="en-US" altLang="zh-CN" sz="3300" b="1" dirty="0" smtClean="0">
                <a:latin typeface="黑体" panose="02010609060101010101" pitchFamily="49" charset="-122"/>
                <a:ea typeface="黑体" panose="02010609060101010101" pitchFamily="49" charset="-122"/>
              </a:rPr>
              <a:t>①</a:t>
            </a:r>
            <a:r>
              <a:rPr lang="zh-CN" altLang="en-US" sz="3300" b="1" dirty="0" smtClean="0">
                <a:latin typeface="黑体" panose="02010609060101010101" pitchFamily="49" charset="-122"/>
                <a:ea typeface="黑体" panose="02010609060101010101" pitchFamily="49" charset="-122"/>
              </a:rPr>
              <a:t>政治因素：</a:t>
            </a:r>
            <a:r>
              <a:rPr lang="zh-CN" altLang="en-US" sz="3300" b="1" dirty="0" smtClean="0">
                <a:ea typeface="黑体" panose="02010609060101010101" pitchFamily="49" charset="-122"/>
              </a:rPr>
              <a:t>南方</a:t>
            </a:r>
            <a:r>
              <a:rPr lang="zh-CN" altLang="en-US" sz="3300" b="1" dirty="0">
                <a:ea typeface="黑体" panose="02010609060101010101" pitchFamily="49" charset="-122"/>
              </a:rPr>
              <a:t>战乱少，社会相对安定</a:t>
            </a:r>
            <a:endParaRPr lang="zh-CN" altLang="en-US" sz="3300" b="1" dirty="0">
              <a:solidFill>
                <a:srgbClr val="FF00FF"/>
              </a:solidFill>
              <a:ea typeface="黑体" panose="02010609060101010101" pitchFamily="49" charset="-122"/>
            </a:endParaRPr>
          </a:p>
        </p:txBody>
      </p:sp>
      <p:sp>
        <p:nvSpPr>
          <p:cNvPr id="38" name="Rectangle 48"/>
          <p:cNvSpPr>
            <a:spLocks noChangeArrowheads="1"/>
          </p:cNvSpPr>
          <p:nvPr/>
        </p:nvSpPr>
        <p:spPr bwMode="auto">
          <a:xfrm>
            <a:off x="72405" y="3222070"/>
            <a:ext cx="11319648" cy="6158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6985" tIns="53492" rIns="106985" bIns="53492">
            <a:spAutoFit/>
          </a:bodyPr>
          <a:lstStyle/>
          <a:p>
            <a:pPr>
              <a:spcBef>
                <a:spcPct val="20000"/>
              </a:spcBef>
            </a:pPr>
            <a:r>
              <a:rPr lang="en-US" altLang="zh-CN" sz="3300" b="1" dirty="0" smtClean="0">
                <a:latin typeface="黑体" panose="02010609060101010101" pitchFamily="49" charset="-122"/>
                <a:ea typeface="黑体" panose="02010609060101010101" pitchFamily="49" charset="-122"/>
              </a:rPr>
              <a:t>②</a:t>
            </a:r>
            <a:r>
              <a:rPr lang="zh-CN" altLang="en-US" sz="3300" b="1" dirty="0" smtClean="0">
                <a:latin typeface="黑体" panose="02010609060101010101" pitchFamily="49" charset="-122"/>
                <a:ea typeface="黑体" panose="02010609060101010101" pitchFamily="49" charset="-122"/>
              </a:rPr>
              <a:t>经济因素：</a:t>
            </a:r>
            <a:r>
              <a:rPr lang="zh-CN" altLang="en-US" sz="3300" b="1" dirty="0" smtClean="0">
                <a:solidFill>
                  <a:srgbClr val="333300"/>
                </a:solidFill>
                <a:latin typeface="黑体" panose="02010609060101010101" pitchFamily="49" charset="-122"/>
                <a:ea typeface="黑体" panose="02010609060101010101" pitchFamily="49" charset="-122"/>
              </a:rPr>
              <a:t>北方人</a:t>
            </a:r>
            <a:r>
              <a:rPr lang="zh-CN" altLang="en-US" sz="3300" b="1" dirty="0">
                <a:solidFill>
                  <a:srgbClr val="333300"/>
                </a:solidFill>
                <a:ea typeface="黑体" panose="02010609060101010101" pitchFamily="49" charset="-122"/>
              </a:rPr>
              <a:t>南迁，</a:t>
            </a:r>
            <a:r>
              <a:rPr lang="zh-CN" altLang="en-US" sz="3300" b="1" dirty="0">
                <a:ea typeface="黑体" panose="02010609060101010101" pitchFamily="49" charset="-122"/>
              </a:rPr>
              <a:t>带来劳动力和先进的生产技术</a:t>
            </a:r>
            <a:endParaRPr lang="zh-CN" altLang="en-US" sz="3300" b="1" dirty="0">
              <a:ea typeface="黑体" panose="02010609060101010101" pitchFamily="49" charset="-122"/>
            </a:endParaRPr>
          </a:p>
        </p:txBody>
      </p:sp>
      <p:sp>
        <p:nvSpPr>
          <p:cNvPr id="39" name="Text Box 46"/>
          <p:cNvSpPr txBox="1">
            <a:spLocks noChangeArrowheads="1"/>
          </p:cNvSpPr>
          <p:nvPr/>
        </p:nvSpPr>
        <p:spPr bwMode="auto">
          <a:xfrm>
            <a:off x="2520677" y="5401096"/>
            <a:ext cx="6255996" cy="615860"/>
          </a:xfrm>
          <a:prstGeom prst="rect">
            <a:avLst/>
          </a:prstGeom>
          <a:solidFill>
            <a:srgbClr val="FFFF00"/>
          </a:solidFill>
          <a:ln w="9525">
            <a:noFill/>
            <a:miter lim="800000"/>
          </a:ln>
          <a:effectLst/>
        </p:spPr>
        <p:txBody>
          <a:bodyPr wrap="square" lIns="106985" tIns="53492" rIns="106985" bIns="53492">
            <a:spAutoFit/>
          </a:bodyPr>
          <a:lstStyle/>
          <a:p>
            <a:pPr>
              <a:defRPr/>
            </a:pPr>
            <a:r>
              <a:rPr lang="en-US" altLang="zh-CN" sz="3300" b="1" noProof="1" smtClean="0">
                <a:latin typeface="黑体" panose="02010609060101010101" pitchFamily="49" charset="-122"/>
                <a:ea typeface="黑体" panose="02010609060101010101" pitchFamily="49" charset="-122"/>
                <a:cs typeface="+mn-ea"/>
              </a:rPr>
              <a:t>③</a:t>
            </a:r>
            <a:r>
              <a:rPr lang="zh-CN" altLang="en-US" sz="3300" b="1" noProof="1" smtClean="0">
                <a:latin typeface="黑体" panose="02010609060101010101" pitchFamily="49" charset="-122"/>
                <a:ea typeface="黑体" panose="02010609060101010101" pitchFamily="49" charset="-122"/>
                <a:cs typeface="+mn-ea"/>
              </a:rPr>
              <a:t>自然因素：</a:t>
            </a:r>
            <a:r>
              <a:rPr lang="zh-CN" altLang="en-US" sz="3300" b="1" noProof="1" smtClean="0">
                <a:effectLst>
                  <a:outerShdw blurRad="38100" dist="38100" dir="2700000">
                    <a:srgbClr val="C0C0C0"/>
                  </a:outerShdw>
                </a:effectLst>
                <a:ea typeface="黑体" panose="02010609060101010101" pitchFamily="49" charset="-122"/>
                <a:cs typeface="+mn-ea"/>
                <a:sym typeface="Arial" panose="020B0604020202020204" pitchFamily="34" charset="0"/>
              </a:rPr>
              <a:t>南方</a:t>
            </a:r>
            <a:r>
              <a:rPr lang="zh-CN" altLang="en-US" sz="3300" b="1" noProof="1">
                <a:effectLst>
                  <a:outerShdw blurRad="38100" dist="38100" dir="2700000">
                    <a:srgbClr val="C0C0C0"/>
                  </a:outerShdw>
                </a:effectLst>
                <a:ea typeface="黑体" panose="02010609060101010101" pitchFamily="49" charset="-122"/>
                <a:cs typeface="+mn-ea"/>
                <a:sym typeface="Arial" panose="020B0604020202020204" pitchFamily="34" charset="0"/>
              </a:rPr>
              <a:t>自然条件优越</a:t>
            </a:r>
            <a:endParaRPr lang="zh-CN" altLang="en-US" sz="3300" b="1" noProof="1">
              <a:effectLst>
                <a:outerShdw blurRad="38100" dist="38100" dir="2700000">
                  <a:srgbClr val="C0C0C0"/>
                </a:outerShdw>
              </a:effectLst>
              <a:latin typeface="Calibri" panose="020F0502020204030204" pitchFamily="34" charset="0"/>
              <a:ea typeface="黑体" panose="02010609060101010101" pitchFamily="49" charset="-122"/>
              <a:sym typeface="Arial" panose="020B0604020202020204" pitchFamily="34" charset="0"/>
            </a:endParaRPr>
          </a:p>
        </p:txBody>
      </p:sp>
      <p:sp>
        <p:nvSpPr>
          <p:cNvPr id="40" name="Rectangle 47"/>
          <p:cNvSpPr>
            <a:spLocks noChangeArrowheads="1"/>
          </p:cNvSpPr>
          <p:nvPr/>
        </p:nvSpPr>
        <p:spPr bwMode="auto">
          <a:xfrm>
            <a:off x="5791057" y="6485052"/>
            <a:ext cx="4039222" cy="6158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p>
            <a:pPr>
              <a:spcBef>
                <a:spcPct val="20000"/>
              </a:spcBef>
            </a:pPr>
            <a:r>
              <a:rPr lang="en-US" altLang="zh-CN" sz="3300" b="1" dirty="0">
                <a:ea typeface="黑体" panose="02010609060101010101" pitchFamily="49" charset="-122"/>
                <a:sym typeface="宋体" panose="02010600030101010101" pitchFamily="2" charset="-122"/>
              </a:rPr>
              <a:t>④</a:t>
            </a:r>
            <a:r>
              <a:rPr lang="zh-CN" altLang="en-US" sz="3300" b="1" dirty="0">
                <a:ea typeface="黑体" panose="02010609060101010101" pitchFamily="49" charset="-122"/>
              </a:rPr>
              <a:t>南方政府重视生产</a:t>
            </a:r>
            <a:endParaRPr lang="zh-CN" altLang="en-US" sz="3300" b="1" dirty="0">
              <a:ea typeface="黑体" panose="02010609060101010101" pitchFamily="49" charset="-122"/>
            </a:endParaRPr>
          </a:p>
        </p:txBody>
      </p:sp>
      <p:sp>
        <p:nvSpPr>
          <p:cNvPr id="5" name="TextBox 4"/>
          <p:cNvSpPr txBox="1"/>
          <p:nvPr/>
        </p:nvSpPr>
        <p:spPr>
          <a:xfrm>
            <a:off x="9145414" y="-37583"/>
            <a:ext cx="2351220" cy="954107"/>
          </a:xfrm>
          <a:prstGeom prst="rect">
            <a:avLst/>
          </a:prstGeom>
          <a:noFill/>
        </p:spPr>
        <p:txBody>
          <a:bodyPr wrap="square" rtlCol="0">
            <a:spAutoFit/>
          </a:bodyPr>
          <a:lstStyle/>
          <a:p>
            <a:r>
              <a:rPr lang="zh-CN" altLang="en-US" sz="2800" b="1" dirty="0" smtClean="0">
                <a:solidFill>
                  <a:schemeClr val="tx2"/>
                </a:solidFill>
              </a:rPr>
              <a:t>（提示：结合        第一框）</a:t>
            </a:r>
            <a:endParaRPr lang="zh-CN" altLang="en-US" sz="2800" b="1" dirty="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checkerboard(across)">
                                      <p:cBhvr>
                                        <p:cTn id="19" dur="500"/>
                                        <p:tgtEl>
                                          <p:spTgt spid="39"/>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in)">
                                      <p:cBhvr>
                                        <p:cTn id="24" dur="2000"/>
                                        <p:tgtEl>
                                          <p:spTgt spid="4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bldLvl="0" animBg="1"/>
      <p:bldP spid="4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t01aa1a8c3ff214cf0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008" y="-28337"/>
            <a:ext cx="11522075" cy="72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7"/>
          <p:cNvSpPr txBox="1">
            <a:spLocks noChangeArrowheads="1"/>
          </p:cNvSpPr>
          <p:nvPr/>
        </p:nvSpPr>
        <p:spPr bwMode="auto">
          <a:xfrm>
            <a:off x="498091" y="4205526"/>
            <a:ext cx="3266588"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sz="2100">
              <a:ea typeface="华文新魏" pitchFamily="2" charset="-122"/>
            </a:endParaRPr>
          </a:p>
        </p:txBody>
      </p:sp>
      <p:sp>
        <p:nvSpPr>
          <p:cNvPr id="210952" name="Text Box 8"/>
          <p:cNvSpPr txBox="1">
            <a:spLocks noChangeArrowheads="1"/>
          </p:cNvSpPr>
          <p:nvPr/>
        </p:nvSpPr>
        <p:spPr bwMode="auto">
          <a:xfrm>
            <a:off x="498091" y="4218861"/>
            <a:ext cx="3356604"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CC3300"/>
                </a:solidFill>
                <a:ea typeface="华文新魏" pitchFamily="2" charset="-122"/>
              </a:rPr>
              <a:t>采取鼓励发展经济的</a:t>
            </a:r>
            <a:r>
              <a:rPr lang="zh-CN" altLang="en-US" b="1" dirty="0">
                <a:solidFill>
                  <a:srgbClr val="006600"/>
                </a:solidFill>
                <a:ea typeface="华文新魏" pitchFamily="2" charset="-122"/>
              </a:rPr>
              <a:t>政策</a:t>
            </a:r>
            <a:endParaRPr lang="zh-CN" altLang="en-US" b="1" dirty="0">
              <a:solidFill>
                <a:srgbClr val="006600"/>
              </a:solidFill>
              <a:ea typeface="华文新魏" pitchFamily="2" charset="-122"/>
            </a:endParaRPr>
          </a:p>
        </p:txBody>
      </p:sp>
      <p:sp>
        <p:nvSpPr>
          <p:cNvPr id="36870" name="Text Box 9"/>
          <p:cNvSpPr txBox="1">
            <a:spLocks noChangeArrowheads="1"/>
          </p:cNvSpPr>
          <p:nvPr/>
        </p:nvSpPr>
        <p:spPr bwMode="auto">
          <a:xfrm>
            <a:off x="2766499" y="1331833"/>
            <a:ext cx="2358424"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sz="2100">
              <a:ea typeface="华文新魏" pitchFamily="2" charset="-122"/>
            </a:endParaRPr>
          </a:p>
        </p:txBody>
      </p:sp>
      <p:sp>
        <p:nvSpPr>
          <p:cNvPr id="210954" name="Text Box 10"/>
          <p:cNvSpPr txBox="1">
            <a:spLocks noChangeArrowheads="1"/>
          </p:cNvSpPr>
          <p:nvPr/>
        </p:nvSpPr>
        <p:spPr bwMode="auto">
          <a:xfrm>
            <a:off x="2948531" y="1030129"/>
            <a:ext cx="2450442" cy="137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CC3300"/>
                </a:solidFill>
                <a:ea typeface="华文新魏" pitchFamily="2" charset="-122"/>
              </a:rPr>
              <a:t>要重视</a:t>
            </a:r>
            <a:endParaRPr lang="zh-CN" altLang="en-US" b="1" dirty="0">
              <a:solidFill>
                <a:srgbClr val="CC3300"/>
              </a:solidFill>
              <a:ea typeface="华文新魏" pitchFamily="2" charset="-122"/>
            </a:endParaRPr>
          </a:p>
          <a:p>
            <a:pPr eaLnBrk="1" hangingPunct="1">
              <a:spcBef>
                <a:spcPct val="50000"/>
              </a:spcBef>
            </a:pPr>
            <a:r>
              <a:rPr lang="zh-CN" altLang="en-US" b="1" dirty="0">
                <a:solidFill>
                  <a:srgbClr val="006600"/>
                </a:solidFill>
                <a:ea typeface="华文新魏" pitchFamily="2" charset="-122"/>
              </a:rPr>
              <a:t>科技</a:t>
            </a:r>
            <a:r>
              <a:rPr lang="zh-CN" altLang="en-US" b="1" dirty="0">
                <a:solidFill>
                  <a:srgbClr val="CC3300"/>
                </a:solidFill>
                <a:ea typeface="华文新魏" pitchFamily="2" charset="-122"/>
              </a:rPr>
              <a:t>进步</a:t>
            </a:r>
            <a:endParaRPr lang="zh-CN" altLang="en-US" b="1" dirty="0">
              <a:solidFill>
                <a:srgbClr val="CC3300"/>
              </a:solidFill>
              <a:ea typeface="华文新魏" pitchFamily="2" charset="-122"/>
            </a:endParaRPr>
          </a:p>
        </p:txBody>
      </p:sp>
      <p:sp>
        <p:nvSpPr>
          <p:cNvPr id="36872" name="Text Box 11"/>
          <p:cNvSpPr txBox="1">
            <a:spLocks noChangeArrowheads="1"/>
          </p:cNvSpPr>
          <p:nvPr/>
        </p:nvSpPr>
        <p:spPr bwMode="auto">
          <a:xfrm>
            <a:off x="6759219" y="4583907"/>
            <a:ext cx="3628653"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sz="2100">
              <a:ea typeface="华文新魏" pitchFamily="2" charset="-122"/>
            </a:endParaRPr>
          </a:p>
        </p:txBody>
      </p:sp>
      <p:sp>
        <p:nvSpPr>
          <p:cNvPr id="210956" name="Text Box 12"/>
          <p:cNvSpPr txBox="1">
            <a:spLocks noChangeArrowheads="1"/>
          </p:cNvSpPr>
          <p:nvPr/>
        </p:nvSpPr>
        <p:spPr bwMode="auto">
          <a:xfrm>
            <a:off x="7393331" y="4507230"/>
            <a:ext cx="290452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CC3300"/>
                </a:solidFill>
                <a:ea typeface="华文新魏" pitchFamily="2" charset="-122"/>
              </a:rPr>
              <a:t>要保持社会的</a:t>
            </a:r>
            <a:r>
              <a:rPr lang="zh-CN" altLang="en-US" b="1" dirty="0">
                <a:solidFill>
                  <a:srgbClr val="006600"/>
                </a:solidFill>
                <a:ea typeface="华文新魏" pitchFamily="2" charset="-122"/>
              </a:rPr>
              <a:t>安定团结</a:t>
            </a:r>
            <a:endParaRPr lang="zh-CN" altLang="en-US" b="1" dirty="0">
              <a:solidFill>
                <a:srgbClr val="006600"/>
              </a:solidFill>
              <a:ea typeface="华文新魏" pitchFamily="2" charset="-122"/>
            </a:endParaRPr>
          </a:p>
        </p:txBody>
      </p:sp>
      <p:sp>
        <p:nvSpPr>
          <p:cNvPr id="36874" name="Text Box 13"/>
          <p:cNvSpPr txBox="1">
            <a:spLocks noChangeArrowheads="1"/>
          </p:cNvSpPr>
          <p:nvPr/>
        </p:nvSpPr>
        <p:spPr bwMode="auto">
          <a:xfrm>
            <a:off x="5579006" y="1635205"/>
            <a:ext cx="2178392"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sz="2100">
              <a:ea typeface="华文新魏" pitchFamily="2" charset="-122"/>
            </a:endParaRPr>
          </a:p>
        </p:txBody>
      </p:sp>
      <p:sp>
        <p:nvSpPr>
          <p:cNvPr id="210958" name="Text Box 14"/>
          <p:cNvSpPr txBox="1">
            <a:spLocks noChangeArrowheads="1"/>
          </p:cNvSpPr>
          <p:nvPr/>
        </p:nvSpPr>
        <p:spPr bwMode="auto">
          <a:xfrm>
            <a:off x="5851054" y="1331834"/>
            <a:ext cx="2542457" cy="16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CC3300"/>
                </a:solidFill>
                <a:ea typeface="华文新魏" pitchFamily="2" charset="-122"/>
              </a:rPr>
              <a:t>要保持生态</a:t>
            </a:r>
            <a:r>
              <a:rPr lang="zh-CN" altLang="en-US" b="1" dirty="0">
                <a:solidFill>
                  <a:srgbClr val="006600"/>
                </a:solidFill>
                <a:ea typeface="华文新魏" pitchFamily="2" charset="-122"/>
              </a:rPr>
              <a:t>环境</a:t>
            </a:r>
            <a:r>
              <a:rPr lang="zh-CN" altLang="en-US" b="1" dirty="0">
                <a:solidFill>
                  <a:srgbClr val="CC3300"/>
                </a:solidFill>
                <a:ea typeface="华文新魏" pitchFamily="2" charset="-122"/>
              </a:rPr>
              <a:t>、爱护自然</a:t>
            </a:r>
            <a:endParaRPr lang="zh-CN" altLang="en-US" b="1" dirty="0">
              <a:solidFill>
                <a:srgbClr val="CC3300"/>
              </a:solidFill>
              <a:ea typeface="华文新魏" pitchFamily="2" charset="-122"/>
            </a:endParaRPr>
          </a:p>
        </p:txBody>
      </p:sp>
      <p:sp>
        <p:nvSpPr>
          <p:cNvPr id="36876" name="Text Box 15"/>
          <p:cNvSpPr txBox="1">
            <a:spLocks noChangeArrowheads="1"/>
          </p:cNvSpPr>
          <p:nvPr/>
        </p:nvSpPr>
        <p:spPr bwMode="auto">
          <a:xfrm>
            <a:off x="5579006" y="1635205"/>
            <a:ext cx="2450441"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sz="2100">
              <a:ea typeface="华文新魏" pitchFamily="2" charset="-122"/>
            </a:endParaRPr>
          </a:p>
        </p:txBody>
      </p:sp>
      <p:sp>
        <p:nvSpPr>
          <p:cNvPr id="210960" name="Rectangle 16"/>
          <p:cNvSpPr>
            <a:spLocks noChangeArrowheads="1"/>
          </p:cNvSpPr>
          <p:nvPr/>
        </p:nvSpPr>
        <p:spPr bwMode="auto">
          <a:xfrm>
            <a:off x="1636055" y="2823686"/>
            <a:ext cx="2376908" cy="75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p>
            <a:pPr algn="ctr" eaLnBrk="1" hangingPunct="1"/>
            <a:r>
              <a:rPr lang="zh-CN" altLang="en-US" sz="4200" b="1">
                <a:solidFill>
                  <a:srgbClr val="FF0000"/>
                </a:solidFill>
                <a:ea typeface="黑体" panose="02010609060101010101" pitchFamily="49" charset="-122"/>
              </a:rPr>
              <a:t>国泰民安</a:t>
            </a:r>
            <a:endParaRPr lang="zh-CN" altLang="en-US" sz="4200" b="1">
              <a:solidFill>
                <a:srgbClr val="FF0000"/>
              </a:solidFill>
              <a:ea typeface="黑体" panose="02010609060101010101" pitchFamily="49" charset="-122"/>
            </a:endParaRPr>
          </a:p>
        </p:txBody>
      </p:sp>
      <p:sp>
        <p:nvSpPr>
          <p:cNvPr id="210961" name="Rectangle 17"/>
          <p:cNvSpPr>
            <a:spLocks noChangeArrowheads="1"/>
          </p:cNvSpPr>
          <p:nvPr/>
        </p:nvSpPr>
        <p:spPr bwMode="auto">
          <a:xfrm>
            <a:off x="7565122" y="3050381"/>
            <a:ext cx="2376908" cy="75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985" tIns="53492" rIns="106985" bIns="53492">
            <a:spAutoFit/>
          </a:bodyPr>
          <a:lstStyle/>
          <a:p>
            <a:pPr algn="ctr" eaLnBrk="1" hangingPunct="1"/>
            <a:r>
              <a:rPr lang="zh-CN" altLang="en-US" sz="4200" b="1">
                <a:solidFill>
                  <a:srgbClr val="FF0000"/>
                </a:solidFill>
                <a:ea typeface="黑体" panose="02010609060101010101" pitchFamily="49" charset="-122"/>
              </a:rPr>
              <a:t>经济繁荣</a:t>
            </a:r>
            <a:endParaRPr lang="zh-CN" altLang="en-US" sz="4200" b="1">
              <a:solidFill>
                <a:srgbClr val="FF0000"/>
              </a:solidFill>
              <a:ea typeface="黑体" panose="02010609060101010101" pitchFamily="49" charset="-122"/>
            </a:endParaRPr>
          </a:p>
        </p:txBody>
      </p:sp>
      <p:sp>
        <p:nvSpPr>
          <p:cNvPr id="36879" name="Line 20"/>
          <p:cNvSpPr>
            <a:spLocks noChangeShapeType="1"/>
          </p:cNvSpPr>
          <p:nvPr/>
        </p:nvSpPr>
        <p:spPr bwMode="auto">
          <a:xfrm flipH="1">
            <a:off x="4490809" y="5415677"/>
            <a:ext cx="272049" cy="1058465"/>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106985" tIns="53492" rIns="106985" bIns="53492"/>
          <a:lstStyle/>
          <a:p>
            <a:endParaRPr lang="zh-CN" altLang="en-US"/>
          </a:p>
        </p:txBody>
      </p:sp>
      <p:sp>
        <p:nvSpPr>
          <p:cNvPr id="36880" name="Freeform 21"/>
          <p:cNvSpPr/>
          <p:nvPr/>
        </p:nvSpPr>
        <p:spPr bwMode="auto">
          <a:xfrm>
            <a:off x="4400793" y="5288995"/>
            <a:ext cx="1164210" cy="1486853"/>
          </a:xfrm>
          <a:custGeom>
            <a:avLst/>
            <a:gdLst>
              <a:gd name="T0" fmla="*/ 287338 w 582"/>
              <a:gd name="T1" fmla="*/ 120650 h 892"/>
              <a:gd name="T2" fmla="*/ 863600 w 582"/>
              <a:gd name="T3" fmla="*/ 192088 h 892"/>
              <a:gd name="T4" fmla="*/ 647700 w 582"/>
              <a:gd name="T5" fmla="*/ 1271588 h 892"/>
              <a:gd name="T6" fmla="*/ 71438 w 582"/>
              <a:gd name="T7" fmla="*/ 1055688 h 892"/>
              <a:gd name="T8" fmla="*/ 215900 w 582"/>
              <a:gd name="T9" fmla="*/ 696913 h 892"/>
              <a:gd name="T10" fmla="*/ 71438 w 582"/>
              <a:gd name="T11" fmla="*/ 1055688 h 892"/>
              <a:gd name="T12" fmla="*/ 0 60000 65536"/>
              <a:gd name="T13" fmla="*/ 0 60000 65536"/>
              <a:gd name="T14" fmla="*/ 0 60000 65536"/>
              <a:gd name="T15" fmla="*/ 0 60000 65536"/>
              <a:gd name="T16" fmla="*/ 0 60000 65536"/>
              <a:gd name="T17" fmla="*/ 0 60000 65536"/>
              <a:gd name="T18" fmla="*/ 0 w 582"/>
              <a:gd name="T19" fmla="*/ 0 h 892"/>
              <a:gd name="T20" fmla="*/ 582 w 582"/>
              <a:gd name="T21" fmla="*/ 892 h 892"/>
            </a:gdLst>
            <a:ahLst/>
            <a:cxnLst>
              <a:cxn ang="T12">
                <a:pos x="T0" y="T1"/>
              </a:cxn>
              <a:cxn ang="T13">
                <a:pos x="T2" y="T3"/>
              </a:cxn>
              <a:cxn ang="T14">
                <a:pos x="T4" y="T5"/>
              </a:cxn>
              <a:cxn ang="T15">
                <a:pos x="T6" y="T7"/>
              </a:cxn>
              <a:cxn ang="T16">
                <a:pos x="T8" y="T9"/>
              </a:cxn>
              <a:cxn ang="T17">
                <a:pos x="T10" y="T11"/>
              </a:cxn>
            </a:cxnLst>
            <a:rect l="T18" t="T19" r="T20" b="T21"/>
            <a:pathLst>
              <a:path w="582" h="892">
                <a:moveTo>
                  <a:pt x="181" y="76"/>
                </a:moveTo>
                <a:cubicBezTo>
                  <a:pt x="343" y="38"/>
                  <a:pt x="506" y="0"/>
                  <a:pt x="544" y="121"/>
                </a:cubicBezTo>
                <a:cubicBezTo>
                  <a:pt x="582" y="242"/>
                  <a:pt x="491" y="710"/>
                  <a:pt x="408" y="801"/>
                </a:cubicBezTo>
                <a:cubicBezTo>
                  <a:pt x="325" y="892"/>
                  <a:pt x="90" y="725"/>
                  <a:pt x="45" y="665"/>
                </a:cubicBezTo>
                <a:cubicBezTo>
                  <a:pt x="0" y="605"/>
                  <a:pt x="136" y="439"/>
                  <a:pt x="136" y="439"/>
                </a:cubicBezTo>
                <a:cubicBezTo>
                  <a:pt x="136" y="439"/>
                  <a:pt x="60" y="620"/>
                  <a:pt x="45" y="665"/>
                </a:cubicBezTo>
              </a:path>
            </a:pathLst>
          </a:custGeom>
          <a:solidFill>
            <a:schemeClr val="bg1"/>
          </a:solidFill>
          <a:ln w="9525">
            <a:solidFill>
              <a:schemeClr val="bg1"/>
            </a:solidFill>
            <a:round/>
          </a:ln>
        </p:spPr>
        <p:txBody>
          <a:bodyPr lIns="106985" tIns="53492" rIns="106985" bIns="53492"/>
          <a:lstStyle/>
          <a:p>
            <a:endParaRPr lang="zh-CN" altLang="en-US"/>
          </a:p>
        </p:txBody>
      </p:sp>
      <p:sp>
        <p:nvSpPr>
          <p:cNvPr id="36881" name="Text Box 22"/>
          <p:cNvSpPr txBox="1">
            <a:spLocks noChangeArrowheads="1"/>
          </p:cNvSpPr>
          <p:nvPr/>
        </p:nvSpPr>
        <p:spPr bwMode="auto">
          <a:xfrm>
            <a:off x="4944891" y="2920365"/>
            <a:ext cx="726131" cy="4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sz="2100">
              <a:ea typeface="华文新魏" pitchFamily="2" charset="-122"/>
            </a:endParaRPr>
          </a:p>
        </p:txBody>
      </p:sp>
      <p:sp>
        <p:nvSpPr>
          <p:cNvPr id="36882" name="Text Box 23"/>
          <p:cNvSpPr txBox="1">
            <a:spLocks noChangeArrowheads="1"/>
          </p:cNvSpPr>
          <p:nvPr/>
        </p:nvSpPr>
        <p:spPr bwMode="auto">
          <a:xfrm>
            <a:off x="4944891" y="4205526"/>
            <a:ext cx="1180213" cy="26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85" tIns="53492" rIns="106985" bIns="53492">
            <a:spAutoFit/>
          </a:bodyPr>
          <a:lstStyle>
            <a:lvl1pPr>
              <a:defRPr sz="3200">
                <a:solidFill>
                  <a:schemeClr val="tx1"/>
                </a:solidFill>
                <a:latin typeface="Arial" panose="020B0604020202020204" pitchFamily="34" charset="0"/>
                <a:ea typeface="宋体" panose="02010600030101010101" pitchFamily="2" charset="-122"/>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eaLnBrk="0" hangingPunct="0">
              <a:defRPr sz="2000">
                <a:solidFill>
                  <a:schemeClr val="tx1"/>
                </a:solidFill>
                <a:latin typeface="Arial" panose="020B0604020202020204" pitchFamily="34" charset="0"/>
                <a:ea typeface="宋体" panose="02010600030101010101" pitchFamily="2" charset="-122"/>
              </a:defRPr>
            </a:lvl6pPr>
            <a:lvl7pPr eaLnBrk="0" hangingPunct="0">
              <a:defRPr sz="2000">
                <a:solidFill>
                  <a:schemeClr val="tx1"/>
                </a:solidFill>
                <a:latin typeface="Arial" panose="020B0604020202020204" pitchFamily="34" charset="0"/>
                <a:ea typeface="宋体" panose="02010600030101010101" pitchFamily="2" charset="-122"/>
              </a:defRPr>
            </a:lvl7pPr>
            <a:lvl8pPr eaLnBrk="0" hangingPunct="0">
              <a:defRPr sz="2000">
                <a:solidFill>
                  <a:schemeClr val="tx1"/>
                </a:solidFill>
                <a:latin typeface="Arial" panose="020B0604020202020204" pitchFamily="34" charset="0"/>
                <a:ea typeface="宋体" panose="02010600030101010101" pitchFamily="2" charset="-122"/>
              </a:defRPr>
            </a:lvl8pPr>
            <a:lvl9pPr eaLnBrk="0" hangingPunct="0">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3300" b="1">
                <a:solidFill>
                  <a:srgbClr val="006600"/>
                </a:solidFill>
                <a:ea typeface="黑体" panose="02010609060101010101" pitchFamily="49" charset="-122"/>
              </a:rPr>
              <a:t>宋代经济给我们的启示</a:t>
            </a:r>
            <a:endParaRPr lang="zh-CN" altLang="en-US" sz="3300" b="1">
              <a:solidFill>
                <a:srgbClr val="006600"/>
              </a:solidFill>
              <a:ea typeface="黑体" panose="02010609060101010101" pitchFamily="49" charset="-122"/>
            </a:endParaRPr>
          </a:p>
        </p:txBody>
      </p:sp>
      <p:sp>
        <p:nvSpPr>
          <p:cNvPr id="36883" name="Line 24"/>
          <p:cNvSpPr>
            <a:spLocks noChangeShapeType="1"/>
          </p:cNvSpPr>
          <p:nvPr/>
        </p:nvSpPr>
        <p:spPr bwMode="auto">
          <a:xfrm flipV="1">
            <a:off x="4400793" y="5339001"/>
            <a:ext cx="452081" cy="128516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lIns="106985" tIns="53492" rIns="106985" bIns="53492"/>
          <a:lstStyle/>
          <a:p>
            <a:endParaRPr lang="zh-CN" altLang="en-US"/>
          </a:p>
        </p:txBody>
      </p:sp>
      <p:sp>
        <p:nvSpPr>
          <p:cNvPr id="2" name="矩形 1"/>
          <p:cNvSpPr/>
          <p:nvPr/>
        </p:nvSpPr>
        <p:spPr>
          <a:xfrm>
            <a:off x="105441" y="-1335"/>
            <a:ext cx="2967480" cy="923330"/>
          </a:xfrm>
          <a:prstGeom prst="rect">
            <a:avLst/>
          </a:prstGeom>
          <a:noFill/>
        </p:spPr>
        <p:txBody>
          <a:bodyPr wrap="none" lIns="91440" tIns="45720" rIns="91440" bIns="45720">
            <a:spAutoFit/>
          </a:bodyPr>
          <a:lstStyle/>
          <a:p>
            <a:pPr algn="ctr"/>
            <a:r>
              <a:rPr lang="zh-CN" altLang="en-US" sz="5400" b="1" cap="none" spc="0" dirty="0" smtClean="0">
                <a:ln w="10541" cmpd="sng">
                  <a:solidFill>
                    <a:srgbClr val="7D7D7D">
                      <a:tint val="100000"/>
                      <a:shade val="100000"/>
                      <a:satMod val="110000"/>
                    </a:srgbClr>
                  </a:solidFill>
                  <a:prstDash val="solid"/>
                </a:ln>
                <a:effectLst/>
              </a:rPr>
              <a:t>知古鉴今</a:t>
            </a:r>
            <a:endParaRPr lang="zh-CN" altLang="en-US" sz="5400" b="1" cap="none" spc="0" dirty="0">
              <a:ln w="10541" cmpd="sng">
                <a:solidFill>
                  <a:srgbClr val="7D7D7D">
                    <a:tint val="100000"/>
                    <a:shade val="100000"/>
                    <a:satMod val="110000"/>
                  </a:srgbClr>
                </a:solidFill>
                <a:prstDash val="solid"/>
              </a:ln>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0956"/>
                                        </p:tgtEl>
                                        <p:attrNameLst>
                                          <p:attrName>style.visibility</p:attrName>
                                        </p:attrNameLst>
                                      </p:cBhvr>
                                      <p:to>
                                        <p:strVal val="visible"/>
                                      </p:to>
                                    </p:set>
                                    <p:animEffect transition="in" filter="wheel(4)">
                                      <p:cBhvr>
                                        <p:cTn id="7" dur="2000"/>
                                        <p:tgtEl>
                                          <p:spTgt spid="21095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10954"/>
                                        </p:tgtEl>
                                        <p:attrNameLst>
                                          <p:attrName>style.visibility</p:attrName>
                                        </p:attrNameLst>
                                      </p:cBhvr>
                                      <p:to>
                                        <p:strVal val="visible"/>
                                      </p:to>
                                    </p:set>
                                    <p:animEffect transition="in" filter="wheel(4)">
                                      <p:cBhvr>
                                        <p:cTn id="12" dur="2000"/>
                                        <p:tgtEl>
                                          <p:spTgt spid="21095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10958"/>
                                        </p:tgtEl>
                                        <p:attrNameLst>
                                          <p:attrName>style.visibility</p:attrName>
                                        </p:attrNameLst>
                                      </p:cBhvr>
                                      <p:to>
                                        <p:strVal val="visible"/>
                                      </p:to>
                                    </p:set>
                                    <p:animEffect transition="in" filter="wheel(4)">
                                      <p:cBhvr>
                                        <p:cTn id="17" dur="2000"/>
                                        <p:tgtEl>
                                          <p:spTgt spid="21095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10952"/>
                                        </p:tgtEl>
                                        <p:attrNameLst>
                                          <p:attrName>style.visibility</p:attrName>
                                        </p:attrNameLst>
                                      </p:cBhvr>
                                      <p:to>
                                        <p:strVal val="visible"/>
                                      </p:to>
                                    </p:set>
                                    <p:animEffect transition="in" filter="wheel(4)">
                                      <p:cBhvr>
                                        <p:cTn id="22" dur="2000"/>
                                        <p:tgtEl>
                                          <p:spTgt spid="210952"/>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210960"/>
                                        </p:tgtEl>
                                        <p:attrNameLst>
                                          <p:attrName>style.visibility</p:attrName>
                                        </p:attrNameLst>
                                      </p:cBhvr>
                                      <p:to>
                                        <p:strVal val="visible"/>
                                      </p:to>
                                    </p:set>
                                    <p:animEffect transition="in" filter="fade">
                                      <p:cBhvr>
                                        <p:cTn id="27" dur="770" decel="100000"/>
                                        <p:tgtEl>
                                          <p:spTgt spid="210960"/>
                                        </p:tgtEl>
                                      </p:cBhvr>
                                    </p:animEffect>
                                    <p:animScale>
                                      <p:cBhvr>
                                        <p:cTn id="28" dur="770" decel="100000"/>
                                        <p:tgtEl>
                                          <p:spTgt spid="210960"/>
                                        </p:tgtEl>
                                      </p:cBhvr>
                                      <p:from x="10000" y="10000"/>
                                      <p:to x="200000" y="450000"/>
                                    </p:animScale>
                                    <p:animScale>
                                      <p:cBhvr>
                                        <p:cTn id="29" dur="1230" accel="100000" fill="hold">
                                          <p:stCondLst>
                                            <p:cond delay="770"/>
                                          </p:stCondLst>
                                        </p:cTn>
                                        <p:tgtEl>
                                          <p:spTgt spid="210960"/>
                                        </p:tgtEl>
                                      </p:cBhvr>
                                      <p:from x="200000" y="450000"/>
                                      <p:to x="100000" y="100000"/>
                                    </p:animScale>
                                    <p:set>
                                      <p:cBhvr>
                                        <p:cTn id="30" dur="770" fill="hold"/>
                                        <p:tgtEl>
                                          <p:spTgt spid="210960"/>
                                        </p:tgtEl>
                                        <p:attrNameLst>
                                          <p:attrName>ppt_x</p:attrName>
                                        </p:attrNameLst>
                                      </p:cBhvr>
                                      <p:to>
                                        <p:strVal val="(0.5)"/>
                                      </p:to>
                                    </p:set>
                                    <p:anim from="(0.5)" to="(#ppt_x)" calcmode="lin" valueType="num">
                                      <p:cBhvr>
                                        <p:cTn id="31" dur="1230" accel="100000" fill="hold">
                                          <p:stCondLst>
                                            <p:cond delay="770"/>
                                          </p:stCondLst>
                                        </p:cTn>
                                        <p:tgtEl>
                                          <p:spTgt spid="210960"/>
                                        </p:tgtEl>
                                        <p:attrNameLst>
                                          <p:attrName>ppt_x</p:attrName>
                                        </p:attrNameLst>
                                      </p:cBhvr>
                                    </p:anim>
                                    <p:set>
                                      <p:cBhvr>
                                        <p:cTn id="32" dur="770" fill="hold"/>
                                        <p:tgtEl>
                                          <p:spTgt spid="210960"/>
                                        </p:tgtEl>
                                        <p:attrNameLst>
                                          <p:attrName>ppt_y</p:attrName>
                                        </p:attrNameLst>
                                      </p:cBhvr>
                                      <p:to>
                                        <p:strVal val="(#ppt_y+0.4)"/>
                                      </p:to>
                                    </p:set>
                                    <p:anim from="(#ppt_y+0.4)" to="(#ppt_y)" calcmode="lin" valueType="num">
                                      <p:cBhvr>
                                        <p:cTn id="33" dur="1230" accel="100000" fill="hold">
                                          <p:stCondLst>
                                            <p:cond delay="770"/>
                                          </p:stCondLst>
                                        </p:cTn>
                                        <p:tgtEl>
                                          <p:spTgt spid="210960"/>
                                        </p:tgtEl>
                                        <p:attrNameLst>
                                          <p:attrName>ppt_y</p:attrName>
                                        </p:attrNameLst>
                                      </p:cBhvr>
                                    </p:anim>
                                  </p:childTnLst>
                                </p:cTn>
                              </p:par>
                              <p:par>
                                <p:cTn id="34" presetID="51" presetClass="entr" presetSubtype="0" fill="hold" grpId="0" nodeType="withEffect">
                                  <p:stCondLst>
                                    <p:cond delay="0"/>
                                  </p:stCondLst>
                                  <p:childTnLst>
                                    <p:set>
                                      <p:cBhvr>
                                        <p:cTn id="35" dur="1" fill="hold">
                                          <p:stCondLst>
                                            <p:cond delay="0"/>
                                          </p:stCondLst>
                                        </p:cTn>
                                        <p:tgtEl>
                                          <p:spTgt spid="210961"/>
                                        </p:tgtEl>
                                        <p:attrNameLst>
                                          <p:attrName>style.visibility</p:attrName>
                                        </p:attrNameLst>
                                      </p:cBhvr>
                                      <p:to>
                                        <p:strVal val="visible"/>
                                      </p:to>
                                    </p:set>
                                    <p:animEffect transition="in" filter="fade">
                                      <p:cBhvr>
                                        <p:cTn id="36" dur="770" decel="100000"/>
                                        <p:tgtEl>
                                          <p:spTgt spid="210961"/>
                                        </p:tgtEl>
                                      </p:cBhvr>
                                    </p:animEffect>
                                    <p:animScale>
                                      <p:cBhvr>
                                        <p:cTn id="37" dur="770" decel="100000"/>
                                        <p:tgtEl>
                                          <p:spTgt spid="210961"/>
                                        </p:tgtEl>
                                      </p:cBhvr>
                                      <p:from x="10000" y="10000"/>
                                      <p:to x="200000" y="450000"/>
                                    </p:animScale>
                                    <p:animScale>
                                      <p:cBhvr>
                                        <p:cTn id="38" dur="1230" accel="100000" fill="hold">
                                          <p:stCondLst>
                                            <p:cond delay="770"/>
                                          </p:stCondLst>
                                        </p:cTn>
                                        <p:tgtEl>
                                          <p:spTgt spid="210961"/>
                                        </p:tgtEl>
                                      </p:cBhvr>
                                      <p:from x="200000" y="450000"/>
                                      <p:to x="100000" y="100000"/>
                                    </p:animScale>
                                    <p:set>
                                      <p:cBhvr>
                                        <p:cTn id="39" dur="770" fill="hold"/>
                                        <p:tgtEl>
                                          <p:spTgt spid="210961"/>
                                        </p:tgtEl>
                                        <p:attrNameLst>
                                          <p:attrName>ppt_x</p:attrName>
                                        </p:attrNameLst>
                                      </p:cBhvr>
                                      <p:to>
                                        <p:strVal val="(0.5)"/>
                                      </p:to>
                                    </p:set>
                                    <p:anim from="(0.5)" to="(#ppt_x)" calcmode="lin" valueType="num">
                                      <p:cBhvr>
                                        <p:cTn id="40" dur="1230" accel="100000" fill="hold">
                                          <p:stCondLst>
                                            <p:cond delay="770"/>
                                          </p:stCondLst>
                                        </p:cTn>
                                        <p:tgtEl>
                                          <p:spTgt spid="210961"/>
                                        </p:tgtEl>
                                        <p:attrNameLst>
                                          <p:attrName>ppt_x</p:attrName>
                                        </p:attrNameLst>
                                      </p:cBhvr>
                                    </p:anim>
                                    <p:set>
                                      <p:cBhvr>
                                        <p:cTn id="41" dur="770" fill="hold"/>
                                        <p:tgtEl>
                                          <p:spTgt spid="210961"/>
                                        </p:tgtEl>
                                        <p:attrNameLst>
                                          <p:attrName>ppt_y</p:attrName>
                                        </p:attrNameLst>
                                      </p:cBhvr>
                                      <p:to>
                                        <p:strVal val="(#ppt_y+0.4)"/>
                                      </p:to>
                                    </p:set>
                                    <p:anim from="(#ppt_y+0.4)" to="(#ppt_y)" calcmode="lin" valueType="num">
                                      <p:cBhvr>
                                        <p:cTn id="42" dur="1230" accel="100000" fill="hold">
                                          <p:stCondLst>
                                            <p:cond delay="770"/>
                                          </p:stCondLst>
                                        </p:cTn>
                                        <p:tgtEl>
                                          <p:spTgt spid="2109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p:bldP spid="210954" grpId="0"/>
      <p:bldP spid="210956" grpId="0"/>
      <p:bldP spid="210958" grpId="0"/>
      <p:bldP spid="210960" grpId="0"/>
      <p:bldP spid="2109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117-110P91HS743.jpg"/>
          <p:cNvPicPr>
            <a:picLocks noChangeAspect="1"/>
          </p:cNvPicPr>
          <p:nvPr/>
        </p:nvPicPr>
        <p:blipFill>
          <a:blip r:embed="rId1"/>
          <a:srcRect b="3449"/>
          <a:stretch>
            <a:fillRect/>
          </a:stretch>
        </p:blipFill>
        <p:spPr>
          <a:xfrm>
            <a:off x="0" y="0"/>
            <a:ext cx="11522075" cy="7200900"/>
          </a:xfrm>
          <a:prstGeom prst="rect">
            <a:avLst/>
          </a:prstGeom>
        </p:spPr>
      </p:pic>
      <p:pic>
        <p:nvPicPr>
          <p:cNvPr id="13" name="图片 12" descr="bizhensizhixiaoguobeijingsucai_5730857.jpg"/>
          <p:cNvPicPr>
            <a:picLocks noChangeAspect="1"/>
          </p:cNvPicPr>
          <p:nvPr/>
        </p:nvPicPr>
        <p:blipFill>
          <a:blip r:embed="rId2">
            <a:clrChange>
              <a:clrFrom>
                <a:srgbClr val="FFFFFF"/>
              </a:clrFrom>
              <a:clrTo>
                <a:srgbClr val="FFFFFF">
                  <a:alpha val="0"/>
                </a:srgbClr>
              </a:clrTo>
            </a:clrChange>
          </a:blip>
          <a:srcRect t="24038" b="17857"/>
          <a:stretch>
            <a:fillRect/>
          </a:stretch>
        </p:blipFill>
        <p:spPr>
          <a:xfrm rot="215161">
            <a:off x="4226718" y="1418656"/>
            <a:ext cx="2855093" cy="1258034"/>
          </a:xfrm>
          <a:prstGeom prst="rect">
            <a:avLst/>
          </a:prstGeom>
          <a:effectLst>
            <a:softEdge rad="127000"/>
          </a:effectLst>
        </p:spPr>
      </p:pic>
      <p:pic>
        <p:nvPicPr>
          <p:cNvPr id="6" name="图片 3" descr="345"/>
          <p:cNvPicPr>
            <a:picLocks noChangeAspect="1" noChangeArrowheads="1"/>
          </p:cNvPicPr>
          <p:nvPr/>
        </p:nvPicPr>
        <p:blipFill>
          <a:blip r:embed="rId3"/>
          <a:srcRect/>
          <a:stretch>
            <a:fillRect/>
          </a:stretch>
        </p:blipFill>
        <p:spPr bwMode="auto">
          <a:xfrm>
            <a:off x="1331881" y="1885938"/>
            <a:ext cx="2687617" cy="3948804"/>
          </a:xfrm>
          <a:prstGeom prst="rect">
            <a:avLst/>
          </a:prstGeom>
          <a:noFill/>
          <a:ln w="9525">
            <a:noFill/>
            <a:miter lim="800000"/>
            <a:headEnd/>
            <a:tailEnd/>
          </a:ln>
        </p:spPr>
      </p:pic>
      <p:sp>
        <p:nvSpPr>
          <p:cNvPr id="7" name="矩形 6"/>
          <p:cNvSpPr/>
          <p:nvPr/>
        </p:nvSpPr>
        <p:spPr>
          <a:xfrm>
            <a:off x="432445" y="314302"/>
            <a:ext cx="10801200" cy="646331"/>
          </a:xfrm>
          <a:prstGeom prst="rect">
            <a:avLst/>
          </a:prstGeom>
        </p:spPr>
        <p:txBody>
          <a:bodyPr wrap="square">
            <a:spAutoFit/>
          </a:bodyPr>
          <a:lstStyle/>
          <a:p>
            <a:r>
              <a:rPr lang="zh-CN" altLang="en-US" sz="3600" b="1" dirty="0" smtClean="0">
                <a:solidFill>
                  <a:schemeClr val="bg1"/>
                </a:solidFill>
                <a:effectLst>
                  <a:outerShdw blurRad="38100" dist="38100" dir="2700000" algn="tl">
                    <a:srgbClr val="000000">
                      <a:alpha val="43137"/>
                    </a:srgbClr>
                  </a:outerShdw>
                </a:effectLst>
                <a:latin typeface="华文新魏" pitchFamily="2" charset="-122"/>
                <a:ea typeface="华文新魏" pitchFamily="2" charset="-122"/>
              </a:rPr>
              <a:t>我们就跟随一个人共同完成一次跨越千年的穿越</a:t>
            </a:r>
            <a:r>
              <a:rPr lang="en-US" altLang="zh-CN" sz="3600" b="1" dirty="0" smtClean="0">
                <a:solidFill>
                  <a:schemeClr val="bg1"/>
                </a:solidFill>
                <a:effectLst>
                  <a:outerShdw blurRad="38100" dist="38100" dir="2700000" algn="tl">
                    <a:srgbClr val="000000">
                      <a:alpha val="43137"/>
                    </a:srgbClr>
                  </a:outerShdw>
                </a:effectLst>
                <a:latin typeface="华文新魏" pitchFamily="2" charset="-122"/>
                <a:ea typeface="华文新魏" pitchFamily="2" charset="-122"/>
              </a:rPr>
              <a:t>——</a:t>
            </a:r>
            <a:endParaRPr lang="zh-CN" altLang="en-US" sz="3600" b="1" dirty="0">
              <a:solidFill>
                <a:schemeClr val="bg1"/>
              </a:solidFill>
              <a:effectLst>
                <a:outerShdw blurRad="38100" dist="38100" dir="2700000" algn="tl">
                  <a:srgbClr val="000000">
                    <a:alpha val="43137"/>
                  </a:srgbClr>
                </a:outerShdw>
              </a:effectLst>
              <a:latin typeface="华文新魏" pitchFamily="2" charset="-122"/>
              <a:ea typeface="华文新魏" pitchFamily="2" charset="-122"/>
            </a:endParaRPr>
          </a:p>
        </p:txBody>
      </p:sp>
      <p:pic>
        <p:nvPicPr>
          <p:cNvPr id="9" name="图片 8" descr="图片1.png"/>
          <p:cNvPicPr>
            <a:picLocks noChangeAspect="1"/>
          </p:cNvPicPr>
          <p:nvPr/>
        </p:nvPicPr>
        <p:blipFill>
          <a:blip r:embed="rId4"/>
          <a:stretch>
            <a:fillRect/>
          </a:stretch>
        </p:blipFill>
        <p:spPr>
          <a:xfrm>
            <a:off x="45997" y="2100252"/>
            <a:ext cx="1347105" cy="3653882"/>
          </a:xfrm>
          <a:prstGeom prst="rect">
            <a:avLst/>
          </a:prstGeom>
        </p:spPr>
      </p:pic>
      <p:sp>
        <p:nvSpPr>
          <p:cNvPr id="12" name="矩形 11"/>
          <p:cNvSpPr/>
          <p:nvPr/>
        </p:nvSpPr>
        <p:spPr>
          <a:xfrm>
            <a:off x="4963453" y="1528748"/>
            <a:ext cx="1826141" cy="830997"/>
          </a:xfrm>
          <a:prstGeom prst="rect">
            <a:avLst/>
          </a:prstGeom>
        </p:spPr>
        <p:txBody>
          <a:bodyPr wrap="none">
            <a:spAutoFit/>
          </a:bodyPr>
          <a:lstStyle/>
          <a:p>
            <a:pPr marL="1905" lvl="0" indent="-344805">
              <a:lnSpc>
                <a:spcPct val="150000"/>
              </a:lnSpc>
              <a:spcBef>
                <a:spcPct val="20000"/>
              </a:spcBef>
              <a:defRPr/>
            </a:pPr>
            <a:r>
              <a:rPr lang="zh-CN" altLang="en-US" sz="3200" b="1" dirty="0" smtClean="0">
                <a:solidFill>
                  <a:schemeClr val="bg1"/>
                </a:solidFill>
                <a:latin typeface="华文新魏" pitchFamily="2" charset="-122"/>
                <a:ea typeface="华文新魏" pitchFamily="2" charset="-122"/>
              </a:rPr>
              <a:t>人物档案</a:t>
            </a:r>
            <a:endParaRPr lang="zh-CN" altLang="en-US" sz="3200" b="1" dirty="0" smtClean="0">
              <a:solidFill>
                <a:schemeClr val="bg1"/>
              </a:solidFill>
              <a:latin typeface="华文新魏" pitchFamily="2" charset="-122"/>
              <a:ea typeface="华文新魏" pitchFamily="2" charset="-122"/>
            </a:endParaRPr>
          </a:p>
        </p:txBody>
      </p:sp>
      <p:sp>
        <p:nvSpPr>
          <p:cNvPr id="14" name="矩形 13"/>
          <p:cNvSpPr/>
          <p:nvPr/>
        </p:nvSpPr>
        <p:spPr>
          <a:xfrm>
            <a:off x="4117963" y="2600318"/>
            <a:ext cx="1415772" cy="830997"/>
          </a:xfrm>
          <a:prstGeom prst="rect">
            <a:avLst/>
          </a:prstGeom>
        </p:spPr>
        <p:txBody>
          <a:bodyPr wrap="none">
            <a:spAutoFit/>
          </a:bodyPr>
          <a:lstStyle/>
          <a:p>
            <a:pPr marL="1905" lvl="0" indent="-344805">
              <a:lnSpc>
                <a:spcPct val="150000"/>
              </a:lnSpc>
              <a:spcBef>
                <a:spcPct val="20000"/>
              </a:spcBef>
              <a:defRPr/>
            </a:pPr>
            <a:r>
              <a:rPr lang="zh-CN" altLang="en-US" sz="3200" b="1" dirty="0" smtClean="0">
                <a:solidFill>
                  <a:prstClr val="black"/>
                </a:solidFill>
                <a:latin typeface="华文新魏" pitchFamily="2" charset="-122"/>
                <a:ea typeface="华文新魏" pitchFamily="2" charset="-122"/>
              </a:rPr>
              <a:t>姓名：</a:t>
            </a:r>
            <a:endParaRPr lang="zh-CN" altLang="en-US" sz="3200" b="1" dirty="0" smtClean="0">
              <a:solidFill>
                <a:prstClr val="black"/>
              </a:solidFill>
              <a:latin typeface="华文新魏" pitchFamily="2" charset="-122"/>
              <a:ea typeface="华文新魏" pitchFamily="2" charset="-122"/>
            </a:endParaRPr>
          </a:p>
        </p:txBody>
      </p:sp>
      <p:sp>
        <p:nvSpPr>
          <p:cNvPr id="15" name="矩形 14"/>
          <p:cNvSpPr/>
          <p:nvPr/>
        </p:nvSpPr>
        <p:spPr>
          <a:xfrm>
            <a:off x="4117963" y="3243260"/>
            <a:ext cx="2236510" cy="830997"/>
          </a:xfrm>
          <a:prstGeom prst="rect">
            <a:avLst/>
          </a:prstGeom>
        </p:spPr>
        <p:txBody>
          <a:bodyPr wrap="none">
            <a:spAutoFit/>
          </a:bodyPr>
          <a:lstStyle/>
          <a:p>
            <a:pPr marL="1905" lvl="0" indent="-344805">
              <a:lnSpc>
                <a:spcPct val="150000"/>
              </a:lnSpc>
              <a:spcBef>
                <a:spcPct val="20000"/>
              </a:spcBef>
              <a:defRPr/>
            </a:pPr>
            <a:r>
              <a:rPr lang="zh-CN" altLang="en-US" sz="3200" b="1" dirty="0" smtClean="0">
                <a:solidFill>
                  <a:prstClr val="black"/>
                </a:solidFill>
                <a:latin typeface="华文新魏" pitchFamily="2" charset="-122"/>
                <a:ea typeface="华文新魏" pitchFamily="2" charset="-122"/>
              </a:rPr>
              <a:t>生活时代：</a:t>
            </a:r>
            <a:endParaRPr lang="zh-CN" altLang="en-US" sz="3200" b="1" dirty="0" smtClean="0">
              <a:solidFill>
                <a:prstClr val="black"/>
              </a:solidFill>
              <a:latin typeface="华文新魏" pitchFamily="2" charset="-122"/>
              <a:ea typeface="华文新魏" pitchFamily="2" charset="-122"/>
            </a:endParaRPr>
          </a:p>
        </p:txBody>
      </p:sp>
      <p:sp>
        <p:nvSpPr>
          <p:cNvPr id="16" name="矩形 15"/>
          <p:cNvSpPr/>
          <p:nvPr/>
        </p:nvSpPr>
        <p:spPr>
          <a:xfrm>
            <a:off x="4138198" y="3886202"/>
            <a:ext cx="1415772" cy="830997"/>
          </a:xfrm>
          <a:prstGeom prst="rect">
            <a:avLst/>
          </a:prstGeom>
        </p:spPr>
        <p:txBody>
          <a:bodyPr wrap="none">
            <a:spAutoFit/>
          </a:bodyPr>
          <a:lstStyle/>
          <a:p>
            <a:pPr marL="1905" lvl="0" indent="-344805">
              <a:lnSpc>
                <a:spcPct val="150000"/>
              </a:lnSpc>
              <a:spcBef>
                <a:spcPct val="20000"/>
              </a:spcBef>
              <a:defRPr/>
            </a:pPr>
            <a:r>
              <a:rPr lang="zh-CN" altLang="en-US" sz="3200" b="1" dirty="0" smtClean="0">
                <a:solidFill>
                  <a:prstClr val="black"/>
                </a:solidFill>
                <a:latin typeface="华文新魏" pitchFamily="2" charset="-122"/>
                <a:ea typeface="华文新魏" pitchFamily="2" charset="-122"/>
              </a:rPr>
              <a:t>身份：</a:t>
            </a:r>
            <a:endParaRPr lang="zh-CN" altLang="en-US" sz="3200" b="1" dirty="0" smtClean="0">
              <a:solidFill>
                <a:prstClr val="black"/>
              </a:solidFill>
              <a:latin typeface="华文新魏" pitchFamily="2" charset="-122"/>
              <a:ea typeface="华文新魏" pitchFamily="2" charset="-122"/>
            </a:endParaRPr>
          </a:p>
        </p:txBody>
      </p:sp>
      <p:pic>
        <p:nvPicPr>
          <p:cNvPr id="20" name="图片 19" descr="W020160704394256723411.jpg"/>
          <p:cNvPicPr>
            <a:picLocks noChangeAspect="1"/>
          </p:cNvPicPr>
          <p:nvPr/>
        </p:nvPicPr>
        <p:blipFill>
          <a:blip r:embed="rId5"/>
          <a:stretch>
            <a:fillRect/>
          </a:stretch>
        </p:blipFill>
        <p:spPr>
          <a:xfrm>
            <a:off x="7761301" y="1600186"/>
            <a:ext cx="3336336" cy="2321816"/>
          </a:xfrm>
          <a:prstGeom prst="rect">
            <a:avLst/>
          </a:prstGeom>
          <a:ln>
            <a:noFill/>
          </a:ln>
          <a:effectLst>
            <a:softEdge rad="112500"/>
          </a:effectLst>
        </p:spPr>
      </p:pic>
      <p:sp>
        <p:nvSpPr>
          <p:cNvPr id="21" name="矩形 20"/>
          <p:cNvSpPr/>
          <p:nvPr/>
        </p:nvSpPr>
        <p:spPr>
          <a:xfrm>
            <a:off x="5260971" y="2743194"/>
            <a:ext cx="1415772" cy="584775"/>
          </a:xfrm>
          <a:prstGeom prst="rect">
            <a:avLst/>
          </a:prstGeom>
        </p:spPr>
        <p:txBody>
          <a:bodyPr wrap="none">
            <a:spAutoFit/>
          </a:bodyPr>
          <a:lstStyle/>
          <a:p>
            <a:r>
              <a:rPr lang="zh-CN" altLang="en-US" sz="3200" b="1" dirty="0" smtClean="0">
                <a:solidFill>
                  <a:srgbClr val="660033"/>
                </a:solidFill>
                <a:latin typeface="华文新魏" pitchFamily="2" charset="-122"/>
                <a:ea typeface="华文新魏" pitchFamily="2" charset="-122"/>
              </a:rPr>
              <a:t>李复国</a:t>
            </a:r>
            <a:endParaRPr lang="zh-CN" altLang="en-US" sz="3200" dirty="0">
              <a:solidFill>
                <a:srgbClr val="660033"/>
              </a:solidFill>
            </a:endParaRPr>
          </a:p>
        </p:txBody>
      </p:sp>
      <p:sp>
        <p:nvSpPr>
          <p:cNvPr id="22" name="矩形 21"/>
          <p:cNvSpPr/>
          <p:nvPr/>
        </p:nvSpPr>
        <p:spPr>
          <a:xfrm>
            <a:off x="5903913" y="3243260"/>
            <a:ext cx="1005403" cy="830997"/>
          </a:xfrm>
          <a:prstGeom prst="rect">
            <a:avLst/>
          </a:prstGeom>
        </p:spPr>
        <p:txBody>
          <a:bodyPr wrap="none">
            <a:spAutoFit/>
          </a:bodyPr>
          <a:lstStyle/>
          <a:p>
            <a:pPr marL="1905" lvl="0" indent="-344805">
              <a:lnSpc>
                <a:spcPct val="150000"/>
              </a:lnSpc>
              <a:spcBef>
                <a:spcPct val="20000"/>
              </a:spcBef>
              <a:defRPr/>
            </a:pPr>
            <a:r>
              <a:rPr lang="zh-CN" altLang="en-US" sz="3200" b="1" dirty="0" smtClean="0">
                <a:solidFill>
                  <a:srgbClr val="660033"/>
                </a:solidFill>
                <a:latin typeface="华文新魏" pitchFamily="2" charset="-122"/>
                <a:ea typeface="华文新魏" pitchFamily="2" charset="-122"/>
              </a:rPr>
              <a:t>宋朝</a:t>
            </a:r>
            <a:endParaRPr lang="zh-CN" altLang="en-US" sz="3200" b="1" dirty="0" smtClean="0">
              <a:solidFill>
                <a:srgbClr val="660033"/>
              </a:solidFill>
              <a:latin typeface="华文新魏" pitchFamily="2" charset="-122"/>
              <a:ea typeface="华文新魏" pitchFamily="2" charset="-122"/>
            </a:endParaRPr>
          </a:p>
        </p:txBody>
      </p:sp>
      <p:sp>
        <p:nvSpPr>
          <p:cNvPr id="23" name="矩形 22"/>
          <p:cNvSpPr/>
          <p:nvPr/>
        </p:nvSpPr>
        <p:spPr>
          <a:xfrm>
            <a:off x="5260971" y="3935318"/>
            <a:ext cx="3467616" cy="830997"/>
          </a:xfrm>
          <a:prstGeom prst="rect">
            <a:avLst/>
          </a:prstGeom>
        </p:spPr>
        <p:txBody>
          <a:bodyPr wrap="none">
            <a:spAutoFit/>
          </a:bodyPr>
          <a:lstStyle/>
          <a:p>
            <a:pPr marL="1905" lvl="0" indent="-344805">
              <a:lnSpc>
                <a:spcPct val="150000"/>
              </a:lnSpc>
              <a:spcBef>
                <a:spcPct val="20000"/>
              </a:spcBef>
              <a:defRPr/>
            </a:pPr>
            <a:r>
              <a:rPr lang="zh-CN" altLang="en-US" sz="3200" b="1" dirty="0" smtClean="0">
                <a:solidFill>
                  <a:srgbClr val="660033"/>
                </a:solidFill>
                <a:latin typeface="华文新魏" pitchFamily="2" charset="-122"/>
                <a:ea typeface="华文新魏" pitchFamily="2" charset="-122"/>
              </a:rPr>
              <a:t>从军－农民－商人</a:t>
            </a:r>
            <a:endParaRPr lang="zh-CN" altLang="en-US" sz="3200" b="1" dirty="0" smtClean="0">
              <a:solidFill>
                <a:srgbClr val="660033"/>
              </a:solidFill>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12" name="文本框 99"/>
          <p:cNvSpPr txBox="1">
            <a:spLocks noChangeArrowheads="1"/>
          </p:cNvSpPr>
          <p:nvPr/>
        </p:nvSpPr>
        <p:spPr bwMode="auto">
          <a:xfrm>
            <a:off x="296863" y="1012825"/>
            <a:ext cx="100082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latin typeface="宋体" panose="02010600030101010101" pitchFamily="2" charset="-122"/>
              </a:rPr>
              <a:t>1.</a:t>
            </a:r>
            <a:r>
              <a:rPr lang="zh-CN" altLang="en-US" sz="3200" b="1" dirty="0">
                <a:latin typeface="宋体" panose="02010600030101010101" pitchFamily="2" charset="-122"/>
              </a:rPr>
              <a:t>北宋时兴起，后来发展成为我国著名瓷都的是（  ）</a:t>
            </a:r>
            <a:endParaRPr lang="zh-CN" altLang="en-US" sz="3200" b="1" dirty="0">
              <a:latin typeface="宋体" panose="02010600030101010101" pitchFamily="2" charset="-122"/>
            </a:endParaRPr>
          </a:p>
          <a:p>
            <a:pPr eaLnBrk="1" hangingPunct="1"/>
            <a:r>
              <a:rPr lang="en-US" altLang="zh-CN" sz="3200" b="1" dirty="0">
                <a:latin typeface="宋体" panose="02010600030101010101" pitchFamily="2" charset="-122"/>
              </a:rPr>
              <a:t>A.</a:t>
            </a:r>
            <a:r>
              <a:rPr lang="zh-CN" altLang="en-US" sz="3200" b="1" dirty="0">
                <a:latin typeface="宋体" panose="02010600030101010101" pitchFamily="2" charset="-122"/>
              </a:rPr>
              <a:t>海南岛   </a:t>
            </a:r>
            <a:r>
              <a:rPr lang="en-US" altLang="zh-CN" sz="3200" b="1" dirty="0">
                <a:latin typeface="宋体" panose="02010600030101010101" pitchFamily="2" charset="-122"/>
              </a:rPr>
              <a:t>B.</a:t>
            </a:r>
            <a:r>
              <a:rPr lang="zh-CN" altLang="en-US" sz="3200" b="1" dirty="0">
                <a:latin typeface="宋体" panose="02010600030101010101" pitchFamily="2" charset="-122"/>
              </a:rPr>
              <a:t>邢窑     </a:t>
            </a:r>
            <a:r>
              <a:rPr lang="en-US" altLang="zh-CN" sz="3200" b="1" dirty="0">
                <a:latin typeface="宋体" panose="02010600030101010101" pitchFamily="2" charset="-122"/>
              </a:rPr>
              <a:t>C.</a:t>
            </a:r>
            <a:r>
              <a:rPr lang="zh-CN" altLang="en-US" sz="3200" b="1" dirty="0">
                <a:latin typeface="宋体" panose="02010600030101010101" pitchFamily="2" charset="-122"/>
              </a:rPr>
              <a:t>景德镇       </a:t>
            </a:r>
            <a:r>
              <a:rPr lang="en-US" altLang="zh-CN" sz="3200" b="1" dirty="0">
                <a:latin typeface="宋体" panose="02010600030101010101" pitchFamily="2" charset="-122"/>
              </a:rPr>
              <a:t>D.</a:t>
            </a:r>
            <a:r>
              <a:rPr lang="zh-CN" altLang="en-US" sz="3200" b="1" dirty="0">
                <a:latin typeface="宋体" panose="02010600030101010101" pitchFamily="2" charset="-122"/>
              </a:rPr>
              <a:t>越窑</a:t>
            </a:r>
            <a:endParaRPr lang="zh-CN" altLang="en-US" sz="3200" b="1" dirty="0"/>
          </a:p>
        </p:txBody>
      </p:sp>
      <p:sp>
        <p:nvSpPr>
          <p:cNvPr id="13" name="矩形 12"/>
          <p:cNvSpPr/>
          <p:nvPr/>
        </p:nvSpPr>
        <p:spPr>
          <a:xfrm>
            <a:off x="167086" y="-68002"/>
            <a:ext cx="2967480" cy="923330"/>
          </a:xfrm>
          <a:prstGeom prst="rect">
            <a:avLst/>
          </a:prstGeom>
          <a:noFill/>
        </p:spPr>
        <p:txBody>
          <a:bodyPr wrap="none" lIns="91440" tIns="45720" rIns="91440" bIns="45720">
            <a:spAutoFit/>
          </a:bodyPr>
          <a:lstStyle/>
          <a:p>
            <a:pPr algn="ctr"/>
            <a:r>
              <a:rPr lang="zh-CN" altLang="en-US" sz="5400" b="1" dirty="0" smtClean="0">
                <a:ln w="10541" cmpd="sng">
                  <a:solidFill>
                    <a:srgbClr val="7D7D7D">
                      <a:tint val="100000"/>
                      <a:shade val="100000"/>
                      <a:satMod val="110000"/>
                    </a:srgbClr>
                  </a:solidFill>
                  <a:prstDash val="solid"/>
                </a:ln>
              </a:rPr>
              <a:t>课堂检测</a:t>
            </a:r>
            <a:endParaRPr lang="zh-CN" altLang="en-US" sz="5400" b="1" cap="none" spc="0" dirty="0">
              <a:ln w="10541" cmpd="sng">
                <a:solidFill>
                  <a:srgbClr val="7D7D7D">
                    <a:tint val="100000"/>
                    <a:shade val="100000"/>
                    <a:satMod val="110000"/>
                  </a:srgbClr>
                </a:solidFill>
                <a:prstDash val="solid"/>
              </a:ln>
              <a:effectLst/>
            </a:endParaRPr>
          </a:p>
        </p:txBody>
      </p:sp>
      <p:sp>
        <p:nvSpPr>
          <p:cNvPr id="14" name="文本框 6"/>
          <p:cNvSpPr txBox="1">
            <a:spLocks noChangeArrowheads="1"/>
          </p:cNvSpPr>
          <p:nvPr/>
        </p:nvSpPr>
        <p:spPr bwMode="auto">
          <a:xfrm>
            <a:off x="9371041" y="1012825"/>
            <a:ext cx="4540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0" b="1" dirty="0">
                <a:solidFill>
                  <a:srgbClr val="FF0000"/>
                </a:solidFill>
              </a:rPr>
              <a:t>C</a:t>
            </a:r>
            <a:endParaRPr lang="en-US" altLang="zh-CN" sz="4000" b="1" dirty="0">
              <a:solidFill>
                <a:srgbClr val="FF0000"/>
              </a:solidFill>
            </a:endParaRPr>
          </a:p>
        </p:txBody>
      </p:sp>
      <p:sp>
        <p:nvSpPr>
          <p:cNvPr id="15" name="文本框 3"/>
          <p:cNvSpPr txBox="1">
            <a:spLocks noChangeArrowheads="1"/>
          </p:cNvSpPr>
          <p:nvPr/>
        </p:nvSpPr>
        <p:spPr bwMode="auto">
          <a:xfrm>
            <a:off x="320100" y="2160965"/>
            <a:ext cx="97736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rgbClr val="000000"/>
                </a:solidFill>
                <a:latin typeface="宋体" panose="02010600030101010101" pitchFamily="2" charset="-122"/>
              </a:rPr>
              <a:t>2.</a:t>
            </a:r>
            <a:r>
              <a:rPr lang="zh-CN" altLang="en-US" sz="3200" b="1" dirty="0">
                <a:solidFill>
                  <a:srgbClr val="000000"/>
                </a:solidFill>
                <a:latin typeface="宋体" panose="02010600030101010101" pitchFamily="2" charset="-122"/>
              </a:rPr>
              <a:t>宋代，在主要港口设立的市舶司的职能是（   ）</a:t>
            </a:r>
            <a:endParaRPr lang="zh-CN" altLang="en-US" sz="3200" b="1" dirty="0">
              <a:solidFill>
                <a:srgbClr val="000000"/>
              </a:solidFill>
              <a:latin typeface="宋体" panose="02010600030101010101" pitchFamily="2" charset="-122"/>
            </a:endParaRPr>
          </a:p>
          <a:p>
            <a:pPr eaLnBrk="1" hangingPunct="1"/>
            <a:r>
              <a:rPr lang="en-US" altLang="zh-CN" sz="3200" b="1" dirty="0">
                <a:solidFill>
                  <a:srgbClr val="000000"/>
                </a:solidFill>
                <a:latin typeface="宋体" panose="02010600030101010101" pitchFamily="2" charset="-122"/>
              </a:rPr>
              <a:t>A.</a:t>
            </a:r>
            <a:r>
              <a:rPr lang="zh-CN" altLang="en-US" sz="3200" b="1" dirty="0">
                <a:solidFill>
                  <a:srgbClr val="000000"/>
                </a:solidFill>
                <a:latin typeface="宋体" panose="02010600030101010101" pitchFamily="2" charset="-122"/>
              </a:rPr>
              <a:t>执行削藩政策     </a:t>
            </a:r>
            <a:r>
              <a:rPr lang="en-US" altLang="zh-CN" sz="3200" b="1" dirty="0">
                <a:solidFill>
                  <a:srgbClr val="000000"/>
                </a:solidFill>
                <a:latin typeface="宋体" panose="02010600030101010101" pitchFamily="2" charset="-122"/>
              </a:rPr>
              <a:t>B.</a:t>
            </a:r>
            <a:r>
              <a:rPr lang="zh-CN" altLang="en-US" sz="3200" b="1" dirty="0">
                <a:solidFill>
                  <a:srgbClr val="000000"/>
                </a:solidFill>
                <a:latin typeface="宋体" panose="02010600030101010101" pitchFamily="2" charset="-122"/>
              </a:rPr>
              <a:t>监察百官 </a:t>
            </a:r>
            <a:endParaRPr lang="zh-CN" altLang="en-US" sz="3200" b="1" dirty="0">
              <a:solidFill>
                <a:srgbClr val="000000"/>
              </a:solidFill>
              <a:latin typeface="宋体" panose="02010600030101010101" pitchFamily="2" charset="-122"/>
            </a:endParaRPr>
          </a:p>
          <a:p>
            <a:pPr eaLnBrk="1" hangingPunct="1"/>
            <a:r>
              <a:rPr lang="en-US" altLang="zh-CN" sz="3200" b="1" dirty="0">
                <a:solidFill>
                  <a:srgbClr val="000000"/>
                </a:solidFill>
                <a:latin typeface="宋体" panose="02010600030101010101" pitchFamily="2" charset="-122"/>
              </a:rPr>
              <a:t>C.</a:t>
            </a:r>
            <a:r>
              <a:rPr lang="zh-CN" altLang="en-US" sz="3200" b="1" dirty="0">
                <a:solidFill>
                  <a:srgbClr val="000000"/>
                </a:solidFill>
                <a:latin typeface="宋体" panose="02010600030101010101" pitchFamily="2" charset="-122"/>
              </a:rPr>
              <a:t>管理海外贸易     </a:t>
            </a:r>
            <a:r>
              <a:rPr lang="en-US" altLang="zh-CN" sz="3200" b="1" dirty="0">
                <a:solidFill>
                  <a:srgbClr val="000000"/>
                </a:solidFill>
                <a:latin typeface="宋体" panose="02010600030101010101" pitchFamily="2" charset="-122"/>
              </a:rPr>
              <a:t>D.</a:t>
            </a:r>
            <a:r>
              <a:rPr lang="zh-CN" altLang="en-US" sz="3200" b="1" dirty="0">
                <a:solidFill>
                  <a:srgbClr val="000000"/>
                </a:solidFill>
                <a:latin typeface="宋体" panose="02010600030101010101" pitchFamily="2" charset="-122"/>
              </a:rPr>
              <a:t>主持变法</a:t>
            </a:r>
            <a:endParaRPr lang="zh-CN" altLang="en-US" sz="3200" b="1" dirty="0"/>
          </a:p>
        </p:txBody>
      </p:sp>
      <p:sp>
        <p:nvSpPr>
          <p:cNvPr id="16" name="文本框 7"/>
          <p:cNvSpPr txBox="1">
            <a:spLocks noChangeArrowheads="1"/>
          </p:cNvSpPr>
          <p:nvPr/>
        </p:nvSpPr>
        <p:spPr bwMode="auto">
          <a:xfrm>
            <a:off x="8563791" y="2066290"/>
            <a:ext cx="731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0" b="1" dirty="0">
                <a:solidFill>
                  <a:srgbClr val="FF0000"/>
                </a:solidFill>
              </a:rPr>
              <a:t>C</a:t>
            </a:r>
            <a:endParaRPr lang="en-US" altLang="zh-CN" sz="4000" b="1" dirty="0">
              <a:solidFill>
                <a:srgbClr val="FF0000"/>
              </a:solidFill>
            </a:endParaRPr>
          </a:p>
        </p:txBody>
      </p:sp>
      <p:sp>
        <p:nvSpPr>
          <p:cNvPr id="17" name="文本框 4"/>
          <p:cNvSpPr txBox="1">
            <a:spLocks noChangeArrowheads="1"/>
          </p:cNvSpPr>
          <p:nvPr/>
        </p:nvSpPr>
        <p:spPr bwMode="auto">
          <a:xfrm>
            <a:off x="320100" y="3730625"/>
            <a:ext cx="99871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rgbClr val="000000"/>
                </a:solidFill>
                <a:latin typeface="宋体" panose="02010600030101010101" pitchFamily="2" charset="-122"/>
              </a:rPr>
              <a:t>3.</a:t>
            </a:r>
            <a:r>
              <a:rPr lang="zh-CN" altLang="en-US" sz="3200" b="1" dirty="0">
                <a:solidFill>
                  <a:srgbClr val="000000"/>
                </a:solidFill>
                <a:latin typeface="宋体" panose="02010600030101010101" pitchFamily="2" charset="-122"/>
              </a:rPr>
              <a:t>北宋初期纸币产生的最主要原因是（  ）</a:t>
            </a:r>
            <a:endParaRPr lang="zh-CN" altLang="en-US" sz="3200" b="1" dirty="0">
              <a:solidFill>
                <a:srgbClr val="000000"/>
              </a:solidFill>
              <a:latin typeface="宋体" panose="02010600030101010101" pitchFamily="2" charset="-122"/>
            </a:endParaRPr>
          </a:p>
          <a:p>
            <a:pPr eaLnBrk="1" hangingPunct="1"/>
            <a:r>
              <a:rPr lang="en-US" altLang="zh-CN" sz="3200" b="1" dirty="0">
                <a:solidFill>
                  <a:srgbClr val="000000"/>
                </a:solidFill>
                <a:latin typeface="宋体" panose="02010600030101010101" pitchFamily="2" charset="-122"/>
              </a:rPr>
              <a:t>A.</a:t>
            </a:r>
            <a:r>
              <a:rPr lang="zh-CN" altLang="en-US" sz="3200" b="1" dirty="0">
                <a:solidFill>
                  <a:srgbClr val="000000"/>
                </a:solidFill>
                <a:latin typeface="宋体" panose="02010600030101010101" pitchFamily="2" charset="-122"/>
              </a:rPr>
              <a:t>商业发展和城市繁荣    </a:t>
            </a:r>
            <a:r>
              <a:rPr lang="en-US" altLang="zh-CN" sz="3200" b="1" dirty="0">
                <a:solidFill>
                  <a:srgbClr val="000000"/>
                </a:solidFill>
                <a:latin typeface="宋体" panose="02010600030101010101" pitchFamily="2" charset="-122"/>
              </a:rPr>
              <a:t>B.</a:t>
            </a:r>
            <a:r>
              <a:rPr lang="zh-CN" altLang="en-US" sz="3200" b="1" dirty="0">
                <a:solidFill>
                  <a:srgbClr val="000000"/>
                </a:solidFill>
                <a:latin typeface="宋体" panose="02010600030101010101" pitchFamily="2" charset="-122"/>
              </a:rPr>
              <a:t>铜钱和铁钱携带不便</a:t>
            </a:r>
            <a:endParaRPr lang="zh-CN" altLang="en-US" sz="3200" b="1" dirty="0">
              <a:solidFill>
                <a:srgbClr val="000000"/>
              </a:solidFill>
              <a:latin typeface="宋体" panose="02010600030101010101" pitchFamily="2" charset="-122"/>
            </a:endParaRPr>
          </a:p>
          <a:p>
            <a:pPr eaLnBrk="1" hangingPunct="1"/>
            <a:r>
              <a:rPr lang="en-US" altLang="zh-CN" sz="3200" b="1" dirty="0">
                <a:solidFill>
                  <a:srgbClr val="000000"/>
                </a:solidFill>
                <a:latin typeface="宋体" panose="02010600030101010101" pitchFamily="2" charset="-122"/>
              </a:rPr>
              <a:t>C.</a:t>
            </a:r>
            <a:r>
              <a:rPr lang="zh-CN" altLang="en-US" sz="3200" b="1" dirty="0">
                <a:solidFill>
                  <a:srgbClr val="000000"/>
                </a:solidFill>
                <a:latin typeface="宋体" panose="02010600030101010101" pitchFamily="2" charset="-122"/>
              </a:rPr>
              <a:t>宋代造纸业相当发达      </a:t>
            </a:r>
            <a:r>
              <a:rPr lang="en-US" altLang="zh-CN" sz="3200" b="1" dirty="0">
                <a:solidFill>
                  <a:srgbClr val="000000"/>
                </a:solidFill>
                <a:latin typeface="宋体" panose="02010600030101010101" pitchFamily="2" charset="-122"/>
              </a:rPr>
              <a:t>D.</a:t>
            </a:r>
            <a:r>
              <a:rPr lang="zh-CN" altLang="en-US" sz="3200" b="1" dirty="0">
                <a:solidFill>
                  <a:srgbClr val="000000"/>
                </a:solidFill>
                <a:latin typeface="宋体" panose="02010600030101010101" pitchFamily="2" charset="-122"/>
              </a:rPr>
              <a:t>政府支持发展纸币业</a:t>
            </a:r>
            <a:endParaRPr lang="zh-CN" altLang="en-US" sz="3200" b="1" dirty="0"/>
          </a:p>
        </p:txBody>
      </p:sp>
      <p:sp>
        <p:nvSpPr>
          <p:cNvPr id="18" name="文本框 8"/>
          <p:cNvSpPr txBox="1">
            <a:spLocks noChangeArrowheads="1"/>
          </p:cNvSpPr>
          <p:nvPr/>
        </p:nvSpPr>
        <p:spPr bwMode="auto">
          <a:xfrm>
            <a:off x="7345213" y="3608388"/>
            <a:ext cx="552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rgbClr val="FF0000"/>
                </a:solidFill>
              </a:rPr>
              <a:t>A</a:t>
            </a:r>
            <a:endParaRPr lang="en-US" altLang="zh-CN" sz="4400" b="1" dirty="0">
              <a:solidFill>
                <a:srgbClr val="FF0000"/>
              </a:solidFill>
            </a:endParaRPr>
          </a:p>
        </p:txBody>
      </p:sp>
      <p:sp>
        <p:nvSpPr>
          <p:cNvPr id="19" name="文本框 4"/>
          <p:cNvSpPr txBox="1">
            <a:spLocks noChangeArrowheads="1"/>
          </p:cNvSpPr>
          <p:nvPr/>
        </p:nvSpPr>
        <p:spPr bwMode="auto">
          <a:xfrm>
            <a:off x="394872" y="5446616"/>
            <a:ext cx="99871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rgbClr val="000000"/>
                </a:solidFill>
                <a:latin typeface="宋体" panose="02010600030101010101" pitchFamily="2" charset="-122"/>
              </a:rPr>
              <a:t>4</a:t>
            </a:r>
            <a:r>
              <a:rPr lang="en-US" altLang="zh-CN" sz="3200" b="1" dirty="0" smtClean="0">
                <a:solidFill>
                  <a:srgbClr val="000000"/>
                </a:solidFill>
                <a:latin typeface="宋体" panose="02010600030101010101" pitchFamily="2" charset="-122"/>
              </a:rPr>
              <a:t>.</a:t>
            </a:r>
            <a:r>
              <a:rPr lang="zh-CN" altLang="en-US" sz="3200" b="1" dirty="0" smtClean="0">
                <a:solidFill>
                  <a:srgbClr val="000000"/>
                </a:solidFill>
                <a:latin typeface="宋体" panose="02010600030101010101" pitchFamily="2" charset="-122"/>
              </a:rPr>
              <a:t>宋朝的生产工具是</a:t>
            </a:r>
            <a:r>
              <a:rPr lang="zh-CN" altLang="en-US" sz="3200" b="1" dirty="0">
                <a:solidFill>
                  <a:srgbClr val="000000"/>
                </a:solidFill>
                <a:latin typeface="宋体" panose="02010600030101010101" pitchFamily="2" charset="-122"/>
              </a:rPr>
              <a:t>（  ）</a:t>
            </a:r>
            <a:endParaRPr lang="zh-CN" altLang="en-US" sz="3200" b="1" dirty="0">
              <a:solidFill>
                <a:srgbClr val="000000"/>
              </a:solidFill>
              <a:latin typeface="宋体" panose="02010600030101010101" pitchFamily="2" charset="-122"/>
            </a:endParaRPr>
          </a:p>
          <a:p>
            <a:pPr eaLnBrk="1" hangingPunct="1"/>
            <a:r>
              <a:rPr lang="en-US" altLang="zh-CN" sz="3200" b="1" dirty="0">
                <a:solidFill>
                  <a:srgbClr val="000000"/>
                </a:solidFill>
                <a:latin typeface="宋体" panose="02010600030101010101" pitchFamily="2" charset="-122"/>
              </a:rPr>
              <a:t>A</a:t>
            </a:r>
            <a:r>
              <a:rPr lang="en-US" altLang="zh-CN" sz="3200" b="1" dirty="0" smtClean="0">
                <a:solidFill>
                  <a:srgbClr val="000000"/>
                </a:solidFill>
                <a:latin typeface="宋体" panose="02010600030101010101" pitchFamily="2" charset="-122"/>
              </a:rPr>
              <a:t>.</a:t>
            </a:r>
            <a:r>
              <a:rPr lang="zh-CN" altLang="en-US" sz="3200" b="1" dirty="0" smtClean="0">
                <a:solidFill>
                  <a:srgbClr val="000000"/>
                </a:solidFill>
                <a:latin typeface="宋体" panose="02010600030101010101" pitchFamily="2" charset="-122"/>
              </a:rPr>
              <a:t>秧马     </a:t>
            </a:r>
            <a:r>
              <a:rPr lang="en-US" altLang="zh-CN" sz="3200" b="1" dirty="0" smtClean="0">
                <a:solidFill>
                  <a:srgbClr val="000000"/>
                </a:solidFill>
                <a:latin typeface="宋体" panose="02010600030101010101" pitchFamily="2" charset="-122"/>
              </a:rPr>
              <a:t>B.</a:t>
            </a:r>
            <a:r>
              <a:rPr lang="zh-CN" altLang="en-US" sz="3200" b="1" dirty="0" smtClean="0">
                <a:solidFill>
                  <a:srgbClr val="000000"/>
                </a:solidFill>
                <a:latin typeface="宋体" panose="02010600030101010101" pitchFamily="2" charset="-122"/>
              </a:rPr>
              <a:t>曲辕犁</a:t>
            </a:r>
            <a:r>
              <a:rPr lang="zh-CN" altLang="en-US" sz="3200" b="1" dirty="0">
                <a:solidFill>
                  <a:srgbClr val="000000"/>
                </a:solidFill>
                <a:latin typeface="宋体" panose="02010600030101010101" pitchFamily="2" charset="-122"/>
              </a:rPr>
              <a:t> </a:t>
            </a:r>
            <a:r>
              <a:rPr lang="zh-CN" altLang="en-US" sz="3200" b="1" dirty="0" smtClean="0">
                <a:solidFill>
                  <a:srgbClr val="000000"/>
                </a:solidFill>
                <a:latin typeface="宋体" panose="02010600030101010101" pitchFamily="2" charset="-122"/>
              </a:rPr>
              <a:t>    </a:t>
            </a:r>
            <a:r>
              <a:rPr lang="en-US" altLang="zh-CN" sz="3200" b="1" dirty="0" smtClean="0">
                <a:solidFill>
                  <a:srgbClr val="000000"/>
                </a:solidFill>
                <a:latin typeface="宋体" panose="02010600030101010101" pitchFamily="2" charset="-122"/>
              </a:rPr>
              <a:t>C.</a:t>
            </a:r>
            <a:r>
              <a:rPr lang="zh-CN" altLang="en-US" sz="3200" b="1" dirty="0" smtClean="0">
                <a:solidFill>
                  <a:srgbClr val="000000"/>
                </a:solidFill>
                <a:latin typeface="宋体" panose="02010600030101010101" pitchFamily="2" charset="-122"/>
              </a:rPr>
              <a:t>筒车      </a:t>
            </a:r>
            <a:r>
              <a:rPr lang="en-US" altLang="zh-CN" sz="3200" b="1" dirty="0">
                <a:solidFill>
                  <a:srgbClr val="000000"/>
                </a:solidFill>
                <a:latin typeface="宋体" panose="02010600030101010101" pitchFamily="2" charset="-122"/>
              </a:rPr>
              <a:t>D</a:t>
            </a:r>
            <a:r>
              <a:rPr lang="en-US" altLang="zh-CN" sz="3200" b="1" dirty="0" smtClean="0">
                <a:solidFill>
                  <a:srgbClr val="000000"/>
                </a:solidFill>
                <a:latin typeface="宋体" panose="02010600030101010101" pitchFamily="2" charset="-122"/>
              </a:rPr>
              <a:t>.</a:t>
            </a:r>
            <a:r>
              <a:rPr lang="zh-CN" altLang="en-US" sz="3200" b="1" dirty="0" smtClean="0">
                <a:solidFill>
                  <a:srgbClr val="000000"/>
                </a:solidFill>
                <a:latin typeface="宋体" panose="02010600030101010101" pitchFamily="2" charset="-122"/>
              </a:rPr>
              <a:t>指南针</a:t>
            </a:r>
            <a:endParaRPr lang="zh-CN" altLang="en-US" sz="3200" b="1" dirty="0"/>
          </a:p>
        </p:txBody>
      </p:sp>
      <p:sp>
        <p:nvSpPr>
          <p:cNvPr id="20" name="文本框 8"/>
          <p:cNvSpPr txBox="1">
            <a:spLocks noChangeArrowheads="1"/>
          </p:cNvSpPr>
          <p:nvPr/>
        </p:nvSpPr>
        <p:spPr bwMode="auto">
          <a:xfrm>
            <a:off x="4536901" y="5445632"/>
            <a:ext cx="552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rgbClr val="FF0000"/>
                </a:solidFill>
              </a:rPr>
              <a:t>A</a:t>
            </a:r>
            <a:endParaRPr lang="en-US" altLang="zh-CN" sz="44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70" decel="100000"/>
                                        <p:tgtEl>
                                          <p:spTgt spid="16"/>
                                        </p:tgtEl>
                                      </p:cBhvr>
                                    </p:animEffect>
                                    <p:animScale>
                                      <p:cBhvr>
                                        <p:cTn id="19" dur="770" decel="100000"/>
                                        <p:tgtEl>
                                          <p:spTgt spid="16"/>
                                        </p:tgtEl>
                                      </p:cBhvr>
                                      <p:from x="10000" y="10000"/>
                                      <p:to x="200000" y="450000"/>
                                    </p:animScale>
                                    <p:animScale>
                                      <p:cBhvr>
                                        <p:cTn id="20" dur="1230" accel="100000" fill="hold">
                                          <p:stCondLst>
                                            <p:cond delay="770"/>
                                          </p:stCondLst>
                                        </p:cTn>
                                        <p:tgtEl>
                                          <p:spTgt spid="16"/>
                                        </p:tgtEl>
                                      </p:cBhvr>
                                      <p:from x="200000" y="450000"/>
                                      <p:to x="100000" y="100000"/>
                                    </p:animScale>
                                    <p:set>
                                      <p:cBhvr>
                                        <p:cTn id="21" dur="770" fill="hold"/>
                                        <p:tgtEl>
                                          <p:spTgt spid="16"/>
                                        </p:tgtEl>
                                        <p:attrNameLst>
                                          <p:attrName>ppt_x</p:attrName>
                                        </p:attrNameLst>
                                      </p:cBhvr>
                                      <p:to>
                                        <p:strVal val="(0.5)"/>
                                      </p:to>
                                    </p:set>
                                    <p:anim from="(0.5)" to="(#ppt_x)" calcmode="lin" valueType="num">
                                      <p:cBhvr>
                                        <p:cTn id="22" dur="1230" accel="100000" fill="hold">
                                          <p:stCondLst>
                                            <p:cond delay="770"/>
                                          </p:stCondLst>
                                        </p:cTn>
                                        <p:tgtEl>
                                          <p:spTgt spid="16"/>
                                        </p:tgtEl>
                                        <p:attrNameLst>
                                          <p:attrName>ppt_x</p:attrName>
                                        </p:attrNameLst>
                                      </p:cBhvr>
                                    </p:anim>
                                    <p:set>
                                      <p:cBhvr>
                                        <p:cTn id="23" dur="770" fill="hold"/>
                                        <p:tgtEl>
                                          <p:spTgt spid="16"/>
                                        </p:tgtEl>
                                        <p:attrNameLst>
                                          <p:attrName>ppt_y</p:attrName>
                                        </p:attrNameLst>
                                      </p:cBhvr>
                                      <p:to>
                                        <p:strVal val="(#ppt_y+0.4)"/>
                                      </p:to>
                                    </p:set>
                                    <p:anim from="(#ppt_y+0.4)" to="(#ppt_y)" calcmode="lin" valueType="num">
                                      <p:cBhvr>
                                        <p:cTn id="24" dur="1230" accel="100000" fill="hold">
                                          <p:stCondLst>
                                            <p:cond delay="770"/>
                                          </p:stCondLst>
                                        </p:cTn>
                                        <p:tgtEl>
                                          <p:spTgt spid="1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12" name="文本框 99"/>
          <p:cNvSpPr txBox="1">
            <a:spLocks noChangeArrowheads="1"/>
          </p:cNvSpPr>
          <p:nvPr/>
        </p:nvSpPr>
        <p:spPr bwMode="auto">
          <a:xfrm>
            <a:off x="49233" y="2834"/>
            <a:ext cx="11496634"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chemeClr val="bg1"/>
                </a:solidFill>
                <a:latin typeface="宋体" panose="02010600030101010101" pitchFamily="2" charset="-122"/>
              </a:rPr>
              <a:t>4</a:t>
            </a:r>
            <a:r>
              <a:rPr lang="en-US" altLang="zh-CN" sz="3200" b="1" smtClean="0">
                <a:solidFill>
                  <a:schemeClr val="bg1"/>
                </a:solidFill>
                <a:latin typeface="宋体" panose="02010600030101010101" pitchFamily="2" charset="-122"/>
              </a:rPr>
              <a:t>.</a:t>
            </a:r>
            <a:r>
              <a:rPr lang="zh-CN" altLang="en-US" sz="3200" b="1" dirty="0">
                <a:solidFill>
                  <a:schemeClr val="bg1"/>
                </a:solidFill>
                <a:latin typeface="宋体" panose="02010600030101010101" pitchFamily="2" charset="-122"/>
              </a:rPr>
              <a:t>江南经济的发展是中国历史长河中一抹亮丽的</a:t>
            </a:r>
            <a:r>
              <a:rPr lang="zh-CN" altLang="en-US" sz="3200" b="1" dirty="0" smtClean="0">
                <a:solidFill>
                  <a:schemeClr val="bg1"/>
                </a:solidFill>
                <a:latin typeface="宋体" panose="02010600030101010101" pitchFamily="2" charset="-122"/>
              </a:rPr>
              <a:t>风景</a:t>
            </a:r>
            <a:endParaRPr lang="en-US" altLang="zh-CN" sz="3200" b="1" dirty="0" smtClean="0">
              <a:solidFill>
                <a:schemeClr val="bg1"/>
              </a:solidFill>
              <a:latin typeface="宋体" panose="02010600030101010101" pitchFamily="2" charset="-122"/>
            </a:endParaRPr>
          </a:p>
          <a:p>
            <a:pPr eaLnBrk="1" hangingPunct="1"/>
            <a:endParaRPr lang="zh-CN" altLang="en-US" sz="3200" b="1" dirty="0">
              <a:solidFill>
                <a:schemeClr val="bg1"/>
              </a:solidFill>
              <a:latin typeface="宋体" panose="02010600030101010101" pitchFamily="2" charset="-122"/>
            </a:endParaRPr>
          </a:p>
          <a:p>
            <a:pPr eaLnBrk="1" hangingPunct="1"/>
            <a:r>
              <a:rPr lang="zh-CN" altLang="en-US" sz="2800" b="1" dirty="0">
                <a:solidFill>
                  <a:srgbClr val="000000"/>
                </a:solidFill>
                <a:latin typeface="宋体" panose="02010600030101010101" pitchFamily="2" charset="-122"/>
              </a:rPr>
              <a:t>材料一：两宋时期，在气候温和、资源丰富的南方，形成了闻名天下的“粮仓”，培育出新的手工行业，出现了世界最早的纸币。这些事实表明，中国最早的古代经济出现了影响深远的变化。</a:t>
            </a:r>
            <a:endParaRPr lang="zh-CN" altLang="en-US" sz="2800" b="1" dirty="0">
              <a:solidFill>
                <a:srgbClr val="000000"/>
              </a:solidFill>
              <a:latin typeface="宋体" panose="02010600030101010101" pitchFamily="2" charset="-122"/>
            </a:endParaRPr>
          </a:p>
          <a:p>
            <a:pPr eaLnBrk="1" hangingPunct="1"/>
            <a:endParaRPr lang="zh-CN" altLang="en-US" sz="2800" b="1" dirty="0">
              <a:solidFill>
                <a:srgbClr val="000000"/>
              </a:solidFill>
              <a:latin typeface="宋体" panose="02010600030101010101" pitchFamily="2" charset="-122"/>
            </a:endParaRPr>
          </a:p>
          <a:p>
            <a:pPr eaLnBrk="1" hangingPunct="1"/>
            <a:r>
              <a:rPr lang="zh-CN" altLang="en-US" sz="2800" b="1" dirty="0">
                <a:solidFill>
                  <a:srgbClr val="000000"/>
                </a:solidFill>
                <a:latin typeface="宋体" panose="02010600030101010101" pitchFamily="2" charset="-122"/>
              </a:rPr>
              <a:t>材料二：两宋时期，主产于南方的水稻已是全国产量最多的粮食作物，盛产水稻的苏州、湖州成为天下闻名的“粮仓”。南方商业发展的水平，从总体上看超过了北方。与此同时，南方赋税收入增加，成为国家财政的主要支柱。</a:t>
            </a:r>
            <a:endParaRPr lang="zh-CN" altLang="en-US" sz="2800" b="1" dirty="0">
              <a:solidFill>
                <a:srgbClr val="000000"/>
              </a:solidFill>
              <a:latin typeface="宋体" panose="02010600030101010101" pitchFamily="2" charset="-122"/>
            </a:endParaRPr>
          </a:p>
          <a:p>
            <a:pPr eaLnBrk="1" hangingPunct="1"/>
            <a:endParaRPr lang="zh-CN" altLang="en-US" sz="2800" b="1" dirty="0">
              <a:solidFill>
                <a:srgbClr val="000000"/>
              </a:solidFill>
              <a:latin typeface="宋体" panose="02010600030101010101" pitchFamily="2" charset="-122"/>
            </a:endParaRPr>
          </a:p>
          <a:p>
            <a:pPr eaLnBrk="1" hangingPunct="1"/>
            <a:r>
              <a:rPr lang="zh-CN" altLang="en-US" sz="2800" b="1" dirty="0">
                <a:solidFill>
                  <a:srgbClr val="000000"/>
                </a:solidFill>
                <a:latin typeface="宋体" panose="02010600030101010101" pitchFamily="2" charset="-122"/>
              </a:rPr>
              <a:t>请回答：</a:t>
            </a:r>
            <a:endParaRPr lang="zh-CN" altLang="en-US" sz="2800" b="1" dirty="0">
              <a:solidFill>
                <a:srgbClr val="000000"/>
              </a:solidFill>
              <a:latin typeface="宋体" panose="02010600030101010101" pitchFamily="2" charset="-122"/>
            </a:endParaRPr>
          </a:p>
          <a:p>
            <a:pPr eaLnBrk="1" hangingPunct="1"/>
            <a:r>
              <a:rPr lang="zh-CN" altLang="en-US" sz="2800" b="1" dirty="0">
                <a:solidFill>
                  <a:srgbClr val="000000"/>
                </a:solidFill>
                <a:latin typeface="宋体" panose="02010600030101010101" pitchFamily="2" charset="-122"/>
              </a:rPr>
              <a:t>（</a:t>
            </a:r>
            <a:r>
              <a:rPr lang="en-US" altLang="zh-CN" sz="2800" b="1" dirty="0">
                <a:solidFill>
                  <a:srgbClr val="000000"/>
                </a:solidFill>
                <a:latin typeface="宋体" panose="02010600030101010101" pitchFamily="2" charset="-122"/>
              </a:rPr>
              <a:t>1</a:t>
            </a:r>
            <a:r>
              <a:rPr lang="zh-CN" altLang="en-US" sz="2800" b="1" dirty="0">
                <a:solidFill>
                  <a:srgbClr val="000000"/>
                </a:solidFill>
                <a:latin typeface="宋体" panose="02010600030101010101" pitchFamily="2" charset="-122"/>
              </a:rPr>
              <a:t>）材料一所指的“世界最早的纸币”是什么？它出现在何时何地？</a:t>
            </a:r>
            <a:endParaRPr lang="zh-CN" altLang="en-US" sz="2800" b="1" dirty="0">
              <a:solidFill>
                <a:srgbClr val="000000"/>
              </a:solidFill>
              <a:latin typeface="宋体" panose="02010600030101010101" pitchFamily="2" charset="-122"/>
            </a:endParaRPr>
          </a:p>
          <a:p>
            <a:pPr eaLnBrk="1" hangingPunct="1"/>
            <a:endParaRPr lang="zh-CN" altLang="en-US" sz="2800" b="1" dirty="0">
              <a:solidFill>
                <a:srgbClr val="000000"/>
              </a:solidFill>
              <a:latin typeface="宋体" panose="02010600030101010101" pitchFamily="2" charset="-122"/>
            </a:endParaRPr>
          </a:p>
          <a:p>
            <a:pPr eaLnBrk="1" hangingPunct="1"/>
            <a:r>
              <a:rPr lang="zh-CN" altLang="en-US" sz="2800" b="1" dirty="0">
                <a:solidFill>
                  <a:srgbClr val="000000"/>
                </a:solidFill>
                <a:latin typeface="宋体" panose="02010600030101010101" pitchFamily="2" charset="-122"/>
              </a:rPr>
              <a:t>（</a:t>
            </a:r>
            <a:r>
              <a:rPr lang="en-US" altLang="zh-CN" sz="2800" b="1" dirty="0">
                <a:solidFill>
                  <a:srgbClr val="000000"/>
                </a:solidFill>
                <a:latin typeface="宋体" panose="02010600030101010101" pitchFamily="2" charset="-122"/>
              </a:rPr>
              <a:t>2</a:t>
            </a:r>
            <a:r>
              <a:rPr lang="zh-CN" altLang="en-US" sz="2800" b="1" dirty="0">
                <a:solidFill>
                  <a:srgbClr val="000000"/>
                </a:solidFill>
                <a:latin typeface="宋体" panose="02010600030101010101" pitchFamily="2" charset="-122"/>
              </a:rPr>
              <a:t>）材料一和材料二共同说明了中国古代经济已发生了什么影响深远的变化</a:t>
            </a:r>
            <a:r>
              <a:rPr lang="en-US" altLang="zh-CN" sz="2800" b="1" dirty="0">
                <a:solidFill>
                  <a:srgbClr val="000000"/>
                </a:solidFill>
                <a:latin typeface="宋体" panose="02010600030101010101" pitchFamily="2" charset="-122"/>
              </a:rPr>
              <a:t>?</a:t>
            </a:r>
            <a:r>
              <a:rPr lang="zh-CN" altLang="en-US" sz="2800" b="1" dirty="0">
                <a:solidFill>
                  <a:srgbClr val="000000"/>
                </a:solidFill>
                <a:latin typeface="宋体" panose="02010600030101010101" pitchFamily="2" charset="-122"/>
              </a:rPr>
              <a:t>这种变化最终完成于什么时候？</a:t>
            </a:r>
            <a:endParaRPr lang="zh-CN" altLang="en-US" sz="2800" b="1" dirty="0">
              <a:solidFill>
                <a:srgbClr val="000000"/>
              </a:solidFill>
              <a:latin typeface="宋体" panose="02010600030101010101" pitchFamily="2" charset="-122"/>
            </a:endParaRPr>
          </a:p>
          <a:p>
            <a:pPr eaLnBrk="1" hangingPunct="1"/>
            <a:endParaRPr lang="zh-CN" altLang="en-US" sz="2400" b="1" dirty="0"/>
          </a:p>
        </p:txBody>
      </p:sp>
      <p:sp>
        <p:nvSpPr>
          <p:cNvPr id="13" name="圆角矩形标注 12"/>
          <p:cNvSpPr/>
          <p:nvPr/>
        </p:nvSpPr>
        <p:spPr>
          <a:xfrm>
            <a:off x="3145350" y="4680570"/>
            <a:ext cx="2232025" cy="515937"/>
          </a:xfrm>
          <a:prstGeom prst="wedgeRoundRectCallout">
            <a:avLst>
              <a:gd name="adj1" fmla="val -42633"/>
              <a:gd name="adj2" fmla="val 96855"/>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ltLang="zh-CN" sz="3200" b="1"/>
              <a:t>“</a:t>
            </a:r>
            <a:r>
              <a:rPr lang="zh-CN" altLang="en-US" sz="3200" b="1"/>
              <a:t>交子</a:t>
            </a:r>
            <a:r>
              <a:rPr lang="en-US" altLang="zh-CN" sz="3200" b="1"/>
              <a:t>“</a:t>
            </a:r>
            <a:endParaRPr lang="en-US" altLang="zh-CN" sz="3200" b="1"/>
          </a:p>
        </p:txBody>
      </p:sp>
      <p:sp>
        <p:nvSpPr>
          <p:cNvPr id="14" name="圆角矩形标注 13"/>
          <p:cNvSpPr/>
          <p:nvPr/>
        </p:nvSpPr>
        <p:spPr>
          <a:xfrm>
            <a:off x="7946394" y="4536554"/>
            <a:ext cx="2819400" cy="547687"/>
          </a:xfrm>
          <a:prstGeom prst="wedgeRoundRectCallout">
            <a:avLst>
              <a:gd name="adj1" fmla="val 3536"/>
              <a:gd name="adj2" fmla="val 110486"/>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3200" b="1" dirty="0"/>
              <a:t>北宋，四川</a:t>
            </a:r>
            <a:endParaRPr lang="zh-CN" altLang="en-US" sz="3200" b="1" dirty="0"/>
          </a:p>
        </p:txBody>
      </p:sp>
      <p:sp>
        <p:nvSpPr>
          <p:cNvPr id="15" name="矩形标注 14"/>
          <p:cNvSpPr/>
          <p:nvPr/>
        </p:nvSpPr>
        <p:spPr>
          <a:xfrm>
            <a:off x="3262271" y="5364956"/>
            <a:ext cx="2473325" cy="792163"/>
          </a:xfrm>
          <a:prstGeom prst="wedgeRectCallout">
            <a:avLst>
              <a:gd name="adj1" fmla="val 75147"/>
              <a:gd name="adj2" fmla="val 52726"/>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2800" b="1"/>
              <a:t>经济重心南移</a:t>
            </a:r>
            <a:endParaRPr lang="zh-CN" altLang="en-US" sz="2800" b="1"/>
          </a:p>
        </p:txBody>
      </p:sp>
      <p:sp>
        <p:nvSpPr>
          <p:cNvPr id="16" name="矩形标注 15"/>
          <p:cNvSpPr/>
          <p:nvPr/>
        </p:nvSpPr>
        <p:spPr>
          <a:xfrm>
            <a:off x="7273948" y="6659458"/>
            <a:ext cx="1655762" cy="396875"/>
          </a:xfrm>
          <a:prstGeom prst="wedgeRectCallout">
            <a:avLst>
              <a:gd name="adj1" fmla="val -121817"/>
              <a:gd name="adj2" fmla="val 9455"/>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3200" b="1" dirty="0"/>
              <a:t>南宋</a:t>
            </a:r>
            <a:endParaRPr lang="zh-CN" altLang="en-US" sz="3200" b="1" dirty="0"/>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274597"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1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19" name="Text Box 11"/>
          <p:cNvSpPr txBox="1">
            <a:spLocks noChangeArrowheads="1"/>
          </p:cNvSpPr>
          <p:nvPr/>
        </p:nvSpPr>
        <p:spPr bwMode="auto">
          <a:xfrm>
            <a:off x="468313" y="3206551"/>
            <a:ext cx="4860676" cy="3416320"/>
          </a:xfrm>
          <a:prstGeom prst="rect">
            <a:avLst/>
          </a:prstGeom>
          <a:noFill/>
          <a:ln w="9525" algn="ctr">
            <a:noFill/>
            <a:miter lim="800000"/>
          </a:ln>
          <a:effectLst/>
        </p:spPr>
        <p:txBody>
          <a:bodyPr wrap="square">
            <a:spAutoFit/>
          </a:bodyPr>
          <a:lstStyle/>
          <a:p>
            <a:r>
              <a:rPr lang="zh-CN" altLang="en-US" sz="3600" b="1" dirty="0" smtClean="0">
                <a:latin typeface="华文新魏" pitchFamily="2" charset="-122"/>
                <a:ea typeface="华文新魏" pitchFamily="2" charset="-122"/>
              </a:rPr>
              <a:t>李复国感觉在军中想干一番事业很难实现，便卸甲归田,想购置田地，隐居乡间，过田园生活。</a:t>
            </a:r>
            <a:endParaRPr lang="zh-CN" altLang="en-US" sz="3600" b="1" dirty="0" smtClean="0">
              <a:latin typeface="华文新魏" pitchFamily="2" charset="-122"/>
              <a:ea typeface="华文新魏" pitchFamily="2" charset="-122"/>
            </a:endParaRPr>
          </a:p>
          <a:p>
            <a:pPr>
              <a:buFontTx/>
              <a:buNone/>
            </a:pPr>
            <a:r>
              <a:rPr lang="zh-CN" altLang="en-US" sz="3600" b="1" dirty="0" smtClean="0">
                <a:solidFill>
                  <a:schemeClr val="tx2"/>
                </a:solidFill>
                <a:latin typeface="华文新魏" pitchFamily="2" charset="-122"/>
                <a:ea typeface="华文新魏" pitchFamily="2" charset="-122"/>
                <a:sym typeface="宋体" panose="02010600030101010101" pitchFamily="2" charset="-122"/>
              </a:rPr>
              <a:t>你觉得</a:t>
            </a:r>
            <a:r>
              <a:rPr lang="zh-CN" altLang="en-US" sz="3600" b="1" dirty="0" smtClean="0">
                <a:solidFill>
                  <a:schemeClr val="tx2"/>
                </a:solidFill>
                <a:latin typeface="华文新魏" pitchFamily="2" charset="-122"/>
                <a:ea typeface="华文新魏" pitchFamily="2" charset="-122"/>
              </a:rPr>
              <a:t>他应该选择去南方还是北方</a:t>
            </a:r>
            <a:r>
              <a:rPr lang="zh-CN" altLang="en-US" sz="3600" b="1" dirty="0" smtClean="0">
                <a:solidFill>
                  <a:schemeClr val="tx2"/>
                </a:solidFill>
                <a:latin typeface="华文新魏" pitchFamily="2" charset="-122"/>
                <a:ea typeface="华文新魏" pitchFamily="2" charset="-122"/>
              </a:rPr>
              <a:t>？</a:t>
            </a:r>
            <a:endParaRPr lang="zh-CN" altLang="en-US" sz="3600" b="1" dirty="0" smtClean="0">
              <a:solidFill>
                <a:schemeClr val="tx2"/>
              </a:solidFill>
              <a:latin typeface="华文新魏" pitchFamily="2" charset="-122"/>
              <a:ea typeface="华文新魏" pitchFamily="2" charset="-122"/>
            </a:endParaRPr>
          </a:p>
        </p:txBody>
      </p:sp>
      <p:sp>
        <p:nvSpPr>
          <p:cNvPr id="20" name="Line 18"/>
          <p:cNvSpPr>
            <a:spLocks noChangeShapeType="1"/>
          </p:cNvSpPr>
          <p:nvPr/>
        </p:nvSpPr>
        <p:spPr bwMode="auto">
          <a:xfrm>
            <a:off x="441325" y="3292459"/>
            <a:ext cx="0" cy="3233738"/>
          </a:xfrm>
          <a:prstGeom prst="line">
            <a:avLst/>
          </a:prstGeom>
          <a:noFill/>
          <a:ln w="9525">
            <a:solidFill>
              <a:srgbClr val="6A3630"/>
            </a:solidFill>
            <a:round/>
          </a:ln>
        </p:spPr>
        <p:txBody>
          <a:bodyPr/>
          <a:lstStyle/>
          <a:p>
            <a:endParaRPr lang="zh-CN" altLang="en-US"/>
          </a:p>
        </p:txBody>
      </p:sp>
      <p:sp>
        <p:nvSpPr>
          <p:cNvPr id="21" name="Rectangle 19"/>
          <p:cNvSpPr>
            <a:spLocks noChangeArrowheads="1"/>
          </p:cNvSpPr>
          <p:nvPr/>
        </p:nvSpPr>
        <p:spPr bwMode="auto">
          <a:xfrm>
            <a:off x="179388" y="3278172"/>
            <a:ext cx="263525" cy="263525"/>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2"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3" name="Rectangle 15"/>
          <p:cNvSpPr>
            <a:spLocks noChangeArrowheads="1"/>
          </p:cNvSpPr>
          <p:nvPr/>
        </p:nvSpPr>
        <p:spPr bwMode="auto">
          <a:xfrm>
            <a:off x="1403319"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4" name="Rectangle 16"/>
          <p:cNvSpPr>
            <a:spLocks noChangeArrowheads="1"/>
          </p:cNvSpPr>
          <p:nvPr/>
        </p:nvSpPr>
        <p:spPr bwMode="auto">
          <a:xfrm>
            <a:off x="26031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农业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5"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6"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7"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28" name="图片 3" descr="345"/>
          <p:cNvPicPr>
            <a:picLocks noChangeAspect="1" noChangeArrowheads="1"/>
          </p:cNvPicPr>
          <p:nvPr/>
        </p:nvPicPr>
        <p:blipFill>
          <a:blip r:embed="rId2" cstate="print"/>
          <a:srcRect/>
          <a:stretch>
            <a:fillRect/>
          </a:stretch>
        </p:blipFill>
        <p:spPr bwMode="auto">
          <a:xfrm>
            <a:off x="2189137" y="1957376"/>
            <a:ext cx="642942" cy="944648"/>
          </a:xfrm>
          <a:prstGeom prst="rect">
            <a:avLst/>
          </a:prstGeom>
          <a:noFill/>
          <a:ln w="9525">
            <a:noFill/>
            <a:miter lim="800000"/>
            <a:headEnd/>
            <a:tailEnd/>
          </a:ln>
        </p:spPr>
      </p:pic>
      <p:pic>
        <p:nvPicPr>
          <p:cNvPr id="29" name="Picture 7" descr="C:\Users\Administrator\Desktop\u=3571102327,4031619408&amp;fm=214&amp;gp=0.jpg"/>
          <p:cNvPicPr>
            <a:picLocks noChangeAspect="1" noChangeArrowheads="1"/>
          </p:cNvPicPr>
          <p:nvPr/>
        </p:nvPicPr>
        <p:blipFill>
          <a:blip r:embed="rId3"/>
          <a:srcRect/>
          <a:stretch>
            <a:fillRect/>
          </a:stretch>
        </p:blipFill>
        <p:spPr bwMode="auto">
          <a:xfrm>
            <a:off x="5975351" y="977670"/>
            <a:ext cx="3975087" cy="2908532"/>
          </a:xfrm>
          <a:prstGeom prst="rect">
            <a:avLst/>
          </a:prstGeom>
          <a:noFill/>
          <a:ln w="9525">
            <a:noFill/>
            <a:miter lim="800000"/>
            <a:headEnd/>
            <a:tailEnd/>
          </a:ln>
        </p:spPr>
      </p:pic>
      <p:sp>
        <p:nvSpPr>
          <p:cNvPr id="30" name="任意多边形 29"/>
          <p:cNvSpPr/>
          <p:nvPr/>
        </p:nvSpPr>
        <p:spPr bwMode="auto">
          <a:xfrm>
            <a:off x="7904178" y="2692183"/>
            <a:ext cx="928694" cy="142876"/>
          </a:xfrm>
          <a:custGeom>
            <a:avLst/>
            <a:gdLst>
              <a:gd name="T0" fmla="*/ 0 w 1851730"/>
              <a:gd name="T1" fmla="*/ 60070 h 339213"/>
              <a:gd name="T2" fmla="*/ 278944 w 1851730"/>
              <a:gd name="T3" fmla="*/ 75088 h 339213"/>
              <a:gd name="T4" fmla="*/ 425754 w 1851730"/>
              <a:gd name="T5" fmla="*/ 120142 h 339213"/>
              <a:gd name="T6" fmla="*/ 557885 w 1851730"/>
              <a:gd name="T7" fmla="*/ 165195 h 339213"/>
              <a:gd name="T8" fmla="*/ 645971 w 1851730"/>
              <a:gd name="T9" fmla="*/ 195230 h 339213"/>
              <a:gd name="T10" fmla="*/ 748740 w 1851730"/>
              <a:gd name="T11" fmla="*/ 210248 h 339213"/>
              <a:gd name="T12" fmla="*/ 792783 w 1851730"/>
              <a:gd name="T13" fmla="*/ 225264 h 339213"/>
              <a:gd name="T14" fmla="*/ 910231 w 1851730"/>
              <a:gd name="T15" fmla="*/ 255302 h 339213"/>
              <a:gd name="T16" fmla="*/ 998318 w 1851730"/>
              <a:gd name="T17" fmla="*/ 300356 h 339213"/>
              <a:gd name="T18" fmla="*/ 1057045 w 1851730"/>
              <a:gd name="T19" fmla="*/ 315372 h 339213"/>
              <a:gd name="T20" fmla="*/ 1145133 w 1851730"/>
              <a:gd name="T21" fmla="*/ 345409 h 339213"/>
              <a:gd name="T22" fmla="*/ 1497479 w 1851730"/>
              <a:gd name="T23" fmla="*/ 330389 h 339213"/>
              <a:gd name="T24" fmla="*/ 1585565 w 1851730"/>
              <a:gd name="T25" fmla="*/ 300356 h 339213"/>
              <a:gd name="T26" fmla="*/ 1673651 w 1851730"/>
              <a:gd name="T27" fmla="*/ 240283 h 339213"/>
              <a:gd name="T28" fmla="*/ 1732375 w 1851730"/>
              <a:gd name="T29" fmla="*/ 150178 h 339213"/>
              <a:gd name="T30" fmla="*/ 1791101 w 1851730"/>
              <a:gd name="T31" fmla="*/ 60070 h 339213"/>
              <a:gd name="T32" fmla="*/ 1835144 w 1851730"/>
              <a:gd name="T33" fmla="*/ 0 h 3392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1730"/>
              <a:gd name="T52" fmla="*/ 0 h 339213"/>
              <a:gd name="T53" fmla="*/ 1851730 w 1851730"/>
              <a:gd name="T54" fmla="*/ 339213 h 3392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1730" h="339213">
                <a:moveTo>
                  <a:pt x="0" y="58993"/>
                </a:moveTo>
                <a:cubicBezTo>
                  <a:pt x="93407" y="63909"/>
                  <a:pt x="187036" y="65639"/>
                  <a:pt x="280220" y="73742"/>
                </a:cubicBezTo>
                <a:cubicBezTo>
                  <a:pt x="310378" y="76364"/>
                  <a:pt x="410486" y="112248"/>
                  <a:pt x="427704" y="117987"/>
                </a:cubicBezTo>
                <a:lnTo>
                  <a:pt x="560439" y="162232"/>
                </a:lnTo>
                <a:lnTo>
                  <a:pt x="648929" y="191729"/>
                </a:lnTo>
                <a:lnTo>
                  <a:pt x="752168" y="206477"/>
                </a:lnTo>
                <a:cubicBezTo>
                  <a:pt x="766916" y="211393"/>
                  <a:pt x="781331" y="217455"/>
                  <a:pt x="796413" y="221226"/>
                </a:cubicBezTo>
                <a:cubicBezTo>
                  <a:pt x="830080" y="229643"/>
                  <a:pt x="880682" y="233864"/>
                  <a:pt x="914400" y="250723"/>
                </a:cubicBezTo>
                <a:cubicBezTo>
                  <a:pt x="1000578" y="293812"/>
                  <a:pt x="916396" y="270255"/>
                  <a:pt x="1002891" y="294968"/>
                </a:cubicBezTo>
                <a:cubicBezTo>
                  <a:pt x="1022381" y="300536"/>
                  <a:pt x="1042469" y="303892"/>
                  <a:pt x="1061884" y="309716"/>
                </a:cubicBezTo>
                <a:cubicBezTo>
                  <a:pt x="1091665" y="318650"/>
                  <a:pt x="1150375" y="339213"/>
                  <a:pt x="1150375" y="339213"/>
                </a:cubicBezTo>
                <a:cubicBezTo>
                  <a:pt x="1268362" y="334297"/>
                  <a:pt x="1386833" y="336214"/>
                  <a:pt x="1504336" y="324464"/>
                </a:cubicBezTo>
                <a:cubicBezTo>
                  <a:pt x="1535274" y="321370"/>
                  <a:pt x="1592826" y="294968"/>
                  <a:pt x="1592826" y="294968"/>
                </a:cubicBezTo>
                <a:cubicBezTo>
                  <a:pt x="1622323" y="275303"/>
                  <a:pt x="1670105" y="269605"/>
                  <a:pt x="1681316" y="235974"/>
                </a:cubicBezTo>
                <a:cubicBezTo>
                  <a:pt x="1709524" y="151355"/>
                  <a:pt x="1675865" y="230342"/>
                  <a:pt x="1740310" y="147484"/>
                </a:cubicBezTo>
                <a:cubicBezTo>
                  <a:pt x="1762075" y="119501"/>
                  <a:pt x="1769807" y="78657"/>
                  <a:pt x="1799304" y="58993"/>
                </a:cubicBezTo>
                <a:cubicBezTo>
                  <a:pt x="1851730" y="24043"/>
                  <a:pt x="1843549" y="47222"/>
                  <a:pt x="1843549" y="0"/>
                </a:cubicBezTo>
              </a:path>
            </a:pathLst>
          </a:custGeom>
          <a:noFill/>
          <a:ln w="76200" algn="ctr">
            <a:solidFill>
              <a:srgbClr val="FF0000"/>
            </a:solidFill>
            <a:round/>
          </a:ln>
        </p:spPr>
        <p:txBody>
          <a:bodyPr wrap="none"/>
          <a:lstStyle/>
          <a:p>
            <a:endParaRPr lang="zh-CN" altLang="en-US"/>
          </a:p>
        </p:txBody>
      </p:sp>
      <p:sp>
        <p:nvSpPr>
          <p:cNvPr id="33" name="圆角矩形标注 32"/>
          <p:cNvSpPr/>
          <p:nvPr/>
        </p:nvSpPr>
        <p:spPr>
          <a:xfrm>
            <a:off x="9047185" y="3049372"/>
            <a:ext cx="1903386" cy="357190"/>
          </a:xfrm>
          <a:prstGeom prst="wedgeRoundRectCallout">
            <a:avLst>
              <a:gd name="adj1" fmla="val -63081"/>
              <a:gd name="adj2" fmla="val -96432"/>
              <a:gd name="adj3" fmla="val 16667"/>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华文新魏" pitchFamily="2" charset="-122"/>
                <a:ea typeface="华文新魏" pitchFamily="2" charset="-122"/>
              </a:rPr>
              <a:t>秦岭</a:t>
            </a:r>
            <a:r>
              <a:rPr lang="en-US" altLang="zh-CN" b="1" dirty="0" smtClean="0">
                <a:latin typeface="华文新魏" pitchFamily="2" charset="-122"/>
                <a:ea typeface="华文新魏" pitchFamily="2" charset="-122"/>
              </a:rPr>
              <a:t>——</a:t>
            </a:r>
            <a:r>
              <a:rPr lang="zh-CN" altLang="en-US" b="1" dirty="0" smtClean="0">
                <a:latin typeface="华文新魏" pitchFamily="2" charset="-122"/>
                <a:ea typeface="华文新魏" pitchFamily="2" charset="-122"/>
              </a:rPr>
              <a:t>淮河</a:t>
            </a:r>
            <a:endParaRPr lang="zh-CN" altLang="en-US" b="1" dirty="0">
              <a:latin typeface="华文新魏" pitchFamily="2" charset="-122"/>
              <a:ea typeface="华文新魏" pitchFamily="2" charset="-122"/>
            </a:endParaRPr>
          </a:p>
        </p:txBody>
      </p:sp>
      <p:sp>
        <p:nvSpPr>
          <p:cNvPr id="34" name="TextBox 33"/>
          <p:cNvSpPr txBox="1"/>
          <p:nvPr/>
        </p:nvSpPr>
        <p:spPr>
          <a:xfrm>
            <a:off x="7552249" y="4292571"/>
            <a:ext cx="1210588" cy="707886"/>
          </a:xfrm>
          <a:prstGeom prst="rect">
            <a:avLst/>
          </a:prstGeom>
          <a:noFill/>
        </p:spPr>
        <p:txBody>
          <a:bodyPr wrap="none" rtlCol="0">
            <a:spAutoFit/>
          </a:bodyPr>
          <a:lstStyle/>
          <a:p>
            <a:r>
              <a:rPr lang="zh-CN" altLang="en-US" sz="4000" b="1" dirty="0" smtClean="0">
                <a:latin typeface="华文新魏" pitchFamily="2" charset="-122"/>
                <a:ea typeface="华文新魏" pitchFamily="2" charset="-122"/>
              </a:rPr>
              <a:t>南方</a:t>
            </a:r>
            <a:endParaRPr lang="zh-CN" altLang="en-US" sz="4000" b="1" dirty="0">
              <a:latin typeface="华文新魏" pitchFamily="2" charset="-122"/>
              <a:ea typeface="华文新魏" pitchFamily="2" charset="-122"/>
            </a:endParaRPr>
          </a:p>
        </p:txBody>
      </p:sp>
      <p:sp>
        <p:nvSpPr>
          <p:cNvPr id="42" name="圆角矩形 41"/>
          <p:cNvSpPr/>
          <p:nvPr/>
        </p:nvSpPr>
        <p:spPr>
          <a:xfrm>
            <a:off x="5546723" y="4324428"/>
            <a:ext cx="1726482" cy="644173"/>
          </a:xfrm>
          <a:prstGeom prst="roundRect">
            <a:avLst/>
          </a:prstGeom>
          <a:solidFill>
            <a:srgbClr val="663300"/>
          </a:solidFill>
          <a:ln>
            <a:solidFill>
              <a:srgbClr val="996600"/>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选 择</a:t>
            </a:r>
            <a:endParaRPr lang="zh-CN" altLang="en-US" sz="3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84014"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sp>
        <p:nvSpPr>
          <p:cNvPr id="20" name="Text Box 11"/>
          <p:cNvSpPr txBox="1">
            <a:spLocks noChangeArrowheads="1"/>
          </p:cNvSpPr>
          <p:nvPr/>
        </p:nvSpPr>
        <p:spPr bwMode="auto">
          <a:xfrm>
            <a:off x="-3" y="3049389"/>
            <a:ext cx="6355221" cy="4122962"/>
          </a:xfrm>
          <a:prstGeom prst="rect">
            <a:avLst/>
          </a:prstGeom>
          <a:noFill/>
          <a:ln w="9525" algn="ctr">
            <a:noFill/>
            <a:miter lim="800000"/>
          </a:ln>
          <a:effectLst/>
        </p:spPr>
        <p:txBody>
          <a:bodyPr wrap="square">
            <a:spAutoFit/>
          </a:bodyPr>
          <a:lstStyle/>
          <a:p>
            <a:pPr marL="342900" indent="-342900" eaLnBrk="0" hangingPunct="0">
              <a:spcBef>
                <a:spcPct val="20000"/>
              </a:spcBef>
              <a:buClr>
                <a:srgbClr val="996633"/>
              </a:buClr>
              <a:buSzPct val="70000"/>
              <a:buFont typeface="Wingdings" panose="05000000000000000000" pitchFamily="2" charset="2"/>
              <a:buNone/>
            </a:pPr>
            <a:r>
              <a:rPr lang="zh-CN" altLang="en-US" sz="2800" b="1" dirty="0" smtClean="0">
                <a:latin typeface="Times New Roman" panose="02020603050405020304" pitchFamily="18" charset="0"/>
                <a:ea typeface="华文新魏" pitchFamily="2" charset="-122"/>
              </a:rPr>
              <a:t>    </a:t>
            </a:r>
            <a:r>
              <a:rPr lang="zh-CN" altLang="en-US" sz="3200" b="1" dirty="0" smtClean="0">
                <a:latin typeface="Times New Roman" panose="02020603050405020304" pitchFamily="18" charset="0"/>
                <a:ea typeface="华文新魏" pitchFamily="2" charset="-122"/>
              </a:rPr>
              <a:t>李复国最终决定在苏州的一个小镇定居，买下了十亩田地。初到小镇的他发现了许多有趣的人和事，同时也有了不少困惑。</a:t>
            </a:r>
            <a:endParaRPr lang="en-US" altLang="zh-CN" sz="3200" b="1" dirty="0" smtClean="0">
              <a:latin typeface="Times New Roman" panose="02020603050405020304" pitchFamily="18" charset="0"/>
              <a:ea typeface="华文新魏" pitchFamily="2" charset="-122"/>
            </a:endParaRPr>
          </a:p>
          <a:p>
            <a:pPr marL="342900" indent="-342900" eaLnBrk="0" hangingPunct="0">
              <a:spcBef>
                <a:spcPct val="20000"/>
              </a:spcBef>
              <a:buClr>
                <a:srgbClr val="996633"/>
              </a:buClr>
              <a:buSzPct val="70000"/>
              <a:buFont typeface="Wingdings" panose="05000000000000000000" pitchFamily="2" charset="2"/>
              <a:buNone/>
            </a:pPr>
            <a:r>
              <a:rPr lang="zh-CN" altLang="en-US" sz="3200" b="1" dirty="0" smtClean="0">
                <a:latin typeface="Times New Roman" panose="02020603050405020304" pitchFamily="18" charset="0"/>
                <a:ea typeface="华文新魏" pitchFamily="2" charset="-122"/>
              </a:rPr>
              <a:t>    </a:t>
            </a:r>
            <a:r>
              <a:rPr lang="zh-CN" altLang="en-US" sz="3200" b="1" dirty="0" smtClean="0">
                <a:solidFill>
                  <a:schemeClr val="accent1"/>
                </a:solidFill>
                <a:latin typeface="Times New Roman" panose="02020603050405020304" pitchFamily="18" charset="0"/>
                <a:ea typeface="华文新魏" pitchFamily="2" charset="-122"/>
              </a:rPr>
              <a:t>困惑</a:t>
            </a:r>
            <a:r>
              <a:rPr lang="en-US" altLang="zh-CN" sz="3200" b="1" dirty="0">
                <a:solidFill>
                  <a:schemeClr val="accent1"/>
                </a:solidFill>
                <a:latin typeface="Times New Roman" panose="02020603050405020304" pitchFamily="18" charset="0"/>
                <a:ea typeface="华文新魏" pitchFamily="2" charset="-122"/>
              </a:rPr>
              <a:t>1</a:t>
            </a:r>
            <a:r>
              <a:rPr lang="zh-CN" altLang="en-US" sz="3200" b="1" dirty="0" smtClean="0">
                <a:solidFill>
                  <a:schemeClr val="accent1"/>
                </a:solidFill>
                <a:latin typeface="Times New Roman" panose="02020603050405020304" pitchFamily="18" charset="0"/>
                <a:ea typeface="华文新魏" pitchFamily="2" charset="-122"/>
              </a:rPr>
              <a:t>：从未务农的他，不知道田地里应该种植哪些作物，请你帮他建议？并结合</a:t>
            </a:r>
            <a:r>
              <a:rPr lang="en-US" altLang="zh-CN" sz="3200" b="1" dirty="0" smtClean="0">
                <a:solidFill>
                  <a:schemeClr val="accent1"/>
                </a:solidFill>
                <a:latin typeface="Times New Roman" panose="02020603050405020304" pitchFamily="18" charset="0"/>
                <a:ea typeface="华文新魏" pitchFamily="2" charset="-122"/>
              </a:rPr>
              <a:t>P41-42</a:t>
            </a:r>
            <a:r>
              <a:rPr lang="zh-CN" altLang="en-US" sz="3200" b="1" dirty="0" smtClean="0">
                <a:solidFill>
                  <a:schemeClr val="accent1"/>
                </a:solidFill>
                <a:latin typeface="Times New Roman" panose="02020603050405020304" pitchFamily="18" charset="0"/>
                <a:ea typeface="华文新魏" pitchFamily="2" charset="-122"/>
              </a:rPr>
              <a:t>页围绕这些作物概括农业发展的表现。</a:t>
            </a:r>
            <a:endParaRPr lang="en-US" altLang="zh-CN" sz="3200" b="1" dirty="0">
              <a:solidFill>
                <a:schemeClr val="accent1"/>
              </a:solidFill>
              <a:latin typeface="Times New Roman" panose="02020603050405020304" pitchFamily="18" charset="0"/>
              <a:ea typeface="华文新魏" pitchFamily="2" charset="-122"/>
            </a:endParaRPr>
          </a:p>
        </p:txBody>
      </p:sp>
      <p:sp>
        <p:nvSpPr>
          <p:cNvPr id="21" name="Line 18"/>
          <p:cNvSpPr>
            <a:spLocks noChangeShapeType="1"/>
          </p:cNvSpPr>
          <p:nvPr/>
        </p:nvSpPr>
        <p:spPr bwMode="auto">
          <a:xfrm flipH="1">
            <a:off x="423863" y="3292458"/>
            <a:ext cx="17462" cy="3879891"/>
          </a:xfrm>
          <a:prstGeom prst="line">
            <a:avLst/>
          </a:prstGeom>
          <a:noFill/>
          <a:ln w="9525">
            <a:solidFill>
              <a:srgbClr val="6A3630"/>
            </a:solidFill>
            <a:round/>
          </a:ln>
        </p:spPr>
        <p:txBody>
          <a:bodyPr/>
          <a:lstStyle/>
          <a:p>
            <a:endParaRPr lang="zh-CN" altLang="en-US"/>
          </a:p>
        </p:txBody>
      </p:sp>
      <p:sp>
        <p:nvSpPr>
          <p:cNvPr id="22" name="Rectangle 19"/>
          <p:cNvSpPr>
            <a:spLocks noChangeArrowheads="1"/>
          </p:cNvSpPr>
          <p:nvPr/>
        </p:nvSpPr>
        <p:spPr bwMode="auto">
          <a:xfrm>
            <a:off x="179388" y="3278172"/>
            <a:ext cx="263525" cy="263525"/>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23" name="Rectangle 14"/>
          <p:cNvSpPr>
            <a:spLocks noChangeArrowheads="1"/>
          </p:cNvSpPr>
          <p:nvPr/>
        </p:nvSpPr>
        <p:spPr bwMode="auto">
          <a:xfrm>
            <a:off x="107950" y="1546209"/>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4" name="Rectangle 15"/>
          <p:cNvSpPr>
            <a:spLocks noChangeArrowheads="1"/>
          </p:cNvSpPr>
          <p:nvPr/>
        </p:nvSpPr>
        <p:spPr bwMode="auto">
          <a:xfrm>
            <a:off x="1403319" y="1528748"/>
            <a:ext cx="315913" cy="304800"/>
          </a:xfrm>
          <a:prstGeom prst="rect">
            <a:avLst/>
          </a:prstGeom>
          <a:solidFill>
            <a:srgbClr val="660033"/>
          </a:solidFill>
          <a:ln w="9525">
            <a:noFill/>
            <a:miter lim="800000"/>
          </a:ln>
          <a:scene3d>
            <a:camera prst="orthographicFront"/>
            <a:lightRig rig="threePt" dir="t"/>
          </a:scene3d>
          <a:sp3d>
            <a:bevelT/>
          </a:sp3d>
        </p:spPr>
        <p:txBody>
          <a:bodyPr/>
          <a:lstStyle/>
          <a:p>
            <a:pPr algn="ctr"/>
            <a:endParaRPr lang="zh-CN" altLang="zh-CN" b="0">
              <a:latin typeface="迷你简超粗圆" pitchFamily="2" charset="-122"/>
            </a:endParaRPr>
          </a:p>
        </p:txBody>
      </p:sp>
      <p:sp>
        <p:nvSpPr>
          <p:cNvPr id="25" name="Rectangle 16"/>
          <p:cNvSpPr>
            <a:spLocks noChangeArrowheads="1"/>
          </p:cNvSpPr>
          <p:nvPr/>
        </p:nvSpPr>
        <p:spPr bwMode="auto">
          <a:xfrm>
            <a:off x="260311" y="1434156"/>
            <a:ext cx="1295400" cy="523220"/>
          </a:xfrm>
          <a:prstGeom prst="rect">
            <a:avLst/>
          </a:prstGeom>
          <a:noFill/>
          <a:ln w="9525" algn="ctr">
            <a:noFill/>
            <a:miter lim="800000"/>
          </a:ln>
          <a:effectLst/>
        </p:spPr>
        <p:txBody>
          <a:bodyPr>
            <a:spAutoFit/>
          </a:bodyPr>
          <a:lstStyle/>
          <a:p>
            <a:pPr algn="ctr"/>
            <a:r>
              <a:rPr lang="zh-CN" altLang="en-US" sz="2800" b="1" dirty="0" smtClean="0">
                <a:effectLst>
                  <a:outerShdw blurRad="38100" dist="38100" dir="2700000" algn="tl">
                    <a:srgbClr val="C0C0C0"/>
                  </a:outerShdw>
                </a:effectLst>
                <a:latin typeface="华文新魏" pitchFamily="2" charset="-122"/>
                <a:ea typeface="华文新魏" pitchFamily="2" charset="-122"/>
              </a:rPr>
              <a:t>农业</a:t>
            </a:r>
            <a:endParaRPr lang="zh-CN" altLang="en-US" sz="2800" b="1" dirty="0">
              <a:effectLst>
                <a:outerShdw blurRad="38100" dist="38100" dir="2700000" algn="tl">
                  <a:srgbClr val="C0C0C0"/>
                </a:outerShdw>
              </a:effectLst>
              <a:latin typeface="华文新魏" pitchFamily="2" charset="-122"/>
              <a:ea typeface="华文新魏" pitchFamily="2" charset="-122"/>
            </a:endParaRPr>
          </a:p>
        </p:txBody>
      </p:sp>
      <p:sp>
        <p:nvSpPr>
          <p:cNvPr id="26" name="Line 18"/>
          <p:cNvSpPr>
            <a:spLocks noChangeShapeType="1"/>
          </p:cNvSpPr>
          <p:nvPr/>
        </p:nvSpPr>
        <p:spPr bwMode="auto">
          <a:xfrm flipH="1">
            <a:off x="152400" y="2749534"/>
            <a:ext cx="2259013" cy="4763"/>
          </a:xfrm>
          <a:prstGeom prst="line">
            <a:avLst/>
          </a:prstGeom>
          <a:noFill/>
          <a:ln w="9525">
            <a:solidFill>
              <a:srgbClr val="6A3630"/>
            </a:solidFill>
            <a:round/>
          </a:ln>
        </p:spPr>
        <p:txBody>
          <a:bodyPr/>
          <a:lstStyle/>
          <a:p>
            <a:endParaRPr lang="zh-CN" altLang="en-US"/>
          </a:p>
        </p:txBody>
      </p:sp>
      <p:sp>
        <p:nvSpPr>
          <p:cNvPr id="27" name="Rectangle 19"/>
          <p:cNvSpPr>
            <a:spLocks noChangeArrowheads="1"/>
          </p:cNvSpPr>
          <p:nvPr/>
        </p:nvSpPr>
        <p:spPr bwMode="auto">
          <a:xfrm>
            <a:off x="153988" y="2125647"/>
            <a:ext cx="152400" cy="623887"/>
          </a:xfrm>
          <a:prstGeom prst="rect">
            <a:avLst/>
          </a:prstGeom>
          <a:solidFill>
            <a:srgbClr val="6A3630"/>
          </a:solidFill>
          <a:ln w="9525">
            <a:noFill/>
            <a:miter lim="800000"/>
          </a:ln>
          <a:scene3d>
            <a:camera prst="orthographicFront"/>
            <a:lightRig rig="threePt" dir="t"/>
          </a:scene3d>
          <a:sp3d>
            <a:bevelT/>
          </a:sp3d>
        </p:spPr>
        <p:txBody>
          <a:bodyPr/>
          <a:lstStyle/>
          <a:p>
            <a:pPr algn="ctr"/>
            <a:endParaRPr lang="zh-CN" altLang="zh-CN" sz="2400" b="0">
              <a:latin typeface="Arial" panose="020B0604020202020204" pitchFamily="34" charset="0"/>
              <a:ea typeface="宋体" panose="02010600030101010101" pitchFamily="2" charset="-122"/>
            </a:endParaRPr>
          </a:p>
        </p:txBody>
      </p:sp>
      <p:sp>
        <p:nvSpPr>
          <p:cNvPr id="31" name="Rectangle 20"/>
          <p:cNvSpPr>
            <a:spLocks noChangeArrowheads="1"/>
          </p:cNvSpPr>
          <p:nvPr/>
        </p:nvSpPr>
        <p:spPr bwMode="auto">
          <a:xfrm>
            <a:off x="331749" y="2122472"/>
            <a:ext cx="1936750" cy="584775"/>
          </a:xfrm>
          <a:prstGeom prst="rect">
            <a:avLst/>
          </a:prstGeom>
          <a:noFill/>
          <a:ln w="9525" algn="ctr">
            <a:noFill/>
            <a:miter lim="800000"/>
          </a:ln>
          <a:effectLst/>
        </p:spPr>
        <p:txBody>
          <a:bodyPr>
            <a:spAutoFit/>
          </a:bodyPr>
          <a:lstStyle/>
          <a:p>
            <a:pPr algn="ctr"/>
            <a:r>
              <a:rPr lang="zh-CN" altLang="en-US" sz="3200" dirty="0" smtClean="0">
                <a:effectLst>
                  <a:outerShdw blurRad="38100" dist="38100" dir="2700000" algn="tl">
                    <a:srgbClr val="C0C0C0"/>
                  </a:outerShdw>
                </a:effectLst>
                <a:latin typeface="华文新魏" pitchFamily="2" charset="-122"/>
                <a:ea typeface="华文新魏" pitchFamily="2" charset="-122"/>
              </a:rPr>
              <a:t>梦回大宋</a:t>
            </a:r>
            <a:endParaRPr lang="zh-CN" altLang="en-US" sz="3200" dirty="0">
              <a:effectLst>
                <a:outerShdw blurRad="38100" dist="38100" dir="2700000" algn="tl">
                  <a:srgbClr val="C0C0C0"/>
                </a:outerShdw>
              </a:effectLst>
              <a:latin typeface="华文新魏" pitchFamily="2" charset="-122"/>
              <a:ea typeface="华文新魏" pitchFamily="2" charset="-122"/>
            </a:endParaRPr>
          </a:p>
        </p:txBody>
      </p:sp>
      <p:pic>
        <p:nvPicPr>
          <p:cNvPr id="32" name="图片 3" descr="345"/>
          <p:cNvPicPr>
            <a:picLocks noChangeAspect="1" noChangeArrowheads="1"/>
          </p:cNvPicPr>
          <p:nvPr/>
        </p:nvPicPr>
        <p:blipFill>
          <a:blip r:embed="rId2" cstate="print"/>
          <a:srcRect/>
          <a:stretch>
            <a:fillRect/>
          </a:stretch>
        </p:blipFill>
        <p:spPr bwMode="auto">
          <a:xfrm>
            <a:off x="2189137" y="1957376"/>
            <a:ext cx="642942" cy="944648"/>
          </a:xfrm>
          <a:prstGeom prst="rect">
            <a:avLst/>
          </a:prstGeom>
          <a:noFill/>
          <a:ln w="9525">
            <a:noFill/>
            <a:miter lim="800000"/>
            <a:headEnd/>
            <a:tailEnd/>
          </a:ln>
        </p:spPr>
      </p:pic>
      <p:pic>
        <p:nvPicPr>
          <p:cNvPr id="33" name="图片 9217"/>
          <p:cNvPicPr>
            <a:picLocks noChangeAspect="1" noChangeArrowheads="1"/>
          </p:cNvPicPr>
          <p:nvPr/>
        </p:nvPicPr>
        <p:blipFill>
          <a:blip r:embed="rId3"/>
          <a:srcRect/>
          <a:stretch>
            <a:fillRect/>
          </a:stretch>
        </p:blipFill>
        <p:spPr bwMode="auto">
          <a:xfrm>
            <a:off x="6332541" y="1028682"/>
            <a:ext cx="4214842" cy="3148666"/>
          </a:xfrm>
          <a:prstGeom prst="rect">
            <a:avLst/>
          </a:prstGeom>
          <a:ln>
            <a:noFill/>
          </a:ln>
          <a:effectLst>
            <a:outerShdw blurRad="292100" dist="139700" dir="2700000" algn="tl" rotWithShape="0">
              <a:srgbClr val="333333">
                <a:alpha val="65000"/>
              </a:srgbClr>
            </a:outerShdw>
          </a:effectLst>
        </p:spPr>
      </p:pic>
      <p:sp>
        <p:nvSpPr>
          <p:cNvPr id="34" name="TextBox 33"/>
          <p:cNvSpPr txBox="1"/>
          <p:nvPr/>
        </p:nvSpPr>
        <p:spPr>
          <a:xfrm>
            <a:off x="6355218" y="4600582"/>
            <a:ext cx="5280613" cy="646331"/>
          </a:xfrm>
          <a:prstGeom prst="rect">
            <a:avLst/>
          </a:prstGeom>
          <a:noFill/>
        </p:spPr>
        <p:txBody>
          <a:bodyPr wrap="none" rtlCol="0">
            <a:spAutoFit/>
          </a:bodyPr>
          <a:lstStyle/>
          <a:p>
            <a:r>
              <a:rPr lang="zh-CN" altLang="en-US" sz="3600" b="1" dirty="0" smtClean="0">
                <a:solidFill>
                  <a:srgbClr val="660033"/>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水稻（优良品种占城稻）</a:t>
            </a:r>
            <a:endParaRPr lang="zh-CN" altLang="en-US" sz="3600" b="1" dirty="0">
              <a:solidFill>
                <a:srgbClr val="660033"/>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5" name="TextBox 34"/>
          <p:cNvSpPr txBox="1"/>
          <p:nvPr/>
        </p:nvSpPr>
        <p:spPr>
          <a:xfrm>
            <a:off x="6332541" y="5220370"/>
            <a:ext cx="1111202" cy="646331"/>
          </a:xfrm>
          <a:prstGeom prst="rect">
            <a:avLst/>
          </a:prstGeom>
          <a:noFill/>
        </p:spPr>
        <p:txBody>
          <a:bodyPr wrap="none" rtlCol="0">
            <a:spAutoFit/>
          </a:bodyPr>
          <a:lstStyle/>
          <a:p>
            <a:r>
              <a:rPr lang="zh-CN" altLang="en-US" sz="3600" b="1" dirty="0" smtClean="0">
                <a:solidFill>
                  <a:srgbClr val="660033"/>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茶树</a:t>
            </a:r>
            <a:endParaRPr lang="zh-CN" altLang="en-US" sz="3600" b="1" dirty="0">
              <a:solidFill>
                <a:srgbClr val="660033"/>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6" name="TextBox 35"/>
          <p:cNvSpPr txBox="1"/>
          <p:nvPr/>
        </p:nvSpPr>
        <p:spPr>
          <a:xfrm>
            <a:off x="6332541" y="5886466"/>
            <a:ext cx="1111202" cy="646331"/>
          </a:xfrm>
          <a:prstGeom prst="rect">
            <a:avLst/>
          </a:prstGeom>
          <a:noFill/>
        </p:spPr>
        <p:txBody>
          <a:bodyPr wrap="none" rtlCol="0">
            <a:spAutoFit/>
          </a:bodyPr>
          <a:lstStyle/>
          <a:p>
            <a:r>
              <a:rPr lang="zh-CN" altLang="en-US" sz="3600" b="1" dirty="0" smtClean="0">
                <a:solidFill>
                  <a:srgbClr val="660033"/>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棉花</a:t>
            </a:r>
            <a:endParaRPr lang="zh-CN" altLang="en-US" sz="3600" b="1" dirty="0">
              <a:solidFill>
                <a:srgbClr val="660033"/>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288429"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8" name="图片 17" descr="水稻"/>
          <p:cNvPicPr>
            <a:picLocks noChangeAspect="1"/>
          </p:cNvPicPr>
          <p:nvPr/>
        </p:nvPicPr>
        <p:blipFill>
          <a:blip r:embed="rId2"/>
          <a:srcRect/>
          <a:stretch>
            <a:fillRect/>
          </a:stretch>
        </p:blipFill>
        <p:spPr bwMode="auto">
          <a:xfrm>
            <a:off x="6261103" y="2600318"/>
            <a:ext cx="4265801" cy="2571768"/>
          </a:xfrm>
          <a:prstGeom prst="rect">
            <a:avLst/>
          </a:prstGeom>
          <a:ln>
            <a:noFill/>
          </a:ln>
          <a:effectLst>
            <a:outerShdw blurRad="292100" dist="139700" dir="2700000" algn="tl" rotWithShape="0">
              <a:srgbClr val="333333">
                <a:alpha val="65000"/>
              </a:srgbClr>
            </a:outerShdw>
          </a:effectLst>
        </p:spPr>
      </p:pic>
      <p:sp>
        <p:nvSpPr>
          <p:cNvPr id="19" name="标题 14338"/>
          <p:cNvSpPr txBox="1">
            <a:spLocks noRot="1"/>
          </p:cNvSpPr>
          <p:nvPr/>
        </p:nvSpPr>
        <p:spPr>
          <a:xfrm>
            <a:off x="3554379" y="798191"/>
            <a:ext cx="7194759" cy="723582"/>
          </a:xfrm>
          <a:prstGeom prst="rect">
            <a:avLst/>
          </a:prstGeom>
        </p:spPr>
        <p:txBody>
          <a:bodyPr vert="horz" wrap="square" lIns="106985" tIns="53492" rIns="106985" bIns="53492" rtlCol="0" anchor="b">
            <a:spAutoFit/>
          </a:bodyPr>
          <a:lstStyle/>
          <a:p>
            <a:pPr lvl="0">
              <a:spcBef>
                <a:spcPct val="0"/>
              </a:spcBef>
              <a:defRPr/>
            </a:pPr>
            <a:r>
              <a:rPr lang="zh-CN" altLang="en-US" sz="4000" dirty="0" smtClean="0"/>
              <a:t>①</a:t>
            </a:r>
            <a:r>
              <a:rPr kumimoji="0" lang="zh-CN" altLang="en-US" sz="4000" b="1" i="0" u="none" strike="noStrike" kern="1200" cap="none" spc="0" normalizeH="0" baseline="0" noProof="0" dirty="0" smtClean="0">
                <a:ln>
                  <a:noFill/>
                </a:ln>
                <a:solidFill>
                  <a:schemeClr val="tx1"/>
                </a:solidFill>
                <a:effectLst/>
                <a:uLnTx/>
                <a:uFillTx/>
                <a:latin typeface="华文新魏" pitchFamily="2" charset="-122"/>
                <a:ea typeface="华文新魏" pitchFamily="2" charset="-122"/>
                <a:cs typeface="+mj-cs"/>
              </a:rPr>
              <a:t>南方水稻种植面积迅速增长。</a:t>
            </a:r>
            <a:endParaRPr kumimoji="0" lang="zh-CN" altLang="en-US" sz="4000" b="1" i="0" u="none" strike="noStrike" kern="1200" cap="none" spc="0" normalizeH="0" baseline="0" noProof="0" dirty="0" smtClean="0">
              <a:ln>
                <a:noFill/>
              </a:ln>
              <a:solidFill>
                <a:schemeClr val="tx1"/>
              </a:solidFill>
              <a:effectLst/>
              <a:uLnTx/>
              <a:uFillTx/>
              <a:latin typeface="华文新魏" pitchFamily="2" charset="-122"/>
              <a:ea typeface="华文新魏" pitchFamily="2" charset="-122"/>
              <a:cs typeface="+mj-cs"/>
            </a:endParaRPr>
          </a:p>
        </p:txBody>
      </p:sp>
      <p:sp>
        <p:nvSpPr>
          <p:cNvPr id="21" name="日期占位符 1"/>
          <p:cNvSpPr txBox="1">
            <a:spLocks noGrp="1"/>
          </p:cNvSpPr>
          <p:nvPr/>
        </p:nvSpPr>
        <p:spPr bwMode="auto">
          <a:xfrm>
            <a:off x="6962843" y="5168871"/>
            <a:ext cx="2289175" cy="476250"/>
          </a:xfrm>
          <a:prstGeom prst="rect">
            <a:avLst/>
          </a:prstGeom>
          <a:noFill/>
          <a:ln w="9525">
            <a:noFill/>
            <a:miter lim="800000"/>
          </a:ln>
        </p:spPr>
        <p:txBody>
          <a:bodyPr/>
          <a:lstStyle/>
          <a:p>
            <a:pPr>
              <a:spcBef>
                <a:spcPct val="0"/>
              </a:spcBef>
            </a:pPr>
            <a:endParaRPr lang="zh-CN" altLang="en-US" sz="1400">
              <a:latin typeface="Arial" panose="020B0604020202020204" pitchFamily="34" charset="0"/>
            </a:endParaRPr>
          </a:p>
        </p:txBody>
      </p:sp>
      <p:cxnSp>
        <p:nvCxnSpPr>
          <p:cNvPr id="22" name="直接连接符 21"/>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23" name="图片 22" descr="Redocn_2010042915214815.jpg"/>
          <p:cNvPicPr>
            <a:picLocks noChangeAspect="1"/>
          </p:cNvPicPr>
          <p:nvPr/>
        </p:nvPicPr>
        <p:blipFill>
          <a:blip r:embed="rId3">
            <a:clrChange>
              <a:clrFrom>
                <a:srgbClr val="FFFFFF"/>
              </a:clrFrom>
              <a:clrTo>
                <a:srgbClr val="FFFFFF">
                  <a:alpha val="0"/>
                </a:srgbClr>
              </a:clrTo>
            </a:clrChange>
          </a:blip>
          <a:srcRect l="11664" t="29421" r="9611" b="31707"/>
          <a:stretch>
            <a:fillRect/>
          </a:stretch>
        </p:blipFill>
        <p:spPr>
          <a:xfrm>
            <a:off x="0" y="742931"/>
            <a:ext cx="3540619" cy="913303"/>
          </a:xfrm>
          <a:prstGeom prst="rect">
            <a:avLst/>
          </a:prstGeom>
        </p:spPr>
      </p:pic>
      <p:sp>
        <p:nvSpPr>
          <p:cNvPr id="24" name="矩形 23"/>
          <p:cNvSpPr/>
          <p:nvPr/>
        </p:nvSpPr>
        <p:spPr>
          <a:xfrm>
            <a:off x="-96879" y="742930"/>
            <a:ext cx="3262432" cy="707886"/>
          </a:xfrm>
          <a:prstGeom prst="rect">
            <a:avLst/>
          </a:prstGeom>
        </p:spPr>
        <p:txBody>
          <a:bodyPr wrap="none">
            <a:spAutoFit/>
          </a:bodyPr>
          <a:lstStyle/>
          <a:p>
            <a:r>
              <a:rPr lang="zh-CN" altLang="en-US" sz="4000" b="1" dirty="0" smtClean="0">
                <a:solidFill>
                  <a:schemeClr val="bg1"/>
                </a:solidFill>
                <a:latin typeface="华文新魏" pitchFamily="2" charset="-122"/>
                <a:ea typeface="华文新魏" pitchFamily="2" charset="-122"/>
              </a:rPr>
              <a:t>农业发展表现</a:t>
            </a:r>
            <a:endParaRPr lang="zh-CN" altLang="en-US" sz="4000" b="1" dirty="0">
              <a:solidFill>
                <a:schemeClr val="bg1"/>
              </a:solidFill>
              <a:latin typeface="华文新魏" pitchFamily="2" charset="-122"/>
              <a:ea typeface="华文新魏" pitchFamily="2" charset="-122"/>
            </a:endParaRPr>
          </a:p>
        </p:txBody>
      </p:sp>
      <p:pic>
        <p:nvPicPr>
          <p:cNvPr id="26" name="图片 25" descr="t01dc060aa7cc41c805.jpg"/>
          <p:cNvPicPr>
            <a:picLocks noChangeAspect="1"/>
          </p:cNvPicPr>
          <p:nvPr/>
        </p:nvPicPr>
        <p:blipFill>
          <a:blip r:embed="rId4"/>
          <a:stretch>
            <a:fillRect/>
          </a:stretch>
        </p:blipFill>
        <p:spPr>
          <a:xfrm>
            <a:off x="903253" y="2671756"/>
            <a:ext cx="3786214" cy="2512669"/>
          </a:xfrm>
          <a:prstGeom prst="rect">
            <a:avLst/>
          </a:prstGeom>
          <a:ln>
            <a:noFill/>
          </a:ln>
          <a:effectLst>
            <a:outerShdw blurRad="292100" dist="139700" dir="2700000" algn="tl" rotWithShape="0">
              <a:srgbClr val="333333">
                <a:alpha val="65000"/>
              </a:srgbClr>
            </a:outerShdw>
          </a:effectLst>
        </p:spPr>
      </p:pic>
      <p:sp>
        <p:nvSpPr>
          <p:cNvPr id="27" name="矩形 26"/>
          <p:cNvSpPr/>
          <p:nvPr/>
        </p:nvSpPr>
        <p:spPr>
          <a:xfrm>
            <a:off x="1689071" y="2100252"/>
            <a:ext cx="3057247" cy="584775"/>
          </a:xfrm>
          <a:prstGeom prst="rect">
            <a:avLst/>
          </a:prstGeom>
        </p:spPr>
        <p:txBody>
          <a:bodyPr wrap="none">
            <a:spAutoFit/>
          </a:bodyPr>
          <a:lstStyle/>
          <a:p>
            <a:r>
              <a:rPr lang="zh-CN" altLang="en-US" sz="3200" b="1" dirty="0" smtClean="0">
                <a:solidFill>
                  <a:prstClr val="black"/>
                </a:solidFill>
                <a:latin typeface="华文新魏" pitchFamily="2" charset="-122"/>
                <a:ea typeface="华文新魏" pitchFamily="2" charset="-122"/>
              </a:rPr>
              <a:t>越南引进</a:t>
            </a:r>
            <a:r>
              <a:rPr lang="zh-CN" altLang="en-US" sz="3200" b="1" dirty="0" smtClean="0">
                <a:solidFill>
                  <a:srgbClr val="660033"/>
                </a:solidFill>
                <a:latin typeface="华文新魏" pitchFamily="2" charset="-122"/>
                <a:ea typeface="华文新魏" pitchFamily="2" charset="-122"/>
              </a:rPr>
              <a:t>占城稻</a:t>
            </a:r>
            <a:endParaRPr lang="zh-CN" altLang="en-US" sz="3200" dirty="0">
              <a:solidFill>
                <a:srgbClr val="660033"/>
              </a:solidFill>
            </a:endParaRPr>
          </a:p>
        </p:txBody>
      </p:sp>
      <p:sp>
        <p:nvSpPr>
          <p:cNvPr id="28" name="矩形 27"/>
          <p:cNvSpPr/>
          <p:nvPr/>
        </p:nvSpPr>
        <p:spPr>
          <a:xfrm>
            <a:off x="831814" y="5173705"/>
            <a:ext cx="4903781" cy="1384995"/>
          </a:xfrm>
          <a:prstGeom prst="rect">
            <a:avLst/>
          </a:prstGeom>
        </p:spPr>
        <p:txBody>
          <a:bodyPr wrap="square">
            <a:spAutoFit/>
          </a:bodyPr>
          <a:lstStyle/>
          <a:p>
            <a:r>
              <a:rPr lang="zh-CN" altLang="en-US" sz="2800" b="1" dirty="0" smtClean="0">
                <a:latin typeface="华文新魏" pitchFamily="2" charset="-122"/>
                <a:ea typeface="华文新魏" pitchFamily="2" charset="-122"/>
              </a:rPr>
              <a:t>一是</a:t>
            </a:r>
            <a:r>
              <a:rPr lang="en-US" altLang="zh-CN" sz="2800" b="1" dirty="0" smtClean="0">
                <a:latin typeface="华文新魏" pitchFamily="2" charset="-122"/>
                <a:ea typeface="华文新魏" pitchFamily="2" charset="-122"/>
              </a:rPr>
              <a:t>"</a:t>
            </a:r>
            <a:r>
              <a:rPr lang="zh-CN" altLang="en-US" sz="2800" b="1" dirty="0" smtClean="0">
                <a:latin typeface="华文新魏" pitchFamily="2" charset="-122"/>
                <a:ea typeface="华文新魏" pitchFamily="2" charset="-122"/>
              </a:rPr>
              <a:t>耐旱</a:t>
            </a:r>
            <a:r>
              <a:rPr lang="en-US" altLang="zh-CN" sz="2800" b="1" dirty="0" smtClean="0">
                <a:latin typeface="华文新魏" pitchFamily="2" charset="-122"/>
                <a:ea typeface="华文新魏" pitchFamily="2" charset="-122"/>
              </a:rPr>
              <a:t>"</a:t>
            </a:r>
            <a:r>
              <a:rPr lang="zh-CN" altLang="en-US" sz="2800" b="1" dirty="0" smtClean="0">
                <a:latin typeface="华文新魏" pitchFamily="2" charset="-122"/>
                <a:ea typeface="华文新魏" pitchFamily="2" charset="-122"/>
              </a:rPr>
              <a:t>。</a:t>
            </a:r>
            <a:endParaRPr lang="en-US" altLang="zh-CN" sz="2800" b="1" dirty="0" smtClean="0">
              <a:latin typeface="华文新魏" pitchFamily="2" charset="-122"/>
              <a:ea typeface="华文新魏" pitchFamily="2" charset="-122"/>
            </a:endParaRPr>
          </a:p>
          <a:p>
            <a:r>
              <a:rPr lang="zh-CN" altLang="en-US" sz="2800" b="1" dirty="0" smtClean="0">
                <a:latin typeface="华文新魏" pitchFamily="2" charset="-122"/>
                <a:ea typeface="华文新魏" pitchFamily="2" charset="-122"/>
              </a:rPr>
              <a:t>二是适应性强，</a:t>
            </a:r>
            <a:r>
              <a:rPr lang="en-US" altLang="zh-CN" sz="2800" b="1" dirty="0" smtClean="0">
                <a:latin typeface="华文新魏" pitchFamily="2" charset="-122"/>
                <a:ea typeface="华文新魏" pitchFamily="2" charset="-122"/>
              </a:rPr>
              <a:t>"</a:t>
            </a:r>
            <a:r>
              <a:rPr lang="zh-CN" altLang="en-US" sz="2800" b="1" dirty="0" smtClean="0">
                <a:latin typeface="华文新魏" pitchFamily="2" charset="-122"/>
                <a:ea typeface="华文新魏" pitchFamily="2" charset="-122"/>
              </a:rPr>
              <a:t>不择地而生</a:t>
            </a:r>
            <a:r>
              <a:rPr lang="en-US" altLang="zh-CN" sz="2800" b="1" dirty="0" smtClean="0">
                <a:latin typeface="华文新魏" pitchFamily="2" charset="-122"/>
                <a:ea typeface="华文新魏" pitchFamily="2" charset="-122"/>
              </a:rPr>
              <a:t>"</a:t>
            </a:r>
            <a:r>
              <a:rPr lang="zh-CN" altLang="en-US" sz="2800" b="1" dirty="0" smtClean="0">
                <a:latin typeface="华文新魏" pitchFamily="2" charset="-122"/>
                <a:ea typeface="华文新魏" pitchFamily="2" charset="-122"/>
              </a:rPr>
              <a:t>。</a:t>
            </a:r>
            <a:endParaRPr lang="en-US" altLang="zh-CN" sz="2800" b="1" dirty="0" smtClean="0">
              <a:latin typeface="华文新魏" pitchFamily="2" charset="-122"/>
              <a:ea typeface="华文新魏" pitchFamily="2" charset="-122"/>
            </a:endParaRPr>
          </a:p>
          <a:p>
            <a:r>
              <a:rPr lang="zh-CN" altLang="en-US" sz="2800" b="1" dirty="0" smtClean="0">
                <a:latin typeface="华文新魏" pitchFamily="2" charset="-122"/>
                <a:ea typeface="华文新魏" pitchFamily="2" charset="-122"/>
              </a:rPr>
              <a:t>三是生长期短。</a:t>
            </a:r>
            <a:endParaRPr lang="zh-CN" altLang="en-US" sz="2800" b="1" dirty="0">
              <a:latin typeface="华文新魏" pitchFamily="2" charset="-122"/>
              <a:ea typeface="华文新魏" pitchFamily="2" charset="-122"/>
            </a:endParaRPr>
          </a:p>
        </p:txBody>
      </p:sp>
      <p:sp>
        <p:nvSpPr>
          <p:cNvPr id="29" name="矩形 28"/>
          <p:cNvSpPr/>
          <p:nvPr/>
        </p:nvSpPr>
        <p:spPr>
          <a:xfrm>
            <a:off x="6261103" y="5269783"/>
            <a:ext cx="4000528" cy="954107"/>
          </a:xfrm>
          <a:prstGeom prst="rect">
            <a:avLst/>
          </a:prstGeom>
        </p:spPr>
        <p:txBody>
          <a:bodyPr wrap="square">
            <a:spAutoFit/>
          </a:bodyPr>
          <a:lstStyle/>
          <a:p>
            <a:r>
              <a:rPr lang="zh-CN" altLang="en-US" sz="2800" b="1" dirty="0" smtClean="0">
                <a:latin typeface="华文新魏" pitchFamily="2" charset="-122"/>
                <a:ea typeface="华文新魏" pitchFamily="2" charset="-122"/>
              </a:rPr>
              <a:t>南方农民培育出许多优良品种，提高水稻产量。</a:t>
            </a:r>
            <a:endParaRPr lang="zh-CN" altLang="en-US" sz="2800" b="1" dirty="0">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65740"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21" name="图片 20" descr="2012041016482814435412.gif"/>
          <p:cNvPicPr>
            <a:picLocks noChangeAspect="1"/>
          </p:cNvPicPr>
          <p:nvPr/>
        </p:nvPicPr>
        <p:blipFill>
          <a:blip r:embed="rId2"/>
          <a:stretch>
            <a:fillRect/>
          </a:stretch>
        </p:blipFill>
        <p:spPr>
          <a:xfrm>
            <a:off x="2903516" y="1760534"/>
            <a:ext cx="5043512" cy="4483122"/>
          </a:xfrm>
          <a:prstGeom prst="rect">
            <a:avLst/>
          </a:prstGeom>
        </p:spPr>
      </p:pic>
      <p:sp>
        <p:nvSpPr>
          <p:cNvPr id="25" name="椭圆 24"/>
          <p:cNvSpPr/>
          <p:nvPr/>
        </p:nvSpPr>
        <p:spPr>
          <a:xfrm>
            <a:off x="5189532" y="3903674"/>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332408" y="5260996"/>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975350" y="4832368"/>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903912" y="4546616"/>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475416" y="4475178"/>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189664" y="3975112"/>
            <a:ext cx="357190"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Redocn_2010042915214815.jpg"/>
          <p:cNvPicPr>
            <a:picLocks noChangeAspect="1"/>
          </p:cNvPicPr>
          <p:nvPr/>
        </p:nvPicPr>
        <p:blipFill>
          <a:blip r:embed="rId3">
            <a:clrChange>
              <a:clrFrom>
                <a:srgbClr val="FFFFFF"/>
              </a:clrFrom>
              <a:clrTo>
                <a:srgbClr val="FFFFFF">
                  <a:alpha val="0"/>
                </a:srgbClr>
              </a:clrTo>
            </a:clrChange>
          </a:blip>
          <a:srcRect l="11664" t="29421" r="9611" b="31707"/>
          <a:stretch>
            <a:fillRect/>
          </a:stretch>
        </p:blipFill>
        <p:spPr>
          <a:xfrm>
            <a:off x="1" y="742931"/>
            <a:ext cx="3456780" cy="891677"/>
          </a:xfrm>
          <a:prstGeom prst="rect">
            <a:avLst/>
          </a:prstGeom>
        </p:spPr>
      </p:pic>
      <p:sp>
        <p:nvSpPr>
          <p:cNvPr id="33" name="矩形 32"/>
          <p:cNvSpPr/>
          <p:nvPr/>
        </p:nvSpPr>
        <p:spPr>
          <a:xfrm>
            <a:off x="-96879" y="742930"/>
            <a:ext cx="3262432" cy="707886"/>
          </a:xfrm>
          <a:prstGeom prst="rect">
            <a:avLst/>
          </a:prstGeom>
        </p:spPr>
        <p:txBody>
          <a:bodyPr wrap="none">
            <a:spAutoFit/>
          </a:bodyPr>
          <a:lstStyle/>
          <a:p>
            <a:r>
              <a:rPr lang="zh-CN" altLang="en-US" sz="4000" b="1" dirty="0" smtClean="0">
                <a:solidFill>
                  <a:schemeClr val="bg1"/>
                </a:solidFill>
                <a:latin typeface="华文新魏" pitchFamily="2" charset="-122"/>
                <a:ea typeface="华文新魏" pitchFamily="2" charset="-122"/>
              </a:rPr>
              <a:t>农业发展表现</a:t>
            </a:r>
            <a:endParaRPr lang="zh-CN" altLang="en-US" sz="4000" b="1" dirty="0">
              <a:solidFill>
                <a:schemeClr val="bg1"/>
              </a:solidFill>
              <a:latin typeface="华文新魏" pitchFamily="2" charset="-122"/>
              <a:ea typeface="华文新魏" pitchFamily="2" charset="-122"/>
            </a:endParaRPr>
          </a:p>
        </p:txBody>
      </p:sp>
      <p:sp>
        <p:nvSpPr>
          <p:cNvPr id="34" name="标题 14338"/>
          <p:cNvSpPr txBox="1">
            <a:spLocks noRot="1"/>
          </p:cNvSpPr>
          <p:nvPr/>
        </p:nvSpPr>
        <p:spPr>
          <a:xfrm>
            <a:off x="3442415" y="798191"/>
            <a:ext cx="7444792" cy="723582"/>
          </a:xfrm>
          <a:prstGeom prst="rect">
            <a:avLst/>
          </a:prstGeom>
        </p:spPr>
        <p:txBody>
          <a:bodyPr vert="horz" wrap="square" lIns="106985" tIns="53492" rIns="106985" bIns="53492" rtlCol="0" anchor="b">
            <a:spAutoFit/>
          </a:bodyPr>
          <a:lstStyle/>
          <a:p>
            <a:pPr lvl="0">
              <a:spcBef>
                <a:spcPct val="0"/>
              </a:spcBef>
              <a:defRPr/>
            </a:pPr>
            <a:r>
              <a:rPr lang="zh-CN" altLang="en-US" sz="4000" dirty="0" smtClean="0">
                <a:latin typeface="华文新魏" pitchFamily="2" charset="-122"/>
                <a:ea typeface="华文新魏" pitchFamily="2" charset="-122"/>
              </a:rPr>
              <a:t>①</a:t>
            </a:r>
            <a:r>
              <a:rPr kumimoji="0" lang="zh-CN" altLang="en-US" sz="4000" b="1" i="0" u="none" strike="noStrike" kern="1200" cap="none" spc="0" normalizeH="0" baseline="0" noProof="0" dirty="0" smtClean="0">
                <a:ln>
                  <a:noFill/>
                </a:ln>
                <a:solidFill>
                  <a:schemeClr val="tx1"/>
                </a:solidFill>
                <a:effectLst/>
                <a:uLnTx/>
                <a:uFillTx/>
                <a:latin typeface="华文新魏" pitchFamily="2" charset="-122"/>
                <a:ea typeface="华文新魏" pitchFamily="2" charset="-122"/>
                <a:cs typeface="+mj-cs"/>
              </a:rPr>
              <a:t>南方水稻种植面积迅速增长。</a:t>
            </a:r>
            <a:endParaRPr kumimoji="0" lang="zh-CN" altLang="en-US" sz="4000" b="1" i="0" u="none" strike="noStrike" kern="1200" cap="none" spc="0" normalizeH="0" baseline="0" noProof="0" dirty="0" smtClean="0">
              <a:ln>
                <a:noFill/>
              </a:ln>
              <a:solidFill>
                <a:schemeClr val="tx1"/>
              </a:solidFill>
              <a:effectLst/>
              <a:uLnTx/>
              <a:uFillTx/>
              <a:latin typeface="华文新魏" pitchFamily="2" charset="-122"/>
              <a:ea typeface="华文新魏" pitchFamily="2" charset="-122"/>
              <a:cs typeface="+mj-cs"/>
            </a:endParaRPr>
          </a:p>
        </p:txBody>
      </p:sp>
      <p:sp>
        <p:nvSpPr>
          <p:cNvPr id="23" name="Text Box 4"/>
          <p:cNvSpPr txBox="1">
            <a:spLocks noChangeArrowheads="1"/>
          </p:cNvSpPr>
          <p:nvPr/>
        </p:nvSpPr>
        <p:spPr bwMode="auto">
          <a:xfrm>
            <a:off x="5332409" y="4100516"/>
            <a:ext cx="1428760" cy="1055608"/>
          </a:xfrm>
          <a:prstGeom prst="roundRect">
            <a:avLst/>
          </a:prstGeom>
          <a:solidFill>
            <a:schemeClr val="accent2">
              <a:lumMod val="75000"/>
            </a:schemeClr>
          </a:solidFill>
          <a:ln w="9525">
            <a:noFill/>
            <a:miter lim="800000"/>
          </a:ln>
          <a:scene3d>
            <a:camera prst="orthographicFront"/>
            <a:lightRig rig="threePt" dir="t"/>
          </a:scene3d>
          <a:sp3d>
            <a:bevelT/>
          </a:sp3d>
        </p:spPr>
        <p:txBody>
          <a:bodyPr wrap="square">
            <a:spAutoFit/>
          </a:bodyPr>
          <a:lstStyle/>
          <a:p>
            <a:pPr eaLnBrk="0" hangingPunct="0">
              <a:spcBef>
                <a:spcPct val="0"/>
              </a:spcBef>
            </a:pPr>
            <a:r>
              <a:rPr lang="zh-CN" altLang="en-US" sz="2800" b="1" dirty="0">
                <a:solidFill>
                  <a:srgbClr val="FFFFFF"/>
                </a:solidFill>
                <a:latin typeface="Times New Roman" panose="02020603050405020304" pitchFamily="18" charset="0"/>
                <a:ea typeface="华文新魏" pitchFamily="2" charset="-122"/>
              </a:rPr>
              <a:t>苏湖</a:t>
            </a:r>
            <a:r>
              <a:rPr lang="zh-CN" altLang="en-US" sz="2800" b="1" dirty="0" smtClean="0">
                <a:solidFill>
                  <a:srgbClr val="FFFFFF"/>
                </a:solidFill>
                <a:latin typeface="Times New Roman" panose="02020603050405020304" pitchFamily="18" charset="0"/>
                <a:ea typeface="华文新魏" pitchFamily="2" charset="-122"/>
              </a:rPr>
              <a:t>熟</a:t>
            </a:r>
            <a:endParaRPr lang="en-US" altLang="zh-CN" sz="2800" b="1" dirty="0" smtClean="0">
              <a:solidFill>
                <a:srgbClr val="FFFFFF"/>
              </a:solidFill>
              <a:latin typeface="Times New Roman" panose="02020603050405020304" pitchFamily="18" charset="0"/>
              <a:ea typeface="华文新魏" pitchFamily="2" charset="-122"/>
            </a:endParaRPr>
          </a:p>
          <a:p>
            <a:pPr eaLnBrk="0" hangingPunct="0">
              <a:spcBef>
                <a:spcPct val="0"/>
              </a:spcBef>
            </a:pPr>
            <a:r>
              <a:rPr lang="zh-CN" altLang="en-US" sz="2800" b="1" dirty="0" smtClean="0">
                <a:solidFill>
                  <a:srgbClr val="FFFFFF"/>
                </a:solidFill>
                <a:latin typeface="Times New Roman" panose="02020603050405020304" pitchFamily="18" charset="0"/>
                <a:ea typeface="华文新魏" pitchFamily="2" charset="-122"/>
              </a:rPr>
              <a:t>天下足</a:t>
            </a:r>
            <a:endParaRPr lang="zh-CN" altLang="en-US" sz="2800" b="1" dirty="0">
              <a:solidFill>
                <a:srgbClr val="FFFFFF"/>
              </a:solidFill>
              <a:latin typeface="Times New Roman" panose="02020603050405020304" pitchFamily="18" charset="0"/>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4626" y="147320"/>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087166" y="173543"/>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19" name="Picture 10" descr="u=2468829046,4205961863&amp;fm=23&amp;gp=0"/>
          <p:cNvPicPr>
            <a:picLocks noChangeAspect="1" noChangeArrowheads="1"/>
          </p:cNvPicPr>
          <p:nvPr/>
        </p:nvPicPr>
        <p:blipFill>
          <a:blip r:embed="rId2"/>
          <a:srcRect/>
          <a:stretch>
            <a:fillRect/>
          </a:stretch>
        </p:blipFill>
        <p:spPr bwMode="auto">
          <a:xfrm>
            <a:off x="474625" y="1814500"/>
            <a:ext cx="3190421" cy="2071702"/>
          </a:xfrm>
          <a:prstGeom prst="rect">
            <a:avLst/>
          </a:prstGeom>
          <a:noFill/>
          <a:ln w="9525">
            <a:noFill/>
            <a:miter lim="800000"/>
            <a:headEnd/>
            <a:tailEnd/>
          </a:ln>
        </p:spPr>
      </p:pic>
      <p:pic>
        <p:nvPicPr>
          <p:cNvPr id="21" name="Picture 14" descr="u=2807591632,2418313294&amp;fm=23&amp;gp=0"/>
          <p:cNvPicPr>
            <a:picLocks noChangeAspect="1" noChangeArrowheads="1"/>
          </p:cNvPicPr>
          <p:nvPr/>
        </p:nvPicPr>
        <p:blipFill>
          <a:blip r:embed="rId3"/>
          <a:srcRect/>
          <a:stretch>
            <a:fillRect/>
          </a:stretch>
        </p:blipFill>
        <p:spPr bwMode="auto">
          <a:xfrm>
            <a:off x="474625" y="4029098"/>
            <a:ext cx="3170397" cy="3000376"/>
          </a:xfrm>
          <a:prstGeom prst="rect">
            <a:avLst/>
          </a:prstGeom>
          <a:noFill/>
          <a:ln w="9525">
            <a:noFill/>
            <a:miter lim="800000"/>
            <a:headEnd/>
            <a:tailEnd/>
          </a:ln>
        </p:spPr>
      </p:pic>
      <p:pic>
        <p:nvPicPr>
          <p:cNvPr id="22" name="图片 21" descr="Redocn_2010042915214815.jpg"/>
          <p:cNvPicPr>
            <a:picLocks noChangeAspect="1"/>
          </p:cNvPicPr>
          <p:nvPr/>
        </p:nvPicPr>
        <p:blipFill>
          <a:blip r:embed="rId4">
            <a:clrChange>
              <a:clrFrom>
                <a:srgbClr val="FFFFFF"/>
              </a:clrFrom>
              <a:clrTo>
                <a:srgbClr val="FFFFFF">
                  <a:alpha val="0"/>
                </a:srgbClr>
              </a:clrTo>
            </a:clrChange>
          </a:blip>
          <a:srcRect l="11664" t="29421" r="9611" b="31707"/>
          <a:stretch>
            <a:fillRect/>
          </a:stretch>
        </p:blipFill>
        <p:spPr>
          <a:xfrm>
            <a:off x="0" y="742931"/>
            <a:ext cx="3645021" cy="940233"/>
          </a:xfrm>
          <a:prstGeom prst="rect">
            <a:avLst/>
          </a:prstGeom>
        </p:spPr>
      </p:pic>
      <p:sp>
        <p:nvSpPr>
          <p:cNvPr id="23" name="矩形 22"/>
          <p:cNvSpPr/>
          <p:nvPr/>
        </p:nvSpPr>
        <p:spPr>
          <a:xfrm>
            <a:off x="-96879" y="742930"/>
            <a:ext cx="3625668" cy="707886"/>
          </a:xfrm>
          <a:prstGeom prst="rect">
            <a:avLst/>
          </a:prstGeom>
        </p:spPr>
        <p:txBody>
          <a:bodyPr wrap="square">
            <a:spAutoFit/>
          </a:bodyPr>
          <a:lstStyle/>
          <a:p>
            <a:r>
              <a:rPr lang="zh-CN" altLang="en-US" sz="4000" b="1" dirty="0" smtClean="0">
                <a:solidFill>
                  <a:schemeClr val="bg1"/>
                </a:solidFill>
                <a:latin typeface="华文新魏" pitchFamily="2" charset="-122"/>
                <a:ea typeface="华文新魏" pitchFamily="2" charset="-122"/>
              </a:rPr>
              <a:t>农业发展表现</a:t>
            </a:r>
            <a:endParaRPr lang="zh-CN" altLang="en-US" sz="4000" b="1" dirty="0">
              <a:solidFill>
                <a:schemeClr val="bg1"/>
              </a:solidFill>
              <a:latin typeface="华文新魏" pitchFamily="2" charset="-122"/>
              <a:ea typeface="华文新魏" pitchFamily="2" charset="-122"/>
            </a:endParaRPr>
          </a:p>
        </p:txBody>
      </p:sp>
      <p:sp>
        <p:nvSpPr>
          <p:cNvPr id="24" name="标题 14338"/>
          <p:cNvSpPr txBox="1">
            <a:spLocks noRot="1"/>
          </p:cNvSpPr>
          <p:nvPr/>
        </p:nvSpPr>
        <p:spPr>
          <a:xfrm>
            <a:off x="3825862" y="682966"/>
            <a:ext cx="7921848" cy="1831578"/>
          </a:xfrm>
          <a:prstGeom prst="rect">
            <a:avLst/>
          </a:prstGeom>
        </p:spPr>
        <p:txBody>
          <a:bodyPr vert="horz" wrap="square" lIns="106985" tIns="53492" rIns="106985" bIns="53492" rtlCol="0" anchor="b">
            <a:spAutoFit/>
          </a:bodyPr>
          <a:lstStyle/>
          <a:p>
            <a:pPr>
              <a:spcBef>
                <a:spcPct val="0"/>
              </a:spcBef>
              <a:defRPr/>
            </a:pPr>
            <a:r>
              <a:rPr lang="zh-CN" altLang="en-US" sz="4000" b="1" dirty="0" smtClean="0">
                <a:latin typeface="华文新魏" pitchFamily="2" charset="-122"/>
                <a:ea typeface="华文新魏" pitchFamily="2" charset="-122"/>
              </a:rPr>
              <a:t>②南方各地普遍种植茶树，产茶的州县比以往有所增加。 </a:t>
            </a:r>
            <a:endParaRPr lang="en-US" altLang="zh-CN" sz="4000" b="1" dirty="0" smtClean="0">
              <a:latin typeface="华文新魏" pitchFamily="2" charset="-122"/>
              <a:ea typeface="华文新魏" pitchFamily="2" charset="-122"/>
            </a:endParaRPr>
          </a:p>
          <a:p>
            <a:pPr lvl="0">
              <a:spcBef>
                <a:spcPct val="0"/>
              </a:spcBef>
              <a:defRPr/>
            </a:pPr>
            <a:endParaRPr kumimoji="0" lang="zh-CN" altLang="en-US" sz="3200" b="1" i="0" u="none" strike="noStrike" kern="1200" cap="none" spc="0" normalizeH="0" baseline="0" noProof="0" dirty="0" smtClean="0">
              <a:ln>
                <a:noFill/>
              </a:ln>
              <a:effectLst/>
              <a:uLnTx/>
              <a:uFillTx/>
              <a:latin typeface="华文新魏" pitchFamily="2" charset="-122"/>
              <a:ea typeface="华文新魏" pitchFamily="2" charset="-122"/>
              <a:cs typeface="+mj-cs"/>
            </a:endParaRPr>
          </a:p>
        </p:txBody>
      </p:sp>
      <p:pic>
        <p:nvPicPr>
          <p:cNvPr id="27" name="图片 26" descr="20140917032012593.jpg"/>
          <p:cNvPicPr>
            <a:picLocks noChangeAspect="1"/>
          </p:cNvPicPr>
          <p:nvPr/>
        </p:nvPicPr>
        <p:blipFill>
          <a:blip r:embed="rId5"/>
          <a:stretch>
            <a:fillRect/>
          </a:stretch>
        </p:blipFill>
        <p:spPr>
          <a:xfrm>
            <a:off x="4213434" y="2100252"/>
            <a:ext cx="6454629" cy="4060170"/>
          </a:xfrm>
          <a:prstGeom prst="rect">
            <a:avLst/>
          </a:prstGeom>
          <a:ln>
            <a:noFill/>
          </a:ln>
          <a:effectLst>
            <a:outerShdw blurRad="292100" dist="139700" dir="2700000" algn="tl" rotWithShape="0">
              <a:srgbClr val="333333">
                <a:alpha val="65000"/>
              </a:srgbClr>
            </a:outerShdw>
          </a:effectLst>
        </p:spPr>
      </p:pic>
      <p:sp>
        <p:nvSpPr>
          <p:cNvPr id="29" name="矩形 28"/>
          <p:cNvSpPr/>
          <p:nvPr/>
        </p:nvSpPr>
        <p:spPr>
          <a:xfrm>
            <a:off x="4832343" y="2100252"/>
            <a:ext cx="2608406" cy="415498"/>
          </a:xfrm>
          <a:prstGeom prst="rect">
            <a:avLst/>
          </a:prstGeom>
        </p:spPr>
        <p:txBody>
          <a:bodyPr wrap="none">
            <a:spAutoFit/>
          </a:bodyPr>
          <a:lstStyle/>
          <a:p>
            <a:r>
              <a:rPr lang="zh-CN" altLang="en-US" b="1" dirty="0" smtClean="0">
                <a:solidFill>
                  <a:schemeClr val="bg1"/>
                </a:solidFill>
                <a:latin typeface="华文新魏" pitchFamily="2" charset="-122"/>
                <a:ea typeface="华文新魏" pitchFamily="2" charset="-122"/>
              </a:rPr>
              <a:t>茶兴于唐，而盛于宋</a:t>
            </a:r>
            <a:endParaRPr lang="zh-CN" altLang="en-US" b="1" dirty="0">
              <a:solidFill>
                <a:schemeClr val="bg1"/>
              </a:solidFill>
              <a:latin typeface="华文新魏" pitchFamily="2" charset="-122"/>
              <a:ea typeface="华文新魏"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a:off x="-25441" y="7100912"/>
            <a:ext cx="11522075" cy="142876"/>
          </a:xfrm>
          <a:prstGeom prst="rect">
            <a:avLst/>
          </a:prstGeom>
        </p:spPr>
      </p:pic>
      <p:pic>
        <p:nvPicPr>
          <p:cNvPr id="50" name="图片 49" descr="t018d16e110143ea110.jpg"/>
          <p:cNvPicPr>
            <a:picLocks noChangeAspect="1"/>
          </p:cNvPicPr>
          <p:nvPr/>
        </p:nvPicPr>
        <p:blipFill>
          <a:blip r:embed="rId1">
            <a:clrChange>
              <a:clrFrom>
                <a:srgbClr val="F2F2F2"/>
              </a:clrFrom>
              <a:clrTo>
                <a:srgbClr val="F2F2F2">
                  <a:alpha val="0"/>
                </a:srgbClr>
              </a:clrTo>
            </a:clrChange>
          </a:blip>
          <a:srcRect t="54831" b="25094"/>
          <a:stretch>
            <a:fillRect/>
          </a:stretch>
        </p:blipFill>
        <p:spPr>
          <a:xfrm rot="10800000">
            <a:off x="-3" y="712451"/>
            <a:ext cx="11522075" cy="142876"/>
          </a:xfrm>
          <a:prstGeom prst="rect">
            <a:avLst/>
          </a:prstGeom>
        </p:spPr>
      </p:pic>
      <p:sp>
        <p:nvSpPr>
          <p:cNvPr id="10" name="矩形 9"/>
          <p:cNvSpPr/>
          <p:nvPr/>
        </p:nvSpPr>
        <p:spPr bwMode="auto">
          <a:xfrm flipV="1">
            <a:off x="0" y="7198068"/>
            <a:ext cx="11522075" cy="45719"/>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sp>
        <p:nvSpPr>
          <p:cNvPr id="44" name="矩形 43"/>
          <p:cNvSpPr/>
          <p:nvPr/>
        </p:nvSpPr>
        <p:spPr>
          <a:xfrm>
            <a:off x="0" y="0"/>
            <a:ext cx="10776937" cy="704850"/>
          </a:xfrm>
          <a:prstGeom prst="rect">
            <a:avLst/>
          </a:prstGeom>
          <a:solidFill>
            <a:srgbClr val="663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800" dirty="0" smtClean="0">
                <a:solidFill>
                  <a:schemeClr val="tx1"/>
                </a:solidFill>
                <a:effectLst/>
              </a:rPr>
              <a:t> </a:t>
            </a:r>
            <a:endParaRPr lang="zh-CN" altLang="en-US" sz="1800" dirty="0">
              <a:solidFill>
                <a:schemeClr val="tx1"/>
              </a:solidFill>
              <a:effectLst/>
            </a:endParaRPr>
          </a:p>
        </p:txBody>
      </p:sp>
      <p:grpSp>
        <p:nvGrpSpPr>
          <p:cNvPr id="2" name="组合 23"/>
          <p:cNvGrpSpPr/>
          <p:nvPr/>
        </p:nvGrpSpPr>
        <p:grpSpPr>
          <a:xfrm flipH="1">
            <a:off x="8261367" y="2832"/>
            <a:ext cx="2750820" cy="740098"/>
            <a:chOff x="0" y="-2"/>
            <a:chExt cx="1377891" cy="634701"/>
          </a:xfrm>
          <a:solidFill>
            <a:schemeClr val="bg2">
              <a:lumMod val="90000"/>
            </a:schemeClr>
          </a:solidFill>
        </p:grpSpPr>
        <p:sp>
          <p:nvSpPr>
            <p:cNvPr id="46" name="直角三角形 45"/>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47" name="矩形 46"/>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cxnSp>
        <p:nvCxnSpPr>
          <p:cNvPr id="48" name="直接连接符 47"/>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9" name="文本框 5"/>
          <p:cNvSpPr txBox="1"/>
          <p:nvPr/>
        </p:nvSpPr>
        <p:spPr>
          <a:xfrm>
            <a:off x="144413" y="121592"/>
            <a:ext cx="3064510"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人教版七年级下册</a:t>
            </a:r>
            <a:endParaRPr lang="zh-CN" altLang="en-US" sz="2400" b="1" dirty="0" smtClean="0">
              <a:solidFill>
                <a:schemeClr val="bg1"/>
              </a:solidFill>
              <a:effectLst/>
              <a:latin typeface="微软雅黑" panose="020B0503020204020204" charset="-122"/>
              <a:ea typeface="微软雅黑" panose="020B0503020204020204" charset="-122"/>
            </a:endParaRPr>
          </a:p>
        </p:txBody>
      </p:sp>
      <p:grpSp>
        <p:nvGrpSpPr>
          <p:cNvPr id="3" name="组合 23"/>
          <p:cNvGrpSpPr/>
          <p:nvPr/>
        </p:nvGrpSpPr>
        <p:grpSpPr>
          <a:xfrm flipH="1">
            <a:off x="8776673" y="2832"/>
            <a:ext cx="2750820" cy="740098"/>
            <a:chOff x="0" y="-2"/>
            <a:chExt cx="1377891" cy="634701"/>
          </a:xfrm>
          <a:solidFill>
            <a:schemeClr val="bg2">
              <a:lumMod val="90000"/>
            </a:schemeClr>
          </a:solidFill>
        </p:grpSpPr>
        <p:sp>
          <p:nvSpPr>
            <p:cNvPr id="51" name="直角三角形 5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52" name="矩形 5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57" name="文本框 13"/>
          <p:cNvSpPr txBox="1"/>
          <p:nvPr/>
        </p:nvSpPr>
        <p:spPr>
          <a:xfrm>
            <a:off x="9332937" y="35044"/>
            <a:ext cx="2189138" cy="738664"/>
          </a:xfrm>
          <a:prstGeom prst="rect">
            <a:avLst/>
          </a:prstGeom>
          <a:noFill/>
        </p:spPr>
        <p:txBody>
          <a:bodyPr wrap="square" rtlCol="0">
            <a:spAutoFit/>
            <a:scene3d>
              <a:camera prst="orthographicFront"/>
              <a:lightRig rig="threePt" dir="t"/>
            </a:scene3d>
          </a:bodyPr>
          <a:lstStyle/>
          <a:p>
            <a:pPr algn="ctr"/>
            <a:r>
              <a:rPr lang="zh-CN" altLang="en-US" b="1" dirty="0" smtClean="0">
                <a:solidFill>
                  <a:schemeClr val="accent4">
                    <a:lumMod val="50000"/>
                  </a:schemeClr>
                </a:solidFill>
                <a:latin typeface="微软雅黑" panose="020B0503020204020204" charset="-122"/>
                <a:ea typeface="微软雅黑" panose="020B0503020204020204" charset="-122"/>
              </a:rPr>
              <a:t>第二单元</a:t>
            </a:r>
            <a:endParaRPr lang="en-US" altLang="zh-CN" b="1" dirty="0" smtClean="0">
              <a:solidFill>
                <a:schemeClr val="accent4">
                  <a:lumMod val="50000"/>
                </a:schemeClr>
              </a:solidFill>
              <a:latin typeface="微软雅黑" panose="020B0503020204020204" charset="-122"/>
              <a:ea typeface="微软雅黑" panose="020B0503020204020204" charset="-122"/>
            </a:endParaRPr>
          </a:p>
          <a:p>
            <a:pPr algn="ctr"/>
            <a:r>
              <a:rPr lang="zh-CN" altLang="en-US" b="1" dirty="0" smtClean="0">
                <a:solidFill>
                  <a:schemeClr val="accent4">
                    <a:lumMod val="50000"/>
                  </a:schemeClr>
                </a:solidFill>
                <a:latin typeface="微软雅黑" panose="020B0503020204020204" charset="-122"/>
                <a:ea typeface="微软雅黑" panose="020B0503020204020204" charset="-122"/>
              </a:rPr>
              <a:t>辽宋夏金元时期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7" name="文本框 6"/>
          <p:cNvSpPr txBox="1"/>
          <p:nvPr/>
        </p:nvSpPr>
        <p:spPr>
          <a:xfrm>
            <a:off x="4117963" y="138389"/>
            <a:ext cx="535785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第</a:t>
            </a:r>
            <a:r>
              <a:rPr lang="en-US" altLang="zh-CN"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9</a:t>
            </a:r>
            <a:r>
              <a:rPr lang="zh-CN" altLang="en-US" sz="2400" b="1" dirty="0" smtClean="0">
                <a:solidFill>
                  <a:schemeClr val="bg1"/>
                </a:solidFill>
                <a:effectLst>
                  <a:outerShdw blurRad="38100" dist="38100" dir="2700000" algn="tl">
                    <a:srgbClr val="000000">
                      <a:alpha val="43137"/>
                    </a:srgbClr>
                  </a:outerShdw>
                </a:effectLst>
                <a:latin typeface="华文隶书" pitchFamily="2" charset="-122"/>
                <a:ea typeface="华文隶书" pitchFamily="2" charset="-122"/>
              </a:rPr>
              <a:t>课   宋代经济的发展</a:t>
            </a:r>
            <a:endParaRPr lang="zh-CN" altLang="en-US" sz="2400" b="1" dirty="0">
              <a:solidFill>
                <a:schemeClr val="bg1"/>
              </a:solidFill>
              <a:effectLst>
                <a:outerShdw blurRad="38100" dist="38100" dir="2700000" algn="tl">
                  <a:srgbClr val="000000">
                    <a:alpha val="43137"/>
                  </a:srgbClr>
                </a:outerShdw>
              </a:effectLst>
              <a:latin typeface="华文隶书" pitchFamily="2" charset="-122"/>
              <a:ea typeface="华文隶书" pitchFamily="2" charset="-122"/>
            </a:endParaRPr>
          </a:p>
        </p:txBody>
      </p:sp>
      <p:pic>
        <p:nvPicPr>
          <p:cNvPr id="22" name="图片 21" descr="Redocn_2010042915214815.jpg"/>
          <p:cNvPicPr>
            <a:picLocks noChangeAspect="1"/>
          </p:cNvPicPr>
          <p:nvPr/>
        </p:nvPicPr>
        <p:blipFill>
          <a:blip r:embed="rId2">
            <a:clrChange>
              <a:clrFrom>
                <a:srgbClr val="FFFFFF"/>
              </a:clrFrom>
              <a:clrTo>
                <a:srgbClr val="FFFFFF">
                  <a:alpha val="0"/>
                </a:srgbClr>
              </a:clrTo>
            </a:clrChange>
          </a:blip>
          <a:srcRect l="11664" t="29421" r="9611" b="31707"/>
          <a:stretch>
            <a:fillRect/>
          </a:stretch>
        </p:blipFill>
        <p:spPr>
          <a:xfrm>
            <a:off x="1" y="742931"/>
            <a:ext cx="3819774" cy="985311"/>
          </a:xfrm>
          <a:prstGeom prst="rect">
            <a:avLst/>
          </a:prstGeom>
        </p:spPr>
      </p:pic>
      <p:sp>
        <p:nvSpPr>
          <p:cNvPr id="23" name="矩形 22"/>
          <p:cNvSpPr/>
          <p:nvPr/>
        </p:nvSpPr>
        <p:spPr>
          <a:xfrm>
            <a:off x="-96879" y="742930"/>
            <a:ext cx="3769684" cy="707886"/>
          </a:xfrm>
          <a:prstGeom prst="rect">
            <a:avLst/>
          </a:prstGeom>
        </p:spPr>
        <p:txBody>
          <a:bodyPr wrap="square">
            <a:spAutoFit/>
          </a:bodyPr>
          <a:lstStyle/>
          <a:p>
            <a:r>
              <a:rPr lang="zh-CN" altLang="en-US" sz="4000" b="1" dirty="0" smtClean="0">
                <a:solidFill>
                  <a:schemeClr val="bg1"/>
                </a:solidFill>
                <a:latin typeface="华文新魏" pitchFamily="2" charset="-122"/>
                <a:ea typeface="华文新魏" pitchFamily="2" charset="-122"/>
              </a:rPr>
              <a:t>农业发展表现</a:t>
            </a:r>
            <a:endParaRPr lang="zh-CN" altLang="en-US" sz="4000" b="1" dirty="0">
              <a:solidFill>
                <a:schemeClr val="bg1"/>
              </a:solidFill>
              <a:latin typeface="华文新魏" pitchFamily="2" charset="-122"/>
              <a:ea typeface="华文新魏" pitchFamily="2" charset="-122"/>
            </a:endParaRPr>
          </a:p>
        </p:txBody>
      </p:sp>
      <p:sp>
        <p:nvSpPr>
          <p:cNvPr id="24" name="标题 14338"/>
          <p:cNvSpPr txBox="1">
            <a:spLocks noRot="1"/>
          </p:cNvSpPr>
          <p:nvPr/>
        </p:nvSpPr>
        <p:spPr>
          <a:xfrm>
            <a:off x="3943686" y="773201"/>
            <a:ext cx="7633816" cy="1339135"/>
          </a:xfrm>
          <a:prstGeom prst="rect">
            <a:avLst/>
          </a:prstGeom>
        </p:spPr>
        <p:txBody>
          <a:bodyPr vert="horz" wrap="square" lIns="106985" tIns="53492" rIns="106985" bIns="53492" rtlCol="0" anchor="b">
            <a:spAutoFit/>
          </a:bodyPr>
          <a:lstStyle/>
          <a:p>
            <a:r>
              <a:rPr lang="zh-CN" altLang="en-US" sz="4000" b="1" dirty="0" smtClean="0">
                <a:latin typeface="华文新魏" pitchFamily="2" charset="-122"/>
                <a:ea typeface="华文新魏" pitchFamily="2" charset="-122"/>
              </a:rPr>
              <a:t>③棉花种植区已向北推进到江淮和川蜀一带。</a:t>
            </a:r>
            <a:endParaRPr lang="zh-CN" altLang="en-US" sz="4000" b="1" dirty="0" smtClean="0">
              <a:latin typeface="华文新魏" pitchFamily="2" charset="-122"/>
              <a:ea typeface="华文新魏" pitchFamily="2" charset="-122"/>
            </a:endParaRPr>
          </a:p>
        </p:txBody>
      </p:sp>
      <p:pic>
        <p:nvPicPr>
          <p:cNvPr id="30" name="Picture 2" descr="1tbiHgyydz-6UoUPEgABsZ&amp;part=4"/>
          <p:cNvPicPr>
            <a:picLocks noChangeAspect="1" noChangeArrowheads="1"/>
          </p:cNvPicPr>
          <p:nvPr/>
        </p:nvPicPr>
        <p:blipFill>
          <a:blip r:embed="rId3"/>
          <a:srcRect/>
          <a:stretch>
            <a:fillRect/>
          </a:stretch>
        </p:blipFill>
        <p:spPr bwMode="auto">
          <a:xfrm>
            <a:off x="4760905" y="2051606"/>
            <a:ext cx="5643602" cy="5097952"/>
          </a:xfrm>
          <a:prstGeom prst="rect">
            <a:avLst/>
          </a:prstGeom>
          <a:noFill/>
          <a:ln w="9525">
            <a:noFill/>
            <a:miter lim="800000"/>
            <a:headEnd/>
            <a:tailEnd/>
          </a:ln>
        </p:spPr>
      </p:pic>
      <p:grpSp>
        <p:nvGrpSpPr>
          <p:cNvPr id="31" name="Group 15"/>
          <p:cNvGrpSpPr/>
          <p:nvPr/>
        </p:nvGrpSpPr>
        <p:grpSpPr bwMode="auto">
          <a:xfrm>
            <a:off x="6689731" y="5480071"/>
            <a:ext cx="2133600" cy="1192213"/>
            <a:chOff x="-96" y="3688"/>
            <a:chExt cx="1344" cy="751"/>
          </a:xfrm>
          <a:solidFill>
            <a:schemeClr val="bg2">
              <a:lumMod val="75000"/>
            </a:schemeClr>
          </a:solidFill>
        </p:grpSpPr>
        <p:sp>
          <p:nvSpPr>
            <p:cNvPr id="32" name="Text Box 12"/>
            <p:cNvSpPr txBox="1">
              <a:spLocks noChangeArrowheads="1"/>
            </p:cNvSpPr>
            <p:nvPr/>
          </p:nvSpPr>
          <p:spPr bwMode="auto">
            <a:xfrm>
              <a:off x="-96" y="3688"/>
              <a:ext cx="1344" cy="751"/>
            </a:xfrm>
            <a:prstGeom prst="roundRect">
              <a:avLst/>
            </a:prstGeom>
            <a:grpFill/>
            <a:ln w="9525">
              <a:noFill/>
              <a:miter lim="800000"/>
            </a:ln>
            <a:scene3d>
              <a:camera prst="orthographicFront"/>
              <a:lightRig rig="threePt" dir="t"/>
            </a:scene3d>
            <a:sp3d>
              <a:bevelT/>
            </a:sp3d>
          </p:spPr>
          <p:txBody>
            <a:bodyPr>
              <a:spAutoFit/>
            </a:bodyPr>
            <a:lstStyle/>
            <a:p>
              <a:pPr>
                <a:buFont typeface="Arial" panose="020B0604020202020204" pitchFamily="34" charset="0"/>
                <a:buNone/>
              </a:pPr>
              <a:r>
                <a:rPr lang="zh-CN" altLang="en-US" sz="3200" b="1" dirty="0">
                  <a:latin typeface="Arial" panose="020B0604020202020204" pitchFamily="34" charset="0"/>
                </a:rPr>
                <a:t>北宋：</a:t>
              </a:r>
              <a:endParaRPr lang="zh-CN" altLang="en-US" sz="3200" b="1" dirty="0">
                <a:latin typeface="Arial" panose="020B0604020202020204" pitchFamily="34" charset="0"/>
              </a:endParaRPr>
            </a:p>
            <a:p>
              <a:pPr>
                <a:buFont typeface="Arial" panose="020B0604020202020204" pitchFamily="34" charset="0"/>
                <a:buNone/>
              </a:pPr>
              <a:r>
                <a:rPr lang="zh-CN" altLang="en-US" sz="3200" b="1" dirty="0">
                  <a:latin typeface="Arial" panose="020B0604020202020204" pitchFamily="34" charset="0"/>
                </a:rPr>
                <a:t>广东 福建</a:t>
              </a:r>
              <a:endParaRPr lang="zh-CN" altLang="en-US" sz="3200" b="1" dirty="0">
                <a:latin typeface="Arial" panose="020B0604020202020204" pitchFamily="34" charset="0"/>
              </a:endParaRPr>
            </a:p>
          </p:txBody>
        </p:sp>
        <p:pic>
          <p:nvPicPr>
            <p:cNvPr id="33" name="Picture 13" descr="t0180a44cef9fcddd1e"/>
            <p:cNvPicPr>
              <a:picLocks noChangeAspect="1" noChangeArrowheads="1"/>
            </p:cNvPicPr>
            <p:nvPr/>
          </p:nvPicPr>
          <p:blipFill>
            <a:blip r:embed="rId4"/>
            <a:srcRect/>
            <a:stretch>
              <a:fillRect/>
            </a:stretch>
          </p:blipFill>
          <p:spPr bwMode="auto">
            <a:xfrm>
              <a:off x="672" y="3760"/>
              <a:ext cx="480" cy="384"/>
            </a:xfrm>
            <a:prstGeom prst="roundRect">
              <a:avLst/>
            </a:prstGeom>
            <a:grpFill/>
            <a:ln w="9525">
              <a:noFill/>
              <a:miter lim="800000"/>
              <a:headEnd/>
              <a:tailEnd/>
            </a:ln>
            <a:scene3d>
              <a:camera prst="orthographicFront"/>
              <a:lightRig rig="threePt" dir="t"/>
            </a:scene3d>
            <a:sp3d>
              <a:bevelT/>
            </a:sp3d>
          </p:spPr>
        </p:pic>
      </p:grpSp>
      <p:sp>
        <p:nvSpPr>
          <p:cNvPr id="34" name="Text Box 16"/>
          <p:cNvSpPr txBox="1">
            <a:spLocks noChangeArrowheads="1"/>
          </p:cNvSpPr>
          <p:nvPr/>
        </p:nvSpPr>
        <p:spPr bwMode="auto">
          <a:xfrm>
            <a:off x="5475285" y="4029078"/>
            <a:ext cx="4659312" cy="578882"/>
          </a:xfrm>
          <a:prstGeom prst="roundRect">
            <a:avLst/>
          </a:prstGeom>
          <a:solidFill>
            <a:schemeClr val="bg2">
              <a:lumMod val="75000"/>
            </a:schemeClr>
          </a:solidFill>
          <a:ln w="9525">
            <a:noFill/>
            <a:miter lim="800000"/>
          </a:ln>
          <a:scene3d>
            <a:camera prst="orthographicFront"/>
            <a:lightRig rig="threePt" dir="t"/>
          </a:scene3d>
          <a:sp3d>
            <a:bevelT/>
          </a:sp3d>
        </p:spPr>
        <p:txBody>
          <a:bodyPr>
            <a:spAutoFit/>
          </a:bodyPr>
          <a:lstStyle/>
          <a:p>
            <a:pPr>
              <a:buFont typeface="Arial" panose="020B0604020202020204" pitchFamily="34" charset="0"/>
              <a:buNone/>
            </a:pPr>
            <a:r>
              <a:rPr lang="zh-CN" altLang="en-US" sz="2800" b="1" dirty="0">
                <a:latin typeface="Arial" panose="020B0604020202020204" pitchFamily="34" charset="0"/>
              </a:rPr>
              <a:t>南宋：      江淮和川蜀一带</a:t>
            </a:r>
            <a:endParaRPr lang="zh-CN" altLang="en-US" sz="2800" b="1" dirty="0">
              <a:latin typeface="Arial" panose="020B0604020202020204" pitchFamily="34" charset="0"/>
            </a:endParaRPr>
          </a:p>
        </p:txBody>
      </p:sp>
      <p:pic>
        <p:nvPicPr>
          <p:cNvPr id="35" name="Picture 17" descr="t0180a44cef9fcddd1e"/>
          <p:cNvPicPr>
            <a:picLocks noChangeAspect="1" noChangeArrowheads="1"/>
          </p:cNvPicPr>
          <p:nvPr/>
        </p:nvPicPr>
        <p:blipFill>
          <a:blip r:embed="rId5" cstate="print"/>
          <a:srcRect/>
          <a:stretch>
            <a:fillRect/>
          </a:stretch>
        </p:blipFill>
        <p:spPr bwMode="auto">
          <a:xfrm>
            <a:off x="6489532" y="4070357"/>
            <a:ext cx="628827" cy="458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AutoShape 19"/>
          <p:cNvSpPr>
            <a:spLocks noChangeArrowheads="1"/>
          </p:cNvSpPr>
          <p:nvPr/>
        </p:nvSpPr>
        <p:spPr bwMode="auto">
          <a:xfrm rot="16443504">
            <a:off x="7287192" y="4695539"/>
            <a:ext cx="797633" cy="651853"/>
          </a:xfrm>
          <a:prstGeom prst="rightArrow">
            <a:avLst>
              <a:gd name="adj1" fmla="val 50000"/>
              <a:gd name="adj2" fmla="val 35126"/>
            </a:avLst>
          </a:prstGeom>
          <a:solidFill>
            <a:schemeClr val="accent1"/>
          </a:solidFill>
          <a:ln w="9525">
            <a:solidFill>
              <a:schemeClr val="tx1"/>
            </a:solidFill>
            <a:miter lim="800000"/>
          </a:ln>
          <a:scene3d>
            <a:camera prst="orthographicFront"/>
            <a:lightRig rig="threePt" dir="t"/>
          </a:scene3d>
          <a:sp3d>
            <a:bevelT prst="angle"/>
          </a:sp3d>
        </p:spPr>
        <p:txBody>
          <a:bodyPr wrap="none" anchor="ctr"/>
          <a:lstStyle/>
          <a:p>
            <a:pPr>
              <a:spcBef>
                <a:spcPct val="0"/>
              </a:spcBef>
              <a:buFont typeface="Arial" panose="020B0604020202020204" pitchFamily="34" charset="0"/>
              <a:buNone/>
            </a:pPr>
            <a:endParaRPr lang="zh-CN" altLang="en-US">
              <a:latin typeface="Arial" panose="020B0604020202020204" pitchFamily="34" charset="0"/>
            </a:endParaRPr>
          </a:p>
        </p:txBody>
      </p:sp>
      <p:pic>
        <p:nvPicPr>
          <p:cNvPr id="38" name="图片 37" descr="20121206140856859.jpg"/>
          <p:cNvPicPr>
            <a:picLocks noChangeAspect="1"/>
          </p:cNvPicPr>
          <p:nvPr/>
        </p:nvPicPr>
        <p:blipFill>
          <a:blip r:embed="rId6">
            <a:clrChange>
              <a:clrFrom>
                <a:srgbClr val="F7FBFE"/>
              </a:clrFrom>
              <a:clrTo>
                <a:srgbClr val="F7FBFE">
                  <a:alpha val="0"/>
                </a:srgbClr>
              </a:clrTo>
            </a:clrChange>
          </a:blip>
          <a:stretch>
            <a:fillRect/>
          </a:stretch>
        </p:blipFill>
        <p:spPr>
          <a:xfrm>
            <a:off x="502310" y="1814500"/>
            <a:ext cx="4115719" cy="2643206"/>
          </a:xfrm>
          <a:prstGeom prst="rect">
            <a:avLst/>
          </a:prstGeom>
        </p:spPr>
      </p:pic>
      <p:pic>
        <p:nvPicPr>
          <p:cNvPr id="39" name="图片 38" descr="1103091255576728.jpg"/>
          <p:cNvPicPr>
            <a:picLocks noChangeAspect="1"/>
          </p:cNvPicPr>
          <p:nvPr/>
        </p:nvPicPr>
        <p:blipFill>
          <a:blip r:embed="rId7"/>
          <a:stretch>
            <a:fillRect/>
          </a:stretch>
        </p:blipFill>
        <p:spPr>
          <a:xfrm>
            <a:off x="903253" y="4529144"/>
            <a:ext cx="3286125" cy="198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ags/tag1.xml><?xml version="1.0" encoding="utf-8"?>
<p:tagLst xmlns:p="http://schemas.openxmlformats.org/presentationml/2006/main">
  <p:tag name="ISPRING_SCORM_RATE_QUIZZES" val="0"/>
  <p:tag name="ISPRING_RESOURCE_PATHS_HASH" val="875d5e6560ba36884527413a53517d17866972f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4115</Words>
  <Application>WPS 演示</Application>
  <PresentationFormat>自定义</PresentationFormat>
  <Paragraphs>680</Paragraphs>
  <Slides>31</Slides>
  <Notes>28</Notes>
  <HiddenSlides>2</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Arial</vt:lpstr>
      <vt:lpstr>宋体</vt:lpstr>
      <vt:lpstr>Wingdings</vt:lpstr>
      <vt:lpstr>Calibri</vt:lpstr>
      <vt:lpstr>华文隶书</vt:lpstr>
      <vt:lpstr>微软雅黑</vt:lpstr>
      <vt:lpstr>华文行楷</vt:lpstr>
      <vt:lpstr>华文新魏</vt:lpstr>
      <vt:lpstr>迷你简超粗圆</vt:lpstr>
      <vt:lpstr>黑体</vt:lpstr>
      <vt:lpstr>Times New Roman</vt:lpstr>
      <vt:lpstr>Arial Unicode MS</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Administrator</cp:lastModifiedBy>
  <cp:revision>1623</cp:revision>
  <dcterms:created xsi:type="dcterms:W3CDTF">2015-10-28T12:59:00Z</dcterms:created>
  <dcterms:modified xsi:type="dcterms:W3CDTF">2021-09-13T09:19:26Z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A1F9867773BA445C965B0F46D0BBA237</vt:lpwstr>
  </property>
  <property fmtid="{D5CDD505-2E9C-101B-9397-08002B2CF9AE}" pid="3" name="KSOProductBuildVer">
    <vt:lpwstr>2052-11.1.0.10700</vt:lpwstr>
  </property>
</Properties>
</file>