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63" r:id="rId4"/>
    <p:sldId id="257" r:id="rId5"/>
    <p:sldId id="258" r:id="rId6"/>
    <p:sldId id="264" r:id="rId7"/>
    <p:sldId id="265" r:id="rId8"/>
    <p:sldId id="260" r:id="rId9"/>
    <p:sldId id="256" r:id="rId10"/>
    <p:sldId id="261" r:id="rId11"/>
    <p:sldId id="267" r:id="rId12"/>
    <p:sldId id="266" r:id="rId13"/>
    <p:sldId id="268" r:id="rId14"/>
    <p:sldId id="269" r:id="rId15"/>
    <p:sldId id="271" r:id="rId16"/>
    <p:sldId id="273" r:id="rId17"/>
    <p:sldId id="274" r:id="rId18"/>
    <p:sldId id="275" r:id="rId19"/>
    <p:sldId id="276" r:id="rId20"/>
    <p:sldId id="272" r:id="rId21"/>
    <p:sldId id="270" r:id="rId22"/>
    <p:sldId id="277" r:id="rId23"/>
    <p:sldId id="27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7941E"/>
    <a:srgbClr val="F3F2F0"/>
    <a:srgbClr val="F1F0EE"/>
    <a:srgbClr val="F2F1ED"/>
    <a:srgbClr val="F1EEB7"/>
    <a:srgbClr val="BEB39D"/>
    <a:srgbClr val="3B1B16"/>
    <a:srgbClr val="422520"/>
    <a:srgbClr val="412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40E520-3593-4EAF-807A-D8A85EDF56C6}" type="doc">
      <dgm:prSet loTypeId="urn:microsoft.com/office/officeart/2005/8/layout/pList2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zh-CN" altLang="en-US"/>
        </a:p>
      </dgm:t>
    </dgm:pt>
    <dgm:pt modelId="{170E28F5-E3AD-4743-B9F2-F96FB12D668D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zh-CN" dirty="0" smtClean="0"/>
            <a:t>我国自古以来就是</a:t>
          </a:r>
          <a:r>
            <a:rPr lang="zh-CN" altLang="en-US" dirty="0" smtClean="0"/>
            <a:t>一个</a:t>
          </a:r>
          <a:r>
            <a:rPr lang="zh-CN" dirty="0" smtClean="0"/>
            <a:t>统一多民族国家</a:t>
          </a:r>
          <a:r>
            <a:rPr lang="zh-CN" altLang="en-US" dirty="0" smtClean="0"/>
            <a:t>， 历代大都采取“因俗而治” 。</a:t>
          </a:r>
          <a:endParaRPr lang="zh-CN" dirty="0"/>
        </a:p>
      </dgm:t>
    </dgm:pt>
    <dgm:pt modelId="{465B12C5-147E-4B50-ACEB-0D7C6A41967B}" cxnId="{A8EA749C-854D-4BB0-BD26-24D87EC1012F}" type="parTrans">
      <dgm:prSet/>
      <dgm:spPr/>
      <dgm:t>
        <a:bodyPr/>
        <a:lstStyle/>
        <a:p>
          <a:endParaRPr lang="zh-CN" altLang="en-US"/>
        </a:p>
      </dgm:t>
    </dgm:pt>
    <dgm:pt modelId="{92D502C6-9C13-4A00-9E12-58C8630AB691}" cxnId="{A8EA749C-854D-4BB0-BD26-24D87EC1012F}" type="sibTrans">
      <dgm:prSet/>
      <dgm:spPr/>
      <dgm:t>
        <a:bodyPr/>
        <a:lstStyle/>
        <a:p>
          <a:endParaRPr lang="zh-CN" altLang="en-US"/>
        </a:p>
      </dgm:t>
    </dgm:pt>
    <dgm:pt modelId="{9BDE00D1-A6F3-4C5F-8CD9-2DDDF4E0ACF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zh-CN" dirty="0" smtClean="0"/>
            <a:t>各民族在长期共同生活中建立了密切</a:t>
          </a:r>
          <a:r>
            <a:rPr lang="zh-CN" altLang="en-US" dirty="0" smtClean="0"/>
            <a:t>又</a:t>
          </a:r>
          <a:r>
            <a:rPr lang="zh-CN" dirty="0" smtClean="0"/>
            <a:t>广泛的联系。</a:t>
          </a:r>
          <a:endParaRPr lang="zh-CN" dirty="0"/>
        </a:p>
      </dgm:t>
    </dgm:pt>
    <dgm:pt modelId="{F79E999E-6BB7-4FAC-807E-9A4337BEAB4E}" cxnId="{41F20520-74D8-4555-9FD7-DF7CFA81EF42}" type="parTrans">
      <dgm:prSet/>
      <dgm:spPr/>
      <dgm:t>
        <a:bodyPr/>
        <a:lstStyle/>
        <a:p>
          <a:endParaRPr lang="zh-CN" altLang="en-US"/>
        </a:p>
      </dgm:t>
    </dgm:pt>
    <dgm:pt modelId="{189D4E72-833A-4CD7-9000-873A25AF07F4}" cxnId="{41F20520-74D8-4555-9FD7-DF7CFA81EF42}" type="sibTrans">
      <dgm:prSet/>
      <dgm:spPr/>
      <dgm:t>
        <a:bodyPr/>
        <a:lstStyle/>
        <a:p>
          <a:endParaRPr lang="zh-CN" altLang="en-US"/>
        </a:p>
      </dgm:t>
    </dgm:pt>
    <dgm:pt modelId="{E05121EC-F5B9-4568-8B28-D11E7975BC37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zh-CN" dirty="0" smtClean="0"/>
            <a:t>我国形成了大杂居、小聚居、交错杂居的分布格局。</a:t>
          </a:r>
          <a:endParaRPr lang="zh-CN" dirty="0"/>
        </a:p>
      </dgm:t>
    </dgm:pt>
    <dgm:pt modelId="{917837DA-5319-4A4C-B6BE-8E6311397631}" cxnId="{FF1816EE-D4F5-4219-9BDA-6EBDB32DD223}" type="parTrans">
      <dgm:prSet/>
      <dgm:spPr/>
      <dgm:t>
        <a:bodyPr/>
        <a:lstStyle/>
        <a:p>
          <a:endParaRPr lang="zh-CN" altLang="en-US"/>
        </a:p>
      </dgm:t>
    </dgm:pt>
    <dgm:pt modelId="{05CC8C49-8EFF-4451-87B6-585711E024B1}" cxnId="{FF1816EE-D4F5-4219-9BDA-6EBDB32DD223}" type="sibTrans">
      <dgm:prSet/>
      <dgm:spPr/>
      <dgm:t>
        <a:bodyPr/>
        <a:lstStyle/>
        <a:p>
          <a:endParaRPr lang="zh-CN" altLang="en-US"/>
        </a:p>
      </dgm:t>
    </dgm:pt>
    <dgm:pt modelId="{ABB772C5-1DDB-42B9-8175-6E13FE9FF7F6}" type="pres">
      <dgm:prSet presAssocID="{1940E520-3593-4EAF-807A-D8A85EDF56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9BB556E-EF27-4FEC-85A9-CB30682FD26C}" type="pres">
      <dgm:prSet presAssocID="{1940E520-3593-4EAF-807A-D8A85EDF56C6}" presName="bkgdShp" presStyleLbl="alignAccFollowNode1" presStyleIdx="0" presStyleCnt="1"/>
      <dgm:spPr/>
    </dgm:pt>
    <dgm:pt modelId="{68E04228-F318-483B-A3C2-2DCCC97C5635}" type="pres">
      <dgm:prSet presAssocID="{1940E520-3593-4EAF-807A-D8A85EDF56C6}" presName="linComp" presStyleCnt="0"/>
      <dgm:spPr/>
    </dgm:pt>
    <dgm:pt modelId="{66095C31-A007-4977-A57C-3B3A9B32D2A1}" type="pres">
      <dgm:prSet presAssocID="{170E28F5-E3AD-4743-B9F2-F96FB12D668D}" presName="compNode" presStyleCnt="0"/>
      <dgm:spPr/>
    </dgm:pt>
    <dgm:pt modelId="{74998A13-3AB0-4EA5-8F4D-B44A69491518}" type="pres">
      <dgm:prSet presAssocID="{170E28F5-E3AD-4743-B9F2-F96FB12D668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4E6151-17B3-4F6B-BD4D-4CD7D4DF0DE9}" type="pres">
      <dgm:prSet presAssocID="{170E28F5-E3AD-4743-B9F2-F96FB12D668D}" presName="invisiNode" presStyleLbl="node1" presStyleIdx="0" presStyleCnt="3"/>
      <dgm:spPr/>
    </dgm:pt>
    <dgm:pt modelId="{85932D7C-E5EE-47C1-B9F7-71742B4EC54A}" type="pres">
      <dgm:prSet presAssocID="{170E28F5-E3AD-4743-B9F2-F96FB12D668D}" presName="imagNode" presStyleLbl="fgImgPlace1" presStyleIdx="0" presStyleCnt="3"/>
      <dgm:spPr/>
    </dgm:pt>
    <dgm:pt modelId="{91DED8BF-461B-4D98-B55C-DA4806D83A0B}" type="pres">
      <dgm:prSet presAssocID="{92D502C6-9C13-4A00-9E12-58C8630AB691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48A4525A-89ED-4008-86DA-10C964B4BFD0}" type="pres">
      <dgm:prSet presAssocID="{9BDE00D1-A6F3-4C5F-8CD9-2DDDF4E0ACF9}" presName="compNode" presStyleCnt="0"/>
      <dgm:spPr/>
    </dgm:pt>
    <dgm:pt modelId="{FDC270D1-F416-467B-BB41-532C2B2367C7}" type="pres">
      <dgm:prSet presAssocID="{9BDE00D1-A6F3-4C5F-8CD9-2DDDF4E0ACF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97A59E-98F9-4DCF-A310-A7E8A8A2DC55}" type="pres">
      <dgm:prSet presAssocID="{9BDE00D1-A6F3-4C5F-8CD9-2DDDF4E0ACF9}" presName="invisiNode" presStyleLbl="node1" presStyleIdx="1" presStyleCnt="3"/>
      <dgm:spPr/>
    </dgm:pt>
    <dgm:pt modelId="{2C2FA8AB-FD0B-4B09-A998-C78568794416}" type="pres">
      <dgm:prSet presAssocID="{9BDE00D1-A6F3-4C5F-8CD9-2DDDF4E0ACF9}" presName="imagNode" presStyleLbl="fgImgPlace1" presStyleIdx="1" presStyleCnt="3"/>
      <dgm:spPr/>
    </dgm:pt>
    <dgm:pt modelId="{9C5AE192-3F26-454C-969C-662B1A90D5F2}" type="pres">
      <dgm:prSet presAssocID="{189D4E72-833A-4CD7-9000-873A25AF07F4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0889D7DC-8C49-4C2F-B9F9-38C939EA365C}" type="pres">
      <dgm:prSet presAssocID="{E05121EC-F5B9-4568-8B28-D11E7975BC37}" presName="compNode" presStyleCnt="0"/>
      <dgm:spPr/>
    </dgm:pt>
    <dgm:pt modelId="{50606E67-9545-40CC-A8F7-061E95D4F60F}" type="pres">
      <dgm:prSet presAssocID="{E05121EC-F5B9-4568-8B28-D11E7975BC3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410F45-FB66-40B5-A294-85AFC57105DB}" type="pres">
      <dgm:prSet presAssocID="{E05121EC-F5B9-4568-8B28-D11E7975BC37}" presName="invisiNode" presStyleLbl="node1" presStyleIdx="2" presStyleCnt="3"/>
      <dgm:spPr/>
    </dgm:pt>
    <dgm:pt modelId="{96FD2CE2-60ED-4DD5-AF37-A4E8EF93A4BA}" type="pres">
      <dgm:prSet presAssocID="{E05121EC-F5B9-4568-8B28-D11E7975BC37}" presName="imagNode" presStyleLbl="fgImgPlace1" presStyleIdx="2" presStyleCnt="3"/>
      <dgm:spPr/>
    </dgm:pt>
  </dgm:ptLst>
  <dgm:cxnLst>
    <dgm:cxn modelId="{71B57198-2042-4A4E-929C-9EFD88E25127}" type="presOf" srcId="{170E28F5-E3AD-4743-B9F2-F96FB12D668D}" destId="{74998A13-3AB0-4EA5-8F4D-B44A69491518}" srcOrd="0" destOrd="0" presId="urn:microsoft.com/office/officeart/2005/8/layout/pList2"/>
    <dgm:cxn modelId="{FF1816EE-D4F5-4219-9BDA-6EBDB32DD223}" srcId="{1940E520-3593-4EAF-807A-D8A85EDF56C6}" destId="{E05121EC-F5B9-4568-8B28-D11E7975BC37}" srcOrd="2" destOrd="0" parTransId="{917837DA-5319-4A4C-B6BE-8E6311397631}" sibTransId="{05CC8C49-8EFF-4451-87B6-585711E024B1}"/>
    <dgm:cxn modelId="{5497FBF1-4EBC-4697-A243-A50823483D0E}" type="presOf" srcId="{1940E520-3593-4EAF-807A-D8A85EDF56C6}" destId="{ABB772C5-1DDB-42B9-8175-6E13FE9FF7F6}" srcOrd="0" destOrd="0" presId="urn:microsoft.com/office/officeart/2005/8/layout/pList2"/>
    <dgm:cxn modelId="{1CE9E89E-0720-40F3-97D2-EA136E2A2464}" type="presOf" srcId="{92D502C6-9C13-4A00-9E12-58C8630AB691}" destId="{91DED8BF-461B-4D98-B55C-DA4806D83A0B}" srcOrd="0" destOrd="0" presId="urn:microsoft.com/office/officeart/2005/8/layout/pList2"/>
    <dgm:cxn modelId="{FEAE7680-2E47-449E-9BCD-0B3C25CE9515}" type="presOf" srcId="{E05121EC-F5B9-4568-8B28-D11E7975BC37}" destId="{50606E67-9545-40CC-A8F7-061E95D4F60F}" srcOrd="0" destOrd="0" presId="urn:microsoft.com/office/officeart/2005/8/layout/pList2"/>
    <dgm:cxn modelId="{1B51B1E3-C3A1-4596-AE94-64B188430128}" type="presOf" srcId="{189D4E72-833A-4CD7-9000-873A25AF07F4}" destId="{9C5AE192-3F26-454C-969C-662B1A90D5F2}" srcOrd="0" destOrd="0" presId="urn:microsoft.com/office/officeart/2005/8/layout/pList2"/>
    <dgm:cxn modelId="{A8EA749C-854D-4BB0-BD26-24D87EC1012F}" srcId="{1940E520-3593-4EAF-807A-D8A85EDF56C6}" destId="{170E28F5-E3AD-4743-B9F2-F96FB12D668D}" srcOrd="0" destOrd="0" parTransId="{465B12C5-147E-4B50-ACEB-0D7C6A41967B}" sibTransId="{92D502C6-9C13-4A00-9E12-58C8630AB691}"/>
    <dgm:cxn modelId="{418926AB-215B-4F63-9BED-00BB44190B5C}" type="presOf" srcId="{9BDE00D1-A6F3-4C5F-8CD9-2DDDF4E0ACF9}" destId="{FDC270D1-F416-467B-BB41-532C2B2367C7}" srcOrd="0" destOrd="0" presId="urn:microsoft.com/office/officeart/2005/8/layout/pList2"/>
    <dgm:cxn modelId="{41F20520-74D8-4555-9FD7-DF7CFA81EF42}" srcId="{1940E520-3593-4EAF-807A-D8A85EDF56C6}" destId="{9BDE00D1-A6F3-4C5F-8CD9-2DDDF4E0ACF9}" srcOrd="1" destOrd="0" parTransId="{F79E999E-6BB7-4FAC-807E-9A4337BEAB4E}" sibTransId="{189D4E72-833A-4CD7-9000-873A25AF07F4}"/>
    <dgm:cxn modelId="{010E9000-CCD4-4DF9-850C-960E413DEB07}" type="presParOf" srcId="{ABB772C5-1DDB-42B9-8175-6E13FE9FF7F6}" destId="{79BB556E-EF27-4FEC-85A9-CB30682FD26C}" srcOrd="0" destOrd="0" presId="urn:microsoft.com/office/officeart/2005/8/layout/pList2"/>
    <dgm:cxn modelId="{6A380D27-5344-429E-993D-B7DD1D1FD006}" type="presParOf" srcId="{ABB772C5-1DDB-42B9-8175-6E13FE9FF7F6}" destId="{68E04228-F318-483B-A3C2-2DCCC97C5635}" srcOrd="1" destOrd="0" presId="urn:microsoft.com/office/officeart/2005/8/layout/pList2"/>
    <dgm:cxn modelId="{36BD35A9-7D77-4EAA-9674-79EDCB65A78C}" type="presParOf" srcId="{68E04228-F318-483B-A3C2-2DCCC97C5635}" destId="{66095C31-A007-4977-A57C-3B3A9B32D2A1}" srcOrd="0" destOrd="0" presId="urn:microsoft.com/office/officeart/2005/8/layout/pList2"/>
    <dgm:cxn modelId="{05033B42-A1C6-40A5-B966-166EAD21F3A7}" type="presParOf" srcId="{66095C31-A007-4977-A57C-3B3A9B32D2A1}" destId="{74998A13-3AB0-4EA5-8F4D-B44A69491518}" srcOrd="0" destOrd="0" presId="urn:microsoft.com/office/officeart/2005/8/layout/pList2"/>
    <dgm:cxn modelId="{B82C9E87-F790-4877-8C08-9DD7A49B28DF}" type="presParOf" srcId="{66095C31-A007-4977-A57C-3B3A9B32D2A1}" destId="{604E6151-17B3-4F6B-BD4D-4CD7D4DF0DE9}" srcOrd="1" destOrd="0" presId="urn:microsoft.com/office/officeart/2005/8/layout/pList2"/>
    <dgm:cxn modelId="{310294F7-93A4-4274-8593-CD34A31FEA36}" type="presParOf" srcId="{66095C31-A007-4977-A57C-3B3A9B32D2A1}" destId="{85932D7C-E5EE-47C1-B9F7-71742B4EC54A}" srcOrd="2" destOrd="0" presId="urn:microsoft.com/office/officeart/2005/8/layout/pList2"/>
    <dgm:cxn modelId="{8F04C1BD-98C5-46A9-BBCD-4A58CE15A400}" type="presParOf" srcId="{68E04228-F318-483B-A3C2-2DCCC97C5635}" destId="{91DED8BF-461B-4D98-B55C-DA4806D83A0B}" srcOrd="1" destOrd="0" presId="urn:microsoft.com/office/officeart/2005/8/layout/pList2"/>
    <dgm:cxn modelId="{A33F8B94-A568-4569-BD1E-E8B9AF80F393}" type="presParOf" srcId="{68E04228-F318-483B-A3C2-2DCCC97C5635}" destId="{48A4525A-89ED-4008-86DA-10C964B4BFD0}" srcOrd="2" destOrd="0" presId="urn:microsoft.com/office/officeart/2005/8/layout/pList2"/>
    <dgm:cxn modelId="{0C886993-75FE-4937-A36A-385EE526513F}" type="presParOf" srcId="{48A4525A-89ED-4008-86DA-10C964B4BFD0}" destId="{FDC270D1-F416-467B-BB41-532C2B2367C7}" srcOrd="0" destOrd="0" presId="urn:microsoft.com/office/officeart/2005/8/layout/pList2"/>
    <dgm:cxn modelId="{BDCB32D6-3D74-48C3-A8A7-0D38959CBD6D}" type="presParOf" srcId="{48A4525A-89ED-4008-86DA-10C964B4BFD0}" destId="{2097A59E-98F9-4DCF-A310-A7E8A8A2DC55}" srcOrd="1" destOrd="0" presId="urn:microsoft.com/office/officeart/2005/8/layout/pList2"/>
    <dgm:cxn modelId="{893F8676-9019-405D-BBB0-6B628A020BFC}" type="presParOf" srcId="{48A4525A-89ED-4008-86DA-10C964B4BFD0}" destId="{2C2FA8AB-FD0B-4B09-A998-C78568794416}" srcOrd="2" destOrd="0" presId="urn:microsoft.com/office/officeart/2005/8/layout/pList2"/>
    <dgm:cxn modelId="{D8B0553C-4470-4B46-B895-B5082690B7FF}" type="presParOf" srcId="{68E04228-F318-483B-A3C2-2DCCC97C5635}" destId="{9C5AE192-3F26-454C-969C-662B1A90D5F2}" srcOrd="3" destOrd="0" presId="urn:microsoft.com/office/officeart/2005/8/layout/pList2"/>
    <dgm:cxn modelId="{21B58D7C-7182-4537-BB2B-3282B9F25DB2}" type="presParOf" srcId="{68E04228-F318-483B-A3C2-2DCCC97C5635}" destId="{0889D7DC-8C49-4C2F-B9F9-38C939EA365C}" srcOrd="4" destOrd="0" presId="urn:microsoft.com/office/officeart/2005/8/layout/pList2"/>
    <dgm:cxn modelId="{7016C05A-072A-489A-AA94-8D42E26D1927}" type="presParOf" srcId="{0889D7DC-8C49-4C2F-B9F9-38C939EA365C}" destId="{50606E67-9545-40CC-A8F7-061E95D4F60F}" srcOrd="0" destOrd="0" presId="urn:microsoft.com/office/officeart/2005/8/layout/pList2"/>
    <dgm:cxn modelId="{2671EF0D-17DA-4FB6-AF4E-477605A43E20}" type="presParOf" srcId="{0889D7DC-8C49-4C2F-B9F9-38C939EA365C}" destId="{D7410F45-FB66-40B5-A294-85AFC57105DB}" srcOrd="1" destOrd="0" presId="urn:microsoft.com/office/officeart/2005/8/layout/pList2"/>
    <dgm:cxn modelId="{57F6CCDD-9A3E-45B2-8818-D6048ADD1A39}" type="presParOf" srcId="{0889D7DC-8C49-4C2F-B9F9-38C939EA365C}" destId="{96FD2CE2-60ED-4DD5-AF37-A4E8EF93A4B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B556E-EF27-4FEC-85A9-CB30682FD26C}">
      <dsp:nvSpPr>
        <dsp:cNvPr id="0" name=""/>
        <dsp:cNvSpPr/>
      </dsp:nvSpPr>
      <dsp:spPr>
        <a:xfrm>
          <a:off x="0" y="0"/>
          <a:ext cx="11479122" cy="1522953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32D7C-E5EE-47C1-B9F7-71742B4EC54A}">
      <dsp:nvSpPr>
        <dsp:cNvPr id="0" name=""/>
        <dsp:cNvSpPr/>
      </dsp:nvSpPr>
      <dsp:spPr>
        <a:xfrm>
          <a:off x="344373" y="203060"/>
          <a:ext cx="3371992" cy="1116832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998A13-3AB0-4EA5-8F4D-B44A69491518}">
      <dsp:nvSpPr>
        <dsp:cNvPr id="0" name=""/>
        <dsp:cNvSpPr/>
      </dsp:nvSpPr>
      <dsp:spPr>
        <a:xfrm rot="10800000">
          <a:off x="344373" y="1522953"/>
          <a:ext cx="3371992" cy="186138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200" kern="1200" dirty="0" smtClean="0"/>
            <a:t>我国自古以来就是</a:t>
          </a:r>
          <a:r>
            <a:rPr lang="zh-CN" altLang="en-US" sz="2200" kern="1200" dirty="0" smtClean="0"/>
            <a:t>一个</a:t>
          </a:r>
          <a:r>
            <a:rPr lang="zh-CN" sz="2200" kern="1200" dirty="0" smtClean="0"/>
            <a:t>统一多民族国家</a:t>
          </a:r>
          <a:r>
            <a:rPr lang="zh-CN" altLang="en-US" sz="2200" kern="1200" dirty="0" smtClean="0"/>
            <a:t>， 历代大都采取“因俗而治” 。</a:t>
          </a:r>
          <a:endParaRPr lang="zh-CN" sz="2200" kern="1200" dirty="0"/>
        </a:p>
      </dsp:txBody>
      <dsp:txXfrm rot="10800000">
        <a:off x="401617" y="1522953"/>
        <a:ext cx="3257504" cy="1804143"/>
      </dsp:txXfrm>
    </dsp:sp>
    <dsp:sp modelId="{2C2FA8AB-FD0B-4B09-A998-C78568794416}">
      <dsp:nvSpPr>
        <dsp:cNvPr id="0" name=""/>
        <dsp:cNvSpPr/>
      </dsp:nvSpPr>
      <dsp:spPr>
        <a:xfrm>
          <a:off x="4053564" y="203060"/>
          <a:ext cx="3371992" cy="1116832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DC270D1-F416-467B-BB41-532C2B2367C7}">
      <dsp:nvSpPr>
        <dsp:cNvPr id="0" name=""/>
        <dsp:cNvSpPr/>
      </dsp:nvSpPr>
      <dsp:spPr>
        <a:xfrm rot="10800000">
          <a:off x="4053564" y="1522953"/>
          <a:ext cx="3371992" cy="186138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200" kern="1200" dirty="0" smtClean="0"/>
            <a:t>各民族在长期共同生活中建立了密切</a:t>
          </a:r>
          <a:r>
            <a:rPr lang="zh-CN" altLang="en-US" sz="2200" kern="1200" dirty="0" smtClean="0"/>
            <a:t>又</a:t>
          </a:r>
          <a:r>
            <a:rPr lang="zh-CN" sz="2200" kern="1200" dirty="0" smtClean="0"/>
            <a:t>广泛的联系。</a:t>
          </a:r>
          <a:endParaRPr lang="zh-CN" sz="2200" kern="1200" dirty="0"/>
        </a:p>
      </dsp:txBody>
      <dsp:txXfrm rot="10800000">
        <a:off x="4110808" y="1522953"/>
        <a:ext cx="3257504" cy="1804143"/>
      </dsp:txXfrm>
    </dsp:sp>
    <dsp:sp modelId="{96FD2CE2-60ED-4DD5-AF37-A4E8EF93A4BA}">
      <dsp:nvSpPr>
        <dsp:cNvPr id="0" name=""/>
        <dsp:cNvSpPr/>
      </dsp:nvSpPr>
      <dsp:spPr>
        <a:xfrm>
          <a:off x="7762756" y="203060"/>
          <a:ext cx="3371992" cy="1116832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606E67-9545-40CC-A8F7-061E95D4F60F}">
      <dsp:nvSpPr>
        <dsp:cNvPr id="0" name=""/>
        <dsp:cNvSpPr/>
      </dsp:nvSpPr>
      <dsp:spPr>
        <a:xfrm rot="10800000">
          <a:off x="7762756" y="1522953"/>
          <a:ext cx="3371992" cy="186138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200" kern="1200" dirty="0" smtClean="0"/>
            <a:t>我国形成了大杂居、小聚居、交错杂居的分布格局。</a:t>
          </a:r>
          <a:endParaRPr lang="zh-CN" sz="2200" kern="1200" dirty="0"/>
        </a:p>
      </dsp:txBody>
      <dsp:txXfrm rot="10800000">
        <a:off x="7820000" y="1522953"/>
        <a:ext cx="3257504" cy="1804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type="round2SameRect" r:blip="" rot="180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22348" r="19037" b="5094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hyperlink" Target="&#12304;&#35270;&#39057;&#12305;&#27665;&#26063;&#21306;&#22495;&#33258;&#27835;&#21046;&#24230;&#20320;&#30693;&#36947;&#22810;&#23569;&#65311;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42.wdp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GIF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jpeg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51.wdp"/><Relationship Id="rId3" Type="http://schemas.openxmlformats.org/officeDocument/2006/relationships/image" Target="../media/image50.png"/><Relationship Id="rId2" Type="http://schemas.microsoft.com/office/2007/relationships/hdphoto" Target="../media/image49.wdp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55.wdp"/><Relationship Id="rId2" Type="http://schemas.openxmlformats.org/officeDocument/2006/relationships/image" Target="../media/image54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image62.wdp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9" b="4369"/>
          <a:stretch>
            <a:fillRect/>
          </a:stretch>
        </p:blipFill>
        <p:spPr>
          <a:xfrm>
            <a:off x="368814" y="1434772"/>
            <a:ext cx="3656868" cy="18400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矩形 6"/>
          <p:cNvSpPr/>
          <p:nvPr/>
        </p:nvSpPr>
        <p:spPr>
          <a:xfrm>
            <a:off x="368814" y="381926"/>
            <a:ext cx="6589770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第四套人民币上的少数民族元素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——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人物篇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2546" b="2546"/>
          <a:stretch>
            <a:fillRect/>
          </a:stretch>
        </p:blipFill>
        <p:spPr>
          <a:xfrm>
            <a:off x="4295879" y="1435138"/>
            <a:ext cx="3656868" cy="18452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3"/>
          <a:stretch>
            <a:fillRect/>
          </a:stretch>
        </p:blipFill>
        <p:spPr>
          <a:xfrm>
            <a:off x="368814" y="3614807"/>
            <a:ext cx="3656868" cy="17157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" b="886"/>
          <a:stretch>
            <a:fillRect/>
          </a:stretch>
        </p:blipFill>
        <p:spPr>
          <a:xfrm>
            <a:off x="8222944" y="1435138"/>
            <a:ext cx="3656868" cy="183969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68814" y="5652222"/>
            <a:ext cx="11510998" cy="995465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一角：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高山族和满族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两角：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朝鲜族和土家族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五角：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苗族和壮族    </a:t>
            </a:r>
            <a:endParaRPr lang="en-US" altLang="zh-CN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一元：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侗族和瑶族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两元：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维吾尔族和彝族</a:t>
            </a:r>
            <a:r>
              <a:rPr lang="en-US" altLang="zh-CN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五元：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藏族和回族</a:t>
            </a:r>
            <a:endParaRPr lang="en-US" altLang="zh-CN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16103" r="3154" b="7494"/>
          <a:stretch>
            <a:fillRect/>
          </a:stretch>
        </p:blipFill>
        <p:spPr>
          <a:xfrm>
            <a:off x="4254711" y="3621974"/>
            <a:ext cx="3739205" cy="1708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t="995" b="48809"/>
          <a:stretch>
            <a:fillRect/>
          </a:stretch>
        </p:blipFill>
        <p:spPr>
          <a:xfrm>
            <a:off x="8222944" y="3621974"/>
            <a:ext cx="3656868" cy="1708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7494" y="381926"/>
            <a:ext cx="7437474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结合教材相关内容梳理民族区域制度的形成过程？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855662" y="4528185"/>
            <a:ext cx="1066927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6"/>
          <p:cNvGrpSpPr/>
          <p:nvPr/>
        </p:nvGrpSpPr>
        <p:grpSpPr>
          <a:xfrm>
            <a:off x="1900454" y="4359676"/>
            <a:ext cx="1364365" cy="732883"/>
            <a:chOff x="-170" y="5534"/>
            <a:chExt cx="3385" cy="154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458" y="5534"/>
              <a:ext cx="0" cy="3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/>
          </p:nvSpPr>
          <p:spPr>
            <a:xfrm>
              <a:off x="-170" y="5976"/>
              <a:ext cx="3385" cy="10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795" b="1" i="0" u="none" strike="noStrike" kern="1200" cap="none" spc="0" normalizeH="0" baseline="0" noProof="0" dirty="0" smtClean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1949</a:t>
              </a:r>
              <a:r>
                <a:rPr kumimoji="0" lang="zh-CN" altLang="en-US" sz="2795" b="1" i="0" u="none" strike="noStrike" kern="1200" cap="none" spc="0" normalizeH="0" baseline="0" noProof="0" dirty="0" smtClean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年</a:t>
              </a:r>
              <a:endParaRPr kumimoji="0" lang="en-US" altLang="zh-CN" sz="2795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</p:grpSp>
      <p:grpSp>
        <p:nvGrpSpPr>
          <p:cNvPr id="7" name="组合 8"/>
          <p:cNvGrpSpPr/>
          <p:nvPr/>
        </p:nvGrpSpPr>
        <p:grpSpPr>
          <a:xfrm>
            <a:off x="4775801" y="4322385"/>
            <a:ext cx="1364291" cy="732661"/>
            <a:chOff x="-223" y="5534"/>
            <a:chExt cx="3381" cy="154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1460" y="5534"/>
              <a:ext cx="0" cy="3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-223" y="5976"/>
              <a:ext cx="3381" cy="10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795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1954</a:t>
              </a:r>
              <a:r>
                <a:rPr kumimoji="0" lang="zh-CN" altLang="en-US" sz="2795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年</a:t>
              </a:r>
              <a:endParaRPr kumimoji="0" lang="en-US" altLang="zh-CN" sz="27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</p:grpSp>
      <p:grpSp>
        <p:nvGrpSpPr>
          <p:cNvPr id="10" name="组合 11"/>
          <p:cNvGrpSpPr/>
          <p:nvPr/>
        </p:nvGrpSpPr>
        <p:grpSpPr>
          <a:xfrm>
            <a:off x="8272196" y="4344558"/>
            <a:ext cx="1364291" cy="709824"/>
            <a:chOff x="-223" y="5534"/>
            <a:chExt cx="3381" cy="1492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460" y="5534"/>
              <a:ext cx="0" cy="37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-223" y="5928"/>
              <a:ext cx="3381" cy="10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795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1984</a:t>
              </a:r>
              <a:r>
                <a:rPr kumimoji="0" lang="zh-CN" altLang="en-US" sz="2795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年</a:t>
              </a:r>
              <a:endParaRPr kumimoji="0" lang="en-US" altLang="zh-CN" sz="27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67067" y="5141595"/>
            <a:ext cx="3790950" cy="795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285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将实行民族区域自治作为一项</a:t>
            </a:r>
            <a:r>
              <a:rPr lang="zh-CN" altLang="en-US" sz="2285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基本政治制度</a:t>
            </a:r>
            <a:r>
              <a:rPr lang="zh-CN" altLang="en-US" sz="2285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确定下来</a:t>
            </a:r>
            <a:endParaRPr lang="zh-CN" altLang="en-US" sz="2285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9"/>
          <p:cNvSpPr txBox="1"/>
          <p:nvPr/>
        </p:nvSpPr>
        <p:spPr>
          <a:xfrm>
            <a:off x="4586924" y="5141595"/>
            <a:ext cx="2245595" cy="795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285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民族区域自治制度被载入宪法</a:t>
            </a:r>
            <a:endParaRPr lang="zh-CN" altLang="en-US" sz="2285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5307" y="1997306"/>
            <a:ext cx="1483995" cy="2044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1825307" y="4069715"/>
            <a:ext cx="1467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《共同纲领》</a:t>
            </a:r>
            <a:endParaRPr lang="zh-CN" altLang="en-US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9" name="Picture 26" descr="《中华人民共和国宪法》"/>
          <p:cNvPicPr>
            <a:picLocks noChangeAspect="1"/>
          </p:cNvPicPr>
          <p:nvPr/>
        </p:nvPicPr>
        <p:blipFill>
          <a:blip r:embed="rId2"/>
          <a:srcRect l="2542" t="1758" r="2211" b="781"/>
          <a:stretch>
            <a:fillRect/>
          </a:stretch>
        </p:blipFill>
        <p:spPr>
          <a:xfrm>
            <a:off x="5021897" y="1997306"/>
            <a:ext cx="1465906" cy="2044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4402772" y="4053205"/>
            <a:ext cx="2602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《中华人民共和国宪法》</a:t>
            </a:r>
            <a:endParaRPr lang="zh-CN" altLang="en-US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2" name="图片 21" descr="41aK74CFBbL.jpg"/>
          <p:cNvPicPr>
            <a:picLocks noChangeAspect="1"/>
          </p:cNvPicPr>
          <p:nvPr/>
        </p:nvPicPr>
        <p:blipFill>
          <a:blip r:embed="rId3"/>
          <a:srcRect t="2093" b="2093"/>
          <a:stretch>
            <a:fillRect/>
          </a:stretch>
        </p:blipFill>
        <p:spPr>
          <a:xfrm>
            <a:off x="8277541" y="1997306"/>
            <a:ext cx="1552894" cy="2044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文本框 22"/>
          <p:cNvSpPr txBox="1"/>
          <p:nvPr/>
        </p:nvSpPr>
        <p:spPr>
          <a:xfrm>
            <a:off x="7223442" y="4039235"/>
            <a:ext cx="3717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《中华人民共和国民族区域自治法》</a:t>
            </a:r>
            <a:endParaRPr lang="zh-CN" altLang="en-US" dirty="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631747" y="5141595"/>
            <a:ext cx="3308350" cy="795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85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《中华人民共和国民族区域自治法》颁布实施</a:t>
            </a:r>
            <a:endParaRPr lang="zh-CN" altLang="en-US" sz="2285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3" y="381926"/>
            <a:ext cx="9504019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结合地图说一说我国有几个少数民族自治区，记一记它们的名字？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4" name="图片 3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2" y="1536192"/>
            <a:ext cx="4369403" cy="497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8" b="21002"/>
          <a:stretch>
            <a:fillRect/>
          </a:stretch>
        </p:blipFill>
        <p:spPr>
          <a:xfrm>
            <a:off x="4974336" y="1536192"/>
            <a:ext cx="3889498" cy="25067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145" y="1683421"/>
            <a:ext cx="2553790" cy="181356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73" y="3652953"/>
            <a:ext cx="1306483" cy="210399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18" y="4181533"/>
            <a:ext cx="2559275" cy="15819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755" y="4219954"/>
            <a:ext cx="2100180" cy="115823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矩形 9"/>
          <p:cNvSpPr/>
          <p:nvPr/>
        </p:nvSpPr>
        <p:spPr>
          <a:xfrm>
            <a:off x="5310372" y="5966456"/>
            <a:ext cx="6472564" cy="634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内蒙古</a:t>
            </a:r>
            <a:r>
              <a:rPr lang="en-US" altLang="zh-CN" sz="24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新疆</a:t>
            </a:r>
            <a:r>
              <a:rPr lang="en-US" altLang="zh-CN" sz="24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广西</a:t>
            </a:r>
            <a:r>
              <a:rPr lang="en-US" altLang="zh-CN" sz="24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宁夏</a:t>
            </a:r>
            <a:r>
              <a:rPr lang="en-US" altLang="zh-CN" sz="24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西藏</a:t>
            </a:r>
            <a:endParaRPr lang="zh-CN" altLang="en-US" sz="2400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6366" y="4800600"/>
            <a:ext cx="2819754" cy="1645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5</a:t>
            </a:r>
            <a:r>
              <a:rPr lang="zh-CN" altLang="en-US" sz="22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个自治区</a:t>
            </a:r>
            <a:endParaRPr lang="en-US" altLang="zh-CN" sz="2200" dirty="0" smtClean="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30</a:t>
            </a:r>
            <a:r>
              <a:rPr lang="zh-CN" altLang="en-US" sz="22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个自治州</a:t>
            </a:r>
            <a:endParaRPr lang="en-US" altLang="zh-CN" sz="2200" dirty="0" smtClean="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120</a:t>
            </a:r>
            <a:r>
              <a:rPr lang="zh-CN" altLang="en-US" sz="22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个自治县（旗）</a:t>
            </a:r>
            <a:endParaRPr lang="zh-CN" altLang="en-US" sz="2200" dirty="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7510626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结合材料思考实行民族区域制度有什么历史意义？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3192" y="5242852"/>
            <a:ext cx="11503152" cy="1412694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71755">
              <a:lnSpc>
                <a:spcPct val="130000"/>
              </a:lnSpc>
            </a:pPr>
            <a:r>
              <a:rPr lang="zh-CN" altLang="en-US" sz="2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①为</a:t>
            </a:r>
            <a:r>
              <a:rPr lang="zh-CN" altLang="en-US" sz="2200" dirty="0">
                <a:latin typeface="华文中宋" panose="02010600040101010101" pitchFamily="2" charset="-122"/>
                <a:ea typeface="华文中宋" panose="02010600040101010101" pitchFamily="2" charset="-122"/>
              </a:rPr>
              <a:t>实现各民族共同繁荣发展奠定了</a:t>
            </a:r>
            <a:r>
              <a:rPr lang="zh-CN" altLang="en-US" sz="2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基础</a:t>
            </a:r>
            <a:r>
              <a:rPr lang="zh-CN" altLang="en-US" sz="22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；</a:t>
            </a:r>
            <a:endParaRPr lang="en-US" altLang="zh-CN" sz="2200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71755">
              <a:lnSpc>
                <a:spcPct val="130000"/>
              </a:lnSpc>
            </a:pPr>
            <a:r>
              <a:rPr lang="zh-CN" altLang="en-US" sz="2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②对</a:t>
            </a:r>
            <a:r>
              <a:rPr lang="zh-CN" altLang="en-US" sz="2200" dirty="0">
                <a:latin typeface="华文中宋" panose="02010600040101010101" pitchFamily="2" charset="-122"/>
                <a:ea typeface="华文中宋" panose="02010600040101010101" pitchFamily="2" charset="-122"/>
              </a:rPr>
              <a:t>维护民族团结、祖国统一和促进少数民族地区发展具有重大</a:t>
            </a:r>
            <a:r>
              <a:rPr lang="zh-CN" altLang="en-US" sz="2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意义；</a:t>
            </a:r>
            <a:endParaRPr lang="en-US" altLang="zh-CN" sz="22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71755">
              <a:lnSpc>
                <a:spcPct val="130000"/>
              </a:lnSpc>
            </a:pPr>
            <a:r>
              <a:rPr lang="zh-CN" altLang="en-US" sz="2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③体现</a:t>
            </a:r>
            <a:r>
              <a:rPr lang="zh-CN" altLang="en-US" sz="2200" dirty="0">
                <a:latin typeface="华文中宋" panose="02010600040101010101" pitchFamily="2" charset="-122"/>
                <a:ea typeface="华文中宋" panose="02010600040101010101" pitchFamily="2" charset="-122"/>
              </a:rPr>
              <a:t>了国家充分尊重和保障少数民族管理本民族内部事务权利的</a:t>
            </a:r>
            <a:r>
              <a:rPr lang="zh-CN" altLang="en-US" sz="22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精神。</a:t>
            </a:r>
            <a:endParaRPr lang="en-US" altLang="zh-CN" sz="2200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3192" y="1460845"/>
            <a:ext cx="11503152" cy="3416320"/>
            <a:chOff x="393192" y="1460845"/>
            <a:chExt cx="11503152" cy="3416320"/>
          </a:xfrm>
        </p:grpSpPr>
        <p:sp>
          <p:nvSpPr>
            <p:cNvPr id="12" name="矩形 11"/>
            <p:cNvSpPr/>
            <p:nvPr/>
          </p:nvSpPr>
          <p:spPr>
            <a:xfrm>
              <a:off x="5166360" y="1460845"/>
              <a:ext cx="6729984" cy="341632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indent="457200" algn="just">
                <a:lnSpc>
                  <a:spcPct val="120000"/>
                </a:lnSpc>
              </a:pP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中华人民共和国各民族一律</a:t>
              </a: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平等。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国家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保障各少数民族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的合法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的权利和利益</a:t>
              </a:r>
              <a:r>
                <a:rPr lang="en-US" altLang="zh-CN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,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维护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和发展各民族的平等、团结、互助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关系</a:t>
              </a: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457200" algn="just">
                <a:lnSpc>
                  <a:spcPct val="120000"/>
                </a:lnSpc>
              </a:pP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国家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根据各少数民族的特点和需要</a:t>
              </a:r>
              <a:r>
                <a:rPr lang="en-US" altLang="zh-CN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,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帮助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各少数民族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地区加速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经济和文化的发展</a:t>
              </a: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457200" algn="just">
                <a:lnSpc>
                  <a:spcPct val="120000"/>
                </a:lnSpc>
              </a:pP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各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少数民族聚居的地方实行区域自治</a:t>
              </a:r>
              <a:r>
                <a:rPr lang="en-US" altLang="zh-CN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,</a:t>
              </a: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设立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自治机关</a:t>
              </a:r>
              <a:r>
                <a:rPr lang="en-US" altLang="zh-CN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,</a:t>
              </a: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行使</a:t>
              </a:r>
              <a:r>
                <a:rPr lang="zh-CN" altLang="en-US" sz="2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自治权。</a:t>
              </a:r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各民族自治地方都是中华人民共和国不可分离的</a:t>
              </a:r>
              <a:r>
                <a:rPr lang="zh-CN" altLang="en-US" sz="2000" b="1" dirty="0" smtClean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部分</a:t>
              </a: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r">
                <a:lnSpc>
                  <a:spcPct val="120000"/>
                </a:lnSpc>
              </a:pP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                  </a:t>
              </a:r>
              <a:r>
                <a:rPr lang="en-US" altLang="zh-CN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——《</a:t>
              </a:r>
              <a:r>
                <a:rPr lang="zh-CN" altLang="en-US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中华人民共和国宪法</a:t>
              </a:r>
              <a:r>
                <a:rPr lang="en-US" altLang="zh-CN" sz="20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endPara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5"/>
            <a:stretch>
              <a:fillRect/>
            </a:stretch>
          </p:blipFill>
          <p:spPr>
            <a:xfrm>
              <a:off x="393192" y="1460845"/>
              <a:ext cx="4379976" cy="3416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889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8040978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新中国成立前，大部分少数民族地区的发展状况如何？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1502" y="1537697"/>
            <a:ext cx="4024122" cy="24064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2"/>
          <a:srcRect t="3204"/>
          <a:stretch>
            <a:fillRect/>
          </a:stretch>
        </p:blipFill>
        <p:spPr>
          <a:xfrm>
            <a:off x="371502" y="4245519"/>
            <a:ext cx="4024122" cy="229507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6"/>
          <p:cNvPicPr>
            <a:picLocks noChangeAspect="1"/>
          </p:cNvPicPr>
          <p:nvPr/>
        </p:nvPicPr>
        <p:blipFill rotWithShape="1">
          <a:blip r:embed="rId3"/>
          <a:srcRect r="6511"/>
          <a:stretch>
            <a:fillRect/>
          </a:stretch>
        </p:blipFill>
        <p:spPr>
          <a:xfrm>
            <a:off x="4825205" y="1537697"/>
            <a:ext cx="3879882" cy="2406497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7"/>
          <p:cNvPicPr>
            <a:picLocks noChangeAspect="1"/>
          </p:cNvPicPr>
          <p:nvPr/>
        </p:nvPicPr>
        <p:blipFill rotWithShape="1">
          <a:blip r:embed="rId4"/>
          <a:srcRect l="1722" r="1"/>
          <a:stretch>
            <a:fillRect/>
          </a:stretch>
        </p:blipFill>
        <p:spPr>
          <a:xfrm>
            <a:off x="4825205" y="4245519"/>
            <a:ext cx="3879882" cy="2295072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9134668" y="1537697"/>
            <a:ext cx="2679380" cy="50028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滞后</a:t>
            </a:r>
            <a:r>
              <a:rPr lang="zh-CN" altLang="en-US" sz="2400" b="1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的生产方式</a:t>
            </a:r>
            <a:endParaRPr lang="en-US" altLang="zh-CN" sz="2400" b="1" dirty="0" smtClean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简陋的交通条件</a:t>
            </a:r>
            <a:endParaRPr lang="en-US" altLang="zh-CN" sz="2400" b="1" dirty="0" smtClean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贫困的生活面貌</a:t>
            </a:r>
            <a:endParaRPr lang="en-US" altLang="zh-CN" sz="2400" b="1" dirty="0" smtClean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落后的教育水平</a:t>
            </a:r>
            <a:endParaRPr lang="en-US" altLang="zh-CN" sz="2400" b="1" dirty="0" smtClean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原始的社会制度</a:t>
            </a:r>
            <a:endParaRPr lang="en-US" altLang="zh-CN" sz="2400" b="1" dirty="0" smtClean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饱受剥削的人民</a:t>
            </a:r>
            <a:endParaRPr lang="en-US" altLang="zh-CN" sz="2400" b="1" dirty="0" smtClean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……</a:t>
            </a:r>
            <a:endParaRPr lang="zh-CN" altLang="en-US" sz="24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10089234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为了实现各民族共同繁荣，党和政府在少数民族地区采取了哪些措施？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7494" y="1581011"/>
            <a:ext cx="11479122" cy="3748720"/>
            <a:chOff x="353214" y="1844893"/>
            <a:chExt cx="11433402" cy="3748720"/>
          </a:xfrm>
        </p:grpSpPr>
        <p:sp>
          <p:nvSpPr>
            <p:cNvPr id="2" name="矩形 1"/>
            <p:cNvSpPr/>
            <p:nvPr/>
          </p:nvSpPr>
          <p:spPr>
            <a:xfrm>
              <a:off x="6294745" y="1844894"/>
              <a:ext cx="5491871" cy="374871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indent="457200" algn="just">
                <a:lnSpc>
                  <a:spcPct val="135000"/>
                </a:lnSpc>
              </a:pPr>
              <a:r>
                <a:rPr lang="zh-CN" altLang="en-US" sz="2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各民族共同繁荣</a:t>
              </a:r>
              <a:r>
                <a:rPr lang="zh-CN" altLang="en-US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是中国共产党民族政策的</a:t>
              </a:r>
              <a:r>
                <a:rPr lang="zh-CN" altLang="en-US" sz="2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根本立场</a:t>
              </a:r>
              <a:r>
                <a:rPr lang="en-US" altLang="zh-CN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r>
                <a:rPr lang="zh-CN" altLang="en-US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是加强民族团结、巩固国家边防、维护祖国统一，实现中华民族伟大复兴“中国梦”的</a:t>
              </a:r>
              <a:r>
                <a:rPr lang="zh-CN" altLang="en-US" sz="2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必然要求</a:t>
              </a:r>
              <a:r>
                <a:rPr lang="zh-CN" altLang="en-US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；是我国民族工作的</a:t>
              </a:r>
              <a:r>
                <a:rPr lang="zh-CN" altLang="en-US" sz="2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根本出发点</a:t>
              </a:r>
              <a:r>
                <a:rPr lang="zh-CN" altLang="en-US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；是新常态下做好我国民族工作的一项</a:t>
              </a:r>
              <a:r>
                <a:rPr lang="zh-CN" altLang="en-US" sz="2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根本目标</a:t>
              </a:r>
              <a:r>
                <a:rPr lang="zh-CN" altLang="en-US" sz="2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457200">
                <a:lnSpc>
                  <a:spcPct val="135000"/>
                </a:lnSpc>
              </a:pPr>
              <a:r>
                <a:rPr lang="en-US" altLang="zh-CN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刘吉昌，金炳镐：</a:t>
              </a:r>
              <a:r>
                <a:rPr lang="en-US" altLang="zh-CN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sz="2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民族工作的根本出发点：促进各民族共同繁荣发展</a:t>
              </a:r>
              <a:r>
                <a:rPr lang="en-US" altLang="zh-CN" sz="2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endParaRPr lang="en-US" altLang="zh-CN" sz="22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" name="图片 3" descr="98430177.jpg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b="8333"/>
            <a:stretch>
              <a:fillRect/>
            </a:stretch>
          </p:blipFill>
          <p:spPr>
            <a:xfrm>
              <a:off x="353214" y="1844893"/>
              <a:ext cx="5449722" cy="37487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6" name="矩形 5"/>
          <p:cNvSpPr/>
          <p:nvPr/>
        </p:nvSpPr>
        <p:spPr>
          <a:xfrm>
            <a:off x="307494" y="5815584"/>
            <a:ext cx="11479122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实现各民族共同繁荣是民族平等和团结的物质保障，也是各民族的共同追求。</a:t>
            </a:r>
            <a:endParaRPr lang="zh-CN" altLang="en-US" sz="2600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10089234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为了实现各民族共同繁荣，党和政府在少数民族地区采取了哪些措施？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7494" y="5815584"/>
            <a:ext cx="11479122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3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①政治上：</a:t>
            </a:r>
            <a:r>
              <a:rPr lang="zh-CN" altLang="en-US" sz="2300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在少数民族地区</a:t>
            </a:r>
            <a:r>
              <a:rPr lang="zh-CN" altLang="en-US" sz="23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进行一系列的民主改革</a:t>
            </a:r>
            <a:r>
              <a:rPr lang="zh-CN" altLang="en-US" sz="2300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和</a:t>
            </a:r>
            <a:r>
              <a:rPr lang="zh-CN" altLang="en-US" sz="23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社会主义改造，废除</a:t>
            </a:r>
            <a:r>
              <a:rPr lang="zh-CN" altLang="en-US" sz="2300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剥削和压迫</a:t>
            </a:r>
            <a:r>
              <a:rPr lang="zh-CN" altLang="en-US" sz="23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。</a:t>
            </a:r>
            <a:endParaRPr lang="zh-CN" altLang="en-US" sz="2300" dirty="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07494" y="1584377"/>
            <a:ext cx="11479122" cy="3741988"/>
            <a:chOff x="307494" y="1684427"/>
            <a:chExt cx="11479122" cy="374198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1684427"/>
              <a:ext cx="6108192" cy="37419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0"/>
            <a:stretch>
              <a:fillRect/>
            </a:stretch>
          </p:blipFill>
          <p:spPr>
            <a:xfrm>
              <a:off x="307494" y="1684427"/>
              <a:ext cx="4913730" cy="37419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10089234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为了实现各民族共同繁荣，党和政府在少数民族地区采取了哪些措施？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7494" y="5815584"/>
            <a:ext cx="11479122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3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②经济</a:t>
            </a:r>
            <a:r>
              <a:rPr lang="zh-CN" altLang="en-US" sz="23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上</a:t>
            </a:r>
            <a:r>
              <a:rPr lang="zh-CN" altLang="en-US" sz="23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：</a:t>
            </a:r>
            <a:r>
              <a:rPr lang="zh-CN" altLang="en-US" sz="23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通过</a:t>
            </a:r>
            <a:r>
              <a:rPr lang="zh-CN" altLang="en-US" sz="2300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人才、技术、</a:t>
            </a:r>
            <a:r>
              <a:rPr lang="zh-CN" altLang="en-US" sz="23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资金、物资等多种方式，加强</a:t>
            </a:r>
            <a:r>
              <a:rPr lang="zh-CN" altLang="en-US" sz="2300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少数民族地区的经济建设。</a:t>
            </a:r>
            <a:endParaRPr lang="zh-CN" altLang="en-US" sz="2300" dirty="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07494" y="1784019"/>
            <a:ext cx="11479122" cy="3342704"/>
            <a:chOff x="307494" y="1604200"/>
            <a:chExt cx="11479122" cy="334270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94" y="1604200"/>
              <a:ext cx="4804002" cy="33427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2392" y="1604200"/>
              <a:ext cx="6364224" cy="33427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10089234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为了实现各民族共同繁荣，党和政府在少数民族地区采取了哪些措施？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7494" y="5815584"/>
            <a:ext cx="11479122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3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③文化教育</a:t>
            </a:r>
            <a:r>
              <a:rPr lang="zh-CN" altLang="en-US" sz="23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上：</a:t>
            </a:r>
            <a:r>
              <a:rPr lang="zh-CN" altLang="en-US" sz="2300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国家尊重各民族的宗教信仰和</a:t>
            </a:r>
            <a:r>
              <a:rPr lang="zh-CN" altLang="en-US" sz="23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风俗习惯，保护</a:t>
            </a:r>
            <a:r>
              <a:rPr lang="zh-CN" altLang="en-US" sz="2300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少数民族的历史文化遗产。</a:t>
            </a:r>
            <a:endParaRPr lang="zh-CN" altLang="en-US" sz="2300" dirty="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4" name="图片 3" descr="24981401093726343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494" y="1325626"/>
            <a:ext cx="8668514" cy="41424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" b="2933"/>
          <a:stretch>
            <a:fillRect/>
          </a:stretch>
        </p:blipFill>
        <p:spPr>
          <a:xfrm>
            <a:off x="9299448" y="1755648"/>
            <a:ext cx="2487168" cy="3712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10089234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为了实现各民族共同繁荣，党和政府在少数民族地区采取了哪些措施？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7494" y="5815584"/>
            <a:ext cx="11479122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3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④国家战略上</a:t>
            </a:r>
            <a:r>
              <a:rPr lang="zh-CN" altLang="en-US" sz="23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：</a:t>
            </a:r>
            <a:r>
              <a:rPr lang="en-US" altLang="zh-CN" sz="23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20</a:t>
            </a:r>
            <a:r>
              <a:rPr lang="zh-CN" altLang="en-US" sz="23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世纪末，中央决定实施西部</a:t>
            </a:r>
            <a:r>
              <a:rPr lang="zh-CN" altLang="en-US" sz="2300" dirty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大</a:t>
            </a:r>
            <a:r>
              <a:rPr lang="zh-CN" altLang="en-US" sz="2300" dirty="0" smtClean="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开发战略，同时还实施了兴边富民行动。</a:t>
            </a:r>
            <a:endParaRPr lang="zh-CN" altLang="en-US" sz="2300" dirty="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3" r="5024" b="11792"/>
          <a:stretch>
            <a:fillRect/>
          </a:stretch>
        </p:blipFill>
        <p:spPr>
          <a:xfrm>
            <a:off x="307494" y="1458210"/>
            <a:ext cx="5355710" cy="39943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9784" y="1499616"/>
            <a:ext cx="5886831" cy="4005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10253826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面对那些 “疆独”、“藏独”分子，作为中学生的我们应该如何去做？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88" y="1550371"/>
            <a:ext cx="5367528" cy="38100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"/>
          <a:stretch>
            <a:fillRect/>
          </a:stretch>
        </p:blipFill>
        <p:spPr>
          <a:xfrm>
            <a:off x="325782" y="1550371"/>
            <a:ext cx="5572098" cy="38100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07494" y="5815584"/>
            <a:ext cx="11479122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必须毫不动摇地维护祖国统一，必须毫不动摇地反对各种形式的分裂行为！</a:t>
            </a:r>
            <a:endParaRPr lang="zh-CN" altLang="en-US" sz="2600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7230137" y="2178729"/>
            <a:ext cx="4447653" cy="32791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背面文字从上到下，从左到右依次为：汉语拼音、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蒙文、藏文、维文、壮文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" t="2703" r="1314" b="2812"/>
          <a:stretch>
            <a:fillRect/>
          </a:stretch>
        </p:blipFill>
        <p:spPr>
          <a:xfrm>
            <a:off x="368814" y="2178729"/>
            <a:ext cx="6489186" cy="327912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5" name="矩形 4"/>
          <p:cNvSpPr/>
          <p:nvPr/>
        </p:nvSpPr>
        <p:spPr>
          <a:xfrm>
            <a:off x="368814" y="381926"/>
            <a:ext cx="6589770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第五套人民币上的少数民族元素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——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文字篇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/>
          <a:stretch>
            <a:fillRect/>
          </a:stretch>
        </p:blipFill>
        <p:spPr>
          <a:xfrm>
            <a:off x="429591" y="900684"/>
            <a:ext cx="5989320" cy="50566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矩形 4"/>
          <p:cNvSpPr/>
          <p:nvPr/>
        </p:nvSpPr>
        <p:spPr>
          <a:xfrm>
            <a:off x="6614337" y="2443342"/>
            <a:ext cx="5148072" cy="281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铸牢</a:t>
            </a:r>
            <a:r>
              <a:rPr lang="zh-CN" altLang="en-US" sz="24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中华民族共同体</a:t>
            </a: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意识，加强各民族交往</a:t>
            </a:r>
            <a:r>
              <a:rPr lang="zh-CN" altLang="en-US" sz="24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交流交融</a:t>
            </a: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，促进各民族像石榴籽一样</a:t>
            </a:r>
            <a:r>
              <a:rPr lang="zh-CN" altLang="en-US" sz="24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紧紧抱在一起</a:t>
            </a: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，共同团结奋斗、共同繁荣发展。</a:t>
            </a:r>
            <a:endParaRPr lang="zh-CN" altLang="en-US" sz="24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　　　</a:t>
            </a:r>
            <a:r>
              <a:rPr lang="en-US" altLang="zh-CN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——</a:t>
            </a:r>
            <a:r>
              <a:rPr lang="zh-CN" altLang="en-US" sz="2400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习近平中共十九大报告</a:t>
            </a:r>
            <a:endParaRPr lang="zh-CN" altLang="en-US" sz="24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" b="97788" l="401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4548" b="11770"/>
          <a:stretch>
            <a:fillRect/>
          </a:stretch>
        </p:blipFill>
        <p:spPr>
          <a:xfrm>
            <a:off x="9954600" y="102516"/>
            <a:ext cx="1807809" cy="2055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923544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疫情之下的民族团结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——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云南少数民族抗疫剪纸作品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3544"/>
            <a:ext cx="4108870" cy="29718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5448" y="1014984"/>
            <a:ext cx="142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德昂族</a:t>
            </a:r>
            <a:endParaRPr lang="zh-CN" altLang="en-US" sz="2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71" y="923544"/>
            <a:ext cx="4163699" cy="29718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175760" y="1014984"/>
            <a:ext cx="142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景颇族</a:t>
            </a:r>
            <a:endParaRPr lang="zh-CN" altLang="en-US" sz="2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42" y="923544"/>
            <a:ext cx="3974258" cy="29718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086344" y="1014984"/>
            <a:ext cx="142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傈傈族</a:t>
            </a:r>
            <a:endParaRPr lang="zh-CN" altLang="en-US" sz="20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5344"/>
            <a:ext cx="4175760" cy="294666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55448" y="4056888"/>
            <a:ext cx="142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傣族</a:t>
            </a:r>
            <a:endParaRPr lang="zh-CN" altLang="en-US" sz="200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08" y="3895344"/>
            <a:ext cx="4237092" cy="294666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086344" y="4056888"/>
            <a:ext cx="142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阿昌族</a:t>
            </a:r>
            <a:endParaRPr lang="zh-CN" altLang="en-US" sz="20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28" y="3895344"/>
            <a:ext cx="3868079" cy="2946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12192000" cy="923544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第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12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课  民族大团结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——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思维导图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544"/>
            <a:ext cx="12192000" cy="5861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r="594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98991" y="1468735"/>
            <a:ext cx="85940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 smtClean="0">
                <a:ln w="1016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第</a:t>
            </a:r>
            <a:r>
              <a:rPr lang="en-US" altLang="zh-CN" sz="8000" b="1" cap="none" spc="0" dirty="0" smtClean="0">
                <a:ln w="1016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rPr>
              <a:t>12</a:t>
            </a:r>
            <a:r>
              <a:rPr lang="zh-CN" altLang="en-US" sz="8000" b="1" cap="none" spc="0" dirty="0" smtClean="0">
                <a:ln w="1016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 民族大团结</a:t>
            </a:r>
            <a:endParaRPr lang="zh-CN" altLang="en-US" sz="8000" b="1" cap="none" spc="0" dirty="0">
              <a:ln w="1016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07494" y="1411646"/>
            <a:ext cx="11577013" cy="3538656"/>
            <a:chOff x="190755" y="521351"/>
            <a:chExt cx="11577013" cy="3639169"/>
          </a:xfrm>
        </p:grpSpPr>
        <p:pic>
          <p:nvPicPr>
            <p:cNvPr id="2" name="Picture 12" descr="\\192.168.0.20\人教版（初中）\08 初中历史\01 七年级上册\01 资源文件\01 PDF\02 页面\2017-07-17\CZLS-7A_t041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0755" y="521351"/>
              <a:ext cx="2570733" cy="3639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3" name="Picture 13" descr="\\192.168.0.20\人教版（初中）\08 初中历史\01 七年级上册\01 资源文件\01 PDF\02 页面\2017-07-17\CZLS-7A_t073.jpg"/>
            <p:cNvPicPr>
              <a:picLocks noChangeAspect="1"/>
            </p:cNvPicPr>
            <p:nvPr/>
          </p:nvPicPr>
          <p:blipFill>
            <a:blip r:embed="rId2"/>
            <a:srcRect l="1345" r="1345"/>
            <a:stretch>
              <a:fillRect/>
            </a:stretch>
          </p:blipFill>
          <p:spPr>
            <a:xfrm>
              <a:off x="3181562" y="521351"/>
              <a:ext cx="2570733" cy="3639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4" name="Picture 14" descr="\\192.168.0.20\人教版（初中）\08 初中历史\02 七年级下册\01 资源文件\01 PDF\02 页面\2018-02-24\CZLS-7B_t027.jpg"/>
            <p:cNvPicPr>
              <a:picLocks noChangeAspect="1"/>
            </p:cNvPicPr>
            <p:nvPr/>
          </p:nvPicPr>
          <p:blipFill>
            <a:blip r:embed="rId3"/>
            <a:srcRect l="1191" r="1191"/>
            <a:stretch>
              <a:fillRect/>
            </a:stretch>
          </p:blipFill>
          <p:spPr>
            <a:xfrm>
              <a:off x="6172369" y="521351"/>
              <a:ext cx="2570733" cy="3639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5" name="Picture 15" descr="\\192.168.0.20\人教版（初中）\08 初中历史\02 七年级下册\01 资源文件\01 PDF\02 页面\2018-02-24\CZLS-7B_t065.jpg"/>
            <p:cNvPicPr>
              <a:picLocks noChangeAspect="1"/>
            </p:cNvPicPr>
            <p:nvPr/>
          </p:nvPicPr>
          <p:blipFill>
            <a:blip r:embed="rId4"/>
            <a:srcRect l="1241" r="1241"/>
            <a:stretch>
              <a:fillRect/>
            </a:stretch>
          </p:blipFill>
          <p:spPr>
            <a:xfrm>
              <a:off x="9163177" y="521351"/>
              <a:ext cx="2604591" cy="3639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8" name="矩形 7"/>
          <p:cNvSpPr/>
          <p:nvPr/>
        </p:nvSpPr>
        <p:spPr>
          <a:xfrm>
            <a:off x="307493" y="5436751"/>
            <a:ext cx="11577014" cy="109722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</a:pP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我国自古以来就是</a:t>
            </a:r>
            <a:r>
              <a:rPr lang="zh-CN" altLang="en-US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统一多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民族国家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，自秦汉以来，各民族在政治、经济</a:t>
            </a: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、思想、文化</a:t>
            </a:r>
            <a:r>
              <a:rPr lang="zh-CN" altLang="en-US" sz="2800" b="1" dirty="0"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上</a:t>
            </a: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长期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相互</a:t>
            </a:r>
            <a:r>
              <a:rPr lang="zh-CN" altLang="en-US" sz="28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依存，不可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分离，</a:t>
            </a:r>
            <a:r>
              <a:rPr lang="zh-CN" altLang="en-US" sz="2800" b="1" dirty="0" smtClean="0">
                <a:latin typeface="华文新魏" panose="02010800040101010101" pitchFamily="2" charset="-122"/>
                <a:ea typeface="华文新魏" panose="02010800040101010101" pitchFamily="2" charset="-122"/>
                <a:cs typeface="黑体" panose="02010609060101010101" charset="-122"/>
                <a:sym typeface="+mn-ea"/>
              </a:rPr>
              <a:t>共同构成了中华民族的大家庭。</a:t>
            </a:r>
            <a:endParaRPr lang="zh-CN" altLang="en-US" sz="2800" b="1" dirty="0">
              <a:latin typeface="华文新魏" panose="02010800040101010101" pitchFamily="2" charset="-122"/>
              <a:ea typeface="华文新魏" panose="0201080004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7493" y="381926"/>
            <a:ext cx="9147403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观察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七年级历史单元主题，你们能发现什么，哪一个词是核心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?  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07494" y="381926"/>
            <a:ext cx="7967826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谈谈你知道的历史上少数民族和汉族友好交往的故事？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07494" y="1612746"/>
            <a:ext cx="11612538" cy="2824434"/>
            <a:chOff x="307494" y="1609344"/>
            <a:chExt cx="11612538" cy="282443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494" y="1609344"/>
              <a:ext cx="3796673" cy="28244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" t="1396"/>
            <a:stretch>
              <a:fillRect/>
            </a:stretch>
          </p:blipFill>
          <p:spPr>
            <a:xfrm>
              <a:off x="4378880" y="1609344"/>
              <a:ext cx="3726255" cy="28244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9847" y="1609344"/>
              <a:ext cx="3540185" cy="28244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矩形 11"/>
          <p:cNvSpPr/>
          <p:nvPr/>
        </p:nvSpPr>
        <p:spPr>
          <a:xfrm>
            <a:off x="307494" y="4954769"/>
            <a:ext cx="11612538" cy="1446032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汉武帝时期：</a:t>
            </a:r>
            <a:r>
              <a:rPr lang="zh-CN" altLang="en-US" sz="2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张骞出使西域，这是一次凿空之旅，更是一次文化交流、民族交往之旅；</a:t>
            </a:r>
            <a:endParaRPr lang="en-US" altLang="zh-CN" sz="23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南北朝时期：</a:t>
            </a:r>
            <a:r>
              <a:rPr lang="zh-CN" altLang="en-US" sz="2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北魏孝文帝仿汉制，改汉姓，推行汉化改革，促进了各民族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2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交流融合；</a:t>
            </a:r>
            <a:endParaRPr lang="en-US" altLang="zh-CN" sz="23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唐贞观</a:t>
            </a:r>
            <a:r>
              <a:rPr lang="zh-CN" altLang="en-US" sz="2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年间</a:t>
            </a:r>
            <a:r>
              <a:rPr lang="zh-CN" altLang="en-US" sz="2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李世民以“中华夷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狄</a:t>
            </a:r>
            <a:r>
              <a:rPr lang="zh-CN" altLang="en-US" sz="2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，独爱如一”的包容开明态度，促进了唐、蕃友好。</a:t>
            </a:r>
            <a:endParaRPr lang="zh-CN" altLang="en-US" sz="23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07494" y="4954769"/>
            <a:ext cx="11612538" cy="1446032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乾隆时期：</a:t>
            </a:r>
            <a:r>
              <a:rPr lang="zh-CN" altLang="en-US" sz="2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土尔扈特族历经千辛万苦，胜利返回祖国，彰显出了中华民族强大的凝聚力；</a:t>
            </a:r>
            <a:endParaRPr lang="en-US" altLang="zh-CN" sz="23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长征期间：</a:t>
            </a:r>
            <a:r>
              <a:rPr lang="zh-CN" altLang="en-US" sz="2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刘伯承与果基小叶丹达成彝海结盟，谱写了红军和彝民深厚情意的光辉一页；</a:t>
            </a:r>
            <a:endParaRPr lang="en-US" altLang="zh-CN" sz="23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抗战</a:t>
            </a:r>
            <a:r>
              <a:rPr lang="zh-CN" altLang="en-US" sz="2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时期</a:t>
            </a:r>
            <a:r>
              <a:rPr lang="zh-CN" altLang="en-US" sz="2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由多族人</a:t>
            </a:r>
            <a:r>
              <a:rPr lang="zh-CN" altLang="en-US" sz="23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民共同组成</a:t>
            </a:r>
            <a:r>
              <a:rPr lang="zh-CN" altLang="en-US" sz="2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的抗日联军，在冰天雪地的黑水白山团结一心共抗日寇。</a:t>
            </a:r>
            <a:endParaRPr lang="zh-CN" altLang="en-US" sz="23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7494" y="1616149"/>
            <a:ext cx="11612538" cy="2817629"/>
            <a:chOff x="307494" y="1616149"/>
            <a:chExt cx="11612538" cy="281762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" t="8373" r="4487" b="7980"/>
            <a:stretch>
              <a:fillRect/>
            </a:stretch>
          </p:blipFill>
          <p:spPr>
            <a:xfrm>
              <a:off x="8187070" y="1616149"/>
              <a:ext cx="3732962" cy="28176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6" t="2244" r="19573" b="13333"/>
            <a:stretch>
              <a:fillRect/>
            </a:stretch>
          </p:blipFill>
          <p:spPr>
            <a:xfrm>
              <a:off x="4206841" y="1616149"/>
              <a:ext cx="3749963" cy="28176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9" t="1738" r="6485" b="9931"/>
            <a:stretch>
              <a:fillRect/>
            </a:stretch>
          </p:blipFill>
          <p:spPr>
            <a:xfrm>
              <a:off x="307494" y="1616149"/>
              <a:ext cx="3669082" cy="2787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3" name="矩形 12"/>
          <p:cNvSpPr/>
          <p:nvPr/>
        </p:nvSpPr>
        <p:spPr>
          <a:xfrm>
            <a:off x="307494" y="381926"/>
            <a:ext cx="7967826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谈谈你知道的历史上少数民族和汉族友好交往的故事？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8589618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结合中国各民族分布图，思考少数民族的分布有什么特点？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2" y="1520844"/>
            <a:ext cx="6003290" cy="498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6848856" y="1502556"/>
            <a:ext cx="5071176" cy="49896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分布特点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endParaRPr lang="en-US" altLang="zh-CN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我国各民族在长期的历史发展和频繁迁徙中逐步形成了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杂居、小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聚居、交错杂居</a:t>
            </a: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的分布格局。</a:t>
            </a:r>
            <a:endParaRPr lang="en-US" altLang="zh-CN" sz="24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少数民族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主要分布在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广大边疆地区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，面积广大，自然资源丰富，但经济社会发展水平相对落后。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11479122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结合历史和现实的情况，你认为在少数民族地区应实行怎样的民族政策来管理？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07494" y="1676333"/>
            <a:ext cx="11479122" cy="3384341"/>
            <a:chOff x="307494" y="1801368"/>
            <a:chExt cx="11479122" cy="3246120"/>
          </a:xfrm>
        </p:grpSpPr>
        <p:graphicFrame>
          <p:nvGraphicFramePr>
            <p:cNvPr id="5" name="图示 4"/>
            <p:cNvGraphicFramePr/>
            <p:nvPr/>
          </p:nvGraphicFramePr>
          <p:xfrm>
            <a:off x="307494" y="1801368"/>
            <a:ext cx="11479122" cy="32461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" r:lo="rId2" r:qs="rId3" r:cs="rId4"/>
            </a:graphicData>
          </a:graphic>
        </p:graphicFrame>
        <p:sp>
          <p:nvSpPr>
            <p:cNvPr id="6" name="圆角矩形 5"/>
            <p:cNvSpPr/>
            <p:nvPr/>
          </p:nvSpPr>
          <p:spPr>
            <a:xfrm>
              <a:off x="609600" y="1984248"/>
              <a:ext cx="3457956" cy="1106424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历史传统</a:t>
              </a:r>
              <a:endPara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4323588" y="1984248"/>
              <a:ext cx="3457956" cy="1106424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民族关系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8037576" y="1984248"/>
              <a:ext cx="3457956" cy="1106424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民族分布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07494" y="5641848"/>
            <a:ext cx="11479122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300" b="1" dirty="0" smtClean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综合各方面因素，实行民族区域自治制度成为了历史和现实，国家和人民的最佳选择！</a:t>
            </a:r>
            <a:endParaRPr lang="zh-CN" altLang="en-US" sz="2300" b="1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7494" y="381926"/>
            <a:ext cx="7711794" cy="7132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结合教材相关内容思考民族区域自治的含义是什么？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7494" y="1612011"/>
            <a:ext cx="11351106" cy="429348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</a:t>
            </a:r>
            <a:r>
              <a:rPr lang="zh-CN" altLang="en-US" sz="2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在</a:t>
            </a:r>
            <a:r>
              <a:rPr lang="zh-CN" altLang="en-US" sz="2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国家统一领导下，在少数民族聚居的地方实行区域自治，按照民族聚居的人口多少和区域大小，设立不同级别的</a:t>
            </a:r>
            <a:r>
              <a:rPr lang="zh-CN" altLang="en-US" sz="2600" b="1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民族自治区域</a:t>
            </a:r>
            <a:r>
              <a:rPr lang="zh-CN" altLang="en-US" sz="2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和</a:t>
            </a:r>
            <a:r>
              <a:rPr lang="zh-CN" altLang="en-US" sz="2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自治机关</a:t>
            </a:r>
            <a:r>
              <a:rPr lang="zh-CN" altLang="en-US" sz="2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。在自治区域内，由当地民族当家做主，管理本民族地方性的内部事务，行使自治权。</a:t>
            </a:r>
            <a:endParaRPr lang="zh-CN" altLang="en-US" sz="26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342900" indent="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民族区域自治的前提条件是什么？</a:t>
            </a:r>
            <a:endParaRPr lang="zh-CN" altLang="en-US" sz="26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342900" indent="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在哪些地方实行民族区域自治？</a:t>
            </a:r>
            <a:endParaRPr lang="zh-CN" altLang="en-US" sz="2600" b="1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342900" indent="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6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设立不同级别的民族自治区域和自治机关的依据是什么？</a:t>
            </a:r>
            <a:endParaRPr lang="zh-CN" altLang="en-US" sz="26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marL="342900" indent="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600" b="1" dirty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民族自治区域有</a:t>
            </a:r>
            <a:r>
              <a:rPr lang="zh-CN" altLang="en-US" sz="2600" b="1" dirty="0" smtClean="0">
                <a:solidFill>
                  <a:schemeClr val="accent2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哪些权力？</a:t>
            </a:r>
            <a:endParaRPr lang="zh-CN" altLang="en-US" sz="2600" b="1" dirty="0">
              <a:solidFill>
                <a:schemeClr val="accent2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34440" y="1734312"/>
            <a:ext cx="2487168" cy="448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203192" y="1734312"/>
            <a:ext cx="3002280" cy="448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9328" y="2337816"/>
            <a:ext cx="3148584" cy="448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007864" y="2932176"/>
            <a:ext cx="6513576" cy="448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9328" y="6066782"/>
            <a:ext cx="5763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自治机关：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自治区、自治州（盟）、自治县（旗）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83096" y="6066782"/>
            <a:ext cx="5529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自治权：</a:t>
            </a:r>
            <a:r>
              <a:rPr lang="zh-CN" altLang="en-US" sz="20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立法、经济、文化管理、交通执行权等</a:t>
            </a:r>
            <a:endParaRPr lang="zh-CN" altLang="en-US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2166</Words>
  <Application>WPS 演示</Application>
  <PresentationFormat>宽屏</PresentationFormat>
  <Paragraphs>148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宋体</vt:lpstr>
      <vt:lpstr>Wingdings</vt:lpstr>
      <vt:lpstr>楷体</vt:lpstr>
      <vt:lpstr>华文行楷</vt:lpstr>
      <vt:lpstr>微软雅黑</vt:lpstr>
      <vt:lpstr>华文宋体</vt:lpstr>
      <vt:lpstr>华文新魏</vt:lpstr>
      <vt:lpstr>黑体</vt:lpstr>
      <vt:lpstr>方正粗黑宋简体</vt:lpstr>
      <vt:lpstr>Wingdings</vt:lpstr>
      <vt:lpstr>华文中宋</vt:lpstr>
      <vt:lpstr>Arial Unicode MS</vt:lpstr>
      <vt:lpstr>Calibri</vt:lpstr>
      <vt:lpstr>隶书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SFR</dc:creator>
  <cp:lastModifiedBy>44808</cp:lastModifiedBy>
  <cp:revision>77</cp:revision>
  <dcterms:created xsi:type="dcterms:W3CDTF">2020-04-02T08:59:00Z</dcterms:created>
  <dcterms:modified xsi:type="dcterms:W3CDTF">2021-09-13T07:34:24Z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818E3437F82944CA9F80B5E886A3546A</vt:lpwstr>
  </property>
  <property fmtid="{D5CDD505-2E9C-101B-9397-08002B2CF9AE}" pid="3" name="KSOProductBuildVer">
    <vt:lpwstr>2052-11.1.0.10700</vt:lpwstr>
  </property>
</Properties>
</file>