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86" r:id="rId3"/>
    <p:sldId id="258" r:id="rId4"/>
    <p:sldId id="257" r:id="rId5"/>
    <p:sldId id="260" r:id="rId6"/>
    <p:sldId id="266" r:id="rId7"/>
    <p:sldId id="268" r:id="rId8"/>
    <p:sldId id="267" r:id="rId9"/>
    <p:sldId id="261" r:id="rId10"/>
    <p:sldId id="270" r:id="rId11"/>
    <p:sldId id="269" r:id="rId12"/>
    <p:sldId id="271" r:id="rId13"/>
    <p:sldId id="274" r:id="rId14"/>
    <p:sldId id="272" r:id="rId15"/>
    <p:sldId id="273" r:id="rId16"/>
    <p:sldId id="262" r:id="rId17"/>
    <p:sldId id="275" r:id="rId19"/>
    <p:sldId id="287" r:id="rId20"/>
    <p:sldId id="288" r:id="rId21"/>
    <p:sldId id="289" r:id="rId22"/>
    <p:sldId id="264" r:id="rId23"/>
    <p:sldId id="259" r:id="rId24"/>
    <p:sldId id="276" r:id="rId25"/>
    <p:sldId id="277" r:id="rId26"/>
    <p:sldId id="285" r:id="rId27"/>
    <p:sldId id="284" r:id="rId28"/>
    <p:sldId id="278" r:id="rId29"/>
    <p:sldId id="279" r:id="rId30"/>
    <p:sldId id="280" r:id="rId31"/>
    <p:sldId id="282" r:id="rId32"/>
    <p:sldId id="281" r:id="rId33"/>
    <p:sldId id="283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1751" autoAdjust="0"/>
  </p:normalViewPr>
  <p:slideViewPr>
    <p:cSldViewPr snapToGrid="0">
      <p:cViewPr varScale="1">
        <p:scale>
          <a:sx n="59" d="100"/>
          <a:sy n="59" d="100"/>
        </p:scale>
        <p:origin x="-10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由攘夷起，到师夷终。这一经历，不但富有传奇色彩，而且为他后来承担的历史重任做好了准备。 　　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3.xml"/><Relationship Id="rId7" Type="http://schemas.openxmlformats.org/officeDocument/2006/relationships/image" Target="file:///C:\Users\Administrator\Desktop\&#32032;&#26448;&#20998;&#31867;\&#23567;&#28165;&#26032;&#32032;&#26448;&#22270;\&#20027;&#39064;\&#22270;&#29255;90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2.xml"/><Relationship Id="rId4" Type="http://schemas.openxmlformats.org/officeDocument/2006/relationships/image" Target="file:///F:\Lets_Create/pic_temp/pic_sup.png" TargetMode="External"/><Relationship Id="rId3" Type="http://schemas.openxmlformats.org/officeDocument/2006/relationships/image" Target="../media/image1.png"/><Relationship Id="rId22" Type="http://schemas.openxmlformats.org/officeDocument/2006/relationships/tags" Target="../tags/tag15.xml"/><Relationship Id="rId21" Type="http://schemas.openxmlformats.org/officeDocument/2006/relationships/tags" Target="../tags/tag14.xml"/><Relationship Id="rId20" Type="http://schemas.openxmlformats.org/officeDocument/2006/relationships/tags" Target="../tags/tag13.xml"/><Relationship Id="rId2" Type="http://schemas.openxmlformats.org/officeDocument/2006/relationships/tags" Target="../tags/tag1.xml"/><Relationship Id="rId19" Type="http://schemas.openxmlformats.org/officeDocument/2006/relationships/tags" Target="../tags/tag12.xml"/><Relationship Id="rId18" Type="http://schemas.openxmlformats.org/officeDocument/2006/relationships/tags" Target="../tags/tag11.xml"/><Relationship Id="rId17" Type="http://schemas.openxmlformats.org/officeDocument/2006/relationships/tags" Target="../tags/tag10.xml"/><Relationship Id="rId16" Type="http://schemas.openxmlformats.org/officeDocument/2006/relationships/tags" Target="../tags/tag9.xml"/><Relationship Id="rId15" Type="http://schemas.openxmlformats.org/officeDocument/2006/relationships/tags" Target="../tags/tag8.xml"/><Relationship Id="rId14" Type="http://schemas.openxmlformats.org/officeDocument/2006/relationships/tags" Target="../tags/tag7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tags" Target="../tags/tag4.xml"/><Relationship Id="rId10" Type="http://schemas.openxmlformats.org/officeDocument/2006/relationships/image" Target="file:///F:\Lets_Create/pic_temp/0_pic_quater_right_up.pn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83.xml"/><Relationship Id="rId7" Type="http://schemas.openxmlformats.org/officeDocument/2006/relationships/image" Target="file:///C:\Users\Administrator\Desktop\&#32032;&#26448;&#20998;&#31867;\&#23567;&#28165;&#26032;&#32032;&#26448;&#22270;\&#20027;&#39064;\&#22270;&#29255;90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82.xml"/><Relationship Id="rId4" Type="http://schemas.openxmlformats.org/officeDocument/2006/relationships/image" Target="file:///F:\Lets_Create/pic_temp/pic_sup.png" TargetMode="External"/><Relationship Id="rId3" Type="http://schemas.openxmlformats.org/officeDocument/2006/relationships/image" Target="../media/image1.png"/><Relationship Id="rId21" Type="http://schemas.openxmlformats.org/officeDocument/2006/relationships/tags" Target="../tags/tag94.xml"/><Relationship Id="rId20" Type="http://schemas.openxmlformats.org/officeDocument/2006/relationships/tags" Target="../tags/tag93.xml"/><Relationship Id="rId2" Type="http://schemas.openxmlformats.org/officeDocument/2006/relationships/tags" Target="../tags/tag81.xml"/><Relationship Id="rId19" Type="http://schemas.openxmlformats.org/officeDocument/2006/relationships/tags" Target="../tags/tag92.xml"/><Relationship Id="rId18" Type="http://schemas.openxmlformats.org/officeDocument/2006/relationships/tags" Target="../tags/tag91.xml"/><Relationship Id="rId17" Type="http://schemas.openxmlformats.org/officeDocument/2006/relationships/tags" Target="../tags/tag90.xml"/><Relationship Id="rId16" Type="http://schemas.openxmlformats.org/officeDocument/2006/relationships/tags" Target="../tags/tag89.xml"/><Relationship Id="rId15" Type="http://schemas.openxmlformats.org/officeDocument/2006/relationships/tags" Target="../tags/tag88.xml"/><Relationship Id="rId14" Type="http://schemas.openxmlformats.org/officeDocument/2006/relationships/tags" Target="../tags/tag87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image" Target="file:///F:\Lets_Create/pic_temp/0_pic_quater_right_up.png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image" Target="file:///F:\Lets_Create/pic_temp/1_pic_quater_left_down.png" TargetMode="External"/><Relationship Id="rId6" Type="http://schemas.openxmlformats.org/officeDocument/2006/relationships/image" Target="../media/image8.png"/><Relationship Id="rId5" Type="http://schemas.openxmlformats.org/officeDocument/2006/relationships/tags" Target="../tags/tag96.xml"/><Relationship Id="rId4" Type="http://schemas.openxmlformats.org/officeDocument/2006/relationships/image" Target="file:///F:\Lets_Create/pic_temp/0_pic_quater_righ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95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F:\Lets_Create/pic_temp/1_pic_quater_left_down.png" TargetMode="External"/><Relationship Id="rId8" Type="http://schemas.openxmlformats.org/officeDocument/2006/relationships/image" Target="../media/image8.png"/><Relationship Id="rId7" Type="http://schemas.openxmlformats.org/officeDocument/2006/relationships/tags" Target="../tags/tag103.xml"/><Relationship Id="rId6" Type="http://schemas.openxmlformats.org/officeDocument/2006/relationships/image" Target="file:///F:\Lets_Create/pic_temp/0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9.png"/><Relationship Id="rId14" Type="http://schemas.openxmlformats.org/officeDocument/2006/relationships/tags" Target="../tags/tag108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image" Target="file:///F:\Lets_Create/pic_temp/1_pic_quater_left_down.png" TargetMode="External"/><Relationship Id="rId4" Type="http://schemas.openxmlformats.org/officeDocument/2006/relationships/image" Target="../media/image8.png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8.png"/><Relationship Id="rId6" Type="http://schemas.openxmlformats.org/officeDocument/2006/relationships/tags" Target="../tags/tag119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8.png"/><Relationship Id="rId6" Type="http://schemas.openxmlformats.org/officeDocument/2006/relationships/tags" Target="../tags/tag128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8.png"/><Relationship Id="rId6" Type="http://schemas.openxmlformats.org/officeDocument/2006/relationships/tags" Target="../tags/tag137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6" Type="http://schemas.openxmlformats.org/officeDocument/2006/relationships/tags" Target="../tags/tag145.xml"/><Relationship Id="rId15" Type="http://schemas.openxmlformats.org/officeDocument/2006/relationships/tags" Target="../tags/tag144.xml"/><Relationship Id="rId14" Type="http://schemas.openxmlformats.org/officeDocument/2006/relationships/tags" Target="../tags/tag143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8.png"/><Relationship Id="rId6" Type="http://schemas.openxmlformats.org/officeDocument/2006/relationships/tags" Target="../tags/tag148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3" Type="http://schemas.openxmlformats.org/officeDocument/2006/relationships/tags" Target="../tags/tag153.xml"/><Relationship Id="rId12" Type="http://schemas.openxmlformats.org/officeDocument/2006/relationships/tags" Target="../tags/tag152.xml"/><Relationship Id="rId11" Type="http://schemas.openxmlformats.org/officeDocument/2006/relationships/tags" Target="../tags/tag151.xml"/><Relationship Id="rId10" Type="http://schemas.openxmlformats.org/officeDocument/2006/relationships/tags" Target="../tags/tag15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F:\Lets_Create/pic_temp/pic_half_to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23.xml"/><Relationship Id="rId5" Type="http://schemas.openxmlformats.org/officeDocument/2006/relationships/image" Target="file:///F:\Lets_Create/pic_temp/pic_s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22.xml"/><Relationship Id="rId28" Type="http://schemas.openxmlformats.org/officeDocument/2006/relationships/tags" Target="../tags/tag41.xml"/><Relationship Id="rId27" Type="http://schemas.openxmlformats.org/officeDocument/2006/relationships/tags" Target="../tags/tag40.xml"/><Relationship Id="rId26" Type="http://schemas.openxmlformats.org/officeDocument/2006/relationships/tags" Target="../tags/tag39.xml"/><Relationship Id="rId25" Type="http://schemas.openxmlformats.org/officeDocument/2006/relationships/tags" Target="../tags/tag38.xml"/><Relationship Id="rId24" Type="http://schemas.openxmlformats.org/officeDocument/2006/relationships/tags" Target="../tags/tag37.xml"/><Relationship Id="rId23" Type="http://schemas.openxmlformats.org/officeDocument/2006/relationships/tags" Target="../tags/tag36.xml"/><Relationship Id="rId22" Type="http://schemas.openxmlformats.org/officeDocument/2006/relationships/tags" Target="../tags/tag35.xml"/><Relationship Id="rId21" Type="http://schemas.openxmlformats.org/officeDocument/2006/relationships/tags" Target="../tags/tag34.xml"/><Relationship Id="rId20" Type="http://schemas.openxmlformats.org/officeDocument/2006/relationships/tags" Target="../tags/tag33.xml"/><Relationship Id="rId2" Type="http://schemas.openxmlformats.org/officeDocument/2006/relationships/tags" Target="../tags/tag21.xml"/><Relationship Id="rId19" Type="http://schemas.openxmlformats.org/officeDocument/2006/relationships/tags" Target="../tags/tag32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image" Target="file:///F:\Lets_Create/pic_temp/pic_half_down.png" TargetMode="External"/><Relationship Id="rId10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58.xml"/><Relationship Id="rId7" Type="http://schemas.openxmlformats.org/officeDocument/2006/relationships/image" Target="file:///F:\Lets_Create/pic_temp/pic_half_left.png" TargetMode="External"/><Relationship Id="rId6" Type="http://schemas.openxmlformats.org/officeDocument/2006/relationships/image" Target="../media/image6.png"/><Relationship Id="rId5" Type="http://schemas.openxmlformats.org/officeDocument/2006/relationships/tags" Target="../tags/tag57.xml"/><Relationship Id="rId4" Type="http://schemas.openxmlformats.org/officeDocument/2006/relationships/image" Target="file:///F:\Lets_Create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56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image" Target="file:///F:\Lets_Create/pic_temp/pic_half_right.png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6096000" y="1355271"/>
            <a:ext cx="5486400" cy="4147457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8"/>
            </p:custDataLst>
          </p:nvPr>
        </p:nvPicPr>
        <p:blipFill>
          <a:blip r:embed="rId9" r:link="rId10"/>
          <a:stretch>
            <a:fillRect/>
          </a:stretch>
        </p:blipFill>
        <p:spPr>
          <a:xfrm>
            <a:off x="0" y="0"/>
            <a:ext cx="1143000" cy="1643063"/>
          </a:xfrm>
          <a:prstGeom prst="rect">
            <a:avLst/>
          </a:prstGeom>
        </p:spPr>
      </p:pic>
      <p:cxnSp>
        <p:nvCxnSpPr>
          <p:cNvPr id="10" name="直接连接符 9"/>
          <p:cNvCxnSpPr/>
          <p:nvPr>
            <p:custDataLst>
              <p:tags r:id="rId11"/>
            </p:custDataLst>
          </p:nvPr>
        </p:nvCxnSpPr>
        <p:spPr>
          <a:xfrm>
            <a:off x="1645285" y="2480945"/>
            <a:ext cx="651638" cy="563213"/>
          </a:xfrm>
          <a:prstGeom prst="line">
            <a:avLst/>
          </a:prstGeom>
          <a:ln w="101600"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rgbClr val="8EC4BB"/>
          </a:lnRef>
          <a:fillRef idx="0">
            <a:srgbClr val="8EC4BB"/>
          </a:fillRef>
          <a:effectRef idx="0">
            <a:srgbClr val="8EC4BB"/>
          </a:effectRef>
          <a:fontRef idx="minor">
            <a:sysClr val="windowText" lastClr="000000"/>
          </a:fontRef>
        </p:style>
      </p:cxnSp>
      <p:cxnSp>
        <p:nvCxnSpPr>
          <p:cNvPr id="11" name="直接连接符 10"/>
          <p:cNvCxnSpPr/>
          <p:nvPr>
            <p:custDataLst>
              <p:tags r:id="rId12"/>
            </p:custDataLst>
          </p:nvPr>
        </p:nvCxnSpPr>
        <p:spPr>
          <a:xfrm>
            <a:off x="1989195" y="3085915"/>
            <a:ext cx="260572" cy="225212"/>
          </a:xfrm>
          <a:prstGeom prst="line">
            <a:avLst/>
          </a:prstGeom>
          <a:ln w="101600"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4800000" scaled="1"/>
            </a:gradFill>
          </a:ln>
        </p:spPr>
        <p:style>
          <a:lnRef idx="1">
            <a:srgbClr val="8EC4BB"/>
          </a:lnRef>
          <a:fillRef idx="0">
            <a:srgbClr val="8EC4BB"/>
          </a:fillRef>
          <a:effectRef idx="0">
            <a:srgbClr val="8EC4BB"/>
          </a:effectRef>
          <a:fontRef idx="minor">
            <a:sysClr val="windowText" lastClr="000000"/>
          </a:fontRef>
        </p:style>
      </p:cxnSp>
      <p:sp>
        <p:nvSpPr>
          <p:cNvPr id="12" name="椭圆 11"/>
          <p:cNvSpPr/>
          <p:nvPr>
            <p:custDataLst>
              <p:tags r:id="rId13"/>
            </p:custDataLst>
          </p:nvPr>
        </p:nvSpPr>
        <p:spPr>
          <a:xfrm flipH="1">
            <a:off x="2208023" y="2959058"/>
            <a:ext cx="170052" cy="158769"/>
          </a:xfrm>
          <a:prstGeom prst="ellips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01600"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rgbClr val="8EC4BB">
              <a:shade val="50000"/>
            </a:srgbClr>
          </a:lnRef>
          <a:fillRef idx="1">
            <a:srgbClr val="8EC4BB"/>
          </a:fillRef>
          <a:effectRef idx="0">
            <a:srgbClr val="8EC4BB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90204" pitchFamily="34" charset="0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>
            <p:custDataLst>
              <p:tags r:id="rId14"/>
            </p:custDataLst>
          </p:nvPr>
        </p:nvSpPr>
        <p:spPr>
          <a:xfrm flipH="1">
            <a:off x="1933423" y="3369432"/>
            <a:ext cx="75364" cy="70363"/>
          </a:xfrm>
          <a:prstGeom prst="ellipse">
            <a:avLst/>
          </a:prstGeom>
          <a:noFill/>
          <a:ln w="101600"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rgbClr val="8EC4BB">
              <a:shade val="50000"/>
            </a:srgbClr>
          </a:lnRef>
          <a:fillRef idx="1">
            <a:srgbClr val="8EC4BB"/>
          </a:fillRef>
          <a:effectRef idx="0">
            <a:srgbClr val="8EC4BB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90204" pitchFamily="34" charset="0"/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15"/>
            </p:custDataLst>
          </p:nvPr>
        </p:nvCxnSpPr>
        <p:spPr>
          <a:xfrm flipH="1" flipV="1">
            <a:off x="4138802" y="4217862"/>
            <a:ext cx="651638" cy="563053"/>
          </a:xfrm>
          <a:prstGeom prst="line">
            <a:avLst/>
          </a:prstGeom>
          <a:ln w="101600"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rgbClr val="8EC4BB"/>
          </a:lnRef>
          <a:fillRef idx="0">
            <a:srgbClr val="8EC4BB"/>
          </a:fillRef>
          <a:effectRef idx="0">
            <a:srgbClr val="8EC4BB"/>
          </a:effectRef>
          <a:fontRef idx="minor">
            <a:sysClr val="windowText" lastClr="000000"/>
          </a:fontRef>
        </p:style>
      </p:cxnSp>
      <p:cxnSp>
        <p:nvCxnSpPr>
          <p:cNvPr id="15" name="直接连接符 14"/>
          <p:cNvCxnSpPr/>
          <p:nvPr>
            <p:custDataLst>
              <p:tags r:id="rId16"/>
            </p:custDataLst>
          </p:nvPr>
        </p:nvCxnSpPr>
        <p:spPr>
          <a:xfrm flipH="1" flipV="1">
            <a:off x="4185958" y="3950970"/>
            <a:ext cx="260572" cy="225148"/>
          </a:xfrm>
          <a:prstGeom prst="line">
            <a:avLst/>
          </a:prstGeom>
          <a:ln w="101600"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rgbClr val="8EC4BB"/>
          </a:lnRef>
          <a:fillRef idx="0">
            <a:srgbClr val="8EC4BB"/>
          </a:fillRef>
          <a:effectRef idx="0">
            <a:srgbClr val="8EC4BB"/>
          </a:effectRef>
          <a:fontRef idx="minor">
            <a:sysClr val="windowText" lastClr="000000"/>
          </a:fontRef>
        </p:style>
      </p:cxnSp>
      <p:sp>
        <p:nvSpPr>
          <p:cNvPr id="19" name="椭圆 18"/>
          <p:cNvSpPr/>
          <p:nvPr>
            <p:custDataLst>
              <p:tags r:id="rId17"/>
            </p:custDataLst>
          </p:nvPr>
        </p:nvSpPr>
        <p:spPr>
          <a:xfrm flipV="1">
            <a:off x="4057650" y="4144215"/>
            <a:ext cx="170052" cy="158723"/>
          </a:xfrm>
          <a:prstGeom prst="ellips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01600"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rgbClr val="8EC4BB">
              <a:shade val="50000"/>
            </a:srgbClr>
          </a:lnRef>
          <a:fillRef idx="1">
            <a:srgbClr val="8EC4BB"/>
          </a:fillRef>
          <a:effectRef idx="0">
            <a:srgbClr val="8EC4BB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90204" pitchFamily="34" charset="0"/>
              <a:ea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8"/>
            </p:custDataLst>
          </p:nvPr>
        </p:nvSpPr>
        <p:spPr>
          <a:xfrm>
            <a:off x="2502389" y="2222591"/>
            <a:ext cx="490733" cy="2808604"/>
          </a:xfrm>
        </p:spPr>
        <p:txBody>
          <a:bodyPr vert="eaVert"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none" spc="200" normalizeH="0" baseline="0">
                <a:solidFill>
                  <a:schemeClr val="accent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2"/>
            </p:custDataLst>
          </p:nvPr>
        </p:nvSpPr>
        <p:spPr>
          <a:xfrm>
            <a:off x="3030983" y="1233714"/>
            <a:ext cx="1142999" cy="4924753"/>
          </a:xfrm>
        </p:spPr>
        <p:txBody>
          <a:bodyPr vert="eaVert" lIns="90000" tIns="46800" rIns="90000" bIns="46800" anchor="b" anchorCtr="0">
            <a:normAutofit/>
          </a:bodyPr>
          <a:lstStyle>
            <a:lvl1pPr algn="ctr">
              <a:defRPr sz="5000" b="0" spc="7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609600" y="1355271"/>
            <a:ext cx="5486400" cy="4147457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8"/>
            </p:custDataLst>
          </p:nvPr>
        </p:nvPicPr>
        <p:blipFill>
          <a:blip r:embed="rId9" r:link="rId10"/>
          <a:stretch>
            <a:fillRect/>
          </a:stretch>
        </p:blipFill>
        <p:spPr>
          <a:xfrm>
            <a:off x="11049000" y="0"/>
            <a:ext cx="1143000" cy="1643063"/>
          </a:xfrm>
          <a:prstGeom prst="rect">
            <a:avLst/>
          </a:prstGeom>
        </p:spPr>
      </p:pic>
      <p:cxnSp>
        <p:nvCxnSpPr>
          <p:cNvPr id="9" name="直接连接符 8"/>
          <p:cNvCxnSpPr/>
          <p:nvPr>
            <p:custDataLst>
              <p:tags r:id="rId11"/>
            </p:custDataLst>
          </p:nvPr>
        </p:nvCxnSpPr>
        <p:spPr>
          <a:xfrm>
            <a:off x="7233285" y="2480945"/>
            <a:ext cx="651638" cy="563213"/>
          </a:xfrm>
          <a:prstGeom prst="line">
            <a:avLst/>
          </a:prstGeom>
          <a:ln w="101600">
            <a:gradFill>
              <a:gsLst>
                <a:gs pos="0">
                  <a:schemeClr val="bg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rgbClr val="8EC4BB"/>
          </a:lnRef>
          <a:fillRef idx="0">
            <a:srgbClr val="8EC4BB"/>
          </a:fillRef>
          <a:effectRef idx="0">
            <a:srgbClr val="8EC4BB"/>
          </a:effectRef>
          <a:fontRef idx="minor">
            <a:sysClr val="windowText" lastClr="000000"/>
          </a:fontRef>
        </p:style>
      </p:cxnSp>
      <p:cxnSp>
        <p:nvCxnSpPr>
          <p:cNvPr id="10" name="直接连接符 9"/>
          <p:cNvCxnSpPr/>
          <p:nvPr>
            <p:custDataLst>
              <p:tags r:id="rId12"/>
            </p:custDataLst>
          </p:nvPr>
        </p:nvCxnSpPr>
        <p:spPr>
          <a:xfrm>
            <a:off x="7577195" y="3085915"/>
            <a:ext cx="260572" cy="225212"/>
          </a:xfrm>
          <a:prstGeom prst="line">
            <a:avLst/>
          </a:prstGeom>
          <a:ln w="101600">
            <a:gradFill>
              <a:gsLst>
                <a:gs pos="0">
                  <a:schemeClr val="bg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rgbClr val="8EC4BB"/>
          </a:lnRef>
          <a:fillRef idx="0">
            <a:srgbClr val="8EC4BB"/>
          </a:fillRef>
          <a:effectRef idx="0">
            <a:srgbClr val="8EC4BB"/>
          </a:effectRef>
          <a:fontRef idx="minor">
            <a:sysClr val="windowText" lastClr="000000"/>
          </a:fontRef>
        </p:style>
      </p:cxnSp>
      <p:sp>
        <p:nvSpPr>
          <p:cNvPr id="11" name="椭圆 10"/>
          <p:cNvSpPr/>
          <p:nvPr>
            <p:custDataLst>
              <p:tags r:id="rId13"/>
            </p:custDataLst>
          </p:nvPr>
        </p:nvSpPr>
        <p:spPr>
          <a:xfrm flipH="1">
            <a:off x="7796023" y="2959058"/>
            <a:ext cx="170052" cy="158769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01600">
            <a:gradFill>
              <a:gsLst>
                <a:gs pos="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</a:ln>
        </p:spPr>
        <p:style>
          <a:lnRef idx="2">
            <a:srgbClr val="8EC4BB">
              <a:shade val="50000"/>
            </a:srgbClr>
          </a:lnRef>
          <a:fillRef idx="1">
            <a:srgbClr val="8EC4BB"/>
          </a:fillRef>
          <a:effectRef idx="0">
            <a:srgbClr val="8EC4BB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90204" pitchFamily="34" charset="0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>
            <p:custDataLst>
              <p:tags r:id="rId14"/>
            </p:custDataLst>
          </p:nvPr>
        </p:nvSpPr>
        <p:spPr>
          <a:xfrm flipH="1">
            <a:off x="7521423" y="3369432"/>
            <a:ext cx="75364" cy="70363"/>
          </a:xfrm>
          <a:prstGeom prst="ellipse">
            <a:avLst/>
          </a:prstGeom>
          <a:noFill/>
          <a:ln w="101600"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rgbClr val="8EC4BB">
              <a:shade val="50000"/>
            </a:srgbClr>
          </a:lnRef>
          <a:fillRef idx="1">
            <a:srgbClr val="8EC4BB"/>
          </a:fillRef>
          <a:effectRef idx="0">
            <a:srgbClr val="8EC4BB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baseline="0" dirty="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90204" pitchFamily="34" charset="0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15"/>
            </p:custDataLst>
          </p:nvPr>
        </p:nvCxnSpPr>
        <p:spPr>
          <a:xfrm flipH="1" flipV="1">
            <a:off x="9726802" y="4217862"/>
            <a:ext cx="651638" cy="563053"/>
          </a:xfrm>
          <a:prstGeom prst="line">
            <a:avLst/>
          </a:prstGeom>
          <a:ln w="101600"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rgbClr val="8EC4BB"/>
          </a:lnRef>
          <a:fillRef idx="0">
            <a:srgbClr val="8EC4BB"/>
          </a:fillRef>
          <a:effectRef idx="0">
            <a:srgbClr val="8EC4BB"/>
          </a:effectRef>
          <a:fontRef idx="minor">
            <a:sysClr val="windowText" lastClr="000000"/>
          </a:fontRef>
        </p:style>
      </p:cxnSp>
      <p:cxnSp>
        <p:nvCxnSpPr>
          <p:cNvPr id="14" name="直接连接符 13"/>
          <p:cNvCxnSpPr/>
          <p:nvPr>
            <p:custDataLst>
              <p:tags r:id="rId16"/>
            </p:custDataLst>
          </p:nvPr>
        </p:nvCxnSpPr>
        <p:spPr>
          <a:xfrm flipH="1" flipV="1">
            <a:off x="9773958" y="3950970"/>
            <a:ext cx="260572" cy="225148"/>
          </a:xfrm>
          <a:prstGeom prst="line">
            <a:avLst/>
          </a:prstGeom>
          <a:ln w="101600"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rgbClr val="8EC4BB"/>
          </a:lnRef>
          <a:fillRef idx="0">
            <a:srgbClr val="8EC4BB"/>
          </a:fillRef>
          <a:effectRef idx="0">
            <a:srgbClr val="8EC4BB"/>
          </a:effectRef>
          <a:fontRef idx="minor">
            <a:sysClr val="windowText" lastClr="000000"/>
          </a:fontRef>
        </p:style>
      </p:cxnSp>
      <p:sp>
        <p:nvSpPr>
          <p:cNvPr id="15" name="椭圆 14"/>
          <p:cNvSpPr/>
          <p:nvPr>
            <p:custDataLst>
              <p:tags r:id="rId17"/>
            </p:custDataLst>
          </p:nvPr>
        </p:nvSpPr>
        <p:spPr>
          <a:xfrm flipV="1">
            <a:off x="9645650" y="4144215"/>
            <a:ext cx="170052" cy="158723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01600"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rgbClr val="8EC4BB">
              <a:shade val="50000"/>
            </a:srgbClr>
          </a:lnRef>
          <a:fillRef idx="1">
            <a:srgbClr val="8EC4BB"/>
          </a:fillRef>
          <a:effectRef idx="0">
            <a:srgbClr val="8EC4BB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9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8"/>
            </p:custDataLst>
          </p:nvPr>
        </p:nvSpPr>
        <p:spPr>
          <a:xfrm>
            <a:off x="8031849" y="1295703"/>
            <a:ext cx="1630799" cy="4147457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0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119380" y="5709920"/>
            <a:ext cx="685800" cy="100203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85880" y="5782310"/>
            <a:ext cx="619125" cy="10210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lIns="90000" tIns="46800" rIns="90000" bIns="46800"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lIns="90000" tIns="46800" rIns="90000" bIns="46800"/>
          <a:lstStyle>
            <a:lvl1pPr>
              <a:defRPr baseline="0"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lIns="90000" tIns="46800" rIns="90000" bIns="46800"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90204" pitchFamily="34" charset="0"/>
              <a:ea typeface="微软雅黑" panose="020B0503020204020204" charset="-122"/>
            </a:endParaRPr>
          </a:p>
        </p:txBody>
      </p:sp>
      <p:pic>
        <p:nvPicPr>
          <p:cNvPr id="10" name="图片 9"/>
          <p:cNvPicPr/>
          <p:nvPr>
            <p:custDataLst>
              <p:tags r:id="rId4"/>
            </p:custDataLst>
          </p:nvPr>
        </p:nvPicPr>
        <p:blipFill>
          <a:blip r:embed="rId5" r:link="rId6" cstate="screen"/>
          <a:stretch>
            <a:fillRect/>
          </a:stretch>
        </p:blipFill>
        <p:spPr>
          <a:xfrm>
            <a:off x="247015" y="149225"/>
            <a:ext cx="762000" cy="1099820"/>
          </a:xfrm>
          <a:prstGeom prst="rect">
            <a:avLst/>
          </a:prstGeom>
        </p:spPr>
      </p:pic>
      <p:pic>
        <p:nvPicPr>
          <p:cNvPr id="11" name="图片 10"/>
          <p:cNvPicPr/>
          <p:nvPr>
            <p:custDataLst>
              <p:tags r:id="rId7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11115040" y="5269865"/>
            <a:ext cx="934720" cy="14668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kern="1200" cap="all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9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08585" y="5194300"/>
            <a:ext cx="903605" cy="15659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400" kern="1200" cap="all" baseline="0">
                <a:solidFill>
                  <a:schemeClr val="accent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9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20015" y="93345"/>
            <a:ext cx="827405" cy="1176020"/>
          </a:xfrm>
          <a:prstGeom prst="rect">
            <a:avLst/>
          </a:prstGeom>
        </p:spPr>
      </p:pic>
      <p:pic>
        <p:nvPicPr>
          <p:cNvPr id="12" name="图片 11"/>
          <p:cNvPicPr/>
          <p:nvPr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322050" y="62230"/>
            <a:ext cx="708025" cy="12382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400" baseline="0">
                <a:solidFill>
                  <a:schemeClr val="accent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9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20015" y="93345"/>
            <a:ext cx="827405" cy="1176020"/>
          </a:xfrm>
          <a:prstGeom prst="rect">
            <a:avLst/>
          </a:prstGeom>
        </p:spPr>
      </p:pic>
      <p:pic>
        <p:nvPicPr>
          <p:cNvPr id="11" name="图片 10"/>
          <p:cNvPicPr/>
          <p:nvPr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322050" y="62230"/>
            <a:ext cx="708025" cy="12382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000" baseline="0">
                <a:solidFill>
                  <a:schemeClr val="accent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9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4" name="图片 13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40795" y="5758180"/>
            <a:ext cx="653415" cy="1002030"/>
          </a:xfrm>
          <a:prstGeom prst="rect">
            <a:avLst/>
          </a:prstGeom>
        </p:spPr>
      </p:pic>
      <p:pic>
        <p:nvPicPr>
          <p:cNvPr id="15" name="图片 14"/>
          <p:cNvPicPr/>
          <p:nvPr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65405" y="5662930"/>
            <a:ext cx="675005" cy="10972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sz="2200" baseline="0">
                <a:solidFill>
                  <a:schemeClr val="accent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9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98425" y="97790"/>
            <a:ext cx="949960" cy="1393825"/>
          </a:xfrm>
          <a:prstGeom prst="rect">
            <a:avLst/>
          </a:prstGeom>
        </p:spPr>
      </p:pic>
      <p:pic>
        <p:nvPicPr>
          <p:cNvPr id="11" name="图片 10"/>
          <p:cNvPicPr/>
          <p:nvPr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11144250" y="5043170"/>
            <a:ext cx="928370" cy="17056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>
            <p:custDataLst>
              <p:tags r:id="rId2"/>
            </p:custDataLst>
          </p:nvPr>
        </p:nvSpPr>
        <p:spPr>
          <a:xfrm>
            <a:off x="2066290" y="4284980"/>
            <a:ext cx="153670" cy="153670"/>
          </a:xfrm>
          <a:prstGeom prst="ellipse">
            <a:avLst/>
          </a:prstGeom>
          <a:noFill/>
          <a:ln w="28575">
            <a:solidFill>
              <a:srgbClr val="57654C"/>
            </a:solidFill>
          </a:ln>
        </p:spPr>
        <p:style>
          <a:lnRef idx="2">
            <a:srgbClr val="C4C40F">
              <a:shade val="50000"/>
            </a:srgbClr>
          </a:lnRef>
          <a:fillRef idx="1">
            <a:srgbClr val="C4C40F"/>
          </a:fillRef>
          <a:effectRef idx="0">
            <a:srgbClr val="C4C40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319486"/>
            <a:ext cx="4064000" cy="1538514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9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4064000" y="0"/>
            <a:ext cx="4064000" cy="1538514"/>
          </a:xfrm>
          <a:prstGeom prst="rect">
            <a:avLst/>
          </a:prstGeom>
        </p:spPr>
      </p:pic>
      <p:sp>
        <p:nvSpPr>
          <p:cNvPr id="10" name="弧形 9"/>
          <p:cNvSpPr/>
          <p:nvPr>
            <p:custDataLst>
              <p:tags r:id="rId12"/>
            </p:custDataLst>
          </p:nvPr>
        </p:nvSpPr>
        <p:spPr>
          <a:xfrm rot="4293626">
            <a:off x="1999615" y="1960880"/>
            <a:ext cx="2698115" cy="2698115"/>
          </a:xfrm>
          <a:prstGeom prst="arc">
            <a:avLst>
              <a:gd name="adj1" fmla="val 16200000"/>
              <a:gd name="adj2" fmla="val 9161869"/>
            </a:avLst>
          </a:prstGeom>
          <a:ln w="19050">
            <a:solidFill>
              <a:srgbClr val="57654C"/>
            </a:solidFill>
          </a:ln>
        </p:spPr>
        <p:style>
          <a:lnRef idx="1">
            <a:srgbClr val="C4C40F"/>
          </a:lnRef>
          <a:fillRef idx="0">
            <a:srgbClr val="C4C40F"/>
          </a:fillRef>
          <a:effectRef idx="0">
            <a:srgbClr val="C4C40F"/>
          </a:effectRef>
          <a:fontRef idx="minor">
            <a:srgbClr val="000000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1" name="直接连接符 10"/>
          <p:cNvCxnSpPr/>
          <p:nvPr>
            <p:custDataLst>
              <p:tags r:id="rId13"/>
            </p:custDataLst>
          </p:nvPr>
        </p:nvCxnSpPr>
        <p:spPr>
          <a:xfrm flipV="1">
            <a:off x="1642110" y="4438650"/>
            <a:ext cx="423545" cy="454025"/>
          </a:xfrm>
          <a:prstGeom prst="line">
            <a:avLst/>
          </a:prstGeom>
          <a:ln w="101600"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rgbClr val="C4C40F"/>
          </a:lnRef>
          <a:fillRef idx="0">
            <a:srgbClr val="C4C40F"/>
          </a:fillRef>
          <a:effectRef idx="0">
            <a:srgbClr val="C4C40F"/>
          </a:effectRef>
          <a:fontRef idx="minor">
            <a:srgbClr val="000000"/>
          </a:fontRef>
        </p:style>
      </p:cxnSp>
      <p:cxnSp>
        <p:nvCxnSpPr>
          <p:cNvPr id="12" name="直接连接符 11"/>
          <p:cNvCxnSpPr/>
          <p:nvPr>
            <p:custDataLst>
              <p:tags r:id="rId14"/>
            </p:custDataLst>
          </p:nvPr>
        </p:nvCxnSpPr>
        <p:spPr>
          <a:xfrm flipV="1">
            <a:off x="1665605" y="3413760"/>
            <a:ext cx="654685" cy="654685"/>
          </a:xfrm>
          <a:prstGeom prst="line">
            <a:avLst/>
          </a:prstGeom>
          <a:ln w="19050">
            <a:solidFill>
              <a:srgbClr val="57654C"/>
            </a:solidFill>
          </a:ln>
        </p:spPr>
        <p:style>
          <a:lnRef idx="1">
            <a:srgbClr val="C4C40F"/>
          </a:lnRef>
          <a:fillRef idx="0">
            <a:srgbClr val="C4C40F"/>
          </a:fillRef>
          <a:effectRef idx="0">
            <a:srgbClr val="C4C40F"/>
          </a:effectRef>
          <a:fontRef idx="minor">
            <a:srgbClr val="000000"/>
          </a:fontRef>
        </p:style>
      </p:cxnSp>
      <p:sp>
        <p:nvSpPr>
          <p:cNvPr id="13" name="椭圆 12"/>
          <p:cNvSpPr/>
          <p:nvPr>
            <p:custDataLst>
              <p:tags r:id="rId15"/>
            </p:custDataLst>
          </p:nvPr>
        </p:nvSpPr>
        <p:spPr>
          <a:xfrm>
            <a:off x="2393950" y="2204720"/>
            <a:ext cx="153670" cy="153670"/>
          </a:xfrm>
          <a:prstGeom prst="ellipse">
            <a:avLst/>
          </a:prstGeom>
          <a:noFill/>
          <a:ln w="28575">
            <a:solidFill>
              <a:srgbClr val="57654C"/>
            </a:solidFill>
          </a:ln>
        </p:spPr>
        <p:style>
          <a:lnRef idx="2">
            <a:srgbClr val="C4C40F">
              <a:shade val="50000"/>
            </a:srgbClr>
          </a:lnRef>
          <a:fillRef idx="1">
            <a:srgbClr val="C4C40F"/>
          </a:fillRef>
          <a:effectRef idx="0">
            <a:srgbClr val="C4C40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4" name="直接连接符 13"/>
          <p:cNvCxnSpPr/>
          <p:nvPr>
            <p:custDataLst>
              <p:tags r:id="rId16"/>
            </p:custDataLst>
          </p:nvPr>
        </p:nvCxnSpPr>
        <p:spPr>
          <a:xfrm flipV="1">
            <a:off x="4115435" y="2176780"/>
            <a:ext cx="654685" cy="654685"/>
          </a:xfrm>
          <a:prstGeom prst="line">
            <a:avLst/>
          </a:prstGeom>
          <a:ln w="19050">
            <a:solidFill>
              <a:srgbClr val="57654C"/>
            </a:solidFill>
          </a:ln>
        </p:spPr>
        <p:style>
          <a:lnRef idx="1">
            <a:srgbClr val="C4C40F"/>
          </a:lnRef>
          <a:fillRef idx="0">
            <a:srgbClr val="C4C40F"/>
          </a:fillRef>
          <a:effectRef idx="0">
            <a:srgbClr val="C4C40F"/>
          </a:effectRef>
          <a:fontRef idx="minor">
            <a:srgbClr val="000000"/>
          </a:fontRef>
        </p:style>
      </p:cxnSp>
      <p:sp>
        <p:nvSpPr>
          <p:cNvPr id="15" name="椭圆 14"/>
          <p:cNvSpPr/>
          <p:nvPr>
            <p:custDataLst>
              <p:tags r:id="rId17"/>
            </p:custDataLst>
          </p:nvPr>
        </p:nvSpPr>
        <p:spPr>
          <a:xfrm>
            <a:off x="4507865" y="2682240"/>
            <a:ext cx="153670" cy="153670"/>
          </a:xfrm>
          <a:prstGeom prst="ellipse">
            <a:avLst/>
          </a:prstGeom>
          <a:noFill/>
          <a:ln w="28575">
            <a:solidFill>
              <a:srgbClr val="57654C"/>
            </a:solidFill>
          </a:ln>
        </p:spPr>
        <p:style>
          <a:lnRef idx="2">
            <a:srgbClr val="C4C40F">
              <a:shade val="50000"/>
            </a:srgbClr>
          </a:lnRef>
          <a:fillRef idx="1">
            <a:srgbClr val="C4C40F"/>
          </a:fillRef>
          <a:effectRef idx="0">
            <a:srgbClr val="C4C40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弧形 15"/>
          <p:cNvSpPr/>
          <p:nvPr>
            <p:custDataLst>
              <p:tags r:id="rId18"/>
            </p:custDataLst>
          </p:nvPr>
        </p:nvSpPr>
        <p:spPr>
          <a:xfrm rot="4293626">
            <a:off x="1999615" y="1961515"/>
            <a:ext cx="2698115" cy="2698115"/>
          </a:xfrm>
          <a:prstGeom prst="arc">
            <a:avLst>
              <a:gd name="adj1" fmla="val 16200000"/>
              <a:gd name="adj2" fmla="val 9161869"/>
            </a:avLst>
          </a:prstGeom>
          <a:ln w="101600"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rgbClr val="C4C40F"/>
          </a:lnRef>
          <a:fillRef idx="0">
            <a:srgbClr val="C4C40F"/>
          </a:fillRef>
          <a:effectRef idx="0">
            <a:srgbClr val="C4C40F"/>
          </a:effectRef>
          <a:fontRef idx="minor">
            <a:srgbClr val="000000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椭圆 16"/>
          <p:cNvSpPr/>
          <p:nvPr>
            <p:custDataLst>
              <p:tags r:id="rId19"/>
            </p:custDataLst>
          </p:nvPr>
        </p:nvSpPr>
        <p:spPr>
          <a:xfrm>
            <a:off x="2066290" y="4285615"/>
            <a:ext cx="153670" cy="15367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01600"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rgbClr val="C4C40F">
              <a:shade val="50000"/>
            </a:srgbClr>
          </a:lnRef>
          <a:fillRef idx="1">
            <a:srgbClr val="C4C40F"/>
          </a:fillRef>
          <a:effectRef idx="0">
            <a:srgbClr val="C4C40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8" name="直接连接符 17"/>
          <p:cNvCxnSpPr/>
          <p:nvPr>
            <p:custDataLst>
              <p:tags r:id="rId20"/>
            </p:custDataLst>
          </p:nvPr>
        </p:nvCxnSpPr>
        <p:spPr>
          <a:xfrm flipV="1">
            <a:off x="1665605" y="3414395"/>
            <a:ext cx="654685" cy="654685"/>
          </a:xfrm>
          <a:prstGeom prst="line">
            <a:avLst/>
          </a:prstGeom>
          <a:ln w="101600"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rgbClr val="C4C40F"/>
          </a:lnRef>
          <a:fillRef idx="0">
            <a:srgbClr val="C4C40F"/>
          </a:fillRef>
          <a:effectRef idx="0">
            <a:srgbClr val="C4C40F"/>
          </a:effectRef>
          <a:fontRef idx="minor">
            <a:srgbClr val="000000"/>
          </a:fontRef>
        </p:style>
      </p:cxnSp>
      <p:sp>
        <p:nvSpPr>
          <p:cNvPr id="19" name="椭圆 18"/>
          <p:cNvSpPr/>
          <p:nvPr>
            <p:custDataLst>
              <p:tags r:id="rId21"/>
            </p:custDataLst>
          </p:nvPr>
        </p:nvSpPr>
        <p:spPr>
          <a:xfrm>
            <a:off x="2393950" y="2205355"/>
            <a:ext cx="153670" cy="15367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01600"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rgbClr val="C4C40F">
              <a:shade val="50000"/>
            </a:srgbClr>
          </a:lnRef>
          <a:fillRef idx="1">
            <a:srgbClr val="C4C40F"/>
          </a:fillRef>
          <a:effectRef idx="0">
            <a:srgbClr val="C4C40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0" name="直接连接符 19"/>
          <p:cNvCxnSpPr/>
          <p:nvPr>
            <p:custDataLst>
              <p:tags r:id="rId22"/>
            </p:custDataLst>
          </p:nvPr>
        </p:nvCxnSpPr>
        <p:spPr>
          <a:xfrm flipV="1">
            <a:off x="4115435" y="2177415"/>
            <a:ext cx="654685" cy="654685"/>
          </a:xfrm>
          <a:prstGeom prst="line">
            <a:avLst/>
          </a:prstGeom>
          <a:ln w="101600"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rgbClr val="C4C40F"/>
          </a:lnRef>
          <a:fillRef idx="0">
            <a:srgbClr val="C4C40F"/>
          </a:fillRef>
          <a:effectRef idx="0">
            <a:srgbClr val="C4C40F"/>
          </a:effectRef>
          <a:fontRef idx="minor">
            <a:srgbClr val="000000"/>
          </a:fontRef>
        </p:style>
      </p:cxnSp>
      <p:sp>
        <p:nvSpPr>
          <p:cNvPr id="21" name="椭圆 20"/>
          <p:cNvSpPr/>
          <p:nvPr>
            <p:custDataLst>
              <p:tags r:id="rId23"/>
            </p:custDataLst>
          </p:nvPr>
        </p:nvSpPr>
        <p:spPr>
          <a:xfrm>
            <a:off x="4507865" y="2682875"/>
            <a:ext cx="153670" cy="15367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01600"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rgbClr val="C4C40F">
              <a:shade val="50000"/>
            </a:srgbClr>
          </a:lnRef>
          <a:fillRef idx="1">
            <a:srgbClr val="C4C40F"/>
          </a:fillRef>
          <a:effectRef idx="0">
            <a:srgbClr val="C4C40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4"/>
            </p:custDataLst>
          </p:nvPr>
        </p:nvSpPr>
        <p:spPr>
          <a:xfrm>
            <a:off x="5584825" y="2839086"/>
            <a:ext cx="4987290" cy="671829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5"/>
            </p:custDataLst>
          </p:nvPr>
        </p:nvSpPr>
        <p:spPr>
          <a:xfrm>
            <a:off x="5584826" y="3517266"/>
            <a:ext cx="4987290" cy="551180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accent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all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all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all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all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all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all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cap="all" baseline="0"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sz="1600" cap="all" baseline="0"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sz="1600" cap="all" baseline="0"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sz="1600" cap="all" baseline="0"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sz="1600" cap="all" baseline="0"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cap="all" baseline="0">
                <a:latin typeface="Arial" panose="020B060402020209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cap="all" baseline="0">
                <a:latin typeface="Arial" panose="020B060402020209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cap="all" baseline="0">
                <a:latin typeface="Arial" panose="020B060402020209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4445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0" y="1397000"/>
            <a:ext cx="2688000" cy="406400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8"/>
            </p:custDataLst>
          </p:nvPr>
        </p:nvPicPr>
        <p:blipFill>
          <a:blip r:embed="rId9" r:link="rId10"/>
          <a:stretch>
            <a:fillRect/>
          </a:stretch>
        </p:blipFill>
        <p:spPr>
          <a:xfrm>
            <a:off x="9504000" y="1397000"/>
            <a:ext cx="2688000" cy="406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image" Target="../media/image10.png"/><Relationship Id="rId24" Type="http://schemas.openxmlformats.org/officeDocument/2006/relationships/tags" Target="../tags/tag159.xml"/><Relationship Id="rId23" Type="http://schemas.openxmlformats.org/officeDocument/2006/relationships/tags" Target="../tags/tag158.xml"/><Relationship Id="rId22" Type="http://schemas.openxmlformats.org/officeDocument/2006/relationships/tags" Target="../tags/tag157.xml"/><Relationship Id="rId21" Type="http://schemas.openxmlformats.org/officeDocument/2006/relationships/tags" Target="../tags/tag156.xml"/><Relationship Id="rId20" Type="http://schemas.openxmlformats.org/officeDocument/2006/relationships/tags" Target="../tags/tag155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54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浅水印小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9601835" y="6408420"/>
            <a:ext cx="2108200" cy="292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3.xml"/><Relationship Id="rId7" Type="http://schemas.openxmlformats.org/officeDocument/2006/relationships/themeOverride" Target="../theme/themeOverride5.xml"/><Relationship Id="rId6" Type="http://schemas.openxmlformats.org/officeDocument/2006/relationships/tags" Target="../tags/tag171.xml"/><Relationship Id="rId5" Type="http://schemas.openxmlformats.org/officeDocument/2006/relationships/image" Target="../media/image23.png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160.xml"/><Relationship Id="rId1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hemeOverride" Target="../theme/themeOverride6.xml"/><Relationship Id="rId7" Type="http://schemas.openxmlformats.org/officeDocument/2006/relationships/tags" Target="../tags/tag176.x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.bin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0" Type="http://schemas.openxmlformats.org/officeDocument/2006/relationships/vmlDrawing" Target="../drawings/vmlDrawing1.vml"/><Relationship Id="rId1" Type="http://schemas.openxmlformats.org/officeDocument/2006/relationships/tags" Target="../tags/tag172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7.xml"/><Relationship Id="rId3" Type="http://schemas.openxmlformats.org/officeDocument/2006/relationships/tags" Target="../tags/tag178.xml"/><Relationship Id="rId2" Type="http://schemas.openxmlformats.org/officeDocument/2006/relationships/image" Target="../media/image29.png"/><Relationship Id="rId1" Type="http://schemas.openxmlformats.org/officeDocument/2006/relationships/tags" Target="../tags/tag17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6.jpeg"/><Relationship Id="rId1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hemeOverride" Target="../theme/themeOverride2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3.xml"/><Relationship Id="rId3" Type="http://schemas.openxmlformats.org/officeDocument/2006/relationships/tags" Target="../tags/tag164.xml"/><Relationship Id="rId2" Type="http://schemas.openxmlformats.org/officeDocument/2006/relationships/image" Target="../media/image12.png"/><Relationship Id="rId1" Type="http://schemas.openxmlformats.org/officeDocument/2006/relationships/tags" Target="../tags/tag1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4.xml"/><Relationship Id="rId3" Type="http://schemas.openxmlformats.org/officeDocument/2006/relationships/tags" Target="../tags/tag166.xml"/><Relationship Id="rId2" Type="http://schemas.openxmlformats.org/officeDocument/2006/relationships/image" Target="../media/image16.png"/><Relationship Id="rId1" Type="http://schemas.openxmlformats.org/officeDocument/2006/relationships/tags" Target="../tags/tag1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1181" y="2454437"/>
            <a:ext cx="6288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</a:t>
            </a:r>
            <a:r>
              <a:rPr lang="en-US" altLang="zh-CN" sz="4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4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课   日本明治维新</a:t>
            </a:r>
            <a:endParaRPr lang="zh-CN" altLang="en-US" sz="4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6895993" y="1522457"/>
            <a:ext cx="3417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要求：</a:t>
            </a:r>
            <a:endParaRPr lang="zh-CN" altLang="en-US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8312958" y="2044743"/>
            <a:ext cx="2620792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打开国门</a:t>
            </a:r>
            <a:endParaRPr lang="zh-CN" altLang="en-US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7358211" y="4548471"/>
            <a:ext cx="4337255" cy="8802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60000"/>
              </a:lnSpc>
              <a:buClrTx/>
              <a:buSzTx/>
              <a:defRPr/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宋体" panose="02010600030101010101" pitchFamily="2" charset="-122"/>
                <a:sym typeface="+mn-ea"/>
              </a:rPr>
              <a:t>   </a:t>
            </a:r>
            <a:r>
              <a:rPr lang="zh-CN" altLang="en-US" sz="32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sym typeface="+mn-ea"/>
              </a:rPr>
              <a:t>日本被迫打开国门</a:t>
            </a:r>
            <a:endParaRPr lang="zh-CN" altLang="en-US" sz="28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9191868" y="2874046"/>
            <a:ext cx="309604" cy="712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8" name="文本框 6"/>
          <p:cNvSpPr txBox="1"/>
          <p:nvPr/>
        </p:nvSpPr>
        <p:spPr>
          <a:xfrm>
            <a:off x="6882832" y="3719874"/>
            <a:ext cx="148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结果：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6583796" cy="6791286"/>
            <a:chOff x="7114903" y="1"/>
            <a:chExt cx="5113291" cy="6858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4903" y="1"/>
              <a:ext cx="5077097" cy="685800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7151097" y="6051819"/>
              <a:ext cx="5077097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prstClr val="black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cs typeface="+mn-ea"/>
                  <a:sym typeface="+mn-lt"/>
                </a:rPr>
                <a:t>美海军佩里将军</a:t>
              </a:r>
              <a:endParaRPr lang="zh-CN" altLang="en-US" sz="3200" b="1" dirty="0">
                <a:solidFill>
                  <a:prstClr val="black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30877" y="3731301"/>
            <a:ext cx="446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《</a:t>
            </a:r>
            <a:r>
              <a:rPr lang="zh-CN" altLang="en-US" sz="3200" b="1" dirty="0" smtClean="0"/>
              <a:t>日美亲善条约</a:t>
            </a:r>
            <a:r>
              <a:rPr lang="en-US" altLang="zh-CN" sz="3200" b="1" dirty="0" smtClean="0"/>
              <a:t>》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ldLvl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3196" y="688535"/>
            <a:ext cx="8193579" cy="638820"/>
          </a:xfrm>
          <a:prstGeom prst="roundRect">
            <a:avLst/>
          </a:prstGeom>
          <a:noFill/>
          <a:ln w="57150">
            <a:solidFill>
              <a:srgbClr val="6633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769" tIns="34884" rIns="69769" bIns="34884"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24167" y="721625"/>
            <a:ext cx="7527538" cy="624447"/>
          </a:xfrm>
          <a:prstGeom prst="rect">
            <a:avLst/>
          </a:prstGeom>
          <a:noFill/>
        </p:spPr>
        <p:txBody>
          <a:bodyPr wrap="none" lIns="69769" tIns="34884" rIns="69769" bIns="34884" rtlCol="0">
            <a:spAutoFit/>
          </a:bodyPr>
          <a:lstStyle/>
          <a:p>
            <a:r>
              <a:rPr lang="zh-C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开港通商后的日本社会状况如何呢？</a:t>
            </a:r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731" y="1601544"/>
            <a:ext cx="11123999" cy="1178445"/>
          </a:xfrm>
          <a:prstGeom prst="rect">
            <a:avLst/>
          </a:prstGeom>
          <a:noFill/>
        </p:spPr>
        <p:txBody>
          <a:bodyPr wrap="square" lIns="69769" tIns="34884" rIns="69769" bIns="34884" rtlCol="0">
            <a:spAutoFit/>
          </a:bodyPr>
          <a:lstStyle/>
          <a:p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日本经济受到很大冲击。农民、城市贫民和下级武士的处境不断恶化。</a:t>
            </a:r>
            <a:endParaRPr lang="zh-CN" altLang="en-US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01525" y="2875906"/>
          <a:ext cx="4926027" cy="3760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956"/>
                <a:gridCol w="3104071"/>
              </a:tblGrid>
              <a:tr h="4017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年代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32657" marB="32657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一年农民暴动平均次数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32657" marB="32657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4798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1801-1810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32657" marB="32657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9.8</a:t>
                      </a:r>
                      <a:endParaRPr lang="zh-CN" altLang="en-US" sz="20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32657" marB="32657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798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1811-1820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32657" marB="32657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16.6</a:t>
                      </a:r>
                      <a:endParaRPr lang="zh-CN" altLang="en-US" sz="20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32657" marB="32657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798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1821-1830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32657" marB="32657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13.3</a:t>
                      </a:r>
                      <a:endParaRPr lang="zh-CN" altLang="en-US" sz="20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32657" marB="32657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798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1831-1840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32657" marB="32657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27.9</a:t>
                      </a:r>
                      <a:endParaRPr lang="zh-CN" altLang="en-US" sz="20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32657" marB="32657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798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1841-1850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32657" marB="32657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12.9</a:t>
                      </a:r>
                      <a:endParaRPr lang="zh-CN" altLang="en-US" sz="20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32657" marB="32657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798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1851-1860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32657" marB="32657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17</a:t>
                      </a:r>
                      <a:endParaRPr lang="zh-CN" altLang="en-US" sz="20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32657" marB="32657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798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1861-1867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32657" marB="32657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19.4</a:t>
                      </a:r>
                      <a:endParaRPr lang="zh-CN" altLang="en-US" sz="20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32657" marB="32657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47850" y="2827767"/>
            <a:ext cx="6115814" cy="4009989"/>
          </a:xfrm>
          <a:prstGeom prst="rect">
            <a:avLst/>
          </a:prstGeom>
          <a:noFill/>
        </p:spPr>
        <p:txBody>
          <a:bodyPr wrap="square" lIns="69769" tIns="34884" rIns="69769" bIns="34884" rtlCol="0">
            <a:spAutoFit/>
          </a:bodyPr>
          <a:lstStyle/>
          <a:p>
            <a:r>
              <a:rPr lang="zh-CN" altLang="en-US" sz="3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和当时许多亚洲国家一样，开港之后的日本迅速成为西方商品的倾销市场和廉价原料的供应地，开港仅仅半年，日本黄金就外流了</a:t>
            </a:r>
            <a:r>
              <a:rPr lang="en-US" sz="3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3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100 </a:t>
            </a:r>
            <a:r>
              <a:rPr lang="zh-CN" altLang="en-US" sz="3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万两，国内经济萧条，市场混乱，物价飞涨，民怨四起。德川幕府束手无策。</a:t>
            </a:r>
            <a:endParaRPr lang="en-US" altLang="zh-CN" sz="32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3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                  ——《</a:t>
            </a:r>
            <a:r>
              <a:rPr lang="zh-CN" altLang="en-US" sz="3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大国崛起</a:t>
            </a:r>
            <a:r>
              <a:rPr lang="en-US" altLang="zh-CN" sz="32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》</a:t>
            </a:r>
            <a:endParaRPr lang="zh-CN" altLang="en-US" sz="32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4680762"/>
            <a:ext cx="766414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民族危机加剧了日本的社会危机。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5" descr="8b527d270e665c28908f9d4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4035" y="0"/>
            <a:ext cx="122160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251520" y="1909908"/>
            <a:ext cx="898854" cy="37239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noProof="1">
                <a:ln w="9525">
                  <a:solidFill>
                    <a:srgbClr val="000000"/>
                  </a:solidFill>
                  <a:round/>
                </a:ln>
                <a:solidFill>
                  <a:srgbClr val="FFCC99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武</a:t>
            </a:r>
            <a:endParaRPr lang="zh-CN" altLang="en-US" sz="3600" b="1" kern="10" noProof="1">
              <a:ln w="9525">
                <a:solidFill>
                  <a:srgbClr val="000000"/>
                </a:solidFill>
                <a:round/>
              </a:ln>
              <a:solidFill>
                <a:srgbClr val="FFCC99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zh-CN" altLang="en-US" sz="3600" b="1" kern="10" noProof="1">
                <a:ln w="9525">
                  <a:solidFill>
                    <a:srgbClr val="000000"/>
                  </a:solidFill>
                  <a:round/>
                </a:ln>
                <a:solidFill>
                  <a:srgbClr val="FFCC99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装</a:t>
            </a:r>
            <a:endParaRPr lang="zh-CN" altLang="en-US" sz="3600" b="1" kern="10" noProof="1">
              <a:ln w="9525">
                <a:solidFill>
                  <a:srgbClr val="000000"/>
                </a:solidFill>
                <a:round/>
              </a:ln>
              <a:solidFill>
                <a:srgbClr val="FFCC99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zh-CN" altLang="en-US" sz="3600" b="1" kern="10" noProof="1">
                <a:ln w="9525">
                  <a:solidFill>
                    <a:srgbClr val="000000"/>
                  </a:solidFill>
                  <a:round/>
                </a:ln>
                <a:solidFill>
                  <a:srgbClr val="FFCC99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倒</a:t>
            </a:r>
            <a:endParaRPr lang="zh-CN" altLang="en-US" sz="3600" b="1" kern="10" noProof="1">
              <a:ln w="9525">
                <a:solidFill>
                  <a:srgbClr val="000000"/>
                </a:solidFill>
                <a:round/>
              </a:ln>
              <a:solidFill>
                <a:srgbClr val="FFCC99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zh-CN" altLang="en-US" sz="3600" b="1" kern="10" noProof="1">
                <a:ln w="9525">
                  <a:solidFill>
                    <a:srgbClr val="000000"/>
                  </a:solidFill>
                  <a:round/>
                </a:ln>
                <a:solidFill>
                  <a:srgbClr val="FFCC99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幕</a:t>
            </a:r>
            <a:endParaRPr lang="zh-CN" altLang="en-US" sz="3600" b="1" kern="10" noProof="1">
              <a:ln w="9525">
                <a:solidFill>
                  <a:srgbClr val="000000"/>
                </a:solidFill>
                <a:round/>
              </a:ln>
              <a:solidFill>
                <a:srgbClr val="FFCC99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Text Box 2"/>
          <p:cNvSpPr txBox="1"/>
          <p:nvPr/>
        </p:nvSpPr>
        <p:spPr>
          <a:xfrm>
            <a:off x="785117" y="5742492"/>
            <a:ext cx="9745234" cy="929485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CN" sz="2700" dirty="0"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en-US" altLang="zh-CN" sz="27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1868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年，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倒幕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武装在京都附近的战斗中，取得决定性胜利，幕府统治被推翻，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明治天皇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开始掌握政权。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Picture 3" descr="倒幕运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075" y="188262"/>
            <a:ext cx="9973674" cy="5393061"/>
          </a:xfrm>
          <a:prstGeom prst="rect">
            <a:avLst/>
          </a:prstGeom>
          <a:noFill/>
          <a:ln w="57150" cap="flat" cmpd="thinThick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396499" y="368221"/>
            <a:ext cx="9596962" cy="6195240"/>
            <a:chOff x="-1412" y="1156"/>
            <a:chExt cx="4789" cy="3752"/>
          </a:xfrm>
        </p:grpSpPr>
        <p:pic>
          <p:nvPicPr>
            <p:cNvPr id="6" name="图片 49154" descr="SC2003092713364270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99" y="1174"/>
              <a:ext cx="2478" cy="3734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7" name="Rectangle 3"/>
            <p:cNvSpPr/>
            <p:nvPr/>
          </p:nvSpPr>
          <p:spPr>
            <a:xfrm>
              <a:off x="-1412" y="1156"/>
              <a:ext cx="2063" cy="3747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pPr lvl="0" eaLnBrk="1" fontAlgn="base" hangingPunct="1">
                <a:lnSpc>
                  <a:spcPct val="110000"/>
                </a:lnSpc>
              </a:pPr>
              <a:r>
                <a:rPr lang="zh-CN" altLang="en-US" sz="100" strike="noStrike" noProof="1">
                  <a:solidFill>
                    <a:srgbClr val="0000CC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仿宋" panose="02010609060101010101" charset="-122"/>
                  <a:ea typeface="仿宋" panose="02010609060101010101" charset="-122"/>
                  <a:cs typeface="+mn-ea"/>
                </a:rPr>
                <a:t>    </a:t>
              </a:r>
              <a:r>
                <a:rPr lang="zh-CN" altLang="en-US" sz="3600" b="1" strike="noStrike" noProof="1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BatangChe" panose="02030609000101010101" charset="-127"/>
                  <a:ea typeface="BatangChe" panose="02030609000101010101" charset="-127"/>
                  <a:cs typeface="BatangChe" panose="02030609000101010101" charset="-127"/>
                </a:rPr>
                <a:t>明治天皇：名睦仁，</a:t>
              </a:r>
              <a:r>
                <a:rPr lang="en-US" altLang="zh-CN" sz="3600" b="1" strike="noStrike" noProof="1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BatangChe" panose="02030609000101010101" charset="-127"/>
                  <a:ea typeface="BatangChe" panose="02030609000101010101" charset="-127"/>
                  <a:cs typeface="BatangChe" panose="02030609000101010101" charset="-127"/>
                </a:rPr>
                <a:t>1867</a:t>
              </a:r>
              <a:r>
                <a:rPr lang="zh-CN" altLang="en-US" sz="3600" b="1" strike="noStrike" noProof="1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BatangChe" panose="02030609000101010101" charset="-127"/>
                  <a:ea typeface="BatangChe" panose="02030609000101010101" charset="-127"/>
                  <a:cs typeface="BatangChe" panose="02030609000101010101" charset="-127"/>
                </a:rPr>
                <a:t>年继承王位，</a:t>
              </a:r>
              <a:r>
                <a:rPr lang="en-US" altLang="zh-CN" sz="3600" b="1" strike="noStrike" noProof="1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BatangChe" panose="02030609000101010101" charset="-127"/>
                  <a:ea typeface="BatangChe" panose="02030609000101010101" charset="-127"/>
                  <a:cs typeface="BatangChe" panose="02030609000101010101" charset="-127"/>
                </a:rPr>
                <a:t>1868</a:t>
              </a:r>
              <a:r>
                <a:rPr lang="zh-CN" altLang="en-US" sz="3600" b="1" strike="noStrike" noProof="1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BatangChe" panose="02030609000101010101" charset="-127"/>
                  <a:ea typeface="BatangChe" panose="02030609000101010101" charset="-127"/>
                  <a:cs typeface="BatangChe" panose="02030609000101010101" charset="-127"/>
                </a:rPr>
                <a:t>年，以</a:t>
              </a:r>
              <a:r>
                <a:rPr lang="en-US" altLang="zh-CN" sz="3600" b="1" strike="noStrike" noProof="1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BatangChe" panose="02030609000101010101" charset="-127"/>
                  <a:ea typeface="BatangChe" panose="02030609000101010101" charset="-127"/>
                  <a:cs typeface="BatangChe" panose="02030609000101010101" charset="-127"/>
                </a:rPr>
                <a:t>《</a:t>
              </a:r>
              <a:r>
                <a:rPr lang="zh-CN" altLang="en-US" sz="3600" b="1" strike="noStrike" noProof="1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BatangChe" panose="02030609000101010101" charset="-127"/>
                  <a:ea typeface="BatangChe" panose="02030609000101010101" charset="-127"/>
                  <a:cs typeface="BatangChe" panose="02030609000101010101" charset="-127"/>
                </a:rPr>
                <a:t>易经</a:t>
              </a:r>
              <a:r>
                <a:rPr lang="en-US" altLang="zh-CN" sz="3600" b="1" strike="noStrike" noProof="1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BatangChe" panose="02030609000101010101" charset="-127"/>
                  <a:ea typeface="BatangChe" panose="02030609000101010101" charset="-127"/>
                  <a:cs typeface="BatangChe" panose="02030609000101010101" charset="-127"/>
                </a:rPr>
                <a:t>》</a:t>
              </a:r>
              <a:r>
                <a:rPr lang="zh-CN" altLang="en-US" sz="3600" b="1" strike="noStrike" noProof="1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BatangChe" panose="02030609000101010101" charset="-127"/>
                  <a:ea typeface="BatangChe" panose="02030609000101010101" charset="-127"/>
                  <a:cs typeface="BatangChe" panose="02030609000101010101" charset="-127"/>
                </a:rPr>
                <a:t>中“圣人向明而治”而改年号为明治元年。推翻德川幕府统治后，实行一系列</a:t>
              </a:r>
              <a:r>
                <a:rPr lang="zh-CN" altLang="en-US" sz="3600" b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BatangChe" panose="02030609000101010101" charset="-127"/>
                  <a:ea typeface="BatangChe" panose="02030609000101010101" charset="-127"/>
                  <a:cs typeface="BatangChe" panose="02030609000101010101" charset="-127"/>
                </a:rPr>
                <a:t>资产阶级性质</a:t>
              </a:r>
              <a:r>
                <a:rPr lang="zh-CN" altLang="en-US" sz="3600" b="1" strike="noStrike" noProof="1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BatangChe" panose="02030609000101010101" charset="-127"/>
                  <a:ea typeface="BatangChe" panose="02030609000101010101" charset="-127"/>
                  <a:cs typeface="BatangChe" panose="02030609000101010101" charset="-127"/>
                </a:rPr>
                <a:t>的改革，史称</a:t>
              </a:r>
              <a:r>
                <a:rPr lang="zh-CN" altLang="en-US" sz="3600" b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BatangChe" panose="02030609000101010101" charset="-127"/>
                  <a:ea typeface="BatangChe" panose="02030609000101010101" charset="-127"/>
                  <a:cs typeface="BatangChe" panose="02030609000101010101" charset="-127"/>
                </a:rPr>
                <a:t>“明治维新”</a:t>
              </a:r>
              <a:r>
                <a:rPr lang="zh-CN" altLang="en-US" sz="3600" b="1" strike="noStrike" noProof="1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BatangChe" panose="02030609000101010101" charset="-127"/>
                  <a:ea typeface="BatangChe" panose="02030609000101010101" charset="-127"/>
                  <a:cs typeface="BatangChe" panose="02030609000101010101" charset="-127"/>
                </a:rPr>
                <a:t>。</a:t>
              </a:r>
              <a:endParaRPr lang="zh-CN" altLang="en-US" sz="3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BatangChe" panose="02030609000101010101" charset="-127"/>
                <a:ea typeface="BatangChe" panose="02030609000101010101" charset="-127"/>
                <a:cs typeface="BatangChe" panose="02030609000101010101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 rot="16200000">
            <a:off x="2950210" y="1787525"/>
            <a:ext cx="551815" cy="1240790"/>
          </a:xfrm>
          <a:prstGeom prst="rect">
            <a:avLst/>
          </a:prstGeom>
          <a:noFill/>
        </p:spPr>
        <p:txBody>
          <a:bodyPr vert="eaVert" wrap="square" rtlCol="0">
            <a:normAutofit/>
          </a:bodyPr>
          <a:lstStyle/>
          <a:p>
            <a:r>
              <a:rPr lang="en-US" altLang="zh-CN" sz="2400" spc="200" baseline="0" dirty="0">
                <a:solidFill>
                  <a:schemeClr val="accent1"/>
                </a:solidFill>
                <a:uFillTx/>
                <a:latin typeface="Arial" panose="020B0604020202090204" pitchFamily="34" charset="0"/>
                <a:ea typeface="微软雅黑" panose="020B0503020204020204" charset="-122"/>
              </a:rPr>
              <a:t>HELLO</a:t>
            </a:r>
            <a:endParaRPr lang="en-US" altLang="zh-CN" sz="2400" spc="200" baseline="0" dirty="0">
              <a:solidFill>
                <a:schemeClr val="accent1"/>
              </a:solidFill>
              <a:uFillTx/>
              <a:latin typeface="Arial" panose="020B0604020202090204" pitchFamily="34" charset="0"/>
              <a:ea typeface="微软雅黑" panose="020B050302020402020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65558" y="608361"/>
            <a:ext cx="6545747" cy="1299210"/>
          </a:xfrm>
        </p:spPr>
        <p:txBody>
          <a:bodyPr>
            <a:noAutofit/>
          </a:bodyPr>
          <a:lstStyle/>
          <a:p>
            <a:r>
              <a:rPr lang="zh-CN" altLang="en-US" sz="4000" dirty="0"/>
              <a:t>壮年涩泽荣一</a:t>
            </a:r>
            <a:r>
              <a:rPr lang="en-US" altLang="zh-CN" sz="4000" dirty="0"/>
              <a:t>——</a:t>
            </a:r>
            <a:br>
              <a:rPr lang="en-US" altLang="zh-CN" sz="4000" dirty="0"/>
            </a:br>
            <a:r>
              <a:rPr lang="en-US" altLang="zh-CN" sz="4000" dirty="0"/>
              <a:t>             </a:t>
            </a:r>
            <a:r>
              <a:rPr lang="zh-CN" altLang="en-US" sz="4000" dirty="0"/>
              <a:t>以夷为师的良才</a:t>
            </a:r>
            <a:endParaRPr lang="zh-CN" altLang="en-US" sz="4000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197643" y="1971539"/>
            <a:ext cx="6513028" cy="4857750"/>
          </a:xfrm>
        </p:spPr>
        <p:txBody>
          <a:bodyPr>
            <a:noAutofit/>
          </a:bodyPr>
          <a:lstStyle/>
          <a:p>
            <a:r>
              <a:rPr lang="zh-CN" altLang="en-US" sz="1800" dirty="0" smtClean="0"/>
              <a:t>            </a:t>
            </a:r>
            <a:r>
              <a:rPr lang="zh-CN" altLang="en-US" sz="40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赴</a:t>
            </a:r>
            <a:r>
              <a:rPr lang="zh-CN" altLang="en-US" sz="40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欧游历考察(1867年1月-1868年11月)，对涩泽荣一产生了重大影响</a:t>
            </a:r>
            <a:r>
              <a:rPr lang="zh-CN" altLang="en-US" sz="40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。涩</a:t>
            </a:r>
            <a:r>
              <a:rPr lang="zh-CN" altLang="en-US" sz="40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泽荣一在</a:t>
            </a:r>
            <a:r>
              <a:rPr lang="zh-CN" altLang="en-US" sz="40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思想上</a:t>
            </a:r>
            <a:r>
              <a:rPr altLang="en-US" sz="40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发生了</a:t>
            </a:r>
            <a:r>
              <a:rPr lang="zh-CN" altLang="en-US" sz="40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根本</a:t>
            </a:r>
            <a:r>
              <a:rPr lang="zh-CN" altLang="en-US" sz="40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转变</a:t>
            </a:r>
            <a:r>
              <a:rPr lang="zh-CN" altLang="en-US" sz="40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，这</a:t>
            </a:r>
            <a:r>
              <a:rPr lang="zh-CN" altLang="en-US" sz="40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就是以夷为师，以工商振兴日本</a:t>
            </a:r>
            <a:r>
              <a:rPr lang="zh-CN" altLang="en-US" sz="40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369128" y="3072600"/>
            <a:ext cx="2005445" cy="8766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latin typeface="Arial" panose="020B0604020202090204" pitchFamily="34" charset="0"/>
                <a:ea typeface="微软雅黑" panose="020B0503020204020204" charset="-122"/>
              </a:rPr>
              <a:t>Part 01</a:t>
            </a:r>
            <a:endParaRPr lang="en-US" altLang="zh-CN" sz="4000" dirty="0">
              <a:solidFill>
                <a:schemeClr val="accent1"/>
              </a:solidFill>
              <a:latin typeface="Arial" panose="020B0604020202090204" pitchFamily="34" charset="0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24" y="459674"/>
            <a:ext cx="4351508" cy="6194628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768" y="433137"/>
            <a:ext cx="10523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小组合作：观看视频，结合课本第三部分内容，完成下面的表格</a:t>
            </a:r>
            <a:endParaRPr lang="zh-CN" altLang="en-US" sz="36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550740" y="1954900"/>
          <a:ext cx="9277680" cy="4526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744"/>
                <a:gridCol w="3741376"/>
                <a:gridCol w="3092560"/>
              </a:tblGrid>
              <a:tr h="72881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方面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        主要措施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       作用</a:t>
                      </a:r>
                      <a:endParaRPr lang="zh-CN" altLang="en-US" sz="3200" dirty="0"/>
                    </a:p>
                  </a:txBody>
                  <a:tcPr/>
                </a:tc>
              </a:tr>
              <a:tr h="877637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政治上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</a:tr>
              <a:tr h="999059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军事上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</a:tr>
              <a:tr h="1026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dirty="0" smtClean="0"/>
                        <a:t>经济上</a:t>
                      </a:r>
                      <a:endParaRPr lang="zh-CN" altLang="en-US" sz="3200" dirty="0" smtClean="0"/>
                    </a:p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</a:tr>
              <a:tr h="853805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社会生活上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81263" y="593559"/>
          <a:ext cx="11421979" cy="5741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716"/>
                <a:gridCol w="4620126"/>
                <a:gridCol w="5005137"/>
              </a:tblGrid>
              <a:tr h="802104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方面 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        主要措施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             作用</a:t>
                      </a:r>
                      <a:endParaRPr lang="zh-CN" altLang="en-US" sz="3200" dirty="0"/>
                    </a:p>
                  </a:txBody>
                  <a:tcPr/>
                </a:tc>
              </a:tr>
              <a:tr h="1141608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政治上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</a:tr>
              <a:tr h="1299551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军事上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</a:tr>
              <a:tr h="1387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dirty="0" smtClean="0"/>
                        <a:t>经济上</a:t>
                      </a:r>
                      <a:endParaRPr lang="zh-CN" altLang="en-US" sz="3200" dirty="0" smtClean="0"/>
                    </a:p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</a:tr>
              <a:tr h="1110608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社会生活上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12168" y="1668379"/>
            <a:ext cx="4010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废藩置县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331242" y="1443792"/>
            <a:ext cx="4443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消除封建割据，加强中央集权</a:t>
            </a:r>
            <a:endParaRPr lang="zh-CN" alt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983832" y="2679032"/>
            <a:ext cx="4235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实行征兵制，建立新式军队</a:t>
            </a:r>
            <a:endParaRPr lang="zh-CN" altLang="en-US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331243" y="2679033"/>
            <a:ext cx="4395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增强军事实力，军国主义色彩浓厚</a:t>
            </a:r>
            <a:endParaRPr lang="zh-CN" altLang="en-US" sz="3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454445" y="4010527"/>
            <a:ext cx="4251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地税改革，“殖产兴业”</a:t>
            </a:r>
            <a:endParaRPr lang="en-US" altLang="zh-CN" sz="3200" dirty="0" smtClean="0"/>
          </a:p>
          <a:p>
            <a:r>
              <a:rPr lang="zh-CN" altLang="en-US" sz="3200" dirty="0" smtClean="0"/>
              <a:t>发展近代经济</a:t>
            </a:r>
            <a:endParaRPr lang="zh-CN" altLang="en-US" sz="3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202905" y="4026569"/>
            <a:ext cx="4668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促进日本经济发展，实现了资本主义工业化</a:t>
            </a:r>
            <a:endParaRPr lang="zh-CN" altLang="en-US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422362" y="5293896"/>
            <a:ext cx="4251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“文明开化”，改造教育、文化和生活方式</a:t>
            </a:r>
            <a:endParaRPr lang="zh-CN" altLang="en-US" sz="3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459579" y="5261813"/>
            <a:ext cx="4283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提高教育普及率，促进文化、社会生活近代化</a:t>
            </a:r>
            <a:endParaRPr lang="zh-CN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9394" name="Picture 2" descr="https://ss2.baidu.com/6ONYsjip0QIZ8tyhnq/it/u=2466629033,2225798655&amp;fm=175&amp;app=25&amp;f=JPEG?w=640&amp;h=819&amp;s=6AA2CC4D96AFFD5D5AA18D2C0300A0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3559" y="289980"/>
            <a:ext cx="4775701" cy="6111406"/>
          </a:xfrm>
          <a:prstGeom prst="rect">
            <a:avLst/>
          </a:prstGeom>
          <a:noFill/>
        </p:spPr>
      </p:pic>
      <p:pic>
        <p:nvPicPr>
          <p:cNvPr id="59396" name="Picture 4" descr="https://f10.baidu.com/it/u=692689755,578915295&amp;fm=173&amp;s=9AE272235E1327C40809DD830100C0C1&amp;w=462&amp;h=561&amp;img.JPEG&amp;access=2159673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6374" y="310900"/>
            <a:ext cx="5090193" cy="6180950"/>
          </a:xfrm>
          <a:prstGeom prst="rect">
            <a:avLst/>
          </a:prstGeom>
          <a:noFill/>
        </p:spPr>
      </p:pic>
      <p:sp>
        <p:nvSpPr>
          <p:cNvPr id="7" name="右箭头 6"/>
          <p:cNvSpPr/>
          <p:nvPr/>
        </p:nvSpPr>
        <p:spPr>
          <a:xfrm>
            <a:off x="5454317" y="3304674"/>
            <a:ext cx="1026694" cy="385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7650" descr="dd6"/>
          <p:cNvPicPr>
            <a:picLocks noChangeAspect="1"/>
          </p:cNvPicPr>
          <p:nvPr/>
        </p:nvPicPr>
        <p:blipFill>
          <a:blip r:embed="rId1">
            <a:lum bright="6000" contrast="12000"/>
          </a:blip>
          <a:stretch>
            <a:fillRect/>
          </a:stretch>
        </p:blipFill>
        <p:spPr>
          <a:xfrm>
            <a:off x="246948" y="897732"/>
            <a:ext cx="5961346" cy="5549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6359199" y="930442"/>
            <a:ext cx="5489380" cy="5547318"/>
            <a:chOff x="2472" y="527"/>
            <a:chExt cx="3288" cy="2631"/>
          </a:xfrm>
        </p:grpSpPr>
        <p:pic>
          <p:nvPicPr>
            <p:cNvPr id="9" name="Picture 6" descr="19明治时期，身穿西装的东京学生举办西洋音乐会"/>
            <p:cNvPicPr>
              <a:picLocks noChangeAspect="1"/>
            </p:cNvPicPr>
            <p:nvPr/>
          </p:nvPicPr>
          <p:blipFill>
            <a:blip r:embed="rId2">
              <a:lum contrast="20000"/>
            </a:blip>
            <a:srcRect t="978" r="1868"/>
            <a:stretch>
              <a:fillRect/>
            </a:stretch>
          </p:blipFill>
          <p:spPr>
            <a:xfrm>
              <a:off x="2472" y="527"/>
              <a:ext cx="3288" cy="2005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0" name="Rectangle 8"/>
            <p:cNvSpPr/>
            <p:nvPr/>
          </p:nvSpPr>
          <p:spPr>
            <a:xfrm>
              <a:off x="2602" y="2575"/>
              <a:ext cx="3142" cy="58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身穿西装的东京学生举办西洋音乐会</a:t>
              </a:r>
              <a:endPara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97214" y="458470"/>
            <a:ext cx="4246122" cy="57429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44840" y="145487"/>
            <a:ext cx="5503412" cy="67403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涩泽荣一：（1840年3月16日-1931年11月11日)，日本明治时期的大实业家。</a:t>
            </a:r>
            <a:r>
              <a:rPr lang="zh-CN" altLang="en-US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拥有“日本资本主义之父”、 “日本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企业之</a:t>
            </a:r>
            <a:r>
              <a:rPr lang="zh-CN" altLang="en-US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父”、“日本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金融之</a:t>
            </a:r>
            <a:r>
              <a:rPr lang="zh-CN" altLang="en-US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王”等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一项项桂冠。他不仅是日本人</a:t>
            </a:r>
            <a:r>
              <a:rPr lang="zh-CN" altLang="en-US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公认的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近代产业先驱，而且是近代日本工商业者的精神</a:t>
            </a:r>
            <a:r>
              <a:rPr lang="zh-CN" altLang="en-US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领袖。他曾出任明治政府高官，在仕途顺畅之时选择“辞官下海”</a:t>
            </a:r>
            <a:r>
              <a:rPr lang="en-US" altLang="zh-CN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……</a:t>
            </a:r>
            <a:r>
              <a:rPr lang="zh-CN" altLang="en-US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</a:t>
            </a:r>
            <a:endParaRPr lang="zh-CN" altLang="en-US" sz="3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97402" y="6256655"/>
            <a:ext cx="3147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日本资本主义之父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 rot="16200000">
            <a:off x="2950210" y="1787525"/>
            <a:ext cx="551815" cy="1240790"/>
          </a:xfrm>
          <a:prstGeom prst="rect">
            <a:avLst/>
          </a:prstGeom>
          <a:noFill/>
        </p:spPr>
        <p:txBody>
          <a:bodyPr vert="eaVert" wrap="square" rtlCol="0">
            <a:normAutofit/>
          </a:bodyPr>
          <a:lstStyle/>
          <a:p>
            <a:r>
              <a:rPr lang="en-US" altLang="zh-CN" sz="2400" spc="200" baseline="0" dirty="0">
                <a:solidFill>
                  <a:schemeClr val="accent1"/>
                </a:solidFill>
                <a:uFillTx/>
                <a:latin typeface="Arial" panose="020B0604020202090204" pitchFamily="34" charset="0"/>
                <a:ea typeface="微软雅黑" panose="020B0503020204020204" charset="-122"/>
              </a:rPr>
              <a:t>HELLO</a:t>
            </a:r>
            <a:endParaRPr lang="en-US" altLang="zh-CN" sz="2400" spc="200" baseline="0" dirty="0">
              <a:solidFill>
                <a:schemeClr val="accent1"/>
              </a:solidFill>
              <a:uFillTx/>
              <a:latin typeface="Arial" panose="020B0604020202090204" pitchFamily="34" charset="0"/>
              <a:ea typeface="微软雅黑" panose="020B050302020402020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369128" y="3072600"/>
            <a:ext cx="2005445" cy="8766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latin typeface="Arial" panose="020B0604020202090204" pitchFamily="34" charset="0"/>
                <a:ea typeface="微软雅黑" panose="020B0503020204020204" charset="-122"/>
              </a:rPr>
              <a:t>Part 01</a:t>
            </a:r>
            <a:endParaRPr lang="en-US" altLang="zh-CN" sz="4000" dirty="0">
              <a:solidFill>
                <a:schemeClr val="accent1"/>
              </a:solidFill>
              <a:latin typeface="Arial" panose="020B0604020202090204" pitchFamily="34" charset="0"/>
              <a:ea typeface="微软雅黑" panose="020B0503020204020204" charset="-122"/>
            </a:endParaRPr>
          </a:p>
        </p:txBody>
      </p:sp>
      <p:graphicFrame>
        <p:nvGraphicFramePr>
          <p:cNvPr id="6" name="图表 16"/>
          <p:cNvGraphicFramePr>
            <a:graphicFrameLocks noChangeAspect="1"/>
          </p:cNvGraphicFramePr>
          <p:nvPr/>
        </p:nvGraphicFramePr>
        <p:xfrm>
          <a:off x="-22058" y="6517"/>
          <a:ext cx="12230100" cy="6885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12301855" imgH="6138545" progId="">
                  <p:embed/>
                </p:oleObj>
              </mc:Choice>
              <mc:Fallback>
                <p:oleObj name="" r:id="rId5" imgW="12301855" imgH="6138545" progId="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2058" y="6517"/>
                        <a:ext cx="12230100" cy="688574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678395" y="1167648"/>
            <a:ext cx="7082955" cy="170816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68580" tIns="34290" rIns="68580" bIns="34290">
            <a:spAutoFit/>
          </a:bodyPr>
          <a:lstStyle/>
          <a:p>
            <a:pPr>
              <a:spcAft>
                <a:spcPts val="900"/>
              </a:spcAft>
            </a:pPr>
            <a:r>
              <a:rPr lang="zh-CN" altLang="en-US" sz="3300" noProof="1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        </a:t>
            </a:r>
            <a:r>
              <a:rPr lang="zh-CN" altLang="en-US" sz="3300" b="1" noProof="1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在人类历史上，从未有过一个国家像那个时期的日本发展的那么迅速。</a:t>
            </a:r>
            <a:endParaRPr lang="en-US" altLang="zh-CN" sz="3300" b="1" noProof="1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spcAft>
                <a:spcPts val="900"/>
              </a:spcAft>
            </a:pPr>
            <a:r>
              <a:rPr lang="en-US" altLang="zh-CN" sz="3300" b="1" noProof="1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         ——【</a:t>
            </a:r>
            <a:r>
              <a:rPr lang="zh-CN" altLang="en-US" sz="3300" b="1" noProof="1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英</a:t>
            </a:r>
            <a:r>
              <a:rPr lang="en-US" altLang="zh-CN" sz="3300" b="1" noProof="1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】H.G.</a:t>
            </a:r>
            <a:r>
              <a:rPr lang="zh-CN" altLang="en-US" sz="3300" b="1" noProof="1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韦尔斯</a:t>
            </a:r>
            <a:endParaRPr lang="zh-CN" altLang="en-US" sz="3300" b="1" noProof="1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12370" y="1000230"/>
            <a:ext cx="6279630" cy="1761645"/>
          </a:xfrm>
        </p:spPr>
        <p:txBody>
          <a:bodyPr>
            <a:noAutofit/>
          </a:bodyPr>
          <a:lstStyle/>
          <a:p>
            <a:r>
              <a:rPr lang="zh-CN" altLang="en-US" sz="4000" dirty="0"/>
              <a:t>老年涩泽荣一</a:t>
            </a:r>
            <a:r>
              <a:rPr lang="en-US" altLang="zh-CN" sz="4000" dirty="0"/>
              <a:t>——</a:t>
            </a:r>
            <a:br>
              <a:rPr lang="en-US" altLang="zh-CN" sz="4000" dirty="0"/>
            </a:br>
            <a:r>
              <a:rPr lang="en-US" altLang="zh-CN" sz="4000" dirty="0"/>
              <a:t>           </a:t>
            </a:r>
            <a:r>
              <a:rPr lang="zh-CN" altLang="en-US" sz="4000" dirty="0"/>
              <a:t>见证扩张的仁者</a:t>
            </a:r>
            <a:endParaRPr lang="zh-CN" altLang="en-US" sz="4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23667" t="15633" r="25987" b="16517"/>
          <a:stretch>
            <a:fillRect/>
          </a:stretch>
        </p:blipFill>
        <p:spPr>
          <a:xfrm>
            <a:off x="802106" y="623570"/>
            <a:ext cx="4684294" cy="5610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95869" y="3252856"/>
            <a:ext cx="56715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        </a:t>
            </a:r>
            <a:r>
              <a:rPr lang="zh-CN" altLang="en-US" sz="4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涩则主张日本的立国之道是发展资本主义工商业，这与同一时期的很多日本人相比，显得保守但是宽仁。</a:t>
            </a:r>
            <a:endParaRPr lang="zh-CN" altLang="en-US" sz="3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6274" y="1654171"/>
            <a:ext cx="1092467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</a:rPr>
              <a:t> 材料一：日本尽管制定了宪法，</a:t>
            </a: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</a:rPr>
              <a:t>“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</a:rPr>
              <a:t>但立国基础不依赖政治权利，</a:t>
            </a:r>
            <a:r>
              <a:rPr lang="zh-CN" altLang="en-US" sz="2800" dirty="0" smtClean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取决于对天皇制度的宗教崇拜以及通过国家神道灌输的日本起源论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</a:rPr>
              <a:t>。</a:t>
            </a: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</a:rPr>
              <a:t>”</a:t>
            </a:r>
            <a:endParaRPr lang="en-US" altLang="zh-CN" sz="2800" dirty="0" smtClean="0"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pPr algn="r"/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</a:rPr>
              <a:t>---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</a:rPr>
              <a:t>伊恩</a:t>
            </a:r>
            <a:r>
              <a:rPr lang="zh-CN" altLang="en-US" sz="2800" dirty="0" smtClean="0">
                <a:latin typeface="Arial" panose="020B0604020202090204" pitchFamily="34" charset="0"/>
                <a:ea typeface="方正清刻本悦宋简体" panose="02000000000000000000" charset="-122"/>
              </a:rPr>
              <a:t>∙布鲁玛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</a:rPr>
              <a:t>《创造日本：</a:t>
            </a: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</a:rPr>
              <a:t>1853-1964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</a:rPr>
              <a:t>》</a:t>
            </a:r>
            <a:endParaRPr lang="zh-CN" altLang="en-US" sz="2800" dirty="0" smtClean="0"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pPr algn="r"/>
            <a:endParaRPr lang="zh-CN" altLang="en-US" sz="2800" dirty="0" smtClean="0"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</a:rPr>
              <a:t> 材料二：鉴于</a:t>
            </a:r>
            <a:r>
              <a:rPr lang="zh-CN" altLang="en-US" sz="2800" dirty="0" smtClean="0">
                <a:solidFill>
                  <a:srgbClr val="C0000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皇权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</a:rPr>
              <a:t>是我国宪法的基石，我们的体制就不能以一些欧洲国家通行的</a:t>
            </a: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</a:rPr>
              <a:t>‘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</a:rPr>
              <a:t>君臣共治</a:t>
            </a: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</a:rPr>
              <a:t>’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</a:rPr>
              <a:t>观念为出发点。</a:t>
            </a:r>
            <a:endParaRPr lang="zh-CN" altLang="en-US" sz="2800" dirty="0" smtClean="0"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pPr algn="r"/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</a:rPr>
              <a:t>---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</a:rPr>
              <a:t>伊藤博文</a:t>
            </a:r>
            <a:endParaRPr lang="en-US" altLang="zh-CN" sz="2800" dirty="0" smtClean="0"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pPr algn="r"/>
            <a:endParaRPr lang="zh-CN" altLang="en-US" sz="2800" dirty="0" smtClean="0"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pPr algn="r"/>
            <a:endParaRPr lang="en-US" altLang="zh-CN" dirty="0" smtClean="0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4611" y="4764761"/>
            <a:ext cx="105075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</a:rPr>
              <a:t>材料三：新日本真正的诞生之日，始于</a:t>
            </a:r>
            <a:r>
              <a:rPr lang="zh-CN" altLang="en-US" sz="2800" dirty="0" smtClean="0">
                <a:solidFill>
                  <a:srgbClr val="C0000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战胜中国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</a:rPr>
              <a:t>之时。</a:t>
            </a:r>
            <a:endParaRPr lang="zh-CN" altLang="en-US" sz="2800" dirty="0" smtClean="0"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pPr algn="r"/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</a:rPr>
              <a:t>---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</a:rPr>
              <a:t>小泉八云</a:t>
            </a:r>
            <a:endParaRPr lang="zh-CN" altLang="en-US" sz="2800" dirty="0" smtClean="0"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4420" y="779484"/>
            <a:ext cx="10732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方正姚体" panose="02010601030101010101" pitchFamily="2" charset="-122"/>
                <a:ea typeface="方正姚体" panose="02010601030101010101" pitchFamily="2" charset="-122"/>
              </a:rPr>
              <a:t>阅读以下材料，你发现日本明治维新存在什么问题？</a:t>
            </a:r>
            <a:endParaRPr lang="zh-CN" altLang="en-US" sz="36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5b0988e595225.cdn.sohucs.com/images/20190412/65fe529a9e3f4f38875cd186525bbdeb.jpe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54443" y="0"/>
            <a:ext cx="6288505" cy="2714626"/>
          </a:xfrm>
          <a:prstGeom prst="rect">
            <a:avLst/>
          </a:prstGeom>
          <a:noFill/>
        </p:spPr>
      </p:pic>
      <p:pic>
        <p:nvPicPr>
          <p:cNvPr id="2054" name="Picture 6" descr="http://imgoss.cngold.com.cn/2019/4/9/20190409145442271841531.jpg-cgw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4442" y="3880100"/>
            <a:ext cx="6336632" cy="2977900"/>
          </a:xfrm>
          <a:prstGeom prst="rect">
            <a:avLst/>
          </a:prstGeom>
          <a:noFill/>
        </p:spPr>
      </p:pic>
      <p:sp>
        <p:nvSpPr>
          <p:cNvPr id="7" name="下箭头 6"/>
          <p:cNvSpPr/>
          <p:nvPr/>
        </p:nvSpPr>
        <p:spPr>
          <a:xfrm>
            <a:off x="5101393" y="2871537"/>
            <a:ext cx="481263" cy="8502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352547" y="753979"/>
            <a:ext cx="2181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福泽谕吉万元钞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24211" y="4555958"/>
            <a:ext cx="2069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涩泽荣一万元钞</a:t>
            </a:r>
            <a:endParaRPr lang="zh-CN" alt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705" y="854436"/>
            <a:ext cx="1978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脱亚入欧</a:t>
            </a:r>
            <a:endParaRPr lang="en-US" altLang="zh-CN" sz="32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侵略中国</a:t>
            </a:r>
            <a:endParaRPr lang="zh-CN" altLang="en-US" sz="32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774" y="4586990"/>
            <a:ext cx="1843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工商立国</a:t>
            </a:r>
            <a:endParaRPr lang="en-US" altLang="zh-CN" sz="32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义利统一</a:t>
            </a:r>
            <a:endParaRPr lang="zh-CN" altLang="en-US" sz="32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epaper.gmw.cn/gmrb/images/2014-07/16/14/res02_attpic_brie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0796" y="240633"/>
            <a:ext cx="4913730" cy="2871536"/>
          </a:xfrm>
          <a:prstGeom prst="rect">
            <a:avLst/>
          </a:prstGeom>
          <a:noFill/>
        </p:spPr>
      </p:pic>
      <p:pic>
        <p:nvPicPr>
          <p:cNvPr id="58372" name="Picture 4" descr="http://p3.pstatp.com/large/pgc-image/15258273425560eb7881c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726" y="3064042"/>
            <a:ext cx="4860758" cy="3272590"/>
          </a:xfrm>
          <a:prstGeom prst="rect">
            <a:avLst/>
          </a:prstGeom>
          <a:noFill/>
        </p:spPr>
      </p:pic>
      <p:pic>
        <p:nvPicPr>
          <p:cNvPr id="58374" name="Picture 6" descr="http://dingyue.nosdn.127.net/7GNqZciX4uXY=S6xVuVTCxuJMDoiQMf9xA2jwocRz2XTV153886921904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9361" y="288758"/>
            <a:ext cx="5393228" cy="2775283"/>
          </a:xfrm>
          <a:prstGeom prst="rect">
            <a:avLst/>
          </a:prstGeom>
          <a:noFill/>
        </p:spPr>
      </p:pic>
      <p:pic>
        <p:nvPicPr>
          <p:cNvPr id="58376" name="Picture 8" descr="http://5b0988e595225.cdn.sohucs.com/images/20180918/4aed0c65f7064ffd85725872a90647f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6611" y="3564272"/>
            <a:ext cx="5390147" cy="27402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44838" y="2983833"/>
            <a:ext cx="240631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甲午中日战争</a:t>
            </a:r>
            <a:endParaRPr lang="zh-CN" alt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37685" y="3048000"/>
            <a:ext cx="317633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八国联军侵华战争</a:t>
            </a:r>
            <a:endParaRPr lang="zh-CN" altLang="en-US" sz="28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069428" y="6320589"/>
            <a:ext cx="174858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日俄战争</a:t>
            </a:r>
            <a:endParaRPr lang="zh-CN" altLang="en-US" sz="28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026443" y="6288505"/>
            <a:ext cx="240631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日本侵华战争</a:t>
            </a:r>
            <a:endParaRPr lang="zh-CN" alt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86079" y="1923799"/>
            <a:ext cx="9790467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宋体" panose="02010600030101010101" pitchFamily="2" charset="-122"/>
              </a:rPr>
              <a:t>积极：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黑体" panose="02010609060101010101" charset="-122"/>
              </a:rPr>
              <a:t>（</a:t>
            </a:r>
            <a:r>
              <a:rPr 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黑体" panose="02010609060101010101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黑体" panose="02010609060101010101" charset="-122"/>
              </a:rPr>
              <a:t>）成为日本历史的重大转折点。</a:t>
            </a:r>
            <a:endParaRPr lang="zh-CN" altLang="en-US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黑体" panose="0201060906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     </a:t>
            </a:r>
            <a:r>
              <a:rPr lang="zh-CN" altLang="en-US" sz="32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     （</a:t>
            </a:r>
            <a:r>
              <a:rPr 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）迅速走上发展资本主义道路，实现富国  </a:t>
            </a:r>
            <a:endParaRPr lang="zh-CN" altLang="en-US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          </a:t>
            </a:r>
            <a:r>
              <a:rPr lang="zh-CN" altLang="en-US" sz="32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          强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兵，开始跻身于资本主义强国之列。</a:t>
            </a:r>
            <a:endParaRPr lang="zh-CN" altLang="en-US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宋体" panose="02010600030101010101" pitchFamily="2" charset="-122"/>
              </a:rPr>
              <a:t>局限：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保留大量旧制度的残余，军国主义色彩浓厚</a:t>
            </a:r>
            <a:r>
              <a:rPr lang="zh-CN" altLang="en-US" sz="32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。       它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强大起来后，很快走上了对外侵略扩张的</a:t>
            </a:r>
            <a:r>
              <a:rPr lang="zh-CN" altLang="en-US" sz="32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道路。</a:t>
            </a:r>
            <a:endParaRPr lang="zh-CN" altLang="en-US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标题 184321"/>
          <p:cNvSpPr/>
          <p:nvPr/>
        </p:nvSpPr>
        <p:spPr>
          <a:xfrm>
            <a:off x="636667" y="593555"/>
            <a:ext cx="5704172" cy="691049"/>
          </a:xfrm>
          <a:prstGeom prst="roundRect">
            <a:avLst>
              <a:gd name="adj" fmla="val 16667"/>
            </a:avLst>
          </a:prstGeom>
          <a:solidFill>
            <a:srgbClr val="FBE5D6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>
              <a:lnSpc>
                <a:spcPct val="90000"/>
              </a:lnSpc>
            </a:pPr>
            <a:r>
              <a:rPr lang="zh-CN" altLang="en-US" sz="4000" b="1" dirty="0" smtClean="0">
                <a:latin typeface="黑体" panose="02010609060101010101" charset="-122"/>
                <a:ea typeface="黑体" panose="02010609060101010101" charset="-122"/>
              </a:rPr>
              <a:t>如何正确评价明治维新</a:t>
            </a:r>
            <a:r>
              <a:rPr lang="en-US" altLang="zh-CN" sz="4000" b="1" dirty="0" smtClean="0">
                <a:latin typeface="黑体" panose="02010609060101010101" charset="-122"/>
                <a:ea typeface="黑体" panose="02010609060101010101" charset="-122"/>
              </a:rPr>
              <a:t>? </a:t>
            </a:r>
            <a:endParaRPr lang="zh-CN" altLang="en-US" sz="40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28596" y="997349"/>
            <a:ext cx="11563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        中国洋务运动和日本明治维新都是在民族危机加剧的背景下，统治者向西方学习的改革运动，可两者的结果却不同，结合以下材料分析造成不同结果的原因是什么？ </a:t>
            </a:r>
            <a:endParaRPr lang="zh-CN" altLang="en-US" sz="3200" b="1" dirty="0"/>
          </a:p>
        </p:txBody>
      </p:sp>
      <p:sp>
        <p:nvSpPr>
          <p:cNvPr id="5" name="文本框 5"/>
          <p:cNvSpPr txBox="1"/>
          <p:nvPr/>
        </p:nvSpPr>
        <p:spPr>
          <a:xfrm>
            <a:off x="907828" y="5900255"/>
            <a:ext cx="3986198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000" b="1" dirty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洋务运动</a:t>
            </a:r>
            <a:endParaRPr lang="zh-CN" altLang="en-US" sz="5000" b="1" dirty="0">
              <a:solidFill>
                <a:srgbClr val="FF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6304714" y="5916297"/>
            <a:ext cx="5470182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000" b="1" dirty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明治维新</a:t>
            </a:r>
            <a:endParaRPr lang="zh-CN" altLang="en-US" sz="5000" b="1" dirty="0">
              <a:solidFill>
                <a:srgbClr val="FF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7" name="文本框 3"/>
          <p:cNvSpPr txBox="1"/>
          <p:nvPr/>
        </p:nvSpPr>
        <p:spPr>
          <a:xfrm>
            <a:off x="4186983" y="3840788"/>
            <a:ext cx="3619843" cy="133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00" b="1" dirty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VS</a:t>
            </a:r>
            <a:endParaRPr lang="en-US" altLang="zh-CN" sz="8200" b="1" dirty="0">
              <a:solidFill>
                <a:srgbClr val="FF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38" y="2724660"/>
            <a:ext cx="4595532" cy="3042474"/>
          </a:xfrm>
          <a:prstGeom prst="rect">
            <a:avLst/>
          </a:prstGeom>
        </p:spPr>
      </p:pic>
      <p:pic>
        <p:nvPicPr>
          <p:cNvPr id="9" name="图片 8" descr="193574862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901" y="2880962"/>
            <a:ext cx="4851660" cy="30424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3769" y="80212"/>
            <a:ext cx="32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探究活动</a:t>
            </a:r>
            <a:endParaRPr lang="zh-CN" altLang="en-US" sz="54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98357" y="1363576"/>
            <a:ext cx="10780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材料一  在欧洲的访问让他（大久保利通）猛醒。他醉心于德国的发展模式，提倡国家主导工业，决定全面学习德国的政治、经济、军事制度和经验。</a:t>
            </a:r>
            <a:endParaRPr lang="zh-CN" altLang="en-US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材料二 “中国文武制度，事事远出于西人之上，独火器万不能及。中国欲自强，则莫如学习外国利器，欲学习外国利器，则莫如觅制器之器。”    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              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李鸿章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1357" y="3589013"/>
            <a:ext cx="10717906" cy="30239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结果不同的原因：</a:t>
            </a:r>
            <a:endParaRPr lang="zh-CN" altLang="en-US" sz="3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1.</a:t>
            </a:r>
            <a:r>
              <a:rPr lang="zh-CN" altLang="en-US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明治维新通过倒幕扫除了改革的障碍，而洋务运动受到顽固守旧势力的阻挠。</a:t>
            </a:r>
            <a:endParaRPr lang="zh-CN" altLang="en-US" sz="3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2.</a:t>
            </a:r>
            <a:r>
              <a:rPr lang="zh-CN" altLang="en-US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明治维新以发展资本主义为目的，对封建制度进行全面冲击，获得成功。而洋务派是在维护封建统治的前提下，只引进西方的先进技术，最终因封建统治的腐朽而失败。</a:t>
            </a:r>
            <a:endParaRPr lang="zh-CN" altLang="en-US" sz="3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6" name="图片 5" descr="193574862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8063" y="142350"/>
            <a:ext cx="7089722" cy="32406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8" y="94698"/>
            <a:ext cx="7770092" cy="330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t="1955" r="1921" b="1492"/>
          <a:stretch>
            <a:fillRect/>
          </a:stretch>
        </p:blipFill>
        <p:spPr bwMode="auto">
          <a:xfrm>
            <a:off x="425726" y="224588"/>
            <a:ext cx="4825811" cy="636871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/>
          <p:cNvSpPr txBox="1"/>
          <p:nvPr/>
        </p:nvSpPr>
        <p:spPr>
          <a:xfrm>
            <a:off x="4796589" y="553641"/>
            <a:ext cx="6994358" cy="586057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3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对于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中国来说，开国意味着屈辱的开始，但日本不是这样理解的。我们认为开国是日本一个出发点，也是日本的转折点。因为，在那以后，日本发生了很多积极的变化。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ts val="3375"/>
              </a:lnSpc>
              <a:spcBef>
                <a:spcPts val="1350"/>
              </a:spcBef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——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依田熹家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ts val="3375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       日本早稻田大学教授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775835" y="2921636"/>
            <a:ext cx="4987290" cy="671829"/>
          </a:xfrm>
        </p:spPr>
        <p:txBody>
          <a:bodyPr>
            <a:noAutofit/>
          </a:bodyPr>
          <a:lstStyle/>
          <a:p>
            <a:r>
              <a:rPr lang="zh-CN" altLang="en-US" dirty="0"/>
              <a:t> </a:t>
            </a:r>
            <a:r>
              <a:rPr lang="zh-CN" altLang="en-US" sz="4800" b="1" dirty="0"/>
              <a:t> 日本明治维新</a:t>
            </a:r>
            <a:endParaRPr lang="zh-CN" altLang="en-US" sz="4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2575560" y="2868295"/>
            <a:ext cx="19570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 b="1" spc="300" dirty="0">
                <a:solidFill>
                  <a:schemeClr val="accent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  <a:sym typeface="+mn-ea"/>
              </a:rPr>
              <a:t>第4课</a:t>
            </a:r>
            <a:endParaRPr lang="zh-CN" altLang="en-US" sz="4800" b="1" spc="300" dirty="0">
              <a:solidFill>
                <a:schemeClr val="accent1"/>
              </a:solidFill>
              <a:uFillTx/>
              <a:latin typeface="Arial" panose="020B0604020202090204" pitchFamily="34" charset="0"/>
              <a:ea typeface="汉仪旗黑-85S" panose="00020600040101010101" pitchFamily="18" charset="-122"/>
              <a:cs typeface="+mj-cs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96609"/>
          <p:cNvSpPr/>
          <p:nvPr/>
        </p:nvSpPr>
        <p:spPr>
          <a:xfrm>
            <a:off x="1196974" y="319972"/>
            <a:ext cx="9503109" cy="595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7500"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7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谈谈日本明治维新给</a:t>
            </a:r>
            <a:r>
              <a:rPr lang="zh-CN" altLang="en-US" sz="27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我们的</a:t>
            </a:r>
            <a:r>
              <a:rPr lang="zh-CN" altLang="en-US" sz="27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启示</a:t>
            </a:r>
            <a:r>
              <a:rPr lang="en-US" altLang="zh-CN" sz="27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?</a:t>
            </a:r>
            <a:endParaRPr lang="zh-CN" altLang="en-US" sz="27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5" name="文本框 196611"/>
          <p:cNvSpPr txBox="1"/>
          <p:nvPr/>
        </p:nvSpPr>
        <p:spPr>
          <a:xfrm>
            <a:off x="647700" y="1384028"/>
            <a:ext cx="10694068" cy="5509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、改革是一个国家改变现状、实现社会进步和国家富强的重要途径；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91440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、顺应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历史发展潮流、根据形势的变化、结合本国的实际进行改革；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91440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、一个民族要想自立于世界民族之林，应对外开放，吸收世界先进文化；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91440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、在向外国学习时，要从国情出发，不能照搬，要取其精华，去其糟粕；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91440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、应重视教育，培养人才；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91440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、应积极进取，不断创新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32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914400"/>
            <a:r>
              <a:rPr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……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26695" y="240633"/>
            <a:ext cx="2197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小结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8989" y="1090863"/>
            <a:ext cx="234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日本明治维新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764632"/>
            <a:ext cx="184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根本原因：</a:t>
            </a:r>
            <a:endParaRPr lang="zh-CN" alt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1284" y="2358191"/>
            <a:ext cx="1796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前提条件</a:t>
            </a:r>
            <a:r>
              <a:rPr lang="zh-CN" altLang="en-US" sz="2400" dirty="0" smtClean="0">
                <a:solidFill>
                  <a:srgbClr val="FF0000"/>
                </a:solidFill>
              </a:rPr>
              <a:t>：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9411" y="2919665"/>
            <a:ext cx="1507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内容：</a:t>
            </a:r>
            <a:endParaRPr lang="zh-CN" alt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9411" y="4716374"/>
            <a:ext cx="155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性质：</a:t>
            </a:r>
            <a:endParaRPr lang="zh-CN" alt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5454" y="5614733"/>
            <a:ext cx="154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评价：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30659" y="1736386"/>
            <a:ext cx="760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kern="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幕府的封建专制统治严重阻碍了日本社会、经济的发展</a:t>
            </a:r>
            <a:endParaRPr lang="zh-CN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3333889" y="2329940"/>
            <a:ext cx="5444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kern="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倒幕运动推翻幕府统治，明治政府成立</a:t>
            </a:r>
            <a:endParaRPr kumimoji="1" lang="zh-CN" altLang="en-US" sz="2400" b="1" kern="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Calibri" panose="020F050202020403020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20714" y="2872024"/>
            <a:ext cx="7363326" cy="180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/>
            </a:pPr>
            <a:r>
              <a:rPr kumimoji="1" lang="zh-CN" altLang="en-US" sz="2400" b="1" kern="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政治</a:t>
            </a:r>
            <a:r>
              <a:rPr kumimoji="1" lang="en-US" altLang="zh-CN" sz="2400" b="1" kern="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:   </a:t>
            </a:r>
            <a:r>
              <a:rPr kumimoji="1" lang="zh-CN" altLang="en-US" sz="2400" b="1" kern="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废藩置县；加强中央集权</a:t>
            </a:r>
            <a:endParaRPr kumimoji="1" lang="zh-CN" altLang="en-US" sz="2400" b="1" kern="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Calibri" panose="020F0502020204030204" charset="0"/>
            </a:endParaRP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/>
            </a:pPr>
            <a:r>
              <a:rPr kumimoji="1" lang="zh-CN" altLang="en-US" sz="2400" b="1" kern="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经济</a:t>
            </a:r>
            <a:r>
              <a:rPr kumimoji="1" lang="en-US" altLang="zh-CN" sz="2400" b="1" kern="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:   </a:t>
            </a:r>
            <a:r>
              <a:rPr kumimoji="1" lang="zh-CN" altLang="en-US" sz="2400" b="1" kern="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地税改革，“殖产兴业”</a:t>
            </a:r>
            <a:endParaRPr kumimoji="1" lang="zh-CN" altLang="en-US" sz="2400" b="1" kern="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Calibri" panose="020F0502020204030204" charset="0"/>
            </a:endParaRP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/>
            </a:pPr>
            <a:r>
              <a:rPr kumimoji="1" lang="zh-CN" altLang="en-US" sz="2400" b="1" kern="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社会生活 </a:t>
            </a:r>
            <a:r>
              <a:rPr kumimoji="1" lang="en-US" altLang="zh-CN" sz="2400" b="1" kern="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:“</a:t>
            </a:r>
            <a:r>
              <a:rPr kumimoji="1" lang="zh-CN" altLang="en-US" sz="2400" b="1" kern="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文明开化”，大力发展教育。</a:t>
            </a:r>
            <a:endParaRPr kumimoji="1" lang="zh-CN" altLang="en-US" sz="2400" b="1" kern="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Calibri" panose="020F0502020204030204" charset="0"/>
            </a:endParaRP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/>
            </a:pPr>
            <a:r>
              <a:rPr kumimoji="1" lang="zh-CN" altLang="en-US" sz="2400" b="1" kern="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军事</a:t>
            </a:r>
            <a:r>
              <a:rPr kumimoji="1" lang="en-US" altLang="zh-CN" sz="2400" b="1" kern="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:  </a:t>
            </a:r>
            <a:r>
              <a:rPr kumimoji="1" lang="zh-CN" altLang="en-US" sz="2400" b="1" kern="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实行征兵制，建立近代化军队</a:t>
            </a:r>
            <a:endParaRPr kumimoji="1" lang="zh-CN" altLang="en-US" sz="2400" b="1" kern="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Calibri" panose="020F050202020403020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00755" y="4704156"/>
            <a:ext cx="4515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kern="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自上而下的资产阶级性质的改革</a:t>
            </a:r>
            <a:endParaRPr kumimoji="1" lang="zh-CN" altLang="en-US" sz="2400" b="1" kern="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5760" y="443865"/>
            <a:ext cx="6243955" cy="1283970"/>
          </a:xfrm>
        </p:spPr>
        <p:txBody>
          <a:bodyPr>
            <a:noAutofit/>
          </a:bodyPr>
          <a:lstStyle/>
          <a:p>
            <a:r>
              <a:rPr lang="zh-CN" altLang="en-US" sz="4000" dirty="0"/>
              <a:t>少年涩泽荣一</a:t>
            </a:r>
            <a:r>
              <a:rPr lang="en-US" altLang="zh-CN" sz="4000" dirty="0"/>
              <a:t>——</a:t>
            </a:r>
            <a:br>
              <a:rPr lang="en-US" altLang="zh-CN" sz="4000" dirty="0"/>
            </a:br>
            <a:r>
              <a:rPr lang="en-US" altLang="zh-CN" sz="4000" dirty="0"/>
              <a:t>            </a:t>
            </a:r>
            <a:r>
              <a:rPr lang="zh-CN" altLang="en-US" sz="4000" dirty="0"/>
              <a:t>倍受歧视的子弟</a:t>
            </a:r>
            <a:endParaRPr lang="zh-CN" altLang="en-US" sz="4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453" y="223520"/>
            <a:ext cx="4540517" cy="64439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1020" y="1857375"/>
            <a:ext cx="68548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华文行楷" panose="02010800040101010101" pitchFamily="2" charset="-122"/>
                <a:ea typeface="华文行楷" panose="02010800040101010101" pitchFamily="2" charset="-122"/>
              </a:rPr>
              <a:t>           </a:t>
            </a:r>
            <a:r>
              <a:rPr lang="en-US" altLang="zh-CN" sz="2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</a:t>
            </a:r>
            <a:r>
              <a:rPr lang="zh-CN" altLang="en-US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涩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泽荣一出生在琦玉</a:t>
            </a:r>
            <a:r>
              <a:rPr lang="zh-CN" altLang="en-US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县的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一个农民家庭。涩泽荣一的父亲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涩泽市郎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农商兼营，诗书俱通</a:t>
            </a:r>
            <a:r>
              <a:rPr lang="zh-CN" altLang="en-US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，且善于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家计，擅长经营</a:t>
            </a:r>
            <a:r>
              <a:rPr lang="zh-CN" altLang="en-US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，在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村子里，涩泽家是数一数二的富户。少年时期的涩泽荣一接受了良好的教育，显示了出色的经商才能，但由于出身农家，涩泽荣一是社会上倍受歧视的农家子弟</a:t>
            </a:r>
            <a:r>
              <a:rPr lang="zh-CN" altLang="en-US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。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821336" y="1109320"/>
            <a:ext cx="800219" cy="478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>
              <a:defRPr/>
            </a:pPr>
            <a:r>
              <a:rPr kumimoji="1" lang="zh-CN" altLang="en-US" sz="40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日本封建等级示意图</a:t>
            </a:r>
            <a:endParaRPr kumimoji="1" lang="zh-CN" altLang="en-US" sz="4000" b="1" noProof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5" name="AutoShape 13"/>
          <p:cNvSpPr/>
          <p:nvPr/>
        </p:nvSpPr>
        <p:spPr bwMode="auto">
          <a:xfrm>
            <a:off x="4945306" y="1780674"/>
            <a:ext cx="585326" cy="2518610"/>
          </a:xfrm>
          <a:prstGeom prst="leftBrace">
            <a:avLst>
              <a:gd name="adj1" fmla="val 76680"/>
              <a:gd name="adj2" fmla="val 50000"/>
            </a:avLst>
          </a:prstGeom>
          <a:noFill/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022239" y="1432406"/>
            <a:ext cx="861774" cy="417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4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封建统治阶级</a:t>
            </a:r>
            <a:endParaRPr kumimoji="1" lang="zh-CN" altLang="en-US" sz="4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15900" y="197644"/>
            <a:ext cx="37909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600" b="1" noProof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19</a:t>
            </a:r>
            <a:r>
              <a:rPr lang="zh-CN" altLang="en-US" sz="3600" b="1" noProof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世纪</a:t>
            </a:r>
            <a:r>
              <a:rPr lang="zh-CN" altLang="en-US" sz="3600" b="1" noProof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中期日本处于德</a:t>
            </a:r>
            <a:r>
              <a:rPr lang="zh-CN" altLang="en-US" sz="3600" b="1" noProof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川幕府的</a:t>
            </a:r>
            <a:r>
              <a:rPr lang="zh-CN" altLang="en-US" sz="3600" b="1" noProof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统治之下</a:t>
            </a:r>
            <a:endParaRPr lang="zh-CN" altLang="en-US" sz="3600" b="1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82212" y="2203959"/>
            <a:ext cx="3548062" cy="3970318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kumimoji="1" lang="zh-CN" altLang="en-US" sz="36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r>
              <a:rPr kumimoji="1" lang="zh-CN" altLang="en-US" sz="3600" noProof="1"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幕府统治下的日本社会分为士</a:t>
            </a:r>
            <a:r>
              <a:rPr lang="zh-CN" altLang="en-US" sz="3600" noProof="1"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、农、工、商四个等级，士阶级是统治阶级。身份等级世代相继，不能</a:t>
            </a:r>
            <a:r>
              <a:rPr lang="zh-CN" altLang="en-US" sz="3600" noProof="1" smtClean="0"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逾越</a:t>
            </a:r>
            <a:r>
              <a:rPr lang="zh-CN" altLang="en-US" sz="3600" noProof="1"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。</a:t>
            </a:r>
            <a:endParaRPr lang="zh-CN" altLang="en-US" sz="3600" noProof="1">
              <a:effectLst>
                <a:outerShdw blurRad="38100" dist="38100" dir="2700000" algn="tl">
                  <a:srgbClr val="00000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grpSp>
        <p:nvGrpSpPr>
          <p:cNvPr id="9" name="Group 3"/>
          <p:cNvGrpSpPr/>
          <p:nvPr/>
        </p:nvGrpSpPr>
        <p:grpSpPr bwMode="auto">
          <a:xfrm>
            <a:off x="5872501" y="239316"/>
            <a:ext cx="4584085" cy="6618684"/>
            <a:chOff x="912" y="336"/>
            <a:chExt cx="1981" cy="3799"/>
          </a:xfrm>
        </p:grpSpPr>
        <p:pic>
          <p:nvPicPr>
            <p:cNvPr id="10" name="Picture 4" descr="17"/>
            <p:cNvPicPr>
              <a:picLocks noChangeAspect="1" noChangeArrowheads="1"/>
            </p:cNvPicPr>
            <p:nvPr/>
          </p:nvPicPr>
          <p:blipFill>
            <a:blip r:embed="rId1"/>
            <a:srcRect b="5263"/>
            <a:stretch>
              <a:fillRect/>
            </a:stretch>
          </p:blipFill>
          <p:spPr bwMode="auto">
            <a:xfrm>
              <a:off x="912" y="336"/>
              <a:ext cx="1875" cy="3648"/>
            </a:xfrm>
            <a:prstGeom prst="rect">
              <a:avLst/>
            </a:prstGeom>
            <a:noFill/>
            <a:ln w="76200">
              <a:solidFill>
                <a:srgbClr val="660066"/>
              </a:solidFill>
              <a:miter lim="800000"/>
              <a:headEnd/>
              <a:tailEnd/>
            </a:ln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702" y="624"/>
              <a:ext cx="713" cy="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600" b="1">
                  <a:latin typeface="Times New Roman" panose="02020603050405020304" pitchFamily="18" charset="0"/>
                  <a:ea typeface="隶书" panose="02010509060101010101" pitchFamily="49" charset="-122"/>
                </a:rPr>
                <a:t>天皇</a:t>
              </a:r>
              <a:endParaRPr lang="zh-CN" altLang="en-US" sz="3600" b="1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1673" y="1180"/>
              <a:ext cx="713" cy="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600" b="1">
                  <a:latin typeface="Times New Roman" panose="02020603050405020304" pitchFamily="18" charset="0"/>
                  <a:ea typeface="隶书" panose="02010509060101010101" pitchFamily="49" charset="-122"/>
                </a:rPr>
                <a:t>将军</a:t>
              </a:r>
              <a:endParaRPr lang="zh-CN" altLang="en-US" sz="3600" b="1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1721" y="1852"/>
              <a:ext cx="713" cy="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600" b="1">
                  <a:latin typeface="Times New Roman" panose="02020603050405020304" pitchFamily="18" charset="0"/>
                  <a:ea typeface="隶书" panose="02010509060101010101" pitchFamily="49" charset="-122"/>
                </a:rPr>
                <a:t>大名</a:t>
              </a:r>
              <a:endParaRPr lang="zh-CN" altLang="en-US" sz="3600" b="1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721" y="2476"/>
              <a:ext cx="713" cy="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600" b="1">
                  <a:latin typeface="Times New Roman" panose="02020603050405020304" pitchFamily="18" charset="0"/>
                  <a:ea typeface="隶书" panose="02010509060101010101" pitchFamily="49" charset="-122"/>
                </a:rPr>
                <a:t>武士</a:t>
              </a:r>
              <a:endParaRPr lang="zh-CN" altLang="en-US" sz="3600" b="1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2411" y="1785"/>
              <a:ext cx="482" cy="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1" lang="zh-CN" altLang="en-US" sz="4400" b="1" noProof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隶书" panose="02010509060101010101" pitchFamily="49" charset="-122"/>
                </a:rPr>
                <a:t>士</a:t>
              </a:r>
              <a:endParaRPr kumimoji="1" lang="zh-CN" altLang="en-US" sz="4400" b="1" noProof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1917" y="2859"/>
              <a:ext cx="416" cy="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600" b="1">
                  <a:solidFill>
                    <a:srgbClr val="CC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农</a:t>
              </a:r>
              <a:endParaRPr lang="zh-CN" altLang="en-US" sz="3600" b="1">
                <a:solidFill>
                  <a:srgbClr val="CC00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917" y="3292"/>
              <a:ext cx="416" cy="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600" b="1">
                  <a:solidFill>
                    <a:srgbClr val="CC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工</a:t>
              </a:r>
              <a:endParaRPr lang="zh-CN" altLang="en-US" sz="3600" b="1">
                <a:solidFill>
                  <a:srgbClr val="CC00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1917" y="3660"/>
              <a:ext cx="416" cy="4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600" b="1">
                  <a:solidFill>
                    <a:srgbClr val="CC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商</a:t>
              </a:r>
              <a:endParaRPr lang="zh-CN" altLang="en-US" sz="3600" b="1">
                <a:solidFill>
                  <a:srgbClr val="CC00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05639" y="5365904"/>
            <a:ext cx="10306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19</a:t>
            </a:r>
            <a:r>
              <a:rPr lang="zh-CN" altLang="en-US" sz="2400" b="1" dirty="0" smtClean="0"/>
              <a:t>世纪初，日本的农业、手工业和商业等方面都有一定的发展，出现了资本主义萌芽。</a:t>
            </a:r>
            <a:r>
              <a:rPr lang="en-US" altLang="zh-CN" sz="2400" b="1" dirty="0" smtClean="0"/>
              <a:t>……</a:t>
            </a:r>
            <a:r>
              <a:rPr lang="zh-CN" altLang="en-US" sz="2400" b="1" dirty="0" smtClean="0"/>
              <a:t>工商业者地位举足轻重，不满幕府的限制和掠夺。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                                                                  ———《</a:t>
            </a:r>
            <a:r>
              <a:rPr lang="zh-CN" altLang="en-US" sz="2400" b="1" dirty="0" smtClean="0"/>
              <a:t>历史上重大改革回眸</a:t>
            </a:r>
            <a:r>
              <a:rPr lang="en-US" altLang="zh-CN" sz="2400" b="1" dirty="0" smtClean="0"/>
              <a:t>》</a:t>
            </a:r>
            <a:endParaRPr lang="zh-CN" altLang="en-US" sz="2400" b="1" dirty="0"/>
          </a:p>
        </p:txBody>
      </p:sp>
      <p:pic>
        <p:nvPicPr>
          <p:cNvPr id="5" name="图片 12290" descr="日本纺织工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272" y="285734"/>
            <a:ext cx="10281492" cy="487620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等级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1908" y="142857"/>
            <a:ext cx="3939126" cy="669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"/>
          <p:cNvGrpSpPr/>
          <p:nvPr/>
        </p:nvGrpSpPr>
        <p:grpSpPr bwMode="auto">
          <a:xfrm>
            <a:off x="3247102" y="1457301"/>
            <a:ext cx="7312743" cy="1433371"/>
            <a:chOff x="2152" y="799"/>
            <a:chExt cx="2860" cy="859"/>
          </a:xfrm>
        </p:grpSpPr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2152" y="1183"/>
              <a:ext cx="17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3948" y="842"/>
              <a:ext cx="1064" cy="816"/>
            </a:xfrm>
            <a:custGeom>
              <a:avLst/>
              <a:gdLst/>
              <a:ahLst/>
              <a:cxnLst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5400" y="10800"/>
                </a:cxn>
                <a:cxn ang="0">
                  <a:pos x="10800" y="16200"/>
                </a:cxn>
                <a:cxn ang="0">
                  <a:pos x="16200" y="10800"/>
                </a:cxn>
                <a:cxn ang="0">
                  <a:pos x="10800" y="5400"/>
                </a:cxn>
                <a:cxn ang="0">
                  <a:pos x="5400" y="10800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4306" y="1082"/>
              <a:ext cx="692" cy="3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黑体" panose="02010609060101010101" charset="-122"/>
                  <a:ea typeface="黑体" panose="02010609060101010101" charset="-122"/>
                </a:rPr>
                <a:t>幕府</a:t>
              </a:r>
              <a:endParaRPr lang="zh-CN" altLang="en-US" sz="2800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2200" y="799"/>
              <a:ext cx="1862" cy="3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掌握政权，组成幕府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0" name="Group 15"/>
          <p:cNvGrpSpPr/>
          <p:nvPr/>
        </p:nvGrpSpPr>
        <p:grpSpPr bwMode="auto">
          <a:xfrm>
            <a:off x="3200401" y="477457"/>
            <a:ext cx="6166608" cy="965865"/>
            <a:chOff x="2016" y="300"/>
            <a:chExt cx="2630" cy="656"/>
          </a:xfrm>
        </p:grpSpPr>
        <p:cxnSp>
          <p:nvCxnSpPr>
            <p:cNvPr id="11" name="AutoShape 16"/>
            <p:cNvCxnSpPr>
              <a:cxnSpLocks noChangeShapeType="1"/>
            </p:cNvCxnSpPr>
            <p:nvPr/>
          </p:nvCxnSpPr>
          <p:spPr bwMode="auto">
            <a:xfrm>
              <a:off x="2016" y="624"/>
              <a:ext cx="2630" cy="332"/>
            </a:xfrm>
            <a:prstGeom prst="bentConnector2">
              <a:avLst/>
            </a:prstGeom>
            <a:noFill/>
            <a:ln w="34925">
              <a:solidFill>
                <a:schemeClr val="tx1"/>
              </a:solidFill>
              <a:miter lim="800000"/>
              <a:tailEnd type="triangle" w="med" len="med"/>
            </a:ln>
          </p:spPr>
        </p:cxn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2290" y="300"/>
              <a:ext cx="1972" cy="3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</a:rPr>
                <a:t>只是傀儡，毫无实权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3" name="Group 20"/>
          <p:cNvGrpSpPr/>
          <p:nvPr/>
        </p:nvGrpSpPr>
        <p:grpSpPr bwMode="auto">
          <a:xfrm>
            <a:off x="3424238" y="2525634"/>
            <a:ext cx="4508892" cy="571275"/>
            <a:chOff x="2369" y="1680"/>
            <a:chExt cx="1721" cy="388"/>
          </a:xfrm>
        </p:grpSpPr>
        <p:cxnSp>
          <p:nvCxnSpPr>
            <p:cNvPr id="14" name="AutoShape 21"/>
            <p:cNvCxnSpPr>
              <a:cxnSpLocks noChangeShapeType="1"/>
            </p:cNvCxnSpPr>
            <p:nvPr/>
          </p:nvCxnSpPr>
          <p:spPr bwMode="auto">
            <a:xfrm flipV="1">
              <a:off x="2369" y="1728"/>
              <a:ext cx="1721" cy="333"/>
            </a:xfrm>
            <a:prstGeom prst="bentConnector3">
              <a:avLst>
                <a:gd name="adj1" fmla="val 97236"/>
              </a:avLst>
            </a:prstGeom>
            <a:noFill/>
            <a:ln w="34925">
              <a:solidFill>
                <a:schemeClr val="tx1"/>
              </a:solidFill>
              <a:miter lim="800000"/>
              <a:tailEnd type="triangle" w="med" len="med"/>
            </a:ln>
          </p:spPr>
        </p:cxn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2458" y="1680"/>
              <a:ext cx="1584" cy="3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有些从事工商业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Group 23"/>
          <p:cNvGrpSpPr/>
          <p:nvPr/>
        </p:nvGrpSpPr>
        <p:grpSpPr bwMode="auto">
          <a:xfrm>
            <a:off x="3348038" y="3047456"/>
            <a:ext cx="5521810" cy="1683026"/>
            <a:chOff x="2544" y="1378"/>
            <a:chExt cx="1920" cy="1191"/>
          </a:xfrm>
        </p:grpSpPr>
        <p:cxnSp>
          <p:nvCxnSpPr>
            <p:cNvPr id="17" name="AutoShape 24"/>
            <p:cNvCxnSpPr>
              <a:cxnSpLocks noChangeShapeType="1"/>
            </p:cNvCxnSpPr>
            <p:nvPr/>
          </p:nvCxnSpPr>
          <p:spPr bwMode="auto">
            <a:xfrm flipV="1">
              <a:off x="2544" y="1378"/>
              <a:ext cx="1920" cy="672"/>
            </a:xfrm>
            <a:prstGeom prst="bentConnector2">
              <a:avLst/>
            </a:prstGeom>
            <a:noFill/>
            <a:ln w="34925">
              <a:solidFill>
                <a:schemeClr val="tx1"/>
              </a:solidFill>
              <a:miter lim="800000"/>
              <a:tailEnd type="triangle" w="med" len="med"/>
            </a:ln>
          </p:spPr>
        </p:cxn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2806" y="1680"/>
              <a:ext cx="1248" cy="8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</a:rPr>
                <a:t>经济状况恶化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</a:rPr>
                <a:t>不满情绪增强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9" name="Group 26"/>
          <p:cNvGrpSpPr/>
          <p:nvPr/>
        </p:nvGrpSpPr>
        <p:grpSpPr bwMode="auto">
          <a:xfrm>
            <a:off x="4144297" y="3021902"/>
            <a:ext cx="5987368" cy="2369866"/>
            <a:chOff x="3216" y="1264"/>
            <a:chExt cx="1969" cy="1620"/>
          </a:xfrm>
        </p:grpSpPr>
        <p:cxnSp>
          <p:nvCxnSpPr>
            <p:cNvPr id="20" name="AutoShape 27"/>
            <p:cNvCxnSpPr>
              <a:cxnSpLocks noChangeShapeType="1"/>
            </p:cNvCxnSpPr>
            <p:nvPr/>
          </p:nvCxnSpPr>
          <p:spPr bwMode="auto">
            <a:xfrm flipV="1">
              <a:off x="3216" y="1264"/>
              <a:ext cx="1587" cy="1290"/>
            </a:xfrm>
            <a:prstGeom prst="bentConnector2">
              <a:avLst/>
            </a:prstGeom>
            <a:noFill/>
            <a:ln w="34925">
              <a:solidFill>
                <a:schemeClr val="tx1"/>
              </a:solidFill>
              <a:miter lim="800000"/>
              <a:tailEnd type="triangle" w="med" len="med"/>
            </a:ln>
          </p:spPr>
        </p:cxn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3985" y="2190"/>
              <a:ext cx="1200" cy="6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</a:rPr>
                <a:t>生活日益</a:t>
              </a:r>
              <a:r>
                <a:rPr lang="zh-CN" altLang="en-US" sz="2400" b="1" dirty="0" smtClean="0">
                  <a:latin typeface="黑体" panose="02010609060101010101" charset="-122"/>
                  <a:ea typeface="黑体" panose="02010609060101010101" charset="-122"/>
                </a:rPr>
                <a:t>贫困</a:t>
              </a:r>
              <a:endParaRPr lang="en-US" altLang="zh-CN" sz="2400" b="1" dirty="0" smtClean="0">
                <a:latin typeface="黑体" panose="02010609060101010101" charset="-122"/>
                <a:ea typeface="黑体" panose="02010609060101010101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400" b="1" dirty="0" smtClean="0">
                  <a:latin typeface="黑体" panose="02010609060101010101" charset="-122"/>
                  <a:ea typeface="黑体" panose="02010609060101010101" charset="-122"/>
                </a:rPr>
                <a:t>进行</a:t>
              </a:r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</a:rPr>
                <a:t>反抗斗争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2" name="Group 29"/>
          <p:cNvGrpSpPr/>
          <p:nvPr/>
        </p:nvGrpSpPr>
        <p:grpSpPr bwMode="auto">
          <a:xfrm>
            <a:off x="4143381" y="2910966"/>
            <a:ext cx="5311288" cy="3546488"/>
            <a:chOff x="3058" y="1080"/>
            <a:chExt cx="1877" cy="2425"/>
          </a:xfrm>
        </p:grpSpPr>
        <p:cxnSp>
          <p:nvCxnSpPr>
            <p:cNvPr id="23" name="AutoShape 30"/>
            <p:cNvCxnSpPr>
              <a:cxnSpLocks noChangeShapeType="1"/>
            </p:cNvCxnSpPr>
            <p:nvPr/>
          </p:nvCxnSpPr>
          <p:spPr bwMode="auto">
            <a:xfrm flipV="1">
              <a:off x="3058" y="1080"/>
              <a:ext cx="1772" cy="2115"/>
            </a:xfrm>
            <a:prstGeom prst="bentConnector3">
              <a:avLst>
                <a:gd name="adj1" fmla="val 111537"/>
              </a:avLst>
            </a:prstGeom>
            <a:noFill/>
            <a:ln w="34925">
              <a:solidFill>
                <a:schemeClr val="tx1"/>
              </a:solidFill>
              <a:miter lim="800000"/>
              <a:tailEnd type="triangle" w="med" len="med"/>
            </a:ln>
          </p:spPr>
        </p:cxn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3231" y="2811"/>
              <a:ext cx="1704" cy="6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</a:rPr>
                <a:t>经济实力增强</a:t>
              </a:r>
              <a:endParaRPr lang="en-US" altLang="zh-CN" sz="2400" b="1" dirty="0">
                <a:latin typeface="黑体" panose="02010609060101010101" charset="-122"/>
                <a:ea typeface="黑体" panose="02010609060101010101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</a:rPr>
                <a:t>政治权利较少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0679486" y="1213491"/>
            <a:ext cx="800219" cy="3551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阶级矛盾尖锐</a:t>
            </a:r>
            <a:endParaRPr lang="zh-CN" altLang="en-US" sz="40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2285984" y="649830"/>
            <a:ext cx="9144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天皇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285984" y="1804348"/>
            <a:ext cx="12954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将军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357422" y="2828436"/>
            <a:ext cx="14478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大名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2357422" y="3680152"/>
            <a:ext cx="990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武士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74490" y="4468766"/>
            <a:ext cx="1637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农民、城市贫民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62986" y="5648636"/>
            <a:ext cx="1297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工、商业者</a:t>
            </a:r>
            <a:endParaRPr lang="zh-CN" altLang="en-US" sz="28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82118" y="3656598"/>
            <a:ext cx="852440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幕府的腐朽统治阻碍了日本社会、经济的发展。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8335" y="-99695"/>
            <a:ext cx="6194425" cy="1641475"/>
          </a:xfrm>
        </p:spPr>
        <p:txBody>
          <a:bodyPr>
            <a:noAutofit/>
          </a:bodyPr>
          <a:lstStyle/>
          <a:p>
            <a:r>
              <a:rPr lang="zh-CN" altLang="en-US" sz="4000" dirty="0"/>
              <a:t>青年涩泽荣一</a:t>
            </a:r>
            <a:r>
              <a:rPr lang="en-US" altLang="zh-CN" sz="4000" dirty="0"/>
              <a:t>——</a:t>
            </a:r>
            <a:br>
              <a:rPr lang="en-US" altLang="zh-CN" sz="4000" dirty="0"/>
            </a:br>
            <a:r>
              <a:rPr lang="en-US" altLang="zh-CN" sz="4000" dirty="0"/>
              <a:t>            </a:t>
            </a:r>
            <a:r>
              <a:rPr lang="zh-CN" altLang="en-US" sz="4000" dirty="0"/>
              <a:t>倒幕攘夷的干将</a:t>
            </a:r>
            <a:endParaRPr lang="zh-CN" altLang="en-US" sz="4000" dirty="0"/>
          </a:p>
        </p:txBody>
      </p:sp>
      <p:sp>
        <p:nvSpPr>
          <p:cNvPr id="6" name="文本框 5"/>
          <p:cNvSpPr txBox="1"/>
          <p:nvPr/>
        </p:nvSpPr>
        <p:spPr>
          <a:xfrm>
            <a:off x="335280" y="1927860"/>
            <a:ext cx="6717030" cy="28007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/>
              <a:t>       </a:t>
            </a:r>
            <a:r>
              <a:rPr lang="en-US" altLang="zh-CN" sz="2400" dirty="0" smtClean="0"/>
              <a:t>  </a:t>
            </a:r>
            <a:r>
              <a:rPr lang="zh-CN" altLang="en-US" sz="4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涩</a:t>
            </a:r>
            <a:r>
              <a:rPr lang="zh-CN" altLang="en-US" sz="4400" dirty="0">
                <a:latin typeface="华文行楷" panose="02010800040101010101" pitchFamily="2" charset="-122"/>
                <a:ea typeface="华文行楷" panose="02010800040101010101" pitchFamily="2" charset="-122"/>
              </a:rPr>
              <a:t>泽出于对外来侵略者的痛恨，狂热地加入</a:t>
            </a:r>
            <a:r>
              <a:rPr lang="zh-CN" altLang="en-US" sz="4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了倒幕攘夷运动</a:t>
            </a:r>
            <a:r>
              <a:rPr lang="zh-CN" altLang="en-US" sz="44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。成了倒幕攘夷运动中的一员</a:t>
            </a:r>
            <a:r>
              <a:rPr lang="zh-CN" altLang="en-US" sz="4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干将…</a:t>
            </a:r>
            <a:r>
              <a:rPr lang="en-US" altLang="zh-CN" sz="4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…</a:t>
            </a:r>
            <a:endParaRPr lang="zh-CN" altLang="en-US" sz="4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995" y="380365"/>
            <a:ext cx="4329430" cy="60966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4" descr="明治维新时期黑船驶抵浦贺港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5935" y="645858"/>
            <a:ext cx="7841263" cy="473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6583" y="5520611"/>
            <a:ext cx="32452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3600" b="1" noProof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“黑船事件”</a:t>
            </a:r>
            <a:endParaRPr lang="zh-CN" altLang="en-US" sz="3600" b="1" noProof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3360" y="645858"/>
            <a:ext cx="7078301" cy="473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896304" y="5661408"/>
            <a:ext cx="47667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3600" b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charset="-122"/>
              </a:rPr>
              <a:t>美国海军在日本登陆</a:t>
            </a:r>
            <a:endParaRPr lang="zh-CN" altLang="en-US" sz="3600" b="1" noProof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900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900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3900"/>
  <p:tag name="KSO_WM_TEMPLATE_THUMBS_INDEX" val="1、4、6、7、9、10、11、12、14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ID" val="custom20203900_4"/>
  <p:tag name="KSO_WM_TEMPLATE_SUBCATEGORY" val="0"/>
  <p:tag name="KSO_WM_TEMPLATE_MASTER_TYPE" val="1"/>
  <p:tag name="KSO_WM_TEMPLATE_COLOR_TYPE" val="1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3900"/>
  <p:tag name="KSO_WM_SLIDE_LAYOUT" val="a_b_l"/>
  <p:tag name="KSO_WM_SLIDE_LAYOUT_CNT" val="1_1_1"/>
  <p:tag name="KSO_WM_SLIDE_TYPE" val="contents"/>
  <p:tag name="KSO_WM_SLIDE_SUBTYPE" val="diag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00_6*a*1"/>
  <p:tag name="KSO_WM_TEMPLATE_CATEGORY" val="custom"/>
  <p:tag name="KSO_WM_TEMPLATE_INDEX" val="20203900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1"/>
  <p:tag name="KSO_WM_UNIT_TYPE" val="a"/>
  <p:tag name="KSO_WM_UNIT_INDEX" val="1"/>
  <p:tag name="KSO_WM_UNIT_ISNUMDGMTITLE" val="0"/>
</p:tagLst>
</file>

<file path=ppt/tags/tag162.xml><?xml version="1.0" encoding="utf-8"?>
<p:tagLst xmlns:p="http://schemas.openxmlformats.org/presentationml/2006/main">
  <p:tag name="KSO_WM_SLIDE_ID" val="custom20203900_6"/>
  <p:tag name="KSO_WM_TEMPLATE_SUBCATEGORY" val="0"/>
  <p:tag name="KSO_WM_TEMPLATE_MASTER_TYPE" val="1"/>
  <p:tag name="KSO_WM_TEMPLATE_COLOR_TYPE" val="1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3900"/>
  <p:tag name="KSO_WM_SLIDE_LAYOUT" val="a_b_e"/>
  <p:tag name="KSO_WM_SLIDE_LAYOUT_CNT" val="1_1_1"/>
  <p:tag name="KSO_WM_SLIDE_TYPE" val="sectionTitle"/>
  <p:tag name="KSO_WM_SLIDE_SUBTYPE" val="pureTxt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00_6*a*1"/>
  <p:tag name="KSO_WM_TEMPLATE_CATEGORY" val="custom"/>
  <p:tag name="KSO_WM_TEMPLATE_INDEX" val="20203900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1"/>
  <p:tag name="KSO_WM_UNIT_TYPE" val="a"/>
  <p:tag name="KSO_WM_UNIT_INDEX" val="1"/>
  <p:tag name="KSO_WM_UNIT_ISNUMDGMTITLE" val="0"/>
</p:tagLst>
</file>

<file path=ppt/tags/tag164.xml><?xml version="1.0" encoding="utf-8"?>
<p:tagLst xmlns:p="http://schemas.openxmlformats.org/presentationml/2006/main">
  <p:tag name="KSO_WM_SLIDE_ID" val="custom20203900_6"/>
  <p:tag name="KSO_WM_TEMPLATE_SUBCATEGORY" val="0"/>
  <p:tag name="KSO_WM_TEMPLATE_MASTER_TYPE" val="1"/>
  <p:tag name="KSO_WM_TEMPLATE_COLOR_TYPE" val="1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3900"/>
  <p:tag name="KSO_WM_SLIDE_LAYOUT" val="a_b_e"/>
  <p:tag name="KSO_WM_SLIDE_LAYOUT_CNT" val="1_1_1"/>
  <p:tag name="KSO_WM_SLIDE_TYPE" val="sectionTitle"/>
  <p:tag name="KSO_WM_SLIDE_SUBTYPE" val="pureTxt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00_6*a*1"/>
  <p:tag name="KSO_WM_TEMPLATE_CATEGORY" val="custom"/>
  <p:tag name="KSO_WM_TEMPLATE_INDEX" val="20203900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1"/>
  <p:tag name="KSO_WM_UNIT_TYPE" val="a"/>
  <p:tag name="KSO_WM_UNIT_INDEX" val="1"/>
  <p:tag name="KSO_WM_UNIT_ISNUMDGMTITLE" val="0"/>
</p:tagLst>
</file>

<file path=ppt/tags/tag166.xml><?xml version="1.0" encoding="utf-8"?>
<p:tagLst xmlns:p="http://schemas.openxmlformats.org/presentationml/2006/main">
  <p:tag name="KSO_WM_SLIDE_ID" val="custom20203900_6"/>
  <p:tag name="KSO_WM_TEMPLATE_SUBCATEGORY" val="0"/>
  <p:tag name="KSO_WM_TEMPLATE_MASTER_TYPE" val="1"/>
  <p:tag name="KSO_WM_TEMPLATE_COLOR_TYPE" val="1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3900"/>
  <p:tag name="KSO_WM_SLIDE_LAYOUT" val="a_b_e"/>
  <p:tag name="KSO_WM_SLIDE_LAYOUT_CNT" val="1_1_1"/>
  <p:tag name="KSO_WM_SLIDE_TYPE" val="sectionTitle"/>
  <p:tag name="KSO_WM_SLIDE_SUBTYPE" val="pureTxt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00_6*i*1"/>
  <p:tag name="KSO_WM_UNIT_LAYERLEVEL" val="1"/>
  <p:tag name="KSO_WM_TAG_VERSION" val="1.0"/>
  <p:tag name="KSO_WM_BEAUTIFY_FLAG" val="#wm#"/>
  <p:tag name="KSO_WM_TEMPLATE_CATEGORY" val="custom"/>
  <p:tag name="KSO_WM_TEMPLATE_INDEX" val="20203900"/>
  <p:tag name="KSO_WM_UNIT_TYPE" val="i"/>
  <p:tag name="KSO_WM_UNIT_INDEX" val="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00_6*a*1"/>
  <p:tag name="KSO_WM_TEMPLATE_CATEGORY" val="custom"/>
  <p:tag name="KSO_WM_TEMPLATE_INDEX" val="20203900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1"/>
  <p:tag name="KSO_WM_UNIT_TYPE" val="a"/>
  <p:tag name="KSO_WM_UNIT_INDEX" val="1"/>
  <p:tag name="KSO_WM_UNIT_ISNUMDGMTITLE" val="0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00_6*b*1"/>
  <p:tag name="KSO_WM_TEMPLATE_CATEGORY" val="custom"/>
  <p:tag name="KSO_WM_TEMPLATE_INDEX" val="20203900"/>
  <p:tag name="KSO_WM_UNIT_LAYERLEVEL" val="1"/>
  <p:tag name="KSO_WM_TAG_VERSION" val="1.0"/>
  <p:tag name="KSO_WM_BEAUTIFY_FLAG" val="#wm#"/>
  <p:tag name="KSO_WM_UNIT_ISCONTENTSTITLE" val="0"/>
  <p:tag name="KSO_WM_UNIT_PRESET_TEXT" val="单击此处添加副标题"/>
  <p:tag name="KSO_WM_UNIT_NOCLEAR" val="0"/>
  <p:tag name="KSO_WM_UNIT_VALUE" val="21"/>
  <p:tag name="KSO_WM_UNIT_TYPE" val="b"/>
  <p:tag name="KSO_WM_UNIT_INDEX" val="1"/>
  <p:tag name="KSO_WM_UNIT_ISNUMDGMTITLE" val="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PRESET_TEXT" val="Part 01"/>
  <p:tag name="KSO_WM_UNIT_NOCLEAR" val="0"/>
  <p:tag name="KSO_WM_UNIT_VALUE" val="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3900_6*e*1"/>
  <p:tag name="KSO_WM_TEMPLATE_CATEGORY" val="custom"/>
  <p:tag name="KSO_WM_TEMPLATE_INDEX" val="20203900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ID" val="custom20203900_6"/>
  <p:tag name="KSO_WM_TEMPLATE_SUBCATEGORY" val="0"/>
  <p:tag name="KSO_WM_TEMPLATE_MASTER_TYPE" val="1"/>
  <p:tag name="KSO_WM_TEMPLATE_COLOR_TYPE" val="1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3900"/>
  <p:tag name="KSO_WM_SLIDE_LAYOUT" val="a_b_e"/>
  <p:tag name="KSO_WM_SLIDE_LAYOUT_CNT" val="1_1_1"/>
  <p:tag name="KSO_WM_SLIDE_TYPE" val="sectionTitle"/>
  <p:tag name="KSO_WM_SLIDE_SUBTYPE" val="pureTxt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00_6*i*1"/>
  <p:tag name="KSO_WM_UNIT_LAYERLEVEL" val="1"/>
  <p:tag name="KSO_WM_TAG_VERSION" val="1.0"/>
  <p:tag name="KSO_WM_BEAUTIFY_FLAG" val="#wm#"/>
  <p:tag name="KSO_WM_TEMPLATE_CATEGORY" val="custom"/>
  <p:tag name="KSO_WM_TEMPLATE_INDEX" val="20203900"/>
  <p:tag name="KSO_WM_UNIT_TYPE" val="i"/>
  <p:tag name="KSO_WM_UNIT_INDEX" val="1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00_6*a*1"/>
  <p:tag name="KSO_WM_TEMPLATE_CATEGORY" val="custom"/>
  <p:tag name="KSO_WM_TEMPLATE_INDEX" val="20203900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1"/>
  <p:tag name="KSO_WM_UNIT_TYPE" val="a"/>
  <p:tag name="KSO_WM_UNIT_INDEX" val="1"/>
  <p:tag name="KSO_WM_UNIT_ISNUMDGMTITLE" val="0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00_6*b*1"/>
  <p:tag name="KSO_WM_TEMPLATE_CATEGORY" val="custom"/>
  <p:tag name="KSO_WM_TEMPLATE_INDEX" val="20203900"/>
  <p:tag name="KSO_WM_UNIT_LAYERLEVEL" val="1"/>
  <p:tag name="KSO_WM_TAG_VERSION" val="1.0"/>
  <p:tag name="KSO_WM_BEAUTIFY_FLAG" val="#wm#"/>
  <p:tag name="KSO_WM_UNIT_ISCONTENTSTITLE" val="0"/>
  <p:tag name="KSO_WM_UNIT_PRESET_TEXT" val="单击此处添加副标题"/>
  <p:tag name="KSO_WM_UNIT_NOCLEAR" val="0"/>
  <p:tag name="KSO_WM_UNIT_VALUE" val="21"/>
  <p:tag name="KSO_WM_UNIT_TYPE" val="b"/>
  <p:tag name="KSO_WM_UNIT_INDEX" val="1"/>
  <p:tag name="KSO_WM_UNIT_ISNUMDGMTITLE" val="0"/>
</p:tagLst>
</file>

<file path=ppt/tags/tag175.xml><?xml version="1.0" encoding="utf-8"?>
<p:tagLst xmlns:p="http://schemas.openxmlformats.org/presentationml/2006/main">
  <p:tag name="KSO_WM_UNIT_PRESET_TEXT" val="Part 01"/>
  <p:tag name="KSO_WM_UNIT_NOCLEAR" val="0"/>
  <p:tag name="KSO_WM_UNIT_VALUE" val="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3900_6*e*1"/>
  <p:tag name="KSO_WM_TEMPLATE_CATEGORY" val="custom"/>
  <p:tag name="KSO_WM_TEMPLATE_INDEX" val="20203900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ID" val="custom20203900_6"/>
  <p:tag name="KSO_WM_TEMPLATE_SUBCATEGORY" val="0"/>
  <p:tag name="KSO_WM_TEMPLATE_MASTER_TYPE" val="1"/>
  <p:tag name="KSO_WM_TEMPLATE_COLOR_TYPE" val="1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3900"/>
  <p:tag name="KSO_WM_SLIDE_LAYOUT" val="a_b_e"/>
  <p:tag name="KSO_WM_SLIDE_LAYOUT_CNT" val="1_1_1"/>
  <p:tag name="KSO_WM_SLIDE_TYPE" val="sectionTitle"/>
  <p:tag name="KSO_WM_SLIDE_SUBTYPE" val="pureTxt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00_6*a*1"/>
  <p:tag name="KSO_WM_TEMPLATE_CATEGORY" val="custom"/>
  <p:tag name="KSO_WM_TEMPLATE_INDEX" val="20203900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1"/>
  <p:tag name="KSO_WM_UNIT_TYPE" val="a"/>
  <p:tag name="KSO_WM_UNIT_INDEX" val="1"/>
  <p:tag name="KSO_WM_UNIT_ISNUMDGMTITLE" val="0"/>
</p:tagLst>
</file>

<file path=ppt/tags/tag178.xml><?xml version="1.0" encoding="utf-8"?>
<p:tagLst xmlns:p="http://schemas.openxmlformats.org/presentationml/2006/main">
  <p:tag name="KSO_WM_SLIDE_ID" val="custom20203900_6"/>
  <p:tag name="KSO_WM_TEMPLATE_SUBCATEGORY" val="0"/>
  <p:tag name="KSO_WM_TEMPLATE_MASTER_TYPE" val="1"/>
  <p:tag name="KSO_WM_TEMPLATE_COLOR_TYPE" val="1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3900"/>
  <p:tag name="KSO_WM_SLIDE_LAYOUT" val="a_b_e"/>
  <p:tag name="KSO_WM_SLIDE_LAYOUT_CNT" val="1_1_1"/>
  <p:tag name="KSO_WM_SLIDE_TYPE" val="sectionTitle"/>
  <p:tag name="KSO_WM_SLIDE_SUBTYPE" val="pureTxt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自定义 7">
      <a:dk1>
        <a:srgbClr val="000000"/>
      </a:dk1>
      <a:lt1>
        <a:srgbClr val="FFFFFF"/>
      </a:lt1>
      <a:dk2>
        <a:srgbClr val="F2E1D8"/>
      </a:dk2>
      <a:lt2>
        <a:srgbClr val="F8F0EB"/>
      </a:lt2>
      <a:accent1>
        <a:srgbClr val="694A49"/>
      </a:accent1>
      <a:accent2>
        <a:srgbClr val="674B50"/>
      </a:accent2>
      <a:accent3>
        <a:srgbClr val="654B58"/>
      </a:accent3>
      <a:accent4>
        <a:srgbClr val="604A5D"/>
      </a:accent4>
      <a:accent5>
        <a:srgbClr val="5E4B65"/>
      </a:accent5>
      <a:accent6>
        <a:srgbClr val="5A4A6A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7">
    <a:dk1>
      <a:srgbClr val="000000"/>
    </a:dk1>
    <a:lt1>
      <a:srgbClr val="FFFFFF"/>
    </a:lt1>
    <a:dk2>
      <a:srgbClr val="F2E1D8"/>
    </a:dk2>
    <a:lt2>
      <a:srgbClr val="F8F0EB"/>
    </a:lt2>
    <a:accent1>
      <a:srgbClr val="694A49"/>
    </a:accent1>
    <a:accent2>
      <a:srgbClr val="674B50"/>
    </a:accent2>
    <a:accent3>
      <a:srgbClr val="654B58"/>
    </a:accent3>
    <a:accent4>
      <a:srgbClr val="604A5D"/>
    </a:accent4>
    <a:accent5>
      <a:srgbClr val="5E4B65"/>
    </a:accent5>
    <a:accent6>
      <a:srgbClr val="5A4A6A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自定义 7">
    <a:dk1>
      <a:srgbClr val="000000"/>
    </a:dk1>
    <a:lt1>
      <a:srgbClr val="FFFFFF"/>
    </a:lt1>
    <a:dk2>
      <a:srgbClr val="F2E1D8"/>
    </a:dk2>
    <a:lt2>
      <a:srgbClr val="F8F0EB"/>
    </a:lt2>
    <a:accent1>
      <a:srgbClr val="694A49"/>
    </a:accent1>
    <a:accent2>
      <a:srgbClr val="674B50"/>
    </a:accent2>
    <a:accent3>
      <a:srgbClr val="654B58"/>
    </a:accent3>
    <a:accent4>
      <a:srgbClr val="604A5D"/>
    </a:accent4>
    <a:accent5>
      <a:srgbClr val="5E4B65"/>
    </a:accent5>
    <a:accent6>
      <a:srgbClr val="5A4A6A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自定义 7">
    <a:dk1>
      <a:srgbClr val="000000"/>
    </a:dk1>
    <a:lt1>
      <a:srgbClr val="FFFFFF"/>
    </a:lt1>
    <a:dk2>
      <a:srgbClr val="F2E1D8"/>
    </a:dk2>
    <a:lt2>
      <a:srgbClr val="F8F0EB"/>
    </a:lt2>
    <a:accent1>
      <a:srgbClr val="694A49"/>
    </a:accent1>
    <a:accent2>
      <a:srgbClr val="674B50"/>
    </a:accent2>
    <a:accent3>
      <a:srgbClr val="654B58"/>
    </a:accent3>
    <a:accent4>
      <a:srgbClr val="604A5D"/>
    </a:accent4>
    <a:accent5>
      <a:srgbClr val="5E4B65"/>
    </a:accent5>
    <a:accent6>
      <a:srgbClr val="5A4A6A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自定义 7">
    <a:dk1>
      <a:srgbClr val="000000"/>
    </a:dk1>
    <a:lt1>
      <a:srgbClr val="FFFFFF"/>
    </a:lt1>
    <a:dk2>
      <a:srgbClr val="F2E1D8"/>
    </a:dk2>
    <a:lt2>
      <a:srgbClr val="F8F0EB"/>
    </a:lt2>
    <a:accent1>
      <a:srgbClr val="694A49"/>
    </a:accent1>
    <a:accent2>
      <a:srgbClr val="674B50"/>
    </a:accent2>
    <a:accent3>
      <a:srgbClr val="654B58"/>
    </a:accent3>
    <a:accent4>
      <a:srgbClr val="604A5D"/>
    </a:accent4>
    <a:accent5>
      <a:srgbClr val="5E4B65"/>
    </a:accent5>
    <a:accent6>
      <a:srgbClr val="5A4A6A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自定义 7">
    <a:dk1>
      <a:srgbClr val="000000"/>
    </a:dk1>
    <a:lt1>
      <a:srgbClr val="FFFFFF"/>
    </a:lt1>
    <a:dk2>
      <a:srgbClr val="F2E1D8"/>
    </a:dk2>
    <a:lt2>
      <a:srgbClr val="F8F0EB"/>
    </a:lt2>
    <a:accent1>
      <a:srgbClr val="694A49"/>
    </a:accent1>
    <a:accent2>
      <a:srgbClr val="674B50"/>
    </a:accent2>
    <a:accent3>
      <a:srgbClr val="654B58"/>
    </a:accent3>
    <a:accent4>
      <a:srgbClr val="604A5D"/>
    </a:accent4>
    <a:accent5>
      <a:srgbClr val="5E4B65"/>
    </a:accent5>
    <a:accent6>
      <a:srgbClr val="5A4A6A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a="http://schemas.openxmlformats.org/drawingml/2006/main">
  <a:clrScheme name="自定义 7">
    <a:dk1>
      <a:srgbClr val="000000"/>
    </a:dk1>
    <a:lt1>
      <a:srgbClr val="FFFFFF"/>
    </a:lt1>
    <a:dk2>
      <a:srgbClr val="F2E1D8"/>
    </a:dk2>
    <a:lt2>
      <a:srgbClr val="F8F0EB"/>
    </a:lt2>
    <a:accent1>
      <a:srgbClr val="694A49"/>
    </a:accent1>
    <a:accent2>
      <a:srgbClr val="674B50"/>
    </a:accent2>
    <a:accent3>
      <a:srgbClr val="654B58"/>
    </a:accent3>
    <a:accent4>
      <a:srgbClr val="604A5D"/>
    </a:accent4>
    <a:accent5>
      <a:srgbClr val="5E4B65"/>
    </a:accent5>
    <a:accent6>
      <a:srgbClr val="5A4A6A"/>
    </a:accent6>
    <a:hlink>
      <a:srgbClr val="0563C1"/>
    </a:hlink>
    <a:folHlink>
      <a:srgbClr val="954D72"/>
    </a:folHlink>
  </a:clrScheme>
</a:themeOverride>
</file>

<file path=ppt/theme/themeOverride7.xml><?xml version="1.0" encoding="utf-8"?>
<a:themeOverride xmlns:a="http://schemas.openxmlformats.org/drawingml/2006/main">
  <a:clrScheme name="自定义 7">
    <a:dk1>
      <a:srgbClr val="000000"/>
    </a:dk1>
    <a:lt1>
      <a:srgbClr val="FFFFFF"/>
    </a:lt1>
    <a:dk2>
      <a:srgbClr val="F2E1D8"/>
    </a:dk2>
    <a:lt2>
      <a:srgbClr val="F8F0EB"/>
    </a:lt2>
    <a:accent1>
      <a:srgbClr val="694A49"/>
    </a:accent1>
    <a:accent2>
      <a:srgbClr val="674B50"/>
    </a:accent2>
    <a:accent3>
      <a:srgbClr val="654B58"/>
    </a:accent3>
    <a:accent4>
      <a:srgbClr val="604A5D"/>
    </a:accent4>
    <a:accent5>
      <a:srgbClr val="5E4B65"/>
    </a:accent5>
    <a:accent6>
      <a:srgbClr val="5A4A6A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3027</Words>
  <Application>WPS 表格</Application>
  <PresentationFormat>自定义</PresentationFormat>
  <Paragraphs>315</Paragraphs>
  <Slides>31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40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31</vt:i4>
      </vt:variant>
    </vt:vector>
  </HeadingPairs>
  <TitlesOfParts>
    <vt:vector size="72" baseType="lpstr">
      <vt:lpstr>Arial</vt:lpstr>
      <vt:lpstr>方正书宋_GBK</vt:lpstr>
      <vt:lpstr>Wingdings</vt:lpstr>
      <vt:lpstr>微软雅黑</vt:lpstr>
      <vt:lpstr>汉仪旗黑</vt:lpstr>
      <vt:lpstr>汉仪旗黑-85S</vt:lpstr>
      <vt:lpstr>苹方-简</vt:lpstr>
      <vt:lpstr>华文新魏</vt:lpstr>
      <vt:lpstr>宋体-简</vt:lpstr>
      <vt:lpstr>华文行楷</vt:lpstr>
      <vt:lpstr>行楷-简</vt:lpstr>
      <vt:lpstr>Times New Roman</vt:lpstr>
      <vt:lpstr>隶书</vt:lpstr>
      <vt:lpstr>报隶-简</vt:lpstr>
      <vt:lpstr>宋体</vt:lpstr>
      <vt:lpstr>黑体</vt:lpstr>
      <vt:lpstr>华文中宋</vt:lpstr>
      <vt:lpstr>汉仪中黑KW</vt:lpstr>
      <vt:lpstr>华文隶书</vt:lpstr>
      <vt:lpstr>华文细黑</vt:lpstr>
      <vt:lpstr>楷体</vt:lpstr>
      <vt:lpstr>仿宋</vt:lpstr>
      <vt:lpstr>方正仿宋_GBK</vt:lpstr>
      <vt:lpstr>BatangChe</vt:lpstr>
      <vt:lpstr>汉仪书宋二KW</vt:lpstr>
      <vt:lpstr>方正舒体</vt:lpstr>
      <vt:lpstr>华文宋体</vt:lpstr>
      <vt:lpstr>方正清刻本悦宋简体</vt:lpstr>
      <vt:lpstr>冬青黑体简体中文</vt:lpstr>
      <vt:lpstr>方正姚体</vt:lpstr>
      <vt:lpstr>华文楷体</vt:lpstr>
      <vt:lpstr>Segoe UI Black</vt:lpstr>
      <vt:lpstr>汉仪楷体KW</vt:lpstr>
      <vt:lpstr>Calibri</vt:lpstr>
      <vt:lpstr>宋体</vt:lpstr>
      <vt:lpstr>Arial Unicode MS</vt:lpstr>
      <vt:lpstr>Helvetica Neue</vt:lpstr>
      <vt:lpstr>黑体-简</vt:lpstr>
      <vt:lpstr>Apple SD Gothic Neo</vt:lpstr>
      <vt:lpstr>微软雅黑</vt:lpstr>
      <vt:lpstr>1_Office 主题​​</vt:lpstr>
      <vt:lpstr>PowerPoint 演示文稿</vt:lpstr>
      <vt:lpstr>PowerPoint 演示文稿</vt:lpstr>
      <vt:lpstr>  日本明治维新</vt:lpstr>
      <vt:lpstr>少年涩泽荣一——             倍受歧视的子弟</vt:lpstr>
      <vt:lpstr>PowerPoint 演示文稿</vt:lpstr>
      <vt:lpstr>PowerPoint 演示文稿</vt:lpstr>
      <vt:lpstr>PowerPoint 演示文稿</vt:lpstr>
      <vt:lpstr>青年涩泽荣一——             倒幕攘夷的干将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壮年涩泽荣一——              以夷为师的良才</vt:lpstr>
      <vt:lpstr>PowerPoint 演示文稿</vt:lpstr>
      <vt:lpstr>PowerPoint 演示文稿</vt:lpstr>
      <vt:lpstr>PowerPoint 演示文稿</vt:lpstr>
      <vt:lpstr>PowerPoint 演示文稿</vt:lpstr>
      <vt:lpstr>单击此处添加标题</vt:lpstr>
      <vt:lpstr>老年涩泽荣一——            见证扩张的仁者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tracy</cp:lastModifiedBy>
  <cp:revision>82</cp:revision>
  <dcterms:created xsi:type="dcterms:W3CDTF">2021-09-13T23:46:20Z</dcterms:created>
  <dcterms:modified xsi:type="dcterms:W3CDTF">2021-09-13T23:46:20Z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2052-3.8.1.6116</vt:lpwstr>
  </property>
  <property fmtid="{D5CDD505-2E9C-101B-9397-08002B2CF9AE}" pid="3" name="ICV">
    <vt:lpwstr>A674AC235333416BACB24158FBB38DAC</vt:lpwstr>
  </property>
</Properties>
</file>