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72" r:id="rId3"/>
    <p:sldId id="256" r:id="rId4"/>
    <p:sldId id="260" r:id="rId5"/>
    <p:sldId id="274" r:id="rId6"/>
    <p:sldId id="286" r:id="rId7"/>
    <p:sldId id="302" r:id="rId8"/>
    <p:sldId id="303" r:id="rId9"/>
    <p:sldId id="271" r:id="rId10"/>
    <p:sldId id="268" r:id="rId11"/>
    <p:sldId id="269" r:id="rId12"/>
    <p:sldId id="275" r:id="rId13"/>
    <p:sldId id="297" r:id="rId14"/>
    <p:sldId id="304" r:id="rId15"/>
    <p:sldId id="305" r:id="rId16"/>
    <p:sldId id="298" r:id="rId17"/>
    <p:sldId id="262" r:id="rId18"/>
    <p:sldId id="261" r:id="rId19"/>
    <p:sldId id="282" r:id="rId20"/>
    <p:sldId id="283" r:id="rId21"/>
    <p:sldId id="279" r:id="rId22"/>
    <p:sldId id="299" r:id="rId23"/>
    <p:sldId id="301" r:id="rId24"/>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p:scale>
          <a:sx n="60" d="100"/>
          <a:sy n="60" d="100"/>
        </p:scale>
        <p:origin x="-316" y="-240"/>
      </p:cViewPr>
      <p:guideLst>
        <p:guide orient="horz" pos="2160"/>
        <p:guide pos="38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4313" y="0"/>
            <a:ext cx="3078162" cy="511175"/>
          </a:xfrm>
          <a:prstGeom prst="rect">
            <a:avLst/>
          </a:prstGeom>
        </p:spPr>
        <p:txBody>
          <a:bodyPr vert="horz" lIns="91440" tIns="45720" rIns="91440" bIns="45720" rtlCol="0"/>
          <a:lstStyle>
            <a:lvl1pPr algn="r">
              <a:defRPr sz="1200"/>
            </a:lvl1pPr>
          </a:lstStyle>
          <a:p>
            <a:fld id="{7DB46EEF-ECAF-4CB7-A57D-0C9B439B5FD5}" type="datetimeFigureOut">
              <a:rPr lang="zh-CN" altLang="en-US" smtClean="0"/>
            </a:fld>
            <a:endParaRPr lang="zh-CN" altLang="en-US"/>
          </a:p>
        </p:txBody>
      </p:sp>
      <p:sp>
        <p:nvSpPr>
          <p:cNvPr id="4" name="页脚占位符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4313" y="9721850"/>
            <a:ext cx="3078162" cy="511175"/>
          </a:xfrm>
          <a:prstGeom prst="rect">
            <a:avLst/>
          </a:prstGeom>
        </p:spPr>
        <p:txBody>
          <a:bodyPr vert="horz" lIns="91440" tIns="45720" rIns="91440" bIns="45720" rtlCol="0" anchor="b"/>
          <a:lstStyle>
            <a:lvl1pPr algn="r">
              <a:defRPr sz="1200"/>
            </a:lvl1pPr>
          </a:lstStyle>
          <a:p>
            <a:fld id="{93F92C1C-6701-4E6B-AAF4-452F2BA8F6B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日期占位符 4"/>
          <p:cNvSpPr>
            <a:spLocks noGrp="1"/>
          </p:cNvSpPr>
          <p:nvPr>
            <p:ph type="dt" sz="half" idx="2"/>
          </p:nvPr>
        </p:nvSpPr>
        <p:spPr bwMode="auto">
          <a:xfrm>
            <a:off x="0" y="6661150"/>
            <a:ext cx="2844800" cy="196850"/>
          </a:xfrm>
          <a:prstGeom prst="rect">
            <a:avLst/>
          </a:prstGeom>
        </p:spPr>
        <p:txBody>
          <a:bodyPr vert="horz" wrap="square" lIns="91440" tIns="45720" rIns="91440" bIns="45720" numCol="1" anchor="t" anchorCtr="0" compatLnSpc="1"/>
          <a:lstStyle>
            <a:lvl1pPr>
              <a:buFont typeface="Arial" panose="020B0604020202020204" pitchFamily="34" charset="0"/>
              <a:buNone/>
              <a:defRPr>
                <a:ea typeface="楷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a:ln>
                <a:noFill/>
              </a:ln>
              <a:solidFill>
                <a:srgbClr val="FFFFFF"/>
              </a:solidFill>
              <a:effectLst/>
              <a:uLnTx/>
              <a:uFillTx/>
              <a:latin typeface="+mn-lt"/>
              <a:ea typeface="楷体" panose="02010609060101010101" pitchFamily="49" charset="-122"/>
              <a:cs typeface="+mn-cs"/>
            </a:endParaRPr>
          </a:p>
        </p:txBody>
      </p:sp>
      <p:sp>
        <p:nvSpPr>
          <p:cNvPr id="8" name="页脚占位符 5"/>
          <p:cNvSpPr>
            <a:spLocks noGrp="1"/>
          </p:cNvSpPr>
          <p:nvPr>
            <p:ph type="ftr" sz="quarter" idx="3"/>
          </p:nvPr>
        </p:nvSpPr>
        <p:spPr bwMode="auto">
          <a:xfrm>
            <a:off x="4165600" y="6689725"/>
            <a:ext cx="3860800" cy="168275"/>
          </a:xfrm>
          <a:prstGeom prst="rect">
            <a:avLst/>
          </a:prstGeom>
        </p:spPr>
        <p:txBody>
          <a:bodyPr vert="horz" wrap="square" lIns="91440" tIns="45720" rIns="91440" bIns="45720" numCol="1" anchor="t" anchorCtr="0" compatLnSpc="1"/>
          <a:lstStyle>
            <a:lvl1pPr>
              <a:buFont typeface="Arial" panose="020B0604020202020204" pitchFamily="34" charset="0"/>
              <a:buNone/>
              <a:defRPr>
                <a:ea typeface="楷体" panose="02010609060101010101" pitchFamily="49"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a:ln>
                <a:noFill/>
              </a:ln>
              <a:solidFill>
                <a:srgbClr val="FFFFFF"/>
              </a:solidFill>
              <a:effectLst/>
              <a:uLnTx/>
              <a:uFillTx/>
              <a:latin typeface="+mn-lt"/>
              <a:ea typeface="楷体" panose="02010609060101010101" pitchFamily="49" charset="-122"/>
              <a:cs typeface="+mn-cs"/>
            </a:endParaRPr>
          </a:p>
        </p:txBody>
      </p:sp>
      <p:sp>
        <p:nvSpPr>
          <p:cNvPr id="9" name="灯片编号占位符 6"/>
          <p:cNvSpPr>
            <a:spLocks noGrp="1"/>
          </p:cNvSpPr>
          <p:nvPr>
            <p:ph type="sldNum" sz="quarter" idx="4"/>
          </p:nvPr>
        </p:nvSpPr>
        <p:spPr bwMode="auto">
          <a:xfrm>
            <a:off x="9347200" y="6689725"/>
            <a:ext cx="2844800" cy="136525"/>
          </a:xfrm>
          <a:prstGeom prst="rect">
            <a:avLst/>
          </a:prstGeom>
        </p:spPr>
        <p:txBody>
          <a:bodyPr vert="horz" wrap="square" lIns="91440" tIns="45720" rIns="91440" bIns="45720" numCol="1" anchor="t" anchorCtr="0" compatLnSpc="1"/>
          <a:lstStyle/>
          <a:p>
            <a:pPr algn="r" eaLnBrk="1" hangingPunct="1">
              <a:buChar char="•"/>
            </a:pPr>
            <a:fld id="{9A0DB2DC-4C9A-4742-B13C-FB6460FD3503}" type="slidenum">
              <a:rPr lang="zh-CN" altLang="en-US" dirty="0">
                <a:latin typeface="Tahoma" panose="020B0604030504040204" pitchFamily="34" charset="0"/>
              </a:rPr>
            </a:fld>
            <a:endParaRPr lang="zh-CN" altLang="en-US" dirty="0">
              <a:latin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showMasterSp="0">
  <p:cSld name="空白">
    <p:spTree>
      <p:nvGrpSpPr>
        <p:cNvPr id="1" name=""/>
        <p:cNvGrpSpPr/>
        <p:nvPr/>
      </p:nvGrpSpPr>
      <p:grpSpPr>
        <a:xfrm>
          <a:off x="0" y="0"/>
          <a:ext cx="0" cy="0"/>
          <a:chOff x="0" y="0"/>
          <a:chExt cx="0" cy="0"/>
        </a:xfrm>
      </p:grpSpPr>
      <p:sp>
        <p:nvSpPr>
          <p:cNvPr id="2" name="日期占位符 1027"/>
          <p:cNvSpPr>
            <a:spLocks noGrp="1"/>
          </p:cNvSpPr>
          <p:nvPr>
            <p:ph type="dt" sz="half" idx="10"/>
          </p:nvPr>
        </p:nvSpPr>
        <p:spPr/>
        <p:txBody>
          <a:bodyPr/>
          <a:lstStyle>
            <a:lvl1pPr>
              <a:defRPr/>
            </a:lvl1pPr>
          </a:lstStyle>
          <a:p>
            <a:endParaRPr lang="zh-CN" altLang="en-US"/>
          </a:p>
        </p:txBody>
      </p:sp>
      <p:sp>
        <p:nvSpPr>
          <p:cNvPr id="3" name="页脚占位符 1028"/>
          <p:cNvSpPr>
            <a:spLocks noGrp="1"/>
          </p:cNvSpPr>
          <p:nvPr>
            <p:ph type="ftr" sz="quarter" idx="11"/>
          </p:nvPr>
        </p:nvSpPr>
        <p:spPr/>
        <p:txBody>
          <a:bodyPr/>
          <a:lstStyle>
            <a:lvl1pPr>
              <a:defRPr/>
            </a:lvl1pPr>
          </a:lstStyle>
          <a:p>
            <a:endParaRPr lang="zh-CN" altLang="en-US"/>
          </a:p>
        </p:txBody>
      </p:sp>
      <p:sp>
        <p:nvSpPr>
          <p:cNvPr id="4" name="灯片编号占位符 1029"/>
          <p:cNvSpPr>
            <a:spLocks noGrp="1"/>
          </p:cNvSpPr>
          <p:nvPr>
            <p:ph type="sldNum" sz="quarter" idx="12"/>
          </p:nvPr>
        </p:nvSpPr>
        <p:spPr/>
        <p:txBody>
          <a:bodyPr/>
          <a:lstStyle>
            <a:lvl1pPr>
              <a:defRPr/>
            </a:lvl1pPr>
          </a:lstStyle>
          <a:p>
            <a:fld id="{EE285EAE-8E33-4A36-AC3D-C180B6F6CC7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pn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74800" y="4796790"/>
            <a:ext cx="10117455" cy="1568450"/>
          </a:xfrm>
          <a:prstGeom prst="rect">
            <a:avLst/>
          </a:prstGeom>
        </p:spPr>
        <p:txBody>
          <a:bodyPr wrap="square">
            <a:spAutoFit/>
          </a:bodyPr>
          <a:lstStyle/>
          <a:p>
            <a:r>
              <a:rPr lang="en-US" altLang="zh-CN" sz="3200" dirty="0" smtClean="0">
                <a:latin typeface="黑体" panose="02010609060101010101" charset="-122"/>
                <a:ea typeface="黑体" panose="02010609060101010101" charset="-122"/>
              </a:rPr>
              <a:t>    </a:t>
            </a:r>
            <a:r>
              <a:rPr lang="en-US" altLang="zh-CN" sz="3200" b="1" dirty="0" smtClean="0">
                <a:latin typeface="黑体" panose="02010609060101010101" charset="-122"/>
                <a:ea typeface="黑体" panose="02010609060101010101" charset="-122"/>
              </a:rPr>
              <a:t>2020</a:t>
            </a:r>
            <a:r>
              <a:rPr lang="zh-CN" altLang="en-US" sz="3200" b="1" dirty="0" smtClean="0">
                <a:latin typeface="黑体" panose="02010609060101010101" charset="-122"/>
                <a:ea typeface="黑体" panose="02010609060101010101" charset="-122"/>
              </a:rPr>
              <a:t>年</a:t>
            </a:r>
            <a:r>
              <a:rPr lang="en-US" altLang="zh-CN" sz="3200" b="1" dirty="0" smtClean="0">
                <a:latin typeface="黑体" panose="02010609060101010101" charset="-122"/>
                <a:ea typeface="黑体" panose="02010609060101010101" charset="-122"/>
              </a:rPr>
              <a:t>6</a:t>
            </a:r>
            <a:r>
              <a:rPr lang="zh-CN" altLang="en-US" sz="3200" b="1" dirty="0" smtClean="0">
                <a:latin typeface="黑体" panose="02010609060101010101" charset="-122"/>
                <a:ea typeface="黑体" panose="02010609060101010101" charset="-122"/>
              </a:rPr>
              <a:t>月</a:t>
            </a:r>
            <a:r>
              <a:rPr lang="en-US" altLang="zh-CN" sz="3200" b="1" dirty="0" smtClean="0">
                <a:latin typeface="黑体" panose="02010609060101010101" charset="-122"/>
                <a:ea typeface="黑体" panose="02010609060101010101" charset="-122"/>
              </a:rPr>
              <a:t>15</a:t>
            </a:r>
            <a:r>
              <a:rPr lang="zh-CN" altLang="en-US" sz="3200" b="1" dirty="0" smtClean="0">
                <a:latin typeface="黑体" panose="02010609060101010101" charset="-122"/>
                <a:ea typeface="黑体" panose="02010609060101010101" charset="-122"/>
              </a:rPr>
              <a:t>日晚，在中印边境加勒万河谷地区，印军</a:t>
            </a:r>
            <a:r>
              <a:rPr lang="zh-CN" altLang="en-US" sz="3200" b="1" dirty="0" smtClean="0">
                <a:solidFill>
                  <a:srgbClr val="FF0000"/>
                </a:solidFill>
                <a:latin typeface="黑体" panose="02010609060101010101" charset="-122"/>
                <a:ea typeface="黑体" panose="02010609060101010101" charset="-122"/>
              </a:rPr>
              <a:t>跨越实控线</a:t>
            </a:r>
            <a:r>
              <a:rPr lang="zh-CN" altLang="en-US" sz="3200" b="1" dirty="0" smtClean="0">
                <a:latin typeface="黑体" panose="02010609060101010101" charset="-122"/>
                <a:ea typeface="黑体" panose="02010609060101010101" charset="-122"/>
              </a:rPr>
              <a:t>非法活动，</a:t>
            </a:r>
            <a:r>
              <a:rPr lang="zh-CN" altLang="en-US" sz="3200" b="1" dirty="0" smtClean="0">
                <a:solidFill>
                  <a:srgbClr val="FF0000"/>
                </a:solidFill>
                <a:latin typeface="黑体" panose="02010609060101010101" charset="-122"/>
                <a:ea typeface="黑体" panose="02010609060101010101" charset="-122"/>
              </a:rPr>
              <a:t>埋伏重兵</a:t>
            </a:r>
            <a:r>
              <a:rPr lang="zh-CN" altLang="en-US" sz="3200" b="1" dirty="0" smtClean="0">
                <a:latin typeface="黑体" panose="02010609060101010101" charset="-122"/>
                <a:ea typeface="黑体" panose="02010609060101010101" charset="-122"/>
              </a:rPr>
              <a:t>，</a:t>
            </a:r>
            <a:r>
              <a:rPr lang="zh-CN" altLang="en-US" sz="3200" b="1" dirty="0" smtClean="0">
                <a:solidFill>
                  <a:srgbClr val="FF0000"/>
                </a:solidFill>
                <a:latin typeface="黑体" panose="02010609060101010101" charset="-122"/>
                <a:ea typeface="黑体" panose="02010609060101010101" charset="-122"/>
              </a:rPr>
              <a:t>蓄意发动挑衅攻击</a:t>
            </a:r>
            <a:r>
              <a:rPr lang="zh-CN" altLang="en-US" sz="3200" b="1" dirty="0" smtClean="0">
                <a:latin typeface="黑体" panose="02010609060101010101" charset="-122"/>
                <a:ea typeface="黑体" panose="02010609060101010101" charset="-122"/>
              </a:rPr>
              <a:t>，造成中方</a:t>
            </a:r>
            <a:r>
              <a:rPr lang="en-US" altLang="zh-CN" sz="3200" b="1" dirty="0" smtClean="0">
                <a:latin typeface="黑体" panose="02010609060101010101" charset="-122"/>
                <a:ea typeface="黑体" panose="02010609060101010101" charset="-122"/>
              </a:rPr>
              <a:t>1</a:t>
            </a:r>
            <a:r>
              <a:rPr lang="zh-CN" altLang="en-US" sz="3200" b="1" dirty="0" smtClean="0">
                <a:latin typeface="黑体" panose="02010609060101010101" charset="-122"/>
                <a:ea typeface="黑体" panose="02010609060101010101" charset="-122"/>
              </a:rPr>
              <a:t>人重伤，</a:t>
            </a:r>
            <a:r>
              <a:rPr lang="en-US" altLang="zh-CN" sz="3200" b="1" dirty="0" smtClean="0">
                <a:latin typeface="黑体" panose="02010609060101010101" charset="-122"/>
                <a:ea typeface="黑体" panose="02010609060101010101" charset="-122"/>
              </a:rPr>
              <a:t>4</a:t>
            </a:r>
            <a:r>
              <a:rPr lang="zh-CN" altLang="en-US" sz="3200" b="1" dirty="0" smtClean="0">
                <a:latin typeface="黑体" panose="02010609060101010101" charset="-122"/>
                <a:ea typeface="黑体" panose="02010609060101010101" charset="-122"/>
              </a:rPr>
              <a:t>人牺牲；印方</a:t>
            </a:r>
            <a:r>
              <a:rPr lang="en-US" altLang="zh-CN" sz="3200" b="1" dirty="0" smtClean="0">
                <a:latin typeface="黑体" panose="02010609060101010101" charset="-122"/>
                <a:ea typeface="黑体" panose="02010609060101010101" charset="-122"/>
              </a:rPr>
              <a:t>20</a:t>
            </a:r>
            <a:r>
              <a:rPr lang="zh-CN" altLang="en-US" sz="3200" b="1" dirty="0" smtClean="0">
                <a:latin typeface="黑体" panose="02010609060101010101" charset="-122"/>
                <a:ea typeface="黑体" panose="02010609060101010101" charset="-122"/>
              </a:rPr>
              <a:t>人死亡。</a:t>
            </a:r>
            <a:endParaRPr lang="zh-CN" altLang="en-US" sz="3200" b="1" dirty="0">
              <a:latin typeface="黑体" panose="02010609060101010101" charset="-122"/>
              <a:ea typeface="黑体" panose="02010609060101010101" charset="-122"/>
            </a:endParaRPr>
          </a:p>
        </p:txBody>
      </p:sp>
      <p:pic>
        <p:nvPicPr>
          <p:cNvPr id="2" name="qb作品加勒万河谷">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292350" y="0"/>
            <a:ext cx="7607935" cy="4606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gss0.baidu.com/70cFfyinKgQFm2e88IuM_a/baike/pic/item/b58f8c5494eef01f6d0d1dc8eefe9925bc317da5.jpg"/>
          <p:cNvPicPr>
            <a:picLocks noChangeAspect="1" noChangeArrowheads="1"/>
          </p:cNvPicPr>
          <p:nvPr/>
        </p:nvPicPr>
        <p:blipFill>
          <a:blip r:embed="rId1" cstate="print"/>
          <a:srcRect/>
          <a:stretch>
            <a:fillRect/>
          </a:stretch>
        </p:blipFill>
        <p:spPr bwMode="auto">
          <a:xfrm>
            <a:off x="3700130" y="1169581"/>
            <a:ext cx="7368363" cy="5664214"/>
          </a:xfrm>
          <a:prstGeom prst="rect">
            <a:avLst/>
          </a:prstGeom>
          <a:noFill/>
        </p:spPr>
      </p:pic>
      <p:sp>
        <p:nvSpPr>
          <p:cNvPr id="5" name="内容占位符 2"/>
          <p:cNvSpPr txBox="1"/>
          <p:nvPr/>
        </p:nvSpPr>
        <p:spPr>
          <a:xfrm>
            <a:off x="329609" y="1075114"/>
            <a:ext cx="3211033" cy="5644662"/>
          </a:xfrm>
          <a:prstGeom prst="rect">
            <a:avLst/>
          </a:prstGeom>
        </p:spPr>
        <p:txBody>
          <a:bodyPr vert="horz" lIns="91440" tIns="45720" rIns="91440" bIns="45720" rtlCol="0">
            <a:normAutofit fontScale="77500" lnSpcReduction="20000"/>
          </a:bodyPr>
          <a:lstStyle/>
          <a:p>
            <a:pPr marL="228600" lvl="0" indent="-228600">
              <a:lnSpc>
                <a:spcPct val="120000"/>
              </a:lnSpc>
              <a:spcBef>
                <a:spcPts val="1000"/>
              </a:spcBef>
              <a:buSzPct val="75000"/>
            </a:pPr>
            <a:r>
              <a:rPr lang="zh-CN" altLang="en-US" sz="3700" b="1" dirty="0" smtClean="0">
                <a:solidFill>
                  <a:srgbClr val="0070C0"/>
                </a:solidFill>
                <a:latin typeface="黑体" panose="02010609060101010101" charset="-122"/>
                <a:ea typeface="黑体" panose="02010609060101010101" charset="-122"/>
              </a:rPr>
              <a:t>◆复习二战，</a:t>
            </a:r>
            <a:r>
              <a:rPr lang="zh-CN" altLang="en-US" sz="3700" b="1" dirty="0" smtClean="0">
                <a:solidFill>
                  <a:srgbClr val="0070C0"/>
                </a:solidFill>
                <a:latin typeface="黑体" panose="02010609060101010101" charset="-122"/>
                <a:ea typeface="黑体" panose="02010609060101010101" charset="-122"/>
              </a:rPr>
              <a:t>结合</a:t>
            </a:r>
            <a:r>
              <a:rPr lang="zh-CN" altLang="en-US" sz="3700" b="1" dirty="0" smtClean="0">
                <a:solidFill>
                  <a:srgbClr val="FF0000"/>
                </a:solidFill>
                <a:latin typeface="黑体" panose="02010609060101010101" charset="-122"/>
                <a:ea typeface="黑体" panose="02010609060101010101" charset="-122"/>
              </a:rPr>
              <a:t>时间</a:t>
            </a:r>
            <a:r>
              <a:rPr lang="zh-CN" altLang="en-US" sz="3700" b="1" dirty="0" smtClean="0">
                <a:solidFill>
                  <a:srgbClr val="0070C0"/>
                </a:solidFill>
                <a:latin typeface="黑体" panose="02010609060101010101" charset="-122"/>
                <a:ea typeface="黑体" panose="02010609060101010101" charset="-122"/>
              </a:rPr>
              <a:t>，</a:t>
            </a:r>
            <a:r>
              <a:rPr lang="zh-CN" altLang="en-US" sz="3700" b="1" dirty="0" smtClean="0">
                <a:solidFill>
                  <a:srgbClr val="0070C0"/>
                </a:solidFill>
                <a:latin typeface="黑体" panose="02010609060101010101" charset="-122"/>
                <a:ea typeface="黑体" panose="02010609060101010101" charset="-122"/>
              </a:rPr>
              <a:t>说一说二战中</a:t>
            </a:r>
            <a:r>
              <a:rPr lang="zh-CN" altLang="en-US" sz="3700" b="1" dirty="0" smtClean="0">
                <a:solidFill>
                  <a:srgbClr val="FF0000"/>
                </a:solidFill>
                <a:latin typeface="黑体" panose="02010609060101010101" charset="-122"/>
                <a:ea typeface="黑体" panose="02010609060101010101" charset="-122"/>
              </a:rPr>
              <a:t>大事件</a:t>
            </a:r>
            <a:r>
              <a:rPr lang="zh-CN" altLang="en-US" sz="3700" b="1" dirty="0" smtClean="0">
                <a:solidFill>
                  <a:srgbClr val="0070C0"/>
                </a:solidFill>
                <a:latin typeface="黑体" panose="02010609060101010101" charset="-122"/>
                <a:ea typeface="黑体" panose="02010609060101010101" charset="-122"/>
              </a:rPr>
              <a:t>及</a:t>
            </a:r>
            <a:r>
              <a:rPr lang="zh-CN" altLang="en-US" sz="3700" b="1" dirty="0" smtClean="0">
                <a:solidFill>
                  <a:srgbClr val="FF0000"/>
                </a:solidFill>
                <a:latin typeface="黑体" panose="02010609060101010101" charset="-122"/>
                <a:ea typeface="黑体" panose="02010609060101010101" charset="-122"/>
              </a:rPr>
              <a:t>影响。</a:t>
            </a:r>
            <a:endParaRPr kumimoji="0" lang="en-US" altLang="zh-CN" sz="2800" b="0"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mn-cs"/>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1942.1.1</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1942.7-1943.2</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lang="en-US" altLang="zh-CN" sz="2800" dirty="0" smtClean="0">
                <a:solidFill>
                  <a:schemeClr val="tx1">
                    <a:lumMod val="85000"/>
                    <a:lumOff val="15000"/>
                  </a:schemeClr>
                </a:solidFill>
                <a:latin typeface="微软雅黑" panose="020B0503020204020204" charset="-122"/>
                <a:ea typeface="微软雅黑" panose="020B0503020204020204" charset="-122"/>
              </a:rPr>
              <a:t>1943.7</a:t>
            </a:r>
            <a:endParaRPr lang="en-US" altLang="zh-CN" sz="2800" dirty="0" smtClean="0">
              <a:solidFill>
                <a:schemeClr val="tx1">
                  <a:lumMod val="85000"/>
                  <a:lumOff val="15000"/>
                </a:schemeClr>
              </a:solidFill>
              <a:latin typeface="微软雅黑" panose="020B0503020204020204" charset="-122"/>
              <a:ea typeface="微软雅黑" panose="020B0503020204020204" charset="-122"/>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1944.6</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lang="en-US" altLang="zh-CN" sz="2800" dirty="0" smtClean="0">
                <a:solidFill>
                  <a:schemeClr val="tx1">
                    <a:lumMod val="85000"/>
                    <a:lumOff val="15000"/>
                  </a:schemeClr>
                </a:solidFill>
                <a:latin typeface="微软雅黑" panose="020B0503020204020204" charset="-122"/>
                <a:ea typeface="微软雅黑" panose="020B0503020204020204" charset="-122"/>
              </a:rPr>
              <a:t>1945.2</a:t>
            </a:r>
            <a:endParaRPr lang="en-US" altLang="zh-CN" sz="2800" dirty="0" smtClean="0">
              <a:solidFill>
                <a:schemeClr val="tx1">
                  <a:lumMod val="85000"/>
                  <a:lumOff val="15000"/>
                </a:schemeClr>
              </a:solidFill>
              <a:latin typeface="微软雅黑" panose="020B0503020204020204" charset="-122"/>
              <a:ea typeface="微软雅黑" panose="020B0503020204020204" charset="-122"/>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1945.5.8</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lang="en-US" altLang="zh-CN" sz="2800" dirty="0" smtClean="0">
                <a:solidFill>
                  <a:schemeClr val="tx1">
                    <a:lumMod val="85000"/>
                    <a:lumOff val="15000"/>
                  </a:schemeClr>
                </a:solidFill>
                <a:latin typeface="微软雅黑" panose="020B0503020204020204" charset="-122"/>
                <a:ea typeface="微软雅黑" panose="020B0503020204020204" charset="-122"/>
              </a:rPr>
              <a:t>1945.8.15</a:t>
            </a:r>
            <a:endParaRPr lang="en-US" altLang="zh-CN" sz="2800" dirty="0" smtClean="0">
              <a:solidFill>
                <a:schemeClr val="tx1">
                  <a:lumMod val="85000"/>
                  <a:lumOff val="15000"/>
                </a:schemeClr>
              </a:solidFill>
              <a:latin typeface="微软雅黑" panose="020B0503020204020204" charset="-122"/>
              <a:ea typeface="微软雅黑" panose="020B0503020204020204" charset="-122"/>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1945.9.2</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pic>
        <p:nvPicPr>
          <p:cNvPr id="6" name="Picture 3"/>
          <p:cNvPicPr>
            <a:picLocks noChangeAspect="1" noChangeArrowheads="1"/>
          </p:cNvPicPr>
          <p:nvPr/>
        </p:nvPicPr>
        <p:blipFill>
          <a:blip r:embed="rId2"/>
          <a:srcRect/>
          <a:stretch>
            <a:fillRect/>
          </a:stretch>
        </p:blipFill>
        <p:spPr bwMode="auto">
          <a:xfrm>
            <a:off x="3638506" y="1708937"/>
            <a:ext cx="7492409" cy="5149287"/>
          </a:xfrm>
          <a:prstGeom prst="rect">
            <a:avLst/>
          </a:prstGeom>
          <a:noFill/>
          <a:ln w="9525">
            <a:noFill/>
            <a:miter lim="800000"/>
            <a:headEnd/>
            <a:tailEnd/>
          </a:ln>
          <a:effectLst/>
        </p:spPr>
      </p:pic>
      <p:sp>
        <p:nvSpPr>
          <p:cNvPr id="8" name="矩形 7"/>
          <p:cNvSpPr/>
          <p:nvPr/>
        </p:nvSpPr>
        <p:spPr>
          <a:xfrm>
            <a:off x="329332" y="393095"/>
            <a:ext cx="6111875" cy="681990"/>
          </a:xfrm>
          <a:prstGeom prst="rect">
            <a:avLst/>
          </a:prstGeom>
        </p:spPr>
        <p:txBody>
          <a:bodyPr wrap="none">
            <a:spAutoFit/>
            <a:scene3d>
              <a:camera prst="orthographicFront"/>
              <a:lightRig rig="threePt" dir="t"/>
            </a:scene3d>
          </a:bodyPr>
          <a:lstStyle/>
          <a:p>
            <a:pPr marL="228600" lvl="0" indent="-228600">
              <a:lnSpc>
                <a:spcPct val="120000"/>
              </a:lnSpc>
              <a:spcBef>
                <a:spcPts val="1000"/>
              </a:spcBef>
              <a:buSzPct val="75000"/>
            </a:pPr>
            <a:r>
              <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第二次世界大战（</a:t>
            </a:r>
            <a:r>
              <a:rPr lang="en-US" altLang="zh-CN"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1939-1945</a:t>
            </a:r>
            <a:r>
              <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年）</a:t>
            </a:r>
            <a:endPar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5670" y="180754"/>
            <a:ext cx="10515600" cy="800034"/>
          </a:xfrm>
        </p:spPr>
        <p:txBody>
          <a:bodyPr>
            <a:normAutofit/>
          </a:bodyPr>
          <a:lstStyle/>
          <a:p>
            <a:pPr algn="ctr"/>
            <a:r>
              <a:rPr lang="zh-CN" altLang="en-US" sz="3600" b="1" dirty="0" smtClean="0">
                <a:solidFill>
                  <a:srgbClr val="0070C0"/>
                </a:solidFill>
                <a:effectLst/>
                <a:latin typeface="仿宋_GB2312" pitchFamily="49" charset="-122"/>
                <a:ea typeface="仿宋_GB2312" pitchFamily="49" charset="-122"/>
              </a:rPr>
              <a:t>结合材料说明二战是</a:t>
            </a:r>
            <a:r>
              <a:rPr lang="zh-CN" altLang="en-US" b="1" dirty="0" smtClean="0">
                <a:solidFill>
                  <a:srgbClr val="00B050"/>
                </a:solidFill>
                <a:latin typeface="黑体" panose="02010609060101010101" charset="-122"/>
                <a:ea typeface="黑体" panose="02010609060101010101" charset="-122"/>
              </a:rPr>
              <a:t>“正义之战</a:t>
            </a:r>
            <a:r>
              <a:rPr lang="zh-CN" altLang="en-US" dirty="0" smtClean="0">
                <a:solidFill>
                  <a:srgbClr val="00B050"/>
                </a:solidFill>
                <a:latin typeface="黑体" panose="02010609060101010101" charset="-122"/>
                <a:ea typeface="黑体" panose="02010609060101010101" charset="-122"/>
              </a:rPr>
              <a:t> ”</a:t>
            </a:r>
            <a:endParaRPr lang="zh-CN" altLang="en-US" dirty="0">
              <a:solidFill>
                <a:srgbClr val="00B050"/>
              </a:solidFill>
              <a:latin typeface="黑体" panose="02010609060101010101" charset="-122"/>
              <a:ea typeface="黑体" panose="02010609060101010101" charset="-122"/>
            </a:endParaRPr>
          </a:p>
        </p:txBody>
      </p:sp>
      <p:sp>
        <p:nvSpPr>
          <p:cNvPr id="6" name="内容占位符 5"/>
          <p:cNvSpPr>
            <a:spLocks noGrp="1"/>
          </p:cNvSpPr>
          <p:nvPr>
            <p:ph idx="1"/>
          </p:nvPr>
        </p:nvSpPr>
        <p:spPr>
          <a:xfrm>
            <a:off x="763771" y="1064481"/>
            <a:ext cx="10730023" cy="5570235"/>
          </a:xfrm>
        </p:spPr>
        <p:txBody>
          <a:bodyPr>
            <a:normAutofit fontScale="92500"/>
          </a:bodyPr>
          <a:lstStyle/>
          <a:p>
            <a:pPr latinLnBrk="1"/>
            <a:r>
              <a:rPr lang="zh-CN" altLang="en-US" b="1" dirty="0" smtClean="0">
                <a:solidFill>
                  <a:srgbClr val="0070C0"/>
                </a:solidFill>
                <a:latin typeface="仿宋_GB2312" pitchFamily="49" charset="-122"/>
                <a:ea typeface="仿宋_GB2312" pitchFamily="49" charset="-122"/>
              </a:rPr>
              <a:t>材料</a:t>
            </a:r>
            <a:r>
              <a:rPr lang="en-US" altLang="zh-CN" b="1" dirty="0" smtClean="0">
                <a:solidFill>
                  <a:srgbClr val="0070C0"/>
                </a:solidFill>
                <a:latin typeface="仿宋_GB2312" pitchFamily="49" charset="-122"/>
                <a:ea typeface="仿宋_GB2312" pitchFamily="49" charset="-122"/>
              </a:rPr>
              <a:t>1</a:t>
            </a:r>
            <a:r>
              <a:rPr lang="zh-CN" altLang="en-US" b="1" dirty="0" smtClean="0">
                <a:solidFill>
                  <a:srgbClr val="0070C0"/>
                </a:solidFill>
                <a:latin typeface="仿宋_GB2312" pitchFamily="49" charset="-122"/>
                <a:ea typeface="仿宋_GB2312" pitchFamily="49" charset="-122"/>
              </a:rPr>
              <a:t>：</a:t>
            </a:r>
            <a:r>
              <a:rPr lang="en-US" altLang="zh-CN" dirty="0" smtClean="0"/>
              <a:t>(</a:t>
            </a:r>
            <a:r>
              <a:rPr lang="zh-CN" altLang="en-US" dirty="0" smtClean="0"/>
              <a:t>一</a:t>
            </a:r>
            <a:r>
              <a:rPr lang="en-US" altLang="zh-CN" dirty="0" smtClean="0"/>
              <a:t>)</a:t>
            </a:r>
            <a:r>
              <a:rPr lang="zh-CN" altLang="en-US" dirty="0" smtClean="0"/>
              <a:t>每一政府各自保证对与各该政府作战的三国同盟成员国及其附从者使用其全部资源，不论军事的或经济的。</a:t>
            </a:r>
            <a:endParaRPr lang="zh-CN" altLang="en-US" dirty="0" smtClean="0"/>
          </a:p>
          <a:p>
            <a:pPr latinLnBrk="1"/>
            <a:r>
              <a:rPr lang="en-US" altLang="zh-CN" dirty="0" smtClean="0"/>
              <a:t>(</a:t>
            </a:r>
            <a:r>
              <a:rPr lang="zh-CN" altLang="en-US" dirty="0" smtClean="0"/>
              <a:t>二</a:t>
            </a:r>
            <a:r>
              <a:rPr lang="en-US" altLang="zh-CN" dirty="0" smtClean="0"/>
              <a:t>)</a:t>
            </a:r>
            <a:r>
              <a:rPr lang="zh-CN" altLang="en-US" dirty="0" smtClean="0"/>
              <a:t>每一政府各自保证与本宣言签字国政府合作，并不与敌人缔结单独停战协定或和约。</a:t>
            </a:r>
            <a:r>
              <a:rPr lang="en-US" altLang="zh-CN" dirty="0" smtClean="0">
                <a:solidFill>
                  <a:srgbClr val="FF0000"/>
                </a:solidFill>
              </a:rPr>
              <a:t>——《</a:t>
            </a:r>
            <a:r>
              <a:rPr lang="zh-CN" altLang="en-US" dirty="0" smtClean="0">
                <a:solidFill>
                  <a:srgbClr val="FF0000"/>
                </a:solidFill>
              </a:rPr>
              <a:t>联合国家宣言</a:t>
            </a:r>
            <a:r>
              <a:rPr lang="en-US" altLang="zh-CN" dirty="0" smtClean="0">
                <a:solidFill>
                  <a:srgbClr val="FF0000"/>
                </a:solidFill>
              </a:rPr>
              <a:t>》</a:t>
            </a:r>
            <a:endParaRPr lang="en-US" altLang="zh-CN" dirty="0" smtClean="0">
              <a:solidFill>
                <a:srgbClr val="FF0000"/>
              </a:solidFill>
            </a:endParaRPr>
          </a:p>
          <a:p>
            <a:pPr latinLnBrk="1"/>
            <a:r>
              <a:rPr lang="zh-CN" altLang="en-US" b="1" dirty="0" smtClean="0">
                <a:solidFill>
                  <a:srgbClr val="0070C0"/>
                </a:solidFill>
                <a:latin typeface="仿宋_GB2312" pitchFamily="49" charset="-122"/>
                <a:ea typeface="仿宋_GB2312" pitchFamily="49" charset="-122"/>
              </a:rPr>
              <a:t>材料</a:t>
            </a:r>
            <a:r>
              <a:rPr lang="en-US" altLang="zh-CN" b="1" dirty="0" smtClean="0">
                <a:solidFill>
                  <a:srgbClr val="0070C0"/>
                </a:solidFill>
                <a:latin typeface="仿宋_GB2312" pitchFamily="49" charset="-122"/>
                <a:ea typeface="仿宋_GB2312" pitchFamily="49" charset="-122"/>
              </a:rPr>
              <a:t>2</a:t>
            </a:r>
            <a:r>
              <a:rPr lang="zh-CN" altLang="en-US" b="1" dirty="0" smtClean="0">
                <a:solidFill>
                  <a:srgbClr val="0070C0"/>
                </a:solidFill>
                <a:latin typeface="仿宋_GB2312" pitchFamily="49" charset="-122"/>
                <a:ea typeface="仿宋_GB2312" pitchFamily="49" charset="-122"/>
              </a:rPr>
              <a:t>：</a:t>
            </a:r>
            <a:r>
              <a:rPr lang="zh-CN" altLang="en-US" dirty="0" smtClean="0"/>
              <a:t>三国之宗旨，在剥夺日本自从一九一四年第一次世界大战开始后在太平洋上所夺得或占领之一切岛屿；在使日本所窃取于中国之领土，</a:t>
            </a:r>
            <a:r>
              <a:rPr lang="en-US" altLang="zh-CN" dirty="0" smtClean="0"/>
              <a:t>……</a:t>
            </a:r>
            <a:r>
              <a:rPr lang="zh-CN" altLang="en-US" dirty="0" smtClean="0"/>
              <a:t>归还中华民国；其他日本以武力或贪欲所攫取之土地，亦务将日本驱逐出境</a:t>
            </a:r>
            <a:r>
              <a:rPr lang="en-US" altLang="zh-CN" dirty="0" smtClean="0"/>
              <a:t>……</a:t>
            </a:r>
            <a:r>
              <a:rPr lang="zh-CN" altLang="en-US" dirty="0" smtClean="0"/>
              <a:t>使朝鲜自由与独立。</a:t>
            </a:r>
            <a:r>
              <a:rPr lang="en-US" altLang="zh-CN" dirty="0" smtClean="0">
                <a:solidFill>
                  <a:srgbClr val="FF0000"/>
                </a:solidFill>
              </a:rPr>
              <a:t>——《</a:t>
            </a:r>
            <a:r>
              <a:rPr lang="zh-CN" altLang="en-US" dirty="0" smtClean="0">
                <a:solidFill>
                  <a:srgbClr val="FF0000"/>
                </a:solidFill>
              </a:rPr>
              <a:t>开罗宣言</a:t>
            </a:r>
            <a:r>
              <a:rPr lang="en-US" altLang="zh-CN" dirty="0" smtClean="0">
                <a:solidFill>
                  <a:srgbClr val="FF0000"/>
                </a:solidFill>
              </a:rPr>
              <a:t>》</a:t>
            </a:r>
            <a:endParaRPr lang="en-US" altLang="zh-CN" dirty="0" smtClean="0">
              <a:solidFill>
                <a:srgbClr val="FF0000"/>
              </a:solidFill>
            </a:endParaRPr>
          </a:p>
          <a:p>
            <a:pPr latinLnBrk="1"/>
            <a:r>
              <a:rPr lang="zh-CN" altLang="en-US" b="1" dirty="0" smtClean="0">
                <a:solidFill>
                  <a:srgbClr val="0070C0"/>
                </a:solidFill>
                <a:latin typeface="仿宋_GB2312" pitchFamily="49" charset="-122"/>
                <a:ea typeface="仿宋_GB2312" pitchFamily="49" charset="-122"/>
              </a:rPr>
              <a:t>材料</a:t>
            </a:r>
            <a:r>
              <a:rPr lang="en-US" altLang="zh-CN" b="1" dirty="0" smtClean="0">
                <a:solidFill>
                  <a:srgbClr val="0070C0"/>
                </a:solidFill>
                <a:latin typeface="仿宋_GB2312" pitchFamily="49" charset="-122"/>
                <a:ea typeface="仿宋_GB2312" pitchFamily="49" charset="-122"/>
              </a:rPr>
              <a:t>3</a:t>
            </a:r>
            <a:r>
              <a:rPr lang="zh-CN" altLang="en-US" b="1" dirty="0" smtClean="0">
                <a:solidFill>
                  <a:srgbClr val="0070C0"/>
                </a:solidFill>
                <a:latin typeface="仿宋_GB2312" pitchFamily="49" charset="-122"/>
                <a:ea typeface="仿宋_GB2312" pitchFamily="49" charset="-122"/>
              </a:rPr>
              <a:t>：</a:t>
            </a:r>
            <a:r>
              <a:rPr lang="zh-CN" altLang="en-US" dirty="0" smtClean="0"/>
              <a:t>即将予日本以最后之打击，彼等之武力受所有联合国之决心之支持及鼓励，对日作战，不至其停止抵抗不止。</a:t>
            </a:r>
            <a:r>
              <a:rPr lang="en-US" altLang="zh-CN" dirty="0" smtClean="0">
                <a:solidFill>
                  <a:srgbClr val="FF0000"/>
                </a:solidFill>
              </a:rPr>
              <a:t>——《</a:t>
            </a:r>
            <a:r>
              <a:rPr lang="zh-CN" altLang="en-US" dirty="0" smtClean="0">
                <a:solidFill>
                  <a:srgbClr val="FF0000"/>
                </a:solidFill>
              </a:rPr>
              <a:t>波茨坦公告</a:t>
            </a:r>
            <a:r>
              <a:rPr lang="en-US" altLang="zh-CN" dirty="0" smtClean="0">
                <a:solidFill>
                  <a:srgbClr val="FF0000"/>
                </a:solidFill>
              </a:rPr>
              <a:t>》</a:t>
            </a:r>
            <a:endParaRPr lang="zh-CN" altLang="en-US" dirty="0" smtClean="0">
              <a:solidFill>
                <a:srgbClr val="FF0000"/>
              </a:solidFill>
            </a:endParaRPr>
          </a:p>
          <a:p>
            <a:endParaRPr lang="zh-CN" altLang="en-US" dirty="0"/>
          </a:p>
        </p:txBody>
      </p:sp>
      <p:sp>
        <p:nvSpPr>
          <p:cNvPr id="7" name="矩形 6"/>
          <p:cNvSpPr/>
          <p:nvPr/>
        </p:nvSpPr>
        <p:spPr>
          <a:xfrm>
            <a:off x="2092366" y="6150114"/>
            <a:ext cx="7330440" cy="706755"/>
          </a:xfrm>
          <a:prstGeom prst="rect">
            <a:avLst/>
          </a:prstGeom>
        </p:spPr>
        <p:txBody>
          <a:bodyPr wrap="none">
            <a:spAutoFit/>
          </a:bodyPr>
          <a:lstStyle/>
          <a:p>
            <a:r>
              <a:rPr lang="zh-CN" altLang="en-US" sz="4000" b="1" dirty="0" smtClean="0">
                <a:solidFill>
                  <a:srgbClr val="0070C0"/>
                </a:solidFill>
                <a:latin typeface="黑体" panose="02010609060101010101" charset="-122"/>
                <a:ea typeface="黑体" panose="02010609060101010101" charset="-122"/>
                <a:cs typeface="+mj-cs"/>
              </a:rPr>
              <a:t>二战性质：</a:t>
            </a:r>
            <a:r>
              <a:rPr lang="zh-CN" altLang="en-US" sz="4000" b="1" dirty="0" smtClean="0">
                <a:solidFill>
                  <a:srgbClr val="FF0000"/>
                </a:solidFill>
                <a:latin typeface="黑体" panose="02010609060101010101" charset="-122"/>
                <a:ea typeface="黑体" panose="02010609060101010101" charset="-122"/>
                <a:cs typeface="+mj-cs"/>
              </a:rPr>
              <a:t>正义的反法西斯战争</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8D9E3DB1-CEFD-45E1-AC47-F08813223A19}" type="datetime1">
              <a:rPr lang="zh-CN" altLang="en-US" smtClean="0"/>
            </a:fld>
            <a:endParaRPr lang="zh-CN" altLang="en-US" sz="1800" dirty="0">
              <a:solidFill>
                <a:schemeClr val="tx1"/>
              </a:solidFill>
            </a:endParaRPr>
          </a:p>
        </p:txBody>
      </p:sp>
      <p:pic>
        <p:nvPicPr>
          <p:cNvPr id="5"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b="15084"/>
          <a:stretch>
            <a:fillRect/>
          </a:stretch>
        </p:blipFill>
        <p:spPr bwMode="auto">
          <a:xfrm>
            <a:off x="397791" y="3668232"/>
            <a:ext cx="5365056" cy="318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198" y="3636335"/>
            <a:ext cx="5977884" cy="322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a:spLocks noChangeArrowheads="1"/>
          </p:cNvSpPr>
          <p:nvPr/>
        </p:nvSpPr>
        <p:spPr bwMode="auto">
          <a:xfrm>
            <a:off x="318977" y="1167512"/>
            <a:ext cx="5667153" cy="2246769"/>
          </a:xfrm>
          <a:prstGeom prst="rect">
            <a:avLst/>
          </a:prstGeom>
          <a:solidFill>
            <a:schemeClr val="bg1"/>
          </a:solidFill>
          <a:ln w="9525">
            <a:noFill/>
            <a:miter lim="800000"/>
          </a:ln>
        </p:spPr>
        <p:txBody>
          <a:bodyPr wrap="square">
            <a:spAutoFit/>
          </a:bodyPr>
          <a:lstStyle/>
          <a:p>
            <a:r>
              <a:rPr lang="en-US" altLang="zh-CN" sz="2800" b="1" dirty="0">
                <a:solidFill>
                  <a:srgbClr val="FF0000"/>
                </a:solidFill>
              </a:rPr>
              <a:t>1</a:t>
            </a:r>
            <a:r>
              <a:rPr lang="zh-CN" altLang="en-US" sz="2800" b="1" dirty="0">
                <a:solidFill>
                  <a:srgbClr val="FF0000"/>
                </a:solidFill>
              </a:rPr>
              <a:t>、中国抗日战争是世界反法西斯战争的重要组成部分</a:t>
            </a:r>
            <a:r>
              <a:rPr lang="zh-CN" altLang="en-US" sz="2800" b="1" dirty="0" smtClean="0">
                <a:solidFill>
                  <a:srgbClr val="FF0000"/>
                </a:solidFill>
              </a:rPr>
              <a:t>，是</a:t>
            </a:r>
            <a:r>
              <a:rPr lang="zh-CN" altLang="en-US" sz="2800" b="1" dirty="0">
                <a:solidFill>
                  <a:srgbClr val="FF0000"/>
                </a:solidFill>
              </a:rPr>
              <a:t>世界反法西斯战争的东方主战场；</a:t>
            </a:r>
            <a:endParaRPr lang="en-US" altLang="zh-CN" sz="2800" b="1" dirty="0">
              <a:solidFill>
                <a:srgbClr val="FF0000"/>
              </a:solidFill>
            </a:endParaRPr>
          </a:p>
          <a:p>
            <a:r>
              <a:rPr lang="en-US" altLang="zh-CN" sz="2800" b="1" dirty="0">
                <a:solidFill>
                  <a:srgbClr val="FF0000"/>
                </a:solidFill>
              </a:rPr>
              <a:t>2</a:t>
            </a:r>
            <a:r>
              <a:rPr lang="zh-CN" altLang="en-US" sz="2800" b="1" dirty="0">
                <a:solidFill>
                  <a:srgbClr val="FF0000"/>
                </a:solidFill>
              </a:rPr>
              <a:t>、中国为二战的胜利做出了巨大贡献和牺牲。</a:t>
            </a:r>
            <a:endParaRPr lang="zh-CN" altLang="en-US" sz="2800" b="1" dirty="0">
              <a:solidFill>
                <a:srgbClr val="FF0000"/>
              </a:solidFill>
            </a:endParaRPr>
          </a:p>
        </p:txBody>
      </p:sp>
      <p:sp>
        <p:nvSpPr>
          <p:cNvPr id="9" name="矩形 8"/>
          <p:cNvSpPr/>
          <p:nvPr/>
        </p:nvSpPr>
        <p:spPr>
          <a:xfrm>
            <a:off x="704915" y="245400"/>
            <a:ext cx="4221027" cy="923330"/>
          </a:xfrm>
          <a:prstGeom prst="rect">
            <a:avLst/>
          </a:prstGeom>
          <a:noFill/>
        </p:spPr>
        <p:txBody>
          <a:bodyPr wrap="none" lIns="91440" tIns="45720" rIns="91440" bIns="45720">
            <a:spAutoFit/>
          </a:bodyPr>
          <a:lstStyle/>
          <a:p>
            <a:pPr algn="ctr"/>
            <a:r>
              <a:rPr lang="zh-CN" altLang="en-US" sz="5400" b="1" cap="none" spc="0" dirty="0" smtClean="0">
                <a:ln w="1905"/>
                <a:effectLst>
                  <a:innerShdw blurRad="69850" dist="43180" dir="5400000">
                    <a:srgbClr val="000000">
                      <a:alpha val="65000"/>
                    </a:srgbClr>
                  </a:innerShdw>
                </a:effectLst>
              </a:rPr>
              <a:t>二战</a:t>
            </a:r>
            <a:r>
              <a:rPr lang="en-US" altLang="zh-CN"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5400" b="1" cap="none" spc="0" dirty="0" smtClean="0">
                <a:ln w="1905"/>
                <a:solidFill>
                  <a:srgbClr val="FF0000"/>
                </a:solidFill>
                <a:effectLst>
                  <a:innerShdw blurRad="69850" dist="43180" dir="5400000">
                    <a:srgbClr val="000000">
                      <a:alpha val="65000"/>
                    </a:srgbClr>
                  </a:innerShdw>
                </a:effectLst>
              </a:rPr>
              <a:t>中国</a:t>
            </a:r>
            <a:endParaRPr lang="zh-CN" altLang="en-US" sz="5400" b="1" cap="none" spc="0" dirty="0">
              <a:ln w="1905"/>
              <a:solidFill>
                <a:srgbClr val="FF0000"/>
              </a:solidFill>
              <a:effectLst>
                <a:innerShdw blurRad="69850" dist="43180" dir="5400000">
                  <a:srgbClr val="000000">
                    <a:alpha val="65000"/>
                  </a:srgbClr>
                </a:innerShdw>
              </a:effectLst>
            </a:endParaRPr>
          </a:p>
        </p:txBody>
      </p:sp>
      <p:sp>
        <p:nvSpPr>
          <p:cNvPr id="11" name="矩形 10"/>
          <p:cNvSpPr/>
          <p:nvPr/>
        </p:nvSpPr>
        <p:spPr>
          <a:xfrm>
            <a:off x="6096000" y="330185"/>
            <a:ext cx="6096000" cy="3046988"/>
          </a:xfrm>
          <a:prstGeom prst="rect">
            <a:avLst/>
          </a:prstGeom>
        </p:spPr>
        <p:txBody>
          <a:bodyPr>
            <a:spAutoFit/>
          </a:bodyPr>
          <a:lstStyle/>
          <a:p>
            <a:pPr lvl="0" fontAlgn="base">
              <a:spcBef>
                <a:spcPct val="0"/>
              </a:spcBef>
              <a:spcAft>
                <a:spcPct val="0"/>
              </a:spcAft>
            </a:pPr>
            <a:r>
              <a:rPr lang="zh-CN" altLang="en-US" sz="3200" b="1" dirty="0" smtClean="0">
                <a:solidFill>
                  <a:srgbClr val="000000"/>
                </a:solidFill>
                <a:latin typeface="Arial" panose="020B0604020202020204" pitchFamily="34" charset="0"/>
                <a:ea typeface="华文行楷" pitchFamily="2" charset="-122"/>
              </a:rPr>
              <a:t>罗斯福：假如没有中国，假如中国被打垮了，你想有多少个师团的日本兵，可以调到其他方面来作战，他们可以马上打下澳洲，打下印度</a:t>
            </a:r>
            <a:r>
              <a:rPr lang="en-US" altLang="zh-CN" sz="3200" b="1" dirty="0" smtClean="0">
                <a:solidFill>
                  <a:srgbClr val="000000"/>
                </a:solidFill>
                <a:latin typeface="Arial" panose="020B0604020202020204" pitchFamily="34" charset="0"/>
                <a:ea typeface="华文行楷" pitchFamily="2" charset="-122"/>
              </a:rPr>
              <a:t>……</a:t>
            </a:r>
            <a:endParaRPr lang="en-US" altLang="zh-CN" sz="3200" b="1" dirty="0" smtClean="0">
              <a:solidFill>
                <a:srgbClr val="000000"/>
              </a:solidFill>
              <a:latin typeface="Arial" panose="020B0604020202020204" pitchFamily="34" charset="0"/>
              <a:ea typeface="华文行楷" pitchFamily="2" charset="-122"/>
            </a:endParaRPr>
          </a:p>
          <a:p>
            <a:pPr lvl="0" fontAlgn="base">
              <a:spcBef>
                <a:spcPct val="0"/>
              </a:spcBef>
              <a:spcAft>
                <a:spcPct val="0"/>
              </a:spcAft>
            </a:pPr>
            <a:r>
              <a:rPr lang="en-US" altLang="zh-CN" sz="3200" b="1" dirty="0" smtClean="0">
                <a:solidFill>
                  <a:srgbClr val="000000"/>
                </a:solidFill>
                <a:latin typeface="Arial" panose="020B0604020202020204" pitchFamily="34" charset="0"/>
                <a:ea typeface="宋体" panose="02010600030101010101" pitchFamily="2" charset="-122"/>
              </a:rPr>
              <a:t>——2005</a:t>
            </a:r>
            <a:r>
              <a:rPr lang="zh-CN" altLang="en-US" sz="3200" b="1" dirty="0" smtClean="0">
                <a:solidFill>
                  <a:srgbClr val="000000"/>
                </a:solidFill>
                <a:latin typeface="Arial" panose="020B0604020202020204" pitchFamily="34" charset="0"/>
                <a:ea typeface="宋体" panose="02010600030101010101" pitchFamily="2" charset="-122"/>
              </a:rPr>
              <a:t>年</a:t>
            </a:r>
            <a:r>
              <a:rPr lang="en-US" altLang="zh-CN" sz="3200" b="1" dirty="0" smtClean="0">
                <a:solidFill>
                  <a:srgbClr val="000000"/>
                </a:solidFill>
                <a:latin typeface="Arial" panose="020B0604020202020204" pitchFamily="34" charset="0"/>
                <a:ea typeface="宋体" panose="02010600030101010101" pitchFamily="2" charset="-122"/>
              </a:rPr>
              <a:t>8</a:t>
            </a:r>
            <a:r>
              <a:rPr lang="zh-CN" altLang="en-US" sz="3200" b="1" dirty="0" smtClean="0">
                <a:solidFill>
                  <a:srgbClr val="000000"/>
                </a:solidFill>
                <a:latin typeface="Arial" panose="020B0604020202020204" pitchFamily="34" charset="0"/>
                <a:ea typeface="宋体" panose="02010600030101010101" pitchFamily="2" charset="-122"/>
              </a:rPr>
              <a:t>月</a:t>
            </a:r>
            <a:r>
              <a:rPr lang="en-US" altLang="zh-CN" sz="3200" b="1" dirty="0" smtClean="0">
                <a:solidFill>
                  <a:srgbClr val="000000"/>
                </a:solidFill>
                <a:latin typeface="Arial" panose="020B0604020202020204" pitchFamily="34" charset="0"/>
                <a:ea typeface="宋体" panose="02010600030101010101" pitchFamily="2" charset="-122"/>
              </a:rPr>
              <a:t>12</a:t>
            </a:r>
            <a:r>
              <a:rPr lang="zh-CN" altLang="en-US" sz="3200" b="1" dirty="0" smtClean="0">
                <a:solidFill>
                  <a:srgbClr val="000000"/>
                </a:solidFill>
                <a:latin typeface="Arial" panose="020B0604020202020204" pitchFamily="34" charset="0"/>
                <a:ea typeface="宋体" panose="02010600030101010101" pitchFamily="2" charset="-122"/>
              </a:rPr>
              <a:t>日</a:t>
            </a:r>
            <a:r>
              <a:rPr lang="en-US" altLang="zh-CN" sz="3200" b="1" dirty="0" smtClean="0">
                <a:solidFill>
                  <a:srgbClr val="000000"/>
                </a:solidFill>
                <a:latin typeface="Arial" panose="020B0604020202020204" pitchFamily="34" charset="0"/>
                <a:ea typeface="宋体" panose="02010600030101010101" pitchFamily="2" charset="-122"/>
              </a:rPr>
              <a:t>《</a:t>
            </a:r>
            <a:r>
              <a:rPr lang="zh-CN" altLang="en-US" sz="3200" b="1" dirty="0" smtClean="0">
                <a:solidFill>
                  <a:srgbClr val="000000"/>
                </a:solidFill>
                <a:latin typeface="Arial" panose="020B0604020202020204" pitchFamily="34" charset="0"/>
                <a:ea typeface="宋体" panose="02010600030101010101" pitchFamily="2" charset="-122"/>
              </a:rPr>
              <a:t>环球时报</a:t>
            </a:r>
            <a:r>
              <a:rPr lang="en-US" altLang="zh-CN" sz="3200" b="1" dirty="0" smtClean="0">
                <a:solidFill>
                  <a:srgbClr val="000000"/>
                </a:solidFill>
                <a:latin typeface="Arial" panose="020B0604020202020204" pitchFamily="34" charset="0"/>
                <a:ea typeface="宋体" panose="02010600030101010101" pitchFamily="2" charset="-122"/>
              </a:rPr>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1628" y="489097"/>
            <a:ext cx="10792046" cy="5632311"/>
          </a:xfrm>
          <a:prstGeom prst="rect">
            <a:avLst/>
          </a:prstGeom>
          <a:noFill/>
          <a:ln w="9525">
            <a:noFill/>
            <a:miter lim="800000"/>
          </a:ln>
          <a:effectLst/>
        </p:spPr>
        <p:txBody>
          <a:bodyPr vert="horz" wrap="square" lIns="91440" tIns="45720" rIns="91440" bIns="45720" numCol="1" anchor="ctr" anchorCtr="0" compatLnSpc="1">
            <a:spAutoFit/>
          </a:bodyPr>
          <a:lstStyle/>
          <a:p>
            <a:pPr indent="198755" algn="ctr" fontAlgn="base">
              <a:spcBef>
                <a:spcPct val="0"/>
              </a:spcBef>
              <a:spcAft>
                <a:spcPct val="0"/>
              </a:spcAft>
              <a:tabLst>
                <a:tab pos="2794000" algn="l"/>
              </a:tabLst>
            </a:pPr>
            <a:r>
              <a:rPr lang="en-US" altLang="zh-CN" sz="4000" dirty="0" smtClean="0"/>
              <a:t>【</a:t>
            </a:r>
            <a:r>
              <a:rPr lang="zh-CN" altLang="en-US" sz="4000" dirty="0" smtClean="0"/>
              <a:t>典型例题</a:t>
            </a:r>
            <a:r>
              <a:rPr lang="en-US" altLang="zh-CN" sz="4000" dirty="0" smtClean="0"/>
              <a:t>】</a:t>
            </a:r>
            <a:endParaRPr lang="en-US" altLang="zh-CN" sz="4000" b="1" dirty="0" smtClean="0">
              <a:solidFill>
                <a:srgbClr val="0070C0"/>
              </a:solidFill>
              <a:latin typeface="黑体" panose="02010609060101010101" charset="-122"/>
              <a:ea typeface="黑体" panose="02010609060101010101" charset="-122"/>
            </a:endParaRPr>
          </a:p>
          <a:p>
            <a:pPr marL="0" marR="0" lvl="0" indent="198755" algn="l" defTabSz="914400" rtl="0" eaLnBrk="1" fontAlgn="base" latinLnBrk="0" hangingPunct="1">
              <a:lnSpc>
                <a:spcPct val="100000"/>
              </a:lnSpc>
              <a:spcBef>
                <a:spcPct val="0"/>
              </a:spcBef>
              <a:spcAft>
                <a:spcPct val="0"/>
              </a:spcAft>
              <a:buClrTx/>
              <a:buSzTx/>
              <a:buFontTx/>
              <a:buNone/>
              <a:tabLst>
                <a:tab pos="2794000" algn="l"/>
              </a:tabLst>
            </a:pPr>
            <a:endParaRPr kumimoji="0" lang="en-US" altLang="zh-CN" sz="3200" b="1" i="0" u="none" strike="noStrike" cap="none" normalizeH="0" baseline="0" dirty="0" smtClean="0">
              <a:ln>
                <a:noFill/>
              </a:ln>
              <a:effectLst/>
              <a:latin typeface="黑体" panose="02010609060101010101" charset="-122"/>
              <a:ea typeface="黑体" panose="02010609060101010101" charset="-122"/>
              <a:cs typeface="Times New Roman" panose="02020603050405020304" pitchFamily="18" charset="0"/>
            </a:endParaRPr>
          </a:p>
          <a:p>
            <a:pPr marL="0" marR="0" lvl="0" indent="198755" algn="l" defTabSz="914400" rtl="0" eaLnBrk="1" fontAlgn="base" latinLnBrk="0" hangingPunct="1">
              <a:lnSpc>
                <a:spcPct val="100000"/>
              </a:lnSpc>
              <a:spcBef>
                <a:spcPct val="0"/>
              </a:spcBef>
              <a:spcAft>
                <a:spcPct val="0"/>
              </a:spcAft>
              <a:buClrTx/>
              <a:buSzTx/>
              <a:buFontTx/>
              <a:buNone/>
              <a:tabLst>
                <a:tab pos="2794000" algn="l"/>
              </a:tabLst>
            </a:pPr>
            <a:r>
              <a:rPr kumimoji="0" lang="en-US" altLang="zh-CN" sz="3200" b="1" i="0" u="none" strike="noStrike" cap="none" normalizeH="0" baseline="0" dirty="0" smtClean="0">
                <a:ln>
                  <a:noFill/>
                </a:ln>
                <a:effectLst/>
                <a:latin typeface="黑体" panose="02010609060101010101" charset="-122"/>
                <a:ea typeface="黑体" panose="02010609060101010101" charset="-122"/>
                <a:cs typeface="Times New Roman" panose="02020603050405020304" pitchFamily="18" charset="0"/>
              </a:rPr>
              <a:t>3</a:t>
            </a:r>
            <a:r>
              <a:rPr kumimoji="0" lang="zh-CN" altLang="en-US" sz="3200" b="1" i="0" u="none" strike="noStrike" cap="none" normalizeH="0" baseline="0" dirty="0" smtClean="0">
                <a:ln>
                  <a:noFill/>
                </a:ln>
                <a:effectLst/>
                <a:latin typeface="黑体" panose="02010609060101010101" charset="-122"/>
                <a:ea typeface="黑体" panose="02010609060101010101" charset="-122"/>
                <a:cs typeface="Times New Roman" panose="02020603050405020304" pitchFamily="18" charset="0"/>
              </a:rPr>
              <a:t>、在纪念某场战役的庆典上，俄罗斯总统普京说：我们应尽一切努力，让记忆和真相永不磨灭。我们坚决反对歪曲二战历史事实和抹煞苏联红军的功绩。我国军队开往柏林的征程就是从这里，从这座没有被征服的城市开始。普京所描述的是（　　）</a:t>
            </a:r>
            <a:endParaRPr kumimoji="0" lang="zh-CN" altLang="en-US" sz="3200" b="1" i="0" u="none" strike="noStrike" cap="none" normalizeH="0" baseline="0" dirty="0" smtClean="0">
              <a:ln>
                <a:noFill/>
              </a:ln>
              <a:effectLst/>
              <a:latin typeface="黑体" panose="02010609060101010101" charset="-122"/>
              <a:ea typeface="黑体" panose="02010609060101010101" charset="-122"/>
              <a:cs typeface="宋体" panose="02010600030101010101" pitchFamily="2" charset="-122"/>
            </a:endParaRPr>
          </a:p>
          <a:p>
            <a:pPr marL="0" marR="0" lvl="0" indent="198755" algn="l" defTabSz="914400" rtl="0" eaLnBrk="0" fontAlgn="base" latinLnBrk="0" hangingPunct="0">
              <a:lnSpc>
                <a:spcPct val="100000"/>
              </a:lnSpc>
              <a:spcBef>
                <a:spcPct val="0"/>
              </a:spcBef>
              <a:spcAft>
                <a:spcPct val="0"/>
              </a:spcAft>
              <a:buClrTx/>
              <a:buSzTx/>
              <a:buFontTx/>
              <a:buNone/>
              <a:tabLst>
                <a:tab pos="2794000" algn="l"/>
              </a:tabLst>
            </a:pPr>
            <a:r>
              <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A</a:t>
            </a:r>
            <a:r>
              <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．莫斯科保卫战	</a:t>
            </a:r>
            <a:endPar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endParaRPr>
          </a:p>
          <a:p>
            <a:pPr marL="0" marR="0" lvl="0" indent="198755" algn="l" defTabSz="914400" rtl="0" eaLnBrk="0" fontAlgn="base" latinLnBrk="0" hangingPunct="0">
              <a:lnSpc>
                <a:spcPct val="100000"/>
              </a:lnSpc>
              <a:spcBef>
                <a:spcPct val="0"/>
              </a:spcBef>
              <a:spcAft>
                <a:spcPct val="0"/>
              </a:spcAft>
              <a:buClrTx/>
              <a:buSzTx/>
              <a:buFontTx/>
              <a:buNone/>
              <a:tabLst>
                <a:tab pos="2794000" algn="l"/>
              </a:tabLst>
            </a:pPr>
            <a:r>
              <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B</a:t>
            </a:r>
            <a:r>
              <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．攻陷柏林	</a:t>
            </a:r>
            <a:endPar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宋体" panose="02010600030101010101" pitchFamily="2" charset="-122"/>
            </a:endParaRPr>
          </a:p>
          <a:p>
            <a:pPr marL="0" marR="0" lvl="0" indent="198755" algn="l" defTabSz="914400" rtl="0" eaLnBrk="0" fontAlgn="base" latinLnBrk="0" hangingPunct="0">
              <a:lnSpc>
                <a:spcPct val="100000"/>
              </a:lnSpc>
              <a:spcBef>
                <a:spcPct val="0"/>
              </a:spcBef>
              <a:spcAft>
                <a:spcPct val="0"/>
              </a:spcAft>
              <a:buClrTx/>
              <a:buSzTx/>
              <a:buFontTx/>
              <a:buNone/>
              <a:tabLst>
                <a:tab pos="2794000" algn="l"/>
              </a:tabLst>
            </a:pPr>
            <a:r>
              <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C</a:t>
            </a:r>
            <a:r>
              <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．斯大林格勒保卫战	</a:t>
            </a:r>
            <a:endPar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endParaRPr>
          </a:p>
          <a:p>
            <a:pPr marL="0" marR="0" lvl="0" indent="198755" algn="l" defTabSz="914400" rtl="0" eaLnBrk="0" fontAlgn="base" latinLnBrk="0" hangingPunct="0">
              <a:lnSpc>
                <a:spcPct val="100000"/>
              </a:lnSpc>
              <a:spcBef>
                <a:spcPct val="0"/>
              </a:spcBef>
              <a:spcAft>
                <a:spcPct val="0"/>
              </a:spcAft>
              <a:buClrTx/>
              <a:buSzTx/>
              <a:buFontTx/>
              <a:buNone/>
              <a:tabLst>
                <a:tab pos="2794000" algn="l"/>
              </a:tabLst>
            </a:pPr>
            <a:r>
              <a:rPr kumimoji="0" lang="en-US" altLang="zh-CN"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D</a:t>
            </a:r>
            <a:r>
              <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Times New Roman" panose="02020603050405020304" pitchFamily="18" charset="0"/>
              </a:rPr>
              <a:t>．诺曼底登陆</a:t>
            </a:r>
            <a:endParaRPr kumimoji="0" lang="zh-CN" altLang="en-US" sz="3200" b="1" i="0" u="none" strike="noStrike" cap="none" normalizeH="0" baseline="0" dirty="0" smtClean="0">
              <a:ln>
                <a:noFill/>
              </a:ln>
              <a:solidFill>
                <a:srgbClr val="0070C0"/>
              </a:solidFill>
              <a:effectLst/>
              <a:latin typeface="黑体" panose="02010609060101010101" charset="-122"/>
              <a:ea typeface="黑体" panose="02010609060101010101" charset="-122"/>
              <a:cs typeface="宋体" panose="02010600030101010101" pitchFamily="2" charset="-122"/>
            </a:endParaRPr>
          </a:p>
        </p:txBody>
      </p:sp>
      <p:sp>
        <p:nvSpPr>
          <p:cNvPr id="3" name="椭圆 2"/>
          <p:cNvSpPr/>
          <p:nvPr/>
        </p:nvSpPr>
        <p:spPr>
          <a:xfrm>
            <a:off x="2122170" y="3083560"/>
            <a:ext cx="2379980" cy="65913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3921760" y="2550795"/>
            <a:ext cx="2379980" cy="65913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828925" y="3312160"/>
            <a:ext cx="2480310" cy="1198880"/>
          </a:xfrm>
          <a:prstGeom prst="rect">
            <a:avLst/>
          </a:prstGeom>
          <a:noFill/>
          <a:ln>
            <a:noFill/>
          </a:ln>
        </p:spPr>
        <p:txBody>
          <a:bodyPr wrap="none" rtlCol="0" anchor="t">
            <a:spAutoFit/>
          </a:bodyPr>
          <a:p>
            <a:pPr algn="ctr"/>
            <a:r>
              <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　</a:t>
            </a:r>
            <a:r>
              <a:rPr lang="en-US" altLang="zh-CN"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C</a:t>
            </a:r>
            <a:r>
              <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　</a:t>
            </a:r>
            <a:endPar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582725" y="818706"/>
            <a:ext cx="10911071" cy="4647426"/>
          </a:xfrm>
          <a:prstGeom prst="rect">
            <a:avLst/>
          </a:prstGeom>
          <a:noFill/>
          <a:ln w="9525">
            <a:noFill/>
            <a:miter lim="800000"/>
          </a:ln>
          <a:effectLst/>
        </p:spPr>
        <p:txBody>
          <a:bodyPr vert="horz" wrap="square" lIns="91440" tIns="45720" rIns="91440" bIns="45720" numCol="1" anchor="ctr" anchorCtr="0" compatLnSpc="1">
            <a:spAutoFit/>
          </a:bodyPr>
          <a:lstStyle/>
          <a:p>
            <a:pPr lvl="0" indent="198755" algn="ctr" fontAlgn="base">
              <a:spcBef>
                <a:spcPct val="0"/>
              </a:spcBef>
              <a:spcAft>
                <a:spcPct val="0"/>
              </a:spcAft>
              <a:tabLst>
                <a:tab pos="2794000" algn="l"/>
              </a:tabLst>
            </a:pPr>
            <a:r>
              <a:rPr lang="en-US" altLang="zh-CN" sz="4000" dirty="0" smtClean="0">
                <a:solidFill>
                  <a:prstClr val="black"/>
                </a:solidFill>
              </a:rPr>
              <a:t>【</a:t>
            </a:r>
            <a:r>
              <a:rPr lang="zh-CN" altLang="en-US" sz="4000" dirty="0" smtClean="0">
                <a:solidFill>
                  <a:prstClr val="black"/>
                </a:solidFill>
              </a:rPr>
              <a:t>典型例题</a:t>
            </a:r>
            <a:r>
              <a:rPr lang="en-US" altLang="zh-CN" sz="4000" dirty="0" smtClean="0">
                <a:solidFill>
                  <a:prstClr val="black"/>
                </a:solidFill>
              </a:rPr>
              <a:t>】</a:t>
            </a:r>
            <a:endParaRPr lang="en-US" altLang="zh-CN" sz="4000" b="1" dirty="0" smtClean="0">
              <a:solidFill>
                <a:srgbClr val="0070C0"/>
              </a:solidFill>
              <a:latin typeface="黑体" panose="02010609060101010101" charset="-122"/>
              <a:ea typeface="黑体" panose="02010609060101010101"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4</a:t>
            </a:r>
            <a:r>
              <a:rPr kumimoji="0" lang="zh-CN" altLang="en-US"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a:t>
            </a:r>
            <a:r>
              <a:rPr kumimoji="0" 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拂去岁月的尘埃，二战时期反法西斯经典漫画依旧熠熠生辉、光彩夺目一幅题为</a:t>
            </a:r>
            <a:r>
              <a:rPr kumimoji="0" lang="zh-CN" alt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a:t>
            </a:r>
            <a:r>
              <a:rPr kumimoji="0" 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胜利</a:t>
            </a:r>
            <a:r>
              <a:rPr kumimoji="0" lang="zh-CN" alt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a:t>
            </a:r>
            <a:r>
              <a:rPr kumimoji="0" 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rPr>
              <a:t>的漫画（如图）在当时蜚声于欧洲。这种联合局面开始于（　　）</a:t>
            </a:r>
            <a:endParaRPr kumimoji="0" lang="en-US" altLang="zh-CN" sz="3200" b="1" i="0" u="none" strike="noStrike" cap="none" normalizeH="0" baseline="0" dirty="0" smtClean="0">
              <a:ln>
                <a:noFill/>
              </a:ln>
              <a:effectLst/>
              <a:latin typeface="黑体" panose="02010609060101010101" charset="-122"/>
              <a:ea typeface="黑体" panose="02010609060101010101" charset="-122"/>
              <a:cs typeface="Calibri" panose="020F0502020204030204" charset="0"/>
            </a:endParaRPr>
          </a:p>
          <a:p>
            <a:pPr lvl="0" indent="173355" fontAlgn="base">
              <a:spcBef>
                <a:spcPct val="0"/>
              </a:spcBef>
              <a:spcAft>
                <a:spcPct val="0"/>
              </a:spcAft>
              <a:tabLst>
                <a:tab pos="2794000" algn="l"/>
              </a:tabLst>
            </a:pPr>
            <a:r>
              <a:rPr lang="en-US" altLang="zh-CN" sz="3200" b="1" dirty="0" smtClean="0">
                <a:solidFill>
                  <a:srgbClr val="0070C0"/>
                </a:solidFill>
                <a:latin typeface="黑体" panose="02010609060101010101" charset="-122"/>
                <a:ea typeface="黑体" panose="02010609060101010101" charset="-122"/>
                <a:cs typeface="Times New Roman" panose="02020603050405020304" pitchFamily="18" charset="0"/>
              </a:rPr>
              <a:t>A</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a:t>
            </a:r>
            <a:r>
              <a:rPr lang="en-US" altLang="zh-CN" sz="3200" b="1" dirty="0" smtClean="0">
                <a:solidFill>
                  <a:srgbClr val="0070C0"/>
                </a:solidFill>
                <a:latin typeface="黑体" panose="02010609060101010101" charset="-122"/>
                <a:ea typeface="黑体" panose="02010609060101010101" charset="-122"/>
                <a:cs typeface="Calibri" panose="020F0502020204030204" charset="0"/>
              </a:rPr>
              <a:t>《</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联合国家宣言</a:t>
            </a:r>
            <a:r>
              <a:rPr lang="en-US" altLang="zh-CN" sz="3200" b="1" dirty="0" smtClean="0">
                <a:solidFill>
                  <a:srgbClr val="0070C0"/>
                </a:solidFill>
                <a:latin typeface="黑体" panose="02010609060101010101" charset="-122"/>
                <a:ea typeface="黑体" panose="02010609060101010101" charset="-122"/>
                <a:cs typeface="Calibri" panose="020F0502020204030204" charset="0"/>
              </a:rPr>
              <a:t>》</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签署	</a:t>
            </a:r>
            <a:endParaRPr lang="en-US" altLang="zh-CN" sz="3200" b="1" dirty="0" smtClean="0">
              <a:solidFill>
                <a:srgbClr val="0070C0"/>
              </a:solidFill>
              <a:latin typeface="黑体" panose="02010609060101010101" charset="-122"/>
              <a:ea typeface="黑体" panose="02010609060101010101" charset="-122"/>
              <a:cs typeface="Calibri" panose="020F0502020204030204" charset="0"/>
            </a:endParaRPr>
          </a:p>
          <a:p>
            <a:pPr lvl="0" indent="173355" fontAlgn="base">
              <a:spcBef>
                <a:spcPct val="0"/>
              </a:spcBef>
              <a:spcAft>
                <a:spcPct val="0"/>
              </a:spcAft>
              <a:tabLst>
                <a:tab pos="2794000" algn="l"/>
              </a:tabLst>
            </a:pPr>
            <a:r>
              <a:rPr lang="en-US" altLang="zh-CN" sz="3200" b="1" dirty="0" smtClean="0">
                <a:solidFill>
                  <a:srgbClr val="0070C0"/>
                </a:solidFill>
                <a:latin typeface="黑体" panose="02010609060101010101" charset="-122"/>
                <a:ea typeface="黑体" panose="02010609060101010101" charset="-122"/>
                <a:cs typeface="Times New Roman" panose="02020603050405020304" pitchFamily="18" charset="0"/>
              </a:rPr>
              <a:t>B</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a:t>
            </a:r>
            <a:r>
              <a:rPr lang="zh-CN" altLang="en-US" sz="3200" b="1" dirty="0" smtClean="0">
                <a:solidFill>
                  <a:srgbClr val="0070C0"/>
                </a:solidFill>
                <a:latin typeface="黑体" panose="02010609060101010101" charset="-122"/>
                <a:ea typeface="黑体" panose="02010609060101010101" charset="-122"/>
              </a:rPr>
              <a:t>雅尔塔会议的召开</a:t>
            </a:r>
            <a:endParaRPr lang="zh-CN" altLang="en-US" sz="3200" b="1" dirty="0" smtClean="0">
              <a:solidFill>
                <a:srgbClr val="0070C0"/>
              </a:solidFill>
              <a:latin typeface="黑体" panose="02010609060101010101" charset="-122"/>
              <a:ea typeface="黑体" panose="02010609060101010101" charset="-122"/>
              <a:cs typeface="宋体" panose="02010600030101010101" pitchFamily="2" charset="-122"/>
            </a:endParaRPr>
          </a:p>
          <a:p>
            <a:pPr lvl="0" indent="173355" eaLnBrk="0" fontAlgn="base" hangingPunct="0">
              <a:spcBef>
                <a:spcPct val="0"/>
              </a:spcBef>
              <a:spcAft>
                <a:spcPct val="0"/>
              </a:spcAft>
              <a:tabLst>
                <a:tab pos="2794000" algn="l"/>
              </a:tabLst>
            </a:pPr>
            <a:r>
              <a:rPr lang="en-US" altLang="zh-CN" sz="3200" b="1" dirty="0" smtClean="0">
                <a:solidFill>
                  <a:srgbClr val="0070C0"/>
                </a:solidFill>
                <a:latin typeface="黑体" panose="02010609060101010101" charset="-122"/>
                <a:ea typeface="黑体" panose="02010609060101010101" charset="-122"/>
                <a:cs typeface="Times New Roman" panose="02020603050405020304" pitchFamily="18" charset="0"/>
              </a:rPr>
              <a:t>C</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．欧洲第二战场的开辟	</a:t>
            </a:r>
            <a:endParaRPr lang="en-US" altLang="zh-CN" sz="3200" b="1" dirty="0" smtClean="0">
              <a:solidFill>
                <a:srgbClr val="0070C0"/>
              </a:solidFill>
              <a:latin typeface="黑体" panose="02010609060101010101" charset="-122"/>
              <a:ea typeface="黑体" panose="02010609060101010101" charset="-122"/>
              <a:cs typeface="Calibri" panose="020F0502020204030204" charset="0"/>
            </a:endParaRPr>
          </a:p>
          <a:p>
            <a:pPr lvl="0" indent="173355" eaLnBrk="0" fontAlgn="base" hangingPunct="0">
              <a:spcBef>
                <a:spcPct val="0"/>
              </a:spcBef>
              <a:spcAft>
                <a:spcPct val="0"/>
              </a:spcAft>
              <a:tabLst>
                <a:tab pos="2794000" algn="l"/>
              </a:tabLst>
            </a:pPr>
            <a:r>
              <a:rPr lang="en-US" altLang="zh-CN" sz="3200" b="1" dirty="0" smtClean="0">
                <a:solidFill>
                  <a:srgbClr val="0070C0"/>
                </a:solidFill>
                <a:latin typeface="黑体" panose="02010609060101010101" charset="-122"/>
                <a:ea typeface="黑体" panose="02010609060101010101" charset="-122"/>
                <a:cs typeface="Times New Roman" panose="02020603050405020304" pitchFamily="18" charset="0"/>
              </a:rPr>
              <a:t>D</a:t>
            </a:r>
            <a:r>
              <a:rPr lang="zh-CN" altLang="en-US" sz="3200" b="1" dirty="0" smtClean="0">
                <a:solidFill>
                  <a:srgbClr val="0070C0"/>
                </a:solidFill>
                <a:latin typeface="黑体" panose="02010609060101010101" charset="-122"/>
                <a:ea typeface="黑体" panose="02010609060101010101" charset="-122"/>
                <a:cs typeface="Calibri" panose="020F0502020204030204" charset="0"/>
              </a:rPr>
              <a:t>．联合国的成立</a:t>
            </a:r>
            <a:endParaRPr lang="zh-CN" altLang="en-US" sz="3200" b="1" dirty="0" smtClean="0">
              <a:solidFill>
                <a:srgbClr val="0070C0"/>
              </a:solidFill>
              <a:latin typeface="黑体" panose="02010609060101010101" charset="-122"/>
              <a:ea typeface="黑体" panose="02010609060101010101" charset="-122"/>
              <a:cs typeface="宋体" panose="02010600030101010101" pitchFamily="2" charset="-122"/>
            </a:endParaRPr>
          </a:p>
        </p:txBody>
      </p:sp>
      <p:pic>
        <p:nvPicPr>
          <p:cNvPr id="41985" name="图片24" descr="菁优网：http://www.jyeoo.com"/>
          <p:cNvPicPr>
            <a:picLocks noChangeAspect="1" noChangeArrowheads="1"/>
          </p:cNvPicPr>
          <p:nvPr/>
        </p:nvPicPr>
        <p:blipFill>
          <a:blip r:embed="rId1"/>
          <a:srcRect/>
          <a:stretch>
            <a:fillRect/>
          </a:stretch>
        </p:blipFill>
        <p:spPr bwMode="auto">
          <a:xfrm>
            <a:off x="6283841" y="3987209"/>
            <a:ext cx="5246267" cy="2424223"/>
          </a:xfrm>
          <a:prstGeom prst="rect">
            <a:avLst/>
          </a:prstGeom>
          <a:noFill/>
        </p:spPr>
      </p:pic>
      <p:sp>
        <p:nvSpPr>
          <p:cNvPr id="2" name="椭圆 1"/>
          <p:cNvSpPr/>
          <p:nvPr/>
        </p:nvSpPr>
        <p:spPr>
          <a:xfrm>
            <a:off x="3487420" y="2813050"/>
            <a:ext cx="2975610" cy="65913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6283960" y="2788285"/>
            <a:ext cx="1814830" cy="1198880"/>
          </a:xfrm>
          <a:prstGeom prst="rect">
            <a:avLst/>
          </a:prstGeom>
          <a:noFill/>
          <a:ln>
            <a:noFill/>
          </a:ln>
        </p:spPr>
        <p:txBody>
          <a:bodyPr wrap="square" rtlCol="0" anchor="t">
            <a:spAutoFit/>
          </a:bodyPr>
          <a:p>
            <a:pPr algn="ctr"/>
            <a:r>
              <a:rPr lang="en-US" altLang="zh-CN" sz="7200" b="1">
                <a:ln w="22225">
                  <a:solidFill>
                    <a:schemeClr val="accent2"/>
                  </a:solidFill>
                  <a:prstDash val="solid"/>
                </a:ln>
                <a:solidFill>
                  <a:schemeClr val="accent2">
                    <a:lumMod val="40000"/>
                    <a:lumOff val="60000"/>
                  </a:schemeClr>
                </a:solidFill>
                <a:effectLst/>
              </a:rPr>
              <a:t>A</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4917" y="606056"/>
            <a:ext cx="9868786" cy="714974"/>
          </a:xfrm>
        </p:spPr>
        <p:txBody>
          <a:bodyPr>
            <a:normAutofit fontScale="90000"/>
          </a:bodyPr>
          <a:lstStyle/>
          <a:p>
            <a:r>
              <a:rPr lang="zh-CN" altLang="en-US" sz="9800" dirty="0" smtClean="0">
                <a:solidFill>
                  <a:srgbClr val="FF0000"/>
                </a:solidFill>
              </a:rPr>
              <a:t>战争影响</a:t>
            </a:r>
            <a:endParaRPr lang="zh-CN" altLang="en-US" sz="9800" dirty="0">
              <a:solidFill>
                <a:srgbClr val="FF0000"/>
              </a:solidFill>
            </a:endParaRPr>
          </a:p>
        </p:txBody>
      </p:sp>
      <p:sp>
        <p:nvSpPr>
          <p:cNvPr id="3" name="内容占位符 2"/>
          <p:cNvSpPr>
            <a:spLocks noGrp="1"/>
          </p:cNvSpPr>
          <p:nvPr>
            <p:ph idx="1"/>
          </p:nvPr>
        </p:nvSpPr>
        <p:spPr>
          <a:xfrm>
            <a:off x="349102" y="1468519"/>
            <a:ext cx="10515600" cy="4474845"/>
          </a:xfrm>
        </p:spPr>
        <p:txBody>
          <a:bodyPr>
            <a:normAutofit/>
          </a:bodyPr>
          <a:lstStyle/>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1</a:t>
            </a:r>
            <a:r>
              <a:rPr lang="zh-CN" altLang="en-US" sz="3200" b="1" dirty="0" smtClean="0">
                <a:latin typeface="黑体" panose="02010609060101010101" charset="-122"/>
                <a:ea typeface="黑体" panose="02010609060101010101" charset="-122"/>
              </a:rPr>
              <a:t>）都严重削弱了</a:t>
            </a:r>
            <a:r>
              <a:rPr lang="zh-CN" altLang="en-US" sz="3200" b="1" dirty="0" smtClean="0">
                <a:solidFill>
                  <a:srgbClr val="FF0000"/>
                </a:solidFill>
                <a:latin typeface="黑体" panose="02010609060101010101" charset="-122"/>
                <a:ea typeface="黑体" panose="02010609060101010101" charset="-122"/>
              </a:rPr>
              <a:t>帝国主义</a:t>
            </a:r>
            <a:r>
              <a:rPr lang="zh-CN" altLang="en-US" sz="3200" b="1" dirty="0" smtClean="0">
                <a:latin typeface="黑体" panose="02010609060101010101" charset="-122"/>
                <a:ea typeface="黑体" panose="02010609060101010101" charset="-122"/>
              </a:rPr>
              <a:t>的力量</a:t>
            </a:r>
            <a:endParaRPr lang="zh-CN" altLang="en-US" sz="3200" b="1" dirty="0" smtClean="0">
              <a:latin typeface="黑体" panose="02010609060101010101" charset="-122"/>
              <a:ea typeface="黑体" panose="02010609060101010101" charset="-122"/>
            </a:endParaRPr>
          </a:p>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2</a:t>
            </a:r>
            <a:r>
              <a:rPr lang="zh-CN" altLang="en-US" sz="3200" b="1" dirty="0" smtClean="0">
                <a:latin typeface="黑体" panose="02010609060101010101" charset="-122"/>
                <a:ea typeface="黑体" panose="02010609060101010101" charset="-122"/>
              </a:rPr>
              <a:t>）都给交战各国人民带来深重的</a:t>
            </a:r>
            <a:r>
              <a:rPr lang="zh-CN" altLang="en-US" sz="3200" b="1" dirty="0" smtClean="0">
                <a:solidFill>
                  <a:srgbClr val="FF0000"/>
                </a:solidFill>
                <a:latin typeface="黑体" panose="02010609060101010101" charset="-122"/>
                <a:ea typeface="黑体" panose="02010609060101010101" charset="-122"/>
              </a:rPr>
              <a:t>灾难</a:t>
            </a:r>
            <a:endParaRPr lang="zh-CN" altLang="en-US" sz="3200" b="1" dirty="0" smtClean="0">
              <a:solidFill>
                <a:srgbClr val="FF0000"/>
              </a:solidFill>
              <a:latin typeface="黑体" panose="02010609060101010101" charset="-122"/>
              <a:ea typeface="黑体" panose="02010609060101010101" charset="-122"/>
            </a:endParaRPr>
          </a:p>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3</a:t>
            </a:r>
            <a:r>
              <a:rPr lang="zh-CN" altLang="en-US" sz="3200" b="1" dirty="0" smtClean="0">
                <a:latin typeface="黑体" panose="02010609060101010101" charset="-122"/>
                <a:ea typeface="黑体" panose="02010609060101010101" charset="-122"/>
              </a:rPr>
              <a:t>）新式武器出现客观上推进了</a:t>
            </a:r>
            <a:r>
              <a:rPr lang="zh-CN" altLang="en-US" sz="3200" b="1" dirty="0" smtClean="0">
                <a:solidFill>
                  <a:srgbClr val="FF0000"/>
                </a:solidFill>
                <a:latin typeface="黑体" panose="02010609060101010101" charset="-122"/>
                <a:ea typeface="黑体" panose="02010609060101010101" charset="-122"/>
              </a:rPr>
              <a:t>科技</a:t>
            </a:r>
            <a:r>
              <a:rPr lang="zh-CN" altLang="en-US" sz="3200" b="1" dirty="0" smtClean="0">
                <a:latin typeface="黑体" panose="02010609060101010101" charset="-122"/>
                <a:ea typeface="黑体" panose="02010609060101010101" charset="-122"/>
              </a:rPr>
              <a:t>的发展 </a:t>
            </a:r>
            <a:endParaRPr lang="zh-CN" altLang="en-US" sz="3200" b="1" dirty="0" smtClean="0">
              <a:latin typeface="黑体" panose="02010609060101010101" charset="-122"/>
              <a:ea typeface="黑体" panose="02010609060101010101" charset="-122"/>
            </a:endParaRPr>
          </a:p>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4</a:t>
            </a:r>
            <a:r>
              <a:rPr lang="zh-CN" altLang="en-US" sz="3200" b="1" dirty="0" smtClean="0">
                <a:latin typeface="黑体" panose="02010609060101010101" charset="-122"/>
                <a:ea typeface="黑体" panose="02010609060101010101" charset="-122"/>
              </a:rPr>
              <a:t>）都改变了</a:t>
            </a:r>
            <a:r>
              <a:rPr lang="zh-CN" altLang="en-US" sz="3200" b="1" dirty="0" smtClean="0">
                <a:solidFill>
                  <a:srgbClr val="FF0000"/>
                </a:solidFill>
                <a:latin typeface="黑体" panose="02010609060101010101" charset="-122"/>
                <a:ea typeface="黑体" panose="02010609060101010101" charset="-122"/>
              </a:rPr>
              <a:t>世界格局</a:t>
            </a:r>
            <a:endParaRPr lang="zh-CN" altLang="en-US" sz="3200" b="1" dirty="0" smtClean="0">
              <a:solidFill>
                <a:srgbClr val="FF0000"/>
              </a:solidFill>
              <a:latin typeface="黑体" panose="02010609060101010101" charset="-122"/>
              <a:ea typeface="黑体" panose="02010609060101010101" charset="-122"/>
            </a:endParaRPr>
          </a:p>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5</a:t>
            </a:r>
            <a:r>
              <a:rPr lang="zh-CN" altLang="en-US" sz="3200" b="1" dirty="0" smtClean="0">
                <a:latin typeface="黑体" panose="02010609060101010101" charset="-122"/>
                <a:ea typeface="黑体" panose="02010609060101010101" charset="-122"/>
              </a:rPr>
              <a:t>）</a:t>
            </a:r>
            <a:r>
              <a:rPr lang="zh-CN" altLang="en-US" sz="3200" b="1" dirty="0" smtClean="0">
                <a:solidFill>
                  <a:srgbClr val="FF0000"/>
                </a:solidFill>
                <a:latin typeface="黑体" panose="02010609060101010101" charset="-122"/>
                <a:ea typeface="黑体" panose="02010609060101010101" charset="-122"/>
              </a:rPr>
              <a:t>社会主义</a:t>
            </a:r>
            <a:r>
              <a:rPr lang="zh-CN" altLang="en-US" sz="3200" b="1" dirty="0" smtClean="0">
                <a:latin typeface="黑体" panose="02010609060101010101" charset="-122"/>
                <a:ea typeface="黑体" panose="02010609060101010101" charset="-122"/>
              </a:rPr>
              <a:t>力量得到发展</a:t>
            </a:r>
            <a:endParaRPr lang="zh-CN" altLang="en-US" sz="3200" b="1" dirty="0" smtClean="0">
              <a:latin typeface="黑体" panose="02010609060101010101" charset="-122"/>
              <a:ea typeface="黑体" panose="02010609060101010101" charset="-122"/>
            </a:endParaRPr>
          </a:p>
          <a:p>
            <a:pPr>
              <a:buNone/>
            </a:pPr>
            <a:r>
              <a:rPr lang="zh-CN" altLang="en-US" sz="3200" b="1" dirty="0" smtClean="0">
                <a:latin typeface="黑体" panose="02010609060101010101" charset="-122"/>
                <a:ea typeface="黑体" panose="02010609060101010101" charset="-122"/>
              </a:rPr>
              <a:t>（</a:t>
            </a:r>
            <a:r>
              <a:rPr lang="en-US" sz="3200" b="1" dirty="0" smtClean="0">
                <a:latin typeface="黑体" panose="02010609060101010101" charset="-122"/>
                <a:ea typeface="黑体" panose="02010609060101010101" charset="-122"/>
              </a:rPr>
              <a:t>6</a:t>
            </a:r>
            <a:r>
              <a:rPr lang="zh-CN" altLang="en-US" sz="3200" b="1" dirty="0" smtClean="0">
                <a:latin typeface="黑体" panose="02010609060101010101" charset="-122"/>
                <a:ea typeface="黑体" panose="02010609060101010101" charset="-122"/>
              </a:rPr>
              <a:t>）亚非拉等地区掀起了</a:t>
            </a:r>
            <a:r>
              <a:rPr lang="zh-CN" altLang="en-US" sz="3200" b="1" dirty="0" smtClean="0">
                <a:solidFill>
                  <a:srgbClr val="FF0000"/>
                </a:solidFill>
                <a:latin typeface="黑体" panose="02010609060101010101" charset="-122"/>
                <a:ea typeface="黑体" panose="02010609060101010101" charset="-122"/>
              </a:rPr>
              <a:t>民族解放运动</a:t>
            </a:r>
            <a:r>
              <a:rPr lang="zh-CN" altLang="en-US" sz="3200" b="1" dirty="0" smtClean="0">
                <a:latin typeface="黑体" panose="02010609060101010101" charset="-122"/>
                <a:ea typeface="黑体" panose="02010609060101010101" charset="-122"/>
              </a:rPr>
              <a:t>的浪潮</a:t>
            </a:r>
            <a:endParaRPr lang="zh-CN" altLang="en-US" sz="3200" b="1" dirty="0">
              <a:latin typeface="黑体" panose="02010609060101010101" charset="-122"/>
              <a:ea typeface="黑体" panose="02010609060101010101" charset="-122"/>
            </a:endParaRPr>
          </a:p>
        </p:txBody>
      </p:sp>
      <p:sp>
        <p:nvSpPr>
          <p:cNvPr id="4" name="标题 1"/>
          <p:cNvSpPr txBox="1"/>
          <p:nvPr/>
        </p:nvSpPr>
        <p:spPr>
          <a:xfrm>
            <a:off x="554664" y="5922335"/>
            <a:ext cx="10386238" cy="542260"/>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rmAutofit/>
          </a:bodyPr>
          <a:lstStyle/>
          <a:p>
            <a:pPr lvl="0">
              <a:lnSpc>
                <a:spcPct val="90000"/>
              </a:lnSpc>
              <a:spcBef>
                <a:spcPct val="0"/>
              </a:spcBef>
            </a:pPr>
            <a:r>
              <a:rPr lang="zh-CN" altLang="en-US" sz="3200" b="1" dirty="0" smtClean="0">
                <a:solidFill>
                  <a:srgbClr val="0070C0"/>
                </a:solidFill>
                <a:latin typeface="黑体" panose="02010609060101010101" charset="-122"/>
                <a:ea typeface="黑体" panose="02010609060101010101" charset="-122"/>
                <a:cs typeface="+mj-cs"/>
              </a:rPr>
              <a:t>◆结合</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九下第</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8</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9</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12</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15</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18</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a:t>
            </a:r>
            <a:r>
              <a:rPr kumimoji="0" lang="en-US" altLang="zh-CN"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19</a:t>
            </a:r>
            <a:r>
              <a:rPr kumimoji="0" lang="zh-CN" altLang="en-US" sz="3200" b="1" i="0" u="none" strike="noStrike" kern="1200" cap="none" spc="0" normalizeH="0" baseline="0" noProof="0" dirty="0" smtClean="0">
                <a:ln>
                  <a:noFill/>
                </a:ln>
                <a:solidFill>
                  <a:srgbClr val="0070C0"/>
                </a:solidFill>
                <a:uLnTx/>
                <a:uFillTx/>
                <a:latin typeface="黑体" panose="02010609060101010101" charset="-122"/>
                <a:ea typeface="黑体" panose="02010609060101010101" charset="-122"/>
                <a:cs typeface="+mj-cs"/>
              </a:rPr>
              <a:t>课，论证以上观点。</a:t>
            </a:r>
            <a:endParaRPr kumimoji="0" lang="zh-CN" altLang="en-US" sz="3200" b="1" i="0" u="none" strike="noStrike" kern="1200" cap="none" spc="0" normalizeH="0" baseline="0" noProof="0" dirty="0">
              <a:ln>
                <a:noFill/>
              </a:ln>
              <a:solidFill>
                <a:srgbClr val="0070C0"/>
              </a:solidFill>
              <a:uLnTx/>
              <a:uFillTx/>
              <a:latin typeface="黑体" panose="02010609060101010101" charset="-122"/>
              <a:ea typeface="黑体" panose="02010609060101010101"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buNone/>
            </a:pPr>
            <a:r>
              <a:rPr lang="zh-CN" altLang="en-US" b="1" dirty="0" smtClean="0">
                <a:latin typeface="黑体" panose="02010609060101010101" charset="-122"/>
                <a:ea typeface="黑体" panose="02010609060101010101" charset="-122"/>
              </a:rPr>
              <a:t>      </a:t>
            </a:r>
            <a:endParaRPr lang="zh-CN" altLang="en-US" dirty="0"/>
          </a:p>
        </p:txBody>
      </p:sp>
      <p:sp>
        <p:nvSpPr>
          <p:cNvPr id="4" name="标题 1"/>
          <p:cNvSpPr txBox="1"/>
          <p:nvPr/>
        </p:nvSpPr>
        <p:spPr>
          <a:xfrm>
            <a:off x="1403497" y="159489"/>
            <a:ext cx="10015869" cy="839971"/>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Autofit/>
            <a:scene3d>
              <a:camera prst="orthographicFront"/>
              <a:lightRig rig="threePt" dir="t"/>
            </a:scene3d>
          </a:bodyPr>
          <a:lstStyle/>
          <a:p>
            <a:r>
              <a:rPr lang="zh-CN" altLang="en-US" sz="40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一战的爆发原因</a:t>
            </a:r>
            <a:endParaRPr lang="zh-CN" altLang="en-US" sz="40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26625" name="Picture 1"/>
          <p:cNvPicPr>
            <a:picLocks noChangeAspect="1" noChangeArrowheads="1"/>
          </p:cNvPicPr>
          <p:nvPr/>
        </p:nvPicPr>
        <p:blipFill>
          <a:blip r:embed="rId1"/>
          <a:srcRect/>
          <a:stretch>
            <a:fillRect/>
          </a:stretch>
        </p:blipFill>
        <p:spPr bwMode="auto">
          <a:xfrm>
            <a:off x="456462" y="1216172"/>
            <a:ext cx="5794622" cy="1994859"/>
          </a:xfrm>
          <a:prstGeom prst="rect">
            <a:avLst/>
          </a:prstGeom>
          <a:noFill/>
          <a:ln w="9525">
            <a:noFill/>
            <a:miter lim="800000"/>
            <a:headEnd/>
            <a:tailEnd/>
          </a:ln>
          <a:effectLst/>
        </p:spPr>
      </p:pic>
      <p:pic>
        <p:nvPicPr>
          <p:cNvPr id="7" name="Picture 6" descr="素描：萨拉热窝事件"/>
          <p:cNvPicPr>
            <a:picLocks noChangeAspect="1" noChangeArrowheads="1"/>
          </p:cNvPicPr>
          <p:nvPr/>
        </p:nvPicPr>
        <p:blipFill>
          <a:blip r:embed="rId2"/>
          <a:srcRect/>
          <a:stretch>
            <a:fillRect/>
          </a:stretch>
        </p:blipFill>
        <p:spPr bwMode="auto">
          <a:xfrm>
            <a:off x="6741042" y="1008397"/>
            <a:ext cx="4837814" cy="5849603"/>
          </a:xfrm>
          <a:prstGeom prst="rect">
            <a:avLst/>
          </a:prstGeom>
          <a:ln>
            <a:noFill/>
          </a:ln>
          <a:effectLst>
            <a:softEdge rad="112500"/>
          </a:effectLst>
        </p:spPr>
      </p:pic>
      <p:pic>
        <p:nvPicPr>
          <p:cNvPr id="26627" name="Picture 3" descr="https://gimg2.baidu.com/image_search/src=http%3A%2F%2Finews.gtimg.com%2Fnewsapp_bt%2F0%2F11394435037%2F1000.jpg&amp;refer=http%3A%2F%2Finews.gtimg.com&amp;app=2002&amp;size=f9999,10000&amp;q=a80&amp;n=0&amp;g=0n&amp;fmt=jpeg?sec=1619930475&amp;t=f290df3826aa2a3e2c778798aced8e8a"/>
          <p:cNvPicPr>
            <a:picLocks noChangeAspect="1" noChangeArrowheads="1"/>
          </p:cNvPicPr>
          <p:nvPr/>
        </p:nvPicPr>
        <p:blipFill>
          <a:blip r:embed="rId3"/>
          <a:srcRect/>
          <a:stretch>
            <a:fillRect/>
          </a:stretch>
        </p:blipFill>
        <p:spPr bwMode="auto">
          <a:xfrm>
            <a:off x="425302" y="3370521"/>
            <a:ext cx="5730949" cy="3349256"/>
          </a:xfrm>
          <a:prstGeom prst="rect">
            <a:avLst/>
          </a:prstGeom>
          <a:noFill/>
        </p:spPr>
      </p:pic>
      <p:sp>
        <p:nvSpPr>
          <p:cNvPr id="8" name="Text Box 11"/>
          <p:cNvSpPr txBox="1">
            <a:spLocks noChangeArrowheads="1"/>
          </p:cNvSpPr>
          <p:nvPr/>
        </p:nvSpPr>
        <p:spPr bwMode="auto">
          <a:xfrm>
            <a:off x="633095" y="2416810"/>
            <a:ext cx="10967085" cy="1383665"/>
          </a:xfrm>
          <a:prstGeom prst="rect">
            <a:avLst/>
          </a:prstGeom>
          <a:solidFill>
            <a:srgbClr val="FFFF00"/>
          </a:solidFill>
          <a:ln w="9525">
            <a:noFill/>
            <a:miter lim="800000"/>
          </a:ln>
        </p:spPr>
        <p:txBody>
          <a:bodyPr wrap="square">
            <a:spAutoFit/>
          </a:bodyPr>
          <a:lstStyle/>
          <a:p>
            <a:r>
              <a:rPr lang="zh-CN" altLang="en-US" sz="2800" b="1" dirty="0" smtClean="0">
                <a:solidFill>
                  <a:srgbClr val="000000"/>
                </a:solidFill>
                <a:latin typeface="黑体" panose="02010609060101010101" charset="-122"/>
                <a:ea typeface="黑体" panose="02010609060101010101" charset="-122"/>
              </a:rPr>
              <a:t>根本原因：</a:t>
            </a:r>
            <a:r>
              <a:rPr lang="zh-CN" altLang="en-US" sz="2800" b="1" dirty="0" smtClean="0">
                <a:solidFill>
                  <a:srgbClr val="FF0000"/>
                </a:solidFill>
                <a:latin typeface="黑体" panose="02010609060101010101" charset="-122"/>
                <a:ea typeface="黑体" panose="02010609060101010101" charset="-122"/>
              </a:rPr>
              <a:t>两次工业革命后，帝国主义国家政治</a:t>
            </a:r>
            <a:r>
              <a:rPr lang="zh-CN" altLang="en-US" sz="2800" b="1" dirty="0">
                <a:solidFill>
                  <a:srgbClr val="FF0000"/>
                </a:solidFill>
                <a:latin typeface="黑体" panose="02010609060101010101" charset="-122"/>
                <a:ea typeface="黑体" panose="02010609060101010101" charset="-122"/>
              </a:rPr>
              <a:t>、</a:t>
            </a:r>
            <a:r>
              <a:rPr lang="zh-CN" altLang="en-US" sz="2800" b="1" dirty="0" smtClean="0">
                <a:solidFill>
                  <a:srgbClr val="FF0000"/>
                </a:solidFill>
                <a:latin typeface="黑体" panose="02010609060101010101" charset="-122"/>
                <a:ea typeface="黑体" panose="02010609060101010101" charset="-122"/>
              </a:rPr>
              <a:t>经济</a:t>
            </a:r>
            <a:r>
              <a:rPr lang="zh-CN" altLang="en-US" sz="2800" b="1" dirty="0">
                <a:solidFill>
                  <a:srgbClr val="FF0000"/>
                </a:solidFill>
                <a:latin typeface="黑体" panose="02010609060101010101" charset="-122"/>
                <a:ea typeface="黑体" panose="02010609060101010101" charset="-122"/>
              </a:rPr>
              <a:t>发展不平衡</a:t>
            </a:r>
            <a:r>
              <a:rPr lang="zh-CN" altLang="en-US" sz="2800" b="1" dirty="0" smtClean="0">
                <a:solidFill>
                  <a:srgbClr val="FF0000"/>
                </a:solidFill>
                <a:latin typeface="黑体" panose="02010609060101010101" charset="-122"/>
                <a:ea typeface="黑体" panose="02010609060101010101" charset="-122"/>
              </a:rPr>
              <a:t>。</a:t>
            </a:r>
            <a:endParaRPr lang="en-US" altLang="zh-CN" sz="2800" b="1" dirty="0" smtClean="0">
              <a:solidFill>
                <a:srgbClr val="FF0000"/>
              </a:solidFill>
              <a:latin typeface="黑体" panose="02010609060101010101" charset="-122"/>
              <a:ea typeface="黑体" panose="02010609060101010101" charset="-122"/>
            </a:endParaRPr>
          </a:p>
          <a:p>
            <a:r>
              <a:rPr lang="zh-CN" altLang="en-US" sz="2800" b="1" dirty="0" smtClean="0">
                <a:solidFill>
                  <a:srgbClr val="000000"/>
                </a:solidFill>
                <a:latin typeface="黑体" panose="02010609060101010101" charset="-122"/>
                <a:ea typeface="黑体" panose="02010609060101010101" charset="-122"/>
              </a:rPr>
              <a:t>具体原因：</a:t>
            </a:r>
            <a:r>
              <a:rPr lang="zh-CN" altLang="en-US" sz="2800" b="1" dirty="0" smtClean="0">
                <a:solidFill>
                  <a:srgbClr val="FF0000"/>
                </a:solidFill>
                <a:latin typeface="黑体" panose="02010609060101010101" charset="-122"/>
                <a:ea typeface="黑体" panose="02010609060101010101" charset="-122"/>
              </a:rPr>
              <a:t>同盟国和协约国两大帝国主义军事集团的形成</a:t>
            </a:r>
            <a:endParaRPr lang="en-US" altLang="zh-CN" sz="2800" b="1" dirty="0" smtClean="0">
              <a:solidFill>
                <a:srgbClr val="FF0000"/>
              </a:solidFill>
              <a:latin typeface="黑体" panose="02010609060101010101" charset="-122"/>
              <a:ea typeface="黑体" panose="02010609060101010101" charset="-122"/>
            </a:endParaRPr>
          </a:p>
          <a:p>
            <a:r>
              <a:rPr lang="zh-CN" altLang="en-US" sz="2800" b="1" dirty="0" smtClean="0">
                <a:solidFill>
                  <a:srgbClr val="000000"/>
                </a:solidFill>
                <a:latin typeface="黑体" panose="02010609060101010101" charset="-122"/>
                <a:ea typeface="黑体" panose="02010609060101010101" charset="-122"/>
              </a:rPr>
              <a:t>直接原因：</a:t>
            </a:r>
            <a:r>
              <a:rPr lang="zh-CN" altLang="en-US" sz="2800" b="1" dirty="0" smtClean="0">
                <a:solidFill>
                  <a:srgbClr val="CC0000"/>
                </a:solidFill>
                <a:latin typeface="黑体" panose="02010609060101010101" charset="-122"/>
                <a:ea typeface="黑体" panose="02010609060101010101" charset="-122"/>
              </a:rPr>
              <a:t>萨拉热窝事件</a:t>
            </a:r>
            <a:endParaRPr lang="en-US" altLang="zh-CN" sz="2800" b="1" dirty="0" smtClean="0">
              <a:solidFill>
                <a:srgbClr val="FF0000"/>
              </a:solidFill>
              <a:latin typeface="黑体" panose="02010609060101010101" charset="-122"/>
              <a:ea typeface="黑体" panose="0201060906010101010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169580" y="127592"/>
            <a:ext cx="10069033" cy="861236"/>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Autofit/>
            <a:scene3d>
              <a:camera prst="orthographicFront"/>
              <a:lightRig rig="threePt" dir="t"/>
            </a:scene3d>
          </a:bodyPr>
          <a:lstStyle/>
          <a:p>
            <a:r>
              <a:rPr lang="zh-CN" altLang="en-US" sz="40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二战爆发的原因</a:t>
            </a:r>
            <a:endParaRPr lang="zh-CN" altLang="en-US" sz="40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
        <p:nvSpPr>
          <p:cNvPr id="5" name="文本框 4"/>
          <p:cNvSpPr txBox="1">
            <a:spLocks noChangeArrowheads="1"/>
          </p:cNvSpPr>
          <p:nvPr/>
        </p:nvSpPr>
        <p:spPr bwMode="auto">
          <a:xfrm>
            <a:off x="470047" y="1200086"/>
            <a:ext cx="11278929" cy="4862870"/>
          </a:xfrm>
          <a:prstGeom prst="rect">
            <a:avLst/>
          </a:prstGeom>
          <a:noFill/>
          <a:ln w="9525">
            <a:solidFill>
              <a:srgbClr val="FF3300"/>
            </a:solidFill>
            <a:round/>
          </a:ln>
        </p:spPr>
        <p:txBody>
          <a:bodyPr wrap="square">
            <a:spAutoFit/>
          </a:bodyPr>
          <a:lstStyle/>
          <a:p>
            <a:pPr>
              <a:lnSpc>
                <a:spcPts val="3065"/>
              </a:lnSpc>
            </a:pPr>
            <a:r>
              <a:rPr lang="zh-CN" altLang="en-US" sz="3600" dirty="0">
                <a:solidFill>
                  <a:schemeClr val="tx2"/>
                </a:solidFill>
                <a:latin typeface="黑体" panose="02010609060101010101" charset="-122"/>
                <a:ea typeface="黑体" panose="02010609060101010101" charset="-122"/>
              </a:rPr>
              <a:t>  </a:t>
            </a:r>
            <a:r>
              <a:rPr lang="zh-CN" altLang="en-US" sz="3200" dirty="0">
                <a:solidFill>
                  <a:schemeClr val="tx2"/>
                </a:solidFill>
                <a:latin typeface="黑体" panose="02010609060101010101" charset="-122"/>
                <a:ea typeface="黑体" panose="02010609060101010101" charset="-122"/>
              </a:rPr>
              <a:t>材料一：德国随着其经济军事实力的迅速增长,强烈要求从英法美战胜国手中夺取殖民地和市场,争夺欧洲和世界霸权。</a:t>
            </a:r>
            <a:endParaRPr lang="zh-CN" altLang="en-US" sz="3200" dirty="0">
              <a:solidFill>
                <a:schemeClr val="tx2"/>
              </a:solidFill>
              <a:latin typeface="黑体" panose="02010609060101010101" charset="-122"/>
              <a:ea typeface="黑体" panose="02010609060101010101" charset="-122"/>
            </a:endParaRPr>
          </a:p>
          <a:p>
            <a:pPr>
              <a:lnSpc>
                <a:spcPts val="3065"/>
              </a:lnSpc>
            </a:pPr>
            <a:endParaRPr lang="zh-CN" altLang="en-US" sz="3200" dirty="0">
              <a:solidFill>
                <a:schemeClr val="tx2"/>
              </a:solidFill>
              <a:latin typeface="黑体" panose="02010609060101010101" charset="-122"/>
              <a:ea typeface="黑体" panose="02010609060101010101" charset="-122"/>
            </a:endParaRPr>
          </a:p>
          <a:p>
            <a:pPr>
              <a:lnSpc>
                <a:spcPts val="3065"/>
              </a:lnSpc>
            </a:pPr>
            <a:r>
              <a:rPr lang="zh-CN" altLang="en-US" sz="3200" dirty="0">
                <a:solidFill>
                  <a:schemeClr val="tx2"/>
                </a:solidFill>
                <a:latin typeface="黑体" panose="02010609060101010101" charset="-122"/>
                <a:ea typeface="黑体" panose="02010609060101010101" charset="-122"/>
              </a:rPr>
              <a:t>  材料二：纳粹党巧妙利用德国人民痛恨《凡尔赛和约》,煽动复仇主义情绪和种族狂热,鼓吹日耳曼人必须以战争“获取生存空间”,要用“德国的剑为德国的犁取得土地”。</a:t>
            </a:r>
            <a:endParaRPr lang="zh-CN" altLang="en-US" sz="3200" dirty="0">
              <a:solidFill>
                <a:schemeClr val="tx2"/>
              </a:solidFill>
              <a:latin typeface="黑体" panose="02010609060101010101" charset="-122"/>
              <a:ea typeface="黑体" panose="02010609060101010101" charset="-122"/>
            </a:endParaRPr>
          </a:p>
          <a:p>
            <a:pPr>
              <a:lnSpc>
                <a:spcPts val="3065"/>
              </a:lnSpc>
            </a:pPr>
            <a:endParaRPr lang="zh-CN" altLang="en-US" sz="3200" dirty="0">
              <a:solidFill>
                <a:schemeClr val="tx2"/>
              </a:solidFill>
              <a:latin typeface="黑体" panose="02010609060101010101" charset="-122"/>
              <a:ea typeface="黑体" panose="02010609060101010101" charset="-122"/>
            </a:endParaRPr>
          </a:p>
          <a:p>
            <a:pPr>
              <a:lnSpc>
                <a:spcPts val="3065"/>
              </a:lnSpc>
            </a:pPr>
            <a:r>
              <a:rPr lang="zh-CN" altLang="en-US" sz="3200" dirty="0">
                <a:solidFill>
                  <a:schemeClr val="tx2"/>
                </a:solidFill>
                <a:latin typeface="黑体" panose="02010609060101010101" charset="-122"/>
                <a:ea typeface="黑体" panose="02010609060101010101" charset="-122"/>
              </a:rPr>
              <a:t>  材料三：经济危机激化了社会阶级矛盾,法西斯势力趁势发展壮大对内独裁统治对外侵略扩张。</a:t>
            </a:r>
            <a:endParaRPr lang="zh-CN" altLang="en-US" sz="3200" dirty="0">
              <a:solidFill>
                <a:schemeClr val="tx2"/>
              </a:solidFill>
              <a:latin typeface="黑体" panose="02010609060101010101" charset="-122"/>
              <a:ea typeface="黑体" panose="02010609060101010101" charset="-122"/>
            </a:endParaRPr>
          </a:p>
          <a:p>
            <a:pPr>
              <a:lnSpc>
                <a:spcPts val="3065"/>
              </a:lnSpc>
            </a:pPr>
            <a:endParaRPr lang="zh-CN" altLang="en-US" sz="3200" dirty="0">
              <a:solidFill>
                <a:schemeClr val="tx2"/>
              </a:solidFill>
              <a:latin typeface="黑体" panose="02010609060101010101" charset="-122"/>
              <a:ea typeface="黑体" panose="02010609060101010101" charset="-122"/>
            </a:endParaRPr>
          </a:p>
          <a:p>
            <a:pPr>
              <a:lnSpc>
                <a:spcPts val="3065"/>
              </a:lnSpc>
            </a:pPr>
            <a:r>
              <a:rPr lang="zh-CN" altLang="en-US" sz="3200" dirty="0">
                <a:solidFill>
                  <a:schemeClr val="tx2"/>
                </a:solidFill>
                <a:latin typeface="黑体" panose="02010609060101010101" charset="-122"/>
                <a:ea typeface="黑体" panose="02010609060101010101" charset="-122"/>
              </a:rPr>
              <a:t>   材料四：</a:t>
            </a:r>
            <a:r>
              <a:rPr lang="zh-CN" altLang="en-US" sz="3200" dirty="0">
                <a:solidFill>
                  <a:schemeClr val="tx2"/>
                </a:solidFill>
                <a:latin typeface="黑体" panose="02010609060101010101" charset="-122"/>
                <a:ea typeface="黑体" panose="02010609060101010101" charset="-122"/>
                <a:sym typeface="宋体" panose="02010600030101010101" pitchFamily="2" charset="-122"/>
              </a:rPr>
              <a:t>绥靖政策是法西斯国家得寸进尺侵略野心日益膨胀</a:t>
            </a:r>
            <a:r>
              <a:rPr lang="zh-CN" altLang="en-US" sz="3200" dirty="0">
                <a:solidFill>
                  <a:schemeClr val="tx2"/>
                </a:solidFill>
                <a:latin typeface="黑体" panose="02010609060101010101" charset="-122"/>
                <a:ea typeface="黑体" panose="02010609060101010101" charset="-122"/>
              </a:rPr>
              <a:t>。</a:t>
            </a:r>
            <a:endParaRPr lang="zh-CN" altLang="en-US" sz="3200" dirty="0">
              <a:solidFill>
                <a:schemeClr val="tx2"/>
              </a:solidFill>
              <a:latin typeface="黑体" panose="02010609060101010101" charset="-122"/>
              <a:ea typeface="黑体" panose="02010609060101010101" charset="-122"/>
            </a:endParaRPr>
          </a:p>
        </p:txBody>
      </p:sp>
      <p:sp>
        <p:nvSpPr>
          <p:cNvPr id="7" name="文本框 6"/>
          <p:cNvSpPr txBox="1"/>
          <p:nvPr/>
        </p:nvSpPr>
        <p:spPr>
          <a:xfrm>
            <a:off x="530101" y="2635476"/>
            <a:ext cx="11133815" cy="2061210"/>
          </a:xfrm>
          <a:prstGeom prst="rect">
            <a:avLst/>
          </a:prstGeom>
          <a:solidFill>
            <a:srgbClr val="FFFFE2">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1">
                <a:ln>
                  <a:noFill/>
                </a:ln>
                <a:solidFill>
                  <a:srgbClr val="00B050"/>
                </a:solidFill>
                <a:uLnTx/>
                <a:uFillTx/>
                <a:latin typeface="黑体" panose="02010609060101010101" charset="-122"/>
                <a:ea typeface="黑体" panose="02010609060101010101" charset="-122"/>
                <a:cs typeface="黑体" panose="02010609060101010101" charset="-122"/>
              </a:rPr>
              <a:t>根本原因</a:t>
            </a:r>
            <a:r>
              <a:rPr kumimoji="0" lang="zh-CN" altLang="en-US" sz="3200" b="1" i="0" u="none" strike="noStrike" kern="0" cap="none" spc="0" normalizeH="0" baseline="0" noProof="1">
                <a:ln>
                  <a:noFill/>
                </a:ln>
                <a:solidFill>
                  <a:srgbClr val="FF0000"/>
                </a:solidFill>
                <a:uLnTx/>
                <a:uFillTx/>
                <a:latin typeface="黑体" panose="02010609060101010101" charset="-122"/>
                <a:ea typeface="黑体" panose="02010609060101010101" charset="-122"/>
                <a:cs typeface="黑体" panose="02010609060101010101" charset="-122"/>
              </a:rPr>
              <a:t>:帝国主义国家政治经济发展不平衡</a:t>
            </a:r>
            <a:r>
              <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rPr>
              <a:t>。</a:t>
            </a:r>
            <a:endParaRPr kumimoji="0" lang="en-US" altLang="zh-CN"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1" smtClean="0">
                <a:ln>
                  <a:noFill/>
                </a:ln>
                <a:solidFill>
                  <a:srgbClr val="00B050"/>
                </a:solidFill>
                <a:uLnTx/>
                <a:uFillTx/>
                <a:latin typeface="黑体" panose="02010609060101010101" charset="-122"/>
                <a:ea typeface="黑体" panose="02010609060101010101" charset="-122"/>
                <a:cs typeface="黑体" panose="02010609060101010101" charset="-122"/>
              </a:rPr>
              <a:t>历史原因</a:t>
            </a:r>
            <a:r>
              <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rPr>
              <a:t>:凡尔赛</a:t>
            </a:r>
            <a:r>
              <a:rPr kumimoji="0" lang="en-US" altLang="zh-CN"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rPr>
              <a:t>-</a:t>
            </a:r>
            <a:r>
              <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rPr>
              <a:t>华盛顿体系加深了各国之间的矛盾。</a:t>
            </a:r>
            <a:endPar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1" smtClean="0">
                <a:ln>
                  <a:noFill/>
                </a:ln>
                <a:solidFill>
                  <a:srgbClr val="00B050"/>
                </a:solidFill>
                <a:uLnTx/>
                <a:uFillTx/>
                <a:latin typeface="黑体" panose="02010609060101010101" charset="-122"/>
                <a:ea typeface="黑体" panose="02010609060101010101" charset="-122"/>
                <a:cs typeface="黑体" panose="02010609060101010101" charset="-122"/>
              </a:rPr>
              <a:t>直接原因</a:t>
            </a:r>
            <a:r>
              <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rPr>
              <a:t>：经济大危机引发政治危机，法西斯政权上台。</a:t>
            </a:r>
            <a:endPar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cs typeface="黑体" panose="02010609060101010101"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1" smtClean="0">
                <a:ln>
                  <a:noFill/>
                </a:ln>
                <a:solidFill>
                  <a:srgbClr val="00B050"/>
                </a:solidFill>
                <a:uLnTx/>
                <a:uFillTx/>
                <a:latin typeface="黑体" panose="02010609060101010101" charset="-122"/>
                <a:ea typeface="黑体" panose="02010609060101010101" charset="-122"/>
              </a:rPr>
              <a:t>重要原因</a:t>
            </a:r>
            <a:r>
              <a:rPr kumimoji="0" lang="zh-CN" altLang="en-US" sz="3200" b="1" i="0" u="none" strike="noStrike" kern="0" cap="none" spc="0" normalizeH="0" baseline="0" noProof="1" smtClean="0">
                <a:ln>
                  <a:noFill/>
                </a:ln>
                <a:solidFill>
                  <a:srgbClr val="FF0000"/>
                </a:solidFill>
                <a:uLnTx/>
                <a:uFillTx/>
                <a:latin typeface="黑体" panose="02010609060101010101" charset="-122"/>
                <a:ea typeface="黑体" panose="02010609060101010101" charset="-122"/>
              </a:rPr>
              <a:t>：绥靖政策也加速了大战的爆发。</a:t>
            </a:r>
            <a:endParaRPr kumimoji="0" lang="zh-CN" altLang="en-US" sz="3200" b="0" i="0" u="none" strike="noStrike" kern="0" cap="none" spc="0" normalizeH="0" baseline="0" noProof="1">
              <a:ln>
                <a:noFill/>
              </a:ln>
              <a:solidFill>
                <a:srgbClr val="FF0000"/>
              </a:solidFill>
              <a:effectLst>
                <a:outerShdw blurRad="38100" dist="19050" dir="2700000" algn="tl" rotWithShape="0">
                  <a:srgbClr val="000099">
                    <a:alpha val="40000"/>
                  </a:srgbClr>
                </a:outerShdw>
              </a:effectLst>
              <a:uLnTx/>
              <a:uFillTx/>
              <a:latin typeface="黑体" panose="02010609060101010101" charset="-122"/>
              <a:ea typeface="黑体" panose="02010609060101010101" charset="-122"/>
              <a:cs typeface="黑体" panose="0201060906010101010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87081" y="1493115"/>
            <a:ext cx="5762844" cy="2554545"/>
          </a:xfrm>
          <a:prstGeom prst="rect">
            <a:avLst/>
          </a:prstGeom>
          <a:solidFill>
            <a:schemeClr val="bg1"/>
          </a:solidFill>
          <a:ln>
            <a:noFill/>
          </a:ln>
        </p:spPr>
        <p:txBody>
          <a:bodyPr wrap="square">
            <a:spAutoFit/>
          </a:bodyPr>
          <a:lstStyle/>
          <a:p>
            <a:pPr algn="ctr"/>
            <a:r>
              <a:rPr lang="en-US" altLang="zh-CN" sz="3200" noProof="1" smtClean="0">
                <a:solidFill>
                  <a:srgbClr val="00B050"/>
                </a:solidFill>
                <a:effectLst>
                  <a:outerShdw blurRad="38100" dist="38100" dir="2700000">
                    <a:srgbClr val="C0C0C0"/>
                  </a:outerShdw>
                </a:effectLst>
                <a:ea typeface="黑体" panose="02010609060101010101" charset="-122"/>
                <a:sym typeface="+mn-ea"/>
              </a:rPr>
              <a:t>《</a:t>
            </a:r>
            <a:r>
              <a:rPr lang="zh-CN" altLang="en-US" sz="3200" noProof="1" smtClean="0">
                <a:solidFill>
                  <a:srgbClr val="00B050"/>
                </a:solidFill>
                <a:effectLst>
                  <a:outerShdw blurRad="38100" dist="38100" dir="2700000">
                    <a:srgbClr val="C0C0C0"/>
                  </a:outerShdw>
                </a:effectLst>
                <a:ea typeface="黑体" panose="02010609060101010101" charset="-122"/>
                <a:sym typeface="+mn-ea"/>
              </a:rPr>
              <a:t>联合国家宣言</a:t>
            </a:r>
            <a:r>
              <a:rPr lang="en-US" altLang="zh-CN" sz="3200" noProof="1" smtClean="0">
                <a:solidFill>
                  <a:srgbClr val="00B050"/>
                </a:solidFill>
                <a:effectLst>
                  <a:outerShdw blurRad="38100" dist="38100" dir="2700000">
                    <a:srgbClr val="C0C0C0"/>
                  </a:outerShdw>
                </a:effectLst>
                <a:ea typeface="黑体" panose="02010609060101010101" charset="-122"/>
                <a:sym typeface="+mn-ea"/>
              </a:rPr>
              <a:t>》</a:t>
            </a:r>
            <a:endParaRPr lang="en-US" altLang="zh-CN" sz="3200" noProof="1" smtClean="0">
              <a:solidFill>
                <a:srgbClr val="00B050"/>
              </a:solidFill>
              <a:effectLst>
                <a:outerShdw blurRad="38100" dist="38100" dir="2700000">
                  <a:srgbClr val="C0C0C0"/>
                </a:outerShdw>
              </a:effectLst>
              <a:ea typeface="黑体" panose="02010609060101010101" charset="-122"/>
              <a:sym typeface="+mn-ea"/>
            </a:endParaRPr>
          </a:p>
          <a:p>
            <a:pPr algn="ctr"/>
            <a:r>
              <a:rPr lang="zh-CN" altLang="en-US" sz="3200" dirty="0" smtClean="0">
                <a:latin typeface="黑体" panose="02010609060101010101" charset="-122"/>
                <a:ea typeface="黑体" panose="02010609060101010101" charset="-122"/>
              </a:rPr>
              <a:t>标志着</a:t>
            </a:r>
            <a:r>
              <a:rPr lang="zh-CN" altLang="en-US" sz="3200" dirty="0" smtClean="0">
                <a:solidFill>
                  <a:srgbClr val="FF0000"/>
                </a:solidFill>
                <a:latin typeface="黑体" panose="02010609060101010101" charset="-122"/>
                <a:ea typeface="黑体" panose="02010609060101010101" charset="-122"/>
              </a:rPr>
              <a:t>国际反法西斯联盟</a:t>
            </a:r>
            <a:r>
              <a:rPr lang="zh-CN" altLang="en-US" sz="3200" dirty="0" smtClean="0">
                <a:latin typeface="黑体" panose="02010609060101010101" charset="-122"/>
                <a:ea typeface="黑体" panose="02010609060101010101" charset="-122"/>
              </a:rPr>
              <a:t>的正式形成，各国为了一个共同的目标，</a:t>
            </a:r>
            <a:r>
              <a:rPr lang="zh-CN" altLang="en-US" sz="3200" dirty="0" smtClean="0">
                <a:solidFill>
                  <a:srgbClr val="FF0000"/>
                </a:solidFill>
                <a:latin typeface="黑体" panose="02010609060101010101" charset="-122"/>
                <a:ea typeface="黑体" panose="02010609060101010101" charset="-122"/>
              </a:rPr>
              <a:t>相互支援，协同作战，</a:t>
            </a:r>
            <a:r>
              <a:rPr lang="zh-CN" altLang="en-US" sz="3200" dirty="0" smtClean="0">
                <a:latin typeface="黑体" panose="02010609060101010101" charset="-122"/>
                <a:ea typeface="黑体" panose="02010609060101010101" charset="-122"/>
              </a:rPr>
              <a:t>逐渐扭转了战争的形势。</a:t>
            </a:r>
            <a:endParaRPr lang="zh-CN" altLang="en-US" sz="3200" noProof="1">
              <a:solidFill>
                <a:srgbClr val="00B050"/>
              </a:solidFill>
              <a:effectLst>
                <a:outerShdw blurRad="38100" dist="38100" dir="2700000">
                  <a:srgbClr val="C0C0C0"/>
                </a:outerShdw>
              </a:effectLst>
              <a:ea typeface="黑体" panose="02010609060101010101" charset="-122"/>
              <a:sym typeface="+mn-ea"/>
            </a:endParaRPr>
          </a:p>
        </p:txBody>
      </p:sp>
      <p:pic>
        <p:nvPicPr>
          <p:cNvPr id="17" name="Picture 7" descr="C:\Users\admin\Desktop\d8f9d72a6059252d91352480349b033b5bb5b917.jpg"/>
          <p:cNvPicPr>
            <a:picLocks noChangeAspect="1" noChangeArrowheads="1"/>
          </p:cNvPicPr>
          <p:nvPr/>
        </p:nvPicPr>
        <p:blipFill>
          <a:blip r:embed="rId1"/>
          <a:srcRect/>
          <a:stretch>
            <a:fillRect/>
          </a:stretch>
        </p:blipFill>
        <p:spPr bwMode="auto">
          <a:xfrm>
            <a:off x="6911163" y="1420899"/>
            <a:ext cx="4157330" cy="2588526"/>
          </a:xfrm>
          <a:prstGeom prst="rect">
            <a:avLst/>
          </a:prstGeom>
          <a:noFill/>
          <a:ln w="9525">
            <a:noFill/>
            <a:miter lim="800000"/>
            <a:headEnd/>
            <a:tailEnd/>
          </a:ln>
        </p:spPr>
      </p:pic>
      <p:sp>
        <p:nvSpPr>
          <p:cNvPr id="18" name="矩形 17"/>
          <p:cNvSpPr/>
          <p:nvPr/>
        </p:nvSpPr>
        <p:spPr>
          <a:xfrm>
            <a:off x="769091" y="4388716"/>
            <a:ext cx="9129820" cy="2062103"/>
          </a:xfrm>
          <a:prstGeom prst="rect">
            <a:avLst/>
          </a:prstGeom>
          <a:solidFill>
            <a:schemeClr val="bg1"/>
          </a:solidFill>
          <a:ln>
            <a:noFill/>
          </a:ln>
        </p:spPr>
        <p:txBody>
          <a:bodyPr wrap="square">
            <a:spAutoFit/>
          </a:bodyPr>
          <a:lstStyle/>
          <a:p>
            <a:r>
              <a:rPr lang="en-US" altLang="zh-CN" sz="3200" b="1" noProof="1" smtClean="0">
                <a:solidFill>
                  <a:schemeClr val="accent2"/>
                </a:solidFill>
                <a:effectLst>
                  <a:outerShdw blurRad="38100" dist="38100" dir="2700000">
                    <a:srgbClr val="C0C0C0"/>
                  </a:outerShdw>
                </a:effectLst>
                <a:ea typeface="黑体" panose="02010609060101010101" charset="-122"/>
                <a:sym typeface="+mn-ea"/>
              </a:rPr>
              <a:t>▲</a:t>
            </a:r>
            <a:r>
              <a:rPr lang="zh-CN" altLang="en-US" sz="3200" b="1" noProof="1" smtClean="0">
                <a:solidFill>
                  <a:schemeClr val="accent2"/>
                </a:solidFill>
                <a:effectLst>
                  <a:outerShdw blurRad="38100" dist="38100" dir="2700000">
                    <a:srgbClr val="C0C0C0"/>
                  </a:outerShdw>
                </a:effectLst>
                <a:ea typeface="黑体" panose="02010609060101010101" charset="-122"/>
                <a:sym typeface="+mn-ea"/>
              </a:rPr>
              <a:t>举例说明：“</a:t>
            </a:r>
            <a:r>
              <a:rPr lang="zh-CN" altLang="en-US" sz="3200" b="1" dirty="0" smtClean="0">
                <a:solidFill>
                  <a:schemeClr val="accent2"/>
                </a:solidFill>
                <a:latin typeface="黑体" panose="02010609060101010101" charset="-122"/>
                <a:ea typeface="黑体" panose="02010609060101010101" charset="-122"/>
              </a:rPr>
              <a:t>相互支援，协同作战。”</a:t>
            </a:r>
            <a:endParaRPr lang="en-US" altLang="zh-CN" sz="3200" b="1" dirty="0" smtClean="0">
              <a:solidFill>
                <a:schemeClr val="accent2"/>
              </a:solidFill>
              <a:latin typeface="黑体" panose="02010609060101010101" charset="-122"/>
              <a:ea typeface="黑体" panose="02010609060101010101" charset="-122"/>
            </a:endParaRPr>
          </a:p>
          <a:p>
            <a:r>
              <a:rPr lang="zh-CN" altLang="en-US"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rPr>
              <a:t>政治：开罗会议、雅尔塔会议、波茨坦会议</a:t>
            </a:r>
            <a:endParaRPr lang="en-US" altLang="zh-CN"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endParaRPr>
          </a:p>
          <a:p>
            <a:r>
              <a:rPr lang="zh-CN" altLang="en-US"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rPr>
              <a:t>军事：美英盟军诺曼底登陆；</a:t>
            </a:r>
            <a:endParaRPr lang="en-US" altLang="zh-CN"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endParaRPr>
          </a:p>
          <a:p>
            <a:r>
              <a:rPr lang="en-US" altLang="zh-CN"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rPr>
              <a:t>      </a:t>
            </a:r>
            <a:r>
              <a:rPr lang="zh-CN" altLang="en-US" sz="3200" b="1" noProof="1" smtClean="0">
                <a:solidFill>
                  <a:srgbClr val="FF0000"/>
                </a:solidFill>
                <a:effectLst>
                  <a:outerShdw blurRad="38100" dist="38100" dir="2700000">
                    <a:srgbClr val="C0C0C0"/>
                  </a:outerShdw>
                </a:effectLst>
                <a:latin typeface="黑体" panose="02010609060101010101" charset="-122"/>
                <a:ea typeface="黑体" panose="02010609060101010101" charset="-122"/>
                <a:sym typeface="+mn-ea"/>
              </a:rPr>
              <a:t>美、苏、中加速日本投降的行动</a:t>
            </a:r>
            <a:endParaRPr lang="zh-CN" altLang="en-US" sz="3200" b="1" noProof="1">
              <a:solidFill>
                <a:srgbClr val="FF0000"/>
              </a:solidFill>
              <a:effectLst>
                <a:outerShdw blurRad="38100" dist="38100" dir="2700000">
                  <a:srgbClr val="C0C0C0"/>
                </a:outerShdw>
              </a:effectLst>
              <a:ea typeface="黑体" panose="02010609060101010101" charset="-122"/>
              <a:sym typeface="+mn-ea"/>
            </a:endParaRPr>
          </a:p>
        </p:txBody>
      </p:sp>
      <p:sp>
        <p:nvSpPr>
          <p:cNvPr id="5" name="标题 1"/>
          <p:cNvSpPr txBox="1"/>
          <p:nvPr/>
        </p:nvSpPr>
        <p:spPr>
          <a:xfrm>
            <a:off x="450703" y="432213"/>
            <a:ext cx="8943753" cy="988827"/>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rmAutofit/>
          </a:bodyPr>
          <a:lstStyle/>
          <a:p>
            <a:r>
              <a:rPr lang="zh-CN" altLang="en-US" sz="40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二战胜利的原因</a:t>
            </a:r>
            <a:endParaRPr lang="zh-CN" altLang="en-US" sz="40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
        <p:nvSpPr>
          <p:cNvPr id="6" name="矩形 2"/>
          <p:cNvSpPr/>
          <p:nvPr/>
        </p:nvSpPr>
        <p:spPr>
          <a:xfrm>
            <a:off x="750037" y="4391873"/>
            <a:ext cx="9903786" cy="1975926"/>
          </a:xfrm>
          <a:prstGeom prst="rect">
            <a:avLst/>
          </a:prstGeom>
          <a:solidFill>
            <a:srgbClr val="FFFF00"/>
          </a:solidFill>
          <a:ln w="9525">
            <a:noFill/>
          </a:ln>
        </p:spPr>
        <p:txBody>
          <a:bodyPr wrap="square">
            <a:spAutoFit/>
            <a:scene3d>
              <a:camera prst="orthographicFront"/>
              <a:lightRig rig="threePt" dir="t"/>
            </a:scene3d>
          </a:bodyPr>
          <a:lstStyle/>
          <a:p>
            <a:pPr marL="342900" lvl="0" indent="-342900" fontAlgn="base">
              <a:spcBef>
                <a:spcPct val="20000"/>
              </a:spcBef>
              <a:spcAft>
                <a:spcPct val="0"/>
              </a:spcAft>
              <a:buSzPct val="90000"/>
              <a:defRPr/>
            </a:pPr>
            <a:r>
              <a:rPr lang="zh-CN" altLang="en-US" sz="3600" noProof="1"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▲世界</a:t>
            </a:r>
            <a:r>
              <a:rPr lang="zh-CN" altLang="en-US" sz="3600" noProof="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人民反法西斯战争胜利的原因</a:t>
            </a:r>
            <a:r>
              <a:rPr lang="zh-CN" altLang="en-US" sz="3600" noProof="1"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a:t>
            </a:r>
            <a:endParaRPr lang="en-US" altLang="zh-CN" sz="3600" noProof="1"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marL="342900" lvl="0" indent="-342900" fontAlgn="base">
              <a:spcBef>
                <a:spcPct val="20000"/>
              </a:spcBef>
              <a:spcAft>
                <a:spcPct val="0"/>
              </a:spcAft>
              <a:buSzPct val="90000"/>
              <a:defRPr/>
            </a:pPr>
            <a:r>
              <a:rPr lang="en-US" altLang="zh-CN"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①</a:t>
            </a:r>
            <a:r>
              <a:rPr lang="zh-CN" altLang="en-US"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国际反法西斯联盟的建立</a:t>
            </a:r>
            <a:r>
              <a:rPr lang="en-US" altLang="zh-CN"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zh-CN" altLang="en-US"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根本原因</a:t>
            </a:r>
            <a:endParaRPr lang="en-US" altLang="zh-CN"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pPr marL="342900" lvl="0" indent="-342900" fontAlgn="base">
              <a:spcBef>
                <a:spcPct val="20000"/>
              </a:spcBef>
              <a:spcAft>
                <a:spcPct val="0"/>
              </a:spcAft>
              <a:buSzPct val="90000"/>
              <a:defRPr/>
            </a:pPr>
            <a:r>
              <a:rPr lang="en-US" altLang="zh-CN" sz="3600" b="1" kern="0" noProof="1" smtClean="0">
                <a:solidFill>
                  <a:srgbClr val="20202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②……</a:t>
            </a:r>
            <a:endParaRPr lang="zh-CN" altLang="en-US" sz="3600" noProof="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blinds(horizontal)">
                                      <p:cBhvr>
                                        <p:cTn id="7" dur="500"/>
                                        <p:tgtEl>
                                          <p:spTgt spid="1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blinds(horizontal)">
                                      <p:cBhvr>
                                        <p:cTn id="10" dur="500"/>
                                        <p:tgtEl>
                                          <p:spTgt spid="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blinds(horizontal)">
                                      <p:cBhvr>
                                        <p:cTn id="15" dur="500"/>
                                        <p:tgtEl>
                                          <p:spTgt spid="18">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blinds(horizontal)">
                                      <p:cBhvr>
                                        <p:cTn id="18" dur="500"/>
                                        <p:tgtEl>
                                          <p:spTgt spid="18">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animEffect transition="in" filter="blinds(horizontal)">
                                      <p:cBhvr>
                                        <p:cTn id="21" dur="500"/>
                                        <p:tgtEl>
                                          <p:spTgt spid="1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uiExpand="1" build="allAtOnce"/>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606055" y="2060944"/>
            <a:ext cx="5975498" cy="4315027"/>
          </a:xfrm>
          <a:prstGeom prst="rect">
            <a:avLst/>
          </a:prstGeom>
          <a:noFill/>
          <a:ln w="9525">
            <a:noFill/>
            <a:miter lim="800000"/>
          </a:ln>
          <a:effectLst/>
        </p:spPr>
        <p:txBody>
          <a:bodyPr wrap="square">
            <a:spAutoFit/>
          </a:bodyPr>
          <a:lstStyle/>
          <a:p>
            <a:pPr>
              <a:spcBef>
                <a:spcPct val="20000"/>
              </a:spcBef>
              <a:buFontTx/>
              <a:buNone/>
              <a:defRPr/>
            </a:pPr>
            <a:r>
              <a:rPr lang="en-US" altLang="zh-CN" sz="4400" u="sng" dirty="0">
                <a:solidFill>
                  <a:srgbClr val="C00000"/>
                </a:solidFill>
                <a:effectLst>
                  <a:outerShdw blurRad="38100" dist="19050" dir="2700000" algn="tl" rotWithShape="0">
                    <a:schemeClr val="dk1">
                      <a:alpha val="40000"/>
                    </a:schemeClr>
                  </a:outerShdw>
                </a:effectLst>
                <a:latin typeface="华文中宋" pitchFamily="2" charset="-122"/>
                <a:ea typeface="黑体" panose="02010609060101010101" charset="-122"/>
              </a:rPr>
              <a:t>■</a:t>
            </a:r>
            <a:r>
              <a:rPr lang="zh-CN" altLang="en-US" sz="4400" u="sng" dirty="0">
                <a:solidFill>
                  <a:srgbClr val="C00000"/>
                </a:solidFill>
                <a:effectLst>
                  <a:outerShdw blurRad="38100" dist="19050" dir="2700000" algn="tl" rotWithShape="0">
                    <a:schemeClr val="dk1">
                      <a:alpha val="40000"/>
                    </a:schemeClr>
                  </a:outerShdw>
                </a:effectLst>
                <a:latin typeface="华文中宋" pitchFamily="2" charset="-122"/>
                <a:ea typeface="黑体" panose="02010609060101010101" charset="-122"/>
              </a:rPr>
              <a:t>历史启示：</a:t>
            </a:r>
            <a:endParaRPr kumimoji="1" lang="zh-CN" altLang="en-US" sz="4400" dirty="0">
              <a:solidFill>
                <a:srgbClr val="C00000"/>
              </a:solidFill>
              <a:effectLst>
                <a:outerShdw blurRad="38100" dist="19050" dir="2700000" algn="tl" rotWithShape="0">
                  <a:schemeClr val="dk1">
                    <a:alpha val="40000"/>
                  </a:schemeClr>
                </a:outerShdw>
              </a:effectLst>
              <a:latin typeface="华文中宋" pitchFamily="2" charset="-122"/>
              <a:ea typeface="黑体" panose="02010609060101010101" charset="-122"/>
            </a:endParaRPr>
          </a:p>
          <a:p>
            <a:pPr>
              <a:spcBef>
                <a:spcPct val="20000"/>
              </a:spcBef>
              <a:buFontTx/>
              <a:buNone/>
              <a:defRPr/>
            </a:pPr>
            <a:r>
              <a:rPr kumimoji="1" lang="zh-CN" altLang="en-US" sz="3200" dirty="0" smtClean="0">
                <a:solidFill>
                  <a:srgbClr val="202020"/>
                </a:solidFill>
                <a:latin typeface="华文中宋" pitchFamily="2" charset="-122"/>
                <a:ea typeface="黑体" panose="02010609060101010101" charset="-122"/>
              </a:rPr>
              <a:t>●珍惜和平</a:t>
            </a:r>
            <a:r>
              <a:rPr kumimoji="1" lang="zh-CN" altLang="en-US" sz="3200" dirty="0">
                <a:solidFill>
                  <a:srgbClr val="202020"/>
                </a:solidFill>
                <a:latin typeface="华文中宋" pitchFamily="2" charset="-122"/>
                <a:ea typeface="黑体" panose="02010609060101010101" charset="-122"/>
              </a:rPr>
              <a:t>、反对战争；</a:t>
            </a:r>
            <a:endParaRPr kumimoji="1" lang="zh-CN" altLang="en-US" sz="3200" dirty="0">
              <a:solidFill>
                <a:srgbClr val="202020"/>
              </a:solidFill>
              <a:latin typeface="华文中宋" pitchFamily="2" charset="-122"/>
              <a:ea typeface="黑体" panose="02010609060101010101" charset="-122"/>
            </a:endParaRPr>
          </a:p>
          <a:p>
            <a:pPr>
              <a:spcBef>
                <a:spcPct val="20000"/>
              </a:spcBef>
              <a:buFontTx/>
              <a:buNone/>
              <a:defRPr/>
            </a:pPr>
            <a:r>
              <a:rPr kumimoji="1" lang="zh-CN" altLang="en-US" sz="3200" dirty="0">
                <a:solidFill>
                  <a:srgbClr val="202020"/>
                </a:solidFill>
                <a:latin typeface="华文中宋" pitchFamily="2" charset="-122"/>
                <a:ea typeface="黑体" panose="02010609060101010101" charset="-122"/>
              </a:rPr>
              <a:t>●警惕</a:t>
            </a:r>
            <a:r>
              <a:rPr kumimoji="1" lang="zh-CN" altLang="en-US" sz="3200" dirty="0" smtClean="0">
                <a:solidFill>
                  <a:srgbClr val="202020"/>
                </a:solidFill>
                <a:latin typeface="华文中宋" pitchFamily="2" charset="-122"/>
                <a:ea typeface="黑体" panose="02010609060101010101" charset="-122"/>
              </a:rPr>
              <a:t>法西斯主义死灰复燃</a:t>
            </a:r>
            <a:r>
              <a:rPr kumimoji="1" lang="zh-CN" altLang="en-US" sz="3200" dirty="0" smtClean="0">
                <a:solidFill>
                  <a:srgbClr val="202020"/>
                </a:solidFill>
                <a:effectLst>
                  <a:outerShdw blurRad="38100" dist="19050" dir="2700000" algn="tl" rotWithShape="0">
                    <a:schemeClr val="dk1">
                      <a:alpha val="40000"/>
                    </a:schemeClr>
                  </a:outerShdw>
                </a:effectLst>
                <a:latin typeface="华文中宋" pitchFamily="2" charset="-122"/>
                <a:ea typeface="黑体" panose="02010609060101010101" charset="-122"/>
              </a:rPr>
              <a:t>；</a:t>
            </a:r>
            <a:endParaRPr kumimoji="1" lang="zh-CN" altLang="en-US" sz="3200" dirty="0">
              <a:solidFill>
                <a:srgbClr val="202020"/>
              </a:solidFill>
              <a:latin typeface="华文中宋" pitchFamily="2" charset="-122"/>
              <a:ea typeface="黑体" panose="02010609060101010101" charset="-122"/>
            </a:endParaRPr>
          </a:p>
          <a:p>
            <a:pPr>
              <a:spcBef>
                <a:spcPct val="20000"/>
              </a:spcBef>
              <a:buFontTx/>
              <a:buNone/>
              <a:defRPr/>
            </a:pPr>
            <a:r>
              <a:rPr kumimoji="1" lang="zh-CN" altLang="en-US" sz="3200" dirty="0">
                <a:solidFill>
                  <a:srgbClr val="202020"/>
                </a:solidFill>
                <a:latin typeface="华文中宋" pitchFamily="2" charset="-122"/>
                <a:ea typeface="黑体" panose="02010609060101010101" charset="-122"/>
              </a:rPr>
              <a:t>●反对霸权主义和强权政治；</a:t>
            </a:r>
            <a:endParaRPr kumimoji="1" lang="zh-CN" altLang="en-US" sz="3200" dirty="0">
              <a:solidFill>
                <a:srgbClr val="202020"/>
              </a:solidFill>
              <a:latin typeface="华文中宋" pitchFamily="2" charset="-122"/>
              <a:ea typeface="黑体" panose="02010609060101010101" charset="-122"/>
            </a:endParaRPr>
          </a:p>
          <a:p>
            <a:pPr>
              <a:spcBef>
                <a:spcPct val="20000"/>
              </a:spcBef>
              <a:buFontTx/>
              <a:buNone/>
              <a:defRPr/>
            </a:pPr>
            <a:r>
              <a:rPr kumimoji="1" lang="zh-CN" altLang="en-US" sz="3200" dirty="0">
                <a:solidFill>
                  <a:srgbClr val="202020"/>
                </a:solidFill>
                <a:latin typeface="华文中宋" pitchFamily="2" charset="-122"/>
                <a:ea typeface="黑体" panose="02010609060101010101" charset="-122"/>
              </a:rPr>
              <a:t>●加强国际合作</a:t>
            </a:r>
            <a:r>
              <a:rPr kumimoji="1" lang="zh-CN" altLang="en-US" sz="3200" dirty="0" smtClean="0">
                <a:solidFill>
                  <a:srgbClr val="202020"/>
                </a:solidFill>
                <a:latin typeface="华文中宋" pitchFamily="2" charset="-122"/>
                <a:ea typeface="黑体" panose="02010609060101010101" charset="-122"/>
              </a:rPr>
              <a:t>，和平共处；</a:t>
            </a:r>
            <a:endParaRPr kumimoji="1" lang="zh-CN" altLang="en-US" sz="3200" dirty="0">
              <a:solidFill>
                <a:srgbClr val="202020"/>
              </a:solidFill>
              <a:latin typeface="华文中宋" pitchFamily="2" charset="-122"/>
              <a:ea typeface="黑体" panose="02010609060101010101" charset="-122"/>
            </a:endParaRPr>
          </a:p>
          <a:p>
            <a:pPr>
              <a:spcBef>
                <a:spcPct val="20000"/>
              </a:spcBef>
              <a:buFontTx/>
              <a:buNone/>
              <a:defRPr/>
            </a:pPr>
            <a:r>
              <a:rPr kumimoji="1" lang="zh-CN" altLang="en-US" sz="3200" dirty="0" smtClean="0">
                <a:solidFill>
                  <a:srgbClr val="202020"/>
                </a:solidFill>
                <a:latin typeface="华文中宋" pitchFamily="2" charset="-122"/>
                <a:ea typeface="黑体" panose="02010609060101010101" charset="-122"/>
              </a:rPr>
              <a:t>●反对恐怖主义</a:t>
            </a:r>
            <a:endParaRPr kumimoji="1" lang="en-US" altLang="zh-CN" sz="3200" dirty="0" smtClean="0">
              <a:solidFill>
                <a:srgbClr val="202020"/>
              </a:solidFill>
              <a:latin typeface="华文中宋" pitchFamily="2" charset="-122"/>
              <a:ea typeface="黑体" panose="02010609060101010101" charset="-122"/>
            </a:endParaRPr>
          </a:p>
          <a:p>
            <a:pPr>
              <a:spcBef>
                <a:spcPct val="20000"/>
              </a:spcBef>
              <a:buFontTx/>
              <a:buNone/>
              <a:defRPr/>
            </a:pPr>
            <a:r>
              <a:rPr kumimoji="1" lang="zh-CN" altLang="en-US" sz="3200" dirty="0" smtClean="0">
                <a:solidFill>
                  <a:srgbClr val="202020"/>
                </a:solidFill>
                <a:latin typeface="华文中宋" pitchFamily="2" charset="-122"/>
                <a:ea typeface="黑体" panose="02010609060101010101" charset="-122"/>
              </a:rPr>
              <a:t>●反对军事同盟</a:t>
            </a:r>
            <a:endParaRPr kumimoji="1" lang="zh-CN" altLang="en-US" sz="3200" dirty="0">
              <a:solidFill>
                <a:srgbClr val="202020"/>
              </a:solidFill>
              <a:latin typeface="华文中宋" pitchFamily="2" charset="-122"/>
              <a:ea typeface="黑体" panose="02010609060101010101" charset="-122"/>
            </a:endParaRPr>
          </a:p>
        </p:txBody>
      </p:sp>
      <p:pic>
        <p:nvPicPr>
          <p:cNvPr id="93186" name="Picture 2" descr="https://ss0.bdstatic.com/70cFvHSh_Q1YnxGkpoWK1HF6hhy/it/u=286145478,695887128&amp;fm=26&amp;gp=0.jpg"/>
          <p:cNvPicPr>
            <a:picLocks noChangeAspect="1" noChangeArrowheads="1"/>
          </p:cNvPicPr>
          <p:nvPr/>
        </p:nvPicPr>
        <p:blipFill>
          <a:blip r:embed="rId1"/>
          <a:srcRect/>
          <a:stretch>
            <a:fillRect/>
          </a:stretch>
        </p:blipFill>
        <p:spPr bwMode="auto">
          <a:xfrm>
            <a:off x="7470775" y="361506"/>
            <a:ext cx="4721225" cy="3181793"/>
          </a:xfrm>
          <a:prstGeom prst="rect">
            <a:avLst/>
          </a:prstGeom>
          <a:noFill/>
        </p:spPr>
      </p:pic>
      <p:pic>
        <p:nvPicPr>
          <p:cNvPr id="6" name="Picture 2" descr="C:\Documents and Settings\Administrator\My Documents\Tencent Files\260159654\Image\C2C\~(8HI`IDHD8HRT(V72OR$)F.png"/>
          <p:cNvPicPr>
            <a:picLocks noChangeAspect="1" noChangeArrowheads="1"/>
          </p:cNvPicPr>
          <p:nvPr/>
        </p:nvPicPr>
        <p:blipFill>
          <a:blip r:embed="rId2" cstate="print"/>
          <a:srcRect/>
          <a:stretch>
            <a:fillRect/>
          </a:stretch>
        </p:blipFill>
        <p:spPr bwMode="auto">
          <a:xfrm>
            <a:off x="7464056" y="3624783"/>
            <a:ext cx="4727944" cy="3233217"/>
          </a:xfrm>
          <a:prstGeom prst="rect">
            <a:avLst/>
          </a:prstGeom>
          <a:noFill/>
        </p:spPr>
      </p:pic>
      <p:sp>
        <p:nvSpPr>
          <p:cNvPr id="7" name="标题 1"/>
          <p:cNvSpPr txBox="1"/>
          <p:nvPr/>
        </p:nvSpPr>
        <p:spPr>
          <a:xfrm>
            <a:off x="46" y="361609"/>
            <a:ext cx="5828413" cy="988827"/>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Autofit/>
          </a:bodyPr>
          <a:lstStyle/>
          <a:p>
            <a:pPr marL="228600" lvl="0" indent="-228600">
              <a:lnSpc>
                <a:spcPct val="120000"/>
              </a:lnSpc>
              <a:spcBef>
                <a:spcPts val="1000"/>
              </a:spcBef>
              <a:buSzPct val="75000"/>
            </a:pPr>
            <a:endParaRPr lang="en-US" altLang="zh-CN" sz="4000" b="1" dirty="0" smtClean="0">
              <a:solidFill>
                <a:srgbClr val="00B050"/>
              </a:solidFill>
              <a:latin typeface="黑体" panose="02010609060101010101" charset="-122"/>
              <a:ea typeface="黑体" panose="02010609060101010101" charset="-122"/>
            </a:endParaRPr>
          </a:p>
          <a:p>
            <a:pPr marL="228600" lvl="0" indent="-228600">
              <a:lnSpc>
                <a:spcPct val="120000"/>
              </a:lnSpc>
              <a:spcBef>
                <a:spcPts val="1000"/>
              </a:spcBef>
              <a:buSzPct val="75000"/>
            </a:pPr>
            <a:r>
              <a:rPr lang="en-US" altLang="zh-CN" sz="4000" b="1" dirty="0" smtClean="0">
                <a:solidFill>
                  <a:srgbClr val="00B050"/>
                </a:solidFill>
                <a:latin typeface="黑体" panose="02010609060101010101" charset="-122"/>
                <a:ea typeface="黑体" panose="02010609060101010101" charset="-122"/>
              </a:rPr>
              <a:t>   </a:t>
            </a:r>
            <a:r>
              <a:rPr lang="zh-CN" altLang="en-US" sz="4000" b="1" dirty="0" smtClean="0">
                <a:solidFill>
                  <a:srgbClr val="7030A0"/>
                </a:solidFill>
                <a:latin typeface="黑体" panose="02010609060101010101" charset="-122"/>
                <a:ea typeface="黑体" panose="02010609060101010101" charset="-122"/>
              </a:rPr>
              <a:t>大战启示</a:t>
            </a:r>
            <a:endParaRPr lang="en-US" altLang="zh-CN" sz="4000" b="1" dirty="0" smtClean="0">
              <a:solidFill>
                <a:srgbClr val="7030A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linds(horizontal)">
                                      <p:cBhvr>
                                        <p:cTn id="19" dur="500"/>
                                        <p:tgtEl>
                                          <p:spTgt spid="5">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linds(horizontal)">
                                      <p:cBhvr>
                                        <p:cTn id="22" dur="500"/>
                                        <p:tgtEl>
                                          <p:spTgt spid="5">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linds(horizont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03905" y="2091144"/>
            <a:ext cx="10515600" cy="1655445"/>
          </a:xfrm>
        </p:spPr>
        <p:txBody>
          <a:bodyPr>
            <a:normAutofit/>
          </a:bodyPr>
          <a:lstStyle/>
          <a:p>
            <a:r>
              <a:rPr lang="zh-CN" altLang="en-US" sz="6000" dirty="0" smtClean="0">
                <a:solidFill>
                  <a:srgbClr val="FF0000"/>
                </a:solidFill>
              </a:rPr>
              <a:t>专题：两次世界大战</a:t>
            </a:r>
            <a:endParaRPr lang="zh-CN" altLang="en-US" sz="6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bwMode="auto">
          <a:xfrm>
            <a:off x="527169" y="1165619"/>
            <a:ext cx="11158012" cy="1120381"/>
          </a:xfrm>
          <a:prstGeom prst="rect">
            <a:avLst/>
          </a:prstGeom>
          <a:noFill/>
          <a:ln w="9525">
            <a:noFill/>
            <a:miter lim="800000"/>
          </a:ln>
        </p:spPr>
        <p:txBody>
          <a:bodyPr vert="horz" wrap="square" lIns="91440" tIns="45720" rIns="91440" bIns="45720" numCol="1" anchor="t" anchorCtr="0" compatLnSpc="1"/>
          <a:lstStyle/>
          <a:p>
            <a:pPr lvl="0" eaLnBrk="0" hangingPunct="0">
              <a:lnSpc>
                <a:spcPct val="90000"/>
              </a:lnSpc>
              <a:spcBef>
                <a:spcPts val="1000"/>
              </a:spcBef>
            </a:pPr>
            <a:r>
              <a:rPr lang="zh-CN" altLang="en-US" sz="3600" b="1" kern="0" dirty="0" smtClean="0">
                <a:latin typeface="黑体" panose="02010609060101010101" charset="-122"/>
                <a:ea typeface="黑体" panose="02010609060101010101" charset="-122"/>
                <a:sym typeface="Calibri" panose="020F0502020204030204" charset="0"/>
              </a:rPr>
              <a:t>    </a:t>
            </a:r>
            <a:r>
              <a:rPr lang="zh-CN" altLang="en-US" sz="2800" b="1" kern="0" dirty="0" smtClean="0">
                <a:latin typeface="黑体" panose="02010609060101010101" charset="-122"/>
                <a:ea typeface="黑体" panose="02010609060101010101" charset="-122"/>
                <a:sym typeface="Calibri" panose="020F0502020204030204" charset="0"/>
              </a:rPr>
              <a:t>据美国学者罗伯特</a:t>
            </a:r>
            <a:r>
              <a:rPr lang="en-US" altLang="zh-CN" sz="2800" b="1" kern="0" dirty="0" smtClean="0">
                <a:latin typeface="黑体" panose="02010609060101010101" charset="-122"/>
                <a:ea typeface="黑体" panose="02010609060101010101" charset="-122"/>
                <a:sym typeface="Calibri" panose="020F0502020204030204" charset="0"/>
              </a:rPr>
              <a:t>·</a:t>
            </a:r>
            <a:r>
              <a:rPr lang="zh-CN" altLang="en-US" sz="2800" b="1" kern="0" dirty="0" smtClean="0">
                <a:latin typeface="黑体" panose="02010609060101010101" charset="-122"/>
                <a:ea typeface="黑体" panose="02010609060101010101" charset="-122"/>
                <a:sym typeface="Calibri" panose="020F0502020204030204" charset="0"/>
              </a:rPr>
              <a:t>吉尔平统计：二</a:t>
            </a:r>
            <a:r>
              <a:rPr kumimoji="0" lang="zh-CN" altLang="en-US" sz="2800" b="1" i="0" u="none" strike="noStrike" kern="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sym typeface="Calibri" panose="020F0502020204030204" charset="0"/>
              </a:rPr>
              <a:t>战后的</a:t>
            </a:r>
            <a:r>
              <a:rPr kumimoji="0" lang="en-US" altLang="zh-CN"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50</a:t>
            </a:r>
            <a:r>
              <a:rPr kumimoji="0" lang="zh-CN" altLang="en-US"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年</a:t>
            </a:r>
            <a:r>
              <a:rPr kumimoji="0" lang="zh-CN" altLang="en-US" sz="2800" b="1" i="0" u="none" strike="noStrike" kern="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sym typeface="Calibri" panose="020F0502020204030204" charset="0"/>
              </a:rPr>
              <a:t>中，爆发了近</a:t>
            </a:r>
            <a:r>
              <a:rPr kumimoji="0" lang="en-US" altLang="zh-CN"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500</a:t>
            </a:r>
            <a:r>
              <a:rPr kumimoji="0" lang="zh-CN" altLang="en-US"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起</a:t>
            </a:r>
            <a:r>
              <a:rPr kumimoji="0" lang="zh-CN" altLang="en-US" sz="2800" b="1" i="0" u="none" strike="noStrike" kern="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sym typeface="Calibri" panose="020F0502020204030204" charset="0"/>
              </a:rPr>
              <a:t>局部战争。从全世界看，无任何战争的日子只有</a:t>
            </a:r>
            <a:r>
              <a:rPr kumimoji="0" lang="en-US" altLang="zh-CN"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26</a:t>
            </a:r>
            <a:r>
              <a:rPr kumimoji="0" lang="zh-CN" altLang="en-US" sz="2800" b="1" i="0" u="none" strike="noStrike" kern="0" cap="none" spc="0" normalizeH="0" baseline="0" noProof="0" dirty="0" smtClean="0">
                <a:ln>
                  <a:noFill/>
                </a:ln>
                <a:solidFill>
                  <a:srgbClr val="FF0000"/>
                </a:solidFill>
                <a:effectLst/>
                <a:uLnTx/>
                <a:uFillTx/>
                <a:latin typeface="黑体" panose="02010609060101010101" charset="-122"/>
                <a:ea typeface="黑体" panose="02010609060101010101" charset="-122"/>
                <a:cs typeface="+mn-cs"/>
                <a:sym typeface="Calibri" panose="020F0502020204030204" charset="0"/>
              </a:rPr>
              <a:t>天</a:t>
            </a:r>
            <a:r>
              <a:rPr kumimoji="0" lang="zh-CN" altLang="en-US" sz="2800" b="1" i="0" u="none" strike="noStrike" kern="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sym typeface="Calibri" panose="020F0502020204030204" charset="0"/>
              </a:rPr>
              <a:t>。</a:t>
            </a:r>
            <a:endParaRPr kumimoji="0" lang="zh-CN" altLang="en-US" sz="2800" b="1" i="0" u="none" strike="noStrike" kern="0" cap="none" spc="0" normalizeH="0" baseline="0" noProof="0" dirty="0">
              <a:ln>
                <a:noFill/>
              </a:ln>
              <a:solidFill>
                <a:schemeClr val="tx1"/>
              </a:solidFill>
              <a:effectLst/>
              <a:uLnTx/>
              <a:uFillTx/>
              <a:latin typeface="黑体" panose="02010609060101010101" charset="-122"/>
              <a:ea typeface="黑体" panose="02010609060101010101" charset="-122"/>
              <a:cs typeface="+mn-cs"/>
              <a:sym typeface="Calibri" panose="020F0502020204030204" charset="0"/>
            </a:endParaRPr>
          </a:p>
        </p:txBody>
      </p:sp>
      <p:sp>
        <p:nvSpPr>
          <p:cNvPr id="4" name="矩形 3"/>
          <p:cNvSpPr/>
          <p:nvPr/>
        </p:nvSpPr>
        <p:spPr>
          <a:xfrm>
            <a:off x="2119564" y="361507"/>
            <a:ext cx="8162812" cy="707886"/>
          </a:xfrm>
          <a:prstGeom prst="rect">
            <a:avLst/>
          </a:prstGeom>
        </p:spPr>
        <p:txBody>
          <a:bodyPr wrap="none">
            <a:spAutoFit/>
          </a:bodyPr>
          <a:lstStyle/>
          <a:p>
            <a:r>
              <a:rPr lang="zh-CN" altLang="en-US" sz="4000" b="1" dirty="0" smtClean="0">
                <a:solidFill>
                  <a:srgbClr val="FF0000"/>
                </a:solidFill>
                <a:latin typeface="黑体" panose="02010609060101010101" charset="-122"/>
                <a:ea typeface="黑体" panose="02010609060101010101" charset="-122"/>
              </a:rPr>
              <a:t>干戈不息   </a:t>
            </a:r>
            <a:r>
              <a:rPr lang="zh-CN" altLang="en-US" sz="4000" b="1" dirty="0" smtClean="0">
                <a:solidFill>
                  <a:prstClr val="black">
                    <a:lumMod val="85000"/>
                    <a:lumOff val="15000"/>
                  </a:prstClr>
                </a:solidFill>
                <a:latin typeface="黑体" panose="02010609060101010101" charset="-122"/>
                <a:ea typeface="黑体" panose="02010609060101010101" charset="-122"/>
              </a:rPr>
              <a:t>守护和平</a:t>
            </a:r>
            <a:r>
              <a:rPr lang="en-US" altLang="zh-CN" sz="4000" b="1" dirty="0" smtClean="0">
                <a:solidFill>
                  <a:srgbClr val="7030A0"/>
                </a:solidFill>
                <a:latin typeface="黑体" panose="02010609060101010101" charset="-122"/>
                <a:ea typeface="黑体" panose="02010609060101010101" charset="-122"/>
              </a:rPr>
              <a:t>——</a:t>
            </a:r>
            <a:r>
              <a:rPr lang="zh-CN" altLang="en-US" sz="4000" b="1" dirty="0" smtClean="0">
                <a:solidFill>
                  <a:srgbClr val="7030A0"/>
                </a:solidFill>
                <a:latin typeface="黑体" panose="02010609060101010101" charset="-122"/>
                <a:ea typeface="黑体" panose="02010609060101010101" charset="-122"/>
              </a:rPr>
              <a:t>中国智慧</a:t>
            </a:r>
            <a:endParaRPr lang="zh-CN" altLang="en-US" sz="4000" b="1" dirty="0">
              <a:solidFill>
                <a:srgbClr val="7030A0"/>
              </a:solidFill>
              <a:latin typeface="黑体" panose="02010609060101010101" charset="-122"/>
              <a:ea typeface="黑体" panose="02010609060101010101" charset="-122"/>
            </a:endParaRPr>
          </a:p>
        </p:txBody>
      </p:sp>
      <p:pic>
        <p:nvPicPr>
          <p:cNvPr id="13314" name="Picture 2" descr="https://pics3.baidu.com/feed/730e0cf3d7ca7bcb8192efb349d8c865f424a89d.jpeg?token=26eabde4456771a648a85eaa84f4f8ab"/>
          <p:cNvPicPr>
            <a:picLocks noChangeAspect="1" noChangeArrowheads="1"/>
          </p:cNvPicPr>
          <p:nvPr/>
        </p:nvPicPr>
        <p:blipFill>
          <a:blip r:embed="rId1"/>
          <a:srcRect/>
          <a:stretch>
            <a:fillRect/>
          </a:stretch>
        </p:blipFill>
        <p:spPr bwMode="auto">
          <a:xfrm>
            <a:off x="4269425" y="2360427"/>
            <a:ext cx="2988611" cy="2073349"/>
          </a:xfrm>
          <a:prstGeom prst="rect">
            <a:avLst/>
          </a:prstGeom>
          <a:noFill/>
        </p:spPr>
      </p:pic>
      <p:pic>
        <p:nvPicPr>
          <p:cNvPr id="9" name="Picture 3" descr="C:\Users\admin\Desktop\54b58PICpvy_1024.png"/>
          <p:cNvPicPr>
            <a:picLocks noChangeAspect="1" noChangeArrowheads="1"/>
          </p:cNvPicPr>
          <p:nvPr/>
        </p:nvPicPr>
        <p:blipFill>
          <a:blip r:embed="rId2"/>
          <a:srcRect/>
          <a:stretch>
            <a:fillRect/>
          </a:stretch>
        </p:blipFill>
        <p:spPr bwMode="auto">
          <a:xfrm>
            <a:off x="4221462" y="4600240"/>
            <a:ext cx="3072270" cy="2087638"/>
          </a:xfrm>
          <a:prstGeom prst="rect">
            <a:avLst/>
          </a:prstGeom>
          <a:noFill/>
          <a:ln w="9525">
            <a:noFill/>
            <a:miter lim="800000"/>
            <a:headEnd/>
            <a:tailEnd/>
          </a:ln>
        </p:spPr>
      </p:pic>
      <p:pic>
        <p:nvPicPr>
          <p:cNvPr id="13321" name="Picture 9" descr="https://ss2.baidu.com/-vo3dSag_xI4khGko9WTAnF6hhy/zhidao/pic/item/80cb39dbb6fd52665d0e4daca018972bd4073664.jpg"/>
          <p:cNvPicPr>
            <a:picLocks noChangeAspect="1" noChangeArrowheads="1"/>
          </p:cNvPicPr>
          <p:nvPr/>
        </p:nvPicPr>
        <p:blipFill>
          <a:blip r:embed="rId3"/>
          <a:srcRect l="42322" t="3564" r="9137" b="6891"/>
          <a:stretch>
            <a:fillRect/>
          </a:stretch>
        </p:blipFill>
        <p:spPr bwMode="auto">
          <a:xfrm>
            <a:off x="318979" y="2360428"/>
            <a:ext cx="3707219" cy="4274288"/>
          </a:xfrm>
          <a:prstGeom prst="rect">
            <a:avLst/>
          </a:prstGeom>
          <a:noFill/>
        </p:spPr>
      </p:pic>
      <p:pic>
        <p:nvPicPr>
          <p:cNvPr id="13324" name="Picture 12"/>
          <p:cNvPicPr>
            <a:picLocks noChangeAspect="1" noChangeArrowheads="1"/>
          </p:cNvPicPr>
          <p:nvPr/>
        </p:nvPicPr>
        <p:blipFill>
          <a:blip r:embed="rId4"/>
          <a:srcRect/>
          <a:stretch>
            <a:fillRect/>
          </a:stretch>
        </p:blipFill>
        <p:spPr bwMode="auto">
          <a:xfrm>
            <a:off x="7634175" y="2285998"/>
            <a:ext cx="3540643" cy="2163027"/>
          </a:xfrm>
          <a:prstGeom prst="rect">
            <a:avLst/>
          </a:prstGeom>
          <a:noFill/>
          <a:ln w="9525">
            <a:noFill/>
            <a:miter lim="800000"/>
            <a:headEnd/>
            <a:tailEnd/>
          </a:ln>
          <a:effectLst/>
        </p:spPr>
      </p:pic>
      <p:pic>
        <p:nvPicPr>
          <p:cNvPr id="13326" name="Picture 14" descr="https://gimg2.baidu.com/image_search/src=http%3A%2F%2Fcimg2.163.com%2Fcnews%2F2006%2F8%2F15%2F200608151412307c50d.jpg&amp;refer=http%3A%2F%2Fcimg2.163.com&amp;app=2002&amp;size=f9999,10000&amp;q=a80&amp;n=0&amp;g=0n&amp;fmt=jpeg?sec=1620203464&amp;t=52938a471ea09e402b5b37b8acc7a67d"/>
          <p:cNvPicPr>
            <a:picLocks noChangeAspect="1" noChangeArrowheads="1"/>
          </p:cNvPicPr>
          <p:nvPr/>
        </p:nvPicPr>
        <p:blipFill>
          <a:blip r:embed="rId5"/>
          <a:srcRect/>
          <a:stretch>
            <a:fillRect/>
          </a:stretch>
        </p:blipFill>
        <p:spPr bwMode="auto">
          <a:xfrm>
            <a:off x="7676707" y="4600316"/>
            <a:ext cx="3476846" cy="225768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blinds(horizontal)">
                                      <p:cBhvr>
                                        <p:cTn id="7" dur="500"/>
                                        <p:tgtEl>
                                          <p:spTgt spid="133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linds(horizontal)">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324"/>
                                        </p:tgtEl>
                                        <p:attrNameLst>
                                          <p:attrName>style.visibility</p:attrName>
                                        </p:attrNameLst>
                                      </p:cBhvr>
                                      <p:to>
                                        <p:strVal val="visible"/>
                                      </p:to>
                                    </p:set>
                                    <p:animEffect transition="in" filter="blinds(horizontal)">
                                      <p:cBhvr>
                                        <p:cTn id="22" dur="500"/>
                                        <p:tgtEl>
                                          <p:spTgt spid="133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326"/>
                                        </p:tgtEl>
                                        <p:attrNameLst>
                                          <p:attrName>style.visibility</p:attrName>
                                        </p:attrNameLst>
                                      </p:cBhvr>
                                      <p:to>
                                        <p:strVal val="visible"/>
                                      </p:to>
                                    </p:set>
                                    <p:animEffect transition="in" filter="blinds(horizontal)">
                                      <p:cBhvr>
                                        <p:cTn id="27"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Picture 7"/>
          <p:cNvPicPr>
            <a:picLocks noChangeAspect="1" noChangeArrowheads="1"/>
          </p:cNvPicPr>
          <p:nvPr/>
        </p:nvPicPr>
        <p:blipFill>
          <a:blip r:embed="rId1"/>
          <a:srcRect/>
          <a:stretch>
            <a:fillRect/>
          </a:stretch>
        </p:blipFill>
        <p:spPr bwMode="auto">
          <a:xfrm>
            <a:off x="276447" y="3971850"/>
            <a:ext cx="3623118" cy="2641600"/>
          </a:xfrm>
          <a:prstGeom prst="rect">
            <a:avLst/>
          </a:prstGeom>
          <a:noFill/>
          <a:ln w="9525">
            <a:noFill/>
            <a:miter lim="800000"/>
            <a:headEnd/>
            <a:tailEnd/>
          </a:ln>
          <a:effectLst/>
        </p:spPr>
      </p:pic>
      <p:pic>
        <p:nvPicPr>
          <p:cNvPr id="5" name="Picture 6" descr="https://gimg2.baidu.com/image_search/src=http%3A%2F%2Fwww.81.cn%2Fbig5%2Fgnxw%2Fattachement%2Fjpg%2Fsite351%2F20190320%2F309c236f8c3b1dfc65452c.jpg&amp;refer=http%3A%2F%2Fwww.81.cn&amp;app=2002&amp;size=f9999,10000&amp;q=a80&amp;n=0&amp;g=0n&amp;fmt=jpeg?sec=1620176538&amp;t=53b2cfdfb8814fa083fd66a84a2019f8"/>
          <p:cNvPicPr>
            <a:picLocks noChangeAspect="1" noChangeArrowheads="1"/>
          </p:cNvPicPr>
          <p:nvPr/>
        </p:nvPicPr>
        <p:blipFill>
          <a:blip r:embed="rId2"/>
          <a:srcRect/>
          <a:stretch>
            <a:fillRect/>
          </a:stretch>
        </p:blipFill>
        <p:spPr bwMode="auto">
          <a:xfrm>
            <a:off x="8013144" y="1435393"/>
            <a:ext cx="3959117" cy="5146159"/>
          </a:xfrm>
          <a:prstGeom prst="rect">
            <a:avLst/>
          </a:prstGeom>
          <a:noFill/>
        </p:spPr>
      </p:pic>
      <p:pic>
        <p:nvPicPr>
          <p:cNvPr id="6" name="Picture 2" descr="https://gimg2.baidu.com/image_search/src=http%3A%2F%2Fmmbiz.qpic.cn%2Fmmbiz%2Fp1VfGFTkFsKXJKPDzXcT5Nibb6aDvN5RAUrTQiaqZROvVrhQelXHfPZObHFdDSkCSE2PFrw5430jZVoqBS9zlf4w%2F0%3Fwx_fmt%3Djpeg&amp;refer=http%3A%2F%2Fmmbiz.qpic.cn&amp;app=2002&amp;size=f9999,10000&amp;q=a80&amp;n=0&amp;g=0n&amp;fmt=jpeg?sec=1619938210&amp;t=614dddaf1b74a8810aef50384283e8f0"/>
          <p:cNvPicPr>
            <a:picLocks noChangeAspect="1" noChangeArrowheads="1"/>
          </p:cNvPicPr>
          <p:nvPr/>
        </p:nvPicPr>
        <p:blipFill>
          <a:blip r:embed="rId3"/>
          <a:srcRect/>
          <a:stretch>
            <a:fillRect/>
          </a:stretch>
        </p:blipFill>
        <p:spPr bwMode="auto">
          <a:xfrm>
            <a:off x="329609" y="1372534"/>
            <a:ext cx="3561908" cy="2359493"/>
          </a:xfrm>
          <a:prstGeom prst="rect">
            <a:avLst/>
          </a:prstGeom>
          <a:noFill/>
        </p:spPr>
      </p:pic>
      <p:pic>
        <p:nvPicPr>
          <p:cNvPr id="46086" name="Picture 6" descr="https://gimg2.baidu.com/image_search/src=http%3A%2F%2Fp0.ifengimg.com%2Fpmop%2F2018%2F0706%2F7E272B4A833BBAF072327978CC8C086532F96E79_size76_w516_h744.jpeg&amp;refer=http%3A%2F%2Fp0.ifengimg.com&amp;app=2002&amp;size=f9999,10000&amp;q=a80&amp;n=0&amp;g=0n&amp;fmt=jpeg?sec=1620177594&amp;t=1ffdd2c600f97ef8345b0d67f86cafa5"/>
          <p:cNvPicPr>
            <a:picLocks noChangeAspect="1" noChangeArrowheads="1"/>
          </p:cNvPicPr>
          <p:nvPr/>
        </p:nvPicPr>
        <p:blipFill>
          <a:blip r:embed="rId4"/>
          <a:srcRect b="48396"/>
          <a:stretch>
            <a:fillRect/>
          </a:stretch>
        </p:blipFill>
        <p:spPr bwMode="auto">
          <a:xfrm>
            <a:off x="3923414" y="1401596"/>
            <a:ext cx="3805200" cy="2330432"/>
          </a:xfrm>
          <a:prstGeom prst="rect">
            <a:avLst/>
          </a:prstGeom>
          <a:noFill/>
        </p:spPr>
      </p:pic>
      <p:pic>
        <p:nvPicPr>
          <p:cNvPr id="46088" name="Picture 8" descr="https://gimg2.baidu.com/image_search/src=http%3A%2F%2Fjunshi-pic.china.com%2Fhandcover%2F20200611%2F5ee1cb1d49b60.jpg&amp;refer=http%3A%2F%2Fjunshi-pic.china.com&amp;app=2002&amp;size=f9999,10000&amp;q=a80&amp;n=0&amp;g=0n&amp;fmt=jpeg?sec=1620203777&amp;t=5d7c573b7b02a39e9a0c1853f3d6f191"/>
          <p:cNvPicPr>
            <a:picLocks noChangeAspect="1" noChangeArrowheads="1"/>
          </p:cNvPicPr>
          <p:nvPr/>
        </p:nvPicPr>
        <p:blipFill>
          <a:blip r:embed="rId5"/>
          <a:srcRect/>
          <a:stretch>
            <a:fillRect/>
          </a:stretch>
        </p:blipFill>
        <p:spPr bwMode="auto">
          <a:xfrm>
            <a:off x="3998919" y="4008475"/>
            <a:ext cx="3674540" cy="2604976"/>
          </a:xfrm>
          <a:prstGeom prst="rect">
            <a:avLst/>
          </a:prstGeom>
          <a:noFill/>
        </p:spPr>
      </p:pic>
      <p:sp>
        <p:nvSpPr>
          <p:cNvPr id="12" name="矩形 11"/>
          <p:cNvSpPr/>
          <p:nvPr/>
        </p:nvSpPr>
        <p:spPr>
          <a:xfrm>
            <a:off x="2289685" y="255181"/>
            <a:ext cx="8162812" cy="1323439"/>
          </a:xfrm>
          <a:prstGeom prst="rect">
            <a:avLst/>
          </a:prstGeom>
        </p:spPr>
        <p:txBody>
          <a:bodyPr wrap="none">
            <a:spAutoFit/>
          </a:bodyPr>
          <a:lstStyle/>
          <a:p>
            <a:r>
              <a:rPr lang="zh-CN" altLang="en-US" sz="4000" b="1" dirty="0" smtClean="0">
                <a:solidFill>
                  <a:srgbClr val="FF0000"/>
                </a:solidFill>
                <a:latin typeface="黑体" panose="02010609060101010101" charset="-122"/>
                <a:ea typeface="黑体" panose="02010609060101010101" charset="-122"/>
              </a:rPr>
              <a:t>干戈不息   </a:t>
            </a:r>
            <a:r>
              <a:rPr lang="zh-CN" altLang="en-US" sz="4000" b="1" dirty="0" smtClean="0">
                <a:solidFill>
                  <a:prstClr val="black">
                    <a:lumMod val="85000"/>
                    <a:lumOff val="15000"/>
                  </a:prstClr>
                </a:solidFill>
                <a:latin typeface="黑体" panose="02010609060101010101" charset="-122"/>
                <a:ea typeface="黑体" panose="02010609060101010101" charset="-122"/>
              </a:rPr>
              <a:t>守护</a:t>
            </a:r>
            <a:r>
              <a:rPr lang="zh-CN" altLang="en-US" sz="4000" b="1" dirty="0" smtClean="0">
                <a:solidFill>
                  <a:prstClr val="black">
                    <a:lumMod val="85000"/>
                    <a:lumOff val="15000"/>
                  </a:prstClr>
                </a:solidFill>
                <a:latin typeface="黑体" panose="02010609060101010101" charset="-122"/>
                <a:ea typeface="黑体" panose="02010609060101010101" charset="-122"/>
              </a:rPr>
              <a:t>和平</a:t>
            </a:r>
            <a:r>
              <a:rPr lang="en-US" altLang="zh-CN" sz="4000" b="1" dirty="0" smtClean="0">
                <a:solidFill>
                  <a:srgbClr val="7030A0"/>
                </a:solidFill>
                <a:latin typeface="黑体" panose="02010609060101010101" charset="-122"/>
                <a:ea typeface="黑体" panose="02010609060101010101" charset="-122"/>
              </a:rPr>
              <a:t>——</a:t>
            </a:r>
            <a:r>
              <a:rPr lang="zh-CN" altLang="en-US" sz="4000" b="1" dirty="0" smtClean="0">
                <a:solidFill>
                  <a:srgbClr val="7030A0"/>
                </a:solidFill>
                <a:latin typeface="黑体" panose="02010609060101010101" charset="-122"/>
                <a:ea typeface="黑体" panose="02010609060101010101" charset="-122"/>
              </a:rPr>
              <a:t>中国智慧</a:t>
            </a:r>
            <a:endParaRPr lang="zh-CN" altLang="en-US" sz="4000" b="1" dirty="0" smtClean="0">
              <a:solidFill>
                <a:srgbClr val="7030A0"/>
              </a:solidFill>
              <a:latin typeface="黑体" panose="02010609060101010101" charset="-122"/>
              <a:ea typeface="黑体" panose="02010609060101010101" charset="-122"/>
            </a:endParaRPr>
          </a:p>
          <a:p>
            <a:endParaRPr lang="zh-CN" altLang="en-US" sz="4000" b="1" dirty="0">
              <a:solidFill>
                <a:srgbClr val="7030A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086"/>
                                        </p:tgtEl>
                                        <p:attrNameLst>
                                          <p:attrName>style.visibility</p:attrName>
                                        </p:attrNameLst>
                                      </p:cBhvr>
                                      <p:to>
                                        <p:strVal val="visible"/>
                                      </p:to>
                                    </p:set>
                                    <p:animEffect transition="in" filter="blinds(horizontal)">
                                      <p:cBhvr>
                                        <p:cTn id="17" dur="500"/>
                                        <p:tgtEl>
                                          <p:spTgt spid="4608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blinds(horizontal)">
                                      <p:cBhvr>
                                        <p:cTn id="22" dur="500"/>
                                        <p:tgtEl>
                                          <p:spTgt spid="4608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矩形 3"/>
          <p:cNvSpPr/>
          <p:nvPr/>
        </p:nvSpPr>
        <p:spPr>
          <a:xfrm>
            <a:off x="5007935" y="362912"/>
            <a:ext cx="7184065" cy="5077460"/>
          </a:xfrm>
          <a:prstGeom prst="rect">
            <a:avLst/>
          </a:prstGeom>
        </p:spPr>
        <p:txBody>
          <a:bodyPr wrap="square">
            <a:spAutoFit/>
          </a:bodyPr>
          <a:lstStyle/>
          <a:p>
            <a:pPr algn="ctr">
              <a:lnSpc>
                <a:spcPct val="150000"/>
              </a:lnSpc>
            </a:pPr>
            <a:r>
              <a:rPr lang="en-US" sz="4400" b="1" dirty="0" smtClean="0">
                <a:latin typeface="黑体" panose="02010609060101010101" charset="-122"/>
                <a:ea typeface="黑体" panose="02010609060101010101" charset="-122"/>
                <a:cs typeface="+mj-cs"/>
              </a:rPr>
              <a:t> </a:t>
            </a:r>
            <a:r>
              <a:rPr lang="zh-CN" altLang="en-US" sz="4400" b="1" dirty="0" smtClean="0">
                <a:solidFill>
                  <a:srgbClr val="00B050"/>
                </a:solidFill>
                <a:latin typeface="黑体" panose="02010609060101010101" charset="-122"/>
                <a:ea typeface="黑体" panose="02010609060101010101" charset="-122"/>
                <a:cs typeface="+mj-cs"/>
              </a:rPr>
              <a:t>没有岁月静好</a:t>
            </a:r>
            <a:endParaRPr lang="en-US" altLang="zh-CN" sz="4400" b="1" dirty="0" smtClean="0">
              <a:solidFill>
                <a:srgbClr val="00B050"/>
              </a:solidFill>
              <a:latin typeface="黑体" panose="02010609060101010101" charset="-122"/>
              <a:ea typeface="黑体" panose="02010609060101010101" charset="-122"/>
              <a:cs typeface="+mj-cs"/>
            </a:endParaRPr>
          </a:p>
          <a:p>
            <a:pPr algn="ctr">
              <a:lnSpc>
                <a:spcPct val="150000"/>
              </a:lnSpc>
            </a:pPr>
            <a:r>
              <a:rPr lang="zh-CN" altLang="en-US" sz="4400" b="1" dirty="0" smtClean="0">
                <a:solidFill>
                  <a:srgbClr val="00B050"/>
                </a:solidFill>
                <a:latin typeface="黑体" panose="02010609060101010101" charset="-122"/>
                <a:ea typeface="黑体" panose="02010609060101010101" charset="-122"/>
                <a:cs typeface="+mj-cs"/>
              </a:rPr>
              <a:t>只是有人替我们负重前行</a:t>
            </a:r>
            <a:endParaRPr lang="en-US" altLang="zh-CN" sz="4400" b="1" dirty="0" smtClean="0">
              <a:solidFill>
                <a:srgbClr val="00B050"/>
              </a:solidFill>
              <a:latin typeface="黑体" panose="02010609060101010101" charset="-122"/>
              <a:ea typeface="黑体" panose="02010609060101010101" charset="-122"/>
              <a:cs typeface="+mj-cs"/>
            </a:endParaRPr>
          </a:p>
          <a:p>
            <a:pPr algn="ctr">
              <a:lnSpc>
                <a:spcPct val="150000"/>
              </a:lnSpc>
            </a:pPr>
            <a:r>
              <a:rPr lang="zh-CN" altLang="en-US" sz="4400" b="1" dirty="0" smtClean="0">
                <a:solidFill>
                  <a:srgbClr val="00B0F0"/>
                </a:solidFill>
                <a:latin typeface="黑体" panose="02010609060101010101" charset="-122"/>
                <a:ea typeface="黑体" panose="02010609060101010101" charset="-122"/>
                <a:cs typeface="+mj-cs"/>
              </a:rPr>
              <a:t>坚决拥护中共的领导</a:t>
            </a:r>
            <a:endParaRPr lang="en-US" altLang="zh-CN" sz="4400" b="1" dirty="0" smtClean="0">
              <a:solidFill>
                <a:srgbClr val="00B0F0"/>
              </a:solidFill>
              <a:latin typeface="黑体" panose="02010609060101010101" charset="-122"/>
              <a:ea typeface="黑体" panose="02010609060101010101" charset="-122"/>
              <a:cs typeface="+mj-cs"/>
            </a:endParaRPr>
          </a:p>
          <a:p>
            <a:pPr algn="ctr">
              <a:lnSpc>
                <a:spcPct val="150000"/>
              </a:lnSpc>
            </a:pPr>
            <a:r>
              <a:rPr lang="zh-CN" altLang="en-US" sz="4000" b="1" dirty="0" smtClean="0">
                <a:solidFill>
                  <a:srgbClr val="FF0000"/>
                </a:solidFill>
                <a:latin typeface="黑体" panose="02010609060101010101" charset="-122"/>
                <a:ea typeface="黑体" panose="02010609060101010101" charset="-122"/>
                <a:cs typeface="+mj-cs"/>
              </a:rPr>
              <a:t>坚持走中国特色社会主义道路</a:t>
            </a:r>
            <a:r>
              <a:rPr lang="zh-CN" altLang="en-US" sz="4400" b="1" dirty="0" smtClean="0">
                <a:solidFill>
                  <a:srgbClr val="7030A0"/>
                </a:solidFill>
                <a:latin typeface="黑体" panose="02010609060101010101" charset="-122"/>
                <a:ea typeface="黑体" panose="02010609060101010101" charset="-122"/>
                <a:cs typeface="+mj-cs"/>
              </a:rPr>
              <a:t>实现伟大中国</a:t>
            </a:r>
            <a:r>
              <a:rPr lang="zh-CN" altLang="en-US" sz="4400" b="1" dirty="0" smtClean="0">
                <a:solidFill>
                  <a:srgbClr val="7030A0"/>
                </a:solidFill>
                <a:latin typeface="黑体" panose="02010609060101010101" charset="-122"/>
                <a:ea typeface="黑体" panose="02010609060101010101" charset="-122"/>
                <a:cs typeface="+mj-cs"/>
              </a:rPr>
              <a:t>梦</a:t>
            </a:r>
            <a:endParaRPr lang="zh-CN" altLang="en-US" sz="4400" b="1" dirty="0">
              <a:solidFill>
                <a:srgbClr val="7030A0"/>
              </a:solidFill>
              <a:latin typeface="黑体" panose="02010609060101010101" charset="-122"/>
              <a:ea typeface="黑体" panose="02010609060101010101" charset="-122"/>
            </a:endParaRPr>
          </a:p>
        </p:txBody>
      </p:sp>
      <p:pic>
        <p:nvPicPr>
          <p:cNvPr id="5" name="Picture 2" descr="https://gimg2.baidu.com/image_search/src=http%3A%2F%2Fwx1.sinaimg.cn%2Fmw690%2F8ba790dfly1gnuk94215rj20o60wgn26.jpg&amp;refer=http%3A%2F%2Fwx1.sinaimg.cn&amp;app=2002&amp;size=f9999,10000&amp;q=a80&amp;n=0&amp;g=0n&amp;fmt=jpeg?sec=1616803385&amp;t=5ebe28669d3547d5e5df91bfa0b482ce"/>
          <p:cNvPicPr>
            <a:picLocks noChangeAspect="1" noChangeArrowheads="1"/>
          </p:cNvPicPr>
          <p:nvPr/>
        </p:nvPicPr>
        <p:blipFill>
          <a:blip r:embed="rId1"/>
          <a:srcRect/>
          <a:stretch>
            <a:fillRect/>
          </a:stretch>
        </p:blipFill>
        <p:spPr bwMode="auto">
          <a:xfrm>
            <a:off x="271127" y="265814"/>
            <a:ext cx="4609215" cy="61857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linds(horizontal)">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1237" y="0"/>
            <a:ext cx="10281684" cy="916992"/>
          </a:xfrm>
        </p:spPr>
        <p:txBody>
          <a:bodyPr>
            <a:normAutofit/>
          </a:bodyPr>
          <a:lstStyle/>
          <a:p>
            <a:r>
              <a:rPr lang="zh-CN" altLang="en-US"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一、第一次世界大战（</a:t>
            </a:r>
            <a:r>
              <a:rPr lang="en-US" altLang="zh-CN"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1914-1918</a:t>
            </a:r>
            <a:r>
              <a:rPr lang="zh-CN" altLang="en-US"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年）</a:t>
            </a:r>
            <a:endParaRPr lang="zh-CN" altLang="en-US"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
        <p:nvSpPr>
          <p:cNvPr id="3" name="内容占位符 2"/>
          <p:cNvSpPr>
            <a:spLocks noGrp="1"/>
          </p:cNvSpPr>
          <p:nvPr>
            <p:ph idx="1"/>
          </p:nvPr>
        </p:nvSpPr>
        <p:spPr>
          <a:xfrm>
            <a:off x="255182" y="1542947"/>
            <a:ext cx="3434316" cy="4581407"/>
          </a:xfrm>
        </p:spPr>
        <p:txBody>
          <a:bodyPr>
            <a:normAutofit/>
          </a:bodyPr>
          <a:lstStyle/>
          <a:p>
            <a:pPr>
              <a:buNone/>
            </a:pPr>
            <a:r>
              <a:rPr lang="zh-CN" altLang="en-US" b="1" dirty="0" smtClean="0">
                <a:solidFill>
                  <a:srgbClr val="0070C0"/>
                </a:solidFill>
                <a:latin typeface="黑体" panose="02010609060101010101" charset="-122"/>
                <a:ea typeface="黑体" panose="02010609060101010101" charset="-122"/>
              </a:rPr>
              <a:t>◆图说一战：结合地点，说一说一战中大事件及影响。</a:t>
            </a:r>
            <a:endParaRPr lang="en-US" altLang="zh-CN" b="1" dirty="0" smtClean="0">
              <a:solidFill>
                <a:srgbClr val="0070C0"/>
              </a:solidFill>
              <a:latin typeface="黑体" panose="02010609060101010101" charset="-122"/>
              <a:ea typeface="黑体" panose="02010609060101010101" charset="-122"/>
            </a:endParaRPr>
          </a:p>
          <a:p>
            <a:r>
              <a:rPr lang="zh-CN" altLang="en-US" b="1" dirty="0" smtClean="0"/>
              <a:t>萨拉热窝</a:t>
            </a:r>
            <a:endParaRPr lang="en-US" altLang="zh-CN" b="1" dirty="0" smtClean="0"/>
          </a:p>
          <a:p>
            <a:r>
              <a:rPr lang="zh-CN" altLang="en-US" b="1" dirty="0" smtClean="0"/>
              <a:t>塞尔维亚</a:t>
            </a:r>
            <a:endParaRPr lang="en-US" altLang="zh-CN" b="1" dirty="0" smtClean="0"/>
          </a:p>
          <a:p>
            <a:r>
              <a:rPr lang="zh-CN" altLang="en-US" b="1" dirty="0" smtClean="0"/>
              <a:t>凡尔登</a:t>
            </a:r>
            <a:endParaRPr lang="en-US" altLang="zh-CN" b="1" dirty="0" smtClean="0"/>
          </a:p>
        </p:txBody>
      </p:sp>
      <p:pic>
        <p:nvPicPr>
          <p:cNvPr id="5" name="Picture 4" descr="第一次世界大战形势"/>
          <p:cNvPicPr>
            <a:picLocks noChangeAspect="1" noChangeArrowheads="1"/>
          </p:cNvPicPr>
          <p:nvPr/>
        </p:nvPicPr>
        <p:blipFill>
          <a:blip r:embed="rId1">
            <a:lum contrast="40000"/>
          </a:blip>
          <a:srcRect l="1000" t="1005" r="1721" b="8489"/>
          <a:stretch>
            <a:fillRect/>
          </a:stretch>
        </p:blipFill>
        <p:spPr bwMode="auto">
          <a:xfrm>
            <a:off x="4026195" y="1297170"/>
            <a:ext cx="7786577" cy="542074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09625" y="0"/>
            <a:ext cx="10515600" cy="1325563"/>
          </a:xfrm>
        </p:spPr>
        <p:txBody>
          <a:bodyPr>
            <a:normAutofit/>
          </a:bodyPr>
          <a:lstStyle/>
          <a:p>
            <a:pPr algn="ctr"/>
            <a:r>
              <a:rPr lang="zh-CN" altLang="en-US" b="1" dirty="0" smtClean="0">
                <a:solidFill>
                  <a:srgbClr val="0070C0"/>
                </a:solidFill>
                <a:effectLst/>
                <a:latin typeface="黑体" panose="02010609060101010101" charset="-122"/>
                <a:ea typeface="黑体" panose="02010609060101010101" charset="-122"/>
              </a:rPr>
              <a:t>结合材料说明一战是</a:t>
            </a:r>
            <a:r>
              <a:rPr lang="zh-CN" altLang="en-US" b="1" dirty="0" smtClean="0">
                <a:solidFill>
                  <a:srgbClr val="00B050"/>
                </a:solidFill>
                <a:latin typeface="黑体" panose="02010609060101010101" charset="-122"/>
                <a:ea typeface="黑体" panose="02010609060101010101" charset="-122"/>
              </a:rPr>
              <a:t>“不义之战 ”</a:t>
            </a:r>
            <a:endParaRPr lang="zh-CN" altLang="en-US" b="1" dirty="0">
              <a:latin typeface="黑体" panose="02010609060101010101" charset="-122"/>
              <a:ea typeface="黑体" panose="02010609060101010101" charset="-122"/>
            </a:endParaRPr>
          </a:p>
        </p:txBody>
      </p:sp>
      <p:sp>
        <p:nvSpPr>
          <p:cNvPr id="5" name="内容占位符 2"/>
          <p:cNvSpPr txBox="1"/>
          <p:nvPr/>
        </p:nvSpPr>
        <p:spPr>
          <a:xfrm>
            <a:off x="809847" y="1475785"/>
            <a:ext cx="10515600" cy="4375844"/>
          </a:xfrm>
          <a:prstGeom prst="rect">
            <a:avLst/>
          </a:prstGeom>
        </p:spPr>
        <p:txBody>
          <a:bodyPr vert="horz" lIns="91440" tIns="45720" rIns="91440" bIns="45720" rtlCol="0">
            <a:normAutofit fontScale="90000"/>
          </a:bodyPr>
          <a:lstStyle/>
          <a:p>
            <a:pPr marL="228600" marR="0" lvl="0" indent="-228600" algn="l" defTabSz="914400" rtl="0" eaLnBrk="1" fontAlgn="auto" latinLnBrk="0" hangingPunct="1">
              <a:lnSpc>
                <a:spcPct val="150000"/>
              </a:lnSpc>
              <a:spcAft>
                <a:spcPts val="0"/>
              </a:spcAft>
              <a:buClrTx/>
              <a:buSzPct val="75000"/>
              <a:defRPr/>
            </a:pP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      材料一</a:t>
            </a:r>
            <a:r>
              <a:rPr kumimoji="0" lang="en-US" altLang="zh-CN"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a:t>
            </a: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战争初期，意大利同交战双方都提出过领土和其他方面的要求，双方进行讨价还价。</a:t>
            </a:r>
            <a:r>
              <a:rPr kumimoji="0" lang="zh-CN" altLang="en-US" sz="2800" b="1" i="0" u="none" strike="noStrike" kern="1200" cap="none" spc="0" normalizeH="0" baseline="0" noProof="0" dirty="0" smtClean="0">
                <a:ln>
                  <a:noFill/>
                </a:ln>
                <a:effectLst/>
                <a:uLnTx/>
                <a:uFillTx/>
                <a:latin typeface="黑体" panose="02010609060101010101" charset="-122"/>
                <a:ea typeface="黑体" panose="02010609060101010101" charset="-122"/>
              </a:rPr>
              <a:t>协约国爽快地答应了意大利的要求，</a:t>
            </a: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于是，意大利于</a:t>
            </a:r>
            <a:r>
              <a:rPr kumimoji="0" lang="en-US" altLang="zh-CN"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1915</a:t>
            </a: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年同英法俄签订了四国秘密协定。</a:t>
            </a:r>
            <a:r>
              <a:rPr kumimoji="0" lang="en-US" altLang="zh-CN"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5</a:t>
            </a: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月</a:t>
            </a:r>
            <a:r>
              <a:rPr kumimoji="0" lang="en-US" altLang="zh-CN"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23</a:t>
            </a:r>
            <a:r>
              <a:rPr kumimoji="0" lang="zh-CN" altLang="en-US"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rPr>
              <a:t>日，意大利对奥匈宣战。</a:t>
            </a:r>
            <a:endParaRPr kumimoji="0" lang="en-US" altLang="zh-CN" sz="2800" b="1" i="0" u="none" strike="noStrike" kern="1200" cap="none" spc="0" normalizeH="0" baseline="0" noProof="0" dirty="0" smtClean="0">
              <a:ln>
                <a:noFill/>
              </a:ln>
              <a:solidFill>
                <a:schemeClr val="tx1">
                  <a:lumMod val="85000"/>
                  <a:lumOff val="15000"/>
                </a:schemeClr>
              </a:solidFill>
              <a:effectLst/>
              <a:uLnTx/>
              <a:uFillTx/>
              <a:latin typeface="黑体" panose="02010609060101010101" charset="-122"/>
              <a:ea typeface="黑体" panose="02010609060101010101" charset="-122"/>
            </a:endParaRPr>
          </a:p>
          <a:p>
            <a:pPr marL="228600" marR="0" lvl="0" indent="-228600" algn="l" defTabSz="914400" rtl="0" eaLnBrk="1" fontAlgn="auto" latinLnBrk="0" hangingPunct="1">
              <a:lnSpc>
                <a:spcPct val="150000"/>
              </a:lnSpc>
              <a:spcAft>
                <a:spcPts val="0"/>
              </a:spcAft>
              <a:buClrTx/>
              <a:buSzPct val="75000"/>
              <a:buFont typeface="Arial" panose="020B0604020202020204" pitchFamily="34" charset="0"/>
              <a:buNone/>
              <a:defRPr/>
            </a:pPr>
            <a:r>
              <a:rPr kumimoji="0" lang="en-US" altLang="zh-CN"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      </a:t>
            </a:r>
            <a:r>
              <a:rPr kumimoji="0" lang="zh-CN" altLang="zh-CN"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材料二：</a:t>
            </a:r>
            <a:r>
              <a:rPr kumimoji="0" lang="en-US" altLang="zh-CN"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1916</a:t>
            </a:r>
            <a:r>
              <a:rPr kumimoji="0" lang="zh-CN" altLang="en-US"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年</a:t>
            </a:r>
            <a:r>
              <a:rPr kumimoji="0" lang="en-US" altLang="zh-CN"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7</a:t>
            </a:r>
            <a:r>
              <a:rPr kumimoji="0" lang="zh-CN" altLang="en-US"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月</a:t>
            </a:r>
            <a:r>
              <a:rPr kumimoji="0" lang="en-US" altLang="zh-CN"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10</a:t>
            </a:r>
            <a:r>
              <a:rPr kumimoji="0" lang="zh-CN" altLang="en-US"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日，美国总统威尔逊在美国参加一战的演说中说： “我们对全世界提供相当大的款项，应当认识和了解这个世界，并且要全凭自己的知识和智慧</a:t>
            </a:r>
            <a:r>
              <a:rPr kumimoji="0" lang="zh-CN" altLang="en-US" sz="2800" b="1" i="0" u="none" strike="noStrike" kern="1200" cap="none" spc="0" normalizeH="0" baseline="0" noProof="0" dirty="0" smtClean="0">
                <a:ln>
                  <a:noFill/>
                </a:ln>
                <a:effectLst/>
                <a:uLnTx/>
                <a:uFillTx/>
                <a:latin typeface="黑体" panose="02010609060101010101" charset="-122"/>
                <a:ea typeface="黑体" panose="02010609060101010101" charset="-122"/>
              </a:rPr>
              <a:t>管理这个世界。</a:t>
            </a:r>
            <a:r>
              <a:rPr kumimoji="0" lang="zh-CN" altLang="en-US"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rPr>
              <a:t>”</a:t>
            </a:r>
            <a:endParaRPr kumimoji="0" lang="zh-CN" altLang="en-US" sz="2800" b="1" i="0" u="none" strike="noStrike" kern="1200" cap="none" spc="0" normalizeH="0" baseline="0" noProof="0" dirty="0" smtClean="0">
              <a:ln>
                <a:noFill/>
              </a:ln>
              <a:solidFill>
                <a:srgbClr val="001010"/>
              </a:solidFill>
              <a:effectLst/>
              <a:uLnTx/>
              <a:uFillTx/>
              <a:latin typeface="黑体" panose="02010609060101010101" charset="-122"/>
              <a:ea typeface="黑体" panose="02010609060101010101" charset="-122"/>
            </a:endParaRPr>
          </a:p>
          <a:p>
            <a:pPr marL="228600" marR="0" lvl="0" indent="-228600" algn="l" defTabSz="914400" rtl="0" eaLnBrk="1" fontAlgn="auto" latinLnBrk="0" hangingPunct="1">
              <a:lnSpc>
                <a:spcPct val="120000"/>
              </a:lnSpc>
              <a:spcBef>
                <a:spcPts val="1000"/>
              </a:spcBef>
              <a:spcAft>
                <a:spcPts val="0"/>
              </a:spcAft>
              <a:buClrTx/>
              <a:buSzPct val="75000"/>
              <a:buFont typeface="Arial" panose="020B0604020202020204" pitchFamily="34" charset="0"/>
              <a:buChar char="•"/>
              <a:defRPr/>
            </a:pPr>
            <a:endPar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2932338" y="6001259"/>
            <a:ext cx="5844870" cy="707886"/>
          </a:xfrm>
          <a:prstGeom prst="rect">
            <a:avLst/>
          </a:prstGeom>
        </p:spPr>
        <p:txBody>
          <a:bodyPr wrap="none">
            <a:spAutoFit/>
          </a:bodyPr>
          <a:lstStyle/>
          <a:p>
            <a:r>
              <a:rPr lang="zh-CN" altLang="en-US" sz="4000" b="1" dirty="0" smtClean="0">
                <a:solidFill>
                  <a:srgbClr val="0070C0"/>
                </a:solidFill>
                <a:latin typeface="黑体" panose="02010609060101010101" charset="-122"/>
                <a:ea typeface="黑体" panose="02010609060101010101" charset="-122"/>
                <a:cs typeface="+mj-cs"/>
              </a:rPr>
              <a:t>一</a:t>
            </a:r>
            <a:r>
              <a:rPr lang="zh-CN" altLang="en-US" sz="4000" b="1" dirty="0" smtClean="0">
                <a:solidFill>
                  <a:srgbClr val="0070C0"/>
                </a:solidFill>
                <a:latin typeface="黑体" panose="02010609060101010101" charset="-122"/>
                <a:ea typeface="黑体" panose="02010609060101010101" charset="-122"/>
                <a:cs typeface="+mj-cs"/>
              </a:rPr>
              <a:t>战性质：</a:t>
            </a:r>
            <a:r>
              <a:rPr lang="zh-CN" altLang="en-US" sz="4000" b="1" dirty="0" smtClean="0">
                <a:solidFill>
                  <a:srgbClr val="FF0000"/>
                </a:solidFill>
                <a:latin typeface="黑体" panose="02010609060101010101" charset="-122"/>
                <a:ea typeface="黑体" panose="02010609060101010101" charset="-122"/>
                <a:cs typeface="+mj-cs"/>
              </a:rPr>
              <a:t>帝国主义战争</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409079" y="4025253"/>
            <a:ext cx="11521017" cy="461665"/>
          </a:xfrm>
          <a:prstGeom prst="rect">
            <a:avLst/>
          </a:prstGeom>
          <a:noFill/>
          <a:ln w="9525">
            <a:noFill/>
            <a:miter lim="800000"/>
          </a:ln>
        </p:spPr>
        <p:txBody>
          <a:bodyPr>
            <a:spAutoFit/>
          </a:bodyPr>
          <a:lstStyle/>
          <a:p>
            <a:pPr>
              <a:spcBef>
                <a:spcPct val="50000"/>
              </a:spcBef>
            </a:pPr>
            <a:r>
              <a:rPr lang="zh-CN" altLang="en-US" sz="2400" b="1" dirty="0" smtClean="0">
                <a:ea typeface="黑体" panose="02010609060101010101" charset="-122"/>
              </a:rPr>
              <a:t>      </a:t>
            </a:r>
            <a:endParaRPr lang="zh-CN" altLang="en-US" sz="2800" b="1" dirty="0">
              <a:latin typeface="黑体" panose="02010609060101010101" charset="-122"/>
              <a:ea typeface="黑体" panose="02010609060101010101" charset="-122"/>
            </a:endParaRPr>
          </a:p>
        </p:txBody>
      </p:sp>
      <p:sp>
        <p:nvSpPr>
          <p:cNvPr id="39939" name="Text Box 3"/>
          <p:cNvSpPr txBox="1">
            <a:spLocks noChangeArrowheads="1"/>
          </p:cNvSpPr>
          <p:nvPr/>
        </p:nvSpPr>
        <p:spPr bwMode="auto">
          <a:xfrm>
            <a:off x="6047811" y="1592327"/>
            <a:ext cx="6144189" cy="2030095"/>
          </a:xfrm>
          <a:prstGeom prst="rect">
            <a:avLst/>
          </a:prstGeom>
          <a:noFill/>
          <a:ln w="9525">
            <a:noFill/>
            <a:miter lim="800000"/>
          </a:ln>
        </p:spPr>
        <p:txBody>
          <a:bodyPr wrap="square">
            <a:spAutoFit/>
          </a:bodyPr>
          <a:lstStyle/>
          <a:p>
            <a:pPr>
              <a:spcBef>
                <a:spcPct val="50000"/>
              </a:spcBef>
            </a:pPr>
            <a:r>
              <a:rPr lang="en-US" altLang="zh-CN" sz="2800" b="1" dirty="0" smtClean="0">
                <a:solidFill>
                  <a:srgbClr val="001010"/>
                </a:solidFill>
                <a:latin typeface="黑体" panose="02010609060101010101" charset="-122"/>
                <a:ea typeface="黑体" panose="02010609060101010101" charset="-122"/>
              </a:rPr>
              <a:t>   </a:t>
            </a:r>
            <a:r>
              <a:rPr lang="zh-CN" altLang="en-US" sz="2800" b="1" dirty="0" smtClean="0">
                <a:ea typeface="黑体" panose="02010609060101010101" charset="-122"/>
              </a:rPr>
              <a:t>“</a:t>
            </a:r>
            <a:r>
              <a:rPr lang="zh-CN" altLang="en-US" sz="2800" b="1" dirty="0" smtClean="0">
                <a:latin typeface="黑体" panose="02010609060101010101" charset="-122"/>
                <a:ea typeface="黑体" panose="02010609060101010101" charset="-122"/>
              </a:rPr>
              <a:t>华工是世界一流的劳动者，可以成为出色的士兵，在现代武器的炮火之下仍然能保持良好队形。</a:t>
            </a:r>
            <a:r>
              <a:rPr lang="zh-CN" altLang="en-US" sz="2800" b="1" dirty="0" smtClean="0">
                <a:ea typeface="黑体" panose="02010609060101010101" charset="-122"/>
              </a:rPr>
              <a:t>”</a:t>
            </a:r>
            <a:endParaRPr lang="en-US" altLang="zh-CN" sz="2800" b="1" dirty="0" smtClean="0">
              <a:ea typeface="黑体" panose="02010609060101010101" charset="-122"/>
            </a:endParaRPr>
          </a:p>
          <a:p>
            <a:pPr algn="r">
              <a:spcBef>
                <a:spcPct val="50000"/>
              </a:spcBef>
            </a:pPr>
            <a:r>
              <a:rPr lang="en-US" altLang="zh-CN" sz="2800" b="1" dirty="0" smtClean="0">
                <a:ea typeface="黑体" panose="02010609060101010101" charset="-122"/>
              </a:rPr>
              <a:t>——</a:t>
            </a:r>
            <a:r>
              <a:rPr lang="zh-CN" altLang="en-US" sz="2800" b="1" dirty="0" smtClean="0">
                <a:latin typeface="黑体" panose="02010609060101010101" charset="-122"/>
                <a:ea typeface="黑体" panose="02010609060101010101" charset="-122"/>
              </a:rPr>
              <a:t>法国元帅福煦</a:t>
            </a:r>
            <a:endParaRPr lang="en-US" altLang="zh-CN" sz="2800" b="1" dirty="0" smtClean="0">
              <a:solidFill>
                <a:srgbClr val="001010"/>
              </a:solidFill>
              <a:latin typeface="黑体" panose="02010609060101010101" charset="-122"/>
              <a:ea typeface="黑体" panose="02010609060101010101" charset="-122"/>
            </a:endParaRPr>
          </a:p>
        </p:txBody>
      </p:sp>
      <p:pic>
        <p:nvPicPr>
          <p:cNvPr id="39940" name="Picture 4"/>
          <p:cNvPicPr>
            <a:picLocks noChangeAspect="1" noChangeArrowheads="1"/>
          </p:cNvPicPr>
          <p:nvPr/>
        </p:nvPicPr>
        <p:blipFill>
          <a:blip r:embed="rId1"/>
          <a:srcRect/>
          <a:stretch>
            <a:fillRect/>
          </a:stretch>
        </p:blipFill>
        <p:spPr bwMode="auto">
          <a:xfrm>
            <a:off x="305983" y="662984"/>
            <a:ext cx="5612881" cy="3149600"/>
          </a:xfrm>
          <a:prstGeom prst="rect">
            <a:avLst/>
          </a:prstGeom>
          <a:noFill/>
          <a:ln w="9525">
            <a:noFill/>
            <a:miter lim="800000"/>
            <a:headEnd/>
            <a:tailEnd/>
          </a:ln>
        </p:spPr>
      </p:pic>
      <p:sp>
        <p:nvSpPr>
          <p:cNvPr id="7" name="Rectangle 3"/>
          <p:cNvSpPr txBox="1">
            <a:spLocks noRot="1" noChangeArrowheads="1"/>
          </p:cNvSpPr>
          <p:nvPr/>
        </p:nvSpPr>
        <p:spPr>
          <a:xfrm>
            <a:off x="136186" y="3916442"/>
            <a:ext cx="5933874" cy="2941558"/>
          </a:xfrm>
          <a:prstGeom prst="rect">
            <a:avLst/>
          </a:prstGeom>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120000"/>
              </a:lnSpc>
              <a:spcBef>
                <a:spcPts val="1000"/>
              </a:spcBef>
              <a:spcAft>
                <a:spcPts val="0"/>
              </a:spcAft>
              <a:buClrTx/>
              <a:buSzTx/>
              <a:defRPr/>
            </a:pP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zh-CN" sz="2800" b="1" i="0" u="none" strike="noStrike" kern="120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rPr>
              <a:t>1919</a:t>
            </a:r>
            <a:r>
              <a:rPr kumimoji="0" lang="zh-CN" altLang="en-US" sz="2800" b="1" i="0" u="none" strike="noStrike" kern="120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rPr>
              <a:t>年，处置战败国的巴黎和会在法国巴黎召开。和会被英法美等帝国主义国家操纵，无理地拒绝了中国收回山东权利的要求，反而是把德国在山东的权利全部转交给了日本。</a:t>
            </a:r>
            <a:endParaRPr kumimoji="0" lang="zh-CN" altLang="en-US" sz="2800" b="1" i="0" u="none" strike="noStrike" kern="1200" cap="none" spc="0" normalizeH="0" baseline="0" noProof="0" dirty="0" smtClean="0">
              <a:ln>
                <a:noFill/>
              </a:ln>
              <a:solidFill>
                <a:schemeClr val="tx1"/>
              </a:solidFill>
              <a:effectLst/>
              <a:uLnTx/>
              <a:uFillTx/>
              <a:latin typeface="黑体" panose="02010609060101010101" charset="-122"/>
              <a:ea typeface="黑体" panose="02010609060101010101" charset="-122"/>
              <a:cs typeface="+mn-cs"/>
            </a:endParaRPr>
          </a:p>
          <a:p>
            <a:pPr marL="228600" lvl="0" indent="-228600">
              <a:lnSpc>
                <a:spcPct val="120000"/>
              </a:lnSpc>
              <a:spcBef>
                <a:spcPts val="1000"/>
              </a:spcBef>
            </a:pPr>
            <a:r>
              <a:rPr lang="en-US" altLang="zh-CN" sz="2800" b="1" dirty="0" smtClean="0">
                <a:solidFill>
                  <a:srgbClr val="0070C0"/>
                </a:solidFill>
                <a:ea typeface="黑体" panose="02010609060101010101" charset="-122"/>
              </a:rPr>
              <a:t>  ※</a:t>
            </a:r>
            <a:r>
              <a:rPr kumimoji="0" lang="zh-CN" altLang="en-US" sz="2800" b="1" i="0" u="none" strike="noStrike" kern="1200" cap="none" spc="0" normalizeH="0" baseline="0" noProof="0" dirty="0" smtClean="0">
                <a:ln>
                  <a:noFill/>
                </a:ln>
                <a:solidFill>
                  <a:srgbClr val="0070C0"/>
                </a:solidFill>
                <a:effectLst/>
                <a:uLnTx/>
                <a:uFillTx/>
                <a:latin typeface="+mn-lt"/>
                <a:ea typeface="黑体" panose="02010609060101010101" charset="-122"/>
                <a:cs typeface="+mn-cs"/>
              </a:rPr>
              <a:t>作为战胜国的中国，受到了什么待遇？为什么？</a:t>
            </a:r>
            <a:endParaRPr kumimoji="0" lang="zh-CN" altLang="en-US" sz="2800" b="1" i="0" u="none" strike="noStrike" kern="1200" cap="none" spc="0" normalizeH="0" baseline="0" noProof="0" dirty="0" smtClean="0">
              <a:ln>
                <a:noFill/>
              </a:ln>
              <a:solidFill>
                <a:srgbClr val="0070C0"/>
              </a:solidFill>
              <a:effectLst/>
              <a:uLnTx/>
              <a:uFillTx/>
              <a:latin typeface="+mn-lt"/>
              <a:ea typeface="黑体" panose="02010609060101010101" charset="-122"/>
              <a:cs typeface="+mn-cs"/>
            </a:endParaRPr>
          </a:p>
        </p:txBody>
      </p:sp>
      <p:sp>
        <p:nvSpPr>
          <p:cNvPr id="8" name="Text Box 4"/>
          <p:cNvSpPr txBox="1">
            <a:spLocks noChangeArrowheads="1"/>
          </p:cNvSpPr>
          <p:nvPr/>
        </p:nvSpPr>
        <p:spPr bwMode="auto">
          <a:xfrm>
            <a:off x="1624520" y="6273225"/>
            <a:ext cx="5898204" cy="583565"/>
          </a:xfrm>
          <a:prstGeom prst="rect">
            <a:avLst/>
          </a:prstGeom>
          <a:solidFill>
            <a:srgbClr val="FFFF99"/>
          </a:solidFill>
          <a:ln w="9525">
            <a:noFill/>
            <a:miter lim="800000"/>
          </a:ln>
        </p:spPr>
        <p:txBody>
          <a:bodyPr wrap="square">
            <a:spAutoFit/>
          </a:bodyPr>
          <a:lstStyle/>
          <a:p>
            <a:r>
              <a:rPr lang="zh-CN" altLang="en-US" sz="3200" b="1" dirty="0" smtClean="0">
                <a:solidFill>
                  <a:srgbClr val="CC0000"/>
                </a:solidFill>
                <a:latin typeface="黑体" panose="02010609060101010101" charset="-122"/>
                <a:ea typeface="黑体" panose="02010609060101010101" charset="-122"/>
              </a:rPr>
              <a:t>被</a:t>
            </a:r>
            <a:r>
              <a:rPr lang="zh-CN" altLang="en-US" sz="3200" b="1" dirty="0">
                <a:solidFill>
                  <a:srgbClr val="CC0000"/>
                </a:solidFill>
                <a:latin typeface="黑体" panose="02010609060101010101" charset="-122"/>
                <a:ea typeface="黑体" panose="02010609060101010101" charset="-122"/>
              </a:rPr>
              <a:t>宰割，落后</a:t>
            </a:r>
            <a:r>
              <a:rPr lang="en-US" altLang="zh-CN" sz="3200" b="1" dirty="0" smtClean="0">
                <a:solidFill>
                  <a:srgbClr val="CC0000"/>
                </a:solidFill>
                <a:latin typeface="黑体" panose="02010609060101010101" charset="-122"/>
                <a:ea typeface="黑体" panose="02010609060101010101" charset="-122"/>
              </a:rPr>
              <a:t>(</a:t>
            </a:r>
            <a:r>
              <a:rPr lang="zh-CN" altLang="en-US" sz="3200" b="1" dirty="0">
                <a:solidFill>
                  <a:srgbClr val="CC0000"/>
                </a:solidFill>
                <a:latin typeface="黑体" panose="02010609060101010101" charset="-122"/>
                <a:ea typeface="黑体" panose="02010609060101010101" charset="-122"/>
              </a:rPr>
              <a:t>落后就要挨打）</a:t>
            </a:r>
            <a:endParaRPr lang="zh-CN" altLang="en-US" sz="3200" b="1" dirty="0">
              <a:solidFill>
                <a:srgbClr val="CC0000"/>
              </a:solidFill>
              <a:latin typeface="黑体" panose="02010609060101010101" charset="-122"/>
              <a:ea typeface="黑体" panose="02010609060101010101" charset="-122"/>
            </a:endParaRPr>
          </a:p>
        </p:txBody>
      </p:sp>
      <p:pic>
        <p:nvPicPr>
          <p:cNvPr id="9" name="Picture 36" descr="c:\users\administrator\appdata\roaming\360se6\User Data\temp\001Eip7Fty6Soz0wlT64c&amp;690.jpg"/>
          <p:cNvPicPr>
            <a:picLocks noChangeAspect="1" noChangeArrowheads="1"/>
          </p:cNvPicPr>
          <p:nvPr/>
        </p:nvPicPr>
        <p:blipFill>
          <a:blip r:embed="rId2"/>
          <a:srcRect l="7419" t="4755" r="7256" b="9666"/>
          <a:stretch>
            <a:fillRect/>
          </a:stretch>
        </p:blipFill>
        <p:spPr bwMode="auto">
          <a:xfrm>
            <a:off x="7604449" y="3788227"/>
            <a:ext cx="3878424" cy="2668557"/>
          </a:xfrm>
          <a:prstGeom prst="rect">
            <a:avLst/>
          </a:prstGeom>
          <a:noFill/>
          <a:ln w="9525">
            <a:noFill/>
            <a:miter lim="800000"/>
            <a:headEnd/>
            <a:tailEnd/>
          </a:ln>
        </p:spPr>
      </p:pic>
      <p:sp>
        <p:nvSpPr>
          <p:cNvPr id="10" name="矩形 9"/>
          <p:cNvSpPr/>
          <p:nvPr/>
        </p:nvSpPr>
        <p:spPr>
          <a:xfrm>
            <a:off x="7222672" y="394257"/>
            <a:ext cx="4221028" cy="923330"/>
          </a:xfrm>
          <a:prstGeom prst="rect">
            <a:avLst/>
          </a:prstGeom>
          <a:noFill/>
        </p:spPr>
        <p:txBody>
          <a:bodyPr wrap="none" lIns="91440" tIns="45720" rIns="91440" bIns="45720">
            <a:spAutoFit/>
          </a:bodyPr>
          <a:lstStyle/>
          <a:p>
            <a:pPr algn="ctr"/>
            <a:r>
              <a:rPr lang="zh-CN" altLang="en-US" sz="5400" b="1" cap="none" spc="0" dirty="0" smtClean="0">
                <a:ln w="1905"/>
                <a:effectLst>
                  <a:innerShdw blurRad="69850" dist="43180" dir="5400000">
                    <a:srgbClr val="000000">
                      <a:alpha val="65000"/>
                    </a:srgbClr>
                  </a:innerShdw>
                </a:effectLst>
              </a:rPr>
              <a:t>一战</a:t>
            </a:r>
            <a:r>
              <a:rPr lang="en-US" altLang="zh-CN"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5400" b="1" cap="none" spc="0" dirty="0" smtClean="0">
                <a:ln w="1905"/>
                <a:solidFill>
                  <a:srgbClr val="FF0000"/>
                </a:solidFill>
                <a:effectLst>
                  <a:innerShdw blurRad="69850" dist="43180" dir="5400000">
                    <a:srgbClr val="000000">
                      <a:alpha val="65000"/>
                    </a:srgbClr>
                  </a:innerShdw>
                </a:effectLst>
              </a:rPr>
              <a:t>中国</a:t>
            </a:r>
            <a:endParaRPr lang="zh-CN" altLang="en-US" sz="54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linds(horizontal)">
                                      <p:cBhvr>
                                        <p:cTn id="7" dur="500"/>
                                        <p:tgtEl>
                                          <p:spTgt spid="3994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blinds(horizontal)">
                                      <p:cBhvr>
                                        <p:cTn id="10" dur="500"/>
                                        <p:tgtEl>
                                          <p:spTgt spid="3993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7" grpId="0"/>
      <p:bldP spid="8" grpId="0" bldLvl="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2363" y="956953"/>
            <a:ext cx="9615377" cy="5139055"/>
          </a:xfrm>
          <a:prstGeom prst="rect">
            <a:avLst/>
          </a:prstGeom>
        </p:spPr>
        <p:txBody>
          <a:bodyPr wrap="square">
            <a:spAutoFit/>
          </a:bodyPr>
          <a:lstStyle/>
          <a:p>
            <a:pPr algn="ctr"/>
            <a:r>
              <a:rPr lang="en-US" altLang="zh-CN" sz="4000" dirty="0" smtClean="0"/>
              <a:t>【</a:t>
            </a:r>
            <a:r>
              <a:rPr lang="zh-CN" altLang="en-US" sz="4000" dirty="0" smtClean="0"/>
              <a:t>典型例题</a:t>
            </a:r>
            <a:r>
              <a:rPr lang="en-US" altLang="zh-CN" sz="4000" dirty="0" smtClean="0"/>
              <a:t>】</a:t>
            </a:r>
            <a:endParaRPr lang="en-US" altLang="zh-CN" sz="4000" b="1" dirty="0" smtClean="0">
              <a:solidFill>
                <a:srgbClr val="0070C0"/>
              </a:solidFill>
              <a:latin typeface="黑体" panose="02010609060101010101" charset="-122"/>
              <a:ea typeface="黑体" panose="02010609060101010101" charset="-122"/>
            </a:endParaRPr>
          </a:p>
          <a:p>
            <a:endParaRPr lang="en-US" altLang="zh-CN" sz="3200" b="1" dirty="0" smtClean="0">
              <a:latin typeface="黑体" panose="02010609060101010101" charset="-122"/>
              <a:ea typeface="黑体" panose="02010609060101010101" charset="-122"/>
            </a:endParaRPr>
          </a:p>
          <a:p>
            <a:r>
              <a:rPr lang="en-US" altLang="zh-CN" sz="3200" b="1" dirty="0" smtClean="0">
                <a:latin typeface="黑体" panose="02010609060101010101" charset="-122"/>
                <a:ea typeface="黑体" panose="02010609060101010101" charset="-122"/>
              </a:rPr>
              <a:t>1</a:t>
            </a:r>
            <a:r>
              <a:rPr lang="zh-CN" altLang="en-US" sz="3200" b="1" dirty="0" smtClean="0">
                <a:latin typeface="黑体" panose="02010609060101010101" charset="-122"/>
                <a:ea typeface="黑体" panose="02010609060101010101" charset="-122"/>
              </a:rPr>
              <a:t>、</a:t>
            </a:r>
            <a:r>
              <a:rPr lang="en-US" altLang="zh-CN" sz="3200" b="1" dirty="0" smtClean="0">
                <a:latin typeface="黑体" panose="02010609060101010101" charset="-122"/>
                <a:ea typeface="黑体" panose="02010609060101010101" charset="-122"/>
              </a:rPr>
              <a:t>《</a:t>
            </a:r>
            <a:r>
              <a:rPr lang="zh-CN" altLang="en-US" sz="3200" b="1" dirty="0" smtClean="0">
                <a:latin typeface="黑体" panose="02010609060101010101" charset="-122"/>
                <a:ea typeface="黑体" panose="02010609060101010101" charset="-122"/>
              </a:rPr>
              <a:t>好兵帅克</a:t>
            </a:r>
            <a:r>
              <a:rPr lang="en-US" altLang="zh-CN" sz="3200" b="1" dirty="0" smtClean="0">
                <a:latin typeface="黑体" panose="02010609060101010101" charset="-122"/>
                <a:ea typeface="黑体" panose="02010609060101010101" charset="-122"/>
              </a:rPr>
              <a:t>》</a:t>
            </a:r>
            <a:r>
              <a:rPr lang="zh-CN" altLang="en-US" sz="3200" b="1" dirty="0" smtClean="0">
                <a:latin typeface="黑体" panose="02010609060101010101" charset="-122"/>
                <a:ea typeface="黑体" panose="02010609060101010101" charset="-122"/>
              </a:rPr>
              <a:t>是捷克作家哈谢克创作的一部长篇政治讽刺小说，借主人公帅克的经历描述了一战中列强疯狂厮杀的场面。下列战役最能为其描述的“疯狂厮杀的场面”提供素材的是（　　）</a:t>
            </a:r>
            <a:endParaRPr lang="zh-CN" altLang="en-US" sz="3200" b="1" dirty="0" smtClean="0">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A</a:t>
            </a:r>
            <a:r>
              <a:rPr lang="zh-CN" altLang="en-US" sz="3200" b="1" dirty="0" smtClean="0">
                <a:solidFill>
                  <a:srgbClr val="0070C0"/>
                </a:solidFill>
                <a:latin typeface="黑体" panose="02010609060101010101" charset="-122"/>
                <a:ea typeface="黑体" panose="02010609060101010101" charset="-122"/>
              </a:rPr>
              <a:t>．凡尔登战役</a:t>
            </a:r>
            <a:r>
              <a:rPr lang="en-US" sz="3200" b="1" dirty="0" smtClean="0">
                <a:solidFill>
                  <a:srgbClr val="0070C0"/>
                </a:solidFill>
                <a:latin typeface="黑体" panose="02010609060101010101" charset="-122"/>
                <a:ea typeface="黑体" panose="02010609060101010101" charset="-122"/>
              </a:rPr>
              <a:t>	</a:t>
            </a:r>
            <a:endParaRPr 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B</a:t>
            </a:r>
            <a:r>
              <a:rPr lang="zh-CN" altLang="en-US" sz="3200" b="1" dirty="0" smtClean="0">
                <a:solidFill>
                  <a:srgbClr val="0070C0"/>
                </a:solidFill>
                <a:latin typeface="黑体" panose="02010609060101010101" charset="-122"/>
                <a:ea typeface="黑体" panose="02010609060101010101" charset="-122"/>
              </a:rPr>
              <a:t>．萨拉热窝事件</a:t>
            </a:r>
            <a:r>
              <a:rPr lang="en-US" sz="3200" b="1" dirty="0" smtClean="0">
                <a:solidFill>
                  <a:srgbClr val="0070C0"/>
                </a:solidFill>
                <a:latin typeface="黑体" panose="02010609060101010101" charset="-122"/>
                <a:ea typeface="黑体" panose="02010609060101010101" charset="-122"/>
              </a:rPr>
              <a:t>	</a:t>
            </a:r>
            <a:endParaRPr lang="zh-CN" alt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C</a:t>
            </a:r>
            <a:r>
              <a:rPr lang="zh-CN" altLang="en-US" sz="3200" b="1" dirty="0" smtClean="0">
                <a:solidFill>
                  <a:srgbClr val="0070C0"/>
                </a:solidFill>
                <a:latin typeface="黑体" panose="02010609060101010101" charset="-122"/>
                <a:ea typeface="黑体" panose="02010609060101010101" charset="-122"/>
              </a:rPr>
              <a:t>．日德兰海战</a:t>
            </a:r>
            <a:r>
              <a:rPr lang="en-US" sz="3200" b="1" dirty="0" smtClean="0">
                <a:solidFill>
                  <a:srgbClr val="0070C0"/>
                </a:solidFill>
                <a:latin typeface="黑体" panose="02010609060101010101" charset="-122"/>
                <a:ea typeface="黑体" panose="02010609060101010101" charset="-122"/>
              </a:rPr>
              <a:t>	</a:t>
            </a:r>
            <a:endParaRPr 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D</a:t>
            </a:r>
            <a:r>
              <a:rPr lang="zh-CN" altLang="en-US" sz="3200" b="1" dirty="0" smtClean="0">
                <a:solidFill>
                  <a:srgbClr val="0070C0"/>
                </a:solidFill>
                <a:latin typeface="黑体" panose="02010609060101010101" charset="-122"/>
                <a:ea typeface="黑体" panose="02010609060101010101" charset="-122"/>
              </a:rPr>
              <a:t>．约克镇战役</a:t>
            </a:r>
            <a:endParaRPr lang="zh-CN" altLang="en-US" sz="3200" b="1" dirty="0">
              <a:solidFill>
                <a:srgbClr val="0070C0"/>
              </a:solidFill>
              <a:latin typeface="黑体" panose="02010609060101010101" charset="-122"/>
              <a:ea typeface="黑体" panose="02010609060101010101" charset="-122"/>
            </a:endParaRPr>
          </a:p>
        </p:txBody>
      </p:sp>
      <p:sp>
        <p:nvSpPr>
          <p:cNvPr id="3" name="椭圆 2"/>
          <p:cNvSpPr/>
          <p:nvPr/>
        </p:nvSpPr>
        <p:spPr>
          <a:xfrm>
            <a:off x="9215755" y="2607945"/>
            <a:ext cx="1157605" cy="45021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1783080" y="3058160"/>
            <a:ext cx="1704340" cy="57848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6242050" y="3279775"/>
            <a:ext cx="1814830" cy="1198880"/>
          </a:xfrm>
          <a:prstGeom prst="rect">
            <a:avLst/>
          </a:prstGeom>
          <a:noFill/>
          <a:ln>
            <a:noFill/>
          </a:ln>
        </p:spPr>
        <p:txBody>
          <a:bodyPr wrap="square" rtlCol="0" anchor="t">
            <a:spAutoFit/>
          </a:bodyPr>
          <a:p>
            <a:pPr algn="ctr"/>
            <a:r>
              <a:rPr lang="en-US" altLang="zh-CN" sz="7200" b="1">
                <a:ln w="22225">
                  <a:solidFill>
                    <a:schemeClr val="accent2"/>
                  </a:solidFill>
                  <a:prstDash val="solid"/>
                </a:ln>
                <a:solidFill>
                  <a:schemeClr val="accent2">
                    <a:lumMod val="40000"/>
                    <a:lumOff val="60000"/>
                  </a:schemeClr>
                </a:solidFill>
                <a:effectLst/>
              </a:rPr>
              <a:t>A</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1238" y="1573642"/>
            <a:ext cx="10781414" cy="4154984"/>
          </a:xfrm>
          <a:prstGeom prst="rect">
            <a:avLst/>
          </a:prstGeom>
        </p:spPr>
        <p:txBody>
          <a:bodyPr wrap="square">
            <a:spAutoFit/>
          </a:bodyPr>
          <a:lstStyle/>
          <a:p>
            <a:pPr algn="ctr"/>
            <a:r>
              <a:rPr lang="en-US" altLang="zh-CN" sz="4000" dirty="0" smtClean="0"/>
              <a:t>【</a:t>
            </a:r>
            <a:r>
              <a:rPr lang="zh-CN" altLang="en-US" sz="4000" dirty="0" smtClean="0"/>
              <a:t>典型例题</a:t>
            </a:r>
            <a:r>
              <a:rPr lang="en-US" altLang="zh-CN" sz="4000" dirty="0" smtClean="0"/>
              <a:t>】</a:t>
            </a:r>
            <a:endParaRPr lang="en-US" altLang="zh-CN" sz="4000" b="1" dirty="0" smtClean="0">
              <a:latin typeface="黑体" panose="02010609060101010101" charset="-122"/>
              <a:ea typeface="黑体" panose="02010609060101010101" charset="-122"/>
            </a:endParaRPr>
          </a:p>
          <a:p>
            <a:endParaRPr lang="en-US" altLang="zh-CN" sz="3200" b="1" dirty="0" smtClean="0">
              <a:latin typeface="黑体" panose="02010609060101010101" charset="-122"/>
              <a:ea typeface="黑体" panose="02010609060101010101" charset="-122"/>
            </a:endParaRPr>
          </a:p>
          <a:p>
            <a:r>
              <a:rPr lang="en-US" altLang="zh-CN" sz="3200" b="1" dirty="0" smtClean="0">
                <a:latin typeface="黑体" panose="02010609060101010101" charset="-122"/>
                <a:ea typeface="黑体" panose="02010609060101010101" charset="-122"/>
              </a:rPr>
              <a:t>2</a:t>
            </a:r>
            <a:r>
              <a:rPr lang="zh-CN" altLang="en-US" sz="3200" b="1" dirty="0" smtClean="0">
                <a:latin typeface="黑体" panose="02010609060101010101" charset="-122"/>
                <a:ea typeface="黑体" panose="02010609060101010101" charset="-122"/>
              </a:rPr>
              <a:t>、第一次世界大战之所以被定性为一场帝国主义战争，是因为这场战争（　　）</a:t>
            </a:r>
            <a:endParaRPr lang="zh-CN" altLang="en-US" sz="3200" b="1" dirty="0" smtClean="0">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A</a:t>
            </a:r>
            <a:r>
              <a:rPr lang="zh-CN" altLang="en-US" sz="3200" b="1" dirty="0" smtClean="0">
                <a:solidFill>
                  <a:srgbClr val="0070C0"/>
                </a:solidFill>
                <a:latin typeface="黑体" panose="02010609060101010101" charset="-122"/>
                <a:ea typeface="黑体" panose="02010609060101010101" charset="-122"/>
              </a:rPr>
              <a:t>．交战双方都是帝国主义国家</a:t>
            </a:r>
            <a:r>
              <a:rPr lang="en-US" sz="3200" b="1" dirty="0" smtClean="0">
                <a:solidFill>
                  <a:srgbClr val="0070C0"/>
                </a:solidFill>
                <a:latin typeface="黑体" panose="02010609060101010101" charset="-122"/>
                <a:ea typeface="黑体" panose="02010609060101010101" charset="-122"/>
              </a:rPr>
              <a:t>	</a:t>
            </a:r>
            <a:endParaRPr lang="zh-CN" alt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B</a:t>
            </a:r>
            <a:r>
              <a:rPr lang="zh-CN" altLang="en-US" sz="3200" b="1" dirty="0" smtClean="0">
                <a:solidFill>
                  <a:srgbClr val="0070C0"/>
                </a:solidFill>
                <a:latin typeface="黑体" panose="02010609060101010101" charset="-122"/>
                <a:ea typeface="黑体" panose="02010609060101010101" charset="-122"/>
              </a:rPr>
              <a:t>．推动资本主义国家进入帝国主义阶段</a:t>
            </a:r>
            <a:r>
              <a:rPr lang="en-US" sz="3200" b="1" dirty="0" smtClean="0">
                <a:solidFill>
                  <a:srgbClr val="0070C0"/>
                </a:solidFill>
                <a:latin typeface="黑体" panose="02010609060101010101" charset="-122"/>
                <a:ea typeface="黑体" panose="02010609060101010101" charset="-122"/>
              </a:rPr>
              <a:t>	</a:t>
            </a:r>
            <a:endParaRPr lang="zh-CN" alt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C</a:t>
            </a:r>
            <a:r>
              <a:rPr lang="zh-CN" altLang="en-US" sz="3200" b="1" dirty="0" smtClean="0">
                <a:solidFill>
                  <a:srgbClr val="0070C0"/>
                </a:solidFill>
                <a:latin typeface="黑体" panose="02010609060101010101" charset="-122"/>
                <a:ea typeface="黑体" panose="02010609060101010101" charset="-122"/>
              </a:rPr>
              <a:t>．因列强争夺殖民地和世界霸权而引发</a:t>
            </a:r>
            <a:r>
              <a:rPr lang="en-US" sz="3200" b="1" dirty="0" smtClean="0">
                <a:solidFill>
                  <a:srgbClr val="0070C0"/>
                </a:solidFill>
                <a:latin typeface="黑体" panose="02010609060101010101" charset="-122"/>
                <a:ea typeface="黑体" panose="02010609060101010101" charset="-122"/>
              </a:rPr>
              <a:t>	</a:t>
            </a:r>
            <a:endParaRPr lang="zh-CN" altLang="en-US" sz="3200" b="1" dirty="0" smtClean="0">
              <a:solidFill>
                <a:srgbClr val="0070C0"/>
              </a:solidFill>
              <a:latin typeface="黑体" panose="02010609060101010101" charset="-122"/>
              <a:ea typeface="黑体" panose="02010609060101010101" charset="-122"/>
            </a:endParaRPr>
          </a:p>
          <a:p>
            <a:r>
              <a:rPr lang="en-US" sz="3200" b="1" dirty="0" smtClean="0">
                <a:solidFill>
                  <a:srgbClr val="0070C0"/>
                </a:solidFill>
                <a:latin typeface="黑体" panose="02010609060101010101" charset="-122"/>
                <a:ea typeface="黑体" panose="02010609060101010101" charset="-122"/>
              </a:rPr>
              <a:t>D</a:t>
            </a:r>
            <a:r>
              <a:rPr lang="zh-CN" altLang="en-US" sz="3200" b="1" dirty="0" smtClean="0">
                <a:solidFill>
                  <a:srgbClr val="0070C0"/>
                </a:solidFill>
                <a:latin typeface="黑体" panose="02010609060101010101" charset="-122"/>
                <a:ea typeface="黑体" panose="02010609060101010101" charset="-122"/>
              </a:rPr>
              <a:t>．波及欧、亚、非及太平洋广大地区</a:t>
            </a:r>
            <a:endParaRPr lang="zh-CN" altLang="en-US" sz="3200" b="1" dirty="0">
              <a:solidFill>
                <a:srgbClr val="0070C0"/>
              </a:solidFill>
              <a:latin typeface="黑体" panose="02010609060101010101" charset="-122"/>
              <a:ea typeface="黑体" panose="02010609060101010101" charset="-122"/>
            </a:endParaRPr>
          </a:p>
        </p:txBody>
      </p:sp>
      <p:sp>
        <p:nvSpPr>
          <p:cNvPr id="3" name="椭圆 2"/>
          <p:cNvSpPr/>
          <p:nvPr/>
        </p:nvSpPr>
        <p:spPr>
          <a:xfrm>
            <a:off x="8185785" y="2463165"/>
            <a:ext cx="2379980" cy="101282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989580" y="2829560"/>
            <a:ext cx="2480310" cy="1198880"/>
          </a:xfrm>
          <a:prstGeom prst="rect">
            <a:avLst/>
          </a:prstGeom>
          <a:noFill/>
          <a:ln>
            <a:noFill/>
          </a:ln>
        </p:spPr>
        <p:txBody>
          <a:bodyPr wrap="none" rtlCol="0" anchor="t">
            <a:spAutoFit/>
          </a:bodyPr>
          <a:p>
            <a:pPr algn="ctr"/>
            <a:r>
              <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　</a:t>
            </a:r>
            <a:r>
              <a:rPr lang="en-US" altLang="zh-CN"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C</a:t>
            </a:r>
            <a:r>
              <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rPr>
              <a:t>　</a:t>
            </a:r>
            <a:endParaRPr lang="zh-CN" altLang="en-US" sz="7200" b="1" dirty="0" smtClean="0">
              <a:ln w="22225">
                <a:solidFill>
                  <a:schemeClr val="accent2"/>
                </a:solidFill>
                <a:prstDash val="solid"/>
              </a:ln>
              <a:solidFill>
                <a:schemeClr val="accent2">
                  <a:lumMod val="40000"/>
                  <a:lumOff val="60000"/>
                </a:schemeClr>
              </a:solidFill>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838200" y="4455042"/>
            <a:ext cx="4307958" cy="1722238"/>
          </a:xfrm>
        </p:spPr>
        <p:txBody>
          <a:bodyPr>
            <a:normAutofit fontScale="92500" lnSpcReduction="10000"/>
          </a:bodyPr>
          <a:lstStyle/>
          <a:p>
            <a:pPr algn="ctr">
              <a:buNone/>
            </a:pPr>
            <a:r>
              <a:rPr lang="en-US" altLang="zh-CN" dirty="0" smtClean="0"/>
              <a:t>1918</a:t>
            </a:r>
            <a:r>
              <a:rPr lang="zh-CN" altLang="en-US" dirty="0" smtClean="0"/>
              <a:t>年</a:t>
            </a:r>
            <a:r>
              <a:rPr lang="en-US" altLang="zh-CN" dirty="0" smtClean="0"/>
              <a:t>11</a:t>
            </a:r>
            <a:r>
              <a:rPr lang="zh-CN" altLang="en-US" dirty="0" smtClean="0"/>
              <a:t>月</a:t>
            </a:r>
            <a:r>
              <a:rPr lang="en-US" altLang="zh-CN" dirty="0" smtClean="0"/>
              <a:t>11</a:t>
            </a:r>
            <a:r>
              <a:rPr lang="zh-CN" altLang="en-US" dirty="0" smtClean="0"/>
              <a:t>日</a:t>
            </a:r>
            <a:endParaRPr lang="en-US" altLang="zh-CN" dirty="0" smtClean="0"/>
          </a:p>
          <a:p>
            <a:pPr algn="ctr">
              <a:buNone/>
            </a:pPr>
            <a:r>
              <a:rPr lang="zh-CN" altLang="en-US" dirty="0" smtClean="0"/>
              <a:t>贡比涅森林</a:t>
            </a:r>
            <a:r>
              <a:rPr lang="en-US" altLang="zh-CN" dirty="0" smtClean="0"/>
              <a:t>·</a:t>
            </a:r>
            <a:r>
              <a:rPr lang="zh-CN" altLang="en-US" dirty="0" smtClean="0"/>
              <a:t>福煦列车</a:t>
            </a:r>
            <a:endParaRPr lang="en-US" altLang="zh-CN" dirty="0" smtClean="0"/>
          </a:p>
          <a:p>
            <a:pPr algn="ctr">
              <a:buNone/>
            </a:pPr>
            <a:r>
              <a:rPr lang="zh-CN" altLang="en-US" dirty="0" smtClean="0"/>
              <a:t>德国签署投降书</a:t>
            </a:r>
            <a:endParaRPr lang="zh-CN" altLang="en-US" dirty="0"/>
          </a:p>
        </p:txBody>
      </p:sp>
      <p:pic>
        <p:nvPicPr>
          <p:cNvPr id="31746" name="Picture 2" descr="https://gimg2.baidu.com/image_search/src=http%3A%2F%2F5b0988e595225.cdn.sohucs.com%2Fimages%2F20171012%2Ff72971c86797454ab0367d754232e080.jpeg&amp;refer=http%3A%2F%2F5b0988e595225.cdn.sohucs.com&amp;app=2002&amp;size=f9999,10000&amp;q=a80&amp;n=0&amp;g=0n&amp;fmt=jpeg?sec=1619765912&amp;t=7e697a6f3845049b8e48cc665fd18b72"/>
          <p:cNvPicPr>
            <a:picLocks noChangeAspect="1" noChangeArrowheads="1"/>
          </p:cNvPicPr>
          <p:nvPr/>
        </p:nvPicPr>
        <p:blipFill>
          <a:blip r:embed="rId1"/>
          <a:srcRect/>
          <a:stretch>
            <a:fillRect/>
          </a:stretch>
        </p:blipFill>
        <p:spPr bwMode="auto">
          <a:xfrm>
            <a:off x="244549" y="415954"/>
            <a:ext cx="5663609" cy="3858334"/>
          </a:xfrm>
          <a:prstGeom prst="rect">
            <a:avLst/>
          </a:prstGeom>
          <a:noFill/>
        </p:spPr>
      </p:pic>
      <p:pic>
        <p:nvPicPr>
          <p:cNvPr id="31748" name="Picture 4" descr="https://gimg2.baidu.com/image_search/src=http%3A%2F%2Fn.sinaimg.cn%2Ftranslate%2F115%2Fw550h365%2F20181110%2F4mDJ-hnstwwq1054670.jpg&amp;refer=http%3A%2F%2Fn.sinaimg.cn&amp;app=2002&amp;size=f9999,10000&amp;q=a80&amp;n=0&amp;g=0n&amp;fmt=jpeg?sec=1619765984&amp;t=0f7fbdcbeb7c6f04d1de1f5bae7d36d5"/>
          <p:cNvPicPr>
            <a:picLocks noChangeAspect="1" noChangeArrowheads="1"/>
          </p:cNvPicPr>
          <p:nvPr/>
        </p:nvPicPr>
        <p:blipFill>
          <a:blip r:embed="rId2"/>
          <a:srcRect/>
          <a:stretch>
            <a:fillRect/>
          </a:stretch>
        </p:blipFill>
        <p:spPr bwMode="auto">
          <a:xfrm>
            <a:off x="6162022" y="2690886"/>
            <a:ext cx="5654368" cy="3752445"/>
          </a:xfrm>
          <a:prstGeom prst="rect">
            <a:avLst/>
          </a:prstGeom>
          <a:noFill/>
        </p:spPr>
      </p:pic>
      <p:sp>
        <p:nvSpPr>
          <p:cNvPr id="6" name="内容占位符 2"/>
          <p:cNvSpPr txBox="1"/>
          <p:nvPr/>
        </p:nvSpPr>
        <p:spPr>
          <a:xfrm>
            <a:off x="6902303" y="694661"/>
            <a:ext cx="4307958" cy="1722238"/>
          </a:xfrm>
          <a:prstGeom prst="rect">
            <a:avLst/>
          </a:prstGeom>
        </p:spPr>
        <p:txBody>
          <a:bodyPr vert="horz" lIns="91440" tIns="45720" rIns="91440" bIns="45720" rtlCol="0">
            <a:normAutofit fontScale="92500" lnSpcReduction="10000"/>
          </a:bodyPr>
          <a:lstStyle/>
          <a:p>
            <a:pPr marL="228600" marR="0" lvl="0" indent="-228600" algn="ctr" defTabSz="914400" rtl="0" eaLnBrk="1" fontAlgn="auto" latinLnBrk="0" hangingPunct="1">
              <a:lnSpc>
                <a:spcPct val="120000"/>
              </a:lnSpc>
              <a:spcBef>
                <a:spcPts val="1000"/>
              </a:spcBef>
              <a:spcAft>
                <a:spcPts val="0"/>
              </a:spcAft>
              <a:buClrTx/>
              <a:buSzPct val="75000"/>
              <a:buFont typeface="Arial" panose="020B0604020202020204" pitchFamily="34" charset="0"/>
              <a:buNone/>
              <a:defRPr/>
            </a:pP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1940</a:t>
            </a: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年</a:t>
            </a: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6</a:t>
            </a: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月</a:t>
            </a: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22</a:t>
            </a: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日</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ctr" defTabSz="914400" rtl="0" eaLnBrk="1" fontAlgn="auto" latinLnBrk="0" hangingPunct="1">
              <a:lnSpc>
                <a:spcPct val="120000"/>
              </a:lnSpc>
              <a:spcBef>
                <a:spcPts val="1000"/>
              </a:spcBef>
              <a:spcAft>
                <a:spcPts val="0"/>
              </a:spcAft>
              <a:buClrTx/>
              <a:buSzPct val="75000"/>
              <a:buFont typeface="Arial" panose="020B0604020202020204" pitchFamily="34" charset="0"/>
              <a:buNone/>
              <a:defRPr/>
            </a:pP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贡比涅森林</a:t>
            </a:r>
            <a:r>
              <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a:t>
            </a: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福煦列车</a:t>
            </a:r>
            <a:endParaRPr kumimoji="0" lang="en-US" altLang="zh-CN"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a:p>
            <a:pPr marL="228600" marR="0" lvl="0" indent="-228600" algn="ctr" defTabSz="914400" rtl="0" eaLnBrk="1" fontAlgn="auto" latinLnBrk="0" hangingPunct="1">
              <a:lnSpc>
                <a:spcPct val="120000"/>
              </a:lnSpc>
              <a:spcBef>
                <a:spcPts val="1000"/>
              </a:spcBef>
              <a:spcAft>
                <a:spcPts val="0"/>
              </a:spcAft>
              <a:buClrTx/>
              <a:buSzPct val="75000"/>
              <a:buFont typeface="Arial" panose="020B0604020202020204" pitchFamily="34" charset="0"/>
              <a:buNone/>
              <a:defRPr/>
            </a:pPr>
            <a:r>
              <a:rPr kumimoji="0" lang="zh-CN" altLang="en-US" sz="2800" b="0" i="0" u="none" strike="noStrike" kern="1200" cap="none" spc="0" normalizeH="0" baseline="0" noProof="0" dirty="0" smtClean="0">
                <a:ln>
                  <a:noFill/>
                </a:ln>
                <a:solidFill>
                  <a:schemeClr val="tx1">
                    <a:lumMod val="85000"/>
                    <a:lumOff val="15000"/>
                  </a:schemeClr>
                </a:solidFill>
                <a:effectLst/>
                <a:uLnTx/>
                <a:uFillTx/>
                <a:latin typeface="微软雅黑" panose="020B0503020204020204" charset="-122"/>
                <a:ea typeface="微软雅黑" panose="020B0503020204020204" charset="-122"/>
                <a:cs typeface="+mn-cs"/>
              </a:rPr>
              <a:t>法国签署投降书</a:t>
            </a:r>
            <a:endParaRPr kumimoji="0" lang="zh-CN" altLang="en-US" sz="28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blinds(horizontal)">
                                      <p:cBhvr>
                                        <p:cTn id="7" dur="500"/>
                                        <p:tgtEl>
                                          <p:spTgt spid="317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9488" y="1702435"/>
            <a:ext cx="2881424" cy="4996077"/>
          </a:xfrm>
        </p:spPr>
        <p:txBody>
          <a:bodyPr>
            <a:normAutofit lnSpcReduction="10000"/>
          </a:bodyPr>
          <a:lstStyle/>
          <a:p>
            <a:pPr>
              <a:buNone/>
            </a:pPr>
            <a:r>
              <a:rPr lang="zh-CN" altLang="en-US" b="1" dirty="0" smtClean="0">
                <a:solidFill>
                  <a:srgbClr val="0070C0"/>
                </a:solidFill>
                <a:latin typeface="黑体" panose="02010609060101010101" charset="-122"/>
                <a:ea typeface="黑体" panose="02010609060101010101" charset="-122"/>
              </a:rPr>
              <a:t>◆复习二战，</a:t>
            </a:r>
            <a:r>
              <a:rPr lang="zh-CN" altLang="en-US" b="1" dirty="0" smtClean="0">
                <a:solidFill>
                  <a:srgbClr val="0070C0"/>
                </a:solidFill>
                <a:latin typeface="黑体" panose="02010609060101010101" charset="-122"/>
                <a:ea typeface="黑体" panose="02010609060101010101" charset="-122"/>
              </a:rPr>
              <a:t>结合</a:t>
            </a:r>
            <a:r>
              <a:rPr lang="zh-CN" altLang="en-US" b="1" dirty="0" smtClean="0">
                <a:solidFill>
                  <a:srgbClr val="FF0000"/>
                </a:solidFill>
                <a:latin typeface="黑体" panose="02010609060101010101" charset="-122"/>
                <a:ea typeface="黑体" panose="02010609060101010101" charset="-122"/>
              </a:rPr>
              <a:t>时间</a:t>
            </a:r>
            <a:r>
              <a:rPr lang="zh-CN" altLang="en-US" b="1" dirty="0" smtClean="0">
                <a:solidFill>
                  <a:srgbClr val="0070C0"/>
                </a:solidFill>
                <a:latin typeface="黑体" panose="02010609060101010101" charset="-122"/>
                <a:ea typeface="黑体" panose="02010609060101010101" charset="-122"/>
              </a:rPr>
              <a:t>，</a:t>
            </a:r>
            <a:r>
              <a:rPr lang="zh-CN" altLang="en-US" b="1" dirty="0" smtClean="0">
                <a:solidFill>
                  <a:srgbClr val="0070C0"/>
                </a:solidFill>
                <a:latin typeface="黑体" panose="02010609060101010101" charset="-122"/>
                <a:ea typeface="黑体" panose="02010609060101010101" charset="-122"/>
              </a:rPr>
              <a:t>说一说二战中</a:t>
            </a:r>
            <a:r>
              <a:rPr lang="zh-CN" altLang="en-US" b="1" dirty="0" smtClean="0">
                <a:solidFill>
                  <a:srgbClr val="FF0000"/>
                </a:solidFill>
                <a:latin typeface="黑体" panose="02010609060101010101" charset="-122"/>
                <a:ea typeface="黑体" panose="02010609060101010101" charset="-122"/>
              </a:rPr>
              <a:t>大事件</a:t>
            </a:r>
            <a:r>
              <a:rPr lang="zh-CN" altLang="en-US" b="1" dirty="0" smtClean="0">
                <a:solidFill>
                  <a:srgbClr val="0070C0"/>
                </a:solidFill>
                <a:latin typeface="黑体" panose="02010609060101010101" charset="-122"/>
                <a:ea typeface="黑体" panose="02010609060101010101" charset="-122"/>
              </a:rPr>
              <a:t>及</a:t>
            </a:r>
            <a:r>
              <a:rPr lang="zh-CN" altLang="en-US" b="1" dirty="0" smtClean="0">
                <a:solidFill>
                  <a:srgbClr val="FF0000"/>
                </a:solidFill>
                <a:latin typeface="黑体" panose="02010609060101010101" charset="-122"/>
                <a:ea typeface="黑体" panose="02010609060101010101" charset="-122"/>
              </a:rPr>
              <a:t>影响</a:t>
            </a:r>
            <a:r>
              <a:rPr lang="zh-CN" altLang="en-US" b="1" dirty="0" smtClean="0">
                <a:solidFill>
                  <a:srgbClr val="0070C0"/>
                </a:solidFill>
                <a:latin typeface="黑体" panose="02010609060101010101" charset="-122"/>
                <a:ea typeface="黑体" panose="02010609060101010101" charset="-122"/>
              </a:rPr>
              <a:t>。</a:t>
            </a:r>
            <a:endParaRPr lang="en-US" altLang="zh-CN" dirty="0" smtClean="0">
              <a:solidFill>
                <a:srgbClr val="FF0000"/>
              </a:solidFill>
            </a:endParaRPr>
          </a:p>
          <a:p>
            <a:r>
              <a:rPr lang="en-US" altLang="zh-CN" dirty="0" smtClean="0"/>
              <a:t>1939.9.1</a:t>
            </a:r>
            <a:endParaRPr lang="en-US" altLang="zh-CN" dirty="0" smtClean="0"/>
          </a:p>
          <a:p>
            <a:r>
              <a:rPr lang="en-US" altLang="zh-CN" dirty="0" smtClean="0"/>
              <a:t>1940.4</a:t>
            </a:r>
            <a:endParaRPr lang="en-US" altLang="zh-CN" dirty="0" smtClean="0"/>
          </a:p>
          <a:p>
            <a:r>
              <a:rPr lang="en-US" altLang="zh-CN" dirty="0" smtClean="0"/>
              <a:t>1941.6</a:t>
            </a:r>
            <a:endParaRPr lang="en-US" altLang="zh-CN" dirty="0" smtClean="0"/>
          </a:p>
          <a:p>
            <a:r>
              <a:rPr lang="en-US" altLang="zh-CN" dirty="0" smtClean="0"/>
              <a:t>1941.10</a:t>
            </a:r>
            <a:endParaRPr lang="en-US" altLang="zh-CN" dirty="0" smtClean="0"/>
          </a:p>
          <a:p>
            <a:r>
              <a:rPr lang="en-US" altLang="zh-CN" dirty="0" smtClean="0"/>
              <a:t>1941.12.7</a:t>
            </a:r>
            <a:endParaRPr lang="zh-CN" altLang="en-US" dirty="0"/>
          </a:p>
        </p:txBody>
      </p:sp>
      <p:pic>
        <p:nvPicPr>
          <p:cNvPr id="28674" name="Picture 2" descr="https://gimg2.baidu.com/image_search/src=http%3A%2F%2F5b0988e595225.cdn.sohucs.com%2Fq_70%2Cc_zoom%2Cw_640%2Fimages%2F20200320%2Fd657e8ab987b455a965ab7c8a3915ea5.jpeg&amp;refer=http%3A%2F%2F5b0988e595225.cdn.sohucs.com&amp;app=2002&amp;size=f9999,10000&amp;q=a80&amp;n=0&amp;g=0n&amp;fmt=jpeg?sec=1619764439&amp;t=60e495af25f35ebe83efa5642407a008"/>
          <p:cNvPicPr>
            <a:picLocks noChangeAspect="1" noChangeArrowheads="1"/>
          </p:cNvPicPr>
          <p:nvPr/>
        </p:nvPicPr>
        <p:blipFill>
          <a:blip r:embed="rId1"/>
          <a:srcRect/>
          <a:stretch>
            <a:fillRect/>
          </a:stretch>
        </p:blipFill>
        <p:spPr bwMode="auto">
          <a:xfrm>
            <a:off x="3147237" y="1242531"/>
            <a:ext cx="8112642" cy="5615469"/>
          </a:xfrm>
          <a:prstGeom prst="rect">
            <a:avLst/>
          </a:prstGeom>
          <a:noFill/>
        </p:spPr>
      </p:pic>
      <p:pic>
        <p:nvPicPr>
          <p:cNvPr id="5" name="Picture 5" descr="C:\Users\admin\Desktop\a044ad345982b2b7f0dd0aa8c51f9ee977099b50.jpeg"/>
          <p:cNvPicPr>
            <a:picLocks noChangeAspect="1" noChangeArrowheads="1"/>
          </p:cNvPicPr>
          <p:nvPr/>
        </p:nvPicPr>
        <p:blipFill>
          <a:blip r:embed="rId2"/>
          <a:srcRect/>
          <a:stretch>
            <a:fillRect/>
          </a:stretch>
        </p:blipFill>
        <p:spPr bwMode="auto">
          <a:xfrm>
            <a:off x="4344035" y="1754505"/>
            <a:ext cx="6915150" cy="5103495"/>
          </a:xfrm>
          <a:prstGeom prst="rect">
            <a:avLst/>
          </a:prstGeom>
          <a:noFill/>
        </p:spPr>
      </p:pic>
      <p:sp>
        <p:nvSpPr>
          <p:cNvPr id="6" name="矩形 5"/>
          <p:cNvSpPr/>
          <p:nvPr/>
        </p:nvSpPr>
        <p:spPr>
          <a:xfrm>
            <a:off x="159152" y="285145"/>
            <a:ext cx="6928485" cy="681990"/>
          </a:xfrm>
          <a:prstGeom prst="rect">
            <a:avLst/>
          </a:prstGeom>
        </p:spPr>
        <p:txBody>
          <a:bodyPr wrap="none">
            <a:spAutoFit/>
          </a:bodyPr>
          <a:lstStyle/>
          <a:p>
            <a:pPr marL="228600" lvl="0" indent="-228600">
              <a:lnSpc>
                <a:spcPct val="120000"/>
              </a:lnSpc>
              <a:spcBef>
                <a:spcPts val="1000"/>
              </a:spcBef>
              <a:buSzPct val="75000"/>
            </a:pPr>
            <a:r>
              <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二、第二次世界大战（</a:t>
            </a:r>
            <a:r>
              <a:rPr lang="en-US" altLang="zh-CN"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1939-1945</a:t>
            </a:r>
            <a:r>
              <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年）</a:t>
            </a:r>
            <a:endParaRPr lang="zh-CN" altLang="en-US" sz="32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 name="KSO_WM_UNIT_MEDIACOVER_BTNRECT" val="5479*3116*1022*102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2686</Words>
  <Application>WPS 演示</Application>
  <PresentationFormat>自定义</PresentationFormat>
  <Paragraphs>190</Paragraphs>
  <Slides>22</Slides>
  <Notes>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22</vt:i4>
      </vt:variant>
    </vt:vector>
  </HeadingPairs>
  <TitlesOfParts>
    <vt:vector size="38" baseType="lpstr">
      <vt:lpstr>Arial</vt:lpstr>
      <vt:lpstr>宋体</vt:lpstr>
      <vt:lpstr>Wingdings</vt:lpstr>
      <vt:lpstr>微软雅黑 Light</vt:lpstr>
      <vt:lpstr>黑体</vt:lpstr>
      <vt:lpstr>微软雅黑</vt:lpstr>
      <vt:lpstr>楷体</vt:lpstr>
      <vt:lpstr>Tahoma</vt:lpstr>
      <vt:lpstr>Arial Unicode MS</vt:lpstr>
      <vt:lpstr>Calibri</vt:lpstr>
      <vt:lpstr>仿宋_GB2312</vt:lpstr>
      <vt:lpstr>仿宋</vt:lpstr>
      <vt:lpstr>华文行楷</vt:lpstr>
      <vt:lpstr>Times New Roman</vt:lpstr>
      <vt:lpstr>华文中宋</vt:lpstr>
      <vt:lpstr>Office 主题</vt:lpstr>
      <vt:lpstr>PowerPoint 演示文稿</vt:lpstr>
      <vt:lpstr>PowerPoint 演示文稿</vt:lpstr>
      <vt:lpstr>一、第一次世界大战（1914-1918年）</vt:lpstr>
      <vt:lpstr>结合材料说明一战是“不义之战 ”</vt:lpstr>
      <vt:lpstr>PowerPoint 演示文稿</vt:lpstr>
      <vt:lpstr>PowerPoint 演示文稿</vt:lpstr>
      <vt:lpstr>PowerPoint 演示文稿</vt:lpstr>
      <vt:lpstr>PowerPoint 演示文稿</vt:lpstr>
      <vt:lpstr>PowerPoint 演示文稿</vt:lpstr>
      <vt:lpstr>PowerPoint 演示文稿</vt:lpstr>
      <vt:lpstr>结合材料说明二战是“正义之战 ”</vt:lpstr>
      <vt:lpstr>PowerPoint 演示文稿</vt:lpstr>
      <vt:lpstr>PowerPoint 演示文稿</vt:lpstr>
      <vt:lpstr>PowerPoint 演示文稿</vt:lpstr>
      <vt:lpstr>战争影响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Administrator</cp:lastModifiedBy>
  <cp:revision>631</cp:revision>
  <dcterms:created xsi:type="dcterms:W3CDTF">2017-08-03T09:01:00Z</dcterms:created>
  <dcterms:modified xsi:type="dcterms:W3CDTF">2021-05-13T12:34:10Z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A9232AD1D11A4D0DABCD85D7E299141E</vt:lpwstr>
  </property>
</Properties>
</file>