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gif" ContentType="image/gi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handoutMasterIdLst>
    <p:handoutMasterId r:id="rId37"/>
  </p:handoutMasterIdLst>
  <p:sldIdLst>
    <p:sldId id="330" r:id="rId3"/>
    <p:sldId id="331" r:id="rId4"/>
    <p:sldId id="263" r:id="rId5"/>
    <p:sldId id="257" r:id="rId6"/>
    <p:sldId id="338" r:id="rId7"/>
    <p:sldId id="337" r:id="rId8"/>
    <p:sldId id="281" r:id="rId9"/>
    <p:sldId id="333" r:id="rId10"/>
    <p:sldId id="334" r:id="rId11"/>
    <p:sldId id="339" r:id="rId12"/>
    <p:sldId id="261" r:id="rId13"/>
    <p:sldId id="258" r:id="rId14"/>
    <p:sldId id="345" r:id="rId15"/>
    <p:sldId id="260" r:id="rId16"/>
    <p:sldId id="284" r:id="rId17"/>
    <p:sldId id="340" r:id="rId18"/>
    <p:sldId id="335" r:id="rId19"/>
    <p:sldId id="265" r:id="rId20"/>
    <p:sldId id="328" r:id="rId21"/>
    <p:sldId id="341" r:id="rId22"/>
    <p:sldId id="342" r:id="rId23"/>
    <p:sldId id="291" r:id="rId24"/>
    <p:sldId id="264" r:id="rId25"/>
    <p:sldId id="266" r:id="rId26"/>
    <p:sldId id="344" r:id="rId27"/>
    <p:sldId id="343" r:id="rId28"/>
    <p:sldId id="320" r:id="rId29"/>
    <p:sldId id="272" r:id="rId30"/>
    <p:sldId id="268" r:id="rId31"/>
    <p:sldId id="269" r:id="rId32"/>
    <p:sldId id="270" r:id="rId33"/>
    <p:sldId id="271" r:id="rId34"/>
    <p:sldId id="346" r:id="rId35"/>
  </p:sldIdLst>
  <p:sldSz cx="9144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62" autoAdjust="0"/>
    <p:restoredTop sz="94660"/>
  </p:normalViewPr>
  <p:slideViewPr>
    <p:cSldViewPr snapToGrid="0">
      <p:cViewPr varScale="1">
        <p:scale>
          <a:sx n="63" d="100"/>
          <a:sy n="63" d="100"/>
        </p:scale>
        <p:origin x="936"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notesMaster" Target="notesMasters/notesMaster1.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01725" y="1431925"/>
            <a:ext cx="5154613" cy="386556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题注">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标题的引述">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39C5AD4-4321-4CA7-A702-AD0741002F19}" type="slidenum">
              <a:rPr lang="zh-CN" altLang="en-US" smtClean="0"/>
            </a:fld>
            <a:endParaRPr lang="zh-CN"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引述">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39C5AD4-4321-4CA7-A702-AD0741002F19}" type="slidenum">
              <a:rPr lang="zh-CN" altLang="en-US" smtClean="0"/>
            </a:fld>
            <a:endParaRPr lang="zh-CN"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zh-CN" altLang="en-US" smtClean="0"/>
              <a:t>单击此处编辑母版标题样式</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Date Placeholder 3"/>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Date Placeholder 3"/>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7400" y="2797986"/>
            <a:ext cx="4400550" cy="1092361"/>
          </a:xfrm>
        </p:spPr>
        <p:txBody>
          <a:bodyPr>
            <a:noAutofit/>
          </a:bodyPr>
          <a:lstStyle>
            <a:lvl1pPr algn="ctr">
              <a:defRPr sz="6600" b="0">
                <a:solidFill>
                  <a:schemeClr val="accent1"/>
                </a:solidFill>
                <a:effectLst/>
              </a:defRPr>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B0198FD3-90C1-4B0C-893A-DD715C1D450A}"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24982EB-2212-4191-BD22-E44812746432}" type="slidenum">
              <a:rPr lang="zh-CN" altLang="en-US" smtClean="0"/>
            </a:fld>
            <a:endParaRPr lang="zh-CN" altLang="en-US"/>
          </a:p>
        </p:txBody>
      </p:sp>
      <p:sp>
        <p:nvSpPr>
          <p:cNvPr id="7" name="空心弧 2"/>
          <p:cNvSpPr/>
          <p:nvPr/>
        </p:nvSpPr>
        <p:spPr bwMode="auto">
          <a:xfrm rot="7086271">
            <a:off x="5053792" y="2456680"/>
            <a:ext cx="2244710" cy="1683533"/>
          </a:xfrm>
          <a:custGeom>
            <a:avLst/>
            <a:gdLst>
              <a:gd name="T0" fmla="*/ 719254 w 1482725"/>
              <a:gd name="T1" fmla="*/ 1482395 h 1482725"/>
              <a:gd name="T2" fmla="*/ 18905 w 1482725"/>
              <a:gd name="T3" fmla="*/ 907716 h 1482725"/>
              <a:gd name="T4" fmla="*/ 397400 w 1482725"/>
              <a:gd name="T5" fmla="*/ 84620 h 1482725"/>
              <a:gd name="T6" fmla="*/ 1289534 w 1482725"/>
              <a:gd name="T7" fmla="*/ 242235 h 1482725"/>
              <a:gd name="T8" fmla="*/ 1363085 w 1482725"/>
              <a:gd name="T9" fmla="*/ 1145194 h 1482725"/>
              <a:gd name="T10" fmla="*/ 1349991 w 1482725"/>
              <a:gd name="T11" fmla="*/ 1136690 h 1482725"/>
              <a:gd name="T12" fmla="*/ 1277989 w 1482725"/>
              <a:gd name="T13" fmla="*/ 252748 h 1482725"/>
              <a:gd name="T14" fmla="*/ 404645 w 1482725"/>
              <a:gd name="T15" fmla="*/ 98453 h 1482725"/>
              <a:gd name="T16" fmla="*/ 34121 w 1482725"/>
              <a:gd name="T17" fmla="*/ 904213 h 1482725"/>
              <a:gd name="T18" fmla="*/ 719720 w 1482725"/>
              <a:gd name="T19" fmla="*/ 1466788 h 1482725"/>
              <a:gd name="T20" fmla="*/ 719254 w 1482725"/>
              <a:gd name="T21" fmla="*/ 1482395 h 1482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2725" h="1482725">
                <a:moveTo>
                  <a:pt x="719254" y="1482395"/>
                </a:moveTo>
                <a:cubicBezTo>
                  <a:pt x="382299" y="1472342"/>
                  <a:pt x="94548" y="1236225"/>
                  <a:pt x="18905" y="907716"/>
                </a:cubicBezTo>
                <a:cubicBezTo>
                  <a:pt x="-56738" y="579208"/>
                  <a:pt x="98774" y="241023"/>
                  <a:pt x="397400" y="84620"/>
                </a:cubicBezTo>
                <a:cubicBezTo>
                  <a:pt x="696026" y="-71783"/>
                  <a:pt x="1062576" y="-7024"/>
                  <a:pt x="1289534" y="242235"/>
                </a:cubicBezTo>
                <a:cubicBezTo>
                  <a:pt x="1516492" y="491494"/>
                  <a:pt x="1546711" y="862491"/>
                  <a:pt x="1363085" y="1145194"/>
                </a:cubicBezTo>
                <a:lnTo>
                  <a:pt x="1349991" y="1136690"/>
                </a:lnTo>
                <a:cubicBezTo>
                  <a:pt x="1529750" y="859941"/>
                  <a:pt x="1500167" y="496757"/>
                  <a:pt x="1277989" y="252748"/>
                </a:cubicBezTo>
                <a:cubicBezTo>
                  <a:pt x="1055811" y="8739"/>
                  <a:pt x="696982" y="-54656"/>
                  <a:pt x="404645" y="98453"/>
                </a:cubicBezTo>
                <a:cubicBezTo>
                  <a:pt x="112308" y="251562"/>
                  <a:pt x="-39929" y="582624"/>
                  <a:pt x="34121" y="904213"/>
                </a:cubicBezTo>
                <a:cubicBezTo>
                  <a:pt x="108171" y="1225803"/>
                  <a:pt x="389862" y="1456947"/>
                  <a:pt x="719720" y="1466788"/>
                </a:cubicBezTo>
                <a:cubicBezTo>
                  <a:pt x="719565" y="1471990"/>
                  <a:pt x="719409" y="1477193"/>
                  <a:pt x="719254" y="1482395"/>
                </a:cubicBezTo>
                <a:close/>
              </a:path>
            </a:pathLst>
          </a:custGeom>
          <a:solidFill>
            <a:schemeClr val="accent1"/>
          </a:solidFill>
          <a:ln w="3175" cap="flat" cmpd="sng">
            <a:solidFill>
              <a:schemeClr val="accent1"/>
            </a:solidFill>
            <a:round/>
          </a:ln>
        </p:spPr>
        <p:txBody>
          <a:bodyPr anchor="ctr">
            <a:normAutofit/>
          </a:bodyPr>
          <a:lstStyle/>
          <a:p>
            <a:endParaRPr lang="zh-CN" altLang="en-US" sz="1350"/>
          </a:p>
        </p:txBody>
      </p:sp>
      <p:sp>
        <p:nvSpPr>
          <p:cNvPr id="9" name="内容占位符 8"/>
          <p:cNvSpPr>
            <a:spLocks noGrp="1"/>
          </p:cNvSpPr>
          <p:nvPr>
            <p:ph sz="quarter" idx="13" hasCustomPrompt="1"/>
          </p:nvPr>
        </p:nvSpPr>
        <p:spPr>
          <a:xfrm>
            <a:off x="2974283" y="3911077"/>
            <a:ext cx="2566784" cy="500903"/>
          </a:xfrm>
        </p:spPr>
        <p:txBody>
          <a:bodyPr anchor="ctr" anchorCtr="0"/>
          <a:lstStyle>
            <a:lvl1pPr marL="0" indent="0" algn="dist">
              <a:buNone/>
              <a:defRPr>
                <a:solidFill>
                  <a:schemeClr val="tx1"/>
                </a:solidFill>
              </a:defRPr>
            </a:lvl1pPr>
          </a:lstStyle>
          <a:p>
            <a:pPr lvl="0"/>
            <a:r>
              <a:rPr lang="zh-CN" altLang="en-US" dirty="0" smtClean="0"/>
              <a:t>添加副标题</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628650" y="6356353"/>
            <a:ext cx="20574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3028950" y="6356353"/>
            <a:ext cx="3086100" cy="365125"/>
          </a:xfrm>
        </p:spPr>
        <p:txBody>
          <a:bodyPr/>
          <a:lstStyle/>
          <a:p>
            <a:endParaRPr lang="zh-CN" altLang="en-US"/>
          </a:p>
        </p:txBody>
      </p:sp>
      <p:sp>
        <p:nvSpPr>
          <p:cNvPr id="8" name="灯片编号占位符 4"/>
          <p:cNvSpPr>
            <a:spLocks noGrp="1"/>
          </p:cNvSpPr>
          <p:nvPr>
            <p:ph type="sldNum" sz="quarter" idx="12"/>
          </p:nvPr>
        </p:nvSpPr>
        <p:spPr>
          <a:xfrm>
            <a:off x="6457950" y="6356353"/>
            <a:ext cx="20574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628651" y="1257300"/>
            <a:ext cx="7886701" cy="4964116"/>
          </a:xfrm>
        </p:spPr>
        <p:txBody>
          <a:bodyPr/>
          <a:lstStyle>
            <a:lvl1pPr>
              <a:defRPr sz="1800"/>
            </a:lvl1pPr>
            <a:lvl2pPr>
              <a:defRPr sz="1500"/>
            </a:lvl2pPr>
            <a:lvl3pPr>
              <a:defRPr sz="1350"/>
            </a:lvl3pPr>
            <a:lvl4pPr>
              <a:defRPr sz="1350"/>
            </a:lvl4pPr>
            <a:lvl5pPr>
              <a:defRPr sz="135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Date Placeholder 3"/>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5" name="Date Placeholder 4"/>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1942415" y="2802888"/>
            <a:ext cx="3197532" cy="3105703"/>
          </a:xfrm>
        </p:spPr>
        <p:txBody>
          <a:bodyPr>
            <a:normAutofit/>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7" name="Date Placeholder 6"/>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D7488083-FC3C-42ED-87BA-3862EE12561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9C5AD4-4321-4CA7-A702-AD0741002F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hasCustomPrompt="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9EFD9D74-47D9-4702-A33C-335B63B48DB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ABC47A4-756D-490B-A52F-7D9E2C9FC05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latin typeface="AMGDT" panose="02000400000000000000" charset="0"/>
                <a:ea typeface="宋体" panose="02010600030101010101" pitchFamily="2" charset="-122"/>
              </a:defRPr>
            </a:lvl1pPr>
          </a:lstStyle>
          <a:p>
            <a:fld id="{D7488083-FC3C-42ED-87BA-3862EE125614}" type="datetimeFigureOut">
              <a:rPr lang="zh-CN" altLang="en-US" smtClean="0"/>
            </a:fld>
            <a:endParaRPr lang="zh-CN"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latin typeface="AMGDT" panose="02000400000000000000" charset="0"/>
                <a:ea typeface="宋体" panose="02010600030101010101" pitchFamily="2" charset="-122"/>
              </a:defRPr>
            </a:lvl1pPr>
          </a:lstStyle>
          <a:p>
            <a:endParaRPr lang="zh-CN"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latin typeface="AMGDT" panose="02000400000000000000" charset="0"/>
                <a:ea typeface="宋体" panose="02010600030101010101" pitchFamily="2" charset="-122"/>
              </a:defRPr>
            </a:lvl1pPr>
          </a:lstStyle>
          <a:p>
            <a:fld id="{D39C5AD4-4321-4CA7-A702-AD0741002F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457200" rtl="0" eaLnBrk="1" latinLnBrk="0" hangingPunct="1">
        <a:spcBef>
          <a:spcPct val="0"/>
        </a:spcBef>
        <a:buNone/>
        <a:defRPr sz="3600" kern="1200">
          <a:solidFill>
            <a:schemeClr val="tx1">
              <a:lumMod val="85000"/>
              <a:lumOff val="15000"/>
            </a:schemeClr>
          </a:solidFill>
          <a:latin typeface="AMGDT" panose="02000400000000000000" charset="0"/>
          <a:ea typeface="宋体" panose="02010600030101010101" pitchFamily="2"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AMGDT" panose="02000400000000000000" charset="0"/>
          <a:ea typeface="宋体" panose="02010600030101010101" pitchFamily="2" charset="-122"/>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AMGDT" panose="02000400000000000000" charset="0"/>
          <a:ea typeface="宋体" panose="02010600030101010101" pitchFamily="2" charset="-122"/>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AMGDT" panose="02000400000000000000" charset="0"/>
          <a:ea typeface="宋体" panose="02010600030101010101" pitchFamily="2" charset="-122"/>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AMGDT" panose="02000400000000000000" charset="0"/>
          <a:ea typeface="宋体" panose="02010600030101010101" pitchFamily="2" charset="-122"/>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AMGDT" panose="02000400000000000000" charset="0"/>
          <a:ea typeface="宋体" panose="02010600030101010101" pitchFamily="2" charset="-122"/>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3.GIF"/><Relationship Id="rId3" Type="http://schemas.openxmlformats.org/officeDocument/2006/relationships/image" Target="../media/image2.jpeg"/><Relationship Id="rId2" Type="http://schemas.openxmlformats.org/officeDocument/2006/relationships/hyperlink" Target="&#228;&#184;&#173;&#229;&#155;&#189;&#228;&#184;&#142;&#229;&#140;&#151;&#230;&#172;&#167;&#233;&#166;&#150;&#232;&#182;&#159;&#228;&#184;&#173;&#230;&#172;&#167;&#231;&#143;&#173;&#229;&#136;&#151;&#239;&#188;&#136;&#231;&#167;&#145;&#230;&#178;&#131;&#230;&#139;&#137;-&#232;&#165;&#191;&#229;&#174;&#137;&#239;&#188;&#137;&#229;&#188;&#128;&#233;&#128;&#154;.qsv"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8.GIF"/><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9" Type="http://schemas.openxmlformats.org/officeDocument/2006/relationships/oleObject" Target="../embeddings/oleObject4.bin"/><Relationship Id="rId8" Type="http://schemas.openxmlformats.org/officeDocument/2006/relationships/image" Target="../media/image26.wmf"/><Relationship Id="rId7" Type="http://schemas.openxmlformats.org/officeDocument/2006/relationships/oleObject" Target="../embeddings/oleObject3.bin"/><Relationship Id="rId6" Type="http://schemas.openxmlformats.org/officeDocument/2006/relationships/image" Target="../media/image25.wmf"/><Relationship Id="rId5" Type="http://schemas.openxmlformats.org/officeDocument/2006/relationships/oleObject" Target="../embeddings/oleObject2.bin"/><Relationship Id="rId4" Type="http://schemas.openxmlformats.org/officeDocument/2006/relationships/image" Target="../media/image24.wmf"/><Relationship Id="rId3" Type="http://schemas.openxmlformats.org/officeDocument/2006/relationships/oleObject" Target="../embeddings/oleObject1.bin"/><Relationship Id="rId2" Type="http://schemas.openxmlformats.org/officeDocument/2006/relationships/image" Target="../media/image23.GIF"/><Relationship Id="rId18" Type="http://schemas.openxmlformats.org/officeDocument/2006/relationships/vmlDrawing" Target="../drawings/vmlDrawing1.vml"/><Relationship Id="rId17" Type="http://schemas.openxmlformats.org/officeDocument/2006/relationships/slideLayout" Target="../slideLayouts/slideLayout2.xml"/><Relationship Id="rId16" Type="http://schemas.openxmlformats.org/officeDocument/2006/relationships/tags" Target="../tags/tag4.xml"/><Relationship Id="rId15" Type="http://schemas.openxmlformats.org/officeDocument/2006/relationships/image" Target="../media/image30.png"/><Relationship Id="rId14" Type="http://schemas.openxmlformats.org/officeDocument/2006/relationships/image" Target="../media/image29.wmf"/><Relationship Id="rId13" Type="http://schemas.openxmlformats.org/officeDocument/2006/relationships/oleObject" Target="../embeddings/oleObject6.bin"/><Relationship Id="rId12" Type="http://schemas.openxmlformats.org/officeDocument/2006/relationships/image" Target="../media/image28.wmf"/><Relationship Id="rId11" Type="http://schemas.openxmlformats.org/officeDocument/2006/relationships/oleObject" Target="../embeddings/oleObject5.bin"/><Relationship Id="rId10" Type="http://schemas.openxmlformats.org/officeDocument/2006/relationships/image" Target="../media/image27.wmf"/><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2.GIF"/><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4.jpeg"/><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0" Type="http://schemas.openxmlformats.org/officeDocument/2006/relationships/slideLayout" Target="../slideLayouts/slideLayout2.xml"/><Relationship Id="rId3" Type="http://schemas.openxmlformats.org/officeDocument/2006/relationships/image" Target="../media/image37.png"/><Relationship Id="rId29" Type="http://schemas.openxmlformats.org/officeDocument/2006/relationships/image" Target="../media/image63.png"/><Relationship Id="rId28" Type="http://schemas.openxmlformats.org/officeDocument/2006/relationships/image" Target="../media/image62.png"/><Relationship Id="rId27" Type="http://schemas.openxmlformats.org/officeDocument/2006/relationships/image" Target="../media/image61.jpeg"/><Relationship Id="rId26" Type="http://schemas.openxmlformats.org/officeDocument/2006/relationships/image" Target="../media/image60.png"/><Relationship Id="rId25" Type="http://schemas.openxmlformats.org/officeDocument/2006/relationships/image" Target="../media/image59.jpeg"/><Relationship Id="rId24" Type="http://schemas.openxmlformats.org/officeDocument/2006/relationships/image" Target="../media/image58.png"/><Relationship Id="rId23" Type="http://schemas.openxmlformats.org/officeDocument/2006/relationships/image" Target="../media/image57.png"/><Relationship Id="rId22" Type="http://schemas.openxmlformats.org/officeDocument/2006/relationships/image" Target="../media/image56.png"/><Relationship Id="rId21" Type="http://schemas.openxmlformats.org/officeDocument/2006/relationships/image" Target="../media/image55.png"/><Relationship Id="rId20" Type="http://schemas.openxmlformats.org/officeDocument/2006/relationships/image" Target="../media/image54.png"/><Relationship Id="rId2" Type="http://schemas.openxmlformats.org/officeDocument/2006/relationships/image" Target="../media/image36.jpeg"/><Relationship Id="rId19" Type="http://schemas.openxmlformats.org/officeDocument/2006/relationships/image" Target="../media/image53.png"/><Relationship Id="rId18" Type="http://schemas.openxmlformats.org/officeDocument/2006/relationships/image" Target="../media/image52.png"/><Relationship Id="rId17" Type="http://schemas.openxmlformats.org/officeDocument/2006/relationships/image" Target="../media/image51.png"/><Relationship Id="rId16" Type="http://schemas.openxmlformats.org/officeDocument/2006/relationships/image" Target="../media/image50.jpeg"/><Relationship Id="rId15" Type="http://schemas.openxmlformats.org/officeDocument/2006/relationships/image" Target="../media/image49.png"/><Relationship Id="rId14" Type="http://schemas.openxmlformats.org/officeDocument/2006/relationships/image" Target="../media/image48.png"/><Relationship Id="rId13" Type="http://schemas.openxmlformats.org/officeDocument/2006/relationships/image" Target="../media/image47.png"/><Relationship Id="rId12" Type="http://schemas.openxmlformats.org/officeDocument/2006/relationships/image" Target="../media/image46.png"/><Relationship Id="rId11" Type="http://schemas.openxmlformats.org/officeDocument/2006/relationships/image" Target="../media/image45.jpeg"/><Relationship Id="rId10" Type="http://schemas.openxmlformats.org/officeDocument/2006/relationships/image" Target="../media/image44.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8.GIF"/><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5.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jpeg"/><Relationship Id="rId1" Type="http://schemas.openxmlformats.org/officeDocument/2006/relationships/hyperlink" Target="&#24352;&#39582;&#20986;&#20351;&#35199;&#22495;&#30340;&#24433;&#21709;.Wmv" TargetMode="Externa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image" Target="../media/image8.GIF"/><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hyperlink" Target="https://baike.baidu.com/item/%E6%B8%9D%E6%96%B0%E6%AC%A7%E5%9B%BD%E9%99%85%E9%93%81%E8%B7%AF" TargetMode="External"/><Relationship Id="rId2" Type="http://schemas.openxmlformats.org/officeDocument/2006/relationships/hyperlink" Target="https://baike.baidu.com/item/%E6%9D%9C%E4%BC%8A%E6%96%AF%E5%A0%A1" TargetMode="External"/><Relationship Id="rId1" Type="http://schemas.openxmlformats.org/officeDocument/2006/relationships/image" Target="../media/image6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8.GI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image" Target="../media/image67.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67.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67.GIF"/></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tags" Target="../tags/tag1.xml"/><Relationship Id="rId2" Type="http://schemas.openxmlformats.org/officeDocument/2006/relationships/image" Target="../media/image8.GIF"/><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9.jpeg"/><Relationship Id="rId1" Type="http://schemas.openxmlformats.org/officeDocument/2006/relationships/hyperlink" Target="../15/&#27721;&#27494;&#22823;&#24093;%20&#24352;&#39582;&#20986;&#20351;&#35199;&#22495;1.flv"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736" y="5988139"/>
            <a:ext cx="4339650" cy="923330"/>
          </a:xfrm>
          <a:prstGeom prst="rect">
            <a:avLst/>
          </a:prstGeom>
        </p:spPr>
        <p:txBody>
          <a:bodyPr wrap="none">
            <a:spAutoFit/>
          </a:bodyPr>
          <a:lstStyle/>
          <a:p>
            <a:r>
              <a:rPr lang="zh-CN" altLang="en-US" sz="5400" dirty="0">
                <a:solidFill>
                  <a:srgbClr val="FF0000"/>
                </a:solidFill>
                <a:latin typeface="AMGDT" panose="02000400000000000000" charset="0"/>
                <a:ea typeface="AMGDT" panose="02000400000000000000" charset="0"/>
                <a:cs typeface="AMGDT" panose="02000400000000000000" charset="0"/>
              </a:rPr>
              <a:t>“钢铁驼队”</a:t>
            </a:r>
            <a:endParaRPr lang="zh-CN" altLang="en-US" sz="5400" dirty="0">
              <a:solidFill>
                <a:srgbClr val="FF0000"/>
              </a:solidFill>
              <a:latin typeface="AMGDT" panose="02000400000000000000" charset="0"/>
              <a:ea typeface="AMGDT" panose="02000400000000000000" charset="0"/>
              <a:cs typeface="AMGDT" panose="02000400000000000000" charset="0"/>
            </a:endParaRPr>
          </a:p>
        </p:txBody>
      </p:sp>
      <p:sp>
        <p:nvSpPr>
          <p:cNvPr id="3" name="矩形 2"/>
          <p:cNvSpPr/>
          <p:nvPr/>
        </p:nvSpPr>
        <p:spPr>
          <a:xfrm>
            <a:off x="300736" y="1940545"/>
            <a:ext cx="4531354" cy="2308324"/>
          </a:xfrm>
          <a:prstGeom prst="rect">
            <a:avLst/>
          </a:prstGeom>
        </p:spPr>
        <p:txBody>
          <a:bodyPr wrap="square">
            <a:spAutoFit/>
          </a:bodyPr>
          <a:lstStyle/>
          <a:p>
            <a:endParaRPr lang="zh-CN" altLang="en-US" sz="2400" dirty="0">
              <a:solidFill>
                <a:srgbClr val="131313"/>
              </a:solidFill>
              <a:latin typeface="黑体" panose="02010609060101010101" charset="-122"/>
              <a:ea typeface="黑体" panose="02010609060101010101" charset="-122"/>
              <a:cs typeface="黑体" panose="02010609060101010101" charset="-122"/>
            </a:endParaRPr>
          </a:p>
          <a:p>
            <a:r>
              <a:rPr lang="en-US" altLang="zh-CN" sz="2400" dirty="0">
                <a:solidFill>
                  <a:srgbClr val="131313"/>
                </a:solidFill>
                <a:latin typeface="黑体" panose="02010609060101010101" charset="-122"/>
                <a:ea typeface="黑体" panose="02010609060101010101" charset="-122"/>
                <a:cs typeface="黑体" panose="02010609060101010101" charset="-122"/>
              </a:rPr>
              <a:t>9</a:t>
            </a:r>
            <a:r>
              <a:rPr lang="zh-CN" altLang="en-US" sz="2400" dirty="0">
                <a:solidFill>
                  <a:srgbClr val="131313"/>
                </a:solidFill>
                <a:latin typeface="黑体" panose="02010609060101010101" charset="-122"/>
                <a:ea typeface="黑体" panose="02010609060101010101" charset="-122"/>
                <a:cs typeface="黑体" panose="02010609060101010101" charset="-122"/>
              </a:rPr>
              <a:t>月</a:t>
            </a:r>
            <a:r>
              <a:rPr lang="en-US" altLang="zh-CN" sz="2400" dirty="0">
                <a:solidFill>
                  <a:srgbClr val="131313"/>
                </a:solidFill>
                <a:latin typeface="黑体" panose="02010609060101010101" charset="-122"/>
                <a:ea typeface="黑体" panose="02010609060101010101" charset="-122"/>
                <a:cs typeface="黑体" panose="02010609060101010101" charset="-122"/>
              </a:rPr>
              <a:t>11</a:t>
            </a:r>
            <a:r>
              <a:rPr lang="zh-CN" altLang="en-US" sz="2400" dirty="0">
                <a:solidFill>
                  <a:srgbClr val="131313"/>
                </a:solidFill>
                <a:latin typeface="黑体" panose="02010609060101010101" charset="-122"/>
                <a:ea typeface="黑体" panose="02010609060101010101" charset="-122"/>
                <a:cs typeface="黑体" panose="02010609060101010101" charset="-122"/>
              </a:rPr>
              <a:t>日下午</a:t>
            </a:r>
            <a:r>
              <a:rPr lang="en-US" altLang="zh-CN" sz="2400" dirty="0">
                <a:solidFill>
                  <a:srgbClr val="131313"/>
                </a:solidFill>
                <a:latin typeface="黑体" panose="02010609060101010101" charset="-122"/>
                <a:ea typeface="黑体" panose="02010609060101010101" charset="-122"/>
                <a:cs typeface="黑体" panose="02010609060101010101" charset="-122"/>
              </a:rPr>
              <a:t>5</a:t>
            </a:r>
            <a:r>
              <a:rPr lang="zh-CN" altLang="en-US" sz="2400" dirty="0">
                <a:solidFill>
                  <a:srgbClr val="131313"/>
                </a:solidFill>
                <a:latin typeface="黑体" panose="02010609060101010101" charset="-122"/>
                <a:ea typeface="黑体" panose="02010609060101010101" charset="-122"/>
                <a:cs typeface="黑体" panose="02010609060101010101" charset="-122"/>
              </a:rPr>
              <a:t>时</a:t>
            </a:r>
            <a:r>
              <a:rPr lang="en-US" altLang="zh-CN" sz="2400" dirty="0">
                <a:solidFill>
                  <a:srgbClr val="131313"/>
                </a:solidFill>
                <a:latin typeface="黑体" panose="02010609060101010101" charset="-122"/>
                <a:ea typeface="黑体" panose="02010609060101010101" charset="-122"/>
                <a:cs typeface="黑体" panose="02010609060101010101" charset="-122"/>
              </a:rPr>
              <a:t>30</a:t>
            </a:r>
            <a:r>
              <a:rPr lang="zh-CN" altLang="en-US" sz="2400" dirty="0">
                <a:solidFill>
                  <a:srgbClr val="131313"/>
                </a:solidFill>
                <a:latin typeface="黑体" panose="02010609060101010101" charset="-122"/>
                <a:ea typeface="黑体" panose="02010609060101010101" charset="-122"/>
                <a:cs typeface="黑体" panose="02010609060101010101" charset="-122"/>
              </a:rPr>
              <a:t>分，</a:t>
            </a:r>
            <a:endParaRPr lang="zh-CN" altLang="en-US" sz="2400" dirty="0">
              <a:solidFill>
                <a:srgbClr val="131313"/>
              </a:solidFill>
              <a:latin typeface="黑体" panose="02010609060101010101" charset="-122"/>
              <a:ea typeface="黑体" panose="02010609060101010101" charset="-122"/>
              <a:cs typeface="黑体" panose="02010609060101010101" charset="-122"/>
            </a:endParaRPr>
          </a:p>
          <a:p>
            <a:r>
              <a:rPr lang="zh-CN" altLang="en-US" sz="2400" dirty="0">
                <a:solidFill>
                  <a:srgbClr val="131313"/>
                </a:solidFill>
                <a:latin typeface="黑体" panose="02010609060101010101" charset="-122"/>
                <a:ea typeface="黑体" panose="02010609060101010101" charset="-122"/>
                <a:cs typeface="黑体" panose="02010609060101010101" charset="-122"/>
              </a:rPr>
              <a:t>随着汉堡铁路货运码头</a:t>
            </a:r>
            <a:endParaRPr lang="zh-CN" altLang="en-US" sz="2400" dirty="0">
              <a:solidFill>
                <a:srgbClr val="131313"/>
              </a:solidFill>
              <a:latin typeface="黑体" panose="02010609060101010101" charset="-122"/>
              <a:ea typeface="黑体" panose="02010609060101010101" charset="-122"/>
              <a:cs typeface="黑体" panose="02010609060101010101" charset="-122"/>
            </a:endParaRPr>
          </a:p>
          <a:p>
            <a:r>
              <a:rPr lang="zh-CN" altLang="en-US" sz="2400" dirty="0">
                <a:solidFill>
                  <a:srgbClr val="131313"/>
                </a:solidFill>
                <a:latin typeface="黑体" panose="02010609060101010101" charset="-122"/>
                <a:ea typeface="黑体" panose="02010609060101010101" charset="-122"/>
                <a:cs typeface="黑体" panose="02010609060101010101" charset="-122"/>
              </a:rPr>
              <a:t>长长的汽笛声，</a:t>
            </a:r>
            <a:endParaRPr lang="zh-CN" altLang="en-US" sz="2400" dirty="0">
              <a:solidFill>
                <a:srgbClr val="131313"/>
              </a:solidFill>
              <a:latin typeface="黑体" panose="02010609060101010101" charset="-122"/>
              <a:ea typeface="黑体" panose="02010609060101010101" charset="-122"/>
              <a:cs typeface="黑体" panose="02010609060101010101" charset="-122"/>
            </a:endParaRPr>
          </a:p>
          <a:p>
            <a:r>
              <a:rPr lang="zh-CN" altLang="en-US" sz="2400" dirty="0">
                <a:solidFill>
                  <a:srgbClr val="131313"/>
                </a:solidFill>
                <a:latin typeface="黑体" panose="02010609060101010101" charset="-122"/>
                <a:ea typeface="黑体" panose="02010609060101010101" charset="-122"/>
                <a:cs typeface="黑体" panose="02010609060101010101" charset="-122"/>
              </a:rPr>
              <a:t>一列红色的</a:t>
            </a:r>
            <a:endParaRPr lang="zh-CN" altLang="en-US" sz="2400" dirty="0">
              <a:solidFill>
                <a:srgbClr val="131313"/>
              </a:solidFill>
              <a:latin typeface="黑体" panose="02010609060101010101" charset="-122"/>
              <a:ea typeface="黑体" panose="02010609060101010101" charset="-122"/>
              <a:cs typeface="黑体" panose="02010609060101010101" charset="-122"/>
            </a:endParaRPr>
          </a:p>
          <a:p>
            <a:r>
              <a:rPr lang="zh-CN" altLang="en-US" sz="2400" dirty="0">
                <a:solidFill>
                  <a:srgbClr val="131313"/>
                </a:solidFill>
                <a:latin typeface="黑体" panose="02010609060101010101" charset="-122"/>
                <a:ea typeface="黑体" panose="02010609060101010101" charset="-122"/>
                <a:cs typeface="黑体" panose="02010609060101010101" charset="-122"/>
              </a:rPr>
              <a:t>中欧班列“长安号”徐徐驶来。</a:t>
            </a:r>
            <a:endParaRPr lang="zh-CN" altLang="en-US" sz="2400" dirty="0">
              <a:latin typeface="黑体" panose="02010609060101010101" charset="-122"/>
              <a:ea typeface="黑体" panose="02010609060101010101" charset="-122"/>
              <a:cs typeface="黑体" panose="02010609060101010101" charset="-122"/>
            </a:endParaRPr>
          </a:p>
        </p:txBody>
      </p:sp>
      <p:sp>
        <p:nvSpPr>
          <p:cNvPr id="4" name="矩形 3"/>
          <p:cNvSpPr/>
          <p:nvPr/>
        </p:nvSpPr>
        <p:spPr>
          <a:xfrm>
            <a:off x="260090" y="4281596"/>
            <a:ext cx="4572000" cy="1630045"/>
          </a:xfrm>
          <a:prstGeom prst="rect">
            <a:avLst/>
          </a:prstGeom>
        </p:spPr>
        <p:txBody>
          <a:bodyPr>
            <a:spAutoFit/>
          </a:bodyPr>
          <a:lstStyle/>
          <a:p>
            <a:r>
              <a:rPr lang="zh-CN" altLang="en-US" sz="2000" dirty="0">
                <a:solidFill>
                  <a:srgbClr val="131313"/>
                </a:solidFill>
                <a:latin typeface="黑体" panose="02010609060101010101" charset="-122"/>
                <a:ea typeface="黑体" panose="02010609060101010101" charset="-122"/>
                <a:cs typeface="黑体" panose="02010609060101010101" charset="-122"/>
              </a:rPr>
              <a:t>截至目前，由西安港始发的中欧、中亚班列累计开行近</a:t>
            </a:r>
            <a:r>
              <a:rPr lang="en-US" altLang="zh-CN" sz="2000" dirty="0">
                <a:solidFill>
                  <a:srgbClr val="131313"/>
                </a:solidFill>
                <a:latin typeface="黑体" panose="02010609060101010101" charset="-122"/>
                <a:ea typeface="黑体" panose="02010609060101010101" charset="-122"/>
                <a:cs typeface="黑体" panose="02010609060101010101" charset="-122"/>
              </a:rPr>
              <a:t>4000</a:t>
            </a:r>
            <a:r>
              <a:rPr lang="zh-CN" altLang="en-US" sz="2000" dirty="0">
                <a:solidFill>
                  <a:srgbClr val="131313"/>
                </a:solidFill>
                <a:latin typeface="黑体" panose="02010609060101010101" charset="-122"/>
                <a:ea typeface="黑体" panose="02010609060101010101" charset="-122"/>
                <a:cs typeface="黑体" panose="02010609060101010101" charset="-122"/>
              </a:rPr>
              <a:t>列次，取得了巨大的经济效益和社会效益。其中中欧班列最快</a:t>
            </a:r>
            <a:r>
              <a:rPr lang="en-US" altLang="zh-CN" sz="2000" dirty="0">
                <a:solidFill>
                  <a:srgbClr val="131313"/>
                </a:solidFill>
                <a:latin typeface="黑体" panose="02010609060101010101" charset="-122"/>
                <a:ea typeface="黑体" panose="02010609060101010101" charset="-122"/>
                <a:cs typeface="黑体" panose="02010609060101010101" charset="-122"/>
              </a:rPr>
              <a:t>15</a:t>
            </a:r>
            <a:r>
              <a:rPr lang="zh-CN" altLang="en-US" sz="2000" dirty="0">
                <a:solidFill>
                  <a:srgbClr val="131313"/>
                </a:solidFill>
                <a:latin typeface="黑体" panose="02010609060101010101" charset="-122"/>
                <a:ea typeface="黑体" panose="02010609060101010101" charset="-122"/>
                <a:cs typeface="黑体" panose="02010609060101010101" charset="-122"/>
              </a:rPr>
              <a:t>天到达欧洲，运输时间是海运的三分之一，运价为空运的五分之一。</a:t>
            </a:r>
            <a:endParaRPr lang="zh-CN" altLang="en-US" sz="2000" dirty="0">
              <a:latin typeface="黑体" panose="02010609060101010101" charset="-122"/>
              <a:ea typeface="黑体" panose="02010609060101010101" charset="-122"/>
              <a:cs typeface="黑体" panose="02010609060101010101"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06023" y="99367"/>
            <a:ext cx="5278266" cy="3434053"/>
          </a:xfrm>
          <a:prstGeom prst="rect">
            <a:avLst/>
          </a:prstGeom>
        </p:spPr>
      </p:pic>
      <p:pic>
        <p:nvPicPr>
          <p:cNvPr id="8" name="图片 7">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402" y="3533420"/>
            <a:ext cx="4174887" cy="276578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540614" cy="20779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rot="20877004">
            <a:off x="1977520" y="1065573"/>
            <a:ext cx="182165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4500" b="1" dirty="0">
                <a:solidFill>
                  <a:srgbClr val="FF0000"/>
                </a:solidFill>
                <a:latin typeface="楷体" panose="02010609060101010101" charset="-122"/>
                <a:ea typeface="楷体" panose="02010609060101010101" charset="-122"/>
              </a:rPr>
              <a:t>勇敢</a:t>
            </a:r>
            <a:endParaRPr lang="zh-CN" altLang="en-US" sz="4500" b="1" dirty="0">
              <a:solidFill>
                <a:srgbClr val="FF0000"/>
              </a:solidFill>
              <a:latin typeface="楷体" panose="02010609060101010101" charset="-122"/>
              <a:ea typeface="楷体" panose="02010609060101010101" charset="-122"/>
            </a:endParaRPr>
          </a:p>
        </p:txBody>
      </p:sp>
      <p:sp>
        <p:nvSpPr>
          <p:cNvPr id="5" name="TextBox 7"/>
          <p:cNvSpPr txBox="1">
            <a:spLocks noChangeArrowheads="1"/>
          </p:cNvSpPr>
          <p:nvPr/>
        </p:nvSpPr>
        <p:spPr bwMode="auto">
          <a:xfrm>
            <a:off x="4870738" y="2362862"/>
            <a:ext cx="2492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4500" b="1">
                <a:solidFill>
                  <a:srgbClr val="FF0000"/>
                </a:solidFill>
                <a:latin typeface="楷体" panose="02010609060101010101" charset="-122"/>
                <a:ea typeface="楷体" panose="02010609060101010101" charset="-122"/>
              </a:rPr>
              <a:t>敢于冒险</a:t>
            </a:r>
            <a:endParaRPr lang="zh-CN" altLang="en-US" sz="4500" b="1">
              <a:solidFill>
                <a:srgbClr val="FF0000"/>
              </a:solidFill>
              <a:latin typeface="楷体" panose="02010609060101010101" charset="-122"/>
              <a:ea typeface="楷体" panose="02010609060101010101" charset="-122"/>
            </a:endParaRPr>
          </a:p>
        </p:txBody>
      </p:sp>
      <p:sp>
        <p:nvSpPr>
          <p:cNvPr id="6" name="TextBox 8"/>
          <p:cNvSpPr txBox="1">
            <a:spLocks noChangeArrowheads="1"/>
          </p:cNvSpPr>
          <p:nvPr/>
        </p:nvSpPr>
        <p:spPr bwMode="auto">
          <a:xfrm rot="483309">
            <a:off x="5108358" y="4608873"/>
            <a:ext cx="2492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4500" b="1">
                <a:solidFill>
                  <a:srgbClr val="FF0000"/>
                </a:solidFill>
                <a:latin typeface="楷体" panose="02010609060101010101" charset="-122"/>
                <a:ea typeface="楷体" panose="02010609060101010101" charset="-122"/>
              </a:rPr>
              <a:t>开拓进取</a:t>
            </a:r>
            <a:endParaRPr lang="zh-CN" altLang="en-US" sz="4500" b="1">
              <a:solidFill>
                <a:srgbClr val="FF0000"/>
              </a:solidFill>
              <a:latin typeface="楷体" panose="02010609060101010101" charset="-122"/>
              <a:ea typeface="楷体" panose="02010609060101010101" charset="-122"/>
            </a:endParaRPr>
          </a:p>
        </p:txBody>
      </p:sp>
      <p:sp>
        <p:nvSpPr>
          <p:cNvPr id="7" name="TextBox 9"/>
          <p:cNvSpPr txBox="1">
            <a:spLocks noChangeArrowheads="1"/>
          </p:cNvSpPr>
          <p:nvPr/>
        </p:nvSpPr>
        <p:spPr bwMode="auto">
          <a:xfrm rot="20963022">
            <a:off x="4370170" y="1065573"/>
            <a:ext cx="2492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4500" b="1">
                <a:solidFill>
                  <a:srgbClr val="0000FF"/>
                </a:solidFill>
                <a:latin typeface="楷体" panose="02010609060101010101" charset="-122"/>
                <a:ea typeface="楷体" panose="02010609060101010101" charset="-122"/>
              </a:rPr>
              <a:t>不畏艰难</a:t>
            </a:r>
            <a:endParaRPr lang="zh-CN" altLang="en-US" sz="4500" b="1">
              <a:solidFill>
                <a:srgbClr val="0000FF"/>
              </a:solidFill>
              <a:latin typeface="楷体" panose="02010609060101010101" charset="-122"/>
              <a:ea typeface="楷体" panose="02010609060101010101" charset="-122"/>
            </a:endParaRPr>
          </a:p>
        </p:txBody>
      </p:sp>
      <p:sp>
        <p:nvSpPr>
          <p:cNvPr id="8" name="TextBox 10"/>
          <p:cNvSpPr txBox="1">
            <a:spLocks noChangeArrowheads="1"/>
          </p:cNvSpPr>
          <p:nvPr/>
        </p:nvSpPr>
        <p:spPr bwMode="auto">
          <a:xfrm rot="943619">
            <a:off x="1320384" y="2543138"/>
            <a:ext cx="2492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4500" b="1">
                <a:solidFill>
                  <a:srgbClr val="0000FF"/>
                </a:solidFill>
                <a:latin typeface="楷体" panose="02010609060101010101" charset="-122"/>
                <a:ea typeface="楷体" panose="02010609060101010101" charset="-122"/>
              </a:rPr>
              <a:t>百折不挠</a:t>
            </a:r>
            <a:endParaRPr lang="zh-CN" altLang="en-US" sz="4500" b="1">
              <a:solidFill>
                <a:srgbClr val="0000FF"/>
              </a:solidFill>
              <a:latin typeface="楷体" panose="02010609060101010101" charset="-122"/>
              <a:ea typeface="楷体" panose="02010609060101010101" charset="-122"/>
            </a:endParaRPr>
          </a:p>
        </p:txBody>
      </p:sp>
      <p:sp>
        <p:nvSpPr>
          <p:cNvPr id="9" name="TextBox 11"/>
          <p:cNvSpPr txBox="1">
            <a:spLocks noChangeArrowheads="1"/>
          </p:cNvSpPr>
          <p:nvPr/>
        </p:nvSpPr>
        <p:spPr bwMode="auto">
          <a:xfrm rot="21053483">
            <a:off x="1179370" y="3871377"/>
            <a:ext cx="641714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4050" b="1">
                <a:solidFill>
                  <a:srgbClr val="CC0066"/>
                </a:solidFill>
                <a:latin typeface="楷体" panose="02010609060101010101" charset="-122"/>
                <a:ea typeface="楷体" panose="02010609060101010101" charset="-122"/>
              </a:rPr>
              <a:t>“持汉节不失”的民族气节</a:t>
            </a:r>
            <a:endParaRPr lang="zh-CN" altLang="en-US" sz="4050" b="1">
              <a:solidFill>
                <a:srgbClr val="CC0066"/>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2"/>
          <p:cNvSpPr txBox="1"/>
          <p:nvPr/>
        </p:nvSpPr>
        <p:spPr>
          <a:xfrm>
            <a:off x="1491982" y="643622"/>
            <a:ext cx="4171950" cy="646331"/>
          </a:xfrm>
          <a:prstGeom prst="rect">
            <a:avLst/>
          </a:prstGeom>
          <a:noFill/>
          <a:ln w="9525">
            <a:noFill/>
          </a:ln>
        </p:spPr>
        <p:txBody>
          <a:bodyPr wrap="square" anchor="t">
            <a:spAutoFit/>
          </a:bodyPr>
          <a:lstStyle/>
          <a:p>
            <a:pPr>
              <a:spcBef>
                <a:spcPct val="50000"/>
              </a:spcBef>
            </a:pPr>
            <a:r>
              <a:rPr lang="zh-CN" altLang="en-US" sz="3600" dirty="0">
                <a:latin typeface="宋体" panose="02010600030101010101" pitchFamily="2" charset="-122"/>
                <a:ea typeface="宋体" panose="02010600030101010101" pitchFamily="2" charset="-122"/>
              </a:rPr>
              <a:t>张骞通西域</a:t>
            </a:r>
            <a:endParaRPr lang="zh-CN" altLang="en-US" sz="3600" dirty="0">
              <a:latin typeface="宋体" panose="02010600030101010101" pitchFamily="2" charset="-122"/>
              <a:ea typeface="宋体" panose="02010600030101010101" pitchFamily="2" charset="-122"/>
            </a:endParaRPr>
          </a:p>
        </p:txBody>
      </p:sp>
      <p:sp>
        <p:nvSpPr>
          <p:cNvPr id="4" name="矩形 3"/>
          <p:cNvSpPr/>
          <p:nvPr/>
        </p:nvSpPr>
        <p:spPr>
          <a:xfrm>
            <a:off x="166231" y="651833"/>
            <a:ext cx="1031051" cy="600164"/>
          </a:xfrm>
          <a:prstGeom prst="rect">
            <a:avLst/>
          </a:prstGeom>
          <a:noFill/>
          <a:ln>
            <a:noFill/>
          </a:ln>
        </p:spPr>
        <p:txBody>
          <a:bodyPr wrap="none" rtlCol="0" anchor="t">
            <a:spAutoFit/>
          </a:bodyPr>
          <a:lstStyle/>
          <a:p>
            <a:pPr algn="ctr" fontAlgn="base"/>
            <a:r>
              <a:rPr lang="zh-CN" altLang="en-US" sz="3300" noProof="1">
                <a:ln w="22225">
                  <a:solidFill>
                    <a:schemeClr val="accent2"/>
                  </a:solidFill>
                  <a:prstDash val="solid"/>
                </a:ln>
                <a:latin typeface="黑体" panose="02010609060101010101" charset="-122"/>
                <a:ea typeface="黑体" panose="02010609060101010101" charset="-122"/>
                <a:cs typeface="+mn-ea"/>
              </a:rPr>
              <a:t>自学</a:t>
            </a:r>
            <a:endParaRPr lang="zh-CN" altLang="en-US" sz="3300" noProof="1">
              <a:ln w="22225">
                <a:solidFill>
                  <a:schemeClr val="accent2"/>
                </a:solidFill>
                <a:prstDash val="solid"/>
              </a:ln>
              <a:latin typeface="黑体" panose="02010609060101010101" charset="-122"/>
              <a:ea typeface="黑体" panose="02010609060101010101" charset="-122"/>
            </a:endParaRPr>
          </a:p>
        </p:txBody>
      </p:sp>
      <p:graphicFrame>
        <p:nvGraphicFramePr>
          <p:cNvPr id="12" name="表格 11"/>
          <p:cNvGraphicFramePr/>
          <p:nvPr/>
        </p:nvGraphicFramePr>
        <p:xfrm>
          <a:off x="79900" y="1342483"/>
          <a:ext cx="8840579" cy="3100920"/>
        </p:xfrm>
        <a:graphic>
          <a:graphicData uri="http://schemas.openxmlformats.org/drawingml/2006/table">
            <a:tbl>
              <a:tblPr firstRow="1" bandRow="1">
                <a:tableStyleId>{5C22544A-7EE6-4342-B048-85BDC9FD1C3A}</a:tableStyleId>
              </a:tblPr>
              <a:tblGrid>
                <a:gridCol w="1606789"/>
                <a:gridCol w="3748509"/>
                <a:gridCol w="3485281"/>
              </a:tblGrid>
              <a:tr h="1014637">
                <a:tc>
                  <a:txBody>
                    <a:bodyPr/>
                    <a:lstStyle/>
                    <a:p>
                      <a:pPr algn="l">
                        <a:buNone/>
                      </a:pPr>
                      <a:r>
                        <a:rPr lang="en-US" altLang="zh-CN" sz="2100">
                          <a:solidFill>
                            <a:srgbClr val="002060"/>
                          </a:solidFill>
                        </a:rPr>
                        <a:t>            </a:t>
                      </a:r>
                      <a:r>
                        <a:rPr lang="zh-CN" altLang="en-US" sz="1800">
                          <a:solidFill>
                            <a:srgbClr val="002060"/>
                          </a:solidFill>
                        </a:rPr>
                        <a:t>次数项目</a:t>
                      </a:r>
                      <a:endParaRPr lang="zh-CN" altLang="en-US" sz="1800">
                        <a:solidFill>
                          <a:srgbClr val="002060"/>
                        </a:solidFill>
                      </a:endParaRPr>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dirty="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r>
              <a:tr h="658173">
                <a:tc>
                  <a:txBody>
                    <a:bodyPr/>
                    <a:lstStyle/>
                    <a:p>
                      <a:pPr>
                        <a:buNone/>
                      </a:pPr>
                      <a:endParaRPr lang="zh-CN" altLang="en-US" sz="1000" dirty="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dirty="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r>
              <a:tr h="658173">
                <a:tc>
                  <a:txBody>
                    <a:bodyPr/>
                    <a:lstStyle/>
                    <a:p>
                      <a:pPr>
                        <a:buNone/>
                      </a:pPr>
                      <a:endParaRPr lang="zh-CN" altLang="en-US" sz="100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r>
              <a:tr h="769937">
                <a:tc>
                  <a:txBody>
                    <a:bodyPr/>
                    <a:lstStyle/>
                    <a:p>
                      <a:pPr>
                        <a:buNone/>
                      </a:pPr>
                      <a:endParaRPr lang="zh-CN" altLang="en-US" sz="1000" dirty="0"/>
                    </a:p>
                    <a:p>
                      <a:pPr>
                        <a:buNone/>
                      </a:pPr>
                      <a:endParaRPr lang="zh-CN" altLang="en-US" sz="1000" dirty="0"/>
                    </a:p>
                    <a:p>
                      <a:pPr>
                        <a:buNone/>
                      </a:pPr>
                      <a:endParaRPr lang="zh-CN" altLang="en-US" sz="1000" dirty="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dirty="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c>
                  <a:txBody>
                    <a:bodyPr/>
                    <a:lstStyle/>
                    <a:p>
                      <a:pPr>
                        <a:buNone/>
                      </a:pPr>
                      <a:endParaRPr lang="zh-CN" altLang="en-US" sz="1000" dirty="0"/>
                    </a:p>
                  </a:txBody>
                  <a:tcPr marL="68580" marR="68580" marT="34290" marB="3429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solidFill>
                      <a:schemeClr val="bg1"/>
                    </a:solidFill>
                  </a:tcPr>
                </a:tc>
              </a:tr>
            </a:tbl>
          </a:graphicData>
        </a:graphic>
      </p:graphicFrame>
      <p:sp>
        <p:nvSpPr>
          <p:cNvPr id="173070" name="直接连接符 80941"/>
          <p:cNvSpPr/>
          <p:nvPr/>
        </p:nvSpPr>
        <p:spPr>
          <a:xfrm>
            <a:off x="72795" y="1372969"/>
            <a:ext cx="1542773" cy="932266"/>
          </a:xfrm>
          <a:prstGeom prst="line">
            <a:avLst/>
          </a:prstGeom>
          <a:ln w="12700" cap="flat" cmpd="sng">
            <a:solidFill>
              <a:schemeClr val="tx1"/>
            </a:solidFill>
            <a:prstDash val="solid"/>
            <a:round/>
            <a:headEnd type="none" w="med" len="med"/>
            <a:tailEnd type="none" w="med" len="med"/>
          </a:ln>
        </p:spPr>
        <p:txBody>
          <a:bodyPr anchor="t"/>
          <a:lstStyle/>
          <a:p>
            <a:endParaRPr lang="zh-CN" altLang="en-US" sz="1350">
              <a:latin typeface="Arial" panose="020B0604020202020204" pitchFamily="34" charset="0"/>
              <a:ea typeface="宋体" panose="02010600030101010101" pitchFamily="2" charset="-122"/>
            </a:endParaRPr>
          </a:p>
        </p:txBody>
      </p:sp>
      <p:sp>
        <p:nvSpPr>
          <p:cNvPr id="13" name="矩形 80932"/>
          <p:cNvSpPr/>
          <p:nvPr/>
        </p:nvSpPr>
        <p:spPr>
          <a:xfrm>
            <a:off x="237777" y="2432923"/>
            <a:ext cx="1377791" cy="533876"/>
          </a:xfrm>
          <a:prstGeom prst="rect">
            <a:avLst/>
          </a:prstGeom>
          <a:noFill/>
          <a:ln w="9525">
            <a:noFill/>
          </a:ln>
        </p:spPr>
        <p:txBody>
          <a:bodyPr lIns="67500" tIns="35100" rIns="67500" bIns="35100" anchor="ctr"/>
          <a:lstStyle/>
          <a:p>
            <a:pPr algn="ctr">
              <a:spcBef>
                <a:spcPct val="20000"/>
              </a:spcBef>
            </a:pPr>
            <a:r>
              <a:rPr lang="zh-CN" altLang="en-US" sz="2100" dirty="0">
                <a:solidFill>
                  <a:schemeClr val="tx1">
                    <a:lumMod val="50000"/>
                  </a:schemeClr>
                </a:solidFill>
                <a:latin typeface="Arial" panose="020B0604020202020204" pitchFamily="34" charset="0"/>
                <a:ea typeface="黑体" panose="02010609060101010101" charset="-122"/>
              </a:rPr>
              <a:t>出发时间</a:t>
            </a:r>
            <a:endParaRPr lang="zh-CN" altLang="en-US" sz="2100" dirty="0">
              <a:solidFill>
                <a:schemeClr val="tx1">
                  <a:lumMod val="50000"/>
                </a:schemeClr>
              </a:solidFill>
              <a:latin typeface="Arial" panose="020B0604020202020204" pitchFamily="34" charset="0"/>
              <a:ea typeface="黑体" panose="02010609060101010101" charset="-122"/>
            </a:endParaRPr>
          </a:p>
        </p:txBody>
      </p:sp>
      <p:sp>
        <p:nvSpPr>
          <p:cNvPr id="14" name="矩形 80935"/>
          <p:cNvSpPr/>
          <p:nvPr/>
        </p:nvSpPr>
        <p:spPr>
          <a:xfrm>
            <a:off x="248374" y="3030806"/>
            <a:ext cx="1241108" cy="390525"/>
          </a:xfrm>
          <a:prstGeom prst="rect">
            <a:avLst/>
          </a:prstGeom>
          <a:noFill/>
          <a:ln w="9525">
            <a:noFill/>
          </a:ln>
        </p:spPr>
        <p:txBody>
          <a:bodyPr lIns="67500" tIns="35100" rIns="67500" bIns="35100" anchor="ctr"/>
          <a:lstStyle/>
          <a:p>
            <a:pPr algn="ctr">
              <a:spcBef>
                <a:spcPct val="20000"/>
              </a:spcBef>
            </a:pPr>
            <a:r>
              <a:rPr lang="zh-CN" altLang="en-US" sz="2100" dirty="0">
                <a:solidFill>
                  <a:schemeClr val="tx1">
                    <a:lumMod val="50000"/>
                  </a:schemeClr>
                </a:solidFill>
                <a:latin typeface="Arial" panose="020B0604020202020204" pitchFamily="34" charset="0"/>
                <a:ea typeface="黑体" panose="02010609060101010101" charset="-122"/>
              </a:rPr>
              <a:t>目的</a:t>
            </a:r>
            <a:endParaRPr lang="zh-CN" altLang="en-US" sz="2100" dirty="0">
              <a:solidFill>
                <a:schemeClr val="tx1">
                  <a:lumMod val="50000"/>
                </a:schemeClr>
              </a:solidFill>
              <a:latin typeface="Arial" panose="020B0604020202020204" pitchFamily="34" charset="0"/>
              <a:ea typeface="黑体" panose="02010609060101010101" charset="-122"/>
            </a:endParaRPr>
          </a:p>
        </p:txBody>
      </p:sp>
      <p:sp>
        <p:nvSpPr>
          <p:cNvPr id="15" name="矩形 80938"/>
          <p:cNvSpPr/>
          <p:nvPr/>
        </p:nvSpPr>
        <p:spPr>
          <a:xfrm>
            <a:off x="312073" y="3699753"/>
            <a:ext cx="1229201" cy="478631"/>
          </a:xfrm>
          <a:prstGeom prst="rect">
            <a:avLst/>
          </a:prstGeom>
          <a:noFill/>
          <a:ln w="9525">
            <a:noFill/>
          </a:ln>
        </p:spPr>
        <p:txBody>
          <a:bodyPr lIns="67500" tIns="35100" rIns="67500" bIns="35100" anchor="ctr"/>
          <a:lstStyle/>
          <a:p>
            <a:pPr algn="ctr">
              <a:spcBef>
                <a:spcPct val="20000"/>
              </a:spcBef>
            </a:pPr>
            <a:r>
              <a:rPr lang="zh-CN" altLang="en-US" sz="2100" dirty="0">
                <a:solidFill>
                  <a:schemeClr val="tx1">
                    <a:lumMod val="50000"/>
                  </a:schemeClr>
                </a:solidFill>
                <a:latin typeface="Arial" panose="020B0604020202020204" pitchFamily="34" charset="0"/>
                <a:ea typeface="黑体" panose="02010609060101010101" charset="-122"/>
              </a:rPr>
              <a:t>结果</a:t>
            </a:r>
            <a:endParaRPr lang="zh-CN" altLang="en-US" sz="2100" dirty="0">
              <a:solidFill>
                <a:schemeClr val="tx1">
                  <a:lumMod val="50000"/>
                </a:schemeClr>
              </a:solidFill>
              <a:latin typeface="Arial" panose="020B0604020202020204" pitchFamily="34" charset="0"/>
              <a:ea typeface="黑体" panose="02010609060101010101" charset="-122"/>
            </a:endParaRPr>
          </a:p>
        </p:txBody>
      </p:sp>
      <p:sp>
        <p:nvSpPr>
          <p:cNvPr id="16" name="Rectangle 50"/>
          <p:cNvSpPr/>
          <p:nvPr/>
        </p:nvSpPr>
        <p:spPr>
          <a:xfrm>
            <a:off x="2379075" y="2424800"/>
            <a:ext cx="1665841" cy="415498"/>
          </a:xfrm>
          <a:prstGeom prst="rect">
            <a:avLst/>
          </a:prstGeom>
          <a:noFill/>
          <a:ln w="12700">
            <a:noFill/>
          </a:ln>
        </p:spPr>
        <p:txBody>
          <a:bodyPr wrap="none" anchor="t">
            <a:spAutoFit/>
          </a:bodyPr>
          <a:lstStyle/>
          <a:p>
            <a:pPr>
              <a:spcBef>
                <a:spcPct val="20000"/>
              </a:spcBef>
            </a:pPr>
            <a:r>
              <a:rPr lang="zh-CN" altLang="en-US" sz="2100" dirty="0">
                <a:solidFill>
                  <a:srgbClr val="0000FF"/>
                </a:solidFill>
                <a:latin typeface="黑体" panose="02010609060101010101" charset="-122"/>
                <a:ea typeface="黑体" panose="02010609060101010101" charset="-122"/>
                <a:sym typeface="Arial" panose="020B0604020202020204" pitchFamily="34" charset="0"/>
              </a:rPr>
              <a:t>公元前</a:t>
            </a:r>
            <a:r>
              <a:rPr lang="en-US" altLang="zh-CN" sz="2100" dirty="0">
                <a:solidFill>
                  <a:srgbClr val="0000FF"/>
                </a:solidFill>
                <a:latin typeface="黑体" panose="02010609060101010101" charset="-122"/>
                <a:ea typeface="黑体" panose="02010609060101010101" charset="-122"/>
                <a:sym typeface="Arial" panose="020B0604020202020204" pitchFamily="34" charset="0"/>
              </a:rPr>
              <a:t>138</a:t>
            </a:r>
            <a:r>
              <a:rPr lang="zh-CN" altLang="en-US" sz="2100" dirty="0">
                <a:solidFill>
                  <a:srgbClr val="0000FF"/>
                </a:solidFill>
                <a:latin typeface="黑体" panose="02010609060101010101" charset="-122"/>
                <a:ea typeface="黑体" panose="02010609060101010101" charset="-122"/>
                <a:sym typeface="Arial" panose="020B0604020202020204" pitchFamily="34" charset="0"/>
              </a:rPr>
              <a:t>年</a:t>
            </a:r>
            <a:endParaRPr lang="zh-CN" altLang="en-US" sz="2100" dirty="0">
              <a:solidFill>
                <a:srgbClr val="0000FF"/>
              </a:solidFill>
              <a:latin typeface="黑体" panose="02010609060101010101" charset="-122"/>
              <a:ea typeface="黑体" panose="02010609060101010101" charset="-122"/>
              <a:sym typeface="Arial" panose="020B0604020202020204" pitchFamily="34" charset="0"/>
            </a:endParaRPr>
          </a:p>
        </p:txBody>
      </p:sp>
      <p:sp>
        <p:nvSpPr>
          <p:cNvPr id="17" name="Rectangle 51"/>
          <p:cNvSpPr/>
          <p:nvPr/>
        </p:nvSpPr>
        <p:spPr>
          <a:xfrm>
            <a:off x="1732965" y="3066400"/>
            <a:ext cx="4315778" cy="415498"/>
          </a:xfrm>
          <a:prstGeom prst="rect">
            <a:avLst/>
          </a:prstGeom>
          <a:noFill/>
          <a:ln w="12700">
            <a:noFill/>
          </a:ln>
        </p:spPr>
        <p:txBody>
          <a:bodyPr wrap="square" anchor="t">
            <a:spAutoFit/>
          </a:bodyPr>
          <a:lstStyle/>
          <a:p>
            <a:r>
              <a:rPr lang="zh-CN" altLang="en-US" sz="2100" dirty="0">
                <a:solidFill>
                  <a:srgbClr val="0000FF"/>
                </a:solidFill>
                <a:latin typeface="黑体" panose="02010609060101010101" charset="-122"/>
                <a:ea typeface="黑体" panose="02010609060101010101" charset="-122"/>
              </a:rPr>
              <a:t>联络大月氏人，共同夹击匈奴</a:t>
            </a:r>
            <a:endParaRPr lang="zh-CN" altLang="en-US" sz="2100" dirty="0">
              <a:solidFill>
                <a:srgbClr val="0000FF"/>
              </a:solidFill>
              <a:latin typeface="黑体" panose="02010609060101010101" charset="-122"/>
              <a:ea typeface="黑体" panose="02010609060101010101" charset="-122"/>
            </a:endParaRPr>
          </a:p>
        </p:txBody>
      </p:sp>
      <p:sp>
        <p:nvSpPr>
          <p:cNvPr id="18" name="Rectangle 52"/>
          <p:cNvSpPr/>
          <p:nvPr/>
        </p:nvSpPr>
        <p:spPr>
          <a:xfrm>
            <a:off x="1732965" y="3756060"/>
            <a:ext cx="3748088" cy="415498"/>
          </a:xfrm>
          <a:prstGeom prst="rect">
            <a:avLst/>
          </a:prstGeom>
          <a:noFill/>
          <a:ln w="12700">
            <a:noFill/>
          </a:ln>
        </p:spPr>
        <p:txBody>
          <a:bodyPr wrap="square" anchor="t">
            <a:spAutoFit/>
          </a:bodyPr>
          <a:lstStyle/>
          <a:p>
            <a:r>
              <a:rPr lang="zh-CN" altLang="en-US" sz="2100" dirty="0">
                <a:solidFill>
                  <a:srgbClr val="0000FF"/>
                </a:solidFill>
                <a:latin typeface="黑体" panose="02010609060101010101" charset="-122"/>
                <a:ea typeface="黑体" panose="02010609060101010101" charset="-122"/>
                <a:sym typeface="+mn-ea"/>
              </a:rPr>
              <a:t>使汉朝了解到西域的具体情况</a:t>
            </a:r>
            <a:endParaRPr lang="zh-CN" altLang="en-US" sz="2100" dirty="0">
              <a:solidFill>
                <a:srgbClr val="0000FF"/>
              </a:solidFill>
              <a:latin typeface="黑体" panose="02010609060101010101" charset="-122"/>
              <a:ea typeface="黑体" panose="02010609060101010101" charset="-122"/>
            </a:endParaRPr>
          </a:p>
        </p:txBody>
      </p:sp>
      <p:sp>
        <p:nvSpPr>
          <p:cNvPr id="19" name="Rectangle 53"/>
          <p:cNvSpPr/>
          <p:nvPr/>
        </p:nvSpPr>
        <p:spPr>
          <a:xfrm>
            <a:off x="6048743" y="2451136"/>
            <a:ext cx="1665841" cy="415498"/>
          </a:xfrm>
          <a:prstGeom prst="rect">
            <a:avLst/>
          </a:prstGeom>
          <a:noFill/>
          <a:ln w="9525">
            <a:noFill/>
          </a:ln>
        </p:spPr>
        <p:txBody>
          <a:bodyPr wrap="none" anchor="t">
            <a:spAutoFit/>
          </a:bodyPr>
          <a:lstStyle/>
          <a:p>
            <a:pPr marL="257175" indent="-257175" algn="just">
              <a:spcBef>
                <a:spcPct val="20000"/>
              </a:spcBef>
              <a:buClr>
                <a:schemeClr val="hlink"/>
              </a:buClr>
              <a:buSzPct val="80000"/>
            </a:pPr>
            <a:r>
              <a:rPr lang="zh-CN" altLang="en-US" sz="2100" dirty="0">
                <a:solidFill>
                  <a:srgbClr val="0000FF"/>
                </a:solidFill>
                <a:latin typeface="黑体" panose="02010609060101010101" charset="-122"/>
                <a:ea typeface="黑体" panose="02010609060101010101" charset="-122"/>
                <a:sym typeface="Arial" panose="020B0604020202020204" pitchFamily="34" charset="0"/>
              </a:rPr>
              <a:t>公元前119年</a:t>
            </a:r>
            <a:endParaRPr lang="zh-CN" altLang="en-US" sz="2100" dirty="0">
              <a:solidFill>
                <a:srgbClr val="0000FF"/>
              </a:solidFill>
              <a:latin typeface="黑体" panose="02010609060101010101" charset="-122"/>
              <a:ea typeface="黑体" panose="02010609060101010101" charset="-122"/>
              <a:sym typeface="Arial" panose="020B0604020202020204" pitchFamily="34" charset="0"/>
            </a:endParaRPr>
          </a:p>
        </p:txBody>
      </p:sp>
      <p:sp>
        <p:nvSpPr>
          <p:cNvPr id="20" name="Rectangle 55"/>
          <p:cNvSpPr/>
          <p:nvPr/>
        </p:nvSpPr>
        <p:spPr>
          <a:xfrm>
            <a:off x="5345797" y="3644810"/>
            <a:ext cx="3497580" cy="738664"/>
          </a:xfrm>
          <a:prstGeom prst="rect">
            <a:avLst/>
          </a:prstGeom>
          <a:noFill/>
          <a:ln w="9525">
            <a:noFill/>
          </a:ln>
        </p:spPr>
        <p:txBody>
          <a:bodyPr wrap="square" anchor="t">
            <a:spAutoFit/>
          </a:bodyPr>
          <a:lstStyle/>
          <a:p>
            <a:pPr marL="257175" indent="-257175">
              <a:buClr>
                <a:schemeClr val="hlink"/>
              </a:buClr>
              <a:buSzPct val="80000"/>
            </a:pPr>
            <a:r>
              <a:rPr lang="zh-CN" altLang="en-US" sz="2100" dirty="0">
                <a:solidFill>
                  <a:srgbClr val="0000FF"/>
                </a:solidFill>
                <a:latin typeface="黑体" panose="02010609060101010101" charset="-122"/>
                <a:ea typeface="黑体" panose="02010609060101010101" charset="-122"/>
                <a:sym typeface="+mn-ea"/>
              </a:rPr>
              <a:t>促进了汉朝与西域之间的相互了解与往来</a:t>
            </a:r>
            <a:endParaRPr lang="zh-CN" altLang="en-US" sz="2100" dirty="0">
              <a:solidFill>
                <a:srgbClr val="0000FF"/>
              </a:solidFill>
              <a:latin typeface="黑体" panose="02010609060101010101" charset="-122"/>
              <a:ea typeface="黑体" panose="02010609060101010101" charset="-122"/>
            </a:endParaRPr>
          </a:p>
        </p:txBody>
      </p:sp>
      <p:sp>
        <p:nvSpPr>
          <p:cNvPr id="21" name="Rectangle 57"/>
          <p:cNvSpPr/>
          <p:nvPr/>
        </p:nvSpPr>
        <p:spPr>
          <a:xfrm>
            <a:off x="2715707" y="1799689"/>
            <a:ext cx="992579" cy="415498"/>
          </a:xfrm>
          <a:prstGeom prst="rect">
            <a:avLst/>
          </a:prstGeom>
          <a:noFill/>
          <a:ln w="9525">
            <a:noFill/>
          </a:ln>
        </p:spPr>
        <p:txBody>
          <a:bodyPr wrap="none" anchor="t">
            <a:spAutoFit/>
          </a:bodyPr>
          <a:lstStyle/>
          <a:p>
            <a:r>
              <a:rPr lang="zh-CN" altLang="en-US" sz="2100" dirty="0">
                <a:solidFill>
                  <a:schemeClr val="tx1">
                    <a:lumMod val="50000"/>
                  </a:schemeClr>
                </a:solidFill>
                <a:latin typeface="Arial" panose="020B0604020202020204" pitchFamily="34" charset="0"/>
                <a:ea typeface="黑体" panose="02010609060101010101" charset="-122"/>
              </a:rPr>
              <a:t>第一次</a:t>
            </a:r>
            <a:endParaRPr lang="zh-CN" altLang="en-US" sz="2100" dirty="0">
              <a:solidFill>
                <a:schemeClr val="tx1">
                  <a:lumMod val="50000"/>
                </a:schemeClr>
              </a:solidFill>
              <a:latin typeface="Arial" panose="020B0604020202020204" pitchFamily="34" charset="0"/>
              <a:ea typeface="黑体" panose="02010609060101010101" charset="-122"/>
            </a:endParaRPr>
          </a:p>
        </p:txBody>
      </p:sp>
      <p:sp>
        <p:nvSpPr>
          <p:cNvPr id="22" name="Rectangle 58"/>
          <p:cNvSpPr/>
          <p:nvPr/>
        </p:nvSpPr>
        <p:spPr>
          <a:xfrm>
            <a:off x="6248530" y="1799689"/>
            <a:ext cx="992579" cy="415498"/>
          </a:xfrm>
          <a:prstGeom prst="rect">
            <a:avLst/>
          </a:prstGeom>
          <a:noFill/>
          <a:ln w="9525">
            <a:noFill/>
          </a:ln>
        </p:spPr>
        <p:txBody>
          <a:bodyPr wrap="none" anchor="t">
            <a:spAutoFit/>
          </a:bodyPr>
          <a:lstStyle/>
          <a:p>
            <a:r>
              <a:rPr lang="zh-CN" altLang="en-US" sz="2100" dirty="0">
                <a:solidFill>
                  <a:schemeClr val="tx1">
                    <a:lumMod val="50000"/>
                  </a:schemeClr>
                </a:solidFill>
                <a:latin typeface="Arial" panose="020B0604020202020204" pitchFamily="34" charset="0"/>
                <a:ea typeface="黑体" panose="02010609060101010101" charset="-122"/>
              </a:rPr>
              <a:t>第二次</a:t>
            </a:r>
            <a:endParaRPr lang="zh-CN" altLang="en-US" sz="2100" dirty="0">
              <a:solidFill>
                <a:schemeClr val="tx1">
                  <a:lumMod val="50000"/>
                </a:schemeClr>
              </a:solidFill>
              <a:latin typeface="Arial" panose="020B0604020202020204" pitchFamily="34" charset="0"/>
              <a:ea typeface="黑体" panose="02010609060101010101" charset="-122"/>
            </a:endParaRPr>
          </a:p>
        </p:txBody>
      </p:sp>
      <p:sp>
        <p:nvSpPr>
          <p:cNvPr id="23" name="文本框 22"/>
          <p:cNvSpPr txBox="1"/>
          <p:nvPr/>
        </p:nvSpPr>
        <p:spPr>
          <a:xfrm>
            <a:off x="5663932" y="3066400"/>
            <a:ext cx="2861310" cy="415498"/>
          </a:xfrm>
          <a:prstGeom prst="rect">
            <a:avLst/>
          </a:prstGeom>
          <a:noFill/>
          <a:ln w="9525">
            <a:noFill/>
          </a:ln>
        </p:spPr>
        <p:txBody>
          <a:bodyPr wrap="square" anchor="t">
            <a:spAutoFit/>
          </a:bodyPr>
          <a:lstStyle/>
          <a:p>
            <a:r>
              <a:rPr lang="zh-CN" altLang="en-US" sz="2100" dirty="0">
                <a:solidFill>
                  <a:srgbClr val="0000FF"/>
                </a:solidFill>
                <a:latin typeface="黑体" panose="02010609060101010101" charset="-122"/>
                <a:ea typeface="黑体" panose="02010609060101010101" charset="-122"/>
              </a:rPr>
              <a:t>加强汉与西域的联系</a:t>
            </a:r>
            <a:endParaRPr lang="zh-CN" altLang="en-US" sz="2100" dirty="0">
              <a:solidFill>
                <a:srgbClr val="0000FF"/>
              </a:solidFill>
              <a:latin typeface="黑体" panose="02010609060101010101" charset="-122"/>
              <a:ea typeface="黑体" panose="02010609060101010101" charset="-122"/>
            </a:endParaRPr>
          </a:p>
        </p:txBody>
      </p:sp>
      <p:sp>
        <p:nvSpPr>
          <p:cNvPr id="24" name="文本框 23"/>
          <p:cNvSpPr txBox="1"/>
          <p:nvPr/>
        </p:nvSpPr>
        <p:spPr>
          <a:xfrm>
            <a:off x="539931" y="5801621"/>
            <a:ext cx="6007418" cy="1092607"/>
          </a:xfrm>
          <a:prstGeom prst="rect">
            <a:avLst/>
          </a:prstGeom>
          <a:noFill/>
        </p:spPr>
        <p:txBody>
          <a:bodyPr wrap="square" rtlCol="0" anchor="t">
            <a:spAutoFit/>
          </a:bodyPr>
          <a:lstStyle/>
          <a:p>
            <a:pPr>
              <a:lnSpc>
                <a:spcPts val="2625"/>
              </a:lnSpc>
            </a:pPr>
            <a:r>
              <a:rPr lang="zh-CN" altLang="en-US" sz="2400" b="1" dirty="0">
                <a:solidFill>
                  <a:schemeClr val="tx1">
                    <a:lumMod val="50000"/>
                  </a:schemeClr>
                </a:solidFill>
                <a:latin typeface="宋体" panose="02010600030101010101" pitchFamily="2" charset="-122"/>
                <a:ea typeface="宋体" panose="02010600030101010101" pitchFamily="2" charset="-122"/>
                <a:sym typeface="+mn-ea"/>
              </a:rPr>
              <a:t>张骞第一次开辟出中原通往西域的道路</a:t>
            </a:r>
            <a:endParaRPr lang="zh-CN" altLang="en-US" sz="2400" b="1" dirty="0">
              <a:solidFill>
                <a:schemeClr val="tx1">
                  <a:lumMod val="50000"/>
                </a:schemeClr>
              </a:solidFill>
              <a:latin typeface="宋体" panose="02010600030101010101" pitchFamily="2" charset="-122"/>
              <a:ea typeface="宋体" panose="02010600030101010101" pitchFamily="2" charset="-122"/>
              <a:sym typeface="+mn-ea"/>
            </a:endParaRPr>
          </a:p>
          <a:p>
            <a:pPr>
              <a:lnSpc>
                <a:spcPts val="2625"/>
              </a:lnSpc>
            </a:pPr>
            <a:r>
              <a:rPr lang="zh-CN" altLang="en-US" sz="2400" b="1" dirty="0">
                <a:latin typeface="楷体" panose="02010609060101010101" charset="-122"/>
                <a:ea typeface="楷体" panose="02010609060101010101" charset="-122"/>
              </a:rPr>
              <a:t>为</a:t>
            </a:r>
            <a:r>
              <a:rPr lang="zh-CN" altLang="en-US" sz="2400" b="1" dirty="0">
                <a:solidFill>
                  <a:srgbClr val="FF0000"/>
                </a:solidFill>
                <a:latin typeface="楷体" panose="02010609060101010101" charset="-122"/>
                <a:ea typeface="楷体" panose="02010609060101010101" charset="-122"/>
              </a:rPr>
              <a:t>丝绸之路</a:t>
            </a:r>
            <a:r>
              <a:rPr lang="zh-CN" altLang="en-US" sz="2400" b="1" dirty="0">
                <a:latin typeface="楷体" panose="02010609060101010101" charset="-122"/>
                <a:ea typeface="楷体" panose="02010609060101010101" charset="-122"/>
              </a:rPr>
              <a:t>的开辟奠定基础。</a:t>
            </a:r>
            <a:endParaRPr lang="zh-CN" altLang="en-US" sz="2400" b="1" dirty="0">
              <a:latin typeface="楷体" panose="02010609060101010101" charset="-122"/>
              <a:ea typeface="楷体" panose="02010609060101010101" charset="-122"/>
            </a:endParaRPr>
          </a:p>
          <a:p>
            <a:pPr>
              <a:lnSpc>
                <a:spcPts val="2625"/>
              </a:lnSpc>
            </a:pPr>
            <a:endParaRPr lang="zh-CN" altLang="en-US" sz="2400" b="1" dirty="0">
              <a:solidFill>
                <a:schemeClr val="tx1">
                  <a:lumMod val="50000"/>
                </a:schemeClr>
              </a:solidFill>
              <a:latin typeface="宋体" panose="02010600030101010101" pitchFamily="2" charset="-122"/>
              <a:ea typeface="宋体" panose="02010600030101010101" pitchFamily="2" charset="-122"/>
              <a:sym typeface="+mn-ea"/>
            </a:endParaRPr>
          </a:p>
        </p:txBody>
      </p:sp>
      <p:sp>
        <p:nvSpPr>
          <p:cNvPr id="25" name="文本框 24"/>
          <p:cNvSpPr txBox="1"/>
          <p:nvPr/>
        </p:nvSpPr>
        <p:spPr>
          <a:xfrm>
            <a:off x="435550" y="4721059"/>
            <a:ext cx="7962424" cy="830997"/>
          </a:xfrm>
          <a:prstGeom prst="rect">
            <a:avLst/>
          </a:prstGeom>
          <a:noFill/>
        </p:spPr>
        <p:txBody>
          <a:bodyPr wrap="square" rtlCol="0" anchor="t">
            <a:spAutoFit/>
          </a:bodyPr>
          <a:lstStyle/>
          <a:p>
            <a:pPr algn="l"/>
            <a:r>
              <a:rPr lang="en-US" altLang="zh-CN" sz="2400" b="1" dirty="0">
                <a:solidFill>
                  <a:schemeClr val="tx1">
                    <a:lumMod val="50000"/>
                  </a:schemeClr>
                </a:solidFill>
                <a:latin typeface="楷体" panose="02010609060101010101" charset="-122"/>
                <a:ea typeface="楷体" panose="02010609060101010101" charset="-122"/>
                <a:cs typeface="楷体" panose="02010609060101010101" charset="-122"/>
                <a:sym typeface="+mn-ea"/>
              </a:rPr>
              <a:t>《</a:t>
            </a:r>
            <a:r>
              <a:rPr lang="zh-CN" altLang="en-US" sz="2400" b="1" dirty="0">
                <a:solidFill>
                  <a:schemeClr val="tx1">
                    <a:lumMod val="50000"/>
                  </a:schemeClr>
                </a:solidFill>
                <a:latin typeface="楷体" panose="02010609060101010101" charset="-122"/>
                <a:ea typeface="楷体" panose="02010609060101010101" charset="-122"/>
                <a:cs typeface="楷体" panose="02010609060101010101" charset="-122"/>
                <a:sym typeface="+mn-ea"/>
              </a:rPr>
              <a:t>汉书·张骞传</a:t>
            </a:r>
            <a:r>
              <a:rPr lang="en-US" altLang="zh-CN" sz="2400" b="1" dirty="0">
                <a:solidFill>
                  <a:schemeClr val="tx1">
                    <a:lumMod val="50000"/>
                  </a:schemeClr>
                </a:solidFill>
                <a:latin typeface="楷体" panose="02010609060101010101" charset="-122"/>
                <a:ea typeface="楷体" panose="02010609060101010101" charset="-122"/>
                <a:cs typeface="楷体" panose="02010609060101010101" charset="-122"/>
                <a:sym typeface="+mn-ea"/>
              </a:rPr>
              <a:t>》</a:t>
            </a:r>
            <a:r>
              <a:rPr lang="zh-CN" altLang="en-US" sz="2400" b="1" dirty="0">
                <a:solidFill>
                  <a:schemeClr val="tx1">
                    <a:lumMod val="50000"/>
                  </a:schemeClr>
                </a:solidFill>
                <a:latin typeface="楷体" panose="02010609060101010101" charset="-122"/>
                <a:ea typeface="楷体" panose="02010609060101010101" charset="-122"/>
                <a:cs typeface="楷体" panose="02010609060101010101" charset="-122"/>
                <a:sym typeface="+mn-ea"/>
              </a:rPr>
              <a:t>载：“然骞凿空，其后使往者皆称博望侯，以为质于外国，外国由是信之。”</a:t>
            </a:r>
            <a:endParaRPr lang="zh-CN" altLang="en-US" sz="2400" b="1" dirty="0">
              <a:solidFill>
                <a:schemeClr val="tx1">
                  <a:lumMod val="50000"/>
                </a:schemeClr>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3070"/>
                                        </p:tgtEl>
                                        <p:attrNameLst>
                                          <p:attrName>style.visibility</p:attrName>
                                        </p:attrNameLst>
                                      </p:cBhvr>
                                      <p:to>
                                        <p:strVal val="visible"/>
                                      </p:to>
                                    </p:set>
                                    <p:anim calcmode="lin" valueType="num">
                                      <p:cBhvr additive="base">
                                        <p:cTn id="11" dur="500" fill="hold"/>
                                        <p:tgtEl>
                                          <p:spTgt spid="173070"/>
                                        </p:tgtEl>
                                        <p:attrNameLst>
                                          <p:attrName>ppt_x</p:attrName>
                                        </p:attrNameLst>
                                      </p:cBhvr>
                                      <p:tavLst>
                                        <p:tav tm="0">
                                          <p:val>
                                            <p:strVal val="#ppt_x"/>
                                          </p:val>
                                        </p:tav>
                                        <p:tav tm="100000">
                                          <p:val>
                                            <p:strVal val="#ppt_x"/>
                                          </p:val>
                                        </p:tav>
                                      </p:tavLst>
                                    </p:anim>
                                    <p:anim calcmode="lin" valueType="num">
                                      <p:cBhvr additive="base">
                                        <p:cTn id="12" dur="500" fill="hold"/>
                                        <p:tgtEl>
                                          <p:spTgt spid="17307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 fill="hold"/>
                                        <p:tgtEl>
                                          <p:spTgt spid="18"/>
                                        </p:tgtEl>
                                      </p:cBhvr>
                                    </p:anim>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ox(ou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randombar(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ox(in)">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print">
            <a:extLst>
              <a:ext uri="{28A0092B-C50C-407E-A947-70E740481C1C}">
                <a14:useLocalDpi xmlns:a14="http://schemas.microsoft.com/office/drawing/2010/main" val="0"/>
              </a:ext>
            </a:extLst>
          </a:blip>
          <a:stretch>
            <a:fillRect/>
          </a:stretch>
        </p:blipFill>
        <p:spPr>
          <a:xfrm rot="16200000" flipV="1">
            <a:off x="2742248" y="-966787"/>
            <a:ext cx="3659505" cy="9104471"/>
          </a:xfrm>
          <a:prstGeom prst="rect">
            <a:avLst/>
          </a:prstGeom>
        </p:spPr>
      </p:pic>
      <p:sp>
        <p:nvSpPr>
          <p:cNvPr id="100" name="文本框 99"/>
          <p:cNvSpPr txBox="1"/>
          <p:nvPr/>
        </p:nvSpPr>
        <p:spPr>
          <a:xfrm>
            <a:off x="1104207" y="2366270"/>
            <a:ext cx="7483879" cy="1337945"/>
          </a:xfrm>
          <a:prstGeom prst="rect">
            <a:avLst/>
          </a:prstGeom>
          <a:noFill/>
          <a:ln w="9525">
            <a:noFill/>
          </a:ln>
        </p:spPr>
        <p:txBody>
          <a:bodyPr wrap="square">
            <a:spAutoFit/>
          </a:bodyPr>
          <a:lstStyle/>
          <a:p>
            <a:pPr lvl="0" algn="l"/>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丝绸之路——交流篇</a:t>
            </a:r>
            <a:endPar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lvl="0" algn="l"/>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700" b="1" dirty="0" smtClean="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中欧班列</a:t>
            </a:r>
            <a:r>
              <a:rPr lang="zh-CN" altLang="en-US" sz="270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的线路与货物</a:t>
            </a:r>
            <a:endParaRPr lang="zh-CN" altLang="en-US" sz="270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77155" name="Picture 4" descr="F0FA4FC810F210F9943B0535799B84FF"/>
          <p:cNvPicPr>
            <a:picLocks noChangeAspect="1"/>
          </p:cNvPicPr>
          <p:nvPr/>
        </p:nvPicPr>
        <p:blipFill>
          <a:blip r:embed="rId2"/>
          <a:stretch>
            <a:fillRect/>
          </a:stretch>
        </p:blipFill>
        <p:spPr>
          <a:xfrm>
            <a:off x="6352222" y="4983480"/>
            <a:ext cx="2928938" cy="1143000"/>
          </a:xfrm>
          <a:prstGeom prst="rect">
            <a:avLst/>
          </a:prstGeom>
          <a:noFill/>
          <a:ln w="9525">
            <a:noFill/>
          </a:ln>
        </p:spPr>
      </p:pic>
    </p:spTree>
    <p:custDataLst>
      <p:tags r:id="rId3"/>
    </p:custData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947714"/>
            <a:ext cx="5905500" cy="368617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831" y="0"/>
            <a:ext cx="6144997" cy="341376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70" y="3557905"/>
            <a:ext cx="4026158" cy="3075984"/>
          </a:xfrm>
          <a:prstGeom prst="rect">
            <a:avLst/>
          </a:prstGeom>
        </p:spPr>
      </p:pic>
      <p:sp>
        <p:nvSpPr>
          <p:cNvPr id="7" name="矩形 6"/>
          <p:cNvSpPr/>
          <p:nvPr/>
        </p:nvSpPr>
        <p:spPr>
          <a:xfrm>
            <a:off x="0" y="1219049"/>
            <a:ext cx="3774111" cy="692497"/>
          </a:xfrm>
          <a:prstGeom prst="rect">
            <a:avLst/>
          </a:prstGeom>
          <a:noFill/>
        </p:spPr>
        <p:txBody>
          <a:bodyPr wrap="none" lIns="68580" tIns="34290" rIns="68580" bIns="34290">
            <a:spAutoFit/>
          </a:bodyPr>
          <a:lstStyle/>
          <a:p>
            <a:pPr algn="ctr"/>
            <a:r>
              <a:rPr lang="zh-CN" altLang="en-US" sz="4050">
                <a:ln w="0"/>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中欧班列路线图</a:t>
            </a:r>
            <a:endParaRPr lang="zh-CN" altLang="en-US" sz="4050">
              <a:ln w="0"/>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未定标题1"/>
          <p:cNvPicPr>
            <a:picLocks noChangeAspect="1"/>
          </p:cNvPicPr>
          <p:nvPr/>
        </p:nvPicPr>
        <p:blipFill>
          <a:blip r:embed="rId1"/>
          <a:stretch>
            <a:fillRect/>
          </a:stretch>
        </p:blipFill>
        <p:spPr>
          <a:xfrm>
            <a:off x="143205" y="1340511"/>
            <a:ext cx="9141733" cy="3958431"/>
          </a:xfrm>
          <a:prstGeom prst="rect">
            <a:avLst/>
          </a:prstGeom>
          <a:noFill/>
          <a:ln w="9525">
            <a:noFill/>
          </a:ln>
        </p:spPr>
      </p:pic>
      <p:sp>
        <p:nvSpPr>
          <p:cNvPr id="258058" name="Text Box 10"/>
          <p:cNvSpPr txBox="1">
            <a:spLocks noChangeArrowheads="1"/>
          </p:cNvSpPr>
          <p:nvPr/>
        </p:nvSpPr>
        <p:spPr bwMode="auto">
          <a:xfrm>
            <a:off x="188119" y="5384007"/>
            <a:ext cx="8429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2400" noProof="1">
                <a:solidFill>
                  <a:srgbClr val="0000FF"/>
                </a:solidFill>
                <a:effectLst>
                  <a:outerShdw blurRad="38100" dist="38100" dir="2700000" algn="tl">
                    <a:srgbClr val="000000">
                      <a:alpha val="43137"/>
                    </a:srgbClr>
                  </a:outerShdw>
                </a:effectLst>
                <a:latin typeface="Arial" panose="020B0604020202020204" pitchFamily="34" charset="0"/>
                <a:ea typeface="黑体" panose="02010609060101010101" charset="-122"/>
                <a:cs typeface="+mn-ea"/>
              </a:rPr>
              <a:t>长安</a:t>
            </a:r>
            <a:endParaRPr lang="zh-CN" altLang="en-US" sz="2400" noProof="1">
              <a:solidFill>
                <a:srgbClr val="0000FF"/>
              </a:solidFill>
              <a:effectLst>
                <a:outerShdw blurRad="38100" dist="38100" dir="2700000" algn="tl">
                  <a:srgbClr val="000000">
                    <a:alpha val="43137"/>
                  </a:srgbClr>
                </a:outerShdw>
              </a:effectLst>
              <a:ea typeface="黑体" panose="02010609060101010101" charset="-122"/>
            </a:endParaRPr>
          </a:p>
        </p:txBody>
      </p:sp>
      <p:sp>
        <p:nvSpPr>
          <p:cNvPr id="258059" name="Text Box 11"/>
          <p:cNvSpPr txBox="1">
            <a:spLocks noChangeArrowheads="1"/>
          </p:cNvSpPr>
          <p:nvPr/>
        </p:nvSpPr>
        <p:spPr bwMode="auto">
          <a:xfrm>
            <a:off x="1467803" y="5373529"/>
            <a:ext cx="15244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2400" noProof="1">
                <a:solidFill>
                  <a:srgbClr val="0000FF"/>
                </a:solidFill>
                <a:effectLst>
                  <a:outerShdw blurRad="38100" dist="38100" dir="2700000" algn="tl">
                    <a:srgbClr val="000000">
                      <a:alpha val="43137"/>
                    </a:srgbClr>
                  </a:outerShdw>
                </a:effectLst>
                <a:latin typeface="Arial" panose="020B0604020202020204" pitchFamily="34" charset="0"/>
                <a:ea typeface="黑体" panose="02010609060101010101" charset="-122"/>
                <a:cs typeface="+mn-ea"/>
              </a:rPr>
              <a:t> 河西走廊</a:t>
            </a:r>
            <a:endParaRPr lang="zh-CN" altLang="en-US" sz="2400" noProof="1">
              <a:solidFill>
                <a:srgbClr val="0000FF"/>
              </a:solidFill>
              <a:effectLst>
                <a:outerShdw blurRad="38100" dist="38100" dir="2700000" algn="tl">
                  <a:srgbClr val="000000">
                    <a:alpha val="43137"/>
                  </a:srgbClr>
                </a:outerShdw>
              </a:effectLst>
              <a:ea typeface="黑体" panose="02010609060101010101" charset="-122"/>
            </a:endParaRPr>
          </a:p>
        </p:txBody>
      </p:sp>
      <p:sp>
        <p:nvSpPr>
          <p:cNvPr id="258060" name="Text Box 12"/>
          <p:cNvSpPr txBox="1">
            <a:spLocks noChangeArrowheads="1"/>
          </p:cNvSpPr>
          <p:nvPr/>
        </p:nvSpPr>
        <p:spPr bwMode="auto">
          <a:xfrm>
            <a:off x="3494483" y="5328144"/>
            <a:ext cx="7896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2400" noProof="1">
                <a:solidFill>
                  <a:srgbClr val="0000FF"/>
                </a:solidFill>
                <a:effectLst>
                  <a:outerShdw blurRad="38100" dist="38100" dir="2700000" algn="tl">
                    <a:srgbClr val="000000">
                      <a:alpha val="43137"/>
                    </a:srgbClr>
                  </a:outerShdw>
                </a:effectLst>
                <a:latin typeface="Arial" panose="020B0604020202020204" pitchFamily="34" charset="0"/>
                <a:ea typeface="黑体" panose="02010609060101010101" charset="-122"/>
                <a:cs typeface="+mn-ea"/>
              </a:rPr>
              <a:t>西域</a:t>
            </a:r>
            <a:endParaRPr lang="zh-CN" altLang="en-US" sz="2400" noProof="1">
              <a:solidFill>
                <a:srgbClr val="0000FF"/>
              </a:solidFill>
              <a:effectLst>
                <a:outerShdw blurRad="38100" dist="38100" dir="2700000" algn="tl">
                  <a:srgbClr val="000000">
                    <a:alpha val="43137"/>
                  </a:srgbClr>
                </a:outerShdw>
              </a:effectLst>
              <a:ea typeface="黑体" panose="02010609060101010101" charset="-122"/>
            </a:endParaRPr>
          </a:p>
        </p:txBody>
      </p:sp>
      <p:sp>
        <p:nvSpPr>
          <p:cNvPr id="258061" name="Text Box 13"/>
          <p:cNvSpPr txBox="1">
            <a:spLocks noChangeArrowheads="1"/>
          </p:cNvSpPr>
          <p:nvPr/>
        </p:nvSpPr>
        <p:spPr bwMode="auto">
          <a:xfrm>
            <a:off x="7402354" y="5396865"/>
            <a:ext cx="9296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zh-CN" altLang="en-US" sz="2400" noProof="1">
                <a:solidFill>
                  <a:srgbClr val="0000FF"/>
                </a:solidFill>
                <a:effectLst>
                  <a:outerShdw blurRad="38100" dist="38100" dir="2700000" algn="tl">
                    <a:srgbClr val="000000">
                      <a:alpha val="43137"/>
                    </a:srgbClr>
                  </a:outerShdw>
                </a:effectLst>
                <a:latin typeface="Arial" panose="020B0604020202020204" pitchFamily="34" charset="0"/>
                <a:ea typeface="黑体" panose="02010609060101010101" charset="-122"/>
                <a:cs typeface="+mn-ea"/>
              </a:rPr>
              <a:t>欧洲</a:t>
            </a:r>
            <a:endParaRPr lang="zh-CN" altLang="en-US" sz="2400" noProof="1">
              <a:solidFill>
                <a:srgbClr val="0000FF"/>
              </a:solidFill>
              <a:effectLst>
                <a:outerShdw blurRad="38100" dist="38100" dir="2700000" algn="tl">
                  <a:srgbClr val="000000">
                    <a:alpha val="43137"/>
                  </a:srgbClr>
                </a:outerShdw>
              </a:effectLst>
              <a:ea typeface="黑体" panose="02010609060101010101" charset="-122"/>
            </a:endParaRPr>
          </a:p>
        </p:txBody>
      </p:sp>
      <p:pic>
        <p:nvPicPr>
          <p:cNvPr id="258065" name="Picture 17" descr="01-02-001-40.gif (1138 字节)"/>
          <p:cNvPicPr>
            <a:picLocks noChangeAspect="1"/>
          </p:cNvPicPr>
          <p:nvPr/>
        </p:nvPicPr>
        <p:blipFill>
          <a:blip r:embed="rId2"/>
          <a:stretch>
            <a:fillRect/>
          </a:stretch>
        </p:blipFill>
        <p:spPr>
          <a:xfrm>
            <a:off x="1031081" y="5453539"/>
            <a:ext cx="578168" cy="323850"/>
          </a:xfrm>
          <a:prstGeom prst="rect">
            <a:avLst/>
          </a:prstGeom>
          <a:noFill/>
          <a:ln w="9525">
            <a:noFill/>
          </a:ln>
        </p:spPr>
      </p:pic>
      <p:pic>
        <p:nvPicPr>
          <p:cNvPr id="258066" name="Picture 18" descr="01-02-001-40.gif (1138 字节)"/>
          <p:cNvPicPr>
            <a:picLocks noChangeAspect="1"/>
          </p:cNvPicPr>
          <p:nvPr/>
        </p:nvPicPr>
        <p:blipFill>
          <a:blip r:embed="rId2"/>
          <a:stretch>
            <a:fillRect/>
          </a:stretch>
        </p:blipFill>
        <p:spPr>
          <a:xfrm>
            <a:off x="2992279" y="5454015"/>
            <a:ext cx="550069" cy="323850"/>
          </a:xfrm>
          <a:prstGeom prst="rect">
            <a:avLst/>
          </a:prstGeom>
          <a:noFill/>
          <a:ln w="9525">
            <a:noFill/>
          </a:ln>
        </p:spPr>
      </p:pic>
      <p:pic>
        <p:nvPicPr>
          <p:cNvPr id="258067" name="Picture 19" descr="01-02-001-40.gif (1138 字节)"/>
          <p:cNvPicPr>
            <a:picLocks noChangeAspect="1"/>
          </p:cNvPicPr>
          <p:nvPr/>
        </p:nvPicPr>
        <p:blipFill>
          <a:blip r:embed="rId2"/>
          <a:stretch>
            <a:fillRect/>
          </a:stretch>
        </p:blipFill>
        <p:spPr>
          <a:xfrm>
            <a:off x="4441984" y="5462112"/>
            <a:ext cx="705326" cy="315754"/>
          </a:xfrm>
          <a:prstGeom prst="rect">
            <a:avLst/>
          </a:prstGeom>
          <a:noFill/>
          <a:ln w="9525">
            <a:noFill/>
          </a:ln>
        </p:spPr>
      </p:pic>
      <p:sp>
        <p:nvSpPr>
          <p:cNvPr id="258071" name="Text Box 23"/>
          <p:cNvSpPr txBox="1">
            <a:spLocks noChangeArrowheads="1"/>
          </p:cNvSpPr>
          <p:nvPr/>
        </p:nvSpPr>
        <p:spPr bwMode="auto">
          <a:xfrm>
            <a:off x="5025866" y="5408295"/>
            <a:ext cx="1804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400" noProof="1">
                <a:solidFill>
                  <a:srgbClr val="0000FF"/>
                </a:solidFill>
                <a:effectLst>
                  <a:outerShdw blurRad="38100" dist="38100" dir="2700000" algn="tl">
                    <a:srgbClr val="000000">
                      <a:alpha val="43137"/>
                    </a:srgbClr>
                  </a:outerShdw>
                </a:effectLst>
                <a:latin typeface="Arial" panose="020B0604020202020204" pitchFamily="34" charset="0"/>
                <a:ea typeface="黑体" panose="02010609060101010101" charset="-122"/>
                <a:cs typeface="+mn-ea"/>
              </a:rPr>
              <a:t>中亚、西亚</a:t>
            </a:r>
            <a:endParaRPr lang="zh-CN" altLang="en-US" sz="2400" noProof="1">
              <a:solidFill>
                <a:srgbClr val="0000FF"/>
              </a:solidFill>
              <a:effectLst>
                <a:outerShdw blurRad="38100" dist="38100" dir="2700000" algn="tl">
                  <a:srgbClr val="000000">
                    <a:alpha val="43137"/>
                  </a:srgbClr>
                </a:outerShdw>
              </a:effectLst>
              <a:ea typeface="黑体" panose="02010609060101010101" charset="-122"/>
            </a:endParaRPr>
          </a:p>
        </p:txBody>
      </p:sp>
      <p:pic>
        <p:nvPicPr>
          <p:cNvPr id="258072" name="Picture 24" descr="01-02-001-40.gif (1138 字节)"/>
          <p:cNvPicPr>
            <a:picLocks noChangeAspect="1"/>
          </p:cNvPicPr>
          <p:nvPr/>
        </p:nvPicPr>
        <p:blipFill>
          <a:blip r:embed="rId2"/>
          <a:stretch>
            <a:fillRect/>
          </a:stretch>
        </p:blipFill>
        <p:spPr>
          <a:xfrm>
            <a:off x="6830854" y="5454015"/>
            <a:ext cx="575310" cy="367665"/>
          </a:xfrm>
          <a:prstGeom prst="rect">
            <a:avLst/>
          </a:prstGeom>
          <a:noFill/>
          <a:ln w="9525">
            <a:noFill/>
          </a:ln>
        </p:spPr>
      </p:pic>
      <p:sp>
        <p:nvSpPr>
          <p:cNvPr id="180247" name="Text Box 5"/>
          <p:cNvSpPr txBox="1"/>
          <p:nvPr/>
        </p:nvSpPr>
        <p:spPr>
          <a:xfrm>
            <a:off x="2992279" y="669896"/>
            <a:ext cx="5323205" cy="461665"/>
          </a:xfrm>
          <a:prstGeom prst="rect">
            <a:avLst/>
          </a:prstGeom>
          <a:noFill/>
          <a:ln w="9525">
            <a:noFill/>
          </a:ln>
        </p:spPr>
        <p:txBody>
          <a:bodyPr wrap="square" anchor="t">
            <a:spAutoFit/>
          </a:bodyPr>
          <a:lstStyle/>
          <a:p>
            <a:pPr>
              <a:spcBef>
                <a:spcPct val="50000"/>
              </a:spcBef>
            </a:pPr>
            <a:r>
              <a:rPr lang="zh-CN" altLang="en-US" sz="2400" dirty="0">
                <a:solidFill>
                  <a:schemeClr val="tx1">
                    <a:lumMod val="50000"/>
                  </a:schemeClr>
                </a:solidFill>
                <a:latin typeface="黑体" panose="02010609060101010101" charset="-122"/>
                <a:ea typeface="黑体" panose="02010609060101010101" charset="-122"/>
                <a:cs typeface="黑体" panose="02010609060101010101" charset="-122"/>
              </a:rPr>
              <a:t>陆上丝绸之路的路线</a:t>
            </a:r>
            <a:endParaRPr lang="zh-CN" altLang="en-US" sz="2400" dirty="0">
              <a:solidFill>
                <a:schemeClr val="tx1">
                  <a:lumMod val="50000"/>
                </a:schemeClr>
              </a:solidFill>
              <a:latin typeface="黑体" panose="02010609060101010101" charset="-122"/>
              <a:ea typeface="黑体" panose="02010609060101010101" charset="-122"/>
              <a:cs typeface="黑体" panose="02010609060101010101" charset="-122"/>
            </a:endParaRPr>
          </a:p>
        </p:txBody>
      </p:sp>
      <p:graphicFrame>
        <p:nvGraphicFramePr>
          <p:cNvPr id="3" name="Object 3"/>
          <p:cNvGraphicFramePr>
            <a:graphicFrameLocks noChangeAspect="1"/>
          </p:cNvGraphicFramePr>
          <p:nvPr/>
        </p:nvGraphicFramePr>
        <p:xfrm>
          <a:off x="5859304" y="2857501"/>
          <a:ext cx="971550" cy="575072"/>
        </p:xfrm>
        <a:graphic>
          <a:graphicData uri="http://schemas.openxmlformats.org/presentationml/2006/ole">
            <mc:AlternateContent xmlns:mc="http://schemas.openxmlformats.org/markup-compatibility/2006">
              <mc:Choice xmlns:v="urn:schemas-microsoft-com:vml" Requires="v">
                <p:oleObj spid="_x0000_s1241" name="" r:id="rId3" imgW="1790700" imgH="1216025" progId="MSDraw.Drawing.8.2">
                  <p:embed/>
                </p:oleObj>
              </mc:Choice>
              <mc:Fallback>
                <p:oleObj name="" r:id="rId3" imgW="1790700" imgH="1216025" progId="MSDraw.Drawing.8.2">
                  <p:embed/>
                  <p:pic>
                    <p:nvPicPr>
                      <p:cNvPr id="0" name="图片 3075"/>
                      <p:cNvPicPr/>
                      <p:nvPr/>
                    </p:nvPicPr>
                    <p:blipFill>
                      <a:blip r:embed="rId4"/>
                      <a:stretch>
                        <a:fillRect/>
                      </a:stretch>
                    </p:blipFill>
                    <p:spPr>
                      <a:xfrm>
                        <a:off x="5859304" y="2857501"/>
                        <a:ext cx="971550" cy="575072"/>
                      </a:xfrm>
                      <a:prstGeom prst="rect">
                        <a:avLst/>
                      </a:prstGeom>
                      <a:noFill/>
                      <a:ln w="38100">
                        <a:noFill/>
                        <a:miter/>
                      </a:ln>
                    </p:spPr>
                  </p:pic>
                </p:oleObj>
              </mc:Fallback>
            </mc:AlternateContent>
          </a:graphicData>
        </a:graphic>
      </p:graphicFrame>
      <p:graphicFrame>
        <p:nvGraphicFramePr>
          <p:cNvPr id="5" name="Object 4"/>
          <p:cNvGraphicFramePr>
            <a:graphicFrameLocks noChangeAspect="1"/>
          </p:cNvGraphicFramePr>
          <p:nvPr/>
        </p:nvGraphicFramePr>
        <p:xfrm>
          <a:off x="3284696" y="3178969"/>
          <a:ext cx="481013" cy="800100"/>
        </p:xfrm>
        <a:graphic>
          <a:graphicData uri="http://schemas.openxmlformats.org/presentationml/2006/ole">
            <mc:AlternateContent xmlns:mc="http://schemas.openxmlformats.org/markup-compatibility/2006">
              <mc:Choice xmlns:v="urn:schemas-microsoft-com:vml" Requires="v">
                <p:oleObj spid="_x0000_s1242" name="" r:id="rId5" imgW="720090" imgH="1913890" progId="MSDraw.Drawing.8.2">
                  <p:embed/>
                </p:oleObj>
              </mc:Choice>
              <mc:Fallback>
                <p:oleObj name="" r:id="rId5" imgW="720090" imgH="1913890" progId="MSDraw.Drawing.8.2">
                  <p:embed/>
                  <p:pic>
                    <p:nvPicPr>
                      <p:cNvPr id="0" name="图片 3076"/>
                      <p:cNvPicPr/>
                      <p:nvPr/>
                    </p:nvPicPr>
                    <p:blipFill>
                      <a:blip r:embed="rId6"/>
                      <a:stretch>
                        <a:fillRect/>
                      </a:stretch>
                    </p:blipFill>
                    <p:spPr>
                      <a:xfrm>
                        <a:off x="3284696" y="3178969"/>
                        <a:ext cx="481013" cy="800100"/>
                      </a:xfrm>
                      <a:prstGeom prst="rect">
                        <a:avLst/>
                      </a:prstGeom>
                      <a:noFill/>
                      <a:ln w="38100">
                        <a:noFill/>
                        <a:miter/>
                      </a:ln>
                    </p:spPr>
                  </p:pic>
                </p:oleObj>
              </mc:Fallback>
            </mc:AlternateContent>
          </a:graphicData>
        </a:graphic>
      </p:graphicFrame>
      <p:graphicFrame>
        <p:nvGraphicFramePr>
          <p:cNvPr id="7" name="Object 5"/>
          <p:cNvGraphicFramePr>
            <a:graphicFrameLocks noChangeAspect="1"/>
          </p:cNvGraphicFramePr>
          <p:nvPr/>
        </p:nvGraphicFramePr>
        <p:xfrm>
          <a:off x="3980498" y="2584609"/>
          <a:ext cx="1392555" cy="230029"/>
        </p:xfrm>
        <a:graphic>
          <a:graphicData uri="http://schemas.openxmlformats.org/presentationml/2006/ole">
            <mc:AlternateContent xmlns:mc="http://schemas.openxmlformats.org/markup-compatibility/2006">
              <mc:Choice xmlns:v="urn:schemas-microsoft-com:vml" Requires="v">
                <p:oleObj spid="_x0000_s1243" name="" r:id="rId7" imgW="2132965" imgH="704215" progId="MSDraw.Drawing.8.2">
                  <p:embed/>
                </p:oleObj>
              </mc:Choice>
              <mc:Fallback>
                <p:oleObj name="" r:id="rId7" imgW="2132965" imgH="704215" progId="MSDraw.Drawing.8.2">
                  <p:embed/>
                  <p:pic>
                    <p:nvPicPr>
                      <p:cNvPr id="0" name="图片 3077"/>
                      <p:cNvPicPr/>
                      <p:nvPr/>
                    </p:nvPicPr>
                    <p:blipFill>
                      <a:blip r:embed="rId8"/>
                      <a:stretch>
                        <a:fillRect/>
                      </a:stretch>
                    </p:blipFill>
                    <p:spPr>
                      <a:xfrm>
                        <a:off x="3980498" y="2584609"/>
                        <a:ext cx="1392555" cy="230029"/>
                      </a:xfrm>
                      <a:prstGeom prst="rect">
                        <a:avLst/>
                      </a:prstGeom>
                      <a:noFill/>
                      <a:ln w="38100">
                        <a:noFill/>
                        <a:miter/>
                      </a:ln>
                    </p:spPr>
                  </p:pic>
                </p:oleObj>
              </mc:Fallback>
            </mc:AlternateContent>
          </a:graphicData>
        </a:graphic>
      </p:graphicFrame>
      <p:graphicFrame>
        <p:nvGraphicFramePr>
          <p:cNvPr id="9" name="Object 6"/>
          <p:cNvGraphicFramePr>
            <a:graphicFrameLocks noChangeAspect="1"/>
          </p:cNvGraphicFramePr>
          <p:nvPr/>
        </p:nvGraphicFramePr>
        <p:xfrm>
          <a:off x="1440180" y="2354104"/>
          <a:ext cx="2220278" cy="588169"/>
        </p:xfrm>
        <a:graphic>
          <a:graphicData uri="http://schemas.openxmlformats.org/presentationml/2006/ole">
            <mc:AlternateContent xmlns:mc="http://schemas.openxmlformats.org/markup-compatibility/2006">
              <mc:Choice xmlns:v="urn:schemas-microsoft-com:vml" Requires="v">
                <p:oleObj spid="_x0000_s1244" name="" r:id="rId9" imgW="2856230" imgH="767080" progId="MSDraw.Drawing.8.2">
                  <p:embed/>
                </p:oleObj>
              </mc:Choice>
              <mc:Fallback>
                <p:oleObj name="" r:id="rId9" imgW="2856230" imgH="767080" progId="MSDraw.Drawing.8.2">
                  <p:embed/>
                  <p:pic>
                    <p:nvPicPr>
                      <p:cNvPr id="0" name="图片 3078"/>
                      <p:cNvPicPr/>
                      <p:nvPr/>
                    </p:nvPicPr>
                    <p:blipFill>
                      <a:blip r:embed="rId10"/>
                      <a:stretch>
                        <a:fillRect/>
                      </a:stretch>
                    </p:blipFill>
                    <p:spPr>
                      <a:xfrm>
                        <a:off x="1440180" y="2354104"/>
                        <a:ext cx="2220278" cy="588169"/>
                      </a:xfrm>
                      <a:prstGeom prst="rect">
                        <a:avLst/>
                      </a:prstGeom>
                      <a:noFill/>
                      <a:ln w="38100">
                        <a:noFill/>
                        <a:miter/>
                      </a:ln>
                    </p:spPr>
                  </p:pic>
                </p:oleObj>
              </mc:Fallback>
            </mc:AlternateContent>
          </a:graphicData>
        </a:graphic>
      </p:graphicFrame>
      <p:graphicFrame>
        <p:nvGraphicFramePr>
          <p:cNvPr id="11" name="Object 7"/>
          <p:cNvGraphicFramePr>
            <a:graphicFrameLocks noChangeAspect="1"/>
          </p:cNvGraphicFramePr>
          <p:nvPr/>
        </p:nvGraphicFramePr>
        <p:xfrm>
          <a:off x="3980022" y="2964180"/>
          <a:ext cx="1393031" cy="614363"/>
        </p:xfrm>
        <a:graphic>
          <a:graphicData uri="http://schemas.openxmlformats.org/presentationml/2006/ole">
            <mc:AlternateContent xmlns:mc="http://schemas.openxmlformats.org/markup-compatibility/2006">
              <mc:Choice xmlns:v="urn:schemas-microsoft-com:vml" Requires="v">
                <p:oleObj spid="_x0000_s1245" name="" r:id="rId11" imgW="1764665" imgH="416560" progId="MSDraw.Drawing.8.2">
                  <p:embed/>
                </p:oleObj>
              </mc:Choice>
              <mc:Fallback>
                <p:oleObj name="" r:id="rId11" imgW="1764665" imgH="416560" progId="MSDraw.Drawing.8.2">
                  <p:embed/>
                  <p:pic>
                    <p:nvPicPr>
                      <p:cNvPr id="0" name="图片 3079"/>
                      <p:cNvPicPr/>
                      <p:nvPr/>
                    </p:nvPicPr>
                    <p:blipFill>
                      <a:blip r:embed="rId12"/>
                      <a:stretch>
                        <a:fillRect/>
                      </a:stretch>
                    </p:blipFill>
                    <p:spPr>
                      <a:xfrm>
                        <a:off x="3980022" y="2964180"/>
                        <a:ext cx="1393031" cy="614363"/>
                      </a:xfrm>
                      <a:prstGeom prst="rect">
                        <a:avLst/>
                      </a:prstGeom>
                      <a:noFill/>
                      <a:ln w="38100">
                        <a:noFill/>
                        <a:miter/>
                      </a:ln>
                    </p:spPr>
                  </p:pic>
                </p:oleObj>
              </mc:Fallback>
            </mc:AlternateContent>
          </a:graphicData>
        </a:graphic>
      </p:graphicFrame>
      <p:graphicFrame>
        <p:nvGraphicFramePr>
          <p:cNvPr id="13" name="Object 8"/>
          <p:cNvGraphicFramePr>
            <a:graphicFrameLocks noChangeAspect="1"/>
          </p:cNvGraphicFramePr>
          <p:nvPr/>
        </p:nvGraphicFramePr>
        <p:xfrm>
          <a:off x="1197293" y="2964180"/>
          <a:ext cx="2568416" cy="710089"/>
        </p:xfrm>
        <a:graphic>
          <a:graphicData uri="http://schemas.openxmlformats.org/presentationml/2006/ole">
            <mc:AlternateContent xmlns:mc="http://schemas.openxmlformats.org/markup-compatibility/2006">
              <mc:Choice xmlns:v="urn:schemas-microsoft-com:vml" Requires="v">
                <p:oleObj spid="_x0000_s1246" name="" r:id="rId13" imgW="2449830" imgH="582930" progId="MSDraw.Drawing.8.2">
                  <p:embed/>
                </p:oleObj>
              </mc:Choice>
              <mc:Fallback>
                <p:oleObj name="" r:id="rId13" imgW="2449830" imgH="582930" progId="MSDraw.Drawing.8.2">
                  <p:embed/>
                  <p:pic>
                    <p:nvPicPr>
                      <p:cNvPr id="0" name="图片 3080"/>
                      <p:cNvPicPr/>
                      <p:nvPr/>
                    </p:nvPicPr>
                    <p:blipFill>
                      <a:blip r:embed="rId14"/>
                      <a:stretch>
                        <a:fillRect/>
                      </a:stretch>
                    </p:blipFill>
                    <p:spPr>
                      <a:xfrm>
                        <a:off x="1197293" y="2964180"/>
                        <a:ext cx="2568416" cy="710089"/>
                      </a:xfrm>
                      <a:prstGeom prst="rect">
                        <a:avLst/>
                      </a:prstGeom>
                      <a:noFill/>
                      <a:ln w="38100">
                        <a:noFill/>
                        <a:miter/>
                      </a:ln>
                    </p:spPr>
                  </p:pic>
                </p:oleObj>
              </mc:Fallback>
            </mc:AlternateContent>
          </a:graphicData>
        </a:graphic>
      </p:graphicFrame>
      <p:sp>
        <p:nvSpPr>
          <p:cNvPr id="179202" name="文本框 1"/>
          <p:cNvSpPr/>
          <p:nvPr/>
        </p:nvSpPr>
        <p:spPr>
          <a:xfrm>
            <a:off x="1387336" y="630330"/>
            <a:ext cx="1877437" cy="600164"/>
          </a:xfrm>
          <a:prstGeom prst="rect">
            <a:avLst/>
          </a:prstGeom>
          <a:noFill/>
          <a:ln>
            <a:noFill/>
          </a:ln>
        </p:spPr>
        <p:txBody>
          <a:bodyPr wrap="none" rtlCol="0" anchor="t">
            <a:spAutoFit/>
          </a:bodyPr>
          <a:lstStyle/>
          <a:p>
            <a:pPr lvl="0" algn="ctr" fontAlgn="base"/>
            <a:r>
              <a:rPr lang="zh-CN" altLang="en-US" sz="3300" dirty="0">
                <a:ln w="22225">
                  <a:solidFill>
                    <a:schemeClr val="accent2"/>
                  </a:solidFill>
                  <a:prstDash val="solid"/>
                </a:ln>
                <a:solidFill>
                  <a:schemeClr val="tx1">
                    <a:lumMod val="50000"/>
                  </a:schemeClr>
                </a:solidFill>
                <a:latin typeface="黑体" panose="02010609060101010101" charset="-122"/>
                <a:ea typeface="黑体" panose="02010609060101010101" charset="-122"/>
                <a:cs typeface="+mn-ea"/>
                <a:sym typeface="+mn-ea"/>
              </a:rPr>
              <a:t>填一填：</a:t>
            </a:r>
            <a:endParaRPr lang="zh-CN" altLang="en-US" sz="3300" dirty="0">
              <a:ln w="22225">
                <a:solidFill>
                  <a:schemeClr val="accent2"/>
                </a:solidFill>
                <a:prstDash val="solid"/>
              </a:ln>
              <a:solidFill>
                <a:schemeClr val="tx1">
                  <a:lumMod val="50000"/>
                </a:schemeClr>
              </a:solidFill>
              <a:latin typeface="黑体" panose="02010609060101010101" charset="-122"/>
              <a:ea typeface="黑体" panose="02010609060101010101" charset="-122"/>
              <a:cs typeface="+mn-ea"/>
              <a:sym typeface="+mn-ea"/>
            </a:endParaRPr>
          </a:p>
        </p:txBody>
      </p:sp>
      <p:pic>
        <p:nvPicPr>
          <p:cNvPr id="180242" name="Picture 20" descr="555"/>
          <p:cNvPicPr>
            <a:picLocks noChangeAspect="1"/>
          </p:cNvPicPr>
          <p:nvPr/>
        </p:nvPicPr>
        <p:blipFill>
          <a:blip r:embed="rId15"/>
          <a:stretch>
            <a:fillRect/>
          </a:stretch>
        </p:blipFill>
        <p:spPr>
          <a:xfrm>
            <a:off x="6654843" y="2737619"/>
            <a:ext cx="811805" cy="486004"/>
          </a:xfrm>
          <a:prstGeom prst="rect">
            <a:avLst/>
          </a:prstGeom>
          <a:noFill/>
          <a:ln w="9525">
            <a:noFill/>
          </a:ln>
        </p:spPr>
      </p:pic>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8058"/>
                                        </p:tgtEl>
                                        <p:attrNameLst>
                                          <p:attrName>style.visibility</p:attrName>
                                        </p:attrNameLst>
                                      </p:cBhvr>
                                      <p:to>
                                        <p:strVal val="visible"/>
                                      </p:to>
                                    </p:set>
                                    <p:anim calcmode="lin" valueType="num">
                                      <p:cBhvr>
                                        <p:cTn id="7" dur="500" fill="hold"/>
                                        <p:tgtEl>
                                          <p:spTgt spid="258058"/>
                                        </p:tgtEl>
                                        <p:attrNameLst>
                                          <p:attrName>ppt_x</p:attrName>
                                        </p:attrNameLst>
                                      </p:cBhvr>
                                      <p:tavLst>
                                        <p:tav tm="0">
                                          <p:val>
                                            <p:strVal val="#ppt_x"/>
                                          </p:val>
                                        </p:tav>
                                        <p:tav tm="100000">
                                          <p:val>
                                            <p:strVal val="#ppt_x"/>
                                          </p:val>
                                        </p:tav>
                                      </p:tavLst>
                                    </p:anim>
                                    <p:anim calcmode="lin" valueType="num">
                                      <p:cBhvr>
                                        <p:cTn id="8" dur="500" fill="hold"/>
                                        <p:tgtEl>
                                          <p:spTgt spid="2580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8059"/>
                                        </p:tgtEl>
                                        <p:attrNameLst>
                                          <p:attrName>style.visibility</p:attrName>
                                        </p:attrNameLst>
                                      </p:cBhvr>
                                      <p:to>
                                        <p:strVal val="visible"/>
                                      </p:to>
                                    </p:set>
                                    <p:anim calcmode="lin" valueType="num">
                                      <p:cBhvr>
                                        <p:cTn id="13" dur="500" fill="hold"/>
                                        <p:tgtEl>
                                          <p:spTgt spid="258059"/>
                                        </p:tgtEl>
                                        <p:attrNameLst>
                                          <p:attrName>ppt_x</p:attrName>
                                        </p:attrNameLst>
                                      </p:cBhvr>
                                      <p:tavLst>
                                        <p:tav tm="0">
                                          <p:val>
                                            <p:strVal val="#ppt_x"/>
                                          </p:val>
                                        </p:tav>
                                        <p:tav tm="100000">
                                          <p:val>
                                            <p:strVal val="#ppt_x"/>
                                          </p:val>
                                        </p:tav>
                                      </p:tavLst>
                                    </p:anim>
                                    <p:anim calcmode="lin" valueType="num">
                                      <p:cBhvr>
                                        <p:cTn id="14" dur="500" fill="hold"/>
                                        <p:tgtEl>
                                          <p:spTgt spid="2580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8060"/>
                                        </p:tgtEl>
                                        <p:attrNameLst>
                                          <p:attrName>style.visibility</p:attrName>
                                        </p:attrNameLst>
                                      </p:cBhvr>
                                      <p:to>
                                        <p:strVal val="visible"/>
                                      </p:to>
                                    </p:set>
                                    <p:anim calcmode="lin" valueType="num">
                                      <p:cBhvr>
                                        <p:cTn id="19" dur="500" fill="hold"/>
                                        <p:tgtEl>
                                          <p:spTgt spid="258060"/>
                                        </p:tgtEl>
                                        <p:attrNameLst>
                                          <p:attrName>ppt_x</p:attrName>
                                        </p:attrNameLst>
                                      </p:cBhvr>
                                      <p:tavLst>
                                        <p:tav tm="0">
                                          <p:val>
                                            <p:strVal val="#ppt_x"/>
                                          </p:val>
                                        </p:tav>
                                        <p:tav tm="100000">
                                          <p:val>
                                            <p:strVal val="#ppt_x"/>
                                          </p:val>
                                        </p:tav>
                                      </p:tavLst>
                                    </p:anim>
                                    <p:anim calcmode="lin" valueType="num">
                                      <p:cBhvr>
                                        <p:cTn id="20" dur="500" fill="hold"/>
                                        <p:tgtEl>
                                          <p:spTgt spid="25806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8071"/>
                                        </p:tgtEl>
                                        <p:attrNameLst>
                                          <p:attrName>style.visibility</p:attrName>
                                        </p:attrNameLst>
                                      </p:cBhvr>
                                      <p:to>
                                        <p:strVal val="visible"/>
                                      </p:to>
                                    </p:set>
                                    <p:anim calcmode="lin" valueType="num">
                                      <p:cBhvr>
                                        <p:cTn id="25" dur="500" fill="hold"/>
                                        <p:tgtEl>
                                          <p:spTgt spid="258071"/>
                                        </p:tgtEl>
                                        <p:attrNameLst>
                                          <p:attrName>ppt_x</p:attrName>
                                        </p:attrNameLst>
                                      </p:cBhvr>
                                      <p:tavLst>
                                        <p:tav tm="0">
                                          <p:val>
                                            <p:strVal val="#ppt_x"/>
                                          </p:val>
                                        </p:tav>
                                        <p:tav tm="100000">
                                          <p:val>
                                            <p:strVal val="#ppt_x"/>
                                          </p:val>
                                        </p:tav>
                                      </p:tavLst>
                                    </p:anim>
                                    <p:anim calcmode="lin" valueType="num">
                                      <p:cBhvr>
                                        <p:cTn id="26" dur="500" fill="hold"/>
                                        <p:tgtEl>
                                          <p:spTgt spid="2580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8061"/>
                                        </p:tgtEl>
                                        <p:attrNameLst>
                                          <p:attrName>style.visibility</p:attrName>
                                        </p:attrNameLst>
                                      </p:cBhvr>
                                      <p:to>
                                        <p:strVal val="visible"/>
                                      </p:to>
                                    </p:set>
                                    <p:anim calcmode="lin" valueType="num">
                                      <p:cBhvr>
                                        <p:cTn id="31" dur="500" fill="hold"/>
                                        <p:tgtEl>
                                          <p:spTgt spid="258061"/>
                                        </p:tgtEl>
                                        <p:attrNameLst>
                                          <p:attrName>ppt_x</p:attrName>
                                        </p:attrNameLst>
                                      </p:cBhvr>
                                      <p:tavLst>
                                        <p:tav tm="0">
                                          <p:val>
                                            <p:strVal val="#ppt_x"/>
                                          </p:val>
                                        </p:tav>
                                        <p:tav tm="100000">
                                          <p:val>
                                            <p:strVal val="#ppt_x"/>
                                          </p:val>
                                        </p:tav>
                                      </p:tavLst>
                                    </p:anim>
                                    <p:anim calcmode="lin" valueType="num">
                                      <p:cBhvr>
                                        <p:cTn id="32" dur="500" fill="hold"/>
                                        <p:tgtEl>
                                          <p:spTgt spid="2580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2774 0.09583 C -0.03711 0.09236 -0.04688 0.09236 -0.0556 0.08588 C -0.05873 0.08357 -0.05899 0.0757 -0.06107 0.07107 C -0.06276 0.06736 -0.06485 0.06435 -0.06667 0.06111 C -0.06758 0.05625 -0.06875 0.05139 -0.06941 0.0463 C -0.07058 0.03843 -0.07214 0.01621 -0.075 0.00695 C -0.07826 -0.00347 -0.08138 -0.01435 -0.08607 -0.02268 C -0.08803 -0.02616 -0.08946 -0.03032 -0.09167 -0.03264 C -0.09415 -0.03542 -0.09727 -0.03588 -0.1 -0.0375 C -0.10287 -0.04074 -0.10521 -0.04537 -0.10834 -0.04745 C -0.1237 -0.05764 -0.13998 -0.04977 -0.1556 -0.04745 C -0.15925 -0.04074 -0.16172 -0.02477 -0.16667 -0.02778 C -0.16954 -0.0294 -0.17253 -0.03009 -0.175 -0.03264 C -0.1875 -0.04491 -0.18829 -0.05301 -0.2 -0.05741 C -0.21107 -0.06134 -0.23334 -0.06713 -0.23334 -0.06713 C -0.25 -0.06551 -0.26667 -0.06481 -0.28334 -0.06227 C -0.29362 -0.06065 -0.30144 -0.05671 -0.31107 -0.05231 C -0.31303 -0.04907 -0.31446 -0.04491 -0.31667 -0.04259 C -0.31915 -0.03981 -0.32279 -0.04074 -0.325 -0.0375 C -0.32761 -0.03379 -0.32826 -0.02685 -0.3306 -0.02268 C -0.33295 -0.01852 -0.33633 -0.01667 -0.33894 -0.01296 C -0.36029 0.01875 -0.3349 -0.01273 -0.3556 0.01181 C -0.35834 0.00857 -0.36211 0.00695 -0.36394 0.00185 C -0.38269 -0.04792 -0.35131 0.00926 -0.37227 -0.03264 C -0.38581 -0.05972 -0.38334 -0.06018 -0.39727 -0.06713 C -0.40092 -0.06898 -0.40469 -0.07037 -0.40834 -0.07222 C -0.4112 -0.07546 -0.41355 -0.08009 -0.41667 -0.08194 C -0.42162 -0.08495 -0.45313 -0.0912 -0.4556 -0.0919 L -0.49441 -0.10162 C -0.51303 -0.1 -0.53178 -0.10231 -0.55 -0.09676 C -0.56355 -0.09282 -0.55769 -0.08009 -0.56667 -0.07222 C -0.57188 -0.06736 -0.57787 -0.06551 -0.58334 -0.06227 C -0.58933 -0.05879 -0.59675 -0.05393 -0.60274 -0.05231 C -0.6056 -0.05162 -0.60834 -0.05231 -0.61107 -0.05231 " pathEditMode="relative" ptsTypes="AAAAAAAAAAAAAAAAAAAAAAAAAAAAAAAAAA">
                                      <p:cBhvr>
                                        <p:cTn id="36" dur="4000" fill="hold"/>
                                        <p:tgtEl>
                                          <p:spTgt spid="1802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8" grpId="0" bldLvl="0" animBg="1"/>
      <p:bldP spid="258059" grpId="0" bldLvl="0" animBg="1"/>
      <p:bldP spid="258060" grpId="0" bldLvl="0" animBg="1"/>
      <p:bldP spid="258061" grpId="0" bldLvl="0" animBg="1"/>
      <p:bldP spid="25807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亚洲地图"/>
          <p:cNvPicPr>
            <a:picLocks noChangeAspect="1"/>
          </p:cNvPicPr>
          <p:nvPr/>
        </p:nvPicPr>
        <p:blipFill>
          <a:blip r:embed="rId1"/>
          <a:srcRect r="55" b="-20"/>
          <a:stretch>
            <a:fillRect/>
          </a:stretch>
        </p:blipFill>
        <p:spPr>
          <a:xfrm>
            <a:off x="463695" y="1226623"/>
            <a:ext cx="7268365" cy="5278195"/>
          </a:xfrm>
          <a:prstGeom prst="rect">
            <a:avLst/>
          </a:prstGeom>
          <a:noFill/>
          <a:ln w="9525" cap="flat" cmpd="sng">
            <a:noFill/>
            <a:prstDash val="solid"/>
            <a:miter/>
            <a:headEnd type="none" w="med" len="med"/>
            <a:tailEnd type="none" w="med" len="med"/>
          </a:ln>
        </p:spPr>
      </p:pic>
      <p:sp>
        <p:nvSpPr>
          <p:cNvPr id="181250" name="Text Box 3"/>
          <p:cNvSpPr txBox="1"/>
          <p:nvPr/>
        </p:nvSpPr>
        <p:spPr>
          <a:xfrm>
            <a:off x="4964431" y="2893317"/>
            <a:ext cx="2103120" cy="415498"/>
          </a:xfrm>
          <a:prstGeom prst="rect">
            <a:avLst/>
          </a:prstGeom>
          <a:noFill/>
          <a:ln w="9525">
            <a:noFill/>
          </a:ln>
        </p:spPr>
        <p:txBody>
          <a:bodyPr wrap="square" anchor="t">
            <a:spAutoFit/>
          </a:bodyPr>
          <a:lstStyle/>
          <a:p>
            <a:r>
              <a:rPr lang="zh-CN" altLang="en-US" sz="2100" dirty="0">
                <a:solidFill>
                  <a:srgbClr val="FF0000"/>
                </a:solidFill>
                <a:latin typeface="AMGDT" panose="02000400000000000000" charset="0"/>
                <a:ea typeface="微软雅黑" panose="020B0503020204020204" charset="-122"/>
              </a:rPr>
              <a:t>东南沿海港口</a:t>
            </a:r>
            <a:endParaRPr lang="zh-CN" altLang="en-US" sz="2100" dirty="0">
              <a:solidFill>
                <a:srgbClr val="FF0000"/>
              </a:solidFill>
              <a:latin typeface="AMGDT" panose="02000400000000000000" charset="0"/>
              <a:ea typeface="微软雅黑" panose="020B0503020204020204" charset="-122"/>
            </a:endParaRPr>
          </a:p>
        </p:txBody>
      </p:sp>
      <p:sp>
        <p:nvSpPr>
          <p:cNvPr id="181252" name="Text Box 5"/>
          <p:cNvSpPr txBox="1"/>
          <p:nvPr/>
        </p:nvSpPr>
        <p:spPr>
          <a:xfrm rot="-958841">
            <a:off x="4083333" y="4813708"/>
            <a:ext cx="830997" cy="834866"/>
          </a:xfrm>
          <a:prstGeom prst="rect">
            <a:avLst/>
          </a:prstGeom>
          <a:noFill/>
          <a:ln w="9525">
            <a:noFill/>
          </a:ln>
        </p:spPr>
        <p:txBody>
          <a:bodyPr vert="eaVert" wrap="square" anchor="t">
            <a:spAutoFit/>
          </a:bodyPr>
          <a:lstStyle/>
          <a:p>
            <a:r>
              <a:rPr lang="zh-CN" altLang="en-US" sz="2100" dirty="0">
                <a:solidFill>
                  <a:srgbClr val="FF0000"/>
                </a:solidFill>
                <a:latin typeface="AMGDT" panose="02000400000000000000" charset="0"/>
                <a:ea typeface="微软雅黑" panose="020B0503020204020204" charset="-122"/>
              </a:rPr>
              <a:t>马来半岛</a:t>
            </a:r>
            <a:endParaRPr lang="zh-CN" altLang="en-US" sz="2100" dirty="0">
              <a:solidFill>
                <a:srgbClr val="FF0000"/>
              </a:solidFill>
              <a:latin typeface="AMGDT" panose="02000400000000000000" charset="0"/>
              <a:ea typeface="微软雅黑" panose="020B0503020204020204" charset="-122"/>
            </a:endParaRPr>
          </a:p>
        </p:txBody>
      </p:sp>
      <p:sp>
        <p:nvSpPr>
          <p:cNvPr id="181253" name="Text Box 6"/>
          <p:cNvSpPr txBox="1"/>
          <p:nvPr/>
        </p:nvSpPr>
        <p:spPr>
          <a:xfrm>
            <a:off x="2453297" y="3561884"/>
            <a:ext cx="1261884" cy="415498"/>
          </a:xfrm>
          <a:prstGeom prst="rect">
            <a:avLst/>
          </a:prstGeom>
          <a:noFill/>
          <a:ln w="9525">
            <a:noFill/>
          </a:ln>
        </p:spPr>
        <p:txBody>
          <a:bodyPr wrap="none" anchor="t">
            <a:spAutoFit/>
          </a:bodyPr>
          <a:lstStyle/>
          <a:p>
            <a:r>
              <a:rPr lang="zh-CN" altLang="en-US" sz="2100" dirty="0">
                <a:solidFill>
                  <a:srgbClr val="FF0000"/>
                </a:solidFill>
                <a:latin typeface="AMGDT" panose="02000400000000000000" charset="0"/>
                <a:ea typeface="微软雅黑" panose="020B0503020204020204" charset="-122"/>
              </a:rPr>
              <a:t>孟加拉湾</a:t>
            </a:r>
            <a:endParaRPr lang="zh-CN" altLang="en-US" sz="2100" dirty="0">
              <a:solidFill>
                <a:srgbClr val="FF0000"/>
              </a:solidFill>
              <a:latin typeface="AMGDT" panose="02000400000000000000" charset="0"/>
              <a:ea typeface="微软雅黑" panose="020B0503020204020204" charset="-122"/>
            </a:endParaRPr>
          </a:p>
        </p:txBody>
      </p:sp>
      <p:sp>
        <p:nvSpPr>
          <p:cNvPr id="181254" name="Text Box 7"/>
          <p:cNvSpPr txBox="1"/>
          <p:nvPr/>
        </p:nvSpPr>
        <p:spPr>
          <a:xfrm>
            <a:off x="1326833" y="3290650"/>
            <a:ext cx="884635" cy="738664"/>
          </a:xfrm>
          <a:prstGeom prst="rect">
            <a:avLst/>
          </a:prstGeom>
          <a:noFill/>
          <a:ln w="9525">
            <a:noFill/>
          </a:ln>
        </p:spPr>
        <p:txBody>
          <a:bodyPr anchor="t">
            <a:spAutoFit/>
          </a:bodyPr>
          <a:lstStyle/>
          <a:p>
            <a:r>
              <a:rPr lang="zh-CN" altLang="en-US" sz="2100" dirty="0">
                <a:solidFill>
                  <a:srgbClr val="FF0000"/>
                </a:solidFill>
                <a:latin typeface="微软雅黑" panose="020B0503020204020204" charset="-122"/>
                <a:ea typeface="微软雅黑" panose="020B0503020204020204" charset="-122"/>
              </a:rPr>
              <a:t>印    度</a:t>
            </a:r>
            <a:endParaRPr lang="zh-CN" altLang="en-US" sz="2100" dirty="0">
              <a:solidFill>
                <a:srgbClr val="FF0000"/>
              </a:solidFill>
              <a:latin typeface="微软雅黑" panose="020B0503020204020204" charset="-122"/>
              <a:ea typeface="微软雅黑" panose="020B0503020204020204" charset="-122"/>
            </a:endParaRPr>
          </a:p>
        </p:txBody>
      </p:sp>
      <p:sp>
        <p:nvSpPr>
          <p:cNvPr id="181255" name="Text Box 8"/>
          <p:cNvSpPr txBox="1"/>
          <p:nvPr/>
        </p:nvSpPr>
        <p:spPr>
          <a:xfrm>
            <a:off x="1691402" y="4812982"/>
            <a:ext cx="1261884" cy="415498"/>
          </a:xfrm>
          <a:prstGeom prst="rect">
            <a:avLst/>
          </a:prstGeom>
          <a:noFill/>
          <a:ln w="9525">
            <a:noFill/>
          </a:ln>
        </p:spPr>
        <p:txBody>
          <a:bodyPr wrap="none" anchor="t">
            <a:spAutoFit/>
          </a:bodyPr>
          <a:lstStyle/>
          <a:p>
            <a:r>
              <a:rPr lang="zh-CN" altLang="en-US" sz="2100" dirty="0">
                <a:solidFill>
                  <a:srgbClr val="FF0000"/>
                </a:solidFill>
                <a:latin typeface="AMGDT" panose="02000400000000000000" charset="0"/>
                <a:ea typeface="微软雅黑" panose="020B0503020204020204" charset="-122"/>
              </a:rPr>
              <a:t>斯里兰卡</a:t>
            </a:r>
            <a:endParaRPr lang="zh-CN" altLang="en-US" sz="2100" dirty="0">
              <a:solidFill>
                <a:srgbClr val="FF0000"/>
              </a:solidFill>
              <a:latin typeface="AMGDT" panose="02000400000000000000" charset="0"/>
              <a:ea typeface="微软雅黑" panose="020B0503020204020204" charset="-122"/>
            </a:endParaRPr>
          </a:p>
        </p:txBody>
      </p:sp>
      <p:sp>
        <p:nvSpPr>
          <p:cNvPr id="181256" name="Text Box 9"/>
          <p:cNvSpPr txBox="1"/>
          <p:nvPr/>
        </p:nvSpPr>
        <p:spPr>
          <a:xfrm>
            <a:off x="3208497" y="1592799"/>
            <a:ext cx="2807494" cy="600164"/>
          </a:xfrm>
          <a:prstGeom prst="rect">
            <a:avLst/>
          </a:prstGeom>
          <a:noFill/>
          <a:ln w="9525">
            <a:noFill/>
          </a:ln>
        </p:spPr>
        <p:txBody>
          <a:bodyPr anchor="t">
            <a:spAutoFit/>
          </a:bodyPr>
          <a:lstStyle/>
          <a:p>
            <a:r>
              <a:rPr lang="zh-CN" altLang="en-US" sz="3300" dirty="0">
                <a:solidFill>
                  <a:srgbClr val="0000FF"/>
                </a:solidFill>
                <a:latin typeface="Arial" panose="020B0604020202020204" pitchFamily="34" charset="0"/>
                <a:ea typeface="黑体" panose="02010609060101010101" charset="-122"/>
              </a:rPr>
              <a:t>海上丝绸之路</a:t>
            </a:r>
            <a:endParaRPr lang="zh-CN" altLang="en-US" sz="3300" dirty="0">
              <a:solidFill>
                <a:srgbClr val="0000FF"/>
              </a:solidFill>
              <a:latin typeface="Arial" panose="020B0604020202020204" pitchFamily="34" charset="0"/>
              <a:ea typeface="黑体" panose="02010609060101010101" charset="-122"/>
            </a:endParaRPr>
          </a:p>
        </p:txBody>
      </p:sp>
      <p:grpSp>
        <p:nvGrpSpPr>
          <p:cNvPr id="2" name="Group 15"/>
          <p:cNvGrpSpPr/>
          <p:nvPr/>
        </p:nvGrpSpPr>
        <p:grpSpPr>
          <a:xfrm>
            <a:off x="1736041" y="3756976"/>
            <a:ext cx="4378877" cy="1933015"/>
            <a:chOff x="1292" y="2176"/>
            <a:chExt cx="2906" cy="1656"/>
          </a:xfrm>
        </p:grpSpPr>
        <p:sp>
          <p:nvSpPr>
            <p:cNvPr id="181258" name="Freeform 10"/>
            <p:cNvSpPr/>
            <p:nvPr/>
          </p:nvSpPr>
          <p:spPr>
            <a:xfrm>
              <a:off x="3246" y="2176"/>
              <a:ext cx="952" cy="1484"/>
            </a:xfrm>
            <a:custGeom>
              <a:avLst/>
              <a:gdLst/>
              <a:ahLst/>
              <a:cxnLst>
                <a:cxn ang="0">
                  <a:pos x="853" y="0"/>
                </a:cxn>
                <a:cxn ang="0">
                  <a:pos x="763" y="12"/>
                </a:cxn>
                <a:cxn ang="0">
                  <a:pos x="703" y="54"/>
                </a:cxn>
                <a:cxn ang="0">
                  <a:pos x="607" y="84"/>
                </a:cxn>
                <a:cxn ang="0">
                  <a:pos x="577" y="144"/>
                </a:cxn>
                <a:cxn ang="0">
                  <a:pos x="487" y="360"/>
                </a:cxn>
                <a:cxn ang="0">
                  <a:pos x="439" y="450"/>
                </a:cxn>
                <a:cxn ang="0">
                  <a:pos x="403" y="606"/>
                </a:cxn>
                <a:cxn ang="0">
                  <a:pos x="343" y="960"/>
                </a:cxn>
                <a:cxn ang="0">
                  <a:pos x="313" y="996"/>
                </a:cxn>
                <a:cxn ang="0">
                  <a:pos x="241" y="1002"/>
                </a:cxn>
                <a:cxn ang="0">
                  <a:pos x="97" y="1044"/>
                </a:cxn>
                <a:cxn ang="0">
                  <a:pos x="37" y="1104"/>
                </a:cxn>
                <a:cxn ang="0">
                  <a:pos x="19" y="1458"/>
                </a:cxn>
                <a:cxn ang="0">
                  <a:pos x="13" y="1554"/>
                </a:cxn>
                <a:cxn ang="0">
                  <a:pos x="1" y="1602"/>
                </a:cxn>
              </a:cxnLst>
              <a:rect l="0" t="0" r="0" b="0"/>
              <a:pathLst>
                <a:path w="853" h="1602">
                  <a:moveTo>
                    <a:pt x="853" y="0"/>
                  </a:moveTo>
                  <a:cubicBezTo>
                    <a:pt x="843" y="1"/>
                    <a:pt x="784" y="3"/>
                    <a:pt x="763" y="12"/>
                  </a:cubicBezTo>
                  <a:cubicBezTo>
                    <a:pt x="740" y="22"/>
                    <a:pt x="723" y="43"/>
                    <a:pt x="703" y="54"/>
                  </a:cubicBezTo>
                  <a:cubicBezTo>
                    <a:pt x="676" y="69"/>
                    <a:pt x="637" y="76"/>
                    <a:pt x="607" y="84"/>
                  </a:cubicBezTo>
                  <a:cubicBezTo>
                    <a:pt x="592" y="129"/>
                    <a:pt x="603" y="110"/>
                    <a:pt x="577" y="144"/>
                  </a:cubicBezTo>
                  <a:cubicBezTo>
                    <a:pt x="548" y="230"/>
                    <a:pt x="557" y="290"/>
                    <a:pt x="487" y="360"/>
                  </a:cubicBezTo>
                  <a:cubicBezTo>
                    <a:pt x="476" y="392"/>
                    <a:pt x="453" y="419"/>
                    <a:pt x="439" y="450"/>
                  </a:cubicBezTo>
                  <a:cubicBezTo>
                    <a:pt x="417" y="498"/>
                    <a:pt x="410" y="554"/>
                    <a:pt x="403" y="606"/>
                  </a:cubicBezTo>
                  <a:cubicBezTo>
                    <a:pt x="409" y="768"/>
                    <a:pt x="441" y="842"/>
                    <a:pt x="343" y="960"/>
                  </a:cubicBezTo>
                  <a:cubicBezTo>
                    <a:pt x="336" y="968"/>
                    <a:pt x="324" y="993"/>
                    <a:pt x="313" y="996"/>
                  </a:cubicBezTo>
                  <a:cubicBezTo>
                    <a:pt x="290" y="1002"/>
                    <a:pt x="265" y="1000"/>
                    <a:pt x="241" y="1002"/>
                  </a:cubicBezTo>
                  <a:cubicBezTo>
                    <a:pt x="173" y="1047"/>
                    <a:pt x="196" y="1037"/>
                    <a:pt x="97" y="1044"/>
                  </a:cubicBezTo>
                  <a:cubicBezTo>
                    <a:pt x="69" y="1053"/>
                    <a:pt x="58" y="1083"/>
                    <a:pt x="37" y="1104"/>
                  </a:cubicBezTo>
                  <a:cubicBezTo>
                    <a:pt x="0" y="1216"/>
                    <a:pt x="36" y="1341"/>
                    <a:pt x="19" y="1458"/>
                  </a:cubicBezTo>
                  <a:cubicBezTo>
                    <a:pt x="17" y="1490"/>
                    <a:pt x="16" y="1522"/>
                    <a:pt x="13" y="1554"/>
                  </a:cubicBezTo>
                  <a:cubicBezTo>
                    <a:pt x="11" y="1571"/>
                    <a:pt x="1" y="1585"/>
                    <a:pt x="1" y="1602"/>
                  </a:cubicBezTo>
                </a:path>
              </a:pathLst>
            </a:custGeom>
            <a:noFill/>
            <a:ln w="50800" cap="flat" cmpd="sng">
              <a:solidFill>
                <a:srgbClr val="0000FF"/>
              </a:solidFill>
              <a:prstDash val="solid"/>
              <a:round/>
              <a:headEnd type="none" w="med" len="med"/>
              <a:tailEnd type="none" w="med" len="med"/>
            </a:ln>
          </p:spPr>
          <p:txBody>
            <a:bodyPr/>
            <a:lstStyle/>
            <a:p>
              <a:endParaRPr lang="zh-CN" altLang="en-US" sz="1350"/>
            </a:p>
          </p:txBody>
        </p:sp>
        <p:sp>
          <p:nvSpPr>
            <p:cNvPr id="181259" name="Freeform 11"/>
            <p:cNvSpPr/>
            <p:nvPr/>
          </p:nvSpPr>
          <p:spPr>
            <a:xfrm rot="-1148018">
              <a:off x="3016" y="3702"/>
              <a:ext cx="219" cy="130"/>
            </a:xfrm>
            <a:custGeom>
              <a:avLst/>
              <a:gdLst/>
              <a:ahLst/>
              <a:cxnLst>
                <a:cxn ang="0">
                  <a:pos x="222" y="60"/>
                </a:cxn>
                <a:cxn ang="0">
                  <a:pos x="120" y="102"/>
                </a:cxn>
                <a:cxn ang="0">
                  <a:pos x="48" y="66"/>
                </a:cxn>
                <a:cxn ang="0">
                  <a:pos x="12" y="18"/>
                </a:cxn>
                <a:cxn ang="0">
                  <a:pos x="0" y="0"/>
                </a:cxn>
              </a:cxnLst>
              <a:rect l="0" t="0" r="0" b="0"/>
              <a:pathLst>
                <a:path w="222" h="102">
                  <a:moveTo>
                    <a:pt x="222" y="60"/>
                  </a:moveTo>
                  <a:cubicBezTo>
                    <a:pt x="200" y="92"/>
                    <a:pt x="157" y="96"/>
                    <a:pt x="120" y="102"/>
                  </a:cubicBezTo>
                  <a:cubicBezTo>
                    <a:pt x="58" y="93"/>
                    <a:pt x="90" y="94"/>
                    <a:pt x="48" y="66"/>
                  </a:cubicBezTo>
                  <a:cubicBezTo>
                    <a:pt x="34" y="45"/>
                    <a:pt x="34" y="32"/>
                    <a:pt x="12" y="18"/>
                  </a:cubicBezTo>
                  <a:cubicBezTo>
                    <a:pt x="8" y="12"/>
                    <a:pt x="0" y="0"/>
                    <a:pt x="0" y="0"/>
                  </a:cubicBezTo>
                </a:path>
              </a:pathLst>
            </a:custGeom>
            <a:noFill/>
            <a:ln w="50800" cap="flat" cmpd="sng">
              <a:solidFill>
                <a:srgbClr val="0000FF"/>
              </a:solidFill>
              <a:prstDash val="solid"/>
              <a:round/>
              <a:headEnd type="none" w="med" len="med"/>
              <a:tailEnd type="none" w="med" len="med"/>
            </a:ln>
          </p:spPr>
          <p:txBody>
            <a:bodyPr/>
            <a:lstStyle/>
            <a:p>
              <a:endParaRPr lang="zh-CN" altLang="en-US" sz="1350"/>
            </a:p>
          </p:txBody>
        </p:sp>
        <p:sp>
          <p:nvSpPr>
            <p:cNvPr id="181260" name="Freeform 12"/>
            <p:cNvSpPr/>
            <p:nvPr/>
          </p:nvSpPr>
          <p:spPr>
            <a:xfrm>
              <a:off x="2245" y="2432"/>
              <a:ext cx="771" cy="1316"/>
            </a:xfrm>
            <a:custGeom>
              <a:avLst/>
              <a:gdLst/>
              <a:ahLst/>
              <a:cxnLst>
                <a:cxn ang="0">
                  <a:pos x="816" y="1500"/>
                </a:cxn>
                <a:cxn ang="0">
                  <a:pos x="762" y="1464"/>
                </a:cxn>
                <a:cxn ang="0">
                  <a:pos x="708" y="1392"/>
                </a:cxn>
                <a:cxn ang="0">
                  <a:pos x="690" y="1356"/>
                </a:cxn>
                <a:cxn ang="0">
                  <a:pos x="666" y="1272"/>
                </a:cxn>
                <a:cxn ang="0">
                  <a:pos x="630" y="1182"/>
                </a:cxn>
                <a:cxn ang="0">
                  <a:pos x="612" y="1128"/>
                </a:cxn>
                <a:cxn ang="0">
                  <a:pos x="504" y="966"/>
                </a:cxn>
                <a:cxn ang="0">
                  <a:pos x="486" y="474"/>
                </a:cxn>
                <a:cxn ang="0">
                  <a:pos x="384" y="438"/>
                </a:cxn>
                <a:cxn ang="0">
                  <a:pos x="324" y="420"/>
                </a:cxn>
                <a:cxn ang="0">
                  <a:pos x="258" y="378"/>
                </a:cxn>
                <a:cxn ang="0">
                  <a:pos x="222" y="366"/>
                </a:cxn>
                <a:cxn ang="0">
                  <a:pos x="192" y="72"/>
                </a:cxn>
                <a:cxn ang="0">
                  <a:pos x="156" y="48"/>
                </a:cxn>
                <a:cxn ang="0">
                  <a:pos x="0" y="0"/>
                </a:cxn>
              </a:cxnLst>
              <a:rect l="0" t="0" r="0" b="0"/>
              <a:pathLst>
                <a:path w="816" h="1500">
                  <a:moveTo>
                    <a:pt x="816" y="1500"/>
                  </a:moveTo>
                  <a:cubicBezTo>
                    <a:pt x="798" y="1482"/>
                    <a:pt x="786" y="1472"/>
                    <a:pt x="762" y="1464"/>
                  </a:cubicBezTo>
                  <a:cubicBezTo>
                    <a:pt x="753" y="1437"/>
                    <a:pt x="729" y="1413"/>
                    <a:pt x="708" y="1392"/>
                  </a:cubicBezTo>
                  <a:cubicBezTo>
                    <a:pt x="686" y="1326"/>
                    <a:pt x="721" y="1426"/>
                    <a:pt x="690" y="1356"/>
                  </a:cubicBezTo>
                  <a:cubicBezTo>
                    <a:pt x="680" y="1334"/>
                    <a:pt x="671" y="1294"/>
                    <a:pt x="666" y="1272"/>
                  </a:cubicBezTo>
                  <a:cubicBezTo>
                    <a:pt x="658" y="1238"/>
                    <a:pt x="643" y="1212"/>
                    <a:pt x="630" y="1182"/>
                  </a:cubicBezTo>
                  <a:cubicBezTo>
                    <a:pt x="622" y="1165"/>
                    <a:pt x="623" y="1144"/>
                    <a:pt x="612" y="1128"/>
                  </a:cubicBezTo>
                  <a:cubicBezTo>
                    <a:pt x="577" y="1075"/>
                    <a:pt x="524" y="1026"/>
                    <a:pt x="504" y="966"/>
                  </a:cubicBezTo>
                  <a:cubicBezTo>
                    <a:pt x="495" y="802"/>
                    <a:pt x="500" y="638"/>
                    <a:pt x="486" y="474"/>
                  </a:cubicBezTo>
                  <a:cubicBezTo>
                    <a:pt x="485" y="462"/>
                    <a:pt x="403" y="442"/>
                    <a:pt x="384" y="438"/>
                  </a:cubicBezTo>
                  <a:cubicBezTo>
                    <a:pt x="364" y="433"/>
                    <a:pt x="324" y="420"/>
                    <a:pt x="324" y="420"/>
                  </a:cubicBezTo>
                  <a:cubicBezTo>
                    <a:pt x="304" y="405"/>
                    <a:pt x="281" y="388"/>
                    <a:pt x="258" y="378"/>
                  </a:cubicBezTo>
                  <a:cubicBezTo>
                    <a:pt x="246" y="373"/>
                    <a:pt x="222" y="366"/>
                    <a:pt x="222" y="366"/>
                  </a:cubicBezTo>
                  <a:cubicBezTo>
                    <a:pt x="143" y="247"/>
                    <a:pt x="242" y="411"/>
                    <a:pt x="192" y="72"/>
                  </a:cubicBezTo>
                  <a:cubicBezTo>
                    <a:pt x="190" y="58"/>
                    <a:pt x="168" y="56"/>
                    <a:pt x="156" y="48"/>
                  </a:cubicBezTo>
                  <a:cubicBezTo>
                    <a:pt x="106" y="15"/>
                    <a:pt x="60" y="0"/>
                    <a:pt x="0" y="0"/>
                  </a:cubicBezTo>
                </a:path>
              </a:pathLst>
            </a:custGeom>
            <a:noFill/>
            <a:ln w="50800" cap="flat" cmpd="sng">
              <a:solidFill>
                <a:srgbClr val="0000FF"/>
              </a:solidFill>
              <a:prstDash val="solid"/>
              <a:round/>
              <a:headEnd type="none" w="med" len="med"/>
              <a:tailEnd type="none" w="med" len="med"/>
            </a:ln>
          </p:spPr>
          <p:txBody>
            <a:bodyPr/>
            <a:lstStyle/>
            <a:p>
              <a:endParaRPr lang="zh-CN" altLang="en-US" sz="1350"/>
            </a:p>
          </p:txBody>
        </p:sp>
        <p:sp>
          <p:nvSpPr>
            <p:cNvPr id="181261" name="Freeform 13"/>
            <p:cNvSpPr/>
            <p:nvPr/>
          </p:nvSpPr>
          <p:spPr>
            <a:xfrm rot="284205">
              <a:off x="1292" y="2341"/>
              <a:ext cx="952" cy="954"/>
            </a:xfrm>
            <a:custGeom>
              <a:avLst/>
              <a:gdLst/>
              <a:ahLst/>
              <a:cxnLst>
                <a:cxn ang="0">
                  <a:pos x="1055" y="73"/>
                </a:cxn>
                <a:cxn ang="0">
                  <a:pos x="1046" y="46"/>
                </a:cxn>
                <a:cxn ang="0">
                  <a:pos x="927" y="37"/>
                </a:cxn>
                <a:cxn ang="0">
                  <a:pos x="845" y="0"/>
                </a:cxn>
                <a:cxn ang="0">
                  <a:pos x="699" y="9"/>
                </a:cxn>
                <a:cxn ang="0">
                  <a:pos x="635" y="91"/>
                </a:cxn>
                <a:cxn ang="0">
                  <a:pos x="507" y="210"/>
                </a:cxn>
                <a:cxn ang="0">
                  <a:pos x="443" y="283"/>
                </a:cxn>
                <a:cxn ang="0">
                  <a:pos x="379" y="357"/>
                </a:cxn>
                <a:cxn ang="0">
                  <a:pos x="233" y="421"/>
                </a:cxn>
                <a:cxn ang="0">
                  <a:pos x="159" y="466"/>
                </a:cxn>
                <a:cxn ang="0">
                  <a:pos x="105" y="539"/>
                </a:cxn>
                <a:cxn ang="0">
                  <a:pos x="132" y="677"/>
                </a:cxn>
                <a:cxn ang="0">
                  <a:pos x="59" y="914"/>
                </a:cxn>
                <a:cxn ang="0">
                  <a:pos x="50" y="942"/>
                </a:cxn>
                <a:cxn ang="0">
                  <a:pos x="31" y="960"/>
                </a:cxn>
                <a:cxn ang="0">
                  <a:pos x="13" y="1024"/>
                </a:cxn>
              </a:cxnLst>
              <a:rect l="0" t="0" r="0" b="0"/>
              <a:pathLst>
                <a:path w="1055" h="1040">
                  <a:moveTo>
                    <a:pt x="1055" y="73"/>
                  </a:moveTo>
                  <a:cubicBezTo>
                    <a:pt x="1052" y="64"/>
                    <a:pt x="1055" y="49"/>
                    <a:pt x="1046" y="46"/>
                  </a:cubicBezTo>
                  <a:cubicBezTo>
                    <a:pt x="1008" y="35"/>
                    <a:pt x="966" y="42"/>
                    <a:pt x="927" y="37"/>
                  </a:cubicBezTo>
                  <a:cubicBezTo>
                    <a:pt x="898" y="33"/>
                    <a:pt x="873" y="9"/>
                    <a:pt x="845" y="0"/>
                  </a:cubicBezTo>
                  <a:cubicBezTo>
                    <a:pt x="796" y="3"/>
                    <a:pt x="747" y="2"/>
                    <a:pt x="699" y="9"/>
                  </a:cubicBezTo>
                  <a:cubicBezTo>
                    <a:pt x="662" y="15"/>
                    <a:pt x="654" y="66"/>
                    <a:pt x="635" y="91"/>
                  </a:cubicBezTo>
                  <a:cubicBezTo>
                    <a:pt x="601" y="134"/>
                    <a:pt x="559" y="193"/>
                    <a:pt x="507" y="210"/>
                  </a:cubicBezTo>
                  <a:cubicBezTo>
                    <a:pt x="477" y="256"/>
                    <a:pt x="497" y="230"/>
                    <a:pt x="443" y="283"/>
                  </a:cubicBezTo>
                  <a:cubicBezTo>
                    <a:pt x="420" y="306"/>
                    <a:pt x="402" y="334"/>
                    <a:pt x="379" y="357"/>
                  </a:cubicBezTo>
                  <a:cubicBezTo>
                    <a:pt x="340" y="396"/>
                    <a:pt x="284" y="407"/>
                    <a:pt x="233" y="421"/>
                  </a:cubicBezTo>
                  <a:cubicBezTo>
                    <a:pt x="209" y="443"/>
                    <a:pt x="190" y="456"/>
                    <a:pt x="159" y="466"/>
                  </a:cubicBezTo>
                  <a:cubicBezTo>
                    <a:pt x="138" y="488"/>
                    <a:pt x="105" y="539"/>
                    <a:pt x="105" y="539"/>
                  </a:cubicBezTo>
                  <a:cubicBezTo>
                    <a:pt x="113" y="586"/>
                    <a:pt x="124" y="630"/>
                    <a:pt x="132" y="677"/>
                  </a:cubicBezTo>
                  <a:cubicBezTo>
                    <a:pt x="119" y="784"/>
                    <a:pt x="130" y="843"/>
                    <a:pt x="59" y="914"/>
                  </a:cubicBezTo>
                  <a:cubicBezTo>
                    <a:pt x="56" y="923"/>
                    <a:pt x="55" y="934"/>
                    <a:pt x="50" y="942"/>
                  </a:cubicBezTo>
                  <a:cubicBezTo>
                    <a:pt x="45" y="949"/>
                    <a:pt x="34" y="952"/>
                    <a:pt x="31" y="960"/>
                  </a:cubicBezTo>
                  <a:cubicBezTo>
                    <a:pt x="0" y="1040"/>
                    <a:pt x="40" y="997"/>
                    <a:pt x="13" y="1024"/>
                  </a:cubicBezTo>
                </a:path>
              </a:pathLst>
            </a:custGeom>
            <a:noFill/>
            <a:ln w="50800" cap="flat" cmpd="sng">
              <a:solidFill>
                <a:srgbClr val="0000FF"/>
              </a:solidFill>
              <a:prstDash val="solid"/>
              <a:round/>
              <a:headEnd type="none" w="med" len="med"/>
              <a:tailEnd type="none" w="med" len="med"/>
            </a:ln>
          </p:spPr>
          <p:txBody>
            <a:bodyPr/>
            <a:lstStyle/>
            <a:p>
              <a:endParaRPr lang="zh-CN" altLang="en-US" sz="1350"/>
            </a:p>
          </p:txBody>
        </p:sp>
      </p:grpSp>
      <p:sp>
        <p:nvSpPr>
          <p:cNvPr id="181262" name="Text Box 5"/>
          <p:cNvSpPr txBox="1"/>
          <p:nvPr/>
        </p:nvSpPr>
        <p:spPr>
          <a:xfrm>
            <a:off x="1466022" y="517964"/>
            <a:ext cx="4831190" cy="584775"/>
          </a:xfrm>
          <a:prstGeom prst="rect">
            <a:avLst/>
          </a:prstGeom>
          <a:noFill/>
          <a:ln w="9525">
            <a:noFill/>
          </a:ln>
        </p:spPr>
        <p:txBody>
          <a:bodyPr wrap="square" anchor="t">
            <a:spAutoFit/>
          </a:bodyPr>
          <a:lstStyle/>
          <a:p>
            <a:pPr>
              <a:spcBef>
                <a:spcPct val="50000"/>
              </a:spcBef>
            </a:pPr>
            <a:r>
              <a:rPr lang="zh-CN" altLang="en-US" sz="3200" b="1">
                <a:solidFill>
                  <a:srgbClr val="002060"/>
                </a:solidFill>
                <a:latin typeface="黑体" panose="02010609060101010101" charset="-122"/>
                <a:ea typeface="黑体" panose="02010609060101010101" charset="-122"/>
              </a:rPr>
              <a:t>海</a:t>
            </a:r>
            <a:r>
              <a:rPr lang="zh-CN" altLang="en-US" sz="3200" b="1" dirty="0">
                <a:solidFill>
                  <a:srgbClr val="002060"/>
                </a:solidFill>
                <a:latin typeface="黑体" panose="02010609060101010101" charset="-122"/>
                <a:ea typeface="黑体" panose="02010609060101010101" charset="-122"/>
              </a:rPr>
              <a:t>上丝绸之路的路线</a:t>
            </a:r>
            <a:endParaRPr lang="zh-CN" altLang="en-US" sz="3200" b="1" dirty="0">
              <a:solidFill>
                <a:srgbClr val="002060"/>
              </a:solidFill>
              <a:latin typeface="黑体" panose="02010609060101010101" charset="-122"/>
              <a:ea typeface="黑体" panose="02010609060101010101" charset="-122"/>
            </a:endParaRPr>
          </a:p>
        </p:txBody>
      </p:sp>
      <p:sp>
        <p:nvSpPr>
          <p:cNvPr id="5" name="文本框 4"/>
          <p:cNvSpPr txBox="1"/>
          <p:nvPr/>
        </p:nvSpPr>
        <p:spPr>
          <a:xfrm>
            <a:off x="4836504" y="3808792"/>
            <a:ext cx="846296" cy="738664"/>
          </a:xfrm>
          <a:prstGeom prst="rect">
            <a:avLst/>
          </a:prstGeom>
          <a:noFill/>
        </p:spPr>
        <p:txBody>
          <a:bodyPr wrap="square" rtlCol="0" anchor="t">
            <a:spAutoFit/>
          </a:bodyPr>
          <a:lstStyle/>
          <a:p>
            <a:pPr lvl="0" algn="l"/>
            <a:r>
              <a:rPr lang="zh-CN" altLang="en-US" sz="2100" dirty="0">
                <a:solidFill>
                  <a:srgbClr val="FF0000"/>
                </a:solidFill>
                <a:latin typeface="AMGDT" panose="02000400000000000000" charset="0"/>
                <a:ea typeface="微软雅黑" panose="020B0503020204020204" charset="-122"/>
                <a:sym typeface="+mn-ea"/>
              </a:rPr>
              <a:t>中南半岛</a:t>
            </a:r>
            <a:endParaRPr lang="zh-CN" altLang="en-US" sz="2100" dirty="0">
              <a:solidFill>
                <a:srgbClr val="FF0000"/>
              </a:solidFill>
              <a:latin typeface="AMGDT" panose="02000400000000000000" charset="0"/>
              <a:ea typeface="微软雅黑" panose="020B0503020204020204" charset="-122"/>
              <a:sym typeface="+mn-ea"/>
            </a:endParaRPr>
          </a:p>
        </p:txBody>
      </p:sp>
      <p:pic>
        <p:nvPicPr>
          <p:cNvPr id="16" name="图片 15" descr="f77a4a03f6c796835bdda51396b58bad"/>
          <p:cNvPicPr>
            <a:picLocks noChangeAspect="1" noChangeArrowheads="1"/>
          </p:cNvPicPr>
          <p:nvPr/>
        </p:nvPicPr>
        <p:blipFill>
          <a:blip r:embed="rId2"/>
          <a:srcRect/>
          <a:stretch>
            <a:fillRect/>
          </a:stretch>
        </p:blipFill>
        <p:spPr bwMode="auto">
          <a:xfrm>
            <a:off x="6015991" y="2987832"/>
            <a:ext cx="650081"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684 0.07037 C -0.02534 0.07592 -0.03385 0.08171 -0.03975 0.08518 C -0.04566 0.08865 -0.04444 0.09051 -0.0526 0.0912 C -0.06076 0.09189 -0.08316 0.0824 -0.08837 0.09004 C -0.09357 0.09768 -0.09184 0.12083 -0.08385 0.13657 C -0.07604 0.15231 -0.04739 0.16041 -0.04166 0.18402 C -0.03593 0.20764 -0.04218 0.25555 -0.04896 0.27824 C -0.05573 0.30092 -0.07812 0.30092 -0.08212 0.31967 C -0.08611 0.33842 -0.0717 0.36389 -0.07291 0.39074 C -0.07413 0.41759 -0.08368 0.46527 -0.08941 0.48125 C -0.09514 0.49722 -0.10121 0.48796 -0.10764 0.48727 C -0.11441 0.48657 -0.12291 0.48217 -0.12968 0.47754 C -0.13646 0.47291 -0.14253 0.46852 -0.14809 0.45926 C -0.15382 0.45 -0.15989 0.43634 -0.16458 0.42129 C -0.16927 0.40625 -0.17066 0.38009 -0.17569 0.36875 C -0.18073 0.3574 -0.19062 0.3618 -0.19479 0.35393 C -0.19896 0.34606 -0.19913 0.34884 -0.20034 0.32106 C -0.20156 0.29328 -0.20069 0.21319 -0.20225 0.18773 C -0.20382 0.16227 -0.20295 0.17106 -0.20955 0.16805 C -0.21614 0.16504 -0.23524 0.17222 -0.24166 0.16921 C -0.24809 0.16643 -0.24566 0.16041 -0.24809 0.15 C -0.25052 0.13935 -0.2533 0.11805 -0.25642 0.10578 C -0.25955 0.09352 -0.26337 0.08727 -0.26736 0.07662 C -0.27135 0.06597 -0.27587 0.04398 -0.28021 0.04236 C -0.28455 0.04074 -0.28837 0.06342 -0.29305 0.06666 C -0.29774 0.0699 -0.3026 0.05717 -0.30868 0.0618 C -0.31475 0.06643 -0.32066 0.0824 -0.32968 0.0949 C -0.33871 0.1074 -0.35295 0.12453 -0.36284 0.13657 C -0.37274 0.14861 -0.38385 0.15532 -0.38941 0.16689 C -0.39496 0.1787 -0.39271 0.1956 -0.3967 0.20717 C -0.40069 0.21875 -0.40885 0.21921 -0.41319 0.23657 C -0.41753 0.25393 -0.42152 0.29861 -0.42326 0.31111 " pathEditMode="relative" rAng="0" ptsTypes="AAAAAAAAAAAAAAAAAAAAAAAAAAAAAAAA">
                                      <p:cBhvr>
                                        <p:cTn id="11" dur="2000" fill="hold"/>
                                        <p:tgtEl>
                                          <p:spTgt spid="16"/>
                                        </p:tgtEl>
                                        <p:attrNameLst>
                                          <p:attrName>ppt_x</p:attrName>
                                          <p:attrName>ppt_y</p:attrName>
                                        </p:attrNameLst>
                                      </p:cBhvr>
                                      <p:rCtr x="-20330" y="19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98844" y="182167"/>
            <a:ext cx="4535631" cy="6492875"/>
          </a:xfrm>
          <a:prstGeom prst="rect">
            <a:avLst/>
          </a:prstGeom>
        </p:spPr>
        <p:txBody>
          <a:bodyPr wrap="square">
            <a:spAutoFit/>
          </a:bodyPr>
          <a:lstStyle/>
          <a:p>
            <a:r>
              <a:rPr lang="zh-CN" altLang="en-US" sz="3200">
                <a:solidFill>
                  <a:srgbClr val="262626"/>
                </a:solidFill>
                <a:latin typeface="黑体" panose="02010609060101010101" charset="-122"/>
                <a:ea typeface="黑体" panose="02010609060101010101" charset="-122"/>
                <a:cs typeface="黑体" panose="02010609060101010101" charset="-122"/>
              </a:rPr>
              <a:t>据</a:t>
            </a:r>
            <a:r>
              <a:rPr lang="zh-CN" altLang="en-US" sz="3200" dirty="0">
                <a:solidFill>
                  <a:srgbClr val="262626"/>
                </a:solidFill>
                <a:latin typeface="黑体" panose="02010609060101010101" charset="-122"/>
                <a:ea typeface="黑体" panose="02010609060101010101" charset="-122"/>
                <a:cs typeface="黑体" panose="02010609060101010101" charset="-122"/>
              </a:rPr>
              <a:t>了解，从开行初期的</a:t>
            </a:r>
            <a:r>
              <a:rPr lang="zh-CN" altLang="en-US" sz="3200" dirty="0">
                <a:solidFill>
                  <a:srgbClr val="FF0000"/>
                </a:solidFill>
                <a:latin typeface="黑体" panose="02010609060101010101" charset="-122"/>
                <a:ea typeface="黑体" panose="02010609060101010101" charset="-122"/>
                <a:cs typeface="黑体" panose="02010609060101010101" charset="-122"/>
              </a:rPr>
              <a:t>手机、电脑等</a:t>
            </a:r>
            <a:r>
              <a:rPr lang="en-US" altLang="zh-CN" sz="3200" dirty="0">
                <a:solidFill>
                  <a:srgbClr val="FF0000"/>
                </a:solidFill>
                <a:latin typeface="黑体" panose="02010609060101010101" charset="-122"/>
                <a:ea typeface="黑体" panose="02010609060101010101" charset="-122"/>
                <a:cs typeface="黑体" panose="02010609060101010101" charset="-122"/>
              </a:rPr>
              <a:t>IT</a:t>
            </a:r>
            <a:r>
              <a:rPr lang="zh-CN" altLang="en-US" sz="3200" dirty="0">
                <a:solidFill>
                  <a:srgbClr val="FF0000"/>
                </a:solidFill>
                <a:latin typeface="黑体" panose="02010609060101010101" charset="-122"/>
                <a:ea typeface="黑体" panose="02010609060101010101" charset="-122"/>
                <a:cs typeface="黑体" panose="02010609060101010101" charset="-122"/>
              </a:rPr>
              <a:t>产品，到如今的服装鞋帽、汽车及配件、粮食、葡萄酒、咖啡豆、木材、家具、化工品、机械设备</a:t>
            </a:r>
            <a:r>
              <a:rPr lang="zh-CN" altLang="en-US" sz="3200" dirty="0">
                <a:solidFill>
                  <a:srgbClr val="262626"/>
                </a:solidFill>
                <a:latin typeface="黑体" panose="02010609060101010101" charset="-122"/>
                <a:ea typeface="黑体" panose="02010609060101010101" charset="-122"/>
                <a:cs typeface="黑体" panose="02010609060101010101" charset="-122"/>
              </a:rPr>
              <a:t>等，中欧班列的货物品类日益多元化。业内人士表示，义乌至西班牙马德里班列开行以来，马德里地区已逐步发展成为覆盖欧洲的日用小商品集散地。</a:t>
            </a:r>
            <a:endParaRPr lang="zh-CN" altLang="en-US" sz="3200" dirty="0">
              <a:latin typeface="黑体" panose="02010609060101010101" charset="-122"/>
              <a:ea typeface="黑体" panose="02010609060101010101" charset="-122"/>
              <a:cs typeface="黑体" panose="02010609060101010101"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519" y="857250"/>
            <a:ext cx="4357332" cy="238471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19" y="3241963"/>
            <a:ext cx="4357332" cy="2708219"/>
          </a:xfrm>
          <a:prstGeom prst="rect">
            <a:avLst/>
          </a:prstGeom>
        </p:spPr>
      </p:pic>
      <p:sp>
        <p:nvSpPr>
          <p:cNvPr id="2" name="矩形 1"/>
          <p:cNvSpPr/>
          <p:nvPr/>
        </p:nvSpPr>
        <p:spPr>
          <a:xfrm>
            <a:off x="353088" y="-66080"/>
            <a:ext cx="1569660" cy="923330"/>
          </a:xfrm>
          <a:prstGeom prst="rect">
            <a:avLst/>
          </a:prstGeom>
          <a:noFill/>
        </p:spPr>
        <p:txBody>
          <a:bodyPr wrap="none" lIns="91440" tIns="45720" rIns="91440" bIns="45720">
            <a:spAutoFit/>
          </a:bodyPr>
          <a:lstStyle/>
          <a:p>
            <a:pPr algn="ctr"/>
            <a:r>
              <a:rPr lang="zh-CN" altLang="en-US" sz="5400" b="0" cap="none" spc="0" smtClean="0">
                <a:ln w="0"/>
                <a:solidFill>
                  <a:schemeClr val="tx1"/>
                </a:solidFill>
                <a:effectLst>
                  <a:outerShdw blurRad="38100" dist="19050" dir="2700000" algn="tl" rotWithShape="0">
                    <a:schemeClr val="dk1">
                      <a:alpha val="40000"/>
                    </a:schemeClr>
                  </a:outerShdw>
                </a:effectLst>
              </a:rPr>
              <a:t>货物</a:t>
            </a:r>
            <a:endParaRPr lang="zh-CN" altLang="en-US" sz="5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27" name="Group 79"/>
          <p:cNvGraphicFramePr>
            <a:graphicFrameLocks noGrp="1"/>
          </p:cNvGraphicFramePr>
          <p:nvPr/>
        </p:nvGraphicFramePr>
        <p:xfrm>
          <a:off x="656454" y="3900442"/>
          <a:ext cx="7808428" cy="1935251"/>
        </p:xfrm>
        <a:graphic>
          <a:graphicData uri="http://schemas.openxmlformats.org/drawingml/2006/table">
            <a:tbl>
              <a:tblPr/>
              <a:tblGrid>
                <a:gridCol w="774675"/>
                <a:gridCol w="7033753"/>
              </a:tblGrid>
              <a:tr h="1935251">
                <a:tc>
                  <a:txBody>
                    <a:bodyPr/>
                    <a:lstStyle>
                      <a:lvl1pPr eaLnBrk="0" hangingPunct="0">
                        <a:spcBef>
                          <a:spcPct val="20000"/>
                        </a:spcBef>
                        <a:defRPr sz="2800">
                          <a:solidFill>
                            <a:schemeClr val="accent2"/>
                          </a:solidFill>
                          <a:latin typeface="Arial" panose="020B0604020202020204" pitchFamily="34" charset="0"/>
                        </a:defRPr>
                      </a:lvl1pPr>
                      <a:lvl2pPr marL="742950" indent="-285750" eaLnBrk="0" hangingPunct="0">
                        <a:spcBef>
                          <a:spcPct val="20000"/>
                        </a:spcBef>
                        <a:defRPr sz="2400">
                          <a:solidFill>
                            <a:schemeClr val="accent2"/>
                          </a:solidFill>
                          <a:latin typeface="Arial" panose="020B0604020202020204" pitchFamily="34" charset="0"/>
                        </a:defRPr>
                      </a:lvl2pPr>
                      <a:lvl3pPr marL="1143000" indent="-228600" eaLnBrk="0" hangingPunct="0">
                        <a:spcBef>
                          <a:spcPct val="20000"/>
                        </a:spcBef>
                        <a:defRPr sz="2000">
                          <a:solidFill>
                            <a:schemeClr val="accent2"/>
                          </a:solidFill>
                          <a:latin typeface="Arial" panose="020B0604020202020204" pitchFamily="34" charset="0"/>
                        </a:defRPr>
                      </a:lvl3pPr>
                      <a:lvl4pPr marL="1600200" indent="-228600" eaLnBrk="0" hangingPunct="0">
                        <a:spcBef>
                          <a:spcPct val="20000"/>
                        </a:spcBef>
                        <a:defRPr>
                          <a:solidFill>
                            <a:schemeClr val="accent2"/>
                          </a:solidFill>
                          <a:latin typeface="Arial" panose="020B0604020202020204" pitchFamily="34" charset="0"/>
                        </a:defRPr>
                      </a:lvl4pPr>
                      <a:lvl5pPr marL="2057400" indent="-228600" eaLnBrk="0" hangingPunct="0">
                        <a:spcBef>
                          <a:spcPct val="20000"/>
                        </a:spcBef>
                        <a:defRPr>
                          <a:solidFill>
                            <a:schemeClr val="accent2"/>
                          </a:solidFill>
                          <a:latin typeface="Arial" panose="020B0604020202020204" pitchFamily="34" charset="0"/>
                        </a:defRPr>
                      </a:lvl5pPr>
                      <a:lvl6pPr marL="2514600" indent="-228600" eaLnBrk="0" fontAlgn="base" hangingPunct="0">
                        <a:spcBef>
                          <a:spcPct val="20000"/>
                        </a:spcBef>
                        <a:spcAft>
                          <a:spcPct val="0"/>
                        </a:spcAft>
                        <a:defRPr>
                          <a:solidFill>
                            <a:schemeClr val="accent2"/>
                          </a:solidFill>
                          <a:latin typeface="Arial" panose="020B0604020202020204" pitchFamily="34" charset="0"/>
                        </a:defRPr>
                      </a:lvl6pPr>
                      <a:lvl7pPr marL="2971800" indent="-228600" eaLnBrk="0" fontAlgn="base" hangingPunct="0">
                        <a:spcBef>
                          <a:spcPct val="20000"/>
                        </a:spcBef>
                        <a:spcAft>
                          <a:spcPct val="0"/>
                        </a:spcAft>
                        <a:defRPr>
                          <a:solidFill>
                            <a:schemeClr val="accent2"/>
                          </a:solidFill>
                          <a:latin typeface="Arial" panose="020B0604020202020204" pitchFamily="34" charset="0"/>
                        </a:defRPr>
                      </a:lvl7pPr>
                      <a:lvl8pPr marL="3429000" indent="-228600" eaLnBrk="0" fontAlgn="base" hangingPunct="0">
                        <a:spcBef>
                          <a:spcPct val="20000"/>
                        </a:spcBef>
                        <a:spcAft>
                          <a:spcPct val="0"/>
                        </a:spcAft>
                        <a:defRPr>
                          <a:solidFill>
                            <a:schemeClr val="accent2"/>
                          </a:solidFill>
                          <a:latin typeface="Arial" panose="020B0604020202020204" pitchFamily="34" charset="0"/>
                        </a:defRPr>
                      </a:lvl8pPr>
                      <a:lvl9pPr marL="3886200" indent="-228600" eaLnBrk="0" fontAlgn="base" hangingPunct="0">
                        <a:spcBef>
                          <a:spcPct val="20000"/>
                        </a:spcBef>
                        <a:spcAft>
                          <a:spcPct val="0"/>
                        </a:spcAft>
                        <a:defRPr>
                          <a:solidFill>
                            <a:schemeClr val="accent2"/>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bg1"/>
                          </a:solidFill>
                          <a:effectLst/>
                          <a:latin typeface="Calibri" panose="020F0502020204030204" charset="0"/>
                          <a:ea typeface="宋体" panose="02010600030101010101" pitchFamily="2" charset="-122"/>
                        </a:rPr>
                        <a:t>西域传入中原</a:t>
                      </a:r>
                      <a:endParaRPr kumimoji="0" lang="zh-CN" altLang="en-US" sz="1800" b="1" i="0" u="none" strike="noStrike" cap="none" normalizeH="0" baseline="0" dirty="0">
                        <a:ln>
                          <a:noFill/>
                        </a:ln>
                        <a:solidFill>
                          <a:schemeClr val="bg1"/>
                        </a:solidFill>
                        <a:effectLst/>
                        <a:latin typeface="Calibri" panose="020F0502020204030204" charset="0"/>
                        <a:ea typeface="宋体" panose="02010600030101010101" pitchFamily="2" charset="-122"/>
                      </a:endParaRPr>
                    </a:p>
                  </a:txBody>
                  <a:tcPr marL="67628" marR="67628" marT="35243" marB="3524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lvl1pPr eaLnBrk="0" hangingPunct="0">
                        <a:spcBef>
                          <a:spcPct val="20000"/>
                        </a:spcBef>
                        <a:defRPr sz="2800">
                          <a:solidFill>
                            <a:schemeClr val="accent2"/>
                          </a:solidFill>
                          <a:latin typeface="Arial" panose="020B0604020202020204" pitchFamily="34" charset="0"/>
                        </a:defRPr>
                      </a:lvl1pPr>
                      <a:lvl2pPr marL="742950" indent="-285750" eaLnBrk="0" hangingPunct="0">
                        <a:spcBef>
                          <a:spcPct val="20000"/>
                        </a:spcBef>
                        <a:defRPr sz="2400">
                          <a:solidFill>
                            <a:schemeClr val="accent2"/>
                          </a:solidFill>
                          <a:latin typeface="Arial" panose="020B0604020202020204" pitchFamily="34" charset="0"/>
                        </a:defRPr>
                      </a:lvl2pPr>
                      <a:lvl3pPr marL="1143000" indent="-228600" eaLnBrk="0" hangingPunct="0">
                        <a:spcBef>
                          <a:spcPct val="20000"/>
                        </a:spcBef>
                        <a:defRPr sz="2000">
                          <a:solidFill>
                            <a:schemeClr val="accent2"/>
                          </a:solidFill>
                          <a:latin typeface="Arial" panose="020B0604020202020204" pitchFamily="34" charset="0"/>
                        </a:defRPr>
                      </a:lvl3pPr>
                      <a:lvl4pPr marL="1600200" indent="-228600" eaLnBrk="0" hangingPunct="0">
                        <a:spcBef>
                          <a:spcPct val="20000"/>
                        </a:spcBef>
                        <a:defRPr>
                          <a:solidFill>
                            <a:schemeClr val="accent2"/>
                          </a:solidFill>
                          <a:latin typeface="Arial" panose="020B0604020202020204" pitchFamily="34" charset="0"/>
                        </a:defRPr>
                      </a:lvl4pPr>
                      <a:lvl5pPr marL="2057400" indent="-228600" eaLnBrk="0" hangingPunct="0">
                        <a:spcBef>
                          <a:spcPct val="20000"/>
                        </a:spcBef>
                        <a:defRPr>
                          <a:solidFill>
                            <a:schemeClr val="accent2"/>
                          </a:solidFill>
                          <a:latin typeface="Arial" panose="020B0604020202020204" pitchFamily="34" charset="0"/>
                        </a:defRPr>
                      </a:lvl5pPr>
                      <a:lvl6pPr marL="2514600" indent="-228600" eaLnBrk="0" fontAlgn="base" hangingPunct="0">
                        <a:spcBef>
                          <a:spcPct val="20000"/>
                        </a:spcBef>
                        <a:spcAft>
                          <a:spcPct val="0"/>
                        </a:spcAft>
                        <a:defRPr>
                          <a:solidFill>
                            <a:schemeClr val="accent2"/>
                          </a:solidFill>
                          <a:latin typeface="Arial" panose="020B0604020202020204" pitchFamily="34" charset="0"/>
                        </a:defRPr>
                      </a:lvl6pPr>
                      <a:lvl7pPr marL="2971800" indent="-228600" eaLnBrk="0" fontAlgn="base" hangingPunct="0">
                        <a:spcBef>
                          <a:spcPct val="20000"/>
                        </a:spcBef>
                        <a:spcAft>
                          <a:spcPct val="0"/>
                        </a:spcAft>
                        <a:defRPr>
                          <a:solidFill>
                            <a:schemeClr val="accent2"/>
                          </a:solidFill>
                          <a:latin typeface="Arial" panose="020B0604020202020204" pitchFamily="34" charset="0"/>
                        </a:defRPr>
                      </a:lvl7pPr>
                      <a:lvl8pPr marL="3429000" indent="-228600" eaLnBrk="0" fontAlgn="base" hangingPunct="0">
                        <a:spcBef>
                          <a:spcPct val="20000"/>
                        </a:spcBef>
                        <a:spcAft>
                          <a:spcPct val="0"/>
                        </a:spcAft>
                        <a:defRPr>
                          <a:solidFill>
                            <a:schemeClr val="accent2"/>
                          </a:solidFill>
                          <a:latin typeface="Arial" panose="020B0604020202020204" pitchFamily="34" charset="0"/>
                        </a:defRPr>
                      </a:lvl8pPr>
                      <a:lvl9pPr marL="3886200" indent="-228600" eaLnBrk="0" fontAlgn="base" hangingPunct="0">
                        <a:spcBef>
                          <a:spcPct val="20000"/>
                        </a:spcBef>
                        <a:spcAft>
                          <a:spcPct val="0"/>
                        </a:spcAft>
                        <a:defRPr>
                          <a:solidFill>
                            <a:schemeClr val="accent2"/>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1400" b="1" i="0" u="none" strike="noStrike" cap="none" normalizeH="0" baseline="0" dirty="0">
                        <a:ln>
                          <a:noFill/>
                        </a:ln>
                        <a:solidFill>
                          <a:srgbClr val="FFFFFF"/>
                        </a:solidFill>
                        <a:effectLst/>
                        <a:latin typeface="Calibri" panose="020F0502020204030204" charset="0"/>
                        <a:ea typeface="宋体" panose="02010600030101010101" pitchFamily="2" charset="-122"/>
                      </a:endParaRPr>
                    </a:p>
                  </a:txBody>
                  <a:tcPr marL="67628" marR="67628" marT="35243" marB="3524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7" name="图片 86"/>
          <p:cNvPicPr>
            <a:picLocks noChangeAspect="1"/>
          </p:cNvPicPr>
          <p:nvPr/>
        </p:nvPicPr>
        <p:blipFill>
          <a:blip r:embed="rId1">
            <a:alphaModFix amt="55000"/>
            <a:extLst>
              <a:ext uri="{28A0092B-C50C-407E-A947-70E740481C1C}">
                <a14:useLocalDpi xmlns:a14="http://schemas.microsoft.com/office/drawing/2010/main" val="0"/>
              </a:ext>
            </a:extLst>
          </a:blip>
          <a:stretch>
            <a:fillRect/>
          </a:stretch>
        </p:blipFill>
        <p:spPr>
          <a:xfrm>
            <a:off x="380507" y="568258"/>
            <a:ext cx="8084375" cy="3158296"/>
          </a:xfrm>
          <a:prstGeom prst="rect">
            <a:avLst/>
          </a:prstGeom>
        </p:spPr>
      </p:pic>
      <p:grpSp>
        <p:nvGrpSpPr>
          <p:cNvPr id="2" name="Group 3"/>
          <p:cNvGrpSpPr/>
          <p:nvPr/>
        </p:nvGrpSpPr>
        <p:grpSpPr bwMode="auto">
          <a:xfrm>
            <a:off x="4380063" y="2774911"/>
            <a:ext cx="1977150" cy="909523"/>
            <a:chOff x="0" y="0"/>
            <a:chExt cx="2043" cy="1813"/>
          </a:xfrm>
        </p:grpSpPr>
        <p:pic>
          <p:nvPicPr>
            <p:cNvPr id="15459" name="Picture 4" descr="20058301152524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27" cy="18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907" y="0"/>
              <a:ext cx="1136" cy="807"/>
            </a:xfrm>
            <a:prstGeom prst="rect">
              <a:avLst/>
            </a:prstGeom>
            <a:noFill/>
            <a:ln>
              <a:noFill/>
            </a:ln>
            <a:effec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buClr>
                  <a:srgbClr val="996633"/>
                </a:buClr>
                <a:buSzPct val="70000"/>
                <a:defRPr/>
              </a:pPr>
              <a:r>
                <a:rPr lang="zh-CN" altLang="en-US" sz="1350">
                  <a:solidFill>
                    <a:schemeClr val="bg1"/>
                  </a:solidFill>
                  <a:effectLst>
                    <a:outerShdw blurRad="38100" dist="38100" dir="2700000" algn="tl">
                      <a:srgbClr val="C0C0C0"/>
                    </a:outerShdw>
                  </a:effectLst>
                  <a:latin typeface="Times New Roman" panose="02020603050405020304" pitchFamily="18" charset="0"/>
                </a:rPr>
                <a:t>陶器</a:t>
              </a:r>
              <a:endParaRPr lang="zh-CN" altLang="en-US" sz="1350">
                <a:solidFill>
                  <a:schemeClr val="bg1"/>
                </a:solidFill>
                <a:effectLst>
                  <a:outerShdw blurRad="38100" dist="38100" dir="2700000" algn="tl">
                    <a:srgbClr val="C0C0C0"/>
                  </a:outerShdw>
                </a:effectLst>
                <a:latin typeface="Times New Roman" panose="02020603050405020304" pitchFamily="18" charset="0"/>
              </a:endParaRPr>
            </a:p>
          </p:txBody>
        </p:sp>
      </p:grpSp>
      <p:grpSp>
        <p:nvGrpSpPr>
          <p:cNvPr id="3" name="Group 6"/>
          <p:cNvGrpSpPr/>
          <p:nvPr/>
        </p:nvGrpSpPr>
        <p:grpSpPr bwMode="auto">
          <a:xfrm>
            <a:off x="425534" y="1826986"/>
            <a:ext cx="2064621" cy="676574"/>
            <a:chOff x="-1984" y="-1259"/>
            <a:chExt cx="4801" cy="1818"/>
          </a:xfrm>
        </p:grpSpPr>
        <p:pic>
          <p:nvPicPr>
            <p:cNvPr id="154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 y="-1255"/>
              <a:ext cx="2137"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8"/>
            <p:cNvSpPr txBox="1">
              <a:spLocks noChangeArrowheads="1"/>
            </p:cNvSpPr>
            <p:nvPr/>
          </p:nvSpPr>
          <p:spPr bwMode="auto">
            <a:xfrm>
              <a:off x="-461" y="-1259"/>
              <a:ext cx="3278" cy="806"/>
            </a:xfrm>
            <a:prstGeom prst="rect">
              <a:avLst/>
            </a:prstGeom>
            <a:noFill/>
            <a:ln>
              <a:noFill/>
            </a:ln>
            <a:effectLst/>
          </p:spPr>
          <p:txBody>
            <a:bodyPr wrap="square">
              <a:spAutoFit/>
            </a:bodyPr>
            <a:lstStyle/>
            <a:p>
              <a:pPr>
                <a:defRPr/>
              </a:pPr>
              <a:r>
                <a:rPr lang="zh-CN" altLang="en-US" sz="1350" b="1">
                  <a:solidFill>
                    <a:srgbClr val="FFFF00"/>
                  </a:solidFill>
                  <a:effectLst>
                    <a:outerShdw blurRad="38100" dist="38100" dir="2700000" algn="tl">
                      <a:srgbClr val="C0C0C0"/>
                    </a:outerShdw>
                  </a:effectLst>
                  <a:latin typeface="Times New Roman" panose="02020603050405020304" pitchFamily="18" charset="0"/>
                  <a:ea typeface="宋体" panose="02010600030101010101" pitchFamily="2" charset="-122"/>
                </a:rPr>
                <a:t>苜蓿</a:t>
              </a:r>
              <a:r>
                <a:rPr lang="zh-CN" altLang="zh-CN" sz="1350" b="1">
                  <a:solidFill>
                    <a:srgbClr val="FFFF00"/>
                  </a:solidFill>
                  <a:effectLst>
                    <a:outerShdw blurRad="38100" dist="38100" dir="2700000" algn="tl">
                      <a:srgbClr val="C0C0C0"/>
                    </a:outerShdw>
                  </a:effectLst>
                  <a:latin typeface="Times New Roman" panose="02020603050405020304" pitchFamily="18" charset="0"/>
                  <a:ea typeface="宋体" panose="02010600030101010101" pitchFamily="2" charset="-122"/>
                </a:rPr>
                <a:t>m</a:t>
              </a:r>
              <a:r>
                <a:rPr lang="zh-CN" altLang="zh-CN" sz="1350" b="1">
                  <a:solidFill>
                    <a:srgbClr val="FFFF00"/>
                  </a:solidFill>
                  <a:effectLst>
                    <a:outerShdw blurRad="38100" dist="38100" dir="2700000" algn="tl">
                      <a:srgbClr val="C0C0C0"/>
                    </a:outerShdw>
                  </a:effectLst>
                  <a:latin typeface="微软雅黑" panose="020B0503020204020204" charset="-122"/>
                  <a:ea typeface="微软雅黑" panose="020B0503020204020204" charset="-122"/>
                </a:rPr>
                <a:t>ù</a:t>
              </a:r>
              <a:r>
                <a:rPr lang="zh-CN" altLang="zh-CN" sz="1350" b="1">
                  <a:solidFill>
                    <a:srgbClr val="FFFF00"/>
                  </a:solidFill>
                  <a:effectLst>
                    <a:outerShdw blurRad="38100" dist="38100" dir="2700000" algn="tl">
                      <a:srgbClr val="C0C0C0"/>
                    </a:outerShdw>
                  </a:effectLst>
                  <a:latin typeface="Times New Roman" panose="02020603050405020304" pitchFamily="18" charset="0"/>
                  <a:ea typeface="宋体" panose="02010600030101010101" pitchFamily="2" charset="-122"/>
                </a:rPr>
                <a:t>xu</a:t>
              </a:r>
              <a:endParaRPr lang="zh-CN" altLang="zh-CN" sz="1350" b="1">
                <a:solidFill>
                  <a:srgbClr val="FFFF00"/>
                </a:solidFill>
                <a:effectLst>
                  <a:outerShdw blurRad="38100" dist="38100" dir="2700000" algn="tl">
                    <a:srgbClr val="C0C0C0"/>
                  </a:outerShdw>
                </a:effectLst>
                <a:latin typeface="Times New Roman" panose="02020603050405020304" pitchFamily="18" charset="0"/>
                <a:ea typeface="宋体" panose="02010600030101010101" pitchFamily="2" charset="-122"/>
              </a:endParaRPr>
            </a:p>
          </p:txBody>
        </p:sp>
      </p:grpSp>
      <p:grpSp>
        <p:nvGrpSpPr>
          <p:cNvPr id="4" name="Group 9"/>
          <p:cNvGrpSpPr/>
          <p:nvPr/>
        </p:nvGrpSpPr>
        <p:grpSpPr bwMode="auto">
          <a:xfrm>
            <a:off x="4871925" y="4590002"/>
            <a:ext cx="1022743" cy="776365"/>
            <a:chOff x="0" y="0"/>
            <a:chExt cx="2137" cy="1814"/>
          </a:xfrm>
        </p:grpSpPr>
        <p:pic>
          <p:nvPicPr>
            <p:cNvPr id="1545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37"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 Box 11"/>
            <p:cNvSpPr txBox="1">
              <a:spLocks noChangeArrowheads="1"/>
            </p:cNvSpPr>
            <p:nvPr/>
          </p:nvSpPr>
          <p:spPr bwMode="auto">
            <a:xfrm>
              <a:off x="0" y="0"/>
              <a:ext cx="1879" cy="1356"/>
            </a:xfrm>
            <a:prstGeom prst="rect">
              <a:avLst/>
            </a:prstGeom>
            <a:noFill/>
            <a:ln>
              <a:noFill/>
            </a:ln>
            <a:effectLst/>
          </p:spPr>
          <p:txBody>
            <a:bodyPr wrap="none">
              <a:spAutoFit/>
            </a:bodyPr>
            <a:lstStyle/>
            <a:p>
              <a:pPr>
                <a:defRPr/>
              </a:pPr>
              <a:r>
                <a:rPr lang="zh-CN" altLang="en-US" sz="1500" b="1">
                  <a:solidFill>
                    <a:srgbClr val="FFFF00"/>
                  </a:solidFill>
                  <a:effectLst>
                    <a:outerShdw blurRad="38100" dist="38100" dir="2700000" algn="tl">
                      <a:srgbClr val="C0C0C0"/>
                    </a:outerShdw>
                  </a:effectLst>
                  <a:latin typeface="Times New Roman" panose="02020603050405020304" pitchFamily="18" charset="0"/>
                  <a:ea typeface="宋体" panose="02010600030101010101" pitchFamily="2" charset="-122"/>
                </a:rPr>
                <a:t>苜蓿</a:t>
              </a:r>
              <a:endParaRPr lang="zh-CN" altLang="en-US" sz="1500" b="1">
                <a:solidFill>
                  <a:srgbClr val="FFFF00"/>
                </a:solidFill>
                <a:effectLst>
                  <a:outerShdw blurRad="38100" dist="38100" dir="2700000" algn="tl">
                    <a:srgbClr val="C0C0C0"/>
                  </a:outerShdw>
                </a:effectLst>
                <a:latin typeface="Times New Roman" panose="02020603050405020304" pitchFamily="18" charset="0"/>
                <a:ea typeface="宋体" panose="02010600030101010101" pitchFamily="2" charset="-122"/>
              </a:endParaRPr>
            </a:p>
          </p:txBody>
        </p:sp>
      </p:grpSp>
      <p:grpSp>
        <p:nvGrpSpPr>
          <p:cNvPr id="5" name="Group 12"/>
          <p:cNvGrpSpPr/>
          <p:nvPr/>
        </p:nvGrpSpPr>
        <p:grpSpPr bwMode="auto">
          <a:xfrm>
            <a:off x="427153" y="641284"/>
            <a:ext cx="1949098" cy="1168222"/>
            <a:chOff x="0" y="0"/>
            <a:chExt cx="2586" cy="1814"/>
          </a:xfrm>
        </p:grpSpPr>
        <p:pic>
          <p:nvPicPr>
            <p:cNvPr id="1545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87"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54" name="Text Box 14"/>
            <p:cNvSpPr txBox="1">
              <a:spLocks noChangeArrowheads="1"/>
            </p:cNvSpPr>
            <p:nvPr/>
          </p:nvSpPr>
          <p:spPr bwMode="auto">
            <a:xfrm>
              <a:off x="20" y="99"/>
              <a:ext cx="716" cy="868"/>
            </a:xfrm>
            <a:prstGeom prst="rect">
              <a:avLst/>
            </a:prstGeom>
            <a:solidFill>
              <a:schemeClr val="bg1">
                <a:alpha val="8117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葡萄</a:t>
              </a:r>
              <a:endParaRPr lang="zh-CN" altLang="en-US" sz="1350" b="1">
                <a:latin typeface="Calibri" panose="020F0502020204030204" charset="0"/>
                <a:ea typeface="宋体" panose="02010600030101010101" pitchFamily="2" charset="-122"/>
              </a:endParaRPr>
            </a:p>
          </p:txBody>
        </p:sp>
      </p:grpSp>
      <p:grpSp>
        <p:nvGrpSpPr>
          <p:cNvPr id="6" name="Group 15"/>
          <p:cNvGrpSpPr/>
          <p:nvPr/>
        </p:nvGrpSpPr>
        <p:grpSpPr bwMode="auto">
          <a:xfrm>
            <a:off x="3611341" y="708664"/>
            <a:ext cx="1922132" cy="1023495"/>
            <a:chOff x="0" y="0"/>
            <a:chExt cx="2469" cy="1928"/>
          </a:xfrm>
        </p:grpSpPr>
        <p:pic>
          <p:nvPicPr>
            <p:cNvPr id="1545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 y="114"/>
              <a:ext cx="2466"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52" name="Text Box 17"/>
            <p:cNvSpPr txBox="1">
              <a:spLocks noChangeArrowheads="1"/>
            </p:cNvSpPr>
            <p:nvPr/>
          </p:nvSpPr>
          <p:spPr bwMode="auto">
            <a:xfrm>
              <a:off x="0" y="0"/>
              <a:ext cx="1364"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汗血马</a:t>
              </a:r>
              <a:endParaRPr lang="zh-CN" altLang="en-US" sz="1350" b="1">
                <a:latin typeface="Calibri" panose="020F0502020204030204" charset="0"/>
                <a:ea typeface="宋体" panose="02010600030101010101" pitchFamily="2" charset="-122"/>
              </a:endParaRPr>
            </a:p>
          </p:txBody>
        </p:sp>
      </p:grpSp>
      <p:grpSp>
        <p:nvGrpSpPr>
          <p:cNvPr id="7" name="Group 21"/>
          <p:cNvGrpSpPr/>
          <p:nvPr/>
        </p:nvGrpSpPr>
        <p:grpSpPr bwMode="auto">
          <a:xfrm>
            <a:off x="2220135" y="1664207"/>
            <a:ext cx="1387517" cy="940385"/>
            <a:chOff x="0" y="0"/>
            <a:chExt cx="2269" cy="1821"/>
          </a:xfrm>
        </p:grpSpPr>
        <p:pic>
          <p:nvPicPr>
            <p:cNvPr id="15449"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
              <a:ext cx="2269"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50" name="Text Box 23"/>
            <p:cNvSpPr txBox="1">
              <a:spLocks noChangeArrowheads="1"/>
            </p:cNvSpPr>
            <p:nvPr/>
          </p:nvSpPr>
          <p:spPr bwMode="auto">
            <a:xfrm>
              <a:off x="236" y="0"/>
              <a:ext cx="1013" cy="752"/>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丝绸</a:t>
              </a:r>
              <a:endParaRPr lang="zh-CN" altLang="en-US" sz="1350" b="1">
                <a:latin typeface="Calibri" panose="020F0502020204030204" charset="0"/>
                <a:ea typeface="宋体" panose="02010600030101010101" pitchFamily="2" charset="-122"/>
              </a:endParaRPr>
            </a:p>
          </p:txBody>
        </p:sp>
      </p:grpSp>
      <p:grpSp>
        <p:nvGrpSpPr>
          <p:cNvPr id="8" name="Group 24"/>
          <p:cNvGrpSpPr/>
          <p:nvPr/>
        </p:nvGrpSpPr>
        <p:grpSpPr bwMode="auto">
          <a:xfrm>
            <a:off x="5395811" y="1682022"/>
            <a:ext cx="1333090" cy="967989"/>
            <a:chOff x="0" y="0"/>
            <a:chExt cx="2159" cy="1814"/>
          </a:xfrm>
        </p:grpSpPr>
        <p:pic>
          <p:nvPicPr>
            <p:cNvPr id="15447"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59"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8" name="Text Box 26"/>
            <p:cNvSpPr txBox="1">
              <a:spLocks noChangeArrowheads="1"/>
            </p:cNvSpPr>
            <p:nvPr/>
          </p:nvSpPr>
          <p:spPr bwMode="auto">
            <a:xfrm>
              <a:off x="0" y="1"/>
              <a:ext cx="1013"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胡琴</a:t>
              </a:r>
              <a:endParaRPr lang="zh-CN" altLang="en-US" sz="1350">
                <a:latin typeface="Calibri" panose="020F0502020204030204" charset="0"/>
                <a:ea typeface="宋体" panose="02010600030101010101" pitchFamily="2" charset="-122"/>
              </a:endParaRPr>
            </a:p>
          </p:txBody>
        </p:sp>
      </p:grpSp>
      <p:grpSp>
        <p:nvGrpSpPr>
          <p:cNvPr id="9" name="Group 30"/>
          <p:cNvGrpSpPr/>
          <p:nvPr/>
        </p:nvGrpSpPr>
        <p:grpSpPr bwMode="auto">
          <a:xfrm>
            <a:off x="463758" y="2521885"/>
            <a:ext cx="1663887" cy="891947"/>
            <a:chOff x="0" y="0"/>
            <a:chExt cx="2382" cy="1814"/>
          </a:xfrm>
        </p:grpSpPr>
        <p:pic>
          <p:nvPicPr>
            <p:cNvPr id="15445"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382"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6" name="Text Box 32"/>
            <p:cNvSpPr txBox="1">
              <a:spLocks noChangeArrowheads="1"/>
            </p:cNvSpPr>
            <p:nvPr/>
          </p:nvSpPr>
          <p:spPr bwMode="auto">
            <a:xfrm>
              <a:off x="1362" y="0"/>
              <a:ext cx="1015"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核桃</a:t>
              </a:r>
              <a:endParaRPr lang="zh-CN" altLang="en-US" sz="1350">
                <a:latin typeface="Calibri" panose="020F0502020204030204" charset="0"/>
                <a:ea typeface="宋体" panose="02010600030101010101" pitchFamily="2" charset="-122"/>
              </a:endParaRPr>
            </a:p>
          </p:txBody>
        </p:sp>
      </p:grpSp>
      <p:grpSp>
        <p:nvGrpSpPr>
          <p:cNvPr id="10" name="Group 33"/>
          <p:cNvGrpSpPr/>
          <p:nvPr/>
        </p:nvGrpSpPr>
        <p:grpSpPr bwMode="auto">
          <a:xfrm>
            <a:off x="2147245" y="2663220"/>
            <a:ext cx="1622131" cy="1037274"/>
            <a:chOff x="0" y="0"/>
            <a:chExt cx="2455" cy="1829"/>
          </a:xfrm>
        </p:grpSpPr>
        <p:pic>
          <p:nvPicPr>
            <p:cNvPr id="15443"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 y="15"/>
              <a:ext cx="2352"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4" name="Text Box 35"/>
            <p:cNvSpPr txBox="1">
              <a:spLocks noChangeArrowheads="1"/>
            </p:cNvSpPr>
            <p:nvPr/>
          </p:nvSpPr>
          <p:spPr bwMode="auto">
            <a:xfrm>
              <a:off x="0" y="0"/>
              <a:ext cx="101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铁器</a:t>
              </a:r>
              <a:endParaRPr lang="zh-CN" altLang="en-US" sz="1350">
                <a:latin typeface="Calibri" panose="020F0502020204030204" charset="0"/>
                <a:ea typeface="宋体" panose="02010600030101010101" pitchFamily="2" charset="-122"/>
              </a:endParaRPr>
            </a:p>
          </p:txBody>
        </p:sp>
      </p:grpSp>
      <p:grpSp>
        <p:nvGrpSpPr>
          <p:cNvPr id="11" name="Group 36"/>
          <p:cNvGrpSpPr/>
          <p:nvPr/>
        </p:nvGrpSpPr>
        <p:grpSpPr bwMode="auto">
          <a:xfrm>
            <a:off x="5529454" y="784834"/>
            <a:ext cx="1587249" cy="922294"/>
            <a:chOff x="0" y="0"/>
            <a:chExt cx="2307" cy="1700"/>
          </a:xfrm>
        </p:grpSpPr>
        <p:pic>
          <p:nvPicPr>
            <p:cNvPr id="15441"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 y="0"/>
              <a:ext cx="2155"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2" name="Text Box 38"/>
            <p:cNvSpPr txBox="1">
              <a:spLocks noChangeArrowheads="1"/>
            </p:cNvSpPr>
            <p:nvPr/>
          </p:nvSpPr>
          <p:spPr bwMode="auto">
            <a:xfrm>
              <a:off x="0" y="0"/>
              <a:ext cx="1401"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solidFill>
                    <a:schemeClr val="bg1"/>
                  </a:solidFill>
                  <a:latin typeface="Calibri" panose="020F0502020204030204" charset="0"/>
                  <a:ea typeface="宋体" panose="02010600030101010101" pitchFamily="2" charset="-122"/>
                </a:rPr>
                <a:t>造纸术</a:t>
              </a:r>
              <a:endParaRPr lang="zh-CN" altLang="en-US" sz="1350" b="1">
                <a:solidFill>
                  <a:schemeClr val="bg1"/>
                </a:solidFill>
                <a:latin typeface="Calibri" panose="020F0502020204030204" charset="0"/>
                <a:ea typeface="宋体" panose="02010600030101010101" pitchFamily="2" charset="-122"/>
              </a:endParaRPr>
            </a:p>
          </p:txBody>
        </p:sp>
      </p:grpSp>
      <p:grpSp>
        <p:nvGrpSpPr>
          <p:cNvPr id="12" name="Group 39"/>
          <p:cNvGrpSpPr/>
          <p:nvPr/>
        </p:nvGrpSpPr>
        <p:grpSpPr bwMode="auto">
          <a:xfrm>
            <a:off x="6939095" y="864753"/>
            <a:ext cx="1559401" cy="904448"/>
            <a:chOff x="0" y="0"/>
            <a:chExt cx="2114" cy="1700"/>
          </a:xfrm>
        </p:grpSpPr>
        <p:pic>
          <p:nvPicPr>
            <p:cNvPr id="15439" name="Picture 40"/>
            <p:cNvPicPr>
              <a:picLocks noChangeAspect="1" noChangeArrowheads="1"/>
            </p:cNvPicPr>
            <p:nvPr/>
          </p:nvPicPr>
          <p:blipFill>
            <a:blip r:embed="rId12">
              <a:extLst>
                <a:ext uri="{28A0092B-C50C-407E-A947-70E740481C1C}">
                  <a14:useLocalDpi xmlns:a14="http://schemas.microsoft.com/office/drawing/2010/main" val="0"/>
                </a:ext>
              </a:extLst>
            </a:blip>
            <a:srcRect l="22678" t="28720" r="22678"/>
            <a:stretch>
              <a:fillRect/>
            </a:stretch>
          </p:blipFill>
          <p:spPr bwMode="auto">
            <a:xfrm>
              <a:off x="0" y="0"/>
              <a:ext cx="2114"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0" name="Text Box 41"/>
            <p:cNvSpPr txBox="1">
              <a:spLocks noChangeArrowheads="1"/>
            </p:cNvSpPr>
            <p:nvPr/>
          </p:nvSpPr>
          <p:spPr bwMode="auto">
            <a:xfrm>
              <a:off x="0" y="875"/>
              <a:ext cx="1320"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魔术</a:t>
              </a:r>
              <a:endParaRPr lang="zh-CN" altLang="en-US" sz="1350">
                <a:latin typeface="Calibri" panose="020F0502020204030204" charset="0"/>
                <a:ea typeface="宋体" panose="02010600030101010101" pitchFamily="2" charset="-122"/>
              </a:endParaRPr>
            </a:p>
          </p:txBody>
        </p:sp>
      </p:grpSp>
      <p:grpSp>
        <p:nvGrpSpPr>
          <p:cNvPr id="13" name="Group 42"/>
          <p:cNvGrpSpPr/>
          <p:nvPr/>
        </p:nvGrpSpPr>
        <p:grpSpPr bwMode="auto">
          <a:xfrm>
            <a:off x="6896763" y="1828296"/>
            <a:ext cx="1577260" cy="873723"/>
            <a:chOff x="0" y="0"/>
            <a:chExt cx="2732" cy="1857"/>
          </a:xfrm>
        </p:grpSpPr>
        <p:pic>
          <p:nvPicPr>
            <p:cNvPr id="15437" name="Picture 4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3"/>
              <a:ext cx="2732"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8" name="Text Box 44"/>
            <p:cNvSpPr txBox="1">
              <a:spLocks noChangeArrowheads="1"/>
            </p:cNvSpPr>
            <p:nvPr/>
          </p:nvSpPr>
          <p:spPr bwMode="auto">
            <a:xfrm>
              <a:off x="40" y="0"/>
              <a:ext cx="1004" cy="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solidFill>
                    <a:schemeClr val="bg1"/>
                  </a:solidFill>
                  <a:latin typeface="Calibri" panose="020F0502020204030204" charset="0"/>
                  <a:ea typeface="宋体" panose="02010600030101010101" pitchFamily="2" charset="-122"/>
                </a:rPr>
                <a:t>佛教</a:t>
              </a:r>
              <a:endParaRPr lang="zh-CN" altLang="en-US" sz="1350" b="1">
                <a:solidFill>
                  <a:schemeClr val="bg1"/>
                </a:solidFill>
                <a:latin typeface="Calibri" panose="020F0502020204030204" charset="0"/>
                <a:ea typeface="宋体" panose="02010600030101010101" pitchFamily="2" charset="-122"/>
              </a:endParaRPr>
            </a:p>
          </p:txBody>
        </p:sp>
      </p:grpSp>
      <p:grpSp>
        <p:nvGrpSpPr>
          <p:cNvPr id="14" name="Group 45"/>
          <p:cNvGrpSpPr/>
          <p:nvPr/>
        </p:nvGrpSpPr>
        <p:grpSpPr bwMode="auto">
          <a:xfrm>
            <a:off x="6990236" y="2664809"/>
            <a:ext cx="1390314" cy="976665"/>
            <a:chOff x="0" y="0"/>
            <a:chExt cx="2134" cy="1812"/>
          </a:xfrm>
        </p:grpSpPr>
        <p:pic>
          <p:nvPicPr>
            <p:cNvPr id="15435" name="Picture 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2"/>
              <a:ext cx="2040"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6" name="Text Box 47"/>
            <p:cNvSpPr txBox="1">
              <a:spLocks noChangeArrowheads="1"/>
            </p:cNvSpPr>
            <p:nvPr/>
          </p:nvSpPr>
          <p:spPr bwMode="auto">
            <a:xfrm>
              <a:off x="341" y="0"/>
              <a:ext cx="1793"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凿井技术</a:t>
              </a:r>
              <a:endParaRPr lang="zh-CN" altLang="en-US" sz="1350" b="1">
                <a:latin typeface="Calibri" panose="020F0502020204030204" charset="0"/>
                <a:ea typeface="宋体" panose="02010600030101010101" pitchFamily="2" charset="-122"/>
              </a:endParaRPr>
            </a:p>
          </p:txBody>
        </p:sp>
      </p:grpSp>
      <p:pic>
        <p:nvPicPr>
          <p:cNvPr id="27699" name="Picture 5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93273" y="3920308"/>
            <a:ext cx="1313656" cy="8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2"/>
          <p:cNvGrpSpPr/>
          <p:nvPr/>
        </p:nvGrpSpPr>
        <p:grpSpPr bwMode="auto">
          <a:xfrm>
            <a:off x="2449808" y="663381"/>
            <a:ext cx="1088730" cy="949319"/>
            <a:chOff x="0" y="0"/>
            <a:chExt cx="1924" cy="1849"/>
          </a:xfrm>
        </p:grpSpPr>
        <p:pic>
          <p:nvPicPr>
            <p:cNvPr id="15433" name="Picture 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6" y="149"/>
              <a:ext cx="1768"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4" name="Text Box 54"/>
            <p:cNvSpPr txBox="1">
              <a:spLocks noChangeArrowheads="1"/>
            </p:cNvSpPr>
            <p:nvPr/>
          </p:nvSpPr>
          <p:spPr bwMode="auto">
            <a:xfrm>
              <a:off x="0" y="0"/>
              <a:ext cx="1004" cy="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solidFill>
                    <a:schemeClr val="bg1"/>
                  </a:solidFill>
                  <a:latin typeface="Calibri" panose="020F0502020204030204" charset="0"/>
                  <a:ea typeface="宋体" panose="02010600030101010101" pitchFamily="2" charset="-122"/>
                </a:rPr>
                <a:t>瓷器</a:t>
              </a:r>
              <a:endParaRPr lang="zh-CN" altLang="en-US" sz="1350" b="1">
                <a:solidFill>
                  <a:schemeClr val="bg1"/>
                </a:solidFill>
                <a:latin typeface="Calibri" panose="020F0502020204030204" charset="0"/>
                <a:ea typeface="宋体" panose="02010600030101010101" pitchFamily="2" charset="-122"/>
              </a:endParaRPr>
            </a:p>
          </p:txBody>
        </p:sp>
      </p:grpSp>
      <p:pic>
        <p:nvPicPr>
          <p:cNvPr id="27703" name="Picture 5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828573" y="3937302"/>
            <a:ext cx="1052825" cy="62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56"/>
          <p:cNvGrpSpPr/>
          <p:nvPr/>
        </p:nvGrpSpPr>
        <p:grpSpPr bwMode="auto">
          <a:xfrm>
            <a:off x="2412990" y="4507391"/>
            <a:ext cx="1122533" cy="1087953"/>
            <a:chOff x="0" y="0"/>
            <a:chExt cx="1176" cy="1059"/>
          </a:xfrm>
        </p:grpSpPr>
        <p:pic>
          <p:nvPicPr>
            <p:cNvPr id="15431" name="Picture 57"/>
            <p:cNvPicPr>
              <a:picLocks noChangeAspect="1"/>
            </p:cNvPicPr>
            <p:nvPr/>
          </p:nvPicPr>
          <p:blipFill>
            <a:blip r:embed="rId18">
              <a:extLst>
                <a:ext uri="{28A0092B-C50C-407E-A947-70E740481C1C}">
                  <a14:useLocalDpi xmlns:a14="http://schemas.microsoft.com/office/drawing/2010/main" val="0"/>
                </a:ext>
              </a:extLst>
            </a:blip>
            <a:srcRect l="22678" t="28720" r="22678"/>
            <a:stretch>
              <a:fillRect/>
            </a:stretch>
          </p:blipFill>
          <p:spPr bwMode="auto">
            <a:xfrm>
              <a:off x="0" y="0"/>
              <a:ext cx="1128"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2" name="Text Box 58"/>
            <p:cNvSpPr txBox="1">
              <a:spLocks noChangeArrowheads="1"/>
            </p:cNvSpPr>
            <p:nvPr/>
          </p:nvSpPr>
          <p:spPr bwMode="auto">
            <a:xfrm>
              <a:off x="80" y="379"/>
              <a:ext cx="109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魔术</a:t>
              </a:r>
              <a:endParaRPr lang="zh-CN" altLang="en-US" sz="1350">
                <a:latin typeface="Calibri" panose="020F0502020204030204" charset="0"/>
                <a:ea typeface="宋体" panose="02010600030101010101" pitchFamily="2" charset="-122"/>
              </a:endParaRPr>
            </a:p>
          </p:txBody>
        </p:sp>
      </p:grpSp>
      <p:grpSp>
        <p:nvGrpSpPr>
          <p:cNvPr id="17" name="Group 59"/>
          <p:cNvGrpSpPr/>
          <p:nvPr/>
        </p:nvGrpSpPr>
        <p:grpSpPr bwMode="auto">
          <a:xfrm>
            <a:off x="6483340" y="4541569"/>
            <a:ext cx="1182635" cy="923926"/>
            <a:chOff x="876" y="-32"/>
            <a:chExt cx="2236" cy="1814"/>
          </a:xfrm>
        </p:grpSpPr>
        <p:pic>
          <p:nvPicPr>
            <p:cNvPr id="15429" name="Picture 6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8" y="-32"/>
              <a:ext cx="2159"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0" name="Text Box 61"/>
            <p:cNvSpPr txBox="1">
              <a:spLocks noChangeArrowheads="1"/>
            </p:cNvSpPr>
            <p:nvPr/>
          </p:nvSpPr>
          <p:spPr bwMode="auto">
            <a:xfrm>
              <a:off x="876" y="-32"/>
              <a:ext cx="2236" cy="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胡琴</a:t>
              </a:r>
              <a:endParaRPr lang="zh-CN" altLang="en-US" sz="1350">
                <a:latin typeface="Calibri" panose="020F0502020204030204" charset="0"/>
                <a:ea typeface="宋体" panose="02010600030101010101" pitchFamily="2" charset="-122"/>
              </a:endParaRPr>
            </a:p>
          </p:txBody>
        </p:sp>
      </p:grpSp>
      <p:grpSp>
        <p:nvGrpSpPr>
          <p:cNvPr id="18" name="Group 62"/>
          <p:cNvGrpSpPr/>
          <p:nvPr/>
        </p:nvGrpSpPr>
        <p:grpSpPr bwMode="auto">
          <a:xfrm>
            <a:off x="3522291" y="4598686"/>
            <a:ext cx="1355666" cy="767681"/>
            <a:chOff x="681" y="152"/>
            <a:chExt cx="2732" cy="1814"/>
          </a:xfrm>
        </p:grpSpPr>
        <p:pic>
          <p:nvPicPr>
            <p:cNvPr id="15427" name="Picture 6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1" y="152"/>
              <a:ext cx="2732"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12" name="Text Box 64"/>
            <p:cNvSpPr txBox="1">
              <a:spLocks noChangeArrowheads="1"/>
            </p:cNvSpPr>
            <p:nvPr/>
          </p:nvSpPr>
          <p:spPr bwMode="auto">
            <a:xfrm>
              <a:off x="1024" y="152"/>
              <a:ext cx="1662" cy="1204"/>
            </a:xfrm>
            <a:prstGeom prst="rect">
              <a:avLst/>
            </a:prstGeom>
            <a:noFill/>
            <a:ln>
              <a:noFill/>
            </a:ln>
            <a:effectLst/>
          </p:spPr>
          <p:txBody>
            <a:bodyPr lIns="67628" tIns="35243" rIns="67628" bIns="35243">
              <a:spAutoFit/>
            </a:bodyPr>
            <a:lstStyle/>
            <a:p>
              <a:pPr>
                <a:defRPr/>
              </a:pPr>
              <a:r>
                <a:rPr lang="zh-CN" altLang="en-US" sz="1350" b="1" dirty="0">
                  <a:solidFill>
                    <a:schemeClr val="bg1"/>
                  </a:solidFill>
                  <a:effectLst>
                    <a:outerShdw blurRad="38100" dist="38100" dir="2700000" algn="tl">
                      <a:srgbClr val="C0C0C0"/>
                    </a:outerShdw>
                  </a:effectLst>
                  <a:latin typeface="Arial" panose="020B0604020202020204" pitchFamily="34" charset="0"/>
                  <a:ea typeface="宋体" panose="02010600030101010101" pitchFamily="2" charset="-122"/>
                </a:rPr>
                <a:t>佛教</a:t>
              </a:r>
              <a:endParaRPr lang="zh-CN" altLang="en-US" sz="1350" b="1" dirty="0">
                <a:solidFill>
                  <a:schemeClr val="bg1"/>
                </a:solidFill>
                <a:effectLst>
                  <a:outerShdw blurRad="38100" dist="38100" dir="2700000" algn="tl">
                    <a:srgbClr val="C0C0C0"/>
                  </a:outerShdw>
                </a:effectLst>
                <a:latin typeface="Arial" panose="020B0604020202020204" pitchFamily="34" charset="0"/>
                <a:ea typeface="宋体" panose="02010600030101010101" pitchFamily="2" charset="-122"/>
              </a:endParaRPr>
            </a:p>
          </p:txBody>
        </p:sp>
      </p:grpSp>
      <p:grpSp>
        <p:nvGrpSpPr>
          <p:cNvPr id="19" name="Group 65"/>
          <p:cNvGrpSpPr/>
          <p:nvPr/>
        </p:nvGrpSpPr>
        <p:grpSpPr bwMode="auto">
          <a:xfrm>
            <a:off x="3978411" y="1856997"/>
            <a:ext cx="1350171" cy="912680"/>
            <a:chOff x="0" y="0"/>
            <a:chExt cx="2068" cy="1671"/>
          </a:xfrm>
        </p:grpSpPr>
        <p:pic>
          <p:nvPicPr>
            <p:cNvPr id="15425" name="Picture 6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25"/>
              <a:ext cx="2040" cy="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26" name="Text Box 67"/>
            <p:cNvSpPr txBox="1">
              <a:spLocks noChangeArrowheads="1"/>
            </p:cNvSpPr>
            <p:nvPr/>
          </p:nvSpPr>
          <p:spPr bwMode="auto">
            <a:xfrm>
              <a:off x="1064" y="0"/>
              <a:ext cx="1004" cy="692"/>
            </a:xfrm>
            <a:prstGeom prst="rect">
              <a:avLst/>
            </a:prstGeom>
            <a:solidFill>
              <a:schemeClr val="bg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玻璃</a:t>
              </a:r>
              <a:endParaRPr lang="zh-CN" altLang="en-US" sz="1350">
                <a:latin typeface="Calibri" panose="020F0502020204030204" charset="0"/>
                <a:ea typeface="宋体" panose="02010600030101010101" pitchFamily="2" charset="-122"/>
              </a:endParaRPr>
            </a:p>
          </p:txBody>
        </p:sp>
      </p:grpSp>
      <p:grpSp>
        <p:nvGrpSpPr>
          <p:cNvPr id="20" name="Group 68"/>
          <p:cNvGrpSpPr/>
          <p:nvPr/>
        </p:nvGrpSpPr>
        <p:grpSpPr bwMode="auto">
          <a:xfrm>
            <a:off x="5394090" y="3914523"/>
            <a:ext cx="1265913" cy="851072"/>
            <a:chOff x="0" y="0"/>
            <a:chExt cx="1133" cy="915"/>
          </a:xfrm>
        </p:grpSpPr>
        <p:pic>
          <p:nvPicPr>
            <p:cNvPr id="15423" name="Picture 69"/>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133"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24" name="Text Box 70"/>
            <p:cNvSpPr txBox="1">
              <a:spLocks noChangeArrowheads="1"/>
            </p:cNvSpPr>
            <p:nvPr/>
          </p:nvSpPr>
          <p:spPr bwMode="auto">
            <a:xfrm>
              <a:off x="1" y="0"/>
              <a:ext cx="1004" cy="586"/>
            </a:xfrm>
            <a:prstGeom prst="rect">
              <a:avLst/>
            </a:prstGeom>
            <a:solidFill>
              <a:schemeClr val="bg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玻璃</a:t>
              </a:r>
              <a:endParaRPr lang="zh-CN" altLang="en-US" sz="1350">
                <a:latin typeface="Calibri" panose="020F0502020204030204" charset="0"/>
                <a:ea typeface="宋体" panose="02010600030101010101" pitchFamily="2" charset="-122"/>
              </a:endParaRPr>
            </a:p>
          </p:txBody>
        </p:sp>
      </p:grpSp>
      <p:grpSp>
        <p:nvGrpSpPr>
          <p:cNvPr id="21" name="Group 71"/>
          <p:cNvGrpSpPr/>
          <p:nvPr/>
        </p:nvGrpSpPr>
        <p:grpSpPr bwMode="auto">
          <a:xfrm>
            <a:off x="7353172" y="3909672"/>
            <a:ext cx="1134665" cy="779685"/>
            <a:chOff x="0" y="0"/>
            <a:chExt cx="1388" cy="907"/>
          </a:xfrm>
        </p:grpSpPr>
        <p:pic>
          <p:nvPicPr>
            <p:cNvPr id="15421" name="Picture 72"/>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248"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22" name="Text Box 73"/>
            <p:cNvSpPr txBox="1">
              <a:spLocks noChangeArrowheads="1"/>
            </p:cNvSpPr>
            <p:nvPr/>
          </p:nvSpPr>
          <p:spPr bwMode="auto">
            <a:xfrm>
              <a:off x="374" y="0"/>
              <a:ext cx="1014"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核桃</a:t>
              </a:r>
              <a:endParaRPr lang="zh-CN" altLang="en-US" sz="1350">
                <a:latin typeface="Calibri" panose="020F0502020204030204" charset="0"/>
                <a:ea typeface="宋体" panose="02010600030101010101" pitchFamily="2" charset="-122"/>
              </a:endParaRPr>
            </a:p>
          </p:txBody>
        </p:sp>
      </p:grpSp>
      <p:pic>
        <p:nvPicPr>
          <p:cNvPr id="15385" name="Picture 77" descr="0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054559" y="60465"/>
            <a:ext cx="2919275" cy="64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6" name="WordArt 78"/>
          <p:cNvSpPr>
            <a:spLocks noChangeArrowheads="1" noChangeShapeType="1" noTextEdit="1"/>
          </p:cNvSpPr>
          <p:nvPr/>
        </p:nvSpPr>
        <p:spPr bwMode="auto">
          <a:xfrm>
            <a:off x="3828573" y="266575"/>
            <a:ext cx="1444706" cy="353502"/>
          </a:xfrm>
          <a:prstGeom prst="rect">
            <a:avLst/>
          </a:prstGeom>
        </p:spPr>
        <p:txBody>
          <a:bodyPr wrap="none" fromWordArt="1">
            <a:prstTxWarp prst="textPlain">
              <a:avLst>
                <a:gd name="adj" fmla="val 50000"/>
              </a:avLst>
            </a:prstTxWarp>
          </a:bodyPr>
          <a:lstStyle/>
          <a:p>
            <a:pPr algn="ctr"/>
            <a:r>
              <a:rPr lang="zh-CN" altLang="en-US" sz="2700" kern="10">
                <a:ln w="19050">
                  <a:solidFill>
                    <a:srgbClr val="FFFF00"/>
                  </a:solidFill>
                  <a:round/>
                </a:ln>
                <a:solidFill>
                  <a:srgbClr val="FF0000"/>
                </a:solidFill>
                <a:effectLst>
                  <a:outerShdw blurRad="63500" dist="38099" dir="2700000" algn="ctr" rotWithShape="0">
                    <a:srgbClr val="990000">
                      <a:alpha val="74998"/>
                    </a:srgbClr>
                  </a:outerShdw>
                </a:effectLst>
                <a:latin typeface="黑体" panose="02010609060101010101" charset="-122"/>
                <a:ea typeface="黑体" panose="02010609060101010101" charset="-122"/>
                <a:cs typeface="黑体" panose="02010609060101010101" charset="-122"/>
              </a:rPr>
              <a:t>对号入座</a:t>
            </a:r>
            <a:endParaRPr lang="zh-CN" altLang="en-US" sz="2700" kern="10">
              <a:ln w="19050">
                <a:solidFill>
                  <a:srgbClr val="FFFF00"/>
                </a:solidFill>
                <a:round/>
              </a:ln>
              <a:solidFill>
                <a:srgbClr val="FF0000"/>
              </a:solidFill>
              <a:effectLst>
                <a:outerShdw blurRad="63500" dist="38099" dir="2700000" algn="ctr" rotWithShape="0">
                  <a:srgbClr val="990000">
                    <a:alpha val="74998"/>
                  </a:srgbClr>
                </a:outerShdw>
              </a:effectLst>
              <a:latin typeface="黑体" panose="02010609060101010101" charset="-122"/>
              <a:ea typeface="黑体" panose="02010609060101010101" charset="-122"/>
              <a:cs typeface="黑体" panose="02010609060101010101" charset="-122"/>
            </a:endParaRPr>
          </a:p>
        </p:txBody>
      </p:sp>
      <p:graphicFrame>
        <p:nvGraphicFramePr>
          <p:cNvPr id="27735" name="Group 87"/>
          <p:cNvGraphicFramePr>
            <a:graphicFrameLocks noGrp="1"/>
          </p:cNvGraphicFramePr>
          <p:nvPr/>
        </p:nvGraphicFramePr>
        <p:xfrm>
          <a:off x="656453" y="5496788"/>
          <a:ext cx="7808429" cy="1361212"/>
        </p:xfrm>
        <a:graphic>
          <a:graphicData uri="http://schemas.openxmlformats.org/drawingml/2006/table">
            <a:tbl>
              <a:tblPr/>
              <a:tblGrid>
                <a:gridCol w="6939072"/>
                <a:gridCol w="869357"/>
              </a:tblGrid>
              <a:tr h="1361212">
                <a:tc>
                  <a:txBody>
                    <a:bodyPr/>
                    <a:lstStyle>
                      <a:lvl1pPr eaLnBrk="0" hangingPunct="0">
                        <a:spcBef>
                          <a:spcPct val="20000"/>
                        </a:spcBef>
                        <a:defRPr sz="2800">
                          <a:solidFill>
                            <a:schemeClr val="accent2"/>
                          </a:solidFill>
                          <a:latin typeface="Arial" panose="020B0604020202020204" pitchFamily="34" charset="0"/>
                        </a:defRPr>
                      </a:lvl1pPr>
                      <a:lvl2pPr marL="742950" indent="-285750" eaLnBrk="0" hangingPunct="0">
                        <a:spcBef>
                          <a:spcPct val="20000"/>
                        </a:spcBef>
                        <a:defRPr sz="2400">
                          <a:solidFill>
                            <a:schemeClr val="accent2"/>
                          </a:solidFill>
                          <a:latin typeface="Arial" panose="020B0604020202020204" pitchFamily="34" charset="0"/>
                        </a:defRPr>
                      </a:lvl2pPr>
                      <a:lvl3pPr marL="1143000" indent="-228600" eaLnBrk="0" hangingPunct="0">
                        <a:spcBef>
                          <a:spcPct val="20000"/>
                        </a:spcBef>
                        <a:defRPr sz="2000">
                          <a:solidFill>
                            <a:schemeClr val="accent2"/>
                          </a:solidFill>
                          <a:latin typeface="Arial" panose="020B0604020202020204" pitchFamily="34" charset="0"/>
                        </a:defRPr>
                      </a:lvl3pPr>
                      <a:lvl4pPr marL="1600200" indent="-228600" eaLnBrk="0" hangingPunct="0">
                        <a:spcBef>
                          <a:spcPct val="20000"/>
                        </a:spcBef>
                        <a:defRPr>
                          <a:solidFill>
                            <a:schemeClr val="accent2"/>
                          </a:solidFill>
                          <a:latin typeface="Arial" panose="020B0604020202020204" pitchFamily="34" charset="0"/>
                        </a:defRPr>
                      </a:lvl4pPr>
                      <a:lvl5pPr marL="2057400" indent="-228600" eaLnBrk="0" hangingPunct="0">
                        <a:spcBef>
                          <a:spcPct val="20000"/>
                        </a:spcBef>
                        <a:defRPr>
                          <a:solidFill>
                            <a:schemeClr val="accent2"/>
                          </a:solidFill>
                          <a:latin typeface="Arial" panose="020B0604020202020204" pitchFamily="34" charset="0"/>
                        </a:defRPr>
                      </a:lvl5pPr>
                      <a:lvl6pPr marL="2514600" indent="-228600" eaLnBrk="0" fontAlgn="base" hangingPunct="0">
                        <a:spcBef>
                          <a:spcPct val="20000"/>
                        </a:spcBef>
                        <a:spcAft>
                          <a:spcPct val="0"/>
                        </a:spcAft>
                        <a:defRPr>
                          <a:solidFill>
                            <a:schemeClr val="accent2"/>
                          </a:solidFill>
                          <a:latin typeface="Arial" panose="020B0604020202020204" pitchFamily="34" charset="0"/>
                        </a:defRPr>
                      </a:lvl6pPr>
                      <a:lvl7pPr marL="2971800" indent="-228600" eaLnBrk="0" fontAlgn="base" hangingPunct="0">
                        <a:spcBef>
                          <a:spcPct val="20000"/>
                        </a:spcBef>
                        <a:spcAft>
                          <a:spcPct val="0"/>
                        </a:spcAft>
                        <a:defRPr>
                          <a:solidFill>
                            <a:schemeClr val="accent2"/>
                          </a:solidFill>
                          <a:latin typeface="Arial" panose="020B0604020202020204" pitchFamily="34" charset="0"/>
                        </a:defRPr>
                      </a:lvl7pPr>
                      <a:lvl8pPr marL="3429000" indent="-228600" eaLnBrk="0" fontAlgn="base" hangingPunct="0">
                        <a:spcBef>
                          <a:spcPct val="20000"/>
                        </a:spcBef>
                        <a:spcAft>
                          <a:spcPct val="0"/>
                        </a:spcAft>
                        <a:defRPr>
                          <a:solidFill>
                            <a:schemeClr val="accent2"/>
                          </a:solidFill>
                          <a:latin typeface="Arial" panose="020B0604020202020204" pitchFamily="34" charset="0"/>
                        </a:defRPr>
                      </a:lvl8pPr>
                      <a:lvl9pPr marL="3886200" indent="-228600" eaLnBrk="0" fontAlgn="base" hangingPunct="0">
                        <a:spcBef>
                          <a:spcPct val="20000"/>
                        </a:spcBef>
                        <a:spcAft>
                          <a:spcPct val="0"/>
                        </a:spcAft>
                        <a:defRPr>
                          <a:solidFill>
                            <a:schemeClr val="accent2"/>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charset="0"/>
                        <a:ea typeface="宋体" panose="02010600030101010101" pitchFamily="2" charset="-122"/>
                      </a:endParaRPr>
                    </a:p>
                  </a:txBody>
                  <a:tcPr marL="67628" marR="67628" marT="35243" marB="3524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Arial" panose="020B0604020202020204" pitchFamily="34" charset="0"/>
                        </a:defRPr>
                      </a:lvl1pPr>
                      <a:lvl2pPr marL="742950" indent="-285750" eaLnBrk="0" hangingPunct="0">
                        <a:spcBef>
                          <a:spcPct val="20000"/>
                        </a:spcBef>
                        <a:defRPr sz="2400">
                          <a:solidFill>
                            <a:schemeClr val="accent2"/>
                          </a:solidFill>
                          <a:latin typeface="Arial" panose="020B0604020202020204" pitchFamily="34" charset="0"/>
                        </a:defRPr>
                      </a:lvl2pPr>
                      <a:lvl3pPr marL="1143000" indent="-228600" eaLnBrk="0" hangingPunct="0">
                        <a:spcBef>
                          <a:spcPct val="20000"/>
                        </a:spcBef>
                        <a:defRPr sz="2000">
                          <a:solidFill>
                            <a:schemeClr val="accent2"/>
                          </a:solidFill>
                          <a:latin typeface="Arial" panose="020B0604020202020204" pitchFamily="34" charset="0"/>
                        </a:defRPr>
                      </a:lvl3pPr>
                      <a:lvl4pPr marL="1600200" indent="-228600" eaLnBrk="0" hangingPunct="0">
                        <a:spcBef>
                          <a:spcPct val="20000"/>
                        </a:spcBef>
                        <a:defRPr>
                          <a:solidFill>
                            <a:schemeClr val="accent2"/>
                          </a:solidFill>
                          <a:latin typeface="Arial" panose="020B0604020202020204" pitchFamily="34" charset="0"/>
                        </a:defRPr>
                      </a:lvl4pPr>
                      <a:lvl5pPr marL="2057400" indent="-228600" eaLnBrk="0" hangingPunct="0">
                        <a:spcBef>
                          <a:spcPct val="20000"/>
                        </a:spcBef>
                        <a:defRPr>
                          <a:solidFill>
                            <a:schemeClr val="accent2"/>
                          </a:solidFill>
                          <a:latin typeface="Arial" panose="020B0604020202020204" pitchFamily="34" charset="0"/>
                        </a:defRPr>
                      </a:lvl5pPr>
                      <a:lvl6pPr marL="2514600" indent="-228600" eaLnBrk="0" fontAlgn="base" hangingPunct="0">
                        <a:spcBef>
                          <a:spcPct val="20000"/>
                        </a:spcBef>
                        <a:spcAft>
                          <a:spcPct val="0"/>
                        </a:spcAft>
                        <a:defRPr>
                          <a:solidFill>
                            <a:schemeClr val="accent2"/>
                          </a:solidFill>
                          <a:latin typeface="Arial" panose="020B0604020202020204" pitchFamily="34" charset="0"/>
                        </a:defRPr>
                      </a:lvl6pPr>
                      <a:lvl7pPr marL="2971800" indent="-228600" eaLnBrk="0" fontAlgn="base" hangingPunct="0">
                        <a:spcBef>
                          <a:spcPct val="20000"/>
                        </a:spcBef>
                        <a:spcAft>
                          <a:spcPct val="0"/>
                        </a:spcAft>
                        <a:defRPr>
                          <a:solidFill>
                            <a:schemeClr val="accent2"/>
                          </a:solidFill>
                          <a:latin typeface="Arial" panose="020B0604020202020204" pitchFamily="34" charset="0"/>
                        </a:defRPr>
                      </a:lvl7pPr>
                      <a:lvl8pPr marL="3429000" indent="-228600" eaLnBrk="0" fontAlgn="base" hangingPunct="0">
                        <a:spcBef>
                          <a:spcPct val="20000"/>
                        </a:spcBef>
                        <a:spcAft>
                          <a:spcPct val="0"/>
                        </a:spcAft>
                        <a:defRPr>
                          <a:solidFill>
                            <a:schemeClr val="accent2"/>
                          </a:solidFill>
                          <a:latin typeface="Arial" panose="020B0604020202020204" pitchFamily="34" charset="0"/>
                        </a:defRPr>
                      </a:lvl8pPr>
                      <a:lvl9pPr marL="3886200" indent="-228600" eaLnBrk="0" fontAlgn="base" hangingPunct="0">
                        <a:spcBef>
                          <a:spcPct val="20000"/>
                        </a:spcBef>
                        <a:spcAft>
                          <a:spcPct val="0"/>
                        </a:spcAft>
                        <a:defRPr>
                          <a:solidFill>
                            <a:schemeClr val="accent2"/>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dirty="0">
                          <a:ln>
                            <a:noFill/>
                          </a:ln>
                          <a:solidFill>
                            <a:schemeClr val="bg1"/>
                          </a:solidFill>
                          <a:effectLst/>
                          <a:latin typeface="Calibri" panose="020F0502020204030204" charset="0"/>
                          <a:ea typeface="宋体" panose="02010600030101010101" pitchFamily="2" charset="-122"/>
                        </a:rPr>
                        <a:t>中原传入西域</a:t>
                      </a:r>
                      <a:endParaRPr kumimoji="0" lang="zh-CN" altLang="en-US" sz="1800" b="1" i="0" u="none" strike="noStrike" cap="none" normalizeH="0" baseline="0" dirty="0">
                        <a:ln>
                          <a:noFill/>
                        </a:ln>
                        <a:solidFill>
                          <a:schemeClr val="bg1"/>
                        </a:solidFill>
                        <a:effectLst/>
                        <a:latin typeface="Calibri" panose="020F0502020204030204" charset="0"/>
                        <a:ea typeface="宋体" panose="02010600030101010101" pitchFamily="2" charset="-122"/>
                      </a:endParaRPr>
                    </a:p>
                  </a:txBody>
                  <a:tcPr marL="67628" marR="67628" marT="35243" marB="3524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r>
            </a:tbl>
          </a:graphicData>
        </a:graphic>
      </p:graphicFrame>
      <p:grpSp>
        <p:nvGrpSpPr>
          <p:cNvPr id="22" name="Group 95"/>
          <p:cNvGrpSpPr/>
          <p:nvPr/>
        </p:nvGrpSpPr>
        <p:grpSpPr bwMode="auto">
          <a:xfrm>
            <a:off x="3242048" y="5991609"/>
            <a:ext cx="2084810" cy="842923"/>
            <a:chOff x="0" y="0"/>
            <a:chExt cx="1924" cy="1849"/>
          </a:xfrm>
        </p:grpSpPr>
        <p:pic>
          <p:nvPicPr>
            <p:cNvPr id="15419" name="Picture 9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6" y="149"/>
              <a:ext cx="1768"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20" name="Text Box 97"/>
            <p:cNvSpPr txBox="1">
              <a:spLocks noChangeArrowheads="1"/>
            </p:cNvSpPr>
            <p:nvPr/>
          </p:nvSpPr>
          <p:spPr bwMode="auto">
            <a:xfrm>
              <a:off x="0" y="0"/>
              <a:ext cx="1004" cy="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solidFill>
                    <a:schemeClr val="bg1"/>
                  </a:solidFill>
                  <a:latin typeface="Calibri" panose="020F0502020204030204" charset="0"/>
                  <a:ea typeface="宋体" panose="02010600030101010101" pitchFamily="2" charset="-122"/>
                </a:rPr>
                <a:t>瓷器</a:t>
              </a:r>
              <a:endParaRPr lang="zh-CN" altLang="en-US" sz="1350" b="1">
                <a:solidFill>
                  <a:schemeClr val="bg1"/>
                </a:solidFill>
                <a:latin typeface="Calibri" panose="020F0502020204030204" charset="0"/>
                <a:ea typeface="宋体" panose="02010600030101010101" pitchFamily="2" charset="-122"/>
              </a:endParaRPr>
            </a:p>
          </p:txBody>
        </p:sp>
      </p:grpSp>
      <p:grpSp>
        <p:nvGrpSpPr>
          <p:cNvPr id="23" name="Group 101"/>
          <p:cNvGrpSpPr/>
          <p:nvPr/>
        </p:nvGrpSpPr>
        <p:grpSpPr bwMode="auto">
          <a:xfrm>
            <a:off x="527449" y="6096398"/>
            <a:ext cx="1882378" cy="816336"/>
            <a:chOff x="-197" y="0"/>
            <a:chExt cx="2267" cy="946"/>
          </a:xfrm>
        </p:grpSpPr>
        <p:pic>
          <p:nvPicPr>
            <p:cNvPr id="15417" name="Picture 102"/>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9" y="0"/>
              <a:ext cx="1405"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8" name="Text Box 103"/>
            <p:cNvSpPr txBox="1">
              <a:spLocks noChangeArrowheads="1"/>
            </p:cNvSpPr>
            <p:nvPr/>
          </p:nvSpPr>
          <p:spPr bwMode="auto">
            <a:xfrm>
              <a:off x="-197" y="39"/>
              <a:ext cx="2267"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solidFill>
                    <a:schemeClr val="bg1"/>
                  </a:solidFill>
                  <a:latin typeface="Calibri" panose="020F0502020204030204" charset="0"/>
                  <a:ea typeface="宋体" panose="02010600030101010101" pitchFamily="2" charset="-122"/>
                </a:rPr>
                <a:t>造纸术</a:t>
              </a:r>
              <a:endParaRPr lang="zh-CN" altLang="en-US" sz="1350">
                <a:latin typeface="Calibri" panose="020F0502020204030204" charset="0"/>
                <a:ea typeface="宋体" panose="02010600030101010101" pitchFamily="2" charset="-122"/>
              </a:endParaRPr>
            </a:p>
          </p:txBody>
        </p:sp>
      </p:grpSp>
      <p:grpSp>
        <p:nvGrpSpPr>
          <p:cNvPr id="24" name="Group 104"/>
          <p:cNvGrpSpPr/>
          <p:nvPr/>
        </p:nvGrpSpPr>
        <p:grpSpPr bwMode="auto">
          <a:xfrm>
            <a:off x="1861175" y="5490695"/>
            <a:ext cx="1477109" cy="728311"/>
            <a:chOff x="0" y="0"/>
            <a:chExt cx="2269" cy="2123"/>
          </a:xfrm>
        </p:grpSpPr>
        <p:pic>
          <p:nvPicPr>
            <p:cNvPr id="15415" name="Picture 10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309"/>
              <a:ext cx="2269"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6" name="Text Box 106"/>
            <p:cNvSpPr txBox="1">
              <a:spLocks noChangeArrowheads="1"/>
            </p:cNvSpPr>
            <p:nvPr/>
          </p:nvSpPr>
          <p:spPr bwMode="auto">
            <a:xfrm>
              <a:off x="236" y="0"/>
              <a:ext cx="1691" cy="1179"/>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丝绸</a:t>
              </a:r>
              <a:endParaRPr lang="zh-CN" altLang="en-US" sz="1350" b="1">
                <a:latin typeface="Calibri" panose="020F0502020204030204" charset="0"/>
                <a:ea typeface="宋体" panose="02010600030101010101" pitchFamily="2" charset="-122"/>
              </a:endParaRPr>
            </a:p>
          </p:txBody>
        </p:sp>
      </p:grpSp>
      <p:grpSp>
        <p:nvGrpSpPr>
          <p:cNvPr id="25" name="Group 110"/>
          <p:cNvGrpSpPr/>
          <p:nvPr/>
        </p:nvGrpSpPr>
        <p:grpSpPr bwMode="auto">
          <a:xfrm>
            <a:off x="4015227" y="5525944"/>
            <a:ext cx="1368203" cy="670264"/>
            <a:chOff x="0" y="0"/>
            <a:chExt cx="2455" cy="1829"/>
          </a:xfrm>
        </p:grpSpPr>
        <p:pic>
          <p:nvPicPr>
            <p:cNvPr id="15413" name="Picture 11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03" y="15"/>
              <a:ext cx="2352"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4" name="Text Box 112"/>
            <p:cNvSpPr txBox="1">
              <a:spLocks noChangeArrowheads="1"/>
            </p:cNvSpPr>
            <p:nvPr/>
          </p:nvSpPr>
          <p:spPr bwMode="auto">
            <a:xfrm>
              <a:off x="0" y="0"/>
              <a:ext cx="1570" cy="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a:latin typeface="Calibri" panose="020F0502020204030204" charset="0"/>
                  <a:ea typeface="宋体" panose="02010600030101010101" pitchFamily="2" charset="-122"/>
                </a:rPr>
                <a:t>铁器</a:t>
              </a:r>
              <a:endParaRPr lang="zh-CN" altLang="en-US" sz="1350">
                <a:latin typeface="Calibri" panose="020F0502020204030204" charset="0"/>
                <a:ea typeface="宋体" panose="02010600030101010101" pitchFamily="2" charset="-122"/>
              </a:endParaRPr>
            </a:p>
          </p:txBody>
        </p:sp>
      </p:grpSp>
      <p:grpSp>
        <p:nvGrpSpPr>
          <p:cNvPr id="26" name="Group 113"/>
          <p:cNvGrpSpPr/>
          <p:nvPr/>
        </p:nvGrpSpPr>
        <p:grpSpPr bwMode="auto">
          <a:xfrm>
            <a:off x="5399661" y="6002654"/>
            <a:ext cx="1416877" cy="963562"/>
            <a:chOff x="0" y="0"/>
            <a:chExt cx="2043" cy="2124"/>
          </a:xfrm>
        </p:grpSpPr>
        <p:pic>
          <p:nvPicPr>
            <p:cNvPr id="15411" name="Picture 114" descr="2005830115252428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27" cy="18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763" name="Text Box 115"/>
            <p:cNvSpPr txBox="1">
              <a:spLocks noChangeArrowheads="1"/>
            </p:cNvSpPr>
            <p:nvPr/>
          </p:nvSpPr>
          <p:spPr bwMode="auto">
            <a:xfrm>
              <a:off x="908" y="0"/>
              <a:ext cx="1135" cy="2124"/>
            </a:xfrm>
            <a:prstGeom prst="rect">
              <a:avLst/>
            </a:prstGeom>
            <a:noFill/>
            <a:ln>
              <a:noFill/>
            </a:ln>
            <a:effec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buClr>
                  <a:srgbClr val="996633"/>
                </a:buClr>
                <a:buSzPct val="70000"/>
                <a:defRPr/>
              </a:pPr>
              <a:r>
                <a:rPr lang="zh-CN" altLang="en-US" sz="1350" dirty="0">
                  <a:solidFill>
                    <a:schemeClr val="bg1"/>
                  </a:solidFill>
                  <a:effectLst>
                    <a:outerShdw blurRad="38100" dist="38100" dir="2700000" algn="tl">
                      <a:srgbClr val="C0C0C0"/>
                    </a:outerShdw>
                  </a:effectLst>
                  <a:latin typeface="Times New Roman" panose="02020603050405020304" pitchFamily="18" charset="0"/>
                </a:rPr>
                <a:t>陶器</a:t>
              </a:r>
              <a:endParaRPr lang="zh-CN" altLang="en-US" sz="1350" dirty="0">
                <a:solidFill>
                  <a:schemeClr val="bg1"/>
                </a:solidFill>
                <a:effectLst>
                  <a:outerShdw blurRad="38100" dist="38100" dir="2700000" algn="tl">
                    <a:srgbClr val="C0C0C0"/>
                  </a:outerShdw>
                </a:effectLst>
                <a:latin typeface="Times New Roman" panose="02020603050405020304" pitchFamily="18" charset="0"/>
              </a:endParaRPr>
            </a:p>
          </p:txBody>
        </p:sp>
      </p:grpSp>
      <p:grpSp>
        <p:nvGrpSpPr>
          <p:cNvPr id="27" name="Group 116"/>
          <p:cNvGrpSpPr/>
          <p:nvPr/>
        </p:nvGrpSpPr>
        <p:grpSpPr bwMode="auto">
          <a:xfrm>
            <a:off x="2098204" y="6127339"/>
            <a:ext cx="1186850" cy="771841"/>
            <a:chOff x="0" y="0"/>
            <a:chExt cx="1943" cy="980"/>
          </a:xfrm>
        </p:grpSpPr>
        <p:pic>
          <p:nvPicPr>
            <p:cNvPr id="15409" name="Picture 117"/>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0" y="13"/>
              <a:ext cx="1933"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0" name="Text Box 118"/>
            <p:cNvSpPr txBox="1">
              <a:spLocks noChangeArrowheads="1"/>
            </p:cNvSpPr>
            <p:nvPr/>
          </p:nvSpPr>
          <p:spPr bwMode="auto">
            <a:xfrm>
              <a:off x="15" y="0"/>
              <a:ext cx="1928" cy="586"/>
            </a:xfrm>
            <a:prstGeom prst="rect">
              <a:avLst/>
            </a:prstGeom>
            <a:solidFill>
              <a:schemeClr val="bg1">
                <a:alpha val="3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628" tIns="35243" rIns="67628" bIns="352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350" b="1" dirty="0">
                  <a:latin typeface="Calibri" panose="020F0502020204030204" charset="0"/>
                  <a:ea typeface="宋体" panose="02010600030101010101" pitchFamily="2" charset="-122"/>
                </a:rPr>
                <a:t>凿井技术</a:t>
              </a:r>
              <a:endParaRPr lang="zh-CN" altLang="en-US" sz="1350" b="1" dirty="0">
                <a:latin typeface="Calibri" panose="020F0502020204030204" charset="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7699"/>
                                        </p:tgtEl>
                                        <p:attrNameLst>
                                          <p:attrName>style.visibility</p:attrName>
                                        </p:attrNameLst>
                                      </p:cBhvr>
                                      <p:to>
                                        <p:strVal val="visible"/>
                                      </p:to>
                                    </p:set>
                                    <p:animEffect transition="in" filter="strips(downLeft)">
                                      <p:cBhvr>
                                        <p:cTn id="7" dur="500"/>
                                        <p:tgtEl>
                                          <p:spTgt spid="27699"/>
                                        </p:tgtEl>
                                      </p:cBhvr>
                                    </p:animEffect>
                                  </p:childTnLst>
                                </p:cTn>
                              </p:par>
                              <p:par>
                                <p:cTn id="8" presetID="3" presetClass="exit" presetSubtype="10" fill="hold"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trips(downLeft)">
                                      <p:cBhvr>
                                        <p:cTn id="16" dur="500"/>
                                        <p:tgtEl>
                                          <p:spTgt spid="22"/>
                                        </p:tgtEl>
                                      </p:cBhvr>
                                    </p:animEffect>
                                  </p:childTnLst>
                                </p:cTn>
                              </p:par>
                              <p:par>
                                <p:cTn id="17" presetID="3" presetClass="exit" presetSubtype="10" fill="hold" nodeType="withEffect">
                                  <p:stCondLst>
                                    <p:cond delay="0"/>
                                  </p:stCondLst>
                                  <p:childTnLst>
                                    <p:animEffect transition="out" filter="blinds(horizontal)">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27703"/>
                                        </p:tgtEl>
                                        <p:attrNameLst>
                                          <p:attrName>style.visibility</p:attrName>
                                        </p:attrNameLst>
                                      </p:cBhvr>
                                      <p:to>
                                        <p:strVal val="visible"/>
                                      </p:to>
                                    </p:set>
                                    <p:animEffect transition="in" filter="wedge">
                                      <p:cBhvr>
                                        <p:cTn id="25" dur="500"/>
                                        <p:tgtEl>
                                          <p:spTgt spid="27703"/>
                                        </p:tgtEl>
                                      </p:cBhvr>
                                    </p:animEffect>
                                  </p:childTnLst>
                                </p:cTn>
                              </p:par>
                              <p:par>
                                <p:cTn id="26" presetID="3" presetClass="exit" presetSubtype="10" fill="hold" nodeType="with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8" presetClass="exit" presetSubtype="16" fill="hold" nodeType="withEffect">
                                  <p:stCondLst>
                                    <p:cond delay="0"/>
                                  </p:stCondLst>
                                  <p:childTnLst>
                                    <p:animEffect transition="out" filter="diamond(in)">
                                      <p:cBhvr>
                                        <p:cTn id="36" dur="500"/>
                                        <p:tgtEl>
                                          <p:spTgt spid="11"/>
                                        </p:tgtEl>
                                      </p:cBhvr>
                                    </p:animEffect>
                                    <p:set>
                                      <p:cBhvr>
                                        <p:cTn id="37" dur="1" fill="hold">
                                          <p:stCondLst>
                                            <p:cond delay="50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4" presetClass="exit" presetSubtype="16" fill="hold" nodeType="withEffect">
                                  <p:stCondLst>
                                    <p:cond delay="0"/>
                                  </p:stCondLst>
                                  <p:childTnLst>
                                    <p:animEffect transition="out" filter="box(in)">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3" presetClass="entr" presetSubtype="16"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plus(in)">
                                      <p:cBhvr>
                                        <p:cTn id="52" dur="500"/>
                                        <p:tgtEl>
                                          <p:spTgt spid="4"/>
                                        </p:tgtEl>
                                      </p:cBhvr>
                                    </p:animEffect>
                                  </p:childTnLst>
                                </p:cTn>
                              </p:par>
                              <p:par>
                                <p:cTn id="53" presetID="5" presetClass="exit" presetSubtype="10" fill="hold" nodeType="withEffect">
                                  <p:stCondLst>
                                    <p:cond delay="0"/>
                                  </p:stCondLst>
                                  <p:childTnLst>
                                    <p:animEffect transition="out" filter="checkerboard(across)">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6" presetClass="exit" presetSubtype="16" fill="hold" nodeType="withEffect">
                                  <p:stCondLst>
                                    <p:cond delay="0"/>
                                  </p:stCondLst>
                                  <p:childTnLst>
                                    <p:animEffect transition="out" filter="circle(in)">
                                      <p:cBhvr>
                                        <p:cTn id="63" dur="500"/>
                                        <p:tgtEl>
                                          <p:spTgt spid="7"/>
                                        </p:tgtEl>
                                      </p:cBhvr>
                                    </p:animEffect>
                                    <p:set>
                                      <p:cBhvr>
                                        <p:cTn id="64" dur="1" fill="hold">
                                          <p:stCondLst>
                                            <p:cond delay="50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20"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edge">
                                      <p:cBhvr>
                                        <p:cTn id="70" dur="500"/>
                                        <p:tgtEl>
                                          <p:spTgt spid="17"/>
                                        </p:tgtEl>
                                      </p:cBhvr>
                                    </p:animEffect>
                                  </p:childTnLst>
                                </p:cTn>
                              </p:par>
                              <p:par>
                                <p:cTn id="71" presetID="14" presetClass="exit" presetSubtype="10" fill="hold" nodeType="withEffect">
                                  <p:stCondLst>
                                    <p:cond delay="0"/>
                                  </p:stCondLst>
                                  <p:childTnLst>
                                    <p:animEffect transition="out" filter="randombar(horizontal)">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4" presetClass="entr" presetSubtype="16"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ox(in)">
                                      <p:cBhvr>
                                        <p:cTn id="79" dur="500"/>
                                        <p:tgtEl>
                                          <p:spTgt spid="20"/>
                                        </p:tgtEl>
                                      </p:cBhvr>
                                    </p:animEffect>
                                  </p:childTnLst>
                                </p:cTn>
                              </p:par>
                              <p:par>
                                <p:cTn id="80" presetID="4" presetClass="exit" presetSubtype="16" fill="hold" nodeType="withEffect">
                                  <p:stCondLst>
                                    <p:cond delay="0"/>
                                  </p:stCondLst>
                                  <p:childTnLst>
                                    <p:animEffect transition="out" filter="box(in)">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blinds(horizontal)">
                                      <p:cBhvr>
                                        <p:cTn id="88" dur="500"/>
                                        <p:tgtEl>
                                          <p:spTgt spid="21"/>
                                        </p:tgtEl>
                                      </p:cBhvr>
                                    </p:animEffect>
                                  </p:childTnLst>
                                </p:cTn>
                              </p:par>
                              <p:par>
                                <p:cTn id="89" presetID="8" presetClass="exit" presetSubtype="16" fill="hold" nodeType="withEffect">
                                  <p:stCondLst>
                                    <p:cond delay="0"/>
                                  </p:stCondLst>
                                  <p:childTnLst>
                                    <p:animEffect transition="out" filter="diamond(in)">
                                      <p:cBhvr>
                                        <p:cTn id="90" dur="500"/>
                                        <p:tgtEl>
                                          <p:spTgt spid="9"/>
                                        </p:tgtEl>
                                      </p:cBhvr>
                                    </p:animEffect>
                                    <p:set>
                                      <p:cBhvr>
                                        <p:cTn id="91" dur="1" fill="hold">
                                          <p:stCondLst>
                                            <p:cond delay="50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21" presetClass="entr" presetSubtype="4" fill="hold" nodeType="click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heel(4)">
                                      <p:cBhvr>
                                        <p:cTn id="97" dur="500"/>
                                        <p:tgtEl>
                                          <p:spTgt spid="18"/>
                                        </p:tgtEl>
                                      </p:cBhvr>
                                    </p:animEffect>
                                  </p:childTnLst>
                                </p:cTn>
                              </p:par>
                              <p:par>
                                <p:cTn id="98" presetID="5" presetClass="exit" presetSubtype="10" fill="hold" nodeType="withEffect">
                                  <p:stCondLst>
                                    <p:cond delay="0"/>
                                  </p:stCondLst>
                                  <p:childTnLst>
                                    <p:animEffect transition="out" filter="checkerboard(across)">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0"/>
                    </p:tgtEl>
                  </p:cond>
                </p:stCondLst>
                <p:endSync evt="end" delay="0">
                  <p:rtn val="all"/>
                </p:endSync>
                <p:childTnLst>
                  <p:par>
                    <p:cTn id="102" fill="hold">
                      <p:stCondLst>
                        <p:cond delay="0"/>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blinds(horizontal)">
                                      <p:cBhvr>
                                        <p:cTn id="106" dur="500"/>
                                        <p:tgtEl>
                                          <p:spTgt spid="25"/>
                                        </p:tgtEl>
                                      </p:cBhvr>
                                    </p:animEffect>
                                  </p:childTnLst>
                                </p:cTn>
                              </p:par>
                              <p:par>
                                <p:cTn id="107" presetID="3" presetClass="exit" presetSubtype="10" fill="hold" nodeType="withEffect">
                                  <p:stCondLst>
                                    <p:cond delay="0"/>
                                  </p:stCondLst>
                                  <p:childTnLst>
                                    <p:animEffect transition="out" filter="blinds(horizontal)">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0" restart="whenNotActive" fill="hold" evtFilter="cancelBubble" nodeType="interactiveSeq">
                <p:stCondLst>
                  <p:cond evt="onClick" delay="0">
                    <p:tgtEl>
                      <p:spTgt spid="2"/>
                    </p:tgtEl>
                  </p:cond>
                </p:stCondLst>
                <p:endSync evt="end" delay="0">
                  <p:rtn val="all"/>
                </p:endSync>
                <p:childTnLst>
                  <p:par>
                    <p:cTn id="111" fill="hold">
                      <p:stCondLst>
                        <p:cond delay="0"/>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randombar(horizontal)">
                                      <p:cBhvr>
                                        <p:cTn id="115" dur="500"/>
                                        <p:tgtEl>
                                          <p:spTgt spid="26"/>
                                        </p:tgtEl>
                                      </p:cBhvr>
                                    </p:animEffect>
                                  </p:childTnLst>
                                </p:cTn>
                              </p:par>
                              <p:par>
                                <p:cTn id="116" presetID="4" presetClass="exit" presetSubtype="16" fill="hold" nodeType="withEffect">
                                  <p:stCondLst>
                                    <p:cond delay="0"/>
                                  </p:stCondLst>
                                  <p:childTnLst>
                                    <p:animEffect transition="out" filter="box(in)">
                                      <p:cBhvr>
                                        <p:cTn id="117" dur="500"/>
                                        <p:tgtEl>
                                          <p:spTgt spid="2"/>
                                        </p:tgtEl>
                                      </p:cBhvr>
                                    </p:animEffect>
                                    <p:set>
                                      <p:cBhvr>
                                        <p:cTn id="11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9" restart="whenNotActive" fill="hold" evtFilter="cancelBubble" nodeType="interactiveSeq">
                <p:stCondLst>
                  <p:cond evt="onClick" delay="0">
                    <p:tgtEl>
                      <p:spTgt spid="14"/>
                    </p:tgtEl>
                  </p:cond>
                </p:stCondLst>
                <p:endSync evt="end" delay="0">
                  <p:rtn val="all"/>
                </p:endSync>
                <p:childTnLst>
                  <p:par>
                    <p:cTn id="120" fill="hold">
                      <p:stCondLst>
                        <p:cond delay="0"/>
                      </p:stCondLst>
                      <p:childTnLst>
                        <p:par>
                          <p:cTn id="121" fill="hold">
                            <p:stCondLst>
                              <p:cond delay="0"/>
                            </p:stCondLst>
                            <p:childTnLst>
                              <p:par>
                                <p:cTn id="122" presetID="3" presetClass="entr" presetSubtype="10" fill="hold"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blinds(horizontal)">
                                      <p:cBhvr>
                                        <p:cTn id="124" dur="500"/>
                                        <p:tgtEl>
                                          <p:spTgt spid="27"/>
                                        </p:tgtEl>
                                      </p:cBhvr>
                                    </p:animEffect>
                                  </p:childTnLst>
                                </p:cTn>
                              </p:par>
                              <p:par>
                                <p:cTn id="125" presetID="4" presetClass="exit" presetSubtype="16" fill="hold" nodeType="withEffect">
                                  <p:stCondLst>
                                    <p:cond delay="0"/>
                                  </p:stCondLst>
                                  <p:childTnLst>
                                    <p:animEffect transition="out" filter="box(in)">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4"/>
          <p:cNvSpPr>
            <a:spLocks noGrp="1"/>
          </p:cNvSpPr>
          <p:nvPr>
            <p:ph idx="1"/>
          </p:nvPr>
        </p:nvSpPr>
        <p:spPr>
          <a:xfrm>
            <a:off x="110490" y="4852988"/>
            <a:ext cx="8943023" cy="431959"/>
          </a:xfrm>
          <a:solidFill>
            <a:schemeClr val="bg1"/>
          </a:solidFill>
        </p:spPr>
        <p:txBody>
          <a:bodyPr vert="horz" wrap="square" lIns="68580" tIns="34290" rIns="68580" bIns="34290" rtlCol="0" anchor="t">
            <a:normAutofit lnSpcReduction="10000"/>
          </a:bodyPr>
          <a:lstStyle/>
          <a:p>
            <a:pPr eaLnBrk="1" hangingPunct="1">
              <a:lnSpc>
                <a:spcPct val="115000"/>
              </a:lnSpc>
              <a:buNone/>
            </a:pPr>
            <a:r>
              <a:rPr lang="zh-CN" altLang="en-US" sz="2100" dirty="0">
                <a:solidFill>
                  <a:srgbClr val="0000FF"/>
                </a:solidFill>
                <a:ea typeface="黑体" panose="02010609060101010101" charset="-122"/>
              </a:rPr>
              <a:t>请根据材料，归纳丝绸之路的开通有什么重大作用？</a:t>
            </a:r>
            <a:endParaRPr lang="zh-CN" altLang="en-US" sz="2100" dirty="0">
              <a:solidFill>
                <a:srgbClr val="0000FF"/>
              </a:solidFill>
              <a:ea typeface="黑体" panose="02010609060101010101" charset="-122"/>
            </a:endParaRPr>
          </a:p>
        </p:txBody>
      </p:sp>
      <p:sp>
        <p:nvSpPr>
          <p:cNvPr id="182275" name="Text Box 7"/>
          <p:cNvSpPr txBox="1"/>
          <p:nvPr/>
        </p:nvSpPr>
        <p:spPr>
          <a:xfrm>
            <a:off x="301467" y="1596867"/>
            <a:ext cx="8752046" cy="3097771"/>
          </a:xfrm>
          <a:prstGeom prst="rect">
            <a:avLst/>
          </a:prstGeom>
          <a:noFill/>
          <a:ln w="28575" cap="flat" cmpd="sng">
            <a:noFill/>
            <a:prstDash val="solid"/>
            <a:round/>
            <a:headEnd type="none" w="med" len="med"/>
            <a:tailEnd type="none" w="med" len="med"/>
          </a:ln>
        </p:spPr>
        <p:txBody>
          <a:bodyPr wrap="square" anchor="t">
            <a:spAutoFit/>
          </a:bodyPr>
          <a:lstStyle/>
          <a:p>
            <a:pPr>
              <a:lnSpc>
                <a:spcPct val="150000"/>
              </a:lnSpc>
              <a:spcBef>
                <a:spcPct val="30000"/>
              </a:spcBef>
            </a:pPr>
            <a:r>
              <a:rPr lang="en-US" altLang="zh-CN" b="1">
                <a:solidFill>
                  <a:schemeClr val="tx1">
                    <a:lumMod val="50000"/>
                  </a:schemeClr>
                </a:solidFill>
                <a:latin typeface="宋体" panose="02010600030101010101" pitchFamily="2" charset="-122"/>
                <a:ea typeface="宋体" panose="02010600030101010101" pitchFamily="2" charset="-122"/>
              </a:rPr>
              <a:t>    </a:t>
            </a:r>
            <a:r>
              <a:rPr lang="zh-CN" altLang="en-US" sz="2100" b="1" dirty="0">
                <a:solidFill>
                  <a:schemeClr val="tx1">
                    <a:lumMod val="50000"/>
                  </a:schemeClr>
                </a:solidFill>
                <a:latin typeface="宋体" panose="02010600030101010101" pitchFamily="2" charset="-122"/>
                <a:ea typeface="宋体" panose="02010600030101010101" pitchFamily="2" charset="-122"/>
              </a:rPr>
              <a:t>材料一：据</a:t>
            </a:r>
            <a:r>
              <a:rPr lang="en-US" altLang="zh-CN" sz="2100" b="1">
                <a:solidFill>
                  <a:schemeClr val="tx1">
                    <a:lumMod val="50000"/>
                  </a:schemeClr>
                </a:solidFill>
                <a:latin typeface="宋体" panose="02010600030101010101" pitchFamily="2" charset="-122"/>
                <a:ea typeface="宋体" panose="02010600030101010101" pitchFamily="2" charset="-122"/>
              </a:rPr>
              <a:t>《</a:t>
            </a:r>
            <a:r>
              <a:rPr lang="zh-CN" altLang="en-US" sz="2100" b="1" dirty="0">
                <a:solidFill>
                  <a:schemeClr val="tx1">
                    <a:lumMod val="50000"/>
                  </a:schemeClr>
                </a:solidFill>
                <a:latin typeface="宋体" panose="02010600030101010101" pitchFamily="2" charset="-122"/>
                <a:ea typeface="宋体" panose="02010600030101010101" pitchFamily="2" charset="-122"/>
              </a:rPr>
              <a:t>汉书</a:t>
            </a:r>
            <a:r>
              <a:rPr lang="en-US" altLang="zh-CN" sz="2100" b="1">
                <a:solidFill>
                  <a:schemeClr val="tx1">
                    <a:lumMod val="50000"/>
                  </a:schemeClr>
                </a:solidFill>
                <a:latin typeface="宋体" panose="02010600030101010101" pitchFamily="2" charset="-122"/>
                <a:ea typeface="宋体" panose="02010600030101010101" pitchFamily="2" charset="-122"/>
              </a:rPr>
              <a:t>》</a:t>
            </a:r>
            <a:r>
              <a:rPr lang="zh-CN" altLang="en-US" sz="2100" b="1" dirty="0">
                <a:solidFill>
                  <a:schemeClr val="tx1">
                    <a:lumMod val="50000"/>
                  </a:schemeClr>
                </a:solidFill>
                <a:latin typeface="宋体" panose="02010600030101010101" pitchFamily="2" charset="-122"/>
                <a:ea typeface="宋体" panose="02010600030101010101" pitchFamily="2" charset="-122"/>
              </a:rPr>
              <a:t>记载，张骞通西域后，丝绸之路呈现繁荣状态。中国的丝绸、瓷器、茶叶、金器、漆器、银器源源不断传入西方，西方的香料、珠宝、皮货、药材也不断运到中国。</a:t>
            </a:r>
            <a:endParaRPr lang="zh-CN" altLang="en-US" sz="2100" b="1" dirty="0">
              <a:solidFill>
                <a:schemeClr val="tx1">
                  <a:lumMod val="50000"/>
                </a:schemeClr>
              </a:solidFill>
              <a:latin typeface="宋体" panose="02010600030101010101" pitchFamily="2" charset="-122"/>
              <a:ea typeface="宋体" panose="02010600030101010101" pitchFamily="2" charset="-122"/>
            </a:endParaRPr>
          </a:p>
          <a:p>
            <a:pPr>
              <a:lnSpc>
                <a:spcPct val="150000"/>
              </a:lnSpc>
              <a:spcBef>
                <a:spcPct val="30000"/>
              </a:spcBef>
            </a:pPr>
            <a:r>
              <a:rPr lang="zh-CN" altLang="en-US" sz="2100" b="1" dirty="0">
                <a:solidFill>
                  <a:schemeClr val="tx1">
                    <a:lumMod val="50000"/>
                  </a:schemeClr>
                </a:solidFill>
                <a:latin typeface="宋体" panose="02010600030101010101" pitchFamily="2" charset="-122"/>
                <a:ea typeface="宋体" panose="02010600030101010101" pitchFamily="2" charset="-122"/>
              </a:rPr>
              <a:t>    材料二：中国的四大发明经丝绸之路西传，为人类文明发展作出巨大贡献。 西方的各种宗教：佛教、基督教、伊斯兰教也沿着丝绸之路传入中国。    </a:t>
            </a:r>
            <a:endParaRPr lang="zh-CN" altLang="en-US" sz="2100" b="1" dirty="0">
              <a:solidFill>
                <a:schemeClr val="tx1">
                  <a:lumMod val="50000"/>
                </a:schemeClr>
              </a:solidFill>
              <a:latin typeface="宋体" panose="02010600030101010101" pitchFamily="2" charset="-122"/>
              <a:ea typeface="宋体" panose="02010600030101010101" pitchFamily="2" charset="-122"/>
            </a:endParaRPr>
          </a:p>
        </p:txBody>
      </p:sp>
      <p:cxnSp>
        <p:nvCxnSpPr>
          <p:cNvPr id="2" name="直接连接符 1"/>
          <p:cNvCxnSpPr/>
          <p:nvPr/>
        </p:nvCxnSpPr>
        <p:spPr>
          <a:xfrm>
            <a:off x="1120140" y="2560320"/>
            <a:ext cx="4572000" cy="22860"/>
          </a:xfrm>
          <a:prstGeom prst="line">
            <a:avLst/>
          </a:prstGeom>
          <a:ln w="47625" cap="flat" cmpd="sng">
            <a:solidFill>
              <a:srgbClr val="FF0000"/>
            </a:solidFill>
            <a:prstDash val="solid"/>
            <a:round/>
            <a:headEnd type="none" w="med" len="med"/>
            <a:tailEnd type="none" w="med" len="med"/>
          </a:ln>
        </p:spPr>
      </p:cxnSp>
      <p:cxnSp>
        <p:nvCxnSpPr>
          <p:cNvPr id="3" name="直接连接符 2"/>
          <p:cNvCxnSpPr/>
          <p:nvPr/>
        </p:nvCxnSpPr>
        <p:spPr>
          <a:xfrm>
            <a:off x="458391" y="3051573"/>
            <a:ext cx="2337435" cy="15716"/>
          </a:xfrm>
          <a:prstGeom prst="line">
            <a:avLst/>
          </a:prstGeom>
          <a:ln w="44450" cap="flat" cmpd="sng">
            <a:solidFill>
              <a:srgbClr val="FF0000"/>
            </a:solidFill>
            <a:prstDash val="solid"/>
            <a:round/>
            <a:headEnd type="none" w="med" len="med"/>
            <a:tailEnd type="none" w="med" len="med"/>
          </a:ln>
        </p:spPr>
      </p:cxnSp>
      <p:cxnSp>
        <p:nvCxnSpPr>
          <p:cNvPr id="5" name="直接连接符 4"/>
          <p:cNvCxnSpPr/>
          <p:nvPr/>
        </p:nvCxnSpPr>
        <p:spPr>
          <a:xfrm>
            <a:off x="1353979" y="4143851"/>
            <a:ext cx="1657826" cy="0"/>
          </a:xfrm>
          <a:prstGeom prst="line">
            <a:avLst/>
          </a:prstGeom>
          <a:ln w="47625" cap="flat" cmpd="sng">
            <a:solidFill>
              <a:srgbClr val="FF0000"/>
            </a:solidFill>
            <a:prstDash val="solid"/>
            <a:round/>
            <a:headEnd type="none" w="med" len="med"/>
            <a:tailEnd type="none" w="med" len="med"/>
          </a:ln>
        </p:spPr>
      </p:cxnSp>
      <p:cxnSp>
        <p:nvCxnSpPr>
          <p:cNvPr id="8" name="直接连接符 7"/>
          <p:cNvCxnSpPr/>
          <p:nvPr/>
        </p:nvCxnSpPr>
        <p:spPr>
          <a:xfrm flipV="1">
            <a:off x="2681764" y="3678555"/>
            <a:ext cx="1387316" cy="33814"/>
          </a:xfrm>
          <a:prstGeom prst="line">
            <a:avLst/>
          </a:prstGeom>
          <a:ln w="44450" cap="flat" cmpd="sng">
            <a:solidFill>
              <a:srgbClr val="FF0000"/>
            </a:solidFill>
            <a:prstDash val="solid"/>
            <a:round/>
            <a:headEnd type="none" w="med" len="med"/>
            <a:tailEnd type="none" w="med" len="med"/>
          </a:ln>
        </p:spPr>
      </p:cxnSp>
      <p:sp>
        <p:nvSpPr>
          <p:cNvPr id="20499" name="Text Box 20"/>
          <p:cNvSpPr txBox="1"/>
          <p:nvPr/>
        </p:nvSpPr>
        <p:spPr>
          <a:xfrm>
            <a:off x="64294" y="1666324"/>
            <a:ext cx="8943499" cy="2086725"/>
          </a:xfrm>
          <a:prstGeom prst="rect">
            <a:avLst/>
          </a:prstGeom>
          <a:solidFill>
            <a:schemeClr val="bg1"/>
          </a:solidFill>
          <a:ln w="9525">
            <a:noFill/>
          </a:ln>
        </p:spPr>
        <p:txBody>
          <a:bodyPr wrap="square" anchor="t">
            <a:spAutoFit/>
          </a:bodyPr>
          <a:lstStyle/>
          <a:p>
            <a:pPr>
              <a:lnSpc>
                <a:spcPct val="110000"/>
              </a:lnSpc>
              <a:spcBef>
                <a:spcPct val="50000"/>
              </a:spcBef>
            </a:pPr>
            <a:r>
              <a:rPr lang="zh-CN" altLang="en-US" sz="2400" b="1" dirty="0">
                <a:solidFill>
                  <a:srgbClr val="FF0000"/>
                </a:solidFill>
                <a:latin typeface="Times New Roman" panose="02020603050405020304" pitchFamily="18" charset="0"/>
                <a:ea typeface="宋体" panose="02010600030101010101" pitchFamily="2" charset="-122"/>
              </a:rPr>
              <a:t>丝绸之路作用：</a:t>
            </a:r>
            <a:endParaRPr lang="zh-CN" altLang="en-US" sz="2400" b="1" dirty="0">
              <a:solidFill>
                <a:srgbClr val="FF0000"/>
              </a:solidFill>
              <a:latin typeface="Times New Roman" panose="02020603050405020304" pitchFamily="18" charset="0"/>
              <a:ea typeface="宋体" panose="02010600030101010101" pitchFamily="2" charset="-122"/>
            </a:endParaRPr>
          </a:p>
          <a:p>
            <a:pPr>
              <a:lnSpc>
                <a:spcPct val="110000"/>
              </a:lnSpc>
              <a:spcBef>
                <a:spcPct val="50000"/>
              </a:spcBef>
            </a:pPr>
            <a:r>
              <a:rPr lang="zh-CN" altLang="en-US" sz="2400" b="1" dirty="0">
                <a:solidFill>
                  <a:srgbClr val="FF0000"/>
                </a:solidFill>
                <a:latin typeface="Times New Roman" panose="02020603050405020304" pitchFamily="18" charset="0"/>
                <a:ea typeface="宋体" panose="02010600030101010101" pitchFamily="2" charset="-122"/>
              </a:rPr>
              <a:t>丝绸之路是古代东西方往来的大动脉，对于中国同其他国家和地区的</a:t>
            </a:r>
            <a:r>
              <a:rPr lang="zh-CN" altLang="en-US" sz="2400" b="1" u="sng" dirty="0">
                <a:solidFill>
                  <a:srgbClr val="FF0000"/>
                </a:solidFill>
                <a:latin typeface="Times New Roman" panose="02020603050405020304" pitchFamily="18" charset="0"/>
                <a:ea typeface="宋体" panose="02010600030101010101" pitchFamily="2" charset="-122"/>
              </a:rPr>
              <a:t>经济与文化交流</a:t>
            </a:r>
            <a:r>
              <a:rPr lang="zh-CN" altLang="en-US" sz="2400" b="1" dirty="0">
                <a:solidFill>
                  <a:srgbClr val="FF0000"/>
                </a:solidFill>
                <a:latin typeface="Times New Roman" panose="02020603050405020304" pitchFamily="18" charset="0"/>
                <a:ea typeface="宋体" panose="02010600030101010101" pitchFamily="2" charset="-122"/>
              </a:rPr>
              <a:t>，起到了极大的促进作用。</a:t>
            </a:r>
            <a:endParaRPr lang="zh-CN" altLang="en-US" sz="2400" b="1" dirty="0">
              <a:solidFill>
                <a:srgbClr val="FF0000"/>
              </a:solidFill>
              <a:latin typeface="Times New Roman" panose="02020603050405020304" pitchFamily="18" charset="0"/>
              <a:ea typeface="宋体" panose="02010600030101010101" pitchFamily="2" charset="-122"/>
            </a:endParaRPr>
          </a:p>
          <a:p>
            <a:pPr>
              <a:lnSpc>
                <a:spcPct val="110000"/>
              </a:lnSpc>
              <a:spcBef>
                <a:spcPct val="50000"/>
              </a:spcBef>
            </a:pPr>
            <a:r>
              <a:rPr lang="zh-CN" altLang="en-US" sz="2400" b="1" dirty="0">
                <a:solidFill>
                  <a:srgbClr val="FF0000"/>
                </a:solidFill>
                <a:latin typeface="Times New Roman" panose="02020603050405020304" pitchFamily="18" charset="0"/>
                <a:ea typeface="宋体" panose="02010600030101010101" pitchFamily="2" charset="-122"/>
              </a:rPr>
              <a:t>是东西方经济文化交流的桥梁</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4" name="矩形 3"/>
          <p:cNvSpPr/>
          <p:nvPr/>
        </p:nvSpPr>
        <p:spPr>
          <a:xfrm>
            <a:off x="110490" y="426998"/>
            <a:ext cx="1569660" cy="923330"/>
          </a:xfrm>
          <a:prstGeom prst="rect">
            <a:avLst/>
          </a:prstGeom>
          <a:noFill/>
        </p:spPr>
        <p:txBody>
          <a:bodyPr wrap="none" lIns="91440" tIns="45720" rIns="91440" bIns="45720">
            <a:spAutoFit/>
          </a:bodyPr>
          <a:lstStyle/>
          <a:p>
            <a:pPr algn="ctr"/>
            <a:r>
              <a:rPr lang="zh-CN" altLang="en-US" sz="5400" b="1" cap="none" spc="0" smtClean="0">
                <a:ln w="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评价</a:t>
            </a:r>
            <a:endParaRPr lang="zh-CN" altLang="en-US" sz="5400" b="1" cap="none" spc="0" dirty="0">
              <a:ln w="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54" presetClass="entr" presetSubtype="0" accel="10000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ppt_w*0.05"/>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anim calcmode="lin" valueType="num">
                                      <p:cBhvr>
                                        <p:cTn id="26" dur="500" fill="hold"/>
                                        <p:tgtEl>
                                          <p:spTgt spid="3"/>
                                        </p:tgtEl>
                                        <p:attrNameLst>
                                          <p:attrName>ppt_x</p:attrName>
                                        </p:attrNameLst>
                                      </p:cBhvr>
                                      <p:tavLst>
                                        <p:tav tm="0">
                                          <p:val>
                                            <p:strVal val="#ppt_x-.2"/>
                                          </p:val>
                                        </p:tav>
                                        <p:tav tm="100000">
                                          <p:val>
                                            <p:strVal val="#ppt_x"/>
                                          </p:val>
                                        </p:tav>
                                      </p:tavLst>
                                    </p:anim>
                                    <p:anim calcmode="lin" valueType="num">
                                      <p:cBhvr>
                                        <p:cTn id="27" dur="500" fill="hold"/>
                                        <p:tgtEl>
                                          <p:spTgt spid="3"/>
                                        </p:tgtEl>
                                        <p:attrNameLst>
                                          <p:attrName>ppt_y</p:attrName>
                                        </p:attrNameLst>
                                      </p:cBhvr>
                                      <p:tavLst>
                                        <p:tav tm="0">
                                          <p:val>
                                            <p:strVal val="#ppt_y"/>
                                          </p:val>
                                        </p:tav>
                                        <p:tav tm="100000">
                                          <p:val>
                                            <p:strVal val="#ppt_y"/>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4" presetClass="entr" presetSubtype="0" ac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0.05"/>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 calcmode="lin" valueType="num">
                                      <p:cBhvr>
                                        <p:cTn id="35" dur="500" fill="hold"/>
                                        <p:tgtEl>
                                          <p:spTgt spid="8"/>
                                        </p:tgtEl>
                                        <p:attrNameLst>
                                          <p:attrName>ppt_x</p:attrName>
                                        </p:attrNameLst>
                                      </p:cBhvr>
                                      <p:tavLst>
                                        <p:tav tm="0">
                                          <p:val>
                                            <p:strVal val="#ppt_x-.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Effect transition="in" filter="fade">
                                      <p:cBhvr>
                                        <p:cTn id="37" dur="500"/>
                                        <p:tgtEl>
                                          <p:spTgt spid="8"/>
                                        </p:tgtEl>
                                      </p:cBhvr>
                                    </p:animEffect>
                                  </p:childTnLst>
                                </p:cTn>
                              </p:par>
                            </p:childTnLst>
                          </p:cTn>
                        </p:par>
                        <p:par>
                          <p:cTn id="38" fill="hold">
                            <p:stCondLst>
                              <p:cond delay="500"/>
                            </p:stCondLst>
                            <p:childTnLst>
                              <p:par>
                                <p:cTn id="39" presetID="54" presetClass="entr" presetSubtype="0" accel="10000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strVal val="#ppt_w*0.05"/>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anim calcmode="lin" valueType="num">
                                      <p:cBhvr>
                                        <p:cTn id="43" dur="500" fill="hold"/>
                                        <p:tgtEl>
                                          <p:spTgt spid="5"/>
                                        </p:tgtEl>
                                        <p:attrNameLst>
                                          <p:attrName>ppt_x</p:attrName>
                                        </p:attrNameLst>
                                      </p:cBhvr>
                                      <p:tavLst>
                                        <p:tav tm="0">
                                          <p:val>
                                            <p:strVal val="#ppt_x-.2"/>
                                          </p:val>
                                        </p:tav>
                                        <p:tav tm="100000">
                                          <p:val>
                                            <p:strVal val="#ppt_x"/>
                                          </p:val>
                                        </p:tav>
                                      </p:tavLst>
                                    </p:anim>
                                    <p:anim calcmode="lin" valueType="num">
                                      <p:cBhvr>
                                        <p:cTn id="44" dur="500" fill="hold"/>
                                        <p:tgtEl>
                                          <p:spTgt spid="5"/>
                                        </p:tgtEl>
                                        <p:attrNameLst>
                                          <p:attrName>ppt_y</p:attrName>
                                        </p:attrNameLst>
                                      </p:cBhvr>
                                      <p:tavLst>
                                        <p:tav tm="0">
                                          <p:val>
                                            <p:strVal val="#ppt_y"/>
                                          </p:val>
                                        </p:tav>
                                        <p:tav tm="100000">
                                          <p:val>
                                            <p:strVal val="#ppt_y"/>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20499"/>
                                        </p:tgtEl>
                                        <p:attrNameLst>
                                          <p:attrName>style.visibility</p:attrName>
                                        </p:attrNameLst>
                                      </p:cBhvr>
                                      <p:to>
                                        <p:strVal val="visible"/>
                                      </p:to>
                                    </p:set>
                                    <p:anim calcmode="lin" valueType="num">
                                      <p:cBhvr>
                                        <p:cTn id="50" dur="1000" fill="hold"/>
                                        <p:tgtEl>
                                          <p:spTgt spid="20499"/>
                                        </p:tgtEl>
                                        <p:attrNameLst>
                                          <p:attrName>ppt_x</p:attrName>
                                        </p:attrNameLst>
                                      </p:cBhvr>
                                      <p:tavLst>
                                        <p:tav tm="0">
                                          <p:val>
                                            <p:strVal val="#ppt_x-.2"/>
                                          </p:val>
                                        </p:tav>
                                        <p:tav tm="100000">
                                          <p:val>
                                            <p:strVal val="#ppt_x"/>
                                          </p:val>
                                        </p:tav>
                                      </p:tavLst>
                                    </p:anim>
                                    <p:anim calcmode="lin" valueType="num">
                                      <p:cBhvr>
                                        <p:cTn id="51" dur="1000" fill="hold"/>
                                        <p:tgtEl>
                                          <p:spTgt spid="20499"/>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0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print">
            <a:extLst>
              <a:ext uri="{28A0092B-C50C-407E-A947-70E740481C1C}">
                <a14:useLocalDpi xmlns:a14="http://schemas.microsoft.com/office/drawing/2010/main" val="0"/>
              </a:ext>
            </a:extLst>
          </a:blip>
          <a:stretch>
            <a:fillRect/>
          </a:stretch>
        </p:blipFill>
        <p:spPr>
          <a:xfrm rot="16200000" flipV="1">
            <a:off x="2741771" y="-952023"/>
            <a:ext cx="3659505" cy="9104471"/>
          </a:xfrm>
          <a:prstGeom prst="rect">
            <a:avLst/>
          </a:prstGeom>
        </p:spPr>
      </p:pic>
      <p:sp>
        <p:nvSpPr>
          <p:cNvPr id="100" name="文本框 99"/>
          <p:cNvSpPr txBox="1"/>
          <p:nvPr/>
        </p:nvSpPr>
        <p:spPr>
          <a:xfrm>
            <a:off x="1227772" y="2459788"/>
            <a:ext cx="8155219" cy="1337945"/>
          </a:xfrm>
          <a:prstGeom prst="rect">
            <a:avLst/>
          </a:prstGeom>
          <a:noFill/>
          <a:ln w="9525">
            <a:noFill/>
          </a:ln>
        </p:spPr>
        <p:txBody>
          <a:bodyPr wrap="square">
            <a:spAutoFit/>
          </a:bodyPr>
          <a:lstStyle/>
          <a:p>
            <a:pPr lvl="0" algn="l"/>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丝绸之路——管理篇</a:t>
            </a:r>
            <a:endPar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lvl="0" algn="l"/>
            <a:r>
              <a:rPr lang="en-US" altLang="zh-CN"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b="1" dirty="0" smtClean="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中</a:t>
            </a:r>
            <a:r>
              <a:rPr lang="zh-CN" altLang="en-US" sz="320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欧班列的发展</a:t>
            </a:r>
            <a:endParaRPr lang="zh-CN" altLang="en-US" sz="320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77155" name="Picture 4" descr="F0FA4FC810F210F9943B0535799B84FF"/>
          <p:cNvPicPr>
            <a:picLocks noChangeAspect="1"/>
          </p:cNvPicPr>
          <p:nvPr/>
        </p:nvPicPr>
        <p:blipFill>
          <a:blip r:embed="rId2"/>
          <a:stretch>
            <a:fillRect/>
          </a:stretch>
        </p:blipFill>
        <p:spPr>
          <a:xfrm>
            <a:off x="6306502" y="4983480"/>
            <a:ext cx="2928938" cy="1143000"/>
          </a:xfrm>
          <a:prstGeom prst="rect">
            <a:avLst/>
          </a:prstGeom>
          <a:noFill/>
          <a:ln w="9525">
            <a:noFill/>
          </a:ln>
        </p:spPr>
      </p:pic>
    </p:spTree>
    <p:custDataLst>
      <p:tags r:id="rId3"/>
    </p:custData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87960"/>
            <a:ext cx="9143999" cy="7233920"/>
          </a:xfrm>
          <a:prstGeom prst="rect">
            <a:avLst/>
          </a:prstGeom>
        </p:spPr>
      </p:pic>
      <p:pic>
        <p:nvPicPr>
          <p:cNvPr id="2" name="图片 1"/>
          <p:cNvPicPr>
            <a:picLocks noChangeAspect="1"/>
          </p:cNvPicPr>
          <p:nvPr/>
        </p:nvPicPr>
        <p:blipFill>
          <a:blip r:embed="rId2"/>
          <a:stretch>
            <a:fillRect/>
          </a:stretch>
        </p:blipFill>
        <p:spPr>
          <a:xfrm>
            <a:off x="4053205" y="132715"/>
            <a:ext cx="4987925" cy="30797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中欧班列开通初期所面临的问题</a:t>
            </a:r>
            <a:endParaRPr kumimoji="1" lang="zh-CN" altLang="en-US" dirty="0"/>
          </a:p>
        </p:txBody>
      </p:sp>
      <p:sp>
        <p:nvSpPr>
          <p:cNvPr id="3" name="内容占位符 2"/>
          <p:cNvSpPr>
            <a:spLocks noGrp="1"/>
          </p:cNvSpPr>
          <p:nvPr>
            <p:ph idx="1"/>
          </p:nvPr>
        </p:nvSpPr>
        <p:spPr>
          <a:xfrm>
            <a:off x="93682" y="1264554"/>
            <a:ext cx="8691995" cy="5380085"/>
          </a:xfrm>
        </p:spPr>
        <p:txBody>
          <a:bodyPr>
            <a:noAutofit/>
          </a:bodyPr>
          <a:lstStyle/>
          <a:p>
            <a:pPr>
              <a:lnSpc>
                <a:spcPct val="100000"/>
              </a:lnSpc>
            </a:pPr>
            <a:r>
              <a:rPr lang="en-US" altLang="zh-CN" sz="2000" b="1" dirty="0">
                <a:solidFill>
                  <a:schemeClr val="tx1"/>
                </a:solidFill>
                <a:latin typeface="宋体" panose="02010600030101010101" pitchFamily="2" charset="-122"/>
                <a:cs typeface="宋体" panose="02010600030101010101" pitchFamily="2" charset="-122"/>
              </a:rPr>
              <a:t>1</a:t>
            </a:r>
            <a:r>
              <a:rPr lang="zh-CN" altLang="en-US" sz="2000" b="1" dirty="0">
                <a:solidFill>
                  <a:schemeClr val="tx1"/>
                </a:solidFill>
                <a:latin typeface="宋体" panose="02010600030101010101" pitchFamily="2" charset="-122"/>
                <a:cs typeface="宋体" panose="02010600030101010101" pitchFamily="2" charset="-122"/>
              </a:rPr>
              <a:t>、线路重复问题严重，沿途基础设施落后</a:t>
            </a:r>
            <a:endParaRPr lang="zh-CN" altLang="en-US" sz="2000" b="1" dirty="0">
              <a:solidFill>
                <a:schemeClr val="tx1"/>
              </a:solidFill>
              <a:latin typeface="宋体" panose="02010600030101010101" pitchFamily="2" charset="-122"/>
              <a:cs typeface="宋体" panose="02010600030101010101" pitchFamily="2" charset="-122"/>
            </a:endParaRPr>
          </a:p>
          <a:p>
            <a:pPr>
              <a:lnSpc>
                <a:spcPct val="100000"/>
              </a:lnSpc>
            </a:pPr>
            <a:r>
              <a:rPr lang="zh-CN" altLang="en-US" sz="1600" dirty="0">
                <a:solidFill>
                  <a:schemeClr val="tx1"/>
                </a:solidFill>
                <a:latin typeface="宋体" panose="02010600030101010101" pitchFamily="2" charset="-122"/>
                <a:cs typeface="宋体" panose="02010600030101010101" pitchFamily="2" charset="-122"/>
              </a:rPr>
              <a:t>商务部在</a:t>
            </a:r>
            <a:r>
              <a:rPr lang="en-US" altLang="zh-CN" sz="1600" dirty="0">
                <a:solidFill>
                  <a:schemeClr val="tx1"/>
                </a:solidFill>
                <a:latin typeface="宋体" panose="02010600030101010101" pitchFamily="2" charset="-122"/>
                <a:cs typeface="宋体" panose="02010600030101010101" pitchFamily="2" charset="-122"/>
              </a:rPr>
              <a:t>2016</a:t>
            </a:r>
            <a:r>
              <a:rPr lang="zh-CN" altLang="en-US" sz="1600" dirty="0">
                <a:solidFill>
                  <a:schemeClr val="tx1"/>
                </a:solidFill>
                <a:latin typeface="宋体" panose="02010600030101010101" pitchFamily="2" charset="-122"/>
                <a:cs typeface="宋体" panose="02010600030101010101" pitchFamily="2" charset="-122"/>
              </a:rPr>
              <a:t>年对郑欧班列运营情况进行了专题调研后的一份报告显示，目前中欧班列主要存在线路重复现象严重和沿途国家配套基础设施落后等情况。另外，沿途国家配套基础设施落后。目前，中欧班列途径中亚、俄罗斯、东中欧、蒙古等国家，其中不少国家基础设施建设滞后，信息化程度低，多式联运和分拨都存在很多困难，货物仓储、转运很不顺畅，在一定程度上影响到班列成本的降低。</a:t>
            </a:r>
            <a:endParaRPr lang="zh-CN" altLang="en-US" sz="1600" dirty="0">
              <a:solidFill>
                <a:schemeClr val="tx1"/>
              </a:solidFill>
              <a:latin typeface="宋体" panose="02010600030101010101" pitchFamily="2" charset="-122"/>
              <a:cs typeface="宋体" panose="02010600030101010101" pitchFamily="2" charset="-122"/>
            </a:endParaRPr>
          </a:p>
          <a:p>
            <a:pPr>
              <a:lnSpc>
                <a:spcPct val="100000"/>
              </a:lnSpc>
            </a:pPr>
            <a:r>
              <a:rPr lang="en-US" altLang="zh-CN" sz="2000" b="1" dirty="0">
                <a:solidFill>
                  <a:schemeClr val="tx1"/>
                </a:solidFill>
                <a:latin typeface="宋体" panose="02010600030101010101" pitchFamily="2" charset="-122"/>
                <a:cs typeface="宋体" panose="02010600030101010101" pitchFamily="2" charset="-122"/>
              </a:rPr>
              <a:t>2</a:t>
            </a:r>
            <a:r>
              <a:rPr lang="zh-CN" altLang="en-US" sz="2000" b="1" dirty="0">
                <a:solidFill>
                  <a:schemeClr val="tx1"/>
                </a:solidFill>
                <a:latin typeface="宋体" panose="02010600030101010101" pitchFamily="2" charset="-122"/>
                <a:cs typeface="宋体" panose="02010600030101010101" pitchFamily="2" charset="-122"/>
              </a:rPr>
              <a:t>、通关手续繁琐</a:t>
            </a:r>
            <a:endParaRPr lang="zh-CN" altLang="en-US" sz="2000" b="1" dirty="0">
              <a:solidFill>
                <a:schemeClr val="tx1"/>
              </a:solidFill>
              <a:latin typeface="宋体" panose="02010600030101010101" pitchFamily="2" charset="-122"/>
              <a:cs typeface="宋体" panose="02010600030101010101" pitchFamily="2" charset="-122"/>
            </a:endParaRPr>
          </a:p>
          <a:p>
            <a:pPr>
              <a:lnSpc>
                <a:spcPct val="100000"/>
              </a:lnSpc>
            </a:pPr>
            <a:r>
              <a:rPr lang="zh-CN" altLang="en-US" sz="1600" dirty="0">
                <a:solidFill>
                  <a:schemeClr val="tx1"/>
                </a:solidFill>
                <a:latin typeface="宋体" panose="02010600030101010101" pitchFamily="2" charset="-122"/>
                <a:cs typeface="宋体" panose="02010600030101010101" pitchFamily="2" charset="-122"/>
              </a:rPr>
              <a:t>中欧班列由于经过国家较多，通关需要多国协调，浪费在检疫和通关等方面的时间不同程度存在。并且任何通过地区的政治不稳定都会导致班列的通行受阻。</a:t>
            </a:r>
            <a:endParaRPr lang="zh-CN" altLang="en-US" sz="1600" dirty="0">
              <a:solidFill>
                <a:schemeClr val="tx1"/>
              </a:solidFill>
              <a:latin typeface="宋体" panose="02010600030101010101" pitchFamily="2" charset="-122"/>
              <a:cs typeface="宋体" panose="02010600030101010101" pitchFamily="2" charset="-122"/>
            </a:endParaRPr>
          </a:p>
          <a:p>
            <a:pPr>
              <a:lnSpc>
                <a:spcPct val="100000"/>
              </a:lnSpc>
            </a:pPr>
            <a:r>
              <a:rPr lang="en-US" altLang="zh-CN" sz="2000" b="1" dirty="0">
                <a:solidFill>
                  <a:schemeClr val="tx1"/>
                </a:solidFill>
                <a:latin typeface="宋体" panose="02010600030101010101" pitchFamily="2" charset="-122"/>
                <a:cs typeface="宋体" panose="02010600030101010101" pitchFamily="2" charset="-122"/>
              </a:rPr>
              <a:t>3</a:t>
            </a:r>
            <a:r>
              <a:rPr lang="zh-CN" altLang="en-US" sz="2000" b="1" dirty="0">
                <a:solidFill>
                  <a:schemeClr val="tx1"/>
                </a:solidFill>
                <a:latin typeface="宋体" panose="02010600030101010101" pitchFamily="2" charset="-122"/>
                <a:cs typeface="宋体" panose="02010600030101010101" pitchFamily="2" charset="-122"/>
              </a:rPr>
              <a:t>、轨距不统一，频繁换装</a:t>
            </a:r>
            <a:endParaRPr lang="zh-CN" altLang="en-US" sz="2000" b="1" dirty="0">
              <a:solidFill>
                <a:schemeClr val="tx1"/>
              </a:solidFill>
              <a:latin typeface="宋体" panose="02010600030101010101" pitchFamily="2" charset="-122"/>
              <a:cs typeface="宋体" panose="02010600030101010101" pitchFamily="2" charset="-122"/>
            </a:endParaRPr>
          </a:p>
          <a:p>
            <a:pPr>
              <a:lnSpc>
                <a:spcPct val="100000"/>
              </a:lnSpc>
            </a:pPr>
            <a:r>
              <a:rPr lang="zh-CN" altLang="en-US" sz="1600" dirty="0">
                <a:solidFill>
                  <a:schemeClr val="tx1"/>
                </a:solidFill>
                <a:latin typeface="宋体" panose="02010600030101010101" pitchFamily="2" charset="-122"/>
                <a:cs typeface="宋体" panose="02010600030101010101" pitchFamily="2" charset="-122"/>
              </a:rPr>
              <a:t>中欧班列沿途的各个国家的轨距标准不一致，中欧班列在驶向欧洲的时候至少需要换轨两次，降低了通行效率。在中哈边境、白俄罗斯和波兰边境的换轨操作，影响中欧班列的运行速度，但很难做到沿线国家统一标准。</a:t>
            </a:r>
            <a:endParaRPr lang="zh-CN" altLang="en-US" sz="1600" dirty="0">
              <a:solidFill>
                <a:schemeClr val="tx1"/>
              </a:solidFill>
              <a:latin typeface="宋体" panose="02010600030101010101" pitchFamily="2" charset="-122"/>
              <a:cs typeface="宋体" panose="02010600030101010101" pitchFamily="2" charset="-122"/>
            </a:endParaRPr>
          </a:p>
          <a:p>
            <a:pPr>
              <a:lnSpc>
                <a:spcPct val="100000"/>
              </a:lnSpc>
            </a:pPr>
            <a:r>
              <a:rPr lang="en-US" altLang="zh-CN" sz="2000" b="1" dirty="0" smtClean="0">
                <a:solidFill>
                  <a:schemeClr val="tx1"/>
                </a:solidFill>
                <a:latin typeface="宋体" panose="02010600030101010101" pitchFamily="2" charset="-122"/>
                <a:cs typeface="宋体" panose="02010600030101010101" pitchFamily="2" charset="-122"/>
              </a:rPr>
              <a:t>4</a:t>
            </a:r>
            <a:r>
              <a:rPr lang="zh-CN" altLang="en-US" sz="2000" b="1" dirty="0" smtClean="0">
                <a:solidFill>
                  <a:schemeClr val="tx1"/>
                </a:solidFill>
                <a:latin typeface="宋体" panose="02010600030101010101" pitchFamily="2" charset="-122"/>
                <a:cs typeface="宋体" panose="02010600030101010101" pitchFamily="2" charset="-122"/>
              </a:rPr>
              <a:t>、回程货源不足，返空箱現象严重</a:t>
            </a:r>
            <a:endParaRPr lang="zh-CN" altLang="en-US" sz="2000" b="1" dirty="0" smtClean="0">
              <a:solidFill>
                <a:schemeClr val="tx1"/>
              </a:solidFill>
              <a:latin typeface="宋体" panose="02010600030101010101" pitchFamily="2" charset="-122"/>
              <a:cs typeface="宋体" panose="02010600030101010101" pitchFamily="2" charset="-122"/>
            </a:endParaRPr>
          </a:p>
          <a:p>
            <a:pPr>
              <a:lnSpc>
                <a:spcPct val="100000"/>
              </a:lnSpc>
            </a:pPr>
            <a:r>
              <a:rPr lang="zh-CN" altLang="en-US" sz="1600" dirty="0" smtClean="0">
                <a:solidFill>
                  <a:schemeClr val="tx1"/>
                </a:solidFill>
                <a:latin typeface="宋体" panose="02010600030101010101" pitchFamily="2" charset="-122"/>
                <a:cs typeface="宋体" panose="02010600030101010101" pitchFamily="2" charset="-122"/>
              </a:rPr>
              <a:t>一直以来，从欧洲回程班列，很多是“空手而归”，这使得多条班列面临着“盈利难”的问题。由于没有返程货物，很多运出去的集装箱在卸货后无法运回，不得不在国外直接卖掉。</a:t>
            </a:r>
            <a:endParaRPr kumimoji="1" lang="zh-CN" altLang="en-US" sz="1600" dirty="0">
              <a:solidFill>
                <a:schemeClr val="tx1"/>
              </a:solidFill>
              <a:latin typeface="宋体" panose="02010600030101010101" pitchFamily="2" charset="-122"/>
              <a:cs typeface="宋体" panose="02010600030101010101" pitchFamily="2" charset="-122"/>
            </a:endParaRPr>
          </a:p>
        </p:txBody>
      </p:sp>
      <p:sp>
        <p:nvSpPr>
          <p:cNvPr id="4" name="云形标注 3"/>
          <p:cNvSpPr/>
          <p:nvPr/>
        </p:nvSpPr>
        <p:spPr>
          <a:xfrm>
            <a:off x="3837169" y="1961934"/>
            <a:ext cx="4018359" cy="2035969"/>
          </a:xfrm>
          <a:prstGeom prst="cloudCallout">
            <a:avLst>
              <a:gd name="adj1" fmla="val -77546"/>
              <a:gd name="adj2" fmla="val 283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 name="TextBox 4"/>
          <p:cNvSpPr txBox="1">
            <a:spLocks noChangeArrowheads="1"/>
          </p:cNvSpPr>
          <p:nvPr/>
        </p:nvSpPr>
        <p:spPr bwMode="auto">
          <a:xfrm>
            <a:off x="4439680" y="2513616"/>
            <a:ext cx="3000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楷体" panose="02010609060101010101" charset="-122"/>
                <a:ea typeface="楷体" panose="02010609060101010101" charset="-122"/>
              </a:rPr>
              <a:t>古丝绸之路上，又</a:t>
            </a:r>
            <a:r>
              <a:rPr lang="zh-CN" altLang="en-US" sz="2400" b="1">
                <a:latin typeface="楷体" panose="02010609060101010101" charset="-122"/>
                <a:ea typeface="楷体" panose="02010609060101010101" charset="-122"/>
              </a:rPr>
              <a:t>有哪些问题存在呢？</a:t>
            </a:r>
            <a:endParaRPr lang="zh-CN" altLang="en-US" sz="2400" b="1">
              <a:latin typeface="楷体" panose="02010609060101010101" charset="-122"/>
              <a:ea typeface="楷体" panose="02010609060101010101" charset="-122"/>
            </a:endParaRPr>
          </a:p>
        </p:txBody>
      </p:sp>
      <p:pic>
        <p:nvPicPr>
          <p:cNvPr id="6" name="Picture 2" descr="未定标题1"/>
          <p:cNvPicPr>
            <a:picLocks noChangeAspect="1"/>
          </p:cNvPicPr>
          <p:nvPr/>
        </p:nvPicPr>
        <p:blipFill>
          <a:blip r:embed="rId1"/>
          <a:stretch>
            <a:fillRect/>
          </a:stretch>
        </p:blipFill>
        <p:spPr>
          <a:xfrm>
            <a:off x="93682" y="1905000"/>
            <a:ext cx="8697754" cy="400812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P9S76)K0FJI938QICCTN@A">
            <a:hlinkClick r:id="rId1" action="ppaction://hlinkfil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39" y="1563932"/>
            <a:ext cx="6156722" cy="226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Text Box 13"/>
          <p:cNvSpPr txBox="1">
            <a:spLocks noChangeArrowheads="1"/>
          </p:cNvSpPr>
          <p:nvPr/>
        </p:nvSpPr>
        <p:spPr bwMode="auto">
          <a:xfrm>
            <a:off x="1143000" y="5357813"/>
            <a:ext cx="6858000" cy="461665"/>
          </a:xfrm>
          <a:prstGeom prst="rect">
            <a:avLst/>
          </a:prstGeom>
          <a:solidFill>
            <a:srgbClr val="FFFF00"/>
          </a:solidFill>
          <a:ln w="9525">
            <a:solidFill>
              <a:srgbClr val="FFCC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zh-CN" altLang="en-US" sz="2400" b="1">
                <a:solidFill>
                  <a:srgbClr val="000000"/>
                </a:solidFill>
                <a:latin typeface="Times New Roman" panose="02020603050405020304" pitchFamily="18" charset="0"/>
                <a:ea typeface="宋体" panose="02010600030101010101" pitchFamily="2" charset="-122"/>
              </a:rPr>
              <a:t>     </a:t>
            </a:r>
            <a:r>
              <a:rPr lang="zh-CN" altLang="en-US" sz="2400" b="1">
                <a:solidFill>
                  <a:srgbClr val="FF0000"/>
                </a:solidFill>
                <a:latin typeface="楷体" panose="02010609060101010101" charset="-122"/>
                <a:ea typeface="楷体" panose="02010609060101010101" charset="-122"/>
              </a:rPr>
              <a:t>新疆</a:t>
            </a:r>
            <a:r>
              <a:rPr lang="zh-CN" altLang="en-US" sz="2400" b="1">
                <a:solidFill>
                  <a:srgbClr val="000000"/>
                </a:solidFill>
                <a:latin typeface="楷体" panose="02010609060101010101" charset="-122"/>
                <a:ea typeface="楷体" panose="02010609060101010101" charset="-122"/>
              </a:rPr>
              <a:t>自古以来就一直是中国领土的一部分！</a:t>
            </a:r>
            <a:endParaRPr lang="zh-CN" altLang="en-US" sz="2400" b="1">
              <a:solidFill>
                <a:srgbClr val="000000"/>
              </a:solidFill>
              <a:latin typeface="楷体" panose="02010609060101010101" charset="-122"/>
              <a:ea typeface="楷体" panose="02010609060101010101" charset="-122"/>
            </a:endParaRPr>
          </a:p>
        </p:txBody>
      </p:sp>
      <p:sp>
        <p:nvSpPr>
          <p:cNvPr id="7" name="Text Box 5"/>
          <p:cNvSpPr txBox="1">
            <a:spLocks noChangeArrowheads="1"/>
          </p:cNvSpPr>
          <p:nvPr/>
        </p:nvSpPr>
        <p:spPr bwMode="auto">
          <a:xfrm>
            <a:off x="1062620" y="1052736"/>
            <a:ext cx="7018760" cy="553998"/>
          </a:xfrm>
          <a:prstGeom prst="rect">
            <a:avLst/>
          </a:prstGeom>
          <a:solidFill>
            <a:srgbClr val="800000"/>
          </a:solidFill>
          <a:ln w="9525">
            <a:noFill/>
            <a:miter lim="800000"/>
          </a:ln>
          <a:effectLst>
            <a:softEdge rad="127000"/>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kumimoji="1" lang="zh-CN" altLang="en-US" sz="3000">
                <a:solidFill>
                  <a:srgbClr val="800000"/>
                </a:solidFill>
                <a:latin typeface="微软雅黑" panose="020B0503020204020204" charset="-122"/>
                <a:ea typeface="微软雅黑" panose="020B0503020204020204" charset="-122"/>
              </a:rPr>
              <a:t>  </a:t>
            </a:r>
            <a:r>
              <a:rPr kumimoji="1" lang="zh-CN" altLang="en-US" sz="3000">
                <a:solidFill>
                  <a:schemeClr val="bg1"/>
                </a:solidFill>
                <a:latin typeface="微软雅黑" panose="020B0503020204020204" charset="-122"/>
                <a:ea typeface="微软雅黑" panose="020B0503020204020204" charset="-122"/>
              </a:rPr>
              <a:t>公元前</a:t>
            </a:r>
            <a:r>
              <a:rPr kumimoji="1" lang="en-US" altLang="zh-CN" sz="3000">
                <a:solidFill>
                  <a:schemeClr val="bg1"/>
                </a:solidFill>
                <a:latin typeface="微软雅黑" panose="020B0503020204020204" charset="-122"/>
                <a:ea typeface="微软雅黑" panose="020B0503020204020204" charset="-122"/>
              </a:rPr>
              <a:t>60</a:t>
            </a:r>
            <a:r>
              <a:rPr kumimoji="1" lang="zh-CN" altLang="en-US" sz="3000">
                <a:solidFill>
                  <a:schemeClr val="bg1"/>
                </a:solidFill>
                <a:latin typeface="微软雅黑" panose="020B0503020204020204" charset="-122"/>
                <a:ea typeface="微软雅黑" panose="020B0503020204020204" charset="-122"/>
              </a:rPr>
              <a:t>年西汉政府设置西域都护。</a:t>
            </a:r>
            <a:endParaRPr kumimoji="1" lang="zh-CN" altLang="en-US" sz="3000">
              <a:solidFill>
                <a:schemeClr val="bg1"/>
              </a:solidFill>
              <a:latin typeface="Times New Roman" panose="02020603050405020304" pitchFamily="18" charset="0"/>
              <a:ea typeface="微软雅黑" panose="020B0503020204020204" charset="-122"/>
            </a:endParaRPr>
          </a:p>
        </p:txBody>
      </p:sp>
      <p:sp>
        <p:nvSpPr>
          <p:cNvPr id="8" name="矩形 7"/>
          <p:cNvSpPr/>
          <p:nvPr/>
        </p:nvSpPr>
        <p:spPr>
          <a:xfrm>
            <a:off x="1143001" y="3964785"/>
            <a:ext cx="6857999" cy="1338828"/>
          </a:xfrm>
          <a:prstGeom prst="rect">
            <a:avLst/>
          </a:prstGeom>
          <a:solidFill>
            <a:srgbClr val="FFCC00"/>
          </a:solidFill>
          <a:effectLst>
            <a:softEdge rad="127000"/>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zh-CN" altLang="en-US" sz="2700" b="1">
                <a:solidFill>
                  <a:srgbClr val="000000"/>
                </a:solidFill>
                <a:latin typeface="楷体" panose="02010609060101010101" charset="-122"/>
                <a:ea typeface="楷体" panose="02010609060101010101" charset="-122"/>
              </a:rPr>
              <a:t>标志着西域开始正式归属中央政权。其管辖范围包括今新疆及巴尔喀什湖以东、以南的广大地区。</a:t>
            </a:r>
            <a:endParaRPr kumimoji="1" lang="zh-CN" altLang="en-US" sz="2700" b="1">
              <a:solidFill>
                <a:srgbClr val="000000"/>
              </a:solidFill>
              <a:latin typeface="楷体" panose="02010609060101010101" charset="-122"/>
              <a:ea typeface="楷体" panose="02010609060101010101"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5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1" name="矩形 12"/>
          <p:cNvSpPr/>
          <p:nvPr/>
        </p:nvSpPr>
        <p:spPr>
          <a:xfrm>
            <a:off x="128112" y="3345895"/>
            <a:ext cx="2031325"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对西域的管理</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195592" name="左大括号 13"/>
          <p:cNvSpPr/>
          <p:nvPr/>
        </p:nvSpPr>
        <p:spPr>
          <a:xfrm>
            <a:off x="2102644" y="2502218"/>
            <a:ext cx="86678" cy="2125504"/>
          </a:xfrm>
          <a:prstGeom prst="leftBrace">
            <a:avLst>
              <a:gd name="adj1" fmla="val 100000"/>
              <a:gd name="adj2" fmla="val 50000"/>
            </a:avLst>
          </a:prstGeom>
          <a:noFill/>
          <a:ln w="25400" cap="flat" cmpd="sng">
            <a:solidFill>
              <a:schemeClr val="tx1"/>
            </a:solidFill>
            <a:prstDash val="solid"/>
            <a:round/>
            <a:headEnd type="none" w="med" len="med"/>
            <a:tailEnd type="none" w="med" len="med"/>
          </a:ln>
        </p:spPr>
        <p:txBody>
          <a:bodyPr anchor="t"/>
          <a:lstStyle/>
          <a:p>
            <a:endParaRPr lang="zh-CN" altLang="en-US" sz="2400" dirty="0">
              <a:solidFill>
                <a:schemeClr val="tx1">
                  <a:lumMod val="50000"/>
                </a:schemeClr>
              </a:solidFill>
              <a:latin typeface="Arial" panose="020B0604020202020204" pitchFamily="34" charset="0"/>
              <a:ea typeface="宋体" panose="02010600030101010101" pitchFamily="2" charset="-122"/>
            </a:endParaRPr>
          </a:p>
        </p:txBody>
      </p:sp>
      <p:sp>
        <p:nvSpPr>
          <p:cNvPr id="195593" name="左大括号 14"/>
          <p:cNvSpPr/>
          <p:nvPr/>
        </p:nvSpPr>
        <p:spPr>
          <a:xfrm>
            <a:off x="3297079" y="1913097"/>
            <a:ext cx="209550" cy="1433036"/>
          </a:xfrm>
          <a:prstGeom prst="leftBrace">
            <a:avLst>
              <a:gd name="adj1" fmla="val 18409"/>
              <a:gd name="adj2" fmla="val 50000"/>
            </a:avLst>
          </a:prstGeom>
          <a:noFill/>
          <a:ln w="25400" cap="flat" cmpd="sng">
            <a:solidFill>
              <a:schemeClr val="tx1"/>
            </a:solidFill>
            <a:prstDash val="solid"/>
            <a:round/>
            <a:headEnd type="none" w="med" len="med"/>
            <a:tailEnd type="none" w="med" len="med"/>
          </a:ln>
        </p:spPr>
        <p:txBody>
          <a:bodyPr anchor="t"/>
          <a:lstStyle/>
          <a:p>
            <a:endParaRPr lang="zh-CN" altLang="en-US" sz="2400" dirty="0">
              <a:solidFill>
                <a:schemeClr val="tx1">
                  <a:lumMod val="50000"/>
                </a:schemeClr>
              </a:solidFill>
              <a:latin typeface="Arial" panose="020B0604020202020204" pitchFamily="34" charset="0"/>
              <a:ea typeface="宋体" panose="02010600030101010101" pitchFamily="2" charset="-122"/>
            </a:endParaRPr>
          </a:p>
        </p:txBody>
      </p:sp>
      <p:sp>
        <p:nvSpPr>
          <p:cNvPr id="195594" name="矩形 15"/>
          <p:cNvSpPr/>
          <p:nvPr/>
        </p:nvSpPr>
        <p:spPr>
          <a:xfrm>
            <a:off x="2417445" y="2226469"/>
            <a:ext cx="1012508" cy="830997"/>
          </a:xfrm>
          <a:prstGeom prst="rect">
            <a:avLst/>
          </a:prstGeom>
          <a:noFill/>
          <a:ln w="9525">
            <a:noFill/>
          </a:ln>
        </p:spPr>
        <p:txBody>
          <a:bodyPr wrap="squar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西域都护</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195595" name="矩形 16"/>
          <p:cNvSpPr/>
          <p:nvPr/>
        </p:nvSpPr>
        <p:spPr>
          <a:xfrm>
            <a:off x="4501039" y="1753077"/>
            <a:ext cx="1915954" cy="461665"/>
          </a:xfrm>
          <a:prstGeom prst="rect">
            <a:avLst/>
          </a:prstGeom>
          <a:noFill/>
          <a:ln w="9525">
            <a:noFill/>
          </a:ln>
        </p:spPr>
        <p:txBody>
          <a:bodyPr wrap="square">
            <a:spAutoFit/>
          </a:bodyPr>
          <a:lstStyle/>
          <a:p>
            <a:pPr defTabSz="685800" fontAlgn="base">
              <a:spcBef>
                <a:spcPct val="0"/>
              </a:spcBef>
              <a:spcAft>
                <a:spcPct val="0"/>
              </a:spcAft>
              <a:defRPr/>
            </a:pPr>
            <a:r>
              <a:rPr lang="zh-CN" altLang="en-US" sz="2400" b="1" noProof="1">
                <a:solidFill>
                  <a:srgbClr val="FF0000"/>
                </a:solidFill>
                <a:latin typeface="Arial" panose="020B0604020202020204" pitchFamily="34" charset="0"/>
                <a:ea typeface="宋体" panose="02010600030101010101" pitchFamily="2" charset="-122"/>
                <a:cs typeface="+mn-ea"/>
              </a:rPr>
              <a:t>公元前</a:t>
            </a:r>
            <a:r>
              <a:rPr lang="en-US" altLang="zh-CN" sz="2400" b="1" noProof="1">
                <a:solidFill>
                  <a:srgbClr val="FF0000"/>
                </a:solidFill>
                <a:latin typeface="Arial" panose="020B0604020202020204" pitchFamily="34" charset="0"/>
                <a:ea typeface="宋体" panose="02010600030101010101" pitchFamily="2" charset="-122"/>
                <a:cs typeface="+mn-ea"/>
              </a:rPr>
              <a:t>60</a:t>
            </a:r>
            <a:r>
              <a:rPr lang="zh-CN" altLang="en-US" sz="2400" b="1" noProof="1">
                <a:solidFill>
                  <a:srgbClr val="FF0000"/>
                </a:solidFill>
                <a:latin typeface="Arial" panose="020B0604020202020204" pitchFamily="34" charset="0"/>
                <a:ea typeface="宋体" panose="02010600030101010101" pitchFamily="2" charset="-122"/>
                <a:cs typeface="+mn-ea"/>
              </a:rPr>
              <a:t>年</a:t>
            </a:r>
            <a:endParaRPr lang="zh-CN" altLang="en-US" sz="2400" b="1" noProof="1">
              <a:solidFill>
                <a:srgbClr val="FF0000"/>
              </a:solidFill>
              <a:latin typeface="Arial" panose="020B0604020202020204" pitchFamily="34" charset="0"/>
              <a:ea typeface="宋体" panose="02010600030101010101" pitchFamily="2" charset="-122"/>
              <a:cs typeface="+mn-ea"/>
            </a:endParaRPr>
          </a:p>
        </p:txBody>
      </p:sp>
      <p:sp>
        <p:nvSpPr>
          <p:cNvPr id="195596" name="矩形 17"/>
          <p:cNvSpPr/>
          <p:nvPr/>
        </p:nvSpPr>
        <p:spPr>
          <a:xfrm>
            <a:off x="3598307" y="2375535"/>
            <a:ext cx="1107996"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职责：</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195597" name="矩形 18"/>
          <p:cNvSpPr/>
          <p:nvPr/>
        </p:nvSpPr>
        <p:spPr>
          <a:xfrm>
            <a:off x="4389121" y="3033713"/>
            <a:ext cx="4747736" cy="830997"/>
          </a:xfrm>
          <a:prstGeom prst="rect">
            <a:avLst/>
          </a:prstGeom>
          <a:noFill/>
          <a:ln w="9525">
            <a:noFill/>
          </a:ln>
        </p:spPr>
        <p:txBody>
          <a:bodyPr wrap="square">
            <a:spAutoFit/>
          </a:bodyPr>
          <a:lstStyle/>
          <a:p>
            <a:pPr defTabSz="685800" eaLnBrk="0" fontAlgn="base" hangingPunct="0">
              <a:spcBef>
                <a:spcPct val="0"/>
              </a:spcBef>
              <a:spcAft>
                <a:spcPct val="0"/>
              </a:spcAft>
              <a:defRPr/>
            </a:pPr>
            <a:r>
              <a:rPr lang="zh-CN" altLang="en-US" sz="2400" b="1" noProof="1">
                <a:solidFill>
                  <a:srgbClr val="FF0000"/>
                </a:solidFill>
                <a:latin typeface="Arial" panose="020B0604020202020204" pitchFamily="34" charset="0"/>
                <a:ea typeface="宋体" panose="02010600030101010101" pitchFamily="2" charset="-122"/>
                <a:cs typeface="+mn-ea"/>
              </a:rPr>
              <a:t>标志着西域开始正式归属中央政权</a:t>
            </a:r>
            <a:endParaRPr lang="zh-CN" altLang="en-US" sz="2400" b="1" noProof="1">
              <a:solidFill>
                <a:srgbClr val="FF0000"/>
              </a:solidFill>
              <a:latin typeface="Arial" panose="020B0604020202020204" pitchFamily="34" charset="0"/>
              <a:ea typeface="宋体" panose="02010600030101010101" pitchFamily="2" charset="-122"/>
              <a:cs typeface="+mn-ea"/>
            </a:endParaRPr>
          </a:p>
        </p:txBody>
      </p:sp>
      <p:sp>
        <p:nvSpPr>
          <p:cNvPr id="195598" name="矩形 19"/>
          <p:cNvSpPr/>
          <p:nvPr/>
        </p:nvSpPr>
        <p:spPr>
          <a:xfrm>
            <a:off x="3598307" y="3033475"/>
            <a:ext cx="1107996"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意义：</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195599" name="矩形 20"/>
          <p:cNvSpPr/>
          <p:nvPr/>
        </p:nvSpPr>
        <p:spPr>
          <a:xfrm>
            <a:off x="3598307" y="1752839"/>
            <a:ext cx="1107996"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时间：</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195600" name="矩形 21"/>
          <p:cNvSpPr/>
          <p:nvPr/>
        </p:nvSpPr>
        <p:spPr>
          <a:xfrm>
            <a:off x="2414350" y="4331970"/>
            <a:ext cx="2031325"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班超经营西域</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4" name="左大括号 14"/>
          <p:cNvSpPr/>
          <p:nvPr/>
        </p:nvSpPr>
        <p:spPr>
          <a:xfrm>
            <a:off x="4389120" y="3834289"/>
            <a:ext cx="209550" cy="1433036"/>
          </a:xfrm>
          <a:prstGeom prst="leftBrace">
            <a:avLst>
              <a:gd name="adj1" fmla="val 18409"/>
              <a:gd name="adj2" fmla="val 50000"/>
            </a:avLst>
          </a:prstGeom>
          <a:noFill/>
          <a:ln w="25400" cap="flat" cmpd="sng">
            <a:solidFill>
              <a:schemeClr val="tx1"/>
            </a:solidFill>
            <a:prstDash val="solid"/>
            <a:round/>
            <a:headEnd type="none" w="med" len="med"/>
            <a:tailEnd type="none" w="med" len="med"/>
          </a:ln>
        </p:spPr>
        <p:txBody>
          <a:bodyPr anchor="t"/>
          <a:lstStyle/>
          <a:p>
            <a:endParaRPr lang="zh-CN" altLang="en-US" sz="2400" dirty="0">
              <a:solidFill>
                <a:schemeClr val="tx1">
                  <a:lumMod val="50000"/>
                </a:schemeClr>
              </a:solidFill>
              <a:latin typeface="Arial" panose="020B0604020202020204" pitchFamily="34" charset="0"/>
              <a:ea typeface="宋体" panose="02010600030101010101" pitchFamily="2" charset="-122"/>
            </a:endParaRPr>
          </a:p>
        </p:txBody>
      </p:sp>
      <p:sp>
        <p:nvSpPr>
          <p:cNvPr id="5" name="矩形 17"/>
          <p:cNvSpPr/>
          <p:nvPr/>
        </p:nvSpPr>
        <p:spPr>
          <a:xfrm>
            <a:off x="4756547" y="4173855"/>
            <a:ext cx="1107996"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职责：</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6" name="矩形 19"/>
          <p:cNvSpPr/>
          <p:nvPr/>
        </p:nvSpPr>
        <p:spPr>
          <a:xfrm>
            <a:off x="4756547" y="5061348"/>
            <a:ext cx="1107996"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结果：</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7" name="矩形 20"/>
          <p:cNvSpPr/>
          <p:nvPr/>
        </p:nvSpPr>
        <p:spPr>
          <a:xfrm>
            <a:off x="4756547" y="3551159"/>
            <a:ext cx="1107996" cy="461665"/>
          </a:xfrm>
          <a:prstGeom prst="rect">
            <a:avLst/>
          </a:prstGeom>
          <a:noFill/>
          <a:ln w="9525">
            <a:noFill/>
          </a:ln>
        </p:spPr>
        <p:txBody>
          <a:bodyPr wrap="none">
            <a:spAutoFit/>
          </a:bodyPr>
          <a:lstStyle/>
          <a:p>
            <a:pPr defTabSz="685800" fontAlgn="base">
              <a:spcBef>
                <a:spcPct val="0"/>
              </a:spcBef>
              <a:spcAft>
                <a:spcPct val="0"/>
              </a:spcAft>
              <a:defRPr/>
            </a:pPr>
            <a:r>
              <a:rPr lang="zh-CN" altLang="en-US" sz="2400" b="1" noProof="1">
                <a:solidFill>
                  <a:schemeClr val="tx1">
                    <a:lumMod val="50000"/>
                  </a:schemeClr>
                </a:solidFill>
                <a:latin typeface="Arial" panose="020B0604020202020204" pitchFamily="34" charset="0"/>
                <a:ea typeface="宋体" panose="02010600030101010101" pitchFamily="2" charset="-122"/>
                <a:cs typeface="+mn-ea"/>
              </a:rPr>
              <a:t>时间：</a:t>
            </a:r>
            <a:endParaRPr lang="zh-CN" altLang="en-US" sz="2400" b="1" noProof="1">
              <a:solidFill>
                <a:schemeClr val="tx1">
                  <a:lumMod val="50000"/>
                </a:schemeClr>
              </a:solidFill>
              <a:latin typeface="Arial" panose="020B0604020202020204" pitchFamily="34" charset="0"/>
              <a:ea typeface="宋体" panose="02010600030101010101" pitchFamily="2" charset="-122"/>
              <a:cs typeface="+mn-ea"/>
            </a:endParaRPr>
          </a:p>
        </p:txBody>
      </p:sp>
      <p:sp>
        <p:nvSpPr>
          <p:cNvPr id="8" name="文本框 7"/>
          <p:cNvSpPr txBox="1"/>
          <p:nvPr/>
        </p:nvSpPr>
        <p:spPr>
          <a:xfrm>
            <a:off x="2264590" y="927259"/>
            <a:ext cx="2492990" cy="553998"/>
          </a:xfrm>
          <a:prstGeom prst="rect">
            <a:avLst/>
          </a:prstGeom>
          <a:noFill/>
        </p:spPr>
        <p:txBody>
          <a:bodyPr wrap="none" rtlCol="0" anchor="t">
            <a:spAutoFit/>
          </a:bodyPr>
          <a:lstStyle/>
          <a:p>
            <a:pPr>
              <a:spcBef>
                <a:spcPct val="50000"/>
              </a:spcBef>
            </a:pPr>
            <a:r>
              <a:rPr lang="zh-CN" altLang="en-US" sz="3000" dirty="0">
                <a:latin typeface="宋体" panose="02010600030101010101" pitchFamily="2" charset="-122"/>
                <a:ea typeface="宋体" panose="02010600030101010101" pitchFamily="2" charset="-122"/>
                <a:sym typeface="+mn-ea"/>
              </a:rPr>
              <a:t>对西域的管理</a:t>
            </a:r>
            <a:endParaRPr lang="zh-CN" altLang="en-US" sz="3000" dirty="0">
              <a:latin typeface="宋体" panose="02010600030101010101" pitchFamily="2" charset="-122"/>
              <a:ea typeface="宋体" panose="02010600030101010101" pitchFamily="2" charset="-122"/>
              <a:sym typeface="+mn-ea"/>
            </a:endParaRPr>
          </a:p>
        </p:txBody>
      </p:sp>
      <p:sp>
        <p:nvSpPr>
          <p:cNvPr id="2" name="文本框 1"/>
          <p:cNvSpPr txBox="1"/>
          <p:nvPr/>
        </p:nvSpPr>
        <p:spPr>
          <a:xfrm>
            <a:off x="4501039" y="2411254"/>
            <a:ext cx="2954655" cy="461665"/>
          </a:xfrm>
          <a:prstGeom prst="rect">
            <a:avLst/>
          </a:prstGeom>
          <a:noFill/>
        </p:spPr>
        <p:txBody>
          <a:bodyPr wrap="none" rtlCol="0" anchor="t">
            <a:spAutoFit/>
          </a:bodyPr>
          <a:lstStyle/>
          <a:p>
            <a:r>
              <a:rPr lang="zh-CN" altLang="en-US" sz="2400" b="1">
                <a:solidFill>
                  <a:srgbClr val="FF0000"/>
                </a:solidFill>
                <a:latin typeface="Arial" panose="020B0604020202020204" pitchFamily="34" charset="0"/>
                <a:ea typeface="宋体" panose="02010600030101010101" pitchFamily="2" charset="-122"/>
                <a:cs typeface="+mn-ea"/>
                <a:sym typeface="+mn-ea"/>
              </a:rPr>
              <a:t>调遣军队、征发粮草</a:t>
            </a:r>
            <a:endParaRPr lang="zh-CN" altLang="en-US" sz="2400" b="1">
              <a:solidFill>
                <a:srgbClr val="FF0000"/>
              </a:solidFill>
              <a:latin typeface="Arial" panose="020B0604020202020204" pitchFamily="34" charset="0"/>
              <a:ea typeface="宋体" panose="02010600030101010101" pitchFamily="2" charset="-122"/>
              <a:cs typeface="+mn-ea"/>
            </a:endParaRPr>
          </a:p>
        </p:txBody>
      </p:sp>
      <p:sp>
        <p:nvSpPr>
          <p:cNvPr id="3" name="文本框 2"/>
          <p:cNvSpPr txBox="1"/>
          <p:nvPr/>
        </p:nvSpPr>
        <p:spPr>
          <a:xfrm>
            <a:off x="5641182" y="3551397"/>
            <a:ext cx="1723549" cy="461665"/>
          </a:xfrm>
          <a:prstGeom prst="rect">
            <a:avLst/>
          </a:prstGeom>
          <a:noFill/>
        </p:spPr>
        <p:txBody>
          <a:bodyPr wrap="none" rtlCol="0" anchor="t">
            <a:spAutoFit/>
          </a:bodyPr>
          <a:lstStyle/>
          <a:p>
            <a:pPr eaLnBrk="0" hangingPunct="0">
              <a:spcBef>
                <a:spcPct val="50000"/>
              </a:spcBef>
            </a:pPr>
            <a:r>
              <a:rPr lang="zh-CN" altLang="en-US" sz="2400" b="1">
                <a:solidFill>
                  <a:srgbClr val="002060"/>
                </a:solidFill>
                <a:latin typeface="Arial" panose="020B0604020202020204" pitchFamily="34" charset="0"/>
                <a:ea typeface="宋体" panose="02010600030101010101" pitchFamily="2" charset="-122"/>
                <a:cs typeface="+mn-ea"/>
                <a:sym typeface="+mn-ea"/>
              </a:rPr>
              <a:t>东汉明帝时</a:t>
            </a:r>
            <a:endParaRPr lang="zh-CN" altLang="en-US" sz="2400" b="1">
              <a:solidFill>
                <a:srgbClr val="002060"/>
              </a:solidFill>
              <a:latin typeface="Arial" panose="020B0604020202020204" pitchFamily="34" charset="0"/>
              <a:ea typeface="宋体" panose="02010600030101010101" pitchFamily="2" charset="-122"/>
              <a:cs typeface="+mn-ea"/>
              <a:sym typeface="+mn-ea"/>
            </a:endParaRPr>
          </a:p>
        </p:txBody>
      </p:sp>
      <p:sp>
        <p:nvSpPr>
          <p:cNvPr id="9" name="文本框 8"/>
          <p:cNvSpPr txBox="1"/>
          <p:nvPr/>
        </p:nvSpPr>
        <p:spPr>
          <a:xfrm>
            <a:off x="5641182" y="3989070"/>
            <a:ext cx="3213259" cy="830997"/>
          </a:xfrm>
          <a:prstGeom prst="rect">
            <a:avLst/>
          </a:prstGeom>
          <a:noFill/>
        </p:spPr>
        <p:txBody>
          <a:bodyPr wrap="square" rtlCol="0" anchor="t">
            <a:spAutoFit/>
          </a:bodyPr>
          <a:lstStyle/>
          <a:p>
            <a:pPr eaLnBrk="0" hangingPunct="0">
              <a:spcBef>
                <a:spcPct val="50000"/>
              </a:spcBef>
            </a:pPr>
            <a:r>
              <a:rPr lang="zh-CN" altLang="en-US" sz="2400" b="1">
                <a:solidFill>
                  <a:srgbClr val="002060"/>
                </a:solidFill>
                <a:latin typeface="Arial" panose="020B0604020202020204" pitchFamily="34" charset="0"/>
                <a:ea typeface="宋体" panose="02010600030101010101" pitchFamily="2" charset="-122"/>
                <a:cs typeface="+mn-ea"/>
                <a:sym typeface="+mn-ea"/>
              </a:rPr>
              <a:t>使西域各国重新与汉朝建立联系</a:t>
            </a:r>
            <a:endParaRPr lang="zh-CN" altLang="en-US" sz="1350"/>
          </a:p>
        </p:txBody>
      </p:sp>
      <p:sp>
        <p:nvSpPr>
          <p:cNvPr id="289801" name="Text Box 9"/>
          <p:cNvSpPr txBox="1"/>
          <p:nvPr/>
        </p:nvSpPr>
        <p:spPr>
          <a:xfrm>
            <a:off x="5660708" y="4876800"/>
            <a:ext cx="3345180" cy="830997"/>
          </a:xfrm>
          <a:prstGeom prst="rect">
            <a:avLst/>
          </a:prstGeom>
          <a:noFill/>
          <a:ln w="9525">
            <a:noFill/>
          </a:ln>
        </p:spPr>
        <p:txBody>
          <a:bodyPr wrap="square" anchor="t">
            <a:spAutoFit/>
          </a:bodyPr>
          <a:lstStyle/>
          <a:p>
            <a:pPr eaLnBrk="0" hangingPunct="0">
              <a:spcBef>
                <a:spcPct val="50000"/>
              </a:spcBef>
            </a:pPr>
            <a:r>
              <a:rPr lang="zh-CN" altLang="en-US" sz="2400" dirty="0">
                <a:solidFill>
                  <a:srgbClr val="002060"/>
                </a:solidFill>
                <a:latin typeface="黑体" panose="02010609060101010101" charset="-122"/>
                <a:ea typeface="黑体" panose="02010609060101010101" charset="-122"/>
              </a:rPr>
              <a:t>他得到西域各国的信任</a:t>
            </a:r>
            <a:r>
              <a:rPr lang="en-US" altLang="zh-CN" sz="2400" dirty="0">
                <a:solidFill>
                  <a:srgbClr val="002060"/>
                </a:solidFill>
                <a:latin typeface="黑体" panose="02010609060101010101" charset="-122"/>
                <a:ea typeface="黑体" panose="02010609060101010101" charset="-122"/>
              </a:rPr>
              <a:t>,</a:t>
            </a:r>
            <a:r>
              <a:rPr lang="zh-CN" altLang="en-US" sz="2400" dirty="0">
                <a:solidFill>
                  <a:srgbClr val="002060"/>
                </a:solidFill>
                <a:latin typeface="黑体" panose="02010609060101010101" charset="-122"/>
                <a:ea typeface="黑体" panose="02010609060101010101" charset="-122"/>
              </a:rPr>
              <a:t>长期留守西域。</a:t>
            </a:r>
            <a:endParaRPr lang="zh-CN" altLang="en-US" sz="2400" dirty="0">
              <a:solidFill>
                <a:srgbClr val="002060"/>
              </a:solidFill>
              <a:latin typeface="黑体" panose="02010609060101010101" charset="-122"/>
              <a:ea typeface="黑体" panose="02010609060101010101" charset="-122"/>
            </a:endParaRPr>
          </a:p>
        </p:txBody>
      </p:sp>
      <p:sp>
        <p:nvSpPr>
          <p:cNvPr id="179202" name="文本框 1"/>
          <p:cNvSpPr/>
          <p:nvPr/>
        </p:nvSpPr>
        <p:spPr>
          <a:xfrm>
            <a:off x="-36040" y="627177"/>
            <a:ext cx="2300630" cy="600164"/>
          </a:xfrm>
          <a:prstGeom prst="rect">
            <a:avLst/>
          </a:prstGeom>
          <a:noFill/>
          <a:ln>
            <a:noFill/>
          </a:ln>
        </p:spPr>
        <p:txBody>
          <a:bodyPr wrap="none" rtlCol="0" anchor="t">
            <a:spAutoFit/>
          </a:bodyPr>
          <a:lstStyle/>
          <a:p>
            <a:pPr lvl="0" algn="ctr" fontAlgn="base"/>
            <a:r>
              <a:rPr lang="zh-CN" altLang="en-US" sz="3300" dirty="0">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ea"/>
                <a:sym typeface="+mn-ea"/>
              </a:rPr>
              <a:t>快速阅读：</a:t>
            </a:r>
            <a:endParaRPr lang="zh-CN" altLang="en-US" sz="3300" dirty="0">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ea"/>
              <a:sym typeface="+mn-ea"/>
            </a:endParaRPr>
          </a:p>
        </p:txBody>
      </p:sp>
      <p:sp>
        <p:nvSpPr>
          <p:cNvPr id="10" name="文本框 9"/>
          <p:cNvSpPr txBox="1"/>
          <p:nvPr/>
        </p:nvSpPr>
        <p:spPr>
          <a:xfrm>
            <a:off x="2221706" y="2954655"/>
            <a:ext cx="1075373" cy="415498"/>
          </a:xfrm>
          <a:prstGeom prst="rect">
            <a:avLst/>
          </a:prstGeom>
          <a:noFill/>
        </p:spPr>
        <p:txBody>
          <a:bodyPr wrap="square" rtlCol="0">
            <a:spAutoFit/>
          </a:bodyPr>
          <a:lstStyle/>
          <a:p>
            <a:r>
              <a:rPr lang="zh-CN" altLang="en-US" sz="2100" b="1">
                <a:solidFill>
                  <a:schemeClr val="tx1">
                    <a:lumMod val="50000"/>
                  </a:schemeClr>
                </a:solidFill>
                <a:latin typeface="宋体" panose="02010600030101010101" pitchFamily="2" charset="-122"/>
                <a:ea typeface="宋体" panose="02010600030101010101" pitchFamily="2" charset="-122"/>
              </a:rPr>
              <a:t>（西汉）</a:t>
            </a:r>
            <a:endParaRPr lang="zh-CN" altLang="en-US" sz="2100" b="1">
              <a:solidFill>
                <a:schemeClr val="tx1">
                  <a:lumMod val="50000"/>
                </a:schemeClr>
              </a:solidFill>
              <a:latin typeface="宋体" panose="02010600030101010101" pitchFamily="2" charset="-122"/>
              <a:ea typeface="宋体" panose="02010600030101010101" pitchFamily="2" charset="-122"/>
            </a:endParaRPr>
          </a:p>
        </p:txBody>
      </p:sp>
      <p:sp>
        <p:nvSpPr>
          <p:cNvPr id="11" name="文本框 10"/>
          <p:cNvSpPr txBox="1"/>
          <p:nvPr/>
        </p:nvSpPr>
        <p:spPr>
          <a:xfrm>
            <a:off x="2705576" y="4627721"/>
            <a:ext cx="1075373" cy="415498"/>
          </a:xfrm>
          <a:prstGeom prst="rect">
            <a:avLst/>
          </a:prstGeom>
          <a:noFill/>
        </p:spPr>
        <p:txBody>
          <a:bodyPr wrap="square" rtlCol="0">
            <a:spAutoFit/>
          </a:bodyPr>
          <a:lstStyle/>
          <a:p>
            <a:r>
              <a:rPr lang="zh-CN" altLang="en-US" sz="2100" b="1">
                <a:solidFill>
                  <a:schemeClr val="tx1">
                    <a:lumMod val="50000"/>
                  </a:schemeClr>
                </a:solidFill>
                <a:latin typeface="宋体" panose="02010600030101010101" pitchFamily="2" charset="-122"/>
                <a:ea typeface="宋体" panose="02010600030101010101" pitchFamily="2" charset="-122"/>
              </a:rPr>
              <a:t>（东汉）</a:t>
            </a:r>
            <a:endParaRPr lang="zh-CN" altLang="en-US" sz="2100" b="1">
              <a:solidFill>
                <a:schemeClr val="tx1">
                  <a:lumMod val="50000"/>
                </a:schemeClr>
              </a:solidFill>
              <a:latin typeface="宋体" panose="02010600030101010101" pitchFamily="2" charset="-122"/>
              <a:ea typeface="宋体" panose="02010600030101010101" pitchFamily="2" charset="-122"/>
            </a:endParaRPr>
          </a:p>
        </p:txBody>
      </p:sp>
      <p:sp>
        <p:nvSpPr>
          <p:cNvPr id="12" name="矩形 11"/>
          <p:cNvSpPr/>
          <p:nvPr/>
        </p:nvSpPr>
        <p:spPr>
          <a:xfrm>
            <a:off x="2327419" y="4937731"/>
            <a:ext cx="1869744" cy="484748"/>
          </a:xfrm>
          <a:prstGeom prst="rect">
            <a:avLst/>
          </a:prstGeom>
          <a:noFill/>
        </p:spPr>
        <p:txBody>
          <a:bodyPr wrap="none" lIns="68580" tIns="34290" rIns="68580" bIns="34290">
            <a:spAutoFit/>
          </a:bodyPr>
          <a:lstStyle/>
          <a:p>
            <a:pPr algn="ctr"/>
            <a:r>
              <a:rPr lang="zh-CN" altLang="en-US" sz="2700">
                <a:ln w="0"/>
                <a:effectLst>
                  <a:outerShdw blurRad="38100" dist="19050" dir="2700000" algn="tl" rotWithShape="0">
                    <a:schemeClr val="dk1">
                      <a:alpha val="40000"/>
                    </a:schemeClr>
                  </a:outerShdw>
                </a:effectLst>
              </a:rPr>
              <a:t>甘英、班勇</a:t>
            </a:r>
            <a:endParaRPr lang="zh-CN" altLang="en-US" sz="2700" dirty="0">
              <a:ln w="0"/>
              <a:effectLst>
                <a:outerShdw blurRad="38100" dist="19050" dir="2700000" algn="tl" rotWithShape="0">
                  <a:schemeClr val="dk1">
                    <a:alpha val="40000"/>
                  </a:scheme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5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55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55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5595"/>
                                        </p:tgtEl>
                                        <p:attrNameLst>
                                          <p:attrName>style.visibility</p:attrName>
                                        </p:attrNameLst>
                                      </p:cBhvr>
                                      <p:to>
                                        <p:strVal val="visible"/>
                                      </p:to>
                                    </p:set>
                                    <p:anim calcmode="lin" valueType="num">
                                      <p:cBhvr additive="base">
                                        <p:cTn id="27" dur="500" fill="hold"/>
                                        <p:tgtEl>
                                          <p:spTgt spid="195595"/>
                                        </p:tgtEl>
                                        <p:attrNameLst>
                                          <p:attrName>ppt_x</p:attrName>
                                        </p:attrNameLst>
                                      </p:cBhvr>
                                      <p:tavLst>
                                        <p:tav tm="0">
                                          <p:val>
                                            <p:strVal val="#ppt_x"/>
                                          </p:val>
                                        </p:tav>
                                        <p:tav tm="100000">
                                          <p:val>
                                            <p:strVal val="#ppt_x"/>
                                          </p:val>
                                        </p:tav>
                                      </p:tavLst>
                                    </p:anim>
                                    <p:anim calcmode="lin" valueType="num">
                                      <p:cBhvr additive="base">
                                        <p:cTn id="28" dur="500" fill="hold"/>
                                        <p:tgtEl>
                                          <p:spTgt spid="19559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Par">
                                  <p:stCondLst>
                                    <p:cond delay="0"/>
                                  </p:stCondLst>
                                  <p:childTnLst>
                                    <p:set>
                                      <p:cBhvr>
                                        <p:cTn id="38" dur="1" fill="hold">
                                          <p:stCondLst>
                                            <p:cond delay="0"/>
                                          </p:stCondLst>
                                        </p:cTn>
                                        <p:tgtEl>
                                          <p:spTgt spid="195597"/>
                                        </p:tgtEl>
                                        <p:attrNameLst>
                                          <p:attrName>style.visibility</p:attrName>
                                        </p:attrNameLst>
                                      </p:cBhvr>
                                      <p:to>
                                        <p:strVal val="visible"/>
                                      </p:to>
                                    </p:set>
                                    <p:anim calcmode="lin" valueType="num">
                                      <p:cBhvr additive="base">
                                        <p:cTn id="39" dur="500" fill="hold"/>
                                        <p:tgtEl>
                                          <p:spTgt spid="195597"/>
                                        </p:tgtEl>
                                        <p:attrNameLst>
                                          <p:attrName>ppt_x</p:attrName>
                                        </p:attrNameLst>
                                      </p:cBhvr>
                                      <p:tavLst>
                                        <p:tav tm="0">
                                          <p:val>
                                            <p:strVal val="#ppt_x"/>
                                          </p:val>
                                        </p:tav>
                                        <p:tav tm="100000">
                                          <p:val>
                                            <p:strVal val="#ppt_x"/>
                                          </p:val>
                                        </p:tav>
                                      </p:tavLst>
                                    </p:anim>
                                    <p:anim calcmode="lin" valueType="num">
                                      <p:cBhvr additive="base">
                                        <p:cTn id="40" dur="500" fill="hold"/>
                                        <p:tgtEl>
                                          <p:spTgt spid="19559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89801"/>
                                        </p:tgtEl>
                                        <p:attrNameLst>
                                          <p:attrName>style.visibility</p:attrName>
                                        </p:attrNameLst>
                                      </p:cBhvr>
                                      <p:to>
                                        <p:strVal val="visible"/>
                                      </p:to>
                                    </p:set>
                                    <p:animEffect transition="in" filter="wipe(left)">
                                      <p:cBhvr>
                                        <p:cTn id="57" dur="500"/>
                                        <p:tgtEl>
                                          <p:spTgt spid="289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3" grpId="0" bldLvl="0" animBg="1"/>
      <p:bldP spid="195595" grpId="0"/>
      <p:bldP spid="195596" grpId="0"/>
      <p:bldP spid="195597" grpId="0"/>
      <p:bldP spid="195598" grpId="0"/>
      <p:bldP spid="195599" grpId="0"/>
      <p:bldP spid="4" grpId="0" bldLvl="0" animBg="1"/>
      <p:bldP spid="5" grpId="0"/>
      <p:bldP spid="6" grpId="0"/>
      <p:bldP spid="7" grpId="0"/>
      <p:bldP spid="2" grpId="0"/>
      <p:bldP spid="3" grpId="0"/>
      <p:bldP spid="9" grpId="0"/>
      <p:bldP spid="28980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print">
            <a:extLst>
              <a:ext uri="{28A0092B-C50C-407E-A947-70E740481C1C}">
                <a14:useLocalDpi xmlns:a14="http://schemas.microsoft.com/office/drawing/2010/main" val="0"/>
              </a:ext>
            </a:extLst>
          </a:blip>
          <a:stretch>
            <a:fillRect/>
          </a:stretch>
        </p:blipFill>
        <p:spPr>
          <a:xfrm rot="16200000" flipV="1">
            <a:off x="2741771" y="-952023"/>
            <a:ext cx="3659505" cy="9104471"/>
          </a:xfrm>
          <a:prstGeom prst="rect">
            <a:avLst/>
          </a:prstGeom>
        </p:spPr>
      </p:pic>
      <p:sp>
        <p:nvSpPr>
          <p:cNvPr id="100" name="文本框 99"/>
          <p:cNvSpPr txBox="1"/>
          <p:nvPr/>
        </p:nvSpPr>
        <p:spPr>
          <a:xfrm>
            <a:off x="1112520" y="2335097"/>
            <a:ext cx="6992389" cy="1338828"/>
          </a:xfrm>
          <a:prstGeom prst="rect">
            <a:avLst/>
          </a:prstGeom>
          <a:noFill/>
          <a:ln w="9525">
            <a:noFill/>
          </a:ln>
        </p:spPr>
        <p:txBody>
          <a:bodyPr wrap="square">
            <a:spAutoFit/>
          </a:bodyPr>
          <a:lstStyle/>
          <a:p>
            <a:pPr lvl="0" algn="l"/>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丝绸之路——传承篇</a:t>
            </a:r>
            <a:endPar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lvl="0" algn="l"/>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dirty="0" smtClean="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中欧班列</a:t>
            </a:r>
            <a:r>
              <a:rPr lang="zh-CN" altLang="en-US" sz="240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rPr>
              <a:t>的未来</a:t>
            </a:r>
            <a:endParaRPr lang="zh-CN" altLang="en-US" sz="240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77155" name="Picture 4" descr="F0FA4FC810F210F9943B0535799B84FF"/>
          <p:cNvPicPr>
            <a:picLocks noChangeAspect="1"/>
          </p:cNvPicPr>
          <p:nvPr/>
        </p:nvPicPr>
        <p:blipFill>
          <a:blip r:embed="rId2"/>
          <a:stretch>
            <a:fillRect/>
          </a:stretch>
        </p:blipFill>
        <p:spPr>
          <a:xfrm>
            <a:off x="6306502" y="4983480"/>
            <a:ext cx="2928938" cy="1143000"/>
          </a:xfrm>
          <a:prstGeom prst="rect">
            <a:avLst/>
          </a:prstGeom>
          <a:noFill/>
          <a:ln w="9525">
            <a:noFill/>
          </a:ln>
        </p:spPr>
      </p:pic>
    </p:spTree>
    <p:custDataLst>
      <p:tags r:id="rId3"/>
    </p:custData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e850352ac65c103887e17c08b3119313b17eca8064389161"/>
          <p:cNvPicPr>
            <a:picLocks noChangeAspect="1"/>
          </p:cNvPicPr>
          <p:nvPr/>
        </p:nvPicPr>
        <p:blipFill>
          <a:blip r:embed="rId1"/>
          <a:stretch>
            <a:fillRect/>
          </a:stretch>
        </p:blipFill>
        <p:spPr>
          <a:xfrm>
            <a:off x="0" y="1551743"/>
            <a:ext cx="3343792" cy="4733343"/>
          </a:xfrm>
          <a:prstGeom prst="rect">
            <a:avLst/>
          </a:prstGeom>
          <a:noFill/>
          <a:ln w="9525">
            <a:noFill/>
          </a:ln>
        </p:spPr>
      </p:pic>
      <p:sp>
        <p:nvSpPr>
          <p:cNvPr id="76802" name="Rectangle 6"/>
          <p:cNvSpPr/>
          <p:nvPr/>
        </p:nvSpPr>
        <p:spPr>
          <a:xfrm>
            <a:off x="1316228" y="694900"/>
            <a:ext cx="4955203" cy="461665"/>
          </a:xfrm>
          <a:prstGeom prst="rect">
            <a:avLst/>
          </a:prstGeom>
          <a:noFill/>
          <a:ln w="9525">
            <a:noFill/>
          </a:ln>
        </p:spPr>
        <p:txBody>
          <a:bodyPr wrap="none" anchor="ctr">
            <a:spAutoFit/>
          </a:bodyPr>
          <a:lstStyle/>
          <a:p>
            <a:pPr eaLnBrk="0" hangingPunct="0"/>
            <a:r>
              <a:rPr lang="zh-CN" altLang="zh-CN" sz="2400" b="1">
                <a:solidFill>
                  <a:srgbClr val="0000CC"/>
                </a:solidFill>
                <a:latin typeface="宋体" panose="02010600030101010101" pitchFamily="2" charset="-122"/>
                <a:ea typeface="宋体" panose="02010600030101010101" pitchFamily="2" charset="-122"/>
                <a:cs typeface="Times New Roman" panose="02020603050405020304" pitchFamily="18" charset="0"/>
              </a:rPr>
              <a:t>【 </a:t>
            </a:r>
            <a:r>
              <a:rPr lang="zh-CN" altLang="en-US" sz="2400" b="1">
                <a:solidFill>
                  <a:srgbClr val="0000CC"/>
                </a:solidFill>
                <a:latin typeface="宋体" panose="02010600030101010101" pitchFamily="2" charset="-122"/>
                <a:ea typeface="宋体" panose="02010600030101010101" pitchFamily="2" charset="-122"/>
                <a:cs typeface="Times New Roman" panose="02020603050405020304" pitchFamily="18" charset="0"/>
              </a:rPr>
              <a:t>传承之旅</a:t>
            </a:r>
            <a:r>
              <a:rPr lang="zh-CN" altLang="zh-CN" sz="2400" b="1">
                <a:solidFill>
                  <a:srgbClr val="0000CC"/>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cs typeface="Times New Roman" panose="02020603050405020304" pitchFamily="18" charset="0"/>
              </a:rPr>
              <a:t>历史和现实的呼应</a:t>
            </a:r>
            <a:endParaRPr lang="en-US" altLang="zh-CN" sz="2400" b="1" dirty="0">
              <a:solidFill>
                <a:srgbClr val="0000CC"/>
              </a:solidFill>
              <a:latin typeface="宋体" panose="02010600030101010101" pitchFamily="2" charset="-122"/>
              <a:ea typeface="宋体" panose="02010600030101010101" pitchFamily="2" charset="-122"/>
            </a:endParaRPr>
          </a:p>
        </p:txBody>
      </p:sp>
      <p:sp>
        <p:nvSpPr>
          <p:cNvPr id="76803" name="矩形 6"/>
          <p:cNvSpPr/>
          <p:nvPr/>
        </p:nvSpPr>
        <p:spPr>
          <a:xfrm>
            <a:off x="3507969" y="2476303"/>
            <a:ext cx="5526925" cy="1015663"/>
          </a:xfrm>
          <a:prstGeom prst="rect">
            <a:avLst/>
          </a:prstGeom>
        </p:spPr>
        <p:txBody>
          <a:bodyPr wrap="square">
            <a:spAutoFit/>
          </a:bodyPr>
          <a:lstStyle/>
          <a:p>
            <a:r>
              <a:rPr lang="zh-CN" altLang="en-US" sz="2000" dirty="0">
                <a:latin typeface="宋体" panose="02010600030101010101" pitchFamily="2" charset="-122"/>
                <a:ea typeface="宋体" panose="02010600030101010101" pitchFamily="2" charset="-122"/>
                <a:cs typeface="宋体" panose="02010600030101010101" pitchFamily="2" charset="-122"/>
              </a:rPr>
              <a:t>习近平总书记在</a:t>
            </a:r>
            <a:r>
              <a:rPr lang="en-US" altLang="zh-CN" sz="2000" dirty="0">
                <a:latin typeface="宋体" panose="02010600030101010101" pitchFamily="2" charset="-122"/>
                <a:ea typeface="宋体" panose="02010600030101010101" pitchFamily="2" charset="-122"/>
                <a:cs typeface="宋体" panose="02010600030101010101" pitchFamily="2" charset="-122"/>
              </a:rPr>
              <a:t>2013</a:t>
            </a:r>
            <a:r>
              <a:rPr lang="zh-CN" altLang="en-US" sz="2000" dirty="0">
                <a:latin typeface="宋体" panose="02010600030101010101" pitchFamily="2" charset="-122"/>
                <a:ea typeface="宋体" panose="02010600030101010101" pitchFamily="2" charset="-122"/>
                <a:cs typeface="宋体" panose="02010600030101010101" pitchFamily="2" charset="-122"/>
              </a:rPr>
              <a:t>年</a:t>
            </a:r>
            <a:r>
              <a:rPr lang="en-US" altLang="zh-CN" sz="2000" dirty="0">
                <a:latin typeface="宋体" panose="02010600030101010101" pitchFamily="2" charset="-122"/>
                <a:ea typeface="宋体" panose="02010600030101010101" pitchFamily="2" charset="-122"/>
                <a:cs typeface="宋体" panose="02010600030101010101" pitchFamily="2" charset="-122"/>
              </a:rPr>
              <a:t>9</a:t>
            </a:r>
            <a:r>
              <a:rPr lang="zh-CN" altLang="en-US" sz="2000" dirty="0">
                <a:latin typeface="宋体" panose="02010600030101010101" pitchFamily="2" charset="-122"/>
                <a:ea typeface="宋体" panose="02010600030101010101" pitchFamily="2" charset="-122"/>
                <a:cs typeface="宋体" panose="02010600030101010101" pitchFamily="2" charset="-122"/>
              </a:rPr>
              <a:t>月和</a:t>
            </a:r>
            <a:r>
              <a:rPr lang="en-US" altLang="zh-CN" sz="2000" dirty="0">
                <a:latin typeface="宋体" panose="02010600030101010101" pitchFamily="2" charset="-122"/>
                <a:ea typeface="宋体" panose="02010600030101010101" pitchFamily="2" charset="-122"/>
                <a:cs typeface="宋体" panose="02010600030101010101" pitchFamily="2" charset="-122"/>
              </a:rPr>
              <a:t>10</a:t>
            </a:r>
            <a:r>
              <a:rPr lang="zh-CN" altLang="en-US" sz="2000" dirty="0">
                <a:latin typeface="宋体" panose="02010600030101010101" pitchFamily="2" charset="-122"/>
                <a:ea typeface="宋体" panose="02010600030101010101" pitchFamily="2" charset="-122"/>
                <a:cs typeface="宋体" panose="02010600030101010101" pitchFamily="2" charset="-122"/>
              </a:rPr>
              <a:t>月先后提出了建设“新丝绸之路经济带”和“</a:t>
            </a:r>
            <a:r>
              <a:rPr lang="en-US" altLang="zh-CN" sz="2000" dirty="0">
                <a:latin typeface="宋体" panose="02010600030101010101" pitchFamily="2" charset="-122"/>
                <a:ea typeface="宋体" panose="02010600030101010101" pitchFamily="2" charset="-122"/>
                <a:cs typeface="宋体" panose="02010600030101010101" pitchFamily="2" charset="-122"/>
              </a:rPr>
              <a:t>21</a:t>
            </a:r>
            <a:r>
              <a:rPr lang="zh-CN" altLang="en-US" sz="2000" dirty="0">
                <a:latin typeface="宋体" panose="02010600030101010101" pitchFamily="2" charset="-122"/>
                <a:ea typeface="宋体" panose="02010600030101010101" pitchFamily="2" charset="-122"/>
                <a:cs typeface="宋体" panose="02010600030101010101" pitchFamily="2" charset="-122"/>
              </a:rPr>
              <a:t>世纪海上丝绸之路”的战略构想。</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sp>
        <p:nvSpPr>
          <p:cNvPr id="3" name="矩形 2"/>
          <p:cNvSpPr/>
          <p:nvPr/>
        </p:nvSpPr>
        <p:spPr>
          <a:xfrm>
            <a:off x="3507969" y="3770938"/>
            <a:ext cx="5526925" cy="3046988"/>
          </a:xfrm>
          <a:prstGeom prst="rect">
            <a:avLst/>
          </a:prstGeom>
          <a:noFill/>
          <a:ln w="9525" cap="flat" cmpd="sng">
            <a:noFill/>
            <a:prstDash val="solid"/>
            <a:miter/>
            <a:headEnd type="none" w="med" len="med"/>
            <a:tailEnd type="none" w="med" len="med"/>
          </a:ln>
        </p:spPr>
        <p:txBody>
          <a:bodyPr wrap="square">
            <a:spAutoFit/>
          </a:bodyPr>
          <a:lstStyle/>
          <a:p>
            <a:r>
              <a:rPr lang="en-US" altLang="zh-CN" sz="2400" b="1" dirty="0">
                <a:latin typeface="宋体" panose="02010600030101010101" pitchFamily="2" charset="-122"/>
                <a:ea typeface="宋体" panose="02010600030101010101" pitchFamily="2" charset="-122"/>
              </a:rPr>
              <a:t>2016</a:t>
            </a:r>
            <a:r>
              <a:rPr lang="zh-CN" altLang="en-US" sz="2400" b="1" dirty="0">
                <a:latin typeface="宋体" panose="02010600030101010101" pitchFamily="2" charset="-122"/>
                <a:ea typeface="宋体" panose="02010600030101010101" pitchFamily="2" charset="-122"/>
              </a:rPr>
              <a:t>年</a:t>
            </a:r>
            <a:r>
              <a:rPr lang="en-US" altLang="zh-CN" sz="2400" b="1" dirty="0">
                <a:latin typeface="宋体" panose="02010600030101010101" pitchFamily="2" charset="-122"/>
                <a:ea typeface="宋体" panose="02010600030101010101" pitchFamily="2" charset="-122"/>
              </a:rPr>
              <a:t>10</a:t>
            </a:r>
            <a:r>
              <a:rPr lang="zh-CN" altLang="en-US" sz="2400" b="1" dirty="0">
                <a:latin typeface="宋体" panose="02010600030101010101" pitchFamily="2" charset="-122"/>
                <a:ea typeface="宋体" panose="02010600030101010101" pitchFamily="2" charset="-122"/>
              </a:rPr>
              <a:t>月</a:t>
            </a:r>
            <a:r>
              <a:rPr lang="en-US" altLang="zh-CN" sz="2400" b="1" dirty="0">
                <a:latin typeface="宋体" panose="02010600030101010101" pitchFamily="2" charset="-122"/>
                <a:ea typeface="宋体" panose="02010600030101010101" pitchFamily="2" charset="-122"/>
              </a:rPr>
              <a:t>8</a:t>
            </a:r>
            <a:r>
              <a:rPr lang="zh-CN" altLang="en-US" sz="2400" b="1" dirty="0">
                <a:latin typeface="宋体" panose="02010600030101010101" pitchFamily="2" charset="-122"/>
                <a:ea typeface="宋体" panose="02010600030101010101" pitchFamily="2" charset="-122"/>
              </a:rPr>
              <a:t>日，推进“一带一路”建设工作领导小组办公室印发</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中欧班列建设发展规划（</a:t>
            </a:r>
            <a:r>
              <a:rPr lang="en-US" altLang="zh-CN" sz="2400" b="1" dirty="0">
                <a:latin typeface="宋体" panose="02010600030101010101" pitchFamily="2" charset="-122"/>
                <a:ea typeface="宋体" panose="02010600030101010101" pitchFamily="2" charset="-122"/>
              </a:rPr>
              <a:t>2016-2020</a:t>
            </a:r>
            <a:r>
              <a:rPr lang="zh-CN" altLang="en-US" sz="2400" b="1" dirty="0">
                <a:latin typeface="宋体" panose="02010600030101010101" pitchFamily="2" charset="-122"/>
                <a:ea typeface="宋体" panose="02010600030101010101" pitchFamily="2" charset="-122"/>
              </a:rPr>
              <a:t>年）</a:t>
            </a:r>
            <a:r>
              <a:rPr lang="en-US" altLang="zh-CN" sz="2400" b="1" dirty="0" smtClean="0">
                <a:latin typeface="宋体" panose="02010600030101010101" pitchFamily="2" charset="-122"/>
                <a:ea typeface="宋体" panose="02010600030101010101" pitchFamily="2" charset="-122"/>
              </a:rPr>
              <a:t>》</a:t>
            </a:r>
            <a:r>
              <a:rPr lang="zh-CN" altLang="en-US" sz="2400" b="1" dirty="0" smtClean="0">
                <a:latin typeface="宋体" panose="02010600030101010101" pitchFamily="2" charset="-122"/>
                <a:ea typeface="宋体" panose="02010600030101010101" pitchFamily="2" charset="-122"/>
              </a:rPr>
              <a:t>。</a:t>
            </a:r>
            <a:r>
              <a:rPr lang="en-US" altLang="zh-CN" sz="2400" dirty="0" smtClean="0"/>
              <a:t>《</a:t>
            </a:r>
            <a:r>
              <a:rPr lang="zh-CN" altLang="en-US" sz="2400" dirty="0"/>
              <a:t>规划</a:t>
            </a:r>
            <a:r>
              <a:rPr lang="en-US" altLang="zh-CN" sz="2400" dirty="0"/>
              <a:t>》</a:t>
            </a:r>
            <a:r>
              <a:rPr lang="zh-CN" altLang="en-US" sz="2400" dirty="0"/>
              <a:t>提出，到 </a:t>
            </a:r>
            <a:r>
              <a:rPr lang="en-US" altLang="zh-CN" sz="2400" dirty="0"/>
              <a:t>2020 </a:t>
            </a:r>
            <a:r>
              <a:rPr lang="zh-CN" altLang="en-US" sz="2400" dirty="0"/>
              <a:t>年，基本形成布局合理、设施完善、运量稳定、便捷高效、安全畅通的中欧班列综合服务体系。中欧班列年开行 </a:t>
            </a:r>
            <a:r>
              <a:rPr lang="en-US" altLang="zh-CN" sz="2400" dirty="0"/>
              <a:t>5000 </a:t>
            </a:r>
            <a:r>
              <a:rPr lang="zh-CN" altLang="en-US" sz="2400" dirty="0"/>
              <a:t>列左右，回程班列运量明显提高。</a:t>
            </a:r>
            <a:endParaRPr lang="zh-CN" altLang="en-US" sz="2400" b="1" dirty="0">
              <a:latin typeface="宋体" panose="02010600030101010101" pitchFamily="2" charset="-122"/>
              <a:ea typeface="宋体" panose="02010600030101010101" pitchFamily="2" charset="-122"/>
            </a:endParaRPr>
          </a:p>
        </p:txBody>
      </p:sp>
      <p:sp>
        <p:nvSpPr>
          <p:cNvPr id="2" name="矩形 1"/>
          <p:cNvSpPr/>
          <p:nvPr/>
        </p:nvSpPr>
        <p:spPr>
          <a:xfrm>
            <a:off x="3507969" y="1474994"/>
            <a:ext cx="5526925" cy="707886"/>
          </a:xfrm>
          <a:prstGeom prst="rect">
            <a:avLst/>
          </a:prstGeom>
        </p:spPr>
        <p:txBody>
          <a:bodyPr wrap="square">
            <a:spAutoFit/>
          </a:bodyPr>
          <a:lstStyle/>
          <a:p>
            <a:r>
              <a:rPr lang="en-US" altLang="zh-CN" sz="2000" dirty="0">
                <a:latin typeface="宋体" panose="02010600030101010101" pitchFamily="2" charset="-122"/>
                <a:ea typeface="宋体" panose="02010600030101010101" pitchFamily="2" charset="-122"/>
                <a:cs typeface="宋体" panose="02010600030101010101" pitchFamily="2" charset="-122"/>
              </a:rPr>
              <a:t>2011</a:t>
            </a:r>
            <a:r>
              <a:rPr lang="zh-CN" altLang="en-US" sz="2000" dirty="0">
                <a:latin typeface="宋体" panose="02010600030101010101" pitchFamily="2" charset="-122"/>
                <a:ea typeface="宋体" panose="02010600030101010101" pitchFamily="2" charset="-122"/>
                <a:cs typeface="宋体" panose="02010600030101010101" pitchFamily="2" charset="-122"/>
              </a:rPr>
              <a:t>年</a:t>
            </a:r>
            <a:r>
              <a:rPr lang="en-US" altLang="zh-CN" sz="2000" dirty="0">
                <a:latin typeface="宋体" panose="02010600030101010101" pitchFamily="2" charset="-122"/>
                <a:ea typeface="宋体" panose="02010600030101010101" pitchFamily="2" charset="-122"/>
                <a:cs typeface="宋体" panose="02010600030101010101" pitchFamily="2" charset="-122"/>
              </a:rPr>
              <a:t>3</a:t>
            </a:r>
            <a:r>
              <a:rPr lang="zh-CN" altLang="en-US" sz="2000" dirty="0">
                <a:latin typeface="宋体" panose="02010600030101010101" pitchFamily="2" charset="-122"/>
                <a:ea typeface="宋体" panose="02010600030101010101" pitchFamily="2" charset="-122"/>
                <a:cs typeface="宋体" panose="02010600030101010101" pitchFamily="2" charset="-122"/>
              </a:rPr>
              <a:t>月</a:t>
            </a:r>
            <a:r>
              <a:rPr lang="en-US" altLang="zh-CN" sz="2000" dirty="0">
                <a:latin typeface="宋体" panose="02010600030101010101" pitchFamily="2" charset="-122"/>
                <a:ea typeface="宋体" panose="02010600030101010101" pitchFamily="2" charset="-122"/>
                <a:cs typeface="宋体" panose="02010600030101010101" pitchFamily="2" charset="-122"/>
              </a:rPr>
              <a:t>19</a:t>
            </a:r>
            <a:r>
              <a:rPr lang="zh-CN" altLang="en-US" sz="2000" dirty="0">
                <a:latin typeface="宋体" panose="02010600030101010101" pitchFamily="2" charset="-122"/>
                <a:ea typeface="宋体" panose="02010600030101010101" pitchFamily="2" charset="-122"/>
                <a:cs typeface="宋体" panose="02010600030101010101" pitchFamily="2" charset="-122"/>
              </a:rPr>
              <a:t>日，首列中欧班列（重庆～</a:t>
            </a:r>
            <a:r>
              <a:rPr lang="zh-CN" altLang="en-US" sz="2000" dirty="0">
                <a:latin typeface="宋体" panose="02010600030101010101" pitchFamily="2" charset="-122"/>
                <a:ea typeface="宋体" panose="02010600030101010101" pitchFamily="2" charset="-122"/>
                <a:cs typeface="宋体" panose="02010600030101010101" pitchFamily="2" charset="-122"/>
                <a:hlinkClick r:id="rId2"/>
              </a:rPr>
              <a:t>杜伊斯堡，</a:t>
            </a:r>
            <a:r>
              <a:rPr lang="zh-CN" altLang="en-US" sz="2000" dirty="0">
                <a:latin typeface="宋体" panose="02010600030101010101" pitchFamily="2" charset="-122"/>
                <a:ea typeface="宋体" panose="02010600030101010101" pitchFamily="2" charset="-122"/>
                <a:cs typeface="宋体" panose="02010600030101010101" pitchFamily="2" charset="-122"/>
                <a:hlinkClick r:id="rId3"/>
              </a:rPr>
              <a:t>渝新欧国际铁路）成功开行</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spTree>
    <p:custDataLst>
      <p:tags r:id="rId4"/>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55921" y="583005"/>
            <a:ext cx="6589199" cy="1280890"/>
          </a:xfrm>
        </p:spPr>
        <p:txBody>
          <a:bodyPr/>
          <a:lstStyle/>
          <a:p>
            <a:r>
              <a:rPr kumimoji="1" lang="zh-CN" altLang="en-US" dirty="0" smtClean="0">
                <a:latin typeface="宋体" panose="02010600030101010101" pitchFamily="2" charset="-122"/>
                <a:ea typeface="宋体" panose="02010600030101010101" pitchFamily="2" charset="-122"/>
                <a:cs typeface="宋体" panose="02010600030101010101" pitchFamily="2" charset="-122"/>
              </a:rPr>
              <a:t>请你为丝绸之路重新命名：</a:t>
            </a:r>
            <a:endParaRPr kumimoji="1" lang="zh-CN" altLang="en-US" dirty="0">
              <a:latin typeface="宋体" panose="02010600030101010101" pitchFamily="2" charset="-122"/>
              <a:ea typeface="宋体" panose="02010600030101010101" pitchFamily="2" charset="-122"/>
              <a:cs typeface="宋体" panose="02010600030101010101" pitchFamily="2" charset="-122"/>
            </a:endParaRPr>
          </a:p>
        </p:txBody>
      </p:sp>
      <p:sp>
        <p:nvSpPr>
          <p:cNvPr id="3" name="内容占位符 2"/>
          <p:cNvSpPr>
            <a:spLocks noGrp="1"/>
          </p:cNvSpPr>
          <p:nvPr>
            <p:ph idx="1"/>
          </p:nvPr>
        </p:nvSpPr>
        <p:spPr>
          <a:xfrm>
            <a:off x="1353135" y="1415676"/>
            <a:ext cx="6591985" cy="3777622"/>
          </a:xfrm>
        </p:spPr>
        <p:txBody>
          <a:bodyPr>
            <a:normAutofit/>
          </a:bodyPr>
          <a:lstStyle/>
          <a:p>
            <a:r>
              <a:rPr lang="zh-CN" altLang="en-US" sz="2800" b="1" dirty="0">
                <a:latin typeface="楷体" panose="02010609060101010101" charset="-122"/>
                <a:ea typeface="楷体" panose="02010609060101010101" charset="-122"/>
              </a:rPr>
              <a:t>举例：绿色丝路、和平之路</a:t>
            </a:r>
            <a:r>
              <a:rPr lang="en-US" altLang="zh-CN" sz="2800" b="1" dirty="0">
                <a:latin typeface="楷体" panose="02010609060101010101" charset="-122"/>
                <a:ea typeface="楷体" panose="02010609060101010101" charset="-122"/>
              </a:rPr>
              <a:t>……</a:t>
            </a:r>
            <a:endParaRPr lang="zh-CN" altLang="en-US" sz="2800" b="1" dirty="0">
              <a:latin typeface="楷体" panose="02010609060101010101" charset="-122"/>
              <a:ea typeface="楷体" panose="02010609060101010101" charset="-122"/>
            </a:endParaRPr>
          </a:p>
          <a:p>
            <a:endParaRPr kumimoji="1" lang="zh-CN" altLang="en-US" sz="2800"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217321"/>
            <a:ext cx="9143999" cy="429460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98161" y="400590"/>
            <a:ext cx="6589199" cy="1280890"/>
          </a:xfrm>
        </p:spPr>
        <p:txBody>
          <a:bodyPr/>
          <a:lstStyle/>
          <a:p>
            <a:r>
              <a:rPr kumimoji="1" lang="zh-CN" altLang="en-US" dirty="0" smtClean="0"/>
              <a:t>列车到站啦！</a:t>
            </a:r>
            <a:endParaRPr kumimoji="1" lang="zh-CN" altLang="en-US" dirty="0"/>
          </a:p>
        </p:txBody>
      </p:sp>
      <p:sp>
        <p:nvSpPr>
          <p:cNvPr id="3" name="内容占位符 2"/>
          <p:cNvSpPr>
            <a:spLocks noGrp="1"/>
          </p:cNvSpPr>
          <p:nvPr>
            <p:ph idx="1"/>
          </p:nvPr>
        </p:nvSpPr>
        <p:spPr>
          <a:xfrm>
            <a:off x="507999" y="1264555"/>
            <a:ext cx="8026401" cy="5017142"/>
          </a:xfrm>
        </p:spPr>
        <p:txBody>
          <a:bodyPr>
            <a:noAutofit/>
          </a:bodyPr>
          <a:lstStyle/>
          <a:p>
            <a:pPr algn="l"/>
            <a:r>
              <a:rPr lang="en-US" altLang="zh-CN" sz="2800" dirty="0"/>
              <a:t>  </a:t>
            </a:r>
            <a:r>
              <a:rPr lang="zh-CN" altLang="en-US" sz="2800" dirty="0"/>
              <a:t>回顾历史，古丝绸之路首先是一条商贸之路。在航海时代到来前，丝绸之路是全世界最主要的贸易大通道，“货通天下”带来了全方位的繁荣，沙漠之舟、丝路驼队成了串联起沿线的驿站、城镇的重要载体，催生出发达的古代城邦文明。</a:t>
            </a:r>
            <a:endParaRPr lang="zh-CN" altLang="en-US" sz="2800" dirty="0"/>
          </a:p>
          <a:p>
            <a:pPr algn="l"/>
            <a:r>
              <a:rPr lang="zh-CN" altLang="en-US" sz="2800" dirty="0"/>
              <a:t>　 古道西风、驼铃依旧，时光斗转，辗转千年。在当前这个崭新的时代，随着“一带一路”建设的深入推进，古老的丝绸之路被赋予了新的生命，电气化货运班列的滚滚车轮代替了驼铃悠悠的商队，串联起融合交融、开放合作的亚欧大陆，承担起丝路使者的历史使命。</a:t>
            </a:r>
            <a:endParaRPr kumimoji="1" lang="zh-CN" alt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文本框 1"/>
          <p:cNvSpPr/>
          <p:nvPr/>
        </p:nvSpPr>
        <p:spPr>
          <a:xfrm>
            <a:off x="16305" y="648335"/>
            <a:ext cx="1454244" cy="600164"/>
          </a:xfrm>
          <a:prstGeom prst="rect">
            <a:avLst/>
          </a:prstGeom>
          <a:noFill/>
          <a:ln>
            <a:noFill/>
          </a:ln>
        </p:spPr>
        <p:txBody>
          <a:bodyPr wrap="none" rtlCol="0" anchor="t">
            <a:spAutoFit/>
          </a:bodyPr>
          <a:lstStyle/>
          <a:p>
            <a:pPr lvl="0" algn="ctr" fontAlgn="base"/>
            <a:r>
              <a:rPr lang="zh-CN" altLang="en-US" sz="3300">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ea"/>
                <a:sym typeface="+mn-ea"/>
              </a:rPr>
              <a:t>导结：</a:t>
            </a:r>
            <a:endParaRPr lang="zh-CN" altLang="en-US" sz="3300">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ea"/>
              <a:sym typeface="+mn-ea"/>
            </a:endParaRPr>
          </a:p>
        </p:txBody>
      </p:sp>
      <p:sp>
        <p:nvSpPr>
          <p:cNvPr id="4" name="文本框 3"/>
          <p:cNvSpPr txBox="1"/>
          <p:nvPr/>
        </p:nvSpPr>
        <p:spPr>
          <a:xfrm>
            <a:off x="1470549" y="2400599"/>
            <a:ext cx="553998" cy="1554956"/>
          </a:xfrm>
          <a:prstGeom prst="rect">
            <a:avLst/>
          </a:prstGeom>
          <a:noFill/>
        </p:spPr>
        <p:txBody>
          <a:bodyPr vert="eaVert" wrap="square" rtlCol="0">
            <a:spAutoFit/>
          </a:bodyPr>
          <a:lstStyle/>
          <a:p>
            <a:r>
              <a:rPr lang="zh-CN" altLang="en-US" sz="2400"/>
              <a:t>丝绸之路</a:t>
            </a:r>
            <a:endParaRPr lang="zh-CN" altLang="en-US" sz="2400"/>
          </a:p>
        </p:txBody>
      </p:sp>
      <p:sp>
        <p:nvSpPr>
          <p:cNvPr id="5" name="左大括号 4"/>
          <p:cNvSpPr/>
          <p:nvPr/>
        </p:nvSpPr>
        <p:spPr>
          <a:xfrm>
            <a:off x="2070267" y="1821002"/>
            <a:ext cx="365760" cy="2480310"/>
          </a:xfrm>
          <a:prstGeom prst="leftBrace">
            <a:avLst>
              <a:gd name="adj1" fmla="val 33333"/>
              <a:gd name="adj2" fmla="val 50000"/>
            </a:avLst>
          </a:prstGeom>
          <a:ln w="22225">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6" name="文本框 5"/>
          <p:cNvSpPr txBox="1"/>
          <p:nvPr/>
        </p:nvSpPr>
        <p:spPr>
          <a:xfrm>
            <a:off x="2550327" y="1566208"/>
            <a:ext cx="857250" cy="461665"/>
          </a:xfrm>
          <a:prstGeom prst="rect">
            <a:avLst/>
          </a:prstGeom>
          <a:noFill/>
        </p:spPr>
        <p:txBody>
          <a:bodyPr wrap="square" rtlCol="0">
            <a:spAutoFit/>
          </a:bodyPr>
          <a:lstStyle/>
          <a:p>
            <a:r>
              <a:rPr lang="zh-CN" altLang="en-US" sz="2400"/>
              <a:t>开辟</a:t>
            </a:r>
            <a:endParaRPr lang="zh-CN" altLang="en-US" sz="2400"/>
          </a:p>
        </p:txBody>
      </p:sp>
      <p:sp>
        <p:nvSpPr>
          <p:cNvPr id="8" name="文本框 7"/>
          <p:cNvSpPr txBox="1"/>
          <p:nvPr/>
        </p:nvSpPr>
        <p:spPr>
          <a:xfrm>
            <a:off x="2550327" y="2747785"/>
            <a:ext cx="857250" cy="461665"/>
          </a:xfrm>
          <a:prstGeom prst="rect">
            <a:avLst/>
          </a:prstGeom>
          <a:noFill/>
        </p:spPr>
        <p:txBody>
          <a:bodyPr wrap="square" rtlCol="0">
            <a:spAutoFit/>
          </a:bodyPr>
          <a:lstStyle/>
          <a:p>
            <a:r>
              <a:rPr lang="zh-CN" altLang="en-US" sz="2400"/>
              <a:t>交流</a:t>
            </a:r>
            <a:endParaRPr lang="zh-CN" altLang="en-US" sz="2400"/>
          </a:p>
        </p:txBody>
      </p:sp>
      <p:cxnSp>
        <p:nvCxnSpPr>
          <p:cNvPr id="9" name="直接连接符 8"/>
          <p:cNvCxnSpPr>
            <a:stCxn id="6" idx="3"/>
          </p:cNvCxnSpPr>
          <p:nvPr/>
        </p:nvCxnSpPr>
        <p:spPr>
          <a:xfrm flipV="1">
            <a:off x="3407577" y="1783378"/>
            <a:ext cx="948690" cy="13663"/>
          </a:xfrm>
          <a:prstGeom prst="line">
            <a:avLst/>
          </a:prstGeom>
          <a:ln w="317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552950" y="1602721"/>
            <a:ext cx="2845594" cy="461665"/>
          </a:xfrm>
          <a:prstGeom prst="rect">
            <a:avLst/>
          </a:prstGeom>
          <a:noFill/>
        </p:spPr>
        <p:txBody>
          <a:bodyPr wrap="square" rtlCol="0">
            <a:spAutoFit/>
          </a:bodyPr>
          <a:lstStyle/>
          <a:p>
            <a:r>
              <a:rPr lang="zh-CN" altLang="en-US" sz="2400" dirty="0"/>
              <a:t>张骞通西域</a:t>
            </a:r>
            <a:endParaRPr lang="zh-CN" altLang="en-US" sz="2400" dirty="0"/>
          </a:p>
        </p:txBody>
      </p:sp>
      <p:sp>
        <p:nvSpPr>
          <p:cNvPr id="11" name="文本框 10"/>
          <p:cNvSpPr txBox="1"/>
          <p:nvPr/>
        </p:nvSpPr>
        <p:spPr>
          <a:xfrm>
            <a:off x="2550327" y="4054615"/>
            <a:ext cx="857250" cy="461665"/>
          </a:xfrm>
          <a:prstGeom prst="rect">
            <a:avLst/>
          </a:prstGeom>
          <a:noFill/>
        </p:spPr>
        <p:txBody>
          <a:bodyPr wrap="square" rtlCol="0">
            <a:spAutoFit/>
          </a:bodyPr>
          <a:lstStyle/>
          <a:p>
            <a:r>
              <a:rPr lang="zh-CN" altLang="en-US" sz="2400"/>
              <a:t>管理</a:t>
            </a:r>
            <a:endParaRPr lang="zh-CN" altLang="en-US" sz="2400"/>
          </a:p>
        </p:txBody>
      </p:sp>
      <p:cxnSp>
        <p:nvCxnSpPr>
          <p:cNvPr id="12" name="直接连接符 11"/>
          <p:cNvCxnSpPr/>
          <p:nvPr/>
        </p:nvCxnSpPr>
        <p:spPr>
          <a:xfrm flipV="1">
            <a:off x="3407577" y="2674918"/>
            <a:ext cx="925830" cy="211455"/>
          </a:xfrm>
          <a:prstGeom prst="line">
            <a:avLst/>
          </a:prstGeom>
          <a:ln w="317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552950" y="2444085"/>
            <a:ext cx="2845594" cy="461665"/>
          </a:xfrm>
          <a:prstGeom prst="rect">
            <a:avLst/>
          </a:prstGeom>
          <a:noFill/>
        </p:spPr>
        <p:txBody>
          <a:bodyPr wrap="square" rtlCol="0">
            <a:spAutoFit/>
          </a:bodyPr>
          <a:lstStyle/>
          <a:p>
            <a:r>
              <a:rPr lang="zh-CN" altLang="en-US" sz="2400"/>
              <a:t>陆上丝绸之路</a:t>
            </a:r>
            <a:endParaRPr lang="zh-CN" altLang="en-US" sz="2400"/>
          </a:p>
        </p:txBody>
      </p:sp>
      <p:sp>
        <p:nvSpPr>
          <p:cNvPr id="14" name="文本框 13"/>
          <p:cNvSpPr txBox="1"/>
          <p:nvPr/>
        </p:nvSpPr>
        <p:spPr>
          <a:xfrm>
            <a:off x="4552950" y="3129260"/>
            <a:ext cx="2845594" cy="461665"/>
          </a:xfrm>
          <a:prstGeom prst="rect">
            <a:avLst/>
          </a:prstGeom>
          <a:noFill/>
        </p:spPr>
        <p:txBody>
          <a:bodyPr wrap="square" rtlCol="0">
            <a:spAutoFit/>
          </a:bodyPr>
          <a:lstStyle/>
          <a:p>
            <a:r>
              <a:rPr lang="zh-CN" altLang="en-US" sz="2400"/>
              <a:t>海上丝绸之路</a:t>
            </a:r>
            <a:endParaRPr lang="zh-CN" altLang="en-US" sz="2400"/>
          </a:p>
        </p:txBody>
      </p:sp>
      <p:cxnSp>
        <p:nvCxnSpPr>
          <p:cNvPr id="15" name="直接连接符 14"/>
          <p:cNvCxnSpPr/>
          <p:nvPr/>
        </p:nvCxnSpPr>
        <p:spPr>
          <a:xfrm>
            <a:off x="3407577" y="3000673"/>
            <a:ext cx="960120" cy="257175"/>
          </a:xfrm>
          <a:prstGeom prst="line">
            <a:avLst/>
          </a:prstGeom>
          <a:ln w="317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373287" y="3989368"/>
            <a:ext cx="982980" cy="155734"/>
          </a:xfrm>
          <a:prstGeom prst="line">
            <a:avLst/>
          </a:prstGeom>
          <a:ln w="317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373287" y="4423708"/>
            <a:ext cx="960120" cy="257175"/>
          </a:xfrm>
          <a:prstGeom prst="line">
            <a:avLst/>
          </a:prstGeom>
          <a:ln w="317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552950" y="3724722"/>
            <a:ext cx="2845594" cy="461665"/>
          </a:xfrm>
          <a:prstGeom prst="rect">
            <a:avLst/>
          </a:prstGeom>
          <a:noFill/>
        </p:spPr>
        <p:txBody>
          <a:bodyPr wrap="square" rtlCol="0">
            <a:spAutoFit/>
          </a:bodyPr>
          <a:lstStyle/>
          <a:p>
            <a:r>
              <a:rPr lang="zh-CN" altLang="en-US" sz="2400" dirty="0"/>
              <a:t>西汉：西域都护</a:t>
            </a:r>
            <a:endParaRPr lang="zh-CN" altLang="en-US" sz="2400" dirty="0"/>
          </a:p>
        </p:txBody>
      </p:sp>
      <p:sp>
        <p:nvSpPr>
          <p:cNvPr id="19" name="文本框 18"/>
          <p:cNvSpPr txBox="1"/>
          <p:nvPr/>
        </p:nvSpPr>
        <p:spPr>
          <a:xfrm>
            <a:off x="4552950" y="4424660"/>
            <a:ext cx="4014581" cy="461665"/>
          </a:xfrm>
          <a:prstGeom prst="rect">
            <a:avLst/>
          </a:prstGeom>
          <a:noFill/>
        </p:spPr>
        <p:txBody>
          <a:bodyPr wrap="square" rtlCol="0">
            <a:spAutoFit/>
          </a:bodyPr>
          <a:lstStyle/>
          <a:p>
            <a:r>
              <a:rPr lang="zh-CN" altLang="en-US" sz="2400" dirty="0"/>
              <a:t>东汉：班超甘英班勇</a:t>
            </a:r>
            <a:endParaRPr lang="zh-CN" altLang="en-US" sz="2400" dirty="0"/>
          </a:p>
        </p:txBody>
      </p:sp>
      <p:pic>
        <p:nvPicPr>
          <p:cNvPr id="177155" name="Picture 4" descr="F0FA4FC810F210F9943B0535799B84FF"/>
          <p:cNvPicPr>
            <a:picLocks noChangeAspect="1"/>
          </p:cNvPicPr>
          <p:nvPr/>
        </p:nvPicPr>
        <p:blipFill>
          <a:blip r:embed="rId1"/>
          <a:stretch>
            <a:fillRect/>
          </a:stretch>
        </p:blipFill>
        <p:spPr>
          <a:xfrm>
            <a:off x="6203632" y="4886325"/>
            <a:ext cx="2928938" cy="1143000"/>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0510" y="2216468"/>
            <a:ext cx="8602504" cy="2585323"/>
          </a:xfrm>
          <a:prstGeom prst="rect">
            <a:avLst/>
          </a:prstGeom>
          <a:noFill/>
        </p:spPr>
        <p:txBody>
          <a:bodyPr wrap="square" rtlCol="0" anchor="t">
            <a:spAutoFit/>
          </a:bodyPr>
          <a:lstStyle/>
          <a:p>
            <a:pPr algn="l">
              <a:lnSpc>
                <a:spcPct val="120000"/>
              </a:lnSpc>
              <a:buNone/>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1</a:t>
            </a: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．张骞出使西域的历史意义在于（     ）</a:t>
            </a:r>
            <a:endParaRPr lang="zh-CN" altLang="en-US" sz="2700" b="1" dirty="0">
              <a:solidFill>
                <a:schemeClr val="tx1">
                  <a:lumMod val="50000"/>
                </a:schemeClr>
              </a:solidFill>
              <a:latin typeface="宋体" panose="02010600030101010101" pitchFamily="2" charset="-122"/>
              <a:ea typeface="宋体" panose="02010600030101010101" pitchFamily="2" charset="-122"/>
              <a:sym typeface="+mn-ea"/>
            </a:endParaRPr>
          </a:p>
          <a:p>
            <a:pPr algn="l">
              <a:lnSpc>
                <a:spcPct val="120000"/>
              </a:lnSpc>
              <a:buNone/>
            </a:pP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  </a:t>
            </a: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A</a:t>
            </a: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．联络大月氏，夹击匈奴</a:t>
            </a:r>
            <a:endParaRPr lang="zh-CN" altLang="en-US" sz="2700" b="1" dirty="0">
              <a:solidFill>
                <a:schemeClr val="tx1">
                  <a:lumMod val="50000"/>
                </a:schemeClr>
              </a:solidFill>
              <a:latin typeface="宋体" panose="02010600030101010101" pitchFamily="2" charset="-122"/>
              <a:ea typeface="宋体" panose="02010600030101010101" pitchFamily="2" charset="-122"/>
              <a:sym typeface="+mn-ea"/>
            </a:endParaRPr>
          </a:p>
          <a:p>
            <a:pPr algn="l">
              <a:lnSpc>
                <a:spcPct val="120000"/>
              </a:lnSpc>
              <a:buNone/>
            </a:pP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  </a:t>
            </a: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B</a:t>
            </a: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．控制西域各族</a:t>
            </a:r>
            <a:endParaRPr lang="zh-CN" altLang="en-US" sz="2700" b="1" dirty="0">
              <a:solidFill>
                <a:schemeClr val="tx1">
                  <a:lumMod val="50000"/>
                </a:schemeClr>
              </a:solidFill>
              <a:latin typeface="宋体" panose="02010600030101010101" pitchFamily="2" charset="-122"/>
              <a:ea typeface="宋体" panose="02010600030101010101" pitchFamily="2" charset="-122"/>
              <a:sym typeface="+mn-ea"/>
            </a:endParaRPr>
          </a:p>
          <a:p>
            <a:pPr algn="l">
              <a:lnSpc>
                <a:spcPct val="120000"/>
              </a:lnSpc>
              <a:buNone/>
            </a:pP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  </a:t>
            </a: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C</a:t>
            </a: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．密切了汉与西域的经济文化交流</a:t>
            </a:r>
            <a:endParaRPr lang="zh-CN" altLang="en-US" sz="2700" b="1" dirty="0">
              <a:solidFill>
                <a:schemeClr val="tx1">
                  <a:lumMod val="50000"/>
                </a:schemeClr>
              </a:solidFill>
              <a:latin typeface="宋体" panose="02010600030101010101" pitchFamily="2" charset="-122"/>
              <a:ea typeface="宋体" panose="02010600030101010101" pitchFamily="2" charset="-122"/>
              <a:sym typeface="+mn-ea"/>
            </a:endParaRPr>
          </a:p>
          <a:p>
            <a:pPr algn="l">
              <a:lnSpc>
                <a:spcPct val="120000"/>
              </a:lnSpc>
              <a:buNone/>
            </a:pP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  </a:t>
            </a: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D</a:t>
            </a:r>
            <a:r>
              <a:rPr lang="zh-CN" altLang="en-US" sz="2700" b="1" dirty="0">
                <a:solidFill>
                  <a:schemeClr val="tx1">
                    <a:lumMod val="50000"/>
                  </a:schemeClr>
                </a:solidFill>
                <a:latin typeface="宋体" panose="02010600030101010101" pitchFamily="2" charset="-122"/>
                <a:ea typeface="宋体" panose="02010600030101010101" pitchFamily="2" charset="-122"/>
                <a:sym typeface="+mn-ea"/>
              </a:rPr>
              <a:t>．设立西域都护</a:t>
            </a:r>
            <a:endParaRPr lang="zh-CN" altLang="en-US" sz="2700" b="1" dirty="0">
              <a:solidFill>
                <a:schemeClr val="tx1">
                  <a:lumMod val="50000"/>
                </a:schemeClr>
              </a:solidFill>
              <a:latin typeface="宋体" panose="02010600030101010101" pitchFamily="2" charset="-122"/>
              <a:ea typeface="宋体" panose="02010600030101010101" pitchFamily="2" charset="-122"/>
              <a:sym typeface="+mn-ea"/>
            </a:endParaRPr>
          </a:p>
        </p:txBody>
      </p:sp>
      <p:pic>
        <p:nvPicPr>
          <p:cNvPr id="192516" name="Picture 5" descr="14344441E215F-1b9E"/>
          <p:cNvPicPr>
            <a:picLocks noChangeAspect="1"/>
          </p:cNvPicPr>
          <p:nvPr/>
        </p:nvPicPr>
        <p:blipFill>
          <a:blip r:embed="rId1"/>
          <a:stretch>
            <a:fillRect/>
          </a:stretch>
        </p:blipFill>
        <p:spPr>
          <a:xfrm>
            <a:off x="7585949" y="4434840"/>
            <a:ext cx="1428750" cy="1428750"/>
          </a:xfrm>
          <a:prstGeom prst="rect">
            <a:avLst/>
          </a:prstGeom>
          <a:noFill/>
          <a:ln w="9525">
            <a:noFill/>
          </a:ln>
        </p:spPr>
      </p:pic>
      <p:sp>
        <p:nvSpPr>
          <p:cNvPr id="179202" name="文本框 1"/>
          <p:cNvSpPr/>
          <p:nvPr/>
        </p:nvSpPr>
        <p:spPr>
          <a:xfrm>
            <a:off x="84885" y="912495"/>
            <a:ext cx="1454244" cy="600164"/>
          </a:xfrm>
          <a:prstGeom prst="rect">
            <a:avLst/>
          </a:prstGeom>
          <a:noFill/>
          <a:ln>
            <a:noFill/>
          </a:ln>
        </p:spPr>
        <p:txBody>
          <a:bodyPr wrap="none" rtlCol="0" anchor="t">
            <a:spAutoFit/>
          </a:bodyPr>
          <a:lstStyle/>
          <a:p>
            <a:pPr lvl="0" algn="ctr" fontAlgn="base"/>
            <a:r>
              <a:rPr lang="zh-CN" altLang="en-US" sz="3300">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ea"/>
                <a:sym typeface="+mn-ea"/>
              </a:rPr>
              <a:t>导练：</a:t>
            </a:r>
            <a:endParaRPr lang="zh-CN" altLang="en-US" sz="3300">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ea"/>
              <a:sym typeface="+mn-ea"/>
            </a:endParaRPr>
          </a:p>
        </p:txBody>
      </p:sp>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文本框 28"/>
          <p:cNvSpPr txBox="1"/>
          <p:nvPr/>
        </p:nvSpPr>
        <p:spPr>
          <a:xfrm>
            <a:off x="22384" y="1643222"/>
            <a:ext cx="9121616" cy="1200329"/>
          </a:xfrm>
          <a:prstGeom prst="rect">
            <a:avLst/>
          </a:prstGeom>
          <a:noFill/>
          <a:ln w="9525">
            <a:noFill/>
          </a:ln>
        </p:spPr>
        <p:txBody>
          <a:bodyPr wrap="square" anchor="t">
            <a:spAutoFit/>
          </a:bodyPr>
          <a:lstStyle/>
          <a:p>
            <a:pPr algn="ctr">
              <a:buFont typeface="Arial" panose="020B0604020202020204" pitchFamily="34" charset="0"/>
              <a:buNone/>
            </a:pPr>
            <a:r>
              <a:rPr lang="zh-CN" altLang="en-US" sz="3600" b="1" dirty="0">
                <a:latin typeface="宋体" panose="02010600030101010101" pitchFamily="2" charset="-122"/>
                <a:ea typeface="宋体" panose="02010600030101010101" pitchFamily="2" charset="-122"/>
              </a:rPr>
              <a:t>第</a:t>
            </a:r>
            <a:r>
              <a:rPr lang="en-US" altLang="zh-CN" sz="3600" b="1" dirty="0">
                <a:latin typeface="宋体" panose="02010600030101010101" pitchFamily="2" charset="-122"/>
                <a:ea typeface="宋体" panose="02010600030101010101" pitchFamily="2" charset="-122"/>
              </a:rPr>
              <a:t>14</a:t>
            </a:r>
            <a:r>
              <a:rPr lang="zh-CN" altLang="en-US" sz="3600" b="1" dirty="0">
                <a:latin typeface="宋体" panose="02010600030101010101" pitchFamily="2" charset="-122"/>
                <a:ea typeface="宋体" panose="02010600030101010101" pitchFamily="2" charset="-122"/>
              </a:rPr>
              <a:t>课 沟通中外文明的“丝绸之路”</a:t>
            </a:r>
            <a:endParaRPr lang="zh-CN" altLang="en-US" sz="3600" b="1" dirty="0">
              <a:latin typeface="宋体" panose="02010600030101010101" pitchFamily="2" charset="-122"/>
              <a:ea typeface="宋体" panose="02010600030101010101" pitchFamily="2" charset="-122"/>
            </a:endParaRPr>
          </a:p>
          <a:p>
            <a:pPr algn="ctr">
              <a:buFont typeface="Arial" panose="020B0604020202020204" pitchFamily="34" charset="0"/>
              <a:buNone/>
            </a:pPr>
            <a:r>
              <a:rPr lang="zh-CN" altLang="en-US" sz="3600" b="1" dirty="0">
                <a:latin typeface="宋体" panose="02010600030101010101" pitchFamily="2" charset="-122"/>
                <a:ea typeface="宋体" panose="02010600030101010101" pitchFamily="2" charset="-122"/>
              </a:rPr>
              <a:t>				</a:t>
            </a:r>
            <a:r>
              <a:rPr lang="en-US" altLang="zh-CN" sz="3600" b="1" dirty="0">
                <a:latin typeface="宋体" panose="02010600030101010101" pitchFamily="2" charset="-122"/>
                <a:ea typeface="宋体" panose="02010600030101010101" pitchFamily="2" charset="-122"/>
              </a:rPr>
              <a:t>——</a:t>
            </a:r>
            <a:r>
              <a:rPr lang="zh-CN" altLang="en-US" sz="3600" b="1" dirty="0">
                <a:latin typeface="宋体" panose="02010600030101010101" pitchFamily="2" charset="-122"/>
                <a:ea typeface="宋体" panose="02010600030101010101" pitchFamily="2" charset="-122"/>
              </a:rPr>
              <a:t>中欧班列的寻根之旅</a:t>
            </a:r>
            <a:endParaRPr lang="zh-CN" altLang="en-US" sz="3600" b="1" dirty="0">
              <a:latin typeface="宋体" panose="02010600030101010101" pitchFamily="2" charset="-122"/>
              <a:ea typeface="宋体" panose="02010600030101010101" pitchFamily="2" charset="-122"/>
            </a:endParaRPr>
          </a:p>
        </p:txBody>
      </p:sp>
    </p:spTree>
  </p:cSld>
  <p:clrMapOvr>
    <a:masterClrMapping/>
  </p:clrMapOvr>
  <p:transition spd="med">
    <p:blind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6687" y="2057877"/>
            <a:ext cx="8830151" cy="2086725"/>
          </a:xfrm>
          <a:prstGeom prst="rect">
            <a:avLst/>
          </a:prstGeom>
          <a:noFill/>
        </p:spPr>
        <p:txBody>
          <a:bodyPr wrap="square" rtlCol="0" anchor="t">
            <a:spAutoFit/>
          </a:bodyPr>
          <a:lstStyle/>
          <a:p>
            <a:pPr lvl="0" algn="l">
              <a:lnSpc>
                <a:spcPct val="120000"/>
              </a:lnSpc>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2.小明在网上看到2008年6月17日这一天发表的题为《奥运火炬感受西域风情》报道。通过报道的题目，你可以判断，2008年火炬在6月17日可能传递的地点是（        ）</a:t>
            </a:r>
            <a:endParaRPr lang="en-US" altLang="zh-CN" sz="2700" b="1" dirty="0">
              <a:solidFill>
                <a:schemeClr val="tx1">
                  <a:lumMod val="50000"/>
                </a:schemeClr>
              </a:solidFill>
              <a:latin typeface="宋体" panose="02010600030101010101" pitchFamily="2" charset="-122"/>
              <a:ea typeface="宋体" panose="02010600030101010101" pitchFamily="2" charset="-122"/>
              <a:sym typeface="+mn-ea"/>
            </a:endParaRPr>
          </a:p>
          <a:p>
            <a:pPr lvl="0" algn="l">
              <a:lnSpc>
                <a:spcPct val="120000"/>
              </a:lnSpc>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    A、西藏   Ｂ、内蒙古   Ｃ、青海    D、新疆</a:t>
            </a:r>
            <a:endParaRPr lang="en-US" altLang="zh-CN" sz="2700" b="1" dirty="0">
              <a:solidFill>
                <a:schemeClr val="tx1">
                  <a:lumMod val="50000"/>
                </a:schemeClr>
              </a:solidFill>
              <a:latin typeface="宋体" panose="02010600030101010101" pitchFamily="2" charset="-122"/>
              <a:ea typeface="宋体" panose="02010600030101010101" pitchFamily="2" charset="-122"/>
              <a:sym typeface="+mn-ea"/>
            </a:endParaRPr>
          </a:p>
        </p:txBody>
      </p:sp>
      <p:pic>
        <p:nvPicPr>
          <p:cNvPr id="192516" name="Picture 5" descr="14344441E215F-1b9E"/>
          <p:cNvPicPr>
            <a:picLocks noChangeAspect="1"/>
          </p:cNvPicPr>
          <p:nvPr/>
        </p:nvPicPr>
        <p:blipFill>
          <a:blip r:embed="rId1"/>
          <a:stretch>
            <a:fillRect/>
          </a:stretch>
        </p:blipFill>
        <p:spPr>
          <a:xfrm>
            <a:off x="7585949" y="4434840"/>
            <a:ext cx="1428750" cy="1428750"/>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490" y="2313147"/>
            <a:ext cx="8739188" cy="1712777"/>
          </a:xfrm>
          <a:prstGeom prst="rect">
            <a:avLst/>
          </a:prstGeom>
          <a:noFill/>
        </p:spPr>
        <p:txBody>
          <a:bodyPr wrap="square" rtlCol="0" anchor="t">
            <a:spAutoFit/>
          </a:bodyPr>
          <a:lstStyle/>
          <a:p>
            <a:pPr algn="l" eaLnBrk="0" hangingPunct="0">
              <a:lnSpc>
                <a:spcPct val="130000"/>
              </a:lnSpc>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3.“丝绸之路经济带”赋予古代丝绸之路以崭新的时代内涵。古代丝绸之路的起点是（    ）</a:t>
            </a:r>
            <a:endParaRPr lang="en-US" altLang="zh-CN" sz="2700" b="1" dirty="0">
              <a:solidFill>
                <a:schemeClr val="tx1">
                  <a:lumMod val="50000"/>
                </a:schemeClr>
              </a:solidFill>
              <a:latin typeface="宋体" panose="02010600030101010101" pitchFamily="2" charset="-122"/>
              <a:ea typeface="宋体" panose="02010600030101010101" pitchFamily="2" charset="-122"/>
              <a:sym typeface="+mn-ea"/>
            </a:endParaRPr>
          </a:p>
          <a:p>
            <a:pPr algn="l" eaLnBrk="0" hangingPunct="0">
              <a:lnSpc>
                <a:spcPct val="130000"/>
              </a:lnSpc>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A 长安      B 洛阳    C 成都     D  杭州</a:t>
            </a:r>
            <a:endParaRPr lang="en-US" altLang="zh-CN" sz="2700" b="1" dirty="0">
              <a:solidFill>
                <a:schemeClr val="tx1">
                  <a:lumMod val="50000"/>
                </a:schemeClr>
              </a:solidFill>
              <a:latin typeface="宋体" panose="02010600030101010101" pitchFamily="2" charset="-122"/>
              <a:ea typeface="宋体" panose="02010600030101010101" pitchFamily="2" charset="-122"/>
            </a:endParaRPr>
          </a:p>
        </p:txBody>
      </p:sp>
      <p:pic>
        <p:nvPicPr>
          <p:cNvPr id="192516" name="Picture 5" descr="14344441E215F-1b9E"/>
          <p:cNvPicPr>
            <a:picLocks noChangeAspect="1"/>
          </p:cNvPicPr>
          <p:nvPr/>
        </p:nvPicPr>
        <p:blipFill>
          <a:blip r:embed="rId1"/>
          <a:stretch>
            <a:fillRect/>
          </a:stretch>
        </p:blipFill>
        <p:spPr>
          <a:xfrm>
            <a:off x="7585949" y="4434840"/>
            <a:ext cx="1428750" cy="1428750"/>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3866" y="1818799"/>
            <a:ext cx="8407718" cy="3167021"/>
          </a:xfrm>
          <a:prstGeom prst="rect">
            <a:avLst/>
          </a:prstGeom>
          <a:noFill/>
        </p:spPr>
        <p:txBody>
          <a:bodyPr wrap="square" rtlCol="0" anchor="t">
            <a:spAutoFit/>
          </a:bodyPr>
          <a:lstStyle/>
          <a:p>
            <a:pPr marL="257175" indent="-257175" algn="just" defTabSz="685800" eaLnBrk="0" fontAlgn="base" hangingPunct="0">
              <a:lnSpc>
                <a:spcPct val="110000"/>
              </a:lnSpc>
              <a:spcBef>
                <a:spcPct val="20000"/>
              </a:spcBef>
              <a:spcAft>
                <a:spcPct val="0"/>
              </a:spcAft>
              <a:defRPr/>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4.汉代开辟的“丝绸之路”是沟通东方和西方的桥梁和纽带，陆上“丝绸之路”的正确路线是（      ）</a:t>
            </a:r>
            <a:endParaRPr lang="en-US" altLang="zh-CN" sz="2700" b="1" noProof="1">
              <a:solidFill>
                <a:schemeClr val="tx1">
                  <a:lumMod val="50000"/>
                </a:schemeClr>
              </a:solidFill>
              <a:latin typeface="宋体" panose="02010600030101010101" pitchFamily="2" charset="-122"/>
              <a:ea typeface="宋体" panose="02010600030101010101" pitchFamily="2" charset="-122"/>
            </a:endParaRPr>
          </a:p>
          <a:p>
            <a:pPr marL="257175" indent="-257175" algn="just" defTabSz="685800" eaLnBrk="0" fontAlgn="base" hangingPunct="0">
              <a:lnSpc>
                <a:spcPct val="110000"/>
              </a:lnSpc>
              <a:spcBef>
                <a:spcPct val="20000"/>
              </a:spcBef>
              <a:spcAft>
                <a:spcPct val="0"/>
              </a:spcAft>
              <a:defRPr/>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 A.长安→河西走廊→西域→中亚、西亚→欧洲</a:t>
            </a:r>
            <a:endParaRPr lang="en-US" altLang="zh-CN" sz="2700" b="1" noProof="1">
              <a:solidFill>
                <a:schemeClr val="tx1">
                  <a:lumMod val="50000"/>
                </a:schemeClr>
              </a:solidFill>
              <a:latin typeface="宋体" panose="02010600030101010101" pitchFamily="2" charset="-122"/>
              <a:ea typeface="宋体" panose="02010600030101010101" pitchFamily="2" charset="-122"/>
            </a:endParaRPr>
          </a:p>
          <a:p>
            <a:pPr marL="257175" indent="-257175" algn="just" defTabSz="685800" eaLnBrk="0" fontAlgn="base" hangingPunct="0">
              <a:lnSpc>
                <a:spcPct val="110000"/>
              </a:lnSpc>
              <a:spcBef>
                <a:spcPct val="20000"/>
              </a:spcBef>
              <a:spcAft>
                <a:spcPct val="0"/>
              </a:spcAft>
              <a:defRPr/>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 B.长安→河西走廊→安息→今新疆境内→大秦</a:t>
            </a:r>
            <a:endParaRPr lang="en-US" altLang="zh-CN" sz="2700" b="1" noProof="1">
              <a:solidFill>
                <a:schemeClr val="tx1">
                  <a:lumMod val="50000"/>
                </a:schemeClr>
              </a:solidFill>
              <a:latin typeface="宋体" panose="02010600030101010101" pitchFamily="2" charset="-122"/>
              <a:ea typeface="宋体" panose="02010600030101010101" pitchFamily="2" charset="-122"/>
            </a:endParaRPr>
          </a:p>
          <a:p>
            <a:pPr marL="257175" indent="-257175" algn="just" defTabSz="685800" eaLnBrk="0" fontAlgn="base" hangingPunct="0">
              <a:lnSpc>
                <a:spcPct val="110000"/>
              </a:lnSpc>
              <a:spcBef>
                <a:spcPct val="20000"/>
              </a:spcBef>
              <a:spcAft>
                <a:spcPct val="0"/>
              </a:spcAft>
              <a:defRPr/>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 C.洛阳→安息→河西走廊→今新疆境内→大秦</a:t>
            </a:r>
            <a:endParaRPr lang="en-US" altLang="zh-CN" sz="2700" b="1" noProof="1">
              <a:solidFill>
                <a:schemeClr val="tx1">
                  <a:lumMod val="50000"/>
                </a:schemeClr>
              </a:solidFill>
              <a:latin typeface="宋体" panose="02010600030101010101" pitchFamily="2" charset="-122"/>
              <a:ea typeface="宋体" panose="02010600030101010101" pitchFamily="2" charset="-122"/>
            </a:endParaRPr>
          </a:p>
          <a:p>
            <a:pPr marL="257175" indent="-257175" algn="just" defTabSz="685800" eaLnBrk="0" fontAlgn="base" hangingPunct="0">
              <a:lnSpc>
                <a:spcPct val="110000"/>
              </a:lnSpc>
              <a:spcBef>
                <a:spcPct val="20000"/>
              </a:spcBef>
              <a:spcAft>
                <a:spcPct val="0"/>
              </a:spcAft>
              <a:defRPr/>
            </a:pPr>
            <a:r>
              <a:rPr lang="en-US" altLang="zh-CN" sz="2700" b="1" dirty="0">
                <a:solidFill>
                  <a:schemeClr val="tx1">
                    <a:lumMod val="50000"/>
                  </a:schemeClr>
                </a:solidFill>
                <a:latin typeface="宋体" panose="02010600030101010101" pitchFamily="2" charset="-122"/>
                <a:ea typeface="宋体" panose="02010600030101010101" pitchFamily="2" charset="-122"/>
                <a:sym typeface="+mn-ea"/>
              </a:rPr>
              <a:t> D.洛阳→河西走廊→今新疆境内→安息→大秦</a:t>
            </a:r>
            <a:endParaRPr lang="en-US" altLang="zh-CN" sz="2700" b="1" dirty="0">
              <a:solidFill>
                <a:schemeClr val="tx1">
                  <a:lumMod val="50000"/>
                </a:schemeClr>
              </a:solidFill>
              <a:latin typeface="宋体" panose="02010600030101010101" pitchFamily="2" charset="-122"/>
              <a:ea typeface="宋体" panose="02010600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p:cNvSpPr txBox="1"/>
          <p:nvPr/>
        </p:nvSpPr>
        <p:spPr>
          <a:xfrm>
            <a:off x="408146" y="1658779"/>
            <a:ext cx="8716328" cy="3970318"/>
          </a:xfrm>
          <a:prstGeom prst="rect">
            <a:avLst/>
          </a:prstGeom>
          <a:noFill/>
        </p:spPr>
        <p:txBody>
          <a:bodyPr wrap="square" rtlCol="0" anchor="t">
            <a:spAutoFit/>
          </a:bodyPr>
          <a:lstStyle/>
          <a:p>
            <a:pPr>
              <a:lnSpc>
                <a:spcPct val="120000"/>
              </a:lnSpc>
            </a:pPr>
            <a:r>
              <a:rPr lang="zh-CN" altLang="en-US" sz="3000" b="1" dirty="0">
                <a:solidFill>
                  <a:schemeClr val="tx1">
                    <a:lumMod val="50000"/>
                  </a:schemeClr>
                </a:solidFill>
                <a:latin typeface="宋体" panose="02010600030101010101" pitchFamily="2" charset="-122"/>
                <a:ea typeface="宋体" panose="02010600030101010101" pitchFamily="2" charset="-122"/>
              </a:rPr>
              <a:t>这是一条连接欧亚的长路</a:t>
            </a:r>
            <a:endParaRPr lang="zh-CN" altLang="en-US" sz="3000" b="1" dirty="0">
              <a:solidFill>
                <a:schemeClr val="tx1">
                  <a:lumMod val="50000"/>
                </a:schemeClr>
              </a:solidFill>
              <a:latin typeface="宋体" panose="02010600030101010101" pitchFamily="2" charset="-122"/>
              <a:ea typeface="宋体" panose="02010600030101010101" pitchFamily="2" charset="-122"/>
            </a:endParaRPr>
          </a:p>
          <a:p>
            <a:pPr>
              <a:lnSpc>
                <a:spcPct val="120000"/>
              </a:lnSpc>
            </a:pPr>
            <a:r>
              <a:rPr lang="zh-CN" altLang="en-US" sz="3000" b="1" dirty="0">
                <a:solidFill>
                  <a:schemeClr val="tx1">
                    <a:lumMod val="50000"/>
                  </a:schemeClr>
                </a:solidFill>
                <a:latin typeface="宋体" panose="02010600030101010101" pitchFamily="2" charset="-122"/>
                <a:ea typeface="宋体" panose="02010600030101010101" pitchFamily="2" charset="-122"/>
              </a:rPr>
              <a:t>见证了两千年历史的沧桑之变 </a:t>
            </a:r>
            <a:endParaRPr lang="zh-CN" altLang="en-US" sz="3000" b="1" dirty="0">
              <a:solidFill>
                <a:schemeClr val="tx1">
                  <a:lumMod val="50000"/>
                </a:schemeClr>
              </a:solidFill>
              <a:latin typeface="宋体" panose="02010600030101010101" pitchFamily="2" charset="-122"/>
              <a:ea typeface="宋体" panose="02010600030101010101" pitchFamily="2" charset="-122"/>
            </a:endParaRPr>
          </a:p>
          <a:p>
            <a:pPr>
              <a:lnSpc>
                <a:spcPct val="120000"/>
              </a:lnSpc>
            </a:pPr>
            <a:r>
              <a:rPr lang="zh-CN" altLang="en-US" sz="3000" b="1" dirty="0">
                <a:solidFill>
                  <a:schemeClr val="tx1">
                    <a:lumMod val="50000"/>
                  </a:schemeClr>
                </a:solidFill>
                <a:latin typeface="宋体" panose="02010600030101010101" pitchFamily="2" charset="-122"/>
                <a:ea typeface="宋体" panose="02010600030101010101" pitchFamily="2" charset="-122"/>
              </a:rPr>
              <a:t>多种文化在此交汇,无数话剧在这里上演 </a:t>
            </a:r>
            <a:endParaRPr lang="zh-CN" altLang="en-US" sz="3000" b="1" dirty="0">
              <a:solidFill>
                <a:schemeClr val="tx1">
                  <a:lumMod val="50000"/>
                </a:schemeClr>
              </a:solidFill>
              <a:latin typeface="宋体" panose="02010600030101010101" pitchFamily="2" charset="-122"/>
              <a:ea typeface="宋体" panose="02010600030101010101" pitchFamily="2" charset="-122"/>
            </a:endParaRPr>
          </a:p>
          <a:p>
            <a:pPr>
              <a:lnSpc>
                <a:spcPct val="120000"/>
              </a:lnSpc>
            </a:pPr>
            <a:r>
              <a:rPr lang="zh-CN" altLang="en-US" sz="3000" b="1" dirty="0">
                <a:solidFill>
                  <a:schemeClr val="tx1">
                    <a:lumMod val="50000"/>
                  </a:schemeClr>
                </a:solidFill>
                <a:latin typeface="宋体" panose="02010600030101010101" pitchFamily="2" charset="-122"/>
                <a:ea typeface="宋体" panose="02010600030101010101" pitchFamily="2" charset="-122"/>
              </a:rPr>
              <a:t>这条路走过多少胡商贩客,驿马戍（</a:t>
            </a:r>
            <a:r>
              <a:rPr lang="en-US" altLang="zh-CN" sz="3000" b="1" dirty="0" err="1">
                <a:solidFill>
                  <a:schemeClr val="tx1">
                    <a:lumMod val="50000"/>
                  </a:schemeClr>
                </a:solidFill>
                <a:latin typeface="宋体" panose="02010600030101010101" pitchFamily="2" charset="-122"/>
                <a:ea typeface="宋体" panose="02010600030101010101" pitchFamily="2" charset="-122"/>
              </a:rPr>
              <a:t>shù</a:t>
            </a:r>
            <a:r>
              <a:rPr lang="zh-CN" altLang="en-US" sz="3000" b="1" dirty="0">
                <a:solidFill>
                  <a:schemeClr val="tx1">
                    <a:lumMod val="50000"/>
                  </a:schemeClr>
                </a:solidFill>
                <a:latin typeface="宋体" panose="02010600030101010101" pitchFamily="2" charset="-122"/>
                <a:ea typeface="宋体" panose="02010600030101010101" pitchFamily="2" charset="-122"/>
              </a:rPr>
              <a:t>）卒 </a:t>
            </a:r>
            <a:endParaRPr lang="zh-CN" altLang="en-US" sz="3000" b="1" dirty="0">
              <a:solidFill>
                <a:schemeClr val="tx1">
                  <a:lumMod val="50000"/>
                </a:schemeClr>
              </a:solidFill>
              <a:latin typeface="宋体" panose="02010600030101010101" pitchFamily="2" charset="-122"/>
              <a:ea typeface="宋体" panose="02010600030101010101" pitchFamily="2" charset="-122"/>
            </a:endParaRPr>
          </a:p>
          <a:p>
            <a:pPr>
              <a:lnSpc>
                <a:spcPct val="120000"/>
              </a:lnSpc>
            </a:pPr>
            <a:r>
              <a:rPr lang="zh-CN" altLang="en-US" sz="3000" b="1" dirty="0">
                <a:solidFill>
                  <a:schemeClr val="tx1">
                    <a:lumMod val="50000"/>
                  </a:schemeClr>
                </a:solidFill>
                <a:latin typeface="宋体" panose="02010600030101010101" pitchFamily="2" charset="-122"/>
                <a:ea typeface="宋体" panose="02010600030101010101" pitchFamily="2" charset="-122"/>
              </a:rPr>
              <a:t>这条路又走过多少弘法僧侣,求道信徒 </a:t>
            </a:r>
            <a:endParaRPr lang="zh-CN" altLang="en-US" sz="3000" b="1" dirty="0">
              <a:solidFill>
                <a:schemeClr val="tx1">
                  <a:lumMod val="50000"/>
                </a:schemeClr>
              </a:solidFill>
              <a:latin typeface="宋体" panose="02010600030101010101" pitchFamily="2" charset="-122"/>
              <a:ea typeface="宋体" panose="02010600030101010101" pitchFamily="2" charset="-122"/>
            </a:endParaRPr>
          </a:p>
          <a:p>
            <a:pPr>
              <a:lnSpc>
                <a:spcPct val="120000"/>
              </a:lnSpc>
            </a:pPr>
            <a:r>
              <a:rPr lang="zh-CN" altLang="en-US" sz="3000" b="1" dirty="0">
                <a:solidFill>
                  <a:schemeClr val="tx1">
                    <a:lumMod val="50000"/>
                  </a:schemeClr>
                </a:solidFill>
                <a:latin typeface="宋体" panose="02010600030101010101" pitchFamily="2" charset="-122"/>
                <a:ea typeface="宋体" panose="02010600030101010101" pitchFamily="2" charset="-122"/>
              </a:rPr>
              <a:t>这是这个世界上最长的一条道路，独一无二的道路</a:t>
            </a:r>
            <a:endParaRPr lang="zh-CN" altLang="en-US" sz="3000" b="1" dirty="0">
              <a:solidFill>
                <a:schemeClr val="tx1">
                  <a:lumMod val="50000"/>
                </a:schemeClr>
              </a:solidFill>
              <a:latin typeface="宋体" panose="02010600030101010101" pitchFamily="2" charset="-122"/>
              <a:ea typeface="宋体" panose="02010600030101010101" pitchFamily="2" charset="-122"/>
            </a:endParaRPr>
          </a:p>
          <a:p>
            <a:pPr>
              <a:lnSpc>
                <a:spcPct val="120000"/>
              </a:lnSpc>
            </a:pPr>
            <a:r>
              <a:rPr lang="zh-CN" altLang="en-US" sz="3000" b="1" dirty="0">
                <a:solidFill>
                  <a:srgbClr val="FF0000"/>
                </a:solidFill>
                <a:latin typeface="宋体" panose="02010600030101010101" pitchFamily="2" charset="-122"/>
                <a:ea typeface="宋体" panose="02010600030101010101" pitchFamily="2" charset="-122"/>
              </a:rPr>
              <a:t>这就是丝绸之路</a:t>
            </a:r>
            <a:endParaRPr lang="zh-CN" altLang="en-US" sz="3000" b="1" dirty="0">
              <a:solidFill>
                <a:srgbClr val="FF0000"/>
              </a:solidFill>
              <a:latin typeface="宋体" panose="02010600030101010101" pitchFamily="2" charset="-122"/>
              <a:ea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print">
            <a:extLst>
              <a:ext uri="{28A0092B-C50C-407E-A947-70E740481C1C}">
                <a14:useLocalDpi xmlns:a14="http://schemas.microsoft.com/office/drawing/2010/main" val="0"/>
              </a:ext>
            </a:extLst>
          </a:blip>
          <a:stretch>
            <a:fillRect/>
          </a:stretch>
        </p:blipFill>
        <p:spPr>
          <a:xfrm rot="16200000" flipV="1">
            <a:off x="2742248" y="-966787"/>
            <a:ext cx="3659505" cy="9104471"/>
          </a:xfrm>
          <a:prstGeom prst="rect">
            <a:avLst/>
          </a:prstGeom>
        </p:spPr>
      </p:pic>
      <p:sp>
        <p:nvSpPr>
          <p:cNvPr id="100" name="文本框 99"/>
          <p:cNvSpPr txBox="1"/>
          <p:nvPr/>
        </p:nvSpPr>
        <p:spPr>
          <a:xfrm>
            <a:off x="909320" y="2423160"/>
            <a:ext cx="8093075" cy="1337945"/>
          </a:xfrm>
          <a:prstGeom prst="rect">
            <a:avLst/>
          </a:prstGeom>
          <a:noFill/>
          <a:ln w="9525">
            <a:noFill/>
          </a:ln>
        </p:spPr>
        <p:txBody>
          <a:bodyPr wrap="square">
            <a:spAutoFit/>
          </a:bodyPr>
          <a:lstStyle/>
          <a:p>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rPr>
              <a:t>丝绸之路</a:t>
            </a:r>
            <a:r>
              <a:rPr lang="en-US" altLang="zh-CN"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rPr>
              <a:t>开辟篇</a:t>
            </a:r>
            <a:endPar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endParaRPr>
          </a:p>
          <a:p>
            <a:r>
              <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rPr>
              <a:t>			    中欧班列的前身</a:t>
            </a:r>
            <a:endParaRPr lang="zh-CN" altLang="en-US" sz="4050" b="1" dirty="0">
              <a:solidFill>
                <a:schemeClr val="tx1">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177155" name="Picture 4" descr="F0FA4FC810F210F9943B0535799B84FF"/>
          <p:cNvPicPr>
            <a:picLocks noChangeAspect="1"/>
          </p:cNvPicPr>
          <p:nvPr/>
        </p:nvPicPr>
        <p:blipFill>
          <a:blip r:embed="rId2"/>
          <a:stretch>
            <a:fillRect/>
          </a:stretch>
        </p:blipFill>
        <p:spPr>
          <a:xfrm>
            <a:off x="6329362" y="5029200"/>
            <a:ext cx="2928938" cy="1143000"/>
          </a:xfrm>
          <a:prstGeom prst="rect">
            <a:avLst/>
          </a:prstGeom>
          <a:noFill/>
          <a:ln w="9525">
            <a:noFill/>
          </a:ln>
        </p:spPr>
      </p:pic>
    </p:spTree>
    <p:custDataLst>
      <p:tags r:id="rId3"/>
    </p:custDataLst>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AutoShape 11">
            <a:hlinkClick r:id="rId1" action="ppaction://hlinkfile"/>
          </p:cNvPr>
          <p:cNvSpPr/>
          <p:nvPr/>
        </p:nvSpPr>
        <p:spPr>
          <a:xfrm>
            <a:off x="1469390" y="734417"/>
            <a:ext cx="8724900" cy="510778"/>
          </a:xfrm>
          <a:prstGeom prst="roundRect">
            <a:avLst>
              <a:gd name="adj" fmla="val 17509"/>
            </a:avLst>
          </a:prstGeom>
          <a:noFill/>
          <a:ln w="9525">
            <a:noFill/>
          </a:ln>
        </p:spPr>
        <p:txBody>
          <a:bodyPr wrap="square" anchor="ctr">
            <a:spAutoFit/>
          </a:bodyPr>
          <a:lstStyle/>
          <a:p>
            <a:r>
              <a:rPr lang="zh-CN" altLang="en-US" sz="2400" dirty="0">
                <a:latin typeface="Arial" panose="020B0604020202020204" pitchFamily="34" charset="0"/>
                <a:ea typeface="黑体" panose="02010609060101010101" charset="-122"/>
              </a:rPr>
              <a:t>敦煌壁画里有一幅“</a:t>
            </a:r>
            <a:r>
              <a:rPr lang="zh-CN" altLang="en-US" sz="2400" dirty="0">
                <a:solidFill>
                  <a:srgbClr val="FF0000"/>
                </a:solidFill>
                <a:latin typeface="Arial" panose="020B0604020202020204" pitchFamily="34" charset="0"/>
                <a:ea typeface="黑体" panose="02010609060101010101" charset="-122"/>
              </a:rPr>
              <a:t>张骞拜别汉武帝出使西域图</a:t>
            </a:r>
            <a:r>
              <a:rPr lang="zh-CN" altLang="en-US" sz="2400" dirty="0">
                <a:latin typeface="Arial" panose="020B0604020202020204" pitchFamily="34" charset="0"/>
                <a:ea typeface="黑体" panose="02010609060101010101" charset="-122"/>
              </a:rPr>
              <a:t>”</a:t>
            </a:r>
            <a:endParaRPr lang="zh-CN" altLang="en-US" sz="2400" dirty="0">
              <a:latin typeface="Arial" panose="020B0604020202020204" pitchFamily="34" charset="0"/>
              <a:ea typeface="黑体" panose="02010609060101010101" charset="-122"/>
            </a:endParaRPr>
          </a:p>
        </p:txBody>
      </p:sp>
      <p:pic>
        <p:nvPicPr>
          <p:cNvPr id="172034" name="Picture 12" descr="张骞通西域"/>
          <p:cNvPicPr>
            <a:picLocks noChangeAspect="1"/>
          </p:cNvPicPr>
          <p:nvPr/>
        </p:nvPicPr>
        <p:blipFill>
          <a:blip r:embed="rId2"/>
          <a:stretch>
            <a:fillRect/>
          </a:stretch>
        </p:blipFill>
        <p:spPr>
          <a:xfrm>
            <a:off x="216722" y="1767840"/>
            <a:ext cx="8927278" cy="3820160"/>
          </a:xfrm>
          <a:prstGeom prst="rect">
            <a:avLst/>
          </a:prstGeom>
          <a:noFill/>
          <a:ln w="9525" cap="flat" cmpd="sng">
            <a:solidFill>
              <a:schemeClr val="tx2"/>
            </a:solidFill>
            <a:prstDash val="solid"/>
            <a:miter/>
            <a:headEnd type="none" w="med" len="med"/>
            <a:tailEnd type="none" w="med" len="me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img22.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8834" cy="642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689100" y="1721485"/>
            <a:ext cx="5918835"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3000" b="1" dirty="0">
                <a:solidFill>
                  <a:schemeClr val="bg1"/>
                </a:solidFill>
                <a:latin typeface="楷体" panose="02010609060101010101" charset="-122"/>
                <a:ea typeface="楷体" panose="02010609060101010101" charset="-122"/>
              </a:rPr>
              <a:t>1</a:t>
            </a:r>
            <a:r>
              <a:rPr lang="zh-CN" altLang="en-US" sz="3000" b="1" dirty="0">
                <a:solidFill>
                  <a:schemeClr val="bg1"/>
                </a:solidFill>
                <a:latin typeface="楷体" panose="02010609060101010101" charset="-122"/>
                <a:ea typeface="楷体" panose="02010609060101010101" charset="-122"/>
              </a:rPr>
              <a:t>、古时候的西域是指哪儿？</a:t>
            </a:r>
            <a:endParaRPr lang="en-US" altLang="zh-CN" sz="3000" b="1" dirty="0">
              <a:solidFill>
                <a:schemeClr val="bg1"/>
              </a:solidFill>
              <a:latin typeface="楷体" panose="02010609060101010101" charset="-122"/>
              <a:ea typeface="楷体" panose="02010609060101010101" charset="-122"/>
            </a:endParaRPr>
          </a:p>
          <a:p>
            <a:pPr eaLnBrk="1" hangingPunct="1"/>
            <a:r>
              <a:rPr lang="en-US" altLang="zh-CN" sz="3000" b="1" dirty="0">
                <a:solidFill>
                  <a:schemeClr val="bg1"/>
                </a:solidFill>
                <a:latin typeface="楷体" panose="02010609060101010101" charset="-122"/>
                <a:ea typeface="楷体" panose="02010609060101010101" charset="-122"/>
              </a:rPr>
              <a:t>2</a:t>
            </a:r>
            <a:r>
              <a:rPr lang="zh-CN" altLang="en-US" sz="3000" b="1" dirty="0">
                <a:solidFill>
                  <a:schemeClr val="bg1"/>
                </a:solidFill>
                <a:latin typeface="楷体" panose="02010609060101010101" charset="-122"/>
                <a:ea typeface="楷体" panose="02010609060101010101" charset="-122"/>
              </a:rPr>
              <a:t>、为什么张骞千里迢迢要出使西域呢？</a:t>
            </a:r>
            <a:endParaRPr lang="en-US" altLang="zh-CN" sz="3000" b="1" dirty="0">
              <a:solidFill>
                <a:schemeClr val="bg1"/>
              </a:solidFill>
              <a:latin typeface="楷体" panose="02010609060101010101" charset="-122"/>
              <a:ea typeface="楷体" panose="02010609060101010101" charset="-122"/>
            </a:endParaRPr>
          </a:p>
          <a:p>
            <a:pPr eaLnBrk="1" hangingPunct="1"/>
            <a:r>
              <a:rPr lang="zh-CN" altLang="en-US" sz="3000" b="1" dirty="0">
                <a:solidFill>
                  <a:schemeClr val="bg1"/>
                </a:solidFill>
                <a:latin typeface="楷体" panose="02010609060101010101" charset="-122"/>
                <a:ea typeface="楷体" panose="02010609060101010101" charset="-122"/>
              </a:rPr>
              <a:t>（请结合课本</a:t>
            </a:r>
            <a:r>
              <a:rPr lang="en-US" altLang="zh-CN" sz="3000" b="1" dirty="0">
                <a:solidFill>
                  <a:schemeClr val="bg1"/>
                </a:solidFill>
                <a:latin typeface="楷体" panose="02010609060101010101" charset="-122"/>
                <a:ea typeface="楷体" panose="02010609060101010101" charset="-122"/>
              </a:rPr>
              <a:t>P67</a:t>
            </a:r>
            <a:r>
              <a:rPr lang="zh-CN" altLang="en-US" sz="3000" b="1" dirty="0">
                <a:solidFill>
                  <a:schemeClr val="bg1"/>
                </a:solidFill>
                <a:latin typeface="楷体" panose="02010609060101010101" charset="-122"/>
                <a:ea typeface="楷体" panose="02010609060101010101" charset="-122"/>
              </a:rPr>
              <a:t>，</a:t>
            </a:r>
            <a:endParaRPr lang="en-US" altLang="zh-CN" sz="3000" b="1" dirty="0">
              <a:solidFill>
                <a:schemeClr val="bg1"/>
              </a:solidFill>
              <a:latin typeface="楷体" panose="02010609060101010101" charset="-122"/>
              <a:ea typeface="楷体" panose="02010609060101010101" charset="-122"/>
            </a:endParaRPr>
          </a:p>
          <a:p>
            <a:pPr eaLnBrk="1" hangingPunct="1"/>
            <a:r>
              <a:rPr lang="zh-CN" altLang="en-US" sz="3000" b="1" dirty="0">
                <a:solidFill>
                  <a:schemeClr val="bg1"/>
                </a:solidFill>
                <a:latin typeface="楷体" panose="02010609060101010101" charset="-122"/>
                <a:ea typeface="楷体" panose="02010609060101010101" charset="-122"/>
              </a:rPr>
              <a:t>回答以上问题）</a:t>
            </a:r>
            <a:endParaRPr lang="zh-CN" altLang="en-US" sz="3000" b="1" dirty="0">
              <a:solidFill>
                <a:schemeClr val="bg1"/>
              </a:solidFill>
              <a:latin typeface="楷体" panose="02010609060101010101" charset="-122"/>
              <a:ea typeface="楷体" panose="02010609060101010101"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3" name="Picture 4" descr="未定标题2"/>
          <p:cNvPicPr>
            <a:picLocks noChangeAspect="1"/>
          </p:cNvPicPr>
          <p:nvPr/>
        </p:nvPicPr>
        <p:blipFill>
          <a:blip r:embed="rId1"/>
          <a:srcRect b="10390"/>
          <a:stretch>
            <a:fillRect/>
          </a:stretch>
        </p:blipFill>
        <p:spPr>
          <a:xfrm>
            <a:off x="426062" y="1420421"/>
            <a:ext cx="8717938" cy="3132023"/>
          </a:xfrm>
          <a:prstGeom prst="rect">
            <a:avLst/>
          </a:prstGeom>
          <a:noFill/>
          <a:ln w="9525">
            <a:noFill/>
          </a:ln>
        </p:spPr>
      </p:pic>
      <p:sp>
        <p:nvSpPr>
          <p:cNvPr id="3" name="矩形 2"/>
          <p:cNvSpPr/>
          <p:nvPr/>
        </p:nvSpPr>
        <p:spPr>
          <a:xfrm>
            <a:off x="1402080" y="576823"/>
            <a:ext cx="5851602" cy="692497"/>
          </a:xfrm>
          <a:prstGeom prst="rect">
            <a:avLst/>
          </a:prstGeom>
          <a:noFill/>
        </p:spPr>
        <p:txBody>
          <a:bodyPr wrap="none" lIns="68580" tIns="34290" rIns="68580" bIns="34290">
            <a:spAutoFit/>
          </a:bodyPr>
          <a:lstStyle/>
          <a:p>
            <a:pPr algn="ctr"/>
            <a:r>
              <a:rPr lang="zh-CN" altLang="en-US" sz="4050" dirty="0">
                <a:ln w="0"/>
                <a:effectLst>
                  <a:outerShdw blurRad="38100" dist="19050" dir="2700000" algn="tl" rotWithShape="0">
                    <a:schemeClr val="dk1">
                      <a:alpha val="40000"/>
                    </a:schemeClr>
                  </a:outerShdw>
                </a:effectLst>
              </a:rPr>
              <a:t>请你圈一圈西域的位置：</a:t>
            </a:r>
            <a:endParaRPr lang="zh-CN" altLang="en-US" sz="4050" dirty="0">
              <a:ln w="0"/>
              <a:effectLst>
                <a:outerShdw blurRad="38100" dist="19050" dir="2700000" algn="tl" rotWithShape="0">
                  <a:schemeClr val="dk1">
                    <a:alpha val="40000"/>
                  </a:schemeClr>
                </a:outerShdw>
              </a:effectLst>
            </a:endParaRPr>
          </a:p>
        </p:txBody>
      </p:sp>
      <p:grpSp>
        <p:nvGrpSpPr>
          <p:cNvPr id="4" name="Group 6"/>
          <p:cNvGrpSpPr/>
          <p:nvPr/>
        </p:nvGrpSpPr>
        <p:grpSpPr>
          <a:xfrm>
            <a:off x="5456178" y="1468857"/>
            <a:ext cx="1588770" cy="1194435"/>
            <a:chOff x="0" y="0"/>
            <a:chExt cx="1270" cy="854"/>
          </a:xfrm>
        </p:grpSpPr>
        <p:pic>
          <p:nvPicPr>
            <p:cNvPr id="5" name="Picture 7" descr="玉门关"/>
            <p:cNvPicPr>
              <a:picLocks noChangeAspect="1"/>
            </p:cNvPicPr>
            <p:nvPr/>
          </p:nvPicPr>
          <p:blipFill>
            <a:blip r:embed="rId2"/>
            <a:stretch>
              <a:fillRect/>
            </a:stretch>
          </p:blipFill>
          <p:spPr>
            <a:xfrm>
              <a:off x="0" y="0"/>
              <a:ext cx="1181" cy="854"/>
            </a:xfrm>
            <a:prstGeom prst="rect">
              <a:avLst/>
            </a:prstGeom>
            <a:noFill/>
            <a:ln w="9525">
              <a:noFill/>
            </a:ln>
          </p:spPr>
        </p:pic>
        <p:sp>
          <p:nvSpPr>
            <p:cNvPr id="6" name="Text Box 8"/>
            <p:cNvSpPr txBox="1"/>
            <p:nvPr/>
          </p:nvSpPr>
          <p:spPr>
            <a:xfrm>
              <a:off x="907" y="46"/>
              <a:ext cx="363" cy="660"/>
            </a:xfrm>
            <a:prstGeom prst="rect">
              <a:avLst/>
            </a:prstGeom>
            <a:noFill/>
            <a:ln w="9525">
              <a:noFill/>
            </a:ln>
          </p:spPr>
          <p:txBody>
            <a:bodyPr anchor="t">
              <a:spAutoFit/>
            </a:bodyPr>
            <a:lstStyle/>
            <a:p>
              <a:pPr>
                <a:spcBef>
                  <a:spcPct val="50000"/>
                </a:spcBef>
              </a:pPr>
              <a:r>
                <a:rPr lang="zh-CN" altLang="en-US" dirty="0">
                  <a:solidFill>
                    <a:srgbClr val="FFFF00"/>
                  </a:solidFill>
                  <a:latin typeface="Times New Roman" panose="02020603050405020304" pitchFamily="18" charset="0"/>
                  <a:ea typeface="宋体" panose="02010600030101010101" pitchFamily="2" charset="-122"/>
                </a:rPr>
                <a:t>玉门关</a:t>
              </a:r>
              <a:endParaRPr lang="zh-CN" altLang="en-US" dirty="0">
                <a:solidFill>
                  <a:srgbClr val="FFFF00"/>
                </a:solidFill>
                <a:latin typeface="Times New Roman" panose="02020603050405020304" pitchFamily="18" charset="0"/>
                <a:ea typeface="宋体" panose="02010600030101010101" pitchFamily="2" charset="-122"/>
              </a:endParaRPr>
            </a:p>
          </p:txBody>
        </p:sp>
      </p:grpSp>
      <p:grpSp>
        <p:nvGrpSpPr>
          <p:cNvPr id="7" name="Group 9"/>
          <p:cNvGrpSpPr/>
          <p:nvPr/>
        </p:nvGrpSpPr>
        <p:grpSpPr>
          <a:xfrm>
            <a:off x="5456178" y="3479496"/>
            <a:ext cx="1475423" cy="1137285"/>
            <a:chOff x="0" y="0"/>
            <a:chExt cx="1179" cy="813"/>
          </a:xfrm>
        </p:grpSpPr>
        <p:pic>
          <p:nvPicPr>
            <p:cNvPr id="8" name="Picture 10" descr="阳关遗址"/>
            <p:cNvPicPr>
              <a:picLocks noChangeAspect="1"/>
            </p:cNvPicPr>
            <p:nvPr/>
          </p:nvPicPr>
          <p:blipFill>
            <a:blip r:embed="rId3"/>
            <a:stretch>
              <a:fillRect/>
            </a:stretch>
          </p:blipFill>
          <p:spPr>
            <a:xfrm>
              <a:off x="0" y="0"/>
              <a:ext cx="1134" cy="813"/>
            </a:xfrm>
            <a:prstGeom prst="rect">
              <a:avLst/>
            </a:prstGeom>
            <a:noFill/>
            <a:ln w="9525">
              <a:noFill/>
            </a:ln>
          </p:spPr>
        </p:pic>
        <p:sp>
          <p:nvSpPr>
            <p:cNvPr id="9" name="Text Box 11"/>
            <p:cNvSpPr txBox="1"/>
            <p:nvPr/>
          </p:nvSpPr>
          <p:spPr>
            <a:xfrm>
              <a:off x="816" y="45"/>
              <a:ext cx="363" cy="462"/>
            </a:xfrm>
            <a:prstGeom prst="rect">
              <a:avLst/>
            </a:prstGeom>
            <a:noFill/>
            <a:ln w="9525">
              <a:noFill/>
            </a:ln>
          </p:spPr>
          <p:txBody>
            <a:bodyPr anchor="t">
              <a:spAutoFit/>
            </a:bodyPr>
            <a:lstStyle/>
            <a:p>
              <a:pPr>
                <a:spcBef>
                  <a:spcPct val="50000"/>
                </a:spcBef>
              </a:pPr>
              <a:r>
                <a:rPr lang="zh-CN" altLang="en-US" dirty="0">
                  <a:solidFill>
                    <a:srgbClr val="FFFF00"/>
                  </a:solidFill>
                  <a:latin typeface="Times New Roman" panose="02020603050405020304" pitchFamily="18" charset="0"/>
                  <a:ea typeface="宋体" panose="02010600030101010101" pitchFamily="2" charset="-122"/>
                </a:rPr>
                <a:t>阳关</a:t>
              </a:r>
              <a:endParaRPr lang="zh-CN" altLang="en-US" dirty="0">
                <a:solidFill>
                  <a:srgbClr val="FFFF00"/>
                </a:solidFill>
                <a:latin typeface="Times New Roman" panose="02020603050405020304" pitchFamily="18" charset="0"/>
                <a:ea typeface="宋体" panose="02010600030101010101" pitchFamily="2" charset="-122"/>
              </a:endParaRPr>
            </a:p>
          </p:txBody>
        </p:sp>
      </p:grpSp>
      <p:sp>
        <p:nvSpPr>
          <p:cNvPr id="10" name="Rectangle 3"/>
          <p:cNvSpPr/>
          <p:nvPr/>
        </p:nvSpPr>
        <p:spPr>
          <a:xfrm>
            <a:off x="882235" y="5101921"/>
            <a:ext cx="8546245" cy="997196"/>
          </a:xfrm>
          <a:prstGeom prst="rect">
            <a:avLst/>
          </a:prstGeom>
          <a:noFill/>
          <a:ln w="9525">
            <a:noFill/>
          </a:ln>
        </p:spPr>
        <p:txBody>
          <a:bodyPr wrap="square" anchor="t">
            <a:spAutoFit/>
          </a:bodyPr>
          <a:lstStyle/>
          <a:p>
            <a:pPr>
              <a:lnSpc>
                <a:spcPct val="105000"/>
              </a:lnSpc>
              <a:spcBef>
                <a:spcPct val="20000"/>
              </a:spcBef>
              <a:buClr>
                <a:srgbClr val="CCFF33"/>
              </a:buClr>
              <a:buSzPct val="70000"/>
              <a:buFont typeface="Wingdings" panose="05000000000000000000" pitchFamily="2" charset="2"/>
              <a:buNone/>
            </a:pPr>
            <a:r>
              <a:rPr lang="zh-CN" altLang="en-US" sz="2800" dirty="0">
                <a:solidFill>
                  <a:srgbClr val="0000FF"/>
                </a:solidFill>
                <a:latin typeface="黑体" panose="02010609060101010101" charset="-122"/>
                <a:ea typeface="黑体" panose="02010609060101010101" charset="-122"/>
              </a:rPr>
              <a:t>汉代人们把今天甘肃</a:t>
            </a:r>
            <a:r>
              <a:rPr lang="zh-CN" altLang="en-US" sz="2800" dirty="0">
                <a:solidFill>
                  <a:srgbClr val="CC0000"/>
                </a:solidFill>
                <a:latin typeface="黑体" panose="02010609060101010101" charset="-122"/>
                <a:ea typeface="黑体" panose="02010609060101010101" charset="-122"/>
              </a:rPr>
              <a:t>玉门关</a:t>
            </a:r>
            <a:r>
              <a:rPr lang="zh-CN" altLang="en-US" sz="2800" dirty="0">
                <a:solidFill>
                  <a:srgbClr val="0000FF"/>
                </a:solidFill>
                <a:latin typeface="黑体" panose="02010609060101010101" charset="-122"/>
                <a:ea typeface="黑体" panose="02010609060101010101" charset="-122"/>
              </a:rPr>
              <a:t>和</a:t>
            </a:r>
            <a:r>
              <a:rPr lang="zh-CN" altLang="en-US" sz="2800" dirty="0">
                <a:solidFill>
                  <a:srgbClr val="CC0000"/>
                </a:solidFill>
                <a:latin typeface="黑体" panose="02010609060101010101" charset="-122"/>
                <a:ea typeface="黑体" panose="02010609060101010101" charset="-122"/>
              </a:rPr>
              <a:t>阳关</a:t>
            </a:r>
            <a:r>
              <a:rPr lang="zh-CN" altLang="en-US" sz="2800" dirty="0">
                <a:solidFill>
                  <a:srgbClr val="0000FF"/>
                </a:solidFill>
                <a:latin typeface="黑体" panose="02010609060101010101" charset="-122"/>
                <a:ea typeface="黑体" panose="02010609060101010101" charset="-122"/>
              </a:rPr>
              <a:t>以西，也就是现在新疆和更远的广大地区，称为</a:t>
            </a:r>
            <a:r>
              <a:rPr lang="zh-CN" altLang="en-US" sz="2800" dirty="0">
                <a:solidFill>
                  <a:srgbClr val="CC0000"/>
                </a:solidFill>
                <a:latin typeface="黑体" panose="02010609060101010101" charset="-122"/>
                <a:ea typeface="黑体" panose="02010609060101010101" charset="-122"/>
              </a:rPr>
              <a:t>西域</a:t>
            </a:r>
            <a:r>
              <a:rPr lang="zh-CN" altLang="en-US" sz="2800" dirty="0">
                <a:solidFill>
                  <a:srgbClr val="0000FF"/>
                </a:solidFill>
                <a:latin typeface="黑体" panose="02010609060101010101" charset="-122"/>
                <a:ea typeface="黑体" panose="02010609060101010101" charset="-122"/>
              </a:rPr>
              <a:t>。</a:t>
            </a:r>
            <a:endParaRPr lang="zh-CN" altLang="en-US" sz="2800" dirty="0">
              <a:solidFill>
                <a:srgbClr val="0000FF"/>
              </a:solidFill>
              <a:latin typeface="黑体" panose="02010609060101010101" charset="-122"/>
              <a:ea typeface="黑体" panose="02010609060101010101"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p:nvPr/>
        </p:nvGrpSpPr>
        <p:grpSpPr bwMode="auto">
          <a:xfrm>
            <a:off x="966827" y="1642513"/>
            <a:ext cx="7034173" cy="3499911"/>
            <a:chOff x="0" y="0"/>
            <a:chExt cx="5193" cy="2592"/>
          </a:xfrm>
        </p:grpSpPr>
        <p:pic>
          <p:nvPicPr>
            <p:cNvPr id="922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193"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4"/>
            <p:cNvSpPr txBox="1">
              <a:spLocks noChangeArrowheads="1"/>
            </p:cNvSpPr>
            <p:nvPr/>
          </p:nvSpPr>
          <p:spPr bwMode="auto">
            <a:xfrm>
              <a:off x="435" y="309"/>
              <a:ext cx="4230" cy="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2400" b="1" dirty="0">
                  <a:latin typeface="楷体" panose="02010609060101010101" charset="-122"/>
                  <a:ea typeface="楷体" panose="02010609060101010101" charset="-122"/>
                </a:rPr>
                <a:t>招  贤  令</a:t>
              </a:r>
              <a:endParaRPr lang="zh-CN" altLang="en-US" sz="2400" b="1" dirty="0">
                <a:latin typeface="楷体" panose="02010609060101010101" charset="-122"/>
                <a:ea typeface="楷体" panose="02010609060101010101" charset="-122"/>
              </a:endParaRPr>
            </a:p>
            <a:p>
              <a:pPr eaLnBrk="1" hangingPunct="1"/>
              <a:r>
                <a:rPr lang="zh-CN" altLang="en-US" sz="2400" b="1" dirty="0">
                  <a:latin typeface="楷体" panose="02010609060101010101" charset="-122"/>
                  <a:ea typeface="楷体" panose="02010609060101010101" charset="-122"/>
                </a:rPr>
                <a:t>    </a:t>
              </a:r>
              <a:r>
                <a:rPr lang="zh-CN" altLang="en-US" sz="2100" b="1" dirty="0">
                  <a:latin typeface="楷体" panose="02010609060101010101" charset="-122"/>
                  <a:ea typeface="楷体" panose="02010609060101010101" charset="-122"/>
                </a:rPr>
                <a:t>吾皇汉武帝雄才大略，志在四方。为保境安民，彻底根除匈奴之患，拟联合大月（</a:t>
              </a:r>
              <a:r>
                <a:rPr lang="en-US" altLang="zh-CN" sz="2100" b="1" dirty="0" err="1">
                  <a:latin typeface="楷体" panose="02010609060101010101" charset="-122"/>
                  <a:ea typeface="楷体" panose="02010609060101010101" charset="-122"/>
                </a:rPr>
                <a:t>ròu</a:t>
              </a:r>
              <a:r>
                <a:rPr lang="zh-CN" altLang="en-US" sz="2100" b="1" dirty="0">
                  <a:latin typeface="楷体" panose="02010609060101010101" charset="-122"/>
                  <a:ea typeface="楷体" panose="02010609060101010101" charset="-122"/>
                </a:rPr>
                <a:t>）氏（zhī)</a:t>
              </a:r>
              <a:r>
                <a:rPr lang="zh-CN" altLang="en-US" sz="2100" dirty="0">
                  <a:latin typeface="楷体" panose="02010609060101010101" charset="-122"/>
                  <a:ea typeface="楷体" panose="02010609060101010101" charset="-122"/>
                </a:rPr>
                <a:t> </a:t>
              </a:r>
              <a:r>
                <a:rPr lang="zh-CN" altLang="en-US" sz="2100" b="1" dirty="0">
                  <a:latin typeface="楷体" panose="02010609060101010101" charset="-122"/>
                  <a:ea typeface="楷体" panose="02010609060101010101" charset="-122"/>
                </a:rPr>
                <a:t>，夹击匈奴。</a:t>
              </a:r>
              <a:endParaRPr lang="en-US" altLang="zh-CN" sz="2100" b="1" dirty="0">
                <a:latin typeface="楷体" panose="02010609060101010101" charset="-122"/>
                <a:ea typeface="楷体" panose="02010609060101010101" charset="-122"/>
              </a:endParaRPr>
            </a:p>
            <a:p>
              <a:pPr eaLnBrk="1" hangingPunct="1"/>
              <a:r>
                <a:rPr lang="en-US" altLang="zh-CN" sz="2100" b="1" dirty="0">
                  <a:latin typeface="楷体" panose="02010609060101010101" charset="-122"/>
                  <a:ea typeface="楷体" panose="02010609060101010101" charset="-122"/>
                </a:rPr>
                <a:t>    </a:t>
              </a:r>
              <a:r>
                <a:rPr lang="zh-CN" altLang="en-US" sz="2100" b="1" dirty="0">
                  <a:latin typeface="楷体" panose="02010609060101010101" charset="-122"/>
                  <a:ea typeface="楷体" panose="02010609060101010101" charset="-122"/>
                </a:rPr>
                <a:t>现招募使者一名，代表大汉王朝出使大月氏。如有勇者，速来报名，钦此！</a:t>
              </a:r>
              <a:endParaRPr lang="zh-CN" altLang="en-US" sz="2100" b="1" dirty="0">
                <a:latin typeface="楷体" panose="02010609060101010101" charset="-122"/>
                <a:ea typeface="楷体" panose="02010609060101010101" charset="-122"/>
              </a:endParaRPr>
            </a:p>
            <a:p>
              <a:pPr eaLnBrk="1" hangingPunct="1"/>
              <a:endParaRPr lang="zh-CN" altLang="en-US" dirty="0">
                <a:latin typeface="楷体" panose="02010609060101010101" charset="-122"/>
                <a:ea typeface="楷体" panose="02010609060101010101" charset="-122"/>
              </a:endParaRPr>
            </a:p>
          </p:txBody>
        </p:sp>
      </p:grpSp>
      <p:sp>
        <p:nvSpPr>
          <p:cNvPr id="10245" name="Text Box 5"/>
          <p:cNvSpPr txBox="1">
            <a:spLocks noChangeArrowheads="1"/>
          </p:cNvSpPr>
          <p:nvPr/>
        </p:nvSpPr>
        <p:spPr bwMode="auto">
          <a:xfrm>
            <a:off x="1303734" y="5380391"/>
            <a:ext cx="669726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3300" b="1">
                <a:latin typeface="楷体" panose="02010609060101010101" charset="-122"/>
                <a:ea typeface="楷体" panose="02010609060101010101" charset="-122"/>
              </a:rPr>
              <a:t>张骞首次出使西域的</a:t>
            </a:r>
            <a:r>
              <a:rPr lang="zh-CN" altLang="zh-CN" sz="3300" b="1">
                <a:latin typeface="楷体" panose="02010609060101010101" charset="-122"/>
                <a:ea typeface="楷体" panose="02010609060101010101" charset="-122"/>
              </a:rPr>
              <a:t>目的是什么？</a:t>
            </a:r>
            <a:endParaRPr lang="zh-CN" altLang="zh-CN" sz="3300" b="1">
              <a:latin typeface="楷体" panose="02010609060101010101" charset="-122"/>
              <a:ea typeface="楷体" panose="02010609060101010101" charset="-122"/>
            </a:endParaRPr>
          </a:p>
        </p:txBody>
      </p:sp>
      <p:pic>
        <p:nvPicPr>
          <p:cNvPr id="9220" name="Picture 6" descr="090325111836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45610"/>
            <a:ext cx="6858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连接符 7"/>
          <p:cNvCxnSpPr/>
          <p:nvPr/>
        </p:nvCxnSpPr>
        <p:spPr>
          <a:xfrm flipV="1">
            <a:off x="2187416" y="3126107"/>
            <a:ext cx="4768454" cy="53578"/>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645285" y="3424555"/>
            <a:ext cx="3036570" cy="3175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云形标注 9"/>
          <p:cNvSpPr/>
          <p:nvPr/>
        </p:nvSpPr>
        <p:spPr>
          <a:xfrm>
            <a:off x="531495" y="723900"/>
            <a:ext cx="3830955" cy="1887220"/>
          </a:xfrm>
          <a:prstGeom prst="cloudCallout">
            <a:avLst>
              <a:gd name="adj1" fmla="val -51988"/>
              <a:gd name="adj2" fmla="val 714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2400" b="1" dirty="0">
                <a:solidFill>
                  <a:srgbClr val="002060"/>
                </a:solidFill>
                <a:latin typeface="宋体" panose="02010600030101010101" pitchFamily="2" charset="-122"/>
                <a:ea typeface="宋体" panose="02010600030101010101" pitchFamily="2" charset="-122"/>
                <a:sym typeface="+mn-ea"/>
              </a:rPr>
              <a:t>匈奴破月氏王,以其头为饮器,月氏遁而怨匈奴,无与共击之。</a:t>
            </a:r>
            <a:endParaRPr lang="zh-CN" altLang="en-US" sz="2400" b="1" dirty="0">
              <a:solidFill>
                <a:srgbClr val="002060"/>
              </a:solidFill>
              <a:latin typeface="宋体" panose="02010600030101010101" pitchFamily="2" charset="-122"/>
              <a:ea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checkerboard(across)">
                                      <p:cBhvr>
                                        <p:cTn id="17" dur="500"/>
                                        <p:tgtEl>
                                          <p:spTgt spid="9218"/>
                                        </p:tgtEl>
                                      </p:cBhvr>
                                    </p:animEffect>
                                  </p:childTnLst>
                                </p:cTn>
                              </p:par>
                            </p:childTnLst>
                          </p:cTn>
                        </p:par>
                        <p:par>
                          <p:cTn id="18" fill="hold">
                            <p:stCondLst>
                              <p:cond delay="500"/>
                            </p:stCondLst>
                            <p:childTnLst>
                              <p:par>
                                <p:cTn id="19" presetID="4" presetClass="entr" presetSubtype="16" fill="hold" grpId="0" nodeType="afterEffect">
                                  <p:stCondLst>
                                    <p:cond delay="0"/>
                                  </p:stCondLst>
                                  <p:childTnLst>
                                    <p:set>
                                      <p:cBhvr>
                                        <p:cTn id="20" dur="1" fill="hold">
                                          <p:stCondLst>
                                            <p:cond delay="0"/>
                                          </p:stCondLst>
                                        </p:cTn>
                                        <p:tgtEl>
                                          <p:spTgt spid="10245"/>
                                        </p:tgtEl>
                                        <p:attrNameLst>
                                          <p:attrName>style.visibility</p:attrName>
                                        </p:attrNameLst>
                                      </p:cBhvr>
                                      <p:to>
                                        <p:strVal val="visible"/>
                                      </p:to>
                                    </p:set>
                                    <p:animEffect transition="in" filter="box(in)">
                                      <p:cBhvr>
                                        <p:cTn id="21" dur="500"/>
                                        <p:tgtEl>
                                          <p:spTgt spid="1024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utoUpdateAnimBg="0"/>
      <p:bldP spid="10" grpId="0" bldLvl="0" animBg="1"/>
      <p:bldP spid="10"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8" name="Picture 4" descr="Untitled-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604" y="-13376"/>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Untitled-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004" y="890587"/>
            <a:ext cx="6096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title"/>
          </p:nvPr>
        </p:nvSpPr>
        <p:spPr>
          <a:xfrm>
            <a:off x="628650" y="-135294"/>
            <a:ext cx="7886700" cy="737234"/>
          </a:xfrm>
        </p:spPr>
        <p:txBody>
          <a:bodyPr/>
          <a:lstStyle/>
          <a:p>
            <a:pPr algn="ctr" eaLnBrk="1" hangingPunct="1"/>
            <a:r>
              <a:rPr altLang="en-US" sz="3000" noProof="1">
                <a:latin typeface="楷体" panose="02010609060101010101" charset="-122"/>
                <a:ea typeface="楷体" panose="02010609060101010101" charset="-122"/>
              </a:rPr>
              <a:t>张骞通西域</a:t>
            </a:r>
            <a:endParaRPr altLang="zh-CN" sz="3000" noProof="1">
              <a:latin typeface="楷体" panose="02010609060101010101" charset="-122"/>
              <a:ea typeface="楷体" panose="02010609060101010101" charset="-122"/>
            </a:endParaRPr>
          </a:p>
        </p:txBody>
      </p:sp>
      <p:sp>
        <p:nvSpPr>
          <p:cNvPr id="10245" name="TextBox 6"/>
          <p:cNvSpPr txBox="1">
            <a:spLocks noChangeArrowheads="1"/>
          </p:cNvSpPr>
          <p:nvPr/>
        </p:nvSpPr>
        <p:spPr bwMode="auto">
          <a:xfrm>
            <a:off x="1143000" y="6442502"/>
            <a:ext cx="6858000" cy="4154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100" b="1">
                <a:latin typeface="楷体" panose="02010609060101010101" charset="-122"/>
                <a:ea typeface="楷体" panose="02010609060101010101" charset="-122"/>
              </a:rPr>
              <a:t>思考：你在张骞身上，看到了哪些值得我们学习的精神？</a:t>
            </a:r>
            <a:endParaRPr lang="zh-CN" altLang="en-US" sz="2100" b="1">
              <a:latin typeface="楷体" panose="02010609060101010101" charset="-122"/>
              <a:ea typeface="楷体" panose="02010609060101010101" charset="-122"/>
            </a:endParaRPr>
          </a:p>
        </p:txBody>
      </p:sp>
      <p:pic>
        <p:nvPicPr>
          <p:cNvPr id="2" name="张骞出使西域 过程">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74615" y="448588"/>
            <a:ext cx="8969385" cy="59939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right)">
                                      <p:cBhvr>
                                        <p:cTn id="7" dur="500"/>
                                        <p:tgtEl>
                                          <p:spTgt spid="614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6149"/>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wipe(right)">
                                      <p:cBhvr>
                                        <p:cTn id="1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6146" grpId="0" autoUpdateAnimBg="0"/>
    </p:bldLst>
  </p:timing>
</p:sld>
</file>

<file path=ppt/tags/tag1.xml><?xml version="1.0" encoding="utf-8"?>
<p:tagLst xmlns:p="http://schemas.openxmlformats.org/presentationml/2006/main">
  <p:tag name="KSO_WM_TEMPLATE_CATEGORY" val="custom"/>
  <p:tag name="KSO_WM_TEMPLATE_INDEX" val="160457"/>
</p:tagLst>
</file>

<file path=ppt/tags/tag10.xml><?xml version="1.0" encoding="utf-8"?>
<p:tagLst xmlns:p="http://schemas.openxmlformats.org/presentationml/2006/main">
  <p:tag name="KSO_WM_BEAUTIFY_FLAG" val="#wm#"/>
  <p:tag name="KSO_WM_TEMPLATE_CATEGORY" val="custom"/>
  <p:tag name="KSO_WM_TEMPLATE_INDEX" val="160457"/>
</p:tagLst>
</file>

<file path=ppt/tags/tag11.xml><?xml version="1.0" encoding="utf-8"?>
<p:tagLst xmlns:p="http://schemas.openxmlformats.org/presentationml/2006/main">
  <p:tag name="KSO_WM_TEMPLATE_CATEGORY" val="custom"/>
  <p:tag name="KSO_WM_TEMPLATE_INDEX" val="160457"/>
</p:tagLst>
</file>

<file path=ppt/tags/tag12.xml><?xml version="1.0" encoding="utf-8"?>
<p:tagLst xmlns:p="http://schemas.openxmlformats.org/presentationml/2006/main">
  <p:tag name="KSO_WM_TEMPLATE_CATEGORY" val="custom"/>
  <p:tag name="KSO_WM_TEMPLATE_INDEX" val="160457"/>
</p:tagLst>
</file>

<file path=ppt/tags/tag13.xml><?xml version="1.0" encoding="utf-8"?>
<p:tagLst xmlns:p="http://schemas.openxmlformats.org/presentationml/2006/main">
  <p:tag name="KSO_WM_TEMPLATE_CATEGORY" val="custom"/>
  <p:tag name="KSO_WM_TEMPLATE_INDEX" val="160457"/>
</p:tagLst>
</file>

<file path=ppt/tags/tag14.xml><?xml version="1.0" encoding="utf-8"?>
<p:tagLst xmlns:p="http://schemas.openxmlformats.org/presentationml/2006/main">
  <p:tag name="KSO_WM_TEMPLATE_CATEGORY" val="custom"/>
  <p:tag name="KSO_WM_TEMPLATE_INDEX" val="160457"/>
</p:tagLst>
</file>

<file path=ppt/tags/tag15.xml><?xml version="1.0" encoding="utf-8"?>
<p:tagLst xmlns:p="http://schemas.openxmlformats.org/presentationml/2006/main">
  <p:tag name="KSO_WM_TEMPLATE_CATEGORY" val="custom"/>
  <p:tag name="KSO_WM_TEMPLATE_INDEX" val="160457"/>
</p:tagLst>
</file>

<file path=ppt/tags/tag16.xml><?xml version="1.0" encoding="utf-8"?>
<p:tagLst xmlns:p="http://schemas.openxmlformats.org/presentationml/2006/main">
  <p:tag name="KSO_WM_BEAUTIFY_FLAG" val="#wm#"/>
  <p:tag name="KSO_WM_TEMPLATE_CATEGORY" val="custom"/>
  <p:tag name="KSO_WM_TEMPLATE_INDEX" val="160457"/>
</p:tagLst>
</file>

<file path=ppt/tags/tag2.xml><?xml version="1.0" encoding="utf-8"?>
<p:tagLst xmlns:p="http://schemas.openxmlformats.org/presentationml/2006/main">
  <p:tag name="KSO_WM_TEMPLATE_CATEGORY" val="custom"/>
  <p:tag name="KSO_WM_TEMPLATE_INDEX" val="160457"/>
</p:tagLst>
</file>

<file path=ppt/tags/tag3.xml><?xml version="1.0" encoding="utf-8"?>
<p:tagLst xmlns:p="http://schemas.openxmlformats.org/presentationml/2006/main">
  <p:tag name="KSO_WM_TEMPLATE_CATEGORY" val="custom"/>
  <p:tag name="KSO_WM_TEMPLATE_INDEX" val="160457"/>
</p:tagLst>
</file>

<file path=ppt/tags/tag4.xml><?xml version="1.0" encoding="utf-8"?>
<p:tagLst xmlns:p="http://schemas.openxmlformats.org/presentationml/2006/main">
  <p:tag name="KSO_WM_TEMPLATE_CATEGORY" val="custom"/>
  <p:tag name="KSO_WM_TEMPLATE_INDEX" val="160457"/>
</p:tagLst>
</file>

<file path=ppt/tags/tag5.xml><?xml version="1.0" encoding="utf-8"?>
<p:tagLst xmlns:p="http://schemas.openxmlformats.org/presentationml/2006/main">
  <p:tag name="KSO_WM_TEMPLATE_CATEGORY" val="custom"/>
  <p:tag name="KSO_WM_TEMPLATE_INDEX" val="160457"/>
</p:tagLst>
</file>

<file path=ppt/tags/tag6.xml><?xml version="1.0" encoding="utf-8"?>
<p:tagLst xmlns:p="http://schemas.openxmlformats.org/presentationml/2006/main">
  <p:tag name="KSO_WM_TEMPLATE_CATEGORY" val="custom"/>
  <p:tag name="KSO_WM_TEMPLATE_INDEX" val="160457"/>
</p:tagLst>
</file>

<file path=ppt/tags/tag7.xml><?xml version="1.0" encoding="utf-8"?>
<p:tagLst xmlns:p="http://schemas.openxmlformats.org/presentationml/2006/main">
  <p:tag name="KSO_WM_BEAUTIFY_FLAG" val="#wm#"/>
  <p:tag name="KSO_WM_TEMPLATE_CATEGORY" val="custom"/>
  <p:tag name="KSO_WM_TEMPLATE_INDEX" val="160457"/>
</p:tagLst>
</file>

<file path=ppt/tags/tag8.xml><?xml version="1.0" encoding="utf-8"?>
<p:tagLst xmlns:p="http://schemas.openxmlformats.org/presentationml/2006/main">
  <p:tag name="KSO_WM_TEMPLATE_CATEGORY" val="custom"/>
  <p:tag name="KSO_WM_TEMPLATE_INDEX" val="160457"/>
</p:tagLst>
</file>

<file path=ppt/tags/tag9.xml><?xml version="1.0" encoding="utf-8"?>
<p:tagLst xmlns:p="http://schemas.openxmlformats.org/presentationml/2006/main">
  <p:tag name="KSO_WM_TEMPLATE_CATEGORY" val="custom"/>
  <p:tag name="KSO_WM_TEMPLATE_INDEX" val="160457"/>
</p:tagLst>
</file>

<file path=ppt/theme/theme1.xml><?xml version="1.0" encoding="utf-8"?>
<a:theme xmlns:a="http://schemas.openxmlformats.org/drawingml/2006/main" name="丝状">
  <a:themeElements>
    <a:clrScheme name="丝状">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丝状">
      <a:majorFont>
        <a:latin typeface="AMGDT"/>
        <a:ea typeface=""/>
        <a:cs typeface=""/>
        <a:font script="Jpan" typeface="メイリオ"/>
        <a:font script="Hang" typeface="HY중고딕"/>
        <a:font script="Hans" typeface="宋体"/>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MGDT"/>
        <a:ea typeface=""/>
        <a:cs typeface=""/>
        <a:font script="Jpan" typeface="メイリオ"/>
        <a:font script="Hang" typeface="HY중고딕"/>
        <a:font script="Hans" typeface="宋体"/>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3113</Words>
  <Application>WPS 演示</Application>
  <PresentationFormat>全屏显示(4:3)</PresentationFormat>
  <Paragraphs>332</Paragraphs>
  <Slides>33</Slides>
  <Notes>0</Notes>
  <HiddenSlides>1</HiddenSlides>
  <MMClips>1</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6</vt:i4>
      </vt:variant>
      <vt:variant>
        <vt:lpstr>幻灯片标题</vt:lpstr>
      </vt:variant>
      <vt:variant>
        <vt:i4>33</vt:i4>
      </vt:variant>
    </vt:vector>
  </HeadingPairs>
  <TitlesOfParts>
    <vt:vector size="53" baseType="lpstr">
      <vt:lpstr>Arial</vt:lpstr>
      <vt:lpstr>宋体</vt:lpstr>
      <vt:lpstr>Wingdings</vt:lpstr>
      <vt:lpstr>AMGDT</vt:lpstr>
      <vt:lpstr>Wingdings 3</vt:lpstr>
      <vt:lpstr>Symbol</vt:lpstr>
      <vt:lpstr>Arial</vt:lpstr>
      <vt:lpstr>黑体</vt:lpstr>
      <vt:lpstr>楷体</vt:lpstr>
      <vt:lpstr>Times New Roman</vt:lpstr>
      <vt:lpstr>微软雅黑</vt:lpstr>
      <vt:lpstr>Arial Unicode MS</vt:lpstr>
      <vt:lpstr>Calibri</vt:lpstr>
      <vt:lpstr>丝状</vt:lpstr>
      <vt:lpstr>MSDraw.Drawing.8.2</vt:lpstr>
      <vt:lpstr>MSDraw.Drawing.8.2</vt:lpstr>
      <vt:lpstr>MSDraw.Drawing.8.2</vt:lpstr>
      <vt:lpstr>MSDraw.Drawing.8.2</vt:lpstr>
      <vt:lpstr>MSDraw.Drawing.8.2</vt:lpstr>
      <vt:lpstr>MSDraw.Drawing.8.2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张骞通西域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中欧班列开通初期所面临的问题</vt:lpstr>
      <vt:lpstr>PowerPoint 演示文稿</vt:lpstr>
      <vt:lpstr>PowerPoint 演示文稿</vt:lpstr>
      <vt:lpstr>PowerPoint 演示文稿</vt:lpstr>
      <vt:lpstr>PowerPoint 演示文稿</vt:lpstr>
      <vt:lpstr>请你为丝绸之路重新命名：</vt:lpstr>
      <vt:lpstr>列车到站啦！</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jd</cp:lastModifiedBy>
  <cp:revision>69</cp:revision>
  <dcterms:created xsi:type="dcterms:W3CDTF">2017-11-01T00:24:00Z</dcterms:created>
  <dcterms:modified xsi:type="dcterms:W3CDTF">2020-11-06T08:52:36Z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