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354" r:id="rId3"/>
    <p:sldId id="380" r:id="rId4"/>
    <p:sldId id="284" r:id="rId5"/>
    <p:sldId id="362" r:id="rId6"/>
    <p:sldId id="404" r:id="rId7"/>
    <p:sldId id="361" r:id="rId8"/>
    <p:sldId id="424" r:id="rId10"/>
    <p:sldId id="257" r:id="rId11"/>
    <p:sldId id="479" r:id="rId12"/>
    <p:sldId id="491" r:id="rId13"/>
    <p:sldId id="492" r:id="rId14"/>
    <p:sldId id="488" r:id="rId15"/>
    <p:sldId id="509" r:id="rId16"/>
    <p:sldId id="486" r:id="rId17"/>
    <p:sldId id="489" r:id="rId18"/>
    <p:sldId id="406" r:id="rId19"/>
    <p:sldId id="487" r:id="rId20"/>
    <p:sldId id="490" r:id="rId21"/>
    <p:sldId id="493" r:id="rId22"/>
    <p:sldId id="499" r:id="rId23"/>
    <p:sldId id="484" r:id="rId24"/>
    <p:sldId id="286" r:id="rId25"/>
    <p:sldId id="370" r:id="rId26"/>
    <p:sldId id="498" r:id="rId27"/>
    <p:sldId id="345" r:id="rId28"/>
    <p:sldId id="346" r:id="rId29"/>
    <p:sldId id="446" r:id="rId30"/>
    <p:sldId id="36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36AFCE"/>
    <a:srgbClr val="7F7F7F"/>
    <a:srgbClr val="E7E8EA"/>
    <a:srgbClr val="D9EBFF"/>
    <a:srgbClr val="D3E6E9"/>
    <a:srgbClr val="60A4B0"/>
    <a:srgbClr val="132F63"/>
    <a:srgbClr val="CCCDD3"/>
    <a:srgbClr val="0073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7" autoAdjust="0"/>
    <p:restoredTop sz="92279" autoAdjust="0"/>
  </p:normalViewPr>
  <p:slideViewPr>
    <p:cSldViewPr snapToGrid="0">
      <p:cViewPr varScale="1">
        <p:scale>
          <a:sx n="39" d="100"/>
          <a:sy n="39" d="100"/>
        </p:scale>
        <p:origin x="36" y="624"/>
      </p:cViewPr>
      <p:guideLst>
        <p:guide orient="horz" pos="2188"/>
        <p:guide pos="3924"/>
      </p:guideLst>
    </p:cSldViewPr>
  </p:slideViewPr>
  <p:notesTextViewPr>
    <p:cViewPr>
      <p:scale>
        <a:sx n="1" d="1"/>
        <a:sy n="1" d="1"/>
      </p:scale>
      <p:origin x="0" y="0"/>
    </p:cViewPr>
  </p:notesTextViewPr>
  <p:sorterViewPr>
    <p:cViewPr>
      <p:scale>
        <a:sx n="125" d="100"/>
        <a:sy n="125" d="100"/>
      </p:scale>
      <p:origin x="0" y="-930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CD71D-99AF-4DFF-8957-89A7FC31392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F3158-4684-48C4-A6A8-701DA717E16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latin typeface="华文新魏" pitchFamily="2" charset="-122"/>
                <a:ea typeface="华文新魏" pitchFamily="2" charset="-122"/>
                <a:sym typeface="+mn-ea"/>
              </a:rPr>
              <a:t>　最大限度</a:t>
            </a:r>
            <a:r>
              <a:rPr kumimoji="1" lang="zh-CN" altLang="en-US" dirty="0">
                <a:latin typeface="华文新魏" pitchFamily="2" charset="-122"/>
                <a:ea typeface="华文新魏" pitchFamily="2" charset="-122"/>
                <a:sym typeface="+mn-ea"/>
              </a:rPr>
              <a:t>地谋求世界和平是我国加强国防的一贯宗旨！但又必须加强军队建设，使我国具有反对和制裁侵略的能力，只有这样，才能真正保卫和平 。</a:t>
            </a:r>
            <a:endParaRPr kumimoji="1" lang="zh-CN" altLang="en-US" dirty="0">
              <a:latin typeface="华文新魏" pitchFamily="2" charset="-122"/>
              <a:ea typeface="华文新魏" pitchFamily="2" charset="-122"/>
            </a:endParaRP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中国人民解放军的前身是1927年8月1日的南昌起义后留存的部队中国工农革命军</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中国人民解放军的前身是1927年8月1日的南昌起义后留存的部队中国工农革命军</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中国人民解放军的前身是1927年8月1日的南昌起义后留存的部队中国工农革命军</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noProof="1" smtClean="0">
                <a:solidFill>
                  <a:srgbClr val="B7472A"/>
                </a:solidFill>
                <a:latin typeface="微软雅黑" panose="020B0503020204020204" charset="-122"/>
                <a:ea typeface="微软雅黑" panose="020B0503020204020204" charset="-122"/>
                <a:sym typeface="+mn-ea"/>
              </a:rPr>
              <a:t>军队组织架构和力量体系实现革命性重塑，使国防和军队的现代化建设取得巨大成就。</a:t>
            </a:r>
            <a:endParaRPr lang="zh-CN" altLang="en-US" sz="1200" b="1" noProof="1" smtClean="0">
              <a:solidFill>
                <a:srgbClr val="B7472A"/>
              </a:solidFill>
              <a:latin typeface="微软雅黑" panose="020B0503020204020204" charset="-122"/>
              <a:ea typeface="微软雅黑" panose="020B0503020204020204" charset="-122"/>
              <a:sym typeface="+mn-ea"/>
            </a:endParaRPr>
          </a:p>
          <a:p>
            <a:endParaRPr lang="zh-CN" altLang="en-US" dirty="0"/>
          </a:p>
        </p:txBody>
      </p:sp>
      <p:sp>
        <p:nvSpPr>
          <p:cNvPr id="4" name="灯片编号占位符 3"/>
          <p:cNvSpPr>
            <a:spLocks noGrp="1"/>
          </p:cNvSpPr>
          <p:nvPr>
            <p:ph type="sldNum" sz="quarter" idx="10"/>
          </p:nvPr>
        </p:nvSpPr>
        <p:spPr/>
        <p:txBody>
          <a:bodyPr/>
          <a:lstStyle/>
          <a:p>
            <a:fld id="{C62F3158-4684-48C4-A6A8-701DA717E16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2F3158-4684-48C4-A6A8-701DA717E16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中国人民解放军的前身是1927年8月1日的南昌起义后留存的部队中国工农革命军</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中国人民解放军的前身是1927年8月1日的南昌起义后留存的部队中国工农革命军</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中国人民解放军的前身是1927年8月1日的南昌起义后留存的部队中国工农革命军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中国人民解放军的前身是1927年8月1日的南昌起义后留存的部队中国工农革命军</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中国人民解放军的前身是1927年8月1日的南昌起义后留存的部队中国工农革命军</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中国人民解放军的前身是1927年8月1日的南昌起义后留存的部队中国工农革命军</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2F3158-4684-48C4-A6A8-701DA717E16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latin typeface="方正宋刻本秀楷简体" panose="02000000000000000000" pitchFamily="2" charset="-122"/>
                <a:ea typeface="方正宋刻本秀楷简体" panose="02000000000000000000" pitchFamily="2" charset="-122"/>
                <a:sym typeface="+mn-ea"/>
              </a:rPr>
              <a:t>强大的科技支撑是我国国防和军队现代化水平的重要体现。</a:t>
            </a:r>
            <a:endParaRPr lang="en-US" altLang="zh-CN" b="1" dirty="0">
              <a:solidFill>
                <a:schemeClr val="tx1"/>
              </a:solidFill>
              <a:latin typeface="方正宋刻本秀楷简体" panose="02000000000000000000" pitchFamily="2" charset="-122"/>
              <a:ea typeface="方正宋刻本秀楷简体" panose="02000000000000000000" pitchFamily="2" charset="-122"/>
            </a:endParaRP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1173480"/>
            <a:ext cx="12192000" cy="56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10"/>
          <p:cNvSpPr>
            <a:spLocks noGrp="1"/>
          </p:cNvSpPr>
          <p:nvPr>
            <p:ph type="body" sz="quarter" idx="10" hasCustomPrompt="1"/>
          </p:nvPr>
        </p:nvSpPr>
        <p:spPr>
          <a:xfrm>
            <a:off x="168251" y="281305"/>
            <a:ext cx="6189662" cy="892175"/>
          </a:xfrm>
        </p:spPr>
        <p:txBody>
          <a:bodyPr>
            <a:normAutofit/>
          </a:bodyPr>
          <a:lstStyle>
            <a:lvl1pPr marL="0" indent="0">
              <a:buNone/>
              <a:defRPr sz="3600" b="1">
                <a:solidFill>
                  <a:schemeClr val="bg1"/>
                </a:solidFill>
                <a:effectLst>
                  <a:outerShdw blurRad="38100" dist="38100" dir="2700000" algn="tl">
                    <a:srgbClr val="000000">
                      <a:alpha val="43137"/>
                    </a:srgbClr>
                  </a:outerShdw>
                </a:effectLst>
              </a:defRPr>
            </a:lvl1pPr>
          </a:lstStyle>
          <a:p>
            <a:pPr lvl="0"/>
            <a:r>
              <a:rPr lang="zh-CN" altLang="en-US" dirty="0" smtClean="0"/>
              <a:t>编辑母版文本样式</a:t>
            </a:r>
            <a:endParaRPr lang="zh-CN" altLang="en-US" dirty="0" smtClean="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3E1061-DB80-4B37-AB61-68A152C375AE}"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图片占位符 8"/>
          <p:cNvSpPr>
            <a:spLocks noGrp="1"/>
          </p:cNvSpPr>
          <p:nvPr>
            <p:ph type="pic" sz="quarter" idx="13"/>
          </p:nvPr>
        </p:nvSpPr>
        <p:spPr>
          <a:xfrm>
            <a:off x="0" y="0"/>
            <a:ext cx="12192000" cy="6858000"/>
          </a:xfrm>
          <a:custGeom>
            <a:avLst/>
            <a:gdLst>
              <a:gd name="connsiteX0" fmla="*/ 12192000 w 12192000"/>
              <a:gd name="connsiteY0" fmla="*/ 0 h 6858000"/>
              <a:gd name="connsiteX1" fmla="*/ 12192000 w 12192000"/>
              <a:gd name="connsiteY1" fmla="*/ 6858000 h 6858000"/>
              <a:gd name="connsiteX2" fmla="*/ 0 w 12192000"/>
              <a:gd name="connsiteY2" fmla="*/ 6858000 h 6858000"/>
            </a:gdLst>
            <a:ahLst/>
            <a:cxnLst>
              <a:cxn ang="0">
                <a:pos x="connsiteX0" y="connsiteY0"/>
              </a:cxn>
              <a:cxn ang="0">
                <a:pos x="connsiteX1" y="connsiteY1"/>
              </a:cxn>
              <a:cxn ang="0">
                <a:pos x="connsiteX2" y="connsiteY2"/>
              </a:cxn>
            </a:cxnLst>
            <a:rect l="l" t="t" r="r" b="b"/>
            <a:pathLst>
              <a:path w="12192000" h="6858000">
                <a:moveTo>
                  <a:pt x="12192000" y="0"/>
                </a:moveTo>
                <a:lnTo>
                  <a:pt x="12192000" y="6858000"/>
                </a:lnTo>
                <a:lnTo>
                  <a:pt x="0" y="685800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23E1061-DB80-4B37-AB61-68A152C375AE}" type="slidenum">
              <a:rPr lang="zh-CN" altLang="en-US" smtClean="0"/>
            </a:fld>
            <a:endParaRPr lang="zh-CN" altLang="en-US"/>
          </a:p>
        </p:txBody>
      </p:sp>
      <p:pic>
        <p:nvPicPr>
          <p:cNvPr id="5" name="图片 4"/>
          <p:cNvPicPr>
            <a:picLocks noChangeAspect="1"/>
          </p:cNvPicPr>
          <p:nvPr userDrawn="1"/>
        </p:nvPicPr>
        <p:blipFill>
          <a:blip r:embed="rId2"/>
          <a:stretch>
            <a:fillRect/>
          </a:stretch>
        </p:blipFill>
        <p:spPr>
          <a:xfrm>
            <a:off x="-529" y="-297"/>
            <a:ext cx="12193057" cy="685859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671A35CC-FD02-4A75-99C3-005B8D926E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3E1061-DB80-4B37-AB61-68A152C375A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A35CC-FD02-4A75-99C3-005B8D926E98}"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E1061-DB80-4B37-AB61-68A152C375AE}" type="slidenum">
              <a:rPr lang="zh-CN" altLang="en-US" smtClean="0"/>
            </a:fld>
            <a:endParaRPr lang="zh-CN" altLang="en-US"/>
          </a:p>
        </p:txBody>
      </p:sp>
      <p:pic>
        <p:nvPicPr>
          <p:cNvPr id="7" name="图片 6" descr="视频水印小"/>
          <p:cNvPicPr>
            <a:picLocks noChangeAspect="1"/>
          </p:cNvPicPr>
          <p:nvPr userDrawn="1"/>
        </p:nvPicPr>
        <p:blipFill>
          <a:blip r:embed="rId15"/>
          <a:stretch>
            <a:fillRect/>
          </a:stretch>
        </p:blipFill>
        <p:spPr>
          <a:xfrm>
            <a:off x="9610725" y="6356350"/>
            <a:ext cx="2108200" cy="292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37.jpe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microsoft.com/office/2007/relationships/hdphoto" Target="../media/image46.wdp"/><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6.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zh-CN" altLang="en-US" dirty="0" smtClean="0"/>
              <a:t>词汇</a:t>
            </a:r>
            <a:r>
              <a:rPr lang="zh-CN" altLang="en-US" dirty="0"/>
              <a:t>联想小热身</a:t>
            </a:r>
            <a:r>
              <a:rPr lang="en-US" altLang="zh-CN" dirty="0" smtClean="0"/>
              <a:t>~</a:t>
            </a:r>
            <a:endParaRPr lang="zh-CN" altLang="en-US" dirty="0"/>
          </a:p>
        </p:txBody>
      </p:sp>
      <p:sp>
        <p:nvSpPr>
          <p:cNvPr id="2" name="文本框 1"/>
          <p:cNvSpPr txBox="1"/>
          <p:nvPr/>
        </p:nvSpPr>
        <p:spPr>
          <a:xfrm>
            <a:off x="2401307" y="1936007"/>
            <a:ext cx="1723549" cy="1015663"/>
          </a:xfrm>
          <a:prstGeom prst="rect">
            <a:avLst/>
          </a:prstGeom>
          <a:noFill/>
        </p:spPr>
        <p:txBody>
          <a:bodyPr wrap="none" rtlCol="0">
            <a:spAutoFit/>
          </a:bodyPr>
          <a:lstStyle/>
          <a:p>
            <a:r>
              <a:rPr lang="zh-CN" altLang="en-US" sz="6000" dirty="0"/>
              <a:t>快递</a:t>
            </a:r>
            <a:endParaRPr lang="zh-CN" altLang="en-US" sz="6000" dirty="0"/>
          </a:p>
        </p:txBody>
      </p:sp>
      <p:sp>
        <p:nvSpPr>
          <p:cNvPr id="12" name="文本框 11"/>
          <p:cNvSpPr txBox="1"/>
          <p:nvPr/>
        </p:nvSpPr>
        <p:spPr>
          <a:xfrm>
            <a:off x="6474326" y="1020292"/>
            <a:ext cx="3992880" cy="1938020"/>
          </a:xfrm>
          <a:prstGeom prst="rect">
            <a:avLst/>
          </a:prstGeom>
          <a:noFill/>
        </p:spPr>
        <p:txBody>
          <a:bodyPr wrap="none" rtlCol="0">
            <a:spAutoFit/>
          </a:bodyPr>
          <a:lstStyle/>
          <a:p>
            <a:r>
              <a:rPr lang="zh-CN" altLang="en-US" sz="6000" dirty="0" smtClean="0"/>
              <a:t>东风快递</a:t>
            </a:r>
            <a:endParaRPr lang="zh-CN" altLang="en-US" sz="6000" dirty="0" smtClean="0"/>
          </a:p>
          <a:p>
            <a:r>
              <a:rPr lang="zh-CN" altLang="en-US" sz="6000" dirty="0"/>
              <a:t>使命必达！</a:t>
            </a:r>
            <a:endParaRPr lang="zh-CN" altLang="en-US" sz="6000" dirty="0"/>
          </a:p>
        </p:txBody>
      </p:sp>
      <p:pic>
        <p:nvPicPr>
          <p:cNvPr id="3" name="图片 2"/>
          <p:cNvPicPr>
            <a:picLocks noChangeAspect="1"/>
          </p:cNvPicPr>
          <p:nvPr/>
        </p:nvPicPr>
        <p:blipFill>
          <a:blip r:embed="rId1"/>
          <a:stretch>
            <a:fillRect/>
          </a:stretch>
        </p:blipFill>
        <p:spPr>
          <a:xfrm>
            <a:off x="877498" y="2958698"/>
            <a:ext cx="4310423" cy="3654805"/>
          </a:xfrm>
          <a:prstGeom prst="rect">
            <a:avLst/>
          </a:prstGeom>
        </p:spPr>
      </p:pic>
      <p:grpSp>
        <p:nvGrpSpPr>
          <p:cNvPr id="7" name="组合 6"/>
          <p:cNvGrpSpPr/>
          <p:nvPr/>
        </p:nvGrpSpPr>
        <p:grpSpPr>
          <a:xfrm>
            <a:off x="5621589" y="3140869"/>
            <a:ext cx="3947795" cy="2733571"/>
            <a:chOff x="8696" y="4602"/>
            <a:chExt cx="8905" cy="4753"/>
          </a:xfrm>
        </p:grpSpPr>
        <p:pic>
          <p:nvPicPr>
            <p:cNvPr id="8" name="图片 7"/>
            <p:cNvPicPr>
              <a:picLocks noChangeAspect="1"/>
            </p:cNvPicPr>
            <p:nvPr/>
          </p:nvPicPr>
          <p:blipFill>
            <a:blip r:embed="rId2"/>
            <a:stretch>
              <a:fillRect/>
            </a:stretch>
          </p:blipFill>
          <p:spPr>
            <a:xfrm>
              <a:off x="8696" y="4602"/>
              <a:ext cx="8905" cy="4753"/>
            </a:xfrm>
            <a:prstGeom prst="rect">
              <a:avLst/>
            </a:prstGeom>
          </p:spPr>
        </p:pic>
        <p:sp>
          <p:nvSpPr>
            <p:cNvPr id="9" name="文本框 8"/>
            <p:cNvSpPr txBox="1"/>
            <p:nvPr/>
          </p:nvSpPr>
          <p:spPr>
            <a:xfrm>
              <a:off x="8696" y="4602"/>
              <a:ext cx="7032" cy="822"/>
            </a:xfrm>
            <a:prstGeom prst="rect">
              <a:avLst/>
            </a:prstGeom>
            <a:noFill/>
          </p:spPr>
          <p:txBody>
            <a:bodyPr wrap="square" rtlCol="0" anchor="t">
              <a:spAutoFit/>
            </a:bodyPr>
            <a:lstStyle/>
            <a:p>
              <a:r>
                <a:rPr lang="zh-CN" altLang="en-US" sz="2800" dirty="0">
                  <a:solidFill>
                    <a:schemeClr val="bg1"/>
                  </a:solidFill>
                  <a:cs typeface="+mn-ea"/>
                  <a:sym typeface="+mn-lt"/>
                </a:rPr>
                <a:t>国庆阅兵中的火箭军方队</a:t>
              </a:r>
              <a:endParaRPr lang="zh-CN" altLang="en-US" sz="2800" dirty="0">
                <a:solidFill>
                  <a:schemeClr val="bg1"/>
                </a:solidFill>
                <a:cs typeface="+mn-ea"/>
                <a:sym typeface="+mn-lt"/>
              </a:endParaRPr>
            </a:p>
          </p:txBody>
        </p:sp>
      </p:grpSp>
      <p:pic>
        <p:nvPicPr>
          <p:cNvPr id="10" name="图片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85" b="95292" l="2750" r="95250"/>
                    </a14:imgEffect>
                  </a14:imgLayer>
                </a14:imgProps>
              </a:ext>
              <a:ext uri="{28A0092B-C50C-407E-A947-70E740481C1C}">
                <a14:useLocalDpi xmlns:a14="http://schemas.microsoft.com/office/drawing/2010/main" val="0"/>
              </a:ext>
            </a:extLst>
          </a:blip>
          <a:srcRect l="4401" t="2939" r="2983" b="3088"/>
          <a:stretch>
            <a:fillRect/>
          </a:stretch>
        </p:blipFill>
        <p:spPr bwMode="auto">
          <a:xfrm>
            <a:off x="9737383" y="3081273"/>
            <a:ext cx="2171391" cy="285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6546" y="17234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
        <p:nvSpPr>
          <p:cNvPr id="6" name="文本框 5"/>
          <p:cNvSpPr txBox="1"/>
          <p:nvPr/>
        </p:nvSpPr>
        <p:spPr>
          <a:xfrm>
            <a:off x="422275" y="1370330"/>
            <a:ext cx="10125075" cy="583565"/>
          </a:xfrm>
          <a:prstGeom prst="rect">
            <a:avLst/>
          </a:prstGeom>
          <a:noFill/>
        </p:spPr>
        <p:txBody>
          <a:bodyPr wrap="square" rtlCol="0">
            <a:spAutoFit/>
          </a:bodyPr>
          <a:p>
            <a:r>
              <a:rPr lang="en-US" altLang="zh-CN" sz="3200" b="1"/>
              <a:t>1.</a:t>
            </a:r>
            <a:r>
              <a:rPr lang="zh-CN" altLang="en-US" sz="3200" b="1"/>
              <a:t>以下不属于中国人民解放军军种之一的是（</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7" name="文本框 6"/>
          <p:cNvSpPr txBox="1"/>
          <p:nvPr/>
        </p:nvSpPr>
        <p:spPr>
          <a:xfrm>
            <a:off x="422275" y="2125345"/>
            <a:ext cx="10125075" cy="1076325"/>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陆军</a:t>
            </a:r>
            <a:r>
              <a:rPr lang="en-US" altLang="zh-CN" sz="3200" b="1">
                <a:solidFill>
                  <a:schemeClr val="tx1"/>
                </a:solidFill>
              </a:rPr>
              <a:t>           B.</a:t>
            </a:r>
            <a:r>
              <a:rPr lang="zh-CN" altLang="en-US" sz="3200" b="1">
                <a:solidFill>
                  <a:schemeClr val="tx1"/>
                </a:solidFill>
              </a:rPr>
              <a:t>海军</a:t>
            </a:r>
            <a:r>
              <a:rPr lang="en-US" altLang="zh-CN" sz="3200" b="1">
                <a:solidFill>
                  <a:schemeClr val="tx1"/>
                </a:solidFill>
              </a:rPr>
              <a:t>                     C.</a:t>
            </a:r>
            <a:r>
              <a:rPr lang="zh-CN" altLang="en-US" sz="3200" b="1">
                <a:solidFill>
                  <a:schemeClr val="tx1"/>
                </a:solidFill>
              </a:rPr>
              <a:t>空军</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D.</a:t>
            </a:r>
            <a:r>
              <a:rPr lang="zh-CN" altLang="en-US" sz="3200" b="1">
                <a:solidFill>
                  <a:schemeClr val="tx1"/>
                </a:solidFill>
              </a:rPr>
              <a:t>火箭军</a:t>
            </a:r>
            <a:r>
              <a:rPr lang="en-US" altLang="zh-CN" sz="3200" b="1">
                <a:solidFill>
                  <a:schemeClr val="tx1"/>
                </a:solidFill>
              </a:rPr>
              <a:t>       E.</a:t>
            </a:r>
            <a:r>
              <a:rPr lang="zh-CN" altLang="en-US" sz="3200" b="1">
                <a:solidFill>
                  <a:schemeClr val="tx1"/>
                </a:solidFill>
              </a:rPr>
              <a:t>战略支援部队</a:t>
            </a:r>
            <a:r>
              <a:rPr lang="en-US" altLang="zh-CN" sz="3200" b="1">
                <a:solidFill>
                  <a:schemeClr val="tx1"/>
                </a:solidFill>
              </a:rPr>
              <a:t>        F.</a:t>
            </a:r>
            <a:r>
              <a:rPr lang="zh-CN" altLang="en-US" sz="3200" b="1">
                <a:solidFill>
                  <a:schemeClr val="tx1"/>
                </a:solidFill>
              </a:rPr>
              <a:t>通信兵</a:t>
            </a:r>
            <a:endParaRPr lang="zh-CN" altLang="en-US" sz="3200" b="1">
              <a:solidFill>
                <a:schemeClr val="tx1"/>
              </a:solidFill>
            </a:endParaRPr>
          </a:p>
        </p:txBody>
      </p:sp>
      <p:sp>
        <p:nvSpPr>
          <p:cNvPr id="16" name="矩形 15"/>
          <p:cNvSpPr/>
          <p:nvPr/>
        </p:nvSpPr>
        <p:spPr>
          <a:xfrm>
            <a:off x="6198488" y="2672480"/>
            <a:ext cx="3684572" cy="642447"/>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pic>
        <p:nvPicPr>
          <p:cNvPr id="8" name="图片 7" descr="8797390_140230860000_2.jpg"/>
          <p:cNvPicPr>
            <a:picLocks noChangeAspect="1"/>
          </p:cNvPicPr>
          <p:nvPr/>
        </p:nvPicPr>
        <p:blipFill>
          <a:blip r:embed="rId1">
            <a:clrChange>
              <a:clrFrom>
                <a:srgbClr val="FFFFFF"/>
              </a:clrFrom>
              <a:clrTo>
                <a:srgbClr val="FFFFFF">
                  <a:alpha val="0"/>
                </a:srgbClr>
              </a:clrTo>
            </a:clrChange>
          </a:blip>
          <a:srcRect b="47480"/>
          <a:stretch>
            <a:fillRect/>
          </a:stretch>
        </p:blipFill>
        <p:spPr>
          <a:xfrm>
            <a:off x="125095" y="3101340"/>
            <a:ext cx="7157085" cy="2925445"/>
          </a:xfrm>
          <a:prstGeom prst="rect">
            <a:avLst/>
          </a:prstGeom>
        </p:spPr>
      </p:pic>
      <p:pic>
        <p:nvPicPr>
          <p:cNvPr id="14" name="图片 13" descr="8797390_140230860000_2.jpg"/>
          <p:cNvPicPr>
            <a:picLocks noChangeAspect="1"/>
          </p:cNvPicPr>
          <p:nvPr/>
        </p:nvPicPr>
        <p:blipFill>
          <a:blip r:embed="rId1">
            <a:clrChange>
              <a:clrFrom>
                <a:srgbClr val="FFFFFF"/>
              </a:clrFrom>
              <a:clrTo>
                <a:srgbClr val="FFFFFF">
                  <a:alpha val="0"/>
                </a:srgbClr>
              </a:clrTo>
            </a:clrChange>
          </a:blip>
          <a:srcRect l="21591" t="50878" r="19318" b="4808"/>
          <a:stretch>
            <a:fillRect/>
          </a:stretch>
        </p:blipFill>
        <p:spPr>
          <a:xfrm>
            <a:off x="7282180" y="3557905"/>
            <a:ext cx="4009390" cy="2468880"/>
          </a:xfrm>
          <a:prstGeom prst="rect">
            <a:avLst/>
          </a:prstGeom>
        </p:spPr>
      </p:pic>
      <p:sp>
        <p:nvSpPr>
          <p:cNvPr id="9" name="圆角矩形标注 8"/>
          <p:cNvSpPr/>
          <p:nvPr/>
        </p:nvSpPr>
        <p:spPr>
          <a:xfrm>
            <a:off x="8086725" y="2125345"/>
            <a:ext cx="3204845" cy="578440"/>
          </a:xfrm>
          <a:prstGeom prst="wedgeRoundRectCallout">
            <a:avLst>
              <a:gd name="adj1" fmla="val -40330"/>
              <a:gd name="adj2" fmla="val 88656"/>
              <a:gd name="adj3" fmla="val 16667"/>
            </a:avLst>
          </a:prstGeom>
          <a:solidFill>
            <a:schemeClr val="accent5">
              <a:lumMod val="20000"/>
              <a:lumOff val="80000"/>
            </a:schemeClr>
          </a:solidFill>
          <a:ln>
            <a:noFill/>
          </a:ln>
        </p:spPr>
        <p:txBody>
          <a:bodyPr wrap="square" rtlCol="0" anchor="t">
            <a:spAutoFit/>
          </a:bodyPr>
          <a:p>
            <a:pPr algn="ctr"/>
            <a:r>
              <a:rPr lang="zh-CN" altLang="en-US" sz="2800" b="1">
                <a:ln w="10160">
                  <a:solidFill>
                    <a:schemeClr val="accent5"/>
                  </a:solidFill>
                  <a:prstDash val="solid"/>
                </a:ln>
                <a:solidFill>
                  <a:srgbClr val="C00000"/>
                </a:solidFill>
                <a:effectLst>
                  <a:outerShdw blurRad="38100" dist="22860" dir="5400000" algn="tl" rotWithShape="0">
                    <a:srgbClr val="000000">
                      <a:alpha val="30000"/>
                    </a:srgbClr>
                  </a:outerShdw>
                </a:effectLst>
              </a:rPr>
              <a:t>通信兵为陆军兵种</a:t>
            </a:r>
            <a:endParaRPr lang="zh-CN" altLang="en-US" sz="2800" b="1">
              <a:ln w="10160">
                <a:solidFill>
                  <a:schemeClr val="accent5"/>
                </a:solidFill>
                <a:prstDash val="solid"/>
              </a:ln>
              <a:solidFill>
                <a:srgbClr val="C00000"/>
              </a:solidFill>
              <a:effectLst>
                <a:outerShdw blurRad="38100" dist="22860" dir="5400000" algn="tl" rotWithShape="0">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3670" y="1276350"/>
            <a:ext cx="10125075" cy="1568450"/>
          </a:xfrm>
          <a:prstGeom prst="rect">
            <a:avLst/>
          </a:prstGeom>
          <a:noFill/>
        </p:spPr>
        <p:txBody>
          <a:bodyPr wrap="square" rtlCol="0">
            <a:spAutoFit/>
          </a:bodyPr>
          <a:p>
            <a:r>
              <a:rPr lang="en-US" altLang="zh-CN" sz="3200" b="1"/>
              <a:t>2.</a:t>
            </a:r>
            <a:r>
              <a:rPr lang="zh-CN" altLang="en-US" sz="3200" b="1"/>
              <a:t>中国战略支援部队</a:t>
            </a:r>
            <a:r>
              <a:rPr lang="en-US" altLang="zh-CN" sz="3200" b="1"/>
              <a:t>2015</a:t>
            </a:r>
            <a:r>
              <a:rPr lang="zh-CN" altLang="en-US" sz="3200" b="1"/>
              <a:t>年</a:t>
            </a:r>
            <a:r>
              <a:rPr lang="en-US" altLang="zh-CN" sz="3200" b="1"/>
              <a:t>12</a:t>
            </a:r>
            <a:r>
              <a:rPr lang="zh-CN" altLang="en-US" sz="3200" b="1"/>
              <a:t>月</a:t>
            </a:r>
            <a:r>
              <a:rPr lang="en-US" altLang="zh-CN" sz="3200" b="1"/>
              <a:t>31</a:t>
            </a:r>
            <a:r>
              <a:rPr lang="zh-CN" altLang="en-US" sz="3200" b="1"/>
              <a:t>日正式建立。</a:t>
            </a:r>
            <a:endParaRPr lang="zh-CN" altLang="en-US" sz="3200" b="1"/>
          </a:p>
          <a:p>
            <a:r>
              <a:rPr lang="zh-CN" altLang="en-US" sz="3200" b="1"/>
              <a:t>那除此之外，还有哪些军种是新中国成立之后</a:t>
            </a:r>
            <a:endParaRPr lang="zh-CN" altLang="en-US" sz="3200" b="1"/>
          </a:p>
          <a:p>
            <a:r>
              <a:rPr lang="zh-CN" altLang="en-US" sz="3200" b="1"/>
              <a:t>建立的（</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7" name="文本框 6"/>
          <p:cNvSpPr txBox="1"/>
          <p:nvPr/>
        </p:nvSpPr>
        <p:spPr>
          <a:xfrm>
            <a:off x="153670" y="3365500"/>
            <a:ext cx="10125075" cy="1568450"/>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陆军</a:t>
            </a:r>
            <a:r>
              <a:rPr lang="en-US" altLang="zh-CN" sz="3200" b="1">
                <a:solidFill>
                  <a:schemeClr val="tx1"/>
                </a:solidFill>
              </a:rPr>
              <a:t>                 B.</a:t>
            </a:r>
            <a:r>
              <a:rPr lang="zh-CN" altLang="en-US" sz="3200" b="1">
                <a:solidFill>
                  <a:schemeClr val="tx1"/>
                </a:solidFill>
              </a:rPr>
              <a:t>海军</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C.</a:t>
            </a:r>
            <a:r>
              <a:rPr lang="zh-CN" altLang="en-US" sz="3200" b="1">
                <a:solidFill>
                  <a:schemeClr val="tx1"/>
                </a:solidFill>
              </a:rPr>
              <a:t>空军</a:t>
            </a:r>
            <a:r>
              <a:rPr lang="en-US" altLang="zh-CN" sz="3200" b="1">
                <a:solidFill>
                  <a:schemeClr val="tx1"/>
                </a:solidFill>
              </a:rPr>
              <a:t>                 D.</a:t>
            </a:r>
            <a:r>
              <a:rPr lang="zh-CN" altLang="en-US" sz="3200" b="1">
                <a:solidFill>
                  <a:schemeClr val="tx1"/>
                </a:solidFill>
              </a:rPr>
              <a:t>火箭军</a:t>
            </a:r>
            <a:r>
              <a:rPr lang="en-US" altLang="zh-CN" sz="3200" b="1">
                <a:solidFill>
                  <a:schemeClr val="tx1"/>
                </a:solidFill>
              </a:rPr>
              <a:t>            </a:t>
            </a:r>
            <a:endParaRPr lang="zh-CN" altLang="en-US" sz="3200" b="1">
              <a:solidFill>
                <a:schemeClr val="tx1"/>
              </a:solidFill>
            </a:endParaRPr>
          </a:p>
        </p:txBody>
      </p:sp>
      <p:sp>
        <p:nvSpPr>
          <p:cNvPr id="16" name="矩形 15"/>
          <p:cNvSpPr/>
          <p:nvPr/>
        </p:nvSpPr>
        <p:spPr>
          <a:xfrm>
            <a:off x="296545" y="4291330"/>
            <a:ext cx="5544185" cy="64262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graphicFrame>
        <p:nvGraphicFramePr>
          <p:cNvPr id="5" name="表格 4"/>
          <p:cNvGraphicFramePr>
            <a:graphicFrameLocks noGrp="1"/>
          </p:cNvGraphicFramePr>
          <p:nvPr>
            <p:custDataLst>
              <p:tags r:id="rId1"/>
            </p:custDataLst>
          </p:nvPr>
        </p:nvGraphicFramePr>
        <p:xfrm>
          <a:off x="8847455" y="1263650"/>
          <a:ext cx="3084830" cy="5041900"/>
        </p:xfrm>
        <a:graphic>
          <a:graphicData uri="http://schemas.openxmlformats.org/drawingml/2006/table">
            <a:tbl>
              <a:tblPr firstRow="1" firstCol="1" bandRow="1">
                <a:tableStyleId>{72833802-FEF1-4C79-8D5D-14CF1EAF98D9}</a:tableStyleId>
              </a:tblPr>
              <a:tblGrid>
                <a:gridCol w="989965"/>
                <a:gridCol w="2094865"/>
              </a:tblGrid>
              <a:tr h="731520">
                <a:tc>
                  <a:txBody>
                    <a:bodyPr/>
                    <a:p>
                      <a:pPr algn="l">
                        <a:spcAft>
                          <a:spcPts val="0"/>
                        </a:spcAft>
                        <a:buNone/>
                      </a:pPr>
                      <a:r>
                        <a:rPr lang="zh-CN" altLang="en-US" sz="2400" kern="100">
                          <a:effectLst/>
                          <a:latin typeface="+mn-lt"/>
                          <a:ea typeface="+mn-ea"/>
                          <a:cs typeface="+mn-ea"/>
                          <a:sym typeface="+mn-lt"/>
                        </a:rPr>
                        <a:t>军种</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zh-CN" altLang="en-US" sz="2400" kern="100">
                          <a:effectLst/>
                          <a:latin typeface="+mn-lt"/>
                          <a:ea typeface="+mn-ea"/>
                          <a:cs typeface="+mn-ea"/>
                          <a:sym typeface="+mn-lt"/>
                        </a:rPr>
                        <a:t>建立</a:t>
                      </a:r>
                      <a:endParaRPr lang="zh-CN" altLang="en-US" sz="2400" kern="100">
                        <a:effectLst/>
                        <a:latin typeface="+mn-lt"/>
                        <a:ea typeface="+mn-ea"/>
                        <a:cs typeface="+mn-ea"/>
                        <a:sym typeface="+mn-lt"/>
                      </a:endParaRPr>
                    </a:p>
                    <a:p>
                      <a:pPr algn="l">
                        <a:spcAft>
                          <a:spcPts val="0"/>
                        </a:spcAft>
                        <a:buNone/>
                      </a:pPr>
                      <a:r>
                        <a:rPr lang="zh-CN" altLang="en-US" sz="2400" kern="100">
                          <a:effectLst/>
                          <a:latin typeface="+mn-lt"/>
                          <a:ea typeface="+mn-ea"/>
                          <a:cs typeface="+mn-ea"/>
                          <a:sym typeface="+mn-lt"/>
                        </a:rPr>
                        <a:t>时间</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6935">
                <a:tc>
                  <a:txBody>
                    <a:bodyPr/>
                    <a:p>
                      <a:pPr algn="l">
                        <a:spcAft>
                          <a:spcPts val="0"/>
                        </a:spcAft>
                      </a:pPr>
                      <a:r>
                        <a:rPr lang="zh-CN" sz="2400" kern="100">
                          <a:effectLst/>
                          <a:latin typeface="+mn-lt"/>
                          <a:ea typeface="+mn-ea"/>
                          <a:cs typeface="+mn-ea"/>
                          <a:sym typeface="+mn-lt"/>
                        </a:rPr>
                        <a:t>陆军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zh-CN" sz="2400" b="1" kern="100">
                          <a:effectLst/>
                          <a:latin typeface="+mn-lt"/>
                          <a:ea typeface="+mn-ea"/>
                          <a:cs typeface="+mn-ea"/>
                          <a:sym typeface="+mn-lt"/>
                        </a:rPr>
                        <a:t>1927年8月1日</a:t>
                      </a:r>
                      <a:endParaRPr lang="zh-CN" sz="2400" b="1"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50620">
                <a:tc>
                  <a:txBody>
                    <a:bodyPr/>
                    <a:p>
                      <a:pPr algn="l">
                        <a:spcAft>
                          <a:spcPts val="0"/>
                        </a:spcAft>
                      </a:pPr>
                      <a:r>
                        <a:rPr lang="zh-CN" sz="2400" kern="100">
                          <a:effectLst/>
                          <a:latin typeface="+mn-lt"/>
                          <a:ea typeface="+mn-ea"/>
                          <a:cs typeface="+mn-ea"/>
                          <a:sym typeface="+mn-lt"/>
                        </a:rPr>
                        <a:t>海军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en-US" sz="2400" b="1" kern="100" dirty="0">
                          <a:effectLst/>
                          <a:sym typeface="+mn-lt"/>
                        </a:rPr>
                        <a:t> </a:t>
                      </a:r>
                      <a:endParaRPr lang="zh-CN" altLang="en-US" sz="2400" b="1"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8725">
                <a:tc>
                  <a:txBody>
                    <a:bodyPr/>
                    <a:p>
                      <a:pPr algn="l">
                        <a:spcAft>
                          <a:spcPts val="0"/>
                        </a:spcAft>
                      </a:pPr>
                      <a:r>
                        <a:rPr lang="zh-CN" sz="2400" kern="100" dirty="0">
                          <a:effectLst/>
                          <a:latin typeface="+mn-lt"/>
                          <a:ea typeface="+mn-ea"/>
                          <a:cs typeface="+mn-ea"/>
                          <a:sym typeface="+mn-lt"/>
                        </a:rPr>
                        <a:t>空军</a:t>
                      </a:r>
                      <a:endParaRPr 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spcAft>
                          <a:spcPts val="0"/>
                        </a:spcAft>
                      </a:pPr>
                      <a:r>
                        <a:rPr lang="en-US" sz="2400" b="1" kern="100" dirty="0">
                          <a:effectLst/>
                          <a:sym typeface="+mn-lt"/>
                        </a:rPr>
                        <a:t>1949年</a:t>
                      </a:r>
                      <a:endParaRPr lang="en-US" sz="2400" b="1" kern="100" dirty="0">
                        <a:effectLst/>
                        <a:sym typeface="+mn-lt"/>
                      </a:endParaRPr>
                    </a:p>
                    <a:p>
                      <a:pPr algn="ctr">
                        <a:spcAft>
                          <a:spcPts val="0"/>
                        </a:spcAft>
                      </a:pPr>
                      <a:r>
                        <a:rPr lang="en-US" sz="2400" b="1" kern="100" dirty="0">
                          <a:effectLst/>
                          <a:sym typeface="+mn-lt"/>
                        </a:rPr>
                        <a:t>11月11日</a:t>
                      </a:r>
                      <a:endParaRPr lang="en-US" sz="2400" b="1" kern="100" dirty="0">
                        <a:effectLst/>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4100">
                <a:tc>
                  <a:txBody>
                    <a:bodyPr/>
                    <a:p>
                      <a:pPr algn="l">
                        <a:spcAft>
                          <a:spcPts val="0"/>
                        </a:spcAft>
                      </a:pPr>
                      <a:r>
                        <a:rPr lang="zh-CN" altLang="en-US" sz="2400" kern="100" dirty="0">
                          <a:effectLst/>
                          <a:latin typeface="+mn-lt"/>
                          <a:ea typeface="+mn-ea"/>
                          <a:cs typeface="+mn-ea"/>
                          <a:sym typeface="+mn-lt"/>
                        </a:rPr>
                        <a:t>导弹部队</a:t>
                      </a: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endParaRPr lang="en-US" alt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矩形 2"/>
          <p:cNvSpPr/>
          <p:nvPr/>
        </p:nvSpPr>
        <p:spPr>
          <a:xfrm>
            <a:off x="9800590" y="3014345"/>
            <a:ext cx="1434465" cy="829945"/>
          </a:xfrm>
          <a:prstGeom prst="rect">
            <a:avLst/>
          </a:prstGeom>
        </p:spPr>
        <p:txBody>
          <a:bodyPr wrap="square">
            <a:spAutoFit/>
          </a:bodyPr>
          <a:p>
            <a:pPr lvl="0" defTabSz="914400"/>
            <a:r>
              <a:rPr lang="zh-CN" sz="2400" b="1" kern="100">
                <a:effectLst/>
                <a:cs typeface="+mn-ea"/>
                <a:sym typeface="+mn-lt"/>
              </a:rPr>
              <a:t>新中国</a:t>
            </a:r>
            <a:endParaRPr lang="zh-CN" sz="2400" b="1" kern="100">
              <a:effectLst/>
              <a:cs typeface="+mn-ea"/>
              <a:sym typeface="+mn-lt"/>
            </a:endParaRPr>
          </a:p>
          <a:p>
            <a:pPr lvl="0" defTabSz="914400"/>
            <a:r>
              <a:rPr lang="zh-CN" sz="2400" b="1" kern="100">
                <a:effectLst/>
                <a:cs typeface="+mn-ea"/>
                <a:sym typeface="+mn-lt"/>
              </a:rPr>
              <a:t>成立前夕</a:t>
            </a:r>
            <a:endParaRPr lang="zh-CN" sz="2400" b="1" kern="100">
              <a:effectLst/>
              <a:cs typeface="+mn-ea"/>
              <a:sym typeface="+mn-lt"/>
            </a:endParaRPr>
          </a:p>
        </p:txBody>
      </p:sp>
      <p:sp>
        <p:nvSpPr>
          <p:cNvPr id="4" name="矩形 3"/>
          <p:cNvSpPr/>
          <p:nvPr/>
        </p:nvSpPr>
        <p:spPr>
          <a:xfrm>
            <a:off x="9800590" y="5270500"/>
            <a:ext cx="2922905" cy="829945"/>
          </a:xfrm>
          <a:prstGeom prst="rect">
            <a:avLst/>
          </a:prstGeom>
        </p:spPr>
        <p:txBody>
          <a:bodyPr wrap="square">
            <a:spAutoFit/>
          </a:bodyPr>
          <a:p>
            <a:pPr lvl="0" defTabSz="914400"/>
            <a:r>
              <a:rPr lang="en-US" altLang="zh-CN" sz="2400" b="1" kern="100">
                <a:effectLst/>
                <a:cs typeface="+mn-ea"/>
                <a:sym typeface="+mn-lt"/>
              </a:rPr>
              <a:t>1966</a:t>
            </a:r>
            <a:r>
              <a:rPr lang="zh-CN" altLang="en-US" sz="2400" b="1" kern="100">
                <a:effectLst/>
                <a:cs typeface="+mn-ea"/>
                <a:sym typeface="+mn-lt"/>
              </a:rPr>
              <a:t>年组建</a:t>
            </a:r>
            <a:endParaRPr lang="zh-CN" altLang="en-US" sz="2400" b="1" kern="100">
              <a:effectLst/>
              <a:cs typeface="+mn-ea"/>
              <a:sym typeface="+mn-lt"/>
            </a:endParaRPr>
          </a:p>
          <a:p>
            <a:pPr lvl="0" defTabSz="914400"/>
            <a:r>
              <a:rPr lang="en-US" altLang="zh-CN" sz="2400" b="1" kern="100">
                <a:effectLst/>
                <a:cs typeface="+mn-ea"/>
                <a:sym typeface="+mn-lt"/>
              </a:rPr>
              <a:t>2015</a:t>
            </a:r>
            <a:r>
              <a:rPr lang="zh-CN" altLang="en-US" sz="2400" b="1" kern="100">
                <a:effectLst/>
                <a:cs typeface="+mn-ea"/>
                <a:sym typeface="+mn-lt"/>
              </a:rPr>
              <a:t>年更名</a:t>
            </a:r>
            <a:endParaRPr lang="zh-CN" altLang="en-US" sz="2400" b="1" kern="100">
              <a:effectLst/>
              <a:cs typeface="+mn-ea"/>
              <a:sym typeface="+mn-lt"/>
            </a:endParaRPr>
          </a:p>
        </p:txBody>
      </p:sp>
      <p:sp>
        <p:nvSpPr>
          <p:cNvPr id="11" name="文本框 10"/>
          <p:cNvSpPr txBox="1"/>
          <p:nvPr/>
        </p:nvSpPr>
        <p:spPr>
          <a:xfrm>
            <a:off x="296546" y="38316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兵”国防知识竞赛正式开始！多选题，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endParaRPr lang="zh-CN" altLang="en-US"/>
          </a:p>
        </p:txBody>
      </p:sp>
      <p:graphicFrame>
        <p:nvGraphicFramePr>
          <p:cNvPr id="5" name="表格 4"/>
          <p:cNvGraphicFramePr>
            <a:graphicFrameLocks noGrp="1"/>
          </p:cNvGraphicFramePr>
          <p:nvPr>
            <p:custDataLst>
              <p:tags r:id="rId1"/>
            </p:custDataLst>
          </p:nvPr>
        </p:nvGraphicFramePr>
        <p:xfrm>
          <a:off x="0" y="1173480"/>
          <a:ext cx="12065635" cy="5146675"/>
        </p:xfrm>
        <a:graphic>
          <a:graphicData uri="http://schemas.openxmlformats.org/drawingml/2006/table">
            <a:tbl>
              <a:tblPr firstRow="1" firstCol="1" bandRow="1">
                <a:tableStyleId>{72833802-FEF1-4C79-8D5D-14CF1EAF98D9}</a:tableStyleId>
              </a:tblPr>
              <a:tblGrid>
                <a:gridCol w="930275"/>
                <a:gridCol w="1592580"/>
                <a:gridCol w="4648835"/>
                <a:gridCol w="4893945"/>
              </a:tblGrid>
              <a:tr h="731520">
                <a:tc>
                  <a:txBody>
                    <a:bodyPr/>
                    <a:p>
                      <a:pPr algn="l">
                        <a:spcAft>
                          <a:spcPts val="0"/>
                        </a:spcAft>
                        <a:buNone/>
                      </a:pPr>
                      <a:r>
                        <a:rPr lang="zh-CN" altLang="en-US" sz="2400" kern="100">
                          <a:effectLst/>
                          <a:latin typeface="+mn-lt"/>
                          <a:ea typeface="+mn-ea"/>
                          <a:cs typeface="+mn-ea"/>
                          <a:sym typeface="+mn-lt"/>
                        </a:rPr>
                        <a:t>军种</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zh-CN" altLang="en-US" sz="2400" kern="100">
                          <a:effectLst/>
                          <a:latin typeface="+mn-lt"/>
                          <a:ea typeface="+mn-ea"/>
                          <a:cs typeface="+mn-ea"/>
                          <a:sym typeface="+mn-lt"/>
                        </a:rPr>
                        <a:t>建立</a:t>
                      </a:r>
                      <a:endParaRPr lang="zh-CN" altLang="en-US" sz="2400" kern="100">
                        <a:effectLst/>
                        <a:latin typeface="+mn-lt"/>
                        <a:ea typeface="+mn-ea"/>
                        <a:cs typeface="+mn-ea"/>
                        <a:sym typeface="+mn-lt"/>
                      </a:endParaRPr>
                    </a:p>
                    <a:p>
                      <a:pPr algn="l">
                        <a:spcAft>
                          <a:spcPts val="0"/>
                        </a:spcAft>
                        <a:buNone/>
                      </a:pPr>
                      <a:r>
                        <a:rPr lang="zh-CN" altLang="en-US" sz="2400" kern="100">
                          <a:effectLst/>
                          <a:latin typeface="+mn-lt"/>
                          <a:ea typeface="+mn-ea"/>
                          <a:cs typeface="+mn-ea"/>
                          <a:sym typeface="+mn-lt"/>
                        </a:rPr>
                        <a:t>时间</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兵种建设</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武器装备</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3445">
                <a:tc>
                  <a:txBody>
                    <a:bodyPr/>
                    <a:p>
                      <a:pPr algn="l">
                        <a:spcAft>
                          <a:spcPts val="0"/>
                        </a:spcAft>
                      </a:pPr>
                      <a:r>
                        <a:rPr lang="zh-CN" sz="2400" kern="100">
                          <a:effectLst/>
                          <a:latin typeface="+mn-lt"/>
                          <a:ea typeface="+mn-ea"/>
                          <a:cs typeface="+mn-ea"/>
                          <a:sym typeface="+mn-lt"/>
                        </a:rPr>
                        <a:t>陆军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zh-CN" sz="2400" b="1" kern="100">
                          <a:effectLst/>
                          <a:latin typeface="+mn-lt"/>
                          <a:ea typeface="+mn-ea"/>
                          <a:cs typeface="+mn-ea"/>
                          <a:sym typeface="+mn-lt"/>
                        </a:rPr>
                        <a:t>1927年8月1日</a:t>
                      </a:r>
                      <a:endParaRPr lang="zh-CN" sz="2400" b="1"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文本框 3"/>
          <p:cNvSpPr txBox="1"/>
          <p:nvPr/>
        </p:nvSpPr>
        <p:spPr>
          <a:xfrm>
            <a:off x="0" y="3042920"/>
            <a:ext cx="10125075" cy="583565"/>
          </a:xfrm>
          <a:prstGeom prst="rect">
            <a:avLst/>
          </a:prstGeom>
          <a:noFill/>
        </p:spPr>
        <p:txBody>
          <a:bodyPr wrap="square" rtlCol="0">
            <a:spAutoFit/>
          </a:bodyPr>
          <a:p>
            <a:r>
              <a:rPr lang="en-US" altLang="zh-CN" sz="3200" b="1"/>
              <a:t>3.</a:t>
            </a:r>
            <a:r>
              <a:rPr lang="zh-CN" altLang="en-US" sz="3200" b="1"/>
              <a:t>和中国人民解放军陆军建立相关的事件为（</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6" name="文本框 5"/>
          <p:cNvSpPr txBox="1"/>
          <p:nvPr/>
        </p:nvSpPr>
        <p:spPr>
          <a:xfrm>
            <a:off x="484505" y="4076065"/>
            <a:ext cx="10125075" cy="1568450"/>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辛亥革命</a:t>
            </a:r>
            <a:r>
              <a:rPr lang="en-US" altLang="zh-CN" sz="3200" b="1">
                <a:solidFill>
                  <a:schemeClr val="tx1"/>
                </a:solidFill>
              </a:rPr>
              <a:t>         B.</a:t>
            </a:r>
            <a:r>
              <a:rPr lang="zh-CN" altLang="en-US" sz="3200" b="1">
                <a:solidFill>
                  <a:schemeClr val="tx1"/>
                </a:solidFill>
              </a:rPr>
              <a:t>秋收起义</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C.</a:t>
            </a:r>
            <a:r>
              <a:rPr lang="zh-CN" altLang="en-US" sz="3200" b="1">
                <a:solidFill>
                  <a:schemeClr val="tx1"/>
                </a:solidFill>
              </a:rPr>
              <a:t>解放战争</a:t>
            </a:r>
            <a:r>
              <a:rPr lang="en-US" altLang="zh-CN" sz="3200" b="1">
                <a:solidFill>
                  <a:schemeClr val="tx1"/>
                </a:solidFill>
              </a:rPr>
              <a:t>          D.</a:t>
            </a:r>
            <a:r>
              <a:rPr lang="zh-CN" altLang="en-US" sz="3200" b="1">
                <a:solidFill>
                  <a:schemeClr val="tx1"/>
                </a:solidFill>
              </a:rPr>
              <a:t>南昌起义</a:t>
            </a:r>
            <a:endParaRPr lang="zh-CN" altLang="en-US" sz="3200" b="1">
              <a:solidFill>
                <a:schemeClr val="tx1"/>
              </a:solidFill>
            </a:endParaRPr>
          </a:p>
        </p:txBody>
      </p:sp>
      <p:sp>
        <p:nvSpPr>
          <p:cNvPr id="16" name="矩形 15"/>
          <p:cNvSpPr/>
          <p:nvPr/>
        </p:nvSpPr>
        <p:spPr>
          <a:xfrm>
            <a:off x="3119373" y="5001660"/>
            <a:ext cx="3684572" cy="642447"/>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sp>
        <p:nvSpPr>
          <p:cNvPr id="7" name="文本框 6"/>
          <p:cNvSpPr txBox="1"/>
          <p:nvPr/>
        </p:nvSpPr>
        <p:spPr>
          <a:xfrm>
            <a:off x="296546" y="17234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endParaRPr lang="zh-CN" altLang="en-US"/>
          </a:p>
        </p:txBody>
      </p:sp>
      <p:sp>
        <p:nvSpPr>
          <p:cNvPr id="4" name="文本框 3"/>
          <p:cNvSpPr txBox="1"/>
          <p:nvPr/>
        </p:nvSpPr>
        <p:spPr>
          <a:xfrm>
            <a:off x="0" y="1684655"/>
            <a:ext cx="10125075" cy="1076325"/>
          </a:xfrm>
          <a:prstGeom prst="rect">
            <a:avLst/>
          </a:prstGeom>
          <a:noFill/>
        </p:spPr>
        <p:txBody>
          <a:bodyPr wrap="square" rtlCol="0">
            <a:spAutoFit/>
          </a:bodyPr>
          <a:p>
            <a:r>
              <a:rPr lang="en-US" altLang="zh-CN" sz="3200" b="1"/>
              <a:t>4.</a:t>
            </a:r>
            <a:r>
              <a:rPr lang="zh-CN" altLang="en-US" sz="3200" b="1"/>
              <a:t>在我国原华东军区海军的基础上，成立了我国海军的哪一舰队</a:t>
            </a:r>
            <a:r>
              <a:rPr lang="en-US" altLang="zh-CN" sz="3200" b="1">
                <a:solidFill>
                  <a:schemeClr val="tx1"/>
                </a:solidFill>
              </a:rPr>
              <a:t>    </a:t>
            </a:r>
            <a:r>
              <a:rPr lang="zh-CN" altLang="en-US" sz="3200" b="1">
                <a:solidFill>
                  <a:schemeClr val="tx1"/>
                </a:solidFill>
              </a:rPr>
              <a:t>（</a:t>
            </a:r>
            <a:r>
              <a:rPr lang="en-US" altLang="zh-CN" sz="3200" b="1">
                <a:solidFill>
                  <a:schemeClr val="tx1"/>
                </a:solidFill>
              </a:rPr>
              <a:t>      </a:t>
            </a:r>
            <a:r>
              <a:rPr lang="zh-CN" altLang="en-US" sz="3200" b="1">
                <a:solidFill>
                  <a:schemeClr val="tx1"/>
                </a:solidFill>
              </a:rPr>
              <a:t>）</a:t>
            </a:r>
            <a:r>
              <a:rPr lang="en-US" altLang="zh-CN" sz="3200" b="1">
                <a:solidFill>
                  <a:schemeClr val="tx1"/>
                </a:solidFill>
              </a:rPr>
              <a:t>     </a:t>
            </a:r>
            <a:endParaRPr lang="en-US" altLang="zh-CN" sz="3200" b="1">
              <a:solidFill>
                <a:schemeClr val="tx1"/>
              </a:solidFill>
            </a:endParaRPr>
          </a:p>
        </p:txBody>
      </p:sp>
      <p:sp>
        <p:nvSpPr>
          <p:cNvPr id="6" name="文本框 5"/>
          <p:cNvSpPr txBox="1"/>
          <p:nvPr/>
        </p:nvSpPr>
        <p:spPr>
          <a:xfrm>
            <a:off x="514350" y="2990215"/>
            <a:ext cx="10125075" cy="1568450"/>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南海舰队</a:t>
            </a:r>
            <a:r>
              <a:rPr lang="en-US" altLang="zh-CN" sz="3200" b="1">
                <a:solidFill>
                  <a:schemeClr val="tx1"/>
                </a:solidFill>
              </a:rPr>
              <a:t>         B.</a:t>
            </a:r>
            <a:r>
              <a:rPr lang="zh-CN" sz="3200" b="1">
                <a:solidFill>
                  <a:schemeClr val="tx1"/>
                </a:solidFill>
              </a:rPr>
              <a:t>北海舰队</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C.</a:t>
            </a:r>
            <a:r>
              <a:rPr lang="zh-CN" altLang="en-US" sz="3200" b="1">
                <a:solidFill>
                  <a:schemeClr val="tx1"/>
                </a:solidFill>
              </a:rPr>
              <a:t>东海舰队</a:t>
            </a:r>
            <a:r>
              <a:rPr lang="en-US" altLang="zh-CN" sz="3200" b="1">
                <a:solidFill>
                  <a:schemeClr val="tx1"/>
                </a:solidFill>
              </a:rPr>
              <a:t>          D.</a:t>
            </a:r>
            <a:r>
              <a:rPr lang="zh-CN" altLang="en-US" sz="3200" b="1">
                <a:solidFill>
                  <a:schemeClr val="tx1"/>
                </a:solidFill>
              </a:rPr>
              <a:t>北洋舰队</a:t>
            </a:r>
            <a:endParaRPr lang="zh-CN" altLang="en-US" sz="3200" b="1">
              <a:solidFill>
                <a:schemeClr val="tx1"/>
              </a:solidFill>
            </a:endParaRPr>
          </a:p>
        </p:txBody>
      </p:sp>
      <p:sp>
        <p:nvSpPr>
          <p:cNvPr id="16" name="矩形 15"/>
          <p:cNvSpPr/>
          <p:nvPr/>
        </p:nvSpPr>
        <p:spPr>
          <a:xfrm>
            <a:off x="168275" y="3916045"/>
            <a:ext cx="3098800" cy="64262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sp>
        <p:nvSpPr>
          <p:cNvPr id="7" name="文本框 6"/>
          <p:cNvSpPr txBox="1"/>
          <p:nvPr/>
        </p:nvSpPr>
        <p:spPr>
          <a:xfrm>
            <a:off x="296546" y="17234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
        <p:nvSpPr>
          <p:cNvPr id="3" name="文本框 2"/>
          <p:cNvSpPr txBox="1"/>
          <p:nvPr/>
        </p:nvSpPr>
        <p:spPr>
          <a:xfrm>
            <a:off x="168275" y="5186680"/>
            <a:ext cx="10729595" cy="460375"/>
          </a:xfrm>
          <a:prstGeom prst="rect">
            <a:avLst/>
          </a:prstGeom>
          <a:noFill/>
        </p:spPr>
        <p:txBody>
          <a:bodyPr wrap="square" rtlCol="0">
            <a:spAutoFit/>
          </a:bodyPr>
          <a:p>
            <a:r>
              <a:rPr lang="en-US" altLang="zh-CN" sz="2400" b="1"/>
              <a:t>1955</a:t>
            </a:r>
            <a:r>
              <a:rPr lang="zh-CN" altLang="en-US" sz="2400" b="1"/>
              <a:t>年</a:t>
            </a:r>
            <a:r>
              <a:rPr lang="en-US" altLang="zh-CN" sz="2400" b="1"/>
              <a:t>10</a:t>
            </a:r>
            <a:r>
              <a:rPr lang="zh-CN" altLang="en-US" sz="2400" b="1"/>
              <a:t>月，根据国防部命令，在华东军区海军的基础上，成立了东海舰队。</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6545" y="1308100"/>
            <a:ext cx="10125075" cy="583565"/>
          </a:xfrm>
          <a:prstGeom prst="rect">
            <a:avLst/>
          </a:prstGeom>
          <a:noFill/>
        </p:spPr>
        <p:txBody>
          <a:bodyPr wrap="square" rtlCol="0">
            <a:spAutoFit/>
          </a:bodyPr>
          <a:p>
            <a:r>
              <a:rPr lang="en-US" altLang="zh-CN" sz="3200" b="1"/>
              <a:t>5.</a:t>
            </a:r>
            <a:r>
              <a:rPr lang="zh-CN" altLang="en-US" sz="3200" b="1"/>
              <a:t>以下哪个兵种不属于陆军兵种</a:t>
            </a:r>
            <a:r>
              <a:rPr lang="en-US" altLang="zh-CN" sz="3200" b="1">
                <a:solidFill>
                  <a:schemeClr val="tx1"/>
                </a:solidFill>
              </a:rPr>
              <a:t>                          </a:t>
            </a:r>
            <a:endParaRPr lang="en-US" altLang="zh-CN" sz="3200" b="1">
              <a:solidFill>
                <a:schemeClr val="tx1"/>
              </a:solidFill>
            </a:endParaRPr>
          </a:p>
        </p:txBody>
      </p:sp>
      <p:cxnSp>
        <p:nvCxnSpPr>
          <p:cNvPr id="5" name="直接连接符 4"/>
          <p:cNvCxnSpPr/>
          <p:nvPr/>
        </p:nvCxnSpPr>
        <p:spPr>
          <a:xfrm>
            <a:off x="6166485" y="1891665"/>
            <a:ext cx="4255135" cy="0"/>
          </a:xfrm>
          <a:prstGeom prst="line">
            <a:avLst/>
          </a:prstGeom>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nvPicPr>
        <p:blipFill>
          <a:blip r:embed="rId1"/>
          <a:stretch>
            <a:fillRect/>
          </a:stretch>
        </p:blipFill>
        <p:spPr>
          <a:xfrm>
            <a:off x="519430" y="2141220"/>
            <a:ext cx="2797810" cy="20402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2"/>
          <a:stretch>
            <a:fillRect/>
          </a:stretch>
        </p:blipFill>
        <p:spPr>
          <a:xfrm>
            <a:off x="4149725" y="2344420"/>
            <a:ext cx="3166110" cy="19094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a:blip r:embed="rId3"/>
          <a:stretch>
            <a:fillRect/>
          </a:stretch>
        </p:blipFill>
        <p:spPr>
          <a:xfrm>
            <a:off x="4149725" y="5135245"/>
            <a:ext cx="2999105" cy="15252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p:nvPr/>
        </p:nvPicPr>
        <p:blipFill rotWithShape="1">
          <a:blip r:embed="rId4" cstate="print">
            <a:extLst>
              <a:ext uri="{28A0092B-C50C-407E-A947-70E740481C1C}">
                <a14:useLocalDpi xmlns:a14="http://schemas.microsoft.com/office/drawing/2010/main" val="0"/>
              </a:ext>
            </a:extLst>
          </a:blip>
          <a:srcRect t="5847"/>
          <a:stretch>
            <a:fillRect/>
          </a:stretch>
        </p:blipFill>
        <p:spPr>
          <a:xfrm>
            <a:off x="281749" y="4408702"/>
            <a:ext cx="3379849" cy="2251875"/>
          </a:xfrm>
          <a:prstGeom prst="rect">
            <a:avLst/>
          </a:prstGeom>
          <a:effectLst>
            <a:softEdge rad="63500"/>
          </a:effectLst>
        </p:spPr>
      </p:pic>
      <p:sp>
        <p:nvSpPr>
          <p:cNvPr id="29" name="矩形 28"/>
          <p:cNvSpPr/>
          <p:nvPr/>
        </p:nvSpPr>
        <p:spPr>
          <a:xfrm>
            <a:off x="296354" y="6147437"/>
            <a:ext cx="3379849" cy="398780"/>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④海军陆战队</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grpSp>
        <p:nvGrpSpPr>
          <p:cNvPr id="15" name="组合 14"/>
          <p:cNvGrpSpPr/>
          <p:nvPr/>
        </p:nvGrpSpPr>
        <p:grpSpPr>
          <a:xfrm>
            <a:off x="7849235" y="2212975"/>
            <a:ext cx="3350260" cy="2194560"/>
            <a:chOff x="811" y="6591"/>
            <a:chExt cx="5276" cy="3456"/>
          </a:xfrm>
        </p:grpSpPr>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 y="6591"/>
              <a:ext cx="5276" cy="3205"/>
            </a:xfrm>
            <a:prstGeom prst="rect">
              <a:avLst/>
            </a:prstGeom>
            <a:effectLst>
              <a:softEdge rad="63500"/>
            </a:effectLst>
          </p:spPr>
        </p:pic>
        <p:sp>
          <p:nvSpPr>
            <p:cNvPr id="32" name="矩形 31"/>
            <p:cNvSpPr/>
            <p:nvPr/>
          </p:nvSpPr>
          <p:spPr>
            <a:xfrm>
              <a:off x="811" y="9419"/>
              <a:ext cx="5276" cy="628"/>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③海军航空兵</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grpSp>
      <p:sp>
        <p:nvSpPr>
          <p:cNvPr id="19" name="矩形 18"/>
          <p:cNvSpPr/>
          <p:nvPr/>
        </p:nvSpPr>
        <p:spPr>
          <a:xfrm>
            <a:off x="296354" y="3853817"/>
            <a:ext cx="3379849" cy="398780"/>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①步兵</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sp>
        <p:nvSpPr>
          <p:cNvPr id="20" name="矩形 19"/>
          <p:cNvSpPr/>
          <p:nvPr/>
        </p:nvSpPr>
        <p:spPr>
          <a:xfrm>
            <a:off x="4072699" y="3852547"/>
            <a:ext cx="3379849" cy="398780"/>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②防化兵</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sp>
        <p:nvSpPr>
          <p:cNvPr id="21" name="矩形 20"/>
          <p:cNvSpPr/>
          <p:nvPr/>
        </p:nvSpPr>
        <p:spPr>
          <a:xfrm>
            <a:off x="4042219" y="6283327"/>
            <a:ext cx="3379849" cy="398780"/>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⑤通信兵</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pic>
        <p:nvPicPr>
          <p:cNvPr id="22" name="图片 21" descr="8601a18b87d6277fe8f3911f22381f30e924fc30"/>
          <p:cNvPicPr>
            <a:picLocks noChangeAspect="1"/>
          </p:cNvPicPr>
          <p:nvPr/>
        </p:nvPicPr>
        <p:blipFill>
          <a:blip r:embed="rId6"/>
          <a:stretch>
            <a:fillRect/>
          </a:stretch>
        </p:blipFill>
        <p:spPr>
          <a:xfrm>
            <a:off x="7802880" y="4671060"/>
            <a:ext cx="3300730" cy="1727835"/>
          </a:xfrm>
          <a:prstGeom prst="rect">
            <a:avLst/>
          </a:prstGeom>
        </p:spPr>
      </p:pic>
      <p:sp>
        <p:nvSpPr>
          <p:cNvPr id="23" name="矩形 22"/>
          <p:cNvSpPr/>
          <p:nvPr/>
        </p:nvSpPr>
        <p:spPr>
          <a:xfrm>
            <a:off x="7743190" y="6261735"/>
            <a:ext cx="3350260" cy="398780"/>
          </a:xfrm>
          <a:prstGeom prst="rect">
            <a:avLst/>
          </a:prstGeom>
          <a:solidFill>
            <a:srgbClr val="436292"/>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⑥第二炮兵部队</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sp>
        <p:nvSpPr>
          <p:cNvPr id="24" name="文本框 23"/>
          <p:cNvSpPr txBox="1"/>
          <p:nvPr/>
        </p:nvSpPr>
        <p:spPr>
          <a:xfrm>
            <a:off x="6820535" y="1292860"/>
            <a:ext cx="3183255" cy="583565"/>
          </a:xfrm>
          <a:prstGeom prst="rect">
            <a:avLst/>
          </a:prstGeom>
          <a:noFill/>
        </p:spPr>
        <p:txBody>
          <a:bodyPr wrap="square" rtlCol="0">
            <a:spAutoFit/>
          </a:bodyPr>
          <a:p>
            <a:r>
              <a:rPr lang="zh-CN" altLang="en-US" sz="3200" b="1">
                <a:solidFill>
                  <a:srgbClr val="C00000"/>
                </a:solidFill>
              </a:rPr>
              <a:t>③④⑥</a:t>
            </a:r>
            <a:endParaRPr lang="zh-CN" altLang="en-US" sz="3200" b="1">
              <a:solidFill>
                <a:srgbClr val="C00000"/>
              </a:solidFill>
            </a:endParaRPr>
          </a:p>
        </p:txBody>
      </p:sp>
      <p:sp>
        <p:nvSpPr>
          <p:cNvPr id="25" name="文本框 24"/>
          <p:cNvSpPr txBox="1"/>
          <p:nvPr/>
        </p:nvSpPr>
        <p:spPr>
          <a:xfrm>
            <a:off x="281941" y="37300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8275" y="1497330"/>
            <a:ext cx="10875010" cy="1076325"/>
          </a:xfrm>
          <a:prstGeom prst="rect">
            <a:avLst/>
          </a:prstGeom>
          <a:noFill/>
        </p:spPr>
        <p:txBody>
          <a:bodyPr wrap="square" rtlCol="0">
            <a:spAutoFit/>
          </a:bodyPr>
          <a:p>
            <a:r>
              <a:rPr lang="en-US" altLang="zh-CN" sz="3200" b="1"/>
              <a:t>6.1974</a:t>
            </a:r>
            <a:r>
              <a:rPr lang="zh-CN" altLang="en-US" sz="3200" b="1"/>
              <a:t>年我国自行研制成功并装备入海军的具有很强海上攻击性的武器装备为（</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6" name="文本框 5"/>
          <p:cNvSpPr txBox="1"/>
          <p:nvPr/>
        </p:nvSpPr>
        <p:spPr>
          <a:xfrm>
            <a:off x="542925" y="2897505"/>
            <a:ext cx="10125075" cy="583565"/>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导弹驱逐舰</a:t>
            </a:r>
            <a:r>
              <a:rPr lang="en-US" altLang="zh-CN" sz="3200" b="1">
                <a:solidFill>
                  <a:schemeClr val="tx1"/>
                </a:solidFill>
              </a:rPr>
              <a:t>      B.</a:t>
            </a:r>
            <a:r>
              <a:rPr lang="zh-CN" altLang="en-US" sz="3200" b="1">
                <a:solidFill>
                  <a:schemeClr val="tx1"/>
                </a:solidFill>
              </a:rPr>
              <a:t>辽宁舰</a:t>
            </a:r>
            <a:r>
              <a:rPr lang="en-US" altLang="zh-CN" sz="3200" b="1">
                <a:solidFill>
                  <a:schemeClr val="tx1"/>
                </a:solidFill>
              </a:rPr>
              <a:t>       C.</a:t>
            </a:r>
            <a:r>
              <a:rPr lang="zh-CN" altLang="en-US" sz="3200" b="1">
                <a:solidFill>
                  <a:schemeClr val="tx1"/>
                </a:solidFill>
              </a:rPr>
              <a:t>核潜艇</a:t>
            </a:r>
            <a:r>
              <a:rPr lang="en-US" altLang="zh-CN" sz="3200" b="1">
                <a:solidFill>
                  <a:schemeClr val="tx1"/>
                </a:solidFill>
              </a:rPr>
              <a:t>         D.</a:t>
            </a:r>
            <a:r>
              <a:rPr lang="zh-CN" altLang="en-US" sz="3200" b="1">
                <a:solidFill>
                  <a:schemeClr val="tx1"/>
                </a:solidFill>
              </a:rPr>
              <a:t>山东舰</a:t>
            </a:r>
            <a:endParaRPr lang="zh-CN" altLang="en-US" sz="3200" b="1">
              <a:solidFill>
                <a:schemeClr val="tx1"/>
              </a:solidFill>
            </a:endParaRPr>
          </a:p>
        </p:txBody>
      </p:sp>
      <p:sp>
        <p:nvSpPr>
          <p:cNvPr id="16" name="矩形 15"/>
          <p:cNvSpPr/>
          <p:nvPr/>
        </p:nvSpPr>
        <p:spPr>
          <a:xfrm>
            <a:off x="5916930" y="2838450"/>
            <a:ext cx="2339975" cy="64262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graphicFrame>
        <p:nvGraphicFramePr>
          <p:cNvPr id="7" name="表格 6"/>
          <p:cNvGraphicFramePr>
            <a:graphicFrameLocks noGrp="1"/>
          </p:cNvGraphicFramePr>
          <p:nvPr>
            <p:custDataLst>
              <p:tags r:id="rId1"/>
            </p:custDataLst>
          </p:nvPr>
        </p:nvGraphicFramePr>
        <p:xfrm>
          <a:off x="296545" y="4023995"/>
          <a:ext cx="6807835" cy="2138680"/>
        </p:xfrm>
        <a:graphic>
          <a:graphicData uri="http://schemas.openxmlformats.org/drawingml/2006/table">
            <a:tbl>
              <a:tblPr firstRow="1" firstCol="1" bandRow="1">
                <a:tableStyleId>{72833802-FEF1-4C79-8D5D-14CF1EAF98D9}</a:tableStyleId>
              </a:tblPr>
              <a:tblGrid>
                <a:gridCol w="1087120"/>
                <a:gridCol w="5720715"/>
              </a:tblGrid>
              <a:tr h="679450">
                <a:tc>
                  <a:txBody>
                    <a:bodyPr/>
                    <a:p>
                      <a:pPr algn="l">
                        <a:spcAft>
                          <a:spcPts val="0"/>
                        </a:spcAft>
                        <a:buNone/>
                      </a:pPr>
                      <a:r>
                        <a:rPr lang="zh-CN" altLang="en-US" sz="2400" kern="100">
                          <a:effectLst/>
                          <a:latin typeface="+mn-lt"/>
                          <a:ea typeface="+mn-ea"/>
                          <a:cs typeface="+mn-ea"/>
                          <a:sym typeface="+mn-lt"/>
                        </a:rPr>
                        <a:t>军种</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武器装备</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9230">
                <a:tc>
                  <a:txBody>
                    <a:bodyPr/>
                    <a:p>
                      <a:pPr algn="l">
                        <a:spcAft>
                          <a:spcPts val="0"/>
                        </a:spcAft>
                      </a:pPr>
                      <a:endParaRPr lang="zh-CN" sz="2400" kern="100">
                        <a:effectLst/>
                        <a:latin typeface="+mn-lt"/>
                        <a:ea typeface="+mn-ea"/>
                        <a:cs typeface="+mn-ea"/>
                        <a:sym typeface="+mn-lt"/>
                      </a:endParaRPr>
                    </a:p>
                    <a:p>
                      <a:pPr algn="l">
                        <a:spcAft>
                          <a:spcPts val="0"/>
                        </a:spcAft>
                      </a:pPr>
                      <a:r>
                        <a:rPr lang="zh-CN" sz="2400" kern="100">
                          <a:effectLst/>
                          <a:latin typeface="+mn-lt"/>
                          <a:ea typeface="+mn-ea"/>
                          <a:cs typeface="+mn-ea"/>
                          <a:sym typeface="+mn-lt"/>
                        </a:rPr>
                        <a:t>海军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矩形 10"/>
          <p:cNvSpPr/>
          <p:nvPr/>
        </p:nvSpPr>
        <p:spPr>
          <a:xfrm>
            <a:off x="1538605" y="4853637"/>
            <a:ext cx="9863406" cy="1198880"/>
          </a:xfrm>
          <a:prstGeom prst="rect">
            <a:avLst/>
          </a:prstGeom>
        </p:spPr>
        <p:txBody>
          <a:bodyPr wrap="square">
            <a:spAutoFit/>
          </a:bodyPr>
          <a:p>
            <a:pPr lvl="0" defTabSz="914400"/>
            <a:r>
              <a:rPr lang="zh-CN" sz="2400" b="1" kern="100">
                <a:effectLst/>
                <a:cs typeface="+mn-ea"/>
                <a:sym typeface="+mn-lt"/>
              </a:rPr>
              <a:t>①</a:t>
            </a:r>
            <a:r>
              <a:rPr lang="en-US" altLang="zh-CN" sz="2400" b="1" kern="100">
                <a:effectLst/>
                <a:cs typeface="+mn-ea"/>
                <a:sym typeface="+mn-lt"/>
              </a:rPr>
              <a:t>1971</a:t>
            </a:r>
            <a:r>
              <a:rPr lang="zh-CN" altLang="en-US" sz="2400" b="1" kern="100">
                <a:effectLst/>
                <a:cs typeface="+mn-ea"/>
                <a:sym typeface="+mn-lt"/>
              </a:rPr>
              <a:t>年自行研制导弹驱逐舰</a:t>
            </a:r>
            <a:endParaRPr lang="zh-CN" altLang="en-US" sz="2400" b="1" kern="100">
              <a:effectLst/>
              <a:cs typeface="+mn-ea"/>
              <a:sym typeface="+mn-lt"/>
            </a:endParaRPr>
          </a:p>
          <a:p>
            <a:pPr lvl="0" defTabSz="914400"/>
            <a:r>
              <a:rPr lang="zh-CN" altLang="en-US" sz="2400" b="1" kern="100">
                <a:effectLst/>
                <a:cs typeface="+mn-ea"/>
                <a:sym typeface="+mn-lt"/>
              </a:rPr>
              <a:t>②</a:t>
            </a:r>
            <a:r>
              <a:rPr lang="en-US" altLang="zh-CN" sz="2400" b="1" kern="100">
                <a:effectLst/>
                <a:cs typeface="+mn-ea"/>
                <a:sym typeface="+mn-lt"/>
              </a:rPr>
              <a:t>1974</a:t>
            </a:r>
            <a:r>
              <a:rPr lang="zh-CN" altLang="en-US" sz="2400" b="1" kern="100">
                <a:effectLst/>
                <a:cs typeface="+mn-ea"/>
                <a:sym typeface="+mn-lt"/>
              </a:rPr>
              <a:t>年第一艘核潜艇装备入列</a:t>
            </a:r>
            <a:endParaRPr lang="zh-CN" altLang="en-US" sz="2400" b="1" kern="100">
              <a:effectLst/>
              <a:cs typeface="+mn-ea"/>
              <a:sym typeface="+mn-lt"/>
            </a:endParaRPr>
          </a:p>
          <a:p>
            <a:pPr lvl="0" defTabSz="914400"/>
            <a:r>
              <a:rPr lang="zh-CN" altLang="en-US" sz="2400" b="1" kern="100">
                <a:effectLst/>
                <a:cs typeface="+mn-ea"/>
                <a:sym typeface="+mn-lt"/>
              </a:rPr>
              <a:t>③</a:t>
            </a:r>
            <a:r>
              <a:rPr lang="en-US" altLang="zh-CN" sz="2400" b="1" kern="100">
                <a:effectLst/>
                <a:cs typeface="+mn-ea"/>
                <a:sym typeface="+mn-lt"/>
              </a:rPr>
              <a:t>2012</a:t>
            </a:r>
            <a:r>
              <a:rPr lang="zh-CN" altLang="en-US" sz="2400" b="1" kern="100">
                <a:effectLst/>
                <a:cs typeface="+mn-ea"/>
                <a:sym typeface="+mn-lt"/>
              </a:rPr>
              <a:t>年</a:t>
            </a:r>
            <a:r>
              <a:rPr lang="en-US" altLang="zh-CN" sz="2400" b="1" kern="100">
                <a:effectLst/>
                <a:cs typeface="+mn-ea"/>
                <a:sym typeface="+mn-lt"/>
              </a:rPr>
              <a:t>9</a:t>
            </a:r>
            <a:r>
              <a:rPr lang="zh-CN" altLang="en-US" sz="2400" b="1" kern="100">
                <a:effectLst/>
                <a:cs typeface="+mn-ea"/>
                <a:sym typeface="+mn-lt"/>
              </a:rPr>
              <a:t>月辽宁舰交接入列</a:t>
            </a:r>
            <a:endParaRPr lang="zh-CN" altLang="en-US" sz="2400" b="1" kern="100">
              <a:effectLst/>
              <a:cs typeface="+mn-ea"/>
              <a:sym typeface="+mn-lt"/>
            </a:endParaRPr>
          </a:p>
        </p:txBody>
      </p:sp>
      <p:sp>
        <p:nvSpPr>
          <p:cNvPr id="8" name="文本框 7"/>
          <p:cNvSpPr txBox="1"/>
          <p:nvPr/>
        </p:nvSpPr>
        <p:spPr>
          <a:xfrm>
            <a:off x="296546" y="32855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endParaRPr lang="zh-CN" altLang="en-US"/>
          </a:p>
        </p:txBody>
      </p:sp>
      <p:sp>
        <p:nvSpPr>
          <p:cNvPr id="24578" name="文本占位符 15361"/>
          <p:cNvSpPr>
            <a:spLocks noGrp="1"/>
          </p:cNvSpPr>
          <p:nvPr/>
        </p:nvSpPr>
        <p:spPr>
          <a:xfrm>
            <a:off x="0" y="1283335"/>
            <a:ext cx="12192000" cy="5574030"/>
          </a:xfrm>
          <a:prstGeom prst="rect">
            <a:avLst/>
          </a:prstGeom>
          <a:solidFill>
            <a:srgbClr val="F2F2F2"/>
          </a:solid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航空母舰（</a:t>
            </a:r>
            <a:r>
              <a:rPr lang="en-US" altLang="zh-CN" sz="2400" b="1">
                <a:latin typeface="楷体" panose="02010609060101010101" pitchFamily="49" charset="-122"/>
                <a:ea typeface="楷体" panose="02010609060101010101" pitchFamily="49" charset="-122"/>
                <a:cs typeface="楷体" panose="02010609060101010101" pitchFamily="49" charset="-122"/>
              </a:rPr>
              <a:t>Aircraft Carrier</a:t>
            </a:r>
            <a:r>
              <a:rPr lang="zh-CN" altLang="en-US" sz="2400" b="1" dirty="0">
                <a:latin typeface="楷体" panose="02010609060101010101" pitchFamily="49" charset="-122"/>
                <a:ea typeface="楷体" panose="02010609060101010101" pitchFamily="49" charset="-122"/>
                <a:cs typeface="楷体" panose="02010609060101010101" pitchFamily="49" charset="-122"/>
              </a:rPr>
              <a:t>），简称“航母”、“空母”，</a:t>
            </a:r>
            <a:r>
              <a:rPr lang="zh-CN" altLang="en-US" sz="2400" b="1" dirty="0">
                <a:solidFill>
                  <a:srgbClr val="990000"/>
                </a:solidFill>
                <a:latin typeface="楷体" panose="02010609060101010101" pitchFamily="49" charset="-122"/>
                <a:ea typeface="楷体" panose="02010609060101010101" pitchFamily="49" charset="-122"/>
                <a:cs typeface="楷体" panose="02010609060101010101" pitchFamily="49" charset="-122"/>
              </a:rPr>
              <a:t>是一种可以提供军用飞机起飞和降落的军舰</a:t>
            </a:r>
            <a:r>
              <a:rPr lang="zh-CN" altLang="en-US" sz="2400" b="1" dirty="0">
                <a:latin typeface="楷体" panose="02010609060101010101" pitchFamily="49" charset="-122"/>
                <a:ea typeface="楷体" panose="02010609060101010101" pitchFamily="49" charset="-122"/>
                <a:cs typeface="楷体" panose="02010609060101010101" pitchFamily="49" charset="-122"/>
              </a:rPr>
              <a:t>。依靠航空母舰，一个国家可以在远离其国土的地方、不依靠当地的机场情况施加军事压力和进行作战</a:t>
            </a:r>
            <a:r>
              <a:rPr lang="zh-CN" altLang="en-US" sz="2400" dirty="0">
                <a:latin typeface="楷体" panose="02010609060101010101" pitchFamily="49" charset="-122"/>
                <a:ea typeface="楷体" panose="02010609060101010101" pitchFamily="49" charset="-122"/>
                <a:cs typeface="楷体" panose="02010609060101010101" pitchFamily="49" charset="-122"/>
              </a:rPr>
              <a:t> 。</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航空母舰的出现使传统的海战</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从平面走向立体</a:t>
            </a:r>
            <a:r>
              <a:rPr lang="zh-CN" altLang="en-US" sz="2400" b="1" dirty="0">
                <a:latin typeface="楷体" panose="02010609060101010101" pitchFamily="49" charset="-122"/>
                <a:ea typeface="楷体" panose="02010609060101010101" pitchFamily="49" charset="-122"/>
                <a:cs typeface="楷体" panose="02010609060101010101" pitchFamily="49" charset="-122"/>
              </a:rPr>
              <a:t>，从而诞生了真正意义上的</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现代海战</a:t>
            </a:r>
            <a:r>
              <a:rPr lang="zh-CN" altLang="en-US" sz="2400" b="1" dirty="0">
                <a:latin typeface="楷体" panose="02010609060101010101" pitchFamily="49" charset="-122"/>
                <a:ea typeface="楷体" panose="02010609060101010101" pitchFamily="49" charset="-122"/>
                <a:cs typeface="楷体" panose="02010609060101010101" pitchFamily="49" charset="-122"/>
              </a:rPr>
              <a:t>。强大的航母编队集</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防空、反舰、反潜</a:t>
            </a:r>
            <a:r>
              <a:rPr lang="zh-CN" altLang="en-US" sz="2400" b="1" dirty="0">
                <a:latin typeface="楷体" panose="02010609060101010101" pitchFamily="49" charset="-122"/>
                <a:ea typeface="楷体" panose="02010609060101010101" pitchFamily="49" charset="-122"/>
                <a:cs typeface="楷体" panose="02010609060101010101" pitchFamily="49" charset="-122"/>
              </a:rPr>
              <a:t>以及</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对岸攻击</a:t>
            </a:r>
            <a:r>
              <a:rPr lang="zh-CN" altLang="en-US" sz="2400" b="1" dirty="0">
                <a:latin typeface="楷体" panose="02010609060101010101" pitchFamily="49" charset="-122"/>
                <a:ea typeface="楷体" panose="02010609060101010101" pitchFamily="49" charset="-122"/>
                <a:cs typeface="楷体" panose="02010609060101010101" pitchFamily="49" charset="-122"/>
              </a:rPr>
              <a:t>的作战能力为一体，是当今海战场上最强大的力量。</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15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航空母舰是足以与</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核武器</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比肩的战略性武器，是可以为国家利益做出特殊贡献的“</a:t>
            </a: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海上霸王</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 </a:t>
            </a:r>
            <a:endPar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4" name="组合 3"/>
          <p:cNvGrpSpPr/>
          <p:nvPr/>
        </p:nvGrpSpPr>
        <p:grpSpPr>
          <a:xfrm>
            <a:off x="0" y="1479550"/>
            <a:ext cx="6998970" cy="5181600"/>
            <a:chOff x="-74" y="1848"/>
            <a:chExt cx="11022" cy="8160"/>
          </a:xfrm>
        </p:grpSpPr>
        <p:pic>
          <p:nvPicPr>
            <p:cNvPr id="23556" name="图片 1"/>
            <p:cNvPicPr>
              <a:picLocks noChangeAspect="1"/>
            </p:cNvPicPr>
            <p:nvPr/>
          </p:nvPicPr>
          <p:blipFill>
            <a:blip r:embed="rId1"/>
            <a:srcRect l="16068" r="18599"/>
            <a:stretch>
              <a:fillRect/>
            </a:stretch>
          </p:blipFill>
          <p:spPr>
            <a:xfrm>
              <a:off x="-74" y="1848"/>
              <a:ext cx="11022" cy="8161"/>
            </a:xfrm>
            <a:prstGeom prst="rect">
              <a:avLst/>
            </a:prstGeom>
            <a:noFill/>
            <a:ln w="9525">
              <a:noFill/>
            </a:ln>
          </p:spPr>
        </p:pic>
        <p:sp>
          <p:nvSpPr>
            <p:cNvPr id="23555" name="矩形 14338"/>
            <p:cNvSpPr/>
            <p:nvPr/>
          </p:nvSpPr>
          <p:spPr>
            <a:xfrm>
              <a:off x="191" y="8837"/>
              <a:ext cx="7437" cy="919"/>
            </a:xfrm>
            <a:prstGeom prst="rect">
              <a:avLst/>
            </a:prstGeom>
            <a:noFill/>
            <a:ln w="9525">
              <a:noFill/>
            </a:ln>
          </p:spPr>
          <p:txBody>
            <a:bodyPr wrap="square">
              <a:spAutoFit/>
            </a:bodyPr>
            <a:p>
              <a:r>
                <a:rPr lang="zh-CN" altLang="en-US" sz="3200" b="1" dirty="0">
                  <a:solidFill>
                    <a:schemeClr val="bg1"/>
                  </a:solidFill>
                  <a:latin typeface="Times New Roman" panose="02020603050405020304" pitchFamily="18" charset="0"/>
                </a:rPr>
                <a:t>辽宁号</a:t>
              </a:r>
              <a:r>
                <a:rPr lang="en-US" altLang="zh-CN" sz="3200" b="1">
                  <a:solidFill>
                    <a:schemeClr val="bg1"/>
                  </a:solidFill>
                  <a:latin typeface="Times New Roman" panose="02020603050405020304" pitchFamily="18" charset="0"/>
                </a:rPr>
                <a:t>——</a:t>
              </a:r>
              <a:r>
                <a:rPr lang="zh-CN" altLang="en-US" sz="3200" b="1" dirty="0">
                  <a:solidFill>
                    <a:schemeClr val="bg1"/>
                  </a:solidFill>
                  <a:latin typeface="Times New Roman" panose="02020603050405020304" pitchFamily="18" charset="0"/>
                </a:rPr>
                <a:t>中国首艘航母</a:t>
              </a:r>
              <a:endParaRPr lang="zh-CN" altLang="en-US" sz="3200" b="1" dirty="0">
                <a:solidFill>
                  <a:schemeClr val="bg1"/>
                </a:solidFill>
                <a:latin typeface="Times New Roman" panose="02020603050405020304" pitchFamily="18" charset="0"/>
              </a:endParaRPr>
            </a:p>
          </p:txBody>
        </p:sp>
      </p:grpSp>
      <p:pic>
        <p:nvPicPr>
          <p:cNvPr id="3" name="图片 2"/>
          <p:cNvPicPr>
            <a:picLocks noChangeAspect="1"/>
          </p:cNvPicPr>
          <p:nvPr/>
        </p:nvPicPr>
        <p:blipFill>
          <a:blip r:embed="rId2"/>
          <a:srcRect b="6477"/>
          <a:stretch>
            <a:fillRect/>
          </a:stretch>
        </p:blipFill>
        <p:spPr>
          <a:xfrm>
            <a:off x="6951980" y="109220"/>
            <a:ext cx="5240020" cy="6857365"/>
          </a:xfrm>
          <a:prstGeom prst="rect">
            <a:avLst/>
          </a:prstGeom>
        </p:spPr>
      </p:pic>
      <p:sp>
        <p:nvSpPr>
          <p:cNvPr id="29700" name="矩形 20483"/>
          <p:cNvSpPr/>
          <p:nvPr/>
        </p:nvSpPr>
        <p:spPr>
          <a:xfrm>
            <a:off x="311785" y="109220"/>
            <a:ext cx="2522855" cy="844550"/>
          </a:xfrm>
          <a:prstGeom prst="rect">
            <a:avLst/>
          </a:prstGeom>
          <a:noFill/>
          <a:ln w="9525">
            <a:noFill/>
          </a:ln>
        </p:spPr>
        <p:txBody>
          <a:bodyPr anchor="b"/>
          <a:p>
            <a:pPr algn="l">
              <a:lnSpc>
                <a:spcPct val="90000"/>
              </a:lnSpc>
            </a:pPr>
            <a:r>
              <a:rPr lang="zh-CN" altLang="en-US" sz="2800" b="1" dirty="0">
                <a:solidFill>
                  <a:srgbClr val="FF0000"/>
                </a:solidFill>
                <a:latin typeface="微软雅黑" panose="020B0503020204020204" charset="-122"/>
                <a:ea typeface="微软雅黑" panose="020B0503020204020204" charset="-122"/>
              </a:rPr>
              <a:t>军事知识拓展</a:t>
            </a:r>
            <a:endParaRPr lang="zh-CN" altLang="en-US" sz="2800" b="1" dirty="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24508" y="1280625"/>
            <a:ext cx="9460612" cy="3322955"/>
          </a:xfrm>
          <a:prstGeom prst="rect">
            <a:avLst/>
          </a:prstGeom>
        </p:spPr>
        <p:txBody>
          <a:bodyPr wrap="square">
            <a:spAutoFit/>
          </a:bodyPr>
          <a:lstStyle/>
          <a:p>
            <a:pPr>
              <a:lnSpc>
                <a:spcPct val="150000"/>
              </a:lnSpc>
            </a:pPr>
            <a:r>
              <a:rPr lang="en-US" altLang="zh-CN" sz="2800" dirty="0" smtClean="0">
                <a:cs typeface="+mn-ea"/>
                <a:sym typeface="+mn-lt"/>
              </a:rPr>
              <a:t>7.</a:t>
            </a:r>
            <a:r>
              <a:rPr lang="zh-CN" altLang="en-US" sz="2800" dirty="0" smtClean="0">
                <a:cs typeface="+mn-ea"/>
                <a:sym typeface="+mn-lt"/>
              </a:rPr>
              <a:t>有</a:t>
            </a:r>
            <a:r>
              <a:rPr lang="zh-CN" altLang="en-US" sz="2800" dirty="0">
                <a:cs typeface="+mn-ea"/>
                <a:sym typeface="+mn-lt"/>
              </a:rPr>
              <a:t>一支英雄的队伍，它还没有宣布成立就参加了开国大典的阅兵，刚成立就在与世界最强大的国家的战争中打出了自己的威风。它是</a:t>
            </a:r>
            <a:r>
              <a:rPr lang="en-US" altLang="zh-CN" sz="2800" dirty="0">
                <a:cs typeface="+mn-ea"/>
                <a:sym typeface="+mn-lt"/>
              </a:rPr>
              <a:t>(</a:t>
            </a:r>
            <a:r>
              <a:rPr lang="zh-CN" altLang="en-US" sz="2800" dirty="0">
                <a:cs typeface="+mn-ea"/>
                <a:sym typeface="+mn-lt"/>
              </a:rPr>
              <a:t>　　</a:t>
            </a:r>
            <a:r>
              <a:rPr lang="en-US" altLang="zh-CN" sz="2800" dirty="0">
                <a:cs typeface="+mn-ea"/>
                <a:sym typeface="+mn-lt"/>
              </a:rPr>
              <a:t>)</a:t>
            </a:r>
            <a:endParaRPr lang="en-US" altLang="zh-CN" sz="2800" dirty="0">
              <a:cs typeface="+mn-ea"/>
              <a:sym typeface="+mn-lt"/>
            </a:endParaRPr>
          </a:p>
          <a:p>
            <a:pPr>
              <a:lnSpc>
                <a:spcPct val="150000"/>
              </a:lnSpc>
            </a:pPr>
            <a:r>
              <a:rPr lang="en-US" altLang="zh-CN" sz="2800" dirty="0">
                <a:cs typeface="+mn-ea"/>
                <a:sym typeface="+mn-lt"/>
              </a:rPr>
              <a:t>A.</a:t>
            </a:r>
            <a:r>
              <a:rPr lang="zh-CN" altLang="en-US" sz="2800" dirty="0">
                <a:cs typeface="+mn-ea"/>
                <a:sym typeface="+mn-lt"/>
              </a:rPr>
              <a:t>中国人民解放军陆军			</a:t>
            </a:r>
            <a:r>
              <a:rPr lang="zh-CN" altLang="en-US" sz="2800" dirty="0" smtClean="0">
                <a:cs typeface="+mn-ea"/>
                <a:sym typeface="+mn-lt"/>
              </a:rPr>
              <a:t> </a:t>
            </a:r>
            <a:r>
              <a:rPr lang="en-US" altLang="zh-CN" sz="2800" dirty="0" smtClean="0">
                <a:cs typeface="+mn-ea"/>
                <a:sym typeface="+mn-lt"/>
              </a:rPr>
              <a:t>B</a:t>
            </a:r>
            <a:r>
              <a:rPr lang="en-US" altLang="zh-CN" sz="2800" dirty="0">
                <a:cs typeface="+mn-ea"/>
                <a:sym typeface="+mn-lt"/>
              </a:rPr>
              <a:t>.</a:t>
            </a:r>
            <a:r>
              <a:rPr lang="zh-CN" altLang="en-US" sz="2800" dirty="0">
                <a:cs typeface="+mn-ea"/>
                <a:sym typeface="+mn-lt"/>
              </a:rPr>
              <a:t>中国人民解放军</a:t>
            </a:r>
            <a:r>
              <a:rPr lang="zh-CN" altLang="en-US" sz="2800" dirty="0" smtClean="0">
                <a:cs typeface="+mn-ea"/>
                <a:sym typeface="+mn-lt"/>
              </a:rPr>
              <a:t>海军</a:t>
            </a:r>
            <a:endParaRPr lang="en-US" altLang="zh-CN" sz="2800" dirty="0" smtClean="0">
              <a:cs typeface="+mn-ea"/>
              <a:sym typeface="+mn-lt"/>
            </a:endParaRPr>
          </a:p>
          <a:p>
            <a:pPr>
              <a:lnSpc>
                <a:spcPct val="150000"/>
              </a:lnSpc>
            </a:pPr>
            <a:r>
              <a:rPr lang="en-US" altLang="zh-CN" sz="2800" dirty="0" smtClean="0">
                <a:cs typeface="+mn-ea"/>
                <a:sym typeface="+mn-lt"/>
              </a:rPr>
              <a:t>C</a:t>
            </a:r>
            <a:r>
              <a:rPr lang="en-US" altLang="zh-CN" sz="2800" dirty="0">
                <a:cs typeface="+mn-ea"/>
                <a:sym typeface="+mn-lt"/>
              </a:rPr>
              <a:t>.</a:t>
            </a:r>
            <a:r>
              <a:rPr lang="zh-CN" altLang="en-US" sz="2800" dirty="0">
                <a:cs typeface="+mn-ea"/>
                <a:sym typeface="+mn-lt"/>
              </a:rPr>
              <a:t>中国人民解放军空军			</a:t>
            </a:r>
            <a:r>
              <a:rPr lang="zh-CN" altLang="en-US" sz="2800" dirty="0" smtClean="0">
                <a:cs typeface="+mn-ea"/>
                <a:sym typeface="+mn-lt"/>
              </a:rPr>
              <a:t>  </a:t>
            </a:r>
            <a:r>
              <a:rPr lang="en-US" altLang="zh-CN" sz="2800" dirty="0" smtClean="0">
                <a:cs typeface="+mn-ea"/>
                <a:sym typeface="+mn-lt"/>
              </a:rPr>
              <a:t>D</a:t>
            </a:r>
            <a:r>
              <a:rPr lang="en-US" altLang="zh-CN" sz="2800" dirty="0">
                <a:cs typeface="+mn-ea"/>
                <a:sym typeface="+mn-lt"/>
              </a:rPr>
              <a:t>.</a:t>
            </a:r>
            <a:r>
              <a:rPr lang="zh-CN" altLang="en-US" sz="2800" dirty="0">
                <a:cs typeface="+mn-ea"/>
                <a:sym typeface="+mn-lt"/>
              </a:rPr>
              <a:t>中国人民解放军装甲兵</a:t>
            </a:r>
            <a:endParaRPr lang="zh-CN" altLang="en-US" sz="2800" dirty="0">
              <a:cs typeface="+mn-ea"/>
              <a:sym typeface="+mn-lt"/>
            </a:endParaRPr>
          </a:p>
        </p:txBody>
      </p:sp>
      <p:sp>
        <p:nvSpPr>
          <p:cNvPr id="16" name="矩形 15"/>
          <p:cNvSpPr/>
          <p:nvPr/>
        </p:nvSpPr>
        <p:spPr>
          <a:xfrm>
            <a:off x="1024508" y="3962165"/>
            <a:ext cx="3684572" cy="642447"/>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cs typeface="+mn-ea"/>
              <a:sym typeface="+mn-lt"/>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99157" y="4084594"/>
            <a:ext cx="4108533" cy="2773406"/>
          </a:xfrm>
          <a:prstGeom prst="rect">
            <a:avLst/>
          </a:prstGeom>
        </p:spPr>
      </p:pic>
      <p:sp>
        <p:nvSpPr>
          <p:cNvPr id="2" name="文本框 1"/>
          <p:cNvSpPr txBox="1"/>
          <p:nvPr/>
        </p:nvSpPr>
        <p:spPr>
          <a:xfrm>
            <a:off x="296546" y="17234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pic>
        <p:nvPicPr>
          <p:cNvPr id="7" name="图片 6"/>
          <p:cNvPicPr>
            <a:picLocks noChangeAspect="1"/>
          </p:cNvPicPr>
          <p:nvPr/>
        </p:nvPicPr>
        <p:blipFill rotWithShape="1">
          <a:blip r:embed="rId2"/>
          <a:srcRect l="41912" t="18333" r="-1" b="430"/>
          <a:stretch>
            <a:fillRect/>
          </a:stretch>
        </p:blipFill>
        <p:spPr>
          <a:xfrm>
            <a:off x="1734185" y="0"/>
            <a:ext cx="8041005" cy="6732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subTnLst>
                                    <p:set>
                                      <p:cBhvr override="childStyle">
                                        <p:cTn dur="65" fill="hold" display="1"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546975" y="1637665"/>
            <a:ext cx="3940175" cy="4013835"/>
            <a:chOff x="11770" y="4404"/>
            <a:chExt cx="6205" cy="6321"/>
          </a:xfrm>
        </p:grpSpPr>
        <p:pic>
          <p:nvPicPr>
            <p:cNvPr id="2" name="图片 1"/>
            <p:cNvPicPr>
              <a:picLocks noChangeAspect="1"/>
            </p:cNvPicPr>
            <p:nvPr/>
          </p:nvPicPr>
          <p:blipFill>
            <a:blip r:embed="rId1"/>
            <a:stretch>
              <a:fillRect/>
            </a:stretch>
          </p:blipFill>
          <p:spPr>
            <a:xfrm>
              <a:off x="11770" y="4404"/>
              <a:ext cx="6170" cy="4479"/>
            </a:xfrm>
            <a:prstGeom prst="rect">
              <a:avLst/>
            </a:prstGeom>
            <a:noFill/>
            <a:ln w="9525">
              <a:noFill/>
            </a:ln>
          </p:spPr>
        </p:pic>
        <p:sp>
          <p:nvSpPr>
            <p:cNvPr id="15" name="文本框 14"/>
            <p:cNvSpPr txBox="1"/>
            <p:nvPr/>
          </p:nvSpPr>
          <p:spPr>
            <a:xfrm>
              <a:off x="12692" y="8882"/>
              <a:ext cx="5283" cy="1843"/>
            </a:xfrm>
            <a:prstGeom prst="rect">
              <a:avLst/>
            </a:prstGeom>
            <a:noFill/>
          </p:spPr>
          <p:txBody>
            <a:bodyPr wrap="square" rtlCol="0">
              <a:spAutoFit/>
            </a:bodyPr>
            <a:p>
              <a:pPr>
                <a:lnSpc>
                  <a:spcPct val="130000"/>
                </a:lnSpc>
              </a:pPr>
              <a:r>
                <a:rPr lang="zh-CN" altLang="en-US" b="1">
                  <a:sym typeface="+mn-ea"/>
                </a:rPr>
                <a:t>中国自行设计第五代隐身重型歼击机“威龙”  歼 -20</a:t>
              </a:r>
              <a:endParaRPr lang="zh-CN" altLang="en-US" b="1"/>
            </a:p>
            <a:p>
              <a:pPr>
                <a:lnSpc>
                  <a:spcPct val="130000"/>
                </a:lnSpc>
              </a:pPr>
              <a:r>
                <a:rPr lang="zh-CN" altLang="en-US" b="1">
                  <a:sym typeface="+mn-ea"/>
                </a:rPr>
                <a:t> </a:t>
              </a:r>
              <a:endParaRPr lang="zh-CN" altLang="en-US" b="1">
                <a:sym typeface="+mn-ea"/>
              </a:endParaRPr>
            </a:p>
          </p:txBody>
        </p:sp>
      </p:grpSp>
      <p:grpSp>
        <p:nvGrpSpPr>
          <p:cNvPr id="14" name="组合 13"/>
          <p:cNvGrpSpPr/>
          <p:nvPr/>
        </p:nvGrpSpPr>
        <p:grpSpPr>
          <a:xfrm>
            <a:off x="4029710" y="1680845"/>
            <a:ext cx="3082925" cy="3656965"/>
            <a:chOff x="6392" y="4405"/>
            <a:chExt cx="4855" cy="5759"/>
          </a:xfrm>
        </p:grpSpPr>
        <p:pic>
          <p:nvPicPr>
            <p:cNvPr id="41" name="图片 40"/>
            <p:cNvPicPr>
              <a:picLocks noChangeAspect="1"/>
            </p:cNvPicPr>
            <p:nvPr/>
          </p:nvPicPr>
          <p:blipFill rotWithShape="1">
            <a:blip r:embed="rId2"/>
            <a:srcRect r="1200" b="11600"/>
            <a:stretch>
              <a:fillRect/>
            </a:stretch>
          </p:blipFill>
          <p:spPr>
            <a:xfrm>
              <a:off x="6392" y="4405"/>
              <a:ext cx="4855" cy="4477"/>
            </a:xfrm>
            <a:prstGeom prst="rect">
              <a:avLst/>
            </a:prstGeom>
          </p:spPr>
        </p:pic>
        <p:sp>
          <p:nvSpPr>
            <p:cNvPr id="13" name="文本框 12"/>
            <p:cNvSpPr txBox="1"/>
            <p:nvPr/>
          </p:nvSpPr>
          <p:spPr>
            <a:xfrm>
              <a:off x="6861" y="9148"/>
              <a:ext cx="3667" cy="1016"/>
            </a:xfrm>
            <a:prstGeom prst="rect">
              <a:avLst/>
            </a:prstGeom>
            <a:noFill/>
          </p:spPr>
          <p:txBody>
            <a:bodyPr wrap="square" rtlCol="0">
              <a:spAutoFit/>
            </a:bodyPr>
            <a:p>
              <a:pPr algn="l">
                <a:buClrTx/>
                <a:buSzTx/>
                <a:buFontTx/>
              </a:pPr>
              <a:r>
                <a:rPr lang="en-US" altLang="zh-CN" b="1"/>
                <a:t>1</a:t>
              </a:r>
              <a:r>
                <a:rPr lang="zh-CN" altLang="en-US" b="1"/>
                <a:t>956年新中国仿制成功的歼</a:t>
              </a:r>
              <a:r>
                <a:rPr lang="en-US" altLang="zh-CN" b="1"/>
                <a:t>-</a:t>
              </a:r>
              <a:r>
                <a:rPr lang="zh-CN" altLang="en-US" b="1"/>
                <a:t>5型歼击机</a:t>
              </a:r>
              <a:endParaRPr lang="zh-CN" altLang="en-US" b="1"/>
            </a:p>
          </p:txBody>
        </p:sp>
      </p:grpSp>
      <p:grpSp>
        <p:nvGrpSpPr>
          <p:cNvPr id="12" name="组合 11"/>
          <p:cNvGrpSpPr/>
          <p:nvPr/>
        </p:nvGrpSpPr>
        <p:grpSpPr>
          <a:xfrm>
            <a:off x="263525" y="1630045"/>
            <a:ext cx="3237230" cy="3421380"/>
            <a:chOff x="630" y="4259"/>
            <a:chExt cx="5098" cy="5388"/>
          </a:xfrm>
        </p:grpSpPr>
        <p:pic>
          <p:nvPicPr>
            <p:cNvPr id="40" name="图片 39"/>
            <p:cNvPicPr>
              <a:picLocks noChangeAspect="1"/>
            </p:cNvPicPr>
            <p:nvPr/>
          </p:nvPicPr>
          <p:blipFill>
            <a:blip r:embed="rId3"/>
            <a:stretch>
              <a:fillRect/>
            </a:stretch>
          </p:blipFill>
          <p:spPr>
            <a:xfrm>
              <a:off x="630" y="4259"/>
              <a:ext cx="5098" cy="4843"/>
            </a:xfrm>
            <a:prstGeom prst="rect">
              <a:avLst/>
            </a:prstGeom>
          </p:spPr>
        </p:pic>
        <p:sp>
          <p:nvSpPr>
            <p:cNvPr id="11" name="文本框 10"/>
            <p:cNvSpPr txBox="1"/>
            <p:nvPr/>
          </p:nvSpPr>
          <p:spPr>
            <a:xfrm>
              <a:off x="865" y="9067"/>
              <a:ext cx="4863" cy="580"/>
            </a:xfrm>
            <a:prstGeom prst="rect">
              <a:avLst/>
            </a:prstGeom>
            <a:noFill/>
          </p:spPr>
          <p:txBody>
            <a:bodyPr wrap="square" rtlCol="0">
              <a:spAutoFit/>
            </a:bodyPr>
            <a:p>
              <a:r>
                <a:rPr lang="zh-CN" altLang="en-US" b="1"/>
                <a:t>购买于苏联的米格</a:t>
              </a:r>
              <a:r>
                <a:rPr lang="en-US" altLang="zh-CN" b="1"/>
                <a:t>17</a:t>
              </a:r>
              <a:r>
                <a:rPr lang="zh-CN" altLang="en-US" b="1"/>
                <a:t>战斗机</a:t>
              </a:r>
              <a:endParaRPr lang="zh-CN" altLang="en-US" b="1"/>
            </a:p>
          </p:txBody>
        </p:sp>
      </p:grpSp>
      <p:sp>
        <p:nvSpPr>
          <p:cNvPr id="31" name="灯片编号占位符 3"/>
          <p:cNvSpPr txBox="1"/>
          <p:nvPr/>
        </p:nvSpPr>
        <p:spPr>
          <a:xfrm>
            <a:off x="9335746" y="539252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fld id="{5DD3DB80-B894-403A-B48E-6FDC1A72010E}" type="slidenum">
              <a:rPr lang="zh-CN" altLang="en-US" smtClean="0">
                <a:cs typeface="+mn-ea"/>
                <a:sym typeface="+mn-lt"/>
              </a:rPr>
            </a:fld>
            <a:endParaRPr lang="zh-CN" altLang="en-US">
              <a:cs typeface="+mn-ea"/>
              <a:sym typeface="+mn-lt"/>
            </a:endParaRPr>
          </a:p>
        </p:txBody>
      </p:sp>
      <p:grpSp>
        <p:nvGrpSpPr>
          <p:cNvPr id="18" name="组合 17"/>
          <p:cNvGrpSpPr/>
          <p:nvPr/>
        </p:nvGrpSpPr>
        <p:grpSpPr>
          <a:xfrm>
            <a:off x="4367530" y="5389245"/>
            <a:ext cx="2406650" cy="779780"/>
            <a:chOff x="7013" y="6704"/>
            <a:chExt cx="3790" cy="1228"/>
          </a:xfrm>
        </p:grpSpPr>
        <p:sp>
          <p:nvSpPr>
            <p:cNvPr id="29" name="矩形 28"/>
            <p:cNvSpPr/>
            <p:nvPr/>
          </p:nvSpPr>
          <p:spPr>
            <a:xfrm>
              <a:off x="7161" y="6704"/>
              <a:ext cx="3354" cy="1228"/>
            </a:xfrm>
            <a:prstGeom prst="rect">
              <a:avLst/>
            </a:prstGeom>
            <a:solidFill>
              <a:srgbClr val="F0C346">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文本框 31"/>
            <p:cNvSpPr txBox="1"/>
            <p:nvPr/>
          </p:nvSpPr>
          <p:spPr>
            <a:xfrm>
              <a:off x="7013" y="6810"/>
              <a:ext cx="3791" cy="899"/>
            </a:xfrm>
            <a:prstGeom prst="rect">
              <a:avLst/>
            </a:prstGeom>
            <a:noFill/>
          </p:spPr>
          <p:txBody>
            <a:bodyPr wrap="square" rtlCol="0">
              <a:spAutoFit/>
            </a:bodyPr>
            <a:lstStyle/>
            <a:p>
              <a:pPr>
                <a:lnSpc>
                  <a:spcPct val="130000"/>
                </a:lnSpc>
              </a:pPr>
              <a:r>
                <a:rPr lang="zh-CN" altLang="en-US" sz="2400" b="1" dirty="0">
                  <a:cs typeface="+mn-ea"/>
                  <a:sym typeface="+mn-lt"/>
                </a:rPr>
                <a:t>走国产化道路</a:t>
              </a:r>
              <a:endParaRPr lang="zh-CN" altLang="en-US" sz="2400" b="1" dirty="0">
                <a:cs typeface="+mn-ea"/>
                <a:sym typeface="+mn-lt"/>
              </a:endParaRPr>
            </a:p>
          </p:txBody>
        </p:sp>
      </p:grpSp>
      <p:grpSp>
        <p:nvGrpSpPr>
          <p:cNvPr id="17" name="组合 16"/>
          <p:cNvGrpSpPr/>
          <p:nvPr/>
        </p:nvGrpSpPr>
        <p:grpSpPr>
          <a:xfrm>
            <a:off x="868045" y="5304155"/>
            <a:ext cx="2129790" cy="779780"/>
            <a:chOff x="1670" y="6718"/>
            <a:chExt cx="3354" cy="1228"/>
          </a:xfrm>
        </p:grpSpPr>
        <p:sp>
          <p:nvSpPr>
            <p:cNvPr id="30" name="矩形 29"/>
            <p:cNvSpPr/>
            <p:nvPr/>
          </p:nvSpPr>
          <p:spPr>
            <a:xfrm>
              <a:off x="1670" y="6718"/>
              <a:ext cx="3354" cy="1228"/>
            </a:xfrm>
            <a:prstGeom prst="rect">
              <a:avLst/>
            </a:prstGeom>
            <a:solidFill>
              <a:srgbClr val="F0C346">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文本框 32"/>
            <p:cNvSpPr txBox="1"/>
            <p:nvPr/>
          </p:nvSpPr>
          <p:spPr>
            <a:xfrm>
              <a:off x="1968" y="6810"/>
              <a:ext cx="2719" cy="899"/>
            </a:xfrm>
            <a:prstGeom prst="rect">
              <a:avLst/>
            </a:prstGeom>
            <a:noFill/>
          </p:spPr>
          <p:txBody>
            <a:bodyPr wrap="square" rtlCol="0">
              <a:spAutoFit/>
            </a:bodyPr>
            <a:lstStyle/>
            <a:p>
              <a:pPr>
                <a:lnSpc>
                  <a:spcPct val="130000"/>
                </a:lnSpc>
              </a:pPr>
              <a:r>
                <a:rPr lang="zh-CN" altLang="en-US" sz="2400" b="1" dirty="0">
                  <a:cs typeface="+mn-ea"/>
                  <a:sym typeface="+mn-lt"/>
                </a:rPr>
                <a:t>国外购买</a:t>
              </a:r>
              <a:endParaRPr lang="zh-CN" altLang="en-US" sz="2400" b="1" dirty="0">
                <a:cs typeface="+mn-ea"/>
                <a:sym typeface="+mn-lt"/>
              </a:endParaRPr>
            </a:p>
          </p:txBody>
        </p:sp>
      </p:grpSp>
      <p:sp>
        <p:nvSpPr>
          <p:cNvPr id="34" name="标题 1"/>
          <p:cNvSpPr txBox="1"/>
          <p:nvPr/>
        </p:nvSpPr>
        <p:spPr>
          <a:xfrm>
            <a:off x="100907" y="1041626"/>
            <a:ext cx="10850563" cy="63936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30000"/>
              </a:lnSpc>
            </a:pPr>
            <a:r>
              <a:rPr lang="en-US" altLang="zh-CN" dirty="0">
                <a:latin typeface="+mn-lt"/>
                <a:ea typeface="+mn-ea"/>
                <a:cs typeface="+mn-ea"/>
                <a:sym typeface="+mn-lt"/>
              </a:rPr>
              <a:t>8.</a:t>
            </a:r>
            <a:r>
              <a:rPr lang="zh-CN" altLang="en-US" dirty="0">
                <a:latin typeface="+mn-lt"/>
                <a:ea typeface="+mn-ea"/>
                <a:cs typeface="+mn-ea"/>
                <a:sym typeface="+mn-lt"/>
              </a:rPr>
              <a:t>根据图片概括空军装备进步的几个进程</a:t>
            </a:r>
            <a:endParaRPr lang="zh-CN" altLang="en-US" dirty="0">
              <a:latin typeface="+mn-lt"/>
              <a:ea typeface="+mn-ea"/>
              <a:cs typeface="+mn-ea"/>
              <a:sym typeface="+mn-lt"/>
            </a:endParaRPr>
          </a:p>
        </p:txBody>
      </p:sp>
      <p:sp>
        <p:nvSpPr>
          <p:cNvPr id="35" name="箭头: 下 31"/>
          <p:cNvSpPr/>
          <p:nvPr/>
        </p:nvSpPr>
        <p:spPr>
          <a:xfrm rot="16200000">
            <a:off x="3527671" y="5396538"/>
            <a:ext cx="207107" cy="701257"/>
          </a:xfrm>
          <a:prstGeom prst="downArrow">
            <a:avLst>
              <a:gd name="adj1" fmla="val 50000"/>
              <a:gd name="adj2" fmla="val 128933"/>
            </a:avLst>
          </a:prstGeom>
          <a:solidFill>
            <a:srgbClr val="F0C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36" name="箭头: 下 32"/>
          <p:cNvSpPr/>
          <p:nvPr/>
        </p:nvSpPr>
        <p:spPr>
          <a:xfrm rot="16200000">
            <a:off x="7146274" y="5390823"/>
            <a:ext cx="207107" cy="701257"/>
          </a:xfrm>
          <a:prstGeom prst="downArrow">
            <a:avLst>
              <a:gd name="adj1" fmla="val 50000"/>
              <a:gd name="adj2" fmla="val 128933"/>
            </a:avLst>
          </a:prstGeom>
          <a:solidFill>
            <a:srgbClr val="F0C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nvGrpSpPr>
          <p:cNvPr id="19" name="组合 18"/>
          <p:cNvGrpSpPr/>
          <p:nvPr/>
        </p:nvGrpSpPr>
        <p:grpSpPr>
          <a:xfrm>
            <a:off x="8054975" y="5304790"/>
            <a:ext cx="2597150" cy="779780"/>
            <a:chOff x="11931" y="6612"/>
            <a:chExt cx="4090" cy="1228"/>
          </a:xfrm>
        </p:grpSpPr>
        <p:sp>
          <p:nvSpPr>
            <p:cNvPr id="38" name="文本框 37"/>
            <p:cNvSpPr txBox="1"/>
            <p:nvPr/>
          </p:nvSpPr>
          <p:spPr>
            <a:xfrm>
              <a:off x="11931" y="6709"/>
              <a:ext cx="3930" cy="899"/>
            </a:xfrm>
            <a:prstGeom prst="rect">
              <a:avLst/>
            </a:prstGeom>
            <a:noFill/>
          </p:spPr>
          <p:txBody>
            <a:bodyPr wrap="square" rtlCol="0">
              <a:spAutoFit/>
            </a:bodyPr>
            <a:lstStyle/>
            <a:p>
              <a:pPr>
                <a:lnSpc>
                  <a:spcPct val="130000"/>
                </a:lnSpc>
              </a:pPr>
              <a:r>
                <a:rPr lang="zh-CN" altLang="en-US" sz="2400" b="1" dirty="0">
                  <a:cs typeface="+mn-ea"/>
                  <a:sym typeface="+mn-lt"/>
                </a:rPr>
                <a:t>自行研制和引进</a:t>
              </a:r>
              <a:endParaRPr lang="zh-CN" altLang="en-US" sz="2400" b="1" dirty="0">
                <a:cs typeface="+mn-ea"/>
                <a:sym typeface="+mn-lt"/>
              </a:endParaRPr>
            </a:p>
          </p:txBody>
        </p:sp>
        <p:sp>
          <p:nvSpPr>
            <p:cNvPr id="37" name="矩形 36"/>
            <p:cNvSpPr/>
            <p:nvPr/>
          </p:nvSpPr>
          <p:spPr>
            <a:xfrm>
              <a:off x="11931" y="6612"/>
              <a:ext cx="4091" cy="1228"/>
            </a:xfrm>
            <a:prstGeom prst="rect">
              <a:avLst/>
            </a:prstGeom>
            <a:solidFill>
              <a:srgbClr val="F0C346">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b</a:t>
              </a:r>
              <a:endParaRPr lang="zh-CN" altLang="en-US" dirty="0">
                <a:cs typeface="+mn-ea"/>
                <a:sym typeface="+mn-lt"/>
              </a:endParaRPr>
            </a:p>
          </p:txBody>
        </p:sp>
      </p:grpSp>
      <p:sp>
        <p:nvSpPr>
          <p:cNvPr id="20" name="圆角矩形 19"/>
          <p:cNvSpPr/>
          <p:nvPr/>
        </p:nvSpPr>
        <p:spPr>
          <a:xfrm>
            <a:off x="203200" y="2163445"/>
            <a:ext cx="11815445" cy="3921038"/>
          </a:xfrm>
          <a:prstGeom prst="roundRect">
            <a:avLst/>
          </a:prstGeom>
          <a:solidFill>
            <a:srgbClr val="C00000"/>
          </a:solidFill>
          <a:ln>
            <a:solidFill>
              <a:srgbClr val="C00000"/>
            </a:solidFill>
          </a:ln>
        </p:spPr>
        <p:txBody>
          <a:bodyPr wrap="square" rtlCol="0" anchor="t">
            <a:spAutoFit/>
          </a:bodyPr>
          <a:p>
            <a:pPr algn="l"/>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l"/>
            <a:endPar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l"/>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我们要赢得军事竞争主动，坚持向科技创新要战斗力，依靠科技进步创新把我军的建设模式和战斗力生成模式转到创新驱动发展的轨道上来。</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习近平</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l"/>
            <a:endPar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l"/>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矩形 20"/>
          <p:cNvSpPr/>
          <p:nvPr/>
        </p:nvSpPr>
        <p:spPr>
          <a:xfrm>
            <a:off x="5160645" y="2145665"/>
            <a:ext cx="2926080" cy="922020"/>
          </a:xfrm>
          <a:prstGeom prst="rect">
            <a:avLst/>
          </a:prstGeom>
          <a:noFill/>
          <a:ln>
            <a:noFill/>
          </a:ln>
        </p:spPr>
        <p:txBody>
          <a:bodyPr wrap="none" rtlCol="0" anchor="t">
            <a:spAutoFit/>
          </a:bodyPr>
          <a:p>
            <a:pPr algn="ctr"/>
            <a:r>
              <a:rPr lang="zh-CN" alt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uFillTx/>
              </a:rPr>
              <a:t>科技强军</a:t>
            </a:r>
            <a:endParaRPr lang="zh-CN" alt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uFillTx/>
            </a:endParaRPr>
          </a:p>
        </p:txBody>
      </p:sp>
      <p:pic>
        <p:nvPicPr>
          <p:cNvPr id="22" name="图片 21" descr="181025338744"/>
          <p:cNvPicPr>
            <a:picLocks noChangeAspect="1"/>
          </p:cNvPicPr>
          <p:nvPr/>
        </p:nvPicPr>
        <p:blipFill>
          <a:blip r:embed="rId4">
            <a:clrChange>
              <a:clrFrom>
                <a:srgbClr val="FFFDEE">
                  <a:alpha val="100000"/>
                </a:srgbClr>
              </a:clrFrom>
              <a:clrTo>
                <a:srgbClr val="FFFDEE">
                  <a:alpha val="100000"/>
                  <a:alpha val="0"/>
                </a:srgbClr>
              </a:clrTo>
            </a:clrChange>
          </a:blip>
          <a:stretch>
            <a:fillRect/>
          </a:stretch>
        </p:blipFill>
        <p:spPr>
          <a:xfrm>
            <a:off x="9295765" y="3841750"/>
            <a:ext cx="2722880" cy="1801495"/>
          </a:xfrm>
          <a:prstGeom prst="rect">
            <a:avLst/>
          </a:prstGeom>
        </p:spPr>
      </p:pic>
      <p:sp>
        <p:nvSpPr>
          <p:cNvPr id="23" name="文本框 22"/>
          <p:cNvSpPr txBox="1"/>
          <p:nvPr/>
        </p:nvSpPr>
        <p:spPr>
          <a:xfrm>
            <a:off x="263526" y="232037"/>
            <a:ext cx="112014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兵”国防知识竞赛正式开始！非选择题，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20" grpId="0" bldLvl="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endParaRPr lang="zh-CN" altLang="en-US"/>
          </a:p>
        </p:txBody>
      </p:sp>
      <p:sp>
        <p:nvSpPr>
          <p:cNvPr id="4" name="文本框 3"/>
          <p:cNvSpPr txBox="1"/>
          <p:nvPr/>
        </p:nvSpPr>
        <p:spPr>
          <a:xfrm>
            <a:off x="168275" y="1419225"/>
            <a:ext cx="10875010" cy="1076325"/>
          </a:xfrm>
          <a:prstGeom prst="rect">
            <a:avLst/>
          </a:prstGeom>
          <a:noFill/>
        </p:spPr>
        <p:txBody>
          <a:bodyPr wrap="square" rtlCol="0">
            <a:spAutoFit/>
          </a:bodyPr>
          <a:p>
            <a:r>
              <a:rPr lang="en-US" altLang="zh-CN" sz="3200" b="1"/>
              <a:t>9.</a:t>
            </a:r>
            <a:r>
              <a:rPr lang="zh-CN" altLang="en-US" sz="3200" b="1"/>
              <a:t>随着</a:t>
            </a:r>
            <a:r>
              <a:rPr lang="en-US" altLang="zh-CN" sz="3200" b="1"/>
              <a:t>1966</a:t>
            </a:r>
            <a:r>
              <a:rPr lang="zh-CN" altLang="en-US" sz="3200" b="1"/>
              <a:t>年中国第一次成功进行了发射导弹核武器的试验成功而组建的军种是（</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6" name="文本框 5"/>
          <p:cNvSpPr txBox="1"/>
          <p:nvPr/>
        </p:nvSpPr>
        <p:spPr>
          <a:xfrm>
            <a:off x="918210" y="2495550"/>
            <a:ext cx="10125075" cy="1076325"/>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火箭军</a:t>
            </a:r>
            <a:r>
              <a:rPr lang="en-US" altLang="zh-CN" sz="3200" b="1">
                <a:solidFill>
                  <a:schemeClr val="tx1"/>
                </a:solidFill>
              </a:rPr>
              <a:t>                  B.</a:t>
            </a:r>
            <a:r>
              <a:rPr lang="zh-CN" altLang="en-US" sz="3200" b="1">
                <a:solidFill>
                  <a:schemeClr val="tx1"/>
                </a:solidFill>
              </a:rPr>
              <a:t>常规导弹部队</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C.</a:t>
            </a:r>
            <a:r>
              <a:rPr lang="zh-CN" sz="3200" b="1">
                <a:solidFill>
                  <a:schemeClr val="tx1"/>
                </a:solidFill>
              </a:rPr>
              <a:t>第二炮兵部队</a:t>
            </a:r>
            <a:r>
              <a:rPr lang="en-US" altLang="zh-CN" sz="3200" b="1">
                <a:solidFill>
                  <a:schemeClr val="tx1"/>
                </a:solidFill>
              </a:rPr>
              <a:t>       D.</a:t>
            </a:r>
            <a:r>
              <a:rPr lang="zh-CN" altLang="en-US" sz="3200" b="1">
                <a:solidFill>
                  <a:schemeClr val="tx1"/>
                </a:solidFill>
              </a:rPr>
              <a:t>核导弹部队</a:t>
            </a:r>
            <a:endParaRPr lang="zh-CN" altLang="en-US" sz="3200" b="1">
              <a:solidFill>
                <a:schemeClr val="tx1"/>
              </a:solidFill>
            </a:endParaRPr>
          </a:p>
        </p:txBody>
      </p:sp>
      <p:sp>
        <p:nvSpPr>
          <p:cNvPr id="16" name="矩形 15"/>
          <p:cNvSpPr/>
          <p:nvPr/>
        </p:nvSpPr>
        <p:spPr>
          <a:xfrm>
            <a:off x="899160" y="3006725"/>
            <a:ext cx="3277870" cy="56515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sp>
        <p:nvSpPr>
          <p:cNvPr id="10" name="文本框 9"/>
          <p:cNvSpPr txBox="1"/>
          <p:nvPr/>
        </p:nvSpPr>
        <p:spPr>
          <a:xfrm>
            <a:off x="296546" y="17234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
        <p:nvSpPr>
          <p:cNvPr id="13" name="文本框 12"/>
          <p:cNvSpPr txBox="1"/>
          <p:nvPr/>
        </p:nvSpPr>
        <p:spPr>
          <a:xfrm>
            <a:off x="433705" y="4789170"/>
            <a:ext cx="10875010" cy="1076325"/>
          </a:xfrm>
          <a:prstGeom prst="rect">
            <a:avLst/>
          </a:prstGeom>
          <a:noFill/>
        </p:spPr>
        <p:txBody>
          <a:bodyPr wrap="square" rtlCol="0">
            <a:spAutoFit/>
          </a:bodyPr>
          <a:p>
            <a:r>
              <a:rPr lang="en-US" altLang="zh-CN" sz="3200" b="1">
                <a:solidFill>
                  <a:schemeClr val="tx1"/>
                </a:solidFill>
              </a:rPr>
              <a:t>A.</a:t>
            </a:r>
            <a:r>
              <a:rPr lang="zh-CN" sz="3200" b="1">
                <a:solidFill>
                  <a:schemeClr val="tx1"/>
                </a:solidFill>
              </a:rPr>
              <a:t>自行研制成功导弹驱逐舰</a:t>
            </a:r>
            <a:r>
              <a:rPr lang="en-US" altLang="zh-CN" sz="3200" b="1">
                <a:solidFill>
                  <a:schemeClr val="tx1"/>
                </a:solidFill>
              </a:rPr>
              <a:t>           B.</a:t>
            </a:r>
            <a:r>
              <a:rPr lang="zh-CN" altLang="en-US" sz="3200" b="1">
                <a:solidFill>
                  <a:schemeClr val="tx1"/>
                </a:solidFill>
              </a:rPr>
              <a:t>第一艘核潜艇装备入军</a:t>
            </a:r>
            <a:r>
              <a:rPr lang="en-US" altLang="zh-CN" sz="3200" b="1">
                <a:solidFill>
                  <a:schemeClr val="tx1"/>
                </a:solidFill>
              </a:rPr>
              <a:t>   </a:t>
            </a:r>
            <a:endParaRPr lang="en-US" altLang="zh-CN" sz="3200" b="1">
              <a:solidFill>
                <a:schemeClr val="tx1"/>
              </a:solidFill>
            </a:endParaRPr>
          </a:p>
          <a:p>
            <a:r>
              <a:rPr lang="en-US" altLang="zh-CN" sz="3200" b="1">
                <a:solidFill>
                  <a:schemeClr val="tx1"/>
                </a:solidFill>
              </a:rPr>
              <a:t>C.</a:t>
            </a:r>
            <a:r>
              <a:rPr lang="zh-CN" sz="3200" b="1">
                <a:solidFill>
                  <a:schemeClr val="tx1"/>
                </a:solidFill>
              </a:rPr>
              <a:t>第一架国产歼</a:t>
            </a:r>
            <a:r>
              <a:rPr lang="en-US" altLang="zh-CN" sz="3200" b="1">
                <a:solidFill>
                  <a:schemeClr val="tx1"/>
                </a:solidFill>
              </a:rPr>
              <a:t>-5</a:t>
            </a:r>
            <a:r>
              <a:rPr lang="zh-CN" altLang="en-US" sz="3200" b="1">
                <a:solidFill>
                  <a:schemeClr val="tx1"/>
                </a:solidFill>
              </a:rPr>
              <a:t>歼</a:t>
            </a:r>
            <a:r>
              <a:rPr lang="zh-CN" sz="3200" b="1">
                <a:solidFill>
                  <a:schemeClr val="tx1"/>
                </a:solidFill>
              </a:rPr>
              <a:t>击机</a:t>
            </a:r>
            <a:r>
              <a:rPr lang="zh-CN" altLang="en-US" sz="3200" b="1">
                <a:solidFill>
                  <a:schemeClr val="tx1"/>
                </a:solidFill>
              </a:rPr>
              <a:t>仿制成功</a:t>
            </a:r>
            <a:r>
              <a:rPr lang="en-US" altLang="zh-CN" sz="3200" b="1">
                <a:solidFill>
                  <a:schemeClr val="tx1"/>
                </a:solidFill>
              </a:rPr>
              <a:t>   D.</a:t>
            </a:r>
            <a:r>
              <a:rPr lang="zh-CN" altLang="en-US" sz="3200" b="1">
                <a:solidFill>
                  <a:schemeClr val="tx1"/>
                </a:solidFill>
              </a:rPr>
              <a:t>导弹部队的建立</a:t>
            </a:r>
            <a:endParaRPr lang="zh-CN" altLang="en-US" sz="3200" b="1">
              <a:solidFill>
                <a:schemeClr val="tx1"/>
              </a:solidFill>
            </a:endParaRPr>
          </a:p>
        </p:txBody>
      </p:sp>
      <p:sp>
        <p:nvSpPr>
          <p:cNvPr id="12" name="文本框 11"/>
          <p:cNvSpPr txBox="1"/>
          <p:nvPr/>
        </p:nvSpPr>
        <p:spPr>
          <a:xfrm>
            <a:off x="296545" y="3888740"/>
            <a:ext cx="10875010" cy="583565"/>
          </a:xfrm>
          <a:prstGeom prst="rect">
            <a:avLst/>
          </a:prstGeom>
          <a:noFill/>
        </p:spPr>
        <p:txBody>
          <a:bodyPr wrap="square" rtlCol="0">
            <a:spAutoFit/>
          </a:bodyPr>
          <a:p>
            <a:r>
              <a:rPr lang="en-US" altLang="zh-CN" sz="3200" b="1"/>
              <a:t>10.</a:t>
            </a:r>
            <a:r>
              <a:rPr lang="zh-CN" altLang="en-US" sz="3200" b="1"/>
              <a:t>下列不属于我国文革时期国防建设成就的有（</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14" name="矩形 13"/>
          <p:cNvSpPr/>
          <p:nvPr/>
        </p:nvSpPr>
        <p:spPr>
          <a:xfrm>
            <a:off x="433705" y="5405120"/>
            <a:ext cx="6372225" cy="56515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2" grpId="0"/>
      <p:bldP spid="14" grpId="0" bldLvl="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srcRect t="7574" b="3462"/>
          <a:stretch>
            <a:fillRect/>
          </a:stretch>
        </p:blipFill>
        <p:spPr>
          <a:xfrm>
            <a:off x="0" y="1"/>
            <a:ext cx="12192000" cy="6858000"/>
          </a:xfrm>
          <a:prstGeom prst="rect">
            <a:avLst/>
          </a:prstGeom>
        </p:spPr>
      </p:pic>
      <p:sp>
        <p:nvSpPr>
          <p:cNvPr id="13" name="矩形 12"/>
          <p:cNvSpPr/>
          <p:nvPr/>
        </p:nvSpPr>
        <p:spPr>
          <a:xfrm>
            <a:off x="0" y="0"/>
            <a:ext cx="12192000" cy="6858000"/>
          </a:xfrm>
          <a:prstGeom prst="rect">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a:p>
            <a:pPr algn="ctr">
              <a:lnSpc>
                <a:spcPct val="130000"/>
              </a:lnSpc>
            </a:pPr>
            <a:endParaRPr lang="zh-CN" altLang="en-US"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a:p>
            <a:pPr algn="ctr">
              <a:lnSpc>
                <a:spcPct val="130000"/>
              </a:lnSpc>
            </a:pPr>
            <a:endParaRPr lang="zh-CN" altLang="en-US"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a:p>
            <a:pPr algn="ctr">
              <a:lnSpc>
                <a:spcPct val="130000"/>
              </a:lnSpc>
            </a:pPr>
            <a:endParaRPr lang="zh-CN" altLang="en-US"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a:p>
            <a:pPr algn="ctr">
              <a:lnSpc>
                <a:spcPct val="130000"/>
              </a:lnSpc>
            </a:pPr>
            <a:endParaRPr lang="zh-CN" altLang="en-US"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a:p>
            <a:pPr algn="ctr">
              <a:lnSpc>
                <a:spcPct val="130000"/>
              </a:lnSpc>
            </a:pPr>
            <a:endParaRPr lang="en-US" altLang="zh-CN" sz="4800" b="1"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默陌山魂手迹" panose="02000603000000000000" pitchFamily="2" charset="-122"/>
              <a:ea typeface="默陌山魂手迹" panose="02000603000000000000" pitchFamily="2" charset="-122"/>
            </a:endParaRPr>
          </a:p>
        </p:txBody>
      </p:sp>
      <p:pic>
        <p:nvPicPr>
          <p:cNvPr id="2" name="图片 1" descr="8797390_140230860000_2.jpg"/>
          <p:cNvPicPr>
            <a:picLocks noChangeAspect="1"/>
          </p:cNvPicPr>
          <p:nvPr/>
        </p:nvPicPr>
        <p:blipFill>
          <a:blip r:embed="rId2">
            <a:clrChange>
              <a:clrFrom>
                <a:srgbClr val="FFFFFF"/>
              </a:clrFrom>
              <a:clrTo>
                <a:srgbClr val="FFFFFF">
                  <a:alpha val="0"/>
                </a:srgbClr>
              </a:clrTo>
            </a:clrChange>
          </a:blip>
          <a:srcRect b="47480"/>
          <a:stretch>
            <a:fillRect/>
          </a:stretch>
        </p:blipFill>
        <p:spPr>
          <a:xfrm>
            <a:off x="0" y="287655"/>
            <a:ext cx="7157085" cy="2925445"/>
          </a:xfrm>
          <a:prstGeom prst="rect">
            <a:avLst/>
          </a:prstGeom>
        </p:spPr>
      </p:pic>
      <p:pic>
        <p:nvPicPr>
          <p:cNvPr id="14" name="图片 13" descr="8797390_140230860000_2.jpg"/>
          <p:cNvPicPr>
            <a:picLocks noChangeAspect="1"/>
          </p:cNvPicPr>
          <p:nvPr/>
        </p:nvPicPr>
        <p:blipFill>
          <a:blip r:embed="rId2">
            <a:clrChange>
              <a:clrFrom>
                <a:srgbClr val="FFFFFF"/>
              </a:clrFrom>
              <a:clrTo>
                <a:srgbClr val="FFFFFF">
                  <a:alpha val="0"/>
                </a:srgbClr>
              </a:clrTo>
            </a:clrChange>
          </a:blip>
          <a:srcRect l="21591" t="50878" r="19318" b="4808"/>
          <a:stretch>
            <a:fillRect/>
          </a:stretch>
        </p:blipFill>
        <p:spPr>
          <a:xfrm>
            <a:off x="7325995" y="744220"/>
            <a:ext cx="4009390" cy="2468880"/>
          </a:xfrm>
          <a:prstGeom prst="rect">
            <a:avLst/>
          </a:prstGeom>
        </p:spPr>
      </p:pic>
      <p:pic>
        <p:nvPicPr>
          <p:cNvPr id="6" name="图片 5"/>
          <p:cNvPicPr>
            <a:picLocks noChangeAspect="1"/>
          </p:cNvPicPr>
          <p:nvPr/>
        </p:nvPicPr>
        <p:blipFill>
          <a:blip r:embed="rId3"/>
          <a:stretch>
            <a:fillRect/>
          </a:stretch>
        </p:blipFill>
        <p:spPr>
          <a:xfrm>
            <a:off x="0" y="3937635"/>
            <a:ext cx="12192635" cy="2920365"/>
          </a:xfrm>
          <a:prstGeom prst="rect">
            <a:avLst/>
          </a:prstGeom>
          <a:gradFill>
            <a:gsLst>
              <a:gs pos="0">
                <a:srgbClr val="FE4444"/>
              </a:gs>
              <a:gs pos="100000">
                <a:srgbClr val="832B2B"/>
              </a:gs>
            </a:gsLst>
            <a:lin ang="5400000" scaled="0"/>
          </a:gradFill>
        </p:spPr>
      </p:pic>
      <p:sp>
        <p:nvSpPr>
          <p:cNvPr id="3" name="文本框 2"/>
          <p:cNvSpPr txBox="1"/>
          <p:nvPr/>
        </p:nvSpPr>
        <p:spPr>
          <a:xfrm>
            <a:off x="0" y="3937635"/>
            <a:ext cx="8246110" cy="460375"/>
          </a:xfrm>
          <a:prstGeom prst="rect">
            <a:avLst/>
          </a:prstGeom>
          <a:noFill/>
          <a:extLst>
            <a:ext uri="{909E8E84-426E-40DD-AFC4-6F175D3DCCD1}">
              <a14:hiddenFill xmlns:a14="http://schemas.microsoft.com/office/drawing/2010/main">
                <a:solidFill>
                  <a:srgbClr val="C00000"/>
                </a:solidFill>
              </a14:hiddenFill>
            </a:ext>
          </a:extLst>
        </p:spPr>
        <p:txBody>
          <a:bodyPr wrap="square" rtlCol="0">
            <a:spAutoFit/>
          </a:bodyPr>
          <a:p>
            <a:r>
              <a:rPr lang="zh-CN" altLang="en-US" sz="2400" b="1"/>
              <a:t>第五单元、国防建设与外交成就</a:t>
            </a:r>
            <a:endParaRPr lang="zh-CN" altLang="en-US" sz="24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8275" y="1497330"/>
            <a:ext cx="10875010" cy="583565"/>
          </a:xfrm>
          <a:prstGeom prst="rect">
            <a:avLst/>
          </a:prstGeom>
          <a:noFill/>
        </p:spPr>
        <p:txBody>
          <a:bodyPr wrap="square" rtlCol="0">
            <a:spAutoFit/>
          </a:bodyPr>
          <a:p>
            <a:r>
              <a:rPr lang="en-US" altLang="zh-CN" sz="3200" b="1"/>
              <a:t>11.</a:t>
            </a:r>
            <a:r>
              <a:rPr lang="zh-CN" sz="3200" b="1"/>
              <a:t>我国导弹部队的主要职能为</a:t>
            </a:r>
            <a:r>
              <a:rPr lang="zh-CN" altLang="en-US" sz="3200" b="1"/>
              <a:t>（</a:t>
            </a:r>
            <a:r>
              <a:rPr lang="en-US" altLang="zh-CN" sz="3200" b="1"/>
              <a:t>     </a:t>
            </a:r>
            <a:r>
              <a:rPr lang="zh-CN" altLang="en-US" sz="3200" b="1"/>
              <a:t>）</a:t>
            </a:r>
            <a:r>
              <a:rPr lang="en-US" altLang="zh-CN" sz="3200" b="1">
                <a:solidFill>
                  <a:schemeClr val="tx1"/>
                </a:solidFill>
              </a:rPr>
              <a:t>         </a:t>
            </a:r>
            <a:endParaRPr lang="en-US" altLang="zh-CN" sz="3200" b="1">
              <a:solidFill>
                <a:schemeClr val="tx1"/>
              </a:solidFill>
            </a:endParaRPr>
          </a:p>
        </p:txBody>
      </p:sp>
      <p:sp>
        <p:nvSpPr>
          <p:cNvPr id="6" name="文本框 5"/>
          <p:cNvSpPr txBox="1"/>
          <p:nvPr/>
        </p:nvSpPr>
        <p:spPr>
          <a:xfrm>
            <a:off x="542925" y="2897505"/>
            <a:ext cx="10125075" cy="583565"/>
          </a:xfrm>
          <a:prstGeom prst="rect">
            <a:avLst/>
          </a:prstGeom>
          <a:noFill/>
        </p:spPr>
        <p:txBody>
          <a:bodyPr wrap="square" rtlCol="0">
            <a:spAutoFit/>
          </a:bodyPr>
          <a:p>
            <a:r>
              <a:rPr lang="en-US" altLang="zh-CN" sz="3200" b="1">
                <a:solidFill>
                  <a:schemeClr val="tx1"/>
                </a:solidFill>
              </a:rPr>
              <a:t>A.</a:t>
            </a:r>
            <a:r>
              <a:rPr lang="zh-CN" altLang="en-US" sz="3200" b="1">
                <a:solidFill>
                  <a:schemeClr val="tx1"/>
                </a:solidFill>
              </a:rPr>
              <a:t>核恐吓</a:t>
            </a:r>
            <a:r>
              <a:rPr lang="en-US" altLang="zh-CN" sz="3200" b="1">
                <a:solidFill>
                  <a:schemeClr val="tx1"/>
                </a:solidFill>
              </a:rPr>
              <a:t>      B.</a:t>
            </a:r>
            <a:r>
              <a:rPr lang="zh-CN" altLang="en-US" sz="3200" b="1">
                <a:solidFill>
                  <a:schemeClr val="tx1"/>
                </a:solidFill>
              </a:rPr>
              <a:t>核侵略</a:t>
            </a:r>
            <a:r>
              <a:rPr lang="en-US" altLang="zh-CN" sz="3200" b="1">
                <a:solidFill>
                  <a:schemeClr val="tx1"/>
                </a:solidFill>
              </a:rPr>
              <a:t>       C.</a:t>
            </a:r>
            <a:r>
              <a:rPr lang="zh-CN" altLang="en-US" sz="3200" b="1">
                <a:solidFill>
                  <a:schemeClr val="tx1"/>
                </a:solidFill>
              </a:rPr>
              <a:t>核反击</a:t>
            </a:r>
            <a:r>
              <a:rPr lang="en-US" altLang="zh-CN" sz="3200" b="1">
                <a:solidFill>
                  <a:schemeClr val="tx1"/>
                </a:solidFill>
              </a:rPr>
              <a:t>         D.</a:t>
            </a:r>
            <a:r>
              <a:rPr lang="zh-CN" altLang="en-US" sz="3200" b="1">
                <a:solidFill>
                  <a:schemeClr val="tx1"/>
                </a:solidFill>
              </a:rPr>
              <a:t>战略进攻</a:t>
            </a:r>
            <a:endParaRPr lang="zh-CN" altLang="en-US" sz="3200" b="1">
              <a:solidFill>
                <a:schemeClr val="tx1"/>
              </a:solidFill>
            </a:endParaRPr>
          </a:p>
        </p:txBody>
      </p:sp>
      <p:sp>
        <p:nvSpPr>
          <p:cNvPr id="16" name="矩形 15"/>
          <p:cNvSpPr/>
          <p:nvPr/>
        </p:nvSpPr>
        <p:spPr>
          <a:xfrm>
            <a:off x="5088255" y="2897505"/>
            <a:ext cx="2339975" cy="642620"/>
          </a:xfrm>
          <a:prstGeom prst="rect">
            <a:avLst/>
          </a:prstGeom>
          <a:noFill/>
          <a:ln w="762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cs typeface="+mn-ea"/>
              <a:sym typeface="+mn-lt"/>
            </a:endParaRPr>
          </a:p>
        </p:txBody>
      </p:sp>
      <p:sp>
        <p:nvSpPr>
          <p:cNvPr id="8" name="文本框 7"/>
          <p:cNvSpPr txBox="1"/>
          <p:nvPr/>
        </p:nvSpPr>
        <p:spPr>
          <a:xfrm>
            <a:off x="296546" y="328557"/>
            <a:ext cx="1079500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兵”国防知识竞赛正式开始！选择题，</a:t>
            </a:r>
            <a:r>
              <a:rPr lang="en-US" altLang="zh-CN" sz="3200" b="1" dirty="0">
                <a:solidFill>
                  <a:schemeClr val="bg1"/>
                </a:solidFill>
                <a:effectLst>
                  <a:outerShdw blurRad="38100" dist="38100" dir="2700000" algn="tl">
                    <a:srgbClr val="000000">
                      <a:alpha val="43137"/>
                    </a:srgbClr>
                  </a:outerShdw>
                </a:effectLst>
                <a:cs typeface="+mn-ea"/>
                <a:sym typeface="+mn-lt"/>
              </a:rPr>
              <a:t>10</a:t>
            </a:r>
            <a:r>
              <a:rPr lang="zh-CN" altLang="en-US" sz="3200" b="1" dirty="0">
                <a:solidFill>
                  <a:schemeClr val="bg1"/>
                </a:solidFill>
                <a:effectLst>
                  <a:outerShdw blurRad="38100" dist="38100" dir="2700000" algn="tl">
                    <a:srgbClr val="000000">
                      <a:alpha val="43137"/>
                    </a:srgbClr>
                  </a:outerShdw>
                </a:effectLst>
                <a:cs typeface="+mn-ea"/>
                <a:sym typeface="+mn-lt"/>
              </a:rPr>
              <a:t>分一题</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grpSp>
        <p:nvGrpSpPr>
          <p:cNvPr id="2" name="组合 1"/>
          <p:cNvGrpSpPr/>
          <p:nvPr/>
        </p:nvGrpSpPr>
        <p:grpSpPr>
          <a:xfrm>
            <a:off x="0" y="1301750"/>
            <a:ext cx="14678660" cy="6350000"/>
            <a:chOff x="23" y="1854"/>
            <a:chExt cx="23116" cy="10000"/>
          </a:xfrm>
        </p:grpSpPr>
        <p:sp>
          <p:nvSpPr>
            <p:cNvPr id="20483" name="文本框 20482"/>
            <p:cNvSpPr txBox="1"/>
            <p:nvPr/>
          </p:nvSpPr>
          <p:spPr>
            <a:xfrm>
              <a:off x="23" y="5750"/>
              <a:ext cx="23116" cy="6104"/>
            </a:xfrm>
            <a:prstGeom prst="rect">
              <a:avLst/>
            </a:prstGeom>
            <a:solidFill>
              <a:srgbClr val="F2F2F2"/>
            </a:solidFill>
            <a:ln w="9525">
              <a:solidFill>
                <a:srgbClr val="F2F2F2"/>
              </a:solidFill>
            </a:ln>
          </p:spPr>
          <p:txBody>
            <a:bodyPr wrap="square">
              <a:spAutoFit/>
            </a:bodyPr>
            <a:p>
              <a:pPr>
                <a:lnSpc>
                  <a:spcPct val="150000"/>
                </a:lnSpc>
                <a:spcBef>
                  <a:spcPct val="20000"/>
                </a:spcBef>
              </a:pPr>
              <a:r>
                <a:rPr lang="en-US" altLang="zh-CN" sz="2800" b="1">
                  <a:solidFill>
                    <a:schemeClr val="tx2"/>
                  </a:solidFill>
                  <a:latin typeface="微软雅黑" panose="020B0503020204020204" charset="-122"/>
                  <a:ea typeface="微软雅黑" panose="020B0503020204020204" charset="-122"/>
                  <a:cs typeface="微软雅黑" panose="020B0503020204020204" charset="-122"/>
                </a:rPr>
                <a:t> </a:t>
              </a:r>
              <a:r>
                <a:rPr lang="en-US" altLang="zh-CN" sz="2400">
                  <a:solidFill>
                    <a:schemeClr val="tx2"/>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导弹，是一种会自动寻找目标的飞行武器。发射后会根据目标位置的变化，及时转弯、</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爬高或俯冲去追踪目标。按照射程分近程、中程导弹(1000—3000千米)、远程导弹(3000—</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8000千米)和洲际导弹(8000千米以上)。</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导弹部队是中国战略威慑的核心力量，其主要功能是</a:t>
              </a:r>
              <a:r>
                <a:rPr lang="zh-CN" altLang="en-US" sz="24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：核反击</a:t>
              </a:r>
              <a:endParaRPr lang="zh-CN" altLang="en-US" sz="24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endParaRPr>
            </a:p>
            <a:p>
              <a:pPr>
                <a:lnSpc>
                  <a:spcPct val="150000"/>
                </a:lnSpc>
                <a:spcBef>
                  <a:spcPct val="20000"/>
                </a:spcBef>
              </a:pP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en-US" altLang="zh-CN" sz="24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zh-CN" altLang="en-US" sz="24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p:cNvPicPr>
              <a:picLocks noChangeAspect="1"/>
            </p:cNvPicPr>
            <p:nvPr/>
          </p:nvPicPr>
          <p:blipFill>
            <a:blip r:embed="rId1"/>
            <a:stretch>
              <a:fillRect/>
            </a:stretch>
          </p:blipFill>
          <p:spPr>
            <a:xfrm>
              <a:off x="23" y="1854"/>
              <a:ext cx="10994" cy="3896"/>
            </a:xfrm>
            <a:prstGeom prst="rect">
              <a:avLst/>
            </a:prstGeom>
          </p:spPr>
        </p:pic>
        <p:pic>
          <p:nvPicPr>
            <p:cNvPr id="3" name="图片 2"/>
            <p:cNvPicPr>
              <a:picLocks noChangeAspect="1"/>
            </p:cNvPicPr>
            <p:nvPr/>
          </p:nvPicPr>
          <p:blipFill>
            <a:blip r:embed="rId2"/>
            <a:stretch>
              <a:fillRect/>
            </a:stretch>
          </p:blipFill>
          <p:spPr>
            <a:xfrm>
              <a:off x="9080" y="1854"/>
              <a:ext cx="10110" cy="389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1"/>
          <p:cNvSpPr txBox="1"/>
          <p:nvPr/>
        </p:nvSpPr>
        <p:spPr>
          <a:xfrm>
            <a:off x="69215" y="755650"/>
            <a:ext cx="12122785" cy="521970"/>
          </a:xfrm>
          <a:prstGeom prst="rect">
            <a:avLst/>
          </a:prstGeom>
          <a:solidFill>
            <a:schemeClr val="accent2">
              <a:lumMod val="20000"/>
              <a:lumOff val="80000"/>
            </a:schemeClr>
          </a:solidFill>
          <a:ln w="9525">
            <a:noFill/>
          </a:ln>
        </p:spPr>
        <p:txBody>
          <a:bodyPr wrap="square" anchor="t">
            <a:spAutoFit/>
          </a:bodyPr>
          <a:p>
            <a:r>
              <a:rPr lang="zh-CN" altLang="en-US" sz="2800" b="1" dirty="0" smtClean="0">
                <a:cs typeface="+mn-ea"/>
                <a:sym typeface="+mn-lt"/>
              </a:rPr>
              <a:t>根据教材</a:t>
            </a:r>
            <a:r>
              <a:rPr lang="zh-CN" altLang="en-US" sz="2800" b="1" dirty="0">
                <a:cs typeface="+mn-ea"/>
                <a:sym typeface="+mn-lt"/>
              </a:rPr>
              <a:t>第76</a:t>
            </a:r>
            <a:r>
              <a:rPr lang="zh-CN" altLang="en-US" sz="2800" b="1" dirty="0" smtClean="0">
                <a:cs typeface="+mn-ea"/>
                <a:sym typeface="+mn-lt"/>
              </a:rPr>
              <a:t>-</a:t>
            </a:r>
            <a:r>
              <a:rPr lang="en-US" altLang="zh-CN" sz="2800" b="1" dirty="0" smtClean="0">
                <a:cs typeface="+mn-ea"/>
                <a:sym typeface="+mn-lt"/>
              </a:rPr>
              <a:t>79</a:t>
            </a:r>
            <a:r>
              <a:rPr lang="zh-CN" altLang="en-US" sz="2800" b="1" dirty="0" smtClean="0">
                <a:cs typeface="+mn-ea"/>
                <a:sym typeface="+mn-lt"/>
              </a:rPr>
              <a:t>页</a:t>
            </a:r>
            <a:r>
              <a:rPr lang="zh-CN" altLang="en-US" sz="2800" b="1" dirty="0">
                <a:cs typeface="+mn-ea"/>
                <a:sym typeface="+mn-lt"/>
              </a:rPr>
              <a:t>，一起完成表格知识填空，并在书上完善相关笔记。</a:t>
            </a:r>
            <a:endParaRPr lang="en-US" altLang="zh-CN" sz="2800" b="1" dirty="0">
              <a:cs typeface="+mn-ea"/>
              <a:sym typeface="+mn-lt"/>
            </a:endParaRPr>
          </a:p>
        </p:txBody>
      </p:sp>
      <p:graphicFrame>
        <p:nvGraphicFramePr>
          <p:cNvPr id="5" name="表格 4"/>
          <p:cNvGraphicFramePr>
            <a:graphicFrameLocks noGrp="1"/>
          </p:cNvGraphicFramePr>
          <p:nvPr>
            <p:custDataLst>
              <p:tags r:id="rId1"/>
            </p:custDataLst>
          </p:nvPr>
        </p:nvGraphicFramePr>
        <p:xfrm>
          <a:off x="62865" y="1412240"/>
          <a:ext cx="12065635" cy="5169535"/>
        </p:xfrm>
        <a:graphic>
          <a:graphicData uri="http://schemas.openxmlformats.org/drawingml/2006/table">
            <a:tbl>
              <a:tblPr firstRow="1" firstCol="1" bandRow="1">
                <a:tableStyleId>{72833802-FEF1-4C79-8D5D-14CF1EAF98D9}</a:tableStyleId>
              </a:tblPr>
              <a:tblGrid>
                <a:gridCol w="930275"/>
                <a:gridCol w="1592580"/>
                <a:gridCol w="4648835"/>
                <a:gridCol w="4893945"/>
              </a:tblGrid>
              <a:tr h="777875">
                <a:tc>
                  <a:txBody>
                    <a:bodyPr/>
                    <a:p>
                      <a:pPr algn="l">
                        <a:spcAft>
                          <a:spcPts val="0"/>
                        </a:spcAft>
                        <a:buNone/>
                      </a:pPr>
                      <a:r>
                        <a:rPr lang="zh-CN" altLang="en-US" sz="2400" kern="100">
                          <a:effectLst/>
                          <a:latin typeface="+mn-lt"/>
                          <a:ea typeface="+mn-ea"/>
                          <a:cs typeface="+mn-ea"/>
                          <a:sym typeface="+mn-lt"/>
                        </a:rPr>
                        <a:t>军种</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zh-CN" altLang="en-US" sz="2400" kern="100">
                          <a:effectLst/>
                          <a:latin typeface="+mn-lt"/>
                          <a:ea typeface="+mn-ea"/>
                          <a:cs typeface="+mn-ea"/>
                          <a:sym typeface="+mn-lt"/>
                        </a:rPr>
                        <a:t>建立</a:t>
                      </a:r>
                      <a:endParaRPr lang="zh-CN" altLang="en-US" sz="2400" kern="100">
                        <a:effectLst/>
                        <a:latin typeface="+mn-lt"/>
                        <a:ea typeface="+mn-ea"/>
                        <a:cs typeface="+mn-ea"/>
                        <a:sym typeface="+mn-lt"/>
                      </a:endParaRPr>
                    </a:p>
                    <a:p>
                      <a:pPr algn="l">
                        <a:spcAft>
                          <a:spcPts val="0"/>
                        </a:spcAft>
                        <a:buNone/>
                      </a:pPr>
                      <a:r>
                        <a:rPr lang="zh-CN" altLang="en-US" sz="2400" kern="100">
                          <a:effectLst/>
                          <a:latin typeface="+mn-lt"/>
                          <a:ea typeface="+mn-ea"/>
                          <a:cs typeface="+mn-ea"/>
                          <a:sym typeface="+mn-lt"/>
                        </a:rPr>
                        <a:t>时间</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兵种建设</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武器装备</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3445">
                <a:tc>
                  <a:txBody>
                    <a:bodyPr/>
                    <a:p>
                      <a:pPr algn="l">
                        <a:spcAft>
                          <a:spcPts val="0"/>
                        </a:spcAft>
                      </a:pPr>
                      <a:r>
                        <a:rPr lang="zh-CN" sz="2400" kern="100">
                          <a:effectLst/>
                          <a:latin typeface="+mn-lt"/>
                          <a:ea typeface="+mn-ea"/>
                          <a:cs typeface="+mn-ea"/>
                          <a:sym typeface="+mn-lt"/>
                        </a:rPr>
                        <a:t>陆军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zh-CN" sz="2400" b="1" kern="100">
                          <a:effectLst/>
                          <a:latin typeface="+mn-lt"/>
                          <a:ea typeface="+mn-ea"/>
                          <a:cs typeface="+mn-ea"/>
                          <a:sym typeface="+mn-lt"/>
                        </a:rPr>
                        <a:t>1927年8月1日</a:t>
                      </a:r>
                      <a:endParaRPr lang="zh-CN" sz="2400" b="1"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2210">
                <a:tc>
                  <a:txBody>
                    <a:bodyPr/>
                    <a:p>
                      <a:pPr algn="l">
                        <a:spcAft>
                          <a:spcPts val="0"/>
                        </a:spcAft>
                      </a:pPr>
                      <a:r>
                        <a:rPr lang="zh-CN" sz="2400" kern="100">
                          <a:effectLst/>
                          <a:latin typeface="+mn-lt"/>
                          <a:ea typeface="+mn-ea"/>
                          <a:cs typeface="+mn-ea"/>
                          <a:sym typeface="+mn-lt"/>
                        </a:rPr>
                        <a:t>海军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en-US" sz="2400" kern="100" dirty="0">
                          <a:effectLst/>
                          <a:sym typeface="+mn-lt"/>
                        </a:rPr>
                        <a:t> </a:t>
                      </a:r>
                      <a:endParaRPr 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20">
                <a:tc>
                  <a:txBody>
                    <a:bodyPr/>
                    <a:p>
                      <a:pPr algn="l">
                        <a:spcAft>
                          <a:spcPts val="0"/>
                        </a:spcAft>
                      </a:pPr>
                      <a:r>
                        <a:rPr lang="zh-CN" sz="2400" kern="100" dirty="0">
                          <a:effectLst/>
                          <a:latin typeface="+mn-lt"/>
                          <a:ea typeface="+mn-ea"/>
                          <a:cs typeface="+mn-ea"/>
                          <a:sym typeface="+mn-lt"/>
                        </a:rPr>
                        <a:t>空军</a:t>
                      </a:r>
                      <a:endParaRPr 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spcAft>
                          <a:spcPts val="0"/>
                        </a:spcAft>
                      </a:pPr>
                      <a:r>
                        <a:rPr lang="en-US" sz="2400" b="1" kern="100" dirty="0">
                          <a:effectLst/>
                          <a:sym typeface="+mn-lt"/>
                        </a:rPr>
                        <a:t>1949年</a:t>
                      </a:r>
                      <a:endParaRPr lang="en-US" sz="2400" b="1" kern="100" dirty="0">
                        <a:effectLst/>
                        <a:sym typeface="+mn-lt"/>
                      </a:endParaRPr>
                    </a:p>
                    <a:p>
                      <a:pPr algn="ctr">
                        <a:spcAft>
                          <a:spcPts val="0"/>
                        </a:spcAft>
                      </a:pPr>
                      <a:r>
                        <a:rPr lang="en-US" sz="2400" b="1" kern="100" dirty="0">
                          <a:effectLst/>
                          <a:sym typeface="+mn-lt"/>
                        </a:rPr>
                        <a:t>11月11日</a:t>
                      </a:r>
                      <a:endParaRPr lang="en-US" sz="2400" b="1" kern="100" dirty="0">
                        <a:effectLst/>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3785">
                <a:tc>
                  <a:txBody>
                    <a:bodyPr/>
                    <a:p>
                      <a:pPr algn="l">
                        <a:spcAft>
                          <a:spcPts val="0"/>
                        </a:spcAft>
                      </a:pPr>
                      <a:r>
                        <a:rPr lang="zh-CN" altLang="en-US" sz="2400" kern="100" dirty="0">
                          <a:effectLst/>
                          <a:latin typeface="+mn-lt"/>
                          <a:ea typeface="+mn-ea"/>
                          <a:cs typeface="+mn-ea"/>
                          <a:sym typeface="+mn-lt"/>
                        </a:rPr>
                        <a:t>导弹部队</a:t>
                      </a: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endParaRPr lang="en-US" alt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矩形 6"/>
          <p:cNvSpPr/>
          <p:nvPr/>
        </p:nvSpPr>
        <p:spPr>
          <a:xfrm>
            <a:off x="2526030" y="1827227"/>
            <a:ext cx="9863406" cy="1260475"/>
          </a:xfrm>
          <a:prstGeom prst="rect">
            <a:avLst/>
          </a:prstGeom>
        </p:spPr>
        <p:txBody>
          <a:bodyPr wrap="square">
            <a:spAutoFit/>
          </a:bodyPr>
          <a:p>
            <a:pPr lvl="0" defTabSz="914400"/>
            <a:endParaRPr lang="en-US" altLang="zh-CN" sz="2800" b="1" kern="100" dirty="0" smtClean="0">
              <a:solidFill>
                <a:schemeClr val="dk1"/>
              </a:solidFill>
              <a:cs typeface="+mn-ea"/>
              <a:sym typeface="+mn-lt"/>
            </a:endParaRPr>
          </a:p>
          <a:p>
            <a:pPr lvl="0" defTabSz="914400"/>
            <a:r>
              <a:rPr lang="zh-CN" sz="2400" b="1" kern="100">
                <a:effectLst/>
                <a:cs typeface="+mn-ea"/>
                <a:sym typeface="+mn-lt"/>
              </a:rPr>
              <a:t>从兵种较少发展为步兵、炮兵、</a:t>
            </a:r>
            <a:endParaRPr lang="zh-CN" sz="2400" b="1" kern="100">
              <a:effectLst/>
              <a:cs typeface="+mn-ea"/>
              <a:sym typeface="+mn-lt"/>
            </a:endParaRPr>
          </a:p>
          <a:p>
            <a:pPr lvl="0" defTabSz="914400"/>
            <a:r>
              <a:rPr lang="zh-CN" sz="2400" b="1" kern="100">
                <a:effectLst/>
                <a:cs typeface="+mn-ea"/>
                <a:sym typeface="+mn-lt"/>
              </a:rPr>
              <a:t>装甲兵、防化兵、通信兵等多兵种</a:t>
            </a:r>
            <a:endParaRPr lang="zh-CN" sz="2400" b="1" kern="100">
              <a:effectLst/>
              <a:cs typeface="+mn-ea"/>
              <a:sym typeface="+mn-lt"/>
            </a:endParaRPr>
          </a:p>
        </p:txBody>
      </p:sp>
      <p:sp>
        <p:nvSpPr>
          <p:cNvPr id="8" name="矩形 7"/>
          <p:cNvSpPr/>
          <p:nvPr/>
        </p:nvSpPr>
        <p:spPr>
          <a:xfrm>
            <a:off x="4745355" y="2011377"/>
            <a:ext cx="9863406" cy="891540"/>
          </a:xfrm>
          <a:prstGeom prst="rect">
            <a:avLst/>
          </a:prstGeom>
        </p:spPr>
        <p:txBody>
          <a:bodyPr wrap="square">
            <a:spAutoFit/>
          </a:bodyPr>
          <a:p>
            <a:pPr lvl="0" defTabSz="914400"/>
            <a:endParaRPr lang="en-US" altLang="zh-CN" sz="2800" b="1" kern="100" dirty="0" smtClean="0">
              <a:solidFill>
                <a:schemeClr val="dk1"/>
              </a:solidFill>
              <a:cs typeface="+mn-ea"/>
              <a:sym typeface="+mn-lt"/>
            </a:endParaRPr>
          </a:p>
          <a:p>
            <a:pPr lvl="0" algn="ctr" defTabSz="914400"/>
            <a:r>
              <a:rPr lang="zh-CN" sz="2400" b="1" kern="100">
                <a:effectLst/>
                <a:cs typeface="+mn-ea"/>
                <a:sym typeface="+mn-lt"/>
              </a:rPr>
              <a:t>武器装备不断更新</a:t>
            </a:r>
            <a:endParaRPr lang="zh-CN" sz="2400" b="1" kern="100">
              <a:effectLst/>
              <a:cs typeface="+mn-ea"/>
              <a:sym typeface="+mn-lt"/>
            </a:endParaRPr>
          </a:p>
        </p:txBody>
      </p:sp>
      <p:sp>
        <p:nvSpPr>
          <p:cNvPr id="9" name="矩形 8"/>
          <p:cNvSpPr/>
          <p:nvPr/>
        </p:nvSpPr>
        <p:spPr>
          <a:xfrm>
            <a:off x="906780" y="3180080"/>
            <a:ext cx="1434465" cy="829945"/>
          </a:xfrm>
          <a:prstGeom prst="rect">
            <a:avLst/>
          </a:prstGeom>
        </p:spPr>
        <p:txBody>
          <a:bodyPr wrap="square">
            <a:spAutoFit/>
          </a:bodyPr>
          <a:p>
            <a:pPr lvl="0" defTabSz="914400"/>
            <a:r>
              <a:rPr lang="zh-CN" sz="2400" b="1" kern="100">
                <a:effectLst/>
                <a:cs typeface="+mn-ea"/>
                <a:sym typeface="+mn-lt"/>
              </a:rPr>
              <a:t>新中国</a:t>
            </a:r>
            <a:endParaRPr lang="zh-CN" sz="2400" b="1" kern="100">
              <a:effectLst/>
              <a:cs typeface="+mn-ea"/>
              <a:sym typeface="+mn-lt"/>
            </a:endParaRPr>
          </a:p>
          <a:p>
            <a:pPr lvl="0" defTabSz="914400"/>
            <a:r>
              <a:rPr lang="zh-CN" sz="2400" b="1" kern="100">
                <a:effectLst/>
                <a:cs typeface="+mn-ea"/>
                <a:sym typeface="+mn-lt"/>
              </a:rPr>
              <a:t>成立前夕</a:t>
            </a:r>
            <a:endParaRPr lang="zh-CN" sz="2400" b="1" kern="100">
              <a:effectLst/>
              <a:cs typeface="+mn-ea"/>
              <a:sym typeface="+mn-lt"/>
            </a:endParaRPr>
          </a:p>
        </p:txBody>
      </p:sp>
      <p:sp>
        <p:nvSpPr>
          <p:cNvPr id="10" name="矩形 9"/>
          <p:cNvSpPr/>
          <p:nvPr/>
        </p:nvSpPr>
        <p:spPr>
          <a:xfrm>
            <a:off x="2526030" y="3272155"/>
            <a:ext cx="5733415" cy="829945"/>
          </a:xfrm>
          <a:prstGeom prst="rect">
            <a:avLst/>
          </a:prstGeom>
        </p:spPr>
        <p:txBody>
          <a:bodyPr wrap="square">
            <a:spAutoFit/>
          </a:bodyPr>
          <a:p>
            <a:pPr lvl="0" defTabSz="914400"/>
            <a:r>
              <a:rPr lang="zh-CN" sz="2400" b="1" kern="100">
                <a:effectLst/>
                <a:cs typeface="+mn-ea"/>
                <a:sym typeface="+mn-lt"/>
              </a:rPr>
              <a:t>由水面舰艇部队、潜艇部队、海军</a:t>
            </a:r>
            <a:endParaRPr lang="zh-CN" sz="2400" b="1" kern="100">
              <a:effectLst/>
              <a:cs typeface="+mn-ea"/>
              <a:sym typeface="+mn-lt"/>
            </a:endParaRPr>
          </a:p>
          <a:p>
            <a:pPr lvl="0" defTabSz="914400"/>
            <a:r>
              <a:rPr lang="zh-CN" sz="2400" b="1" kern="100">
                <a:effectLst/>
                <a:cs typeface="+mn-ea"/>
                <a:sym typeface="+mn-lt"/>
              </a:rPr>
              <a:t>航空兵、海军陆战队等多兵种组成</a:t>
            </a:r>
            <a:endParaRPr lang="zh-CN" sz="2400" b="1" kern="100">
              <a:effectLst/>
              <a:cs typeface="+mn-ea"/>
              <a:sym typeface="+mn-lt"/>
            </a:endParaRPr>
          </a:p>
        </p:txBody>
      </p:sp>
      <p:sp>
        <p:nvSpPr>
          <p:cNvPr id="11" name="矩形 10"/>
          <p:cNvSpPr/>
          <p:nvPr/>
        </p:nvSpPr>
        <p:spPr>
          <a:xfrm>
            <a:off x="7235190" y="3087702"/>
            <a:ext cx="9863406" cy="1198880"/>
          </a:xfrm>
          <a:prstGeom prst="rect">
            <a:avLst/>
          </a:prstGeom>
        </p:spPr>
        <p:txBody>
          <a:bodyPr wrap="square">
            <a:spAutoFit/>
          </a:bodyPr>
          <a:p>
            <a:pPr lvl="0" defTabSz="914400"/>
            <a:r>
              <a:rPr lang="zh-CN" sz="2400" b="1" kern="100">
                <a:effectLst/>
                <a:cs typeface="+mn-ea"/>
                <a:sym typeface="+mn-lt"/>
              </a:rPr>
              <a:t>①</a:t>
            </a:r>
            <a:r>
              <a:rPr lang="en-US" altLang="zh-CN" sz="2400" b="1" kern="100">
                <a:effectLst/>
                <a:cs typeface="+mn-ea"/>
                <a:sym typeface="+mn-lt"/>
              </a:rPr>
              <a:t>1971</a:t>
            </a:r>
            <a:r>
              <a:rPr lang="zh-CN" altLang="en-US" sz="2400" b="1" kern="100">
                <a:effectLst/>
                <a:cs typeface="+mn-ea"/>
                <a:sym typeface="+mn-lt"/>
              </a:rPr>
              <a:t>年自行研制导弹驱逐舰</a:t>
            </a:r>
            <a:endParaRPr lang="zh-CN" altLang="en-US" sz="2400" b="1" kern="100">
              <a:effectLst/>
              <a:cs typeface="+mn-ea"/>
              <a:sym typeface="+mn-lt"/>
            </a:endParaRPr>
          </a:p>
          <a:p>
            <a:pPr lvl="0" defTabSz="914400"/>
            <a:r>
              <a:rPr lang="zh-CN" altLang="en-US" sz="2400" b="1" kern="100">
                <a:effectLst/>
                <a:cs typeface="+mn-ea"/>
                <a:sym typeface="+mn-lt"/>
              </a:rPr>
              <a:t>②</a:t>
            </a:r>
            <a:r>
              <a:rPr lang="en-US" altLang="zh-CN" sz="2400" b="1" kern="100">
                <a:effectLst/>
                <a:cs typeface="+mn-ea"/>
                <a:sym typeface="+mn-lt"/>
              </a:rPr>
              <a:t>1974</a:t>
            </a:r>
            <a:r>
              <a:rPr lang="zh-CN" altLang="en-US" sz="2400" b="1" kern="100">
                <a:effectLst/>
                <a:cs typeface="+mn-ea"/>
                <a:sym typeface="+mn-lt"/>
              </a:rPr>
              <a:t>年第一艘核潜艇装备入列</a:t>
            </a:r>
            <a:endParaRPr lang="zh-CN" altLang="en-US" sz="2400" b="1" kern="100">
              <a:effectLst/>
              <a:cs typeface="+mn-ea"/>
              <a:sym typeface="+mn-lt"/>
            </a:endParaRPr>
          </a:p>
          <a:p>
            <a:pPr lvl="0" defTabSz="914400"/>
            <a:r>
              <a:rPr lang="zh-CN" altLang="en-US" sz="2400" b="1" kern="100">
                <a:effectLst/>
                <a:cs typeface="+mn-ea"/>
                <a:sym typeface="+mn-lt"/>
              </a:rPr>
              <a:t>③</a:t>
            </a:r>
            <a:r>
              <a:rPr lang="en-US" altLang="zh-CN" sz="2400" b="1" kern="100">
                <a:effectLst/>
                <a:cs typeface="+mn-ea"/>
                <a:sym typeface="+mn-lt"/>
              </a:rPr>
              <a:t>2012</a:t>
            </a:r>
            <a:r>
              <a:rPr lang="zh-CN" altLang="en-US" sz="2400" b="1" kern="100">
                <a:effectLst/>
                <a:cs typeface="+mn-ea"/>
                <a:sym typeface="+mn-lt"/>
              </a:rPr>
              <a:t>年</a:t>
            </a:r>
            <a:r>
              <a:rPr lang="en-US" altLang="zh-CN" sz="2400" b="1" kern="100">
                <a:effectLst/>
                <a:cs typeface="+mn-ea"/>
                <a:sym typeface="+mn-lt"/>
              </a:rPr>
              <a:t>9</a:t>
            </a:r>
            <a:r>
              <a:rPr lang="zh-CN" altLang="en-US" sz="2400" b="1" kern="100">
                <a:effectLst/>
                <a:cs typeface="+mn-ea"/>
                <a:sym typeface="+mn-lt"/>
              </a:rPr>
              <a:t>月辽宁舰交接入列</a:t>
            </a:r>
            <a:endParaRPr lang="zh-CN" altLang="en-US" sz="2400" b="1" kern="100">
              <a:effectLst/>
              <a:cs typeface="+mn-ea"/>
              <a:sym typeface="+mn-lt"/>
            </a:endParaRPr>
          </a:p>
        </p:txBody>
      </p:sp>
      <p:cxnSp>
        <p:nvCxnSpPr>
          <p:cNvPr id="12" name="直接连接符 11"/>
          <p:cNvCxnSpPr/>
          <p:nvPr/>
        </p:nvCxnSpPr>
        <p:spPr>
          <a:xfrm flipV="1">
            <a:off x="3573780" y="4593590"/>
            <a:ext cx="1710690" cy="5549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7235190" y="4214827"/>
            <a:ext cx="9863406" cy="1198880"/>
          </a:xfrm>
          <a:prstGeom prst="rect">
            <a:avLst/>
          </a:prstGeom>
        </p:spPr>
        <p:txBody>
          <a:bodyPr wrap="square">
            <a:spAutoFit/>
          </a:bodyPr>
          <a:p>
            <a:pPr lvl="0" defTabSz="914400"/>
            <a:r>
              <a:rPr lang="zh-CN" sz="2400" b="1" kern="100">
                <a:effectLst/>
                <a:cs typeface="+mn-ea"/>
                <a:sym typeface="+mn-lt"/>
              </a:rPr>
              <a:t>①建立早期从外国购买飞机</a:t>
            </a:r>
            <a:endParaRPr lang="zh-CN" altLang="en-US" sz="2400" b="1" kern="100">
              <a:effectLst/>
              <a:cs typeface="+mn-ea"/>
              <a:sym typeface="+mn-lt"/>
            </a:endParaRPr>
          </a:p>
          <a:p>
            <a:pPr lvl="0" defTabSz="914400"/>
            <a:r>
              <a:rPr lang="zh-CN" altLang="en-US" sz="2400" b="1" kern="100">
                <a:effectLst/>
                <a:cs typeface="+mn-ea"/>
                <a:sym typeface="+mn-lt"/>
              </a:rPr>
              <a:t>②</a:t>
            </a:r>
            <a:r>
              <a:rPr lang="en-US" altLang="zh-CN" sz="2400" b="1" kern="100">
                <a:effectLst/>
                <a:cs typeface="+mn-ea"/>
                <a:sym typeface="+mn-lt"/>
              </a:rPr>
              <a:t>1956</a:t>
            </a:r>
            <a:r>
              <a:rPr lang="zh-CN" altLang="en-US" sz="2400" b="1" kern="100">
                <a:effectLst/>
                <a:cs typeface="+mn-ea"/>
                <a:sym typeface="+mn-lt"/>
              </a:rPr>
              <a:t>年仿制成功歼</a:t>
            </a:r>
            <a:r>
              <a:rPr lang="en-US" altLang="zh-CN" sz="2400" b="1" kern="100">
                <a:effectLst/>
                <a:cs typeface="+mn-ea"/>
                <a:sym typeface="+mn-lt"/>
              </a:rPr>
              <a:t>-5</a:t>
            </a:r>
            <a:r>
              <a:rPr lang="zh-CN" altLang="en-US" sz="2400" b="1" kern="100">
                <a:effectLst/>
                <a:cs typeface="+mn-ea"/>
                <a:sym typeface="+mn-lt"/>
              </a:rPr>
              <a:t>型歼击机</a:t>
            </a:r>
            <a:endParaRPr lang="zh-CN" altLang="en-US" sz="2400" b="1" kern="100">
              <a:effectLst/>
              <a:cs typeface="+mn-ea"/>
              <a:sym typeface="+mn-lt"/>
            </a:endParaRPr>
          </a:p>
          <a:p>
            <a:pPr lvl="0" defTabSz="914400"/>
            <a:r>
              <a:rPr lang="zh-CN" altLang="en-US" sz="2400" b="1" kern="100">
                <a:effectLst/>
                <a:cs typeface="+mn-ea"/>
                <a:sym typeface="+mn-lt"/>
              </a:rPr>
              <a:t>③</a:t>
            </a:r>
            <a:r>
              <a:rPr lang="zh-CN" sz="2400" b="1" kern="100">
                <a:effectLst/>
                <a:cs typeface="+mn-ea"/>
                <a:sym typeface="+mn-lt"/>
              </a:rPr>
              <a:t>改革开放以来自行研制新型飞机</a:t>
            </a:r>
            <a:endParaRPr lang="zh-CN" sz="2400" b="1" kern="100">
              <a:effectLst/>
              <a:cs typeface="+mn-ea"/>
              <a:sym typeface="+mn-lt"/>
            </a:endParaRPr>
          </a:p>
        </p:txBody>
      </p:sp>
      <p:sp>
        <p:nvSpPr>
          <p:cNvPr id="14" name="矩形 13"/>
          <p:cNvSpPr/>
          <p:nvPr/>
        </p:nvSpPr>
        <p:spPr>
          <a:xfrm>
            <a:off x="906780" y="5639767"/>
            <a:ext cx="9863406" cy="829945"/>
          </a:xfrm>
          <a:prstGeom prst="rect">
            <a:avLst/>
          </a:prstGeom>
        </p:spPr>
        <p:txBody>
          <a:bodyPr wrap="square">
            <a:spAutoFit/>
          </a:bodyPr>
          <a:p>
            <a:pPr lvl="0" defTabSz="914400"/>
            <a:r>
              <a:rPr lang="en-US" altLang="zh-CN" sz="2400" b="1" kern="100">
                <a:effectLst/>
                <a:cs typeface="+mn-ea"/>
                <a:sym typeface="+mn-lt"/>
              </a:rPr>
              <a:t>1966</a:t>
            </a:r>
            <a:r>
              <a:rPr lang="zh-CN" altLang="en-US" sz="2400" b="1" kern="100">
                <a:effectLst/>
                <a:cs typeface="+mn-ea"/>
                <a:sym typeface="+mn-lt"/>
              </a:rPr>
              <a:t>年组建</a:t>
            </a:r>
            <a:endParaRPr lang="zh-CN" altLang="en-US" sz="2400" b="1" kern="100">
              <a:effectLst/>
              <a:cs typeface="+mn-ea"/>
              <a:sym typeface="+mn-lt"/>
            </a:endParaRPr>
          </a:p>
          <a:p>
            <a:pPr lvl="0" defTabSz="914400"/>
            <a:r>
              <a:rPr lang="en-US" altLang="zh-CN" sz="2400" b="1" kern="100">
                <a:effectLst/>
                <a:cs typeface="+mn-ea"/>
                <a:sym typeface="+mn-lt"/>
              </a:rPr>
              <a:t>2015</a:t>
            </a:r>
            <a:r>
              <a:rPr lang="zh-CN" altLang="en-US" sz="2400" b="1" kern="100">
                <a:effectLst/>
                <a:cs typeface="+mn-ea"/>
                <a:sym typeface="+mn-lt"/>
              </a:rPr>
              <a:t>年更名</a:t>
            </a:r>
            <a:endParaRPr lang="zh-CN" altLang="en-US" sz="2400" b="1" kern="100">
              <a:effectLst/>
              <a:cs typeface="+mn-ea"/>
              <a:sym typeface="+mn-lt"/>
            </a:endParaRPr>
          </a:p>
        </p:txBody>
      </p:sp>
      <p:sp>
        <p:nvSpPr>
          <p:cNvPr id="15" name="矩形 14"/>
          <p:cNvSpPr/>
          <p:nvPr/>
        </p:nvSpPr>
        <p:spPr>
          <a:xfrm>
            <a:off x="2945130" y="5639767"/>
            <a:ext cx="9863406" cy="829945"/>
          </a:xfrm>
          <a:prstGeom prst="rect">
            <a:avLst/>
          </a:prstGeom>
        </p:spPr>
        <p:txBody>
          <a:bodyPr wrap="square">
            <a:spAutoFit/>
          </a:bodyPr>
          <a:p>
            <a:pPr lvl="0" defTabSz="914400"/>
            <a:r>
              <a:rPr lang="zh-CN" sz="2400" b="1" kern="100">
                <a:effectLst/>
                <a:cs typeface="+mn-ea"/>
                <a:sym typeface="+mn-lt"/>
              </a:rPr>
              <a:t>由核导弹部队、常规导弹部队、</a:t>
            </a:r>
            <a:endParaRPr lang="zh-CN" sz="2400" b="1" kern="100">
              <a:effectLst/>
              <a:cs typeface="+mn-ea"/>
              <a:sym typeface="+mn-lt"/>
            </a:endParaRPr>
          </a:p>
          <a:p>
            <a:pPr lvl="0" defTabSz="914400"/>
            <a:r>
              <a:rPr lang="zh-CN" sz="2400" b="1" kern="100">
                <a:effectLst/>
                <a:cs typeface="+mn-ea"/>
                <a:sym typeface="+mn-lt"/>
              </a:rPr>
              <a:t>作战保障部队等组成</a:t>
            </a:r>
            <a:endParaRPr lang="zh-CN" sz="2400" b="1" kern="100">
              <a:effectLst/>
              <a:cs typeface="+mn-ea"/>
              <a:sym typeface="+mn-lt"/>
            </a:endParaRPr>
          </a:p>
        </p:txBody>
      </p:sp>
      <p:sp>
        <p:nvSpPr>
          <p:cNvPr id="16" name="矩形 15"/>
          <p:cNvSpPr/>
          <p:nvPr/>
        </p:nvSpPr>
        <p:spPr>
          <a:xfrm>
            <a:off x="4252595" y="5788992"/>
            <a:ext cx="9863406" cy="829945"/>
          </a:xfrm>
          <a:prstGeom prst="rect">
            <a:avLst/>
          </a:prstGeom>
        </p:spPr>
        <p:txBody>
          <a:bodyPr wrap="square">
            <a:spAutoFit/>
          </a:bodyPr>
          <a:p>
            <a:pPr lvl="0" algn="ctr" defTabSz="914400"/>
            <a:r>
              <a:rPr lang="zh-CN" sz="2400" b="1" kern="100">
                <a:effectLst/>
                <a:cs typeface="+mn-ea"/>
                <a:sym typeface="+mn-lt"/>
              </a:rPr>
              <a:t>装备东风系列弹道导弹和</a:t>
            </a:r>
            <a:endParaRPr lang="zh-CN" sz="2400" b="1" kern="100">
              <a:effectLst/>
              <a:cs typeface="+mn-ea"/>
              <a:sym typeface="+mn-lt"/>
            </a:endParaRPr>
          </a:p>
          <a:p>
            <a:pPr lvl="0" algn="ctr" defTabSz="914400"/>
            <a:r>
              <a:rPr lang="zh-CN" sz="2400" b="1" kern="100">
                <a:effectLst/>
                <a:cs typeface="+mn-ea"/>
                <a:sym typeface="+mn-lt"/>
              </a:rPr>
              <a:t>长剑巡航导弹</a:t>
            </a:r>
            <a:endParaRPr lang="zh-CN" sz="2400" b="1" kern="100">
              <a:effectLst/>
              <a:cs typeface="+mn-ea"/>
              <a:sym typeface="+mn-lt"/>
            </a:endParaRPr>
          </a:p>
        </p:txBody>
      </p:sp>
      <p:sp>
        <p:nvSpPr>
          <p:cNvPr id="2" name="文本框 1"/>
          <p:cNvSpPr txBox="1"/>
          <p:nvPr/>
        </p:nvSpPr>
        <p:spPr>
          <a:xfrm>
            <a:off x="546100" y="116205"/>
            <a:ext cx="8717280" cy="583565"/>
          </a:xfrm>
          <a:prstGeom prst="rect">
            <a:avLst/>
          </a:prstGeom>
          <a:noFill/>
        </p:spPr>
        <p:txBody>
          <a:bodyPr wrap="none" rtlCol="0" anchor="t">
            <a:spAutoFit/>
          </a:bodyPr>
          <a:p>
            <a:r>
              <a:rPr lang="zh-CN" altLang="en-US" sz="3200" b="1" dirty="0">
                <a:cs typeface="+mn-ea"/>
                <a:sym typeface="+mn-lt"/>
              </a:rPr>
              <a:t>陆军、海军、空军和导弹部队的建立、建设情况</a:t>
            </a:r>
            <a:endParaRPr lang="zh-CN" altLang="en-US" sz="3200" b="1" dirty="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1" r="941" b="3410"/>
          <a:stretch>
            <a:fillRect/>
          </a:stretch>
        </p:blipFill>
        <p:spPr>
          <a:xfrm flipH="1">
            <a:off x="-14514" y="0"/>
            <a:ext cx="12224294" cy="6850744"/>
          </a:xfrm>
          <a:prstGeom prst="rtTriangle">
            <a:avLst/>
          </a:prstGeom>
        </p:spPr>
      </p:pic>
      <p:sp>
        <p:nvSpPr>
          <p:cNvPr id="5" name="文本框 4"/>
          <p:cNvSpPr txBox="1"/>
          <p:nvPr/>
        </p:nvSpPr>
        <p:spPr>
          <a:xfrm>
            <a:off x="9982200" y="1781681"/>
            <a:ext cx="2072640" cy="6447155"/>
          </a:xfrm>
          <a:prstGeom prst="rect">
            <a:avLst/>
          </a:prstGeom>
          <a:noFill/>
        </p:spPr>
        <p:txBody>
          <a:bodyPr wrap="square" rtlCol="0">
            <a:spAutoFit/>
          </a:bodyPr>
          <a:lstStyle/>
          <a:p>
            <a:pPr algn="ctr"/>
            <a:r>
              <a:rPr lang="en-US" altLang="zh-CN" sz="41300" dirty="0" smtClean="0">
                <a:solidFill>
                  <a:schemeClr val="bg1"/>
                </a:solidFill>
                <a:cs typeface="+mn-ea"/>
                <a:sym typeface="+mn-lt"/>
              </a:rPr>
              <a:t>3</a:t>
            </a:r>
            <a:endParaRPr lang="zh-CN" altLang="en-US" sz="41300" dirty="0">
              <a:solidFill>
                <a:schemeClr val="bg1"/>
              </a:solidFill>
              <a:cs typeface="+mn-ea"/>
              <a:sym typeface="+mn-lt"/>
            </a:endParaRPr>
          </a:p>
        </p:txBody>
      </p:sp>
      <p:sp>
        <p:nvSpPr>
          <p:cNvPr id="6" name="文本框 5"/>
          <p:cNvSpPr txBox="1"/>
          <p:nvPr/>
        </p:nvSpPr>
        <p:spPr>
          <a:xfrm>
            <a:off x="3489960" y="4896922"/>
            <a:ext cx="7528560" cy="2646878"/>
          </a:xfrm>
          <a:prstGeom prst="rect">
            <a:avLst/>
          </a:prstGeom>
          <a:noFill/>
        </p:spPr>
        <p:txBody>
          <a:bodyPr wrap="square" rtlCol="0">
            <a:spAutoFit/>
          </a:bodyPr>
          <a:lstStyle/>
          <a:p>
            <a:pPr algn="ctr"/>
            <a:r>
              <a:rPr lang="en-US" altLang="zh-CN" sz="16600" dirty="0" smtClean="0">
                <a:solidFill>
                  <a:schemeClr val="bg1"/>
                </a:solidFill>
                <a:cs typeface="+mn-ea"/>
                <a:sym typeface="+mn-lt"/>
              </a:rPr>
              <a:t>PART</a:t>
            </a:r>
            <a:endParaRPr lang="zh-CN" altLang="en-US" sz="16600" dirty="0">
              <a:solidFill>
                <a:schemeClr val="bg1"/>
              </a:solidFill>
              <a:cs typeface="+mn-ea"/>
              <a:sym typeface="+mn-lt"/>
            </a:endParaRPr>
          </a:p>
        </p:txBody>
      </p:sp>
      <p:cxnSp>
        <p:nvCxnSpPr>
          <p:cNvPr id="8" name="直接连接符 7"/>
          <p:cNvCxnSpPr/>
          <p:nvPr/>
        </p:nvCxnSpPr>
        <p:spPr>
          <a:xfrm>
            <a:off x="746760" y="2880777"/>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46760" y="1773674"/>
            <a:ext cx="7498080" cy="1014730"/>
          </a:xfrm>
          <a:prstGeom prst="rect">
            <a:avLst/>
          </a:prstGeom>
          <a:noFill/>
        </p:spPr>
        <p:txBody>
          <a:bodyPr wrap="square" rtlCol="0">
            <a:spAutoFit/>
          </a:bodyPr>
          <a:lstStyle/>
          <a:p>
            <a:r>
              <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rPr>
              <a:t>打得赢</a:t>
            </a:r>
            <a:r>
              <a:rPr lang="en-US" altLang="zh-CN"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rPr>
              <a:t>  </a:t>
            </a:r>
            <a:r>
              <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rPr>
              <a:t>不变质</a:t>
            </a:r>
            <a:endPar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endParaRPr>
          </a:p>
        </p:txBody>
      </p:sp>
      <p:sp>
        <p:nvSpPr>
          <p:cNvPr id="2" name="文本框 1"/>
          <p:cNvSpPr txBox="1"/>
          <p:nvPr/>
        </p:nvSpPr>
        <p:spPr>
          <a:xfrm>
            <a:off x="843082" y="2992845"/>
            <a:ext cx="2621280" cy="460375"/>
          </a:xfrm>
          <a:prstGeom prst="rect">
            <a:avLst/>
          </a:prstGeom>
          <a:noFill/>
        </p:spPr>
        <p:txBody>
          <a:bodyPr wrap="none" rtlCol="0">
            <a:spAutoFit/>
          </a:bodyPr>
          <a:lstStyle/>
          <a:p>
            <a:r>
              <a:rPr lang="zh-CN" altLang="en-US" sz="2400" b="1" dirty="0" smtClean="0">
                <a:solidFill>
                  <a:schemeClr val="bg1"/>
                </a:solidFill>
                <a:effectLst>
                  <a:outerShdw blurRad="38100" dist="38100" dir="2700000" algn="tl">
                    <a:srgbClr val="000000">
                      <a:alpha val="43137"/>
                    </a:srgbClr>
                  </a:outerShdw>
                </a:effectLst>
                <a:cs typeface="+mn-ea"/>
              </a:rPr>
              <a:t>新时代</a:t>
            </a:r>
            <a:r>
              <a:rPr lang="zh-CN" altLang="en-US" sz="2400" b="1" dirty="0">
                <a:solidFill>
                  <a:schemeClr val="bg1"/>
                </a:solidFill>
                <a:effectLst>
                  <a:outerShdw blurRad="38100" dist="38100" dir="2700000" algn="tl">
                    <a:srgbClr val="000000">
                      <a:alpha val="43137"/>
                    </a:srgbClr>
                  </a:outerShdw>
                </a:effectLst>
                <a:cs typeface="+mn-ea"/>
              </a:rPr>
              <a:t>的强军之路</a:t>
            </a:r>
            <a:endParaRPr lang="zh-CN" altLang="en-US" sz="2400" b="1" dirty="0">
              <a:solidFill>
                <a:schemeClr val="bg1"/>
              </a:solidFill>
              <a:effectLst>
                <a:outerShdw blurRad="38100" dist="38100" dir="2700000" algn="tl">
                  <a:srgbClr val="000000">
                    <a:alpha val="43137"/>
                  </a:srgbClr>
                </a:outerShdw>
              </a:effectLst>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208641" y="2708808"/>
            <a:ext cx="1620957"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lvl="0"/>
            <a:r>
              <a:rPr lang="zh-CN" altLang="en-US" sz="2800" dirty="0">
                <a:solidFill>
                  <a:srgbClr val="000000"/>
                </a:solidFill>
              </a:rPr>
              <a:t>政治保证</a:t>
            </a:r>
            <a:endParaRPr lang="zh-CN" altLang="en-US" sz="2800" dirty="0">
              <a:solidFill>
                <a:srgbClr val="000000"/>
              </a:solidFill>
            </a:endParaRPr>
          </a:p>
        </p:txBody>
      </p:sp>
      <p:sp>
        <p:nvSpPr>
          <p:cNvPr id="39" name="矩形 38"/>
          <p:cNvSpPr/>
          <p:nvPr/>
        </p:nvSpPr>
        <p:spPr>
          <a:xfrm>
            <a:off x="208641" y="3719683"/>
            <a:ext cx="1620957"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lvl="0"/>
            <a:r>
              <a:rPr lang="zh-CN" altLang="en-US" sz="2800" dirty="0">
                <a:solidFill>
                  <a:srgbClr val="000000"/>
                </a:solidFill>
              </a:rPr>
              <a:t>强军改革</a:t>
            </a:r>
            <a:endParaRPr lang="zh-CN" altLang="en-US" sz="2800" dirty="0">
              <a:solidFill>
                <a:srgbClr val="000000"/>
              </a:solidFill>
            </a:endParaRPr>
          </a:p>
        </p:txBody>
      </p:sp>
      <p:sp>
        <p:nvSpPr>
          <p:cNvPr id="41" name="文本框 40"/>
          <p:cNvSpPr txBox="1"/>
          <p:nvPr/>
        </p:nvSpPr>
        <p:spPr>
          <a:xfrm>
            <a:off x="1976473" y="2365551"/>
            <a:ext cx="8238417" cy="1050290"/>
          </a:xfrm>
          <a:prstGeom prst="rect">
            <a:avLst/>
          </a:prstGeom>
          <a:noFill/>
        </p:spPr>
        <p:txBody>
          <a:bodyPr wrap="square" rtlCol="0">
            <a:spAutoFit/>
          </a:bodyPr>
          <a:lstStyle/>
          <a:p>
            <a:pPr>
              <a:lnSpc>
                <a:spcPct val="130000"/>
              </a:lnSpc>
            </a:pPr>
            <a:r>
              <a:rPr lang="en-US" altLang="zh-CN" sz="2400" dirty="0">
                <a:latin typeface="+mn-ea"/>
              </a:rPr>
              <a:t>2014</a:t>
            </a:r>
            <a:r>
              <a:rPr lang="zh-CN" altLang="en-US" sz="2400" dirty="0">
                <a:latin typeface="+mn-ea"/>
              </a:rPr>
              <a:t>年，全军政治工作会议在福建</a:t>
            </a:r>
            <a:r>
              <a:rPr lang="zh-CN" altLang="en-US" sz="2400" dirty="0">
                <a:solidFill>
                  <a:srgbClr val="C00000"/>
                </a:solidFill>
                <a:latin typeface="+mn-ea"/>
              </a:rPr>
              <a:t>古田</a:t>
            </a:r>
            <a:r>
              <a:rPr lang="zh-CN" altLang="en-US" sz="2400" dirty="0">
                <a:latin typeface="+mn-ea"/>
              </a:rPr>
              <a:t>召开，强调军队政治工作要为新形势下的强军目标提供坚强政治保证</a:t>
            </a:r>
            <a:endParaRPr lang="zh-CN" altLang="en-US" sz="2400" dirty="0">
              <a:latin typeface="+mn-ea"/>
            </a:endParaRPr>
          </a:p>
        </p:txBody>
      </p:sp>
      <p:sp>
        <p:nvSpPr>
          <p:cNvPr id="42" name="文本框 41"/>
          <p:cNvSpPr txBox="1"/>
          <p:nvPr/>
        </p:nvSpPr>
        <p:spPr>
          <a:xfrm>
            <a:off x="2093595" y="3632835"/>
            <a:ext cx="4101465" cy="570865"/>
          </a:xfrm>
          <a:prstGeom prst="rect">
            <a:avLst/>
          </a:prstGeom>
          <a:noFill/>
        </p:spPr>
        <p:txBody>
          <a:bodyPr wrap="square" rtlCol="0">
            <a:spAutoFit/>
          </a:bodyPr>
          <a:lstStyle/>
          <a:p>
            <a:pPr>
              <a:lnSpc>
                <a:spcPct val="130000"/>
              </a:lnSpc>
            </a:pPr>
            <a:r>
              <a:rPr lang="zh-CN" altLang="en-US" sz="2400" dirty="0">
                <a:latin typeface="+mn-ea"/>
              </a:rPr>
              <a:t>①</a:t>
            </a:r>
            <a:r>
              <a:rPr lang="en-US" altLang="zh-CN" sz="2400" dirty="0">
                <a:latin typeface="+mn-ea"/>
              </a:rPr>
              <a:t>2016</a:t>
            </a:r>
            <a:r>
              <a:rPr lang="zh-CN" altLang="en-US" sz="2400" dirty="0">
                <a:latin typeface="+mn-ea"/>
              </a:rPr>
              <a:t>年成立</a:t>
            </a:r>
            <a:r>
              <a:rPr lang="zh-CN" altLang="en-US" sz="2400" dirty="0">
                <a:solidFill>
                  <a:srgbClr val="C00000"/>
                </a:solidFill>
                <a:latin typeface="+mn-ea"/>
              </a:rPr>
              <a:t>五大战区</a:t>
            </a:r>
            <a:endParaRPr lang="zh-CN" altLang="en-US" sz="2400" dirty="0">
              <a:solidFill>
                <a:srgbClr val="C00000"/>
              </a:solidFill>
              <a:latin typeface="+mn-ea"/>
            </a:endParaRPr>
          </a:p>
        </p:txBody>
      </p:sp>
      <p:sp>
        <p:nvSpPr>
          <p:cNvPr id="43" name="文本框 42"/>
          <p:cNvSpPr txBox="1"/>
          <p:nvPr/>
        </p:nvSpPr>
        <p:spPr>
          <a:xfrm>
            <a:off x="2093595" y="4774565"/>
            <a:ext cx="7033260" cy="570865"/>
          </a:xfrm>
          <a:prstGeom prst="rect">
            <a:avLst/>
          </a:prstGeom>
          <a:noFill/>
        </p:spPr>
        <p:txBody>
          <a:bodyPr wrap="square" rtlCol="0">
            <a:spAutoFit/>
          </a:bodyPr>
          <a:lstStyle/>
          <a:p>
            <a:pPr>
              <a:lnSpc>
                <a:spcPct val="130000"/>
              </a:lnSpc>
            </a:pPr>
            <a:r>
              <a:rPr lang="zh-CN" altLang="en-US" sz="2400" dirty="0">
                <a:latin typeface="+mn-ea"/>
              </a:rPr>
              <a:t>③形成</a:t>
            </a:r>
            <a:r>
              <a:rPr lang="zh-CN" altLang="en-US" sz="2400" dirty="0">
                <a:solidFill>
                  <a:srgbClr val="C00000"/>
                </a:solidFill>
                <a:latin typeface="+mn-ea"/>
              </a:rPr>
              <a:t>军委管总、战区主战、军种主建</a:t>
            </a:r>
            <a:r>
              <a:rPr lang="zh-CN" altLang="en-US" sz="2400" dirty="0">
                <a:latin typeface="+mn-ea"/>
              </a:rPr>
              <a:t>的新格局</a:t>
            </a:r>
            <a:endParaRPr lang="zh-CN" altLang="en-US" sz="2400" dirty="0">
              <a:latin typeface="+mn-ea"/>
            </a:endParaRPr>
          </a:p>
        </p:txBody>
      </p:sp>
      <p:sp>
        <p:nvSpPr>
          <p:cNvPr id="44" name="文本框 43"/>
          <p:cNvSpPr txBox="1"/>
          <p:nvPr/>
        </p:nvSpPr>
        <p:spPr>
          <a:xfrm>
            <a:off x="2093595" y="4203700"/>
            <a:ext cx="3350895" cy="570865"/>
          </a:xfrm>
          <a:prstGeom prst="rect">
            <a:avLst/>
          </a:prstGeom>
          <a:noFill/>
        </p:spPr>
        <p:txBody>
          <a:bodyPr wrap="square" rtlCol="0">
            <a:spAutoFit/>
          </a:bodyPr>
          <a:lstStyle/>
          <a:p>
            <a:pPr>
              <a:lnSpc>
                <a:spcPct val="130000"/>
              </a:lnSpc>
            </a:pPr>
            <a:r>
              <a:rPr lang="zh-CN" altLang="en-US" sz="2400" dirty="0">
                <a:latin typeface="+mn-ea"/>
              </a:rPr>
              <a:t>②调整组建</a:t>
            </a:r>
            <a:r>
              <a:rPr lang="zh-CN" altLang="en-US" sz="2400" dirty="0">
                <a:solidFill>
                  <a:srgbClr val="C00000"/>
                </a:solidFill>
                <a:latin typeface="+mn-ea"/>
              </a:rPr>
              <a:t>五大军种</a:t>
            </a:r>
            <a:endParaRPr lang="zh-CN" altLang="en-US" sz="2400" dirty="0">
              <a:solidFill>
                <a:srgbClr val="C00000"/>
              </a:solidFill>
              <a:latin typeface="+mn-ea"/>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77188" y1="80255" x2="77188" y2="80255"/>
                        <a14:foregroundMark x1="72813" y1="88110" x2="72813" y2="88110"/>
                        <a14:foregroundMark x1="73281" y1="91507" x2="73281" y2="91507"/>
                        <a14:foregroundMark x1="59844" y1="94692" x2="97500" y2="94692"/>
                        <a14:foregroundMark x1="76406" y1="76221" x2="99219" y2="76221"/>
                        <a14:foregroundMark x1="76719" y1="71550" x2="96406" y2="71125"/>
                        <a14:foregroundMark x1="85156" y1="79830" x2="98281" y2="97028"/>
                        <a14:foregroundMark x1="98594" y1="71550" x2="99219" y2="97028"/>
                        <a14:foregroundMark x1="92188" y1="97028" x2="96875" y2="97452"/>
                        <a14:foregroundMark x1="87656" y1="98301" x2="93281" y2="98726"/>
                      </a14:backgroundRemoval>
                    </a14:imgEffect>
                  </a14:imgLayer>
                </a14:imgProps>
              </a:ext>
            </a:extLst>
          </a:blip>
          <a:stretch>
            <a:fillRect/>
          </a:stretch>
        </p:blipFill>
        <p:spPr>
          <a:xfrm>
            <a:off x="8099424" y="2709117"/>
            <a:ext cx="4333876" cy="3669458"/>
          </a:xfrm>
          <a:prstGeom prst="rect">
            <a:avLst/>
          </a:prstGeom>
        </p:spPr>
      </p:pic>
      <p:sp>
        <p:nvSpPr>
          <p:cNvPr id="7" name="文本框 6"/>
          <p:cNvSpPr txBox="1"/>
          <p:nvPr/>
        </p:nvSpPr>
        <p:spPr>
          <a:xfrm>
            <a:off x="7719060" y="149225"/>
            <a:ext cx="5379720" cy="1076325"/>
          </a:xfrm>
          <a:prstGeom prst="rect">
            <a:avLst/>
          </a:prstGeom>
          <a:noFill/>
        </p:spPr>
        <p:txBody>
          <a:bodyPr wrap="square" rtlCol="0" anchor="t">
            <a:spAutoFit/>
          </a:bodyPr>
          <a:lstStyle/>
          <a:p>
            <a:r>
              <a:rPr lang="en-US" altLang="zh-CN" sz="3200" b="1" dirty="0">
                <a:solidFill>
                  <a:sysClr val="windowText" lastClr="00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3200" b="1" dirty="0" smtClean="0">
                <a:solidFill>
                  <a:schemeClr val="bg1"/>
                </a:solidFill>
                <a:effectLst>
                  <a:outerShdw blurRad="38100" dist="38100" dir="2700000" algn="tl">
                    <a:srgbClr val="000000">
                      <a:alpha val="43137"/>
                    </a:srgbClr>
                  </a:outerShdw>
                </a:effectLst>
                <a:cs typeface="+mn-ea"/>
                <a:sym typeface="+mn-ea"/>
              </a:rPr>
              <a:t>新时代</a:t>
            </a:r>
            <a:r>
              <a:rPr lang="zh-CN" altLang="en-US" sz="3200" b="1" dirty="0">
                <a:solidFill>
                  <a:schemeClr val="bg1"/>
                </a:solidFill>
                <a:effectLst>
                  <a:outerShdw blurRad="38100" dist="38100" dir="2700000" algn="tl">
                    <a:srgbClr val="000000">
                      <a:alpha val="43137"/>
                    </a:srgbClr>
                  </a:outerShdw>
                </a:effectLst>
                <a:cs typeface="+mn-ea"/>
                <a:sym typeface="+mn-ea"/>
              </a:rPr>
              <a:t>的强军之路</a:t>
            </a:r>
            <a:endParaRPr lang="zh-CN" altLang="en-US" sz="3200" b="1" dirty="0">
              <a:solidFill>
                <a:schemeClr val="bg1"/>
              </a:solidFill>
              <a:effectLst>
                <a:outerShdw blurRad="38100" dist="38100" dir="2700000" algn="tl">
                  <a:srgbClr val="000000">
                    <a:alpha val="43137"/>
                  </a:srgbClr>
                </a:outerShdw>
              </a:effectLst>
              <a:cs typeface="+mn-ea"/>
            </a:endParaRPr>
          </a:p>
          <a:p>
            <a:r>
              <a:rPr lang="en-US" altLang="zh-CN" sz="3200" b="1" dirty="0">
                <a:solidFill>
                  <a:sysClr val="windowText" lastClr="000000"/>
                </a:solidFill>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3200" b="1" dirty="0">
              <a:solidFill>
                <a:sysClr val="windowText" lastClr="0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11"/>
          <p:cNvSpPr txBox="1"/>
          <p:nvPr/>
        </p:nvSpPr>
        <p:spPr>
          <a:xfrm>
            <a:off x="-3177" y="933588"/>
            <a:ext cx="12195175" cy="953135"/>
          </a:xfrm>
          <a:prstGeom prst="rect">
            <a:avLst/>
          </a:prstGeom>
          <a:solidFill>
            <a:schemeClr val="bg1"/>
          </a:solidFill>
          <a:ln w="9525">
            <a:noFill/>
          </a:ln>
        </p:spPr>
        <p:txBody>
          <a:bodyPr wrap="square" anchor="t">
            <a:spAutoFit/>
          </a:bodyPr>
          <a:lstStyle/>
          <a:p>
            <a:r>
              <a:rPr lang="zh-CN" altLang="en-US" sz="2800" dirty="0" smtClean="0">
                <a:latin typeface="+mj-ea"/>
                <a:ea typeface="+mj-ea"/>
              </a:rPr>
              <a:t>我们</a:t>
            </a:r>
            <a:r>
              <a:rPr lang="zh-CN" altLang="en-US" sz="2800" dirty="0">
                <a:latin typeface="+mj-ea"/>
                <a:ea typeface="+mj-ea"/>
              </a:rPr>
              <a:t>要坚定不移走中国特色强军之路，努力实现党在新形势下的强军目标。</a:t>
            </a:r>
            <a:r>
              <a:rPr lang="zh-CN" altLang="en-US" sz="2800" dirty="0" smtClean="0">
                <a:latin typeface="+mj-ea"/>
                <a:ea typeface="+mj-ea"/>
              </a:rPr>
              <a:t>结合</a:t>
            </a:r>
            <a:r>
              <a:rPr lang="zh-CN" altLang="en-US" sz="2800" dirty="0">
                <a:latin typeface="+mj-ea"/>
                <a:ea typeface="+mj-ea"/>
              </a:rPr>
              <a:t>课本</a:t>
            </a:r>
            <a:r>
              <a:rPr lang="en-US" altLang="zh-CN" sz="2800" dirty="0">
                <a:latin typeface="+mj-ea"/>
                <a:ea typeface="+mj-ea"/>
              </a:rPr>
              <a:t>P80</a:t>
            </a:r>
            <a:r>
              <a:rPr lang="zh-CN" altLang="en-US" sz="2800" dirty="0">
                <a:latin typeface="+mj-ea"/>
                <a:ea typeface="+mj-ea"/>
              </a:rPr>
              <a:t>，请</a:t>
            </a:r>
            <a:r>
              <a:rPr lang="zh-CN" altLang="en-US" sz="2800" dirty="0" smtClean="0">
                <a:latin typeface="+mj-ea"/>
                <a:ea typeface="+mj-ea"/>
              </a:rPr>
              <a:t>各位</a:t>
            </a:r>
            <a:r>
              <a:rPr lang="zh-CN" altLang="en-US" sz="2800" b="1" dirty="0" smtClean="0">
                <a:effectLst>
                  <a:outerShdw blurRad="38100" dist="38100" dir="2700000" algn="tl">
                    <a:srgbClr val="000000">
                      <a:alpha val="43137"/>
                    </a:srgbClr>
                  </a:outerShdw>
                </a:effectLst>
                <a:latin typeface="+mj-ea"/>
                <a:ea typeface="+mj-ea"/>
              </a:rPr>
              <a:t>分析</a:t>
            </a:r>
            <a:r>
              <a:rPr lang="zh-CN" altLang="en-US" sz="2800" b="1" dirty="0">
                <a:effectLst>
                  <a:outerShdw blurRad="38100" dist="38100" dir="2700000" algn="tl">
                    <a:srgbClr val="000000">
                      <a:alpha val="43137"/>
                    </a:srgbClr>
                  </a:outerShdw>
                </a:effectLst>
                <a:latin typeface="+mj-ea"/>
                <a:ea typeface="+mj-ea"/>
              </a:rPr>
              <a:t>十八大以来</a:t>
            </a:r>
            <a:r>
              <a:rPr lang="zh-CN" altLang="en-US" sz="2800" b="1" dirty="0">
                <a:latin typeface="+mj-ea"/>
                <a:ea typeface="+mj-ea"/>
              </a:rPr>
              <a:t>，</a:t>
            </a:r>
            <a:r>
              <a:rPr lang="zh-CN" altLang="en-US" sz="2800" dirty="0" smtClean="0">
                <a:latin typeface="+mj-ea"/>
                <a:ea typeface="+mj-ea"/>
              </a:rPr>
              <a:t>人民解放军如何强军强国？</a:t>
            </a:r>
            <a:endParaRPr lang="zh-CN" altLang="en-US" sz="2800" dirty="0">
              <a:latin typeface="+mj-ea"/>
              <a:ea typeface="+mj-ea"/>
            </a:endParaRPr>
          </a:p>
        </p:txBody>
      </p:sp>
      <p:sp>
        <p:nvSpPr>
          <p:cNvPr id="13" name="矩形 12"/>
          <p:cNvSpPr/>
          <p:nvPr/>
        </p:nvSpPr>
        <p:spPr>
          <a:xfrm>
            <a:off x="323576" y="5379954"/>
            <a:ext cx="8685481" cy="1383665"/>
          </a:xfrm>
          <a:prstGeom prst="rect">
            <a:avLst/>
          </a:prstGeom>
          <a:noFill/>
        </p:spPr>
        <p:txBody>
          <a:bodyPr wrap="square">
            <a:spAutoFit/>
          </a:bodyPr>
          <a:lstStyle/>
          <a:p>
            <a:pPr lvl="0" eaLnBrk="0" fontAlgn="base" hangingPunct="0">
              <a:lnSpc>
                <a:spcPct val="150000"/>
              </a:lnSpc>
              <a:spcBef>
                <a:spcPct val="0"/>
              </a:spcBef>
              <a:spcAft>
                <a:spcPct val="0"/>
              </a:spcAft>
              <a:defRPr/>
            </a:pPr>
            <a:r>
              <a:rPr lang="en-US" altLang="zh-CN" sz="2800" b="1" noProof="1" smtClean="0">
                <a:latin typeface="微软雅黑" panose="020B0503020204020204" charset="-122"/>
                <a:ea typeface="微软雅黑" panose="020B0503020204020204" charset="-122"/>
                <a:sym typeface="+mn-ea"/>
              </a:rPr>
              <a:t>                         </a:t>
            </a:r>
            <a:r>
              <a:rPr lang="zh-CN" altLang="en-US" sz="2800" b="1" noProof="1" smtClean="0">
                <a:latin typeface="微软雅黑" panose="020B0503020204020204" charset="-122"/>
                <a:ea typeface="微软雅黑" panose="020B0503020204020204" charset="-122"/>
                <a:sym typeface="+mn-ea"/>
              </a:rPr>
              <a:t>军队</a:t>
            </a:r>
            <a:r>
              <a:rPr lang="zh-CN" altLang="en-US" sz="2800" b="1" noProof="1">
                <a:latin typeface="微软雅黑" panose="020B0503020204020204" charset="-122"/>
                <a:ea typeface="微软雅黑" panose="020B0503020204020204" charset="-122"/>
                <a:sym typeface="+mn-ea"/>
              </a:rPr>
              <a:t>组织架构和力量体系实现革命性重塑，使国防和军队的现代化建设取得巨大成就。</a:t>
            </a:r>
            <a:endParaRPr lang="zh-CN" altLang="en-US" sz="2800" b="1" noProof="1">
              <a:latin typeface="微软雅黑" panose="020B0503020204020204" charset="-122"/>
              <a:ea typeface="微软雅黑" panose="020B0503020204020204" charset="-122"/>
              <a:sym typeface="+mn-ea"/>
            </a:endParaRPr>
          </a:p>
        </p:txBody>
      </p:sp>
      <p:sp>
        <p:nvSpPr>
          <p:cNvPr id="3" name="矩形 2"/>
          <p:cNvSpPr/>
          <p:nvPr/>
        </p:nvSpPr>
        <p:spPr>
          <a:xfrm>
            <a:off x="208761" y="1846231"/>
            <a:ext cx="3057247" cy="535531"/>
          </a:xfrm>
          <a:prstGeom prst="rect">
            <a:avLst/>
          </a:prstGeom>
        </p:spPr>
        <p:txBody>
          <a:bodyPr wrap="none">
            <a:spAutoFit/>
          </a:bodyPr>
          <a:lstStyle/>
          <a:p>
            <a:pPr lvl="0" defTabSz="914400">
              <a:lnSpc>
                <a:spcPct val="90000"/>
              </a:lnSpc>
              <a:spcBef>
                <a:spcPts val="1000"/>
              </a:spcBef>
            </a:pPr>
            <a:r>
              <a:rPr lang="zh-CN" altLang="en-US" sz="3200" b="1" dirty="0">
                <a:solidFill>
                  <a:srgbClr val="0070C0"/>
                </a:solidFill>
              </a:rPr>
              <a:t>在课本上标记：</a:t>
            </a:r>
            <a:endParaRPr lang="zh-CN" altLang="en-US" sz="3200" b="1" dirty="0">
              <a:solidFill>
                <a:srgbClr val="0070C0"/>
              </a:solidFill>
            </a:endParaRPr>
          </a:p>
        </p:txBody>
      </p:sp>
      <p:sp>
        <p:nvSpPr>
          <p:cNvPr id="5" name="矩形 4"/>
          <p:cNvSpPr/>
          <p:nvPr/>
        </p:nvSpPr>
        <p:spPr>
          <a:xfrm>
            <a:off x="36146" y="149469"/>
            <a:ext cx="9260172" cy="584775"/>
          </a:xfrm>
          <a:prstGeom prst="rect">
            <a:avLst/>
          </a:prstGeom>
        </p:spPr>
        <p:txBody>
          <a:bodyPr wrap="square">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谁是</a:t>
            </a:r>
            <a:r>
              <a:rPr lang="zh-CN" altLang="en-US" sz="3200" b="1" dirty="0">
                <a:solidFill>
                  <a:schemeClr val="bg1"/>
                </a:solidFill>
                <a:effectLst>
                  <a:outerShdw blurRad="38100" dist="38100" dir="2700000" algn="tl">
                    <a:srgbClr val="000000">
                      <a:alpha val="43137"/>
                    </a:srgbClr>
                  </a:outerShdw>
                </a:effectLst>
                <a:cs typeface="+mn-ea"/>
                <a:sym typeface="+mn-lt"/>
              </a:rPr>
              <a:t>司令官</a:t>
            </a:r>
            <a:r>
              <a:rPr lang="zh-CN" altLang="en-US" sz="3200" b="1" dirty="0" smtClean="0">
                <a:solidFill>
                  <a:schemeClr val="bg1"/>
                </a:solidFill>
                <a:effectLst>
                  <a:outerShdw blurRad="38100" dist="38100" dir="2700000" algn="tl">
                    <a:srgbClr val="000000">
                      <a:alpha val="43137"/>
                    </a:srgbClr>
                  </a:outerShdw>
                </a:effectLst>
                <a:cs typeface="+mn-ea"/>
                <a:sym typeface="+mn-lt"/>
              </a:rPr>
              <a:t>？将官思想过关检验</a:t>
            </a:r>
            <a:endParaRPr lang="en-US" altLang="zh-CN" sz="3200" b="1" dirty="0">
              <a:solidFill>
                <a:schemeClr val="bg1"/>
              </a:solidFill>
              <a:effectLst>
                <a:outerShdw blurRad="38100" dist="38100" dir="2700000" algn="tl">
                  <a:srgbClr val="000000">
                    <a:alpha val="43137"/>
                  </a:srgbClr>
                </a:outerShdw>
              </a:effectLst>
              <a:cs typeface="+mn-ea"/>
              <a:sym typeface="+mn-lt"/>
            </a:endParaRPr>
          </a:p>
        </p:txBody>
      </p:sp>
      <p:sp>
        <p:nvSpPr>
          <p:cNvPr id="2" name="矩形 1"/>
          <p:cNvSpPr/>
          <p:nvPr/>
        </p:nvSpPr>
        <p:spPr>
          <a:xfrm>
            <a:off x="35921" y="5580868"/>
            <a:ext cx="2672080" cy="52197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p>
            <a:pPr lvl="0"/>
            <a:r>
              <a:rPr lang="zh-CN" altLang="en-US" sz="2800" dirty="0">
                <a:solidFill>
                  <a:srgbClr val="000000"/>
                </a:solidFill>
              </a:rPr>
              <a:t>强军改革的作用</a:t>
            </a:r>
            <a:endParaRPr lang="zh-CN" altLang="en-US" sz="2800"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1" r="941" b="3410"/>
          <a:stretch>
            <a:fillRect/>
          </a:stretch>
        </p:blipFill>
        <p:spPr>
          <a:xfrm flipH="1">
            <a:off x="-14514" y="0"/>
            <a:ext cx="12224294" cy="6850744"/>
          </a:xfrm>
          <a:prstGeom prst="rtTriangle">
            <a:avLst/>
          </a:prstGeom>
        </p:spPr>
      </p:pic>
      <p:sp>
        <p:nvSpPr>
          <p:cNvPr id="5" name="文本框 4"/>
          <p:cNvSpPr txBox="1"/>
          <p:nvPr/>
        </p:nvSpPr>
        <p:spPr>
          <a:xfrm>
            <a:off x="9982200" y="1781681"/>
            <a:ext cx="2072640" cy="6447155"/>
          </a:xfrm>
          <a:prstGeom prst="rect">
            <a:avLst/>
          </a:prstGeom>
          <a:noFill/>
        </p:spPr>
        <p:txBody>
          <a:bodyPr wrap="square" rtlCol="0">
            <a:spAutoFit/>
          </a:bodyPr>
          <a:lstStyle/>
          <a:p>
            <a:pPr algn="ctr"/>
            <a:r>
              <a:rPr lang="en-US" altLang="zh-CN" sz="41300" dirty="0">
                <a:solidFill>
                  <a:schemeClr val="bg1"/>
                </a:solidFill>
                <a:cs typeface="+mn-ea"/>
                <a:sym typeface="+mn-lt"/>
              </a:rPr>
              <a:t>4</a:t>
            </a:r>
            <a:endParaRPr lang="en-US" altLang="zh-CN" sz="41300" dirty="0">
              <a:solidFill>
                <a:schemeClr val="bg1"/>
              </a:solidFill>
              <a:cs typeface="+mn-ea"/>
              <a:sym typeface="+mn-lt"/>
            </a:endParaRPr>
          </a:p>
        </p:txBody>
      </p:sp>
      <p:sp>
        <p:nvSpPr>
          <p:cNvPr id="6" name="文本框 5"/>
          <p:cNvSpPr txBox="1"/>
          <p:nvPr/>
        </p:nvSpPr>
        <p:spPr>
          <a:xfrm>
            <a:off x="3489960" y="4896922"/>
            <a:ext cx="7528560" cy="2646878"/>
          </a:xfrm>
          <a:prstGeom prst="rect">
            <a:avLst/>
          </a:prstGeom>
          <a:noFill/>
        </p:spPr>
        <p:txBody>
          <a:bodyPr wrap="square" rtlCol="0">
            <a:spAutoFit/>
          </a:bodyPr>
          <a:lstStyle/>
          <a:p>
            <a:pPr algn="ctr"/>
            <a:r>
              <a:rPr lang="en-US" altLang="zh-CN" sz="16600" dirty="0" smtClean="0">
                <a:solidFill>
                  <a:schemeClr val="bg1"/>
                </a:solidFill>
                <a:cs typeface="+mn-ea"/>
                <a:sym typeface="+mn-lt"/>
              </a:rPr>
              <a:t>PART</a:t>
            </a:r>
            <a:endParaRPr lang="zh-CN" altLang="en-US" sz="16600" dirty="0">
              <a:solidFill>
                <a:schemeClr val="bg1"/>
              </a:solidFill>
              <a:cs typeface="+mn-ea"/>
              <a:sym typeface="+mn-lt"/>
            </a:endParaRPr>
          </a:p>
        </p:txBody>
      </p:sp>
      <p:cxnSp>
        <p:nvCxnSpPr>
          <p:cNvPr id="8" name="直接连接符 7"/>
          <p:cNvCxnSpPr/>
          <p:nvPr/>
        </p:nvCxnSpPr>
        <p:spPr>
          <a:xfrm>
            <a:off x="746760" y="2880777"/>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70717" y="2973795"/>
            <a:ext cx="4145280" cy="460375"/>
          </a:xfrm>
          <a:prstGeom prst="rect">
            <a:avLst/>
          </a:prstGeom>
          <a:noFill/>
        </p:spPr>
        <p:txBody>
          <a:bodyPr wrap="none" rtlCol="0">
            <a:spAutoFit/>
          </a:bodyPr>
          <a:lstStyle/>
          <a:p>
            <a:r>
              <a:rPr lang="zh-CN" altLang="en-US" sz="2400" b="1" dirty="0">
                <a:solidFill>
                  <a:schemeClr val="bg1"/>
                </a:solidFill>
                <a:effectLst>
                  <a:outerShdw blurRad="38100" dist="38100" dir="2700000" algn="tl">
                    <a:srgbClr val="000000">
                      <a:alpha val="43137"/>
                    </a:srgbClr>
                  </a:outerShdw>
                </a:effectLst>
                <a:cs typeface="+mn-ea"/>
              </a:rPr>
              <a:t>探究中国国防实力发展的原因</a:t>
            </a:r>
            <a:endParaRPr lang="zh-CN" altLang="en-US" sz="2400" b="1" dirty="0">
              <a:solidFill>
                <a:schemeClr val="bg1"/>
              </a:solidFill>
              <a:effectLst>
                <a:outerShdw blurRad="38100" dist="38100" dir="2700000" algn="tl">
                  <a:srgbClr val="000000">
                    <a:alpha val="43137"/>
                  </a:srgbClr>
                </a:outerShdw>
              </a:effectLst>
              <a:cs typeface="+mn-ea"/>
            </a:endParaRPr>
          </a:p>
        </p:txBody>
      </p:sp>
      <p:sp>
        <p:nvSpPr>
          <p:cNvPr id="4" name="文本框 3"/>
          <p:cNvSpPr txBox="1"/>
          <p:nvPr/>
        </p:nvSpPr>
        <p:spPr>
          <a:xfrm>
            <a:off x="746760" y="1773674"/>
            <a:ext cx="7498080" cy="1014730"/>
          </a:xfrm>
          <a:prstGeom prst="rect">
            <a:avLst/>
          </a:prstGeom>
          <a:noFill/>
        </p:spPr>
        <p:txBody>
          <a:bodyPr wrap="square" rtlCol="0">
            <a:spAutoFit/>
          </a:bodyPr>
          <a:p>
            <a:r>
              <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rPr>
              <a:t>激流勇进造强军</a:t>
            </a:r>
            <a:endPar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76227"/>
            <a:ext cx="12192000" cy="521970"/>
          </a:xfrm>
          <a:prstGeom prst="rect">
            <a:avLst/>
          </a:prstGeom>
          <a:solidFill>
            <a:schemeClr val="accent4">
              <a:lumMod val="20000"/>
              <a:lumOff val="80000"/>
            </a:schemeClr>
          </a:solidFill>
          <a:ln>
            <a:solidFill>
              <a:schemeClr val="accent4"/>
            </a:solidFill>
          </a:ln>
        </p:spPr>
        <p:txBody>
          <a:bodyPr wrap="square">
            <a:spAutoFit/>
          </a:bodyPr>
          <a:lstStyle/>
          <a:p>
            <a:r>
              <a:rPr lang="zh-CN" altLang="en-US" sz="2800" dirty="0" smtClean="0">
                <a:cs typeface="+mn-ea"/>
                <a:sym typeface="+mn-lt"/>
              </a:rPr>
              <a:t>活动探究二：结合以下材料，思考为什么今天中国的国防力量能发展壮大</a:t>
            </a:r>
            <a:r>
              <a:rPr lang="zh-CN" altLang="en-US" sz="2800" dirty="0">
                <a:cs typeface="+mn-ea"/>
                <a:sym typeface="+mn-lt"/>
              </a:rPr>
              <a:t>？</a:t>
            </a:r>
            <a:endParaRPr lang="zh-CN" altLang="en-US" sz="2800" dirty="0">
              <a:cs typeface="+mn-ea"/>
              <a:sym typeface="+mn-lt"/>
            </a:endParaRPr>
          </a:p>
        </p:txBody>
      </p:sp>
      <p:sp>
        <p:nvSpPr>
          <p:cNvPr id="11" name="矩形 10"/>
          <p:cNvSpPr/>
          <p:nvPr/>
        </p:nvSpPr>
        <p:spPr>
          <a:xfrm>
            <a:off x="5552440" y="1181100"/>
            <a:ext cx="6385560" cy="2306955"/>
          </a:xfrm>
          <a:prstGeom prst="rect">
            <a:avLst/>
          </a:prstGeom>
          <a:noFill/>
          <a:ln w="19050">
            <a:noFill/>
          </a:ln>
        </p:spPr>
        <p:txBody>
          <a:bodyPr wrap="square">
            <a:spAutoFit/>
          </a:bodyPr>
          <a:lstStyle/>
          <a:p>
            <a:r>
              <a:rPr lang="zh-CN" altLang="en-US" sz="2400" b="1" kern="100" dirty="0" smtClean="0">
                <a:latin typeface="楷体" panose="02010609060101010101" pitchFamily="49" charset="-122"/>
                <a:ea typeface="楷体" panose="02010609060101010101" pitchFamily="49" charset="-122"/>
                <a:cs typeface="+mn-ea"/>
                <a:sym typeface="+mn-lt"/>
              </a:rPr>
              <a:t>材料二：  由于</a:t>
            </a:r>
            <a:r>
              <a:rPr lang="zh-CN" altLang="en-US" sz="2400" b="1" kern="100" dirty="0">
                <a:latin typeface="楷体" panose="02010609060101010101" pitchFamily="49" charset="-122"/>
                <a:ea typeface="楷体" panose="02010609060101010101" pitchFamily="49" charset="-122"/>
                <a:cs typeface="+mn-ea"/>
                <a:sym typeface="+mn-lt"/>
              </a:rPr>
              <a:t>严格的保密制度</a:t>
            </a:r>
            <a:r>
              <a:rPr lang="zh-CN" altLang="en-US" sz="2400" b="1" kern="100" dirty="0" smtClean="0">
                <a:latin typeface="楷体" panose="02010609060101010101" pitchFamily="49" charset="-122"/>
                <a:ea typeface="楷体" panose="02010609060101010101" pitchFamily="49" charset="-122"/>
                <a:cs typeface="+mn-ea"/>
                <a:sym typeface="+mn-lt"/>
              </a:rPr>
              <a:t>，核潜艇之父黄旭华</a:t>
            </a:r>
            <a:r>
              <a:rPr lang="zh-CN" altLang="en-US" sz="2400" b="1" kern="100" dirty="0">
                <a:latin typeface="楷体" panose="02010609060101010101" pitchFamily="49" charset="-122"/>
                <a:ea typeface="楷体" panose="02010609060101010101" pitchFamily="49" charset="-122"/>
                <a:cs typeface="+mn-ea"/>
                <a:sym typeface="+mn-lt"/>
              </a:rPr>
              <a:t>不能向亲友透露自己实际上是干什么的，也由于研制</a:t>
            </a:r>
            <a:r>
              <a:rPr lang="zh-CN" altLang="en-US" sz="2400" b="1" kern="100" dirty="0" smtClean="0">
                <a:latin typeface="楷体" panose="02010609060101010101" pitchFamily="49" charset="-122"/>
                <a:ea typeface="楷体" panose="02010609060101010101" pitchFamily="49" charset="-122"/>
                <a:cs typeface="+mn-ea"/>
                <a:sym typeface="+mn-lt"/>
              </a:rPr>
              <a:t>工作太</a:t>
            </a:r>
            <a:r>
              <a:rPr lang="zh-CN" altLang="en-US" sz="2400" b="1" kern="100" dirty="0">
                <a:latin typeface="楷体" panose="02010609060101010101" pitchFamily="49" charset="-122"/>
                <a:ea typeface="楷体" panose="02010609060101010101" pitchFamily="49" charset="-122"/>
                <a:cs typeface="+mn-ea"/>
                <a:sym typeface="+mn-lt"/>
              </a:rPr>
              <a:t>紧张</a:t>
            </a:r>
            <a:r>
              <a:rPr lang="en-US" altLang="zh-CN" sz="2400" b="1" kern="100" dirty="0" smtClean="0">
                <a:latin typeface="楷体" panose="02010609060101010101" pitchFamily="49" charset="-122"/>
                <a:ea typeface="楷体" panose="02010609060101010101" pitchFamily="49" charset="-122"/>
                <a:cs typeface="+mn-ea"/>
                <a:sym typeface="+mn-lt"/>
              </a:rPr>
              <a:t>1958</a:t>
            </a:r>
            <a:r>
              <a:rPr lang="zh-CN" altLang="en-US" sz="2400" b="1" kern="100" dirty="0">
                <a:latin typeface="楷体" panose="02010609060101010101" pitchFamily="49" charset="-122"/>
                <a:ea typeface="楷体" panose="02010609060101010101" pitchFamily="49" charset="-122"/>
                <a:cs typeface="+mn-ea"/>
                <a:sym typeface="+mn-lt"/>
              </a:rPr>
              <a:t>～</a:t>
            </a:r>
            <a:r>
              <a:rPr lang="en-US" altLang="zh-CN" sz="2400" b="1" kern="100" dirty="0">
                <a:latin typeface="楷体" panose="02010609060101010101" pitchFamily="49" charset="-122"/>
                <a:ea typeface="楷体" panose="02010609060101010101" pitchFamily="49" charset="-122"/>
                <a:cs typeface="+mn-ea"/>
                <a:sym typeface="+mn-lt"/>
              </a:rPr>
              <a:t>1986</a:t>
            </a:r>
            <a:r>
              <a:rPr lang="zh-CN" altLang="en-US" sz="2400" b="1" kern="100" dirty="0" smtClean="0">
                <a:latin typeface="楷体" panose="02010609060101010101" pitchFamily="49" charset="-122"/>
                <a:ea typeface="楷体" panose="02010609060101010101" pitchFamily="49" charset="-122"/>
                <a:cs typeface="+mn-ea"/>
                <a:sym typeface="+mn-lt"/>
              </a:rPr>
              <a:t>年他</a:t>
            </a:r>
            <a:r>
              <a:rPr lang="zh-CN" altLang="en-US" sz="2400" b="1" kern="100" dirty="0">
                <a:latin typeface="楷体" panose="02010609060101010101" pitchFamily="49" charset="-122"/>
                <a:ea typeface="楷体" panose="02010609060101010101" pitchFamily="49" charset="-122"/>
                <a:cs typeface="+mn-ea"/>
                <a:sym typeface="+mn-lt"/>
              </a:rPr>
              <a:t>没有回过一次老家海丰探望双亲</a:t>
            </a:r>
            <a:r>
              <a:rPr lang="zh-CN" altLang="en-US" sz="2400" b="1" kern="100" dirty="0" smtClean="0">
                <a:latin typeface="楷体" panose="02010609060101010101" pitchFamily="49" charset="-122"/>
                <a:ea typeface="楷体" panose="02010609060101010101" pitchFamily="49" charset="-122"/>
                <a:cs typeface="+mn-ea"/>
                <a:sym typeface="+mn-lt"/>
              </a:rPr>
              <a:t>。</a:t>
            </a:r>
            <a:r>
              <a:rPr lang="en-US" altLang="zh-CN" sz="2400" b="1" kern="100" dirty="0" smtClean="0">
                <a:latin typeface="楷体" panose="02010609060101010101" pitchFamily="49" charset="-122"/>
                <a:ea typeface="楷体" panose="02010609060101010101" pitchFamily="49" charset="-122"/>
                <a:cs typeface="+mn-ea"/>
                <a:sym typeface="+mn-lt"/>
              </a:rPr>
              <a:t>1988</a:t>
            </a:r>
            <a:r>
              <a:rPr lang="zh-CN" altLang="en-US" sz="2400" b="1" kern="100" dirty="0">
                <a:latin typeface="楷体" panose="02010609060101010101" pitchFamily="49" charset="-122"/>
                <a:ea typeface="楷体" panose="02010609060101010101" pitchFamily="49" charset="-122"/>
                <a:cs typeface="+mn-ea"/>
                <a:sym typeface="+mn-lt"/>
              </a:rPr>
              <a:t>年南海深潜试验，黄旭华顺道探视老母，</a:t>
            </a:r>
            <a:r>
              <a:rPr lang="en-US" altLang="zh-CN" sz="2400" b="1" kern="100" dirty="0">
                <a:latin typeface="楷体" panose="02010609060101010101" pitchFamily="49" charset="-122"/>
                <a:ea typeface="楷体" panose="02010609060101010101" pitchFamily="49" charset="-122"/>
                <a:cs typeface="+mn-ea"/>
                <a:sym typeface="+mn-lt"/>
              </a:rPr>
              <a:t>95</a:t>
            </a:r>
            <a:r>
              <a:rPr lang="zh-CN" altLang="en-US" sz="2400" b="1" kern="100" dirty="0">
                <a:latin typeface="楷体" panose="02010609060101010101" pitchFamily="49" charset="-122"/>
                <a:ea typeface="楷体" panose="02010609060101010101" pitchFamily="49" charset="-122"/>
                <a:cs typeface="+mn-ea"/>
                <a:sym typeface="+mn-lt"/>
              </a:rPr>
              <a:t>岁的母亲</a:t>
            </a:r>
            <a:r>
              <a:rPr lang="zh-CN" altLang="en-US" sz="2400" b="1" kern="100" dirty="0" smtClean="0">
                <a:latin typeface="楷体" panose="02010609060101010101" pitchFamily="49" charset="-122"/>
                <a:ea typeface="楷体" panose="02010609060101010101" pitchFamily="49" charset="-122"/>
                <a:cs typeface="+mn-ea"/>
                <a:sym typeface="+mn-lt"/>
              </a:rPr>
              <a:t>与</a:t>
            </a:r>
            <a:r>
              <a:rPr lang="en-US" altLang="zh-CN" sz="2400" b="1" kern="100" dirty="0" smtClean="0">
                <a:latin typeface="楷体" panose="02010609060101010101" pitchFamily="49" charset="-122"/>
                <a:ea typeface="楷体" panose="02010609060101010101" pitchFamily="49" charset="-122"/>
                <a:cs typeface="+mn-ea"/>
                <a:sym typeface="+mn-lt"/>
              </a:rPr>
              <a:t>62</a:t>
            </a:r>
            <a:r>
              <a:rPr lang="zh-CN" altLang="en-US" sz="2400" b="1" kern="100" dirty="0">
                <a:latin typeface="楷体" panose="02010609060101010101" pitchFamily="49" charset="-122"/>
                <a:ea typeface="楷体" panose="02010609060101010101" pitchFamily="49" charset="-122"/>
                <a:cs typeface="+mn-ea"/>
                <a:sym typeface="+mn-lt"/>
              </a:rPr>
              <a:t>岁</a:t>
            </a:r>
            <a:r>
              <a:rPr lang="zh-CN" altLang="en-US" sz="2400" b="1" kern="100" dirty="0" smtClean="0">
                <a:latin typeface="楷体" panose="02010609060101010101" pitchFamily="49" charset="-122"/>
                <a:ea typeface="楷体" panose="02010609060101010101" pitchFamily="49" charset="-122"/>
                <a:cs typeface="+mn-ea"/>
                <a:sym typeface="+mn-lt"/>
              </a:rPr>
              <a:t>的孩子相见，而孩子也</a:t>
            </a:r>
            <a:r>
              <a:rPr lang="zh-CN" altLang="en-US" sz="2400" b="1" kern="100" dirty="0">
                <a:latin typeface="楷体" panose="02010609060101010101" pitchFamily="49" charset="-122"/>
                <a:ea typeface="楷体" panose="02010609060101010101" pitchFamily="49" charset="-122"/>
                <a:cs typeface="+mn-ea"/>
                <a:sym typeface="+mn-lt"/>
              </a:rPr>
              <a:t>已双鬓染上白发</a:t>
            </a:r>
            <a:r>
              <a:rPr lang="zh-CN" altLang="en-US" sz="2400" b="1" kern="100" dirty="0" smtClean="0">
                <a:latin typeface="楷体" panose="02010609060101010101" pitchFamily="49" charset="-122"/>
                <a:ea typeface="楷体" panose="02010609060101010101" pitchFamily="49" charset="-122"/>
                <a:cs typeface="+mn-ea"/>
                <a:sym typeface="+mn-lt"/>
              </a:rPr>
              <a:t>。</a:t>
            </a:r>
            <a:endParaRPr lang="zh-CN" altLang="zh-CN" sz="2400" kern="100" dirty="0">
              <a:latin typeface="楷体" panose="02010609060101010101" pitchFamily="49" charset="-122"/>
              <a:ea typeface="楷体" panose="02010609060101010101" pitchFamily="49" charset="-122"/>
              <a:cs typeface="+mn-ea"/>
              <a:sym typeface="+mn-lt"/>
            </a:endParaRPr>
          </a:p>
        </p:txBody>
      </p:sp>
      <p:pic>
        <p:nvPicPr>
          <p:cNvPr id="4" name="图片 3" descr="IMG_3847(20200320-095359).JPG"/>
          <p:cNvPicPr>
            <a:picLocks noChangeAspect="1"/>
          </p:cNvPicPr>
          <p:nvPr/>
        </p:nvPicPr>
        <p:blipFill>
          <a:blip r:embed="rId1"/>
          <a:stretch>
            <a:fillRect/>
          </a:stretch>
        </p:blipFill>
        <p:spPr>
          <a:xfrm>
            <a:off x="-208915" y="1760855"/>
            <a:ext cx="5761355" cy="5481955"/>
          </a:xfrm>
          <a:prstGeom prst="rect">
            <a:avLst/>
          </a:prstGeom>
        </p:spPr>
      </p:pic>
      <p:sp>
        <p:nvSpPr>
          <p:cNvPr id="6" name="TextBox 5"/>
          <p:cNvSpPr txBox="1"/>
          <p:nvPr/>
        </p:nvSpPr>
        <p:spPr>
          <a:xfrm>
            <a:off x="0" y="1115695"/>
            <a:ext cx="6172200" cy="645160"/>
          </a:xfrm>
          <a:prstGeom prst="rect">
            <a:avLst/>
          </a:prstGeom>
          <a:noFill/>
        </p:spPr>
        <p:txBody>
          <a:bodyPr wrap="square" rtlCol="0">
            <a:spAutoFit/>
          </a:bodyPr>
          <a:p>
            <a:r>
              <a:rPr lang="zh-CN" altLang="en-US" b="1" dirty="0" smtClean="0"/>
              <a:t>材料一</a:t>
            </a:r>
            <a:r>
              <a:rPr lang="en-US" altLang="zh-CN" b="1" dirty="0" smtClean="0"/>
              <a:t> 1985—2015</a:t>
            </a:r>
            <a:r>
              <a:rPr lang="zh-CN" altLang="en-US" b="1" dirty="0" smtClean="0"/>
              <a:t>年中国军费开支数量</a:t>
            </a:r>
            <a:endParaRPr lang="zh-CN" altLang="en-US" b="1" dirty="0" smtClean="0"/>
          </a:p>
          <a:p>
            <a:r>
              <a:rPr lang="zh-CN" altLang="en-US" b="1" dirty="0" smtClean="0"/>
              <a:t>和占比比例示意图</a:t>
            </a:r>
            <a:endParaRPr lang="zh-CN" altLang="en-US" b="1" dirty="0"/>
          </a:p>
        </p:txBody>
      </p:sp>
      <p:pic>
        <p:nvPicPr>
          <p:cNvPr id="6150" name="图片 6"/>
          <p:cNvPicPr>
            <a:picLocks noChangeAspect="1"/>
          </p:cNvPicPr>
          <p:nvPr/>
        </p:nvPicPr>
        <p:blipFill>
          <a:blip r:embed="rId2"/>
          <a:stretch>
            <a:fillRect/>
          </a:stretch>
        </p:blipFill>
        <p:spPr>
          <a:xfrm>
            <a:off x="5089525" y="3566160"/>
            <a:ext cx="3859530" cy="2494915"/>
          </a:xfrm>
          <a:prstGeom prst="rect">
            <a:avLst/>
          </a:prstGeom>
          <a:noFill/>
          <a:ln w="9525">
            <a:noFill/>
          </a:ln>
        </p:spPr>
      </p:pic>
      <p:pic>
        <p:nvPicPr>
          <p:cNvPr id="7171" name="图片 2"/>
          <p:cNvPicPr>
            <a:picLocks noChangeAspect="1"/>
          </p:cNvPicPr>
          <p:nvPr/>
        </p:nvPicPr>
        <p:blipFill>
          <a:blip r:embed="rId3"/>
          <a:stretch>
            <a:fillRect/>
          </a:stretch>
        </p:blipFill>
        <p:spPr>
          <a:xfrm>
            <a:off x="9090025" y="3565525"/>
            <a:ext cx="3802380" cy="2697480"/>
          </a:xfrm>
          <a:prstGeom prst="rect">
            <a:avLst/>
          </a:prstGeom>
          <a:noFill/>
          <a:ln w="9525">
            <a:noFill/>
          </a:ln>
        </p:spPr>
      </p:pic>
      <p:sp>
        <p:nvSpPr>
          <p:cNvPr id="2" name="TextBox 5"/>
          <p:cNvSpPr txBox="1"/>
          <p:nvPr/>
        </p:nvSpPr>
        <p:spPr>
          <a:xfrm>
            <a:off x="5552440" y="6139180"/>
            <a:ext cx="6172200" cy="645160"/>
          </a:xfrm>
          <a:prstGeom prst="rect">
            <a:avLst/>
          </a:prstGeom>
          <a:noFill/>
        </p:spPr>
        <p:txBody>
          <a:bodyPr wrap="square" rtlCol="0">
            <a:spAutoFit/>
          </a:bodyPr>
          <a:p>
            <a:r>
              <a:rPr lang="zh-CN" altLang="en-US" b="1" dirty="0" smtClean="0"/>
              <a:t>材料三</a:t>
            </a:r>
            <a:r>
              <a:rPr lang="en-US" altLang="zh-CN" b="1" dirty="0" smtClean="0"/>
              <a:t>  </a:t>
            </a:r>
            <a:r>
              <a:rPr lang="zh-CN" altLang="en-US" b="1" dirty="0" smtClean="0"/>
              <a:t>图一为</a:t>
            </a:r>
            <a:r>
              <a:rPr lang="en-US" altLang="zh-CN" b="1" dirty="0" smtClean="0"/>
              <a:t>1949</a:t>
            </a:r>
            <a:r>
              <a:rPr lang="zh-CN" altLang="en-US" b="1" dirty="0" smtClean="0"/>
              <a:t>年阅兵式上的骑兵部队</a:t>
            </a:r>
            <a:endParaRPr lang="zh-CN" altLang="en-US" b="1" dirty="0" smtClean="0"/>
          </a:p>
          <a:p>
            <a:r>
              <a:rPr lang="zh-CN" altLang="en-US" b="1" dirty="0" smtClean="0"/>
              <a:t> </a:t>
            </a:r>
            <a:r>
              <a:rPr lang="en-US" altLang="zh-CN" b="1" dirty="0" smtClean="0"/>
              <a:t>           </a:t>
            </a:r>
            <a:r>
              <a:rPr lang="zh-CN" altLang="en-US" b="1" dirty="0" smtClean="0"/>
              <a:t>图二为</a:t>
            </a:r>
            <a:r>
              <a:rPr lang="en-US" altLang="zh-CN" b="1" dirty="0" smtClean="0"/>
              <a:t>2016</a:t>
            </a:r>
            <a:r>
              <a:rPr lang="zh-CN" altLang="en-US" b="1" dirty="0" smtClean="0"/>
              <a:t>年阅兵式上的步兵战车方队</a:t>
            </a:r>
            <a:endParaRPr lang="zh-CN" altLang="en-US" b="1"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9"/>
          <p:cNvSpPr/>
          <p:nvPr/>
        </p:nvSpPr>
        <p:spPr>
          <a:xfrm>
            <a:off x="7494527" y="1433637"/>
            <a:ext cx="3276600" cy="1126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accent4"/>
                </a:solidFill>
                <a:cs typeface="+mn-ea"/>
                <a:sym typeface="+mn-lt"/>
              </a:rPr>
              <a:t>无私</a:t>
            </a:r>
            <a:r>
              <a:rPr lang="zh-CN" altLang="en-US" sz="3200" b="1" dirty="0">
                <a:solidFill>
                  <a:schemeClr val="accent4"/>
                </a:solidFill>
                <a:cs typeface="+mn-ea"/>
                <a:sym typeface="+mn-lt"/>
              </a:rPr>
              <a:t>奉献</a:t>
            </a:r>
            <a:endParaRPr lang="en-US" altLang="zh-CN" sz="3200" b="1" dirty="0" smtClean="0">
              <a:solidFill>
                <a:schemeClr val="accent4"/>
              </a:solidFill>
              <a:cs typeface="+mn-ea"/>
              <a:sym typeface="+mn-lt"/>
            </a:endParaRPr>
          </a:p>
          <a:p>
            <a:pPr algn="ctr"/>
            <a:r>
              <a:rPr lang="zh-CN" altLang="en-US" sz="3200" b="1" dirty="0" smtClean="0">
                <a:solidFill>
                  <a:schemeClr val="accent4"/>
                </a:solidFill>
                <a:cs typeface="+mn-ea"/>
                <a:sym typeface="+mn-lt"/>
              </a:rPr>
              <a:t>投身国防</a:t>
            </a:r>
            <a:endParaRPr lang="en-US" sz="3200" b="1" dirty="0">
              <a:solidFill>
                <a:schemeClr val="accent4"/>
              </a:solidFill>
              <a:cs typeface="+mn-ea"/>
              <a:sym typeface="+mn-lt"/>
            </a:endParaRPr>
          </a:p>
        </p:txBody>
      </p:sp>
      <p:grpSp>
        <p:nvGrpSpPr>
          <p:cNvPr id="17" name="Group 54"/>
          <p:cNvGrpSpPr/>
          <p:nvPr/>
        </p:nvGrpSpPr>
        <p:grpSpPr>
          <a:xfrm>
            <a:off x="6368460" y="1433637"/>
            <a:ext cx="1430867" cy="1126067"/>
            <a:chOff x="4829175" y="2552700"/>
            <a:chExt cx="1073150" cy="844550"/>
          </a:xfrm>
        </p:grpSpPr>
        <p:sp>
          <p:nvSpPr>
            <p:cNvPr id="18" name="Rectangle 28"/>
            <p:cNvSpPr/>
            <p:nvPr/>
          </p:nvSpPr>
          <p:spPr>
            <a:xfrm>
              <a:off x="4829175" y="2552700"/>
              <a:ext cx="844550" cy="844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19" name="Oval 30"/>
            <p:cNvSpPr/>
            <p:nvPr/>
          </p:nvSpPr>
          <p:spPr>
            <a:xfrm rot="5400000">
              <a:off x="5445125" y="2746375"/>
              <a:ext cx="457200" cy="457200"/>
            </a:xfrm>
            <a:prstGeom prst="ellipse">
              <a:avLst/>
            </a:prstGeom>
            <a:gradFill>
              <a:gsLst>
                <a:gs pos="49000">
                  <a:schemeClr val="accent4"/>
                </a:gs>
                <a:gs pos="5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grpSp>
      <p:sp>
        <p:nvSpPr>
          <p:cNvPr id="21" name="Rectangle 36"/>
          <p:cNvSpPr/>
          <p:nvPr/>
        </p:nvSpPr>
        <p:spPr>
          <a:xfrm flipH="1">
            <a:off x="1279993" y="1433637"/>
            <a:ext cx="3276600" cy="1126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36AFCE"/>
                </a:solidFill>
                <a:cs typeface="+mn-ea"/>
                <a:sym typeface="+mn-lt"/>
              </a:rPr>
              <a:t>科技强军</a:t>
            </a:r>
            <a:endParaRPr lang="en-US" altLang="zh-CN" sz="3200" b="1" dirty="0" smtClean="0">
              <a:solidFill>
                <a:srgbClr val="36AFCE"/>
              </a:solidFill>
              <a:cs typeface="+mn-ea"/>
              <a:sym typeface="+mn-lt"/>
            </a:endParaRPr>
          </a:p>
          <a:p>
            <a:pPr algn="ctr"/>
            <a:r>
              <a:rPr lang="zh-CN" altLang="en-US" sz="3200" b="1" dirty="0" smtClean="0">
                <a:solidFill>
                  <a:srgbClr val="36AFCE"/>
                </a:solidFill>
                <a:cs typeface="+mn-ea"/>
                <a:sym typeface="+mn-lt"/>
              </a:rPr>
              <a:t>装备更新</a:t>
            </a:r>
            <a:endParaRPr lang="en-US" sz="3200" b="1" dirty="0">
              <a:solidFill>
                <a:srgbClr val="36AFCE"/>
              </a:solidFill>
              <a:cs typeface="+mn-ea"/>
              <a:sym typeface="+mn-lt"/>
            </a:endParaRPr>
          </a:p>
        </p:txBody>
      </p:sp>
      <p:grpSp>
        <p:nvGrpSpPr>
          <p:cNvPr id="22" name="Group 53"/>
          <p:cNvGrpSpPr/>
          <p:nvPr/>
        </p:nvGrpSpPr>
        <p:grpSpPr>
          <a:xfrm>
            <a:off x="4251793" y="1433637"/>
            <a:ext cx="1430867" cy="1126067"/>
            <a:chOff x="3241675" y="2552700"/>
            <a:chExt cx="1073150" cy="844550"/>
          </a:xfrm>
        </p:grpSpPr>
        <p:sp>
          <p:nvSpPr>
            <p:cNvPr id="23" name="Rectangle 35"/>
            <p:cNvSpPr/>
            <p:nvPr/>
          </p:nvSpPr>
          <p:spPr>
            <a:xfrm flipH="1">
              <a:off x="3470275" y="2552700"/>
              <a:ext cx="844550" cy="844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24" name="Oval 37"/>
            <p:cNvSpPr/>
            <p:nvPr/>
          </p:nvSpPr>
          <p:spPr>
            <a:xfrm rot="16200000" flipH="1">
              <a:off x="3241675" y="2746375"/>
              <a:ext cx="457200" cy="457200"/>
            </a:xfrm>
            <a:prstGeom prst="ellipse">
              <a:avLst/>
            </a:prstGeom>
            <a:gradFill>
              <a:gsLst>
                <a:gs pos="49000">
                  <a:schemeClr val="accent3"/>
                </a:gs>
                <a:gs pos="5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grpSp>
      <p:sp>
        <p:nvSpPr>
          <p:cNvPr id="26" name="Rectangle 41"/>
          <p:cNvSpPr/>
          <p:nvPr/>
        </p:nvSpPr>
        <p:spPr>
          <a:xfrm>
            <a:off x="7494527" y="2805237"/>
            <a:ext cx="3276600" cy="1126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accent6"/>
                </a:solidFill>
                <a:cs typeface="+mn-ea"/>
                <a:sym typeface="+mn-lt"/>
              </a:rPr>
              <a:t>党的领导</a:t>
            </a:r>
            <a:endParaRPr lang="en-US" altLang="zh-CN" sz="3200" b="1" dirty="0">
              <a:solidFill>
                <a:schemeClr val="accent6"/>
              </a:solidFill>
              <a:cs typeface="+mn-ea"/>
              <a:sym typeface="+mn-lt"/>
            </a:endParaRPr>
          </a:p>
          <a:p>
            <a:pPr algn="ctr"/>
            <a:r>
              <a:rPr lang="zh-CN" altLang="en-US" sz="3200" b="1" dirty="0">
                <a:solidFill>
                  <a:schemeClr val="accent6"/>
                </a:solidFill>
                <a:cs typeface="+mn-ea"/>
                <a:sym typeface="+mn-lt"/>
              </a:rPr>
              <a:t>重视</a:t>
            </a:r>
            <a:r>
              <a:rPr lang="zh-CN" altLang="en-US" sz="3200" b="1" dirty="0" smtClean="0">
                <a:solidFill>
                  <a:schemeClr val="accent6"/>
                </a:solidFill>
                <a:cs typeface="+mn-ea"/>
                <a:sym typeface="+mn-lt"/>
              </a:rPr>
              <a:t>国防</a:t>
            </a:r>
            <a:endParaRPr lang="zh-CN" altLang="en-US" sz="3200" b="1" dirty="0">
              <a:solidFill>
                <a:schemeClr val="accent6"/>
              </a:solidFill>
              <a:cs typeface="+mn-ea"/>
              <a:sym typeface="+mn-lt"/>
            </a:endParaRPr>
          </a:p>
        </p:txBody>
      </p:sp>
      <p:grpSp>
        <p:nvGrpSpPr>
          <p:cNvPr id="27" name="Group 56"/>
          <p:cNvGrpSpPr/>
          <p:nvPr/>
        </p:nvGrpSpPr>
        <p:grpSpPr>
          <a:xfrm>
            <a:off x="6368460" y="2805237"/>
            <a:ext cx="1430867" cy="1126067"/>
            <a:chOff x="4829175" y="3581400"/>
            <a:chExt cx="1073150" cy="844550"/>
          </a:xfrm>
        </p:grpSpPr>
        <p:sp>
          <p:nvSpPr>
            <p:cNvPr id="28" name="Rectangle 40"/>
            <p:cNvSpPr/>
            <p:nvPr/>
          </p:nvSpPr>
          <p:spPr>
            <a:xfrm>
              <a:off x="4829175" y="3581400"/>
              <a:ext cx="844550" cy="8445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29" name="Oval 42"/>
            <p:cNvSpPr/>
            <p:nvPr/>
          </p:nvSpPr>
          <p:spPr>
            <a:xfrm rot="5400000">
              <a:off x="5445125" y="3775075"/>
              <a:ext cx="457200" cy="457200"/>
            </a:xfrm>
            <a:prstGeom prst="ellipse">
              <a:avLst/>
            </a:prstGeom>
            <a:gradFill>
              <a:gsLst>
                <a:gs pos="49000">
                  <a:schemeClr val="accent6"/>
                </a:gs>
                <a:gs pos="5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grpSp>
      <p:sp>
        <p:nvSpPr>
          <p:cNvPr id="31" name="Rectangle 48"/>
          <p:cNvSpPr/>
          <p:nvPr/>
        </p:nvSpPr>
        <p:spPr>
          <a:xfrm flipH="1">
            <a:off x="1279993" y="2804602"/>
            <a:ext cx="3276600" cy="1126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accent5"/>
                </a:solidFill>
                <a:cs typeface="+mn-ea"/>
                <a:sym typeface="+mn-lt"/>
              </a:rPr>
              <a:t>综合国力</a:t>
            </a:r>
            <a:endParaRPr lang="en-US" altLang="zh-CN" sz="3200" b="1" dirty="0" smtClean="0">
              <a:solidFill>
                <a:schemeClr val="accent5"/>
              </a:solidFill>
              <a:cs typeface="+mn-ea"/>
              <a:sym typeface="+mn-lt"/>
            </a:endParaRPr>
          </a:p>
          <a:p>
            <a:pPr algn="ctr"/>
            <a:r>
              <a:rPr lang="zh-CN" altLang="en-US" sz="3200" b="1" dirty="0" smtClean="0">
                <a:solidFill>
                  <a:schemeClr val="accent5"/>
                </a:solidFill>
                <a:cs typeface="+mn-ea"/>
                <a:sym typeface="+mn-lt"/>
              </a:rPr>
              <a:t>大大增强</a:t>
            </a:r>
            <a:endParaRPr lang="en-US" sz="3200" b="1" dirty="0">
              <a:solidFill>
                <a:schemeClr val="accent5"/>
              </a:solidFill>
              <a:cs typeface="+mn-ea"/>
              <a:sym typeface="+mn-lt"/>
            </a:endParaRPr>
          </a:p>
        </p:txBody>
      </p:sp>
      <p:grpSp>
        <p:nvGrpSpPr>
          <p:cNvPr id="32" name="Group 55"/>
          <p:cNvGrpSpPr/>
          <p:nvPr/>
        </p:nvGrpSpPr>
        <p:grpSpPr>
          <a:xfrm>
            <a:off x="4251793" y="2805237"/>
            <a:ext cx="1430867" cy="1126067"/>
            <a:chOff x="3241675" y="3581400"/>
            <a:chExt cx="1073150" cy="844550"/>
          </a:xfrm>
        </p:grpSpPr>
        <p:sp>
          <p:nvSpPr>
            <p:cNvPr id="33" name="Rectangle 47"/>
            <p:cNvSpPr/>
            <p:nvPr/>
          </p:nvSpPr>
          <p:spPr>
            <a:xfrm flipH="1">
              <a:off x="3470275" y="3581400"/>
              <a:ext cx="844550" cy="844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34" name="Oval 49"/>
            <p:cNvSpPr/>
            <p:nvPr/>
          </p:nvSpPr>
          <p:spPr>
            <a:xfrm rot="16200000" flipH="1">
              <a:off x="3241675" y="3775075"/>
              <a:ext cx="457200" cy="457200"/>
            </a:xfrm>
            <a:prstGeom prst="ellipse">
              <a:avLst/>
            </a:prstGeom>
            <a:gradFill>
              <a:gsLst>
                <a:gs pos="49000">
                  <a:schemeClr val="accent5"/>
                </a:gs>
                <a:gs pos="5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grpSp>
      <p:grpSp>
        <p:nvGrpSpPr>
          <p:cNvPr id="36" name="Group 22"/>
          <p:cNvGrpSpPr/>
          <p:nvPr/>
        </p:nvGrpSpPr>
        <p:grpSpPr>
          <a:xfrm>
            <a:off x="4971105" y="1729970"/>
            <a:ext cx="533400" cy="533400"/>
            <a:chOff x="5318123" y="1022350"/>
            <a:chExt cx="338138" cy="338138"/>
          </a:xfrm>
          <a:solidFill>
            <a:schemeClr val="bg1"/>
          </a:solidFill>
        </p:grpSpPr>
        <p:sp>
          <p:nvSpPr>
            <p:cNvPr id="37" name="Freeform 7"/>
            <p:cNvSpPr>
              <a:spLocks noEditPoints="1"/>
            </p:cNvSpPr>
            <p:nvPr/>
          </p:nvSpPr>
          <p:spPr bwMode="auto">
            <a:xfrm>
              <a:off x="5318123" y="1022350"/>
              <a:ext cx="338138" cy="338138"/>
            </a:xfrm>
            <a:custGeom>
              <a:avLst/>
              <a:gdLst/>
              <a:ahLst/>
              <a:cxnLst>
                <a:cxn ang="0">
                  <a:pos x="216" y="0"/>
                </a:cxn>
                <a:cxn ang="0">
                  <a:pos x="2" y="207"/>
                </a:cxn>
                <a:cxn ang="0">
                  <a:pos x="0" y="214"/>
                </a:cxn>
                <a:cxn ang="0">
                  <a:pos x="1" y="221"/>
                </a:cxn>
                <a:cxn ang="0">
                  <a:pos x="216" y="430"/>
                </a:cxn>
                <a:cxn ang="0">
                  <a:pos x="430" y="215"/>
                </a:cxn>
                <a:cxn ang="0">
                  <a:pos x="216" y="0"/>
                </a:cxn>
                <a:cxn ang="0">
                  <a:pos x="242" y="370"/>
                </a:cxn>
                <a:cxn ang="0">
                  <a:pos x="242" y="356"/>
                </a:cxn>
                <a:cxn ang="0">
                  <a:pos x="217" y="335"/>
                </a:cxn>
                <a:cxn ang="0">
                  <a:pos x="189" y="359"/>
                </a:cxn>
                <a:cxn ang="0">
                  <a:pos x="189" y="371"/>
                </a:cxn>
                <a:cxn ang="0">
                  <a:pos x="59" y="239"/>
                </a:cxn>
                <a:cxn ang="0">
                  <a:pos x="76" y="239"/>
                </a:cxn>
                <a:cxn ang="0">
                  <a:pos x="97" y="215"/>
                </a:cxn>
                <a:cxn ang="0">
                  <a:pos x="77" y="189"/>
                </a:cxn>
                <a:cxn ang="0">
                  <a:pos x="59" y="189"/>
                </a:cxn>
                <a:cxn ang="0">
                  <a:pos x="192" y="61"/>
                </a:cxn>
                <a:cxn ang="0">
                  <a:pos x="192" y="76"/>
                </a:cxn>
                <a:cxn ang="0">
                  <a:pos x="215" y="97"/>
                </a:cxn>
                <a:cxn ang="0">
                  <a:pos x="242" y="77"/>
                </a:cxn>
                <a:cxn ang="0">
                  <a:pos x="243" y="59"/>
                </a:cxn>
                <a:cxn ang="0">
                  <a:pos x="373" y="189"/>
                </a:cxn>
                <a:cxn ang="0">
                  <a:pos x="357" y="190"/>
                </a:cxn>
                <a:cxn ang="0">
                  <a:pos x="336" y="215"/>
                </a:cxn>
                <a:cxn ang="0">
                  <a:pos x="358" y="238"/>
                </a:cxn>
                <a:cxn ang="0">
                  <a:pos x="374" y="238"/>
                </a:cxn>
                <a:cxn ang="0">
                  <a:pos x="242" y="370"/>
                </a:cxn>
              </a:cxnLst>
              <a:rect l="0" t="0" r="r" b="b"/>
              <a:pathLst>
                <a:path w="430" h="430">
                  <a:moveTo>
                    <a:pt x="216" y="0"/>
                  </a:moveTo>
                  <a:cubicBezTo>
                    <a:pt x="100" y="0"/>
                    <a:pt x="6" y="92"/>
                    <a:pt x="2" y="207"/>
                  </a:cubicBezTo>
                  <a:cubicBezTo>
                    <a:pt x="1" y="209"/>
                    <a:pt x="0" y="211"/>
                    <a:pt x="0" y="214"/>
                  </a:cubicBezTo>
                  <a:cubicBezTo>
                    <a:pt x="0" y="216"/>
                    <a:pt x="1" y="218"/>
                    <a:pt x="1" y="221"/>
                  </a:cubicBezTo>
                  <a:cubicBezTo>
                    <a:pt x="5" y="337"/>
                    <a:pt x="99" y="430"/>
                    <a:pt x="216" y="430"/>
                  </a:cubicBezTo>
                  <a:cubicBezTo>
                    <a:pt x="334" y="430"/>
                    <a:pt x="430" y="334"/>
                    <a:pt x="430" y="215"/>
                  </a:cubicBezTo>
                  <a:cubicBezTo>
                    <a:pt x="430" y="96"/>
                    <a:pt x="334" y="0"/>
                    <a:pt x="216" y="0"/>
                  </a:cubicBezTo>
                  <a:close/>
                  <a:moveTo>
                    <a:pt x="242" y="370"/>
                  </a:moveTo>
                  <a:cubicBezTo>
                    <a:pt x="242" y="356"/>
                    <a:pt x="242" y="356"/>
                    <a:pt x="242" y="356"/>
                  </a:cubicBezTo>
                  <a:cubicBezTo>
                    <a:pt x="240" y="344"/>
                    <a:pt x="229" y="335"/>
                    <a:pt x="217" y="335"/>
                  </a:cubicBezTo>
                  <a:cubicBezTo>
                    <a:pt x="205" y="335"/>
                    <a:pt x="190" y="342"/>
                    <a:pt x="189" y="359"/>
                  </a:cubicBezTo>
                  <a:cubicBezTo>
                    <a:pt x="189" y="371"/>
                    <a:pt x="189" y="371"/>
                    <a:pt x="189" y="371"/>
                  </a:cubicBezTo>
                  <a:cubicBezTo>
                    <a:pt x="134" y="361"/>
                    <a:pt x="69" y="314"/>
                    <a:pt x="59" y="239"/>
                  </a:cubicBezTo>
                  <a:cubicBezTo>
                    <a:pt x="76" y="239"/>
                    <a:pt x="76" y="239"/>
                    <a:pt x="76" y="239"/>
                  </a:cubicBezTo>
                  <a:cubicBezTo>
                    <a:pt x="88" y="239"/>
                    <a:pt x="97" y="227"/>
                    <a:pt x="97" y="215"/>
                  </a:cubicBezTo>
                  <a:cubicBezTo>
                    <a:pt x="97" y="203"/>
                    <a:pt x="89" y="189"/>
                    <a:pt x="77" y="189"/>
                  </a:cubicBezTo>
                  <a:cubicBezTo>
                    <a:pt x="59" y="189"/>
                    <a:pt x="59" y="189"/>
                    <a:pt x="59" y="189"/>
                  </a:cubicBezTo>
                  <a:cubicBezTo>
                    <a:pt x="69" y="115"/>
                    <a:pt x="144" y="61"/>
                    <a:pt x="192" y="61"/>
                  </a:cubicBezTo>
                  <a:cubicBezTo>
                    <a:pt x="192" y="76"/>
                    <a:pt x="192" y="76"/>
                    <a:pt x="192" y="76"/>
                  </a:cubicBezTo>
                  <a:cubicBezTo>
                    <a:pt x="192" y="87"/>
                    <a:pt x="203" y="96"/>
                    <a:pt x="215" y="97"/>
                  </a:cubicBezTo>
                  <a:cubicBezTo>
                    <a:pt x="230" y="98"/>
                    <a:pt x="242" y="89"/>
                    <a:pt x="242" y="77"/>
                  </a:cubicBezTo>
                  <a:cubicBezTo>
                    <a:pt x="243" y="59"/>
                    <a:pt x="243" y="59"/>
                    <a:pt x="243" y="59"/>
                  </a:cubicBezTo>
                  <a:cubicBezTo>
                    <a:pt x="319" y="73"/>
                    <a:pt x="367" y="135"/>
                    <a:pt x="373" y="189"/>
                  </a:cubicBezTo>
                  <a:cubicBezTo>
                    <a:pt x="357" y="190"/>
                    <a:pt x="357" y="190"/>
                    <a:pt x="357" y="190"/>
                  </a:cubicBezTo>
                  <a:cubicBezTo>
                    <a:pt x="345" y="190"/>
                    <a:pt x="336" y="203"/>
                    <a:pt x="336" y="215"/>
                  </a:cubicBezTo>
                  <a:cubicBezTo>
                    <a:pt x="336" y="227"/>
                    <a:pt x="346" y="238"/>
                    <a:pt x="358" y="238"/>
                  </a:cubicBezTo>
                  <a:cubicBezTo>
                    <a:pt x="374" y="238"/>
                    <a:pt x="374" y="238"/>
                    <a:pt x="374" y="238"/>
                  </a:cubicBezTo>
                  <a:cubicBezTo>
                    <a:pt x="364" y="312"/>
                    <a:pt x="303" y="358"/>
                    <a:pt x="242" y="370"/>
                  </a:cubicBezTo>
                  <a:close/>
                </a:path>
              </a:pathLst>
            </a:custGeom>
            <a:grp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38" name="Freeform 8"/>
            <p:cNvSpPr/>
            <p:nvPr/>
          </p:nvSpPr>
          <p:spPr bwMode="auto">
            <a:xfrm>
              <a:off x="5418136" y="1106488"/>
              <a:ext cx="157163" cy="117475"/>
            </a:xfrm>
            <a:custGeom>
              <a:avLst/>
              <a:gdLst/>
              <a:ahLst/>
              <a:cxnLst>
                <a:cxn ang="0">
                  <a:pos x="189" y="10"/>
                </a:cxn>
                <a:cxn ang="0">
                  <a:pos x="162" y="7"/>
                </a:cxn>
                <a:cxn ang="0">
                  <a:pos x="110" y="60"/>
                </a:cxn>
                <a:cxn ang="0">
                  <a:pos x="106" y="69"/>
                </a:cxn>
                <a:cxn ang="0">
                  <a:pos x="92" y="66"/>
                </a:cxn>
                <a:cxn ang="0">
                  <a:pos x="80" y="68"/>
                </a:cxn>
                <a:cxn ang="0">
                  <a:pos x="34" y="26"/>
                </a:cxn>
                <a:cxn ang="0">
                  <a:pos x="9" y="32"/>
                </a:cxn>
                <a:cxn ang="0">
                  <a:pos x="6" y="57"/>
                </a:cxn>
                <a:cxn ang="0">
                  <a:pos x="52" y="99"/>
                </a:cxn>
                <a:cxn ang="0">
                  <a:pos x="51" y="108"/>
                </a:cxn>
                <a:cxn ang="0">
                  <a:pos x="92" y="150"/>
                </a:cxn>
                <a:cxn ang="0">
                  <a:pos x="133" y="108"/>
                </a:cxn>
                <a:cxn ang="0">
                  <a:pos x="130" y="94"/>
                </a:cxn>
                <a:cxn ang="0">
                  <a:pos x="140" y="91"/>
                </a:cxn>
                <a:cxn ang="0">
                  <a:pos x="193" y="37"/>
                </a:cxn>
                <a:cxn ang="0">
                  <a:pos x="189" y="10"/>
                </a:cxn>
              </a:cxnLst>
              <a:rect l="0" t="0" r="r" b="b"/>
              <a:pathLst>
                <a:path w="199" h="150">
                  <a:moveTo>
                    <a:pt x="189" y="10"/>
                  </a:moveTo>
                  <a:cubicBezTo>
                    <a:pt x="181" y="2"/>
                    <a:pt x="169" y="0"/>
                    <a:pt x="162" y="7"/>
                  </a:cubicBezTo>
                  <a:cubicBezTo>
                    <a:pt x="110" y="60"/>
                    <a:pt x="110" y="60"/>
                    <a:pt x="110" y="60"/>
                  </a:cubicBezTo>
                  <a:cubicBezTo>
                    <a:pt x="107" y="62"/>
                    <a:pt x="106" y="65"/>
                    <a:pt x="106" y="69"/>
                  </a:cubicBezTo>
                  <a:cubicBezTo>
                    <a:pt x="102" y="67"/>
                    <a:pt x="97" y="66"/>
                    <a:pt x="92" y="66"/>
                  </a:cubicBezTo>
                  <a:cubicBezTo>
                    <a:pt x="88" y="66"/>
                    <a:pt x="84" y="67"/>
                    <a:pt x="80" y="68"/>
                  </a:cubicBezTo>
                  <a:cubicBezTo>
                    <a:pt x="34" y="26"/>
                    <a:pt x="34" y="26"/>
                    <a:pt x="34" y="26"/>
                  </a:cubicBezTo>
                  <a:cubicBezTo>
                    <a:pt x="28" y="21"/>
                    <a:pt x="16" y="23"/>
                    <a:pt x="9" y="32"/>
                  </a:cubicBezTo>
                  <a:cubicBezTo>
                    <a:pt x="1" y="40"/>
                    <a:pt x="0" y="52"/>
                    <a:pt x="6" y="57"/>
                  </a:cubicBezTo>
                  <a:cubicBezTo>
                    <a:pt x="52" y="99"/>
                    <a:pt x="52" y="99"/>
                    <a:pt x="52" y="99"/>
                  </a:cubicBezTo>
                  <a:cubicBezTo>
                    <a:pt x="51" y="102"/>
                    <a:pt x="51" y="105"/>
                    <a:pt x="51" y="108"/>
                  </a:cubicBezTo>
                  <a:cubicBezTo>
                    <a:pt x="51" y="131"/>
                    <a:pt x="69" y="150"/>
                    <a:pt x="92" y="150"/>
                  </a:cubicBezTo>
                  <a:cubicBezTo>
                    <a:pt x="114" y="150"/>
                    <a:pt x="133" y="131"/>
                    <a:pt x="133" y="108"/>
                  </a:cubicBezTo>
                  <a:cubicBezTo>
                    <a:pt x="133" y="103"/>
                    <a:pt x="132" y="99"/>
                    <a:pt x="130" y="94"/>
                  </a:cubicBezTo>
                  <a:cubicBezTo>
                    <a:pt x="134" y="94"/>
                    <a:pt x="138" y="93"/>
                    <a:pt x="140" y="91"/>
                  </a:cubicBezTo>
                  <a:cubicBezTo>
                    <a:pt x="193" y="37"/>
                    <a:pt x="193" y="37"/>
                    <a:pt x="193" y="37"/>
                  </a:cubicBezTo>
                  <a:cubicBezTo>
                    <a:pt x="199" y="31"/>
                    <a:pt x="198" y="19"/>
                    <a:pt x="189" y="10"/>
                  </a:cubicBezTo>
                  <a:close/>
                </a:path>
              </a:pathLst>
            </a:custGeom>
            <a:grpFill/>
            <a:ln w="9525">
              <a:noFill/>
              <a:round/>
            </a:ln>
          </p:spPr>
          <p:txBody>
            <a:bodyPr vert="horz" wrap="square" lIns="121920" tIns="60960" rIns="121920" bIns="60960" numCol="1" anchor="t" anchorCtr="0" compatLnSpc="1"/>
            <a:lstStyle/>
            <a:p>
              <a:endParaRPr lang="en-US" sz="3200" dirty="0">
                <a:cs typeface="+mn-ea"/>
                <a:sym typeface="+mn-lt"/>
              </a:endParaRPr>
            </a:p>
          </p:txBody>
        </p:sp>
      </p:grpSp>
      <p:sp>
        <p:nvSpPr>
          <p:cNvPr id="35" name="Freeform 151"/>
          <p:cNvSpPr>
            <a:spLocks noEditPoints="1"/>
          </p:cNvSpPr>
          <p:nvPr/>
        </p:nvSpPr>
        <p:spPr bwMode="auto">
          <a:xfrm>
            <a:off x="6546208" y="1704412"/>
            <a:ext cx="559225" cy="584519"/>
          </a:xfrm>
          <a:custGeom>
            <a:avLst/>
            <a:gdLst>
              <a:gd name="connsiteX0" fmla="*/ 291152 w 580400"/>
              <a:gd name="connsiteY0" fmla="*/ 502638 h 606651"/>
              <a:gd name="connsiteX1" fmla="*/ 303783 w 580400"/>
              <a:gd name="connsiteY1" fmla="*/ 515269 h 606651"/>
              <a:gd name="connsiteX2" fmla="*/ 291152 w 580400"/>
              <a:gd name="connsiteY2" fmla="*/ 527900 h 606651"/>
              <a:gd name="connsiteX3" fmla="*/ 278521 w 580400"/>
              <a:gd name="connsiteY3" fmla="*/ 515269 h 606651"/>
              <a:gd name="connsiteX4" fmla="*/ 291152 w 580400"/>
              <a:gd name="connsiteY4" fmla="*/ 502638 h 606651"/>
              <a:gd name="connsiteX5" fmla="*/ 291135 w 580400"/>
              <a:gd name="connsiteY5" fmla="*/ 484805 h 606651"/>
              <a:gd name="connsiteX6" fmla="*/ 258203 w 580400"/>
              <a:gd name="connsiteY6" fmla="*/ 509334 h 606651"/>
              <a:gd name="connsiteX7" fmla="*/ 291135 w 580400"/>
              <a:gd name="connsiteY7" fmla="*/ 567369 h 606651"/>
              <a:gd name="connsiteX8" fmla="*/ 323977 w 580400"/>
              <a:gd name="connsiteY8" fmla="*/ 509334 h 606651"/>
              <a:gd name="connsiteX9" fmla="*/ 444401 w 580400"/>
              <a:gd name="connsiteY9" fmla="*/ 475740 h 606651"/>
              <a:gd name="connsiteX10" fmla="*/ 418411 w 580400"/>
              <a:gd name="connsiteY10" fmla="*/ 495737 h 606651"/>
              <a:gd name="connsiteX11" fmla="*/ 423307 w 580400"/>
              <a:gd name="connsiteY11" fmla="*/ 516178 h 606651"/>
              <a:gd name="connsiteX12" fmla="*/ 417699 w 580400"/>
              <a:gd name="connsiteY12" fmla="*/ 529864 h 606651"/>
              <a:gd name="connsiteX13" fmla="*/ 334035 w 580400"/>
              <a:gd name="connsiteY13" fmla="*/ 581411 h 606651"/>
              <a:gd name="connsiteX14" fmla="*/ 555034 w 580400"/>
              <a:gd name="connsiteY14" fmla="*/ 581411 h 606651"/>
              <a:gd name="connsiteX15" fmla="*/ 555034 w 580400"/>
              <a:gd name="connsiteY15" fmla="*/ 548883 h 606651"/>
              <a:gd name="connsiteX16" fmla="*/ 524950 w 580400"/>
              <a:gd name="connsiteY16" fmla="*/ 507201 h 606651"/>
              <a:gd name="connsiteX17" fmla="*/ 523526 w 580400"/>
              <a:gd name="connsiteY17" fmla="*/ 506846 h 606651"/>
              <a:gd name="connsiteX18" fmla="*/ 476265 w 580400"/>
              <a:gd name="connsiteY18" fmla="*/ 489160 h 606651"/>
              <a:gd name="connsiteX19" fmla="*/ 465317 w 580400"/>
              <a:gd name="connsiteY19" fmla="*/ 484272 h 606651"/>
              <a:gd name="connsiteX20" fmla="*/ 444401 w 580400"/>
              <a:gd name="connsiteY20" fmla="*/ 475740 h 606651"/>
              <a:gd name="connsiteX21" fmla="*/ 137067 w 580400"/>
              <a:gd name="connsiteY21" fmla="*/ 475296 h 606651"/>
              <a:gd name="connsiteX22" fmla="*/ 114994 w 580400"/>
              <a:gd name="connsiteY22" fmla="*/ 484272 h 606651"/>
              <a:gd name="connsiteX23" fmla="*/ 104046 w 580400"/>
              <a:gd name="connsiteY23" fmla="*/ 489160 h 606651"/>
              <a:gd name="connsiteX24" fmla="*/ 56785 w 580400"/>
              <a:gd name="connsiteY24" fmla="*/ 506846 h 606651"/>
              <a:gd name="connsiteX25" fmla="*/ 55361 w 580400"/>
              <a:gd name="connsiteY25" fmla="*/ 507201 h 606651"/>
              <a:gd name="connsiteX26" fmla="*/ 25277 w 580400"/>
              <a:gd name="connsiteY26" fmla="*/ 548883 h 606651"/>
              <a:gd name="connsiteX27" fmla="*/ 25277 w 580400"/>
              <a:gd name="connsiteY27" fmla="*/ 581411 h 606651"/>
              <a:gd name="connsiteX28" fmla="*/ 248145 w 580400"/>
              <a:gd name="connsiteY28" fmla="*/ 581411 h 606651"/>
              <a:gd name="connsiteX29" fmla="*/ 164303 w 580400"/>
              <a:gd name="connsiteY29" fmla="*/ 529864 h 606651"/>
              <a:gd name="connsiteX30" fmla="*/ 158606 w 580400"/>
              <a:gd name="connsiteY30" fmla="*/ 516178 h 606651"/>
              <a:gd name="connsiteX31" fmla="*/ 163591 w 580400"/>
              <a:gd name="connsiteY31" fmla="*/ 495737 h 606651"/>
              <a:gd name="connsiteX32" fmla="*/ 219308 w 580400"/>
              <a:gd name="connsiteY32" fmla="*/ 440902 h 606651"/>
              <a:gd name="connsiteX33" fmla="*/ 245564 w 580400"/>
              <a:gd name="connsiteY33" fmla="*/ 487205 h 606651"/>
              <a:gd name="connsiteX34" fmla="*/ 265679 w 580400"/>
              <a:gd name="connsiteY34" fmla="*/ 472274 h 606651"/>
              <a:gd name="connsiteX35" fmla="*/ 219308 w 580400"/>
              <a:gd name="connsiteY35" fmla="*/ 440902 h 606651"/>
              <a:gd name="connsiteX36" fmla="*/ 364386 w 580400"/>
              <a:gd name="connsiteY36" fmla="*/ 438058 h 606651"/>
              <a:gd name="connsiteX37" fmla="*/ 315789 w 580400"/>
              <a:gd name="connsiteY37" fmla="*/ 471652 h 606651"/>
              <a:gd name="connsiteX38" fmla="*/ 336527 w 580400"/>
              <a:gd name="connsiteY38" fmla="*/ 487116 h 606651"/>
              <a:gd name="connsiteX39" fmla="*/ 396338 w 580400"/>
              <a:gd name="connsiteY39" fmla="*/ 432992 h 606651"/>
              <a:gd name="connsiteX40" fmla="*/ 326381 w 580400"/>
              <a:gd name="connsiteY40" fmla="*/ 556437 h 606651"/>
              <a:gd name="connsiteX41" fmla="*/ 396605 w 580400"/>
              <a:gd name="connsiteY41" fmla="*/ 513156 h 606651"/>
              <a:gd name="connsiteX42" fmla="*/ 391799 w 580400"/>
              <a:gd name="connsiteY42" fmla="*/ 493693 h 606651"/>
              <a:gd name="connsiteX43" fmla="*/ 396427 w 580400"/>
              <a:gd name="connsiteY43" fmla="*/ 480628 h 606651"/>
              <a:gd name="connsiteX44" fmla="*/ 423574 w 580400"/>
              <a:gd name="connsiteY44" fmla="*/ 459832 h 606651"/>
              <a:gd name="connsiteX45" fmla="*/ 185664 w 580400"/>
              <a:gd name="connsiteY45" fmla="*/ 432992 h 606651"/>
              <a:gd name="connsiteX46" fmla="*/ 158428 w 580400"/>
              <a:gd name="connsiteY46" fmla="*/ 459832 h 606651"/>
              <a:gd name="connsiteX47" fmla="*/ 185575 w 580400"/>
              <a:gd name="connsiteY47" fmla="*/ 480628 h 606651"/>
              <a:gd name="connsiteX48" fmla="*/ 190203 w 580400"/>
              <a:gd name="connsiteY48" fmla="*/ 493693 h 606651"/>
              <a:gd name="connsiteX49" fmla="*/ 185397 w 580400"/>
              <a:gd name="connsiteY49" fmla="*/ 513156 h 606651"/>
              <a:gd name="connsiteX50" fmla="*/ 255800 w 580400"/>
              <a:gd name="connsiteY50" fmla="*/ 556437 h 606651"/>
              <a:gd name="connsiteX51" fmla="*/ 290156 w 580400"/>
              <a:gd name="connsiteY51" fmla="*/ 356205 h 606651"/>
              <a:gd name="connsiteX52" fmla="*/ 228386 w 580400"/>
              <a:gd name="connsiteY52" fmla="*/ 381890 h 606651"/>
              <a:gd name="connsiteX53" fmla="*/ 221177 w 580400"/>
              <a:gd name="connsiteY53" fmla="*/ 381623 h 606651"/>
              <a:gd name="connsiteX54" fmla="*/ 203732 w 580400"/>
              <a:gd name="connsiteY54" fmla="*/ 379401 h 606651"/>
              <a:gd name="connsiteX55" fmla="*/ 203376 w 580400"/>
              <a:gd name="connsiteY55" fmla="*/ 383045 h 606651"/>
              <a:gd name="connsiteX56" fmla="*/ 212187 w 580400"/>
              <a:gd name="connsiteY56" fmla="*/ 398331 h 606651"/>
              <a:gd name="connsiteX57" fmla="*/ 239601 w 580400"/>
              <a:gd name="connsiteY57" fmla="*/ 424727 h 606651"/>
              <a:gd name="connsiteX58" fmla="*/ 272087 w 580400"/>
              <a:gd name="connsiteY58" fmla="*/ 446945 h 606651"/>
              <a:gd name="connsiteX59" fmla="*/ 290156 w 580400"/>
              <a:gd name="connsiteY59" fmla="*/ 455388 h 606651"/>
              <a:gd name="connsiteX60" fmla="*/ 308224 w 580400"/>
              <a:gd name="connsiteY60" fmla="*/ 446945 h 606651"/>
              <a:gd name="connsiteX61" fmla="*/ 340799 w 580400"/>
              <a:gd name="connsiteY61" fmla="*/ 424727 h 606651"/>
              <a:gd name="connsiteX62" fmla="*/ 368124 w 580400"/>
              <a:gd name="connsiteY62" fmla="*/ 398331 h 606651"/>
              <a:gd name="connsiteX63" fmla="*/ 376935 w 580400"/>
              <a:gd name="connsiteY63" fmla="*/ 383045 h 606651"/>
              <a:gd name="connsiteX64" fmla="*/ 376579 w 580400"/>
              <a:gd name="connsiteY64" fmla="*/ 379401 h 606651"/>
              <a:gd name="connsiteX65" fmla="*/ 359223 w 580400"/>
              <a:gd name="connsiteY65" fmla="*/ 381623 h 606651"/>
              <a:gd name="connsiteX66" fmla="*/ 351925 w 580400"/>
              <a:gd name="connsiteY66" fmla="*/ 381890 h 606651"/>
              <a:gd name="connsiteX67" fmla="*/ 290156 w 580400"/>
              <a:gd name="connsiteY67" fmla="*/ 356205 h 606651"/>
              <a:gd name="connsiteX68" fmla="*/ 311161 w 580400"/>
              <a:gd name="connsiteY68" fmla="*/ 310969 h 606651"/>
              <a:gd name="connsiteX69" fmla="*/ 308224 w 580400"/>
              <a:gd name="connsiteY69" fmla="*/ 314079 h 606651"/>
              <a:gd name="connsiteX70" fmla="*/ 304396 w 580400"/>
              <a:gd name="connsiteY70" fmla="*/ 332743 h 606651"/>
              <a:gd name="connsiteX71" fmla="*/ 351925 w 580400"/>
              <a:gd name="connsiteY71" fmla="*/ 356650 h 606651"/>
              <a:gd name="connsiteX72" fmla="*/ 356909 w 580400"/>
              <a:gd name="connsiteY72" fmla="*/ 356472 h 606651"/>
              <a:gd name="connsiteX73" fmla="*/ 409511 w 580400"/>
              <a:gd name="connsiteY73" fmla="*/ 342252 h 606651"/>
              <a:gd name="connsiteX74" fmla="*/ 420370 w 580400"/>
              <a:gd name="connsiteY74" fmla="*/ 329188 h 606651"/>
              <a:gd name="connsiteX75" fmla="*/ 407909 w 580400"/>
              <a:gd name="connsiteY75" fmla="*/ 338253 h 606651"/>
              <a:gd name="connsiteX76" fmla="*/ 381296 w 580400"/>
              <a:gd name="connsiteY76" fmla="*/ 345185 h 606651"/>
              <a:gd name="connsiteX77" fmla="*/ 328339 w 580400"/>
              <a:gd name="connsiteY77" fmla="*/ 322078 h 606651"/>
              <a:gd name="connsiteX78" fmla="*/ 315611 w 580400"/>
              <a:gd name="connsiteY78" fmla="*/ 313190 h 606651"/>
              <a:gd name="connsiteX79" fmla="*/ 311161 w 580400"/>
              <a:gd name="connsiteY79" fmla="*/ 310969 h 606651"/>
              <a:gd name="connsiteX80" fmla="*/ 269150 w 580400"/>
              <a:gd name="connsiteY80" fmla="*/ 310969 h 606651"/>
              <a:gd name="connsiteX81" fmla="*/ 264700 w 580400"/>
              <a:gd name="connsiteY81" fmla="*/ 313190 h 606651"/>
              <a:gd name="connsiteX82" fmla="*/ 251972 w 580400"/>
              <a:gd name="connsiteY82" fmla="*/ 322078 h 606651"/>
              <a:gd name="connsiteX83" fmla="*/ 199015 w 580400"/>
              <a:gd name="connsiteY83" fmla="*/ 345185 h 606651"/>
              <a:gd name="connsiteX84" fmla="*/ 172402 w 580400"/>
              <a:gd name="connsiteY84" fmla="*/ 338253 h 606651"/>
              <a:gd name="connsiteX85" fmla="*/ 159941 w 580400"/>
              <a:gd name="connsiteY85" fmla="*/ 329188 h 606651"/>
              <a:gd name="connsiteX86" fmla="*/ 170800 w 580400"/>
              <a:gd name="connsiteY86" fmla="*/ 342252 h 606651"/>
              <a:gd name="connsiteX87" fmla="*/ 223491 w 580400"/>
              <a:gd name="connsiteY87" fmla="*/ 356472 h 606651"/>
              <a:gd name="connsiteX88" fmla="*/ 228386 w 580400"/>
              <a:gd name="connsiteY88" fmla="*/ 356650 h 606651"/>
              <a:gd name="connsiteX89" fmla="*/ 275915 w 580400"/>
              <a:gd name="connsiteY89" fmla="*/ 332743 h 606651"/>
              <a:gd name="connsiteX90" fmla="*/ 272087 w 580400"/>
              <a:gd name="connsiteY90" fmla="*/ 314079 h 606651"/>
              <a:gd name="connsiteX91" fmla="*/ 269150 w 580400"/>
              <a:gd name="connsiteY91" fmla="*/ 310969 h 606651"/>
              <a:gd name="connsiteX92" fmla="*/ 155402 w 580400"/>
              <a:gd name="connsiteY92" fmla="*/ 217740 h 606651"/>
              <a:gd name="connsiteX93" fmla="*/ 152287 w 580400"/>
              <a:gd name="connsiteY93" fmla="*/ 252668 h 606651"/>
              <a:gd name="connsiteX94" fmla="*/ 155313 w 580400"/>
              <a:gd name="connsiteY94" fmla="*/ 282262 h 606651"/>
              <a:gd name="connsiteX95" fmla="*/ 168130 w 580400"/>
              <a:gd name="connsiteY95" fmla="*/ 276752 h 606651"/>
              <a:gd name="connsiteX96" fmla="*/ 168486 w 580400"/>
              <a:gd name="connsiteY96" fmla="*/ 276752 h 606651"/>
              <a:gd name="connsiteX97" fmla="*/ 197590 w 580400"/>
              <a:gd name="connsiteY97" fmla="*/ 297726 h 606651"/>
              <a:gd name="connsiteX98" fmla="*/ 189135 w 580400"/>
              <a:gd name="connsiteY98" fmla="*/ 296393 h 606651"/>
              <a:gd name="connsiteX99" fmla="*/ 184418 w 580400"/>
              <a:gd name="connsiteY99" fmla="*/ 316034 h 606651"/>
              <a:gd name="connsiteX100" fmla="*/ 199015 w 580400"/>
              <a:gd name="connsiteY100" fmla="*/ 319856 h 606651"/>
              <a:gd name="connsiteX101" fmla="*/ 269862 w 580400"/>
              <a:gd name="connsiteY101" fmla="*/ 285462 h 606651"/>
              <a:gd name="connsiteX102" fmla="*/ 290156 w 580400"/>
              <a:gd name="connsiteY102" fmla="*/ 296304 h 606651"/>
              <a:gd name="connsiteX103" fmla="*/ 310449 w 580400"/>
              <a:gd name="connsiteY103" fmla="*/ 285462 h 606651"/>
              <a:gd name="connsiteX104" fmla="*/ 381296 w 580400"/>
              <a:gd name="connsiteY104" fmla="*/ 319856 h 606651"/>
              <a:gd name="connsiteX105" fmla="*/ 395982 w 580400"/>
              <a:gd name="connsiteY105" fmla="*/ 316034 h 606651"/>
              <a:gd name="connsiteX106" fmla="*/ 391265 w 580400"/>
              <a:gd name="connsiteY106" fmla="*/ 296393 h 606651"/>
              <a:gd name="connsiteX107" fmla="*/ 382721 w 580400"/>
              <a:gd name="connsiteY107" fmla="*/ 297726 h 606651"/>
              <a:gd name="connsiteX108" fmla="*/ 411825 w 580400"/>
              <a:gd name="connsiteY108" fmla="*/ 276752 h 606651"/>
              <a:gd name="connsiteX109" fmla="*/ 412181 w 580400"/>
              <a:gd name="connsiteY109" fmla="*/ 276752 h 606651"/>
              <a:gd name="connsiteX110" fmla="*/ 425087 w 580400"/>
              <a:gd name="connsiteY110" fmla="*/ 282262 h 606651"/>
              <a:gd name="connsiteX111" fmla="*/ 428113 w 580400"/>
              <a:gd name="connsiteY111" fmla="*/ 252668 h 606651"/>
              <a:gd name="connsiteX112" fmla="*/ 425087 w 580400"/>
              <a:gd name="connsiteY112" fmla="*/ 218984 h 606651"/>
              <a:gd name="connsiteX113" fmla="*/ 399987 w 580400"/>
              <a:gd name="connsiteY113" fmla="*/ 237826 h 606651"/>
              <a:gd name="connsiteX114" fmla="*/ 392422 w 580400"/>
              <a:gd name="connsiteY114" fmla="*/ 240403 h 606651"/>
              <a:gd name="connsiteX115" fmla="*/ 189847 w 580400"/>
              <a:gd name="connsiteY115" fmla="*/ 240403 h 606651"/>
              <a:gd name="connsiteX116" fmla="*/ 182282 w 580400"/>
              <a:gd name="connsiteY116" fmla="*/ 237826 h 606651"/>
              <a:gd name="connsiteX117" fmla="*/ 177208 w 580400"/>
              <a:gd name="connsiteY117" fmla="*/ 202454 h 606651"/>
              <a:gd name="connsiteX118" fmla="*/ 194119 w 580400"/>
              <a:gd name="connsiteY118" fmla="*/ 215074 h 606651"/>
              <a:gd name="connsiteX119" fmla="*/ 388150 w 580400"/>
              <a:gd name="connsiteY119" fmla="*/ 215074 h 606651"/>
              <a:gd name="connsiteX120" fmla="*/ 405061 w 580400"/>
              <a:gd name="connsiteY120" fmla="*/ 202454 h 606651"/>
              <a:gd name="connsiteX121" fmla="*/ 290156 w 580400"/>
              <a:gd name="connsiteY121" fmla="*/ 136243 h 606651"/>
              <a:gd name="connsiteX122" fmla="*/ 173826 w 580400"/>
              <a:gd name="connsiteY122" fmla="*/ 165216 h 606651"/>
              <a:gd name="connsiteX123" fmla="*/ 160921 w 580400"/>
              <a:gd name="connsiteY123" fmla="*/ 177214 h 606651"/>
              <a:gd name="connsiteX124" fmla="*/ 420637 w 580400"/>
              <a:gd name="connsiteY124" fmla="*/ 177214 h 606651"/>
              <a:gd name="connsiteX125" fmla="*/ 407642 w 580400"/>
              <a:gd name="connsiteY125" fmla="*/ 165305 h 606651"/>
              <a:gd name="connsiteX126" fmla="*/ 290156 w 580400"/>
              <a:gd name="connsiteY126" fmla="*/ 136243 h 606651"/>
              <a:gd name="connsiteX127" fmla="*/ 291135 w 580400"/>
              <a:gd name="connsiteY127" fmla="*/ 63456 h 606651"/>
              <a:gd name="connsiteX128" fmla="*/ 278496 w 580400"/>
              <a:gd name="connsiteY128" fmla="*/ 76076 h 606651"/>
              <a:gd name="connsiteX129" fmla="*/ 291135 w 580400"/>
              <a:gd name="connsiteY129" fmla="*/ 88696 h 606651"/>
              <a:gd name="connsiteX130" fmla="*/ 303773 w 580400"/>
              <a:gd name="connsiteY130" fmla="*/ 76076 h 606651"/>
              <a:gd name="connsiteX131" fmla="*/ 291135 w 580400"/>
              <a:gd name="connsiteY131" fmla="*/ 63456 h 606651"/>
              <a:gd name="connsiteX132" fmla="*/ 290156 w 580400"/>
              <a:gd name="connsiteY132" fmla="*/ 25240 h 606651"/>
              <a:gd name="connsiteX133" fmla="*/ 171512 w 580400"/>
              <a:gd name="connsiteY133" fmla="*/ 62123 h 606651"/>
              <a:gd name="connsiteX134" fmla="*/ 124696 w 580400"/>
              <a:gd name="connsiteY134" fmla="*/ 132599 h 606651"/>
              <a:gd name="connsiteX135" fmla="*/ 138669 w 580400"/>
              <a:gd name="connsiteY135" fmla="*/ 164505 h 606651"/>
              <a:gd name="connsiteX136" fmla="*/ 276894 w 580400"/>
              <a:gd name="connsiteY136" fmla="*/ 111181 h 606651"/>
              <a:gd name="connsiteX137" fmla="*/ 253129 w 580400"/>
              <a:gd name="connsiteY137" fmla="*/ 76076 h 606651"/>
              <a:gd name="connsiteX138" fmla="*/ 291135 w 580400"/>
              <a:gd name="connsiteY138" fmla="*/ 38127 h 606651"/>
              <a:gd name="connsiteX139" fmla="*/ 329140 w 580400"/>
              <a:gd name="connsiteY139" fmla="*/ 76076 h 606651"/>
              <a:gd name="connsiteX140" fmla="*/ 305108 w 580400"/>
              <a:gd name="connsiteY140" fmla="*/ 111270 h 606651"/>
              <a:gd name="connsiteX141" fmla="*/ 442354 w 580400"/>
              <a:gd name="connsiteY141" fmla="*/ 163705 h 606651"/>
              <a:gd name="connsiteX142" fmla="*/ 455704 w 580400"/>
              <a:gd name="connsiteY142" fmla="*/ 132599 h 606651"/>
              <a:gd name="connsiteX143" fmla="*/ 408799 w 580400"/>
              <a:gd name="connsiteY143" fmla="*/ 62123 h 606651"/>
              <a:gd name="connsiteX144" fmla="*/ 290156 w 580400"/>
              <a:gd name="connsiteY144" fmla="*/ 25240 h 606651"/>
              <a:gd name="connsiteX145" fmla="*/ 290156 w 580400"/>
              <a:gd name="connsiteY145" fmla="*/ 0 h 606651"/>
              <a:gd name="connsiteX146" fmla="*/ 423574 w 580400"/>
              <a:gd name="connsiteY146" fmla="*/ 41504 h 606651"/>
              <a:gd name="connsiteX147" fmla="*/ 464961 w 580400"/>
              <a:gd name="connsiteY147" fmla="*/ 83541 h 606651"/>
              <a:gd name="connsiteX148" fmla="*/ 480982 w 580400"/>
              <a:gd name="connsiteY148" fmla="*/ 132599 h 606651"/>
              <a:gd name="connsiteX149" fmla="*/ 455259 w 580400"/>
              <a:gd name="connsiteY149" fmla="*/ 186723 h 606651"/>
              <a:gd name="connsiteX150" fmla="*/ 450631 w 580400"/>
              <a:gd name="connsiteY150" fmla="*/ 199966 h 606651"/>
              <a:gd name="connsiteX151" fmla="*/ 447427 w 580400"/>
              <a:gd name="connsiteY151" fmla="*/ 202276 h 606651"/>
              <a:gd name="connsiteX152" fmla="*/ 453390 w 580400"/>
              <a:gd name="connsiteY152" fmla="*/ 252668 h 606651"/>
              <a:gd name="connsiteX153" fmla="*/ 443778 w 580400"/>
              <a:gd name="connsiteY153" fmla="*/ 310346 h 606651"/>
              <a:gd name="connsiteX154" fmla="*/ 415207 w 580400"/>
              <a:gd name="connsiteY154" fmla="*/ 368025 h 606651"/>
              <a:gd name="connsiteX155" fmla="*/ 407909 w 580400"/>
              <a:gd name="connsiteY155" fmla="*/ 378246 h 606651"/>
              <a:gd name="connsiteX156" fmla="*/ 408176 w 580400"/>
              <a:gd name="connsiteY156" fmla="*/ 409085 h 606651"/>
              <a:gd name="connsiteX157" fmla="*/ 450186 w 580400"/>
              <a:gd name="connsiteY157" fmla="*/ 450678 h 606651"/>
              <a:gd name="connsiteX158" fmla="*/ 474306 w 580400"/>
              <a:gd name="connsiteY158" fmla="*/ 460632 h 606651"/>
              <a:gd name="connsiteX159" fmla="*/ 530379 w 580400"/>
              <a:gd name="connsiteY159" fmla="*/ 482495 h 606651"/>
              <a:gd name="connsiteX160" fmla="*/ 532516 w 580400"/>
              <a:gd name="connsiteY160" fmla="*/ 483117 h 606651"/>
              <a:gd name="connsiteX161" fmla="*/ 580400 w 580400"/>
              <a:gd name="connsiteY161" fmla="*/ 548883 h 606651"/>
              <a:gd name="connsiteX162" fmla="*/ 580400 w 580400"/>
              <a:gd name="connsiteY162" fmla="*/ 606651 h 606651"/>
              <a:gd name="connsiteX163" fmla="*/ 290156 w 580400"/>
              <a:gd name="connsiteY163" fmla="*/ 606651 h 606651"/>
              <a:gd name="connsiteX164" fmla="*/ 0 w 580400"/>
              <a:gd name="connsiteY164" fmla="*/ 606651 h 606651"/>
              <a:gd name="connsiteX165" fmla="*/ 0 w 580400"/>
              <a:gd name="connsiteY165" fmla="*/ 548883 h 606651"/>
              <a:gd name="connsiteX166" fmla="*/ 47795 w 580400"/>
              <a:gd name="connsiteY166" fmla="*/ 483117 h 606651"/>
              <a:gd name="connsiteX167" fmla="*/ 49932 w 580400"/>
              <a:gd name="connsiteY167" fmla="*/ 482495 h 606651"/>
              <a:gd name="connsiteX168" fmla="*/ 106005 w 580400"/>
              <a:gd name="connsiteY168" fmla="*/ 460632 h 606651"/>
              <a:gd name="connsiteX169" fmla="*/ 133240 w 580400"/>
              <a:gd name="connsiteY169" fmla="*/ 449167 h 606651"/>
              <a:gd name="connsiteX170" fmla="*/ 172224 w 580400"/>
              <a:gd name="connsiteY170" fmla="*/ 410685 h 606651"/>
              <a:gd name="connsiteX171" fmla="*/ 172402 w 580400"/>
              <a:gd name="connsiteY171" fmla="*/ 378246 h 606651"/>
              <a:gd name="connsiteX172" fmla="*/ 165193 w 580400"/>
              <a:gd name="connsiteY172" fmla="*/ 368025 h 606651"/>
              <a:gd name="connsiteX173" fmla="*/ 136533 w 580400"/>
              <a:gd name="connsiteY173" fmla="*/ 310346 h 606651"/>
              <a:gd name="connsiteX174" fmla="*/ 126921 w 580400"/>
              <a:gd name="connsiteY174" fmla="*/ 252668 h 606651"/>
              <a:gd name="connsiteX175" fmla="*/ 133240 w 580400"/>
              <a:gd name="connsiteY175" fmla="*/ 201121 h 606651"/>
              <a:gd name="connsiteX176" fmla="*/ 131638 w 580400"/>
              <a:gd name="connsiteY176" fmla="*/ 199966 h 606651"/>
              <a:gd name="connsiteX177" fmla="*/ 126654 w 580400"/>
              <a:gd name="connsiteY177" fmla="*/ 188234 h 606651"/>
              <a:gd name="connsiteX178" fmla="*/ 99329 w 580400"/>
              <a:gd name="connsiteY178" fmla="*/ 132599 h 606651"/>
              <a:gd name="connsiteX179" fmla="*/ 115350 w 580400"/>
              <a:gd name="connsiteY179" fmla="*/ 83541 h 606651"/>
              <a:gd name="connsiteX180" fmla="*/ 156826 w 580400"/>
              <a:gd name="connsiteY180" fmla="*/ 41504 h 606651"/>
              <a:gd name="connsiteX181" fmla="*/ 290156 w 580400"/>
              <a:gd name="connsiteY181"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80400" h="606651">
                <a:moveTo>
                  <a:pt x="291152" y="502638"/>
                </a:moveTo>
                <a:cubicBezTo>
                  <a:pt x="298128" y="502638"/>
                  <a:pt x="303783" y="508293"/>
                  <a:pt x="303783" y="515269"/>
                </a:cubicBezTo>
                <a:cubicBezTo>
                  <a:pt x="303783" y="522245"/>
                  <a:pt x="298128" y="527900"/>
                  <a:pt x="291152" y="527900"/>
                </a:cubicBezTo>
                <a:cubicBezTo>
                  <a:pt x="284176" y="527900"/>
                  <a:pt x="278521" y="522245"/>
                  <a:pt x="278521" y="515269"/>
                </a:cubicBezTo>
                <a:cubicBezTo>
                  <a:pt x="278521" y="508293"/>
                  <a:pt x="284176" y="502638"/>
                  <a:pt x="291152" y="502638"/>
                </a:cubicBezTo>
                <a:close/>
                <a:moveTo>
                  <a:pt x="291135" y="484805"/>
                </a:moveTo>
                <a:lnTo>
                  <a:pt x="258203" y="509334"/>
                </a:lnTo>
                <a:lnTo>
                  <a:pt x="291135" y="567369"/>
                </a:lnTo>
                <a:lnTo>
                  <a:pt x="323977" y="509334"/>
                </a:lnTo>
                <a:close/>
                <a:moveTo>
                  <a:pt x="444401" y="475740"/>
                </a:moveTo>
                <a:lnTo>
                  <a:pt x="418411" y="495737"/>
                </a:lnTo>
                <a:lnTo>
                  <a:pt x="423307" y="516178"/>
                </a:lnTo>
                <a:cubicBezTo>
                  <a:pt x="424642" y="521421"/>
                  <a:pt x="422328" y="527020"/>
                  <a:pt x="417699" y="529864"/>
                </a:cubicBezTo>
                <a:lnTo>
                  <a:pt x="334035" y="581411"/>
                </a:lnTo>
                <a:lnTo>
                  <a:pt x="555034" y="581411"/>
                </a:lnTo>
                <a:lnTo>
                  <a:pt x="555034" y="548883"/>
                </a:lnTo>
                <a:cubicBezTo>
                  <a:pt x="555034" y="530042"/>
                  <a:pt x="543018" y="513334"/>
                  <a:pt x="524950" y="507201"/>
                </a:cubicBezTo>
                <a:lnTo>
                  <a:pt x="523526" y="506846"/>
                </a:lnTo>
                <a:cubicBezTo>
                  <a:pt x="499851" y="500447"/>
                  <a:pt x="486856" y="494226"/>
                  <a:pt x="476265" y="489160"/>
                </a:cubicBezTo>
                <a:cubicBezTo>
                  <a:pt x="472259" y="487205"/>
                  <a:pt x="468699" y="485605"/>
                  <a:pt x="465317" y="484272"/>
                </a:cubicBezTo>
                <a:cubicBezTo>
                  <a:pt x="458731" y="481784"/>
                  <a:pt x="451610" y="478940"/>
                  <a:pt x="444401" y="475740"/>
                </a:cubicBezTo>
                <a:close/>
                <a:moveTo>
                  <a:pt x="137067" y="475296"/>
                </a:moveTo>
                <a:cubicBezTo>
                  <a:pt x="129413" y="478673"/>
                  <a:pt x="121936" y="481606"/>
                  <a:pt x="114994" y="484272"/>
                </a:cubicBezTo>
                <a:cubicBezTo>
                  <a:pt x="111612" y="485605"/>
                  <a:pt x="108052" y="487205"/>
                  <a:pt x="104046" y="489160"/>
                </a:cubicBezTo>
                <a:cubicBezTo>
                  <a:pt x="93544" y="494226"/>
                  <a:pt x="80460" y="500447"/>
                  <a:pt x="56785" y="506846"/>
                </a:cubicBezTo>
                <a:lnTo>
                  <a:pt x="55361" y="507201"/>
                </a:lnTo>
                <a:cubicBezTo>
                  <a:pt x="37382" y="513334"/>
                  <a:pt x="25277" y="530042"/>
                  <a:pt x="25277" y="548883"/>
                </a:cubicBezTo>
                <a:lnTo>
                  <a:pt x="25277" y="581411"/>
                </a:lnTo>
                <a:lnTo>
                  <a:pt x="248145" y="581411"/>
                </a:lnTo>
                <a:lnTo>
                  <a:pt x="164303" y="529864"/>
                </a:lnTo>
                <a:cubicBezTo>
                  <a:pt x="159674" y="527020"/>
                  <a:pt x="157360" y="521421"/>
                  <a:pt x="158606" y="516178"/>
                </a:cubicBezTo>
                <a:lnTo>
                  <a:pt x="163591" y="495737"/>
                </a:lnTo>
                <a:close/>
                <a:moveTo>
                  <a:pt x="219308" y="440902"/>
                </a:moveTo>
                <a:lnTo>
                  <a:pt x="245564" y="487205"/>
                </a:lnTo>
                <a:lnTo>
                  <a:pt x="265679" y="472274"/>
                </a:lnTo>
                <a:cubicBezTo>
                  <a:pt x="251616" y="464898"/>
                  <a:pt x="234616" y="453611"/>
                  <a:pt x="219308" y="440902"/>
                </a:cubicBezTo>
                <a:close/>
                <a:moveTo>
                  <a:pt x="364386" y="438058"/>
                </a:moveTo>
                <a:cubicBezTo>
                  <a:pt x="348632" y="451655"/>
                  <a:pt x="330653" y="463742"/>
                  <a:pt x="315789" y="471652"/>
                </a:cubicBezTo>
                <a:lnTo>
                  <a:pt x="336527" y="487116"/>
                </a:lnTo>
                <a:close/>
                <a:moveTo>
                  <a:pt x="396338" y="432992"/>
                </a:moveTo>
                <a:lnTo>
                  <a:pt x="326381" y="556437"/>
                </a:lnTo>
                <a:lnTo>
                  <a:pt x="396605" y="513156"/>
                </a:lnTo>
                <a:lnTo>
                  <a:pt x="391799" y="493693"/>
                </a:lnTo>
                <a:cubicBezTo>
                  <a:pt x="390642" y="488805"/>
                  <a:pt x="392422" y="483739"/>
                  <a:pt x="396427" y="480628"/>
                </a:cubicBezTo>
                <a:lnTo>
                  <a:pt x="423574" y="459832"/>
                </a:lnTo>
                <a:close/>
                <a:moveTo>
                  <a:pt x="185664" y="432992"/>
                </a:moveTo>
                <a:lnTo>
                  <a:pt x="158428" y="459832"/>
                </a:lnTo>
                <a:lnTo>
                  <a:pt x="185575" y="480628"/>
                </a:lnTo>
                <a:cubicBezTo>
                  <a:pt x="189491" y="483739"/>
                  <a:pt x="191360" y="488805"/>
                  <a:pt x="190203" y="493693"/>
                </a:cubicBezTo>
                <a:lnTo>
                  <a:pt x="185397" y="513156"/>
                </a:lnTo>
                <a:lnTo>
                  <a:pt x="255800" y="556437"/>
                </a:lnTo>
                <a:close/>
                <a:moveTo>
                  <a:pt x="290156" y="356205"/>
                </a:moveTo>
                <a:cubicBezTo>
                  <a:pt x="276093" y="371669"/>
                  <a:pt x="252150" y="381890"/>
                  <a:pt x="228386" y="381890"/>
                </a:cubicBezTo>
                <a:cubicBezTo>
                  <a:pt x="225983" y="381890"/>
                  <a:pt x="223580" y="381801"/>
                  <a:pt x="221177" y="381623"/>
                </a:cubicBezTo>
                <a:cubicBezTo>
                  <a:pt x="214946" y="381001"/>
                  <a:pt x="209161" y="380290"/>
                  <a:pt x="203732" y="379401"/>
                </a:cubicBezTo>
                <a:cubicBezTo>
                  <a:pt x="203465" y="381090"/>
                  <a:pt x="203376" y="382245"/>
                  <a:pt x="203376" y="383045"/>
                </a:cubicBezTo>
                <a:cubicBezTo>
                  <a:pt x="203465" y="384378"/>
                  <a:pt x="205245" y="389622"/>
                  <a:pt x="212187" y="398331"/>
                </a:cubicBezTo>
                <a:cubicBezTo>
                  <a:pt x="218774" y="406597"/>
                  <a:pt x="228208" y="415751"/>
                  <a:pt x="239601" y="424727"/>
                </a:cubicBezTo>
                <a:cubicBezTo>
                  <a:pt x="249925" y="433081"/>
                  <a:pt x="261496" y="440991"/>
                  <a:pt x="272087" y="446945"/>
                </a:cubicBezTo>
                <a:cubicBezTo>
                  <a:pt x="281433" y="452189"/>
                  <a:pt x="287396" y="454588"/>
                  <a:pt x="290156" y="455388"/>
                </a:cubicBezTo>
                <a:cubicBezTo>
                  <a:pt x="292915" y="454588"/>
                  <a:pt x="298967" y="452189"/>
                  <a:pt x="308224" y="446945"/>
                </a:cubicBezTo>
                <a:cubicBezTo>
                  <a:pt x="318815" y="440991"/>
                  <a:pt x="330386" y="433081"/>
                  <a:pt x="340799" y="424727"/>
                </a:cubicBezTo>
                <a:cubicBezTo>
                  <a:pt x="352103" y="415751"/>
                  <a:pt x="361537" y="406597"/>
                  <a:pt x="368124" y="398331"/>
                </a:cubicBezTo>
                <a:cubicBezTo>
                  <a:pt x="375155" y="389622"/>
                  <a:pt x="376846" y="384378"/>
                  <a:pt x="376935" y="383045"/>
                </a:cubicBezTo>
                <a:cubicBezTo>
                  <a:pt x="376935" y="382245"/>
                  <a:pt x="376846" y="381090"/>
                  <a:pt x="376579" y="379401"/>
                </a:cubicBezTo>
                <a:cubicBezTo>
                  <a:pt x="371150" y="380290"/>
                  <a:pt x="365365" y="381001"/>
                  <a:pt x="359223" y="381623"/>
                </a:cubicBezTo>
                <a:cubicBezTo>
                  <a:pt x="356820" y="381801"/>
                  <a:pt x="354328" y="381890"/>
                  <a:pt x="351925" y="381890"/>
                </a:cubicBezTo>
                <a:cubicBezTo>
                  <a:pt x="328250" y="381890"/>
                  <a:pt x="304307" y="371669"/>
                  <a:pt x="290156" y="356205"/>
                </a:cubicBezTo>
                <a:close/>
                <a:moveTo>
                  <a:pt x="311161" y="310969"/>
                </a:moveTo>
                <a:cubicBezTo>
                  <a:pt x="310538" y="311502"/>
                  <a:pt x="309559" y="312479"/>
                  <a:pt x="308224" y="314079"/>
                </a:cubicBezTo>
                <a:cubicBezTo>
                  <a:pt x="301192" y="322878"/>
                  <a:pt x="302349" y="328477"/>
                  <a:pt x="304396" y="332743"/>
                </a:cubicBezTo>
                <a:cubicBezTo>
                  <a:pt x="309915" y="344207"/>
                  <a:pt x="329674" y="356650"/>
                  <a:pt x="351925" y="356650"/>
                </a:cubicBezTo>
                <a:cubicBezTo>
                  <a:pt x="353616" y="356650"/>
                  <a:pt x="355218" y="356561"/>
                  <a:pt x="356909" y="356472"/>
                </a:cubicBezTo>
                <a:cubicBezTo>
                  <a:pt x="386281" y="353717"/>
                  <a:pt x="401768" y="347229"/>
                  <a:pt x="409511" y="342252"/>
                </a:cubicBezTo>
                <a:cubicBezTo>
                  <a:pt x="418144" y="336742"/>
                  <a:pt x="419925" y="331587"/>
                  <a:pt x="420370" y="329188"/>
                </a:cubicBezTo>
                <a:cubicBezTo>
                  <a:pt x="417076" y="332565"/>
                  <a:pt x="412804" y="335675"/>
                  <a:pt x="407909" y="338253"/>
                </a:cubicBezTo>
                <a:cubicBezTo>
                  <a:pt x="399453" y="342785"/>
                  <a:pt x="390553" y="345185"/>
                  <a:pt x="381296" y="345185"/>
                </a:cubicBezTo>
                <a:cubicBezTo>
                  <a:pt x="359490" y="345185"/>
                  <a:pt x="342223" y="332298"/>
                  <a:pt x="328339" y="322078"/>
                </a:cubicBezTo>
                <a:cubicBezTo>
                  <a:pt x="323710" y="318612"/>
                  <a:pt x="319438" y="315412"/>
                  <a:pt x="315611" y="313190"/>
                </a:cubicBezTo>
                <a:cubicBezTo>
                  <a:pt x="313386" y="311857"/>
                  <a:pt x="312051" y="311324"/>
                  <a:pt x="311161" y="310969"/>
                </a:cubicBezTo>
                <a:close/>
                <a:moveTo>
                  <a:pt x="269150" y="310969"/>
                </a:moveTo>
                <a:cubicBezTo>
                  <a:pt x="268349" y="311324"/>
                  <a:pt x="266925" y="311857"/>
                  <a:pt x="264700" y="313190"/>
                </a:cubicBezTo>
                <a:cubicBezTo>
                  <a:pt x="260962" y="315412"/>
                  <a:pt x="256601" y="318612"/>
                  <a:pt x="251972" y="322078"/>
                </a:cubicBezTo>
                <a:cubicBezTo>
                  <a:pt x="238088" y="332298"/>
                  <a:pt x="220821" y="345185"/>
                  <a:pt x="199015" y="345185"/>
                </a:cubicBezTo>
                <a:cubicBezTo>
                  <a:pt x="189758" y="345185"/>
                  <a:pt x="180858" y="342785"/>
                  <a:pt x="172402" y="338253"/>
                </a:cubicBezTo>
                <a:cubicBezTo>
                  <a:pt x="167507" y="335675"/>
                  <a:pt x="163324" y="332565"/>
                  <a:pt x="159941" y="329188"/>
                </a:cubicBezTo>
                <a:cubicBezTo>
                  <a:pt x="160476" y="331587"/>
                  <a:pt x="162167" y="336742"/>
                  <a:pt x="170800" y="342252"/>
                </a:cubicBezTo>
                <a:cubicBezTo>
                  <a:pt x="178632" y="347229"/>
                  <a:pt x="194030" y="353717"/>
                  <a:pt x="223491" y="356472"/>
                </a:cubicBezTo>
                <a:cubicBezTo>
                  <a:pt x="225093" y="356561"/>
                  <a:pt x="226695" y="356650"/>
                  <a:pt x="228386" y="356650"/>
                </a:cubicBezTo>
                <a:cubicBezTo>
                  <a:pt x="250637" y="356650"/>
                  <a:pt x="270396" y="344207"/>
                  <a:pt x="275915" y="332743"/>
                </a:cubicBezTo>
                <a:cubicBezTo>
                  <a:pt x="277962" y="328477"/>
                  <a:pt x="279119" y="322878"/>
                  <a:pt x="272087" y="314079"/>
                </a:cubicBezTo>
                <a:cubicBezTo>
                  <a:pt x="270752" y="312479"/>
                  <a:pt x="269773" y="311502"/>
                  <a:pt x="269150" y="310969"/>
                </a:cubicBezTo>
                <a:close/>
                <a:moveTo>
                  <a:pt x="155402" y="217740"/>
                </a:moveTo>
                <a:cubicBezTo>
                  <a:pt x="153355" y="228938"/>
                  <a:pt x="152287" y="240581"/>
                  <a:pt x="152287" y="252668"/>
                </a:cubicBezTo>
                <a:cubicBezTo>
                  <a:pt x="152287" y="262355"/>
                  <a:pt x="153266" y="272309"/>
                  <a:pt x="155313" y="282262"/>
                </a:cubicBezTo>
                <a:cubicBezTo>
                  <a:pt x="159763" y="278796"/>
                  <a:pt x="164303" y="276752"/>
                  <a:pt x="168130" y="276752"/>
                </a:cubicBezTo>
                <a:lnTo>
                  <a:pt x="168486" y="276752"/>
                </a:lnTo>
                <a:cubicBezTo>
                  <a:pt x="188156" y="277286"/>
                  <a:pt x="197590" y="297726"/>
                  <a:pt x="197590" y="297726"/>
                </a:cubicBezTo>
                <a:cubicBezTo>
                  <a:pt x="194653" y="296749"/>
                  <a:pt x="191805" y="296393"/>
                  <a:pt x="189135" y="296393"/>
                </a:cubicBezTo>
                <a:cubicBezTo>
                  <a:pt x="175517" y="296393"/>
                  <a:pt x="167329" y="306792"/>
                  <a:pt x="184418" y="316034"/>
                </a:cubicBezTo>
                <a:cubicBezTo>
                  <a:pt x="189402" y="318701"/>
                  <a:pt x="194297" y="319856"/>
                  <a:pt x="199015" y="319856"/>
                </a:cubicBezTo>
                <a:cubicBezTo>
                  <a:pt x="225004" y="319856"/>
                  <a:pt x="247255" y="285462"/>
                  <a:pt x="269862" y="285462"/>
                </a:cubicBezTo>
                <a:cubicBezTo>
                  <a:pt x="276538" y="285462"/>
                  <a:pt x="283302" y="288484"/>
                  <a:pt x="290156" y="296304"/>
                </a:cubicBezTo>
                <a:cubicBezTo>
                  <a:pt x="297009" y="288484"/>
                  <a:pt x="303773" y="285462"/>
                  <a:pt x="310449" y="285462"/>
                </a:cubicBezTo>
                <a:cubicBezTo>
                  <a:pt x="333056" y="285462"/>
                  <a:pt x="355307" y="319856"/>
                  <a:pt x="381296" y="319856"/>
                </a:cubicBezTo>
                <a:cubicBezTo>
                  <a:pt x="386103" y="319856"/>
                  <a:pt x="390909" y="318701"/>
                  <a:pt x="395982" y="316034"/>
                </a:cubicBezTo>
                <a:cubicBezTo>
                  <a:pt x="413071" y="306792"/>
                  <a:pt x="404794" y="296393"/>
                  <a:pt x="391265" y="296393"/>
                </a:cubicBezTo>
                <a:cubicBezTo>
                  <a:pt x="388506" y="296393"/>
                  <a:pt x="385658" y="296749"/>
                  <a:pt x="382721" y="297726"/>
                </a:cubicBezTo>
                <a:cubicBezTo>
                  <a:pt x="382721" y="297726"/>
                  <a:pt x="392155" y="277286"/>
                  <a:pt x="411825" y="276752"/>
                </a:cubicBezTo>
                <a:lnTo>
                  <a:pt x="412181" y="276752"/>
                </a:lnTo>
                <a:cubicBezTo>
                  <a:pt x="416008" y="276752"/>
                  <a:pt x="420548" y="278796"/>
                  <a:pt x="425087" y="282262"/>
                </a:cubicBezTo>
                <a:cubicBezTo>
                  <a:pt x="427045" y="272309"/>
                  <a:pt x="428113" y="262355"/>
                  <a:pt x="428113" y="252668"/>
                </a:cubicBezTo>
                <a:cubicBezTo>
                  <a:pt x="428113" y="241025"/>
                  <a:pt x="427045" y="229827"/>
                  <a:pt x="425087" y="218984"/>
                </a:cubicBezTo>
                <a:lnTo>
                  <a:pt x="399987" y="237826"/>
                </a:lnTo>
                <a:cubicBezTo>
                  <a:pt x="397762" y="239514"/>
                  <a:pt x="395092" y="240403"/>
                  <a:pt x="392422" y="240403"/>
                </a:cubicBezTo>
                <a:lnTo>
                  <a:pt x="189847" y="240403"/>
                </a:lnTo>
                <a:cubicBezTo>
                  <a:pt x="187088" y="240403"/>
                  <a:pt x="184418" y="239514"/>
                  <a:pt x="182282" y="237826"/>
                </a:cubicBezTo>
                <a:close/>
                <a:moveTo>
                  <a:pt x="177208" y="202454"/>
                </a:moveTo>
                <a:lnTo>
                  <a:pt x="194119" y="215074"/>
                </a:lnTo>
                <a:lnTo>
                  <a:pt x="388150" y="215074"/>
                </a:lnTo>
                <a:lnTo>
                  <a:pt x="405061" y="202454"/>
                </a:lnTo>
                <a:close/>
                <a:moveTo>
                  <a:pt x="290156" y="136243"/>
                </a:moveTo>
                <a:cubicBezTo>
                  <a:pt x="225805" y="136243"/>
                  <a:pt x="191360" y="152063"/>
                  <a:pt x="173826" y="165216"/>
                </a:cubicBezTo>
                <a:cubicBezTo>
                  <a:pt x="168308" y="169393"/>
                  <a:pt x="164125" y="173481"/>
                  <a:pt x="160921" y="177214"/>
                </a:cubicBezTo>
                <a:lnTo>
                  <a:pt x="420637" y="177214"/>
                </a:lnTo>
                <a:cubicBezTo>
                  <a:pt x="417432" y="173481"/>
                  <a:pt x="413160" y="169393"/>
                  <a:pt x="407642" y="165305"/>
                </a:cubicBezTo>
                <a:cubicBezTo>
                  <a:pt x="389663" y="152063"/>
                  <a:pt x="354684" y="136243"/>
                  <a:pt x="290156" y="136243"/>
                </a:cubicBezTo>
                <a:close/>
                <a:moveTo>
                  <a:pt x="291135" y="63456"/>
                </a:moveTo>
                <a:cubicBezTo>
                  <a:pt x="284192" y="63456"/>
                  <a:pt x="278496" y="69055"/>
                  <a:pt x="278496" y="76076"/>
                </a:cubicBezTo>
                <a:cubicBezTo>
                  <a:pt x="278496" y="83008"/>
                  <a:pt x="284192" y="88696"/>
                  <a:pt x="291135" y="88696"/>
                </a:cubicBezTo>
                <a:cubicBezTo>
                  <a:pt x="298077" y="88696"/>
                  <a:pt x="303773" y="83008"/>
                  <a:pt x="303773" y="76076"/>
                </a:cubicBezTo>
                <a:cubicBezTo>
                  <a:pt x="303773" y="69055"/>
                  <a:pt x="298077" y="63456"/>
                  <a:pt x="291135" y="63456"/>
                </a:cubicBezTo>
                <a:close/>
                <a:moveTo>
                  <a:pt x="290156" y="25240"/>
                </a:moveTo>
                <a:cubicBezTo>
                  <a:pt x="247522" y="25240"/>
                  <a:pt x="204266" y="38660"/>
                  <a:pt x="171512" y="62123"/>
                </a:cubicBezTo>
                <a:cubicBezTo>
                  <a:pt x="142141" y="83097"/>
                  <a:pt x="124696" y="109403"/>
                  <a:pt x="124696" y="132599"/>
                </a:cubicBezTo>
                <a:cubicBezTo>
                  <a:pt x="124696" y="144953"/>
                  <a:pt x="130570" y="155618"/>
                  <a:pt x="138669" y="164505"/>
                </a:cubicBezTo>
                <a:cubicBezTo>
                  <a:pt x="154957" y="143264"/>
                  <a:pt x="192606" y="114025"/>
                  <a:pt x="276894" y="111181"/>
                </a:cubicBezTo>
                <a:cubicBezTo>
                  <a:pt x="263009" y="105582"/>
                  <a:pt x="253129" y="91984"/>
                  <a:pt x="253129" y="76076"/>
                </a:cubicBezTo>
                <a:cubicBezTo>
                  <a:pt x="253129" y="55190"/>
                  <a:pt x="270218" y="38127"/>
                  <a:pt x="291135" y="38127"/>
                </a:cubicBezTo>
                <a:cubicBezTo>
                  <a:pt x="312051" y="38127"/>
                  <a:pt x="329140" y="55190"/>
                  <a:pt x="329140" y="76076"/>
                </a:cubicBezTo>
                <a:cubicBezTo>
                  <a:pt x="329140" y="91984"/>
                  <a:pt x="319171" y="105671"/>
                  <a:pt x="305108" y="111270"/>
                </a:cubicBezTo>
                <a:cubicBezTo>
                  <a:pt x="387438" y="114380"/>
                  <a:pt x="425443" y="142731"/>
                  <a:pt x="442354" y="163705"/>
                </a:cubicBezTo>
                <a:cubicBezTo>
                  <a:pt x="450186" y="154996"/>
                  <a:pt x="455704" y="144508"/>
                  <a:pt x="455704" y="132599"/>
                </a:cubicBezTo>
                <a:cubicBezTo>
                  <a:pt x="455704" y="109403"/>
                  <a:pt x="438170" y="83097"/>
                  <a:pt x="408799" y="62123"/>
                </a:cubicBezTo>
                <a:cubicBezTo>
                  <a:pt x="376045" y="38660"/>
                  <a:pt x="332789" y="25240"/>
                  <a:pt x="290156" y="25240"/>
                </a:cubicBezTo>
                <a:close/>
                <a:moveTo>
                  <a:pt x="290156" y="0"/>
                </a:moveTo>
                <a:cubicBezTo>
                  <a:pt x="338752" y="0"/>
                  <a:pt x="386103" y="14753"/>
                  <a:pt x="423574" y="41504"/>
                </a:cubicBezTo>
                <a:cubicBezTo>
                  <a:pt x="440752" y="53857"/>
                  <a:pt x="455081" y="68344"/>
                  <a:pt x="464961" y="83541"/>
                </a:cubicBezTo>
                <a:cubicBezTo>
                  <a:pt x="475463" y="99716"/>
                  <a:pt x="480982" y="116602"/>
                  <a:pt x="480982" y="132599"/>
                </a:cubicBezTo>
                <a:cubicBezTo>
                  <a:pt x="480982" y="152152"/>
                  <a:pt x="472081" y="170548"/>
                  <a:pt x="455259" y="186723"/>
                </a:cubicBezTo>
                <a:cubicBezTo>
                  <a:pt x="456505" y="191611"/>
                  <a:pt x="454725" y="196855"/>
                  <a:pt x="450631" y="199966"/>
                </a:cubicBezTo>
                <a:lnTo>
                  <a:pt x="447427" y="202276"/>
                </a:lnTo>
                <a:cubicBezTo>
                  <a:pt x="451343" y="217918"/>
                  <a:pt x="453390" y="234804"/>
                  <a:pt x="453390" y="252668"/>
                </a:cubicBezTo>
                <a:cubicBezTo>
                  <a:pt x="453390" y="272397"/>
                  <a:pt x="449919" y="291772"/>
                  <a:pt x="443778" y="310346"/>
                </a:cubicBezTo>
                <a:cubicBezTo>
                  <a:pt x="449830" y="329721"/>
                  <a:pt x="445647" y="353095"/>
                  <a:pt x="415207" y="368025"/>
                </a:cubicBezTo>
                <a:cubicBezTo>
                  <a:pt x="412804" y="371492"/>
                  <a:pt x="410401" y="374869"/>
                  <a:pt x="407909" y="378246"/>
                </a:cubicBezTo>
                <a:lnTo>
                  <a:pt x="408176" y="409085"/>
                </a:lnTo>
                <a:lnTo>
                  <a:pt x="450186" y="450678"/>
                </a:lnTo>
                <a:cubicBezTo>
                  <a:pt x="457128" y="453788"/>
                  <a:pt x="465139" y="457166"/>
                  <a:pt x="474306" y="460632"/>
                </a:cubicBezTo>
                <a:cubicBezTo>
                  <a:pt x="488280" y="465964"/>
                  <a:pt x="498961" y="474052"/>
                  <a:pt x="530379" y="482495"/>
                </a:cubicBezTo>
                <a:lnTo>
                  <a:pt x="532516" y="483117"/>
                </a:lnTo>
                <a:cubicBezTo>
                  <a:pt x="561086" y="492537"/>
                  <a:pt x="580400" y="519022"/>
                  <a:pt x="580400" y="548883"/>
                </a:cubicBezTo>
                <a:lnTo>
                  <a:pt x="580400" y="606651"/>
                </a:lnTo>
                <a:lnTo>
                  <a:pt x="290156" y="606651"/>
                </a:lnTo>
                <a:lnTo>
                  <a:pt x="0" y="606651"/>
                </a:lnTo>
                <a:lnTo>
                  <a:pt x="0" y="548883"/>
                </a:lnTo>
                <a:cubicBezTo>
                  <a:pt x="0" y="519022"/>
                  <a:pt x="19225" y="492537"/>
                  <a:pt x="47795" y="483117"/>
                </a:cubicBezTo>
                <a:lnTo>
                  <a:pt x="49932" y="482495"/>
                </a:lnTo>
                <a:cubicBezTo>
                  <a:pt x="81350" y="474052"/>
                  <a:pt x="92031" y="465964"/>
                  <a:pt x="106005" y="460632"/>
                </a:cubicBezTo>
                <a:cubicBezTo>
                  <a:pt x="116685" y="456544"/>
                  <a:pt x="125675" y="452722"/>
                  <a:pt x="133240" y="449167"/>
                </a:cubicBezTo>
                <a:lnTo>
                  <a:pt x="172224" y="410685"/>
                </a:lnTo>
                <a:lnTo>
                  <a:pt x="172402" y="378246"/>
                </a:lnTo>
                <a:cubicBezTo>
                  <a:pt x="169910" y="374869"/>
                  <a:pt x="167507" y="371492"/>
                  <a:pt x="165193" y="368025"/>
                </a:cubicBezTo>
                <a:cubicBezTo>
                  <a:pt x="134664" y="353095"/>
                  <a:pt x="130481" y="329721"/>
                  <a:pt x="136533" y="310346"/>
                </a:cubicBezTo>
                <a:cubicBezTo>
                  <a:pt x="130481" y="291772"/>
                  <a:pt x="126921" y="272309"/>
                  <a:pt x="126921" y="252668"/>
                </a:cubicBezTo>
                <a:cubicBezTo>
                  <a:pt x="126921" y="234271"/>
                  <a:pt x="129146" y="217118"/>
                  <a:pt x="133240" y="201121"/>
                </a:cubicBezTo>
                <a:lnTo>
                  <a:pt x="131638" y="199966"/>
                </a:lnTo>
                <a:cubicBezTo>
                  <a:pt x="127900" y="197122"/>
                  <a:pt x="126120" y="192678"/>
                  <a:pt x="126654" y="188234"/>
                </a:cubicBezTo>
                <a:cubicBezTo>
                  <a:pt x="108853" y="171793"/>
                  <a:pt x="99329" y="152685"/>
                  <a:pt x="99329" y="132599"/>
                </a:cubicBezTo>
                <a:cubicBezTo>
                  <a:pt x="99329" y="116602"/>
                  <a:pt x="104848" y="99716"/>
                  <a:pt x="115350" y="83541"/>
                </a:cubicBezTo>
                <a:cubicBezTo>
                  <a:pt x="125230" y="68344"/>
                  <a:pt x="139559" y="53857"/>
                  <a:pt x="156826" y="41504"/>
                </a:cubicBezTo>
                <a:cubicBezTo>
                  <a:pt x="194297" y="14753"/>
                  <a:pt x="241648" y="0"/>
                  <a:pt x="290156" y="0"/>
                </a:cubicBezTo>
                <a:close/>
              </a:path>
            </a:pathLst>
          </a:custGeom>
          <a:solidFill>
            <a:schemeClr val="bg1"/>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dirty="0">
              <a:cs typeface="+mn-ea"/>
              <a:sym typeface="+mn-lt"/>
            </a:endParaRPr>
          </a:p>
        </p:txBody>
      </p:sp>
      <p:sp>
        <p:nvSpPr>
          <p:cNvPr id="40" name="Freeform 136"/>
          <p:cNvSpPr>
            <a:spLocks noEditPoints="1"/>
          </p:cNvSpPr>
          <p:nvPr/>
        </p:nvSpPr>
        <p:spPr bwMode="auto">
          <a:xfrm>
            <a:off x="4977457" y="3107922"/>
            <a:ext cx="520700" cy="520700"/>
          </a:xfrm>
          <a:custGeom>
            <a:avLst/>
            <a:gdLst/>
            <a:ahLst/>
            <a:cxnLst>
              <a:cxn ang="0">
                <a:pos x="86" y="146"/>
              </a:cxn>
              <a:cxn ang="0">
                <a:pos x="86" y="113"/>
              </a:cxn>
              <a:cxn ang="0">
                <a:pos x="113" y="86"/>
              </a:cxn>
              <a:cxn ang="0">
                <a:pos x="146" y="86"/>
              </a:cxn>
              <a:cxn ang="0">
                <a:pos x="173" y="113"/>
              </a:cxn>
              <a:cxn ang="0">
                <a:pos x="173" y="146"/>
              </a:cxn>
              <a:cxn ang="0">
                <a:pos x="146" y="173"/>
              </a:cxn>
              <a:cxn ang="0">
                <a:pos x="113" y="173"/>
              </a:cxn>
              <a:cxn ang="0">
                <a:pos x="86" y="146"/>
              </a:cxn>
              <a:cxn ang="0">
                <a:pos x="45" y="151"/>
              </a:cxn>
              <a:cxn ang="0">
                <a:pos x="52" y="177"/>
              </a:cxn>
              <a:cxn ang="0">
                <a:pos x="18" y="212"/>
              </a:cxn>
              <a:cxn ang="0">
                <a:pos x="47" y="242"/>
              </a:cxn>
              <a:cxn ang="0">
                <a:pos x="82" y="207"/>
              </a:cxn>
              <a:cxn ang="0">
                <a:pos x="108" y="214"/>
              </a:cxn>
              <a:cxn ang="0">
                <a:pos x="108" y="216"/>
              </a:cxn>
              <a:cxn ang="0">
                <a:pos x="108" y="259"/>
              </a:cxn>
              <a:cxn ang="0">
                <a:pos x="151" y="259"/>
              </a:cxn>
              <a:cxn ang="0">
                <a:pos x="151" y="216"/>
              </a:cxn>
              <a:cxn ang="0">
                <a:pos x="151" y="214"/>
              </a:cxn>
              <a:cxn ang="0">
                <a:pos x="178" y="207"/>
              </a:cxn>
              <a:cxn ang="0">
                <a:pos x="212" y="242"/>
              </a:cxn>
              <a:cxn ang="0">
                <a:pos x="242" y="212"/>
              </a:cxn>
              <a:cxn ang="0">
                <a:pos x="207" y="177"/>
              </a:cxn>
              <a:cxn ang="0">
                <a:pos x="215" y="151"/>
              </a:cxn>
              <a:cxn ang="0">
                <a:pos x="238" y="151"/>
              </a:cxn>
              <a:cxn ang="0">
                <a:pos x="259" y="151"/>
              </a:cxn>
              <a:cxn ang="0">
                <a:pos x="259" y="108"/>
              </a:cxn>
              <a:cxn ang="0">
                <a:pos x="238" y="108"/>
              </a:cxn>
              <a:cxn ang="0">
                <a:pos x="215" y="108"/>
              </a:cxn>
              <a:cxn ang="0">
                <a:pos x="207" y="81"/>
              </a:cxn>
              <a:cxn ang="0">
                <a:pos x="242" y="47"/>
              </a:cxn>
              <a:cxn ang="0">
                <a:pos x="212" y="17"/>
              </a:cxn>
              <a:cxn ang="0">
                <a:pos x="178" y="52"/>
              </a:cxn>
              <a:cxn ang="0">
                <a:pos x="151" y="44"/>
              </a:cxn>
              <a:cxn ang="0">
                <a:pos x="151" y="43"/>
              </a:cxn>
              <a:cxn ang="0">
                <a:pos x="151" y="0"/>
              </a:cxn>
              <a:cxn ang="0">
                <a:pos x="108" y="0"/>
              </a:cxn>
              <a:cxn ang="0">
                <a:pos x="108" y="43"/>
              </a:cxn>
              <a:cxn ang="0">
                <a:pos x="108" y="44"/>
              </a:cxn>
              <a:cxn ang="0">
                <a:pos x="82" y="52"/>
              </a:cxn>
              <a:cxn ang="0">
                <a:pos x="47" y="17"/>
              </a:cxn>
              <a:cxn ang="0">
                <a:pos x="18" y="47"/>
              </a:cxn>
              <a:cxn ang="0">
                <a:pos x="52" y="81"/>
              </a:cxn>
              <a:cxn ang="0">
                <a:pos x="45" y="108"/>
              </a:cxn>
              <a:cxn ang="0">
                <a:pos x="0" y="108"/>
              </a:cxn>
              <a:cxn ang="0">
                <a:pos x="0" y="151"/>
              </a:cxn>
              <a:cxn ang="0">
                <a:pos x="45" y="151"/>
              </a:cxn>
            </a:cxnLst>
            <a:rect l="0" t="0" r="r" b="b"/>
            <a:pathLst>
              <a:path w="259" h="259">
                <a:moveTo>
                  <a:pt x="86" y="146"/>
                </a:moveTo>
                <a:cubicBezTo>
                  <a:pt x="86" y="113"/>
                  <a:pt x="86" y="113"/>
                  <a:pt x="86" y="113"/>
                </a:cubicBezTo>
                <a:cubicBezTo>
                  <a:pt x="113" y="86"/>
                  <a:pt x="113" y="86"/>
                  <a:pt x="113" y="86"/>
                </a:cubicBezTo>
                <a:cubicBezTo>
                  <a:pt x="146" y="86"/>
                  <a:pt x="146" y="86"/>
                  <a:pt x="146" y="86"/>
                </a:cubicBezTo>
                <a:cubicBezTo>
                  <a:pt x="173" y="113"/>
                  <a:pt x="173" y="113"/>
                  <a:pt x="173" y="113"/>
                </a:cubicBezTo>
                <a:cubicBezTo>
                  <a:pt x="173" y="146"/>
                  <a:pt x="173" y="146"/>
                  <a:pt x="173" y="146"/>
                </a:cubicBezTo>
                <a:cubicBezTo>
                  <a:pt x="146" y="173"/>
                  <a:pt x="146" y="173"/>
                  <a:pt x="146" y="173"/>
                </a:cubicBezTo>
                <a:cubicBezTo>
                  <a:pt x="113" y="173"/>
                  <a:pt x="113" y="173"/>
                  <a:pt x="113" y="173"/>
                </a:cubicBezTo>
                <a:cubicBezTo>
                  <a:pt x="86" y="146"/>
                  <a:pt x="86" y="146"/>
                  <a:pt x="86" y="146"/>
                </a:cubicBezTo>
                <a:close/>
                <a:moveTo>
                  <a:pt x="45" y="151"/>
                </a:moveTo>
                <a:cubicBezTo>
                  <a:pt x="46" y="161"/>
                  <a:pt x="48" y="170"/>
                  <a:pt x="52" y="177"/>
                </a:cubicBezTo>
                <a:cubicBezTo>
                  <a:pt x="18" y="212"/>
                  <a:pt x="18" y="212"/>
                  <a:pt x="18" y="212"/>
                </a:cubicBezTo>
                <a:cubicBezTo>
                  <a:pt x="47" y="242"/>
                  <a:pt x="47" y="242"/>
                  <a:pt x="47" y="242"/>
                </a:cubicBezTo>
                <a:cubicBezTo>
                  <a:pt x="82" y="207"/>
                  <a:pt x="82" y="207"/>
                  <a:pt x="82" y="207"/>
                </a:cubicBezTo>
                <a:cubicBezTo>
                  <a:pt x="89" y="211"/>
                  <a:pt x="98" y="213"/>
                  <a:pt x="108" y="214"/>
                </a:cubicBezTo>
                <a:cubicBezTo>
                  <a:pt x="108" y="216"/>
                  <a:pt x="108" y="216"/>
                  <a:pt x="108" y="216"/>
                </a:cubicBezTo>
                <a:cubicBezTo>
                  <a:pt x="108" y="259"/>
                  <a:pt x="108" y="259"/>
                  <a:pt x="108" y="259"/>
                </a:cubicBezTo>
                <a:cubicBezTo>
                  <a:pt x="151" y="259"/>
                  <a:pt x="151" y="259"/>
                  <a:pt x="151" y="259"/>
                </a:cubicBezTo>
                <a:cubicBezTo>
                  <a:pt x="151" y="216"/>
                  <a:pt x="151" y="216"/>
                  <a:pt x="151" y="216"/>
                </a:cubicBezTo>
                <a:cubicBezTo>
                  <a:pt x="151" y="214"/>
                  <a:pt x="151" y="214"/>
                  <a:pt x="151" y="214"/>
                </a:cubicBezTo>
                <a:cubicBezTo>
                  <a:pt x="161" y="213"/>
                  <a:pt x="170" y="211"/>
                  <a:pt x="178" y="207"/>
                </a:cubicBezTo>
                <a:cubicBezTo>
                  <a:pt x="212" y="242"/>
                  <a:pt x="212" y="242"/>
                  <a:pt x="212" y="242"/>
                </a:cubicBezTo>
                <a:cubicBezTo>
                  <a:pt x="242" y="212"/>
                  <a:pt x="242" y="212"/>
                  <a:pt x="242" y="212"/>
                </a:cubicBezTo>
                <a:cubicBezTo>
                  <a:pt x="207" y="177"/>
                  <a:pt x="207" y="177"/>
                  <a:pt x="207" y="177"/>
                </a:cubicBezTo>
                <a:cubicBezTo>
                  <a:pt x="211" y="170"/>
                  <a:pt x="213" y="161"/>
                  <a:pt x="215" y="151"/>
                </a:cubicBezTo>
                <a:cubicBezTo>
                  <a:pt x="238" y="151"/>
                  <a:pt x="238" y="151"/>
                  <a:pt x="238" y="151"/>
                </a:cubicBezTo>
                <a:cubicBezTo>
                  <a:pt x="259" y="151"/>
                  <a:pt x="259" y="151"/>
                  <a:pt x="259" y="151"/>
                </a:cubicBezTo>
                <a:cubicBezTo>
                  <a:pt x="259" y="108"/>
                  <a:pt x="259" y="108"/>
                  <a:pt x="259" y="108"/>
                </a:cubicBezTo>
                <a:cubicBezTo>
                  <a:pt x="238" y="108"/>
                  <a:pt x="238" y="108"/>
                  <a:pt x="238" y="108"/>
                </a:cubicBezTo>
                <a:cubicBezTo>
                  <a:pt x="215" y="108"/>
                  <a:pt x="215" y="108"/>
                  <a:pt x="215" y="108"/>
                </a:cubicBezTo>
                <a:cubicBezTo>
                  <a:pt x="213" y="98"/>
                  <a:pt x="211" y="89"/>
                  <a:pt x="207" y="81"/>
                </a:cubicBezTo>
                <a:cubicBezTo>
                  <a:pt x="242" y="47"/>
                  <a:pt x="242" y="47"/>
                  <a:pt x="242" y="47"/>
                </a:cubicBezTo>
                <a:cubicBezTo>
                  <a:pt x="212" y="17"/>
                  <a:pt x="212" y="17"/>
                  <a:pt x="212" y="17"/>
                </a:cubicBezTo>
                <a:cubicBezTo>
                  <a:pt x="178" y="52"/>
                  <a:pt x="178" y="52"/>
                  <a:pt x="178" y="52"/>
                </a:cubicBezTo>
                <a:cubicBezTo>
                  <a:pt x="170" y="48"/>
                  <a:pt x="161" y="46"/>
                  <a:pt x="151" y="44"/>
                </a:cubicBezTo>
                <a:cubicBezTo>
                  <a:pt x="151" y="43"/>
                  <a:pt x="151" y="43"/>
                  <a:pt x="151" y="43"/>
                </a:cubicBezTo>
                <a:cubicBezTo>
                  <a:pt x="151" y="0"/>
                  <a:pt x="151" y="0"/>
                  <a:pt x="151" y="0"/>
                </a:cubicBezTo>
                <a:cubicBezTo>
                  <a:pt x="108" y="0"/>
                  <a:pt x="108" y="0"/>
                  <a:pt x="108" y="0"/>
                </a:cubicBezTo>
                <a:cubicBezTo>
                  <a:pt x="108" y="43"/>
                  <a:pt x="108" y="43"/>
                  <a:pt x="108" y="43"/>
                </a:cubicBezTo>
                <a:cubicBezTo>
                  <a:pt x="108" y="44"/>
                  <a:pt x="108" y="44"/>
                  <a:pt x="108" y="44"/>
                </a:cubicBezTo>
                <a:cubicBezTo>
                  <a:pt x="98" y="46"/>
                  <a:pt x="89" y="48"/>
                  <a:pt x="82" y="52"/>
                </a:cubicBezTo>
                <a:cubicBezTo>
                  <a:pt x="47" y="17"/>
                  <a:pt x="47" y="17"/>
                  <a:pt x="47" y="17"/>
                </a:cubicBezTo>
                <a:cubicBezTo>
                  <a:pt x="18" y="47"/>
                  <a:pt x="18" y="47"/>
                  <a:pt x="18" y="47"/>
                </a:cubicBezTo>
                <a:cubicBezTo>
                  <a:pt x="52" y="81"/>
                  <a:pt x="52" y="81"/>
                  <a:pt x="52" y="81"/>
                </a:cubicBezTo>
                <a:cubicBezTo>
                  <a:pt x="48" y="89"/>
                  <a:pt x="46" y="98"/>
                  <a:pt x="45" y="108"/>
                </a:cubicBezTo>
                <a:cubicBezTo>
                  <a:pt x="0" y="108"/>
                  <a:pt x="0" y="108"/>
                  <a:pt x="0" y="108"/>
                </a:cubicBezTo>
                <a:cubicBezTo>
                  <a:pt x="0" y="151"/>
                  <a:pt x="0" y="151"/>
                  <a:pt x="0" y="151"/>
                </a:cubicBezTo>
                <a:cubicBezTo>
                  <a:pt x="45" y="151"/>
                  <a:pt x="45" y="151"/>
                  <a:pt x="45" y="151"/>
                </a:cubicBezTo>
                <a:close/>
              </a:path>
            </a:pathLst>
          </a:custGeom>
          <a:solidFill>
            <a:schemeClr val="bg1"/>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41" name="Freeform 118"/>
          <p:cNvSpPr>
            <a:spLocks noEditPoints="1"/>
          </p:cNvSpPr>
          <p:nvPr/>
        </p:nvSpPr>
        <p:spPr bwMode="auto">
          <a:xfrm>
            <a:off x="6571819" y="3054824"/>
            <a:ext cx="508000" cy="626893"/>
          </a:xfrm>
          <a:custGeom>
            <a:avLst/>
            <a:gdLst/>
            <a:ahLst/>
            <a:cxnLst>
              <a:cxn ang="0">
                <a:pos x="209" y="208"/>
              </a:cxn>
              <a:cxn ang="0">
                <a:pos x="164" y="339"/>
              </a:cxn>
              <a:cxn ang="0">
                <a:pos x="154" y="337"/>
              </a:cxn>
              <a:cxn ang="0">
                <a:pos x="148" y="276"/>
              </a:cxn>
              <a:cxn ang="0">
                <a:pos x="123" y="278"/>
              </a:cxn>
              <a:cxn ang="0">
                <a:pos x="101" y="285"/>
              </a:cxn>
              <a:cxn ang="0">
                <a:pos x="92" y="292"/>
              </a:cxn>
              <a:cxn ang="0">
                <a:pos x="80" y="285"/>
              </a:cxn>
              <a:cxn ang="0">
                <a:pos x="82" y="274"/>
              </a:cxn>
              <a:cxn ang="0">
                <a:pos x="77" y="250"/>
              </a:cxn>
              <a:cxn ang="0">
                <a:pos x="66" y="228"/>
              </a:cxn>
              <a:cxn ang="0">
                <a:pos x="10" y="254"/>
              </a:cxn>
              <a:cxn ang="0">
                <a:pos x="3" y="247"/>
              </a:cxn>
              <a:cxn ang="0">
                <a:pos x="95" y="141"/>
              </a:cxn>
              <a:cxn ang="0">
                <a:pos x="252" y="0"/>
              </a:cxn>
              <a:cxn ang="0">
                <a:pos x="209" y="208"/>
              </a:cxn>
              <a:cxn ang="0">
                <a:pos x="142" y="146"/>
              </a:cxn>
              <a:cxn ang="0">
                <a:pos x="106" y="255"/>
              </a:cxn>
              <a:cxn ang="0">
                <a:pos x="183" y="170"/>
              </a:cxn>
              <a:cxn ang="0">
                <a:pos x="219" y="61"/>
              </a:cxn>
              <a:cxn ang="0">
                <a:pos x="142" y="146"/>
              </a:cxn>
            </a:cxnLst>
            <a:rect l="0" t="0" r="r" b="b"/>
            <a:pathLst>
              <a:path w="282" h="347">
                <a:moveTo>
                  <a:pt x="209" y="208"/>
                </a:moveTo>
                <a:cubicBezTo>
                  <a:pt x="229" y="262"/>
                  <a:pt x="194" y="308"/>
                  <a:pt x="164" y="339"/>
                </a:cubicBezTo>
                <a:cubicBezTo>
                  <a:pt x="157" y="347"/>
                  <a:pt x="155" y="346"/>
                  <a:pt x="154" y="337"/>
                </a:cubicBezTo>
                <a:cubicBezTo>
                  <a:pt x="151" y="301"/>
                  <a:pt x="148" y="276"/>
                  <a:pt x="148" y="276"/>
                </a:cubicBezTo>
                <a:cubicBezTo>
                  <a:pt x="148" y="276"/>
                  <a:pt x="136" y="285"/>
                  <a:pt x="123" y="278"/>
                </a:cubicBezTo>
                <a:cubicBezTo>
                  <a:pt x="119" y="286"/>
                  <a:pt x="108" y="289"/>
                  <a:pt x="101" y="285"/>
                </a:cubicBezTo>
                <a:cubicBezTo>
                  <a:pt x="98" y="287"/>
                  <a:pt x="95" y="289"/>
                  <a:pt x="92" y="292"/>
                </a:cubicBezTo>
                <a:cubicBezTo>
                  <a:pt x="80" y="305"/>
                  <a:pt x="76" y="303"/>
                  <a:pt x="80" y="285"/>
                </a:cubicBezTo>
                <a:cubicBezTo>
                  <a:pt x="81" y="281"/>
                  <a:pt x="81" y="277"/>
                  <a:pt x="82" y="274"/>
                </a:cubicBezTo>
                <a:cubicBezTo>
                  <a:pt x="74" y="270"/>
                  <a:pt x="72" y="258"/>
                  <a:pt x="77" y="250"/>
                </a:cubicBezTo>
                <a:cubicBezTo>
                  <a:pt x="65" y="242"/>
                  <a:pt x="66" y="228"/>
                  <a:pt x="66" y="228"/>
                </a:cubicBezTo>
                <a:cubicBezTo>
                  <a:pt x="66" y="228"/>
                  <a:pt x="43" y="238"/>
                  <a:pt x="10" y="254"/>
                </a:cubicBezTo>
                <a:cubicBezTo>
                  <a:pt x="2" y="258"/>
                  <a:pt x="0" y="256"/>
                  <a:pt x="3" y="247"/>
                </a:cubicBezTo>
                <a:cubicBezTo>
                  <a:pt x="16" y="205"/>
                  <a:pt x="38" y="151"/>
                  <a:pt x="95" y="141"/>
                </a:cubicBezTo>
                <a:cubicBezTo>
                  <a:pt x="155" y="23"/>
                  <a:pt x="252" y="0"/>
                  <a:pt x="252" y="0"/>
                </a:cubicBezTo>
                <a:cubicBezTo>
                  <a:pt x="252" y="0"/>
                  <a:pt x="282" y="96"/>
                  <a:pt x="209" y="208"/>
                </a:cubicBezTo>
                <a:close/>
                <a:moveTo>
                  <a:pt x="142" y="146"/>
                </a:moveTo>
                <a:cubicBezTo>
                  <a:pt x="111" y="200"/>
                  <a:pt x="106" y="255"/>
                  <a:pt x="106" y="255"/>
                </a:cubicBezTo>
                <a:cubicBezTo>
                  <a:pt x="106" y="255"/>
                  <a:pt x="152" y="223"/>
                  <a:pt x="183" y="170"/>
                </a:cubicBezTo>
                <a:cubicBezTo>
                  <a:pt x="214" y="116"/>
                  <a:pt x="219" y="61"/>
                  <a:pt x="219" y="61"/>
                </a:cubicBezTo>
                <a:cubicBezTo>
                  <a:pt x="219" y="61"/>
                  <a:pt x="173" y="92"/>
                  <a:pt x="142" y="146"/>
                </a:cubicBezTo>
                <a:close/>
              </a:path>
            </a:pathLst>
          </a:custGeom>
          <a:solidFill>
            <a:schemeClr val="bg1"/>
          </a:solidFill>
          <a:ln w="9525">
            <a:noFill/>
            <a:round/>
          </a:ln>
        </p:spPr>
        <p:txBody>
          <a:bodyPr vert="horz" wrap="square" lIns="121920" tIns="60960" rIns="121920" bIns="60960" numCol="1" anchor="t" anchorCtr="0" compatLnSpc="1"/>
          <a:lstStyle/>
          <a:p>
            <a:endParaRPr lang="en-US" sz="3200" dirty="0">
              <a:cs typeface="+mn-ea"/>
              <a:sym typeface="+mn-lt"/>
            </a:endParaRPr>
          </a:p>
        </p:txBody>
      </p:sp>
      <p:pic>
        <p:nvPicPr>
          <p:cNvPr id="2" name="图片 1"/>
          <p:cNvPicPr>
            <a:picLocks noChangeAspect="1"/>
          </p:cNvPicPr>
          <p:nvPr/>
        </p:nvPicPr>
        <p:blipFill>
          <a:blip r:embed="rId1"/>
          <a:srcRect l="59001"/>
          <a:stretch>
            <a:fillRect/>
          </a:stretch>
        </p:blipFill>
        <p:spPr>
          <a:xfrm>
            <a:off x="6368415" y="3931285"/>
            <a:ext cx="3604895" cy="2927350"/>
          </a:xfrm>
          <a:prstGeom prst="rect">
            <a:avLst/>
          </a:prstGeom>
        </p:spPr>
      </p:pic>
      <p:grpSp>
        <p:nvGrpSpPr>
          <p:cNvPr id="5" name="组合 4"/>
          <p:cNvGrpSpPr/>
          <p:nvPr/>
        </p:nvGrpSpPr>
        <p:grpSpPr>
          <a:xfrm>
            <a:off x="496570" y="3931285"/>
            <a:ext cx="5185410" cy="2745092"/>
            <a:chOff x="589685" y="1913860"/>
            <a:chExt cx="5095536" cy="4124759"/>
          </a:xfrm>
        </p:grpSpPr>
        <p:pic>
          <p:nvPicPr>
            <p:cNvPr id="6" name="图片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713" t="50698" r="3287" b="1550"/>
            <a:stretch>
              <a:fillRect/>
            </a:stretch>
          </p:blipFill>
          <p:spPr>
            <a:xfrm>
              <a:off x="589685" y="1913860"/>
              <a:ext cx="5095536" cy="3583163"/>
            </a:xfrm>
            <a:prstGeom prst="rect">
              <a:avLst/>
            </a:prstGeom>
            <a:ln>
              <a:noFill/>
            </a:ln>
            <a:effectLst>
              <a:outerShdw blurRad="292100" dist="139700" dir="2700000" algn="tl" rotWithShape="0">
                <a:srgbClr val="333333">
                  <a:alpha val="65000"/>
                </a:srgbClr>
              </a:outerShdw>
              <a:softEdge rad="63500"/>
            </a:effectLst>
          </p:spPr>
        </p:pic>
        <p:sp>
          <p:nvSpPr>
            <p:cNvPr id="7" name="矩形 6"/>
            <p:cNvSpPr/>
            <p:nvPr/>
          </p:nvSpPr>
          <p:spPr>
            <a:xfrm>
              <a:off x="589685" y="5439415"/>
              <a:ext cx="5095536" cy="599204"/>
            </a:xfrm>
            <a:prstGeom prst="rect">
              <a:avLst/>
            </a:prstGeom>
            <a:solidFill>
              <a:srgbClr val="383436"/>
            </a:solidFill>
            <a:effectLst>
              <a:softEdge rad="31750"/>
            </a:effectLst>
          </p:spPr>
          <p:txBody>
            <a:bodyPr wrap="square">
              <a:spAutoFit/>
            </a:bodyPr>
            <a:p>
              <a:pPr algn="ctr"/>
              <a:r>
                <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“现代海军之父”刘华清将军参观美国航母</a:t>
              </a:r>
              <a:endParaRPr lang="zh-CN" altLang="en-US" sz="2000" b="1"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endParaRPr>
            </a:p>
          </p:txBody>
        </p:sp>
      </p:grpSp>
      <p:sp>
        <p:nvSpPr>
          <p:cNvPr id="3" name="矩形 2"/>
          <p:cNvSpPr/>
          <p:nvPr/>
        </p:nvSpPr>
        <p:spPr>
          <a:xfrm>
            <a:off x="0" y="280367"/>
            <a:ext cx="12192000" cy="521970"/>
          </a:xfrm>
          <a:prstGeom prst="rect">
            <a:avLst/>
          </a:prstGeom>
          <a:solidFill>
            <a:schemeClr val="accent4">
              <a:lumMod val="20000"/>
              <a:lumOff val="80000"/>
            </a:schemeClr>
          </a:solidFill>
          <a:ln>
            <a:solidFill>
              <a:schemeClr val="accent4"/>
            </a:solidFill>
          </a:ln>
        </p:spPr>
        <p:txBody>
          <a:bodyPr wrap="square">
            <a:spAutoFit/>
          </a:bodyPr>
          <a:p>
            <a:r>
              <a:rPr lang="zh-CN" altLang="en-US" sz="2800" dirty="0" smtClean="0">
                <a:cs typeface="+mn-ea"/>
                <a:sym typeface="+mn-lt"/>
              </a:rPr>
              <a:t>活动探究二：结合以下材料，思考为什么中国的国防力量能发展壮大</a:t>
            </a:r>
            <a:r>
              <a:rPr lang="zh-CN" altLang="en-US" sz="2800" dirty="0">
                <a:cs typeface="+mn-ea"/>
                <a:sym typeface="+mn-lt"/>
              </a:rPr>
              <a:t>？</a:t>
            </a:r>
            <a:endParaRPr lang="zh-CN" altLang="en-US" sz="2800" dirty="0">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Right)">
                                      <p:cBhvr>
                                        <p:cTn id="7" dur="500"/>
                                        <p:tgtEl>
                                          <p:spTgt spid="22"/>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lide(fromLeft)">
                                      <p:cBhvr>
                                        <p:cTn id="20" dur="500"/>
                                        <p:tgtEl>
                                          <p:spTgt spid="1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500"/>
                            </p:stCondLst>
                            <p:childTnLst>
                              <p:par>
                                <p:cTn id="26" presetID="12" presetClass="entr" presetSubtype="2"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slide(fromRight)">
                                      <p:cBhvr>
                                        <p:cTn id="28" dur="500"/>
                                        <p:tgtEl>
                                          <p:spTgt spid="32"/>
                                        </p:tgtEl>
                                      </p:cBhvr>
                                    </p:animEffect>
                                  </p:childTnLst>
                                </p:cTn>
                              </p:par>
                            </p:childTnLst>
                          </p:cTn>
                        </p:par>
                        <p:par>
                          <p:cTn id="29" fill="hold">
                            <p:stCondLst>
                              <p:cond delay="3000"/>
                            </p:stCondLst>
                            <p:childTnLst>
                              <p:par>
                                <p:cTn id="30" presetID="23" presetClass="entr" presetSubtype="16"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childTnLst>
                                </p:cTn>
                              </p:par>
                            </p:childTnLst>
                          </p:cTn>
                        </p:par>
                        <p:par>
                          <p:cTn id="34" fill="hold">
                            <p:stCondLst>
                              <p:cond delay="3500"/>
                            </p:stCondLst>
                            <p:childTnLst>
                              <p:par>
                                <p:cTn id="35" presetID="22" presetClass="entr" presetSubtype="2"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right)">
                                      <p:cBhvr>
                                        <p:cTn id="37" dur="500"/>
                                        <p:tgtEl>
                                          <p:spTgt spid="31"/>
                                        </p:tgtEl>
                                      </p:cBhvr>
                                    </p:animEffect>
                                  </p:childTnLst>
                                </p:cTn>
                              </p:par>
                            </p:childTnLst>
                          </p:cTn>
                        </p:par>
                        <p:par>
                          <p:cTn id="38" fill="hold">
                            <p:stCondLst>
                              <p:cond delay="4000"/>
                            </p:stCondLst>
                            <p:childTnLst>
                              <p:par>
                                <p:cTn id="39" presetID="1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slide(fromLeft)">
                                      <p:cBhvr>
                                        <p:cTn id="41" dur="500"/>
                                        <p:tgtEl>
                                          <p:spTgt spid="27"/>
                                        </p:tgtEl>
                                      </p:cBhvr>
                                    </p:animEffect>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6" grpId="0" animBg="1"/>
      <p:bldP spid="31" grpId="0" bldLvl="0" animBg="1"/>
      <p:bldP spid="40" grpId="0" animBg="1"/>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结尾航母"/>
          <p:cNvPicPr>
            <a:picLocks noChangeAspect="1"/>
          </p:cNvPicPr>
          <p:nvPr/>
        </p:nvPicPr>
        <p:blipFill>
          <a:blip r:embed="rId1"/>
          <a:stretch>
            <a:fillRect/>
          </a:stretch>
        </p:blipFill>
        <p:spPr>
          <a:xfrm flipH="1">
            <a:off x="-644070" y="3418364"/>
            <a:ext cx="8693330" cy="4038776"/>
          </a:xfrm>
          <a:prstGeom prst="rect">
            <a:avLst/>
          </a:prstGeom>
          <a:effectLst>
            <a:softEdge rad="63500"/>
          </a:effectLst>
        </p:spPr>
      </p:pic>
      <p:pic>
        <p:nvPicPr>
          <p:cNvPr id="2" name="图片 1"/>
          <p:cNvPicPr>
            <a:picLocks noChangeAspect="1"/>
          </p:cNvPicPr>
          <p:nvPr/>
        </p:nvPicPr>
        <p:blipFill>
          <a:blip r:embed="rId2"/>
          <a:stretch>
            <a:fillRect/>
          </a:stretch>
        </p:blipFill>
        <p:spPr>
          <a:xfrm>
            <a:off x="0" y="0"/>
            <a:ext cx="12303125" cy="3823970"/>
          </a:xfrm>
          <a:prstGeom prst="rect">
            <a:avLst/>
          </a:prstGeom>
          <a:gradFill>
            <a:gsLst>
              <a:gs pos="0">
                <a:srgbClr val="E30000"/>
              </a:gs>
              <a:gs pos="100000">
                <a:srgbClr val="760303"/>
              </a:gs>
            </a:gsLst>
            <a:lin ang="5400000" scaled="0"/>
          </a:grad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721" y="1669732"/>
            <a:ext cx="1262380" cy="583565"/>
          </a:xfrm>
          <a:prstGeom prst="rect">
            <a:avLst/>
          </a:prstGeom>
          <a:noFill/>
        </p:spPr>
        <p:txBody>
          <a:bodyPr wrap="square" rtlCol="0">
            <a:spAutoFit/>
          </a:bodyPr>
          <a:lstStyle/>
          <a:p>
            <a:r>
              <a:rPr lang="zh-CN" altLang="en-US" sz="3200" b="1" dirty="0"/>
              <a:t>陆军</a:t>
            </a:r>
            <a:endParaRPr lang="zh-CN" altLang="en-US" sz="3200" b="1" dirty="0"/>
          </a:p>
        </p:txBody>
      </p:sp>
      <p:sp>
        <p:nvSpPr>
          <p:cNvPr id="4" name="文本框 3"/>
          <p:cNvSpPr txBox="1"/>
          <p:nvPr/>
        </p:nvSpPr>
        <p:spPr>
          <a:xfrm>
            <a:off x="95104" y="2423795"/>
            <a:ext cx="1262380" cy="583565"/>
          </a:xfrm>
          <a:prstGeom prst="rect">
            <a:avLst/>
          </a:prstGeom>
          <a:noFill/>
        </p:spPr>
        <p:txBody>
          <a:bodyPr wrap="square" rtlCol="0">
            <a:spAutoFit/>
          </a:bodyPr>
          <a:lstStyle/>
          <a:p>
            <a:r>
              <a:rPr lang="zh-CN" altLang="en-US" sz="3200" b="1"/>
              <a:t>海军</a:t>
            </a:r>
            <a:endParaRPr lang="zh-CN" altLang="en-US" sz="3200" b="1"/>
          </a:p>
        </p:txBody>
      </p:sp>
      <p:sp>
        <p:nvSpPr>
          <p:cNvPr id="5" name="文本框 4"/>
          <p:cNvSpPr txBox="1"/>
          <p:nvPr/>
        </p:nvSpPr>
        <p:spPr>
          <a:xfrm>
            <a:off x="95104" y="3333115"/>
            <a:ext cx="1262380" cy="583565"/>
          </a:xfrm>
          <a:prstGeom prst="rect">
            <a:avLst/>
          </a:prstGeom>
          <a:noFill/>
        </p:spPr>
        <p:txBody>
          <a:bodyPr wrap="square" rtlCol="0">
            <a:spAutoFit/>
          </a:bodyPr>
          <a:lstStyle/>
          <a:p>
            <a:r>
              <a:rPr lang="zh-CN" altLang="en-US" sz="3200" b="1"/>
              <a:t>空军</a:t>
            </a:r>
            <a:endParaRPr lang="zh-CN" altLang="en-US" sz="3200" b="1"/>
          </a:p>
        </p:txBody>
      </p:sp>
      <p:sp>
        <p:nvSpPr>
          <p:cNvPr id="6" name="文本框 5"/>
          <p:cNvSpPr txBox="1"/>
          <p:nvPr/>
        </p:nvSpPr>
        <p:spPr>
          <a:xfrm>
            <a:off x="106534" y="4241800"/>
            <a:ext cx="1262380" cy="1076325"/>
          </a:xfrm>
          <a:prstGeom prst="rect">
            <a:avLst/>
          </a:prstGeom>
          <a:noFill/>
        </p:spPr>
        <p:txBody>
          <a:bodyPr wrap="square" rtlCol="0">
            <a:spAutoFit/>
          </a:bodyPr>
          <a:lstStyle/>
          <a:p>
            <a:r>
              <a:rPr lang="zh-CN" altLang="en-US" sz="3200" b="1"/>
              <a:t>导弹部队</a:t>
            </a:r>
            <a:endParaRPr lang="zh-CN" altLang="en-US" sz="3200" b="1"/>
          </a:p>
        </p:txBody>
      </p:sp>
      <p:sp>
        <p:nvSpPr>
          <p:cNvPr id="7" name="右大括号 6"/>
          <p:cNvSpPr/>
          <p:nvPr/>
        </p:nvSpPr>
        <p:spPr>
          <a:xfrm>
            <a:off x="7600234" y="1928545"/>
            <a:ext cx="386092" cy="33895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8212606" y="2924011"/>
            <a:ext cx="2019300" cy="1076325"/>
          </a:xfrm>
          <a:prstGeom prst="rect">
            <a:avLst/>
          </a:prstGeom>
          <a:noFill/>
        </p:spPr>
        <p:txBody>
          <a:bodyPr wrap="square" rtlCol="0">
            <a:spAutoFit/>
          </a:bodyPr>
          <a:lstStyle/>
          <a:p>
            <a:r>
              <a:rPr lang="zh-CN" altLang="en-US" sz="3200" b="1" dirty="0"/>
              <a:t>国防建设</a:t>
            </a:r>
            <a:endParaRPr lang="zh-CN" altLang="en-US" sz="3200" b="1" dirty="0"/>
          </a:p>
          <a:p>
            <a:r>
              <a:rPr lang="zh-CN" altLang="en-US" sz="3200" b="1" dirty="0"/>
              <a:t>强军之路</a:t>
            </a:r>
            <a:endParaRPr lang="zh-CN" altLang="en-US" sz="3200" b="1" dirty="0"/>
          </a:p>
        </p:txBody>
      </p:sp>
      <p:cxnSp>
        <p:nvCxnSpPr>
          <p:cNvPr id="9" name="直接箭头连接符 8"/>
          <p:cNvCxnSpPr/>
          <p:nvPr/>
        </p:nvCxnSpPr>
        <p:spPr>
          <a:xfrm>
            <a:off x="10107799" y="3599167"/>
            <a:ext cx="975360" cy="1143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1318796" y="1250895"/>
            <a:ext cx="627903" cy="4524315"/>
          </a:xfrm>
          <a:prstGeom prst="rect">
            <a:avLst/>
          </a:prstGeom>
          <a:noFill/>
        </p:spPr>
        <p:txBody>
          <a:bodyPr wrap="square" rtlCol="0">
            <a:spAutoFit/>
          </a:bodyPr>
          <a:lstStyle/>
          <a:p>
            <a:r>
              <a:rPr lang="zh-CN" altLang="en-US" sz="3200" b="1" dirty="0" smtClean="0"/>
              <a:t>保家卫国</a:t>
            </a:r>
            <a:endParaRPr lang="en-US" altLang="zh-CN" sz="3200" b="1" dirty="0"/>
          </a:p>
          <a:p>
            <a:endParaRPr lang="zh-CN" altLang="en-US" sz="3200" b="1" dirty="0"/>
          </a:p>
          <a:p>
            <a:r>
              <a:rPr lang="zh-CN" altLang="en-US" sz="3200" b="1" dirty="0"/>
              <a:t>钢铁长城</a:t>
            </a:r>
            <a:endParaRPr lang="zh-CN" altLang="en-US" sz="3200" b="1" dirty="0"/>
          </a:p>
        </p:txBody>
      </p:sp>
      <p:grpSp>
        <p:nvGrpSpPr>
          <p:cNvPr id="11" name="组合 10"/>
          <p:cNvGrpSpPr/>
          <p:nvPr/>
        </p:nvGrpSpPr>
        <p:grpSpPr>
          <a:xfrm>
            <a:off x="1109947" y="2415085"/>
            <a:ext cx="6307283" cy="830997"/>
            <a:chOff x="3906980" y="2462646"/>
            <a:chExt cx="6307283" cy="830997"/>
          </a:xfrm>
        </p:grpSpPr>
        <p:sp>
          <p:nvSpPr>
            <p:cNvPr id="12" name="TextBox 25"/>
            <p:cNvSpPr txBox="1"/>
            <p:nvPr/>
          </p:nvSpPr>
          <p:spPr>
            <a:xfrm>
              <a:off x="4094017" y="2462646"/>
              <a:ext cx="6120246" cy="830997"/>
            </a:xfrm>
            <a:prstGeom prst="rect">
              <a:avLst/>
            </a:prstGeom>
            <a:noFill/>
          </p:spPr>
          <p:txBody>
            <a:bodyPr wrap="square" rtlCol="0">
              <a:spAutoFit/>
            </a:bodyPr>
            <a:lstStyle/>
            <a:p>
              <a:r>
                <a:rPr lang="zh-CN" altLang="en-US" sz="2400" b="1" dirty="0" smtClean="0">
                  <a:latin typeface="黑体" panose="02010609060101010101" charset="-122"/>
                  <a:ea typeface="黑体" panose="02010609060101010101" charset="-122"/>
                </a:rPr>
                <a:t>第一支海军：</a:t>
              </a:r>
              <a:r>
                <a:rPr lang="zh-CN" altLang="en-US" sz="2400" b="1" dirty="0" smtClean="0">
                  <a:solidFill>
                    <a:srgbClr val="6600FF"/>
                  </a:solidFill>
                  <a:latin typeface="黑体" panose="02010609060101010101" charset="-122"/>
                  <a:ea typeface="黑体" panose="02010609060101010101" charset="-122"/>
                </a:rPr>
                <a:t>华东军区海军</a:t>
              </a:r>
              <a:endParaRPr lang="en-US" altLang="zh-CN" sz="2400" b="1" dirty="0" smtClean="0">
                <a:solidFill>
                  <a:srgbClr val="6600FF"/>
                </a:solidFill>
                <a:latin typeface="黑体" panose="02010609060101010101" charset="-122"/>
                <a:ea typeface="黑体" panose="02010609060101010101" charset="-122"/>
              </a:endParaRPr>
            </a:p>
            <a:p>
              <a:r>
                <a:rPr lang="zh-CN" altLang="en-US" sz="2400" b="1" dirty="0" smtClean="0">
                  <a:latin typeface="黑体" panose="02010609060101010101" charset="-122"/>
                  <a:ea typeface="黑体" panose="02010609060101010101" charset="-122"/>
                </a:rPr>
                <a:t>第一艘航母：</a:t>
              </a:r>
              <a:r>
                <a:rPr lang="zh-CN" altLang="en-US" sz="2400" b="1" dirty="0" smtClean="0">
                  <a:solidFill>
                    <a:srgbClr val="6600FF"/>
                  </a:solidFill>
                  <a:latin typeface="黑体" panose="02010609060101010101" charset="-122"/>
                  <a:ea typeface="黑体" panose="02010609060101010101" charset="-122"/>
                </a:rPr>
                <a:t>“辽宁舰”</a:t>
              </a:r>
              <a:endParaRPr lang="zh-CN" altLang="en-US" sz="2400" b="1" dirty="0">
                <a:solidFill>
                  <a:srgbClr val="6600FF"/>
                </a:solidFill>
                <a:latin typeface="黑体" panose="02010609060101010101" charset="-122"/>
                <a:ea typeface="黑体" panose="02010609060101010101" charset="-122"/>
              </a:endParaRPr>
            </a:p>
          </p:txBody>
        </p:sp>
        <p:sp>
          <p:nvSpPr>
            <p:cNvPr id="13" name="左大括号 12"/>
            <p:cNvSpPr/>
            <p:nvPr/>
          </p:nvSpPr>
          <p:spPr>
            <a:xfrm>
              <a:off x="3906980" y="2618509"/>
              <a:ext cx="197428" cy="5715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 name="组合 13"/>
          <p:cNvGrpSpPr/>
          <p:nvPr/>
        </p:nvGrpSpPr>
        <p:grpSpPr>
          <a:xfrm>
            <a:off x="1390502" y="4364463"/>
            <a:ext cx="5936671" cy="830997"/>
            <a:chOff x="4568536" y="4107873"/>
            <a:chExt cx="5936671" cy="830997"/>
          </a:xfrm>
        </p:grpSpPr>
        <p:sp>
          <p:nvSpPr>
            <p:cNvPr id="15" name="TextBox 27"/>
            <p:cNvSpPr txBox="1"/>
            <p:nvPr/>
          </p:nvSpPr>
          <p:spPr>
            <a:xfrm>
              <a:off x="4700152" y="4107873"/>
              <a:ext cx="5805055" cy="830997"/>
            </a:xfrm>
            <a:prstGeom prst="rect">
              <a:avLst/>
            </a:prstGeom>
            <a:noFill/>
          </p:spPr>
          <p:txBody>
            <a:bodyPr wrap="square" rtlCol="0">
              <a:spAutoFit/>
            </a:bodyPr>
            <a:lstStyle/>
            <a:p>
              <a:r>
                <a:rPr lang="en-US" altLang="zh-CN" sz="2400" b="1" dirty="0" smtClean="0">
                  <a:solidFill>
                    <a:srgbClr val="6600FF"/>
                  </a:solidFill>
                  <a:latin typeface="黑体" panose="02010609060101010101" charset="-122"/>
                  <a:ea typeface="黑体" panose="02010609060101010101" charset="-122"/>
                </a:rPr>
                <a:t>1966</a:t>
              </a:r>
              <a:r>
                <a:rPr lang="zh-CN" altLang="en-US" sz="2400" b="1" dirty="0" smtClean="0">
                  <a:solidFill>
                    <a:srgbClr val="6600FF"/>
                  </a:solidFill>
                  <a:latin typeface="黑体" panose="02010609060101010101" charset="-122"/>
                  <a:ea typeface="黑体" panose="02010609060101010101" charset="-122"/>
                </a:rPr>
                <a:t>年</a:t>
              </a:r>
              <a:r>
                <a:rPr lang="zh-CN" altLang="en-US" sz="2400" b="1" dirty="0" smtClean="0">
                  <a:latin typeface="黑体" panose="02010609060101010101" charset="-122"/>
                  <a:ea typeface="黑体" panose="02010609060101010101" charset="-122"/>
                </a:rPr>
                <a:t>中国组建</a:t>
              </a:r>
              <a:r>
                <a:rPr lang="zh-CN" altLang="en-US" sz="2400" b="1" dirty="0" smtClean="0">
                  <a:solidFill>
                    <a:srgbClr val="6600FF"/>
                  </a:solidFill>
                  <a:latin typeface="黑体" panose="02010609060101010101" charset="-122"/>
                  <a:ea typeface="黑体" panose="02010609060101010101" charset="-122"/>
                </a:rPr>
                <a:t>第二炮兵部队。</a:t>
              </a:r>
              <a:r>
                <a:rPr lang="en-US" altLang="zh-CN" sz="2400" b="1" dirty="0" smtClean="0">
                  <a:solidFill>
                    <a:srgbClr val="6600FF"/>
                  </a:solidFill>
                  <a:latin typeface="黑体" panose="02010609060101010101" charset="-122"/>
                  <a:ea typeface="黑体" panose="02010609060101010101" charset="-122"/>
                </a:rPr>
                <a:t>2015</a:t>
              </a:r>
              <a:r>
                <a:rPr lang="zh-CN" altLang="en-US" sz="2400" b="1" dirty="0" smtClean="0">
                  <a:solidFill>
                    <a:srgbClr val="6600FF"/>
                  </a:solidFill>
                  <a:latin typeface="黑体" panose="02010609060101010101" charset="-122"/>
                  <a:ea typeface="黑体" panose="02010609060101010101" charset="-122"/>
                </a:rPr>
                <a:t>年更名为火箭军。</a:t>
              </a:r>
              <a:r>
                <a:rPr lang="zh-CN" altLang="en-US" sz="2400" b="1" dirty="0" smtClean="0">
                  <a:solidFill>
                    <a:schemeClr val="accent2">
                      <a:lumMod val="75000"/>
                    </a:schemeClr>
                  </a:solidFill>
                  <a:latin typeface="黑体" panose="02010609060101010101" charset="-122"/>
                  <a:ea typeface="黑体" panose="02010609060101010101" charset="-122"/>
                </a:rPr>
                <a:t>（主要任务）</a:t>
              </a:r>
              <a:endParaRPr lang="en-US" altLang="zh-CN" sz="2400" b="1" dirty="0" smtClean="0">
                <a:solidFill>
                  <a:srgbClr val="6600FF"/>
                </a:solidFill>
                <a:latin typeface="黑体" panose="02010609060101010101" charset="-122"/>
                <a:ea typeface="黑体" panose="02010609060101010101" charset="-122"/>
              </a:endParaRPr>
            </a:p>
          </p:txBody>
        </p:sp>
        <p:sp>
          <p:nvSpPr>
            <p:cNvPr id="16" name="左大括号 15"/>
            <p:cNvSpPr/>
            <p:nvPr/>
          </p:nvSpPr>
          <p:spPr>
            <a:xfrm>
              <a:off x="4568536" y="4267200"/>
              <a:ext cx="197428" cy="5715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8" name="TextBox 24"/>
          <p:cNvSpPr txBox="1"/>
          <p:nvPr/>
        </p:nvSpPr>
        <p:spPr>
          <a:xfrm>
            <a:off x="1044412" y="1714698"/>
            <a:ext cx="7533408" cy="461665"/>
          </a:xfrm>
          <a:prstGeom prst="rect">
            <a:avLst/>
          </a:prstGeom>
          <a:noFill/>
        </p:spPr>
        <p:txBody>
          <a:bodyPr wrap="square" rtlCol="0">
            <a:spAutoFit/>
          </a:bodyPr>
          <a:lstStyle/>
          <a:p>
            <a:r>
              <a:rPr lang="zh-CN" altLang="en-US" sz="2400" b="1" dirty="0" smtClean="0">
                <a:latin typeface="黑体" panose="02010609060101010101" charset="-122"/>
                <a:ea typeface="黑体" panose="02010609060101010101" charset="-122"/>
              </a:rPr>
              <a:t>兵种：</a:t>
            </a:r>
            <a:r>
              <a:rPr lang="zh-CN" altLang="en-US" sz="2400" b="1" dirty="0" smtClean="0">
                <a:solidFill>
                  <a:srgbClr val="6600FF"/>
                </a:solidFill>
                <a:latin typeface="黑体" panose="02010609060101010101" charset="-122"/>
                <a:ea typeface="黑体" panose="02010609060101010101" charset="-122"/>
              </a:rPr>
              <a:t>步兵、炮兵、装甲兵、防化兵、通信兵</a:t>
            </a:r>
            <a:r>
              <a:rPr lang="zh-CN" altLang="en-US" sz="2400" b="1" dirty="0" smtClean="0">
                <a:latin typeface="黑体" panose="02010609060101010101" charset="-122"/>
                <a:ea typeface="黑体" panose="02010609060101010101" charset="-122"/>
              </a:rPr>
              <a:t>等</a:t>
            </a:r>
            <a:endParaRPr lang="zh-CN" altLang="en-US" sz="2400" b="1" dirty="0">
              <a:latin typeface="黑体" panose="02010609060101010101" charset="-122"/>
              <a:ea typeface="黑体" panose="02010609060101010101" charset="-122"/>
            </a:endParaRPr>
          </a:p>
        </p:txBody>
      </p:sp>
      <p:sp>
        <p:nvSpPr>
          <p:cNvPr id="21" name="TextBox 26"/>
          <p:cNvSpPr txBox="1"/>
          <p:nvPr/>
        </p:nvSpPr>
        <p:spPr>
          <a:xfrm>
            <a:off x="1109947" y="3416580"/>
            <a:ext cx="4804064" cy="461665"/>
          </a:xfrm>
          <a:prstGeom prst="rect">
            <a:avLst/>
          </a:prstGeom>
          <a:noFill/>
        </p:spPr>
        <p:txBody>
          <a:bodyPr wrap="square" rtlCol="0">
            <a:spAutoFit/>
          </a:bodyPr>
          <a:lstStyle/>
          <a:p>
            <a:r>
              <a:rPr lang="zh-CN" altLang="en-US" sz="2400" b="1" dirty="0" smtClean="0">
                <a:latin typeface="黑体" panose="02010609060101010101" charset="-122"/>
                <a:ea typeface="黑体" panose="02010609060101010101" charset="-122"/>
              </a:rPr>
              <a:t> </a:t>
            </a:r>
            <a:r>
              <a:rPr lang="zh-CN" altLang="en-US" sz="2400" b="1" dirty="0" smtClean="0">
                <a:solidFill>
                  <a:srgbClr val="6600FF"/>
                </a:solidFill>
                <a:latin typeface="黑体" panose="02010609060101010101" charset="-122"/>
                <a:ea typeface="黑体" panose="02010609060101010101" charset="-122"/>
              </a:rPr>
              <a:t>抗美援朝战争</a:t>
            </a:r>
            <a:r>
              <a:rPr lang="zh-CN" altLang="en-US" sz="2400" b="1" dirty="0" smtClean="0">
                <a:latin typeface="黑体" panose="02010609060101010101" charset="-122"/>
                <a:ea typeface="黑体" panose="02010609060101010101" charset="-122"/>
              </a:rPr>
              <a:t>显辉煌</a:t>
            </a:r>
            <a:endParaRPr lang="zh-CN" altLang="en-US" sz="2400" b="1" dirty="0">
              <a:latin typeface="黑体" panose="02010609060101010101" charset="-122"/>
              <a:ea typeface="黑体" panose="02010609060101010101" charset="-122"/>
            </a:endParaRPr>
          </a:p>
        </p:txBody>
      </p:sp>
      <p:sp>
        <p:nvSpPr>
          <p:cNvPr id="2" name="文本占位符 1"/>
          <p:cNvSpPr>
            <a:spLocks noGrp="1"/>
          </p:cNvSpPr>
          <p:nvPr>
            <p:ph type="body" sz="quarter" idx="10"/>
          </p:nvPr>
        </p:nvSpPr>
        <p:spPr/>
        <p:txBody>
          <a:bodyPr/>
          <a:lstStyle/>
          <a:p>
            <a:r>
              <a:rPr lang="zh-CN" altLang="en-US" dirty="0" smtClean="0"/>
              <a:t>课堂小结</a:t>
            </a:r>
            <a:endParaRPr lang="zh-CN" altLang="en-US" dirty="0"/>
          </a:p>
        </p:txBody>
      </p:sp>
      <p:sp>
        <p:nvSpPr>
          <p:cNvPr id="26" name="矩形 25"/>
          <p:cNvSpPr/>
          <p:nvPr/>
        </p:nvSpPr>
        <p:spPr>
          <a:xfrm>
            <a:off x="8259500" y="4241691"/>
            <a:ext cx="2557972" cy="1200329"/>
          </a:xfrm>
          <a:prstGeom prst="rect">
            <a:avLst/>
          </a:prstGeom>
        </p:spPr>
        <p:txBody>
          <a:bodyPr wrap="square">
            <a:spAutoFit/>
          </a:bodyPr>
          <a:lstStyle/>
          <a:p>
            <a:r>
              <a:rPr lang="zh-CN" altLang="en-US" b="1" dirty="0">
                <a:solidFill>
                  <a:srgbClr val="6600FF"/>
                </a:solidFill>
                <a:latin typeface="黑体" panose="02010609060101010101" charset="-122"/>
                <a:ea typeface="黑体" panose="02010609060101010101" charset="-122"/>
              </a:rPr>
              <a:t>五大战区、五大军种</a:t>
            </a:r>
            <a:r>
              <a:rPr lang="zh-CN" altLang="en-US" b="1" dirty="0">
                <a:latin typeface="黑体" panose="02010609060101010101" charset="-122"/>
                <a:ea typeface="黑体" panose="02010609060101010101" charset="-122"/>
              </a:rPr>
              <a:t>（新增战略支援部队）</a:t>
            </a:r>
            <a:endParaRPr lang="en-US" altLang="zh-CN" b="1" dirty="0">
              <a:latin typeface="黑体" panose="02010609060101010101" charset="-122"/>
              <a:ea typeface="黑体" panose="02010609060101010101" charset="-122"/>
            </a:endParaRPr>
          </a:p>
          <a:p>
            <a:r>
              <a:rPr lang="zh-CN" altLang="en-US" b="1" dirty="0">
                <a:latin typeface="黑体" panose="02010609060101010101" charset="-122"/>
                <a:ea typeface="黑体" panose="02010609060101010101" charset="-122"/>
              </a:rPr>
              <a:t>形成</a:t>
            </a:r>
            <a:r>
              <a:rPr lang="zh-CN" altLang="en-US" b="1" dirty="0">
                <a:solidFill>
                  <a:srgbClr val="6600FF"/>
                </a:solidFill>
                <a:latin typeface="黑体" panose="02010609060101010101" charset="-122"/>
                <a:ea typeface="黑体" panose="02010609060101010101" charset="-122"/>
              </a:rPr>
              <a:t>军委管总</a:t>
            </a:r>
            <a:r>
              <a:rPr lang="zh-CN" altLang="en-US" b="1" dirty="0">
                <a:latin typeface="黑体" panose="02010609060101010101" charset="-122"/>
                <a:ea typeface="黑体" panose="02010609060101010101" charset="-122"/>
              </a:rPr>
              <a:t>、</a:t>
            </a:r>
            <a:r>
              <a:rPr lang="zh-CN" altLang="en-US" b="1" dirty="0">
                <a:solidFill>
                  <a:srgbClr val="6600FF"/>
                </a:solidFill>
                <a:latin typeface="黑体" panose="02010609060101010101" charset="-122"/>
                <a:ea typeface="黑体" panose="02010609060101010101" charset="-122"/>
              </a:rPr>
              <a:t>战区主战</a:t>
            </a:r>
            <a:r>
              <a:rPr lang="zh-CN" altLang="en-US" b="1" dirty="0">
                <a:latin typeface="黑体" panose="02010609060101010101" charset="-122"/>
                <a:ea typeface="黑体" panose="02010609060101010101" charset="-122"/>
              </a:rPr>
              <a:t>、</a:t>
            </a:r>
            <a:r>
              <a:rPr lang="zh-CN" altLang="en-US" b="1" dirty="0">
                <a:solidFill>
                  <a:srgbClr val="6600FF"/>
                </a:solidFill>
                <a:latin typeface="黑体" panose="02010609060101010101" charset="-122"/>
                <a:ea typeface="黑体" panose="02010609060101010101" charset="-122"/>
              </a:rPr>
              <a:t>军种主建</a:t>
            </a:r>
            <a:r>
              <a:rPr lang="zh-CN" altLang="en-US" b="1" dirty="0">
                <a:latin typeface="黑体" panose="02010609060101010101" charset="-122"/>
                <a:ea typeface="黑体" panose="02010609060101010101" charset="-122"/>
              </a:rPr>
              <a:t>的新格局。</a:t>
            </a:r>
            <a:endParaRPr lang="zh-CN" altLang="en-US" b="1" dirty="0">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90285" y="231734"/>
            <a:ext cx="8001000" cy="707886"/>
          </a:xfrm>
          <a:prstGeom prst="rect">
            <a:avLst/>
          </a:prstGeom>
          <a:noFill/>
        </p:spPr>
        <p:txBody>
          <a:bodyPr wrap="square" rtlCol="0">
            <a:spAutoFit/>
          </a:bodyPr>
          <a:lstStyle/>
          <a:p>
            <a:r>
              <a:rPr lang="zh-CN" altLang="en-US" sz="4000" b="1" dirty="0" smtClean="0">
                <a:solidFill>
                  <a:schemeClr val="bg1"/>
                </a:solidFill>
                <a:cs typeface="+mn-ea"/>
                <a:sym typeface="+mn-lt"/>
              </a:rPr>
              <a:t>学习目标</a:t>
            </a:r>
            <a:endParaRPr lang="zh-CN" altLang="en-US" sz="4000" b="1" dirty="0">
              <a:solidFill>
                <a:schemeClr val="bg1"/>
              </a:solidFill>
              <a:cs typeface="+mn-ea"/>
              <a:sym typeface="+mn-lt"/>
            </a:endParaRPr>
          </a:p>
        </p:txBody>
      </p:sp>
      <p:grpSp>
        <p:nvGrpSpPr>
          <p:cNvPr id="3" name="Group 138"/>
          <p:cNvGrpSpPr/>
          <p:nvPr/>
        </p:nvGrpSpPr>
        <p:grpSpPr>
          <a:xfrm>
            <a:off x="10266786" y="5386538"/>
            <a:ext cx="1290109" cy="1166372"/>
            <a:chOff x="4116388" y="4011613"/>
            <a:chExt cx="893763" cy="808040"/>
          </a:xfrm>
        </p:grpSpPr>
        <p:sp>
          <p:nvSpPr>
            <p:cNvPr id="5" name="Freeform 109"/>
            <p:cNvSpPr/>
            <p:nvPr/>
          </p:nvSpPr>
          <p:spPr bwMode="auto">
            <a:xfrm>
              <a:off x="4116388" y="4011613"/>
              <a:ext cx="893763" cy="806450"/>
            </a:xfrm>
            <a:custGeom>
              <a:avLst/>
              <a:gdLst/>
              <a:ahLst/>
              <a:cxnLst>
                <a:cxn ang="0">
                  <a:pos x="564" y="138"/>
                </a:cxn>
                <a:cxn ang="0">
                  <a:pos x="435" y="0"/>
                </a:cxn>
                <a:cxn ang="0">
                  <a:pos x="435" y="0"/>
                </a:cxn>
                <a:cxn ang="0">
                  <a:pos x="434" y="2"/>
                </a:cxn>
                <a:cxn ang="0">
                  <a:pos x="434" y="0"/>
                </a:cxn>
                <a:cxn ang="0">
                  <a:pos x="282" y="140"/>
                </a:cxn>
                <a:cxn ang="0">
                  <a:pos x="130" y="0"/>
                </a:cxn>
                <a:cxn ang="0">
                  <a:pos x="129" y="2"/>
                </a:cxn>
                <a:cxn ang="0">
                  <a:pos x="129" y="0"/>
                </a:cxn>
                <a:cxn ang="0">
                  <a:pos x="129" y="0"/>
                </a:cxn>
                <a:cxn ang="0">
                  <a:pos x="0" y="138"/>
                </a:cxn>
                <a:cxn ang="0">
                  <a:pos x="282" y="511"/>
                </a:cxn>
                <a:cxn ang="0">
                  <a:pos x="564" y="138"/>
                </a:cxn>
              </a:cxnLst>
              <a:rect l="0" t="0" r="r" b="b"/>
              <a:pathLst>
                <a:path w="564" h="511">
                  <a:moveTo>
                    <a:pt x="564" y="138"/>
                  </a:moveTo>
                  <a:cubicBezTo>
                    <a:pt x="496" y="127"/>
                    <a:pt x="443" y="71"/>
                    <a:pt x="435" y="0"/>
                  </a:cubicBezTo>
                  <a:cubicBezTo>
                    <a:pt x="435" y="0"/>
                    <a:pt x="435" y="0"/>
                    <a:pt x="435" y="0"/>
                  </a:cubicBezTo>
                  <a:cubicBezTo>
                    <a:pt x="435" y="1"/>
                    <a:pt x="434" y="1"/>
                    <a:pt x="434" y="2"/>
                  </a:cubicBezTo>
                  <a:cubicBezTo>
                    <a:pt x="434" y="1"/>
                    <a:pt x="434" y="0"/>
                    <a:pt x="434" y="0"/>
                  </a:cubicBezTo>
                  <a:cubicBezTo>
                    <a:pt x="425" y="79"/>
                    <a:pt x="360" y="140"/>
                    <a:pt x="282" y="140"/>
                  </a:cubicBezTo>
                  <a:cubicBezTo>
                    <a:pt x="204" y="140"/>
                    <a:pt x="139" y="79"/>
                    <a:pt x="130" y="0"/>
                  </a:cubicBezTo>
                  <a:cubicBezTo>
                    <a:pt x="129" y="0"/>
                    <a:pt x="129" y="1"/>
                    <a:pt x="129" y="2"/>
                  </a:cubicBezTo>
                  <a:cubicBezTo>
                    <a:pt x="129" y="1"/>
                    <a:pt x="129" y="1"/>
                    <a:pt x="129" y="0"/>
                  </a:cubicBezTo>
                  <a:cubicBezTo>
                    <a:pt x="129" y="0"/>
                    <a:pt x="129" y="0"/>
                    <a:pt x="129" y="0"/>
                  </a:cubicBezTo>
                  <a:cubicBezTo>
                    <a:pt x="121" y="71"/>
                    <a:pt x="68" y="127"/>
                    <a:pt x="0" y="138"/>
                  </a:cubicBezTo>
                  <a:cubicBezTo>
                    <a:pt x="282" y="511"/>
                    <a:pt x="282" y="511"/>
                    <a:pt x="282" y="511"/>
                  </a:cubicBezTo>
                  <a:lnTo>
                    <a:pt x="564" y="138"/>
                  </a:lnTo>
                  <a:close/>
                </a:path>
              </a:pathLst>
            </a:custGeom>
            <a:solidFill>
              <a:schemeClr val="tx1">
                <a:lumMod val="50000"/>
                <a:lumOff val="50000"/>
              </a:schemeClr>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6" name="Freeform 110"/>
            <p:cNvSpPr/>
            <p:nvPr/>
          </p:nvSpPr>
          <p:spPr bwMode="auto">
            <a:xfrm>
              <a:off x="4332288" y="4056063"/>
              <a:ext cx="461963" cy="762000"/>
            </a:xfrm>
            <a:custGeom>
              <a:avLst/>
              <a:gdLst/>
              <a:ahLst/>
              <a:cxnLst>
                <a:cxn ang="0">
                  <a:pos x="145" y="480"/>
                </a:cxn>
                <a:cxn ang="0">
                  <a:pos x="291" y="0"/>
                </a:cxn>
                <a:cxn ang="0">
                  <a:pos x="0" y="2"/>
                </a:cxn>
                <a:cxn ang="0">
                  <a:pos x="145" y="480"/>
                </a:cxn>
              </a:cxnLst>
              <a:rect l="0" t="0" r="r" b="b"/>
              <a:pathLst>
                <a:path w="291" h="480">
                  <a:moveTo>
                    <a:pt x="145" y="480"/>
                  </a:moveTo>
                  <a:lnTo>
                    <a:pt x="291" y="0"/>
                  </a:lnTo>
                  <a:lnTo>
                    <a:pt x="0" y="2"/>
                  </a:lnTo>
                  <a:lnTo>
                    <a:pt x="145" y="480"/>
                  </a:lnTo>
                  <a:close/>
                </a:path>
              </a:pathLst>
            </a:custGeom>
            <a:solidFill>
              <a:schemeClr val="bg1">
                <a:lumMod val="65000"/>
              </a:schemeClr>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7" name="Freeform 132"/>
            <p:cNvSpPr/>
            <p:nvPr/>
          </p:nvSpPr>
          <p:spPr>
            <a:xfrm rot="10800000">
              <a:off x="4388640" y="4586287"/>
              <a:ext cx="353568" cy="233366"/>
            </a:xfrm>
            <a:custGeom>
              <a:avLst/>
              <a:gdLst>
                <a:gd name="connsiteX0" fmla="*/ 0 w 353568"/>
                <a:gd name="connsiteY0" fmla="*/ 233366 h 233366"/>
                <a:gd name="connsiteX1" fmla="*/ 176784 w 353568"/>
                <a:gd name="connsiteY1" fmla="*/ 0 h 233366"/>
                <a:gd name="connsiteX2" fmla="*/ 353568 w 353568"/>
                <a:gd name="connsiteY2" fmla="*/ 233366 h 233366"/>
                <a:gd name="connsiteX3" fmla="*/ 0 w 353568"/>
                <a:gd name="connsiteY3" fmla="*/ 233366 h 233366"/>
                <a:gd name="connsiteX0-1" fmla="*/ 0 w 353568"/>
                <a:gd name="connsiteY0-2" fmla="*/ 233366 h 233366"/>
                <a:gd name="connsiteX1-3" fmla="*/ 176784 w 353568"/>
                <a:gd name="connsiteY1-4" fmla="*/ 0 h 233366"/>
                <a:gd name="connsiteX2-5" fmla="*/ 353568 w 353568"/>
                <a:gd name="connsiteY2-6" fmla="*/ 233366 h 233366"/>
                <a:gd name="connsiteX3-7" fmla="*/ 172589 w 353568"/>
                <a:gd name="connsiteY3-8" fmla="*/ 233365 h 233366"/>
                <a:gd name="connsiteX4" fmla="*/ 0 w 353568"/>
                <a:gd name="connsiteY4" fmla="*/ 233366 h 233366"/>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3568" h="233366">
                  <a:moveTo>
                    <a:pt x="0" y="233366"/>
                  </a:moveTo>
                  <a:lnTo>
                    <a:pt x="176784" y="0"/>
                  </a:lnTo>
                  <a:lnTo>
                    <a:pt x="353568" y="233366"/>
                  </a:lnTo>
                  <a:lnTo>
                    <a:pt x="172589" y="233365"/>
                  </a:lnTo>
                  <a:lnTo>
                    <a:pt x="0" y="23336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cs typeface="+mn-ea"/>
                <a:sym typeface="+mn-lt"/>
              </a:endParaRPr>
            </a:p>
          </p:txBody>
        </p:sp>
      </p:grpSp>
      <p:sp>
        <p:nvSpPr>
          <p:cNvPr id="8" name="Chord 139"/>
          <p:cNvSpPr/>
          <p:nvPr/>
        </p:nvSpPr>
        <p:spPr>
          <a:xfrm>
            <a:off x="10270223" y="1414241"/>
            <a:ext cx="1283235" cy="1319897"/>
          </a:xfrm>
          <a:prstGeom prst="chord">
            <a:avLst>
              <a:gd name="adj1" fmla="val 10695413"/>
              <a:gd name="adj2" fmla="val 1061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grpSp>
        <p:nvGrpSpPr>
          <p:cNvPr id="10" name="Group 137"/>
          <p:cNvGrpSpPr/>
          <p:nvPr/>
        </p:nvGrpSpPr>
        <p:grpSpPr>
          <a:xfrm>
            <a:off x="10269077" y="4765545"/>
            <a:ext cx="1285527" cy="939511"/>
            <a:chOff x="4117975" y="3581400"/>
            <a:chExt cx="890588" cy="650875"/>
          </a:xfrm>
        </p:grpSpPr>
        <p:sp>
          <p:nvSpPr>
            <p:cNvPr id="12" name="Freeform 111"/>
            <p:cNvSpPr/>
            <p:nvPr/>
          </p:nvSpPr>
          <p:spPr bwMode="auto">
            <a:xfrm>
              <a:off x="4117975" y="3581400"/>
              <a:ext cx="203200" cy="647700"/>
            </a:xfrm>
            <a:custGeom>
              <a:avLst/>
              <a:gdLst/>
              <a:ahLst/>
              <a:cxnLst>
                <a:cxn ang="0">
                  <a:pos x="0" y="0"/>
                </a:cxn>
                <a:cxn ang="0">
                  <a:pos x="0" y="411"/>
                </a:cxn>
                <a:cxn ang="0">
                  <a:pos x="128" y="273"/>
                </a:cxn>
                <a:cxn ang="0">
                  <a:pos x="128" y="0"/>
                </a:cxn>
                <a:cxn ang="0">
                  <a:pos x="0" y="0"/>
                </a:cxn>
              </a:cxnLst>
              <a:rect l="0" t="0" r="r" b="b"/>
              <a:pathLst>
                <a:path w="128" h="411">
                  <a:moveTo>
                    <a:pt x="0" y="0"/>
                  </a:moveTo>
                  <a:cubicBezTo>
                    <a:pt x="0" y="411"/>
                    <a:pt x="0" y="411"/>
                    <a:pt x="0" y="411"/>
                  </a:cubicBezTo>
                  <a:cubicBezTo>
                    <a:pt x="67" y="400"/>
                    <a:pt x="120" y="344"/>
                    <a:pt x="128" y="273"/>
                  </a:cubicBezTo>
                  <a:cubicBezTo>
                    <a:pt x="128" y="0"/>
                    <a:pt x="128" y="0"/>
                    <a:pt x="128" y="0"/>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13" name="Freeform 112"/>
            <p:cNvSpPr/>
            <p:nvPr/>
          </p:nvSpPr>
          <p:spPr bwMode="auto">
            <a:xfrm>
              <a:off x="4321175" y="3581400"/>
              <a:ext cx="484188" cy="650875"/>
            </a:xfrm>
            <a:custGeom>
              <a:avLst/>
              <a:gdLst/>
              <a:ahLst/>
              <a:cxnLst>
                <a:cxn ang="0">
                  <a:pos x="306" y="0"/>
                </a:cxn>
                <a:cxn ang="0">
                  <a:pos x="0" y="0"/>
                </a:cxn>
                <a:cxn ang="0">
                  <a:pos x="0" y="273"/>
                </a:cxn>
                <a:cxn ang="0">
                  <a:pos x="0" y="273"/>
                </a:cxn>
                <a:cxn ang="0">
                  <a:pos x="0" y="275"/>
                </a:cxn>
                <a:cxn ang="0">
                  <a:pos x="1" y="273"/>
                </a:cxn>
                <a:cxn ang="0">
                  <a:pos x="153" y="413"/>
                </a:cxn>
                <a:cxn ang="0">
                  <a:pos x="305" y="273"/>
                </a:cxn>
                <a:cxn ang="0">
                  <a:pos x="305" y="275"/>
                </a:cxn>
                <a:cxn ang="0">
                  <a:pos x="306" y="273"/>
                </a:cxn>
                <a:cxn ang="0">
                  <a:pos x="306" y="273"/>
                </a:cxn>
                <a:cxn ang="0">
                  <a:pos x="306" y="0"/>
                </a:cxn>
              </a:cxnLst>
              <a:rect l="0" t="0" r="r" b="b"/>
              <a:pathLst>
                <a:path w="306" h="413">
                  <a:moveTo>
                    <a:pt x="306" y="0"/>
                  </a:moveTo>
                  <a:cubicBezTo>
                    <a:pt x="0" y="0"/>
                    <a:pt x="0" y="0"/>
                    <a:pt x="0" y="0"/>
                  </a:cubicBezTo>
                  <a:cubicBezTo>
                    <a:pt x="0" y="273"/>
                    <a:pt x="0" y="273"/>
                    <a:pt x="0" y="273"/>
                  </a:cubicBezTo>
                  <a:cubicBezTo>
                    <a:pt x="0" y="273"/>
                    <a:pt x="0" y="273"/>
                    <a:pt x="0" y="273"/>
                  </a:cubicBezTo>
                  <a:cubicBezTo>
                    <a:pt x="0" y="274"/>
                    <a:pt x="0" y="274"/>
                    <a:pt x="0" y="275"/>
                  </a:cubicBezTo>
                  <a:cubicBezTo>
                    <a:pt x="0" y="274"/>
                    <a:pt x="0" y="273"/>
                    <a:pt x="1" y="273"/>
                  </a:cubicBezTo>
                  <a:cubicBezTo>
                    <a:pt x="10" y="352"/>
                    <a:pt x="75" y="413"/>
                    <a:pt x="153" y="413"/>
                  </a:cubicBezTo>
                  <a:cubicBezTo>
                    <a:pt x="231" y="413"/>
                    <a:pt x="296" y="352"/>
                    <a:pt x="305" y="273"/>
                  </a:cubicBezTo>
                  <a:cubicBezTo>
                    <a:pt x="305" y="273"/>
                    <a:pt x="305" y="274"/>
                    <a:pt x="305" y="275"/>
                  </a:cubicBezTo>
                  <a:cubicBezTo>
                    <a:pt x="305" y="274"/>
                    <a:pt x="306" y="274"/>
                    <a:pt x="306" y="273"/>
                  </a:cubicBezTo>
                  <a:cubicBezTo>
                    <a:pt x="306" y="273"/>
                    <a:pt x="306" y="273"/>
                    <a:pt x="306" y="273"/>
                  </a:cubicBezTo>
                  <a:lnTo>
                    <a:pt x="306"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14" name="Freeform 113"/>
            <p:cNvSpPr/>
            <p:nvPr/>
          </p:nvSpPr>
          <p:spPr bwMode="auto">
            <a:xfrm>
              <a:off x="4805363" y="3581400"/>
              <a:ext cx="203200" cy="647700"/>
            </a:xfrm>
            <a:custGeom>
              <a:avLst/>
              <a:gdLst/>
              <a:ahLst/>
              <a:cxnLst>
                <a:cxn ang="0">
                  <a:pos x="0" y="273"/>
                </a:cxn>
                <a:cxn ang="0">
                  <a:pos x="128" y="411"/>
                </a:cxn>
                <a:cxn ang="0">
                  <a:pos x="128" y="0"/>
                </a:cxn>
                <a:cxn ang="0">
                  <a:pos x="0" y="0"/>
                </a:cxn>
                <a:cxn ang="0">
                  <a:pos x="0" y="273"/>
                </a:cxn>
              </a:cxnLst>
              <a:rect l="0" t="0" r="r" b="b"/>
              <a:pathLst>
                <a:path w="128" h="411">
                  <a:moveTo>
                    <a:pt x="0" y="273"/>
                  </a:moveTo>
                  <a:cubicBezTo>
                    <a:pt x="8" y="344"/>
                    <a:pt x="61" y="400"/>
                    <a:pt x="128" y="411"/>
                  </a:cubicBezTo>
                  <a:cubicBezTo>
                    <a:pt x="128" y="0"/>
                    <a:pt x="128" y="0"/>
                    <a:pt x="128" y="0"/>
                  </a:cubicBezTo>
                  <a:cubicBezTo>
                    <a:pt x="0" y="0"/>
                    <a:pt x="0" y="0"/>
                    <a:pt x="0" y="0"/>
                  </a:cubicBezTo>
                  <a:lnTo>
                    <a:pt x="0" y="273"/>
                  </a:lnTo>
                  <a:close/>
                </a:path>
              </a:pathLst>
            </a:custGeom>
            <a:solidFill>
              <a:schemeClr val="accent1">
                <a:lumMod val="50000"/>
              </a:schemeClr>
            </a:solidFill>
            <a:ln w="9525">
              <a:noFill/>
              <a:round/>
            </a:ln>
          </p:spPr>
          <p:txBody>
            <a:bodyPr vert="horz" wrap="square" lIns="121920" tIns="60960" rIns="121920" bIns="60960" numCol="1" anchor="t" anchorCtr="0" compatLnSpc="1"/>
            <a:lstStyle/>
            <a:p>
              <a:endParaRPr lang="en-US" sz="3200" dirty="0">
                <a:cs typeface="+mn-ea"/>
                <a:sym typeface="+mn-lt"/>
              </a:endParaRPr>
            </a:p>
          </p:txBody>
        </p:sp>
      </p:grpSp>
      <p:grpSp>
        <p:nvGrpSpPr>
          <p:cNvPr id="15" name="Group 147"/>
          <p:cNvGrpSpPr/>
          <p:nvPr/>
        </p:nvGrpSpPr>
        <p:grpSpPr>
          <a:xfrm>
            <a:off x="10266786" y="3958040"/>
            <a:ext cx="1287817" cy="891388"/>
            <a:chOff x="4088209" y="2861387"/>
            <a:chExt cx="965863" cy="668541"/>
          </a:xfrm>
        </p:grpSpPr>
        <p:grpSp>
          <p:nvGrpSpPr>
            <p:cNvPr id="16" name="Group 136"/>
            <p:cNvGrpSpPr/>
            <p:nvPr/>
          </p:nvGrpSpPr>
          <p:grpSpPr>
            <a:xfrm>
              <a:off x="4088209" y="2861387"/>
              <a:ext cx="965863" cy="668541"/>
              <a:chOff x="4116388" y="2963863"/>
              <a:chExt cx="892175" cy="617537"/>
            </a:xfrm>
          </p:grpSpPr>
          <p:sp>
            <p:nvSpPr>
              <p:cNvPr id="18" name="Freeform 115"/>
              <p:cNvSpPr/>
              <p:nvPr/>
            </p:nvSpPr>
            <p:spPr bwMode="auto">
              <a:xfrm>
                <a:off x="4116388" y="2963863"/>
                <a:ext cx="204788" cy="617537"/>
              </a:xfrm>
              <a:custGeom>
                <a:avLst/>
                <a:gdLst/>
                <a:ahLst/>
                <a:cxnLst>
                  <a:cxn ang="0">
                    <a:pos x="0" y="389"/>
                  </a:cxn>
                  <a:cxn ang="0">
                    <a:pos x="129" y="389"/>
                  </a:cxn>
                  <a:cxn ang="0">
                    <a:pos x="129" y="0"/>
                  </a:cxn>
                  <a:cxn ang="0">
                    <a:pos x="1" y="0"/>
                  </a:cxn>
                  <a:cxn ang="0">
                    <a:pos x="0" y="389"/>
                  </a:cxn>
                </a:cxnLst>
                <a:rect l="0" t="0" r="r" b="b"/>
                <a:pathLst>
                  <a:path w="129" h="389">
                    <a:moveTo>
                      <a:pt x="0" y="389"/>
                    </a:moveTo>
                    <a:lnTo>
                      <a:pt x="129" y="389"/>
                    </a:lnTo>
                    <a:lnTo>
                      <a:pt x="129" y="0"/>
                    </a:lnTo>
                    <a:lnTo>
                      <a:pt x="1" y="0"/>
                    </a:lnTo>
                    <a:lnTo>
                      <a:pt x="0" y="389"/>
                    </a:lnTo>
                    <a:close/>
                  </a:path>
                </a:pathLst>
              </a:custGeom>
              <a:solidFill>
                <a:schemeClr val="accent2"/>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19" name="Rectangle 116"/>
              <p:cNvSpPr>
                <a:spLocks noChangeArrowheads="1"/>
              </p:cNvSpPr>
              <p:nvPr/>
            </p:nvSpPr>
            <p:spPr bwMode="auto">
              <a:xfrm>
                <a:off x="4321175" y="2963863"/>
                <a:ext cx="484188" cy="617537"/>
              </a:xfrm>
              <a:prstGeom prst="rect">
                <a:avLst/>
              </a:prstGeom>
              <a:solidFill>
                <a:schemeClr val="accent2">
                  <a:lumMod val="75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sp>
            <p:nvSpPr>
              <p:cNvPr id="20" name="Rectangle 117"/>
              <p:cNvSpPr>
                <a:spLocks noChangeArrowheads="1"/>
              </p:cNvSpPr>
              <p:nvPr/>
            </p:nvSpPr>
            <p:spPr bwMode="auto">
              <a:xfrm>
                <a:off x="4805363" y="2963863"/>
                <a:ext cx="203200" cy="617537"/>
              </a:xfrm>
              <a:prstGeom prst="rect">
                <a:avLst/>
              </a:prstGeom>
              <a:solidFill>
                <a:schemeClr val="accent2">
                  <a:lumMod val="50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grpSp>
        <p:sp>
          <p:nvSpPr>
            <p:cNvPr id="17" name="TextBox 143"/>
            <p:cNvSpPr txBox="1"/>
            <p:nvPr/>
          </p:nvSpPr>
          <p:spPr>
            <a:xfrm>
              <a:off x="4332030" y="2965450"/>
              <a:ext cx="479939" cy="438581"/>
            </a:xfrm>
            <a:prstGeom prst="rect">
              <a:avLst/>
            </a:prstGeom>
            <a:noFill/>
          </p:spPr>
          <p:txBody>
            <a:bodyPr wrap="none" rtlCol="0">
              <a:spAutoFit/>
            </a:bodyPr>
            <a:lstStyle/>
            <a:p>
              <a:pPr algn="ctr"/>
              <a:r>
                <a:rPr lang="en-US" altLang="zh-CN" sz="3200" b="1" dirty="0" smtClean="0">
                  <a:solidFill>
                    <a:schemeClr val="bg1"/>
                  </a:solidFill>
                  <a:cs typeface="+mn-ea"/>
                  <a:sym typeface="+mn-lt"/>
                </a:rPr>
                <a:t>03</a:t>
              </a:r>
              <a:endParaRPr lang="en-US" sz="3200" b="1" dirty="0">
                <a:solidFill>
                  <a:schemeClr val="bg1"/>
                </a:solidFill>
                <a:cs typeface="+mn-ea"/>
                <a:sym typeface="+mn-lt"/>
              </a:endParaRPr>
            </a:p>
          </p:txBody>
        </p:sp>
      </p:grpSp>
      <p:grpSp>
        <p:nvGrpSpPr>
          <p:cNvPr id="21" name="Group 148"/>
          <p:cNvGrpSpPr/>
          <p:nvPr/>
        </p:nvGrpSpPr>
        <p:grpSpPr>
          <a:xfrm>
            <a:off x="10266786" y="2985058"/>
            <a:ext cx="1287817" cy="1027753"/>
            <a:chOff x="4088209" y="2194564"/>
            <a:chExt cx="965863" cy="666823"/>
          </a:xfrm>
        </p:grpSpPr>
        <p:grpSp>
          <p:nvGrpSpPr>
            <p:cNvPr id="22" name="Group 135"/>
            <p:cNvGrpSpPr/>
            <p:nvPr/>
          </p:nvGrpSpPr>
          <p:grpSpPr>
            <a:xfrm>
              <a:off x="4088209" y="2194564"/>
              <a:ext cx="965863" cy="666823"/>
              <a:chOff x="4116388" y="2347913"/>
              <a:chExt cx="892175" cy="615950"/>
            </a:xfrm>
          </p:grpSpPr>
          <p:sp>
            <p:nvSpPr>
              <p:cNvPr id="24" name="Freeform 118"/>
              <p:cNvSpPr/>
              <p:nvPr/>
            </p:nvSpPr>
            <p:spPr bwMode="auto">
              <a:xfrm>
                <a:off x="4116388" y="2347913"/>
                <a:ext cx="204788" cy="615950"/>
              </a:xfrm>
              <a:custGeom>
                <a:avLst/>
                <a:gdLst/>
                <a:ahLst/>
                <a:cxnLst>
                  <a:cxn ang="0">
                    <a:pos x="0" y="388"/>
                  </a:cxn>
                  <a:cxn ang="0">
                    <a:pos x="129" y="388"/>
                  </a:cxn>
                  <a:cxn ang="0">
                    <a:pos x="129" y="0"/>
                  </a:cxn>
                  <a:cxn ang="0">
                    <a:pos x="1" y="0"/>
                  </a:cxn>
                  <a:cxn ang="0">
                    <a:pos x="0" y="388"/>
                  </a:cxn>
                </a:cxnLst>
                <a:rect l="0" t="0" r="r" b="b"/>
                <a:pathLst>
                  <a:path w="129" h="388">
                    <a:moveTo>
                      <a:pt x="0" y="388"/>
                    </a:moveTo>
                    <a:lnTo>
                      <a:pt x="129" y="388"/>
                    </a:lnTo>
                    <a:lnTo>
                      <a:pt x="129" y="0"/>
                    </a:lnTo>
                    <a:lnTo>
                      <a:pt x="1" y="0"/>
                    </a:lnTo>
                    <a:lnTo>
                      <a:pt x="0" y="388"/>
                    </a:lnTo>
                    <a:close/>
                  </a:path>
                </a:pathLst>
              </a:custGeom>
              <a:solidFill>
                <a:schemeClr val="accent3"/>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25" name="Rectangle 119"/>
              <p:cNvSpPr>
                <a:spLocks noChangeArrowheads="1"/>
              </p:cNvSpPr>
              <p:nvPr/>
            </p:nvSpPr>
            <p:spPr bwMode="auto">
              <a:xfrm>
                <a:off x="4321175" y="2347913"/>
                <a:ext cx="484188" cy="615950"/>
              </a:xfrm>
              <a:prstGeom prst="rect">
                <a:avLst/>
              </a:prstGeom>
              <a:solidFill>
                <a:schemeClr val="accent3">
                  <a:lumMod val="75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sp>
            <p:nvSpPr>
              <p:cNvPr id="26" name="Rectangle 120"/>
              <p:cNvSpPr>
                <a:spLocks noChangeArrowheads="1"/>
              </p:cNvSpPr>
              <p:nvPr/>
            </p:nvSpPr>
            <p:spPr bwMode="auto">
              <a:xfrm>
                <a:off x="4805363" y="2347913"/>
                <a:ext cx="203200" cy="615950"/>
              </a:xfrm>
              <a:prstGeom prst="rect">
                <a:avLst/>
              </a:prstGeom>
              <a:solidFill>
                <a:schemeClr val="accent3">
                  <a:lumMod val="50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grpSp>
        <p:sp>
          <p:nvSpPr>
            <p:cNvPr id="23" name="TextBox 144"/>
            <p:cNvSpPr txBox="1"/>
            <p:nvPr/>
          </p:nvSpPr>
          <p:spPr>
            <a:xfrm>
              <a:off x="4332030" y="2305050"/>
              <a:ext cx="479939" cy="379412"/>
            </a:xfrm>
            <a:prstGeom prst="rect">
              <a:avLst/>
            </a:prstGeom>
            <a:noFill/>
          </p:spPr>
          <p:txBody>
            <a:bodyPr wrap="none" rtlCol="0">
              <a:spAutoFit/>
            </a:bodyPr>
            <a:lstStyle/>
            <a:p>
              <a:pPr algn="ctr"/>
              <a:r>
                <a:rPr lang="en-US" sz="3200" b="1" dirty="0" smtClean="0">
                  <a:solidFill>
                    <a:schemeClr val="bg1"/>
                  </a:solidFill>
                  <a:cs typeface="+mn-ea"/>
                  <a:sym typeface="+mn-lt"/>
                </a:rPr>
                <a:t>0</a:t>
              </a:r>
              <a:r>
                <a:rPr lang="en-US" altLang="zh-CN" sz="3200" b="1" dirty="0" smtClean="0">
                  <a:solidFill>
                    <a:schemeClr val="bg1"/>
                  </a:solidFill>
                  <a:cs typeface="+mn-ea"/>
                  <a:sym typeface="+mn-lt"/>
                </a:rPr>
                <a:t>2</a:t>
              </a:r>
              <a:endParaRPr lang="en-US" sz="3200" b="1" dirty="0">
                <a:solidFill>
                  <a:schemeClr val="bg1"/>
                </a:solidFill>
                <a:cs typeface="+mn-ea"/>
                <a:sym typeface="+mn-lt"/>
              </a:endParaRPr>
            </a:p>
          </p:txBody>
        </p:sp>
      </p:grpSp>
      <p:grpSp>
        <p:nvGrpSpPr>
          <p:cNvPr id="27" name="Group 149"/>
          <p:cNvGrpSpPr/>
          <p:nvPr/>
        </p:nvGrpSpPr>
        <p:grpSpPr>
          <a:xfrm>
            <a:off x="10266786" y="2093666"/>
            <a:ext cx="1287817" cy="891388"/>
            <a:chOff x="4088209" y="1526021"/>
            <a:chExt cx="965863" cy="668541"/>
          </a:xfrm>
        </p:grpSpPr>
        <p:grpSp>
          <p:nvGrpSpPr>
            <p:cNvPr id="28" name="Group 134"/>
            <p:cNvGrpSpPr/>
            <p:nvPr/>
          </p:nvGrpSpPr>
          <p:grpSpPr>
            <a:xfrm>
              <a:off x="4088209" y="1526021"/>
              <a:ext cx="965863" cy="668541"/>
              <a:chOff x="4116388" y="1730375"/>
              <a:chExt cx="892175" cy="617537"/>
            </a:xfrm>
          </p:grpSpPr>
          <p:sp>
            <p:nvSpPr>
              <p:cNvPr id="30" name="Freeform 121"/>
              <p:cNvSpPr/>
              <p:nvPr/>
            </p:nvSpPr>
            <p:spPr bwMode="auto">
              <a:xfrm>
                <a:off x="4116388" y="1730375"/>
                <a:ext cx="204788" cy="617537"/>
              </a:xfrm>
              <a:custGeom>
                <a:avLst/>
                <a:gdLst/>
                <a:ahLst/>
                <a:cxnLst>
                  <a:cxn ang="0">
                    <a:pos x="0" y="389"/>
                  </a:cxn>
                  <a:cxn ang="0">
                    <a:pos x="129" y="389"/>
                  </a:cxn>
                  <a:cxn ang="0">
                    <a:pos x="129" y="0"/>
                  </a:cxn>
                  <a:cxn ang="0">
                    <a:pos x="1" y="0"/>
                  </a:cxn>
                  <a:cxn ang="0">
                    <a:pos x="0" y="389"/>
                  </a:cxn>
                </a:cxnLst>
                <a:rect l="0" t="0" r="r" b="b"/>
                <a:pathLst>
                  <a:path w="129" h="389">
                    <a:moveTo>
                      <a:pt x="0" y="389"/>
                    </a:moveTo>
                    <a:lnTo>
                      <a:pt x="129" y="389"/>
                    </a:lnTo>
                    <a:lnTo>
                      <a:pt x="129" y="0"/>
                    </a:lnTo>
                    <a:lnTo>
                      <a:pt x="1" y="0"/>
                    </a:lnTo>
                    <a:lnTo>
                      <a:pt x="0" y="389"/>
                    </a:lnTo>
                    <a:close/>
                  </a:path>
                </a:pathLst>
              </a:custGeom>
              <a:solidFill>
                <a:schemeClr val="accent4"/>
              </a:solidFill>
              <a:ln w="9525">
                <a:noFill/>
                <a:round/>
              </a:ln>
            </p:spPr>
            <p:txBody>
              <a:bodyPr vert="horz" wrap="square" lIns="121920" tIns="60960" rIns="121920" bIns="60960" numCol="1" anchor="t" anchorCtr="0" compatLnSpc="1"/>
              <a:lstStyle/>
              <a:p>
                <a:endParaRPr lang="en-US" sz="3200" dirty="0">
                  <a:cs typeface="+mn-ea"/>
                  <a:sym typeface="+mn-lt"/>
                </a:endParaRPr>
              </a:p>
            </p:txBody>
          </p:sp>
          <p:sp>
            <p:nvSpPr>
              <p:cNvPr id="31" name="Rectangle 122"/>
              <p:cNvSpPr>
                <a:spLocks noChangeArrowheads="1"/>
              </p:cNvSpPr>
              <p:nvPr/>
            </p:nvSpPr>
            <p:spPr bwMode="auto">
              <a:xfrm>
                <a:off x="4321175" y="1730375"/>
                <a:ext cx="484188" cy="617537"/>
              </a:xfrm>
              <a:prstGeom prst="rect">
                <a:avLst/>
              </a:prstGeom>
              <a:solidFill>
                <a:schemeClr val="accent4">
                  <a:lumMod val="75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sp>
            <p:nvSpPr>
              <p:cNvPr id="32" name="Rectangle 123"/>
              <p:cNvSpPr>
                <a:spLocks noChangeArrowheads="1"/>
              </p:cNvSpPr>
              <p:nvPr/>
            </p:nvSpPr>
            <p:spPr bwMode="auto">
              <a:xfrm>
                <a:off x="4805363" y="1730375"/>
                <a:ext cx="203200" cy="617537"/>
              </a:xfrm>
              <a:prstGeom prst="rect">
                <a:avLst/>
              </a:prstGeom>
              <a:solidFill>
                <a:schemeClr val="accent4">
                  <a:lumMod val="50000"/>
                </a:schemeClr>
              </a:solidFill>
              <a:ln w="9525">
                <a:noFill/>
                <a:miter lim="800000"/>
              </a:ln>
            </p:spPr>
            <p:txBody>
              <a:bodyPr vert="horz" wrap="square" lIns="121920" tIns="60960" rIns="121920" bIns="60960" numCol="1" anchor="t" anchorCtr="0" compatLnSpc="1"/>
              <a:lstStyle/>
              <a:p>
                <a:endParaRPr lang="en-US" sz="3200" dirty="0">
                  <a:cs typeface="+mn-ea"/>
                  <a:sym typeface="+mn-lt"/>
                </a:endParaRPr>
              </a:p>
            </p:txBody>
          </p:sp>
        </p:grpSp>
        <p:sp>
          <p:nvSpPr>
            <p:cNvPr id="29" name="TextBox 145"/>
            <p:cNvSpPr txBox="1"/>
            <p:nvPr/>
          </p:nvSpPr>
          <p:spPr>
            <a:xfrm>
              <a:off x="4332030" y="1631950"/>
              <a:ext cx="479939" cy="438581"/>
            </a:xfrm>
            <a:prstGeom prst="rect">
              <a:avLst/>
            </a:prstGeom>
            <a:noFill/>
          </p:spPr>
          <p:txBody>
            <a:bodyPr wrap="none" rtlCol="0">
              <a:spAutoFit/>
            </a:bodyPr>
            <a:lstStyle/>
            <a:p>
              <a:pPr algn="ctr"/>
              <a:r>
                <a:rPr lang="en-US" altLang="zh-CN" sz="3200" b="1" dirty="0" smtClean="0">
                  <a:solidFill>
                    <a:schemeClr val="bg1"/>
                  </a:solidFill>
                  <a:cs typeface="+mn-ea"/>
                  <a:sym typeface="+mn-lt"/>
                </a:rPr>
                <a:t>01</a:t>
              </a:r>
              <a:endParaRPr lang="en-US" sz="3200" b="1" dirty="0">
                <a:solidFill>
                  <a:schemeClr val="bg1"/>
                </a:solidFill>
                <a:cs typeface="+mn-ea"/>
                <a:sym typeface="+mn-lt"/>
              </a:endParaRPr>
            </a:p>
          </p:txBody>
        </p:sp>
      </p:grpSp>
      <p:sp>
        <p:nvSpPr>
          <p:cNvPr id="34" name="TextBox 151"/>
          <p:cNvSpPr txBox="1"/>
          <p:nvPr/>
        </p:nvSpPr>
        <p:spPr>
          <a:xfrm>
            <a:off x="1234134" y="4223874"/>
            <a:ext cx="8701619" cy="430530"/>
          </a:xfrm>
          <a:prstGeom prst="rect">
            <a:avLst/>
          </a:prstGeom>
          <a:noFill/>
        </p:spPr>
        <p:txBody>
          <a:bodyPr wrap="square" lIns="0" tIns="0" rIns="0" bIns="0" rtlCol="0" anchor="t">
            <a:spAutoFit/>
          </a:bodyPr>
          <a:lstStyle/>
          <a:p>
            <a:pPr algn="l"/>
            <a:r>
              <a:rPr lang="zh-CN" altLang="en-US" sz="2800" dirty="0">
                <a:cs typeface="+mn-ea"/>
                <a:sym typeface="+mn-lt"/>
              </a:rPr>
              <a:t>3</a:t>
            </a:r>
            <a:r>
              <a:rPr lang="zh-CN" altLang="en-US" sz="2800" dirty="0">
                <a:cs typeface="+mn-ea"/>
                <a:sym typeface="+mn-lt"/>
              </a:rPr>
              <a:t>.理解国防和军队建设对国家发展的重要作用。</a:t>
            </a:r>
            <a:endParaRPr lang="zh-CN" altLang="en-US" sz="2800" dirty="0">
              <a:cs typeface="+mn-ea"/>
              <a:sym typeface="+mn-lt"/>
            </a:endParaRPr>
          </a:p>
        </p:txBody>
      </p:sp>
      <p:grpSp>
        <p:nvGrpSpPr>
          <p:cNvPr id="39" name="Group 190"/>
          <p:cNvGrpSpPr/>
          <p:nvPr/>
        </p:nvGrpSpPr>
        <p:grpSpPr>
          <a:xfrm>
            <a:off x="256158" y="4036628"/>
            <a:ext cx="914400" cy="812800"/>
            <a:chOff x="7620000" y="2901950"/>
            <a:chExt cx="685800" cy="609600"/>
          </a:xfrm>
        </p:grpSpPr>
        <p:sp>
          <p:nvSpPr>
            <p:cNvPr id="40" name="Rectangle 165"/>
            <p:cNvSpPr/>
            <p:nvPr/>
          </p:nvSpPr>
          <p:spPr>
            <a:xfrm>
              <a:off x="7696200" y="2901950"/>
              <a:ext cx="609600" cy="609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41" name="Rectangle 164"/>
            <p:cNvSpPr/>
            <p:nvPr/>
          </p:nvSpPr>
          <p:spPr>
            <a:xfrm>
              <a:off x="7620000" y="2901950"/>
              <a:ext cx="6096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42" name="Freeform 139"/>
            <p:cNvSpPr>
              <a:spLocks noEditPoints="1"/>
            </p:cNvSpPr>
            <p:nvPr/>
          </p:nvSpPr>
          <p:spPr bwMode="auto">
            <a:xfrm>
              <a:off x="7744598" y="3048001"/>
              <a:ext cx="360405" cy="317499"/>
            </a:xfrm>
            <a:custGeom>
              <a:avLst/>
              <a:gdLst/>
              <a:ahLst/>
              <a:cxnLst>
                <a:cxn ang="0">
                  <a:pos x="313" y="352"/>
                </a:cxn>
                <a:cxn ang="0">
                  <a:pos x="225" y="265"/>
                </a:cxn>
                <a:cxn ang="0">
                  <a:pos x="313" y="178"/>
                </a:cxn>
                <a:cxn ang="0">
                  <a:pos x="400" y="265"/>
                </a:cxn>
                <a:cxn ang="0">
                  <a:pos x="313" y="352"/>
                </a:cxn>
                <a:cxn ang="0">
                  <a:pos x="325" y="203"/>
                </a:cxn>
                <a:cxn ang="0">
                  <a:pos x="300" y="203"/>
                </a:cxn>
                <a:cxn ang="0">
                  <a:pos x="300" y="228"/>
                </a:cxn>
                <a:cxn ang="0">
                  <a:pos x="325" y="228"/>
                </a:cxn>
                <a:cxn ang="0">
                  <a:pos x="325" y="203"/>
                </a:cxn>
                <a:cxn ang="0">
                  <a:pos x="325" y="253"/>
                </a:cxn>
                <a:cxn ang="0">
                  <a:pos x="300" y="253"/>
                </a:cxn>
                <a:cxn ang="0">
                  <a:pos x="300" y="328"/>
                </a:cxn>
                <a:cxn ang="0">
                  <a:pos x="325" y="328"/>
                </a:cxn>
                <a:cxn ang="0">
                  <a:pos x="325" y="253"/>
                </a:cxn>
                <a:cxn ang="0">
                  <a:pos x="254" y="150"/>
                </a:cxn>
                <a:cxn ang="0">
                  <a:pos x="227" y="190"/>
                </a:cxn>
                <a:cxn ang="0">
                  <a:pos x="226" y="194"/>
                </a:cxn>
                <a:cxn ang="0">
                  <a:pos x="200" y="265"/>
                </a:cxn>
                <a:cxn ang="0">
                  <a:pos x="240" y="351"/>
                </a:cxn>
                <a:cxn ang="0">
                  <a:pos x="1" y="352"/>
                </a:cxn>
                <a:cxn ang="0">
                  <a:pos x="11" y="292"/>
                </a:cxn>
                <a:cxn ang="0">
                  <a:pos x="90" y="254"/>
                </a:cxn>
                <a:cxn ang="0">
                  <a:pos x="151" y="216"/>
                </a:cxn>
                <a:cxn ang="0">
                  <a:pos x="150" y="188"/>
                </a:cxn>
                <a:cxn ang="0">
                  <a:pos x="118" y="150"/>
                </a:cxn>
                <a:cxn ang="0">
                  <a:pos x="100" y="128"/>
                </a:cxn>
                <a:cxn ang="0">
                  <a:pos x="115" y="90"/>
                </a:cxn>
                <a:cxn ang="0">
                  <a:pos x="123" y="81"/>
                </a:cxn>
                <a:cxn ang="0">
                  <a:pos x="124" y="53"/>
                </a:cxn>
                <a:cxn ang="0">
                  <a:pos x="150" y="12"/>
                </a:cxn>
                <a:cxn ang="0">
                  <a:pos x="162" y="9"/>
                </a:cxn>
                <a:cxn ang="0">
                  <a:pos x="170" y="4"/>
                </a:cxn>
                <a:cxn ang="0">
                  <a:pos x="191" y="0"/>
                </a:cxn>
                <a:cxn ang="0">
                  <a:pos x="219" y="19"/>
                </a:cxn>
                <a:cxn ang="0">
                  <a:pos x="236" y="19"/>
                </a:cxn>
                <a:cxn ang="0">
                  <a:pos x="252" y="61"/>
                </a:cxn>
                <a:cxn ang="0">
                  <a:pos x="252" y="83"/>
                </a:cxn>
                <a:cxn ang="0">
                  <a:pos x="267" y="91"/>
                </a:cxn>
                <a:cxn ang="0">
                  <a:pos x="276" y="129"/>
                </a:cxn>
                <a:cxn ang="0">
                  <a:pos x="254" y="150"/>
                </a:cxn>
              </a:cxnLst>
              <a:rect l="0" t="0" r="r" b="b"/>
              <a:pathLst>
                <a:path w="400" h="352">
                  <a:moveTo>
                    <a:pt x="313" y="352"/>
                  </a:moveTo>
                  <a:cubicBezTo>
                    <a:pt x="264" y="352"/>
                    <a:pt x="225" y="313"/>
                    <a:pt x="225" y="265"/>
                  </a:cubicBezTo>
                  <a:cubicBezTo>
                    <a:pt x="225" y="217"/>
                    <a:pt x="264" y="178"/>
                    <a:pt x="313" y="178"/>
                  </a:cubicBezTo>
                  <a:cubicBezTo>
                    <a:pt x="361" y="178"/>
                    <a:pt x="400" y="217"/>
                    <a:pt x="400" y="265"/>
                  </a:cubicBezTo>
                  <a:cubicBezTo>
                    <a:pt x="400" y="313"/>
                    <a:pt x="361" y="352"/>
                    <a:pt x="313" y="352"/>
                  </a:cubicBezTo>
                  <a:close/>
                  <a:moveTo>
                    <a:pt x="325" y="203"/>
                  </a:moveTo>
                  <a:cubicBezTo>
                    <a:pt x="300" y="203"/>
                    <a:pt x="300" y="203"/>
                    <a:pt x="300" y="203"/>
                  </a:cubicBezTo>
                  <a:cubicBezTo>
                    <a:pt x="300" y="228"/>
                    <a:pt x="300" y="228"/>
                    <a:pt x="300" y="228"/>
                  </a:cubicBezTo>
                  <a:cubicBezTo>
                    <a:pt x="325" y="228"/>
                    <a:pt x="325" y="228"/>
                    <a:pt x="325" y="228"/>
                  </a:cubicBezTo>
                  <a:cubicBezTo>
                    <a:pt x="325" y="203"/>
                    <a:pt x="325" y="203"/>
                    <a:pt x="325" y="203"/>
                  </a:cubicBezTo>
                  <a:close/>
                  <a:moveTo>
                    <a:pt x="325" y="253"/>
                  </a:moveTo>
                  <a:cubicBezTo>
                    <a:pt x="300" y="253"/>
                    <a:pt x="300" y="253"/>
                    <a:pt x="300" y="253"/>
                  </a:cubicBezTo>
                  <a:cubicBezTo>
                    <a:pt x="300" y="328"/>
                    <a:pt x="300" y="328"/>
                    <a:pt x="300" y="328"/>
                  </a:cubicBezTo>
                  <a:cubicBezTo>
                    <a:pt x="325" y="328"/>
                    <a:pt x="325" y="328"/>
                    <a:pt x="325" y="328"/>
                  </a:cubicBezTo>
                  <a:cubicBezTo>
                    <a:pt x="325" y="253"/>
                    <a:pt x="325" y="253"/>
                    <a:pt x="325" y="253"/>
                  </a:cubicBezTo>
                  <a:close/>
                  <a:moveTo>
                    <a:pt x="254" y="150"/>
                  </a:moveTo>
                  <a:cubicBezTo>
                    <a:pt x="245" y="175"/>
                    <a:pt x="227" y="190"/>
                    <a:pt x="227" y="190"/>
                  </a:cubicBezTo>
                  <a:cubicBezTo>
                    <a:pt x="226" y="194"/>
                    <a:pt x="226" y="194"/>
                    <a:pt x="226" y="194"/>
                  </a:cubicBezTo>
                  <a:cubicBezTo>
                    <a:pt x="210" y="213"/>
                    <a:pt x="200" y="238"/>
                    <a:pt x="200" y="265"/>
                  </a:cubicBezTo>
                  <a:cubicBezTo>
                    <a:pt x="200" y="299"/>
                    <a:pt x="216" y="330"/>
                    <a:pt x="240" y="351"/>
                  </a:cubicBezTo>
                  <a:cubicBezTo>
                    <a:pt x="1" y="352"/>
                    <a:pt x="1" y="352"/>
                    <a:pt x="1" y="352"/>
                  </a:cubicBezTo>
                  <a:cubicBezTo>
                    <a:pt x="1" y="352"/>
                    <a:pt x="0" y="302"/>
                    <a:pt x="11" y="292"/>
                  </a:cubicBezTo>
                  <a:cubicBezTo>
                    <a:pt x="21" y="281"/>
                    <a:pt x="32" y="262"/>
                    <a:pt x="90" y="254"/>
                  </a:cubicBezTo>
                  <a:cubicBezTo>
                    <a:pt x="148" y="245"/>
                    <a:pt x="149" y="215"/>
                    <a:pt x="151" y="216"/>
                  </a:cubicBezTo>
                  <a:cubicBezTo>
                    <a:pt x="151" y="204"/>
                    <a:pt x="150" y="188"/>
                    <a:pt x="150" y="188"/>
                  </a:cubicBezTo>
                  <a:cubicBezTo>
                    <a:pt x="150" y="188"/>
                    <a:pt x="127" y="176"/>
                    <a:pt x="118" y="150"/>
                  </a:cubicBezTo>
                  <a:cubicBezTo>
                    <a:pt x="100" y="143"/>
                    <a:pt x="102" y="138"/>
                    <a:pt x="100" y="128"/>
                  </a:cubicBezTo>
                  <a:cubicBezTo>
                    <a:pt x="100" y="128"/>
                    <a:pt x="103" y="89"/>
                    <a:pt x="115" y="90"/>
                  </a:cubicBezTo>
                  <a:cubicBezTo>
                    <a:pt x="115" y="90"/>
                    <a:pt x="125" y="90"/>
                    <a:pt x="123" y="81"/>
                  </a:cubicBezTo>
                  <a:cubicBezTo>
                    <a:pt x="123" y="66"/>
                    <a:pt x="123" y="63"/>
                    <a:pt x="124" y="53"/>
                  </a:cubicBezTo>
                  <a:cubicBezTo>
                    <a:pt x="125" y="43"/>
                    <a:pt x="129" y="16"/>
                    <a:pt x="150" y="12"/>
                  </a:cubicBezTo>
                  <a:cubicBezTo>
                    <a:pt x="171" y="8"/>
                    <a:pt x="155" y="10"/>
                    <a:pt x="162" y="9"/>
                  </a:cubicBezTo>
                  <a:cubicBezTo>
                    <a:pt x="169" y="8"/>
                    <a:pt x="157" y="4"/>
                    <a:pt x="170" y="4"/>
                  </a:cubicBezTo>
                  <a:cubicBezTo>
                    <a:pt x="191" y="0"/>
                    <a:pt x="191" y="0"/>
                    <a:pt x="191" y="0"/>
                  </a:cubicBezTo>
                  <a:cubicBezTo>
                    <a:pt x="204" y="0"/>
                    <a:pt x="212" y="18"/>
                    <a:pt x="219" y="19"/>
                  </a:cubicBezTo>
                  <a:cubicBezTo>
                    <a:pt x="226" y="20"/>
                    <a:pt x="222" y="16"/>
                    <a:pt x="236" y="19"/>
                  </a:cubicBezTo>
                  <a:cubicBezTo>
                    <a:pt x="257" y="23"/>
                    <a:pt x="251" y="51"/>
                    <a:pt x="252" y="61"/>
                  </a:cubicBezTo>
                  <a:cubicBezTo>
                    <a:pt x="253" y="71"/>
                    <a:pt x="254" y="74"/>
                    <a:pt x="252" y="83"/>
                  </a:cubicBezTo>
                  <a:cubicBezTo>
                    <a:pt x="250" y="92"/>
                    <a:pt x="267" y="91"/>
                    <a:pt x="267" y="91"/>
                  </a:cubicBezTo>
                  <a:cubicBezTo>
                    <a:pt x="282" y="91"/>
                    <a:pt x="276" y="129"/>
                    <a:pt x="276" y="129"/>
                  </a:cubicBezTo>
                  <a:cubicBezTo>
                    <a:pt x="273" y="140"/>
                    <a:pt x="268" y="141"/>
                    <a:pt x="254" y="150"/>
                  </a:cubicBezTo>
                  <a:close/>
                </a:path>
              </a:pathLst>
            </a:custGeom>
            <a:solidFill>
              <a:schemeClr val="bg1"/>
            </a:solidFill>
            <a:ln w="9525">
              <a:noFill/>
              <a:round/>
            </a:ln>
          </p:spPr>
          <p:txBody>
            <a:bodyPr vert="horz" wrap="square" lIns="121920" tIns="60960" rIns="121920" bIns="60960" numCol="1" anchor="t" anchorCtr="0" compatLnSpc="1"/>
            <a:lstStyle/>
            <a:p>
              <a:endParaRPr lang="en-US" sz="3200" dirty="0">
                <a:cs typeface="+mn-ea"/>
                <a:sym typeface="+mn-lt"/>
              </a:endParaRPr>
            </a:p>
          </p:txBody>
        </p:sp>
      </p:grpSp>
      <p:grpSp>
        <p:nvGrpSpPr>
          <p:cNvPr id="43" name="Group 192"/>
          <p:cNvGrpSpPr/>
          <p:nvPr/>
        </p:nvGrpSpPr>
        <p:grpSpPr>
          <a:xfrm>
            <a:off x="256158" y="2853460"/>
            <a:ext cx="914400" cy="812800"/>
            <a:chOff x="304800" y="2114550"/>
            <a:chExt cx="685800" cy="609600"/>
          </a:xfrm>
        </p:grpSpPr>
        <p:sp>
          <p:nvSpPr>
            <p:cNvPr id="44" name="Rectangle 187"/>
            <p:cNvSpPr/>
            <p:nvPr/>
          </p:nvSpPr>
          <p:spPr>
            <a:xfrm flipH="1">
              <a:off x="304800" y="2114550"/>
              <a:ext cx="609600" cy="609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45" name="Rectangle 188"/>
            <p:cNvSpPr/>
            <p:nvPr/>
          </p:nvSpPr>
          <p:spPr>
            <a:xfrm flipH="1">
              <a:off x="381000" y="2114550"/>
              <a:ext cx="609600"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46" name="Freeform 99"/>
            <p:cNvSpPr>
              <a:spLocks noEditPoints="1"/>
            </p:cNvSpPr>
            <p:nvPr/>
          </p:nvSpPr>
          <p:spPr bwMode="auto">
            <a:xfrm>
              <a:off x="557558" y="2226987"/>
              <a:ext cx="256485" cy="384726"/>
            </a:xfrm>
            <a:custGeom>
              <a:avLst/>
              <a:gdLst/>
              <a:ahLst/>
              <a:cxnLst>
                <a:cxn ang="0">
                  <a:pos x="139" y="0"/>
                </a:cxn>
                <a:cxn ang="0">
                  <a:pos x="0" y="147"/>
                </a:cxn>
                <a:cxn ang="0">
                  <a:pos x="139" y="418"/>
                </a:cxn>
                <a:cxn ang="0">
                  <a:pos x="279" y="147"/>
                </a:cxn>
                <a:cxn ang="0">
                  <a:pos x="139" y="0"/>
                </a:cxn>
                <a:cxn ang="0">
                  <a:pos x="69" y="139"/>
                </a:cxn>
                <a:cxn ang="0">
                  <a:pos x="139" y="69"/>
                </a:cxn>
                <a:cxn ang="0">
                  <a:pos x="209" y="139"/>
                </a:cxn>
                <a:cxn ang="0">
                  <a:pos x="139" y="209"/>
                </a:cxn>
                <a:cxn ang="0">
                  <a:pos x="69" y="139"/>
                </a:cxn>
              </a:cxnLst>
              <a:rect l="0" t="0" r="r" b="b"/>
              <a:pathLst>
                <a:path w="279" h="418">
                  <a:moveTo>
                    <a:pt x="139" y="0"/>
                  </a:moveTo>
                  <a:cubicBezTo>
                    <a:pt x="62" y="0"/>
                    <a:pt x="0" y="66"/>
                    <a:pt x="0" y="147"/>
                  </a:cubicBezTo>
                  <a:cubicBezTo>
                    <a:pt x="0" y="229"/>
                    <a:pt x="139" y="418"/>
                    <a:pt x="139" y="418"/>
                  </a:cubicBezTo>
                  <a:cubicBezTo>
                    <a:pt x="139" y="418"/>
                    <a:pt x="279" y="229"/>
                    <a:pt x="279" y="147"/>
                  </a:cubicBezTo>
                  <a:cubicBezTo>
                    <a:pt x="279" y="66"/>
                    <a:pt x="216" y="0"/>
                    <a:pt x="139" y="0"/>
                  </a:cubicBezTo>
                  <a:close/>
                  <a:moveTo>
                    <a:pt x="69" y="139"/>
                  </a:moveTo>
                  <a:cubicBezTo>
                    <a:pt x="69" y="101"/>
                    <a:pt x="101" y="69"/>
                    <a:pt x="139" y="69"/>
                  </a:cubicBezTo>
                  <a:cubicBezTo>
                    <a:pt x="178" y="69"/>
                    <a:pt x="209" y="101"/>
                    <a:pt x="209" y="139"/>
                  </a:cubicBezTo>
                  <a:cubicBezTo>
                    <a:pt x="209" y="178"/>
                    <a:pt x="178" y="209"/>
                    <a:pt x="139" y="209"/>
                  </a:cubicBezTo>
                  <a:cubicBezTo>
                    <a:pt x="101" y="209"/>
                    <a:pt x="69" y="178"/>
                    <a:pt x="69" y="139"/>
                  </a:cubicBezTo>
                  <a:close/>
                </a:path>
              </a:pathLst>
            </a:custGeom>
            <a:solidFill>
              <a:schemeClr val="bg1"/>
            </a:solidFill>
            <a:ln w="9525">
              <a:noFill/>
              <a:round/>
            </a:ln>
          </p:spPr>
          <p:txBody>
            <a:bodyPr vert="horz" wrap="square" lIns="121920" tIns="60960" rIns="121920" bIns="60960" numCol="1" anchor="t" anchorCtr="0" compatLnSpc="1"/>
            <a:lstStyle/>
            <a:p>
              <a:endParaRPr lang="en-US" sz="3200" dirty="0">
                <a:cs typeface="+mn-ea"/>
                <a:sym typeface="+mn-lt"/>
              </a:endParaRPr>
            </a:p>
          </p:txBody>
        </p:sp>
      </p:grpSp>
      <p:grpSp>
        <p:nvGrpSpPr>
          <p:cNvPr id="47" name="Group 191"/>
          <p:cNvGrpSpPr/>
          <p:nvPr/>
        </p:nvGrpSpPr>
        <p:grpSpPr>
          <a:xfrm>
            <a:off x="256158" y="1782785"/>
            <a:ext cx="914400" cy="812800"/>
            <a:chOff x="6629400" y="971550"/>
            <a:chExt cx="685800" cy="609600"/>
          </a:xfrm>
        </p:grpSpPr>
        <p:sp>
          <p:nvSpPr>
            <p:cNvPr id="48" name="Rectangle 185"/>
            <p:cNvSpPr/>
            <p:nvPr/>
          </p:nvSpPr>
          <p:spPr>
            <a:xfrm>
              <a:off x="6705600" y="971550"/>
              <a:ext cx="609600" cy="609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49" name="Rectangle 186"/>
            <p:cNvSpPr/>
            <p:nvPr/>
          </p:nvSpPr>
          <p:spPr>
            <a:xfrm>
              <a:off x="6629400" y="971550"/>
              <a:ext cx="609600"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cs typeface="+mn-ea"/>
                <a:sym typeface="+mn-lt"/>
              </a:endParaRPr>
            </a:p>
          </p:txBody>
        </p:sp>
        <p:sp>
          <p:nvSpPr>
            <p:cNvPr id="50" name="Freeform 119"/>
            <p:cNvSpPr/>
            <p:nvPr/>
          </p:nvSpPr>
          <p:spPr bwMode="auto">
            <a:xfrm>
              <a:off x="6735115" y="1088395"/>
              <a:ext cx="398170" cy="375911"/>
            </a:xfrm>
            <a:custGeom>
              <a:avLst/>
              <a:gdLst/>
              <a:ahLst/>
              <a:cxnLst>
                <a:cxn ang="0">
                  <a:pos x="81" y="0"/>
                </a:cxn>
                <a:cxn ang="0">
                  <a:pos x="106" y="50"/>
                </a:cxn>
                <a:cxn ang="0">
                  <a:pos x="161" y="58"/>
                </a:cxn>
                <a:cxn ang="0">
                  <a:pos x="121" y="97"/>
                </a:cxn>
                <a:cxn ang="0">
                  <a:pos x="130" y="152"/>
                </a:cxn>
                <a:cxn ang="0">
                  <a:pos x="81" y="126"/>
                </a:cxn>
                <a:cxn ang="0">
                  <a:pos x="31" y="152"/>
                </a:cxn>
                <a:cxn ang="0">
                  <a:pos x="40" y="97"/>
                </a:cxn>
                <a:cxn ang="0">
                  <a:pos x="0" y="58"/>
                </a:cxn>
                <a:cxn ang="0">
                  <a:pos x="56" y="50"/>
                </a:cxn>
                <a:cxn ang="0">
                  <a:pos x="81" y="0"/>
                </a:cxn>
              </a:cxnLst>
              <a:rect l="0" t="0" r="r" b="b"/>
              <a:pathLst>
                <a:path w="161" h="152">
                  <a:moveTo>
                    <a:pt x="81" y="0"/>
                  </a:moveTo>
                  <a:lnTo>
                    <a:pt x="106" y="50"/>
                  </a:lnTo>
                  <a:lnTo>
                    <a:pt x="161" y="58"/>
                  </a:lnTo>
                  <a:lnTo>
                    <a:pt x="121" y="97"/>
                  </a:lnTo>
                  <a:lnTo>
                    <a:pt x="130" y="152"/>
                  </a:lnTo>
                  <a:lnTo>
                    <a:pt x="81" y="126"/>
                  </a:lnTo>
                  <a:lnTo>
                    <a:pt x="31" y="152"/>
                  </a:lnTo>
                  <a:lnTo>
                    <a:pt x="40" y="97"/>
                  </a:lnTo>
                  <a:lnTo>
                    <a:pt x="0" y="58"/>
                  </a:lnTo>
                  <a:lnTo>
                    <a:pt x="56" y="50"/>
                  </a:lnTo>
                  <a:lnTo>
                    <a:pt x="81" y="0"/>
                  </a:lnTo>
                  <a:close/>
                </a:path>
              </a:pathLst>
            </a:custGeom>
            <a:solidFill>
              <a:schemeClr val="bg1"/>
            </a:solidFill>
            <a:ln w="9525">
              <a:noFill/>
              <a:round/>
            </a:ln>
          </p:spPr>
          <p:txBody>
            <a:bodyPr vert="horz" wrap="square" lIns="121920" tIns="60960" rIns="121920" bIns="60960" numCol="1" anchor="t" anchorCtr="0" compatLnSpc="1"/>
            <a:lstStyle/>
            <a:p>
              <a:endParaRPr lang="en-US" sz="3200" dirty="0">
                <a:cs typeface="+mn-ea"/>
                <a:sym typeface="+mn-lt"/>
              </a:endParaRPr>
            </a:p>
          </p:txBody>
        </p:sp>
      </p:grpSp>
      <p:sp>
        <p:nvSpPr>
          <p:cNvPr id="51" name="TextBox 193"/>
          <p:cNvSpPr txBox="1"/>
          <p:nvPr/>
        </p:nvSpPr>
        <p:spPr>
          <a:xfrm flipH="1">
            <a:off x="1251279" y="2853506"/>
            <a:ext cx="9258788" cy="1464310"/>
          </a:xfrm>
          <a:prstGeom prst="rect">
            <a:avLst/>
          </a:prstGeom>
          <a:noFill/>
        </p:spPr>
        <p:txBody>
          <a:bodyPr wrap="square" lIns="0" tIns="0" rIns="0" bIns="0" rtlCol="0" anchor="t">
            <a:spAutoFit/>
          </a:bodyPr>
          <a:lstStyle>
            <a:defPPr>
              <a:defRPr lang="zh-CN"/>
            </a:defPPr>
            <a:lvl1pPr algn="r">
              <a:spcBef>
                <a:spcPct val="20000"/>
              </a:spcBef>
              <a:defRPr sz="1335">
                <a:solidFill>
                  <a:schemeClr val="tx1">
                    <a:lumMod val="65000"/>
                    <a:lumOff val="35000"/>
                  </a:schemeClr>
                </a:solidFill>
              </a:defRPr>
            </a:lvl1pPr>
          </a:lstStyle>
          <a:p>
            <a:pPr algn="l"/>
            <a:r>
              <a:rPr lang="zh-CN" altLang="en-US" sz="2800" dirty="0">
                <a:solidFill>
                  <a:schemeClr val="tx1"/>
                </a:solidFill>
                <a:cs typeface="+mn-ea"/>
                <a:sym typeface="+mn-lt"/>
              </a:rPr>
              <a:t>2.</a:t>
            </a:r>
            <a:r>
              <a:rPr lang="zh-CN" altLang="en-US" sz="2800" dirty="0">
                <a:solidFill>
                  <a:schemeClr val="tx1"/>
                </a:solidFill>
                <a:cs typeface="+mn-ea"/>
                <a:sym typeface="+mn-lt"/>
              </a:rPr>
              <a:t>知道新时代的强军之路</a:t>
            </a:r>
            <a:r>
              <a:rPr lang="zh-CN" altLang="en-US" sz="2800" dirty="0">
                <a:solidFill>
                  <a:schemeClr val="tx1"/>
                </a:solidFill>
                <a:cs typeface="+mn-ea"/>
                <a:sym typeface="+mn-lt"/>
              </a:rPr>
              <a:t>，</a:t>
            </a:r>
            <a:r>
              <a:rPr lang="zh-CN" altLang="en-US" sz="2800" dirty="0">
                <a:solidFill>
                  <a:schemeClr val="tx1"/>
                </a:solidFill>
                <a:cs typeface="+mn-ea"/>
                <a:sym typeface="+mn-lt"/>
              </a:rPr>
              <a:t>认识我国开创国防现代化建设</a:t>
            </a:r>
            <a:endParaRPr lang="zh-CN" altLang="en-US" sz="2800" dirty="0">
              <a:solidFill>
                <a:schemeClr val="tx1"/>
              </a:solidFill>
              <a:cs typeface="+mn-ea"/>
              <a:sym typeface="+mn-lt"/>
            </a:endParaRPr>
          </a:p>
          <a:p>
            <a:pPr algn="l"/>
            <a:r>
              <a:rPr lang="zh-CN" altLang="en-US" sz="2800" dirty="0">
                <a:solidFill>
                  <a:schemeClr val="tx1"/>
                </a:solidFill>
                <a:cs typeface="+mn-ea"/>
                <a:sym typeface="+mn-lt"/>
              </a:rPr>
              <a:t>新局面的重大意义。</a:t>
            </a:r>
            <a:endParaRPr lang="zh-CN" altLang="en-US" sz="2800" dirty="0">
              <a:solidFill>
                <a:schemeClr val="tx1"/>
              </a:solidFill>
              <a:cs typeface="+mn-ea"/>
              <a:sym typeface="+mn-lt"/>
            </a:endParaRPr>
          </a:p>
          <a:p>
            <a:pPr algn="l"/>
            <a:endParaRPr lang="zh-CN" altLang="en-US" sz="2800" dirty="0">
              <a:solidFill>
                <a:schemeClr val="tx1"/>
              </a:solidFill>
              <a:cs typeface="+mn-ea"/>
              <a:sym typeface="+mn-lt"/>
            </a:endParaRPr>
          </a:p>
        </p:txBody>
      </p:sp>
      <p:sp>
        <p:nvSpPr>
          <p:cNvPr id="52" name="TextBox 194"/>
          <p:cNvSpPr txBox="1"/>
          <p:nvPr/>
        </p:nvSpPr>
        <p:spPr>
          <a:xfrm>
            <a:off x="1181429" y="1776869"/>
            <a:ext cx="9055588" cy="1378585"/>
          </a:xfrm>
          <a:prstGeom prst="rect">
            <a:avLst/>
          </a:prstGeom>
          <a:noFill/>
        </p:spPr>
        <p:txBody>
          <a:bodyPr wrap="square" lIns="0" tIns="0" rIns="0" bIns="0" rtlCol="0" anchor="t">
            <a:spAutoFit/>
          </a:bodyPr>
          <a:lstStyle/>
          <a:p>
            <a:pPr algn="l"/>
            <a:r>
              <a:rPr lang="zh-CN" altLang="en-US" sz="2800" dirty="0">
                <a:cs typeface="+mn-ea"/>
                <a:sym typeface="+mn-lt"/>
              </a:rPr>
              <a:t>1.知道建国以来陆军、海军、空军和导弹部队的建设情况，</a:t>
            </a:r>
            <a:r>
              <a:rPr lang="zh-CN" altLang="en-US" sz="2800" dirty="0">
                <a:cs typeface="+mn-ea"/>
                <a:sym typeface="+mn-lt"/>
              </a:rPr>
              <a:t>认识科技强军的重要性。</a:t>
            </a:r>
            <a:endParaRPr lang="zh-CN" altLang="en-US" sz="2800" dirty="0">
              <a:cs typeface="+mn-ea"/>
              <a:sym typeface="+mn-lt"/>
            </a:endParaRPr>
          </a:p>
          <a:p>
            <a:pPr>
              <a:spcBef>
                <a:spcPct val="20000"/>
              </a:spcBef>
              <a:defRPr/>
            </a:pPr>
            <a:endParaRPr lang="zh-CN" altLang="en-US" sz="28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526" t="4804" r="238" b="40297"/>
          <a:stretch>
            <a:fillRect/>
          </a:stretch>
        </p:blipFill>
        <p:spPr>
          <a:xfrm flipH="1">
            <a:off x="26055" y="-235974"/>
            <a:ext cx="12303596" cy="7093974"/>
          </a:xfrm>
          <a:prstGeom prst="rtTriangle">
            <a:avLst/>
          </a:prstGeom>
        </p:spPr>
      </p:pic>
      <p:sp>
        <p:nvSpPr>
          <p:cNvPr id="5" name="文本框 4"/>
          <p:cNvSpPr txBox="1"/>
          <p:nvPr/>
        </p:nvSpPr>
        <p:spPr>
          <a:xfrm>
            <a:off x="9982200" y="1781681"/>
            <a:ext cx="2072640" cy="6447155"/>
          </a:xfrm>
          <a:prstGeom prst="rect">
            <a:avLst/>
          </a:prstGeom>
          <a:noFill/>
        </p:spPr>
        <p:txBody>
          <a:bodyPr wrap="square" rtlCol="0">
            <a:spAutoFit/>
          </a:bodyPr>
          <a:lstStyle/>
          <a:p>
            <a:pPr algn="ctr"/>
            <a:r>
              <a:rPr lang="en-US" altLang="zh-CN" sz="41300" dirty="0" smtClean="0">
                <a:solidFill>
                  <a:schemeClr val="bg1"/>
                </a:solidFill>
              </a:rPr>
              <a:t>1</a:t>
            </a:r>
            <a:endParaRPr lang="zh-CN" altLang="en-US" sz="41300" dirty="0">
              <a:solidFill>
                <a:schemeClr val="bg1"/>
              </a:solidFill>
            </a:endParaRPr>
          </a:p>
        </p:txBody>
      </p:sp>
      <p:sp>
        <p:nvSpPr>
          <p:cNvPr id="6" name="文本框 5"/>
          <p:cNvSpPr txBox="1"/>
          <p:nvPr/>
        </p:nvSpPr>
        <p:spPr>
          <a:xfrm>
            <a:off x="3489960" y="4896922"/>
            <a:ext cx="7528560" cy="2646878"/>
          </a:xfrm>
          <a:prstGeom prst="rect">
            <a:avLst/>
          </a:prstGeom>
          <a:noFill/>
        </p:spPr>
        <p:txBody>
          <a:bodyPr wrap="square" rtlCol="0">
            <a:spAutoFit/>
          </a:bodyPr>
          <a:lstStyle/>
          <a:p>
            <a:pPr algn="ctr"/>
            <a:r>
              <a:rPr lang="en-US" altLang="zh-CN" sz="16600" dirty="0" smtClean="0">
                <a:solidFill>
                  <a:schemeClr val="bg1"/>
                </a:solidFill>
              </a:rPr>
              <a:t>PART</a:t>
            </a:r>
            <a:endParaRPr lang="zh-CN" altLang="en-US" sz="16600" dirty="0">
              <a:solidFill>
                <a:schemeClr val="bg1"/>
              </a:solidFill>
            </a:endParaRPr>
          </a:p>
        </p:txBody>
      </p:sp>
      <p:sp>
        <p:nvSpPr>
          <p:cNvPr id="7" name="文本框 6"/>
          <p:cNvSpPr txBox="1"/>
          <p:nvPr/>
        </p:nvSpPr>
        <p:spPr>
          <a:xfrm>
            <a:off x="746760" y="1773674"/>
            <a:ext cx="7498080" cy="1015663"/>
          </a:xfrm>
          <a:prstGeom prst="rect">
            <a:avLst/>
          </a:prstGeom>
          <a:noFill/>
        </p:spPr>
        <p:txBody>
          <a:bodyPr wrap="square" rtlCol="0">
            <a:spAutoFit/>
          </a:bodyPr>
          <a:lstStyle/>
          <a:p>
            <a:r>
              <a:rPr lang="zh-CN" altLang="en-US" sz="6000" b="1" dirty="0">
                <a:ln w="19050">
                  <a:solidFill>
                    <a:schemeClr val="accent5"/>
                  </a:solidFill>
                </a:ln>
                <a:solidFill>
                  <a:schemeClr val="bg1"/>
                </a:solidFill>
                <a:effectLst>
                  <a:outerShdw blurRad="38100" dist="38100" dir="2700000" algn="tl">
                    <a:srgbClr val="000000">
                      <a:alpha val="43137"/>
                    </a:srgbClr>
                  </a:outerShdw>
                </a:effectLst>
                <a:latin typeface="+mj-ea"/>
                <a:ea typeface="+mj-ea"/>
              </a:rPr>
              <a:t>长剑守国门</a:t>
            </a:r>
            <a:endParaRPr lang="en-US" altLang="zh-CN" sz="6000" b="1" dirty="0">
              <a:ln w="19050">
                <a:solidFill>
                  <a:schemeClr val="accent5"/>
                </a:solidFill>
              </a:ln>
              <a:solidFill>
                <a:schemeClr val="bg1"/>
              </a:solidFill>
              <a:effectLst>
                <a:outerShdw blurRad="38100" dist="38100" dir="2700000" algn="tl">
                  <a:srgbClr val="000000">
                    <a:alpha val="43137"/>
                  </a:srgbClr>
                </a:outerShdw>
              </a:effectLst>
              <a:latin typeface="+mj-ea"/>
              <a:ea typeface="+mj-ea"/>
            </a:endParaRPr>
          </a:p>
        </p:txBody>
      </p:sp>
      <p:cxnSp>
        <p:nvCxnSpPr>
          <p:cNvPr id="8" name="直接连接符 7"/>
          <p:cNvCxnSpPr/>
          <p:nvPr/>
        </p:nvCxnSpPr>
        <p:spPr>
          <a:xfrm>
            <a:off x="746760" y="2880777"/>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46760" y="3063657"/>
            <a:ext cx="585216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rPr>
              <a:t>以海军发展为例探究我国国防发展</a:t>
            </a:r>
            <a:endParaRPr lang="zh-CN" altLang="en-US" sz="2400" b="1" dirty="0">
              <a:solidFill>
                <a:schemeClr val="bg1"/>
              </a:solidFill>
              <a:effectLst>
                <a:outerShdw blurRad="38100" dist="38100" dir="2700000" algn="tl">
                  <a:srgbClr val="000000">
                    <a:alpha val="43137"/>
                  </a:srgbClr>
                </a:outerShdw>
              </a:effectLst>
            </a:endParaRPr>
          </a:p>
        </p:txBody>
      </p:sp>
      <p:sp>
        <p:nvSpPr>
          <p:cNvPr id="2" name="图片占位符 1"/>
          <p:cNvSpPr>
            <a:spLocks noGrp="1"/>
          </p:cNvSpPr>
          <p:nvPr>
            <p:ph type="pic" sz="quarter" idx="13"/>
          </p:nvPr>
        </p:nvSpPr>
        <p:spPr>
          <a:xfrm>
            <a:off x="-1600200" y="0"/>
            <a:ext cx="12192000" cy="6858000"/>
          </a:xfrm>
        </p:spPr>
      </p:sp>
      <p:sp>
        <p:nvSpPr>
          <p:cNvPr id="10" name="矩形 9"/>
          <p:cNvSpPr/>
          <p:nvPr/>
        </p:nvSpPr>
        <p:spPr>
          <a:xfrm>
            <a:off x="582930" y="3063875"/>
            <a:ext cx="4899025" cy="521970"/>
          </a:xfrm>
          <a:prstGeom prst="rect">
            <a:avLst/>
          </a:prstGeom>
          <a:gradFill>
            <a:gsLst>
              <a:gs pos="0">
                <a:srgbClr val="FECF40"/>
              </a:gs>
              <a:gs pos="100000">
                <a:srgbClr val="846C21"/>
              </a:gs>
            </a:gsLst>
            <a:lin ang="5400000" scaled="0"/>
          </a:gradFill>
          <a:ln>
            <a:noFill/>
          </a:ln>
        </p:spPr>
        <p:txBody>
          <a:bodyPr wrap="square" rtlCol="0" anchor="t">
            <a:spAutoFit/>
          </a:bodyPr>
          <a:p>
            <a:pPr algn="ct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探</a:t>
            </a: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rPr>
              <a:t>究中国发展国防事业的目的</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endParaRPr lang="zh-CN" altLang="en-US"/>
          </a:p>
        </p:txBody>
      </p:sp>
      <p:sp>
        <p:nvSpPr>
          <p:cNvPr id="9" name="矩形 8"/>
          <p:cNvSpPr/>
          <p:nvPr/>
        </p:nvSpPr>
        <p:spPr>
          <a:xfrm>
            <a:off x="-125095" y="217090"/>
            <a:ext cx="12192000" cy="583565"/>
          </a:xfrm>
          <a:prstGeom prst="rect">
            <a:avLst/>
          </a:prstGeom>
          <a:solidFill>
            <a:schemeClr val="accent4">
              <a:lumMod val="20000"/>
              <a:lumOff val="80000"/>
            </a:schemeClr>
          </a:solidFill>
          <a:ln>
            <a:solidFill>
              <a:schemeClr val="accent4"/>
            </a:solidFill>
          </a:ln>
        </p:spPr>
        <p:txBody>
          <a:bodyPr wrap="square">
            <a:spAutoFit/>
          </a:bodyPr>
          <a:p>
            <a:r>
              <a:rPr lang="zh-CN" altLang="en-US" sz="3200" dirty="0" smtClean="0">
                <a:cs typeface="+mn-ea"/>
                <a:sym typeface="+mn-lt"/>
              </a:rPr>
              <a:t>探究一：为什么在和平年代我们国家还要大力发展国防和军队建设？</a:t>
            </a:r>
            <a:endParaRPr lang="zh-CN" altLang="en-US" sz="3200" dirty="0">
              <a:cs typeface="+mn-ea"/>
              <a:sym typeface="+mn-lt"/>
            </a:endParaRPr>
          </a:p>
        </p:txBody>
      </p:sp>
      <p:grpSp>
        <p:nvGrpSpPr>
          <p:cNvPr id="10" name="组合 8"/>
          <p:cNvGrpSpPr/>
          <p:nvPr/>
        </p:nvGrpSpPr>
        <p:grpSpPr>
          <a:xfrm rot="21180000">
            <a:off x="-339725" y="785495"/>
            <a:ext cx="2993390" cy="2464435"/>
            <a:chOff x="4483698" y="682586"/>
            <a:chExt cx="2170960" cy="2144018"/>
          </a:xfrm>
        </p:grpSpPr>
        <p:sp>
          <p:nvSpPr>
            <p:cNvPr id="68" name="Freeform 11"/>
            <p:cNvSpPr/>
            <p:nvPr/>
          </p:nvSpPr>
          <p:spPr bwMode="auto">
            <a:xfrm>
              <a:off x="4483698" y="682586"/>
              <a:ext cx="2170960" cy="2144018"/>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close/>
                </a:path>
              </a:pathLst>
            </a:custGeom>
            <a:solidFill>
              <a:schemeClr val="accent3"/>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marL="0" marR="0" lvl="0" indent="0" algn="ctr" defTabSz="90932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25629" name="文本框 115"/>
            <p:cNvSpPr txBox="1">
              <a:spLocks noChangeArrowheads="1"/>
            </p:cNvSpPr>
            <p:nvPr/>
          </p:nvSpPr>
          <p:spPr bwMode="auto">
            <a:xfrm rot="420000">
              <a:off x="4869966" y="2069228"/>
              <a:ext cx="1349312" cy="39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28" tIns="45514" rIns="91028" bIns="45514">
              <a:spAutoFit/>
            </a:bodyPr>
            <a:lstStyle>
              <a:lvl1pPr>
                <a:defRPr>
                  <a:solidFill>
                    <a:schemeClr val="tx1"/>
                  </a:solidFill>
                  <a:latin typeface="Calibri" panose="020F0502020204030204" charset="0"/>
                  <a:ea typeface="微软雅黑" panose="020B0503020204020204" charset="-122"/>
                </a:defRPr>
              </a:lvl1pPr>
              <a:lvl2pPr marL="742950" indent="-285750">
                <a:defRPr>
                  <a:solidFill>
                    <a:schemeClr val="tx1"/>
                  </a:solidFill>
                  <a:latin typeface="Calibri" panose="020F0502020204030204" charset="0"/>
                  <a:ea typeface="微软雅黑" panose="020B0503020204020204" charset="-122"/>
                </a:defRPr>
              </a:lvl2pPr>
              <a:lvl3pPr marL="1143000" indent="-228600">
                <a:defRPr>
                  <a:solidFill>
                    <a:schemeClr val="tx1"/>
                  </a:solidFill>
                  <a:latin typeface="Calibri" panose="020F0502020204030204" charset="0"/>
                  <a:ea typeface="微软雅黑" panose="020B0503020204020204" charset="-122"/>
                </a:defRPr>
              </a:lvl3pPr>
              <a:lvl4pPr marL="1600200" indent="-228600">
                <a:defRPr>
                  <a:solidFill>
                    <a:schemeClr val="tx1"/>
                  </a:solidFill>
                  <a:latin typeface="Calibri" panose="020F0502020204030204" charset="0"/>
                  <a:ea typeface="微软雅黑" panose="020B0503020204020204" charset="-122"/>
                </a:defRPr>
              </a:lvl4pPr>
              <a:lvl5pPr marL="2057400" indent="-228600">
                <a:defRPr>
                  <a:solidFill>
                    <a:schemeClr val="tx1"/>
                  </a:solidFill>
                  <a:latin typeface="Calibri" panose="020F050202020403020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charset="-122"/>
                </a:defRPr>
              </a:lvl9pPr>
            </a:lstStyle>
            <a:p>
              <a:pPr marL="0" marR="0" lvl="0" indent="0" algn="ctr" defTabSz="90932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rPr>
                <a:t>鸦片战争</a:t>
              </a:r>
              <a:endPar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endParaRPr>
            </a:p>
          </p:txBody>
        </p:sp>
      </p:grpSp>
      <p:sp>
        <p:nvSpPr>
          <p:cNvPr id="34" name="Freeform 7"/>
          <p:cNvSpPr/>
          <p:nvPr/>
        </p:nvSpPr>
        <p:spPr bwMode="auto">
          <a:xfrm>
            <a:off x="-232410" y="3470910"/>
            <a:ext cx="2820035" cy="2631440"/>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close/>
              </a:path>
            </a:pathLst>
          </a:cu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marL="0" marR="0" lvl="0" indent="0" algn="ctr" defTabSz="90932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3" name="Freeform 8"/>
          <p:cNvSpPr/>
          <p:nvPr/>
        </p:nvSpPr>
        <p:spPr bwMode="auto">
          <a:xfrm>
            <a:off x="10040304" y="4908987"/>
            <a:ext cx="2714625" cy="2679368"/>
          </a:xfrm>
          <a:custGeom>
            <a:avLst/>
            <a:gdLst>
              <a:gd name="T0" fmla="*/ 2714625 w 1710"/>
              <a:gd name="T1" fmla="*/ 1565275 h 1709"/>
              <a:gd name="T2" fmla="*/ 2714625 w 1710"/>
              <a:gd name="T3" fmla="*/ 0 h 1709"/>
              <a:gd name="T4" fmla="*/ 1146175 w 1710"/>
              <a:gd name="T5" fmla="*/ 0 h 1709"/>
              <a:gd name="T6" fmla="*/ 0 w 1710"/>
              <a:gd name="T7" fmla="*/ 1146175 h 1709"/>
              <a:gd name="T8" fmla="*/ 1568450 w 1710"/>
              <a:gd name="T9" fmla="*/ 2713038 h 1709"/>
              <a:gd name="T10" fmla="*/ 2714625 w 1710"/>
              <a:gd name="T11" fmla="*/ 1565275 h 17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0" h="1709">
                <a:moveTo>
                  <a:pt x="1710" y="986"/>
                </a:moveTo>
                <a:lnTo>
                  <a:pt x="1710" y="0"/>
                </a:lnTo>
                <a:lnTo>
                  <a:pt x="722" y="0"/>
                </a:lnTo>
                <a:lnTo>
                  <a:pt x="0" y="722"/>
                </a:lnTo>
                <a:lnTo>
                  <a:pt x="988" y="1709"/>
                </a:lnTo>
                <a:lnTo>
                  <a:pt x="171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028" tIns="45514" rIns="91028" bIns="45514"/>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2380" b="0" i="0" u="none" strike="noStrike" kern="1200" cap="none" spc="0" normalizeH="0" baseline="0" noProof="0" dirty="0">
              <a:ln>
                <a:noFill/>
              </a:ln>
              <a:solidFill>
                <a:srgbClr val="1C1C1C"/>
              </a:solidFill>
              <a:effectLst/>
              <a:uLnTx/>
              <a:uFillTx/>
              <a:latin typeface="印品黑体" panose="00000500000000000000" pitchFamily="2" charset="-122"/>
              <a:ea typeface="宋体" panose="02010600030101010101" pitchFamily="2" charset="-122"/>
              <a:cs typeface="+mn-cs"/>
            </a:endParaRPr>
          </a:p>
        </p:txBody>
      </p:sp>
      <p:sp>
        <p:nvSpPr>
          <p:cNvPr id="25607" name="Freeform 10"/>
          <p:cNvSpPr/>
          <p:nvPr/>
        </p:nvSpPr>
        <p:spPr bwMode="auto">
          <a:xfrm>
            <a:off x="3250565" y="3470910"/>
            <a:ext cx="3106420" cy="2632075"/>
          </a:xfrm>
          <a:custGeom>
            <a:avLst/>
            <a:gdLst>
              <a:gd name="T0" fmla="*/ 0 w 1709"/>
              <a:gd name="T1" fmla="*/ 1565275 h 1709"/>
              <a:gd name="T2" fmla="*/ 0 w 1709"/>
              <a:gd name="T3" fmla="*/ 0 h 1709"/>
              <a:gd name="T4" fmla="*/ 1566863 w 1709"/>
              <a:gd name="T5" fmla="*/ 0 h 1709"/>
              <a:gd name="T6" fmla="*/ 2713038 w 1709"/>
              <a:gd name="T7" fmla="*/ 1146175 h 1709"/>
              <a:gd name="T8" fmla="*/ 1144588 w 1709"/>
              <a:gd name="T9" fmla="*/ 2713038 h 1709"/>
              <a:gd name="T10" fmla="*/ 0 w 1709"/>
              <a:gd name="T11" fmla="*/ 1565275 h 17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09" h="1709">
                <a:moveTo>
                  <a:pt x="0" y="986"/>
                </a:moveTo>
                <a:lnTo>
                  <a:pt x="0" y="0"/>
                </a:lnTo>
                <a:lnTo>
                  <a:pt x="987" y="0"/>
                </a:lnTo>
                <a:lnTo>
                  <a:pt x="1709" y="722"/>
                </a:lnTo>
                <a:lnTo>
                  <a:pt x="721" y="1709"/>
                </a:lnTo>
                <a:lnTo>
                  <a:pt x="0" y="986"/>
                </a:lnTo>
              </a:path>
            </a:pathLst>
          </a:custGeom>
          <a:solidFill>
            <a:schemeClr val="accent4"/>
          </a:solidFill>
          <a:ln>
            <a:noFill/>
          </a:ln>
        </p:spPr>
        <p:txBody>
          <a:bodyPr lIns="91028" tIns="45514" rIns="91028" bIns="45514"/>
          <a:lstStyle/>
          <a:p>
            <a:pPr marL="0" marR="0" lvl="0" indent="0" algn="l" defTabSz="909320" rtl="0" eaLnBrk="1" fontAlgn="base" latinLnBrk="0" hangingPunct="1">
              <a:lnSpc>
                <a:spcPct val="100000"/>
              </a:lnSpc>
              <a:spcBef>
                <a:spcPct val="0"/>
              </a:spcBef>
              <a:spcAft>
                <a:spcPct val="0"/>
              </a:spcAft>
              <a:buClrTx/>
              <a:buSzTx/>
              <a:buFontTx/>
              <a:buNone/>
              <a:defRPr/>
            </a:pPr>
            <a:endParaRPr kumimoji="0" lang="zh-CN" altLang="en-US" sz="2380" b="0" i="0" u="none" strike="noStrike" kern="1200" cap="none" spc="0" normalizeH="0" baseline="0" noProof="0" dirty="0">
              <a:ln>
                <a:noFill/>
              </a:ln>
              <a:solidFill>
                <a:srgbClr val="1C1C1C"/>
              </a:solidFill>
              <a:effectLst/>
              <a:uLnTx/>
              <a:uFillTx/>
              <a:latin typeface="印品黑体" panose="00000500000000000000" pitchFamily="2" charset="-122"/>
              <a:ea typeface="宋体" panose="02010600030101010101" pitchFamily="2" charset="-122"/>
              <a:cs typeface="+mn-cs"/>
            </a:endParaRPr>
          </a:p>
        </p:txBody>
      </p:sp>
      <p:sp>
        <p:nvSpPr>
          <p:cNvPr id="32" name="Freeform 5"/>
          <p:cNvSpPr/>
          <p:nvPr/>
        </p:nvSpPr>
        <p:spPr bwMode="auto">
          <a:xfrm>
            <a:off x="3249930" y="800100"/>
            <a:ext cx="3310890" cy="2468245"/>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close/>
              </a:path>
            </a:pathLst>
          </a:cu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marL="0" marR="0" lvl="0" indent="0" algn="ctr" defTabSz="90932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文本框 115"/>
          <p:cNvSpPr txBox="1">
            <a:spLocks noChangeArrowheads="1"/>
          </p:cNvSpPr>
          <p:nvPr/>
        </p:nvSpPr>
        <p:spPr bwMode="auto">
          <a:xfrm rot="21600000">
            <a:off x="234315" y="4920615"/>
            <a:ext cx="235331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28" tIns="45514" rIns="91028" bIns="45514">
            <a:spAutoFit/>
          </a:bodyPr>
          <a:lstStyle>
            <a:lvl1pPr>
              <a:defRPr>
                <a:solidFill>
                  <a:schemeClr val="tx1"/>
                </a:solidFill>
                <a:latin typeface="Calibri" panose="020F0502020204030204" charset="0"/>
                <a:ea typeface="微软雅黑" panose="020B0503020204020204" charset="-122"/>
              </a:defRPr>
            </a:lvl1pPr>
            <a:lvl2pPr marL="742950" indent="-285750">
              <a:defRPr>
                <a:solidFill>
                  <a:schemeClr val="tx1"/>
                </a:solidFill>
                <a:latin typeface="Calibri" panose="020F0502020204030204" charset="0"/>
                <a:ea typeface="微软雅黑" panose="020B0503020204020204" charset="-122"/>
              </a:defRPr>
            </a:lvl2pPr>
            <a:lvl3pPr marL="1143000" indent="-228600">
              <a:defRPr>
                <a:solidFill>
                  <a:schemeClr val="tx1"/>
                </a:solidFill>
                <a:latin typeface="Calibri" panose="020F0502020204030204" charset="0"/>
                <a:ea typeface="微软雅黑" panose="020B0503020204020204" charset="-122"/>
              </a:defRPr>
            </a:lvl3pPr>
            <a:lvl4pPr marL="1600200" indent="-228600">
              <a:defRPr>
                <a:solidFill>
                  <a:schemeClr val="tx1"/>
                </a:solidFill>
                <a:latin typeface="Calibri" panose="020F0502020204030204" charset="0"/>
                <a:ea typeface="微软雅黑" panose="020B0503020204020204" charset="-122"/>
              </a:defRPr>
            </a:lvl4pPr>
            <a:lvl5pPr marL="2057400" indent="-228600">
              <a:defRPr>
                <a:solidFill>
                  <a:schemeClr val="tx1"/>
                </a:solidFill>
                <a:latin typeface="Calibri" panose="020F050202020403020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charset="-122"/>
              </a:defRPr>
            </a:lvl9pPr>
          </a:lstStyle>
          <a:p>
            <a:pPr marL="0" marR="0" lvl="0" indent="0" algn="ctr" defTabSz="90932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rPr>
              <a:t>甲午中日战争</a:t>
            </a:r>
            <a:endPar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endParaRPr>
          </a:p>
        </p:txBody>
      </p:sp>
      <p:sp>
        <p:nvSpPr>
          <p:cNvPr id="8" name="文本框 115"/>
          <p:cNvSpPr txBox="1">
            <a:spLocks noChangeArrowheads="1"/>
          </p:cNvSpPr>
          <p:nvPr/>
        </p:nvSpPr>
        <p:spPr bwMode="auto">
          <a:xfrm rot="21600000">
            <a:off x="9105900" y="5643245"/>
            <a:ext cx="244221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28" tIns="45514" rIns="91028" bIns="45514">
            <a:spAutoFit/>
          </a:bodyPr>
          <a:lstStyle>
            <a:lvl1pPr>
              <a:defRPr>
                <a:solidFill>
                  <a:schemeClr val="tx1"/>
                </a:solidFill>
                <a:latin typeface="Calibri" panose="020F0502020204030204" charset="0"/>
                <a:ea typeface="微软雅黑" panose="020B0503020204020204" charset="-122"/>
              </a:defRPr>
            </a:lvl1pPr>
            <a:lvl2pPr marL="742950" indent="-285750">
              <a:defRPr>
                <a:solidFill>
                  <a:schemeClr val="tx1"/>
                </a:solidFill>
                <a:latin typeface="Calibri" panose="020F0502020204030204" charset="0"/>
                <a:ea typeface="微软雅黑" panose="020B0503020204020204" charset="-122"/>
              </a:defRPr>
            </a:lvl2pPr>
            <a:lvl3pPr marL="1143000" indent="-228600">
              <a:defRPr>
                <a:solidFill>
                  <a:schemeClr val="tx1"/>
                </a:solidFill>
                <a:latin typeface="Calibri" panose="020F0502020204030204" charset="0"/>
                <a:ea typeface="微软雅黑" panose="020B0503020204020204" charset="-122"/>
              </a:defRPr>
            </a:lvl3pPr>
            <a:lvl4pPr marL="1600200" indent="-228600">
              <a:defRPr>
                <a:solidFill>
                  <a:schemeClr val="tx1"/>
                </a:solidFill>
                <a:latin typeface="Calibri" panose="020F0502020204030204" charset="0"/>
                <a:ea typeface="微软雅黑" panose="020B0503020204020204" charset="-122"/>
              </a:defRPr>
            </a:lvl4pPr>
            <a:lvl5pPr marL="2057400" indent="-228600">
              <a:defRPr>
                <a:solidFill>
                  <a:schemeClr val="tx1"/>
                </a:solidFill>
                <a:latin typeface="Calibri" panose="020F050202020403020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charset="-122"/>
              </a:defRPr>
            </a:lvl9pPr>
          </a:lstStyle>
          <a:p>
            <a:pPr marL="0" marR="0" lvl="0" indent="0" algn="ctr" defTabSz="90932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rPr>
              <a:t>国民政府舰队</a:t>
            </a:r>
            <a:endPar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endParaRPr>
          </a:p>
        </p:txBody>
      </p:sp>
      <p:pic>
        <p:nvPicPr>
          <p:cNvPr id="14" name="图片 13" descr="鸦片"/>
          <p:cNvPicPr>
            <a:picLocks noChangeAspect="1"/>
          </p:cNvPicPr>
          <p:nvPr/>
        </p:nvPicPr>
        <p:blipFill>
          <a:blip r:embed="rId1"/>
          <a:stretch>
            <a:fillRect/>
          </a:stretch>
        </p:blipFill>
        <p:spPr>
          <a:xfrm>
            <a:off x="463550" y="1173480"/>
            <a:ext cx="1910080" cy="1149985"/>
          </a:xfrm>
          <a:prstGeom prst="rect">
            <a:avLst/>
          </a:prstGeom>
        </p:spPr>
      </p:pic>
      <p:pic>
        <p:nvPicPr>
          <p:cNvPr id="20" name="图片 19" descr="甲午"/>
          <p:cNvPicPr>
            <a:picLocks noChangeAspect="1"/>
          </p:cNvPicPr>
          <p:nvPr/>
        </p:nvPicPr>
        <p:blipFill>
          <a:blip r:embed="rId2"/>
          <a:stretch>
            <a:fillRect/>
          </a:stretch>
        </p:blipFill>
        <p:spPr>
          <a:xfrm>
            <a:off x="539750" y="3615055"/>
            <a:ext cx="1902460" cy="1305560"/>
          </a:xfrm>
          <a:prstGeom prst="rect">
            <a:avLst/>
          </a:prstGeom>
        </p:spPr>
      </p:pic>
      <p:sp>
        <p:nvSpPr>
          <p:cNvPr id="12" name="椭圆 11"/>
          <p:cNvSpPr/>
          <p:nvPr/>
        </p:nvSpPr>
        <p:spPr>
          <a:xfrm>
            <a:off x="3539490" y="1204595"/>
            <a:ext cx="2313305" cy="1250315"/>
          </a:xfrm>
          <a:prstGeom prst="ellipse">
            <a:avLst/>
          </a:prstGeom>
          <a:blipFill rotWithShape="1">
            <a:blip r:embed="rId3"/>
            <a:stretch>
              <a:fillRect/>
            </a:stretch>
          </a:blipFill>
          <a:ln>
            <a:noFill/>
          </a:ln>
        </p:spPr>
        <p:txBody>
          <a:bodyPr wrap="none" rtlCol="0" anchor="t">
            <a:spAutoFit/>
          </a:bodyPr>
          <a:p>
            <a:pPr algn="ct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11" name="组合 11"/>
          <p:cNvGrpSpPr/>
          <p:nvPr/>
        </p:nvGrpSpPr>
        <p:grpSpPr>
          <a:xfrm>
            <a:off x="2037080" y="2485390"/>
            <a:ext cx="1696085" cy="1570355"/>
            <a:chOff x="7332319" y="2034469"/>
            <a:chExt cx="1857026" cy="1833980"/>
          </a:xfrm>
        </p:grpSpPr>
        <p:sp>
          <p:nvSpPr>
            <p:cNvPr id="70" name="Oval 17"/>
            <p:cNvSpPr>
              <a:spLocks noChangeArrowheads="1"/>
            </p:cNvSpPr>
            <p:nvPr/>
          </p:nvSpPr>
          <p:spPr bwMode="auto">
            <a:xfrm>
              <a:off x="7332319" y="2034469"/>
              <a:ext cx="1857026" cy="1833980"/>
            </a:xfrm>
            <a:prstGeom prst="ellipse">
              <a:avLst/>
            </a:pr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2032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marL="0" marR="0" lvl="0" indent="0" algn="ctr" defTabSz="90932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123" name="文本框 122"/>
            <p:cNvSpPr txBox="1"/>
            <p:nvPr/>
          </p:nvSpPr>
          <p:spPr>
            <a:xfrm>
              <a:off x="7701099" y="2281028"/>
              <a:ext cx="1440049" cy="1255531"/>
            </a:xfrm>
            <a:prstGeom prst="rect">
              <a:avLst/>
            </a:prstGeom>
            <a:noFill/>
          </p:spPr>
          <p:txBody>
            <a:bodyPr wrap="square" lIns="91028" tIns="45514" rIns="91028" bIns="45514">
              <a:spAutoFit/>
            </a:bodyPr>
            <a:lstStyle/>
            <a:p>
              <a:pPr marL="0" marR="0" lvl="0" indent="0" algn="l" defTabSz="90932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accent6">
                      <a:lumMod val="50000"/>
                    </a:schemeClr>
                  </a:solidFill>
                  <a:effectLst/>
                  <a:uLnTx/>
                  <a:uFillTx/>
                  <a:latin typeface="印品黑体" panose="00000500000000000000" pitchFamily="2" charset="-122"/>
                  <a:ea typeface="印品黑体" panose="00000500000000000000" pitchFamily="2" charset="-122"/>
                  <a:cs typeface="+mn-cs"/>
                </a:rPr>
                <a:t>近</a:t>
              </a:r>
              <a:r>
                <a:rPr kumimoji="0" lang="zh-CN" altLang="en-US" sz="3200" b="0" i="0" u="none" strike="noStrike" kern="1200" cap="none" spc="0" normalizeH="0" baseline="0" noProof="0" dirty="0" smtClean="0">
                  <a:ln>
                    <a:noFill/>
                  </a:ln>
                  <a:solidFill>
                    <a:schemeClr val="accent6">
                      <a:lumMod val="50000"/>
                    </a:schemeClr>
                  </a:solidFill>
                  <a:effectLst/>
                  <a:uLnTx/>
                  <a:uFillTx/>
                  <a:latin typeface="印品黑体" panose="00000500000000000000" pitchFamily="2" charset="-122"/>
                  <a:ea typeface="印品黑体" panose="00000500000000000000" pitchFamily="2" charset="-122"/>
                  <a:cs typeface="+mn-cs"/>
                </a:rPr>
                <a:t>代</a:t>
              </a:r>
              <a:endParaRPr kumimoji="0" lang="zh-CN" altLang="en-US" sz="3200" b="0" i="0" u="none" strike="noStrike" kern="1200" cap="none" spc="0" normalizeH="0" baseline="0" noProof="0" dirty="0" smtClean="0">
                <a:ln>
                  <a:noFill/>
                </a:ln>
                <a:solidFill>
                  <a:schemeClr val="accent6">
                    <a:lumMod val="50000"/>
                  </a:schemeClr>
                </a:solidFill>
                <a:effectLst/>
                <a:uLnTx/>
                <a:uFillTx/>
                <a:latin typeface="印品黑体" panose="00000500000000000000" pitchFamily="2" charset="-122"/>
                <a:ea typeface="印品黑体" panose="00000500000000000000" pitchFamily="2" charset="-122"/>
                <a:cs typeface="+mn-cs"/>
              </a:endParaRPr>
            </a:p>
            <a:p>
              <a:pPr marL="0" marR="0" lvl="0" indent="0" algn="l" defTabSz="90932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smtClean="0">
                  <a:ln>
                    <a:noFill/>
                  </a:ln>
                  <a:solidFill>
                    <a:schemeClr val="accent6">
                      <a:lumMod val="50000"/>
                    </a:schemeClr>
                  </a:solidFill>
                  <a:effectLst/>
                  <a:uLnTx/>
                  <a:uFillTx/>
                  <a:latin typeface="印品黑体" panose="00000500000000000000" pitchFamily="2" charset="-122"/>
                  <a:ea typeface="印品黑体" panose="00000500000000000000" pitchFamily="2" charset="-122"/>
                  <a:cs typeface="+mn-cs"/>
                </a:rPr>
                <a:t>屈辱</a:t>
              </a:r>
              <a:endParaRPr kumimoji="0" lang="zh-CN" altLang="en-US" sz="3200" b="0" i="0" u="none" strike="noStrike" kern="1200" cap="none" spc="0" normalizeH="0" baseline="0" noProof="0" dirty="0" smtClean="0">
                <a:ln>
                  <a:noFill/>
                </a:ln>
                <a:solidFill>
                  <a:schemeClr val="accent6">
                    <a:lumMod val="50000"/>
                  </a:schemeClr>
                </a:solidFill>
                <a:effectLst/>
                <a:uLnTx/>
                <a:uFillTx/>
                <a:latin typeface="印品黑体" panose="00000500000000000000" pitchFamily="2" charset="-122"/>
                <a:ea typeface="印品黑体" panose="00000500000000000000" pitchFamily="2" charset="-122"/>
                <a:cs typeface="+mn-cs"/>
              </a:endParaRPr>
            </a:p>
          </p:txBody>
        </p:sp>
      </p:grpSp>
      <p:sp>
        <p:nvSpPr>
          <p:cNvPr id="13" name="文本框 115"/>
          <p:cNvSpPr txBox="1">
            <a:spLocks noChangeArrowheads="1"/>
          </p:cNvSpPr>
          <p:nvPr/>
        </p:nvSpPr>
        <p:spPr bwMode="auto">
          <a:xfrm rot="21600000">
            <a:off x="3539490" y="2486025"/>
            <a:ext cx="235331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28" tIns="45514" rIns="91028" bIns="45514">
            <a:spAutoFit/>
          </a:bodyPr>
          <a:lstStyle>
            <a:lvl1pPr>
              <a:defRPr>
                <a:solidFill>
                  <a:schemeClr val="tx1"/>
                </a:solidFill>
                <a:latin typeface="Calibri" panose="020F0502020204030204" charset="0"/>
                <a:ea typeface="微软雅黑" panose="020B0503020204020204" charset="-122"/>
              </a:defRPr>
            </a:lvl1pPr>
            <a:lvl2pPr marL="742950" indent="-285750">
              <a:defRPr>
                <a:solidFill>
                  <a:schemeClr val="tx1"/>
                </a:solidFill>
                <a:latin typeface="Calibri" panose="020F0502020204030204" charset="0"/>
                <a:ea typeface="微软雅黑" panose="020B0503020204020204" charset="-122"/>
              </a:defRPr>
            </a:lvl2pPr>
            <a:lvl3pPr marL="1143000" indent="-228600">
              <a:defRPr>
                <a:solidFill>
                  <a:schemeClr val="tx1"/>
                </a:solidFill>
                <a:latin typeface="Calibri" panose="020F0502020204030204" charset="0"/>
                <a:ea typeface="微软雅黑" panose="020B0503020204020204" charset="-122"/>
              </a:defRPr>
            </a:lvl3pPr>
            <a:lvl4pPr marL="1600200" indent="-228600">
              <a:defRPr>
                <a:solidFill>
                  <a:schemeClr val="tx1"/>
                </a:solidFill>
                <a:latin typeface="Calibri" panose="020F0502020204030204" charset="0"/>
                <a:ea typeface="微软雅黑" panose="020B0503020204020204" charset="-122"/>
              </a:defRPr>
            </a:lvl4pPr>
            <a:lvl5pPr marL="2057400" indent="-228600">
              <a:defRPr>
                <a:solidFill>
                  <a:schemeClr val="tx1"/>
                </a:solidFill>
                <a:latin typeface="Calibri" panose="020F050202020403020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charset="-122"/>
              </a:defRPr>
            </a:lvl9pPr>
          </a:lstStyle>
          <a:p>
            <a:pPr marL="0" marR="0" lvl="0" indent="0" algn="ctr" defTabSz="90932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rPr>
              <a:t>第二次鸦片战争</a:t>
            </a:r>
            <a:endPar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endParaRPr>
          </a:p>
        </p:txBody>
      </p:sp>
      <p:sp>
        <p:nvSpPr>
          <p:cNvPr id="16" name="椭圆 15"/>
          <p:cNvSpPr/>
          <p:nvPr/>
        </p:nvSpPr>
        <p:spPr>
          <a:xfrm>
            <a:off x="3539490" y="3423285"/>
            <a:ext cx="2032000" cy="1375410"/>
          </a:xfrm>
          <a:prstGeom prst="ellipse">
            <a:avLst/>
          </a:prstGeom>
          <a:blipFill rotWithShape="1">
            <a:blip r:embed="rId4"/>
            <a:stretch>
              <a:fillRect/>
            </a:stretch>
          </a:blipFill>
          <a:ln>
            <a:noFill/>
          </a:ln>
        </p:spPr>
        <p:txBody>
          <a:bodyPr wrap="none" rtlCol="0" anchor="t">
            <a:spAutoFit/>
          </a:bodyPr>
          <a:p>
            <a:pPr algn="ct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文本框 115"/>
          <p:cNvSpPr txBox="1">
            <a:spLocks noChangeArrowheads="1"/>
          </p:cNvSpPr>
          <p:nvPr/>
        </p:nvSpPr>
        <p:spPr bwMode="auto">
          <a:xfrm rot="21600000">
            <a:off x="3378835" y="4798695"/>
            <a:ext cx="235331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28" tIns="45514" rIns="91028" bIns="45514">
            <a:spAutoFit/>
          </a:bodyPr>
          <a:lstStyle>
            <a:lvl1pPr>
              <a:defRPr>
                <a:solidFill>
                  <a:schemeClr val="tx1"/>
                </a:solidFill>
                <a:latin typeface="Calibri" panose="020F0502020204030204" charset="0"/>
                <a:ea typeface="微软雅黑" panose="020B0503020204020204" charset="-122"/>
              </a:defRPr>
            </a:lvl1pPr>
            <a:lvl2pPr marL="742950" indent="-285750">
              <a:defRPr>
                <a:solidFill>
                  <a:schemeClr val="tx1"/>
                </a:solidFill>
                <a:latin typeface="Calibri" panose="020F0502020204030204" charset="0"/>
                <a:ea typeface="微软雅黑" panose="020B0503020204020204" charset="-122"/>
              </a:defRPr>
            </a:lvl2pPr>
            <a:lvl3pPr marL="1143000" indent="-228600">
              <a:defRPr>
                <a:solidFill>
                  <a:schemeClr val="tx1"/>
                </a:solidFill>
                <a:latin typeface="Calibri" panose="020F0502020204030204" charset="0"/>
                <a:ea typeface="微软雅黑" panose="020B0503020204020204" charset="-122"/>
              </a:defRPr>
            </a:lvl3pPr>
            <a:lvl4pPr marL="1600200" indent="-228600">
              <a:defRPr>
                <a:solidFill>
                  <a:schemeClr val="tx1"/>
                </a:solidFill>
                <a:latin typeface="Calibri" panose="020F0502020204030204" charset="0"/>
                <a:ea typeface="微软雅黑" panose="020B0503020204020204" charset="-122"/>
              </a:defRPr>
            </a:lvl4pPr>
            <a:lvl5pPr marL="2057400" indent="-228600">
              <a:defRPr>
                <a:solidFill>
                  <a:schemeClr val="tx1"/>
                </a:solidFill>
                <a:latin typeface="Calibri" panose="020F050202020403020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charset="-122"/>
              </a:defRPr>
            </a:lvl9pPr>
          </a:lstStyle>
          <a:p>
            <a:pPr marL="0" marR="0" lvl="0" indent="0" algn="ctr" defTabSz="90932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rPr>
              <a:t>八国联军侵华</a:t>
            </a:r>
            <a:endParaRPr kumimoji="0" lang="zh-CN" altLang="en-US" sz="24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sym typeface="宋体" panose="02010600030101010101" pitchFamily="2" charset="-122"/>
            </a:endParaRPr>
          </a:p>
        </p:txBody>
      </p:sp>
      <p:sp>
        <p:nvSpPr>
          <p:cNvPr id="18" name="文本框 17"/>
          <p:cNvSpPr txBox="1"/>
          <p:nvPr/>
        </p:nvSpPr>
        <p:spPr>
          <a:xfrm>
            <a:off x="6523355" y="1173480"/>
            <a:ext cx="5523230" cy="5631180"/>
          </a:xfrm>
          <a:prstGeom prst="rect">
            <a:avLst/>
          </a:prstGeom>
          <a:noFill/>
        </p:spPr>
        <p:txBody>
          <a:bodyPr wrap="square" rtlCol="0" anchor="t">
            <a:spAutoFit/>
          </a:bodyPr>
          <a:p>
            <a:pPr indent="457200"/>
            <a:r>
              <a:rPr lang="zh-CN" altLang="en-US" sz="2400" b="1" dirty="0" smtClean="0">
                <a:cs typeface="+mn-ea"/>
                <a:sym typeface="+mn-lt"/>
              </a:rPr>
              <a:t>材料二</a:t>
            </a:r>
            <a:r>
              <a:rPr lang="en-US" altLang="zh-CN" sz="2400" b="1" dirty="0" smtClean="0">
                <a:cs typeface="+mn-ea"/>
                <a:sym typeface="+mn-lt"/>
              </a:rPr>
              <a:t> </a:t>
            </a:r>
            <a:r>
              <a:rPr lang="en-US" altLang="zh-CN" sz="2400" dirty="0" smtClean="0">
                <a:cs typeface="+mn-ea"/>
                <a:sym typeface="+mn-lt"/>
              </a:rPr>
              <a:t>1996</a:t>
            </a:r>
            <a:r>
              <a:rPr lang="zh-CN" altLang="en-US" sz="2400" dirty="0">
                <a:cs typeface="+mn-ea"/>
                <a:sym typeface="+mn-lt"/>
              </a:rPr>
              <a:t>年，解放军准备在台海进行了第二次导弹发射及军事</a:t>
            </a:r>
            <a:r>
              <a:rPr lang="zh-CN" altLang="en-US" sz="2400" dirty="0" smtClean="0">
                <a:cs typeface="+mn-ea"/>
                <a:sym typeface="+mn-lt"/>
              </a:rPr>
              <a:t>演习，这场演习随时会演变成为对台解放战争，一时之间局势</a:t>
            </a:r>
            <a:r>
              <a:rPr lang="zh-CN" altLang="en-US" sz="2400" dirty="0">
                <a:cs typeface="+mn-ea"/>
                <a:sym typeface="+mn-lt"/>
              </a:rPr>
              <a:t>紧张。</a:t>
            </a:r>
            <a:r>
              <a:rPr lang="zh-CN" altLang="en-US" sz="2400" dirty="0" smtClean="0">
                <a:cs typeface="+mn-ea"/>
                <a:sym typeface="+mn-lt"/>
              </a:rPr>
              <a:t>台湾</a:t>
            </a:r>
            <a:r>
              <a:rPr lang="zh-CN" altLang="en-US" sz="2400" dirty="0">
                <a:cs typeface="+mn-ea"/>
                <a:sym typeface="+mn-lt"/>
              </a:rPr>
              <a:t>的空军和导弹部队进入最高</a:t>
            </a:r>
            <a:r>
              <a:rPr lang="zh-CN" altLang="en-US" sz="2400" dirty="0" smtClean="0">
                <a:cs typeface="+mn-ea"/>
                <a:sym typeface="+mn-lt"/>
              </a:rPr>
              <a:t>警戒</a:t>
            </a:r>
            <a:r>
              <a:rPr lang="zh-CN" altLang="en-US" sz="2400" dirty="0">
                <a:cs typeface="+mn-ea"/>
                <a:sym typeface="+mn-lt"/>
              </a:rPr>
              <a:t>。</a:t>
            </a:r>
            <a:r>
              <a:rPr lang="en-US" altLang="zh-CN" sz="2400" dirty="0" smtClean="0">
                <a:cs typeface="+mn-ea"/>
                <a:sym typeface="+mn-lt"/>
              </a:rPr>
              <a:t>3</a:t>
            </a:r>
            <a:r>
              <a:rPr lang="zh-CN" altLang="en-US" sz="2400" dirty="0">
                <a:cs typeface="+mn-ea"/>
                <a:sym typeface="+mn-lt"/>
              </a:rPr>
              <a:t>月</a:t>
            </a:r>
            <a:r>
              <a:rPr lang="en-US" altLang="zh-CN" sz="2400" dirty="0">
                <a:cs typeface="+mn-ea"/>
                <a:sym typeface="+mn-lt"/>
              </a:rPr>
              <a:t>11</a:t>
            </a:r>
            <a:r>
              <a:rPr lang="zh-CN" altLang="en-US" sz="2400" dirty="0">
                <a:cs typeface="+mn-ea"/>
                <a:sym typeface="+mn-lt"/>
              </a:rPr>
              <a:t>日，美国自波斯湾加派独立号</a:t>
            </a:r>
            <a:r>
              <a:rPr lang="zh-CN" altLang="en-US" sz="2400" dirty="0" smtClean="0">
                <a:cs typeface="+mn-ea"/>
                <a:sym typeface="+mn-lt"/>
              </a:rPr>
              <a:t>航空母舰战斗群与</a:t>
            </a:r>
            <a:r>
              <a:rPr lang="zh-CN" altLang="en-US" sz="2400" dirty="0">
                <a:cs typeface="+mn-ea"/>
                <a:sym typeface="+mn-lt"/>
              </a:rPr>
              <a:t>尼米兹号</a:t>
            </a:r>
            <a:r>
              <a:rPr lang="zh-CN" altLang="en-US" sz="2400" dirty="0" smtClean="0">
                <a:cs typeface="+mn-ea"/>
                <a:sym typeface="+mn-lt"/>
              </a:rPr>
              <a:t>航空母舰战斗群</a:t>
            </a:r>
            <a:r>
              <a:rPr lang="zh-CN" altLang="en-US" sz="2400" dirty="0">
                <a:cs typeface="+mn-ea"/>
                <a:sym typeface="+mn-lt"/>
              </a:rPr>
              <a:t>在</a:t>
            </a:r>
            <a:r>
              <a:rPr lang="zh-CN" altLang="en-US" sz="2400" dirty="0" smtClean="0">
                <a:cs typeface="+mn-ea"/>
                <a:sym typeface="+mn-lt"/>
              </a:rPr>
              <a:t>台湾海峡会合。美方双航母的出动，直接</a:t>
            </a:r>
            <a:r>
              <a:rPr lang="zh-CN" altLang="en-US" sz="2400" dirty="0">
                <a:cs typeface="+mn-ea"/>
                <a:sym typeface="+mn-lt"/>
              </a:rPr>
              <a:t>否决了解放军发动大规模渡海登陆进攻台湾本岛的可能性。</a:t>
            </a:r>
            <a:endParaRPr lang="zh-CN" altLang="en-US" sz="2400" dirty="0">
              <a:cs typeface="+mn-ea"/>
              <a:sym typeface="+mn-lt"/>
            </a:endParaRPr>
          </a:p>
          <a:p>
            <a:pPr indent="457200"/>
            <a:r>
              <a:rPr lang="zh-CN" altLang="en-US" sz="2400" b="1" dirty="0">
                <a:cs typeface="+mn-ea"/>
                <a:sym typeface="+mn-lt"/>
              </a:rPr>
              <a:t>材料三</a:t>
            </a:r>
            <a:r>
              <a:rPr lang="en-US" altLang="zh-CN" sz="2400" b="1" dirty="0">
                <a:cs typeface="+mn-ea"/>
                <a:sym typeface="+mn-lt"/>
              </a:rPr>
              <a:t>    </a:t>
            </a:r>
            <a:r>
              <a:rPr lang="zh-CN" altLang="en-US" sz="2400" dirty="0">
                <a:cs typeface="+mn-ea"/>
                <a:sym typeface="+mn-lt"/>
              </a:rPr>
              <a:t>没有一个巩固的国防，没有一支强大的军队，中国梦就难以真正实现。国防和军队建设，必须服从服务于国家和民族最高利益，为实现中国梦提供坚强力量保证</a:t>
            </a:r>
            <a:r>
              <a:rPr lang="zh-CN" altLang="en-US" sz="2000" dirty="0">
                <a:cs typeface="+mn-ea"/>
                <a:sym typeface="+mn-lt"/>
              </a:rPr>
              <a:t>。</a:t>
            </a:r>
            <a:r>
              <a:rPr lang="en-US" altLang="zh-CN" sz="2000" dirty="0">
                <a:cs typeface="+mn-ea"/>
                <a:sym typeface="+mn-lt"/>
              </a:rPr>
              <a:t>            ——</a:t>
            </a:r>
            <a:r>
              <a:rPr lang="zh-CN" altLang="en-US" sz="2000" dirty="0">
                <a:cs typeface="+mn-ea"/>
                <a:sym typeface="+mn-lt"/>
              </a:rPr>
              <a:t>习近平</a:t>
            </a:r>
            <a:endParaRPr lang="zh-CN" altLang="en-US" sz="2000" dirty="0">
              <a:cs typeface="+mn-ea"/>
              <a:sym typeface="+mn-lt"/>
            </a:endParaRPr>
          </a:p>
        </p:txBody>
      </p:sp>
      <p:sp>
        <p:nvSpPr>
          <p:cNvPr id="22" name="文本框 21"/>
          <p:cNvSpPr txBox="1"/>
          <p:nvPr/>
        </p:nvSpPr>
        <p:spPr>
          <a:xfrm>
            <a:off x="1958975" y="6033135"/>
            <a:ext cx="1703705" cy="460375"/>
          </a:xfrm>
          <a:prstGeom prst="rect">
            <a:avLst/>
          </a:prstGeom>
          <a:noFill/>
        </p:spPr>
        <p:txBody>
          <a:bodyPr wrap="square" rtlCol="0">
            <a:spAutoFit/>
          </a:bodyPr>
          <a:p>
            <a:r>
              <a:rPr lang="zh-CN" altLang="en-US" sz="2400" b="1"/>
              <a:t>材料一</a:t>
            </a:r>
            <a:endParaRPr lang="zh-CN" altLang="en-US" sz="2400" b="1"/>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744220" y="370840"/>
            <a:ext cx="10453370" cy="6116320"/>
          </a:xfrm>
          <a:prstGeom prst="roundRect">
            <a:avLst>
              <a:gd name="adj" fmla="val 116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15" dirty="0"/>
              <a:t>没有一个巩固的国防，没有一支强大的军队，中国梦就难以真正实现。国防和军队建设，必须服从服务于国家和民族最高利益，为实现中国梦提供坚强力量保证。</a:t>
            </a:r>
            <a:endParaRPr lang="zh-CN" altLang="en-US" sz="1715" dirty="0"/>
          </a:p>
        </p:txBody>
      </p:sp>
      <p:pic>
        <p:nvPicPr>
          <p:cNvPr id="7" name="图片 6" descr="00300889317_4079133d (1).jpg"/>
          <p:cNvPicPr>
            <a:picLocks noChangeAspect="1"/>
          </p:cNvPicPr>
          <p:nvPr/>
        </p:nvPicPr>
        <p:blipFill>
          <a:blip r:embed="rId1">
            <a:clrChange>
              <a:clrFrom>
                <a:srgbClr val="FDFDFD"/>
              </a:clrFrom>
              <a:clrTo>
                <a:srgbClr val="FDFDFD">
                  <a:alpha val="0"/>
                </a:srgbClr>
              </a:clrTo>
            </a:clrChange>
          </a:blip>
          <a:srcRect t="9740" b="3853"/>
          <a:stretch>
            <a:fillRect/>
          </a:stretch>
        </p:blipFill>
        <p:spPr>
          <a:xfrm rot="225827">
            <a:off x="10798185" y="1311603"/>
            <a:ext cx="2522210" cy="547008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8944" r="35703"/>
          <a:stretch>
            <a:fillRect/>
          </a:stretch>
        </p:blipFill>
        <p:spPr>
          <a:xfrm>
            <a:off x="-1084568" y="3575794"/>
            <a:ext cx="4876531" cy="3797360"/>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29203" r="64219"/>
          <a:stretch>
            <a:fillRect/>
          </a:stretch>
        </p:blipFill>
        <p:spPr>
          <a:xfrm>
            <a:off x="-1084482" y="3909285"/>
            <a:ext cx="2561146" cy="3130214"/>
          </a:xfrm>
          <a:prstGeom prst="rect">
            <a:avLst/>
          </a:prstGeom>
        </p:spPr>
      </p:pic>
      <p:sp>
        <p:nvSpPr>
          <p:cNvPr id="3" name="矩形 2"/>
          <p:cNvSpPr/>
          <p:nvPr/>
        </p:nvSpPr>
        <p:spPr>
          <a:xfrm>
            <a:off x="-125095" y="217090"/>
            <a:ext cx="12192000" cy="583565"/>
          </a:xfrm>
          <a:prstGeom prst="rect">
            <a:avLst/>
          </a:prstGeom>
          <a:solidFill>
            <a:schemeClr val="accent4">
              <a:lumMod val="20000"/>
              <a:lumOff val="80000"/>
            </a:schemeClr>
          </a:solidFill>
          <a:ln>
            <a:solidFill>
              <a:schemeClr val="accent4"/>
            </a:solidFill>
          </a:ln>
        </p:spPr>
        <p:txBody>
          <a:bodyPr wrap="square">
            <a:spAutoFit/>
          </a:bodyPr>
          <a:p>
            <a:r>
              <a:rPr lang="zh-CN" altLang="en-US" sz="3200" dirty="0" smtClean="0">
                <a:cs typeface="+mn-ea"/>
                <a:sym typeface="+mn-lt"/>
              </a:rPr>
              <a:t>探究一：为什么在和平年代我们国家还要大力发展国防和军队建设？</a:t>
            </a:r>
            <a:endParaRPr lang="zh-CN" altLang="en-US" sz="3200" dirty="0">
              <a:cs typeface="+mn-ea"/>
              <a:sym typeface="+mn-lt"/>
            </a:endParaRPr>
          </a:p>
        </p:txBody>
      </p:sp>
      <p:sp>
        <p:nvSpPr>
          <p:cNvPr id="6" name="Text Box 4"/>
          <p:cNvSpPr txBox="1">
            <a:spLocks noChangeArrowheads="1"/>
          </p:cNvSpPr>
          <p:nvPr/>
        </p:nvSpPr>
        <p:spPr bwMode="auto">
          <a:xfrm>
            <a:off x="1183005" y="1234440"/>
            <a:ext cx="9825355" cy="4276725"/>
          </a:xfrm>
          <a:prstGeom prst="rect">
            <a:avLst/>
          </a:prstGeom>
          <a:noFill/>
          <a:ln w="9525">
            <a:noFill/>
            <a:miter lim="800000"/>
          </a:ln>
        </p:spPr>
        <p:txBody>
          <a:bodyPr wrap="square">
            <a:spAutoFit/>
          </a:bodyPr>
          <a:p>
            <a:pPr>
              <a:spcBef>
                <a:spcPct val="50000"/>
              </a:spcBef>
              <a:buFontTx/>
              <a:buNone/>
            </a:pPr>
            <a:r>
              <a:rPr kumimoji="1" lang="zh-CN" altLang="en-US" sz="3200" dirty="0">
                <a:latin typeface="华文新魏" pitchFamily="2" charset="-122"/>
                <a:ea typeface="华文新魏" pitchFamily="2" charset="-122"/>
              </a:rPr>
              <a:t>①加强军队建设，使我国具有反对和制裁侵略的能力，才能真正保障国家主权和领土安全，提高我国的国际地位。</a:t>
            </a:r>
            <a:endParaRPr kumimoji="1" lang="zh-CN" altLang="en-US" sz="3200" dirty="0">
              <a:latin typeface="华文新魏" pitchFamily="2" charset="-122"/>
              <a:ea typeface="华文新魏" pitchFamily="2" charset="-122"/>
            </a:endParaRPr>
          </a:p>
          <a:p>
            <a:pPr>
              <a:spcBef>
                <a:spcPct val="50000"/>
              </a:spcBef>
              <a:buFontTx/>
              <a:buNone/>
            </a:pPr>
            <a:r>
              <a:rPr kumimoji="1" lang="zh-CN" altLang="en-US" sz="3200" dirty="0">
                <a:latin typeface="华文新魏" pitchFamily="2" charset="-122"/>
                <a:ea typeface="华文新魏" pitchFamily="2" charset="-122"/>
              </a:rPr>
              <a:t>②实现祖国的统一需要强大的国防实力做后盾。</a:t>
            </a:r>
            <a:endParaRPr kumimoji="1" lang="zh-CN" altLang="en-US" sz="3200" dirty="0">
              <a:latin typeface="华文新魏" pitchFamily="2" charset="-122"/>
              <a:ea typeface="华文新魏" pitchFamily="2" charset="-122"/>
            </a:endParaRPr>
          </a:p>
          <a:p>
            <a:pPr>
              <a:spcBef>
                <a:spcPct val="50000"/>
              </a:spcBef>
              <a:buFontTx/>
              <a:buNone/>
            </a:pPr>
            <a:r>
              <a:rPr kumimoji="1" lang="zh-CN" altLang="en-US" sz="3200" dirty="0">
                <a:latin typeface="华文新魏" pitchFamily="2" charset="-122"/>
                <a:ea typeface="华文新魏" pitchFamily="2" charset="-122"/>
              </a:rPr>
              <a:t>③实现中华民族的伟大复兴的中国梦也需要国防实力作为力量保证</a:t>
            </a:r>
            <a:endParaRPr kumimoji="1" lang="zh-CN" altLang="en-US" sz="3200" dirty="0">
              <a:latin typeface="华文新魏" pitchFamily="2" charset="-122"/>
              <a:ea typeface="华文新魏" pitchFamily="2" charset="-122"/>
            </a:endParaRPr>
          </a:p>
          <a:p>
            <a:pPr>
              <a:spcBef>
                <a:spcPct val="50000"/>
              </a:spcBef>
              <a:buFontTx/>
              <a:buNone/>
            </a:pPr>
            <a:r>
              <a:rPr kumimoji="1" lang="zh-CN" altLang="en-US" sz="3200" dirty="0">
                <a:latin typeface="华文新魏" pitchFamily="2" charset="-122"/>
                <a:ea typeface="华文新魏" pitchFamily="2" charset="-122"/>
              </a:rPr>
              <a:t>。。。。。。</a:t>
            </a:r>
            <a:endParaRPr kumimoji="1" lang="zh-CN" altLang="en-US" sz="3200" dirty="0">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结尾航母"/>
          <p:cNvPicPr>
            <a:picLocks noChangeAspect="1"/>
          </p:cNvPicPr>
          <p:nvPr/>
        </p:nvPicPr>
        <p:blipFill>
          <a:blip r:embed="rId1"/>
          <a:stretch>
            <a:fillRect/>
          </a:stretch>
        </p:blipFill>
        <p:spPr>
          <a:xfrm flipH="1">
            <a:off x="-644070" y="3418364"/>
            <a:ext cx="8693330" cy="4038776"/>
          </a:xfrm>
          <a:prstGeom prst="rect">
            <a:avLst/>
          </a:prstGeom>
          <a:effectLst>
            <a:softEdge rad="63500"/>
          </a:effectLst>
        </p:spPr>
      </p:pic>
      <p:grpSp>
        <p:nvGrpSpPr>
          <p:cNvPr id="3" name="组合 2"/>
          <p:cNvGrpSpPr/>
          <p:nvPr/>
        </p:nvGrpSpPr>
        <p:grpSpPr>
          <a:xfrm>
            <a:off x="6783070" y="4281805"/>
            <a:ext cx="5375910" cy="2572385"/>
            <a:chOff x="1372" y="1012"/>
            <a:chExt cx="7169" cy="4070"/>
          </a:xfrm>
        </p:grpSpPr>
        <p:pic>
          <p:nvPicPr>
            <p:cNvPr id="4" name="图片 3" descr="timgNUWM24OQ.jpg"/>
            <p:cNvPicPr>
              <a:picLocks noChangeAspect="1"/>
            </p:cNvPicPr>
            <p:nvPr/>
          </p:nvPicPr>
          <p:blipFill>
            <a:blip r:embed="rId2"/>
            <a:stretch>
              <a:fillRect/>
            </a:stretch>
          </p:blipFill>
          <p:spPr>
            <a:xfrm>
              <a:off x="1372" y="1012"/>
              <a:ext cx="7169" cy="4070"/>
            </a:xfrm>
            <a:prstGeom prst="rect">
              <a:avLst/>
            </a:prstGeom>
          </p:spPr>
        </p:pic>
        <p:pic>
          <p:nvPicPr>
            <p:cNvPr id="8" name="图片 7" descr="u=2876954100,558493177&amp;fm=26&amp;gp=0.jpg"/>
            <p:cNvPicPr>
              <a:picLocks noChangeAspect="1"/>
            </p:cNvPicPr>
            <p:nvPr/>
          </p:nvPicPr>
          <p:blipFill>
            <a:blip r:embed="rId3"/>
            <a:stretch>
              <a:fillRect/>
            </a:stretch>
          </p:blipFill>
          <p:spPr>
            <a:xfrm>
              <a:off x="1372" y="1945"/>
              <a:ext cx="3032" cy="3137"/>
            </a:xfrm>
            <a:prstGeom prst="rect">
              <a:avLst/>
            </a:prstGeom>
          </p:spPr>
        </p:pic>
      </p:grpSp>
      <p:grpSp>
        <p:nvGrpSpPr>
          <p:cNvPr id="5" name="组合 4"/>
          <p:cNvGrpSpPr/>
          <p:nvPr/>
        </p:nvGrpSpPr>
        <p:grpSpPr>
          <a:xfrm>
            <a:off x="-70485" y="-52070"/>
            <a:ext cx="6939280" cy="6906260"/>
            <a:chOff x="0" y="0"/>
            <a:chExt cx="19200" cy="10800"/>
          </a:xfrm>
        </p:grpSpPr>
        <p:pic>
          <p:nvPicPr>
            <p:cNvPr id="6" name="图片 5" descr="87.jpg"/>
            <p:cNvPicPr>
              <a:picLocks noChangeAspect="1"/>
            </p:cNvPicPr>
            <p:nvPr/>
          </p:nvPicPr>
          <p:blipFill>
            <a:blip r:embed="rId4"/>
            <a:stretch>
              <a:fillRect/>
            </a:stretch>
          </p:blipFill>
          <p:spPr>
            <a:xfrm>
              <a:off x="0" y="5628"/>
              <a:ext cx="8745" cy="5172"/>
            </a:xfrm>
            <a:prstGeom prst="rect">
              <a:avLst/>
            </a:prstGeom>
          </p:spPr>
        </p:pic>
        <p:pic>
          <p:nvPicPr>
            <p:cNvPr id="7" name="图片 6" descr="u=1833893300,3447301446&amp;fm=26&amp;gp=0.jpg"/>
            <p:cNvPicPr>
              <a:picLocks noChangeAspect="1"/>
            </p:cNvPicPr>
            <p:nvPr/>
          </p:nvPicPr>
          <p:blipFill>
            <a:blip r:embed="rId5"/>
            <a:stretch>
              <a:fillRect/>
            </a:stretch>
          </p:blipFill>
          <p:spPr>
            <a:xfrm>
              <a:off x="0" y="0"/>
              <a:ext cx="8745" cy="5805"/>
            </a:xfrm>
            <a:prstGeom prst="rect">
              <a:avLst/>
            </a:prstGeom>
          </p:spPr>
        </p:pic>
        <p:pic>
          <p:nvPicPr>
            <p:cNvPr id="9" name="图片 8" descr="timgE3QWEQ3U.jpg"/>
            <p:cNvPicPr>
              <a:picLocks noChangeAspect="1"/>
            </p:cNvPicPr>
            <p:nvPr/>
          </p:nvPicPr>
          <p:blipFill>
            <a:blip r:embed="rId6"/>
            <a:stretch>
              <a:fillRect/>
            </a:stretch>
          </p:blipFill>
          <p:spPr>
            <a:xfrm>
              <a:off x="8745" y="80"/>
              <a:ext cx="10455" cy="5820"/>
            </a:xfrm>
            <a:prstGeom prst="rect">
              <a:avLst/>
            </a:prstGeom>
          </p:spPr>
        </p:pic>
        <p:pic>
          <p:nvPicPr>
            <p:cNvPr id="11" name="图片 10" descr="u=2877054176,1806197405&amp;fm=15&amp;gp=0.jpg"/>
            <p:cNvPicPr>
              <a:picLocks noChangeAspect="1"/>
            </p:cNvPicPr>
            <p:nvPr/>
          </p:nvPicPr>
          <p:blipFill>
            <a:blip r:embed="rId7"/>
            <a:stretch>
              <a:fillRect/>
            </a:stretch>
          </p:blipFill>
          <p:spPr>
            <a:xfrm>
              <a:off x="8745" y="5805"/>
              <a:ext cx="10455" cy="4995"/>
            </a:xfrm>
            <a:prstGeom prst="rect">
              <a:avLst/>
            </a:prstGeom>
          </p:spPr>
        </p:pic>
        <p:sp>
          <p:nvSpPr>
            <p:cNvPr id="12" name="TextBox 7"/>
            <p:cNvSpPr txBox="1"/>
            <p:nvPr/>
          </p:nvSpPr>
          <p:spPr>
            <a:xfrm>
              <a:off x="1571" y="5078"/>
              <a:ext cx="7175" cy="720"/>
            </a:xfrm>
            <a:prstGeom prst="rect">
              <a:avLst/>
            </a:prstGeom>
            <a:solidFill>
              <a:srgbClr val="FFFF00"/>
            </a:solidFill>
          </p:spPr>
          <p:txBody>
            <a:bodyPr wrap="square" rtlCol="0">
              <a:spAutoFit/>
            </a:bodyPr>
            <a:p>
              <a:r>
                <a:rPr lang="en-US" altLang="zh-CN" sz="2400" b="1" dirty="0" smtClean="0">
                  <a:solidFill>
                    <a:srgbClr val="FF0000"/>
                  </a:solidFill>
                  <a:latin typeface="黑体" panose="02010609060101010101" charset="-122"/>
                  <a:ea typeface="黑体" panose="02010609060101010101" charset="-122"/>
                </a:rPr>
                <a:t>1998</a:t>
              </a:r>
              <a:r>
                <a:rPr lang="zh-CN" altLang="en-US" sz="2400" b="1" dirty="0" smtClean="0">
                  <a:solidFill>
                    <a:srgbClr val="FF0000"/>
                  </a:solidFill>
                  <a:latin typeface="黑体" panose="02010609060101010101" charset="-122"/>
                  <a:ea typeface="黑体" panose="02010609060101010101" charset="-122"/>
                </a:rPr>
                <a:t>年抗击洪水</a:t>
              </a:r>
              <a:endParaRPr lang="zh-CN" altLang="en-US" sz="2400" b="1" dirty="0">
                <a:solidFill>
                  <a:srgbClr val="FF0000"/>
                </a:solidFill>
                <a:latin typeface="黑体" panose="02010609060101010101" charset="-122"/>
                <a:ea typeface="黑体" panose="02010609060101010101" charset="-122"/>
              </a:endParaRPr>
            </a:p>
          </p:txBody>
        </p:sp>
        <p:sp>
          <p:nvSpPr>
            <p:cNvPr id="13" name="TextBox 8"/>
            <p:cNvSpPr txBox="1"/>
            <p:nvPr/>
          </p:nvSpPr>
          <p:spPr>
            <a:xfrm>
              <a:off x="8744" y="5078"/>
              <a:ext cx="9015" cy="720"/>
            </a:xfrm>
            <a:prstGeom prst="rect">
              <a:avLst/>
            </a:prstGeom>
            <a:solidFill>
              <a:srgbClr val="FFFF00"/>
            </a:solidFill>
          </p:spPr>
          <p:txBody>
            <a:bodyPr wrap="square" rtlCol="0">
              <a:spAutoFit/>
            </a:bodyPr>
            <a:p>
              <a:r>
                <a:rPr lang="en-US" altLang="zh-CN" sz="2400" b="1" dirty="0" smtClean="0">
                  <a:solidFill>
                    <a:srgbClr val="FF0000"/>
                  </a:solidFill>
                  <a:latin typeface="黑体" panose="02010609060101010101" charset="-122"/>
                  <a:ea typeface="黑体" panose="02010609060101010101" charset="-122"/>
                </a:rPr>
                <a:t>2003</a:t>
              </a:r>
              <a:r>
                <a:rPr lang="zh-CN" altLang="en-US" sz="2400" b="1" dirty="0" smtClean="0">
                  <a:solidFill>
                    <a:srgbClr val="FF0000"/>
                  </a:solidFill>
                  <a:latin typeface="黑体" panose="02010609060101010101" charset="-122"/>
                  <a:ea typeface="黑体" panose="02010609060101010101" charset="-122"/>
                </a:rPr>
                <a:t>年迎战非典疫情</a:t>
              </a:r>
              <a:endParaRPr lang="zh-CN" altLang="en-US" sz="2400" b="1" dirty="0">
                <a:solidFill>
                  <a:srgbClr val="FF0000"/>
                </a:solidFill>
                <a:latin typeface="黑体" panose="02010609060101010101" charset="-122"/>
                <a:ea typeface="黑体" panose="02010609060101010101" charset="-122"/>
              </a:endParaRPr>
            </a:p>
          </p:txBody>
        </p:sp>
        <p:sp>
          <p:nvSpPr>
            <p:cNvPr id="14" name="TextBox 9"/>
            <p:cNvSpPr txBox="1"/>
            <p:nvPr/>
          </p:nvSpPr>
          <p:spPr>
            <a:xfrm>
              <a:off x="1569" y="6167"/>
              <a:ext cx="7175" cy="720"/>
            </a:xfrm>
            <a:prstGeom prst="rect">
              <a:avLst/>
            </a:prstGeom>
            <a:solidFill>
              <a:srgbClr val="FFFF00"/>
            </a:solidFill>
          </p:spPr>
          <p:txBody>
            <a:bodyPr wrap="square" rtlCol="0">
              <a:spAutoFit/>
            </a:bodyPr>
            <a:p>
              <a:r>
                <a:rPr lang="en-US" altLang="zh-CN" sz="2400" b="1" dirty="0" smtClean="0">
                  <a:solidFill>
                    <a:srgbClr val="FF0000"/>
                  </a:solidFill>
                  <a:latin typeface="黑体" panose="02010609060101010101" charset="-122"/>
                  <a:ea typeface="黑体" panose="02010609060101010101" charset="-122"/>
                </a:rPr>
                <a:t>2008</a:t>
              </a:r>
              <a:r>
                <a:rPr lang="zh-CN" altLang="en-US" sz="2400" b="1" dirty="0" smtClean="0">
                  <a:solidFill>
                    <a:srgbClr val="FF0000"/>
                  </a:solidFill>
                  <a:latin typeface="黑体" panose="02010609060101010101" charset="-122"/>
                  <a:ea typeface="黑体" panose="02010609060101010101" charset="-122"/>
                </a:rPr>
                <a:t>年汶川抢救</a:t>
              </a:r>
              <a:endParaRPr lang="zh-CN" altLang="en-US" sz="2400" b="1" dirty="0">
                <a:solidFill>
                  <a:srgbClr val="FF0000"/>
                </a:solidFill>
                <a:latin typeface="黑体" panose="02010609060101010101" charset="-122"/>
                <a:ea typeface="黑体" panose="02010609060101010101" charset="-122"/>
              </a:endParaRPr>
            </a:p>
          </p:txBody>
        </p:sp>
        <p:sp>
          <p:nvSpPr>
            <p:cNvPr id="15" name="TextBox 10"/>
            <p:cNvSpPr txBox="1"/>
            <p:nvPr/>
          </p:nvSpPr>
          <p:spPr>
            <a:xfrm>
              <a:off x="8744" y="6167"/>
              <a:ext cx="9015" cy="720"/>
            </a:xfrm>
            <a:prstGeom prst="rect">
              <a:avLst/>
            </a:prstGeom>
            <a:solidFill>
              <a:srgbClr val="FFFF00"/>
            </a:solidFill>
          </p:spPr>
          <p:txBody>
            <a:bodyPr wrap="square" rtlCol="0">
              <a:spAutoFit/>
            </a:bodyPr>
            <a:p>
              <a:r>
                <a:rPr lang="en-US" altLang="zh-CN" sz="2400" b="1" dirty="0" smtClean="0">
                  <a:solidFill>
                    <a:srgbClr val="FF0000"/>
                  </a:solidFill>
                  <a:latin typeface="黑体" panose="02010609060101010101" charset="-122"/>
                  <a:ea typeface="黑体" panose="02010609060101010101" charset="-122"/>
                </a:rPr>
                <a:t>2010</a:t>
              </a:r>
              <a:r>
                <a:rPr lang="zh-CN" altLang="en-US" sz="2400" b="1" dirty="0" smtClean="0">
                  <a:solidFill>
                    <a:srgbClr val="FF0000"/>
                  </a:solidFill>
                  <a:latin typeface="黑体" panose="02010609060101010101" charset="-122"/>
                  <a:ea typeface="黑体" panose="02010609060101010101" charset="-122"/>
                </a:rPr>
                <a:t>年玉树地震救灾</a:t>
              </a:r>
              <a:endParaRPr lang="zh-CN" altLang="en-US" sz="2400" b="1" dirty="0">
                <a:solidFill>
                  <a:srgbClr val="FF0000"/>
                </a:solidFill>
                <a:latin typeface="黑体" panose="02010609060101010101" charset="-122"/>
                <a:ea typeface="黑体" panose="02010609060101010101" charset="-122"/>
              </a:endParaRPr>
            </a:p>
          </p:txBody>
        </p:sp>
      </p:grpSp>
      <p:pic>
        <p:nvPicPr>
          <p:cNvPr id="16" name="图片 15" descr="1.jpg"/>
          <p:cNvPicPr>
            <a:picLocks noChangeAspect="1"/>
          </p:cNvPicPr>
          <p:nvPr/>
        </p:nvPicPr>
        <p:blipFill>
          <a:blip r:embed="rId8"/>
          <a:stretch>
            <a:fillRect/>
          </a:stretch>
        </p:blipFill>
        <p:spPr>
          <a:xfrm>
            <a:off x="6868795" y="-635"/>
            <a:ext cx="5266690" cy="4285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srcRect l="28410" t="16632" r="-1396" b="35289"/>
          <a:stretch>
            <a:fillRect/>
          </a:stretch>
        </p:blipFill>
        <p:spPr>
          <a:xfrm flipH="1">
            <a:off x="-284643" y="13350"/>
            <a:ext cx="12457471" cy="6844650"/>
          </a:xfrm>
          <a:prstGeom prst="rtTriangle">
            <a:avLst/>
          </a:prstGeom>
        </p:spPr>
      </p:pic>
      <p:sp>
        <p:nvSpPr>
          <p:cNvPr id="5" name="文本框 4"/>
          <p:cNvSpPr txBox="1"/>
          <p:nvPr/>
        </p:nvSpPr>
        <p:spPr>
          <a:xfrm>
            <a:off x="10660626" y="1974921"/>
            <a:ext cx="2072640" cy="6447155"/>
          </a:xfrm>
          <a:prstGeom prst="rect">
            <a:avLst/>
          </a:prstGeom>
          <a:noFill/>
        </p:spPr>
        <p:txBody>
          <a:bodyPr wrap="square" rtlCol="0">
            <a:spAutoFit/>
          </a:bodyPr>
          <a:lstStyle/>
          <a:p>
            <a:pPr algn="ctr"/>
            <a:r>
              <a:rPr lang="en-US" altLang="zh-CN" sz="41300" dirty="0">
                <a:solidFill>
                  <a:schemeClr val="bg1"/>
                </a:solidFill>
                <a:cs typeface="+mn-ea"/>
                <a:sym typeface="+mn-lt"/>
              </a:rPr>
              <a:t>2</a:t>
            </a:r>
            <a:endParaRPr lang="en-US" altLang="zh-CN" sz="41300" dirty="0">
              <a:solidFill>
                <a:schemeClr val="bg1"/>
              </a:solidFill>
              <a:cs typeface="+mn-ea"/>
              <a:sym typeface="+mn-lt"/>
            </a:endParaRPr>
          </a:p>
        </p:txBody>
      </p:sp>
      <p:sp>
        <p:nvSpPr>
          <p:cNvPr id="7" name="文本框 6"/>
          <p:cNvSpPr txBox="1"/>
          <p:nvPr/>
        </p:nvSpPr>
        <p:spPr>
          <a:xfrm>
            <a:off x="603885" y="1974921"/>
            <a:ext cx="7498080" cy="1015663"/>
          </a:xfrm>
          <a:prstGeom prst="rect">
            <a:avLst/>
          </a:prstGeom>
          <a:noFill/>
        </p:spPr>
        <p:txBody>
          <a:bodyPr wrap="square" rtlCol="0">
            <a:spAutoFit/>
          </a:bodyPr>
          <a:lstStyle/>
          <a:p>
            <a:r>
              <a:rPr lang="zh-CN" altLang="en-US"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rPr>
              <a:t>铁血铸军魂</a:t>
            </a:r>
            <a:endParaRPr lang="en-US" altLang="zh-CN" sz="6000" b="1" dirty="0" smtClean="0">
              <a:ln w="19050">
                <a:solidFill>
                  <a:schemeClr val="accent5"/>
                </a:solidFill>
              </a:ln>
              <a:solidFill>
                <a:schemeClr val="bg1"/>
              </a:solidFill>
              <a:effectLst>
                <a:outerShdw blurRad="38100" dist="38100" dir="2700000" algn="tl">
                  <a:srgbClr val="000000">
                    <a:alpha val="43137"/>
                  </a:srgbClr>
                </a:outerShdw>
              </a:effectLst>
              <a:cs typeface="+mn-ea"/>
              <a:sym typeface="+mn-lt"/>
            </a:endParaRPr>
          </a:p>
        </p:txBody>
      </p:sp>
      <p:cxnSp>
        <p:nvCxnSpPr>
          <p:cNvPr id="8" name="直接连接符 7"/>
          <p:cNvCxnSpPr/>
          <p:nvPr/>
        </p:nvCxnSpPr>
        <p:spPr>
          <a:xfrm>
            <a:off x="603885" y="2944059"/>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3885" y="3057860"/>
            <a:ext cx="5852160" cy="523220"/>
          </a:xfrm>
          <a:prstGeom prst="rect">
            <a:avLst/>
          </a:prstGeom>
          <a:noFill/>
        </p:spPr>
        <p:txBody>
          <a:bodyPr wrap="square" rtlCol="0">
            <a:spAutoFit/>
          </a:bodyPr>
          <a:lstStyle/>
          <a:p>
            <a:r>
              <a:rPr lang="zh-CN" altLang="en-US" sz="2800" b="1" dirty="0" smtClean="0">
                <a:solidFill>
                  <a:schemeClr val="bg1"/>
                </a:solidFill>
                <a:cs typeface="+mn-ea"/>
                <a:sym typeface="+mn-lt"/>
              </a:rPr>
              <a:t>陆、海、空军和导弹部队的建设</a:t>
            </a:r>
            <a:endParaRPr lang="zh-CN" altLang="en-US" sz="2800" b="1" dirty="0">
              <a:solidFill>
                <a:schemeClr val="bg1"/>
              </a:solidFill>
              <a:cs typeface="+mn-ea"/>
              <a:sym typeface="+mn-lt"/>
            </a:endParaRPr>
          </a:p>
        </p:txBody>
      </p:sp>
      <p:sp>
        <p:nvSpPr>
          <p:cNvPr id="10" name="文本框 9"/>
          <p:cNvSpPr txBox="1"/>
          <p:nvPr/>
        </p:nvSpPr>
        <p:spPr>
          <a:xfrm>
            <a:off x="4337685" y="4821391"/>
            <a:ext cx="7528560" cy="2646878"/>
          </a:xfrm>
          <a:prstGeom prst="rect">
            <a:avLst/>
          </a:prstGeom>
          <a:noFill/>
        </p:spPr>
        <p:txBody>
          <a:bodyPr wrap="square" rtlCol="0">
            <a:spAutoFit/>
          </a:bodyPr>
          <a:lstStyle/>
          <a:p>
            <a:pPr algn="ctr"/>
            <a:r>
              <a:rPr lang="en-US" altLang="zh-CN" sz="16600" dirty="0" smtClean="0">
                <a:solidFill>
                  <a:schemeClr val="bg1"/>
                </a:solidFill>
                <a:cs typeface="+mn-ea"/>
                <a:sym typeface="+mn-lt"/>
              </a:rPr>
              <a:t>PART</a:t>
            </a:r>
            <a:endParaRPr lang="zh-CN" altLang="en-US" sz="166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84506" y="171077"/>
            <a:ext cx="7498080" cy="583565"/>
          </a:xfrm>
          <a:prstGeom prst="rect">
            <a:avLst/>
          </a:prstGeom>
          <a:noFill/>
        </p:spPr>
        <p:txBody>
          <a:bodyPr wrap="none" rtlCol="0">
            <a:spAutoFit/>
          </a:bodyPr>
          <a:p>
            <a:r>
              <a:rPr lang="zh-CN" altLang="en-US" sz="3200" b="1" dirty="0" smtClean="0">
                <a:solidFill>
                  <a:schemeClr val="bg1"/>
                </a:solidFill>
                <a:effectLst>
                  <a:outerShdw blurRad="38100" dist="38100" dir="2700000" algn="tl">
                    <a:srgbClr val="000000">
                      <a:alpha val="43137"/>
                    </a:srgbClr>
                  </a:outerShdw>
                </a:effectLst>
                <a:cs typeface="+mn-ea"/>
                <a:sym typeface="+mn-lt"/>
              </a:rPr>
              <a:t>自主学习：“我是一个</a:t>
            </a:r>
            <a:r>
              <a:rPr lang="zh-CN" altLang="en-US" sz="3200" b="1" dirty="0">
                <a:solidFill>
                  <a:schemeClr val="bg1"/>
                </a:solidFill>
                <a:effectLst>
                  <a:outerShdw blurRad="38100" dist="38100" dir="2700000" algn="tl">
                    <a:srgbClr val="000000">
                      <a:alpha val="43137"/>
                    </a:srgbClr>
                  </a:outerShdw>
                </a:effectLst>
                <a:cs typeface="+mn-ea"/>
                <a:sym typeface="+mn-lt"/>
              </a:rPr>
              <a:t>兵”国防知识竞赛</a:t>
            </a:r>
            <a:endParaRPr lang="zh-CN" altLang="en-US" sz="3200" b="1" dirty="0">
              <a:solidFill>
                <a:schemeClr val="bg1"/>
              </a:solidFill>
              <a:effectLst>
                <a:outerShdw blurRad="38100" dist="38100" dir="2700000" algn="tl">
                  <a:srgbClr val="000000">
                    <a:alpha val="43137"/>
                  </a:srgbClr>
                </a:outerShdw>
              </a:effectLst>
              <a:cs typeface="+mn-ea"/>
              <a:sym typeface="+mn-lt"/>
            </a:endParaRPr>
          </a:p>
        </p:txBody>
      </p:sp>
      <p:sp>
        <p:nvSpPr>
          <p:cNvPr id="4" name="文本框 11"/>
          <p:cNvSpPr txBox="1"/>
          <p:nvPr/>
        </p:nvSpPr>
        <p:spPr>
          <a:xfrm>
            <a:off x="69215" y="755650"/>
            <a:ext cx="12122785" cy="953135"/>
          </a:xfrm>
          <a:prstGeom prst="rect">
            <a:avLst/>
          </a:prstGeom>
          <a:solidFill>
            <a:schemeClr val="accent2">
              <a:lumMod val="20000"/>
              <a:lumOff val="80000"/>
            </a:schemeClr>
          </a:solidFill>
          <a:ln w="9525">
            <a:noFill/>
          </a:ln>
        </p:spPr>
        <p:txBody>
          <a:bodyPr wrap="square" anchor="t">
            <a:spAutoFit/>
          </a:bodyPr>
          <a:p>
            <a:r>
              <a:rPr lang="zh-CN" altLang="en-US" sz="2800" b="1" dirty="0" smtClean="0">
                <a:cs typeface="+mn-ea"/>
                <a:sym typeface="+mn-lt"/>
              </a:rPr>
              <a:t>根据教材</a:t>
            </a:r>
            <a:r>
              <a:rPr lang="zh-CN" altLang="en-US" sz="2800" b="1" dirty="0">
                <a:cs typeface="+mn-ea"/>
                <a:sym typeface="+mn-lt"/>
              </a:rPr>
              <a:t>第76</a:t>
            </a:r>
            <a:r>
              <a:rPr lang="zh-CN" altLang="en-US" sz="2800" b="1" dirty="0" smtClean="0">
                <a:cs typeface="+mn-ea"/>
                <a:sym typeface="+mn-lt"/>
              </a:rPr>
              <a:t>-</a:t>
            </a:r>
            <a:r>
              <a:rPr lang="en-US" altLang="zh-CN" sz="2800" b="1" dirty="0" smtClean="0">
                <a:cs typeface="+mn-ea"/>
                <a:sym typeface="+mn-lt"/>
              </a:rPr>
              <a:t>79</a:t>
            </a:r>
            <a:r>
              <a:rPr lang="zh-CN" altLang="en-US" sz="2800" b="1" dirty="0" smtClean="0">
                <a:cs typeface="+mn-ea"/>
                <a:sym typeface="+mn-lt"/>
              </a:rPr>
              <a:t>页</a:t>
            </a:r>
            <a:r>
              <a:rPr lang="zh-CN" altLang="en-US" sz="2800" b="1" dirty="0">
                <a:cs typeface="+mn-ea"/>
                <a:sym typeface="+mn-lt"/>
              </a:rPr>
              <a:t>，了解</a:t>
            </a:r>
            <a:r>
              <a:rPr lang="zh-CN" altLang="en-US" sz="2800" b="1" dirty="0">
                <a:cs typeface="+mn-ea"/>
                <a:sym typeface="+mn-lt"/>
              </a:rPr>
              <a:t>陆军、海军、空军和导弹部队的建立、建设情况，积极准备国防知识竞赛</a:t>
            </a:r>
            <a:r>
              <a:rPr lang="zh-CN" altLang="en-US" sz="2800" b="1" dirty="0">
                <a:cs typeface="+mn-ea"/>
                <a:sym typeface="+mn-lt"/>
              </a:rPr>
              <a:t>。</a:t>
            </a:r>
            <a:endParaRPr lang="zh-CN" altLang="en-US" sz="2800" b="1" dirty="0">
              <a:cs typeface="+mn-ea"/>
              <a:sym typeface="+mn-lt"/>
            </a:endParaRPr>
          </a:p>
        </p:txBody>
      </p:sp>
      <p:graphicFrame>
        <p:nvGraphicFramePr>
          <p:cNvPr id="5" name="表格 4"/>
          <p:cNvGraphicFramePr>
            <a:graphicFrameLocks noGrp="1"/>
          </p:cNvGraphicFramePr>
          <p:nvPr>
            <p:custDataLst>
              <p:tags r:id="rId1"/>
            </p:custDataLst>
          </p:nvPr>
        </p:nvGraphicFramePr>
        <p:xfrm>
          <a:off x="62865" y="1708785"/>
          <a:ext cx="12065635" cy="5146675"/>
        </p:xfrm>
        <a:graphic>
          <a:graphicData uri="http://schemas.openxmlformats.org/drawingml/2006/table">
            <a:tbl>
              <a:tblPr firstRow="1" firstCol="1" bandRow="1">
                <a:tableStyleId>{72833802-FEF1-4C79-8D5D-14CF1EAF98D9}</a:tableStyleId>
              </a:tblPr>
              <a:tblGrid>
                <a:gridCol w="930275"/>
                <a:gridCol w="1592580"/>
                <a:gridCol w="4648835"/>
                <a:gridCol w="4893945"/>
              </a:tblGrid>
              <a:tr h="731520">
                <a:tc>
                  <a:txBody>
                    <a:bodyPr/>
                    <a:p>
                      <a:pPr algn="l">
                        <a:spcAft>
                          <a:spcPts val="0"/>
                        </a:spcAft>
                        <a:buNone/>
                      </a:pPr>
                      <a:r>
                        <a:rPr lang="zh-CN" altLang="en-US" sz="2400" kern="100">
                          <a:effectLst/>
                          <a:latin typeface="+mn-lt"/>
                          <a:ea typeface="+mn-ea"/>
                          <a:cs typeface="+mn-ea"/>
                          <a:sym typeface="+mn-lt"/>
                        </a:rPr>
                        <a:t>军种</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p>
                      <a:pPr algn="l">
                        <a:spcAft>
                          <a:spcPts val="0"/>
                        </a:spcAft>
                        <a:buNone/>
                      </a:pPr>
                      <a:r>
                        <a:rPr lang="zh-CN" altLang="en-US" sz="2400" kern="100">
                          <a:effectLst/>
                          <a:latin typeface="+mn-lt"/>
                          <a:ea typeface="+mn-ea"/>
                          <a:cs typeface="+mn-ea"/>
                          <a:sym typeface="+mn-lt"/>
                        </a:rPr>
                        <a:t>建立</a:t>
                      </a:r>
                      <a:endParaRPr lang="zh-CN" altLang="en-US" sz="2400" kern="100">
                        <a:effectLst/>
                        <a:latin typeface="+mn-lt"/>
                        <a:ea typeface="+mn-ea"/>
                        <a:cs typeface="+mn-ea"/>
                        <a:sym typeface="+mn-lt"/>
                      </a:endParaRPr>
                    </a:p>
                    <a:p>
                      <a:pPr algn="l">
                        <a:spcAft>
                          <a:spcPts val="0"/>
                        </a:spcAft>
                        <a:buNone/>
                      </a:pPr>
                      <a:r>
                        <a:rPr lang="zh-CN" altLang="en-US" sz="2400" kern="100">
                          <a:effectLst/>
                          <a:latin typeface="+mn-lt"/>
                          <a:ea typeface="+mn-ea"/>
                          <a:cs typeface="+mn-ea"/>
                          <a:sym typeface="+mn-lt"/>
                        </a:rPr>
                        <a:t>时间</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兵种建设</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p>
                      <a:pPr algn="l">
                        <a:spcAft>
                          <a:spcPts val="0"/>
                        </a:spcAft>
                        <a:buNone/>
                      </a:pPr>
                      <a:r>
                        <a:rPr lang="en-US" altLang="zh-CN" sz="2400" kern="100">
                          <a:effectLst/>
                          <a:latin typeface="+mn-lt"/>
                          <a:ea typeface="+mn-ea"/>
                          <a:cs typeface="+mn-ea"/>
                          <a:sym typeface="+mn-lt"/>
                        </a:rPr>
                        <a:t>     </a:t>
                      </a:r>
                      <a:r>
                        <a:rPr lang="zh-CN" altLang="en-US" sz="2400" kern="100">
                          <a:effectLst/>
                          <a:latin typeface="+mn-lt"/>
                          <a:ea typeface="+mn-ea"/>
                          <a:cs typeface="+mn-ea"/>
                          <a:sym typeface="+mn-lt"/>
                        </a:rPr>
                        <a:t>武器装备</a:t>
                      </a: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893445">
                <a:tc>
                  <a:txBody>
                    <a:bodyPr/>
                    <a:p>
                      <a:pPr algn="l">
                        <a:spcAft>
                          <a:spcPts val="0"/>
                        </a:spcAft>
                      </a:pPr>
                      <a:r>
                        <a:rPr lang="zh-CN" sz="2400" kern="100">
                          <a:effectLst/>
                          <a:latin typeface="+mn-lt"/>
                          <a:ea typeface="+mn-ea"/>
                          <a:cs typeface="+mn-ea"/>
                          <a:sym typeface="+mn-lt"/>
                        </a:rPr>
                        <a:t>陆军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zh-CN" sz="2400" b="1" kern="100">
                          <a:effectLst/>
                          <a:latin typeface="+mn-lt"/>
                          <a:ea typeface="+mn-ea"/>
                          <a:cs typeface="+mn-ea"/>
                          <a:sym typeface="+mn-lt"/>
                        </a:rPr>
                        <a:t>1927年8月1日</a:t>
                      </a:r>
                      <a:endParaRPr lang="zh-CN" sz="2400" b="1"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2210">
                <a:tc>
                  <a:txBody>
                    <a:bodyPr/>
                    <a:p>
                      <a:pPr algn="l">
                        <a:spcAft>
                          <a:spcPts val="0"/>
                        </a:spcAft>
                      </a:pPr>
                      <a:r>
                        <a:rPr lang="zh-CN" sz="2400" kern="100">
                          <a:effectLst/>
                          <a:latin typeface="+mn-lt"/>
                          <a:ea typeface="+mn-ea"/>
                          <a:cs typeface="+mn-ea"/>
                          <a:sym typeface="+mn-lt"/>
                        </a:rPr>
                        <a:t>海军</a:t>
                      </a:r>
                      <a:endParaRPr lang="zh-CN"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r>
                        <a:rPr lang="en-US" sz="2400" kern="100" dirty="0">
                          <a:effectLst/>
                          <a:sym typeface="+mn-lt"/>
                        </a:rPr>
                        <a:t> </a:t>
                      </a:r>
                      <a:endParaRPr 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20">
                <a:tc>
                  <a:txBody>
                    <a:bodyPr/>
                    <a:p>
                      <a:pPr algn="l">
                        <a:spcAft>
                          <a:spcPts val="0"/>
                        </a:spcAft>
                      </a:pPr>
                      <a:r>
                        <a:rPr lang="zh-CN" sz="2400" kern="100" dirty="0">
                          <a:effectLst/>
                          <a:latin typeface="+mn-lt"/>
                          <a:ea typeface="+mn-ea"/>
                          <a:cs typeface="+mn-ea"/>
                          <a:sym typeface="+mn-lt"/>
                        </a:rPr>
                        <a:t>空军</a:t>
                      </a:r>
                      <a:endParaRPr 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spcAft>
                          <a:spcPts val="0"/>
                        </a:spcAft>
                      </a:pPr>
                      <a:r>
                        <a:rPr lang="en-US" sz="2400" b="1" kern="100" dirty="0">
                          <a:effectLst/>
                          <a:sym typeface="+mn-lt"/>
                        </a:rPr>
                        <a:t>1949年</a:t>
                      </a:r>
                      <a:endParaRPr lang="en-US" sz="2400" b="1" kern="100" dirty="0">
                        <a:effectLst/>
                        <a:sym typeface="+mn-lt"/>
                      </a:endParaRPr>
                    </a:p>
                    <a:p>
                      <a:pPr algn="ctr">
                        <a:spcAft>
                          <a:spcPts val="0"/>
                        </a:spcAft>
                      </a:pPr>
                      <a:r>
                        <a:rPr lang="en-US" sz="2400" b="1" kern="100" dirty="0">
                          <a:effectLst/>
                          <a:sym typeface="+mn-lt"/>
                        </a:rPr>
                        <a:t>11月11日</a:t>
                      </a:r>
                      <a:endParaRPr lang="en-US" sz="2400" b="1" kern="100" dirty="0">
                        <a:effectLst/>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3785">
                <a:tc>
                  <a:txBody>
                    <a:bodyPr/>
                    <a:p>
                      <a:pPr algn="l">
                        <a:spcAft>
                          <a:spcPts val="0"/>
                        </a:spcAft>
                      </a:pPr>
                      <a:r>
                        <a:rPr lang="zh-CN" altLang="en-US" sz="2400" kern="100" dirty="0">
                          <a:effectLst/>
                          <a:latin typeface="+mn-lt"/>
                          <a:ea typeface="+mn-ea"/>
                          <a:cs typeface="+mn-ea"/>
                          <a:sym typeface="+mn-lt"/>
                        </a:rPr>
                        <a:t>导弹部队</a:t>
                      </a: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pPr>
                      <a:endParaRPr lang="en-US" altLang="zh-CN"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a:spcAft>
                          <a:spcPts val="0"/>
                        </a:spcAft>
                        <a:buNone/>
                      </a:pPr>
                      <a:endParaRPr lang="zh-CN" altLang="en-US" sz="2400" kern="100" dirty="0">
                        <a:effectLst/>
                        <a:latin typeface="+mn-lt"/>
                        <a:ea typeface="+mn-ea"/>
                        <a:cs typeface="+mn-ea"/>
                        <a:sym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2" name="直接连接符 11"/>
          <p:cNvCxnSpPr/>
          <p:nvPr/>
        </p:nvCxnSpPr>
        <p:spPr>
          <a:xfrm flipV="1">
            <a:off x="3636645" y="4891405"/>
            <a:ext cx="1710690" cy="5549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6eb45297-9007-4db7-8ccc-aed5fc47fc07}"/>
  <p:tag name="TABLE_ENDDRAG_ORIGIN_RECT" val="775*327"/>
  <p:tag name="TABLE_ENDDRAG_RECT" val="50*209*775*327"/>
</p:tagLst>
</file>

<file path=ppt/tags/tag2.xml><?xml version="1.0" encoding="utf-8"?>
<p:tagLst xmlns:p="http://schemas.openxmlformats.org/presentationml/2006/main">
  <p:tag name="KSO_WM_UNIT_TABLE_BEAUTIFY" val="smartTable{d7440042-fd12-4f10-b2d8-973f72255597}"/>
  <p:tag name="TABLE_ENDDRAG_ORIGIN_RECT" val="242*395"/>
  <p:tag name="TABLE_ENDDRAG_RECT" val="696*100*242*395"/>
</p:tagLst>
</file>

<file path=ppt/tags/tag3.xml><?xml version="1.0" encoding="utf-8"?>
<p:tagLst xmlns:p="http://schemas.openxmlformats.org/presentationml/2006/main">
  <p:tag name="KSO_WM_UNIT_TABLE_BEAUTIFY" val="smartTable{6eb45297-9007-4db7-8ccc-aed5fc47fc07}"/>
  <p:tag name="TABLE_ENDDRAG_ORIGIN_RECT" val="775*327"/>
  <p:tag name="TABLE_ENDDRAG_RECT" val="50*209*775*327"/>
</p:tagLst>
</file>

<file path=ppt/tags/tag4.xml><?xml version="1.0" encoding="utf-8"?>
<p:tagLst xmlns:p="http://schemas.openxmlformats.org/presentationml/2006/main">
  <p:tag name="KSO_WM_UNIT_TABLE_BEAUTIFY" val="smartTable{6eb45297-9007-4db7-8ccc-aed5fc47fc07}"/>
  <p:tag name="TABLE_ENDDRAG_ORIGIN_RECT" val="536*168"/>
  <p:tag name="TABLE_ENDDRAG_RECT" val="13*345*536*168"/>
</p:tagLst>
</file>

<file path=ppt/tags/tag5.xml><?xml version="1.0" encoding="utf-8"?>
<p:tagLst xmlns:p="http://schemas.openxmlformats.org/presentationml/2006/main">
  <p:tag name="KSO_WM_UNIT_TABLE_BEAUTIFY" val="smartTable{6eb45297-9007-4db7-8ccc-aed5fc47fc07}"/>
  <p:tag name="TABLE_ENDDRAG_ORIGIN_RECT" val="775*327"/>
  <p:tag name="TABLE_ENDDRAG_RECT" val="50*209*775*327"/>
</p:tagLst>
</file>

<file path=ppt/tags/tag6.xml><?xml version="1.0" encoding="utf-8"?>
<p:tagLst xmlns:p="http://schemas.openxmlformats.org/presentationml/2006/main">
  <p:tag name="ISLIDE.ICON" val="#66149;#114466;"/>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yvbmq5re">
      <a:majorFont>
        <a:latin typeface=""/>
        <a:ea typeface="微软雅黑"/>
        <a:cs typeface=""/>
      </a:majorFont>
      <a:minorFont>
        <a:latin typeface=""/>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4229</Words>
  <Application>WPS 演示</Application>
  <PresentationFormat>宽屏</PresentationFormat>
  <Paragraphs>448</Paragraphs>
  <Slides>28</Slides>
  <Notes>7</Notes>
  <HiddenSlides>0</HiddenSlides>
  <MMClips>3</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28</vt:i4>
      </vt:variant>
    </vt:vector>
  </HeadingPairs>
  <TitlesOfParts>
    <vt:vector size="44" baseType="lpstr">
      <vt:lpstr>Arial</vt:lpstr>
      <vt:lpstr>宋体</vt:lpstr>
      <vt:lpstr>Wingdings</vt:lpstr>
      <vt:lpstr>默陌山魂手迹</vt:lpstr>
      <vt:lpstr>印品黑体</vt:lpstr>
      <vt:lpstr>Calibri</vt:lpstr>
      <vt:lpstr>微软雅黑</vt:lpstr>
      <vt:lpstr>黑体</vt:lpstr>
      <vt:lpstr>华文新魏</vt:lpstr>
      <vt:lpstr>Arial Unicode MS</vt:lpstr>
      <vt:lpstr>等线</vt:lpstr>
      <vt:lpstr>方正苏新诗柳楷简体</vt:lpstr>
      <vt:lpstr>楷体</vt:lpstr>
      <vt:lpstr>Times New Roman</vt:lpstr>
      <vt:lpstr>方正宋刻本秀楷简体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MOMODA</dc:creator>
  <cp:lastModifiedBy>爱喝酸奶斯基</cp:lastModifiedBy>
  <cp:revision>189</cp:revision>
  <dcterms:created xsi:type="dcterms:W3CDTF">2015-06-07T09:01:00Z</dcterms:created>
  <dcterms:modified xsi:type="dcterms:W3CDTF">2021-05-12T00:43:13Z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NXPowerLiteLastOptimized">
    <vt:lpwstr>20455466</vt:lpwstr>
  </property>
  <property fmtid="{D5CDD505-2E9C-101B-9397-08002B2CF9AE}" pid="4" name="NXPowerLiteSettings">
    <vt:lpwstr>C700052003A000</vt:lpwstr>
  </property>
  <property fmtid="{D5CDD505-2E9C-101B-9397-08002B2CF9AE}" pid="5" name="NXPowerLiteVersion">
    <vt:lpwstr>D8.0.2</vt:lpwstr>
  </property>
  <property fmtid="{D5CDD505-2E9C-101B-9397-08002B2CF9AE}" pid="6" name="ICV">
    <vt:lpwstr>59A8609AD4154709A7EEE20A83470D0B</vt:lpwstr>
  </property>
</Properties>
</file>