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a" ContentType="audio/x-ms-wma"/>
  <Default Extension="avi" ContentType="video/avi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611" r:id="rId4"/>
    <p:sldId id="654" r:id="rId5"/>
    <p:sldId id="596" r:id="rId6"/>
    <p:sldId id="587" r:id="rId7"/>
    <p:sldId id="566" r:id="rId9"/>
    <p:sldId id="567" r:id="rId10"/>
    <p:sldId id="568" r:id="rId11"/>
    <p:sldId id="569" r:id="rId12"/>
    <p:sldId id="570" r:id="rId13"/>
    <p:sldId id="588" r:id="rId14"/>
    <p:sldId id="571" r:id="rId15"/>
    <p:sldId id="572" r:id="rId16"/>
    <p:sldId id="573" r:id="rId17"/>
    <p:sldId id="574" r:id="rId18"/>
    <p:sldId id="575" r:id="rId19"/>
    <p:sldId id="576" r:id="rId20"/>
    <p:sldId id="597" r:id="rId21"/>
    <p:sldId id="598" r:id="rId22"/>
    <p:sldId id="589" r:id="rId23"/>
    <p:sldId id="599" r:id="rId24"/>
    <p:sldId id="600" r:id="rId25"/>
    <p:sldId id="601" r:id="rId26"/>
    <p:sldId id="602" r:id="rId27"/>
    <p:sldId id="649" r:id="rId28"/>
    <p:sldId id="644" r:id="rId29"/>
    <p:sldId id="650" r:id="rId30"/>
    <p:sldId id="651" r:id="rId31"/>
    <p:sldId id="652" r:id="rId32"/>
    <p:sldId id="643" r:id="rId33"/>
    <p:sldId id="653" r:id="rId34"/>
    <p:sldId id="593" r:id="rId35"/>
    <p:sldId id="594" r:id="rId36"/>
    <p:sldId id="610" r:id="rId37"/>
    <p:sldId id="609" r:id="rId3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ln>
            <a:solidFill>
              <a:srgbClr val="000000"/>
            </a:solidFill>
            <a:miter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20000"/>
              </a:spcBef>
            </a:pPr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ln>
            <a:solidFill>
              <a:srgbClr val="000000"/>
            </a:solidFill>
            <a:miter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20000"/>
              </a:spcBef>
            </a:pPr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ln>
            <a:solidFill>
              <a:srgbClr val="000000"/>
            </a:solidFill>
            <a:miter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20000"/>
              </a:spcBef>
            </a:pPr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 descr="1.模板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09769" y="6356048"/>
            <a:ext cx="2843905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>
              <a:defRPr/>
            </a:lvl1pPr>
          </a:lstStyle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908" y="6356048"/>
            <a:ext cx="3860184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>
              <a:defRPr/>
            </a:lvl1pPr>
          </a:lstStyle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328" y="6356048"/>
            <a:ext cx="2843905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37900" y="288926"/>
            <a:ext cx="3456517" cy="61436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68350" y="288926"/>
            <a:ext cx="10166350" cy="61436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 descr="1.模板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09769" y="6356048"/>
            <a:ext cx="2843905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>
              <a:defRPr/>
            </a:lvl1pPr>
          </a:lstStyle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908" y="6356048"/>
            <a:ext cx="3860184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>
              <a:defRPr/>
            </a:lvl1pPr>
          </a:lstStyle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328" y="6356048"/>
            <a:ext cx="2843905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200" cy="1362075"/>
          </a:xfrm>
        </p:spPr>
        <p:txBody>
          <a:bodyPr anchor="t"/>
          <a:lstStyle>
            <a:lvl1pPr algn="l">
              <a:defRPr sz="447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</p:spPr>
        <p:txBody>
          <a:bodyPr anchor="b"/>
          <a:lstStyle>
            <a:lvl1pPr marL="0" indent="0">
              <a:buNone/>
              <a:defRPr sz="2190">
                <a:solidFill>
                  <a:schemeClr val="tx1">
                    <a:tint val="75000"/>
                  </a:schemeClr>
                </a:solidFill>
              </a:defRPr>
            </a:lvl1pPr>
            <a:lvl2pPr marL="5092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9175" indent="0">
              <a:buNone/>
              <a:defRPr sz="1810">
                <a:solidFill>
                  <a:schemeClr val="tx1">
                    <a:tint val="75000"/>
                  </a:schemeClr>
                </a:solidFill>
              </a:defRPr>
            </a:lvl3pPr>
            <a:lvl4pPr marL="152844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4pPr>
            <a:lvl5pPr marL="203835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5pPr>
            <a:lvl6pPr marL="254698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6pPr>
            <a:lvl7pPr marL="305625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7pPr>
            <a:lvl8pPr marL="356616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8pPr>
            <a:lvl9pPr marL="407543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68351" y="1679575"/>
            <a:ext cx="6811433" cy="4752975"/>
          </a:xfrm>
        </p:spPr>
        <p:txBody>
          <a:bodyPr/>
          <a:lstStyle>
            <a:lvl1pPr>
              <a:defRPr sz="3145"/>
            </a:lvl1pPr>
            <a:lvl2pPr>
              <a:defRPr sz="2665"/>
            </a:lvl2pPr>
            <a:lvl3pPr>
              <a:defRPr sz="219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782985" y="1679575"/>
            <a:ext cx="6811433" cy="4752975"/>
          </a:xfrm>
        </p:spPr>
        <p:txBody>
          <a:bodyPr/>
          <a:lstStyle>
            <a:lvl1pPr>
              <a:defRPr sz="3145"/>
            </a:lvl1pPr>
            <a:lvl2pPr>
              <a:defRPr sz="2665"/>
            </a:lvl2pPr>
            <a:lvl3pPr>
              <a:defRPr sz="219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9270" indent="0">
              <a:buNone/>
              <a:defRPr sz="2190" b="1"/>
            </a:lvl2pPr>
            <a:lvl3pPr marL="1019175" indent="0">
              <a:buNone/>
              <a:defRPr sz="2000" b="1"/>
            </a:lvl3pPr>
            <a:lvl4pPr marL="1528445" indent="0">
              <a:buNone/>
              <a:defRPr sz="1810" b="1"/>
            </a:lvl4pPr>
            <a:lvl5pPr marL="2038350" indent="0">
              <a:buNone/>
              <a:defRPr sz="1810" b="1"/>
            </a:lvl5pPr>
            <a:lvl6pPr marL="2546985" indent="0">
              <a:buNone/>
              <a:defRPr sz="1810" b="1"/>
            </a:lvl6pPr>
            <a:lvl7pPr marL="3056255" indent="0">
              <a:buNone/>
              <a:defRPr sz="1810" b="1"/>
            </a:lvl7pPr>
            <a:lvl8pPr marL="3566160" indent="0">
              <a:buNone/>
              <a:defRPr sz="1810" b="1"/>
            </a:lvl8pPr>
            <a:lvl9pPr marL="4075430" indent="0">
              <a:buNone/>
              <a:defRPr sz="18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5"/>
            </a:lvl1pPr>
            <a:lvl2pPr>
              <a:defRPr sz="2190"/>
            </a:lvl2pPr>
            <a:lvl3pPr>
              <a:defRPr sz="2000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9270" indent="0">
              <a:buNone/>
              <a:defRPr sz="2190" b="1"/>
            </a:lvl2pPr>
            <a:lvl3pPr marL="1019175" indent="0">
              <a:buNone/>
              <a:defRPr sz="2000" b="1"/>
            </a:lvl3pPr>
            <a:lvl4pPr marL="1528445" indent="0">
              <a:buNone/>
              <a:defRPr sz="1810" b="1"/>
            </a:lvl4pPr>
            <a:lvl5pPr marL="2038350" indent="0">
              <a:buNone/>
              <a:defRPr sz="1810" b="1"/>
            </a:lvl5pPr>
            <a:lvl6pPr marL="2546985" indent="0">
              <a:buNone/>
              <a:defRPr sz="1810" b="1"/>
            </a:lvl6pPr>
            <a:lvl7pPr marL="3056255" indent="0">
              <a:buNone/>
              <a:defRPr sz="1810" b="1"/>
            </a:lvl7pPr>
            <a:lvl8pPr marL="3566160" indent="0">
              <a:buNone/>
              <a:defRPr sz="1810" b="1"/>
            </a:lvl8pPr>
            <a:lvl9pPr marL="4075430" indent="0">
              <a:buNone/>
              <a:defRPr sz="18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190"/>
            </a:lvl2pPr>
            <a:lvl3pPr>
              <a:defRPr sz="2000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4" descr="1.模板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609769" y="6356048"/>
            <a:ext cx="2843905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>
              <a:defRPr/>
            </a:lvl1pPr>
          </a:lstStyle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4165908" y="6356048"/>
            <a:ext cx="3860184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>
              <a:defRPr/>
            </a:lvl1pPr>
          </a:lstStyle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8738328" y="6356048"/>
            <a:ext cx="2843905" cy="365881"/>
          </a:xfrm>
          <a:prstGeom prst="rect">
            <a:avLst/>
          </a:prstGeom>
          <a:ln>
            <a:miter lim="800000"/>
          </a:ln>
        </p:spPr>
        <p:txBody>
          <a:bodyPr vert="horz" wrap="square" lIns="106972" tIns="53485" rIns="106972" bIns="53485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19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525"/>
            </a:lvl1pPr>
            <a:lvl2pPr>
              <a:defRPr sz="3145"/>
            </a:lvl2pPr>
            <a:lvl3pPr>
              <a:defRPr sz="2665"/>
            </a:lvl3pPr>
            <a:lvl4pPr>
              <a:defRPr sz="2190"/>
            </a:lvl4pPr>
            <a:lvl5pPr>
              <a:defRPr sz="2190"/>
            </a:lvl5pPr>
            <a:lvl6pPr>
              <a:defRPr sz="2190"/>
            </a:lvl6pPr>
            <a:lvl7pPr>
              <a:defRPr sz="2190"/>
            </a:lvl7pPr>
            <a:lvl8pPr>
              <a:defRPr sz="2190"/>
            </a:lvl8pPr>
            <a:lvl9pPr>
              <a:defRPr sz="21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25"/>
            </a:lvl1pPr>
            <a:lvl2pPr marL="509270" indent="0">
              <a:buNone/>
              <a:defRPr sz="1335"/>
            </a:lvl2pPr>
            <a:lvl3pPr marL="1019175" indent="0">
              <a:buNone/>
              <a:defRPr sz="1145"/>
            </a:lvl3pPr>
            <a:lvl4pPr marL="1528445" indent="0">
              <a:buNone/>
              <a:defRPr sz="1050"/>
            </a:lvl4pPr>
            <a:lvl5pPr marL="2038350" indent="0">
              <a:buNone/>
              <a:defRPr sz="1050"/>
            </a:lvl5pPr>
            <a:lvl6pPr marL="2546985" indent="0">
              <a:buNone/>
              <a:defRPr sz="1050"/>
            </a:lvl6pPr>
            <a:lvl7pPr marL="3056255" indent="0">
              <a:buNone/>
              <a:defRPr sz="1050"/>
            </a:lvl7pPr>
            <a:lvl8pPr marL="3566160" indent="0">
              <a:buNone/>
              <a:defRPr sz="1050"/>
            </a:lvl8pPr>
            <a:lvl9pPr marL="407543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19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106985" tIns="53492" rIns="106985" bIns="53492" numCol="1" rtlCol="0" anchor="t" anchorCtr="0" compatLnSpc="1">
            <a:normAutofit/>
          </a:bodyPr>
          <a:lstStyle>
            <a:lvl1pPr marL="0" indent="0">
              <a:buNone/>
              <a:defRPr sz="3525"/>
            </a:lvl1pPr>
            <a:lvl2pPr marL="509270" indent="0">
              <a:buNone/>
              <a:defRPr sz="3145"/>
            </a:lvl2pPr>
            <a:lvl3pPr marL="1019175" indent="0">
              <a:buNone/>
              <a:defRPr sz="2665"/>
            </a:lvl3pPr>
            <a:lvl4pPr marL="1528445" indent="0">
              <a:buNone/>
              <a:defRPr sz="2190"/>
            </a:lvl4pPr>
            <a:lvl5pPr marL="2038350" indent="0">
              <a:buNone/>
              <a:defRPr sz="2190"/>
            </a:lvl5pPr>
            <a:lvl6pPr marL="2546985" indent="0">
              <a:buNone/>
              <a:defRPr sz="2190"/>
            </a:lvl6pPr>
            <a:lvl7pPr marL="3056255" indent="0">
              <a:buNone/>
              <a:defRPr sz="2190"/>
            </a:lvl7pPr>
            <a:lvl8pPr marL="3566160" indent="0">
              <a:buNone/>
              <a:defRPr sz="2190"/>
            </a:lvl8pPr>
            <a:lvl9pPr marL="4075430" indent="0">
              <a:buNone/>
              <a:defRPr sz="2190"/>
            </a:lvl9pPr>
          </a:lstStyle>
          <a:p>
            <a:pPr marL="0" marR="0" lvl="0" indent="0" algn="l" defTabSz="10680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25"/>
            </a:lvl1pPr>
            <a:lvl2pPr marL="509270" indent="0">
              <a:buNone/>
              <a:defRPr sz="1335"/>
            </a:lvl2pPr>
            <a:lvl3pPr marL="1019175" indent="0">
              <a:buNone/>
              <a:defRPr sz="1145"/>
            </a:lvl3pPr>
            <a:lvl4pPr marL="1528445" indent="0">
              <a:buNone/>
              <a:defRPr sz="1050"/>
            </a:lvl4pPr>
            <a:lvl5pPr marL="2038350" indent="0">
              <a:buNone/>
              <a:defRPr sz="1050"/>
            </a:lvl5pPr>
            <a:lvl6pPr marL="2546985" indent="0">
              <a:buNone/>
              <a:defRPr sz="1050"/>
            </a:lvl6pPr>
            <a:lvl7pPr marL="3056255" indent="0">
              <a:buNone/>
              <a:defRPr sz="1050"/>
            </a:lvl7pPr>
            <a:lvl8pPr marL="3566160" indent="0">
              <a:buNone/>
              <a:defRPr sz="1050"/>
            </a:lvl8pPr>
            <a:lvl9pPr marL="407543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769" y="275167"/>
            <a:ext cx="10972464" cy="1143000"/>
          </a:xfrm>
          <a:prstGeom prst="rect">
            <a:avLst/>
          </a:prstGeom>
          <a:noFill/>
          <a:ln w="9525">
            <a:noFill/>
          </a:ln>
        </p:spPr>
        <p:txBody>
          <a:bodyPr lIns="106972" tIns="53485" rIns="106972" bIns="53485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769" y="1599595"/>
            <a:ext cx="10972464" cy="4526643"/>
          </a:xfrm>
          <a:prstGeom prst="rect">
            <a:avLst/>
          </a:prstGeom>
          <a:noFill/>
          <a:ln w="9525">
            <a:noFill/>
          </a:ln>
        </p:spPr>
        <p:txBody>
          <a:bodyPr lIns="106972" tIns="53485" rIns="106972" bIns="53485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09769" y="6356048"/>
            <a:ext cx="2843905" cy="3658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 algn="l" defTabSz="1069340" fontAlgn="auto">
              <a:spcBef>
                <a:spcPts val="0"/>
              </a:spcBef>
              <a:spcAft>
                <a:spcPts val="0"/>
              </a:spcAft>
              <a:defRPr sz="1335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908" y="6356048"/>
            <a:ext cx="3860184" cy="3658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 algn="ctr" defTabSz="1069340" fontAlgn="auto">
              <a:spcBef>
                <a:spcPts val="0"/>
              </a:spcBef>
              <a:spcAft>
                <a:spcPts val="0"/>
              </a:spcAft>
              <a:defRPr sz="1335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328" y="6356048"/>
            <a:ext cx="2843905" cy="3658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06972" tIns="53485" rIns="106972" bIns="53485" numCol="1" anchor="ctr" anchorCtr="0" compatLnSpc="1"/>
          <a:lstStyle>
            <a:lvl1pPr algn="r">
              <a:defRPr sz="1335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017270" rtl="0" eaLnBrk="0" fontAlgn="base" hangingPunct="0">
        <a:spcBef>
          <a:spcPct val="0"/>
        </a:spcBef>
        <a:spcAft>
          <a:spcPct val="0"/>
        </a:spcAft>
        <a:defRPr sz="485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6807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defTabSz="106807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defTabSz="106807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defTabSz="106807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457200" algn="ctr" defTabSz="106807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914400" algn="ctr" defTabSz="106807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371600" algn="ctr" defTabSz="106807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1828800" algn="ctr" defTabSz="106807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381000" indent="-381000" algn="l" defTabSz="1017270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3525" kern="1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6230" algn="l" defTabSz="1017270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3145" kern="1200">
          <a:solidFill>
            <a:schemeClr val="tx1"/>
          </a:solidFill>
          <a:latin typeface="+mn-lt"/>
          <a:ea typeface="+mn-ea"/>
          <a:cs typeface="+mn-cs"/>
        </a:defRPr>
      </a:lvl2pPr>
      <a:lvl3pPr marL="1273175" indent="-254000" algn="l" defTabSz="1017270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indent="-254000" algn="l" defTabSz="1017270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9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0" indent="-254000" algn="l" defTabSz="1017270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2190" kern="1200">
          <a:solidFill>
            <a:schemeClr val="tx1"/>
          </a:solidFill>
          <a:latin typeface="+mn-lt"/>
          <a:ea typeface="+mn-ea"/>
          <a:cs typeface="+mn-cs"/>
        </a:defRPr>
      </a:lvl5pPr>
      <a:lvl6pPr marL="2801620" indent="-254635" algn="l" defTabSz="1018540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6pPr>
      <a:lvl7pPr marL="3311525" indent="-254635" algn="l" defTabSz="1018540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7pPr>
      <a:lvl8pPr marL="3820795" indent="-254635" algn="l" defTabSz="1018540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65" indent="-254635" algn="l" defTabSz="1018540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70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175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445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350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985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255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160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430" algn="l" defTabSz="10185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wma"/><Relationship Id="rId2" Type="http://schemas.openxmlformats.org/officeDocument/2006/relationships/audio" Target="../media/media1.wma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2.avi"/><Relationship Id="rId1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media" Target="../media/media3.wmv"/><Relationship Id="rId1" Type="http://schemas.openxmlformats.org/officeDocument/2006/relationships/video" Target="../media/media3.wm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秦始皇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67" y="438150"/>
            <a:ext cx="3886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2104068" y="1302988"/>
            <a:ext cx="4370427" cy="4391024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noProof="1">
                <a:solidFill>
                  <a:schemeClr val="accent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秦王扫六合，虎视何雄哉！挥剑</a:t>
            </a:r>
            <a:r>
              <a:rPr lang="zh-CN" altLang="en-US" sz="4400" b="1" noProof="1">
                <a:solidFill>
                  <a:schemeClr val="accent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决</a:t>
            </a:r>
            <a:r>
              <a:rPr lang="en-US" altLang="en-US" sz="4400" b="1" noProof="1">
                <a:solidFill>
                  <a:schemeClr val="accent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浮云，诸侯尽西来！</a:t>
            </a:r>
            <a:endParaRPr lang="en-US" altLang="en-US" sz="4400" b="1" noProof="1">
              <a:solidFill>
                <a:schemeClr val="accent1"/>
              </a:solidFill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noProof="1">
                <a:solidFill>
                  <a:srgbClr val="FFFF00"/>
                </a:solidFill>
                <a:latin typeface="Tahoma" panose="020B0604030504040204" pitchFamily="34" charset="0"/>
              </a:rPr>
              <a:t>                  </a:t>
            </a:r>
            <a:endParaRPr lang="en-US" altLang="en-US" sz="3200" b="1" noProof="1">
              <a:solidFill>
                <a:srgbClr val="FFFF00"/>
              </a:solidFill>
              <a:latin typeface="Tahoma" panose="020B0604030504040204" pitchFamily="34" charset="0"/>
              <a:ea typeface="隶书" panose="020105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noProof="1">
                <a:solidFill>
                  <a:srgbClr val="FFFF00"/>
                </a:solidFill>
                <a:latin typeface="Tahoma" panose="020B0604030504040204" pitchFamily="34" charset="0"/>
                <a:ea typeface="隶书" panose="02010509060101010101" pitchFamily="49" charset="-122"/>
              </a:rPr>
              <a:t>                                        </a:t>
            </a:r>
            <a:endParaRPr lang="en-US" altLang="en-US" sz="3200" b="1" noProof="1">
              <a:solidFill>
                <a:srgbClr val="FFFF00"/>
              </a:solidFill>
              <a:latin typeface="Tahoma" panose="020B0604030504040204" pitchFamily="34" charset="0"/>
              <a:ea typeface="隶书" panose="02010509060101010101" pitchFamily="49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992145" y="2585034"/>
            <a:ext cx="738664" cy="36004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noProof="1">
                <a:solidFill>
                  <a:schemeClr val="accent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李白</a:t>
            </a:r>
            <a:r>
              <a:rPr lang="en-US" altLang="x-none" sz="3600" b="1" noProof="1">
                <a:solidFill>
                  <a:schemeClr val="accent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《</a:t>
            </a:r>
            <a:r>
              <a:rPr lang="en-US" altLang="en-US" sz="3600" b="1" noProof="1">
                <a:solidFill>
                  <a:schemeClr val="accent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古风</a:t>
            </a:r>
            <a:r>
              <a:rPr lang="en-US" altLang="x-none" sz="3600" b="1" noProof="1">
                <a:solidFill>
                  <a:schemeClr val="accent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》</a:t>
            </a:r>
            <a:endParaRPr lang="en-US" altLang="x-none" sz="3600" b="1" noProof="1">
              <a:solidFill>
                <a:schemeClr val="accent1"/>
              </a:solidFill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江苏省前黄高级中学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282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图片 5" descr="卷轴 卷.png"/>
          <p:cNvPicPr>
            <a:picLocks noChangeAspect="1"/>
          </p:cNvPicPr>
          <p:nvPr/>
        </p:nvPicPr>
        <p:blipFill>
          <a:blip r:embed="rId1">
            <a:lum bright="39999"/>
          </a:blip>
          <a:stretch>
            <a:fillRect/>
          </a:stretch>
        </p:blipFill>
        <p:spPr>
          <a:xfrm>
            <a:off x="1298575" y="1403350"/>
            <a:ext cx="9595485" cy="4051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2336801" y="2514600"/>
            <a:ext cx="7592444" cy="1676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60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 陈胜、吴广起义</a:t>
            </a:r>
            <a:endParaRPr kumimoji="0" lang="zh-CN" altLang="en-US" sz="60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1622" y="299067"/>
            <a:ext cx="6654165" cy="6444615"/>
            <a:chOff x="-257" y="-14"/>
            <a:chExt cx="3182" cy="2957"/>
          </a:xfrm>
        </p:grpSpPr>
        <p:sp>
          <p:nvSpPr>
            <p:cNvPr id="20569" name="Rectangle 6"/>
            <p:cNvSpPr/>
            <p:nvPr/>
          </p:nvSpPr>
          <p:spPr>
            <a:xfrm>
              <a:off x="-257" y="363"/>
              <a:ext cx="2816" cy="2269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pic>
          <p:nvPicPr>
            <p:cNvPr id="20570" name="图片 7" descr="卷轴-龙柱z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" y="-14"/>
              <a:ext cx="532" cy="295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8"/>
          <p:cNvGrpSpPr/>
          <p:nvPr/>
        </p:nvGrpSpPr>
        <p:grpSpPr>
          <a:xfrm>
            <a:off x="5934719" y="304165"/>
            <a:ext cx="6376373" cy="6443345"/>
            <a:chOff x="-22" y="64"/>
            <a:chExt cx="3066" cy="2957"/>
          </a:xfrm>
        </p:grpSpPr>
        <p:sp>
          <p:nvSpPr>
            <p:cNvPr id="20567" name="Rectangle 9"/>
            <p:cNvSpPr/>
            <p:nvPr/>
          </p:nvSpPr>
          <p:spPr>
            <a:xfrm>
              <a:off x="351" y="448"/>
              <a:ext cx="2693" cy="2268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pic>
          <p:nvPicPr>
            <p:cNvPr id="20568" name="图片 6" descr="卷轴-龙柱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" y="64"/>
              <a:ext cx="544" cy="295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Group 11"/>
          <p:cNvGrpSpPr/>
          <p:nvPr/>
        </p:nvGrpSpPr>
        <p:grpSpPr>
          <a:xfrm>
            <a:off x="2963863" y="747713"/>
            <a:ext cx="431800" cy="520700"/>
            <a:chOff x="0" y="0"/>
            <a:chExt cx="1900" cy="1900"/>
          </a:xfrm>
        </p:grpSpPr>
        <p:sp>
          <p:nvSpPr>
            <p:cNvPr id="20565" name="AutoShape 1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6" name="AutoShape 1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66CCFF">
                    <a:alpha val="79999"/>
                  </a:srgb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3468688" y="2224088"/>
            <a:ext cx="287337" cy="346075"/>
            <a:chOff x="0" y="0"/>
            <a:chExt cx="1900" cy="1900"/>
          </a:xfrm>
        </p:grpSpPr>
        <p:sp>
          <p:nvSpPr>
            <p:cNvPr id="20563" name="AutoShape 15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4" name="AutoShape 16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8293100" y="3352800"/>
            <a:ext cx="287338" cy="346075"/>
            <a:chOff x="0" y="0"/>
            <a:chExt cx="1900" cy="1900"/>
          </a:xfrm>
        </p:grpSpPr>
        <p:sp>
          <p:nvSpPr>
            <p:cNvPr id="20561" name="AutoShape 18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2" name="AutoShape 19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548188" y="2397125"/>
            <a:ext cx="431800" cy="520700"/>
            <a:chOff x="0" y="0"/>
            <a:chExt cx="1900" cy="1900"/>
          </a:xfrm>
        </p:grpSpPr>
        <p:sp>
          <p:nvSpPr>
            <p:cNvPr id="20559" name="AutoShape 2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0" name="AutoShape 2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8" name="Group 23"/>
          <p:cNvGrpSpPr/>
          <p:nvPr/>
        </p:nvGrpSpPr>
        <p:grpSpPr>
          <a:xfrm>
            <a:off x="8724900" y="835025"/>
            <a:ext cx="358775" cy="431800"/>
            <a:chOff x="0" y="0"/>
            <a:chExt cx="1900" cy="1900"/>
          </a:xfrm>
        </p:grpSpPr>
        <p:sp>
          <p:nvSpPr>
            <p:cNvPr id="20557" name="AutoShape 2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8" name="AutoShape 2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6061075" y="661988"/>
            <a:ext cx="287338" cy="346075"/>
            <a:chOff x="0" y="0"/>
            <a:chExt cx="1900" cy="1900"/>
          </a:xfrm>
        </p:grpSpPr>
        <p:sp>
          <p:nvSpPr>
            <p:cNvPr id="20555" name="AutoShape 2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6" name="AutoShape 2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CCFFFF">
                    <a:alpha val="79999"/>
                  </a:srgbClr>
                </a:gs>
                <a:gs pos="100000">
                  <a:srgbClr val="66CCFF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0" name="Group 29"/>
          <p:cNvGrpSpPr/>
          <p:nvPr/>
        </p:nvGrpSpPr>
        <p:grpSpPr>
          <a:xfrm>
            <a:off x="5053013" y="2309813"/>
            <a:ext cx="144462" cy="174625"/>
            <a:chOff x="0" y="0"/>
            <a:chExt cx="1900" cy="1900"/>
          </a:xfrm>
        </p:grpSpPr>
        <p:sp>
          <p:nvSpPr>
            <p:cNvPr id="20553" name="AutoShape 3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4" name="AutoShape 3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1" name="Group 32"/>
          <p:cNvGrpSpPr/>
          <p:nvPr/>
        </p:nvGrpSpPr>
        <p:grpSpPr>
          <a:xfrm>
            <a:off x="5514975" y="2389188"/>
            <a:ext cx="73025" cy="88900"/>
            <a:chOff x="0" y="0"/>
            <a:chExt cx="1900" cy="1900"/>
          </a:xfrm>
        </p:grpSpPr>
        <p:sp>
          <p:nvSpPr>
            <p:cNvPr id="20551" name="AutoShape 33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2" name="AutoShape 34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2" name="Group 35"/>
          <p:cNvGrpSpPr/>
          <p:nvPr/>
        </p:nvGrpSpPr>
        <p:grpSpPr>
          <a:xfrm>
            <a:off x="6853238" y="227013"/>
            <a:ext cx="215900" cy="260350"/>
            <a:chOff x="0" y="0"/>
            <a:chExt cx="1900" cy="1900"/>
          </a:xfrm>
        </p:grpSpPr>
        <p:sp>
          <p:nvSpPr>
            <p:cNvPr id="20549" name="AutoShape 36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0" name="AutoShape 37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3" name="Group 38"/>
          <p:cNvGrpSpPr/>
          <p:nvPr/>
        </p:nvGrpSpPr>
        <p:grpSpPr>
          <a:xfrm>
            <a:off x="4765675" y="1617663"/>
            <a:ext cx="142875" cy="171450"/>
            <a:chOff x="0" y="0"/>
            <a:chExt cx="1900" cy="1900"/>
          </a:xfrm>
        </p:grpSpPr>
        <p:sp>
          <p:nvSpPr>
            <p:cNvPr id="20547" name="AutoShape 39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8" name="AutoShape 40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4" name="Group 41"/>
          <p:cNvGrpSpPr/>
          <p:nvPr/>
        </p:nvGrpSpPr>
        <p:grpSpPr>
          <a:xfrm>
            <a:off x="6961823" y="1953895"/>
            <a:ext cx="144462" cy="174625"/>
            <a:chOff x="0" y="0"/>
            <a:chExt cx="1900" cy="1900"/>
          </a:xfrm>
        </p:grpSpPr>
        <p:sp>
          <p:nvSpPr>
            <p:cNvPr id="20545" name="AutoShape 4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6" name="AutoShape 4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5" name="Group 44"/>
          <p:cNvGrpSpPr/>
          <p:nvPr/>
        </p:nvGrpSpPr>
        <p:grpSpPr>
          <a:xfrm>
            <a:off x="5053013" y="0"/>
            <a:ext cx="358775" cy="431800"/>
            <a:chOff x="0" y="0"/>
            <a:chExt cx="1900" cy="1900"/>
          </a:xfrm>
        </p:grpSpPr>
        <p:sp>
          <p:nvSpPr>
            <p:cNvPr id="20543" name="AutoShape 45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4" name="AutoShape 46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6" name="Group 47"/>
          <p:cNvGrpSpPr/>
          <p:nvPr/>
        </p:nvGrpSpPr>
        <p:grpSpPr>
          <a:xfrm>
            <a:off x="8077200" y="574675"/>
            <a:ext cx="144463" cy="173038"/>
            <a:chOff x="0" y="0"/>
            <a:chExt cx="1900" cy="1900"/>
          </a:xfrm>
        </p:grpSpPr>
        <p:sp>
          <p:nvSpPr>
            <p:cNvPr id="20541" name="AutoShape 48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2" name="AutoShape 49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7" name="Group 50"/>
          <p:cNvGrpSpPr/>
          <p:nvPr/>
        </p:nvGrpSpPr>
        <p:grpSpPr>
          <a:xfrm>
            <a:off x="9444038" y="914400"/>
            <a:ext cx="73025" cy="88900"/>
            <a:chOff x="0" y="0"/>
            <a:chExt cx="1900" cy="1900"/>
          </a:xfrm>
        </p:grpSpPr>
        <p:sp>
          <p:nvSpPr>
            <p:cNvPr id="20539" name="AutoShape 5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0" name="AutoShape 5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8" name="Group 53"/>
          <p:cNvGrpSpPr/>
          <p:nvPr/>
        </p:nvGrpSpPr>
        <p:grpSpPr>
          <a:xfrm>
            <a:off x="9948863" y="2309813"/>
            <a:ext cx="144462" cy="174625"/>
            <a:chOff x="0" y="0"/>
            <a:chExt cx="1900" cy="1900"/>
          </a:xfrm>
        </p:grpSpPr>
        <p:sp>
          <p:nvSpPr>
            <p:cNvPr id="20537" name="AutoShape 5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8" name="AutoShape 5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9" name="Group 56"/>
          <p:cNvGrpSpPr/>
          <p:nvPr/>
        </p:nvGrpSpPr>
        <p:grpSpPr>
          <a:xfrm>
            <a:off x="9228138" y="1963738"/>
            <a:ext cx="144462" cy="173037"/>
            <a:chOff x="0" y="0"/>
            <a:chExt cx="1900" cy="1900"/>
          </a:xfrm>
        </p:grpSpPr>
        <p:sp>
          <p:nvSpPr>
            <p:cNvPr id="20535" name="AutoShape 5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6" name="AutoShape 5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7069138" y="1268413"/>
            <a:ext cx="144462" cy="174625"/>
            <a:chOff x="0" y="0"/>
            <a:chExt cx="1900" cy="1900"/>
          </a:xfrm>
        </p:grpSpPr>
        <p:sp>
          <p:nvSpPr>
            <p:cNvPr id="20533" name="AutoShape 6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4" name="AutoShape 6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1" name="Group 62"/>
          <p:cNvGrpSpPr/>
          <p:nvPr/>
        </p:nvGrpSpPr>
        <p:grpSpPr>
          <a:xfrm>
            <a:off x="4981575" y="835025"/>
            <a:ext cx="142875" cy="171450"/>
            <a:chOff x="0" y="0"/>
            <a:chExt cx="1900" cy="1900"/>
          </a:xfrm>
        </p:grpSpPr>
        <p:sp>
          <p:nvSpPr>
            <p:cNvPr id="20531" name="AutoShape 63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2" name="AutoShape 64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2" name="Group 65"/>
          <p:cNvGrpSpPr/>
          <p:nvPr/>
        </p:nvGrpSpPr>
        <p:grpSpPr>
          <a:xfrm>
            <a:off x="6203950" y="1789113"/>
            <a:ext cx="144463" cy="174625"/>
            <a:chOff x="0" y="0"/>
            <a:chExt cx="1900" cy="1900"/>
          </a:xfrm>
        </p:grpSpPr>
        <p:sp>
          <p:nvSpPr>
            <p:cNvPr id="20529" name="AutoShape 66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0" name="AutoShape 67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3" name="Group 68"/>
          <p:cNvGrpSpPr/>
          <p:nvPr/>
        </p:nvGrpSpPr>
        <p:grpSpPr>
          <a:xfrm>
            <a:off x="8366125" y="1789113"/>
            <a:ext cx="142875" cy="171450"/>
            <a:chOff x="0" y="0"/>
            <a:chExt cx="1900" cy="1900"/>
          </a:xfrm>
        </p:grpSpPr>
        <p:sp>
          <p:nvSpPr>
            <p:cNvPr id="20527" name="AutoShape 69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8" name="AutoShape 70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4" name="Group 71"/>
          <p:cNvGrpSpPr/>
          <p:nvPr/>
        </p:nvGrpSpPr>
        <p:grpSpPr>
          <a:xfrm>
            <a:off x="10236200" y="922338"/>
            <a:ext cx="215900" cy="260350"/>
            <a:chOff x="0" y="0"/>
            <a:chExt cx="1900" cy="1900"/>
          </a:xfrm>
        </p:grpSpPr>
        <p:sp>
          <p:nvSpPr>
            <p:cNvPr id="20525" name="AutoShape 7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6" name="AutoShape 7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sp>
        <p:nvSpPr>
          <p:cNvPr id="46154" name="Oval 74"/>
          <p:cNvSpPr/>
          <p:nvPr/>
        </p:nvSpPr>
        <p:spPr>
          <a:xfrm rot="3518666">
            <a:off x="8774113" y="-2330450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5" name="Oval 75"/>
          <p:cNvSpPr/>
          <p:nvPr/>
        </p:nvSpPr>
        <p:spPr>
          <a:xfrm rot="3518666">
            <a:off x="8847138" y="-198437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6" name="Oval 76"/>
          <p:cNvSpPr/>
          <p:nvPr/>
        </p:nvSpPr>
        <p:spPr>
          <a:xfrm rot="3518666">
            <a:off x="5173663" y="-1898650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7" name="Oval 77"/>
          <p:cNvSpPr/>
          <p:nvPr/>
        </p:nvSpPr>
        <p:spPr>
          <a:xfrm rot="3518666">
            <a:off x="10790238" y="-224472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20511" name="Oval 78"/>
          <p:cNvSpPr/>
          <p:nvPr/>
        </p:nvSpPr>
        <p:spPr>
          <a:xfrm rot="3518666">
            <a:off x="11977688" y="-198437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vert="eaVert" wrap="none" anchor="ctr"/>
          <a:lstStyle/>
          <a:p>
            <a:pPr eaLnBrk="1" hangingPunct="1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方正舒体"/>
            </a:endParaRPr>
          </a:p>
        </p:txBody>
      </p:sp>
      <p:sp>
        <p:nvSpPr>
          <p:cNvPr id="20512" name="Oval 79"/>
          <p:cNvSpPr/>
          <p:nvPr/>
        </p:nvSpPr>
        <p:spPr>
          <a:xfrm rot="3248372">
            <a:off x="11849100" y="546100"/>
            <a:ext cx="85725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vert="eaVert" wrap="none" anchor="ctr"/>
          <a:lstStyle/>
          <a:p>
            <a:pPr eaLnBrk="1" hangingPunct="1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方正舒体"/>
            </a:endParaRPr>
          </a:p>
        </p:txBody>
      </p:sp>
      <p:grpSp>
        <p:nvGrpSpPr>
          <p:cNvPr id="25" name="Group 80"/>
          <p:cNvGrpSpPr/>
          <p:nvPr/>
        </p:nvGrpSpPr>
        <p:grpSpPr>
          <a:xfrm>
            <a:off x="3684588" y="0"/>
            <a:ext cx="358775" cy="431800"/>
            <a:chOff x="0" y="0"/>
            <a:chExt cx="1900" cy="1900"/>
          </a:xfrm>
        </p:grpSpPr>
        <p:sp>
          <p:nvSpPr>
            <p:cNvPr id="20523" name="AutoShape 8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4" name="AutoShape 8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6" name="Group 83"/>
          <p:cNvGrpSpPr/>
          <p:nvPr/>
        </p:nvGrpSpPr>
        <p:grpSpPr>
          <a:xfrm>
            <a:off x="8869363" y="0"/>
            <a:ext cx="358775" cy="431800"/>
            <a:chOff x="0" y="0"/>
            <a:chExt cx="1900" cy="1900"/>
          </a:xfrm>
        </p:grpSpPr>
        <p:sp>
          <p:nvSpPr>
            <p:cNvPr id="20521" name="AutoShape 8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2" name="AutoShape 8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7" name="Group 86"/>
          <p:cNvGrpSpPr/>
          <p:nvPr/>
        </p:nvGrpSpPr>
        <p:grpSpPr>
          <a:xfrm>
            <a:off x="10345738" y="0"/>
            <a:ext cx="358775" cy="431800"/>
            <a:chOff x="0" y="0"/>
            <a:chExt cx="1900" cy="1900"/>
          </a:xfrm>
        </p:grpSpPr>
        <p:sp>
          <p:nvSpPr>
            <p:cNvPr id="20519" name="AutoShape 8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0" name="AutoShape 8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8" name="Group 89"/>
          <p:cNvGrpSpPr/>
          <p:nvPr/>
        </p:nvGrpSpPr>
        <p:grpSpPr>
          <a:xfrm>
            <a:off x="9877425" y="314325"/>
            <a:ext cx="358775" cy="431800"/>
            <a:chOff x="0" y="0"/>
            <a:chExt cx="1900" cy="1900"/>
          </a:xfrm>
        </p:grpSpPr>
        <p:sp>
          <p:nvSpPr>
            <p:cNvPr id="20517" name="AutoShape 9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18" name="AutoShape 9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9513 0.00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40938 -0.006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-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9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4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31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5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79132 0.66922 " pathEditMode="relative" rAng="0" ptsTypes="AA">
                                      <p:cBhvr>
                                        <p:cTn id="139" dur="1700" fill="hold"/>
                                        <p:tgtEl>
                                          <p:spTgt spid="4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334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700"/>
                                        <p:tgtEl>
                                          <p:spTgt spid="4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88212 0.76366 " pathEditMode="relative" rAng="0" ptsTypes="AA">
                                      <p:cBhvr>
                                        <p:cTn id="144" dur="1600" fill="hold"/>
                                        <p:tgtEl>
                                          <p:spTgt spid="4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00" y="382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0"/>
                                        <p:tgtEl>
                                          <p:spTgt spid="4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path" presetSubtype="0" repeatCount="indefinite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.55556E-7 1.85185E-6 L -0.62205 0.51088 " pathEditMode="relative" rAng="0" ptsTypes="AA">
                                      <p:cBhvr>
                                        <p:cTn id="149" dur="1400" fill="hold"/>
                                        <p:tgtEl>
                                          <p:spTgt spid="4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00" y="255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400"/>
                                        <p:tgtEl>
                                          <p:spTgt spid="4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254 L -1.01181 0.98173 " pathEditMode="relative" rAng="0" ptsTypes="AA">
                                      <p:cBhvr>
                                        <p:cTn id="154" dur="1300" fill="hold"/>
                                        <p:tgtEl>
                                          <p:spTgt spid="4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00" y="492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300"/>
                                        <p:tgtEl>
                                          <p:spTgt spid="4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73229 0.64746 " pathEditMode="relative" rAng="0" ptsTypes="AA">
                                      <p:cBhvr>
                                        <p:cTn id="159" dur="18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0" y="324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8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56684 0.56181 " pathEditMode="relative" rAng="0" ptsTypes="AA">
                                      <p:cBhvr>
                                        <p:cTn id="164" dur="9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810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9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31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15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31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15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1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31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15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 bldLvl="0" animBg="1"/>
      <p:bldP spid="20511" grpId="1" bldLvl="0" animBg="1"/>
      <p:bldP spid="20512" grpId="0" bldLvl="0" animBg="1"/>
      <p:bldP spid="20512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1" name="Text Box 9"/>
          <p:cNvSpPr txBox="1"/>
          <p:nvPr/>
        </p:nvSpPr>
        <p:spPr>
          <a:xfrm>
            <a:off x="613186" y="5671235"/>
            <a:ext cx="10757647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latin typeface="Arial" panose="020B0604020202020204" pitchFamily="34" charset="0"/>
              </a:rPr>
              <a:t>仔细观看的同时，请在</a:t>
            </a:r>
            <a:r>
              <a:rPr lang="en-US" altLang="zh-CN" sz="3200" b="1" dirty="0" smtClean="0">
                <a:latin typeface="Arial" panose="020B0604020202020204" pitchFamily="34" charset="0"/>
              </a:rPr>
              <a:t>P51-52</a:t>
            </a:r>
            <a:r>
              <a:rPr lang="zh-CN" altLang="en-US" sz="3200" b="1" dirty="0" smtClean="0">
                <a:latin typeface="Arial" panose="020B0604020202020204" pitchFamily="34" charset="0"/>
              </a:rPr>
              <a:t>页标注出大泽乡起义的</a:t>
            </a:r>
            <a:r>
              <a:rPr lang="zh-CN" altLang="en-US" sz="3200" b="1" u="sng" dirty="0" smtClean="0">
                <a:latin typeface="Arial" panose="020B0604020202020204" pitchFamily="34" charset="0"/>
              </a:rPr>
              <a:t>时间</a:t>
            </a:r>
            <a:r>
              <a:rPr lang="zh-CN" altLang="en-US" sz="3200" b="1" dirty="0" smtClean="0">
                <a:latin typeface="Arial" panose="020B0604020202020204" pitchFamily="34" charset="0"/>
              </a:rPr>
              <a:t>，</a:t>
            </a:r>
            <a:r>
              <a:rPr lang="zh-CN" altLang="en-US" sz="3200" b="1" u="sng" dirty="0" smtClean="0">
                <a:latin typeface="Arial" panose="020B0604020202020204" pitchFamily="34" charset="0"/>
              </a:rPr>
              <a:t>地点</a:t>
            </a:r>
            <a:r>
              <a:rPr lang="zh-CN" altLang="en-US" sz="3200" b="1" dirty="0" smtClean="0">
                <a:latin typeface="Arial" panose="020B0604020202020204" pitchFamily="34" charset="0"/>
              </a:rPr>
              <a:t>，</a:t>
            </a:r>
            <a:r>
              <a:rPr lang="zh-CN" altLang="en-US" sz="3200" b="1" u="sng" dirty="0" smtClean="0">
                <a:latin typeface="Arial" panose="020B0604020202020204" pitchFamily="34" charset="0"/>
              </a:rPr>
              <a:t>领导人</a:t>
            </a:r>
            <a:r>
              <a:rPr lang="zh-CN" altLang="en-US" sz="3200" b="1" dirty="0" smtClean="0">
                <a:latin typeface="Arial" panose="020B0604020202020204" pitchFamily="34" charset="0"/>
              </a:rPr>
              <a:t>，</a:t>
            </a:r>
            <a:r>
              <a:rPr lang="zh-CN" altLang="en-US" sz="3200" b="1" u="sng" dirty="0" smtClean="0">
                <a:latin typeface="Arial" panose="020B0604020202020204" pitchFamily="34" charset="0"/>
              </a:rPr>
              <a:t>起义原因，口号</a:t>
            </a:r>
            <a:r>
              <a:rPr lang="zh-CN" altLang="en-US" sz="3200" b="1" dirty="0" smtClean="0">
                <a:latin typeface="Arial" panose="020B0604020202020204" pitchFamily="34" charset="0"/>
              </a:rPr>
              <a:t>，</a:t>
            </a:r>
            <a:r>
              <a:rPr lang="zh-CN" altLang="en-US" sz="3200" b="1" u="sng" dirty="0" smtClean="0">
                <a:latin typeface="Arial" panose="020B0604020202020204" pitchFamily="34" charset="0"/>
              </a:rPr>
              <a:t>结果及意义</a:t>
            </a:r>
            <a:r>
              <a:rPr lang="zh-CN" altLang="en-US" sz="3200" b="1" dirty="0" smtClean="0">
                <a:latin typeface="Arial" panose="020B0604020202020204" pitchFamily="34" charset="0"/>
              </a:rPr>
              <a:t>。</a:t>
            </a:r>
            <a:endParaRPr lang="en-US" altLang="zh-CN" sz="3200" b="1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491" y="109057"/>
            <a:ext cx="546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二</a:t>
            </a:r>
            <a:r>
              <a:rPr lang="zh-CN" altLang="en-US" sz="36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、陈胜、吴广起义</a:t>
            </a:r>
            <a:endParaRPr lang="zh-CN" altLang="en-US" sz="36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6" name="陈胜吴广起义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97693" y="666973"/>
            <a:ext cx="8940946" cy="5004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08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/>
          <p:nvPr/>
        </p:nvGrpSpPr>
        <p:grpSpPr>
          <a:xfrm>
            <a:off x="6620934" y="1687513"/>
            <a:ext cx="3917951" cy="2279650"/>
            <a:chOff x="0" y="0"/>
            <a:chExt cx="2400808" cy="2216988"/>
          </a:xfrm>
        </p:grpSpPr>
        <p:sp>
          <p:nvSpPr>
            <p:cNvPr id="62499" name="直接连接符​​ 31"/>
            <p:cNvSpPr/>
            <p:nvPr/>
          </p:nvSpPr>
          <p:spPr>
            <a:xfrm>
              <a:off x="583389" y="78847"/>
              <a:ext cx="1624021" cy="1"/>
            </a:xfrm>
            <a:prstGeom prst="line">
              <a:avLst/>
            </a:prstGeom>
            <a:ln w="6350" cap="flat" cmpd="sng">
              <a:solidFill>
                <a:srgbClr val="A5A5A5"/>
              </a:solidFill>
              <a:prstDash val="sysDash"/>
              <a:headEnd type="none" w="med" len="med"/>
              <a:tailEnd type="none" w="med" len="med"/>
            </a:ln>
          </p:spPr>
        </p:sp>
        <p:grpSp>
          <p:nvGrpSpPr>
            <p:cNvPr id="62500" name="Group 4"/>
            <p:cNvGrpSpPr/>
            <p:nvPr/>
          </p:nvGrpSpPr>
          <p:grpSpPr>
            <a:xfrm>
              <a:off x="0" y="0"/>
              <a:ext cx="2400808" cy="2216988"/>
              <a:chOff x="0" y="0"/>
              <a:chExt cx="2905994" cy="2683572"/>
            </a:xfrm>
          </p:grpSpPr>
          <p:sp>
            <p:nvSpPr>
              <p:cNvPr id="62501" name="圆角矩形​​ 40"/>
              <p:cNvSpPr/>
              <p:nvPr/>
            </p:nvSpPr>
            <p:spPr>
              <a:xfrm rot="-316478">
                <a:off x="40455" y="1051852"/>
                <a:ext cx="2865539" cy="1631720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r>
                  <a:rPr lang="zh-CN" altLang="en-US" sz="4000" b="1" dirty="0">
                    <a:latin typeface="楷体" panose="02010609060101010101" pitchFamily="49" charset="-122"/>
                    <a:ea typeface="楷体" panose="02010609060101010101" pitchFamily="49" charset="-122"/>
                    <a:sym typeface="宋体" panose="02010600030101010101" pitchFamily="2" charset="-122"/>
                  </a:rPr>
                  <a:t>陈胜、吴广</a:t>
                </a:r>
                <a:endPara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502" name="直接连接符​​ 41"/>
              <p:cNvSpPr/>
              <p:nvPr/>
            </p:nvSpPr>
            <p:spPr>
              <a:xfrm flipV="1">
                <a:off x="467925" y="163172"/>
                <a:ext cx="1171838" cy="1007351"/>
              </a:xfrm>
              <a:prstGeom prst="line">
                <a:avLst/>
              </a:prstGeom>
              <a:ln w="28575" cap="flat" cmpd="sng">
                <a:solidFill>
                  <a:srgbClr val="7F7F7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2503" name="直接连接符​​ 42"/>
              <p:cNvSpPr/>
              <p:nvPr/>
            </p:nvSpPr>
            <p:spPr>
              <a:xfrm>
                <a:off x="1964748" y="163172"/>
                <a:ext cx="449047" cy="827997"/>
              </a:xfrm>
              <a:prstGeom prst="line">
                <a:avLst/>
              </a:prstGeom>
              <a:ln w="28575" cap="flat" cmpd="sng">
                <a:solidFill>
                  <a:srgbClr val="7F7F7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2504" name="椭圆​​ 43"/>
              <p:cNvSpPr/>
              <p:nvPr/>
            </p:nvSpPr>
            <p:spPr>
              <a:xfrm>
                <a:off x="1639763" y="0"/>
                <a:ext cx="324985" cy="324995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505" name="椭圆​​ 44"/>
              <p:cNvSpPr/>
              <p:nvPr/>
            </p:nvSpPr>
            <p:spPr>
              <a:xfrm>
                <a:off x="1706595" y="66815"/>
                <a:ext cx="187779" cy="187779"/>
              </a:xfrm>
              <a:prstGeom prst="ellipse">
                <a:avLst/>
              </a:prstGeom>
              <a:solidFill>
                <a:srgbClr val="D8D8D8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506" name="同侧圆角矩形 45"/>
              <p:cNvSpPr/>
              <p:nvPr/>
            </p:nvSpPr>
            <p:spPr>
              <a:xfrm rot="-304808">
                <a:off x="0" y="1062641"/>
                <a:ext cx="2853403" cy="792935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507" name="椭圆​​ 47"/>
              <p:cNvSpPr/>
              <p:nvPr/>
            </p:nvSpPr>
            <p:spPr>
              <a:xfrm rot="-316478">
                <a:off x="413864" y="1169968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508" name="椭圆​​ 48"/>
              <p:cNvSpPr/>
              <p:nvPr/>
            </p:nvSpPr>
            <p:spPr>
              <a:xfrm rot="-316478">
                <a:off x="2359200" y="990374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62467" name="Group 14"/>
          <p:cNvGrpSpPr/>
          <p:nvPr/>
        </p:nvGrpSpPr>
        <p:grpSpPr>
          <a:xfrm>
            <a:off x="-148166" y="1497013"/>
            <a:ext cx="3917951" cy="2278062"/>
            <a:chOff x="0" y="0"/>
            <a:chExt cx="2400808" cy="2216988"/>
          </a:xfrm>
        </p:grpSpPr>
        <p:sp>
          <p:nvSpPr>
            <p:cNvPr id="62489" name="直接连接符​​ 31"/>
            <p:cNvSpPr/>
            <p:nvPr/>
          </p:nvSpPr>
          <p:spPr>
            <a:xfrm>
              <a:off x="583389" y="78847"/>
              <a:ext cx="1624021" cy="1"/>
            </a:xfrm>
            <a:prstGeom prst="line">
              <a:avLst/>
            </a:prstGeom>
            <a:ln w="6350" cap="flat" cmpd="sng">
              <a:solidFill>
                <a:srgbClr val="A5A5A5"/>
              </a:solidFill>
              <a:prstDash val="sysDash"/>
              <a:headEnd type="none" w="med" len="med"/>
              <a:tailEnd type="none" w="med" len="med"/>
            </a:ln>
          </p:spPr>
        </p:sp>
        <p:grpSp>
          <p:nvGrpSpPr>
            <p:cNvPr id="62490" name="Group 16"/>
            <p:cNvGrpSpPr/>
            <p:nvPr/>
          </p:nvGrpSpPr>
          <p:grpSpPr>
            <a:xfrm>
              <a:off x="0" y="0"/>
              <a:ext cx="2400808" cy="2216988"/>
              <a:chOff x="0" y="0"/>
              <a:chExt cx="2905994" cy="2683572"/>
            </a:xfrm>
          </p:grpSpPr>
          <p:sp>
            <p:nvSpPr>
              <p:cNvPr id="62491" name="圆角矩形​​ 40"/>
              <p:cNvSpPr/>
              <p:nvPr/>
            </p:nvSpPr>
            <p:spPr>
              <a:xfrm rot="-316478">
                <a:off x="40455" y="1051852"/>
                <a:ext cx="2865539" cy="1631720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r>
                  <a:rPr lang="zh-CN" altLang="en-US" sz="4400" b="1" dirty="0">
                    <a:latin typeface="楷体" panose="02010609060101010101" pitchFamily="49" charset="-122"/>
                    <a:ea typeface="楷体" panose="02010609060101010101" pitchFamily="49" charset="-122"/>
                    <a:sym typeface="宋体" panose="02010600030101010101" pitchFamily="2" charset="-122"/>
                  </a:rPr>
                  <a:t>大泽乡</a:t>
                </a:r>
                <a:endPara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492" name="直接连接符​​ 41"/>
              <p:cNvSpPr/>
              <p:nvPr/>
            </p:nvSpPr>
            <p:spPr>
              <a:xfrm flipV="1">
                <a:off x="467925" y="163172"/>
                <a:ext cx="1171838" cy="1007351"/>
              </a:xfrm>
              <a:prstGeom prst="line">
                <a:avLst/>
              </a:prstGeom>
              <a:ln w="28575" cap="flat" cmpd="sng">
                <a:solidFill>
                  <a:srgbClr val="7F7F7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2493" name="直接连接符​​ 42"/>
              <p:cNvSpPr/>
              <p:nvPr/>
            </p:nvSpPr>
            <p:spPr>
              <a:xfrm>
                <a:off x="1964748" y="163172"/>
                <a:ext cx="449047" cy="827997"/>
              </a:xfrm>
              <a:prstGeom prst="line">
                <a:avLst/>
              </a:prstGeom>
              <a:ln w="28575" cap="flat" cmpd="sng">
                <a:solidFill>
                  <a:srgbClr val="7F7F7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2494" name="椭圆​​ 43"/>
              <p:cNvSpPr/>
              <p:nvPr/>
            </p:nvSpPr>
            <p:spPr>
              <a:xfrm>
                <a:off x="1639763" y="0"/>
                <a:ext cx="324985" cy="324995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495" name="椭圆​​ 44"/>
              <p:cNvSpPr/>
              <p:nvPr/>
            </p:nvSpPr>
            <p:spPr>
              <a:xfrm>
                <a:off x="1708691" y="68911"/>
                <a:ext cx="187779" cy="187779"/>
              </a:xfrm>
              <a:prstGeom prst="ellipse">
                <a:avLst/>
              </a:prstGeom>
              <a:solidFill>
                <a:srgbClr val="D8D8D8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496" name="同侧圆角矩形 45"/>
              <p:cNvSpPr/>
              <p:nvPr/>
            </p:nvSpPr>
            <p:spPr>
              <a:xfrm rot="-304808">
                <a:off x="0" y="1062641"/>
                <a:ext cx="2853403" cy="792935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497" name="椭圆​​ 47"/>
              <p:cNvSpPr/>
              <p:nvPr/>
            </p:nvSpPr>
            <p:spPr>
              <a:xfrm rot="-316478">
                <a:off x="413864" y="1169968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2498" name="椭圆​​ 48"/>
              <p:cNvSpPr/>
              <p:nvPr/>
            </p:nvSpPr>
            <p:spPr>
              <a:xfrm rot="-316478">
                <a:off x="2359200" y="990374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BFBFB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62468" name="Group 26"/>
          <p:cNvGrpSpPr/>
          <p:nvPr/>
        </p:nvGrpSpPr>
        <p:grpSpPr>
          <a:xfrm>
            <a:off x="4093633" y="331789"/>
            <a:ext cx="3793067" cy="2206625"/>
            <a:chOff x="0" y="0"/>
            <a:chExt cx="2183141" cy="2016125"/>
          </a:xfrm>
        </p:grpSpPr>
        <p:sp>
          <p:nvSpPr>
            <p:cNvPr id="62480" name="直接连接符​​ 33"/>
            <p:cNvSpPr/>
            <p:nvPr/>
          </p:nvSpPr>
          <p:spPr>
            <a:xfrm>
              <a:off x="583302" y="51772"/>
              <a:ext cx="1400720" cy="1"/>
            </a:xfrm>
            <a:prstGeom prst="line">
              <a:avLst/>
            </a:prstGeom>
            <a:ln w="6350" cap="flat" cmpd="sng">
              <a:solidFill>
                <a:srgbClr val="A5A5A5"/>
              </a:solidFill>
              <a:prstDash val="sysDash"/>
              <a:headEnd type="none" w="med" len="med"/>
              <a:tailEnd type="none" w="med" len="med"/>
            </a:ln>
          </p:spPr>
        </p:sp>
        <p:sp>
          <p:nvSpPr>
            <p:cNvPr id="62481" name="圆角矩形​​ 2"/>
            <p:cNvSpPr/>
            <p:nvPr/>
          </p:nvSpPr>
          <p:spPr>
            <a:xfrm rot="-316478">
              <a:off x="31017" y="789748"/>
              <a:ext cx="2152124" cy="1226377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rPr>
                <a:t>公元前</a:t>
              </a:r>
              <a:r>
                <a:rPr lang="en-US" altLang="zh-CN" sz="3600" b="1" dirty="0"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rPr>
                <a:t>209</a:t>
              </a:r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rPr>
                <a:t>年</a:t>
              </a:r>
              <a:endPara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62482" name="直接连接符​​ 11"/>
            <p:cNvSpPr/>
            <p:nvPr/>
          </p:nvSpPr>
          <p:spPr>
            <a:xfrm flipV="1">
              <a:off x="351927" y="122876"/>
              <a:ext cx="880414" cy="756345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2483" name="直接连接符​​ 13"/>
            <p:cNvSpPr/>
            <p:nvPr/>
          </p:nvSpPr>
          <p:spPr>
            <a:xfrm>
              <a:off x="1476901" y="122876"/>
              <a:ext cx="336419" cy="621539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2484" name="椭圆​​ 4"/>
            <p:cNvSpPr/>
            <p:nvPr/>
          </p:nvSpPr>
          <p:spPr>
            <a:xfrm>
              <a:off x="1232341" y="0"/>
              <a:ext cx="244560" cy="244560"/>
            </a:xfrm>
            <a:prstGeom prst="ellipse">
              <a:avLst/>
            </a:prstGeom>
            <a:solidFill>
              <a:srgbClr val="FFFFFF"/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2485" name="椭圆​​ 6"/>
            <p:cNvSpPr/>
            <p:nvPr/>
          </p:nvSpPr>
          <p:spPr>
            <a:xfrm>
              <a:off x="1283662" y="51772"/>
              <a:ext cx="141070" cy="141075"/>
            </a:xfrm>
            <a:prstGeom prst="ellipse">
              <a:avLst/>
            </a:prstGeom>
            <a:solidFill>
              <a:srgbClr val="D8D8D8"/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2486" name="同侧圆角矩形 30"/>
            <p:cNvSpPr/>
            <p:nvPr/>
          </p:nvSpPr>
          <p:spPr>
            <a:xfrm rot="-304808">
              <a:off x="0" y="798100"/>
              <a:ext cx="2143772" cy="59529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87" name="椭圆​​ 8"/>
            <p:cNvSpPr/>
            <p:nvPr/>
          </p:nvSpPr>
          <p:spPr>
            <a:xfrm rot="-316478">
              <a:off x="310917" y="878978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2488" name="椭圆​​ 9"/>
            <p:cNvSpPr/>
            <p:nvPr/>
          </p:nvSpPr>
          <p:spPr>
            <a:xfrm rot="-316478">
              <a:off x="1772360" y="744052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 cap="flat" cmpd="sng">
              <a:solidFill>
                <a:srgbClr val="BFBFB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4370" name="圆角矩形​​ 46"/>
          <p:cNvSpPr/>
          <p:nvPr/>
        </p:nvSpPr>
        <p:spPr>
          <a:xfrm rot="-316478">
            <a:off x="4195234" y="1295400"/>
            <a:ext cx="3532717" cy="1143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 w="19050" cap="flat" cmpd="sng">
            <a:solidFill>
              <a:srgbClr val="D8D8D8"/>
            </a:solidFill>
            <a:prstDash val="solid"/>
            <a:headEnd type="none" w="med" len="med"/>
            <a:tailEnd type="none" w="med" len="med"/>
          </a:ln>
        </p:spPr>
        <p:txBody>
          <a:bodyPr lIns="91429" tIns="45714" rIns="91429" bIns="45714" anchor="ctr"/>
          <a:lstStyle/>
          <a:p>
            <a:pPr marL="341630" indent="-341630" algn="ctr"/>
            <a:r>
              <a: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 charset="0"/>
              </a:rPr>
              <a:t>时间</a:t>
            </a:r>
            <a:endParaRPr lang="en-US" altLang="zh-CN" sz="5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14371" name="圆角矩形​​ 46"/>
          <p:cNvSpPr/>
          <p:nvPr/>
        </p:nvSpPr>
        <p:spPr>
          <a:xfrm rot="-316478">
            <a:off x="294218" y="2489200"/>
            <a:ext cx="3532716" cy="1143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 w="19050" cap="flat" cmpd="sng">
            <a:solidFill>
              <a:srgbClr val="D8D8D8"/>
            </a:solidFill>
            <a:prstDash val="solid"/>
            <a:headEnd type="none" w="med" len="med"/>
            <a:tailEnd type="none" w="med" len="med"/>
          </a:ln>
        </p:spPr>
        <p:txBody>
          <a:bodyPr lIns="91429" tIns="45714" rIns="91429" bIns="45714" anchor="ctr"/>
          <a:lstStyle/>
          <a:p>
            <a:pPr marL="341630" indent="-341630" algn="ctr"/>
            <a:r>
              <a: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 charset="0"/>
              </a:rPr>
              <a:t>地点</a:t>
            </a:r>
            <a:endParaRPr lang="en-US" altLang="zh-CN" sz="5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14372" name="圆角矩形​​ 46"/>
          <p:cNvSpPr/>
          <p:nvPr/>
        </p:nvSpPr>
        <p:spPr>
          <a:xfrm rot="-316478">
            <a:off x="6898218" y="2582863"/>
            <a:ext cx="3532716" cy="1143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 w="19050" cap="flat" cmpd="sng">
            <a:solidFill>
              <a:srgbClr val="D8D8D8"/>
            </a:solidFill>
            <a:prstDash val="solid"/>
            <a:headEnd type="none" w="med" len="med"/>
            <a:tailEnd type="none" w="med" len="med"/>
          </a:ln>
        </p:spPr>
        <p:txBody>
          <a:bodyPr lIns="91429" tIns="45714" rIns="91429" bIns="45714" anchor="ctr"/>
          <a:lstStyle/>
          <a:p>
            <a:pPr marL="341630" indent="-341630" algn="ctr"/>
            <a:r>
              <a: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 charset="0"/>
              </a:rPr>
              <a:t>领导人</a:t>
            </a:r>
            <a:endParaRPr lang="en-US" altLang="zh-CN" sz="5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62472" name="TextBox 2"/>
          <p:cNvSpPr txBox="1"/>
          <p:nvPr/>
        </p:nvSpPr>
        <p:spPr>
          <a:xfrm>
            <a:off x="414867" y="4895851"/>
            <a:ext cx="3166533" cy="646113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起义原因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2473" name="左大括号 3"/>
          <p:cNvSpPr/>
          <p:nvPr/>
        </p:nvSpPr>
        <p:spPr>
          <a:xfrm>
            <a:off x="3022600" y="4337050"/>
            <a:ext cx="558800" cy="1885950"/>
          </a:xfrm>
          <a:prstGeom prst="leftBrace">
            <a:avLst>
              <a:gd name="adj1" fmla="val 8250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7354" name="TextBox 4"/>
          <p:cNvSpPr txBox="1"/>
          <p:nvPr/>
        </p:nvSpPr>
        <p:spPr>
          <a:xfrm>
            <a:off x="3443818" y="4119563"/>
            <a:ext cx="3498849" cy="1077912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直接原因：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（导火线）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2" name="矩形 5"/>
          <p:cNvSpPr/>
          <p:nvPr/>
        </p:nvSpPr>
        <p:spPr>
          <a:xfrm>
            <a:off x="5794872" y="4057650"/>
            <a:ext cx="6397128" cy="698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大泽乡遇</a:t>
            </a: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雨误期，按律当斩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3" name="横卷形 6"/>
          <p:cNvSpPr/>
          <p:nvPr/>
        </p:nvSpPr>
        <p:spPr>
          <a:xfrm>
            <a:off x="108582" y="731858"/>
            <a:ext cx="11963400" cy="32131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D2B7A9">
                  <a:alpha val="100000"/>
                </a:srgbClr>
              </a:gs>
              <a:gs pos="50000">
                <a:srgbClr val="E2D2CA">
                  <a:alpha val="100000"/>
                </a:srgbClr>
              </a:gs>
              <a:gs pos="100000">
                <a:srgbClr val="F0E9E5">
                  <a:alpha val="100000"/>
                </a:srgbClr>
              </a:gs>
            </a:gsLst>
            <a:lin ang="18900000" scaled="1"/>
            <a:tileRect/>
          </a:gradFill>
          <a:ln w="9525" cap="flat" cmpd="sng">
            <a:solidFill>
              <a:srgbClr val="953735"/>
            </a:solidFill>
            <a:prstDash val="solid"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小组讨论：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假如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没有大泽乡遇雨延期，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秦末农民起义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还会爆发吗？请说明理由。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4" name="TextBox 7"/>
          <p:cNvSpPr txBox="1"/>
          <p:nvPr/>
        </p:nvSpPr>
        <p:spPr>
          <a:xfrm>
            <a:off x="3767667" y="5803900"/>
            <a:ext cx="2794000" cy="584200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根本原因：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5" name="矩形 8"/>
          <p:cNvSpPr/>
          <p:nvPr/>
        </p:nvSpPr>
        <p:spPr>
          <a:xfrm>
            <a:off x="7120467" y="5664200"/>
            <a:ext cx="3073400" cy="698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秦的暴政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2479" name="Text Box 5"/>
          <p:cNvSpPr txBox="1"/>
          <p:nvPr/>
        </p:nvSpPr>
        <p:spPr>
          <a:xfrm>
            <a:off x="42334" y="98425"/>
            <a:ext cx="980863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</a:rPr>
              <a:t>秦末农民起义的</a:t>
            </a:r>
            <a:r>
              <a:rPr lang="zh-CN" altLang="en-US" sz="3200" b="1" dirty="0" smtClean="0">
                <a:latin typeface="Arial" panose="020B0604020202020204" pitchFamily="34" charset="0"/>
              </a:rPr>
              <a:t>前期：</a:t>
            </a:r>
            <a:r>
              <a:rPr lang="zh-CN" altLang="en-US" sz="32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（一）</a:t>
            </a:r>
            <a:r>
              <a:rPr lang="zh-CN" altLang="en-US" sz="3200" b="1" dirty="0" smtClean="0">
                <a:latin typeface="Arial" panose="020B0604020202020204" pitchFamily="34" charset="0"/>
              </a:rPr>
              <a:t>陈胜</a:t>
            </a:r>
            <a:r>
              <a:rPr lang="zh-CN" altLang="en-US" sz="3200" b="1" dirty="0">
                <a:latin typeface="Arial" panose="020B0604020202020204" pitchFamily="34" charset="0"/>
              </a:rPr>
              <a:t>、吴广起义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46" name="横卷形 6"/>
          <p:cNvSpPr/>
          <p:nvPr/>
        </p:nvSpPr>
        <p:spPr>
          <a:xfrm>
            <a:off x="108582" y="2789837"/>
            <a:ext cx="11963400" cy="442166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D2B7A9">
                  <a:alpha val="100000"/>
                </a:srgbClr>
              </a:gs>
              <a:gs pos="50000">
                <a:srgbClr val="E2D2CA">
                  <a:alpha val="100000"/>
                </a:srgbClr>
              </a:gs>
              <a:gs pos="100000">
                <a:srgbClr val="F0E9E5">
                  <a:alpha val="100000"/>
                </a:srgbClr>
              </a:gs>
            </a:gsLst>
            <a:lin ang="18900000" scaled="1"/>
            <a:tileRect/>
          </a:gradFill>
          <a:ln w="9525" cap="flat" cmpd="sng">
            <a:solidFill>
              <a:srgbClr val="953735"/>
            </a:solidFill>
            <a:prstDash val="solid"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3600" b="1" dirty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规则</a:t>
            </a:r>
            <a:r>
              <a:rPr lang="zh-CN" altLang="en-US" sz="3600" b="1" dirty="0" smtClean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：</a:t>
            </a:r>
            <a:endParaRPr lang="en-US" altLang="zh-CN" sz="3600" b="1" dirty="0" smtClean="0">
              <a:solidFill>
                <a:srgbClr val="000000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3600" dirty="0" smtClean="0"/>
              <a:t> </a:t>
            </a:r>
            <a:r>
              <a:rPr lang="en-US" altLang="zh-CN" sz="3600" dirty="0">
                <a:latin typeface="华文行楷" pitchFamily="2" charset="-122"/>
                <a:ea typeface="华文行楷" pitchFamily="2" charset="-122"/>
              </a:rPr>
              <a:t>1</a:t>
            </a:r>
            <a:r>
              <a:rPr lang="zh-CN" altLang="zh-CN" sz="3600" dirty="0">
                <a:latin typeface="华文行楷" pitchFamily="2" charset="-122"/>
                <a:ea typeface="华文行楷" pitchFamily="2" charset="-122"/>
              </a:rPr>
              <a:t>、学习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时间</a:t>
            </a:r>
            <a:r>
              <a:rPr lang="en-US" altLang="zh-CN" sz="3600" dirty="0">
                <a:latin typeface="华文行楷" pitchFamily="2" charset="-122"/>
                <a:ea typeface="华文行楷" pitchFamily="2" charset="-122"/>
              </a:rPr>
              <a:t>3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分钟</a:t>
            </a:r>
            <a:r>
              <a:rPr lang="zh-CN" altLang="en-US" sz="3600" dirty="0" smtClean="0">
                <a:latin typeface="华文行楷" pitchFamily="2" charset="-122"/>
                <a:ea typeface="华文行楷" pitchFamily="2" charset="-122"/>
              </a:rPr>
              <a:t>；</a:t>
            </a:r>
            <a:endParaRPr lang="zh-CN" altLang="zh-CN" sz="3600" dirty="0"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3600" dirty="0">
                <a:latin typeface="华文行楷" pitchFamily="2" charset="-122"/>
                <a:ea typeface="华文行楷" pitchFamily="2" charset="-122"/>
              </a:rPr>
              <a:t> </a:t>
            </a:r>
            <a:r>
              <a:rPr lang="en-US" altLang="zh-CN" sz="3600" dirty="0" smtClean="0">
                <a:latin typeface="华文行楷" pitchFamily="2" charset="-122"/>
                <a:ea typeface="华文行楷" pitchFamily="2" charset="-122"/>
              </a:rPr>
              <a:t>2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、每</a:t>
            </a:r>
            <a:r>
              <a:rPr lang="zh-CN" altLang="zh-CN" sz="3600" dirty="0">
                <a:latin typeface="华文行楷" pitchFamily="2" charset="-122"/>
                <a:ea typeface="华文行楷" pitchFamily="2" charset="-122"/>
              </a:rPr>
              <a:t>位同学都要积极参与讨论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，</a:t>
            </a:r>
            <a:r>
              <a:rPr lang="en-US" altLang="zh-CN" sz="3600" dirty="0">
                <a:latin typeface="华文行楷" pitchFamily="2" charset="-122"/>
                <a:ea typeface="华文行楷" pitchFamily="2" charset="-122"/>
              </a:rPr>
              <a:t>①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号</a:t>
            </a:r>
            <a:r>
              <a:rPr lang="zh-CN" altLang="zh-CN" sz="3600" dirty="0">
                <a:latin typeface="华文行楷" pitchFamily="2" charset="-122"/>
                <a:ea typeface="华文行楷" pitchFamily="2" charset="-122"/>
              </a:rPr>
              <a:t>同学负责组织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，</a:t>
            </a:r>
            <a:r>
              <a:rPr lang="en-US" altLang="zh-CN" sz="3600" dirty="0">
                <a:latin typeface="华文行楷" pitchFamily="2" charset="-122"/>
                <a:ea typeface="华文行楷" pitchFamily="2" charset="-122"/>
              </a:rPr>
              <a:t>②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号</a:t>
            </a:r>
            <a:r>
              <a:rPr lang="zh-CN" altLang="zh-CN" sz="3600" dirty="0">
                <a:latin typeface="华文行楷" pitchFamily="2" charset="-122"/>
                <a:ea typeface="华文行楷" pitchFamily="2" charset="-122"/>
              </a:rPr>
              <a:t>同学负责发言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，</a:t>
            </a:r>
            <a:r>
              <a:rPr lang="en-US" altLang="zh-CN" sz="3600" dirty="0">
                <a:latin typeface="华文行楷" pitchFamily="2" charset="-122"/>
                <a:ea typeface="华文行楷" pitchFamily="2" charset="-122"/>
              </a:rPr>
              <a:t>③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号</a:t>
            </a:r>
            <a:r>
              <a:rPr lang="zh-CN" altLang="zh-CN" sz="3600" dirty="0">
                <a:latin typeface="华文行楷" pitchFamily="2" charset="-122"/>
                <a:ea typeface="华文行楷" pitchFamily="2" charset="-122"/>
              </a:rPr>
              <a:t>同学负责组内总结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，</a:t>
            </a:r>
            <a:r>
              <a:rPr lang="en-US" altLang="zh-CN" sz="3600" dirty="0">
                <a:latin typeface="华文行楷" pitchFamily="2" charset="-122"/>
                <a:ea typeface="华文行楷" pitchFamily="2" charset="-122"/>
              </a:rPr>
              <a:t>④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号</a:t>
            </a:r>
            <a:r>
              <a:rPr lang="zh-CN" altLang="zh-CN" sz="3600" dirty="0">
                <a:latin typeface="华文行楷" pitchFamily="2" charset="-122"/>
                <a:ea typeface="华文行楷" pitchFamily="2" charset="-122"/>
              </a:rPr>
              <a:t>同学负责</a:t>
            </a:r>
            <a:r>
              <a:rPr lang="zh-CN" altLang="zh-CN" sz="3600" dirty="0" smtClean="0">
                <a:latin typeface="华文行楷" pitchFamily="2" charset="-122"/>
                <a:ea typeface="华文行楷" pitchFamily="2" charset="-122"/>
              </a:rPr>
              <a:t>记录</a:t>
            </a:r>
            <a:r>
              <a:rPr lang="zh-CN" altLang="en-US" sz="3600" dirty="0" smtClean="0">
                <a:latin typeface="华文行楷" pitchFamily="2" charset="-122"/>
                <a:ea typeface="华文行楷" pitchFamily="2" charset="-122"/>
              </a:rPr>
              <a:t>；</a:t>
            </a:r>
            <a:endParaRPr lang="zh-CN" altLang="zh-CN" sz="3600" dirty="0"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3600" dirty="0" smtClean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3</a:t>
            </a:r>
            <a:r>
              <a:rPr lang="zh-CN" altLang="en-US" sz="3600" dirty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、 </a:t>
            </a:r>
            <a:r>
              <a:rPr lang="zh-CN" altLang="en-US" sz="3600" smtClean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讨论</a:t>
            </a:r>
            <a:r>
              <a:rPr lang="zh-CN" altLang="en-US" sz="3600" smtClean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结束</a:t>
            </a:r>
            <a:r>
              <a:rPr lang="zh-CN" altLang="en-US" sz="36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小组</a:t>
            </a:r>
            <a:r>
              <a:rPr lang="zh-CN" altLang="en-US" sz="3600" smtClean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代表</a:t>
            </a:r>
            <a:r>
              <a:rPr lang="zh-CN" altLang="en-US" sz="3600" dirty="0" smtClean="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发言</a:t>
            </a:r>
            <a:endParaRPr lang="zh-CN" altLang="en-US" sz="3600" dirty="0">
              <a:solidFill>
                <a:srgbClr val="000000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0" grpId="0" animBg="1"/>
      <p:bldP spid="14371" grpId="0" animBg="1"/>
      <p:bldP spid="14372" grpId="0" animBg="1"/>
      <p:bldP spid="57354" grpId="0"/>
      <p:bldP spid="62" grpId="0" animBg="1"/>
      <p:bldP spid="63" grpId="0" animBg="1"/>
      <p:bldP spid="64" grpId="0"/>
      <p:bldP spid="65" grpId="0" animBg="1"/>
      <p:bldP spid="46" grpId="0" animBg="1"/>
      <p:bldP spid="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内容占位符 3" descr="大泽乡起义"/>
          <p:cNvPicPr>
            <a:picLocks noGrp="1" noChangeAspect="1"/>
          </p:cNvPicPr>
          <p:nvPr>
            <p:ph idx="4294967295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1791496" y="2133601"/>
            <a:ext cx="8466667" cy="3975100"/>
          </a:xfrm>
        </p:spPr>
      </p:pic>
      <p:sp>
        <p:nvSpPr>
          <p:cNvPr id="6" name="椭圆形标注 5"/>
          <p:cNvSpPr/>
          <p:nvPr/>
        </p:nvSpPr>
        <p:spPr>
          <a:xfrm>
            <a:off x="3115634" y="946151"/>
            <a:ext cx="6146800" cy="1187450"/>
          </a:xfrm>
          <a:prstGeom prst="wedgeEllipseCallout">
            <a:avLst>
              <a:gd name="adj1" fmla="val 57972"/>
              <a:gd name="adj2" fmla="val 13315"/>
            </a:avLst>
          </a:prstGeom>
          <a:solidFill>
            <a:schemeClr val="bg1"/>
          </a:solidFill>
          <a:ln w="127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3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王侯将相 </a:t>
            </a:r>
            <a:r>
              <a:rPr lang="zh-CN" altLang="en-US" sz="36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宁有种乎</a:t>
            </a:r>
            <a:endParaRPr lang="zh-CN" altLang="en-US" sz="36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2" name="Text Box 5"/>
          <p:cNvSpPr txBox="1"/>
          <p:nvPr/>
        </p:nvSpPr>
        <p:spPr>
          <a:xfrm>
            <a:off x="317301" y="38904"/>
            <a:ext cx="1157816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Arial" panose="020B0604020202020204" pitchFamily="34" charset="0"/>
              </a:rPr>
              <a:t>秦末农民起义的前期：陈胜、吴广起义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  <p:sp>
        <p:nvSpPr>
          <p:cNvPr id="63495" name="TextBox 1"/>
          <p:cNvSpPr txBox="1"/>
          <p:nvPr/>
        </p:nvSpPr>
        <p:spPr>
          <a:xfrm>
            <a:off x="1240367" y="1185864"/>
            <a:ext cx="204893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宋体" panose="02010600030101010101" pitchFamily="2" charset="-122"/>
              </a:rPr>
              <a:t>口号：</a:t>
            </a:r>
            <a:endParaRPr lang="zh-CN" altLang="en-US" sz="40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 advTm="6412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4" descr="图片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466850"/>
            <a:ext cx="12192000" cy="524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8238067" y="4057651"/>
            <a:ext cx="123591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大泽乡</a:t>
            </a:r>
            <a:endParaRPr kumimoji="0" lang="zh-CN" altLang="en-US" sz="3200" b="1" kern="1200" cap="none" spc="0" normalizeH="0" baseline="0" noProof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5909733" y="4057650"/>
            <a:ext cx="514564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kern="1200" cap="none" spc="0" normalizeH="0" baseline="0" noProof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陈</a:t>
            </a:r>
            <a:endParaRPr kumimoji="0" lang="zh-CN" altLang="en-US" sz="4000" b="1" kern="1200" cap="none" spc="0" normalizeH="0" baseline="0" noProof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6389" name="Picture 5" descr="a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2267" y="3917951"/>
            <a:ext cx="1625600" cy="347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>
          <a:xfrm>
            <a:off x="3208867" y="3429000"/>
            <a:ext cx="2946400" cy="1143000"/>
            <a:chOff x="0" y="0"/>
            <a:chExt cx="1356" cy="776"/>
          </a:xfrm>
        </p:grpSpPr>
        <p:pic>
          <p:nvPicPr>
            <p:cNvPr id="64530" name="Picture 7" descr="a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2" y="0"/>
              <a:ext cx="544" cy="4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31" name="Picture 8" descr="a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45"/>
              <a:ext cx="1311" cy="7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4519" name="TextBox 8"/>
          <p:cNvSpPr txBox="1"/>
          <p:nvPr/>
        </p:nvSpPr>
        <p:spPr>
          <a:xfrm>
            <a:off x="0" y="46038"/>
            <a:ext cx="1769533" cy="584200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过程：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94" name="TextBox 9"/>
          <p:cNvSpPr txBox="1"/>
          <p:nvPr/>
        </p:nvSpPr>
        <p:spPr>
          <a:xfrm>
            <a:off x="1439334" y="115888"/>
            <a:ext cx="2887133" cy="523875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大泽乡起义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95" name="TextBox 10"/>
          <p:cNvSpPr txBox="1"/>
          <p:nvPr/>
        </p:nvSpPr>
        <p:spPr>
          <a:xfrm>
            <a:off x="4885267" y="115888"/>
            <a:ext cx="1676400" cy="523875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攻陈县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96" name="TextBox 11"/>
          <p:cNvSpPr txBox="1"/>
          <p:nvPr/>
        </p:nvSpPr>
        <p:spPr>
          <a:xfrm>
            <a:off x="7493000" y="180976"/>
            <a:ext cx="4656667" cy="523875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占领陈，建张楚政权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97" name="TextBox 12"/>
          <p:cNvSpPr txBox="1"/>
          <p:nvPr/>
        </p:nvSpPr>
        <p:spPr>
          <a:xfrm>
            <a:off x="1718734" y="604838"/>
            <a:ext cx="2328333" cy="519112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天下响应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98" name="TextBox 13"/>
          <p:cNvSpPr txBox="1"/>
          <p:nvPr/>
        </p:nvSpPr>
        <p:spPr>
          <a:xfrm>
            <a:off x="4961466" y="495300"/>
            <a:ext cx="7356039" cy="523208"/>
          </a:xfrm>
          <a:prstGeom prst="rect">
            <a:avLst/>
          </a:prstGeom>
          <a:noFill/>
          <a:ln w="9525">
            <a:noFill/>
          </a:ln>
        </p:spPr>
        <p:txBody>
          <a:bodyPr wrap="square" lIns="91429" tIns="45714" rIns="91429" bIns="45714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挺进关中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，打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到咸阳附近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6399" name="直接连接符 21"/>
          <p:cNvCxnSpPr/>
          <p:nvPr/>
        </p:nvCxnSpPr>
        <p:spPr>
          <a:xfrm>
            <a:off x="4047067" y="395288"/>
            <a:ext cx="8382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6400" name="直接连接符 22"/>
          <p:cNvCxnSpPr/>
          <p:nvPr/>
        </p:nvCxnSpPr>
        <p:spPr>
          <a:xfrm>
            <a:off x="6654800" y="395288"/>
            <a:ext cx="8382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6401" name="直接连接符 23"/>
          <p:cNvCxnSpPr/>
          <p:nvPr/>
        </p:nvCxnSpPr>
        <p:spPr>
          <a:xfrm>
            <a:off x="973667" y="884238"/>
            <a:ext cx="8382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6402" name="直接连接符 24"/>
          <p:cNvCxnSpPr/>
          <p:nvPr/>
        </p:nvCxnSpPr>
        <p:spPr>
          <a:xfrm>
            <a:off x="4047067" y="884238"/>
            <a:ext cx="8382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16403" name="Picture 5" descr="a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9333" y="3568701"/>
            <a:ext cx="1024467" cy="219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94" grpId="0"/>
      <p:bldP spid="16395" grpId="0"/>
      <p:bldP spid="16396" grpId="0"/>
      <p:bldP spid="16397" grpId="0"/>
      <p:bldP spid="163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/>
          <p:cNvSpPr txBox="1"/>
          <p:nvPr/>
        </p:nvSpPr>
        <p:spPr>
          <a:xfrm>
            <a:off x="1117600" y="1473201"/>
            <a:ext cx="97536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Times New Roman" panose="02020603050405020304" pitchFamily="18" charset="0"/>
            </a:pPr>
            <a:r>
              <a:rPr lang="zh-CN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陈胜、吴广起义能得到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各地农民纷纷响应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说明了什么问题？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3640344" y="3250828"/>
            <a:ext cx="4993216" cy="18891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17694720">
                <a:pos x="2147483647" y="2147483647"/>
              </a:cxn>
              <a:cxn ang="11796480">
                <a:pos x="2147483647" y="2147483647"/>
              </a:cxn>
              <a:cxn ang="589824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>
              <a:alpha val="83920"/>
            </a:srgb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8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民心</a:t>
            </a:r>
            <a:endParaRPr lang="zh-CN" altLang="en-US" sz="8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/>
          <p:nvPr/>
        </p:nvSpPr>
        <p:spPr>
          <a:xfrm>
            <a:off x="694267" y="565150"/>
            <a:ext cx="3725333" cy="707874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结果：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1" name="TextBox 2"/>
          <p:cNvSpPr txBox="1"/>
          <p:nvPr/>
        </p:nvSpPr>
        <p:spPr>
          <a:xfrm>
            <a:off x="2743200" y="568326"/>
            <a:ext cx="2514600" cy="707874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失败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2" name="Rectangle 6"/>
          <p:cNvSpPr/>
          <p:nvPr/>
        </p:nvSpPr>
        <p:spPr>
          <a:xfrm>
            <a:off x="1532466" y="4356100"/>
            <a:ext cx="10193867" cy="1047750"/>
          </a:xfrm>
          <a:prstGeom prst="rect">
            <a:avLst/>
          </a:prstGeom>
          <a:gradFill rotWithShape="1">
            <a:gsLst>
              <a:gs pos="0">
                <a:srgbClr val="D2B7A9">
                  <a:alpha val="100000"/>
                </a:srgbClr>
              </a:gs>
              <a:gs pos="50000">
                <a:srgbClr val="E2D2CA">
                  <a:alpha val="100000"/>
                </a:srgbClr>
              </a:gs>
              <a:gs pos="100000">
                <a:srgbClr val="F0E9E5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lIns="0" tIns="0" rIns="0" bIns="0" anchor="ctr"/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1.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陈胜、吴广起义是中国历史上</a:t>
            </a:r>
            <a:r>
              <a:rPr lang="zh-CN" altLang="en-US" sz="40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第一次</a:t>
            </a:r>
            <a:endParaRPr lang="en-US" altLang="zh-CN" sz="4000" b="1" u="sng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zh-CN" altLang="en-US" sz="40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农民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大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起义。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7413" name="Rectangle 6"/>
          <p:cNvSpPr/>
          <p:nvPr/>
        </p:nvSpPr>
        <p:spPr>
          <a:xfrm>
            <a:off x="1532467" y="5481199"/>
            <a:ext cx="10193867" cy="1047750"/>
          </a:xfrm>
          <a:prstGeom prst="rect">
            <a:avLst/>
          </a:prstGeom>
          <a:gradFill rotWithShape="1">
            <a:gsLst>
              <a:gs pos="0">
                <a:srgbClr val="D2B7A9">
                  <a:alpha val="100000"/>
                </a:srgbClr>
              </a:gs>
              <a:gs pos="50000">
                <a:srgbClr val="E2D2CA">
                  <a:alpha val="100000"/>
                </a:srgbClr>
              </a:gs>
              <a:gs pos="100000">
                <a:srgbClr val="F0E9E5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lIns="0" tIns="0" rIns="0" bIns="0" anchor="ctr"/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2.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他们的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革命首创精神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鼓舞了后世千百</a:t>
            </a:r>
            <a:endParaRPr lang="en-US" altLang="zh-CN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万劳动人民起来反抗残暴的统治。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6566" name="TextBox 3"/>
          <p:cNvSpPr txBox="1"/>
          <p:nvPr/>
        </p:nvSpPr>
        <p:spPr>
          <a:xfrm>
            <a:off x="562064" y="3648226"/>
            <a:ext cx="1676400" cy="707874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意义：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横卷形 6"/>
          <p:cNvSpPr/>
          <p:nvPr/>
        </p:nvSpPr>
        <p:spPr>
          <a:xfrm>
            <a:off x="228600" y="1326352"/>
            <a:ext cx="11963400" cy="2343663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D2B7A9">
                  <a:alpha val="100000"/>
                </a:srgbClr>
              </a:gs>
              <a:gs pos="50000">
                <a:srgbClr val="E2D2CA">
                  <a:alpha val="100000"/>
                </a:srgbClr>
              </a:gs>
              <a:gs pos="100000">
                <a:srgbClr val="F0E9E5">
                  <a:alpha val="100000"/>
                </a:srgbClr>
              </a:gs>
            </a:gsLst>
            <a:lin ang="18900000" scaled="1"/>
            <a:tileRect/>
          </a:gradFill>
          <a:ln w="9525" cap="flat" cmpd="sng">
            <a:solidFill>
              <a:srgbClr val="953735"/>
            </a:solidFill>
            <a:prstDash val="solid"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陈胜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、吴广领导的大泽乡起义最终失败了，他们的起义还有价值吗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3" grpId="0" animBg="1"/>
      <p:bldP spid="6656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1" descr="秦末农民战争形势图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977900"/>
            <a:ext cx="12192000" cy="524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矩形标注 17"/>
          <p:cNvSpPr/>
          <p:nvPr/>
        </p:nvSpPr>
        <p:spPr>
          <a:xfrm>
            <a:off x="7535333" y="977900"/>
            <a:ext cx="4656667" cy="1397000"/>
          </a:xfrm>
          <a:prstGeom prst="wedgeRectCallout">
            <a:avLst>
              <a:gd name="adj1" fmla="val -46111"/>
              <a:gd name="adj2" fmla="val 61370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6000" b="1" dirty="0">
                <a:solidFill>
                  <a:srgbClr val="FFFFFF"/>
                </a:solidFill>
                <a:latin typeface="宋体" panose="02010600030101010101" pitchFamily="2" charset="-122"/>
              </a:rPr>
              <a:t>巨鹿之战</a:t>
            </a:r>
            <a:r>
              <a:rPr lang="en-US" altLang="zh-CN" sz="6000" b="1" dirty="0">
                <a:solidFill>
                  <a:srgbClr val="FFFFFF"/>
                </a:solidFill>
                <a:latin typeface="宋体" panose="02010600030101010101" pitchFamily="2" charset="-122"/>
              </a:rPr>
              <a:t>  </a:t>
            </a:r>
            <a:endParaRPr lang="zh-CN" altLang="en-US" sz="6000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67589" name="Text Box 5"/>
          <p:cNvSpPr txBox="1"/>
          <p:nvPr/>
        </p:nvSpPr>
        <p:spPr>
          <a:xfrm>
            <a:off x="59267" y="76200"/>
            <a:ext cx="980863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</a:rPr>
              <a:t>秦末农民起义的</a:t>
            </a:r>
            <a:r>
              <a:rPr lang="zh-CN" altLang="en-US" sz="3200" b="1" dirty="0" smtClean="0">
                <a:latin typeface="Arial" panose="020B0604020202020204" pitchFamily="34" charset="0"/>
              </a:rPr>
              <a:t>后期：</a:t>
            </a:r>
            <a:r>
              <a:rPr lang="zh-CN" altLang="en-US" sz="3200" b="1" dirty="0" smtClean="0">
                <a:latin typeface="Arial" panose="020B0604020202020204" pitchFamily="34" charset="0"/>
                <a:sym typeface="Wingdings" panose="05000000000000000000" pitchFamily="2" charset="2"/>
              </a:rPr>
              <a:t>（二）</a:t>
            </a:r>
            <a:r>
              <a:rPr lang="zh-CN" altLang="en-US" sz="3200" b="1" dirty="0" smtClean="0">
                <a:latin typeface="Arial" panose="020B0604020202020204" pitchFamily="34" charset="0"/>
              </a:rPr>
              <a:t>刘邦</a:t>
            </a:r>
            <a:r>
              <a:rPr lang="zh-CN" altLang="en-US" sz="3200" b="1" dirty="0">
                <a:latin typeface="Arial" panose="020B0604020202020204" pitchFamily="34" charset="0"/>
              </a:rPr>
              <a:t>、项羽起义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4394" y="3327094"/>
            <a:ext cx="9540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快问快答</a:t>
            </a:r>
            <a:r>
              <a:rPr lang="en-US" altLang="zh-CN" sz="4000" b="1" dirty="0" smtClean="0"/>
              <a:t>1</a:t>
            </a:r>
            <a:r>
              <a:rPr lang="zh-CN" altLang="en-US" sz="4000" b="1" dirty="0" smtClean="0"/>
              <a:t>：</a:t>
            </a:r>
            <a:r>
              <a:rPr lang="zh-CN" altLang="zh-CN" sz="4000" b="1" dirty="0" smtClean="0"/>
              <a:t>哪</a:t>
            </a:r>
            <a:r>
              <a:rPr lang="zh-CN" altLang="zh-CN" sz="4000" b="1" dirty="0"/>
              <a:t>次战役消灭了秦军的主力？领导者是谁？这次战役有什么特点？</a:t>
            </a:r>
            <a:endParaRPr lang="zh-CN" altLang="zh-CN" sz="4000" b="1" dirty="0"/>
          </a:p>
        </p:txBody>
      </p:sp>
      <p:sp>
        <p:nvSpPr>
          <p:cNvPr id="6" name="矩形标注 17"/>
          <p:cNvSpPr/>
          <p:nvPr/>
        </p:nvSpPr>
        <p:spPr>
          <a:xfrm>
            <a:off x="7535331" y="2704027"/>
            <a:ext cx="4656667" cy="1397000"/>
          </a:xfrm>
          <a:prstGeom prst="wedgeRectCallout">
            <a:avLst>
              <a:gd name="adj1" fmla="val -46111"/>
              <a:gd name="adj2" fmla="val 61370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44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将秦军主力歼灭</a:t>
            </a:r>
            <a:r>
              <a:rPr lang="en-US" altLang="zh-CN" sz="44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  </a:t>
            </a:r>
            <a:endParaRPr lang="zh-CN" altLang="en-US" sz="4400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矩形标注 17"/>
          <p:cNvSpPr/>
          <p:nvPr/>
        </p:nvSpPr>
        <p:spPr>
          <a:xfrm>
            <a:off x="7535330" y="4513104"/>
            <a:ext cx="4656667" cy="1397000"/>
          </a:xfrm>
          <a:prstGeom prst="wedgeRectCallout">
            <a:avLst>
              <a:gd name="adj1" fmla="val -46111"/>
              <a:gd name="adj2" fmla="val 61370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9" tIns="45714" rIns="91429" bIns="45714"/>
          <a:lstStyle/>
          <a:p>
            <a:r>
              <a:rPr lang="zh-CN" altLang="en-US" sz="4400" dirty="0" smtClean="0">
                <a:solidFill>
                  <a:srgbClr val="FFFFFF"/>
                </a:solidFill>
                <a:latin typeface="宋体" panose="02010600030101010101" pitchFamily="2" charset="-122"/>
              </a:rPr>
              <a:t>以少胜多</a:t>
            </a:r>
            <a:endParaRPr lang="zh-CN" altLang="en-US" sz="4400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  <p:bldP spid="67589" grpId="0"/>
      <p:bldP spid="2" grpId="0"/>
      <p:bldP spid="2" grpId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4"/>
          <p:cNvSpPr/>
          <p:nvPr/>
        </p:nvSpPr>
        <p:spPr>
          <a:xfrm>
            <a:off x="1737759" y="4131609"/>
            <a:ext cx="7887873" cy="1397000"/>
          </a:xfrm>
          <a:prstGeom prst="cloudCallout">
            <a:avLst>
              <a:gd name="adj1" fmla="val 96907"/>
              <a:gd name="adj2" fmla="val -432375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Font typeface="Times New Roman" panose="02020603050405020304" pitchFamily="18" charset="0"/>
            </a:pP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谁即将成为新的统治者？</a:t>
            </a:r>
            <a:endParaRPr lang="zh-CN" altLang="en-US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9638" name="Text Box 5"/>
          <p:cNvSpPr txBox="1"/>
          <p:nvPr/>
        </p:nvSpPr>
        <p:spPr>
          <a:xfrm>
            <a:off x="871369" y="1054975"/>
            <a:ext cx="10109798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刘邦抓住时机，率军直抵秦都咸阳。</a:t>
            </a:r>
            <a:r>
              <a:rPr lang="zh-CN" altLang="en-US" sz="3600" b="1" dirty="0" smtClean="0">
                <a:solidFill>
                  <a:srgbClr val="E4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公元前</a:t>
            </a:r>
            <a:r>
              <a:rPr lang="en-US" altLang="zh-CN" sz="3600" b="1" dirty="0">
                <a:solidFill>
                  <a:srgbClr val="E4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207</a:t>
            </a:r>
            <a:r>
              <a:rPr lang="zh-CN" altLang="en-US" sz="3600" b="1" dirty="0">
                <a:solidFill>
                  <a:srgbClr val="E4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，秦朝统治者在</a:t>
            </a:r>
            <a:r>
              <a:rPr lang="zh-CN" altLang="en-US" sz="3600" b="1" dirty="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起义军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的包围下，被迫投降，威名显赫的秦朝，仅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存在十几年</a:t>
            </a:r>
            <a:r>
              <a:rPr lang="zh-CN" altLang="en-US" sz="36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灭亡了。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152" y="2809301"/>
            <a:ext cx="1194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快问快答</a:t>
            </a:r>
            <a:r>
              <a:rPr lang="en-US" altLang="zh-CN" sz="4000" b="1" dirty="0" smtClean="0"/>
              <a:t>2</a:t>
            </a:r>
            <a:r>
              <a:rPr lang="zh-CN" altLang="en-US" sz="4000" b="1" dirty="0" smtClean="0"/>
              <a:t>：</a:t>
            </a:r>
            <a:r>
              <a:rPr lang="zh-CN" altLang="zh-CN" sz="4000" b="1" dirty="0" smtClean="0"/>
              <a:t>谁</a:t>
            </a:r>
            <a:r>
              <a:rPr lang="zh-CN" altLang="zh-CN" sz="4000" b="1" dirty="0"/>
              <a:t>最终灭掉了</a:t>
            </a:r>
            <a:r>
              <a:rPr lang="zh-CN" altLang="zh-CN" sz="4000" b="1" dirty="0" smtClean="0"/>
              <a:t>秦朝</a:t>
            </a:r>
            <a:r>
              <a:rPr lang="zh-CN" altLang="en-US" sz="4000" b="1" dirty="0" smtClean="0"/>
              <a:t>？秦朝什么时间灭亡？</a:t>
            </a:r>
            <a:endParaRPr lang="zh-CN" altLang="en-US" sz="4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9638" grpId="0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图片 5" descr="卷轴 卷.png"/>
          <p:cNvPicPr>
            <a:picLocks noChangeAspect="1"/>
          </p:cNvPicPr>
          <p:nvPr/>
        </p:nvPicPr>
        <p:blipFill>
          <a:blip r:embed="rId1">
            <a:lum bright="39999"/>
          </a:blip>
          <a:stretch>
            <a:fillRect/>
          </a:stretch>
        </p:blipFill>
        <p:spPr>
          <a:xfrm>
            <a:off x="1224470" y="1412902"/>
            <a:ext cx="9595485" cy="4051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2336801" y="2514600"/>
            <a:ext cx="7592444" cy="1676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6000" b="1" kern="10" noProof="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三、楚汉之争</a:t>
            </a:r>
            <a:endParaRPr kumimoji="0" lang="zh-CN" altLang="en-US" sz="60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 </a:t>
            </a:r>
            <a:r>
              <a:rPr kumimoji="0" lang="en-US" altLang="zh-CN" sz="4000" b="1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  </a:t>
            </a:r>
            <a:endParaRPr kumimoji="0" lang="zh-CN" altLang="en-US" sz="40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234684" y="189219"/>
            <a:ext cx="6654165" cy="6444615"/>
            <a:chOff x="-257" y="-14"/>
            <a:chExt cx="3182" cy="2957"/>
          </a:xfrm>
        </p:grpSpPr>
        <p:sp>
          <p:nvSpPr>
            <p:cNvPr id="20569" name="Rectangle 6"/>
            <p:cNvSpPr/>
            <p:nvPr/>
          </p:nvSpPr>
          <p:spPr>
            <a:xfrm>
              <a:off x="-257" y="363"/>
              <a:ext cx="2816" cy="2269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pic>
          <p:nvPicPr>
            <p:cNvPr id="20570" name="图片 7" descr="卷轴-龙柱z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" y="-14"/>
              <a:ext cx="532" cy="295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8"/>
          <p:cNvGrpSpPr/>
          <p:nvPr/>
        </p:nvGrpSpPr>
        <p:grpSpPr>
          <a:xfrm>
            <a:off x="5681176" y="189219"/>
            <a:ext cx="6376373" cy="6443345"/>
            <a:chOff x="-22" y="64"/>
            <a:chExt cx="3066" cy="2957"/>
          </a:xfrm>
        </p:grpSpPr>
        <p:sp>
          <p:nvSpPr>
            <p:cNvPr id="20567" name="Rectangle 9"/>
            <p:cNvSpPr/>
            <p:nvPr/>
          </p:nvSpPr>
          <p:spPr>
            <a:xfrm>
              <a:off x="351" y="448"/>
              <a:ext cx="2693" cy="2268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pic>
          <p:nvPicPr>
            <p:cNvPr id="20568" name="图片 6" descr="卷轴-龙柱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" y="64"/>
              <a:ext cx="544" cy="295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Group 11"/>
          <p:cNvGrpSpPr/>
          <p:nvPr/>
        </p:nvGrpSpPr>
        <p:grpSpPr>
          <a:xfrm>
            <a:off x="2963863" y="747713"/>
            <a:ext cx="431800" cy="520700"/>
            <a:chOff x="0" y="0"/>
            <a:chExt cx="1900" cy="1900"/>
          </a:xfrm>
        </p:grpSpPr>
        <p:sp>
          <p:nvSpPr>
            <p:cNvPr id="20565" name="AutoShape 1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6" name="AutoShape 1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66CCFF">
                    <a:alpha val="79999"/>
                  </a:srgb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3468688" y="2224088"/>
            <a:ext cx="287337" cy="346075"/>
            <a:chOff x="0" y="0"/>
            <a:chExt cx="1900" cy="1900"/>
          </a:xfrm>
        </p:grpSpPr>
        <p:sp>
          <p:nvSpPr>
            <p:cNvPr id="20563" name="AutoShape 15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4" name="AutoShape 16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8293100" y="3352800"/>
            <a:ext cx="287338" cy="346075"/>
            <a:chOff x="0" y="0"/>
            <a:chExt cx="1900" cy="1900"/>
          </a:xfrm>
        </p:grpSpPr>
        <p:sp>
          <p:nvSpPr>
            <p:cNvPr id="20561" name="AutoShape 18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2" name="AutoShape 19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548188" y="2397125"/>
            <a:ext cx="431800" cy="520700"/>
            <a:chOff x="0" y="0"/>
            <a:chExt cx="1900" cy="1900"/>
          </a:xfrm>
        </p:grpSpPr>
        <p:sp>
          <p:nvSpPr>
            <p:cNvPr id="20559" name="AutoShape 2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0" name="AutoShape 2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8" name="Group 23"/>
          <p:cNvGrpSpPr/>
          <p:nvPr/>
        </p:nvGrpSpPr>
        <p:grpSpPr>
          <a:xfrm>
            <a:off x="8724900" y="835025"/>
            <a:ext cx="358775" cy="431800"/>
            <a:chOff x="0" y="0"/>
            <a:chExt cx="1900" cy="1900"/>
          </a:xfrm>
        </p:grpSpPr>
        <p:sp>
          <p:nvSpPr>
            <p:cNvPr id="20557" name="AutoShape 2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8" name="AutoShape 2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6061075" y="661988"/>
            <a:ext cx="287338" cy="346075"/>
            <a:chOff x="0" y="0"/>
            <a:chExt cx="1900" cy="1900"/>
          </a:xfrm>
        </p:grpSpPr>
        <p:sp>
          <p:nvSpPr>
            <p:cNvPr id="20555" name="AutoShape 2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6" name="AutoShape 2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CCFFFF">
                    <a:alpha val="79999"/>
                  </a:srgbClr>
                </a:gs>
                <a:gs pos="100000">
                  <a:srgbClr val="66CCFF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0" name="Group 29"/>
          <p:cNvGrpSpPr/>
          <p:nvPr/>
        </p:nvGrpSpPr>
        <p:grpSpPr>
          <a:xfrm>
            <a:off x="5053013" y="2309813"/>
            <a:ext cx="144462" cy="174625"/>
            <a:chOff x="0" y="0"/>
            <a:chExt cx="1900" cy="1900"/>
          </a:xfrm>
        </p:grpSpPr>
        <p:sp>
          <p:nvSpPr>
            <p:cNvPr id="20553" name="AutoShape 3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4" name="AutoShape 3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1" name="Group 32"/>
          <p:cNvGrpSpPr/>
          <p:nvPr/>
        </p:nvGrpSpPr>
        <p:grpSpPr>
          <a:xfrm>
            <a:off x="5514975" y="2389188"/>
            <a:ext cx="73025" cy="88900"/>
            <a:chOff x="0" y="0"/>
            <a:chExt cx="1900" cy="1900"/>
          </a:xfrm>
        </p:grpSpPr>
        <p:sp>
          <p:nvSpPr>
            <p:cNvPr id="20551" name="AutoShape 33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2" name="AutoShape 34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2" name="Group 35"/>
          <p:cNvGrpSpPr/>
          <p:nvPr/>
        </p:nvGrpSpPr>
        <p:grpSpPr>
          <a:xfrm>
            <a:off x="6853238" y="227013"/>
            <a:ext cx="215900" cy="260350"/>
            <a:chOff x="0" y="0"/>
            <a:chExt cx="1900" cy="1900"/>
          </a:xfrm>
        </p:grpSpPr>
        <p:sp>
          <p:nvSpPr>
            <p:cNvPr id="20549" name="AutoShape 36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0" name="AutoShape 37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3" name="Group 38"/>
          <p:cNvGrpSpPr/>
          <p:nvPr/>
        </p:nvGrpSpPr>
        <p:grpSpPr>
          <a:xfrm>
            <a:off x="4765675" y="1617663"/>
            <a:ext cx="142875" cy="171450"/>
            <a:chOff x="0" y="0"/>
            <a:chExt cx="1900" cy="1900"/>
          </a:xfrm>
        </p:grpSpPr>
        <p:sp>
          <p:nvSpPr>
            <p:cNvPr id="20547" name="AutoShape 39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8" name="AutoShape 40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4" name="Group 41"/>
          <p:cNvGrpSpPr/>
          <p:nvPr/>
        </p:nvGrpSpPr>
        <p:grpSpPr>
          <a:xfrm>
            <a:off x="6961823" y="1953895"/>
            <a:ext cx="144462" cy="174625"/>
            <a:chOff x="0" y="0"/>
            <a:chExt cx="1900" cy="1900"/>
          </a:xfrm>
        </p:grpSpPr>
        <p:sp>
          <p:nvSpPr>
            <p:cNvPr id="20545" name="AutoShape 4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6" name="AutoShape 4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5" name="Group 44"/>
          <p:cNvGrpSpPr/>
          <p:nvPr/>
        </p:nvGrpSpPr>
        <p:grpSpPr>
          <a:xfrm>
            <a:off x="5053013" y="0"/>
            <a:ext cx="358775" cy="431800"/>
            <a:chOff x="0" y="0"/>
            <a:chExt cx="1900" cy="1900"/>
          </a:xfrm>
        </p:grpSpPr>
        <p:sp>
          <p:nvSpPr>
            <p:cNvPr id="20543" name="AutoShape 45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4" name="AutoShape 46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6" name="Group 47"/>
          <p:cNvGrpSpPr/>
          <p:nvPr/>
        </p:nvGrpSpPr>
        <p:grpSpPr>
          <a:xfrm>
            <a:off x="8077200" y="574675"/>
            <a:ext cx="144463" cy="173038"/>
            <a:chOff x="0" y="0"/>
            <a:chExt cx="1900" cy="1900"/>
          </a:xfrm>
        </p:grpSpPr>
        <p:sp>
          <p:nvSpPr>
            <p:cNvPr id="20541" name="AutoShape 48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2" name="AutoShape 49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7" name="Group 50"/>
          <p:cNvGrpSpPr/>
          <p:nvPr/>
        </p:nvGrpSpPr>
        <p:grpSpPr>
          <a:xfrm>
            <a:off x="9444038" y="914400"/>
            <a:ext cx="73025" cy="88900"/>
            <a:chOff x="0" y="0"/>
            <a:chExt cx="1900" cy="1900"/>
          </a:xfrm>
        </p:grpSpPr>
        <p:sp>
          <p:nvSpPr>
            <p:cNvPr id="20539" name="AutoShape 5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0" name="AutoShape 5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8" name="Group 53"/>
          <p:cNvGrpSpPr/>
          <p:nvPr/>
        </p:nvGrpSpPr>
        <p:grpSpPr>
          <a:xfrm>
            <a:off x="9948863" y="2309813"/>
            <a:ext cx="144462" cy="174625"/>
            <a:chOff x="0" y="0"/>
            <a:chExt cx="1900" cy="1900"/>
          </a:xfrm>
        </p:grpSpPr>
        <p:sp>
          <p:nvSpPr>
            <p:cNvPr id="20537" name="AutoShape 5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8" name="AutoShape 5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9" name="Group 56"/>
          <p:cNvGrpSpPr/>
          <p:nvPr/>
        </p:nvGrpSpPr>
        <p:grpSpPr>
          <a:xfrm>
            <a:off x="9228138" y="1963738"/>
            <a:ext cx="144462" cy="173037"/>
            <a:chOff x="0" y="0"/>
            <a:chExt cx="1900" cy="1900"/>
          </a:xfrm>
        </p:grpSpPr>
        <p:sp>
          <p:nvSpPr>
            <p:cNvPr id="20535" name="AutoShape 5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6" name="AutoShape 5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7069138" y="1268413"/>
            <a:ext cx="144462" cy="174625"/>
            <a:chOff x="0" y="0"/>
            <a:chExt cx="1900" cy="1900"/>
          </a:xfrm>
        </p:grpSpPr>
        <p:sp>
          <p:nvSpPr>
            <p:cNvPr id="20533" name="AutoShape 6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4" name="AutoShape 6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1" name="Group 62"/>
          <p:cNvGrpSpPr/>
          <p:nvPr/>
        </p:nvGrpSpPr>
        <p:grpSpPr>
          <a:xfrm>
            <a:off x="4981575" y="835025"/>
            <a:ext cx="142875" cy="171450"/>
            <a:chOff x="0" y="0"/>
            <a:chExt cx="1900" cy="1900"/>
          </a:xfrm>
        </p:grpSpPr>
        <p:sp>
          <p:nvSpPr>
            <p:cNvPr id="20531" name="AutoShape 63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2" name="AutoShape 64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2" name="Group 65"/>
          <p:cNvGrpSpPr/>
          <p:nvPr/>
        </p:nvGrpSpPr>
        <p:grpSpPr>
          <a:xfrm>
            <a:off x="6203950" y="1789113"/>
            <a:ext cx="144463" cy="174625"/>
            <a:chOff x="0" y="0"/>
            <a:chExt cx="1900" cy="1900"/>
          </a:xfrm>
        </p:grpSpPr>
        <p:sp>
          <p:nvSpPr>
            <p:cNvPr id="20529" name="AutoShape 66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0" name="AutoShape 67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3" name="Group 68"/>
          <p:cNvGrpSpPr/>
          <p:nvPr/>
        </p:nvGrpSpPr>
        <p:grpSpPr>
          <a:xfrm>
            <a:off x="8366125" y="1789113"/>
            <a:ext cx="142875" cy="171450"/>
            <a:chOff x="0" y="0"/>
            <a:chExt cx="1900" cy="1900"/>
          </a:xfrm>
        </p:grpSpPr>
        <p:sp>
          <p:nvSpPr>
            <p:cNvPr id="20527" name="AutoShape 69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8" name="AutoShape 70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4" name="Group 71"/>
          <p:cNvGrpSpPr/>
          <p:nvPr/>
        </p:nvGrpSpPr>
        <p:grpSpPr>
          <a:xfrm>
            <a:off x="10236200" y="922338"/>
            <a:ext cx="215900" cy="260350"/>
            <a:chOff x="0" y="0"/>
            <a:chExt cx="1900" cy="1900"/>
          </a:xfrm>
        </p:grpSpPr>
        <p:sp>
          <p:nvSpPr>
            <p:cNvPr id="20525" name="AutoShape 7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6" name="AutoShape 7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sp>
        <p:nvSpPr>
          <p:cNvPr id="46154" name="Oval 74"/>
          <p:cNvSpPr/>
          <p:nvPr/>
        </p:nvSpPr>
        <p:spPr>
          <a:xfrm rot="3518666">
            <a:off x="8774113" y="-2330450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5" name="Oval 75"/>
          <p:cNvSpPr/>
          <p:nvPr/>
        </p:nvSpPr>
        <p:spPr>
          <a:xfrm rot="3518666">
            <a:off x="8847138" y="-198437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6" name="Oval 76"/>
          <p:cNvSpPr/>
          <p:nvPr/>
        </p:nvSpPr>
        <p:spPr>
          <a:xfrm rot="3518666">
            <a:off x="5173663" y="-1898650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7" name="Oval 77"/>
          <p:cNvSpPr/>
          <p:nvPr/>
        </p:nvSpPr>
        <p:spPr>
          <a:xfrm rot="3518666">
            <a:off x="10790238" y="-224472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20511" name="Oval 78"/>
          <p:cNvSpPr/>
          <p:nvPr/>
        </p:nvSpPr>
        <p:spPr>
          <a:xfrm rot="3518666">
            <a:off x="11977688" y="-198437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vert="eaVert" wrap="none" anchor="ctr"/>
          <a:lstStyle/>
          <a:p>
            <a:pPr eaLnBrk="1" hangingPunct="1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方正舒体"/>
            </a:endParaRPr>
          </a:p>
        </p:txBody>
      </p:sp>
      <p:sp>
        <p:nvSpPr>
          <p:cNvPr id="20512" name="Oval 79"/>
          <p:cNvSpPr/>
          <p:nvPr/>
        </p:nvSpPr>
        <p:spPr>
          <a:xfrm rot="3248372">
            <a:off x="11849100" y="546100"/>
            <a:ext cx="85725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vert="eaVert" wrap="none" anchor="ctr"/>
          <a:lstStyle/>
          <a:p>
            <a:pPr eaLnBrk="1" hangingPunct="1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方正舒体"/>
            </a:endParaRPr>
          </a:p>
        </p:txBody>
      </p:sp>
      <p:grpSp>
        <p:nvGrpSpPr>
          <p:cNvPr id="25" name="Group 80"/>
          <p:cNvGrpSpPr/>
          <p:nvPr/>
        </p:nvGrpSpPr>
        <p:grpSpPr>
          <a:xfrm>
            <a:off x="3684588" y="0"/>
            <a:ext cx="358775" cy="431800"/>
            <a:chOff x="0" y="0"/>
            <a:chExt cx="1900" cy="1900"/>
          </a:xfrm>
        </p:grpSpPr>
        <p:sp>
          <p:nvSpPr>
            <p:cNvPr id="20523" name="AutoShape 8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4" name="AutoShape 8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6" name="Group 83"/>
          <p:cNvGrpSpPr/>
          <p:nvPr/>
        </p:nvGrpSpPr>
        <p:grpSpPr>
          <a:xfrm>
            <a:off x="8869363" y="0"/>
            <a:ext cx="358775" cy="431800"/>
            <a:chOff x="0" y="0"/>
            <a:chExt cx="1900" cy="1900"/>
          </a:xfrm>
        </p:grpSpPr>
        <p:sp>
          <p:nvSpPr>
            <p:cNvPr id="20521" name="AutoShape 8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2" name="AutoShape 8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7" name="Group 86"/>
          <p:cNvGrpSpPr/>
          <p:nvPr/>
        </p:nvGrpSpPr>
        <p:grpSpPr>
          <a:xfrm>
            <a:off x="10345738" y="0"/>
            <a:ext cx="358775" cy="431800"/>
            <a:chOff x="0" y="0"/>
            <a:chExt cx="1900" cy="1900"/>
          </a:xfrm>
        </p:grpSpPr>
        <p:sp>
          <p:nvSpPr>
            <p:cNvPr id="20519" name="AutoShape 8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0" name="AutoShape 8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8" name="Group 89"/>
          <p:cNvGrpSpPr/>
          <p:nvPr/>
        </p:nvGrpSpPr>
        <p:grpSpPr>
          <a:xfrm>
            <a:off x="9877425" y="314325"/>
            <a:ext cx="358775" cy="431800"/>
            <a:chOff x="0" y="0"/>
            <a:chExt cx="1900" cy="1900"/>
          </a:xfrm>
        </p:grpSpPr>
        <p:sp>
          <p:nvSpPr>
            <p:cNvPr id="20517" name="AutoShape 9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18" name="AutoShape 9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9513 0.00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40938 -0.006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-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9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4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31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5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79132 0.66922 " pathEditMode="relative" rAng="0" ptsTypes="AA">
                                      <p:cBhvr>
                                        <p:cTn id="139" dur="1700" fill="hold"/>
                                        <p:tgtEl>
                                          <p:spTgt spid="4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334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700"/>
                                        <p:tgtEl>
                                          <p:spTgt spid="4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88212 0.76366 " pathEditMode="relative" rAng="0" ptsTypes="AA">
                                      <p:cBhvr>
                                        <p:cTn id="144" dur="1600" fill="hold"/>
                                        <p:tgtEl>
                                          <p:spTgt spid="4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00" y="382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0"/>
                                        <p:tgtEl>
                                          <p:spTgt spid="4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path" presetSubtype="0" repeatCount="indefinite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.55556E-7 1.85185E-6 L -0.62205 0.51088 " pathEditMode="relative" rAng="0" ptsTypes="AA">
                                      <p:cBhvr>
                                        <p:cTn id="149" dur="1400" fill="hold"/>
                                        <p:tgtEl>
                                          <p:spTgt spid="4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00" y="255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400"/>
                                        <p:tgtEl>
                                          <p:spTgt spid="4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254 L -1.01181 0.98173 " pathEditMode="relative" rAng="0" ptsTypes="AA">
                                      <p:cBhvr>
                                        <p:cTn id="154" dur="1300" fill="hold"/>
                                        <p:tgtEl>
                                          <p:spTgt spid="4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00" y="492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300"/>
                                        <p:tgtEl>
                                          <p:spTgt spid="4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73229 0.64746 " pathEditMode="relative" rAng="0" ptsTypes="AA">
                                      <p:cBhvr>
                                        <p:cTn id="159" dur="18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0" y="324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8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56684 0.56181 " pathEditMode="relative" rAng="0" ptsTypes="AA">
                                      <p:cBhvr>
                                        <p:cTn id="164" dur="9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810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9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31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15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31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15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1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31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15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 bldLvl="0" animBg="1"/>
      <p:bldP spid="20511" grpId="1" bldLvl="0" animBg="1"/>
      <p:bldP spid="20512" grpId="0" bldLvl="0" animBg="1"/>
      <p:bldP spid="20512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2"/>
          <p:cNvSpPr txBox="1"/>
          <p:nvPr/>
        </p:nvSpPr>
        <p:spPr>
          <a:xfrm>
            <a:off x="2050711" y="112219"/>
            <a:ext cx="834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670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9975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645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9950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4620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9290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4595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9265" algn="l" defTabSz="106934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第三单元   秦汉时期：统一多民族国家的建立和巩固</a:t>
            </a:r>
            <a:endParaRPr lang="zh-CN" altLang="en-US" sz="2800" b="1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3098203" y="3302479"/>
            <a:ext cx="52067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zh-CN" altLang="en-US" sz="3200" b="1" dirty="0">
                <a:latin typeface="Arial" panose="020B0604020202020204" pitchFamily="34" charset="0"/>
              </a:rPr>
              <a:t>人民</a:t>
            </a:r>
            <a:r>
              <a:rPr lang="zh-CN" altLang="en-US" sz="3200" b="1" dirty="0" smtClean="0">
                <a:latin typeface="Arial" panose="020B0604020202020204" pitchFamily="34" charset="0"/>
              </a:rPr>
              <a:t>路初级中学    </a:t>
            </a:r>
            <a:r>
              <a:rPr lang="zh-CN" altLang="en-US" sz="3200" b="1" dirty="0">
                <a:latin typeface="Arial" panose="020B0604020202020204" pitchFamily="34" charset="0"/>
              </a:rPr>
              <a:t>鲁焕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72488" y="2085260"/>
            <a:ext cx="7305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第</a:t>
            </a:r>
            <a:r>
              <a:rPr lang="en-US" altLang="zh-CN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10</a:t>
            </a:r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课 秦末农民大起义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320800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项羽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8128000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刘邦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5257800"/>
            <a:ext cx="5384800" cy="9842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zh-CN" altLang="en-US" sz="2800" b="1"/>
              <a:t>楚国名将项燕之孙，贵族后代，拥有军队</a:t>
            </a:r>
            <a:r>
              <a:rPr kumimoji="1" lang="en-US" altLang="zh-CN" sz="2800" b="1"/>
              <a:t>40</a:t>
            </a:r>
            <a:r>
              <a:rPr kumimoji="1" lang="zh-CN" altLang="en-US" sz="2800" b="1"/>
              <a:t>万。</a:t>
            </a:r>
            <a:endParaRPr kumimoji="1" lang="zh-CN" altLang="en-US" sz="2800" b="1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6248400" y="5257800"/>
            <a:ext cx="5892800" cy="9842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zh-CN" altLang="en-US" sz="2800" b="1"/>
              <a:t>出身布衣，早年任亭长小官，拥有军队不足</a:t>
            </a:r>
            <a:r>
              <a:rPr kumimoji="1" lang="en-US" altLang="zh-CN" sz="2800" b="1"/>
              <a:t>10</a:t>
            </a:r>
            <a:r>
              <a:rPr kumimoji="1" lang="zh-CN" altLang="en-US" sz="2800" b="1"/>
              <a:t>万。</a:t>
            </a:r>
            <a:endParaRPr kumimoji="1" lang="zh-CN" altLang="en-US" sz="2800" b="1"/>
          </a:p>
        </p:txBody>
      </p:sp>
      <p:sp>
        <p:nvSpPr>
          <p:cNvPr id="37895" name="WordArt 7"/>
          <p:cNvSpPr>
            <a:spLocks noChangeArrowheads="1" noChangeShapeType="1" noTextEdit="1"/>
          </p:cNvSpPr>
          <p:nvPr/>
        </p:nvSpPr>
        <p:spPr bwMode="auto">
          <a:xfrm>
            <a:off x="4622800" y="1794831"/>
            <a:ext cx="28448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PK</a:t>
            </a:r>
            <a:endParaRPr lang="en-US" altLang="zh-CN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第一回合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237908" y="2517354"/>
            <a:ext cx="254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/>
              <a:t>1 </a:t>
            </a:r>
            <a:r>
              <a:rPr lang="zh-CN" altLang="en-US" sz="4400" dirty="0"/>
              <a:t>：</a:t>
            </a:r>
            <a:r>
              <a:rPr lang="en-US" altLang="zh-CN" sz="4400" dirty="0"/>
              <a:t>0</a:t>
            </a:r>
            <a:endParaRPr lang="en-US" altLang="zh-CN" sz="4400" dirty="0"/>
          </a:p>
        </p:txBody>
      </p:sp>
      <p:pic>
        <p:nvPicPr>
          <p:cNvPr id="37897" name="图片 5" descr="霸王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64255"/>
            <a:ext cx="375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图片 4" descr="201104021116484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88" y="1334954"/>
            <a:ext cx="3759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OOOPIC_vipvip_200808101507067a115f7bf0dd4cc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1231900"/>
            <a:ext cx="149013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422400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项羽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8534400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刘邦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299200" y="4592639"/>
            <a:ext cx="5892800" cy="95410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/>
              <a:t>刘邦抢先占领了咸阳。不杀秦王。废秦苛法，与关中父老约法三章。        </a:t>
            </a:r>
            <a:endParaRPr kumimoji="1" lang="zh-CN" altLang="en-US" sz="2800" b="1" dirty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4419601"/>
            <a:ext cx="6096000" cy="13849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/>
              <a:t>项羽进入咸阳</a:t>
            </a:r>
            <a:r>
              <a:rPr lang="en-US" altLang="zh-CN" sz="2800" b="1"/>
              <a:t>,</a:t>
            </a:r>
            <a:r>
              <a:rPr lang="zh-CN" altLang="en-US" sz="2800" b="1"/>
              <a:t>自恃功高，杀死秦王，纵兵烧杀，掠取财宝</a:t>
            </a:r>
            <a:r>
              <a:rPr lang="en-US" altLang="zh-CN" sz="2800" b="1"/>
              <a:t>; </a:t>
            </a:r>
            <a:r>
              <a:rPr lang="zh-CN" altLang="en-US" sz="2800" b="1"/>
              <a:t>自封西楚霸王，大搞分封制。</a:t>
            </a:r>
            <a:endParaRPr lang="zh-CN" altLang="en-US" sz="2800" b="1"/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4673600" y="1606627"/>
            <a:ext cx="28448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PK</a:t>
            </a:r>
            <a:endParaRPr lang="en-US" altLang="zh-CN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第二回合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486400" y="2426465"/>
            <a:ext cx="254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/>
              <a:t>1  </a:t>
            </a:r>
            <a:r>
              <a:rPr lang="zh-CN" altLang="en-US" sz="4400" dirty="0"/>
              <a:t>：</a:t>
            </a:r>
            <a:r>
              <a:rPr lang="en-US" altLang="zh-CN" sz="4400" dirty="0"/>
              <a:t>1</a:t>
            </a:r>
            <a:endParaRPr lang="en-US" altLang="zh-CN" sz="4400" dirty="0"/>
          </a:p>
        </p:txBody>
      </p:sp>
      <p:pic>
        <p:nvPicPr>
          <p:cNvPr id="38921" name="图片 4" descr="20110402111648439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765175"/>
            <a:ext cx="3759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图片 5" descr="霸王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375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 descr="OOOPIC_vipvip_200808101507067a115f7bf0dd4cc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62000"/>
            <a:ext cx="149013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117600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项羽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8534400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刘邦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911601"/>
            <a:ext cx="12192000" cy="2653034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2800" b="1"/>
              <a:t>    </a:t>
            </a:r>
            <a:r>
              <a:rPr lang="zh-CN" altLang="en-US" sz="2800" b="1"/>
              <a:t>亡秦后，项羽有心以优势兵力，消灭刘邦。刘邦自知不敌，便一面拉拢项伯，请为调解，一面亲赴鸿门表示诚意。项羽是个缺乏战略头脑的人，经不住刘邦几句好话，便改变了灭刘的打算。在宴会上，不管范增怎样暗示，项羽始终下不了擒杀刘邦的决心。范增深知放虎归山，后果严重，便又召来项庄，让他借舞剑助兴，刺杀刘邦。刘邦借故逃脱。这就是历史上有名的“鸿门宴”。</a:t>
            </a:r>
            <a:r>
              <a:rPr lang="zh-CN" altLang="en-US" sz="2800"/>
              <a:t> </a:t>
            </a:r>
            <a:endParaRPr lang="zh-CN" altLang="en-US" sz="2800"/>
          </a:p>
          <a:p>
            <a:pPr algn="r"/>
            <a:endParaRPr lang="en-US" altLang="zh-CN" sz="3200" b="1">
              <a:solidFill>
                <a:srgbClr val="0066FF"/>
              </a:solidFill>
            </a:endParaRPr>
          </a:p>
        </p:txBody>
      </p:sp>
      <p:sp>
        <p:nvSpPr>
          <p:cNvPr id="39942" name="WordArt 6"/>
          <p:cNvSpPr>
            <a:spLocks noChangeArrowheads="1" noChangeShapeType="1" noTextEdit="1"/>
          </p:cNvSpPr>
          <p:nvPr/>
        </p:nvSpPr>
        <p:spPr bwMode="auto">
          <a:xfrm>
            <a:off x="4775200" y="1676400"/>
            <a:ext cx="30480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PK</a:t>
            </a:r>
            <a:endParaRPr lang="en-US" altLang="zh-CN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第三回合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486400" y="2514600"/>
            <a:ext cx="254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/>
              <a:t>1  </a:t>
            </a:r>
            <a:r>
              <a:rPr lang="zh-CN" altLang="en-US" sz="4400"/>
              <a:t>：</a:t>
            </a:r>
            <a:r>
              <a:rPr lang="en-US" altLang="zh-CN" sz="4400"/>
              <a:t>2</a:t>
            </a:r>
            <a:endParaRPr lang="en-US" altLang="zh-CN" sz="4400"/>
          </a:p>
        </p:txBody>
      </p:sp>
      <p:pic>
        <p:nvPicPr>
          <p:cNvPr id="39944" name="图片 5" descr="霸王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85800"/>
            <a:ext cx="3759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图片 4" descr="201104021116484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62000"/>
            <a:ext cx="3759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OOOPIC_vipvip_200808101507067a115f7bf0dd4cc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62000"/>
            <a:ext cx="149013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583267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项羽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128000" y="1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0000FF"/>
                </a:solidFill>
              </a:rPr>
              <a:t>刘邦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03200" y="4419600"/>
            <a:ext cx="4267200" cy="9541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/>
              <a:t>项羽，他只有范增一人可用，但又对范增猜疑</a:t>
            </a:r>
            <a:r>
              <a:rPr kumimoji="1" lang="zh-CN" altLang="en-US" sz="2800" b="1"/>
              <a:t>。</a:t>
            </a:r>
            <a:endParaRPr kumimoji="1" lang="zh-CN" altLang="en-US" sz="2800" b="1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5080000" y="3962400"/>
            <a:ext cx="7112000" cy="181588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/>
              <a:t>刘邦称帝后在庆功宴上，说：“论运筹帷幄之中，决胜于千里之外，我不如张良；论抚慰百姓供应粮草，我又不如萧何；论领兵百万，决战沙场，百战百胜，我不如韩信。</a:t>
            </a:r>
            <a:endParaRPr lang="zh-CN" altLang="en-US" sz="2800" b="1" dirty="0"/>
          </a:p>
        </p:txBody>
      </p:sp>
      <p:sp>
        <p:nvSpPr>
          <p:cNvPr id="40967" name="WordArt 7"/>
          <p:cNvSpPr>
            <a:spLocks noChangeArrowheads="1" noChangeShapeType="1" noTextEdit="1"/>
          </p:cNvSpPr>
          <p:nvPr/>
        </p:nvSpPr>
        <p:spPr bwMode="auto">
          <a:xfrm>
            <a:off x="4657023" y="1569407"/>
            <a:ext cx="29464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PK</a:t>
            </a:r>
            <a:endParaRPr lang="en-US" altLang="zh-CN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第四回合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292992" y="2517354"/>
            <a:ext cx="254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/>
              <a:t>1  </a:t>
            </a:r>
            <a:r>
              <a:rPr lang="zh-CN" altLang="en-US" sz="4400" dirty="0"/>
              <a:t>：</a:t>
            </a:r>
            <a:r>
              <a:rPr lang="en-US" altLang="zh-CN" sz="4400" dirty="0"/>
              <a:t>3</a:t>
            </a:r>
            <a:endParaRPr lang="en-US" altLang="zh-CN" sz="4400" dirty="0"/>
          </a:p>
        </p:txBody>
      </p:sp>
      <p:pic>
        <p:nvPicPr>
          <p:cNvPr id="40969" name="图片 5" descr="霸王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85800"/>
            <a:ext cx="3759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图片 4" descr="201104021116484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62000"/>
            <a:ext cx="3759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1" descr="OOOPIC_vipvip_200808101507067a115f7bf0dd4cc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62000"/>
            <a:ext cx="149013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225118" y="697220"/>
            <a:ext cx="8611340" cy="156966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 dirty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    </a:t>
            </a:r>
            <a:r>
              <a:rPr kumimoji="1" lang="en-US" altLang="zh-CN" sz="3200" b="1" dirty="0" smtClean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   </a:t>
            </a:r>
            <a:r>
              <a:rPr kumimoji="1" lang="zh-CN" altLang="en-US" sz="3200" b="1" dirty="0" smtClean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项羽死前叹道：“</a:t>
            </a:r>
            <a:r>
              <a:rPr kumimoji="1" lang="zh-CN" altLang="en-US" sz="3200" b="1" dirty="0" smtClean="0">
                <a:solidFill>
                  <a:srgbClr val="660033"/>
                </a:solidFill>
                <a:latin typeface="华文隶书" pitchFamily="2" charset="-122"/>
                <a:ea typeface="华文隶书" pitchFamily="2" charset="-122"/>
              </a:rPr>
              <a:t>天亡我也，非战之罪也</a:t>
            </a:r>
            <a:r>
              <a:rPr kumimoji="1" lang="zh-CN" altLang="en-US" sz="3200" b="1" dirty="0" smtClean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。”你认为项羽失败的原因是什么（结合四轮</a:t>
            </a:r>
            <a:r>
              <a:rPr kumimoji="1" lang="en-US" altLang="zh-CN" sz="3200" b="1" dirty="0" smtClean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PK </a:t>
            </a:r>
            <a:r>
              <a:rPr kumimoji="1" lang="zh-CN" altLang="en-US" sz="3200" b="1" dirty="0" smtClean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及</a:t>
            </a:r>
            <a:r>
              <a:rPr kumimoji="1" lang="en-US" altLang="zh-CN" sz="3200" b="1" dirty="0" smtClean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P52</a:t>
            </a:r>
            <a:r>
              <a:rPr kumimoji="1" lang="zh-CN" altLang="en-US" sz="3200" b="1" dirty="0" smtClean="0">
                <a:solidFill>
                  <a:srgbClr val="333300"/>
                </a:solidFill>
                <a:latin typeface="华文隶书" pitchFamily="2" charset="-122"/>
                <a:ea typeface="华文隶书" pitchFamily="2" charset="-122"/>
              </a:rPr>
              <a:t>页）？你有什么启示？</a:t>
            </a:r>
            <a:endParaRPr kumimoji="1" lang="zh-CN" altLang="en-US" sz="3200" b="1" dirty="0">
              <a:solidFill>
                <a:srgbClr val="333300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2543194" y="2273669"/>
            <a:ext cx="7133684" cy="646331"/>
          </a:xfrm>
          <a:prstGeom prst="rect">
            <a:avLst/>
          </a:prstGeom>
          <a:solidFill>
            <a:srgbClr val="760000"/>
          </a:solidFill>
          <a:ln w="38100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民心者得天下，失民心者失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天下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Group 9"/>
          <p:cNvGrpSpPr/>
          <p:nvPr/>
        </p:nvGrpSpPr>
        <p:grpSpPr bwMode="auto">
          <a:xfrm>
            <a:off x="1674796" y="2969403"/>
            <a:ext cx="8002575" cy="3451678"/>
            <a:chOff x="521" y="885"/>
            <a:chExt cx="4764" cy="2283"/>
          </a:xfrm>
        </p:grpSpPr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522" y="885"/>
              <a:ext cx="0" cy="2283"/>
            </a:xfrm>
            <a:prstGeom prst="line">
              <a:avLst/>
            </a:prstGeom>
            <a:noFill/>
            <a:ln w="38100" cap="sq">
              <a:solidFill>
                <a:srgbClr val="808000"/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0" name="Group 11"/>
            <p:cNvGrpSpPr/>
            <p:nvPr/>
          </p:nvGrpSpPr>
          <p:grpSpPr bwMode="auto">
            <a:xfrm>
              <a:off x="521" y="885"/>
              <a:ext cx="4763" cy="2283"/>
              <a:chOff x="521" y="885"/>
              <a:chExt cx="4763" cy="2283"/>
            </a:xfrm>
          </p:grpSpPr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521" y="885"/>
                <a:ext cx="4763" cy="0"/>
              </a:xfrm>
              <a:prstGeom prst="line">
                <a:avLst/>
              </a:prstGeom>
              <a:noFill/>
              <a:ln w="38100" cap="sq">
                <a:solidFill>
                  <a:srgbClr val="808000"/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21" y="1344"/>
                <a:ext cx="4763" cy="0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521" y="2208"/>
                <a:ext cx="4763" cy="0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521" y="3168"/>
                <a:ext cx="4763" cy="0"/>
              </a:xfrm>
              <a:prstGeom prst="line">
                <a:avLst/>
              </a:prstGeom>
              <a:noFill/>
              <a:ln w="38100" cap="sq">
                <a:solidFill>
                  <a:srgbClr val="808000"/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6" name="Line 16"/>
              <p:cNvSpPr>
                <a:spLocks noChangeShapeType="1"/>
              </p:cNvSpPr>
              <p:nvPr/>
            </p:nvSpPr>
            <p:spPr bwMode="auto">
              <a:xfrm>
                <a:off x="3015" y="885"/>
                <a:ext cx="0" cy="2283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>
              <a:off x="5285" y="885"/>
              <a:ext cx="0" cy="2283"/>
            </a:xfrm>
            <a:prstGeom prst="line">
              <a:avLst/>
            </a:prstGeom>
            <a:noFill/>
            <a:ln w="38100" cap="sq">
              <a:solidFill>
                <a:srgbClr val="808000"/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3122786" y="2930094"/>
            <a:ext cx="1111202" cy="646331"/>
          </a:xfrm>
          <a:prstGeom prst="rect">
            <a:avLst/>
          </a:prstGeom>
          <a:noFill/>
          <a:ln w="38100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刘邦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7085438" y="2924046"/>
            <a:ext cx="1111202" cy="646331"/>
          </a:xfrm>
          <a:prstGeom prst="rect">
            <a:avLst/>
          </a:prstGeom>
          <a:noFill/>
          <a:ln w="38100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项羽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752068" y="3678486"/>
            <a:ext cx="4189425" cy="128209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l">
              <a:spcBef>
                <a:spcPct val="200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进驻咸阳，废除秦法，“约法三章”，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得民心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902858" y="3690581"/>
            <a:ext cx="3811469" cy="130628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l">
              <a:spcBef>
                <a:spcPct val="200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放纵部下烧杀抢掠，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失民心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713433" y="5011986"/>
            <a:ext cx="4189425" cy="14363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l">
              <a:spcBef>
                <a:spcPct val="200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广纳人才，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势力壮大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902858" y="4996867"/>
            <a:ext cx="3811469" cy="14363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l">
              <a:spcBef>
                <a:spcPct val="200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刚愎自用，众叛亲离，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实力削弱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书本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209550"/>
            <a:ext cx="11878322" cy="252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7" name="TextBox 3"/>
          <p:cNvSpPr txBox="1"/>
          <p:nvPr/>
        </p:nvSpPr>
        <p:spPr>
          <a:xfrm>
            <a:off x="973667" y="687388"/>
            <a:ext cx="10485967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hlin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思维提升</a:t>
            </a:r>
            <a:endParaRPr lang="zh-CN" altLang="en-US" sz="3200" b="1" dirty="0">
              <a:solidFill>
                <a:schemeClr val="hlin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结合所学知识和下面的表格分析，秦末农民战争与楚汉之争的区别？                                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4580" name="Group 4"/>
          <p:cNvGraphicFramePr>
            <a:graphicFrameLocks noGrp="1"/>
          </p:cNvGraphicFramePr>
          <p:nvPr/>
        </p:nvGraphicFramePr>
        <p:xfrm>
          <a:off x="0" y="2660650"/>
          <a:ext cx="12191999" cy="2919414"/>
        </p:xfrm>
        <a:graphic>
          <a:graphicData uri="http://schemas.openxmlformats.org/drawingml/2006/table">
            <a:tbl>
              <a:tblPr/>
              <a:tblGrid>
                <a:gridCol w="2696845"/>
                <a:gridCol w="2770505"/>
                <a:gridCol w="3143249"/>
                <a:gridCol w="3581400"/>
              </a:tblGrid>
              <a:tr h="590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Calibri" panose="020F0502020204030204" charset="0"/>
                        </a:rPr>
                        <a:t>战争目的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Calibri" panose="020F0502020204030204" charset="0"/>
                        </a:rPr>
                        <a:t>代表阶级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Calibri" panose="020F0502020204030204" charset="0"/>
                        </a:rPr>
                        <a:t>战争性质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47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Calibri" panose="020F0502020204030204" charset="0"/>
                        </a:rPr>
                        <a:t>秦末农民战争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4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Calibri" panose="020F0502020204030204" charset="0"/>
                        </a:rPr>
                        <a:t>楚汉之争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121920" marR="121920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02" name="Text Box 556"/>
          <p:cNvSpPr txBox="1"/>
          <p:nvPr/>
        </p:nvSpPr>
        <p:spPr>
          <a:xfrm>
            <a:off x="2556933" y="3289301"/>
            <a:ext cx="29464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推翻秦朝统治    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603" name="Text Box 558"/>
          <p:cNvSpPr txBox="1"/>
          <p:nvPr/>
        </p:nvSpPr>
        <p:spPr>
          <a:xfrm>
            <a:off x="5350933" y="3359150"/>
            <a:ext cx="3073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latin typeface="Arial" panose="020B0604020202020204" pitchFamily="34" charset="0"/>
                <a:ea typeface="楷体_GB2312"/>
              </a:rPr>
              <a:t>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农民阶级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604" name="Text Box 560"/>
          <p:cNvSpPr txBox="1"/>
          <p:nvPr/>
        </p:nvSpPr>
        <p:spPr>
          <a:xfrm>
            <a:off x="8859520" y="3289300"/>
            <a:ext cx="2794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农民战争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楷体_GB2312"/>
              </a:rPr>
              <a:t>     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  <a:ea typeface="楷体_GB2312"/>
            </a:endParaRPr>
          </a:p>
        </p:txBody>
      </p:sp>
      <p:sp>
        <p:nvSpPr>
          <p:cNvPr id="24605" name="Text Box 557"/>
          <p:cNvSpPr txBox="1"/>
          <p:nvPr/>
        </p:nvSpPr>
        <p:spPr>
          <a:xfrm>
            <a:off x="2463800" y="4406900"/>
            <a:ext cx="296333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争夺帝位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_GB2312"/>
              </a:rPr>
              <a:t>    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楷体_GB2312"/>
            </a:endParaRPr>
          </a:p>
        </p:txBody>
      </p:sp>
      <p:sp>
        <p:nvSpPr>
          <p:cNvPr id="24606" name="Text Box 559"/>
          <p:cNvSpPr txBox="1"/>
          <p:nvPr/>
        </p:nvSpPr>
        <p:spPr>
          <a:xfrm>
            <a:off x="5723255" y="4406900"/>
            <a:ext cx="2701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封建地主阶级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607" name="Text Box 555"/>
          <p:cNvSpPr txBox="1"/>
          <p:nvPr/>
        </p:nvSpPr>
        <p:spPr>
          <a:xfrm>
            <a:off x="8517467" y="4406901"/>
            <a:ext cx="3674533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统治阶级内部争夺帝位斗争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2" grpId="0"/>
      <p:bldP spid="24603" grpId="0"/>
      <p:bldP spid="24604" grpId="0"/>
      <p:bldP spid="24605" grpId="0"/>
      <p:bldP spid="24606" grpId="0"/>
      <p:bldP spid="246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13" y="695149"/>
            <a:ext cx="8341720" cy="597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标注 5"/>
          <p:cNvSpPr>
            <a:spLocks noChangeArrowheads="1"/>
          </p:cNvSpPr>
          <p:nvPr/>
        </p:nvSpPr>
        <p:spPr bwMode="auto">
          <a:xfrm>
            <a:off x="5549469" y="2371725"/>
            <a:ext cx="2639484" cy="647700"/>
          </a:xfrm>
          <a:prstGeom prst="wedgeRectCallout">
            <a:avLst>
              <a:gd name="adj1" fmla="val -37889"/>
              <a:gd name="adj2" fmla="val 112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破釜沉舟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矩形标注 6"/>
          <p:cNvSpPr>
            <a:spLocks noChangeArrowheads="1"/>
          </p:cNvSpPr>
          <p:nvPr/>
        </p:nvSpPr>
        <p:spPr bwMode="auto">
          <a:xfrm>
            <a:off x="7058779" y="3681009"/>
            <a:ext cx="2639484" cy="1145182"/>
          </a:xfrm>
          <a:prstGeom prst="wedgeRectCallout">
            <a:avLst>
              <a:gd name="adj1" fmla="val -37889"/>
              <a:gd name="adj2" fmla="val 112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0000"/>
                </a:solidFill>
                <a:ea typeface="黑体" panose="02010609060101010101" pitchFamily="49" charset="-122"/>
              </a:rPr>
              <a:t>斩木为</a:t>
            </a:r>
            <a:r>
              <a:rPr lang="zh-CN" altLang="en-US" sz="3200" b="1" dirty="0" smtClean="0">
                <a:solidFill>
                  <a:srgbClr val="000000"/>
                </a:solidFill>
                <a:ea typeface="黑体" panose="02010609060101010101" pitchFamily="49" charset="-122"/>
              </a:rPr>
              <a:t>兵 </a:t>
            </a:r>
            <a:endParaRPr lang="en-US" altLang="zh-CN" sz="3200" b="1" dirty="0" smtClean="0">
              <a:solidFill>
                <a:srgbClr val="000000"/>
              </a:solidFill>
              <a:ea typeface="黑体" panose="02010609060101010101" pitchFamily="49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 dirty="0" smtClean="0">
                <a:solidFill>
                  <a:srgbClr val="000000"/>
                </a:solidFill>
                <a:ea typeface="黑体" panose="02010609060101010101" pitchFamily="49" charset="-122"/>
              </a:rPr>
              <a:t>揭竿为旗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678518" y="0"/>
            <a:ext cx="6154475" cy="614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看</a:t>
            </a:r>
            <a:r>
              <a:rPr lang="zh-CN" altLang="en-US" sz="36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图找成语和典故</a:t>
            </a:r>
            <a:endParaRPr lang="zh-CN" alt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59393" descr="ZGGDZSD5030A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09358" y="730079"/>
            <a:ext cx="9231052" cy="5254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椭圆 59394"/>
          <p:cNvSpPr/>
          <p:nvPr/>
        </p:nvSpPr>
        <p:spPr>
          <a:xfrm>
            <a:off x="2350547" y="3186361"/>
            <a:ext cx="1813983" cy="949325"/>
          </a:xfrm>
          <a:prstGeom prst="ellipse">
            <a:avLst/>
          </a:prstGeom>
          <a:noFill/>
          <a:ln w="57150" cap="flat" cmpd="sng">
            <a:solidFill>
              <a:srgbClr val="66FF33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6" name="椭圆 59395"/>
          <p:cNvSpPr/>
          <p:nvPr/>
        </p:nvSpPr>
        <p:spPr>
          <a:xfrm>
            <a:off x="7252759" y="3536950"/>
            <a:ext cx="1813983" cy="9493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7" name="椭圆 59396"/>
          <p:cNvSpPr/>
          <p:nvPr/>
        </p:nvSpPr>
        <p:spPr>
          <a:xfrm>
            <a:off x="8159750" y="4388309"/>
            <a:ext cx="1813983" cy="9493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0" name="矩形标注 59399"/>
          <p:cNvSpPr>
            <a:spLocks noChangeArrowheads="1"/>
          </p:cNvSpPr>
          <p:nvPr/>
        </p:nvSpPr>
        <p:spPr bwMode="auto">
          <a:xfrm>
            <a:off x="2675403" y="2039957"/>
            <a:ext cx="2639484" cy="647700"/>
          </a:xfrm>
          <a:prstGeom prst="wedgeRectCallout">
            <a:avLst>
              <a:gd name="adj1" fmla="val -37889"/>
              <a:gd name="adj2" fmla="val 112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鸿门宴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401" name="矩形标注 59400"/>
          <p:cNvSpPr>
            <a:spLocks noChangeArrowheads="1"/>
          </p:cNvSpPr>
          <p:nvPr/>
        </p:nvSpPr>
        <p:spPr bwMode="auto">
          <a:xfrm>
            <a:off x="8496301" y="3033713"/>
            <a:ext cx="2639484" cy="647700"/>
          </a:xfrm>
          <a:prstGeom prst="wedgeRectCallout">
            <a:avLst>
              <a:gd name="adj1" fmla="val -36366"/>
              <a:gd name="adj2" fmla="val 1142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四面楚歌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402" name="矩形标注 59401"/>
          <p:cNvSpPr>
            <a:spLocks noChangeArrowheads="1"/>
          </p:cNvSpPr>
          <p:nvPr/>
        </p:nvSpPr>
        <p:spPr bwMode="auto">
          <a:xfrm>
            <a:off x="5664201" y="4388309"/>
            <a:ext cx="2639484" cy="647700"/>
          </a:xfrm>
          <a:prstGeom prst="wedgeRectCallout">
            <a:avLst>
              <a:gd name="adj1" fmla="val 53449"/>
              <a:gd name="adj2" fmla="val -10686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霸王别姬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403" name="矩形标注 59402"/>
          <p:cNvSpPr>
            <a:spLocks noChangeArrowheads="1"/>
          </p:cNvSpPr>
          <p:nvPr/>
        </p:nvSpPr>
        <p:spPr bwMode="auto">
          <a:xfrm>
            <a:off x="7576608" y="5185349"/>
            <a:ext cx="2980267" cy="503238"/>
          </a:xfrm>
          <a:prstGeom prst="wedgeRectCallout">
            <a:avLst>
              <a:gd name="adj1" fmla="val 5787"/>
              <a:gd name="adj2" fmla="val -16829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乌江自刎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404" name="矩形标注 59403"/>
          <p:cNvSpPr>
            <a:spLocks noChangeArrowheads="1"/>
          </p:cNvSpPr>
          <p:nvPr/>
        </p:nvSpPr>
        <p:spPr bwMode="auto">
          <a:xfrm>
            <a:off x="3995145" y="2555186"/>
            <a:ext cx="4779433" cy="647700"/>
          </a:xfrm>
          <a:prstGeom prst="wedgeRectCallout">
            <a:avLst>
              <a:gd name="adj1" fmla="val -51954"/>
              <a:gd name="adj2" fmla="val 6853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项庄舞剑  意在沛公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978" y="5985048"/>
            <a:ext cx="1134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80457" y="5938468"/>
            <a:ext cx="104660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指鹿为马    约法三章    楚河汉界</a:t>
            </a:r>
            <a:endParaRPr lang="zh-CN" altLang="en-US" sz="4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1678518" y="0"/>
            <a:ext cx="6154475" cy="614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看</a:t>
            </a:r>
            <a:r>
              <a:rPr lang="zh-CN" altLang="en-US" sz="36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图找成语和典故</a:t>
            </a:r>
            <a:endParaRPr lang="zh-CN" alt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  <p:bldP spid="59397" grpId="0" animBg="1"/>
      <p:bldP spid="59400" grpId="0" animBg="1"/>
      <p:bldP spid="59401" grpId="0" animBg="1"/>
      <p:bldP spid="59402" grpId="0" animBg="1"/>
      <p:bldP spid="59403" grpId="0" animBg="1"/>
      <p:bldP spid="59404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56"/>
          <p:cNvGrpSpPr/>
          <p:nvPr/>
        </p:nvGrpSpPr>
        <p:grpSpPr bwMode="auto">
          <a:xfrm>
            <a:off x="1007533" y="130176"/>
            <a:ext cx="10991851" cy="3586163"/>
            <a:chOff x="113" y="211"/>
            <a:chExt cx="5193" cy="2259"/>
          </a:xfrm>
        </p:grpSpPr>
        <p:grpSp>
          <p:nvGrpSpPr>
            <p:cNvPr id="25602" name="Group 52"/>
            <p:cNvGrpSpPr/>
            <p:nvPr/>
          </p:nvGrpSpPr>
          <p:grpSpPr bwMode="auto">
            <a:xfrm>
              <a:off x="900" y="211"/>
              <a:ext cx="4246" cy="2259"/>
              <a:chOff x="860" y="-242"/>
              <a:chExt cx="4246" cy="2259"/>
            </a:xfrm>
          </p:grpSpPr>
          <p:sp>
            <p:nvSpPr>
              <p:cNvPr id="25603" name="Text Box 16"/>
              <p:cNvSpPr txBox="1">
                <a:spLocks noChangeArrowheads="1"/>
              </p:cNvSpPr>
              <p:nvPr/>
            </p:nvSpPr>
            <p:spPr bwMode="auto">
              <a:xfrm>
                <a:off x="860" y="926"/>
                <a:ext cx="233" cy="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221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04" name="Text Box 17"/>
              <p:cNvSpPr txBox="1">
                <a:spLocks noChangeArrowheads="1"/>
              </p:cNvSpPr>
              <p:nvPr/>
            </p:nvSpPr>
            <p:spPr bwMode="auto">
              <a:xfrm>
                <a:off x="1295" y="935"/>
                <a:ext cx="233" cy="1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207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05" name="Text Box 18"/>
              <p:cNvSpPr txBox="1">
                <a:spLocks noChangeArrowheads="1"/>
              </p:cNvSpPr>
              <p:nvPr/>
            </p:nvSpPr>
            <p:spPr bwMode="auto">
              <a:xfrm>
                <a:off x="1720" y="933"/>
                <a:ext cx="233" cy="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202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06" name="Text Box 19"/>
              <p:cNvSpPr txBox="1">
                <a:spLocks noChangeArrowheads="1"/>
              </p:cNvSpPr>
              <p:nvPr/>
            </p:nvSpPr>
            <p:spPr bwMode="auto">
              <a:xfrm>
                <a:off x="2547" y="-242"/>
                <a:ext cx="209" cy="1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公元元年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07" name="Text Box 20"/>
              <p:cNvSpPr txBox="1">
                <a:spLocks noChangeArrowheads="1"/>
              </p:cNvSpPr>
              <p:nvPr/>
            </p:nvSpPr>
            <p:spPr bwMode="auto">
              <a:xfrm>
                <a:off x="4873" y="981"/>
                <a:ext cx="233" cy="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2017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25608" name="Group 55"/>
            <p:cNvGrpSpPr/>
            <p:nvPr/>
          </p:nvGrpSpPr>
          <p:grpSpPr bwMode="auto">
            <a:xfrm>
              <a:off x="113" y="799"/>
              <a:ext cx="5193" cy="590"/>
              <a:chOff x="113" y="799"/>
              <a:chExt cx="5193" cy="590"/>
            </a:xfrm>
          </p:grpSpPr>
          <p:grpSp>
            <p:nvGrpSpPr>
              <p:cNvPr id="25609" name="Group 54"/>
              <p:cNvGrpSpPr/>
              <p:nvPr/>
            </p:nvGrpSpPr>
            <p:grpSpPr bwMode="auto">
              <a:xfrm>
                <a:off x="1838" y="1253"/>
                <a:ext cx="3174" cy="136"/>
                <a:chOff x="1838" y="1253"/>
                <a:chExt cx="3174" cy="136"/>
              </a:xfrm>
            </p:grpSpPr>
            <p:sp>
              <p:nvSpPr>
                <p:cNvPr id="25610" name="Line 7"/>
                <p:cNvSpPr>
                  <a:spLocks noChangeShapeType="1"/>
                </p:cNvSpPr>
                <p:nvPr/>
              </p:nvSpPr>
              <p:spPr bwMode="auto">
                <a:xfrm>
                  <a:off x="5012" y="1253"/>
                  <a:ext cx="0" cy="136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611" name="Line 9"/>
                <p:cNvSpPr>
                  <a:spLocks noChangeShapeType="1"/>
                </p:cNvSpPr>
                <p:nvPr/>
              </p:nvSpPr>
              <p:spPr bwMode="auto">
                <a:xfrm>
                  <a:off x="2709" y="1253"/>
                  <a:ext cx="0" cy="136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612" name="Line 21"/>
                <p:cNvSpPr>
                  <a:spLocks noChangeShapeType="1"/>
                </p:cNvSpPr>
                <p:nvPr/>
              </p:nvSpPr>
              <p:spPr bwMode="auto">
                <a:xfrm>
                  <a:off x="1838" y="1253"/>
                  <a:ext cx="0" cy="136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5613" name="Group 53"/>
              <p:cNvGrpSpPr/>
              <p:nvPr/>
            </p:nvGrpSpPr>
            <p:grpSpPr bwMode="auto">
              <a:xfrm>
                <a:off x="113" y="799"/>
                <a:ext cx="5193" cy="589"/>
                <a:chOff x="295" y="164"/>
                <a:chExt cx="5193" cy="589"/>
              </a:xfrm>
            </p:grpSpPr>
            <p:sp>
              <p:nvSpPr>
                <p:cNvPr id="25614" name="Line 5"/>
                <p:cNvSpPr>
                  <a:spLocks noChangeShapeType="1"/>
                </p:cNvSpPr>
                <p:nvPr/>
              </p:nvSpPr>
              <p:spPr bwMode="auto">
                <a:xfrm>
                  <a:off x="295" y="709"/>
                  <a:ext cx="5193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25615" name="Group 32"/>
                <p:cNvGrpSpPr/>
                <p:nvPr/>
              </p:nvGrpSpPr>
              <p:grpSpPr bwMode="auto">
                <a:xfrm>
                  <a:off x="1248" y="164"/>
                  <a:ext cx="391" cy="589"/>
                  <a:chOff x="1046" y="527"/>
                  <a:chExt cx="383" cy="410"/>
                </a:xfrm>
              </p:grpSpPr>
              <p:sp>
                <p:nvSpPr>
                  <p:cNvPr id="2561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046" y="529"/>
                    <a:ext cx="0" cy="408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17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429" y="527"/>
                    <a:ext cx="0" cy="408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18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6" y="527"/>
                    <a:ext cx="383" cy="2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5619" name="Text Box 34"/>
            <p:cNvSpPr txBox="1">
              <a:spLocks noChangeArrowheads="1"/>
            </p:cNvSpPr>
            <p:nvPr/>
          </p:nvSpPr>
          <p:spPr bwMode="auto">
            <a:xfrm>
              <a:off x="1133" y="360"/>
              <a:ext cx="371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3600" b="1">
                  <a:solidFill>
                    <a:srgbClr val="FF3300"/>
                  </a:solidFill>
                  <a:ea typeface="黑体" panose="02010609060101010101" pitchFamily="49" charset="-122"/>
                </a:rPr>
                <a:t>秦</a:t>
              </a:r>
              <a:endParaRPr lang="zh-CN" altLang="en-US" sz="3600" b="1">
                <a:solidFill>
                  <a:srgbClr val="FF3300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1682115" y="4019550"/>
            <a:ext cx="98488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秦灭六国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85" name="Text Box 45"/>
          <p:cNvSpPr txBox="1">
            <a:spLocks noChangeArrowheads="1"/>
          </p:cNvSpPr>
          <p:nvPr/>
        </p:nvSpPr>
        <p:spPr bwMode="auto">
          <a:xfrm>
            <a:off x="4739324" y="3630614"/>
            <a:ext cx="147732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陈胜吴广起义爆发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86" name="Text Box 46"/>
          <p:cNvSpPr txBox="1">
            <a:spLocks noChangeArrowheads="1"/>
          </p:cNvSpPr>
          <p:nvPr/>
        </p:nvSpPr>
        <p:spPr bwMode="auto">
          <a:xfrm>
            <a:off x="6575110" y="3471864"/>
            <a:ext cx="49244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秦灭亡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88" name="Text Box 48"/>
          <p:cNvSpPr txBox="1">
            <a:spLocks noChangeArrowheads="1"/>
          </p:cNvSpPr>
          <p:nvPr/>
        </p:nvSpPr>
        <p:spPr bwMode="auto">
          <a:xfrm>
            <a:off x="7450668" y="3630613"/>
            <a:ext cx="258021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楚汉战争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89" name="Text Box 49"/>
          <p:cNvSpPr txBox="1">
            <a:spLocks noChangeArrowheads="1"/>
          </p:cNvSpPr>
          <p:nvPr/>
        </p:nvSpPr>
        <p:spPr bwMode="auto">
          <a:xfrm>
            <a:off x="10019666" y="4019550"/>
            <a:ext cx="98488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西汉建立</a:t>
            </a:r>
            <a:endParaRPr lang="zh-CN" altLang="en-US" sz="3200" b="1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25" name="Rectangle 59"/>
          <p:cNvSpPr>
            <a:spLocks noChangeArrowheads="1"/>
          </p:cNvSpPr>
          <p:nvPr/>
        </p:nvSpPr>
        <p:spPr bwMode="auto">
          <a:xfrm>
            <a:off x="0" y="25236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5626" name="Text Box 62"/>
          <p:cNvSpPr txBox="1">
            <a:spLocks noChangeArrowheads="1"/>
          </p:cNvSpPr>
          <p:nvPr/>
        </p:nvSpPr>
        <p:spPr bwMode="auto">
          <a:xfrm>
            <a:off x="48685" y="73025"/>
            <a:ext cx="2976033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ea typeface="黑体" panose="02010609060101010101" pitchFamily="49" charset="-122"/>
              </a:rPr>
              <a:t>历史时空</a:t>
            </a:r>
            <a:endParaRPr lang="zh-CN" altLang="en-US" sz="3600" b="1">
              <a:ea typeface="黑体" panose="02010609060101010101" pitchFamily="49" charset="-122"/>
            </a:endParaRPr>
          </a:p>
        </p:txBody>
      </p:sp>
      <p:grpSp>
        <p:nvGrpSpPr>
          <p:cNvPr id="8" name="Group 121"/>
          <p:cNvGrpSpPr/>
          <p:nvPr/>
        </p:nvGrpSpPr>
        <p:grpSpPr bwMode="auto">
          <a:xfrm>
            <a:off x="1631951" y="4148138"/>
            <a:ext cx="8928100" cy="2616200"/>
            <a:chOff x="793" y="2659"/>
            <a:chExt cx="4218" cy="1648"/>
          </a:xfrm>
        </p:grpSpPr>
        <p:grpSp>
          <p:nvGrpSpPr>
            <p:cNvPr id="25628" name="Group 68"/>
            <p:cNvGrpSpPr/>
            <p:nvPr/>
          </p:nvGrpSpPr>
          <p:grpSpPr bwMode="auto">
            <a:xfrm>
              <a:off x="793" y="3067"/>
              <a:ext cx="4218" cy="1240"/>
              <a:chOff x="1036" y="2704"/>
              <a:chExt cx="4218" cy="1240"/>
            </a:xfrm>
          </p:grpSpPr>
          <p:grpSp>
            <p:nvGrpSpPr>
              <p:cNvPr id="25629" name="Group 69"/>
              <p:cNvGrpSpPr/>
              <p:nvPr/>
            </p:nvGrpSpPr>
            <p:grpSpPr bwMode="auto">
              <a:xfrm>
                <a:off x="1036" y="2704"/>
                <a:ext cx="4218" cy="159"/>
                <a:chOff x="1020" y="2704"/>
                <a:chExt cx="4218" cy="159"/>
              </a:xfrm>
            </p:grpSpPr>
            <p:sp>
              <p:nvSpPr>
                <p:cNvPr id="25630" name="Line 70"/>
                <p:cNvSpPr>
                  <a:spLocks noChangeShapeType="1"/>
                </p:cNvSpPr>
                <p:nvPr/>
              </p:nvSpPr>
              <p:spPr bwMode="auto">
                <a:xfrm>
                  <a:off x="1020" y="2795"/>
                  <a:ext cx="4218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631" name="Line 71"/>
                <p:cNvSpPr>
                  <a:spLocks noChangeShapeType="1"/>
                </p:cNvSpPr>
                <p:nvPr/>
              </p:nvSpPr>
              <p:spPr bwMode="auto">
                <a:xfrm>
                  <a:off x="1156" y="2704"/>
                  <a:ext cx="0" cy="13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632" name="Line 72"/>
                <p:cNvSpPr>
                  <a:spLocks noChangeShapeType="1"/>
                </p:cNvSpPr>
                <p:nvPr/>
              </p:nvSpPr>
              <p:spPr bwMode="auto">
                <a:xfrm>
                  <a:off x="2878" y="2727"/>
                  <a:ext cx="0" cy="136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633" name="Line 73"/>
                <p:cNvSpPr>
                  <a:spLocks noChangeShapeType="1"/>
                </p:cNvSpPr>
                <p:nvPr/>
              </p:nvSpPr>
              <p:spPr bwMode="auto">
                <a:xfrm>
                  <a:off x="3467" y="2705"/>
                  <a:ext cx="0" cy="13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634" name="Line 74"/>
                <p:cNvSpPr>
                  <a:spLocks noChangeShapeType="1"/>
                </p:cNvSpPr>
                <p:nvPr/>
              </p:nvSpPr>
              <p:spPr bwMode="auto">
                <a:xfrm>
                  <a:off x="4785" y="2704"/>
                  <a:ext cx="0" cy="136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635" name="Line 75"/>
                <p:cNvSpPr>
                  <a:spLocks noChangeShapeType="1"/>
                </p:cNvSpPr>
                <p:nvPr/>
              </p:nvSpPr>
              <p:spPr bwMode="auto">
                <a:xfrm>
                  <a:off x="3878" y="2704"/>
                  <a:ext cx="0" cy="136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5636" name="Text Box 76"/>
              <p:cNvSpPr txBox="1">
                <a:spLocks noChangeArrowheads="1"/>
              </p:cNvSpPr>
              <p:nvPr/>
            </p:nvSpPr>
            <p:spPr bwMode="auto">
              <a:xfrm>
                <a:off x="1075" y="2840"/>
                <a:ext cx="233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221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37" name="Text Box 77"/>
              <p:cNvSpPr txBox="1">
                <a:spLocks noChangeArrowheads="1"/>
              </p:cNvSpPr>
              <p:nvPr/>
            </p:nvSpPr>
            <p:spPr bwMode="auto">
              <a:xfrm>
                <a:off x="2815" y="2894"/>
                <a:ext cx="233" cy="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209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38" name="Text Box 78"/>
              <p:cNvSpPr txBox="1">
                <a:spLocks noChangeArrowheads="1"/>
              </p:cNvSpPr>
              <p:nvPr/>
            </p:nvSpPr>
            <p:spPr bwMode="auto">
              <a:xfrm>
                <a:off x="3427" y="2840"/>
                <a:ext cx="233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207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39" name="Text Box 79"/>
              <p:cNvSpPr txBox="1">
                <a:spLocks noChangeArrowheads="1"/>
              </p:cNvSpPr>
              <p:nvPr/>
            </p:nvSpPr>
            <p:spPr bwMode="auto">
              <a:xfrm>
                <a:off x="3787" y="2840"/>
                <a:ext cx="233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206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640" name="Text Box 80"/>
              <p:cNvSpPr txBox="1">
                <a:spLocks noChangeArrowheads="1"/>
              </p:cNvSpPr>
              <p:nvPr/>
            </p:nvSpPr>
            <p:spPr bwMode="auto">
              <a:xfrm>
                <a:off x="4691" y="2840"/>
                <a:ext cx="233" cy="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前</a:t>
                </a:r>
                <a:r>
                  <a:rPr lang="en-US" altLang="zh-CN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202</a:t>
                </a:r>
                <a:r>
                  <a:rPr lang="zh-CN" altLang="en-US" sz="3200" b="1">
                    <a:solidFill>
                      <a:srgbClr val="FF33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年</a:t>
                </a:r>
                <a:endParaRPr lang="zh-CN" altLang="en-US" sz="3200" b="1">
                  <a:solidFill>
                    <a:srgbClr val="FF33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25641" name="Group 99"/>
            <p:cNvGrpSpPr/>
            <p:nvPr/>
          </p:nvGrpSpPr>
          <p:grpSpPr bwMode="auto">
            <a:xfrm>
              <a:off x="3651" y="2659"/>
              <a:ext cx="909" cy="499"/>
              <a:chOff x="3651" y="2659"/>
              <a:chExt cx="909" cy="499"/>
            </a:xfrm>
          </p:grpSpPr>
          <p:sp>
            <p:nvSpPr>
              <p:cNvPr id="25642" name="Line 100"/>
              <p:cNvSpPr>
                <a:spLocks noChangeShapeType="1"/>
              </p:cNvSpPr>
              <p:nvPr/>
            </p:nvSpPr>
            <p:spPr bwMode="auto">
              <a:xfrm>
                <a:off x="3651" y="2659"/>
                <a:ext cx="0" cy="49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43" name="Line 101"/>
              <p:cNvSpPr>
                <a:spLocks noChangeShapeType="1"/>
              </p:cNvSpPr>
              <p:nvPr/>
            </p:nvSpPr>
            <p:spPr bwMode="auto">
              <a:xfrm>
                <a:off x="4560" y="2659"/>
                <a:ext cx="0" cy="40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44" name="Line 102"/>
              <p:cNvSpPr>
                <a:spLocks noChangeShapeType="1"/>
              </p:cNvSpPr>
              <p:nvPr/>
            </p:nvSpPr>
            <p:spPr bwMode="auto">
              <a:xfrm>
                <a:off x="3653" y="2659"/>
                <a:ext cx="907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Group 124"/>
          <p:cNvGrpSpPr/>
          <p:nvPr/>
        </p:nvGrpSpPr>
        <p:grpSpPr bwMode="auto">
          <a:xfrm>
            <a:off x="2982384" y="3167063"/>
            <a:ext cx="1473200" cy="1630362"/>
            <a:chOff x="4050" y="2293"/>
            <a:chExt cx="1740" cy="2567"/>
          </a:xfrm>
        </p:grpSpPr>
        <p:sp>
          <p:nvSpPr>
            <p:cNvPr id="25646" name="Arc 125"/>
            <p:cNvSpPr>
              <a:spLocks noChangeArrowheads="1"/>
            </p:cNvSpPr>
            <p:nvPr/>
          </p:nvSpPr>
          <p:spPr bwMode="auto">
            <a:xfrm>
              <a:off x="4050" y="2380"/>
              <a:ext cx="736" cy="2210"/>
            </a:xfrm>
            <a:custGeom>
              <a:avLst/>
              <a:gdLst>
                <a:gd name="T0" fmla="*/ 11833 w 21600"/>
                <a:gd name="T1" fmla="*/ 0 h 18070"/>
                <a:gd name="T2" fmla="*/ 21600 w 21600"/>
                <a:gd name="T3" fmla="*/ 18070 h 18070"/>
                <a:gd name="T4" fmla="*/ 11833 w 21600"/>
                <a:gd name="T5" fmla="*/ 0 h 18070"/>
                <a:gd name="T6" fmla="*/ 21600 w 21600"/>
                <a:gd name="T7" fmla="*/ 18070 h 18070"/>
                <a:gd name="T8" fmla="*/ 0 w 21600"/>
                <a:gd name="T9" fmla="*/ 18070 h 18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18070" fill="none">
                  <a:moveTo>
                    <a:pt x="11833" y="0"/>
                  </a:moveTo>
                  <a:cubicBezTo>
                    <a:pt x="17928" y="3991"/>
                    <a:pt x="21600" y="10785"/>
                    <a:pt x="21600" y="18070"/>
                  </a:cubicBezTo>
                </a:path>
                <a:path w="21600" h="18070" stroke="0">
                  <a:moveTo>
                    <a:pt x="11833" y="0"/>
                  </a:moveTo>
                  <a:cubicBezTo>
                    <a:pt x="17928" y="3991"/>
                    <a:pt x="21600" y="10785"/>
                    <a:pt x="21600" y="18070"/>
                  </a:cubicBezTo>
                  <a:lnTo>
                    <a:pt x="0" y="1807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7" name="Arc 126"/>
            <p:cNvSpPr>
              <a:spLocks noChangeArrowheads="1"/>
            </p:cNvSpPr>
            <p:nvPr/>
          </p:nvSpPr>
          <p:spPr bwMode="auto">
            <a:xfrm flipH="1">
              <a:off x="5175" y="2293"/>
              <a:ext cx="615" cy="2296"/>
            </a:xfrm>
            <a:custGeom>
              <a:avLst/>
              <a:gdLst>
                <a:gd name="T0" fmla="*/ 5925 w 21600"/>
                <a:gd name="T1" fmla="*/ -1 h 20771"/>
                <a:gd name="T2" fmla="*/ 21600 w 21600"/>
                <a:gd name="T3" fmla="*/ 20771 h 20771"/>
                <a:gd name="T4" fmla="*/ 5925 w 21600"/>
                <a:gd name="T5" fmla="*/ -1 h 20771"/>
                <a:gd name="T6" fmla="*/ 21600 w 21600"/>
                <a:gd name="T7" fmla="*/ 20771 h 20771"/>
                <a:gd name="T8" fmla="*/ 0 w 21600"/>
                <a:gd name="T9" fmla="*/ 20771 h 20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0771" fill="none">
                  <a:moveTo>
                    <a:pt x="5925" y="-1"/>
                  </a:moveTo>
                  <a:cubicBezTo>
                    <a:pt x="15202" y="2645"/>
                    <a:pt x="21600" y="11123"/>
                    <a:pt x="21600" y="20771"/>
                  </a:cubicBezTo>
                </a:path>
                <a:path w="21600" h="20771" stroke="0">
                  <a:moveTo>
                    <a:pt x="5925" y="-1"/>
                  </a:moveTo>
                  <a:cubicBezTo>
                    <a:pt x="15202" y="2645"/>
                    <a:pt x="21600" y="11123"/>
                    <a:pt x="21600" y="20771"/>
                  </a:cubicBezTo>
                  <a:lnTo>
                    <a:pt x="0" y="207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25648" name="AutoShape 127"/>
            <p:cNvCxnSpPr>
              <a:cxnSpLocks noChangeShapeType="1"/>
            </p:cNvCxnSpPr>
            <p:nvPr/>
          </p:nvCxnSpPr>
          <p:spPr bwMode="auto">
            <a:xfrm>
              <a:off x="4561" y="4365"/>
              <a:ext cx="389" cy="48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49" name="AutoShape 128"/>
            <p:cNvCxnSpPr>
              <a:cxnSpLocks noChangeShapeType="1"/>
            </p:cNvCxnSpPr>
            <p:nvPr/>
          </p:nvCxnSpPr>
          <p:spPr bwMode="auto">
            <a:xfrm flipH="1">
              <a:off x="4965" y="4380"/>
              <a:ext cx="391" cy="48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500"/>
                                        <p:tgtEl>
                                          <p:spTgt spid="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1000"/>
                                        <p:tgtEl>
                                          <p:spTgt spid="3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4" grpId="0" bldLvl="0" animBg="1"/>
      <p:bldP spid="35885" grpId="0" bldLvl="0" animBg="1"/>
      <p:bldP spid="35886" grpId="0" bldLvl="0" animBg="1"/>
      <p:bldP spid="35888" grpId="0" bldLvl="0" animBg="1"/>
      <p:bldP spid="3588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数字故事（鲁焕）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30295"/>
            <a:ext cx="12192000" cy="688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19"/>
          <p:cNvSpPr txBox="1"/>
          <p:nvPr/>
        </p:nvSpPr>
        <p:spPr>
          <a:xfrm>
            <a:off x="5013325" y="291782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51068" y="1500614"/>
            <a:ext cx="105209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4800" b="1" dirty="0">
                <a:latin typeface="+mn-ea"/>
                <a:ea typeface="+mn-ea"/>
              </a:rPr>
              <a:t>秦亡于政，而非亡于制</a:t>
            </a:r>
            <a:r>
              <a:rPr lang="zh-CN" altLang="zh-CN" sz="4800" b="1" dirty="0" smtClean="0">
                <a:latin typeface="+mn-ea"/>
                <a:ea typeface="+mn-ea"/>
              </a:rPr>
              <a:t>。</a:t>
            </a:r>
            <a:r>
              <a:rPr lang="en-US" altLang="zh-CN" sz="4800" b="1" dirty="0" smtClean="0">
                <a:latin typeface="+mn-ea"/>
                <a:ea typeface="+mn-ea"/>
              </a:rPr>
              <a:t>  --</a:t>
            </a:r>
            <a:r>
              <a:rPr lang="zh-CN" altLang="en-US" sz="4800" b="1" dirty="0" smtClean="0">
                <a:latin typeface="+mn-ea"/>
                <a:ea typeface="+mn-ea"/>
              </a:rPr>
              <a:t>柳宗元</a:t>
            </a:r>
            <a:endParaRPr lang="zh-CN" altLang="en-US" sz="4800" b="1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2 民生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2" y="346075"/>
            <a:ext cx="367664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-660400" y="1865313"/>
            <a:ext cx="73660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百姓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26485" y="515938"/>
            <a:ext cx="7368116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民生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工程托起</a:t>
            </a: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858433" y="3179763"/>
            <a:ext cx="73660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幸福梦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968500" y="4568826"/>
            <a:ext cx="7368117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中国梦</a:t>
            </a:r>
            <a:endParaRPr lang="zh-CN" altLang="en-US" sz="7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 descr="图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717" y="4089400"/>
            <a:ext cx="5435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75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6145" descr="图片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1588"/>
            <a:ext cx="12395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WordArt 4"/>
          <p:cNvSpPr>
            <a:spLocks noChangeArrowheads="1" noChangeShapeType="1" noTextEdit="1"/>
          </p:cNvSpPr>
          <p:nvPr/>
        </p:nvSpPr>
        <p:spPr bwMode="auto">
          <a:xfrm>
            <a:off x="3407833" y="188913"/>
            <a:ext cx="48006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2700">
                  <a:solidFill>
                    <a:schemeClr val="tx1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自我检测  巩固提高</a:t>
            </a:r>
            <a:endParaRPr lang="zh-CN" altLang="en-US" sz="3600" b="1" kern="10">
              <a:ln w="12700">
                <a:solidFill>
                  <a:schemeClr val="tx1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569" y="908050"/>
            <a:ext cx="1214543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、中国历史上第一次农民起义爆发的根本原因是（     ）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、秦的暴政        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、焚书坑儒   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、修建宫殿和陵墓  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、法律残酷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、我国历史上第一次大规模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的农民起义爆发的地点是（     ）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、陈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、沛县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、大泽乡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、渔阳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、推翻残暴的秦朝统治的（    ）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、陈胜吴广起义 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、项羽的起义军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、刘邦的起义军 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、刘邦项羽起义军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3736" name="WordArt 8"/>
          <p:cNvSpPr>
            <a:spLocks noChangeArrowheads="1" noChangeShapeType="1" noTextEdit="1"/>
          </p:cNvSpPr>
          <p:nvPr/>
        </p:nvSpPr>
        <p:spPr bwMode="auto">
          <a:xfrm>
            <a:off x="2927353" y="2349500"/>
            <a:ext cx="4607983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endParaRPr lang="zh-CN" alt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6145" descr="图片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0" y="193675"/>
            <a:ext cx="12048067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、秦朝灭亡的时间是（      ）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、公元前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209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、公元前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207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、公元前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206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、公元前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202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年 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、下列消灭秦军主力的是（）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、涿鹿之战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、牧野之战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、巨鹿之战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、长平之战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、项羽和刘邦争夺帝位的战争是（     ）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、巨鹿之战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、长平之战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、楚汉之争 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、城濮之战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5784" name="WordArt 8"/>
          <p:cNvSpPr>
            <a:spLocks noChangeArrowheads="1" noChangeShapeType="1" noTextEdit="1"/>
          </p:cNvSpPr>
          <p:nvPr/>
        </p:nvSpPr>
        <p:spPr bwMode="auto">
          <a:xfrm>
            <a:off x="2927351" y="2349500"/>
            <a:ext cx="4607983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endParaRPr lang="zh-CN" alt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6145" descr="图片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24"/>
            <a:ext cx="1239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3384" y="114846"/>
            <a:ext cx="12331816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7.</a:t>
            </a:r>
            <a:r>
              <a:rPr lang="zh-CN" altLang="en-US" sz="3200" b="1" dirty="0" smtClean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zh-CN" altLang="en-US" sz="3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一：秦朝时，农民每年要将收成的</a:t>
            </a:r>
            <a:r>
              <a:rPr lang="en-US" altLang="zh-CN" sz="3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2/3</a:t>
            </a:r>
            <a:r>
              <a:rPr lang="zh-CN" altLang="en-US" sz="3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以上交给国家。当时，全国人口约</a:t>
            </a:r>
            <a:r>
              <a:rPr lang="en-US" altLang="zh-CN" sz="3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2000</a:t>
            </a:r>
            <a:r>
              <a:rPr lang="zh-CN" altLang="en-US" sz="3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万，被征发去打仗、服劳役的有二三百万，连妇女也被迫转运军粮，许多服役的人活活累死</a:t>
            </a:r>
            <a:r>
              <a:rPr lang="zh-CN" altLang="en-US" sz="3200" b="1" dirty="0" smtClean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 smtClean="0">
              <a:solidFill>
                <a:srgbClr val="08080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材料二：秦朝时死刑种类多，共有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多种，各腰斩、车裂等。犯罪的人，轻者罚作苦役，重者动辄处死；一家犯法，邻里都受牵连。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材料三：他们斩木为兵，揭竿为旗，中国历史上第一次农民大起义在大泽乡爆发了。</a:t>
            </a:r>
            <a:endParaRPr lang="en-US" altLang="zh-CN" sz="32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）材料一、二反映了什么社会现象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32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材料三中的农民起义的领袖是谁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？起义的目的是什么？</a:t>
            </a:r>
            <a:endParaRPr lang="en-US" altLang="zh-CN" sz="32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材料一、二与材料三之间有无联系？为什么</a:t>
            </a:r>
            <a:r>
              <a:rPr lang="zh-CN" altLang="en-US" sz="3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32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b="1" dirty="0">
              <a:solidFill>
                <a:srgbClr val="080808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89124" y="3991333"/>
            <a:ext cx="775885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反映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了秦朝赋税、徭役、兵役繁重，刑法残酷。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algn="ctr"/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747" y="5043094"/>
            <a:ext cx="854560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陈胜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、吴广。为了推翻残暴的秦朝。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algn="ctr"/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有联系。由于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秦朝统治残暴，激化了社会矛盾</a:t>
            </a: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，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陈胜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</a:rPr>
              <a:t>、吴广才号召大家起义推翻秦朝。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宋体" panose="02010600030101010101" pitchFamily="2" charset="-122"/>
            </a:endParaRPr>
          </a:p>
          <a:p>
            <a:pPr algn="ctr"/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6145" descr="图片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74549" y="598708"/>
            <a:ext cx="1162571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课后习题：</a:t>
            </a:r>
            <a:endParaRPr lang="en-US" altLang="zh-CN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结合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9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课、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10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课所学，你认为</a:t>
            </a:r>
            <a:r>
              <a:rPr lang="zh-CN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秦始皇是个</a:t>
            </a:r>
            <a:endParaRPr lang="en-US" altLang="zh-CN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什么样的人？为什么？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图片 5" descr="卷轴 卷.png"/>
          <p:cNvPicPr>
            <a:picLocks noChangeAspect="1"/>
          </p:cNvPicPr>
          <p:nvPr/>
        </p:nvPicPr>
        <p:blipFill>
          <a:blip r:embed="rId1">
            <a:lum bright="39999"/>
          </a:blip>
          <a:stretch>
            <a:fillRect/>
          </a:stretch>
        </p:blipFill>
        <p:spPr>
          <a:xfrm>
            <a:off x="1298575" y="1403350"/>
            <a:ext cx="9595485" cy="4051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3003551" y="2687638"/>
            <a:ext cx="6477000" cy="1676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60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一、秦的暴政</a:t>
            </a:r>
            <a:r>
              <a:rPr kumimoji="0" lang="en-US" altLang="zh-CN" sz="4000" b="1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</a:t>
            </a:r>
            <a:endParaRPr kumimoji="0" lang="en-US" altLang="zh-CN" sz="4000" b="1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40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endParaRPr kumimoji="0" lang="zh-CN" altLang="en-US" sz="54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234684" y="184785"/>
            <a:ext cx="6654165" cy="6444615"/>
            <a:chOff x="-257" y="-14"/>
            <a:chExt cx="3182" cy="2957"/>
          </a:xfrm>
        </p:grpSpPr>
        <p:sp>
          <p:nvSpPr>
            <p:cNvPr id="20569" name="Rectangle 6"/>
            <p:cNvSpPr/>
            <p:nvPr/>
          </p:nvSpPr>
          <p:spPr>
            <a:xfrm>
              <a:off x="-257" y="363"/>
              <a:ext cx="2816" cy="2269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pic>
          <p:nvPicPr>
            <p:cNvPr id="20570" name="图片 7" descr="卷轴-龙柱z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" y="-14"/>
              <a:ext cx="532" cy="295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8"/>
          <p:cNvGrpSpPr/>
          <p:nvPr/>
        </p:nvGrpSpPr>
        <p:grpSpPr>
          <a:xfrm>
            <a:off x="5716101" y="194750"/>
            <a:ext cx="6376373" cy="6443345"/>
            <a:chOff x="-22" y="64"/>
            <a:chExt cx="3066" cy="2957"/>
          </a:xfrm>
        </p:grpSpPr>
        <p:sp>
          <p:nvSpPr>
            <p:cNvPr id="20567" name="Rectangle 9"/>
            <p:cNvSpPr/>
            <p:nvPr/>
          </p:nvSpPr>
          <p:spPr>
            <a:xfrm>
              <a:off x="351" y="448"/>
              <a:ext cx="2693" cy="2268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pic>
          <p:nvPicPr>
            <p:cNvPr id="20568" name="图片 6" descr="卷轴-龙柱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" y="64"/>
              <a:ext cx="544" cy="295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Group 11"/>
          <p:cNvGrpSpPr/>
          <p:nvPr/>
        </p:nvGrpSpPr>
        <p:grpSpPr>
          <a:xfrm>
            <a:off x="2963863" y="747713"/>
            <a:ext cx="431800" cy="520700"/>
            <a:chOff x="0" y="0"/>
            <a:chExt cx="1900" cy="1900"/>
          </a:xfrm>
        </p:grpSpPr>
        <p:sp>
          <p:nvSpPr>
            <p:cNvPr id="20565" name="AutoShape 1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6" name="AutoShape 1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66CCFF">
                    <a:alpha val="79999"/>
                  </a:srgb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3468688" y="2224088"/>
            <a:ext cx="287337" cy="346075"/>
            <a:chOff x="0" y="0"/>
            <a:chExt cx="1900" cy="1900"/>
          </a:xfrm>
        </p:grpSpPr>
        <p:sp>
          <p:nvSpPr>
            <p:cNvPr id="20563" name="AutoShape 15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4" name="AutoShape 16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8293100" y="3352800"/>
            <a:ext cx="287338" cy="346075"/>
            <a:chOff x="0" y="0"/>
            <a:chExt cx="1900" cy="1900"/>
          </a:xfrm>
        </p:grpSpPr>
        <p:sp>
          <p:nvSpPr>
            <p:cNvPr id="20561" name="AutoShape 18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2" name="AutoShape 19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548188" y="2397125"/>
            <a:ext cx="431800" cy="520700"/>
            <a:chOff x="0" y="0"/>
            <a:chExt cx="1900" cy="1900"/>
          </a:xfrm>
        </p:grpSpPr>
        <p:sp>
          <p:nvSpPr>
            <p:cNvPr id="20559" name="AutoShape 2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60" name="AutoShape 2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8" name="Group 23"/>
          <p:cNvGrpSpPr/>
          <p:nvPr/>
        </p:nvGrpSpPr>
        <p:grpSpPr>
          <a:xfrm>
            <a:off x="8724900" y="835025"/>
            <a:ext cx="358775" cy="431800"/>
            <a:chOff x="0" y="0"/>
            <a:chExt cx="1900" cy="1900"/>
          </a:xfrm>
        </p:grpSpPr>
        <p:sp>
          <p:nvSpPr>
            <p:cNvPr id="20557" name="AutoShape 2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8" name="AutoShape 2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6061075" y="661988"/>
            <a:ext cx="287338" cy="346075"/>
            <a:chOff x="0" y="0"/>
            <a:chExt cx="1900" cy="1900"/>
          </a:xfrm>
        </p:grpSpPr>
        <p:sp>
          <p:nvSpPr>
            <p:cNvPr id="20555" name="AutoShape 2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6" name="AutoShape 2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CCFFFF">
                    <a:alpha val="79999"/>
                  </a:srgbClr>
                </a:gs>
                <a:gs pos="100000">
                  <a:srgbClr val="66CCFF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0" name="Group 29"/>
          <p:cNvGrpSpPr/>
          <p:nvPr/>
        </p:nvGrpSpPr>
        <p:grpSpPr>
          <a:xfrm>
            <a:off x="5053013" y="2309813"/>
            <a:ext cx="144462" cy="174625"/>
            <a:chOff x="0" y="0"/>
            <a:chExt cx="1900" cy="1900"/>
          </a:xfrm>
        </p:grpSpPr>
        <p:sp>
          <p:nvSpPr>
            <p:cNvPr id="20553" name="AutoShape 3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4" name="AutoShape 3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1" name="Group 32"/>
          <p:cNvGrpSpPr/>
          <p:nvPr/>
        </p:nvGrpSpPr>
        <p:grpSpPr>
          <a:xfrm>
            <a:off x="5514975" y="2389188"/>
            <a:ext cx="73025" cy="88900"/>
            <a:chOff x="0" y="0"/>
            <a:chExt cx="1900" cy="1900"/>
          </a:xfrm>
        </p:grpSpPr>
        <p:sp>
          <p:nvSpPr>
            <p:cNvPr id="20551" name="AutoShape 33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2" name="AutoShape 34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2" name="Group 35"/>
          <p:cNvGrpSpPr/>
          <p:nvPr/>
        </p:nvGrpSpPr>
        <p:grpSpPr>
          <a:xfrm>
            <a:off x="6853238" y="227013"/>
            <a:ext cx="215900" cy="260350"/>
            <a:chOff x="0" y="0"/>
            <a:chExt cx="1900" cy="1900"/>
          </a:xfrm>
        </p:grpSpPr>
        <p:sp>
          <p:nvSpPr>
            <p:cNvPr id="20549" name="AutoShape 36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50" name="AutoShape 37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3" name="Group 38"/>
          <p:cNvGrpSpPr/>
          <p:nvPr/>
        </p:nvGrpSpPr>
        <p:grpSpPr>
          <a:xfrm>
            <a:off x="4765675" y="1617663"/>
            <a:ext cx="142875" cy="171450"/>
            <a:chOff x="0" y="0"/>
            <a:chExt cx="1900" cy="1900"/>
          </a:xfrm>
        </p:grpSpPr>
        <p:sp>
          <p:nvSpPr>
            <p:cNvPr id="20547" name="AutoShape 39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8" name="AutoShape 40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4" name="Group 41"/>
          <p:cNvGrpSpPr/>
          <p:nvPr/>
        </p:nvGrpSpPr>
        <p:grpSpPr>
          <a:xfrm>
            <a:off x="6961823" y="1953895"/>
            <a:ext cx="144462" cy="174625"/>
            <a:chOff x="0" y="0"/>
            <a:chExt cx="1900" cy="1900"/>
          </a:xfrm>
        </p:grpSpPr>
        <p:sp>
          <p:nvSpPr>
            <p:cNvPr id="20545" name="AutoShape 4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6" name="AutoShape 4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5" name="Group 44"/>
          <p:cNvGrpSpPr/>
          <p:nvPr/>
        </p:nvGrpSpPr>
        <p:grpSpPr>
          <a:xfrm>
            <a:off x="5053013" y="0"/>
            <a:ext cx="358775" cy="431800"/>
            <a:chOff x="0" y="0"/>
            <a:chExt cx="1900" cy="1900"/>
          </a:xfrm>
        </p:grpSpPr>
        <p:sp>
          <p:nvSpPr>
            <p:cNvPr id="20543" name="AutoShape 45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4" name="AutoShape 46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6" name="Group 47"/>
          <p:cNvGrpSpPr/>
          <p:nvPr/>
        </p:nvGrpSpPr>
        <p:grpSpPr>
          <a:xfrm>
            <a:off x="8077200" y="574675"/>
            <a:ext cx="144463" cy="173038"/>
            <a:chOff x="0" y="0"/>
            <a:chExt cx="1900" cy="1900"/>
          </a:xfrm>
        </p:grpSpPr>
        <p:sp>
          <p:nvSpPr>
            <p:cNvPr id="20541" name="AutoShape 48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2" name="AutoShape 49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7" name="Group 50"/>
          <p:cNvGrpSpPr/>
          <p:nvPr/>
        </p:nvGrpSpPr>
        <p:grpSpPr>
          <a:xfrm>
            <a:off x="9444038" y="914400"/>
            <a:ext cx="73025" cy="88900"/>
            <a:chOff x="0" y="0"/>
            <a:chExt cx="1900" cy="1900"/>
          </a:xfrm>
        </p:grpSpPr>
        <p:sp>
          <p:nvSpPr>
            <p:cNvPr id="20539" name="AutoShape 5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40" name="AutoShape 5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8" name="Group 53"/>
          <p:cNvGrpSpPr/>
          <p:nvPr/>
        </p:nvGrpSpPr>
        <p:grpSpPr>
          <a:xfrm>
            <a:off x="9948863" y="2309813"/>
            <a:ext cx="144462" cy="174625"/>
            <a:chOff x="0" y="0"/>
            <a:chExt cx="1900" cy="1900"/>
          </a:xfrm>
        </p:grpSpPr>
        <p:sp>
          <p:nvSpPr>
            <p:cNvPr id="20537" name="AutoShape 5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8" name="AutoShape 5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19" name="Group 56"/>
          <p:cNvGrpSpPr/>
          <p:nvPr/>
        </p:nvGrpSpPr>
        <p:grpSpPr>
          <a:xfrm>
            <a:off x="9228138" y="1963738"/>
            <a:ext cx="144462" cy="173037"/>
            <a:chOff x="0" y="0"/>
            <a:chExt cx="1900" cy="1900"/>
          </a:xfrm>
        </p:grpSpPr>
        <p:sp>
          <p:nvSpPr>
            <p:cNvPr id="20535" name="AutoShape 5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6" name="AutoShape 5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7069138" y="1268413"/>
            <a:ext cx="144462" cy="174625"/>
            <a:chOff x="0" y="0"/>
            <a:chExt cx="1900" cy="1900"/>
          </a:xfrm>
        </p:grpSpPr>
        <p:sp>
          <p:nvSpPr>
            <p:cNvPr id="20533" name="AutoShape 6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4" name="AutoShape 6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1" name="Group 62"/>
          <p:cNvGrpSpPr/>
          <p:nvPr/>
        </p:nvGrpSpPr>
        <p:grpSpPr>
          <a:xfrm>
            <a:off x="4981575" y="835025"/>
            <a:ext cx="142875" cy="171450"/>
            <a:chOff x="0" y="0"/>
            <a:chExt cx="1900" cy="1900"/>
          </a:xfrm>
        </p:grpSpPr>
        <p:sp>
          <p:nvSpPr>
            <p:cNvPr id="20531" name="AutoShape 63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2" name="AutoShape 64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2" name="Group 65"/>
          <p:cNvGrpSpPr/>
          <p:nvPr/>
        </p:nvGrpSpPr>
        <p:grpSpPr>
          <a:xfrm>
            <a:off x="6203950" y="1789113"/>
            <a:ext cx="144463" cy="174625"/>
            <a:chOff x="0" y="0"/>
            <a:chExt cx="1900" cy="1900"/>
          </a:xfrm>
        </p:grpSpPr>
        <p:sp>
          <p:nvSpPr>
            <p:cNvPr id="20529" name="AutoShape 66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30" name="AutoShape 67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3" name="Group 68"/>
          <p:cNvGrpSpPr/>
          <p:nvPr/>
        </p:nvGrpSpPr>
        <p:grpSpPr>
          <a:xfrm>
            <a:off x="8366125" y="1789113"/>
            <a:ext cx="142875" cy="171450"/>
            <a:chOff x="0" y="0"/>
            <a:chExt cx="1900" cy="1900"/>
          </a:xfrm>
        </p:grpSpPr>
        <p:sp>
          <p:nvSpPr>
            <p:cNvPr id="20527" name="AutoShape 69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8" name="AutoShape 70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4" name="Group 71"/>
          <p:cNvGrpSpPr/>
          <p:nvPr/>
        </p:nvGrpSpPr>
        <p:grpSpPr>
          <a:xfrm>
            <a:off x="10236200" y="922338"/>
            <a:ext cx="215900" cy="260350"/>
            <a:chOff x="0" y="0"/>
            <a:chExt cx="1900" cy="1900"/>
          </a:xfrm>
        </p:grpSpPr>
        <p:sp>
          <p:nvSpPr>
            <p:cNvPr id="20525" name="AutoShape 72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chemeClr val="bg1">
                    <a:alpha val="51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6" name="AutoShape 73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chemeClr val="bg1">
                    <a:alpha val="79999"/>
                  </a:schemeClr>
                </a:gs>
                <a:gs pos="100000">
                  <a:schemeClr val="bg1">
                    <a:alpha val="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sp>
        <p:nvSpPr>
          <p:cNvPr id="46154" name="Oval 74"/>
          <p:cNvSpPr/>
          <p:nvPr/>
        </p:nvSpPr>
        <p:spPr>
          <a:xfrm rot="3518666">
            <a:off x="8774113" y="-2330450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5" name="Oval 75"/>
          <p:cNvSpPr/>
          <p:nvPr/>
        </p:nvSpPr>
        <p:spPr>
          <a:xfrm rot="3518666">
            <a:off x="8847138" y="-198437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6" name="Oval 76"/>
          <p:cNvSpPr/>
          <p:nvPr/>
        </p:nvSpPr>
        <p:spPr>
          <a:xfrm rot="3518666">
            <a:off x="5173663" y="-1898650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46157" name="Oval 77"/>
          <p:cNvSpPr/>
          <p:nvPr/>
        </p:nvSpPr>
        <p:spPr>
          <a:xfrm rot="3518666">
            <a:off x="10790238" y="-224472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lang="zh-CN" altLang="en-US" sz="2400" i="1" dirty="0">
              <a:solidFill>
                <a:srgbClr val="000000"/>
              </a:solidFill>
              <a:latin typeface="Lucida Sans"/>
            </a:endParaRPr>
          </a:p>
        </p:txBody>
      </p:sp>
      <p:sp>
        <p:nvSpPr>
          <p:cNvPr id="20511" name="Oval 78"/>
          <p:cNvSpPr/>
          <p:nvPr/>
        </p:nvSpPr>
        <p:spPr>
          <a:xfrm rot="3518666">
            <a:off x="11977688" y="-1984375"/>
            <a:ext cx="44450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vert="eaVert" wrap="none" anchor="ctr"/>
          <a:lstStyle/>
          <a:p>
            <a:pPr eaLnBrk="1" hangingPunct="1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方正舒体"/>
            </a:endParaRPr>
          </a:p>
        </p:txBody>
      </p:sp>
      <p:sp>
        <p:nvSpPr>
          <p:cNvPr id="20512" name="Oval 79"/>
          <p:cNvSpPr/>
          <p:nvPr/>
        </p:nvSpPr>
        <p:spPr>
          <a:xfrm rot="3248372">
            <a:off x="11849100" y="546100"/>
            <a:ext cx="85725" cy="1008063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2F4E0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vert="eaVert" wrap="none" anchor="ctr"/>
          <a:lstStyle/>
          <a:p>
            <a:pPr eaLnBrk="1" hangingPunct="1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方正舒体"/>
            </a:endParaRPr>
          </a:p>
        </p:txBody>
      </p:sp>
      <p:grpSp>
        <p:nvGrpSpPr>
          <p:cNvPr id="25" name="Group 80"/>
          <p:cNvGrpSpPr/>
          <p:nvPr/>
        </p:nvGrpSpPr>
        <p:grpSpPr>
          <a:xfrm>
            <a:off x="3684588" y="0"/>
            <a:ext cx="358775" cy="431800"/>
            <a:chOff x="0" y="0"/>
            <a:chExt cx="1900" cy="1900"/>
          </a:xfrm>
        </p:grpSpPr>
        <p:sp>
          <p:nvSpPr>
            <p:cNvPr id="20523" name="AutoShape 81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4" name="AutoShape 82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6" name="Group 83"/>
          <p:cNvGrpSpPr/>
          <p:nvPr/>
        </p:nvGrpSpPr>
        <p:grpSpPr>
          <a:xfrm>
            <a:off x="8869363" y="0"/>
            <a:ext cx="358775" cy="431800"/>
            <a:chOff x="0" y="0"/>
            <a:chExt cx="1900" cy="1900"/>
          </a:xfrm>
        </p:grpSpPr>
        <p:sp>
          <p:nvSpPr>
            <p:cNvPr id="20521" name="AutoShape 84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2" name="AutoShape 85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7" name="Group 86"/>
          <p:cNvGrpSpPr/>
          <p:nvPr/>
        </p:nvGrpSpPr>
        <p:grpSpPr>
          <a:xfrm>
            <a:off x="10345738" y="0"/>
            <a:ext cx="358775" cy="431800"/>
            <a:chOff x="0" y="0"/>
            <a:chExt cx="1900" cy="1900"/>
          </a:xfrm>
        </p:grpSpPr>
        <p:sp>
          <p:nvSpPr>
            <p:cNvPr id="20519" name="AutoShape 87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20" name="AutoShape 88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  <p:grpSp>
        <p:nvGrpSpPr>
          <p:cNvPr id="28" name="Group 89"/>
          <p:cNvGrpSpPr/>
          <p:nvPr/>
        </p:nvGrpSpPr>
        <p:grpSpPr>
          <a:xfrm>
            <a:off x="9877425" y="314325"/>
            <a:ext cx="358775" cy="431800"/>
            <a:chOff x="0" y="0"/>
            <a:chExt cx="1900" cy="1900"/>
          </a:xfrm>
        </p:grpSpPr>
        <p:sp>
          <p:nvSpPr>
            <p:cNvPr id="20517" name="AutoShape 90"/>
            <p:cNvSpPr/>
            <p:nvPr/>
          </p:nvSpPr>
          <p:spPr>
            <a:xfrm rot="3419877">
              <a:off x="0" y="0"/>
              <a:ext cx="1900" cy="1900"/>
            </a:xfrm>
            <a:prstGeom prst="star4">
              <a:avLst>
                <a:gd name="adj" fmla="val 17606"/>
              </a:avLst>
            </a:prstGeom>
            <a:gradFill rotWithShape="1">
              <a:gsLst>
                <a:gs pos="0">
                  <a:srgbClr val="FDEA5D">
                    <a:alpha val="51999"/>
                  </a:srgbClr>
                </a:gs>
                <a:gs pos="100000">
                  <a:srgbClr val="EFF339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  <p:sp>
          <p:nvSpPr>
            <p:cNvPr id="20518" name="AutoShape 91"/>
            <p:cNvSpPr/>
            <p:nvPr/>
          </p:nvSpPr>
          <p:spPr>
            <a:xfrm rot="900000">
              <a:off x="0" y="0"/>
              <a:ext cx="1851" cy="1851"/>
            </a:xfrm>
            <a:prstGeom prst="star4">
              <a:avLst>
                <a:gd name="adj" fmla="val 14370"/>
              </a:avLst>
            </a:prstGeom>
            <a:gradFill rotWithShape="1">
              <a:gsLst>
                <a:gs pos="0">
                  <a:srgbClr val="FDEA5D">
                    <a:alpha val="79999"/>
                  </a:srgbClr>
                </a:gs>
                <a:gs pos="100000">
                  <a:srgbClr val="EFF339">
                    <a:alpha val="9998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eaLnBrk="1" hangingPunct="1"/>
              <a:endPara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方正舒体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9513 0.00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40938 -0.006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-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9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4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31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5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79132 0.66922 " pathEditMode="relative" rAng="0" ptsTypes="AA">
                                      <p:cBhvr>
                                        <p:cTn id="139" dur="1700" fill="hold"/>
                                        <p:tgtEl>
                                          <p:spTgt spid="4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334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700"/>
                                        <p:tgtEl>
                                          <p:spTgt spid="4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88212 0.76366 " pathEditMode="relative" rAng="0" ptsTypes="AA">
                                      <p:cBhvr>
                                        <p:cTn id="144" dur="1600" fill="hold"/>
                                        <p:tgtEl>
                                          <p:spTgt spid="4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00" y="382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0"/>
                                        <p:tgtEl>
                                          <p:spTgt spid="4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path" presetSubtype="0" repeatCount="indefinite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.55556E-7 1.85185E-6 L -0.62205 0.51088 " pathEditMode="relative" rAng="0" ptsTypes="AA">
                                      <p:cBhvr>
                                        <p:cTn id="149" dur="1400" fill="hold"/>
                                        <p:tgtEl>
                                          <p:spTgt spid="4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00" y="255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400"/>
                                        <p:tgtEl>
                                          <p:spTgt spid="4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9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254 L -1.01181 0.98173 " pathEditMode="relative" rAng="0" ptsTypes="AA">
                                      <p:cBhvr>
                                        <p:cTn id="154" dur="1300" fill="hold"/>
                                        <p:tgtEl>
                                          <p:spTgt spid="4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00" y="492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300"/>
                                        <p:tgtEl>
                                          <p:spTgt spid="4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73229 0.64746 " pathEditMode="relative" rAng="0" ptsTypes="AA">
                                      <p:cBhvr>
                                        <p:cTn id="159" dur="18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0" y="324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8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9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56684 0.56181 " pathEditMode="relative" rAng="0" ptsTypes="AA">
                                      <p:cBhvr>
                                        <p:cTn id="164" dur="9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810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9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31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15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31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15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1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31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15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 bldLvl="0" animBg="1"/>
      <p:bldP spid="20511" grpId="1" bldLvl="0" animBg="1"/>
      <p:bldP spid="20512" grpId="0" bldLvl="0" animBg="1"/>
      <p:bldP spid="20512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19"/>
          <p:cNvSpPr txBox="1"/>
          <p:nvPr/>
        </p:nvSpPr>
        <p:spPr>
          <a:xfrm>
            <a:off x="5013325" y="291782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949216" y="984527"/>
            <a:ext cx="4073753" cy="8536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 smtClean="0">
                <a:ln w="12700">
                  <a:solidFill>
                    <a:schemeClr val="tx1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自主学习</a:t>
            </a:r>
            <a:endParaRPr lang="zh-CN" altLang="en-US" sz="3600" b="1" kern="10" dirty="0">
              <a:ln w="12700">
                <a:solidFill>
                  <a:schemeClr val="tx1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916113"/>
            <a:ext cx="12192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分钟自主梳理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任务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：请同学们快速的阅读课本有关</a:t>
            </a:r>
            <a:r>
              <a:rPr lang="zh-CN" altLang="en-US" sz="36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“秦的暴政”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的正文及相关史实思考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800" b="1" dirty="0">
                <a:solidFill>
                  <a:srgbClr val="FF0000"/>
                </a:solidFill>
                <a:ea typeface="楷体" panose="02010609060101010101" pitchFamily="49" charset="-122"/>
              </a:rPr>
              <a:t>秦朝</a:t>
            </a:r>
            <a:r>
              <a:rPr lang="zh-CN" altLang="en-US" sz="4800" b="1" dirty="0" smtClean="0">
                <a:solidFill>
                  <a:srgbClr val="FF0000"/>
                </a:solidFill>
                <a:ea typeface="楷体" panose="02010609060101010101" pitchFamily="49" charset="-122"/>
              </a:rPr>
              <a:t>的暴政表现在哪些方面？</a:t>
            </a:r>
            <a:endParaRPr lang="en-US" altLang="zh-CN" sz="4800" b="1" dirty="0" smtClean="0">
              <a:solidFill>
                <a:srgbClr val="FF0000"/>
              </a:solidFill>
              <a:ea typeface="楷体" panose="02010609060101010101" pitchFamily="49" charset="-122"/>
            </a:endParaRPr>
          </a:p>
          <a:p>
            <a:pPr algn="ctr"/>
            <a:r>
              <a:rPr lang="en-US" altLang="zh-CN" sz="4000" dirty="0" smtClean="0">
                <a:ea typeface="楷体" panose="02010609060101010101" pitchFamily="49" charset="-122"/>
              </a:rPr>
              <a:t>(</a:t>
            </a:r>
            <a:r>
              <a:rPr lang="zh-CN" altLang="en-US" sz="4000" dirty="0" smtClean="0">
                <a:ea typeface="楷体" panose="02010609060101010101" pitchFamily="49" charset="-122"/>
              </a:rPr>
              <a:t>在书本</a:t>
            </a:r>
            <a:r>
              <a:rPr lang="en-US" altLang="zh-CN" sz="4000" dirty="0" smtClean="0">
                <a:ea typeface="楷体" panose="02010609060101010101" pitchFamily="49" charset="-122"/>
              </a:rPr>
              <a:t>P50-51</a:t>
            </a:r>
            <a:r>
              <a:rPr lang="zh-CN" altLang="en-US" sz="4000" dirty="0" smtClean="0">
                <a:ea typeface="楷体" panose="02010609060101010101" pitchFamily="49" charset="-122"/>
              </a:rPr>
              <a:t>页标注出答案</a:t>
            </a:r>
            <a:r>
              <a:rPr lang="en-US" altLang="zh-CN" sz="4000" dirty="0" smtClean="0">
                <a:ea typeface="楷体" panose="02010609060101010101" pitchFamily="49" charset="-122"/>
              </a:rPr>
              <a:t>)</a:t>
            </a:r>
            <a:r>
              <a:rPr lang="zh-CN" altLang="en-US" sz="4000" dirty="0" smtClean="0">
                <a:ea typeface="楷体" panose="02010609060101010101" pitchFamily="49" charset="-122"/>
              </a:rPr>
              <a:t> </a:t>
            </a:r>
            <a:endParaRPr lang="zh-CN" altLang="en-US" sz="4000" dirty="0"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491" y="109057"/>
            <a:ext cx="546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一、秦的暴政</a:t>
            </a:r>
            <a:endParaRPr lang="zh-CN" altLang="en-US" sz="3600" b="1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8"/>
          <p:cNvSpPr txBox="1"/>
          <p:nvPr/>
        </p:nvSpPr>
        <p:spPr>
          <a:xfrm>
            <a:off x="444500" y="1990725"/>
            <a:ext cx="1583267" cy="646113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目录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6323" name="组合 18"/>
          <p:cNvGrpSpPr/>
          <p:nvPr/>
        </p:nvGrpSpPr>
        <p:grpSpPr>
          <a:xfrm>
            <a:off x="321735" y="1425575"/>
            <a:ext cx="4500033" cy="3359150"/>
            <a:chOff x="0" y="0"/>
            <a:chExt cx="5534" cy="5501"/>
          </a:xfrm>
        </p:grpSpPr>
        <p:pic>
          <p:nvPicPr>
            <p:cNvPr id="56335" name="Picture 22" descr="b07"/>
            <p:cNvPicPr/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60" y="96"/>
              <a:ext cx="2760" cy="25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336" name="Picture 16" descr="b0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619"/>
              <a:ext cx="5535" cy="28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337" name="Picture 17" descr="00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840" cy="264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6324" name="AutoShape 9"/>
          <p:cNvSpPr/>
          <p:nvPr/>
        </p:nvSpPr>
        <p:spPr>
          <a:xfrm>
            <a:off x="4699000" y="936627"/>
            <a:ext cx="5689600" cy="557213"/>
          </a:xfrm>
          <a:prstGeom prst="wedgeRectCallout">
            <a:avLst>
              <a:gd name="adj1" fmla="val -74657"/>
              <a:gd name="adj2" fmla="val 73574"/>
            </a:avLst>
          </a:prstGeom>
          <a:gradFill rotWithShape="1">
            <a:gsLst>
              <a:gs pos="0">
                <a:srgbClr val="3366FF"/>
              </a:gs>
              <a:gs pos="100000">
                <a:srgbClr val="7799FF"/>
              </a:gs>
            </a:gsLst>
            <a:lin ang="5400000" scaled="1"/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052" tIns="57027" rIns="114052" bIns="57027"/>
          <a:lstStyle/>
          <a:p>
            <a:pPr defTabSz="1139825"/>
            <a:r>
              <a: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万北击匈奴，修筑长城     </a:t>
            </a:r>
            <a:r>
              <a:rPr lang="zh-CN" altLang="en-US" sz="35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35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325" name="AutoShape 10"/>
          <p:cNvSpPr/>
          <p:nvPr/>
        </p:nvSpPr>
        <p:spPr>
          <a:xfrm>
            <a:off x="4792133" y="1495425"/>
            <a:ext cx="5825067" cy="414338"/>
          </a:xfrm>
          <a:prstGeom prst="wedgeRectCallout">
            <a:avLst>
              <a:gd name="adj1" fmla="val -70287"/>
              <a:gd name="adj2" fmla="val -2454"/>
            </a:avLst>
          </a:prstGeom>
          <a:gradFill rotWithShape="1">
            <a:gsLst>
              <a:gs pos="0">
                <a:srgbClr val="3366FF"/>
              </a:gs>
              <a:gs pos="100000">
                <a:srgbClr val="8AA7FF"/>
              </a:gs>
            </a:gsLst>
            <a:lin ang="5400000" scaled="1"/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052" tIns="57027" rIns="114052" bIns="57027"/>
          <a:lstStyle/>
          <a:p>
            <a:pPr defTabSz="1139825"/>
            <a:r>
              <a: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万南攻越族，戍守五岭</a:t>
            </a:r>
            <a:endParaRPr lang="zh-CN" alt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326" name="AutoShape 11"/>
          <p:cNvSpPr/>
          <p:nvPr/>
        </p:nvSpPr>
        <p:spPr>
          <a:xfrm>
            <a:off x="5005917" y="1931991"/>
            <a:ext cx="5839883" cy="471487"/>
          </a:xfrm>
          <a:prstGeom prst="wedgeRectCallout">
            <a:avLst>
              <a:gd name="adj1" fmla="val -69875"/>
              <a:gd name="adj2" fmla="val -8153"/>
            </a:avLst>
          </a:prstGeom>
          <a:gradFill rotWithShape="1">
            <a:gsLst>
              <a:gs pos="0">
                <a:srgbClr val="3366FF"/>
              </a:gs>
              <a:gs pos="100000">
                <a:srgbClr val="84A3FF"/>
              </a:gs>
            </a:gsLst>
            <a:lin ang="5400000" scaled="1"/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052" tIns="57027" rIns="114052" bIns="57027"/>
          <a:lstStyle/>
          <a:p>
            <a:pPr defTabSz="1139825"/>
            <a:r>
              <a: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70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万建阿房宫，修骊山墓</a:t>
            </a:r>
            <a:endParaRPr lang="zh-CN" alt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327" name="AutoShape 12"/>
          <p:cNvSpPr/>
          <p:nvPr/>
        </p:nvSpPr>
        <p:spPr>
          <a:xfrm>
            <a:off x="5164669" y="2403478"/>
            <a:ext cx="6024033" cy="487363"/>
          </a:xfrm>
          <a:prstGeom prst="wedgeRectCallout">
            <a:avLst>
              <a:gd name="adj1" fmla="val -72875"/>
              <a:gd name="adj2" fmla="val 597"/>
            </a:avLst>
          </a:prstGeom>
          <a:gradFill rotWithShape="1">
            <a:gsLst>
              <a:gs pos="0">
                <a:srgbClr val="3366FF"/>
              </a:gs>
              <a:gs pos="100000">
                <a:srgbClr val="A5BBFF"/>
              </a:gs>
            </a:gsLst>
            <a:lin ang="5400000" scaled="1"/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052" tIns="57027" rIns="114052" bIns="57027"/>
          <a:lstStyle/>
          <a:p>
            <a:pPr algn="ctr" defTabSz="1139825"/>
            <a:r>
              <a: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万修建驰道，运送粮饷  </a:t>
            </a:r>
            <a:endParaRPr lang="zh-CN" alt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矩形 29"/>
          <p:cNvGrpSpPr/>
          <p:nvPr/>
        </p:nvGrpSpPr>
        <p:grpSpPr>
          <a:xfrm>
            <a:off x="4792133" y="3638550"/>
            <a:ext cx="6155267" cy="908050"/>
            <a:chOff x="0" y="-220"/>
            <a:chExt cx="1348" cy="572"/>
          </a:xfrm>
        </p:grpSpPr>
        <p:pic>
          <p:nvPicPr>
            <p:cNvPr id="56333" name="矩形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220"/>
              <a:ext cx="1348" cy="5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34" name="Text Box 26"/>
            <p:cNvSpPr txBox="1"/>
            <p:nvPr/>
          </p:nvSpPr>
          <p:spPr>
            <a:xfrm>
              <a:off x="17" y="-132"/>
              <a:ext cx="1320" cy="4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暴政一：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徭役、兵役繁重</a:t>
              </a:r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6329" name="TextBox 30"/>
          <p:cNvSpPr txBox="1"/>
          <p:nvPr/>
        </p:nvSpPr>
        <p:spPr>
          <a:xfrm>
            <a:off x="508000" y="727075"/>
            <a:ext cx="2514600" cy="584200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材料一：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3262" name="Text Box 28"/>
          <p:cNvSpPr txBox="1"/>
          <p:nvPr/>
        </p:nvSpPr>
        <p:spPr>
          <a:xfrm>
            <a:off x="1066802" y="2613028"/>
            <a:ext cx="1612900" cy="461963"/>
          </a:xfrm>
          <a:prstGeom prst="rect">
            <a:avLst/>
          </a:prstGeom>
          <a:noFill/>
          <a:ln w="9525">
            <a:noFill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</a:rPr>
              <a:t>600万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56331" name="TextBox 3"/>
          <p:cNvSpPr txBox="1"/>
          <p:nvPr/>
        </p:nvSpPr>
        <p:spPr>
          <a:xfrm>
            <a:off x="0" y="130175"/>
            <a:ext cx="13081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latin typeface="Arial" panose="020B0604020202020204" pitchFamily="34" charset="0"/>
              </a:rPr>
              <a:t>分析</a:t>
            </a:r>
            <a:r>
              <a:rPr lang="zh-CN" altLang="en-US" sz="3200" b="1" dirty="0">
                <a:latin typeface="Arial" panose="020B0604020202020204" pitchFamily="34" charset="0"/>
              </a:rPr>
              <a:t>下列</a:t>
            </a:r>
            <a:r>
              <a:rPr lang="zh-CN" altLang="en-US" sz="3200" b="1" dirty="0" smtClean="0">
                <a:latin typeface="Arial" panose="020B0604020202020204" pitchFamily="34" charset="0"/>
              </a:rPr>
              <a:t>材料，举出对应的秦暴政</a:t>
            </a:r>
            <a:r>
              <a:rPr lang="zh-CN" altLang="en-US" sz="3200" b="1" smtClean="0">
                <a:latin typeface="Arial" panose="020B0604020202020204" pitchFamily="34" charset="0"/>
              </a:rPr>
              <a:t>的卡片，说明理由。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2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矩形 44"/>
          <p:cNvGrpSpPr/>
          <p:nvPr/>
        </p:nvGrpSpPr>
        <p:grpSpPr>
          <a:xfrm>
            <a:off x="6747933" y="4826000"/>
            <a:ext cx="5308600" cy="838200"/>
            <a:chOff x="-750" y="0"/>
            <a:chExt cx="2508" cy="528"/>
          </a:xfrm>
        </p:grpSpPr>
        <p:pic>
          <p:nvPicPr>
            <p:cNvPr id="57361" name="矩形 4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-750" y="0"/>
              <a:ext cx="2508" cy="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362" name="Text Box 6"/>
            <p:cNvSpPr txBox="1"/>
            <p:nvPr/>
          </p:nvSpPr>
          <p:spPr>
            <a:xfrm>
              <a:off x="-706" y="44"/>
              <a:ext cx="2464" cy="4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暴政三：刑法严酷</a:t>
              </a:r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57347" name="Picture 2" descr="书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0200" y="3219450"/>
            <a:ext cx="12666133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8" name="文本框 184328"/>
          <p:cNvSpPr txBox="1"/>
          <p:nvPr/>
        </p:nvSpPr>
        <p:spPr>
          <a:xfrm>
            <a:off x="550333" y="3429000"/>
            <a:ext cx="11641667" cy="954088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latin typeface="宋体" panose="02010600030101010101" pitchFamily="2" charset="-122"/>
                <a:sym typeface="Calibri" panose="020F0502020204030204" charset="0"/>
              </a:rPr>
              <a:t>材料三：五人共同盗窃，赃物在一钱以上，断去左足，并在脸上刺刻涂墨，判为刑徒。</a:t>
            </a:r>
            <a:endParaRPr lang="en-US" altLang="zh-CN" sz="2800" b="1" dirty="0">
              <a:latin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57349" name="Picture 2" descr="书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3333" y="914400"/>
            <a:ext cx="12894733" cy="1816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矩形 5"/>
          <p:cNvGrpSpPr/>
          <p:nvPr/>
        </p:nvGrpSpPr>
        <p:grpSpPr>
          <a:xfrm>
            <a:off x="5350933" y="2127250"/>
            <a:ext cx="6934200" cy="812800"/>
            <a:chOff x="-513" y="-13"/>
            <a:chExt cx="2686" cy="511"/>
          </a:xfrm>
        </p:grpSpPr>
        <p:pic>
          <p:nvPicPr>
            <p:cNvPr id="57359" name="矩形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13" y="-13"/>
              <a:ext cx="2686" cy="5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360" name="Text Box 6"/>
            <p:cNvSpPr txBox="1"/>
            <p:nvPr/>
          </p:nvSpPr>
          <p:spPr>
            <a:xfrm>
              <a:off x="17" y="14"/>
              <a:ext cx="2068" cy="4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暴政二：赋税沉重</a:t>
              </a:r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7351" name="TextBox 8"/>
          <p:cNvSpPr txBox="1"/>
          <p:nvPr/>
        </p:nvSpPr>
        <p:spPr>
          <a:xfrm>
            <a:off x="670984" y="1508126"/>
            <a:ext cx="11664949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材料二：“田租、口赋，盐铁之利</a:t>
            </a:r>
            <a:r>
              <a:rPr lang="zh-CN" altLang="en-US" sz="2800" b="1" dirty="0">
                <a:latin typeface="宋体" panose="02010600030101010101" pitchFamily="2" charset="-122"/>
              </a:rPr>
              <a:t>，二十倍于古。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”</a:t>
            </a:r>
            <a:endParaRPr lang="en-US" altLang="zh-CN" sz="28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57352" name="矩形 44"/>
          <p:cNvGrpSpPr/>
          <p:nvPr/>
        </p:nvGrpSpPr>
        <p:grpSpPr>
          <a:xfrm>
            <a:off x="6002867" y="7354888"/>
            <a:ext cx="5681133" cy="893762"/>
            <a:chOff x="-750" y="0"/>
            <a:chExt cx="2508" cy="563"/>
          </a:xfrm>
        </p:grpSpPr>
        <p:pic>
          <p:nvPicPr>
            <p:cNvPr id="57357" name="矩形 4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-750" y="0"/>
              <a:ext cx="2508" cy="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358" name="Text Box 6"/>
            <p:cNvSpPr txBox="1"/>
            <p:nvPr/>
          </p:nvSpPr>
          <p:spPr>
            <a:xfrm>
              <a:off x="-706" y="79"/>
              <a:ext cx="2464" cy="4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暴政四 ：焚书坑儒</a:t>
              </a:r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7353" name="TextBox 3"/>
          <p:cNvSpPr txBox="1"/>
          <p:nvPr/>
        </p:nvSpPr>
        <p:spPr>
          <a:xfrm>
            <a:off x="178685" y="120664"/>
            <a:ext cx="130810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</a:rPr>
              <a:t>结合教材，分析下列材料又反映了秦朝的哪些现象</a:t>
            </a:r>
            <a:r>
              <a:rPr lang="zh-CN" altLang="en-US" sz="3200" b="1" dirty="0" smtClean="0">
                <a:latin typeface="Arial" panose="020B0604020202020204" pitchFamily="34" charset="0"/>
              </a:rPr>
              <a:t>？说明理由。 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grpSp>
        <p:nvGrpSpPr>
          <p:cNvPr id="57354" name="组合 20"/>
          <p:cNvGrpSpPr/>
          <p:nvPr/>
        </p:nvGrpSpPr>
        <p:grpSpPr>
          <a:xfrm>
            <a:off x="1114638" y="4579938"/>
            <a:ext cx="4102946" cy="1980685"/>
            <a:chOff x="976" y="3393"/>
            <a:chExt cx="4847" cy="3572"/>
          </a:xfrm>
        </p:grpSpPr>
        <p:sp>
          <p:nvSpPr>
            <p:cNvPr id="57355" name="矩形 184322"/>
            <p:cNvSpPr/>
            <p:nvPr/>
          </p:nvSpPr>
          <p:spPr>
            <a:xfrm>
              <a:off x="1990" y="6188"/>
              <a:ext cx="3499" cy="77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r>
                <a: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束颈的铁钳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57356" name="图片 18432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" y="3393"/>
              <a:ext cx="4847" cy="278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/>
          <p:nvPr/>
        </p:nvSpPr>
        <p:spPr>
          <a:xfrm>
            <a:off x="245533" y="844550"/>
            <a:ext cx="11811000" cy="1384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材料四：</a:t>
            </a:r>
            <a:r>
              <a:rPr lang="en-US" altLang="zh-CN" sz="2800" b="1" dirty="0">
                <a:latin typeface="Arial" panose="020B0604020202020204" pitchFamily="34" charset="0"/>
              </a:rPr>
              <a:t>“</a:t>
            </a:r>
            <a:r>
              <a:rPr lang="zh-CN" altLang="zh-CN" sz="2800" b="1" dirty="0">
                <a:latin typeface="Arial" panose="020B0604020202020204" pitchFamily="34" charset="0"/>
              </a:rPr>
              <a:t>书籍被烧残，其实还在其次，春秋末年以来，蓬蓬勃勃的自由思索的那种精神，事实上因此而遭受了一次致命</a:t>
            </a:r>
            <a:r>
              <a:rPr lang="zh-CN" altLang="zh-CN" sz="2800" b="1" dirty="0" smtClean="0">
                <a:latin typeface="Arial" panose="020B0604020202020204" pitchFamily="34" charset="0"/>
              </a:rPr>
              <a:t>的</a:t>
            </a:r>
            <a:r>
              <a:rPr lang="zh-CN" altLang="en-US" sz="2800" b="1" dirty="0" smtClean="0">
                <a:latin typeface="Arial" panose="020B0604020202020204" pitchFamily="34" charset="0"/>
              </a:rPr>
              <a:t>打击</a:t>
            </a:r>
            <a:r>
              <a:rPr lang="zh-CN" altLang="zh-CN" sz="2800" b="1" dirty="0" smtClean="0">
                <a:latin typeface="Arial" panose="020B0604020202020204" pitchFamily="34" charset="0"/>
              </a:rPr>
              <a:t>。</a:t>
            </a:r>
            <a:r>
              <a:rPr lang="zh-CN" altLang="en-US" sz="2800" b="1" dirty="0" smtClean="0">
                <a:latin typeface="Arial" panose="020B0604020202020204" pitchFamily="34" charset="0"/>
              </a:rPr>
              <a:t>”</a:t>
            </a:r>
            <a:endParaRPr lang="en-US" altLang="zh-CN" sz="2800" b="1" dirty="0">
              <a:latin typeface="Arial" panose="020B0604020202020204" pitchFamily="34" charset="0"/>
            </a:endParaRPr>
          </a:p>
          <a:p>
            <a:r>
              <a:rPr lang="en-US" altLang="zh-CN" sz="2800" b="1" dirty="0" smtClean="0">
                <a:latin typeface="Arial" panose="020B0604020202020204" pitchFamily="34" charset="0"/>
              </a:rPr>
              <a:t>                                                                                                   </a:t>
            </a:r>
            <a:r>
              <a:rPr lang="en-US" altLang="zh-CN" sz="2800" dirty="0">
                <a:latin typeface="Arial" panose="020B0604020202020204" pitchFamily="34" charset="0"/>
              </a:rPr>
              <a:t>——</a:t>
            </a:r>
            <a:r>
              <a:rPr lang="zh-CN" altLang="zh-CN" sz="2800" dirty="0">
                <a:latin typeface="Arial" panose="020B0604020202020204" pitchFamily="34" charset="0"/>
              </a:rPr>
              <a:t>郭沫若</a:t>
            </a:r>
            <a:endParaRPr lang="zh-CN" altLang="zh-CN" sz="2800" dirty="0">
              <a:latin typeface="Arial" panose="020B0604020202020204" pitchFamily="34" charset="0"/>
            </a:endParaRPr>
          </a:p>
        </p:txBody>
      </p:sp>
      <p:pic>
        <p:nvPicPr>
          <p:cNvPr id="58371" name="Picture 2" descr="书本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20183" y="2662843"/>
            <a:ext cx="13081000" cy="3101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矩形 44"/>
          <p:cNvGrpSpPr/>
          <p:nvPr/>
        </p:nvGrpSpPr>
        <p:grpSpPr>
          <a:xfrm>
            <a:off x="2556933" y="2311400"/>
            <a:ext cx="9499600" cy="908050"/>
            <a:chOff x="-805" y="-9"/>
            <a:chExt cx="2563" cy="572"/>
          </a:xfrm>
        </p:grpSpPr>
        <p:pic>
          <p:nvPicPr>
            <p:cNvPr id="58379" name="矩形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805" y="-9"/>
              <a:ext cx="2508" cy="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380" name="Text Box 6"/>
            <p:cNvSpPr txBox="1"/>
            <p:nvPr/>
          </p:nvSpPr>
          <p:spPr>
            <a:xfrm>
              <a:off x="-706" y="79"/>
              <a:ext cx="2464" cy="4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暴政四 ：禁锢思想（焚书坑儒）</a:t>
              </a:r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endPara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8373" name="矩形 1"/>
          <p:cNvSpPr/>
          <p:nvPr/>
        </p:nvSpPr>
        <p:spPr>
          <a:xfrm>
            <a:off x="381000" y="3429001"/>
            <a:ext cx="11811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材料五</a:t>
            </a:r>
            <a:r>
              <a: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： 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（秦二世）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下令将秦始皇无子嫔妃全部陪葬；把修骊山陵墓的工匠全部活埋；</a:t>
            </a:r>
            <a:r>
              <a:rPr lang="zh-CN" altLang="en-US" sz="3200" b="1" dirty="0">
                <a:latin typeface="宋体" panose="02010600030101010101" pitchFamily="2" charset="-122"/>
              </a:rPr>
              <a:t>诛杀兄弟，姊妹</a:t>
            </a:r>
            <a:r>
              <a:rPr lang="en-US" altLang="zh-CN" sz="3200" b="1" dirty="0">
                <a:latin typeface="宋体" panose="02010600030101010101" pitchFamily="2" charset="-122"/>
              </a:rPr>
              <a:t>22</a:t>
            </a:r>
            <a:r>
              <a:rPr lang="zh-CN" altLang="en-US" sz="3200" b="1" dirty="0">
                <a:latin typeface="宋体" panose="02010600030101010101" pitchFamily="2" charset="-122"/>
              </a:rPr>
              <a:t>人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r>
              <a:rPr lang="en-US" altLang="zh-CN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杀蒙恬等大臣不计其数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；不断增加赋税和徭役。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58374" name="Picture 2" descr="书本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20183" y="-73771"/>
            <a:ext cx="13081000" cy="3562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矩形 44"/>
          <p:cNvGrpSpPr/>
          <p:nvPr/>
        </p:nvGrpSpPr>
        <p:grpSpPr>
          <a:xfrm>
            <a:off x="4218517" y="5086351"/>
            <a:ext cx="7279216" cy="809625"/>
            <a:chOff x="-755" y="53"/>
            <a:chExt cx="2513" cy="510"/>
          </a:xfrm>
        </p:grpSpPr>
        <p:pic>
          <p:nvPicPr>
            <p:cNvPr id="58377" name="矩形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55" y="53"/>
              <a:ext cx="2508" cy="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378" name="Text Box 6"/>
            <p:cNvSpPr txBox="1"/>
            <p:nvPr/>
          </p:nvSpPr>
          <p:spPr>
            <a:xfrm>
              <a:off x="-706" y="79"/>
              <a:ext cx="2464" cy="4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r>
                <a:rPr lang="zh-CN" altLang="en-US" sz="3600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暴政五：秦二世更加残暴</a:t>
              </a:r>
              <a:endParaRPr lang="zh-CN" altLang="en-US" sz="36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8376" name="TextBox 3"/>
          <p:cNvSpPr txBox="1"/>
          <p:nvPr/>
        </p:nvSpPr>
        <p:spPr>
          <a:xfrm>
            <a:off x="0" y="25736"/>
            <a:ext cx="13081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</a:rPr>
              <a:t>结合教材，分析下列材料又反映了秦朝的哪些现象？说明理由。 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文本框 15373"/>
          <p:cNvSpPr txBox="1"/>
          <p:nvPr/>
        </p:nvSpPr>
        <p:spPr>
          <a:xfrm>
            <a:off x="1102784" y="2349501"/>
            <a:ext cx="4993216" cy="646113"/>
          </a:xfrm>
          <a:prstGeom prst="rect">
            <a:avLst/>
          </a:prstGeom>
          <a:solidFill>
            <a:srgbClr val="0000FF"/>
          </a:solidFill>
          <a:ln w="9525" cap="flat" cmpd="sng">
            <a:prstDash val="solid"/>
            <a:miter/>
            <a:headEnd type="none" w="med" len="med"/>
            <a:tailEnd type="none" w="med" len="med"/>
          </a:ln>
          <a:scene3d>
            <a:camera prst="legacyPerspectiv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1.</a:t>
            </a:r>
            <a:r>
              <a:rPr lang="zh-CN" altLang="en-US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徭役繁重</a:t>
            </a:r>
            <a:endParaRPr lang="zh-CN" altLang="en-US" sz="3600" b="1" dirty="0">
              <a:solidFill>
                <a:srgbClr val="FFFF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375" name="文本框 15374"/>
          <p:cNvSpPr txBox="1"/>
          <p:nvPr/>
        </p:nvSpPr>
        <p:spPr>
          <a:xfrm>
            <a:off x="1007534" y="3933826"/>
            <a:ext cx="5568951" cy="646113"/>
          </a:xfrm>
          <a:prstGeom prst="rect">
            <a:avLst/>
          </a:prstGeom>
          <a:solidFill>
            <a:srgbClr val="0000FF"/>
          </a:solidFill>
          <a:ln w="9525" cap="flat" cmpd="sng">
            <a:prstDash val="solid"/>
            <a:miter/>
            <a:headEnd type="none" w="med" len="med"/>
            <a:tailEnd type="none" w="med" len="med"/>
          </a:ln>
          <a:scene3d>
            <a:camera prst="legacyPerspectiv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3.</a:t>
            </a:r>
            <a:r>
              <a:rPr lang="zh-CN" altLang="en-US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刑罚残酷</a:t>
            </a:r>
            <a:endParaRPr lang="zh-CN" altLang="en-US" sz="3600" b="1" dirty="0">
              <a:solidFill>
                <a:srgbClr val="FFFF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376" name="文本框 15375"/>
          <p:cNvSpPr txBox="1"/>
          <p:nvPr/>
        </p:nvSpPr>
        <p:spPr>
          <a:xfrm>
            <a:off x="1007534" y="4711365"/>
            <a:ext cx="5281084" cy="646331"/>
          </a:xfrm>
          <a:prstGeom prst="rect">
            <a:avLst/>
          </a:prstGeom>
          <a:solidFill>
            <a:srgbClr val="0000FF"/>
          </a:solidFill>
          <a:ln w="9525" cap="flat" cmpd="sng">
            <a:prstDash val="solid"/>
            <a:miter/>
            <a:headEnd type="none" w="med" len="med"/>
            <a:tailEnd type="none" w="med" len="med"/>
          </a:ln>
          <a:scene3d>
            <a:camera prst="legacyPerspectiv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4.</a:t>
            </a:r>
            <a:r>
              <a:rPr lang="zh-CN" altLang="en-US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加强思想控制</a:t>
            </a:r>
            <a:r>
              <a:rPr lang="zh-CN" altLang="en-US" sz="24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（焚书坑儒）</a:t>
            </a:r>
            <a:endParaRPr lang="zh-CN" altLang="en-US" sz="3600" b="1" dirty="0">
              <a:solidFill>
                <a:srgbClr val="FFFF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377" name="文本框 15376"/>
          <p:cNvSpPr txBox="1"/>
          <p:nvPr/>
        </p:nvSpPr>
        <p:spPr>
          <a:xfrm>
            <a:off x="1007535" y="5589588"/>
            <a:ext cx="4328258" cy="641350"/>
          </a:xfrm>
          <a:prstGeom prst="rect">
            <a:avLst/>
          </a:prstGeom>
          <a:solidFill>
            <a:srgbClr val="0000FF"/>
          </a:solidFill>
          <a:ln w="9525" cap="flat" cmpd="sng">
            <a:prstDash val="solid"/>
            <a:miter/>
            <a:headEnd type="none" w="med" len="med"/>
            <a:tailEnd type="none" w="med" len="med"/>
          </a:ln>
          <a:scene3d>
            <a:camera prst="legacyPerspectiv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5.</a:t>
            </a:r>
            <a:r>
              <a:rPr lang="zh-CN" altLang="en-US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更加残暴的秦二世</a:t>
            </a:r>
            <a:endParaRPr lang="zh-CN" altLang="en-US" sz="3600" b="1" dirty="0">
              <a:solidFill>
                <a:srgbClr val="FFFF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378" name="右箭头 15377"/>
          <p:cNvSpPr/>
          <p:nvPr/>
        </p:nvSpPr>
        <p:spPr>
          <a:xfrm>
            <a:off x="4944534" y="765175"/>
            <a:ext cx="1598084" cy="863600"/>
          </a:xfrm>
          <a:prstGeom prst="rightArrow">
            <a:avLst>
              <a:gd name="adj1" fmla="val 50000"/>
              <a:gd name="adj2" fmla="val 56253"/>
            </a:avLst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2785" y="3141663"/>
            <a:ext cx="5185833" cy="646112"/>
          </a:xfrm>
          <a:prstGeom prst="rect">
            <a:avLst/>
          </a:prstGeom>
          <a:solidFill>
            <a:srgbClr val="0000FF"/>
          </a:solidFill>
          <a:ln w="9525" cap="flat" cmpd="sng">
            <a:prstDash val="solid"/>
            <a:miter/>
            <a:headEnd type="none" w="med" len="med"/>
            <a:tailEnd type="none" w="med" len="med"/>
          </a:ln>
          <a:scene3d>
            <a:camera prst="legacyPerspectiv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2.</a:t>
            </a:r>
            <a:r>
              <a:rPr lang="zh-CN" altLang="en-US" sz="3600" b="1" dirty="0"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</a:rPr>
              <a:t>赋税沉重</a:t>
            </a:r>
            <a:endParaRPr lang="zh-CN" altLang="en-US" sz="3600" b="1" dirty="0">
              <a:solidFill>
                <a:srgbClr val="FFFF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9401" name="WordArt 11"/>
          <p:cNvSpPr>
            <a:spLocks noTextEdit="1"/>
          </p:cNvSpPr>
          <p:nvPr/>
        </p:nvSpPr>
        <p:spPr>
          <a:xfrm>
            <a:off x="1007534" y="692151"/>
            <a:ext cx="3649133" cy="103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秦的暴政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402" name="WordArt 12"/>
          <p:cNvSpPr>
            <a:spLocks noTextEdit="1"/>
          </p:cNvSpPr>
          <p:nvPr/>
        </p:nvSpPr>
        <p:spPr>
          <a:xfrm>
            <a:off x="6864351" y="620713"/>
            <a:ext cx="3649133" cy="1033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失民心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403" name="WordArt 13"/>
          <p:cNvSpPr>
            <a:spLocks noTextEdit="1"/>
          </p:cNvSpPr>
          <p:nvPr/>
        </p:nvSpPr>
        <p:spPr>
          <a:xfrm>
            <a:off x="9552517" y="2924175"/>
            <a:ext cx="2207683" cy="151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起义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右箭头 15377"/>
          <p:cNvSpPr/>
          <p:nvPr/>
        </p:nvSpPr>
        <p:spPr>
          <a:xfrm>
            <a:off x="7920567" y="3429000"/>
            <a:ext cx="1598084" cy="863600"/>
          </a:xfrm>
          <a:prstGeom prst="rightArrow">
            <a:avLst>
              <a:gd name="adj1" fmla="val 50000"/>
              <a:gd name="adj2" fmla="val 56253"/>
            </a:avLst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31166" y="475724"/>
            <a:ext cx="197688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？</a:t>
            </a:r>
            <a:endParaRPr lang="zh-CN" alt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4" grpId="0" bldLvl="0" animBg="1"/>
      <p:bldP spid="15375" grpId="0" bldLvl="0" animBg="1"/>
      <p:bldP spid="15376" grpId="0" bldLvl="0" animBg="1"/>
      <p:bldP spid="15377" grpId="0" bldLvl="0" animBg="1"/>
      <p:bldP spid="15378" grpId="0" animBg="1"/>
      <p:bldP spid="3" grpId="0" bldLvl="0" animBg="1"/>
      <p:bldP spid="4" grpId="0" animBg="1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3110</Words>
  <Application>WPS 演示</Application>
  <PresentationFormat>自定义</PresentationFormat>
  <Paragraphs>406</Paragraphs>
  <Slides>34</Slides>
  <Notes>3</Notes>
  <HiddenSlides>4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8" baseType="lpstr">
      <vt:lpstr>Arial</vt:lpstr>
      <vt:lpstr>宋体</vt:lpstr>
      <vt:lpstr>Wingdings</vt:lpstr>
      <vt:lpstr>Calibri</vt:lpstr>
      <vt:lpstr>Tahoma</vt:lpstr>
      <vt:lpstr>隶书</vt:lpstr>
      <vt:lpstr>微软雅黑</vt:lpstr>
      <vt:lpstr>华文新魏</vt:lpstr>
      <vt:lpstr>黑体</vt:lpstr>
      <vt:lpstr>方正舒体</vt:lpstr>
      <vt:lpstr>Lucida Sans</vt:lpstr>
      <vt:lpstr>楷体</vt:lpstr>
      <vt:lpstr>Arial Unicode MS</vt:lpstr>
      <vt:lpstr>华文行楷</vt:lpstr>
      <vt:lpstr>Times New Roman</vt:lpstr>
      <vt:lpstr>华文隶书</vt:lpstr>
      <vt:lpstr>楷体_GB2312</vt:lpstr>
      <vt:lpstr>新宋体</vt:lpstr>
      <vt:lpstr>楷体_GB2312</vt:lpstr>
      <vt:lpstr>Calibri Light</vt:lpstr>
      <vt:lpstr>Segoe Print</vt:lpstr>
      <vt:lpstr>Lucida Sans Unicode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432</cp:revision>
  <dcterms:created xsi:type="dcterms:W3CDTF">2017-11-30T06:53:00Z</dcterms:created>
  <dcterms:modified xsi:type="dcterms:W3CDTF">2021-09-13T09:23:21Z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CF68F278A92F4ABC88B53723884B92E0</vt:lpwstr>
  </property>
</Properties>
</file>