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76" r:id="rId8"/>
    <p:sldId id="267" r:id="rId9"/>
    <p:sldId id="261" r:id="rId10"/>
    <p:sldId id="262" r:id="rId11"/>
    <p:sldId id="272" r:id="rId12"/>
    <p:sldId id="273" r:id="rId13"/>
    <p:sldId id="274" r:id="rId14"/>
    <p:sldId id="278" r:id="rId15"/>
    <p:sldId id="27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3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image" Target="../media/image2.png"/><Relationship Id="rId4" Type="http://schemas.openxmlformats.org/officeDocument/2006/relationships/tags" Target="../tags/tag71.xml"/><Relationship Id="rId3" Type="http://schemas.openxmlformats.org/officeDocument/2006/relationships/image" Target="../media/image1.png"/><Relationship Id="rId2" Type="http://schemas.openxmlformats.org/officeDocument/2006/relationships/tags" Target="../tags/tag70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image" Target="../media/image3.png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image" Target="../media/image5.png"/><Relationship Id="rId2" Type="http://schemas.openxmlformats.org/officeDocument/2006/relationships/tags" Target="../tags/tag83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image" Target="../media/image6.png"/><Relationship Id="rId2" Type="http://schemas.openxmlformats.org/officeDocument/2006/relationships/tags" Target="../tags/tag91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image" Target="../media/image3.png"/><Relationship Id="rId2" Type="http://schemas.openxmlformats.org/officeDocument/2006/relationships/tags" Target="../tags/tag99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image" Target="../media/image3.png"/><Relationship Id="rId2" Type="http://schemas.openxmlformats.org/officeDocument/2006/relationships/tags" Target="../tags/tag107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image" Target="../media/image3.png"/><Relationship Id="rId2" Type="http://schemas.openxmlformats.org/officeDocument/2006/relationships/tags" Target="../tags/tag11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image" Target="../media/image7.png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image" Target="../media/image2.png"/><Relationship Id="rId6" Type="http://schemas.openxmlformats.org/officeDocument/2006/relationships/tags" Target="../tags/tag17.xml"/><Relationship Id="rId5" Type="http://schemas.openxmlformats.org/officeDocument/2006/relationships/image" Target="../media/image1.png"/><Relationship Id="rId4" Type="http://schemas.openxmlformats.org/officeDocument/2006/relationships/tags" Target="../tags/tag16.xml"/><Relationship Id="rId3" Type="http://schemas.openxmlformats.org/officeDocument/2006/relationships/image" Target="../media/image4.png"/><Relationship Id="rId2" Type="http://schemas.openxmlformats.org/officeDocument/2006/relationships/tags" Target="../tags/tag15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image" Target="../media/image3.png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3.png"/><Relationship Id="rId2" Type="http://schemas.openxmlformats.org/officeDocument/2006/relationships/tags" Target="../tags/tag31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image" Target="../media/image3.png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image" Target="../media/image3.png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image" Target="../media/image3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4393003"/>
            <a:ext cx="12192000" cy="24737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-28029" y="-1"/>
            <a:ext cx="12220028" cy="22425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1548130" y="2151530"/>
            <a:ext cx="9144000" cy="1440354"/>
          </a:xfrm>
        </p:spPr>
        <p:txBody>
          <a:bodyPr lIns="90170" tIns="46990" rIns="90170" bIns="46990" anchor="ctr" anchorCtr="0">
            <a:normAutofit/>
          </a:bodyPr>
          <a:lstStyle>
            <a:lvl1pPr algn="ctr">
              <a:defRPr sz="6600" u="none" strike="noStrike" kern="1200" cap="none" spc="-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1524000" y="3671999"/>
            <a:ext cx="9144000" cy="520878"/>
          </a:xfrm>
        </p:spPr>
        <p:txBody>
          <a:bodyPr lIns="90170" tIns="46990" rIns="90170" bIns="46990" anchor="ctr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14" name="直接连接符 13"/>
          <p:cNvCxnSpPr/>
          <p:nvPr>
            <p:custDataLst>
              <p:tags r:id="rId11"/>
            </p:custDataLst>
          </p:nvPr>
        </p:nvCxnSpPr>
        <p:spPr>
          <a:xfrm>
            <a:off x="5921830" y="4237889"/>
            <a:ext cx="34834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-13397" y="0"/>
            <a:ext cx="12218794" cy="6873073"/>
            <a:chOff x="-13397" y="0"/>
            <a:chExt cx="12218794" cy="6873073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 l="-548"/>
            <a:stretch>
              <a:fillRect/>
            </a:stretch>
          </p:blipFill>
          <p:spPr>
            <a:xfrm>
              <a:off x="-13397" y="5246156"/>
              <a:ext cx="12205397" cy="162691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4"/>
            <a:srcRect l="-548"/>
            <a:stretch>
              <a:fillRect/>
            </a:stretch>
          </p:blipFill>
          <p:spPr>
            <a:xfrm rot="10800000">
              <a:off x="0" y="0"/>
              <a:ext cx="12205397" cy="162691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</a:defRPr>
            </a:lvl1pPr>
            <a:lvl2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</a:defRPr>
            </a:lvl2pPr>
            <a:lvl3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</a:defRPr>
            </a:lvl3pPr>
            <a:lvl4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</a:defRPr>
            </a:lvl4pPr>
            <a:lvl5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4393003"/>
            <a:ext cx="12192000" cy="24737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-28029" y="-1"/>
            <a:ext cx="12220028" cy="22425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3998" y="2373835"/>
            <a:ext cx="9144000" cy="1294912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-2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 flipH="1">
            <a:off x="1523998" y="3739402"/>
            <a:ext cx="9144001" cy="522288"/>
          </a:xfrm>
        </p:spPr>
        <p:txBody>
          <a:bodyPr lIns="90170" tIns="46990" rIns="90170" bIns="46990" anchor="ctr">
            <a:normAutofit/>
          </a:bodyPr>
          <a:lstStyle>
            <a:lvl1pPr marL="0" indent="0" algn="ctr">
              <a:buNone/>
              <a:defRPr sz="2400" u="none" strike="noStrike" kern="1200" cap="none" spc="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cxnSp>
        <p:nvCxnSpPr>
          <p:cNvPr id="15" name="直接连接符 14"/>
          <p:cNvCxnSpPr/>
          <p:nvPr>
            <p:custDataLst>
              <p:tags r:id="rId11"/>
            </p:custDataLst>
          </p:nvPr>
        </p:nvCxnSpPr>
        <p:spPr>
          <a:xfrm>
            <a:off x="5921830" y="4306042"/>
            <a:ext cx="34834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34975"/>
            <a:ext cx="10852237" cy="441964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800000">
            <a:off x="0" y="0"/>
            <a:ext cx="12192000" cy="13100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5547995"/>
            <a:ext cx="12192000" cy="131000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727"/>
          <a:stretch>
            <a:fillRect/>
          </a:stretch>
        </p:blipFill>
        <p:spPr>
          <a:xfrm rot="5400000" flipV="1">
            <a:off x="8159088" y="2825088"/>
            <a:ext cx="6858000" cy="1207827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1"/>
            <a:ext cx="482346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 rot="10800000">
            <a:off x="0" y="0"/>
            <a:ext cx="12205397" cy="1626917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16200000" flipH="1">
            <a:off x="9881235" y="2911475"/>
            <a:ext cx="3579495" cy="1035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5400000">
            <a:off x="-1272540" y="2911475"/>
            <a:ext cx="3579495" cy="1035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20445420">
            <a:off x="5232016" y="3889257"/>
            <a:ext cx="1727968" cy="11476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0" y="4393003"/>
            <a:ext cx="12192000" cy="24737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flipH="1" flipV="1">
            <a:off x="-28029" y="-1"/>
            <a:ext cx="12220028" cy="22425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2469888" y="2085975"/>
            <a:ext cx="7557025" cy="1244737"/>
          </a:xfrm>
        </p:spPr>
        <p:txBody>
          <a:bodyPr anchor="b">
            <a:normAutofit/>
          </a:bodyPr>
          <a:lstStyle>
            <a:lvl1pPr algn="ctr">
              <a:defRPr sz="5400" b="1" u="none" strike="noStrike" kern="1200" cap="none" spc="-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2469888" y="3375245"/>
            <a:ext cx="7557025" cy="5226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u="none" strike="noStrike" kern="1200" cap="none" spc="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874C47C6-F50E-4077-959D-5D8B09CFB3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92FB901B-D324-4130-8D45-B7940F1997A3}" type="slidenum">
              <a:rPr lang="zh-CN" altLang="en-US" smtClean="0"/>
            </a:fld>
            <a:endParaRPr lang="zh-CN" altLang="en-US"/>
          </a:p>
        </p:txBody>
      </p:sp>
      <p:cxnSp>
        <p:nvCxnSpPr>
          <p:cNvPr id="11" name="直接连接符 10"/>
          <p:cNvCxnSpPr/>
          <p:nvPr>
            <p:custDataLst>
              <p:tags r:id="rId13"/>
            </p:custDataLst>
          </p:nvPr>
        </p:nvCxnSpPr>
        <p:spPr>
          <a:xfrm>
            <a:off x="6113166" y="3933391"/>
            <a:ext cx="28788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-13397" y="0"/>
            <a:ext cx="12218794" cy="6873073"/>
            <a:chOff x="-13397" y="0"/>
            <a:chExt cx="12218794" cy="6873073"/>
          </a:xfrm>
        </p:grpSpPr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 l="-548"/>
            <a:stretch>
              <a:fillRect/>
            </a:stretch>
          </p:blipFill>
          <p:spPr>
            <a:xfrm>
              <a:off x="-13397" y="5246156"/>
              <a:ext cx="12205397" cy="162691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4"/>
            <a:srcRect l="-548"/>
            <a:stretch>
              <a:fillRect/>
            </a:stretch>
          </p:blipFill>
          <p:spPr>
            <a:xfrm rot="10800000">
              <a:off x="0" y="0"/>
              <a:ext cx="12205397" cy="162691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38.xml"/><Relationship Id="rId23" Type="http://schemas.openxmlformats.org/officeDocument/2006/relationships/tags" Target="../tags/tag137.xml"/><Relationship Id="rId22" Type="http://schemas.openxmlformats.org/officeDocument/2006/relationships/tags" Target="../tags/tag136.xml"/><Relationship Id="rId21" Type="http://schemas.openxmlformats.org/officeDocument/2006/relationships/tags" Target="../tags/tag135.xml"/><Relationship Id="rId20" Type="http://schemas.openxmlformats.org/officeDocument/2006/relationships/tags" Target="../tags/tag13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6.xml"/><Relationship Id="rId2" Type="http://schemas.openxmlformats.org/officeDocument/2006/relationships/image" Target="../media/image10.png"/><Relationship Id="rId1" Type="http://schemas.openxmlformats.org/officeDocument/2006/relationships/tags" Target="../tags/tag1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8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b="1"/>
              <a:t>初中数学深度学习的内涵及促进策略</a:t>
            </a:r>
            <a:endParaRPr lang="zh-CN" altLang="en-US" b="1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三、深度学习的课堂实践策略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p>
            <a:pPr fontAlgn="auto">
              <a:lnSpc>
                <a:spcPct val="150000"/>
              </a:lnSpc>
            </a:pPr>
            <a:r>
              <a:rPr lang="zh-CN" altLang="en-US" sz="3110"/>
              <a:t>（一）设立合理目标</a:t>
            </a:r>
            <a:endParaRPr lang="zh-CN" altLang="en-US" sz="3110"/>
          </a:p>
          <a:p>
            <a:pPr fontAlgn="auto">
              <a:lnSpc>
                <a:spcPct val="150000"/>
              </a:lnSpc>
            </a:pPr>
            <a:r>
              <a:rPr lang="zh-CN" altLang="en-US" sz="3110"/>
              <a:t>在教学中不仅要设定合理的教学目标，而且要设立能够帮助学生总体能力提升的多维目标，从而激发学生在学习过程中的内在核心潜力。而在实现目标的过程中，教师可以通过对教材的处理来完成目标导向下的核心内容。例如教师可以鼓励学生通过类比的方式进行知识的探索，这种教育方式有助于学生将数学框架进行进一步的完善。因此在教学过程中设定合理的教学目标，也需要根据教学目标来构建出合理的教学方法。</a:t>
            </a:r>
            <a:endParaRPr lang="zh-CN" altLang="en-US" sz="311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三、深度学习的课堂实践策略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351338"/>
          </a:xfrm>
        </p:spPr>
        <p:txBody>
          <a:bodyPr>
            <a:noAutofit/>
          </a:bodyPr>
          <a:p>
            <a:pPr fontAlgn="auto">
              <a:lnSpc>
                <a:spcPct val="150000"/>
              </a:lnSpc>
            </a:pPr>
            <a:r>
              <a:rPr lang="zh-CN" altLang="en-US" sz="2700"/>
              <a:t>（二）良好的课堂环境</a:t>
            </a:r>
            <a:endParaRPr lang="zh-CN" altLang="en-US" sz="2700"/>
          </a:p>
          <a:p>
            <a:pPr fontAlgn="auto">
              <a:lnSpc>
                <a:spcPct val="150000"/>
              </a:lnSpc>
            </a:pPr>
            <a:r>
              <a:rPr lang="zh-CN" altLang="en-US" sz="2700"/>
              <a:t>创设良好的课堂环境，激发学生对学习的兴趣，让学生真正融入课堂、成为学习的主体。对于教师来说，学生的积极学习气氛有助于教师实行更为严谨的备课，这也帮助教师增加了工作动力，让学生与教师之间呈现一体化发展。在这一过程当中，初中数学教师在深度教学框架内，对学生的教学应该始终坚持以人为本，以课堂为基础来对学生进行个性化的管理，创造出良好的学习氛围。</a:t>
            </a:r>
            <a:endParaRPr lang="zh-CN" altLang="en-US" sz="270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三、深度学习的课堂实践策略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p>
            <a:pPr fontAlgn="auto">
              <a:lnSpc>
                <a:spcPct val="150000"/>
              </a:lnSpc>
            </a:pPr>
            <a:r>
              <a:rPr lang="zh-CN" altLang="en-US" sz="3110"/>
              <a:t>（三）丰富的课堂情景</a:t>
            </a:r>
            <a:endParaRPr lang="zh-CN" altLang="en-US" sz="3110"/>
          </a:p>
          <a:p>
            <a:pPr fontAlgn="auto">
              <a:lnSpc>
                <a:spcPct val="150000"/>
              </a:lnSpc>
            </a:pPr>
            <a:r>
              <a:rPr lang="zh-CN" altLang="en-US" sz="3110"/>
              <a:t>通过更多生活化的问题情境来吸引学生进行学习，充分利用课堂与生活之间的联系。想要达成这些目标，教师可以建立教学情境来吸引学生进行学习，让学生能够提高初中数学的学习参与度与积极性。数学作为一项实用的工具类学科，尤其是初中数学，大部分的问题都来源于生活，因此教师在讲解问题时，尽量可以将问题与生活进行联系，让学生能够在学习过程中不仅仅增长知识储备，同时也能够提升生活实践能力。</a:t>
            </a:r>
            <a:endParaRPr lang="zh-CN" altLang="en-US" sz="311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总结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75368"/>
            <a:ext cx="10852237" cy="5388907"/>
          </a:xfrm>
        </p:spPr>
        <p:txBody>
          <a:bodyPr/>
          <a:p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结合深度学习的内涵与特征，我们在教学设计时要关注学生已有经验的激活</a:t>
            </a:r>
            <a:r>
              <a:rPr sz="2800">
                <a:sym typeface="+mn-ea"/>
              </a:rPr>
              <a:t>与新知的架构，注重大单元下小单元之间的联系，注重知识的整合与深度加工，在课堂教学时，通过设立合理的多为目标、创设良好的课堂环境、丰富的课堂情境以促进学生深度学习。</a:t>
            </a:r>
            <a:endParaRPr lang="zh-CN" altLang="en-US" sz="2800">
              <a:sym typeface="+mn-ea"/>
            </a:endParaRPr>
          </a:p>
          <a:p>
            <a:endParaRPr lang="zh-CN" altLang="en-US" sz="280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6000"/>
              <a:t>   </a:t>
            </a:r>
            <a:endParaRPr lang="en-US" altLang="zh-CN" sz="6000"/>
          </a:p>
          <a:p>
            <a:pPr marL="0" indent="0">
              <a:buNone/>
            </a:pPr>
            <a:r>
              <a:rPr lang="zh-CN" altLang="en-US" sz="6000"/>
              <a:t>             谢 谢 大 家 ！</a:t>
            </a:r>
            <a:endParaRPr lang="zh-CN" altLang="en-US" sz="600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4000" b="1"/>
              <a:t>一、</a:t>
            </a:r>
            <a:r>
              <a:rPr lang="zh-CN" altLang="en-US" sz="3200" b="1"/>
              <a:t>深度学习的内涵</a:t>
            </a:r>
            <a:endParaRPr lang="zh-CN" altLang="en-US" sz="4000" b="1"/>
          </a:p>
          <a:p>
            <a:endParaRPr lang="zh-CN" altLang="en-US" sz="3200" b="1"/>
          </a:p>
          <a:p>
            <a:r>
              <a:rPr lang="zh-CN" altLang="en-US" sz="3200" b="1"/>
              <a:t>二、深度学习的特征</a:t>
            </a:r>
            <a:endParaRPr lang="zh-CN" altLang="en-US" sz="3200" b="1"/>
          </a:p>
          <a:p>
            <a:endParaRPr lang="zh-CN" altLang="en-US" sz="3200" b="1"/>
          </a:p>
          <a:p>
            <a:r>
              <a:rPr lang="zh-CN" altLang="en-US" sz="3200" b="1"/>
              <a:t>三、深度学习的课堂实践策略</a:t>
            </a:r>
            <a:endParaRPr lang="zh-CN" altLang="en-US" sz="3200" b="1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sz="3555">
                <a:sym typeface="+mn-ea"/>
              </a:rPr>
              <a:t>一、深度学习的内涵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02360"/>
            <a:ext cx="10515600" cy="4351338"/>
          </a:xfrm>
        </p:spPr>
        <p:txBody>
          <a:bodyPr>
            <a:noAutofit/>
          </a:bodyPr>
          <a:p>
            <a:pPr marL="0" indent="457200" fontAlgn="auto">
              <a:lnSpc>
                <a:spcPct val="150000"/>
              </a:lnSpc>
              <a:buNone/>
            </a:pPr>
            <a:r>
              <a:rPr lang="en-US" altLang="zh-CN" sz="2400"/>
              <a:t>  </a:t>
            </a:r>
            <a:r>
              <a:rPr lang="zh-CN" altLang="en-US" sz="2400"/>
              <a:t>深度学习强调学生应具有主动学习、批判学习、终身学习、创新学习等学习特征，是一种有意义的学习方式，有助于培养学生思维品质的培养。学生的深度学习必然是在教师的深度教学</a:t>
            </a:r>
            <a:r>
              <a:rPr lang="zh-CN" altLang="en-US" sz="2400"/>
              <a:t>下发生的，深度学习并不是指教学内容上的深度，而应该是指向学生思维和情感的深度发展，实现课堂教学核心价值———培养学生终身发展的必备品格与关键能力。深度学习是学生主动参与学习、实现自主构建的过程，并通过教师适当的指导，提高学生成功的体验感，自我效能感。在学生自主学习的过程中教师予以指导，除了要关注学科知识外，更要关注学习过程的的开展、思想方法的渗透，将学科关键能力和核心素养的培养在教学过程中落实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sz="3555">
                <a:sym typeface="+mn-ea"/>
              </a:rPr>
              <a:t>二、深度学习的特征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fontAlgn="auto">
              <a:lnSpc>
                <a:spcPct val="150000"/>
              </a:lnSpc>
            </a:pPr>
            <a:r>
              <a:rPr lang="zh-CN" altLang="en-US" sz="2800"/>
              <a:t>深度学习主要的特征展现在三个方面，首先是主动理解，其次是激活经验与架构新知，最后是知识整合和深度加工。从实践的角度来说，中学数学各项知识的学习之间存在着强烈的联系，无论是与生活的联系，还是各个知识点之间的架构分析都有着非常明显的学习规律。而在深度学习的过程中，明确学习目的及学习方法，能够更好的提升学习效果，让深度学习达成更深度的优化。只有学生在数学学习过程中掌握数学真正的规律以及基础，才能够保障初中数学深度学习，得到更好的提升与发展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320" y="2781935"/>
            <a:ext cx="9490075" cy="2949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395" y="0"/>
            <a:ext cx="2735580" cy="5067300"/>
          </a:xfrm>
          <a:prstGeom prst="rect">
            <a:avLst/>
          </a:prstGeom>
        </p:spPr>
      </p:pic>
      <p:sp>
        <p:nvSpPr>
          <p:cNvPr id="4" name="标题 3"/>
          <p:cNvSpPr/>
          <p:nvPr>
            <p:ph type="title"/>
          </p:nvPr>
        </p:nvSpPr>
        <p:spPr>
          <a:xfrm>
            <a:off x="669882" y="307979"/>
            <a:ext cx="10852237" cy="441964"/>
          </a:xfrm>
        </p:spPr>
        <p:txBody>
          <a:bodyPr/>
          <a:p>
            <a:r>
              <a:rPr lang="zh-CN" altLang="en-US" sz="3200"/>
              <a:t>二、深度学习的特征</a:t>
            </a:r>
            <a:endParaRPr lang="zh-CN" altLang="en-US" sz="3200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zh-CN" altLang="en-US"/>
          </a:p>
          <a:p>
            <a:r>
              <a:rPr lang="zh-CN" altLang="en-US" sz="2800"/>
              <a:t>主动理解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7070" y="664210"/>
            <a:ext cx="10515600" cy="4351338"/>
          </a:xfrm>
        </p:spPr>
        <p:txBody>
          <a:bodyPr>
            <a:noAutofit/>
          </a:bodyPr>
          <a:p>
            <a:r>
              <a:rPr lang="zh-CN" altLang="en-US" sz="2300">
                <a:sym typeface="+mn-ea"/>
              </a:rPr>
              <a:t>激活经验与架构新知</a:t>
            </a:r>
            <a:endParaRPr lang="zh-CN" altLang="en-US" sz="2300">
              <a:sym typeface="+mn-ea"/>
            </a:endParaRPr>
          </a:p>
          <a:p>
            <a:pPr marL="0" indent="457200" fontAlgn="auto">
              <a:lnSpc>
                <a:spcPct val="150000"/>
              </a:lnSpc>
              <a:buNone/>
            </a:pPr>
            <a:r>
              <a:rPr lang="zh-CN" altLang="en-US" sz="2300">
                <a:sym typeface="+mn-ea"/>
              </a:rPr>
              <a:t>在深度学习的视角下，要注重</a:t>
            </a:r>
            <a:r>
              <a:rPr lang="en-US" altLang="zh-CN" sz="2300">
                <a:sym typeface="+mn-ea"/>
              </a:rPr>
              <a:t>“</a:t>
            </a:r>
            <a:r>
              <a:rPr lang="zh-CN" altLang="en-US" sz="2300">
                <a:sym typeface="+mn-ea"/>
              </a:rPr>
              <a:t>单元</a:t>
            </a:r>
            <a:r>
              <a:rPr lang="en-US" altLang="zh-CN" sz="2300">
                <a:sym typeface="+mn-ea"/>
              </a:rPr>
              <a:t>”</a:t>
            </a:r>
            <a:r>
              <a:rPr lang="zh-CN" altLang="en-US" sz="2300">
                <a:sym typeface="+mn-ea"/>
              </a:rPr>
              <a:t>教学，“单元”即从整体的视角看待课程内容，包括大单元、中单元、小单元以及微单元。深度学习视角下的“单元”并不等同于教材编排以“章节”形式呈现的“教材单元”，它基于教材单元而又对不同教材单元实现统筹。鉴于数学学习内容的特点和学生认知水平发展的特征，教材的编写一般以螺旋式上升，因此，“大单元”下的“小单元”会分布在不同的教材单元中，这样，隶属于同一个大单元下的不同小单元将会被安排在不同的教材单元，而这些教材单元之间就必然存在着某种思想、方法以及逻辑上的联系，我们只有站在整体的角度看待这些被分布在不同教材单元的小单元，才可以从整体的角度把握知识、有利于学生有效迁移的发生，使学生更好地掌握知识、提升学科素养和关键能力。</a:t>
            </a:r>
            <a:endParaRPr lang="zh-CN" altLang="en-US" sz="2300"/>
          </a:p>
          <a:p>
            <a:endParaRPr lang="zh-CN" altLang="en-US" sz="130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三、促进学生</a:t>
            </a:r>
            <a:r>
              <a:rPr lang="zh-CN" altLang="en-US">
                <a:sym typeface="+mn-ea"/>
              </a:rPr>
              <a:t>深度学习的教学设计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>
                <a:sym typeface="+mn-ea"/>
              </a:rPr>
              <a:t>激活经验与架构新知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59865" y="1901190"/>
            <a:ext cx="9029700" cy="41833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三、</a:t>
            </a:r>
            <a:r>
              <a:rPr lang="zh-CN" altLang="en-US">
                <a:sym typeface="+mn-ea"/>
              </a:rPr>
              <a:t>深度学习的教学设计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>
                <a:sym typeface="+mn-ea"/>
              </a:rPr>
              <a:t>激活经验与架构新知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6060" y="1628140"/>
            <a:ext cx="9199880" cy="42773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三、</a:t>
            </a:r>
            <a:r>
              <a:rPr lang="zh-CN" altLang="en-US">
                <a:sym typeface="+mn-ea"/>
              </a:rPr>
              <a:t>深度学习的教学设计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800">
                <a:sym typeface="+mn-ea"/>
              </a:rPr>
              <a:t>知识整合和深度加工</a:t>
            </a:r>
            <a:endParaRPr lang="zh-CN" altLang="en-US" sz="2800"/>
          </a:p>
        </p:txBody>
      </p:sp>
      <p:sp>
        <p:nvSpPr>
          <p:cNvPr id="100" name="文本框 99"/>
          <p:cNvSpPr txBox="1"/>
          <p:nvPr/>
        </p:nvSpPr>
        <p:spPr>
          <a:xfrm>
            <a:off x="3556000" y="3302635"/>
            <a:ext cx="5080000" cy="252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1050" b="1">
                <a:ea typeface="宋体" panose="02010600030101010101" pitchFamily="2" charset="-122"/>
              </a:rPr>
              <a:t>深度学习课堂实践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1385" y="1665605"/>
            <a:ext cx="10739120" cy="41992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147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147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418_1"/>
  <p:tag name="KSO_WM_TEMPLATE_CATEGORY" val="custom"/>
  <p:tag name="KSO_WM_TEMPLATE_INDEX" val="20177147"/>
  <p:tag name="KSO_WM_TEMPLATE_SUBCATEGORY" val="0"/>
  <p:tag name="KSO_WM_TEMPLATE_THUMBS_INDEX" val="1、4、6、11、12、17、18、25、30、31"/>
  <p:tag name="KSO_WM_TEMPLATE_MASTER_TYPE" val="1"/>
  <p:tag name="KSO_WM_TEMPLATE_COLOR_TYPE" val="1"/>
  <p:tag name="KSO_WM_TEMPLATE_MASTER_THUMB_INDEX" val="12"/>
</p:tagLst>
</file>

<file path=ppt/tags/tag139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41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42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43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44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45.xml><?xml version="1.0" encoding="utf-8"?>
<p:tagLst xmlns:p="http://schemas.openxmlformats.org/presentationml/2006/main">
  <p:tag name="KSO_WM_UNIT_PLACING_PICTURE_USER_VIEWPORT" val="{&quot;height&quot;:6588,&quot;width&quot;:14220}"/>
</p:tagLst>
</file>

<file path=ppt/tags/tag146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47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48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49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51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7"/>
</p:tagLst>
</file>

<file path=ppt/tags/tag153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frame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heme/theme1.xml><?xml version="1.0" encoding="utf-8"?>
<a:theme xmlns:a="http://schemas.openxmlformats.org/drawingml/2006/main" name="Office 主题​​">
  <a:themeElements>
    <a:clrScheme name="20177147">
      <a:dk1>
        <a:srgbClr val="000000"/>
      </a:dk1>
      <a:lt1>
        <a:srgbClr val="FFFFFF"/>
      </a:lt1>
      <a:dk2>
        <a:srgbClr val="FFFCEE"/>
      </a:dk2>
      <a:lt2>
        <a:srgbClr val="FFFFFF"/>
      </a:lt2>
      <a:accent1>
        <a:srgbClr val="F9C834"/>
      </a:accent1>
      <a:accent2>
        <a:srgbClr val="E7D556"/>
      </a:accent2>
      <a:accent3>
        <a:srgbClr val="D1DF76"/>
      </a:accent3>
      <a:accent4>
        <a:srgbClr val="B4EC92"/>
      </a:accent4>
      <a:accent5>
        <a:srgbClr val="90F7B0"/>
      </a:accent5>
      <a:accent6>
        <a:srgbClr val="77F2CF"/>
      </a:accent6>
      <a:hlink>
        <a:srgbClr val="5C90FB"/>
      </a:hlink>
      <a:folHlink>
        <a:srgbClr val="B759BC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1740</Words>
  <Application>WPS 演示</Application>
  <PresentationFormat>宽屏</PresentationFormat>
  <Paragraphs>63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汉仪旗黑-85S</vt:lpstr>
      <vt:lpstr>黑体</vt:lpstr>
      <vt:lpstr>Arial Unicode MS</vt:lpstr>
      <vt:lpstr>Calibri</vt:lpstr>
      <vt:lpstr>Office 主题​​</vt:lpstr>
      <vt:lpstr>初中数学深度学习的内涵及促进策略</vt:lpstr>
      <vt:lpstr>PowerPoint 演示文稿</vt:lpstr>
      <vt:lpstr>一、深度学习的内涵 </vt:lpstr>
      <vt:lpstr>二、深度学习的特征 </vt:lpstr>
      <vt:lpstr>二、深度学习的特征</vt:lpstr>
      <vt:lpstr>PowerPoint 演示文稿</vt:lpstr>
      <vt:lpstr>三、促进学生深度学习的教学设计</vt:lpstr>
      <vt:lpstr>三、深度学习的教学设计</vt:lpstr>
      <vt:lpstr>三、深度学习的教学设计</vt:lpstr>
      <vt:lpstr>三、深度学习的课堂实践策略</vt:lpstr>
      <vt:lpstr>三、深度学习的课堂实践策略 </vt:lpstr>
      <vt:lpstr>三、深度学习的课堂实践策略 </vt:lpstr>
      <vt:lpstr>总结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安宁</cp:lastModifiedBy>
  <cp:revision>10</cp:revision>
  <dcterms:created xsi:type="dcterms:W3CDTF">2021-09-05T03:09:00Z</dcterms:created>
  <dcterms:modified xsi:type="dcterms:W3CDTF">2021-09-07T10:18:32Z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867296E803974BC5ACC486761B78312B</vt:lpwstr>
  </property>
  <property fmtid="{D5CDD505-2E9C-101B-9397-08002B2CF9AE}" pid="3" name="KSOProductBuildVer">
    <vt:lpwstr>2052-11.1.0.10314</vt:lpwstr>
  </property>
</Properties>
</file>