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55" r:id="rId3"/>
    <p:sldId id="409" r:id="rId4"/>
    <p:sldId id="410" r:id="rId5"/>
    <p:sldId id="441" r:id="rId6"/>
    <p:sldId id="445" r:id="rId7"/>
    <p:sldId id="442" r:id="rId8"/>
    <p:sldId id="446" r:id="rId9"/>
    <p:sldId id="447" r:id="rId10"/>
    <p:sldId id="448" r:id="rId11"/>
    <p:sldId id="443" r:id="rId12"/>
    <p:sldId id="449" r:id="rId13"/>
    <p:sldId id="444" r:id="rId14"/>
    <p:sldId id="450" r:id="rId15"/>
    <p:sldId id="451" r:id="rId16"/>
    <p:sldId id="456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41D5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77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tags" Target="../tags/tag65.xml"/><Relationship Id="rId4" Type="http://schemas.openxmlformats.org/officeDocument/2006/relationships/tags" Target="../tags/tag64.xml"/><Relationship Id="rId3" Type="http://schemas.openxmlformats.org/officeDocument/2006/relationships/image" Target="../media/image2.png"/><Relationship Id="rId2" Type="http://schemas.openxmlformats.org/officeDocument/2006/relationships/tags" Target="../tags/tag63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84.xml"/><Relationship Id="rId2" Type="http://schemas.openxmlformats.org/officeDocument/2006/relationships/tags" Target="../tags/tag83.xml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86.xml"/><Relationship Id="rId2" Type="http://schemas.openxmlformats.org/officeDocument/2006/relationships/tags" Target="../tags/tag85.xml"/><Relationship Id="rId1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88.xml"/><Relationship Id="rId2" Type="http://schemas.openxmlformats.org/officeDocument/2006/relationships/tags" Target="../tags/tag87.xml"/><Relationship Id="rId1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90.xml"/><Relationship Id="rId2" Type="http://schemas.openxmlformats.org/officeDocument/2006/relationships/tags" Target="../tags/tag89.xml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92.xml"/><Relationship Id="rId2" Type="http://schemas.openxmlformats.org/officeDocument/2006/relationships/tags" Target="../tags/tag91.xml"/><Relationship Id="rId1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tags" Target="../tags/tag95.xml"/><Relationship Id="rId4" Type="http://schemas.openxmlformats.org/officeDocument/2006/relationships/tags" Target="../tags/tag94.xml"/><Relationship Id="rId3" Type="http://schemas.openxmlformats.org/officeDocument/2006/relationships/image" Target="../media/image2.png"/><Relationship Id="rId2" Type="http://schemas.openxmlformats.org/officeDocument/2006/relationships/tags" Target="../tags/tag93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tags" Target="../tags/tag68.xml"/><Relationship Id="rId4" Type="http://schemas.openxmlformats.org/officeDocument/2006/relationships/tags" Target="../tags/tag67.xml"/><Relationship Id="rId3" Type="http://schemas.openxmlformats.org/officeDocument/2006/relationships/image" Target="../media/image2.png"/><Relationship Id="rId2" Type="http://schemas.openxmlformats.org/officeDocument/2006/relationships/tags" Target="../tags/tag66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72.xml"/><Relationship Id="rId2" Type="http://schemas.openxmlformats.org/officeDocument/2006/relationships/tags" Target="../tags/tag71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76.xml"/><Relationship Id="rId2" Type="http://schemas.openxmlformats.org/officeDocument/2006/relationships/tags" Target="../tags/tag75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80.xml"/><Relationship Id="rId2" Type="http://schemas.openxmlformats.org/officeDocument/2006/relationships/tags" Target="../tags/tag79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82.xml"/><Relationship Id="rId2" Type="http://schemas.openxmlformats.org/officeDocument/2006/relationships/tags" Target="../tags/tag8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312015" cy="685736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270" y="1150620"/>
            <a:ext cx="12310745" cy="3606800"/>
          </a:xfrm>
        </p:spPr>
        <p:txBody>
          <a:bodyPr>
            <a:normAutofit/>
          </a:bodyPr>
          <a:p>
            <a:pPr>
              <a:lnSpc>
                <a:spcPts val="4800"/>
              </a:lnSpc>
            </a:pPr>
            <a:r>
              <a:rPr lang="zh-CN" sz="7335">
                <a:solidFill>
                  <a:srgbClr val="C00000"/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ea"/>
              </a:rPr>
              <a:t>湖塘实验中学</a:t>
            </a:r>
            <a:r>
              <a:rPr lang="en-US" altLang="zh-CN" sz="7335">
                <a:solidFill>
                  <a:srgbClr val="C00000"/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ea"/>
              </a:rPr>
              <a:t>2021</a:t>
            </a:r>
            <a:r>
              <a:rPr lang="zh-CN" altLang="en-US" sz="7335">
                <a:solidFill>
                  <a:srgbClr val="C00000"/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ea"/>
              </a:rPr>
              <a:t>年</a:t>
            </a:r>
            <a:br>
              <a:rPr lang="zh-CN" altLang="en-US" sz="7335">
                <a:solidFill>
                  <a:srgbClr val="C00000"/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ea"/>
              </a:rPr>
            </a:br>
            <a:br>
              <a:rPr lang="zh-CN" altLang="en-US" sz="7335">
                <a:solidFill>
                  <a:srgbClr val="C00000"/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ea"/>
              </a:rPr>
            </a:br>
            <a:r>
              <a:rPr lang="zh-CN" altLang="en-US" sz="7335">
                <a:solidFill>
                  <a:srgbClr val="C00000"/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ea"/>
              </a:rPr>
              <a:t>暑期教师主题培训</a:t>
            </a:r>
            <a:endParaRPr lang="zh-CN" altLang="en-US" sz="7335">
              <a:solidFill>
                <a:srgbClr val="C00000"/>
              </a:solidFill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  <a:sym typeface="+mn-ea"/>
            </a:endParaRPr>
          </a:p>
        </p:txBody>
      </p:sp>
      <p:pic>
        <p:nvPicPr>
          <p:cNvPr id="5" name="图片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0293985" y="244475"/>
            <a:ext cx="1783080" cy="165290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副标题 2"/>
          <p:cNvSpPr>
            <a:spLocks noGrp="1"/>
          </p:cNvSpPr>
          <p:nvPr>
            <p:custDataLst>
              <p:tags r:id="rId4"/>
            </p:custDataLst>
          </p:nvPr>
        </p:nvSpPr>
        <p:spPr>
          <a:xfrm>
            <a:off x="4646295" y="4946015"/>
            <a:ext cx="6250305" cy="1541145"/>
          </a:xfrm>
          <a:prstGeom prst="rect">
            <a:avLst/>
          </a:prstGeom>
        </p:spPr>
        <p:txBody>
          <a:bodyPr vert="horz" lIns="90000" tIns="46800" rIns="90000" bIns="46800" rtlCol="0">
            <a:noAutofit/>
          </a:bodyPr>
          <a:lstStyle>
            <a:lvl1pPr mar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sz="20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30000"/>
              </a:lnSpc>
            </a:pPr>
            <a:r>
              <a:rPr lang="en-US" altLang="zh-CN" sz="3600" b="1">
                <a:solidFill>
                  <a:srgbClr val="002060"/>
                </a:solidFill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2021</a:t>
            </a:r>
            <a:r>
              <a:rPr lang="zh-CN" altLang="en-US" sz="3600" b="1">
                <a:solidFill>
                  <a:srgbClr val="002060"/>
                </a:solidFill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年</a:t>
            </a:r>
            <a:r>
              <a:rPr lang="en-US" altLang="zh-CN" sz="3600" b="1">
                <a:solidFill>
                  <a:srgbClr val="002060"/>
                </a:solidFill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8</a:t>
            </a:r>
            <a:r>
              <a:rPr lang="zh-CN" altLang="en-US" sz="3600" b="1">
                <a:solidFill>
                  <a:srgbClr val="002060"/>
                </a:solidFill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月</a:t>
            </a:r>
            <a:r>
              <a:rPr lang="en-US" altLang="zh-CN" sz="3600" b="1">
                <a:solidFill>
                  <a:srgbClr val="002060"/>
                </a:solidFill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23</a:t>
            </a:r>
            <a:r>
              <a:rPr lang="zh-CN" altLang="en-US" sz="3600" b="1">
                <a:solidFill>
                  <a:srgbClr val="002060"/>
                </a:solidFill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日</a:t>
            </a:r>
            <a:endParaRPr lang="zh-CN" altLang="en-US" sz="3600" b="1">
              <a:solidFill>
                <a:srgbClr val="002060"/>
              </a:solidFill>
              <a:latin typeface="方正粗黑宋简体" panose="02000000000000000000" charset="-122"/>
              <a:ea typeface="方正粗黑宋简体" panose="02000000000000000000" charset="-122"/>
              <a:sym typeface="+mn-ea"/>
            </a:endParaRPr>
          </a:p>
        </p:txBody>
      </p:sp>
    </p:spTree>
    <p:custDataLst>
      <p:tags r:id="rId5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312015" cy="685736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698500" y="641985"/>
            <a:ext cx="10794365" cy="5976620"/>
          </a:xfrm>
        </p:spPr>
        <p:txBody>
          <a:bodyPr>
            <a:normAutofit fontScale="90000"/>
          </a:bodyPr>
          <a:p>
            <a:pPr algn="l">
              <a:lnSpc>
                <a:spcPct val="120000"/>
              </a:lnSpc>
            </a:pPr>
            <a:br>
              <a:rPr lang="zh-CN" altLang="zh-CN" sz="4445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z="4445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三、研究课标、教材与教学设计</a:t>
            </a:r>
            <a:br>
              <a:rPr sz="4445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z="4445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1.教学理念先行</a:t>
            </a:r>
            <a:br>
              <a:rPr sz="4445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z="444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培养能够主动发展，自主学习、自我完善的学生——设计基于理解和思维发展的教学</a:t>
            </a:r>
            <a:r>
              <a:rPr lang="zh-CN" sz="444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。</a:t>
            </a:r>
            <a:br>
              <a:rPr sz="4445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z="4445">
                <a:solidFill>
                  <a:srgbClr val="1D41D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分层教学，因材施教，循序启发，注重效益</a:t>
            </a:r>
            <a:r>
              <a:rPr lang="zh-CN" sz="4445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。</a:t>
            </a:r>
            <a:br>
              <a:rPr sz="4445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z="4445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2.理清教学质量要素的关系：课标、教材、考试评价、学情与教学设计</a:t>
            </a:r>
            <a:br>
              <a:rPr sz="4445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z="4445">
                <a:solidFill>
                  <a:srgbClr val="1D41D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准确把握五者</a:t>
            </a:r>
            <a:r>
              <a:rPr lang="zh-CN" sz="4445">
                <a:solidFill>
                  <a:srgbClr val="1D41D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r>
              <a:rPr sz="4445">
                <a:solidFill>
                  <a:srgbClr val="1D41D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教师基本入门。</a:t>
            </a:r>
            <a:endParaRPr sz="4445">
              <a:solidFill>
                <a:srgbClr val="1D41D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312015" cy="685736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276860" y="99695"/>
            <a:ext cx="11652885" cy="6504940"/>
          </a:xfrm>
        </p:spPr>
        <p:txBody>
          <a:bodyPr>
            <a:normAutofit fontScale="90000"/>
          </a:bodyPr>
          <a:p>
            <a:pPr algn="l">
              <a:lnSpc>
                <a:spcPct val="110000"/>
              </a:lnSpc>
            </a:pPr>
            <a:br>
              <a:rPr lang="zh-CN" altLang="zh-CN" sz="3555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z="3555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3.审视教学设计的要素</a:t>
            </a:r>
            <a:br>
              <a:rPr sz="3555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（1）备课的基本流程：研读教材、与之相对应的课标要求、了解学情可能形成初步的教学思考；研究比较其他各类相关内容的教学思想与教学设计，筛选借鉴，形成自己可操作讲效益的教案、学案</a:t>
            </a:r>
            <a:r>
              <a:rPr lang="zh-CN"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。</a:t>
            </a:r>
            <a:b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</a:br>
            <a: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（2）教学设计六个方面：目标、重点、难点、学法、过程、教学反思；</a:t>
            </a:r>
            <a:r>
              <a:rPr sz="3555">
                <a:solidFill>
                  <a:srgbClr val="1D41D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避免多多益善，面面俱到</a:t>
            </a:r>
            <a:r>
              <a:rPr lang="zh-CN" sz="3555">
                <a:solidFill>
                  <a:srgbClr val="1D41D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。</a:t>
            </a:r>
            <a:b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</a:br>
            <a: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（3）科学设计作业、课堂、自习学习内容，各有侧重，互为补充。</a:t>
            </a:r>
            <a:b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</a:br>
            <a: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（4）周末假期学习的设计与督查</a:t>
            </a:r>
            <a:r>
              <a:rPr lang="zh-CN"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。</a:t>
            </a:r>
            <a:br>
              <a:rPr sz="3555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z="3555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4.提前准备积极参与学科组活动</a:t>
            </a:r>
            <a:r>
              <a:rPr lang="zh-CN" sz="3555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和师徒研讨</a:t>
            </a:r>
            <a:r>
              <a:rPr sz="3555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的研讨</a:t>
            </a:r>
            <a:br>
              <a:rPr sz="3555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z="3555">
                <a:solidFill>
                  <a:srgbClr val="1D41D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问题，问题，问题</a:t>
            </a:r>
            <a:r>
              <a:rPr lang="zh-CN" sz="3555">
                <a:solidFill>
                  <a:srgbClr val="1D41D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！</a:t>
            </a:r>
            <a:endParaRPr lang="zh-CN" sz="3555">
              <a:solidFill>
                <a:srgbClr val="1D41D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312015" cy="685736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645795" y="657225"/>
            <a:ext cx="10794365" cy="5976620"/>
          </a:xfrm>
        </p:spPr>
        <p:txBody>
          <a:bodyPr>
            <a:normAutofit fontScale="90000"/>
          </a:bodyPr>
          <a:p>
            <a:pPr algn="l">
              <a:lnSpc>
                <a:spcPct val="110000"/>
              </a:lnSpc>
            </a:pPr>
            <a:br>
              <a:rPr lang="zh-CN" altLang="zh-CN" sz="3555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z="3555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四、课堂教学的细节处理与课外能力的拓展</a:t>
            </a:r>
            <a:br>
              <a:rPr sz="3555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1.训练与讲解的处理</a:t>
            </a:r>
            <a:r>
              <a:rPr lang="zh-CN"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。</a:t>
            </a:r>
            <a:b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</a:br>
            <a: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2.讲解与对话的处理</a:t>
            </a:r>
            <a:r>
              <a:rPr lang="zh-CN"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。</a:t>
            </a:r>
            <a:b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</a:br>
            <a: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3.分层教学的处理</a:t>
            </a:r>
            <a:r>
              <a:rPr lang="zh-CN"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。</a:t>
            </a:r>
            <a:b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</a:br>
            <a: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4.演示中的管理处理</a:t>
            </a:r>
            <a:r>
              <a:rPr lang="zh-CN"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。</a:t>
            </a:r>
            <a:b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</a:br>
            <a: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5.学生发言的处理</a:t>
            </a:r>
            <a:r>
              <a:rPr lang="zh-CN"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。</a:t>
            </a:r>
            <a:b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</a:br>
            <a: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6.个别同学不认真的处理</a:t>
            </a:r>
            <a:r>
              <a:rPr lang="zh-CN"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。</a:t>
            </a:r>
            <a:b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</a:br>
            <a: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7.作业布置的问题</a:t>
            </a:r>
            <a:r>
              <a:rPr lang="zh-CN"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。</a:t>
            </a:r>
            <a:b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</a:br>
            <a: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8.课堂礼仪的执行</a:t>
            </a:r>
            <a:r>
              <a:rPr lang="zh-CN"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。</a:t>
            </a:r>
            <a:b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</a:br>
            <a: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9.认真研究两个规范的内在思考：</a:t>
            </a:r>
            <a:br>
              <a:rPr sz="3555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z="3555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《武进区湖塘实验中学教师教学行为规范》</a:t>
            </a:r>
            <a:br>
              <a:rPr sz="3555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z="3555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《湖塘实验中学学生学习行为规范》</a:t>
            </a:r>
            <a:endParaRPr sz="3555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312015" cy="685736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645795" y="657225"/>
            <a:ext cx="10794365" cy="5976620"/>
          </a:xfrm>
        </p:spPr>
        <p:txBody>
          <a:bodyPr>
            <a:normAutofit/>
          </a:bodyPr>
          <a:p>
            <a:pPr algn="l">
              <a:lnSpc>
                <a:spcPct val="120000"/>
              </a:lnSpc>
            </a:pPr>
            <a:r>
              <a:rPr sz="40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五、学科考试研究</a:t>
            </a:r>
            <a:br>
              <a:rPr sz="40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1.近五年的常州市和江苏省其他地市中考试卷研究。</a:t>
            </a:r>
            <a:br>
              <a:rPr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</a:br>
            <a:r>
              <a:rPr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2.近三年的期中、期末，尤其是期末考试研究。</a:t>
            </a:r>
            <a:br>
              <a:rPr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</a:br>
            <a:r>
              <a:rPr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3.中考考试说明的研究</a:t>
            </a:r>
            <a:br>
              <a:rPr sz="40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z="40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六、学校教育教学价值体系的认同与发展</a:t>
            </a:r>
            <a:br>
              <a:rPr sz="40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z="4000">
                <a:solidFill>
                  <a:srgbClr val="1D41D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细读《自主学习型课堂建设理论学习手册》</a:t>
            </a:r>
            <a:endParaRPr sz="4000">
              <a:solidFill>
                <a:srgbClr val="1D41D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312015" cy="685736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480060" y="642620"/>
            <a:ext cx="11394440" cy="5976620"/>
          </a:xfrm>
        </p:spPr>
        <p:txBody>
          <a:bodyPr>
            <a:normAutofit fontScale="90000"/>
          </a:bodyPr>
          <a:p>
            <a:pPr algn="l">
              <a:lnSpc>
                <a:spcPct val="100000"/>
              </a:lnSpc>
            </a:pPr>
            <a:br>
              <a:rPr lang="zh-CN" altLang="zh-CN" sz="3555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z="3555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七、学校管理结构理解、专业发展、人际交往与工作规程</a:t>
            </a:r>
            <a:br>
              <a:rPr sz="3555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1.校长室、办公室、教务处、政教处、教科室、质管办、总务处、年级部、学科部、学科组的功能理解</a:t>
            </a:r>
            <a:b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</a:br>
            <a: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2.职称评审的准备：参与研究、积极写作、阅读教育教学理论书籍和报刊</a:t>
            </a:r>
            <a:b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</a:br>
            <a: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3.积极参与各项研究组织：名师工作室申报</a:t>
            </a:r>
            <a:b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</a:br>
            <a: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4.形成良好的工作品质：</a:t>
            </a:r>
            <a:r>
              <a:rPr lang="zh-CN" sz="3555">
                <a:solidFill>
                  <a:srgbClr val="1D41D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公心、正义、</a:t>
            </a:r>
            <a:r>
              <a:rPr sz="3555">
                <a:solidFill>
                  <a:srgbClr val="1D41D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文明</a:t>
            </a:r>
            <a:r>
              <a:rPr sz="3550">
                <a:solidFill>
                  <a:srgbClr val="1D41D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  <a:sym typeface="+mn-ea"/>
              </a:rPr>
              <a:t>、团结</a:t>
            </a:r>
            <a:r>
              <a:rPr sz="3555">
                <a:solidFill>
                  <a:srgbClr val="1D41D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、虚心、</a:t>
            </a:r>
            <a:r>
              <a:rPr lang="zh-CN" sz="3555">
                <a:solidFill>
                  <a:srgbClr val="1D41D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勤恳</a:t>
            </a:r>
            <a:br>
              <a:rPr sz="3555">
                <a:solidFill>
                  <a:srgbClr val="1D41D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</a:br>
            <a: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5.及时关注学校的各项政策：全体教师会、级部会议、学科部学科组会议等</a:t>
            </a:r>
            <a:b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</a:br>
            <a: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6.认真参与新教师考核工作：师徒结对、公开课、计划总结等等。</a:t>
            </a:r>
            <a:endParaRPr sz="3555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迷你简启体" panose="03000509000000000000" charset="-122"/>
              <a:ea typeface="迷你简启体" panose="03000509000000000000" charset="-122"/>
              <a:cs typeface="迷你简启体" panose="03000509000000000000" charset="-122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312015" cy="685736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270" y="1150620"/>
            <a:ext cx="12310745" cy="3606800"/>
          </a:xfrm>
        </p:spPr>
        <p:txBody>
          <a:bodyPr>
            <a:normAutofit/>
          </a:bodyPr>
          <a:p>
            <a:pPr>
              <a:lnSpc>
                <a:spcPts val="4800"/>
              </a:lnSpc>
            </a:pPr>
            <a:r>
              <a:rPr lang="zh-CN" altLang="en-US" sz="7335">
                <a:solidFill>
                  <a:srgbClr val="C00000"/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ea"/>
              </a:rPr>
              <a:t>谢谢，请批评指正！</a:t>
            </a:r>
            <a:endParaRPr lang="zh-CN" altLang="en-US" sz="7335">
              <a:solidFill>
                <a:srgbClr val="C00000"/>
              </a:solidFill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  <a:sym typeface="+mn-ea"/>
            </a:endParaRPr>
          </a:p>
        </p:txBody>
      </p:sp>
      <p:pic>
        <p:nvPicPr>
          <p:cNvPr id="5" name="图片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0293985" y="244475"/>
            <a:ext cx="1783080" cy="165290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副标题 2"/>
          <p:cNvSpPr>
            <a:spLocks noGrp="1"/>
          </p:cNvSpPr>
          <p:nvPr>
            <p:custDataLst>
              <p:tags r:id="rId4"/>
            </p:custDataLst>
          </p:nvPr>
        </p:nvSpPr>
        <p:spPr>
          <a:xfrm>
            <a:off x="4646295" y="4946015"/>
            <a:ext cx="6250305" cy="1541145"/>
          </a:xfrm>
          <a:prstGeom prst="rect">
            <a:avLst/>
          </a:prstGeom>
        </p:spPr>
        <p:txBody>
          <a:bodyPr vert="horz" lIns="90000" tIns="46800" rIns="90000" bIns="46800" rtlCol="0">
            <a:noAutofit/>
          </a:bodyPr>
          <a:lstStyle>
            <a:lvl1pPr mar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sz="20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30000"/>
              </a:lnSpc>
            </a:pPr>
            <a:r>
              <a:rPr lang="en-US" altLang="zh-CN" sz="3600" b="1">
                <a:solidFill>
                  <a:srgbClr val="002060"/>
                </a:solidFill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2021</a:t>
            </a:r>
            <a:r>
              <a:rPr lang="zh-CN" altLang="en-US" sz="3600" b="1">
                <a:solidFill>
                  <a:srgbClr val="002060"/>
                </a:solidFill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年</a:t>
            </a:r>
            <a:r>
              <a:rPr lang="en-US" altLang="zh-CN" sz="3600" b="1">
                <a:solidFill>
                  <a:srgbClr val="002060"/>
                </a:solidFill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8</a:t>
            </a:r>
            <a:r>
              <a:rPr lang="zh-CN" altLang="en-US" sz="3600" b="1">
                <a:solidFill>
                  <a:srgbClr val="002060"/>
                </a:solidFill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月</a:t>
            </a:r>
            <a:r>
              <a:rPr lang="en-US" altLang="zh-CN" sz="3600" b="1">
                <a:solidFill>
                  <a:srgbClr val="002060"/>
                </a:solidFill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23</a:t>
            </a:r>
            <a:r>
              <a:rPr lang="zh-CN" altLang="en-US" sz="3600" b="1">
                <a:solidFill>
                  <a:srgbClr val="002060"/>
                </a:solidFill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日</a:t>
            </a:r>
            <a:endParaRPr lang="zh-CN" altLang="en-US" sz="3600" b="1">
              <a:solidFill>
                <a:srgbClr val="002060"/>
              </a:solidFill>
              <a:latin typeface="方正粗黑宋简体" panose="02000000000000000000" charset="-122"/>
              <a:ea typeface="方正粗黑宋简体" panose="02000000000000000000" charset="-122"/>
              <a:sym typeface="+mn-ea"/>
            </a:endParaRPr>
          </a:p>
        </p:txBody>
      </p:sp>
    </p:spTree>
    <p:custDataLst>
      <p:tags r:id="rId5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312015" cy="685736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270" y="2025650"/>
            <a:ext cx="12310745" cy="2023110"/>
          </a:xfrm>
        </p:spPr>
        <p:txBody>
          <a:bodyPr>
            <a:normAutofit/>
          </a:bodyPr>
          <a:p>
            <a:pPr>
              <a:lnSpc>
                <a:spcPts val="4800"/>
              </a:lnSpc>
            </a:pPr>
            <a:r>
              <a:rPr altLang="zh-CN">
                <a:solidFill>
                  <a:srgbClr val="C00000"/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ea"/>
              </a:rPr>
              <a:t>教师</a:t>
            </a:r>
            <a:r>
              <a:rPr lang="zh-CN">
                <a:solidFill>
                  <a:srgbClr val="C00000"/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ea"/>
              </a:rPr>
              <a:t>入职</a:t>
            </a:r>
            <a:r>
              <a:rPr altLang="zh-CN">
                <a:solidFill>
                  <a:srgbClr val="C00000"/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ea"/>
              </a:rPr>
              <a:t>应该具备的关键能力</a:t>
            </a:r>
            <a:endParaRPr lang="zh-CN" altLang="zh-CN">
              <a:solidFill>
                <a:srgbClr val="C00000"/>
              </a:solidFill>
            </a:endParaRPr>
          </a:p>
        </p:txBody>
      </p:sp>
      <p:pic>
        <p:nvPicPr>
          <p:cNvPr id="5" name="图片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0293985" y="244475"/>
            <a:ext cx="1783080" cy="165290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副标题 2"/>
          <p:cNvSpPr>
            <a:spLocks noGrp="1"/>
          </p:cNvSpPr>
          <p:nvPr>
            <p:custDataLst>
              <p:tags r:id="rId4"/>
            </p:custDataLst>
          </p:nvPr>
        </p:nvSpPr>
        <p:spPr>
          <a:xfrm>
            <a:off x="5400675" y="4523740"/>
            <a:ext cx="6250305" cy="1541145"/>
          </a:xfrm>
          <a:prstGeom prst="rect">
            <a:avLst/>
          </a:prstGeom>
        </p:spPr>
        <p:txBody>
          <a:bodyPr vert="horz" lIns="90000" tIns="46800" rIns="90000" bIns="46800" rtlCol="0">
            <a:noAutofit/>
          </a:bodyPr>
          <a:lstStyle>
            <a:lvl1pPr mar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sz="20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30000"/>
              </a:lnSpc>
            </a:pPr>
            <a:r>
              <a:rPr lang="zh-CN" altLang="zh-CN" sz="3600" b="1">
                <a:solidFill>
                  <a:srgbClr val="002060"/>
                </a:solidFill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武进区湖塘实验中学</a:t>
            </a:r>
            <a:r>
              <a:rPr lang="en-US" altLang="zh-CN" sz="3600" b="1">
                <a:solidFill>
                  <a:srgbClr val="002060"/>
                </a:solidFill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 </a:t>
            </a:r>
            <a:r>
              <a:rPr lang="zh-CN" altLang="en-US" sz="3600" b="1">
                <a:solidFill>
                  <a:srgbClr val="002060"/>
                </a:solidFill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胡小凡</a:t>
            </a:r>
            <a:endParaRPr lang="zh-CN" altLang="en-US" sz="3600" b="1">
              <a:solidFill>
                <a:srgbClr val="002060"/>
              </a:solidFill>
              <a:latin typeface="方正粗黑宋简体" panose="02000000000000000000" charset="-122"/>
              <a:ea typeface="方正粗黑宋简体" panose="02000000000000000000" charset="-122"/>
              <a:sym typeface="+mn-ea"/>
            </a:endParaRPr>
          </a:p>
          <a:p>
            <a:pPr algn="r">
              <a:lnSpc>
                <a:spcPct val="130000"/>
              </a:lnSpc>
            </a:pPr>
            <a:r>
              <a:rPr lang="en-US" altLang="zh-CN" sz="3600" b="1">
                <a:solidFill>
                  <a:srgbClr val="002060"/>
                </a:solidFill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2021</a:t>
            </a:r>
            <a:r>
              <a:rPr lang="zh-CN" altLang="en-US" sz="3600" b="1">
                <a:solidFill>
                  <a:srgbClr val="002060"/>
                </a:solidFill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年</a:t>
            </a:r>
            <a:r>
              <a:rPr lang="en-US" altLang="zh-CN" sz="3600" b="1">
                <a:solidFill>
                  <a:srgbClr val="002060"/>
                </a:solidFill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8</a:t>
            </a:r>
            <a:r>
              <a:rPr lang="zh-CN" altLang="en-US" sz="3600" b="1">
                <a:solidFill>
                  <a:srgbClr val="002060"/>
                </a:solidFill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月</a:t>
            </a:r>
            <a:r>
              <a:rPr lang="en-US" altLang="zh-CN" sz="3600" b="1">
                <a:solidFill>
                  <a:srgbClr val="002060"/>
                </a:solidFill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23</a:t>
            </a:r>
            <a:r>
              <a:rPr lang="zh-CN" altLang="en-US" sz="3600" b="1">
                <a:solidFill>
                  <a:srgbClr val="002060"/>
                </a:solidFill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日</a:t>
            </a:r>
            <a:endParaRPr lang="zh-CN" altLang="en-US" sz="3600" b="1">
              <a:solidFill>
                <a:srgbClr val="002060"/>
              </a:solidFill>
              <a:latin typeface="方正粗黑宋简体" panose="02000000000000000000" charset="-122"/>
              <a:ea typeface="方正粗黑宋简体" panose="02000000000000000000" charset="-122"/>
              <a:sym typeface="+mn-ea"/>
            </a:endParaRPr>
          </a:p>
        </p:txBody>
      </p:sp>
    </p:spTree>
    <p:custDataLst>
      <p:tags r:id="rId5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312015" cy="685736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645795" y="657225"/>
            <a:ext cx="10794365" cy="5976620"/>
          </a:xfrm>
        </p:spPr>
        <p:txBody>
          <a:bodyPr>
            <a:normAutofit fontScale="90000"/>
          </a:bodyPr>
          <a:p>
            <a:pPr algn="l">
              <a:lnSpc>
                <a:spcPct val="110000"/>
              </a:lnSpc>
            </a:pPr>
            <a:br>
              <a:rPr lang="zh-CN" altLang="zh-CN" sz="4445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z="4445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一、教师教育价值的理解——教育的基本目的、功能、指向</a:t>
            </a:r>
            <a:br>
              <a:rPr sz="4445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z="4445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二、教育教学管理——质量效益的基本管理</a:t>
            </a:r>
            <a:br>
              <a:rPr sz="4445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z="4445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三、研究课标、教材与教学设计</a:t>
            </a:r>
            <a:br>
              <a:rPr sz="4445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z="4445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四、课堂教学的细节处理与课外能力的拓展</a:t>
            </a:r>
            <a:br>
              <a:rPr sz="4445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z="4445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五、学科考试研究</a:t>
            </a:r>
            <a:br>
              <a:rPr sz="4445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z="4445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六、学校教育教学价值体系的认同与发展</a:t>
            </a:r>
            <a:br>
              <a:rPr sz="4445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z="4445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七、学校管理结构理解、专业发展、人际交往与工作规程</a:t>
            </a:r>
            <a:endParaRPr sz="4445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312015" cy="685736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645795" y="657225"/>
            <a:ext cx="11005185" cy="5976620"/>
          </a:xfrm>
        </p:spPr>
        <p:txBody>
          <a:bodyPr>
            <a:normAutofit fontScale="90000"/>
          </a:bodyPr>
          <a:p>
            <a:pPr algn="l">
              <a:lnSpc>
                <a:spcPct val="110000"/>
              </a:lnSpc>
            </a:pPr>
            <a:br>
              <a:rPr lang="zh-CN" altLang="zh-CN" sz="4445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z="4445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一、教师教育价值的理解——教育的基本目的、功能、指向</a:t>
            </a:r>
            <a:br>
              <a:rPr sz="4445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z="4445">
                <a:solidFill>
                  <a:srgbClr val="1D41D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教育核心价值在于立德树人：</a:t>
            </a:r>
            <a:br>
              <a:rPr sz="4445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z="4445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1.人的培养：</a:t>
            </a:r>
            <a:br>
              <a:rPr sz="4445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z="444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</a:rPr>
              <a:t>具备社会主义价值观、健康的个性和</a:t>
            </a:r>
            <a:r>
              <a:rPr lang="zh-CN" sz="444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</a:rPr>
              <a:t>心理，</a:t>
            </a:r>
            <a:r>
              <a:rPr sz="444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</a:rPr>
              <a:t>传承中华民族和世界的优秀文化和道德传统，具备文化基础、自主发展、社会参与三大方面的核心素养，具有持续发展、创造性发展和终身发展的能力</a:t>
            </a:r>
            <a:r>
              <a:rPr lang="zh-CN" sz="444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</a:rPr>
              <a:t>。</a:t>
            </a:r>
            <a:endParaRPr lang="zh-CN" sz="4445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迷你简启体" panose="03000509000000000000" charset="-122"/>
              <a:ea typeface="迷你简启体" panose="03000509000000000000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  <p:bldLst>
      <p:bldP spid="2" grpId="1"/>
      <p:bldP spid="2" grpId="3"/>
      <p:bldP spid="2" grpId="5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312015" cy="685736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645795" y="657225"/>
            <a:ext cx="11005185" cy="5976620"/>
          </a:xfrm>
        </p:spPr>
        <p:txBody>
          <a:bodyPr>
            <a:normAutofit fontScale="90000"/>
          </a:bodyPr>
          <a:p>
            <a:pPr algn="l">
              <a:lnSpc>
                <a:spcPct val="140000"/>
              </a:lnSpc>
            </a:pPr>
            <a:r>
              <a:rPr sz="4445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2.学科能力的培养：</a:t>
            </a:r>
            <a:br>
              <a:rPr sz="4445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z="444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楷体_GB2312" panose="02010609030101010101" charset="-122"/>
              </a:rPr>
              <a:t>具有学科学习的兴趣和良好的学习习惯，形成学科知识和思维框架，具备持续学习、创造性发展和解决问题的能力</a:t>
            </a:r>
            <a:r>
              <a:rPr lang="zh-CN" sz="444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楷体_GB2312" panose="02010609030101010101" charset="-122"/>
              </a:rPr>
              <a:t>。</a:t>
            </a:r>
            <a:br>
              <a:rPr lang="zh-CN" sz="444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楷体_GB2312" panose="02010609030101010101" charset="-122"/>
              </a:rPr>
            </a:br>
            <a:r>
              <a:rPr sz="4445">
                <a:solidFill>
                  <a:srgbClr val="1D41D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初中教师职业的所有工作最终的指向都是立德树人，培养怎样的人，培养人怎样的能力，为培养国家需要的人才打好基本的基础。</a:t>
            </a:r>
            <a:endParaRPr sz="4445">
              <a:solidFill>
                <a:srgbClr val="1D41D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312015" cy="685736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525145" y="440690"/>
            <a:ext cx="11336655" cy="6353810"/>
          </a:xfrm>
        </p:spPr>
        <p:txBody>
          <a:bodyPr>
            <a:normAutofit fontScale="90000"/>
          </a:bodyPr>
          <a:p>
            <a:pPr algn="l">
              <a:lnSpc>
                <a:spcPct val="90000"/>
              </a:lnSpc>
            </a:pPr>
            <a:r>
              <a:rPr sz="40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二、教育教学管理——质量效益的基本管理</a:t>
            </a:r>
            <a:br>
              <a:rPr sz="40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z="40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1.班级管理</a:t>
            </a:r>
            <a:br>
              <a:rPr sz="40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（1）确定班级精神与班风——全班为之培育</a:t>
            </a:r>
            <a:r>
              <a:rPr lang="zh-CN"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。</a:t>
            </a:r>
            <a:br>
              <a:rPr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</a:br>
            <a:r>
              <a:rPr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（2）共同设计班徽、班歌</a:t>
            </a:r>
            <a:r>
              <a:rPr lang="zh-CN"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。</a:t>
            </a:r>
            <a:br>
              <a:rPr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</a:br>
            <a:r>
              <a:rPr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（3）商定班级公约，务虚更要务实，实重在底线调理底线管理</a:t>
            </a:r>
            <a:r>
              <a:rPr lang="zh-CN"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。</a:t>
            </a:r>
            <a:br>
              <a:rPr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</a:br>
            <a:r>
              <a:rPr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（4）发现负责任且上进的班干，不一定成绩好</a:t>
            </a:r>
            <a:r>
              <a:rPr lang="zh-CN"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。</a:t>
            </a:r>
            <a:r>
              <a:rPr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班干开始要亲自指导，上手之后形成班干例会制度</a:t>
            </a:r>
            <a:r>
              <a:rPr lang="zh-CN"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。</a:t>
            </a:r>
            <a:br>
              <a:rPr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</a:br>
            <a:r>
              <a:rPr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（5）实行值日班长制，一人管纪律，一人管卫生；班干同时实行督查制</a:t>
            </a:r>
            <a:r>
              <a:rPr lang="zh-CN"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。</a:t>
            </a:r>
            <a:br>
              <a:rPr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</a:br>
            <a:r>
              <a:rPr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（6）上好主题班会。主题班会两个方面一解决问题，二培育精神。设置好干部汇报的时间。切忌一言堂。</a:t>
            </a:r>
            <a:endParaRPr sz="400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迷你简启体" panose="03000509000000000000" charset="-122"/>
              <a:ea typeface="迷你简启体" panose="03000509000000000000" charset="-122"/>
              <a:cs typeface="迷你简启体" panose="03000509000000000000" charset="-122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312015" cy="685736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645795" y="252095"/>
            <a:ext cx="11216005" cy="6353810"/>
          </a:xfrm>
        </p:spPr>
        <p:txBody>
          <a:bodyPr>
            <a:normAutofit fontScale="90000"/>
          </a:bodyPr>
          <a:p>
            <a:pPr algn="l">
              <a:lnSpc>
                <a:spcPct val="100000"/>
              </a:lnSpc>
            </a:pPr>
            <a:r>
              <a: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2.学习管理</a:t>
            </a:r>
            <a:br>
              <a: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（1）课堂管理：管住坐姿：眼神、屁股、腰、手、脚，循序渐进；讲解与观察要同步；关注重点学生；把握学生学习特点，善于通过学习活动保持学习注意力</a:t>
            </a:r>
            <a:r>
              <a:rPr lang="zh-CN"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。</a:t>
            </a:r>
            <a:br>
              <a:rPr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</a:br>
            <a:r>
              <a:rPr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（2）作业管理：作业布置适当，最</a:t>
            </a:r>
            <a:r>
              <a:rPr lang="zh-CN"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好</a:t>
            </a:r>
            <a:r>
              <a:rPr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能分层；作业要求要清晰，检查及时；</a:t>
            </a:r>
            <a:r>
              <a:rPr lang="zh-CN"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教师不在教室</a:t>
            </a:r>
            <a:r>
              <a:rPr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不要放手让学生布置、批改；教会学生怎么摆放书籍、整理学案，并督促形成习惯；学会多种方式（通报张贴、群类表扬、小小的物质激励、个别见面表扬等）表扬激励学生</a:t>
            </a:r>
            <a:r>
              <a:rPr lang="zh-CN"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。</a:t>
            </a:r>
            <a:endParaRPr lang="zh-CN" sz="400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迷你简启体" panose="03000509000000000000" charset="-122"/>
              <a:ea typeface="迷你简启体" panose="03000509000000000000" charset="-122"/>
              <a:cs typeface="迷你简启体" panose="03000509000000000000" charset="-122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312015" cy="685736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434340" y="127000"/>
            <a:ext cx="11578590" cy="6624955"/>
          </a:xfrm>
        </p:spPr>
        <p:txBody>
          <a:bodyPr>
            <a:normAutofit fontScale="90000"/>
          </a:bodyPr>
          <a:p>
            <a:pPr algn="l">
              <a:lnSpc>
                <a:spcPct val="90000"/>
              </a:lnSpc>
            </a:pPr>
            <a:r>
              <a: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3.师生关系的度</a:t>
            </a:r>
            <a:br>
              <a: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基本原则：避免过严或者过松，严而有度</a:t>
            </a:r>
            <a:r>
              <a:rPr lang="zh-CN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，严而有格</a:t>
            </a:r>
            <a:br>
              <a: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（1）</a:t>
            </a:r>
            <a:r>
              <a:rPr lang="zh-CN"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一般情况下，</a:t>
            </a:r>
            <a:r>
              <a:rPr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第一次见面要严肃认真，避免学生觉得老师好说话（好欺负）；以严为主，适当幽默风趣。</a:t>
            </a:r>
            <a:br>
              <a:rPr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</a:br>
            <a:r>
              <a:rPr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（2）</a:t>
            </a:r>
            <a:r>
              <a:rPr lang="zh-CN"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学生</a:t>
            </a:r>
            <a:r>
              <a:rPr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最怕</a:t>
            </a:r>
            <a:r>
              <a:rPr lang="en-US"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“</a:t>
            </a:r>
            <a:r>
              <a:rPr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认真</a:t>
            </a:r>
            <a:r>
              <a:rPr lang="en-US"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”</a:t>
            </a:r>
            <a:r>
              <a:rPr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二字，</a:t>
            </a:r>
            <a:r>
              <a:rPr lang="zh-CN"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老师</a:t>
            </a:r>
            <a:r>
              <a:rPr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说到就做到。</a:t>
            </a:r>
            <a:br>
              <a:rPr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</a:br>
            <a:r>
              <a:rPr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（3）处理学生问题不急不缓，先了解真相，再智慧解决。</a:t>
            </a:r>
            <a:br>
              <a:rPr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</a:br>
            <a:r>
              <a:rPr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（4）不同个性采用不同的方法，不建议采用极端或过度的惩罚。不说话比大声嘶吼更有威慑力。</a:t>
            </a:r>
            <a:br>
              <a:rPr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</a:br>
            <a:r>
              <a:rPr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（5）非极端情况，尽量不要在全班面前点名批评学生。个别问题个别谈话。</a:t>
            </a:r>
            <a:br>
              <a:rPr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</a:br>
            <a:r>
              <a:rPr sz="4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（6）要告诉学生几个底线，好习惯用一段时间养成。</a:t>
            </a:r>
            <a:endParaRPr sz="400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迷你简启体" panose="03000509000000000000" charset="-122"/>
              <a:ea typeface="迷你简启体" panose="03000509000000000000" charset="-122"/>
              <a:cs typeface="迷你简启体" panose="03000509000000000000" charset="-122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312015" cy="685736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645795" y="252095"/>
            <a:ext cx="11216005" cy="6353810"/>
          </a:xfrm>
        </p:spPr>
        <p:txBody>
          <a:bodyPr>
            <a:normAutofit fontScale="90000"/>
          </a:bodyPr>
          <a:p>
            <a:pPr algn="l">
              <a:lnSpc>
                <a:spcPct val="100000"/>
              </a:lnSpc>
            </a:pPr>
            <a:r>
              <a:rPr sz="3555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4.家校关系的处理</a:t>
            </a:r>
            <a:br>
              <a:rPr sz="3555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</a:t>
            </a:r>
            <a: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1）每个家庭情况不同，千万不要以为每个家庭都有足够的时间陪伴孩子、指导孩子。</a:t>
            </a:r>
            <a:b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</a:br>
            <a: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（2）回家学习与学校学习有着本质的不同，回家作业的设计要合理，质量要求适度降低。</a:t>
            </a:r>
            <a:b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</a:br>
            <a: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（3）不同学习情况的孩子进行适度的跟踪督促。</a:t>
            </a:r>
            <a:b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</a:br>
            <a: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（4）家长咨询建议多说学生的</a:t>
            </a:r>
            <a:r>
              <a:rPr lang="zh-CN"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优</a:t>
            </a:r>
            <a: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点和进步的变化，委婉表达学生的问题，给家长一个印象</a:t>
            </a:r>
            <a:r>
              <a:rPr lang="zh-CN"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：</a:t>
            </a:r>
            <a:r>
              <a:rPr sz="3555">
                <a:solidFill>
                  <a:srgbClr val="1D41D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你了解学生，关注学生，相信学生能改变。</a:t>
            </a:r>
            <a:br>
              <a:rPr sz="3555">
                <a:solidFill>
                  <a:srgbClr val="1D41D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</a:br>
            <a: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（</a:t>
            </a:r>
            <a:r>
              <a:rPr lang="en-US"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5</a:t>
            </a:r>
            <a: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）家长会讲话：不讲空话，根据班级实际的普遍性问题谈改变的方法；切忌在全体家长面前点名批评学生；个别学生家长个别交流</a:t>
            </a:r>
            <a:b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</a:br>
            <a: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（</a:t>
            </a:r>
            <a:r>
              <a:rPr lang="en-US"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6</a:t>
            </a:r>
            <a:r>
              <a:rPr sz="355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启体" panose="03000509000000000000" charset="-122"/>
                <a:ea typeface="迷你简启体" panose="03000509000000000000" charset="-122"/>
                <a:cs typeface="迷你简启体" panose="03000509000000000000" charset="-122"/>
              </a:rPr>
              <a:t>）家长的电话、微信看到了合适的时间一定要回复。</a:t>
            </a:r>
            <a:endParaRPr sz="3555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迷你简启体" panose="03000509000000000000" charset="-122"/>
              <a:ea typeface="迷你简启体" panose="03000509000000000000" charset="-122"/>
              <a:cs typeface="迷你简启体" panose="03000509000000000000" charset="-122"/>
            </a:endParaRPr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9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1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5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7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9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81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8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85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87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89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91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9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2249</Words>
  <Application>WPS 演示</Application>
  <PresentationFormat>宽屏</PresentationFormat>
  <Paragraphs>37</Paragraphs>
  <Slides>15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6" baseType="lpstr">
      <vt:lpstr>Arial</vt:lpstr>
      <vt:lpstr>宋体</vt:lpstr>
      <vt:lpstr>Wingdings</vt:lpstr>
      <vt:lpstr>微软雅黑</vt:lpstr>
      <vt:lpstr>Wingdings</vt:lpstr>
      <vt:lpstr>方正粗黑宋简体</vt:lpstr>
      <vt:lpstr>迷你简启体</vt:lpstr>
      <vt:lpstr>楷体_GB2312</vt:lpstr>
      <vt:lpstr>Arial Unicode MS</vt:lpstr>
      <vt:lpstr>Calibri</vt:lpstr>
      <vt:lpstr>Office 主题​​</vt:lpstr>
      <vt:lpstr>湖塘实验中学2021年  暑期教师主题培训</vt:lpstr>
      <vt:lpstr>教师入职应该具备的关键能力</vt:lpstr>
      <vt:lpstr> 一、教师教育价值的理解——教育的基本目的、功能、指向 二、教育教学管理——质量效益的基本管理 三、研究课标、教材与教学设计 四、课堂教学的细节处理与课外能力的拓展 五、学科考试研究 六、学校教育教学价值体系的认同与发展 七、学校管理结构理解、专业发展、人际交往与工作规程</vt:lpstr>
      <vt:lpstr> 一、教师教育价值的理解——教育的基本目的、功能、指向 教育核心价值在于立德树人： 1.人的培养： 具备社会主义价值观、健康的个性和心理，传承中华民族和世界的优秀文化和道德传统，具备文化基础、自主发展、社会参与三大方面的核心素养，具有持续发展、创造性发展和终身发展的能力。</vt:lpstr>
      <vt:lpstr>2.学科能力的培养： 具有学科学习的兴趣和良好的学习习惯，形成学科知识和思维框架，具备持续学习、创造性发展和解决问题的能力。 初中教师职业的所有工作最终的指向都是立德树人，培养怎样的人，培养人怎样的能力，为培养国家需要的人才打好基本的基础。</vt:lpstr>
      <vt:lpstr>二、教育教学管理——质量效益的基本管理 1.班级管理 （1）确定班级精神与班风——全班为之培育。 （2）共同设计班徽、班歌。 （3）商定班级公约，务虚更要务实，实重在底线调理底线管理。 （4）发现负责任且上进的班干，不一定成绩好，班干开始要亲自指导，上手之后形成班干例会制度。 （5）实行值日班长制，一人管纪律，一人管卫生；班干同时实行督查制。 （6）上好主题班会。主题班会两个方面一解决问题，二培育精神。设置好干部汇报的时间。切忌一言堂。</vt:lpstr>
      <vt:lpstr>2.学习管理 （1）课堂管理：管住坐姿：眼神、屁股、腰、手、脚，循序渐进；讲解与观察要同步；关注重点学生；把握学生学习特点，善于通过学习活动保持学习注意力。 （2）作业管理：作业布置适当，最好能分层；作业要求要清晰，检查及时；尽量不要放手让学生布置、批改；教会学生怎么摆放书籍、整理学案，并督促形成习惯；学会多种方式（通报张贴、群类表扬、小小的物质激励、个别见面表扬等）表扬激励学生。</vt:lpstr>
      <vt:lpstr>3.师生关系的度 基本原则：避免过严或者过松，严而有度 （1）第一次见面要严肃认真，避免学生觉得老师好说话（好欺负）；以严为主，适当幽默风趣。 （2）最怕认真二字，说到就做到。 （3）处理学生问题不急不缓，先了解真相，再智慧解决。 （4）不同个性采用不同的方法，不建议采用极端或过度的惩罚。不说话比大声嘶吼更有威慑力。 （5）非极端情况，尽量不要在全班面前点名批评学生。个别问题个别谈话。 （6）要告诉学生几个底线，好习惯用一段时间养成。</vt:lpstr>
      <vt:lpstr>4.家校关系的处理 （1）每个家庭情况不同，千万不要以为每个家庭都有足够的时间陪伴孩子、指导孩子。 （2）回家学习与学校学习有着本质的不同，回家作业的设计要合理，质量要求适度降低。 （3）不同学习情况的孩子进行适度的跟踪督促。 （4）家长咨询建议多说学生的有点和进步的变化，委婉表达学生的问题，给家长一个印象：你了解学生，关注学生，相信学生能改变。 （5）家长会讲话：不讲空话，根据班级实际的普遍性问题谈改变的方法；切忌在全体家长面前点名批评学生；个别学生家长个别交流 （6）家长的电话、微信看到了合适的时间一定要回复。</vt:lpstr>
      <vt:lpstr> 三、研究课标、教材与教学设计 1.教学理念先行 培养能够主动发展，自主学习、自我完善的学生——设计基于理解和思维发展的教学。 分层教学，因材施教，循序启发，注重效益。 2.理清教学质量要素的关系：课标、教材、考试评价、学情与教学设计 准确把握五者，教师基本入门。</vt:lpstr>
      <vt:lpstr> 3.审视教学设计的要素 （1）备课的基本流程：研读教材、与之相对应的课标要求、了解学情可能形成初步的教学思考；研究比较其他各类相关内容的教学思想与教学设计，筛选借鉴，形成自己可操作讲效益的教案、学案。 （2）教学设计六个方面：目标、重点、难点、学法、过程、教学反思；避免多多益善，面面俱到。 （3）科学设计作业、课堂、自习学习内容，各有侧重，互为补充。 （4）周末假期学习的设计与督查。 4.提前准备积极参与学科组活动和师徒研讨的研讨 问题，问题，问题！</vt:lpstr>
      <vt:lpstr> 四、课堂教学的细节处理与课外能力的拓展 1.训练与讲解的处理。 2.讲解与对话的处理。 3.分层教学的处理。 4.演示中的管理处理。 5.学生发言的处理。 6.个别同学不认真的处理。 7.作业布置的问题。 8.课堂礼仪的执行。 9.认真研究两个规范的内在思考： 《武进区湖塘实验中学教师教学行为规范》 《湖塘实验中学学生学习行为规范》</vt:lpstr>
      <vt:lpstr>五、学科考试研究 1.近五年的常州市和江苏省其他地市中考试卷研究。 2.近三年的期中、期末，尤其是期末考试研究。 3.中考考试说明的研究 六、学校教育教学价值体系的认同与发展 细读《自主学习型课堂建设理论学习手册》</vt:lpstr>
      <vt:lpstr> 七、学校管理结构理解、专业发展、人际交往与工作规程 1.校长室、办公室、教务处、政教处、教科室、质管办、总务处、年级部、学科部、学科组的功能理解 2.职称评审的准备：参与研究、积极写作、阅读教育教学理论书籍和报刊 3.积极参与各项研究组织：名师工作室申报 4.形成良好的工作品质：公心、正义、文明、团结、虚心、勤恳 5.及时关注学校的各项政策：全体教师会、级部会议、学科部学科组会议等 6.认真参与新教师考核工作：师徒结对、公开课、计划总结等等。</vt:lpstr>
      <vt:lpstr>谢谢，请批评指正！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86137</dc:creator>
  <cp:lastModifiedBy>Administrator</cp:lastModifiedBy>
  <cp:revision>212</cp:revision>
  <dcterms:created xsi:type="dcterms:W3CDTF">2019-06-19T02:08:00Z</dcterms:created>
  <dcterms:modified xsi:type="dcterms:W3CDTF">2021-08-23T09:59:04Z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2052-11.1.0.10700</vt:lpwstr>
  </property>
  <property fmtid="{D5CDD505-2E9C-101B-9397-08002B2CF9AE}" pid="3" name="ICV">
    <vt:lpwstr>1783577FF3274C08A6EEF23A0B251DBC</vt:lpwstr>
  </property>
</Properties>
</file>