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330" r:id="rId4"/>
    <p:sldId id="298" r:id="rId6"/>
    <p:sldId id="331" r:id="rId7"/>
    <p:sldId id="322" r:id="rId8"/>
    <p:sldId id="332" r:id="rId9"/>
    <p:sldId id="333" r:id="rId10"/>
    <p:sldId id="323" r:id="rId11"/>
    <p:sldId id="324" r:id="rId12"/>
    <p:sldId id="325" r:id="rId13"/>
    <p:sldId id="328" r:id="rId14"/>
    <p:sldId id="334" r:id="rId15"/>
    <p:sldId id="335" r:id="rId16"/>
    <p:sldId id="263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0000"/>
    <a:srgbClr val="DA0000"/>
    <a:srgbClr val="0D0D0D"/>
    <a:srgbClr val="064B5E"/>
    <a:srgbClr val="43B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81B7A-7C47-48C6-9ED0-681E2C3EDA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5F8EB-997A-4090-8903-6CEFB2310D0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9B0CE0-91AB-4B0F-9874-16F38CAB17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A2708-7B18-4C23-82CD-01DD4E6B6F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9B0CE0-91AB-4B0F-9874-16F38CAB17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A2708-7B18-4C23-82CD-01DD4E6B6F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9B0CE0-91AB-4B0F-9874-16F38CAB17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A2708-7B18-4C23-82CD-01DD4E6B6F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9B0CE0-91AB-4B0F-9874-16F38CAB17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A2708-7B18-4C23-82CD-01DD4E6B6F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9B0CE0-91AB-4B0F-9874-16F38CAB17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A2708-7B18-4C23-82CD-01DD4E6B6F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9B0CE0-91AB-4B0F-9874-16F38CAB17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A2708-7B18-4C23-82CD-01DD4E6B6F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9B0CE0-91AB-4B0F-9874-16F38CAB17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A2708-7B18-4C23-82CD-01DD4E6B6F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9B0CE0-91AB-4B0F-9874-16F38CAB17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A2708-7B18-4C23-82CD-01DD4E6B6F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9B0CE0-91AB-4B0F-9874-16F38CAB17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A2708-7B18-4C23-82CD-01DD4E6B6F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9B0CE0-91AB-4B0F-9874-16F38CAB17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A2708-7B18-4C23-82CD-01DD4E6B6F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9B0CE0-91AB-4B0F-9874-16F38CAB17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A2708-7B18-4C23-82CD-01DD4E6B6F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microsoft.com/office/2007/relationships/hdphoto" Target="../media/image2.wdp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1999" cy="6858000"/>
            <a:chOff x="1" y="0"/>
            <a:chExt cx="12115800" cy="647451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r="50317"/>
            <a:stretch>
              <a:fillRect/>
            </a:stretch>
          </p:blipFill>
          <p:spPr>
            <a:xfrm>
              <a:off x="1" y="0"/>
              <a:ext cx="6057900" cy="647451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r="50317"/>
            <a:stretch>
              <a:fillRect/>
            </a:stretch>
          </p:blipFill>
          <p:spPr>
            <a:xfrm flipH="1">
              <a:off x="6057901" y="0"/>
              <a:ext cx="6057900" cy="6474513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3057" cy="64745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4" t="69260" r="41016" b="11071"/>
          <a:stretch>
            <a:fillRect/>
          </a:stretch>
        </p:blipFill>
        <p:spPr>
          <a:xfrm>
            <a:off x="0" y="4847186"/>
            <a:ext cx="3857624" cy="11986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2" t="69260"/>
          <a:stretch>
            <a:fillRect/>
          </a:stretch>
        </p:blipFill>
        <p:spPr>
          <a:xfrm>
            <a:off x="8372475" y="4481284"/>
            <a:ext cx="3819525" cy="1873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7" b="31244"/>
          <a:stretch>
            <a:fillRect/>
          </a:stretch>
        </p:blipFill>
        <p:spPr>
          <a:xfrm>
            <a:off x="0" y="4481284"/>
            <a:ext cx="12192000" cy="2235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8" t="43076" r="-654"/>
          <a:stretch>
            <a:fillRect/>
          </a:stretch>
        </p:blipFill>
        <p:spPr>
          <a:xfrm>
            <a:off x="8026401" y="3294742"/>
            <a:ext cx="4165599" cy="34689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71"/>
          <a:stretch>
            <a:fillRect/>
          </a:stretch>
        </p:blipFill>
        <p:spPr>
          <a:xfrm>
            <a:off x="0" y="4223657"/>
            <a:ext cx="12192000" cy="26343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28" r="64167"/>
          <a:stretch>
            <a:fillRect/>
          </a:stretch>
        </p:blipFill>
        <p:spPr>
          <a:xfrm>
            <a:off x="-5715" y="3294742"/>
            <a:ext cx="4368800" cy="35632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89" b="35278"/>
          <a:stretch>
            <a:fillRect/>
          </a:stretch>
        </p:blipFill>
        <p:spPr>
          <a:xfrm>
            <a:off x="-5715" y="0"/>
            <a:ext cx="4892040" cy="150876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6386830" y="4643498"/>
            <a:ext cx="2419350" cy="460375"/>
            <a:chOff x="4886325" y="4109385"/>
            <a:chExt cx="2419350" cy="460375"/>
          </a:xfrm>
        </p:grpSpPr>
        <p:sp>
          <p:nvSpPr>
            <p:cNvPr id="15" name="六边形 14"/>
            <p:cNvSpPr/>
            <p:nvPr/>
          </p:nvSpPr>
          <p:spPr>
            <a:xfrm>
              <a:off x="4886325" y="4151309"/>
              <a:ext cx="2419350" cy="376918"/>
            </a:xfrm>
            <a:prstGeom prst="hexagon">
              <a:avLst/>
            </a:prstGeom>
            <a:solidFill>
              <a:srgbClr val="A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212089" y="4109385"/>
              <a:ext cx="167259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2021.8.31</a:t>
              </a:r>
              <a:endPara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51783" y="1396717"/>
            <a:ext cx="8412480" cy="2085340"/>
          </a:xfrm>
          <a:prstGeom prst="rect">
            <a:avLst/>
          </a:prstGeom>
        </p:spPr>
        <p:txBody>
          <a:bodyPr wrap="none"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5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“5+2”</a:t>
            </a:r>
            <a:r>
              <a:rPr lang="zh-CN" altLang="en-US" sz="5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，我和你</a:t>
            </a:r>
            <a:endParaRPr lang="zh-CN" altLang="en-US" sz="5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新学期课后服务云上家长会</a:t>
            </a:r>
            <a:endParaRPr lang="en-US" altLang="zh-CN" sz="5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63085" y="3832860"/>
            <a:ext cx="703707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1200" dirty="0" smtClean="0"/>
              <a:t>————</a:t>
            </a:r>
            <a:r>
              <a:rPr lang="en-US" altLang="zh-CN" sz="2400" b="1" dirty="0" smtClean="0"/>
              <a:t>龙虎塘第二实验小学</a:t>
            </a:r>
            <a:endParaRPr lang="en-US" altLang="zh-CN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" y="-48770"/>
            <a:ext cx="1509486" cy="1044218"/>
            <a:chOff x="0" y="-48770"/>
            <a:chExt cx="9984187" cy="690677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03"/>
            <a:stretch>
              <a:fillRect/>
            </a:stretch>
          </p:blipFill>
          <p:spPr>
            <a:xfrm rot="5400000" flipH="1" flipV="1">
              <a:off x="1730774" y="-1395414"/>
              <a:ext cx="6858002" cy="9648825"/>
            </a:xfrm>
            <a:prstGeom prst="rect">
              <a:avLst/>
            </a:prstGeom>
          </p:spPr>
        </p:pic>
        <p:sp>
          <p:nvSpPr>
            <p:cNvPr id="5" name="直角三角形 4"/>
            <p:cNvSpPr/>
            <p:nvPr/>
          </p:nvSpPr>
          <p:spPr>
            <a:xfrm rot="10800000" flipH="1">
              <a:off x="0" y="-48770"/>
              <a:ext cx="4798514" cy="5572125"/>
            </a:xfrm>
            <a:prstGeom prst="rtTriangle">
              <a:avLst/>
            </a:prstGeom>
            <a:solidFill>
              <a:srgbClr val="C20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832821" y="157637"/>
            <a:ext cx="2316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课后服务评价</a:t>
            </a:r>
            <a:endParaRPr lang="zh-CN" altLang="en-US" sz="2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39897" y="387905"/>
            <a:ext cx="6552000" cy="104575"/>
          </a:xfrm>
          <a:prstGeom prst="rect">
            <a:avLst/>
          </a:prstGeom>
          <a:solidFill>
            <a:srgbClr val="A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715314" y="110751"/>
            <a:ext cx="28498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sym typeface="+mn-ea"/>
              </a:rPr>
              <a:t>常州市新北区龙虎塘第二实验小学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等腰三角形 10"/>
          <p:cNvSpPr/>
          <p:nvPr/>
        </p:nvSpPr>
        <p:spPr>
          <a:xfrm rot="5400000">
            <a:off x="8299463" y="227688"/>
            <a:ext cx="85725" cy="73901"/>
          </a:xfrm>
          <a:prstGeom prst="triangle">
            <a:avLst/>
          </a:prstGeom>
          <a:solidFill>
            <a:srgbClr val="A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" y="41910"/>
            <a:ext cx="1181735" cy="9588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38530" y="1553845"/>
            <a:ext cx="10626725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80000"/>
              </a:lnSpc>
            </a:pPr>
            <a:r>
              <a:rPr lang="en-US" altLang="zh-CN" sz="2800"/>
              <a:t>         </a:t>
            </a:r>
            <a:r>
              <a:rPr lang="zh-CN" altLang="en-US" sz="2800"/>
              <a:t>学校会在期中、期末通过问卷星等方式，各开展一次课后服务问卷调查，真实了解学校课后服务开展情况。</a:t>
            </a:r>
            <a:r>
              <a:rPr lang="en-US" altLang="zh-CN" sz="2800"/>
              <a:t> 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" y="-48770"/>
            <a:ext cx="1509486" cy="1044218"/>
            <a:chOff x="0" y="-48770"/>
            <a:chExt cx="9984187" cy="690677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03"/>
            <a:stretch>
              <a:fillRect/>
            </a:stretch>
          </p:blipFill>
          <p:spPr>
            <a:xfrm rot="5400000" flipH="1" flipV="1">
              <a:off x="1730774" y="-1395414"/>
              <a:ext cx="6858002" cy="9648825"/>
            </a:xfrm>
            <a:prstGeom prst="rect">
              <a:avLst/>
            </a:prstGeom>
          </p:spPr>
        </p:pic>
        <p:sp>
          <p:nvSpPr>
            <p:cNvPr id="5" name="直角三角形 4"/>
            <p:cNvSpPr/>
            <p:nvPr/>
          </p:nvSpPr>
          <p:spPr>
            <a:xfrm rot="10800000" flipH="1">
              <a:off x="0" y="-48770"/>
              <a:ext cx="4798514" cy="5572125"/>
            </a:xfrm>
            <a:prstGeom prst="rtTriangle">
              <a:avLst/>
            </a:prstGeom>
            <a:solidFill>
              <a:srgbClr val="C20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832821" y="157637"/>
            <a:ext cx="4450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学生回家没有作业怎么办？</a:t>
            </a:r>
            <a:endParaRPr lang="zh-CN" altLang="en-US" sz="2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49340" y="387985"/>
            <a:ext cx="6042660" cy="97790"/>
          </a:xfrm>
          <a:prstGeom prst="rect">
            <a:avLst/>
          </a:prstGeom>
          <a:solidFill>
            <a:srgbClr val="A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715314" y="110751"/>
            <a:ext cx="28498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sym typeface="+mn-ea"/>
              </a:rPr>
              <a:t>常州市新北区龙虎塘第二实验小学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等腰三角形 10"/>
          <p:cNvSpPr/>
          <p:nvPr/>
        </p:nvSpPr>
        <p:spPr>
          <a:xfrm rot="5400000">
            <a:off x="8299463" y="227688"/>
            <a:ext cx="85725" cy="73901"/>
          </a:xfrm>
          <a:prstGeom prst="triangle">
            <a:avLst/>
          </a:prstGeom>
          <a:solidFill>
            <a:srgbClr val="A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" y="41910"/>
            <a:ext cx="1181735" cy="9588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8945" y="1275080"/>
            <a:ext cx="1129411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600"/>
              <a:t>     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家长要履行家庭教育主体责任，营造良好家庭育人氛围，合理安排孩子课余生活，与学校形成育人合力。在孩子完成书面作业，进行必要的课业学习基础上，指导孩子做一些力所能及的家务劳动，开展适宜的阅读、文体活动；引导孩子尽量不使用电子产品，如确需使用，要控制使用时长，保护视力健康，防止网络沉迷；积极与孩子沟通，关注孩子心理情绪，帮助孩子养成良好学习生活习惯，规律作息，按时就寝，确保小学生每天睡眠时间达到10小时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" y="-48770"/>
            <a:ext cx="1509486" cy="1044218"/>
            <a:chOff x="0" y="-48770"/>
            <a:chExt cx="9984187" cy="690677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03"/>
            <a:stretch>
              <a:fillRect/>
            </a:stretch>
          </p:blipFill>
          <p:spPr>
            <a:xfrm rot="5400000" flipH="1" flipV="1">
              <a:off x="1730774" y="-1395414"/>
              <a:ext cx="6858002" cy="9648825"/>
            </a:xfrm>
            <a:prstGeom prst="rect">
              <a:avLst/>
            </a:prstGeom>
          </p:spPr>
        </p:pic>
        <p:sp>
          <p:nvSpPr>
            <p:cNvPr id="5" name="直角三角形 4"/>
            <p:cNvSpPr/>
            <p:nvPr/>
          </p:nvSpPr>
          <p:spPr>
            <a:xfrm rot="10800000" flipH="1">
              <a:off x="0" y="-48770"/>
              <a:ext cx="4798514" cy="5572125"/>
            </a:xfrm>
            <a:prstGeom prst="rtTriangle">
              <a:avLst/>
            </a:prstGeom>
            <a:solidFill>
              <a:srgbClr val="C20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832821" y="157637"/>
            <a:ext cx="4450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学生回家没有作业怎么办？</a:t>
            </a:r>
            <a:endParaRPr lang="zh-CN" altLang="en-US" sz="2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49340" y="387985"/>
            <a:ext cx="6042660" cy="97790"/>
          </a:xfrm>
          <a:prstGeom prst="rect">
            <a:avLst/>
          </a:prstGeom>
          <a:solidFill>
            <a:srgbClr val="A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715314" y="110751"/>
            <a:ext cx="28498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sym typeface="+mn-ea"/>
              </a:rPr>
              <a:t>常州市新北区龙虎塘第二实验小学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等腰三角形 10"/>
          <p:cNvSpPr/>
          <p:nvPr/>
        </p:nvSpPr>
        <p:spPr>
          <a:xfrm rot="5400000">
            <a:off x="8299463" y="227688"/>
            <a:ext cx="85725" cy="73901"/>
          </a:xfrm>
          <a:prstGeom prst="triangle">
            <a:avLst/>
          </a:prstGeom>
          <a:solidFill>
            <a:srgbClr val="A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" y="41910"/>
            <a:ext cx="1181735" cy="9588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8945" y="1275080"/>
            <a:ext cx="1129411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600"/>
              <a:t>     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家长要履行家庭教育主体责任，营造良好家庭育人氛围，合理安排孩子课余生活，与学校形成育人合力。在孩子完成书面作业，进行必要的课业学习基础上，指导孩子做一些力所能及的家务劳动，开展适宜的阅读、文体活动；引导孩子尽量不使用电子产品，如确需使用，要控制使用时长，保护视力健康，防止网络沉迷；积极与孩子沟通，关注孩子心理情绪，帮助孩子养成良好学习生活习惯，规律作息，按时就寝，确保小学生每天睡眠时间达到10小时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" y="-48770"/>
            <a:ext cx="1509486" cy="1044218"/>
            <a:chOff x="0" y="-48770"/>
            <a:chExt cx="9984187" cy="690677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03"/>
            <a:stretch>
              <a:fillRect/>
            </a:stretch>
          </p:blipFill>
          <p:spPr>
            <a:xfrm rot="5400000" flipH="1" flipV="1">
              <a:off x="1730774" y="-1395414"/>
              <a:ext cx="6858002" cy="9648825"/>
            </a:xfrm>
            <a:prstGeom prst="rect">
              <a:avLst/>
            </a:prstGeom>
          </p:spPr>
        </p:pic>
        <p:sp>
          <p:nvSpPr>
            <p:cNvPr id="5" name="直角三角形 4"/>
            <p:cNvSpPr/>
            <p:nvPr/>
          </p:nvSpPr>
          <p:spPr>
            <a:xfrm rot="10800000" flipH="1">
              <a:off x="0" y="-48770"/>
              <a:ext cx="4798514" cy="5572125"/>
            </a:xfrm>
            <a:prstGeom prst="rtTriangle">
              <a:avLst/>
            </a:prstGeom>
            <a:solidFill>
              <a:srgbClr val="C20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832821" y="157637"/>
            <a:ext cx="1960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开学提醒：</a:t>
            </a:r>
            <a:endParaRPr lang="zh-CN" altLang="en-US" sz="2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49340" y="387985"/>
            <a:ext cx="6042660" cy="97790"/>
          </a:xfrm>
          <a:prstGeom prst="rect">
            <a:avLst/>
          </a:prstGeom>
          <a:solidFill>
            <a:srgbClr val="A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715314" y="110751"/>
            <a:ext cx="28498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sym typeface="+mn-ea"/>
              </a:rPr>
              <a:t>常州市新北区龙虎塘第二实验小学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等腰三角形 10"/>
          <p:cNvSpPr/>
          <p:nvPr/>
        </p:nvSpPr>
        <p:spPr>
          <a:xfrm rot="5400000">
            <a:off x="8299463" y="227688"/>
            <a:ext cx="85725" cy="73901"/>
          </a:xfrm>
          <a:prstGeom prst="triangle">
            <a:avLst/>
          </a:prstGeom>
          <a:solidFill>
            <a:srgbClr val="A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" y="41910"/>
            <a:ext cx="1181735" cy="9588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8945" y="1247775"/>
            <a:ext cx="112941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600"/>
              <a:t> </a:t>
            </a:r>
            <a:r>
              <a:rPr lang="en-US" altLang="zh-CN" sz="2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.开车送孩子的家长，学校有家长志愿者，教职工志愿者在门口协助，请家长即停即走，不长时间停留，以免影响交通。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骑电动车送孩子的家长，务必给自己和孩子都带上头盔。多一份安全保障。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3057" cy="6474513"/>
          </a:xfrm>
          <a:prstGeom prst="rect">
            <a:avLst/>
          </a:prstGeom>
        </p:spPr>
      </p:pic>
      <p:sp>
        <p:nvSpPr>
          <p:cNvPr id="18" name="六边形 17"/>
          <p:cNvSpPr/>
          <p:nvPr/>
        </p:nvSpPr>
        <p:spPr>
          <a:xfrm>
            <a:off x="0" y="0"/>
            <a:ext cx="12192000" cy="6858000"/>
          </a:xfrm>
          <a:prstGeom prst="hexagon">
            <a:avLst>
              <a:gd name="adj" fmla="val 0"/>
              <a:gd name="vf" fmla="val 115470"/>
            </a:avLst>
          </a:prstGeom>
          <a:gradFill flip="none" rotWithShape="1">
            <a:gsLst>
              <a:gs pos="0">
                <a:srgbClr val="AF0000">
                  <a:shade val="30000"/>
                  <a:satMod val="115000"/>
                </a:srgbClr>
              </a:gs>
              <a:gs pos="50000">
                <a:srgbClr val="AF0000">
                  <a:shade val="67500"/>
                  <a:satMod val="115000"/>
                </a:srgbClr>
              </a:gs>
              <a:gs pos="100000">
                <a:srgbClr val="A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4" t="69260" r="41016" b="11071"/>
          <a:stretch>
            <a:fillRect/>
          </a:stretch>
        </p:blipFill>
        <p:spPr>
          <a:xfrm>
            <a:off x="0" y="4847186"/>
            <a:ext cx="3857624" cy="11986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2" t="69260"/>
          <a:stretch>
            <a:fillRect/>
          </a:stretch>
        </p:blipFill>
        <p:spPr>
          <a:xfrm>
            <a:off x="8372475" y="4481284"/>
            <a:ext cx="3819525" cy="1873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7" b="31244"/>
          <a:stretch>
            <a:fillRect/>
          </a:stretch>
        </p:blipFill>
        <p:spPr>
          <a:xfrm>
            <a:off x="0" y="4481284"/>
            <a:ext cx="12192000" cy="2235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8" t="43076" r="-654"/>
          <a:stretch>
            <a:fillRect/>
          </a:stretch>
        </p:blipFill>
        <p:spPr>
          <a:xfrm>
            <a:off x="8026401" y="3294742"/>
            <a:ext cx="4165599" cy="34689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28" r="64167"/>
          <a:stretch>
            <a:fillRect/>
          </a:stretch>
        </p:blipFill>
        <p:spPr>
          <a:xfrm>
            <a:off x="0" y="3294742"/>
            <a:ext cx="4368800" cy="3563257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-1057" y="2332761"/>
            <a:ext cx="12193057" cy="2007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024631" y="2574802"/>
            <a:ext cx="61416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感谢您的观看</a:t>
            </a:r>
            <a:endParaRPr lang="en-US" altLang="zh-CN" sz="5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THANKS</a:t>
            </a:r>
            <a:endParaRPr lang="en-US" altLang="zh-CN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71"/>
          <a:stretch>
            <a:fillRect/>
          </a:stretch>
        </p:blipFill>
        <p:spPr>
          <a:xfrm>
            <a:off x="0" y="4223657"/>
            <a:ext cx="12192000" cy="263434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8" b="69815"/>
          <a:stretch>
            <a:fillRect/>
          </a:stretch>
        </p:blipFill>
        <p:spPr>
          <a:xfrm>
            <a:off x="-196093" y="1313125"/>
            <a:ext cx="4564893" cy="18401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323" y="1431866"/>
            <a:ext cx="1807832" cy="170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" y="-48770"/>
            <a:ext cx="1509486" cy="1044218"/>
            <a:chOff x="0" y="-48770"/>
            <a:chExt cx="9984187" cy="690677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03"/>
            <a:stretch>
              <a:fillRect/>
            </a:stretch>
          </p:blipFill>
          <p:spPr>
            <a:xfrm rot="5400000" flipH="1" flipV="1">
              <a:off x="1730774" y="-1395414"/>
              <a:ext cx="6858002" cy="9648825"/>
            </a:xfrm>
            <a:prstGeom prst="rect">
              <a:avLst/>
            </a:prstGeom>
          </p:spPr>
        </p:pic>
        <p:sp>
          <p:nvSpPr>
            <p:cNvPr id="5" name="直角三角形 4"/>
            <p:cNvSpPr/>
            <p:nvPr/>
          </p:nvSpPr>
          <p:spPr>
            <a:xfrm rot="10800000" flipH="1">
              <a:off x="0" y="-48770"/>
              <a:ext cx="4798514" cy="5572125"/>
            </a:xfrm>
            <a:prstGeom prst="rtTriangle">
              <a:avLst/>
            </a:prstGeom>
            <a:solidFill>
              <a:srgbClr val="C20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948391" y="221772"/>
            <a:ext cx="4297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学校作息时间安排表</a:t>
            </a:r>
            <a:endParaRPr lang="zh-CN" altLang="en-US" sz="3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07505" y="468630"/>
            <a:ext cx="5484495" cy="146050"/>
          </a:xfrm>
          <a:prstGeom prst="rect">
            <a:avLst/>
          </a:prstGeom>
          <a:solidFill>
            <a:srgbClr val="A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715314" y="110751"/>
            <a:ext cx="28498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sym typeface="+mn-ea"/>
              </a:rPr>
              <a:t>常州市新北区龙虎塘第二实验小学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等腰三角形 10"/>
          <p:cNvSpPr/>
          <p:nvPr/>
        </p:nvSpPr>
        <p:spPr>
          <a:xfrm rot="5400000">
            <a:off x="8299463" y="227688"/>
            <a:ext cx="85725" cy="73901"/>
          </a:xfrm>
          <a:prstGeom prst="triangle">
            <a:avLst/>
          </a:prstGeom>
          <a:solidFill>
            <a:srgbClr val="A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" y="41910"/>
            <a:ext cx="1181735" cy="958850"/>
          </a:xfrm>
          <a:prstGeom prst="rect">
            <a:avLst/>
          </a:prstGeom>
        </p:spPr>
      </p:pic>
      <p:pic>
        <p:nvPicPr>
          <p:cNvPr id="2" name="图片 1" descr="&amp;pfm60639264&amp;&amp;spt111&amp;&amp;bdt100&amp;&amp;wdt2550&amp;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p:blipFill>
        <p:spPr>
          <a:xfrm>
            <a:off x="2170430" y="1824990"/>
            <a:ext cx="5511165" cy="320865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948180" y="1070610"/>
            <a:ext cx="5829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教育行政部门已明确中小学作息时间要求</a:t>
            </a:r>
            <a:endParaRPr lang="zh-CN" altLang="en-US" sz="2400"/>
          </a:p>
        </p:txBody>
      </p:sp>
      <p:sp>
        <p:nvSpPr>
          <p:cNvPr id="14" name="文本框 13"/>
          <p:cNvSpPr txBox="1"/>
          <p:nvPr/>
        </p:nvSpPr>
        <p:spPr>
          <a:xfrm>
            <a:off x="1012825" y="5282565"/>
            <a:ext cx="9982200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400"/>
              <a:t>请家长在相应的时间里送孩子到学校，</a:t>
            </a:r>
            <a:r>
              <a:rPr lang="zh-CN" altLang="en-US" sz="2400">
                <a:sym typeface="+mn-ea"/>
              </a:rPr>
              <a:t>不要让孩子早到学校。如学生早到，学校门口就会人员扎堆，存在疫情防控、安全隐患。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" y="-48770"/>
            <a:ext cx="1509486" cy="1044218"/>
            <a:chOff x="0" y="-48770"/>
            <a:chExt cx="9984187" cy="690677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03"/>
            <a:stretch>
              <a:fillRect/>
            </a:stretch>
          </p:blipFill>
          <p:spPr>
            <a:xfrm rot="5400000" flipH="1" flipV="1">
              <a:off x="1730774" y="-1395414"/>
              <a:ext cx="6858002" cy="9648825"/>
            </a:xfrm>
            <a:prstGeom prst="rect">
              <a:avLst/>
            </a:prstGeom>
          </p:spPr>
        </p:pic>
        <p:sp>
          <p:nvSpPr>
            <p:cNvPr id="5" name="直角三角形 4"/>
            <p:cNvSpPr/>
            <p:nvPr/>
          </p:nvSpPr>
          <p:spPr>
            <a:xfrm rot="10800000" flipH="1">
              <a:off x="0" y="-48770"/>
              <a:ext cx="4798514" cy="5572125"/>
            </a:xfrm>
            <a:prstGeom prst="rtTriangle">
              <a:avLst/>
            </a:prstGeom>
            <a:solidFill>
              <a:srgbClr val="C20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948391" y="221772"/>
            <a:ext cx="4297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学校作息时间安排表</a:t>
            </a:r>
            <a:endParaRPr lang="zh-CN" altLang="en-US" sz="3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07505" y="468630"/>
            <a:ext cx="5484495" cy="146050"/>
          </a:xfrm>
          <a:prstGeom prst="rect">
            <a:avLst/>
          </a:prstGeom>
          <a:solidFill>
            <a:srgbClr val="A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715314" y="110751"/>
            <a:ext cx="28498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sym typeface="+mn-ea"/>
              </a:rPr>
              <a:t>常州市新北区龙虎塘第二实验小学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等腰三角形 10"/>
          <p:cNvSpPr/>
          <p:nvPr/>
        </p:nvSpPr>
        <p:spPr>
          <a:xfrm rot="5400000">
            <a:off x="8299463" y="227688"/>
            <a:ext cx="85725" cy="73901"/>
          </a:xfrm>
          <a:prstGeom prst="triangle">
            <a:avLst/>
          </a:prstGeom>
          <a:solidFill>
            <a:srgbClr val="A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" y="41910"/>
            <a:ext cx="1181735" cy="958850"/>
          </a:xfrm>
          <a:prstGeom prst="rect">
            <a:avLst/>
          </a:prstGeom>
        </p:spPr>
      </p:pic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393065" y="1667510"/>
          <a:ext cx="10862945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585"/>
                <a:gridCol w="2970530"/>
                <a:gridCol w="3096895"/>
                <a:gridCol w="2908935"/>
              </a:tblGrid>
              <a:tr h="62674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/>
                        <a:t>一至二年级</a:t>
                      </a:r>
                      <a:endParaRPr lang="zh-CN" altLang="en-US" sz="22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/>
                        <a:t>三至四年级</a:t>
                      </a:r>
                      <a:endParaRPr lang="zh-CN" altLang="en-US" sz="22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/>
                        <a:t>五至六年级</a:t>
                      </a:r>
                      <a:endParaRPr lang="zh-CN" altLang="en-US" sz="2200"/>
                    </a:p>
                  </a:txBody>
                  <a:tcPr anchor="ctr" anchorCtr="0"/>
                </a:tc>
              </a:tr>
              <a:tr h="76390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None/>
                      </a:pPr>
                      <a:r>
                        <a:rPr lang="zh-CN" altLang="en-US" sz="1800" b="1"/>
                        <a:t>上午第一节课</a:t>
                      </a:r>
                      <a:endParaRPr lang="zh-CN" altLang="en-US" sz="1800" b="1"/>
                    </a:p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None/>
                      </a:pPr>
                      <a:r>
                        <a:rPr lang="zh-CN" altLang="en-US" sz="1800" b="1"/>
                        <a:t>时间</a:t>
                      </a:r>
                      <a:endParaRPr lang="zh-CN" altLang="en-US" sz="18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/>
                        <a:t>   8:20</a:t>
                      </a:r>
                      <a:endParaRPr lang="en-US" altLang="zh-CN" sz="24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/>
                        <a:t>8:20</a:t>
                      </a:r>
                      <a:endParaRPr lang="en-US" altLang="zh-CN" sz="24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/>
                        <a:t>8:20</a:t>
                      </a:r>
                      <a:endParaRPr lang="en-US" altLang="zh-CN" sz="2400" b="1"/>
                    </a:p>
                  </a:txBody>
                  <a:tcPr anchor="ctr" anchorCtr="0"/>
                </a:tc>
              </a:tr>
              <a:tr h="822960">
                <a:tc rowSpan="2">
                  <a:txBody>
                    <a:bodyPr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None/>
                      </a:pPr>
                      <a:r>
                        <a:rPr lang="zh-CN" altLang="en-US" sz="1800" b="1">
                          <a:solidFill>
                            <a:srgbClr val="C00000"/>
                          </a:solidFill>
                        </a:rPr>
                        <a:t>不参加课后服务</a:t>
                      </a:r>
                      <a:endParaRPr lang="zh-CN" altLang="en-US" sz="1800" b="1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None/>
                      </a:pPr>
                      <a:r>
                        <a:rPr lang="zh-CN" altLang="en-US" sz="1800" b="1">
                          <a:solidFill>
                            <a:srgbClr val="C00000"/>
                          </a:solidFill>
                        </a:rPr>
                        <a:t>放学时间</a:t>
                      </a:r>
                      <a:endParaRPr lang="zh-CN" altLang="en-US" sz="1800" b="1">
                        <a:solidFill>
                          <a:srgbClr val="C0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rgbClr val="C00000"/>
                          </a:solidFill>
                        </a:rPr>
                        <a:t>周一：</a:t>
                      </a:r>
                      <a:endParaRPr lang="en-US" altLang="zh-CN" sz="2400" b="1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solidFill>
                            <a:srgbClr val="C00000"/>
                          </a:solidFill>
                        </a:rPr>
                        <a:t>16:00—16:10</a:t>
                      </a:r>
                      <a:endParaRPr lang="en-US" altLang="zh-CN" sz="2400" b="1">
                        <a:solidFill>
                          <a:srgbClr val="C0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rgbClr val="C00000"/>
                          </a:solidFill>
                        </a:rPr>
                        <a:t>周一：</a:t>
                      </a:r>
                      <a:endParaRPr lang="en-US" altLang="zh-CN" sz="2000" b="1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solidFill>
                            <a:srgbClr val="C00000"/>
                          </a:solidFill>
                        </a:rPr>
                        <a:t>16:10—16:20</a:t>
                      </a:r>
                      <a:endParaRPr lang="en-US" altLang="zh-CN" sz="2400" b="1">
                        <a:solidFill>
                          <a:srgbClr val="C0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rgbClr val="C00000"/>
                          </a:solidFill>
                        </a:rPr>
                        <a:t>周一：</a:t>
                      </a:r>
                      <a:endParaRPr lang="en-US" altLang="zh-CN" sz="2400" b="1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solidFill>
                            <a:srgbClr val="C00000"/>
                          </a:solidFill>
                        </a:rPr>
                        <a:t>16:20—16:30</a:t>
                      </a:r>
                      <a:endParaRPr lang="en-US" altLang="zh-CN" sz="2400" b="1">
                        <a:solidFill>
                          <a:srgbClr val="C00000"/>
                        </a:solidFill>
                      </a:endParaRPr>
                    </a:p>
                  </a:txBody>
                  <a:tcPr anchor="ctr" anchorCtr="0"/>
                </a:tc>
              </a:tr>
              <a:tr h="822960">
                <a:tc vMerge="1"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rgbClr val="C00000"/>
                          </a:solidFill>
                        </a:rPr>
                        <a:t>周二至周五：</a:t>
                      </a:r>
                      <a:endParaRPr lang="en-US" altLang="zh-CN" sz="2400" b="1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solidFill>
                            <a:srgbClr val="C00000"/>
                          </a:solidFill>
                        </a:rPr>
                        <a:t>15:20—15:30 </a:t>
                      </a:r>
                      <a:endParaRPr lang="en-US" altLang="zh-CN" sz="2400" b="1">
                        <a:solidFill>
                          <a:srgbClr val="C0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rgbClr val="C00000"/>
                          </a:solidFill>
                        </a:rPr>
                        <a:t>周二至周五：</a:t>
                      </a:r>
                      <a:endParaRPr lang="en-US" altLang="zh-CN" sz="2400" b="1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solidFill>
                            <a:srgbClr val="C00000"/>
                          </a:solidFill>
                        </a:rPr>
                        <a:t>16:00—16:10</a:t>
                      </a:r>
                      <a:endParaRPr lang="en-US" altLang="zh-CN" sz="2400" b="1">
                        <a:solidFill>
                          <a:srgbClr val="C0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rgbClr val="C00000"/>
                          </a:solidFill>
                        </a:rPr>
                        <a:t>周二至周五：</a:t>
                      </a:r>
                      <a:endParaRPr lang="en-US" altLang="zh-CN" sz="2400" b="1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solidFill>
                            <a:srgbClr val="C00000"/>
                          </a:solidFill>
                        </a:rPr>
                        <a:t>16:10—16:20</a:t>
                      </a:r>
                      <a:endParaRPr lang="en-US" altLang="zh-CN" sz="2400" b="1">
                        <a:solidFill>
                          <a:srgbClr val="C00000"/>
                        </a:solidFill>
                      </a:endParaRPr>
                    </a:p>
                  </a:txBody>
                  <a:tcPr anchor="ctr" anchorCtr="0"/>
                </a:tc>
              </a:tr>
              <a:tr h="82296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None/>
                      </a:pPr>
                      <a:r>
                        <a:rPr lang="zh-CN" altLang="en-US" sz="1800" b="1"/>
                        <a:t>课后服务</a:t>
                      </a:r>
                      <a:endParaRPr lang="zh-CN" altLang="en-US" sz="1800" b="1"/>
                    </a:p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None/>
                      </a:pPr>
                      <a:r>
                        <a:rPr lang="zh-CN" altLang="en-US" sz="1800" b="1"/>
                        <a:t>时间</a:t>
                      </a:r>
                      <a:endParaRPr lang="zh-CN" altLang="en-US" sz="18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/>
                        <a:t>周一至周五：</a:t>
                      </a:r>
                      <a:endParaRPr lang="en-US" altLang="zh-CN" sz="2000" b="1"/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/>
                        <a:t>15:15-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</a:rPr>
                        <a:t>17:30</a:t>
                      </a:r>
                      <a:endParaRPr lang="en-US" altLang="zh-CN" sz="2000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/>
                        <a:t>周一至周五</a:t>
                      </a:r>
                      <a:r>
                        <a:rPr lang="en-US" altLang="zh-CN" sz="2400" b="1"/>
                        <a:t>：</a:t>
                      </a:r>
                      <a:endParaRPr lang="en-US" altLang="zh-CN" sz="2400" b="1"/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/>
                        <a:t>15:55-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</a:rPr>
                        <a:t>17:55</a:t>
                      </a:r>
                      <a:endParaRPr lang="en-US" altLang="zh-CN" sz="2000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/>
                        <a:t>周一至周五：</a:t>
                      </a:r>
                      <a:endParaRPr lang="en-US" altLang="zh-CN" sz="2400" b="1"/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/>
                        <a:t>15:55-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</a:rPr>
                        <a:t>18:00</a:t>
                      </a:r>
                      <a:endParaRPr lang="en-US" altLang="zh-CN" sz="2000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725170" y="1073150"/>
            <a:ext cx="3383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00B0F0"/>
                </a:solidFill>
                <a:sym typeface="+mn-ea"/>
              </a:rPr>
              <a:t>我校放学时间安排：</a:t>
            </a:r>
            <a:endParaRPr lang="zh-CN" altLang="en-US" sz="2800" b="1">
              <a:solidFill>
                <a:srgbClr val="00B0F0"/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4660" y="5737225"/>
            <a:ext cx="11111230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/>
              <a:t>  </a:t>
            </a:r>
            <a:r>
              <a:rPr lang="zh-CN" altLang="en-US" sz="2400" b="1">
                <a:solidFill>
                  <a:srgbClr val="0070C0"/>
                </a:solidFill>
              </a:rPr>
              <a:t>开学第二周起，</a:t>
            </a:r>
            <a:r>
              <a:rPr lang="en-US" altLang="zh-CN" sz="2400" b="1">
                <a:solidFill>
                  <a:srgbClr val="0070C0"/>
                </a:solidFill>
              </a:rPr>
              <a:t>小学周一至周五（法定节假日、休息日除外）下午放学以后，</a:t>
            </a:r>
            <a:r>
              <a:rPr lang="zh-CN" altLang="en-US" sz="2400" b="1">
                <a:solidFill>
                  <a:srgbClr val="0070C0"/>
                </a:solidFill>
              </a:rPr>
              <a:t>开始开展至少</a:t>
            </a:r>
            <a:r>
              <a:rPr lang="en-US" altLang="zh-CN" sz="2400" b="1">
                <a:solidFill>
                  <a:srgbClr val="0070C0"/>
                </a:solidFill>
              </a:rPr>
              <a:t>2小时的课后服务</a:t>
            </a:r>
            <a:r>
              <a:rPr lang="zh-CN" altLang="en-US" sz="2400" b="1">
                <a:solidFill>
                  <a:srgbClr val="0070C0"/>
                </a:solidFill>
              </a:rPr>
              <a:t>。</a:t>
            </a:r>
            <a:endParaRPr lang="zh-CN" altLang="en-US" sz="24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" y="-48770"/>
            <a:ext cx="1509486" cy="1044218"/>
            <a:chOff x="0" y="-48770"/>
            <a:chExt cx="9984187" cy="690677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03"/>
            <a:stretch>
              <a:fillRect/>
            </a:stretch>
          </p:blipFill>
          <p:spPr>
            <a:xfrm rot="5400000" flipH="1" flipV="1">
              <a:off x="1730774" y="-1395414"/>
              <a:ext cx="6858002" cy="9648825"/>
            </a:xfrm>
            <a:prstGeom prst="rect">
              <a:avLst/>
            </a:prstGeom>
          </p:spPr>
        </p:pic>
        <p:sp>
          <p:nvSpPr>
            <p:cNvPr id="5" name="直角三角形 4"/>
            <p:cNvSpPr/>
            <p:nvPr/>
          </p:nvSpPr>
          <p:spPr>
            <a:xfrm rot="10800000" flipH="1">
              <a:off x="0" y="-48770"/>
              <a:ext cx="4798514" cy="5572125"/>
            </a:xfrm>
            <a:prstGeom prst="rtTriangle">
              <a:avLst/>
            </a:prstGeom>
            <a:solidFill>
              <a:srgbClr val="C20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948391" y="221772"/>
            <a:ext cx="3840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学校课后服务安排</a:t>
            </a:r>
            <a:endParaRPr lang="zh-CN" altLang="en-US" sz="3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07505" y="468630"/>
            <a:ext cx="5484495" cy="146050"/>
          </a:xfrm>
          <a:prstGeom prst="rect">
            <a:avLst/>
          </a:prstGeom>
          <a:solidFill>
            <a:srgbClr val="A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715314" y="110751"/>
            <a:ext cx="28498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sym typeface="+mn-ea"/>
              </a:rPr>
              <a:t>常州市新北区龙虎塘第二实验小学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等腰三角形 10"/>
          <p:cNvSpPr/>
          <p:nvPr/>
        </p:nvSpPr>
        <p:spPr>
          <a:xfrm rot="5400000">
            <a:off x="8299463" y="227688"/>
            <a:ext cx="85725" cy="73901"/>
          </a:xfrm>
          <a:prstGeom prst="triangle">
            <a:avLst/>
          </a:prstGeom>
          <a:solidFill>
            <a:srgbClr val="A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" y="41910"/>
            <a:ext cx="1181735" cy="9588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86180" y="1010285"/>
            <a:ext cx="57099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AF0000"/>
                </a:solidFill>
                <a:latin typeface="楷体" panose="02010609060101010101" charset="-122"/>
                <a:ea typeface="楷体" panose="02010609060101010101" charset="-122"/>
              </a:rPr>
              <a:t>哪些学生可以参加课后服务？</a:t>
            </a:r>
            <a:endParaRPr lang="zh-CN" altLang="en-US" sz="3200" b="1">
              <a:solidFill>
                <a:srgbClr val="A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1345" y="1493520"/>
            <a:ext cx="10820400" cy="233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/>
              <a:t>    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遵循学生、家长自愿原则，确保做到有需求的学生全覆盖。学校依照相关规定按“家长申请、学校同意、统筹安排”的流程，确定参加课后服务学生，进行合理编班、编排周课表。自愿提出申请，学校统筹安排，统一组织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55" y="3673475"/>
            <a:ext cx="9944100" cy="30956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479290" y="4703445"/>
            <a:ext cx="1054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AF0000"/>
                </a:solidFill>
              </a:rPr>
              <a:t>申请</a:t>
            </a:r>
            <a:endParaRPr lang="zh-CN" altLang="en-US" sz="2400" b="1">
              <a:solidFill>
                <a:srgbClr val="AF0000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755255" y="5949315"/>
            <a:ext cx="2938780" cy="5441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" y="-48770"/>
            <a:ext cx="1509486" cy="1044218"/>
            <a:chOff x="0" y="-48770"/>
            <a:chExt cx="9984187" cy="690677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03"/>
            <a:stretch>
              <a:fillRect/>
            </a:stretch>
          </p:blipFill>
          <p:spPr>
            <a:xfrm rot="5400000" flipH="1" flipV="1">
              <a:off x="1730774" y="-1395414"/>
              <a:ext cx="6858002" cy="9648825"/>
            </a:xfrm>
            <a:prstGeom prst="rect">
              <a:avLst/>
            </a:prstGeom>
          </p:spPr>
        </p:pic>
        <p:sp>
          <p:nvSpPr>
            <p:cNvPr id="5" name="直角三角形 4"/>
            <p:cNvSpPr/>
            <p:nvPr/>
          </p:nvSpPr>
          <p:spPr>
            <a:xfrm rot="10800000" flipH="1">
              <a:off x="0" y="-48770"/>
              <a:ext cx="4798514" cy="5572125"/>
            </a:xfrm>
            <a:prstGeom prst="rtTriangle">
              <a:avLst/>
            </a:prstGeom>
            <a:solidFill>
              <a:srgbClr val="C20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832821" y="157637"/>
            <a:ext cx="631444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课后服务时间安排表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（原则：确保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小时）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79460" y="387985"/>
            <a:ext cx="3812540" cy="76200"/>
          </a:xfrm>
          <a:prstGeom prst="rect">
            <a:avLst/>
          </a:prstGeom>
          <a:solidFill>
            <a:srgbClr val="A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715314" y="110751"/>
            <a:ext cx="28498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sym typeface="+mn-ea"/>
              </a:rPr>
              <a:t>常州市新北区龙虎塘第二实验小学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等腰三角形 10"/>
          <p:cNvSpPr/>
          <p:nvPr/>
        </p:nvSpPr>
        <p:spPr>
          <a:xfrm rot="5400000">
            <a:off x="8299463" y="227688"/>
            <a:ext cx="85725" cy="73901"/>
          </a:xfrm>
          <a:prstGeom prst="triangle">
            <a:avLst/>
          </a:prstGeom>
          <a:solidFill>
            <a:srgbClr val="A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00660" y="626745"/>
            <a:ext cx="8703310" cy="6140450"/>
            <a:chOff x="2148" y="858"/>
            <a:chExt cx="13706" cy="967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8" y="858"/>
              <a:ext cx="13706" cy="9671"/>
            </a:xfrm>
            <a:prstGeom prst="rect">
              <a:avLst/>
            </a:prstGeom>
          </p:spPr>
        </p:pic>
        <p:sp>
          <p:nvSpPr>
            <p:cNvPr id="17" name="圆角矩形 16"/>
            <p:cNvSpPr/>
            <p:nvPr/>
          </p:nvSpPr>
          <p:spPr>
            <a:xfrm>
              <a:off x="10027" y="2415"/>
              <a:ext cx="1243" cy="43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6144" y="5785"/>
              <a:ext cx="2315" cy="35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6215" y="8985"/>
              <a:ext cx="2315" cy="38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8903970" y="1313180"/>
            <a:ext cx="24453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休闲时光：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" y="-48770"/>
            <a:ext cx="1509486" cy="1044218"/>
            <a:chOff x="0" y="-48770"/>
            <a:chExt cx="9984187" cy="690677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03"/>
            <a:stretch>
              <a:fillRect/>
            </a:stretch>
          </p:blipFill>
          <p:spPr>
            <a:xfrm rot="5400000" flipH="1" flipV="1">
              <a:off x="1730774" y="-1395414"/>
              <a:ext cx="6858002" cy="9648825"/>
            </a:xfrm>
            <a:prstGeom prst="rect">
              <a:avLst/>
            </a:prstGeom>
          </p:spPr>
        </p:pic>
        <p:sp>
          <p:nvSpPr>
            <p:cNvPr id="5" name="直角三角形 4"/>
            <p:cNvSpPr/>
            <p:nvPr/>
          </p:nvSpPr>
          <p:spPr>
            <a:xfrm rot="10800000" flipH="1">
              <a:off x="0" y="-48770"/>
              <a:ext cx="4798514" cy="5572125"/>
            </a:xfrm>
            <a:prstGeom prst="rtTriangle">
              <a:avLst/>
            </a:prstGeom>
            <a:solidFill>
              <a:srgbClr val="C20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948391" y="221772"/>
            <a:ext cx="3840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学校课后服务安排</a:t>
            </a:r>
            <a:endParaRPr lang="zh-CN" altLang="en-US" sz="3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07505" y="468630"/>
            <a:ext cx="5484495" cy="146050"/>
          </a:xfrm>
          <a:prstGeom prst="rect">
            <a:avLst/>
          </a:prstGeom>
          <a:solidFill>
            <a:srgbClr val="A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715314" y="110751"/>
            <a:ext cx="28498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sym typeface="+mn-ea"/>
              </a:rPr>
              <a:t>常州市新北区龙虎塘第二实验小学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等腰三角形 10"/>
          <p:cNvSpPr/>
          <p:nvPr/>
        </p:nvSpPr>
        <p:spPr>
          <a:xfrm rot="5400000">
            <a:off x="8299463" y="227688"/>
            <a:ext cx="85725" cy="73901"/>
          </a:xfrm>
          <a:prstGeom prst="triangle">
            <a:avLst/>
          </a:prstGeom>
          <a:solidFill>
            <a:srgbClr val="A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" y="41910"/>
            <a:ext cx="1181735" cy="958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6215" y="4366260"/>
            <a:ext cx="11470005" cy="2526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学习时光：</a:t>
            </a: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指导学生作业。学生课后书面作业原则上在校内完成。学校教师会开展作业指导、教学答疑、对学习有困难的学生进行补习辅导。为学有余力的学生拓展学习空间。小学一、二年级不布置家庭书面作业，只在校内适当安排巩固练习；小学三至六年级课后书面作业平均完成时间不超过60分钟。</a:t>
            </a:r>
            <a:endParaRPr lang="zh-CN" altLang="en-US" sz="2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174875" y="1000760"/>
            <a:ext cx="72834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sz="2400" b="1">
                <a:latin typeface="Calibri" panose="020F0502020204030204" charset="0"/>
                <a:ea typeface="宋体" panose="02010600030101010101" pitchFamily="2" charset="-122"/>
              </a:rPr>
              <a:t>常州市新北区龙虎塘第二实验小学课后服务课程内容</a:t>
            </a:r>
            <a:r>
              <a:rPr lang="en-US" sz="24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sz="2400" b="1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aphicFrame>
        <p:nvGraphicFramePr>
          <p:cNvPr id="14" name="表格 13"/>
          <p:cNvGraphicFramePr/>
          <p:nvPr>
            <p:custDataLst>
              <p:tags r:id="rId3"/>
            </p:custDataLst>
          </p:nvPr>
        </p:nvGraphicFramePr>
        <p:xfrm>
          <a:off x="1106805" y="1595120"/>
          <a:ext cx="9878695" cy="26371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4805"/>
                <a:gridCol w="2170430"/>
                <a:gridCol w="6093460"/>
              </a:tblGrid>
              <a:tr h="4806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学习时光 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活动时光：校级社团、班级社团 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400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课程内容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课程内容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具体内容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6720"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作业指导教学答疑专题教育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运动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如球类、运动技能、健美操、体育游戏等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29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阅读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绘本阅读、故事阅读、英语阅读、影视阅读等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08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艺术类实践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儿童画、树叶拼图、剪纸、合唱、艺术欣赏等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31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综合类活动拓展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国学、历史、地理、综合实践等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圆角矩形 14"/>
          <p:cNvSpPr/>
          <p:nvPr/>
        </p:nvSpPr>
        <p:spPr>
          <a:xfrm>
            <a:off x="1106805" y="1594485"/>
            <a:ext cx="1675765" cy="26403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" y="-48770"/>
            <a:ext cx="1509486" cy="1044218"/>
            <a:chOff x="0" y="-48770"/>
            <a:chExt cx="9984187" cy="690677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03"/>
            <a:stretch>
              <a:fillRect/>
            </a:stretch>
          </p:blipFill>
          <p:spPr>
            <a:xfrm rot="5400000" flipH="1" flipV="1">
              <a:off x="1730774" y="-1395414"/>
              <a:ext cx="6858002" cy="9648825"/>
            </a:xfrm>
            <a:prstGeom prst="rect">
              <a:avLst/>
            </a:prstGeom>
          </p:spPr>
        </p:pic>
        <p:sp>
          <p:nvSpPr>
            <p:cNvPr id="5" name="直角三角形 4"/>
            <p:cNvSpPr/>
            <p:nvPr/>
          </p:nvSpPr>
          <p:spPr>
            <a:xfrm rot="10800000" flipH="1">
              <a:off x="0" y="-48770"/>
              <a:ext cx="4798514" cy="5572125"/>
            </a:xfrm>
            <a:prstGeom prst="rtTriangle">
              <a:avLst/>
            </a:prstGeom>
            <a:solidFill>
              <a:srgbClr val="C20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948391" y="221772"/>
            <a:ext cx="3840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学校课后服务安排</a:t>
            </a:r>
            <a:endParaRPr lang="zh-CN" altLang="en-US" sz="3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07505" y="468630"/>
            <a:ext cx="5484495" cy="146050"/>
          </a:xfrm>
          <a:prstGeom prst="rect">
            <a:avLst/>
          </a:prstGeom>
          <a:solidFill>
            <a:srgbClr val="A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715314" y="110751"/>
            <a:ext cx="28498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sym typeface="+mn-ea"/>
              </a:rPr>
              <a:t>常州市新北区龙虎塘第二实验小学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等腰三角形 10"/>
          <p:cNvSpPr/>
          <p:nvPr/>
        </p:nvSpPr>
        <p:spPr>
          <a:xfrm rot="5400000">
            <a:off x="8299463" y="227688"/>
            <a:ext cx="85725" cy="73901"/>
          </a:xfrm>
          <a:prstGeom prst="triangle">
            <a:avLst/>
          </a:prstGeom>
          <a:solidFill>
            <a:srgbClr val="A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" y="41910"/>
            <a:ext cx="1181735" cy="958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0670" y="4431665"/>
            <a:ext cx="11362055" cy="2306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活动时光：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组织社团活动。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开展科普、文体、艺术、劳动、影视欣赏、研究性学习、学科竞赛、兴趣小组及社团活动，最大程度满足学生的多样化需求。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.开展阅读交流。组织学生开展主题读书交流活动，倡导学生多读书、读好书。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.其它各类活动。充分利用各类课程基础等学习场所，统一安排体现实践性、体验性、自主性的专题教育等有益活动。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174875" y="1000760"/>
            <a:ext cx="72834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sz="2400" b="1">
                <a:latin typeface="Calibri" panose="020F0502020204030204" charset="0"/>
                <a:ea typeface="宋体" panose="02010600030101010101" pitchFamily="2" charset="-122"/>
              </a:rPr>
              <a:t>常州市新北区龙虎塘第二实验小学课后服务课程内容</a:t>
            </a:r>
            <a:r>
              <a:rPr lang="en-US" sz="24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sz="2400" b="1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aphicFrame>
        <p:nvGraphicFramePr>
          <p:cNvPr id="14" name="表格 13"/>
          <p:cNvGraphicFramePr/>
          <p:nvPr>
            <p:custDataLst>
              <p:tags r:id="rId3"/>
            </p:custDataLst>
          </p:nvPr>
        </p:nvGraphicFramePr>
        <p:xfrm>
          <a:off x="1106805" y="1595120"/>
          <a:ext cx="9878695" cy="26371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4805"/>
                <a:gridCol w="2170430"/>
                <a:gridCol w="6093460"/>
              </a:tblGrid>
              <a:tr h="4806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学习时光 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活动时光：校级社团、班级社团 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400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课程内容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课程内容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具体内容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6720"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作业指导教学答疑专题教育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运动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如球类、运动技能、健美操、体育游戏等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29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阅读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绘本阅读、故事阅读、英语阅读、影视阅读等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08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艺术类实践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儿童画、树叶拼图、剪纸、合唱、艺术欣赏等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31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综合类活动拓展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国学、历史、地理、综合实践等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圆角矩形 14"/>
          <p:cNvSpPr/>
          <p:nvPr/>
        </p:nvSpPr>
        <p:spPr>
          <a:xfrm>
            <a:off x="4602480" y="1569085"/>
            <a:ext cx="4662805" cy="5321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4879975" y="2115185"/>
            <a:ext cx="5220335" cy="213741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" y="-48770"/>
            <a:ext cx="1509486" cy="1044218"/>
            <a:chOff x="0" y="-48770"/>
            <a:chExt cx="9984187" cy="690677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03"/>
            <a:stretch>
              <a:fillRect/>
            </a:stretch>
          </p:blipFill>
          <p:spPr>
            <a:xfrm rot="5400000" flipH="1" flipV="1">
              <a:off x="1730774" y="-1395414"/>
              <a:ext cx="6858002" cy="9648825"/>
            </a:xfrm>
            <a:prstGeom prst="rect">
              <a:avLst/>
            </a:prstGeom>
          </p:spPr>
        </p:pic>
        <p:sp>
          <p:nvSpPr>
            <p:cNvPr id="5" name="直角三角形 4"/>
            <p:cNvSpPr/>
            <p:nvPr/>
          </p:nvSpPr>
          <p:spPr>
            <a:xfrm rot="10800000" flipH="1">
              <a:off x="0" y="-48770"/>
              <a:ext cx="4798514" cy="5572125"/>
            </a:xfrm>
            <a:prstGeom prst="rtTriangle">
              <a:avLst/>
            </a:prstGeom>
            <a:solidFill>
              <a:srgbClr val="C20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832821" y="157637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课后服务收费。</a:t>
            </a:r>
            <a:endParaRPr lang="zh-CN" altLang="en-US" sz="2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39897" y="387905"/>
            <a:ext cx="6552000" cy="104575"/>
          </a:xfrm>
          <a:prstGeom prst="rect">
            <a:avLst/>
          </a:prstGeom>
          <a:solidFill>
            <a:srgbClr val="A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715314" y="110751"/>
            <a:ext cx="28498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sym typeface="+mn-ea"/>
              </a:rPr>
              <a:t>常州市新北区龙虎塘第二实验小学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等腰三角形 10"/>
          <p:cNvSpPr/>
          <p:nvPr/>
        </p:nvSpPr>
        <p:spPr>
          <a:xfrm rot="5400000">
            <a:off x="8299463" y="227688"/>
            <a:ext cx="85725" cy="73901"/>
          </a:xfrm>
          <a:prstGeom prst="triangle">
            <a:avLst/>
          </a:prstGeom>
          <a:solidFill>
            <a:srgbClr val="A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" y="41910"/>
            <a:ext cx="1181735" cy="958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52245" y="1094740"/>
            <a:ext cx="43021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课后服务如何收费？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9430" y="1739900"/>
            <a:ext cx="11001375" cy="4485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7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课后服务将按照省教育厅、省发展改革委和省财政厅等部门规定的标准和要求收取课后服务费，学校会认真落实家庭经济困难学生课后服务资助政策，对建档立卡、低保等家庭经济困难学生实行减免。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★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与收费相关的通知学校会通过下发告家长书告知家长。未避免不必要的损失，班级群、微信群如果有与收费相关的消息或通知，请一定电话联系班主任确定。</a:t>
            </a:r>
            <a:endParaRPr lang="zh-CN" altLang="en-US" sz="28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" y="-48770"/>
            <a:ext cx="1509486" cy="1044218"/>
            <a:chOff x="0" y="-48770"/>
            <a:chExt cx="9984187" cy="690677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03"/>
            <a:stretch>
              <a:fillRect/>
            </a:stretch>
          </p:blipFill>
          <p:spPr>
            <a:xfrm rot="5400000" flipH="1" flipV="1">
              <a:off x="1730774" y="-1395414"/>
              <a:ext cx="6858002" cy="9648825"/>
            </a:xfrm>
            <a:prstGeom prst="rect">
              <a:avLst/>
            </a:prstGeom>
          </p:spPr>
        </p:pic>
        <p:sp>
          <p:nvSpPr>
            <p:cNvPr id="5" name="直角三角形 4"/>
            <p:cNvSpPr/>
            <p:nvPr/>
          </p:nvSpPr>
          <p:spPr>
            <a:xfrm rot="10800000" flipH="1">
              <a:off x="0" y="-48770"/>
              <a:ext cx="4798514" cy="5572125"/>
            </a:xfrm>
            <a:prstGeom prst="rtTriangle">
              <a:avLst/>
            </a:prstGeom>
            <a:solidFill>
              <a:srgbClr val="C20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832821" y="157637"/>
            <a:ext cx="2316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课后服务安全</a:t>
            </a:r>
            <a:endParaRPr lang="zh-CN" altLang="en-US" sz="2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39897" y="387905"/>
            <a:ext cx="6552000" cy="104575"/>
          </a:xfrm>
          <a:prstGeom prst="rect">
            <a:avLst/>
          </a:prstGeom>
          <a:solidFill>
            <a:srgbClr val="A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715314" y="110751"/>
            <a:ext cx="28498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sym typeface="+mn-ea"/>
              </a:rPr>
              <a:t>常州市新北区龙虎塘第二实验小学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等腰三角形 10"/>
          <p:cNvSpPr/>
          <p:nvPr/>
        </p:nvSpPr>
        <p:spPr>
          <a:xfrm rot="5400000">
            <a:off x="8299463" y="227688"/>
            <a:ext cx="85725" cy="73901"/>
          </a:xfrm>
          <a:prstGeom prst="triangle">
            <a:avLst/>
          </a:prstGeom>
          <a:solidFill>
            <a:srgbClr val="A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" y="41910"/>
            <a:ext cx="1181735" cy="9588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21335" y="942340"/>
            <a:ext cx="1104392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sz="2800" b="1">
                <a:latin typeface="楷体" panose="02010609060101010101" charset="-122"/>
                <a:ea typeface="楷体" panose="02010609060101010101" charset="-122"/>
              </a:rPr>
              <a:t>学校将与家长签订协议，约定双方责任权利，家长须服从学校安排，遵守学校课后服务的各项规章制度。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建议家长自愿为参加课后服务的子女购买意外伤害险，为课后服务提供安全保障。</a:t>
            </a:r>
            <a:endParaRPr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endParaRPr lang="en-US" altLang="zh-CN" sz="28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sz="2800" b="1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sz="2800" b="1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学生如遇特殊情况（如生病），未能参加当天的课后看护，需要由监护人向班主任或看护老师请假。在课后服务看护期间，学生不准私自离校。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702443cc-1e26-425e-bae0-7a54615a08d0}"/>
  <p:tag name="TABLE_ENDDRAG_ORIGIN_RECT" val="855*363"/>
  <p:tag name="TABLE_ENDDRAG_RECT" val="33*121*855*363"/>
</p:tagLst>
</file>

<file path=ppt/tags/tag2.xml><?xml version="1.0" encoding="utf-8"?>
<p:tagLst xmlns:p="http://schemas.openxmlformats.org/presentationml/2006/main">
  <p:tag name="KSO_WM_UNIT_TABLE_BEAUTIFY" val="smartTable{a4f38f20-232d-4e80-8ac0-b6b9c2194e6b}"/>
  <p:tag name="TABLE_ENDDRAG_ORIGIN_RECT" val="777*207"/>
  <p:tag name="TABLE_ENDDRAG_RECT" val="83*142*777*207"/>
</p:tagLst>
</file>

<file path=ppt/tags/tag3.xml><?xml version="1.0" encoding="utf-8"?>
<p:tagLst xmlns:p="http://schemas.openxmlformats.org/presentationml/2006/main">
  <p:tag name="KSO_WM_UNIT_TABLE_BEAUTIFY" val="smartTable{a4f38f20-232d-4e80-8ac0-b6b9c2194e6b}"/>
  <p:tag name="TABLE_ENDDRAG_ORIGIN_RECT" val="777*207"/>
  <p:tag name="TABLE_ENDDRAG_RECT" val="83*142*777*20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2412</Words>
  <Application>WPS 演示</Application>
  <PresentationFormat>宽屏</PresentationFormat>
  <Paragraphs>223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楷体</vt:lpstr>
      <vt:lpstr>等线</vt:lpstr>
      <vt:lpstr>Calibri</vt:lpstr>
      <vt:lpstr>Arial Unicode MS</vt:lpstr>
      <vt:lpstr>黑体</vt:lpstr>
      <vt:lpstr>Times New Roman</vt:lpstr>
      <vt:lpstr>仿宋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1</cp:lastModifiedBy>
  <cp:revision>138</cp:revision>
  <dcterms:created xsi:type="dcterms:W3CDTF">2019-08-25T08:26:00Z</dcterms:created>
  <dcterms:modified xsi:type="dcterms:W3CDTF">2021-08-31T10:37:48Z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KSOTemplateUUID">
    <vt:lpwstr>v1.0_mb_K/W6UTDdZpSdgvol02pBXQ==</vt:lpwstr>
  </property>
  <property fmtid="{D5CDD505-2E9C-101B-9397-08002B2CF9AE}" pid="4" name="ICV">
    <vt:lpwstr>81AA1BC7B3484EEC9DFCDAC146070BB1</vt:lpwstr>
  </property>
</Properties>
</file>