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57" r:id="rId4"/>
    <p:sldId id="258" r:id="rId5"/>
    <p:sldId id="261" r:id="rId6"/>
    <p:sldId id="262" r:id="rId7"/>
    <p:sldId id="263" r:id="rId8"/>
    <p:sldId id="264" r:id="rId9"/>
    <p:sldId id="265" r:id="rId11"/>
    <p:sldId id="267" r:id="rId12"/>
    <p:sldId id="269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31T21:01:48.684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jpeg"/><Relationship Id="rId1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comments" Target="../comments/comment1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src=http___www.wendangwang.com_pic_7a3ff6474a27cf7ea3e58719c2fbdd6faa9d364e_1-539-png_6_0_0_412_167_95_97_888.839_1258.74-530-0-7-530.jpg&amp;refer=http___www.wendangwa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83220" y="1586865"/>
            <a:ext cx="3357880" cy="3415030"/>
          </a:xfrm>
          <a:prstGeom prst="rect">
            <a:avLst/>
          </a:prstGeom>
        </p:spPr>
      </p:pic>
      <p:pic>
        <p:nvPicPr>
          <p:cNvPr id="7" name="图片 6" descr="QQ图片202105300857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55" y="1687195"/>
            <a:ext cx="3647440" cy="34836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762760" y="92075"/>
            <a:ext cx="86671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800"/>
              <a:t>反比例与一次函数专题课</a:t>
            </a:r>
            <a:endParaRPr lang="zh-CN" altLang="en-US" sz="4800"/>
          </a:p>
        </p:txBody>
      </p:sp>
      <p:sp>
        <p:nvSpPr>
          <p:cNvPr id="9" name="文本框 8"/>
          <p:cNvSpPr txBox="1"/>
          <p:nvPr/>
        </p:nvSpPr>
        <p:spPr>
          <a:xfrm>
            <a:off x="8139430" y="6397625"/>
            <a:ext cx="40525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2400"/>
              <a:t>新北区罗溪中学</a:t>
            </a:r>
            <a:r>
              <a:rPr lang="en-US" altLang="zh-CN" sz="2400"/>
              <a:t>         </a:t>
            </a:r>
            <a:r>
              <a:rPr lang="zh-CN" altLang="en-US" sz="2400"/>
              <a:t>王观涛</a:t>
            </a:r>
            <a:endParaRPr lang="zh-CN" altLang="en-US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0" y="0"/>
            <a:ext cx="58413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六.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课后作业</a:t>
            </a:r>
            <a:endParaRPr lang="zh-CN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0" y="645160"/>
                <a:ext cx="12192635" cy="310388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 sz="3600">
                    <a:sym typeface="+mn-ea"/>
                  </a:rPr>
                  <a:t>如下图，在平面直角坐标系中，正方形OABC的顶点O与坐标原点重合，点C的坐标为（0，3），点A在x轴的负半轴上，点D、M分别在边AB、OA上，且AD=2DB，AM=2MO，一次函数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𝑘𝑥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+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𝑏</m:t>
                    </m:r>
                  </m:oMath>
                </a14:m>
                <a:r>
                  <a:rPr lang="zh-CN" altLang="en-US" sz="3600">
                    <a:sym typeface="+mn-ea"/>
                  </a:rPr>
                  <a:t>的图像经过点D和M，反比例函数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𝑚</m:t>
                        </m:r>
                      </m:num>
                      <m:den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sz="3600">
                    <a:sym typeface="+mn-ea"/>
                  </a:rPr>
                  <a:t>的图像经过点D，与BC的交点为N.</a:t>
                </a:r>
                <a:endParaRPr lang="zh-CN" altLang="en-US" sz="3600">
                  <a:sym typeface="+mn-ea"/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5160"/>
                <a:ext cx="12192635" cy="310388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0" y="3907790"/>
            <a:ext cx="864425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600">
                <a:sym typeface="+mn-ea"/>
              </a:rPr>
              <a:t>（1）求反比例函数和一次函数的表达式；</a:t>
            </a:r>
            <a:endParaRPr lang="zh-CN" altLang="en-US" sz="360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4711700"/>
            <a:ext cx="739711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ym typeface="+mn-ea"/>
              </a:rPr>
              <a:t>（2）若点P在直线DM上，且使△OPM的面积与四边形OMNC的面积相等，求点P的坐标.</a:t>
            </a:r>
            <a:endParaRPr lang="zh-CN" altLang="en-US" sz="3600">
              <a:sym typeface="+mn-ea"/>
            </a:endParaRPr>
          </a:p>
        </p:txBody>
      </p:sp>
      <p:pic>
        <p:nvPicPr>
          <p:cNvPr id="8" name="图片 3" descr="IMG_20210527_16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1370" y="3907155"/>
            <a:ext cx="3770630" cy="295084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0" y="0"/>
            <a:ext cx="34074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七.寄语</a:t>
            </a:r>
            <a:endParaRPr lang="zh-CN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93850" y="1771650"/>
            <a:ext cx="7346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祝同学们学业成绩与时间的关系是</a:t>
            </a:r>
            <a:r>
              <a:rPr lang="en-US" altLang="zh-CN" sz="3600"/>
              <a:t>k&gt;0</a:t>
            </a:r>
            <a:r>
              <a:rPr lang="zh-CN" altLang="en-US" sz="3600"/>
              <a:t>的一次函数。</a:t>
            </a:r>
            <a:endParaRPr lang="zh-CN" altLang="en-US" sz="3600"/>
          </a:p>
        </p:txBody>
      </p:sp>
      <p:sp>
        <p:nvSpPr>
          <p:cNvPr id="6" name="文本框 5"/>
          <p:cNvSpPr txBox="1"/>
          <p:nvPr/>
        </p:nvSpPr>
        <p:spPr>
          <a:xfrm>
            <a:off x="1644650" y="4001770"/>
            <a:ext cx="7346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祝同学们不良习惯与时间的关系是</a:t>
            </a:r>
            <a:r>
              <a:rPr lang="en-US" altLang="zh-CN" sz="3600"/>
              <a:t>k&gt;0</a:t>
            </a:r>
            <a:r>
              <a:rPr lang="zh-CN" altLang="en-US" sz="3600"/>
              <a:t>的反比例函数。</a:t>
            </a:r>
            <a:endParaRPr lang="zh-CN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0" y="317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一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.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复习回顾：</a:t>
            </a:r>
            <a:endParaRPr lang="zh-CN" altLang="en-US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/>
              <p:cNvSpPr txBox="1"/>
              <p:nvPr/>
            </p:nvSpPr>
            <p:spPr>
              <a:xfrm>
                <a:off x="51435" y="754380"/>
                <a:ext cx="11952605" cy="6189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fontAlgn="auto">
                  <a:lnSpc>
                    <a:spcPct val="150000"/>
                  </a:lnSpc>
                </a:pPr>
                <a:r>
                  <a:rPr lang="zh-CN" altLang="en-US" sz="2800"/>
                  <a:t>一次函数的图像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=−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𝑥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+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5</m:t>
                    </m:r>
                  </m:oMath>
                </a14:m>
                <a:r>
                  <a:rPr lang="zh-CN" altLang="en-US" sz="2800"/>
                  <a:t>与反比例函数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28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den>
                    </m:f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(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𝑘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≠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)</m:t>
                    </m:r>
                  </m:oMath>
                </a14:m>
                <a:r>
                  <a:rPr lang="zh-CN" altLang="en-US" sz="2800"/>
                  <a:t>在第一象限内的图像交于A(1,</a:t>
                </a:r>
                <a:r>
                  <a:rPr lang="en-US" altLang="zh-CN" sz="2800" i="1"/>
                  <a:t>a</a:t>
                </a:r>
                <a:r>
                  <a:rPr lang="zh-CN" altLang="en-US" sz="2800"/>
                  <a:t>)和B(4,</a:t>
                </a:r>
                <a:r>
                  <a:rPr lang="en-US" altLang="zh-CN" sz="2800" i="1"/>
                  <a:t>b</a:t>
                </a:r>
                <a:r>
                  <a:rPr lang="zh-CN" altLang="en-US" sz="2800"/>
                  <a:t>)两点.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r>
                  <a:rPr lang="zh-CN" altLang="en-US" sz="2800"/>
                  <a:t>(1)求</a:t>
                </a:r>
                <a:r>
                  <a:rPr lang="en-US" altLang="zh-CN" sz="2800" i="1"/>
                  <a:t>a</a:t>
                </a:r>
                <a:r>
                  <a:rPr lang="zh-CN" altLang="en-US" sz="2800" i="1"/>
                  <a:t>,</a:t>
                </a:r>
                <a:r>
                  <a:rPr lang="en-US" altLang="zh-CN" sz="2800" i="1"/>
                  <a:t>b</a:t>
                </a:r>
                <a:r>
                  <a:rPr lang="zh-CN" altLang="en-US" sz="2800"/>
                  <a:t>的值;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r>
                  <a:rPr lang="zh-CN" altLang="en-US" sz="2800"/>
                  <a:t>(2)求反比例函数的表达式;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r>
                  <a:rPr lang="en-US" altLang="zh-CN" sz="2800"/>
                  <a:t>(3)</a:t>
                </a:r>
                <a:r>
                  <a:rPr lang="zh-CN" altLang="en-US" sz="2800"/>
                  <a:t>一次函数</a:t>
                </a:r>
                <a:r>
                  <a:rPr lang="en-US" altLang="zh-CN" sz="2800"/>
                  <a:t>y</a:t>
                </a:r>
                <a:r>
                  <a:rPr lang="zh-CN" altLang="en-US" sz="2800"/>
                  <a:t>随</a:t>
                </a:r>
                <a:r>
                  <a:rPr lang="en-US" altLang="zh-CN" sz="2800"/>
                  <a:t>x</a:t>
                </a:r>
                <a:r>
                  <a:rPr lang="zh-CN" altLang="en-US" sz="2800"/>
                  <a:t>是如何变化的？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r>
                  <a:rPr lang="en-US" altLang="zh-CN" sz="2800"/>
                  <a:t>(4)</a:t>
                </a:r>
                <a:r>
                  <a:rPr lang="zh-CN" altLang="en-US" sz="2800"/>
                  <a:t>反比例函数</a:t>
                </a:r>
                <a:r>
                  <a:rPr lang="en-US" altLang="zh-CN" sz="2800">
                    <a:sym typeface="+mn-ea"/>
                  </a:rPr>
                  <a:t>y</a:t>
                </a:r>
                <a:r>
                  <a:rPr lang="zh-CN" altLang="en-US" sz="2800">
                    <a:sym typeface="+mn-ea"/>
                  </a:rPr>
                  <a:t>随</a:t>
                </a:r>
                <a:r>
                  <a:rPr lang="en-US" altLang="zh-CN" sz="2800">
                    <a:sym typeface="+mn-ea"/>
                  </a:rPr>
                  <a:t>x</a:t>
                </a:r>
                <a:r>
                  <a:rPr lang="zh-CN" altLang="en-US" sz="2800">
                    <a:sym typeface="+mn-ea"/>
                  </a:rPr>
                  <a:t>是如何变化的？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r>
                  <a:rPr lang="en-US" altLang="zh-CN" sz="2800"/>
                  <a:t>(5)</a:t>
                </a:r>
                <a:r>
                  <a:rPr lang="zh-CN" altLang="en-US" sz="2800"/>
                  <a:t>一次函数经过哪几个象限？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r>
                  <a:rPr lang="en-US" altLang="zh-CN" sz="2800"/>
                  <a:t>(6)</a:t>
                </a:r>
                <a:r>
                  <a:rPr lang="zh-CN" altLang="en-US" sz="2800"/>
                  <a:t>反比例函数经过哪几个象限？</a:t>
                </a:r>
                <a:endParaRPr lang="zh-CN" altLang="en-US" sz="2800"/>
              </a:p>
              <a:p>
                <a:pPr fontAlgn="auto">
                  <a:lnSpc>
                    <a:spcPct val="150000"/>
                  </a:lnSpc>
                </a:pPr>
                <a:endParaRPr lang="zh-CN" altLang="en-US" sz="2800"/>
              </a:p>
            </p:txBody>
          </p:sp>
        </mc:Choice>
        <mc:Fallback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" y="754380"/>
                <a:ext cx="11952605" cy="618998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643495" y="2736850"/>
            <a:ext cx="4630420" cy="40125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组合 25"/>
          <p:cNvGrpSpPr/>
          <p:nvPr/>
        </p:nvGrpSpPr>
        <p:grpSpPr>
          <a:xfrm>
            <a:off x="8449310" y="4408170"/>
            <a:ext cx="1809750" cy="1809115"/>
            <a:chOff x="13306" y="6942"/>
            <a:chExt cx="2850" cy="2849"/>
          </a:xfrm>
        </p:grpSpPr>
        <p:cxnSp>
          <p:nvCxnSpPr>
            <p:cNvPr id="20" name="直接连接符 19"/>
            <p:cNvCxnSpPr/>
            <p:nvPr/>
          </p:nvCxnSpPr>
          <p:spPr>
            <a:xfrm flipH="1">
              <a:off x="13306" y="6942"/>
              <a:ext cx="664" cy="21"/>
            </a:xfrm>
            <a:prstGeom prst="line">
              <a:avLst/>
            </a:prstGeom>
            <a:ln w="444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13992" y="6963"/>
              <a:ext cx="21" cy="2829"/>
            </a:xfrm>
            <a:prstGeom prst="line">
              <a:avLst/>
            </a:prstGeom>
            <a:ln w="444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3349" y="9020"/>
              <a:ext cx="2786" cy="0"/>
            </a:xfrm>
            <a:prstGeom prst="line">
              <a:avLst/>
            </a:prstGeom>
            <a:ln w="444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6156" y="8999"/>
              <a:ext cx="0" cy="771"/>
            </a:xfrm>
            <a:prstGeom prst="line">
              <a:avLst/>
            </a:prstGeom>
            <a:ln w="444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9210675" y="4013200"/>
            <a:ext cx="14966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(1,4)</a:t>
            </a:r>
            <a:endParaRPr lang="en-US" altLang="zh-CN" sz="2800"/>
          </a:p>
        </p:txBody>
      </p:sp>
      <p:sp>
        <p:nvSpPr>
          <p:cNvPr id="25" name="文本框 24"/>
          <p:cNvSpPr txBox="1"/>
          <p:nvPr/>
        </p:nvSpPr>
        <p:spPr>
          <a:xfrm>
            <a:off x="10707370" y="5192395"/>
            <a:ext cx="8483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>
                <a:sym typeface="+mn-ea"/>
              </a:rPr>
              <a:t>(4,1)</a:t>
            </a:r>
            <a:endParaRPr lang="en-US" altLang="zh-CN" sz="2800"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10259060" y="3642995"/>
                <a:ext cx="1382395" cy="892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i="1">
                          <a:solidFill>
                            <a:srgbClr val="FF0000"/>
                          </a:solidFill>
                          <a:latin typeface="Cambria Math" panose="02040503050406030204" charset="0"/>
                          <a:cs typeface="Cambria Math" panose="02040503050406030204" charset="0"/>
                        </a:rPr>
                        <m:t>𝑦</m:t>
                      </m:r>
                      <m:r>
                        <a:rPr lang="en-US" altLang="zh-CN" sz="2800" i="1">
                          <a:solidFill>
                            <a:srgbClr val="FF0000"/>
                          </a:solidFill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800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CN" sz="2800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altLang="zh-CN" sz="2800" i="1">
                  <a:solidFill>
                    <a:srgbClr val="FF0000"/>
                  </a:solidFill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9060" y="3642995"/>
                <a:ext cx="1382395" cy="8921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10259060" y="3401060"/>
            <a:ext cx="1469390" cy="1375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4" grpId="1"/>
      <p:bldP spid="25" grpId="1"/>
      <p:bldP spid="4" grpId="0" bldLvl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4801235" cy="747395"/>
          </a:xfrm>
        </p:spPr>
        <p:txBody>
          <a:bodyPr/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二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.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合作、探究、展示：</a:t>
            </a:r>
            <a:endParaRPr lang="zh-CN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0" y="747078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1. 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探求图像的特征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393700" y="1373505"/>
                <a:ext cx="11797665" cy="1442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600"/>
                  <a:t>在同一直角坐标系中，函数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=−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𝑘𝑥</m:t>
                    </m:r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+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𝑘</m:t>
                    </m:r>
                  </m:oMath>
                </a14:m>
                <a:r>
                  <a:rPr lang="zh-CN" altLang="en-US" sz="3600"/>
                  <a:t>与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</m:t>
                        </m:r>
                      </m:num>
                      <m:den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den>
                    </m:f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(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𝑘</m:t>
                    </m:r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≠</m:t>
                    </m:r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sz="36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)</m:t>
                    </m:r>
                  </m:oMath>
                </a14:m>
                <a:r>
                  <a:rPr lang="zh-CN" altLang="en-US" sz="3600"/>
                  <a:t>的图象大致是（    ）</a:t>
                </a:r>
                <a:endParaRPr lang="zh-CN" altLang="en-US" sz="360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" y="1373505"/>
                <a:ext cx="11797665" cy="144272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1" descr="QQ图片202105271112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0" y="2912110"/>
            <a:ext cx="9297670" cy="25400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250565" y="2232660"/>
            <a:ext cx="3676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C</a:t>
            </a:r>
            <a:endParaRPr lang="en-US" altLang="zh-CN" sz="3200"/>
          </a:p>
        </p:txBody>
      </p:sp>
      <p:sp>
        <p:nvSpPr>
          <p:cNvPr id="100" name="文本框 99"/>
          <p:cNvSpPr txBox="1"/>
          <p:nvPr/>
        </p:nvSpPr>
        <p:spPr>
          <a:xfrm>
            <a:off x="393700" y="5659120"/>
            <a:ext cx="114712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0">
                <a:latin typeface="Calibri" panose="020F0502020204030204" charset="0"/>
                <a:ea typeface="宋体" panose="02010600030101010101" pitchFamily="2" charset="-122"/>
              </a:rPr>
              <a:t>小结：区分函数图像的特征可以用</a:t>
            </a:r>
            <a:r>
              <a:rPr lang="en-US" sz="3600" b="0">
                <a:latin typeface="Calibri" panose="020F0502020204030204" charset="0"/>
                <a:ea typeface="宋体" panose="02010600030101010101" pitchFamily="2" charset="-122"/>
              </a:rPr>
              <a:t>___________</a:t>
            </a:r>
            <a:r>
              <a:rPr lang="zh-CN" sz="3600" b="0">
                <a:latin typeface="Calibri" panose="020F0502020204030204" charset="0"/>
                <a:ea typeface="宋体" panose="02010600030101010101" pitchFamily="2" charset="-122"/>
              </a:rPr>
              <a:t>和</a:t>
            </a:r>
            <a:r>
              <a:rPr lang="en-US" sz="3600" b="0">
                <a:latin typeface="Calibri" panose="020F0502020204030204" charset="0"/>
                <a:ea typeface="宋体" panose="02010600030101010101" pitchFamily="2" charset="-122"/>
              </a:rPr>
              <a:t>___________</a:t>
            </a:r>
            <a:r>
              <a:rPr lang="zh-CN" sz="3600" b="0">
                <a:latin typeface="Calibri" panose="020F0502020204030204" charset="0"/>
                <a:ea typeface="宋体" panose="02010600030101010101" pitchFamily="2" charset="-122"/>
              </a:rPr>
              <a:t>的方法。</a:t>
            </a:r>
            <a:endParaRPr lang="zh-CN" altLang="en-US" sz="3600" b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10475" y="5588635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  <a:sym typeface="+mn-ea"/>
              </a:rPr>
              <a:t>分类讨论</a:t>
            </a:r>
            <a:endParaRPr lang="zh-CN" altLang="en-US" sz="3600">
              <a:solidFill>
                <a:srgbClr val="FF0000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5690" y="6167120"/>
            <a:ext cx="1554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排除法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0" grpId="0"/>
      <p:bldP spid="100" grpId="1"/>
      <p:bldP spid="5" grpId="0"/>
      <p:bldP spid="5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0" y="-317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三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.</a:t>
            </a: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</a:rPr>
              <a:t>例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题讲解</a:t>
            </a:r>
            <a:r>
              <a:rPr lang="zh-CN" sz="1400" b="1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0" y="644843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2.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探求函数解析式</a:t>
            </a:r>
            <a:endParaRPr lang="zh-CN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>
                <a:off x="1905" y="1212215"/>
                <a:ext cx="12059285" cy="1986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600"/>
                  <a:t>例</a:t>
                </a:r>
                <a:r>
                  <a:rPr lang="en-US" altLang="zh-CN" sz="3600"/>
                  <a:t>1</a:t>
                </a:r>
                <a:r>
                  <a:rPr lang="zh-CN" altLang="en-US" sz="3600"/>
                  <a:t>.如下图，直线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sSub>
                      <m:sSub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</m:t>
                        </m:r>
                      </m:e>
                      <m:sub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</m:t>
                        </m:r>
                      </m:sub>
                    </m:sSub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𝑥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+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𝑏</m:t>
                    </m:r>
                  </m:oMath>
                </a14:m>
                <a:r>
                  <a:rPr lang="zh-CN" altLang="en-US" sz="3600"/>
                  <a:t>与双曲线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sz="3600"/>
                  <a:t>只有一个交点A（1，2），且与x轴，y轴分别交于B，C两点，AD垂直平分OB，垂足为D，求直线与双曲线的解析式。</a:t>
                </a:r>
                <a:endParaRPr lang="zh-CN" altLang="en-US" sz="3600"/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" y="1212215"/>
                <a:ext cx="12059285" cy="198628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4" descr="QQ图片202105271344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340" y="3305175"/>
            <a:ext cx="3524250" cy="34734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" name="文本框 114"/>
          <p:cNvSpPr txBox="1"/>
          <p:nvPr/>
        </p:nvSpPr>
        <p:spPr>
          <a:xfrm>
            <a:off x="0" y="317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altLang="en-US" sz="3600" b="0"/>
              <a:t>变式训练</a:t>
            </a:r>
            <a:endParaRPr lang="zh-CN" altLang="en-US" sz="3600" b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0" y="694055"/>
                <a:ext cx="12191365" cy="2550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600"/>
                  <a:t>如下图，在平面直角坐标系中，四边形AOBC为矩形，且点C的坐标为（8，6），M为BC的中点，反比例函数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</m:t>
                        </m:r>
                      </m:num>
                      <m:den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sz="3600"/>
                  <a:t>（k是常数，k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≠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</m:oMath>
                </a14:m>
                <a:r>
                  <a:rPr lang="zh-CN" altLang="en-US" sz="3600"/>
                  <a:t>）的图像经过点M，交AC于点N，求线段MN所在直线的表达式。</a:t>
                </a:r>
                <a:endParaRPr lang="zh-CN" altLang="en-US" sz="360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94055"/>
                <a:ext cx="12191365" cy="255079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5" descr="QQ图片202105271354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7070" y="2896870"/>
            <a:ext cx="3512820" cy="33159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0" y="6212840"/>
            <a:ext cx="11207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小结：函数解析式的求解要找图像上</a:t>
            </a:r>
            <a:r>
              <a:rPr lang="en-US" altLang="zh-CN" sz="3600"/>
              <a:t>_____________</a:t>
            </a:r>
            <a:r>
              <a:rPr lang="zh-CN" altLang="en-US" sz="3600"/>
              <a:t>。</a:t>
            </a:r>
            <a:endParaRPr lang="zh-CN" altLang="en-US" sz="3600"/>
          </a:p>
        </p:txBody>
      </p:sp>
      <p:sp>
        <p:nvSpPr>
          <p:cNvPr id="2" name="文本框 1"/>
          <p:cNvSpPr txBox="1"/>
          <p:nvPr/>
        </p:nvSpPr>
        <p:spPr>
          <a:xfrm>
            <a:off x="7687310" y="6198870"/>
            <a:ext cx="34677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点的坐标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0" y="-317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3.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探求面积的大小：</a:t>
            </a:r>
            <a:endParaRPr lang="zh-CN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0" y="460375"/>
                <a:ext cx="12192000" cy="1988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600"/>
                  <a:t>例</a:t>
                </a:r>
                <a:r>
                  <a:rPr lang="en-US" altLang="zh-CN" sz="3600"/>
                  <a:t>2</a:t>
                </a:r>
                <a:r>
                  <a:rPr lang="zh-CN" altLang="en-US" sz="3600"/>
                  <a:t>.如下图，反比例函数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=−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sz="3600"/>
                  <a:t>的图像与直线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=−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𝑥</m:t>
                    </m:r>
                  </m:oMath>
                </a14:m>
                <a:r>
                  <a:rPr lang="zh-CN" altLang="en-US" sz="3600"/>
                  <a:t>的交点为A，B，过点A作y轴的平行线与过点B作X轴的平行线相交于点C，则△ABC的面积为（   ）</a:t>
                </a:r>
                <a:endParaRPr lang="zh-CN" altLang="en-US" sz="360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0375"/>
                <a:ext cx="12192000" cy="198818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6" descr="QQ图片202105271404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155" y="3652520"/>
            <a:ext cx="3321685" cy="32054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09880" y="3428365"/>
            <a:ext cx="77692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A.8      </a:t>
            </a:r>
            <a:r>
              <a:rPr lang="en-US" altLang="zh-CN" sz="3600"/>
              <a:t> </a:t>
            </a:r>
            <a:r>
              <a:rPr lang="zh-CN" altLang="en-US" sz="3600"/>
              <a:t>   B.6        </a:t>
            </a:r>
            <a:r>
              <a:rPr lang="en-US" altLang="zh-CN" sz="3600"/>
              <a:t> </a:t>
            </a:r>
            <a:r>
              <a:rPr lang="zh-CN" altLang="en-US" sz="3600"/>
              <a:t> C.4    </a:t>
            </a:r>
            <a:r>
              <a:rPr lang="en-US" altLang="zh-CN" sz="3600"/>
              <a:t> </a:t>
            </a:r>
            <a:r>
              <a:rPr lang="zh-CN" altLang="en-US" sz="3600"/>
              <a:t>     D.2</a:t>
            </a:r>
            <a:endParaRPr lang="zh-CN" altLang="en-US" sz="3600"/>
          </a:p>
        </p:txBody>
      </p:sp>
      <p:sp>
        <p:nvSpPr>
          <p:cNvPr id="7" name="文本框 6"/>
          <p:cNvSpPr txBox="1"/>
          <p:nvPr/>
        </p:nvSpPr>
        <p:spPr>
          <a:xfrm>
            <a:off x="5415280" y="1818640"/>
            <a:ext cx="5784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B</a:t>
            </a:r>
            <a:endParaRPr lang="en-US" altLang="zh-CN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0" y="317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altLang="en-US" sz="3600" b="0"/>
              <a:t>变式训练</a:t>
            </a:r>
            <a:endParaRPr lang="zh-CN" altLang="en-US" sz="3600" b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-635" y="1029335"/>
                <a:ext cx="12192635" cy="235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600"/>
                  <a:t>如下图，点A(m，2)、B（5，n）在函数（k&gt;0，x&gt;0）的图像上，将该函数图像向上平移2个单位长度得到一条新的曲线，点A、B的对应点分别为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𝐴</m:t>
                        </m:r>
                      </m:e>
                      <m:sup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’</m:t>
                        </m:r>
                      </m:sup>
                    </m:sSup>
                  </m:oMath>
                </a14:m>
                <a:r>
                  <a:rPr lang="zh-CN" altLang="en-US" sz="3600"/>
                  <a:t>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𝐵</m:t>
                        </m:r>
                      </m:e>
                      <m:sup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’</m:t>
                        </m:r>
                      </m:sup>
                    </m:sSup>
                  </m:oMath>
                </a14:m>
                <a:r>
                  <a:rPr lang="zh-CN" altLang="en-US" sz="3600"/>
                  <a:t>。已知图中阴影的面积为8，则k的值为________。</a:t>
                </a:r>
                <a:endParaRPr lang="zh-CN" altLang="en-US" sz="360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5" y="1029335"/>
                <a:ext cx="12192635" cy="2357755"/>
              </a:xfrm>
              <a:prstGeom prst="rect">
                <a:avLst/>
              </a:prstGeom>
              <a:blipFill rotWithShape="1">
                <a:blip r:embed="rId1"/>
                <a:stretch>
                  <a:fillRect r="-1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7" descr="QQ图片202105271416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5055" y="2935605"/>
            <a:ext cx="3113405" cy="29813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0" y="6169660"/>
            <a:ext cx="123488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ym typeface="+mn-ea"/>
              </a:rPr>
              <a:t>小结：求面积可以用</a:t>
            </a:r>
            <a:r>
              <a:rPr lang="en-US" altLang="zh-CN" sz="3600">
                <a:sym typeface="+mn-ea"/>
              </a:rPr>
              <a:t>__________</a:t>
            </a:r>
            <a:r>
              <a:rPr lang="zh-CN" altLang="en-US" sz="3600">
                <a:sym typeface="+mn-ea"/>
              </a:rPr>
              <a:t>和</a:t>
            </a:r>
            <a:r>
              <a:rPr lang="en-US" altLang="zh-CN" sz="3600">
                <a:sym typeface="+mn-ea"/>
              </a:rPr>
              <a:t>_______________</a:t>
            </a:r>
            <a:r>
              <a:rPr lang="zh-CN" altLang="en-US" sz="3600">
                <a:sym typeface="+mn-ea"/>
              </a:rPr>
              <a:t>。</a:t>
            </a:r>
            <a:endParaRPr lang="zh-CN" altLang="en-US" sz="3600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24375" y="6155690"/>
            <a:ext cx="17081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设点法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96150" y="6153785"/>
            <a:ext cx="456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FF0000"/>
                </a:solidFill>
              </a:rPr>
              <a:t>K</a:t>
            </a:r>
            <a:r>
              <a:rPr lang="zh-CN" altLang="en-US" sz="3600">
                <a:solidFill>
                  <a:srgbClr val="FF0000"/>
                </a:solidFill>
              </a:rPr>
              <a:t>的几何意义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02865" y="2741930"/>
            <a:ext cx="9880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2</a:t>
            </a:r>
            <a:endParaRPr lang="en-US" altLang="zh-CN" sz="3600"/>
          </a:p>
        </p:txBody>
      </p:sp>
      <p:grpSp>
        <p:nvGrpSpPr>
          <p:cNvPr id="13" name="组合 12"/>
          <p:cNvGrpSpPr/>
          <p:nvPr/>
        </p:nvGrpSpPr>
        <p:grpSpPr>
          <a:xfrm>
            <a:off x="9573895" y="4032250"/>
            <a:ext cx="1214120" cy="1245235"/>
            <a:chOff x="15077" y="6350"/>
            <a:chExt cx="1912" cy="1961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5077" y="7311"/>
              <a:ext cx="1912" cy="1000"/>
            </a:xfrm>
            <a:prstGeom prst="line">
              <a:avLst/>
            </a:prstGeom>
            <a:ln w="28575" cmpd="sng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15111" y="6350"/>
              <a:ext cx="1806" cy="1283"/>
            </a:xfrm>
            <a:prstGeom prst="line">
              <a:avLst/>
            </a:prstGeom>
            <a:ln w="28575" cmpd="sng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3"/>
          <p:cNvGrpSpPr/>
          <p:nvPr/>
        </p:nvGrpSpPr>
        <p:grpSpPr>
          <a:xfrm>
            <a:off x="8923655" y="4684395"/>
            <a:ext cx="1875790" cy="913130"/>
            <a:chOff x="14053" y="7377"/>
            <a:chExt cx="2954" cy="1438"/>
          </a:xfrm>
        </p:grpSpPr>
        <p:cxnSp>
          <p:nvCxnSpPr>
            <p:cNvPr id="7" name="直接连接符 6"/>
            <p:cNvCxnSpPr/>
            <p:nvPr/>
          </p:nvCxnSpPr>
          <p:spPr>
            <a:xfrm flipH="1">
              <a:off x="15053" y="7377"/>
              <a:ext cx="22" cy="1400"/>
            </a:xfrm>
            <a:prstGeom prst="line">
              <a:avLst/>
            </a:prstGeom>
            <a:ln w="28575" cmpd="sng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H="1" flipV="1">
              <a:off x="14053" y="8203"/>
              <a:ext cx="2955" cy="75"/>
            </a:xfrm>
            <a:prstGeom prst="line">
              <a:avLst/>
            </a:prstGeom>
            <a:ln w="28575" cmpd="sng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/>
            <p:cNvSpPr txBox="1"/>
            <p:nvPr/>
          </p:nvSpPr>
          <p:spPr>
            <a:xfrm>
              <a:off x="14517" y="8091"/>
              <a:ext cx="93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/>
                <a:t>C</a:t>
              </a:r>
              <a:endParaRPr lang="en-US" altLang="zh-CN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2" grpId="0"/>
      <p:bldP spid="12" grpId="1"/>
      <p:bldP spid="2" grpId="0"/>
      <p:bldP spid="2" grpId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" name="文本框 103"/>
          <p:cNvSpPr txBox="1"/>
          <p:nvPr/>
        </p:nvSpPr>
        <p:spPr>
          <a:xfrm>
            <a:off x="0" y="317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四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</a:rPr>
              <a:t>.</a:t>
            </a:r>
            <a:r>
              <a:rPr lang="zh-CN" altLang="en-US" sz="3600" b="1">
                <a:latin typeface="Calibri" panose="020F0502020204030204" charset="0"/>
                <a:ea typeface="宋体" panose="02010600030101010101" pitchFamily="2" charset="-122"/>
              </a:rPr>
              <a:t>拓展延伸</a:t>
            </a:r>
            <a:r>
              <a:rPr lang="zh-CN" sz="3600" b="1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endParaRPr lang="zh-CN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0" y="645160"/>
                <a:ext cx="11738610" cy="2080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600"/>
                  <a:t>小明利用计算机软件绘制函数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𝑎𝑥</m:t>
                        </m:r>
                      </m:num>
                      <m:den>
                        <m:sSup>
                          <m:sSupPr>
                            <m:ctrlP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pPr>
                          <m:e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(</m:t>
                            </m:r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𝑥</m:t>
                            </m:r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+</m:t>
                            </m:r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𝑏</m:t>
                            </m:r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sz="3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sz="3600"/>
                  <a:t>（a,b为常数）的图像如下图所示，由学习函数的经验，可以推断一次函数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𝑦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𝑎𝑥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+</m:t>
                    </m:r>
                    <m:r>
                      <a:rPr lang="en-US" altLang="zh-CN" sz="3600" i="1">
                        <a:latin typeface="Cambria Math" panose="02040503050406030204" charset="0"/>
                        <a:cs typeface="Cambria Math" panose="02040503050406030204" charset="0"/>
                      </a:rPr>
                      <m:t>𝑏</m:t>
                    </m:r>
                  </m:oMath>
                </a14:m>
                <a:r>
                  <a:rPr lang="zh-CN" altLang="en-US" sz="3600"/>
                  <a:t>不经过哪个象限（    ）</a:t>
                </a:r>
                <a:endParaRPr lang="zh-CN" altLang="en-US" sz="360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5160"/>
                <a:ext cx="11738610" cy="208026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2" descr="QQ图片20210527132742"/>
          <p:cNvPicPr>
            <a:picLocks noChangeAspect="1"/>
          </p:cNvPicPr>
          <p:nvPr/>
        </p:nvPicPr>
        <p:blipFill>
          <a:blip r:embed="rId2"/>
          <a:srcRect l="16715" r="17889"/>
          <a:stretch>
            <a:fillRect/>
          </a:stretch>
        </p:blipFill>
        <p:spPr>
          <a:xfrm>
            <a:off x="7784465" y="3771900"/>
            <a:ext cx="4355465" cy="30861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0" y="4364355"/>
            <a:ext cx="77844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A.第一象限 		    </a:t>
            </a:r>
            <a:r>
              <a:rPr lang="en-US" altLang="zh-CN" sz="3600"/>
              <a:t>          </a:t>
            </a:r>
            <a:r>
              <a:rPr lang="zh-CN" altLang="en-US" sz="3600"/>
              <a:t>B.第二象限</a:t>
            </a:r>
            <a:endParaRPr lang="zh-CN" altLang="en-US" sz="3600"/>
          </a:p>
          <a:p>
            <a:r>
              <a:rPr lang="zh-CN" altLang="en-US" sz="3600"/>
              <a:t>C.第三象限 			</a:t>
            </a:r>
            <a:r>
              <a:rPr lang="en-US" altLang="zh-CN" sz="3600"/>
              <a:t>    </a:t>
            </a:r>
            <a:r>
              <a:rPr lang="zh-CN" altLang="en-US" sz="3600"/>
              <a:t> D.第四象限</a:t>
            </a:r>
            <a:endParaRPr lang="zh-CN" altLang="en-US" sz="3600"/>
          </a:p>
        </p:txBody>
      </p:sp>
      <p:sp>
        <p:nvSpPr>
          <p:cNvPr id="2" name="文本框 1"/>
          <p:cNvSpPr txBox="1"/>
          <p:nvPr/>
        </p:nvSpPr>
        <p:spPr>
          <a:xfrm>
            <a:off x="5845810" y="2060575"/>
            <a:ext cx="13125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C</a:t>
            </a:r>
            <a:endParaRPr lang="en-US" altLang="zh-CN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0" y="0"/>
            <a:ext cx="305943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/>
            <a:r>
              <a:rPr lang="zh-CN" sz="36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五.课堂小结：</a:t>
            </a:r>
            <a:endParaRPr lang="zh-CN" sz="36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pic>
        <p:nvPicPr>
          <p:cNvPr id="9" name="图片 8" descr="捕获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845" y="790575"/>
            <a:ext cx="11877675" cy="52768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2664,&quot;width&quot;:307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1306</Words>
  <Application>WPS 演示</Application>
  <PresentationFormat>宽屏</PresentationFormat>
  <Paragraphs>96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Cambria Math</vt:lpstr>
      <vt:lpstr>MS Mincho</vt:lpstr>
      <vt:lpstr>Segoe Print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涛</cp:lastModifiedBy>
  <cp:revision>45</cp:revision>
  <dcterms:created xsi:type="dcterms:W3CDTF">2021-05-30T00:47:00Z</dcterms:created>
  <dcterms:modified xsi:type="dcterms:W3CDTF">2021-06-04T02:01:26Z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7C40016608B94263937468B9C3E806A5</vt:lpwstr>
  </property>
  <property fmtid="{D5CDD505-2E9C-101B-9397-08002B2CF9AE}" pid="3" name="KSOProductBuildVer">
    <vt:lpwstr>2052-11.1.0.10495</vt:lpwstr>
  </property>
</Properties>
</file>