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  <p:sldMasterId id="2147483706" r:id="rId12"/>
    <p:sldMasterId id="2147483718" r:id="rId13"/>
  </p:sldMasterIdLst>
  <p:notesMasterIdLst>
    <p:notesMasterId r:id="rId15"/>
  </p:notesMasterIdLst>
  <p:handoutMasterIdLst>
    <p:handoutMasterId r:id="rId44"/>
  </p:handoutMasterIdLst>
  <p:sldIdLst>
    <p:sldId id="538" r:id="rId14"/>
    <p:sldId id="352" r:id="rId16"/>
    <p:sldId id="571" r:id="rId17"/>
    <p:sldId id="539" r:id="rId18"/>
    <p:sldId id="527" r:id="rId19"/>
    <p:sldId id="555" r:id="rId20"/>
    <p:sldId id="556" r:id="rId21"/>
    <p:sldId id="557" r:id="rId22"/>
    <p:sldId id="572" r:id="rId23"/>
    <p:sldId id="560" r:id="rId24"/>
    <p:sldId id="561" r:id="rId25"/>
    <p:sldId id="563" r:id="rId26"/>
    <p:sldId id="565" r:id="rId27"/>
    <p:sldId id="568" r:id="rId28"/>
    <p:sldId id="573" r:id="rId29"/>
    <p:sldId id="567" r:id="rId30"/>
    <p:sldId id="575" r:id="rId31"/>
    <p:sldId id="577" r:id="rId32"/>
    <p:sldId id="580" r:id="rId33"/>
    <p:sldId id="581" r:id="rId34"/>
    <p:sldId id="582" r:id="rId35"/>
    <p:sldId id="586" r:id="rId36"/>
    <p:sldId id="585" r:id="rId37"/>
    <p:sldId id="590" r:id="rId38"/>
    <p:sldId id="587" r:id="rId39"/>
    <p:sldId id="592" r:id="rId40"/>
    <p:sldId id="594" r:id="rId41"/>
    <p:sldId id="595" r:id="rId42"/>
    <p:sldId id="537" r:id="rId43"/>
  </p:sldIdLst>
  <p:sldSz cx="12190095" cy="6859270"/>
  <p:notesSz cx="6858000" cy="9144000"/>
  <p:embeddedFontLst>
    <p:embeddedFont>
      <p:font typeface="Calibri" panose="020F0502020204030204"/>
      <p:regular r:id="rId49"/>
      <p:bold r:id="rId50"/>
      <p:italic r:id="rId51"/>
      <p:boldItalic r:id="rId52"/>
    </p:embeddedFont>
    <p:embeddedFont>
      <p:font typeface="Impact" panose="020B0806030902050204" pitchFamily="34" charset="0"/>
      <p:regular r:id="rId53"/>
    </p:embeddedFont>
    <p:embeddedFont>
      <p:font typeface="Segoe Print" panose="02000600000000000000" charset="0"/>
      <p:regular r:id="rId54"/>
      <p:bold r:id="rId55"/>
    </p:embeddedFont>
    <p:embeddedFont>
      <p:font typeface="Yu Gothic UI Semibold" panose="020B0700000000000000" charset="-128"/>
      <p:bold r:id="rId56"/>
    </p:embeddedFont>
    <p:embeddedFont>
      <p:font typeface="Century Gothic" panose="020B0502020202020204" charset="0"/>
      <p:regular r:id="rId57"/>
      <p:bold r:id="rId58"/>
      <p:italic r:id="rId59"/>
      <p:boldItalic r:id="rId60"/>
    </p:embeddedFont>
    <p:embeddedFont>
      <p:font typeface="微软雅黑" panose="020B0503020204020204" charset="-122"/>
      <p:regular r:id="rId61"/>
    </p:embeddedFont>
    <p:embeddedFont>
      <p:font typeface="方正粗楷简体" panose="02000000000000000000" charset="-122"/>
      <p:regular r:id="rId62"/>
    </p:embeddedFont>
    <p:embeddedFont>
      <p:font typeface="黑体" panose="02010609060101010101" charset="-122"/>
      <p:regular r:id="rId63"/>
    </p:embeddedFont>
    <p:embeddedFont>
      <p:font typeface="等线" panose="02010600030101010101" charset="-122"/>
      <p:regular r:id="rId64"/>
    </p:embeddedFont>
    <p:embeddedFont>
      <p:font typeface="等线 Light" panose="02010600030101010101" charset="-122"/>
      <p:regular r:id="rId65"/>
    </p:embeddedFont>
    <p:embeddedFont>
      <p:font typeface="Segoe UI" panose="020B0502040204020203" pitchFamily="34" charset="0"/>
      <p:regular r:id="rId66"/>
      <p:bold r:id="rId67"/>
      <p:italic r:id="rId68"/>
      <p:boldItalic r:id="rId69"/>
    </p:embeddedFont>
    <p:embeddedFont>
      <p:font typeface="微软雅黑 Light" panose="020B0502040204020203" pitchFamily="34" charset="-122"/>
      <p:regular r:id="rId70"/>
    </p:embeddedFont>
    <p:embeddedFont>
      <p:font typeface="汉仪旗黑Y4-85简" panose="00020600040101010101" charset="-122"/>
      <p:bold r:id="rId7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B7A"/>
    <a:srgbClr val="7FAD85"/>
    <a:srgbClr val="7AA499"/>
    <a:srgbClr val="639184"/>
    <a:srgbClr val="E3ECE9"/>
    <a:srgbClr val="CE3A64"/>
    <a:srgbClr val="B82E55"/>
    <a:srgbClr val="3296A8"/>
    <a:srgbClr val="6D8AAB"/>
    <a:srgbClr val="31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7778" autoAdjust="0"/>
  </p:normalViewPr>
  <p:slideViewPr>
    <p:cSldViewPr snapToGrid="0" showGuides="1">
      <p:cViewPr varScale="1">
        <p:scale>
          <a:sx n="82" d="100"/>
          <a:sy n="82" d="100"/>
        </p:scale>
        <p:origin x="102" y="6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1" Type="http://schemas.openxmlformats.org/officeDocument/2006/relationships/font" Target="fonts/font23.fntdata"/><Relationship Id="rId70" Type="http://schemas.openxmlformats.org/officeDocument/2006/relationships/font" Target="fonts/font22.fntdata"/><Relationship Id="rId7" Type="http://schemas.openxmlformats.org/officeDocument/2006/relationships/slideMaster" Target="slideMasters/slideMaster6.xml"/><Relationship Id="rId69" Type="http://schemas.openxmlformats.org/officeDocument/2006/relationships/font" Target="fonts/font21.fntdata"/><Relationship Id="rId68" Type="http://schemas.openxmlformats.org/officeDocument/2006/relationships/font" Target="fonts/font20.fntdata"/><Relationship Id="rId67" Type="http://schemas.openxmlformats.org/officeDocument/2006/relationships/font" Target="fonts/font19.fntdata"/><Relationship Id="rId66" Type="http://schemas.openxmlformats.org/officeDocument/2006/relationships/font" Target="fonts/font18.fntdata"/><Relationship Id="rId65" Type="http://schemas.openxmlformats.org/officeDocument/2006/relationships/font" Target="fonts/font17.fntdata"/><Relationship Id="rId64" Type="http://schemas.openxmlformats.org/officeDocument/2006/relationships/font" Target="fonts/font16.fntdata"/><Relationship Id="rId63" Type="http://schemas.openxmlformats.org/officeDocument/2006/relationships/font" Target="fonts/font15.fntdata"/><Relationship Id="rId62" Type="http://schemas.openxmlformats.org/officeDocument/2006/relationships/font" Target="fonts/font14.fntdata"/><Relationship Id="rId61" Type="http://schemas.openxmlformats.org/officeDocument/2006/relationships/font" Target="fonts/font13.fntdata"/><Relationship Id="rId60" Type="http://schemas.openxmlformats.org/officeDocument/2006/relationships/font" Target="fonts/font12.fntdata"/><Relationship Id="rId6" Type="http://schemas.openxmlformats.org/officeDocument/2006/relationships/slideMaster" Target="slideMasters/slideMaster5.xml"/><Relationship Id="rId59" Type="http://schemas.openxmlformats.org/officeDocument/2006/relationships/font" Target="fonts/font11.fntdata"/><Relationship Id="rId58" Type="http://schemas.openxmlformats.org/officeDocument/2006/relationships/font" Target="fonts/font10.fntdata"/><Relationship Id="rId57" Type="http://schemas.openxmlformats.org/officeDocument/2006/relationships/font" Target="fonts/font9.fntdata"/><Relationship Id="rId56" Type="http://schemas.openxmlformats.org/officeDocument/2006/relationships/font" Target="fonts/font8.fntdata"/><Relationship Id="rId55" Type="http://schemas.openxmlformats.org/officeDocument/2006/relationships/font" Target="fonts/font7.fntdata"/><Relationship Id="rId54" Type="http://schemas.openxmlformats.org/officeDocument/2006/relationships/font" Target="fonts/font6.fntdata"/><Relationship Id="rId53" Type="http://schemas.openxmlformats.org/officeDocument/2006/relationships/font" Target="fonts/font5.fntdata"/><Relationship Id="rId52" Type="http://schemas.openxmlformats.org/officeDocument/2006/relationships/font" Target="fonts/font4.fntdata"/><Relationship Id="rId51" Type="http://schemas.openxmlformats.org/officeDocument/2006/relationships/font" Target="fonts/font3.fntdata"/><Relationship Id="rId50" Type="http://schemas.openxmlformats.org/officeDocument/2006/relationships/font" Target="fonts/font2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1.fntdata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29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0B6D3-E6F5-4017-B414-41966F302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53E9-C3C8-4C62-836D-4EEA4DAE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53E9-C3C8-4C62-836D-4EEA4DAE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53E9-C3C8-4C62-836D-4EEA4DAE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53E9-C3C8-4C62-836D-4EEA4DAE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6.jpe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8.emf"/><Relationship Id="rId5" Type="http://schemas.openxmlformats.org/officeDocument/2006/relationships/tags" Target="../tags/tag12.xml"/><Relationship Id="rId4" Type="http://schemas.openxmlformats.org/officeDocument/2006/relationships/image" Target="../media/image7.emf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8" Type="http://schemas.openxmlformats.org/officeDocument/2006/relationships/tags" Target="../tags/tag29.xml"/><Relationship Id="rId17" Type="http://schemas.openxmlformats.org/officeDocument/2006/relationships/image" Target="../media/image12.emf"/><Relationship Id="rId16" Type="http://schemas.openxmlformats.org/officeDocument/2006/relationships/tags" Target="../tags/tag28.xml"/><Relationship Id="rId15" Type="http://schemas.openxmlformats.org/officeDocument/2006/relationships/image" Target="../media/image11.emf"/><Relationship Id="rId14" Type="http://schemas.openxmlformats.org/officeDocument/2006/relationships/tags" Target="../tags/tag27.xml"/><Relationship Id="rId13" Type="http://schemas.openxmlformats.org/officeDocument/2006/relationships/image" Target="../media/image10.emf"/><Relationship Id="rId12" Type="http://schemas.openxmlformats.org/officeDocument/2006/relationships/tags" Target="../tags/tag26.xml"/><Relationship Id="rId11" Type="http://schemas.openxmlformats.org/officeDocument/2006/relationships/image" Target="../media/image9.emf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image" Target="../media/image8.emf"/><Relationship Id="rId5" Type="http://schemas.openxmlformats.org/officeDocument/2006/relationships/tags" Target="../tags/tag32.xml"/><Relationship Id="rId4" Type="http://schemas.openxmlformats.org/officeDocument/2006/relationships/image" Target="../media/image7.emf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image" Target="../media/image12.emf"/><Relationship Id="rId6" Type="http://schemas.openxmlformats.org/officeDocument/2006/relationships/tags" Target="../tags/tag41.xml"/><Relationship Id="rId5" Type="http://schemas.openxmlformats.org/officeDocument/2006/relationships/image" Target="../media/image11.emf"/><Relationship Id="rId4" Type="http://schemas.openxmlformats.org/officeDocument/2006/relationships/tags" Target="../tags/tag40.xml"/><Relationship Id="rId3" Type="http://schemas.openxmlformats.org/officeDocument/2006/relationships/image" Target="../media/image9.emf"/><Relationship Id="rId2" Type="http://schemas.openxmlformats.org/officeDocument/2006/relationships/tags" Target="../tags/tag39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tags" Target="../tags/tag53.xml"/><Relationship Id="rId7" Type="http://schemas.openxmlformats.org/officeDocument/2006/relationships/image" Target="../media/image10.emf"/><Relationship Id="rId6" Type="http://schemas.openxmlformats.org/officeDocument/2006/relationships/tags" Target="../tags/tag52.xml"/><Relationship Id="rId5" Type="http://schemas.openxmlformats.org/officeDocument/2006/relationships/image" Target="../media/image9.emf"/><Relationship Id="rId4" Type="http://schemas.openxmlformats.org/officeDocument/2006/relationships/tags" Target="../tags/tag51.xml"/><Relationship Id="rId3" Type="http://schemas.openxmlformats.org/officeDocument/2006/relationships/image" Target="../media/image7.emf"/><Relationship Id="rId2" Type="http://schemas.openxmlformats.org/officeDocument/2006/relationships/tags" Target="../tags/tag5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image" Target="../media/image12.emf"/><Relationship Id="rId12" Type="http://schemas.openxmlformats.org/officeDocument/2006/relationships/tags" Target="../tags/tag55.xml"/><Relationship Id="rId11" Type="http://schemas.openxmlformats.org/officeDocument/2006/relationships/image" Target="../media/image11.emf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8.emf"/><Relationship Id="rId5" Type="http://schemas.openxmlformats.org/officeDocument/2006/relationships/tags" Target="../tags/tag65.xml"/><Relationship Id="rId4" Type="http://schemas.openxmlformats.org/officeDocument/2006/relationships/image" Target="../media/image7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8.emf"/><Relationship Id="rId5" Type="http://schemas.openxmlformats.org/officeDocument/2006/relationships/tags" Target="../tags/tag74.xml"/><Relationship Id="rId4" Type="http://schemas.openxmlformats.org/officeDocument/2006/relationships/image" Target="../media/image10.emf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image" Target="../media/image8.emf"/><Relationship Id="rId5" Type="http://schemas.openxmlformats.org/officeDocument/2006/relationships/tags" Target="../tags/tag82.xml"/><Relationship Id="rId4" Type="http://schemas.openxmlformats.org/officeDocument/2006/relationships/image" Target="../media/image7.emf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6.jpeg"/><Relationship Id="rId2" Type="http://schemas.openxmlformats.org/officeDocument/2006/relationships/tags" Target="../tags/tag87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../media/image8.emf"/><Relationship Id="rId4" Type="http://schemas.openxmlformats.org/officeDocument/2006/relationships/tags" Target="../tags/tag97.xml"/><Relationship Id="rId3" Type="http://schemas.openxmlformats.org/officeDocument/2006/relationships/image" Target="../media/image10.emf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image" Target="../media/image8.emf"/><Relationship Id="rId5" Type="http://schemas.openxmlformats.org/officeDocument/2006/relationships/tags" Target="../tags/tag104.xml"/><Relationship Id="rId4" Type="http://schemas.openxmlformats.org/officeDocument/2006/relationships/image" Target="../media/image7.emf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10.emf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8.emf"/><Relationship Id="rId5" Type="http://schemas.openxmlformats.org/officeDocument/2006/relationships/tags" Target="../tags/tag121.xml"/><Relationship Id="rId4" Type="http://schemas.openxmlformats.org/officeDocument/2006/relationships/image" Target="../media/image10.emf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2" Type="http://schemas.openxmlformats.org/officeDocument/2006/relationships/image" Target="../media/image8.emf"/><Relationship Id="rId11" Type="http://schemas.openxmlformats.org/officeDocument/2006/relationships/tags" Target="../tags/tag136.xml"/><Relationship Id="rId10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12.emf"/><Relationship Id="rId7" Type="http://schemas.openxmlformats.org/officeDocument/2006/relationships/tags" Target="../tags/tag140.xml"/><Relationship Id="rId6" Type="http://schemas.openxmlformats.org/officeDocument/2006/relationships/image" Target="../media/image11.emf"/><Relationship Id="rId5" Type="http://schemas.openxmlformats.org/officeDocument/2006/relationships/tags" Target="../tags/tag139.xml"/><Relationship Id="rId4" Type="http://schemas.openxmlformats.org/officeDocument/2006/relationships/image" Target="../media/image9.emf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7" Type="http://schemas.openxmlformats.org/officeDocument/2006/relationships/tags" Target="../tags/tag160.xml"/><Relationship Id="rId16" Type="http://schemas.openxmlformats.org/officeDocument/2006/relationships/image" Target="../media/image12.emf"/><Relationship Id="rId15" Type="http://schemas.openxmlformats.org/officeDocument/2006/relationships/tags" Target="../tags/tag159.xml"/><Relationship Id="rId14" Type="http://schemas.openxmlformats.org/officeDocument/2006/relationships/image" Target="../media/image11.emf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image" Target="../media/image10.emf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Century Gothic" panose="020B050202020202020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62" y="1122571"/>
            <a:ext cx="9142571" cy="23880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62" y="3602705"/>
            <a:ext cx="9142571" cy="1656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20" y="1710055"/>
            <a:ext cx="10513957" cy="2853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20" y="4590313"/>
            <a:ext cx="10513957" cy="150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69" y="1825963"/>
            <a:ext cx="5180790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236" y="1825963"/>
            <a:ext cx="5180790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365193"/>
            <a:ext cx="10513957" cy="1325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57" y="1681474"/>
            <a:ext cx="5156981" cy="824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57" y="2505539"/>
            <a:ext cx="5156981" cy="36852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236" y="1681474"/>
            <a:ext cx="5182378" cy="824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236" y="2505539"/>
            <a:ext cx="5182378" cy="36852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457285"/>
            <a:ext cx="3931623" cy="160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378" y="987608"/>
            <a:ext cx="6171236" cy="4874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57" y="2057781"/>
            <a:ext cx="3931623" cy="3812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457285"/>
            <a:ext cx="3931623" cy="160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378" y="987608"/>
            <a:ext cx="6171236" cy="4874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57" y="2057781"/>
            <a:ext cx="3931623" cy="3812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537" y="365193"/>
            <a:ext cx="2628489" cy="58129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9" y="365193"/>
            <a:ext cx="7733092" cy="581291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171"/>
            <a:ext cx="12190095" cy="68569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982176" y="3459684"/>
            <a:ext cx="6083760" cy="1255868"/>
          </a:xfrm>
        </p:spPr>
        <p:txBody>
          <a:bodyPr anchor="b">
            <a:normAutofit/>
          </a:bodyPr>
          <a:lstStyle>
            <a:lvl1pPr algn="ctr">
              <a:defRPr sz="54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Y4-8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DD7B1D40-DD58-41DB-BE76-CEFA8D1828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AFCC2386-7413-41B7-9737-D7D57BF6AA22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6595032" y="4999387"/>
            <a:ext cx="1207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>
            <a:off x="10374279" y="4999387"/>
            <a:ext cx="1207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5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979996" y="4760701"/>
            <a:ext cx="2212277" cy="486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normAutofit/>
          </a:bodyPr>
          <a:lstStyle/>
          <a:p>
            <a:pPr algn="dist"/>
            <a:endParaRPr lang="zh-CN" altLang="en-US" sz="1200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5982175" y="4749982"/>
            <a:ext cx="6083760" cy="66417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1170"/>
            <a:ext cx="12190096" cy="6856930"/>
            <a:chOff x="0" y="-1"/>
            <a:chExt cx="12192001" cy="6858002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 t="7759"/>
            <a:stretch>
              <a:fillRect/>
            </a:stretch>
          </p:blipFill>
          <p:spPr>
            <a:xfrm>
              <a:off x="0" y="-1"/>
              <a:ext cx="775379" cy="181186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 r="15269" b="3915"/>
            <a:stretch>
              <a:fillRect/>
            </a:stretch>
          </p:blipFill>
          <p:spPr>
            <a:xfrm>
              <a:off x="10887583" y="5858933"/>
              <a:ext cx="1304418" cy="9990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777" y="444336"/>
            <a:ext cx="10850541" cy="44189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777" y="953530"/>
            <a:ext cx="10850541" cy="5388065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115357" y="2696101"/>
            <a:ext cx="6083049" cy="1256204"/>
          </a:xfrm>
        </p:spPr>
        <p:txBody>
          <a:bodyPr bIns="0" anchor="b">
            <a:normAutofit/>
          </a:bodyPr>
          <a:lstStyle>
            <a:lvl1pPr algn="l">
              <a:defRPr sz="44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Y4-8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15357" y="4014380"/>
            <a:ext cx="6083049" cy="946652"/>
          </a:xfrm>
        </p:spPr>
        <p:txBody>
          <a:bodyPr tIns="0" anchor="t"/>
          <a:lstStyle>
            <a:lvl1pPr marL="0" indent="0" algn="l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DD7B1D40-DD58-41DB-BE76-CEFA8D1828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AFCC2386-7413-41B7-9737-D7D57BF6AA22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>
            <p:custDataLst>
              <p:tags r:id="rId7"/>
            </p:custDataLst>
          </p:nvPr>
        </p:nvGrpSpPr>
        <p:grpSpPr>
          <a:xfrm>
            <a:off x="-2" y="1171"/>
            <a:ext cx="12190095" cy="6911722"/>
            <a:chOff x="-2" y="0"/>
            <a:chExt cx="12192000" cy="6912802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9" cstate="email"/>
            <a:srcRect t="7759"/>
            <a:stretch>
              <a:fillRect/>
            </a:stretch>
          </p:blipFill>
          <p:spPr>
            <a:xfrm>
              <a:off x="2" y="54801"/>
              <a:ext cx="775379" cy="181186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 userDrawn="1"/>
          </p:nvGrpSpPr>
          <p:grpSpPr>
            <a:xfrm>
              <a:off x="-2" y="0"/>
              <a:ext cx="12192000" cy="6912802"/>
              <a:chOff x="-2" y="0"/>
              <a:chExt cx="12192000" cy="6912802"/>
            </a:xfrm>
          </p:grpSpPr>
          <p:grpSp>
            <p:nvGrpSpPr>
              <p:cNvPr id="11" name="组合 10"/>
              <p:cNvGrpSpPr/>
              <p:nvPr userDrawn="1"/>
            </p:nvGrpSpPr>
            <p:grpSpPr>
              <a:xfrm>
                <a:off x="-2" y="0"/>
                <a:ext cx="6749145" cy="6912802"/>
                <a:chOff x="-2" y="0"/>
                <a:chExt cx="6749145" cy="6912802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 userDrawn="1">
                  <p:custDataLst>
                    <p:tags r:id="rId10"/>
                  </p:custDataLst>
                </p:nvPr>
              </p:nvPicPr>
              <p:blipFill rotWithShape="1">
                <a:blip r:embed="rId11" cstate="email"/>
                <a:srcRect l="12836"/>
                <a:stretch>
                  <a:fillRect/>
                </a:stretch>
              </p:blipFill>
              <p:spPr>
                <a:xfrm flipH="1">
                  <a:off x="5677783" y="0"/>
                  <a:ext cx="1071360" cy="1306155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 userDrawn="1">
                  <p:custDataLst>
                    <p:tags r:id="rId12"/>
                  </p:custDataLst>
                </p:nvPr>
              </p:nvPicPr>
              <p:blipFill rotWithShape="1">
                <a:blip r:embed="rId13" cstate="email"/>
                <a:srcRect l="19409" b="20478"/>
                <a:stretch>
                  <a:fillRect/>
                </a:stretch>
              </p:blipFill>
              <p:spPr>
                <a:xfrm>
                  <a:off x="-2" y="5293571"/>
                  <a:ext cx="1193802" cy="1564429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 userDrawn="1">
                  <p:custDataLst>
                    <p:tags r:id="rId14"/>
                  </p:custDataLst>
                </p:nvPr>
              </p:nvPicPr>
              <p:blipFill>
                <a:blip r:embed="rId15" cstate="email"/>
                <a:stretch>
                  <a:fillRect/>
                </a:stretch>
              </p:blipFill>
              <p:spPr>
                <a:xfrm>
                  <a:off x="1193800" y="5964080"/>
                  <a:ext cx="2045522" cy="948722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 userDrawn="1">
                  <p:custDataLst>
                    <p:tags r:id="rId16"/>
                  </p:custDataLst>
                </p:nvPr>
              </p:nvPicPr>
              <p:blipFill>
                <a:blip r:embed="rId17" cstate="email"/>
                <a:stretch>
                  <a:fillRect/>
                </a:stretch>
              </p:blipFill>
              <p:spPr>
                <a:xfrm rot="18454827">
                  <a:off x="2727481" y="5548204"/>
                  <a:ext cx="1023682" cy="1148552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 userDrawn="1">
                <p:custDataLst>
                  <p:tags r:id="rId18"/>
                </p:custDataLst>
              </p:nvPr>
            </p:nvPicPr>
            <p:blipFill rotWithShape="1">
              <a:blip r:embed="rId13" cstate="email"/>
              <a:srcRect l="19409" b="20478"/>
              <a:stretch>
                <a:fillRect/>
              </a:stretch>
            </p:blipFill>
            <p:spPr>
              <a:xfrm rot="10800000">
                <a:off x="10998196" y="0"/>
                <a:ext cx="1193802" cy="1564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1170"/>
            <a:ext cx="12190096" cy="6856930"/>
            <a:chOff x="0" y="-1"/>
            <a:chExt cx="12192001" cy="6858002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 t="7759"/>
            <a:stretch>
              <a:fillRect/>
            </a:stretch>
          </p:blipFill>
          <p:spPr>
            <a:xfrm>
              <a:off x="0" y="-1"/>
              <a:ext cx="775379" cy="181186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 r="15269" b="3915"/>
            <a:stretch>
              <a:fillRect/>
            </a:stretch>
          </p:blipFill>
          <p:spPr>
            <a:xfrm>
              <a:off x="10887583" y="5858933"/>
              <a:ext cx="1304418" cy="9990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777" y="444336"/>
            <a:ext cx="10850541" cy="441895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825" y="953530"/>
            <a:ext cx="5282416" cy="5388065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7902" y="953530"/>
            <a:ext cx="5282416" cy="5388065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 l="12836"/>
          <a:stretch>
            <a:fillRect/>
          </a:stretch>
        </p:blipFill>
        <p:spPr>
          <a:xfrm>
            <a:off x="-1" y="1171"/>
            <a:ext cx="571412" cy="696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1009694" y="6338020"/>
            <a:ext cx="1180401" cy="5474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rot="18454827">
            <a:off x="11605325" y="5844176"/>
            <a:ext cx="590732" cy="662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777" y="444336"/>
            <a:ext cx="10850541" cy="44189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825" y="953530"/>
            <a:ext cx="5282416" cy="38094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820" y="1407476"/>
            <a:ext cx="5282375" cy="4933981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4776" y="953530"/>
            <a:ext cx="5282416" cy="38094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4776" y="1407476"/>
            <a:ext cx="5282416" cy="4933981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cap="all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cap="all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cap="all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 t="7759"/>
          <a:stretch>
            <a:fillRect/>
          </a:stretch>
        </p:blipFill>
        <p:spPr>
          <a:xfrm>
            <a:off x="0" y="1170"/>
            <a:ext cx="775258" cy="18115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 l="12836"/>
          <a:stretch>
            <a:fillRect/>
          </a:stretch>
        </p:blipFill>
        <p:spPr>
          <a:xfrm flipH="1">
            <a:off x="11118902" y="1171"/>
            <a:ext cx="1071193" cy="13059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email"/>
          <a:srcRect l="19409" b="20478"/>
          <a:stretch>
            <a:fillRect/>
          </a:stretch>
        </p:blipFill>
        <p:spPr>
          <a:xfrm>
            <a:off x="-2" y="5293915"/>
            <a:ext cx="1193615" cy="1564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email"/>
          <a:srcRect r="15269" b="3915"/>
          <a:stretch>
            <a:fillRect/>
          </a:stretch>
        </p:blipFill>
        <p:spPr>
          <a:xfrm>
            <a:off x="10885882" y="5859188"/>
            <a:ext cx="1304214" cy="9989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193613" y="5964319"/>
            <a:ext cx="2045202" cy="9485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email"/>
          <a:stretch>
            <a:fillRect/>
          </a:stretch>
        </p:blipFill>
        <p:spPr>
          <a:xfrm rot="18454827">
            <a:off x="2727055" y="5548508"/>
            <a:ext cx="1023522" cy="11483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" y="1171"/>
            <a:ext cx="12190094" cy="6856929"/>
            <a:chOff x="1" y="0"/>
            <a:chExt cx="12191999" cy="6858001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 t="7759"/>
            <a:stretch>
              <a:fillRect/>
            </a:stretch>
          </p:blipFill>
          <p:spPr>
            <a:xfrm>
              <a:off x="1" y="0"/>
              <a:ext cx="633554" cy="148045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 r="15269" b="3915"/>
            <a:stretch>
              <a:fillRect/>
            </a:stretch>
          </p:blipFill>
          <p:spPr>
            <a:xfrm>
              <a:off x="11175999" y="6079835"/>
              <a:ext cx="1016001" cy="77816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669825" y="444336"/>
            <a:ext cx="10850541" cy="441895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8"/>
            </p:custDataLst>
          </p:nvPr>
        </p:nvSpPr>
        <p:spPr>
          <a:xfrm>
            <a:off x="669825" y="953530"/>
            <a:ext cx="5282416" cy="5388065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9"/>
            </p:custDataLst>
          </p:nvPr>
        </p:nvSpPr>
        <p:spPr>
          <a:xfrm>
            <a:off x="6237950" y="953530"/>
            <a:ext cx="5282416" cy="5388065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2" y="1172"/>
            <a:ext cx="12190098" cy="6856927"/>
            <a:chOff x="-2" y="1"/>
            <a:chExt cx="12192003" cy="685799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 l="19409" b="20478"/>
            <a:stretch>
              <a:fillRect/>
            </a:stretch>
          </p:blipFill>
          <p:spPr>
            <a:xfrm rot="16200000" flipH="1">
              <a:off x="10900914" y="-173484"/>
              <a:ext cx="1117602" cy="146457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 r="15269" b="3915"/>
            <a:stretch>
              <a:fillRect/>
            </a:stretch>
          </p:blipFill>
          <p:spPr>
            <a:xfrm flipH="1">
              <a:off x="-2" y="6161251"/>
              <a:ext cx="909700" cy="696749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69483" y="953530"/>
            <a:ext cx="950835" cy="5388065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820" y="953522"/>
            <a:ext cx="9826565" cy="5388065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1170"/>
            <a:ext cx="12190096" cy="6856930"/>
            <a:chOff x="0" y="-1"/>
            <a:chExt cx="12192001" cy="6858002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 t="7759"/>
            <a:stretch>
              <a:fillRect/>
            </a:stretch>
          </p:blipFill>
          <p:spPr>
            <a:xfrm>
              <a:off x="0" y="-1"/>
              <a:ext cx="775379" cy="181186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 r="15269" b="3915"/>
            <a:stretch>
              <a:fillRect/>
            </a:stretch>
          </p:blipFill>
          <p:spPr>
            <a:xfrm>
              <a:off x="10887583" y="5858933"/>
              <a:ext cx="1304418" cy="99906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825" y="953530"/>
            <a:ext cx="10850541" cy="5388065"/>
          </a:xfrm>
        </p:spPr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页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171"/>
            <a:ext cx="12190095" cy="68569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982265" y="3168676"/>
            <a:ext cx="6083049" cy="1256204"/>
          </a:xfrm>
        </p:spPr>
        <p:txBody>
          <a:bodyPr anchor="b">
            <a:normAutofit/>
          </a:bodyPr>
          <a:lstStyle>
            <a:lvl1pPr algn="ctr">
              <a:defRPr sz="54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Y4-8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D7B1D40-DD58-41DB-BE76-CEFA8D1828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FCC2386-7413-41B7-9737-D7D57BF6AA22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8"/>
            </p:custDataLst>
          </p:nvPr>
        </p:nvCxnSpPr>
        <p:spPr>
          <a:xfrm>
            <a:off x="6493448" y="4709559"/>
            <a:ext cx="1207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>
            <a:off x="10272695" y="4709559"/>
            <a:ext cx="1207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5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8412" y="4470873"/>
            <a:ext cx="2212277" cy="486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normAutofit/>
          </a:bodyPr>
          <a:lstStyle/>
          <a:p>
            <a:pPr algn="dist"/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5982265" y="4484137"/>
            <a:ext cx="6083049" cy="94665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email"/>
          <a:srcRect l="19409" b="20478"/>
          <a:stretch>
            <a:fillRect/>
          </a:stretch>
        </p:blipFill>
        <p:spPr>
          <a:xfrm rot="16200000" flipH="1">
            <a:off x="10899342" y="-172157"/>
            <a:ext cx="1117425" cy="14640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email"/>
          <a:srcRect r="15269" b="3915"/>
          <a:stretch>
            <a:fillRect/>
          </a:stretch>
        </p:blipFill>
        <p:spPr>
          <a:xfrm flipH="1">
            <a:off x="0" y="6161613"/>
            <a:ext cx="909813" cy="696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689" y="305288"/>
            <a:ext cx="11604716" cy="6248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email"/>
          <a:srcRect t="7759"/>
          <a:stretch>
            <a:fillRect/>
          </a:stretch>
        </p:blipFill>
        <p:spPr>
          <a:xfrm>
            <a:off x="0" y="1171"/>
            <a:ext cx="775214" cy="18113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 r="15269" b="3915"/>
          <a:stretch>
            <a:fillRect/>
          </a:stretch>
        </p:blipFill>
        <p:spPr>
          <a:xfrm>
            <a:off x="10886009" y="5859400"/>
            <a:ext cx="1304086" cy="9986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400" y="1250176"/>
            <a:ext cx="9624896" cy="723487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0913" y="2164433"/>
            <a:ext cx="9625096" cy="3444662"/>
          </a:xfrm>
        </p:spPr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171"/>
            <a:ext cx="4822706" cy="68651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email"/>
          <a:srcRect l="19409" b="20478"/>
          <a:stretch>
            <a:fillRect/>
          </a:stretch>
        </p:blipFill>
        <p:spPr>
          <a:xfrm rot="16200000" flipH="1">
            <a:off x="10899342" y="-172157"/>
            <a:ext cx="1117425" cy="14640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 cstate="email"/>
          <a:srcRect l="19409" b="20478"/>
          <a:stretch>
            <a:fillRect/>
          </a:stretch>
        </p:blipFill>
        <p:spPr>
          <a:xfrm>
            <a:off x="0" y="5327353"/>
            <a:ext cx="1168217" cy="15307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109" y="771450"/>
            <a:ext cx="3959381" cy="881862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708" y="1764895"/>
            <a:ext cx="3955782" cy="409256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0403" y="770988"/>
            <a:ext cx="6478988" cy="5087142"/>
          </a:xfrm>
        </p:spPr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171"/>
            <a:ext cx="12190095" cy="266358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email"/>
          <a:srcRect l="19409" b="20478"/>
          <a:stretch>
            <a:fillRect/>
          </a:stretch>
        </p:blipFill>
        <p:spPr>
          <a:xfrm rot="16200000" flipH="1">
            <a:off x="10899342" y="-172157"/>
            <a:ext cx="1117425" cy="14640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 r="15269" b="3915"/>
          <a:stretch>
            <a:fillRect/>
          </a:stretch>
        </p:blipFill>
        <p:spPr>
          <a:xfrm flipH="1">
            <a:off x="0" y="6161613"/>
            <a:ext cx="909813" cy="696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1904" y="782249"/>
            <a:ext cx="10974685" cy="626302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1904" y="1660511"/>
            <a:ext cx="10974260" cy="827871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679" y="2808732"/>
            <a:ext cx="10963887" cy="34302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586"/>
            <a:ext cx="12190095" cy="18285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cap="all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706" y="670666"/>
            <a:ext cx="10974685" cy="565112"/>
          </a:xfrm>
        </p:spPr>
        <p:txBody>
          <a:bodyPr anchor="ctr"/>
          <a:lstStyle>
            <a:lvl1pPr algn="ctr">
              <a:defRPr sz="3200"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all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all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all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742" y="1682108"/>
            <a:ext cx="10989083" cy="3210698"/>
          </a:xfrm>
        </p:spPr>
        <p:txBody>
          <a:bodyPr/>
          <a:lstStyle>
            <a:lvl1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3907" y="5180761"/>
            <a:ext cx="10999881" cy="1011442"/>
          </a:xfrm>
        </p:spPr>
        <p:txBody>
          <a:bodyPr/>
          <a:lstStyle>
            <a:lvl1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 cstate="email"/>
          <a:srcRect l="19409" b="20478"/>
          <a:stretch>
            <a:fillRect/>
          </a:stretch>
        </p:blipFill>
        <p:spPr>
          <a:xfrm rot="16200000" flipH="1">
            <a:off x="10899211" y="-172286"/>
            <a:ext cx="1117427" cy="14643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 cstate="email"/>
          <a:srcRect r="15269" b="3915"/>
          <a:stretch>
            <a:fillRect/>
          </a:stretch>
        </p:blipFill>
        <p:spPr>
          <a:xfrm flipH="1">
            <a:off x="-2" y="6161459"/>
            <a:ext cx="909558" cy="69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171"/>
            <a:ext cx="12190095" cy="91425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email"/>
          <a:srcRect l="12836"/>
          <a:stretch>
            <a:fillRect/>
          </a:stretch>
        </p:blipFill>
        <p:spPr>
          <a:xfrm>
            <a:off x="0" y="1171"/>
            <a:ext cx="601886" cy="733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1009814" y="6338115"/>
            <a:ext cx="1180281" cy="5472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 rot="18454827">
            <a:off x="11605351" y="5844163"/>
            <a:ext cx="590458" cy="6628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509" y="238734"/>
            <a:ext cx="11035875" cy="441895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509" y="1664111"/>
            <a:ext cx="5341565" cy="2893948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1425" y="1664111"/>
            <a:ext cx="5366761" cy="2893948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311" y="4817218"/>
            <a:ext cx="5341565" cy="781078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2223" y="4813619"/>
            <a:ext cx="5366761" cy="781078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60245"/>
            <a:ext cx="12190095" cy="493878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562" y="1340162"/>
            <a:ext cx="9142571" cy="2386427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175" y="3863367"/>
            <a:ext cx="9142571" cy="1655741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email"/>
          <a:srcRect l="12836"/>
          <a:stretch>
            <a:fillRect/>
          </a:stretch>
        </p:blipFill>
        <p:spPr>
          <a:xfrm>
            <a:off x="-1" y="1171"/>
            <a:ext cx="1098293" cy="13389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email"/>
          <a:srcRect l="19409" b="20478"/>
          <a:stretch>
            <a:fillRect/>
          </a:stretch>
        </p:blipFill>
        <p:spPr>
          <a:xfrm rot="16200000" flipH="1">
            <a:off x="10360829" y="-244630"/>
            <a:ext cx="1583466" cy="2075068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>
            <a:off x="9532509" y="4665375"/>
            <a:ext cx="2699578" cy="2220121"/>
            <a:chOff x="11011415" y="5879953"/>
            <a:chExt cx="1222583" cy="1005447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4" cstate="email"/>
            <a:stretch>
              <a:fillRect/>
            </a:stretch>
          </p:blipFill>
          <p:spPr>
            <a:xfrm>
              <a:off x="11011415" y="6337840"/>
              <a:ext cx="1180585" cy="54756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5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 rot="18454827">
              <a:off x="11607139" y="5843918"/>
              <a:ext cx="590824" cy="66289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 rotWithShape="1">
          <a:blip r:embed="rId11" cstate="email"/>
          <a:srcRect l="19409" b="20478"/>
          <a:stretch>
            <a:fillRect/>
          </a:stretch>
        </p:blipFill>
        <p:spPr>
          <a:xfrm>
            <a:off x="-3" y="4931515"/>
            <a:ext cx="1470160" cy="192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5" Type="http://schemas.openxmlformats.org/officeDocument/2006/relationships/theme" Target="../theme/theme12.xml"/><Relationship Id="rId24" Type="http://schemas.openxmlformats.org/officeDocument/2006/relationships/tags" Target="../tags/tag166.xml"/><Relationship Id="rId23" Type="http://schemas.openxmlformats.org/officeDocument/2006/relationships/tags" Target="../tags/tag165.xml"/><Relationship Id="rId22" Type="http://schemas.openxmlformats.org/officeDocument/2006/relationships/tags" Target="../tags/tag164.xml"/><Relationship Id="rId21" Type="http://schemas.openxmlformats.org/officeDocument/2006/relationships/tags" Target="../tags/tag163.xml"/><Relationship Id="rId20" Type="http://schemas.openxmlformats.org/officeDocument/2006/relationships/tags" Target="../tags/tag162.xml"/><Relationship Id="rId2" Type="http://schemas.openxmlformats.org/officeDocument/2006/relationships/slideLayout" Target="../slideLayouts/slideLayout61.xml"/><Relationship Id="rId19" Type="http://schemas.openxmlformats.org/officeDocument/2006/relationships/tags" Target="../tags/tag161.xml"/><Relationship Id="rId18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69" y="365193"/>
            <a:ext cx="10513957" cy="132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69" y="1825963"/>
            <a:ext cx="10513957" cy="435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69" y="6357527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365D-888C-49A5-90C1-EAF797EBCB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69" y="6357527"/>
            <a:ext cx="4114157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5" y="6357527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1485-E11C-4440-A968-7024DC06AE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777" y="444332"/>
            <a:ext cx="10850541" cy="44189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777" y="953530"/>
            <a:ext cx="10850541" cy="53880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605" y="6350012"/>
            <a:ext cx="2699578" cy="316751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5357" y="6350012"/>
            <a:ext cx="3959381" cy="316751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09255" y="6350012"/>
            <a:ext cx="2699578" cy="316751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117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803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egoe Print" panose="02000600000000000000" charset="0"/>
          <a:ea typeface="Yu Gothic UI Semibold" panose="020B0700000000000000" charset="-128"/>
          <a:cs typeface="Segoe Print" panose="02000600000000000000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178.xml"/><Relationship Id="rId3" Type="http://schemas.openxmlformats.org/officeDocument/2006/relationships/image" Target="../media/image25.jpeg"/><Relationship Id="rId2" Type="http://schemas.openxmlformats.org/officeDocument/2006/relationships/tags" Target="../tags/tag17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28.jpeg"/><Relationship Id="rId7" Type="http://schemas.openxmlformats.org/officeDocument/2006/relationships/tags" Target="../tags/tag182.xml"/><Relationship Id="rId6" Type="http://schemas.openxmlformats.org/officeDocument/2006/relationships/image" Target="../media/image27.jpeg"/><Relationship Id="rId5" Type="http://schemas.openxmlformats.org/officeDocument/2006/relationships/tags" Target="../tags/tag181.xml"/><Relationship Id="rId4" Type="http://schemas.openxmlformats.org/officeDocument/2006/relationships/image" Target="../media/image26.jpe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30.jpeg"/><Relationship Id="rId7" Type="http://schemas.openxmlformats.org/officeDocument/2006/relationships/tags" Target="../tags/tag187.xml"/><Relationship Id="rId6" Type="http://schemas.openxmlformats.org/officeDocument/2006/relationships/image" Target="../media/image29.jpeg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image" Target="../media/image31.jpeg"/><Relationship Id="rId1" Type="http://schemas.openxmlformats.org/officeDocument/2006/relationships/tags" Target="../tags/tag18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2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33.jpeg"/><Relationship Id="rId7" Type="http://schemas.openxmlformats.org/officeDocument/2006/relationships/tags" Target="../tags/tag200.xml"/><Relationship Id="rId6" Type="http://schemas.openxmlformats.org/officeDocument/2006/relationships/image" Target="../media/image32.jpeg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43.xml"/><Relationship Id="rId13" Type="http://schemas.openxmlformats.org/officeDocument/2006/relationships/image" Target="../media/image35.jpeg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36.jpe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image" Target="../media/image37.jpeg"/><Relationship Id="rId1" Type="http://schemas.openxmlformats.org/officeDocument/2006/relationships/tags" Target="../tags/tag2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2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43.xml"/><Relationship Id="rId7" Type="http://schemas.openxmlformats.org/officeDocument/2006/relationships/tags" Target="../tags/tag225.xml"/><Relationship Id="rId6" Type="http://schemas.openxmlformats.org/officeDocument/2006/relationships/image" Target="../media/image38.jpeg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image" Target="../media/image39.jpeg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43.xml"/><Relationship Id="rId5" Type="http://schemas.openxmlformats.org/officeDocument/2006/relationships/tags" Target="../tags/tag233.xml"/><Relationship Id="rId4" Type="http://schemas.openxmlformats.org/officeDocument/2006/relationships/image" Target="../media/image4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image" Target="../media/image21.jpeg"/><Relationship Id="rId3" Type="http://schemas.openxmlformats.org/officeDocument/2006/relationships/tags" Target="../tags/tag235.xml"/><Relationship Id="rId2" Type="http://schemas.openxmlformats.org/officeDocument/2006/relationships/image" Target="../media/image43.jpeg"/><Relationship Id="rId1" Type="http://schemas.openxmlformats.org/officeDocument/2006/relationships/tags" Target="../tags/tag23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image" Target="../media/image45.jpeg"/><Relationship Id="rId4" Type="http://schemas.openxmlformats.org/officeDocument/2006/relationships/tags" Target="../tags/tag239.xml"/><Relationship Id="rId3" Type="http://schemas.openxmlformats.org/officeDocument/2006/relationships/image" Target="../media/image44.jpeg"/><Relationship Id="rId2" Type="http://schemas.openxmlformats.org/officeDocument/2006/relationships/tags" Target="../tags/tag238.xml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image" Target="../media/image46.jpeg"/><Relationship Id="rId1" Type="http://schemas.openxmlformats.org/officeDocument/2006/relationships/tags" Target="../tags/tag243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3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image" Target="../media/image47.jpeg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2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9.jpeg"/><Relationship Id="rId2" Type="http://schemas.openxmlformats.org/officeDocument/2006/relationships/tags" Target="../tags/tag170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3.xml"/><Relationship Id="rId6" Type="http://schemas.openxmlformats.org/officeDocument/2006/relationships/tags" Target="../tags/tag173.xml"/><Relationship Id="rId5" Type="http://schemas.openxmlformats.org/officeDocument/2006/relationships/image" Target="../media/image21.jpeg"/><Relationship Id="rId4" Type="http://schemas.openxmlformats.org/officeDocument/2006/relationships/tags" Target="../tags/tag172.xml"/><Relationship Id="rId3" Type="http://schemas.openxmlformats.org/officeDocument/2006/relationships/image" Target="../media/image20.jpeg"/><Relationship Id="rId2" Type="http://schemas.openxmlformats.org/officeDocument/2006/relationships/tags" Target="../tags/tag17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2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1"/>
            <a:ext cx="12190095" cy="685692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7742" y="2609343"/>
            <a:ext cx="9915246" cy="119888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</a:rPr>
              <a:t>教师发展的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</a:rPr>
              <a:t>4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</a:rPr>
              <a:t>个着力点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37742" y="3808036"/>
            <a:ext cx="98984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070286" y="4205484"/>
            <a:ext cx="4055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bg1">
                    <a:lumMod val="95000"/>
                  </a:schemeClr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</a:rPr>
              <a:t>卢家巷实验学校</a:t>
            </a:r>
            <a:r>
              <a:rPr lang="en-US" altLang="zh-CN" sz="2800">
                <a:solidFill>
                  <a:schemeClr val="bg1">
                    <a:lumMod val="95000"/>
                  </a:schemeClr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</a:rPr>
              <a:t>   </a:t>
            </a:r>
            <a:r>
              <a:rPr lang="zh-CN" altLang="en-US" sz="2800">
                <a:solidFill>
                  <a:schemeClr val="bg1">
                    <a:lumMod val="95000"/>
                  </a:schemeClr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</a:rPr>
              <a:t>赵亚东</a:t>
            </a:r>
            <a:endParaRPr lang="zh-CN" altLang="en-US" sz="2800">
              <a:solidFill>
                <a:schemeClr val="bg1">
                  <a:lumMod val="95000"/>
                </a:schemeClr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、宁静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内心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260" y="1348740"/>
            <a:ext cx="3509010" cy="1576070"/>
          </a:xfrm>
          <a:prstGeom prst="rect">
            <a:avLst/>
          </a:prstGeom>
          <a:solidFill>
            <a:srgbClr val="68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1800" y="3002915"/>
            <a:ext cx="3509010" cy="340169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37965" y="1348740"/>
            <a:ext cx="3823335" cy="2185035"/>
          </a:xfrm>
          <a:prstGeom prst="rect">
            <a:avLst/>
          </a:prstGeom>
          <a:blipFill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61068" y="1348652"/>
            <a:ext cx="3823261" cy="2496963"/>
          </a:xfrm>
          <a:prstGeom prst="rect">
            <a:avLst/>
          </a:prstGeom>
          <a:solidFill>
            <a:srgbClr val="68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37965" y="3608070"/>
            <a:ext cx="3823335" cy="2796540"/>
          </a:xfrm>
          <a:prstGeom prst="rect">
            <a:avLst/>
          </a:prstGeom>
          <a:solidFill>
            <a:srgbClr val="68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61068" y="3907905"/>
            <a:ext cx="3823261" cy="249696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018780" y="1504315"/>
            <a:ext cx="3679190" cy="22453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《瓦尔登湖》的作者梭罗，为了静心沉思，听从内心的召唤，去森林中过一种隐士生活，摆脱了一切剥夺他时间的琐事、俗事，全心全意记录自己的思考和人生的感悟，为人类留下了丰富的遗产。</a:t>
            </a:r>
            <a:endParaRPr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37965" y="3608070"/>
            <a:ext cx="3688715" cy="286131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每一个人都像是一座两层楼，一楼有客厅、餐厅，二楼有卧室、书房，大多数人在这两层楼间活动。实际上，人生还应该有一个地下室，没有灯，那里是灵魂的所在地。身处暗室，闭门独处，正是为了面对真实的自我。”</a:t>
            </a:r>
            <a:endParaRPr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《挪威的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森林》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9130" y="1676400"/>
            <a:ext cx="3054350" cy="82994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p>
            <a:pPr algn="l"/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南怀瑾先生说，</a:t>
            </a:r>
            <a:endParaRPr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生命的能源来自宁静。</a:t>
            </a:r>
            <a:endParaRPr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、宁静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内心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1213629"/>
            <a:ext cx="12190095" cy="3497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4810" y="5046345"/>
            <a:ext cx="11674475" cy="166243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 lvl="0" algn="ctr">
              <a:lnSpc>
                <a:spcPct val="120000"/>
              </a:lnSpc>
              <a:defRPr/>
            </a:pPr>
            <a:r>
              <a:rPr lang="zh-CN" altLang="en-US" sz="2400" spc="15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这个世界很喧嚣，不少人更是心浮气躁。</a:t>
            </a:r>
            <a:endParaRPr lang="zh-CN" altLang="en-US" sz="2400" spc="15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2400" b="1" spc="15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其实，</a:t>
            </a:r>
            <a:endParaRPr lang="zh-CN" altLang="en-US" sz="2400" b="1" spc="15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2400" b="1" spc="15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人生的终点不是物质的终点，而是心灵的终点，一个人最难安顿的是他的内心。</a:t>
            </a:r>
            <a:endParaRPr lang="zh-CN" altLang="en-US" sz="2400" b="1" spc="15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、宁静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内心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408305" y="4526280"/>
            <a:ext cx="10968990" cy="198564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 lvl="0" algn="l">
              <a:lnSpc>
                <a:spcPct val="120000"/>
              </a:lnSpc>
              <a:defRPr/>
            </a:pPr>
            <a:r>
              <a:rPr lang="zh-CN" altLang="en-US" sz="2400" b="1" spc="150">
                <a:solidFill>
                  <a:srgbClr val="7AA499"/>
                </a:solidFill>
                <a:latin typeface="Arial" panose="020B0604020202020204" pitchFamily="34" charset="0"/>
                <a:ea typeface="微软雅黑" panose="020B0503020204020204" charset="-122"/>
              </a:rPr>
              <a:t>真正的智者，会让自己拥有一个“地下室”，</a:t>
            </a:r>
            <a:endParaRPr lang="zh-CN" altLang="en-US" sz="2400" b="1" spc="150">
              <a:solidFill>
                <a:srgbClr val="7AA499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lnSpc>
                <a:spcPct val="120000"/>
              </a:lnSpc>
              <a:defRPr/>
            </a:pPr>
            <a:r>
              <a:rPr lang="zh-CN" altLang="en-US" sz="2400" b="1" spc="150">
                <a:solidFill>
                  <a:srgbClr val="7AA499"/>
                </a:solidFill>
                <a:latin typeface="Arial" panose="020B0604020202020204" pitchFamily="34" charset="0"/>
                <a:ea typeface="微软雅黑" panose="020B0503020204020204" charset="-122"/>
              </a:rPr>
              <a:t>拥有一个属于自己的“瓦尔登湖”，</a:t>
            </a:r>
            <a:endParaRPr lang="zh-CN" altLang="en-US" sz="2400" b="1" spc="150">
              <a:solidFill>
                <a:srgbClr val="7AA499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lnSpc>
                <a:spcPct val="120000"/>
              </a:lnSpc>
              <a:defRPr/>
            </a:pPr>
            <a:r>
              <a:rPr lang="zh-CN" altLang="en-US" sz="2400" spc="15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他们会在这个“地下室”里，或者在这个“瓦尔登湖”畔，守卫孤独，忍受寂寞，自我咀嚼，自我思考——心灵是那么清澈，那么恬淡，那么宁静。</a:t>
            </a:r>
            <a:endParaRPr lang="zh-CN" altLang="en-US" sz="2400" spc="15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D:\ppt\2021教师的四个着力点\5fb44ff7fa5793dcde80ccb68f2e58ff.jpeg5fb44ff7fa5793dcde80ccb68f2e58ff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605155" y="1850390"/>
            <a:ext cx="4805680" cy="2232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D:\ppt\2021教师的四个着力点\cdbee1e7d2be8794bdecace31d93097b.jpegcdbee1e7d2be8794bdecace31d93097b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5549265" y="1850390"/>
            <a:ext cx="3268345" cy="222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D:\ppt\2021教师的四个着力点\91ec7b48541873d119cd7ffd20ae30e3.jpeg91ec7b48541873d119cd7ffd20ae30e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8960485" y="1850390"/>
            <a:ext cx="2417445" cy="2232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、宁静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内心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438150" y="1414145"/>
            <a:ext cx="3736975" cy="26066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25" tIns="45712" rIns="91425" bIns="45712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altLang="zh-CN" sz="2200" b="1" spc="300">
                <a:ln w="3175">
                  <a:noFill/>
                  <a:prstDash val="dash"/>
                </a:ln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200" spc="300">
                <a:ln w="3175">
                  <a:noFill/>
                  <a:prstDash val="dash"/>
                </a:ln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教育是慢的艺术，也是静的事业，是生命间的活动，是用一个智慧生命开启许多智慧生命，是用一个心灵唤醒诸多心灵，是用一种人格去影响更多人格，是用一种热情去带动众多热情。</a:t>
            </a:r>
            <a:endParaRPr lang="zh-CN" altLang="en-US" sz="2200" spc="300">
              <a:ln w="3175">
                <a:noFill/>
                <a:prstDash val="dash"/>
              </a:ln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3"/>
            </p:custDataLst>
          </p:nvPr>
        </p:nvSpPr>
        <p:spPr>
          <a:xfrm>
            <a:off x="438150" y="4376420"/>
            <a:ext cx="3816350" cy="18192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25" tIns="45712" rIns="91425" bIns="45712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fontAlgn="auto">
              <a:lnSpc>
                <a:spcPct val="120000"/>
              </a:lnSpc>
              <a:spcAft>
                <a:spcPts val="1000"/>
              </a:spcAft>
            </a:pPr>
            <a:r>
              <a:rPr altLang="zh-CN" sz="2400" spc="150">
                <a:solidFill>
                  <a:srgbClr val="3C3C4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r>
              <a:rPr lang="zh-CN" altLang="en-US" sz="2400" b="1" spc="150">
                <a:solidFill>
                  <a:srgbClr val="3C3C4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因而，做教师更需要宁静，需要教师拥有更多的从容与淡定，更多的闲适与优雅。</a:t>
            </a:r>
            <a:endParaRPr lang="zh-CN" altLang="en-US" sz="2400" b="1" spc="150">
              <a:solidFill>
                <a:srgbClr val="3C3C4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3" name="Straight Connector 19"/>
          <p:cNvCxnSpPr/>
          <p:nvPr>
            <p:custDataLst>
              <p:tags r:id="rId4"/>
            </p:custDataLst>
          </p:nvPr>
        </p:nvCxnSpPr>
        <p:spPr>
          <a:xfrm>
            <a:off x="539750" y="4279265"/>
            <a:ext cx="3596005" cy="10795"/>
          </a:xfrm>
          <a:prstGeom prst="line">
            <a:avLst/>
          </a:prstGeom>
          <a:noFill/>
          <a:ln w="28575" cap="flat" cmpd="sng" algn="ctr">
            <a:solidFill>
              <a:srgbClr val="3C3C41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8228314" y="1921225"/>
            <a:ext cx="3586555" cy="4782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4641760" y="1413939"/>
            <a:ext cx="3586555" cy="4782708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736463" y="7089345"/>
            <a:ext cx="2844430" cy="365210"/>
          </a:xfrm>
        </p:spPr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1"/>
            <a:ext cx="12202316" cy="4989387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0" y="4055051"/>
            <a:ext cx="12190095" cy="935507"/>
          </a:xfrm>
          <a:prstGeom prst="rect">
            <a:avLst/>
          </a:prstGeom>
          <a:solidFill>
            <a:srgbClr val="3C3C41">
              <a:lumMod val="50000"/>
              <a:alpha val="49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1" tIns="146281" rIns="182851" bIns="146281" numCol="1" spcCol="0" rtlCol="0" fromWordArt="0" anchor="ctr" anchorCtr="1" forceAA="0" compatLnSpc="1">
            <a:noAutofit/>
          </a:bodyPr>
          <a:lstStyle/>
          <a:p>
            <a:pPr algn="ctr" defTabSz="9321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dirty="0" err="1">
              <a:solidFill>
                <a:srgbClr val="D3DBE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itle 6"/>
          <p:cNvSpPr txBox="1"/>
          <p:nvPr>
            <p:custDataLst>
              <p:tags r:id="rId4"/>
            </p:custDataLst>
          </p:nvPr>
        </p:nvSpPr>
        <p:spPr>
          <a:xfrm>
            <a:off x="421315" y="4271049"/>
            <a:ext cx="11347465" cy="5035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spc="300" noProof="0" dirty="0">
                <a:ln w="3175">
                  <a:noFill/>
                  <a:prstDash val="dash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汉仪旗黑Y4-85简" panose="00020600040101010101" charset="-122"/>
                <a:cs typeface="微软雅黑" panose="020B0503020204020204" charset="-122"/>
              </a:rPr>
              <a:t>宁静明志，宁静致远。</a:t>
            </a:r>
            <a:endParaRPr kumimoji="0" lang="zh-CN" altLang="en-US" sz="2800" b="1" i="0" spc="300" noProof="0" dirty="0">
              <a:ln w="3175">
                <a:noFill/>
                <a:prstDash val="dash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汉仪旗黑Y4-85简" panose="00020600040101010101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5"/>
            </p:custDataLst>
          </p:nvPr>
        </p:nvSpPr>
        <p:spPr>
          <a:xfrm>
            <a:off x="167005" y="5200015"/>
            <a:ext cx="11868785" cy="14122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200" b="1" spc="50" dirty="0">
                <a:ln w="3175">
                  <a:noFill/>
                  <a:prstDash val="dash"/>
                </a:ln>
                <a:solidFill>
                  <a:srgbClr val="3C3C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200" b="1" spc="50" dirty="0">
                <a:ln w="3175">
                  <a:noFill/>
                  <a:prstDash val="dash"/>
                </a:ln>
                <a:solidFill>
                  <a:srgbClr val="3C3C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只有静下心来，才不会被外界所扰，被名利所惑，被烦恼所困；只有静下心来，才能摒弃杂念，一门心思，研究教育，研究教材，研究课堂，研究学生；只有静下心来，才能从爱出发，让爱进入孩子的心灵，用爱滋润孩子的心田，以爱点亮孩子的人生，凭爱辉映孩子的未来。</a:t>
            </a:r>
            <a:endParaRPr lang="zh-CN" altLang="en-US" sz="2200" b="1" spc="50" dirty="0">
              <a:ln w="3175">
                <a:noFill/>
                <a:prstDash val="dash"/>
              </a:ln>
              <a:solidFill>
                <a:srgbClr val="3C3C4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67250" y="3302000"/>
            <a:ext cx="2855595" cy="658495"/>
          </a:xfrm>
        </p:spPr>
        <p:txBody>
          <a:bodyPr>
            <a:noAutofit/>
          </a:bodyPr>
          <a:lstStyle/>
          <a:p>
            <a:r>
              <a:rPr sz="4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重拾阅读</a:t>
            </a:r>
            <a:endParaRPr sz="4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24100" y="4230370"/>
            <a:ext cx="7541260" cy="1282700"/>
          </a:xfrm>
        </p:spPr>
        <p:txBody>
          <a:bodyPr>
            <a:noAutofit/>
          </a:bodyPr>
          <a:lstStyle/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以书相伴，因书而醉</a:t>
            </a:r>
            <a:endParaRPr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迸发教师自我发展的原动力</a:t>
            </a:r>
            <a:endParaRPr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69035" y="1832225"/>
            <a:ext cx="1200597" cy="1200597"/>
          </a:xfrm>
          <a:prstGeom prst="ellipse">
            <a:avLst/>
          </a:prstGeom>
          <a:solidFill>
            <a:srgbClr val="89C5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>
                <a:ln>
                  <a:noFill/>
                </a:ln>
                <a:solidFill>
                  <a:schemeClr val="bg1"/>
                </a:solidFill>
                <a:latin typeface="方正粗楷简体" panose="02000000000000000000" charset="-122"/>
                <a:ea typeface="方正粗楷简体" panose="02000000000000000000" charset="-122"/>
              </a:rPr>
              <a:t>叁</a:t>
            </a:r>
            <a:endParaRPr lang="zh-CN" altLang="en-US" sz="6000">
              <a:ln>
                <a:noFill/>
              </a:ln>
              <a:solidFill>
                <a:schemeClr val="bg1"/>
              </a:solidFill>
              <a:latin typeface="方正粗楷简体" panose="02000000000000000000" charset="-122"/>
              <a:ea typeface="方正粗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重拾阅读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7" name="Straight Connector 4"/>
          <p:cNvCxnSpPr/>
          <p:nvPr>
            <p:custDataLst>
              <p:tags r:id="rId2"/>
            </p:custDataLst>
          </p:nvPr>
        </p:nvCxnSpPr>
        <p:spPr>
          <a:xfrm>
            <a:off x="3387737" y="3025775"/>
            <a:ext cx="5414400" cy="0"/>
          </a:xfrm>
          <a:prstGeom prst="line">
            <a:avLst/>
          </a:prstGeom>
          <a:noFill/>
          <a:ln w="28575" cap="flat" cmpd="sng" algn="ctr">
            <a:solidFill>
              <a:srgbClr val="3C3C41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3627755" y="2182495"/>
            <a:ext cx="5126355" cy="6248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优秀教师都是读出来的</a:t>
            </a:r>
            <a:endParaRPr lang="zh-CN" altLang="en-US" sz="3600" b="1" spc="300" dirty="0">
              <a:ln w="3175">
                <a:noFill/>
                <a:prstDash val="dash"/>
              </a:ln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4"/>
            </p:custDataLst>
          </p:nvPr>
        </p:nvSpPr>
        <p:spPr>
          <a:xfrm>
            <a:off x="2709545" y="3115310"/>
            <a:ext cx="6771005" cy="32943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3600" b="1" spc="50" dirty="0">
                <a:ln w="3175">
                  <a:noFill/>
                  <a:prstDash val="dash"/>
                </a:ln>
                <a:latin typeface="微软雅黑" panose="020B0503020204020204" charset="-122"/>
                <a:cs typeface="微软雅黑" panose="020B0503020204020204" charset="-122"/>
              </a:rPr>
              <a:t>读书</a:t>
            </a:r>
            <a:endParaRPr lang="zh-CN" altLang="en-US" sz="3200" b="1" spc="50" dirty="0">
              <a:ln w="3175">
                <a:noFill/>
                <a:prstDash val="dash"/>
              </a:ln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spc="50" dirty="0">
                <a:ln w="3175">
                  <a:noFill/>
                  <a:prstDash val="dash"/>
                </a:ln>
                <a:latin typeface="微软雅黑" panose="020B0503020204020204" charset="-122"/>
                <a:cs typeface="微软雅黑" panose="020B0503020204020204" charset="-122"/>
              </a:rPr>
              <a:t>会让枯燥的教育生活变得有意义，有意思；</a:t>
            </a:r>
            <a:endParaRPr lang="zh-CN" altLang="en-US" sz="2000" spc="50" dirty="0">
              <a:ln w="3175">
                <a:noFill/>
                <a:prstDash val="dash"/>
              </a:ln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spc="50" dirty="0">
                <a:ln w="3175">
                  <a:noFill/>
                  <a:prstDash val="dash"/>
                </a:ln>
                <a:latin typeface="微软雅黑" panose="020B0503020204020204" charset="-122"/>
                <a:cs typeface="微软雅黑" panose="020B0503020204020204" charset="-122"/>
              </a:rPr>
              <a:t>会让单调重复的工作富有情趣，极具新鲜感，</a:t>
            </a:r>
            <a:endParaRPr lang="zh-CN" altLang="en-US" sz="2000" spc="50" dirty="0">
              <a:ln w="3175">
                <a:noFill/>
                <a:prstDash val="dash"/>
              </a:ln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spc="50" dirty="0">
                <a:ln w="3175">
                  <a:noFill/>
                  <a:prstDash val="dash"/>
                </a:ln>
                <a:latin typeface="微软雅黑" panose="020B0503020204020204" charset="-122"/>
                <a:cs typeface="微软雅黑" panose="020B0503020204020204" charset="-122"/>
              </a:rPr>
              <a:t>为职业永远保鲜，让生命永远充满活力；</a:t>
            </a:r>
            <a:endParaRPr lang="zh-CN" altLang="en-US" sz="2000" spc="50" dirty="0">
              <a:ln w="3175">
                <a:noFill/>
                <a:prstDash val="dash"/>
              </a:ln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spc="50" dirty="0">
                <a:ln w="3175">
                  <a:noFill/>
                  <a:prstDash val="dash"/>
                </a:ln>
                <a:latin typeface="微软雅黑" panose="020B0503020204020204" charset="-122"/>
                <a:cs typeface="微软雅黑" panose="020B0503020204020204" charset="-122"/>
              </a:rPr>
              <a:t>会丰盈我们的灵魂，丰富我们的精神世界，</a:t>
            </a:r>
            <a:endParaRPr lang="zh-CN" altLang="en-US" sz="2000" spc="50" dirty="0">
              <a:ln w="3175">
                <a:noFill/>
                <a:prstDash val="dash"/>
              </a:ln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spc="50" dirty="0">
                <a:ln w="3175">
                  <a:noFill/>
                  <a:prstDash val="dash"/>
                </a:ln>
                <a:latin typeface="微软雅黑" panose="020B0503020204020204" charset="-122"/>
                <a:cs typeface="微软雅黑" panose="020B0503020204020204" charset="-122"/>
              </a:rPr>
              <a:t>让我们的内心永远保持纯净、宁静、浪漫、美好。</a:t>
            </a:r>
            <a:endParaRPr lang="zh-CN" altLang="en-US" sz="2000" spc="50" dirty="0">
              <a:ln w="3175">
                <a:noFill/>
                <a:prstDash val="dash"/>
              </a:ln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 descr="D:\ppt\2021教师的四个着力点\5d1b7d0206b281eb6a7befd2f36fceca.jpeg5d1b7d0206b281eb6a7befd2f36fceca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65478"/>
          <a:stretch>
            <a:fillRect/>
          </a:stretch>
        </p:blipFill>
        <p:spPr>
          <a:xfrm>
            <a:off x="0" y="1423670"/>
            <a:ext cx="2515235" cy="4986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D:\ppt\2021教师的四个着力点\9f0ccea4cc7ad7e1c37c5cc7a1990cc6.jpeg9f0ccea4cc7ad7e1c37c5cc7a1990cc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69318"/>
          <a:stretch>
            <a:fillRect/>
          </a:stretch>
        </p:blipFill>
        <p:spPr>
          <a:xfrm>
            <a:off x="9867265" y="1423670"/>
            <a:ext cx="2322830" cy="4987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重拾阅读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69847" y="1831125"/>
            <a:ext cx="11263120" cy="21327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  <a:alpha val="50000"/>
              </a:sysClr>
            </a:solidFill>
            <a:prstDash val="solid"/>
            <a:miter lim="800000"/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01900" y="2039912"/>
            <a:ext cx="2286910" cy="17151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435306" y="2086533"/>
            <a:ext cx="7999257" cy="4298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麦家说</a:t>
            </a:r>
            <a:endParaRPr lang="en-US" altLang="zh-CN" sz="22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3435306" y="2563049"/>
            <a:ext cx="7999257" cy="8102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“阅读有什么好处，不读书的人是不知道的。因为不读书，你可能连自己都不认识；因为读书，你可能了解所有人，包括五百年前和五百年后的。”</a:t>
            </a:r>
            <a:endParaRPr lang="zh-CN" altLang="en-US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469847" y="4113215"/>
            <a:ext cx="11263120" cy="21327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  <a:alpha val="50000"/>
              </a:sysClr>
            </a:solidFill>
            <a:prstDash val="solid"/>
            <a:miter lim="800000"/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3435306" y="4368624"/>
            <a:ext cx="7999257" cy="4298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梁文道说</a:t>
            </a:r>
            <a:endParaRPr lang="en-US" altLang="zh-CN" sz="22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3435306" y="4845140"/>
            <a:ext cx="7999257" cy="117030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“每天睡眠之前的最后一刻，是一本书在陪伴我，今天的最后一刻和我对话的就是这本书，它在不断地改变我，直到临睡前我都在被改变。于是第二天早上起来的时候，我是一个新的人，和昨天不一样，就因为昨天晚上的阅读。”</a:t>
            </a:r>
            <a:endParaRPr lang="zh-CN" altLang="en-US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25" name="图片 24" descr="D:\ppt\2021教师的四个着力点\4737d7a029b5029c934f8eef4454ca9a.jpeg4737d7a029b5029c934f8eef4454ca9a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995680" y="2265363"/>
            <a:ext cx="2220595" cy="1517650"/>
          </a:xfrm>
          <a:custGeom>
            <a:avLst/>
            <a:gdLst>
              <a:gd name="connsiteX0" fmla="*/ 0 w 2287267"/>
              <a:gd name="connsiteY0" fmla="*/ 0 h 1715450"/>
              <a:gd name="connsiteX1" fmla="*/ 2287267 w 2287267"/>
              <a:gd name="connsiteY1" fmla="*/ 0 h 1715450"/>
              <a:gd name="connsiteX2" fmla="*/ 2287267 w 2287267"/>
              <a:gd name="connsiteY2" fmla="*/ 1715450 h 1715450"/>
              <a:gd name="connsiteX3" fmla="*/ 0 w 2287267"/>
              <a:gd name="connsiteY3" fmla="*/ 1715450 h 171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267" h="1715450">
                <a:moveTo>
                  <a:pt x="0" y="0"/>
                </a:moveTo>
                <a:lnTo>
                  <a:pt x="2287267" y="0"/>
                </a:lnTo>
                <a:lnTo>
                  <a:pt x="2287267" y="1715450"/>
                </a:lnTo>
                <a:lnTo>
                  <a:pt x="0" y="17154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801880" y="4322305"/>
            <a:ext cx="2286913" cy="171486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 descr="D:\ppt\2021教师的四个着力点\2a37874a879d7c107785f2c973394234.jpeg2a37874a879d7c107785f2c9733942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996950" y="4506595"/>
            <a:ext cx="2218690" cy="1657985"/>
          </a:xfrm>
          <a:custGeom>
            <a:avLst/>
            <a:gdLst>
              <a:gd name="connsiteX0" fmla="*/ 0 w 2287267"/>
              <a:gd name="connsiteY0" fmla="*/ 0 h 1715450"/>
              <a:gd name="connsiteX1" fmla="*/ 2287267 w 2287267"/>
              <a:gd name="connsiteY1" fmla="*/ 0 h 1715450"/>
              <a:gd name="connsiteX2" fmla="*/ 2287267 w 2287267"/>
              <a:gd name="connsiteY2" fmla="*/ 1715450 h 1715450"/>
              <a:gd name="connsiteX3" fmla="*/ 0 w 2287267"/>
              <a:gd name="connsiteY3" fmla="*/ 1715450 h 171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267" h="1715450">
                <a:moveTo>
                  <a:pt x="0" y="0"/>
                </a:moveTo>
                <a:lnTo>
                  <a:pt x="2287267" y="0"/>
                </a:lnTo>
                <a:lnTo>
                  <a:pt x="2287267" y="1715450"/>
                </a:lnTo>
                <a:lnTo>
                  <a:pt x="0" y="17154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重拾阅读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4785365"/>
            <a:ext cx="12190094" cy="2072734"/>
          </a:xfrm>
          <a:prstGeom prst="rect">
            <a:avLst/>
          </a:prstGeom>
          <a:solidFill>
            <a:srgbClr val="C5CF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69925" y="5211445"/>
            <a:ext cx="10850245" cy="1220470"/>
          </a:xfrm>
          <a:prstGeom prst="rect">
            <a:avLst/>
          </a:prstGeom>
          <a:noFill/>
        </p:spPr>
        <p:txBody>
          <a:bodyPr wrap="square" lIns="101584" tIns="0" rIns="82537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rPr>
              <a:t>作为教师，我们再忙都不要放弃阅读，再没有时间都要坚持阅读，对当下的教育现实不管持一个什么态度，都要重视阅读。</a:t>
            </a:r>
            <a:endParaRPr lang="zh-CN" altLang="en-US" sz="28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3" name="图片 12" descr="D:\ppt\2021教师的四个着力点\4d1039be1c67b26d7a445d38f8cc34b1.jpeg4d1039be1c67b26d7a445d38f8cc34b1"/>
          <p:cNvPicPr/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1719580" y="1340485"/>
            <a:ext cx="8634730" cy="3588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:\ppt\2021教师的四个着力点\ea4f10cbaa4399ce518be175ce93b126.jpegea4f10cbaa4399ce518be175ce93b1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05" y="0"/>
            <a:ext cx="12185650" cy="6859905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3"/>
            </p:custDataLst>
          </p:nvPr>
        </p:nvSpPr>
        <p:spPr bwMode="auto">
          <a:xfrm>
            <a:off x="880745" y="1480185"/>
            <a:ext cx="10455910" cy="1548130"/>
          </a:xfrm>
          <a:prstGeom prst="rect">
            <a:avLst/>
          </a:prstGeom>
          <a:solidFill>
            <a:srgbClr val="3C3C41">
              <a:lumMod val="50000"/>
              <a:alpha val="45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1" tIns="146281" rIns="182851" bIns="146281" numCol="1" spcCol="0" rtlCol="0" fromWordArt="0" anchor="ctr" anchorCtr="1" forceAA="0" compatLnSpc="1">
            <a:noAutofit/>
          </a:bodyPr>
          <a:lstStyle/>
          <a:p>
            <a:pPr algn="ctr" defTabSz="9321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dirty="0" err="1">
              <a:solidFill>
                <a:srgbClr val="D3DBE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itle 6"/>
          <p:cNvSpPr txBox="1"/>
          <p:nvPr>
            <p:custDataLst>
              <p:tags r:id="rId4"/>
            </p:custDataLst>
          </p:nvPr>
        </p:nvSpPr>
        <p:spPr>
          <a:xfrm>
            <a:off x="1252855" y="1480185"/>
            <a:ext cx="9685020" cy="1548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32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0" lang="zh-CN" altLang="en-US" sz="32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一个教师要过一种诗意般的教育生活，要在教育的路上步履轻盈，走向远方，必须让自己进入一种坚持、自觉、深邃的阅读状态。</a:t>
            </a:r>
            <a:endParaRPr kumimoji="0" lang="zh-CN" altLang="en-US" sz="32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前言</a:t>
            </a:r>
            <a:endParaRPr lang="zh-CN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3235" y="2435860"/>
            <a:ext cx="10073005" cy="3345180"/>
          </a:xfrm>
          <a:prstGeom prst="rect">
            <a:avLst/>
          </a:prstGeom>
          <a:solidFill>
            <a:srgbClr val="639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80" y="1797050"/>
            <a:ext cx="5116830" cy="3395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69290" y="3024505"/>
            <a:ext cx="589216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发展教育，必先发展教师，这是颠扑不破的真理。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发展教师，怎样发展，我以为，除了外在的一些因素促成教师发展外，更重要的是，教师的自我发展。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教师的自我发展，是教师的一种主动发展，自觉发展，是教师发展最美好的状态，也是教师发展的根本。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67250" y="3302000"/>
            <a:ext cx="2855595" cy="658495"/>
          </a:xfrm>
        </p:spPr>
        <p:txBody>
          <a:bodyPr>
            <a:noAutofit/>
          </a:bodyPr>
          <a:lstStyle/>
          <a:p>
            <a:r>
              <a:rPr sz="4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不断反思</a:t>
            </a:r>
            <a:endParaRPr sz="4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24100" y="4230370"/>
            <a:ext cx="7541260" cy="1282700"/>
          </a:xfrm>
        </p:spPr>
        <p:txBody>
          <a:bodyPr>
            <a:noAutofit/>
          </a:bodyPr>
          <a:lstStyle/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让自己从习以为常的教学惯性中超拔而出</a:t>
            </a:r>
            <a:endParaRPr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唤醒教师自我发展的自信力</a:t>
            </a:r>
            <a:endParaRPr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69035" y="1832225"/>
            <a:ext cx="1200597" cy="1200597"/>
          </a:xfrm>
          <a:prstGeom prst="ellipse">
            <a:avLst/>
          </a:prstGeom>
          <a:solidFill>
            <a:srgbClr val="89C5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>
                <a:ln>
                  <a:noFill/>
                </a:ln>
                <a:solidFill>
                  <a:schemeClr val="bg1"/>
                </a:solidFill>
                <a:latin typeface="方正粗楷简体" panose="02000000000000000000" charset="-122"/>
                <a:ea typeface="方正粗楷简体" panose="02000000000000000000" charset="-122"/>
              </a:rPr>
              <a:t>肆</a:t>
            </a:r>
            <a:endParaRPr lang="zh-CN" altLang="en-US" sz="6000">
              <a:ln>
                <a:noFill/>
              </a:ln>
              <a:solidFill>
                <a:schemeClr val="bg1"/>
              </a:solidFill>
              <a:latin typeface="方正粗楷简体" panose="02000000000000000000" charset="-122"/>
              <a:ea typeface="方正粗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、不断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反思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42281" y="1791596"/>
            <a:ext cx="5032148" cy="378400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kumimoji="1" lang="zh-CN" altLang="en-US" sz="1600" b="1">
              <a:solidFill>
                <a:sysClr val="window" lastClr="FFFFFF"/>
              </a:solidFill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243320" y="4585335"/>
            <a:ext cx="5796915" cy="982345"/>
          </a:xfrm>
          <a:prstGeom prst="rect">
            <a:avLst/>
          </a:prstGeom>
          <a:noFill/>
        </p:spPr>
        <p:txBody>
          <a:bodyPr wrap="square" lIns="91425" tIns="45712" rIns="91425" bIns="45712" rtlCol="0" anchor="ctr" anchorCtr="0"/>
          <a:p>
            <a:pPr algn="l"/>
            <a:r>
              <a:rPr lang="zh-CN" altLang="en-US" sz="2800" b="1" spc="3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主要原因</a:t>
            </a:r>
            <a:endParaRPr lang="zh-CN" altLang="en-US" sz="2800" b="1" spc="30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800" b="1" spc="3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rPr>
              <a:t>还是在于我们的教师会不会反思</a:t>
            </a:r>
            <a:endParaRPr lang="zh-CN" altLang="en-US" sz="2800" b="1" spc="30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6492419" y="4371382"/>
            <a:ext cx="518079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pic>
        <p:nvPicPr>
          <p:cNvPr id="13" name="图片 12" descr="D:\ppt\2021教师的四个着力点\99237187120b72c1d17b4a147ba40a32.jpeg99237187120b72c1d17b4a147ba40a32"/>
          <p:cNvPicPr/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263525" y="1438910"/>
            <a:ext cx="5824855" cy="4053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243320" y="1319530"/>
            <a:ext cx="5678170" cy="2675890"/>
          </a:xfrm>
          <a:prstGeom prst="rect">
            <a:avLst/>
          </a:prstGeom>
          <a:noFill/>
        </p:spPr>
        <p:txBody>
          <a:bodyPr wrap="square" lIns="91425" tIns="45712" rIns="91425" bIns="45712" rtlCol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r>
              <a:rPr lang="zh-CN" alt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为什么一同毕业、一同参加工作的教师，几年之后的专业成长却有很大的差异？</a:t>
            </a:r>
            <a:endParaRPr lang="zh-CN" altLang="en-US" sz="2000" dirty="0"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为什么同一学校的教师面对同样的教学环境和条件，教学能力、教学水平、教学效果迥异？</a:t>
            </a:r>
            <a:endParaRPr lang="zh-CN" altLang="en-US" sz="2000" dirty="0"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为什么同样参加学习或听取相同的讲座，其收获有的大，有的小呢？</a:t>
            </a:r>
            <a:endParaRPr lang="zh-CN" altLang="en-US" sz="2000" dirty="0"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 rot="16200000">
            <a:off x="2666585" y="-2665414"/>
            <a:ext cx="6856926" cy="1219009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23764" y="1171"/>
            <a:ext cx="9142568" cy="6856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>
            <a:off x="419037" y="4470872"/>
            <a:ext cx="11352024" cy="1984469"/>
          </a:xfrm>
          <a:prstGeom prst="roundRect">
            <a:avLst>
              <a:gd name="adj" fmla="val 16943"/>
            </a:avLst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833120" y="4762500"/>
            <a:ext cx="10937875" cy="1400810"/>
          </a:xfrm>
          <a:prstGeom prst="rect">
            <a:avLst/>
          </a:prstGeom>
          <a:noFill/>
        </p:spPr>
        <p:txBody>
          <a:bodyPr wrap="square" lIns="101584" tIns="38094" rIns="76188" bIns="38094" rtlCol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没有完美的教师，也没有完美的教学，教师永远需要进步，教学永远需要改进，专业永远需要成长，这就需要教师的不断反思。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、不断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反思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688" y="1517320"/>
            <a:ext cx="5803312" cy="27309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50000"/>
              </a:lnSpc>
            </a:pPr>
            <a:endParaRPr lang="zh-CN" altLang="en-US" sz="17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3884" y="1517320"/>
            <a:ext cx="5803312" cy="27309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50000"/>
              </a:lnSpc>
            </a:pPr>
            <a:endParaRPr lang="zh-CN" altLang="en-US" sz="17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292735" y="4445000"/>
            <a:ext cx="1162431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反思能让教师从习以为常的教学惯性中超拔而出，</a:t>
            </a:r>
            <a:endParaRPr lang="zh-CN" altLang="en-US" sz="2400" b="1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不断叩问自己内心深处发出的声音，不断梳理审视教学中的成败得失</a:t>
            </a:r>
            <a:r>
              <a:rPr lang="zh-CN" altLang="en-US" sz="240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从而赋予教师不盲从、不盲信、不盲动、不盲目的职业素养和行为准则，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增添教师的教学情趣和智慧，使教师的教育教学从无效走向有效，从有效走向高效。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、不断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反思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Title 6"/>
          <p:cNvSpPr txBox="1"/>
          <p:nvPr>
            <p:custDataLst>
              <p:tags r:id="rId2"/>
            </p:custDataLst>
          </p:nvPr>
        </p:nvSpPr>
        <p:spPr>
          <a:xfrm>
            <a:off x="6156960" y="4186555"/>
            <a:ext cx="5474970" cy="16395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</a:rPr>
              <a:t>       </a:t>
            </a:r>
            <a:r>
              <a:rPr lang="zh-CN" altLang="en-US" sz="2400" b="1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</a:rPr>
              <a:t>有人说，一个教师教一辈子书不可能成为名师，如果一个教师坚持三年进行教学反思反而可能成为名师。</a:t>
            </a:r>
            <a:endParaRPr lang="zh-CN" altLang="en-US" sz="2400" b="1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63" y="1361497"/>
            <a:ext cx="7240649" cy="4547299"/>
          </a:xfrm>
          <a:custGeom>
            <a:avLst/>
            <a:gdLst>
              <a:gd name="connsiteX0" fmla="*/ 0 w 7241781"/>
              <a:gd name="connsiteY0" fmla="*/ 0 h 4548010"/>
              <a:gd name="connsiteX1" fmla="*/ 7241781 w 7241781"/>
              <a:gd name="connsiteY1" fmla="*/ 0 h 4548010"/>
              <a:gd name="connsiteX2" fmla="*/ 4616137 w 7241781"/>
              <a:gd name="connsiteY2" fmla="*/ 4548010 h 4548010"/>
              <a:gd name="connsiteX3" fmla="*/ 0 w 7241781"/>
              <a:gd name="connsiteY3" fmla="*/ 4548010 h 45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781" h="4548010">
                <a:moveTo>
                  <a:pt x="0" y="0"/>
                </a:moveTo>
                <a:lnTo>
                  <a:pt x="7241781" y="0"/>
                </a:lnTo>
                <a:lnTo>
                  <a:pt x="4616137" y="4548010"/>
                </a:lnTo>
                <a:lnTo>
                  <a:pt x="0" y="4548010"/>
                </a:lnTo>
                <a:close/>
              </a:path>
            </a:pathLst>
          </a:custGeom>
        </p:spPr>
      </p:pic>
      <p:sp>
        <p:nvSpPr>
          <p:cNvPr id="20" name="Title 6"/>
          <p:cNvSpPr txBox="1"/>
          <p:nvPr>
            <p:custDataLst>
              <p:tags r:id="rId5"/>
            </p:custDataLst>
          </p:nvPr>
        </p:nvSpPr>
        <p:spPr>
          <a:xfrm>
            <a:off x="6795750" y="2006794"/>
            <a:ext cx="4680836" cy="13843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C1E2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反思</a:t>
            </a:r>
            <a:endParaRPr lang="zh-CN" altLang="en-US" sz="2400" b="1" spc="300" dirty="0">
              <a:ln w="3175">
                <a:noFill/>
                <a:prstDash val="dash"/>
              </a:ln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r"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是教师发展的快捷方式</a:t>
            </a:r>
            <a:endParaRPr lang="zh-CN" altLang="en-US" sz="2400" b="1" spc="300" dirty="0">
              <a:ln w="3175">
                <a:noFill/>
                <a:prstDash val="dash"/>
              </a:ln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r"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是优秀教师成长的共同特征</a:t>
            </a:r>
            <a:endParaRPr lang="zh-CN" altLang="en-US" sz="2400" b="1" spc="300" dirty="0">
              <a:ln w="3175">
                <a:noFill/>
                <a:prstDash val="dash"/>
              </a:ln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1"/>
            <a:ext cx="5068298" cy="5307601"/>
          </a:xfrm>
          <a:prstGeom prst="rect">
            <a:avLst/>
          </a:prstGeom>
        </p:spPr>
      </p:pic>
      <p:pic>
        <p:nvPicPr>
          <p:cNvPr id="5" name="图片 4" descr="D:\ppt\2021教师的四个着力点\571a748ec4dcbc233547759e8e8f2866.jpeg571a748ec4dcbc233547759e8e8f286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5068570" y="1270"/>
            <a:ext cx="7121525" cy="5307330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5"/>
            </p:custDataLst>
          </p:nvPr>
        </p:nvSpPr>
        <p:spPr>
          <a:xfrm>
            <a:off x="520065" y="5429885"/>
            <a:ext cx="11149965" cy="11588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800" b="1" spc="5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一个有思想的教师，肯定是一个善于反思的教师，</a:t>
            </a:r>
            <a:endParaRPr lang="zh-CN" altLang="en-US" sz="2800" b="1" spc="50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2800" b="1" spc="5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一个善于反思的教师，一定是一个超越经验主义、快速发展的教师。</a:t>
            </a:r>
            <a:endParaRPr lang="zh-CN" altLang="en-US" sz="2800" b="1" spc="50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、不断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反思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7" name="图片 6" descr="D:\ppt\2021教师的四个着力点\a9bd73bfe947fd9ecd39e7e154287ab0.jpega9bd73bfe947fd9ecd39e7e154287ab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473710" y="2028190"/>
            <a:ext cx="5343525" cy="3233420"/>
          </a:xfrm>
          <a:prstGeom prst="rect">
            <a:avLst/>
          </a:prstGeom>
        </p:spPr>
      </p:pic>
      <p:pic>
        <p:nvPicPr>
          <p:cNvPr id="9" name="图片 8" descr="D:\ppt\2021教师的四个着力点\5196da85236ac1c60d7975b7be2c782f.jpeg5196da85236ac1c60d7975b7be2c782f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6323965" y="2030730"/>
            <a:ext cx="5292090" cy="3242945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473710" y="1572895"/>
            <a:ext cx="1124267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000" b="1" spc="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因此，我们再忙也要留出反思的时间，一个小时的反思有时胜过一周甚至一月、一年的忙碌。</a:t>
            </a:r>
            <a:endParaRPr lang="zh-CN" altLang="en-US" sz="2000" b="1" spc="15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573405" y="5359400"/>
            <a:ext cx="5347970" cy="10382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0" rIns="71988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b="1" spc="5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在反思中写作，把反思的点滴诉诸文字，用写作教育叙事、教育日志、教育反思作为促进反思、内化反思的一个载体，则会让反思更有指向，更有成效。</a:t>
            </a:r>
            <a:endParaRPr lang="zh-CN" altLang="en-US" sz="1800" b="1" spc="5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8"/>
            </p:custDataLst>
          </p:nvPr>
        </p:nvSpPr>
        <p:spPr>
          <a:xfrm>
            <a:off x="6250940" y="5354320"/>
            <a:ext cx="5365750" cy="11290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0" rIns="71988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b="1" spc="5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在反思中研究，把反思作为研究的方法和取向，把研究作为反思的立足点和归宿，让反思为研究注入强劲的动力，让研究为反思插上腾飞的翅膀。</a:t>
            </a:r>
            <a:endParaRPr lang="zh-CN" altLang="en-US" sz="1800" b="1" spc="5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/>
          <p:nvPr>
            <p:custDataLst>
              <p:tags r:id="rId1"/>
            </p:custDataLst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4301989"/>
            <a:ext cx="12190095" cy="1396782"/>
          </a:xfrm>
          <a:prstGeom prst="rect">
            <a:avLst/>
          </a:prstGeom>
          <a:solidFill>
            <a:srgbClr val="000000">
              <a:lumMod val="95000"/>
              <a:lumOff val="5000"/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673330" y="4595026"/>
            <a:ext cx="10843435" cy="810707"/>
          </a:xfrm>
          <a:prstGeom prst="rect">
            <a:avLst/>
          </a:prstGeom>
          <a:noFill/>
        </p:spPr>
        <p:txBody>
          <a:bodyPr wrap="square" lIns="91425" tIns="45712" rIns="91425" bIns="45712" rtlCol="0" anchor="ctr"/>
          <a:p>
            <a:pPr algn="l"/>
            <a:r>
              <a:rPr lang="zh-CN" altLang="en-US" sz="28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我想，</a:t>
            </a:r>
            <a:endParaRPr lang="zh-CN" altLang="en-US" sz="280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8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每一个教师能够围绕这四“力”做一些努力，</a:t>
            </a:r>
            <a:endParaRPr lang="zh-CN" altLang="en-US" sz="280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8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教师的自我发展便会进入一种自主、自觉、自动发展的状态！</a:t>
            </a:r>
            <a:endParaRPr lang="zh-CN" altLang="en-US" sz="280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>
            <p:custDataLst>
              <p:tags r:id="rId1"/>
            </p:custDataLst>
          </p:nvPr>
        </p:nvSpPr>
        <p:spPr bwMode="auto">
          <a:xfrm>
            <a:off x="4785630" y="5937583"/>
            <a:ext cx="2618834" cy="920516"/>
          </a:xfrm>
          <a:prstGeom prst="rect">
            <a:avLst/>
          </a:prstGeom>
          <a:solidFill>
            <a:srgbClr val="B8C5D5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1" tIns="146281" rIns="182851" bIns="146281" numCol="1" spcCol="0" rtlCol="0" fromWordArt="0" anchor="ctr" anchorCtr="1" forceAA="0" compatLnSpc="1">
            <a:noAutofit/>
          </a:bodyPr>
          <a:lstStyle/>
          <a:p>
            <a:pPr algn="ctr" defTabSz="9321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dirty="0" err="1">
              <a:solidFill>
                <a:srgbClr val="D3DBE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4785630" y="1171"/>
            <a:ext cx="2618834" cy="3485471"/>
          </a:xfrm>
          <a:prstGeom prst="rect">
            <a:avLst/>
          </a:prstGeom>
        </p:spPr>
      </p:pic>
      <p:sp>
        <p:nvSpPr>
          <p:cNvPr id="12" name="Title 6"/>
          <p:cNvSpPr txBox="1"/>
          <p:nvPr>
            <p:custDataLst>
              <p:tags r:id="rId4"/>
            </p:custDataLst>
          </p:nvPr>
        </p:nvSpPr>
        <p:spPr>
          <a:xfrm>
            <a:off x="4884684" y="4237809"/>
            <a:ext cx="2632810" cy="62660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155" tIns="46982" rIns="90155" bIns="46982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4400" b="1" spc="30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你认为呢？</a:t>
            </a:r>
            <a:endParaRPr lang="zh-CN" altLang="en-US" sz="4400" b="1" spc="30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615" y="1353820"/>
            <a:ext cx="94615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639184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感谢您的聆听</a:t>
            </a:r>
            <a:endParaRPr lang="zh-CN" altLang="en-US" sz="8000" b="1" dirty="0">
              <a:solidFill>
                <a:srgbClr val="639184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68775" y="3066415"/>
            <a:ext cx="3852545" cy="0"/>
          </a:xfrm>
          <a:prstGeom prst="line">
            <a:avLst/>
          </a:prstGeom>
          <a:ln w="12700">
            <a:solidFill>
              <a:srgbClr val="7AA49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67250" y="3302000"/>
            <a:ext cx="2855595" cy="658495"/>
          </a:xfrm>
        </p:spPr>
        <p:txBody>
          <a:bodyPr>
            <a:noAutofit/>
          </a:bodyPr>
          <a:lstStyle/>
          <a:p>
            <a:r>
              <a:rPr sz="4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认知职业</a:t>
            </a:r>
            <a:endParaRPr lang="zh-CN" altLang="en-US" sz="4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24100" y="4230370"/>
            <a:ext cx="7541260" cy="1282700"/>
          </a:xfrm>
        </p:spPr>
        <p:txBody>
          <a:bodyPr>
            <a:noAutofit/>
          </a:bodyPr>
          <a:lstStyle/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对职业抱定一种积极的态度</a:t>
            </a:r>
            <a:endParaRPr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激发教师自我发展的内驱力</a:t>
            </a:r>
            <a:endParaRPr lang="zh-CN" altLang="en-US"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69035" y="1832225"/>
            <a:ext cx="1200597" cy="1200597"/>
          </a:xfrm>
          <a:prstGeom prst="ellipse">
            <a:avLst/>
          </a:prstGeom>
          <a:solidFill>
            <a:srgbClr val="89C5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>
                <a:ln>
                  <a:noFill/>
                </a:ln>
                <a:solidFill>
                  <a:schemeClr val="bg1"/>
                </a:solidFill>
                <a:latin typeface="方正粗楷简体" panose="02000000000000000000" charset="-122"/>
                <a:ea typeface="方正粗楷简体" panose="02000000000000000000" charset="-122"/>
              </a:rPr>
              <a:t>壹</a:t>
            </a:r>
            <a:endParaRPr lang="zh-CN" altLang="en-US" sz="6000">
              <a:ln>
                <a:noFill/>
              </a:ln>
              <a:solidFill>
                <a:schemeClr val="bg1"/>
              </a:solidFill>
              <a:latin typeface="方正粗楷简体" panose="02000000000000000000" charset="-122"/>
              <a:ea typeface="方正粗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、认知职业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5985" y="2435860"/>
            <a:ext cx="10073005" cy="3345180"/>
          </a:xfrm>
          <a:prstGeom prst="rect">
            <a:avLst/>
          </a:prstGeom>
          <a:solidFill>
            <a:srgbClr val="639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D:\ppt\2021教师的四个着力点\2436eb8c1a057fd656c348011b66f8da.jpeg2436eb8c1a057fd656c348011b66f8d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7758" y="1872615"/>
            <a:ext cx="5112385" cy="3395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062990" y="2892425"/>
            <a:ext cx="50006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一个优秀的教师，应善于“认识自己”。</a:t>
            </a:r>
            <a:endParaRPr lang="zh-CN" altLang="en-US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苏格拉底说“认识你自己”。</a:t>
            </a:r>
            <a:endParaRPr lang="zh-CN" altLang="en-US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人最难认识的是自己，人生最大的不幸，便是不认识自己。</a:t>
            </a:r>
            <a:endParaRPr lang="zh-CN" altLang="en-US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56605" y="3249930"/>
            <a:ext cx="5737860" cy="2293620"/>
          </a:xfrm>
          <a:prstGeom prst="rect">
            <a:avLst/>
          </a:prstGeom>
          <a:solidFill>
            <a:srgbClr val="639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6605" y="2077720"/>
            <a:ext cx="5661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认识自己，除了了解自己、懂得自己外，首要的一点是认同自己。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32805" y="3427730"/>
            <a:ext cx="56616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一方面要认同自己是一个独一无二的个体，是无法复制的。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另一方面就是要认同自己的职业，一个人连自己的职业都不认同，他无论如何，都是不可能热爱上自己的职业的。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" y="2077720"/>
            <a:ext cx="5123180" cy="3465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、认知职业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、认知职业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3" name="图片 62" descr="D:\ppt\2021教师的四个着力点\e2e4eb49f2e5f4fc51a2c439272f3b25.jpege2e4eb49f2e5f4fc51a2c439272f3b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6110" y="2084705"/>
            <a:ext cx="343281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图片 71" descr="D:\ppt\2021教师的四个着力点\ef65b0acf5858f1aeca1613951793dab.jpegef65b0acf5858f1aeca1613951793da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78" y="2084070"/>
            <a:ext cx="3429635" cy="22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矩形 55"/>
          <p:cNvSpPr/>
          <p:nvPr/>
        </p:nvSpPr>
        <p:spPr>
          <a:xfrm>
            <a:off x="4015740" y="2084705"/>
            <a:ext cx="4146550" cy="228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p>
            <a:pPr algn="ctr">
              <a:defRPr/>
            </a:pP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16375" y="2117090"/>
            <a:ext cx="4007485" cy="2247900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p>
            <a:pPr algn="just">
              <a:lnSpc>
                <a:spcPct val="13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我一直以为，教师这个职业绝对算不上最好的职业，但它确实是一个很神圣、很崇高的职业，一个孩子就是一个生命、一个故事，我们的职业就是帮助孩子成就他们美好的生命，帮助孩子编织美好的人生故事。</a:t>
            </a:r>
            <a:endParaRPr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6763" y="4744204"/>
            <a:ext cx="10693400" cy="176911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p>
            <a:pPr algn="just">
              <a:lnSpc>
                <a:spcPct val="130000"/>
              </a:lnSpc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教师这个职业也绝对不是人人羡慕的职业，但它确实是能够在教育生活的创造中，充分实现自己人生价值的职业，在与孩子们放飞教育梦想中，能够让自己拥有一个幸福人生的职业。</a:t>
            </a:r>
            <a:endParaRPr sz="2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、认知职业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56375" y="1311528"/>
            <a:ext cx="10687724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98" tIns="60949" rIns="121898" bIns="60949">
            <a:spAutoFit/>
          </a:bodyPr>
          <a:lstStyle/>
          <a:p>
            <a:pPr fontAlgn="auto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一般人通常只有一条命，人一死生命就结束了，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而教师有“两条命”，除了自然生命外，还有学生的生命。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0"/>
          <a:stretch>
            <a:fillRect/>
          </a:stretch>
        </p:blipFill>
        <p:spPr bwMode="auto">
          <a:xfrm>
            <a:off x="756285" y="2808605"/>
            <a:ext cx="5167630" cy="32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12"/>
          <p:cNvSpPr/>
          <p:nvPr/>
        </p:nvSpPr>
        <p:spPr bwMode="auto">
          <a:xfrm>
            <a:off x="6148705" y="2808605"/>
            <a:ext cx="5295265" cy="322516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54" tIns="91428" rIns="45714" bIns="45714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en-US" sz="3600" dirty="0">
              <a:solidFill>
                <a:srgbClr val="FFFFFF">
                  <a:alpha val="99000"/>
                </a:srgbClr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6148705" y="3088640"/>
            <a:ext cx="5365750" cy="2700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98" tIns="60949" rIns="121898" bIns="60949"/>
          <a:lstStyle/>
          <a:p>
            <a:pPr fontAlgn="auto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你的思想，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可能由你的学生传递下去；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你的精神，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可能在你的学生身上流传下去；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你的生命，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可能通过你的学生延续下去。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ldLvl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996315" y="593725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8162290" y="593090"/>
            <a:ext cx="3019425" cy="76200"/>
          </a:xfrm>
          <a:prstGeom prst="rect">
            <a:avLst/>
          </a:prstGeom>
          <a:solidFill>
            <a:srgbClr val="7A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67225" y="386080"/>
            <a:ext cx="32550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/>
            <a:r>
              <a:rPr lang="en-US" altLang="zh-CN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63918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、认知职业</a:t>
            </a:r>
            <a:endParaRPr lang="zh-CN" altLang="en-US" sz="3200" dirty="0">
              <a:solidFill>
                <a:srgbClr val="63918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 descr="D:\ppt\2021教师的四个着力点\e1e19755ffab7ab61bb4631eaa72fcb4.jpege1e19755ffab7ab61bb4631eaa72fcb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6565818" y="1311415"/>
            <a:ext cx="4908159" cy="3259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D:\ppt\2021教师的四个着力点\571a748ec4dcbc233547759e8e8f2866.jpeg571a748ec4dcbc233547759e8e8f286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177727" y="2052955"/>
            <a:ext cx="5823429" cy="3872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6205220" y="4775835"/>
            <a:ext cx="5525135" cy="16395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1988" tIns="35994" rIns="71988" bIns="35994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b="1" spc="50" dirty="0">
                <a:ln w="3175">
                  <a:noFill/>
                  <a:prstDash val="dash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charset="-122"/>
                <a:cs typeface="微软雅黑" panose="020B0503020204020204" charset="-122"/>
              </a:rPr>
              <a:t>教师对自己的职业有了这种认同，就能够获得一种强大的内驱力，让自己爱业敬业，精业乐业，一辈子钟情于自己的职业而心无旁鹜，一生奉献于教育事业而无怨无悔。</a:t>
            </a:r>
            <a:endParaRPr lang="zh-CN" altLang="en-US" sz="2000" b="1" spc="50" dirty="0">
              <a:ln w="3175">
                <a:noFill/>
                <a:prstDash val="dash"/>
              </a:ln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67250" y="3302000"/>
            <a:ext cx="2855595" cy="658495"/>
          </a:xfrm>
        </p:spPr>
        <p:txBody>
          <a:bodyPr>
            <a:noAutofit/>
          </a:bodyPr>
          <a:lstStyle/>
          <a:p>
            <a:r>
              <a:rPr sz="4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宁静内心</a:t>
            </a:r>
            <a:endParaRPr lang="zh-CN" altLang="en-US" sz="4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24100" y="4230370"/>
            <a:ext cx="7541260" cy="1282700"/>
          </a:xfrm>
        </p:spPr>
        <p:txBody>
          <a:bodyPr>
            <a:noAutofit/>
          </a:bodyPr>
          <a:lstStyle/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拥有属于自己的“地下室”和“瓦尔登湖”</a:t>
            </a:r>
            <a:endParaRPr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  <a:p>
            <a:pPr algn="ctr"/>
            <a:r>
              <a:rPr sz="2800">
                <a:solidFill>
                  <a:srgbClr val="0A4A34"/>
                </a:solidFill>
                <a:latin typeface="方正粗楷简体" panose="02000000000000000000" charset="-122"/>
                <a:ea typeface="方正粗楷简体" panose="02000000000000000000" charset="-122"/>
                <a:cs typeface="方正粗楷简体" panose="02000000000000000000" charset="-122"/>
                <a:sym typeface="+mn-ea"/>
              </a:rPr>
              <a:t>涵养教师自我发展的持续力</a:t>
            </a:r>
            <a:endParaRPr lang="zh-CN" altLang="en-US" sz="2800">
              <a:solidFill>
                <a:srgbClr val="0A4A34"/>
              </a:solidFill>
              <a:latin typeface="方正粗楷简体" panose="02000000000000000000" charset="-122"/>
              <a:ea typeface="方正粗楷简体" panose="02000000000000000000" charset="-122"/>
              <a:cs typeface="方正粗楷简体" panose="02000000000000000000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69035" y="1832225"/>
            <a:ext cx="1200597" cy="1200597"/>
          </a:xfrm>
          <a:prstGeom prst="ellipse">
            <a:avLst/>
          </a:prstGeom>
          <a:solidFill>
            <a:srgbClr val="89C5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>
                <a:ln>
                  <a:noFill/>
                </a:ln>
                <a:solidFill>
                  <a:schemeClr val="bg1"/>
                </a:solidFill>
                <a:latin typeface="方正粗楷简体" panose="02000000000000000000" charset="-122"/>
                <a:ea typeface="方正粗楷简体" panose="02000000000000000000" charset="-122"/>
              </a:rPr>
              <a:t>贰</a:t>
            </a:r>
            <a:endParaRPr lang="zh-CN" altLang="en-US" sz="6000">
              <a:ln>
                <a:noFill/>
              </a:ln>
              <a:solidFill>
                <a:schemeClr val="bg1"/>
              </a:solidFill>
              <a:latin typeface="方正粗楷简体" panose="02000000000000000000" charset="-122"/>
              <a:ea typeface="方正粗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LARGE_SHAPE" val="1"/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3"/>
  <p:tag name="KSO_WM_UNIT_ID" val="_13*i*3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296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296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COMBINE_RELATE_SLIDE_ID" val="background20175890_1"/>
  <p:tag name="KSO_WM_TEMPLATE_THUMBS_INDEX" val="1、4、10、11、14、20、22、26、30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76296"/>
</p:tagLst>
</file>

<file path=ppt/tags/tag167.xml><?xml version="1.0" encoding="utf-8"?>
<p:tagLst xmlns:p="http://schemas.openxmlformats.org/presentationml/2006/main">
  <p:tag name="KSO_WM_UNIT_ISCONTENTS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6296_7*a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小标题"/>
</p:tagLst>
</file>

<file path=ppt/tags/tag168.xml><?xml version="1.0" encoding="utf-8"?>
<p:tagLst xmlns:p="http://schemas.openxmlformats.org/presentationml/2006/main">
  <p:tag name="KSO_WM_UNIT_NOCLEAR" val="0"/>
  <p:tag name="KSO_WM_UNIT_VALUE" val="4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6_7*b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正文，文字是您思想的提炼，请尽量言简意赅的阐述观点。"/>
  <p:tag name="KSO_WM_UNIT_ISCONTENTSTITLE" val="0"/>
</p:tagLst>
</file>

<file path=ppt/tags/tag169.xml><?xml version="1.0" encoding="utf-8"?>
<p:tagLst xmlns:p="http://schemas.openxmlformats.org/presentationml/2006/main">
  <p:tag name="KSO_WM_COMBINE_RELATE_SLIDE_ID" val="background20175890_6"/>
  <p:tag name="KSO_WM_SLIDE_ID" val="custom2017629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76296"/>
  <p:tag name="KSO_WM_SLIDE_LAYOUT" val="a_b_e"/>
  <p:tag name="KSO_WM_SLIDE_LAYOUT_CNT" val="1_1_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PLACING_PICTURE_USER_VIEWPORT" val="{&quot;height&quot;:5079.313385826772,&quot;width&quot;:11228.47874015748}"/>
</p:tagLst>
</file>

<file path=ppt/tags/tag171.xml><?xml version="1.0" encoding="utf-8"?>
<p:tagLst xmlns:p="http://schemas.openxmlformats.org/presentationml/2006/main">
  <p:tag name="KSO_WM_UNIT_VALUE" val="789*153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463_1*d*2"/>
  <p:tag name="KSO_WM_TEMPLATE_CATEGORY" val="diagram"/>
  <p:tag name="KSO_WM_TEMPLATE_INDEX" val="20200463"/>
  <p:tag name="KSO_WM_UNIT_LAYERLEVEL" val="1"/>
  <p:tag name="KSO_WM_TAG_VERSION" val="1.0"/>
  <p:tag name="KSO_WM_BEAUTIFY_FLAG" val="#wm#"/>
  <p:tag name="KSO_WM_UNIT_PLACING_PICTURE_INFO" val="{&quot;code&quot;:&quot;[1]&quot;,&quot;full_picture&quot;:false,&quot;last_crop_picture&quot;:&quot;[1]&quot;,&quot;scheme&quot;:&quot;1-1&quot;,&quot;spacing&quot;:6}"/>
  <p:tag name="KSO_WM_UNIT_SUPPORT_UNIT_TYPE" val="[&quot;d&quot;]"/>
  <p:tag name="KSO_WM_UNIT_BLOCK" val="0"/>
  <p:tag name="KSO_WM_UNIT_PLACING_PICTURE" val="155257.137"/>
  <p:tag name="KSO_WM_UNIT_PLACING_PICTURE_USER_VIEWPORT" val="{&quot;height&quot;:4475.696062992126,&quot;width&quot;:8701.003149606298}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5132.696289062499,&quot;width&quot;:7729.383486726157}"/>
</p:tagLst>
</file>

<file path=ppt/tags/tag172.xml><?xml version="1.0" encoding="utf-8"?>
<p:tagLst xmlns:p="http://schemas.openxmlformats.org/presentationml/2006/main">
  <p:tag name="KSO_WM_UNIT_VALUE" val="1353*153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63_1*d*1"/>
  <p:tag name="KSO_WM_TEMPLATE_CATEGORY" val="diagram"/>
  <p:tag name="KSO_WM_TEMPLATE_INDEX" val="20200463"/>
  <p:tag name="KSO_WM_UNIT_LAYERLEVEL" val="1"/>
  <p:tag name="KSO_WM_TAG_VERSION" val="1.0"/>
  <p:tag name="KSO_WM_BEAUTIFY_FLAG" val="#wm#"/>
  <p:tag name="KSO_WM_UNIT_PLACING_PICTURE_INFO" val="{&quot;code&quot;:&quot;[1]&quot;,&quot;full_picture&quot;:false,&quot;last_crop_picture&quot;:&quot;[1]&quot;,&quot;scheme&quot;:&quot;1-1&quot;,&quot;spacing&quot;:6}"/>
  <p:tag name="KSO_WM_UNIT_SUPPORT_UNIT_TYPE" val="[&quot;d&quot;]"/>
  <p:tag name="KSO_WM_UNIT_BLOCK" val="0"/>
  <p:tag name="KSO_WM_UNIT_PLACING_PICTURE" val="155254.032"/>
  <p:tag name="KSO_WM_UNIT_PLACING_PICTURE_USER_VIEWPORT" val="{&quot;height&quot;:7675.6645669291338,&quot;width&quot;:8704.4803149606305}"/>
  <p:tag name="KSO_WM_UNIT_PLACING_PICTURE_USER_RELATIVERECTANGLE" val="{&quot;bottom&quot;:0,&quot;left&quot;:0,&quot;right&quot;:0,&quot;top&quot;:0}"/>
  <p:tag name="KSO_WM_UNIT_PLACING_PICTURE_COLLAGE_RELATIVERECTANGLE" val="{&quot;bottom&quot;:7.4056674005427291e-17,&quot;left&quot;:0,&quot;right&quot;:0,&quot;top&quot;:7.4056674005427291e-17}"/>
  <p:tag name="KSO_WM_UNIT_PLACING_PICTURE_COLLAGE_VIEWPORT" val="{&quot;height&quot;:6099,&quot;width&quot;:9170.754940346676}"/>
</p:tagLst>
</file>

<file path=ppt/tags/tag1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63_1*f*1"/>
  <p:tag name="KSO_WM_TEMPLATE_CATEGORY" val="diagram"/>
  <p:tag name="KSO_WM_TEMPLATE_INDEX" val="20200463"/>
  <p:tag name="KSO_WM_UNIT_LAYERLEVEL" val="1"/>
  <p:tag name="KSO_WM_TAG_VERSION" val="1.0"/>
  <p:tag name="KSO_WM_BEAUTIFY_FLAG" val="#wm#"/>
  <p:tag name="KSO_WM_UNIT_DEFAULT_FONT" val="14;18;2"/>
  <p:tag name="KSO_WM_UNIT_BLOCK" val="0"/>
  <p:tag name="KSO_WM_UNIT_SUBTYPE" val="a"/>
</p:tagLst>
</file>

<file path=ppt/tags/tag174.xml><?xml version="1.0" encoding="utf-8"?>
<p:tagLst xmlns:p="http://schemas.openxmlformats.org/presentationml/2006/main">
  <p:tag name="KSO_WM_UNIT_ISCONTENTS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6296_7*a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小标题"/>
</p:tagLst>
</file>

<file path=ppt/tags/tag175.xml><?xml version="1.0" encoding="utf-8"?>
<p:tagLst xmlns:p="http://schemas.openxmlformats.org/presentationml/2006/main">
  <p:tag name="KSO_WM_UNIT_NOCLEAR" val="0"/>
  <p:tag name="KSO_WM_UNIT_VALUE" val="4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6_7*b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正文，文字是您思想的提炼，请尽量言简意赅的阐述观点。"/>
  <p:tag name="KSO_WM_UNIT_ISCONTENTSTITLE" val="0"/>
</p:tagLst>
</file>

<file path=ppt/tags/tag176.xml><?xml version="1.0" encoding="utf-8"?>
<p:tagLst xmlns:p="http://schemas.openxmlformats.org/presentationml/2006/main">
  <p:tag name="KSO_WM_COMBINE_RELATE_SLIDE_ID" val="background20175890_6"/>
  <p:tag name="KSO_WM_SLIDE_ID" val="custom2017629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76296"/>
  <p:tag name="KSO_WM_SLIDE_LAYOUT" val="a_b_e"/>
  <p:tag name="KSO_WM_SLIDE_LAYOUT_CNT" val="1_1_1"/>
</p:tagLst>
</file>

<file path=ppt/tags/tag177.xml><?xml version="1.0" encoding="utf-8"?>
<p:tagLst xmlns:p="http://schemas.openxmlformats.org/presentationml/2006/main">
  <p:tag name="KSO_WM_UNIT_VALUE" val="971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749_1*d*1"/>
  <p:tag name="KSO_WM_TEMPLATE_CATEGORY" val="diagram"/>
  <p:tag name="KSO_WM_TEMPLATE_INDEX" val="20200749"/>
  <p:tag name="KSO_WM_UNIT_SUPPORT_UNIT_TYPE" val="[&quot;all&quot;]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749_1*h_f*1_1"/>
  <p:tag name="KSO_WM_TEMPLATE_CATEGORY" val="diagram"/>
  <p:tag name="KSO_WM_TEMPLATE_INDEX" val="20200749"/>
  <p:tag name="KSO_WM_UNIT_LAYERLEVEL" val="1_1"/>
  <p:tag name="KSO_WM_TAG_VERSION" val="1.0"/>
  <p:tag name="KSO_WM_BEAUTIFY_FLAG" val="#wm#"/>
  <p:tag name="KSO_WM_UNIT_PRESET_TEXT" val="我们是致力于研究AI智能创作PPT的一个团队；我们潜心钻研幻灯片的演示规律与创作思路，希望通过人工智能解放用户双手，不仅高效，而且精准。"/>
</p:tagLst>
</file>

<file path=ppt/tags/tag179.xml><?xml version="1.0" encoding="utf-8"?>
<p:tagLst xmlns:p="http://schemas.openxmlformats.org/presentationml/2006/main"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749_1*h_f*1_1"/>
  <p:tag name="KSO_WM_TEMPLATE_CATEGORY" val="diagram"/>
  <p:tag name="KSO_WM_TEMPLATE_INDEX" val="20200749"/>
  <p:tag name="KSO_WM_UNIT_LAYERLEVEL" val="1_1"/>
  <p:tag name="KSO_WM_TAG_VERSION" val="1.0"/>
  <p:tag name="KSO_WM_BEAUTIFY_FLAG" val="#wm#"/>
  <p:tag name="KSO_WM_UNIT_PRESET_TEXT" val="我们是致力于研究AI智能创作PPT的一个团队；我们潜心钻研幻灯片的演示规律与创作思路，希望通过人工智能解放用户双手，不仅高效，而且精准。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VALUE" val="620*150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319_1*d*1"/>
  <p:tag name="KSO_WM_TEMPLATE_CATEGORY" val="diagram"/>
  <p:tag name="KSO_WM_TEMPLATE_INDEX" val="20200319"/>
  <p:tag name="KSO_WM_UNIT_LAYERLEVEL" val="1"/>
  <p:tag name="KSO_WM_TAG_VERSION" val="1.0"/>
  <p:tag name="KSO_WM_BEAUTIFY_FLAG" val="#wm#"/>
  <p:tag name="KSO_WM_UNIT_BLOCK" val="0"/>
  <p:tag name="KSO_WM_UNIT_PLACING_PICTURE" val="43710.704386875"/>
  <p:tag name="KSO_WM_UNIT_PLACING_PICTURE_INFO" val="{&quot;code&quot;:&quot;ab[1]&quot;,&quot;full_picture&quot;:false,&quot;last_crop_picture&quot;:&quot;ab[1]&quot;,&quot;scheme&quot;:&quot;3-5&quot;,&quot;spacing&quot;:6}"/>
  <p:tag name="KSO_WM_UNIT_SUPPORT_UNIT_TYPE" val="[&quot;d&quot;]"/>
  <p:tag name="KSO_WM_UNIT_PLACING_PICTURE_USER_VIEWPORT" val="{&quot;height&quot;:3516,&quot;width&quot;:7568}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3516.9354330708666,&quot;width&quot;:8555.3606299212624}"/>
</p:tagLst>
</file>

<file path=ppt/tags/tag181.xml><?xml version="1.0" encoding="utf-8"?>
<p:tagLst xmlns:p="http://schemas.openxmlformats.org/presentationml/2006/main">
  <p:tag name="KSO_WM_UNIT_VALUE" val="620*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319_1*d*2"/>
  <p:tag name="KSO_WM_TEMPLATE_CATEGORY" val="diagram"/>
  <p:tag name="KSO_WM_TEMPLATE_INDEX" val="20200319"/>
  <p:tag name="KSO_WM_UNIT_LAYERLEVEL" val="1"/>
  <p:tag name="KSO_WM_TAG_VERSION" val="1.0"/>
  <p:tag name="KSO_WM_BEAUTIFY_FLAG" val="#wm#"/>
  <p:tag name="KSO_WM_UNIT_BLOCK" val="0"/>
  <p:tag name="KSO_WM_UNIT_PLACING_PICTURE" val="43710.704386875"/>
  <p:tag name="KSO_WM_UNIT_PLACING_PICTURE_INFO" val="{&quot;code&quot;:&quot;ab[1]&quot;,&quot;full_picture&quot;:false,&quot;last_crop_picture&quot;:&quot;ab[1]&quot;,&quot;scheme&quot;:&quot;3-5&quot;,&quot;spacing&quot;:6}"/>
  <p:tag name="KSO_WM_UNIT_SUPPORT_UNIT_TYPE" val="[&quot;d&quot;]"/>
  <p:tag name="KSO_WM_UNIT_PLACING_PICTURE_USER_VIEWPORT" val="{&quot;height&quot;:3510,&quot;width&quot;:5044}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3516.9354330708666,&quot;width&quot;:4187.6803149606312}"/>
</p:tagLst>
</file>

<file path=ppt/tags/tag182.xml><?xml version="1.0" encoding="utf-8"?>
<p:tagLst xmlns:p="http://schemas.openxmlformats.org/presentationml/2006/main">
  <p:tag name="KSO_WM_UNIT_VALUE" val="620*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0319_1*d*3"/>
  <p:tag name="KSO_WM_TEMPLATE_CATEGORY" val="diagram"/>
  <p:tag name="KSO_WM_TEMPLATE_INDEX" val="20200319"/>
  <p:tag name="KSO_WM_UNIT_LAYERLEVEL" val="1"/>
  <p:tag name="KSO_WM_TAG_VERSION" val="1.0"/>
  <p:tag name="KSO_WM_BEAUTIFY_FLAG" val="#wm#"/>
  <p:tag name="KSO_WM_UNIT_BLOCK" val="0"/>
  <p:tag name="KSO_WM_UNIT_PLACING_PICTURE" val="43710.704386875"/>
  <p:tag name="KSO_WM_UNIT_PLACING_PICTURE_INFO" val="{&quot;code&quot;:&quot;ab[1]&quot;,&quot;full_picture&quot;:false,&quot;last_crop_picture&quot;:&quot;ab[1]&quot;,&quot;scheme&quot;:&quot;3-5&quot;,&quot;spacing&quot;:6}"/>
  <p:tag name="KSO_WM_UNIT_SUPPORT_UNIT_TYPE" val="[&quot;d&quot;]"/>
  <p:tag name="KSO_WM_UNIT_PLACING_PICTURE_USER_VIEWPORT" val="{&quot;height&quot;:3516,&quot;width&quot;:3807}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3516.9354330708666,&quot;width&quot;:4187.6803149606312}"/>
</p:tagLst>
</file>

<file path=ppt/tags/tag183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00_1*a*1"/>
  <p:tag name="KSO_WM_TEMPLATE_CATEGORY" val="diagram"/>
  <p:tag name="KSO_WM_TEMPLATE_INDEX" val="20201100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</p:tagLst>
</file>

<file path=ppt/tags/tag184.xml><?xml version="1.0" encoding="utf-8"?>
<p:tagLst xmlns:p="http://schemas.openxmlformats.org/presentationml/2006/main">
  <p:tag name="KSO_WM_UNIT_NOCLEAR" val="0"/>
  <p:tag name="KSO_WM_UNIT_SHOW_EDIT_AREA_INDICATION" val="1"/>
  <p:tag name="KSO_WM_UNIT_VALUE" val="11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100_1*f*1"/>
  <p:tag name="KSO_WM_TEMPLATE_CATEGORY" val="diagram"/>
  <p:tag name="KSO_WM_TEMPLATE_INDEX" val="20201100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100_1*i*1"/>
  <p:tag name="KSO_WM_TEMPLATE_CATEGORY" val="diagram"/>
  <p:tag name="KSO_WM_TEMPLATE_INDEX" val="20201100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VALUE" val="1328*9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100_1*d*1"/>
  <p:tag name="KSO_WM_TEMPLATE_CATEGORY" val="diagram"/>
  <p:tag name="KSO_WM_TEMPLATE_INDEX" val="20201100"/>
  <p:tag name="KSO_WM_UNIT_SUPPORT_UNIT_TYPE" val="[]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VALUE" val="1328*9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1100_1*d*2"/>
  <p:tag name="KSO_WM_TEMPLATE_CATEGORY" val="diagram"/>
  <p:tag name="KSO_WM_TEMPLATE_INDEX" val="20201100"/>
  <p:tag name="KSO_WM_UNIT_SUPPORT_UNIT_TYPE" val="[]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9_1*i*2"/>
  <p:tag name="KSO_WM_TEMPLATE_CATEGORY" val="diagram"/>
  <p:tag name="KSO_WM_TEMPLATE_INDEX" val="20200329"/>
  <p:tag name="KSO_WM_UNIT_LAYERLEVEL" val="1"/>
  <p:tag name="KSO_WM_TAG_VERSION" val="1.0"/>
  <p:tag name="KSO_WM_BEAUTIFY_FLAG" val="#wm#"/>
  <p:tag name="KSO_WM_UNIT_BLOCK" val="0"/>
  <p:tag name="KSO_WM_UNIT_PLACING_PICTURE" val="43635.7376002894"/>
  <p:tag name="KSO_WM_UNIT_PLACING_PICTURE_INFO" val="{&quot;full_picture&quot;:false,&quot;last_crop_picture&quot;:&quot;1-1&quot;,&quot;selected&quot;:&quot;1-1&quot;,&quot;spacing&quot;:6}"/>
  <p:tag name="KSO_WM_UNIT_PLACING_PICTURE_USER_VIEWPORT" val="{&quot;height&quot;:7857.302362204724,&quot;width&quot;:19216.245669291337}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9_1*i*1"/>
  <p:tag name="KSO_WM_TEMPLATE_CATEGORY" val="diagram"/>
  <p:tag name="KSO_WM_TEMPLATE_INDEX" val="20200329"/>
  <p:tag name="KSO_WM_UNIT_LAYERLEVEL" val="1"/>
  <p:tag name="KSO_WM_TAG_VERSION" val="1.0"/>
  <p:tag name="KSO_WM_BEAUTIFY_FLAG" val="#wm#"/>
  <p:tag name="KSO_WM_UNIT_BLOCK" val="0"/>
  <p:tag name="KSO_WM_UNIT_PLACING_PICTURE" val="43635.7376002894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9_1*a*1"/>
  <p:tag name="KSO_WM_TEMPLATE_CATEGORY" val="diagram"/>
  <p:tag name="KSO_WM_TEMPLATE_INDEX" val="20200329"/>
  <p:tag name="KSO_WM_UNIT_LAYERLEVEL" val="1"/>
  <p:tag name="KSO_WM_TAG_VERSION" val="1.0"/>
  <p:tag name="KSO_WM_BEAUTIFY_FLAG" val="#wm#"/>
  <p:tag name="KSO_WM_UNIT_SHOW_EDIT_AREA_INDICATION" val="1"/>
  <p:tag name="KSO_WM_UNIT_BLOCK" val="0"/>
  <p:tag name="KSO_WM_UNIT_PLACING_PICTURE" val="43635.7376002894"/>
  <p:tag name="KSO_WM_UNIT_DEFAULT_FONT" val="24;44;4"/>
</p:tagLst>
</file>

<file path=ppt/tags/tag191.xml><?xml version="1.0" encoding="utf-8"?>
<p:tagLst xmlns:p="http://schemas.openxmlformats.org/presentationml/2006/main">
  <p:tag name="KSO_WM_UNIT_PRESET_TEXT" val="点击输入正文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9_1*f*1"/>
  <p:tag name="KSO_WM_TEMPLATE_CATEGORY" val="diagram"/>
  <p:tag name="KSO_WM_TEMPLATE_INDEX" val="20200329"/>
  <p:tag name="KSO_WM_UNIT_LAYERLEVEL" val="1"/>
  <p:tag name="KSO_WM_TAG_VERSION" val="1.0"/>
  <p:tag name="KSO_WM_BEAUTIFY_FLAG" val="#wm#"/>
  <p:tag name="KSO_WM_UNIT_SHOW_EDIT_AREA_INDICATION" val="1"/>
  <p:tag name="KSO_WM_UNIT_BLOCK" val="0"/>
  <p:tag name="KSO_WM_UNIT_DEFAULT_FONT" val="14;20;2"/>
</p:tagLst>
</file>

<file path=ppt/tags/tag192.xml><?xml version="1.0" encoding="utf-8"?>
<p:tagLst xmlns:p="http://schemas.openxmlformats.org/presentationml/2006/main">
  <p:tag name="KSO_WM_SLIDE_ID" val="diagram20200329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08"/>
  <p:tag name="KSO_WM_SLIDE_POSITION" val="0*0"/>
  <p:tag name="KSO_WM_TAG_VERSION" val="1.0"/>
  <p:tag name="KSO_WM_BEAUTIFY_FLAG" val="#wm#"/>
  <p:tag name="KSO_WM_TEMPLATE_CATEGORY" val="diagram"/>
  <p:tag name="KSO_WM_TEMPLATE_INDEX" val="20200329"/>
  <p:tag name="KSO_WM_SLIDE_LAYOUT" val="a_f"/>
  <p:tag name="KSO_WM_SLIDE_LAYOUT_CNT" val="1_1"/>
  <p:tag name="KSO_WM_UNIT_SHOW_EDIT_AREA_INDICATION" val="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72.9},&quot;minSize&quot;:{&quot;size1&quot;:72.9},&quot;maxSize&quot;:{&quot;size1&quot;:72.9},&quot;backgroundInfo&quot;:[{&quot;type&quot;:&quot;general&quot;,&quot;left&quot;:0.0,&quot;top&quot;:0.0,&quot;right&quot;:0.0,&quot;bottom&quot;:0.0}],&quot;subLayout&quot;:[{&quot;direction&quot;:0,&quot;horizontalAlign&quot;:-1,&quot;verticalAlign&quot;:-1,&quot;type&quot;:1,&quot;diagramDirection&quot;:0,&quot;canSetOverLayout&quot;:0,&quot;isOverLayout&quot;:0,&quot;margin&quot;:{&quot;left&quot;:0.0,&quot;top&quot;:11.263,&quot;right&quot;:0.0,&quot;bottom&quot;:0.026}},{&quot;direction&quot;:0,&quot;horizontalAlign&quot;:-1,&quot;verticalAlign&quot;:-1,&quot;type&quot;:0,&quot;diagramDirection&quot;:0,&quot;canSetOverLayout&quot;:0,&quot;isOverLayout&quot;:0,&quot;margin&quot;:{&quot;left&quot;:1.171,&quot;top&quot;:0.974,&quot;right&quot;:1.171,&quot;bottom&quot;:1.088}}]}"/>
  <p:tag name="KSO_WM_SLIDE_CAN_ADD_NAVIGATION" val="1"/>
  <p:tag name="KSO_WM_SLIDE_BACKGROUND" val="[&quot;general&quot;]"/>
  <p:tag name="KSO_WM_SLIDE_RATIO" val="1.777778"/>
  <p:tag name="KSO_WM_TEMPLATE_MASTER_TYPE" val="0"/>
  <p:tag name="KSO_WM_TEMPLATE_COLOR_TYPE" val="1"/>
</p:tagLst>
</file>

<file path=ppt/tags/tag193.xml><?xml version="1.0" encoding="utf-8"?>
<p:tagLst xmlns:p="http://schemas.openxmlformats.org/presentationml/2006/main">
  <p:tag name="KSO_WM_UNIT_ISCONTENTS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6296_7*a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小标题"/>
</p:tagLst>
</file>

<file path=ppt/tags/tag194.xml><?xml version="1.0" encoding="utf-8"?>
<p:tagLst xmlns:p="http://schemas.openxmlformats.org/presentationml/2006/main">
  <p:tag name="KSO_WM_UNIT_NOCLEAR" val="0"/>
  <p:tag name="KSO_WM_UNIT_VALUE" val="4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6_7*b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正文，文字是您思想的提炼，请尽量言简意赅的阐述观点。"/>
  <p:tag name="KSO_WM_UNIT_ISCONTENTSTITLE" val="0"/>
</p:tagLst>
</file>

<file path=ppt/tags/tag195.xml><?xml version="1.0" encoding="utf-8"?>
<p:tagLst xmlns:p="http://schemas.openxmlformats.org/presentationml/2006/main">
  <p:tag name="KSO_WM_COMBINE_RELATE_SLIDE_ID" val="background20175890_6"/>
  <p:tag name="KSO_WM_SLIDE_ID" val="custom2017629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76296"/>
  <p:tag name="KSO_WM_SLIDE_LAYOUT" val="a_b_e"/>
  <p:tag name="KSO_WM_SLIDE_LAYOUT_CNT" val="1_1_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099_1*i*1"/>
  <p:tag name="KSO_WM_TEMPLATE_CATEGORY" val="diagram"/>
  <p:tag name="KSO_WM_TEMPLATE_INDEX" val="20201099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9_1*a*1"/>
  <p:tag name="KSO_WM_TEMPLATE_CATEGORY" val="diagram"/>
  <p:tag name="KSO_WM_TEMPLATE_INDEX" val="20201099"/>
  <p:tag name="KSO_WM_UNIT_LAYERLEVEL" val="1"/>
  <p:tag name="KSO_WM_TAG_VERSION" val="1.0"/>
  <p:tag name="KSO_WM_BEAUTIFY_FLAG" val="#wm#"/>
  <p:tag name="KSO_WM_UNIT_SHOW_EDIT_AREA_INDICATION" val="1"/>
</p:tagLst>
</file>

<file path=ppt/tags/tag198.xml><?xml version="1.0" encoding="utf-8"?>
<p:tagLst xmlns:p="http://schemas.openxmlformats.org/presentationml/2006/main">
  <p:tag name="KSO_WM_UNIT_PRESET_TEXT" val="点击输入正文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099_1*f*1"/>
  <p:tag name="KSO_WM_TEMPLATE_CATEGORY" val="diagram"/>
  <p:tag name="KSO_WM_TEMPLATE_INDEX" val="20201099"/>
  <p:tag name="KSO_WM_UNIT_LAYERLEVEL" val="1"/>
  <p:tag name="KSO_WM_TAG_VERSION" val="1.0"/>
  <p:tag name="KSO_WM_BEAUTIFY_FLAG" val="#wm#"/>
  <p:tag name="KSO_WM_UNIT_SHOW_EDIT_AREA_INDICATION" val="1"/>
</p:tagLst>
</file>

<file path=ppt/tags/tag199.xml><?xml version="1.0" encoding="utf-8"?>
<p:tagLst xmlns:p="http://schemas.openxmlformats.org/presentationml/2006/main">
  <p:tag name="KSO_WM_UNIT_VALUE" val="1283*8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099_1*d*1"/>
  <p:tag name="KSO_WM_TEMPLATE_CATEGORY" val="diagram"/>
  <p:tag name="KSO_WM_TEMPLATE_INDEX" val="20201099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VALUE" val="1283*8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1099_1*d*2"/>
  <p:tag name="KSO_WM_TEMPLATE_CATEGORY" val="diagram"/>
  <p:tag name="KSO_WM_TEMPLATE_INDEX" val="20201099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diagram20201612_1*h_i*1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ID" val="diagram20201612_1*h_i*1_2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DIAGRAM_MODELTYPE" val="stripeEnum"/>
  <p:tag name="KSO_WM_UNIT_ISCONTENTSTITLE" val="0"/>
  <p:tag name="KSO_WM_UNIT_PRESET_TEXT" val="01 项目内容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1612_1*h_a*1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DIAGRAM_MODELTYPE" val="stripeEnum"/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1612_1*h_f*1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diagram20201612_1*h_i*2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DIAGRAM_MODELTYPE" val="stripeEnum"/>
  <p:tag name="KSO_WM_UNIT_ISCONTENTSTITLE" val="0"/>
  <p:tag name="KSO_WM_UNIT_PRESET_TEXT" val="02 项目内容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1612_1*h_a*2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DIAGRAM_MODELTYPE" val="stripeEnum"/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1612_1*h_f*2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DIAGRAM_MODELTYPE" val="stripeEnum"/>
  <p:tag name="KSO_WM_UNIT_VALUE" val="476*635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1612_1*h_d*1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2"/>
  <p:tag name="KSO_WM_UNIT_ID" val="diagram20201612_1*h_i*2_2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DIAGRAM_MODELTYPE" val="stripeEnum"/>
  <p:tag name="KSO_WM_UNIT_VALUE" val="476*635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1612_1*h_d*2_1"/>
  <p:tag name="KSO_WM_TEMPLATE_CATEGORY" val="diagram"/>
  <p:tag name="KSO_WM_TEMPLATE_INDEX" val="20201612"/>
  <p:tag name="KSO_WM_UNIT_LAYERLEVEL" val="1_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336_1*i*1"/>
  <p:tag name="KSO_WM_TEMPLATE_CATEGORY" val="diagram"/>
  <p:tag name="KSO_WM_TEMPLATE_INDEX" val="20191336"/>
  <p:tag name="KSO_WM_UNIT_LAYERLEVEL" val="1"/>
  <p:tag name="KSO_WM_TAG_VERSION" val="1.0"/>
  <p:tag name="KSO_WM_BEAUTIFY_FLAG" val="#wm#"/>
  <p:tag name="KSO_WM_UNIT_ADJUSTLAYOUT_ID" val="4"/>
  <p:tag name="KSO_WM_UNIT_COLOR_SCHEME_SHAPE_ID" val="4"/>
  <p:tag name="KSO_WM_UNIT_COLOR_SCHEME_PARENT_PAGE" val="0_1"/>
</p:tagLst>
</file>

<file path=ppt/tags/tag212.xml><?xml version="1.0" encoding="utf-8"?>
<p:tagLst xmlns:p="http://schemas.openxmlformats.org/presentationml/2006/main">
  <p:tag name="KSO_WM_UNIT_TEXT_PART_ID" val="4-a"/>
  <p:tag name="KSO_WM_UNIT_TEXT_PART_SIZE" val="24.96*854.5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ID" val="diagram20191336_1*f*1"/>
  <p:tag name="KSO_WM_TEMPLATE_CATEGORY" val="diagram"/>
  <p:tag name="KSO_WM_TEMPLATE_INDEX" val="20191336"/>
  <p:tag name="KSO_WM_UNIT_LAYERLEVEL" val="1"/>
  <p:tag name="KSO_WM_TAG_VERSION" val="1.0"/>
  <p:tag name="KSO_WM_BEAUTIFY_FLAG" val="#wm#"/>
  <p:tag name="KSO_WM_UNIT_PRESET_TEXT" val="点击此处添加正文，文字是您思想的提炼，为了最终演示发布的良好效果，请尽量言简意赅的阐述观点。"/>
  <p:tag name="KSO_WM_UNIT_TYPE" val="f"/>
  <p:tag name="KSO_WM_UNIT_INDEX" val="1"/>
  <p:tag name="KSO_WM_UNIT_ADJUSTLAYOUT_ID" val="9"/>
  <p:tag name="KSO_WM_UNIT_COLOR_SCHEME_SHAPE_ID" val="9"/>
  <p:tag name="KSO_WM_UNIT_COLOR_SCHEME_PARENT_PAGE" val="0_1"/>
  <p:tag name="KSO_WM_UNIT_TEXT_PART_ID_V2" val="d-4-1"/>
</p:tagLst>
</file>

<file path=ppt/tags/tag213.xml><?xml version="1.0" encoding="utf-8"?>
<p:tagLst xmlns:p="http://schemas.openxmlformats.org/presentationml/2006/main">
  <p:tag name="KSO_WM_UNIT_VALUE" val="1118*270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36_1*d*1"/>
  <p:tag name="KSO_WM_TEMPLATE_CATEGORY" val="diagram"/>
  <p:tag name="KSO_WM_TEMPLATE_INDEX" val="20191336"/>
  <p:tag name="KSO_WM_UNIT_LAYERLEVEL" val="1"/>
  <p:tag name="KSO_WM_TAG_VERSION" val="1.0"/>
  <p:tag name="KSO_WM_BEAUTIFY_FLAG" val="#wm#"/>
  <p:tag name="KSO_WM_UNIT_ADJUSTLAYOUT_ID" val="13"/>
  <p:tag name="KSO_WM_UNIT_PICTURE_CLIP_FLAG" val="1"/>
  <p:tag name="KSO_WM_UNIT_COLOR_SCHEME_SHAPE_ID" val="13"/>
  <p:tag name="KSO_WM_UNIT_COLOR_SCHEME_PARENT_PAGE" val="0_1"/>
</p:tagLst>
</file>

<file path=ppt/tags/tag214.xml><?xml version="1.0" encoding="utf-8"?>
<p:tagLst xmlns:p="http://schemas.openxmlformats.org/presentationml/2006/main">
  <p:tag name="KSO_WM_UNIT_LARGE_SHAPE" val="1"/>
  <p:tag name="KSO_WM_UNIT_VALUE" val="1904*338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31_1*d*1"/>
  <p:tag name="KSO_WM_TEMPLATE_CATEGORY" val="diagram"/>
  <p:tag name="KSO_WM_TEMPLATE_INDEX" val="20200431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31_1*i*1"/>
  <p:tag name="KSO_WM_TEMPLATE_CATEGORY" val="diagram"/>
  <p:tag name="KSO_WM_TEMPLATE_INDEX" val="20200431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ISCONTENTSTITLE" val="0"/>
  <p:tag name="KSO_WM_UNIT_PRESET_TEXT" val="输入大标题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31_1*a*1"/>
  <p:tag name="KSO_WM_TEMPLATE_CATEGORY" val="diagram"/>
  <p:tag name="KSO_WM_TEMPLATE_INDEX" val="20200431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ID" val="diagram20200431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0431"/>
  <p:tag name="KSO_WM_SLIDE_LAYOUT" val="a_d_f"/>
  <p:tag name="KSO_WM_SLIDE_LAYOUT_CNT" val="1_1_1"/>
</p:tagLst>
</file>

<file path=ppt/tags/tag218.xml><?xml version="1.0" encoding="utf-8"?>
<p:tagLst xmlns:p="http://schemas.openxmlformats.org/presentationml/2006/main">
  <p:tag name="KSO_WM_UNIT_ISCONTENTS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6296_7*a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小标题"/>
</p:tagLst>
</file>

<file path=ppt/tags/tag219.xml><?xml version="1.0" encoding="utf-8"?>
<p:tagLst xmlns:p="http://schemas.openxmlformats.org/presentationml/2006/main">
  <p:tag name="KSO_WM_UNIT_NOCLEAR" val="0"/>
  <p:tag name="KSO_WM_UNIT_VALUE" val="4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6_7*b*1"/>
  <p:tag name="KSO_WM_TEMPLATE_CATEGORY" val="custom"/>
  <p:tag name="KSO_WM_TEMPLATE_INDEX" val="20176296"/>
  <p:tag name="KSO_WM_UNIT_LAYERLEVEL" val="1"/>
  <p:tag name="KSO_WM_TAG_VERSION" val="1.0"/>
  <p:tag name="KSO_WM_BEAUTIFY_FLAG" val="#wm#"/>
  <p:tag name="KSO_WM_UNIT_PRESET_TEXT" val="点击此处添加正文，文字是您思想的提炼，请尽量言简意赅的阐述观点。"/>
  <p:tag name="KSO_WM_UNIT_ISCONTENTSTITLE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COMBINE_RELATE_SLIDE_ID" val="background20175890_6"/>
  <p:tag name="KSO_WM_SLIDE_ID" val="custom2017629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176296"/>
  <p:tag name="KSO_WM_SLIDE_LAYOUT" val="a_b_e"/>
  <p:tag name="KSO_WM_SLIDE_LAYOUT_CNT" val="1_1_1"/>
</p:tagLst>
</file>

<file path=ppt/tags/tag221.xml><?xml version="1.0" encoding="utf-8"?>
<p:tagLst xmlns:p="http://schemas.openxmlformats.org/presentationml/2006/main">
  <p:tag name="KSO_WM_UNIT_ADJUSTLAYOUT_ID" val="8"/>
  <p:tag name="KSO_WM_UNIT_COLOR_SCHEME_SHAPE_ID" val="8"/>
  <p:tag name="KSO_WM_UNIT_COLOR_SCHEME_PARENT_PAGE" val="0_1"/>
  <p:tag name="KSO_WM_UNIT_FOIL_COLOR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1377_1*i*2"/>
  <p:tag name="KSO_WM_TEMPLATE_CATEGORY" val="diagram"/>
  <p:tag name="KSO_WM_TEMPLATE_INDEX" val="20191377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ADJUSTLAYOUT_ID" val="6"/>
  <p:tag name="KSO_WM_UNIT_COLOR_SCHEME_SHAPE_ID" val="6"/>
  <p:tag name="KSO_WM_UNIT_COLOR_SCHEME_PARENT_PAGE" val="0_1"/>
  <p:tag name="KSO_WM_UNIT_ISCONTENTSTITLE" val="0"/>
  <p:tag name="KSO_WM_UNIT_TEXT_PART_ID" val="1-X"/>
  <p:tag name="KSO_WM_UNIT_TEXT_PART_SIZE" val="49.2*286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377_1*a*1"/>
  <p:tag name="KSO_WM_TEMPLATE_CATEGORY" val="diagram"/>
  <p:tag name="KSO_WM_TEMPLATE_INDEX" val="20191377"/>
  <p:tag name="KSO_WM_UNIT_LAYERLEVEL" val="1"/>
  <p:tag name="KSO_WM_TAG_VERSION" val="1.0"/>
  <p:tag name="KSO_WM_BEAUTIFY_FLAG" val="#wm#"/>
  <p:tag name="KSO_WM_UNIT_PRESET_TEXT" val="单击此处添加标题"/>
  <p:tag name="KSO_WM_UNIT_TEXT_PART_ID_V2" val="a-1-1"/>
  <p:tag name="KSO_WM_UNIT_ISNUMDGMTITLE" val="0"/>
</p:tagLst>
</file>

<file path=ppt/tags/tag223.xml><?xml version="1.0" encoding="utf-8"?>
<p:tagLst xmlns:p="http://schemas.openxmlformats.org/presentationml/2006/main">
  <p:tag name="KSO_WM_UNIT_ADJUSTLAYOUT_ID" val="11"/>
  <p:tag name="KSO_WM_UNIT_COLOR_SCHEME_SHAPE_ID" val="11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1377_1*i*3"/>
  <p:tag name="KSO_WM_TEMPLATE_CATEGORY" val="diagram"/>
  <p:tag name="KSO_WM_TEMPLATE_INDEX" val="20191377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1110*148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77_1*d*1"/>
  <p:tag name="KSO_WM_TEMPLATE_CATEGORY" val="diagram"/>
  <p:tag name="KSO_WM_TEMPLATE_INDEX" val="20191377"/>
  <p:tag name="KSO_WM_UNIT_SUPPORT_UNIT_TYPE" val="[&quot;d&quot;]"/>
  <p:tag name="KSO_WM_UNIT_LAYERLEVEL" val="1"/>
  <p:tag name="KSO_WM_TAG_VERSION" val="1.0"/>
  <p:tag name="KSO_WM_BEAUTIFY_FLAG" val="#wm#"/>
  <p:tag name="KSO_WM_UNIT_PLACING_PICTURE_USER_VIEWPORT" val="{&quot;height&quot;:6494,&quot;width&quot;:8394}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6296.4708661417335,&quot;width&quot;:8395.2944881889762}"/>
  <p:tag name="KSO_WM_UNIT_PLACING_PICTURE_INFO" val="{&quot;code&quot;:&quot;[1]&quot;,&quot;full_picture&quot;:false,&quot;last_crop_picture&quot;:&quot;[1]&quot;,&quot;scheme&quot;:&quot;1-1&quot;,&quot;spacing&quot;:5}"/>
  <p:tag name="KSO_WM_UNIT_PLACING_PICTURE" val="101332.687"/>
</p:tagLst>
</file>

<file path=ppt/tags/tag225.xml><?xml version="1.0" encoding="utf-8"?>
<p:tagLst xmlns:p="http://schemas.openxmlformats.org/presentationml/2006/main">
  <p:tag name="KSO_WM_UNIT_ADJUSTLAYOUT_ID" val="4"/>
  <p:tag name="KSO_WM_UNIT_COLOR_SCHEME_SHAPE_ID" val="4"/>
  <p:tag name="KSO_WM_UNIT_COLOR_SCHEME_PARENT_PAGE" val="0_1"/>
  <p:tag name="KSO_WM_UNIT_TEXT_PART_ID_V2" val="d-2-1"/>
  <p:tag name="KSO_WM_UNIT_TEXT_PART_ID" val="2-d"/>
  <p:tag name="KSO_WM_UNIT_TEXT_PART_SIZE" val="254.64*434.5"/>
  <p:tag name="KSO_WM_UNIT_NOCLEAR" val="0"/>
  <p:tag name="KSO_WM_UNIT_VALUE" val="2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1377_1*f*1"/>
  <p:tag name="KSO_WM_TEMPLATE_CATEGORY" val="diagram"/>
  <p:tag name="KSO_WM_TEMPLATE_INDEX" val="20191377"/>
  <p:tag name="KSO_WM_UNIT_LAYERLEVEL" val="1"/>
  <p:tag name="KSO_WM_TAG_VERSION" val="1.0"/>
  <p:tag name="KSO_WM_BEAUTIFY_FLAG" val="#wm#"/>
  <p:tag name="KSO_WM_UNIT_PRESET_TEXT" val="点击此处添加正文，文字是您思想的提炼，请言简意赅的阐述您的观点。&#13;根据需要您可以酌情增减文字，以便观者可以准确的理解您所传达的完整信息。&#13;您的正文已经字字珠玑，但信息却错综复杂，需要用更多的文字来表述；但请您尽可能提炼思想的精髓，否则容易造成观者的阅读压力，适得其反。&#13;您输入的文字到这里，就是最佳视觉效果，请务必注意"/>
  <p:tag name="KSO_WM_UNIT_SUBTYPE" val="a"/>
</p:tagLst>
</file>

<file path=ppt/tags/tag22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260_1*i*1"/>
  <p:tag name="KSO_WM_TEMPLATE_CATEGORY" val="diagram"/>
  <p:tag name="KSO_WM_TEMPLATE_INDEX" val="20191260"/>
  <p:tag name="KSO_WM_UNIT_LAYERLEVEL" val="1"/>
  <p:tag name="KSO_WM_TAG_VERSION" val="1.0"/>
  <p:tag name="KSO_WM_BEAUTIFY_FLAG" val="#wm#"/>
  <p:tag name="KSO_WM_UNIT_ADJUSTLAYOUT_ID" val="14"/>
  <p:tag name="KSO_WM_UNIT_COLOR_SCHEME_SHAPE_ID" val="14"/>
  <p:tag name="KSO_WM_UNIT_COLOR_SCHEME_PARENT_PAGE" val="0_1"/>
</p:tagLst>
</file>

<file path=ppt/tags/tag227.xml><?xml version="1.0" encoding="utf-8"?>
<p:tagLst xmlns:p="http://schemas.openxmlformats.org/presentationml/2006/main">
  <p:tag name="KSO_WM_UNIT_VALUE" val="1903*25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260_1*d*1"/>
  <p:tag name="KSO_WM_TEMPLATE_CATEGORY" val="diagram"/>
  <p:tag name="KSO_WM_TEMPLATE_INDEX" val="20191260"/>
  <p:tag name="KSO_WM_UNIT_LAYERLEVEL" val="1"/>
  <p:tag name="KSO_WM_TAG_VERSION" val="1.0"/>
  <p:tag name="KSO_WM_BEAUTIFY_FLAG" val="#wm#"/>
  <p:tag name="KSO_WM_UNIT_ADJUSTLAYOUT_ID" val="25"/>
  <p:tag name="KSO_WM_UNIT_PICTURE_CLIP_FLAG" val="1"/>
  <p:tag name="KSO_WM_UNIT_COLOR_SCHEME_SHAPE_ID" val="25"/>
  <p:tag name="KSO_WM_UNIT_COLOR_SCHEME_PARENT_PAGE" val="0_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diagram20191260_1*h_i*1_1"/>
  <p:tag name="KSO_WM_TEMPLATE_CATEGORY" val="diagram"/>
  <p:tag name="KSO_WM_TEMPLATE_INDEX" val="20191260"/>
  <p:tag name="KSO_WM_UNIT_LAYERLEVEL" val="1_1"/>
  <p:tag name="KSO_WM_TAG_VERSION" val="1.0"/>
  <p:tag name="KSO_WM_BEAUTIFY_FLAG" val="#wm#"/>
  <p:tag name="KSO_WM_UNIT_ADJUSTLAYOUT_ID" val="9"/>
  <p:tag name="KSO_WM_UNIT_COLOR_SCHEME_SHAPE_ID" val="9"/>
  <p:tag name="KSO_WM_UNIT_COLOR_SCHEME_PARENT_PAGE" val="0_1"/>
  <p:tag name="KSO_WM_UNIT_FOIL_COLOR" val="1"/>
</p:tagLst>
</file>

<file path=ppt/tags/tag229.xml><?xml version="1.0" encoding="utf-8"?>
<p:tagLst xmlns:p="http://schemas.openxmlformats.org/presentationml/2006/main">
  <p:tag name="KSO_WM_UNIT_ISCONTENTSTITLE" val="0"/>
  <p:tag name="KSO_WM_UNIT_TEXT_PART_ID" val="2-Z"/>
  <p:tag name="KSO_WM_UNIT_TEXT_PART_SIZE" val="30*434.5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ID" val="diagram20191260_1*h_a*1_1"/>
  <p:tag name="KSO_WM_TEMPLATE_CATEGORY" val="diagram"/>
  <p:tag name="KSO_WM_TEMPLATE_INDEX" val="20191260"/>
  <p:tag name="KSO_WM_UNIT_LAYERLEVEL" val="1_1"/>
  <p:tag name="KSO_WM_TAG_VERSION" val="1.0"/>
  <p:tag name="KSO_WM_BEAUTIFY_FLAG" val="#wm#"/>
  <p:tag name="KSO_WM_UNIT_PRESET_TEXT" val="单击此处添加小标题"/>
  <p:tag name="KSO_WM_UNIT_TYPE" val="h_a"/>
  <p:tag name="KSO_WM_UNIT_INDEX" val="1_1"/>
  <p:tag name="KSO_WM_UNIT_ADJUSTLAYOUT_ID" val="21"/>
  <p:tag name="KSO_WM_UNIT_COLOR_SCHEME_SHAPE_ID" val="21"/>
  <p:tag name="KSO_WM_UNIT_COLOR_SCHEME_PARENT_PAGE" val="0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60"/>
  <p:tag name="KSO_WM_SLIDE_ID" val="diagram20191260_1"/>
  <p:tag name="KSO_WM_SLIDE_TYPE" val="text"/>
  <p:tag name="KSO_WM_SLIDE_SUBTYPE" val="picTxt"/>
  <p:tag name="KSO_WM_SLIDE_ITEM_CNT" val="0"/>
  <p:tag name="KSO_WM_SLIDE_INDEX" val="1"/>
  <p:tag name="KSO_WM_SLIDE_SIZE" val="894*156.282"/>
  <p:tag name="KSO_WM_SLIDE_POSITION" val="33.0002*352"/>
  <p:tag name="KSO_WM_TAG_VERSION" val="1.0"/>
  <p:tag name="KSO_WM_SLIDE_LAYOUT" val="d_h"/>
  <p:tag name="KSO_WM_SLIDE_LAYOUT_CNT" val="1_1"/>
  <p:tag name="KSO_WM_SLIDE_MODEL_TYPE" val="cover"/>
  <p:tag name="KSO_WM_SLIDE_CONSTRAINT" val="%7b%22slideConstraint%22%3a%7b%22seriesAreas%22%3a%5b%5d%2c%22singleAreas%22%3a%5b%7b%22shapes%22%3a%5b25%5d%2c%22serialConstraintIndex%22%3a-1%2c%22areatextmark%22%3a0%2c%22pictureprocessmark%22%3a0%7d%5d%7d%7d"/>
  <p:tag name="KSO_WM_SLIDE_COLORSCHEME_VERSION" val="3.2"/>
</p:tagLst>
</file>

<file path=ppt/tags/tag23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151_1*f*1"/>
  <p:tag name="KSO_WM_TEMPLATE_CATEGORY" val="diagram"/>
  <p:tag name="KSO_WM_TEMPLATE_INDEX" val="20201151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VALUE" val="1262*201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151_1*d*1"/>
  <p:tag name="KSO_WM_TEMPLATE_CATEGORY" val="diagram"/>
  <p:tag name="KSO_WM_TEMPLATE_INDEX" val="20201151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ISCONTENTSTITLE" val="0"/>
  <p:tag name="KSO_WM_UNIT_PRESET_TEXT" val="点击&#13;输入大标题"/>
  <p:tag name="KSO_WM_UNIT_NOCLEAR" val="0"/>
  <p:tag name="KSO_WM_UNIT_SHOW_EDIT_AREA_INDICATION" val="1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38_1*a*1"/>
  <p:tag name="KSO_WM_TEMPLATE_CATEGORY" val="diagram"/>
  <p:tag name="KSO_WM_TEMPLATE_INDEX" val="20201138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VALUE" val="1473*14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36_1*d*1"/>
  <p:tag name="KSO_WM_TEMPLATE_CATEGORY" val="diagram"/>
  <p:tag name="KSO_WM_TEMPLATE_INDEX" val="20200436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VALUE" val="1473*197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436_1*d*2"/>
  <p:tag name="KSO_WM_TEMPLATE_CATEGORY" val="diagram"/>
  <p:tag name="KSO_WM_TEMPLATE_INDEX" val="20200436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36_1*f*1"/>
  <p:tag name="KSO_WM_TEMPLATE_CATEGORY" val="diagram"/>
  <p:tag name="KSO_WM_TEMPLATE_INDEX" val="20200436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ID" val="diagram20200436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959*514"/>
  <p:tag name="KSO_WM_SLIDE_POSITION" val="0*0"/>
  <p:tag name="KSO_WM_TAG_VERSION" val="1.0"/>
  <p:tag name="KSO_WM_BEAUTIFY_FLAG" val="#wm#"/>
  <p:tag name="KSO_WM_TEMPLATE_CATEGORY" val="diagram"/>
  <p:tag name="KSO_WM_TEMPLATE_INDEX" val="20200436"/>
  <p:tag name="KSO_WM_SLIDE_LAYOUT" val="d_f"/>
  <p:tag name="KSO_WM_SLIDE_LAYOUT_CNT" val="2_1"/>
</p:tagLst>
</file>

<file path=ppt/tags/tag238.xml><?xml version="1.0" encoding="utf-8"?>
<p:tagLst xmlns:p="http://schemas.openxmlformats.org/presentationml/2006/main">
  <p:tag name="KSO_WM_UNIT_VALUE" val="803*1483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0325_1*h_d*1_1"/>
  <p:tag name="KSO_WM_TEMPLATE_CATEGORY" val="diagram"/>
  <p:tag name="KSO_WM_TEMPLATE_INDEX" val="20200325"/>
  <p:tag name="KSO_WM_UNIT_LAYERLEVEL" val="1_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VALUE" val="803*149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0325_1*h_d*2_1"/>
  <p:tag name="KSO_WM_TEMPLATE_CATEGORY" val="diagram"/>
  <p:tag name="KSO_WM_TEMPLATE_INDEX" val="20200325"/>
  <p:tag name="KSO_WM_UNIT_LAYERLEVEL" val="1_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PRESET_TEXT" val="点击输入小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325_1*h_a*1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</p:tagLst>
</file>

<file path=ppt/tags/tag241.xml><?xml version="1.0" encoding="utf-8"?>
<p:tagLst xmlns:p="http://schemas.openxmlformats.org/presentationml/2006/main">
  <p:tag name="KSO_WM_UNIT_PRESET_TEXT" val="点击输入正文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325_1*h_f*1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</p:tagLst>
</file>

<file path=ppt/tags/tag242.xml><?xml version="1.0" encoding="utf-8"?>
<p:tagLst xmlns:p="http://schemas.openxmlformats.org/presentationml/2006/main">
  <p:tag name="KSO_WM_UNIT_PRESET_TEXT" val="点击输入正文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325_1*h_f*2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</p:tagLst>
</file>

<file path=ppt/tags/tag243.xml><?xml version="1.0" encoding="utf-8"?>
<p:tagLst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169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284_1*d*1"/>
  <p:tag name="KSO_WM_TEMPLATE_CATEGORY" val="diagram"/>
  <p:tag name="KSO_WM_TEMPLATE_INDEX" val="20191284"/>
  <p:tag name="KSO_WM_UNIT_SUPPORT_UNIT_TYPE" val="[&quot;d&quot;]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ADJUSTLAYOUT_ID" val="5"/>
  <p:tag name="KSO_WM_UNIT_COLOR_SCHEME_SHAPE_ID" val="5"/>
  <p:tag name="KSO_WM_UNIT_COLOR_SCHEME_PARENT_PAGE" val="0_1"/>
  <p:tag name="KSO_WM_UNIT_FOIL_COLOR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284_1*i*1"/>
  <p:tag name="KSO_WM_TEMPLATE_CATEGORY" val="diagram"/>
  <p:tag name="KSO_WM_TEMPLATE_INDEX" val="20191284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ISCONTENTS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284_1*a*1"/>
  <p:tag name="KSO_WM_TEMPLATE_CATEGORY" val="diagram"/>
  <p:tag name="KSO_WM_TEMPLATE_INDEX" val="20191284"/>
  <p:tag name="KSO_WM_UNIT_LAYERLEVEL" val="1"/>
  <p:tag name="KSO_WM_TAG_VERSION" val="1.0"/>
  <p:tag name="KSO_WM_BEAUTIFY_FLAG" val="#wm#"/>
  <p:tag name="KSO_WM_UNIT_PRESET_TEXT" val="单击此处可添加能准确传达您观点的大标题内容"/>
  <p:tag name="KSO_WM_UNIT_ISNUMDGMTITLE" val="0"/>
</p:tagLst>
</file>

<file path=ppt/tags/tag246.xml><?xml version="1.0" encoding="utf-8"?>
<p:tagLst xmlns:p="http://schemas.openxmlformats.org/presentationml/2006/main">
  <p:tag name="KSO_WM_SLIDE_CONSTRAINT" val="%7b%22slideConstraint%22%3a%7b%22seriesAreas%22%3a%5b%5d%2c%22singleAreas%22%3a%5b%7b%22shapes%22%3a%5b13%5d%2c%22serialConstraintIndex%22%3a-1%2c%22areatextmark%22%3a0%2c%22pictureprocessmark%22%3a0%7d%5d%7d%7d"/>
  <p:tag name="KSO_WM_SLIDE_COLORSCHEME_VERSION" val="3.2"/>
  <p:tag name="KSO_WM_SLIDE_BACKGROUND_SUBSTITUTE_COLOR" val="4210752"/>
  <p:tag name="KSO_WM_SLIDE_ID" val="diagram20191284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30"/>
  <p:tag name="KSO_WM_TAG_VERSION" val="1.0"/>
  <p:tag name="KSO_WM_BEAUTIFY_FLAG" val="#wm#"/>
  <p:tag name="KSO_WM_TEMPLATE_CATEGORY" val="diagram"/>
  <p:tag name="KSO_WM_TEMPLATE_INDEX" val="20191284"/>
  <p:tag name="KSO_WM_SLIDE_LAYOUT" val="a_d"/>
  <p:tag name="KSO_WM_SLIDE_LAYOUT_CNT" val="1_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50_1*i*1"/>
  <p:tag name="KSO_WM_TEMPLATE_CATEGORY" val="diagram"/>
  <p:tag name="KSO_WM_TEMPLATE_INDEX" val="20200450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4547765046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50_1*i*2"/>
  <p:tag name="KSO_WM_TEMPLATE_CATEGORY" val="diagram"/>
  <p:tag name="KSO_WM_TEMPLATE_INDEX" val="20200450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4547765046"/>
  <p:tag name="KSO_WM_UNIT_PLACING_PICTURE_INFO" val="{&quot;full_picture&quot;:false,&quot;last_crop_picture&quot;:&quot;1-1&quot;,&quot;selected&quot;:&quot;1-1&quot;,&quot;spacing&quot;:6}"/>
  <p:tag name="KSO_WM_UNIT_PLACING_PICTURE_USER_VIEWPORT" val="{&quot;height&quot;:5488.930708661417,&quot;width&quot;:4124.148031496063}"/>
</p:tagLst>
</file>

<file path=ppt/tags/tag249.xml><?xml version="1.0" encoding="utf-8"?>
<p:tagLst xmlns:p="http://schemas.openxmlformats.org/presentationml/2006/main">
  <p:tag name="KSO_WM_UNIT_ISCONTENTSTITLE" val="0"/>
  <p:tag name="KSO_WM_UNIT_PRESET_TEXT" val="输入标题"/>
  <p:tag name="KSO_WM_UNIT_NOCLEAR" val="0"/>
  <p:tag name="KSO_WM_UNIT_SHOW_EDIT_AREA_INDICATION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50_1*a*1"/>
  <p:tag name="KSO_WM_TEMPLATE_CATEGORY" val="diagram"/>
  <p:tag name="KSO_WM_TEMPLATE_INDEX" val="20200450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454776504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50"/>
  <p:tag name="KSO_WM_SLIDE_ID" val="diagram20200450_1"/>
  <p:tag name="KSO_WM_TEMPLATE_SUBCATEGORY" val="0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LAYOUT_TYPE" val="smallPicBlank"/>
  <p:tag name="KSO_WM_SLIDE_SIZE" val="207*539"/>
  <p:tag name="KSO_WM_SLIDE_POSITION" val="375*0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TEMPLATE_MASTER_TYPE" val="0"/>
  <p:tag name="KSO_WM_TEMPLATE_COLOR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LARGE_SHAPE" val="1"/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主题​​">
  <a:themeElements>
    <a:clrScheme name="自定义 110">
      <a:dk1>
        <a:srgbClr val="000000"/>
      </a:dk1>
      <a:lt1>
        <a:srgbClr val="FFFFFF"/>
      </a:lt1>
      <a:dk2>
        <a:srgbClr val="EBEFE9"/>
      </a:dk2>
      <a:lt2>
        <a:srgbClr val="FFFFFF"/>
      </a:lt2>
      <a:accent1>
        <a:srgbClr val="497234"/>
      </a:accent1>
      <a:accent2>
        <a:srgbClr val="2D734D"/>
      </a:accent2>
      <a:accent3>
        <a:srgbClr val="1D6E62"/>
      </a:accent3>
      <a:accent4>
        <a:srgbClr val="1A6571"/>
      </a:accent4>
      <a:accent5>
        <a:srgbClr val="165A76"/>
      </a:accent5>
      <a:accent6>
        <a:srgbClr val="335071"/>
      </a:accent6>
      <a:hlink>
        <a:srgbClr val="1D4FDF"/>
      </a:hlink>
      <a:folHlink>
        <a:srgbClr val="7E4981"/>
      </a:folHlink>
    </a:clrScheme>
    <a:fontScheme name="自定义 1">
      <a:majorFont>
        <a:latin typeface="微软雅黑"/>
        <a:ea typeface="汉仪旗黑Y4-85简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2586</Words>
  <Application>WPS 演示</Application>
  <PresentationFormat>自定义</PresentationFormat>
  <Paragraphs>189</Paragraphs>
  <Slides>29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54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29</vt:i4>
      </vt:variant>
    </vt:vector>
  </HeadingPairs>
  <TitlesOfParts>
    <vt:vector size="95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Yu Gothic UI Semibold</vt:lpstr>
      <vt:lpstr>LiHei Pro</vt:lpstr>
      <vt:lpstr>迷你简汉真广标</vt:lpstr>
      <vt:lpstr>ITC Avant Garde Std Bk</vt:lpstr>
      <vt:lpstr>Century Gothic</vt:lpstr>
      <vt:lpstr>微软雅黑</vt:lpstr>
      <vt:lpstr>Wingdings</vt:lpstr>
      <vt:lpstr>方正风雅宋简体</vt:lpstr>
      <vt:lpstr>Arial</vt:lpstr>
      <vt:lpstr>方正粗楷简体</vt:lpstr>
      <vt:lpstr>思源黑体 CN Medium</vt:lpstr>
      <vt:lpstr>黑体</vt:lpstr>
      <vt:lpstr>汉仪夏日体简</vt:lpstr>
      <vt:lpstr>Agency FB</vt:lpstr>
      <vt:lpstr>華康娃娃體W7(P)</vt:lpstr>
      <vt:lpstr>MingLiU-ExtB</vt:lpstr>
      <vt:lpstr>仿宋_GB2312</vt:lpstr>
      <vt:lpstr>Arial Unicode MS</vt:lpstr>
      <vt:lpstr>等线</vt:lpstr>
      <vt:lpstr>等线 Light</vt:lpstr>
      <vt:lpstr>Calibri Light</vt:lpstr>
      <vt:lpstr>仿宋</vt:lpstr>
      <vt:lpstr>Calibri</vt:lpstr>
      <vt:lpstr>LiHei Pro</vt:lpstr>
      <vt:lpstr>Signika</vt:lpstr>
      <vt:lpstr>思源黑体 CN Medium</vt:lpstr>
      <vt:lpstr>方正风雅宋简体</vt:lpstr>
      <vt:lpstr>汉仪夏日体简</vt:lpstr>
      <vt:lpstr>華康娃娃體W7(P)</vt:lpstr>
      <vt:lpstr>迷你简汉真广标</vt:lpstr>
      <vt:lpstr>幼圆</vt:lpstr>
      <vt:lpstr>巴国布衣</vt:lpstr>
      <vt:lpstr>Segoe UI Light</vt:lpstr>
      <vt:lpstr>Segoe UI</vt:lpstr>
      <vt:lpstr>微软雅黑 Light</vt:lpstr>
      <vt:lpstr>字魂54号-贤黑</vt:lpstr>
      <vt:lpstr>汉仪旗黑-85S</vt:lpstr>
      <vt:lpstr>萝莉体 第二版</vt:lpstr>
      <vt:lpstr>Microsoft YaHei UI Light</vt:lpstr>
      <vt:lpstr>Roboto</vt:lpstr>
      <vt:lpstr>Roboto Light</vt:lpstr>
      <vt:lpstr>Roboto Black</vt:lpstr>
      <vt:lpstr>Wide Latin</vt:lpstr>
      <vt:lpstr>Roboto</vt:lpstr>
      <vt:lpstr>汉仪旗黑-85S</vt:lpstr>
      <vt:lpstr>汉仪旗黑Y4-85简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2_Office 主题​​</vt:lpstr>
      <vt:lpstr>PowerPoint 演示文稿</vt:lpstr>
      <vt:lpstr>PowerPoint 演示文稿</vt:lpstr>
      <vt:lpstr>宁静内心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宁静内心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宁静内心</vt:lpstr>
      <vt:lpstr>PowerPoint 演示文稿</vt:lpstr>
      <vt:lpstr>PowerPoint 演示文稿</vt:lpstr>
      <vt:lpstr>PowerPoint 演示文稿</vt:lpstr>
      <vt:lpstr>PowerPoint 演示文稿</vt:lpstr>
      <vt:lpstr>重拾阅读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</dc:title>
  <dc:creator>lzj</dc:creator>
  <cp:lastModifiedBy>打渔晒网®</cp:lastModifiedBy>
  <cp:revision>3219</cp:revision>
  <dcterms:created xsi:type="dcterms:W3CDTF">2015-12-01T09:06:00Z</dcterms:created>
  <dcterms:modified xsi:type="dcterms:W3CDTF">2021-06-22T04:48:28Z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KSOTemplateUUID">
    <vt:lpwstr>v1.0_mb_AUukESMcdPQAA4HneDlxOg==</vt:lpwstr>
  </property>
  <property fmtid="{D5CDD505-2E9C-101B-9397-08002B2CF9AE}" pid="4" name="ICV">
    <vt:lpwstr>0A63300AFC954B40AD12C89B5E85F8F2</vt:lpwstr>
  </property>
  <property fmtid="{D5CDD505-2E9C-101B-9397-08002B2CF9AE}" pid="5" name="KSOSaveFontToCloudKey">
    <vt:lpwstr>280971361_embed</vt:lpwstr>
  </property>
</Properties>
</file>